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27"/>
  </p:handoutMasterIdLst>
  <p:sldIdLst>
    <p:sldId id="1792" r:id="rId3"/>
    <p:sldId id="1770" r:id="rId4"/>
    <p:sldId id="1771" r:id="rId5"/>
    <p:sldId id="287" r:id="rId6"/>
    <p:sldId id="1436" r:id="rId8"/>
    <p:sldId id="261" r:id="rId9"/>
    <p:sldId id="1793" r:id="rId10"/>
    <p:sldId id="265" r:id="rId11"/>
    <p:sldId id="1442" r:id="rId12"/>
    <p:sldId id="1443" r:id="rId13"/>
    <p:sldId id="872" r:id="rId14"/>
    <p:sldId id="276" r:id="rId15"/>
    <p:sldId id="1794" r:id="rId16"/>
    <p:sldId id="275" r:id="rId17"/>
    <p:sldId id="1451" r:id="rId18"/>
    <p:sldId id="1742" r:id="rId19"/>
    <p:sldId id="1743" r:id="rId20"/>
    <p:sldId id="1744" r:id="rId21"/>
    <p:sldId id="1795" r:id="rId22"/>
    <p:sldId id="905" r:id="rId23"/>
    <p:sldId id="1745" r:id="rId24"/>
    <p:sldId id="1746" r:id="rId25"/>
    <p:sldId id="1814"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29" userDrawn="1">
          <p15:clr>
            <a:srgbClr val="A4A3A4"/>
          </p15:clr>
        </p15:guide>
        <p15:guide id="2" pos="7284" userDrawn="1">
          <p15:clr>
            <a:srgbClr val="A4A3A4"/>
          </p15:clr>
        </p15:guide>
        <p15:guide id="3" orient="horz" pos="3725" userDrawn="1">
          <p15:clr>
            <a:srgbClr val="A4A3A4"/>
          </p15:clr>
        </p15:guide>
        <p15:guide id="4" orient="horz" pos="645" userDrawn="1">
          <p15:clr>
            <a:srgbClr val="A4A3A4"/>
          </p15:clr>
        </p15:guide>
        <p15:guide id="5" orient="horz" pos="3928" userDrawn="1">
          <p15:clr>
            <a:srgbClr val="A4A3A4"/>
          </p15:clr>
        </p15:guide>
        <p15:guide id="6" orient="horz" pos="3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91" d="100"/>
          <a:sy n="91" d="100"/>
        </p:scale>
        <p:origin x="76" y="256"/>
      </p:cViewPr>
      <p:guideLst>
        <p:guide pos="429"/>
        <p:guide pos="7284"/>
        <p:guide orient="horz" pos="3725"/>
        <p:guide orient="horz" pos="645"/>
        <p:guide orient="horz" pos="3928"/>
        <p:guide orient="horz" pos="386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C2F2B3-AF96-41E5-AA8B-9840883FBA3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BBD666-4003-44EF-9E17-ACF719932C9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FC32E4-2D70-4F33-B037-C4E43AE9183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FC32E4-2D70-4F33-B037-C4E43AE9183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8E6BFA5-3D74-44D7-98C7-5E1073141EC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8E6BFA5-3D74-44D7-98C7-5E1073141EC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8E6BFA5-3D74-44D7-98C7-5E1073141EC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8E6BFA5-3D74-44D7-98C7-5E1073141EC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rcRect t="69706"/>
          <a:stretch>
            <a:fillRect/>
          </a:stretch>
        </p:blipFill>
        <p:spPr>
          <a:xfrm>
            <a:off x="-6528" y="5249790"/>
            <a:ext cx="12204877" cy="1607575"/>
          </a:xfrm>
          <a:prstGeom prst="rect">
            <a:avLst/>
          </a:prstGeom>
        </p:spPr>
      </p:pic>
      <p:pic>
        <p:nvPicPr>
          <p:cNvPr id="2" name="图片 1"/>
          <p:cNvPicPr>
            <a:picLocks noChangeAspect="1"/>
          </p:cNvPicPr>
          <p:nvPr userDrawn="1"/>
        </p:nvPicPr>
        <p:blipFill>
          <a:blip r:embed="rId3"/>
          <a:stretch>
            <a:fillRect/>
          </a:stretch>
        </p:blipFill>
        <p:spPr>
          <a:xfrm>
            <a:off x="-6350" y="-10161"/>
            <a:ext cx="2997199" cy="96936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2" name="图片 1" descr="5c7ab110cde240bacf60f2952dcbd006"/>
          <p:cNvPicPr>
            <a:picLocks noChangeAspect="1"/>
          </p:cNvPicPr>
          <p:nvPr userDrawn="1"/>
        </p:nvPicPr>
        <p:blipFill>
          <a:blip r:embed="rId2"/>
          <a:stretch>
            <a:fillRect/>
          </a:stretch>
        </p:blipFill>
        <p:spPr>
          <a:xfrm>
            <a:off x="0" y="3175"/>
            <a:ext cx="12192000" cy="6854825"/>
          </a:xfrm>
          <a:prstGeom prst="rect">
            <a:avLst/>
          </a:prstGeom>
        </p:spPr>
      </p:pic>
      <p:sp>
        <p:nvSpPr>
          <p:cNvPr id="10" name="矩形 9"/>
          <p:cNvSpPr/>
          <p:nvPr userDrawn="1"/>
        </p:nvSpPr>
        <p:spPr>
          <a:xfrm>
            <a:off x="0" y="6677890"/>
            <a:ext cx="12192000" cy="18010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userDrawn="1"/>
        </p:nvSpPr>
        <p:spPr>
          <a:xfrm>
            <a:off x="874395" y="195084"/>
            <a:ext cx="4594225" cy="460375"/>
          </a:xfrm>
          <a:prstGeom prst="rect">
            <a:avLst/>
          </a:prstGeom>
          <a:noFill/>
        </p:spPr>
        <p:txBody>
          <a:bodyPr wrap="square">
            <a:spAutoFit/>
          </a:bodyPr>
          <a:lstStyle/>
          <a:p>
            <a:pPr lvl="0"/>
            <a:r>
              <a:rPr lang="zh-CN" altLang="en-US" sz="2400" b="1" spc="200" dirty="0">
                <a:solidFill>
                  <a:srgbClr val="C00000"/>
                </a:solidFill>
                <a:latin typeface="思源黑体 CN Heavy" panose="020B0A00000000000000" charset="-122"/>
                <a:ea typeface="思源黑体 CN Heavy" panose="020B0A00000000000000" charset="-122"/>
                <a:cs typeface="+mn-ea"/>
                <a:sym typeface="+mn-lt"/>
              </a:rPr>
              <a:t>家风的由来与传承</a:t>
            </a:r>
            <a:endParaRPr lang="zh-CN" altLang="en-US" sz="2400" b="1" spc="200" dirty="0">
              <a:solidFill>
                <a:srgbClr val="C00000"/>
              </a:solidFill>
              <a:latin typeface="思源黑体 CN Heavy" panose="020B0A00000000000000" charset="-122"/>
              <a:ea typeface="思源黑体 CN Heavy" panose="020B0A00000000000000" charset="-122"/>
              <a:cs typeface="+mn-ea"/>
              <a:sym typeface="+mn-lt"/>
            </a:endParaRPr>
          </a:p>
        </p:txBody>
      </p:sp>
      <p:sp>
        <p:nvSpPr>
          <p:cNvPr id="3" name="矩形 2"/>
          <p:cNvSpPr/>
          <p:nvPr userDrawn="1"/>
        </p:nvSpPr>
        <p:spPr>
          <a:xfrm>
            <a:off x="0" y="655320"/>
            <a:ext cx="12192000" cy="76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1" name="组合 130"/>
          <p:cNvGrpSpPr/>
          <p:nvPr userDrawn="1"/>
        </p:nvGrpSpPr>
        <p:grpSpPr>
          <a:xfrm>
            <a:off x="245110" y="118745"/>
            <a:ext cx="512445" cy="513080"/>
            <a:chOff x="914400" y="1457325"/>
            <a:chExt cx="1511300" cy="1512888"/>
          </a:xfrm>
        </p:grpSpPr>
        <p:sp>
          <p:nvSpPr>
            <p:cNvPr id="132" name="椭圆 2"/>
            <p:cNvSpPr>
              <a:spLocks noChangeArrowheads="1"/>
            </p:cNvSpPr>
            <p:nvPr/>
          </p:nvSpPr>
          <p:spPr bwMode="auto">
            <a:xfrm>
              <a:off x="914400" y="1457325"/>
              <a:ext cx="1511300" cy="1512888"/>
            </a:xfrm>
            <a:prstGeom prst="ellipse">
              <a:avLst/>
            </a:prstGeom>
            <a:solidFill>
              <a:srgbClr val="C4261D"/>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eaLnBrk="1" fontAlgn="base" hangingPunct="1">
                <a:spcBef>
                  <a:spcPct val="0"/>
                </a:spcBef>
                <a:spcAft>
                  <a:spcPct val="0"/>
                </a:spcAft>
                <a:buSzPct val="100000"/>
              </a:pPr>
              <a:endParaRPr lang="zh-CN" altLang="en-US">
                <a:solidFill>
                  <a:srgbClr val="C4261D"/>
                </a:solidFill>
                <a:ea typeface="宋体" panose="02010600030101010101" pitchFamily="2" charset="-122"/>
              </a:endParaRPr>
            </a:p>
          </p:txBody>
        </p:sp>
        <p:sp>
          <p:nvSpPr>
            <p:cNvPr id="133" name="Freeform 5"/>
            <p:cNvSpPr/>
            <p:nvPr/>
          </p:nvSpPr>
          <p:spPr bwMode="auto">
            <a:xfrm>
              <a:off x="1209675" y="1682750"/>
              <a:ext cx="920750" cy="1062038"/>
            </a:xfrm>
            <a:custGeom>
              <a:avLst/>
              <a:gdLst>
                <a:gd name="T0" fmla="*/ 2147483647 w 593"/>
                <a:gd name="T1" fmla="*/ 2147483647 h 705"/>
                <a:gd name="T2" fmla="*/ 2147483647 w 593"/>
                <a:gd name="T3" fmla="*/ 2147483647 h 705"/>
                <a:gd name="T4" fmla="*/ 2147483647 w 593"/>
                <a:gd name="T5" fmla="*/ 2147483647 h 705"/>
                <a:gd name="T6" fmla="*/ 2147483647 w 593"/>
                <a:gd name="T7" fmla="*/ 2147483647 h 705"/>
                <a:gd name="T8" fmla="*/ 2147483647 w 593"/>
                <a:gd name="T9" fmla="*/ 2147483647 h 705"/>
                <a:gd name="T10" fmla="*/ 2147483647 w 593"/>
                <a:gd name="T11" fmla="*/ 2147483647 h 705"/>
                <a:gd name="T12" fmla="*/ 2147483647 w 593"/>
                <a:gd name="T13" fmla="*/ 2147483647 h 705"/>
                <a:gd name="T14" fmla="*/ 2147483647 w 593"/>
                <a:gd name="T15" fmla="*/ 2147483647 h 705"/>
                <a:gd name="T16" fmla="*/ 2147483647 w 593"/>
                <a:gd name="T17" fmla="*/ 2147483647 h 705"/>
                <a:gd name="T18" fmla="*/ 2147483647 w 593"/>
                <a:gd name="T19" fmla="*/ 2147483647 h 705"/>
                <a:gd name="T20" fmla="*/ 2147483647 w 593"/>
                <a:gd name="T21" fmla="*/ 2147483647 h 705"/>
                <a:gd name="T22" fmla="*/ 2147483647 w 593"/>
                <a:gd name="T23" fmla="*/ 2147483647 h 705"/>
                <a:gd name="T24" fmla="*/ 2147483647 w 593"/>
                <a:gd name="T25" fmla="*/ 2147483647 h 705"/>
                <a:gd name="T26" fmla="*/ 2147483647 w 593"/>
                <a:gd name="T27" fmla="*/ 2147483647 h 705"/>
                <a:gd name="T28" fmla="*/ 2147483647 w 593"/>
                <a:gd name="T29" fmla="*/ 2147483647 h 705"/>
                <a:gd name="T30" fmla="*/ 2147483647 w 593"/>
                <a:gd name="T31" fmla="*/ 2147483647 h 705"/>
                <a:gd name="T32" fmla="*/ 2147483647 w 593"/>
                <a:gd name="T33" fmla="*/ 2147483647 h 705"/>
                <a:gd name="T34" fmla="*/ 2147483647 w 593"/>
                <a:gd name="T35" fmla="*/ 2147483647 h 705"/>
                <a:gd name="T36" fmla="*/ 2147483647 w 593"/>
                <a:gd name="T37" fmla="*/ 2147483647 h 705"/>
                <a:gd name="T38" fmla="*/ 2147483647 w 593"/>
                <a:gd name="T39" fmla="*/ 2147483647 h 705"/>
                <a:gd name="T40" fmla="*/ 2147483647 w 593"/>
                <a:gd name="T41" fmla="*/ 2147483647 h 705"/>
                <a:gd name="T42" fmla="*/ 2147483647 w 593"/>
                <a:gd name="T43" fmla="*/ 2147483647 h 705"/>
                <a:gd name="T44" fmla="*/ 2147483647 w 593"/>
                <a:gd name="T45" fmla="*/ 2147483647 h 705"/>
                <a:gd name="T46" fmla="*/ 2147483647 w 593"/>
                <a:gd name="T47" fmla="*/ 2147483647 h 705"/>
                <a:gd name="T48" fmla="*/ 2147483647 w 593"/>
                <a:gd name="T49" fmla="*/ 2147483647 h 705"/>
                <a:gd name="T50" fmla="*/ 2147483647 w 593"/>
                <a:gd name="T51" fmla="*/ 2147483647 h 705"/>
                <a:gd name="T52" fmla="*/ 2147483647 w 593"/>
                <a:gd name="T53" fmla="*/ 2147483647 h 705"/>
                <a:gd name="T54" fmla="*/ 2147483647 w 593"/>
                <a:gd name="T55" fmla="*/ 2147483647 h 705"/>
                <a:gd name="T56" fmla="*/ 2147483647 w 593"/>
                <a:gd name="T57" fmla="*/ 2147483647 h 705"/>
                <a:gd name="T58" fmla="*/ 0 w 593"/>
                <a:gd name="T59" fmla="*/ 2147483647 h 705"/>
                <a:gd name="T60" fmla="*/ 0 w 593"/>
                <a:gd name="T61" fmla="*/ 2147483647 h 705"/>
                <a:gd name="T62" fmla="*/ 2147483647 w 593"/>
                <a:gd name="T63" fmla="*/ 2147483647 h 705"/>
                <a:gd name="T64" fmla="*/ 2147483647 w 593"/>
                <a:gd name="T65" fmla="*/ 2147483647 h 705"/>
                <a:gd name="T66" fmla="*/ 2147483647 w 593"/>
                <a:gd name="T67" fmla="*/ 2147483647 h 705"/>
                <a:gd name="T68" fmla="*/ 2147483647 w 593"/>
                <a:gd name="T69" fmla="*/ 2147483647 h 705"/>
                <a:gd name="T70" fmla="*/ 2147483647 w 593"/>
                <a:gd name="T71" fmla="*/ 2147483647 h 705"/>
                <a:gd name="T72" fmla="*/ 2147483647 w 593"/>
                <a:gd name="T73" fmla="*/ 2147483647 h 705"/>
                <a:gd name="T74" fmla="*/ 2147483647 w 593"/>
                <a:gd name="T75" fmla="*/ 2147483647 h 705"/>
                <a:gd name="T76" fmla="*/ 2147483647 w 593"/>
                <a:gd name="T77" fmla="*/ 2147483647 h 705"/>
                <a:gd name="T78" fmla="*/ 2147483647 w 593"/>
                <a:gd name="T79" fmla="*/ 2147483647 h 705"/>
                <a:gd name="T80" fmla="*/ 2147483647 w 593"/>
                <a:gd name="T81" fmla="*/ 2147483647 h 705"/>
                <a:gd name="T82" fmla="*/ 2147483647 w 593"/>
                <a:gd name="T83" fmla="*/ 2147483647 h 705"/>
                <a:gd name="T84" fmla="*/ 2147483647 w 593"/>
                <a:gd name="T85" fmla="*/ 2147483647 h 705"/>
                <a:gd name="T86" fmla="*/ 2147483647 w 593"/>
                <a:gd name="T87" fmla="*/ 2147483647 h 705"/>
                <a:gd name="T88" fmla="*/ 2147483647 w 593"/>
                <a:gd name="T89" fmla="*/ 2147483647 h 705"/>
                <a:gd name="T90" fmla="*/ 2147483647 w 593"/>
                <a:gd name="T91" fmla="*/ 2147483647 h 705"/>
                <a:gd name="T92" fmla="*/ 2147483647 w 593"/>
                <a:gd name="T93" fmla="*/ 2147483647 h 705"/>
                <a:gd name="T94" fmla="*/ 2147483647 w 593"/>
                <a:gd name="T95" fmla="*/ 2147483647 h 705"/>
                <a:gd name="T96" fmla="*/ 2147483647 w 593"/>
                <a:gd name="T97" fmla="*/ 2147483647 h 705"/>
                <a:gd name="T98" fmla="*/ 2147483647 w 593"/>
                <a:gd name="T99" fmla="*/ 2147483647 h 705"/>
                <a:gd name="T100" fmla="*/ 2147483647 w 593"/>
                <a:gd name="T101" fmla="*/ 2147483647 h 705"/>
                <a:gd name="T102" fmla="*/ 2147483647 w 593"/>
                <a:gd name="T103" fmla="*/ 2147483647 h 705"/>
                <a:gd name="T104" fmla="*/ 2147483647 w 593"/>
                <a:gd name="T105" fmla="*/ 2147483647 h 70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93" h="705">
                  <a:moveTo>
                    <a:pt x="285" y="288"/>
                  </a:moveTo>
                  <a:lnTo>
                    <a:pt x="285" y="705"/>
                  </a:lnTo>
                  <a:lnTo>
                    <a:pt x="593" y="596"/>
                  </a:lnTo>
                  <a:lnTo>
                    <a:pt x="593" y="179"/>
                  </a:lnTo>
                  <a:lnTo>
                    <a:pt x="285" y="288"/>
                  </a:lnTo>
                  <a:close/>
                  <a:moveTo>
                    <a:pt x="258" y="315"/>
                  </a:moveTo>
                  <a:lnTo>
                    <a:pt x="258" y="373"/>
                  </a:lnTo>
                  <a:cubicBezTo>
                    <a:pt x="229" y="367"/>
                    <a:pt x="201" y="345"/>
                    <a:pt x="201" y="345"/>
                  </a:cubicBezTo>
                  <a:lnTo>
                    <a:pt x="201" y="283"/>
                  </a:lnTo>
                  <a:cubicBezTo>
                    <a:pt x="236" y="311"/>
                    <a:pt x="258" y="315"/>
                    <a:pt x="258" y="315"/>
                  </a:cubicBezTo>
                  <a:close/>
                  <a:moveTo>
                    <a:pt x="510" y="134"/>
                  </a:moveTo>
                  <a:cubicBezTo>
                    <a:pt x="508" y="127"/>
                    <a:pt x="501" y="124"/>
                    <a:pt x="494" y="126"/>
                  </a:cubicBezTo>
                  <a:lnTo>
                    <a:pt x="197" y="229"/>
                  </a:lnTo>
                  <a:cubicBezTo>
                    <a:pt x="193" y="230"/>
                    <a:pt x="190" y="233"/>
                    <a:pt x="189" y="237"/>
                  </a:cubicBezTo>
                  <a:lnTo>
                    <a:pt x="189" y="661"/>
                  </a:lnTo>
                  <a:cubicBezTo>
                    <a:pt x="199" y="681"/>
                    <a:pt x="243" y="704"/>
                    <a:pt x="270" y="704"/>
                  </a:cubicBezTo>
                  <a:lnTo>
                    <a:pt x="270" y="288"/>
                  </a:lnTo>
                  <a:cubicBezTo>
                    <a:pt x="256" y="286"/>
                    <a:pt x="224" y="269"/>
                    <a:pt x="204" y="253"/>
                  </a:cubicBezTo>
                  <a:cubicBezTo>
                    <a:pt x="204" y="253"/>
                    <a:pt x="205" y="253"/>
                    <a:pt x="205" y="253"/>
                  </a:cubicBezTo>
                  <a:lnTo>
                    <a:pt x="502" y="149"/>
                  </a:lnTo>
                  <a:cubicBezTo>
                    <a:pt x="508" y="147"/>
                    <a:pt x="512" y="140"/>
                    <a:pt x="510" y="134"/>
                  </a:cubicBezTo>
                  <a:close/>
                  <a:moveTo>
                    <a:pt x="69" y="190"/>
                  </a:moveTo>
                  <a:lnTo>
                    <a:pt x="69" y="248"/>
                  </a:lnTo>
                  <a:cubicBezTo>
                    <a:pt x="40" y="243"/>
                    <a:pt x="12" y="220"/>
                    <a:pt x="12" y="220"/>
                  </a:cubicBezTo>
                  <a:lnTo>
                    <a:pt x="12" y="158"/>
                  </a:lnTo>
                  <a:cubicBezTo>
                    <a:pt x="47" y="186"/>
                    <a:pt x="69" y="190"/>
                    <a:pt x="69" y="190"/>
                  </a:cubicBezTo>
                  <a:close/>
                  <a:moveTo>
                    <a:pt x="321" y="9"/>
                  </a:moveTo>
                  <a:cubicBezTo>
                    <a:pt x="319" y="3"/>
                    <a:pt x="312" y="0"/>
                    <a:pt x="305" y="2"/>
                  </a:cubicBezTo>
                  <a:lnTo>
                    <a:pt x="8" y="105"/>
                  </a:lnTo>
                  <a:cubicBezTo>
                    <a:pt x="5" y="106"/>
                    <a:pt x="1" y="109"/>
                    <a:pt x="0" y="112"/>
                  </a:cubicBezTo>
                  <a:lnTo>
                    <a:pt x="0" y="536"/>
                  </a:lnTo>
                  <a:cubicBezTo>
                    <a:pt x="10" y="557"/>
                    <a:pt x="54" y="580"/>
                    <a:pt x="81" y="580"/>
                  </a:cubicBezTo>
                  <a:lnTo>
                    <a:pt x="81" y="163"/>
                  </a:lnTo>
                  <a:cubicBezTo>
                    <a:pt x="67" y="161"/>
                    <a:pt x="35" y="145"/>
                    <a:pt x="15" y="128"/>
                  </a:cubicBezTo>
                  <a:cubicBezTo>
                    <a:pt x="15" y="128"/>
                    <a:pt x="16" y="128"/>
                    <a:pt x="16" y="128"/>
                  </a:cubicBezTo>
                  <a:lnTo>
                    <a:pt x="313" y="25"/>
                  </a:lnTo>
                  <a:cubicBezTo>
                    <a:pt x="319" y="23"/>
                    <a:pt x="323" y="16"/>
                    <a:pt x="321" y="9"/>
                  </a:cubicBezTo>
                  <a:close/>
                  <a:moveTo>
                    <a:pt x="163" y="255"/>
                  </a:moveTo>
                  <a:lnTo>
                    <a:pt x="163" y="314"/>
                  </a:lnTo>
                  <a:cubicBezTo>
                    <a:pt x="135" y="308"/>
                    <a:pt x="107" y="286"/>
                    <a:pt x="107" y="286"/>
                  </a:cubicBezTo>
                  <a:lnTo>
                    <a:pt x="107" y="224"/>
                  </a:lnTo>
                  <a:cubicBezTo>
                    <a:pt x="141" y="252"/>
                    <a:pt x="163" y="255"/>
                    <a:pt x="163" y="255"/>
                  </a:cubicBezTo>
                  <a:close/>
                  <a:moveTo>
                    <a:pt x="415" y="75"/>
                  </a:moveTo>
                  <a:cubicBezTo>
                    <a:pt x="413" y="68"/>
                    <a:pt x="406" y="65"/>
                    <a:pt x="400" y="67"/>
                  </a:cubicBezTo>
                  <a:lnTo>
                    <a:pt x="103" y="170"/>
                  </a:lnTo>
                  <a:cubicBezTo>
                    <a:pt x="99" y="171"/>
                    <a:pt x="96" y="174"/>
                    <a:pt x="94" y="178"/>
                  </a:cubicBezTo>
                  <a:lnTo>
                    <a:pt x="94" y="602"/>
                  </a:lnTo>
                  <a:cubicBezTo>
                    <a:pt x="105" y="622"/>
                    <a:pt x="148" y="645"/>
                    <a:pt x="175" y="645"/>
                  </a:cubicBezTo>
                  <a:lnTo>
                    <a:pt x="175" y="229"/>
                  </a:lnTo>
                  <a:cubicBezTo>
                    <a:pt x="161" y="227"/>
                    <a:pt x="129" y="210"/>
                    <a:pt x="110" y="194"/>
                  </a:cubicBezTo>
                  <a:cubicBezTo>
                    <a:pt x="110" y="194"/>
                    <a:pt x="110" y="194"/>
                    <a:pt x="110" y="193"/>
                  </a:cubicBezTo>
                  <a:lnTo>
                    <a:pt x="407" y="90"/>
                  </a:lnTo>
                  <a:cubicBezTo>
                    <a:pt x="414" y="88"/>
                    <a:pt x="417" y="81"/>
                    <a:pt x="415" y="75"/>
                  </a:cubicBezTo>
                  <a:close/>
                </a:path>
              </a:pathLst>
            </a:custGeom>
            <a:solidFill>
              <a:srgbClr val="FFFFFF"/>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SzPct val="100000"/>
                <a:buFont typeface="Arial" panose="020B0604020202020204" pitchFamily="34" charset="0"/>
                <a:buNone/>
              </a:pPr>
              <a:endParaRPr lang="zh-CN" altLang="en-US">
                <a:solidFill>
                  <a:srgbClr val="C4261D"/>
                </a:solidFill>
                <a:latin typeface="Arial" panose="020B0604020202020204" pitchFamily="34" charset="0"/>
                <a:ea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31"/>
                                        </p:tgtEl>
                                        <p:attrNameLst>
                                          <p:attrName>style.visibility</p:attrName>
                                        </p:attrNameLst>
                                      </p:cBhvr>
                                      <p:to>
                                        <p:strVal val="visible"/>
                                      </p:to>
                                    </p:set>
                                    <p:anim calcmode="lin" valueType="num">
                                      <p:cBhvr>
                                        <p:cTn id="7" dur="500" fill="hold"/>
                                        <p:tgtEl>
                                          <p:spTgt spid="131"/>
                                        </p:tgtEl>
                                        <p:attrNameLst>
                                          <p:attrName>ppt_w</p:attrName>
                                        </p:attrNameLst>
                                      </p:cBhvr>
                                      <p:tavLst>
                                        <p:tav tm="0">
                                          <p:val>
                                            <p:fltVal val="0"/>
                                          </p:val>
                                        </p:tav>
                                        <p:tav tm="100000">
                                          <p:val>
                                            <p:strVal val="#ppt_w"/>
                                          </p:val>
                                        </p:tav>
                                      </p:tavLst>
                                    </p:anim>
                                    <p:anim calcmode="lin" valueType="num">
                                      <p:cBhvr>
                                        <p:cTn id="8" dur="500" fill="hold"/>
                                        <p:tgtEl>
                                          <p:spTgt spid="131"/>
                                        </p:tgtEl>
                                        <p:attrNameLst>
                                          <p:attrName>ppt_h</p:attrName>
                                        </p:attrNameLst>
                                      </p:cBhvr>
                                      <p:tavLst>
                                        <p:tav tm="0">
                                          <p:val>
                                            <p:fltVal val="0"/>
                                          </p:val>
                                        </p:tav>
                                        <p:tav tm="100000">
                                          <p:val>
                                            <p:strVal val="#ppt_h"/>
                                          </p:val>
                                        </p:tav>
                                      </p:tavLst>
                                    </p:anim>
                                    <p:anim calcmode="lin" valueType="num">
                                      <p:cBhvr>
                                        <p:cTn id="9" dur="500" fill="hold"/>
                                        <p:tgtEl>
                                          <p:spTgt spid="131"/>
                                        </p:tgtEl>
                                        <p:attrNameLst>
                                          <p:attrName>style.rotation</p:attrName>
                                        </p:attrNameLst>
                                      </p:cBhvr>
                                      <p:tavLst>
                                        <p:tav tm="0">
                                          <p:val>
                                            <p:fltVal val="360"/>
                                          </p:val>
                                        </p:tav>
                                        <p:tav tm="100000">
                                          <p:val>
                                            <p:fltVal val="0"/>
                                          </p:val>
                                        </p:tav>
                                      </p:tavLst>
                                    </p:anim>
                                    <p:animEffect transition="in" filter="fade">
                                      <p:cBhvr>
                                        <p:cTn id="10"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4" name="图片 3" descr="5c7ab110cde240bacf60f2952dcbd006"/>
          <p:cNvPicPr>
            <a:picLocks noChangeAspect="1"/>
          </p:cNvPicPr>
          <p:nvPr userDrawn="1"/>
        </p:nvPicPr>
        <p:blipFill>
          <a:blip r:embed="rId2"/>
          <a:stretch>
            <a:fillRect/>
          </a:stretch>
        </p:blipFill>
        <p:spPr>
          <a:xfrm>
            <a:off x="0" y="3175"/>
            <a:ext cx="12192000" cy="6854825"/>
          </a:xfrm>
          <a:prstGeom prst="rect">
            <a:avLst/>
          </a:prstGeom>
        </p:spPr>
      </p:pic>
      <p:sp>
        <p:nvSpPr>
          <p:cNvPr id="10" name="矩形 9"/>
          <p:cNvSpPr/>
          <p:nvPr userDrawn="1"/>
        </p:nvSpPr>
        <p:spPr>
          <a:xfrm>
            <a:off x="0" y="6677890"/>
            <a:ext cx="12192000" cy="18010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0" y="655320"/>
            <a:ext cx="12192000" cy="76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1" name="组合 130"/>
          <p:cNvGrpSpPr/>
          <p:nvPr userDrawn="1"/>
        </p:nvGrpSpPr>
        <p:grpSpPr>
          <a:xfrm>
            <a:off x="245110" y="118745"/>
            <a:ext cx="512445" cy="513080"/>
            <a:chOff x="914400" y="1457325"/>
            <a:chExt cx="1511300" cy="1512888"/>
          </a:xfrm>
        </p:grpSpPr>
        <p:sp>
          <p:nvSpPr>
            <p:cNvPr id="132" name="椭圆 2"/>
            <p:cNvSpPr>
              <a:spLocks noChangeArrowheads="1"/>
            </p:cNvSpPr>
            <p:nvPr/>
          </p:nvSpPr>
          <p:spPr bwMode="auto">
            <a:xfrm>
              <a:off x="914400" y="1457325"/>
              <a:ext cx="1511300" cy="1512888"/>
            </a:xfrm>
            <a:prstGeom prst="ellipse">
              <a:avLst/>
            </a:prstGeom>
            <a:solidFill>
              <a:srgbClr val="C4261D"/>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eaLnBrk="1" fontAlgn="base" hangingPunct="1">
                <a:spcBef>
                  <a:spcPct val="0"/>
                </a:spcBef>
                <a:spcAft>
                  <a:spcPct val="0"/>
                </a:spcAft>
                <a:buSzPct val="100000"/>
              </a:pPr>
              <a:endParaRPr lang="zh-CN" altLang="en-US">
                <a:solidFill>
                  <a:srgbClr val="C4261D"/>
                </a:solidFill>
                <a:ea typeface="宋体" panose="02010600030101010101" pitchFamily="2" charset="-122"/>
              </a:endParaRPr>
            </a:p>
          </p:txBody>
        </p:sp>
        <p:sp>
          <p:nvSpPr>
            <p:cNvPr id="133" name="Freeform 5"/>
            <p:cNvSpPr/>
            <p:nvPr/>
          </p:nvSpPr>
          <p:spPr bwMode="auto">
            <a:xfrm>
              <a:off x="1209675" y="1682750"/>
              <a:ext cx="920750" cy="1062038"/>
            </a:xfrm>
            <a:custGeom>
              <a:avLst/>
              <a:gdLst>
                <a:gd name="T0" fmla="*/ 2147483647 w 593"/>
                <a:gd name="T1" fmla="*/ 2147483647 h 705"/>
                <a:gd name="T2" fmla="*/ 2147483647 w 593"/>
                <a:gd name="T3" fmla="*/ 2147483647 h 705"/>
                <a:gd name="T4" fmla="*/ 2147483647 w 593"/>
                <a:gd name="T5" fmla="*/ 2147483647 h 705"/>
                <a:gd name="T6" fmla="*/ 2147483647 w 593"/>
                <a:gd name="T7" fmla="*/ 2147483647 h 705"/>
                <a:gd name="T8" fmla="*/ 2147483647 w 593"/>
                <a:gd name="T9" fmla="*/ 2147483647 h 705"/>
                <a:gd name="T10" fmla="*/ 2147483647 w 593"/>
                <a:gd name="T11" fmla="*/ 2147483647 h 705"/>
                <a:gd name="T12" fmla="*/ 2147483647 w 593"/>
                <a:gd name="T13" fmla="*/ 2147483647 h 705"/>
                <a:gd name="T14" fmla="*/ 2147483647 w 593"/>
                <a:gd name="T15" fmla="*/ 2147483647 h 705"/>
                <a:gd name="T16" fmla="*/ 2147483647 w 593"/>
                <a:gd name="T17" fmla="*/ 2147483647 h 705"/>
                <a:gd name="T18" fmla="*/ 2147483647 w 593"/>
                <a:gd name="T19" fmla="*/ 2147483647 h 705"/>
                <a:gd name="T20" fmla="*/ 2147483647 w 593"/>
                <a:gd name="T21" fmla="*/ 2147483647 h 705"/>
                <a:gd name="T22" fmla="*/ 2147483647 w 593"/>
                <a:gd name="T23" fmla="*/ 2147483647 h 705"/>
                <a:gd name="T24" fmla="*/ 2147483647 w 593"/>
                <a:gd name="T25" fmla="*/ 2147483647 h 705"/>
                <a:gd name="T26" fmla="*/ 2147483647 w 593"/>
                <a:gd name="T27" fmla="*/ 2147483647 h 705"/>
                <a:gd name="T28" fmla="*/ 2147483647 w 593"/>
                <a:gd name="T29" fmla="*/ 2147483647 h 705"/>
                <a:gd name="T30" fmla="*/ 2147483647 w 593"/>
                <a:gd name="T31" fmla="*/ 2147483647 h 705"/>
                <a:gd name="T32" fmla="*/ 2147483647 w 593"/>
                <a:gd name="T33" fmla="*/ 2147483647 h 705"/>
                <a:gd name="T34" fmla="*/ 2147483647 w 593"/>
                <a:gd name="T35" fmla="*/ 2147483647 h 705"/>
                <a:gd name="T36" fmla="*/ 2147483647 w 593"/>
                <a:gd name="T37" fmla="*/ 2147483647 h 705"/>
                <a:gd name="T38" fmla="*/ 2147483647 w 593"/>
                <a:gd name="T39" fmla="*/ 2147483647 h 705"/>
                <a:gd name="T40" fmla="*/ 2147483647 w 593"/>
                <a:gd name="T41" fmla="*/ 2147483647 h 705"/>
                <a:gd name="T42" fmla="*/ 2147483647 w 593"/>
                <a:gd name="T43" fmla="*/ 2147483647 h 705"/>
                <a:gd name="T44" fmla="*/ 2147483647 w 593"/>
                <a:gd name="T45" fmla="*/ 2147483647 h 705"/>
                <a:gd name="T46" fmla="*/ 2147483647 w 593"/>
                <a:gd name="T47" fmla="*/ 2147483647 h 705"/>
                <a:gd name="T48" fmla="*/ 2147483647 w 593"/>
                <a:gd name="T49" fmla="*/ 2147483647 h 705"/>
                <a:gd name="T50" fmla="*/ 2147483647 w 593"/>
                <a:gd name="T51" fmla="*/ 2147483647 h 705"/>
                <a:gd name="T52" fmla="*/ 2147483647 w 593"/>
                <a:gd name="T53" fmla="*/ 2147483647 h 705"/>
                <a:gd name="T54" fmla="*/ 2147483647 w 593"/>
                <a:gd name="T55" fmla="*/ 2147483647 h 705"/>
                <a:gd name="T56" fmla="*/ 2147483647 w 593"/>
                <a:gd name="T57" fmla="*/ 2147483647 h 705"/>
                <a:gd name="T58" fmla="*/ 0 w 593"/>
                <a:gd name="T59" fmla="*/ 2147483647 h 705"/>
                <a:gd name="T60" fmla="*/ 0 w 593"/>
                <a:gd name="T61" fmla="*/ 2147483647 h 705"/>
                <a:gd name="T62" fmla="*/ 2147483647 w 593"/>
                <a:gd name="T63" fmla="*/ 2147483647 h 705"/>
                <a:gd name="T64" fmla="*/ 2147483647 w 593"/>
                <a:gd name="T65" fmla="*/ 2147483647 h 705"/>
                <a:gd name="T66" fmla="*/ 2147483647 w 593"/>
                <a:gd name="T67" fmla="*/ 2147483647 h 705"/>
                <a:gd name="T68" fmla="*/ 2147483647 w 593"/>
                <a:gd name="T69" fmla="*/ 2147483647 h 705"/>
                <a:gd name="T70" fmla="*/ 2147483647 w 593"/>
                <a:gd name="T71" fmla="*/ 2147483647 h 705"/>
                <a:gd name="T72" fmla="*/ 2147483647 w 593"/>
                <a:gd name="T73" fmla="*/ 2147483647 h 705"/>
                <a:gd name="T74" fmla="*/ 2147483647 w 593"/>
                <a:gd name="T75" fmla="*/ 2147483647 h 705"/>
                <a:gd name="T76" fmla="*/ 2147483647 w 593"/>
                <a:gd name="T77" fmla="*/ 2147483647 h 705"/>
                <a:gd name="T78" fmla="*/ 2147483647 w 593"/>
                <a:gd name="T79" fmla="*/ 2147483647 h 705"/>
                <a:gd name="T80" fmla="*/ 2147483647 w 593"/>
                <a:gd name="T81" fmla="*/ 2147483647 h 705"/>
                <a:gd name="T82" fmla="*/ 2147483647 w 593"/>
                <a:gd name="T83" fmla="*/ 2147483647 h 705"/>
                <a:gd name="T84" fmla="*/ 2147483647 w 593"/>
                <a:gd name="T85" fmla="*/ 2147483647 h 705"/>
                <a:gd name="T86" fmla="*/ 2147483647 w 593"/>
                <a:gd name="T87" fmla="*/ 2147483647 h 705"/>
                <a:gd name="T88" fmla="*/ 2147483647 w 593"/>
                <a:gd name="T89" fmla="*/ 2147483647 h 705"/>
                <a:gd name="T90" fmla="*/ 2147483647 w 593"/>
                <a:gd name="T91" fmla="*/ 2147483647 h 705"/>
                <a:gd name="T92" fmla="*/ 2147483647 w 593"/>
                <a:gd name="T93" fmla="*/ 2147483647 h 705"/>
                <a:gd name="T94" fmla="*/ 2147483647 w 593"/>
                <a:gd name="T95" fmla="*/ 2147483647 h 705"/>
                <a:gd name="T96" fmla="*/ 2147483647 w 593"/>
                <a:gd name="T97" fmla="*/ 2147483647 h 705"/>
                <a:gd name="T98" fmla="*/ 2147483647 w 593"/>
                <a:gd name="T99" fmla="*/ 2147483647 h 705"/>
                <a:gd name="T100" fmla="*/ 2147483647 w 593"/>
                <a:gd name="T101" fmla="*/ 2147483647 h 705"/>
                <a:gd name="T102" fmla="*/ 2147483647 w 593"/>
                <a:gd name="T103" fmla="*/ 2147483647 h 705"/>
                <a:gd name="T104" fmla="*/ 2147483647 w 593"/>
                <a:gd name="T105" fmla="*/ 2147483647 h 70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93" h="705">
                  <a:moveTo>
                    <a:pt x="285" y="288"/>
                  </a:moveTo>
                  <a:lnTo>
                    <a:pt x="285" y="705"/>
                  </a:lnTo>
                  <a:lnTo>
                    <a:pt x="593" y="596"/>
                  </a:lnTo>
                  <a:lnTo>
                    <a:pt x="593" y="179"/>
                  </a:lnTo>
                  <a:lnTo>
                    <a:pt x="285" y="288"/>
                  </a:lnTo>
                  <a:close/>
                  <a:moveTo>
                    <a:pt x="258" y="315"/>
                  </a:moveTo>
                  <a:lnTo>
                    <a:pt x="258" y="373"/>
                  </a:lnTo>
                  <a:cubicBezTo>
                    <a:pt x="229" y="367"/>
                    <a:pt x="201" y="345"/>
                    <a:pt x="201" y="345"/>
                  </a:cubicBezTo>
                  <a:lnTo>
                    <a:pt x="201" y="283"/>
                  </a:lnTo>
                  <a:cubicBezTo>
                    <a:pt x="236" y="311"/>
                    <a:pt x="258" y="315"/>
                    <a:pt x="258" y="315"/>
                  </a:cubicBezTo>
                  <a:close/>
                  <a:moveTo>
                    <a:pt x="510" y="134"/>
                  </a:moveTo>
                  <a:cubicBezTo>
                    <a:pt x="508" y="127"/>
                    <a:pt x="501" y="124"/>
                    <a:pt x="494" y="126"/>
                  </a:cubicBezTo>
                  <a:lnTo>
                    <a:pt x="197" y="229"/>
                  </a:lnTo>
                  <a:cubicBezTo>
                    <a:pt x="193" y="230"/>
                    <a:pt x="190" y="233"/>
                    <a:pt x="189" y="237"/>
                  </a:cubicBezTo>
                  <a:lnTo>
                    <a:pt x="189" y="661"/>
                  </a:lnTo>
                  <a:cubicBezTo>
                    <a:pt x="199" y="681"/>
                    <a:pt x="243" y="704"/>
                    <a:pt x="270" y="704"/>
                  </a:cubicBezTo>
                  <a:lnTo>
                    <a:pt x="270" y="288"/>
                  </a:lnTo>
                  <a:cubicBezTo>
                    <a:pt x="256" y="286"/>
                    <a:pt x="224" y="269"/>
                    <a:pt x="204" y="253"/>
                  </a:cubicBezTo>
                  <a:cubicBezTo>
                    <a:pt x="204" y="253"/>
                    <a:pt x="205" y="253"/>
                    <a:pt x="205" y="253"/>
                  </a:cubicBezTo>
                  <a:lnTo>
                    <a:pt x="502" y="149"/>
                  </a:lnTo>
                  <a:cubicBezTo>
                    <a:pt x="508" y="147"/>
                    <a:pt x="512" y="140"/>
                    <a:pt x="510" y="134"/>
                  </a:cubicBezTo>
                  <a:close/>
                  <a:moveTo>
                    <a:pt x="69" y="190"/>
                  </a:moveTo>
                  <a:lnTo>
                    <a:pt x="69" y="248"/>
                  </a:lnTo>
                  <a:cubicBezTo>
                    <a:pt x="40" y="243"/>
                    <a:pt x="12" y="220"/>
                    <a:pt x="12" y="220"/>
                  </a:cubicBezTo>
                  <a:lnTo>
                    <a:pt x="12" y="158"/>
                  </a:lnTo>
                  <a:cubicBezTo>
                    <a:pt x="47" y="186"/>
                    <a:pt x="69" y="190"/>
                    <a:pt x="69" y="190"/>
                  </a:cubicBezTo>
                  <a:close/>
                  <a:moveTo>
                    <a:pt x="321" y="9"/>
                  </a:moveTo>
                  <a:cubicBezTo>
                    <a:pt x="319" y="3"/>
                    <a:pt x="312" y="0"/>
                    <a:pt x="305" y="2"/>
                  </a:cubicBezTo>
                  <a:lnTo>
                    <a:pt x="8" y="105"/>
                  </a:lnTo>
                  <a:cubicBezTo>
                    <a:pt x="5" y="106"/>
                    <a:pt x="1" y="109"/>
                    <a:pt x="0" y="112"/>
                  </a:cubicBezTo>
                  <a:lnTo>
                    <a:pt x="0" y="536"/>
                  </a:lnTo>
                  <a:cubicBezTo>
                    <a:pt x="10" y="557"/>
                    <a:pt x="54" y="580"/>
                    <a:pt x="81" y="580"/>
                  </a:cubicBezTo>
                  <a:lnTo>
                    <a:pt x="81" y="163"/>
                  </a:lnTo>
                  <a:cubicBezTo>
                    <a:pt x="67" y="161"/>
                    <a:pt x="35" y="145"/>
                    <a:pt x="15" y="128"/>
                  </a:cubicBezTo>
                  <a:cubicBezTo>
                    <a:pt x="15" y="128"/>
                    <a:pt x="16" y="128"/>
                    <a:pt x="16" y="128"/>
                  </a:cubicBezTo>
                  <a:lnTo>
                    <a:pt x="313" y="25"/>
                  </a:lnTo>
                  <a:cubicBezTo>
                    <a:pt x="319" y="23"/>
                    <a:pt x="323" y="16"/>
                    <a:pt x="321" y="9"/>
                  </a:cubicBezTo>
                  <a:close/>
                  <a:moveTo>
                    <a:pt x="163" y="255"/>
                  </a:moveTo>
                  <a:lnTo>
                    <a:pt x="163" y="314"/>
                  </a:lnTo>
                  <a:cubicBezTo>
                    <a:pt x="135" y="308"/>
                    <a:pt x="107" y="286"/>
                    <a:pt x="107" y="286"/>
                  </a:cubicBezTo>
                  <a:lnTo>
                    <a:pt x="107" y="224"/>
                  </a:lnTo>
                  <a:cubicBezTo>
                    <a:pt x="141" y="252"/>
                    <a:pt x="163" y="255"/>
                    <a:pt x="163" y="255"/>
                  </a:cubicBezTo>
                  <a:close/>
                  <a:moveTo>
                    <a:pt x="415" y="75"/>
                  </a:moveTo>
                  <a:cubicBezTo>
                    <a:pt x="413" y="68"/>
                    <a:pt x="406" y="65"/>
                    <a:pt x="400" y="67"/>
                  </a:cubicBezTo>
                  <a:lnTo>
                    <a:pt x="103" y="170"/>
                  </a:lnTo>
                  <a:cubicBezTo>
                    <a:pt x="99" y="171"/>
                    <a:pt x="96" y="174"/>
                    <a:pt x="94" y="178"/>
                  </a:cubicBezTo>
                  <a:lnTo>
                    <a:pt x="94" y="602"/>
                  </a:lnTo>
                  <a:cubicBezTo>
                    <a:pt x="105" y="622"/>
                    <a:pt x="148" y="645"/>
                    <a:pt x="175" y="645"/>
                  </a:cubicBezTo>
                  <a:lnTo>
                    <a:pt x="175" y="229"/>
                  </a:lnTo>
                  <a:cubicBezTo>
                    <a:pt x="161" y="227"/>
                    <a:pt x="129" y="210"/>
                    <a:pt x="110" y="194"/>
                  </a:cubicBezTo>
                  <a:cubicBezTo>
                    <a:pt x="110" y="194"/>
                    <a:pt x="110" y="194"/>
                    <a:pt x="110" y="193"/>
                  </a:cubicBezTo>
                  <a:lnTo>
                    <a:pt x="407" y="90"/>
                  </a:lnTo>
                  <a:cubicBezTo>
                    <a:pt x="414" y="88"/>
                    <a:pt x="417" y="81"/>
                    <a:pt x="415" y="75"/>
                  </a:cubicBezTo>
                  <a:close/>
                </a:path>
              </a:pathLst>
            </a:custGeom>
            <a:solidFill>
              <a:srgbClr val="FFFFFF"/>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SzPct val="100000"/>
                <a:buFont typeface="Arial" panose="020B0604020202020204" pitchFamily="34" charset="0"/>
                <a:buNone/>
              </a:pPr>
              <a:endParaRPr lang="zh-CN" altLang="en-US">
                <a:solidFill>
                  <a:srgbClr val="C4261D"/>
                </a:solidFill>
                <a:latin typeface="Arial" panose="020B0604020202020204" pitchFamily="34" charset="0"/>
                <a:ea typeface="微软雅黑" panose="020B0503020204020204" charset="-122"/>
              </a:endParaRPr>
            </a:p>
          </p:txBody>
        </p:sp>
      </p:grpSp>
      <p:sp>
        <p:nvSpPr>
          <p:cNvPr id="2" name="文本框 1"/>
          <p:cNvSpPr txBox="1"/>
          <p:nvPr userDrawn="1"/>
        </p:nvSpPr>
        <p:spPr>
          <a:xfrm>
            <a:off x="874395" y="195084"/>
            <a:ext cx="4594225" cy="460375"/>
          </a:xfrm>
          <a:prstGeom prst="rect">
            <a:avLst/>
          </a:prstGeom>
          <a:noFill/>
        </p:spPr>
        <p:txBody>
          <a:bodyPr wrap="square">
            <a:spAutoFit/>
          </a:bodyPr>
          <a:lstStyle/>
          <a:p>
            <a:pPr lvl="0"/>
            <a:r>
              <a:rPr lang="zh-CN" altLang="en-US" sz="2400" b="1" spc="200" dirty="0">
                <a:solidFill>
                  <a:srgbClr val="C00000"/>
                </a:solidFill>
                <a:latin typeface="思源黑体 CN Heavy" panose="020B0A00000000000000" charset="-122"/>
                <a:ea typeface="思源黑体 CN Heavy" panose="020B0A00000000000000" charset="-122"/>
                <a:cs typeface="+mn-ea"/>
                <a:sym typeface="+mn-lt"/>
              </a:rPr>
              <a:t>家风的新时代内涵和要求</a:t>
            </a:r>
            <a:endParaRPr lang="zh-CN" altLang="en-US" sz="2400" b="1" spc="200" dirty="0">
              <a:solidFill>
                <a:srgbClr val="C00000"/>
              </a:solidFill>
              <a:latin typeface="思源黑体 CN Heavy" panose="020B0A00000000000000" charset="-122"/>
              <a:ea typeface="思源黑体 CN Heavy" panose="020B0A00000000000000"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31"/>
                                        </p:tgtEl>
                                        <p:attrNameLst>
                                          <p:attrName>style.visibility</p:attrName>
                                        </p:attrNameLst>
                                      </p:cBhvr>
                                      <p:to>
                                        <p:strVal val="visible"/>
                                      </p:to>
                                    </p:set>
                                    <p:anim calcmode="lin" valueType="num">
                                      <p:cBhvr>
                                        <p:cTn id="7" dur="500" fill="hold"/>
                                        <p:tgtEl>
                                          <p:spTgt spid="131"/>
                                        </p:tgtEl>
                                        <p:attrNameLst>
                                          <p:attrName>ppt_w</p:attrName>
                                        </p:attrNameLst>
                                      </p:cBhvr>
                                      <p:tavLst>
                                        <p:tav tm="0">
                                          <p:val>
                                            <p:fltVal val="0"/>
                                          </p:val>
                                        </p:tav>
                                        <p:tav tm="100000">
                                          <p:val>
                                            <p:strVal val="#ppt_w"/>
                                          </p:val>
                                        </p:tav>
                                      </p:tavLst>
                                    </p:anim>
                                    <p:anim calcmode="lin" valueType="num">
                                      <p:cBhvr>
                                        <p:cTn id="8" dur="500" fill="hold"/>
                                        <p:tgtEl>
                                          <p:spTgt spid="131"/>
                                        </p:tgtEl>
                                        <p:attrNameLst>
                                          <p:attrName>ppt_h</p:attrName>
                                        </p:attrNameLst>
                                      </p:cBhvr>
                                      <p:tavLst>
                                        <p:tav tm="0">
                                          <p:val>
                                            <p:fltVal val="0"/>
                                          </p:val>
                                        </p:tav>
                                        <p:tav tm="100000">
                                          <p:val>
                                            <p:strVal val="#ppt_h"/>
                                          </p:val>
                                        </p:tav>
                                      </p:tavLst>
                                    </p:anim>
                                    <p:anim calcmode="lin" valueType="num">
                                      <p:cBhvr>
                                        <p:cTn id="9" dur="500" fill="hold"/>
                                        <p:tgtEl>
                                          <p:spTgt spid="131"/>
                                        </p:tgtEl>
                                        <p:attrNameLst>
                                          <p:attrName>style.rotation</p:attrName>
                                        </p:attrNameLst>
                                      </p:cBhvr>
                                      <p:tavLst>
                                        <p:tav tm="0">
                                          <p:val>
                                            <p:fltVal val="360"/>
                                          </p:val>
                                        </p:tav>
                                        <p:tav tm="100000">
                                          <p:val>
                                            <p:fltVal val="0"/>
                                          </p:val>
                                        </p:tav>
                                      </p:tavLst>
                                    </p:anim>
                                    <p:animEffect transition="in" filter="fade">
                                      <p:cBhvr>
                                        <p:cTn id="10"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4" name="图片 3" descr="5c7ab110cde240bacf60f2952dcbd006"/>
          <p:cNvPicPr>
            <a:picLocks noChangeAspect="1"/>
          </p:cNvPicPr>
          <p:nvPr userDrawn="1"/>
        </p:nvPicPr>
        <p:blipFill>
          <a:blip r:embed="rId2"/>
          <a:stretch>
            <a:fillRect/>
          </a:stretch>
        </p:blipFill>
        <p:spPr>
          <a:xfrm>
            <a:off x="0" y="3175"/>
            <a:ext cx="12192000" cy="6854825"/>
          </a:xfrm>
          <a:prstGeom prst="rect">
            <a:avLst/>
          </a:prstGeom>
        </p:spPr>
      </p:pic>
      <p:sp>
        <p:nvSpPr>
          <p:cNvPr id="10" name="矩形 9"/>
          <p:cNvSpPr/>
          <p:nvPr userDrawn="1"/>
        </p:nvSpPr>
        <p:spPr>
          <a:xfrm>
            <a:off x="0" y="6677890"/>
            <a:ext cx="12192000" cy="18010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0" y="655320"/>
            <a:ext cx="12192000" cy="76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1" name="组合 130"/>
          <p:cNvGrpSpPr/>
          <p:nvPr userDrawn="1"/>
        </p:nvGrpSpPr>
        <p:grpSpPr>
          <a:xfrm>
            <a:off x="245110" y="118745"/>
            <a:ext cx="512445" cy="513080"/>
            <a:chOff x="914400" y="1457325"/>
            <a:chExt cx="1511300" cy="1512888"/>
          </a:xfrm>
        </p:grpSpPr>
        <p:sp>
          <p:nvSpPr>
            <p:cNvPr id="132" name="椭圆 2"/>
            <p:cNvSpPr>
              <a:spLocks noChangeArrowheads="1"/>
            </p:cNvSpPr>
            <p:nvPr/>
          </p:nvSpPr>
          <p:spPr bwMode="auto">
            <a:xfrm>
              <a:off x="914400" y="1457325"/>
              <a:ext cx="1511300" cy="1512888"/>
            </a:xfrm>
            <a:prstGeom prst="ellipse">
              <a:avLst/>
            </a:prstGeom>
            <a:solidFill>
              <a:srgbClr val="C4261D"/>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eaLnBrk="1" fontAlgn="base" hangingPunct="1">
                <a:spcBef>
                  <a:spcPct val="0"/>
                </a:spcBef>
                <a:spcAft>
                  <a:spcPct val="0"/>
                </a:spcAft>
                <a:buSzPct val="100000"/>
              </a:pPr>
              <a:endParaRPr lang="zh-CN" altLang="en-US">
                <a:solidFill>
                  <a:srgbClr val="C4261D"/>
                </a:solidFill>
                <a:ea typeface="宋体" panose="02010600030101010101" pitchFamily="2" charset="-122"/>
              </a:endParaRPr>
            </a:p>
          </p:txBody>
        </p:sp>
        <p:sp>
          <p:nvSpPr>
            <p:cNvPr id="133" name="Freeform 5"/>
            <p:cNvSpPr/>
            <p:nvPr/>
          </p:nvSpPr>
          <p:spPr bwMode="auto">
            <a:xfrm>
              <a:off x="1209675" y="1682750"/>
              <a:ext cx="920750" cy="1062038"/>
            </a:xfrm>
            <a:custGeom>
              <a:avLst/>
              <a:gdLst>
                <a:gd name="T0" fmla="*/ 2147483647 w 593"/>
                <a:gd name="T1" fmla="*/ 2147483647 h 705"/>
                <a:gd name="T2" fmla="*/ 2147483647 w 593"/>
                <a:gd name="T3" fmla="*/ 2147483647 h 705"/>
                <a:gd name="T4" fmla="*/ 2147483647 w 593"/>
                <a:gd name="T5" fmla="*/ 2147483647 h 705"/>
                <a:gd name="T6" fmla="*/ 2147483647 w 593"/>
                <a:gd name="T7" fmla="*/ 2147483647 h 705"/>
                <a:gd name="T8" fmla="*/ 2147483647 w 593"/>
                <a:gd name="T9" fmla="*/ 2147483647 h 705"/>
                <a:gd name="T10" fmla="*/ 2147483647 w 593"/>
                <a:gd name="T11" fmla="*/ 2147483647 h 705"/>
                <a:gd name="T12" fmla="*/ 2147483647 w 593"/>
                <a:gd name="T13" fmla="*/ 2147483647 h 705"/>
                <a:gd name="T14" fmla="*/ 2147483647 w 593"/>
                <a:gd name="T15" fmla="*/ 2147483647 h 705"/>
                <a:gd name="T16" fmla="*/ 2147483647 w 593"/>
                <a:gd name="T17" fmla="*/ 2147483647 h 705"/>
                <a:gd name="T18" fmla="*/ 2147483647 w 593"/>
                <a:gd name="T19" fmla="*/ 2147483647 h 705"/>
                <a:gd name="T20" fmla="*/ 2147483647 w 593"/>
                <a:gd name="T21" fmla="*/ 2147483647 h 705"/>
                <a:gd name="T22" fmla="*/ 2147483647 w 593"/>
                <a:gd name="T23" fmla="*/ 2147483647 h 705"/>
                <a:gd name="T24" fmla="*/ 2147483647 w 593"/>
                <a:gd name="T25" fmla="*/ 2147483647 h 705"/>
                <a:gd name="T26" fmla="*/ 2147483647 w 593"/>
                <a:gd name="T27" fmla="*/ 2147483647 h 705"/>
                <a:gd name="T28" fmla="*/ 2147483647 w 593"/>
                <a:gd name="T29" fmla="*/ 2147483647 h 705"/>
                <a:gd name="T30" fmla="*/ 2147483647 w 593"/>
                <a:gd name="T31" fmla="*/ 2147483647 h 705"/>
                <a:gd name="T32" fmla="*/ 2147483647 w 593"/>
                <a:gd name="T33" fmla="*/ 2147483647 h 705"/>
                <a:gd name="T34" fmla="*/ 2147483647 w 593"/>
                <a:gd name="T35" fmla="*/ 2147483647 h 705"/>
                <a:gd name="T36" fmla="*/ 2147483647 w 593"/>
                <a:gd name="T37" fmla="*/ 2147483647 h 705"/>
                <a:gd name="T38" fmla="*/ 2147483647 w 593"/>
                <a:gd name="T39" fmla="*/ 2147483647 h 705"/>
                <a:gd name="T40" fmla="*/ 2147483647 w 593"/>
                <a:gd name="T41" fmla="*/ 2147483647 h 705"/>
                <a:gd name="T42" fmla="*/ 2147483647 w 593"/>
                <a:gd name="T43" fmla="*/ 2147483647 h 705"/>
                <a:gd name="T44" fmla="*/ 2147483647 w 593"/>
                <a:gd name="T45" fmla="*/ 2147483647 h 705"/>
                <a:gd name="T46" fmla="*/ 2147483647 w 593"/>
                <a:gd name="T47" fmla="*/ 2147483647 h 705"/>
                <a:gd name="T48" fmla="*/ 2147483647 w 593"/>
                <a:gd name="T49" fmla="*/ 2147483647 h 705"/>
                <a:gd name="T50" fmla="*/ 2147483647 w 593"/>
                <a:gd name="T51" fmla="*/ 2147483647 h 705"/>
                <a:gd name="T52" fmla="*/ 2147483647 w 593"/>
                <a:gd name="T53" fmla="*/ 2147483647 h 705"/>
                <a:gd name="T54" fmla="*/ 2147483647 w 593"/>
                <a:gd name="T55" fmla="*/ 2147483647 h 705"/>
                <a:gd name="T56" fmla="*/ 2147483647 w 593"/>
                <a:gd name="T57" fmla="*/ 2147483647 h 705"/>
                <a:gd name="T58" fmla="*/ 0 w 593"/>
                <a:gd name="T59" fmla="*/ 2147483647 h 705"/>
                <a:gd name="T60" fmla="*/ 0 w 593"/>
                <a:gd name="T61" fmla="*/ 2147483647 h 705"/>
                <a:gd name="T62" fmla="*/ 2147483647 w 593"/>
                <a:gd name="T63" fmla="*/ 2147483647 h 705"/>
                <a:gd name="T64" fmla="*/ 2147483647 w 593"/>
                <a:gd name="T65" fmla="*/ 2147483647 h 705"/>
                <a:gd name="T66" fmla="*/ 2147483647 w 593"/>
                <a:gd name="T67" fmla="*/ 2147483647 h 705"/>
                <a:gd name="T68" fmla="*/ 2147483647 w 593"/>
                <a:gd name="T69" fmla="*/ 2147483647 h 705"/>
                <a:gd name="T70" fmla="*/ 2147483647 w 593"/>
                <a:gd name="T71" fmla="*/ 2147483647 h 705"/>
                <a:gd name="T72" fmla="*/ 2147483647 w 593"/>
                <a:gd name="T73" fmla="*/ 2147483647 h 705"/>
                <a:gd name="T74" fmla="*/ 2147483647 w 593"/>
                <a:gd name="T75" fmla="*/ 2147483647 h 705"/>
                <a:gd name="T76" fmla="*/ 2147483647 w 593"/>
                <a:gd name="T77" fmla="*/ 2147483647 h 705"/>
                <a:gd name="T78" fmla="*/ 2147483647 w 593"/>
                <a:gd name="T79" fmla="*/ 2147483647 h 705"/>
                <a:gd name="T80" fmla="*/ 2147483647 w 593"/>
                <a:gd name="T81" fmla="*/ 2147483647 h 705"/>
                <a:gd name="T82" fmla="*/ 2147483647 w 593"/>
                <a:gd name="T83" fmla="*/ 2147483647 h 705"/>
                <a:gd name="T84" fmla="*/ 2147483647 w 593"/>
                <a:gd name="T85" fmla="*/ 2147483647 h 705"/>
                <a:gd name="T86" fmla="*/ 2147483647 w 593"/>
                <a:gd name="T87" fmla="*/ 2147483647 h 705"/>
                <a:gd name="T88" fmla="*/ 2147483647 w 593"/>
                <a:gd name="T89" fmla="*/ 2147483647 h 705"/>
                <a:gd name="T90" fmla="*/ 2147483647 w 593"/>
                <a:gd name="T91" fmla="*/ 2147483647 h 705"/>
                <a:gd name="T92" fmla="*/ 2147483647 w 593"/>
                <a:gd name="T93" fmla="*/ 2147483647 h 705"/>
                <a:gd name="T94" fmla="*/ 2147483647 w 593"/>
                <a:gd name="T95" fmla="*/ 2147483647 h 705"/>
                <a:gd name="T96" fmla="*/ 2147483647 w 593"/>
                <a:gd name="T97" fmla="*/ 2147483647 h 705"/>
                <a:gd name="T98" fmla="*/ 2147483647 w 593"/>
                <a:gd name="T99" fmla="*/ 2147483647 h 705"/>
                <a:gd name="T100" fmla="*/ 2147483647 w 593"/>
                <a:gd name="T101" fmla="*/ 2147483647 h 705"/>
                <a:gd name="T102" fmla="*/ 2147483647 w 593"/>
                <a:gd name="T103" fmla="*/ 2147483647 h 705"/>
                <a:gd name="T104" fmla="*/ 2147483647 w 593"/>
                <a:gd name="T105" fmla="*/ 2147483647 h 70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93" h="705">
                  <a:moveTo>
                    <a:pt x="285" y="288"/>
                  </a:moveTo>
                  <a:lnTo>
                    <a:pt x="285" y="705"/>
                  </a:lnTo>
                  <a:lnTo>
                    <a:pt x="593" y="596"/>
                  </a:lnTo>
                  <a:lnTo>
                    <a:pt x="593" y="179"/>
                  </a:lnTo>
                  <a:lnTo>
                    <a:pt x="285" y="288"/>
                  </a:lnTo>
                  <a:close/>
                  <a:moveTo>
                    <a:pt x="258" y="315"/>
                  </a:moveTo>
                  <a:lnTo>
                    <a:pt x="258" y="373"/>
                  </a:lnTo>
                  <a:cubicBezTo>
                    <a:pt x="229" y="367"/>
                    <a:pt x="201" y="345"/>
                    <a:pt x="201" y="345"/>
                  </a:cubicBezTo>
                  <a:lnTo>
                    <a:pt x="201" y="283"/>
                  </a:lnTo>
                  <a:cubicBezTo>
                    <a:pt x="236" y="311"/>
                    <a:pt x="258" y="315"/>
                    <a:pt x="258" y="315"/>
                  </a:cubicBezTo>
                  <a:close/>
                  <a:moveTo>
                    <a:pt x="510" y="134"/>
                  </a:moveTo>
                  <a:cubicBezTo>
                    <a:pt x="508" y="127"/>
                    <a:pt x="501" y="124"/>
                    <a:pt x="494" y="126"/>
                  </a:cubicBezTo>
                  <a:lnTo>
                    <a:pt x="197" y="229"/>
                  </a:lnTo>
                  <a:cubicBezTo>
                    <a:pt x="193" y="230"/>
                    <a:pt x="190" y="233"/>
                    <a:pt x="189" y="237"/>
                  </a:cubicBezTo>
                  <a:lnTo>
                    <a:pt x="189" y="661"/>
                  </a:lnTo>
                  <a:cubicBezTo>
                    <a:pt x="199" y="681"/>
                    <a:pt x="243" y="704"/>
                    <a:pt x="270" y="704"/>
                  </a:cubicBezTo>
                  <a:lnTo>
                    <a:pt x="270" y="288"/>
                  </a:lnTo>
                  <a:cubicBezTo>
                    <a:pt x="256" y="286"/>
                    <a:pt x="224" y="269"/>
                    <a:pt x="204" y="253"/>
                  </a:cubicBezTo>
                  <a:cubicBezTo>
                    <a:pt x="204" y="253"/>
                    <a:pt x="205" y="253"/>
                    <a:pt x="205" y="253"/>
                  </a:cubicBezTo>
                  <a:lnTo>
                    <a:pt x="502" y="149"/>
                  </a:lnTo>
                  <a:cubicBezTo>
                    <a:pt x="508" y="147"/>
                    <a:pt x="512" y="140"/>
                    <a:pt x="510" y="134"/>
                  </a:cubicBezTo>
                  <a:close/>
                  <a:moveTo>
                    <a:pt x="69" y="190"/>
                  </a:moveTo>
                  <a:lnTo>
                    <a:pt x="69" y="248"/>
                  </a:lnTo>
                  <a:cubicBezTo>
                    <a:pt x="40" y="243"/>
                    <a:pt x="12" y="220"/>
                    <a:pt x="12" y="220"/>
                  </a:cubicBezTo>
                  <a:lnTo>
                    <a:pt x="12" y="158"/>
                  </a:lnTo>
                  <a:cubicBezTo>
                    <a:pt x="47" y="186"/>
                    <a:pt x="69" y="190"/>
                    <a:pt x="69" y="190"/>
                  </a:cubicBezTo>
                  <a:close/>
                  <a:moveTo>
                    <a:pt x="321" y="9"/>
                  </a:moveTo>
                  <a:cubicBezTo>
                    <a:pt x="319" y="3"/>
                    <a:pt x="312" y="0"/>
                    <a:pt x="305" y="2"/>
                  </a:cubicBezTo>
                  <a:lnTo>
                    <a:pt x="8" y="105"/>
                  </a:lnTo>
                  <a:cubicBezTo>
                    <a:pt x="5" y="106"/>
                    <a:pt x="1" y="109"/>
                    <a:pt x="0" y="112"/>
                  </a:cubicBezTo>
                  <a:lnTo>
                    <a:pt x="0" y="536"/>
                  </a:lnTo>
                  <a:cubicBezTo>
                    <a:pt x="10" y="557"/>
                    <a:pt x="54" y="580"/>
                    <a:pt x="81" y="580"/>
                  </a:cubicBezTo>
                  <a:lnTo>
                    <a:pt x="81" y="163"/>
                  </a:lnTo>
                  <a:cubicBezTo>
                    <a:pt x="67" y="161"/>
                    <a:pt x="35" y="145"/>
                    <a:pt x="15" y="128"/>
                  </a:cubicBezTo>
                  <a:cubicBezTo>
                    <a:pt x="15" y="128"/>
                    <a:pt x="16" y="128"/>
                    <a:pt x="16" y="128"/>
                  </a:cubicBezTo>
                  <a:lnTo>
                    <a:pt x="313" y="25"/>
                  </a:lnTo>
                  <a:cubicBezTo>
                    <a:pt x="319" y="23"/>
                    <a:pt x="323" y="16"/>
                    <a:pt x="321" y="9"/>
                  </a:cubicBezTo>
                  <a:close/>
                  <a:moveTo>
                    <a:pt x="163" y="255"/>
                  </a:moveTo>
                  <a:lnTo>
                    <a:pt x="163" y="314"/>
                  </a:lnTo>
                  <a:cubicBezTo>
                    <a:pt x="135" y="308"/>
                    <a:pt x="107" y="286"/>
                    <a:pt x="107" y="286"/>
                  </a:cubicBezTo>
                  <a:lnTo>
                    <a:pt x="107" y="224"/>
                  </a:lnTo>
                  <a:cubicBezTo>
                    <a:pt x="141" y="252"/>
                    <a:pt x="163" y="255"/>
                    <a:pt x="163" y="255"/>
                  </a:cubicBezTo>
                  <a:close/>
                  <a:moveTo>
                    <a:pt x="415" y="75"/>
                  </a:moveTo>
                  <a:cubicBezTo>
                    <a:pt x="413" y="68"/>
                    <a:pt x="406" y="65"/>
                    <a:pt x="400" y="67"/>
                  </a:cubicBezTo>
                  <a:lnTo>
                    <a:pt x="103" y="170"/>
                  </a:lnTo>
                  <a:cubicBezTo>
                    <a:pt x="99" y="171"/>
                    <a:pt x="96" y="174"/>
                    <a:pt x="94" y="178"/>
                  </a:cubicBezTo>
                  <a:lnTo>
                    <a:pt x="94" y="602"/>
                  </a:lnTo>
                  <a:cubicBezTo>
                    <a:pt x="105" y="622"/>
                    <a:pt x="148" y="645"/>
                    <a:pt x="175" y="645"/>
                  </a:cubicBezTo>
                  <a:lnTo>
                    <a:pt x="175" y="229"/>
                  </a:lnTo>
                  <a:cubicBezTo>
                    <a:pt x="161" y="227"/>
                    <a:pt x="129" y="210"/>
                    <a:pt x="110" y="194"/>
                  </a:cubicBezTo>
                  <a:cubicBezTo>
                    <a:pt x="110" y="194"/>
                    <a:pt x="110" y="194"/>
                    <a:pt x="110" y="193"/>
                  </a:cubicBezTo>
                  <a:lnTo>
                    <a:pt x="407" y="90"/>
                  </a:lnTo>
                  <a:cubicBezTo>
                    <a:pt x="414" y="88"/>
                    <a:pt x="417" y="81"/>
                    <a:pt x="415" y="75"/>
                  </a:cubicBezTo>
                  <a:close/>
                </a:path>
              </a:pathLst>
            </a:custGeom>
            <a:solidFill>
              <a:srgbClr val="FFFFFF"/>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SzPct val="100000"/>
                <a:buFont typeface="Arial" panose="020B0604020202020204" pitchFamily="34" charset="0"/>
                <a:buNone/>
              </a:pPr>
              <a:endParaRPr lang="zh-CN" altLang="en-US">
                <a:solidFill>
                  <a:srgbClr val="C4261D"/>
                </a:solidFill>
                <a:latin typeface="Arial" panose="020B0604020202020204" pitchFamily="34" charset="0"/>
                <a:ea typeface="微软雅黑" panose="020B0503020204020204" charset="-122"/>
              </a:endParaRPr>
            </a:p>
          </p:txBody>
        </p:sp>
      </p:grpSp>
      <p:sp>
        <p:nvSpPr>
          <p:cNvPr id="2" name="文本框 1"/>
          <p:cNvSpPr txBox="1"/>
          <p:nvPr userDrawn="1"/>
        </p:nvSpPr>
        <p:spPr>
          <a:xfrm>
            <a:off x="874395" y="195084"/>
            <a:ext cx="4594225" cy="460375"/>
          </a:xfrm>
          <a:prstGeom prst="rect">
            <a:avLst/>
          </a:prstGeom>
          <a:noFill/>
        </p:spPr>
        <p:txBody>
          <a:bodyPr wrap="square">
            <a:spAutoFit/>
          </a:bodyPr>
          <a:lstStyle/>
          <a:p>
            <a:pPr lvl="0"/>
            <a:r>
              <a:rPr lang="zh-CN" altLang="en-US" sz="2400" b="1" spc="200" dirty="0">
                <a:solidFill>
                  <a:srgbClr val="C00000"/>
                </a:solidFill>
                <a:latin typeface="思源黑体 CN Heavy" panose="020B0A00000000000000" charset="-122"/>
                <a:ea typeface="思源黑体 CN Heavy" panose="020B0A00000000000000" charset="-122"/>
                <a:cs typeface="+mn-ea"/>
                <a:sym typeface="+mn-lt"/>
              </a:rPr>
              <a:t>家风的正反典型故事</a:t>
            </a:r>
            <a:endParaRPr lang="zh-CN" altLang="en-US" sz="2400" b="1" spc="200" dirty="0">
              <a:solidFill>
                <a:srgbClr val="C00000"/>
              </a:solidFill>
              <a:latin typeface="思源黑体 CN Heavy" panose="020B0A00000000000000" charset="-122"/>
              <a:ea typeface="思源黑体 CN Heavy" panose="020B0A00000000000000"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31"/>
                                        </p:tgtEl>
                                        <p:attrNameLst>
                                          <p:attrName>style.visibility</p:attrName>
                                        </p:attrNameLst>
                                      </p:cBhvr>
                                      <p:to>
                                        <p:strVal val="visible"/>
                                      </p:to>
                                    </p:set>
                                    <p:anim calcmode="lin" valueType="num">
                                      <p:cBhvr>
                                        <p:cTn id="7" dur="500" fill="hold"/>
                                        <p:tgtEl>
                                          <p:spTgt spid="131"/>
                                        </p:tgtEl>
                                        <p:attrNameLst>
                                          <p:attrName>ppt_w</p:attrName>
                                        </p:attrNameLst>
                                      </p:cBhvr>
                                      <p:tavLst>
                                        <p:tav tm="0">
                                          <p:val>
                                            <p:fltVal val="0"/>
                                          </p:val>
                                        </p:tav>
                                        <p:tav tm="100000">
                                          <p:val>
                                            <p:strVal val="#ppt_w"/>
                                          </p:val>
                                        </p:tav>
                                      </p:tavLst>
                                    </p:anim>
                                    <p:anim calcmode="lin" valueType="num">
                                      <p:cBhvr>
                                        <p:cTn id="8" dur="500" fill="hold"/>
                                        <p:tgtEl>
                                          <p:spTgt spid="131"/>
                                        </p:tgtEl>
                                        <p:attrNameLst>
                                          <p:attrName>ppt_h</p:attrName>
                                        </p:attrNameLst>
                                      </p:cBhvr>
                                      <p:tavLst>
                                        <p:tav tm="0">
                                          <p:val>
                                            <p:fltVal val="0"/>
                                          </p:val>
                                        </p:tav>
                                        <p:tav tm="100000">
                                          <p:val>
                                            <p:strVal val="#ppt_h"/>
                                          </p:val>
                                        </p:tav>
                                      </p:tavLst>
                                    </p:anim>
                                    <p:anim calcmode="lin" valueType="num">
                                      <p:cBhvr>
                                        <p:cTn id="9" dur="500" fill="hold"/>
                                        <p:tgtEl>
                                          <p:spTgt spid="131"/>
                                        </p:tgtEl>
                                        <p:attrNameLst>
                                          <p:attrName>style.rotation</p:attrName>
                                        </p:attrNameLst>
                                      </p:cBhvr>
                                      <p:tavLst>
                                        <p:tav tm="0">
                                          <p:val>
                                            <p:fltVal val="360"/>
                                          </p:val>
                                        </p:tav>
                                        <p:tav tm="100000">
                                          <p:val>
                                            <p:fltVal val="0"/>
                                          </p:val>
                                        </p:tav>
                                      </p:tavLst>
                                    </p:anim>
                                    <p:animEffect transition="in" filter="fade">
                                      <p:cBhvr>
                                        <p:cTn id="10"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4" name="图片 3" descr="5c7ab110cde240bacf60f2952dcbd006"/>
          <p:cNvPicPr>
            <a:picLocks noChangeAspect="1"/>
          </p:cNvPicPr>
          <p:nvPr userDrawn="1"/>
        </p:nvPicPr>
        <p:blipFill>
          <a:blip r:embed="rId2"/>
          <a:stretch>
            <a:fillRect/>
          </a:stretch>
        </p:blipFill>
        <p:spPr>
          <a:xfrm>
            <a:off x="0" y="3175"/>
            <a:ext cx="12192000" cy="6854825"/>
          </a:xfrm>
          <a:prstGeom prst="rect">
            <a:avLst/>
          </a:prstGeom>
        </p:spPr>
      </p:pic>
      <p:sp>
        <p:nvSpPr>
          <p:cNvPr id="10" name="矩形 9"/>
          <p:cNvSpPr/>
          <p:nvPr userDrawn="1"/>
        </p:nvSpPr>
        <p:spPr>
          <a:xfrm>
            <a:off x="0" y="6677890"/>
            <a:ext cx="12192000" cy="18010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0" y="655320"/>
            <a:ext cx="12192000" cy="76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1" name="组合 130"/>
          <p:cNvGrpSpPr/>
          <p:nvPr userDrawn="1"/>
        </p:nvGrpSpPr>
        <p:grpSpPr>
          <a:xfrm>
            <a:off x="245110" y="118745"/>
            <a:ext cx="512445" cy="513080"/>
            <a:chOff x="914400" y="1457325"/>
            <a:chExt cx="1511300" cy="1512888"/>
          </a:xfrm>
        </p:grpSpPr>
        <p:sp>
          <p:nvSpPr>
            <p:cNvPr id="132" name="椭圆 2"/>
            <p:cNvSpPr>
              <a:spLocks noChangeArrowheads="1"/>
            </p:cNvSpPr>
            <p:nvPr/>
          </p:nvSpPr>
          <p:spPr bwMode="auto">
            <a:xfrm>
              <a:off x="914400" y="1457325"/>
              <a:ext cx="1511300" cy="1512888"/>
            </a:xfrm>
            <a:prstGeom prst="ellipse">
              <a:avLst/>
            </a:prstGeom>
            <a:solidFill>
              <a:srgbClr val="C4261D"/>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eaLnBrk="1" fontAlgn="base" hangingPunct="1">
                <a:spcBef>
                  <a:spcPct val="0"/>
                </a:spcBef>
                <a:spcAft>
                  <a:spcPct val="0"/>
                </a:spcAft>
                <a:buSzPct val="100000"/>
              </a:pPr>
              <a:endParaRPr lang="zh-CN" altLang="en-US">
                <a:solidFill>
                  <a:srgbClr val="C4261D"/>
                </a:solidFill>
                <a:ea typeface="宋体" panose="02010600030101010101" pitchFamily="2" charset="-122"/>
              </a:endParaRPr>
            </a:p>
          </p:txBody>
        </p:sp>
        <p:sp>
          <p:nvSpPr>
            <p:cNvPr id="133" name="Freeform 5"/>
            <p:cNvSpPr/>
            <p:nvPr/>
          </p:nvSpPr>
          <p:spPr bwMode="auto">
            <a:xfrm>
              <a:off x="1209675" y="1682750"/>
              <a:ext cx="920750" cy="1062038"/>
            </a:xfrm>
            <a:custGeom>
              <a:avLst/>
              <a:gdLst>
                <a:gd name="T0" fmla="*/ 2147483647 w 593"/>
                <a:gd name="T1" fmla="*/ 2147483647 h 705"/>
                <a:gd name="T2" fmla="*/ 2147483647 w 593"/>
                <a:gd name="T3" fmla="*/ 2147483647 h 705"/>
                <a:gd name="T4" fmla="*/ 2147483647 w 593"/>
                <a:gd name="T5" fmla="*/ 2147483647 h 705"/>
                <a:gd name="T6" fmla="*/ 2147483647 w 593"/>
                <a:gd name="T7" fmla="*/ 2147483647 h 705"/>
                <a:gd name="T8" fmla="*/ 2147483647 w 593"/>
                <a:gd name="T9" fmla="*/ 2147483647 h 705"/>
                <a:gd name="T10" fmla="*/ 2147483647 w 593"/>
                <a:gd name="T11" fmla="*/ 2147483647 h 705"/>
                <a:gd name="T12" fmla="*/ 2147483647 w 593"/>
                <a:gd name="T13" fmla="*/ 2147483647 h 705"/>
                <a:gd name="T14" fmla="*/ 2147483647 w 593"/>
                <a:gd name="T15" fmla="*/ 2147483647 h 705"/>
                <a:gd name="T16" fmla="*/ 2147483647 w 593"/>
                <a:gd name="T17" fmla="*/ 2147483647 h 705"/>
                <a:gd name="T18" fmla="*/ 2147483647 w 593"/>
                <a:gd name="T19" fmla="*/ 2147483647 h 705"/>
                <a:gd name="T20" fmla="*/ 2147483647 w 593"/>
                <a:gd name="T21" fmla="*/ 2147483647 h 705"/>
                <a:gd name="T22" fmla="*/ 2147483647 w 593"/>
                <a:gd name="T23" fmla="*/ 2147483647 h 705"/>
                <a:gd name="T24" fmla="*/ 2147483647 w 593"/>
                <a:gd name="T25" fmla="*/ 2147483647 h 705"/>
                <a:gd name="T26" fmla="*/ 2147483647 w 593"/>
                <a:gd name="T27" fmla="*/ 2147483647 h 705"/>
                <a:gd name="T28" fmla="*/ 2147483647 w 593"/>
                <a:gd name="T29" fmla="*/ 2147483647 h 705"/>
                <a:gd name="T30" fmla="*/ 2147483647 w 593"/>
                <a:gd name="T31" fmla="*/ 2147483647 h 705"/>
                <a:gd name="T32" fmla="*/ 2147483647 w 593"/>
                <a:gd name="T33" fmla="*/ 2147483647 h 705"/>
                <a:gd name="T34" fmla="*/ 2147483647 w 593"/>
                <a:gd name="T35" fmla="*/ 2147483647 h 705"/>
                <a:gd name="T36" fmla="*/ 2147483647 w 593"/>
                <a:gd name="T37" fmla="*/ 2147483647 h 705"/>
                <a:gd name="T38" fmla="*/ 2147483647 w 593"/>
                <a:gd name="T39" fmla="*/ 2147483647 h 705"/>
                <a:gd name="T40" fmla="*/ 2147483647 w 593"/>
                <a:gd name="T41" fmla="*/ 2147483647 h 705"/>
                <a:gd name="T42" fmla="*/ 2147483647 w 593"/>
                <a:gd name="T43" fmla="*/ 2147483647 h 705"/>
                <a:gd name="T44" fmla="*/ 2147483647 w 593"/>
                <a:gd name="T45" fmla="*/ 2147483647 h 705"/>
                <a:gd name="T46" fmla="*/ 2147483647 w 593"/>
                <a:gd name="T47" fmla="*/ 2147483647 h 705"/>
                <a:gd name="T48" fmla="*/ 2147483647 w 593"/>
                <a:gd name="T49" fmla="*/ 2147483647 h 705"/>
                <a:gd name="T50" fmla="*/ 2147483647 w 593"/>
                <a:gd name="T51" fmla="*/ 2147483647 h 705"/>
                <a:gd name="T52" fmla="*/ 2147483647 w 593"/>
                <a:gd name="T53" fmla="*/ 2147483647 h 705"/>
                <a:gd name="T54" fmla="*/ 2147483647 w 593"/>
                <a:gd name="T55" fmla="*/ 2147483647 h 705"/>
                <a:gd name="T56" fmla="*/ 2147483647 w 593"/>
                <a:gd name="T57" fmla="*/ 2147483647 h 705"/>
                <a:gd name="T58" fmla="*/ 0 w 593"/>
                <a:gd name="T59" fmla="*/ 2147483647 h 705"/>
                <a:gd name="T60" fmla="*/ 0 w 593"/>
                <a:gd name="T61" fmla="*/ 2147483647 h 705"/>
                <a:gd name="T62" fmla="*/ 2147483647 w 593"/>
                <a:gd name="T63" fmla="*/ 2147483647 h 705"/>
                <a:gd name="T64" fmla="*/ 2147483647 w 593"/>
                <a:gd name="T65" fmla="*/ 2147483647 h 705"/>
                <a:gd name="T66" fmla="*/ 2147483647 w 593"/>
                <a:gd name="T67" fmla="*/ 2147483647 h 705"/>
                <a:gd name="T68" fmla="*/ 2147483647 w 593"/>
                <a:gd name="T69" fmla="*/ 2147483647 h 705"/>
                <a:gd name="T70" fmla="*/ 2147483647 w 593"/>
                <a:gd name="T71" fmla="*/ 2147483647 h 705"/>
                <a:gd name="T72" fmla="*/ 2147483647 w 593"/>
                <a:gd name="T73" fmla="*/ 2147483647 h 705"/>
                <a:gd name="T74" fmla="*/ 2147483647 w 593"/>
                <a:gd name="T75" fmla="*/ 2147483647 h 705"/>
                <a:gd name="T76" fmla="*/ 2147483647 w 593"/>
                <a:gd name="T77" fmla="*/ 2147483647 h 705"/>
                <a:gd name="T78" fmla="*/ 2147483647 w 593"/>
                <a:gd name="T79" fmla="*/ 2147483647 h 705"/>
                <a:gd name="T80" fmla="*/ 2147483647 w 593"/>
                <a:gd name="T81" fmla="*/ 2147483647 h 705"/>
                <a:gd name="T82" fmla="*/ 2147483647 w 593"/>
                <a:gd name="T83" fmla="*/ 2147483647 h 705"/>
                <a:gd name="T84" fmla="*/ 2147483647 w 593"/>
                <a:gd name="T85" fmla="*/ 2147483647 h 705"/>
                <a:gd name="T86" fmla="*/ 2147483647 w 593"/>
                <a:gd name="T87" fmla="*/ 2147483647 h 705"/>
                <a:gd name="T88" fmla="*/ 2147483647 w 593"/>
                <a:gd name="T89" fmla="*/ 2147483647 h 705"/>
                <a:gd name="T90" fmla="*/ 2147483647 w 593"/>
                <a:gd name="T91" fmla="*/ 2147483647 h 705"/>
                <a:gd name="T92" fmla="*/ 2147483647 w 593"/>
                <a:gd name="T93" fmla="*/ 2147483647 h 705"/>
                <a:gd name="T94" fmla="*/ 2147483647 w 593"/>
                <a:gd name="T95" fmla="*/ 2147483647 h 705"/>
                <a:gd name="T96" fmla="*/ 2147483647 w 593"/>
                <a:gd name="T97" fmla="*/ 2147483647 h 705"/>
                <a:gd name="T98" fmla="*/ 2147483647 w 593"/>
                <a:gd name="T99" fmla="*/ 2147483647 h 705"/>
                <a:gd name="T100" fmla="*/ 2147483647 w 593"/>
                <a:gd name="T101" fmla="*/ 2147483647 h 705"/>
                <a:gd name="T102" fmla="*/ 2147483647 w 593"/>
                <a:gd name="T103" fmla="*/ 2147483647 h 705"/>
                <a:gd name="T104" fmla="*/ 2147483647 w 593"/>
                <a:gd name="T105" fmla="*/ 2147483647 h 70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93" h="705">
                  <a:moveTo>
                    <a:pt x="285" y="288"/>
                  </a:moveTo>
                  <a:lnTo>
                    <a:pt x="285" y="705"/>
                  </a:lnTo>
                  <a:lnTo>
                    <a:pt x="593" y="596"/>
                  </a:lnTo>
                  <a:lnTo>
                    <a:pt x="593" y="179"/>
                  </a:lnTo>
                  <a:lnTo>
                    <a:pt x="285" y="288"/>
                  </a:lnTo>
                  <a:close/>
                  <a:moveTo>
                    <a:pt x="258" y="315"/>
                  </a:moveTo>
                  <a:lnTo>
                    <a:pt x="258" y="373"/>
                  </a:lnTo>
                  <a:cubicBezTo>
                    <a:pt x="229" y="367"/>
                    <a:pt x="201" y="345"/>
                    <a:pt x="201" y="345"/>
                  </a:cubicBezTo>
                  <a:lnTo>
                    <a:pt x="201" y="283"/>
                  </a:lnTo>
                  <a:cubicBezTo>
                    <a:pt x="236" y="311"/>
                    <a:pt x="258" y="315"/>
                    <a:pt x="258" y="315"/>
                  </a:cubicBezTo>
                  <a:close/>
                  <a:moveTo>
                    <a:pt x="510" y="134"/>
                  </a:moveTo>
                  <a:cubicBezTo>
                    <a:pt x="508" y="127"/>
                    <a:pt x="501" y="124"/>
                    <a:pt x="494" y="126"/>
                  </a:cubicBezTo>
                  <a:lnTo>
                    <a:pt x="197" y="229"/>
                  </a:lnTo>
                  <a:cubicBezTo>
                    <a:pt x="193" y="230"/>
                    <a:pt x="190" y="233"/>
                    <a:pt x="189" y="237"/>
                  </a:cubicBezTo>
                  <a:lnTo>
                    <a:pt x="189" y="661"/>
                  </a:lnTo>
                  <a:cubicBezTo>
                    <a:pt x="199" y="681"/>
                    <a:pt x="243" y="704"/>
                    <a:pt x="270" y="704"/>
                  </a:cubicBezTo>
                  <a:lnTo>
                    <a:pt x="270" y="288"/>
                  </a:lnTo>
                  <a:cubicBezTo>
                    <a:pt x="256" y="286"/>
                    <a:pt x="224" y="269"/>
                    <a:pt x="204" y="253"/>
                  </a:cubicBezTo>
                  <a:cubicBezTo>
                    <a:pt x="204" y="253"/>
                    <a:pt x="205" y="253"/>
                    <a:pt x="205" y="253"/>
                  </a:cubicBezTo>
                  <a:lnTo>
                    <a:pt x="502" y="149"/>
                  </a:lnTo>
                  <a:cubicBezTo>
                    <a:pt x="508" y="147"/>
                    <a:pt x="512" y="140"/>
                    <a:pt x="510" y="134"/>
                  </a:cubicBezTo>
                  <a:close/>
                  <a:moveTo>
                    <a:pt x="69" y="190"/>
                  </a:moveTo>
                  <a:lnTo>
                    <a:pt x="69" y="248"/>
                  </a:lnTo>
                  <a:cubicBezTo>
                    <a:pt x="40" y="243"/>
                    <a:pt x="12" y="220"/>
                    <a:pt x="12" y="220"/>
                  </a:cubicBezTo>
                  <a:lnTo>
                    <a:pt x="12" y="158"/>
                  </a:lnTo>
                  <a:cubicBezTo>
                    <a:pt x="47" y="186"/>
                    <a:pt x="69" y="190"/>
                    <a:pt x="69" y="190"/>
                  </a:cubicBezTo>
                  <a:close/>
                  <a:moveTo>
                    <a:pt x="321" y="9"/>
                  </a:moveTo>
                  <a:cubicBezTo>
                    <a:pt x="319" y="3"/>
                    <a:pt x="312" y="0"/>
                    <a:pt x="305" y="2"/>
                  </a:cubicBezTo>
                  <a:lnTo>
                    <a:pt x="8" y="105"/>
                  </a:lnTo>
                  <a:cubicBezTo>
                    <a:pt x="5" y="106"/>
                    <a:pt x="1" y="109"/>
                    <a:pt x="0" y="112"/>
                  </a:cubicBezTo>
                  <a:lnTo>
                    <a:pt x="0" y="536"/>
                  </a:lnTo>
                  <a:cubicBezTo>
                    <a:pt x="10" y="557"/>
                    <a:pt x="54" y="580"/>
                    <a:pt x="81" y="580"/>
                  </a:cubicBezTo>
                  <a:lnTo>
                    <a:pt x="81" y="163"/>
                  </a:lnTo>
                  <a:cubicBezTo>
                    <a:pt x="67" y="161"/>
                    <a:pt x="35" y="145"/>
                    <a:pt x="15" y="128"/>
                  </a:cubicBezTo>
                  <a:cubicBezTo>
                    <a:pt x="15" y="128"/>
                    <a:pt x="16" y="128"/>
                    <a:pt x="16" y="128"/>
                  </a:cubicBezTo>
                  <a:lnTo>
                    <a:pt x="313" y="25"/>
                  </a:lnTo>
                  <a:cubicBezTo>
                    <a:pt x="319" y="23"/>
                    <a:pt x="323" y="16"/>
                    <a:pt x="321" y="9"/>
                  </a:cubicBezTo>
                  <a:close/>
                  <a:moveTo>
                    <a:pt x="163" y="255"/>
                  </a:moveTo>
                  <a:lnTo>
                    <a:pt x="163" y="314"/>
                  </a:lnTo>
                  <a:cubicBezTo>
                    <a:pt x="135" y="308"/>
                    <a:pt x="107" y="286"/>
                    <a:pt x="107" y="286"/>
                  </a:cubicBezTo>
                  <a:lnTo>
                    <a:pt x="107" y="224"/>
                  </a:lnTo>
                  <a:cubicBezTo>
                    <a:pt x="141" y="252"/>
                    <a:pt x="163" y="255"/>
                    <a:pt x="163" y="255"/>
                  </a:cubicBezTo>
                  <a:close/>
                  <a:moveTo>
                    <a:pt x="415" y="75"/>
                  </a:moveTo>
                  <a:cubicBezTo>
                    <a:pt x="413" y="68"/>
                    <a:pt x="406" y="65"/>
                    <a:pt x="400" y="67"/>
                  </a:cubicBezTo>
                  <a:lnTo>
                    <a:pt x="103" y="170"/>
                  </a:lnTo>
                  <a:cubicBezTo>
                    <a:pt x="99" y="171"/>
                    <a:pt x="96" y="174"/>
                    <a:pt x="94" y="178"/>
                  </a:cubicBezTo>
                  <a:lnTo>
                    <a:pt x="94" y="602"/>
                  </a:lnTo>
                  <a:cubicBezTo>
                    <a:pt x="105" y="622"/>
                    <a:pt x="148" y="645"/>
                    <a:pt x="175" y="645"/>
                  </a:cubicBezTo>
                  <a:lnTo>
                    <a:pt x="175" y="229"/>
                  </a:lnTo>
                  <a:cubicBezTo>
                    <a:pt x="161" y="227"/>
                    <a:pt x="129" y="210"/>
                    <a:pt x="110" y="194"/>
                  </a:cubicBezTo>
                  <a:cubicBezTo>
                    <a:pt x="110" y="194"/>
                    <a:pt x="110" y="194"/>
                    <a:pt x="110" y="193"/>
                  </a:cubicBezTo>
                  <a:lnTo>
                    <a:pt x="407" y="90"/>
                  </a:lnTo>
                  <a:cubicBezTo>
                    <a:pt x="414" y="88"/>
                    <a:pt x="417" y="81"/>
                    <a:pt x="415" y="75"/>
                  </a:cubicBezTo>
                  <a:close/>
                </a:path>
              </a:pathLst>
            </a:custGeom>
            <a:solidFill>
              <a:srgbClr val="FFFFFF"/>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SzPct val="100000"/>
                <a:buFont typeface="Arial" panose="020B0604020202020204" pitchFamily="34" charset="0"/>
                <a:buNone/>
              </a:pPr>
              <a:endParaRPr lang="zh-CN" altLang="en-US">
                <a:solidFill>
                  <a:srgbClr val="C4261D"/>
                </a:solidFill>
                <a:latin typeface="Arial" panose="020B0604020202020204" pitchFamily="34" charset="0"/>
                <a:ea typeface="微软雅黑" panose="020B0503020204020204" charset="-122"/>
              </a:endParaRPr>
            </a:p>
          </p:txBody>
        </p:sp>
      </p:grpSp>
      <p:sp>
        <p:nvSpPr>
          <p:cNvPr id="2" name="文本框 1"/>
          <p:cNvSpPr txBox="1"/>
          <p:nvPr userDrawn="1"/>
        </p:nvSpPr>
        <p:spPr>
          <a:xfrm>
            <a:off x="874395" y="194945"/>
            <a:ext cx="5645150" cy="460375"/>
          </a:xfrm>
          <a:prstGeom prst="rect">
            <a:avLst/>
          </a:prstGeom>
          <a:noFill/>
        </p:spPr>
        <p:txBody>
          <a:bodyPr wrap="square">
            <a:spAutoFit/>
          </a:bodyPr>
          <a:lstStyle/>
          <a:p>
            <a:pPr lvl="0"/>
            <a:r>
              <a:rPr lang="zh-CN" altLang="en-US" sz="2400" b="1" spc="200" dirty="0">
                <a:solidFill>
                  <a:srgbClr val="C00000"/>
                </a:solidFill>
                <a:latin typeface="思源黑体 CN Heavy" panose="020B0A00000000000000" charset="-122"/>
                <a:ea typeface="思源黑体 CN Heavy" panose="020B0A00000000000000" charset="-122"/>
                <a:cs typeface="+mn-ea"/>
                <a:sym typeface="+mn-lt"/>
              </a:rPr>
              <a:t>新时代弘扬优良家风的实践要求</a:t>
            </a:r>
            <a:endParaRPr lang="zh-CN" altLang="en-US" sz="2400" b="1" spc="200" dirty="0">
              <a:solidFill>
                <a:srgbClr val="C00000"/>
              </a:solidFill>
              <a:latin typeface="思源黑体 CN Heavy" panose="020B0A00000000000000" charset="-122"/>
              <a:ea typeface="思源黑体 CN Heavy" panose="020B0A00000000000000"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31"/>
                                        </p:tgtEl>
                                        <p:attrNameLst>
                                          <p:attrName>style.visibility</p:attrName>
                                        </p:attrNameLst>
                                      </p:cBhvr>
                                      <p:to>
                                        <p:strVal val="visible"/>
                                      </p:to>
                                    </p:set>
                                    <p:anim calcmode="lin" valueType="num">
                                      <p:cBhvr>
                                        <p:cTn id="7" dur="500" fill="hold"/>
                                        <p:tgtEl>
                                          <p:spTgt spid="131"/>
                                        </p:tgtEl>
                                        <p:attrNameLst>
                                          <p:attrName>ppt_w</p:attrName>
                                        </p:attrNameLst>
                                      </p:cBhvr>
                                      <p:tavLst>
                                        <p:tav tm="0">
                                          <p:val>
                                            <p:fltVal val="0"/>
                                          </p:val>
                                        </p:tav>
                                        <p:tav tm="100000">
                                          <p:val>
                                            <p:strVal val="#ppt_w"/>
                                          </p:val>
                                        </p:tav>
                                      </p:tavLst>
                                    </p:anim>
                                    <p:anim calcmode="lin" valueType="num">
                                      <p:cBhvr>
                                        <p:cTn id="8" dur="500" fill="hold"/>
                                        <p:tgtEl>
                                          <p:spTgt spid="131"/>
                                        </p:tgtEl>
                                        <p:attrNameLst>
                                          <p:attrName>ppt_h</p:attrName>
                                        </p:attrNameLst>
                                      </p:cBhvr>
                                      <p:tavLst>
                                        <p:tav tm="0">
                                          <p:val>
                                            <p:fltVal val="0"/>
                                          </p:val>
                                        </p:tav>
                                        <p:tav tm="100000">
                                          <p:val>
                                            <p:strVal val="#ppt_h"/>
                                          </p:val>
                                        </p:tav>
                                      </p:tavLst>
                                    </p:anim>
                                    <p:anim calcmode="lin" valueType="num">
                                      <p:cBhvr>
                                        <p:cTn id="9" dur="500" fill="hold"/>
                                        <p:tgtEl>
                                          <p:spTgt spid="131"/>
                                        </p:tgtEl>
                                        <p:attrNameLst>
                                          <p:attrName>style.rotation</p:attrName>
                                        </p:attrNameLst>
                                      </p:cBhvr>
                                      <p:tavLst>
                                        <p:tav tm="0">
                                          <p:val>
                                            <p:fltVal val="360"/>
                                          </p:val>
                                        </p:tav>
                                        <p:tav tm="100000">
                                          <p:val>
                                            <p:fltVal val="0"/>
                                          </p:val>
                                        </p:tav>
                                      </p:tavLst>
                                    </p:anim>
                                    <p:animEffect transition="in" filter="fade">
                                      <p:cBhvr>
                                        <p:cTn id="10"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4" Type="http://schemas.openxmlformats.org/officeDocument/2006/relationships/slideLayout" Target="../slideLayouts/slideLayout1.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tags" Target="../tags/tag17.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9" Type="http://schemas.openxmlformats.org/officeDocument/2006/relationships/tags" Target="../tags/tag40.xml"/><Relationship Id="rId8" Type="http://schemas.openxmlformats.org/officeDocument/2006/relationships/tags" Target="../tags/tag39.xml"/><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2" Type="http://schemas.openxmlformats.org/officeDocument/2006/relationships/slideLayout" Target="../slideLayouts/slideLayout3.xml"/><Relationship Id="rId11" Type="http://schemas.openxmlformats.org/officeDocument/2006/relationships/image" Target="../media/image8.png"/><Relationship Id="rId10" Type="http://schemas.openxmlformats.org/officeDocument/2006/relationships/tags" Target="../tags/tag41.xml"/><Relationship Id="rId1" Type="http://schemas.openxmlformats.org/officeDocument/2006/relationships/tags" Target="../tags/tag3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tags" Target="../tags/tag45.xml"/><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0.jpeg"/><Relationship Id="rId1" Type="http://schemas.openxmlformats.org/officeDocument/2006/relationships/tags" Target="../tags/tag5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0.jpeg"/><Relationship Id="rId1" Type="http://schemas.openxmlformats.org/officeDocument/2006/relationships/tags" Target="../tags/tag5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0.jpeg"/><Relationship Id="rId1" Type="http://schemas.openxmlformats.org/officeDocument/2006/relationships/tags" Target="../tags/tag5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image" Target="../media/image11.png"/></Relationships>
</file>

<file path=ppt/slides/_rels/slide23.xml.rels><?xml version="1.0" encoding="UTF-8" standalone="yes"?>
<Relationships xmlns="http://schemas.openxmlformats.org/package/2006/relationships"><Relationship Id="rId9" Type="http://schemas.openxmlformats.org/officeDocument/2006/relationships/tags" Target="../tags/tag60.xml"/><Relationship Id="rId8" Type="http://schemas.openxmlformats.org/officeDocument/2006/relationships/tags" Target="../tags/tag59.xml"/><Relationship Id="rId7" Type="http://schemas.openxmlformats.org/officeDocument/2006/relationships/tags" Target="../tags/tag58.xml"/><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 Id="rId3" Type="http://schemas.openxmlformats.org/officeDocument/2006/relationships/tags" Target="../tags/tag54.xml"/><Relationship Id="rId2" Type="http://schemas.openxmlformats.org/officeDocument/2006/relationships/tags" Target="../tags/tag53.xml"/><Relationship Id="rId10" Type="http://schemas.openxmlformats.org/officeDocument/2006/relationships/slideLayout" Target="../slideLayouts/slideLayout1.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 name="图片 29"/>
          <p:cNvPicPr>
            <a:picLocks noChangeAspect="1"/>
          </p:cNvPicPr>
          <p:nvPr/>
        </p:nvPicPr>
        <p:blipFill>
          <a:blip r:embed="rId1"/>
          <a:srcRect l="100000" t="9405" r="-14694" b="21310"/>
          <a:stretch>
            <a:fillRect/>
          </a:stretch>
        </p:blipFill>
        <p:spPr>
          <a:xfrm>
            <a:off x="379387" y="1088571"/>
            <a:ext cx="302784" cy="1364343"/>
          </a:xfrm>
          <a:custGeom>
            <a:avLst/>
            <a:gdLst>
              <a:gd name="connsiteX0" fmla="*/ 0 w 302784"/>
              <a:gd name="connsiteY0" fmla="*/ 0 h 1364343"/>
              <a:gd name="connsiteX1" fmla="*/ 302784 w 302784"/>
              <a:gd name="connsiteY1" fmla="*/ 0 h 1364343"/>
              <a:gd name="connsiteX2" fmla="*/ 302784 w 302784"/>
              <a:gd name="connsiteY2" fmla="*/ 1364343 h 1364343"/>
              <a:gd name="connsiteX3" fmla="*/ 0 w 302784"/>
              <a:gd name="connsiteY3" fmla="*/ 1364343 h 1364343"/>
              <a:gd name="connsiteX4" fmla="*/ 0 w 302784"/>
              <a:gd name="connsiteY4" fmla="*/ 0 h 136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784" h="1364343">
                <a:moveTo>
                  <a:pt x="0" y="0"/>
                </a:moveTo>
                <a:lnTo>
                  <a:pt x="302784" y="0"/>
                </a:lnTo>
                <a:lnTo>
                  <a:pt x="302784" y="1364343"/>
                </a:lnTo>
                <a:lnTo>
                  <a:pt x="0" y="1364343"/>
                </a:lnTo>
                <a:lnTo>
                  <a:pt x="0" y="0"/>
                </a:lnTo>
                <a:close/>
              </a:path>
            </a:pathLst>
          </a:custGeom>
        </p:spPr>
      </p:pic>
      <p:grpSp>
        <p:nvGrpSpPr>
          <p:cNvPr id="18" name="组合 17"/>
          <p:cNvGrpSpPr/>
          <p:nvPr/>
        </p:nvGrpSpPr>
        <p:grpSpPr>
          <a:xfrm>
            <a:off x="3904297" y="3238183"/>
            <a:ext cx="2442210" cy="583565"/>
            <a:chOff x="6515" y="7960"/>
            <a:chExt cx="3846" cy="919"/>
          </a:xfrm>
        </p:grpSpPr>
        <p:grpSp>
          <p:nvGrpSpPr>
            <p:cNvPr id="40" name="组合 39"/>
            <p:cNvGrpSpPr/>
            <p:nvPr/>
          </p:nvGrpSpPr>
          <p:grpSpPr>
            <a:xfrm>
              <a:off x="6515" y="8106"/>
              <a:ext cx="211" cy="240"/>
              <a:chOff x="860980" y="3583766"/>
              <a:chExt cx="100336" cy="114060"/>
            </a:xfrm>
          </p:grpSpPr>
          <p:sp>
            <p:nvSpPr>
              <p:cNvPr id="41" name="PA-任意多边形 12"/>
              <p:cNvSpPr>
                <a:spLocks noEditPoints="1"/>
              </p:cNvSpPr>
              <p:nvPr>
                <p:custDataLst>
                  <p:tags r:id="rId2"/>
                </p:custDataLst>
              </p:nvPr>
            </p:nvSpPr>
            <p:spPr bwMode="auto">
              <a:xfrm>
                <a:off x="884050" y="3583766"/>
                <a:ext cx="53830"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dist"/>
                <a:endParaRPr lang="zh-CN" altLang="en-US" sz="2135">
                  <a:solidFill>
                    <a:schemeClr val="tx1">
                      <a:lumMod val="95000"/>
                      <a:lumOff val="5000"/>
                    </a:schemeClr>
                  </a:solidFill>
                  <a:cs typeface="+mn-ea"/>
                  <a:sym typeface="+mn-lt"/>
                </a:endParaRPr>
              </a:p>
            </p:txBody>
          </p:sp>
          <p:sp>
            <p:nvSpPr>
              <p:cNvPr id="42" name="PA-任意多边形 13"/>
              <p:cNvSpPr/>
              <p:nvPr>
                <p:custDataLst>
                  <p:tags r:id="rId3"/>
                </p:custDataLst>
              </p:nvPr>
            </p:nvSpPr>
            <p:spPr bwMode="auto">
              <a:xfrm>
                <a:off x="860980" y="3643355"/>
                <a:ext cx="100336" cy="54471"/>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dist"/>
                <a:endParaRPr lang="zh-CN" altLang="en-US" sz="2135">
                  <a:solidFill>
                    <a:schemeClr val="tx1">
                      <a:lumMod val="95000"/>
                      <a:lumOff val="5000"/>
                    </a:schemeClr>
                  </a:solidFill>
                  <a:cs typeface="+mn-ea"/>
                  <a:sym typeface="+mn-lt"/>
                </a:endParaRPr>
              </a:p>
            </p:txBody>
          </p:sp>
        </p:grpSp>
        <p:sp>
          <p:nvSpPr>
            <p:cNvPr id="47" name="PA-任意多边形 18"/>
            <p:cNvSpPr/>
            <p:nvPr>
              <p:custDataLst>
                <p:tags r:id="rId4"/>
              </p:custDataLst>
            </p:nvPr>
          </p:nvSpPr>
          <p:spPr bwMode="auto">
            <a:xfrm>
              <a:off x="10196" y="8186"/>
              <a:ext cx="165" cy="171"/>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dist"/>
              <a:endParaRPr lang="zh-CN" altLang="en-US" sz="2135">
                <a:solidFill>
                  <a:schemeClr val="tx1">
                    <a:lumMod val="95000"/>
                    <a:lumOff val="5000"/>
                  </a:schemeClr>
                </a:solidFill>
                <a:cs typeface="+mn-ea"/>
                <a:sym typeface="+mn-lt"/>
              </a:endParaRPr>
            </a:p>
          </p:txBody>
        </p:sp>
        <p:sp>
          <p:nvSpPr>
            <p:cNvPr id="49" name="PA-102211"/>
            <p:cNvSpPr/>
            <p:nvPr>
              <p:custDataLst>
                <p:tags r:id="rId5"/>
              </p:custDataLst>
            </p:nvPr>
          </p:nvSpPr>
          <p:spPr>
            <a:xfrm>
              <a:off x="7733" y="7960"/>
              <a:ext cx="488" cy="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sz="3200" dirty="0" smtClean="0">
                <a:solidFill>
                  <a:srgbClr val="C00000"/>
                </a:solidFill>
                <a:latin typeface="思源黑体 CN Medium" panose="020B0600000000000000" charset="-122"/>
                <a:ea typeface="思源黑体 CN Medium" panose="020B0600000000000000" charset="-122"/>
                <a:cs typeface="+mn-ea"/>
                <a:sym typeface="+mn-lt"/>
              </a:endParaRPr>
            </a:p>
          </p:txBody>
        </p:sp>
      </p:grpSp>
      <p:grpSp>
        <p:nvGrpSpPr>
          <p:cNvPr id="3" name="组合 2"/>
          <p:cNvGrpSpPr/>
          <p:nvPr/>
        </p:nvGrpSpPr>
        <p:grpSpPr>
          <a:xfrm>
            <a:off x="3877627" y="3238183"/>
            <a:ext cx="2442210" cy="460375"/>
            <a:chOff x="6515" y="7929"/>
            <a:chExt cx="3846" cy="725"/>
          </a:xfrm>
        </p:grpSpPr>
        <p:grpSp>
          <p:nvGrpSpPr>
            <p:cNvPr id="4" name="组合 3"/>
            <p:cNvGrpSpPr/>
            <p:nvPr/>
          </p:nvGrpSpPr>
          <p:grpSpPr>
            <a:xfrm>
              <a:off x="6515" y="8106"/>
              <a:ext cx="211" cy="240"/>
              <a:chOff x="860980" y="3583766"/>
              <a:chExt cx="100336" cy="114060"/>
            </a:xfrm>
          </p:grpSpPr>
          <p:sp>
            <p:nvSpPr>
              <p:cNvPr id="5" name="PA-任意多边形 12"/>
              <p:cNvSpPr>
                <a:spLocks noEditPoints="1"/>
              </p:cNvSpPr>
              <p:nvPr>
                <p:custDataLst>
                  <p:tags r:id="rId6"/>
                </p:custDataLst>
              </p:nvPr>
            </p:nvSpPr>
            <p:spPr bwMode="auto">
              <a:xfrm>
                <a:off x="884050" y="3583766"/>
                <a:ext cx="53830"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scene3d>
                  <a:camera prst="orthographicFront"/>
                  <a:lightRig rig="threePt" dir="t"/>
                </a:scene3d>
              </a:bodyPr>
              <a:p>
                <a:pPr algn="dist"/>
                <a:endParaRPr lang="zh-CN" altLang="en-US" sz="2135">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mn-ea"/>
                  <a:sym typeface="+mn-lt"/>
                </a:endParaRPr>
              </a:p>
            </p:txBody>
          </p:sp>
          <p:sp>
            <p:nvSpPr>
              <p:cNvPr id="6" name="PA-任意多边形 13"/>
              <p:cNvSpPr/>
              <p:nvPr>
                <p:custDataLst>
                  <p:tags r:id="rId7"/>
                </p:custDataLst>
              </p:nvPr>
            </p:nvSpPr>
            <p:spPr bwMode="auto">
              <a:xfrm>
                <a:off x="860980" y="3643355"/>
                <a:ext cx="100336" cy="54471"/>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scene3d>
                  <a:camera prst="orthographicFront"/>
                  <a:lightRig rig="threePt" dir="t"/>
                </a:scene3d>
              </a:bodyPr>
              <a:p>
                <a:pPr algn="dist"/>
                <a:endParaRPr lang="zh-CN" altLang="en-US" sz="2135">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mn-ea"/>
                  <a:sym typeface="+mn-lt"/>
                </a:endParaRPr>
              </a:p>
            </p:txBody>
          </p:sp>
        </p:grpSp>
        <p:sp>
          <p:nvSpPr>
            <p:cNvPr id="7" name="PA-任意多边形 18"/>
            <p:cNvSpPr/>
            <p:nvPr>
              <p:custDataLst>
                <p:tags r:id="rId8"/>
              </p:custDataLst>
            </p:nvPr>
          </p:nvSpPr>
          <p:spPr bwMode="auto">
            <a:xfrm>
              <a:off x="10196" y="8186"/>
              <a:ext cx="165" cy="171"/>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scene3d>
                <a:camera prst="orthographicFront"/>
                <a:lightRig rig="threePt" dir="t"/>
              </a:scene3d>
            </a:bodyPr>
            <a:p>
              <a:pPr algn="dist"/>
              <a:endParaRPr lang="zh-CN" altLang="en-US" sz="2135">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mn-ea"/>
                <a:sym typeface="+mn-lt"/>
              </a:endParaRPr>
            </a:p>
          </p:txBody>
        </p:sp>
        <p:sp>
          <p:nvSpPr>
            <p:cNvPr id="8" name="PA-102211"/>
            <p:cNvSpPr/>
            <p:nvPr>
              <p:custDataLst>
                <p:tags r:id="rId9"/>
              </p:custDataLst>
            </p:nvPr>
          </p:nvSpPr>
          <p:spPr>
            <a:xfrm>
              <a:off x="7733" y="7929"/>
              <a:ext cx="488" cy="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scene3d>
                <a:camera prst="orthographicFront"/>
                <a:lightRig rig="threePt" dir="t"/>
              </a:scene3d>
            </a:bodyPr>
            <a:p>
              <a:endParaRPr lang="zh-CN" altLang="en-US" sz="2400" dirty="0" smtClean="0">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mn-lt"/>
              </a:endParaRPr>
            </a:p>
          </p:txBody>
        </p:sp>
      </p:grpSp>
      <p:sp>
        <p:nvSpPr>
          <p:cNvPr id="9" name="文本框 8"/>
          <p:cNvSpPr txBox="1"/>
          <p:nvPr/>
        </p:nvSpPr>
        <p:spPr>
          <a:xfrm>
            <a:off x="1076960" y="2560320"/>
            <a:ext cx="10433050" cy="706755"/>
          </a:xfrm>
          <a:prstGeom prst="rect">
            <a:avLst/>
          </a:prstGeom>
          <a:noFill/>
        </p:spPr>
        <p:txBody>
          <a:bodyPr wrap="square">
            <a:spAutoFit/>
            <a:scene3d>
              <a:camera prst="orthographicFront"/>
              <a:lightRig rig="threePt" dir="t"/>
            </a:scene3d>
          </a:bodyPr>
          <a:p>
            <a:pPr algn="ctr"/>
            <a:r>
              <a:rPr lang="zh-CN" altLang="en-US" sz="4000" dirty="0">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rPr>
              <a:t>以家风建设助力党风政风建设</a:t>
            </a:r>
            <a:endParaRPr lang="zh-CN" altLang="en-US" sz="4000" dirty="0">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endParaRPr>
          </a:p>
        </p:txBody>
      </p:sp>
      <p:grpSp>
        <p:nvGrpSpPr>
          <p:cNvPr id="11" name="组合 10"/>
          <p:cNvGrpSpPr/>
          <p:nvPr/>
        </p:nvGrpSpPr>
        <p:grpSpPr>
          <a:xfrm>
            <a:off x="3904297" y="3778568"/>
            <a:ext cx="3004185" cy="460375"/>
            <a:chOff x="6515" y="7929"/>
            <a:chExt cx="4731" cy="725"/>
          </a:xfrm>
        </p:grpSpPr>
        <p:grpSp>
          <p:nvGrpSpPr>
            <p:cNvPr id="12" name="组合 11"/>
            <p:cNvGrpSpPr/>
            <p:nvPr/>
          </p:nvGrpSpPr>
          <p:grpSpPr>
            <a:xfrm>
              <a:off x="6515" y="8106"/>
              <a:ext cx="211" cy="240"/>
              <a:chOff x="860980" y="3583766"/>
              <a:chExt cx="100336" cy="114060"/>
            </a:xfrm>
          </p:grpSpPr>
          <p:sp>
            <p:nvSpPr>
              <p:cNvPr id="13" name="PA-任意多边形 12"/>
              <p:cNvSpPr>
                <a:spLocks noEditPoints="1"/>
              </p:cNvSpPr>
              <p:nvPr>
                <p:custDataLst>
                  <p:tags r:id="rId10"/>
                </p:custDataLst>
              </p:nvPr>
            </p:nvSpPr>
            <p:spPr bwMode="auto">
              <a:xfrm>
                <a:off x="884050" y="3583766"/>
                <a:ext cx="53830"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scene3d>
                  <a:camera prst="orthographicFront"/>
                  <a:lightRig rig="threePt" dir="t"/>
                </a:scene3d>
              </a:bodyPr>
              <a:p>
                <a:pPr algn="dist"/>
                <a:endParaRPr lang="zh-CN" altLang="en-US" sz="2135">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mn-ea"/>
                  <a:sym typeface="+mn-lt"/>
                </a:endParaRPr>
              </a:p>
            </p:txBody>
          </p:sp>
          <p:sp>
            <p:nvSpPr>
              <p:cNvPr id="14" name="PA-任意多边形 13"/>
              <p:cNvSpPr/>
              <p:nvPr>
                <p:custDataLst>
                  <p:tags r:id="rId11"/>
                </p:custDataLst>
              </p:nvPr>
            </p:nvSpPr>
            <p:spPr bwMode="auto">
              <a:xfrm>
                <a:off x="860980" y="3643355"/>
                <a:ext cx="100336" cy="54471"/>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scene3d>
                  <a:camera prst="orthographicFront"/>
                  <a:lightRig rig="threePt" dir="t"/>
                </a:scene3d>
              </a:bodyPr>
              <a:p>
                <a:pPr algn="dist"/>
                <a:endParaRPr lang="zh-CN" altLang="en-US" sz="2135">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mn-ea"/>
                  <a:sym typeface="+mn-lt"/>
                </a:endParaRPr>
              </a:p>
            </p:txBody>
          </p:sp>
        </p:grpSp>
        <p:sp>
          <p:nvSpPr>
            <p:cNvPr id="15" name="PA-任意多边形 18"/>
            <p:cNvSpPr/>
            <p:nvPr>
              <p:custDataLst>
                <p:tags r:id="rId12"/>
              </p:custDataLst>
            </p:nvPr>
          </p:nvSpPr>
          <p:spPr bwMode="auto">
            <a:xfrm>
              <a:off x="10196" y="8186"/>
              <a:ext cx="165" cy="171"/>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scene3d>
                <a:camera prst="orthographicFront"/>
                <a:lightRig rig="threePt" dir="t"/>
              </a:scene3d>
            </a:bodyPr>
            <a:p>
              <a:pPr algn="dist"/>
              <a:endParaRPr lang="zh-CN" altLang="en-US" sz="2135">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mn-ea"/>
                <a:sym typeface="+mn-lt"/>
              </a:endParaRPr>
            </a:p>
          </p:txBody>
        </p:sp>
        <p:sp>
          <p:nvSpPr>
            <p:cNvPr id="16" name="PA-102211"/>
            <p:cNvSpPr/>
            <p:nvPr>
              <p:custDataLst>
                <p:tags r:id="rId13"/>
              </p:custDataLst>
            </p:nvPr>
          </p:nvSpPr>
          <p:spPr>
            <a:xfrm>
              <a:off x="7733" y="7929"/>
              <a:ext cx="3513" cy="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scene3d>
                <a:camera prst="orthographicFront"/>
                <a:lightRig rig="threePt" dir="t"/>
              </a:scene3d>
            </a:bodyPr>
            <a:p>
              <a:r>
                <a:rPr lang="zh-CN" sz="2400" dirty="0" smtClean="0">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mn-lt"/>
                </a:rPr>
                <a:t>授课人：</a:t>
              </a:r>
              <a:r>
                <a:rPr lang="en-US" altLang="zh-CN" sz="2400" dirty="0" smtClean="0">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mn-lt"/>
                </a:rPr>
                <a:t>A</a:t>
              </a:r>
              <a:r>
                <a:rPr lang="zh-CN" altLang="en-US" sz="2400" dirty="0" smtClean="0">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mn-lt"/>
                </a:rPr>
                <a:t>书记</a:t>
              </a:r>
              <a:endParaRPr lang="zh-CN" altLang="en-US" sz="2400" dirty="0" smtClean="0">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0.70"/>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strVal val="#ppt_w*0.70"/>
                                          </p:val>
                                        </p:tav>
                                        <p:tav tm="100000">
                                          <p:val>
                                            <p:strVal val="#ppt_w"/>
                                          </p:val>
                                        </p:tav>
                                      </p:tavLst>
                                    </p:anim>
                                    <p:anim calcmode="lin" valueType="num">
                                      <p:cBhvr>
                                        <p:cTn id="14" dur="1000" fill="hold"/>
                                        <p:tgtEl>
                                          <p:spTgt spid="3"/>
                                        </p:tgtEl>
                                        <p:attrNameLst>
                                          <p:attrName>ppt_h</p:attrName>
                                        </p:attrNameLst>
                                      </p:cBhvr>
                                      <p:tavLst>
                                        <p:tav tm="0">
                                          <p:val>
                                            <p:strVal val="#ppt_h"/>
                                          </p:val>
                                        </p:tav>
                                        <p:tav tm="100000">
                                          <p:val>
                                            <p:strVal val="#ppt_h"/>
                                          </p:val>
                                        </p:tav>
                                      </p:tavLst>
                                    </p:anim>
                                    <p:animEffect transition="in" filter="fade">
                                      <p:cBhvr>
                                        <p:cTn id="15" dur="1000"/>
                                        <p:tgtEl>
                                          <p:spTgt spid="3"/>
                                        </p:tgtEl>
                                      </p:cBhvr>
                                    </p:animEffect>
                                  </p:childTnLst>
                                </p:cTn>
                              </p:par>
                            </p:childTnLst>
                          </p:cTn>
                        </p:par>
                        <p:par>
                          <p:cTn id="16" fill="hold">
                            <p:stCondLst>
                              <p:cond delay="2000"/>
                            </p:stCondLst>
                            <p:childTnLst>
                              <p:par>
                                <p:cTn id="17" presetID="41" presetClass="entr" presetSubtype="0" fill="hold" nodeType="afterEffect">
                                  <p:stCondLst>
                                    <p:cond delay="0"/>
                                  </p:stCondLst>
                                  <p:iterate type="lt">
                                    <p:tmPct val="10000"/>
                                  </p:iterate>
                                  <p:childTnLst>
                                    <p:set>
                                      <p:cBhvr>
                                        <p:cTn id="18" dur="1" fill="hold">
                                          <p:stCondLst>
                                            <p:cond delay="0"/>
                                          </p:stCondLst>
                                        </p:cTn>
                                        <p:tgtEl>
                                          <p:spTgt spid="9">
                                            <p:txEl>
                                              <p:pRg st="0" end="0"/>
                                            </p:txEl>
                                          </p:spTgt>
                                        </p:tgtEl>
                                        <p:attrNameLst>
                                          <p:attrName>style.visibility</p:attrName>
                                        </p:attrNameLst>
                                      </p:cBhvr>
                                      <p:to>
                                        <p:strVal val="visible"/>
                                      </p:to>
                                    </p:set>
                                    <p:anim calcmode="lin" valueType="num">
                                      <p:cBhvr>
                                        <p:cTn id="19" dur="500" fill="hold"/>
                                        <p:tgtEl>
                                          <p:spTgt spid="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9">
                                            <p:txEl>
                                              <p:pRg st="0" end="0"/>
                                            </p:txEl>
                                          </p:spTgt>
                                        </p:tgtEl>
                                        <p:attrNameLst>
                                          <p:attrName>ppt_y</p:attrName>
                                        </p:attrNameLst>
                                      </p:cBhvr>
                                      <p:tavLst>
                                        <p:tav tm="0">
                                          <p:val>
                                            <p:strVal val="#ppt_y"/>
                                          </p:val>
                                        </p:tav>
                                        <p:tav tm="100000">
                                          <p:val>
                                            <p:strVal val="#ppt_y"/>
                                          </p:val>
                                        </p:tav>
                                      </p:tavLst>
                                    </p:anim>
                                    <p:anim calcmode="lin" valueType="num">
                                      <p:cBhvr>
                                        <p:cTn id="21" dur="500" fill="hold"/>
                                        <p:tgtEl>
                                          <p:spTgt spid="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9">
                                            <p:txEl>
                                              <p:pRg st="0" end="0"/>
                                            </p:txEl>
                                          </p:spTgt>
                                        </p:tgtEl>
                                      </p:cBhvr>
                                    </p:animEffect>
                                  </p:childTnLst>
                                </p:cTn>
                              </p:par>
                            </p:childTnLst>
                          </p:cTn>
                        </p:par>
                        <p:par>
                          <p:cTn id="24" fill="hold">
                            <p:stCondLst>
                              <p:cond delay="3099"/>
                            </p:stCondLst>
                            <p:childTnLst>
                              <p:par>
                                <p:cTn id="25" presetID="55"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strVal val="#ppt_w*0.70"/>
                                          </p:val>
                                        </p:tav>
                                        <p:tav tm="100000">
                                          <p:val>
                                            <p:strVal val="#ppt_w"/>
                                          </p:val>
                                        </p:tav>
                                      </p:tavLst>
                                    </p:anim>
                                    <p:anim calcmode="lin" valueType="num">
                                      <p:cBhvr>
                                        <p:cTn id="28" dur="1000" fill="hold"/>
                                        <p:tgtEl>
                                          <p:spTgt spid="11"/>
                                        </p:tgtEl>
                                        <p:attrNameLst>
                                          <p:attrName>ppt_h</p:attrName>
                                        </p:attrNameLst>
                                      </p:cBhvr>
                                      <p:tavLst>
                                        <p:tav tm="0">
                                          <p:val>
                                            <p:strVal val="#ppt_h"/>
                                          </p:val>
                                        </p:tav>
                                        <p:tav tm="100000">
                                          <p:val>
                                            <p:strVal val="#ppt_h"/>
                                          </p:val>
                                        </p:tav>
                                      </p:tavLst>
                                    </p:anim>
                                    <p:animEffect transition="in" filter="fade">
                                      <p:cBhvr>
                                        <p:cTn id="2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275455" y="501650"/>
            <a:ext cx="2199005" cy="1045210"/>
          </a:xfrm>
          <a:prstGeom prst="rect">
            <a:avLst/>
          </a:prstGeom>
          <a:noFill/>
        </p:spPr>
        <p:txBody>
          <a:bodyPr wrap="square" rtlCol="0">
            <a:spAutoFit/>
          </a:bodyPr>
          <a:lstStyle/>
          <a:p>
            <a:pPr algn="ctr"/>
            <a:r>
              <a:rPr lang="zh-CN" altLang="en-US" sz="6200" dirty="0">
                <a:solidFill>
                  <a:srgbClr val="E6060A"/>
                </a:solidFill>
                <a:latin typeface="思源黑体 CN Heavy" panose="020B0A00000000000000" charset="-122"/>
                <a:ea typeface="思源黑体 CN Heavy" panose="020B0A00000000000000" charset="-122"/>
              </a:rPr>
              <a:t>目录</a:t>
            </a:r>
            <a:endParaRPr lang="zh-CN" altLang="en-US" sz="6200" dirty="0">
              <a:solidFill>
                <a:srgbClr val="E6060A"/>
              </a:solidFill>
              <a:latin typeface="思源黑体 CN Heavy" panose="020B0A00000000000000" charset="-122"/>
              <a:ea typeface="思源黑体 CN Heavy" panose="020B0A00000000000000" charset="-122"/>
            </a:endParaRPr>
          </a:p>
        </p:txBody>
      </p:sp>
      <p:sp>
        <p:nvSpPr>
          <p:cNvPr id="32" name="文本框 31"/>
          <p:cNvSpPr txBox="1"/>
          <p:nvPr>
            <p:custDataLst>
              <p:tags r:id="rId1"/>
            </p:custDataLst>
          </p:nvPr>
        </p:nvSpPr>
        <p:spPr>
          <a:xfrm>
            <a:off x="2087880" y="1804035"/>
            <a:ext cx="5022850" cy="521970"/>
          </a:xfrm>
          <a:prstGeom prst="rect">
            <a:avLst/>
          </a:prstGeom>
          <a:noFill/>
        </p:spPr>
        <p:txBody>
          <a:bodyPr wrap="square" rtlCol="0">
            <a:spAutoFit/>
          </a:bodyPr>
          <a:lstStyle>
            <a:defPPr>
              <a:defRPr lang="zh-CN"/>
            </a:defPPr>
            <a:lvl1pPr algn="ctr">
              <a:defRPr sz="5400">
                <a:solidFill>
                  <a:srgbClr val="C80000"/>
                </a:solidFill>
                <a:latin typeface="汉仪润圆-65简" panose="00020600040101010101" pitchFamily="18" charset="-122"/>
                <a:ea typeface="汉仪润圆-65简" panose="00020600040101010101" pitchFamily="18" charset="-122"/>
              </a:defRPr>
            </a:lvl1pPr>
          </a:lstStyle>
          <a:p>
            <a:pPr algn="l"/>
            <a:r>
              <a:rPr lang="zh-CN" altLang="en-US" sz="2800" b="1" spc="300" dirty="0">
                <a:solidFill>
                  <a:srgbClr val="C00000"/>
                </a:solidFill>
                <a:latin typeface="+mn-lt"/>
                <a:ea typeface="+mn-ea"/>
                <a:cs typeface="+mn-ea"/>
                <a:sym typeface="+mn-lt"/>
              </a:rPr>
              <a:t>一、家风的由来与传承</a:t>
            </a:r>
            <a:endParaRPr lang="zh-CN" altLang="en-US" sz="2800" b="1" spc="300" dirty="0">
              <a:solidFill>
                <a:srgbClr val="C00000"/>
              </a:solidFill>
              <a:latin typeface="+mn-lt"/>
              <a:ea typeface="+mn-ea"/>
              <a:cs typeface="+mn-ea"/>
              <a:sym typeface="+mn-lt"/>
            </a:endParaRPr>
          </a:p>
        </p:txBody>
      </p:sp>
      <p:sp>
        <p:nvSpPr>
          <p:cNvPr id="37" name="文本框 36"/>
          <p:cNvSpPr txBox="1"/>
          <p:nvPr>
            <p:custDataLst>
              <p:tags r:id="rId2"/>
            </p:custDataLst>
          </p:nvPr>
        </p:nvSpPr>
        <p:spPr>
          <a:xfrm>
            <a:off x="2056130" y="3411220"/>
            <a:ext cx="7862570" cy="521970"/>
          </a:xfrm>
          <a:prstGeom prst="rect">
            <a:avLst/>
          </a:prstGeom>
          <a:noFill/>
        </p:spPr>
        <p:txBody>
          <a:bodyPr wrap="square" rtlCol="0">
            <a:spAutoFit/>
          </a:bodyPr>
          <a:lstStyle>
            <a:defPPr>
              <a:defRPr lang="zh-CN"/>
            </a:defPPr>
            <a:lvl1pPr algn="ctr">
              <a:defRPr sz="5400">
                <a:solidFill>
                  <a:srgbClr val="C80000"/>
                </a:solidFill>
                <a:latin typeface="汉仪润圆-65简" panose="00020600040101010101" pitchFamily="18" charset="-122"/>
                <a:ea typeface="汉仪润圆-65简" panose="00020600040101010101" pitchFamily="18" charset="-122"/>
              </a:defRPr>
            </a:lvl1pPr>
          </a:lstStyle>
          <a:p>
            <a:pPr algn="l"/>
            <a:r>
              <a:rPr lang="zh-CN" altLang="en-US" sz="2800" b="1" spc="300" dirty="0">
                <a:solidFill>
                  <a:srgbClr val="C00000"/>
                </a:solidFill>
                <a:latin typeface="+mn-lt"/>
                <a:ea typeface="+mn-ea"/>
                <a:cs typeface="+mn-ea"/>
                <a:sym typeface="+mn-lt"/>
              </a:rPr>
              <a:t>三、从正反典型中领会良好家风的丰富内涵</a:t>
            </a:r>
            <a:endParaRPr lang="zh-CN" altLang="en-US" sz="2800" b="1" spc="300" dirty="0">
              <a:solidFill>
                <a:srgbClr val="C00000"/>
              </a:solidFill>
              <a:latin typeface="+mn-lt"/>
              <a:ea typeface="+mn-ea"/>
              <a:cs typeface="+mn-ea"/>
              <a:sym typeface="+mn-lt"/>
            </a:endParaRPr>
          </a:p>
        </p:txBody>
      </p:sp>
      <p:sp>
        <p:nvSpPr>
          <p:cNvPr id="41" name="文本框 40"/>
          <p:cNvSpPr txBox="1"/>
          <p:nvPr>
            <p:custDataLst>
              <p:tags r:id="rId3"/>
            </p:custDataLst>
          </p:nvPr>
        </p:nvSpPr>
        <p:spPr>
          <a:xfrm>
            <a:off x="2072005" y="2607945"/>
            <a:ext cx="6638290" cy="521970"/>
          </a:xfrm>
          <a:prstGeom prst="rect">
            <a:avLst/>
          </a:prstGeom>
          <a:noFill/>
        </p:spPr>
        <p:txBody>
          <a:bodyPr wrap="square" rtlCol="0">
            <a:spAutoFit/>
          </a:bodyPr>
          <a:lstStyle>
            <a:defPPr>
              <a:defRPr lang="zh-CN"/>
            </a:defPPr>
            <a:lvl1pPr algn="ctr">
              <a:defRPr sz="5400">
                <a:solidFill>
                  <a:srgbClr val="C80000"/>
                </a:solidFill>
                <a:latin typeface="汉仪润圆-65简" panose="00020600040101010101" pitchFamily="18" charset="-122"/>
                <a:ea typeface="汉仪润圆-65简" panose="00020600040101010101" pitchFamily="18" charset="-122"/>
              </a:defRPr>
            </a:lvl1pPr>
          </a:lstStyle>
          <a:p>
            <a:pPr algn="l"/>
            <a:r>
              <a:rPr lang="zh-CN" altLang="en-US" sz="2800" b="1" spc="300" dirty="0">
                <a:solidFill>
                  <a:srgbClr val="C00000"/>
                </a:solidFill>
                <a:latin typeface="+mn-lt"/>
                <a:ea typeface="+mn-ea"/>
                <a:cs typeface="+mn-ea"/>
                <a:sym typeface="+mn-lt"/>
              </a:rPr>
              <a:t>二、良好家风的新时代内涵和要求</a:t>
            </a:r>
            <a:endParaRPr lang="zh-CN" altLang="en-US" sz="2800" b="1" spc="300" dirty="0">
              <a:solidFill>
                <a:srgbClr val="C00000"/>
              </a:solidFill>
              <a:latin typeface="+mn-lt"/>
              <a:ea typeface="+mn-ea"/>
              <a:cs typeface="+mn-ea"/>
              <a:sym typeface="+mn-lt"/>
            </a:endParaRPr>
          </a:p>
        </p:txBody>
      </p:sp>
      <p:sp>
        <p:nvSpPr>
          <p:cNvPr id="47" name="文本框 46"/>
          <p:cNvSpPr txBox="1"/>
          <p:nvPr>
            <p:custDataLst>
              <p:tags r:id="rId4"/>
            </p:custDataLst>
          </p:nvPr>
        </p:nvSpPr>
        <p:spPr>
          <a:xfrm>
            <a:off x="2072005" y="4237990"/>
            <a:ext cx="8507095" cy="521970"/>
          </a:xfrm>
          <a:prstGeom prst="rect">
            <a:avLst/>
          </a:prstGeom>
          <a:noFill/>
        </p:spPr>
        <p:txBody>
          <a:bodyPr wrap="square" rtlCol="0">
            <a:spAutoFit/>
          </a:bodyPr>
          <a:lstStyle>
            <a:defPPr>
              <a:defRPr lang="zh-CN"/>
            </a:defPPr>
            <a:lvl1pPr algn="ctr">
              <a:defRPr sz="5400">
                <a:solidFill>
                  <a:srgbClr val="C80000"/>
                </a:solidFill>
                <a:latin typeface="汉仪润圆-65简" panose="00020600040101010101" pitchFamily="18" charset="-122"/>
                <a:ea typeface="汉仪润圆-65简" panose="00020600040101010101" pitchFamily="18" charset="-122"/>
              </a:defRPr>
            </a:lvl1pPr>
          </a:lstStyle>
          <a:p>
            <a:pPr algn="l"/>
            <a:r>
              <a:rPr lang="zh-CN" altLang="en-US" sz="2800" b="1" spc="300" dirty="0">
                <a:solidFill>
                  <a:srgbClr val="C00000"/>
                </a:solidFill>
                <a:latin typeface="+mn-lt"/>
                <a:ea typeface="+mn-ea"/>
                <a:cs typeface="+mn-ea"/>
                <a:sym typeface="+mn-lt"/>
              </a:rPr>
              <a:t>四、全面贯彻新时代弘扬优良家风的实践要求</a:t>
            </a:r>
            <a:endParaRPr lang="zh-CN" altLang="en-US" sz="2800" b="1" spc="300" dirty="0">
              <a:solidFill>
                <a:srgbClr val="C00000"/>
              </a:solidFill>
              <a:latin typeface="+mn-lt"/>
              <a:ea typeface="+mn-ea"/>
              <a:cs typeface="+mn-ea"/>
              <a:sym typeface="+mn-lt"/>
            </a:endParaRPr>
          </a:p>
        </p:txBody>
      </p:sp>
      <p:pic>
        <p:nvPicPr>
          <p:cNvPr id="4" name="图片 3"/>
          <p:cNvPicPr>
            <a:picLocks noChangeAspect="1"/>
          </p:cNvPicPr>
          <p:nvPr/>
        </p:nvPicPr>
        <p:blipFill>
          <a:blip r:embed="rId5"/>
          <a:srcRect l="5300" t="25605" r="14884" b="6095"/>
          <a:stretch>
            <a:fillRect/>
          </a:stretch>
        </p:blipFill>
        <p:spPr>
          <a:xfrm>
            <a:off x="9918700" y="885190"/>
            <a:ext cx="1644650" cy="13449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mc:Choice>
    <mc:Fallback>
      <p:transition spd="slow"/>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000" fill="hold">
                                          <p:stCondLst>
                                            <p:cond delay="0"/>
                                          </p:stCondLst>
                                        </p:cTn>
                                        <p:tgtEl>
                                          <p:spTgt spid="41"/>
                                        </p:tgtEl>
                                        <p:attrNameLst>
                                          <p:attrName>style.visibility</p:attrName>
                                        </p:attrNameLst>
                                      </p:cBhvr>
                                      <p:to>
                                        <p:strVal val="visible"/>
                                      </p:to>
                                    </p:set>
                                    <p:anim calcmode="lin" valueType="num">
                                      <p:cBhvr additive="base">
                                        <p:cTn id="12" dur="1000" fill="hold"/>
                                        <p:tgtEl>
                                          <p:spTgt spid="41"/>
                                        </p:tgtEl>
                                        <p:attrNameLst>
                                          <p:attrName>ppt_x</p:attrName>
                                        </p:attrNameLst>
                                      </p:cBhvr>
                                      <p:tavLst>
                                        <p:tav tm="0">
                                          <p:val>
                                            <p:strVal val="1+#ppt_w/2"/>
                                          </p:val>
                                        </p:tav>
                                        <p:tav tm="100000">
                                          <p:val>
                                            <p:strVal val="#ppt_x"/>
                                          </p:val>
                                        </p:tav>
                                      </p:tavLst>
                                    </p:anim>
                                    <p:anim calcmode="lin" valueType="num">
                                      <p:cBhvr additive="base">
                                        <p:cTn id="13" dur="1000" fill="hold"/>
                                        <p:tgtEl>
                                          <p:spTgt spid="41"/>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000" fill="hold">
                                          <p:stCondLst>
                                            <p:cond delay="0"/>
                                          </p:stCondLst>
                                        </p:cTn>
                                        <p:tgtEl>
                                          <p:spTgt spid="37"/>
                                        </p:tgtEl>
                                        <p:attrNameLst>
                                          <p:attrName>style.visibility</p:attrName>
                                        </p:attrNameLst>
                                      </p:cBhvr>
                                      <p:to>
                                        <p:strVal val="visible"/>
                                      </p:to>
                                    </p:set>
                                    <p:anim calcmode="lin" valueType="num">
                                      <p:cBhvr additive="base">
                                        <p:cTn id="17" dur="1000" fill="hold"/>
                                        <p:tgtEl>
                                          <p:spTgt spid="37"/>
                                        </p:tgtEl>
                                        <p:attrNameLst>
                                          <p:attrName>ppt_x</p:attrName>
                                        </p:attrNameLst>
                                      </p:cBhvr>
                                      <p:tavLst>
                                        <p:tav tm="0">
                                          <p:val>
                                            <p:strVal val="0-#ppt_w/2"/>
                                          </p:val>
                                        </p:tav>
                                        <p:tav tm="100000">
                                          <p:val>
                                            <p:strVal val="#ppt_x"/>
                                          </p:val>
                                        </p:tav>
                                      </p:tavLst>
                                    </p:anim>
                                    <p:anim calcmode="lin" valueType="num">
                                      <p:cBhvr additive="base">
                                        <p:cTn id="18" dur="1000" fill="hold"/>
                                        <p:tgtEl>
                                          <p:spTgt spid="37"/>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2" fill="hold" grpId="0" nodeType="afterEffect">
                                  <p:stCondLst>
                                    <p:cond delay="0"/>
                                  </p:stCondLst>
                                  <p:childTnLst>
                                    <p:set>
                                      <p:cBhvr>
                                        <p:cTn id="21" dur="1000" fill="hold">
                                          <p:stCondLst>
                                            <p:cond delay="0"/>
                                          </p:stCondLst>
                                        </p:cTn>
                                        <p:tgtEl>
                                          <p:spTgt spid="47"/>
                                        </p:tgtEl>
                                        <p:attrNameLst>
                                          <p:attrName>style.visibility</p:attrName>
                                        </p:attrNameLst>
                                      </p:cBhvr>
                                      <p:to>
                                        <p:strVal val="visible"/>
                                      </p:to>
                                    </p:set>
                                    <p:anim calcmode="lin" valueType="num">
                                      <p:cBhvr additive="base">
                                        <p:cTn id="22" dur="1000" fill="hold"/>
                                        <p:tgtEl>
                                          <p:spTgt spid="47"/>
                                        </p:tgtEl>
                                        <p:attrNameLst>
                                          <p:attrName>ppt_x</p:attrName>
                                        </p:attrNameLst>
                                      </p:cBhvr>
                                      <p:tavLst>
                                        <p:tav tm="0">
                                          <p:val>
                                            <p:strVal val="1+#ppt_w/2"/>
                                          </p:val>
                                        </p:tav>
                                        <p:tav tm="100000">
                                          <p:val>
                                            <p:strVal val="#ppt_x"/>
                                          </p:val>
                                        </p:tav>
                                      </p:tavLst>
                                    </p:anim>
                                    <p:anim calcmode="lin" valueType="num">
                                      <p:cBhvr additive="base">
                                        <p:cTn id="23" dur="1000" fill="hold"/>
                                        <p:tgtEl>
                                          <p:spTgt spid="47"/>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6" presetClass="entr" presetSubtype="32" fill="hold" nodeType="afterEffect">
                                  <p:stCondLst>
                                    <p:cond delay="0"/>
                                  </p:stCondLst>
                                  <p:childTnLst>
                                    <p:set>
                                      <p:cBhvr>
                                        <p:cTn id="26" dur="1000" fill="hold">
                                          <p:stCondLst>
                                            <p:cond delay="0"/>
                                          </p:stCondLst>
                                        </p:cTn>
                                        <p:tgtEl>
                                          <p:spTgt spid="4"/>
                                        </p:tgtEl>
                                        <p:attrNameLst>
                                          <p:attrName>style.visibility</p:attrName>
                                        </p:attrNameLst>
                                      </p:cBhvr>
                                      <p:to>
                                        <p:strVal val="visible"/>
                                      </p:to>
                                    </p:set>
                                    <p:animEffect transition="in" filter="circle(out)">
                                      <p:cBhvr>
                                        <p:cTn id="2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7" grpId="0"/>
      <p:bldP spid="41" grpId="0"/>
      <p:bldP spid="4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 name="图片 29"/>
          <p:cNvPicPr>
            <a:picLocks noChangeAspect="1"/>
          </p:cNvPicPr>
          <p:nvPr/>
        </p:nvPicPr>
        <p:blipFill>
          <a:blip r:embed="rId1"/>
          <a:srcRect l="100000" t="9405" r="-14694" b="21310"/>
          <a:stretch>
            <a:fillRect/>
          </a:stretch>
        </p:blipFill>
        <p:spPr>
          <a:xfrm>
            <a:off x="379387" y="1088571"/>
            <a:ext cx="302784" cy="1364343"/>
          </a:xfrm>
          <a:custGeom>
            <a:avLst/>
            <a:gdLst>
              <a:gd name="connsiteX0" fmla="*/ 0 w 302784"/>
              <a:gd name="connsiteY0" fmla="*/ 0 h 1364343"/>
              <a:gd name="connsiteX1" fmla="*/ 302784 w 302784"/>
              <a:gd name="connsiteY1" fmla="*/ 0 h 1364343"/>
              <a:gd name="connsiteX2" fmla="*/ 302784 w 302784"/>
              <a:gd name="connsiteY2" fmla="*/ 1364343 h 1364343"/>
              <a:gd name="connsiteX3" fmla="*/ 0 w 302784"/>
              <a:gd name="connsiteY3" fmla="*/ 1364343 h 1364343"/>
              <a:gd name="connsiteX4" fmla="*/ 0 w 302784"/>
              <a:gd name="connsiteY4" fmla="*/ 0 h 136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784" h="1364343">
                <a:moveTo>
                  <a:pt x="0" y="0"/>
                </a:moveTo>
                <a:lnTo>
                  <a:pt x="302784" y="0"/>
                </a:lnTo>
                <a:lnTo>
                  <a:pt x="302784" y="1364343"/>
                </a:lnTo>
                <a:lnTo>
                  <a:pt x="0" y="1364343"/>
                </a:lnTo>
                <a:lnTo>
                  <a:pt x="0" y="0"/>
                </a:lnTo>
                <a:close/>
              </a:path>
            </a:pathLst>
          </a:custGeom>
        </p:spPr>
      </p:pic>
      <p:sp>
        <p:nvSpPr>
          <p:cNvPr id="13" name="标题 4"/>
          <p:cNvSpPr txBox="1"/>
          <p:nvPr/>
        </p:nvSpPr>
        <p:spPr>
          <a:xfrm>
            <a:off x="2669994" y="3073328"/>
            <a:ext cx="6850742" cy="1139274"/>
          </a:xfrm>
          <a:prstGeom prst="rect">
            <a:avLst/>
          </a:prstGeom>
        </p:spPr>
        <p:txBody>
          <a:bodyPr vert="horz" lIns="121873" tIns="60936" rIns="121873" bIns="60936"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spc="300" dirty="0">
                <a:solidFill>
                  <a:srgbClr val="C00000"/>
                </a:solidFill>
                <a:latin typeface="+mn-lt"/>
                <a:ea typeface="+mn-ea"/>
                <a:cs typeface="+mn-ea"/>
                <a:sym typeface="+mn-lt"/>
              </a:rPr>
              <a:t>家风的由来与传承</a:t>
            </a:r>
            <a:endParaRPr lang="zh-CN" altLang="en-US" sz="6000" b="1" spc="300" dirty="0">
              <a:solidFill>
                <a:srgbClr val="C00000"/>
              </a:solidFill>
              <a:latin typeface="+mn-lt"/>
              <a:ea typeface="+mn-ea"/>
              <a:cs typeface="+mn-ea"/>
              <a:sym typeface="+mn-lt"/>
            </a:endParaRPr>
          </a:p>
        </p:txBody>
      </p:sp>
      <p:sp>
        <p:nvSpPr>
          <p:cNvPr id="15" name="文本框 8"/>
          <p:cNvSpPr txBox="1"/>
          <p:nvPr/>
        </p:nvSpPr>
        <p:spPr>
          <a:xfrm>
            <a:off x="4610825" y="2022677"/>
            <a:ext cx="2971179" cy="951230"/>
          </a:xfrm>
          <a:prstGeom prst="rect">
            <a:avLst/>
          </a:prstGeom>
          <a:solidFill>
            <a:srgbClr val="C00000"/>
          </a:solidFill>
        </p:spPr>
        <p:txBody>
          <a:bodyPr wrap="square" lIns="121873" tIns="60936" rIns="121873" bIns="60936" rtlCol="0">
            <a:spAutoFit/>
          </a:bodyPr>
          <a:lstStyle/>
          <a:p>
            <a:pPr algn="ctr"/>
            <a:r>
              <a:rPr lang="zh-CN" altLang="en-US" sz="5400" b="1" spc="800" dirty="0">
                <a:solidFill>
                  <a:schemeClr val="accent4">
                    <a:lumMod val="20000"/>
                    <a:lumOff val="80000"/>
                  </a:schemeClr>
                </a:solidFill>
                <a:cs typeface="+mn-ea"/>
                <a:sym typeface="+mn-lt"/>
              </a:rPr>
              <a:t>第一章</a:t>
            </a:r>
            <a:endParaRPr lang="zh-CN" altLang="en-US" sz="5400" b="1" spc="800" dirty="0">
              <a:solidFill>
                <a:schemeClr val="accent4">
                  <a:lumMod val="20000"/>
                  <a:lumOff val="80000"/>
                </a:schemeClr>
              </a:solidFill>
              <a:cs typeface="+mn-ea"/>
              <a:sym typeface="+mn-lt"/>
            </a:endParaRPr>
          </a:p>
        </p:txBody>
      </p:sp>
      <p:pic>
        <p:nvPicPr>
          <p:cNvPr id="31" name="图片 30"/>
          <p:cNvPicPr>
            <a:picLocks noChangeAspect="1"/>
          </p:cNvPicPr>
          <p:nvPr/>
        </p:nvPicPr>
        <p:blipFill>
          <a:blip r:embed="rId1"/>
          <a:srcRect l="5300" t="25605" r="14884" b="6095"/>
          <a:stretch>
            <a:fillRect/>
          </a:stretch>
        </p:blipFill>
        <p:spPr>
          <a:xfrm>
            <a:off x="9918700" y="885190"/>
            <a:ext cx="1644650" cy="13449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50"/>
                                        <p:tgtEl>
                                          <p:spTgt spid="1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6" presetClass="entr" presetSubtype="32" fill="hold" nodeType="afterEffect">
                                  <p:stCondLst>
                                    <p:cond delay="0"/>
                                  </p:stCondLst>
                                  <p:childTnLst>
                                    <p:set>
                                      <p:cBhvr>
                                        <p:cTn id="16" dur="1000" fill="hold">
                                          <p:stCondLst>
                                            <p:cond delay="0"/>
                                          </p:stCondLst>
                                        </p:cTn>
                                        <p:tgtEl>
                                          <p:spTgt spid="31"/>
                                        </p:tgtEl>
                                        <p:attrNameLst>
                                          <p:attrName>style.visibility</p:attrName>
                                        </p:attrNameLst>
                                      </p:cBhvr>
                                      <p:to>
                                        <p:strVal val="visible"/>
                                      </p:to>
                                    </p:set>
                                    <p:animEffect transition="in" filter="circle(out)">
                                      <p:cBhvr>
                                        <p:cTn id="1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230290" y="4580539"/>
            <a:ext cx="8233289" cy="13553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a:solidFill>
                  <a:schemeClr val="tx1"/>
                </a:solidFill>
                <a:cs typeface="+mn-ea"/>
                <a:sym typeface="+mn-lt"/>
              </a:rPr>
              <a:t>“绾发绾发，发亦鬒止；曰祗曰祗，敬亦慎止；靡专靡有，受之父母。鸣鹤匪和，析薪弗荷；隐忧孔疚，我堂靡构。义方既训，家道颖颖；岂敢荒宁，一日三省。”</a:t>
            </a:r>
            <a:endParaRPr lang="zh-CN" altLang="en-US" sz="2000" dirty="0">
              <a:solidFill>
                <a:schemeClr val="tx1"/>
              </a:solidFill>
              <a:cs typeface="+mn-ea"/>
              <a:sym typeface="+mn-lt"/>
            </a:endParaRPr>
          </a:p>
        </p:txBody>
      </p:sp>
      <p:sp>
        <p:nvSpPr>
          <p:cNvPr id="7" name="圆角矩形 6"/>
          <p:cNvSpPr/>
          <p:nvPr/>
        </p:nvSpPr>
        <p:spPr>
          <a:xfrm>
            <a:off x="3230291" y="2113475"/>
            <a:ext cx="1805960" cy="2329272"/>
          </a:xfrm>
          <a:prstGeom prst="roundRect">
            <a:avLst>
              <a:gd name="adj" fmla="val 894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a:solidFill>
                  <a:schemeClr val="bg1"/>
                </a:solidFill>
                <a:cs typeface="+mn-ea"/>
                <a:sym typeface="+mn-lt"/>
              </a:rPr>
              <a:t>家风的由来</a:t>
            </a:r>
            <a:endParaRPr lang="zh-CN" altLang="en-US" sz="4000" b="1" dirty="0">
              <a:solidFill>
                <a:schemeClr val="bg1"/>
              </a:solidFill>
              <a:cs typeface="+mn-ea"/>
              <a:sym typeface="+mn-lt"/>
            </a:endParaRPr>
          </a:p>
        </p:txBody>
      </p:sp>
      <p:sp>
        <p:nvSpPr>
          <p:cNvPr id="8" name="矩形 7"/>
          <p:cNvSpPr/>
          <p:nvPr/>
        </p:nvSpPr>
        <p:spPr>
          <a:xfrm>
            <a:off x="5669643" y="3056484"/>
            <a:ext cx="5188423" cy="1386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800" b="1" dirty="0">
                <a:solidFill>
                  <a:srgbClr val="C00000"/>
                </a:solidFill>
                <a:cs typeface="+mn-ea"/>
                <a:sym typeface="+mn-lt"/>
              </a:rPr>
              <a:t>家风不可忽视，家训不可小觑</a:t>
            </a:r>
            <a:endParaRPr lang="zh-CN" altLang="en-US" sz="2800" b="1" dirty="0">
              <a:solidFill>
                <a:srgbClr val="C00000"/>
              </a:solidFill>
              <a:cs typeface="+mn-ea"/>
              <a:sym typeface="+mn-lt"/>
            </a:endParaRPr>
          </a:p>
          <a:p>
            <a:pPr>
              <a:lnSpc>
                <a:spcPct val="150000"/>
              </a:lnSpc>
            </a:pPr>
            <a:r>
              <a:rPr lang="zh-CN" altLang="en-US" sz="2800" b="1" dirty="0">
                <a:solidFill>
                  <a:srgbClr val="C00000"/>
                </a:solidFill>
                <a:cs typeface="+mn-ea"/>
                <a:sym typeface="+mn-lt"/>
              </a:rPr>
              <a:t>人品十分重要，习惯决定人生 </a:t>
            </a:r>
            <a:endParaRPr lang="zh-CN" altLang="en-US" sz="2800" b="1" dirty="0">
              <a:solidFill>
                <a:srgbClr val="C00000"/>
              </a:solidFill>
              <a:cs typeface="+mn-ea"/>
              <a:sym typeface="+mn-lt"/>
            </a:endParaRPr>
          </a:p>
        </p:txBody>
      </p:sp>
      <p:sp>
        <p:nvSpPr>
          <p:cNvPr id="9" name="矩形 8"/>
          <p:cNvSpPr/>
          <p:nvPr/>
        </p:nvSpPr>
        <p:spPr>
          <a:xfrm>
            <a:off x="5250111" y="2113475"/>
            <a:ext cx="6027489" cy="9145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cs typeface="+mn-ea"/>
                <a:sym typeface="+mn-lt"/>
              </a:rPr>
              <a:t>家风是一种集体认同，是经过家庭长期培养、长辈们反复实践、言传身教、世世代代传承下来的道德品质和生活作风。</a:t>
            </a:r>
            <a:endParaRPr lang="zh-CN" altLang="en-US" dirty="0">
              <a:solidFill>
                <a:schemeClr val="bg1"/>
              </a:solidFill>
              <a:cs typeface="+mn-ea"/>
              <a:sym typeface="+mn-lt"/>
            </a:endParaRPr>
          </a:p>
        </p:txBody>
      </p:sp>
      <p:cxnSp>
        <p:nvCxnSpPr>
          <p:cNvPr id="10" name="直接连接符 9"/>
          <p:cNvCxnSpPr/>
          <p:nvPr/>
        </p:nvCxnSpPr>
        <p:spPr>
          <a:xfrm flipH="1">
            <a:off x="5250111" y="3781586"/>
            <a:ext cx="6027489"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图片 1" descr="红色荷花荷叶矢量图"/>
          <p:cNvPicPr>
            <a:picLocks noChangeAspect="1"/>
          </p:cNvPicPr>
          <p:nvPr>
            <p:custDataLst>
              <p:tags r:id="rId1"/>
            </p:custDataLst>
          </p:nvPr>
        </p:nvPicPr>
        <p:blipFill>
          <a:blip r:embed="rId2"/>
          <a:stretch>
            <a:fillRect/>
          </a:stretch>
        </p:blipFill>
        <p:spPr>
          <a:xfrm flipH="1">
            <a:off x="-32385" y="2862580"/>
            <a:ext cx="2683510" cy="3995420"/>
          </a:xfrm>
          <a:prstGeom prst="rect">
            <a:avLst/>
          </a:prstGeom>
        </p:spPr>
      </p:pic>
    </p:spTree>
  </p:cSld>
  <p:clrMapOvr>
    <a:masterClrMapping/>
  </p:clrMapOvr>
  <p:transition spd="med"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0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2799"/>
                            </p:stCondLst>
                            <p:childTnLst>
                              <p:par>
                                <p:cTn id="20" presetID="10"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3299"/>
                            </p:stCondLst>
                            <p:childTnLst>
                              <p:par>
                                <p:cTn id="24" presetID="14" presetClass="entr" presetSubtype="1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randombar(horizontal)">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39981" y="4601792"/>
            <a:ext cx="8233289" cy="13553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a:solidFill>
                  <a:schemeClr val="tx1"/>
                </a:solidFill>
                <a:cs typeface="+mn-ea"/>
                <a:sym typeface="+mn-lt"/>
              </a:rPr>
              <a:t>清代林则徐也告诫儿子“子孙若如我，留钱干什么？贤而多财，则损其智。子孙不如我，留钱做什么？愚而多财，益增其过”。以</a:t>
            </a:r>
            <a:r>
              <a:rPr lang="en-US" altLang="zh-CN" sz="2000" dirty="0">
                <a:solidFill>
                  <a:schemeClr val="tx1"/>
                </a:solidFill>
                <a:cs typeface="+mn-ea"/>
                <a:sym typeface="+mn-lt"/>
              </a:rPr>
              <a:t>《</a:t>
            </a:r>
            <a:r>
              <a:rPr lang="zh-CN" altLang="en-US" sz="2000" dirty="0">
                <a:solidFill>
                  <a:schemeClr val="tx1"/>
                </a:solidFill>
                <a:cs typeface="+mn-ea"/>
                <a:sym typeface="+mn-lt"/>
              </a:rPr>
              <a:t>颜氏家训</a:t>
            </a:r>
            <a:r>
              <a:rPr lang="en-US" altLang="zh-CN" sz="2000" dirty="0">
                <a:solidFill>
                  <a:schemeClr val="tx1"/>
                </a:solidFill>
                <a:cs typeface="+mn-ea"/>
                <a:sym typeface="+mn-lt"/>
              </a:rPr>
              <a:t>》</a:t>
            </a:r>
            <a:r>
              <a:rPr lang="zh-CN" altLang="en-US" sz="2000" dirty="0">
                <a:solidFill>
                  <a:schemeClr val="tx1"/>
                </a:solidFill>
                <a:cs typeface="+mn-ea"/>
                <a:sym typeface="+mn-lt"/>
              </a:rPr>
              <a:t>、</a:t>
            </a:r>
            <a:r>
              <a:rPr lang="en-US" altLang="zh-CN" sz="2000" dirty="0">
                <a:solidFill>
                  <a:schemeClr val="tx1"/>
                </a:solidFill>
                <a:cs typeface="+mn-ea"/>
                <a:sym typeface="+mn-lt"/>
              </a:rPr>
              <a:t>《</a:t>
            </a:r>
            <a:r>
              <a:rPr lang="zh-CN" altLang="en-US" sz="2000" dirty="0">
                <a:solidFill>
                  <a:schemeClr val="tx1"/>
                </a:solidFill>
                <a:cs typeface="+mn-ea"/>
                <a:sym typeface="+mn-lt"/>
              </a:rPr>
              <a:t>曾国藩家训</a:t>
            </a:r>
            <a:r>
              <a:rPr lang="en-US" altLang="zh-CN" sz="2000" dirty="0">
                <a:solidFill>
                  <a:schemeClr val="tx1"/>
                </a:solidFill>
                <a:cs typeface="+mn-ea"/>
                <a:sym typeface="+mn-lt"/>
              </a:rPr>
              <a:t>》</a:t>
            </a:r>
            <a:r>
              <a:rPr lang="zh-CN" altLang="en-US" sz="2000" dirty="0">
                <a:solidFill>
                  <a:schemeClr val="tx1"/>
                </a:solidFill>
                <a:cs typeface="+mn-ea"/>
                <a:sym typeface="+mn-lt"/>
              </a:rPr>
              <a:t>为代表的一整套孝亲、和邻、尊师、修身乃至为政的道德观念和行为准则，既是个人成长、家庭生存的精神足迹，也是传统文化的集体认同，更是中华民族的强大凝聚力之一。</a:t>
            </a:r>
            <a:endParaRPr lang="zh-CN" altLang="en-US" sz="2000" dirty="0">
              <a:solidFill>
                <a:schemeClr val="tx1"/>
              </a:solidFill>
              <a:cs typeface="+mn-ea"/>
              <a:sym typeface="+mn-lt"/>
            </a:endParaRPr>
          </a:p>
        </p:txBody>
      </p:sp>
      <p:sp>
        <p:nvSpPr>
          <p:cNvPr id="7" name="圆角矩形 6"/>
          <p:cNvSpPr/>
          <p:nvPr/>
        </p:nvSpPr>
        <p:spPr>
          <a:xfrm>
            <a:off x="3325961" y="1547418"/>
            <a:ext cx="1805960" cy="2329272"/>
          </a:xfrm>
          <a:prstGeom prst="roundRect">
            <a:avLst>
              <a:gd name="adj" fmla="val 894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a:solidFill>
                  <a:schemeClr val="bg1"/>
                </a:solidFill>
                <a:cs typeface="+mn-ea"/>
                <a:sym typeface="+mn-lt"/>
              </a:rPr>
              <a:t>家风的传承</a:t>
            </a:r>
            <a:endParaRPr lang="zh-CN" altLang="en-US" sz="4000" b="1" dirty="0">
              <a:solidFill>
                <a:schemeClr val="bg1"/>
              </a:solidFill>
              <a:cs typeface="+mn-ea"/>
              <a:sym typeface="+mn-lt"/>
            </a:endParaRPr>
          </a:p>
        </p:txBody>
      </p:sp>
      <p:sp>
        <p:nvSpPr>
          <p:cNvPr id="8" name="矩形 7"/>
          <p:cNvSpPr/>
          <p:nvPr/>
        </p:nvSpPr>
        <p:spPr>
          <a:xfrm>
            <a:off x="5346065" y="2484120"/>
            <a:ext cx="6391275" cy="13862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800" b="1" dirty="0">
                <a:solidFill>
                  <a:srgbClr val="C00000"/>
                </a:solidFill>
                <a:cs typeface="+mn-ea"/>
                <a:sym typeface="+mn-lt"/>
              </a:rPr>
              <a:t>从岳母刺字激励儿子精忠报国</a:t>
            </a:r>
            <a:endParaRPr lang="en-US" altLang="zh-CN" sz="2800" b="1" dirty="0">
              <a:solidFill>
                <a:srgbClr val="C00000"/>
              </a:solidFill>
              <a:cs typeface="+mn-ea"/>
              <a:sym typeface="+mn-lt"/>
            </a:endParaRPr>
          </a:p>
          <a:p>
            <a:pPr>
              <a:lnSpc>
                <a:spcPct val="150000"/>
              </a:lnSpc>
            </a:pPr>
            <a:r>
              <a:rPr lang="zh-CN" altLang="en-US" sz="2800" b="1" dirty="0">
                <a:solidFill>
                  <a:srgbClr val="C00000"/>
                </a:solidFill>
                <a:cs typeface="+mn-ea"/>
                <a:sym typeface="+mn-lt"/>
              </a:rPr>
              <a:t>到朱子家训教育子孙“恒念物力维艰”</a:t>
            </a:r>
            <a:endParaRPr lang="zh-CN" altLang="en-US" sz="2800" b="1" dirty="0">
              <a:solidFill>
                <a:srgbClr val="C00000"/>
              </a:solidFill>
              <a:cs typeface="+mn-ea"/>
              <a:sym typeface="+mn-lt"/>
            </a:endParaRPr>
          </a:p>
        </p:txBody>
      </p:sp>
      <p:sp>
        <p:nvSpPr>
          <p:cNvPr id="9" name="矩形 8"/>
          <p:cNvSpPr/>
          <p:nvPr/>
        </p:nvSpPr>
        <p:spPr>
          <a:xfrm>
            <a:off x="5345780" y="1569808"/>
            <a:ext cx="6027489" cy="91459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cs typeface="+mn-ea"/>
                <a:sym typeface="+mn-lt"/>
              </a:rPr>
              <a:t>从孔子庭训“不学礼无以立”，到诸葛亮诫子“静以修身，俭以养德”</a:t>
            </a:r>
            <a:endParaRPr lang="zh-CN" altLang="en-US" dirty="0">
              <a:solidFill>
                <a:schemeClr val="bg1"/>
              </a:solidFill>
              <a:cs typeface="+mn-ea"/>
              <a:sym typeface="+mn-lt"/>
            </a:endParaRPr>
          </a:p>
        </p:txBody>
      </p:sp>
      <p:cxnSp>
        <p:nvCxnSpPr>
          <p:cNvPr id="10" name="直接连接符 9"/>
          <p:cNvCxnSpPr/>
          <p:nvPr/>
        </p:nvCxnSpPr>
        <p:spPr>
          <a:xfrm flipH="1">
            <a:off x="5345781" y="3215529"/>
            <a:ext cx="6027489"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18730" y="1628991"/>
            <a:ext cx="2166126" cy="2166126"/>
          </a:xfrm>
          <a:prstGeom prst="rect">
            <a:avLst/>
          </a:prstGeom>
        </p:spPr>
      </p:pic>
      <p:pic>
        <p:nvPicPr>
          <p:cNvPr id="2" name="图片 1" descr="红色荷花荷叶矢量图"/>
          <p:cNvPicPr>
            <a:picLocks noChangeAspect="1"/>
          </p:cNvPicPr>
          <p:nvPr/>
        </p:nvPicPr>
        <p:blipFill>
          <a:blip r:embed="rId2"/>
          <a:stretch>
            <a:fillRect/>
          </a:stretch>
        </p:blipFill>
        <p:spPr>
          <a:xfrm flipH="1">
            <a:off x="0" y="2862580"/>
            <a:ext cx="2683510" cy="3995420"/>
          </a:xfrm>
          <a:prstGeom prst="rect">
            <a:avLst/>
          </a:prstGeom>
        </p:spPr>
      </p:pic>
    </p:spTree>
  </p:cSld>
  <p:clrMapOvr>
    <a:masterClrMapping/>
  </p:clrMapOvr>
  <p:transition spd="med"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2" presetClass="entr" presetSubtype="2" fill="hold" grpId="0" nodeType="afterEffect">
                                  <p:stCondLst>
                                    <p:cond delay="0"/>
                                  </p:stCondLst>
                                  <p:iterate type="lt">
                                    <p:tmPct val="10000"/>
                                  </p:iterate>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1+#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childTnLst>
                          </p:cTn>
                        </p:par>
                        <p:par>
                          <p:cTn id="25" fill="hold">
                            <p:stCondLst>
                              <p:cond delay="3950"/>
                            </p:stCondLst>
                            <p:childTnLst>
                              <p:par>
                                <p:cTn id="26" presetID="10"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4450"/>
                            </p:stCondLst>
                            <p:childTnLst>
                              <p:par>
                                <p:cTn id="30" presetID="14" presetClass="entr" presetSubtype="10"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randombar(horizontal)">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bldLvl="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cNvSpPr/>
          <p:nvPr>
            <p:custDataLst>
              <p:tags r:id="rId1"/>
            </p:custDataLst>
          </p:nvPr>
        </p:nvSpPr>
        <p:spPr>
          <a:xfrm>
            <a:off x="1080171" y="2207979"/>
            <a:ext cx="2440459" cy="769278"/>
          </a:xfrm>
          <a:prstGeom prst="flowChartManualInput">
            <a:avLst/>
          </a:prstGeom>
          <a:solidFill>
            <a:srgbClr val="C00000"/>
          </a:solidFill>
        </p:spPr>
        <p:txBody>
          <a:bodyPr wrap="square" lIns="105571" tIns="52784" rIns="105571" bIns="52784">
            <a:spAutoFit/>
          </a:bodyPr>
          <a:lstStyle/>
          <a:p>
            <a:pPr algn="ctr">
              <a:lnSpc>
                <a:spcPct val="130000"/>
              </a:lnSpc>
              <a:buClr>
                <a:srgbClr val="C00000"/>
              </a:buClr>
              <a:defRPr/>
            </a:pPr>
            <a:r>
              <a:rPr lang="zh-CN" altLang="en-US" sz="2800" b="1" dirty="0">
                <a:solidFill>
                  <a:schemeClr val="bg1"/>
                </a:solidFill>
                <a:cs typeface="+mn-ea"/>
                <a:sym typeface="+mn-lt"/>
              </a:rPr>
              <a:t>家风的认知</a:t>
            </a:r>
            <a:endParaRPr lang="zh-CN" altLang="en-US" sz="2800" b="1" dirty="0">
              <a:solidFill>
                <a:schemeClr val="bg1"/>
              </a:solidFill>
              <a:cs typeface="+mn-ea"/>
              <a:sym typeface="+mn-lt"/>
            </a:endParaRPr>
          </a:p>
        </p:txBody>
      </p:sp>
      <p:sp>
        <p:nvSpPr>
          <p:cNvPr id="4" name="1"/>
          <p:cNvSpPr txBox="1">
            <a:spLocks noChangeArrowheads="1"/>
          </p:cNvSpPr>
          <p:nvPr>
            <p:custDataLst>
              <p:tags r:id="rId2"/>
            </p:custDataLst>
          </p:nvPr>
        </p:nvSpPr>
        <p:spPr bwMode="auto">
          <a:xfrm>
            <a:off x="4447938" y="1309189"/>
            <a:ext cx="4169642" cy="461665"/>
          </a:xfrm>
          <a:prstGeom prst="rect">
            <a:avLst/>
          </a:prstGeom>
          <a:solidFill>
            <a:srgbClr val="C00000"/>
          </a:solidFill>
          <a:ln>
            <a:noFill/>
          </a:ln>
        </p:spPr>
        <p:txBody>
          <a:bodyPr wrap="square">
            <a:spAutoFit/>
          </a:bodyPr>
          <a:lstStyle>
            <a:lvl1pPr>
              <a:defRPr>
                <a:solidFill>
                  <a:schemeClr val="tx1"/>
                </a:solidFill>
                <a:latin typeface="Calibri" panose="020F0502020204030204" pitchFamily="-65" charset="0"/>
                <a:ea typeface="MS PGothic" panose="020B0600070205080204" pitchFamily="-65" charset="-128"/>
              </a:defRPr>
            </a:lvl1pPr>
            <a:lvl2pPr marL="37931725" indent="-37474525">
              <a:defRPr>
                <a:solidFill>
                  <a:schemeClr val="tx1"/>
                </a:solidFill>
                <a:latin typeface="Calibri" panose="020F0502020204030204" pitchFamily="-65" charset="0"/>
                <a:ea typeface="MS PGothic" panose="020B0600070205080204" pitchFamily="-65" charset="-128"/>
              </a:defRPr>
            </a:lvl2pPr>
            <a:lvl3pPr>
              <a:defRPr>
                <a:solidFill>
                  <a:schemeClr val="tx1"/>
                </a:solidFill>
                <a:latin typeface="Calibri" panose="020F0502020204030204" pitchFamily="-65" charset="0"/>
                <a:ea typeface="MS PGothic" panose="020B0600070205080204" pitchFamily="-65" charset="-128"/>
              </a:defRPr>
            </a:lvl3pPr>
            <a:lvl4pPr>
              <a:defRPr>
                <a:solidFill>
                  <a:schemeClr val="tx1"/>
                </a:solidFill>
                <a:latin typeface="Calibri" panose="020F0502020204030204" pitchFamily="-65" charset="0"/>
                <a:ea typeface="MS PGothic" panose="020B0600070205080204" pitchFamily="-65" charset="-128"/>
              </a:defRPr>
            </a:lvl4pPr>
            <a:lvl5pPr>
              <a:defRPr>
                <a:solidFill>
                  <a:schemeClr val="tx1"/>
                </a:solidFill>
                <a:latin typeface="Calibri" panose="020F0502020204030204" pitchFamily="-65" charset="0"/>
                <a:ea typeface="MS PGothic" panose="020B0600070205080204" pitchFamily="-65" charset="-128"/>
              </a:defRPr>
            </a:lvl5pPr>
            <a:lvl6pPr marL="457200" fontAlgn="base">
              <a:spcBef>
                <a:spcPct val="0"/>
              </a:spcBef>
              <a:spcAft>
                <a:spcPct val="0"/>
              </a:spcAft>
              <a:defRPr>
                <a:solidFill>
                  <a:schemeClr val="tx1"/>
                </a:solidFill>
                <a:latin typeface="Calibri" panose="020F0502020204030204" pitchFamily="-65" charset="0"/>
                <a:ea typeface="MS PGothic" panose="020B0600070205080204" pitchFamily="-65" charset="-128"/>
              </a:defRPr>
            </a:lvl6pPr>
            <a:lvl7pPr marL="914400" fontAlgn="base">
              <a:spcBef>
                <a:spcPct val="0"/>
              </a:spcBef>
              <a:spcAft>
                <a:spcPct val="0"/>
              </a:spcAft>
              <a:defRPr>
                <a:solidFill>
                  <a:schemeClr val="tx1"/>
                </a:solidFill>
                <a:latin typeface="Calibri" panose="020F0502020204030204" pitchFamily="-65" charset="0"/>
                <a:ea typeface="MS PGothic" panose="020B0600070205080204" pitchFamily="-65" charset="-128"/>
              </a:defRPr>
            </a:lvl7pPr>
            <a:lvl8pPr marL="1371600" fontAlgn="base">
              <a:spcBef>
                <a:spcPct val="0"/>
              </a:spcBef>
              <a:spcAft>
                <a:spcPct val="0"/>
              </a:spcAft>
              <a:defRPr>
                <a:solidFill>
                  <a:schemeClr val="tx1"/>
                </a:solidFill>
                <a:latin typeface="Calibri" panose="020F0502020204030204" pitchFamily="-65" charset="0"/>
                <a:ea typeface="MS PGothic" panose="020B0600070205080204" pitchFamily="-65" charset="-128"/>
              </a:defRPr>
            </a:lvl8pPr>
            <a:lvl9pPr marL="1828800" fontAlgn="base">
              <a:spcBef>
                <a:spcPct val="0"/>
              </a:spcBef>
              <a:spcAft>
                <a:spcPct val="0"/>
              </a:spcAft>
              <a:defRPr>
                <a:solidFill>
                  <a:schemeClr val="tx1"/>
                </a:solidFill>
                <a:latin typeface="Calibri" panose="020F0502020204030204" pitchFamily="-65" charset="0"/>
                <a:ea typeface="MS PGothic" panose="020B0600070205080204" pitchFamily="-65" charset="-128"/>
              </a:defRPr>
            </a:lvl9pPr>
          </a:lstStyle>
          <a:p>
            <a:pPr lvl="0">
              <a:defRPr/>
            </a:pPr>
            <a:r>
              <a:rPr lang="zh-CN" altLang="en-US" sz="2400" dirty="0">
                <a:solidFill>
                  <a:schemeClr val="bg1"/>
                </a:solidFill>
                <a:latin typeface="+mn-lt"/>
                <a:ea typeface="+mn-ea"/>
                <a:cs typeface="+mn-ea"/>
                <a:sym typeface="+mn-lt"/>
              </a:rPr>
              <a:t>中国共产党自诞生以来</a:t>
            </a:r>
            <a:endParaRPr lang="zh-CN" altLang="en-US" sz="2400" dirty="0">
              <a:solidFill>
                <a:schemeClr val="bg1"/>
              </a:solidFill>
              <a:latin typeface="+mn-lt"/>
              <a:ea typeface="+mn-ea"/>
              <a:cs typeface="+mn-ea"/>
              <a:sym typeface="+mn-lt"/>
            </a:endParaRPr>
          </a:p>
        </p:txBody>
      </p:sp>
      <p:sp>
        <p:nvSpPr>
          <p:cNvPr id="5" name="1"/>
          <p:cNvSpPr>
            <a:spLocks noChangeArrowheads="1"/>
          </p:cNvSpPr>
          <p:nvPr>
            <p:custDataLst>
              <p:tags r:id="rId3"/>
            </p:custDataLst>
          </p:nvPr>
        </p:nvSpPr>
        <p:spPr bwMode="auto">
          <a:xfrm>
            <a:off x="4431148" y="1833844"/>
            <a:ext cx="6680681" cy="880298"/>
          </a:xfrm>
          <a:prstGeom prst="rect">
            <a:avLst/>
          </a:prstGeom>
          <a:noFill/>
          <a:ln w="9525">
            <a:noFill/>
            <a:miter lim="800000"/>
          </a:ln>
        </p:spPr>
        <p:txBody>
          <a:bodyPr wrap="square" lIns="91431" tIns="45716" rIns="91431" bIns="45716">
            <a:spAutoFit/>
          </a:bodyPr>
          <a:lstStyle/>
          <a:p>
            <a:pPr lvl="0" algn="just" fontAlgn="base">
              <a:lnSpc>
                <a:spcPct val="150000"/>
              </a:lnSpc>
              <a:spcBef>
                <a:spcPct val="0"/>
              </a:spcBef>
              <a:spcAft>
                <a:spcPts val="500"/>
              </a:spcAft>
              <a:buClr>
                <a:srgbClr val="C00000"/>
              </a:buClr>
              <a:defRPr/>
            </a:pPr>
            <a:r>
              <a:rPr lang="zh-CN" altLang="en-US" dirty="0">
                <a:cs typeface="+mn-ea"/>
                <a:sym typeface="+mn-lt"/>
              </a:rPr>
              <a:t>一代代共产党人秉承奉公守法、廉洁自律的优良传统，为党员干部树立了价值典范和行为标杆。</a:t>
            </a:r>
            <a:endParaRPr lang="zh-CN" altLang="en-US" dirty="0">
              <a:cs typeface="+mn-ea"/>
              <a:sym typeface="+mn-lt"/>
            </a:endParaRPr>
          </a:p>
        </p:txBody>
      </p:sp>
      <p:sp>
        <p:nvSpPr>
          <p:cNvPr id="6" name="1"/>
          <p:cNvSpPr txBox="1">
            <a:spLocks noChangeArrowheads="1"/>
          </p:cNvSpPr>
          <p:nvPr>
            <p:custDataLst>
              <p:tags r:id="rId4"/>
            </p:custDataLst>
          </p:nvPr>
        </p:nvSpPr>
        <p:spPr bwMode="auto">
          <a:xfrm>
            <a:off x="4447938" y="3018817"/>
            <a:ext cx="7393077" cy="830997"/>
          </a:xfrm>
          <a:prstGeom prst="rect">
            <a:avLst/>
          </a:prstGeom>
          <a:solidFill>
            <a:srgbClr val="C00000"/>
          </a:solidFill>
          <a:ln>
            <a:noFill/>
          </a:ln>
        </p:spPr>
        <p:txBody>
          <a:bodyPr wrap="square">
            <a:spAutoFit/>
          </a:bodyPr>
          <a:lstStyle>
            <a:lvl1pPr>
              <a:defRPr>
                <a:solidFill>
                  <a:schemeClr val="tx1"/>
                </a:solidFill>
                <a:latin typeface="Calibri" panose="020F0502020204030204" pitchFamily="-65" charset="0"/>
                <a:ea typeface="MS PGothic" panose="020B0600070205080204" pitchFamily="-65" charset="-128"/>
              </a:defRPr>
            </a:lvl1pPr>
            <a:lvl2pPr marL="37931725" indent="-37474525">
              <a:defRPr>
                <a:solidFill>
                  <a:schemeClr val="tx1"/>
                </a:solidFill>
                <a:latin typeface="Calibri" panose="020F0502020204030204" pitchFamily="-65" charset="0"/>
                <a:ea typeface="MS PGothic" panose="020B0600070205080204" pitchFamily="-65" charset="-128"/>
              </a:defRPr>
            </a:lvl2pPr>
            <a:lvl3pPr>
              <a:defRPr>
                <a:solidFill>
                  <a:schemeClr val="tx1"/>
                </a:solidFill>
                <a:latin typeface="Calibri" panose="020F0502020204030204" pitchFamily="-65" charset="0"/>
                <a:ea typeface="MS PGothic" panose="020B0600070205080204" pitchFamily="-65" charset="-128"/>
              </a:defRPr>
            </a:lvl3pPr>
            <a:lvl4pPr>
              <a:defRPr>
                <a:solidFill>
                  <a:schemeClr val="tx1"/>
                </a:solidFill>
                <a:latin typeface="Calibri" panose="020F0502020204030204" pitchFamily="-65" charset="0"/>
                <a:ea typeface="MS PGothic" panose="020B0600070205080204" pitchFamily="-65" charset="-128"/>
              </a:defRPr>
            </a:lvl4pPr>
            <a:lvl5pPr>
              <a:defRPr>
                <a:solidFill>
                  <a:schemeClr val="tx1"/>
                </a:solidFill>
                <a:latin typeface="Calibri" panose="020F0502020204030204" pitchFamily="-65" charset="0"/>
                <a:ea typeface="MS PGothic" panose="020B0600070205080204" pitchFamily="-65" charset="-128"/>
              </a:defRPr>
            </a:lvl5pPr>
            <a:lvl6pPr marL="457200" fontAlgn="base">
              <a:spcBef>
                <a:spcPct val="0"/>
              </a:spcBef>
              <a:spcAft>
                <a:spcPct val="0"/>
              </a:spcAft>
              <a:defRPr>
                <a:solidFill>
                  <a:schemeClr val="tx1"/>
                </a:solidFill>
                <a:latin typeface="Calibri" panose="020F0502020204030204" pitchFamily="-65" charset="0"/>
                <a:ea typeface="MS PGothic" panose="020B0600070205080204" pitchFamily="-65" charset="-128"/>
              </a:defRPr>
            </a:lvl6pPr>
            <a:lvl7pPr marL="914400" fontAlgn="base">
              <a:spcBef>
                <a:spcPct val="0"/>
              </a:spcBef>
              <a:spcAft>
                <a:spcPct val="0"/>
              </a:spcAft>
              <a:defRPr>
                <a:solidFill>
                  <a:schemeClr val="tx1"/>
                </a:solidFill>
                <a:latin typeface="Calibri" panose="020F0502020204030204" pitchFamily="-65" charset="0"/>
                <a:ea typeface="MS PGothic" panose="020B0600070205080204" pitchFamily="-65" charset="-128"/>
              </a:defRPr>
            </a:lvl7pPr>
            <a:lvl8pPr marL="1371600" fontAlgn="base">
              <a:spcBef>
                <a:spcPct val="0"/>
              </a:spcBef>
              <a:spcAft>
                <a:spcPct val="0"/>
              </a:spcAft>
              <a:defRPr>
                <a:solidFill>
                  <a:schemeClr val="tx1"/>
                </a:solidFill>
                <a:latin typeface="Calibri" panose="020F0502020204030204" pitchFamily="-65" charset="0"/>
                <a:ea typeface="MS PGothic" panose="020B0600070205080204" pitchFamily="-65" charset="-128"/>
              </a:defRPr>
            </a:lvl8pPr>
            <a:lvl9pPr marL="1828800" fontAlgn="base">
              <a:spcBef>
                <a:spcPct val="0"/>
              </a:spcBef>
              <a:spcAft>
                <a:spcPct val="0"/>
              </a:spcAft>
              <a:defRPr>
                <a:solidFill>
                  <a:schemeClr val="tx1"/>
                </a:solidFill>
                <a:latin typeface="Calibri" panose="020F0502020204030204" pitchFamily="-65" charset="0"/>
                <a:ea typeface="MS PGothic" panose="020B0600070205080204" pitchFamily="-65" charset="-128"/>
              </a:defRPr>
            </a:lvl9pPr>
          </a:lstStyle>
          <a:p>
            <a:pPr lvl="0">
              <a:defRPr/>
            </a:pPr>
            <a:r>
              <a:rPr lang="zh-CN" altLang="en-US" sz="2400" dirty="0">
                <a:solidFill>
                  <a:schemeClr val="bg1"/>
                </a:solidFill>
                <a:latin typeface="+mn-lt"/>
                <a:ea typeface="+mn-ea"/>
                <a:cs typeface="+mn-ea"/>
                <a:sym typeface="+mn-lt"/>
              </a:rPr>
              <a:t>一代代共产党人秉承奉公守法、廉洁自律的优良传统，为党员干部树立了价值典范和行为标杆。</a:t>
            </a:r>
            <a:endParaRPr lang="zh-CN" altLang="en-US" sz="2400" dirty="0">
              <a:solidFill>
                <a:schemeClr val="bg1"/>
              </a:solidFill>
              <a:latin typeface="+mn-lt"/>
              <a:ea typeface="+mn-ea"/>
              <a:cs typeface="+mn-ea"/>
              <a:sym typeface="+mn-lt"/>
            </a:endParaRPr>
          </a:p>
        </p:txBody>
      </p:sp>
      <p:sp>
        <p:nvSpPr>
          <p:cNvPr id="7" name="1"/>
          <p:cNvSpPr>
            <a:spLocks noChangeArrowheads="1"/>
          </p:cNvSpPr>
          <p:nvPr>
            <p:custDataLst>
              <p:tags r:id="rId5"/>
            </p:custDataLst>
          </p:nvPr>
        </p:nvSpPr>
        <p:spPr bwMode="auto">
          <a:xfrm>
            <a:off x="4431148" y="4040644"/>
            <a:ext cx="6721257" cy="2605192"/>
          </a:xfrm>
          <a:prstGeom prst="rect">
            <a:avLst/>
          </a:prstGeom>
          <a:noFill/>
          <a:ln w="9525">
            <a:noFill/>
            <a:miter lim="800000"/>
          </a:ln>
        </p:spPr>
        <p:txBody>
          <a:bodyPr wrap="square" lIns="91431" tIns="45716" rIns="91431" bIns="45716">
            <a:spAutoFit/>
          </a:bodyPr>
          <a:lstStyle/>
          <a:p>
            <a:pPr marL="285750" lvl="0" indent="-285750" algn="just" fontAlgn="base">
              <a:lnSpc>
                <a:spcPct val="150000"/>
              </a:lnSpc>
              <a:spcBef>
                <a:spcPct val="0"/>
              </a:spcBef>
              <a:spcAft>
                <a:spcPts val="500"/>
              </a:spcAft>
              <a:buClr>
                <a:srgbClr val="C00000"/>
              </a:buClr>
              <a:buFont typeface="Wingdings" panose="05000000000000000000" pitchFamily="2" charset="2"/>
              <a:buChar char="l"/>
              <a:defRPr/>
            </a:pPr>
            <a:r>
              <a:rPr lang="zh-CN" altLang="en-US" dirty="0">
                <a:cs typeface="+mn-ea"/>
                <a:sym typeface="+mn-lt"/>
              </a:rPr>
              <a:t>党的十八以来，党中央高度重视家庭建设、家风建设，特别是把加强领导干部的家风建设，提到了前所未有的高度，成为全面从严治党的新抓手。</a:t>
            </a:r>
            <a:endParaRPr lang="en-US" altLang="zh-CN" dirty="0">
              <a:cs typeface="+mn-ea"/>
              <a:sym typeface="+mn-lt"/>
            </a:endParaRPr>
          </a:p>
          <a:p>
            <a:pPr marL="285750" lvl="0" indent="-285750" algn="just" fontAlgn="base">
              <a:lnSpc>
                <a:spcPct val="150000"/>
              </a:lnSpc>
              <a:spcBef>
                <a:spcPct val="0"/>
              </a:spcBef>
              <a:spcAft>
                <a:spcPts val="500"/>
              </a:spcAft>
              <a:buClr>
                <a:srgbClr val="C00000"/>
              </a:buClr>
              <a:buFont typeface="Wingdings" panose="05000000000000000000" pitchFamily="2" charset="2"/>
              <a:buChar char="l"/>
              <a:defRPr/>
            </a:pPr>
            <a:r>
              <a:rPr lang="zh-CN" altLang="en-US" dirty="0">
                <a:cs typeface="+mn-ea"/>
                <a:sym typeface="+mn-lt"/>
              </a:rPr>
              <a:t>因此，我希望党员干部需要以身作则，廉洁齐家，蕴涵家风，注重家教，形成优良的家风家教，清正和谐的家庭是廉洁奉公、作风过硬的优秀干部的港湾。</a:t>
            </a:r>
            <a:endParaRPr lang="zh-CN" altLang="en-US" dirty="0">
              <a:cs typeface="+mn-ea"/>
              <a:sym typeface="+mn-lt"/>
            </a:endParaRPr>
          </a:p>
        </p:txBody>
      </p:sp>
      <p:cxnSp>
        <p:nvCxnSpPr>
          <p:cNvPr id="9" name="直接连接符 8"/>
          <p:cNvCxnSpPr/>
          <p:nvPr/>
        </p:nvCxnSpPr>
        <p:spPr>
          <a:xfrm>
            <a:off x="4431148" y="2827987"/>
            <a:ext cx="688801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6813" y="2977257"/>
            <a:ext cx="4461533" cy="4461533"/>
          </a:xfrm>
          <a:prstGeom prst="rect">
            <a:avLst/>
          </a:prstGeom>
        </p:spPr>
      </p:pic>
    </p:spTree>
  </p:cSld>
  <p:clrMapOvr>
    <a:masterClrMapping/>
  </p:clrMapOvr>
  <p:transition spd="med" advTm="3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16" presetClass="entr" presetSubtype="21"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inVertical)">
                                      <p:cBhvr>
                                        <p:cTn id="29" dur="500"/>
                                        <p:tgtEl>
                                          <p:spTgt spid="9"/>
                                        </p:tgtEl>
                                      </p:cBhvr>
                                    </p:animEffect>
                                  </p:childTnLst>
                                </p:cTn>
                              </p:par>
                            </p:childTnLst>
                          </p:cTn>
                        </p:par>
                        <p:par>
                          <p:cTn id="30" fill="hold">
                            <p:stCondLst>
                              <p:cond delay="3000"/>
                            </p:stCondLst>
                            <p:childTnLst>
                              <p:par>
                                <p:cTn id="31" presetID="2" presetClass="entr" presetSubtype="2"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1+#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2"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1+#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p:bldP spid="6"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 name="图片 29"/>
          <p:cNvPicPr>
            <a:picLocks noChangeAspect="1"/>
          </p:cNvPicPr>
          <p:nvPr/>
        </p:nvPicPr>
        <p:blipFill>
          <a:blip r:embed="rId1"/>
          <a:srcRect l="100000" t="9405" r="-14694" b="21310"/>
          <a:stretch>
            <a:fillRect/>
          </a:stretch>
        </p:blipFill>
        <p:spPr>
          <a:xfrm>
            <a:off x="379387" y="1088571"/>
            <a:ext cx="302784" cy="1364343"/>
          </a:xfrm>
          <a:custGeom>
            <a:avLst/>
            <a:gdLst>
              <a:gd name="connsiteX0" fmla="*/ 0 w 302784"/>
              <a:gd name="connsiteY0" fmla="*/ 0 h 1364343"/>
              <a:gd name="connsiteX1" fmla="*/ 302784 w 302784"/>
              <a:gd name="connsiteY1" fmla="*/ 0 h 1364343"/>
              <a:gd name="connsiteX2" fmla="*/ 302784 w 302784"/>
              <a:gd name="connsiteY2" fmla="*/ 1364343 h 1364343"/>
              <a:gd name="connsiteX3" fmla="*/ 0 w 302784"/>
              <a:gd name="connsiteY3" fmla="*/ 1364343 h 1364343"/>
              <a:gd name="connsiteX4" fmla="*/ 0 w 302784"/>
              <a:gd name="connsiteY4" fmla="*/ 0 h 136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784" h="1364343">
                <a:moveTo>
                  <a:pt x="0" y="0"/>
                </a:moveTo>
                <a:lnTo>
                  <a:pt x="302784" y="0"/>
                </a:lnTo>
                <a:lnTo>
                  <a:pt x="302784" y="1364343"/>
                </a:lnTo>
                <a:lnTo>
                  <a:pt x="0" y="1364343"/>
                </a:lnTo>
                <a:lnTo>
                  <a:pt x="0" y="0"/>
                </a:lnTo>
                <a:close/>
              </a:path>
            </a:pathLst>
          </a:custGeom>
        </p:spPr>
      </p:pic>
      <p:sp>
        <p:nvSpPr>
          <p:cNvPr id="13" name="标题 4"/>
          <p:cNvSpPr txBox="1"/>
          <p:nvPr/>
        </p:nvSpPr>
        <p:spPr>
          <a:xfrm>
            <a:off x="807085" y="2916555"/>
            <a:ext cx="10927080" cy="1581785"/>
          </a:xfrm>
          <a:prstGeom prst="rect">
            <a:avLst/>
          </a:prstGeom>
        </p:spPr>
        <p:txBody>
          <a:bodyPr vert="horz" lIns="121873" tIns="60936" rIns="121873" bIns="60936"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spc="300" dirty="0">
                <a:solidFill>
                  <a:srgbClr val="C00000"/>
                </a:solidFill>
                <a:latin typeface="+mn-lt"/>
                <a:ea typeface="+mn-ea"/>
                <a:cs typeface="+mn-ea"/>
                <a:sym typeface="+mn-lt"/>
              </a:rPr>
              <a:t>良好家风的新时代内涵和要求</a:t>
            </a:r>
            <a:endParaRPr lang="zh-CN" altLang="en-US" sz="6000" b="1" spc="300" dirty="0">
              <a:solidFill>
                <a:srgbClr val="C00000"/>
              </a:solidFill>
              <a:latin typeface="+mn-lt"/>
              <a:ea typeface="+mn-ea"/>
              <a:cs typeface="+mn-ea"/>
              <a:sym typeface="+mn-lt"/>
            </a:endParaRPr>
          </a:p>
        </p:txBody>
      </p:sp>
      <p:sp>
        <p:nvSpPr>
          <p:cNvPr id="15" name="文本框 8"/>
          <p:cNvSpPr txBox="1"/>
          <p:nvPr/>
        </p:nvSpPr>
        <p:spPr>
          <a:xfrm>
            <a:off x="4610825" y="2022677"/>
            <a:ext cx="2971179" cy="951230"/>
          </a:xfrm>
          <a:prstGeom prst="rect">
            <a:avLst/>
          </a:prstGeom>
          <a:solidFill>
            <a:srgbClr val="C00000"/>
          </a:solidFill>
        </p:spPr>
        <p:txBody>
          <a:bodyPr wrap="square" lIns="121873" tIns="60936" rIns="121873" bIns="60936" rtlCol="0">
            <a:spAutoFit/>
          </a:bodyPr>
          <a:lstStyle/>
          <a:p>
            <a:pPr algn="ctr"/>
            <a:r>
              <a:rPr lang="zh-CN" altLang="en-US" sz="5400" b="1" spc="800" dirty="0">
                <a:solidFill>
                  <a:schemeClr val="accent4">
                    <a:lumMod val="20000"/>
                    <a:lumOff val="80000"/>
                  </a:schemeClr>
                </a:solidFill>
                <a:cs typeface="+mn-ea"/>
                <a:sym typeface="+mn-lt"/>
              </a:rPr>
              <a:t>第二章</a:t>
            </a:r>
            <a:endParaRPr lang="zh-CN" altLang="en-US" sz="5400" b="1" spc="800" dirty="0">
              <a:solidFill>
                <a:schemeClr val="accent4">
                  <a:lumMod val="20000"/>
                  <a:lumOff val="80000"/>
                </a:schemeClr>
              </a:solidFill>
              <a:cs typeface="+mn-ea"/>
              <a:sym typeface="+mn-lt"/>
            </a:endParaRPr>
          </a:p>
        </p:txBody>
      </p:sp>
      <p:pic>
        <p:nvPicPr>
          <p:cNvPr id="31" name="图片 30"/>
          <p:cNvPicPr>
            <a:picLocks noChangeAspect="1"/>
          </p:cNvPicPr>
          <p:nvPr/>
        </p:nvPicPr>
        <p:blipFill>
          <a:blip r:embed="rId1"/>
          <a:srcRect l="5300" t="25605" r="14884" b="6095"/>
          <a:stretch>
            <a:fillRect/>
          </a:stretch>
        </p:blipFill>
        <p:spPr>
          <a:xfrm>
            <a:off x="9918700" y="885190"/>
            <a:ext cx="1644650" cy="13449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50"/>
                                        <p:tgtEl>
                                          <p:spTgt spid="1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6" presetClass="entr" presetSubtype="32" fill="hold" nodeType="afterEffect">
                                  <p:stCondLst>
                                    <p:cond delay="0"/>
                                  </p:stCondLst>
                                  <p:childTnLst>
                                    <p:set>
                                      <p:cBhvr>
                                        <p:cTn id="16" dur="1000" fill="hold">
                                          <p:stCondLst>
                                            <p:cond delay="0"/>
                                          </p:stCondLst>
                                        </p:cTn>
                                        <p:tgtEl>
                                          <p:spTgt spid="31"/>
                                        </p:tgtEl>
                                        <p:attrNameLst>
                                          <p:attrName>style.visibility</p:attrName>
                                        </p:attrNameLst>
                                      </p:cBhvr>
                                      <p:to>
                                        <p:strVal val="visible"/>
                                      </p:to>
                                    </p:set>
                                    <p:animEffect transition="in" filter="circle(out)">
                                      <p:cBhvr>
                                        <p:cTn id="1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cNvSpPr/>
          <p:nvPr>
            <p:custDataLst>
              <p:tags r:id="rId1"/>
            </p:custDataLst>
          </p:nvPr>
        </p:nvSpPr>
        <p:spPr>
          <a:xfrm>
            <a:off x="6317540" y="3600592"/>
            <a:ext cx="5343103" cy="2278347"/>
          </a:xfrm>
          <a:prstGeom prst="rect">
            <a:avLst/>
          </a:prstGeom>
          <a:solidFill>
            <a:srgbClr val="C00000"/>
          </a:solidFill>
        </p:spPr>
        <p:txBody>
          <a:bodyPr wrap="square" lIns="105571" tIns="52784" rIns="105571" bIns="52784">
            <a:spAutoFit/>
          </a:bodyPr>
          <a:lstStyle/>
          <a:p>
            <a:pPr lvl="0" algn="just">
              <a:lnSpc>
                <a:spcPct val="150000"/>
              </a:lnSpc>
              <a:buClr>
                <a:srgbClr val="C00000"/>
              </a:buClr>
              <a:defRPr/>
            </a:pPr>
            <a:r>
              <a:rPr lang="zh-CN" altLang="en-US" sz="2400" b="1" dirty="0">
                <a:solidFill>
                  <a:schemeClr val="bg1"/>
                </a:solidFill>
                <a:cs typeface="+mn-ea"/>
                <a:sym typeface="+mn-lt"/>
              </a:rPr>
              <a:t>“修身齐家治国平天下”</a:t>
            </a:r>
            <a:endParaRPr lang="zh-CN" altLang="en-US" sz="2400" b="1" dirty="0">
              <a:solidFill>
                <a:schemeClr val="bg1"/>
              </a:solidFill>
              <a:cs typeface="+mn-ea"/>
              <a:sym typeface="+mn-lt"/>
            </a:endParaRPr>
          </a:p>
          <a:p>
            <a:pPr lvl="0" algn="just">
              <a:lnSpc>
                <a:spcPct val="150000"/>
              </a:lnSpc>
              <a:buClr>
                <a:srgbClr val="C00000"/>
              </a:buClr>
              <a:defRPr/>
            </a:pPr>
            <a:r>
              <a:rPr lang="zh-CN" altLang="en-US" dirty="0">
                <a:solidFill>
                  <a:schemeClr val="bg1"/>
                </a:solidFill>
                <a:cs typeface="+mn-ea"/>
                <a:sym typeface="+mn-lt"/>
              </a:rPr>
              <a:t>是中华传统家文化的基本道德价值取向，也是家风建设与党风建设的融合互通的基本点。良好的家风是党风建设的推进剂，家风建设也是党风廉政建设的组成部分，家风与党风密不可分。</a:t>
            </a:r>
            <a:endParaRPr lang="zh-CN" altLang="en-US" dirty="0">
              <a:solidFill>
                <a:schemeClr val="bg1"/>
              </a:solidFill>
              <a:cs typeface="+mn-ea"/>
              <a:sym typeface="+mn-lt"/>
            </a:endParaRPr>
          </a:p>
        </p:txBody>
      </p:sp>
      <p:sp>
        <p:nvSpPr>
          <p:cNvPr id="3" name="1"/>
          <p:cNvSpPr txBox="1"/>
          <p:nvPr>
            <p:custDataLst>
              <p:tags r:id="rId2"/>
            </p:custDataLst>
          </p:nvPr>
        </p:nvSpPr>
        <p:spPr>
          <a:xfrm>
            <a:off x="680326" y="3272483"/>
            <a:ext cx="5431249" cy="2492990"/>
          </a:xfrm>
          <a:prstGeom prst="rect">
            <a:avLst/>
          </a:prstGeom>
          <a:noFill/>
        </p:spPr>
        <p:txBody>
          <a:bodyPr wrap="square" rtlCol="0">
            <a:spAutoFit/>
          </a:bodyPr>
          <a:lstStyle/>
          <a:p>
            <a:pPr marL="342900" indent="-342900" algn="just">
              <a:lnSpc>
                <a:spcPct val="130000"/>
              </a:lnSpc>
              <a:buClr>
                <a:srgbClr val="C00000"/>
              </a:buClr>
              <a:buFont typeface="Wingdings" panose="05000000000000000000" pitchFamily="2" charset="2"/>
              <a:buChar char="Ø"/>
              <a:defRPr/>
            </a:pPr>
            <a:r>
              <a:rPr lang="zh-CN" altLang="en-US" sz="2000" dirty="0" smtClean="0">
                <a:cs typeface="+mn-ea"/>
                <a:sym typeface="+mn-lt"/>
              </a:rPr>
              <a:t>“</a:t>
            </a:r>
            <a:r>
              <a:rPr lang="zh-CN" altLang="en-US" sz="2000" dirty="0">
                <a:cs typeface="+mn-ea"/>
                <a:sym typeface="+mn-lt"/>
              </a:rPr>
              <a:t>廉洁齐家，自觉带头树立良好家风”，首次写入</a:t>
            </a:r>
            <a:r>
              <a:rPr lang="en-US" altLang="zh-CN" sz="2000" dirty="0">
                <a:cs typeface="+mn-ea"/>
                <a:sym typeface="+mn-lt"/>
              </a:rPr>
              <a:t>《</a:t>
            </a:r>
            <a:r>
              <a:rPr lang="zh-CN" altLang="en-US" sz="2000" dirty="0">
                <a:cs typeface="+mn-ea"/>
                <a:sym typeface="+mn-lt"/>
              </a:rPr>
              <a:t>中国共产党廉洁自律准则</a:t>
            </a:r>
            <a:r>
              <a:rPr lang="en-US" altLang="zh-CN" sz="2000" dirty="0">
                <a:cs typeface="+mn-ea"/>
                <a:sym typeface="+mn-lt"/>
              </a:rPr>
              <a:t>》</a:t>
            </a:r>
            <a:r>
              <a:rPr lang="zh-CN" altLang="en-US" sz="2000" dirty="0">
                <a:cs typeface="+mn-ea"/>
                <a:sym typeface="+mn-lt"/>
              </a:rPr>
              <a:t>。</a:t>
            </a:r>
            <a:endParaRPr lang="en-US" altLang="zh-CN" sz="2000" dirty="0">
              <a:cs typeface="+mn-ea"/>
              <a:sym typeface="+mn-lt"/>
            </a:endParaRPr>
          </a:p>
          <a:p>
            <a:pPr marL="342900" indent="-342900" algn="just">
              <a:lnSpc>
                <a:spcPct val="130000"/>
              </a:lnSpc>
              <a:buClr>
                <a:srgbClr val="C00000"/>
              </a:buClr>
              <a:buFont typeface="Wingdings" panose="05000000000000000000" pitchFamily="2" charset="2"/>
              <a:buChar char="Ø"/>
              <a:defRPr/>
            </a:pPr>
            <a:r>
              <a:rPr lang="en-US" altLang="zh-CN" sz="2000" dirty="0" smtClean="0">
                <a:cs typeface="+mn-ea"/>
                <a:sym typeface="+mn-lt"/>
              </a:rPr>
              <a:t>《</a:t>
            </a:r>
            <a:r>
              <a:rPr lang="zh-CN" altLang="en-US" sz="2000" dirty="0">
                <a:cs typeface="+mn-ea"/>
                <a:sym typeface="+mn-lt"/>
              </a:rPr>
              <a:t>关于新形势下党内政治生活的若干准则</a:t>
            </a:r>
            <a:r>
              <a:rPr lang="en-US" altLang="zh-CN" sz="2000" dirty="0">
                <a:cs typeface="+mn-ea"/>
                <a:sym typeface="+mn-lt"/>
              </a:rPr>
              <a:t>》</a:t>
            </a:r>
            <a:r>
              <a:rPr lang="zh-CN" altLang="en-US" sz="2000" dirty="0">
                <a:cs typeface="+mn-ea"/>
                <a:sym typeface="+mn-lt"/>
              </a:rPr>
              <a:t>明确要求：“领导干部特别是高级干部必须注重家庭、家教、家风”。</a:t>
            </a:r>
            <a:endParaRPr lang="zh-CN" altLang="en-US" sz="2000" dirty="0">
              <a:cs typeface="+mn-ea"/>
              <a:sym typeface="+mn-lt"/>
            </a:endParaRPr>
          </a:p>
          <a:p>
            <a:pPr algn="just">
              <a:lnSpc>
                <a:spcPct val="130000"/>
              </a:lnSpc>
              <a:buClr>
                <a:srgbClr val="C00000"/>
              </a:buClr>
              <a:defRPr/>
            </a:pPr>
            <a:endParaRPr lang="zh-CN" altLang="en-US" sz="2000" dirty="0">
              <a:cs typeface="+mn-ea"/>
              <a:sym typeface="+mn-lt"/>
            </a:endParaRPr>
          </a:p>
        </p:txBody>
      </p:sp>
      <p:sp>
        <p:nvSpPr>
          <p:cNvPr id="5" name="1"/>
          <p:cNvSpPr/>
          <p:nvPr>
            <p:custDataLst>
              <p:tags r:id="rId3"/>
            </p:custDataLst>
          </p:nvPr>
        </p:nvSpPr>
        <p:spPr bwMode="auto">
          <a:xfrm>
            <a:off x="1293371" y="2231556"/>
            <a:ext cx="4205158" cy="719429"/>
          </a:xfrm>
          <a:prstGeom prst="trapezoid">
            <a:avLst/>
          </a:prstGeom>
          <a:solidFill>
            <a:srgbClr val="C00000"/>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200" b="1" dirty="0">
                <a:solidFill>
                  <a:prstClr val="white"/>
                </a:solidFill>
                <a:cs typeface="+mn-ea"/>
                <a:sym typeface="+mn-lt"/>
              </a:rPr>
              <a:t>家风沐党风</a:t>
            </a:r>
            <a:endParaRPr lang="zh-CN" altLang="en-US" sz="3200" b="1" dirty="0">
              <a:solidFill>
                <a:prstClr val="white"/>
              </a:solidFill>
              <a:cs typeface="+mn-ea"/>
              <a:sym typeface="+mn-lt"/>
            </a:endParaRPr>
          </a:p>
        </p:txBody>
      </p:sp>
      <p:sp>
        <p:nvSpPr>
          <p:cNvPr id="38" name="Freeform 35"/>
          <p:cNvSpPr>
            <a:spLocks noEditPoints="1"/>
          </p:cNvSpPr>
          <p:nvPr/>
        </p:nvSpPr>
        <p:spPr bwMode="auto">
          <a:xfrm>
            <a:off x="7755255" y="1115695"/>
            <a:ext cx="2903855" cy="2484755"/>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C00000"/>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1000"/>
                                        <p:tgtEl>
                                          <p:spTgt spid="38"/>
                                        </p:tgtEl>
                                      </p:cBhvr>
                                    </p:animEffect>
                                    <p:anim calcmode="lin" valueType="num">
                                      <p:cBhvr>
                                        <p:cTn id="26" dur="1000" fill="hold"/>
                                        <p:tgtEl>
                                          <p:spTgt spid="38"/>
                                        </p:tgtEl>
                                        <p:attrNameLst>
                                          <p:attrName>ppt_x</p:attrName>
                                        </p:attrNameLst>
                                      </p:cBhvr>
                                      <p:tavLst>
                                        <p:tav tm="0">
                                          <p:val>
                                            <p:strVal val="#ppt_x"/>
                                          </p:val>
                                        </p:tav>
                                        <p:tav tm="100000">
                                          <p:val>
                                            <p:strVal val="#ppt_x"/>
                                          </p:val>
                                        </p:tav>
                                      </p:tavLst>
                                    </p:anim>
                                    <p:anim calcmode="lin" valueType="num">
                                      <p:cBhvr>
                                        <p:cTn id="27"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animBg="1"/>
      <p:bldP spid="38"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p:cNvSpPr txBox="1"/>
          <p:nvPr>
            <p:custDataLst>
              <p:tags r:id="rId1"/>
            </p:custDataLst>
          </p:nvPr>
        </p:nvSpPr>
        <p:spPr>
          <a:xfrm>
            <a:off x="6096000" y="3141854"/>
            <a:ext cx="5431249" cy="2859373"/>
          </a:xfrm>
          <a:prstGeom prst="rect">
            <a:avLst/>
          </a:prstGeom>
          <a:noFill/>
        </p:spPr>
        <p:txBody>
          <a:bodyPr wrap="square" rtlCol="0">
            <a:spAutoFit/>
          </a:bodyPr>
          <a:lstStyle/>
          <a:p>
            <a:pPr marL="342900" indent="-342900" algn="just">
              <a:lnSpc>
                <a:spcPct val="130000"/>
              </a:lnSpc>
              <a:buClr>
                <a:srgbClr val="C00000"/>
              </a:buClr>
              <a:buFont typeface="Wingdings" panose="05000000000000000000" pitchFamily="2" charset="2"/>
              <a:buChar char="Ø"/>
              <a:defRPr/>
            </a:pPr>
            <a:r>
              <a:rPr lang="zh-CN" altLang="en-US" sz="2000" dirty="0">
                <a:cs typeface="+mn-ea"/>
                <a:sym typeface="+mn-lt"/>
              </a:rPr>
              <a:t>特别对党员干部而言，家风并不属于私人领域，而是干部作风的重要表现，家风正，可以促进党风好转；家风不正，必将影响党风进一步恶化，因此，作为党员干部，我们必须树立知礼仪、懂廉耻、重美德、讲规矩的良好家风，带动和影响其他家庭，起到示范表率作用。</a:t>
            </a:r>
            <a:endParaRPr lang="zh-CN" altLang="en-US" sz="2000" dirty="0">
              <a:cs typeface="+mn-ea"/>
              <a:sym typeface="+mn-lt"/>
            </a:endParaRPr>
          </a:p>
        </p:txBody>
      </p:sp>
      <p:sp>
        <p:nvSpPr>
          <p:cNvPr id="5" name="1"/>
          <p:cNvSpPr/>
          <p:nvPr>
            <p:custDataLst>
              <p:tags r:id="rId2"/>
            </p:custDataLst>
          </p:nvPr>
        </p:nvSpPr>
        <p:spPr bwMode="auto">
          <a:xfrm>
            <a:off x="6709045" y="2100927"/>
            <a:ext cx="4205158" cy="719429"/>
          </a:xfrm>
          <a:prstGeom prst="trapezoid">
            <a:avLst/>
          </a:prstGeom>
          <a:solidFill>
            <a:srgbClr val="C00000"/>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200" b="1" dirty="0">
                <a:solidFill>
                  <a:prstClr val="white"/>
                </a:solidFill>
                <a:cs typeface="+mn-ea"/>
                <a:sym typeface="+mn-lt"/>
              </a:rPr>
              <a:t>家风连着党风 </a:t>
            </a:r>
            <a:endParaRPr lang="zh-CN" altLang="en-US" sz="3200" b="1" dirty="0">
              <a:solidFill>
                <a:prstClr val="white"/>
              </a:solidFill>
              <a:cs typeface="+mn-ea"/>
              <a:sym typeface="+mn-lt"/>
            </a:endParaRPr>
          </a:p>
        </p:txBody>
      </p:sp>
      <p:sp>
        <p:nvSpPr>
          <p:cNvPr id="6" name="PA-KSO_Shape"/>
          <p:cNvSpPr/>
          <p:nvPr>
            <p:custDataLst>
              <p:tags r:id="rId3"/>
            </p:custDataLst>
          </p:nvPr>
        </p:nvSpPr>
        <p:spPr bwMode="auto">
          <a:xfrm>
            <a:off x="560070" y="1636395"/>
            <a:ext cx="4654550" cy="504952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A11752"/>
              </a:solidFill>
              <a:latin typeface="思源黑体 CN Normal" panose="020B0400000000000000" charset="-122"/>
              <a:ea typeface="思源黑体 CN Light" panose="020B0300000000000000"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3000">
        <p14:gallery dir="l"/>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12"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cNvSpPr/>
          <p:nvPr>
            <p:custDataLst>
              <p:tags r:id="rId1"/>
            </p:custDataLst>
          </p:nvPr>
        </p:nvSpPr>
        <p:spPr>
          <a:xfrm>
            <a:off x="974438" y="5178539"/>
            <a:ext cx="5137138" cy="1031852"/>
          </a:xfrm>
          <a:prstGeom prst="rect">
            <a:avLst/>
          </a:prstGeom>
          <a:solidFill>
            <a:srgbClr val="C00000"/>
          </a:solidFill>
        </p:spPr>
        <p:txBody>
          <a:bodyPr wrap="square" lIns="105571" tIns="52784" rIns="105571" bIns="52784">
            <a:spAutoFit/>
          </a:bodyPr>
          <a:lstStyle/>
          <a:p>
            <a:pPr lvl="0" algn="just">
              <a:lnSpc>
                <a:spcPct val="150000"/>
              </a:lnSpc>
              <a:buClr>
                <a:srgbClr val="C00000"/>
              </a:buClr>
              <a:defRPr/>
            </a:pPr>
            <a:r>
              <a:rPr lang="zh-CN" altLang="en-US" sz="2400" b="1" dirty="0">
                <a:solidFill>
                  <a:schemeClr val="bg1"/>
                </a:solidFill>
                <a:cs typeface="+mn-ea"/>
                <a:sym typeface="+mn-lt"/>
              </a:rPr>
              <a:t>孟子有言</a:t>
            </a:r>
            <a:endParaRPr lang="zh-CN" altLang="en-US" sz="2400" b="1" dirty="0">
              <a:solidFill>
                <a:schemeClr val="bg1"/>
              </a:solidFill>
              <a:cs typeface="+mn-ea"/>
              <a:sym typeface="+mn-lt"/>
            </a:endParaRPr>
          </a:p>
          <a:p>
            <a:pPr lvl="0" algn="just">
              <a:lnSpc>
                <a:spcPct val="150000"/>
              </a:lnSpc>
              <a:buClr>
                <a:srgbClr val="C00000"/>
              </a:buClr>
              <a:defRPr/>
            </a:pPr>
            <a:r>
              <a:rPr lang="zh-CN" altLang="en-US" dirty="0">
                <a:solidFill>
                  <a:schemeClr val="bg1"/>
                </a:solidFill>
                <a:cs typeface="+mn-ea"/>
                <a:sym typeface="+mn-lt"/>
              </a:rPr>
              <a:t>“天下之本在国，国之本在家，家之本在身”</a:t>
            </a:r>
            <a:endParaRPr lang="zh-CN" altLang="en-US" dirty="0">
              <a:solidFill>
                <a:schemeClr val="bg1"/>
              </a:solidFill>
              <a:cs typeface="+mn-ea"/>
              <a:sym typeface="+mn-lt"/>
            </a:endParaRPr>
          </a:p>
        </p:txBody>
      </p:sp>
      <p:sp>
        <p:nvSpPr>
          <p:cNvPr id="3" name="1"/>
          <p:cNvSpPr txBox="1"/>
          <p:nvPr>
            <p:custDataLst>
              <p:tags r:id="rId2"/>
            </p:custDataLst>
          </p:nvPr>
        </p:nvSpPr>
        <p:spPr>
          <a:xfrm>
            <a:off x="680326" y="2825867"/>
            <a:ext cx="5431249" cy="2059153"/>
          </a:xfrm>
          <a:prstGeom prst="rect">
            <a:avLst/>
          </a:prstGeom>
          <a:noFill/>
        </p:spPr>
        <p:txBody>
          <a:bodyPr wrap="square" rtlCol="0">
            <a:spAutoFit/>
          </a:bodyPr>
          <a:lstStyle/>
          <a:p>
            <a:pPr marL="342900" indent="-342900" algn="just">
              <a:lnSpc>
                <a:spcPct val="130000"/>
              </a:lnSpc>
              <a:buClr>
                <a:srgbClr val="C00000"/>
              </a:buClr>
              <a:buFont typeface="Wingdings" panose="05000000000000000000" pitchFamily="2" charset="2"/>
              <a:buChar char="Ø"/>
              <a:defRPr/>
            </a:pPr>
            <a:r>
              <a:rPr lang="zh-CN" altLang="en-US" sz="2000" dirty="0">
                <a:cs typeface="+mn-ea"/>
                <a:sym typeface="+mn-lt"/>
              </a:rPr>
              <a:t>家风不仅是家庭伦理，也是为政之德，与国家兴衰息息相关。因此，家风也是政风，党员干部不仅要敢于担当，更要廉洁齐家，自觉带头树立良好家风。老一辈无产阶级革命家都十分注重家风家教。</a:t>
            </a:r>
            <a:endParaRPr lang="zh-CN" altLang="en-US" sz="2000" dirty="0">
              <a:cs typeface="+mn-ea"/>
              <a:sym typeface="+mn-lt"/>
            </a:endParaRPr>
          </a:p>
        </p:txBody>
      </p:sp>
      <p:sp>
        <p:nvSpPr>
          <p:cNvPr id="5" name="1"/>
          <p:cNvSpPr/>
          <p:nvPr>
            <p:custDataLst>
              <p:tags r:id="rId3"/>
            </p:custDataLst>
          </p:nvPr>
        </p:nvSpPr>
        <p:spPr bwMode="auto">
          <a:xfrm>
            <a:off x="1293371" y="1784940"/>
            <a:ext cx="4205158" cy="719429"/>
          </a:xfrm>
          <a:prstGeom prst="trapezoid">
            <a:avLst/>
          </a:prstGeom>
          <a:solidFill>
            <a:srgbClr val="C00000"/>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200" b="1" dirty="0">
                <a:solidFill>
                  <a:prstClr val="white"/>
                </a:solidFill>
                <a:cs typeface="+mn-ea"/>
                <a:sym typeface="+mn-lt"/>
              </a:rPr>
              <a:t>家风清政风</a:t>
            </a:r>
            <a:endParaRPr lang="zh-CN" altLang="en-US" sz="3200" b="1" dirty="0">
              <a:solidFill>
                <a:prstClr val="white"/>
              </a:solidFill>
              <a:cs typeface="+mn-ea"/>
              <a:sym typeface="+mn-lt"/>
            </a:endParaRPr>
          </a:p>
        </p:txBody>
      </p:sp>
      <p:grpSp>
        <p:nvGrpSpPr>
          <p:cNvPr id="21" name="Group 4"/>
          <p:cNvGrpSpPr>
            <a:grpSpLocks noChangeAspect="1"/>
          </p:cNvGrpSpPr>
          <p:nvPr/>
        </p:nvGrpSpPr>
        <p:grpSpPr bwMode="auto">
          <a:xfrm>
            <a:off x="7423150" y="2581275"/>
            <a:ext cx="4451350" cy="4157980"/>
            <a:chOff x="3500" y="1216"/>
            <a:chExt cx="1939" cy="1811"/>
          </a:xfrm>
        </p:grpSpPr>
        <p:sp>
          <p:nvSpPr>
            <p:cNvPr id="22" name="AutoShape 3"/>
            <p:cNvSpPr>
              <a:spLocks noChangeAspect="1" noChangeArrowheads="1" noTextEdit="1"/>
            </p:cNvSpPr>
            <p:nvPr/>
          </p:nvSpPr>
          <p:spPr bwMode="auto">
            <a:xfrm>
              <a:off x="3500" y="1216"/>
              <a:ext cx="1939" cy="1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dirty="0">
                <a:latin typeface="阿里巴巴普惠体" panose="00020600040101010101" pitchFamily="18" charset="-122"/>
                <a:ea typeface="阿里巴巴普惠体" panose="00020600040101010101" pitchFamily="18" charset="-122"/>
                <a:sym typeface="微软雅黑" panose="020B0503020204020204" charset="-122"/>
              </a:endParaRPr>
            </a:p>
          </p:txBody>
        </p:sp>
        <p:sp>
          <p:nvSpPr>
            <p:cNvPr id="7" name="Oval 5"/>
            <p:cNvSpPr>
              <a:spLocks noChangeArrowheads="1"/>
            </p:cNvSpPr>
            <p:nvPr/>
          </p:nvSpPr>
          <p:spPr bwMode="auto">
            <a:xfrm>
              <a:off x="3628" y="1216"/>
              <a:ext cx="427" cy="430"/>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阿里巴巴普惠体" panose="00020600040101010101" pitchFamily="18" charset="-122"/>
                <a:ea typeface="阿里巴巴普惠体" panose="00020600040101010101" pitchFamily="18" charset="-122"/>
                <a:sym typeface="微软雅黑" panose="020B0503020204020204" charset="-122"/>
              </a:endParaRPr>
            </a:p>
          </p:txBody>
        </p:sp>
        <p:sp>
          <p:nvSpPr>
            <p:cNvPr id="8" name="Freeform 6"/>
            <p:cNvSpPr/>
            <p:nvPr/>
          </p:nvSpPr>
          <p:spPr bwMode="auto">
            <a:xfrm>
              <a:off x="3495" y="1687"/>
              <a:ext cx="1055" cy="1336"/>
            </a:xfrm>
            <a:custGeom>
              <a:avLst/>
              <a:gdLst>
                <a:gd name="T0" fmla="*/ 206 w 230"/>
                <a:gd name="T1" fmla="*/ 0 h 292"/>
                <a:gd name="T2" fmla="*/ 123 w 230"/>
                <a:gd name="T3" fmla="*/ 0 h 292"/>
                <a:gd name="T4" fmla="*/ 99 w 230"/>
                <a:gd name="T5" fmla="*/ 0 h 292"/>
                <a:gd name="T6" fmla="*/ 76 w 230"/>
                <a:gd name="T7" fmla="*/ 25 h 292"/>
                <a:gd name="T8" fmla="*/ 53 w 230"/>
                <a:gd name="T9" fmla="*/ 0 h 292"/>
                <a:gd name="T10" fmla="*/ 29 w 230"/>
                <a:gd name="T11" fmla="*/ 0 h 292"/>
                <a:gd name="T12" fmla="*/ 23 w 230"/>
                <a:gd name="T13" fmla="*/ 0 h 292"/>
                <a:gd name="T14" fmla="*/ 0 w 230"/>
                <a:gd name="T15" fmla="*/ 25 h 292"/>
                <a:gd name="T16" fmla="*/ 0 w 230"/>
                <a:gd name="T17" fmla="*/ 135 h 292"/>
                <a:gd name="T18" fmla="*/ 23 w 230"/>
                <a:gd name="T19" fmla="*/ 160 h 292"/>
                <a:gd name="T20" fmla="*/ 29 w 230"/>
                <a:gd name="T21" fmla="*/ 159 h 292"/>
                <a:gd name="T22" fmla="*/ 29 w 230"/>
                <a:gd name="T23" fmla="*/ 197 h 292"/>
                <a:gd name="T24" fmla="*/ 29 w 230"/>
                <a:gd name="T25" fmla="*/ 267 h 292"/>
                <a:gd name="T26" fmla="*/ 53 w 230"/>
                <a:gd name="T27" fmla="*/ 292 h 292"/>
                <a:gd name="T28" fmla="*/ 76 w 230"/>
                <a:gd name="T29" fmla="*/ 267 h 292"/>
                <a:gd name="T30" fmla="*/ 100 w 230"/>
                <a:gd name="T31" fmla="*/ 292 h 292"/>
                <a:gd name="T32" fmla="*/ 123 w 230"/>
                <a:gd name="T33" fmla="*/ 267 h 292"/>
                <a:gd name="T34" fmla="*/ 123 w 230"/>
                <a:gd name="T35" fmla="*/ 197 h 292"/>
                <a:gd name="T36" fmla="*/ 123 w 230"/>
                <a:gd name="T37" fmla="*/ 156 h 292"/>
                <a:gd name="T38" fmla="*/ 123 w 230"/>
                <a:gd name="T39" fmla="*/ 47 h 292"/>
                <a:gd name="T40" fmla="*/ 206 w 230"/>
                <a:gd name="T41" fmla="*/ 47 h 292"/>
                <a:gd name="T42" fmla="*/ 230 w 230"/>
                <a:gd name="T43" fmla="*/ 24 h 292"/>
                <a:gd name="T44" fmla="*/ 206 w 230"/>
                <a:gd name="T45"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0" h="292">
                  <a:moveTo>
                    <a:pt x="206" y="0"/>
                  </a:moveTo>
                  <a:cubicBezTo>
                    <a:pt x="123" y="0"/>
                    <a:pt x="123" y="0"/>
                    <a:pt x="123" y="0"/>
                  </a:cubicBezTo>
                  <a:cubicBezTo>
                    <a:pt x="99" y="0"/>
                    <a:pt x="99" y="0"/>
                    <a:pt x="99" y="0"/>
                  </a:cubicBezTo>
                  <a:cubicBezTo>
                    <a:pt x="76" y="25"/>
                    <a:pt x="76" y="25"/>
                    <a:pt x="76" y="25"/>
                  </a:cubicBezTo>
                  <a:cubicBezTo>
                    <a:pt x="53" y="0"/>
                    <a:pt x="53" y="0"/>
                    <a:pt x="53" y="0"/>
                  </a:cubicBezTo>
                  <a:cubicBezTo>
                    <a:pt x="29" y="0"/>
                    <a:pt x="29" y="0"/>
                    <a:pt x="29" y="0"/>
                  </a:cubicBezTo>
                  <a:cubicBezTo>
                    <a:pt x="29" y="0"/>
                    <a:pt x="25" y="0"/>
                    <a:pt x="23" y="0"/>
                  </a:cubicBezTo>
                  <a:cubicBezTo>
                    <a:pt x="10" y="0"/>
                    <a:pt x="0" y="11"/>
                    <a:pt x="0" y="25"/>
                  </a:cubicBezTo>
                  <a:cubicBezTo>
                    <a:pt x="0" y="135"/>
                    <a:pt x="0" y="135"/>
                    <a:pt x="0" y="135"/>
                  </a:cubicBezTo>
                  <a:cubicBezTo>
                    <a:pt x="0" y="149"/>
                    <a:pt x="10" y="160"/>
                    <a:pt x="23" y="160"/>
                  </a:cubicBezTo>
                  <a:cubicBezTo>
                    <a:pt x="25" y="160"/>
                    <a:pt x="27" y="160"/>
                    <a:pt x="29" y="159"/>
                  </a:cubicBezTo>
                  <a:cubicBezTo>
                    <a:pt x="29" y="197"/>
                    <a:pt x="29" y="197"/>
                    <a:pt x="29" y="197"/>
                  </a:cubicBezTo>
                  <a:cubicBezTo>
                    <a:pt x="29" y="267"/>
                    <a:pt x="29" y="267"/>
                    <a:pt x="29" y="267"/>
                  </a:cubicBezTo>
                  <a:cubicBezTo>
                    <a:pt x="29" y="281"/>
                    <a:pt x="40" y="292"/>
                    <a:pt x="53" y="292"/>
                  </a:cubicBezTo>
                  <a:cubicBezTo>
                    <a:pt x="66" y="292"/>
                    <a:pt x="76" y="281"/>
                    <a:pt x="76" y="267"/>
                  </a:cubicBezTo>
                  <a:cubicBezTo>
                    <a:pt x="76" y="281"/>
                    <a:pt x="87" y="292"/>
                    <a:pt x="100" y="292"/>
                  </a:cubicBezTo>
                  <a:cubicBezTo>
                    <a:pt x="113" y="292"/>
                    <a:pt x="123" y="281"/>
                    <a:pt x="123" y="267"/>
                  </a:cubicBezTo>
                  <a:cubicBezTo>
                    <a:pt x="123" y="197"/>
                    <a:pt x="123" y="197"/>
                    <a:pt x="123" y="197"/>
                  </a:cubicBezTo>
                  <a:cubicBezTo>
                    <a:pt x="123" y="156"/>
                    <a:pt x="123" y="156"/>
                    <a:pt x="123" y="156"/>
                  </a:cubicBezTo>
                  <a:cubicBezTo>
                    <a:pt x="123" y="47"/>
                    <a:pt x="123" y="47"/>
                    <a:pt x="123" y="47"/>
                  </a:cubicBezTo>
                  <a:cubicBezTo>
                    <a:pt x="206" y="47"/>
                    <a:pt x="206" y="47"/>
                    <a:pt x="206" y="47"/>
                  </a:cubicBezTo>
                  <a:cubicBezTo>
                    <a:pt x="219" y="47"/>
                    <a:pt x="230" y="37"/>
                    <a:pt x="230" y="24"/>
                  </a:cubicBezTo>
                  <a:cubicBezTo>
                    <a:pt x="230" y="11"/>
                    <a:pt x="219" y="0"/>
                    <a:pt x="206" y="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阿里巴巴普惠体" panose="00020600040101010101" pitchFamily="18" charset="-122"/>
                <a:ea typeface="阿里巴巴普惠体" panose="00020600040101010101" pitchFamily="18" charset="-122"/>
                <a:sym typeface="微软雅黑" panose="020B0503020204020204" charset="-122"/>
              </a:endParaRPr>
            </a:p>
          </p:txBody>
        </p:sp>
        <p:sp>
          <p:nvSpPr>
            <p:cNvPr id="25" name="Freeform 7"/>
            <p:cNvSpPr/>
            <p:nvPr/>
          </p:nvSpPr>
          <p:spPr bwMode="auto">
            <a:xfrm>
              <a:off x="4476" y="1390"/>
              <a:ext cx="963" cy="1052"/>
            </a:xfrm>
            <a:custGeom>
              <a:avLst/>
              <a:gdLst>
                <a:gd name="T0" fmla="*/ 195 w 210"/>
                <a:gd name="T1" fmla="*/ 21 h 230"/>
                <a:gd name="T2" fmla="*/ 193 w 210"/>
                <a:gd name="T3" fmla="*/ 21 h 230"/>
                <a:gd name="T4" fmla="*/ 112 w 210"/>
                <a:gd name="T5" fmla="*/ 21 h 230"/>
                <a:gd name="T6" fmla="*/ 114 w 210"/>
                <a:gd name="T7" fmla="*/ 15 h 230"/>
                <a:gd name="T8" fmla="*/ 99 w 210"/>
                <a:gd name="T9" fmla="*/ 0 h 230"/>
                <a:gd name="T10" fmla="*/ 74 w 210"/>
                <a:gd name="T11" fmla="*/ 0 h 230"/>
                <a:gd name="T12" fmla="*/ 60 w 210"/>
                <a:gd name="T13" fmla="*/ 15 h 230"/>
                <a:gd name="T14" fmla="*/ 61 w 210"/>
                <a:gd name="T15" fmla="*/ 21 h 230"/>
                <a:gd name="T16" fmla="*/ 15 w 210"/>
                <a:gd name="T17" fmla="*/ 21 h 230"/>
                <a:gd name="T18" fmla="*/ 0 w 210"/>
                <a:gd name="T19" fmla="*/ 31 h 230"/>
                <a:gd name="T20" fmla="*/ 0 w 210"/>
                <a:gd name="T21" fmla="*/ 32 h 230"/>
                <a:gd name="T22" fmla="*/ 15 w 210"/>
                <a:gd name="T23" fmla="*/ 42 h 230"/>
                <a:gd name="T24" fmla="*/ 193 w 210"/>
                <a:gd name="T25" fmla="*/ 42 h 230"/>
                <a:gd name="T26" fmla="*/ 193 w 210"/>
                <a:gd name="T27" fmla="*/ 210 h 230"/>
                <a:gd name="T28" fmla="*/ 15 w 210"/>
                <a:gd name="T29" fmla="*/ 210 h 230"/>
                <a:gd name="T30" fmla="*/ 0 w 210"/>
                <a:gd name="T31" fmla="*/ 219 h 230"/>
                <a:gd name="T32" fmla="*/ 0 w 210"/>
                <a:gd name="T33" fmla="*/ 221 h 230"/>
                <a:gd name="T34" fmla="*/ 15 w 210"/>
                <a:gd name="T35" fmla="*/ 230 h 230"/>
                <a:gd name="T36" fmla="*/ 193 w 210"/>
                <a:gd name="T37" fmla="*/ 230 h 230"/>
                <a:gd name="T38" fmla="*/ 195 w 210"/>
                <a:gd name="T39" fmla="*/ 230 h 230"/>
                <a:gd name="T40" fmla="*/ 210 w 210"/>
                <a:gd name="T41" fmla="*/ 230 h 230"/>
                <a:gd name="T42" fmla="*/ 210 w 210"/>
                <a:gd name="T43" fmla="*/ 221 h 230"/>
                <a:gd name="T44" fmla="*/ 210 w 210"/>
                <a:gd name="T45" fmla="*/ 219 h 230"/>
                <a:gd name="T46" fmla="*/ 210 w 210"/>
                <a:gd name="T47" fmla="*/ 32 h 230"/>
                <a:gd name="T48" fmla="*/ 210 w 210"/>
                <a:gd name="T49" fmla="*/ 31 h 230"/>
                <a:gd name="T50" fmla="*/ 210 w 210"/>
                <a:gd name="T51" fmla="*/ 21 h 230"/>
                <a:gd name="T52" fmla="*/ 195 w 210"/>
                <a:gd name="T53" fmla="*/ 21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0" h="230">
                  <a:moveTo>
                    <a:pt x="195" y="21"/>
                  </a:moveTo>
                  <a:cubicBezTo>
                    <a:pt x="193" y="21"/>
                    <a:pt x="193" y="21"/>
                    <a:pt x="193" y="21"/>
                  </a:cubicBezTo>
                  <a:cubicBezTo>
                    <a:pt x="112" y="21"/>
                    <a:pt x="112" y="21"/>
                    <a:pt x="112" y="21"/>
                  </a:cubicBezTo>
                  <a:cubicBezTo>
                    <a:pt x="113" y="19"/>
                    <a:pt x="114" y="17"/>
                    <a:pt x="114" y="15"/>
                  </a:cubicBezTo>
                  <a:cubicBezTo>
                    <a:pt x="114" y="7"/>
                    <a:pt x="107" y="0"/>
                    <a:pt x="99" y="0"/>
                  </a:cubicBezTo>
                  <a:cubicBezTo>
                    <a:pt x="74" y="0"/>
                    <a:pt x="74" y="0"/>
                    <a:pt x="74" y="0"/>
                  </a:cubicBezTo>
                  <a:cubicBezTo>
                    <a:pt x="66" y="0"/>
                    <a:pt x="60" y="7"/>
                    <a:pt x="60" y="15"/>
                  </a:cubicBezTo>
                  <a:cubicBezTo>
                    <a:pt x="60" y="17"/>
                    <a:pt x="60" y="19"/>
                    <a:pt x="61" y="21"/>
                  </a:cubicBezTo>
                  <a:cubicBezTo>
                    <a:pt x="15" y="21"/>
                    <a:pt x="15" y="21"/>
                    <a:pt x="15" y="21"/>
                  </a:cubicBezTo>
                  <a:cubicBezTo>
                    <a:pt x="7" y="21"/>
                    <a:pt x="0" y="26"/>
                    <a:pt x="0" y="31"/>
                  </a:cubicBezTo>
                  <a:cubicBezTo>
                    <a:pt x="0" y="32"/>
                    <a:pt x="0" y="32"/>
                    <a:pt x="0" y="32"/>
                  </a:cubicBezTo>
                  <a:cubicBezTo>
                    <a:pt x="0" y="38"/>
                    <a:pt x="7" y="42"/>
                    <a:pt x="15" y="42"/>
                  </a:cubicBezTo>
                  <a:cubicBezTo>
                    <a:pt x="193" y="42"/>
                    <a:pt x="193" y="42"/>
                    <a:pt x="193" y="42"/>
                  </a:cubicBezTo>
                  <a:cubicBezTo>
                    <a:pt x="193" y="210"/>
                    <a:pt x="193" y="210"/>
                    <a:pt x="193" y="210"/>
                  </a:cubicBezTo>
                  <a:cubicBezTo>
                    <a:pt x="15" y="210"/>
                    <a:pt x="15" y="210"/>
                    <a:pt x="15" y="210"/>
                  </a:cubicBezTo>
                  <a:cubicBezTo>
                    <a:pt x="7" y="210"/>
                    <a:pt x="0" y="214"/>
                    <a:pt x="0" y="219"/>
                  </a:cubicBezTo>
                  <a:cubicBezTo>
                    <a:pt x="0" y="221"/>
                    <a:pt x="0" y="221"/>
                    <a:pt x="0" y="221"/>
                  </a:cubicBezTo>
                  <a:cubicBezTo>
                    <a:pt x="0" y="226"/>
                    <a:pt x="7" y="230"/>
                    <a:pt x="15" y="230"/>
                  </a:cubicBezTo>
                  <a:cubicBezTo>
                    <a:pt x="193" y="230"/>
                    <a:pt x="193" y="230"/>
                    <a:pt x="193" y="230"/>
                  </a:cubicBezTo>
                  <a:cubicBezTo>
                    <a:pt x="195" y="230"/>
                    <a:pt x="195" y="230"/>
                    <a:pt x="195" y="230"/>
                  </a:cubicBezTo>
                  <a:cubicBezTo>
                    <a:pt x="210" y="230"/>
                    <a:pt x="210" y="230"/>
                    <a:pt x="210" y="230"/>
                  </a:cubicBezTo>
                  <a:cubicBezTo>
                    <a:pt x="210" y="221"/>
                    <a:pt x="210" y="221"/>
                    <a:pt x="210" y="221"/>
                  </a:cubicBezTo>
                  <a:cubicBezTo>
                    <a:pt x="210" y="219"/>
                    <a:pt x="210" y="219"/>
                    <a:pt x="210" y="219"/>
                  </a:cubicBezTo>
                  <a:cubicBezTo>
                    <a:pt x="210" y="32"/>
                    <a:pt x="210" y="32"/>
                    <a:pt x="210" y="32"/>
                  </a:cubicBezTo>
                  <a:cubicBezTo>
                    <a:pt x="210" y="31"/>
                    <a:pt x="210" y="31"/>
                    <a:pt x="210" y="31"/>
                  </a:cubicBezTo>
                  <a:cubicBezTo>
                    <a:pt x="210" y="21"/>
                    <a:pt x="210" y="21"/>
                    <a:pt x="210" y="21"/>
                  </a:cubicBezTo>
                  <a:lnTo>
                    <a:pt x="195" y="21"/>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阿里巴巴普惠体" panose="00020600040101010101" pitchFamily="18" charset="-122"/>
                <a:ea typeface="阿里巴巴普惠体" panose="00020600040101010101" pitchFamily="18" charset="-122"/>
                <a:sym typeface="微软雅黑" panose="020B0503020204020204" charset="-122"/>
              </a:endParaRPr>
            </a:p>
          </p:txBody>
        </p:sp>
        <p:sp>
          <p:nvSpPr>
            <p:cNvPr id="26" name="Freeform 8"/>
            <p:cNvSpPr/>
            <p:nvPr/>
          </p:nvSpPr>
          <p:spPr bwMode="auto">
            <a:xfrm>
              <a:off x="4545" y="2478"/>
              <a:ext cx="706" cy="476"/>
            </a:xfrm>
            <a:custGeom>
              <a:avLst/>
              <a:gdLst>
                <a:gd name="T0" fmla="*/ 149 w 154"/>
                <a:gd name="T1" fmla="*/ 82 h 104"/>
                <a:gd name="T2" fmla="*/ 87 w 154"/>
                <a:gd name="T3" fmla="*/ 5 h 104"/>
                <a:gd name="T4" fmla="*/ 78 w 154"/>
                <a:gd name="T5" fmla="*/ 0 h 104"/>
                <a:gd name="T6" fmla="*/ 78 w 154"/>
                <a:gd name="T7" fmla="*/ 0 h 104"/>
                <a:gd name="T8" fmla="*/ 77 w 154"/>
                <a:gd name="T9" fmla="*/ 0 h 104"/>
                <a:gd name="T10" fmla="*/ 76 w 154"/>
                <a:gd name="T11" fmla="*/ 0 h 104"/>
                <a:gd name="T12" fmla="*/ 76 w 154"/>
                <a:gd name="T13" fmla="*/ 0 h 104"/>
                <a:gd name="T14" fmla="*/ 67 w 154"/>
                <a:gd name="T15" fmla="*/ 5 h 104"/>
                <a:gd name="T16" fmla="*/ 4 w 154"/>
                <a:gd name="T17" fmla="*/ 82 h 104"/>
                <a:gd name="T18" fmla="*/ 6 w 154"/>
                <a:gd name="T19" fmla="*/ 100 h 104"/>
                <a:gd name="T20" fmla="*/ 24 w 154"/>
                <a:gd name="T21" fmla="*/ 98 h 104"/>
                <a:gd name="T22" fmla="*/ 77 w 154"/>
                <a:gd name="T23" fmla="*/ 32 h 104"/>
                <a:gd name="T24" fmla="*/ 130 w 154"/>
                <a:gd name="T25" fmla="*/ 98 h 104"/>
                <a:gd name="T26" fmla="*/ 148 w 154"/>
                <a:gd name="T27" fmla="*/ 100 h 104"/>
                <a:gd name="T28" fmla="*/ 149 w 154"/>
                <a:gd name="T29"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4" h="104">
                  <a:moveTo>
                    <a:pt x="149" y="82"/>
                  </a:moveTo>
                  <a:cubicBezTo>
                    <a:pt x="87" y="5"/>
                    <a:pt x="87" y="5"/>
                    <a:pt x="87" y="5"/>
                  </a:cubicBezTo>
                  <a:cubicBezTo>
                    <a:pt x="84" y="2"/>
                    <a:pt x="81" y="0"/>
                    <a:pt x="78" y="0"/>
                  </a:cubicBezTo>
                  <a:cubicBezTo>
                    <a:pt x="78" y="0"/>
                    <a:pt x="78" y="0"/>
                    <a:pt x="78" y="0"/>
                  </a:cubicBezTo>
                  <a:cubicBezTo>
                    <a:pt x="77" y="0"/>
                    <a:pt x="77" y="0"/>
                    <a:pt x="77" y="0"/>
                  </a:cubicBezTo>
                  <a:cubicBezTo>
                    <a:pt x="76" y="0"/>
                    <a:pt x="76" y="0"/>
                    <a:pt x="76" y="0"/>
                  </a:cubicBezTo>
                  <a:cubicBezTo>
                    <a:pt x="76" y="0"/>
                    <a:pt x="76" y="0"/>
                    <a:pt x="76" y="0"/>
                  </a:cubicBezTo>
                  <a:cubicBezTo>
                    <a:pt x="72" y="0"/>
                    <a:pt x="69" y="2"/>
                    <a:pt x="67" y="5"/>
                  </a:cubicBezTo>
                  <a:cubicBezTo>
                    <a:pt x="4" y="82"/>
                    <a:pt x="4" y="82"/>
                    <a:pt x="4" y="82"/>
                  </a:cubicBezTo>
                  <a:cubicBezTo>
                    <a:pt x="0" y="88"/>
                    <a:pt x="0" y="96"/>
                    <a:pt x="6" y="100"/>
                  </a:cubicBezTo>
                  <a:cubicBezTo>
                    <a:pt x="11" y="104"/>
                    <a:pt x="19" y="103"/>
                    <a:pt x="24" y="98"/>
                  </a:cubicBezTo>
                  <a:cubicBezTo>
                    <a:pt x="77" y="32"/>
                    <a:pt x="77" y="32"/>
                    <a:pt x="77" y="32"/>
                  </a:cubicBezTo>
                  <a:cubicBezTo>
                    <a:pt x="130" y="98"/>
                    <a:pt x="130" y="98"/>
                    <a:pt x="130" y="98"/>
                  </a:cubicBezTo>
                  <a:cubicBezTo>
                    <a:pt x="134" y="103"/>
                    <a:pt x="142" y="104"/>
                    <a:pt x="148" y="100"/>
                  </a:cubicBezTo>
                  <a:cubicBezTo>
                    <a:pt x="153" y="96"/>
                    <a:pt x="154" y="88"/>
                    <a:pt x="149" y="82"/>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阿里巴巴普惠体" panose="00020600040101010101" pitchFamily="18" charset="-122"/>
                <a:ea typeface="阿里巴巴普惠体" panose="00020600040101010101" pitchFamily="18"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par>
                          <p:cTn id="21" fill="hold">
                            <p:stCondLst>
                              <p:cond delay="2000"/>
                            </p:stCondLst>
                            <p:childTnLst>
                              <p:par>
                                <p:cTn id="22" presetID="2" presetClass="entr" presetSubtype="2" fill="hold" nodeType="afterEffect">
                                  <p:stCondLst>
                                    <p:cond delay="0"/>
                                  </p:stCondLst>
                                  <p:childTnLst>
                                    <p:set>
                                      <p:cBhvr>
                                        <p:cTn id="23" dur="1000" fill="hold">
                                          <p:stCondLst>
                                            <p:cond delay="0"/>
                                          </p:stCondLst>
                                        </p:cTn>
                                        <p:tgtEl>
                                          <p:spTgt spid="21"/>
                                        </p:tgtEl>
                                        <p:attrNameLst>
                                          <p:attrName>style.visibility</p:attrName>
                                        </p:attrNameLst>
                                      </p:cBhvr>
                                      <p:to>
                                        <p:strVal val="visible"/>
                                      </p:to>
                                    </p:set>
                                    <p:anim calcmode="lin" valueType="num">
                                      <p:cBhvr additive="base">
                                        <p:cTn id="24" dur="1000" fill="hold"/>
                                        <p:tgtEl>
                                          <p:spTgt spid="21"/>
                                        </p:tgtEl>
                                        <p:attrNameLst>
                                          <p:attrName>ppt_x</p:attrName>
                                        </p:attrNameLst>
                                      </p:cBhvr>
                                      <p:tavLst>
                                        <p:tav tm="0">
                                          <p:val>
                                            <p:strVal val="1+#ppt_w/2"/>
                                          </p:val>
                                        </p:tav>
                                        <p:tav tm="100000">
                                          <p:val>
                                            <p:strVal val="#ppt_x"/>
                                          </p:val>
                                        </p:tav>
                                      </p:tavLst>
                                    </p:anim>
                                    <p:anim calcmode="lin" valueType="num">
                                      <p:cBhvr additive="base">
                                        <p:cTn id="25"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060525" y="1019016"/>
            <a:ext cx="6852732" cy="996586"/>
            <a:chOff x="3192377" y="1419421"/>
            <a:chExt cx="6601686" cy="960077"/>
          </a:xfrm>
          <a:solidFill>
            <a:srgbClr val="C00000"/>
          </a:solidFill>
        </p:grpSpPr>
        <p:sp>
          <p:nvSpPr>
            <p:cNvPr id="9" name="Freeform 9"/>
            <p:cNvSpPr/>
            <p:nvPr/>
          </p:nvSpPr>
          <p:spPr bwMode="auto">
            <a:xfrm>
              <a:off x="3192377" y="1419421"/>
              <a:ext cx="6601686" cy="960077"/>
            </a:xfrm>
            <a:custGeom>
              <a:avLst/>
              <a:gdLst>
                <a:gd name="T0" fmla="*/ 318 w 336"/>
                <a:gd name="T1" fmla="*/ 54 h 54"/>
                <a:gd name="T2" fmla="*/ 1 w 336"/>
                <a:gd name="T3" fmla="*/ 54 h 54"/>
                <a:gd name="T4" fmla="*/ 0 w 336"/>
                <a:gd name="T5" fmla="*/ 51 h 54"/>
                <a:gd name="T6" fmla="*/ 4 w 336"/>
                <a:gd name="T7" fmla="*/ 48 h 54"/>
                <a:gd name="T8" fmla="*/ 30 w 336"/>
                <a:gd name="T9" fmla="*/ 47 h 54"/>
                <a:gd name="T10" fmla="*/ 34 w 336"/>
                <a:gd name="T11" fmla="*/ 50 h 54"/>
                <a:gd name="T12" fmla="*/ 44 w 336"/>
                <a:gd name="T13" fmla="*/ 41 h 54"/>
                <a:gd name="T14" fmla="*/ 40 w 336"/>
                <a:gd name="T15" fmla="*/ 37 h 54"/>
                <a:gd name="T16" fmla="*/ 43 w 336"/>
                <a:gd name="T17" fmla="*/ 20 h 54"/>
                <a:gd name="T18" fmla="*/ 70 w 336"/>
                <a:gd name="T19" fmla="*/ 20 h 54"/>
                <a:gd name="T20" fmla="*/ 126 w 336"/>
                <a:gd name="T21" fmla="*/ 20 h 54"/>
                <a:gd name="T22" fmla="*/ 158 w 336"/>
                <a:gd name="T23" fmla="*/ 11 h 54"/>
                <a:gd name="T24" fmla="*/ 201 w 336"/>
                <a:gd name="T25" fmla="*/ 21 h 54"/>
                <a:gd name="T26" fmla="*/ 336 w 336"/>
                <a:gd name="T27" fmla="*/ 0 h 54"/>
                <a:gd name="T28" fmla="*/ 318 w 336"/>
                <a:gd name="T29"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6" h="54">
                  <a:moveTo>
                    <a:pt x="318" y="54"/>
                  </a:moveTo>
                  <a:lnTo>
                    <a:pt x="1" y="54"/>
                  </a:lnTo>
                  <a:lnTo>
                    <a:pt x="0" y="51"/>
                  </a:lnTo>
                  <a:cubicBezTo>
                    <a:pt x="0" y="51"/>
                    <a:pt x="3" y="51"/>
                    <a:pt x="4" y="48"/>
                  </a:cubicBezTo>
                  <a:cubicBezTo>
                    <a:pt x="14" y="51"/>
                    <a:pt x="24" y="50"/>
                    <a:pt x="30" y="47"/>
                  </a:cubicBezTo>
                  <a:lnTo>
                    <a:pt x="34" y="50"/>
                  </a:lnTo>
                  <a:lnTo>
                    <a:pt x="44" y="41"/>
                  </a:lnTo>
                  <a:lnTo>
                    <a:pt x="40" y="37"/>
                  </a:lnTo>
                  <a:cubicBezTo>
                    <a:pt x="42" y="32"/>
                    <a:pt x="43" y="27"/>
                    <a:pt x="43" y="20"/>
                  </a:cubicBezTo>
                  <a:lnTo>
                    <a:pt x="70" y="20"/>
                  </a:lnTo>
                  <a:cubicBezTo>
                    <a:pt x="70" y="20"/>
                    <a:pt x="98" y="31"/>
                    <a:pt x="126" y="20"/>
                  </a:cubicBezTo>
                  <a:cubicBezTo>
                    <a:pt x="126" y="20"/>
                    <a:pt x="141" y="11"/>
                    <a:pt x="158" y="11"/>
                  </a:cubicBezTo>
                  <a:cubicBezTo>
                    <a:pt x="158" y="11"/>
                    <a:pt x="178" y="10"/>
                    <a:pt x="201" y="21"/>
                  </a:cubicBezTo>
                  <a:cubicBezTo>
                    <a:pt x="201" y="21"/>
                    <a:pt x="253" y="33"/>
                    <a:pt x="336" y="0"/>
                  </a:cubicBezTo>
                  <a:cubicBezTo>
                    <a:pt x="336" y="0"/>
                    <a:pt x="310" y="22"/>
                    <a:pt x="318" y="54"/>
                  </a:cubicBez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8" name="矩形 7"/>
            <p:cNvSpPr/>
            <p:nvPr/>
          </p:nvSpPr>
          <p:spPr>
            <a:xfrm>
              <a:off x="4344621" y="1904752"/>
              <a:ext cx="4996047" cy="474403"/>
            </a:xfrm>
            <a:prstGeom prst="rect">
              <a:avLst/>
            </a:prstGeom>
            <a:grp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600" b="1" i="0" u="none" strike="noStrike" kern="1200" cap="none" spc="0" normalizeH="0" baseline="0" noProof="0" dirty="0">
                  <a:ln>
                    <a:noFill/>
                  </a:ln>
                  <a:solidFill>
                    <a:prstClr val="white"/>
                  </a:solidFill>
                  <a:effectLst/>
                  <a:uLnTx/>
                  <a:uFillTx/>
                  <a:cs typeface="+mn-ea"/>
                  <a:sym typeface="+mn-lt"/>
                </a:rPr>
                <a:t>党员干部的一言一行是家风的旗帜</a:t>
              </a:r>
              <a:endParaRPr kumimoji="0" lang="zh-CN" altLang="en-US" sz="2600" b="1" i="0" u="none" strike="noStrike" kern="1200" cap="none" spc="0" normalizeH="0" baseline="0" noProof="0" dirty="0">
                <a:ln>
                  <a:noFill/>
                </a:ln>
                <a:solidFill>
                  <a:prstClr val="white"/>
                </a:solidFill>
                <a:effectLst/>
                <a:uLnTx/>
                <a:uFillTx/>
                <a:cs typeface="+mn-ea"/>
                <a:sym typeface="+mn-lt"/>
              </a:endParaRPr>
            </a:p>
          </p:txBody>
        </p:sp>
      </p:grpSp>
      <p:grpSp>
        <p:nvGrpSpPr>
          <p:cNvPr id="12" name="组合 11"/>
          <p:cNvGrpSpPr/>
          <p:nvPr/>
        </p:nvGrpSpPr>
        <p:grpSpPr>
          <a:xfrm>
            <a:off x="533398" y="2425336"/>
            <a:ext cx="11082337" cy="3762296"/>
            <a:chOff x="554831" y="3055193"/>
            <a:chExt cx="11082337" cy="3762296"/>
          </a:xfrm>
        </p:grpSpPr>
        <p:sp>
          <p:nvSpPr>
            <p:cNvPr id="13" name="矩形 12"/>
            <p:cNvSpPr/>
            <p:nvPr/>
          </p:nvSpPr>
          <p:spPr>
            <a:xfrm>
              <a:off x="554831" y="3055193"/>
              <a:ext cx="11082337" cy="3762296"/>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5" name="文本框 14"/>
            <p:cNvSpPr txBox="1"/>
            <p:nvPr/>
          </p:nvSpPr>
          <p:spPr>
            <a:xfrm>
              <a:off x="780426" y="3192787"/>
              <a:ext cx="10631147" cy="3351815"/>
            </a:xfrm>
            <a:prstGeom prst="rect">
              <a:avLst/>
            </a:prstGeom>
            <a:noFill/>
          </p:spPr>
          <p:txBody>
            <a:bodyPr wrap="square" rtlCol="0">
              <a:spAutoFit/>
            </a:bodyPr>
            <a:lstStyle>
              <a:defPPr>
                <a:defRPr lang="zh-CN"/>
              </a:defPPr>
              <a:lvl1pPr fontAlgn="auto">
                <a:lnSpc>
                  <a:spcPct val="130000"/>
                </a:lnSpc>
                <a:spcBef>
                  <a:spcPts val="0"/>
                </a:spcBef>
                <a:spcAft>
                  <a:spcPts val="0"/>
                </a:spcAft>
                <a:defRPr sz="1600">
                  <a:solidFill>
                    <a:schemeClr val="tx1">
                      <a:lumMod val="65000"/>
                      <a:lumOff val="35000"/>
                    </a:schemeClr>
                  </a:solidFill>
                  <a:latin typeface="微软雅黑" panose="020B0503020204020204" charset="-122"/>
                  <a:ea typeface="微软雅黑" panose="020B0503020204020204" charset="-122"/>
                </a:defRPr>
              </a:lvl1pPr>
            </a:lstStyle>
            <a:p>
              <a:pPr marL="285750" marR="0" lvl="0" indent="-285750" algn="l" defTabSz="914400" rtl="0" eaLnBrk="1" fontAlgn="auto" latinLnBrk="0" hangingPunct="1">
                <a:lnSpc>
                  <a:spcPct val="150000"/>
                </a:lnSpc>
                <a:spcBef>
                  <a:spcPts val="600"/>
                </a:spcBef>
                <a:spcAft>
                  <a:spcPts val="0"/>
                </a:spcAft>
                <a:buClr>
                  <a:srgbClr val="FF0000"/>
                </a:buClr>
                <a:buSzTx/>
                <a:buFont typeface="Wingdings" panose="05000000000000000000" pitchFamily="2" charset="2"/>
                <a:buChar char="u"/>
                <a:defRPr/>
              </a:pPr>
              <a:r>
                <a:rPr kumimoji="0" lang="zh-CN" altLang="en-US" sz="2000" i="0" u="none" strike="noStrike" kern="1200" cap="none" spc="0" normalizeH="0" baseline="0" noProof="0" dirty="0">
                  <a:ln>
                    <a:noFill/>
                  </a:ln>
                  <a:solidFill>
                    <a:schemeClr val="tx1">
                      <a:lumMod val="85000"/>
                      <a:lumOff val="15000"/>
                    </a:schemeClr>
                  </a:solidFill>
                  <a:effectLst/>
                  <a:uLnTx/>
                  <a:uFillTx/>
                  <a:latin typeface="+mn-lt"/>
                  <a:ea typeface="+mn-ea"/>
                  <a:cs typeface="+mn-ea"/>
                  <a:sym typeface="+mn-lt"/>
                </a:rPr>
                <a:t>朱德曾要求儿子朱琦必须从铁路工人学起，一天，朱琦回家，与妻子说：“今天我见到父亲了。”朱琦的爱人问：“在哪里？”朱琦说：“在我开的火车上。”管好身边人、家里人，是党员干部的基本功、必修课，需要每个党员干部从自身做起、从小事做起。“积善之家，必有余庆；积不善之家，必有余殃”。</a:t>
              </a:r>
              <a:endParaRPr kumimoji="0" lang="zh-CN" altLang="en-US" sz="2000" i="0" u="none" strike="noStrike" kern="1200" cap="none" spc="0" normalizeH="0" baseline="0" noProof="0" dirty="0">
                <a:ln>
                  <a:noFill/>
                </a:ln>
                <a:solidFill>
                  <a:schemeClr val="tx1">
                    <a:lumMod val="85000"/>
                    <a:lumOff val="15000"/>
                  </a:schemeClr>
                </a:solidFill>
                <a:effectLst/>
                <a:uLnTx/>
                <a:uFillTx/>
                <a:latin typeface="+mn-lt"/>
                <a:ea typeface="+mn-ea"/>
                <a:cs typeface="+mn-ea"/>
                <a:sym typeface="+mn-lt"/>
              </a:endParaRPr>
            </a:p>
            <a:p>
              <a:pPr marL="285750" marR="0" lvl="0" indent="-285750" algn="l" defTabSz="914400" rtl="0" eaLnBrk="1" fontAlgn="auto" latinLnBrk="0" hangingPunct="1">
                <a:lnSpc>
                  <a:spcPct val="150000"/>
                </a:lnSpc>
                <a:spcBef>
                  <a:spcPts val="600"/>
                </a:spcBef>
                <a:spcAft>
                  <a:spcPts val="0"/>
                </a:spcAft>
                <a:buClr>
                  <a:srgbClr val="FF0000"/>
                </a:buClr>
                <a:buSzTx/>
                <a:buFont typeface="Wingdings" panose="05000000000000000000" pitchFamily="2" charset="2"/>
                <a:buChar char="u"/>
                <a:defRPr/>
              </a:pPr>
              <a:r>
                <a:rPr kumimoji="0" lang="zh-CN" altLang="en-US" sz="2000" i="0" u="none" strike="noStrike" kern="1200" cap="none" spc="0" normalizeH="0" baseline="0" noProof="0" dirty="0">
                  <a:ln>
                    <a:noFill/>
                  </a:ln>
                  <a:solidFill>
                    <a:schemeClr val="tx1">
                      <a:lumMod val="85000"/>
                      <a:lumOff val="15000"/>
                    </a:schemeClr>
                  </a:solidFill>
                  <a:effectLst/>
                  <a:uLnTx/>
                  <a:uFillTx/>
                  <a:latin typeface="+mn-lt"/>
                  <a:ea typeface="+mn-ea"/>
                  <a:cs typeface="+mn-ea"/>
                  <a:sym typeface="+mn-lt"/>
                </a:rPr>
                <a:t>要用党员的标准管束自己，自觉摆正党性与亲情、家风与政风的关系，以身作则，克己奉公，严于律己，廉洁从政，弘扬好家风，带出好政风，用良好的家风夯实建设晴朗政治生态的基础，汇聚出中华民族强大的正能量。</a:t>
              </a:r>
              <a:endParaRPr kumimoji="0" lang="zh-CN" altLang="en-US" sz="2000" i="0" u="none" strike="noStrike" kern="1200" cap="none" spc="0" normalizeH="0" baseline="0" noProof="0" dirty="0">
                <a:ln>
                  <a:noFill/>
                </a:ln>
                <a:solidFill>
                  <a:schemeClr val="tx1">
                    <a:lumMod val="85000"/>
                    <a:lumOff val="15000"/>
                  </a:schemeClr>
                </a:solidFill>
                <a:effectLst/>
                <a:uLnTx/>
                <a:uFillTx/>
                <a:latin typeface="+mn-lt"/>
                <a:ea typeface="+mn-ea"/>
                <a:cs typeface="+mn-ea"/>
                <a:sym typeface="+mn-lt"/>
              </a:endParaRPr>
            </a:p>
          </p:txBody>
        </p:sp>
      </p:grpSp>
    </p:spTree>
  </p:cSld>
  <p:clrMapOvr>
    <a:masterClrMapping/>
  </p:clrMapOvr>
  <p:transition spd="slow" advTm="3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cNvSpPr/>
          <p:nvPr>
            <p:custDataLst>
              <p:tags r:id="rId1"/>
            </p:custDataLst>
          </p:nvPr>
        </p:nvSpPr>
        <p:spPr>
          <a:xfrm>
            <a:off x="4682176" y="1859654"/>
            <a:ext cx="6326207" cy="742454"/>
          </a:xfrm>
          <a:prstGeom prst="rect">
            <a:avLst/>
          </a:prstGeom>
          <a:solidFill>
            <a:srgbClr val="C00000"/>
          </a:solidFill>
          <a:ln w="12700" cap="flat" cmpd="sng" algn="ctr">
            <a:noFill/>
            <a:prstDash val="solid"/>
            <a:miter lim="800000"/>
          </a:ln>
          <a:effectLst/>
        </p:spPr>
        <p:txBody>
          <a:bodyPr rtlCol="0" anchor="ctr"/>
          <a:lstStyle/>
          <a:p>
            <a:pPr lvl="0">
              <a:defRPr/>
            </a:pPr>
            <a:r>
              <a:rPr lang="zh-CN" altLang="en-US" kern="0" dirty="0">
                <a:solidFill>
                  <a:prstClr val="white"/>
                </a:solidFill>
                <a:cs typeface="+mn-ea"/>
                <a:sym typeface="+mn-lt"/>
              </a:rPr>
              <a:t>“家风是社会风气的重要组成部分，家庭不只是人们身体的住处，更是人们心灵的归宿”。</a:t>
            </a:r>
            <a:endParaRPr lang="zh-CN" altLang="en-US" kern="0" dirty="0">
              <a:solidFill>
                <a:prstClr val="white"/>
              </a:solidFill>
              <a:cs typeface="+mn-ea"/>
              <a:sym typeface="+mn-lt"/>
            </a:endParaRPr>
          </a:p>
        </p:txBody>
      </p:sp>
      <p:sp>
        <p:nvSpPr>
          <p:cNvPr id="3" name="1"/>
          <p:cNvSpPr/>
          <p:nvPr>
            <p:custDataLst>
              <p:tags r:id="rId2"/>
            </p:custDataLst>
          </p:nvPr>
        </p:nvSpPr>
        <p:spPr>
          <a:xfrm>
            <a:off x="1270425" y="1879119"/>
            <a:ext cx="3005951" cy="769441"/>
          </a:xfrm>
          <a:prstGeom prst="rect">
            <a:avLst/>
          </a:prstGeom>
          <a:noFill/>
        </p:spPr>
        <p:txBody>
          <a:bodyPr wrap="none">
            <a:spAutoFit/>
          </a:bodyPr>
          <a:lstStyle/>
          <a:p>
            <a:pPr>
              <a:defRPr/>
            </a:pPr>
            <a:r>
              <a:rPr lang="zh-CN" altLang="en-US" sz="4400" b="1" dirty="0">
                <a:solidFill>
                  <a:schemeClr val="accent1"/>
                </a:solidFill>
                <a:cs typeface="+mn-ea"/>
                <a:sym typeface="+mn-lt"/>
              </a:rPr>
              <a:t>家风淳社风</a:t>
            </a:r>
            <a:endParaRPr lang="zh-CN" altLang="en-US" sz="4400" b="1" dirty="0">
              <a:solidFill>
                <a:schemeClr val="accent1"/>
              </a:solidFill>
              <a:cs typeface="+mn-ea"/>
              <a:sym typeface="+mn-lt"/>
            </a:endParaRPr>
          </a:p>
        </p:txBody>
      </p:sp>
      <p:grpSp>
        <p:nvGrpSpPr>
          <p:cNvPr id="4" name="1"/>
          <p:cNvGrpSpPr/>
          <p:nvPr>
            <p:custDataLst>
              <p:tags r:id="rId3"/>
            </p:custDataLst>
          </p:nvPr>
        </p:nvGrpSpPr>
        <p:grpSpPr>
          <a:xfrm>
            <a:off x="3270925" y="3084654"/>
            <a:ext cx="5341404" cy="1059139"/>
            <a:chOff x="1639577" y="3098224"/>
            <a:chExt cx="5341404" cy="1059139"/>
          </a:xfrm>
        </p:grpSpPr>
        <p:sp>
          <p:nvSpPr>
            <p:cNvPr id="5" name="1"/>
            <p:cNvSpPr/>
            <p:nvPr>
              <p:custDataLst>
                <p:tags r:id="rId4"/>
              </p:custDataLst>
            </p:nvPr>
          </p:nvSpPr>
          <p:spPr>
            <a:xfrm>
              <a:off x="1883974" y="3098224"/>
              <a:ext cx="4852610" cy="523220"/>
            </a:xfrm>
            <a:prstGeom prst="rect">
              <a:avLst/>
            </a:prstGeom>
          </p:spPr>
          <p:txBody>
            <a:bodyPr vert="horz" wrap="none">
              <a:spAutoFit/>
            </a:bodyPr>
            <a:lstStyle/>
            <a:p>
              <a:pPr algn="ctr"/>
              <a:r>
                <a:rPr lang="zh-CN" altLang="en-US" sz="2800" b="1" dirty="0">
                  <a:solidFill>
                    <a:srgbClr val="C00000"/>
                  </a:solidFill>
                  <a:cs typeface="+mn-ea"/>
                  <a:sym typeface="+mn-lt"/>
                </a:rPr>
                <a:t>对于一些手握公权力之人来说</a:t>
              </a:r>
              <a:endParaRPr lang="zh-CN" altLang="en-US" sz="2800" b="1" dirty="0">
                <a:solidFill>
                  <a:srgbClr val="C00000"/>
                </a:solidFill>
                <a:cs typeface="+mn-ea"/>
                <a:sym typeface="+mn-lt"/>
              </a:endParaRPr>
            </a:p>
          </p:txBody>
        </p:sp>
        <p:sp>
          <p:nvSpPr>
            <p:cNvPr id="6" name="1"/>
            <p:cNvSpPr txBox="1"/>
            <p:nvPr>
              <p:custDataLst>
                <p:tags r:id="rId5"/>
              </p:custDataLst>
            </p:nvPr>
          </p:nvSpPr>
          <p:spPr>
            <a:xfrm>
              <a:off x="1639577" y="3741928"/>
              <a:ext cx="5341404" cy="415435"/>
            </a:xfrm>
            <a:prstGeom prst="rect">
              <a:avLst/>
            </a:prstGeom>
            <a:noFill/>
            <a:ln>
              <a:noFill/>
            </a:ln>
          </p:spPr>
          <p:txBody>
            <a:bodyPr wrap="square" rtlCol="0">
              <a:spAutoFit/>
            </a:bodyPr>
            <a:lstStyle>
              <a:defPPr>
                <a:defRPr lang="zh-CN"/>
              </a:defPPr>
              <a:lvl1pPr>
                <a:defRPr sz="1600">
                  <a:solidFill>
                    <a:schemeClr val="tx1">
                      <a:lumMod val="75000"/>
                      <a:lumOff val="25000"/>
                    </a:schemeClr>
                  </a:solidFill>
                  <a:latin typeface="微软雅黑" panose="020B0503020204020204" charset="-122"/>
                  <a:ea typeface="微软雅黑" panose="020B0503020204020204" charset="-122"/>
                </a:defRPr>
              </a:lvl1pPr>
            </a:lstStyle>
            <a:p>
              <a:pPr lvl="0" algn="ctr" defTabSz="914400">
                <a:lnSpc>
                  <a:spcPct val="114000"/>
                </a:lnSpc>
              </a:pPr>
              <a:r>
                <a:rPr lang="zh-CN" altLang="en-US" sz="1900" kern="0" dirty="0">
                  <a:solidFill>
                    <a:schemeClr val="tx1"/>
                  </a:solidFill>
                  <a:latin typeface="+mn-lt"/>
                  <a:ea typeface="+mn-ea"/>
                  <a:cs typeface="+mn-ea"/>
                  <a:sym typeface="+mn-lt"/>
                </a:rPr>
                <a:t>他们缺失了“勤政为民”的情操和宗旨；</a:t>
              </a:r>
              <a:endParaRPr lang="zh-CN" altLang="en-US" sz="1900" kern="0" dirty="0">
                <a:solidFill>
                  <a:schemeClr val="tx1"/>
                </a:solidFill>
                <a:latin typeface="+mn-lt"/>
                <a:ea typeface="+mn-ea"/>
                <a:cs typeface="+mn-ea"/>
                <a:sym typeface="+mn-lt"/>
              </a:endParaRPr>
            </a:p>
          </p:txBody>
        </p:sp>
        <p:sp>
          <p:nvSpPr>
            <p:cNvPr id="7" name="1"/>
            <p:cNvSpPr>
              <a:spLocks noChangeShapeType="1"/>
            </p:cNvSpPr>
            <p:nvPr>
              <p:custDataLst>
                <p:tags r:id="rId6"/>
              </p:custDataLst>
            </p:nvPr>
          </p:nvSpPr>
          <p:spPr bwMode="auto">
            <a:xfrm flipH="1">
              <a:off x="2613120" y="3696264"/>
              <a:ext cx="3394319" cy="0"/>
            </a:xfrm>
            <a:prstGeom prst="line">
              <a:avLst/>
            </a:prstGeom>
            <a:noFill/>
            <a:ln w="1905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algn="ctr" defTabSz="914400"/>
              <a:endParaRPr lang="zh-CN" altLang="en-US">
                <a:solidFill>
                  <a:prstClr val="white"/>
                </a:solidFill>
                <a:cs typeface="+mn-ea"/>
                <a:sym typeface="+mn-lt"/>
              </a:endParaRPr>
            </a:p>
          </p:txBody>
        </p:sp>
      </p:grpSp>
      <p:grpSp>
        <p:nvGrpSpPr>
          <p:cNvPr id="8" name="1"/>
          <p:cNvGrpSpPr/>
          <p:nvPr>
            <p:custDataLst>
              <p:tags r:id="rId7"/>
            </p:custDataLst>
          </p:nvPr>
        </p:nvGrpSpPr>
        <p:grpSpPr>
          <a:xfrm>
            <a:off x="2980798" y="4342505"/>
            <a:ext cx="5921659" cy="1015921"/>
            <a:chOff x="1639577" y="3157664"/>
            <a:chExt cx="5921659" cy="1015921"/>
          </a:xfrm>
        </p:grpSpPr>
        <p:sp>
          <p:nvSpPr>
            <p:cNvPr id="9" name="1"/>
            <p:cNvSpPr/>
            <p:nvPr>
              <p:custDataLst>
                <p:tags r:id="rId8"/>
              </p:custDataLst>
            </p:nvPr>
          </p:nvSpPr>
          <p:spPr>
            <a:xfrm>
              <a:off x="3071783" y="3157664"/>
              <a:ext cx="3057247" cy="523220"/>
            </a:xfrm>
            <a:prstGeom prst="rect">
              <a:avLst/>
            </a:prstGeom>
          </p:spPr>
          <p:txBody>
            <a:bodyPr vert="horz" wrap="none">
              <a:spAutoFit/>
            </a:bodyPr>
            <a:lstStyle/>
            <a:p>
              <a:pPr algn="ctr"/>
              <a:r>
                <a:rPr lang="zh-CN" altLang="en-US" sz="2800" b="1" dirty="0">
                  <a:solidFill>
                    <a:srgbClr val="C00000"/>
                  </a:solidFill>
                  <a:cs typeface="+mn-ea"/>
                  <a:sym typeface="+mn-lt"/>
                </a:rPr>
                <a:t>对于普通民众来讲</a:t>
              </a:r>
              <a:endParaRPr lang="zh-CN" altLang="en-US" sz="2800" b="1" dirty="0">
                <a:solidFill>
                  <a:srgbClr val="C00000"/>
                </a:solidFill>
                <a:cs typeface="+mn-ea"/>
                <a:sym typeface="+mn-lt"/>
              </a:endParaRPr>
            </a:p>
          </p:txBody>
        </p:sp>
        <p:sp>
          <p:nvSpPr>
            <p:cNvPr id="10" name="1"/>
            <p:cNvSpPr txBox="1"/>
            <p:nvPr>
              <p:custDataLst>
                <p:tags r:id="rId9"/>
              </p:custDataLst>
            </p:nvPr>
          </p:nvSpPr>
          <p:spPr>
            <a:xfrm>
              <a:off x="1639577" y="3741928"/>
              <a:ext cx="5921659" cy="431657"/>
            </a:xfrm>
            <a:prstGeom prst="rect">
              <a:avLst/>
            </a:prstGeom>
            <a:noFill/>
            <a:ln>
              <a:noFill/>
            </a:ln>
          </p:spPr>
          <p:txBody>
            <a:bodyPr wrap="square" rtlCol="0">
              <a:spAutoFit/>
            </a:bodyPr>
            <a:lstStyle>
              <a:defPPr>
                <a:defRPr lang="zh-CN"/>
              </a:defPPr>
              <a:lvl1pPr>
                <a:defRPr sz="1600">
                  <a:solidFill>
                    <a:schemeClr val="tx1">
                      <a:lumMod val="75000"/>
                      <a:lumOff val="25000"/>
                    </a:schemeClr>
                  </a:solidFill>
                  <a:latin typeface="微软雅黑" panose="020B0503020204020204" charset="-122"/>
                  <a:ea typeface="微软雅黑" panose="020B0503020204020204" charset="-122"/>
                </a:defRPr>
              </a:lvl1pPr>
            </a:lstStyle>
            <a:p>
              <a:pPr lvl="0" algn="ctr">
                <a:lnSpc>
                  <a:spcPct val="130000"/>
                </a:lnSpc>
                <a:buClr>
                  <a:srgbClr val="C00000"/>
                </a:buClr>
                <a:defRPr/>
              </a:pPr>
              <a:r>
                <a:rPr lang="zh-CN" altLang="en-US" sz="1800" dirty="0">
                  <a:solidFill>
                    <a:schemeClr val="tx1"/>
                  </a:solidFill>
                  <a:latin typeface="+mn-lt"/>
                  <a:ea typeface="+mn-ea"/>
                  <a:cs typeface="+mn-ea"/>
                  <a:sym typeface="+mn-lt"/>
                </a:rPr>
                <a:t>他们缺失了“为人处世”的基本规则与操守。</a:t>
              </a:r>
              <a:endParaRPr lang="zh-CN" altLang="en-US" sz="1800" dirty="0">
                <a:solidFill>
                  <a:schemeClr val="tx1"/>
                </a:solidFill>
                <a:latin typeface="+mn-lt"/>
                <a:ea typeface="+mn-ea"/>
                <a:cs typeface="+mn-ea"/>
                <a:sym typeface="+mn-lt"/>
              </a:endParaRPr>
            </a:p>
          </p:txBody>
        </p:sp>
        <p:sp>
          <p:nvSpPr>
            <p:cNvPr id="11" name="1"/>
            <p:cNvSpPr>
              <a:spLocks noChangeShapeType="1"/>
            </p:cNvSpPr>
            <p:nvPr>
              <p:custDataLst>
                <p:tags r:id="rId10"/>
              </p:custDataLst>
            </p:nvPr>
          </p:nvSpPr>
          <p:spPr bwMode="auto">
            <a:xfrm flipH="1">
              <a:off x="2903247" y="3696264"/>
              <a:ext cx="3394319" cy="0"/>
            </a:xfrm>
            <a:prstGeom prst="line">
              <a:avLst/>
            </a:prstGeom>
            <a:noFill/>
            <a:ln w="1905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algn="ctr" defTabSz="914400"/>
              <a:endParaRPr lang="zh-CN" altLang="en-US">
                <a:solidFill>
                  <a:prstClr val="white"/>
                </a:solidFill>
                <a:cs typeface="+mn-ea"/>
                <a:sym typeface="+mn-lt"/>
              </a:endParaRPr>
            </a:p>
          </p:txBody>
        </p:sp>
      </p:grpSp>
      <p:sp>
        <p:nvSpPr>
          <p:cNvPr id="16" name="文本框 15"/>
          <p:cNvSpPr txBox="1"/>
          <p:nvPr/>
        </p:nvSpPr>
        <p:spPr>
          <a:xfrm>
            <a:off x="3564938" y="5618418"/>
            <a:ext cx="4743307" cy="923330"/>
          </a:xfrm>
          <a:prstGeom prst="rect">
            <a:avLst/>
          </a:prstGeom>
          <a:noFill/>
        </p:spPr>
        <p:txBody>
          <a:bodyPr wrap="square">
            <a:spAutoFit/>
          </a:bodyPr>
          <a:lstStyle/>
          <a:p>
            <a:pPr algn="ctr"/>
            <a:r>
              <a:rPr lang="zh-CN" altLang="en-US" b="1" dirty="0">
                <a:solidFill>
                  <a:srgbClr val="C00000"/>
                </a:solidFill>
              </a:rPr>
              <a:t>我们必须传承好家风，培育好社风，用好家风涵养民风、社风，用榜样的力量带动全社会形成见贤思齐、崇德守礼的良好氛围。</a:t>
            </a:r>
            <a:endParaRPr lang="zh-CN" altLang="en-US" b="1" dirty="0">
              <a:solidFill>
                <a:srgbClr val="C00000"/>
              </a:solidFill>
            </a:endParaRPr>
          </a:p>
        </p:txBody>
      </p:sp>
      <p:pic>
        <p:nvPicPr>
          <p:cNvPr id="12" name="图片 11" descr="号手"/>
          <p:cNvPicPr>
            <a:picLocks noChangeAspect="1"/>
          </p:cNvPicPr>
          <p:nvPr/>
        </p:nvPicPr>
        <p:blipFill>
          <a:blip r:embed="rId11"/>
          <a:stretch>
            <a:fillRect/>
          </a:stretch>
        </p:blipFill>
        <p:spPr>
          <a:xfrm>
            <a:off x="0" y="3492500"/>
            <a:ext cx="3136265" cy="3204845"/>
          </a:xfrm>
          <a:prstGeom prst="rect">
            <a:avLst/>
          </a:prstGeom>
        </p:spPr>
      </p:pic>
      <p:grpSp>
        <p:nvGrpSpPr>
          <p:cNvPr id="21" name="Group 4"/>
          <p:cNvGrpSpPr>
            <a:grpSpLocks noChangeAspect="1"/>
          </p:cNvGrpSpPr>
          <p:nvPr/>
        </p:nvGrpSpPr>
        <p:grpSpPr bwMode="auto">
          <a:xfrm>
            <a:off x="8612505" y="3692525"/>
            <a:ext cx="3261995" cy="3046730"/>
            <a:chOff x="3500" y="1216"/>
            <a:chExt cx="1939" cy="1811"/>
          </a:xfrm>
        </p:grpSpPr>
        <p:sp>
          <p:nvSpPr>
            <p:cNvPr id="22" name="AutoShape 3"/>
            <p:cNvSpPr>
              <a:spLocks noChangeAspect="1" noChangeArrowheads="1" noTextEdit="1"/>
            </p:cNvSpPr>
            <p:nvPr/>
          </p:nvSpPr>
          <p:spPr bwMode="auto">
            <a:xfrm>
              <a:off x="3500" y="1216"/>
              <a:ext cx="1939" cy="1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dirty="0">
                <a:latin typeface="阿里巴巴普惠体" panose="00020600040101010101" pitchFamily="18" charset="-122"/>
                <a:ea typeface="阿里巴巴普惠体" panose="00020600040101010101" pitchFamily="18" charset="-122"/>
                <a:sym typeface="微软雅黑" panose="020B0503020204020204" charset="-122"/>
              </a:endParaRPr>
            </a:p>
          </p:txBody>
        </p:sp>
        <p:sp>
          <p:nvSpPr>
            <p:cNvPr id="14" name="Oval 5"/>
            <p:cNvSpPr>
              <a:spLocks noChangeArrowheads="1"/>
            </p:cNvSpPr>
            <p:nvPr/>
          </p:nvSpPr>
          <p:spPr bwMode="auto">
            <a:xfrm>
              <a:off x="3628" y="1216"/>
              <a:ext cx="427" cy="430"/>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阿里巴巴普惠体" panose="00020600040101010101" pitchFamily="18" charset="-122"/>
                <a:ea typeface="阿里巴巴普惠体" panose="00020600040101010101" pitchFamily="18" charset="-122"/>
                <a:sym typeface="微软雅黑" panose="020B0503020204020204" charset="-122"/>
              </a:endParaRPr>
            </a:p>
          </p:txBody>
        </p:sp>
        <p:sp>
          <p:nvSpPr>
            <p:cNvPr id="17" name="Freeform 6"/>
            <p:cNvSpPr/>
            <p:nvPr/>
          </p:nvSpPr>
          <p:spPr bwMode="auto">
            <a:xfrm>
              <a:off x="3495" y="1687"/>
              <a:ext cx="1055" cy="1336"/>
            </a:xfrm>
            <a:custGeom>
              <a:avLst/>
              <a:gdLst>
                <a:gd name="T0" fmla="*/ 206 w 230"/>
                <a:gd name="T1" fmla="*/ 0 h 292"/>
                <a:gd name="T2" fmla="*/ 123 w 230"/>
                <a:gd name="T3" fmla="*/ 0 h 292"/>
                <a:gd name="T4" fmla="*/ 99 w 230"/>
                <a:gd name="T5" fmla="*/ 0 h 292"/>
                <a:gd name="T6" fmla="*/ 76 w 230"/>
                <a:gd name="T7" fmla="*/ 25 h 292"/>
                <a:gd name="T8" fmla="*/ 53 w 230"/>
                <a:gd name="T9" fmla="*/ 0 h 292"/>
                <a:gd name="T10" fmla="*/ 29 w 230"/>
                <a:gd name="T11" fmla="*/ 0 h 292"/>
                <a:gd name="T12" fmla="*/ 23 w 230"/>
                <a:gd name="T13" fmla="*/ 0 h 292"/>
                <a:gd name="T14" fmla="*/ 0 w 230"/>
                <a:gd name="T15" fmla="*/ 25 h 292"/>
                <a:gd name="T16" fmla="*/ 0 w 230"/>
                <a:gd name="T17" fmla="*/ 135 h 292"/>
                <a:gd name="T18" fmla="*/ 23 w 230"/>
                <a:gd name="T19" fmla="*/ 160 h 292"/>
                <a:gd name="T20" fmla="*/ 29 w 230"/>
                <a:gd name="T21" fmla="*/ 159 h 292"/>
                <a:gd name="T22" fmla="*/ 29 w 230"/>
                <a:gd name="T23" fmla="*/ 197 h 292"/>
                <a:gd name="T24" fmla="*/ 29 w 230"/>
                <a:gd name="T25" fmla="*/ 267 h 292"/>
                <a:gd name="T26" fmla="*/ 53 w 230"/>
                <a:gd name="T27" fmla="*/ 292 h 292"/>
                <a:gd name="T28" fmla="*/ 76 w 230"/>
                <a:gd name="T29" fmla="*/ 267 h 292"/>
                <a:gd name="T30" fmla="*/ 100 w 230"/>
                <a:gd name="T31" fmla="*/ 292 h 292"/>
                <a:gd name="T32" fmla="*/ 123 w 230"/>
                <a:gd name="T33" fmla="*/ 267 h 292"/>
                <a:gd name="T34" fmla="*/ 123 w 230"/>
                <a:gd name="T35" fmla="*/ 197 h 292"/>
                <a:gd name="T36" fmla="*/ 123 w 230"/>
                <a:gd name="T37" fmla="*/ 156 h 292"/>
                <a:gd name="T38" fmla="*/ 123 w 230"/>
                <a:gd name="T39" fmla="*/ 47 h 292"/>
                <a:gd name="T40" fmla="*/ 206 w 230"/>
                <a:gd name="T41" fmla="*/ 47 h 292"/>
                <a:gd name="T42" fmla="*/ 230 w 230"/>
                <a:gd name="T43" fmla="*/ 24 h 292"/>
                <a:gd name="T44" fmla="*/ 206 w 230"/>
                <a:gd name="T45"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0" h="292">
                  <a:moveTo>
                    <a:pt x="206" y="0"/>
                  </a:moveTo>
                  <a:cubicBezTo>
                    <a:pt x="123" y="0"/>
                    <a:pt x="123" y="0"/>
                    <a:pt x="123" y="0"/>
                  </a:cubicBezTo>
                  <a:cubicBezTo>
                    <a:pt x="99" y="0"/>
                    <a:pt x="99" y="0"/>
                    <a:pt x="99" y="0"/>
                  </a:cubicBezTo>
                  <a:cubicBezTo>
                    <a:pt x="76" y="25"/>
                    <a:pt x="76" y="25"/>
                    <a:pt x="76" y="25"/>
                  </a:cubicBezTo>
                  <a:cubicBezTo>
                    <a:pt x="53" y="0"/>
                    <a:pt x="53" y="0"/>
                    <a:pt x="53" y="0"/>
                  </a:cubicBezTo>
                  <a:cubicBezTo>
                    <a:pt x="29" y="0"/>
                    <a:pt x="29" y="0"/>
                    <a:pt x="29" y="0"/>
                  </a:cubicBezTo>
                  <a:cubicBezTo>
                    <a:pt x="29" y="0"/>
                    <a:pt x="25" y="0"/>
                    <a:pt x="23" y="0"/>
                  </a:cubicBezTo>
                  <a:cubicBezTo>
                    <a:pt x="10" y="0"/>
                    <a:pt x="0" y="11"/>
                    <a:pt x="0" y="25"/>
                  </a:cubicBezTo>
                  <a:cubicBezTo>
                    <a:pt x="0" y="135"/>
                    <a:pt x="0" y="135"/>
                    <a:pt x="0" y="135"/>
                  </a:cubicBezTo>
                  <a:cubicBezTo>
                    <a:pt x="0" y="149"/>
                    <a:pt x="10" y="160"/>
                    <a:pt x="23" y="160"/>
                  </a:cubicBezTo>
                  <a:cubicBezTo>
                    <a:pt x="25" y="160"/>
                    <a:pt x="27" y="160"/>
                    <a:pt x="29" y="159"/>
                  </a:cubicBezTo>
                  <a:cubicBezTo>
                    <a:pt x="29" y="197"/>
                    <a:pt x="29" y="197"/>
                    <a:pt x="29" y="197"/>
                  </a:cubicBezTo>
                  <a:cubicBezTo>
                    <a:pt x="29" y="267"/>
                    <a:pt x="29" y="267"/>
                    <a:pt x="29" y="267"/>
                  </a:cubicBezTo>
                  <a:cubicBezTo>
                    <a:pt x="29" y="281"/>
                    <a:pt x="40" y="292"/>
                    <a:pt x="53" y="292"/>
                  </a:cubicBezTo>
                  <a:cubicBezTo>
                    <a:pt x="66" y="292"/>
                    <a:pt x="76" y="281"/>
                    <a:pt x="76" y="267"/>
                  </a:cubicBezTo>
                  <a:cubicBezTo>
                    <a:pt x="76" y="281"/>
                    <a:pt x="87" y="292"/>
                    <a:pt x="100" y="292"/>
                  </a:cubicBezTo>
                  <a:cubicBezTo>
                    <a:pt x="113" y="292"/>
                    <a:pt x="123" y="281"/>
                    <a:pt x="123" y="267"/>
                  </a:cubicBezTo>
                  <a:cubicBezTo>
                    <a:pt x="123" y="197"/>
                    <a:pt x="123" y="197"/>
                    <a:pt x="123" y="197"/>
                  </a:cubicBezTo>
                  <a:cubicBezTo>
                    <a:pt x="123" y="156"/>
                    <a:pt x="123" y="156"/>
                    <a:pt x="123" y="156"/>
                  </a:cubicBezTo>
                  <a:cubicBezTo>
                    <a:pt x="123" y="47"/>
                    <a:pt x="123" y="47"/>
                    <a:pt x="123" y="47"/>
                  </a:cubicBezTo>
                  <a:cubicBezTo>
                    <a:pt x="206" y="47"/>
                    <a:pt x="206" y="47"/>
                    <a:pt x="206" y="47"/>
                  </a:cubicBezTo>
                  <a:cubicBezTo>
                    <a:pt x="219" y="47"/>
                    <a:pt x="230" y="37"/>
                    <a:pt x="230" y="24"/>
                  </a:cubicBezTo>
                  <a:cubicBezTo>
                    <a:pt x="230" y="11"/>
                    <a:pt x="219" y="0"/>
                    <a:pt x="206" y="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阿里巴巴普惠体" panose="00020600040101010101" pitchFamily="18" charset="-122"/>
                <a:ea typeface="阿里巴巴普惠体" panose="00020600040101010101" pitchFamily="18" charset="-122"/>
                <a:sym typeface="微软雅黑" panose="020B0503020204020204" charset="-122"/>
              </a:endParaRPr>
            </a:p>
          </p:txBody>
        </p:sp>
        <p:sp>
          <p:nvSpPr>
            <p:cNvPr id="25" name="Freeform 7"/>
            <p:cNvSpPr/>
            <p:nvPr/>
          </p:nvSpPr>
          <p:spPr bwMode="auto">
            <a:xfrm>
              <a:off x="4476" y="1390"/>
              <a:ext cx="963" cy="1052"/>
            </a:xfrm>
            <a:custGeom>
              <a:avLst/>
              <a:gdLst>
                <a:gd name="T0" fmla="*/ 195 w 210"/>
                <a:gd name="T1" fmla="*/ 21 h 230"/>
                <a:gd name="T2" fmla="*/ 193 w 210"/>
                <a:gd name="T3" fmla="*/ 21 h 230"/>
                <a:gd name="T4" fmla="*/ 112 w 210"/>
                <a:gd name="T5" fmla="*/ 21 h 230"/>
                <a:gd name="T6" fmla="*/ 114 w 210"/>
                <a:gd name="T7" fmla="*/ 15 h 230"/>
                <a:gd name="T8" fmla="*/ 99 w 210"/>
                <a:gd name="T9" fmla="*/ 0 h 230"/>
                <a:gd name="T10" fmla="*/ 74 w 210"/>
                <a:gd name="T11" fmla="*/ 0 h 230"/>
                <a:gd name="T12" fmla="*/ 60 w 210"/>
                <a:gd name="T13" fmla="*/ 15 h 230"/>
                <a:gd name="T14" fmla="*/ 61 w 210"/>
                <a:gd name="T15" fmla="*/ 21 h 230"/>
                <a:gd name="T16" fmla="*/ 15 w 210"/>
                <a:gd name="T17" fmla="*/ 21 h 230"/>
                <a:gd name="T18" fmla="*/ 0 w 210"/>
                <a:gd name="T19" fmla="*/ 31 h 230"/>
                <a:gd name="T20" fmla="*/ 0 w 210"/>
                <a:gd name="T21" fmla="*/ 32 h 230"/>
                <a:gd name="T22" fmla="*/ 15 w 210"/>
                <a:gd name="T23" fmla="*/ 42 h 230"/>
                <a:gd name="T24" fmla="*/ 193 w 210"/>
                <a:gd name="T25" fmla="*/ 42 h 230"/>
                <a:gd name="T26" fmla="*/ 193 w 210"/>
                <a:gd name="T27" fmla="*/ 210 h 230"/>
                <a:gd name="T28" fmla="*/ 15 w 210"/>
                <a:gd name="T29" fmla="*/ 210 h 230"/>
                <a:gd name="T30" fmla="*/ 0 w 210"/>
                <a:gd name="T31" fmla="*/ 219 h 230"/>
                <a:gd name="T32" fmla="*/ 0 w 210"/>
                <a:gd name="T33" fmla="*/ 221 h 230"/>
                <a:gd name="T34" fmla="*/ 15 w 210"/>
                <a:gd name="T35" fmla="*/ 230 h 230"/>
                <a:gd name="T36" fmla="*/ 193 w 210"/>
                <a:gd name="T37" fmla="*/ 230 h 230"/>
                <a:gd name="T38" fmla="*/ 195 w 210"/>
                <a:gd name="T39" fmla="*/ 230 h 230"/>
                <a:gd name="T40" fmla="*/ 210 w 210"/>
                <a:gd name="T41" fmla="*/ 230 h 230"/>
                <a:gd name="T42" fmla="*/ 210 w 210"/>
                <a:gd name="T43" fmla="*/ 221 h 230"/>
                <a:gd name="T44" fmla="*/ 210 w 210"/>
                <a:gd name="T45" fmla="*/ 219 h 230"/>
                <a:gd name="T46" fmla="*/ 210 w 210"/>
                <a:gd name="T47" fmla="*/ 32 h 230"/>
                <a:gd name="T48" fmla="*/ 210 w 210"/>
                <a:gd name="T49" fmla="*/ 31 h 230"/>
                <a:gd name="T50" fmla="*/ 210 w 210"/>
                <a:gd name="T51" fmla="*/ 21 h 230"/>
                <a:gd name="T52" fmla="*/ 195 w 210"/>
                <a:gd name="T53" fmla="*/ 21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0" h="230">
                  <a:moveTo>
                    <a:pt x="195" y="21"/>
                  </a:moveTo>
                  <a:cubicBezTo>
                    <a:pt x="193" y="21"/>
                    <a:pt x="193" y="21"/>
                    <a:pt x="193" y="21"/>
                  </a:cubicBezTo>
                  <a:cubicBezTo>
                    <a:pt x="112" y="21"/>
                    <a:pt x="112" y="21"/>
                    <a:pt x="112" y="21"/>
                  </a:cubicBezTo>
                  <a:cubicBezTo>
                    <a:pt x="113" y="19"/>
                    <a:pt x="114" y="17"/>
                    <a:pt x="114" y="15"/>
                  </a:cubicBezTo>
                  <a:cubicBezTo>
                    <a:pt x="114" y="7"/>
                    <a:pt x="107" y="0"/>
                    <a:pt x="99" y="0"/>
                  </a:cubicBezTo>
                  <a:cubicBezTo>
                    <a:pt x="74" y="0"/>
                    <a:pt x="74" y="0"/>
                    <a:pt x="74" y="0"/>
                  </a:cubicBezTo>
                  <a:cubicBezTo>
                    <a:pt x="66" y="0"/>
                    <a:pt x="60" y="7"/>
                    <a:pt x="60" y="15"/>
                  </a:cubicBezTo>
                  <a:cubicBezTo>
                    <a:pt x="60" y="17"/>
                    <a:pt x="60" y="19"/>
                    <a:pt x="61" y="21"/>
                  </a:cubicBezTo>
                  <a:cubicBezTo>
                    <a:pt x="15" y="21"/>
                    <a:pt x="15" y="21"/>
                    <a:pt x="15" y="21"/>
                  </a:cubicBezTo>
                  <a:cubicBezTo>
                    <a:pt x="7" y="21"/>
                    <a:pt x="0" y="26"/>
                    <a:pt x="0" y="31"/>
                  </a:cubicBezTo>
                  <a:cubicBezTo>
                    <a:pt x="0" y="32"/>
                    <a:pt x="0" y="32"/>
                    <a:pt x="0" y="32"/>
                  </a:cubicBezTo>
                  <a:cubicBezTo>
                    <a:pt x="0" y="38"/>
                    <a:pt x="7" y="42"/>
                    <a:pt x="15" y="42"/>
                  </a:cubicBezTo>
                  <a:cubicBezTo>
                    <a:pt x="193" y="42"/>
                    <a:pt x="193" y="42"/>
                    <a:pt x="193" y="42"/>
                  </a:cubicBezTo>
                  <a:cubicBezTo>
                    <a:pt x="193" y="210"/>
                    <a:pt x="193" y="210"/>
                    <a:pt x="193" y="210"/>
                  </a:cubicBezTo>
                  <a:cubicBezTo>
                    <a:pt x="15" y="210"/>
                    <a:pt x="15" y="210"/>
                    <a:pt x="15" y="210"/>
                  </a:cubicBezTo>
                  <a:cubicBezTo>
                    <a:pt x="7" y="210"/>
                    <a:pt x="0" y="214"/>
                    <a:pt x="0" y="219"/>
                  </a:cubicBezTo>
                  <a:cubicBezTo>
                    <a:pt x="0" y="221"/>
                    <a:pt x="0" y="221"/>
                    <a:pt x="0" y="221"/>
                  </a:cubicBezTo>
                  <a:cubicBezTo>
                    <a:pt x="0" y="226"/>
                    <a:pt x="7" y="230"/>
                    <a:pt x="15" y="230"/>
                  </a:cubicBezTo>
                  <a:cubicBezTo>
                    <a:pt x="193" y="230"/>
                    <a:pt x="193" y="230"/>
                    <a:pt x="193" y="230"/>
                  </a:cubicBezTo>
                  <a:cubicBezTo>
                    <a:pt x="195" y="230"/>
                    <a:pt x="195" y="230"/>
                    <a:pt x="195" y="230"/>
                  </a:cubicBezTo>
                  <a:cubicBezTo>
                    <a:pt x="210" y="230"/>
                    <a:pt x="210" y="230"/>
                    <a:pt x="210" y="230"/>
                  </a:cubicBezTo>
                  <a:cubicBezTo>
                    <a:pt x="210" y="221"/>
                    <a:pt x="210" y="221"/>
                    <a:pt x="210" y="221"/>
                  </a:cubicBezTo>
                  <a:cubicBezTo>
                    <a:pt x="210" y="219"/>
                    <a:pt x="210" y="219"/>
                    <a:pt x="210" y="219"/>
                  </a:cubicBezTo>
                  <a:cubicBezTo>
                    <a:pt x="210" y="32"/>
                    <a:pt x="210" y="32"/>
                    <a:pt x="210" y="32"/>
                  </a:cubicBezTo>
                  <a:cubicBezTo>
                    <a:pt x="210" y="31"/>
                    <a:pt x="210" y="31"/>
                    <a:pt x="210" y="31"/>
                  </a:cubicBezTo>
                  <a:cubicBezTo>
                    <a:pt x="210" y="21"/>
                    <a:pt x="210" y="21"/>
                    <a:pt x="210" y="21"/>
                  </a:cubicBezTo>
                  <a:lnTo>
                    <a:pt x="195" y="21"/>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阿里巴巴普惠体" panose="00020600040101010101" pitchFamily="18" charset="-122"/>
                <a:ea typeface="阿里巴巴普惠体" panose="00020600040101010101" pitchFamily="18" charset="-122"/>
                <a:sym typeface="微软雅黑" panose="020B0503020204020204" charset="-122"/>
              </a:endParaRPr>
            </a:p>
          </p:txBody>
        </p:sp>
        <p:sp>
          <p:nvSpPr>
            <p:cNvPr id="26" name="Freeform 8"/>
            <p:cNvSpPr/>
            <p:nvPr/>
          </p:nvSpPr>
          <p:spPr bwMode="auto">
            <a:xfrm>
              <a:off x="4545" y="2478"/>
              <a:ext cx="706" cy="476"/>
            </a:xfrm>
            <a:custGeom>
              <a:avLst/>
              <a:gdLst>
                <a:gd name="T0" fmla="*/ 149 w 154"/>
                <a:gd name="T1" fmla="*/ 82 h 104"/>
                <a:gd name="T2" fmla="*/ 87 w 154"/>
                <a:gd name="T3" fmla="*/ 5 h 104"/>
                <a:gd name="T4" fmla="*/ 78 w 154"/>
                <a:gd name="T5" fmla="*/ 0 h 104"/>
                <a:gd name="T6" fmla="*/ 78 w 154"/>
                <a:gd name="T7" fmla="*/ 0 h 104"/>
                <a:gd name="T8" fmla="*/ 77 w 154"/>
                <a:gd name="T9" fmla="*/ 0 h 104"/>
                <a:gd name="T10" fmla="*/ 76 w 154"/>
                <a:gd name="T11" fmla="*/ 0 h 104"/>
                <a:gd name="T12" fmla="*/ 76 w 154"/>
                <a:gd name="T13" fmla="*/ 0 h 104"/>
                <a:gd name="T14" fmla="*/ 67 w 154"/>
                <a:gd name="T15" fmla="*/ 5 h 104"/>
                <a:gd name="T16" fmla="*/ 4 w 154"/>
                <a:gd name="T17" fmla="*/ 82 h 104"/>
                <a:gd name="T18" fmla="*/ 6 w 154"/>
                <a:gd name="T19" fmla="*/ 100 h 104"/>
                <a:gd name="T20" fmla="*/ 24 w 154"/>
                <a:gd name="T21" fmla="*/ 98 h 104"/>
                <a:gd name="T22" fmla="*/ 77 w 154"/>
                <a:gd name="T23" fmla="*/ 32 h 104"/>
                <a:gd name="T24" fmla="*/ 130 w 154"/>
                <a:gd name="T25" fmla="*/ 98 h 104"/>
                <a:gd name="T26" fmla="*/ 148 w 154"/>
                <a:gd name="T27" fmla="*/ 100 h 104"/>
                <a:gd name="T28" fmla="*/ 149 w 154"/>
                <a:gd name="T29"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4" h="104">
                  <a:moveTo>
                    <a:pt x="149" y="82"/>
                  </a:moveTo>
                  <a:cubicBezTo>
                    <a:pt x="87" y="5"/>
                    <a:pt x="87" y="5"/>
                    <a:pt x="87" y="5"/>
                  </a:cubicBezTo>
                  <a:cubicBezTo>
                    <a:pt x="84" y="2"/>
                    <a:pt x="81" y="0"/>
                    <a:pt x="78" y="0"/>
                  </a:cubicBezTo>
                  <a:cubicBezTo>
                    <a:pt x="78" y="0"/>
                    <a:pt x="78" y="0"/>
                    <a:pt x="78" y="0"/>
                  </a:cubicBezTo>
                  <a:cubicBezTo>
                    <a:pt x="77" y="0"/>
                    <a:pt x="77" y="0"/>
                    <a:pt x="77" y="0"/>
                  </a:cubicBezTo>
                  <a:cubicBezTo>
                    <a:pt x="76" y="0"/>
                    <a:pt x="76" y="0"/>
                    <a:pt x="76" y="0"/>
                  </a:cubicBezTo>
                  <a:cubicBezTo>
                    <a:pt x="76" y="0"/>
                    <a:pt x="76" y="0"/>
                    <a:pt x="76" y="0"/>
                  </a:cubicBezTo>
                  <a:cubicBezTo>
                    <a:pt x="72" y="0"/>
                    <a:pt x="69" y="2"/>
                    <a:pt x="67" y="5"/>
                  </a:cubicBezTo>
                  <a:cubicBezTo>
                    <a:pt x="4" y="82"/>
                    <a:pt x="4" y="82"/>
                    <a:pt x="4" y="82"/>
                  </a:cubicBezTo>
                  <a:cubicBezTo>
                    <a:pt x="0" y="88"/>
                    <a:pt x="0" y="96"/>
                    <a:pt x="6" y="100"/>
                  </a:cubicBezTo>
                  <a:cubicBezTo>
                    <a:pt x="11" y="104"/>
                    <a:pt x="19" y="103"/>
                    <a:pt x="24" y="98"/>
                  </a:cubicBezTo>
                  <a:cubicBezTo>
                    <a:pt x="77" y="32"/>
                    <a:pt x="77" y="32"/>
                    <a:pt x="77" y="32"/>
                  </a:cubicBezTo>
                  <a:cubicBezTo>
                    <a:pt x="130" y="98"/>
                    <a:pt x="130" y="98"/>
                    <a:pt x="130" y="98"/>
                  </a:cubicBezTo>
                  <a:cubicBezTo>
                    <a:pt x="134" y="103"/>
                    <a:pt x="142" y="104"/>
                    <a:pt x="148" y="100"/>
                  </a:cubicBezTo>
                  <a:cubicBezTo>
                    <a:pt x="153" y="96"/>
                    <a:pt x="154" y="88"/>
                    <a:pt x="149" y="82"/>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阿里巴巴普惠体" panose="00020600040101010101" pitchFamily="18" charset="-122"/>
                <a:ea typeface="阿里巴巴普惠体" panose="00020600040101010101" pitchFamily="18" charset="-122"/>
                <a:sym typeface="微软雅黑" panose="020B050302020402020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 presetClass="entr" presetSubtype="8"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0-#ppt_w/2"/>
                                          </p:val>
                                        </p:tav>
                                        <p:tav tm="100000">
                                          <p:val>
                                            <p:strVal val="#ppt_x"/>
                                          </p:val>
                                        </p:tav>
                                      </p:tavLst>
                                    </p:anim>
                                    <p:anim calcmode="lin" valueType="num">
                                      <p:cBhvr additive="base">
                                        <p:cTn id="35" dur="500" fill="hold"/>
                                        <p:tgtEl>
                                          <p:spTgt spid="12"/>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 presetClass="entr" presetSubtype="2" fill="hold" nodeType="afterEffect">
                                  <p:stCondLst>
                                    <p:cond delay="0"/>
                                  </p:stCondLst>
                                  <p:childTnLst>
                                    <p:set>
                                      <p:cBhvr>
                                        <p:cTn id="38" dur="1000" fill="hold">
                                          <p:stCondLst>
                                            <p:cond delay="0"/>
                                          </p:stCondLst>
                                        </p:cTn>
                                        <p:tgtEl>
                                          <p:spTgt spid="21"/>
                                        </p:tgtEl>
                                        <p:attrNameLst>
                                          <p:attrName>style.visibility</p:attrName>
                                        </p:attrNameLst>
                                      </p:cBhvr>
                                      <p:to>
                                        <p:strVal val="visible"/>
                                      </p:to>
                                    </p:set>
                                    <p:anim calcmode="lin" valueType="num">
                                      <p:cBhvr additive="base">
                                        <p:cTn id="39" dur="1000" fill="hold"/>
                                        <p:tgtEl>
                                          <p:spTgt spid="21"/>
                                        </p:tgtEl>
                                        <p:attrNameLst>
                                          <p:attrName>ppt_x</p:attrName>
                                        </p:attrNameLst>
                                      </p:cBhvr>
                                      <p:tavLst>
                                        <p:tav tm="0">
                                          <p:val>
                                            <p:strVal val="1+#ppt_w/2"/>
                                          </p:val>
                                        </p:tav>
                                        <p:tav tm="100000">
                                          <p:val>
                                            <p:strVal val="#ppt_x"/>
                                          </p:val>
                                        </p:tav>
                                      </p:tavLst>
                                    </p:anim>
                                    <p:anim calcmode="lin" valueType="num">
                                      <p:cBhvr additive="base">
                                        <p:cTn id="40"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 name="图片 29"/>
          <p:cNvPicPr>
            <a:picLocks noChangeAspect="1"/>
          </p:cNvPicPr>
          <p:nvPr/>
        </p:nvPicPr>
        <p:blipFill>
          <a:blip r:embed="rId1"/>
          <a:srcRect l="100000" t="9405" r="-14694" b="21310"/>
          <a:stretch>
            <a:fillRect/>
          </a:stretch>
        </p:blipFill>
        <p:spPr>
          <a:xfrm>
            <a:off x="379387" y="1088571"/>
            <a:ext cx="302784" cy="1364343"/>
          </a:xfrm>
          <a:custGeom>
            <a:avLst/>
            <a:gdLst>
              <a:gd name="connsiteX0" fmla="*/ 0 w 302784"/>
              <a:gd name="connsiteY0" fmla="*/ 0 h 1364343"/>
              <a:gd name="connsiteX1" fmla="*/ 302784 w 302784"/>
              <a:gd name="connsiteY1" fmla="*/ 0 h 1364343"/>
              <a:gd name="connsiteX2" fmla="*/ 302784 w 302784"/>
              <a:gd name="connsiteY2" fmla="*/ 1364343 h 1364343"/>
              <a:gd name="connsiteX3" fmla="*/ 0 w 302784"/>
              <a:gd name="connsiteY3" fmla="*/ 1364343 h 1364343"/>
              <a:gd name="connsiteX4" fmla="*/ 0 w 302784"/>
              <a:gd name="connsiteY4" fmla="*/ 0 h 136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784" h="1364343">
                <a:moveTo>
                  <a:pt x="0" y="0"/>
                </a:moveTo>
                <a:lnTo>
                  <a:pt x="302784" y="0"/>
                </a:lnTo>
                <a:lnTo>
                  <a:pt x="302784" y="1364343"/>
                </a:lnTo>
                <a:lnTo>
                  <a:pt x="0" y="1364343"/>
                </a:lnTo>
                <a:lnTo>
                  <a:pt x="0" y="0"/>
                </a:lnTo>
                <a:close/>
              </a:path>
            </a:pathLst>
          </a:custGeom>
        </p:spPr>
      </p:pic>
      <p:sp>
        <p:nvSpPr>
          <p:cNvPr id="13" name="标题 4"/>
          <p:cNvSpPr txBox="1"/>
          <p:nvPr/>
        </p:nvSpPr>
        <p:spPr>
          <a:xfrm>
            <a:off x="1260475" y="3073400"/>
            <a:ext cx="10091420" cy="1139190"/>
          </a:xfrm>
          <a:prstGeom prst="rect">
            <a:avLst/>
          </a:prstGeom>
        </p:spPr>
        <p:txBody>
          <a:bodyPr vert="horz" lIns="121873" tIns="60936" rIns="121873" bIns="60936"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4000" b="1" spc="300" dirty="0">
                <a:solidFill>
                  <a:srgbClr val="C00000"/>
                </a:solidFill>
                <a:latin typeface="+mn-lt"/>
                <a:ea typeface="+mn-ea"/>
                <a:cs typeface="+mn-ea"/>
                <a:sym typeface="+mn-lt"/>
              </a:rPr>
              <a:t>从正反典型中领会良好家风的丰富内涵</a:t>
            </a:r>
            <a:endParaRPr lang="zh-CN" altLang="en-US" sz="4000" b="1" spc="300" dirty="0">
              <a:solidFill>
                <a:srgbClr val="C00000"/>
              </a:solidFill>
              <a:latin typeface="+mn-lt"/>
              <a:ea typeface="+mn-ea"/>
              <a:cs typeface="+mn-ea"/>
              <a:sym typeface="+mn-lt"/>
            </a:endParaRPr>
          </a:p>
        </p:txBody>
      </p:sp>
      <p:sp>
        <p:nvSpPr>
          <p:cNvPr id="15" name="文本框 8"/>
          <p:cNvSpPr txBox="1"/>
          <p:nvPr/>
        </p:nvSpPr>
        <p:spPr>
          <a:xfrm>
            <a:off x="4610825" y="2022677"/>
            <a:ext cx="2971179" cy="951230"/>
          </a:xfrm>
          <a:prstGeom prst="rect">
            <a:avLst/>
          </a:prstGeom>
          <a:solidFill>
            <a:srgbClr val="C00000"/>
          </a:solidFill>
        </p:spPr>
        <p:txBody>
          <a:bodyPr wrap="square" lIns="121873" tIns="60936" rIns="121873" bIns="60936" rtlCol="0">
            <a:spAutoFit/>
          </a:bodyPr>
          <a:lstStyle/>
          <a:p>
            <a:pPr algn="ctr"/>
            <a:r>
              <a:rPr lang="zh-CN" altLang="en-US" sz="5400" b="1" spc="800" dirty="0">
                <a:solidFill>
                  <a:schemeClr val="accent4">
                    <a:lumMod val="20000"/>
                    <a:lumOff val="80000"/>
                  </a:schemeClr>
                </a:solidFill>
                <a:cs typeface="+mn-ea"/>
                <a:sym typeface="+mn-lt"/>
              </a:rPr>
              <a:t>第三章</a:t>
            </a:r>
            <a:endParaRPr lang="zh-CN" altLang="en-US" sz="5400" b="1" spc="800" dirty="0">
              <a:solidFill>
                <a:schemeClr val="accent4">
                  <a:lumMod val="20000"/>
                  <a:lumOff val="80000"/>
                </a:schemeClr>
              </a:solidFill>
              <a:cs typeface="+mn-ea"/>
              <a:sym typeface="+mn-lt"/>
            </a:endParaRPr>
          </a:p>
        </p:txBody>
      </p:sp>
      <p:pic>
        <p:nvPicPr>
          <p:cNvPr id="31" name="图片 30"/>
          <p:cNvPicPr>
            <a:picLocks noChangeAspect="1"/>
          </p:cNvPicPr>
          <p:nvPr/>
        </p:nvPicPr>
        <p:blipFill>
          <a:blip r:embed="rId1"/>
          <a:srcRect l="5300" t="25605" r="14884" b="6095"/>
          <a:stretch>
            <a:fillRect/>
          </a:stretch>
        </p:blipFill>
        <p:spPr>
          <a:xfrm>
            <a:off x="9918700" y="885190"/>
            <a:ext cx="1644650" cy="13449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50"/>
                                        <p:tgtEl>
                                          <p:spTgt spid="1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6" presetClass="entr" presetSubtype="32" fill="hold" nodeType="afterEffect">
                                  <p:stCondLst>
                                    <p:cond delay="0"/>
                                  </p:stCondLst>
                                  <p:childTnLst>
                                    <p:set>
                                      <p:cBhvr>
                                        <p:cTn id="16" dur="1000" fill="hold">
                                          <p:stCondLst>
                                            <p:cond delay="0"/>
                                          </p:stCondLst>
                                        </p:cTn>
                                        <p:tgtEl>
                                          <p:spTgt spid="31"/>
                                        </p:tgtEl>
                                        <p:attrNameLst>
                                          <p:attrName>style.visibility</p:attrName>
                                        </p:attrNameLst>
                                      </p:cBhvr>
                                      <p:to>
                                        <p:strVal val="visible"/>
                                      </p:to>
                                    </p:set>
                                    <p:animEffect transition="in" filter="circle(out)">
                                      <p:cBhvr>
                                        <p:cTn id="1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13236" y="2022763"/>
            <a:ext cx="7673382" cy="678873"/>
            <a:chOff x="805600" y="2036618"/>
            <a:chExt cx="7673382" cy="678873"/>
          </a:xfrm>
        </p:grpSpPr>
        <p:sp>
          <p:nvSpPr>
            <p:cNvPr id="8" name="矩形 7"/>
            <p:cNvSpPr/>
            <p:nvPr/>
          </p:nvSpPr>
          <p:spPr>
            <a:xfrm>
              <a:off x="1524000" y="2060026"/>
              <a:ext cx="6954982" cy="55418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 name="组合 5"/>
            <p:cNvGrpSpPr/>
            <p:nvPr/>
          </p:nvGrpSpPr>
          <p:grpSpPr>
            <a:xfrm>
              <a:off x="805600" y="2036618"/>
              <a:ext cx="678873" cy="678873"/>
              <a:chOff x="805600" y="2036618"/>
              <a:chExt cx="678873" cy="678873"/>
            </a:xfrm>
          </p:grpSpPr>
          <p:sp>
            <p:nvSpPr>
              <p:cNvPr id="3" name="矩形: 棱台 2"/>
              <p:cNvSpPr/>
              <p:nvPr/>
            </p:nvSpPr>
            <p:spPr>
              <a:xfrm>
                <a:off x="845127" y="2036618"/>
                <a:ext cx="599821" cy="599821"/>
              </a:xfrm>
              <a:prstGeom prst="bevel">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5600" y="2036618"/>
                <a:ext cx="678873" cy="678873"/>
              </a:xfrm>
              <a:prstGeom prst="rect">
                <a:avLst/>
              </a:prstGeom>
            </p:spPr>
          </p:pic>
        </p:grpSp>
        <p:sp>
          <p:nvSpPr>
            <p:cNvPr id="7" name="1"/>
            <p:cNvSpPr txBox="1"/>
            <p:nvPr>
              <p:custDataLst>
                <p:tags r:id="rId2"/>
              </p:custDataLst>
            </p:nvPr>
          </p:nvSpPr>
          <p:spPr>
            <a:xfrm>
              <a:off x="1581419" y="2037718"/>
              <a:ext cx="6897563" cy="621030"/>
            </a:xfrm>
            <a:prstGeom prst="rect">
              <a:avLst/>
            </a:prstGeom>
            <a:noFill/>
          </p:spPr>
          <p:txBody>
            <a:bodyPr wrap="square" lIns="68562" tIns="34281" rIns="68562" bIns="34281" rtlCol="0" anchor="ctr">
              <a:spAutoFit/>
            </a:bodyPr>
            <a:lstStyle/>
            <a:p>
              <a:pPr lvl="0">
                <a:defRPr/>
              </a:pPr>
              <a:r>
                <a:rPr lang="zh-CN" altLang="en-US" sz="3600" dirty="0">
                  <a:solidFill>
                    <a:schemeClr val="bg1"/>
                  </a:solidFill>
                  <a:cs typeface="+mn-ea"/>
                  <a:sym typeface="+mn-lt"/>
                </a:rPr>
                <a:t> </a:t>
              </a:r>
              <a:r>
                <a:rPr lang="en-US" altLang="zh-CN" sz="3000" dirty="0">
                  <a:solidFill>
                    <a:schemeClr val="bg1"/>
                  </a:solidFill>
                  <a:cs typeface="+mn-ea"/>
                  <a:sym typeface="+mn-lt"/>
                </a:rPr>
                <a:t>1.</a:t>
              </a:r>
              <a:r>
                <a:rPr lang="zh-CN" altLang="en-US" sz="3000" dirty="0">
                  <a:solidFill>
                    <a:schemeClr val="bg1"/>
                  </a:solidFill>
                  <a:cs typeface="+mn-ea"/>
                  <a:sym typeface="+mn-lt"/>
                </a:rPr>
                <a:t>习氏家风“勤俭持家、从严教子”</a:t>
              </a:r>
              <a:endParaRPr lang="zh-CN" altLang="en-US" sz="3000" dirty="0">
                <a:solidFill>
                  <a:schemeClr val="bg1"/>
                </a:solidFill>
                <a:cs typeface="+mn-ea"/>
                <a:sym typeface="+mn-lt"/>
              </a:endParaRPr>
            </a:p>
          </p:txBody>
        </p:sp>
      </p:grpSp>
      <p:sp>
        <p:nvSpPr>
          <p:cNvPr id="10" name="1"/>
          <p:cNvSpPr>
            <a:spLocks noChangeArrowheads="1"/>
          </p:cNvSpPr>
          <p:nvPr>
            <p:custDataLst>
              <p:tags r:id="rId3"/>
            </p:custDataLst>
          </p:nvPr>
        </p:nvSpPr>
        <p:spPr bwMode="auto">
          <a:xfrm>
            <a:off x="752763" y="2809141"/>
            <a:ext cx="10858500" cy="752377"/>
          </a:xfrm>
          <a:prstGeom prst="rect">
            <a:avLst/>
          </a:prstGeom>
          <a:noFill/>
          <a:ln w="9525">
            <a:noFill/>
            <a:miter lim="800000"/>
          </a:ln>
        </p:spPr>
        <p:txBody>
          <a:bodyPr wrap="square" lIns="91431" tIns="45716" rIns="91431" bIns="45716">
            <a:spAutoFit/>
          </a:bodyPr>
          <a:lstStyle/>
          <a:p>
            <a:pPr lvl="0" algn="just" fontAlgn="base">
              <a:lnSpc>
                <a:spcPct val="150000"/>
              </a:lnSpc>
              <a:spcBef>
                <a:spcPct val="0"/>
              </a:spcBef>
              <a:spcAft>
                <a:spcPts val="500"/>
              </a:spcAft>
              <a:buClr>
                <a:srgbClr val="C00000"/>
              </a:buClr>
              <a:defRPr/>
            </a:pPr>
            <a:r>
              <a:rPr lang="zh-CN" altLang="en-US" sz="3200" b="1" dirty="0">
                <a:solidFill>
                  <a:srgbClr val="C00000"/>
                </a:solidFill>
                <a:cs typeface="+mn-ea"/>
                <a:sym typeface="+mn-lt"/>
              </a:rPr>
              <a:t>正身率下，治家严苛</a:t>
            </a:r>
            <a:endParaRPr lang="zh-CN" altLang="en-US" sz="3200" b="1" dirty="0">
              <a:solidFill>
                <a:srgbClr val="C00000"/>
              </a:solidFill>
              <a:cs typeface="+mn-ea"/>
              <a:sym typeface="+mn-lt"/>
            </a:endParaRPr>
          </a:p>
        </p:txBody>
      </p:sp>
      <p:sp>
        <p:nvSpPr>
          <p:cNvPr id="24" name="1"/>
          <p:cNvSpPr>
            <a:spLocks noChangeArrowheads="1"/>
          </p:cNvSpPr>
          <p:nvPr>
            <p:custDataLst>
              <p:tags r:id="rId4"/>
            </p:custDataLst>
          </p:nvPr>
        </p:nvSpPr>
        <p:spPr bwMode="auto">
          <a:xfrm>
            <a:off x="717817" y="3641285"/>
            <a:ext cx="7668801" cy="890270"/>
          </a:xfrm>
          <a:prstGeom prst="rect">
            <a:avLst/>
          </a:prstGeom>
          <a:noFill/>
          <a:ln w="9525">
            <a:noFill/>
            <a:miter lim="800000"/>
          </a:ln>
        </p:spPr>
        <p:txBody>
          <a:bodyPr wrap="square" lIns="91431" tIns="45716" rIns="91431" bIns="45716">
            <a:spAutoFit/>
          </a:bodyPr>
          <a:lstStyle/>
          <a:p>
            <a:pPr lvl="0" algn="just" fontAlgn="base">
              <a:lnSpc>
                <a:spcPct val="130000"/>
              </a:lnSpc>
              <a:spcBef>
                <a:spcPct val="0"/>
              </a:spcBef>
              <a:spcAft>
                <a:spcPts val="500"/>
              </a:spcAft>
              <a:buClr>
                <a:srgbClr val="C00000"/>
              </a:buClr>
              <a:defRPr/>
            </a:pPr>
            <a:r>
              <a:rPr lang="zh-CN" altLang="en-US" sz="2000" dirty="0">
                <a:solidFill>
                  <a:schemeClr val="bg2">
                    <a:lumMod val="25000"/>
                  </a:schemeClr>
                </a:solidFill>
                <a:cs typeface="+mn-ea"/>
                <a:sym typeface="+mn-lt"/>
              </a:rPr>
              <a:t>习仲勋同志时刻以革命家的风范将共产党人廉洁自律和中国人传统家教融为一体，对家人既关爱备至又严格要求。</a:t>
            </a:r>
            <a:endParaRPr lang="zh-CN" altLang="en-US" sz="2000" dirty="0">
              <a:solidFill>
                <a:schemeClr val="bg2">
                  <a:lumMod val="25000"/>
                </a:schemeClr>
              </a:solidFill>
              <a:cs typeface="+mn-ea"/>
              <a:sym typeface="+mn-lt"/>
            </a:endParaRPr>
          </a:p>
        </p:txBody>
      </p:sp>
      <p:grpSp>
        <p:nvGrpSpPr>
          <p:cNvPr id="25" name="组合 24"/>
          <p:cNvGrpSpPr/>
          <p:nvPr/>
        </p:nvGrpSpPr>
        <p:grpSpPr>
          <a:xfrm>
            <a:off x="673709" y="4821986"/>
            <a:ext cx="8511855" cy="678873"/>
            <a:chOff x="805600" y="2036618"/>
            <a:chExt cx="8511855" cy="678873"/>
          </a:xfrm>
        </p:grpSpPr>
        <p:sp>
          <p:nvSpPr>
            <p:cNvPr id="26" name="矩形 25"/>
            <p:cNvSpPr/>
            <p:nvPr/>
          </p:nvSpPr>
          <p:spPr>
            <a:xfrm>
              <a:off x="1591235" y="2060026"/>
              <a:ext cx="6927274" cy="55418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7" name="组合 26"/>
            <p:cNvGrpSpPr/>
            <p:nvPr/>
          </p:nvGrpSpPr>
          <p:grpSpPr>
            <a:xfrm>
              <a:off x="805600" y="2036618"/>
              <a:ext cx="678873" cy="678873"/>
              <a:chOff x="805600" y="2036618"/>
              <a:chExt cx="678873" cy="678873"/>
            </a:xfrm>
          </p:grpSpPr>
          <p:sp>
            <p:nvSpPr>
              <p:cNvPr id="29" name="矩形: 棱台 28"/>
              <p:cNvSpPr/>
              <p:nvPr/>
            </p:nvSpPr>
            <p:spPr>
              <a:xfrm>
                <a:off x="845127" y="2036618"/>
                <a:ext cx="599821" cy="599821"/>
              </a:xfrm>
              <a:prstGeom prst="bevel">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30" name="图片 2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5600" y="2036618"/>
                <a:ext cx="678873" cy="678873"/>
              </a:xfrm>
              <a:prstGeom prst="rect">
                <a:avLst/>
              </a:prstGeom>
            </p:spPr>
          </p:pic>
        </p:grpSp>
        <p:sp>
          <p:nvSpPr>
            <p:cNvPr id="28" name="1"/>
            <p:cNvSpPr txBox="1"/>
            <p:nvPr>
              <p:custDataLst>
                <p:tags r:id="rId5"/>
              </p:custDataLst>
            </p:nvPr>
          </p:nvSpPr>
          <p:spPr>
            <a:xfrm>
              <a:off x="1648654" y="2083755"/>
              <a:ext cx="7668801" cy="528955"/>
            </a:xfrm>
            <a:prstGeom prst="rect">
              <a:avLst/>
            </a:prstGeom>
            <a:noFill/>
          </p:spPr>
          <p:txBody>
            <a:bodyPr wrap="square" lIns="68562" tIns="34281" rIns="68562" bIns="34281" rtlCol="0" anchor="ctr">
              <a:spAutoFit/>
            </a:bodyPr>
            <a:lstStyle/>
            <a:p>
              <a:pPr lvl="0">
                <a:defRPr/>
              </a:pPr>
              <a:r>
                <a:rPr lang="zh-CN" altLang="en-US" sz="3000" dirty="0">
                  <a:solidFill>
                    <a:schemeClr val="bg1"/>
                  </a:solidFill>
                  <a:cs typeface="+mn-ea"/>
                  <a:sym typeface="+mn-lt"/>
                </a:rPr>
                <a:t>倡导勤俭节约、反对铺张浪费 </a:t>
              </a:r>
              <a:endParaRPr lang="zh-CN" altLang="en-US" sz="3000" dirty="0">
                <a:solidFill>
                  <a:schemeClr val="bg1"/>
                </a:solidFill>
                <a:cs typeface="+mn-ea"/>
                <a:sym typeface="+mn-lt"/>
              </a:endParaRPr>
            </a:p>
          </p:txBody>
        </p:sp>
      </p:grpSp>
      <p:pic>
        <p:nvPicPr>
          <p:cNvPr id="15" name="imgShow" descr="E:\有用素材\001党建素材\千库网_大气红色渐变舞台幕布H5背景素材_背景编号4767498.jpg千库网_大气红色渐变舞台幕布H5背景素材_背景编号4767498"/>
          <p:cNvPicPr>
            <a:picLocks noChangeAspect="1" noChangeArrowheads="1"/>
          </p:cNvPicPr>
          <p:nvPr/>
        </p:nvPicPr>
        <p:blipFill>
          <a:blip r:embed="rId6"/>
          <a:srcRect/>
          <a:stretch>
            <a:fillRect/>
          </a:stretch>
        </p:blipFill>
        <p:spPr bwMode="auto">
          <a:xfrm>
            <a:off x="9234488" y="2045970"/>
            <a:ext cx="2461260" cy="369062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wind"/>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10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 presetClass="entr" presetSubtype="2"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1+#ppt_w/2"/>
                                          </p:val>
                                        </p:tav>
                                        <p:tav tm="100000">
                                          <p:val>
                                            <p:strVal val="#ppt_x"/>
                                          </p:val>
                                        </p:tav>
                                      </p:tavLst>
                                    </p:anim>
                                    <p:anim calcmode="lin" valueType="num">
                                      <p:cBhvr additive="base">
                                        <p:cTn id="25"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1000" fill="hold"/>
                                        <p:tgtEl>
                                          <p:spTgt spid="15"/>
                                        </p:tgtEl>
                                        <p:attrNameLst>
                                          <p:attrName>ppt_w</p:attrName>
                                        </p:attrNameLst>
                                      </p:cBhvr>
                                      <p:tavLst>
                                        <p:tav tm="0">
                                          <p:val>
                                            <p:fltVal val="0"/>
                                          </p:val>
                                        </p:tav>
                                        <p:tav tm="100000">
                                          <p:val>
                                            <p:strVal val="#ppt_w"/>
                                          </p:val>
                                        </p:tav>
                                      </p:tavLst>
                                    </p:anim>
                                    <p:anim calcmode="lin" valueType="num">
                                      <p:cBhvr>
                                        <p:cTn id="31" dur="1000" fill="hold"/>
                                        <p:tgtEl>
                                          <p:spTgt spid="15"/>
                                        </p:tgtEl>
                                        <p:attrNameLst>
                                          <p:attrName>ppt_h</p:attrName>
                                        </p:attrNameLst>
                                      </p:cBhvr>
                                      <p:tavLst>
                                        <p:tav tm="0">
                                          <p:val>
                                            <p:fltVal val="0"/>
                                          </p:val>
                                        </p:tav>
                                        <p:tav tm="100000">
                                          <p:val>
                                            <p:strVal val="#ppt_h"/>
                                          </p:val>
                                        </p:tav>
                                      </p:tavLst>
                                    </p:anim>
                                    <p:anim calcmode="lin" valueType="num">
                                      <p:cBhvr>
                                        <p:cTn id="32" dur="1000" fill="hold"/>
                                        <p:tgtEl>
                                          <p:spTgt spid="15"/>
                                        </p:tgtEl>
                                        <p:attrNameLst>
                                          <p:attrName>style.rotation</p:attrName>
                                        </p:attrNameLst>
                                      </p:cBhvr>
                                      <p:tavLst>
                                        <p:tav tm="0">
                                          <p:val>
                                            <p:fltVal val="90"/>
                                          </p:val>
                                        </p:tav>
                                        <p:tav tm="100000">
                                          <p:val>
                                            <p:fltVal val="0"/>
                                          </p:val>
                                        </p:tav>
                                      </p:tavLst>
                                    </p:anim>
                                    <p:animEffect transition="in" filter="fade">
                                      <p:cBhvr>
                                        <p:cTn id="33"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13236" y="2022763"/>
            <a:ext cx="7673382" cy="678873"/>
            <a:chOff x="805600" y="2036618"/>
            <a:chExt cx="7673382" cy="678873"/>
          </a:xfrm>
        </p:grpSpPr>
        <p:sp>
          <p:nvSpPr>
            <p:cNvPr id="8" name="矩形 7"/>
            <p:cNvSpPr/>
            <p:nvPr/>
          </p:nvSpPr>
          <p:spPr>
            <a:xfrm>
              <a:off x="1524000" y="2060026"/>
              <a:ext cx="6954982" cy="55418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 name="组合 5"/>
            <p:cNvGrpSpPr/>
            <p:nvPr/>
          </p:nvGrpSpPr>
          <p:grpSpPr>
            <a:xfrm>
              <a:off x="805600" y="2036618"/>
              <a:ext cx="678873" cy="678873"/>
              <a:chOff x="805600" y="2036618"/>
              <a:chExt cx="678873" cy="678873"/>
            </a:xfrm>
          </p:grpSpPr>
          <p:sp>
            <p:nvSpPr>
              <p:cNvPr id="3" name="矩形: 棱台 2"/>
              <p:cNvSpPr/>
              <p:nvPr/>
            </p:nvSpPr>
            <p:spPr>
              <a:xfrm>
                <a:off x="845127" y="2036618"/>
                <a:ext cx="599821" cy="599821"/>
              </a:xfrm>
              <a:prstGeom prst="bevel">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5600" y="2036618"/>
                <a:ext cx="678873" cy="678873"/>
              </a:xfrm>
              <a:prstGeom prst="rect">
                <a:avLst/>
              </a:prstGeom>
            </p:spPr>
          </p:pic>
        </p:grpSp>
        <p:sp>
          <p:nvSpPr>
            <p:cNvPr id="7" name="1"/>
            <p:cNvSpPr txBox="1"/>
            <p:nvPr>
              <p:custDataLst>
                <p:tags r:id="rId2"/>
              </p:custDataLst>
            </p:nvPr>
          </p:nvSpPr>
          <p:spPr>
            <a:xfrm>
              <a:off x="1581419" y="2037718"/>
              <a:ext cx="6897563" cy="621030"/>
            </a:xfrm>
            <a:prstGeom prst="rect">
              <a:avLst/>
            </a:prstGeom>
            <a:noFill/>
          </p:spPr>
          <p:txBody>
            <a:bodyPr wrap="square" lIns="68562" tIns="34281" rIns="68562" bIns="34281" rtlCol="0" anchor="ctr">
              <a:spAutoFit/>
            </a:bodyPr>
            <a:lstStyle/>
            <a:p>
              <a:pPr lvl="0">
                <a:defRPr/>
              </a:pPr>
              <a:r>
                <a:rPr lang="zh-CN" altLang="en-US" sz="3600" dirty="0">
                  <a:solidFill>
                    <a:schemeClr val="bg1"/>
                  </a:solidFill>
                  <a:cs typeface="+mn-ea"/>
                  <a:sym typeface="+mn-lt"/>
                </a:rPr>
                <a:t> </a:t>
              </a:r>
              <a:r>
                <a:rPr lang="en-US" altLang="zh-CN" sz="3000" dirty="0">
                  <a:solidFill>
                    <a:schemeClr val="bg1"/>
                  </a:solidFill>
                  <a:cs typeface="+mn-ea"/>
                  <a:sym typeface="+mn-lt"/>
                </a:rPr>
                <a:t>1.</a:t>
              </a:r>
              <a:r>
                <a:rPr lang="zh-CN" altLang="en-US" sz="3000" dirty="0">
                  <a:solidFill>
                    <a:schemeClr val="bg1"/>
                  </a:solidFill>
                  <a:cs typeface="+mn-ea"/>
                  <a:sym typeface="+mn-lt"/>
                </a:rPr>
                <a:t>习氏家风“勤俭持家、从严教子”</a:t>
              </a:r>
              <a:endParaRPr lang="zh-CN" altLang="en-US" sz="3000" dirty="0">
                <a:solidFill>
                  <a:schemeClr val="bg1"/>
                </a:solidFill>
                <a:cs typeface="+mn-ea"/>
                <a:sym typeface="+mn-lt"/>
              </a:endParaRPr>
            </a:p>
          </p:txBody>
        </p:sp>
      </p:grpSp>
      <p:sp>
        <p:nvSpPr>
          <p:cNvPr id="10" name="1"/>
          <p:cNvSpPr>
            <a:spLocks noChangeArrowheads="1"/>
          </p:cNvSpPr>
          <p:nvPr>
            <p:custDataLst>
              <p:tags r:id="rId3"/>
            </p:custDataLst>
          </p:nvPr>
        </p:nvSpPr>
        <p:spPr bwMode="auto">
          <a:xfrm>
            <a:off x="752763" y="2809141"/>
            <a:ext cx="10858500" cy="752377"/>
          </a:xfrm>
          <a:prstGeom prst="rect">
            <a:avLst/>
          </a:prstGeom>
          <a:noFill/>
          <a:ln w="9525">
            <a:noFill/>
            <a:miter lim="800000"/>
          </a:ln>
        </p:spPr>
        <p:txBody>
          <a:bodyPr wrap="square" lIns="91431" tIns="45716" rIns="91431" bIns="45716">
            <a:spAutoFit/>
          </a:bodyPr>
          <a:lstStyle/>
          <a:p>
            <a:pPr lvl="0" algn="just" fontAlgn="base">
              <a:lnSpc>
                <a:spcPct val="150000"/>
              </a:lnSpc>
              <a:spcBef>
                <a:spcPct val="0"/>
              </a:spcBef>
              <a:spcAft>
                <a:spcPts val="500"/>
              </a:spcAft>
              <a:buClr>
                <a:srgbClr val="C00000"/>
              </a:buClr>
              <a:defRPr/>
            </a:pPr>
            <a:r>
              <a:rPr lang="zh-CN" altLang="en-US" sz="3200" b="1" dirty="0">
                <a:solidFill>
                  <a:srgbClr val="C00000"/>
                </a:solidFill>
                <a:cs typeface="+mn-ea"/>
                <a:sym typeface="+mn-lt"/>
              </a:rPr>
              <a:t>谆谆教导，涵养气节</a:t>
            </a:r>
            <a:endParaRPr lang="zh-CN" altLang="en-US" sz="3200" b="1" dirty="0">
              <a:solidFill>
                <a:srgbClr val="C00000"/>
              </a:solidFill>
              <a:cs typeface="+mn-ea"/>
              <a:sym typeface="+mn-lt"/>
            </a:endParaRPr>
          </a:p>
        </p:txBody>
      </p:sp>
      <p:sp>
        <p:nvSpPr>
          <p:cNvPr id="24" name="1"/>
          <p:cNvSpPr>
            <a:spLocks noChangeArrowheads="1"/>
          </p:cNvSpPr>
          <p:nvPr>
            <p:custDataLst>
              <p:tags r:id="rId4"/>
            </p:custDataLst>
          </p:nvPr>
        </p:nvSpPr>
        <p:spPr bwMode="auto">
          <a:xfrm>
            <a:off x="717817" y="3641285"/>
            <a:ext cx="7668801" cy="1723156"/>
          </a:xfrm>
          <a:prstGeom prst="rect">
            <a:avLst/>
          </a:prstGeom>
          <a:noFill/>
          <a:ln w="9525">
            <a:noFill/>
            <a:miter lim="800000"/>
          </a:ln>
        </p:spPr>
        <p:txBody>
          <a:bodyPr wrap="square" lIns="91431" tIns="45716" rIns="91431" bIns="45716">
            <a:spAutoFit/>
          </a:bodyPr>
          <a:lstStyle/>
          <a:p>
            <a:pPr marL="342900" lvl="0" indent="-342900" algn="just" fontAlgn="base">
              <a:lnSpc>
                <a:spcPct val="130000"/>
              </a:lnSpc>
              <a:spcBef>
                <a:spcPct val="0"/>
              </a:spcBef>
              <a:spcAft>
                <a:spcPts val="500"/>
              </a:spcAft>
              <a:buClr>
                <a:srgbClr val="C00000"/>
              </a:buClr>
              <a:buFont typeface="Wingdings" panose="05000000000000000000" pitchFamily="2" charset="2"/>
              <a:buChar char="l"/>
              <a:defRPr/>
            </a:pPr>
            <a:r>
              <a:rPr lang="zh-CN" altLang="en-US" sz="2000" dirty="0">
                <a:solidFill>
                  <a:schemeClr val="bg2">
                    <a:lumMod val="25000"/>
                  </a:schemeClr>
                </a:solidFill>
                <a:cs typeface="+mn-ea"/>
                <a:sym typeface="+mn-lt"/>
              </a:rPr>
              <a:t>要忠诚于党，不要怪组织，不要靠老子，路要自己走。</a:t>
            </a:r>
            <a:endParaRPr lang="zh-CN" altLang="en-US" sz="2000" dirty="0">
              <a:solidFill>
                <a:schemeClr val="bg2">
                  <a:lumMod val="25000"/>
                </a:schemeClr>
              </a:solidFill>
              <a:cs typeface="+mn-ea"/>
              <a:sym typeface="+mn-lt"/>
            </a:endParaRPr>
          </a:p>
          <a:p>
            <a:pPr marL="342900" lvl="0" indent="-342900" algn="just" fontAlgn="base">
              <a:lnSpc>
                <a:spcPct val="130000"/>
              </a:lnSpc>
              <a:spcBef>
                <a:spcPct val="0"/>
              </a:spcBef>
              <a:spcAft>
                <a:spcPts val="500"/>
              </a:spcAft>
              <a:buClr>
                <a:srgbClr val="C00000"/>
              </a:buClr>
              <a:buFont typeface="Wingdings" panose="05000000000000000000" pitchFamily="2" charset="2"/>
              <a:buChar char="l"/>
              <a:defRPr/>
            </a:pPr>
            <a:r>
              <a:rPr lang="zh-CN" altLang="en-US" sz="2000" dirty="0">
                <a:solidFill>
                  <a:schemeClr val="bg2">
                    <a:lumMod val="25000"/>
                  </a:schemeClr>
                </a:solidFill>
                <a:cs typeface="+mn-ea"/>
                <a:sym typeface="+mn-lt"/>
              </a:rPr>
              <a:t>“无论是白色恐怖的年代，还是极左路线时期，无论是受人诬陷，还是身处逆境，您的心中始终有一盏明亮的灯，永远坚持正确的前进方向。”</a:t>
            </a:r>
            <a:endParaRPr lang="zh-CN" altLang="en-US" sz="2000" dirty="0">
              <a:solidFill>
                <a:schemeClr val="bg2">
                  <a:lumMod val="25000"/>
                </a:schemeClr>
              </a:solidFill>
              <a:cs typeface="+mn-ea"/>
              <a:sym typeface="+mn-lt"/>
            </a:endParaRPr>
          </a:p>
        </p:txBody>
      </p:sp>
      <p:grpSp>
        <p:nvGrpSpPr>
          <p:cNvPr id="25" name="组合 24"/>
          <p:cNvGrpSpPr/>
          <p:nvPr/>
        </p:nvGrpSpPr>
        <p:grpSpPr>
          <a:xfrm>
            <a:off x="673709" y="5625217"/>
            <a:ext cx="8454436" cy="678873"/>
            <a:chOff x="805600" y="2036618"/>
            <a:chExt cx="8454436" cy="678873"/>
          </a:xfrm>
        </p:grpSpPr>
        <p:sp>
          <p:nvSpPr>
            <p:cNvPr id="26" name="矩形 25"/>
            <p:cNvSpPr/>
            <p:nvPr/>
          </p:nvSpPr>
          <p:spPr>
            <a:xfrm>
              <a:off x="1591235" y="2060026"/>
              <a:ext cx="7417956" cy="55418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7" name="组合 26"/>
            <p:cNvGrpSpPr/>
            <p:nvPr/>
          </p:nvGrpSpPr>
          <p:grpSpPr>
            <a:xfrm>
              <a:off x="805600" y="2036618"/>
              <a:ext cx="678873" cy="678873"/>
              <a:chOff x="805600" y="2036618"/>
              <a:chExt cx="678873" cy="678873"/>
            </a:xfrm>
          </p:grpSpPr>
          <p:sp>
            <p:nvSpPr>
              <p:cNvPr id="29" name="矩形: 棱台 28"/>
              <p:cNvSpPr/>
              <p:nvPr/>
            </p:nvSpPr>
            <p:spPr>
              <a:xfrm>
                <a:off x="845127" y="2036618"/>
                <a:ext cx="599821" cy="599821"/>
              </a:xfrm>
              <a:prstGeom prst="bevel">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30" name="图片 2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5600" y="2036618"/>
                <a:ext cx="678873" cy="678873"/>
              </a:xfrm>
              <a:prstGeom prst="rect">
                <a:avLst/>
              </a:prstGeom>
            </p:spPr>
          </p:pic>
        </p:grpSp>
        <p:sp>
          <p:nvSpPr>
            <p:cNvPr id="28" name="1"/>
            <p:cNvSpPr txBox="1"/>
            <p:nvPr>
              <p:custDataLst>
                <p:tags r:id="rId5"/>
              </p:custDataLst>
            </p:nvPr>
          </p:nvSpPr>
          <p:spPr>
            <a:xfrm>
              <a:off x="1591235" y="2068894"/>
              <a:ext cx="7668801" cy="528955"/>
            </a:xfrm>
            <a:prstGeom prst="rect">
              <a:avLst/>
            </a:prstGeom>
            <a:noFill/>
          </p:spPr>
          <p:txBody>
            <a:bodyPr wrap="square" lIns="68562" tIns="34281" rIns="68562" bIns="34281" rtlCol="0" anchor="ctr">
              <a:spAutoFit/>
            </a:bodyPr>
            <a:lstStyle/>
            <a:p>
              <a:pPr lvl="0">
                <a:defRPr/>
              </a:pPr>
              <a:r>
                <a:rPr lang="zh-CN" altLang="en-US" sz="3000" dirty="0">
                  <a:solidFill>
                    <a:schemeClr val="bg1"/>
                  </a:solidFill>
                  <a:cs typeface="+mn-ea"/>
                  <a:sym typeface="+mn-lt"/>
                </a:rPr>
                <a:t>要保持蓬勃朝气、昂扬锐气、浩然正气</a:t>
              </a:r>
              <a:endParaRPr lang="zh-CN" altLang="en-US" sz="3000" dirty="0">
                <a:solidFill>
                  <a:schemeClr val="bg1"/>
                </a:solidFill>
                <a:cs typeface="+mn-ea"/>
                <a:sym typeface="+mn-lt"/>
              </a:endParaRPr>
            </a:p>
          </p:txBody>
        </p:sp>
      </p:grpSp>
      <p:pic>
        <p:nvPicPr>
          <p:cNvPr id="15" name="imgShow" descr="E:\有用素材\001党建素材\千库网_大气红色渐变舞台幕布H5背景素材_背景编号4767498.jpg千库网_大气红色渐变舞台幕布H5背景素材_背景编号4767498"/>
          <p:cNvPicPr>
            <a:picLocks noChangeAspect="1" noChangeArrowheads="1"/>
          </p:cNvPicPr>
          <p:nvPr/>
        </p:nvPicPr>
        <p:blipFill>
          <a:blip r:embed="rId6"/>
          <a:srcRect/>
          <a:stretch>
            <a:fillRect/>
          </a:stretch>
        </p:blipFill>
        <p:spPr bwMode="auto">
          <a:xfrm>
            <a:off x="9234488" y="2045970"/>
            <a:ext cx="2461260" cy="369062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10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 presetClass="entr" presetSubtype="2"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1+#ppt_w/2"/>
                                          </p:val>
                                        </p:tav>
                                        <p:tav tm="100000">
                                          <p:val>
                                            <p:strVal val="#ppt_x"/>
                                          </p:val>
                                        </p:tav>
                                      </p:tavLst>
                                    </p:anim>
                                    <p:anim calcmode="lin" valueType="num">
                                      <p:cBhvr additive="base">
                                        <p:cTn id="25"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1000" fill="hold"/>
                                        <p:tgtEl>
                                          <p:spTgt spid="15"/>
                                        </p:tgtEl>
                                        <p:attrNameLst>
                                          <p:attrName>ppt_w</p:attrName>
                                        </p:attrNameLst>
                                      </p:cBhvr>
                                      <p:tavLst>
                                        <p:tav tm="0">
                                          <p:val>
                                            <p:fltVal val="0"/>
                                          </p:val>
                                        </p:tav>
                                        <p:tav tm="100000">
                                          <p:val>
                                            <p:strVal val="#ppt_w"/>
                                          </p:val>
                                        </p:tav>
                                      </p:tavLst>
                                    </p:anim>
                                    <p:anim calcmode="lin" valueType="num">
                                      <p:cBhvr>
                                        <p:cTn id="31" dur="1000" fill="hold"/>
                                        <p:tgtEl>
                                          <p:spTgt spid="15"/>
                                        </p:tgtEl>
                                        <p:attrNameLst>
                                          <p:attrName>ppt_h</p:attrName>
                                        </p:attrNameLst>
                                      </p:cBhvr>
                                      <p:tavLst>
                                        <p:tav tm="0">
                                          <p:val>
                                            <p:fltVal val="0"/>
                                          </p:val>
                                        </p:tav>
                                        <p:tav tm="100000">
                                          <p:val>
                                            <p:strVal val="#ppt_h"/>
                                          </p:val>
                                        </p:tav>
                                      </p:tavLst>
                                    </p:anim>
                                    <p:anim calcmode="lin" valueType="num">
                                      <p:cBhvr>
                                        <p:cTn id="32" dur="1000" fill="hold"/>
                                        <p:tgtEl>
                                          <p:spTgt spid="15"/>
                                        </p:tgtEl>
                                        <p:attrNameLst>
                                          <p:attrName>style.rotation</p:attrName>
                                        </p:attrNameLst>
                                      </p:cBhvr>
                                      <p:tavLst>
                                        <p:tav tm="0">
                                          <p:val>
                                            <p:fltVal val="90"/>
                                          </p:val>
                                        </p:tav>
                                        <p:tav tm="100000">
                                          <p:val>
                                            <p:fltVal val="0"/>
                                          </p:val>
                                        </p:tav>
                                      </p:tavLst>
                                    </p:anim>
                                    <p:animEffect transition="in" filter="fade">
                                      <p:cBhvr>
                                        <p:cTn id="33"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18932" y="1436442"/>
            <a:ext cx="6228068" cy="720167"/>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21855" tIns="60927" rIns="121855" bIns="60927" rtlCol="0" anchor="ctr"/>
          <a:lstStyle/>
          <a:p>
            <a:pPr algn="dist"/>
            <a:r>
              <a:rPr lang="zh-CN" altLang="en-US" sz="3600" b="1" dirty="0">
                <a:solidFill>
                  <a:srgbClr val="C00000"/>
                </a:solidFill>
                <a:cs typeface="+mn-ea"/>
                <a:sym typeface="+mn-lt"/>
              </a:rPr>
              <a:t>溺爱子女，贪官痛哭“害子”</a:t>
            </a:r>
            <a:endParaRPr lang="zh-CN" altLang="en-US" sz="3600" b="1" dirty="0">
              <a:solidFill>
                <a:srgbClr val="C00000"/>
              </a:solidFill>
              <a:cs typeface="+mn-ea"/>
              <a:sym typeface="+mn-lt"/>
            </a:endParaRPr>
          </a:p>
        </p:txBody>
      </p:sp>
      <p:grpSp>
        <p:nvGrpSpPr>
          <p:cNvPr id="3" name="组合 2"/>
          <p:cNvGrpSpPr/>
          <p:nvPr/>
        </p:nvGrpSpPr>
        <p:grpSpPr>
          <a:xfrm>
            <a:off x="641689" y="1416765"/>
            <a:ext cx="719907" cy="720167"/>
            <a:chOff x="3635896" y="1427745"/>
            <a:chExt cx="540000" cy="540000"/>
          </a:xfrm>
          <a:solidFill>
            <a:srgbClr val="C00000"/>
          </a:solidFill>
        </p:grpSpPr>
        <p:sp>
          <p:nvSpPr>
            <p:cNvPr id="4" name="矩形 3"/>
            <p:cNvSpPr/>
            <p:nvPr/>
          </p:nvSpPr>
          <p:spPr>
            <a:xfrm>
              <a:off x="3635896" y="1427745"/>
              <a:ext cx="540000" cy="540000"/>
            </a:xfrm>
            <a:prstGeom prst="rect">
              <a:avLst/>
            </a:prstGeom>
            <a:solidFill>
              <a:srgbClr val="C00000"/>
            </a:solidFill>
            <a:ln w="12700" cap="flat" cmpd="sng" algn="ctr">
              <a:noFill/>
              <a:prstDash val="solid"/>
              <a:miter lim="800000"/>
            </a:ln>
            <a:effectLst/>
          </p:spPr>
          <p:txBody>
            <a:bodyPr rtlCol="0" anchor="ctr"/>
            <a:lstStyle/>
            <a:p>
              <a:pPr algn="ctr" defTabSz="914400"/>
              <a:endParaRPr lang="zh-CN" altLang="en-US" sz="2800" kern="0" dirty="0">
                <a:solidFill>
                  <a:sysClr val="window" lastClr="FFFFFF"/>
                </a:solidFill>
                <a:cs typeface="+mn-ea"/>
                <a:sym typeface="+mn-lt"/>
              </a:endParaRPr>
            </a:p>
          </p:txBody>
        </p:sp>
        <p:sp>
          <p:nvSpPr>
            <p:cNvPr id="5" name="TextBox 45"/>
            <p:cNvSpPr txBox="1"/>
            <p:nvPr/>
          </p:nvSpPr>
          <p:spPr>
            <a:xfrm>
              <a:off x="3635896" y="1478960"/>
              <a:ext cx="540000" cy="437572"/>
            </a:xfrm>
            <a:prstGeom prst="rect">
              <a:avLst/>
            </a:prstGeom>
            <a:noFill/>
          </p:spPr>
          <p:txBody>
            <a:bodyPr wrap="square" rtlCol="0" anchor="ctr" anchorCtr="0">
              <a:spAutoFit/>
            </a:bodyPr>
            <a:lstStyle>
              <a:defPPr>
                <a:defRPr lang="zh-CN"/>
              </a:defPPr>
              <a:lvl1pPr algn="ctr">
                <a:defRPr sz="2600">
                  <a:solidFill>
                    <a:schemeClr val="bg1"/>
                  </a:solidFill>
                  <a:latin typeface="Impact" panose="020B0806030902050204" pitchFamily="34" charset="0"/>
                </a:defRPr>
              </a:lvl1pPr>
            </a:lstStyle>
            <a:p>
              <a:r>
                <a:rPr lang="en-US" altLang="zh-CN" sz="3200" b="1" dirty="0">
                  <a:latin typeface="+mn-lt"/>
                  <a:cs typeface="+mn-ea"/>
                  <a:sym typeface="+mn-lt"/>
                </a:rPr>
                <a:t>01</a:t>
              </a:r>
              <a:endParaRPr lang="zh-CN" altLang="en-US" sz="3200" b="1" dirty="0">
                <a:latin typeface="+mn-lt"/>
                <a:cs typeface="+mn-ea"/>
                <a:sym typeface="+mn-lt"/>
              </a:endParaRPr>
            </a:p>
          </p:txBody>
        </p:sp>
      </p:grpSp>
      <p:sp>
        <p:nvSpPr>
          <p:cNvPr id="6" name="矩形 5"/>
          <p:cNvSpPr/>
          <p:nvPr/>
        </p:nvSpPr>
        <p:spPr>
          <a:xfrm>
            <a:off x="7747000" y="1407133"/>
            <a:ext cx="3973170" cy="7560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3200" b="1" dirty="0">
                <a:solidFill>
                  <a:schemeClr val="bg1"/>
                </a:solidFill>
                <a:cs typeface="+mn-ea"/>
                <a:sym typeface="+mn-lt"/>
              </a:rPr>
              <a:t>东窗事发，错爱害子</a:t>
            </a:r>
            <a:endParaRPr lang="zh-CN" altLang="en-US" sz="3200" b="1" dirty="0">
              <a:solidFill>
                <a:schemeClr val="bg1"/>
              </a:solidFill>
              <a:cs typeface="+mn-ea"/>
              <a:sym typeface="+mn-lt"/>
            </a:endParaRPr>
          </a:p>
        </p:txBody>
      </p:sp>
      <p:sp>
        <p:nvSpPr>
          <p:cNvPr id="8" name="PA-02257"/>
          <p:cNvSpPr/>
          <p:nvPr>
            <p:custDataLst>
              <p:tags r:id="rId1"/>
            </p:custDataLst>
          </p:nvPr>
        </p:nvSpPr>
        <p:spPr>
          <a:xfrm>
            <a:off x="641689" y="2325575"/>
            <a:ext cx="6496334" cy="4169986"/>
          </a:xfrm>
          <a:prstGeom prst="rect">
            <a:avLst/>
          </a:prstGeom>
        </p:spPr>
        <p:txBody>
          <a:bodyPr wrap="square" lIns="63498" tIns="31749" rIns="63498" bIns="31749">
            <a:spAutoFit/>
          </a:bodyPr>
          <a:lstStyle/>
          <a:p>
            <a:pPr marL="342900" lvl="0" indent="-342900">
              <a:lnSpc>
                <a:spcPct val="150000"/>
              </a:lnSpc>
              <a:buClr>
                <a:srgbClr val="C00000"/>
              </a:buClr>
              <a:buFont typeface="Wingdings" panose="05000000000000000000" pitchFamily="2" charset="2"/>
              <a:buChar char="n"/>
              <a:defRPr/>
            </a:pPr>
            <a:r>
              <a:rPr lang="zh-CN" altLang="en-US" sz="2000" dirty="0">
                <a:solidFill>
                  <a:srgbClr val="E7E6E6">
                    <a:lumMod val="25000"/>
                  </a:srgbClr>
                </a:solidFill>
                <a:cs typeface="+mn-ea"/>
                <a:sym typeface="+mn-lt"/>
              </a:rPr>
              <a:t>国家发改委原副主任、国家能源局原局长刘铁男在庭审中痛哭流涕的说：“养不教、父之过，对他（刘德成）的犯罪我应该负全部和根本的责任。”把所有罪责揽到自己身上，可谓舐犊情深。法院判决书显示，在刘铁男涉及的</a:t>
            </a:r>
            <a:r>
              <a:rPr lang="en-US" altLang="zh-CN" sz="2000" dirty="0">
                <a:solidFill>
                  <a:srgbClr val="E7E6E6">
                    <a:lumMod val="25000"/>
                  </a:srgbClr>
                </a:solidFill>
                <a:cs typeface="+mn-ea"/>
                <a:sym typeface="+mn-lt"/>
              </a:rPr>
              <a:t>3558</a:t>
            </a:r>
            <a:r>
              <a:rPr lang="zh-CN" altLang="en-US" sz="2000" dirty="0">
                <a:solidFill>
                  <a:srgbClr val="E7E6E6">
                    <a:lumMod val="25000"/>
                  </a:srgbClr>
                </a:solidFill>
                <a:cs typeface="+mn-ea"/>
                <a:sym typeface="+mn-lt"/>
              </a:rPr>
              <a:t>万余元财物中，通过儿子刘德成收受的达到</a:t>
            </a:r>
            <a:r>
              <a:rPr lang="en-US" altLang="zh-CN" sz="2000" dirty="0">
                <a:solidFill>
                  <a:srgbClr val="E7E6E6">
                    <a:lumMod val="25000"/>
                  </a:srgbClr>
                </a:solidFill>
                <a:cs typeface="+mn-ea"/>
                <a:sym typeface="+mn-lt"/>
              </a:rPr>
              <a:t>3400</a:t>
            </a:r>
            <a:r>
              <a:rPr lang="zh-CN" altLang="en-US" sz="2000" dirty="0">
                <a:solidFill>
                  <a:srgbClr val="E7E6E6">
                    <a:lumMod val="25000"/>
                  </a:srgbClr>
                </a:solidFill>
                <a:cs typeface="+mn-ea"/>
                <a:sym typeface="+mn-lt"/>
              </a:rPr>
              <a:t>余万元。而儿子的贪婪，则直接源自于父亲的言传身教。事实上，刘铁男受贿的部分事实与其子刘德成关系甚大，甚至警方也是以刘德成为突破口，从而揭开了整个贪腐大案。“骄奢淫逸，所自邪也。</a:t>
            </a:r>
            <a:endParaRPr lang="zh-CN" altLang="en-US" sz="2000" dirty="0">
              <a:solidFill>
                <a:srgbClr val="E7E6E6">
                  <a:lumMod val="25000"/>
                </a:srgbClr>
              </a:solidFill>
              <a:cs typeface="+mn-ea"/>
              <a:sym typeface="+mn-lt"/>
            </a:endParaRPr>
          </a:p>
        </p:txBody>
      </p:sp>
      <p:pic>
        <p:nvPicPr>
          <p:cNvPr id="7" name="imgShow" descr="E:\有用素材\001党建素材\千库网_大气红色渐变舞台幕布H5背景素材_背景编号4767498.jpg千库网_大气红色渐变舞台幕布H5背景素材_背景编号4767498"/>
          <p:cNvPicPr>
            <a:picLocks noChangeAspect="1" noChangeArrowheads="1"/>
          </p:cNvPicPr>
          <p:nvPr/>
        </p:nvPicPr>
        <p:blipFill>
          <a:blip r:embed="rId2"/>
          <a:srcRect/>
          <a:stretch>
            <a:fillRect/>
          </a:stretch>
        </p:blipFill>
        <p:spPr bwMode="auto">
          <a:xfrm rot="16200000">
            <a:off x="8361363" y="2429510"/>
            <a:ext cx="2461260" cy="369062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anim calcmode="lin" valueType="num">
                                      <p:cBhvr>
                                        <p:cTn id="25" dur="500" fill="hold"/>
                                        <p:tgtEl>
                                          <p:spTgt spid="8"/>
                                        </p:tgtEl>
                                        <p:attrNameLst>
                                          <p:attrName>ppt_x</p:attrName>
                                        </p:attrNameLst>
                                      </p:cBhvr>
                                      <p:tavLst>
                                        <p:tav tm="0">
                                          <p:val>
                                            <p:strVal val="#ppt_x"/>
                                          </p:val>
                                        </p:tav>
                                        <p:tav tm="100000">
                                          <p:val>
                                            <p:strVal val="#ppt_x"/>
                                          </p:val>
                                        </p:tav>
                                      </p:tavLst>
                                    </p:anim>
                                    <p:anim calcmode="lin" valueType="num">
                                      <p:cBhvr>
                                        <p:cTn id="26"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18932" y="1436442"/>
            <a:ext cx="6228068" cy="720167"/>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21855" tIns="60927" rIns="121855" bIns="60927" rtlCol="0" anchor="ctr"/>
          <a:lstStyle/>
          <a:p>
            <a:pPr algn="dist"/>
            <a:r>
              <a:rPr lang="zh-CN" altLang="en-US" sz="3600" b="1" dirty="0">
                <a:solidFill>
                  <a:srgbClr val="C00000"/>
                </a:solidFill>
                <a:cs typeface="+mn-ea"/>
                <a:sym typeface="+mn-lt"/>
              </a:rPr>
              <a:t>溺爱子女，贪官痛哭“害子”</a:t>
            </a:r>
            <a:endParaRPr lang="zh-CN" altLang="en-US" sz="3600" b="1" dirty="0">
              <a:solidFill>
                <a:srgbClr val="C00000"/>
              </a:solidFill>
              <a:cs typeface="+mn-ea"/>
              <a:sym typeface="+mn-lt"/>
            </a:endParaRPr>
          </a:p>
        </p:txBody>
      </p:sp>
      <p:grpSp>
        <p:nvGrpSpPr>
          <p:cNvPr id="3" name="组合 2"/>
          <p:cNvGrpSpPr/>
          <p:nvPr/>
        </p:nvGrpSpPr>
        <p:grpSpPr>
          <a:xfrm>
            <a:off x="641689" y="1416765"/>
            <a:ext cx="719907" cy="720167"/>
            <a:chOff x="3635896" y="1427745"/>
            <a:chExt cx="540000" cy="540000"/>
          </a:xfrm>
          <a:solidFill>
            <a:srgbClr val="C00000"/>
          </a:solidFill>
        </p:grpSpPr>
        <p:sp>
          <p:nvSpPr>
            <p:cNvPr id="4" name="矩形 3"/>
            <p:cNvSpPr/>
            <p:nvPr/>
          </p:nvSpPr>
          <p:spPr>
            <a:xfrm>
              <a:off x="3635896" y="1427745"/>
              <a:ext cx="540000" cy="540000"/>
            </a:xfrm>
            <a:prstGeom prst="rect">
              <a:avLst/>
            </a:prstGeom>
            <a:solidFill>
              <a:srgbClr val="C00000"/>
            </a:solidFill>
            <a:ln w="12700" cap="flat" cmpd="sng" algn="ctr">
              <a:noFill/>
              <a:prstDash val="solid"/>
              <a:miter lim="800000"/>
            </a:ln>
            <a:effectLst/>
          </p:spPr>
          <p:txBody>
            <a:bodyPr rtlCol="0" anchor="ctr"/>
            <a:lstStyle/>
            <a:p>
              <a:pPr algn="ctr" defTabSz="914400"/>
              <a:endParaRPr lang="zh-CN" altLang="en-US" sz="2800" kern="0" dirty="0">
                <a:solidFill>
                  <a:sysClr val="window" lastClr="FFFFFF"/>
                </a:solidFill>
                <a:cs typeface="+mn-ea"/>
                <a:sym typeface="+mn-lt"/>
              </a:endParaRPr>
            </a:p>
          </p:txBody>
        </p:sp>
        <p:sp>
          <p:nvSpPr>
            <p:cNvPr id="5" name="TextBox 45"/>
            <p:cNvSpPr txBox="1"/>
            <p:nvPr/>
          </p:nvSpPr>
          <p:spPr>
            <a:xfrm>
              <a:off x="3635896" y="1478506"/>
              <a:ext cx="540000" cy="438480"/>
            </a:xfrm>
            <a:prstGeom prst="rect">
              <a:avLst/>
            </a:prstGeom>
            <a:noFill/>
          </p:spPr>
          <p:txBody>
            <a:bodyPr wrap="square" rtlCol="0" anchor="ctr" anchorCtr="0">
              <a:spAutoFit/>
            </a:bodyPr>
            <a:lstStyle>
              <a:defPPr>
                <a:defRPr lang="zh-CN"/>
              </a:defPPr>
              <a:lvl1pPr algn="ctr">
                <a:defRPr sz="2600">
                  <a:solidFill>
                    <a:schemeClr val="bg1"/>
                  </a:solidFill>
                  <a:latin typeface="Impact" panose="020B0806030902050204" pitchFamily="34" charset="0"/>
                </a:defRPr>
              </a:lvl1pPr>
            </a:lstStyle>
            <a:p>
              <a:r>
                <a:rPr lang="en-US" altLang="zh-CN" sz="3200" b="1" dirty="0">
                  <a:latin typeface="+mn-lt"/>
                  <a:cs typeface="+mn-ea"/>
                  <a:sym typeface="+mn-lt"/>
                </a:rPr>
                <a:t>02</a:t>
              </a:r>
              <a:endParaRPr lang="zh-CN" altLang="en-US" sz="3200" b="1" dirty="0">
                <a:latin typeface="+mn-lt"/>
                <a:cs typeface="+mn-ea"/>
                <a:sym typeface="+mn-lt"/>
              </a:endParaRPr>
            </a:p>
          </p:txBody>
        </p:sp>
      </p:grpSp>
      <p:sp>
        <p:nvSpPr>
          <p:cNvPr id="6" name="矩形 5"/>
          <p:cNvSpPr/>
          <p:nvPr/>
        </p:nvSpPr>
        <p:spPr>
          <a:xfrm>
            <a:off x="7747000" y="1407133"/>
            <a:ext cx="3973170" cy="7560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3200" b="1" dirty="0">
                <a:solidFill>
                  <a:schemeClr val="bg1"/>
                </a:solidFill>
                <a:cs typeface="+mn-ea"/>
                <a:sym typeface="+mn-lt"/>
              </a:rPr>
              <a:t>捷径思维，做人上人</a:t>
            </a:r>
            <a:endParaRPr lang="zh-CN" altLang="en-US" sz="3200" b="1" dirty="0">
              <a:solidFill>
                <a:schemeClr val="bg1"/>
              </a:solidFill>
              <a:cs typeface="+mn-ea"/>
              <a:sym typeface="+mn-lt"/>
            </a:endParaRPr>
          </a:p>
        </p:txBody>
      </p:sp>
      <p:sp>
        <p:nvSpPr>
          <p:cNvPr id="8" name="PA-02257"/>
          <p:cNvSpPr/>
          <p:nvPr>
            <p:custDataLst>
              <p:tags r:id="rId1"/>
            </p:custDataLst>
          </p:nvPr>
        </p:nvSpPr>
        <p:spPr>
          <a:xfrm>
            <a:off x="660400" y="2986100"/>
            <a:ext cx="5047911" cy="2784991"/>
          </a:xfrm>
          <a:prstGeom prst="rect">
            <a:avLst/>
          </a:prstGeom>
        </p:spPr>
        <p:txBody>
          <a:bodyPr wrap="square" lIns="63498" tIns="31749" rIns="63498" bIns="31749">
            <a:spAutoFit/>
          </a:bodyPr>
          <a:lstStyle/>
          <a:p>
            <a:pPr marL="342900" lvl="0" indent="-342900">
              <a:lnSpc>
                <a:spcPct val="150000"/>
              </a:lnSpc>
              <a:buClr>
                <a:srgbClr val="C00000"/>
              </a:buClr>
              <a:buFont typeface="Wingdings" panose="05000000000000000000" pitchFamily="2" charset="2"/>
              <a:buChar char="n"/>
              <a:defRPr/>
            </a:pPr>
            <a:r>
              <a:rPr lang="zh-CN" altLang="en-US" sz="2000" dirty="0">
                <a:solidFill>
                  <a:srgbClr val="E7E6E6">
                    <a:lumMod val="25000"/>
                  </a:srgbClr>
                </a:solidFill>
                <a:cs typeface="+mn-ea"/>
                <a:sym typeface="+mn-lt"/>
              </a:rPr>
              <a:t>欲望的闸门一旦打开，疯狂的贪腐就会一泻千里。“如今觉得当时我们父子都错了，抛开以权谋私不说，我们的人生观、价值观就错了，奋斗的原动力就错了，这也是我们父子犯罪的一个共同原因。”被关进冰冷的铁窗后，刘德成悔恨地说。</a:t>
            </a:r>
            <a:endParaRPr lang="zh-CN" altLang="en-US" sz="2000" dirty="0">
              <a:solidFill>
                <a:srgbClr val="E7E6E6">
                  <a:lumMod val="25000"/>
                </a:srgbClr>
              </a:solidFill>
              <a:cs typeface="+mn-ea"/>
              <a:sym typeface="+mn-lt"/>
            </a:endParaRPr>
          </a:p>
        </p:txBody>
      </p:sp>
      <p:pic>
        <p:nvPicPr>
          <p:cNvPr id="7" name="imgShow" descr="E:\有用素材\001党建素材\千库网_大气红色渐变舞台幕布H5背景素材_背景编号4767498.jpg千库网_大气红色渐变舞台幕布H5背景素材_背景编号4767498"/>
          <p:cNvPicPr>
            <a:picLocks noChangeAspect="1" noChangeArrowheads="1"/>
          </p:cNvPicPr>
          <p:nvPr/>
        </p:nvPicPr>
        <p:blipFill>
          <a:blip r:embed="rId2"/>
          <a:srcRect/>
          <a:stretch>
            <a:fillRect/>
          </a:stretch>
        </p:blipFill>
        <p:spPr bwMode="auto">
          <a:xfrm rot="16200000">
            <a:off x="8361363" y="2429510"/>
            <a:ext cx="2461260" cy="369062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anim calcmode="lin" valueType="num">
                                      <p:cBhvr>
                                        <p:cTn id="25" dur="500" fill="hold"/>
                                        <p:tgtEl>
                                          <p:spTgt spid="8"/>
                                        </p:tgtEl>
                                        <p:attrNameLst>
                                          <p:attrName>ppt_x</p:attrName>
                                        </p:attrNameLst>
                                      </p:cBhvr>
                                      <p:tavLst>
                                        <p:tav tm="0">
                                          <p:val>
                                            <p:strVal val="#ppt_x"/>
                                          </p:val>
                                        </p:tav>
                                        <p:tav tm="100000">
                                          <p:val>
                                            <p:strVal val="#ppt_x"/>
                                          </p:val>
                                        </p:tav>
                                      </p:tavLst>
                                    </p:anim>
                                    <p:anim calcmode="lin" valueType="num">
                                      <p:cBhvr>
                                        <p:cTn id="26"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18932" y="1436442"/>
            <a:ext cx="6228068" cy="720167"/>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21855" tIns="60927" rIns="121855" bIns="60927" rtlCol="0" anchor="ctr"/>
          <a:lstStyle/>
          <a:p>
            <a:pPr algn="dist"/>
            <a:r>
              <a:rPr lang="zh-CN" altLang="en-US" sz="3600" b="1" dirty="0">
                <a:solidFill>
                  <a:srgbClr val="C00000"/>
                </a:solidFill>
                <a:cs typeface="+mn-ea"/>
                <a:sym typeface="+mn-lt"/>
              </a:rPr>
              <a:t>溺爱子女，贪官痛哭“害子”</a:t>
            </a:r>
            <a:endParaRPr lang="zh-CN" altLang="en-US" sz="3600" b="1" dirty="0">
              <a:solidFill>
                <a:srgbClr val="C00000"/>
              </a:solidFill>
              <a:cs typeface="+mn-ea"/>
              <a:sym typeface="+mn-lt"/>
            </a:endParaRPr>
          </a:p>
        </p:txBody>
      </p:sp>
      <p:grpSp>
        <p:nvGrpSpPr>
          <p:cNvPr id="3" name="组合 2"/>
          <p:cNvGrpSpPr/>
          <p:nvPr/>
        </p:nvGrpSpPr>
        <p:grpSpPr>
          <a:xfrm>
            <a:off x="641689" y="1416765"/>
            <a:ext cx="719907" cy="720167"/>
            <a:chOff x="3635896" y="1427745"/>
            <a:chExt cx="540000" cy="540000"/>
          </a:xfrm>
          <a:solidFill>
            <a:srgbClr val="C00000"/>
          </a:solidFill>
        </p:grpSpPr>
        <p:sp>
          <p:nvSpPr>
            <p:cNvPr id="4" name="矩形 3"/>
            <p:cNvSpPr/>
            <p:nvPr/>
          </p:nvSpPr>
          <p:spPr>
            <a:xfrm>
              <a:off x="3635896" y="1427745"/>
              <a:ext cx="540000" cy="540000"/>
            </a:xfrm>
            <a:prstGeom prst="rect">
              <a:avLst/>
            </a:prstGeom>
            <a:solidFill>
              <a:srgbClr val="C00000"/>
            </a:solidFill>
            <a:ln w="12700" cap="flat" cmpd="sng" algn="ctr">
              <a:noFill/>
              <a:prstDash val="solid"/>
              <a:miter lim="800000"/>
            </a:ln>
            <a:effectLst/>
          </p:spPr>
          <p:txBody>
            <a:bodyPr rtlCol="0" anchor="ctr"/>
            <a:lstStyle/>
            <a:p>
              <a:pPr algn="ctr" defTabSz="914400"/>
              <a:endParaRPr lang="zh-CN" altLang="en-US" sz="2800" kern="0" dirty="0">
                <a:solidFill>
                  <a:sysClr val="window" lastClr="FFFFFF"/>
                </a:solidFill>
                <a:cs typeface="+mn-ea"/>
                <a:sym typeface="+mn-lt"/>
              </a:endParaRPr>
            </a:p>
          </p:txBody>
        </p:sp>
        <p:sp>
          <p:nvSpPr>
            <p:cNvPr id="5" name="TextBox 45"/>
            <p:cNvSpPr txBox="1"/>
            <p:nvPr/>
          </p:nvSpPr>
          <p:spPr>
            <a:xfrm>
              <a:off x="3635896" y="1478960"/>
              <a:ext cx="540000" cy="437572"/>
            </a:xfrm>
            <a:prstGeom prst="rect">
              <a:avLst/>
            </a:prstGeom>
            <a:noFill/>
          </p:spPr>
          <p:txBody>
            <a:bodyPr wrap="square" rtlCol="0" anchor="ctr" anchorCtr="0">
              <a:spAutoFit/>
            </a:bodyPr>
            <a:lstStyle>
              <a:defPPr>
                <a:defRPr lang="zh-CN"/>
              </a:defPPr>
              <a:lvl1pPr algn="ctr">
                <a:defRPr sz="2600">
                  <a:solidFill>
                    <a:schemeClr val="bg1"/>
                  </a:solidFill>
                  <a:latin typeface="Impact" panose="020B0806030902050204" pitchFamily="34" charset="0"/>
                </a:defRPr>
              </a:lvl1pPr>
            </a:lstStyle>
            <a:p>
              <a:r>
                <a:rPr lang="en-US" altLang="zh-CN" sz="3200" b="1" dirty="0">
                  <a:latin typeface="+mn-lt"/>
                  <a:cs typeface="+mn-ea"/>
                  <a:sym typeface="+mn-lt"/>
                </a:rPr>
                <a:t>03</a:t>
              </a:r>
              <a:endParaRPr lang="zh-CN" altLang="en-US" sz="3200" b="1" dirty="0">
                <a:latin typeface="+mn-lt"/>
                <a:cs typeface="+mn-ea"/>
                <a:sym typeface="+mn-lt"/>
              </a:endParaRPr>
            </a:p>
          </p:txBody>
        </p:sp>
      </p:grpSp>
      <p:sp>
        <p:nvSpPr>
          <p:cNvPr id="6" name="矩形 5"/>
          <p:cNvSpPr/>
          <p:nvPr/>
        </p:nvSpPr>
        <p:spPr>
          <a:xfrm>
            <a:off x="7747000" y="1407133"/>
            <a:ext cx="3973170" cy="75606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3200" b="1" dirty="0">
                <a:solidFill>
                  <a:schemeClr val="bg1"/>
                </a:solidFill>
                <a:cs typeface="+mn-ea"/>
                <a:sym typeface="+mn-lt"/>
              </a:rPr>
              <a:t>家风不正，一损俱损</a:t>
            </a:r>
            <a:endParaRPr lang="zh-CN" altLang="en-US" sz="3200" b="1" dirty="0">
              <a:solidFill>
                <a:schemeClr val="bg1"/>
              </a:solidFill>
              <a:cs typeface="+mn-ea"/>
              <a:sym typeface="+mn-lt"/>
            </a:endParaRPr>
          </a:p>
        </p:txBody>
      </p:sp>
      <p:sp>
        <p:nvSpPr>
          <p:cNvPr id="8" name="PA-02257"/>
          <p:cNvSpPr/>
          <p:nvPr>
            <p:custDataLst>
              <p:tags r:id="rId1"/>
            </p:custDataLst>
          </p:nvPr>
        </p:nvSpPr>
        <p:spPr>
          <a:xfrm>
            <a:off x="641689" y="3163775"/>
            <a:ext cx="5047911" cy="2784991"/>
          </a:xfrm>
          <a:prstGeom prst="rect">
            <a:avLst/>
          </a:prstGeom>
        </p:spPr>
        <p:txBody>
          <a:bodyPr wrap="square" lIns="63498" tIns="31749" rIns="63498" bIns="31749">
            <a:spAutoFit/>
          </a:bodyPr>
          <a:lstStyle/>
          <a:p>
            <a:pPr marL="342900" lvl="0" indent="-342900">
              <a:lnSpc>
                <a:spcPct val="150000"/>
              </a:lnSpc>
              <a:buClr>
                <a:srgbClr val="C00000"/>
              </a:buClr>
              <a:buFont typeface="Wingdings" panose="05000000000000000000" pitchFamily="2" charset="2"/>
              <a:buChar char="n"/>
              <a:defRPr/>
            </a:pPr>
            <a:r>
              <a:rPr lang="zh-CN" altLang="en-US" sz="2000" dirty="0">
                <a:solidFill>
                  <a:srgbClr val="E7E6E6">
                    <a:lumMod val="25000"/>
                  </a:srgbClr>
                </a:solidFill>
                <a:cs typeface="+mn-ea"/>
                <a:sym typeface="+mn-lt"/>
              </a:rPr>
              <a:t>古人云：“父母之于爱子，则为之计深远。”作为党员领导干部，不能被舐犊之情迷惑了双眼。真正疼爱子女，就应该涵养好家风，从小培育孩子正直的品质和出众的能力，让孩子经历摸爬滚打、砥砺成才。</a:t>
            </a:r>
            <a:endParaRPr lang="zh-CN" altLang="en-US" sz="2000" dirty="0">
              <a:solidFill>
                <a:srgbClr val="E7E6E6">
                  <a:lumMod val="25000"/>
                </a:srgbClr>
              </a:solidFill>
              <a:cs typeface="+mn-ea"/>
              <a:sym typeface="+mn-lt"/>
            </a:endParaRPr>
          </a:p>
        </p:txBody>
      </p:sp>
      <p:pic>
        <p:nvPicPr>
          <p:cNvPr id="7" name="imgShow" descr="E:\有用素材\001党建素材\千库网_大气红色渐变舞台幕布H5背景素材_背景编号4767498.jpg千库网_大气红色渐变舞台幕布H5背景素材_背景编号4767498"/>
          <p:cNvPicPr>
            <a:picLocks noChangeAspect="1" noChangeArrowheads="1"/>
          </p:cNvPicPr>
          <p:nvPr/>
        </p:nvPicPr>
        <p:blipFill>
          <a:blip r:embed="rId2"/>
          <a:srcRect/>
          <a:stretch>
            <a:fillRect/>
          </a:stretch>
        </p:blipFill>
        <p:spPr bwMode="auto">
          <a:xfrm rot="16200000">
            <a:off x="8361363" y="2429510"/>
            <a:ext cx="2461260" cy="369062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anim calcmode="lin" valueType="num">
                                      <p:cBhvr>
                                        <p:cTn id="25" dur="500" fill="hold"/>
                                        <p:tgtEl>
                                          <p:spTgt spid="8"/>
                                        </p:tgtEl>
                                        <p:attrNameLst>
                                          <p:attrName>ppt_x</p:attrName>
                                        </p:attrNameLst>
                                      </p:cBhvr>
                                      <p:tavLst>
                                        <p:tav tm="0">
                                          <p:val>
                                            <p:strVal val="#ppt_x"/>
                                          </p:val>
                                        </p:tav>
                                        <p:tav tm="100000">
                                          <p:val>
                                            <p:strVal val="#ppt_x"/>
                                          </p:val>
                                        </p:tav>
                                      </p:tavLst>
                                    </p:anim>
                                    <p:anim calcmode="lin" valueType="num">
                                      <p:cBhvr>
                                        <p:cTn id="26"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 name="图片 29"/>
          <p:cNvPicPr>
            <a:picLocks noChangeAspect="1"/>
          </p:cNvPicPr>
          <p:nvPr/>
        </p:nvPicPr>
        <p:blipFill>
          <a:blip r:embed="rId1"/>
          <a:srcRect l="100000" t="9405" r="-14694" b="21310"/>
          <a:stretch>
            <a:fillRect/>
          </a:stretch>
        </p:blipFill>
        <p:spPr>
          <a:xfrm>
            <a:off x="379387" y="1088571"/>
            <a:ext cx="302784" cy="1364343"/>
          </a:xfrm>
          <a:custGeom>
            <a:avLst/>
            <a:gdLst>
              <a:gd name="connsiteX0" fmla="*/ 0 w 302784"/>
              <a:gd name="connsiteY0" fmla="*/ 0 h 1364343"/>
              <a:gd name="connsiteX1" fmla="*/ 302784 w 302784"/>
              <a:gd name="connsiteY1" fmla="*/ 0 h 1364343"/>
              <a:gd name="connsiteX2" fmla="*/ 302784 w 302784"/>
              <a:gd name="connsiteY2" fmla="*/ 1364343 h 1364343"/>
              <a:gd name="connsiteX3" fmla="*/ 0 w 302784"/>
              <a:gd name="connsiteY3" fmla="*/ 1364343 h 1364343"/>
              <a:gd name="connsiteX4" fmla="*/ 0 w 302784"/>
              <a:gd name="connsiteY4" fmla="*/ 0 h 136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784" h="1364343">
                <a:moveTo>
                  <a:pt x="0" y="0"/>
                </a:moveTo>
                <a:lnTo>
                  <a:pt x="302784" y="0"/>
                </a:lnTo>
                <a:lnTo>
                  <a:pt x="302784" y="1364343"/>
                </a:lnTo>
                <a:lnTo>
                  <a:pt x="0" y="1364343"/>
                </a:lnTo>
                <a:lnTo>
                  <a:pt x="0" y="0"/>
                </a:lnTo>
                <a:close/>
              </a:path>
            </a:pathLst>
          </a:custGeom>
        </p:spPr>
      </p:pic>
      <p:sp>
        <p:nvSpPr>
          <p:cNvPr id="13" name="标题 4"/>
          <p:cNvSpPr txBox="1"/>
          <p:nvPr/>
        </p:nvSpPr>
        <p:spPr>
          <a:xfrm>
            <a:off x="802640" y="3073400"/>
            <a:ext cx="10760075" cy="1139190"/>
          </a:xfrm>
          <a:prstGeom prst="rect">
            <a:avLst/>
          </a:prstGeom>
        </p:spPr>
        <p:txBody>
          <a:bodyPr vert="horz" lIns="121873" tIns="60936" rIns="121873" bIns="60936"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4000" b="1" spc="300" dirty="0">
                <a:solidFill>
                  <a:srgbClr val="C00000"/>
                </a:solidFill>
                <a:latin typeface="+mn-lt"/>
                <a:ea typeface="+mn-ea"/>
                <a:cs typeface="+mn-ea"/>
                <a:sym typeface="+mn-lt"/>
              </a:rPr>
              <a:t>全面贯彻新时代弘扬优良家风的实践要求</a:t>
            </a:r>
            <a:endParaRPr lang="zh-CN" altLang="en-US" sz="4000" b="1" spc="300" dirty="0">
              <a:solidFill>
                <a:srgbClr val="C00000"/>
              </a:solidFill>
              <a:latin typeface="+mn-lt"/>
              <a:ea typeface="+mn-ea"/>
              <a:cs typeface="+mn-ea"/>
              <a:sym typeface="+mn-lt"/>
            </a:endParaRPr>
          </a:p>
        </p:txBody>
      </p:sp>
      <p:sp>
        <p:nvSpPr>
          <p:cNvPr id="15" name="文本框 8"/>
          <p:cNvSpPr txBox="1"/>
          <p:nvPr/>
        </p:nvSpPr>
        <p:spPr>
          <a:xfrm>
            <a:off x="4610825" y="2022677"/>
            <a:ext cx="2971179" cy="951230"/>
          </a:xfrm>
          <a:prstGeom prst="rect">
            <a:avLst/>
          </a:prstGeom>
          <a:solidFill>
            <a:srgbClr val="C00000"/>
          </a:solidFill>
        </p:spPr>
        <p:txBody>
          <a:bodyPr wrap="square" lIns="121873" tIns="60936" rIns="121873" bIns="60936" rtlCol="0">
            <a:spAutoFit/>
          </a:bodyPr>
          <a:lstStyle/>
          <a:p>
            <a:pPr algn="ctr"/>
            <a:r>
              <a:rPr lang="zh-CN" altLang="en-US" sz="5400" b="1" spc="800" dirty="0">
                <a:solidFill>
                  <a:schemeClr val="accent4">
                    <a:lumMod val="20000"/>
                    <a:lumOff val="80000"/>
                  </a:schemeClr>
                </a:solidFill>
                <a:cs typeface="+mn-ea"/>
                <a:sym typeface="+mn-lt"/>
              </a:rPr>
              <a:t>第四章</a:t>
            </a:r>
            <a:endParaRPr lang="zh-CN" altLang="en-US" sz="5400" b="1" spc="800" dirty="0">
              <a:solidFill>
                <a:schemeClr val="accent4">
                  <a:lumMod val="20000"/>
                  <a:lumOff val="80000"/>
                </a:schemeClr>
              </a:solidFill>
              <a:cs typeface="+mn-ea"/>
              <a:sym typeface="+mn-lt"/>
            </a:endParaRPr>
          </a:p>
        </p:txBody>
      </p:sp>
      <p:pic>
        <p:nvPicPr>
          <p:cNvPr id="31" name="图片 30"/>
          <p:cNvPicPr>
            <a:picLocks noChangeAspect="1"/>
          </p:cNvPicPr>
          <p:nvPr/>
        </p:nvPicPr>
        <p:blipFill>
          <a:blip r:embed="rId1"/>
          <a:srcRect l="5300" t="25605" r="14884" b="6095"/>
          <a:stretch>
            <a:fillRect/>
          </a:stretch>
        </p:blipFill>
        <p:spPr>
          <a:xfrm>
            <a:off x="9918700" y="885190"/>
            <a:ext cx="1644650" cy="13449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50"/>
                                        <p:tgtEl>
                                          <p:spTgt spid="1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6" presetClass="entr" presetSubtype="32" fill="hold" nodeType="afterEffect">
                                  <p:stCondLst>
                                    <p:cond delay="0"/>
                                  </p:stCondLst>
                                  <p:childTnLst>
                                    <p:set>
                                      <p:cBhvr>
                                        <p:cTn id="16" dur="1000" fill="hold">
                                          <p:stCondLst>
                                            <p:cond delay="0"/>
                                          </p:stCondLst>
                                        </p:cTn>
                                        <p:tgtEl>
                                          <p:spTgt spid="31"/>
                                        </p:tgtEl>
                                        <p:attrNameLst>
                                          <p:attrName>style.visibility</p:attrName>
                                        </p:attrNameLst>
                                      </p:cBhvr>
                                      <p:to>
                                        <p:strVal val="visible"/>
                                      </p:to>
                                    </p:set>
                                    <p:animEffect transition="in" filter="circle(out)">
                                      <p:cBhvr>
                                        <p:cTn id="1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136964" y="2707488"/>
            <a:ext cx="2098142" cy="672744"/>
            <a:chOff x="2474639" y="1574800"/>
            <a:chExt cx="2465661" cy="723900"/>
          </a:xfrm>
          <a:solidFill>
            <a:srgbClr val="C00000"/>
          </a:solidFill>
        </p:grpSpPr>
        <p:sp>
          <p:nvSpPr>
            <p:cNvPr id="9" name="圆角矩形 8"/>
            <p:cNvSpPr/>
            <p:nvPr/>
          </p:nvSpPr>
          <p:spPr>
            <a:xfrm>
              <a:off x="2474639" y="1574800"/>
              <a:ext cx="2465661" cy="723900"/>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cs typeface="+mn-ea"/>
                <a:sym typeface="+mn-lt"/>
              </a:endParaRPr>
            </a:p>
          </p:txBody>
        </p:sp>
        <p:sp>
          <p:nvSpPr>
            <p:cNvPr id="10" name="矩形 9"/>
            <p:cNvSpPr/>
            <p:nvPr/>
          </p:nvSpPr>
          <p:spPr>
            <a:xfrm>
              <a:off x="3297557" y="1721483"/>
              <a:ext cx="819826" cy="430535"/>
            </a:xfrm>
            <a:prstGeom prst="rect">
              <a:avLst/>
            </a:prstGeom>
            <a:grp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cs typeface="+mn-ea"/>
                  <a:sym typeface="+mn-lt"/>
                </a:rPr>
                <a:t>慎权</a:t>
              </a:r>
              <a:endParaRPr kumimoji="0" lang="zh-CN" altLang="en-US" sz="2000" b="1" i="0" u="none" strike="noStrike" kern="1200" cap="none" spc="0" normalizeH="0" baseline="0" noProof="0" dirty="0">
                <a:ln>
                  <a:noFill/>
                </a:ln>
                <a:solidFill>
                  <a:prstClr val="white"/>
                </a:solidFill>
                <a:effectLst/>
                <a:uLnTx/>
                <a:uFillTx/>
                <a:cs typeface="+mn-ea"/>
                <a:sym typeface="+mn-lt"/>
              </a:endParaRPr>
            </a:p>
          </p:txBody>
        </p:sp>
      </p:grpSp>
      <p:grpSp>
        <p:nvGrpSpPr>
          <p:cNvPr id="11" name="组合 10"/>
          <p:cNvGrpSpPr/>
          <p:nvPr/>
        </p:nvGrpSpPr>
        <p:grpSpPr>
          <a:xfrm>
            <a:off x="3518503" y="2707488"/>
            <a:ext cx="7534333" cy="3323607"/>
            <a:chOff x="4105299" y="1631849"/>
            <a:chExt cx="7534333" cy="3323607"/>
          </a:xfrm>
        </p:grpSpPr>
        <p:sp>
          <p:nvSpPr>
            <p:cNvPr id="12" name="矩形 11"/>
            <p:cNvSpPr/>
            <p:nvPr/>
          </p:nvSpPr>
          <p:spPr>
            <a:xfrm>
              <a:off x="4193136" y="1656217"/>
              <a:ext cx="7437689" cy="3274871"/>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cs typeface="+mn-ea"/>
                  <a:sym typeface="+mn-lt"/>
                </a:rPr>
                <a:t>严格按照</a:t>
              </a:r>
              <a:r>
                <a:rPr kumimoji="0" lang="en-US" altLang="zh-CN" sz="2000" b="0" i="0" u="none" strike="noStrike" kern="1200" cap="none" spc="0" normalizeH="0" baseline="0" noProof="0" dirty="0">
                  <a:ln>
                    <a:noFill/>
                  </a:ln>
                  <a:solidFill>
                    <a:prstClr val="black"/>
                  </a:solidFill>
                  <a:effectLst/>
                  <a:uLnTx/>
                  <a:uFillTx/>
                  <a:cs typeface="+mn-ea"/>
                  <a:sym typeface="+mn-lt"/>
                </a:rPr>
                <a:t>《</a:t>
              </a:r>
              <a:r>
                <a:rPr kumimoji="0" lang="zh-CN" altLang="en-US" sz="2000" b="0" i="0" u="none" strike="noStrike" kern="1200" cap="none" spc="0" normalizeH="0" baseline="0" noProof="0" dirty="0">
                  <a:ln>
                    <a:noFill/>
                  </a:ln>
                  <a:solidFill>
                    <a:prstClr val="black"/>
                  </a:solidFill>
                  <a:effectLst/>
                  <a:uLnTx/>
                  <a:uFillTx/>
                  <a:cs typeface="+mn-ea"/>
                  <a:sym typeface="+mn-lt"/>
                </a:rPr>
                <a:t>中国共产党廉洁自律准则</a:t>
              </a:r>
              <a:r>
                <a:rPr kumimoji="0" lang="en-US" altLang="zh-CN" sz="2000" b="0" i="0" u="none" strike="noStrike" kern="1200" cap="none" spc="0" normalizeH="0" baseline="0" noProof="0" dirty="0">
                  <a:ln>
                    <a:noFill/>
                  </a:ln>
                  <a:solidFill>
                    <a:prstClr val="black"/>
                  </a:solidFill>
                  <a:effectLst/>
                  <a:uLnTx/>
                  <a:uFillTx/>
                  <a:cs typeface="+mn-ea"/>
                  <a:sym typeface="+mn-lt"/>
                </a:rPr>
                <a:t>》</a:t>
              </a:r>
              <a:r>
                <a:rPr kumimoji="0" lang="zh-CN" altLang="en-US" sz="2000" b="0" i="0" u="none" strike="noStrike" kern="1200" cap="none" spc="0" normalizeH="0" baseline="0" noProof="0" dirty="0">
                  <a:ln>
                    <a:noFill/>
                  </a:ln>
                  <a:solidFill>
                    <a:prstClr val="black"/>
                  </a:solidFill>
                  <a:effectLst/>
                  <a:uLnTx/>
                  <a:uFillTx/>
                  <a:cs typeface="+mn-ea"/>
                  <a:sym typeface="+mn-lt"/>
                </a:rPr>
                <a:t>和</a:t>
              </a:r>
              <a:r>
                <a:rPr kumimoji="0" lang="en-US" altLang="zh-CN" sz="2000" b="0" i="0" u="none" strike="noStrike" kern="1200" cap="none" spc="0" normalizeH="0" baseline="0" noProof="0" dirty="0">
                  <a:ln>
                    <a:noFill/>
                  </a:ln>
                  <a:solidFill>
                    <a:prstClr val="black"/>
                  </a:solidFill>
                  <a:effectLst/>
                  <a:uLnTx/>
                  <a:uFillTx/>
                  <a:cs typeface="+mn-ea"/>
                  <a:sym typeface="+mn-lt"/>
                </a:rPr>
                <a:t>《</a:t>
              </a:r>
              <a:r>
                <a:rPr kumimoji="0" lang="zh-CN" altLang="en-US" sz="2000" b="0" i="0" u="none" strike="noStrike" kern="1200" cap="none" spc="0" normalizeH="0" baseline="0" noProof="0" dirty="0">
                  <a:ln>
                    <a:noFill/>
                  </a:ln>
                  <a:solidFill>
                    <a:prstClr val="black"/>
                  </a:solidFill>
                  <a:effectLst/>
                  <a:uLnTx/>
                  <a:uFillTx/>
                  <a:cs typeface="+mn-ea"/>
                  <a:sym typeface="+mn-lt"/>
                </a:rPr>
                <a:t>中国共产党纪律处分条例</a:t>
              </a:r>
              <a:r>
                <a:rPr kumimoji="0" lang="en-US" altLang="zh-CN" sz="2000" b="0" i="0" u="none" strike="noStrike" kern="1200" cap="none" spc="0" normalizeH="0" baseline="0" noProof="0" dirty="0">
                  <a:ln>
                    <a:noFill/>
                  </a:ln>
                  <a:solidFill>
                    <a:prstClr val="black"/>
                  </a:solidFill>
                  <a:effectLst/>
                  <a:uLnTx/>
                  <a:uFillTx/>
                  <a:cs typeface="+mn-ea"/>
                  <a:sym typeface="+mn-lt"/>
                </a:rPr>
                <a:t>》</a:t>
              </a:r>
              <a:r>
                <a:rPr kumimoji="0" lang="zh-CN" altLang="en-US" sz="2000" b="0" i="0" u="none" strike="noStrike" kern="1200" cap="none" spc="0" normalizeH="0" baseline="0" noProof="0" dirty="0">
                  <a:ln>
                    <a:noFill/>
                  </a:ln>
                  <a:solidFill>
                    <a:prstClr val="black"/>
                  </a:solidFill>
                  <a:effectLst/>
                  <a:uLnTx/>
                  <a:uFillTx/>
                  <a:cs typeface="+mn-ea"/>
                  <a:sym typeface="+mn-lt"/>
                </a:rPr>
                <a:t>的要求，规范自己的言行，构建团结和睦、相亲相爱的家庭关系，建立共同的生活态度与价值取向，互敬、互爱、互信、互勉、互助，引导家庭成员算好政治账、经济账、声誉帐、家庭账，使自己成为廉洁文明家风建设的示范者。同时，制定清廉家训，经常性开展家庭助廉警示教育，统一家庭成员思想和行为，使他们成为好家风的真心拥护者。</a:t>
              </a:r>
              <a:endParaRPr kumimoji="0" lang="zh-CN" altLang="en-US" sz="2000" b="0" i="0" u="none" strike="noStrike" kern="1200" cap="none" spc="0" normalizeH="0" baseline="0" noProof="0" dirty="0">
                <a:ln>
                  <a:noFill/>
                </a:ln>
                <a:solidFill>
                  <a:prstClr val="black"/>
                </a:solidFill>
                <a:effectLst/>
                <a:uLnTx/>
                <a:uFillTx/>
                <a:cs typeface="+mn-ea"/>
                <a:sym typeface="+mn-lt"/>
              </a:endParaRPr>
            </a:p>
          </p:txBody>
        </p:sp>
        <p:sp>
          <p:nvSpPr>
            <p:cNvPr id="13" name="圆角矩形 12"/>
            <p:cNvSpPr/>
            <p:nvPr/>
          </p:nvSpPr>
          <p:spPr>
            <a:xfrm>
              <a:off x="4105299" y="1631849"/>
              <a:ext cx="7534333" cy="3323607"/>
            </a:xfrm>
            <a:prstGeom prst="roundRect">
              <a:avLst>
                <a:gd name="adj" fmla="val 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grpSp>
        <p:nvGrpSpPr>
          <p:cNvPr id="15" name="组合 14"/>
          <p:cNvGrpSpPr/>
          <p:nvPr/>
        </p:nvGrpSpPr>
        <p:grpSpPr>
          <a:xfrm>
            <a:off x="1136964" y="3628697"/>
            <a:ext cx="2098142" cy="672744"/>
            <a:chOff x="2474639" y="1574800"/>
            <a:chExt cx="2465661" cy="723900"/>
          </a:xfrm>
          <a:solidFill>
            <a:srgbClr val="C00000"/>
          </a:solidFill>
        </p:grpSpPr>
        <p:sp>
          <p:nvSpPr>
            <p:cNvPr id="16" name="圆角矩形 15"/>
            <p:cNvSpPr/>
            <p:nvPr/>
          </p:nvSpPr>
          <p:spPr>
            <a:xfrm>
              <a:off x="2474639" y="1574800"/>
              <a:ext cx="2465661" cy="723900"/>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cs typeface="+mn-ea"/>
                <a:sym typeface="+mn-lt"/>
              </a:endParaRPr>
            </a:p>
          </p:txBody>
        </p:sp>
        <p:sp>
          <p:nvSpPr>
            <p:cNvPr id="17" name="矩形 16"/>
            <p:cNvSpPr/>
            <p:nvPr/>
          </p:nvSpPr>
          <p:spPr>
            <a:xfrm>
              <a:off x="3297557" y="1721483"/>
              <a:ext cx="819826" cy="430535"/>
            </a:xfrm>
            <a:prstGeom prst="rect">
              <a:avLst/>
            </a:prstGeom>
            <a:grp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cs typeface="+mn-ea"/>
                  <a:sym typeface="+mn-lt"/>
                </a:rPr>
                <a:t>慎言</a:t>
              </a:r>
              <a:endParaRPr kumimoji="0" lang="zh-CN" altLang="en-US" sz="2000" b="1" i="0" u="none" strike="noStrike" kern="1200" cap="none" spc="0" normalizeH="0" baseline="0" noProof="0" dirty="0">
                <a:ln>
                  <a:noFill/>
                </a:ln>
                <a:solidFill>
                  <a:prstClr val="white"/>
                </a:solidFill>
                <a:effectLst/>
                <a:uLnTx/>
                <a:uFillTx/>
                <a:cs typeface="+mn-ea"/>
                <a:sym typeface="+mn-lt"/>
              </a:endParaRPr>
            </a:p>
          </p:txBody>
        </p:sp>
      </p:grpSp>
      <p:grpSp>
        <p:nvGrpSpPr>
          <p:cNvPr id="22" name="组合 21"/>
          <p:cNvGrpSpPr/>
          <p:nvPr/>
        </p:nvGrpSpPr>
        <p:grpSpPr>
          <a:xfrm>
            <a:off x="1139164" y="4549906"/>
            <a:ext cx="2098142" cy="672744"/>
            <a:chOff x="2477225" y="1574800"/>
            <a:chExt cx="2465661" cy="723900"/>
          </a:xfrm>
          <a:solidFill>
            <a:srgbClr val="C00000"/>
          </a:solidFill>
        </p:grpSpPr>
        <p:sp>
          <p:nvSpPr>
            <p:cNvPr id="23" name="圆角矩形 22"/>
            <p:cNvSpPr/>
            <p:nvPr/>
          </p:nvSpPr>
          <p:spPr>
            <a:xfrm>
              <a:off x="2477225" y="1574800"/>
              <a:ext cx="2465661" cy="723900"/>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cs typeface="+mn-ea"/>
                <a:sym typeface="+mn-lt"/>
              </a:endParaRPr>
            </a:p>
          </p:txBody>
        </p:sp>
        <p:sp>
          <p:nvSpPr>
            <p:cNvPr id="24" name="矩形 23"/>
            <p:cNvSpPr/>
            <p:nvPr/>
          </p:nvSpPr>
          <p:spPr>
            <a:xfrm>
              <a:off x="3300142" y="1721483"/>
              <a:ext cx="819826" cy="430535"/>
            </a:xfrm>
            <a:prstGeom prst="rect">
              <a:avLst/>
            </a:prstGeom>
            <a:grp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cs typeface="+mn-ea"/>
                  <a:sym typeface="+mn-lt"/>
                </a:rPr>
                <a:t>慎微</a:t>
              </a:r>
              <a:endParaRPr kumimoji="0" lang="zh-CN" altLang="en-US" sz="2000" b="1" i="0" u="none" strike="noStrike" kern="1200" cap="none" spc="0" normalizeH="0" baseline="0" noProof="0" dirty="0">
                <a:ln>
                  <a:noFill/>
                </a:ln>
                <a:solidFill>
                  <a:prstClr val="white"/>
                </a:solidFill>
                <a:effectLst/>
                <a:uLnTx/>
                <a:uFillTx/>
                <a:cs typeface="+mn-ea"/>
                <a:sym typeface="+mn-lt"/>
              </a:endParaRPr>
            </a:p>
          </p:txBody>
        </p:sp>
      </p:grpSp>
      <p:sp>
        <p:nvSpPr>
          <p:cNvPr id="28" name="矩形 27"/>
          <p:cNvSpPr/>
          <p:nvPr/>
        </p:nvSpPr>
        <p:spPr>
          <a:xfrm>
            <a:off x="3414237" y="1392645"/>
            <a:ext cx="6228068" cy="720167"/>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21855" tIns="60927" rIns="121855" bIns="60927" rtlCol="0" anchor="ctr"/>
          <a:lstStyle/>
          <a:p>
            <a:pPr algn="dist"/>
            <a:r>
              <a:rPr lang="zh-CN" altLang="en-US" sz="3600" b="1" dirty="0">
                <a:solidFill>
                  <a:srgbClr val="C00000"/>
                </a:solidFill>
                <a:cs typeface="+mn-ea"/>
                <a:sym typeface="+mn-lt"/>
              </a:rPr>
              <a:t>要担当家风建设的“示范者”</a:t>
            </a:r>
            <a:endParaRPr lang="zh-CN" altLang="en-US" sz="3600" b="1" dirty="0">
              <a:solidFill>
                <a:srgbClr val="C00000"/>
              </a:solidFill>
              <a:cs typeface="+mn-ea"/>
              <a:sym typeface="+mn-lt"/>
            </a:endParaRPr>
          </a:p>
        </p:txBody>
      </p:sp>
      <p:grpSp>
        <p:nvGrpSpPr>
          <p:cNvPr id="29" name="组合 28"/>
          <p:cNvGrpSpPr/>
          <p:nvPr/>
        </p:nvGrpSpPr>
        <p:grpSpPr>
          <a:xfrm>
            <a:off x="2536995" y="1372968"/>
            <a:ext cx="719907" cy="720167"/>
            <a:chOff x="3635896" y="1427745"/>
            <a:chExt cx="540000" cy="540000"/>
          </a:xfrm>
          <a:solidFill>
            <a:srgbClr val="C00000"/>
          </a:solidFill>
        </p:grpSpPr>
        <p:sp>
          <p:nvSpPr>
            <p:cNvPr id="30" name="矩形 29"/>
            <p:cNvSpPr/>
            <p:nvPr/>
          </p:nvSpPr>
          <p:spPr>
            <a:xfrm>
              <a:off x="3635896" y="1427745"/>
              <a:ext cx="540000" cy="540000"/>
            </a:xfrm>
            <a:prstGeom prst="rect">
              <a:avLst/>
            </a:prstGeom>
            <a:solidFill>
              <a:srgbClr val="C00000"/>
            </a:solidFill>
            <a:ln w="12700" cap="flat" cmpd="sng" algn="ctr">
              <a:noFill/>
              <a:prstDash val="solid"/>
              <a:miter lim="800000"/>
            </a:ln>
            <a:effectLst/>
          </p:spPr>
          <p:txBody>
            <a:bodyPr rtlCol="0" anchor="ctr"/>
            <a:lstStyle/>
            <a:p>
              <a:pPr algn="ctr" defTabSz="914400"/>
              <a:endParaRPr lang="zh-CN" altLang="en-US" sz="2800" kern="0" dirty="0">
                <a:solidFill>
                  <a:sysClr val="window" lastClr="FFFFFF"/>
                </a:solidFill>
                <a:cs typeface="+mn-ea"/>
                <a:sym typeface="+mn-lt"/>
              </a:endParaRPr>
            </a:p>
          </p:txBody>
        </p:sp>
        <p:sp>
          <p:nvSpPr>
            <p:cNvPr id="31" name="TextBox 45"/>
            <p:cNvSpPr txBox="1"/>
            <p:nvPr/>
          </p:nvSpPr>
          <p:spPr>
            <a:xfrm>
              <a:off x="3635896" y="1478506"/>
              <a:ext cx="540000" cy="438480"/>
            </a:xfrm>
            <a:prstGeom prst="rect">
              <a:avLst/>
            </a:prstGeom>
            <a:noFill/>
          </p:spPr>
          <p:txBody>
            <a:bodyPr wrap="square" rtlCol="0" anchor="ctr" anchorCtr="0">
              <a:spAutoFit/>
            </a:bodyPr>
            <a:lstStyle>
              <a:defPPr>
                <a:defRPr lang="zh-CN"/>
              </a:defPPr>
              <a:lvl1pPr algn="ctr">
                <a:defRPr sz="2600">
                  <a:solidFill>
                    <a:schemeClr val="bg1"/>
                  </a:solidFill>
                  <a:latin typeface="Impact" panose="020B0806030902050204" pitchFamily="34" charset="0"/>
                </a:defRPr>
              </a:lvl1pPr>
            </a:lstStyle>
            <a:p>
              <a:r>
                <a:rPr lang="en-US" altLang="zh-CN" sz="3200" b="1" dirty="0">
                  <a:latin typeface="+mn-lt"/>
                  <a:cs typeface="+mn-ea"/>
                  <a:sym typeface="+mn-lt"/>
                </a:rPr>
                <a:t>01</a:t>
              </a:r>
              <a:endParaRPr lang="zh-CN" altLang="en-US" sz="3200" b="1" dirty="0">
                <a:latin typeface="+mn-lt"/>
                <a:cs typeface="+mn-ea"/>
                <a:sym typeface="+mn-lt"/>
              </a:endParaRPr>
            </a:p>
          </p:txBody>
        </p:sp>
      </p:grpSp>
      <p:grpSp>
        <p:nvGrpSpPr>
          <p:cNvPr id="32" name="组合 31"/>
          <p:cNvGrpSpPr/>
          <p:nvPr/>
        </p:nvGrpSpPr>
        <p:grpSpPr>
          <a:xfrm>
            <a:off x="1139164" y="5370257"/>
            <a:ext cx="2098142" cy="672744"/>
            <a:chOff x="2477225" y="1574800"/>
            <a:chExt cx="2465661" cy="723900"/>
          </a:xfrm>
          <a:solidFill>
            <a:srgbClr val="C00000"/>
          </a:solidFill>
        </p:grpSpPr>
        <p:sp>
          <p:nvSpPr>
            <p:cNvPr id="33" name="圆角矩形 22"/>
            <p:cNvSpPr/>
            <p:nvPr/>
          </p:nvSpPr>
          <p:spPr>
            <a:xfrm>
              <a:off x="2477225" y="1574800"/>
              <a:ext cx="2465661" cy="723900"/>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cs typeface="+mn-ea"/>
                <a:sym typeface="+mn-lt"/>
              </a:endParaRPr>
            </a:p>
          </p:txBody>
        </p:sp>
        <p:sp>
          <p:nvSpPr>
            <p:cNvPr id="34" name="矩形 33"/>
            <p:cNvSpPr/>
            <p:nvPr/>
          </p:nvSpPr>
          <p:spPr>
            <a:xfrm>
              <a:off x="3300142" y="1721483"/>
              <a:ext cx="819826" cy="430535"/>
            </a:xfrm>
            <a:prstGeom prst="rect">
              <a:avLst/>
            </a:prstGeom>
            <a:grp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cs typeface="+mn-ea"/>
                  <a:sym typeface="+mn-lt"/>
                </a:rPr>
                <a:t>慎行</a:t>
              </a:r>
              <a:endParaRPr kumimoji="0" lang="zh-CN" altLang="en-US" sz="2000" b="1" i="0" u="none" strike="noStrike" kern="1200" cap="none" spc="0" normalizeH="0" baseline="0" noProof="0" dirty="0">
                <a:ln>
                  <a:noFill/>
                </a:ln>
                <a:solidFill>
                  <a:prstClr val="white"/>
                </a:solidFill>
                <a:effectLst/>
                <a:uLnTx/>
                <a:uFillTx/>
                <a:cs typeface="+mn-ea"/>
                <a:sym typeface="+mn-lt"/>
              </a:endParaRPr>
            </a:p>
          </p:txBody>
        </p:sp>
      </p:grpSp>
    </p:spTree>
  </p:cSld>
  <p:clrMapOvr>
    <a:masterClrMapping/>
  </p:clrMapOvr>
  <p:transition spd="slow"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1+#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136964" y="2707488"/>
            <a:ext cx="2098142" cy="672744"/>
            <a:chOff x="2474639" y="1574800"/>
            <a:chExt cx="2465661" cy="723900"/>
          </a:xfrm>
          <a:solidFill>
            <a:srgbClr val="C00000"/>
          </a:solidFill>
        </p:grpSpPr>
        <p:sp>
          <p:nvSpPr>
            <p:cNvPr id="9" name="圆角矩形 8"/>
            <p:cNvSpPr/>
            <p:nvPr/>
          </p:nvSpPr>
          <p:spPr>
            <a:xfrm>
              <a:off x="2474639" y="1574800"/>
              <a:ext cx="2465661" cy="723900"/>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cs typeface="+mn-ea"/>
                <a:sym typeface="+mn-lt"/>
              </a:endParaRPr>
            </a:p>
          </p:txBody>
        </p:sp>
        <p:sp>
          <p:nvSpPr>
            <p:cNvPr id="10" name="矩形 9"/>
            <p:cNvSpPr/>
            <p:nvPr/>
          </p:nvSpPr>
          <p:spPr>
            <a:xfrm>
              <a:off x="2996151" y="1721483"/>
              <a:ext cx="1422639" cy="430535"/>
            </a:xfrm>
            <a:prstGeom prst="rect">
              <a:avLst/>
            </a:prstGeom>
            <a:grp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cs typeface="+mn-ea"/>
                  <a:sym typeface="+mn-lt"/>
                </a:rPr>
                <a:t>传统文化</a:t>
              </a:r>
              <a:endParaRPr kumimoji="0" lang="zh-CN" altLang="en-US" sz="2000" b="1" i="0" u="none" strike="noStrike" kern="1200" cap="none" spc="0" normalizeH="0" baseline="0" noProof="0" dirty="0">
                <a:ln>
                  <a:noFill/>
                </a:ln>
                <a:solidFill>
                  <a:prstClr val="white"/>
                </a:solidFill>
                <a:effectLst/>
                <a:uLnTx/>
                <a:uFillTx/>
                <a:cs typeface="+mn-ea"/>
                <a:sym typeface="+mn-lt"/>
              </a:endParaRPr>
            </a:p>
          </p:txBody>
        </p:sp>
      </p:grpSp>
      <p:grpSp>
        <p:nvGrpSpPr>
          <p:cNvPr id="11" name="组合 10"/>
          <p:cNvGrpSpPr/>
          <p:nvPr/>
        </p:nvGrpSpPr>
        <p:grpSpPr>
          <a:xfrm>
            <a:off x="3518503" y="2707488"/>
            <a:ext cx="7534333" cy="1593953"/>
            <a:chOff x="4105299" y="1631849"/>
            <a:chExt cx="7534333" cy="1593953"/>
          </a:xfrm>
        </p:grpSpPr>
        <p:sp>
          <p:nvSpPr>
            <p:cNvPr id="12" name="矩形 11"/>
            <p:cNvSpPr/>
            <p:nvPr/>
          </p:nvSpPr>
          <p:spPr>
            <a:xfrm>
              <a:off x="4193136" y="1656217"/>
              <a:ext cx="7437689" cy="1428211"/>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cs typeface="+mn-ea"/>
                  <a:sym typeface="+mn-lt"/>
                </a:rPr>
                <a:t>传统文化中的家规家训，革命前辈的红色家风，历代先贤的家教故事，不仅是中华民族的宝贵精神遗产，也为党员干部家风建设提供了源源不断的丰富“营养”。</a:t>
              </a:r>
              <a:endParaRPr kumimoji="0" lang="zh-CN" altLang="en-US" sz="2000" b="0" i="0" u="none" strike="noStrike" kern="1200" cap="none" spc="0" normalizeH="0" baseline="0" noProof="0" dirty="0">
                <a:ln>
                  <a:noFill/>
                </a:ln>
                <a:solidFill>
                  <a:prstClr val="black"/>
                </a:solidFill>
                <a:effectLst/>
                <a:uLnTx/>
                <a:uFillTx/>
                <a:cs typeface="+mn-ea"/>
                <a:sym typeface="+mn-lt"/>
              </a:endParaRPr>
            </a:p>
          </p:txBody>
        </p:sp>
        <p:sp>
          <p:nvSpPr>
            <p:cNvPr id="13" name="圆角矩形 12"/>
            <p:cNvSpPr/>
            <p:nvPr/>
          </p:nvSpPr>
          <p:spPr>
            <a:xfrm>
              <a:off x="4105299" y="1631849"/>
              <a:ext cx="7534333" cy="1593953"/>
            </a:xfrm>
            <a:prstGeom prst="roundRect">
              <a:avLst>
                <a:gd name="adj" fmla="val 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grpSp>
        <p:nvGrpSpPr>
          <p:cNvPr id="15" name="组合 14"/>
          <p:cNvGrpSpPr/>
          <p:nvPr/>
        </p:nvGrpSpPr>
        <p:grpSpPr>
          <a:xfrm>
            <a:off x="1136964" y="4428494"/>
            <a:ext cx="2098142" cy="672744"/>
            <a:chOff x="2474639" y="1574800"/>
            <a:chExt cx="2465661" cy="723900"/>
          </a:xfrm>
          <a:solidFill>
            <a:srgbClr val="C00000"/>
          </a:solidFill>
        </p:grpSpPr>
        <p:sp>
          <p:nvSpPr>
            <p:cNvPr id="16" name="圆角矩形 15"/>
            <p:cNvSpPr/>
            <p:nvPr/>
          </p:nvSpPr>
          <p:spPr>
            <a:xfrm>
              <a:off x="2474639" y="1574800"/>
              <a:ext cx="2465661" cy="723900"/>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cs typeface="+mn-ea"/>
                <a:sym typeface="+mn-lt"/>
              </a:endParaRPr>
            </a:p>
          </p:txBody>
        </p:sp>
        <p:sp>
          <p:nvSpPr>
            <p:cNvPr id="17" name="矩形 16"/>
            <p:cNvSpPr/>
            <p:nvPr/>
          </p:nvSpPr>
          <p:spPr>
            <a:xfrm>
              <a:off x="2996151" y="1721483"/>
              <a:ext cx="1422639" cy="430535"/>
            </a:xfrm>
            <a:prstGeom prst="rect">
              <a:avLst/>
            </a:prstGeom>
            <a:grp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cs typeface="+mn-ea"/>
                  <a:sym typeface="+mn-lt"/>
                </a:rPr>
                <a:t>全体党员</a:t>
              </a:r>
              <a:endParaRPr kumimoji="0" lang="zh-CN" altLang="en-US" sz="2000" b="1" i="0" u="none" strike="noStrike" kern="1200" cap="none" spc="0" normalizeH="0" baseline="0" noProof="0" dirty="0">
                <a:ln>
                  <a:noFill/>
                </a:ln>
                <a:solidFill>
                  <a:prstClr val="white"/>
                </a:solidFill>
                <a:effectLst/>
                <a:uLnTx/>
                <a:uFillTx/>
                <a:cs typeface="+mn-ea"/>
                <a:sym typeface="+mn-lt"/>
              </a:endParaRPr>
            </a:p>
          </p:txBody>
        </p:sp>
      </p:grpSp>
      <p:sp>
        <p:nvSpPr>
          <p:cNvPr id="28" name="矩形 27"/>
          <p:cNvSpPr/>
          <p:nvPr/>
        </p:nvSpPr>
        <p:spPr>
          <a:xfrm>
            <a:off x="3414237" y="1392645"/>
            <a:ext cx="6228068" cy="720167"/>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21855" tIns="60927" rIns="121855" bIns="60927" rtlCol="0" anchor="ctr"/>
          <a:lstStyle/>
          <a:p>
            <a:pPr algn="dist"/>
            <a:r>
              <a:rPr lang="zh-CN" altLang="en-US" sz="3600" b="1" dirty="0">
                <a:solidFill>
                  <a:srgbClr val="C00000"/>
                </a:solidFill>
                <a:cs typeface="+mn-ea"/>
                <a:sym typeface="+mn-lt"/>
              </a:rPr>
              <a:t>要担当传统家风的“传承者”</a:t>
            </a:r>
            <a:endParaRPr lang="zh-CN" altLang="en-US" sz="3600" b="1" dirty="0">
              <a:solidFill>
                <a:srgbClr val="C00000"/>
              </a:solidFill>
              <a:cs typeface="+mn-ea"/>
              <a:sym typeface="+mn-lt"/>
            </a:endParaRPr>
          </a:p>
        </p:txBody>
      </p:sp>
      <p:grpSp>
        <p:nvGrpSpPr>
          <p:cNvPr id="29" name="组合 28"/>
          <p:cNvGrpSpPr/>
          <p:nvPr/>
        </p:nvGrpSpPr>
        <p:grpSpPr>
          <a:xfrm>
            <a:off x="2536995" y="1372968"/>
            <a:ext cx="719907" cy="720167"/>
            <a:chOff x="3635896" y="1427745"/>
            <a:chExt cx="540000" cy="540000"/>
          </a:xfrm>
          <a:solidFill>
            <a:srgbClr val="C00000"/>
          </a:solidFill>
        </p:grpSpPr>
        <p:sp>
          <p:nvSpPr>
            <p:cNvPr id="30" name="矩形 29"/>
            <p:cNvSpPr/>
            <p:nvPr/>
          </p:nvSpPr>
          <p:spPr>
            <a:xfrm>
              <a:off x="3635896" y="1427745"/>
              <a:ext cx="540000" cy="540000"/>
            </a:xfrm>
            <a:prstGeom prst="rect">
              <a:avLst/>
            </a:prstGeom>
            <a:solidFill>
              <a:srgbClr val="C00000"/>
            </a:solidFill>
            <a:ln w="12700" cap="flat" cmpd="sng" algn="ctr">
              <a:noFill/>
              <a:prstDash val="solid"/>
              <a:miter lim="800000"/>
            </a:ln>
            <a:effectLst/>
          </p:spPr>
          <p:txBody>
            <a:bodyPr rtlCol="0" anchor="ctr"/>
            <a:lstStyle/>
            <a:p>
              <a:pPr algn="ctr" defTabSz="914400"/>
              <a:endParaRPr lang="zh-CN" altLang="en-US" sz="2800" kern="0" dirty="0">
                <a:solidFill>
                  <a:sysClr val="window" lastClr="FFFFFF"/>
                </a:solidFill>
                <a:cs typeface="+mn-ea"/>
                <a:sym typeface="+mn-lt"/>
              </a:endParaRPr>
            </a:p>
          </p:txBody>
        </p:sp>
        <p:sp>
          <p:nvSpPr>
            <p:cNvPr id="31" name="TextBox 45"/>
            <p:cNvSpPr txBox="1"/>
            <p:nvPr/>
          </p:nvSpPr>
          <p:spPr>
            <a:xfrm>
              <a:off x="3635896" y="1478506"/>
              <a:ext cx="540000" cy="438480"/>
            </a:xfrm>
            <a:prstGeom prst="rect">
              <a:avLst/>
            </a:prstGeom>
            <a:noFill/>
          </p:spPr>
          <p:txBody>
            <a:bodyPr wrap="square" rtlCol="0" anchor="ctr" anchorCtr="0">
              <a:spAutoFit/>
            </a:bodyPr>
            <a:lstStyle>
              <a:defPPr>
                <a:defRPr lang="zh-CN"/>
              </a:defPPr>
              <a:lvl1pPr algn="ctr">
                <a:defRPr sz="2600">
                  <a:solidFill>
                    <a:schemeClr val="bg1"/>
                  </a:solidFill>
                  <a:latin typeface="Impact" panose="020B0806030902050204" pitchFamily="34" charset="0"/>
                </a:defRPr>
              </a:lvl1pPr>
            </a:lstStyle>
            <a:p>
              <a:r>
                <a:rPr lang="en-US" altLang="zh-CN" sz="3200" b="1" dirty="0">
                  <a:latin typeface="+mn-lt"/>
                  <a:cs typeface="+mn-ea"/>
                  <a:sym typeface="+mn-lt"/>
                </a:rPr>
                <a:t>02</a:t>
              </a:r>
              <a:endParaRPr lang="zh-CN" altLang="en-US" sz="3200" b="1" dirty="0">
                <a:latin typeface="+mn-lt"/>
                <a:cs typeface="+mn-ea"/>
                <a:sym typeface="+mn-lt"/>
              </a:endParaRPr>
            </a:p>
          </p:txBody>
        </p:sp>
      </p:grpSp>
      <p:grpSp>
        <p:nvGrpSpPr>
          <p:cNvPr id="21" name="组合 20"/>
          <p:cNvGrpSpPr/>
          <p:nvPr/>
        </p:nvGrpSpPr>
        <p:grpSpPr>
          <a:xfrm>
            <a:off x="3518503" y="4425673"/>
            <a:ext cx="7534333" cy="2013227"/>
            <a:chOff x="4105299" y="1631849"/>
            <a:chExt cx="7534333" cy="2013227"/>
          </a:xfrm>
        </p:grpSpPr>
        <p:sp>
          <p:nvSpPr>
            <p:cNvPr id="25" name="矩形 24"/>
            <p:cNvSpPr/>
            <p:nvPr/>
          </p:nvSpPr>
          <p:spPr>
            <a:xfrm>
              <a:off x="4193136" y="1656217"/>
              <a:ext cx="7437689" cy="1889876"/>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cs typeface="+mn-ea"/>
                  <a:sym typeface="+mn-lt"/>
                </a:rPr>
                <a:t>全体党员干部要自觉传承中华民族优秀传统家风，严守廉洁家训，继承良好家规，传递廉洁基因，以持之以恒的定力廉洁修身、廉洁齐家，不断涵养浩然正气，自觉远离贪欲之念，用自身修养和言传身教影响家属，共同建设廉洁家风。</a:t>
              </a:r>
              <a:endParaRPr kumimoji="0" lang="zh-CN" altLang="en-US" sz="2000" b="0" i="0" u="none" strike="noStrike" kern="1200" cap="none" spc="0" normalizeH="0" baseline="0" noProof="0" dirty="0">
                <a:ln>
                  <a:noFill/>
                </a:ln>
                <a:solidFill>
                  <a:prstClr val="black"/>
                </a:solidFill>
                <a:effectLst/>
                <a:uLnTx/>
                <a:uFillTx/>
                <a:cs typeface="+mn-ea"/>
                <a:sym typeface="+mn-lt"/>
              </a:endParaRPr>
            </a:p>
          </p:txBody>
        </p:sp>
        <p:sp>
          <p:nvSpPr>
            <p:cNvPr id="26" name="圆角矩形 12"/>
            <p:cNvSpPr/>
            <p:nvPr/>
          </p:nvSpPr>
          <p:spPr>
            <a:xfrm>
              <a:off x="4105299" y="1631849"/>
              <a:ext cx="7534333" cy="2013227"/>
            </a:xfrm>
            <a:prstGeom prst="roundRect">
              <a:avLst>
                <a:gd name="adj" fmla="val 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1580742" y="5298589"/>
            <a:ext cx="1125079" cy="1125079"/>
          </a:xfrm>
          <a:prstGeom prst="rect">
            <a:avLst/>
          </a:prstGeom>
        </p:spPr>
      </p:pic>
      <p:pic>
        <p:nvPicPr>
          <p:cNvPr id="27" name="图片 26"/>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1580742" y="3432045"/>
            <a:ext cx="1125079" cy="1125079"/>
          </a:xfrm>
          <a:prstGeom prst="rect">
            <a:avLst/>
          </a:prstGeom>
        </p:spPr>
      </p:pic>
    </p:spTree>
  </p:cSld>
  <p:clrMapOvr>
    <a:masterClrMapping/>
  </p:clrMapOvr>
  <p:transition spd="slow" advTm="3000">
    <p:cover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1+#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1+#ppt_w/2"/>
                                          </p:val>
                                        </p:tav>
                                        <p:tav tm="100000">
                                          <p:val>
                                            <p:strVal val="#ppt_x"/>
                                          </p:val>
                                        </p:tav>
                                      </p:tavLst>
                                    </p:anim>
                                    <p:anim calcmode="lin" valueType="num">
                                      <p:cBhvr additive="base">
                                        <p:cTn id="36" dur="750" fill="hold"/>
                                        <p:tgtEl>
                                          <p:spTgt spid="21"/>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53" presetClass="entr" presetSubtype="16"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500" fill="hold"/>
                                        <p:tgtEl>
                                          <p:spTgt spid="27"/>
                                        </p:tgtEl>
                                        <p:attrNameLst>
                                          <p:attrName>ppt_w</p:attrName>
                                        </p:attrNameLst>
                                      </p:cBhvr>
                                      <p:tavLst>
                                        <p:tav tm="0">
                                          <p:val>
                                            <p:fltVal val="0"/>
                                          </p:val>
                                        </p:tav>
                                        <p:tav tm="100000">
                                          <p:val>
                                            <p:strVal val="#ppt_w"/>
                                          </p:val>
                                        </p:tav>
                                      </p:tavLst>
                                    </p:anim>
                                    <p:anim calcmode="lin" valueType="num">
                                      <p:cBhvr>
                                        <p:cTn id="41" dur="500" fill="hold"/>
                                        <p:tgtEl>
                                          <p:spTgt spid="27"/>
                                        </p:tgtEl>
                                        <p:attrNameLst>
                                          <p:attrName>ppt_h</p:attrName>
                                        </p:attrNameLst>
                                      </p:cBhvr>
                                      <p:tavLst>
                                        <p:tav tm="0">
                                          <p:val>
                                            <p:fltVal val="0"/>
                                          </p:val>
                                        </p:tav>
                                        <p:tav tm="100000">
                                          <p:val>
                                            <p:strVal val="#ppt_h"/>
                                          </p:val>
                                        </p:tav>
                                      </p:tavLst>
                                    </p:anim>
                                    <p:animEffect transition="in" filter="fade">
                                      <p:cBhvr>
                                        <p:cTn id="42" dur="500"/>
                                        <p:tgtEl>
                                          <p:spTgt spid="27"/>
                                        </p:tgtEl>
                                      </p:cBhvr>
                                    </p:animEffect>
                                  </p:childTnLst>
                                </p:cTn>
                              </p:par>
                            </p:childTnLst>
                          </p:cTn>
                        </p:par>
                        <p:par>
                          <p:cTn id="43" fill="hold">
                            <p:stCondLst>
                              <p:cond delay="4500"/>
                            </p:stCondLst>
                            <p:childTnLst>
                              <p:par>
                                <p:cTn id="44" presetID="53" presetClass="entr" presetSubtype="16"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animEffect transition="in" filter="fade">
                                      <p:cBhvr>
                                        <p:cTn id="4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136964" y="2516988"/>
            <a:ext cx="2098142" cy="672744"/>
            <a:chOff x="2474639" y="1574800"/>
            <a:chExt cx="2465661" cy="723900"/>
          </a:xfrm>
          <a:solidFill>
            <a:srgbClr val="C00000"/>
          </a:solidFill>
        </p:grpSpPr>
        <p:sp>
          <p:nvSpPr>
            <p:cNvPr id="9" name="圆角矩形 8"/>
            <p:cNvSpPr/>
            <p:nvPr/>
          </p:nvSpPr>
          <p:spPr>
            <a:xfrm>
              <a:off x="2474639" y="1574800"/>
              <a:ext cx="2465661" cy="723900"/>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cs typeface="+mn-ea"/>
                <a:sym typeface="+mn-lt"/>
              </a:endParaRPr>
            </a:p>
          </p:txBody>
        </p:sp>
        <p:sp>
          <p:nvSpPr>
            <p:cNvPr id="10" name="矩形 9"/>
            <p:cNvSpPr/>
            <p:nvPr/>
          </p:nvSpPr>
          <p:spPr>
            <a:xfrm>
              <a:off x="2845448" y="1721483"/>
              <a:ext cx="1724046" cy="430535"/>
            </a:xfrm>
            <a:prstGeom prst="rect">
              <a:avLst/>
            </a:prstGeom>
            <a:grp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cs typeface="+mn-ea"/>
                  <a:sym typeface="+mn-lt"/>
                </a:rPr>
                <a:t>道德新风尚</a:t>
              </a:r>
              <a:endParaRPr kumimoji="0" lang="zh-CN" altLang="en-US" sz="2000" b="1" i="0" u="none" strike="noStrike" kern="1200" cap="none" spc="0" normalizeH="0" baseline="0" noProof="0" dirty="0">
                <a:ln>
                  <a:noFill/>
                </a:ln>
                <a:solidFill>
                  <a:prstClr val="white"/>
                </a:solidFill>
                <a:effectLst/>
                <a:uLnTx/>
                <a:uFillTx/>
                <a:cs typeface="+mn-ea"/>
                <a:sym typeface="+mn-lt"/>
              </a:endParaRPr>
            </a:p>
          </p:txBody>
        </p:sp>
      </p:grpSp>
      <p:grpSp>
        <p:nvGrpSpPr>
          <p:cNvPr id="11" name="组合 10"/>
          <p:cNvGrpSpPr/>
          <p:nvPr/>
        </p:nvGrpSpPr>
        <p:grpSpPr>
          <a:xfrm>
            <a:off x="3518503" y="2516988"/>
            <a:ext cx="7534333" cy="2037701"/>
            <a:chOff x="4105299" y="1631849"/>
            <a:chExt cx="7534333" cy="2037701"/>
          </a:xfrm>
        </p:grpSpPr>
        <p:sp>
          <p:nvSpPr>
            <p:cNvPr id="12" name="矩形 11"/>
            <p:cNvSpPr/>
            <p:nvPr/>
          </p:nvSpPr>
          <p:spPr>
            <a:xfrm>
              <a:off x="4193136" y="1656217"/>
              <a:ext cx="7437689" cy="1889876"/>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cs typeface="+mn-ea"/>
                  <a:sym typeface="+mn-lt"/>
                </a:rPr>
                <a:t>弘扬社会主义道德新风尚，在家庭里自觉的营造廉洁自律、忠诚担当、诚实守信的良好氛围，不断培育现代好家风。要齐家风、立家规，让家人知晓原则是什么，底线在哪里，清楚什么能做，什么不能做，严格坚守社会主义核心价值观。</a:t>
              </a:r>
              <a:endParaRPr kumimoji="0" lang="zh-CN" altLang="en-US" sz="2000" b="0" i="0" u="none" strike="noStrike" kern="1200" cap="none" spc="0" normalizeH="0" baseline="0" noProof="0" dirty="0">
                <a:ln>
                  <a:noFill/>
                </a:ln>
                <a:solidFill>
                  <a:prstClr val="black"/>
                </a:solidFill>
                <a:effectLst/>
                <a:uLnTx/>
                <a:uFillTx/>
                <a:cs typeface="+mn-ea"/>
                <a:sym typeface="+mn-lt"/>
              </a:endParaRPr>
            </a:p>
          </p:txBody>
        </p:sp>
        <p:sp>
          <p:nvSpPr>
            <p:cNvPr id="13" name="圆角矩形 12"/>
            <p:cNvSpPr/>
            <p:nvPr/>
          </p:nvSpPr>
          <p:spPr>
            <a:xfrm>
              <a:off x="4105299" y="1631849"/>
              <a:ext cx="7534333" cy="2037701"/>
            </a:xfrm>
            <a:prstGeom prst="roundRect">
              <a:avLst>
                <a:gd name="adj" fmla="val 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grpSp>
        <p:nvGrpSpPr>
          <p:cNvPr id="15" name="组合 14"/>
          <p:cNvGrpSpPr/>
          <p:nvPr/>
        </p:nvGrpSpPr>
        <p:grpSpPr>
          <a:xfrm>
            <a:off x="1136964" y="4774421"/>
            <a:ext cx="2098142" cy="672744"/>
            <a:chOff x="2474639" y="1574800"/>
            <a:chExt cx="2465661" cy="723900"/>
          </a:xfrm>
          <a:solidFill>
            <a:srgbClr val="C00000"/>
          </a:solidFill>
        </p:grpSpPr>
        <p:sp>
          <p:nvSpPr>
            <p:cNvPr id="16" name="圆角矩形 15"/>
            <p:cNvSpPr/>
            <p:nvPr/>
          </p:nvSpPr>
          <p:spPr>
            <a:xfrm>
              <a:off x="2474639" y="1574800"/>
              <a:ext cx="2465661" cy="723900"/>
            </a:xfrm>
            <a:prstGeom prst="roundRect">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cs typeface="+mn-ea"/>
                <a:sym typeface="+mn-lt"/>
              </a:endParaRPr>
            </a:p>
          </p:txBody>
        </p:sp>
        <p:sp>
          <p:nvSpPr>
            <p:cNvPr id="17" name="矩形 16"/>
            <p:cNvSpPr/>
            <p:nvPr/>
          </p:nvSpPr>
          <p:spPr>
            <a:xfrm>
              <a:off x="2996151" y="1721483"/>
              <a:ext cx="1422639" cy="430535"/>
            </a:xfrm>
            <a:prstGeom prst="rect">
              <a:avLst/>
            </a:prstGeom>
            <a:grp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cs typeface="+mn-ea"/>
                  <a:sym typeface="+mn-lt"/>
                </a:rPr>
                <a:t>自我约束</a:t>
              </a:r>
              <a:endParaRPr kumimoji="0" lang="zh-CN" altLang="en-US" sz="2000" b="1" i="0" u="none" strike="noStrike" kern="1200" cap="none" spc="0" normalizeH="0" baseline="0" noProof="0" dirty="0">
                <a:ln>
                  <a:noFill/>
                </a:ln>
                <a:solidFill>
                  <a:prstClr val="white"/>
                </a:solidFill>
                <a:effectLst/>
                <a:uLnTx/>
                <a:uFillTx/>
                <a:cs typeface="+mn-ea"/>
                <a:sym typeface="+mn-lt"/>
              </a:endParaRPr>
            </a:p>
          </p:txBody>
        </p:sp>
      </p:grpSp>
      <p:sp>
        <p:nvSpPr>
          <p:cNvPr id="28" name="矩形 27"/>
          <p:cNvSpPr/>
          <p:nvPr/>
        </p:nvSpPr>
        <p:spPr>
          <a:xfrm>
            <a:off x="3414237" y="1392645"/>
            <a:ext cx="6228068" cy="720167"/>
          </a:xfrm>
          <a:prstGeom prst="rect">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21855" tIns="60927" rIns="121855" bIns="60927" rtlCol="0" anchor="ctr"/>
          <a:lstStyle/>
          <a:p>
            <a:pPr algn="dist"/>
            <a:r>
              <a:rPr lang="zh-CN" altLang="en-US" sz="3600" b="1" dirty="0">
                <a:solidFill>
                  <a:srgbClr val="C00000"/>
                </a:solidFill>
                <a:cs typeface="+mn-ea"/>
                <a:sym typeface="+mn-lt"/>
              </a:rPr>
              <a:t>要担当核心价值的“培育者”</a:t>
            </a:r>
            <a:endParaRPr lang="zh-CN" altLang="en-US" sz="3600" b="1" dirty="0">
              <a:solidFill>
                <a:srgbClr val="C00000"/>
              </a:solidFill>
              <a:cs typeface="+mn-ea"/>
              <a:sym typeface="+mn-lt"/>
            </a:endParaRPr>
          </a:p>
        </p:txBody>
      </p:sp>
      <p:grpSp>
        <p:nvGrpSpPr>
          <p:cNvPr id="29" name="组合 28"/>
          <p:cNvGrpSpPr/>
          <p:nvPr/>
        </p:nvGrpSpPr>
        <p:grpSpPr>
          <a:xfrm>
            <a:off x="2536995" y="1372968"/>
            <a:ext cx="719907" cy="720167"/>
            <a:chOff x="3635896" y="1427745"/>
            <a:chExt cx="540000" cy="540000"/>
          </a:xfrm>
          <a:solidFill>
            <a:srgbClr val="C00000"/>
          </a:solidFill>
        </p:grpSpPr>
        <p:sp>
          <p:nvSpPr>
            <p:cNvPr id="30" name="矩形 29"/>
            <p:cNvSpPr/>
            <p:nvPr/>
          </p:nvSpPr>
          <p:spPr>
            <a:xfrm>
              <a:off x="3635896" y="1427745"/>
              <a:ext cx="540000" cy="540000"/>
            </a:xfrm>
            <a:prstGeom prst="rect">
              <a:avLst/>
            </a:prstGeom>
            <a:solidFill>
              <a:srgbClr val="C00000"/>
            </a:solidFill>
            <a:ln w="12700" cap="flat" cmpd="sng" algn="ctr">
              <a:noFill/>
              <a:prstDash val="solid"/>
              <a:miter lim="800000"/>
            </a:ln>
            <a:effectLst/>
          </p:spPr>
          <p:txBody>
            <a:bodyPr rtlCol="0" anchor="ctr"/>
            <a:lstStyle/>
            <a:p>
              <a:pPr algn="ctr" defTabSz="914400"/>
              <a:endParaRPr lang="zh-CN" altLang="en-US" sz="2800" kern="0" dirty="0">
                <a:solidFill>
                  <a:sysClr val="window" lastClr="FFFFFF"/>
                </a:solidFill>
                <a:cs typeface="+mn-ea"/>
                <a:sym typeface="+mn-lt"/>
              </a:endParaRPr>
            </a:p>
          </p:txBody>
        </p:sp>
        <p:sp>
          <p:nvSpPr>
            <p:cNvPr id="31" name="TextBox 45"/>
            <p:cNvSpPr txBox="1"/>
            <p:nvPr/>
          </p:nvSpPr>
          <p:spPr>
            <a:xfrm>
              <a:off x="3635896" y="1478506"/>
              <a:ext cx="540000" cy="438480"/>
            </a:xfrm>
            <a:prstGeom prst="rect">
              <a:avLst/>
            </a:prstGeom>
            <a:noFill/>
          </p:spPr>
          <p:txBody>
            <a:bodyPr wrap="square" rtlCol="0" anchor="ctr" anchorCtr="0">
              <a:spAutoFit/>
            </a:bodyPr>
            <a:lstStyle>
              <a:defPPr>
                <a:defRPr lang="zh-CN"/>
              </a:defPPr>
              <a:lvl1pPr algn="ctr">
                <a:defRPr sz="2600">
                  <a:solidFill>
                    <a:schemeClr val="bg1"/>
                  </a:solidFill>
                  <a:latin typeface="Impact" panose="020B0806030902050204" pitchFamily="34" charset="0"/>
                </a:defRPr>
              </a:lvl1pPr>
            </a:lstStyle>
            <a:p>
              <a:r>
                <a:rPr lang="en-US" altLang="zh-CN" sz="3200" b="1" dirty="0">
                  <a:latin typeface="+mn-lt"/>
                  <a:cs typeface="+mn-ea"/>
                  <a:sym typeface="+mn-lt"/>
                </a:rPr>
                <a:t>03</a:t>
              </a:r>
              <a:endParaRPr lang="zh-CN" altLang="en-US" sz="3200" b="1" dirty="0">
                <a:latin typeface="+mn-lt"/>
                <a:cs typeface="+mn-ea"/>
                <a:sym typeface="+mn-lt"/>
              </a:endParaRPr>
            </a:p>
          </p:txBody>
        </p:sp>
      </p:grpSp>
      <p:grpSp>
        <p:nvGrpSpPr>
          <p:cNvPr id="21" name="组合 20"/>
          <p:cNvGrpSpPr/>
          <p:nvPr/>
        </p:nvGrpSpPr>
        <p:grpSpPr>
          <a:xfrm>
            <a:off x="3518503" y="4774421"/>
            <a:ext cx="7534333" cy="1452579"/>
            <a:chOff x="4105299" y="1631849"/>
            <a:chExt cx="7534333" cy="1452579"/>
          </a:xfrm>
        </p:grpSpPr>
        <p:sp>
          <p:nvSpPr>
            <p:cNvPr id="25" name="矩形 24"/>
            <p:cNvSpPr/>
            <p:nvPr/>
          </p:nvSpPr>
          <p:spPr>
            <a:xfrm>
              <a:off x="4193136" y="1656217"/>
              <a:ext cx="7437689" cy="1428211"/>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cs typeface="+mn-ea"/>
                  <a:sym typeface="+mn-lt"/>
                </a:rPr>
                <a:t>引导家庭成员自我约束，倡导当好“廉内助”、常敲“枕边钟”、劲吹“廉洁风”、做好家庭“监督员”、净化“生活圈”，让纯朴家风与优良党风同频共振。</a:t>
              </a:r>
              <a:endParaRPr kumimoji="0" lang="zh-CN" altLang="en-US" sz="2000" b="0" i="0" u="none" strike="noStrike" kern="1200" cap="none" spc="0" normalizeH="0" baseline="0" noProof="0" dirty="0">
                <a:ln>
                  <a:noFill/>
                </a:ln>
                <a:solidFill>
                  <a:prstClr val="black"/>
                </a:solidFill>
                <a:effectLst/>
                <a:uLnTx/>
                <a:uFillTx/>
                <a:cs typeface="+mn-ea"/>
                <a:sym typeface="+mn-lt"/>
              </a:endParaRPr>
            </a:p>
          </p:txBody>
        </p:sp>
        <p:sp>
          <p:nvSpPr>
            <p:cNvPr id="26" name="圆角矩形 12"/>
            <p:cNvSpPr/>
            <p:nvPr/>
          </p:nvSpPr>
          <p:spPr>
            <a:xfrm>
              <a:off x="4105299" y="1631849"/>
              <a:ext cx="7534333" cy="1452579"/>
            </a:xfrm>
            <a:prstGeom prst="roundRect">
              <a:avLst>
                <a:gd name="adj" fmla="val 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1516622" y="5512894"/>
            <a:ext cx="1125079" cy="1125079"/>
          </a:xfrm>
          <a:prstGeom prst="rect">
            <a:avLst/>
          </a:prstGeom>
        </p:spPr>
      </p:pic>
      <p:pic>
        <p:nvPicPr>
          <p:cNvPr id="19" name="图片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1516622" y="3241545"/>
            <a:ext cx="1125079" cy="1125079"/>
          </a:xfrm>
          <a:prstGeom prst="rect">
            <a:avLst/>
          </a:prstGeom>
        </p:spPr>
      </p:pic>
    </p:spTree>
  </p:cSld>
  <p:clrMapOvr>
    <a:masterClrMapping/>
  </p:clrMapOvr>
  <p:transition spd="slow" advTm="3000">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1+#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1+#ppt_w/2"/>
                                          </p:val>
                                        </p:tav>
                                        <p:tav tm="100000">
                                          <p:val>
                                            <p:strVal val="#ppt_x"/>
                                          </p:val>
                                        </p:tav>
                                      </p:tavLst>
                                    </p:anim>
                                    <p:anim calcmode="lin" valueType="num">
                                      <p:cBhvr additive="base">
                                        <p:cTn id="36" dur="750" fill="hold"/>
                                        <p:tgtEl>
                                          <p:spTgt spid="21"/>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53" presetClass="entr" presetSubtype="16"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4500"/>
                            </p:stCondLst>
                            <p:childTnLst>
                              <p:par>
                                <p:cTn id="44" presetID="53" presetClass="entr" presetSubtype="16"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ppt_w</p:attrName>
                                        </p:attrNameLst>
                                      </p:cBhvr>
                                      <p:tavLst>
                                        <p:tav tm="0">
                                          <p:val>
                                            <p:fltVal val="0"/>
                                          </p:val>
                                        </p:tav>
                                        <p:tav tm="100000">
                                          <p:val>
                                            <p:strVal val="#ppt_w"/>
                                          </p:val>
                                        </p:tav>
                                      </p:tavLst>
                                    </p:anim>
                                    <p:anim calcmode="lin" valueType="num">
                                      <p:cBhvr>
                                        <p:cTn id="47" dur="500" fill="hold"/>
                                        <p:tgtEl>
                                          <p:spTgt spid="18"/>
                                        </p:tgtEl>
                                        <p:attrNameLst>
                                          <p:attrName>ppt_h</p:attrName>
                                        </p:attrNameLst>
                                      </p:cBhvr>
                                      <p:tavLst>
                                        <p:tav tm="0">
                                          <p:val>
                                            <p:fltVal val="0"/>
                                          </p:val>
                                        </p:tav>
                                        <p:tav tm="100000">
                                          <p:val>
                                            <p:strVal val="#ppt_h"/>
                                          </p:val>
                                        </p:tav>
                                      </p:tavLst>
                                    </p:anim>
                                    <p:animEffect transition="in" filter="fade">
                                      <p:cBhvr>
                                        <p:cTn id="4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 name="图片 29"/>
          <p:cNvPicPr>
            <a:picLocks noChangeAspect="1"/>
          </p:cNvPicPr>
          <p:nvPr/>
        </p:nvPicPr>
        <p:blipFill>
          <a:blip r:embed="rId1"/>
          <a:srcRect l="100000" t="9405" r="-14694" b="21310"/>
          <a:stretch>
            <a:fillRect/>
          </a:stretch>
        </p:blipFill>
        <p:spPr>
          <a:xfrm>
            <a:off x="379387" y="1088571"/>
            <a:ext cx="302784" cy="1364343"/>
          </a:xfrm>
          <a:custGeom>
            <a:avLst/>
            <a:gdLst>
              <a:gd name="connsiteX0" fmla="*/ 0 w 302784"/>
              <a:gd name="connsiteY0" fmla="*/ 0 h 1364343"/>
              <a:gd name="connsiteX1" fmla="*/ 302784 w 302784"/>
              <a:gd name="connsiteY1" fmla="*/ 0 h 1364343"/>
              <a:gd name="connsiteX2" fmla="*/ 302784 w 302784"/>
              <a:gd name="connsiteY2" fmla="*/ 1364343 h 1364343"/>
              <a:gd name="connsiteX3" fmla="*/ 0 w 302784"/>
              <a:gd name="connsiteY3" fmla="*/ 1364343 h 1364343"/>
              <a:gd name="connsiteX4" fmla="*/ 0 w 302784"/>
              <a:gd name="connsiteY4" fmla="*/ 0 h 136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784" h="1364343">
                <a:moveTo>
                  <a:pt x="0" y="0"/>
                </a:moveTo>
                <a:lnTo>
                  <a:pt x="302784" y="0"/>
                </a:lnTo>
                <a:lnTo>
                  <a:pt x="302784" y="1364343"/>
                </a:lnTo>
                <a:lnTo>
                  <a:pt x="0" y="1364343"/>
                </a:lnTo>
                <a:lnTo>
                  <a:pt x="0" y="0"/>
                </a:lnTo>
                <a:close/>
              </a:path>
            </a:pathLst>
          </a:custGeom>
        </p:spPr>
      </p:pic>
      <p:grpSp>
        <p:nvGrpSpPr>
          <p:cNvPr id="18" name="组合 17"/>
          <p:cNvGrpSpPr/>
          <p:nvPr/>
        </p:nvGrpSpPr>
        <p:grpSpPr>
          <a:xfrm>
            <a:off x="3904297" y="3238183"/>
            <a:ext cx="2442210" cy="583565"/>
            <a:chOff x="6515" y="7960"/>
            <a:chExt cx="3846" cy="919"/>
          </a:xfrm>
        </p:grpSpPr>
        <p:grpSp>
          <p:nvGrpSpPr>
            <p:cNvPr id="40" name="组合 39"/>
            <p:cNvGrpSpPr/>
            <p:nvPr/>
          </p:nvGrpSpPr>
          <p:grpSpPr>
            <a:xfrm>
              <a:off x="6515" y="8106"/>
              <a:ext cx="211" cy="240"/>
              <a:chOff x="860980" y="3583766"/>
              <a:chExt cx="100336" cy="114060"/>
            </a:xfrm>
          </p:grpSpPr>
          <p:sp>
            <p:nvSpPr>
              <p:cNvPr id="41" name="PA-任意多边形 12"/>
              <p:cNvSpPr>
                <a:spLocks noEditPoints="1"/>
              </p:cNvSpPr>
              <p:nvPr>
                <p:custDataLst>
                  <p:tags r:id="rId2"/>
                </p:custDataLst>
              </p:nvPr>
            </p:nvSpPr>
            <p:spPr bwMode="auto">
              <a:xfrm>
                <a:off x="884050" y="3583766"/>
                <a:ext cx="53830"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dist"/>
                <a:endParaRPr lang="zh-CN" altLang="en-US" sz="2135">
                  <a:solidFill>
                    <a:schemeClr val="tx1">
                      <a:lumMod val="95000"/>
                      <a:lumOff val="5000"/>
                    </a:schemeClr>
                  </a:solidFill>
                  <a:cs typeface="+mn-ea"/>
                  <a:sym typeface="+mn-lt"/>
                </a:endParaRPr>
              </a:p>
            </p:txBody>
          </p:sp>
          <p:sp>
            <p:nvSpPr>
              <p:cNvPr id="42" name="PA-任意多边形 13"/>
              <p:cNvSpPr/>
              <p:nvPr>
                <p:custDataLst>
                  <p:tags r:id="rId3"/>
                </p:custDataLst>
              </p:nvPr>
            </p:nvSpPr>
            <p:spPr bwMode="auto">
              <a:xfrm>
                <a:off x="860980" y="3643355"/>
                <a:ext cx="100336" cy="54471"/>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dist"/>
                <a:endParaRPr lang="zh-CN" altLang="en-US" sz="2135">
                  <a:solidFill>
                    <a:schemeClr val="tx1">
                      <a:lumMod val="95000"/>
                      <a:lumOff val="5000"/>
                    </a:schemeClr>
                  </a:solidFill>
                  <a:cs typeface="+mn-ea"/>
                  <a:sym typeface="+mn-lt"/>
                </a:endParaRPr>
              </a:p>
            </p:txBody>
          </p:sp>
        </p:grpSp>
        <p:sp>
          <p:nvSpPr>
            <p:cNvPr id="47" name="PA-任意多边形 18"/>
            <p:cNvSpPr/>
            <p:nvPr>
              <p:custDataLst>
                <p:tags r:id="rId4"/>
              </p:custDataLst>
            </p:nvPr>
          </p:nvSpPr>
          <p:spPr bwMode="auto">
            <a:xfrm>
              <a:off x="10196" y="8186"/>
              <a:ext cx="165" cy="171"/>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dist"/>
              <a:endParaRPr lang="zh-CN" altLang="en-US" sz="2135">
                <a:solidFill>
                  <a:schemeClr val="tx1">
                    <a:lumMod val="95000"/>
                    <a:lumOff val="5000"/>
                  </a:schemeClr>
                </a:solidFill>
                <a:cs typeface="+mn-ea"/>
                <a:sym typeface="+mn-lt"/>
              </a:endParaRPr>
            </a:p>
          </p:txBody>
        </p:sp>
        <p:sp>
          <p:nvSpPr>
            <p:cNvPr id="49" name="PA-102211"/>
            <p:cNvSpPr/>
            <p:nvPr>
              <p:custDataLst>
                <p:tags r:id="rId5"/>
              </p:custDataLst>
            </p:nvPr>
          </p:nvSpPr>
          <p:spPr>
            <a:xfrm>
              <a:off x="7733" y="7960"/>
              <a:ext cx="488" cy="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sz="3200" dirty="0" smtClean="0">
                <a:solidFill>
                  <a:srgbClr val="C00000"/>
                </a:solidFill>
                <a:latin typeface="思源黑体 CN Medium" panose="020B0600000000000000" charset="-122"/>
                <a:ea typeface="思源黑体 CN Medium" panose="020B0600000000000000" charset="-122"/>
                <a:cs typeface="+mn-ea"/>
                <a:sym typeface="+mn-lt"/>
              </a:endParaRPr>
            </a:p>
          </p:txBody>
        </p:sp>
      </p:grpSp>
      <p:grpSp>
        <p:nvGrpSpPr>
          <p:cNvPr id="3" name="组合 2"/>
          <p:cNvGrpSpPr/>
          <p:nvPr/>
        </p:nvGrpSpPr>
        <p:grpSpPr>
          <a:xfrm>
            <a:off x="3877627" y="3238183"/>
            <a:ext cx="2442210" cy="460375"/>
            <a:chOff x="6515" y="7929"/>
            <a:chExt cx="3846" cy="725"/>
          </a:xfrm>
        </p:grpSpPr>
        <p:grpSp>
          <p:nvGrpSpPr>
            <p:cNvPr id="4" name="组合 3"/>
            <p:cNvGrpSpPr/>
            <p:nvPr/>
          </p:nvGrpSpPr>
          <p:grpSpPr>
            <a:xfrm>
              <a:off x="6515" y="8106"/>
              <a:ext cx="211" cy="240"/>
              <a:chOff x="860980" y="3583766"/>
              <a:chExt cx="100336" cy="114060"/>
            </a:xfrm>
          </p:grpSpPr>
          <p:sp>
            <p:nvSpPr>
              <p:cNvPr id="5" name="PA-任意多边形 12"/>
              <p:cNvSpPr>
                <a:spLocks noEditPoints="1"/>
              </p:cNvSpPr>
              <p:nvPr>
                <p:custDataLst>
                  <p:tags r:id="rId6"/>
                </p:custDataLst>
              </p:nvPr>
            </p:nvSpPr>
            <p:spPr bwMode="auto">
              <a:xfrm>
                <a:off x="884050" y="3583766"/>
                <a:ext cx="53830"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scene3d>
                  <a:camera prst="orthographicFront"/>
                  <a:lightRig rig="threePt" dir="t"/>
                </a:scene3d>
              </a:bodyPr>
              <a:p>
                <a:pPr algn="dist"/>
                <a:endParaRPr lang="zh-CN" altLang="en-US" sz="2135">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mn-ea"/>
                  <a:sym typeface="+mn-lt"/>
                </a:endParaRPr>
              </a:p>
            </p:txBody>
          </p:sp>
          <p:sp>
            <p:nvSpPr>
              <p:cNvPr id="6" name="PA-任意多边形 13"/>
              <p:cNvSpPr/>
              <p:nvPr>
                <p:custDataLst>
                  <p:tags r:id="rId7"/>
                </p:custDataLst>
              </p:nvPr>
            </p:nvSpPr>
            <p:spPr bwMode="auto">
              <a:xfrm>
                <a:off x="860980" y="3643355"/>
                <a:ext cx="100336" cy="54471"/>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scene3d>
                  <a:camera prst="orthographicFront"/>
                  <a:lightRig rig="threePt" dir="t"/>
                </a:scene3d>
              </a:bodyPr>
              <a:p>
                <a:pPr algn="dist"/>
                <a:endParaRPr lang="zh-CN" altLang="en-US" sz="2135">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mn-ea"/>
                  <a:sym typeface="+mn-lt"/>
                </a:endParaRPr>
              </a:p>
            </p:txBody>
          </p:sp>
        </p:grpSp>
        <p:sp>
          <p:nvSpPr>
            <p:cNvPr id="7" name="PA-任意多边形 18"/>
            <p:cNvSpPr/>
            <p:nvPr>
              <p:custDataLst>
                <p:tags r:id="rId8"/>
              </p:custDataLst>
            </p:nvPr>
          </p:nvSpPr>
          <p:spPr bwMode="auto">
            <a:xfrm>
              <a:off x="10196" y="8186"/>
              <a:ext cx="165" cy="171"/>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scene3d>
                <a:camera prst="orthographicFront"/>
                <a:lightRig rig="threePt" dir="t"/>
              </a:scene3d>
            </a:bodyPr>
            <a:p>
              <a:pPr algn="dist"/>
              <a:endParaRPr lang="zh-CN" altLang="en-US" sz="2135">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mn-ea"/>
                <a:sym typeface="+mn-lt"/>
              </a:endParaRPr>
            </a:p>
          </p:txBody>
        </p:sp>
        <p:sp>
          <p:nvSpPr>
            <p:cNvPr id="8" name="PA-102211"/>
            <p:cNvSpPr/>
            <p:nvPr>
              <p:custDataLst>
                <p:tags r:id="rId9"/>
              </p:custDataLst>
            </p:nvPr>
          </p:nvSpPr>
          <p:spPr>
            <a:xfrm>
              <a:off x="7733" y="7929"/>
              <a:ext cx="488" cy="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scene3d>
                <a:camera prst="orthographicFront"/>
                <a:lightRig rig="threePt" dir="t"/>
              </a:scene3d>
            </a:bodyPr>
            <a:p>
              <a:endParaRPr lang="zh-CN" altLang="en-US" sz="2400" dirty="0" smtClean="0">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sym typeface="+mn-lt"/>
              </a:endParaRPr>
            </a:p>
          </p:txBody>
        </p:sp>
      </p:grpSp>
      <p:sp>
        <p:nvSpPr>
          <p:cNvPr id="9" name="文本框 8"/>
          <p:cNvSpPr txBox="1"/>
          <p:nvPr/>
        </p:nvSpPr>
        <p:spPr>
          <a:xfrm>
            <a:off x="1076960" y="2750820"/>
            <a:ext cx="10433050" cy="706755"/>
          </a:xfrm>
          <a:prstGeom prst="rect">
            <a:avLst/>
          </a:prstGeom>
          <a:noFill/>
        </p:spPr>
        <p:txBody>
          <a:bodyPr wrap="square">
            <a:spAutoFit/>
            <a:scene3d>
              <a:camera prst="orthographicFront"/>
              <a:lightRig rig="threePt" dir="t"/>
            </a:scene3d>
          </a:bodyPr>
          <a:p>
            <a:pPr algn="ctr"/>
            <a:r>
              <a:rPr lang="zh-CN" altLang="en-US" sz="4000" dirty="0">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rPr>
              <a:t>感谢聆听，敬请指正！</a:t>
            </a:r>
            <a:endParaRPr lang="zh-CN" altLang="en-US" sz="4000" dirty="0">
              <a:ln w="22225">
                <a:solidFill>
                  <a:schemeClr val="accent2"/>
                </a:solidFill>
                <a:prstDash val="solid"/>
              </a:ln>
              <a:solidFill>
                <a:srgbClr val="FF0000"/>
              </a:solidFill>
              <a:effectLst/>
              <a:latin typeface="方正小标宋简体" panose="03000509000000000000" charset="-122"/>
              <a:ea typeface="方正小标宋简体" panose="03000509000000000000" charset="-122"/>
              <a:cs typeface="方正小标宋简体" panose="03000509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0.70"/>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strVal val="#ppt_w*0.70"/>
                                          </p:val>
                                        </p:tav>
                                        <p:tav tm="100000">
                                          <p:val>
                                            <p:strVal val="#ppt_w"/>
                                          </p:val>
                                        </p:tav>
                                      </p:tavLst>
                                    </p:anim>
                                    <p:anim calcmode="lin" valueType="num">
                                      <p:cBhvr>
                                        <p:cTn id="14" dur="1000" fill="hold"/>
                                        <p:tgtEl>
                                          <p:spTgt spid="3"/>
                                        </p:tgtEl>
                                        <p:attrNameLst>
                                          <p:attrName>ppt_h</p:attrName>
                                        </p:attrNameLst>
                                      </p:cBhvr>
                                      <p:tavLst>
                                        <p:tav tm="0">
                                          <p:val>
                                            <p:strVal val="#ppt_h"/>
                                          </p:val>
                                        </p:tav>
                                        <p:tav tm="100000">
                                          <p:val>
                                            <p:strVal val="#ppt_h"/>
                                          </p:val>
                                        </p:tav>
                                      </p:tavLst>
                                    </p:anim>
                                    <p:animEffect transition="in" filter="fade">
                                      <p:cBhvr>
                                        <p:cTn id="15" dur="1000"/>
                                        <p:tgtEl>
                                          <p:spTgt spid="3"/>
                                        </p:tgtEl>
                                      </p:cBhvr>
                                    </p:animEffect>
                                  </p:childTnLst>
                                </p:cTn>
                              </p:par>
                            </p:childTnLst>
                          </p:cTn>
                        </p:par>
                        <p:par>
                          <p:cTn id="16" fill="hold">
                            <p:stCondLst>
                              <p:cond delay="2000"/>
                            </p:stCondLst>
                            <p:childTnLst>
                              <p:par>
                                <p:cTn id="17" presetID="41" presetClass="entr" presetSubtype="0" fill="hold" nodeType="afterEffect">
                                  <p:stCondLst>
                                    <p:cond delay="0"/>
                                  </p:stCondLst>
                                  <p:iterate type="lt">
                                    <p:tmPct val="10000"/>
                                  </p:iterate>
                                  <p:childTnLst>
                                    <p:set>
                                      <p:cBhvr>
                                        <p:cTn id="18" dur="1" fill="hold">
                                          <p:stCondLst>
                                            <p:cond delay="0"/>
                                          </p:stCondLst>
                                        </p:cTn>
                                        <p:tgtEl>
                                          <p:spTgt spid="9">
                                            <p:txEl>
                                              <p:pRg st="0" end="0"/>
                                            </p:txEl>
                                          </p:spTgt>
                                        </p:tgtEl>
                                        <p:attrNameLst>
                                          <p:attrName>style.visibility</p:attrName>
                                        </p:attrNameLst>
                                      </p:cBhvr>
                                      <p:to>
                                        <p:strVal val="visible"/>
                                      </p:to>
                                    </p:set>
                                    <p:anim calcmode="lin" valueType="num">
                                      <p:cBhvr>
                                        <p:cTn id="19" dur="500" fill="hold"/>
                                        <p:tgtEl>
                                          <p:spTgt spid="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9">
                                            <p:txEl>
                                              <p:pRg st="0" end="0"/>
                                            </p:txEl>
                                          </p:spTgt>
                                        </p:tgtEl>
                                        <p:attrNameLst>
                                          <p:attrName>ppt_y</p:attrName>
                                        </p:attrNameLst>
                                      </p:cBhvr>
                                      <p:tavLst>
                                        <p:tav tm="0">
                                          <p:val>
                                            <p:strVal val="#ppt_y"/>
                                          </p:val>
                                        </p:tav>
                                        <p:tav tm="100000">
                                          <p:val>
                                            <p:strVal val="#ppt_y"/>
                                          </p:val>
                                        </p:tav>
                                      </p:tavLst>
                                    </p:anim>
                                    <p:anim calcmode="lin" valueType="num">
                                      <p:cBhvr>
                                        <p:cTn id="21" dur="500" fill="hold"/>
                                        <p:tgtEl>
                                          <p:spTgt spid="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PA" val="v5.2.9"/>
</p:tagLst>
</file>

<file path=ppt/tags/tag2.xml><?xml version="1.0" encoding="utf-8"?>
<p:tagLst xmlns:p="http://schemas.openxmlformats.org/presentationml/2006/main">
  <p:tag name="PA" val="v5.2.9"/>
</p:tagLst>
</file>

<file path=ppt/tags/tag3.xml><?xml version="1.0" encoding="utf-8"?>
<p:tagLst xmlns:p="http://schemas.openxmlformats.org/presentationml/2006/main">
  <p:tag name="PA" val="v5.2.9"/>
</p:tagLst>
</file>

<file path=ppt/tags/tag4.xml><?xml version="1.0" encoding="utf-8"?>
<p:tagLst xmlns:p="http://schemas.openxmlformats.org/presentationml/2006/main">
  <p:tag name="PA" val="v5.2.9"/>
</p:tagLst>
</file>

<file path=ppt/tags/tag5.xml><?xml version="1.0" encoding="utf-8"?>
<p:tagLst xmlns:p="http://schemas.openxmlformats.org/presentationml/2006/main">
  <p:tag name="PA" val="v5.2.9"/>
</p:tagLst>
</file>

<file path=ppt/tags/tag6.xml><?xml version="1.0" encoding="utf-8"?>
<p:tagLst xmlns:p="http://schemas.openxmlformats.org/presentationml/2006/main">
  <p:tag name="PA" val="v5.2.9"/>
</p:tagLst>
</file>

<file path=ppt/tags/tag7.xml><?xml version="1.0" encoding="utf-8"?>
<p:tagLst xmlns:p="http://schemas.openxmlformats.org/presentationml/2006/main">
  <p:tag name="PA" val="v5.2.9"/>
</p:tagLst>
</file>

<file path=ppt/tags/tag8.xml><?xml version="1.0" encoding="utf-8"?>
<p:tagLst xmlns:p="http://schemas.openxmlformats.org/presentationml/2006/main">
  <p:tag name="PA" val="v5.2.9"/>
</p:tagLst>
</file>

<file path=ppt/tags/tag9.xml><?xml version="1.0" encoding="utf-8"?>
<p:tagLst xmlns:p="http://schemas.openxmlformats.org/presentationml/2006/main">
  <p:tag name="PA" val="v5.2.9"/>
</p:tagLst>
</file>

<file path=ppt/tags/tag10.xml><?xml version="1.0" encoding="utf-8"?>
<p:tagLst xmlns:p="http://schemas.openxmlformats.org/presentationml/2006/main">
  <p:tag name="PA" val="v5.2.9"/>
</p:tagLst>
</file>

<file path=ppt/tags/tag11.xml><?xml version="1.0" encoding="utf-8"?>
<p:tagLst xmlns:p="http://schemas.openxmlformats.org/presentationml/2006/main">
  <p:tag name="PA" val="v5.2.9"/>
</p:tagLst>
</file>

<file path=ppt/tags/tag12.xml><?xml version="1.0" encoding="utf-8"?>
<p:tagLst xmlns:p="http://schemas.openxmlformats.org/presentationml/2006/main">
  <p:tag name="PA" val="v5.2.9"/>
</p:tagLst>
</file>

<file path=ppt/tags/tag13.xml><?xml version="1.0" encoding="utf-8"?>
<p:tagLst xmlns:p="http://schemas.openxmlformats.org/presentationml/2006/main">
  <p:tag name="KSO_WM_DIAGRAM_VIRTUALLY_FRAME" val="{&quot;height&quot;:336.5,&quot;left&quot;:154.15,&quot;top&quot;:130.45,&quot;width&quot;:776.2}"/>
</p:tagLst>
</file>

<file path=ppt/tags/tag14.xml><?xml version="1.0" encoding="utf-8"?>
<p:tagLst xmlns:p="http://schemas.openxmlformats.org/presentationml/2006/main">
  <p:tag name="KSO_WM_DIAGRAM_VIRTUALLY_FRAME" val="{&quot;height&quot;:336.5,&quot;left&quot;:154.15,&quot;top&quot;:130.45,&quot;width&quot;:776.2}"/>
</p:tagLst>
</file>

<file path=ppt/tags/tag15.xml><?xml version="1.0" encoding="utf-8"?>
<p:tagLst xmlns:p="http://schemas.openxmlformats.org/presentationml/2006/main">
  <p:tag name="KSO_WM_DIAGRAM_VIRTUALLY_FRAME" val="{&quot;height&quot;:336.5,&quot;left&quot;:154.15,&quot;top&quot;:130.45,&quot;width&quot;:776.2}"/>
</p:tagLst>
</file>

<file path=ppt/tags/tag16.xml><?xml version="1.0" encoding="utf-8"?>
<p:tagLst xmlns:p="http://schemas.openxmlformats.org/presentationml/2006/main">
  <p:tag name="KSO_WM_DIAGRAM_VIRTUALLY_FRAME" val="{&quot;height&quot;:336.5,&quot;left&quot;:154.15,&quot;top&quot;:130.45,&quot;width&quot;:776.2}"/>
</p:tagLst>
</file>

<file path=ppt/tags/tag17.xml><?xml version="1.0" encoding="utf-8"?>
<p:tagLst xmlns:p="http://schemas.openxmlformats.org/presentationml/2006/main">
  <p:tag name="KSO_WM_UNIT_PLACING_PICTURE_USER_VIEWPORT" val="{&quot;height&quot;:6292,&quot;width&quot;:4226}"/>
</p:tagLst>
</file>

<file path=ppt/tags/tag18.xml><?xml version="1.0" encoding="utf-8"?>
<p:tagLst xmlns:p="http://schemas.openxmlformats.org/presentationml/2006/main">
  <p:tag name="PA" val="v5.2.11"/>
</p:tagLst>
</file>

<file path=ppt/tags/tag19.xml><?xml version="1.0" encoding="utf-8"?>
<p:tagLst xmlns:p="http://schemas.openxmlformats.org/presentationml/2006/main">
  <p:tag name="PA" val="v5.2.11"/>
</p:tagLst>
</file>

<file path=ppt/tags/tag20.xml><?xml version="1.0" encoding="utf-8"?>
<p:tagLst xmlns:p="http://schemas.openxmlformats.org/presentationml/2006/main">
  <p:tag name="PA" val="v5.2.11"/>
</p:tagLst>
</file>

<file path=ppt/tags/tag21.xml><?xml version="1.0" encoding="utf-8"?>
<p:tagLst xmlns:p="http://schemas.openxmlformats.org/presentationml/2006/main">
  <p:tag name="PA" val="v5.2.11"/>
</p:tagLst>
</file>

<file path=ppt/tags/tag22.xml><?xml version="1.0" encoding="utf-8"?>
<p:tagLst xmlns:p="http://schemas.openxmlformats.org/presentationml/2006/main">
  <p:tag name="PA" val="v5.2.11"/>
</p:tagLst>
</file>

<file path=ppt/tags/tag23.xml><?xml version="1.0" encoding="utf-8"?>
<p:tagLst xmlns:p="http://schemas.openxmlformats.org/presentationml/2006/main">
  <p:tag name="PA" val="v5.2.11"/>
</p:tagLst>
</file>

<file path=ppt/tags/tag24.xml><?xml version="1.0" encoding="utf-8"?>
<p:tagLst xmlns:p="http://schemas.openxmlformats.org/presentationml/2006/main">
  <p:tag name="PA" val="v5.2.11"/>
</p:tagLst>
</file>

<file path=ppt/tags/tag25.xml><?xml version="1.0" encoding="utf-8"?>
<p:tagLst xmlns:p="http://schemas.openxmlformats.org/presentationml/2006/main">
  <p:tag name="PA" val="v5.2.11"/>
</p:tagLst>
</file>

<file path=ppt/tags/tag26.xml><?xml version="1.0" encoding="utf-8"?>
<p:tagLst xmlns:p="http://schemas.openxmlformats.org/presentationml/2006/main">
  <p:tag name="PA" val="v5.2.11"/>
</p:tagLst>
</file>

<file path=ppt/tags/tag27.xml><?xml version="1.0" encoding="utf-8"?>
<p:tagLst xmlns:p="http://schemas.openxmlformats.org/presentationml/2006/main">
  <p:tag name="PA" val="v5.2.11"/>
</p:tagLst>
</file>

<file path=ppt/tags/tag28.xml><?xml version="1.0" encoding="utf-8"?>
<p:tagLst xmlns:p="http://schemas.openxmlformats.org/presentationml/2006/main">
  <p:tag name="PA" val="v5.2.5"/>
</p:tagLst>
</file>

<file path=ppt/tags/tag29.xml><?xml version="1.0" encoding="utf-8"?>
<p:tagLst xmlns:p="http://schemas.openxmlformats.org/presentationml/2006/main">
  <p:tag name="PA" val="v5.2.11"/>
</p:tagLst>
</file>

<file path=ppt/tags/tag30.xml><?xml version="1.0" encoding="utf-8"?>
<p:tagLst xmlns:p="http://schemas.openxmlformats.org/presentationml/2006/main">
  <p:tag name="PA" val="v5.2.11"/>
</p:tagLst>
</file>

<file path=ppt/tags/tag31.xml><?xml version="1.0" encoding="utf-8"?>
<p:tagLst xmlns:p="http://schemas.openxmlformats.org/presentationml/2006/main">
  <p:tag name="PA" val="v5.2.11"/>
</p:tagLst>
</file>

<file path=ppt/tags/tag32.xml><?xml version="1.0" encoding="utf-8"?>
<p:tagLst xmlns:p="http://schemas.openxmlformats.org/presentationml/2006/main">
  <p:tag name="PA" val="v5.2.11"/>
</p:tagLst>
</file>

<file path=ppt/tags/tag33.xml><?xml version="1.0" encoding="utf-8"?>
<p:tagLst xmlns:p="http://schemas.openxmlformats.org/presentationml/2006/main">
  <p:tag name="PA" val="v5.2.11"/>
</p:tagLst>
</file>

<file path=ppt/tags/tag34.xml><?xml version="1.0" encoding="utf-8"?>
<p:tagLst xmlns:p="http://schemas.openxmlformats.org/presentationml/2006/main">
  <p:tag name="PA" val="v5.2.11"/>
</p:tagLst>
</file>

<file path=ppt/tags/tag35.xml><?xml version="1.0" encoding="utf-8"?>
<p:tagLst xmlns:p="http://schemas.openxmlformats.org/presentationml/2006/main">
  <p:tag name="PA" val="v5.2.11"/>
</p:tagLst>
</file>

<file path=ppt/tags/tag36.xml><?xml version="1.0" encoding="utf-8"?>
<p:tagLst xmlns:p="http://schemas.openxmlformats.org/presentationml/2006/main">
  <p:tag name="PA" val="v5.2.11"/>
</p:tagLst>
</file>

<file path=ppt/tags/tag37.xml><?xml version="1.0" encoding="utf-8"?>
<p:tagLst xmlns:p="http://schemas.openxmlformats.org/presentationml/2006/main">
  <p:tag name="PA" val="v5.2.11"/>
</p:tagLst>
</file>

<file path=ppt/tags/tag38.xml><?xml version="1.0" encoding="utf-8"?>
<p:tagLst xmlns:p="http://schemas.openxmlformats.org/presentationml/2006/main">
  <p:tag name="PA" val="v5.2.11"/>
</p:tagLst>
</file>

<file path=ppt/tags/tag39.xml><?xml version="1.0" encoding="utf-8"?>
<p:tagLst xmlns:p="http://schemas.openxmlformats.org/presentationml/2006/main">
  <p:tag name="PA" val="v5.2.11"/>
</p:tagLst>
</file>

<file path=ppt/tags/tag40.xml><?xml version="1.0" encoding="utf-8"?>
<p:tagLst xmlns:p="http://schemas.openxmlformats.org/presentationml/2006/main">
  <p:tag name="PA" val="v5.2.11"/>
</p:tagLst>
</file>

<file path=ppt/tags/tag41.xml><?xml version="1.0" encoding="utf-8"?>
<p:tagLst xmlns:p="http://schemas.openxmlformats.org/presentationml/2006/main">
  <p:tag name="PA" val="v5.2.11"/>
</p:tagLst>
</file>

<file path=ppt/tags/tag42.xml><?xml version="1.0" encoding="utf-8"?>
<p:tagLst xmlns:p="http://schemas.openxmlformats.org/presentationml/2006/main">
  <p:tag name="PA" val="v5.2.11"/>
</p:tagLst>
</file>

<file path=ppt/tags/tag43.xml><?xml version="1.0" encoding="utf-8"?>
<p:tagLst xmlns:p="http://schemas.openxmlformats.org/presentationml/2006/main">
  <p:tag name="PA" val="v5.2.11"/>
</p:tagLst>
</file>

<file path=ppt/tags/tag44.xml><?xml version="1.0" encoding="utf-8"?>
<p:tagLst xmlns:p="http://schemas.openxmlformats.org/presentationml/2006/main">
  <p:tag name="PA" val="v5.2.11"/>
</p:tagLst>
</file>

<file path=ppt/tags/tag45.xml><?xml version="1.0" encoding="utf-8"?>
<p:tagLst xmlns:p="http://schemas.openxmlformats.org/presentationml/2006/main">
  <p:tag name="PA" val="v5.2.11"/>
</p:tagLst>
</file>

<file path=ppt/tags/tag46.xml><?xml version="1.0" encoding="utf-8"?>
<p:tagLst xmlns:p="http://schemas.openxmlformats.org/presentationml/2006/main">
  <p:tag name="PA" val="v5.2.11"/>
</p:tagLst>
</file>

<file path=ppt/tags/tag47.xml><?xml version="1.0" encoding="utf-8"?>
<p:tagLst xmlns:p="http://schemas.openxmlformats.org/presentationml/2006/main">
  <p:tag name="PA" val="v5.2.11"/>
</p:tagLst>
</file>

<file path=ppt/tags/tag48.xml><?xml version="1.0" encoding="utf-8"?>
<p:tagLst xmlns:p="http://schemas.openxmlformats.org/presentationml/2006/main">
  <p:tag name="PA" val="v5.2.11"/>
</p:tagLst>
</file>

<file path=ppt/tags/tag49.xml><?xml version="1.0" encoding="utf-8"?>
<p:tagLst xmlns:p="http://schemas.openxmlformats.org/presentationml/2006/main">
  <p:tag name="PA" val="v5.2.11"/>
</p:tagLst>
</file>

<file path=ppt/tags/tag50.xml><?xml version="1.0" encoding="utf-8"?>
<p:tagLst xmlns:p="http://schemas.openxmlformats.org/presentationml/2006/main">
  <p:tag name="PA" val="v5.2.9"/>
</p:tagLst>
</file>

<file path=ppt/tags/tag51.xml><?xml version="1.0" encoding="utf-8"?>
<p:tagLst xmlns:p="http://schemas.openxmlformats.org/presentationml/2006/main">
  <p:tag name="PA" val="v5.2.9"/>
</p:tagLst>
</file>

<file path=ppt/tags/tag52.xml><?xml version="1.0" encoding="utf-8"?>
<p:tagLst xmlns:p="http://schemas.openxmlformats.org/presentationml/2006/main">
  <p:tag name="PA" val="v5.2.9"/>
</p:tagLst>
</file>

<file path=ppt/tags/tag53.xml><?xml version="1.0" encoding="utf-8"?>
<p:tagLst xmlns:p="http://schemas.openxmlformats.org/presentationml/2006/main">
  <p:tag name="PA" val="v5.2.9"/>
</p:tagLst>
</file>

<file path=ppt/tags/tag54.xml><?xml version="1.0" encoding="utf-8"?>
<p:tagLst xmlns:p="http://schemas.openxmlformats.org/presentationml/2006/main">
  <p:tag name="PA" val="v5.2.9"/>
</p:tagLst>
</file>

<file path=ppt/tags/tag55.xml><?xml version="1.0" encoding="utf-8"?>
<p:tagLst xmlns:p="http://schemas.openxmlformats.org/presentationml/2006/main">
  <p:tag name="PA" val="v5.2.9"/>
</p:tagLst>
</file>

<file path=ppt/tags/tag56.xml><?xml version="1.0" encoding="utf-8"?>
<p:tagLst xmlns:p="http://schemas.openxmlformats.org/presentationml/2006/main">
  <p:tag name="PA" val="v5.2.9"/>
</p:tagLst>
</file>

<file path=ppt/tags/tag57.xml><?xml version="1.0" encoding="utf-8"?>
<p:tagLst xmlns:p="http://schemas.openxmlformats.org/presentationml/2006/main">
  <p:tag name="PA" val="v5.2.9"/>
</p:tagLst>
</file>

<file path=ppt/tags/tag58.xml><?xml version="1.0" encoding="utf-8"?>
<p:tagLst xmlns:p="http://schemas.openxmlformats.org/presentationml/2006/main">
  <p:tag name="PA" val="v5.2.9"/>
</p:tagLst>
</file>

<file path=ppt/tags/tag59.xml><?xml version="1.0" encoding="utf-8"?>
<p:tagLst xmlns:p="http://schemas.openxmlformats.org/presentationml/2006/main">
  <p:tag name="PA" val="v5.2.9"/>
</p:tagLst>
</file>

<file path=ppt/tags/tag60.xml><?xml version="1.0" encoding="utf-8"?>
<p:tagLst xmlns:p="http://schemas.openxmlformats.org/presentationml/2006/main">
  <p:tag name="PA" val="v5.2.9"/>
</p:tagLst>
</file>

<file path=ppt/theme/theme1.xml><?xml version="1.0" encoding="utf-8"?>
<a:theme xmlns:a="http://schemas.openxmlformats.org/drawingml/2006/main" name="党课">
  <a:themeElements>
    <a:clrScheme name="Office">
      <a:dk1>
        <a:srgbClr val="000000"/>
      </a:dk1>
      <a:lt1>
        <a:srgbClr val="FFFFFF"/>
      </a:lt1>
      <a:dk2>
        <a:srgbClr val="44546A"/>
      </a:dk2>
      <a:lt2>
        <a:srgbClr val="E7E6E6"/>
      </a:lt2>
      <a:accent1>
        <a:srgbClr val="C0000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dh3fhvr">
      <a:majorFont>
        <a:latin typeface="思源黑体 CN"/>
        <a:ea typeface="思源黑体 CN"/>
        <a:cs typeface=""/>
      </a:majorFont>
      <a:minorFont>
        <a:latin typeface="思源黑体 CN"/>
        <a:ea typeface="思源黑体 C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2906</Words>
  <Application>WPS 演示</Application>
  <PresentationFormat>宽屏</PresentationFormat>
  <Paragraphs>179</Paragraphs>
  <Slides>23</Slides>
  <Notes>6</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23</vt:i4>
      </vt:variant>
    </vt:vector>
  </HeadingPairs>
  <TitlesOfParts>
    <vt:vector size="42" baseType="lpstr">
      <vt:lpstr>Arial</vt:lpstr>
      <vt:lpstr>宋体</vt:lpstr>
      <vt:lpstr>Wingdings</vt:lpstr>
      <vt:lpstr>思源黑体 CN Heavy</vt:lpstr>
      <vt:lpstr>黑体</vt:lpstr>
      <vt:lpstr>微软雅黑</vt:lpstr>
      <vt:lpstr>思源黑体 CN Medium</vt:lpstr>
      <vt:lpstr>方正小标宋简体</vt:lpstr>
      <vt:lpstr>汉仪润圆-65简</vt:lpstr>
      <vt:lpstr>Calibri</vt:lpstr>
      <vt:lpstr>MS PGothic</vt:lpstr>
      <vt:lpstr>思源黑体 CN Normal</vt:lpstr>
      <vt:lpstr>思源黑体 CN Light</vt:lpstr>
      <vt:lpstr>阿里巴巴普惠体</vt:lpstr>
      <vt:lpstr>思源黑体 CN</vt:lpstr>
      <vt:lpstr>Arial Unicode MS</vt:lpstr>
      <vt:lpstr>等线</vt:lpstr>
      <vt:lpstr>Impact</vt:lpstr>
      <vt:lpstr>党课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圓</cp:lastModifiedBy>
  <cp:revision>9</cp:revision>
  <dcterms:created xsi:type="dcterms:W3CDTF">2026-09-09T03:14:00Z</dcterms:created>
  <dcterms:modified xsi:type="dcterms:W3CDTF">2026-09-12T10:40:36Z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CD4956E95FAE4E3C9519BB84D4B0BCB1</vt:lpwstr>
  </property>
</Properties>
</file>