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1.svg" ContentType="image/svg+xml"/>
  <Override PartName="/ppt/media/image13.svg" ContentType="image/svg+xml"/>
  <Override PartName="/ppt/media/image15.svg" ContentType="image/svg+xml"/>
  <Override PartName="/ppt/media/image17.svg" ContentType="image/svg+xml"/>
  <Override PartName="/ppt/media/image19.svg" ContentType="image/svg+xml"/>
  <Override PartName="/ppt/media/image21.svg" ContentType="image/svg+xml"/>
  <Override PartName="/ppt/media/image23.svg" ContentType="image/svg+xml"/>
  <Override PartName="/ppt/media/image25.svg" ContentType="image/svg+xml"/>
  <Override PartName="/ppt/media/image27.svg" ContentType="image/svg+xml"/>
  <Override PartName="/ppt/media/image29.svg" ContentType="image/svg+xml"/>
  <Override PartName="/ppt/media/image3.svg" ContentType="image/svg+xml"/>
  <Override PartName="/ppt/media/image31.svg" ContentType="image/svg+xml"/>
  <Override PartName="/ppt/media/image33.svg" ContentType="image/svg+xml"/>
  <Override PartName="/ppt/media/image35.svg" ContentType="image/svg+xml"/>
  <Override PartName="/ppt/media/image37.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svg" ContentType="image/svg+xml"/>
  <Override PartName="/ppt/media/image51.svg" ContentType="image/svg+xml"/>
  <Override PartName="/ppt/media/image53.svg" ContentType="image/svg+xml"/>
  <Override PartName="/ppt/media/image55.svg" ContentType="image/svg+xml"/>
  <Override PartName="/ppt/media/image57.svg" ContentType="image/svg+xml"/>
  <Override PartName="/ppt/media/image59.svg" ContentType="image/svg+xml"/>
  <Override PartName="/ppt/media/image61.svg" ContentType="image/svg+xml"/>
  <Override PartName="/ppt/media/image63.svg" ContentType="image/svg+xml"/>
  <Override PartName="/ppt/media/image65.svg" ContentType="image/svg+xml"/>
  <Override PartName="/ppt/media/image67.svg" ContentType="image/svg+xml"/>
  <Override PartName="/ppt/media/image69.svg" ContentType="image/svg+xml"/>
  <Override PartName="/ppt/media/image7.svg" ContentType="image/svg+xml"/>
  <Override PartName="/ppt/media/image71.svg" ContentType="image/svg+xml"/>
  <Override PartName="/ppt/media/image73.svg" ContentType="image/svg+xml"/>
  <Override PartName="/ppt/media/image75.svg" ContentType="image/svg+xml"/>
  <Override PartName="/ppt/media/image77.svg" ContentType="image/svg+xml"/>
  <Override PartName="/ppt/media/image80.svg" ContentType="image/svg+xml"/>
  <Override PartName="/ppt/media/image82.svg" ContentType="image/svg+xml"/>
  <Override PartName="/ppt/media/image85.svg" ContentType="image/svg+xml"/>
  <Override PartName="/ppt/media/image87.svg" ContentType="image/svg+xml"/>
  <Override PartName="/ppt/media/image89.svg" ContentType="image/svg+xml"/>
  <Override PartName="/ppt/media/image9.svg" ContentType="image/svg+xml"/>
  <Override PartName="/ppt/media/image91.svg" ContentType="image/svg+xml"/>
  <Override PartName="/ppt/media/image9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50" r:id="rId3"/>
  </p:sldMasterIdLst>
  <p:notesMasterIdLst>
    <p:notesMasterId r:id="rId5"/>
  </p:notesMasterIdLst>
  <p:sldIdLst>
    <p:sldId id="256" r:id="rId4"/>
    <p:sldId id="288" r:id="rId6"/>
    <p:sldId id="289" r:id="rId7"/>
    <p:sldId id="257" r:id="rId8"/>
    <p:sldId id="261" r:id="rId9"/>
    <p:sldId id="290"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6" r:id="rId34"/>
    <p:sldId id="287" r:id="rId35"/>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0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0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学习的主题是“抓实‘三会一课’，赋能机关党建提质效”。“三会一课”制度是我们党加强基层组织建设的一项重要制度，对于提升机关党的建设质量具有至关重要的意义。本次党课将围绕新时代机关党的组织生活创新实践与路径探索展开，希望能为大家提供一些有益的思路和借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那么，我们应该如何深刻认识“三会一课”的核心定位呢？首先，它是党内政治生活的重要内容和载体。其次，它是对党员进行教育、管理和监督的重要形式。第三，它是党的组织生活制度体系中最基础、最核心、最经常的制度安排。最后，它是提升基层党组织政治功能和组织功能的关键抓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实现“三会一课”的提质增效，市直机关工委提出了明确的总体思路和目标。我们的总体目标是推动市直机关“三会一课”制度全面规范、提质增效。为实现这一目标，我们将采取四大核心策略：系统化思维谋篇布局、标准化建设夯实基础、创新化实践激发活力、融合化导向提升效能。</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党课将分为五个部分。首先，我们将深刻把握“三会一课”的时代内涵，筑牢思想根基。其次，探讨如何压实责任闭环体系，夯实制度保障。第三，分享守正创新的实践经验，激发内生动力。第四，展示聚焦中心服务大局的实践成效。最后，我们将正视问题，靶向施策，打通提质增效的堵点难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接下来，我们进入第一部分：深刻把握时代内涵，筑牢抓实“三会一课”的思想根基。在这一部分，我们将深入探讨“三会一课”在新时代的重要意义。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接下来，我们进入第一部分：深刻把握时代内涵，筑牢抓实“三会一课”的思想根基。在这一部分，我们将深入探讨“三会一课”在新时代的重要意义。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三会一课”的第一重意义，是政治铸魂的“定盘星”。市直机关作为政治机关，讲政治是第一要求。通过“三会一课”，我们可以凝心铸魂，提升党员干部的政治判断力、政治领悟力和政治执行力，强化政治认同，确保机关工作始终沿着正确的政治方向前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重意义，是强基固本的“压舱石”。基层党组织是党的全部工作和战斗力的基础。通过严格落实“三会一课”，我们可以强化支部的政治功能，规范支部运行，严肃组织生活，严格党员管理，切实解决基层党组织弱化、虚化、边缘化的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重意义，是融合赋能的“动力源”。围绕中心、服务大局是机关党建的职责所在。我们要通过“三会一课”促进党建与业务的深度融合，将党的政治优势和组织优势转化为发展优势，实现党建和业务的“四同”，以高质量党建引领高质量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重意义，是正风肃纪的“净化器”。全面从严治党永远在路上。“三会一课”为加强党内监督提供了重要平台，通过开展批评和自我批评，能够锤炼党员的党性作风，打扫思想灰尘，营造风清气正的良好政治生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现在我们进入第二部分：压实责任闭环体系，夯实“三会一课”规范落实的制度保障。制度的生命力在于执行，我们将探讨如何建立健全责任体系，确保“三会一课”落到实处。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为了压实责任，我们构建了四级联动格局。首先，市直机关工委发挥统一领导作用，提供保障和示范带动。其次，各单位党组（党委）负责研究部署，推行清单管理，并开展专项行动。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在四级联动格局中，机关党委负责统筹协调、列席督导和传导压力。而基层党支部则是最终的执行主体，要严格执行规定动作，同时结合实际创新实践，确保组织生活常态化、规范化开展。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领导干部是“关键少数”，要发挥“头雁效应”。我们严格落实党员领导干部双重组织生活制度，要求领导干部带头参加组织生活、带头讲党课、带头开展批评和自我批评、带头深入指导，以此激活“群雁活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确保“三会一课”落地见效，我们健全了常态督导机制。通过清单化明责、项目化推进和常态化督导，包括随机抽查、交叉互查、列席旁听和全程纪实等方式，对会议频次、内容、记录、整改等关键环节进行严格核查，及时纠正不规范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接下来，我们进入第三部分：坚持守正创新提质，激发“三会一课”常活常新的内生动力。在这一部分，我们将探讨如何通过创新方式方法，让“三会一课”更具吸引力和实效性。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为了让党课“活”起来，我们积极拓宽阵地场景，打造沉浸式多维课堂。通过建立教育基地、打造“一线课堂”、“实景党课”和“行走党课”，让党员在沉浸式、体验式学习中淬炼初心、锤炼党性。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还创新方式方法，构建互动式参与模式，让党员从“听众”变为“主角”。通过推广互动式、研讨式、案例式教学，开展“党课开讲啦”、“微党课”、“音乐党课”等特色活动，并运用“互联网+党建”，有效激发党员的参与热情。</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为了让组织生活更有温度，我们坚持贴近党员需求。通过融入谈心谈话、思想分析、“政治生日”和联学联建等方式，精准把握党员的思想动态和实际需求，不断增强党员的归属感、荣誉感和责任感。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现在我们进入第四部分：聚焦中心服务大局，彰显“三会一课”融合赋能的实践成效。在这一部分，我们将看到“三会一课”如何在实际工作中发挥作用，推动党建与业务深度融合。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三会一课”首先要紧扣“国之大者”和市之要事，把准政治方向。我们始终把学习贯彻习近平新时代中国特色社会主义思想作为首要政治任务，通过第一时间传达学习、开展专题研讨等方式，确保机关工作始终与党中央保持高度一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我们坚持把“三会一课”开到业务一线和攻坚现场。通过融入业务培训、实战演练、难题会商和动员党员冲锋，实现党建强、业务精、敢冲锋，推动党建工作与业务工作同频共振、互促共进。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还通过搭建“岗位建功”、“亮牌践诺”、“赛马比拼”等平台，激励党员立足岗位建功立业，服务民生发展。这些实践活动在经济发展、民生保障等多个领域取得了显著成效，切实提升了群众的获得感、幸福感和安全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最后，我们进入第五部分：查找问题靶向施策，打通“三会一课”提质增效的堵点难点。只有正视问题，才能解决问题。我们将分析当前存在的短板，并提出针对性的对策。</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必须清醒地认识到，当前“三会一课”的落实还存在一些短板。主要表现在四个方面：一是制度执行不够规范均衡；二是内容形式较为单一；三是党建和业务“两张皮”问题依然存在；四是督导考核和队伍保障仍需加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针对这些问题，我们提出了靶向施策。首先，要健全制度规范，推动落实标准化。我们将制定工作指引，将规范要求纳入干部培训，并制定责任清单，确保各项工作有章可循。</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其次，要创新方式载体，推动形式多元化。我们将扩面提质党员教育基地，推广特色党课，深化党建协作区建设，并围绕重大主题开展研讨，让“三会一课”更加生动活泼。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第三，要强化督导考核，推动督导常态化。我们将构建三级联动督导体系，创新督导方式，实行闭环管理，并完善考核评价机制，树立奖优罚劣的鲜明导向。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最后，要建强党务队伍，推动队伍专业化。我们将优化队伍结构，实施“强能计划”，开展“点名调训”，建立双向交流机制，并健全激励保障，打造一支高素质的党务工作队伍。</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新征程上，我们要在四个方面持续用力：一是在政治引领上持续用力，二是在守正创新上持续发力，三是在融合赋能上持续加力，四是在责任落实上持续用力。通过不懈努力，推动形成大抓基层、大抓支部、大抓“三会一课”的浓厚氛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最后，让我们共同努力，让“三会一课”真正成为党员政治学习的阵地、思想交流的平台、党性锻炼的熔炉，为加快建设区域经济强市、实现中华民族伟大复兴的中国梦而努力奋斗！谢谢大家！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dk2" tx2="lt2" accent1="accent1" accent2="accent2" accent3="accent3" accent4="accent4" accent5="accent5" accent6="accent6" hlink="hlink" folHlink="folHlink"/>
  <p:sldLayoutIdLst>
    <p:sldLayoutId id="214748365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1.svg"/><Relationship Id="rId7" Type="http://schemas.openxmlformats.org/officeDocument/2006/relationships/image" Target="../media/image20.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 Id="rId3" Type="http://schemas.openxmlformats.org/officeDocument/2006/relationships/image" Target="../media/image16.png"/><Relationship Id="rId2" Type="http://schemas.openxmlformats.org/officeDocument/2006/relationships/image" Target="../media/image15.svg"/><Relationship Id="rId10" Type="http://schemas.openxmlformats.org/officeDocument/2006/relationships/notesSlide" Target="../notesSlides/notesSlide9.xml"/><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7.svg"/><Relationship Id="rId7" Type="http://schemas.openxmlformats.org/officeDocument/2006/relationships/image" Target="../media/image26.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13.svg"/><Relationship Id="rId3" Type="http://schemas.openxmlformats.org/officeDocument/2006/relationships/image" Target="../media/image12.png"/><Relationship Id="rId2" Type="http://schemas.openxmlformats.org/officeDocument/2006/relationships/image" Target="../media/image23.svg"/><Relationship Id="rId10" Type="http://schemas.openxmlformats.org/officeDocument/2006/relationships/notesSlide" Target="../notesSlides/notesSlide10.xml"/><Relationship Id="rId1"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9" Type="http://schemas.openxmlformats.org/officeDocument/2006/relationships/image" Target="../media/image34.png"/><Relationship Id="rId8" Type="http://schemas.openxmlformats.org/officeDocument/2006/relationships/image" Target="../media/image33.svg"/><Relationship Id="rId7" Type="http://schemas.openxmlformats.org/officeDocument/2006/relationships/image" Target="../media/image32.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3.svg"/><Relationship Id="rId3" Type="http://schemas.openxmlformats.org/officeDocument/2006/relationships/image" Target="../media/image22.png"/><Relationship Id="rId2" Type="http://schemas.openxmlformats.org/officeDocument/2006/relationships/image" Target="../media/image29.svg"/><Relationship Id="rId14" Type="http://schemas.openxmlformats.org/officeDocument/2006/relationships/notesSlide" Target="../notesSlides/notesSlide13.xml"/><Relationship Id="rId13" Type="http://schemas.openxmlformats.org/officeDocument/2006/relationships/slideLayout" Target="../slideLayouts/slideLayout1.xml"/><Relationship Id="rId12" Type="http://schemas.openxmlformats.org/officeDocument/2006/relationships/image" Target="../media/image37.svg"/><Relationship Id="rId11" Type="http://schemas.openxmlformats.org/officeDocument/2006/relationships/image" Target="../media/image36.png"/><Relationship Id="rId10" Type="http://schemas.openxmlformats.org/officeDocument/2006/relationships/image" Target="../media/image35.svg"/><Relationship Id="rId1" Type="http://schemas.openxmlformats.org/officeDocument/2006/relationships/image" Target="../media/image28.pn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3.svg"/><Relationship Id="rId7" Type="http://schemas.openxmlformats.org/officeDocument/2006/relationships/image" Target="../media/image42.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9.svg"/><Relationship Id="rId3" Type="http://schemas.openxmlformats.org/officeDocument/2006/relationships/image" Target="../media/image8.png"/><Relationship Id="rId2" Type="http://schemas.openxmlformats.org/officeDocument/2006/relationships/image" Target="../media/image39.svg"/><Relationship Id="rId10" Type="http://schemas.openxmlformats.org/officeDocument/2006/relationships/notesSlide" Target="../notesSlides/notesSlide14.xml"/><Relationship Id="rId1" Type="http://schemas.openxmlformats.org/officeDocument/2006/relationships/image" Target="../media/image38.png"/></Relationships>
</file>

<file path=ppt/slides/_rels/slide15.xml.rels><?xml version="1.0" encoding="UTF-8" standalone="yes"?>
<Relationships xmlns="http://schemas.openxmlformats.org/package/2006/relationships"><Relationship Id="rId9" Type="http://schemas.openxmlformats.org/officeDocument/2006/relationships/image" Target="../media/image52.png"/><Relationship Id="rId8" Type="http://schemas.openxmlformats.org/officeDocument/2006/relationships/image" Target="../media/image51.svg"/><Relationship Id="rId7" Type="http://schemas.openxmlformats.org/officeDocument/2006/relationships/image" Target="../media/image50.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 Id="rId3" Type="http://schemas.openxmlformats.org/officeDocument/2006/relationships/image" Target="../media/image46.png"/><Relationship Id="rId2" Type="http://schemas.openxmlformats.org/officeDocument/2006/relationships/image" Target="../media/image45.svg"/><Relationship Id="rId16" Type="http://schemas.openxmlformats.org/officeDocument/2006/relationships/notesSlide" Target="../notesSlides/notesSlide15.xml"/><Relationship Id="rId15" Type="http://schemas.openxmlformats.org/officeDocument/2006/relationships/slideLayout" Target="../slideLayouts/slideLayout1.xml"/><Relationship Id="rId14" Type="http://schemas.openxmlformats.org/officeDocument/2006/relationships/image" Target="../media/image57.svg"/><Relationship Id="rId13" Type="http://schemas.openxmlformats.org/officeDocument/2006/relationships/image" Target="../media/image56.png"/><Relationship Id="rId12" Type="http://schemas.openxmlformats.org/officeDocument/2006/relationships/image" Target="../media/image55.svg"/><Relationship Id="rId11" Type="http://schemas.openxmlformats.org/officeDocument/2006/relationships/image" Target="../media/image54.png"/><Relationship Id="rId10" Type="http://schemas.openxmlformats.org/officeDocument/2006/relationships/image" Target="../media/image53.svg"/><Relationship Id="rId1"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5.svg"/><Relationship Id="rId7" Type="http://schemas.openxmlformats.org/officeDocument/2006/relationships/image" Target="../media/image64.png"/><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1.svg"/><Relationship Id="rId3" Type="http://schemas.openxmlformats.org/officeDocument/2006/relationships/image" Target="../media/image60.png"/><Relationship Id="rId2" Type="http://schemas.openxmlformats.org/officeDocument/2006/relationships/image" Target="../media/image59.svg"/><Relationship Id="rId10" Type="http://schemas.openxmlformats.org/officeDocument/2006/relationships/notesSlide" Target="../notesSlides/notesSlide17.xml"/><Relationship Id="rId1" Type="http://schemas.openxmlformats.org/officeDocument/2006/relationships/image" Target="../media/image58.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1.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svg"/><Relationship Id="rId3" Type="http://schemas.openxmlformats.org/officeDocument/2006/relationships/image" Target="../media/image66.png"/><Relationship Id="rId2" Type="http://schemas.openxmlformats.org/officeDocument/2006/relationships/image" Target="../media/image41.svg"/><Relationship Id="rId1" Type="http://schemas.openxmlformats.org/officeDocument/2006/relationships/image" Target="../media/image40.png"/></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9.svg"/><Relationship Id="rId7" Type="http://schemas.openxmlformats.org/officeDocument/2006/relationships/image" Target="../media/image28.png"/><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51.svg"/><Relationship Id="rId3" Type="http://schemas.openxmlformats.org/officeDocument/2006/relationships/image" Target="../media/image50.png"/><Relationship Id="rId2" Type="http://schemas.openxmlformats.org/officeDocument/2006/relationships/image" Target="../media/image41.svg"/><Relationship Id="rId10" Type="http://schemas.openxmlformats.org/officeDocument/2006/relationships/notesSlide" Target="../notesSlides/notesSlide19.xml"/><Relationship Id="rId1"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1.xml"/><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41.svg"/><Relationship Id="rId3" Type="http://schemas.openxmlformats.org/officeDocument/2006/relationships/image" Target="../media/image40.png"/><Relationship Id="rId2" Type="http://schemas.openxmlformats.org/officeDocument/2006/relationships/image" Target="../media/image73.svg"/><Relationship Id="rId1" Type="http://schemas.openxmlformats.org/officeDocument/2006/relationships/image" Target="../media/image72.png"/></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svg"/><Relationship Id="rId7" Type="http://schemas.openxmlformats.org/officeDocument/2006/relationships/image" Target="../media/image78.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77.svg"/><Relationship Id="rId3" Type="http://schemas.openxmlformats.org/officeDocument/2006/relationships/image" Target="../media/image76.png"/><Relationship Id="rId2" Type="http://schemas.openxmlformats.org/officeDocument/2006/relationships/image" Target="../media/image9.svg"/><Relationship Id="rId10" Type="http://schemas.openxmlformats.org/officeDocument/2006/relationships/notesSlide" Target="../notesSlides/notesSlide22.xml"/><Relationship Id="rId1" Type="http://schemas.openxmlformats.org/officeDocument/2006/relationships/image" Target="../media/image8.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1.xml"/><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82.svg"/><Relationship Id="rId3" Type="http://schemas.openxmlformats.org/officeDocument/2006/relationships/image" Target="../media/image81.png"/><Relationship Id="rId2" Type="http://schemas.openxmlformats.org/officeDocument/2006/relationships/image" Target="../media/image80.svg"/><Relationship Id="rId1" Type="http://schemas.openxmlformats.org/officeDocument/2006/relationships/image" Target="../media/image7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3.svg"/><Relationship Id="rId7" Type="http://schemas.openxmlformats.org/officeDocument/2006/relationships/image" Target="../media/image12.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9.svg"/><Relationship Id="rId3" Type="http://schemas.openxmlformats.org/officeDocument/2006/relationships/image" Target="../media/image8.png"/><Relationship Id="rId2" Type="http://schemas.openxmlformats.org/officeDocument/2006/relationships/image" Target="../media/image5.svg"/><Relationship Id="rId10" Type="http://schemas.openxmlformats.org/officeDocument/2006/relationships/notesSlide" Target="../notesSlides/notesSlide25.xml"/><Relationship Id="rId1" Type="http://schemas.openxmlformats.org/officeDocument/2006/relationships/image" Target="../media/image8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1.svg"/><Relationship Id="rId7" Type="http://schemas.openxmlformats.org/officeDocument/2006/relationships/image" Target="../media/image40.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87.svg"/><Relationship Id="rId3" Type="http://schemas.openxmlformats.org/officeDocument/2006/relationships/image" Target="../media/image86.png"/><Relationship Id="rId2" Type="http://schemas.openxmlformats.org/officeDocument/2006/relationships/image" Target="../media/image85.svg"/><Relationship Id="rId10" Type="http://schemas.openxmlformats.org/officeDocument/2006/relationships/notesSlide" Target="../notesSlides/notesSlide27.xml"/><Relationship Id="rId1" Type="http://schemas.openxmlformats.org/officeDocument/2006/relationships/image" Target="../media/image84.png"/></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7.svg"/><Relationship Id="rId7" Type="http://schemas.openxmlformats.org/officeDocument/2006/relationships/image" Target="../media/image66.png"/><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49.svg"/><Relationship Id="rId3" Type="http://schemas.openxmlformats.org/officeDocument/2006/relationships/image" Target="../media/image48.png"/><Relationship Id="rId2" Type="http://schemas.openxmlformats.org/officeDocument/2006/relationships/image" Target="../media/image69.svg"/><Relationship Id="rId10" Type="http://schemas.openxmlformats.org/officeDocument/2006/relationships/notesSlide" Target="../notesSlides/notesSlide28.xml"/><Relationship Id="rId1" Type="http://schemas.openxmlformats.org/officeDocument/2006/relationships/image" Target="../media/image68.png"/></Relationships>
</file>

<file path=ppt/slides/_rels/slide29.xml.rels><?xml version="1.0" encoding="UTF-8" standalone="yes"?>
<Relationships xmlns="http://schemas.openxmlformats.org/package/2006/relationships"><Relationship Id="rId9" Type="http://schemas.openxmlformats.org/officeDocument/2006/relationships/image" Target="../media/image66.png"/><Relationship Id="rId8" Type="http://schemas.openxmlformats.org/officeDocument/2006/relationships/image" Target="../media/image29.svg"/><Relationship Id="rId7" Type="http://schemas.openxmlformats.org/officeDocument/2006/relationships/image" Target="../media/image28.png"/><Relationship Id="rId6" Type="http://schemas.openxmlformats.org/officeDocument/2006/relationships/image" Target="../media/image93.svg"/><Relationship Id="rId5" Type="http://schemas.openxmlformats.org/officeDocument/2006/relationships/image" Target="../media/image92.png"/><Relationship Id="rId4" Type="http://schemas.openxmlformats.org/officeDocument/2006/relationships/image" Target="../media/image9.svg"/><Relationship Id="rId3" Type="http://schemas.openxmlformats.org/officeDocument/2006/relationships/image" Target="../media/image8.png"/><Relationship Id="rId2" Type="http://schemas.openxmlformats.org/officeDocument/2006/relationships/image" Target="../media/image91.svg"/><Relationship Id="rId12" Type="http://schemas.openxmlformats.org/officeDocument/2006/relationships/notesSlide" Target="../notesSlides/notesSlide29.xml"/><Relationship Id="rId11" Type="http://schemas.openxmlformats.org/officeDocument/2006/relationships/slideLayout" Target="../slideLayouts/slideLayout1.xml"/><Relationship Id="rId10" Type="http://schemas.openxmlformats.org/officeDocument/2006/relationships/image" Target="../media/image67.svg"/><Relationship Id="rId1" Type="http://schemas.openxmlformats.org/officeDocument/2006/relationships/image" Target="../media/image9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286000"/>
            <a:ext cx="1219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FF0000"/>
                </a:solidFill>
                <a:latin typeface="黑体" panose="02010609060101010101" charset="-122"/>
                <a:ea typeface="黑体" panose="02010609060101010101" charset="-122"/>
                <a:cs typeface="黑体" panose="02010609060101010101" charset="-122"/>
                <a:sym typeface="Noto Sans SC"/>
              </a:rPr>
              <a:t>抓实“三会一课”,赋能机关党建提质效</a:t>
            </a:r>
            <a:endParaRPr lang="en-US" sz="4000" b="1" i="0" u="none" strike="noStrike">
              <a:solidFill>
                <a:srgbClr val="FF0000"/>
              </a:solidFill>
              <a:latin typeface="黑体" panose="02010609060101010101" charset="-122"/>
              <a:ea typeface="黑体" panose="02010609060101010101" charset="-122"/>
              <a:cs typeface="黑体" panose="02010609060101010101" charset="-122"/>
              <a:sym typeface="Noto Sans SC"/>
            </a:endParaRPr>
          </a:p>
        </p:txBody>
      </p:sp>
      <p:sp>
        <p:nvSpPr>
          <p:cNvPr id="5" name="AutoShape 5"/>
          <p:cNvSpPr/>
          <p:nvPr/>
        </p:nvSpPr>
        <p:spPr>
          <a:xfrm>
            <a:off x="0" y="371348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400" b="0" i="0" u="none" strike="noStrike">
                <a:solidFill>
                  <a:srgbClr val="FF0000">
                    <a:alpha val="74902"/>
                  </a:srgbClr>
                </a:solidFill>
                <a:latin typeface="黑体" panose="02010609060101010101" charset="-122"/>
                <a:ea typeface="黑体" panose="02010609060101010101" charset="-122"/>
                <a:cs typeface="黑体" panose="02010609060101010101" charset="-122"/>
                <a:sym typeface="Noto Sans SC"/>
              </a:rPr>
              <a:t>主讲</a:t>
            </a:r>
            <a:r>
              <a:rPr lang="zh-CN" altLang="en-US" sz="2400" b="0" i="0" u="none" strike="noStrike">
                <a:solidFill>
                  <a:srgbClr val="FF0000">
                    <a:alpha val="74902"/>
                  </a:srgbClr>
                </a:solidFill>
                <a:latin typeface="黑体" panose="02010609060101010101" charset="-122"/>
                <a:ea typeface="黑体" panose="02010609060101010101" charset="-122"/>
                <a:cs typeface="黑体" panose="02010609060101010101" charset="-122"/>
                <a:sym typeface="Noto Sans SC"/>
              </a:rPr>
              <a:t>人</a:t>
            </a:r>
            <a:r>
              <a:rPr lang="en-US" sz="2400" b="0" i="0" u="none" strike="noStrike">
                <a:solidFill>
                  <a:srgbClr val="FF0000">
                    <a:alpha val="74902"/>
                  </a:srgbClr>
                </a:solidFill>
                <a:latin typeface="黑体" panose="02010609060101010101" charset="-122"/>
                <a:ea typeface="黑体" panose="02010609060101010101" charset="-122"/>
                <a:cs typeface="黑体" panose="02010609060101010101" charset="-122"/>
                <a:sym typeface="Noto Sans SC"/>
              </a:rPr>
              <a:t>：A</a:t>
            </a:r>
            <a:r>
              <a:rPr lang="zh-CN" altLang="en-US" sz="2400" b="0" i="0" u="none" strike="noStrike">
                <a:solidFill>
                  <a:srgbClr val="FF0000">
                    <a:alpha val="74902"/>
                  </a:srgbClr>
                </a:solidFill>
                <a:latin typeface="黑体" panose="02010609060101010101" charset="-122"/>
                <a:ea typeface="黑体" panose="02010609060101010101" charset="-122"/>
                <a:cs typeface="黑体" panose="02010609060101010101" charset="-122"/>
                <a:sym typeface="Noto Sans SC"/>
              </a:rPr>
              <a:t>书记</a:t>
            </a:r>
            <a:endParaRPr lang="zh-CN" altLang="en-US" sz="2400" b="0" i="0" u="none" strike="noStrike">
              <a:solidFill>
                <a:srgbClr val="FF0000">
                  <a:alpha val="74902"/>
                </a:srgbClr>
              </a:solidFill>
              <a:latin typeface="黑体" panose="02010609060101010101" charset="-122"/>
              <a:ea typeface="黑体" panose="02010609060101010101" charset="-122"/>
              <a:cs typeface="黑体" panose="02010609060101010101" charset="-122"/>
              <a:sym typeface="Noto Sans S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i="0" u="none" strike="noStrike">
                <a:solidFill>
                  <a:srgbClr val="C00000"/>
                </a:solidFill>
                <a:latin typeface="Noto Sans SC"/>
                <a:ea typeface="宋体" charset="0"/>
                <a:cs typeface="Noto Sans SC"/>
                <a:sym typeface="Noto Sans SC"/>
              </a:rPr>
              <a:t>引言：</a:t>
            </a:r>
            <a:r>
              <a:rPr lang="en-US" sz="3200" b="1" i="0" u="none" strike="noStrike">
                <a:solidFill>
                  <a:srgbClr val="C00000"/>
                </a:solidFill>
                <a:latin typeface="Noto Sans SC"/>
                <a:ea typeface="Noto Sans SC"/>
                <a:cs typeface="Noto Sans SC"/>
                <a:sym typeface="Noto Sans SC"/>
              </a:rPr>
              <a:t>“三会一课”的</a:t>
            </a:r>
            <a:r>
              <a:rPr lang="zh-CN" altLang="en-US" sz="3200" b="1" i="0" u="none" strike="noStrike">
                <a:solidFill>
                  <a:srgbClr val="C00000"/>
                </a:solidFill>
                <a:latin typeface="Noto Sans SC"/>
                <a:ea typeface="宋体" charset="0"/>
                <a:cs typeface="Noto Sans SC"/>
                <a:sym typeface="Noto Sans SC"/>
              </a:rPr>
              <a:t>重要意义</a:t>
            </a:r>
            <a:endParaRPr lang="zh-CN" altLang="en-US" sz="3200" b="1" i="0" u="none" strike="noStrike">
              <a:solidFill>
                <a:srgbClr val="C00000"/>
              </a:solidFill>
              <a:latin typeface="Noto Sans SC"/>
              <a:ea typeface="宋体" charset="0"/>
              <a:cs typeface="Noto Sans SC"/>
              <a:sym typeface="Noto Sans SC"/>
            </a:endParaRPr>
          </a:p>
        </p:txBody>
      </p:sp>
      <p:sp>
        <p:nvSpPr>
          <p:cNvPr id="4" name="AutoShape 4"/>
          <p:cNvSpPr/>
          <p:nvPr/>
        </p:nvSpPr>
        <p:spPr>
          <a:xfrm>
            <a:off x="762000" y="2032000"/>
            <a:ext cx="5207000" cy="1968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508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52500" y="2222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党内政治生活的重要基石</a:t>
            </a:r>
            <a:endParaRPr lang="en-US" sz="1100"/>
          </a:p>
        </p:txBody>
      </p:sp>
      <p:sp>
        <p:nvSpPr>
          <p:cNvPr id="7" name="AutoShape 7"/>
          <p:cNvSpPr/>
          <p:nvPr/>
        </p:nvSpPr>
        <p:spPr>
          <a:xfrm>
            <a:off x="952500" y="2730500"/>
            <a:ext cx="4826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它是党内政治生活的核心组成部分，是党组织开展活动、凝聚共识、交流思想的基本形式，更是连接党员与组织、党员与党员之间的重要纽带，筑牢了党内政治生活的根基。</a:t>
            </a:r>
            <a:endParaRPr lang="en-US" sz="1100"/>
          </a:p>
        </p:txBody>
      </p:sp>
      <p:sp>
        <p:nvSpPr>
          <p:cNvPr id="8" name="AutoShape 8"/>
          <p:cNvSpPr/>
          <p:nvPr/>
        </p:nvSpPr>
        <p:spPr>
          <a:xfrm>
            <a:off x="6223000" y="2032000"/>
            <a:ext cx="5207000" cy="1968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223000" y="2032000"/>
            <a:ext cx="508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413500" y="2222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党员教育管理的核心载体</a:t>
            </a:r>
            <a:endParaRPr lang="en-US" sz="1100"/>
          </a:p>
        </p:txBody>
      </p:sp>
      <p:sp>
        <p:nvSpPr>
          <p:cNvPr id="11" name="AutoShape 11"/>
          <p:cNvSpPr/>
          <p:nvPr/>
        </p:nvSpPr>
        <p:spPr>
          <a:xfrm>
            <a:off x="6413500" y="2730500"/>
            <a:ext cx="4826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作为党组织对党员进行经常性教育、管理和监督的主要途径，它能够常态化强化党员的理想信念，及时纠正思想偏差，确保党员队伍始终保持先进性和纯洁性。</a:t>
            </a:r>
            <a:endParaRPr lang="en-US" sz="1100"/>
          </a:p>
        </p:txBody>
      </p:sp>
      <p:sp>
        <p:nvSpPr>
          <p:cNvPr id="12" name="AutoShape 12"/>
          <p:cNvSpPr/>
          <p:nvPr/>
        </p:nvSpPr>
        <p:spPr>
          <a:xfrm>
            <a:off x="762000" y="4191000"/>
            <a:ext cx="5207000" cy="1968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762000" y="4191000"/>
            <a:ext cx="508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952500" y="4381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组织生活制度的根本支撑</a:t>
            </a:r>
            <a:endParaRPr lang="en-US" sz="1100"/>
          </a:p>
        </p:txBody>
      </p:sp>
      <p:sp>
        <p:nvSpPr>
          <p:cNvPr id="15" name="AutoShape 15"/>
          <p:cNvSpPr/>
          <p:nvPr/>
        </p:nvSpPr>
        <p:spPr>
          <a:xfrm>
            <a:off x="952500" y="4889500"/>
            <a:ext cx="4826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在党的组织生活制度体系中，“三会一课”具有基础性、核心性和经常性的特点，是民主生活会、组织生活会等其他组织生活制度的基础，保障了组织生活的规范化开展。</a:t>
            </a:r>
            <a:endParaRPr lang="en-US" sz="1100"/>
          </a:p>
        </p:txBody>
      </p:sp>
      <p:sp>
        <p:nvSpPr>
          <p:cNvPr id="16" name="AutoShape 16"/>
          <p:cNvSpPr/>
          <p:nvPr/>
        </p:nvSpPr>
        <p:spPr>
          <a:xfrm>
            <a:off x="6223000" y="4191000"/>
            <a:ext cx="5207000" cy="1968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6223000" y="4191000"/>
            <a:ext cx="508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413500" y="4381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从严治党的关键实践抓手</a:t>
            </a:r>
            <a:endParaRPr lang="en-US" sz="1100"/>
          </a:p>
        </p:txBody>
      </p:sp>
      <p:sp>
        <p:nvSpPr>
          <p:cNvPr id="19" name="AutoShape 19"/>
          <p:cNvSpPr/>
          <p:nvPr/>
        </p:nvSpPr>
        <p:spPr>
          <a:xfrm>
            <a:off x="6413500" y="4889500"/>
            <a:ext cx="4826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它是坚持和加强党的全面领导、贯彻全面从严治党战略方针的重要举措，更是提升基层党组织政治功能和组织功能、夯实党的执政根基的关键抓手。</a:t>
            </a:r>
            <a:endParaRPr lang="en-US" sz="1100"/>
          </a:p>
        </p:txBody>
      </p:sp>
      <p:cxnSp>
        <p:nvCxnSpPr>
          <p:cNvPr id="20" name="直接连接符 19"/>
          <p:cNvCxnSpPr/>
          <p:nvPr/>
        </p:nvCxnSpPr>
        <p:spPr>
          <a:xfrm>
            <a:off x="652145" y="1475105"/>
            <a:ext cx="10866120" cy="0"/>
          </a:xfrm>
          <a:prstGeom prst="line">
            <a:avLst/>
          </a:prstGeom>
          <a:ln w="34925">
            <a:solidFill>
              <a:srgbClr val="C00000"/>
            </a:solidFill>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i="0" u="none" strike="noStrike">
                <a:solidFill>
                  <a:srgbClr val="C00000"/>
                </a:solidFill>
                <a:latin typeface="Noto Sans SC"/>
                <a:ea typeface="宋体" charset="0"/>
                <a:cs typeface="Noto Sans SC"/>
                <a:sym typeface="Noto Sans SC"/>
              </a:rPr>
              <a:t>引言</a:t>
            </a:r>
            <a:r>
              <a:rPr lang="en-US" sz="3200" b="1" i="0" u="none" strike="noStrike">
                <a:solidFill>
                  <a:srgbClr val="C00000"/>
                </a:solidFill>
                <a:latin typeface="Noto Sans SC"/>
                <a:ea typeface="Noto Sans SC"/>
                <a:cs typeface="Noto Sans SC"/>
                <a:sym typeface="Noto Sans SC"/>
              </a:rPr>
              <a:t>：市直机关工委的实践路径</a:t>
            </a:r>
            <a:endParaRPr lang="en-US" sz="1100"/>
          </a:p>
        </p:txBody>
      </p:sp>
      <p:sp>
        <p:nvSpPr>
          <p:cNvPr id="4" name="AutoShape 4"/>
          <p:cNvSpPr/>
          <p:nvPr/>
        </p:nvSpPr>
        <p:spPr>
          <a:xfrm>
            <a:off x="762000" y="1651000"/>
            <a:ext cx="10668000" cy="1206500"/>
          </a:xfrm>
          <a:prstGeom prst="roundRect">
            <a:avLst>
              <a:gd name="adj" fmla="val 0"/>
            </a:avLst>
          </a:prstGeom>
          <a:solidFill>
            <a:srgbClr val="C00000">
              <a:alpha val="6000"/>
            </a:srgbClr>
          </a:solidFill>
          <a:ln w="12700" cap="flat" cmpd="sng">
            <a:solidFill>
              <a:srgbClr val="C00000">
                <a:alpha val="18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18034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C00000"/>
                </a:solidFill>
                <a:latin typeface="Noto Sans SC"/>
                <a:ea typeface="Noto Sans SC"/>
                <a:cs typeface="Noto Sans SC"/>
                <a:sym typeface="Noto Sans SC"/>
              </a:rPr>
              <a:t>总体目标：</a:t>
            </a:r>
            <a:r>
              <a:rPr lang="en-US" sz="1600" b="0" i="0" u="none" strike="noStrike">
                <a:solidFill>
                  <a:srgbClr val="1F2329"/>
                </a:solidFill>
                <a:latin typeface="Noto Sans SC"/>
                <a:ea typeface="Noto Sans SC"/>
                <a:cs typeface="Noto Sans SC"/>
                <a:sym typeface="Noto Sans SC"/>
              </a:rPr>
              <a:t> </a:t>
            </a:r>
            <a:r>
              <a:rPr lang="en-US" sz="1500" b="0" i="0" u="none" strike="noStrike">
                <a:solidFill>
                  <a:srgbClr val="333333"/>
                </a:solidFill>
                <a:latin typeface="Noto Sans SC"/>
                <a:ea typeface="Noto Sans SC"/>
                <a:cs typeface="Noto Sans SC"/>
                <a:sym typeface="Noto Sans SC"/>
              </a:rPr>
              <a:t>推动市直机关“三会一课”制度全面规范、提质增效，把基层党组织建设成为宣传党的主张、贯彻党的决定、领导基层治理、团结动员群众、推动改革发展的坚强战斗堡垒，为加快建设区域经济强市提供坚强组织保障。</a:t>
            </a:r>
            <a:endParaRPr lang="en-US" sz="1100"/>
          </a:p>
        </p:txBody>
      </p:sp>
      <p:sp>
        <p:nvSpPr>
          <p:cNvPr id="6" name="AutoShape 6"/>
          <p:cNvSpPr/>
          <p:nvPr/>
        </p:nvSpPr>
        <p:spPr>
          <a:xfrm>
            <a:off x="762000" y="3175000"/>
            <a:ext cx="5207000" cy="1587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762000" y="3175000"/>
            <a:ext cx="76200" cy="1587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3276600"/>
            <a:ext cx="4826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01 系统化思维谋篇布局</a:t>
            </a:r>
            <a:endParaRPr lang="en-US" sz="1100"/>
          </a:p>
          <a:p>
            <a:pPr marL="0" indent="0" algn="l">
              <a:lnSpc>
                <a:spcPct val="117000"/>
              </a:lnSpc>
            </a:pPr>
            <a:r>
              <a:rPr lang="en-US" sz="1400" b="0" i="0" u="none" strike="noStrike">
                <a:solidFill>
                  <a:srgbClr val="595959"/>
                </a:solidFill>
                <a:latin typeface="Noto Sans SC"/>
                <a:ea typeface="Noto Sans SC"/>
                <a:cs typeface="Noto Sans SC"/>
                <a:sym typeface="Noto Sans SC"/>
              </a:rPr>
              <a:t>坚持统筹谋划、整体推进，从顶层设计入手规划实施路径，构建上下联动、协同发力的工作体系，确保组织生活既有力度又有深度，形成全域推进的良好格局。</a:t>
            </a:r>
            <a:endParaRPr lang="en-US" sz="1400" b="0" i="0" u="none" strike="noStrike">
              <a:solidFill>
                <a:srgbClr val="595959"/>
              </a:solidFill>
              <a:latin typeface="Noto Sans SC"/>
              <a:ea typeface="Noto Sans SC"/>
              <a:cs typeface="Noto Sans SC"/>
              <a:sym typeface="Noto Sans SC"/>
            </a:endParaRPr>
          </a:p>
        </p:txBody>
      </p:sp>
      <p:sp>
        <p:nvSpPr>
          <p:cNvPr id="9" name="AutoShape 9"/>
          <p:cNvSpPr/>
          <p:nvPr/>
        </p:nvSpPr>
        <p:spPr>
          <a:xfrm>
            <a:off x="6223000" y="3175000"/>
            <a:ext cx="5207000" cy="1587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6223000" y="3175000"/>
            <a:ext cx="76200" cy="1587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477000" y="3276600"/>
            <a:ext cx="4826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02 标准化建设夯实基础</a:t>
            </a:r>
            <a:endParaRPr lang="en-US" sz="1100"/>
          </a:p>
          <a:p>
            <a:pPr marL="0" indent="0" algn="l">
              <a:lnSpc>
                <a:spcPct val="117000"/>
              </a:lnSpc>
            </a:pPr>
            <a:r>
              <a:rPr lang="en-US" sz="1400" b="0" i="0" u="none" strike="noStrike">
                <a:solidFill>
                  <a:srgbClr val="595959"/>
                </a:solidFill>
                <a:latin typeface="Noto Sans SC"/>
                <a:ea typeface="Noto Sans SC"/>
                <a:cs typeface="Noto Sans SC"/>
                <a:sym typeface="Noto Sans SC"/>
              </a:rPr>
              <a:t>建立健全内容、流程、考核“三位一体”的制度规范，细化操作指引，让“三会一课”有章可循、有规可依，切实夯实基层党建工作的制度根基与执行基础。</a:t>
            </a:r>
            <a:endParaRPr lang="en-US" sz="1400" b="0" i="0" u="none" strike="noStrike">
              <a:solidFill>
                <a:srgbClr val="595959"/>
              </a:solidFill>
              <a:latin typeface="Noto Sans SC"/>
              <a:ea typeface="Noto Sans SC"/>
              <a:cs typeface="Noto Sans SC"/>
              <a:sym typeface="Noto Sans SC"/>
            </a:endParaRPr>
          </a:p>
        </p:txBody>
      </p:sp>
      <p:sp>
        <p:nvSpPr>
          <p:cNvPr id="12" name="AutoShape 12"/>
          <p:cNvSpPr/>
          <p:nvPr/>
        </p:nvSpPr>
        <p:spPr>
          <a:xfrm>
            <a:off x="762000" y="4953000"/>
            <a:ext cx="5207000" cy="1587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762000" y="4953000"/>
            <a:ext cx="76200" cy="1587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016000" y="5054600"/>
            <a:ext cx="4826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03 创新化实践激发活力</a:t>
            </a:r>
            <a:endParaRPr lang="en-US" sz="1100"/>
          </a:p>
          <a:p>
            <a:pPr marL="0" indent="0" algn="l">
              <a:lnSpc>
                <a:spcPct val="117000"/>
              </a:lnSpc>
            </a:pPr>
            <a:r>
              <a:rPr lang="en-US" sz="1400" b="0" i="0" u="none" strike="noStrike">
                <a:solidFill>
                  <a:srgbClr val="595959"/>
                </a:solidFill>
                <a:latin typeface="Noto Sans SC"/>
                <a:ea typeface="Noto Sans SC"/>
                <a:cs typeface="Noto Sans SC"/>
                <a:sym typeface="Noto Sans SC"/>
              </a:rPr>
              <a:t>打破传统模式，探索“线上+线下”“理论+实践”的多元化形式，结合主题党日、红色教育等活动，让组织生活更具吸引力、时代感和感染力。</a:t>
            </a:r>
            <a:endParaRPr lang="en-US" sz="1400" b="0" i="0" u="none" strike="noStrike">
              <a:solidFill>
                <a:srgbClr val="595959"/>
              </a:solidFill>
              <a:latin typeface="Noto Sans SC"/>
              <a:ea typeface="Noto Sans SC"/>
              <a:cs typeface="Noto Sans SC"/>
              <a:sym typeface="Noto Sans SC"/>
            </a:endParaRPr>
          </a:p>
        </p:txBody>
      </p:sp>
      <p:sp>
        <p:nvSpPr>
          <p:cNvPr id="15" name="AutoShape 15"/>
          <p:cNvSpPr/>
          <p:nvPr/>
        </p:nvSpPr>
        <p:spPr>
          <a:xfrm>
            <a:off x="6223000" y="4953000"/>
            <a:ext cx="5207000" cy="15875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6223000" y="4953000"/>
            <a:ext cx="76200" cy="1587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477000" y="5054600"/>
            <a:ext cx="4826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04 融合化导向提升效能</a:t>
            </a:r>
            <a:endParaRPr lang="en-US" sz="1100"/>
          </a:p>
          <a:p>
            <a:pPr marL="0" indent="0" algn="l">
              <a:lnSpc>
                <a:spcPct val="117000"/>
              </a:lnSpc>
            </a:pPr>
            <a:r>
              <a:rPr lang="en-US" sz="1400" b="0" i="0" u="none" strike="noStrike">
                <a:solidFill>
                  <a:srgbClr val="595959"/>
                </a:solidFill>
                <a:latin typeface="Noto Sans SC"/>
                <a:ea typeface="Noto Sans SC"/>
                <a:cs typeface="Noto Sans SC"/>
                <a:sym typeface="Noto Sans SC"/>
              </a:rPr>
              <a:t>紧扣中心工作，把“三会一课”与业务发展、民生服务深度融合，以党建引领业务攻坚，以业务成效检验党建成果，实现党建与业务同频共振、互促共进。</a:t>
            </a:r>
            <a:endParaRPr lang="en-US" sz="1400" b="0" i="0" u="none" strike="noStrike">
              <a:solidFill>
                <a:srgbClr val="595959"/>
              </a:solidFill>
              <a:latin typeface="Noto Sans SC"/>
              <a:ea typeface="Noto Sans SC"/>
              <a:cs typeface="Noto Sans SC"/>
              <a:sym typeface="Noto Sans SC"/>
            </a:endParaRPr>
          </a:p>
        </p:txBody>
      </p:sp>
      <p:cxnSp>
        <p:nvCxnSpPr>
          <p:cNvPr id="20" name="直接连接符 19"/>
          <p:cNvCxnSpPr/>
          <p:nvPr/>
        </p:nvCxnSpPr>
        <p:spPr>
          <a:xfrm>
            <a:off x="652145" y="1475105"/>
            <a:ext cx="10866120" cy="0"/>
          </a:xfrm>
          <a:prstGeom prst="line">
            <a:avLst/>
          </a:prstGeom>
          <a:ln w="34925">
            <a:solidFill>
              <a:srgbClr val="C00000"/>
            </a:solidFill>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C00000"/>
                </a:solidFill>
                <a:latin typeface="Noto Sans SC"/>
                <a:ea typeface="Noto Sans SC"/>
                <a:cs typeface="Noto Sans SC"/>
                <a:sym typeface="Noto Sans SC"/>
              </a:rPr>
              <a:t>目录</a:t>
            </a:r>
            <a:endParaRPr lang="en-US" sz="1100"/>
          </a:p>
        </p:txBody>
      </p:sp>
      <p:sp>
        <p:nvSpPr>
          <p:cNvPr id="4" name="AutoShape 4"/>
          <p:cNvSpPr/>
          <p:nvPr/>
        </p:nvSpPr>
        <p:spPr>
          <a:xfrm>
            <a:off x="762000" y="1905000"/>
            <a:ext cx="33782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2095500"/>
            <a:ext cx="31242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a:ea typeface="Noto Sans SC"/>
                <a:cs typeface="Noto Sans SC"/>
                <a:sym typeface="Noto Sans SC"/>
              </a:rPr>
              <a:t>01</a:t>
            </a:r>
            <a:endParaRPr lang="en-US" sz="1100"/>
          </a:p>
        </p:txBody>
      </p:sp>
      <p:sp>
        <p:nvSpPr>
          <p:cNvPr id="6" name="AutoShape 6"/>
          <p:cNvSpPr/>
          <p:nvPr/>
        </p:nvSpPr>
        <p:spPr>
          <a:xfrm>
            <a:off x="952500" y="2565400"/>
            <a:ext cx="31242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a:ea typeface="Noto Sans SC"/>
                <a:cs typeface="Noto Sans SC"/>
                <a:sym typeface="Noto Sans SC"/>
              </a:rPr>
              <a:t>深刻把握时代内涵</a:t>
            </a:r>
            <a:endParaRPr lang="en-US" sz="1100"/>
          </a:p>
        </p:txBody>
      </p:sp>
      <p:sp>
        <p:nvSpPr>
          <p:cNvPr id="7" name="AutoShape 7"/>
          <p:cNvSpPr/>
          <p:nvPr/>
        </p:nvSpPr>
        <p:spPr>
          <a:xfrm>
            <a:off x="952500" y="3022600"/>
            <a:ext cx="3124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a:ea typeface="Noto Sans SC"/>
                <a:cs typeface="Noto Sans SC"/>
                <a:sym typeface="Noto Sans SC"/>
              </a:rPr>
              <a:t>筑牢抓实“三会一课”的思想根基，深刻领会其核心要义与时代价值，把稳思想之舵。</a:t>
            </a:r>
            <a:endParaRPr lang="en-US" sz="1100"/>
          </a:p>
        </p:txBody>
      </p:sp>
      <p:sp>
        <p:nvSpPr>
          <p:cNvPr id="8" name="AutoShape 8"/>
          <p:cNvSpPr/>
          <p:nvPr/>
        </p:nvSpPr>
        <p:spPr>
          <a:xfrm>
            <a:off x="4394200" y="1905000"/>
            <a:ext cx="33782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584700" y="2095500"/>
            <a:ext cx="31242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a:ea typeface="Noto Sans SC"/>
                <a:cs typeface="Noto Sans SC"/>
                <a:sym typeface="Noto Sans SC"/>
              </a:rPr>
              <a:t>02</a:t>
            </a:r>
            <a:endParaRPr lang="en-US" sz="1100"/>
          </a:p>
        </p:txBody>
      </p:sp>
      <p:sp>
        <p:nvSpPr>
          <p:cNvPr id="10" name="AutoShape 10"/>
          <p:cNvSpPr/>
          <p:nvPr/>
        </p:nvSpPr>
        <p:spPr>
          <a:xfrm>
            <a:off x="4584700" y="2565400"/>
            <a:ext cx="31242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a:ea typeface="Noto Sans SC"/>
                <a:cs typeface="Noto Sans SC"/>
                <a:sym typeface="Noto Sans SC"/>
              </a:rPr>
              <a:t>压实责任闭环体系</a:t>
            </a:r>
            <a:endParaRPr lang="en-US" sz="1100"/>
          </a:p>
        </p:txBody>
      </p:sp>
      <p:sp>
        <p:nvSpPr>
          <p:cNvPr id="11" name="AutoShape 11"/>
          <p:cNvSpPr/>
          <p:nvPr/>
        </p:nvSpPr>
        <p:spPr>
          <a:xfrm>
            <a:off x="4584700" y="3022600"/>
            <a:ext cx="3124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a:ea typeface="Noto Sans SC"/>
                <a:cs typeface="Noto Sans SC"/>
                <a:sym typeface="Noto Sans SC"/>
              </a:rPr>
              <a:t>夯实“三会一课”规范落实的制度保障，构建层层压实、环环相扣的责任机制。</a:t>
            </a:r>
            <a:endParaRPr lang="en-US" sz="1100"/>
          </a:p>
        </p:txBody>
      </p:sp>
      <p:sp>
        <p:nvSpPr>
          <p:cNvPr id="12" name="AutoShape 12"/>
          <p:cNvSpPr/>
          <p:nvPr/>
        </p:nvSpPr>
        <p:spPr>
          <a:xfrm>
            <a:off x="8026400" y="1905000"/>
            <a:ext cx="33782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216900" y="2095500"/>
            <a:ext cx="31242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a:ea typeface="Noto Sans SC"/>
                <a:cs typeface="Noto Sans SC"/>
                <a:sym typeface="Noto Sans SC"/>
              </a:rPr>
              <a:t>03</a:t>
            </a:r>
            <a:endParaRPr lang="en-US" sz="1100"/>
          </a:p>
        </p:txBody>
      </p:sp>
      <p:sp>
        <p:nvSpPr>
          <p:cNvPr id="14" name="AutoShape 14"/>
          <p:cNvSpPr/>
          <p:nvPr/>
        </p:nvSpPr>
        <p:spPr>
          <a:xfrm>
            <a:off x="8216900" y="2565400"/>
            <a:ext cx="31242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a:ea typeface="Noto Sans SC"/>
                <a:cs typeface="Noto Sans SC"/>
                <a:sym typeface="Noto Sans SC"/>
              </a:rPr>
              <a:t>坚持守正创新提质</a:t>
            </a:r>
            <a:endParaRPr lang="en-US" sz="1100"/>
          </a:p>
        </p:txBody>
      </p:sp>
      <p:sp>
        <p:nvSpPr>
          <p:cNvPr id="15" name="AutoShape 15"/>
          <p:cNvSpPr/>
          <p:nvPr/>
        </p:nvSpPr>
        <p:spPr>
          <a:xfrm>
            <a:off x="8216900" y="3022600"/>
            <a:ext cx="3124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a:ea typeface="Noto Sans SC"/>
                <a:cs typeface="Noto Sans SC"/>
                <a:sym typeface="Noto Sans SC"/>
              </a:rPr>
              <a:t>激发“三会一课”常活常新的内生动力，在守正中创新，在创新中提升实效。</a:t>
            </a:r>
            <a:endParaRPr lang="en-US" sz="1100"/>
          </a:p>
        </p:txBody>
      </p:sp>
      <p:sp>
        <p:nvSpPr>
          <p:cNvPr id="16" name="AutoShape 16"/>
          <p:cNvSpPr/>
          <p:nvPr/>
        </p:nvSpPr>
        <p:spPr>
          <a:xfrm>
            <a:off x="762000" y="41910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952500" y="4381500"/>
            <a:ext cx="4826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a:ea typeface="Noto Sans SC"/>
                <a:cs typeface="Noto Sans SC"/>
                <a:sym typeface="Noto Sans SC"/>
              </a:rPr>
              <a:t>04</a:t>
            </a:r>
            <a:endParaRPr lang="en-US" sz="1100"/>
          </a:p>
        </p:txBody>
      </p:sp>
      <p:sp>
        <p:nvSpPr>
          <p:cNvPr id="18" name="AutoShape 18"/>
          <p:cNvSpPr/>
          <p:nvPr/>
        </p:nvSpPr>
        <p:spPr>
          <a:xfrm>
            <a:off x="952500" y="4851400"/>
            <a:ext cx="482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a:ea typeface="Noto Sans SC"/>
                <a:cs typeface="Noto Sans SC"/>
                <a:sym typeface="Noto Sans SC"/>
              </a:rPr>
              <a:t>聚焦中心服务大局</a:t>
            </a:r>
            <a:endParaRPr lang="en-US" sz="1100"/>
          </a:p>
        </p:txBody>
      </p:sp>
      <p:sp>
        <p:nvSpPr>
          <p:cNvPr id="19" name="AutoShape 19"/>
          <p:cNvSpPr/>
          <p:nvPr/>
        </p:nvSpPr>
        <p:spPr>
          <a:xfrm>
            <a:off x="952500" y="53086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a:ea typeface="Noto Sans SC"/>
                <a:cs typeface="Noto Sans SC"/>
                <a:sym typeface="Noto Sans SC"/>
              </a:rPr>
              <a:t>彰显“三会一课”融合赋能的实践成效，将组织生活与中心工作深度融合，以高质量党建引领高质量发展。</a:t>
            </a:r>
            <a:endParaRPr lang="en-US" sz="1100"/>
          </a:p>
        </p:txBody>
      </p:sp>
      <p:sp>
        <p:nvSpPr>
          <p:cNvPr id="20" name="AutoShape 20"/>
          <p:cNvSpPr/>
          <p:nvPr/>
        </p:nvSpPr>
        <p:spPr>
          <a:xfrm>
            <a:off x="6223000" y="41910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6413500" y="4381500"/>
            <a:ext cx="4826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a:ea typeface="Noto Sans SC"/>
                <a:cs typeface="Noto Sans SC"/>
                <a:sym typeface="Noto Sans SC"/>
              </a:rPr>
              <a:t>05</a:t>
            </a:r>
            <a:endParaRPr lang="en-US" sz="1100"/>
          </a:p>
        </p:txBody>
      </p:sp>
      <p:sp>
        <p:nvSpPr>
          <p:cNvPr id="22" name="AutoShape 22"/>
          <p:cNvSpPr/>
          <p:nvPr/>
        </p:nvSpPr>
        <p:spPr>
          <a:xfrm>
            <a:off x="6413500" y="4851400"/>
            <a:ext cx="482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a:ea typeface="Noto Sans SC"/>
                <a:cs typeface="Noto Sans SC"/>
                <a:sym typeface="Noto Sans SC"/>
              </a:rPr>
              <a:t>查找问题靶向施策</a:t>
            </a:r>
            <a:endParaRPr lang="en-US" sz="1100"/>
          </a:p>
        </p:txBody>
      </p:sp>
      <p:sp>
        <p:nvSpPr>
          <p:cNvPr id="23" name="AutoShape 23"/>
          <p:cNvSpPr/>
          <p:nvPr/>
        </p:nvSpPr>
        <p:spPr>
          <a:xfrm>
            <a:off x="6413500" y="53086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a:ea typeface="Noto Sans SC"/>
                <a:cs typeface="Noto Sans SC"/>
                <a:sym typeface="Noto Sans SC"/>
              </a:rPr>
              <a:t>打通“三会一课”提质增效的堵点难点，坚持问题导向，靶向施策，补齐短板，推动组织生活规范化。</a:t>
            </a:r>
            <a:endParaRPr lang="en-US" sz="1100"/>
          </a:p>
        </p:txBody>
      </p:sp>
      <p:cxnSp>
        <p:nvCxnSpPr>
          <p:cNvPr id="24" name="直接连接符 23"/>
          <p:cNvCxnSpPr/>
          <p:nvPr/>
        </p:nvCxnSpPr>
        <p:spPr>
          <a:xfrm>
            <a:off x="652145" y="1475105"/>
            <a:ext cx="10866120" cy="0"/>
          </a:xfrm>
          <a:prstGeom prst="line">
            <a:avLst/>
          </a:prstGeom>
          <a:ln w="34925">
            <a:solidFill>
              <a:srgbClr val="C00000"/>
            </a:solidFill>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381000" y="2794000"/>
            <a:ext cx="11430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i="0" u="none" strike="noStrike">
                <a:solidFill>
                  <a:srgbClr val="FF0000"/>
                </a:solidFill>
                <a:latin typeface="黑体" panose="02010609060101010101" charset="-122"/>
                <a:ea typeface="黑体" panose="02010609060101010101" charset="-122"/>
                <a:cs typeface="黑体" panose="02010609060101010101" charset="-122"/>
                <a:sym typeface="Noto Sans SC"/>
              </a:rPr>
              <a:t>深刻把握时代内涵</a:t>
            </a:r>
            <a:endParaRPr lang="en-US" sz="3600" i="0" u="none" strike="noStrike">
              <a:solidFill>
                <a:srgbClr val="FF0000"/>
              </a:solidFill>
              <a:latin typeface="黑体" panose="02010609060101010101" charset="-122"/>
              <a:ea typeface="黑体" panose="02010609060101010101" charset="-122"/>
              <a:cs typeface="黑体" panose="02010609060101010101" charset="-122"/>
              <a:sym typeface="Noto Sans SC"/>
            </a:endParaRPr>
          </a:p>
          <a:p>
            <a:pPr marL="0" indent="0" algn="ctr">
              <a:lnSpc>
                <a:spcPct val="125000"/>
              </a:lnSpc>
              <a:defRPr/>
            </a:pPr>
            <a:r>
              <a:rPr lang="en-US" sz="3600" i="0" u="none" strike="noStrike">
                <a:solidFill>
                  <a:srgbClr val="FF0000"/>
                </a:solidFill>
                <a:latin typeface="黑体" panose="02010609060101010101" charset="-122"/>
                <a:ea typeface="黑体" panose="02010609060101010101" charset="-122"/>
                <a:cs typeface="黑体" panose="02010609060101010101" charset="-122"/>
                <a:sym typeface="Noto Sans SC"/>
              </a:rPr>
              <a:t>筑牢抓实“三会一课”的思想根基</a:t>
            </a:r>
            <a:endParaRPr lang="en-US" sz="3600" i="0" u="none" strike="noStrike">
              <a:solidFill>
                <a:srgbClr val="FF0000"/>
              </a:solidFill>
              <a:latin typeface="黑体" panose="02010609060101010101" charset="-122"/>
              <a:ea typeface="黑体" panose="02010609060101010101" charset="-122"/>
              <a:cs typeface="黑体" panose="02010609060101010101" charset="-122"/>
              <a:sym typeface="Noto Sans SC"/>
            </a:endParaRPr>
          </a:p>
        </p:txBody>
      </p:sp>
      <p:sp>
        <p:nvSpPr>
          <p:cNvPr id="20" name="AutoShape 3"/>
          <p:cNvSpPr/>
          <p:nvPr/>
        </p:nvSpPr>
        <p:spPr>
          <a:xfrm>
            <a:off x="0" y="1897380"/>
            <a:ext cx="12192000" cy="762000"/>
          </a:xfrm>
          <a:prstGeom prst="rect">
            <a:avLst/>
          </a:prstGeom>
          <a:noFill/>
          <a:ln w="12700" cap="flat" cmpd="sng">
            <a:noFill/>
            <a:prstDash val="solid"/>
            <a:round/>
          </a:ln>
        </p:spPr>
        <p:txBody>
          <a:bodyPr vert="horz" wrap="square" lIns="0" tIns="0" rIns="0" bIns="0" rtlCol="0" anchor="ctr" anchorCtr="0"/>
          <a:p>
            <a:pPr marL="0" indent="0" algn="ctr">
              <a:lnSpc>
                <a:spcPct val="125000"/>
              </a:lnSpc>
              <a:defRPr/>
            </a:pPr>
            <a:r>
              <a:rPr lang="en-US" sz="3600" i="0" u="none" strike="noStrike">
                <a:solidFill>
                  <a:srgbClr val="FF0000"/>
                </a:solidFill>
                <a:latin typeface="黑体" panose="02010609060101010101" charset="-122"/>
                <a:ea typeface="黑体" panose="02010609060101010101" charset="-122"/>
                <a:cs typeface="Noto Sans SC"/>
                <a:sym typeface="Noto Sans SC"/>
              </a:rPr>
              <a:t>第</a:t>
            </a:r>
            <a:r>
              <a:rPr lang="zh-CN" altLang="en-US" sz="3600" i="0" u="none" strike="noStrike">
                <a:solidFill>
                  <a:srgbClr val="FF0000"/>
                </a:solidFill>
                <a:latin typeface="黑体" panose="02010609060101010101" charset="-122"/>
                <a:ea typeface="黑体" panose="02010609060101010101" charset="-122"/>
                <a:cs typeface="Noto Sans SC"/>
                <a:sym typeface="Noto Sans SC"/>
              </a:rPr>
              <a:t>一</a:t>
            </a:r>
            <a:r>
              <a:rPr lang="en-US" sz="3600" i="0" u="none" strike="noStrike">
                <a:solidFill>
                  <a:srgbClr val="FF0000"/>
                </a:solidFill>
                <a:latin typeface="黑体" panose="02010609060101010101" charset="-122"/>
                <a:ea typeface="黑体" panose="02010609060101010101" charset="-122"/>
                <a:cs typeface="Noto Sans SC"/>
                <a:sym typeface="Noto Sans SC"/>
              </a:rPr>
              <a:t>部分</a:t>
            </a:r>
            <a:endParaRPr lang="en-US" sz="3600" i="0" u="none" strike="noStrike">
              <a:solidFill>
                <a:srgbClr val="FF0000"/>
              </a:solidFill>
              <a:latin typeface="黑体" panose="02010609060101010101" charset="-122"/>
              <a:ea typeface="黑体" panose="02010609060101010101" charset="-122"/>
              <a:cs typeface="Noto Sans SC"/>
              <a:sym typeface="Noto Sans S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381000" y="889000"/>
            <a:ext cx="11430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C00000"/>
                </a:solidFill>
                <a:latin typeface="Noto Sans SC"/>
                <a:ea typeface="Noto Sans SC"/>
                <a:cs typeface="Noto Sans SC"/>
                <a:sym typeface="Noto Sans SC"/>
              </a:rPr>
              <a:t>深刻把握时代内涵，筑牢抓实“三会一课”的思想根基</a:t>
            </a:r>
            <a:endParaRPr lang="en-US" sz="1100"/>
          </a:p>
        </p:txBody>
      </p:sp>
      <p:sp>
        <p:nvSpPr>
          <p:cNvPr id="4" name="AutoShape 4"/>
          <p:cNvSpPr/>
          <p:nvPr/>
        </p:nvSpPr>
        <p:spPr>
          <a:xfrm>
            <a:off x="698500" y="2413000"/>
            <a:ext cx="3429000" cy="3048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667000"/>
            <a:ext cx="457200" cy="457200"/>
          </a:xfrm>
          <a:prstGeom prst="rect">
            <a:avLst/>
          </a:prstGeom>
        </p:spPr>
      </p:pic>
      <p:sp>
        <p:nvSpPr>
          <p:cNvPr id="6" name="AutoShape 6"/>
          <p:cNvSpPr/>
          <p:nvPr/>
        </p:nvSpPr>
        <p:spPr>
          <a:xfrm>
            <a:off x="1460500" y="2667000"/>
            <a:ext cx="254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思想引领：铸魂育人</a:t>
            </a:r>
            <a:endParaRPr lang="en-US" sz="1100"/>
          </a:p>
        </p:txBody>
      </p:sp>
      <p:cxnSp>
        <p:nvCxnSpPr>
          <p:cNvPr id="7" name="Connector 7"/>
          <p:cNvCxnSpPr/>
          <p:nvPr/>
        </p:nvCxnSpPr>
        <p:spPr>
          <a:xfrm rot="-14946">
            <a:off x="952514" y="3295650"/>
            <a:ext cx="2921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8" name="AutoShape 8"/>
          <p:cNvSpPr/>
          <p:nvPr/>
        </p:nvSpPr>
        <p:spPr>
          <a:xfrm>
            <a:off x="952500" y="34925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深刻领会“三会一课”是加强党员思想政治教育的主阵地。通过常态化学习，引导党员坚定理想信念，增强“四个意识”、坚定“四个自信”、做到“两个维护”，夯实思想根基。</a:t>
            </a:r>
            <a:endParaRPr lang="en-US" sz="1100"/>
          </a:p>
        </p:txBody>
      </p:sp>
      <p:sp>
        <p:nvSpPr>
          <p:cNvPr id="9" name="AutoShape 9"/>
          <p:cNvSpPr/>
          <p:nvPr/>
        </p:nvSpPr>
        <p:spPr>
          <a:xfrm>
            <a:off x="4381500" y="2413000"/>
            <a:ext cx="3429000" cy="3048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667000"/>
            <a:ext cx="457200" cy="457200"/>
          </a:xfrm>
          <a:prstGeom prst="rect">
            <a:avLst/>
          </a:prstGeom>
        </p:spPr>
      </p:pic>
      <p:sp>
        <p:nvSpPr>
          <p:cNvPr id="11" name="AutoShape 11"/>
          <p:cNvSpPr/>
          <p:nvPr/>
        </p:nvSpPr>
        <p:spPr>
          <a:xfrm>
            <a:off x="5143500" y="2667000"/>
            <a:ext cx="254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制度保障：规范运行</a:t>
            </a:r>
            <a:endParaRPr lang="en-US" sz="1100"/>
          </a:p>
        </p:txBody>
      </p:sp>
      <p:cxnSp>
        <p:nvCxnSpPr>
          <p:cNvPr id="12" name="Connector 12"/>
          <p:cNvCxnSpPr/>
          <p:nvPr/>
        </p:nvCxnSpPr>
        <p:spPr>
          <a:xfrm rot="-14946">
            <a:off x="4635514" y="3295650"/>
            <a:ext cx="2921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3" name="AutoShape 13"/>
          <p:cNvSpPr/>
          <p:nvPr/>
        </p:nvSpPr>
        <p:spPr>
          <a:xfrm>
            <a:off x="4635500" y="34925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严格落实“三会一课”制度是严肃党内政治生活的关键。通过规范流程、强化执行，确保党组织生活常态化、制度化、规范化，维护党内政治生态的风清气正。</a:t>
            </a:r>
            <a:endParaRPr lang="en-US" sz="1100"/>
          </a:p>
        </p:txBody>
      </p:sp>
      <p:sp>
        <p:nvSpPr>
          <p:cNvPr id="14" name="AutoShape 14"/>
          <p:cNvSpPr/>
          <p:nvPr/>
        </p:nvSpPr>
        <p:spPr>
          <a:xfrm>
            <a:off x="8064500" y="2413000"/>
            <a:ext cx="3429000" cy="3048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18500" y="2667000"/>
            <a:ext cx="457200" cy="457200"/>
          </a:xfrm>
          <a:prstGeom prst="rect">
            <a:avLst/>
          </a:prstGeom>
        </p:spPr>
      </p:pic>
      <p:sp>
        <p:nvSpPr>
          <p:cNvPr id="16" name="AutoShape 16"/>
          <p:cNvSpPr/>
          <p:nvPr/>
        </p:nvSpPr>
        <p:spPr>
          <a:xfrm>
            <a:off x="8826500" y="2667000"/>
            <a:ext cx="254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实践导向：知行合一</a:t>
            </a:r>
            <a:endParaRPr lang="en-US" sz="1100"/>
          </a:p>
        </p:txBody>
      </p:sp>
      <p:cxnSp>
        <p:nvCxnSpPr>
          <p:cNvPr id="17" name="Connector 17"/>
          <p:cNvCxnSpPr/>
          <p:nvPr/>
        </p:nvCxnSpPr>
        <p:spPr>
          <a:xfrm rot="-14946">
            <a:off x="8318514" y="3295650"/>
            <a:ext cx="2921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8" name="AutoShape 18"/>
          <p:cNvSpPr/>
          <p:nvPr/>
        </p:nvSpPr>
        <p:spPr>
          <a:xfrm>
            <a:off x="8318500" y="34925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坚持学用结合，将学习成果转化为干事创业的动力。引导党员在本职岗位上发挥先锋模范作用，把理论学习成效转化为推动高质量发展的实际行动，彰显担当作为。</a:t>
            </a:r>
            <a:endParaRPr lang="en-US" sz="1100"/>
          </a:p>
        </p:txBody>
      </p:sp>
      <p:sp>
        <p:nvSpPr>
          <p:cNvPr id="19" name="AutoShape 19"/>
          <p:cNvSpPr/>
          <p:nvPr/>
        </p:nvSpPr>
        <p:spPr>
          <a:xfrm>
            <a:off x="698500" y="5715000"/>
            <a:ext cx="10795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a:ea typeface="Noto Sans SC"/>
                <a:cs typeface="Noto Sans SC"/>
                <a:sym typeface="Noto Sans SC"/>
              </a:rPr>
              <a:t>—— 筑牢思想根基，方能行稳致远，让“三会一课”成为党组织凝心聚力、永葆生机的强大引擎 ——</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第一重意义：政治铸魂的“定盘星”</a:t>
            </a:r>
            <a:endParaRPr lang="en-US" sz="1100"/>
          </a:p>
        </p:txBody>
      </p:sp>
      <p:sp>
        <p:nvSpPr>
          <p:cNvPr id="4" name="AutoShape 4"/>
          <p:cNvSpPr/>
          <p:nvPr/>
        </p:nvSpPr>
        <p:spPr>
          <a:xfrm>
            <a:off x="762000" y="1651000"/>
            <a:ext cx="10668000" cy="889000"/>
          </a:xfrm>
          <a:prstGeom prst="roundRect">
            <a:avLst>
              <a:gd name="adj" fmla="val 0"/>
            </a:avLst>
          </a:prstGeom>
          <a:solidFill>
            <a:srgbClr val="C00000">
              <a:alpha val="8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18034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a:ea typeface="Noto Sans SC"/>
                <a:cs typeface="Noto Sans SC"/>
                <a:sym typeface="Noto Sans SC"/>
              </a:rPr>
              <a:t>核心要义：</a:t>
            </a:r>
            <a:r>
              <a:rPr lang="en-US" sz="1600" b="0" i="0" u="none" strike="noStrike">
                <a:solidFill>
                  <a:srgbClr val="1F2329"/>
                </a:solidFill>
                <a:latin typeface="Noto Sans SC"/>
                <a:ea typeface="Noto Sans SC"/>
                <a:cs typeface="Noto Sans SC"/>
                <a:sym typeface="Noto Sans SC"/>
              </a:rPr>
              <a:t> </a:t>
            </a:r>
            <a:r>
              <a:rPr lang="en-US" sz="1600" b="0" i="0" u="none" strike="noStrike">
                <a:solidFill>
                  <a:srgbClr val="333333"/>
                </a:solidFill>
                <a:latin typeface="Noto Sans SC"/>
                <a:ea typeface="Noto Sans SC"/>
                <a:cs typeface="Noto Sans SC"/>
                <a:sym typeface="Noto Sans SC"/>
              </a:rPr>
              <a:t>市直机关本质上是政治机关，旗帜鲜明讲政治是第一要求，必须把政治建设摆在首位，确保机关工作始终沿着正确政治方向前进。</a:t>
            </a:r>
            <a:endParaRPr lang="en-US" sz="1100"/>
          </a:p>
        </p:txBody>
      </p:sp>
      <p:sp>
        <p:nvSpPr>
          <p:cNvPr id="6" name="AutoShape 6"/>
          <p:cNvSpPr/>
          <p:nvPr/>
        </p:nvSpPr>
        <p:spPr>
          <a:xfrm>
            <a:off x="762000" y="2921000"/>
            <a:ext cx="3378200" cy="311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175000"/>
            <a:ext cx="406400" cy="406400"/>
          </a:xfrm>
          <a:prstGeom prst="rect">
            <a:avLst/>
          </a:prstGeom>
        </p:spPr>
      </p:pic>
      <p:sp>
        <p:nvSpPr>
          <p:cNvPr id="8" name="AutoShape 8"/>
          <p:cNvSpPr/>
          <p:nvPr/>
        </p:nvSpPr>
        <p:spPr>
          <a:xfrm>
            <a:off x="1524000" y="3175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凝心铸魂</a:t>
            </a:r>
            <a:endParaRPr lang="en-US" sz="1100"/>
          </a:p>
        </p:txBody>
      </p:sp>
      <p:sp>
        <p:nvSpPr>
          <p:cNvPr id="9" name="AutoShape 9"/>
          <p:cNvSpPr/>
          <p:nvPr/>
        </p:nvSpPr>
        <p:spPr>
          <a:xfrm>
            <a:off x="1016000" y="38100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常态化制度化开展“三会一课”，持续用习近平新时代中国特色社会主义思想武装党员头脑，补足精神之钙，筑牢信仰之基，确保思想统一、步调一致。</a:t>
            </a:r>
            <a:endParaRPr lang="en-US" sz="1100"/>
          </a:p>
        </p:txBody>
      </p:sp>
      <p:sp>
        <p:nvSpPr>
          <p:cNvPr id="10" name="AutoShape 10"/>
          <p:cNvSpPr/>
          <p:nvPr/>
        </p:nvSpPr>
        <p:spPr>
          <a:xfrm>
            <a:off x="4394200" y="2921000"/>
            <a:ext cx="3378200" cy="311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3175000"/>
            <a:ext cx="406400" cy="406400"/>
          </a:xfrm>
          <a:prstGeom prst="rect">
            <a:avLst/>
          </a:prstGeom>
        </p:spPr>
      </p:pic>
      <p:sp>
        <p:nvSpPr>
          <p:cNvPr id="12" name="AutoShape 12"/>
          <p:cNvSpPr/>
          <p:nvPr/>
        </p:nvSpPr>
        <p:spPr>
          <a:xfrm>
            <a:off x="5156200" y="3175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提升“政治三力”</a:t>
            </a:r>
            <a:endParaRPr lang="en-US" sz="1100"/>
          </a:p>
        </p:txBody>
      </p:sp>
      <p:sp>
        <p:nvSpPr>
          <p:cNvPr id="13" name="AutoShape 13"/>
          <p:cNvSpPr/>
          <p:nvPr/>
        </p:nvSpPr>
        <p:spPr>
          <a:xfrm>
            <a:off x="4648200" y="38100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555555"/>
                </a:solidFill>
                <a:latin typeface="Noto Sans SC"/>
                <a:ea typeface="Noto Sans SC"/>
                <a:cs typeface="Noto Sans SC"/>
                <a:sym typeface="Noto Sans SC"/>
              </a:rPr>
              <a:t>判断力：</a:t>
            </a:r>
            <a:r>
              <a:rPr lang="en-US" sz="1600" b="0" i="0" u="none" strike="noStrike">
                <a:solidFill>
                  <a:srgbClr val="1F2329"/>
                </a:solidFill>
                <a:latin typeface="Noto Sans SC"/>
                <a:ea typeface="Noto Sans SC"/>
                <a:cs typeface="Noto Sans SC"/>
                <a:sym typeface="Noto Sans SC"/>
              </a:rPr>
              <a:t> </a:t>
            </a:r>
            <a:r>
              <a:rPr lang="en-US" sz="1400" b="0" i="0" u="none" strike="noStrike">
                <a:solidFill>
                  <a:srgbClr val="555555"/>
                </a:solidFill>
                <a:latin typeface="Noto Sans SC"/>
                <a:ea typeface="Noto Sans SC"/>
                <a:cs typeface="Noto Sans SC"/>
                <a:sym typeface="Noto Sans SC"/>
              </a:rPr>
              <a:t>明辨政治是非，精准把握大势；</a:t>
            </a:r>
            <a:endParaRPr lang="en-US" sz="1100"/>
          </a:p>
          <a:p>
            <a:pPr marL="0" indent="0" algn="l">
              <a:lnSpc>
                <a:spcPct val="125000"/>
              </a:lnSpc>
            </a:pPr>
            <a:r>
              <a:rPr lang="en-US" sz="1400" b="1" i="0" u="none" strike="noStrike">
                <a:solidFill>
                  <a:srgbClr val="555555"/>
                </a:solidFill>
                <a:latin typeface="Noto Sans SC"/>
                <a:ea typeface="Noto Sans SC"/>
                <a:cs typeface="Noto Sans SC"/>
                <a:sym typeface="Noto Sans SC"/>
              </a:rPr>
              <a:t>领悟力：</a:t>
            </a:r>
            <a:r>
              <a:rPr lang="en-US" sz="1600" b="0" i="0" u="none" strike="noStrike">
                <a:solidFill>
                  <a:srgbClr val="1F2329"/>
                </a:solidFill>
                <a:latin typeface="Noto Sans SC"/>
                <a:ea typeface="Noto Sans SC"/>
                <a:cs typeface="Noto Sans SC"/>
                <a:sym typeface="Noto Sans SC"/>
              </a:rPr>
              <a:t> </a:t>
            </a:r>
            <a:r>
              <a:rPr lang="en-US" sz="1400" b="0" i="0" u="none" strike="noStrike">
                <a:solidFill>
                  <a:srgbClr val="555555"/>
                </a:solidFill>
                <a:latin typeface="Noto Sans SC"/>
                <a:ea typeface="Noto Sans SC"/>
                <a:cs typeface="Noto Sans SC"/>
                <a:sym typeface="Noto Sans SC"/>
              </a:rPr>
              <a:t>深学细悟精神，吃透决策部署；</a:t>
            </a:r>
            <a:endParaRPr lang="en-US" sz="1400" b="0" i="0" u="none" strike="noStrike">
              <a:solidFill>
                <a:srgbClr val="555555"/>
              </a:solidFill>
              <a:latin typeface="Noto Sans SC"/>
              <a:ea typeface="Noto Sans SC"/>
              <a:cs typeface="Noto Sans SC"/>
              <a:sym typeface="Noto Sans SC"/>
            </a:endParaRPr>
          </a:p>
          <a:p>
            <a:pPr marL="0" indent="0" algn="l">
              <a:lnSpc>
                <a:spcPct val="125000"/>
              </a:lnSpc>
            </a:pPr>
            <a:r>
              <a:rPr lang="en-US" sz="1400" b="1" i="0" u="none" strike="noStrike">
                <a:solidFill>
                  <a:srgbClr val="555555"/>
                </a:solidFill>
                <a:latin typeface="Noto Sans SC"/>
                <a:ea typeface="Noto Sans SC"/>
                <a:cs typeface="Noto Sans SC"/>
                <a:sym typeface="Noto Sans SC"/>
              </a:rPr>
              <a:t>执行力：</a:t>
            </a:r>
            <a:r>
              <a:rPr lang="en-US" sz="1600" b="0" i="0" u="none" strike="noStrike">
                <a:solidFill>
                  <a:srgbClr val="1F2329"/>
                </a:solidFill>
                <a:latin typeface="Noto Sans SC"/>
                <a:ea typeface="Noto Sans SC"/>
                <a:cs typeface="Noto Sans SC"/>
                <a:sym typeface="Noto Sans SC"/>
              </a:rPr>
              <a:t> </a:t>
            </a:r>
            <a:r>
              <a:rPr lang="en-US" sz="1400" b="0" i="0" u="none" strike="noStrike">
                <a:solidFill>
                  <a:srgbClr val="555555"/>
                </a:solidFill>
                <a:latin typeface="Noto Sans SC"/>
                <a:ea typeface="Noto Sans SC"/>
                <a:cs typeface="Noto Sans SC"/>
                <a:sym typeface="Noto Sans SC"/>
              </a:rPr>
              <a:t>强化责任担当，确保落地见效。</a:t>
            </a:r>
            <a:endParaRPr lang="en-US" sz="1400" b="0" i="0" u="none" strike="noStrike">
              <a:solidFill>
                <a:srgbClr val="555555"/>
              </a:solidFill>
              <a:latin typeface="Noto Sans SC"/>
              <a:ea typeface="Noto Sans SC"/>
              <a:cs typeface="Noto Sans SC"/>
              <a:sym typeface="Noto Sans SC"/>
            </a:endParaRPr>
          </a:p>
        </p:txBody>
      </p:sp>
      <p:sp>
        <p:nvSpPr>
          <p:cNvPr id="14" name="AutoShape 14"/>
          <p:cNvSpPr/>
          <p:nvPr/>
        </p:nvSpPr>
        <p:spPr>
          <a:xfrm>
            <a:off x="8026400" y="2921000"/>
            <a:ext cx="3403600" cy="311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175000"/>
            <a:ext cx="406400" cy="406400"/>
          </a:xfrm>
          <a:prstGeom prst="rect">
            <a:avLst/>
          </a:prstGeom>
        </p:spPr>
      </p:pic>
      <p:sp>
        <p:nvSpPr>
          <p:cNvPr id="16" name="AutoShape 16"/>
          <p:cNvSpPr/>
          <p:nvPr/>
        </p:nvSpPr>
        <p:spPr>
          <a:xfrm>
            <a:off x="8788400" y="3175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强化政治认同</a:t>
            </a:r>
            <a:endParaRPr lang="en-US" sz="1100"/>
          </a:p>
        </p:txBody>
      </p:sp>
      <p:sp>
        <p:nvSpPr>
          <p:cNvPr id="17" name="AutoShape 17"/>
          <p:cNvSpPr/>
          <p:nvPr/>
        </p:nvSpPr>
        <p:spPr>
          <a:xfrm>
            <a:off x="8280400" y="3810000"/>
            <a:ext cx="28956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深刻领悟“两个确立”的决定性意义，增强“四个意识”、坚定“四个自信”、做到“两个维护”，在政治立场、方向、原则上同党中央保持高度一致。</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第二重意义：强基固本的“压舱石”</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1" i="0" u="none" strike="noStrike">
                <a:solidFill>
                  <a:srgbClr val="333333"/>
                </a:solidFill>
                <a:latin typeface="Noto Sans SC"/>
                <a:ea typeface="Noto Sans SC"/>
                <a:cs typeface="Noto Sans SC"/>
                <a:sym typeface="Noto Sans SC"/>
              </a:rPr>
              <a:t>基层党组织是党的全部工作和战斗力的基础，是落实党的路线方针政策和各项工作任务的坚强战斗堡垒。</a:t>
            </a:r>
            <a:endParaRPr lang="en-US" sz="1100"/>
          </a:p>
        </p:txBody>
      </p:sp>
      <p:sp>
        <p:nvSpPr>
          <p:cNvPr id="5" name="AutoShape 5"/>
          <p:cNvSpPr/>
          <p:nvPr/>
        </p:nvSpPr>
        <p:spPr>
          <a:xfrm>
            <a:off x="762000" y="2540000"/>
            <a:ext cx="3429000" cy="1714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889000" y="2692400"/>
            <a:ext cx="317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01 强化政治功能</a:t>
            </a:r>
            <a:endParaRPr lang="en-US" sz="1100"/>
          </a:p>
        </p:txBody>
      </p:sp>
      <p:sp>
        <p:nvSpPr>
          <p:cNvPr id="7" name="AutoShape 7"/>
          <p:cNvSpPr/>
          <p:nvPr/>
        </p:nvSpPr>
        <p:spPr>
          <a:xfrm>
            <a:off x="889000" y="3111500"/>
            <a:ext cx="317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a:ea typeface="Noto Sans SC"/>
                <a:cs typeface="Noto Sans SC"/>
                <a:sym typeface="Noto Sans SC"/>
              </a:rPr>
              <a:t>严格落实“三会一课”制度，持续强化党支部的政治属性与政治引领力，使其成为宣传党的主张、贯彻党的决定的前沿阵地。</a:t>
            </a:r>
            <a:endParaRPr lang="en-US" sz="1100"/>
          </a:p>
        </p:txBody>
      </p:sp>
      <p:sp>
        <p:nvSpPr>
          <p:cNvPr id="8" name="AutoShape 8"/>
          <p:cNvSpPr/>
          <p:nvPr/>
        </p:nvSpPr>
        <p:spPr>
          <a:xfrm>
            <a:off x="4381500" y="2540000"/>
            <a:ext cx="3429000" cy="1714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508500" y="2692400"/>
            <a:ext cx="317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02 规范支部运行</a:t>
            </a:r>
            <a:endParaRPr lang="en-US" sz="1100"/>
          </a:p>
        </p:txBody>
      </p:sp>
      <p:sp>
        <p:nvSpPr>
          <p:cNvPr id="10" name="AutoShape 10"/>
          <p:cNvSpPr/>
          <p:nvPr/>
        </p:nvSpPr>
        <p:spPr>
          <a:xfrm>
            <a:off x="4508500" y="3111500"/>
            <a:ext cx="317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a:ea typeface="Noto Sans SC"/>
                <a:cs typeface="Noto Sans SC"/>
                <a:sym typeface="Noto Sans SC"/>
              </a:rPr>
              <a:t>健全完善支部议事决策规则，规范工作流程与组织生活程序，确保支部各项工作有章可循、有序推进，提升规范化建设水平。</a:t>
            </a:r>
            <a:endParaRPr lang="en-US" sz="1100"/>
          </a:p>
        </p:txBody>
      </p:sp>
      <p:sp>
        <p:nvSpPr>
          <p:cNvPr id="11" name="AutoShape 11"/>
          <p:cNvSpPr/>
          <p:nvPr/>
        </p:nvSpPr>
        <p:spPr>
          <a:xfrm>
            <a:off x="8001000" y="2540000"/>
            <a:ext cx="3429000" cy="1714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8128000" y="2692400"/>
            <a:ext cx="317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03 严肃组织生活</a:t>
            </a:r>
            <a:endParaRPr lang="en-US" sz="1100"/>
          </a:p>
        </p:txBody>
      </p:sp>
      <p:sp>
        <p:nvSpPr>
          <p:cNvPr id="13" name="AutoShape 13"/>
          <p:cNvSpPr/>
          <p:nvPr/>
        </p:nvSpPr>
        <p:spPr>
          <a:xfrm>
            <a:off x="8128000" y="3111500"/>
            <a:ext cx="317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a:ea typeface="Noto Sans SC"/>
                <a:cs typeface="Noto Sans SC"/>
                <a:sym typeface="Noto Sans SC"/>
              </a:rPr>
              <a:t>推动组织生活常态化制度化，通过高质量的学习研讨与批评自我批评，让党内政治生活真正严起来、实起来，杜绝形式主义。</a:t>
            </a:r>
            <a:endParaRPr lang="en-US" sz="1100"/>
          </a:p>
        </p:txBody>
      </p:sp>
      <p:sp>
        <p:nvSpPr>
          <p:cNvPr id="14" name="AutoShape 14"/>
          <p:cNvSpPr/>
          <p:nvPr/>
        </p:nvSpPr>
        <p:spPr>
          <a:xfrm>
            <a:off x="762000" y="4508500"/>
            <a:ext cx="5270500" cy="1714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89000" y="4660900"/>
            <a:ext cx="5016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04 严格党员教育管理</a:t>
            </a:r>
            <a:endParaRPr lang="en-US" sz="1100"/>
          </a:p>
        </p:txBody>
      </p:sp>
      <p:sp>
        <p:nvSpPr>
          <p:cNvPr id="16" name="AutoShape 16"/>
          <p:cNvSpPr/>
          <p:nvPr/>
        </p:nvSpPr>
        <p:spPr>
          <a:xfrm>
            <a:off x="889000" y="5080000"/>
            <a:ext cx="5016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a:ea typeface="Noto Sans SC"/>
                <a:cs typeface="Noto Sans SC"/>
                <a:sym typeface="Noto Sans SC"/>
              </a:rPr>
              <a:t>加强党员思想政治教育与日常监督，及时掌握党员思想动态，解决党员队伍建设中的突出问题，保持党员队伍的先进性和纯洁性，发挥先锋模范作用。</a:t>
            </a:r>
            <a:endParaRPr lang="en-US" sz="1100"/>
          </a:p>
        </p:txBody>
      </p:sp>
      <p:sp>
        <p:nvSpPr>
          <p:cNvPr id="17" name="AutoShape 17"/>
          <p:cNvSpPr/>
          <p:nvPr/>
        </p:nvSpPr>
        <p:spPr>
          <a:xfrm>
            <a:off x="6159500" y="4508500"/>
            <a:ext cx="5270500" cy="1714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6286500" y="4660900"/>
            <a:ext cx="5016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05 破解“三化”突出问题</a:t>
            </a:r>
            <a:endParaRPr lang="en-US" sz="1100"/>
          </a:p>
        </p:txBody>
      </p:sp>
      <p:sp>
        <p:nvSpPr>
          <p:cNvPr id="19" name="AutoShape 19"/>
          <p:cNvSpPr/>
          <p:nvPr/>
        </p:nvSpPr>
        <p:spPr>
          <a:xfrm>
            <a:off x="6286500" y="5080000"/>
            <a:ext cx="5016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95959"/>
                </a:solidFill>
                <a:latin typeface="Noto Sans SC"/>
                <a:ea typeface="Noto Sans SC"/>
                <a:cs typeface="Noto Sans SC"/>
                <a:sym typeface="Noto Sans SC"/>
              </a:rPr>
              <a:t>切实解决基层党组织弱化、虚化、边缘化问题，把基层党组织建设成为领导基层治理、团结动员群众、推动改革发展的坚强战斗堡垒。</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第三重意义：融合赋能的“动力源”</a:t>
            </a:r>
            <a:endParaRPr lang="en-US" sz="1100"/>
          </a:p>
        </p:txBody>
      </p:sp>
      <p:sp>
        <p:nvSpPr>
          <p:cNvPr id="4" name="AutoShape 4"/>
          <p:cNvSpPr/>
          <p:nvPr/>
        </p:nvSpPr>
        <p:spPr>
          <a:xfrm>
            <a:off x="762000" y="1714500"/>
            <a:ext cx="10668000" cy="889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18796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核心要义：</a:t>
            </a:r>
            <a:r>
              <a:rPr lang="en-US" sz="1600" b="0" i="0" u="none" strike="noStrike">
                <a:solidFill>
                  <a:srgbClr val="1F2329"/>
                </a:solidFill>
                <a:latin typeface="Noto Sans SC"/>
                <a:ea typeface="Noto Sans SC"/>
                <a:cs typeface="Noto Sans SC"/>
                <a:sym typeface="Noto Sans SC"/>
              </a:rPr>
              <a:t> </a:t>
            </a:r>
            <a:r>
              <a:rPr lang="en-US" sz="1800" b="0" i="0" u="none" strike="noStrike">
                <a:solidFill>
                  <a:srgbClr val="333333"/>
                </a:solidFill>
                <a:latin typeface="Noto Sans SC"/>
                <a:ea typeface="Noto Sans SC"/>
                <a:cs typeface="Noto Sans SC"/>
                <a:sym typeface="Noto Sans SC"/>
              </a:rPr>
              <a:t>围绕中心、服务大局是机关党建的根本职责与使命，是推动各项事业发展的根本遵循。</a:t>
            </a:r>
            <a:endParaRPr lang="en-US" sz="1100"/>
          </a:p>
        </p:txBody>
      </p:sp>
      <p:sp>
        <p:nvSpPr>
          <p:cNvPr id="6" name="AutoShape 6"/>
          <p:cNvSpPr/>
          <p:nvPr/>
        </p:nvSpPr>
        <p:spPr>
          <a:xfrm>
            <a:off x="762000" y="2857500"/>
            <a:ext cx="5207000" cy="1651000"/>
          </a:xfrm>
          <a:prstGeom prst="roundRect">
            <a:avLst>
              <a:gd name="adj" fmla="val 0"/>
            </a:avLst>
          </a:prstGeom>
          <a:solidFill>
            <a:srgbClr val="F5F5F5">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111500"/>
            <a:ext cx="406400" cy="406400"/>
          </a:xfrm>
          <a:prstGeom prst="rect">
            <a:avLst/>
          </a:prstGeom>
        </p:spPr>
      </p:pic>
      <p:sp>
        <p:nvSpPr>
          <p:cNvPr id="8" name="AutoShape 8"/>
          <p:cNvSpPr/>
          <p:nvPr/>
        </p:nvSpPr>
        <p:spPr>
          <a:xfrm>
            <a:off x="1587500" y="3111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促进深度融合</a:t>
            </a:r>
            <a:endParaRPr lang="en-US" sz="1100"/>
          </a:p>
        </p:txBody>
      </p:sp>
      <p:sp>
        <p:nvSpPr>
          <p:cNvPr id="9" name="AutoShape 9"/>
          <p:cNvSpPr/>
          <p:nvPr/>
        </p:nvSpPr>
        <p:spPr>
          <a:xfrm>
            <a:off x="1016000" y="36195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95959"/>
                </a:solidFill>
                <a:latin typeface="Noto Sans SC"/>
                <a:ea typeface="Noto Sans SC"/>
                <a:cs typeface="Noto Sans SC"/>
                <a:sym typeface="Noto Sans SC"/>
              </a:rPr>
              <a:t>将“三会一课”与中心工作、重点任务、业务攻坚紧密结合，打破党建与业务“两张皮”壁垒，实现党建工作与业务发展互促共进。</a:t>
            </a:r>
            <a:endParaRPr lang="en-US" sz="1100"/>
          </a:p>
        </p:txBody>
      </p:sp>
      <p:sp>
        <p:nvSpPr>
          <p:cNvPr id="10" name="AutoShape 10"/>
          <p:cNvSpPr/>
          <p:nvPr/>
        </p:nvSpPr>
        <p:spPr>
          <a:xfrm>
            <a:off x="6223000" y="2857500"/>
            <a:ext cx="5207000" cy="1651000"/>
          </a:xfrm>
          <a:prstGeom prst="roundRect">
            <a:avLst>
              <a:gd name="adj" fmla="val 0"/>
            </a:avLst>
          </a:prstGeom>
          <a:solidFill>
            <a:srgbClr val="F5F5F5">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3111500"/>
            <a:ext cx="406400" cy="406400"/>
          </a:xfrm>
          <a:prstGeom prst="rect">
            <a:avLst/>
          </a:prstGeom>
        </p:spPr>
      </p:pic>
      <p:sp>
        <p:nvSpPr>
          <p:cNvPr id="12" name="AutoShape 12"/>
          <p:cNvSpPr/>
          <p:nvPr/>
        </p:nvSpPr>
        <p:spPr>
          <a:xfrm>
            <a:off x="7048500" y="3111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转化发展优势</a:t>
            </a:r>
            <a:endParaRPr lang="en-US" sz="1100"/>
          </a:p>
        </p:txBody>
      </p:sp>
      <p:sp>
        <p:nvSpPr>
          <p:cNvPr id="13" name="AutoShape 13"/>
          <p:cNvSpPr/>
          <p:nvPr/>
        </p:nvSpPr>
        <p:spPr>
          <a:xfrm>
            <a:off x="6477000" y="36195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95959"/>
                </a:solidFill>
                <a:latin typeface="Noto Sans SC"/>
                <a:ea typeface="Noto Sans SC"/>
                <a:cs typeface="Noto Sans SC"/>
                <a:sym typeface="Noto Sans SC"/>
              </a:rPr>
              <a:t>把党的政治优势、组织优势、群众工作优势，切实转化为推动事业发展的强劲动能与提升治理效能的坚实保障，凝聚起攻坚克难的磅礴力量。</a:t>
            </a:r>
            <a:endParaRPr lang="en-US" sz="1100"/>
          </a:p>
        </p:txBody>
      </p:sp>
      <p:sp>
        <p:nvSpPr>
          <p:cNvPr id="14" name="AutoShape 14"/>
          <p:cNvSpPr/>
          <p:nvPr/>
        </p:nvSpPr>
        <p:spPr>
          <a:xfrm>
            <a:off x="762000" y="4762500"/>
            <a:ext cx="5207000" cy="1651000"/>
          </a:xfrm>
          <a:prstGeom prst="roundRect">
            <a:avLst>
              <a:gd name="adj" fmla="val 0"/>
            </a:avLst>
          </a:prstGeom>
          <a:solidFill>
            <a:srgbClr val="F5F5F5">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5016500"/>
            <a:ext cx="406400" cy="406400"/>
          </a:xfrm>
          <a:prstGeom prst="rect">
            <a:avLst/>
          </a:prstGeom>
        </p:spPr>
      </p:pic>
      <p:sp>
        <p:nvSpPr>
          <p:cNvPr id="16" name="AutoShape 16"/>
          <p:cNvSpPr/>
          <p:nvPr/>
        </p:nvSpPr>
        <p:spPr>
          <a:xfrm>
            <a:off x="1587500" y="5016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落实“四同”机制</a:t>
            </a:r>
            <a:endParaRPr lang="en-US" sz="1100"/>
          </a:p>
        </p:txBody>
      </p:sp>
      <p:sp>
        <p:nvSpPr>
          <p:cNvPr id="17" name="AutoShape 17"/>
          <p:cNvSpPr/>
          <p:nvPr/>
        </p:nvSpPr>
        <p:spPr>
          <a:xfrm>
            <a:off x="1016000" y="55245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95959"/>
                </a:solidFill>
                <a:latin typeface="Noto Sans SC"/>
                <a:ea typeface="Noto Sans SC"/>
                <a:cs typeface="Noto Sans SC"/>
                <a:sym typeface="Noto Sans SC"/>
              </a:rPr>
              <a:t>推动党建与业务工作同谋划、同部署、同推进、同落实，确保党建工作与业务发展目标同向、部署同步、责任同担、考核同评。</a:t>
            </a:r>
            <a:endParaRPr lang="en-US" sz="1100"/>
          </a:p>
        </p:txBody>
      </p:sp>
      <p:sp>
        <p:nvSpPr>
          <p:cNvPr id="18" name="AutoShape 18"/>
          <p:cNvSpPr/>
          <p:nvPr/>
        </p:nvSpPr>
        <p:spPr>
          <a:xfrm>
            <a:off x="6223000" y="4762500"/>
            <a:ext cx="5207000" cy="1651000"/>
          </a:xfrm>
          <a:prstGeom prst="roundRect">
            <a:avLst>
              <a:gd name="adj" fmla="val 0"/>
            </a:avLst>
          </a:prstGeom>
          <a:solidFill>
            <a:srgbClr val="F5F5F5">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5016500"/>
            <a:ext cx="406400" cy="406400"/>
          </a:xfrm>
          <a:prstGeom prst="rect">
            <a:avLst/>
          </a:prstGeom>
        </p:spPr>
      </p:pic>
      <p:sp>
        <p:nvSpPr>
          <p:cNvPr id="20" name="AutoShape 20"/>
          <p:cNvSpPr/>
          <p:nvPr/>
        </p:nvSpPr>
        <p:spPr>
          <a:xfrm>
            <a:off x="7048500" y="5016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引领高质量发展</a:t>
            </a:r>
            <a:endParaRPr lang="en-US" sz="1100"/>
          </a:p>
        </p:txBody>
      </p:sp>
      <p:sp>
        <p:nvSpPr>
          <p:cNvPr id="21" name="AutoShape 21"/>
          <p:cNvSpPr/>
          <p:nvPr/>
        </p:nvSpPr>
        <p:spPr>
          <a:xfrm>
            <a:off x="6477000" y="55245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95959"/>
                </a:solidFill>
                <a:latin typeface="Noto Sans SC"/>
                <a:ea typeface="Noto Sans SC"/>
                <a:cs typeface="Noto Sans SC"/>
                <a:sym typeface="Noto Sans SC"/>
              </a:rPr>
              <a:t>以高质量机关党建引领保障经济社会高质量发展，确保党的路线方针政策在基层落地生根、开花结果，为各项事业发展提供坚强政治保证。</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第四重意义：正风肃纪的“净化器”</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全面从严治党永远在路上。</a:t>
            </a:r>
            <a:endParaRPr lang="en-US" sz="1100"/>
          </a:p>
        </p:txBody>
      </p:sp>
      <p:sp>
        <p:nvSpPr>
          <p:cNvPr id="5" name="AutoShape 5"/>
          <p:cNvSpPr/>
          <p:nvPr/>
        </p:nvSpPr>
        <p:spPr>
          <a:xfrm>
            <a:off x="762000" y="2603500"/>
            <a:ext cx="5207000" cy="1714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794000"/>
            <a:ext cx="406400" cy="406400"/>
          </a:xfrm>
          <a:prstGeom prst="rect">
            <a:avLst/>
          </a:prstGeom>
        </p:spPr>
      </p:pic>
      <p:sp>
        <p:nvSpPr>
          <p:cNvPr id="7" name="AutoShape 7"/>
          <p:cNvSpPr/>
          <p:nvPr/>
        </p:nvSpPr>
        <p:spPr>
          <a:xfrm>
            <a:off x="1524000" y="2794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加强党内监督</a:t>
            </a:r>
            <a:endParaRPr lang="en-US" sz="1100"/>
          </a:p>
        </p:txBody>
      </p:sp>
      <p:sp>
        <p:nvSpPr>
          <p:cNvPr id="8" name="AutoShape 8"/>
          <p:cNvSpPr/>
          <p:nvPr/>
        </p:nvSpPr>
        <p:spPr>
          <a:xfrm>
            <a:off x="1016000" y="33020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“三会一课”是加强党内监督的重要平台，通过常态化开展批评和自我批评，让“咬耳扯袖、红脸出汗”成为党内政治生活的常态，筑牢党内监督的第一道防线。</a:t>
            </a:r>
            <a:endParaRPr lang="en-US" sz="1100"/>
          </a:p>
        </p:txBody>
      </p:sp>
      <p:sp>
        <p:nvSpPr>
          <p:cNvPr id="9" name="AutoShape 9"/>
          <p:cNvSpPr/>
          <p:nvPr/>
        </p:nvSpPr>
        <p:spPr>
          <a:xfrm>
            <a:off x="6223000" y="2603500"/>
            <a:ext cx="5207000" cy="1714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794000"/>
            <a:ext cx="406400" cy="406400"/>
          </a:xfrm>
          <a:prstGeom prst="rect">
            <a:avLst/>
          </a:prstGeom>
        </p:spPr>
      </p:pic>
      <p:sp>
        <p:nvSpPr>
          <p:cNvPr id="11" name="AutoShape 11"/>
          <p:cNvSpPr/>
          <p:nvPr/>
        </p:nvSpPr>
        <p:spPr>
          <a:xfrm>
            <a:off x="6985000" y="2794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锤炼党性作风</a:t>
            </a:r>
            <a:endParaRPr lang="en-US" sz="1100"/>
          </a:p>
        </p:txBody>
      </p:sp>
      <p:sp>
        <p:nvSpPr>
          <p:cNvPr id="12" name="AutoShape 12"/>
          <p:cNvSpPr/>
          <p:nvPr/>
        </p:nvSpPr>
        <p:spPr>
          <a:xfrm>
            <a:off x="6477000" y="33020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在严肃的组织生活中，引导党员干部时刻绷紧纪律规矩之弦，自觉校准思想之标、调整行为之舵，不断锤炼党性修养，始终保持共产党人的政治本色和优良作风。</a:t>
            </a:r>
            <a:endParaRPr lang="en-US" sz="1100"/>
          </a:p>
        </p:txBody>
      </p:sp>
      <p:sp>
        <p:nvSpPr>
          <p:cNvPr id="13" name="AutoShape 13"/>
          <p:cNvSpPr/>
          <p:nvPr/>
        </p:nvSpPr>
        <p:spPr>
          <a:xfrm>
            <a:off x="762000" y="4508500"/>
            <a:ext cx="5207000" cy="1714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699000"/>
            <a:ext cx="406400" cy="406400"/>
          </a:xfrm>
          <a:prstGeom prst="rect">
            <a:avLst/>
          </a:prstGeom>
        </p:spPr>
      </p:pic>
      <p:sp>
        <p:nvSpPr>
          <p:cNvPr id="15" name="AutoShape 15"/>
          <p:cNvSpPr/>
          <p:nvPr/>
        </p:nvSpPr>
        <p:spPr>
          <a:xfrm>
            <a:off x="1524000" y="4699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打扫思想灰尘</a:t>
            </a:r>
            <a:endParaRPr lang="en-US" sz="1100"/>
          </a:p>
        </p:txBody>
      </p:sp>
      <p:sp>
        <p:nvSpPr>
          <p:cNvPr id="16" name="AutoShape 16"/>
          <p:cNvSpPr/>
          <p:nvPr/>
        </p:nvSpPr>
        <p:spPr>
          <a:xfrm>
            <a:off x="1016000" y="52070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及时检视并纠正党员在思想、工作、作风上存在的偏差和苗头性问题，不断净化思想灵魂，保持党员队伍的先进性和纯洁性，确保初心不改、使命在肩。</a:t>
            </a:r>
            <a:endParaRPr lang="en-US" sz="1100"/>
          </a:p>
        </p:txBody>
      </p:sp>
      <p:sp>
        <p:nvSpPr>
          <p:cNvPr id="17" name="AutoShape 17"/>
          <p:cNvSpPr/>
          <p:nvPr/>
        </p:nvSpPr>
        <p:spPr>
          <a:xfrm>
            <a:off x="6223000" y="4508500"/>
            <a:ext cx="5207000" cy="1714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699000"/>
            <a:ext cx="406400" cy="406400"/>
          </a:xfrm>
          <a:prstGeom prst="rect">
            <a:avLst/>
          </a:prstGeom>
        </p:spPr>
      </p:pic>
      <p:sp>
        <p:nvSpPr>
          <p:cNvPr id="19" name="AutoShape 19"/>
          <p:cNvSpPr/>
          <p:nvPr/>
        </p:nvSpPr>
        <p:spPr>
          <a:xfrm>
            <a:off x="6985000" y="4699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营造良好政治生态</a:t>
            </a:r>
            <a:endParaRPr lang="en-US" sz="1100"/>
          </a:p>
        </p:txBody>
      </p:sp>
      <p:sp>
        <p:nvSpPr>
          <p:cNvPr id="20" name="AutoShape 20"/>
          <p:cNvSpPr/>
          <p:nvPr/>
        </p:nvSpPr>
        <p:spPr>
          <a:xfrm>
            <a:off x="6477000" y="52070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以严肃认真的组织生活涵养风清气正的政治生态，激浊扬清、扶正祛邪，激发党员干部干事创业的精气神，为机关各项事业发展提供坚强的纪律保障和政治支撑。</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AutoShape 4"/>
          <p:cNvSpPr/>
          <p:nvPr/>
        </p:nvSpPr>
        <p:spPr>
          <a:xfrm>
            <a:off x="635000" y="2468880"/>
            <a:ext cx="10922000" cy="2159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3600" i="0" u="none" strike="noStrike">
                <a:solidFill>
                  <a:srgbClr val="FF0000"/>
                </a:solidFill>
                <a:latin typeface="黑体" panose="02010609060101010101" charset="-122"/>
                <a:ea typeface="黑体" panose="02010609060101010101" charset="-122"/>
                <a:cs typeface="黑体" panose="02010609060101010101" charset="-122"/>
                <a:sym typeface="Noto Sans SC"/>
              </a:rPr>
              <a:t>压实责任闭环体系</a:t>
            </a:r>
            <a:br>
              <a:rPr lang="en-US" sz="3600" i="0" u="none" strike="noStrike">
                <a:solidFill>
                  <a:srgbClr val="FF0000"/>
                </a:solidFill>
                <a:latin typeface="黑体" panose="02010609060101010101" charset="-122"/>
                <a:ea typeface="黑体" panose="02010609060101010101" charset="-122"/>
                <a:cs typeface="黑体" panose="02010609060101010101" charset="-122"/>
                <a:sym typeface="Noto Sans SC"/>
              </a:rPr>
            </a:br>
            <a:r>
              <a:rPr lang="en-US" sz="3600" i="0" u="none" strike="noStrike">
                <a:solidFill>
                  <a:srgbClr val="FF0000"/>
                </a:solidFill>
                <a:latin typeface="黑体" panose="02010609060101010101" charset="-122"/>
                <a:ea typeface="黑体" panose="02010609060101010101" charset="-122"/>
                <a:cs typeface="黑体" panose="02010609060101010101" charset="-122"/>
                <a:sym typeface="Noto Sans SC"/>
              </a:rPr>
              <a:t>夯实“三会一课”规范落实的制度保障</a:t>
            </a:r>
            <a:endParaRPr lang="en-US" sz="3600" i="0" u="none" strike="noStrike">
              <a:solidFill>
                <a:srgbClr val="FF0000"/>
              </a:solidFill>
              <a:latin typeface="黑体" panose="02010609060101010101" charset="-122"/>
              <a:ea typeface="黑体" panose="02010609060101010101" charset="-122"/>
              <a:cs typeface="黑体" panose="02010609060101010101" charset="-122"/>
              <a:sym typeface="Noto Sans SC"/>
            </a:endParaRPr>
          </a:p>
        </p:txBody>
      </p:sp>
      <p:sp>
        <p:nvSpPr>
          <p:cNvPr id="7" name="AutoShape 3"/>
          <p:cNvSpPr/>
          <p:nvPr/>
        </p:nvSpPr>
        <p:spPr>
          <a:xfrm>
            <a:off x="0" y="2108200"/>
            <a:ext cx="12192000" cy="762000"/>
          </a:xfrm>
          <a:prstGeom prst="rect">
            <a:avLst/>
          </a:prstGeom>
          <a:noFill/>
          <a:ln w="12700" cap="flat" cmpd="sng">
            <a:noFill/>
            <a:prstDash val="solid"/>
            <a:round/>
          </a:ln>
        </p:spPr>
        <p:txBody>
          <a:bodyPr vert="horz" wrap="square" lIns="0" tIns="0" rIns="0" bIns="0" rtlCol="0" anchor="ctr" anchorCtr="0"/>
          <a:p>
            <a:pPr marL="0" indent="0" algn="ctr">
              <a:lnSpc>
                <a:spcPct val="125000"/>
              </a:lnSpc>
              <a:defRPr/>
            </a:pPr>
            <a:r>
              <a:rPr lang="en-US" sz="3600" i="0" u="none" strike="noStrike">
                <a:solidFill>
                  <a:srgbClr val="FF0000"/>
                </a:solidFill>
                <a:latin typeface="黑体" panose="02010609060101010101" charset="-122"/>
                <a:ea typeface="黑体" panose="02010609060101010101" charset="-122"/>
                <a:cs typeface="Noto Sans SC"/>
                <a:sym typeface="Noto Sans SC"/>
              </a:rPr>
              <a:t>第</a:t>
            </a:r>
            <a:r>
              <a:rPr lang="zh-CN" altLang="en-US" sz="3600" i="0" u="none" strike="noStrike">
                <a:solidFill>
                  <a:srgbClr val="FF0000"/>
                </a:solidFill>
                <a:latin typeface="黑体" panose="02010609060101010101" charset="-122"/>
                <a:ea typeface="黑体" panose="02010609060101010101" charset="-122"/>
                <a:cs typeface="Noto Sans SC"/>
                <a:sym typeface="Noto Sans SC"/>
              </a:rPr>
              <a:t>二</a:t>
            </a:r>
            <a:r>
              <a:rPr lang="en-US" sz="3600" i="0" u="none" strike="noStrike">
                <a:solidFill>
                  <a:srgbClr val="FF0000"/>
                </a:solidFill>
                <a:latin typeface="黑体" panose="02010609060101010101" charset="-122"/>
                <a:ea typeface="黑体" panose="02010609060101010101" charset="-122"/>
                <a:cs typeface="Noto Sans SC"/>
                <a:sym typeface="Noto Sans SC"/>
              </a:rPr>
              <a:t>部分</a:t>
            </a:r>
            <a:endParaRPr lang="en-US" sz="3600" i="0" u="none" strike="noStrike">
              <a:solidFill>
                <a:srgbClr val="FF0000"/>
              </a:solidFill>
              <a:latin typeface="黑体" panose="02010609060101010101" charset="-122"/>
              <a:ea typeface="黑体" panose="02010609060101010101" charset="-122"/>
              <a:cs typeface="Noto Sans SC"/>
              <a:sym typeface="Noto Sans S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构建四级联动格局，层层压实责任</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595959"/>
                </a:solidFill>
                <a:latin typeface="Noto Sans SC"/>
                <a:ea typeface="Noto Sans SC"/>
                <a:cs typeface="Noto Sans SC"/>
                <a:sym typeface="Noto Sans SC"/>
              </a:rPr>
              <a:t>坚持工委统一领导、党组（党委）研究部署、机关党委统筹协调、党支部抓实抓细，构建上下贯通、层层落实的责任体系，确保党建工作落地见效。</a:t>
            </a:r>
            <a:endParaRPr lang="en-US" sz="1100"/>
          </a:p>
        </p:txBody>
      </p:sp>
      <p:sp>
        <p:nvSpPr>
          <p:cNvPr id="5" name="AutoShape 5"/>
          <p:cNvSpPr/>
          <p:nvPr/>
        </p:nvSpPr>
        <p:spPr>
          <a:xfrm>
            <a:off x="762000" y="2667000"/>
            <a:ext cx="5207000" cy="3302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857500"/>
            <a:ext cx="482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01 市直机关工委 · 统筹引领</a:t>
            </a:r>
            <a:endParaRPr lang="en-US" sz="1100"/>
          </a:p>
        </p:txBody>
      </p:sp>
      <p:cxnSp>
        <p:nvCxnSpPr>
          <p:cNvPr id="7" name="Connector 7"/>
          <p:cNvCxnSpPr/>
          <p:nvPr/>
        </p:nvCxnSpPr>
        <p:spPr>
          <a:xfrm rot="-9046">
            <a:off x="952508" y="3359150"/>
            <a:ext cx="4826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952500" y="3492500"/>
            <a:ext cx="482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333333"/>
                </a:solidFill>
                <a:latin typeface="Noto Sans SC"/>
                <a:ea typeface="Noto Sans SC"/>
                <a:cs typeface="Noto Sans SC"/>
                <a:sym typeface="Noto Sans SC"/>
              </a:rPr>
              <a:t>统一领导，把舵定向</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666666"/>
                </a:solidFill>
                <a:latin typeface="Noto Sans SC"/>
                <a:ea typeface="Noto Sans SC"/>
                <a:cs typeface="Noto Sans SC"/>
                <a:sym typeface="Noto Sans SC"/>
              </a:rPr>
              <a:t>以创建“红旗党支部”为载体，发挥顶层设计与宏观指导作用，筑牢党建工作根基。</a:t>
            </a:r>
            <a:endParaRPr lang="en-US" sz="1100"/>
          </a:p>
        </p:txBody>
      </p:sp>
      <p:sp>
        <p:nvSpPr>
          <p:cNvPr id="9" name="AutoShape 9"/>
          <p:cNvSpPr/>
          <p:nvPr/>
        </p:nvSpPr>
        <p:spPr>
          <a:xfrm>
            <a:off x="952500" y="4254500"/>
            <a:ext cx="482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333333"/>
                </a:solidFill>
                <a:latin typeface="Noto Sans SC"/>
                <a:ea typeface="Noto Sans SC"/>
                <a:cs typeface="Noto Sans SC"/>
                <a:sym typeface="Noto Sans SC"/>
              </a:rPr>
              <a:t>制度保障，规范指引</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666666"/>
                </a:solidFill>
                <a:latin typeface="Noto Sans SC"/>
                <a:ea typeface="Noto Sans SC"/>
                <a:cs typeface="Noto Sans SC"/>
                <a:sym typeface="Noto Sans SC"/>
              </a:rPr>
              <a:t>编印工作手册、出台管理办法，为基层党组织开展工作提供清晰遵循与制度支撑。</a:t>
            </a:r>
            <a:endParaRPr lang="en-US" sz="1100"/>
          </a:p>
        </p:txBody>
      </p:sp>
      <p:sp>
        <p:nvSpPr>
          <p:cNvPr id="10" name="AutoShape 10"/>
          <p:cNvSpPr/>
          <p:nvPr/>
        </p:nvSpPr>
        <p:spPr>
          <a:xfrm>
            <a:off x="952500" y="5016500"/>
            <a:ext cx="482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333333"/>
                </a:solidFill>
                <a:latin typeface="Noto Sans SC"/>
                <a:ea typeface="Noto Sans SC"/>
                <a:cs typeface="Noto Sans SC"/>
                <a:sym typeface="Noto Sans SC"/>
              </a:rPr>
              <a:t>典型引路，示范带动</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666666"/>
                </a:solidFill>
                <a:latin typeface="Noto Sans SC"/>
                <a:ea typeface="Noto Sans SC"/>
                <a:cs typeface="Noto Sans SC"/>
                <a:sym typeface="Noto Sans SC"/>
              </a:rPr>
              <a:t>选树先进典型与标杆支部，发挥榜样引领作用，营造比学赶超的良好党建氛围。</a:t>
            </a:r>
            <a:endParaRPr lang="en-US" sz="1100"/>
          </a:p>
        </p:txBody>
      </p:sp>
      <p:sp>
        <p:nvSpPr>
          <p:cNvPr id="11" name="AutoShape 11"/>
          <p:cNvSpPr/>
          <p:nvPr/>
        </p:nvSpPr>
        <p:spPr>
          <a:xfrm>
            <a:off x="6223000" y="2667000"/>
            <a:ext cx="5207000" cy="3302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6413500" y="2857500"/>
            <a:ext cx="482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02 党组（党委） · 落地落实</a:t>
            </a:r>
            <a:endParaRPr lang="en-US" sz="1100"/>
          </a:p>
        </p:txBody>
      </p:sp>
      <p:cxnSp>
        <p:nvCxnSpPr>
          <p:cNvPr id="13" name="Connector 13"/>
          <p:cNvCxnSpPr/>
          <p:nvPr/>
        </p:nvCxnSpPr>
        <p:spPr>
          <a:xfrm rot="-9046">
            <a:off x="6413508" y="3359150"/>
            <a:ext cx="4826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6413500" y="3492500"/>
            <a:ext cx="482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333333"/>
                </a:solidFill>
                <a:latin typeface="Noto Sans SC"/>
                <a:ea typeface="Noto Sans SC"/>
                <a:cs typeface="Noto Sans SC"/>
                <a:sym typeface="Noto Sans SC"/>
              </a:rPr>
              <a:t>高位推动，统筹部署</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666666"/>
                </a:solidFill>
                <a:latin typeface="Noto Sans SC"/>
                <a:ea typeface="Noto Sans SC"/>
                <a:cs typeface="Noto Sans SC"/>
                <a:sym typeface="Noto Sans SC"/>
              </a:rPr>
              <a:t>将“三会一课”纳入党建工作要点，定期研究部署，确保党建与业务工作同谋划。</a:t>
            </a:r>
            <a:endParaRPr lang="en-US" sz="1100"/>
          </a:p>
        </p:txBody>
      </p:sp>
      <p:sp>
        <p:nvSpPr>
          <p:cNvPr id="15" name="AutoShape 15"/>
          <p:cNvSpPr/>
          <p:nvPr/>
        </p:nvSpPr>
        <p:spPr>
          <a:xfrm>
            <a:off x="6413500" y="4254500"/>
            <a:ext cx="482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333333"/>
                </a:solidFill>
                <a:latin typeface="Noto Sans SC"/>
                <a:ea typeface="Noto Sans SC"/>
                <a:cs typeface="Noto Sans SC"/>
                <a:sym typeface="Noto Sans SC"/>
              </a:rPr>
              <a:t>清单管理，压实责任</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666666"/>
                </a:solidFill>
                <a:latin typeface="Noto Sans SC"/>
                <a:ea typeface="Noto Sans SC"/>
                <a:cs typeface="Noto Sans SC"/>
                <a:sym typeface="Noto Sans SC"/>
              </a:rPr>
              <a:t>推行党建主体责任清单化管理，明确责任分工与任务要求，确保责任层层压实。</a:t>
            </a:r>
            <a:endParaRPr lang="en-US" sz="1100"/>
          </a:p>
        </p:txBody>
      </p:sp>
      <p:sp>
        <p:nvSpPr>
          <p:cNvPr id="16" name="AutoShape 16"/>
          <p:cNvSpPr/>
          <p:nvPr/>
        </p:nvSpPr>
        <p:spPr>
          <a:xfrm>
            <a:off x="6413500" y="5016500"/>
            <a:ext cx="482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333333"/>
                </a:solidFill>
                <a:latin typeface="Noto Sans SC"/>
                <a:ea typeface="Noto Sans SC"/>
                <a:cs typeface="Noto Sans SC"/>
                <a:sym typeface="Noto Sans SC"/>
              </a:rPr>
              <a:t>专项提升，提质增效</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666666"/>
                </a:solidFill>
                <a:latin typeface="Noto Sans SC"/>
                <a:ea typeface="Noto Sans SC"/>
                <a:cs typeface="Noto Sans SC"/>
                <a:sym typeface="Noto Sans SC"/>
              </a:rPr>
              <a:t>开展基层党建提升年专项行动，着力解决薄弱环节，推动党建工作整体水平跃升。</a:t>
            </a:r>
            <a:endParaRPr lang="en-US" sz="1100"/>
          </a:p>
        </p:txBody>
      </p:sp>
      <p:sp>
        <p:nvSpPr>
          <p:cNvPr id="17" name="AutoShape 17"/>
          <p:cNvSpPr/>
          <p:nvPr/>
        </p:nvSpPr>
        <p:spPr>
          <a:xfrm>
            <a:off x="762000" y="61595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a:ea typeface="Noto Sans SC"/>
                <a:cs typeface="Noto Sans SC"/>
                <a:sym typeface="Noto Sans SC"/>
              </a:rPr>
              <a:t>—— 层层传导压力，级级压实责任，形成齐抓共管的党建工作合力 ——</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构建四级联动格局，层层压实责任（续）</a:t>
            </a:r>
            <a:endParaRPr lang="en-US" sz="1100"/>
          </a:p>
        </p:txBody>
      </p:sp>
      <p:sp>
        <p:nvSpPr>
          <p:cNvPr id="4" name="AutoShape 4"/>
          <p:cNvSpPr/>
          <p:nvPr/>
        </p:nvSpPr>
        <p:spPr>
          <a:xfrm>
            <a:off x="762000" y="1905000"/>
            <a:ext cx="5207000" cy="406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2159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a:ea typeface="Noto Sans SC"/>
                <a:cs typeface="Noto Sans SC"/>
                <a:sym typeface="Noto Sans SC"/>
              </a:rPr>
              <a:t>01 机关党委 · 统筹引领</a:t>
            </a:r>
            <a:endParaRPr lang="en-US" sz="1100"/>
          </a:p>
        </p:txBody>
      </p:sp>
      <p:cxnSp>
        <p:nvCxnSpPr>
          <p:cNvPr id="6" name="Connector 6"/>
          <p:cNvCxnSpPr/>
          <p:nvPr/>
        </p:nvCxnSpPr>
        <p:spPr>
          <a:xfrm rot="-9291">
            <a:off x="1016009" y="2724150"/>
            <a:ext cx="4699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304800" cy="304800"/>
          </a:xfrm>
          <a:prstGeom prst="rect">
            <a:avLst/>
          </a:prstGeom>
        </p:spPr>
      </p:pic>
      <p:sp>
        <p:nvSpPr>
          <p:cNvPr id="8" name="AutoShape 8"/>
          <p:cNvSpPr/>
          <p:nvPr/>
        </p:nvSpPr>
        <p:spPr>
          <a:xfrm>
            <a:off x="1460500" y="3022600"/>
            <a:ext cx="431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a:ea typeface="Noto Sans SC"/>
                <a:cs typeface="Noto Sans SC"/>
                <a:sym typeface="Noto Sans SC"/>
              </a:rPr>
              <a:t>统筹协调，精准部署</a:t>
            </a:r>
            <a:br>
              <a:rPr lang="en-US" sz="1600" b="0" i="0" u="none" strike="noStrike">
                <a:solidFill>
                  <a:srgbClr val="1F2329"/>
                </a:solidFill>
                <a:latin typeface="Noto Sans SC"/>
                <a:ea typeface="Noto Sans SC"/>
                <a:cs typeface="Noto Sans SC"/>
                <a:sym typeface="Noto Sans SC"/>
              </a:rPr>
            </a:br>
            <a:r>
              <a:rPr lang="en-US" sz="1400" b="0" i="0" u="none" strike="noStrike">
                <a:solidFill>
                  <a:srgbClr val="555555"/>
                </a:solidFill>
                <a:latin typeface="Noto Sans SC"/>
                <a:ea typeface="Noto Sans SC"/>
                <a:cs typeface="Noto Sans SC"/>
                <a:sym typeface="Noto Sans SC"/>
              </a:rPr>
              <a:t>制定具体落实清单，做好上传下达与组织协调，确保责任层层分解、任务件件落地见效。</a:t>
            </a:r>
            <a:endParaRPr lang="en-US" sz="1100"/>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3937000"/>
            <a:ext cx="304800" cy="304800"/>
          </a:xfrm>
          <a:prstGeom prst="rect">
            <a:avLst/>
          </a:prstGeom>
        </p:spPr>
      </p:pic>
      <p:sp>
        <p:nvSpPr>
          <p:cNvPr id="10" name="AutoShape 10"/>
          <p:cNvSpPr/>
          <p:nvPr/>
        </p:nvSpPr>
        <p:spPr>
          <a:xfrm>
            <a:off x="1460500" y="3911600"/>
            <a:ext cx="431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a:ea typeface="Noto Sans SC"/>
                <a:cs typeface="Noto Sans SC"/>
                <a:sym typeface="Noto Sans SC"/>
              </a:rPr>
              <a:t>列席督导，强化监督</a:t>
            </a:r>
            <a:br>
              <a:rPr lang="en-US" sz="1600" b="0" i="0" u="none" strike="noStrike">
                <a:solidFill>
                  <a:srgbClr val="1F2329"/>
                </a:solidFill>
                <a:latin typeface="Noto Sans SC"/>
                <a:ea typeface="Noto Sans SC"/>
                <a:cs typeface="Noto Sans SC"/>
                <a:sym typeface="Noto Sans SC"/>
              </a:rPr>
            </a:br>
            <a:r>
              <a:rPr lang="en-US" sz="1400" b="0" i="0" u="none" strike="noStrike">
                <a:solidFill>
                  <a:srgbClr val="555555"/>
                </a:solidFill>
                <a:latin typeface="Noto Sans SC"/>
                <a:ea typeface="Noto Sans SC"/>
                <a:cs typeface="Noto Sans SC"/>
                <a:sym typeface="Noto Sans SC"/>
              </a:rPr>
              <a:t>派员列席支部“三会一课”，现场指导规范流程，及时纠偏正向，确保组织生活不走样。</a:t>
            </a:r>
            <a:endParaRPr lang="en-US" sz="1100"/>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889500"/>
            <a:ext cx="304800" cy="304800"/>
          </a:xfrm>
          <a:prstGeom prst="rect">
            <a:avLst/>
          </a:prstGeom>
        </p:spPr>
      </p:pic>
      <p:sp>
        <p:nvSpPr>
          <p:cNvPr id="12" name="AutoShape 12"/>
          <p:cNvSpPr/>
          <p:nvPr/>
        </p:nvSpPr>
        <p:spPr>
          <a:xfrm>
            <a:off x="1460500" y="4864100"/>
            <a:ext cx="431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a:ea typeface="Noto Sans SC"/>
                <a:cs typeface="Noto Sans SC"/>
                <a:sym typeface="Noto Sans SC"/>
              </a:rPr>
              <a:t>传导压力，压实责任</a:t>
            </a:r>
            <a:br>
              <a:rPr lang="en-US" sz="1600" b="0" i="0" u="none" strike="noStrike">
                <a:solidFill>
                  <a:srgbClr val="1F2329"/>
                </a:solidFill>
                <a:latin typeface="Noto Sans SC"/>
                <a:ea typeface="Noto Sans SC"/>
                <a:cs typeface="Noto Sans SC"/>
                <a:sym typeface="Noto Sans SC"/>
              </a:rPr>
            </a:br>
            <a:r>
              <a:rPr lang="en-US" sz="1400" b="0" i="0" u="none" strike="noStrike">
                <a:solidFill>
                  <a:srgbClr val="555555"/>
                </a:solidFill>
                <a:latin typeface="Noto Sans SC"/>
                <a:ea typeface="Noto Sans SC"/>
                <a:cs typeface="Noto Sans SC"/>
                <a:sym typeface="Noto Sans SC"/>
              </a:rPr>
              <a:t>将上级要求与工作压力层层传导至每个支部，形成一级抓一级、层层抓落实的工作闭环。</a:t>
            </a:r>
            <a:endParaRPr lang="en-US" sz="1100"/>
          </a:p>
        </p:txBody>
      </p:sp>
      <p:sp>
        <p:nvSpPr>
          <p:cNvPr id="13" name="AutoShape 13"/>
          <p:cNvSpPr/>
          <p:nvPr/>
        </p:nvSpPr>
        <p:spPr>
          <a:xfrm>
            <a:off x="6223000" y="1905000"/>
            <a:ext cx="5207000" cy="406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6477000" y="2159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a:ea typeface="Noto Sans SC"/>
                <a:cs typeface="Noto Sans SC"/>
                <a:sym typeface="Noto Sans SC"/>
              </a:rPr>
              <a:t>02 基层党支部 · 落地执行</a:t>
            </a:r>
            <a:endParaRPr lang="en-US" sz="1100"/>
          </a:p>
        </p:txBody>
      </p:sp>
      <p:cxnSp>
        <p:nvCxnSpPr>
          <p:cNvPr id="15" name="Connector 15"/>
          <p:cNvCxnSpPr/>
          <p:nvPr/>
        </p:nvCxnSpPr>
        <p:spPr>
          <a:xfrm rot="-9291">
            <a:off x="6477009" y="2724150"/>
            <a:ext cx="4699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pic>
        <p:nvPicPr>
          <p:cNvPr id="16" name="Picture 1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3048000"/>
            <a:ext cx="304800" cy="304800"/>
          </a:xfrm>
          <a:prstGeom prst="rect">
            <a:avLst/>
          </a:prstGeom>
        </p:spPr>
      </p:pic>
      <p:sp>
        <p:nvSpPr>
          <p:cNvPr id="17" name="AutoShape 17"/>
          <p:cNvSpPr/>
          <p:nvPr/>
        </p:nvSpPr>
        <p:spPr>
          <a:xfrm>
            <a:off x="6921500" y="3022600"/>
            <a:ext cx="431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a:ea typeface="Noto Sans SC"/>
                <a:cs typeface="Noto Sans SC"/>
                <a:sym typeface="Noto Sans SC"/>
              </a:rPr>
              <a:t>严格执行，对标对表</a:t>
            </a:r>
            <a:br>
              <a:rPr lang="en-US" sz="1600" b="0" i="0" u="none" strike="noStrike">
                <a:solidFill>
                  <a:srgbClr val="1F2329"/>
                </a:solidFill>
                <a:latin typeface="Noto Sans SC"/>
                <a:ea typeface="Noto Sans SC"/>
                <a:cs typeface="Noto Sans SC"/>
                <a:sym typeface="Noto Sans SC"/>
              </a:rPr>
            </a:br>
            <a:r>
              <a:rPr lang="en-US" sz="1400" b="0" i="0" u="none" strike="noStrike">
                <a:solidFill>
                  <a:srgbClr val="555555"/>
                </a:solidFill>
                <a:latin typeface="Noto Sans SC"/>
                <a:ea typeface="Noto Sans SC"/>
                <a:cs typeface="Noto Sans SC"/>
                <a:sym typeface="Noto Sans SC"/>
              </a:rPr>
              <a:t>不折不扣完成规定动作，落实“三会一课”、主题党日等基本要求，夯实组织生活基础。</a:t>
            </a:r>
            <a:endParaRPr lang="en-US" sz="1100"/>
          </a:p>
        </p:txBody>
      </p:sp>
      <p:pic>
        <p:nvPicPr>
          <p:cNvPr id="18" name="Picture 18"/>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77000" y="3937000"/>
            <a:ext cx="304800" cy="304800"/>
          </a:xfrm>
          <a:prstGeom prst="rect">
            <a:avLst/>
          </a:prstGeom>
        </p:spPr>
      </p:pic>
      <p:sp>
        <p:nvSpPr>
          <p:cNvPr id="19" name="AutoShape 19"/>
          <p:cNvSpPr/>
          <p:nvPr/>
        </p:nvSpPr>
        <p:spPr>
          <a:xfrm>
            <a:off x="6921500" y="3911600"/>
            <a:ext cx="431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a:ea typeface="Noto Sans SC"/>
                <a:cs typeface="Noto Sans SC"/>
                <a:sym typeface="Noto Sans SC"/>
              </a:rPr>
              <a:t>创新实践，激发活力</a:t>
            </a:r>
            <a:br>
              <a:rPr lang="en-US" sz="1600" b="0" i="0" u="none" strike="noStrike">
                <a:solidFill>
                  <a:srgbClr val="1F2329"/>
                </a:solidFill>
                <a:latin typeface="Noto Sans SC"/>
                <a:ea typeface="Noto Sans SC"/>
                <a:cs typeface="Noto Sans SC"/>
                <a:sym typeface="Noto Sans SC"/>
              </a:rPr>
            </a:br>
            <a:r>
              <a:rPr lang="en-US" sz="1400" b="0" i="0" u="none" strike="noStrike">
                <a:solidFill>
                  <a:srgbClr val="555555"/>
                </a:solidFill>
                <a:latin typeface="Noto Sans SC"/>
                <a:ea typeface="Noto Sans SC"/>
                <a:cs typeface="Noto Sans SC"/>
                <a:sym typeface="Noto Sans SC"/>
              </a:rPr>
              <a:t>结合业务实际设计自选动作，用鲜活形式增强吸引力，让组织生活更具时代性与实效性。</a:t>
            </a:r>
            <a:endParaRPr lang="en-US" sz="1100"/>
          </a:p>
        </p:txBody>
      </p:sp>
      <p:pic>
        <p:nvPicPr>
          <p:cNvPr id="20" name="Picture 20"/>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77000" y="4889500"/>
            <a:ext cx="304800" cy="304800"/>
          </a:xfrm>
          <a:prstGeom prst="rect">
            <a:avLst/>
          </a:prstGeom>
        </p:spPr>
      </p:pic>
      <p:sp>
        <p:nvSpPr>
          <p:cNvPr id="21" name="AutoShape 21"/>
          <p:cNvSpPr/>
          <p:nvPr/>
        </p:nvSpPr>
        <p:spPr>
          <a:xfrm>
            <a:off x="6921500" y="4864100"/>
            <a:ext cx="431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a:ea typeface="Noto Sans SC"/>
                <a:cs typeface="Noto Sans SC"/>
                <a:sym typeface="Noto Sans SC"/>
              </a:rPr>
              <a:t>常态规范，久久为功</a:t>
            </a:r>
            <a:br>
              <a:rPr lang="en-US" sz="1600" b="0" i="0" u="none" strike="noStrike">
                <a:solidFill>
                  <a:srgbClr val="1F2329"/>
                </a:solidFill>
                <a:latin typeface="Noto Sans SC"/>
                <a:ea typeface="Noto Sans SC"/>
                <a:cs typeface="Noto Sans SC"/>
                <a:sym typeface="Noto Sans SC"/>
              </a:rPr>
            </a:br>
            <a:r>
              <a:rPr lang="en-US" sz="1400" b="0" i="0" u="none" strike="noStrike">
                <a:solidFill>
                  <a:srgbClr val="555555"/>
                </a:solidFill>
                <a:latin typeface="Noto Sans SC"/>
                <a:ea typeface="Noto Sans SC"/>
                <a:cs typeface="Noto Sans SC"/>
                <a:sym typeface="Noto Sans SC"/>
              </a:rPr>
              <a:t>建立常态化长效机制，推动组织生活制度化、规范化，以常态抓长效，以规范促提升。</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强化“头雁”示范引领，带动全员参与</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发挥“头雁效应”，激活“群雁活力”</a:t>
            </a:r>
            <a:endParaRPr lang="en-US" sz="1100"/>
          </a:p>
        </p:txBody>
      </p:sp>
      <p:sp>
        <p:nvSpPr>
          <p:cNvPr id="5" name="AutoShape 5"/>
          <p:cNvSpPr/>
          <p:nvPr/>
        </p:nvSpPr>
        <p:spPr>
          <a:xfrm>
            <a:off x="762000" y="2540000"/>
            <a:ext cx="52070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730500"/>
            <a:ext cx="406400" cy="406400"/>
          </a:xfrm>
          <a:prstGeom prst="rect">
            <a:avLst/>
          </a:prstGeom>
        </p:spPr>
      </p:pic>
      <p:sp>
        <p:nvSpPr>
          <p:cNvPr id="7" name="AutoShape 7"/>
          <p:cNvSpPr/>
          <p:nvPr/>
        </p:nvSpPr>
        <p:spPr>
          <a:xfrm>
            <a:off x="1524000" y="2730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带头参加组织生活</a:t>
            </a:r>
            <a:endParaRPr lang="en-US" sz="1100"/>
          </a:p>
        </p:txBody>
      </p:sp>
      <p:sp>
        <p:nvSpPr>
          <p:cNvPr id="8" name="AutoShape 8"/>
          <p:cNvSpPr/>
          <p:nvPr/>
        </p:nvSpPr>
        <p:spPr>
          <a:xfrm>
            <a:off x="1016000" y="3238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推动各级领导干部以普通党员身份参加所在支部的组织生活，以身作则、率先垂范，为广大党员树立标杆，切实增强组织生活的严肃性与规范性。</a:t>
            </a:r>
            <a:endParaRPr lang="en-US" sz="1100"/>
          </a:p>
        </p:txBody>
      </p:sp>
      <p:sp>
        <p:nvSpPr>
          <p:cNvPr id="9" name="AutoShape 9"/>
          <p:cNvSpPr/>
          <p:nvPr/>
        </p:nvSpPr>
        <p:spPr>
          <a:xfrm>
            <a:off x="6223000" y="2540000"/>
            <a:ext cx="52070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730500"/>
            <a:ext cx="406400" cy="406400"/>
          </a:xfrm>
          <a:prstGeom prst="rect">
            <a:avLst/>
          </a:prstGeom>
        </p:spPr>
      </p:pic>
      <p:sp>
        <p:nvSpPr>
          <p:cNvPr id="11" name="AutoShape 11"/>
          <p:cNvSpPr/>
          <p:nvPr/>
        </p:nvSpPr>
        <p:spPr>
          <a:xfrm>
            <a:off x="6985000" y="2730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带头讲好专题党课</a:t>
            </a:r>
            <a:endParaRPr lang="en-US" sz="1100"/>
          </a:p>
        </p:txBody>
      </p:sp>
      <p:sp>
        <p:nvSpPr>
          <p:cNvPr id="12" name="AutoShape 12"/>
          <p:cNvSpPr/>
          <p:nvPr/>
        </p:nvSpPr>
        <p:spPr>
          <a:xfrm>
            <a:off x="6477000" y="3238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领导干部亲自备课授课，结合工作实际分享学习体会与实践经验，把理论讲深、把道理讲透，提升党课的思想性与感染力，筑牢党员思想根基。</a:t>
            </a:r>
            <a:endParaRPr lang="en-US" sz="1100"/>
          </a:p>
        </p:txBody>
      </p:sp>
      <p:sp>
        <p:nvSpPr>
          <p:cNvPr id="13" name="AutoShape 13"/>
          <p:cNvSpPr/>
          <p:nvPr/>
        </p:nvSpPr>
        <p:spPr>
          <a:xfrm>
            <a:off x="762000" y="4445000"/>
            <a:ext cx="52070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635500"/>
            <a:ext cx="406400" cy="406400"/>
          </a:xfrm>
          <a:prstGeom prst="rect">
            <a:avLst/>
          </a:prstGeom>
        </p:spPr>
      </p:pic>
      <p:sp>
        <p:nvSpPr>
          <p:cNvPr id="15" name="AutoShape 15"/>
          <p:cNvSpPr/>
          <p:nvPr/>
        </p:nvSpPr>
        <p:spPr>
          <a:xfrm>
            <a:off x="1524000" y="4635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带头开展批评与自我批评</a:t>
            </a:r>
            <a:endParaRPr lang="en-US" sz="1100"/>
          </a:p>
        </p:txBody>
      </p:sp>
      <p:sp>
        <p:nvSpPr>
          <p:cNvPr id="16" name="AutoShape 16"/>
          <p:cNvSpPr/>
          <p:nvPr/>
        </p:nvSpPr>
        <p:spPr>
          <a:xfrm>
            <a:off x="1016000" y="5143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在组织生活会上带头进行深刻自我剖析，坦诚接受他人批评意见，直面问题、勇于修正，营造风清气正、团结奋进的党内政治生活氛围。</a:t>
            </a:r>
            <a:endParaRPr lang="en-US" sz="1100"/>
          </a:p>
        </p:txBody>
      </p:sp>
      <p:sp>
        <p:nvSpPr>
          <p:cNvPr id="17" name="AutoShape 17"/>
          <p:cNvSpPr/>
          <p:nvPr/>
        </p:nvSpPr>
        <p:spPr>
          <a:xfrm>
            <a:off x="6223000" y="4445000"/>
            <a:ext cx="52070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635500"/>
            <a:ext cx="406400" cy="406400"/>
          </a:xfrm>
          <a:prstGeom prst="rect">
            <a:avLst/>
          </a:prstGeom>
        </p:spPr>
      </p:pic>
      <p:sp>
        <p:nvSpPr>
          <p:cNvPr id="19" name="AutoShape 19"/>
          <p:cNvSpPr/>
          <p:nvPr/>
        </p:nvSpPr>
        <p:spPr>
          <a:xfrm>
            <a:off x="6985000" y="4635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带头深入基层指导</a:t>
            </a:r>
            <a:endParaRPr lang="en-US" sz="1100"/>
          </a:p>
        </p:txBody>
      </p:sp>
      <p:sp>
        <p:nvSpPr>
          <p:cNvPr id="20" name="AutoShape 20"/>
          <p:cNvSpPr/>
          <p:nvPr/>
        </p:nvSpPr>
        <p:spPr>
          <a:xfrm>
            <a:off x="6477000" y="5143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深入基层联系点调研指导，督促落实“三会一课”等制度，帮助解决实际困难，推动基层党组织建设标准化、规范化，夯实基层战斗堡垒。</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健全常态督导机制，确保落地见效</a:t>
            </a:r>
            <a:endParaRPr lang="en-US" sz="1100"/>
          </a:p>
        </p:txBody>
      </p:sp>
      <p:sp>
        <p:nvSpPr>
          <p:cNvPr id="4" name="AutoShape 4"/>
          <p:cNvSpPr/>
          <p:nvPr/>
        </p:nvSpPr>
        <p:spPr>
          <a:xfrm>
            <a:off x="762000" y="1651000"/>
            <a:ext cx="10668000" cy="7112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952500" y="1778000"/>
            <a:ext cx="1041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核心机制：</a:t>
            </a:r>
            <a:r>
              <a:rPr lang="en-US" sz="1600" b="0" i="0" u="none" strike="noStrike">
                <a:solidFill>
                  <a:srgbClr val="1F2329"/>
                </a:solidFill>
                <a:latin typeface="Noto Sans SC"/>
                <a:ea typeface="Noto Sans SC"/>
                <a:cs typeface="Noto Sans SC"/>
                <a:sym typeface="Noto Sans SC"/>
              </a:rPr>
              <a:t> </a:t>
            </a:r>
            <a:r>
              <a:rPr lang="en-US" sz="1800" b="0" i="0" u="none" strike="noStrike">
                <a:solidFill>
                  <a:srgbClr val="333333"/>
                </a:solidFill>
                <a:latin typeface="Noto Sans SC"/>
                <a:ea typeface="Noto Sans SC"/>
                <a:cs typeface="Noto Sans SC"/>
                <a:sym typeface="Noto Sans SC"/>
              </a:rPr>
              <a:t>坚持“清单化明责、项目化推进、常态化督导”三位一体工作法</a:t>
            </a:r>
            <a:endParaRPr lang="en-US" sz="1100"/>
          </a:p>
        </p:txBody>
      </p:sp>
      <p:sp>
        <p:nvSpPr>
          <p:cNvPr id="6" name="AutoShape 6"/>
          <p:cNvSpPr/>
          <p:nvPr/>
        </p:nvSpPr>
        <p:spPr>
          <a:xfrm>
            <a:off x="762000" y="2667000"/>
            <a:ext cx="3378200" cy="1841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857500"/>
            <a:ext cx="304800" cy="304800"/>
          </a:xfrm>
          <a:prstGeom prst="rect">
            <a:avLst/>
          </a:prstGeom>
        </p:spPr>
      </p:pic>
      <p:sp>
        <p:nvSpPr>
          <p:cNvPr id="8" name="AutoShape 8"/>
          <p:cNvSpPr/>
          <p:nvPr/>
        </p:nvSpPr>
        <p:spPr>
          <a:xfrm>
            <a:off x="1333500" y="28194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01 清单化明责</a:t>
            </a:r>
            <a:endParaRPr lang="en-US" sz="1100"/>
          </a:p>
        </p:txBody>
      </p:sp>
      <p:sp>
        <p:nvSpPr>
          <p:cNvPr id="9" name="AutoShape 9"/>
          <p:cNvSpPr/>
          <p:nvPr/>
        </p:nvSpPr>
        <p:spPr>
          <a:xfrm>
            <a:off x="952500" y="3302000"/>
            <a:ext cx="29972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a:ea typeface="Noto Sans SC"/>
                <a:cs typeface="Noto Sans SC"/>
                <a:sym typeface="Noto Sans SC"/>
              </a:rPr>
              <a:t>制定详细的责任清单与任务清单，明确“三会一课”的具体要求、标准规范及考核指标，确保责任到人、任务到岗。</a:t>
            </a:r>
            <a:endParaRPr lang="en-US" sz="1100"/>
          </a:p>
        </p:txBody>
      </p:sp>
      <p:sp>
        <p:nvSpPr>
          <p:cNvPr id="10" name="AutoShape 10"/>
          <p:cNvSpPr/>
          <p:nvPr/>
        </p:nvSpPr>
        <p:spPr>
          <a:xfrm>
            <a:off x="4406900" y="2667000"/>
            <a:ext cx="3378200" cy="1841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97400" y="2857500"/>
            <a:ext cx="304800" cy="304800"/>
          </a:xfrm>
          <a:prstGeom prst="rect">
            <a:avLst/>
          </a:prstGeom>
        </p:spPr>
      </p:pic>
      <p:sp>
        <p:nvSpPr>
          <p:cNvPr id="12" name="AutoShape 12"/>
          <p:cNvSpPr/>
          <p:nvPr/>
        </p:nvSpPr>
        <p:spPr>
          <a:xfrm>
            <a:off x="4978400" y="28194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02 项目化推进</a:t>
            </a:r>
            <a:endParaRPr lang="en-US" sz="1100"/>
          </a:p>
        </p:txBody>
      </p:sp>
      <p:sp>
        <p:nvSpPr>
          <p:cNvPr id="13" name="AutoShape 13"/>
          <p:cNvSpPr/>
          <p:nvPr/>
        </p:nvSpPr>
        <p:spPr>
          <a:xfrm>
            <a:off x="4597400" y="3302000"/>
            <a:ext cx="29972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a:ea typeface="Noto Sans SC"/>
                <a:cs typeface="Noto Sans SC"/>
                <a:sym typeface="Noto Sans SC"/>
              </a:rPr>
              <a:t>将“三会一课”落实纳入项目管理，设定时间表、路线图，明确关键节点与责任人，实施闭环管理，确保有序推进。</a:t>
            </a:r>
            <a:endParaRPr lang="en-US" sz="1100"/>
          </a:p>
        </p:txBody>
      </p:sp>
      <p:sp>
        <p:nvSpPr>
          <p:cNvPr id="14" name="AutoShape 14"/>
          <p:cNvSpPr/>
          <p:nvPr/>
        </p:nvSpPr>
        <p:spPr>
          <a:xfrm>
            <a:off x="8051800" y="2667000"/>
            <a:ext cx="3378200" cy="1841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42300" y="2857500"/>
            <a:ext cx="304800" cy="304800"/>
          </a:xfrm>
          <a:prstGeom prst="rect">
            <a:avLst/>
          </a:prstGeom>
        </p:spPr>
      </p:pic>
      <p:sp>
        <p:nvSpPr>
          <p:cNvPr id="16" name="AutoShape 16"/>
          <p:cNvSpPr/>
          <p:nvPr/>
        </p:nvSpPr>
        <p:spPr>
          <a:xfrm>
            <a:off x="8623300" y="28194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03 常态化督导</a:t>
            </a:r>
            <a:endParaRPr lang="en-US" sz="1100"/>
          </a:p>
        </p:txBody>
      </p:sp>
      <p:sp>
        <p:nvSpPr>
          <p:cNvPr id="17" name="AutoShape 17"/>
          <p:cNvSpPr/>
          <p:nvPr/>
        </p:nvSpPr>
        <p:spPr>
          <a:xfrm>
            <a:off x="8242300" y="3302000"/>
            <a:ext cx="29972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a:ea typeface="Noto Sans SC"/>
                <a:cs typeface="Noto Sans SC"/>
                <a:sym typeface="Noto Sans SC"/>
              </a:rPr>
              <a:t>建立全方位、多层次的监督检查体系，通过随机抽查、交叉互查等方式，及时发现问题、督促整改，确保制度不走样。</a:t>
            </a:r>
            <a:endParaRPr lang="en-US" sz="1100"/>
          </a:p>
        </p:txBody>
      </p:sp>
      <p:sp>
        <p:nvSpPr>
          <p:cNvPr id="18" name="AutoShape 18"/>
          <p:cNvSpPr/>
          <p:nvPr/>
        </p:nvSpPr>
        <p:spPr>
          <a:xfrm>
            <a:off x="762000" y="4826000"/>
            <a:ext cx="2540000" cy="1587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2500" y="5016500"/>
            <a:ext cx="254000" cy="254000"/>
          </a:xfrm>
          <a:prstGeom prst="rect">
            <a:avLst/>
          </a:prstGeom>
        </p:spPr>
      </p:pic>
      <p:sp>
        <p:nvSpPr>
          <p:cNvPr id="20" name="AutoShape 20"/>
          <p:cNvSpPr/>
          <p:nvPr/>
        </p:nvSpPr>
        <p:spPr>
          <a:xfrm>
            <a:off x="1270000" y="4991100"/>
            <a:ext cx="1968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随机抽查</a:t>
            </a:r>
            <a:endParaRPr lang="en-US" sz="1100"/>
          </a:p>
        </p:txBody>
      </p:sp>
      <p:sp>
        <p:nvSpPr>
          <p:cNvPr id="21" name="AutoShape 21"/>
          <p:cNvSpPr/>
          <p:nvPr/>
        </p:nvSpPr>
        <p:spPr>
          <a:xfrm>
            <a:off x="952500" y="5397500"/>
            <a:ext cx="2222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666666"/>
                </a:solidFill>
                <a:latin typeface="Noto Sans SC"/>
                <a:ea typeface="Noto Sans SC"/>
                <a:cs typeface="Noto Sans SC"/>
                <a:sym typeface="Noto Sans SC"/>
              </a:rPr>
              <a:t>不定期、不打招呼开展突击检查，真实掌握支部“三会一课”开展的实际情况。</a:t>
            </a:r>
            <a:endParaRPr lang="en-US" sz="1100"/>
          </a:p>
        </p:txBody>
      </p:sp>
      <p:sp>
        <p:nvSpPr>
          <p:cNvPr id="22" name="AutoShape 22"/>
          <p:cNvSpPr/>
          <p:nvPr/>
        </p:nvSpPr>
        <p:spPr>
          <a:xfrm>
            <a:off x="3467100" y="4826000"/>
            <a:ext cx="2540000" cy="1587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657600" y="5016500"/>
            <a:ext cx="254000" cy="254000"/>
          </a:xfrm>
          <a:prstGeom prst="rect">
            <a:avLst/>
          </a:prstGeom>
        </p:spPr>
      </p:pic>
      <p:sp>
        <p:nvSpPr>
          <p:cNvPr id="24" name="AutoShape 24"/>
          <p:cNvSpPr/>
          <p:nvPr/>
        </p:nvSpPr>
        <p:spPr>
          <a:xfrm>
            <a:off x="3975100" y="4991100"/>
            <a:ext cx="1968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交叉互查</a:t>
            </a:r>
            <a:endParaRPr lang="en-US" sz="1100"/>
          </a:p>
        </p:txBody>
      </p:sp>
      <p:sp>
        <p:nvSpPr>
          <p:cNvPr id="25" name="AutoShape 25"/>
          <p:cNvSpPr/>
          <p:nvPr/>
        </p:nvSpPr>
        <p:spPr>
          <a:xfrm>
            <a:off x="3657600" y="5397500"/>
            <a:ext cx="2222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666666"/>
                </a:solidFill>
                <a:latin typeface="Noto Sans SC"/>
                <a:ea typeface="Noto Sans SC"/>
                <a:cs typeface="Noto Sans SC"/>
                <a:sym typeface="Noto Sans SC"/>
              </a:rPr>
              <a:t>组织不同支部间开展互评互查，相互学习借鉴，及时发现共性问题并整改。</a:t>
            </a:r>
            <a:endParaRPr lang="en-US" sz="1100"/>
          </a:p>
        </p:txBody>
      </p:sp>
      <p:sp>
        <p:nvSpPr>
          <p:cNvPr id="26" name="AutoShape 26"/>
          <p:cNvSpPr/>
          <p:nvPr/>
        </p:nvSpPr>
        <p:spPr>
          <a:xfrm>
            <a:off x="6172200" y="4826000"/>
            <a:ext cx="2540000" cy="1587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362700" y="5016500"/>
            <a:ext cx="254000" cy="254000"/>
          </a:xfrm>
          <a:prstGeom prst="rect">
            <a:avLst/>
          </a:prstGeom>
        </p:spPr>
      </p:pic>
      <p:sp>
        <p:nvSpPr>
          <p:cNvPr id="28" name="AutoShape 28"/>
          <p:cNvSpPr/>
          <p:nvPr/>
        </p:nvSpPr>
        <p:spPr>
          <a:xfrm>
            <a:off x="6680200" y="4991100"/>
            <a:ext cx="1968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列席旁听</a:t>
            </a:r>
            <a:endParaRPr lang="en-US" sz="1100"/>
          </a:p>
        </p:txBody>
      </p:sp>
      <p:sp>
        <p:nvSpPr>
          <p:cNvPr id="29" name="AutoShape 29"/>
          <p:cNvSpPr/>
          <p:nvPr/>
        </p:nvSpPr>
        <p:spPr>
          <a:xfrm>
            <a:off x="6362700" y="5397500"/>
            <a:ext cx="2222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666666"/>
                </a:solidFill>
                <a:latin typeface="Noto Sans SC"/>
                <a:ea typeface="Noto Sans SC"/>
                <a:cs typeface="Noto Sans SC"/>
                <a:sym typeface="Noto Sans SC"/>
              </a:rPr>
              <a:t>上级党组织派员列席下级支部会议，现场指导把关，确保会议质量与规范。</a:t>
            </a:r>
            <a:endParaRPr lang="en-US" sz="1100"/>
          </a:p>
        </p:txBody>
      </p:sp>
      <p:sp>
        <p:nvSpPr>
          <p:cNvPr id="30" name="AutoShape 30"/>
          <p:cNvSpPr/>
          <p:nvPr/>
        </p:nvSpPr>
        <p:spPr>
          <a:xfrm>
            <a:off x="8877300" y="4826000"/>
            <a:ext cx="2540000" cy="1587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31" name="Picture 31"/>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067800" y="5016500"/>
            <a:ext cx="254000" cy="254000"/>
          </a:xfrm>
          <a:prstGeom prst="rect">
            <a:avLst/>
          </a:prstGeom>
        </p:spPr>
      </p:pic>
      <p:sp>
        <p:nvSpPr>
          <p:cNvPr id="32" name="AutoShape 32"/>
          <p:cNvSpPr/>
          <p:nvPr/>
        </p:nvSpPr>
        <p:spPr>
          <a:xfrm>
            <a:off x="9385300" y="4991100"/>
            <a:ext cx="1968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全程纪实</a:t>
            </a:r>
            <a:endParaRPr lang="en-US" sz="1100"/>
          </a:p>
        </p:txBody>
      </p:sp>
      <p:sp>
        <p:nvSpPr>
          <p:cNvPr id="33" name="AutoShape 33"/>
          <p:cNvSpPr/>
          <p:nvPr/>
        </p:nvSpPr>
        <p:spPr>
          <a:xfrm>
            <a:off x="9067800" y="5397500"/>
            <a:ext cx="2222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666666"/>
                </a:solidFill>
                <a:latin typeface="Noto Sans SC"/>
                <a:ea typeface="Noto Sans SC"/>
                <a:cs typeface="Noto Sans SC"/>
                <a:sym typeface="Noto Sans SC"/>
              </a:rPr>
              <a:t>建立“三会一课”纪实档案，详细记录会议全过程，做到有据可查、责任可溯。</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21869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FF0000"/>
                </a:solidFill>
                <a:latin typeface="黑体" panose="02010609060101010101" charset="-122"/>
                <a:ea typeface="黑体" panose="02010609060101010101" charset="-122"/>
                <a:cs typeface="Noto Sans SC"/>
                <a:sym typeface="Noto Sans SC"/>
              </a:rPr>
              <a:t>第三部分</a:t>
            </a:r>
            <a:endParaRPr lang="en-US" sz="3600" b="1" i="0" u="none" strike="noStrike">
              <a:solidFill>
                <a:srgbClr val="FF0000"/>
              </a:solidFill>
              <a:latin typeface="黑体" panose="02010609060101010101" charset="-122"/>
              <a:ea typeface="黑体" panose="02010609060101010101" charset="-122"/>
              <a:cs typeface="Noto Sans SC"/>
              <a:sym typeface="Noto Sans SC"/>
            </a:endParaRPr>
          </a:p>
        </p:txBody>
      </p:sp>
      <p:sp>
        <p:nvSpPr>
          <p:cNvPr id="4" name="AutoShape 4"/>
          <p:cNvSpPr/>
          <p:nvPr/>
        </p:nvSpPr>
        <p:spPr>
          <a:xfrm>
            <a:off x="635000" y="2659380"/>
            <a:ext cx="10922000" cy="2286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3600" b="1" i="0" u="none" strike="noStrike">
                <a:solidFill>
                  <a:srgbClr val="FF0000"/>
                </a:solidFill>
                <a:latin typeface="黑体" panose="02010609060101010101" charset="-122"/>
                <a:ea typeface="黑体" panose="02010609060101010101" charset="-122"/>
                <a:cs typeface="黑体" panose="02010609060101010101" charset="-122"/>
                <a:sym typeface="Noto Sans SC"/>
              </a:rPr>
              <a:t>坚持守正创新提质，</a:t>
            </a:r>
            <a:br>
              <a:rPr lang="en-US" sz="3600" b="1" i="0" u="none" strike="noStrike">
                <a:solidFill>
                  <a:srgbClr val="FF0000"/>
                </a:solidFill>
                <a:latin typeface="黑体" panose="02010609060101010101" charset="-122"/>
                <a:ea typeface="黑体" panose="02010609060101010101" charset="-122"/>
                <a:cs typeface="黑体" panose="02010609060101010101" charset="-122"/>
                <a:sym typeface="Noto Sans SC"/>
              </a:rPr>
            </a:br>
            <a:r>
              <a:rPr lang="en-US" sz="3600" b="1" i="0" u="none" strike="noStrike">
                <a:solidFill>
                  <a:srgbClr val="FF0000"/>
                </a:solidFill>
                <a:latin typeface="黑体" panose="02010609060101010101" charset="-122"/>
                <a:ea typeface="黑体" panose="02010609060101010101" charset="-122"/>
                <a:cs typeface="黑体" panose="02010609060101010101" charset="-122"/>
                <a:sym typeface="Noto Sans SC"/>
              </a:rPr>
              <a:t>激发“三会一课”常活常新的内生动力</a:t>
            </a:r>
            <a:endParaRPr lang="en-US" sz="3600" b="1" i="0" u="none" strike="noStrike">
              <a:solidFill>
                <a:srgbClr val="FF0000"/>
              </a:solidFill>
              <a:latin typeface="黑体" panose="02010609060101010101" charset="-122"/>
              <a:ea typeface="黑体" panose="02010609060101010101" charset="-122"/>
              <a:cs typeface="黑体" panose="02010609060101010101" charset="-122"/>
              <a:sym typeface="Noto Sans S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拓宽阵地场景，打造沉浸式多维课堂</a:t>
            </a:r>
            <a:endParaRPr lang="en-US" sz="1100"/>
          </a:p>
        </p:txBody>
      </p:sp>
      <p:sp>
        <p:nvSpPr>
          <p:cNvPr id="4" name="AutoShape 4"/>
          <p:cNvSpPr/>
          <p:nvPr/>
        </p:nvSpPr>
        <p:spPr>
          <a:xfrm>
            <a:off x="762000" y="1524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打破“会场”局限，让党课“活”起来</a:t>
            </a:r>
            <a:endParaRPr lang="en-US" sz="1100"/>
          </a:p>
        </p:txBody>
      </p:sp>
      <p:sp>
        <p:nvSpPr>
          <p:cNvPr id="5" name="AutoShape 5"/>
          <p:cNvSpPr/>
          <p:nvPr/>
        </p:nvSpPr>
        <p:spPr>
          <a:xfrm>
            <a:off x="762000" y="2413000"/>
            <a:ext cx="52070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641600"/>
            <a:ext cx="406400" cy="406400"/>
          </a:xfrm>
          <a:prstGeom prst="rect">
            <a:avLst/>
          </a:prstGeom>
        </p:spPr>
      </p:pic>
      <p:sp>
        <p:nvSpPr>
          <p:cNvPr id="7" name="AutoShape 7"/>
          <p:cNvSpPr/>
          <p:nvPr/>
        </p:nvSpPr>
        <p:spPr>
          <a:xfrm>
            <a:off x="1524000" y="2641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建立教育基地</a:t>
            </a:r>
            <a:endParaRPr lang="en-US" sz="1100"/>
          </a:p>
        </p:txBody>
      </p:sp>
      <p:sp>
        <p:nvSpPr>
          <p:cNvPr id="8" name="AutoShape 8"/>
          <p:cNvSpPr/>
          <p:nvPr/>
        </p:nvSpPr>
        <p:spPr>
          <a:xfrm>
            <a:off x="1016000" y="31496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整合红色资源与市直机关优势，建立党员干部教育基地，打造集学习、培训、实践于一体的综合性平台，夯实党性教育的坚实阵地。</a:t>
            </a:r>
            <a:endParaRPr lang="en-US" sz="1100"/>
          </a:p>
        </p:txBody>
      </p:sp>
      <p:sp>
        <p:nvSpPr>
          <p:cNvPr id="9" name="AutoShape 9"/>
          <p:cNvSpPr/>
          <p:nvPr/>
        </p:nvSpPr>
        <p:spPr>
          <a:xfrm>
            <a:off x="6223000" y="2413000"/>
            <a:ext cx="52070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641600"/>
            <a:ext cx="406400" cy="406400"/>
          </a:xfrm>
          <a:prstGeom prst="rect">
            <a:avLst/>
          </a:prstGeom>
        </p:spPr>
      </p:pic>
      <p:sp>
        <p:nvSpPr>
          <p:cNvPr id="11" name="AutoShape 11"/>
          <p:cNvSpPr/>
          <p:nvPr/>
        </p:nvSpPr>
        <p:spPr>
          <a:xfrm>
            <a:off x="6985000" y="2641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打造“一线课堂”</a:t>
            </a:r>
            <a:endParaRPr lang="en-US" sz="1100"/>
          </a:p>
        </p:txBody>
      </p:sp>
      <p:sp>
        <p:nvSpPr>
          <p:cNvPr id="12" name="AutoShape 12"/>
          <p:cNvSpPr/>
          <p:nvPr/>
        </p:nvSpPr>
        <p:spPr>
          <a:xfrm>
            <a:off x="6477000" y="31496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将党课延伸至重大项目现场、基层服务窗口与乡村振兴前沿，让党员在攻坚一线学思践悟，把理论学习转化为解决实际问题的能力。</a:t>
            </a:r>
            <a:endParaRPr lang="en-US" sz="1100"/>
          </a:p>
        </p:txBody>
      </p:sp>
      <p:sp>
        <p:nvSpPr>
          <p:cNvPr id="13" name="AutoShape 13"/>
          <p:cNvSpPr/>
          <p:nvPr/>
        </p:nvSpPr>
        <p:spPr>
          <a:xfrm>
            <a:off x="762000" y="4318000"/>
            <a:ext cx="52070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546600"/>
            <a:ext cx="406400" cy="406400"/>
          </a:xfrm>
          <a:prstGeom prst="rect">
            <a:avLst/>
          </a:prstGeom>
        </p:spPr>
      </p:pic>
      <p:sp>
        <p:nvSpPr>
          <p:cNvPr id="15" name="AutoShape 15"/>
          <p:cNvSpPr/>
          <p:nvPr/>
        </p:nvSpPr>
        <p:spPr>
          <a:xfrm>
            <a:off x="1524000" y="4546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打造“实景党课”</a:t>
            </a:r>
            <a:endParaRPr lang="en-US" sz="1100"/>
          </a:p>
        </p:txBody>
      </p:sp>
      <p:sp>
        <p:nvSpPr>
          <p:cNvPr id="16" name="AutoShape 16"/>
          <p:cNvSpPr/>
          <p:nvPr/>
        </p:nvSpPr>
        <p:spPr>
          <a:xfrm>
            <a:off x="1016000" y="50546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依托本地红色旧址与纪念馆，通过现场讲解、情景还原、重温誓词等沉浸式方式，让党员身临其境感悟革命精神，传承红色基因。</a:t>
            </a:r>
            <a:endParaRPr lang="en-US" sz="1100"/>
          </a:p>
        </p:txBody>
      </p:sp>
      <p:sp>
        <p:nvSpPr>
          <p:cNvPr id="17" name="AutoShape 17"/>
          <p:cNvSpPr/>
          <p:nvPr/>
        </p:nvSpPr>
        <p:spPr>
          <a:xfrm>
            <a:off x="6223000" y="4318000"/>
            <a:ext cx="52070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546600"/>
            <a:ext cx="406400" cy="406400"/>
          </a:xfrm>
          <a:prstGeom prst="rect">
            <a:avLst/>
          </a:prstGeom>
        </p:spPr>
      </p:pic>
      <p:sp>
        <p:nvSpPr>
          <p:cNvPr id="19" name="AutoShape 19"/>
          <p:cNvSpPr/>
          <p:nvPr/>
        </p:nvSpPr>
        <p:spPr>
          <a:xfrm>
            <a:off x="6985000" y="4546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打造“行走党课”</a:t>
            </a:r>
            <a:endParaRPr lang="en-US" sz="1100"/>
          </a:p>
        </p:txBody>
      </p:sp>
      <p:sp>
        <p:nvSpPr>
          <p:cNvPr id="20" name="AutoShape 20"/>
          <p:cNvSpPr/>
          <p:nvPr/>
        </p:nvSpPr>
        <p:spPr>
          <a:xfrm>
            <a:off x="6477000" y="50546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组织党员走进社区网格、田间地头、企业车间开展走访调研，在基层一线倾听民声、体察民情，以脚步丈量初心，以实干践行使命。</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创新方式方法，构建互动式参与模式</a:t>
            </a:r>
            <a:endParaRPr lang="en-US" sz="1100"/>
          </a:p>
        </p:txBody>
      </p:sp>
      <p:sp>
        <p:nvSpPr>
          <p:cNvPr id="4" name="AutoShape 4"/>
          <p:cNvSpPr/>
          <p:nvPr/>
        </p:nvSpPr>
        <p:spPr>
          <a:xfrm>
            <a:off x="762000" y="1524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让党员从“听众”变“主角”</a:t>
            </a:r>
            <a:endParaRPr lang="en-US" sz="1100"/>
          </a:p>
        </p:txBody>
      </p:sp>
      <p:sp>
        <p:nvSpPr>
          <p:cNvPr id="5" name="AutoShape 5"/>
          <p:cNvSpPr/>
          <p:nvPr/>
        </p:nvSpPr>
        <p:spPr>
          <a:xfrm>
            <a:off x="762000" y="2413000"/>
            <a:ext cx="3378200" cy="304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667000"/>
            <a:ext cx="406400" cy="406400"/>
          </a:xfrm>
          <a:prstGeom prst="rect">
            <a:avLst/>
          </a:prstGeom>
        </p:spPr>
      </p:pic>
      <p:sp>
        <p:nvSpPr>
          <p:cNvPr id="7" name="AutoShape 7"/>
          <p:cNvSpPr/>
          <p:nvPr/>
        </p:nvSpPr>
        <p:spPr>
          <a:xfrm>
            <a:off x="1524000" y="2667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互动研讨教学</a:t>
            </a:r>
            <a:endParaRPr lang="en-US" sz="1100"/>
          </a:p>
        </p:txBody>
      </p:sp>
      <p:cxnSp>
        <p:nvCxnSpPr>
          <p:cNvPr id="8" name="Connector 8"/>
          <p:cNvCxnSpPr/>
          <p:nvPr/>
        </p:nvCxnSpPr>
        <p:spPr>
          <a:xfrm rot="-15211">
            <a:off x="1016014" y="3232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429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05050"/>
                </a:solidFill>
                <a:latin typeface="Noto Sans SC"/>
                <a:ea typeface="Noto Sans SC"/>
                <a:cs typeface="Noto Sans SC"/>
                <a:sym typeface="Noto Sans SC"/>
              </a:rPr>
              <a:t>打破“一人讲、众人听”的传统模式，推广互动式、研讨式、案例式教学。通过增设提问、辩论与小组研讨环节，鼓励党员主动思考、踊跃发言，让党课从单向灌输转变为双向互动，激活党员学习的内生动力。</a:t>
            </a:r>
            <a:endParaRPr lang="en-US" sz="1100"/>
          </a:p>
        </p:txBody>
      </p:sp>
      <p:sp>
        <p:nvSpPr>
          <p:cNvPr id="10" name="AutoShape 10"/>
          <p:cNvSpPr/>
          <p:nvPr/>
        </p:nvSpPr>
        <p:spPr>
          <a:xfrm>
            <a:off x="4406900" y="2413000"/>
            <a:ext cx="3378200" cy="304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667000"/>
            <a:ext cx="406400" cy="406400"/>
          </a:xfrm>
          <a:prstGeom prst="rect">
            <a:avLst/>
          </a:prstGeom>
        </p:spPr>
      </p:pic>
      <p:sp>
        <p:nvSpPr>
          <p:cNvPr id="12" name="AutoShape 12"/>
          <p:cNvSpPr/>
          <p:nvPr/>
        </p:nvSpPr>
        <p:spPr>
          <a:xfrm>
            <a:off x="5168900" y="2667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多元特色党课</a:t>
            </a:r>
            <a:endParaRPr lang="en-US" sz="1100"/>
          </a:p>
        </p:txBody>
      </p:sp>
      <p:cxnSp>
        <p:nvCxnSpPr>
          <p:cNvPr id="13" name="Connector 13"/>
          <p:cNvCxnSpPr/>
          <p:nvPr/>
        </p:nvCxnSpPr>
        <p:spPr>
          <a:xfrm rot="-15211">
            <a:off x="4660914" y="3232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60900" y="3429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05050"/>
                </a:solidFill>
                <a:latin typeface="Noto Sans SC"/>
                <a:ea typeface="Noto Sans SC"/>
                <a:cs typeface="Noto Sans SC"/>
                <a:sym typeface="Noto Sans SC"/>
              </a:rPr>
              <a:t>开展“党课开讲啦”让骨干登台，“微党课”实现随时随地学，“音乐党课”以红歌传情。通过形式多样、内容鲜活的特色活动，增强党课的吸引力与感染力，让党员在沉浸式体验中深化理解、坚定信念。</a:t>
            </a:r>
            <a:endParaRPr lang="en-US" sz="1100"/>
          </a:p>
        </p:txBody>
      </p:sp>
      <p:sp>
        <p:nvSpPr>
          <p:cNvPr id="15" name="AutoShape 15"/>
          <p:cNvSpPr/>
          <p:nvPr/>
        </p:nvSpPr>
        <p:spPr>
          <a:xfrm>
            <a:off x="8051800" y="2413000"/>
            <a:ext cx="3378200" cy="304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667000"/>
            <a:ext cx="406400" cy="406400"/>
          </a:xfrm>
          <a:prstGeom prst="rect">
            <a:avLst/>
          </a:prstGeom>
        </p:spPr>
      </p:pic>
      <p:sp>
        <p:nvSpPr>
          <p:cNvPr id="17" name="AutoShape 17"/>
          <p:cNvSpPr/>
          <p:nvPr/>
        </p:nvSpPr>
        <p:spPr>
          <a:xfrm>
            <a:off x="8813800" y="2667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互联网+党建</a:t>
            </a:r>
            <a:endParaRPr lang="en-US" sz="1100"/>
          </a:p>
        </p:txBody>
      </p:sp>
      <p:cxnSp>
        <p:nvCxnSpPr>
          <p:cNvPr id="18" name="Connector 18"/>
          <p:cNvCxnSpPr/>
          <p:nvPr/>
        </p:nvCxnSpPr>
        <p:spPr>
          <a:xfrm rot="-15211">
            <a:off x="8305814" y="3232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305800" y="3429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05050"/>
                </a:solidFill>
                <a:latin typeface="Noto Sans SC"/>
                <a:ea typeface="Noto Sans SC"/>
                <a:cs typeface="Noto Sans SC"/>
                <a:sym typeface="Noto Sans SC"/>
              </a:rPr>
              <a:t>依托线上平台打造“云端课堂”，推送学习资料、组织线上研讨。打破时空限制，有效破解工学矛盾，扩大学习覆盖面，让党员利用碎片化时间高效学习，实现线上线下同频共振，提升党员教育的时效性与覆盖面。</a:t>
            </a:r>
            <a:endParaRPr lang="en-US" sz="1100"/>
          </a:p>
        </p:txBody>
      </p:sp>
      <p:sp>
        <p:nvSpPr>
          <p:cNvPr id="20" name="AutoShape 20"/>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666666"/>
                </a:solidFill>
                <a:latin typeface="Noto Sans SC"/>
                <a:ea typeface="Noto Sans SC"/>
                <a:cs typeface="Noto Sans SC"/>
                <a:sym typeface="Noto Sans SC"/>
              </a:rPr>
              <a:t>以创新形式增强吸引力，让党建学习更接地气、更入人心，切实提升党员教育实效。</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贴近党员需求，增强针对性和实效性</a:t>
            </a:r>
            <a:endParaRPr lang="en-US" sz="1100"/>
          </a:p>
        </p:txBody>
      </p:sp>
      <p:sp>
        <p:nvSpPr>
          <p:cNvPr id="4" name="AutoShape 4"/>
          <p:cNvSpPr/>
          <p:nvPr/>
        </p:nvSpPr>
        <p:spPr>
          <a:xfrm>
            <a:off x="762000" y="1524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让组织生活更有温度</a:t>
            </a:r>
            <a:endParaRPr lang="en-US" sz="1100"/>
          </a:p>
        </p:txBody>
      </p:sp>
      <p:sp>
        <p:nvSpPr>
          <p:cNvPr id="5" name="AutoShape 5"/>
          <p:cNvSpPr/>
          <p:nvPr/>
        </p:nvSpPr>
        <p:spPr>
          <a:xfrm>
            <a:off x="762000" y="22860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514600"/>
            <a:ext cx="406400" cy="406400"/>
          </a:xfrm>
          <a:prstGeom prst="rect">
            <a:avLst/>
          </a:prstGeom>
        </p:spPr>
      </p:pic>
      <p:sp>
        <p:nvSpPr>
          <p:cNvPr id="7" name="AutoShape 7"/>
          <p:cNvSpPr/>
          <p:nvPr/>
        </p:nvSpPr>
        <p:spPr>
          <a:xfrm>
            <a:off x="1587500" y="2514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融入谈心谈话</a:t>
            </a:r>
            <a:endParaRPr lang="en-US" sz="1100"/>
          </a:p>
        </p:txBody>
      </p:sp>
      <p:sp>
        <p:nvSpPr>
          <p:cNvPr id="8" name="AutoShape 8"/>
          <p:cNvSpPr/>
          <p:nvPr/>
        </p:nvSpPr>
        <p:spPr>
          <a:xfrm>
            <a:off x="1016000" y="30480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将谈心谈话融入组织生活，及时了解党员的思想状况和实际困难，做好思想政治工作，打通联系服务党员的“最后一公里”。</a:t>
            </a:r>
            <a:endParaRPr lang="en-US" sz="1100"/>
          </a:p>
        </p:txBody>
      </p:sp>
      <p:sp>
        <p:nvSpPr>
          <p:cNvPr id="9" name="AutoShape 9"/>
          <p:cNvSpPr/>
          <p:nvPr/>
        </p:nvSpPr>
        <p:spPr>
          <a:xfrm>
            <a:off x="6223000" y="22860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514600"/>
            <a:ext cx="406400" cy="406400"/>
          </a:xfrm>
          <a:prstGeom prst="rect">
            <a:avLst/>
          </a:prstGeom>
        </p:spPr>
      </p:pic>
      <p:sp>
        <p:nvSpPr>
          <p:cNvPr id="11" name="AutoShape 11"/>
          <p:cNvSpPr/>
          <p:nvPr/>
        </p:nvSpPr>
        <p:spPr>
          <a:xfrm>
            <a:off x="7048500" y="2514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融入思想分析</a:t>
            </a:r>
            <a:endParaRPr lang="en-US" sz="1100"/>
          </a:p>
        </p:txBody>
      </p:sp>
      <p:sp>
        <p:nvSpPr>
          <p:cNvPr id="12" name="AutoShape 12"/>
          <p:cNvSpPr/>
          <p:nvPr/>
        </p:nvSpPr>
        <p:spPr>
          <a:xfrm>
            <a:off x="6477000" y="30480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定期分析党员思想动态，结合党员关注的热点难点问题，有针对性地开展教育引导，确保思想教育入脑入心、落地见效。</a:t>
            </a:r>
            <a:endParaRPr lang="en-US" sz="1100"/>
          </a:p>
        </p:txBody>
      </p:sp>
      <p:sp>
        <p:nvSpPr>
          <p:cNvPr id="13" name="AutoShape 13"/>
          <p:cNvSpPr/>
          <p:nvPr/>
        </p:nvSpPr>
        <p:spPr>
          <a:xfrm>
            <a:off x="762000" y="42545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483100"/>
            <a:ext cx="406400" cy="406400"/>
          </a:xfrm>
          <a:prstGeom prst="rect">
            <a:avLst/>
          </a:prstGeom>
        </p:spPr>
      </p:pic>
      <p:sp>
        <p:nvSpPr>
          <p:cNvPr id="15" name="AutoShape 15"/>
          <p:cNvSpPr/>
          <p:nvPr/>
        </p:nvSpPr>
        <p:spPr>
          <a:xfrm>
            <a:off x="1587500" y="44831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融入“政治生日”</a:t>
            </a:r>
            <a:endParaRPr lang="en-US" sz="1100"/>
          </a:p>
        </p:txBody>
      </p:sp>
      <p:sp>
        <p:nvSpPr>
          <p:cNvPr id="16" name="AutoShape 16"/>
          <p:cNvSpPr/>
          <p:nvPr/>
        </p:nvSpPr>
        <p:spPr>
          <a:xfrm>
            <a:off x="1016000" y="5016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在党员入党纪念日，通过发送祝福、重温入党誓词、赠送“政治生日”贺卡等方式，强化党员身份意识，增强归属感与荣誉感。</a:t>
            </a:r>
            <a:endParaRPr lang="en-US" sz="1100"/>
          </a:p>
        </p:txBody>
      </p:sp>
      <p:sp>
        <p:nvSpPr>
          <p:cNvPr id="17" name="AutoShape 17"/>
          <p:cNvSpPr/>
          <p:nvPr/>
        </p:nvSpPr>
        <p:spPr>
          <a:xfrm>
            <a:off x="6223000" y="42545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483100"/>
            <a:ext cx="406400" cy="406400"/>
          </a:xfrm>
          <a:prstGeom prst="rect">
            <a:avLst/>
          </a:prstGeom>
        </p:spPr>
      </p:pic>
      <p:sp>
        <p:nvSpPr>
          <p:cNvPr id="19" name="AutoShape 19"/>
          <p:cNvSpPr/>
          <p:nvPr/>
        </p:nvSpPr>
        <p:spPr>
          <a:xfrm>
            <a:off x="7048500" y="44831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融入联学联建</a:t>
            </a:r>
            <a:endParaRPr lang="en-US" sz="1100"/>
          </a:p>
        </p:txBody>
      </p:sp>
      <p:sp>
        <p:nvSpPr>
          <p:cNvPr id="20" name="AutoShape 20"/>
          <p:cNvSpPr/>
          <p:nvPr/>
        </p:nvSpPr>
        <p:spPr>
          <a:xfrm>
            <a:off x="6477000" y="5016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组织不同支部开展跨部门、跨领域的联学联建活动，促进经验交流与资源共享，打破壁垒，以共建促共进，提升整体凝聚力。</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3495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i="0" u="none" strike="noStrike">
                <a:solidFill>
                  <a:srgbClr val="FF0000"/>
                </a:solidFill>
                <a:latin typeface="黑体" panose="02010609060101010101" charset="-122"/>
                <a:ea typeface="黑体" panose="02010609060101010101" charset="-122"/>
                <a:cs typeface="Noto Sans SC"/>
                <a:sym typeface="Noto Sans SC"/>
              </a:rPr>
              <a:t>第四部分</a:t>
            </a:r>
            <a:endParaRPr lang="en-US" sz="3600" i="0" u="none" strike="noStrike">
              <a:solidFill>
                <a:srgbClr val="FF0000"/>
              </a:solidFill>
              <a:latin typeface="黑体" panose="02010609060101010101" charset="-122"/>
              <a:ea typeface="黑体" panose="02010609060101010101" charset="-122"/>
              <a:cs typeface="Noto Sans SC"/>
              <a:sym typeface="Noto Sans SC"/>
            </a:endParaRPr>
          </a:p>
        </p:txBody>
      </p:sp>
      <p:sp>
        <p:nvSpPr>
          <p:cNvPr id="4" name="AutoShape 4"/>
          <p:cNvSpPr/>
          <p:nvPr/>
        </p:nvSpPr>
        <p:spPr>
          <a:xfrm>
            <a:off x="381000" y="2685415"/>
            <a:ext cx="11430000" cy="2286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3600" i="0" u="none" strike="noStrike">
                <a:solidFill>
                  <a:srgbClr val="FF0000"/>
                </a:solidFill>
                <a:latin typeface="黑体" panose="02010609060101010101" charset="-122"/>
                <a:ea typeface="黑体" panose="02010609060101010101" charset="-122"/>
                <a:cs typeface="黑体" panose="02010609060101010101" charset="-122"/>
                <a:sym typeface="Noto Sans SC"/>
              </a:rPr>
              <a:t>聚焦中心服务大局</a:t>
            </a:r>
            <a:endParaRPr lang="en-US" sz="3600" i="0" u="none" strike="noStrike">
              <a:solidFill>
                <a:srgbClr val="FF0000"/>
              </a:solidFill>
              <a:latin typeface="黑体" panose="02010609060101010101" charset="-122"/>
              <a:ea typeface="黑体" panose="02010609060101010101" charset="-122"/>
              <a:cs typeface="黑体" panose="02010609060101010101" charset="-122"/>
              <a:sym typeface="Noto Sans SC"/>
            </a:endParaRPr>
          </a:p>
          <a:p>
            <a:pPr marL="0" indent="0" algn="ctr">
              <a:lnSpc>
                <a:spcPct val="108000"/>
              </a:lnSpc>
              <a:defRPr/>
            </a:pPr>
            <a:r>
              <a:rPr lang="en-US" sz="3600" i="0" u="none" strike="noStrike">
                <a:solidFill>
                  <a:srgbClr val="FF0000"/>
                </a:solidFill>
                <a:latin typeface="黑体" panose="02010609060101010101" charset="-122"/>
                <a:ea typeface="黑体" panose="02010609060101010101" charset="-122"/>
                <a:cs typeface="黑体" panose="02010609060101010101" charset="-122"/>
                <a:sym typeface="Noto Sans SC"/>
              </a:rPr>
              <a:t>彰显“三会一课”融合赋能的实践成效</a:t>
            </a:r>
            <a:endParaRPr lang="en-US" sz="3600" i="0" u="none" strike="noStrike">
              <a:solidFill>
                <a:srgbClr val="FF0000"/>
              </a:solidFill>
              <a:latin typeface="黑体" panose="02010609060101010101" charset="-122"/>
              <a:ea typeface="黑体" panose="02010609060101010101" charset="-122"/>
              <a:cs typeface="黑体" panose="02010609060101010101" charset="-122"/>
              <a:sym typeface="Noto Sans S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紧扣“国之大者”、市之要事，把准政治方向</a:t>
            </a:r>
            <a:endParaRPr lang="en-US" sz="1100"/>
          </a:p>
        </p:txBody>
      </p:sp>
      <p:sp>
        <p:nvSpPr>
          <p:cNvPr id="4" name="AutoShape 4"/>
          <p:cNvSpPr/>
          <p:nvPr/>
        </p:nvSpPr>
        <p:spPr>
          <a:xfrm>
            <a:off x="762000" y="17145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把学习贯彻习近平新时代中国特色社会主义思想作为首要政治任务</a:t>
            </a:r>
            <a:endParaRPr lang="en-US" sz="1100"/>
          </a:p>
        </p:txBody>
      </p:sp>
      <p:sp>
        <p:nvSpPr>
          <p:cNvPr id="5" name="AutoShape 5"/>
          <p:cNvSpPr/>
          <p:nvPr/>
        </p:nvSpPr>
        <p:spPr>
          <a:xfrm>
            <a:off x="762000" y="2794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406400" cy="406400"/>
          </a:xfrm>
          <a:prstGeom prst="rect">
            <a:avLst/>
          </a:prstGeom>
        </p:spPr>
      </p:pic>
      <p:sp>
        <p:nvSpPr>
          <p:cNvPr id="7" name="AutoShape 7"/>
          <p:cNvSpPr/>
          <p:nvPr/>
        </p:nvSpPr>
        <p:spPr>
          <a:xfrm>
            <a:off x="15240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第一时间传达学习</a:t>
            </a:r>
            <a:endParaRPr lang="en-US" sz="1100"/>
          </a:p>
        </p:txBody>
      </p:sp>
      <p:cxnSp>
        <p:nvCxnSpPr>
          <p:cNvPr id="8" name="Connector 8"/>
          <p:cNvCxnSpPr/>
          <p:nvPr/>
        </p:nvCxnSpPr>
        <p:spPr>
          <a:xfrm rot="-15211">
            <a:off x="1016014" y="3613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810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第一时间传达学习党中央决策部署和市委工作要求，确保政令畅通、令行禁止，让党的声音迅速传递到机关每一个支部、每一名党员，筑牢思想根基。</a:t>
            </a:r>
            <a:endParaRPr lang="en-US" sz="1100"/>
          </a:p>
        </p:txBody>
      </p:sp>
      <p:sp>
        <p:nvSpPr>
          <p:cNvPr id="10" name="AutoShape 10"/>
          <p:cNvSpPr/>
          <p:nvPr/>
        </p:nvSpPr>
        <p:spPr>
          <a:xfrm>
            <a:off x="4394200" y="2794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3048000"/>
            <a:ext cx="406400" cy="406400"/>
          </a:xfrm>
          <a:prstGeom prst="rect">
            <a:avLst/>
          </a:prstGeom>
        </p:spPr>
      </p:pic>
      <p:sp>
        <p:nvSpPr>
          <p:cNvPr id="12" name="AutoShape 12"/>
          <p:cNvSpPr/>
          <p:nvPr/>
        </p:nvSpPr>
        <p:spPr>
          <a:xfrm>
            <a:off x="51562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开展专题研讨交流</a:t>
            </a:r>
            <a:endParaRPr lang="en-US" sz="1100"/>
          </a:p>
        </p:txBody>
      </p:sp>
      <p:cxnSp>
        <p:nvCxnSpPr>
          <p:cNvPr id="13" name="Connector 13"/>
          <p:cNvCxnSpPr/>
          <p:nvPr/>
        </p:nvCxnSpPr>
        <p:spPr>
          <a:xfrm rot="-15211">
            <a:off x="4648214" y="3613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48200" y="3810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围绕重要会议精神、重大决策部署，分层分类组织专题研讨与学习交流，深化对核心要义、精神实质的理解，凝聚思想共识，汇聚推动发展的强大合力。</a:t>
            </a:r>
            <a:endParaRPr lang="en-US" sz="1100"/>
          </a:p>
        </p:txBody>
      </p:sp>
      <p:sp>
        <p:nvSpPr>
          <p:cNvPr id="15" name="AutoShape 15"/>
          <p:cNvSpPr/>
          <p:nvPr/>
        </p:nvSpPr>
        <p:spPr>
          <a:xfrm>
            <a:off x="8026400" y="2794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048000"/>
            <a:ext cx="406400" cy="406400"/>
          </a:xfrm>
          <a:prstGeom prst="rect">
            <a:avLst/>
          </a:prstGeom>
        </p:spPr>
      </p:pic>
      <p:sp>
        <p:nvSpPr>
          <p:cNvPr id="17" name="AutoShape 17"/>
          <p:cNvSpPr/>
          <p:nvPr/>
        </p:nvSpPr>
        <p:spPr>
          <a:xfrm>
            <a:off x="87884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推动精神落地生根</a:t>
            </a:r>
            <a:endParaRPr lang="en-US" sz="1100"/>
          </a:p>
        </p:txBody>
      </p:sp>
      <p:cxnSp>
        <p:nvCxnSpPr>
          <p:cNvPr id="18" name="Connector 18"/>
          <p:cNvCxnSpPr/>
          <p:nvPr/>
        </p:nvCxnSpPr>
        <p:spPr>
          <a:xfrm rot="-15211">
            <a:off x="8280414" y="3613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280400" y="3810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深入开展“处长话改革、书记讲党课、党员谈体会”系列活动，推动全会精神在市直机关落地生根、开花结果，切实把学习成果转化为干事创业的强大动力。</a:t>
            </a:r>
            <a:endParaRPr lang="en-US" sz="1100"/>
          </a:p>
        </p:txBody>
      </p:sp>
      <p:sp>
        <p:nvSpPr>
          <p:cNvPr id="20" name="AutoShape 20"/>
          <p:cNvSpPr/>
          <p:nvPr/>
        </p:nvSpPr>
        <p:spPr>
          <a:xfrm>
            <a:off x="0" y="6807200"/>
            <a:ext cx="12192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聚焦业务攻坚难题，推动互促共进</a:t>
            </a:r>
            <a:endParaRPr lang="en-US" sz="1100"/>
          </a:p>
        </p:txBody>
      </p:sp>
      <p:sp>
        <p:nvSpPr>
          <p:cNvPr id="4" name="AutoShape 4"/>
          <p:cNvSpPr/>
          <p:nvPr/>
        </p:nvSpPr>
        <p:spPr>
          <a:xfrm>
            <a:off x="762000" y="2032000"/>
            <a:ext cx="5207000" cy="190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86000"/>
            <a:ext cx="406400" cy="406400"/>
          </a:xfrm>
          <a:prstGeom prst="rect">
            <a:avLst/>
          </a:prstGeom>
        </p:spPr>
      </p:pic>
      <p:sp>
        <p:nvSpPr>
          <p:cNvPr id="6" name="AutoShape 6"/>
          <p:cNvSpPr/>
          <p:nvPr/>
        </p:nvSpPr>
        <p:spPr>
          <a:xfrm>
            <a:off x="1524000" y="2286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融入业务培训</a:t>
            </a:r>
            <a:endParaRPr lang="en-US" sz="1100"/>
          </a:p>
        </p:txBody>
      </p:sp>
      <p:sp>
        <p:nvSpPr>
          <p:cNvPr id="7" name="AutoShape 7"/>
          <p:cNvSpPr/>
          <p:nvPr/>
        </p:nvSpPr>
        <p:spPr>
          <a:xfrm>
            <a:off x="1016000" y="27940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将业务知识培训、政策法规学习纳入“三会一课”核心内容，以学促行、以知促干，切实提升党员干部的业务素养与履职能力，为推动业务发展筑牢坚实的理论根基。</a:t>
            </a:r>
            <a:endParaRPr lang="en-US" sz="1100"/>
          </a:p>
        </p:txBody>
      </p:sp>
      <p:sp>
        <p:nvSpPr>
          <p:cNvPr id="8" name="AutoShape 8"/>
          <p:cNvSpPr/>
          <p:nvPr/>
        </p:nvSpPr>
        <p:spPr>
          <a:xfrm>
            <a:off x="6223000" y="2032000"/>
            <a:ext cx="5207000" cy="190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286000"/>
            <a:ext cx="406400" cy="406400"/>
          </a:xfrm>
          <a:prstGeom prst="rect">
            <a:avLst/>
          </a:prstGeom>
        </p:spPr>
      </p:pic>
      <p:sp>
        <p:nvSpPr>
          <p:cNvPr id="10" name="AutoShape 10"/>
          <p:cNvSpPr/>
          <p:nvPr/>
        </p:nvSpPr>
        <p:spPr>
          <a:xfrm>
            <a:off x="6985000" y="2286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融入实战演练</a:t>
            </a:r>
            <a:endParaRPr lang="en-US" sz="1100"/>
          </a:p>
        </p:txBody>
      </p:sp>
      <p:sp>
        <p:nvSpPr>
          <p:cNvPr id="11" name="AutoShape 11"/>
          <p:cNvSpPr/>
          <p:nvPr/>
        </p:nvSpPr>
        <p:spPr>
          <a:xfrm>
            <a:off x="6477000" y="27940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把业务技能竞赛、应急演练、模拟实操等实战环节融入组织生活，以练代战、以赛促练，让党员在贴近实战的场景中锤炼本领，提升应对复杂局面和突发状况的实战能力。</a:t>
            </a:r>
            <a:endParaRPr lang="en-US" sz="1100"/>
          </a:p>
        </p:txBody>
      </p:sp>
      <p:sp>
        <p:nvSpPr>
          <p:cNvPr id="12" name="AutoShape 12"/>
          <p:cNvSpPr/>
          <p:nvPr/>
        </p:nvSpPr>
        <p:spPr>
          <a:xfrm>
            <a:off x="762000" y="4191000"/>
            <a:ext cx="5207000" cy="190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445000"/>
            <a:ext cx="406400" cy="406400"/>
          </a:xfrm>
          <a:prstGeom prst="rect">
            <a:avLst/>
          </a:prstGeom>
        </p:spPr>
      </p:pic>
      <p:sp>
        <p:nvSpPr>
          <p:cNvPr id="14" name="AutoShape 14"/>
          <p:cNvSpPr/>
          <p:nvPr/>
        </p:nvSpPr>
        <p:spPr>
          <a:xfrm>
            <a:off x="1524000" y="4445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融入难题会商</a:t>
            </a:r>
            <a:endParaRPr lang="en-US" sz="1100"/>
          </a:p>
        </p:txBody>
      </p:sp>
      <p:sp>
        <p:nvSpPr>
          <p:cNvPr id="15" name="AutoShape 15"/>
          <p:cNvSpPr/>
          <p:nvPr/>
        </p:nvSpPr>
        <p:spPr>
          <a:xfrm>
            <a:off x="1016000" y="49530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针对业务推进中的堵点、难点和痛点问题，依托“三会一课”搭建会商平台，组织党员集体研讨、群策群力，把党组织的政治优势和组织优势转化为破解发展难题的攻坚优势。</a:t>
            </a:r>
            <a:endParaRPr lang="en-US" sz="1100"/>
          </a:p>
        </p:txBody>
      </p:sp>
      <p:sp>
        <p:nvSpPr>
          <p:cNvPr id="16" name="AutoShape 16"/>
          <p:cNvSpPr/>
          <p:nvPr/>
        </p:nvSpPr>
        <p:spPr>
          <a:xfrm>
            <a:off x="6223000" y="4191000"/>
            <a:ext cx="5207000" cy="190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445000"/>
            <a:ext cx="406400" cy="406400"/>
          </a:xfrm>
          <a:prstGeom prst="rect">
            <a:avLst/>
          </a:prstGeom>
        </p:spPr>
      </p:pic>
      <p:sp>
        <p:nvSpPr>
          <p:cNvPr id="18" name="AutoShape 18"/>
          <p:cNvSpPr/>
          <p:nvPr/>
        </p:nvSpPr>
        <p:spPr>
          <a:xfrm>
            <a:off x="6985000" y="4445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动员党员冲锋</a:t>
            </a:r>
            <a:endParaRPr lang="en-US" sz="1100"/>
          </a:p>
        </p:txBody>
      </p:sp>
      <p:sp>
        <p:nvSpPr>
          <p:cNvPr id="19" name="AutoShape 19"/>
          <p:cNvSpPr/>
          <p:nvPr/>
        </p:nvSpPr>
        <p:spPr>
          <a:xfrm>
            <a:off x="6477000" y="49530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面对急难险重任务，以“三会一课”为动员阵地，号召党员亮身份、亮承诺、亮行动，在关键时刻冲在前、干在先，充分发挥党员先锋模范作用和党组织战斗堡垒作用。</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立足岗位建功立业，服务民生发展</a:t>
            </a:r>
            <a:endParaRPr lang="en-US" sz="1100"/>
          </a:p>
        </p:txBody>
      </p:sp>
      <p:sp>
        <p:nvSpPr>
          <p:cNvPr id="4" name="AutoShape 4"/>
          <p:cNvSpPr/>
          <p:nvPr/>
        </p:nvSpPr>
        <p:spPr>
          <a:xfrm>
            <a:off x="762000" y="1651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525252"/>
                </a:solidFill>
                <a:latin typeface="Noto Sans SC"/>
                <a:ea typeface="Noto Sans SC"/>
                <a:cs typeface="Noto Sans SC"/>
                <a:sym typeface="Noto Sans SC"/>
              </a:rPr>
              <a:t>以“建功支点、机关争先”为主题，搭建多元实践平台，引导党员干部在本职岗位上担当作为，把初心使命融入日常工作，切实发挥先锋模范作用。</a:t>
            </a:r>
            <a:endParaRPr lang="en-US" sz="1100"/>
          </a:p>
        </p:txBody>
      </p:sp>
      <p:sp>
        <p:nvSpPr>
          <p:cNvPr id="5" name="AutoShape 5"/>
          <p:cNvSpPr/>
          <p:nvPr/>
        </p:nvSpPr>
        <p:spPr>
          <a:xfrm>
            <a:off x="762000" y="2794000"/>
            <a:ext cx="33782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22600"/>
            <a:ext cx="355600" cy="355600"/>
          </a:xfrm>
          <a:prstGeom prst="rect">
            <a:avLst/>
          </a:prstGeom>
        </p:spPr>
      </p:pic>
      <p:sp>
        <p:nvSpPr>
          <p:cNvPr id="7" name="AutoShape 7"/>
          <p:cNvSpPr/>
          <p:nvPr/>
        </p:nvSpPr>
        <p:spPr>
          <a:xfrm>
            <a:off x="1460500" y="3022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岗位建功平台</a:t>
            </a:r>
            <a:endParaRPr lang="en-US" sz="1100"/>
          </a:p>
        </p:txBody>
      </p:sp>
      <p:sp>
        <p:nvSpPr>
          <p:cNvPr id="8" name="AutoShape 8"/>
          <p:cNvSpPr/>
          <p:nvPr/>
        </p:nvSpPr>
        <p:spPr>
          <a:xfrm>
            <a:off x="1016000" y="3556000"/>
            <a:ext cx="2870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鼓励党员在本职岗位争创一流业绩，锤炼过硬本领，成为各领域的业务骨干和行业标兵，以实干实绩彰显新时代党员风采。</a:t>
            </a:r>
            <a:endParaRPr lang="en-US" sz="1100"/>
          </a:p>
        </p:txBody>
      </p:sp>
      <p:sp>
        <p:nvSpPr>
          <p:cNvPr id="9" name="AutoShape 9"/>
          <p:cNvSpPr/>
          <p:nvPr/>
        </p:nvSpPr>
        <p:spPr>
          <a:xfrm>
            <a:off x="4406900" y="2794000"/>
            <a:ext cx="33782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022600"/>
            <a:ext cx="355600" cy="355600"/>
          </a:xfrm>
          <a:prstGeom prst="rect">
            <a:avLst/>
          </a:prstGeom>
        </p:spPr>
      </p:pic>
      <p:sp>
        <p:nvSpPr>
          <p:cNvPr id="11" name="AutoShape 11"/>
          <p:cNvSpPr/>
          <p:nvPr/>
        </p:nvSpPr>
        <p:spPr>
          <a:xfrm>
            <a:off x="5105400" y="3022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亮牌践诺平台</a:t>
            </a:r>
            <a:endParaRPr lang="en-US" sz="1100"/>
          </a:p>
        </p:txBody>
      </p:sp>
      <p:sp>
        <p:nvSpPr>
          <p:cNvPr id="12" name="AutoShape 12"/>
          <p:cNvSpPr/>
          <p:nvPr/>
        </p:nvSpPr>
        <p:spPr>
          <a:xfrm>
            <a:off x="4660900" y="3556000"/>
            <a:ext cx="2870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推动党员主动亮身份、亮承诺、亮职责，自觉接受群众监督，以实际行动践行初心使命，树立党员先锋模范的鲜明形象。</a:t>
            </a:r>
            <a:endParaRPr lang="en-US" sz="1100"/>
          </a:p>
        </p:txBody>
      </p:sp>
      <p:sp>
        <p:nvSpPr>
          <p:cNvPr id="13" name="AutoShape 13"/>
          <p:cNvSpPr/>
          <p:nvPr/>
        </p:nvSpPr>
        <p:spPr>
          <a:xfrm>
            <a:off x="8051800" y="2794000"/>
            <a:ext cx="33782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022600"/>
            <a:ext cx="355600" cy="355600"/>
          </a:xfrm>
          <a:prstGeom prst="rect">
            <a:avLst/>
          </a:prstGeom>
        </p:spPr>
      </p:pic>
      <p:sp>
        <p:nvSpPr>
          <p:cNvPr id="15" name="AutoShape 15"/>
          <p:cNvSpPr/>
          <p:nvPr/>
        </p:nvSpPr>
        <p:spPr>
          <a:xfrm>
            <a:off x="8750300" y="3022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赛马比拼平台</a:t>
            </a:r>
            <a:endParaRPr lang="en-US" sz="1100"/>
          </a:p>
        </p:txBody>
      </p:sp>
      <p:sp>
        <p:nvSpPr>
          <p:cNvPr id="16" name="AutoShape 16"/>
          <p:cNvSpPr/>
          <p:nvPr/>
        </p:nvSpPr>
        <p:spPr>
          <a:xfrm>
            <a:off x="8305800" y="3556000"/>
            <a:ext cx="2870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常态化开展业务竞赛、技能比武等评比活动，营造比学赶超、争创一流的浓厚氛围，充分激发党员队伍的内生动力与活力。</a:t>
            </a:r>
            <a:endParaRPr lang="en-US" sz="1100"/>
          </a:p>
        </p:txBody>
      </p:sp>
      <p:sp>
        <p:nvSpPr>
          <p:cNvPr id="17" name="AutoShape 17"/>
          <p:cNvSpPr/>
          <p:nvPr/>
        </p:nvSpPr>
        <p:spPr>
          <a:xfrm>
            <a:off x="762000" y="5143500"/>
            <a:ext cx="10668000" cy="1397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1016000" y="5308600"/>
            <a:ext cx="10160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实践成效：</a:t>
            </a:r>
            <a:r>
              <a:rPr lang="en-US" sz="1600" b="0" i="0" u="none" strike="noStrike">
                <a:solidFill>
                  <a:srgbClr val="1F2329"/>
                </a:solidFill>
                <a:latin typeface="Noto Sans SC"/>
                <a:ea typeface="Noto Sans SC"/>
                <a:cs typeface="Noto Sans SC"/>
                <a:sym typeface="Noto Sans SC"/>
              </a:rPr>
              <a:t> </a:t>
            </a:r>
            <a:r>
              <a:rPr lang="en-US" sz="1400" b="0" i="0" u="none" strike="noStrike">
                <a:solidFill>
                  <a:srgbClr val="333333"/>
                </a:solidFill>
                <a:latin typeface="Noto Sans SC"/>
                <a:ea typeface="Noto Sans SC"/>
                <a:cs typeface="Noto Sans SC"/>
                <a:sym typeface="Noto Sans SC"/>
              </a:rPr>
              <a:t>在经济发展、民生保障、基层治理、营商环境优化等领域，党员带头担当作为，推动创建“党员先锋岗”“示范窗口”，切实解决群众急难愁盼问题，让群众的获得感、幸福感、安全感更加充实、更有保障、更可持续。</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AutoShape 4"/>
          <p:cNvSpPr/>
          <p:nvPr/>
        </p:nvSpPr>
        <p:spPr>
          <a:xfrm>
            <a:off x="0" y="203454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FF0000">
                    <a:alpha val="80000"/>
                  </a:srgbClr>
                </a:solidFill>
                <a:latin typeface="黑体" panose="02010609060101010101" charset="-122"/>
                <a:ea typeface="黑体" panose="02010609060101010101" charset="-122"/>
                <a:cs typeface="Noto Sans SC"/>
                <a:sym typeface="Noto Sans SC"/>
              </a:rPr>
              <a:t>第五部分</a:t>
            </a:r>
            <a:endParaRPr lang="en-US" sz="3600" b="1" i="0" u="none" strike="noStrike">
              <a:solidFill>
                <a:srgbClr val="FF0000">
                  <a:alpha val="80000"/>
                </a:srgbClr>
              </a:solidFill>
              <a:latin typeface="黑体" panose="02010609060101010101" charset="-122"/>
              <a:ea typeface="黑体" panose="02010609060101010101" charset="-122"/>
              <a:cs typeface="Noto Sans SC"/>
              <a:sym typeface="Noto Sans SC"/>
            </a:endParaRPr>
          </a:p>
        </p:txBody>
      </p:sp>
      <p:sp>
        <p:nvSpPr>
          <p:cNvPr id="5" name="AutoShape 5"/>
          <p:cNvSpPr/>
          <p:nvPr/>
        </p:nvSpPr>
        <p:spPr>
          <a:xfrm>
            <a:off x="635000" y="2923540"/>
            <a:ext cx="10922000" cy="1905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3600" b="1" i="0" u="none" strike="noStrike">
                <a:solidFill>
                  <a:srgbClr val="FF0000"/>
                </a:solidFill>
                <a:latin typeface="黑体" panose="02010609060101010101" charset="-122"/>
                <a:ea typeface="黑体" panose="02010609060101010101" charset="-122"/>
                <a:cs typeface="黑体" panose="02010609060101010101" charset="-122"/>
                <a:sym typeface="Noto Sans SC"/>
              </a:rPr>
              <a:t>查找问题靶向施策</a:t>
            </a:r>
            <a:endParaRPr lang="en-US" sz="3600" b="1" i="0" u="none" strike="noStrike">
              <a:solidFill>
                <a:srgbClr val="FF0000"/>
              </a:solidFill>
              <a:latin typeface="黑体" panose="02010609060101010101" charset="-122"/>
              <a:ea typeface="黑体" panose="02010609060101010101" charset="-122"/>
              <a:cs typeface="黑体" panose="02010609060101010101" charset="-122"/>
              <a:sym typeface="Noto Sans SC"/>
            </a:endParaRPr>
          </a:p>
          <a:p>
            <a:pPr marL="0" indent="0" algn="ctr">
              <a:lnSpc>
                <a:spcPct val="108000"/>
              </a:lnSpc>
              <a:defRPr/>
            </a:pPr>
            <a:r>
              <a:rPr lang="en-US" sz="3600" b="1" i="0" u="none" strike="noStrike">
                <a:solidFill>
                  <a:srgbClr val="FF0000"/>
                </a:solidFill>
                <a:latin typeface="黑体" panose="02010609060101010101" charset="-122"/>
                <a:ea typeface="黑体" panose="02010609060101010101" charset="-122"/>
                <a:cs typeface="黑体" panose="02010609060101010101" charset="-122"/>
                <a:sym typeface="Noto Sans SC"/>
              </a:rPr>
              <a:t>打通“三会一课”提质增效的堵点难点</a:t>
            </a:r>
            <a:endParaRPr lang="en-US" sz="3600" b="1" i="0" u="none" strike="noStrike">
              <a:solidFill>
                <a:srgbClr val="FF0000"/>
              </a:solidFill>
              <a:latin typeface="黑体" panose="02010609060101010101" charset="-122"/>
              <a:ea typeface="黑体" panose="02010609060101010101" charset="-122"/>
              <a:cs typeface="黑体" panose="02010609060101010101" charset="-122"/>
              <a:sym typeface="Noto Sans SC"/>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正视问题：当前“三会一课”落实存在的短板</a:t>
            </a:r>
            <a:endParaRPr lang="en-US" sz="1100"/>
          </a:p>
        </p:txBody>
      </p:sp>
      <p:sp>
        <p:nvSpPr>
          <p:cNvPr id="4" name="AutoShape 4"/>
          <p:cNvSpPr/>
          <p:nvPr/>
        </p:nvSpPr>
        <p:spPr>
          <a:xfrm>
            <a:off x="762000" y="1841500"/>
            <a:ext cx="5207000" cy="1968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095500"/>
            <a:ext cx="355600" cy="355600"/>
          </a:xfrm>
          <a:prstGeom prst="rect">
            <a:avLst/>
          </a:prstGeom>
        </p:spPr>
      </p:pic>
      <p:sp>
        <p:nvSpPr>
          <p:cNvPr id="6" name="AutoShape 6"/>
          <p:cNvSpPr/>
          <p:nvPr/>
        </p:nvSpPr>
        <p:spPr>
          <a:xfrm>
            <a:off x="1498600" y="20701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制度执行不够规范均衡</a:t>
            </a:r>
            <a:endParaRPr lang="en-US" sz="1100"/>
          </a:p>
        </p:txBody>
      </p:sp>
      <p:sp>
        <p:nvSpPr>
          <p:cNvPr id="7" name="AutoShape 7"/>
          <p:cNvSpPr/>
          <p:nvPr/>
        </p:nvSpPr>
        <p:spPr>
          <a:xfrm>
            <a:off x="1016000" y="26035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部分二级单位与基层党支部落实质量参差不齐，存在程序不规范、开展不严肃、记录不完整等问题，组织生活的严肃性和规范性有待进一步加强。</a:t>
            </a:r>
            <a:endParaRPr lang="en-US" sz="1100"/>
          </a:p>
        </p:txBody>
      </p:sp>
      <p:sp>
        <p:nvSpPr>
          <p:cNvPr id="8" name="AutoShape 8"/>
          <p:cNvSpPr/>
          <p:nvPr/>
        </p:nvSpPr>
        <p:spPr>
          <a:xfrm>
            <a:off x="6223000" y="1841500"/>
            <a:ext cx="5207000" cy="1968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095500"/>
            <a:ext cx="355600" cy="355600"/>
          </a:xfrm>
          <a:prstGeom prst="rect">
            <a:avLst/>
          </a:prstGeom>
        </p:spPr>
      </p:pic>
      <p:sp>
        <p:nvSpPr>
          <p:cNvPr id="10" name="AutoShape 10"/>
          <p:cNvSpPr/>
          <p:nvPr/>
        </p:nvSpPr>
        <p:spPr>
          <a:xfrm>
            <a:off x="6959600" y="20701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内容形式较为单一刻板</a:t>
            </a:r>
            <a:endParaRPr lang="en-US" sz="1100"/>
          </a:p>
        </p:txBody>
      </p:sp>
      <p:sp>
        <p:nvSpPr>
          <p:cNvPr id="11" name="AutoShape 11"/>
          <p:cNvSpPr/>
          <p:nvPr/>
        </p:nvSpPr>
        <p:spPr>
          <a:xfrm>
            <a:off x="6477000" y="26035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部分支部仍以“念文件、读报纸”为主，内容枯燥、形式单一，缺乏贴近基层实际和党员需求的鲜活内容，难以激发党员参与的主动性和积极性。</a:t>
            </a:r>
            <a:endParaRPr lang="en-US" sz="1100"/>
          </a:p>
        </p:txBody>
      </p:sp>
      <p:sp>
        <p:nvSpPr>
          <p:cNvPr id="12" name="AutoShape 12"/>
          <p:cNvSpPr/>
          <p:nvPr/>
        </p:nvSpPr>
        <p:spPr>
          <a:xfrm>
            <a:off x="762000" y="4191000"/>
            <a:ext cx="5207000" cy="1968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445000"/>
            <a:ext cx="355600" cy="355600"/>
          </a:xfrm>
          <a:prstGeom prst="rect">
            <a:avLst/>
          </a:prstGeom>
        </p:spPr>
      </p:pic>
      <p:sp>
        <p:nvSpPr>
          <p:cNvPr id="14" name="AutoShape 14"/>
          <p:cNvSpPr/>
          <p:nvPr/>
        </p:nvSpPr>
        <p:spPr>
          <a:xfrm>
            <a:off x="1498600" y="4419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党建与业务“两张皮”问题凸显</a:t>
            </a:r>
            <a:endParaRPr lang="en-US" sz="1100"/>
          </a:p>
        </p:txBody>
      </p:sp>
      <p:sp>
        <p:nvSpPr>
          <p:cNvPr id="15" name="AutoShape 15"/>
          <p:cNvSpPr/>
          <p:nvPr/>
        </p:nvSpPr>
        <p:spPr>
          <a:xfrm>
            <a:off x="1016000" y="4953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未能将“三会一课”与中心工作、业务攻坚深度融合，学习内容与实际工作脱节，导致党建工作难以转化为推动业务发展的动力，作用发挥不明显。</a:t>
            </a:r>
            <a:endParaRPr lang="en-US" sz="1100"/>
          </a:p>
        </p:txBody>
      </p:sp>
      <p:sp>
        <p:nvSpPr>
          <p:cNvPr id="16" name="AutoShape 16"/>
          <p:cNvSpPr/>
          <p:nvPr/>
        </p:nvSpPr>
        <p:spPr>
          <a:xfrm>
            <a:off x="6223000" y="4191000"/>
            <a:ext cx="5207000" cy="1968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445000"/>
            <a:ext cx="355600" cy="355600"/>
          </a:xfrm>
          <a:prstGeom prst="rect">
            <a:avLst/>
          </a:prstGeom>
        </p:spPr>
      </p:pic>
      <p:sp>
        <p:nvSpPr>
          <p:cNvPr id="18" name="AutoShape 18"/>
          <p:cNvSpPr/>
          <p:nvPr/>
        </p:nvSpPr>
        <p:spPr>
          <a:xfrm>
            <a:off x="6959600" y="4419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督导考核与队伍保障薄弱</a:t>
            </a:r>
            <a:endParaRPr lang="en-US" sz="1100"/>
          </a:p>
        </p:txBody>
      </p:sp>
      <p:sp>
        <p:nvSpPr>
          <p:cNvPr id="19" name="AutoShape 19"/>
          <p:cNvSpPr/>
          <p:nvPr/>
        </p:nvSpPr>
        <p:spPr>
          <a:xfrm>
            <a:off x="6477000" y="4953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督导考核机制不够完善，存在“重形式、轻实效”倾向；党务干部培训不足、激励保障缺失，专业能力参差不齐，难以支撑高质量的组织生活开展。</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靶向施策一：健全制度规范，推动落实标准化</a:t>
            </a:r>
            <a:endParaRPr lang="en-US" sz="1100"/>
          </a:p>
        </p:txBody>
      </p:sp>
      <p:sp>
        <p:nvSpPr>
          <p:cNvPr id="4" name="AutoShape 4"/>
          <p:cNvSpPr/>
          <p:nvPr/>
        </p:nvSpPr>
        <p:spPr>
          <a:xfrm>
            <a:off x="762000" y="2032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2286000"/>
            <a:ext cx="3124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01 制定工作指引</a:t>
            </a:r>
            <a:endParaRPr lang="en-US" sz="1100"/>
          </a:p>
        </p:txBody>
      </p:sp>
      <p:cxnSp>
        <p:nvCxnSpPr>
          <p:cNvPr id="6" name="Connector 6"/>
          <p:cNvCxnSpPr/>
          <p:nvPr/>
        </p:nvCxnSpPr>
        <p:spPr>
          <a:xfrm rot="-14566">
            <a:off x="952513" y="2978150"/>
            <a:ext cx="29972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7" name="AutoShape 7"/>
          <p:cNvSpPr/>
          <p:nvPr/>
        </p:nvSpPr>
        <p:spPr>
          <a:xfrm>
            <a:off x="952500" y="3175000"/>
            <a:ext cx="2997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a:ea typeface="Noto Sans SC"/>
                <a:cs typeface="Noto Sans SC"/>
                <a:sym typeface="Noto Sans SC"/>
              </a:rPr>
              <a:t>制定《市直机关基层党组织落实“三会一课”制度工作指引》，明确会议频次、议题设定、流程规范及记录要求，为基层党组织开展组织生活提供清晰、可操作的执行标准，确保制度落地不走样。</a:t>
            </a:r>
            <a:endParaRPr lang="en-US" sz="1100"/>
          </a:p>
        </p:txBody>
      </p:sp>
      <p:sp>
        <p:nvSpPr>
          <p:cNvPr id="8" name="AutoShape 8"/>
          <p:cNvSpPr/>
          <p:nvPr/>
        </p:nvSpPr>
        <p:spPr>
          <a:xfrm>
            <a:off x="4406900" y="2032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597400" y="2286000"/>
            <a:ext cx="3124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02 纳入干部培训</a:t>
            </a:r>
            <a:endParaRPr lang="en-US" sz="1100"/>
          </a:p>
        </p:txBody>
      </p:sp>
      <p:cxnSp>
        <p:nvCxnSpPr>
          <p:cNvPr id="10" name="Connector 10"/>
          <p:cNvCxnSpPr/>
          <p:nvPr/>
        </p:nvCxnSpPr>
        <p:spPr>
          <a:xfrm rot="-14566">
            <a:off x="4597413" y="2978150"/>
            <a:ext cx="29972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1" name="AutoShape 11"/>
          <p:cNvSpPr/>
          <p:nvPr/>
        </p:nvSpPr>
        <p:spPr>
          <a:xfrm>
            <a:off x="4597400" y="3175000"/>
            <a:ext cx="2997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a:ea typeface="Noto Sans SC"/>
                <a:cs typeface="Noto Sans SC"/>
                <a:sym typeface="Noto Sans SC"/>
              </a:rPr>
              <a:t>将“三会一课”规范要求纳入党务干部培训核心课程，通过专题授课、案例研讨、实操演练等形式，提升党务干部的业务素养与实操能力，为基层党建规范化建设提供坚实的人才保障。</a:t>
            </a:r>
            <a:endParaRPr lang="en-US" sz="1100"/>
          </a:p>
        </p:txBody>
      </p:sp>
      <p:sp>
        <p:nvSpPr>
          <p:cNvPr id="12" name="AutoShape 12"/>
          <p:cNvSpPr/>
          <p:nvPr/>
        </p:nvSpPr>
        <p:spPr>
          <a:xfrm>
            <a:off x="8051800" y="2032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242300" y="2286000"/>
            <a:ext cx="31242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03 制定责任清单</a:t>
            </a:r>
            <a:endParaRPr lang="en-US" sz="1100"/>
          </a:p>
        </p:txBody>
      </p:sp>
      <p:cxnSp>
        <p:nvCxnSpPr>
          <p:cNvPr id="14" name="Connector 14"/>
          <p:cNvCxnSpPr/>
          <p:nvPr/>
        </p:nvCxnSpPr>
        <p:spPr>
          <a:xfrm rot="-14566">
            <a:off x="8242313" y="2978150"/>
            <a:ext cx="29972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5" name="AutoShape 15"/>
          <p:cNvSpPr/>
          <p:nvPr/>
        </p:nvSpPr>
        <p:spPr>
          <a:xfrm>
            <a:off x="8242300" y="3175000"/>
            <a:ext cx="2997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a:ea typeface="Noto Sans SC"/>
                <a:cs typeface="Noto Sans SC"/>
                <a:sym typeface="Noto Sans SC"/>
              </a:rPr>
              <a:t>制定党员领导干部“一岗双责”责任清单，明确党建职责与业务职责的融合要求，督促领导干部带头参与、示范引领，推动党建工作责任层层压实，形成一级抓一级、层层抓落实的工作格局。</a:t>
            </a:r>
            <a:endParaRPr lang="en-US" sz="1100"/>
          </a:p>
        </p:txBody>
      </p:sp>
      <p:sp>
        <p:nvSpPr>
          <p:cNvPr id="16" name="AutoShape 16"/>
          <p:cNvSpPr/>
          <p:nvPr/>
        </p:nvSpPr>
        <p:spPr>
          <a:xfrm>
            <a:off x="762000" y="5778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a:ea typeface="Noto Sans SC"/>
                <a:cs typeface="Noto Sans SC"/>
                <a:sym typeface="Noto Sans SC"/>
              </a:rPr>
              <a:t>以制度建设为基石，推动基层党建工作规范化、制度化、常态化，筑牢党的执政根基。</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靶向施策二：创新方式载体，推动形式多元化</a:t>
            </a:r>
            <a:endParaRPr lang="en-US" sz="1100"/>
          </a:p>
        </p:txBody>
      </p:sp>
      <p:sp>
        <p:nvSpPr>
          <p:cNvPr id="4" name="AutoShape 4"/>
          <p:cNvSpPr/>
          <p:nvPr/>
        </p:nvSpPr>
        <p:spPr>
          <a:xfrm>
            <a:off x="762000" y="2032000"/>
            <a:ext cx="5207000" cy="1968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60600"/>
            <a:ext cx="406400" cy="406400"/>
          </a:xfrm>
          <a:prstGeom prst="rect">
            <a:avLst/>
          </a:prstGeom>
        </p:spPr>
      </p:pic>
      <p:sp>
        <p:nvSpPr>
          <p:cNvPr id="6" name="AutoShape 6"/>
          <p:cNvSpPr/>
          <p:nvPr/>
        </p:nvSpPr>
        <p:spPr>
          <a:xfrm>
            <a:off x="1524000" y="2260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扩面提质党员教育基地</a:t>
            </a:r>
            <a:endParaRPr lang="en-US" sz="1100"/>
          </a:p>
        </p:txBody>
      </p:sp>
      <p:sp>
        <p:nvSpPr>
          <p:cNvPr id="7" name="AutoShape 7"/>
          <p:cNvSpPr/>
          <p:nvPr/>
        </p:nvSpPr>
        <p:spPr>
          <a:xfrm>
            <a:off x="1016000" y="27686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要求每个党支部每年至少开展1次现场党性教育实践，充分挖掘利用红色资源和实践基地，让党员在实地感悟中传承红色基因，筑牢信仰根基。</a:t>
            </a:r>
            <a:endParaRPr lang="en-US" sz="1100"/>
          </a:p>
        </p:txBody>
      </p:sp>
      <p:sp>
        <p:nvSpPr>
          <p:cNvPr id="8" name="AutoShape 8"/>
          <p:cNvSpPr/>
          <p:nvPr/>
        </p:nvSpPr>
        <p:spPr>
          <a:xfrm>
            <a:off x="6223000" y="2032000"/>
            <a:ext cx="5207000" cy="1968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260600"/>
            <a:ext cx="406400" cy="406400"/>
          </a:xfrm>
          <a:prstGeom prst="rect">
            <a:avLst/>
          </a:prstGeom>
        </p:spPr>
      </p:pic>
      <p:sp>
        <p:nvSpPr>
          <p:cNvPr id="10" name="AutoShape 10"/>
          <p:cNvSpPr/>
          <p:nvPr/>
        </p:nvSpPr>
        <p:spPr>
          <a:xfrm>
            <a:off x="6985000" y="2260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推广特色党课</a:t>
            </a:r>
            <a:endParaRPr lang="en-US" sz="1100"/>
          </a:p>
        </p:txBody>
      </p:sp>
      <p:sp>
        <p:nvSpPr>
          <p:cNvPr id="11" name="AutoShape 11"/>
          <p:cNvSpPr/>
          <p:nvPr/>
        </p:nvSpPr>
        <p:spPr>
          <a:xfrm>
            <a:off x="6477000" y="27686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大力推广微党课、情景党课、现场党课等多元化形式，打破传统说教模式，增强党课的吸引力与感染力，让理论学习更接地气、入脑入心。</a:t>
            </a:r>
            <a:endParaRPr lang="en-US" sz="1100"/>
          </a:p>
        </p:txBody>
      </p:sp>
      <p:sp>
        <p:nvSpPr>
          <p:cNvPr id="12" name="AutoShape 12"/>
          <p:cNvSpPr/>
          <p:nvPr/>
        </p:nvSpPr>
        <p:spPr>
          <a:xfrm>
            <a:off x="762000" y="4254500"/>
            <a:ext cx="5207000" cy="1968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483100"/>
            <a:ext cx="406400" cy="406400"/>
          </a:xfrm>
          <a:prstGeom prst="rect">
            <a:avLst/>
          </a:prstGeom>
        </p:spPr>
      </p:pic>
      <p:sp>
        <p:nvSpPr>
          <p:cNvPr id="14" name="AutoShape 14"/>
          <p:cNvSpPr/>
          <p:nvPr/>
        </p:nvSpPr>
        <p:spPr>
          <a:xfrm>
            <a:off x="1524000" y="44831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深化党建协作区建设</a:t>
            </a:r>
            <a:endParaRPr lang="en-US" sz="1100"/>
          </a:p>
        </p:txBody>
      </p:sp>
      <p:sp>
        <p:nvSpPr>
          <p:cNvPr id="15" name="AutoShape 15"/>
          <p:cNvSpPr/>
          <p:nvPr/>
        </p:nvSpPr>
        <p:spPr>
          <a:xfrm>
            <a:off x="1016000" y="49911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推进跨支部联学互促、资源共享与优势互补，打破支部间的壁垒，形成党建工作合力，以协同共建推动基层党组织建设提质增效。</a:t>
            </a:r>
            <a:endParaRPr lang="en-US" sz="1100"/>
          </a:p>
        </p:txBody>
      </p:sp>
      <p:sp>
        <p:nvSpPr>
          <p:cNvPr id="16" name="AutoShape 16"/>
          <p:cNvSpPr/>
          <p:nvPr/>
        </p:nvSpPr>
        <p:spPr>
          <a:xfrm>
            <a:off x="6223000" y="4254500"/>
            <a:ext cx="5207000" cy="1968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483100"/>
            <a:ext cx="406400" cy="406400"/>
          </a:xfrm>
          <a:prstGeom prst="rect">
            <a:avLst/>
          </a:prstGeom>
        </p:spPr>
      </p:pic>
      <p:sp>
        <p:nvSpPr>
          <p:cNvPr id="18" name="AutoShape 18"/>
          <p:cNvSpPr/>
          <p:nvPr/>
        </p:nvSpPr>
        <p:spPr>
          <a:xfrm>
            <a:off x="6985000" y="44831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开展主题研讨</a:t>
            </a:r>
            <a:endParaRPr lang="en-US" sz="1100"/>
          </a:p>
        </p:txBody>
      </p:sp>
      <p:sp>
        <p:nvSpPr>
          <p:cNvPr id="19" name="AutoShape 19"/>
          <p:cNvSpPr/>
          <p:nvPr/>
        </p:nvSpPr>
        <p:spPr>
          <a:xfrm>
            <a:off x="6477000" y="49911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围绕“十五五”高质量发展等重大战略主题，组织开展大研讨、大练兵活动，推动学习成果转化为攻坚克难的实际行动，助力各项工作落地见效。</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靶向施策三：强化督导考核，推动督导常态化</a:t>
            </a:r>
            <a:endParaRPr lang="en-US" sz="1100"/>
          </a:p>
        </p:txBody>
      </p:sp>
      <p:sp>
        <p:nvSpPr>
          <p:cNvPr id="4" name="AutoShape 4"/>
          <p:cNvSpPr/>
          <p:nvPr/>
        </p:nvSpPr>
        <p:spPr>
          <a:xfrm>
            <a:off x="762000" y="2032000"/>
            <a:ext cx="5207000" cy="1905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222500"/>
            <a:ext cx="406400" cy="406400"/>
          </a:xfrm>
          <a:prstGeom prst="rect">
            <a:avLst/>
          </a:prstGeom>
        </p:spPr>
      </p:pic>
      <p:sp>
        <p:nvSpPr>
          <p:cNvPr id="6" name="AutoShape 6"/>
          <p:cNvSpPr/>
          <p:nvPr/>
        </p:nvSpPr>
        <p:spPr>
          <a:xfrm>
            <a:off x="1524000" y="2222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构建三级联动体系</a:t>
            </a:r>
            <a:endParaRPr lang="en-US" sz="1100"/>
          </a:p>
        </p:txBody>
      </p:sp>
      <p:sp>
        <p:nvSpPr>
          <p:cNvPr id="7" name="AutoShape 7"/>
          <p:cNvSpPr/>
          <p:nvPr/>
        </p:nvSpPr>
        <p:spPr>
          <a:xfrm>
            <a:off x="952500" y="27305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构建工委统筹督导、部门（单位）自查自纠、党支部常态化自纠的三级联动体系，层层压实责任链条，形成上下贯通、层层抓落实的工作格局，确保党建任务部署一贯到底、落地见效。</a:t>
            </a:r>
            <a:endParaRPr lang="en-US" sz="1100"/>
          </a:p>
        </p:txBody>
      </p:sp>
      <p:sp>
        <p:nvSpPr>
          <p:cNvPr id="8" name="AutoShape 8"/>
          <p:cNvSpPr/>
          <p:nvPr/>
        </p:nvSpPr>
        <p:spPr>
          <a:xfrm>
            <a:off x="6223000" y="2032000"/>
            <a:ext cx="5207000" cy="1905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13500" y="2222500"/>
            <a:ext cx="406400" cy="406400"/>
          </a:xfrm>
          <a:prstGeom prst="rect">
            <a:avLst/>
          </a:prstGeom>
        </p:spPr>
      </p:pic>
      <p:sp>
        <p:nvSpPr>
          <p:cNvPr id="10" name="AutoShape 10"/>
          <p:cNvSpPr/>
          <p:nvPr/>
        </p:nvSpPr>
        <p:spPr>
          <a:xfrm>
            <a:off x="6985000" y="2222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创新督导方式</a:t>
            </a:r>
            <a:endParaRPr lang="en-US" sz="1100"/>
          </a:p>
        </p:txBody>
      </p:sp>
      <p:sp>
        <p:nvSpPr>
          <p:cNvPr id="11" name="AutoShape 11"/>
          <p:cNvSpPr/>
          <p:nvPr/>
        </p:nvSpPr>
        <p:spPr>
          <a:xfrm>
            <a:off x="6413500" y="27305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坚持问题导向，采取“四不两直”、随机抽查、明察暗访等方式开展常态化督导，不打招呼、不预设路线，直奔基层、直插现场，确保督导结果真实反映基层党建工作实际成效。</a:t>
            </a:r>
            <a:endParaRPr lang="en-US" sz="1100"/>
          </a:p>
        </p:txBody>
      </p:sp>
      <p:sp>
        <p:nvSpPr>
          <p:cNvPr id="12" name="AutoShape 12"/>
          <p:cNvSpPr/>
          <p:nvPr/>
        </p:nvSpPr>
        <p:spPr>
          <a:xfrm>
            <a:off x="762000" y="4191000"/>
            <a:ext cx="5207000" cy="1905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2500" y="4381500"/>
            <a:ext cx="406400" cy="406400"/>
          </a:xfrm>
          <a:prstGeom prst="rect">
            <a:avLst/>
          </a:prstGeom>
        </p:spPr>
      </p:pic>
      <p:sp>
        <p:nvSpPr>
          <p:cNvPr id="14" name="AutoShape 14"/>
          <p:cNvSpPr/>
          <p:nvPr/>
        </p:nvSpPr>
        <p:spPr>
          <a:xfrm>
            <a:off x="1524000" y="4381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实行闭环管理</a:t>
            </a:r>
            <a:endParaRPr lang="en-US" sz="1100"/>
          </a:p>
        </p:txBody>
      </p:sp>
      <p:sp>
        <p:nvSpPr>
          <p:cNvPr id="15" name="AutoShape 15"/>
          <p:cNvSpPr/>
          <p:nvPr/>
        </p:nvSpPr>
        <p:spPr>
          <a:xfrm>
            <a:off x="952500" y="48895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建立问题清单、整改清单、责任清单“三张清单”，对督导发现的问题实行台账式管理、销号式整改，明确整改时限和责任主体，跟踪督办落实，确保问题不解决不松手、整改不到位不罢休。</a:t>
            </a:r>
            <a:endParaRPr lang="en-US" sz="1100"/>
          </a:p>
        </p:txBody>
      </p:sp>
      <p:sp>
        <p:nvSpPr>
          <p:cNvPr id="16" name="AutoShape 16"/>
          <p:cNvSpPr/>
          <p:nvPr/>
        </p:nvSpPr>
        <p:spPr>
          <a:xfrm>
            <a:off x="6223000" y="4191000"/>
            <a:ext cx="5207000" cy="1905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13500" y="4381500"/>
            <a:ext cx="406400" cy="406400"/>
          </a:xfrm>
          <a:prstGeom prst="rect">
            <a:avLst/>
          </a:prstGeom>
        </p:spPr>
      </p:pic>
      <p:sp>
        <p:nvSpPr>
          <p:cNvPr id="18" name="AutoShape 18"/>
          <p:cNvSpPr/>
          <p:nvPr/>
        </p:nvSpPr>
        <p:spPr>
          <a:xfrm>
            <a:off x="6985000" y="4381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完善考核评价</a:t>
            </a:r>
            <a:endParaRPr lang="en-US" sz="1100"/>
          </a:p>
        </p:txBody>
      </p:sp>
      <p:sp>
        <p:nvSpPr>
          <p:cNvPr id="19" name="AutoShape 19"/>
          <p:cNvSpPr/>
          <p:nvPr/>
        </p:nvSpPr>
        <p:spPr>
          <a:xfrm>
            <a:off x="6413500" y="48895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将“三会一课”、主题党日等党建工作落实情况，与评先评优、干部选拔任用、绩效考核评定直接挂钩，强化考核结果运用，树立奖优罚劣、真抓实干的鲜明导向，激发基层党建内生动力。</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靶向施策四：建强党务队伍，推动队伍专业化</a:t>
            </a:r>
            <a:endParaRPr lang="en-US" sz="1100"/>
          </a:p>
        </p:txBody>
      </p:sp>
      <p:sp>
        <p:nvSpPr>
          <p:cNvPr id="4" name="AutoShape 4"/>
          <p:cNvSpPr/>
          <p:nvPr/>
        </p:nvSpPr>
        <p:spPr>
          <a:xfrm>
            <a:off x="762000" y="2032000"/>
            <a:ext cx="3378200" cy="184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222500"/>
            <a:ext cx="304800" cy="304800"/>
          </a:xfrm>
          <a:prstGeom prst="rect">
            <a:avLst/>
          </a:prstGeom>
        </p:spPr>
      </p:pic>
      <p:sp>
        <p:nvSpPr>
          <p:cNvPr id="6" name="AutoShape 6"/>
          <p:cNvSpPr/>
          <p:nvPr/>
        </p:nvSpPr>
        <p:spPr>
          <a:xfrm>
            <a:off x="1333500" y="2197100"/>
            <a:ext cx="2667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01 优化队伍结构</a:t>
            </a:r>
            <a:endParaRPr lang="en-US" sz="1100"/>
          </a:p>
        </p:txBody>
      </p:sp>
      <p:sp>
        <p:nvSpPr>
          <p:cNvPr id="7" name="AutoShape 7"/>
          <p:cNvSpPr/>
          <p:nvPr/>
        </p:nvSpPr>
        <p:spPr>
          <a:xfrm>
            <a:off x="952500" y="2667000"/>
            <a:ext cx="29972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a:ea typeface="Noto Sans SC"/>
                <a:cs typeface="Noto Sans SC"/>
                <a:sym typeface="Noto Sans SC"/>
              </a:rPr>
              <a:t>提高专职党务干部配备比例，坚持把政治强、业务精、作风好的优秀干部选拔到党务岗位，夯实基层党建工作的组织基础。</a:t>
            </a:r>
            <a:endParaRPr lang="en-US" sz="1100"/>
          </a:p>
        </p:txBody>
      </p:sp>
      <p:sp>
        <p:nvSpPr>
          <p:cNvPr id="8" name="AutoShape 8"/>
          <p:cNvSpPr/>
          <p:nvPr/>
        </p:nvSpPr>
        <p:spPr>
          <a:xfrm>
            <a:off x="4394200" y="2032000"/>
            <a:ext cx="3378200" cy="184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4700" y="2222500"/>
            <a:ext cx="304800" cy="304800"/>
          </a:xfrm>
          <a:prstGeom prst="rect">
            <a:avLst/>
          </a:prstGeom>
        </p:spPr>
      </p:pic>
      <p:sp>
        <p:nvSpPr>
          <p:cNvPr id="10" name="AutoShape 10"/>
          <p:cNvSpPr/>
          <p:nvPr/>
        </p:nvSpPr>
        <p:spPr>
          <a:xfrm>
            <a:off x="4965700" y="2197100"/>
            <a:ext cx="2667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02 实施“强能计划”</a:t>
            </a:r>
            <a:endParaRPr lang="en-US" sz="1100"/>
          </a:p>
        </p:txBody>
      </p:sp>
      <p:sp>
        <p:nvSpPr>
          <p:cNvPr id="11" name="AutoShape 11"/>
          <p:cNvSpPr/>
          <p:nvPr/>
        </p:nvSpPr>
        <p:spPr>
          <a:xfrm>
            <a:off x="4584700" y="2667000"/>
            <a:ext cx="29972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a:ea typeface="Noto Sans SC"/>
                <a:cs typeface="Noto Sans SC"/>
                <a:sym typeface="Noto Sans SC"/>
              </a:rPr>
              <a:t>开展常态化、系统化培训，聚焦政策理论、党建实务、履职能力等核心内容，全面提升党务干部的综合素质与专业水平。</a:t>
            </a:r>
            <a:endParaRPr lang="en-US" sz="1100"/>
          </a:p>
        </p:txBody>
      </p:sp>
      <p:sp>
        <p:nvSpPr>
          <p:cNvPr id="12" name="AutoShape 12"/>
          <p:cNvSpPr/>
          <p:nvPr/>
        </p:nvSpPr>
        <p:spPr>
          <a:xfrm>
            <a:off x="8026400" y="2032000"/>
            <a:ext cx="3378200" cy="184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6900" y="2222500"/>
            <a:ext cx="304800" cy="304800"/>
          </a:xfrm>
          <a:prstGeom prst="rect">
            <a:avLst/>
          </a:prstGeom>
        </p:spPr>
      </p:pic>
      <p:sp>
        <p:nvSpPr>
          <p:cNvPr id="14" name="AutoShape 14"/>
          <p:cNvSpPr/>
          <p:nvPr/>
        </p:nvSpPr>
        <p:spPr>
          <a:xfrm>
            <a:off x="8597900" y="2197100"/>
            <a:ext cx="2667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03 开展“点名调训”</a:t>
            </a:r>
            <a:endParaRPr lang="en-US" sz="1100"/>
          </a:p>
        </p:txBody>
      </p:sp>
      <p:sp>
        <p:nvSpPr>
          <p:cNvPr id="15" name="AutoShape 15"/>
          <p:cNvSpPr/>
          <p:nvPr/>
        </p:nvSpPr>
        <p:spPr>
          <a:xfrm>
            <a:off x="8216900" y="2667000"/>
            <a:ext cx="29972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a:ea typeface="Noto Sans SC"/>
                <a:cs typeface="Noto Sans SC"/>
                <a:sym typeface="Noto Sans SC"/>
              </a:rPr>
              <a:t>针对后进党支部书记实施精准“点名调训”，通过专题辅导、案例教学、经验交流等方式，靶向提升其履职尽责能力。</a:t>
            </a:r>
            <a:endParaRPr lang="en-US" sz="1100"/>
          </a:p>
        </p:txBody>
      </p:sp>
      <p:sp>
        <p:nvSpPr>
          <p:cNvPr id="16" name="AutoShape 16"/>
          <p:cNvSpPr/>
          <p:nvPr/>
        </p:nvSpPr>
        <p:spPr>
          <a:xfrm>
            <a:off x="762000" y="4191000"/>
            <a:ext cx="5270500" cy="184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2500" y="4381500"/>
            <a:ext cx="304800" cy="304800"/>
          </a:xfrm>
          <a:prstGeom prst="rect">
            <a:avLst/>
          </a:prstGeom>
        </p:spPr>
      </p:pic>
      <p:sp>
        <p:nvSpPr>
          <p:cNvPr id="18" name="AutoShape 18"/>
          <p:cNvSpPr/>
          <p:nvPr/>
        </p:nvSpPr>
        <p:spPr>
          <a:xfrm>
            <a:off x="1333500" y="4356100"/>
            <a:ext cx="444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04 建立双向交流机制</a:t>
            </a:r>
            <a:endParaRPr lang="en-US" sz="1100"/>
          </a:p>
        </p:txBody>
      </p:sp>
      <p:sp>
        <p:nvSpPr>
          <p:cNvPr id="19" name="AutoShape 19"/>
          <p:cNvSpPr/>
          <p:nvPr/>
        </p:nvSpPr>
        <p:spPr>
          <a:xfrm>
            <a:off x="952500" y="4826000"/>
            <a:ext cx="4889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a:ea typeface="Noto Sans SC"/>
                <a:cs typeface="Noto Sans SC"/>
                <a:sym typeface="Noto Sans SC"/>
              </a:rPr>
              <a:t>打通党务与业务干部交流渠道，推动交叉任职与轮岗锻炼，打破“党务业务两张皮”，着力打造既精通党建工作又熟悉业务发展的复合型骨干队伍。</a:t>
            </a:r>
            <a:endParaRPr lang="en-US" sz="1100"/>
          </a:p>
        </p:txBody>
      </p:sp>
      <p:sp>
        <p:nvSpPr>
          <p:cNvPr id="20" name="AutoShape 20"/>
          <p:cNvSpPr/>
          <p:nvPr/>
        </p:nvSpPr>
        <p:spPr>
          <a:xfrm>
            <a:off x="6159500" y="4191000"/>
            <a:ext cx="5270500" cy="184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350000" y="4381500"/>
            <a:ext cx="304800" cy="304800"/>
          </a:xfrm>
          <a:prstGeom prst="rect">
            <a:avLst/>
          </a:prstGeom>
        </p:spPr>
      </p:pic>
      <p:sp>
        <p:nvSpPr>
          <p:cNvPr id="22" name="AutoShape 22"/>
          <p:cNvSpPr/>
          <p:nvPr/>
        </p:nvSpPr>
        <p:spPr>
          <a:xfrm>
            <a:off x="6731000" y="4356100"/>
            <a:ext cx="444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05 健全激励保障体系</a:t>
            </a:r>
            <a:endParaRPr lang="en-US" sz="1100"/>
          </a:p>
        </p:txBody>
      </p:sp>
      <p:sp>
        <p:nvSpPr>
          <p:cNvPr id="23" name="AutoShape 23"/>
          <p:cNvSpPr/>
          <p:nvPr/>
        </p:nvSpPr>
        <p:spPr>
          <a:xfrm>
            <a:off x="6350000" y="4826000"/>
            <a:ext cx="4889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a:ea typeface="Noto Sans SC"/>
                <a:cs typeface="Noto Sans SC"/>
                <a:sym typeface="Noto Sans SC"/>
              </a:rPr>
              <a:t>加大党务工作经费投入，完善考核评价与表彰奖励机制，树立鲜明的干事创业导向，充分激发党务干部的积极性、主动性与创造性。</a:t>
            </a:r>
            <a:endParaRPr lang="en-US" sz="1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i="0" u="none" strike="noStrike">
                <a:solidFill>
                  <a:srgbClr val="C00000"/>
                </a:solidFill>
                <a:latin typeface="Noto Sans SC"/>
                <a:ea typeface="宋体" charset="0"/>
                <a:cs typeface="Noto Sans SC"/>
                <a:sym typeface="Noto Sans SC"/>
              </a:rPr>
              <a:t>结语：</a:t>
            </a:r>
            <a:r>
              <a:rPr lang="en-US" sz="3200" b="1" i="0" u="none" strike="noStrike">
                <a:solidFill>
                  <a:srgbClr val="C00000"/>
                </a:solidFill>
                <a:latin typeface="Noto Sans SC"/>
                <a:ea typeface="Noto Sans SC"/>
                <a:cs typeface="Noto Sans SC"/>
                <a:sym typeface="Noto Sans SC"/>
              </a:rPr>
              <a:t>新征程上的持续用力方向</a:t>
            </a:r>
            <a:endParaRPr lang="en-US" sz="1100"/>
          </a:p>
        </p:txBody>
      </p:sp>
      <p:sp>
        <p:nvSpPr>
          <p:cNvPr id="4" name="AutoShape 4"/>
          <p:cNvSpPr/>
          <p:nvPr/>
        </p:nvSpPr>
        <p:spPr>
          <a:xfrm>
            <a:off x="762000" y="1778000"/>
            <a:ext cx="5207000" cy="2095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17780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52500" y="1968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在政治引领上持续用力</a:t>
            </a:r>
            <a:endParaRPr lang="en-US" sz="1100"/>
          </a:p>
        </p:txBody>
      </p:sp>
      <p:sp>
        <p:nvSpPr>
          <p:cNvPr id="7" name="AutoShape 7"/>
          <p:cNvSpPr/>
          <p:nvPr/>
        </p:nvSpPr>
        <p:spPr>
          <a:xfrm>
            <a:off x="952500" y="2413000"/>
            <a:ext cx="4826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始终把党的政治建设摆在首位，把讲政治贯穿“三会一课”全过程，坚持不懈用党的创新理论凝心铸魂，筑牢思想根基，确保政治方向不偏、政治立场不移。</a:t>
            </a:r>
            <a:endParaRPr lang="en-US" sz="1100"/>
          </a:p>
        </p:txBody>
      </p:sp>
      <p:sp>
        <p:nvSpPr>
          <p:cNvPr id="8" name="AutoShape 8"/>
          <p:cNvSpPr/>
          <p:nvPr/>
        </p:nvSpPr>
        <p:spPr>
          <a:xfrm>
            <a:off x="6223000" y="1778000"/>
            <a:ext cx="5207000" cy="2095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223000" y="17780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413500" y="1968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在守正创新上持续发力</a:t>
            </a:r>
            <a:endParaRPr lang="en-US" sz="1100"/>
          </a:p>
        </p:txBody>
      </p:sp>
      <p:sp>
        <p:nvSpPr>
          <p:cNvPr id="11" name="AutoShape 11"/>
          <p:cNvSpPr/>
          <p:nvPr/>
        </p:nvSpPr>
        <p:spPr>
          <a:xfrm>
            <a:off x="6413500" y="2413000"/>
            <a:ext cx="4826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坚持在继承中发展、在发展中创新，不断丰富内容形式、拓展载体阵地、优化方式方法，让“三会一课”更具时代感与吸引力，激发基层党组织的生机与活力。</a:t>
            </a:r>
            <a:endParaRPr lang="en-US" sz="1100"/>
          </a:p>
        </p:txBody>
      </p:sp>
      <p:sp>
        <p:nvSpPr>
          <p:cNvPr id="12" name="AutoShape 12"/>
          <p:cNvSpPr/>
          <p:nvPr/>
        </p:nvSpPr>
        <p:spPr>
          <a:xfrm>
            <a:off x="762000" y="4127500"/>
            <a:ext cx="5207000" cy="2095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762000" y="41275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952500" y="4318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在融合赋能上持续加力</a:t>
            </a:r>
            <a:endParaRPr lang="en-US" sz="1100"/>
          </a:p>
        </p:txBody>
      </p:sp>
      <p:sp>
        <p:nvSpPr>
          <p:cNvPr id="15" name="AutoShape 15"/>
          <p:cNvSpPr/>
          <p:nvPr/>
        </p:nvSpPr>
        <p:spPr>
          <a:xfrm>
            <a:off x="952500" y="4762500"/>
            <a:ext cx="4826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牢牢把握围绕中心、建设队伍、服务群众的职责定位，推动党建与业务深度融合、高效联动，把“三会一课”的成效转化为攻坚克难、推动发展的实际行动。</a:t>
            </a:r>
            <a:endParaRPr lang="en-US" sz="1100"/>
          </a:p>
        </p:txBody>
      </p:sp>
      <p:sp>
        <p:nvSpPr>
          <p:cNvPr id="16" name="AutoShape 16"/>
          <p:cNvSpPr/>
          <p:nvPr/>
        </p:nvSpPr>
        <p:spPr>
          <a:xfrm>
            <a:off x="6223000" y="4127500"/>
            <a:ext cx="5207000" cy="2095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6223000" y="4127500"/>
            <a:ext cx="50800" cy="209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413500" y="4318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在责任落实上持续用力</a:t>
            </a:r>
            <a:endParaRPr lang="en-US" sz="1100"/>
          </a:p>
        </p:txBody>
      </p:sp>
      <p:sp>
        <p:nvSpPr>
          <p:cNvPr id="19" name="AutoShape 19"/>
          <p:cNvSpPr/>
          <p:nvPr/>
        </p:nvSpPr>
        <p:spPr>
          <a:xfrm>
            <a:off x="6413500" y="4762500"/>
            <a:ext cx="4826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健全责任、督导、考核、保障体系，层层压实责任、环环紧扣落实，推动形成大抓基层、大抓支部、大抓“三会一课”的浓厚氛围，确保各项工作落地见效。</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AutoShape 5"/>
          <p:cNvSpPr/>
          <p:nvPr/>
        </p:nvSpPr>
        <p:spPr>
          <a:xfrm>
            <a:off x="0" y="2816225"/>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FF0000"/>
                </a:solidFill>
                <a:latin typeface="黑体" panose="02010609060101010101" charset="-122"/>
                <a:ea typeface="黑体" panose="02010609060101010101" charset="-122"/>
                <a:cs typeface="Noto Sans SC"/>
                <a:sym typeface="Noto Sans SC"/>
              </a:rPr>
              <a:t>谢谢大家</a:t>
            </a:r>
            <a:r>
              <a:rPr lang="zh-CN" altLang="en-US" sz="4800" b="1" i="0" u="none" strike="noStrike">
                <a:solidFill>
                  <a:srgbClr val="FF0000"/>
                </a:solidFill>
                <a:latin typeface="黑体" panose="02010609060101010101" charset="-122"/>
                <a:ea typeface="黑体" panose="02010609060101010101" charset="-122"/>
                <a:cs typeface="Noto Sans SC"/>
                <a:sym typeface="Noto Sans SC"/>
              </a:rPr>
              <a:t>，敬请指正</a:t>
            </a:r>
            <a:r>
              <a:rPr lang="en-US" sz="4800" b="1" i="0" u="none" strike="noStrike">
                <a:solidFill>
                  <a:srgbClr val="FF0000"/>
                </a:solidFill>
                <a:latin typeface="黑体" panose="02010609060101010101" charset="-122"/>
                <a:ea typeface="黑体" panose="02010609060101010101" charset="-122"/>
                <a:cs typeface="Noto Sans SC"/>
                <a:sym typeface="Noto Sans SC"/>
              </a:rPr>
              <a:t>！</a:t>
            </a:r>
            <a:endParaRPr lang="en-US" sz="4800" b="1" i="0" u="none" strike="noStrike">
              <a:solidFill>
                <a:srgbClr val="FF0000"/>
              </a:solidFill>
              <a:latin typeface="黑体" panose="02010609060101010101" charset="-122"/>
              <a:ea typeface="黑体" panose="02010609060101010101" charset="-122"/>
              <a:cs typeface="Noto Sans SC"/>
              <a:sym typeface="Noto Sans SC"/>
            </a:endParaRPr>
          </a:p>
        </p:txBody>
      </p:sp>
    </p:spTree>
  </p:cSld>
  <p:clrMapOvr>
    <a:masterClrMapping/>
  </p:clrMapOvr>
</p:sld>
</file>

<file path=ppt/theme/theme1.xml><?xml version="1.0" encoding="utf-8"?>
<a:theme xmlns:a="http://schemas.openxmlformats.org/drawingml/2006/main" name="2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8404</Words>
  <Application>WPS 演示</Application>
  <PresentationFormat/>
  <Paragraphs>505</Paragraphs>
  <Slides>31</Slides>
  <Notes>0</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31</vt:i4>
      </vt:variant>
    </vt:vector>
  </HeadingPairs>
  <TitlesOfParts>
    <vt:vector size="46" baseType="lpstr">
      <vt:lpstr>Arial</vt:lpstr>
      <vt:lpstr>宋体</vt:lpstr>
      <vt:lpstr>Wingdings</vt:lpstr>
      <vt:lpstr>Arial</vt:lpstr>
      <vt:lpstr>Times New Roman</vt:lpstr>
      <vt:lpstr>Noto Sans SC</vt:lpstr>
      <vt:lpstr>C059</vt:lpstr>
      <vt:lpstr>宋体</vt:lpstr>
      <vt:lpstr>方正书宋_GBK</vt:lpstr>
      <vt:lpstr>微软雅黑</vt:lpstr>
      <vt:lpstr>黑体</vt:lpstr>
      <vt:lpstr>Arial Unicode MS</vt:lpstr>
      <vt:lpstr>国标黑体</vt:lpstr>
      <vt:lpstr>2_默认主题</vt:lpstr>
      <vt:lpstr>1_默认主题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cp:lastModifiedBy>
  <cp:revision>1</cp:revision>
  <dcterms:created xsi:type="dcterms:W3CDTF">2026-09-17T06:04:07Z</dcterms:created>
  <dcterms:modified xsi:type="dcterms:W3CDTF">2026-09-17T06:04:07Z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{"Label":"1","ContentProducer":"001191110102MACQD9K64010000","ProduceID":"7686378045506440434","ReservedCode1":"","ContentPropagator":"","PropagateID":"","ReservedCode2":""}</vt:lpwstr>
  </property>
  <property fmtid="{D5CDD505-2E9C-101B-9397-08002B2CF9AE}" pid="3" name="ICV">
    <vt:lpwstr>76F0536610FD5166D782AB6A07316A3F_42</vt:lpwstr>
  </property>
  <property fmtid="{D5CDD505-2E9C-101B-9397-08002B2CF9AE}" pid="4" name="KSOProductBuildVer">
    <vt:lpwstr>2052-12.8.2.19313</vt:lpwstr>
  </property>
</Properties>
</file>