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2.svg" ContentType="image/svg+xml"/>
  <Override PartName="/ppt/media/image14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94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2" r:id="rId40"/>
    <p:sldId id="293" r:id="rId4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0" clrIdx="0"/>
  <p:cmAuthor id="1" name="幸全" initials="幸全" lastIdx="1" clrIdx="0"/>
  <p:cmAuthor id="2" name="作者" initials="A" lastIdx="0" clrIdx="1"/>
  <p:cmAuthor id="3" name="Administrator" initials="A" lastIdx="1" clrIdx="2"/>
  <p:cmAuthor id="4" name="王习习" initials="王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4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commentAuthors" Target="commentAuthors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志们，大家好！金秋送爽，丹桂飘香。在2026年中秋、国庆“双节”即将来临之际，我们在这里召开这次全市廉政党课。今天的主题是“守住廉洁关口，过好清廉双节”。希望通过这次学习，能够帮助大家进一步增强纪律意识，筑牢思想防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节日是阖家团圆的时刻，但对我们党员干部来说，更是廉洁自律的重要考验。“节点就是考点，过节不能失节”，这句话深刻地指出了节日期间党风廉政建设的重要性。我们的一言一行，都代表着党和政府的形象，关系到民心向背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市委召开这次党课，就是要给大家提个醒、敲个警钟、紧一紧纪律之弦。我们要深入贯彻全面从严治党战略方针，坚决防止“四风”问题在节日期间反弹回潮。今天的党课将围绕“守关口、知敬畏、担责任”三个维度展开，希望能帮助大家筑牢思想防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DF758-22CE-4A29-B556-527F3664D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首先，我们进入第一部分：认清严峻形势，时刻保持“赶考”的清醒。在这一部分，我们将深入分析当前党风廉政建设和反腐败斗争的形势，以及我们面临的挑战。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我们必须清醒地认识到，作风建设永远在路上。党的十八大以来，党中央以巨大的决心和勇气开展反腐败斗争，取得了历史性成就。党风政风焕然一新，党心民心为之振奋。但这并不意味着我们可以放松警惕。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我们决不能有松劲歇脚的想法。“四风”问题就像“牛皮癣”，具有顽固性和反复性。我们必须保持“赶考”的清醒，以永远在路上的坚韧和执着，打好这场攻坚战、持久战。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当前，“四风”问题出现了新动向，那就是“隐形变异”。吃喝地点更隐蔽，收送方式更便捷，公款旅游更“巧妙”。这些新变化给我们的监督执纪工作带来了新的挑战，我们必须高度警惕。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在市委的坚强领导下，我市的党风廉政建设取得了显著成效，政治生态持续向好。但我们不能盲目乐观，必须清醒地看到，风险隐患依然存在，特别是在节假日期间，违纪问题容易多发。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具体来说，我们面临的问题主要有三个方面：一是部分干部思想防线薄弱，存在麻痹思想；二是个别干部心存侥幸，认为节日期间不易被发现；三是监督工作还存在盲区，对新的隐形变异问题反应不够迅速。我们必须正视并解决这些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现在我们来辨析一些错误思想。首先是“小节无害”论。有些干部觉得吃点喝点、收点土特产是小事，无伤大雅。这种思想是极其危险的，它是走向腐败的第一步。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“小节无害”论的危害是巨大的。首先，“小节”不保，大节必失，很多腐败分子都是从小事开始堕落的。其次，所谓的“人情往来”往往是利益交换的陷阱。最后，对“小节”的纵容会引发“破窗效应”，败坏整个社会风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第二种错误思想是“侥幸心理”。有的干部认为“法不责众”，或者觉得自己手段高明不会被发现。这是自欺欺人。随着监督体系的完善，天网恢恢，疏而不漏，伸手必被捉。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第三种错误思想是对“严管厚爱”的误读。有些干部认为只要不贪不占，作风上可以放松一点。这是完全错误的。严管就是厚爱，严格的监督是对干部最大的保护。作风问题无小事，它关系到党的形象和公信力。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今年是“十五五”规划的开局之年，任务艰巨繁重。越是在这样的时候，越需要过硬的作风。节日风气直接影响干事劲头，我们必须以“零容忍”的态度纠治“四风”，为全市发展提供坚强的纪律保障。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接下来，我们进入第二部分：聚焦突出问题，精准划定行为的“红线”。在这一部分，我们将明确节日期间哪些行为是绝对不能触碰的。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节前廉政教育的关键，就是要明确红线，让大家知道什么能做，什么不能做。接下来，我们将重点防范四类突出问题，帮助大家划清纪律红线，做到心中有数、行有所止。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条红线，也是最基本的红线，就是严禁违规收送礼品礼金。无论是实物、电子红包，还是通过快递寄送的礼品，都属于禁止范围。大家要记住，天下没有免费的午餐，这些“礼尚往来”背后往往是权钱交易的陷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条红线是严禁违规吃喝和公款旅游。“舌尖上的腐败”最伤民心。我们要坚决杜绝超标准接待、接受可能影响公正执行公务的宴请，以及借考察之名行旅游之实的行为。特别要警惕“不吃公款吃老板”这类隐形变异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第三条红线是严禁违规发放津补贴或福利。关心关爱干部职工必须在政策允许的范围内进行。我们坚决反对巧立名目、违规购买、超标准发放福利的行为。要把有限的资金用在刀刃上，用在为群众办实事上。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第四条红线是严禁大操大办婚丧喜庆事宜。党员干部要带头移风易俗，严格执行报备制度。坚决杜绝变相大操大办、借机敛财、动用公共资源等行为。我们要倡导文明新风，婚事新办、丧事简办。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来做两个小测试。第一个情景，管理服务对象送月饼，正确做法是婉言谢绝。第二个情景，有利益关联的同学聚会，正确做法是拒绝参加，避免瓜田李下。这两个案例提醒我们，在实际工作中要时刻保持警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现在我们进入第三部分：坚持以案为鉴，深刻汲取沉痛的教训。教训是最好的教科书，案例是最强的清醒剂。我们将通过几个真实案例，来看看违规违纪的严重后果。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教训是最好的教科书，案例是最强的清醒剂。近年来，我市查处了一批发生在节日期间的典型案例，这些案例触目惊心，给我们敲响了警钟。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第一个案例，某局长从收受一盒月饼开始，逐渐接受更贵重的物品，最终受到党纪处分。这个案例告诉我们，一盒月饼可能就是打开贪欲之门的钥匙，小节失守，大节难保。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第二个案例，某街道办主任借考察之名，行旅游之实，费用由企业承担。最终被撤职并全市通报。这个案例警示我们，打着工作旗号行游玩之实，最终只会丢了面子、失了里子、毁了前途。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第三个案例，某国企副总在儿子结婚时，借机敛财，最终受到留党察看和降职处分。本想办喜事，结果变成了坏事，因贪婪身败名裂，给家庭带来了巨大伤害。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剖析这些案例，我们发现，当事人之所以犯错，根本原因在于理想信念动摇，纪律规矩意识淡薄，在“糖衣炮弹”面前败下阵来。他们都是从一顿饭、一瓶酒、一张卡开始，一步步走向深渊的。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前车之覆，后车之鉴。我们必须时刻算好人生“七笔账”：政治账、经济账、名誉账、家庭账、亲情账、自由账和健康账。任何一笔账算错了，都将付出沉重的代价。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这七笔账的代价是惨痛的：政治上前途尽毁，经济上倾家荡产，名誉上身败名裂，家庭上妻离子散，亲情上众叛亲离，自由上身陷囹圄，健康上身心俱疲。希望大家都能清醒地认识到这些代价。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最后，我们进入第四部分：压实主体责任，合力营造清朗的政治生态。抓好党风廉政建设，关键在责任落实。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抓好节日期间的党风廉政建设，关键在于责任落实。我们要形成党委主体责任、纪委监督责任、党员干部个人责任“三位一体”的责任体系，层层传导压力，齐抓共管。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各级党委（党组）要切实扛起主体责任。书记作为“第一责任人”要亲自抓，班子成员要履行“一岗双责”，同时要加强对党员的教育管理，早打招呼，早提要求。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各级纪检监察机关要强化监督执纪问责。要坚持严字当头，严肃执纪问责，畅通举报渠道，对顶风违纪行为绝不姑息。同时要坚持“一案双查”，追究相关领导责任。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广大党员干部要落实好个人责任。要把廉洁自律作为一种生活习惯，净化自己的社交圈、生活圈、朋友圈，做到慎独、慎初、慎微，从一开始就守住底线。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家庭是廉洁的重要防线。党员干部要带头弘扬优良家风，教育家人遵纪守法，让家人成为自己廉洁自律的“监督员”和“贤内助”，共同守护家庭的幸福。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同志们，清廉是福，贪欲是祸。让我们共同守护节日期间的清风正气，时刻绷紧纪律这根弦，做到心有所畏、言有所戒、行有所止。以优良的党风政风带动社风民风持续向好，为全市发展提供坚强纪律保障。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最后，祝大家中秋团圆、国庆快乐，工作顺利、阖家幸福！谢谢大家！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Bar dir="vert"/>
      </p:transition>
    </mc:Choice>
    <mc:Fallback>
      <p:transition spd="slow" advTm="3000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8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" Type="http://schemas.openxmlformats.org/officeDocument/2006/relationships/image" Target="../media/image10.sv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10.sv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svg"/><Relationship Id="rId3" Type="http://schemas.openxmlformats.org/officeDocument/2006/relationships/image" Target="../media/image15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3.svg"/><Relationship Id="rId7" Type="http://schemas.openxmlformats.org/officeDocument/2006/relationships/image" Target="../media/image32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Relationship Id="rId3" Type="http://schemas.openxmlformats.org/officeDocument/2006/relationships/image" Target="../media/image28.png"/><Relationship Id="rId2" Type="http://schemas.openxmlformats.org/officeDocument/2006/relationships/image" Target="../media/image7.sv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7.sv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.svg"/><Relationship Id="rId7" Type="http://schemas.openxmlformats.org/officeDocument/2006/relationships/image" Target="../media/image15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5.svg"/><Relationship Id="rId7" Type="http://schemas.openxmlformats.org/officeDocument/2006/relationships/image" Target="../media/image54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57.svg"/><Relationship Id="rId1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svg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15.png"/><Relationship Id="rId4" Type="http://schemas.openxmlformats.org/officeDocument/2006/relationships/image" Target="../media/image10.svg"/><Relationship Id="rId3" Type="http://schemas.openxmlformats.org/officeDocument/2006/relationships/image" Target="../media/image1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.png"/><Relationship Id="rId8" Type="http://schemas.openxmlformats.org/officeDocument/2006/relationships/image" Target="../media/image63.svg"/><Relationship Id="rId7" Type="http://schemas.openxmlformats.org/officeDocument/2006/relationships/image" Target="../media/image62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59.svg"/><Relationship Id="rId3" Type="http://schemas.openxmlformats.org/officeDocument/2006/relationships/image" Target="../media/image58.png"/><Relationship Id="rId2" Type="http://schemas.openxmlformats.org/officeDocument/2006/relationships/image" Target="../media/image29.svg"/><Relationship Id="rId16" Type="http://schemas.openxmlformats.org/officeDocument/2006/relationships/notesSlide" Target="../notesSlides/notesSlide29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69.svg"/><Relationship Id="rId13" Type="http://schemas.openxmlformats.org/officeDocument/2006/relationships/image" Target="../media/image68.png"/><Relationship Id="rId12" Type="http://schemas.openxmlformats.org/officeDocument/2006/relationships/image" Target="../media/image67.svg"/><Relationship Id="rId11" Type="http://schemas.openxmlformats.org/officeDocument/2006/relationships/image" Target="../media/image66.png"/><Relationship Id="rId10" Type="http://schemas.openxmlformats.org/officeDocument/2006/relationships/image" Target="../media/image65.svg"/><Relationship Id="rId1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10.svg"/><Relationship Id="rId3" Type="http://schemas.openxmlformats.org/officeDocument/2006/relationships/image" Target="../media/image16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Relationship Id="rId3" Type="http://schemas.openxmlformats.org/officeDocument/2006/relationships/image" Target="../media/image7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Relationship Id="rId3" Type="http://schemas.openxmlformats.org/officeDocument/2006/relationships/image" Target="../media/image74.png"/><Relationship Id="rId2" Type="http://schemas.openxmlformats.org/officeDocument/2006/relationships/image" Target="../media/image10.svg"/><Relationship Id="rId1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10.svg"/><Relationship Id="rId3" Type="http://schemas.openxmlformats.org/officeDocument/2006/relationships/image" Target="../media/image16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Relationship Id="rId3" Type="http://schemas.openxmlformats.org/officeDocument/2006/relationships/image" Target="../media/image80.png"/><Relationship Id="rId2" Type="http://schemas.openxmlformats.org/officeDocument/2006/relationships/image" Target="../media/image10.svg"/><Relationship Id="rId1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286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守住廉洁关口,过好清廉双节</a:t>
            </a:r>
            <a:endParaRPr lang="en-US" sz="4800" b="1" i="0" u="none" strike="noStrike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0" y="3429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85098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                   ——2026年中秋国庆节前廉政党课</a:t>
            </a:r>
            <a:endParaRPr lang="en-US" sz="2400" b="0" i="0" u="none" strike="noStrike">
              <a:solidFill>
                <a:srgbClr val="FFFFFF">
                  <a:alpha val="85098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41148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70196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主讲人：A</a:t>
            </a:r>
            <a:r>
              <a:rPr lang="zh-CN" altLang="en-US" sz="2000" b="0" i="0" u="none" strike="noStrike">
                <a:solidFill>
                  <a:srgbClr val="FFFFFF">
                    <a:alpha val="70196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书记</a:t>
            </a:r>
            <a:r>
              <a:rPr lang="en-US" sz="2000" b="0" i="0" u="none" strike="noStrike">
                <a:solidFill>
                  <a:srgbClr val="FFFFFF">
                    <a:alpha val="70196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   |   日期：2026年9月</a:t>
            </a:r>
            <a:endParaRPr lang="en-US" sz="20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C00000"/>
                </a:solidFill>
                <a:latin typeface="Noto Sans SC"/>
                <a:ea typeface="宋体" charset="0"/>
                <a:cs typeface="Noto Sans SC"/>
                <a:sym typeface="Noto Sans SC"/>
              </a:rPr>
              <a:t>引言：</a:t>
            </a: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节点就是考点，过节不能失节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10668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311400"/>
            <a:ext cx="10160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金秋送爽，丹桂飘香。在2026年中秋、国庆“双节”即将来临之际，我们齐聚一堂，共同开展廉政党课学习。节日是阖家团圆、举国欢庆的美好时刻，更是检验党员干部廉洁自律的“试金石”。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“节点就是考点，过节不能失节。”节日期间的作风建设，不仅关系到党和政府的形象，更直接影响着民心向背。作为党员干部，我们必须时刻绷紧廉洁自律这根弦，守住底线、不越红线，以“时时放心不下”的责任感，筑牢拒腐防变的思想防线。</a:t>
            </a:r>
            <a:endParaRPr lang="en-US" sz="16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57658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cap="flat" cmpd="sng">
            <a:solidFill>
              <a:srgbClr val="A70000">
                <a:alpha val="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762000" y="58166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严守纪律红线 · 筑牢廉洁防线 · 永葆政治本色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>
                <a:solidFill>
                  <a:srgbClr val="C00000"/>
                </a:solidFill>
                <a:latin typeface="Noto Sans SC"/>
                <a:ea typeface="宋体" charset="0"/>
                <a:cs typeface="Noto Sans SC"/>
                <a:sym typeface="Noto Sans SC"/>
              </a:rPr>
              <a:t>引言：</a:t>
            </a: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提个醒、敲警钟、紧纪律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提个醒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92100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时刻绷紧纪律之弦，筑牢思想防线。在重大节点面前保持清醒头脑，不松懈、不麻痹，始终把纪律规矩挺在前面，做到防微杜渐、警钟长鸣。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286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689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敲警钟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0900" y="292100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坚决防止“四风”问题反弹回潮，警惕节日期间的享乐主义与奢靡之风。以案为鉴，深刻汲取教训，时刻警惕隐形变异的腐败风险，做到心有所畏、行有所止。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2032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86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138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紧纪律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292100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严明政治纪律和政治规矩，压实管党治党主体责任。以“严”的基调正风肃纪，确保节日期间党风政风清朗，共同维护风清气正的政治生态。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572000"/>
            <a:ext cx="10668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016000" y="4762500"/>
            <a:ext cx="1016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此次党课围绕“守关口、知敬畏、担责任”三个核心维度展开，旨在进一步强化党员干部的纪律意识与责任担当。我们要以此次学习为契机，把纪律规矩内化于心、外化于行，自觉抵制各种诱惑，共同守护好我们来之不易的良好政治生态，为推动各项事业高质量发展提供坚强的纪律保障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6"/>
          <p:cNvSpPr txBox="1"/>
          <p:nvPr/>
        </p:nvSpPr>
        <p:spPr>
          <a:xfrm>
            <a:off x="3557905" y="525780"/>
            <a:ext cx="5076825" cy="828675"/>
          </a:xfrm>
          <a:prstGeom prst="rect">
            <a:avLst/>
          </a:prstGeom>
          <a:noFill/>
        </p:spPr>
        <p:txBody>
          <a:bodyPr wrap="square" lIns="91413" tIns="45706" rIns="91413" bIns="45706">
            <a:spAutoFit/>
          </a:bodyPr>
          <a:lstStyle/>
          <a:p>
            <a:pPr algn="ctr" defTabSz="914400">
              <a:defRPr/>
            </a:pPr>
            <a:r>
              <a:rPr lang="zh-CN" altLang="en-US" sz="48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目录</a:t>
            </a:r>
            <a:r>
              <a:rPr lang="zh-CN" altLang="en-US" sz="4800" b="1" dirty="0">
                <a:ln w="6350">
                  <a:noFill/>
                </a:ln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4800" b="1" dirty="0">
              <a:ln w="6350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94377" y="1354269"/>
            <a:ext cx="10276840" cy="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2" name="矩形: 圆角 25"/>
          <p:cNvSpPr/>
          <p:nvPr>
            <p:custDataLst>
              <p:tags r:id="rId1"/>
            </p:custDataLst>
          </p:nvPr>
        </p:nvSpPr>
        <p:spPr>
          <a:xfrm>
            <a:off x="962213" y="1739524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1</a:t>
            </a:r>
            <a:endParaRPr lang="en-US" altLang="zh-CN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1592708" y="1739721"/>
            <a:ext cx="9679305" cy="634368"/>
            <a:chOff x="5072465" y="1826209"/>
            <a:chExt cx="5316879" cy="481374"/>
          </a:xfrm>
        </p:grpSpPr>
        <p:sp>
          <p:nvSpPr>
            <p:cNvPr id="4" name="矩形: 圆角 24"/>
            <p:cNvSpPr/>
            <p:nvPr>
              <p:custDataLst>
                <p:tags r:id="rId3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5" name="文本框 17"/>
            <p:cNvSpPr txBox="1"/>
            <p:nvPr>
              <p:custDataLst>
                <p:tags r:id="rId4"/>
              </p:custDataLst>
            </p:nvPr>
          </p:nvSpPr>
          <p:spPr>
            <a:xfrm>
              <a:off x="5072465" y="1917281"/>
              <a:ext cx="5225143" cy="39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  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认清严峻形势</a:t>
              </a:r>
              <a:r>
                <a:rPr lang="en-US" sz="2200" b="1" i="0" u="none" strike="noStrike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,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时刻保持“赶考”的清醒</a:t>
              </a:r>
              <a:endParaRPr 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endParaRPr>
            </a:p>
          </p:txBody>
        </p:sp>
      </p:grpSp>
      <p:sp>
        <p:nvSpPr>
          <p:cNvPr id="11" name="矩形: 圆角 25"/>
          <p:cNvSpPr/>
          <p:nvPr>
            <p:custDataLst>
              <p:tags r:id="rId5"/>
            </p:custDataLst>
          </p:nvPr>
        </p:nvSpPr>
        <p:spPr>
          <a:xfrm>
            <a:off x="962848" y="260248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2</a:t>
            </a:r>
            <a:endParaRPr lang="en-US" altLang="zh-CN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>
            <p:custDataLst>
              <p:tags r:id="rId6"/>
            </p:custDataLst>
          </p:nvPr>
        </p:nvGrpSpPr>
        <p:grpSpPr>
          <a:xfrm>
            <a:off x="1593343" y="2602686"/>
            <a:ext cx="9679305" cy="629920"/>
            <a:chOff x="5072465" y="1826209"/>
            <a:chExt cx="5316879" cy="477999"/>
          </a:xfrm>
        </p:grpSpPr>
        <p:sp>
          <p:nvSpPr>
            <p:cNvPr id="18" name="矩形: 圆角 24"/>
            <p:cNvSpPr/>
            <p:nvPr>
              <p:custDataLst>
                <p:tags r:id="rId7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9" name="文本框 17"/>
            <p:cNvSpPr txBox="1"/>
            <p:nvPr>
              <p:custDataLst>
                <p:tags r:id="rId8"/>
              </p:custDataLst>
            </p:nvPr>
          </p:nvSpPr>
          <p:spPr>
            <a:xfrm>
              <a:off x="5072465" y="1895597"/>
              <a:ext cx="5225143" cy="39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  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聚焦突出问题</a:t>
              </a:r>
              <a:r>
                <a:rPr lang="en-US" sz="2200" b="1" i="0" u="none" strike="noStrike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,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精准划定行为的“红线”</a:t>
              </a:r>
              <a:endParaRPr 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endParaRPr>
            </a:p>
          </p:txBody>
        </p:sp>
      </p:grpSp>
      <p:sp>
        <p:nvSpPr>
          <p:cNvPr id="20" name="矩形: 圆角 25"/>
          <p:cNvSpPr/>
          <p:nvPr>
            <p:custDataLst>
              <p:tags r:id="rId9"/>
            </p:custDataLst>
          </p:nvPr>
        </p:nvSpPr>
        <p:spPr>
          <a:xfrm>
            <a:off x="963483" y="342925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3</a:t>
            </a:r>
            <a:endParaRPr lang="en-US" altLang="zh-CN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>
            <p:custDataLst>
              <p:tags r:id="rId10"/>
            </p:custDataLst>
          </p:nvPr>
        </p:nvGrpSpPr>
        <p:grpSpPr>
          <a:xfrm>
            <a:off x="1593978" y="3419931"/>
            <a:ext cx="9679305" cy="629920"/>
            <a:chOff x="5072465" y="1826209"/>
            <a:chExt cx="5316879" cy="477999"/>
          </a:xfrm>
        </p:grpSpPr>
        <p:sp>
          <p:nvSpPr>
            <p:cNvPr id="22" name="矩形: 圆角 24"/>
            <p:cNvSpPr/>
            <p:nvPr>
              <p:custDataLst>
                <p:tags r:id="rId11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3" name="文本框 17"/>
            <p:cNvSpPr txBox="1"/>
            <p:nvPr>
              <p:custDataLst>
                <p:tags r:id="rId12"/>
              </p:custDataLst>
            </p:nvPr>
          </p:nvSpPr>
          <p:spPr>
            <a:xfrm>
              <a:off x="5072465" y="1902825"/>
              <a:ext cx="5225143" cy="39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  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坚持以案为鉴</a:t>
              </a:r>
              <a:r>
                <a:rPr lang="en-US" sz="2200" b="1" i="0" u="none" strike="noStrike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,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深刻汲取沉痛的教训</a:t>
              </a:r>
              <a:endParaRPr 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endParaRPr>
            </a:p>
          </p:txBody>
        </p:sp>
      </p:grpSp>
      <p:sp>
        <p:nvSpPr>
          <p:cNvPr id="6" name="矩形: 圆角 25"/>
          <p:cNvSpPr/>
          <p:nvPr>
            <p:custDataLst>
              <p:tags r:id="rId13"/>
            </p:custDataLst>
          </p:nvPr>
        </p:nvSpPr>
        <p:spPr>
          <a:xfrm>
            <a:off x="968563" y="4257299"/>
            <a:ext cx="582627" cy="630044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4</a:t>
            </a:r>
            <a:endParaRPr lang="en-US" altLang="zh-CN" sz="3200" b="1" kern="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>
            <p:custDataLst>
              <p:tags r:id="rId14"/>
            </p:custDataLst>
          </p:nvPr>
        </p:nvGrpSpPr>
        <p:grpSpPr>
          <a:xfrm>
            <a:off x="1599058" y="4247971"/>
            <a:ext cx="9679305" cy="629920"/>
            <a:chOff x="5072465" y="1826209"/>
            <a:chExt cx="5316879" cy="477999"/>
          </a:xfrm>
        </p:grpSpPr>
        <p:sp>
          <p:nvSpPr>
            <p:cNvPr id="8" name="矩形: 圆角 24"/>
            <p:cNvSpPr/>
            <p:nvPr>
              <p:custDataLst>
                <p:tags r:id="rId15"/>
              </p:custDataLst>
            </p:nvPr>
          </p:nvSpPr>
          <p:spPr>
            <a:xfrm>
              <a:off x="5072465" y="1826209"/>
              <a:ext cx="5316879" cy="477999"/>
            </a:xfrm>
            <a:prstGeom prst="roundRect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l" defTabSz="914400">
                <a:defRPr/>
              </a:pPr>
              <a:endParaRPr lang="zh-CN" altLang="en-US" sz="2200" b="1" kern="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9" name="文本框 17"/>
            <p:cNvSpPr txBox="1"/>
            <p:nvPr>
              <p:custDataLst>
                <p:tags r:id="rId16"/>
              </p:custDataLst>
            </p:nvPr>
          </p:nvSpPr>
          <p:spPr>
            <a:xfrm>
              <a:off x="5072465" y="1902825"/>
              <a:ext cx="5225143" cy="39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200" b="1" kern="0" dirty="0">
                  <a:solidFill>
                    <a:srgbClr val="C00000"/>
                  </a:solidFill>
                  <a:effectLst>
                    <a:outerShdw dist="25400" sx="1000" sy="1000" algn="ctr" rotWithShape="0">
                      <a:srgbClr val="000000"/>
                    </a:outerShdw>
                  </a:effectLst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lt"/>
                </a:rPr>
                <a:t>  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压实主体责任</a:t>
              </a:r>
              <a:r>
                <a:rPr lang="en-US" sz="2200" b="1" i="0" u="none" strike="noStrike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,</a:t>
              </a:r>
              <a:r>
                <a:rPr lang="en-US" sz="22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Noto Sans SC"/>
                </a:rPr>
                <a:t>合力营造清朗的政治生态</a:t>
              </a:r>
              <a:endParaRPr lang="en-US" altLang="en-US" sz="2200" b="1" kern="0" dirty="0">
                <a:solidFill>
                  <a:srgbClr val="C00000"/>
                </a:solidFill>
                <a:effectLst>
                  <a:outerShdw dist="25400" sx="1000" sy="1000" algn="ctr" rotWithShape="0">
                    <a:srgbClr val="000000"/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06"/>
          <a:stretch>
            <a:fillRect/>
          </a:stretch>
        </p:blipFill>
        <p:spPr>
          <a:xfrm>
            <a:off x="-12700" y="5266055"/>
            <a:ext cx="12204700" cy="1607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2" grpId="0" bldLvl="0" animBg="1"/>
      <p:bldP spid="11" grpId="0" bldLvl="0" animBg="1"/>
      <p:bldP spid="2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032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第一部分</a:t>
            </a:r>
            <a:endParaRPr lang="en-US" sz="3600" b="1" i="0" u="none" strike="noStrike">
              <a:ln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81000" y="2794000"/>
            <a:ext cx="1143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认清严峻形势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时刻保持“赶考”的清醒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作风建设永远在路上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“作风建设永远在路上，反腐败斗争没有休止符。这不仅是对历史经验的深刻总结，更是面向新时代的政治宣言与行动指南。”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7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4036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3403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铁腕反腐，使命如磐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937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以“得罪千百人、不负十四亿”的使命担当祛疴治乱，开展史无前例的反腐败斗争。敢于刀刃向内、刮骨疗毒，彰显了党勇于自我革命的鲜明品格和坚定决心。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317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34036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85000" y="3403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清风正气，凝心聚力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3937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刹住了一些长期没有刹住的歪风，纠治了多年未除的顽瘴痼疾。党风政风为之一新，党心民心为之一振，为党和国家事业发展提供了坚强的政治保证。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55245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52500" y="56515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启示与展望：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作风建设没有终点，只有连续不断的新起点。必须坚持严的基调不动摇，持之以恒正风肃纪，让求真务实、清正廉洁的新风正气不断充盈。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反腐败斗争没有休止符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95500"/>
            <a:ext cx="508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79500" y="20955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杜绝松劲歇脚，摒弃疲劳厌战情绪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79500" y="26035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反腐败斗争是一场输不起也决不能输的重大政治斗争，决不能有丝毫松懈、半点动摇。必须始终保持正视问题的勇气和刀刃向内的坚定，以“永远吹冲锋号”的姿态，把严的基调、严的措施、严的氛围长期坚持下去，做到态度不变、决心不减、尺度不松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619500"/>
            <a:ext cx="508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79500" y="36195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警惕“四风”反弹，认清顽固性与反复性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79500" y="41275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“四风”问题具有极强的顽固性和反复性，如同“牛皮癣”般难以根除。稍有松懈便会卷土重来，甚至变异升级、隐形变异。必须保持高度警觉，精准施策、靶向纠治，坚决防止老问题复燃、新问题萌发、小问题坐大，持续加固中央八项规定堤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143500"/>
            <a:ext cx="508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79500" y="51435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保持赶考清醒，打好作风建设持久战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79500" y="56515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始终保持“赶考”的清醒和坚定，以永远在路上的坚韧和执着，把作风建设引向深入。坚持党性党风党纪一起抓，正风肃纪反腐相贯通，不断巩固拓展全面从严治党成果，让清风正气在新时代新征程上更加充盈，为强国建设、民族复兴提供坚强保障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全国全省态势：隐形变异成为新动向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从全国和全省的情况来看，当前“四风”问题的一个显著特点就是“隐形变异”。一些违纪行为穿上了“隐身衣”，躲进了“青纱帐”，给我们的监督执纪带来了新的挑战，也对党风廉政建设和反腐败工作提出了更高的要求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0480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23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吃喝地点更隐蔽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566">
            <a:off x="952513" y="3740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3937000"/>
            <a:ext cx="2997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违规吃喝场所从高档酒店、私人会所转向更为隐蔽的“一桌餐”、单位内部食堂、农家乐，甚至转移至私人住宅或偏远民宿。这些场所私密性强、监管难度大，让奢靡之风更难被发现和遏制，成为监督执纪的重点难点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30480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597400" y="323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收送方式更便捷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566">
            <a:off x="4597413" y="3740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4597400" y="3937000"/>
            <a:ext cx="2997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传统的实物礼品逐渐被电子红包、微信转账、支付宝转账、电子购物卡等电子化方式取代。这些方式操作便捷、交易无痕，甚至通过虚拟货币、网络礼品等形式进行，脱离了传统的现金和实物交付模式，让监督执纪难以追踪资金流向和取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30480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242300" y="323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公款旅游更“巧妙”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566">
            <a:off x="8242313" y="3740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8242300" y="3937000"/>
            <a:ext cx="29972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假借考察调研、学习交流、培训研讨、党建活动等公务名义，擅自变更行程路线，绕道游览名山大川、风景名胜。将公款旅游包装成“合规公务活动”，形式更加隐蔽，不仅浪费公共财政资金，还严重违反中央八项规定精神，破坏了党和政府的形象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我市情况分析：总体向好，但风险隐患犹存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349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3495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党风廉政建设成效显著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978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175000"/>
            <a:ext cx="4699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在市委的坚强领导下，我市党风廉政建设和反腐败工作取得了实质性进展。市纪委监委坚持有案必查、有腐必惩，严肃查处了一系列违纪违法案件，形成了强大的震慑效应，推动全市政治生态持续净化、向好发展，为经济社会高质量发展提供了坚强的政治保障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349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85000" y="23495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风险隐患仍存，节日警钟长鸣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2978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3175000"/>
            <a:ext cx="4699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必须清醒认识到，腐败问题具有顽固性和隐蔽性，风险隐患尚未根除。特别是在节假日等关键节点，“四风”问题容易反弹回潮，违规收送礼品礼金、公款吃喝等违纪行为易发多发。必须时刻保持政治定力，筑牢思想防线，严防“节日腐败”，持续巩固来之不易的廉政建设成果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坚持问题导向，警钟长鸣，坚定不移推进全面从严治党向纵深发展 ——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我市情况分析：当前存在的主要问题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130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73200" y="2413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思想防线薄弱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984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部分干部对“四风”问题的顽固性认识不足，存在麻痹松懈思想，未能从根源上筑牢思想堤坝，给不良风气反弹回潮留下了隐患。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413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18100" y="2413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侥幸心理作祟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0900" y="2984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个别干部错误认为节日期间监督有所松懈，抱有“天知地知你知我知”的侥幸心态，企图规避监督、顶风违纪，这种心理极易引发违规行为。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4130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763000" y="2413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监督存在盲区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2984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面对“四风”隐形变异新动向，监督的敏锐性和针对性有待加强，对一些隐蔽性强的新问题发现不够及时，存在监督覆盖的“死角”。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080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4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016000" y="52705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总结与要求：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我们必须正视这些问题，深刻认识到作风建设的长期性和艰巨性，以“零容忍”的态度深挖根源，采取精准有效的措施补齐短板，坚决防止问题反弹回潮，持续巩固风清气正的政治生态。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错误思想辨析（一）：“小节无害”论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当前，一些错误思想在部分党员干部中仍然存在，其隐蔽性和危害性不容小觑，必须保持高度警惕，从思想根源上深刻剖析，坚决予以纠正，筑牢拒腐防变的思想防线。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115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365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错误认知的表象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87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部分干部存在“小节无害”的麻痹思想，认为吃点喝点、收点土特产、逢年过节收点“心意”是人之常情，属于无伤大雅的“小事”。这种思想让他们放松了自我要求，在小事上逐渐失守，最终丧失原则底线。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31115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3365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思想滑坡的深渊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387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这种思想极其危险！它是滋生腐败的“温床”，是走向违纪违法的第一步。“千里之堤，溃于蚁穴”，若不及时纠正，“小节”将逐渐演变成“大错”，最终突破纪律和法律的红线，给党和人民的事业造成损害，也让个人付出惨痛代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778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警示：心有所畏，方能行有所止；守住小节，方能保住大节！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“小节无害”论的危害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3114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3114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“小节”不保，大节必失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175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许多腐败分子的堕落，往往始于一顿饭、一瓶酒、一张卡。这些看似微不足道的“小节”，实则是腐蚀思想防线的蚁穴。一旦放松警惕，便会一步步突破纪律底线，最终滑向腐败的深渊，造成无法挽回的后果。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3114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56200" y="23114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“人情往来”实为利益交换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482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48200" y="3175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节日期间的“礼尚往来”，往往披着温情脉脉的面纱，实则隐藏着权钱交易的陷阱。这种看似“人情”的往来，实质是将公权力作为交易筹码，是腐蚀干部、滋生腐败的温床，严重破坏了党风政风和社会风气。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3114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88400" y="23114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“破窗效应”贻害无穷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5211">
            <a:off x="8280414" y="2978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80400" y="3175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如果对“小节”问题视而不见、放任不管，就会引发“破窗效应”。一个缺口被忽视，就会导致更多人效仿，最终使小问题演变成大问题，败坏整个社会风气，侵蚀党的执政根基，危害党和国家的事业发展。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小节失守，大节难保；防微杜渐，方能行稳致远。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错误思想辨析（二）：“侥幸心理”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cap="flat" cmpd="sng">
            <a:solidFill>
              <a:srgbClr val="E6CFCF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066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部分干部存在“法不责众”的盲从心理，或自以为手段高明、行为隐蔽的自负心态。这种侥幸心理本质上是无视纪律规矩的自欺欺人，是廉洁自律的大忌，最终只会让自己在错误的道路上越走越远。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3655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6195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36322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天网恢恢，疏而不漏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254500"/>
            <a:ext cx="469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随着全面从严治党的深入推进，党内监督、群众监督、舆论监督形成合力，大数据、信息化手段广泛应用。任何违规违纪行为都会留下痕迹，无论手段如何隐蔽，都终将暴露在监督的阳光下，无处遁形。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3365500"/>
            <a:ext cx="5207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36195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048500" y="36322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伸手必被捉，违纪必被查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4254500"/>
            <a:ext cx="469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中央和各级纪检监察机关对“四风”问题和腐败现象始终保持“零容忍”高压态势，坚持发现一起、查处一起、通报一起，绝不姑息迁就。心存侥幸以身试法，不仅会葬送个人前程，更会损害党和人民的利益，付出沉重代价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969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严守纪律红线，摒弃侥幸心理，筑牢思想防线 ——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错误思想辨析（三）：对“严管厚爱”的误读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现实中，有的干部存在错误认知，认为只要不贪不占，在作风上稍微放松一点无关紧要。这种观点是对“严管厚爱”的严重误解，必须坚决纠正，厘清认识误区。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75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365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严管就是厚爱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87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的监督和管理，是对干部最直接、最有效的保护。及时发现并纠正苗头性、倾向性问题，才能防止小错酿成大错，避免干部在错误的道路上越滑越远。这不仅是组织的责任，更是对干部政治生命的珍视与厚爱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3175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3365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作风问题无小事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3873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作风问题关系党的形象、人心向背和事业根基，绝非“小事”。放松作风要求，不仅会损害党群干群关系，更会侵蚀党的执政基础。严守作风底线，既是对党的事业负责，也是对干部个人成长负责，容不得半点松懈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778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核心启示：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95959"/>
                </a:solidFill>
                <a:latin typeface="Noto Sans SC"/>
                <a:ea typeface="Noto Sans SC"/>
                <a:cs typeface="Noto Sans SC"/>
                <a:sym typeface="Noto Sans SC"/>
              </a:rPr>
              <a:t>坚持严管与厚爱结合、激励与约束并重，才能锻造忠诚干净担当的高素质干部队伍，为党和人民的事业发展提供坚强保障。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特殊背景：“十五五”开局之年的作风保障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2026年是“十五五”规划的开局之年，全市改革发展稳定任务艰巨繁重。作风建设是干事创业的基石，唯有以过硬作风为保障，才能确保各项工作开好局、起好步，为高质量发展注入强劲动力。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048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302000"/>
            <a:ext cx="2997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作风过硬是攻坚之本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566">
            <a:off x="952513" y="3994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4191000"/>
            <a:ext cx="2997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面对复杂严峻的形势和繁重艰巨的改革发展任务，唯有锻造一支政治过硬、作风过硬、能打硬仗的干部队伍，才能在挑战面前扛得住、顶得上，确保各项决策部署落地生根、开花结果。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3048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584700" y="3302000"/>
            <a:ext cx="2997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节日风气是干事风向标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566">
            <a:off x="4584713" y="3994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4584700" y="4191000"/>
            <a:ext cx="2997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节日风气是党风政风的“晴雨表”。若节日期间歪风邪气抬头，不仅会侵蚀干部初心、损害群众利益，更会涣散人心、扰乱正常工作秩序，直接影响干事创业的精气神与整体效能。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26400" y="3048000"/>
            <a:ext cx="33782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216900" y="3302000"/>
            <a:ext cx="29972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清风正气护航高质量发展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566">
            <a:off x="8216913" y="3994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8216900" y="4191000"/>
            <a:ext cx="2997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必须以“零容忍”态度纠治“四风”顽疾，持续加固中央八项规定堤坝。让清风正气成为节日最亮丽的底色，为全市经济社会高质量发展筑牢坚实的纪律作风屏障，确保“十五五”规划稳健起步。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032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第二部分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2914015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聚焦突出问题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精准划定行为的“红线”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明确红线，才能守住底线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1066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节前廉政教育，关键在于明确行为边界，厘清“可为”与“不可为”。结合当前实际和往年易发多发问题，我们必须时刻绷紧纪律之弦，划清纪律红线，做到心中有数、行有所止，筑牢拒腐防变的坚固防线。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75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4036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3403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严守纪律红线，不碰底线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587500" y="3873500"/>
            <a:ext cx="419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严格遵守中央八项规定及其实施细则精神，坚决抵制公款吃喝、公车私用等行为，做到心有所畏、行有所止。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3175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34036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048500" y="3403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强化廉洁自律，净化风气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048500" y="3873500"/>
            <a:ext cx="419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自觉净化社交圈、生活圈，坚决抵制各种诱惑，杜绝违规收送礼品礼金，营造风清气正的节日氛围。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82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0546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87500" y="5054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坚持厉行节约，反对浪费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587500" y="5524500"/>
            <a:ext cx="419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带头落实勤俭节约要求，摒弃奢靡享乐之风，杜绝餐饮浪费，倡导文明节俭、健康向上的节日新风。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482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50546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048500" y="5054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强化责任担当，履职尽责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048500" y="5524500"/>
            <a:ext cx="419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严守岗位纪律，落实值班值守制度，积极回应群众关切，确保节日期间各项工作平稳有序运行。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红线一：严禁违规收送礼品礼金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中秋国庆期间人情往来增多，极易成为利益输送的“掩护衣”。这不仅是老生常谈的纪律要求，更是不可触碰的高压红线，必须时刻保持清醒，坚决杜绝任何形式的违规收送行为，守住廉洁自律的第一道防线。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5207000" cy="11176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2857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60500" y="28575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实物类 · 严防传统礼品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460500" y="32004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严禁收受月饼、烟酒、茶叶、土特产等实物，警惕以节日慰问为名的利益输送，杜绝“人情外衣”下的腐败行为。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667000"/>
            <a:ext cx="5207000" cy="11176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600" y="2857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21500" y="28575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电子类 · 警惕线上礼金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921500" y="32004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严禁通过微信红包、支付宝转账、电子礼品卡等方式收送礼金，防范隐蔽性极强的数字化、隐蔽式腐败手段。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000500"/>
            <a:ext cx="5207000" cy="11176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0600" y="4191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460500" y="41910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渠道类 · 严查隔空寄送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460500" y="45339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严禁利用快递、物流、跑腿等第三方渠道“隔空”寄送礼品，无论何种递送方式，涉及利益交换均属违规。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4000500"/>
            <a:ext cx="5207000" cy="11176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1600" y="4191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921500" y="4191000"/>
            <a:ext cx="431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变相类 · 拒绝隐形福利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921500" y="4533900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严禁收受提货券、消费卡、加油卡、健身卡等各类有价证券，识破“雅贿”伪装，坚决抵制各种隐形福利。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53340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55626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1460500" y="5486400"/>
            <a:ext cx="965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99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核心警示：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天下没有免费的午餐。那些看似温情的“礼尚往来”，实则是围猎干部的“糖衣炮弹”，背后往往藏着权钱交易的陷阱。时刻保持清醒，坚决抵制诱惑，守住廉洁从政的底线。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红线二：严禁违规吃喝和公款旅游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“舌尖上的腐败”最容易滋生，也最伤民心，必须坚决予以遏制。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200" y="27432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7432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违规公务接待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65200" y="3251200"/>
            <a:ext cx="29718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严禁超标准、超范围接待，不得在私人会所、企业食堂等隐蔽场所组织接待，规避监督检查。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0100" y="27432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41900" y="27432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违规接受宴请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10100" y="3251200"/>
            <a:ext cx="29718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严禁接受管理服务对象或利益相关方的宴请，坚决抵制“不吃公款吃老板”等隐形腐败行为。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540000"/>
            <a:ext cx="3378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7432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86800" y="27432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变相公款旅游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3251200"/>
            <a:ext cx="29718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严禁以招商引资、考察学习、培训调研等名义，擅自改变行程、绕道游览，挥霍公共资金。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0165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270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87500" y="52324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核心提醒：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要时刻警惕“不吃公款吃老板”“不吃饭店吃食堂”等隐形变异问题，严防“四风”问题反弹回潮。党员干部必须始终保持政治定力，筑牢思想防线，自觉抵制各种诱惑。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红线三：严禁违规发放津补贴或福利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关心关爱干部职工是组织的应有之义，但必须严格遵守政策规定和财经纪律，任何福利发放都必须在政策允许的范围内合规、有序进行。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730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2705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巧立名目发放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以“过节费”“值班补助”“加班费”等名义，无依据或超标准违规发放津贴补贴，或以各种名义变相发放钱物，规避监管。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540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7305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65700" y="2705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违规购买发放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847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违规使用公款购买购物卡、代金券、商业预付卡，或购买高档烟酒、奢侈品、土特产等物品，以实物形式变相发放给职工。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26400" y="2540000"/>
            <a:ext cx="3378200" cy="2032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730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597900" y="2705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超标准超范围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169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工会福利发放超出规定的标准、范围和限额，擅自扩大发放对象范围，或在节日慰问品之外违规发放其他津贴补贴。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953000"/>
            <a:ext cx="10668000" cy="1270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143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24000" y="51435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核心提醒：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要把有限的财政资金用在“刀刃上”，重点投向民生保障、基层治理、乡村振兴等解决群众急难愁盼的关键领域。坚决杜绝任何形式的福利腐败，确保每一分钱都花在为人民服务的实处，切实维护党政机关的清廉形象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红线四：严禁大操大办婚丧喜庆事宜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节日期间是婚丧嫁娶的高峰期，党员干部应带头移风易俗，自觉抵制陈规陋习，严格执行婚丧喜庆事宜报备制度，以实际行动维护党员干部的良好形象。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794000"/>
            <a:ext cx="3429000" cy="2095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984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变相大操大办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492500"/>
            <a:ext cx="304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严禁以“分批次、多地点、化整为零”等方式规避监督，通过隐蔽手段大操大办，规避组织监管和群众监督。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794000"/>
            <a:ext cx="3429000" cy="2095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2984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165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借机敛财牟利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3492500"/>
            <a:ext cx="304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严禁邀请管理服务对象、下属单位人员参加并收受其礼金、礼品或有价证券，严禁利用婚丧喜庆事宜借机谋取私利。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794000"/>
            <a:ext cx="3429000" cy="2095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984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36000" y="2984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动用公共资源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91500" y="3492500"/>
            <a:ext cx="304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严禁动用公款、公车、公物操办婚丧事宜，严禁利用职权或职务影响要求他人无偿提供人力、物力支持。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207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52500" y="53594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96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核心倡导：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党员干部要以身作则，带头践行社会主义核心价值观，倡导婚事新办、丧事简办、喜事俭办，自觉抵制铺张浪费和奢靡之风，以良好的党风政风带动社风民风持续向好。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互动环节：案例辨析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4127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情景一：节日馈赠的考验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603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中秋前夕，你的一位管理服务对象送来一盒月饼，称“一点心意，不成敬意”。面对这份“小礼物”，你会如何选择？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492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A. 收下，认为只是普通礼品，不算违纪</a:t>
            </a:r>
            <a:b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B. 婉言谢绝，并向对方严肃说明纪律规定</a:t>
            </a:r>
            <a:b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C. 收下后转送给其他同事，不自己使用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826000"/>
            <a:ext cx="4699000" cy="825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143000" y="4927600"/>
            <a:ext cx="444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正确答案：B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必须坚决婉拒，并向对方宣讲廉洁纪律，守住廉洁自律的第一道防线。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778000"/>
            <a:ext cx="5207000" cy="4127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77000" y="20320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情景二：同学聚会的诱惑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2603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国庆假期，老同学邀你参加聚会，费用由一位从事房地产开发的同学承担，而该同学的公司恰在你辖区内有项目。此时你会？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3492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A. 欣然前往，认为只是私人聚会，不谈工作即可</a:t>
            </a:r>
            <a:b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B. 果断拒绝，主动回避可能影响公正履职的场合</a:t>
            </a:r>
            <a:b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C. 参加聚会，但坚持自行承担个人费用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4826000"/>
            <a:ext cx="4699000" cy="825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604000" y="4927600"/>
            <a:ext cx="444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正确答案：B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应主动拒绝，避免因利益关联产生“瓜田李下”之嫌，维护公职人员的廉洁形象。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28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第三部分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320167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坚持以案为鉴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深刻汲取沉痛的教训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教训是最好的教科书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225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“教训是最好的教科书，案例是最强的清醒剂。”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746500"/>
            <a:ext cx="5207000" cy="234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3937000"/>
            <a:ext cx="4699000" cy="209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典型案例警示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近年来，我市严肃查处了一批违反中央八项规定精神的典型案例，其中不少违纪违法行为集中发生在节日期间。这些案例情节恶劣、影响极坏，不仅损害了党和政府的公信力，更直接侵蚀了党群干群关系的根基，其教训深刻，令人警醒。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23000" y="3746500"/>
            <a:ext cx="5207000" cy="2349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3937000"/>
            <a:ext cx="4699000" cy="209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筑牢思想防线</a:t>
            </a:r>
            <a:endParaRPr lang="en-US" sz="1100"/>
          </a:p>
          <a:p>
            <a:pPr marL="0" indent="0" algn="l">
              <a:lnSpc>
                <a:spcPct val="117000"/>
              </a:lnSpc>
              <a:spcBef>
                <a:spcPts val="1000"/>
              </a:spcBef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节日期间是“四风”问题的易发多发期，必须时刻绷紧纪律规矩之弦。要以这些案例为镜鉴，做到心有所畏、言有所戒、行有所止，切实增强纪律意识和规矩意识，自觉抵制各种不正之风，营造风清气正、崇廉尚俭的节日氛围。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案例一：从“一盒月饼”到“一条锁链”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1968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案例回顾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476500"/>
            <a:ext cx="1016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某区县局原局长张某，在2025年中秋节前夕，多次收受下属及管理服务对象赠送的月饼礼盒。其中部分礼盒内暗藏高档白酒、金条等贵重物品，涉案金额折合人民币共计3万余元。张某心存侥幸，认为此举只是“节日礼尚往来”，既未拒收也未按规定上交组织。最终，其行为因违反中央八项规定精神及廉洁纪律，受到党内严重警告处分，违纪所得也被依规收缴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4445000"/>
            <a:ext cx="10668000" cy="1778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16000" y="4635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警钟长鸣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50800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“千里之堤，溃于蚁穴。”一盒月饼看似是人情往来的小事，实则是</a:t>
            </a: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打开贪欲之门的钥匙</a:t>
            </a:r>
            <a:r>
              <a:rPr lang="en-US" sz="16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；一顿饭局看似是寻常应酬，却是</a:t>
            </a: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走向腐败深渊的起点</a:t>
            </a:r>
            <a:r>
              <a:rPr lang="en-US" sz="16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。党员干部若在小事小节上失守，终将在大是大非上出问题。唯有时刻绷紧纪律规矩之弦，守住廉洁自律的第一道防线，才能筑牢拒腐防变的根基。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案例二：借“考察”之名，行“旅游”之实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2159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79500" y="1968500"/>
            <a:ext cx="990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案例回顾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9500" y="2476500"/>
            <a:ext cx="990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某街道办主任李某借国庆假期之机，以“赴外地考察城市管理经验”为名，实则带领科室工作人员前往风景名胜区游玩4天，相关费用全部由辖区私营企业承担。此举严重违反中央八项规定精神和廉洁纪律，造成不良社会影响。最终，李某等人被撤销党内职务、行政撤职，并在全市范围内通报曝光，付出了沉重的代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191000"/>
            <a:ext cx="106680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2000" y="4191000"/>
            <a:ext cx="762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4381500"/>
            <a:ext cx="990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警示反思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4889500"/>
            <a:ext cx="990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公款姓公，一分一厘都不能乱花；公权为民，一丝一毫都不能私用。此类“借考察之名，行旅游之实”的行为，是典型的隐形变异“四风”问题。它不仅挥霍了公共资源，更损害了党和政府的公信力，侵蚀了干群关系。广大党员干部必须引以为戒，时刻绷紧纪律规矩之弦，自觉抵制享乐主义和奢靡之风，做到心有所畏、言有所戒、行有所止。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案例三：“喜事”变“坏事”，贪婪毁前程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案例回顾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1066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某国企副总经理王某，在其子结婚操办婚宴时，虽按规定进行了报备，但实际宴请规模远超报备人数，并暗中通知多家业务往来供应商参加，借机收受礼金X余万元。事件曝光后，王某因违反中央八项规定精神，受到留党察看一年处分，并被降职使用，不仅个人仕途受阻，更给企业形象和家庭声誉带来了难以挽回的负面影响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4311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4572000"/>
            <a:ext cx="10668000" cy="1714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48260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482600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警示反思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5334000"/>
            <a:ext cx="1003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本想借子女婚事增添喜气，却因贪婪之心逾越纪律红线，最终落得身败名裂、家庭蒙羞的下场。这一案例深刻警示我们：廉洁自律无小事，婚丧嫁娶等“家事”绝不能成为借机敛财的“幌子”，任何时候都要守住纪律底线，莫让“喜事”变成“憾事”，更不能让亲情沦为利益交换的工具。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案例共性剖析：理想信念动摇是根本原因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这些案例中的当事人，曾为事业发展作出贡献，却最终跌入违纪违法的深渊。究其根源，在于思想防线的崩塌与纪律意识的缺失，这不仅是个人的悲剧，更给党和人民的事业带来了损失。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857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0480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3022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理想信念动摇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556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忘记入党初心与使命，世界观、人生观、价值观出现根本性偏差，精神上缺“钙”，导致政治立场动摇，失去拒腐防变的根本动力，最终在诱惑面前迷失方向。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81500" y="2857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048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953000" y="3022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纪律规矩意识淡薄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3556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无视党的纪律和规矩，将制度视为“稻草人”，心存侥幸、我行我素，把个人意志凌驾于组织原则之上，最终突破纪律底线，滑向违法犯罪的深渊。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01000" y="2857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cap="flat" cmpd="sng">
            <a:solidFill>
              <a:srgbClr val="A70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3048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572500" y="30226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经不起“糖衣炮弹”诱惑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91500" y="3556000"/>
            <a:ext cx="304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在利益诱惑面前丧失定力，守不住廉洁底线。往往从一顿饭、一瓶酒、一张卡开始，一步步突破心理防线，最终被贪欲吞噬，陷入腐败泥潭无法自拔。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3975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52500" y="55245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警示启示：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腐败往往始于微末，从看似不起眼的“小事”逐步侵蚀思想防线。唯有时刻拧紧理想信念的“总开关”，严守纪律规矩，才能抵御住各种诱惑，永葆共产党人的政治本色，确保行稳致远。</a:t>
            </a:r>
            <a:endParaRPr lang="en-US"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算好人生“七笔账”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前车之覆，后车之鉴。全市党员干部务必引以为戒，时刻绷紧廉洁自律之弦，切勿把组织的提醒当作耳旁风，更不能把个人的政治生命视同儿戏。唯有常思贪欲之害，常怀律己之心，算清、守住人生的每一笔账，才能行稳致远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984500"/>
            <a:ext cx="33782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175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60500" y="31496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政治账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5814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一朝失足，前程尽毁。政治生命一旦终结，一切事业与抱负皆化为泡影。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984500"/>
            <a:ext cx="33782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3175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05400" y="31496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经济账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97400" y="35814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贪敛钱财，竹篮打水。非法所得终将被收缴，正常的薪资福利也将化为乌有。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2984500"/>
            <a:ext cx="33782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2300" y="3175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750300" y="31496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名誉账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42300" y="35814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身败名裂，颜面尽失。多年的奋斗与清誉毁于一旦，成为他人的反面教材。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445000"/>
            <a:ext cx="2540000" cy="1587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4635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397000" y="4635500"/>
            <a:ext cx="190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家庭账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52500" y="51435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妻离子散，家破人亡。不仅毁了自己，更让家庭陷入痛苦与绝望之中。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3467100" y="4445000"/>
            <a:ext cx="2540000" cy="1587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57600" y="46355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102100" y="4635500"/>
            <a:ext cx="190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05 亲情账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657600" y="51435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众叛亲离，孤立无援。失去亲友的信任与支持，落得个众叛亲离的下场。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172200" y="4445000"/>
            <a:ext cx="2540000" cy="1587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62700" y="4635500"/>
            <a:ext cx="355600" cy="3556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6807200" y="4635500"/>
            <a:ext cx="190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06 自由账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362700" y="51435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身陷囹圄，失去自由。高墙铁网之下，再美好的愿望都将成为奢望。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877300" y="4445000"/>
            <a:ext cx="2540000" cy="1587500"/>
          </a:xfrm>
          <a:prstGeom prst="roundRect">
            <a:avLst>
              <a:gd name="adj" fmla="val 0"/>
            </a:avLst>
          </a:prstGeom>
          <a:solidFill>
            <a:srgbClr val="C00000">
              <a:alpha val="7000"/>
            </a:srgbClr>
          </a:solidFill>
          <a:ln w="12700" cap="flat" cmpd="sng">
            <a:solidFill>
              <a:srgbClr val="C0000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67800" y="463550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9512300" y="4635500"/>
            <a:ext cx="190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07 健康账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9067800" y="5143500"/>
            <a:ext cx="215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心忧惧恐，身心俱损。终日惶恐不安，精神与身体双重崩溃，健康不再。</a:t>
            </a:r>
            <a:endParaRPr lang="en-US" sz="1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人生“七笔账”的代价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17780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政治账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失去自由，前途尽毁，政治生命戛然而止，个人理想与抱负化为泡影。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819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762000" y="28194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28194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经济账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倾家荡产，得不偿失，非法所得被收缴，正常收入化为乌有，生活陷入困顿。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38608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62000" y="38608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52500" y="38608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名誉账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身败名裂，颜面尽失，昔日的荣誉与口碑荡然无存，沦为反面教材。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9022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62000" y="49022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952500" y="49022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家庭账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妻离子散，家破人亡，原本幸福的家庭支离破碎，给亲人带来无尽痛苦。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17780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223000" y="17780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413500" y="17780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05 亲情账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众叛亲离，孤立无援，失去亲友的信任与支持，陷入无尽的孤独与悔恨。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33274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223000" y="33274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413500" y="33274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06 自由账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身陷囹圄，失去自由，高墙铁网隔断了与外界的联系，人生失去自主选择权。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902200"/>
            <a:ext cx="52070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223000" y="4902200"/>
            <a:ext cx="50800" cy="914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413500" y="4902200"/>
            <a:ext cx="4889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07 健康账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精神焦虑，身心俱疲，终日被恐惧与愧疚折磨，身体健康状况急剧恶化。</a:t>
            </a:r>
            <a:endParaRPr lang="en-US" sz="1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032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0" i="0" u="none" strike="noStrike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第四部分</a:t>
            </a:r>
            <a:endParaRPr lang="en-US" sz="3600" b="0" i="0" u="none" strike="noStrike">
              <a:ln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2921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压实主体责任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合力营造清朗的政治生态</a:t>
            </a:r>
            <a:endParaRPr lang="en-US" sz="3600" b="1" i="0" u="none" strike="noStrike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责任落实是关键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8415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抓好“双节”期间党风廉政建设，关键在于责任落实。全市上下要层层传导压力，级级压实责任，构建起党委、纪委、党员干部“三位一体”的责任体系，形成上下联动、齐抓共管的良好局面。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30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55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358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党委主体责任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191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切实履行全面从严治党主体责任，将党风廉政建设与业务工作同部署、同落实、同检查，做到守土有责、守土尽责，筑牢廉政建设的根基。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330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355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68900" y="358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纪委监督责任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60900" y="4191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强化监督执纪问责，紧盯节日期间“四风”问题新动向，严查违规违纪行为，以铁的纪律强化震慑，确保各项纪律要求落地见效。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51800" y="330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3556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13800" y="358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党员干部个人责任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05800" y="41910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自觉增强纪律意识和规矩意识，严格遵守廉洁自律各项规定，以身作则、率先垂范，管好自己、管好家人，筑牢拒腐防变的思想防线。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905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层层传导压力 · 级级压实责任 · 筑牢廉政防线 ——</a:t>
            </a:r>
            <a:endParaRPr lang="en-US" sz="11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党委（党组）主体责任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各级党委（党组）要切实扛起全面从严治党主体责任，把党风廉政建设作为分内之事、应尽之责，坚持党建工作与业务工作同谋划、同部署、同推进、同考核，以高度的政治自觉推动党风廉政建设落地见效。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921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175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3200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书记“第一责任人”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740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937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切实履行“第一责任人”职责，做到重要工作亲自部署、重大问题亲自过问、重点环节亲自协调、重要案件亲自督办。带头遵守廉洁自律各项规定，以身作则、以上率下，充分发挥“头雁效应”。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921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3175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68900" y="3200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班子成员“一岗双责”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5211">
            <a:off x="4660914" y="3740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60900" y="3937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坚持业务工作与党风廉政建设同部署、同落实。既要抓好分管领域的业务发展，又要严格管理分管部门和人员，做到抓早抓小、防微杜渐，及时发现和纠正苗头性、倾向性问题，筑牢廉政防线。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2921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3175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13800" y="3200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强化教育管理监督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5211">
            <a:off x="8305814" y="3740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305800" y="3937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常态化开展党性党风党纪教育，通过警示教育、廉政谈话等形式早打招呼、早提要求。将责任压力传导到每个支部、每名党员，营造崇廉尚洁的良好氛围，筑牢党员干部的思想道德防线。</a:t>
            </a:r>
            <a:endParaRPr lang="en-US"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纪检监察机关监督责任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各级纪检监察机关要强化监督执纪问责，切实履行监督职责，当好政治生态的“护林员”，以铁的纪律保障各项事业稳步推进。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857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坚持严字当头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3302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紧盯“关键少数”、重点岗位和权力运行薄弱环节，常态化开展精准监督检查，抓早抓小、防微杜渐，从源头上防范廉政风险，筑牢拒腐防变的思想防线。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2667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13500" y="2857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严肃执纪问责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13500" y="3302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对节日期间顶风违纪、隐形变异“四风”问题坚持“零容忍”，发现一起、查处一起、通报一起，绝不姑息迁就，持续释放执纪必严、违纪必究的强烈信号。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4572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52500" y="4762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畅通举报渠道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52500" y="5207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充分发挥群众监督和舆论监督作用，拓宽信访举报渠道，完善“信、访、网、电”一体化受理机制，及时核查线索，让违纪违法行为无处遁形。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4572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13500" y="4762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坚持“一案双查”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13500" y="5207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严格落实责任追究机制，在查办违纪违法案件时，既严肃追究直接责任人的责任，又倒查追究相关领导的主体责任和监督责任，倒逼责任落实到位。</a:t>
            </a:r>
            <a:endParaRPr lang="en-US"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党员干部个人责任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广大党员干部是党风廉政建设的实践者和推动者，要严守纪律规矩，做到知行合一，将廉洁自律的要求内化于心、外化于行，以坚定的理想信念筑牢拒腐防变的思想根基。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9845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238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32512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廉洁自律成习惯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803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4000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时刻自重、自省、自警、自励，在私底下、无人时、细微处更要如履薄冰、如临深渊。始终心有所畏、言有所戒、行有所止，把廉洁作为立身之本。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9845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3238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68900" y="32512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净化“三圈”守底线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5211">
            <a:off x="4660914" y="3803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60900" y="4000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主动净化社交圈、生活圈、朋友圈，坚持择善而交，远离各种不良风气的侵蚀。做到交往有原则、有界限，营造清清爽爽的同志关系与纯净的生活环境。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2984500"/>
            <a:ext cx="3378200" cy="2794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3238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13800" y="32512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践行“三慎”守初心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5211">
            <a:off x="8305814" y="3803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305800" y="4000500"/>
            <a:ext cx="28702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恪守慎独、慎初、慎微的准则，守住“第一次”的关口，警惕微小的苗头性问题。从思想深处筑牢防线，防止小问题演变成大错误，永葆共产党员的政治本色。</a:t>
            </a:r>
            <a:endParaRPr lang="en-US" sz="1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家庭助廉：筑牢家庭廉洁防线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家风正则民风淳，家风清则政风廉。家庭不仅是生活的港湾，更是拒腐防变的重要防线。党员干部要把家风建设摆在重要位置，以纯正家风涵养清朗党风政风，守护家庭幸福与政治生态。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175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429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3454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带头弘扬优良家风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000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坚持修身齐家，以身作则管好自身言行，严格教育管理亲属及身边工作人员。以自身清正为家人树立榜样，让清廉、勤俭、正直成为家庭的精神底色。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3175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3429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56200" y="3454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教育家人遵纪守法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48200" y="4000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引导家庭成员树立正确的权力观与利益观，坚决杜绝利用职权或影响力谋取私利，不干预政务决策，不搞特殊化，守好家庭廉洁的“后方阵地”。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026400" y="3175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3429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788400" y="3454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共筑家庭廉洁防线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80400" y="4000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让家人成为廉洁自律的“监督员”与“贤内助”，相互提醒、相互监督，及时发现并纠正苗头性问题，共同守护家庭幸福与政治安全，共筑拒腐防变的坚固堤坝。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778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清风传家远，廉洁继世长 ——</a:t>
            </a:r>
            <a:endParaRPr lang="en-US"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C00000"/>
                </a:solidFill>
                <a:latin typeface="Noto Sans SC"/>
                <a:ea typeface="宋体" charset="0"/>
                <a:cs typeface="Noto Sans SC"/>
                <a:sym typeface="Noto Sans SC"/>
              </a:rPr>
              <a:t>结语：</a:t>
            </a:r>
            <a:r>
              <a:rPr lang="en-US" sz="3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清廉是福，贪欲是祸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159000"/>
            <a:ext cx="33020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476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5019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心存敬畏，严守红线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1115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始终保持“赶考”的清醒与坚定，时刻绷紧纪律规矩之弦。自觉抵制节日期间的各种诱惑，做到心有所畏、言有所戒、行有所止，以“零容忍”的态度守住廉洁自律的底线，筑牢拒腐防变的思想根基。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2159000"/>
            <a:ext cx="33020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2476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207000" y="25019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弘扬正气，引领风尚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31115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以优良党风政风带动社风民风持续向好，让清风正气充盈社会各个角落。充分发挥党员干部的模范带头作用，倡导廉洁齐家、勤俭过节的文明新风，营造崇廉尚洁、向上向善的浓厚社会氛围。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2159000"/>
            <a:ext cx="3302000" cy="3175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476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90000" y="25019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履职尽责，护航发展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31115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把纪律作风建设的成果转化为推动发展的强大动力，以铁的纪律保障各项决策部署落地见效。为全市经济社会高质量发展扫清障碍、保驾护航，凝聚起奋进新征程、建功新时代的磅礴力量。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78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风清气正过佳节，廉洁自律守初心 ——</a:t>
            </a:r>
            <a:endParaRPr lang="en-US" sz="1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70764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祝大家中秋团圆、国庆快乐</a:t>
            </a:r>
            <a:r>
              <a:rPr lang="zh-CN" altLang="en-US" sz="40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！</a:t>
            </a:r>
            <a:endParaRPr lang="zh-CN" altLang="en-US" sz="4000" b="1" i="0" u="none" strike="noStrike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2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3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4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5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6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7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8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9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0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1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2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3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4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5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ags/tag16.xml><?xml version="1.0" encoding="utf-8"?>
<p:tagLst xmlns:p="http://schemas.openxmlformats.org/presentationml/2006/main">
  <p:tag name="KSO_WM_DIAGRAM_VIRTUALLY_FRAME" val="{&quot;height&quot;:247.85976377952767,&quot;left&quot;:75.76480314960631,&quot;top&quot;:136.97039370078738,&quot;width&quot;:812.2952755905511}"/>
</p:tagLst>
</file>

<file path=ppt/theme/theme1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10760</Words>
  <Application>WPS 演示</Application>
  <PresentationFormat/>
  <Paragraphs>539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6" baseType="lpstr">
      <vt:lpstr>Arial</vt:lpstr>
      <vt:lpstr>宋体</vt:lpstr>
      <vt:lpstr>Wingdings</vt:lpstr>
      <vt:lpstr>Arial</vt:lpstr>
      <vt:lpstr>Times New Roman</vt:lpstr>
      <vt:lpstr>Noto Sans SC</vt:lpstr>
      <vt:lpstr>C059</vt:lpstr>
      <vt:lpstr>宋体</vt:lpstr>
      <vt:lpstr>方正书宋_GBK</vt:lpstr>
      <vt:lpstr>微软雅黑</vt:lpstr>
      <vt:lpstr>黑体</vt:lpstr>
      <vt:lpstr>Arial Unicode MS</vt:lpstr>
      <vt:lpstr>国标黑体</vt:lpstr>
      <vt:lpstr>思源黑体 CN Heavy</vt:lpstr>
      <vt:lpstr>Noto Sans S Chinese Bold</vt:lpstr>
      <vt:lpstr>Noto Sans SC</vt:lpstr>
      <vt:lpstr>思源黑体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1</cp:revision>
  <dcterms:created xsi:type="dcterms:W3CDTF">2026-09-17T06:18:34Z</dcterms:created>
  <dcterms:modified xsi:type="dcterms:W3CDTF">2026-09-17T06:18:34Z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{"Label":"1","ContentProducer":"001191110102MACQD9K64010000","ProduceID":"7686382243769552050","ReservedCode1":"","ContentPropagator":"","PropagateID":"","ReservedCode2":""}</vt:lpwstr>
  </property>
  <property fmtid="{D5CDD505-2E9C-101B-9397-08002B2CF9AE}" pid="3" name="ICV">
    <vt:lpwstr>12762934CC14A45E3986AB6A85D2CD5E_42</vt:lpwstr>
  </property>
  <property fmtid="{D5CDD505-2E9C-101B-9397-08002B2CF9AE}" pid="4" name="KSOProductBuildVer">
    <vt:lpwstr>2052-12.8.2.19313</vt:lpwstr>
  </property>
</Properties>
</file>