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 showGuides="1">
      <p:cViewPr varScale="1">
        <p:scale>
          <a:sx n="114" d="100"/>
          <a:sy n="114" d="100"/>
        </p:scale>
        <p:origin x="912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Title Slide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1999" cy="6235700"/>
            <a:chOff x="0" y="0"/>
            <a:chExt cx="12191999" cy="62357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191999" cy="6235700"/>
              <a:chOff x="0" y="0"/>
              <a:chExt cx="12191999" cy="62357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4780616"/>
                <a:ext cx="1802490" cy="1329420"/>
              </a:xfrm>
              <a:custGeom>
                <a:avLst/>
                <a:gdLst/>
                <a:ahLst/>
                <a:cxnLst/>
                <a:rect l="l" t="t" r="r" b="b"/>
                <a:pathLst>
                  <a:path w="1383556" h="1277398">
                    <a:moveTo>
                      <a:pt x="0" y="0"/>
                    </a:moveTo>
                    <a:lnTo>
                      <a:pt x="0" y="1277399"/>
                    </a:lnTo>
                    <a:lnTo>
                      <a:pt x="1383557" y="303785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156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5" name="Freeform 5"/>
              <p:cNvSpPr/>
              <p:nvPr/>
            </p:nvSpPr>
            <p:spPr>
              <a:xfrm>
                <a:off x="3425277" y="0"/>
                <a:ext cx="8766722" cy="6235700"/>
              </a:xfrm>
              <a:custGeom>
                <a:avLst/>
                <a:gdLst/>
                <a:ahLst/>
                <a:cxnLst/>
                <a:rect l="l" t="t" r="r" b="b"/>
                <a:pathLst>
                  <a:path w="7541237" h="6858000">
                    <a:moveTo>
                      <a:pt x="7541238" y="0"/>
                    </a:moveTo>
                    <a:lnTo>
                      <a:pt x="7541238" y="4500830"/>
                    </a:lnTo>
                    <a:lnTo>
                      <a:pt x="4927853" y="685800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156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  <p:sp>
            <p:nvSpPr>
              <p:cNvPr id="6" name="Freeform 6"/>
              <p:cNvSpPr/>
              <p:nvPr/>
            </p:nvSpPr>
            <p:spPr>
              <a:xfrm>
                <a:off x="0" y="0"/>
                <a:ext cx="9153928" cy="6235700"/>
              </a:xfrm>
              <a:custGeom>
                <a:avLst/>
                <a:gdLst/>
                <a:ahLst/>
                <a:cxnLst/>
                <a:rect l="l" t="t" r="r" b="b"/>
                <a:pathLst>
                  <a:path w="7874316" h="6858000">
                    <a:moveTo>
                      <a:pt x="0" y="0"/>
                    </a:moveTo>
                    <a:lnTo>
                      <a:pt x="0" y="5337796"/>
                    </a:lnTo>
                    <a:lnTo>
                      <a:pt x="7874316" y="6858000"/>
                    </a:lnTo>
                    <a:lnTo>
                      <a:pt x="4056725" y="0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78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>
              <a:off x="11199549" y="615778"/>
              <a:ext cx="319351" cy="720000"/>
              <a:chOff x="11189486" y="723901"/>
              <a:chExt cx="329414" cy="742688"/>
            </a:xfrm>
          </p:grpSpPr>
          <p:grpSp>
            <p:nvGrpSpPr>
              <p:cNvPr id="8" name="Group 8"/>
              <p:cNvGrpSpPr/>
              <p:nvPr/>
            </p:nvGrpSpPr>
            <p:grpSpPr>
              <a:xfrm>
                <a:off x="11189486" y="1137177"/>
                <a:ext cx="329414" cy="329412"/>
                <a:chOff x="11189486" y="1113113"/>
                <a:chExt cx="329414" cy="329412"/>
              </a:xfrm>
            </p:grpSpPr>
            <p:sp>
              <p:nvSpPr>
                <p:cNvPr id="9" name="AutoShape 9"/>
                <p:cNvSpPr/>
                <p:nvPr/>
              </p:nvSpPr>
              <p:spPr>
                <a:xfrm>
                  <a:off x="11189486" y="1113113"/>
                  <a:ext cx="329414" cy="32941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 cap="flat" cmpd="sng">
                  <a:prstDash val="solid"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algn="ctr"/>
                </a:p>
              </p:txBody>
            </p:sp>
            <p:sp>
              <p:nvSpPr>
                <p:cNvPr id="10" name="Freeform 10"/>
                <p:cNvSpPr/>
                <p:nvPr/>
              </p:nvSpPr>
              <p:spPr>
                <a:xfrm rot="10800000">
                  <a:off x="11313207" y="1241819"/>
                  <a:ext cx="81972" cy="7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2067" h="924095">
                      <a:moveTo>
                        <a:pt x="483993" y="24210"/>
                      </a:moveTo>
                      <a:cubicBezTo>
                        <a:pt x="497385" y="1021"/>
                        <a:pt x="527016" y="-6941"/>
                        <a:pt x="550223" y="6438"/>
                      </a:cubicBezTo>
                      <a:cubicBezTo>
                        <a:pt x="557615" y="10698"/>
                        <a:pt x="563735" y="16824"/>
                        <a:pt x="567978" y="24210"/>
                      </a:cubicBezTo>
                      <a:lnTo>
                        <a:pt x="1045523" y="851327"/>
                      </a:lnTo>
                      <a:cubicBezTo>
                        <a:pt x="1058914" y="874510"/>
                        <a:pt x="1050977" y="904159"/>
                        <a:pt x="1027769" y="917545"/>
                      </a:cubicBezTo>
                      <a:cubicBezTo>
                        <a:pt x="1020437" y="921804"/>
                        <a:pt x="1012014" y="924040"/>
                        <a:pt x="1003532" y="924040"/>
                      </a:cubicBezTo>
                      <a:lnTo>
                        <a:pt x="48439" y="924040"/>
                      </a:lnTo>
                      <a:cubicBezTo>
                        <a:pt x="21656" y="924046"/>
                        <a:pt x="-37" y="902348"/>
                        <a:pt x="-37" y="875577"/>
                      </a:cubicBezTo>
                      <a:cubicBezTo>
                        <a:pt x="-37" y="867063"/>
                        <a:pt x="2206" y="858701"/>
                        <a:pt x="6447" y="8513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>
                  <a:prstDash val="solid"/>
                </a:ln>
              </p:spPr>
              <p:txBody>
                <a:bodyPr vert="horz" lIns="91440" tIns="45720" rIns="91440" bIns="45720" anchor="ctr">
                  <a:normAutofit/>
                </a:bodyPr>
                <a:p>
                  <a:pPr marL="0" algn="l"/>
                </a:p>
              </p:txBody>
            </p:sp>
          </p:grpSp>
          <p:grpSp>
            <p:nvGrpSpPr>
              <p:cNvPr id="11" name="Group 11"/>
              <p:cNvGrpSpPr/>
              <p:nvPr/>
            </p:nvGrpSpPr>
            <p:grpSpPr>
              <a:xfrm>
                <a:off x="11189486" y="723901"/>
                <a:ext cx="329414" cy="329412"/>
                <a:chOff x="11189486" y="723901"/>
                <a:chExt cx="329414" cy="329412"/>
              </a:xfrm>
            </p:grpSpPr>
            <p:sp>
              <p:nvSpPr>
                <p:cNvPr id="12" name="AutoShape 12"/>
                <p:cNvSpPr/>
                <p:nvPr/>
              </p:nvSpPr>
              <p:spPr>
                <a:xfrm flipH="1">
                  <a:off x="11189486" y="723901"/>
                  <a:ext cx="329414" cy="32941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>
                    <a:alpha val="30000"/>
                  </a:srgbClr>
                </a:solidFill>
                <a:ln cap="flat" cmpd="sng">
                  <a:prstDash val="solid"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algn="ctr"/>
                </a:p>
              </p:txBody>
            </p:sp>
            <p:sp>
              <p:nvSpPr>
                <p:cNvPr id="13" name="Freeform 13"/>
                <p:cNvSpPr/>
                <p:nvPr/>
              </p:nvSpPr>
              <p:spPr>
                <a:xfrm flipH="1">
                  <a:off x="11313207" y="852607"/>
                  <a:ext cx="81972" cy="7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2067" h="924095">
                      <a:moveTo>
                        <a:pt x="483993" y="24210"/>
                      </a:moveTo>
                      <a:cubicBezTo>
                        <a:pt x="497385" y="1021"/>
                        <a:pt x="527016" y="-6941"/>
                        <a:pt x="550223" y="6438"/>
                      </a:cubicBezTo>
                      <a:cubicBezTo>
                        <a:pt x="557615" y="10698"/>
                        <a:pt x="563735" y="16824"/>
                        <a:pt x="567978" y="24210"/>
                      </a:cubicBezTo>
                      <a:lnTo>
                        <a:pt x="1045523" y="851327"/>
                      </a:lnTo>
                      <a:cubicBezTo>
                        <a:pt x="1058914" y="874510"/>
                        <a:pt x="1050977" y="904159"/>
                        <a:pt x="1027769" y="917545"/>
                      </a:cubicBezTo>
                      <a:cubicBezTo>
                        <a:pt x="1020437" y="921804"/>
                        <a:pt x="1012014" y="924040"/>
                        <a:pt x="1003532" y="924040"/>
                      </a:cubicBezTo>
                      <a:lnTo>
                        <a:pt x="48439" y="924040"/>
                      </a:lnTo>
                      <a:cubicBezTo>
                        <a:pt x="21656" y="924046"/>
                        <a:pt x="-37" y="902348"/>
                        <a:pt x="-37" y="875577"/>
                      </a:cubicBezTo>
                      <a:cubicBezTo>
                        <a:pt x="-37" y="867063"/>
                        <a:pt x="2206" y="858701"/>
                        <a:pt x="6447" y="8513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>
                  <a:prstDash val="solid"/>
                </a:ln>
              </p:spPr>
              <p:txBody>
                <a:bodyPr vert="horz" lIns="91440" tIns="45720" rIns="91440" bIns="45720" anchor="ctr">
                  <a:normAutofit/>
                </a:bodyPr>
                <a:p>
                  <a:pPr marL="0" algn="l"/>
                </a:p>
              </p:txBody>
            </p:sp>
          </p:grpSp>
        </p:grpSp>
      </p:grpSp>
      <p:grpSp>
        <p:nvGrpSpPr>
          <p:cNvPr id="14" name="Group 14"/>
          <p:cNvGrpSpPr/>
          <p:nvPr/>
        </p:nvGrpSpPr>
        <p:grpSpPr>
          <a:xfrm>
            <a:off x="1091700" y="3456242"/>
            <a:ext cx="6480000" cy="540001"/>
            <a:chOff x="1091700" y="3473270"/>
            <a:chExt cx="6480000" cy="540001"/>
          </a:xfrm>
        </p:grpSpPr>
        <p:sp>
          <p:nvSpPr>
            <p:cNvPr id="15" name="AutoShape 15"/>
            <p:cNvSpPr/>
            <p:nvPr/>
          </p:nvSpPr>
          <p:spPr>
            <a:xfrm>
              <a:off x="1091700" y="3473270"/>
              <a:ext cx="6480000" cy="540000"/>
            </a:xfrm>
            <a:prstGeom prst="roundRect">
              <a:avLst>
                <a:gd name="adj" fmla="val 50000"/>
              </a:avLst>
            </a:prstGeom>
            <a:gradFill>
              <a:gsLst>
                <a:gs pos="30000">
                  <a:srgbClr val="FFFFFF">
                    <a:alpha val="20000"/>
                  </a:srgbClr>
                </a:gs>
                <a:gs pos="100000">
                  <a:srgbClr val="FFFFFF">
                    <a:alpha val="0"/>
                  </a:srgbClr>
                </a:gs>
              </a:gsLst>
            </a:gradFill>
            <a:ln cap="flat" cmpd="sng">
              <a:prstDash val="solid"/>
            </a:ln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1091700" y="3473271"/>
              <a:ext cx="540000" cy="540000"/>
              <a:chOff x="1091700" y="3473271"/>
              <a:chExt cx="540000" cy="540000"/>
            </a:xfrm>
          </p:grpSpPr>
          <p:sp>
            <p:nvSpPr>
              <p:cNvPr id="17" name="AutoShape 17"/>
              <p:cNvSpPr/>
              <p:nvPr/>
            </p:nvSpPr>
            <p:spPr>
              <a:xfrm>
                <a:off x="1091700" y="3473271"/>
                <a:ext cx="540000" cy="540000"/>
              </a:xfrm>
              <a:prstGeom prst="ellipse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cap="flat" cmpd="sng">
                <a:prstDash val="solid"/>
              </a:ln>
              <a:effectLst>
                <a:outerShdw blurRad="254000" dist="127000" dir="2700000" algn="tl" rotWithShape="0">
                  <a:schemeClr val="accent1">
                    <a:alpha val="20000"/>
                    <a:lumMod val="75000"/>
                  </a:schemeClr>
                </a:outerShdw>
              </a:effectLst>
            </p:spPr>
            <p:txBody>
              <a:bodyPr vert="horz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8" name="AutoShape 18"/>
              <p:cNvSpPr/>
              <p:nvPr/>
            </p:nvSpPr>
            <p:spPr>
              <a:xfrm rot="5400000">
                <a:off x="1319732" y="3689271"/>
                <a:ext cx="108000" cy="108000"/>
              </a:xfrm>
              <a:prstGeom prst="triangle">
                <a:avLst/>
              </a:prstGeom>
              <a:solidFill>
                <a:schemeClr val="accent1"/>
              </a:solidFill>
              <a:ln cap="flat" cmpd="sng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ctr"/>
              </a:p>
            </p:txBody>
          </p:sp>
        </p:grpSp>
      </p:grpSp>
      <p:sp>
        <p:nvSpPr>
          <p:cNvPr id="19" name="AutoShape 19"/>
          <p:cNvSpPr/>
          <p:nvPr>
            <p:ph type="ctrTitle" hasCustomPrompt="1"/>
          </p:nvPr>
        </p:nvSpPr>
        <p:spPr>
          <a:xfrm>
            <a:off x="1079000" y="1130300"/>
            <a:ext cx="10021300" cy="2016000"/>
          </a:xfrm>
          <a:prstGeom prst="rect">
            <a:avLst/>
          </a:prstGeom>
        </p:spPr>
        <p:txBody>
          <a:bodyPr vert="horz" wrap="square" lIns="91440" tIns="45720" rIns="91440" bIns="45720" anchor="b">
            <a:no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5400" b="1" baseline="0">
                <a:solidFill>
                  <a:srgbClr val="FFFFFF"/>
                </a:solidFill>
                <a:latin typeface="Arial"/>
                <a:ea typeface="Arial"/>
              </a:rPr>
              <a:t>Click to add title</a:t>
            </a:r>
            <a:endParaRPr lang="en-US" sz="5400" b="1" baseline="0">
              <a:solidFill>
                <a:srgbClr val="FFFFFF"/>
              </a:solidFill>
              <a:latin typeface="Arial"/>
              <a:ea typeface="Arial"/>
            </a:endParaRPr>
          </a:p>
        </p:txBody>
      </p:sp>
      <p:sp>
        <p:nvSpPr>
          <p:cNvPr id="20" name="AutoShape 20"/>
          <p:cNvSpPr/>
          <p:nvPr>
            <p:ph type="subTitle" sz="quarter" idx="1" hasCustomPrompt="1"/>
          </p:nvPr>
        </p:nvSpPr>
        <p:spPr>
          <a:xfrm>
            <a:off x="1802490" y="3456242"/>
            <a:ext cx="9297809" cy="5400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91440" tIns="45720" rIns="91440" bIns="45720" anchor="ctr">
            <a:noAutofit/>
          </a:bodyPr>
          <a:p>
            <a:pPr marL="0" indent="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2000" baseline="0">
                <a:solidFill>
                  <a:srgbClr val="FFFFFF"/>
                </a:solidFill>
                <a:latin typeface="Arial"/>
                <a:ea typeface="Arial"/>
              </a:rPr>
              <a:t>Click to add subtitle</a:t>
            </a:r>
            <a:endParaRPr lang="en-US" sz="2000" baseline="0">
              <a:solidFill>
                <a:srgbClr val="FFFFFF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baseline="0">
                <a:solidFill>
                  <a:srgbClr val="1D1D1D"/>
                </a:solidFill>
                <a:latin typeface="Arial"/>
                <a:ea typeface="Arial"/>
              </a:rPr>
              <a:t>Click to add title</a:t>
            </a:r>
            <a:endParaRPr lang="en-US" sz="28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  <p:sp>
        <p:nvSpPr>
          <p:cNvPr id="3" name="AutoShape 3"/>
          <p:cNvSpPr/>
          <p:nvPr>
            <p:ph idx="1" hasCustomPrompt="1"/>
          </p:nvPr>
        </p:nvSpPr>
        <p:spPr>
          <a:xfrm>
            <a:off x="660400" y="1130300"/>
            <a:ext cx="10858500" cy="5003800"/>
          </a:xfrm>
        </p:spPr>
        <p:txBody>
          <a:bodyPr vert="horz" lIns="91440" tIns="45720" rIns="91440" bIns="45720" anchor="t">
            <a:norm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baseline="0">
                <a:solidFill>
                  <a:srgbClr val="1D1D1D"/>
                </a:solidFill>
                <a:latin typeface="Arial"/>
                <a:ea typeface="Arial"/>
              </a:rPr>
              <a:t>Click to add text</a:t>
            </a:r>
            <a:endParaRPr lang="en-US" sz="18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685800" lvl="1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600" baseline="0">
                <a:solidFill>
                  <a:srgbClr val="1D1D1D"/>
                </a:solidFill>
                <a:latin typeface="Arial"/>
                <a:ea typeface="Arial"/>
              </a:rPr>
              <a:t>Second level</a:t>
            </a:r>
            <a:endParaRPr lang="en-US" sz="16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143000" lvl="2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400" baseline="0">
                <a:solidFill>
                  <a:srgbClr val="1D1D1D"/>
                </a:solidFill>
                <a:latin typeface="Arial"/>
                <a:ea typeface="Arial"/>
              </a:rPr>
              <a:t>Third level</a:t>
            </a:r>
            <a:endParaRPr lang="en-US" sz="14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600200" lvl="3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Fourth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2057400" lvl="4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Fifth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Agenda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2192000" cy="6858000"/>
              <a:chOff x="0" y="0"/>
              <a:chExt cx="12192000" cy="6858000"/>
            </a:xfrm>
          </p:grpSpPr>
          <p:sp>
            <p:nvSpPr>
              <p:cNvPr id="4" name="Freeform 4"/>
              <p:cNvSpPr/>
              <p:nvPr/>
            </p:nvSpPr>
            <p:spPr>
              <a:xfrm flipH="1">
                <a:off x="8014674" y="1"/>
                <a:ext cx="2145789" cy="2284763"/>
              </a:xfrm>
              <a:custGeom>
                <a:avLst/>
                <a:gdLst/>
                <a:ahLst/>
                <a:cxnLst/>
                <a:rect l="l" t="t" r="r" b="b"/>
                <a:pathLst>
                  <a:path w="2145789" h="2284763">
                    <a:moveTo>
                      <a:pt x="1634776" y="0"/>
                    </a:moveTo>
                    <a:lnTo>
                      <a:pt x="0" y="0"/>
                    </a:lnTo>
                    <a:lnTo>
                      <a:pt x="1305871" y="2284763"/>
                    </a:lnTo>
                    <a:lnTo>
                      <a:pt x="2145789" y="939326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78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5" name="Freeform 5"/>
              <p:cNvSpPr/>
              <p:nvPr/>
            </p:nvSpPr>
            <p:spPr>
              <a:xfrm flipH="1">
                <a:off x="7547610" y="3248526"/>
                <a:ext cx="4128140" cy="3598679"/>
              </a:xfrm>
              <a:custGeom>
                <a:avLst/>
                <a:gdLst/>
                <a:ahLst/>
                <a:cxnLst/>
                <a:rect l="l" t="t" r="r" b="b"/>
                <a:pathLst>
                  <a:path w="5988" h="5220">
                    <a:moveTo>
                      <a:pt x="5988" y="5220"/>
                    </a:moveTo>
                    <a:lnTo>
                      <a:pt x="0" y="5220"/>
                    </a:lnTo>
                    <a:lnTo>
                      <a:pt x="2970" y="0"/>
                    </a:lnTo>
                    <a:lnTo>
                      <a:pt x="5988" y="5220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156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6" name="Freeform 6"/>
              <p:cNvSpPr/>
              <p:nvPr/>
            </p:nvSpPr>
            <p:spPr>
              <a:xfrm flipH="1">
                <a:off x="8813800" y="0"/>
                <a:ext cx="3378200" cy="6858000"/>
              </a:xfrm>
              <a:custGeom>
                <a:avLst/>
                <a:gdLst/>
                <a:ahLst/>
                <a:cxnLst/>
                <a:rect l="l" t="t" r="r" b="b"/>
                <a:pathLst>
                  <a:path w="3378200" h="6858000">
                    <a:moveTo>
                      <a:pt x="2103120" y="0"/>
                    </a:moveTo>
                    <a:lnTo>
                      <a:pt x="0" y="0"/>
                    </a:lnTo>
                    <a:lnTo>
                      <a:pt x="0" y="6858000"/>
                    </a:lnTo>
                    <a:lnTo>
                      <a:pt x="728073" y="6858000"/>
                    </a:lnTo>
                    <a:lnTo>
                      <a:pt x="3378200" y="2228144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78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  <p:sp>
            <p:nvSpPr>
              <p:cNvPr id="7" name="Freeform 7"/>
              <p:cNvSpPr/>
              <p:nvPr/>
            </p:nvSpPr>
            <p:spPr>
              <a:xfrm flipH="1">
                <a:off x="0" y="0"/>
                <a:ext cx="983709" cy="1727200"/>
              </a:xfrm>
              <a:custGeom>
                <a:avLst/>
                <a:gdLst/>
                <a:ahLst/>
                <a:cxnLst/>
                <a:rect l="l" t="t" r="r" b="b"/>
                <a:pathLst>
                  <a:path w="1154330" h="2026776">
                    <a:moveTo>
                      <a:pt x="1154330" y="0"/>
                    </a:moveTo>
                    <a:lnTo>
                      <a:pt x="0" y="0"/>
                    </a:lnTo>
                    <a:lnTo>
                      <a:pt x="18415" y="39370"/>
                    </a:lnTo>
                    <a:lnTo>
                      <a:pt x="1154330" y="2026776"/>
                    </a:lnTo>
                    <a:close/>
                  </a:path>
                </a:pathLst>
              </a:custGeom>
              <a:gradFill>
                <a:gsLst>
                  <a:gs pos="0">
                    <a:srgbClr val="C8371A">
                      <a:lumMod val="60000"/>
                      <a:lumOff val="40000"/>
                    </a:srgbClr>
                  </a:gs>
                  <a:gs pos="60000">
                    <a:srgbClr val="C8371A"/>
                  </a:gs>
                </a:gsLst>
                <a:lin ang="7800000"/>
              </a:gradFill>
              <a:ln cap="flat">
                <a:prstDash val="solid"/>
              </a:ln>
              <a:effectLst>
                <a:outerShdw blurRad="254000" dist="127000" dir="2700000" algn="tl" rotWithShape="0">
                  <a:schemeClr val="accent1">
                    <a:alpha val="30000"/>
                    <a:lumMod val="75000"/>
                  </a:schemeClr>
                </a:outerShdw>
              </a:effectLst>
            </p:spPr>
            <p:txBody>
              <a:bodyPr rot="0" vert="horz" wrap="square" lIns="91440" tIns="45720" rIns="91440" bIns="45720" anchor="ctr">
                <a:noAutofit/>
              </a:bodyPr>
              <a:p>
                <a:pPr marL="0" algn="l"/>
              </a:p>
            </p:txBody>
          </p:sp>
        </p:grpSp>
        <p:grpSp>
          <p:nvGrpSpPr>
            <p:cNvPr id="8" name="Group 8"/>
            <p:cNvGrpSpPr/>
            <p:nvPr/>
          </p:nvGrpSpPr>
          <p:grpSpPr>
            <a:xfrm>
              <a:off x="11199549" y="615778"/>
              <a:ext cx="319351" cy="720000"/>
              <a:chOff x="11189486" y="723901"/>
              <a:chExt cx="329414" cy="742688"/>
            </a:xfrm>
          </p:grpSpPr>
          <p:grpSp>
            <p:nvGrpSpPr>
              <p:cNvPr id="9" name="Group 9"/>
              <p:cNvGrpSpPr/>
              <p:nvPr/>
            </p:nvGrpSpPr>
            <p:grpSpPr>
              <a:xfrm>
                <a:off x="11189486" y="1137177"/>
                <a:ext cx="329414" cy="329412"/>
                <a:chOff x="11189486" y="1113113"/>
                <a:chExt cx="329414" cy="329412"/>
              </a:xfrm>
            </p:grpSpPr>
            <p:sp>
              <p:nvSpPr>
                <p:cNvPr id="10" name="AutoShape 10"/>
                <p:cNvSpPr/>
                <p:nvPr/>
              </p:nvSpPr>
              <p:spPr>
                <a:xfrm>
                  <a:off x="11189486" y="1113113"/>
                  <a:ext cx="329414" cy="32941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/>
                </a:solidFill>
                <a:ln cap="flat" cmpd="sng">
                  <a:prstDash val="solid"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algn="ctr"/>
                </a:p>
              </p:txBody>
            </p:sp>
            <p:sp>
              <p:nvSpPr>
                <p:cNvPr id="11" name="Freeform 11"/>
                <p:cNvSpPr/>
                <p:nvPr/>
              </p:nvSpPr>
              <p:spPr>
                <a:xfrm rot="10800000">
                  <a:off x="11313207" y="1241819"/>
                  <a:ext cx="81972" cy="7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2067" h="924095">
                      <a:moveTo>
                        <a:pt x="483993" y="24210"/>
                      </a:moveTo>
                      <a:cubicBezTo>
                        <a:pt x="497385" y="1021"/>
                        <a:pt x="527016" y="-6941"/>
                        <a:pt x="550223" y="6438"/>
                      </a:cubicBezTo>
                      <a:cubicBezTo>
                        <a:pt x="557615" y="10698"/>
                        <a:pt x="563735" y="16824"/>
                        <a:pt x="567978" y="24210"/>
                      </a:cubicBezTo>
                      <a:lnTo>
                        <a:pt x="1045523" y="851327"/>
                      </a:lnTo>
                      <a:cubicBezTo>
                        <a:pt x="1058914" y="874510"/>
                        <a:pt x="1050977" y="904159"/>
                        <a:pt x="1027769" y="917545"/>
                      </a:cubicBezTo>
                      <a:cubicBezTo>
                        <a:pt x="1020437" y="921804"/>
                        <a:pt x="1012014" y="924040"/>
                        <a:pt x="1003532" y="924040"/>
                      </a:cubicBezTo>
                      <a:lnTo>
                        <a:pt x="48439" y="924040"/>
                      </a:lnTo>
                      <a:cubicBezTo>
                        <a:pt x="21656" y="924046"/>
                        <a:pt x="-37" y="902348"/>
                        <a:pt x="-37" y="875577"/>
                      </a:cubicBezTo>
                      <a:cubicBezTo>
                        <a:pt x="-37" y="867063"/>
                        <a:pt x="2206" y="858701"/>
                        <a:pt x="6447" y="8513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>
                  <a:prstDash val="solid"/>
                </a:ln>
              </p:spPr>
              <p:txBody>
                <a:bodyPr vert="horz" lIns="91440" tIns="45720" rIns="91440" bIns="45720" anchor="ctr">
                  <a:normAutofit/>
                </a:bodyPr>
                <a:p>
                  <a:pPr marL="0" algn="l"/>
                </a:p>
              </p:txBody>
            </p:sp>
          </p:grpSp>
          <p:grpSp>
            <p:nvGrpSpPr>
              <p:cNvPr id="12" name="Group 12"/>
              <p:cNvGrpSpPr/>
              <p:nvPr/>
            </p:nvGrpSpPr>
            <p:grpSpPr>
              <a:xfrm>
                <a:off x="11189486" y="723901"/>
                <a:ext cx="329414" cy="329412"/>
                <a:chOff x="11189486" y="723901"/>
                <a:chExt cx="329414" cy="329412"/>
              </a:xfrm>
            </p:grpSpPr>
            <p:sp>
              <p:nvSpPr>
                <p:cNvPr id="13" name="AutoShape 13"/>
                <p:cNvSpPr/>
                <p:nvPr/>
              </p:nvSpPr>
              <p:spPr>
                <a:xfrm flipH="1">
                  <a:off x="11189486" y="723901"/>
                  <a:ext cx="329414" cy="329412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FFFFFF">
                    <a:alpha val="30000"/>
                  </a:srgbClr>
                </a:solidFill>
                <a:ln cap="flat" cmpd="sng">
                  <a:prstDash val="solid"/>
                </a:ln>
              </p:spPr>
              <p:txBody>
                <a:bodyPr vert="horz" wrap="square" lIns="91440" tIns="45720" rIns="91440" bIns="45720" anchor="ctr">
                  <a:noAutofit/>
                </a:bodyPr>
                <a:p>
                  <a:pPr marL="0" algn="ctr"/>
                </a:p>
              </p:txBody>
            </p:sp>
            <p:sp>
              <p:nvSpPr>
                <p:cNvPr id="14" name="Freeform 14"/>
                <p:cNvSpPr/>
                <p:nvPr/>
              </p:nvSpPr>
              <p:spPr>
                <a:xfrm flipH="1">
                  <a:off x="11313207" y="852607"/>
                  <a:ext cx="81972" cy="72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52067" h="924095">
                      <a:moveTo>
                        <a:pt x="483993" y="24210"/>
                      </a:moveTo>
                      <a:cubicBezTo>
                        <a:pt x="497385" y="1021"/>
                        <a:pt x="527016" y="-6941"/>
                        <a:pt x="550223" y="6438"/>
                      </a:cubicBezTo>
                      <a:cubicBezTo>
                        <a:pt x="557615" y="10698"/>
                        <a:pt x="563735" y="16824"/>
                        <a:pt x="567978" y="24210"/>
                      </a:cubicBezTo>
                      <a:lnTo>
                        <a:pt x="1045523" y="851327"/>
                      </a:lnTo>
                      <a:cubicBezTo>
                        <a:pt x="1058914" y="874510"/>
                        <a:pt x="1050977" y="904159"/>
                        <a:pt x="1027769" y="917545"/>
                      </a:cubicBezTo>
                      <a:cubicBezTo>
                        <a:pt x="1020437" y="921804"/>
                        <a:pt x="1012014" y="924040"/>
                        <a:pt x="1003532" y="924040"/>
                      </a:cubicBezTo>
                      <a:lnTo>
                        <a:pt x="48439" y="924040"/>
                      </a:lnTo>
                      <a:cubicBezTo>
                        <a:pt x="21656" y="924046"/>
                        <a:pt x="-37" y="902348"/>
                        <a:pt x="-37" y="875577"/>
                      </a:cubicBezTo>
                      <a:cubicBezTo>
                        <a:pt x="-37" y="867063"/>
                        <a:pt x="2206" y="858701"/>
                        <a:pt x="6447" y="8513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cap="flat">
                  <a:prstDash val="solid"/>
                </a:ln>
              </p:spPr>
              <p:txBody>
                <a:bodyPr vert="horz" lIns="91440" tIns="45720" rIns="91440" bIns="45720" anchor="ctr">
                  <a:normAutofit/>
                </a:bodyPr>
                <a:p>
                  <a:pPr marL="0" algn="l"/>
                </a:p>
              </p:txBody>
            </p:sp>
          </p:grpSp>
        </p:grpSp>
      </p:grpSp>
      <p:sp>
        <p:nvSpPr>
          <p:cNvPr id="15" name="AutoShape 15"/>
          <p:cNvSpPr/>
          <p:nvPr>
            <p:ph type="title" hasCustomPrompt="1"/>
          </p:nvPr>
        </p:nvSpPr>
        <p:spPr>
          <a:xfrm>
            <a:off x="660400" y="1314858"/>
            <a:ext cx="2061861" cy="864515"/>
          </a:xfrm>
          <a:prstGeom prst="rect">
            <a:avLst/>
          </a:prstGeom>
          <a:noFill/>
        </p:spPr>
        <p:txBody>
          <a:bodyPr vert="horz" lIns="91440" tIns="45720" rIns="91440" bIns="45720" anchor="t">
            <a:normAutofit/>
          </a:bodyPr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200" b="1" baseline="0">
                <a:solidFill>
                  <a:srgbClr val="1D1D1D"/>
                </a:solidFill>
                <a:latin typeface="Arial"/>
                <a:ea typeface="Arial"/>
              </a:rPr>
              <a:t>Agenda</a:t>
            </a:r>
            <a:endParaRPr lang="en-US" sz="32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  <p:sp>
        <p:nvSpPr>
          <p:cNvPr id="16" name="AutoShape 16"/>
          <p:cNvSpPr/>
          <p:nvPr>
            <p:ph sz="quarter" idx="1" hasCustomPrompt="1"/>
          </p:nvPr>
        </p:nvSpPr>
        <p:spPr>
          <a:xfrm>
            <a:off x="3018506" y="1314858"/>
            <a:ext cx="5155952" cy="4633912"/>
          </a:xfrm>
        </p:spPr>
        <p:txBody>
          <a:bodyPr vert="horz" lIns="91440" tIns="45720" rIns="91440" bIns="45720" anchor="t">
            <a:normAutofit/>
          </a:bodyPr>
          <a:p>
            <a:pPr marL="342900" indent="-342900" algn="l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1800" baseline="0">
                <a:solidFill>
                  <a:srgbClr val="1D1D1D"/>
                </a:solidFill>
                <a:latin typeface="Arial"/>
                <a:ea typeface="Arial"/>
              </a:rPr>
              <a:t>Click to add text</a:t>
            </a:r>
            <a:endParaRPr lang="en-US" sz="18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800100" lvl="1" indent="-34290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600" baseline="0">
                <a:solidFill>
                  <a:srgbClr val="1D1D1D"/>
                </a:solidFill>
                <a:latin typeface="Arial"/>
                <a:ea typeface="Arial"/>
              </a:rPr>
              <a:t>Second level</a:t>
            </a:r>
            <a:endParaRPr lang="en-US" sz="16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257300" lvl="2" indent="-34290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400" baseline="0">
                <a:solidFill>
                  <a:srgbClr val="1D1D1D"/>
                </a:solidFill>
                <a:latin typeface="Arial"/>
                <a:ea typeface="Arial"/>
              </a:rPr>
              <a:t>Third level</a:t>
            </a:r>
            <a:endParaRPr lang="en-US" sz="14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600200" lvl="3" indent="-22860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Fourth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2057400" lvl="4" indent="-228600" algn="l">
              <a:lnSpc>
                <a:spcPct val="10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Fifth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</p:txBody>
      </p:sp>
      <p:grpSp>
        <p:nvGrpSpPr>
          <p:cNvPr id="17" name="Group 17"/>
          <p:cNvGrpSpPr/>
          <p:nvPr/>
        </p:nvGrpSpPr>
        <p:grpSpPr>
          <a:xfrm>
            <a:off x="1851756" y="1314857"/>
            <a:ext cx="1018627" cy="4634686"/>
            <a:chOff x="1851756" y="1314857"/>
            <a:chExt cx="1018627" cy="4634686"/>
          </a:xfrm>
        </p:grpSpPr>
        <p:cxnSp>
          <p:nvCxnSpPr>
            <p:cNvPr id="18" name="Connector 18"/>
            <p:cNvCxnSpPr/>
            <p:nvPr/>
          </p:nvCxnSpPr>
          <p:spPr>
            <a:xfrm>
              <a:off x="2870383" y="1314857"/>
              <a:ext cx="0" cy="4633913"/>
            </a:xfrm>
            <a:prstGeom prst="line">
              <a:avLst/>
            </a:prstGeom>
            <a:solidFill>
              <a:srgbClr val="FFCC00"/>
            </a:solidFill>
            <a:ln w="3175" cap="flat">
              <a:solidFill>
                <a:srgbClr val="FFFFFF">
                  <a:lumMod val="75000"/>
                </a:srgbClr>
              </a:solidFill>
              <a:prstDash val="solid"/>
            </a:ln>
          </p:spPr>
        </p:cxnSp>
        <p:sp>
          <p:nvSpPr>
            <p:cNvPr id="19" name="Freeform 19"/>
            <p:cNvSpPr/>
            <p:nvPr/>
          </p:nvSpPr>
          <p:spPr>
            <a:xfrm>
              <a:off x="1851756" y="5033876"/>
              <a:ext cx="870506" cy="915667"/>
            </a:xfrm>
            <a:custGeom>
              <a:avLst/>
              <a:gdLst/>
              <a:ahLst/>
              <a:cxnLst/>
              <a:rect l="l" t="t" r="r" b="b"/>
              <a:pathLst>
                <a:path w="5127" h="5401">
                  <a:moveTo>
                    <a:pt x="3473" y="1608"/>
                  </a:moveTo>
                  <a:cubicBezTo>
                    <a:pt x="3473" y="1674"/>
                    <a:pt x="3419" y="1728"/>
                    <a:pt x="3353" y="1728"/>
                  </a:cubicBezTo>
                  <a:lnTo>
                    <a:pt x="2303" y="1728"/>
                  </a:lnTo>
                  <a:cubicBezTo>
                    <a:pt x="2236" y="1728"/>
                    <a:pt x="2183" y="1674"/>
                    <a:pt x="2183" y="1608"/>
                  </a:cubicBezTo>
                  <a:cubicBezTo>
                    <a:pt x="2183" y="1542"/>
                    <a:pt x="2236" y="1488"/>
                    <a:pt x="2303" y="1488"/>
                  </a:cubicBezTo>
                  <a:lnTo>
                    <a:pt x="3353" y="1488"/>
                  </a:lnTo>
                  <a:cubicBezTo>
                    <a:pt x="3419" y="1488"/>
                    <a:pt x="3473" y="1542"/>
                    <a:pt x="3473" y="1608"/>
                  </a:cubicBezTo>
                  <a:close/>
                  <a:moveTo>
                    <a:pt x="3103" y="2231"/>
                  </a:moveTo>
                  <a:cubicBezTo>
                    <a:pt x="3170" y="2231"/>
                    <a:pt x="3223" y="2178"/>
                    <a:pt x="3223" y="2111"/>
                  </a:cubicBezTo>
                  <a:cubicBezTo>
                    <a:pt x="3223" y="2045"/>
                    <a:pt x="3170" y="1991"/>
                    <a:pt x="3103" y="1991"/>
                  </a:cubicBezTo>
                  <a:lnTo>
                    <a:pt x="2552" y="1991"/>
                  </a:lnTo>
                  <a:cubicBezTo>
                    <a:pt x="2486" y="1991"/>
                    <a:pt x="2432" y="2045"/>
                    <a:pt x="2432" y="2111"/>
                  </a:cubicBezTo>
                  <a:cubicBezTo>
                    <a:pt x="2432" y="2178"/>
                    <a:pt x="2486" y="2231"/>
                    <a:pt x="2552" y="2231"/>
                  </a:cubicBezTo>
                  <a:lnTo>
                    <a:pt x="3103" y="2231"/>
                  </a:lnTo>
                  <a:close/>
                  <a:moveTo>
                    <a:pt x="3473" y="2768"/>
                  </a:moveTo>
                  <a:cubicBezTo>
                    <a:pt x="3473" y="2701"/>
                    <a:pt x="3419" y="2648"/>
                    <a:pt x="3353" y="2648"/>
                  </a:cubicBezTo>
                  <a:lnTo>
                    <a:pt x="2303" y="2648"/>
                  </a:lnTo>
                  <a:cubicBezTo>
                    <a:pt x="2236" y="2648"/>
                    <a:pt x="2183" y="2701"/>
                    <a:pt x="2183" y="2768"/>
                  </a:cubicBezTo>
                  <a:cubicBezTo>
                    <a:pt x="2183" y="2834"/>
                    <a:pt x="2236" y="2888"/>
                    <a:pt x="2303" y="2888"/>
                  </a:cubicBezTo>
                  <a:lnTo>
                    <a:pt x="3353" y="2888"/>
                  </a:lnTo>
                  <a:cubicBezTo>
                    <a:pt x="3419" y="2888"/>
                    <a:pt x="3473" y="2834"/>
                    <a:pt x="3473" y="2768"/>
                  </a:cubicBezTo>
                  <a:close/>
                  <a:moveTo>
                    <a:pt x="2552" y="3151"/>
                  </a:moveTo>
                  <a:cubicBezTo>
                    <a:pt x="2486" y="3151"/>
                    <a:pt x="2432" y="3205"/>
                    <a:pt x="2432" y="3271"/>
                  </a:cubicBezTo>
                  <a:cubicBezTo>
                    <a:pt x="2432" y="3338"/>
                    <a:pt x="2486" y="3391"/>
                    <a:pt x="2552" y="3391"/>
                  </a:cubicBezTo>
                  <a:lnTo>
                    <a:pt x="3103" y="3391"/>
                  </a:lnTo>
                  <a:cubicBezTo>
                    <a:pt x="3170" y="3391"/>
                    <a:pt x="3223" y="3338"/>
                    <a:pt x="3223" y="3271"/>
                  </a:cubicBezTo>
                  <a:cubicBezTo>
                    <a:pt x="3223" y="3205"/>
                    <a:pt x="3170" y="3151"/>
                    <a:pt x="3103" y="3151"/>
                  </a:cubicBezTo>
                  <a:lnTo>
                    <a:pt x="2552" y="3151"/>
                  </a:lnTo>
                  <a:close/>
                  <a:moveTo>
                    <a:pt x="4448" y="700"/>
                  </a:moveTo>
                  <a:lnTo>
                    <a:pt x="4448" y="1442"/>
                  </a:lnTo>
                  <a:cubicBezTo>
                    <a:pt x="4448" y="1509"/>
                    <a:pt x="4501" y="1562"/>
                    <a:pt x="4568" y="1562"/>
                  </a:cubicBezTo>
                  <a:cubicBezTo>
                    <a:pt x="4634" y="1562"/>
                    <a:pt x="4688" y="1509"/>
                    <a:pt x="4688" y="1442"/>
                  </a:cubicBezTo>
                  <a:lnTo>
                    <a:pt x="4688" y="700"/>
                  </a:lnTo>
                  <a:cubicBezTo>
                    <a:pt x="4688" y="314"/>
                    <a:pt x="4374" y="0"/>
                    <a:pt x="3988" y="0"/>
                  </a:cubicBezTo>
                  <a:lnTo>
                    <a:pt x="604" y="0"/>
                  </a:lnTo>
                  <a:cubicBezTo>
                    <a:pt x="271" y="0"/>
                    <a:pt x="0" y="271"/>
                    <a:pt x="0" y="604"/>
                  </a:cubicBezTo>
                  <a:lnTo>
                    <a:pt x="0" y="1672"/>
                  </a:lnTo>
                  <a:cubicBezTo>
                    <a:pt x="0" y="1738"/>
                    <a:pt x="53" y="1792"/>
                    <a:pt x="120" y="1792"/>
                  </a:cubicBezTo>
                  <a:lnTo>
                    <a:pt x="566" y="1792"/>
                  </a:lnTo>
                  <a:cubicBezTo>
                    <a:pt x="632" y="1792"/>
                    <a:pt x="686" y="1738"/>
                    <a:pt x="686" y="1672"/>
                  </a:cubicBezTo>
                  <a:cubicBezTo>
                    <a:pt x="686" y="1606"/>
                    <a:pt x="632" y="1552"/>
                    <a:pt x="566" y="1552"/>
                  </a:cubicBezTo>
                  <a:lnTo>
                    <a:pt x="240" y="1552"/>
                  </a:lnTo>
                  <a:lnTo>
                    <a:pt x="240" y="604"/>
                  </a:lnTo>
                  <a:cubicBezTo>
                    <a:pt x="240" y="403"/>
                    <a:pt x="403" y="240"/>
                    <a:pt x="604" y="240"/>
                  </a:cubicBezTo>
                  <a:cubicBezTo>
                    <a:pt x="805" y="240"/>
                    <a:pt x="968" y="403"/>
                    <a:pt x="968" y="604"/>
                  </a:cubicBezTo>
                  <a:lnTo>
                    <a:pt x="968" y="4179"/>
                  </a:lnTo>
                  <a:cubicBezTo>
                    <a:pt x="968" y="4565"/>
                    <a:pt x="1282" y="4879"/>
                    <a:pt x="1668" y="4879"/>
                  </a:cubicBezTo>
                  <a:lnTo>
                    <a:pt x="3904" y="4879"/>
                  </a:lnTo>
                  <a:cubicBezTo>
                    <a:pt x="3970" y="4879"/>
                    <a:pt x="4024" y="4825"/>
                    <a:pt x="4024" y="4759"/>
                  </a:cubicBezTo>
                  <a:cubicBezTo>
                    <a:pt x="4024" y="4693"/>
                    <a:pt x="3970" y="4639"/>
                    <a:pt x="3904" y="4639"/>
                  </a:cubicBezTo>
                  <a:lnTo>
                    <a:pt x="1668" y="4639"/>
                  </a:lnTo>
                  <a:cubicBezTo>
                    <a:pt x="1415" y="4639"/>
                    <a:pt x="1208" y="4433"/>
                    <a:pt x="1208" y="4179"/>
                  </a:cubicBezTo>
                  <a:lnTo>
                    <a:pt x="1208" y="604"/>
                  </a:lnTo>
                  <a:cubicBezTo>
                    <a:pt x="1208" y="468"/>
                    <a:pt x="1163" y="341"/>
                    <a:pt x="1086" y="240"/>
                  </a:cubicBezTo>
                  <a:lnTo>
                    <a:pt x="3988" y="240"/>
                  </a:lnTo>
                  <a:cubicBezTo>
                    <a:pt x="4241" y="240"/>
                    <a:pt x="4448" y="446"/>
                    <a:pt x="4448" y="700"/>
                  </a:cubicBezTo>
                  <a:close/>
                  <a:moveTo>
                    <a:pt x="4787" y="2000"/>
                  </a:moveTo>
                  <a:lnTo>
                    <a:pt x="4568" y="2000"/>
                  </a:lnTo>
                  <a:cubicBezTo>
                    <a:pt x="4501" y="2000"/>
                    <a:pt x="4448" y="2054"/>
                    <a:pt x="4448" y="2120"/>
                  </a:cubicBezTo>
                  <a:cubicBezTo>
                    <a:pt x="4448" y="2187"/>
                    <a:pt x="4501" y="2240"/>
                    <a:pt x="4568" y="2240"/>
                  </a:cubicBezTo>
                  <a:lnTo>
                    <a:pt x="4787" y="2240"/>
                  </a:lnTo>
                  <a:cubicBezTo>
                    <a:pt x="4842" y="2240"/>
                    <a:pt x="4887" y="2285"/>
                    <a:pt x="4887" y="2340"/>
                  </a:cubicBezTo>
                  <a:lnTo>
                    <a:pt x="4887" y="3718"/>
                  </a:lnTo>
                  <a:cubicBezTo>
                    <a:pt x="4887" y="3785"/>
                    <a:pt x="4941" y="3838"/>
                    <a:pt x="5007" y="3838"/>
                  </a:cubicBezTo>
                  <a:cubicBezTo>
                    <a:pt x="5073" y="3838"/>
                    <a:pt x="5127" y="3785"/>
                    <a:pt x="5127" y="3718"/>
                  </a:cubicBezTo>
                  <a:lnTo>
                    <a:pt x="5127" y="2340"/>
                  </a:lnTo>
                  <a:cubicBezTo>
                    <a:pt x="5127" y="2153"/>
                    <a:pt x="4975" y="2000"/>
                    <a:pt x="4787" y="2000"/>
                  </a:cubicBezTo>
                  <a:close/>
                  <a:moveTo>
                    <a:pt x="4568" y="5139"/>
                  </a:moveTo>
                  <a:cubicBezTo>
                    <a:pt x="4501" y="5139"/>
                    <a:pt x="4448" y="5193"/>
                    <a:pt x="4448" y="5259"/>
                  </a:cubicBezTo>
                  <a:lnTo>
                    <a:pt x="4448" y="5281"/>
                  </a:lnTo>
                  <a:cubicBezTo>
                    <a:pt x="4448" y="5347"/>
                    <a:pt x="4501" y="5401"/>
                    <a:pt x="4568" y="5401"/>
                  </a:cubicBezTo>
                  <a:cubicBezTo>
                    <a:pt x="4634" y="5401"/>
                    <a:pt x="4688" y="5347"/>
                    <a:pt x="4688" y="5281"/>
                  </a:cubicBezTo>
                  <a:lnTo>
                    <a:pt x="4688" y="5259"/>
                  </a:lnTo>
                  <a:cubicBezTo>
                    <a:pt x="4688" y="5193"/>
                    <a:pt x="4634" y="5139"/>
                    <a:pt x="4568" y="5139"/>
                  </a:cubicBezTo>
                  <a:close/>
                  <a:moveTo>
                    <a:pt x="4568" y="2439"/>
                  </a:moveTo>
                  <a:cubicBezTo>
                    <a:pt x="4501" y="2439"/>
                    <a:pt x="4448" y="2492"/>
                    <a:pt x="4448" y="2559"/>
                  </a:cubicBezTo>
                  <a:lnTo>
                    <a:pt x="4448" y="4854"/>
                  </a:lnTo>
                  <a:cubicBezTo>
                    <a:pt x="4448" y="4920"/>
                    <a:pt x="4501" y="4974"/>
                    <a:pt x="4568" y="4974"/>
                  </a:cubicBezTo>
                  <a:cubicBezTo>
                    <a:pt x="4634" y="4974"/>
                    <a:pt x="4688" y="4920"/>
                    <a:pt x="4688" y="4854"/>
                  </a:cubicBezTo>
                  <a:lnTo>
                    <a:pt x="4688" y="2559"/>
                  </a:lnTo>
                  <a:cubicBezTo>
                    <a:pt x="4688" y="2492"/>
                    <a:pt x="4634" y="2439"/>
                    <a:pt x="4568" y="2439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" y="0"/>
            <a:ext cx="12191999" cy="3848766"/>
            <a:chOff x="1" y="0"/>
            <a:chExt cx="12191999" cy="3848766"/>
          </a:xfrm>
        </p:grpSpPr>
        <p:sp>
          <p:nvSpPr>
            <p:cNvPr id="3" name="Freeform 3"/>
            <p:cNvSpPr/>
            <p:nvPr/>
          </p:nvSpPr>
          <p:spPr>
            <a:xfrm flipH="1">
              <a:off x="8410073" y="1059420"/>
              <a:ext cx="3781925" cy="2789346"/>
            </a:xfrm>
            <a:custGeom>
              <a:avLst/>
              <a:gdLst/>
              <a:ahLst/>
              <a:cxnLst/>
              <a:rect l="l" t="t" r="r" b="b"/>
              <a:pathLst>
                <a:path w="1383556" h="1277398">
                  <a:moveTo>
                    <a:pt x="0" y="0"/>
                  </a:moveTo>
                  <a:lnTo>
                    <a:pt x="0" y="1277399"/>
                  </a:lnTo>
                  <a:lnTo>
                    <a:pt x="1383557" y="303785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156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4" name="Freeform 4"/>
            <p:cNvSpPr/>
            <p:nvPr/>
          </p:nvSpPr>
          <p:spPr>
            <a:xfrm flipH="1">
              <a:off x="1" y="0"/>
              <a:ext cx="5476955" cy="2654752"/>
            </a:xfrm>
            <a:custGeom>
              <a:avLst/>
              <a:gdLst/>
              <a:ahLst/>
              <a:cxnLst/>
              <a:rect l="l" t="t" r="r" b="b"/>
              <a:pathLst>
                <a:path w="5476955" h="2654752">
                  <a:moveTo>
                    <a:pt x="5476955" y="0"/>
                  </a:moveTo>
                  <a:lnTo>
                    <a:pt x="0" y="0"/>
                  </a:lnTo>
                  <a:lnTo>
                    <a:pt x="2438883" y="2654752"/>
                  </a:lnTo>
                  <a:lnTo>
                    <a:pt x="5476955" y="511473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156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 flipH="1">
              <a:off x="3038072" y="0"/>
              <a:ext cx="9153928" cy="2654752"/>
            </a:xfrm>
            <a:custGeom>
              <a:avLst/>
              <a:gdLst/>
              <a:ahLst/>
              <a:cxnLst/>
              <a:rect l="l" t="t" r="r" b="b"/>
              <a:pathLst>
                <a:path w="9153928" h="2654752">
                  <a:moveTo>
                    <a:pt x="7264533" y="0"/>
                  </a:moveTo>
                  <a:lnTo>
                    <a:pt x="0" y="0"/>
                  </a:lnTo>
                  <a:lnTo>
                    <a:pt x="0" y="1272493"/>
                  </a:lnTo>
                  <a:lnTo>
                    <a:pt x="9153928" y="2654752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78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</p:grpSp>
      <p:sp>
        <p:nvSpPr>
          <p:cNvPr id="6" name="AutoShape 6"/>
          <p:cNvSpPr/>
          <p:nvPr>
            <p:ph type="title" hasCustomPrompt="1"/>
          </p:nvPr>
        </p:nvSpPr>
        <p:spPr>
          <a:xfrm>
            <a:off x="1445893" y="2798713"/>
            <a:ext cx="9287516" cy="1497316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4400" b="1" baseline="0">
                <a:solidFill>
                  <a:srgbClr val="1D1D1D"/>
                </a:solidFill>
                <a:latin typeface="Arial"/>
                <a:ea typeface="Arial"/>
              </a:rPr>
              <a:t>Click to add title</a:t>
            </a:r>
            <a:endParaRPr lang="en-US" sz="44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  <p:sp>
        <p:nvSpPr>
          <p:cNvPr id="7" name="AutoShape 7"/>
          <p:cNvSpPr/>
          <p:nvPr>
            <p:ph type="body" sz="quarter" idx="1" hasCustomPrompt="1"/>
          </p:nvPr>
        </p:nvSpPr>
        <p:spPr>
          <a:xfrm>
            <a:off x="1445893" y="4383023"/>
            <a:ext cx="9287516" cy="1104991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0" indent="0" algn="ctr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2000" baseline="0">
                <a:solidFill>
                  <a:srgbClr val="1D1D1D"/>
                </a:solidFill>
                <a:latin typeface="Arial"/>
                <a:ea typeface="Arial"/>
              </a:rPr>
              <a:t>Click to add text</a:t>
            </a:r>
            <a:endParaRPr lang="en-US" sz="2000" baseline="0">
              <a:solidFill>
                <a:srgbClr val="1D1D1D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baseline="0">
                <a:solidFill>
                  <a:srgbClr val="1D1D1D"/>
                </a:solidFill>
                <a:latin typeface="Arial"/>
                <a:ea typeface="Arial"/>
              </a:rPr>
              <a:t>Click to add title</a:t>
            </a:r>
            <a:endParaRPr lang="en-US" sz="28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Closing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1999" cy="6235700"/>
            <a:chOff x="0" y="0"/>
            <a:chExt cx="12191999" cy="6235700"/>
          </a:xfrm>
        </p:grpSpPr>
        <p:sp>
          <p:nvSpPr>
            <p:cNvPr id="3" name="Freeform 3"/>
            <p:cNvSpPr/>
            <p:nvPr/>
          </p:nvSpPr>
          <p:spPr>
            <a:xfrm>
              <a:off x="0" y="4780616"/>
              <a:ext cx="1802490" cy="1329420"/>
            </a:xfrm>
            <a:custGeom>
              <a:avLst/>
              <a:gdLst/>
              <a:ahLst/>
              <a:cxnLst/>
              <a:rect l="l" t="t" r="r" b="b"/>
              <a:pathLst>
                <a:path w="1383556" h="1277398">
                  <a:moveTo>
                    <a:pt x="0" y="0"/>
                  </a:moveTo>
                  <a:lnTo>
                    <a:pt x="0" y="1277399"/>
                  </a:lnTo>
                  <a:lnTo>
                    <a:pt x="1383557" y="303785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156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4" name="Freeform 4"/>
            <p:cNvSpPr/>
            <p:nvPr/>
          </p:nvSpPr>
          <p:spPr>
            <a:xfrm>
              <a:off x="3425277" y="0"/>
              <a:ext cx="8766722" cy="6235700"/>
            </a:xfrm>
            <a:custGeom>
              <a:avLst/>
              <a:gdLst/>
              <a:ahLst/>
              <a:cxnLst/>
              <a:rect l="l" t="t" r="r" b="b"/>
              <a:pathLst>
                <a:path w="7541237" h="6858000">
                  <a:moveTo>
                    <a:pt x="7541238" y="0"/>
                  </a:moveTo>
                  <a:lnTo>
                    <a:pt x="7541238" y="4500830"/>
                  </a:lnTo>
                  <a:lnTo>
                    <a:pt x="4927853" y="685800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156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>
              <a:off x="0" y="0"/>
              <a:ext cx="9153928" cy="6235700"/>
            </a:xfrm>
            <a:custGeom>
              <a:avLst/>
              <a:gdLst/>
              <a:ahLst/>
              <a:cxnLst/>
              <a:rect l="l" t="t" r="r" b="b"/>
              <a:pathLst>
                <a:path w="7874316" h="6858000">
                  <a:moveTo>
                    <a:pt x="0" y="0"/>
                  </a:moveTo>
                  <a:lnTo>
                    <a:pt x="0" y="5337796"/>
                  </a:lnTo>
                  <a:lnTo>
                    <a:pt x="7874316" y="6858000"/>
                  </a:lnTo>
                  <a:lnTo>
                    <a:pt x="4056725" y="0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78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vert="horz" lIns="91440" tIns="45720" rIns="91440" bIns="45720" anchor="ctr">
              <a:normAutofit/>
            </a:bodyPr>
            <a:p>
              <a:pPr marL="0" algn="l"/>
            </a:p>
          </p:txBody>
        </p:sp>
      </p:grpSp>
      <p:sp>
        <p:nvSpPr>
          <p:cNvPr id="6" name="AutoShape 6"/>
          <p:cNvSpPr/>
          <p:nvPr>
            <p:ph type="title" hasCustomPrompt="1"/>
          </p:nvPr>
        </p:nvSpPr>
        <p:spPr>
          <a:xfrm>
            <a:off x="1079000" y="1028700"/>
            <a:ext cx="10034000" cy="2737184"/>
          </a:xfrm>
          <a:prstGeom prst="rect">
            <a:avLst/>
          </a:prstGeom>
        </p:spPr>
        <p:txBody>
          <a:bodyPr vert="horz" wrap="square" lIns="91440" tIns="45720" rIns="91440" bIns="45720" anchor="ctr">
            <a:no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6600" b="1" baseline="0">
                <a:solidFill>
                  <a:srgbClr val="FFFFFF"/>
                </a:solidFill>
                <a:latin typeface="Arial"/>
                <a:ea typeface="Arial"/>
              </a:rPr>
              <a:t>Click to add title</a:t>
            </a:r>
            <a:endParaRPr lang="en-US" sz="6600" b="1" baseline="0">
              <a:solidFill>
                <a:srgbClr val="FFFFFF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hasCustomPrompt="1"/>
          </p:nvPr>
        </p:nvSpPr>
        <p:spPr>
          <a:xfrm>
            <a:off x="657225" y="0"/>
            <a:ext cx="10858500" cy="1028700"/>
          </a:xfrm>
          <a:prstGeom prst="rect">
            <a:avLst/>
          </a:prstGeom>
        </p:spPr>
        <p:txBody>
          <a:bodyPr vert="horz" wrap="square" lIns="91440" tIns="45720" rIns="91440" bIns="45720" anchor="b">
            <a:no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baseline="0">
                <a:solidFill>
                  <a:srgbClr val="1D1D1D"/>
                </a:solidFill>
                <a:latin typeface="Arial"/>
                <a:ea typeface="Arial"/>
              </a:rPr>
              <a:t>Click to edit title</a:t>
            </a:r>
            <a:endParaRPr lang="en-US" sz="28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  <a:prstGeom prst="rect">
            <a:avLst/>
          </a:prstGeo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baseline="0">
                <a:solidFill>
                  <a:srgbClr val="1D1D1D"/>
                </a:solidFill>
                <a:latin typeface="Arial"/>
                <a:ea typeface="Arial"/>
              </a:rPr>
              <a:t>Click to add title</a:t>
            </a:r>
            <a:endParaRPr lang="en-US" sz="2800" b="1" baseline="0">
              <a:solidFill>
                <a:srgbClr val="1D1D1D"/>
              </a:solidFill>
              <a:latin typeface="Arial"/>
              <a:ea typeface="Arial"/>
            </a:endParaRPr>
          </a:p>
        </p:txBody>
      </p:sp>
      <p:sp>
        <p:nvSpPr>
          <p:cNvPr id="3" name="AutoShape 3"/>
          <p:cNvSpPr/>
          <p:nvPr>
            <p:ph type="body" idx="1"/>
          </p:nvPr>
        </p:nvSpPr>
        <p:spPr>
          <a:xfrm>
            <a:off x="660400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anchor="t">
            <a:norm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800" baseline="0">
                <a:solidFill>
                  <a:srgbClr val="1D1D1D"/>
                </a:solidFill>
                <a:latin typeface="Arial"/>
                <a:ea typeface="Arial"/>
              </a:rPr>
              <a:t>Click to add text</a:t>
            </a:r>
            <a:endParaRPr lang="en-US" sz="18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685800" lvl="1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600" baseline="0">
                <a:solidFill>
                  <a:srgbClr val="1D1D1D"/>
                </a:solidFill>
                <a:latin typeface="Arial"/>
                <a:ea typeface="Arial"/>
              </a:rPr>
              <a:t>Second level</a:t>
            </a:r>
            <a:endParaRPr lang="en-US" sz="16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143000" lvl="2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400" baseline="0">
                <a:solidFill>
                  <a:srgbClr val="1D1D1D"/>
                </a:solidFill>
                <a:latin typeface="Arial"/>
                <a:ea typeface="Arial"/>
              </a:rPr>
              <a:t>Third level</a:t>
            </a:r>
            <a:endParaRPr lang="en-US" sz="14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1600200" lvl="3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Fourth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  <a:p>
            <a:pPr marL="2057400" lvl="4" indent="-228600" algn="l">
              <a:lnSpc>
                <a:spcPct val="120000"/>
              </a:lnSpc>
              <a:spcBef>
                <a:spcPts val="500"/>
              </a:spcBef>
              <a:buNone/>
            </a:pPr>
            <a:r>
              <a:rPr lang="en-US" sz="1200" baseline="0">
                <a:solidFill>
                  <a:srgbClr val="1D1D1D"/>
                </a:solidFill>
                <a:latin typeface="Arial"/>
                <a:ea typeface="Arial"/>
              </a:rPr>
              <a:t>Fifth level</a:t>
            </a:r>
            <a:endParaRPr lang="en-US" sz="1200" baseline="0">
              <a:solidFill>
                <a:srgbClr val="1D1D1D"/>
              </a:solidFill>
              <a:latin typeface="Arial"/>
              <a:ea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8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ctrTitle"/>
          </p:nvPr>
        </p:nvSpPr>
        <p:spPr>
          <a:xfrm>
            <a:off x="1085350" y="1997578"/>
            <a:ext cx="10474190" cy="923330"/>
          </a:xfrm>
        </p:spPr>
        <p:txBody>
          <a:bodyPr vert="horz" wrap="square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95" b="1" baseline="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/>
                <a:ea typeface="微软雅黑"/>
              </a:rPr>
              <a:t>党建引领聚合力 </a:t>
            </a:r>
            <a:r>
              <a:rPr lang="en-US" altLang="zh-CN" sz="4895" b="1" baseline="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/>
                <a:ea typeface="微软雅黑"/>
              </a:rPr>
              <a:t> </a:t>
            </a:r>
            <a:r>
              <a:rPr lang="zh-CN" altLang="en-US" sz="4895" b="1" baseline="0">
                <a:solidFill>
                  <a:schemeClr val="accent2">
                    <a:lumMod val="40000"/>
                    <a:lumOff val="60000"/>
                  </a:schemeClr>
                </a:solidFill>
                <a:latin typeface="微软雅黑"/>
                <a:ea typeface="微软雅黑"/>
              </a:rPr>
              <a:t>融合赋能促发展</a:t>
            </a:r>
            <a:endParaRPr lang="zh-CN" altLang="en-US" sz="4895" b="1" baseline="0">
              <a:solidFill>
                <a:schemeClr val="accent2">
                  <a:lumMod val="40000"/>
                  <a:lumOff val="60000"/>
                </a:schemeClr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>
            <p:ph type="subTitle" sz="quarter" idx="1"/>
          </p:nvPr>
        </p:nvSpPr>
        <p:spPr>
          <a:xfrm>
            <a:off x="1802490" y="3455074"/>
            <a:ext cx="9297809" cy="540000"/>
          </a:xfrm>
        </p:spPr>
        <p:txBody>
          <a:bodyPr vert="horz" lIns="91440" tIns="45720" rIns="91440" bIns="45720" anchor="ctr">
            <a:normAutofit/>
          </a:bodyPr>
          <a:p>
            <a:pPr marL="0" indent="0" algn="ctr">
              <a:lnSpc>
                <a:spcPct val="100000"/>
              </a:lnSpc>
              <a:spcBef>
                <a:spcPts val="1000"/>
              </a:spcBef>
              <a:buNone/>
            </a:pPr>
            <a:r>
              <a:rPr lang="zh-CN" altLang="en-US" sz="2000" baseline="0">
                <a:solidFill>
                  <a:srgbClr val="FFFFFF"/>
                </a:solidFill>
                <a:latin typeface="微软雅黑"/>
                <a:ea typeface="微软雅黑"/>
              </a:rPr>
              <a:t>汇报人</a:t>
            </a:r>
            <a:r>
              <a:rPr lang="en-US" altLang="zh-CN" sz="2000" baseline="0">
                <a:solidFill>
                  <a:srgbClr val="FFFFFF"/>
                </a:solidFill>
                <a:latin typeface="微软雅黑"/>
                <a:ea typeface="微软雅黑"/>
              </a:rPr>
              <a:t>:A</a:t>
            </a:r>
            <a:r>
              <a:rPr lang="zh-CN" altLang="en-US" sz="2000" baseline="0">
                <a:solidFill>
                  <a:srgbClr val="FFFFFF"/>
                </a:solidFill>
                <a:latin typeface="微软雅黑"/>
                <a:ea typeface="微软雅黑"/>
              </a:rPr>
              <a:t>书记</a:t>
            </a:r>
            <a:endParaRPr lang="zh-CN" altLang="en-US" sz="2000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Freeform 3"/>
            <p:cNvSpPr/>
            <p:nvPr/>
          </p:nvSpPr>
          <p:spPr>
            <a:xfrm flipH="1">
              <a:off x="8014674" y="1"/>
              <a:ext cx="2145789" cy="2284763"/>
            </a:xfrm>
            <a:custGeom>
              <a:avLst/>
              <a:gdLst/>
              <a:ahLst/>
              <a:cxnLst/>
              <a:rect l="l" t="t" r="r" b="b"/>
              <a:pathLst>
                <a:path w="2145789" h="2284763">
                  <a:moveTo>
                    <a:pt x="1634776" y="0"/>
                  </a:moveTo>
                  <a:lnTo>
                    <a:pt x="0" y="0"/>
                  </a:lnTo>
                  <a:lnTo>
                    <a:pt x="1305871" y="2284763"/>
                  </a:lnTo>
                  <a:lnTo>
                    <a:pt x="2145789" y="939326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78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  <p:sp>
          <p:nvSpPr>
            <p:cNvPr id="4" name="Freeform 4"/>
            <p:cNvSpPr/>
            <p:nvPr/>
          </p:nvSpPr>
          <p:spPr>
            <a:xfrm flipH="1">
              <a:off x="7547610" y="3248526"/>
              <a:ext cx="4128140" cy="3598679"/>
            </a:xfrm>
            <a:custGeom>
              <a:avLst/>
              <a:gdLst/>
              <a:ahLst/>
              <a:cxnLst/>
              <a:rect l="l" t="t" r="r" b="b"/>
              <a:pathLst>
                <a:path w="5988" h="5220">
                  <a:moveTo>
                    <a:pt x="5988" y="5220"/>
                  </a:moveTo>
                  <a:lnTo>
                    <a:pt x="0" y="5220"/>
                  </a:lnTo>
                  <a:lnTo>
                    <a:pt x="2970" y="0"/>
                  </a:lnTo>
                  <a:lnTo>
                    <a:pt x="5988" y="5220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156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  <p:sp>
          <p:nvSpPr>
            <p:cNvPr id="5" name="Freeform 5"/>
            <p:cNvSpPr/>
            <p:nvPr/>
          </p:nvSpPr>
          <p:spPr>
            <a:xfrm flipH="1">
              <a:off x="8813800" y="0"/>
              <a:ext cx="3378200" cy="6858000"/>
            </a:xfrm>
            <a:custGeom>
              <a:avLst/>
              <a:gdLst/>
              <a:ahLst/>
              <a:cxnLst/>
              <a:rect l="l" t="t" r="r" b="b"/>
              <a:pathLst>
                <a:path w="3378200" h="6858000">
                  <a:moveTo>
                    <a:pt x="2103120" y="0"/>
                  </a:moveTo>
                  <a:lnTo>
                    <a:pt x="0" y="0"/>
                  </a:lnTo>
                  <a:lnTo>
                    <a:pt x="0" y="6858000"/>
                  </a:lnTo>
                  <a:lnTo>
                    <a:pt x="728073" y="6858000"/>
                  </a:lnTo>
                  <a:lnTo>
                    <a:pt x="3378200" y="2228144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78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  <p:sp>
          <p:nvSpPr>
            <p:cNvPr id="6" name="Freeform 6"/>
            <p:cNvSpPr/>
            <p:nvPr/>
          </p:nvSpPr>
          <p:spPr>
            <a:xfrm flipH="1">
              <a:off x="0" y="0"/>
              <a:ext cx="983709" cy="1727200"/>
            </a:xfrm>
            <a:custGeom>
              <a:avLst/>
              <a:gdLst/>
              <a:ahLst/>
              <a:cxnLst/>
              <a:rect l="l" t="t" r="r" b="b"/>
              <a:pathLst>
                <a:path w="1154330" h="2026776">
                  <a:moveTo>
                    <a:pt x="1154330" y="0"/>
                  </a:moveTo>
                  <a:lnTo>
                    <a:pt x="0" y="0"/>
                  </a:lnTo>
                  <a:lnTo>
                    <a:pt x="18415" y="39370"/>
                  </a:lnTo>
                  <a:lnTo>
                    <a:pt x="1154330" y="2026776"/>
                  </a:lnTo>
                  <a:close/>
                </a:path>
              </a:pathLst>
            </a:custGeom>
            <a:gradFill>
              <a:gsLst>
                <a:gs pos="0">
                  <a:srgbClr val="C8371A">
                    <a:lumMod val="60000"/>
                    <a:lumOff val="40000"/>
                  </a:srgbClr>
                </a:gs>
                <a:gs pos="60000">
                  <a:srgbClr val="C8371A"/>
                </a:gs>
              </a:gsLst>
              <a:lin ang="7800000"/>
            </a:gradFill>
            <a:ln cap="flat">
              <a:prstDash val="solid"/>
            </a:ln>
            <a:effectLst>
              <a:outerShdw blurRad="254000" dist="127000" dir="2700000" algn="tl" rotWithShape="0">
                <a:schemeClr val="accent1">
                  <a:alpha val="30000"/>
                  <a:lumMod val="75000"/>
                </a:schemeClr>
              </a:outerShdw>
            </a:effectLst>
          </p:spPr>
          <p:txBody>
            <a:bodyPr rot="0" vert="horz" wrap="square" lIns="91440" tIns="45720" rIns="91440" bIns="45720" anchor="ctr">
              <a:noAutofit/>
            </a:bodyPr>
            <a:p>
              <a:pPr marL="0" algn="l"/>
            </a:p>
          </p:txBody>
        </p:sp>
      </p:grpSp>
      <p:sp>
        <p:nvSpPr>
          <p:cNvPr id="7" name="AutoShape 7"/>
          <p:cNvSpPr/>
          <p:nvPr/>
        </p:nvSpPr>
        <p:spPr>
          <a:xfrm>
            <a:off x="660400" y="1028701"/>
            <a:ext cx="4375487" cy="830997"/>
          </a:xfrm>
          <a:prstGeom prst="rect">
            <a:avLst/>
          </a:prstGeom>
          <a:noFill/>
        </p:spPr>
        <p:txBody>
          <a:bodyPr vert="horz" wrap="square" lIns="91440" tIns="45720" rIns="91440" bIns="45720" anchor="t">
            <a:normAutofit/>
          </a:bodyPr>
          <a:p>
            <a:pPr marL="0" algn="l">
              <a:spcBef>
                <a:spcPct val="0"/>
              </a:spcBef>
            </a:pPr>
            <a:r>
              <a:rPr lang="zh-CN" altLang="en-US" sz="4800" b="1" baseline="0">
                <a:solidFill>
                  <a:srgbClr val="1D1D1D"/>
                </a:solidFill>
                <a:latin typeface="微软雅黑"/>
                <a:ea typeface="微软雅黑"/>
              </a:rPr>
              <a:t>目录</a:t>
            </a:r>
            <a:endParaRPr lang="zh-CN" altLang="en-US" sz="4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cxnSp>
        <p:nvCxnSpPr>
          <p:cNvPr id="8" name="Connector 8"/>
          <p:cNvCxnSpPr/>
          <p:nvPr/>
        </p:nvCxnSpPr>
        <p:spPr>
          <a:xfrm>
            <a:off x="660400" y="1961147"/>
            <a:ext cx="6992205" cy="0"/>
          </a:xfrm>
          <a:prstGeom prst="line">
            <a:avLst/>
          </a:prstGeom>
          <a:ln w="12700" cap="flat" cmpd="sng">
            <a:solidFill>
              <a:schemeClr val="accent1"/>
            </a:solidFill>
            <a:prstDash val="solid"/>
          </a:ln>
        </p:spPr>
      </p:cxnSp>
      <p:grpSp>
        <p:nvGrpSpPr>
          <p:cNvPr id="9" name="Group 9"/>
          <p:cNvGrpSpPr/>
          <p:nvPr/>
        </p:nvGrpSpPr>
        <p:grpSpPr>
          <a:xfrm>
            <a:off x="11199549" y="615778"/>
            <a:ext cx="319351" cy="720000"/>
            <a:chOff x="11189486" y="723901"/>
            <a:chExt cx="329414" cy="742688"/>
          </a:xfrm>
        </p:grpSpPr>
        <p:grpSp>
          <p:nvGrpSpPr>
            <p:cNvPr id="10" name="Group 10"/>
            <p:cNvGrpSpPr/>
            <p:nvPr/>
          </p:nvGrpSpPr>
          <p:grpSpPr>
            <a:xfrm>
              <a:off x="11189486" y="1137177"/>
              <a:ext cx="329414" cy="329412"/>
              <a:chOff x="11189486" y="1113113"/>
              <a:chExt cx="329414" cy="329412"/>
            </a:xfrm>
          </p:grpSpPr>
          <p:sp>
            <p:nvSpPr>
              <p:cNvPr id="11" name="AutoShape 11"/>
              <p:cNvSpPr/>
              <p:nvPr/>
            </p:nvSpPr>
            <p:spPr>
              <a:xfrm>
                <a:off x="11189486" y="1113113"/>
                <a:ext cx="329414" cy="329412"/>
              </a:xfrm>
              <a:prstGeom prst="roundRect">
                <a:avLst>
                  <a:gd name="adj" fmla="val 50000"/>
                </a:avLst>
              </a:prstGeom>
              <a:solidFill>
                <a:srgbClr val="FFFFFF"/>
              </a:solidFill>
              <a:ln cap="flat" cmpd="sng"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p>
                <a:pPr marL="0" algn="ctr"/>
              </a:p>
            </p:txBody>
          </p:sp>
          <p:sp>
            <p:nvSpPr>
              <p:cNvPr id="12" name="Freeform 12"/>
              <p:cNvSpPr/>
              <p:nvPr/>
            </p:nvSpPr>
            <p:spPr>
              <a:xfrm rot="10800000">
                <a:off x="11313207" y="1241819"/>
                <a:ext cx="81972" cy="72000"/>
              </a:xfrm>
              <a:custGeom>
                <a:avLst/>
                <a:gdLst/>
                <a:ahLst/>
                <a:cxnLst/>
                <a:rect l="l" t="t" r="r" b="b"/>
                <a:pathLst>
                  <a:path w="1052067" h="924095">
                    <a:moveTo>
                      <a:pt x="483993" y="24210"/>
                    </a:moveTo>
                    <a:cubicBezTo>
                      <a:pt x="497385" y="1021"/>
                      <a:pt x="527016" y="-6941"/>
                      <a:pt x="550223" y="6438"/>
                    </a:cubicBezTo>
                    <a:cubicBezTo>
                      <a:pt x="557615" y="10698"/>
                      <a:pt x="563735" y="16824"/>
                      <a:pt x="567978" y="24210"/>
                    </a:cubicBezTo>
                    <a:lnTo>
                      <a:pt x="1045523" y="851327"/>
                    </a:lnTo>
                    <a:cubicBezTo>
                      <a:pt x="1058914" y="874510"/>
                      <a:pt x="1050977" y="904159"/>
                      <a:pt x="1027769" y="917545"/>
                    </a:cubicBezTo>
                    <a:cubicBezTo>
                      <a:pt x="1020437" y="921804"/>
                      <a:pt x="1012014" y="924040"/>
                      <a:pt x="1003532" y="924040"/>
                    </a:cubicBezTo>
                    <a:lnTo>
                      <a:pt x="48439" y="924040"/>
                    </a:lnTo>
                    <a:cubicBezTo>
                      <a:pt x="21656" y="924046"/>
                      <a:pt x="-37" y="902348"/>
                      <a:pt x="-37" y="875577"/>
                    </a:cubicBezTo>
                    <a:cubicBezTo>
                      <a:pt x="-37" y="867063"/>
                      <a:pt x="2206" y="858701"/>
                      <a:pt x="6447" y="851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11189486" y="723901"/>
              <a:ext cx="329414" cy="329412"/>
              <a:chOff x="11189486" y="723901"/>
              <a:chExt cx="329414" cy="329412"/>
            </a:xfrm>
          </p:grpSpPr>
          <p:sp>
            <p:nvSpPr>
              <p:cNvPr id="14" name="AutoShape 14"/>
              <p:cNvSpPr/>
              <p:nvPr/>
            </p:nvSpPr>
            <p:spPr>
              <a:xfrm flipH="1">
                <a:off x="11189486" y="723901"/>
                <a:ext cx="329414" cy="329412"/>
              </a:xfrm>
              <a:prstGeom prst="roundRect">
                <a:avLst>
                  <a:gd name="adj" fmla="val 50000"/>
                </a:avLst>
              </a:prstGeom>
              <a:solidFill>
                <a:srgbClr val="FFFFFF">
                  <a:alpha val="30000"/>
                </a:srgbClr>
              </a:solidFill>
              <a:ln cap="flat" cmpd="sng">
                <a:prstDash val="solid"/>
              </a:ln>
            </p:spPr>
            <p:txBody>
              <a:bodyPr vert="horz" wrap="square" lIns="91440" tIns="45720" rIns="91440" bIns="45720" anchor="ctr">
                <a:noAutofit/>
              </a:bodyPr>
              <a:p>
                <a:pPr marL="0" algn="ctr"/>
              </a:p>
            </p:txBody>
          </p:sp>
          <p:sp>
            <p:nvSpPr>
              <p:cNvPr id="15" name="Freeform 15"/>
              <p:cNvSpPr/>
              <p:nvPr/>
            </p:nvSpPr>
            <p:spPr>
              <a:xfrm flipH="1">
                <a:off x="11313207" y="852607"/>
                <a:ext cx="81972" cy="72000"/>
              </a:xfrm>
              <a:custGeom>
                <a:avLst/>
                <a:gdLst/>
                <a:ahLst/>
                <a:cxnLst/>
                <a:rect l="l" t="t" r="r" b="b"/>
                <a:pathLst>
                  <a:path w="1052067" h="924095">
                    <a:moveTo>
                      <a:pt x="483993" y="24210"/>
                    </a:moveTo>
                    <a:cubicBezTo>
                      <a:pt x="497385" y="1021"/>
                      <a:pt x="527016" y="-6941"/>
                      <a:pt x="550223" y="6438"/>
                    </a:cubicBezTo>
                    <a:cubicBezTo>
                      <a:pt x="557615" y="10698"/>
                      <a:pt x="563735" y="16824"/>
                      <a:pt x="567978" y="24210"/>
                    </a:cubicBezTo>
                    <a:lnTo>
                      <a:pt x="1045523" y="851327"/>
                    </a:lnTo>
                    <a:cubicBezTo>
                      <a:pt x="1058914" y="874510"/>
                      <a:pt x="1050977" y="904159"/>
                      <a:pt x="1027769" y="917545"/>
                    </a:cubicBezTo>
                    <a:cubicBezTo>
                      <a:pt x="1020437" y="921804"/>
                      <a:pt x="1012014" y="924040"/>
                      <a:pt x="1003532" y="924040"/>
                    </a:cubicBezTo>
                    <a:lnTo>
                      <a:pt x="48439" y="924040"/>
                    </a:lnTo>
                    <a:cubicBezTo>
                      <a:pt x="21656" y="924046"/>
                      <a:pt x="-37" y="902348"/>
                      <a:pt x="-37" y="875577"/>
                    </a:cubicBezTo>
                    <a:cubicBezTo>
                      <a:pt x="-37" y="867063"/>
                      <a:pt x="2206" y="858701"/>
                      <a:pt x="6447" y="851327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flat">
                <a:prstDash val="solid"/>
              </a:ln>
            </p:spPr>
            <p:txBody>
              <a:bodyPr vert="horz" lIns="91440" tIns="45720" rIns="91440" bIns="45720" anchor="ctr">
                <a:normAutofit/>
              </a:bodyPr>
              <a:p>
                <a:pPr marL="0" algn="l"/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513863" y="2371180"/>
            <a:ext cx="3303265" cy="776479"/>
            <a:chOff x="513863" y="2371180"/>
            <a:chExt cx="3303265" cy="776479"/>
          </a:xfrm>
        </p:grpSpPr>
        <p:grpSp>
          <p:nvGrpSpPr>
            <p:cNvPr id="17" name="Group 17"/>
            <p:cNvGrpSpPr/>
            <p:nvPr/>
          </p:nvGrpSpPr>
          <p:grpSpPr>
            <a:xfrm>
              <a:off x="513863" y="2371180"/>
              <a:ext cx="3303265" cy="769441"/>
              <a:chOff x="513863" y="2371180"/>
              <a:chExt cx="3303265" cy="769441"/>
            </a:xfrm>
          </p:grpSpPr>
          <p:sp>
            <p:nvSpPr>
              <p:cNvPr id="18" name="AutoShape 18"/>
              <p:cNvSpPr/>
              <p:nvPr/>
            </p:nvSpPr>
            <p:spPr>
              <a:xfrm>
                <a:off x="513863" y="2371180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01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560261" y="2578273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坚持政治统领 把牢人社工作方向</a:t>
                </a:r>
                <a:endParaRPr lang="en-US" sz="1100"/>
              </a:p>
            </p:txBody>
          </p:sp>
        </p:grpSp>
        <p:sp>
          <p:nvSpPr>
            <p:cNvPr id="20" name="AutoShape 20"/>
            <p:cNvSpPr/>
            <p:nvPr/>
          </p:nvSpPr>
          <p:spPr>
            <a:xfrm>
              <a:off x="1177550" y="2378218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513863" y="3541002"/>
            <a:ext cx="3303265" cy="776479"/>
            <a:chOff x="513863" y="3541002"/>
            <a:chExt cx="3303265" cy="776479"/>
          </a:xfrm>
        </p:grpSpPr>
        <p:grpSp>
          <p:nvGrpSpPr>
            <p:cNvPr id="22" name="Group 22"/>
            <p:cNvGrpSpPr/>
            <p:nvPr/>
          </p:nvGrpSpPr>
          <p:grpSpPr>
            <a:xfrm>
              <a:off x="513863" y="3548040"/>
              <a:ext cx="3303265" cy="769441"/>
              <a:chOff x="513863" y="3548040"/>
              <a:chExt cx="3303265" cy="769441"/>
            </a:xfrm>
          </p:grpSpPr>
          <p:sp>
            <p:nvSpPr>
              <p:cNvPr id="23" name="TextBox 23"/>
              <p:cNvSpPr txBox="1"/>
              <p:nvPr/>
            </p:nvSpPr>
            <p:spPr>
              <a:xfrm>
                <a:off x="1560261" y="3755133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聚焦群众需求 提升人社服务温度</a:t>
                </a:r>
                <a:endParaRPr lang="en-US" sz="1100"/>
              </a:p>
            </p:txBody>
          </p:sp>
          <p:sp>
            <p:nvSpPr>
              <p:cNvPr id="24" name="AutoShape 24"/>
              <p:cNvSpPr/>
              <p:nvPr/>
            </p:nvSpPr>
            <p:spPr>
              <a:xfrm>
                <a:off x="513863" y="3548040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03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25" name="AutoShape 25"/>
            <p:cNvSpPr/>
            <p:nvPr/>
          </p:nvSpPr>
          <p:spPr>
            <a:xfrm>
              <a:off x="1177550" y="3541002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513863" y="4717861"/>
            <a:ext cx="3303265" cy="776479"/>
            <a:chOff x="513863" y="4717861"/>
            <a:chExt cx="3303265" cy="776479"/>
          </a:xfrm>
        </p:grpSpPr>
        <p:grpSp>
          <p:nvGrpSpPr>
            <p:cNvPr id="27" name="Group 27"/>
            <p:cNvGrpSpPr/>
            <p:nvPr/>
          </p:nvGrpSpPr>
          <p:grpSpPr>
            <a:xfrm>
              <a:off x="513863" y="4724899"/>
              <a:ext cx="3303265" cy="769441"/>
              <a:chOff x="513863" y="4724899"/>
              <a:chExt cx="3303265" cy="769441"/>
            </a:xfrm>
          </p:grpSpPr>
          <p:sp>
            <p:nvSpPr>
              <p:cNvPr id="28" name="TextBox 28"/>
              <p:cNvSpPr txBox="1"/>
              <p:nvPr/>
            </p:nvSpPr>
            <p:spPr>
              <a:xfrm>
                <a:off x="1560261" y="4945341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深化融合赋能 构建可推广长效机制</a:t>
                </a:r>
                <a:endParaRPr lang="en-US" sz="1100"/>
              </a:p>
            </p:txBody>
          </p:sp>
          <p:sp>
            <p:nvSpPr>
              <p:cNvPr id="29" name="AutoShape 29"/>
              <p:cNvSpPr/>
              <p:nvPr/>
            </p:nvSpPr>
            <p:spPr>
              <a:xfrm>
                <a:off x="513863" y="4724899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05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30" name="AutoShape 30"/>
            <p:cNvSpPr/>
            <p:nvPr/>
          </p:nvSpPr>
          <p:spPr>
            <a:xfrm>
              <a:off x="1177550" y="4717861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4372200" y="2371180"/>
            <a:ext cx="3303265" cy="776479"/>
            <a:chOff x="4372200" y="2371180"/>
            <a:chExt cx="3303265" cy="776479"/>
          </a:xfrm>
        </p:grpSpPr>
        <p:grpSp>
          <p:nvGrpSpPr>
            <p:cNvPr id="32" name="Group 32"/>
            <p:cNvGrpSpPr/>
            <p:nvPr/>
          </p:nvGrpSpPr>
          <p:grpSpPr>
            <a:xfrm>
              <a:off x="4372200" y="2371180"/>
              <a:ext cx="3303265" cy="769441"/>
              <a:chOff x="4372200" y="2371180"/>
              <a:chExt cx="3303265" cy="769441"/>
            </a:xfrm>
          </p:grpSpPr>
          <p:sp>
            <p:nvSpPr>
              <p:cNvPr id="33" name="AutoShape 33"/>
              <p:cNvSpPr/>
              <p:nvPr/>
            </p:nvSpPr>
            <p:spPr>
              <a:xfrm>
                <a:off x="4372200" y="2371180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02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5418598" y="2578273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建强战斗堡垒 锻造过硬党员队伍</a:t>
                </a:r>
                <a:endParaRPr lang="en-US" sz="1100"/>
              </a:p>
            </p:txBody>
          </p:sp>
        </p:grpSp>
        <p:sp>
          <p:nvSpPr>
            <p:cNvPr id="35" name="AutoShape 35"/>
            <p:cNvSpPr/>
            <p:nvPr/>
          </p:nvSpPr>
          <p:spPr>
            <a:xfrm>
              <a:off x="5035887" y="2378218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372200" y="3548040"/>
            <a:ext cx="3303265" cy="797802"/>
            <a:chOff x="4372200" y="3548040"/>
            <a:chExt cx="3303265" cy="797802"/>
          </a:xfrm>
        </p:grpSpPr>
        <p:grpSp>
          <p:nvGrpSpPr>
            <p:cNvPr id="37" name="Group 37"/>
            <p:cNvGrpSpPr/>
            <p:nvPr/>
          </p:nvGrpSpPr>
          <p:grpSpPr>
            <a:xfrm>
              <a:off x="4372200" y="3548040"/>
              <a:ext cx="3303265" cy="769441"/>
              <a:chOff x="4372200" y="3548040"/>
              <a:chExt cx="3303265" cy="769441"/>
            </a:xfrm>
          </p:grpSpPr>
          <p:sp>
            <p:nvSpPr>
              <p:cNvPr id="38" name="TextBox 38"/>
              <p:cNvSpPr txBox="1"/>
              <p:nvPr/>
            </p:nvSpPr>
            <p:spPr>
              <a:xfrm>
                <a:off x="5418598" y="3755133"/>
                <a:ext cx="2256867" cy="369332"/>
              </a:xfrm>
              <a:prstGeom prst="rect">
                <a:avLst/>
              </a:prstGeom>
              <a:noFill/>
            </p:spPr>
            <p:txBody>
              <a:bodyPr vert="horz" lIns="91440" tIns="45720" rIns="91440" bIns="45720" rtlCol="0" anchor="ctr">
                <a:spAutoFit/>
              </a:bodyPr>
              <a:lstStyle/>
              <a:p>
                <a:pPr marL="0" algn="l">
                  <a:lnSpc>
                    <a:spcPct val="100000"/>
                  </a:lnSpc>
                  <a:spcBef>
                    <a:spcPct val="0"/>
                  </a:spcBef>
                  <a:defRPr/>
                </a:pPr>
                <a:r>
                  <a:rPr lang="zh-CN" altLang="en-US" sz="1800" b="1" baseline="0">
                    <a:solidFill>
                      <a:srgbClr val="1D1D1D"/>
                    </a:solidFill>
                    <a:latin typeface="微软雅黑"/>
                    <a:ea typeface="微软雅黑"/>
                  </a:rPr>
                  <a:t>坚持严的基调 持续深化作风建设</a:t>
                </a:r>
                <a:endParaRPr lang="en-US" sz="1100"/>
              </a:p>
            </p:txBody>
          </p:sp>
          <p:sp>
            <p:nvSpPr>
              <p:cNvPr id="39" name="AutoShape 39"/>
              <p:cNvSpPr/>
              <p:nvPr/>
            </p:nvSpPr>
            <p:spPr>
              <a:xfrm>
                <a:off x="4372200" y="3548040"/>
                <a:ext cx="1005447" cy="769441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anchor="t">
                <a:spAutoFit/>
              </a:bodyPr>
              <a:p>
                <a:pPr marL="0" algn="l">
                  <a:spcBef>
                    <a:spcPct val="0"/>
                  </a:spcBef>
                </a:pPr>
                <a:r>
                  <a:rPr lang="en-US" sz="4400" b="1" baseline="0">
                    <a:solidFill>
                      <a:schemeClr val="accent1"/>
                    </a:solidFill>
                    <a:latin typeface="微软雅黑"/>
                    <a:ea typeface="微软雅黑"/>
                  </a:rPr>
                  <a:t>04</a:t>
                </a:r>
                <a:endPara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endParaRPr>
              </a:p>
            </p:txBody>
          </p:sp>
        </p:grpSp>
        <p:sp>
          <p:nvSpPr>
            <p:cNvPr id="40" name="AutoShape 40"/>
            <p:cNvSpPr/>
            <p:nvPr/>
          </p:nvSpPr>
          <p:spPr>
            <a:xfrm>
              <a:off x="5035887" y="3576401"/>
              <a:ext cx="346570" cy="769441"/>
            </a:xfrm>
            <a:prstGeom prst="rect">
              <a:avLst/>
            </a:prstGeom>
          </p:spPr>
          <p:txBody>
            <a:bodyPr vert="horz" wrap="none" lIns="91440" tIns="45720" rIns="91440" bIns="45720" anchor="t">
              <a:spAutoFit/>
            </a:bodyPr>
            <a:p>
              <a:pPr marL="0" algn="l"/>
              <a:r>
                <a:rPr lang="en-US" sz="4400" b="1" baseline="0">
                  <a:solidFill>
                    <a:schemeClr val="accent1"/>
                  </a:solidFill>
                  <a:latin typeface="微软雅黑"/>
                  <a:ea typeface="微软雅黑"/>
                </a:rPr>
                <a:t>.</a:t>
              </a:r>
              <a:endParaRPr lang="en-US" sz="4400" b="1" baseline="0">
                <a:solidFill>
                  <a:schemeClr val="accent1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41" name="AutoShape 4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25" b="1" baseline="0">
                <a:solidFill>
                  <a:srgbClr val="1D1D1D"/>
                </a:solidFill>
                <a:latin typeface="微软雅黑"/>
                <a:ea typeface="微软雅黑"/>
              </a:rPr>
              <a:t>坚持政治统领 把牢人社工作方向</a:t>
            </a:r>
            <a:endParaRPr lang="zh-CN" altLang="en-US" sz="40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以政治建设统领支部全面建设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0" y="5092408"/>
            <a:ext cx="12192000" cy="1765591"/>
          </a:xfrm>
          <a:prstGeom prst="rect">
            <a:avLst/>
          </a:prstGeom>
          <a:solidFill>
            <a:schemeClr val="accent1">
              <a:alpha val="5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>
              <a:lnSpc>
                <a:spcPct val="130000"/>
              </a:lnSpc>
            </a:pPr>
          </a:p>
        </p:txBody>
      </p:sp>
      <p:sp>
        <p:nvSpPr>
          <p:cNvPr id="4" name="AutoShape 4"/>
          <p:cNvSpPr/>
          <p:nvPr/>
        </p:nvSpPr>
        <p:spPr>
          <a:xfrm>
            <a:off x="903519" y="4243555"/>
            <a:ext cx="1789612" cy="1789612"/>
          </a:xfrm>
          <a:prstGeom prst="ellipse">
            <a:avLst/>
          </a:prstGeom>
          <a:solidFill>
            <a:schemeClr val="accent1">
              <a:alpha val="50000"/>
              <a:lumMod val="75000"/>
            </a:scheme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5278107" y="4245784"/>
            <a:ext cx="1789612" cy="1789612"/>
          </a:xfrm>
          <a:prstGeom prst="ellipse">
            <a:avLst/>
          </a:prstGeom>
          <a:solidFill>
            <a:schemeClr val="accent1">
              <a:alpha val="50000"/>
              <a:lumMod val="75000"/>
            </a:scheme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9755237" y="4245784"/>
            <a:ext cx="1789612" cy="1789612"/>
          </a:xfrm>
          <a:prstGeom prst="ellipse">
            <a:avLst/>
          </a:prstGeom>
          <a:solidFill>
            <a:schemeClr val="accent1">
              <a:alpha val="50000"/>
              <a:lumMod val="75000"/>
            </a:scheme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7" name="TextBox 7"/>
          <p:cNvSpPr txBox="1"/>
          <p:nvPr/>
        </p:nvSpPr>
        <p:spPr>
          <a:xfrm>
            <a:off x="327519" y="1689311"/>
            <a:ext cx="3441176" cy="20251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区人社局党支部始终把政治建设摆在首位，坚持以党的创新理论凝心铸魂，推动党员干部深刻认识人社工作事关群众切身利益、事关社会公平正义、事关改革发展稳定，切实把讲政治贯穿政策落实、窗口服务和队伍建设全过程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25539" y="1187378"/>
            <a:ext cx="3443156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878ECD"/>
                </a:solidFill>
                <a:latin typeface="微软雅黑"/>
                <a:ea typeface="微软雅黑"/>
              </a:rPr>
              <a:t>坚定正确政治方向</a:t>
            </a:r>
            <a:endParaRPr lang="zh-CN" altLang="en-US" sz="1600" b="1" baseline="0">
              <a:solidFill>
                <a:srgbClr val="878ECD"/>
              </a:solidFill>
              <a:latin typeface="微软雅黑"/>
              <a:ea typeface="微软雅黑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409633" y="1689311"/>
            <a:ext cx="3555048" cy="20251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牢固树立书记抓党建、支部抓落实的鲜明导向，健全支部书记负总责、支委成员分工负责、党员干部协同落实的责任体系；把党建工作与人社重点任务同谋划、同部署、同检查，推动党建责任落到岗位、落到人头、落到具体行动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09632" y="1187378"/>
            <a:ext cx="3555049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878ECD"/>
                </a:solidFill>
                <a:latin typeface="微软雅黑"/>
                <a:ea typeface="微软雅黑"/>
              </a:rPr>
              <a:t>压紧压实党建责任</a:t>
            </a:r>
            <a:endParaRPr lang="zh-CN" altLang="en-US" sz="1600" b="1" baseline="0">
              <a:solidFill>
                <a:srgbClr val="878ECD"/>
              </a:solidFill>
              <a:latin typeface="微软雅黑"/>
              <a:ea typeface="微软雅黑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597070" y="1689311"/>
            <a:ext cx="3452500" cy="202517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严格落实“三会一课”、主题党日、组织生活会、民主评议党员等制度，推动组织生活由完成规定动作向提升政治功能转变；坚持把理论学习、党性教育、业务研讨和服务实践结合起来，不断增强组织生活的针对性和实效性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597070" y="1187377"/>
            <a:ext cx="3452500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878ECD"/>
                </a:solidFill>
                <a:latin typeface="微软雅黑"/>
                <a:ea typeface="微软雅黑"/>
              </a:rPr>
              <a:t>严肃规范组织生活</a:t>
            </a:r>
            <a:endParaRPr lang="zh-CN" altLang="en-US" sz="1600" b="1" baseline="0">
              <a:solidFill>
                <a:srgbClr val="878ECD"/>
              </a:solidFill>
              <a:latin typeface="微软雅黑"/>
              <a:ea typeface="微软雅黑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88183" y="4415086"/>
            <a:ext cx="820284" cy="1446550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4400" b="1" baseline="0">
                <a:solidFill>
                  <a:srgbClr val="1D1D1D">
                    <a:lumMod val="90000"/>
                    <a:lumOff val="10000"/>
                  </a:srgbClr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sp>
        <p:nvSpPr>
          <p:cNvPr id="14" name="TextBox 14"/>
          <p:cNvSpPr txBox="1"/>
          <p:nvPr/>
        </p:nvSpPr>
        <p:spPr>
          <a:xfrm>
            <a:off x="5761977" y="4415086"/>
            <a:ext cx="820284" cy="1446550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4400" b="1" baseline="0">
                <a:solidFill>
                  <a:srgbClr val="1D1D1D">
                    <a:lumMod val="90000"/>
                    <a:lumOff val="10000"/>
                  </a:srgbClr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10234965" y="4387267"/>
            <a:ext cx="820284" cy="1446550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4400" b="1" baseline="0">
                <a:solidFill>
                  <a:srgbClr val="1D1D1D">
                    <a:lumMod val="90000"/>
                    <a:lumOff val="10000"/>
                  </a:srgbClr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以理论学习提升履职能力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33033" y="1067704"/>
            <a:ext cx="9387105" cy="1257538"/>
          </a:xfrm>
          <a:custGeom>
            <a:avLst/>
            <a:gdLst/>
            <a:ahLst/>
            <a:cxnLst/>
            <a:rect l="l" t="t" r="r" b="b"/>
            <a:pathLst>
              <a:path w="2627" h="351">
                <a:moveTo>
                  <a:pt x="2622" y="167"/>
                </a:moveTo>
                <a:cubicBezTo>
                  <a:pt x="2433" y="6"/>
                  <a:pt x="2433" y="6"/>
                  <a:pt x="2433" y="6"/>
                </a:cubicBezTo>
                <a:cubicBezTo>
                  <a:pt x="2425" y="0"/>
                  <a:pt x="2414" y="5"/>
                  <a:pt x="2414" y="15"/>
                </a:cubicBezTo>
                <a:cubicBezTo>
                  <a:pt x="2414" y="64"/>
                  <a:pt x="2414" y="64"/>
                  <a:pt x="2414" y="64"/>
                </a:cubicBezTo>
                <a:cubicBezTo>
                  <a:pt x="112" y="64"/>
                  <a:pt x="112" y="64"/>
                  <a:pt x="112" y="64"/>
                </a:cubicBezTo>
                <a:cubicBezTo>
                  <a:pt x="50" y="64"/>
                  <a:pt x="0" y="114"/>
                  <a:pt x="0" y="176"/>
                </a:cubicBezTo>
                <a:cubicBezTo>
                  <a:pt x="0" y="176"/>
                  <a:pt x="0" y="176"/>
                  <a:pt x="0" y="176"/>
                </a:cubicBezTo>
                <a:cubicBezTo>
                  <a:pt x="0" y="238"/>
                  <a:pt x="50" y="288"/>
                  <a:pt x="112" y="288"/>
                </a:cubicBezTo>
                <a:cubicBezTo>
                  <a:pt x="2414" y="288"/>
                  <a:pt x="2414" y="288"/>
                  <a:pt x="2414" y="288"/>
                </a:cubicBezTo>
                <a:cubicBezTo>
                  <a:pt x="2414" y="336"/>
                  <a:pt x="2414" y="336"/>
                  <a:pt x="2414" y="336"/>
                </a:cubicBezTo>
                <a:cubicBezTo>
                  <a:pt x="2414" y="346"/>
                  <a:pt x="2425" y="351"/>
                  <a:pt x="2433" y="345"/>
                </a:cubicBezTo>
                <a:cubicBezTo>
                  <a:pt x="2622" y="184"/>
                  <a:pt x="2622" y="184"/>
                  <a:pt x="2622" y="184"/>
                </a:cubicBezTo>
                <a:cubicBezTo>
                  <a:pt x="2627" y="180"/>
                  <a:pt x="2627" y="172"/>
                  <a:pt x="2622" y="167"/>
                </a:cubicBezTo>
                <a:close/>
              </a:path>
            </a:pathLst>
          </a:custGeom>
          <a:solidFill>
            <a:schemeClr val="accent3">
              <a:alpha val="10000"/>
            </a:schemeClr>
          </a:solidFill>
        </p:spPr>
        <p:txBody>
          <a:bodyPr vert="horz" wrap="square" lIns="91440" tIns="45720" rIns="91440" bIns="45720" anchor="t">
            <a:normAutofit/>
          </a:bodyPr>
          <a:p>
            <a:pPr marL="0" algn="l"/>
          </a:p>
        </p:txBody>
      </p:sp>
      <p:cxnSp>
        <p:nvCxnSpPr>
          <p:cNvPr id="4" name="Connector 4"/>
          <p:cNvCxnSpPr/>
          <p:nvPr/>
        </p:nvCxnSpPr>
        <p:spPr>
          <a:xfrm>
            <a:off x="747346" y="1799943"/>
            <a:ext cx="0" cy="5058057"/>
          </a:xfrm>
          <a:prstGeom prst="line">
            <a:avLst/>
          </a:prstGeom>
          <a:ln w="15875" cap="flat" cmpd="sng">
            <a:solidFill>
              <a:schemeClr val="accent3"/>
            </a:solidFill>
            <a:prstDash val="solid"/>
          </a:ln>
        </p:spPr>
      </p:cxnSp>
      <p:sp>
        <p:nvSpPr>
          <p:cNvPr id="5" name="AutoShape 5"/>
          <p:cNvSpPr/>
          <p:nvPr/>
        </p:nvSpPr>
        <p:spPr>
          <a:xfrm>
            <a:off x="792663" y="2908072"/>
            <a:ext cx="3465696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围绕党的路线方针政策、习近平总书记关于人社工作的重要论述以及就业、社保、人才、劳动关系等重点业务开展学习，做到政策学习与职责定位相结合、理论学习与群众需求相结合，持续提升党员干部政治判断力、政治领悟力和政治执行力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568080" y="1452633"/>
            <a:ext cx="487680" cy="487680"/>
          </a:xfrm>
          <a:prstGeom prst="ellipse">
            <a:avLst/>
          </a:prstGeom>
          <a:solidFill>
            <a:schemeClr val="accent3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015" b="1" baseline="0">
                <a:solidFill>
                  <a:srgbClr val="FFFFFF"/>
                </a:solidFill>
                <a:latin typeface="微软雅黑"/>
                <a:ea typeface="微软雅黑"/>
              </a:rPr>
              <a:t>01</a:t>
            </a:r>
            <a:endParaRPr lang="en-US" sz="1015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166424" y="1449743"/>
            <a:ext cx="7889477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ctr">
            <a:normAutofit/>
          </a:bodyPr>
          <a:p>
            <a:pPr marL="0" algn="l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突出学习重点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3981575" y="1950536"/>
            <a:ext cx="7074396" cy="1257538"/>
          </a:xfrm>
          <a:custGeom>
            <a:avLst/>
            <a:gdLst/>
            <a:ahLst/>
            <a:cxnLst/>
            <a:rect l="l" t="t" r="r" b="b"/>
            <a:pathLst>
              <a:path w="2051" h="351">
                <a:moveTo>
                  <a:pt x="2046" y="167"/>
                </a:moveTo>
                <a:cubicBezTo>
                  <a:pt x="1857" y="6"/>
                  <a:pt x="1857" y="6"/>
                  <a:pt x="1857" y="6"/>
                </a:cubicBezTo>
                <a:cubicBezTo>
                  <a:pt x="1849" y="0"/>
                  <a:pt x="1838" y="5"/>
                  <a:pt x="1838" y="15"/>
                </a:cubicBezTo>
                <a:cubicBezTo>
                  <a:pt x="1838" y="63"/>
                  <a:pt x="1838" y="63"/>
                  <a:pt x="1838" y="63"/>
                </a:cubicBezTo>
                <a:cubicBezTo>
                  <a:pt x="112" y="63"/>
                  <a:pt x="112" y="63"/>
                  <a:pt x="112" y="63"/>
                </a:cubicBezTo>
                <a:cubicBezTo>
                  <a:pt x="50" y="63"/>
                  <a:pt x="0" y="113"/>
                  <a:pt x="0" y="175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237"/>
                  <a:pt x="50" y="287"/>
                  <a:pt x="112" y="287"/>
                </a:cubicBezTo>
                <a:cubicBezTo>
                  <a:pt x="1838" y="287"/>
                  <a:pt x="1838" y="287"/>
                  <a:pt x="1838" y="287"/>
                </a:cubicBezTo>
                <a:cubicBezTo>
                  <a:pt x="1838" y="336"/>
                  <a:pt x="1838" y="336"/>
                  <a:pt x="1838" y="336"/>
                </a:cubicBezTo>
                <a:cubicBezTo>
                  <a:pt x="1838" y="346"/>
                  <a:pt x="1849" y="351"/>
                  <a:pt x="1857" y="345"/>
                </a:cubicBezTo>
                <a:cubicBezTo>
                  <a:pt x="2046" y="184"/>
                  <a:pt x="2046" y="184"/>
                  <a:pt x="2046" y="184"/>
                </a:cubicBezTo>
                <a:cubicBezTo>
                  <a:pt x="2051" y="179"/>
                  <a:pt x="2051" y="171"/>
                  <a:pt x="2046" y="167"/>
                </a:cubicBezTo>
                <a:close/>
              </a:path>
            </a:pathLst>
          </a:custGeom>
          <a:solidFill>
            <a:schemeClr val="accent2">
              <a:alpha val="10000"/>
            </a:schemeClr>
          </a:solidFill>
        </p:spPr>
        <p:txBody>
          <a:bodyPr vert="horz" wrap="square" lIns="91440" tIns="45720" rIns="91440" bIns="45720" anchor="t">
            <a:normAutofit/>
          </a:bodyPr>
          <a:p>
            <a:pPr marL="0" algn="l"/>
          </a:p>
        </p:txBody>
      </p:sp>
      <p:cxnSp>
        <p:nvCxnSpPr>
          <p:cNvPr id="9" name="Connector 9"/>
          <p:cNvCxnSpPr/>
          <p:nvPr/>
        </p:nvCxnSpPr>
        <p:spPr>
          <a:xfrm>
            <a:off x="4320733" y="2693764"/>
            <a:ext cx="0" cy="4004435"/>
          </a:xfrm>
          <a:prstGeom prst="line">
            <a:avLst/>
          </a:prstGeom>
          <a:ln w="15875" cap="flat" cmpd="sng">
            <a:solidFill>
              <a:schemeClr val="accent2"/>
            </a:solidFill>
            <a:prstDash val="solid"/>
          </a:ln>
        </p:spPr>
      </p:cxnSp>
      <p:sp>
        <p:nvSpPr>
          <p:cNvPr id="10" name="AutoShape 10"/>
          <p:cNvSpPr/>
          <p:nvPr/>
        </p:nvSpPr>
        <p:spPr>
          <a:xfrm>
            <a:off x="4383107" y="3855471"/>
            <a:ext cx="3530961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采取集中学习、专题研讨、政策讲解、案例剖析、现场交流等方式，推动党员干部在学中思、在思中悟、在悟中干；针对政策变化快、专业要求高的特点，建立业务骨干领学、岗位人员互学、服务一线践学的学习机制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132577" y="2337845"/>
            <a:ext cx="487680" cy="487680"/>
          </a:xfrm>
          <a:prstGeom prst="ellipse">
            <a:avLst/>
          </a:prstGeom>
          <a:solidFill>
            <a:schemeClr val="accent2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015" b="1" baseline="0">
                <a:solidFill>
                  <a:srgbClr val="FFFFFF"/>
                </a:solidFill>
                <a:latin typeface="微软雅黑"/>
                <a:ea typeface="微软雅黑"/>
              </a:rPr>
              <a:t>02</a:t>
            </a:r>
            <a:endParaRPr lang="en-US" sz="1015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747738" y="2362803"/>
            <a:ext cx="5635180" cy="464331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ctr">
            <a:spAutoFit/>
          </a:bodyPr>
          <a:p>
            <a:pPr marL="0" algn="l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丰富学习方式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cxnSp>
        <p:nvCxnSpPr>
          <p:cNvPr id="13" name="Connector 13"/>
          <p:cNvCxnSpPr/>
          <p:nvPr/>
        </p:nvCxnSpPr>
        <p:spPr>
          <a:xfrm>
            <a:off x="7964694" y="3501069"/>
            <a:ext cx="0" cy="3356931"/>
          </a:xfrm>
          <a:prstGeom prst="line">
            <a:avLst/>
          </a:prstGeom>
          <a:ln w="15875" cap="flat" cmpd="sng">
            <a:solidFill>
              <a:schemeClr val="accent1"/>
            </a:solidFill>
            <a:prstDash val="solid"/>
          </a:ln>
        </p:spPr>
      </p:cxnSp>
      <p:sp>
        <p:nvSpPr>
          <p:cNvPr id="14" name="AutoShape 14"/>
          <p:cNvSpPr/>
          <p:nvPr/>
        </p:nvSpPr>
        <p:spPr>
          <a:xfrm>
            <a:off x="8015321" y="4111987"/>
            <a:ext cx="3530583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坚持把学习成效体现到解决实际问题、优化服务流程和防范风险隐患上，围绕群众反映集中的难点问题开展调查研究，形成以学习促提升、以调研促改进、以实践促发展的良性循环。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7518773" y="2833370"/>
            <a:ext cx="4027133" cy="1253019"/>
          </a:xfrm>
          <a:custGeom>
            <a:avLst/>
            <a:gdLst/>
            <a:ahLst/>
            <a:cxnLst/>
            <a:rect l="l" t="t" r="r" b="b"/>
            <a:pathLst>
              <a:path w="1127" h="350">
                <a:moveTo>
                  <a:pt x="1122" y="166"/>
                </a:moveTo>
                <a:cubicBezTo>
                  <a:pt x="933" y="6"/>
                  <a:pt x="933" y="6"/>
                  <a:pt x="933" y="6"/>
                </a:cubicBezTo>
                <a:cubicBezTo>
                  <a:pt x="925" y="0"/>
                  <a:pt x="914" y="5"/>
                  <a:pt x="914" y="14"/>
                </a:cubicBezTo>
                <a:cubicBezTo>
                  <a:pt x="914" y="63"/>
                  <a:pt x="914" y="63"/>
                  <a:pt x="914" y="63"/>
                </a:cubicBezTo>
                <a:cubicBezTo>
                  <a:pt x="112" y="63"/>
                  <a:pt x="112" y="63"/>
                  <a:pt x="112" y="63"/>
                </a:cubicBezTo>
                <a:cubicBezTo>
                  <a:pt x="50" y="63"/>
                  <a:pt x="0" y="113"/>
                  <a:pt x="0" y="175"/>
                </a:cubicBezTo>
                <a:cubicBezTo>
                  <a:pt x="0" y="175"/>
                  <a:pt x="0" y="175"/>
                  <a:pt x="0" y="175"/>
                </a:cubicBezTo>
                <a:cubicBezTo>
                  <a:pt x="0" y="237"/>
                  <a:pt x="50" y="287"/>
                  <a:pt x="112" y="287"/>
                </a:cubicBezTo>
                <a:cubicBezTo>
                  <a:pt x="914" y="287"/>
                  <a:pt x="914" y="287"/>
                  <a:pt x="914" y="287"/>
                </a:cubicBezTo>
                <a:cubicBezTo>
                  <a:pt x="914" y="336"/>
                  <a:pt x="914" y="336"/>
                  <a:pt x="914" y="336"/>
                </a:cubicBezTo>
                <a:cubicBezTo>
                  <a:pt x="914" y="345"/>
                  <a:pt x="925" y="350"/>
                  <a:pt x="933" y="344"/>
                </a:cubicBezTo>
                <a:cubicBezTo>
                  <a:pt x="1122" y="184"/>
                  <a:pt x="1122" y="184"/>
                  <a:pt x="1122" y="184"/>
                </a:cubicBezTo>
                <a:cubicBezTo>
                  <a:pt x="1127" y="179"/>
                  <a:pt x="1127" y="171"/>
                  <a:pt x="1122" y="16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vert="horz" wrap="square" lIns="91440" tIns="45720" rIns="91440" bIns="45720" anchor="t">
            <a:normAutofit/>
          </a:bodyPr>
          <a:p>
            <a:pPr marL="0" algn="l"/>
          </a:p>
        </p:txBody>
      </p:sp>
      <p:sp>
        <p:nvSpPr>
          <p:cNvPr id="16" name="AutoShape 16"/>
          <p:cNvSpPr/>
          <p:nvPr/>
        </p:nvSpPr>
        <p:spPr>
          <a:xfrm>
            <a:off x="7720667" y="3216039"/>
            <a:ext cx="487680" cy="487680"/>
          </a:xfrm>
          <a:prstGeom prst="ellipse">
            <a:avLst/>
          </a:prstGeom>
          <a:solidFill>
            <a:srgbClr val="FFFFFF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015" b="1" baseline="0">
                <a:solidFill>
                  <a:schemeClr val="accent1"/>
                </a:solidFill>
                <a:latin typeface="微软雅黑"/>
                <a:ea typeface="微软雅黑"/>
              </a:rPr>
              <a:t>03</a:t>
            </a:r>
            <a:endParaRPr lang="en-US" sz="1015" b="1" baseline="0">
              <a:solidFill>
                <a:schemeClr val="accent1"/>
              </a:solidFill>
              <a:latin typeface="微软雅黑"/>
              <a:ea typeface="微软雅黑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8310567" y="2997158"/>
            <a:ext cx="2487304" cy="95677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ctr">
            <a:normAutofit/>
          </a:bodyPr>
          <a:p>
            <a:pPr marL="0" algn="l"/>
            <a:r>
              <a:rPr lang="zh-CN" altLang="en-US" sz="1600" b="1" baseline="0">
                <a:solidFill>
                  <a:schemeClr val="lt1"/>
                </a:solidFill>
                <a:latin typeface="微软雅黑"/>
                <a:ea typeface="微软雅黑"/>
              </a:rPr>
              <a:t>注重学习成果转化</a:t>
            </a:r>
            <a:endParaRPr lang="zh-CN" altLang="en-US" sz="16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25" b="1" baseline="0">
                <a:solidFill>
                  <a:srgbClr val="1D1D1D"/>
                </a:solidFill>
                <a:latin typeface="微软雅黑"/>
                <a:ea typeface="微软雅黑"/>
              </a:rPr>
              <a:t>建强战斗堡垒 锻造过硬党员队伍</a:t>
            </a:r>
            <a:endParaRPr lang="zh-CN" altLang="en-US" sz="40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1837" y="1"/>
            <a:ext cx="10728326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algn="l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以标准化建设夯实组织基础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471434" y="1905216"/>
            <a:ext cx="3739027" cy="722556"/>
          </a:xfrm>
          <a:prstGeom prst="rect">
            <a:avLst/>
          </a:prstGeom>
          <a:solidFill>
            <a:srgbClr val="778495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  <a:r>
              <a:rPr lang="en-US" sz="3200" b="1" baseline="0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32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1147924" y="1974108"/>
            <a:ext cx="2916558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  <a:r>
              <a:rPr lang="zh-CN" altLang="en-US" sz="1600" b="1" baseline="0">
                <a:solidFill>
                  <a:srgbClr val="FFFFFF"/>
                </a:solidFill>
                <a:latin typeface="微软雅黑"/>
                <a:ea typeface="微软雅黑"/>
              </a:rPr>
              <a:t>健全支部运行机制</a:t>
            </a:r>
            <a:endParaRPr lang="zh-CN" altLang="en-US" sz="1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71434" y="2733282"/>
            <a:ext cx="3724838" cy="19928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坚持制度管人、流程管事、责任到岗，完善支部议事、党员管理、工作督办和问题反馈机制；对重点工作实行清单化管理、节点化推进、闭环式落实，确保支部各项任务有安排、有跟踪、有反馈、有改进。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293934" y="1553028"/>
            <a:ext cx="3739027" cy="722556"/>
          </a:xfrm>
          <a:prstGeom prst="rect">
            <a:avLst/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  <a:r>
              <a:rPr lang="en-US" sz="3200" b="1" baseline="0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32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875135" y="1627796"/>
            <a:ext cx="2916559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  <a:r>
              <a:rPr lang="zh-CN" altLang="en-US" sz="1600" b="1" baseline="0">
                <a:solidFill>
                  <a:srgbClr val="FFFFFF"/>
                </a:solidFill>
                <a:latin typeface="微软雅黑"/>
                <a:ea typeface="微软雅黑"/>
              </a:rPr>
              <a:t>推动党建业务同频共振</a:t>
            </a:r>
            <a:endParaRPr lang="zh-CN" altLang="en-US" sz="1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4293935" y="2369475"/>
            <a:ext cx="3712134" cy="19928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围绕就业服务、社会保障、人才服务、劳动维权等业务板块设置党员责任区、党员示范岗和先锋服务队，把组织优势嵌入业务链条、服务窗口和基层一线，形成支部统筹、党员带头、全员参与的工作格局。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8103723" y="1162803"/>
            <a:ext cx="3739027" cy="722556"/>
          </a:xfrm>
          <a:prstGeom prst="rect">
            <a:avLst/>
          </a:prstGeom>
          <a:solidFill>
            <a:srgbClr val="778495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  <a:r>
              <a:rPr lang="en-US" sz="3600" b="1" baseline="0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36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919842" y="1231694"/>
            <a:ext cx="2916559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l"/>
            <a:r>
              <a:rPr lang="zh-CN" altLang="en-US" sz="1600" b="1" baseline="0">
                <a:solidFill>
                  <a:srgbClr val="FFFFFF"/>
                </a:solidFill>
                <a:latin typeface="微软雅黑"/>
                <a:ea typeface="微软雅黑"/>
              </a:rPr>
              <a:t>激发基层组织活力</a:t>
            </a:r>
            <a:endParaRPr lang="zh-CN" altLang="en-US" sz="1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8130615" y="1966597"/>
            <a:ext cx="3685241" cy="199285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坚持从实际出发创新主题党日载体，将政策宣传、志愿服务、走访调研、岗位练兵等纳入组织活动内容；通过“党建加业务”“党建加服务”“党建加协同”，让党支部在推动发展、服务群众、凝聚队伍中发挥更加直接的作用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1837" y="1"/>
            <a:ext cx="10728326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0" algn="l">
              <a:lnSpc>
                <a:spcPct val="90000"/>
              </a:lnSpc>
              <a:spcBef>
                <a:spcPct val="0"/>
              </a:spcBef>
              <a:defRPr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以党员先锋行动凝聚攻坚合力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2454292" y="2342716"/>
            <a:ext cx="7350120" cy="478760"/>
          </a:xfrm>
          <a:prstGeom prst="rightArrow">
            <a:avLst>
              <a:gd name="adj1" fmla="val 77853"/>
              <a:gd name="adj2" fmla="val 50000"/>
            </a:avLst>
          </a:prstGeom>
          <a:solidFill>
            <a:srgbClr val="778495">
              <a:lumMod val="20000"/>
              <a:lumOff val="80000"/>
            </a:srgb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142288" y="1742237"/>
            <a:ext cx="1552650" cy="155264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  <a:r>
              <a:rPr lang="en-US" sz="2800" baseline="0">
                <a:solidFill>
                  <a:schemeClr val="lt1"/>
                </a:solidFill>
                <a:latin typeface="微软雅黑"/>
                <a:ea typeface="微软雅黑"/>
              </a:rPr>
              <a:t>1</a:t>
            </a:r>
            <a:endParaRPr lang="en-US" sz="2800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4699675" y="1139185"/>
            <a:ext cx="2792660" cy="2826553"/>
            <a:chOff x="1365304" y="1322527"/>
            <a:chExt cx="2604722" cy="2636334"/>
          </a:xfrm>
        </p:grpSpPr>
        <p:grpSp>
          <p:nvGrpSpPr>
            <p:cNvPr id="6" name="Group 6"/>
            <p:cNvGrpSpPr/>
            <p:nvPr/>
          </p:nvGrpSpPr>
          <p:grpSpPr>
            <a:xfrm>
              <a:off x="1365304" y="1322527"/>
              <a:ext cx="2604722" cy="2636334"/>
              <a:chOff x="4951411" y="1311276"/>
              <a:chExt cx="4184652" cy="4235449"/>
            </a:xfrm>
          </p:grpSpPr>
          <p:sp>
            <p:nvSpPr>
              <p:cNvPr id="7" name="AutoShape 7"/>
              <p:cNvSpPr/>
              <p:nvPr/>
            </p:nvSpPr>
            <p:spPr>
              <a:xfrm flipH="1" flipV="1">
                <a:off x="6943725" y="1311276"/>
                <a:ext cx="1130300" cy="26670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8074025" y="1577976"/>
                <a:ext cx="1062038" cy="1800225"/>
              </a:xfrm>
              <a:custGeom>
                <a:avLst/>
                <a:gdLst/>
                <a:ahLst/>
                <a:cxnLst/>
                <a:rect l="l" t="t" r="r" b="b"/>
                <a:pathLst>
                  <a:path w="669" h="1134">
                    <a:moveTo>
                      <a:pt x="669" y="1134"/>
                    </a:moveTo>
                    <a:lnTo>
                      <a:pt x="591" y="550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9" name="Freeform 9"/>
              <p:cNvSpPr/>
              <p:nvPr/>
            </p:nvSpPr>
            <p:spPr>
              <a:xfrm>
                <a:off x="6048374" y="3378201"/>
                <a:ext cx="3087688" cy="2168524"/>
              </a:xfrm>
              <a:custGeom>
                <a:avLst/>
                <a:gdLst/>
                <a:ahLst/>
                <a:cxnLst/>
                <a:rect l="l" t="t" r="r" b="b"/>
                <a:pathLst>
                  <a:path w="1945" h="1366">
                    <a:moveTo>
                      <a:pt x="0" y="1276"/>
                    </a:moveTo>
                    <a:lnTo>
                      <a:pt x="830" y="1366"/>
                    </a:lnTo>
                    <a:lnTo>
                      <a:pt x="1305" y="1162"/>
                    </a:lnTo>
                    <a:lnTo>
                      <a:pt x="1804" y="737"/>
                    </a:lnTo>
                    <a:lnTo>
                      <a:pt x="1945" y="0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0" name="AutoShape 10"/>
              <p:cNvSpPr/>
              <p:nvPr/>
            </p:nvSpPr>
            <p:spPr>
              <a:xfrm>
                <a:off x="5118100" y="4216401"/>
                <a:ext cx="930275" cy="118745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1" name="Freeform 11"/>
              <p:cNvSpPr/>
              <p:nvPr/>
            </p:nvSpPr>
            <p:spPr>
              <a:xfrm>
                <a:off x="4951411" y="2489105"/>
                <a:ext cx="166691" cy="1727299"/>
              </a:xfrm>
              <a:custGeom>
                <a:avLst/>
                <a:gdLst/>
                <a:ahLst/>
                <a:cxnLst/>
                <a:rect l="l" t="t" r="r" b="b"/>
                <a:pathLst>
                  <a:path w="3355" h="8925">
                    <a:moveTo>
                      <a:pt x="1663" y="0"/>
                    </a:moveTo>
                    <a:lnTo>
                      <a:pt x="0" y="4997"/>
                    </a:lnTo>
                    <a:lnTo>
                      <a:pt x="3355" y="8925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2" name="AutoShape 12"/>
              <p:cNvSpPr/>
              <p:nvPr/>
            </p:nvSpPr>
            <p:spPr>
              <a:xfrm flipH="1">
                <a:off x="5918200" y="1311276"/>
                <a:ext cx="1025525" cy="347663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3" name="Freeform 13"/>
              <p:cNvSpPr/>
              <p:nvPr/>
            </p:nvSpPr>
            <p:spPr>
              <a:xfrm>
                <a:off x="5919695" y="1547849"/>
                <a:ext cx="2159653" cy="120556"/>
              </a:xfrm>
              <a:custGeom>
                <a:avLst/>
                <a:gdLst/>
                <a:ahLst/>
                <a:cxnLst/>
                <a:rect l="l" t="t" r="r" b="b"/>
                <a:pathLst>
                  <a:path w="10000" h="5798">
                    <a:moveTo>
                      <a:pt x="0" y="5798"/>
                    </a:moveTo>
                    <a:lnTo>
                      <a:pt x="0" y="5798"/>
                    </a:lnTo>
                    <a:lnTo>
                      <a:pt x="4953" y="0"/>
                    </a:lnTo>
                    <a:lnTo>
                      <a:pt x="4953" y="0"/>
                    </a:lnTo>
                    <a:lnTo>
                      <a:pt x="10000" y="1092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4" name="Freeform 14"/>
              <p:cNvSpPr/>
              <p:nvPr/>
            </p:nvSpPr>
            <p:spPr>
              <a:xfrm>
                <a:off x="5765799" y="3549651"/>
                <a:ext cx="282575" cy="1854200"/>
              </a:xfrm>
              <a:custGeom>
                <a:avLst/>
                <a:gdLst/>
                <a:ahLst/>
                <a:cxnLst/>
                <a:rect l="l" t="t" r="r" b="b"/>
                <a:pathLst>
                  <a:path w="178" h="1168">
                    <a:moveTo>
                      <a:pt x="0" y="0"/>
                    </a:moveTo>
                    <a:lnTo>
                      <a:pt x="144" y="792"/>
                    </a:lnTo>
                    <a:lnTo>
                      <a:pt x="178" y="1168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5" name="Freeform 15"/>
              <p:cNvSpPr/>
              <p:nvPr/>
            </p:nvSpPr>
            <p:spPr>
              <a:xfrm>
                <a:off x="5765799" y="1666876"/>
                <a:ext cx="209550" cy="1882775"/>
              </a:xfrm>
              <a:custGeom>
                <a:avLst/>
                <a:gdLst/>
                <a:ahLst/>
                <a:cxnLst/>
                <a:rect l="l" t="t" r="r" b="b"/>
                <a:pathLst>
                  <a:path w="132" h="1186">
                    <a:moveTo>
                      <a:pt x="79" y="0"/>
                    </a:moveTo>
                    <a:lnTo>
                      <a:pt x="132" y="368"/>
                    </a:lnTo>
                    <a:lnTo>
                      <a:pt x="0" y="1186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6889749" y="4346575"/>
                <a:ext cx="476270" cy="1200150"/>
              </a:xfrm>
              <a:custGeom>
                <a:avLst/>
                <a:gdLst/>
                <a:ahLst/>
                <a:cxnLst/>
                <a:rect l="l" t="t" r="r" b="b"/>
                <a:pathLst>
                  <a:path w="7538" h="10000">
                    <a:moveTo>
                      <a:pt x="0" y="0"/>
                    </a:moveTo>
                    <a:lnTo>
                      <a:pt x="5503" y="7817"/>
                    </a:lnTo>
                    <a:lnTo>
                      <a:pt x="7538" y="10000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7" name="Freeform 17"/>
              <p:cNvSpPr/>
              <p:nvPr/>
            </p:nvSpPr>
            <p:spPr>
              <a:xfrm>
                <a:off x="6889750" y="1557339"/>
                <a:ext cx="523875" cy="2789238"/>
              </a:xfrm>
              <a:custGeom>
                <a:avLst/>
                <a:gdLst/>
                <a:ahLst/>
                <a:cxnLst/>
                <a:rect l="l" t="t" r="r" b="b"/>
                <a:pathLst>
                  <a:path w="330" h="1757">
                    <a:moveTo>
                      <a:pt x="52" y="0"/>
                    </a:moveTo>
                    <a:lnTo>
                      <a:pt x="330" y="664"/>
                    </a:lnTo>
                    <a:lnTo>
                      <a:pt x="0" y="1757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8" name="AutoShape 18"/>
              <p:cNvSpPr/>
              <p:nvPr/>
            </p:nvSpPr>
            <p:spPr>
              <a:xfrm>
                <a:off x="6943725" y="1311276"/>
                <a:ext cx="28575" cy="246063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19" name="AutoShape 19"/>
              <p:cNvSpPr/>
              <p:nvPr/>
            </p:nvSpPr>
            <p:spPr>
              <a:xfrm flipH="1">
                <a:off x="5033963" y="1657222"/>
                <a:ext cx="874730" cy="831979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0" name="AutoShape 20"/>
              <p:cNvSpPr/>
              <p:nvPr/>
            </p:nvSpPr>
            <p:spPr>
              <a:xfrm flipH="1" flipV="1">
                <a:off x="8888413" y="3265489"/>
                <a:ext cx="247650" cy="112713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1" name="AutoShape 21"/>
              <p:cNvSpPr/>
              <p:nvPr/>
            </p:nvSpPr>
            <p:spPr>
              <a:xfrm flipH="1" flipV="1">
                <a:off x="8063440" y="1579414"/>
                <a:ext cx="282046" cy="733574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2" name="AutoShape 22"/>
              <p:cNvSpPr/>
              <p:nvPr/>
            </p:nvSpPr>
            <p:spPr>
              <a:xfrm flipH="1" flipV="1">
                <a:off x="8345488" y="2312989"/>
                <a:ext cx="542925" cy="95250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3" name="AutoShape 23"/>
              <p:cNvSpPr/>
              <p:nvPr/>
            </p:nvSpPr>
            <p:spPr>
              <a:xfrm flipH="1" flipV="1">
                <a:off x="8888413" y="3265489"/>
                <a:ext cx="23812" cy="1282699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6889750" y="4346576"/>
                <a:ext cx="2022475" cy="382588"/>
              </a:xfrm>
              <a:custGeom>
                <a:avLst/>
                <a:gdLst/>
                <a:ahLst/>
                <a:cxnLst/>
                <a:rect l="l" t="t" r="r" b="b"/>
                <a:pathLst>
                  <a:path w="1274" h="241">
                    <a:moveTo>
                      <a:pt x="0" y="0"/>
                    </a:moveTo>
                    <a:lnTo>
                      <a:pt x="909" y="241"/>
                    </a:lnTo>
                    <a:lnTo>
                      <a:pt x="1274" y="127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5" name="AutoShape 25"/>
              <p:cNvSpPr/>
              <p:nvPr/>
            </p:nvSpPr>
            <p:spPr>
              <a:xfrm>
                <a:off x="5765800" y="3549651"/>
                <a:ext cx="1123950" cy="796925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6" name="AutoShape 26"/>
              <p:cNvSpPr/>
              <p:nvPr/>
            </p:nvSpPr>
            <p:spPr>
              <a:xfrm>
                <a:off x="5033963" y="2489201"/>
                <a:ext cx="731838" cy="106045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7" name="AutoShape 27"/>
              <p:cNvSpPr/>
              <p:nvPr/>
            </p:nvSpPr>
            <p:spPr>
              <a:xfrm flipH="1">
                <a:off x="5033963" y="2251076"/>
                <a:ext cx="941388" cy="238125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8" name="AutoShape 28"/>
              <p:cNvSpPr/>
              <p:nvPr/>
            </p:nvSpPr>
            <p:spPr>
              <a:xfrm flipH="1">
                <a:off x="5975350" y="1557339"/>
                <a:ext cx="996950" cy="693738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29" name="AutoShape 29"/>
              <p:cNvSpPr/>
              <p:nvPr/>
            </p:nvSpPr>
            <p:spPr>
              <a:xfrm flipH="1" flipV="1">
                <a:off x="6972300" y="1557339"/>
                <a:ext cx="1373188" cy="75565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0" name="Freeform 30"/>
              <p:cNvSpPr/>
              <p:nvPr/>
            </p:nvSpPr>
            <p:spPr>
              <a:xfrm>
                <a:off x="8345488" y="2312989"/>
                <a:ext cx="666750" cy="928688"/>
              </a:xfrm>
              <a:custGeom>
                <a:avLst/>
                <a:gdLst/>
                <a:ahLst/>
                <a:cxnLst/>
                <a:rect l="l" t="t" r="r" b="b"/>
                <a:pathLst>
                  <a:path w="420" h="585">
                    <a:moveTo>
                      <a:pt x="344" y="585"/>
                    </a:moveTo>
                    <a:lnTo>
                      <a:pt x="420" y="87"/>
                    </a:ln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1" name="Freeform 31"/>
              <p:cNvSpPr/>
              <p:nvPr/>
            </p:nvSpPr>
            <p:spPr>
              <a:xfrm>
                <a:off x="8320088" y="2312989"/>
                <a:ext cx="571500" cy="2416175"/>
              </a:xfrm>
              <a:custGeom>
                <a:avLst/>
                <a:gdLst/>
                <a:ahLst/>
                <a:cxnLst/>
                <a:rect l="l" t="t" r="r" b="b"/>
                <a:pathLst>
                  <a:path w="360" h="1522">
                    <a:moveTo>
                      <a:pt x="16" y="0"/>
                    </a:moveTo>
                    <a:lnTo>
                      <a:pt x="0" y="729"/>
                    </a:lnTo>
                    <a:lnTo>
                      <a:pt x="8" y="1522"/>
                    </a:lnTo>
                    <a:lnTo>
                      <a:pt x="358" y="600"/>
                    </a:lnTo>
                    <a:lnTo>
                      <a:pt x="360" y="585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2" name="AutoShape 32"/>
              <p:cNvSpPr/>
              <p:nvPr/>
            </p:nvSpPr>
            <p:spPr>
              <a:xfrm flipV="1">
                <a:off x="7413625" y="2312989"/>
                <a:ext cx="931863" cy="29845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3" name="AutoShape 33"/>
              <p:cNvSpPr/>
              <p:nvPr/>
            </p:nvSpPr>
            <p:spPr>
              <a:xfrm flipV="1">
                <a:off x="5765800" y="2611439"/>
                <a:ext cx="1647825" cy="950913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4" name="Freeform 34"/>
              <p:cNvSpPr/>
              <p:nvPr/>
            </p:nvSpPr>
            <p:spPr>
              <a:xfrm>
                <a:off x="5118100" y="3562351"/>
                <a:ext cx="876300" cy="1244600"/>
              </a:xfrm>
              <a:custGeom>
                <a:avLst/>
                <a:gdLst/>
                <a:ahLst/>
                <a:cxnLst/>
                <a:rect l="l" t="t" r="r" b="b"/>
                <a:pathLst>
                  <a:path w="552" h="784">
                    <a:moveTo>
                      <a:pt x="552" y="784"/>
                    </a:moveTo>
                    <a:lnTo>
                      <a:pt x="0" y="412"/>
                    </a:lnTo>
                    <a:lnTo>
                      <a:pt x="408" y="0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5" name="AutoShape 35"/>
              <p:cNvSpPr/>
              <p:nvPr/>
            </p:nvSpPr>
            <p:spPr>
              <a:xfrm flipH="1">
                <a:off x="5994400" y="4346576"/>
                <a:ext cx="895350" cy="460375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6" name="Freeform 36"/>
              <p:cNvSpPr/>
              <p:nvPr/>
            </p:nvSpPr>
            <p:spPr>
              <a:xfrm>
                <a:off x="6889750" y="3265488"/>
                <a:ext cx="1998663" cy="1081088"/>
              </a:xfrm>
              <a:custGeom>
                <a:avLst/>
                <a:gdLst/>
                <a:ahLst/>
                <a:cxnLst/>
                <a:rect l="l" t="t" r="r" b="b"/>
                <a:pathLst>
                  <a:path w="1259" h="681">
                    <a:moveTo>
                      <a:pt x="1259" y="0"/>
                    </a:moveTo>
                    <a:lnTo>
                      <a:pt x="902" y="140"/>
                    </a:lnTo>
                    <a:lnTo>
                      <a:pt x="0" y="681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7" name="Freeform 37"/>
              <p:cNvSpPr/>
              <p:nvPr/>
            </p:nvSpPr>
            <p:spPr>
              <a:xfrm>
                <a:off x="6064250" y="5224463"/>
                <a:ext cx="2043113" cy="184150"/>
              </a:xfrm>
              <a:custGeom>
                <a:avLst/>
                <a:gdLst/>
                <a:ahLst/>
                <a:cxnLst/>
                <a:rect l="l" t="t" r="r" b="b"/>
                <a:pathLst>
                  <a:path w="1287" h="116">
                    <a:moveTo>
                      <a:pt x="1287" y="0"/>
                    </a:moveTo>
                    <a:lnTo>
                      <a:pt x="739" y="38"/>
                    </a:lnTo>
                    <a:lnTo>
                      <a:pt x="0" y="116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8" name="Freeform 38"/>
              <p:cNvSpPr/>
              <p:nvPr/>
            </p:nvSpPr>
            <p:spPr>
              <a:xfrm>
                <a:off x="5994399" y="4729162"/>
                <a:ext cx="2338388" cy="555625"/>
              </a:xfrm>
              <a:custGeom>
                <a:avLst/>
                <a:gdLst/>
                <a:ahLst/>
                <a:cxnLst/>
                <a:rect l="l" t="t" r="r" b="b"/>
                <a:pathLst>
                  <a:path w="1473" h="350">
                    <a:moveTo>
                      <a:pt x="0" y="49"/>
                    </a:moveTo>
                    <a:lnTo>
                      <a:pt x="783" y="350"/>
                    </a:lnTo>
                    <a:lnTo>
                      <a:pt x="1473" y="0"/>
                    </a:lnTo>
                    <a:lnTo>
                      <a:pt x="1348" y="303"/>
                    </a:lnTo>
                  </a:path>
                </a:pathLst>
              </a:cu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w="sm" len="sm"/>
                <a:tailEnd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39" name="AutoShape 39"/>
              <p:cNvSpPr/>
              <p:nvPr/>
            </p:nvSpPr>
            <p:spPr>
              <a:xfrm>
                <a:off x="7413625" y="2611438"/>
                <a:ext cx="908050" cy="876300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  <p:sp>
            <p:nvSpPr>
              <p:cNvPr id="40" name="AutoShape 40"/>
              <p:cNvSpPr/>
              <p:nvPr/>
            </p:nvSpPr>
            <p:spPr>
              <a:xfrm>
                <a:off x="5975350" y="2251076"/>
                <a:ext cx="1438275" cy="360363"/>
              </a:xfrm>
              <a:prstGeom prst="line">
                <a:avLst/>
              </a:prstGeom>
              <a:noFill/>
              <a:ln w="12700">
                <a:solidFill>
                  <a:srgbClr val="FFFFFF">
                    <a:alpha val="54000"/>
                    <a:lumMod val="65000"/>
                  </a:srgbClr>
                </a:solidFill>
                <a:prstDash val="solid"/>
                <a:headEnd type="oval" w="sm" len="sm"/>
                <a:tailEnd type="oval" w="sm" len="sm"/>
              </a:ln>
            </p:spPr>
            <p:txBody>
              <a:bodyPr vert="horz" wrap="square" lIns="91440" tIns="45720" rIns="91440" bIns="45720" anchor="ctr">
                <a:normAutofit/>
              </a:bodyPr>
              <a:p>
                <a:pPr marL="0" algn="ctr"/>
              </a:p>
            </p:txBody>
          </p:sp>
        </p:grpSp>
        <p:sp>
          <p:nvSpPr>
            <p:cNvPr id="41" name="AutoShape 41"/>
            <p:cNvSpPr/>
            <p:nvPr/>
          </p:nvSpPr>
          <p:spPr>
            <a:xfrm>
              <a:off x="1786997" y="1759244"/>
              <a:ext cx="1754054" cy="1754050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 cap="flat" cmpd="sng">
              <a:prstDash val="solid"/>
            </a:ln>
          </p:spPr>
          <p:txBody>
            <a:bodyPr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1870241" y="2432051"/>
              <a:ext cx="1636590" cy="410677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t">
              <a:normAutofit/>
            </a:bodyPr>
            <a:lstStyle/>
            <a:p>
              <a:pPr marL="0" algn="ctr">
                <a:defRPr/>
              </a:pPr>
              <a:r>
                <a:rPr lang="en-US" sz="2395" b="1" baseline="0">
                  <a:solidFill>
                    <a:srgbClr val="FFFFFF"/>
                  </a:solidFill>
                  <a:latin typeface="微软雅黑"/>
                  <a:ea typeface="微软雅黑"/>
                </a:rPr>
                <a:t>2</a:t>
              </a:r>
              <a:endParaRPr lang="en-US" sz="1100"/>
            </a:p>
          </p:txBody>
        </p:sp>
      </p:grpSp>
      <p:sp>
        <p:nvSpPr>
          <p:cNvPr id="43" name="AutoShape 43"/>
          <p:cNvSpPr/>
          <p:nvPr/>
        </p:nvSpPr>
        <p:spPr>
          <a:xfrm>
            <a:off x="9377699" y="1742237"/>
            <a:ext cx="1552650" cy="1552646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cap="flat" cmpd="sng">
            <a:prstDash val="solid"/>
          </a:ln>
        </p:spPr>
        <p:txBody>
          <a:bodyPr vert="horz" wrap="square" lIns="91440" tIns="45720" rIns="91440" bIns="45720" anchor="ctr">
            <a:normAutofit/>
          </a:bodyPr>
          <a:p>
            <a:pPr marL="0" algn="ctr"/>
            <a:r>
              <a:rPr lang="en-US" sz="2800" baseline="0">
                <a:solidFill>
                  <a:schemeClr val="lt1"/>
                </a:solidFill>
                <a:latin typeface="微软雅黑"/>
                <a:ea typeface="微软雅黑"/>
              </a:rPr>
              <a:t>3</a:t>
            </a:r>
            <a:endParaRPr lang="en-US" sz="2800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44" name="TextBox 44"/>
          <p:cNvSpPr txBox="1"/>
          <p:nvPr/>
        </p:nvSpPr>
        <p:spPr>
          <a:xfrm>
            <a:off x="101600" y="3472045"/>
            <a:ext cx="3946605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lvl="1" algn="ctr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建立党员承诺践诺机制</a:t>
            </a:r>
            <a:endParaRPr lang="en-US" sz="1100"/>
          </a:p>
        </p:txBody>
      </p:sp>
      <p:sp>
        <p:nvSpPr>
          <p:cNvPr id="45" name="TextBox 45"/>
          <p:cNvSpPr txBox="1"/>
          <p:nvPr/>
        </p:nvSpPr>
        <p:spPr>
          <a:xfrm>
            <a:off x="101600" y="4034063"/>
            <a:ext cx="3949700" cy="162121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组织党员立足岗位作出公开承诺，明确服务事项、工作标准和改进方向；通过平时提醒、季度检视、年度评议等方式加强跟踪管理，引导党员在政策落实、群众接待、矛盾化解和急难任务中主动亮身份、作表率。</a:t>
            </a:r>
            <a:endParaRPr lang="en-US" sz="1100"/>
          </a:p>
        </p:txBody>
      </p:sp>
      <p:sp>
        <p:nvSpPr>
          <p:cNvPr id="46" name="TextBox 46"/>
          <p:cNvSpPr txBox="1"/>
          <p:nvPr/>
        </p:nvSpPr>
        <p:spPr>
          <a:xfrm>
            <a:off x="4076700" y="4062361"/>
            <a:ext cx="39497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lvl="1" algn="ctr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在重点任务中担当作为</a:t>
            </a:r>
            <a:endParaRPr lang="en-US" sz="1100"/>
          </a:p>
        </p:txBody>
      </p:sp>
      <p:sp>
        <p:nvSpPr>
          <p:cNvPr id="47" name="TextBox 47"/>
          <p:cNvSpPr txBox="1"/>
          <p:nvPr/>
        </p:nvSpPr>
        <p:spPr>
          <a:xfrm>
            <a:off x="4075452" y="4637079"/>
            <a:ext cx="3949700" cy="162121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面对就业帮扶、社保服务、劳动关系协调等重点工作，党员干部主动认领任务、靠前服务、协同攻坚；对群众诉求复杂、涉及部门较多的问题，强化统筹协调和跟踪办理，努力做到问题不回避、责任不推诿、服务不断档。</a:t>
            </a:r>
            <a:endParaRPr lang="en-US" sz="1100"/>
          </a:p>
        </p:txBody>
      </p:sp>
      <p:sp>
        <p:nvSpPr>
          <p:cNvPr id="48" name="TextBox 48"/>
          <p:cNvSpPr txBox="1"/>
          <p:nvPr/>
        </p:nvSpPr>
        <p:spPr>
          <a:xfrm>
            <a:off x="8216901" y="3472045"/>
            <a:ext cx="3975100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lvl="1" algn="ctr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做实党员教育管理</a:t>
            </a:r>
            <a:endParaRPr lang="en-US" sz="1100"/>
          </a:p>
        </p:txBody>
      </p:sp>
      <p:sp>
        <p:nvSpPr>
          <p:cNvPr id="49" name="TextBox 49"/>
          <p:cNvSpPr txBox="1"/>
          <p:nvPr/>
        </p:nvSpPr>
        <p:spPr>
          <a:xfrm>
            <a:off x="8216901" y="4034063"/>
            <a:ext cx="3975100" cy="1621213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坚持严管与厚爱结合，强化党性教育、纪律教育和岗位教育，关注党员思想动态、履职状态和成长需求；通过谈心谈话、岗位练兵、业务交流等方式，帮助党员补短板、强本领、提作风，推动党员队伍始终保持先进性和战斗力。</a:t>
            </a:r>
            <a:endParaRPr lang="en-US" sz="1100"/>
          </a:p>
        </p:txBody>
      </p:sp>
      <p:sp>
        <p:nvSpPr>
          <p:cNvPr id="50" name="AutoShape 50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以能力提升适应人社工作新要求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4255737" y="4967428"/>
            <a:ext cx="7520363" cy="1728000"/>
          </a:xfrm>
          <a:prstGeom prst="roundRect">
            <a:avLst>
              <a:gd name="adj" fmla="val 6000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4255738" y="3046745"/>
            <a:ext cx="7520366" cy="1728000"/>
          </a:xfrm>
          <a:prstGeom prst="roundRect">
            <a:avLst>
              <a:gd name="adj" fmla="val 6000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4255738" y="1142423"/>
            <a:ext cx="7520367" cy="1728000"/>
          </a:xfrm>
          <a:prstGeom prst="roundRect">
            <a:avLst>
              <a:gd name="adj" fmla="val 6000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6" name="AutoShape 6"/>
          <p:cNvSpPr/>
          <p:nvPr/>
        </p:nvSpPr>
        <p:spPr>
          <a:xfrm>
            <a:off x="285115" y="1353164"/>
            <a:ext cx="3295514" cy="4240741"/>
          </a:xfrm>
          <a:prstGeom prst="roundRect">
            <a:avLst>
              <a:gd name="adj" fmla="val 2500"/>
            </a:avLst>
          </a:prstGeom>
          <a:blipFill>
            <a:blip r:embed="rId1"/>
            <a:stretch>
              <a:fillRect/>
            </a:stretch>
          </a:blip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grpSp>
        <p:nvGrpSpPr>
          <p:cNvPr id="7" name="Group 7"/>
          <p:cNvGrpSpPr/>
          <p:nvPr/>
        </p:nvGrpSpPr>
        <p:grpSpPr>
          <a:xfrm>
            <a:off x="4495634" y="1364385"/>
            <a:ext cx="444222" cy="444220"/>
            <a:chOff x="3421083" y="6495710"/>
            <a:chExt cx="444222" cy="444220"/>
          </a:xfrm>
        </p:grpSpPr>
        <p:sp>
          <p:nvSpPr>
            <p:cNvPr id="8" name="AutoShape 8"/>
            <p:cNvSpPr/>
            <p:nvPr/>
          </p:nvSpPr>
          <p:spPr>
            <a:xfrm>
              <a:off x="3421083" y="6495710"/>
              <a:ext cx="444222" cy="444220"/>
            </a:xfrm>
            <a:prstGeom prst="ellipse">
              <a:avLst/>
            </a:prstGeom>
            <a:solidFill>
              <a:srgbClr val="F0F0F0">
                <a:lumMod val="75000"/>
              </a:srgbClr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9" name="Freeform 9"/>
            <p:cNvSpPr/>
            <p:nvPr/>
          </p:nvSpPr>
          <p:spPr>
            <a:xfrm>
              <a:off x="3540414" y="6640735"/>
              <a:ext cx="205561" cy="154170"/>
            </a:xfrm>
            <a:custGeom>
              <a:avLst/>
              <a:gdLst/>
              <a:ahLst/>
              <a:cxnLst/>
              <a:rect l="l" t="t" r="r" b="b"/>
              <a:pathLst>
                <a:path w="533400" h="400050">
                  <a:moveTo>
                    <a:pt x="505433" y="621"/>
                  </a:moveTo>
                  <a:cubicBezTo>
                    <a:pt x="521245" y="621"/>
                    <a:pt x="534008" y="13385"/>
                    <a:pt x="534008" y="29196"/>
                  </a:cubicBezTo>
                  <a:lnTo>
                    <a:pt x="534008" y="372096"/>
                  </a:lnTo>
                  <a:cubicBezTo>
                    <a:pt x="534008" y="387907"/>
                    <a:pt x="521245" y="400671"/>
                    <a:pt x="505433" y="400671"/>
                  </a:cubicBezTo>
                  <a:lnTo>
                    <a:pt x="29183" y="400671"/>
                  </a:lnTo>
                  <a:cubicBezTo>
                    <a:pt x="13371" y="400671"/>
                    <a:pt x="608" y="387907"/>
                    <a:pt x="608" y="372096"/>
                  </a:cubicBezTo>
                  <a:lnTo>
                    <a:pt x="608" y="29196"/>
                  </a:lnTo>
                  <a:cubicBezTo>
                    <a:pt x="608" y="13385"/>
                    <a:pt x="13371" y="621"/>
                    <a:pt x="29183" y="621"/>
                  </a:cubicBezTo>
                  <a:lnTo>
                    <a:pt x="505433" y="621"/>
                  </a:lnTo>
                  <a:close/>
                  <a:moveTo>
                    <a:pt x="391419" y="198646"/>
                  </a:moveTo>
                  <a:cubicBezTo>
                    <a:pt x="378846" y="189121"/>
                    <a:pt x="360939" y="191597"/>
                    <a:pt x="351414" y="204170"/>
                  </a:cubicBezTo>
                  <a:lnTo>
                    <a:pt x="351414" y="204170"/>
                  </a:lnTo>
                  <a:lnTo>
                    <a:pt x="267118" y="315613"/>
                  </a:lnTo>
                  <a:cubicBezTo>
                    <a:pt x="266355" y="316660"/>
                    <a:pt x="265498" y="317518"/>
                    <a:pt x="264641" y="318470"/>
                  </a:cubicBezTo>
                  <a:cubicBezTo>
                    <a:pt x="253592" y="329710"/>
                    <a:pt x="235495" y="329805"/>
                    <a:pt x="224255" y="318756"/>
                  </a:cubicBezTo>
                  <a:lnTo>
                    <a:pt x="224255" y="318756"/>
                  </a:lnTo>
                  <a:lnTo>
                    <a:pt x="162152" y="257415"/>
                  </a:lnTo>
                  <a:cubicBezTo>
                    <a:pt x="161485" y="256844"/>
                    <a:pt x="160914" y="256177"/>
                    <a:pt x="160247" y="255701"/>
                  </a:cubicBezTo>
                  <a:cubicBezTo>
                    <a:pt x="148055" y="245699"/>
                    <a:pt x="130053" y="247414"/>
                    <a:pt x="120052" y="259606"/>
                  </a:cubicBezTo>
                  <a:lnTo>
                    <a:pt x="120052" y="259606"/>
                  </a:lnTo>
                  <a:lnTo>
                    <a:pt x="32517" y="366095"/>
                  </a:lnTo>
                  <a:cubicBezTo>
                    <a:pt x="31088" y="367810"/>
                    <a:pt x="30326" y="369905"/>
                    <a:pt x="30326" y="372096"/>
                  </a:cubicBezTo>
                  <a:cubicBezTo>
                    <a:pt x="30326" y="377335"/>
                    <a:pt x="34612" y="381621"/>
                    <a:pt x="39851" y="381621"/>
                  </a:cubicBezTo>
                  <a:lnTo>
                    <a:pt x="39851" y="381621"/>
                  </a:lnTo>
                  <a:lnTo>
                    <a:pt x="497242" y="381621"/>
                  </a:lnTo>
                  <a:cubicBezTo>
                    <a:pt x="499146" y="381621"/>
                    <a:pt x="500956" y="381050"/>
                    <a:pt x="502480" y="380002"/>
                  </a:cubicBezTo>
                  <a:cubicBezTo>
                    <a:pt x="506862" y="377049"/>
                    <a:pt x="508005" y="371144"/>
                    <a:pt x="505147" y="366762"/>
                  </a:cubicBezTo>
                  <a:lnTo>
                    <a:pt x="505147" y="366762"/>
                  </a:lnTo>
                  <a:lnTo>
                    <a:pt x="397991" y="205504"/>
                  </a:lnTo>
                  <a:cubicBezTo>
                    <a:pt x="396181" y="202932"/>
                    <a:pt x="393990" y="200551"/>
                    <a:pt x="391419" y="198646"/>
                  </a:cubicBezTo>
                  <a:close/>
                  <a:moveTo>
                    <a:pt x="95858" y="57771"/>
                  </a:moveTo>
                  <a:cubicBezTo>
                    <a:pt x="74808" y="57771"/>
                    <a:pt x="57758" y="74821"/>
                    <a:pt x="57758" y="95871"/>
                  </a:cubicBezTo>
                  <a:cubicBezTo>
                    <a:pt x="57758" y="116921"/>
                    <a:pt x="74808" y="133971"/>
                    <a:pt x="95858" y="133971"/>
                  </a:cubicBezTo>
                  <a:cubicBezTo>
                    <a:pt x="116908" y="133971"/>
                    <a:pt x="133958" y="116921"/>
                    <a:pt x="133958" y="95871"/>
                  </a:cubicBezTo>
                  <a:cubicBezTo>
                    <a:pt x="133958" y="74821"/>
                    <a:pt x="116908" y="57771"/>
                    <a:pt x="95858" y="57771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026134" y="1550709"/>
            <a:ext cx="6498781" cy="11041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人社政策专业性、关联性和时效性强，支部坚持以岗位需求为导向开展政策培训和业务研讨，推动党员干部准确理解政策边界、规范办理程序、统一服务口径，切实提升政策执行的精准度和规范性。</a:t>
            </a:r>
            <a:endParaRPr lang="en-US" sz="1100"/>
          </a:p>
        </p:txBody>
      </p:sp>
      <p:grpSp>
        <p:nvGrpSpPr>
          <p:cNvPr id="11" name="Group 11"/>
          <p:cNvGrpSpPr/>
          <p:nvPr/>
        </p:nvGrpSpPr>
        <p:grpSpPr>
          <a:xfrm>
            <a:off x="4456567" y="3220624"/>
            <a:ext cx="444222" cy="444220"/>
            <a:chOff x="6365188" y="6485200"/>
            <a:chExt cx="444222" cy="444220"/>
          </a:xfrm>
          <a:solidFill>
            <a:srgbClr val="FF0000"/>
          </a:solidFill>
        </p:grpSpPr>
        <p:sp>
          <p:nvSpPr>
            <p:cNvPr id="12" name="AutoShape 12"/>
            <p:cNvSpPr/>
            <p:nvPr/>
          </p:nvSpPr>
          <p:spPr>
            <a:xfrm>
              <a:off x="6365188" y="6485200"/>
              <a:ext cx="444222" cy="444220"/>
            </a:xfrm>
            <a:prstGeom prst="ellipse">
              <a:avLst/>
            </a:prstGeom>
            <a:grpFill/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6484518" y="6613707"/>
              <a:ext cx="205561" cy="187207"/>
            </a:xfrm>
            <a:custGeom>
              <a:avLst/>
              <a:gdLst/>
              <a:ahLst/>
              <a:cxnLst/>
              <a:rect l="l" t="t" r="r" b="b"/>
              <a:pathLst>
                <a:path w="533400" h="485775">
                  <a:moveTo>
                    <a:pt x="125329" y="229221"/>
                  </a:moveTo>
                  <a:lnTo>
                    <a:pt x="125329" y="276846"/>
                  </a:lnTo>
                  <a:lnTo>
                    <a:pt x="144379" y="276846"/>
                  </a:lnTo>
                  <a:lnTo>
                    <a:pt x="144379" y="229221"/>
                  </a:lnTo>
                  <a:lnTo>
                    <a:pt x="392029" y="229221"/>
                  </a:lnTo>
                  <a:lnTo>
                    <a:pt x="392029" y="276846"/>
                  </a:lnTo>
                  <a:lnTo>
                    <a:pt x="411079" y="276846"/>
                  </a:lnTo>
                  <a:lnTo>
                    <a:pt x="411079" y="229221"/>
                  </a:lnTo>
                  <a:lnTo>
                    <a:pt x="534904" y="229221"/>
                  </a:lnTo>
                  <a:lnTo>
                    <a:pt x="534904" y="457821"/>
                  </a:lnTo>
                  <a:cubicBezTo>
                    <a:pt x="534904" y="473632"/>
                    <a:pt x="522141" y="486396"/>
                    <a:pt x="506329" y="486396"/>
                  </a:cubicBezTo>
                  <a:lnTo>
                    <a:pt x="30079" y="486396"/>
                  </a:lnTo>
                  <a:cubicBezTo>
                    <a:pt x="14267" y="486396"/>
                    <a:pt x="1504" y="473632"/>
                    <a:pt x="1504" y="457821"/>
                  </a:cubicBezTo>
                  <a:lnTo>
                    <a:pt x="1504" y="229221"/>
                  </a:lnTo>
                  <a:lnTo>
                    <a:pt x="125329" y="229221"/>
                  </a:lnTo>
                  <a:close/>
                  <a:moveTo>
                    <a:pt x="372979" y="621"/>
                  </a:moveTo>
                  <a:cubicBezTo>
                    <a:pt x="393363" y="621"/>
                    <a:pt x="410031" y="16623"/>
                    <a:pt x="411079" y="36816"/>
                  </a:cubicBezTo>
                  <a:lnTo>
                    <a:pt x="411079" y="38721"/>
                  </a:lnTo>
                  <a:lnTo>
                    <a:pt x="411079" y="114921"/>
                  </a:lnTo>
                  <a:lnTo>
                    <a:pt x="506329" y="114921"/>
                  </a:lnTo>
                  <a:cubicBezTo>
                    <a:pt x="522141" y="114921"/>
                    <a:pt x="534904" y="127685"/>
                    <a:pt x="534904" y="143496"/>
                  </a:cubicBezTo>
                  <a:lnTo>
                    <a:pt x="534904" y="210171"/>
                  </a:lnTo>
                  <a:lnTo>
                    <a:pt x="1504" y="210171"/>
                  </a:lnTo>
                  <a:lnTo>
                    <a:pt x="1504" y="143496"/>
                  </a:lnTo>
                  <a:cubicBezTo>
                    <a:pt x="1504" y="127685"/>
                    <a:pt x="14267" y="114921"/>
                    <a:pt x="30079" y="114921"/>
                  </a:cubicBezTo>
                  <a:lnTo>
                    <a:pt x="125329" y="114921"/>
                  </a:lnTo>
                  <a:lnTo>
                    <a:pt x="125329" y="38721"/>
                  </a:lnTo>
                  <a:cubicBezTo>
                    <a:pt x="125329" y="18337"/>
                    <a:pt x="141331" y="1669"/>
                    <a:pt x="161524" y="621"/>
                  </a:cubicBezTo>
                  <a:lnTo>
                    <a:pt x="163429" y="621"/>
                  </a:lnTo>
                  <a:lnTo>
                    <a:pt x="372979" y="621"/>
                  </a:lnTo>
                  <a:close/>
                  <a:moveTo>
                    <a:pt x="372979" y="19671"/>
                  </a:moveTo>
                  <a:lnTo>
                    <a:pt x="163429" y="19671"/>
                  </a:lnTo>
                  <a:cubicBezTo>
                    <a:pt x="153428" y="19671"/>
                    <a:pt x="145141" y="27482"/>
                    <a:pt x="144474" y="37292"/>
                  </a:cubicBezTo>
                  <a:lnTo>
                    <a:pt x="144379" y="38721"/>
                  </a:lnTo>
                  <a:lnTo>
                    <a:pt x="144379" y="114921"/>
                  </a:lnTo>
                  <a:lnTo>
                    <a:pt x="392029" y="114921"/>
                  </a:lnTo>
                  <a:lnTo>
                    <a:pt x="392029" y="38721"/>
                  </a:lnTo>
                  <a:cubicBezTo>
                    <a:pt x="392029" y="29196"/>
                    <a:pt x="384981" y="21290"/>
                    <a:pt x="375836" y="19862"/>
                  </a:cubicBezTo>
                  <a:lnTo>
                    <a:pt x="374408" y="19671"/>
                  </a:lnTo>
                  <a:lnTo>
                    <a:pt x="372979" y="19671"/>
                  </a:lnTo>
                  <a:close/>
                </a:path>
              </a:pathLst>
            </a:custGeom>
            <a:grpFill/>
            <a:ln>
              <a:solidFill>
                <a:srgbClr val="FFFFFF"/>
              </a:solidFill>
            </a:ln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456567" y="5179744"/>
            <a:ext cx="444222" cy="444220"/>
            <a:chOff x="8398034" y="6263090"/>
            <a:chExt cx="444222" cy="444220"/>
          </a:xfrm>
        </p:grpSpPr>
        <p:sp>
          <p:nvSpPr>
            <p:cNvPr id="15" name="AutoShape 15"/>
            <p:cNvSpPr/>
            <p:nvPr/>
          </p:nvSpPr>
          <p:spPr>
            <a:xfrm>
              <a:off x="8398034" y="6263090"/>
              <a:ext cx="444222" cy="444220"/>
            </a:xfrm>
            <a:prstGeom prst="ellipse">
              <a:avLst/>
            </a:prstGeom>
            <a:solidFill>
              <a:srgbClr val="F0F0F0">
                <a:lumMod val="75000"/>
              </a:srgbClr>
            </a:solidFill>
            <a:ln cap="rnd" cmpd="sng">
              <a:prstDash val="solid"/>
            </a:ln>
          </p:spPr>
          <p:txBody>
            <a:bodyPr rot="0" vert="horz" wrap="square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8517364" y="6415117"/>
              <a:ext cx="205561" cy="163687"/>
            </a:xfrm>
            <a:custGeom>
              <a:avLst/>
              <a:gdLst/>
              <a:ahLst/>
              <a:cxnLst/>
              <a:rect l="l" t="t" r="r" b="b"/>
              <a:pathLst>
                <a:path w="514350" h="409575">
                  <a:moveTo>
                    <a:pt x="486767" y="621"/>
                  </a:moveTo>
                  <a:cubicBezTo>
                    <a:pt x="502579" y="621"/>
                    <a:pt x="515342" y="13385"/>
                    <a:pt x="515342" y="29196"/>
                  </a:cubicBezTo>
                  <a:lnTo>
                    <a:pt x="515342" y="324471"/>
                  </a:lnTo>
                  <a:cubicBezTo>
                    <a:pt x="515342" y="340282"/>
                    <a:pt x="502579" y="353046"/>
                    <a:pt x="486767" y="353046"/>
                  </a:cubicBezTo>
                  <a:lnTo>
                    <a:pt x="192159" y="353046"/>
                  </a:lnTo>
                  <a:lnTo>
                    <a:pt x="115387" y="410196"/>
                  </a:lnTo>
                  <a:lnTo>
                    <a:pt x="115387" y="353046"/>
                  </a:lnTo>
                  <a:lnTo>
                    <a:pt x="29567" y="353046"/>
                  </a:lnTo>
                  <a:cubicBezTo>
                    <a:pt x="13755" y="353046"/>
                    <a:pt x="992" y="340282"/>
                    <a:pt x="992" y="324471"/>
                  </a:cubicBezTo>
                  <a:lnTo>
                    <a:pt x="992" y="29196"/>
                  </a:lnTo>
                  <a:cubicBezTo>
                    <a:pt x="992" y="13385"/>
                    <a:pt x="13755" y="621"/>
                    <a:pt x="29567" y="621"/>
                  </a:cubicBezTo>
                  <a:lnTo>
                    <a:pt x="486767" y="621"/>
                  </a:lnTo>
                  <a:close/>
                  <a:moveTo>
                    <a:pt x="124817" y="143496"/>
                  </a:moveTo>
                  <a:cubicBezTo>
                    <a:pt x="106434" y="143496"/>
                    <a:pt x="91480" y="158450"/>
                    <a:pt x="91480" y="176834"/>
                  </a:cubicBezTo>
                  <a:cubicBezTo>
                    <a:pt x="91480" y="195217"/>
                    <a:pt x="106434" y="210171"/>
                    <a:pt x="124817" y="210171"/>
                  </a:cubicBezTo>
                  <a:cubicBezTo>
                    <a:pt x="143200" y="210171"/>
                    <a:pt x="158155" y="195217"/>
                    <a:pt x="158155" y="176834"/>
                  </a:cubicBezTo>
                  <a:cubicBezTo>
                    <a:pt x="158155" y="158450"/>
                    <a:pt x="143200" y="143496"/>
                    <a:pt x="124817" y="143496"/>
                  </a:cubicBezTo>
                  <a:close/>
                  <a:moveTo>
                    <a:pt x="258167" y="143496"/>
                  </a:moveTo>
                  <a:cubicBezTo>
                    <a:pt x="239784" y="143496"/>
                    <a:pt x="224830" y="158450"/>
                    <a:pt x="224830" y="176834"/>
                  </a:cubicBezTo>
                  <a:cubicBezTo>
                    <a:pt x="224830" y="195217"/>
                    <a:pt x="239784" y="210171"/>
                    <a:pt x="258167" y="210171"/>
                  </a:cubicBezTo>
                  <a:cubicBezTo>
                    <a:pt x="276550" y="210171"/>
                    <a:pt x="291505" y="195217"/>
                    <a:pt x="291505" y="176834"/>
                  </a:cubicBezTo>
                  <a:cubicBezTo>
                    <a:pt x="291505" y="158450"/>
                    <a:pt x="276550" y="143496"/>
                    <a:pt x="258167" y="143496"/>
                  </a:cubicBezTo>
                  <a:close/>
                  <a:moveTo>
                    <a:pt x="391517" y="143496"/>
                  </a:moveTo>
                  <a:cubicBezTo>
                    <a:pt x="373134" y="143496"/>
                    <a:pt x="358180" y="158450"/>
                    <a:pt x="358180" y="176834"/>
                  </a:cubicBezTo>
                  <a:cubicBezTo>
                    <a:pt x="358180" y="195217"/>
                    <a:pt x="373134" y="210171"/>
                    <a:pt x="391517" y="210171"/>
                  </a:cubicBezTo>
                  <a:cubicBezTo>
                    <a:pt x="409900" y="210171"/>
                    <a:pt x="424855" y="195217"/>
                    <a:pt x="424855" y="176834"/>
                  </a:cubicBezTo>
                  <a:cubicBezTo>
                    <a:pt x="424855" y="158450"/>
                    <a:pt x="409900" y="143496"/>
                    <a:pt x="391517" y="143496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 vert="horz" lIns="91440" tIns="45720" rIns="91440" bIns="45720" anchor="t">
              <a:normAutofit/>
            </a:bodyPr>
            <a:p>
              <a:pPr marL="0" algn="l"/>
            </a:p>
          </p:txBody>
        </p:sp>
      </p:grpSp>
      <p:cxnSp>
        <p:nvCxnSpPr>
          <p:cNvPr id="17" name="Connector 17"/>
          <p:cNvCxnSpPr/>
          <p:nvPr/>
        </p:nvCxnSpPr>
        <p:spPr>
          <a:xfrm flipV="1">
            <a:off x="3869018" y="1643147"/>
            <a:ext cx="0" cy="3709138"/>
          </a:xfrm>
          <a:prstGeom prst="line">
            <a:avLst/>
          </a:prstGeom>
          <a:ln w="9525" cap="flat" cmpd="sng">
            <a:solidFill>
              <a:srgbClr val="1D1D1D">
                <a:alpha val="20000"/>
                <a:lumMod val="50000"/>
                <a:lumOff val="50000"/>
              </a:srgbClr>
            </a:solidFill>
            <a:prstDash val="solid"/>
          </a:ln>
        </p:spPr>
      </p:cxnSp>
      <p:sp>
        <p:nvSpPr>
          <p:cNvPr id="18" name="AutoShape 18"/>
          <p:cNvSpPr/>
          <p:nvPr/>
        </p:nvSpPr>
        <p:spPr>
          <a:xfrm>
            <a:off x="3816764" y="1643147"/>
            <a:ext cx="104508" cy="104507"/>
          </a:xfrm>
          <a:prstGeom prst="ellipse">
            <a:avLst/>
          </a:prstGeom>
          <a:solidFill>
            <a:srgbClr val="F0F0F0">
              <a:lumMod val="75000"/>
            </a:srgbClr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9" name="AutoShape 19"/>
          <p:cNvSpPr/>
          <p:nvPr/>
        </p:nvSpPr>
        <p:spPr>
          <a:xfrm>
            <a:off x="3816764" y="3445462"/>
            <a:ext cx="104508" cy="104507"/>
          </a:xfrm>
          <a:prstGeom prst="ellipse">
            <a:avLst/>
          </a:pr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20" name="AutoShape 20"/>
          <p:cNvSpPr/>
          <p:nvPr/>
        </p:nvSpPr>
        <p:spPr>
          <a:xfrm>
            <a:off x="3816764" y="5261225"/>
            <a:ext cx="104508" cy="104507"/>
          </a:xfrm>
          <a:prstGeom prst="ellipse">
            <a:avLst/>
          </a:prstGeom>
          <a:solidFill>
            <a:srgbClr val="F0F0F0">
              <a:lumMod val="75000"/>
            </a:srgbClr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21" name="TextBox 21"/>
          <p:cNvSpPr txBox="1"/>
          <p:nvPr/>
        </p:nvSpPr>
        <p:spPr>
          <a:xfrm>
            <a:off x="5026134" y="1212291"/>
            <a:ext cx="64987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强化政策执行能力</a:t>
            </a:r>
            <a:endParaRPr lang="en-US" sz="1100"/>
          </a:p>
        </p:txBody>
      </p:sp>
      <p:sp>
        <p:nvSpPr>
          <p:cNvPr id="22" name="TextBox 22"/>
          <p:cNvSpPr txBox="1"/>
          <p:nvPr/>
        </p:nvSpPr>
        <p:spPr>
          <a:xfrm>
            <a:off x="5020118" y="3461397"/>
            <a:ext cx="6498781" cy="11041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把群众听得懂、办得成、感受好作为服务标准，教育党员干部善用群众语言解释政策、耐心回应疑问、主动提示办理事项；对特殊群体和复杂诉求，坚持多一些换位思考、多一些耐心指导，努力把政策温度传递到服务末梢。</a:t>
            </a:r>
            <a:endParaRPr lang="en-US" sz="1100"/>
          </a:p>
        </p:txBody>
      </p:sp>
      <p:sp>
        <p:nvSpPr>
          <p:cNvPr id="23" name="TextBox 23"/>
          <p:cNvSpPr txBox="1"/>
          <p:nvPr/>
        </p:nvSpPr>
        <p:spPr>
          <a:xfrm>
            <a:off x="5020118" y="3122979"/>
            <a:ext cx="64987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强化群众沟通能力</a:t>
            </a:r>
            <a:endParaRPr lang="en-US" sz="1100"/>
          </a:p>
        </p:txBody>
      </p:sp>
      <p:sp>
        <p:nvSpPr>
          <p:cNvPr id="24" name="TextBox 24"/>
          <p:cNvSpPr txBox="1"/>
          <p:nvPr/>
        </p:nvSpPr>
        <p:spPr>
          <a:xfrm>
            <a:off x="5020118" y="5377787"/>
            <a:ext cx="6498781" cy="1104148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marR="0" indent="0" algn="l" fontAlgn="auto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围绕基金安全、劳动关系、窗口服务、舆情应对等重点领域开展风险排查和案例警示，完善发现问题、分析研判、协同处置和复盘整改机制；通过关口前移、预防为先，推动党建工作成为业务风险防控的重要保障。</a:t>
            </a:r>
            <a:endParaRPr lang="en-US" sz="1100"/>
          </a:p>
        </p:txBody>
      </p:sp>
      <p:sp>
        <p:nvSpPr>
          <p:cNvPr id="25" name="TextBox 25"/>
          <p:cNvSpPr txBox="1"/>
          <p:nvPr/>
        </p:nvSpPr>
        <p:spPr>
          <a:xfrm>
            <a:off x="5020118" y="5039369"/>
            <a:ext cx="6498781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强化风险防控能力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25" b="1" baseline="0">
                <a:solidFill>
                  <a:srgbClr val="1D1D1D"/>
                </a:solidFill>
                <a:latin typeface="微软雅黑"/>
                <a:ea typeface="微软雅黑"/>
              </a:rPr>
              <a:t>聚焦群众需求 提升人社服务温度</a:t>
            </a:r>
            <a:endParaRPr lang="zh-CN" altLang="en-US" sz="40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57225" y="0"/>
            <a:ext cx="10858500" cy="1028700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把为民情怀融入服务全过程</a:t>
            </a:r>
            <a:endParaRPr 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Freeform 3"/>
          <p:cNvSpPr/>
          <p:nvPr/>
        </p:nvSpPr>
        <p:spPr>
          <a:xfrm flipH="1">
            <a:off x="1349183" y="1165892"/>
            <a:ext cx="1620000" cy="1620000"/>
          </a:xfrm>
          <a:custGeom>
            <a:avLst/>
            <a:gdLst/>
            <a:ahLst/>
            <a:cxnLst/>
            <a:rect l="l" t="t" r="r" b="b"/>
            <a:pathLst>
              <a:path w="1400" h="1375">
                <a:moveTo>
                  <a:pt x="1254" y="0"/>
                </a:moveTo>
                <a:cubicBezTo>
                  <a:pt x="146" y="120"/>
                  <a:pt x="146" y="120"/>
                  <a:pt x="146" y="120"/>
                </a:cubicBezTo>
                <a:cubicBezTo>
                  <a:pt x="66" y="120"/>
                  <a:pt x="0" y="185"/>
                  <a:pt x="0" y="265"/>
                </a:cubicBezTo>
                <a:cubicBezTo>
                  <a:pt x="0" y="1122"/>
                  <a:pt x="0" y="1122"/>
                  <a:pt x="0" y="1122"/>
                </a:cubicBezTo>
                <a:cubicBezTo>
                  <a:pt x="0" y="1202"/>
                  <a:pt x="66" y="1267"/>
                  <a:pt x="146" y="1267"/>
                </a:cubicBezTo>
                <a:cubicBezTo>
                  <a:pt x="1254" y="1375"/>
                  <a:pt x="1254" y="1375"/>
                  <a:pt x="1254" y="1375"/>
                </a:cubicBezTo>
                <a:cubicBezTo>
                  <a:pt x="1334" y="1375"/>
                  <a:pt x="1400" y="1310"/>
                  <a:pt x="1400" y="1230"/>
                </a:cubicBezTo>
                <a:cubicBezTo>
                  <a:pt x="1400" y="145"/>
                  <a:pt x="1400" y="145"/>
                  <a:pt x="1400" y="145"/>
                </a:cubicBezTo>
                <a:cubicBezTo>
                  <a:pt x="1400" y="65"/>
                  <a:pt x="1334" y="0"/>
                  <a:pt x="1254" y="0"/>
                </a:cubicBezTo>
              </a:path>
            </a:pathLst>
          </a:custGeom>
          <a:solidFill>
            <a:srgbClr val="E4E6EA">
              <a:alpha val="50000"/>
            </a:srgb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1923172" y="1709192"/>
            <a:ext cx="533400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200" b="1" baseline="0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2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349250" y="3095908"/>
            <a:ext cx="3467100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坚持群众立场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349250" y="3636539"/>
            <a:ext cx="3467100" cy="231601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始终把群众满意作为检验党建和业务工作的第一标准，围绕群众就业增收、社会保障、权益维护和人才发展等现实需求改进服务；教育党员干部把群众的小事当作自己的大事，把政策落实的最后一环做得更细、更稳、更暖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7" name="Freeform 7"/>
          <p:cNvSpPr/>
          <p:nvPr/>
        </p:nvSpPr>
        <p:spPr>
          <a:xfrm flipH="1">
            <a:off x="5282416" y="1165892"/>
            <a:ext cx="1620000" cy="1620000"/>
          </a:xfrm>
          <a:custGeom>
            <a:avLst/>
            <a:gdLst/>
            <a:ahLst/>
            <a:cxnLst/>
            <a:rect l="l" t="t" r="r" b="b"/>
            <a:pathLst>
              <a:path w="1400" h="1375">
                <a:moveTo>
                  <a:pt x="1254" y="0"/>
                </a:moveTo>
                <a:cubicBezTo>
                  <a:pt x="146" y="120"/>
                  <a:pt x="146" y="120"/>
                  <a:pt x="146" y="120"/>
                </a:cubicBezTo>
                <a:cubicBezTo>
                  <a:pt x="66" y="120"/>
                  <a:pt x="0" y="185"/>
                  <a:pt x="0" y="265"/>
                </a:cubicBezTo>
                <a:cubicBezTo>
                  <a:pt x="0" y="1122"/>
                  <a:pt x="0" y="1122"/>
                  <a:pt x="0" y="1122"/>
                </a:cubicBezTo>
                <a:cubicBezTo>
                  <a:pt x="0" y="1202"/>
                  <a:pt x="66" y="1267"/>
                  <a:pt x="146" y="1267"/>
                </a:cubicBezTo>
                <a:cubicBezTo>
                  <a:pt x="1254" y="1375"/>
                  <a:pt x="1254" y="1375"/>
                  <a:pt x="1254" y="1375"/>
                </a:cubicBezTo>
                <a:cubicBezTo>
                  <a:pt x="1334" y="1375"/>
                  <a:pt x="1400" y="1310"/>
                  <a:pt x="1400" y="1230"/>
                </a:cubicBezTo>
                <a:cubicBezTo>
                  <a:pt x="1400" y="145"/>
                  <a:pt x="1400" y="145"/>
                  <a:pt x="1400" y="145"/>
                </a:cubicBezTo>
                <a:cubicBezTo>
                  <a:pt x="1400" y="65"/>
                  <a:pt x="1334" y="0"/>
                  <a:pt x="1254" y="0"/>
                </a:cubicBezTo>
              </a:path>
            </a:pathLst>
          </a:custGeom>
          <a:solidFill>
            <a:srgbClr val="E4E6EA">
              <a:alpha val="50000"/>
            </a:srgb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5825716" y="1738417"/>
            <a:ext cx="533400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200" b="1" baseline="0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2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325620" y="3095908"/>
            <a:ext cx="3467100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深化走访调研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325622" y="3630757"/>
            <a:ext cx="3467098" cy="231601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坚持从窗口、基层和群众中寻找问题，组织党员深入企业、社区、园区和服务对象中开展调研，了解政策落地中的堵点、群众办事中的难点以及基层执行中的痛点；对调研发现的问题建立台账，明确责任、限期改进、跟踪问效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1" name="Freeform 11"/>
          <p:cNvSpPr/>
          <p:nvPr/>
        </p:nvSpPr>
        <p:spPr>
          <a:xfrm flipH="1">
            <a:off x="9222817" y="1165892"/>
            <a:ext cx="1620000" cy="1620000"/>
          </a:xfrm>
          <a:custGeom>
            <a:avLst/>
            <a:gdLst/>
            <a:ahLst/>
            <a:cxnLst/>
            <a:rect l="l" t="t" r="r" b="b"/>
            <a:pathLst>
              <a:path w="1400" h="1375">
                <a:moveTo>
                  <a:pt x="1254" y="0"/>
                </a:moveTo>
                <a:cubicBezTo>
                  <a:pt x="146" y="120"/>
                  <a:pt x="146" y="120"/>
                  <a:pt x="146" y="120"/>
                </a:cubicBezTo>
                <a:cubicBezTo>
                  <a:pt x="66" y="120"/>
                  <a:pt x="0" y="185"/>
                  <a:pt x="0" y="265"/>
                </a:cubicBezTo>
                <a:cubicBezTo>
                  <a:pt x="0" y="1122"/>
                  <a:pt x="0" y="1122"/>
                  <a:pt x="0" y="1122"/>
                </a:cubicBezTo>
                <a:cubicBezTo>
                  <a:pt x="0" y="1202"/>
                  <a:pt x="66" y="1267"/>
                  <a:pt x="146" y="1267"/>
                </a:cubicBezTo>
                <a:cubicBezTo>
                  <a:pt x="1254" y="1375"/>
                  <a:pt x="1254" y="1375"/>
                  <a:pt x="1254" y="1375"/>
                </a:cubicBezTo>
                <a:cubicBezTo>
                  <a:pt x="1334" y="1375"/>
                  <a:pt x="1400" y="1310"/>
                  <a:pt x="1400" y="1230"/>
                </a:cubicBezTo>
                <a:cubicBezTo>
                  <a:pt x="1400" y="145"/>
                  <a:pt x="1400" y="145"/>
                  <a:pt x="1400" y="145"/>
                </a:cubicBezTo>
                <a:cubicBezTo>
                  <a:pt x="1400" y="65"/>
                  <a:pt x="1334" y="0"/>
                  <a:pt x="1254" y="0"/>
                </a:cubicBezTo>
              </a:path>
            </a:pathLst>
          </a:custGeom>
          <a:solidFill>
            <a:srgbClr val="E4E6EA">
              <a:alpha val="50000"/>
            </a:srgb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>
            <a:off x="9748126" y="1709192"/>
            <a:ext cx="533400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en-US" sz="1200" b="1" baseline="0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2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227428" y="3099366"/>
            <a:ext cx="3467099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完善群众诉求闭环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227429" y="3630756"/>
            <a:ext cx="3467098" cy="2316019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健全诉求受理、分类转办、协同办理、结果反馈和评价改进机制，推动群众反映的问题有人接、有人办、有人跟、有人回；对重复反映和共性问题注重举一反三，从解决一个诉求向解决一类问题转变。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以就业服务彰显党建担当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pic>
        <p:nvPicPr>
          <p:cNvPr id="3" name="image7.png"/>
          <p:cNvPicPr>
            <a:picLocks noChangeAspect="1"/>
          </p:cNvPicPr>
          <p:nvPr/>
        </p:nvPicPr>
        <p:blipFill>
          <a:blip r:embed="rId1"/>
          <a:srcRect l="16275" r="16275"/>
          <a:stretch>
            <a:fillRect/>
          </a:stretch>
        </p:blipFill>
        <p:spPr>
          <a:xfrm>
            <a:off x="7745278" y="1737877"/>
            <a:ext cx="4078168" cy="4029286"/>
          </a:xfrm>
          <a:custGeom>
            <a:avLst/>
            <a:gdLst/>
            <a:ahLst/>
            <a:cxnLst/>
            <a:pathLst>
              <a:path w="4787186" h="4729806">
                <a:moveTo>
                  <a:pt x="2393592" y="694350"/>
                </a:moveTo>
                <a:cubicBezTo>
                  <a:pt x="2622304" y="694350"/>
                  <a:pt x="2807712" y="879757"/>
                  <a:pt x="2807712" y="1108470"/>
                </a:cubicBezTo>
                <a:cubicBezTo>
                  <a:pt x="2807712" y="2177542"/>
                  <a:pt x="2807711" y="3246614"/>
                  <a:pt x="2807711" y="4315686"/>
                </a:cubicBezTo>
                <a:cubicBezTo>
                  <a:pt x="2807711" y="4544399"/>
                  <a:pt x="2622303" y="4729806"/>
                  <a:pt x="2393591" y="4729806"/>
                </a:cubicBezTo>
                <a:lnTo>
                  <a:pt x="2393592" y="4729805"/>
                </a:lnTo>
                <a:cubicBezTo>
                  <a:pt x="2164880" y="4729805"/>
                  <a:pt x="1979472" y="4544398"/>
                  <a:pt x="1979472" y="4315685"/>
                </a:cubicBezTo>
                <a:lnTo>
                  <a:pt x="1979472" y="1108470"/>
                </a:lnTo>
                <a:cubicBezTo>
                  <a:pt x="1979472" y="879757"/>
                  <a:pt x="2164880" y="694350"/>
                  <a:pt x="2393592" y="694350"/>
                </a:cubicBezTo>
                <a:close/>
                <a:moveTo>
                  <a:pt x="4373066" y="534838"/>
                </a:moveTo>
                <a:cubicBezTo>
                  <a:pt x="4601779" y="534838"/>
                  <a:pt x="4787186" y="720246"/>
                  <a:pt x="4787186" y="948957"/>
                </a:cubicBezTo>
                <a:cubicBezTo>
                  <a:pt x="4787186" y="2044615"/>
                  <a:pt x="4787185" y="3140272"/>
                  <a:pt x="4787185" y="4235930"/>
                </a:cubicBezTo>
                <a:cubicBezTo>
                  <a:pt x="4787185" y="4464642"/>
                  <a:pt x="4601777" y="4650050"/>
                  <a:pt x="4373065" y="4650050"/>
                </a:cubicBezTo>
                <a:lnTo>
                  <a:pt x="4373066" y="4650049"/>
                </a:lnTo>
                <a:cubicBezTo>
                  <a:pt x="4144354" y="4650049"/>
                  <a:pt x="3958946" y="4464641"/>
                  <a:pt x="3958946" y="4235929"/>
                </a:cubicBezTo>
                <a:lnTo>
                  <a:pt x="3958946" y="948957"/>
                </a:lnTo>
                <a:cubicBezTo>
                  <a:pt x="3958946" y="720246"/>
                  <a:pt x="4144354" y="534838"/>
                  <a:pt x="4373066" y="534838"/>
                </a:cubicBezTo>
                <a:close/>
                <a:moveTo>
                  <a:pt x="414120" y="534838"/>
                </a:moveTo>
                <a:cubicBezTo>
                  <a:pt x="642832" y="534838"/>
                  <a:pt x="828240" y="720246"/>
                  <a:pt x="828240" y="948957"/>
                </a:cubicBezTo>
                <a:cubicBezTo>
                  <a:pt x="828240" y="2044615"/>
                  <a:pt x="828239" y="3140272"/>
                  <a:pt x="828239" y="4235930"/>
                </a:cubicBezTo>
                <a:cubicBezTo>
                  <a:pt x="828239" y="4464642"/>
                  <a:pt x="642831" y="4650050"/>
                  <a:pt x="414119" y="4650050"/>
                </a:cubicBezTo>
                <a:lnTo>
                  <a:pt x="414120" y="4650049"/>
                </a:lnTo>
                <a:cubicBezTo>
                  <a:pt x="185408" y="4650049"/>
                  <a:pt x="0" y="4464641"/>
                  <a:pt x="0" y="4235929"/>
                </a:cubicBezTo>
                <a:lnTo>
                  <a:pt x="0" y="948957"/>
                </a:lnTo>
                <a:cubicBezTo>
                  <a:pt x="0" y="720246"/>
                  <a:pt x="185408" y="534838"/>
                  <a:pt x="414120" y="534838"/>
                </a:cubicBezTo>
                <a:close/>
                <a:moveTo>
                  <a:pt x="3383328" y="312349"/>
                </a:moveTo>
                <a:cubicBezTo>
                  <a:pt x="3612040" y="312349"/>
                  <a:pt x="3797448" y="497757"/>
                  <a:pt x="3797448" y="726469"/>
                </a:cubicBezTo>
                <a:cubicBezTo>
                  <a:pt x="3797448" y="1822127"/>
                  <a:pt x="3797447" y="2917784"/>
                  <a:pt x="3797447" y="4013442"/>
                </a:cubicBezTo>
                <a:cubicBezTo>
                  <a:pt x="3797447" y="4242155"/>
                  <a:pt x="3612039" y="4427562"/>
                  <a:pt x="3383327" y="4427562"/>
                </a:cubicBezTo>
                <a:lnTo>
                  <a:pt x="3383328" y="4427561"/>
                </a:lnTo>
                <a:cubicBezTo>
                  <a:pt x="3154616" y="4427561"/>
                  <a:pt x="2969208" y="4242154"/>
                  <a:pt x="2969208" y="4013441"/>
                </a:cubicBezTo>
                <a:lnTo>
                  <a:pt x="2969208" y="726469"/>
                </a:lnTo>
                <a:cubicBezTo>
                  <a:pt x="2969208" y="497757"/>
                  <a:pt x="3154616" y="312349"/>
                  <a:pt x="3383328" y="312349"/>
                </a:cubicBezTo>
                <a:close/>
                <a:moveTo>
                  <a:pt x="1403856" y="0"/>
                </a:moveTo>
                <a:cubicBezTo>
                  <a:pt x="1632568" y="0"/>
                  <a:pt x="1817976" y="185408"/>
                  <a:pt x="1817976" y="414120"/>
                </a:cubicBezTo>
                <a:cubicBezTo>
                  <a:pt x="1817976" y="1509778"/>
                  <a:pt x="1817975" y="2605435"/>
                  <a:pt x="1817975" y="3701093"/>
                </a:cubicBezTo>
                <a:cubicBezTo>
                  <a:pt x="1817975" y="3929805"/>
                  <a:pt x="1632567" y="4115213"/>
                  <a:pt x="1403855" y="4115213"/>
                </a:cubicBezTo>
                <a:lnTo>
                  <a:pt x="1403856" y="4115212"/>
                </a:lnTo>
                <a:cubicBezTo>
                  <a:pt x="1175144" y="4115212"/>
                  <a:pt x="989736" y="3929804"/>
                  <a:pt x="989736" y="3701092"/>
                </a:cubicBezTo>
                <a:lnTo>
                  <a:pt x="989736" y="414120"/>
                </a:lnTo>
                <a:cubicBezTo>
                  <a:pt x="989736" y="185408"/>
                  <a:pt x="1175144" y="0"/>
                  <a:pt x="1403856" y="0"/>
                </a:cubicBezTo>
                <a:close/>
              </a:path>
            </a:pathLst>
          </a:custGeom>
          <a:solidFill>
            <a:srgbClr val="2196F3">
              <a:lumMod val="40000"/>
              <a:lumOff val="60000"/>
            </a:srgbClr>
          </a:solidFill>
        </p:spPr>
      </p:pic>
      <p:cxnSp>
        <p:nvCxnSpPr>
          <p:cNvPr id="4" name="Connector 4"/>
          <p:cNvCxnSpPr/>
          <p:nvPr/>
        </p:nvCxnSpPr>
        <p:spPr>
          <a:xfrm>
            <a:off x="948423" y="1641802"/>
            <a:ext cx="0" cy="447427"/>
          </a:xfrm>
          <a:prstGeom prst="line">
            <a:avLst/>
          </a:prstGeom>
          <a:noFill/>
          <a:ln w="6350" cap="flat">
            <a:solidFill>
              <a:schemeClr val="accent2"/>
            </a:solidFill>
            <a:prstDash val="solid"/>
          </a:ln>
        </p:spPr>
      </p:cxnSp>
      <p:sp>
        <p:nvSpPr>
          <p:cNvPr id="5" name="TextBox 5"/>
          <p:cNvSpPr txBox="1"/>
          <p:nvPr/>
        </p:nvSpPr>
        <p:spPr>
          <a:xfrm>
            <a:off x="130333" y="1511572"/>
            <a:ext cx="787395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aseline="0">
                <a:solidFill>
                  <a:srgbClr val="8D60E0"/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>
            <a:off x="948423" y="3362828"/>
            <a:ext cx="0" cy="447427"/>
          </a:xfrm>
          <a:prstGeom prst="line">
            <a:avLst/>
          </a:prstGeom>
          <a:noFill/>
          <a:ln w="6350" cap="flat">
            <a:solidFill>
              <a:schemeClr val="accent2"/>
            </a:solidFill>
            <a:prstDash val="solid"/>
          </a:ln>
        </p:spPr>
      </p:cxnSp>
      <p:sp>
        <p:nvSpPr>
          <p:cNvPr id="7" name="TextBox 7"/>
          <p:cNvSpPr txBox="1"/>
          <p:nvPr/>
        </p:nvSpPr>
        <p:spPr>
          <a:xfrm>
            <a:off x="130333" y="3232598"/>
            <a:ext cx="787395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aseline="0">
                <a:solidFill>
                  <a:srgbClr val="8D60E0"/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sp>
        <p:nvSpPr>
          <p:cNvPr id="8" name="TextBox 8"/>
          <p:cNvSpPr txBox="1"/>
          <p:nvPr/>
        </p:nvSpPr>
        <p:spPr>
          <a:xfrm>
            <a:off x="130333" y="4953624"/>
            <a:ext cx="787395" cy="707886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t">
            <a:spAutoFit/>
          </a:bodyPr>
          <a:lstStyle/>
          <a:p>
            <a:pPr marL="0" marR="0" indent="0" algn="ctr" fontAlgn="auto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aseline="0">
                <a:solidFill>
                  <a:srgbClr val="8D60E0"/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>
            <a:off x="948423" y="5083854"/>
            <a:ext cx="0" cy="447427"/>
          </a:xfrm>
          <a:prstGeom prst="line">
            <a:avLst/>
          </a:prstGeom>
          <a:noFill/>
          <a:ln w="6350" cap="flat">
            <a:solidFill>
              <a:schemeClr val="accent2"/>
            </a:solidFill>
            <a:prstDash val="solid"/>
          </a:ln>
        </p:spPr>
      </p:cxnSp>
      <p:sp>
        <p:nvSpPr>
          <p:cNvPr id="10" name="TextBox 10"/>
          <p:cNvSpPr txBox="1"/>
          <p:nvPr/>
        </p:nvSpPr>
        <p:spPr>
          <a:xfrm>
            <a:off x="989452" y="1781321"/>
            <a:ext cx="6505210" cy="1184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聚焦高校毕业生、就业困难人员、失业人员、农民工等重点群体，发挥党员先锋作用，做好政策宣传、岗位对接、职业指导和跟踪服务；坚持分类施策、精准帮扶，努力让有就业意愿的群众获得更加适合的服务支持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989452" y="1411214"/>
            <a:ext cx="6505210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l"/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强化重点群体就业帮扶</a:t>
            </a:r>
            <a:endParaRPr lang="zh-CN" altLang="en-US" sz="214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89452" y="3497669"/>
            <a:ext cx="6505210" cy="1184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组织党员深入企业了解用工需求和经营困难，主动宣传就业扶持、社会保险、人才服务等政策，帮助企业用好政策、稳定岗位、规范用工；通过政企沟通和供需对接，推动就业服务从“等需求”向“找需求、解难题”转变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989452" y="3127562"/>
            <a:ext cx="6505210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l"/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服务企业稳岗发展</a:t>
            </a:r>
            <a:endParaRPr lang="zh-CN" altLang="en-US" sz="214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89452" y="5323731"/>
            <a:ext cx="6505210" cy="118494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lnSpc>
                <a:spcPct val="130000"/>
              </a:lnSpc>
              <a:defRPr/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推动就业服务资源向基层延伸、服务力量向一线下沉、政策信息向群众直达；通过线上线下协同、部门联动和岗位资源共享，提升服务可及性和匹配度，努力实现就业服务更加精准、高效、便捷。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989452" y="4953624"/>
            <a:ext cx="6505210" cy="338554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l"/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提升公共就业服务质效</a:t>
            </a:r>
            <a:endParaRPr lang="zh-CN" altLang="en-US" sz="214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以社会保障服务增进民生福祉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506035" y="1220117"/>
            <a:ext cx="3077028" cy="3077028"/>
          </a:xfrm>
          <a:prstGeom prst="blockArc">
            <a:avLst>
              <a:gd name="adj1" fmla="val 10800000"/>
              <a:gd name="adj2" fmla="val 0"/>
              <a:gd name="adj3" fmla="val 8000"/>
            </a:avLst>
          </a:prstGeom>
          <a:gradFill>
            <a:gsLst>
              <a:gs pos="0">
                <a:srgbClr val="C8371A">
                  <a:lumMod val="60000"/>
                  <a:lumOff val="40000"/>
                </a:srgbClr>
              </a:gs>
              <a:gs pos="60000">
                <a:srgbClr val="C8371A"/>
              </a:gs>
            </a:gsLst>
            <a:lin ang="5400000"/>
          </a:gra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4574578" y="1217954"/>
            <a:ext cx="3077028" cy="3077028"/>
          </a:xfrm>
          <a:prstGeom prst="blockArc">
            <a:avLst>
              <a:gd name="adj1" fmla="val 10800000"/>
              <a:gd name="adj2" fmla="val 0"/>
              <a:gd name="adj3" fmla="val 8000"/>
            </a:avLst>
          </a:prstGeom>
          <a:gradFill>
            <a:gsLst>
              <a:gs pos="0">
                <a:srgbClr val="F8A706">
                  <a:lumMod val="60000"/>
                  <a:lumOff val="40000"/>
                </a:srgbClr>
              </a:gs>
              <a:gs pos="60000">
                <a:srgbClr val="F8A706"/>
              </a:gs>
            </a:gsLst>
            <a:lin ang="5400000"/>
          </a:gra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8473096" y="1218185"/>
            <a:ext cx="3077028" cy="3077028"/>
          </a:xfrm>
          <a:prstGeom prst="blockArc">
            <a:avLst>
              <a:gd name="adj1" fmla="val 10800000"/>
              <a:gd name="adj2" fmla="val 0"/>
              <a:gd name="adj3" fmla="val 8000"/>
            </a:avLst>
          </a:prstGeom>
          <a:gradFill>
            <a:gsLst>
              <a:gs pos="0">
                <a:srgbClr val="2167B5">
                  <a:lumMod val="60000"/>
                  <a:lumOff val="40000"/>
                </a:srgbClr>
              </a:gs>
              <a:gs pos="60000">
                <a:srgbClr val="2167B5"/>
              </a:gs>
            </a:gsLst>
            <a:lin ang="5400000"/>
          </a:gra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6" name="TextBox 6"/>
          <p:cNvSpPr txBox="1"/>
          <p:nvPr/>
        </p:nvSpPr>
        <p:spPr>
          <a:xfrm>
            <a:off x="1666881" y="2148148"/>
            <a:ext cx="755335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3600" b="1" baseline="0">
                <a:solidFill>
                  <a:schemeClr val="accent1"/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6035" y="2851069"/>
            <a:ext cx="3077028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做好政策宣传解读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136734" y="3445226"/>
            <a:ext cx="3879790" cy="162121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针对群众关心的参保缴费、待遇享受、关系转移等问题，组织党员开展通俗化、场景化政策宣传，推动政策从“文件语言”转化为“群众语言”；对重点群体加强提醒指导，帮助群众明晰办理条件、流程和注意事项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735424" y="2145984"/>
            <a:ext cx="755335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3600" b="1" baseline="0">
                <a:solidFill>
                  <a:schemeClr val="accent2"/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566098" y="2860451"/>
            <a:ext cx="3081288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提升窗口服务质效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141117" y="3445226"/>
            <a:ext cx="3879790" cy="162121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坚持党员带头落实首问负责、一次性告知、限时办结和文明服务要求，优化办事指引和服务流程；对老年人、残疾人等特殊群体提供耐心细致的辅导，努力减少群众重复跑、来回问和材料缺。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633942" y="2146214"/>
            <a:ext cx="755335" cy="646331"/>
          </a:xfrm>
          <a:prstGeom prst="rect">
            <a:avLst/>
          </a:prstGeom>
          <a:noFill/>
        </p:spPr>
        <p:txBody>
          <a:bodyPr vert="horz" wrap="none" lIns="91440" tIns="45720" rIns="91440" bIns="45720" rtlCol="0" anchor="ctr">
            <a:spAutoFit/>
          </a:bodyPr>
          <a:lstStyle/>
          <a:p>
            <a:pPr marL="0" algn="ctr">
              <a:defRPr/>
            </a:pPr>
            <a:r>
              <a:rPr lang="en-US" sz="3600" b="1" baseline="0">
                <a:solidFill>
                  <a:schemeClr val="accent3"/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8473096" y="2851462"/>
            <a:ext cx="3077028" cy="58477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b">
            <a:normAutofit/>
          </a:bodyPr>
          <a:p>
            <a:pPr marL="0" algn="ctr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守牢基金安全底线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162776" y="3435844"/>
            <a:ext cx="3780090" cy="1621213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2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把党性原则、纪律意识和责任意识贯穿社会保障业务办理全过程，严格执行政策规定和审核程序，强化岗位制约、内部监督和风险排查；党员干部带头做到依法依规、公开透明、廉洁办理，切实维护群众切身利益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25" b="1" baseline="0">
                <a:solidFill>
                  <a:srgbClr val="1D1D1D"/>
                </a:solidFill>
                <a:latin typeface="微软雅黑"/>
                <a:ea typeface="微软雅黑"/>
              </a:rPr>
              <a:t>坚持严的基调 持续深化作风建设</a:t>
            </a:r>
            <a:endParaRPr lang="zh-CN" altLang="en-US" sz="40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以纪律教育筑牢思想防线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3930006" y="2941260"/>
            <a:ext cx="339594" cy="254695"/>
          </a:xfrm>
          <a:custGeom>
            <a:avLst/>
            <a:gdLst/>
            <a:ahLst/>
            <a:cxnLst/>
            <a:rect l="l" t="t" r="r" b="b"/>
            <a:pathLst>
              <a:path w="533400" h="400050">
                <a:moveTo>
                  <a:pt x="534008" y="621"/>
                </a:moveTo>
                <a:lnTo>
                  <a:pt x="534008" y="400671"/>
                </a:lnTo>
                <a:lnTo>
                  <a:pt x="608" y="400671"/>
                </a:lnTo>
                <a:lnTo>
                  <a:pt x="608" y="621"/>
                </a:lnTo>
                <a:lnTo>
                  <a:pt x="534008" y="621"/>
                </a:lnTo>
                <a:close/>
                <a:moveTo>
                  <a:pt x="375607" y="172071"/>
                </a:moveTo>
                <a:lnTo>
                  <a:pt x="247401" y="341616"/>
                </a:lnTo>
                <a:lnTo>
                  <a:pt x="139768" y="235317"/>
                </a:lnTo>
                <a:lnTo>
                  <a:pt x="19658" y="381621"/>
                </a:lnTo>
                <a:lnTo>
                  <a:pt x="514958" y="381621"/>
                </a:lnTo>
                <a:lnTo>
                  <a:pt x="375607" y="172071"/>
                </a:lnTo>
                <a:close/>
                <a:moveTo>
                  <a:pt x="95858" y="57771"/>
                </a:moveTo>
                <a:cubicBezTo>
                  <a:pt x="74808" y="57771"/>
                  <a:pt x="57758" y="74821"/>
                  <a:pt x="57758" y="95871"/>
                </a:cubicBezTo>
                <a:cubicBezTo>
                  <a:pt x="57758" y="116921"/>
                  <a:pt x="74808" y="133971"/>
                  <a:pt x="95858" y="133971"/>
                </a:cubicBezTo>
                <a:cubicBezTo>
                  <a:pt x="116908" y="133971"/>
                  <a:pt x="133958" y="116921"/>
                  <a:pt x="133958" y="95871"/>
                </a:cubicBezTo>
                <a:cubicBezTo>
                  <a:pt x="133958" y="74821"/>
                  <a:pt x="116908" y="57771"/>
                  <a:pt x="95858" y="57771"/>
                </a:cubicBezTo>
                <a:close/>
              </a:path>
            </a:pathLst>
          </a:custGeom>
          <a:solidFill>
            <a:srgbClr val="FFFFFF">
              <a:lumMod val="75000"/>
            </a:srgbClr>
          </a:solidFill>
        </p:spPr>
        <p:txBody>
          <a:bodyPr vert="horz" lIns="91440" tIns="45720" rIns="91440" bIns="45720" anchor="t"/>
          <a:p>
            <a:pPr marL="0" algn="l"/>
          </a:p>
        </p:txBody>
      </p:sp>
      <p:sp>
        <p:nvSpPr>
          <p:cNvPr id="4" name="AutoShape 4"/>
          <p:cNvSpPr/>
          <p:nvPr/>
        </p:nvSpPr>
        <p:spPr>
          <a:xfrm flipH="1">
            <a:off x="4343178" y="3216976"/>
            <a:ext cx="7137676" cy="904863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围绕窗口服务、资金审核、政策审批、劳动监察和行政执法等重点岗位，梳理权责事项和廉政风险，完善岗位职责、办理流程和监督措施；对苗头性、倾向性问题及时提醒纠偏，推动监督关口前移。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343180" y="2892051"/>
            <a:ext cx="7137676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紧盯重点岗位风险</a:t>
            </a:r>
            <a:endParaRPr lang="en-US" sz="1100"/>
          </a:p>
        </p:txBody>
      </p:sp>
      <p:sp>
        <p:nvSpPr>
          <p:cNvPr id="6" name="Freeform 6"/>
          <p:cNvSpPr/>
          <p:nvPr/>
        </p:nvSpPr>
        <p:spPr>
          <a:xfrm>
            <a:off x="3930009" y="4636405"/>
            <a:ext cx="339593" cy="333529"/>
          </a:xfrm>
          <a:custGeom>
            <a:avLst/>
            <a:gdLst/>
            <a:ahLst/>
            <a:cxnLst/>
            <a:rect l="l" t="t" r="r" b="b"/>
            <a:pathLst>
              <a:path w="533400" h="523875">
                <a:moveTo>
                  <a:pt x="372339" y="276846"/>
                </a:moveTo>
                <a:lnTo>
                  <a:pt x="372339" y="524496"/>
                </a:lnTo>
                <a:lnTo>
                  <a:pt x="162789" y="524496"/>
                </a:lnTo>
                <a:lnTo>
                  <a:pt x="162789" y="276846"/>
                </a:lnTo>
                <a:lnTo>
                  <a:pt x="372339" y="276846"/>
                </a:lnTo>
                <a:close/>
                <a:moveTo>
                  <a:pt x="143739" y="114921"/>
                </a:moveTo>
                <a:lnTo>
                  <a:pt x="143739" y="153021"/>
                </a:lnTo>
                <a:lnTo>
                  <a:pt x="391389" y="153021"/>
                </a:lnTo>
                <a:lnTo>
                  <a:pt x="391389" y="114921"/>
                </a:lnTo>
                <a:lnTo>
                  <a:pt x="534264" y="114921"/>
                </a:lnTo>
                <a:lnTo>
                  <a:pt x="534264" y="410196"/>
                </a:lnTo>
                <a:lnTo>
                  <a:pt x="391389" y="410196"/>
                </a:lnTo>
                <a:lnTo>
                  <a:pt x="391389" y="257796"/>
                </a:lnTo>
                <a:lnTo>
                  <a:pt x="143739" y="257796"/>
                </a:lnTo>
                <a:lnTo>
                  <a:pt x="143739" y="410196"/>
                </a:lnTo>
                <a:lnTo>
                  <a:pt x="864" y="410196"/>
                </a:lnTo>
                <a:lnTo>
                  <a:pt x="864" y="186359"/>
                </a:lnTo>
                <a:lnTo>
                  <a:pt x="67539" y="114921"/>
                </a:lnTo>
                <a:lnTo>
                  <a:pt x="143739" y="114921"/>
                </a:lnTo>
                <a:close/>
                <a:moveTo>
                  <a:pt x="462827" y="172071"/>
                </a:moveTo>
                <a:cubicBezTo>
                  <a:pt x="454921" y="172071"/>
                  <a:pt x="448539" y="178453"/>
                  <a:pt x="448539" y="186359"/>
                </a:cubicBezTo>
                <a:cubicBezTo>
                  <a:pt x="448539" y="194264"/>
                  <a:pt x="454921" y="200646"/>
                  <a:pt x="462827" y="200646"/>
                </a:cubicBezTo>
                <a:cubicBezTo>
                  <a:pt x="470732" y="200646"/>
                  <a:pt x="477114" y="194264"/>
                  <a:pt x="477114" y="186359"/>
                </a:cubicBezTo>
                <a:cubicBezTo>
                  <a:pt x="477114" y="178453"/>
                  <a:pt x="470732" y="172071"/>
                  <a:pt x="462827" y="172071"/>
                </a:cubicBezTo>
                <a:close/>
                <a:moveTo>
                  <a:pt x="372339" y="621"/>
                </a:moveTo>
                <a:lnTo>
                  <a:pt x="372339" y="133971"/>
                </a:lnTo>
                <a:lnTo>
                  <a:pt x="162789" y="133971"/>
                </a:lnTo>
                <a:lnTo>
                  <a:pt x="162789" y="621"/>
                </a:lnTo>
                <a:lnTo>
                  <a:pt x="372339" y="621"/>
                </a:lnTo>
                <a:close/>
              </a:path>
            </a:pathLst>
          </a:custGeom>
          <a:solidFill>
            <a:srgbClr val="FFFFFF">
              <a:lumMod val="75000"/>
            </a:srgbClr>
          </a:solidFill>
        </p:spPr>
        <p:txBody>
          <a:bodyPr vert="horz" lIns="91440" tIns="45720" rIns="91440" bIns="45720" anchor="t"/>
          <a:p>
            <a:pPr marL="0" algn="l"/>
          </a:p>
        </p:txBody>
      </p:sp>
      <p:sp>
        <p:nvSpPr>
          <p:cNvPr id="7" name="AutoShape 7"/>
          <p:cNvSpPr/>
          <p:nvPr/>
        </p:nvSpPr>
        <p:spPr>
          <a:xfrm flipH="1">
            <a:off x="4343180" y="4950087"/>
            <a:ext cx="7137676" cy="904863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坚持支部书记带头、班子成员示范、党员干部共同维护，严格落实廉洁从政各项要求；把廉洁文化融入机关管理、窗口服务和业务办理，引导党员干部正确对待权力、责任和群众评价，形成干净干事、担当作为的良好生态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343182" y="4622362"/>
            <a:ext cx="7137676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营造清正廉洁氛围</a:t>
            </a:r>
            <a:endParaRPr lang="en-US" sz="1100"/>
          </a:p>
        </p:txBody>
      </p:sp>
      <p:sp>
        <p:nvSpPr>
          <p:cNvPr id="9" name="Freeform 9"/>
          <p:cNvSpPr/>
          <p:nvPr/>
        </p:nvSpPr>
        <p:spPr>
          <a:xfrm>
            <a:off x="3930010" y="1190301"/>
            <a:ext cx="339594" cy="309273"/>
          </a:xfrm>
          <a:custGeom>
            <a:avLst/>
            <a:gdLst/>
            <a:ahLst/>
            <a:cxnLst/>
            <a:rect l="l" t="t" r="r" b="b"/>
            <a:pathLst>
              <a:path w="533400" h="485775">
                <a:moveTo>
                  <a:pt x="125329" y="229221"/>
                </a:moveTo>
                <a:lnTo>
                  <a:pt x="125329" y="276846"/>
                </a:lnTo>
                <a:lnTo>
                  <a:pt x="144379" y="276846"/>
                </a:lnTo>
                <a:lnTo>
                  <a:pt x="144379" y="229221"/>
                </a:lnTo>
                <a:lnTo>
                  <a:pt x="392029" y="229221"/>
                </a:lnTo>
                <a:lnTo>
                  <a:pt x="392029" y="276846"/>
                </a:lnTo>
                <a:lnTo>
                  <a:pt x="411079" y="276846"/>
                </a:lnTo>
                <a:lnTo>
                  <a:pt x="411079" y="229221"/>
                </a:lnTo>
                <a:lnTo>
                  <a:pt x="534904" y="229221"/>
                </a:lnTo>
                <a:lnTo>
                  <a:pt x="534904" y="486396"/>
                </a:lnTo>
                <a:lnTo>
                  <a:pt x="1504" y="486396"/>
                </a:lnTo>
                <a:lnTo>
                  <a:pt x="1504" y="229221"/>
                </a:lnTo>
                <a:lnTo>
                  <a:pt x="125329" y="229221"/>
                </a:lnTo>
                <a:close/>
                <a:moveTo>
                  <a:pt x="411079" y="621"/>
                </a:moveTo>
                <a:lnTo>
                  <a:pt x="411079" y="114921"/>
                </a:lnTo>
                <a:lnTo>
                  <a:pt x="534904" y="114921"/>
                </a:lnTo>
                <a:lnTo>
                  <a:pt x="534904" y="210171"/>
                </a:lnTo>
                <a:lnTo>
                  <a:pt x="1504" y="210171"/>
                </a:lnTo>
                <a:lnTo>
                  <a:pt x="1504" y="114921"/>
                </a:lnTo>
                <a:lnTo>
                  <a:pt x="125329" y="114921"/>
                </a:lnTo>
                <a:lnTo>
                  <a:pt x="125329" y="621"/>
                </a:lnTo>
                <a:lnTo>
                  <a:pt x="411079" y="621"/>
                </a:lnTo>
                <a:close/>
                <a:moveTo>
                  <a:pt x="392029" y="19671"/>
                </a:moveTo>
                <a:lnTo>
                  <a:pt x="144379" y="19671"/>
                </a:lnTo>
                <a:lnTo>
                  <a:pt x="144379" y="114921"/>
                </a:lnTo>
                <a:lnTo>
                  <a:pt x="392029" y="114921"/>
                </a:lnTo>
                <a:lnTo>
                  <a:pt x="392029" y="19671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vert="horz" lIns="91440" tIns="45720" rIns="91440" bIns="45720" anchor="t"/>
          <a:p>
            <a:pPr marL="0" algn="l"/>
          </a:p>
        </p:txBody>
      </p:sp>
      <p:sp>
        <p:nvSpPr>
          <p:cNvPr id="10" name="AutoShape 10"/>
          <p:cNvSpPr/>
          <p:nvPr/>
        </p:nvSpPr>
        <p:spPr>
          <a:xfrm flipH="1">
            <a:off x="4381222" y="1497495"/>
            <a:ext cx="7137676" cy="904863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把党章党规党纪、中央八项规定及其实施细则精神纳入日常学习，通过典型案例剖析、岗位风险提示和廉政谈话，引导党员干部知敬畏、存戒惧、守底线；坚持用身边事教育身边人，增强纪律教育的针对性和震慑力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4381224" y="1172570"/>
            <a:ext cx="7137676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algn="l">
              <a:defRPr/>
            </a:pPr>
            <a:r>
              <a:rPr lang="zh-CN" altLang="en-US" sz="2140" b="1" baseline="0">
                <a:solidFill>
                  <a:schemeClr val="accent6">
                    <a:lumMod val="75000"/>
                  </a:schemeClr>
                </a:solidFill>
                <a:latin typeface="微软雅黑"/>
                <a:ea typeface="微软雅黑"/>
              </a:rPr>
              <a:t>常态化开展警示教育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73932" y="1825336"/>
            <a:ext cx="2908300" cy="3207328"/>
          </a:xfrm>
          <a:prstGeom prst="rect">
            <a:avLst/>
          </a:prstGeom>
          <a:blipFill>
            <a:blip r:embed="rId1"/>
            <a:stretch>
              <a:fillRect l="-19766" r="-19594"/>
            </a:stretch>
          </a:blipFill>
          <a:ln cap="flat">
            <a:prstDash val="solid"/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</a:p>
        </p:txBody>
      </p:sp>
      <p:sp>
        <p:nvSpPr>
          <p:cNvPr id="13" name="AutoShape 13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以作风转变提升服务效能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233854" y="1177211"/>
            <a:ext cx="3600000" cy="4864666"/>
          </a:xfrm>
          <a:prstGeom prst="roundRect">
            <a:avLst>
              <a:gd name="adj" fmla="val 4658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407332" y="2701857"/>
            <a:ext cx="3290943" cy="2405443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0000" tIns="90000" rIns="90000" bIns="90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坚持把基层和群众评价作为重要依据，减少重复报表、层层留痕和无效检查，把更多时间和精力投入政策落实、问题解决和服务群众；对能够合并的事项统筹推进，对能够一次完成的工作不反复布置，切实为基层减负增效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407333" y="1935929"/>
            <a:ext cx="3290943" cy="8072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8371A">
                  <a:lumMod val="60000"/>
                  <a:lumOff val="40000"/>
                </a:srgbClr>
              </a:gs>
              <a:gs pos="60000">
                <a:srgbClr val="C8371A"/>
              </a:gs>
            </a:gsLst>
            <a:lin ang="5400000"/>
          </a:gradFill>
          <a:ln cap="flat" cmpd="sng">
            <a:prstDash val="solid"/>
          </a:ln>
          <a:effectLst>
            <a:outerShdw blurRad="254000" dist="127000" dir="5400000" algn="tl" rotWithShape="0">
              <a:schemeClr val="accent1">
                <a:alpha val="20000"/>
              </a:schemeClr>
            </a:outerShdw>
          </a:effectLst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zh-CN" altLang="en-US" sz="1600" b="1" baseline="0">
                <a:solidFill>
                  <a:srgbClr val="FFFFFF"/>
                </a:solidFill>
                <a:latin typeface="微软雅黑"/>
                <a:ea typeface="微软雅黑"/>
              </a:rPr>
              <a:t>持续纠治形式主义</a:t>
            </a:r>
            <a:endParaRPr lang="zh-CN" altLang="en-US" sz="1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549755" y="1414123"/>
            <a:ext cx="968198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4262104" y="1177211"/>
            <a:ext cx="3600000" cy="4864666"/>
          </a:xfrm>
          <a:prstGeom prst="roundRect">
            <a:avLst>
              <a:gd name="adj" fmla="val 5549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4435582" y="2701857"/>
            <a:ext cx="3290945" cy="2405443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0000" tIns="90000" rIns="90000" bIns="90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围绕群众办事和企业服务中的关键环节，持续梳理流程、优化衔接、明确时限；对跨岗位、跨部门事项加强协同，对急难事项建立快速响应机制，以工作作风的转变带动服务效率、办理质量和群众体验同步提升。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418278" y="1935929"/>
            <a:ext cx="3308250" cy="8072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F8A706">
                  <a:lumMod val="60000"/>
                  <a:lumOff val="40000"/>
                </a:srgbClr>
              </a:gs>
              <a:gs pos="60000">
                <a:srgbClr val="F8A706"/>
              </a:gs>
            </a:gsLst>
            <a:lin ang="5400000"/>
          </a:gradFill>
          <a:ln cap="rnd" cmpd="sng">
            <a:prstDash val="solid"/>
          </a:ln>
          <a:effectLst>
            <a:outerShdw blurRad="254000" dist="127000" dir="5400000" algn="ctr" rotWithShape="0">
              <a:schemeClr val="accent2">
                <a:alpha val="20000"/>
              </a:schemeClr>
            </a:outerShdw>
          </a:effectLst>
        </p:spPr>
        <p:txBody>
          <a:bodyPr rot="0" vert="horz" wrap="square" lIns="91440" tIns="45720" rIns="91440" bIns="45720" anchor="ctr">
            <a:normAutofit/>
          </a:bodyPr>
          <a:p>
            <a:pPr marL="0" algn="ctr"/>
            <a:r>
              <a:rPr lang="zh-CN" altLang="en-US" sz="1600" b="1" baseline="0">
                <a:solidFill>
                  <a:schemeClr val="lt1"/>
                </a:solidFill>
                <a:latin typeface="微软雅黑"/>
                <a:ea typeface="微软雅黑"/>
              </a:rPr>
              <a:t>着力提升工作效率</a:t>
            </a:r>
            <a:endParaRPr lang="zh-CN" altLang="en-US" sz="1600" b="1" baseline="0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5611901" y="1425734"/>
            <a:ext cx="968198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8290355" y="1177211"/>
            <a:ext cx="3600000" cy="4864666"/>
          </a:xfrm>
          <a:prstGeom prst="roundRect">
            <a:avLst>
              <a:gd name="adj" fmla="val 5994"/>
            </a:avLst>
          </a:prstGeom>
          <a:solidFill>
            <a:srgbClr val="1D1D1D">
              <a:alpha val="10000"/>
              <a:lumMod val="50000"/>
              <a:lumOff val="50000"/>
            </a:srgbClr>
          </a:solidFill>
          <a:ln cap="flat" cmpd="sng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>
            <a:off x="8463834" y="2701857"/>
            <a:ext cx="3320832" cy="2405443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0000" tIns="90000" rIns="90000" bIns="90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教育党员干部面对矛盾不绕行、面对问题不回避、面对责任不推卸，做到重要工作主动担责、复杂问题协同解决、群众诉求及时回应；以实实在在的工作成效检验作风建设成果，推动形成重实干、重实绩、重担当的鲜明导向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446527" y="1935929"/>
            <a:ext cx="3338139" cy="807271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C8371A">
                  <a:lumMod val="60000"/>
                  <a:lumOff val="40000"/>
                </a:srgbClr>
              </a:gs>
              <a:gs pos="60000">
                <a:srgbClr val="C8371A"/>
              </a:gs>
            </a:gsLst>
            <a:lin ang="5400000"/>
          </a:gradFill>
          <a:ln cap="flat" cmpd="sng">
            <a:prstDash val="solid"/>
          </a:ln>
          <a:effectLst>
            <a:outerShdw blurRad="254000" dist="127000" dir="5400000" algn="tl" rotWithShape="0">
              <a:schemeClr val="accent1">
                <a:alpha val="20000"/>
              </a:schemeClr>
            </a:outerShdw>
          </a:effectLst>
        </p:spPr>
        <p:txBody>
          <a:bodyPr vert="horz" lIns="91440" tIns="45720" rIns="91440" bIns="45720" anchor="ctr">
            <a:normAutofit/>
          </a:bodyPr>
          <a:p>
            <a:pPr marL="0" algn="ctr"/>
            <a:r>
              <a:rPr lang="zh-CN" altLang="en-US" sz="1600" b="1" baseline="0">
                <a:solidFill>
                  <a:srgbClr val="FFFFFF"/>
                </a:solidFill>
                <a:latin typeface="微软雅黑"/>
                <a:ea typeface="微软雅黑"/>
              </a:rPr>
              <a:t>坚持求真务实担当</a:t>
            </a:r>
            <a:endParaRPr lang="zh-CN" altLang="en-US" sz="1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9606256" y="1412709"/>
            <a:ext cx="968198" cy="52322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normAutofit/>
          </a:bodyPr>
          <a:lstStyle/>
          <a:p>
            <a:pPr marL="0" algn="ctr">
              <a:defRPr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452242" y="3710042"/>
            <a:ext cx="9287516" cy="769441"/>
          </a:xfrm>
        </p:spPr>
        <p:txBody>
          <a:bodyPr vert="horz" lIns="91440" tIns="45720" rIns="91440" bIns="45720" anchor="t">
            <a:normAutofit/>
          </a:bodyPr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25" b="1" baseline="0">
                <a:solidFill>
                  <a:srgbClr val="1D1D1D"/>
                </a:solidFill>
                <a:latin typeface="微软雅黑"/>
                <a:ea typeface="微软雅黑"/>
              </a:rPr>
              <a:t>深化融合赋能 构建可推广长效机制</a:t>
            </a:r>
            <a:endParaRPr lang="zh-CN" altLang="en-US" sz="4025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5143499" y="2263941"/>
            <a:ext cx="1614949" cy="1446550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r">
              <a:defRPr/>
            </a:pPr>
            <a:r>
              <a:rPr lang="en-US" sz="8800" baseline="0">
                <a:solidFill>
                  <a:srgbClr val="DF664E"/>
                </a:solidFill>
                <a:latin typeface="微软雅黑"/>
                <a:ea typeface="微软雅黑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党建业务融合的实践路径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-6350" y="2231080"/>
            <a:ext cx="12192000" cy="3758239"/>
          </a:xfrm>
          <a:prstGeom prst="roundRect">
            <a:avLst>
              <a:gd name="adj" fmla="val 0"/>
            </a:avLst>
          </a:prstGeom>
          <a:solidFill>
            <a:schemeClr val="accent1">
              <a:alpha val="30000"/>
              <a:lumMod val="20000"/>
              <a:lumOff val="80000"/>
            </a:schemeClr>
          </a:solidFill>
          <a:ln cap="flat" cmpd="sng">
            <a:prstDash val="solid"/>
          </a:ln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4" name="AutoShape 4"/>
          <p:cNvSpPr/>
          <p:nvPr/>
        </p:nvSpPr>
        <p:spPr>
          <a:xfrm>
            <a:off x="634545" y="2370099"/>
            <a:ext cx="3561440" cy="71055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normAutofit/>
          </a:bodyPr>
          <a:p>
            <a:pPr marL="0" algn="l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以目标融合明确方向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5" name="AutoShape 5"/>
          <p:cNvSpPr/>
          <p:nvPr/>
        </p:nvSpPr>
        <p:spPr>
          <a:xfrm>
            <a:off x="634545" y="2947579"/>
            <a:ext cx="3561439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把党建目标与人社业务目标统一起来，围绕中心任务确定支部工作重点，围绕群众需求设计党员服务载体，围绕风险防控完善组织监督机制；通过目标同向，避免党建与业务“两张皮”，推动党建工作真正服务中心、保障大局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34546" y="1089811"/>
            <a:ext cx="3131708" cy="772107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b">
            <a:spAutoFit/>
          </a:bodyPr>
          <a:p>
            <a:pPr marL="0" algn="l"/>
            <a:r>
              <a:rPr lang="en-US" sz="3600" b="1" baseline="0">
                <a:solidFill>
                  <a:schemeClr val="accent1"/>
                </a:solidFill>
                <a:latin typeface="微软雅黑"/>
                <a:ea typeface="微软雅黑"/>
              </a:rPr>
              <a:t>01</a:t>
            </a:r>
            <a:endParaRPr lang="en-US" sz="3600" b="1" baseline="0">
              <a:solidFill>
                <a:schemeClr val="accent1"/>
              </a:solidFill>
              <a:latin typeface="微软雅黑"/>
              <a:ea typeface="微软雅黑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54824" y="2202454"/>
            <a:ext cx="552185" cy="45719"/>
          </a:xfrm>
          <a:prstGeom prst="rect">
            <a:avLst/>
          </a:prstGeom>
          <a:solidFill>
            <a:schemeClr val="accent1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8" name="AutoShape 8"/>
          <p:cNvSpPr/>
          <p:nvPr/>
        </p:nvSpPr>
        <p:spPr>
          <a:xfrm>
            <a:off x="4430871" y="2364467"/>
            <a:ext cx="3561440" cy="71055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normAutofit/>
          </a:bodyPr>
          <a:p>
            <a:pPr marL="0" algn="l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以组织融合凝聚力量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4430872" y="2946858"/>
            <a:ext cx="3561439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把党小组、党员责任区、党员示范岗与业务科室、服务窗口、基层联系点有机结合，推动组织覆盖与业务链条相衔接；通过党员带群众、骨干带队伍、支部带全局，形成上下贯通、左右协同、齐抓共促的工作合力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430874" y="1089811"/>
            <a:ext cx="3271525" cy="772107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b">
            <a:spAutoFit/>
          </a:bodyPr>
          <a:p>
            <a:pPr marL="0" algn="l"/>
            <a:r>
              <a:rPr lang="en-US" sz="3600" b="1" baseline="0">
                <a:solidFill>
                  <a:schemeClr val="accent3"/>
                </a:solidFill>
                <a:latin typeface="微软雅黑"/>
                <a:ea typeface="微软雅黑"/>
              </a:rPr>
              <a:t>02</a:t>
            </a:r>
            <a:endParaRPr lang="en-US" sz="3600" b="1" baseline="0">
              <a:solidFill>
                <a:schemeClr val="accent3"/>
              </a:solidFill>
              <a:latin typeface="微软雅黑"/>
              <a:ea typeface="微软雅黑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4551153" y="2202454"/>
            <a:ext cx="552185" cy="45719"/>
          </a:xfrm>
          <a:prstGeom prst="rect">
            <a:avLst/>
          </a:prstGeom>
          <a:solidFill>
            <a:schemeClr val="accent3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2" name="AutoShape 12"/>
          <p:cNvSpPr/>
          <p:nvPr/>
        </p:nvSpPr>
        <p:spPr>
          <a:xfrm>
            <a:off x="8247372" y="2359576"/>
            <a:ext cx="3477456" cy="710552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normAutofit/>
          </a:bodyPr>
          <a:p>
            <a:pPr marL="0" algn="l"/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以过程融合提升质效</a:t>
            </a:r>
            <a:endParaRPr lang="zh-CN" altLang="en-US" sz="16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247373" y="2946857"/>
            <a:ext cx="3477455" cy="2441795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t">
            <a:spAutoFit/>
          </a:bodyPr>
          <a:p>
            <a:pPr marL="0" algn="l">
              <a:lnSpc>
                <a:spcPct val="15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把党建要求嵌入政策宣传、业务办理、问题处置、监督检查和复盘改进全过程，做到重点工作推进到哪里，党员作用就发挥到哪里，组织保障就跟进到哪里；通过过程管控和闭环管理，推动融合从“有形结合”走向“深度融合”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8247374" y="1089811"/>
            <a:ext cx="3271526" cy="772107"/>
          </a:xfrm>
          <a:prstGeom prst="rect">
            <a:avLst/>
          </a:prstGeom>
          <a:noFill/>
          <a:ln cap="flat" cmpd="sng">
            <a:prstDash val="solid"/>
          </a:ln>
        </p:spPr>
        <p:txBody>
          <a:bodyPr vert="horz" wrap="square" lIns="108000" tIns="108000" rIns="108000" bIns="108000" anchor="b">
            <a:spAutoFit/>
          </a:bodyPr>
          <a:p>
            <a:pPr marL="0" algn="l"/>
            <a:r>
              <a:rPr lang="en-US" sz="3600" b="1" baseline="0">
                <a:solidFill>
                  <a:schemeClr val="accent2"/>
                </a:solidFill>
                <a:latin typeface="微软雅黑"/>
                <a:ea typeface="微软雅黑"/>
              </a:rPr>
              <a:t>03</a:t>
            </a:r>
            <a:endParaRPr lang="en-US" sz="3600" b="1" baseline="0">
              <a:solidFill>
                <a:schemeClr val="accent2"/>
              </a:solidFill>
              <a:latin typeface="微软雅黑"/>
              <a:ea typeface="微软雅黑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8367652" y="2202454"/>
            <a:ext cx="552185" cy="45719"/>
          </a:xfrm>
          <a:prstGeom prst="rect">
            <a:avLst/>
          </a:prstGeom>
          <a:solidFill>
            <a:schemeClr val="accent2"/>
          </a:solidFill>
          <a:ln cap="rnd" cmpd="sng">
            <a:prstDash val="solid"/>
          </a:ln>
        </p:spPr>
        <p:txBody>
          <a:bodyPr rot="0" vert="horz" wrap="square" lIns="91440" tIns="45720" rIns="91440" bIns="45720" anchor="ctr">
            <a:normAutofit/>
          </a:bodyPr>
          <a:p>
            <a:pPr marL="0" algn="ctr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 idx="4294967295"/>
          </p:nvPr>
        </p:nvSpPr>
        <p:spPr>
          <a:xfrm>
            <a:off x="0" y="128588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可复制的工作机制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cxnSp>
        <p:nvCxnSpPr>
          <p:cNvPr id="3" name="Connector 3"/>
          <p:cNvCxnSpPr/>
          <p:nvPr/>
        </p:nvCxnSpPr>
        <p:spPr>
          <a:xfrm>
            <a:off x="669925" y="5794588"/>
            <a:ext cx="3619552" cy="0"/>
          </a:xfrm>
          <a:prstGeom prst="straightConnector1">
            <a:avLst/>
          </a:prstGeom>
          <a:ln w="25400" cap="flat" cmpd="sng">
            <a:solidFill>
              <a:srgbClr val="778495"/>
            </a:solidFill>
            <a:prstDash val="solid"/>
            <a:headEnd type="oval"/>
          </a:ln>
        </p:spPr>
      </p:cxnSp>
      <p:sp>
        <p:nvSpPr>
          <p:cNvPr id="4" name="TextBox 4"/>
          <p:cNvSpPr txBox="1"/>
          <p:nvPr/>
        </p:nvSpPr>
        <p:spPr>
          <a:xfrm>
            <a:off x="669925" y="5145592"/>
            <a:ext cx="660538" cy="648997"/>
          </a:xfrm>
          <a:prstGeom prst="rect">
            <a:avLst/>
          </a:prstGeom>
          <a:noFill/>
        </p:spPr>
        <p:txBody>
          <a:bodyPr vert="horz" wrap="none" lIns="108000" tIns="108000" rIns="108000" bIns="108000" rtlCol="0" anchor="b">
            <a:spAutoFit/>
          </a:bodyPr>
          <a:lstStyle/>
          <a:p>
            <a:pPr marL="0" algn="l">
              <a:defRPr/>
            </a:pPr>
            <a:r>
              <a:rPr lang="en-US" sz="2800" b="1" baseline="0">
                <a:solidFill>
                  <a:srgbClr val="FFFFFF">
                    <a:lumMod val="65000"/>
                  </a:srgbClr>
                </a:solidFill>
                <a:latin typeface="微软雅黑"/>
                <a:ea typeface="微软雅黑"/>
              </a:rPr>
              <a:t>01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>
            <a:off x="4289399" y="5794588"/>
            <a:ext cx="3619552" cy="0"/>
          </a:xfrm>
          <a:prstGeom prst="straightConnector1">
            <a:avLst/>
          </a:prstGeom>
          <a:ln w="25400" cap="flat" cmpd="sng">
            <a:solidFill>
              <a:srgbClr val="778495"/>
            </a:solidFill>
            <a:prstDash val="solid"/>
            <a:headEnd type="oval"/>
          </a:ln>
        </p:spPr>
      </p:cxnSp>
      <p:sp>
        <p:nvSpPr>
          <p:cNvPr id="6" name="TextBox 6"/>
          <p:cNvSpPr txBox="1"/>
          <p:nvPr/>
        </p:nvSpPr>
        <p:spPr>
          <a:xfrm>
            <a:off x="4289399" y="5145592"/>
            <a:ext cx="660538" cy="648997"/>
          </a:xfrm>
          <a:prstGeom prst="rect">
            <a:avLst/>
          </a:prstGeom>
          <a:noFill/>
        </p:spPr>
        <p:txBody>
          <a:bodyPr vert="horz" wrap="none" lIns="108000" tIns="108000" rIns="108000" bIns="108000" rtlCol="0" anchor="b">
            <a:spAutoFit/>
          </a:bodyPr>
          <a:lstStyle/>
          <a:p>
            <a:pPr marL="0" algn="l">
              <a:defRPr/>
            </a:pPr>
            <a:r>
              <a:rPr lang="en-US" sz="2800" b="1" baseline="0">
                <a:solidFill>
                  <a:srgbClr val="FFFFFF">
                    <a:lumMod val="65000"/>
                  </a:srgbClr>
                </a:solidFill>
                <a:latin typeface="微软雅黑"/>
                <a:ea typeface="微软雅黑"/>
              </a:rPr>
              <a:t>02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>
            <a:off x="7908873" y="5794588"/>
            <a:ext cx="3619552" cy="0"/>
          </a:xfrm>
          <a:prstGeom prst="straightConnector1">
            <a:avLst/>
          </a:prstGeom>
          <a:ln w="25400" cap="flat" cmpd="sng">
            <a:solidFill>
              <a:srgbClr val="778495"/>
            </a:solidFill>
            <a:prstDash val="solid"/>
            <a:headEnd type="oval"/>
          </a:ln>
        </p:spPr>
      </p:cxnSp>
      <p:sp>
        <p:nvSpPr>
          <p:cNvPr id="8" name="TextBox 8"/>
          <p:cNvSpPr txBox="1"/>
          <p:nvPr/>
        </p:nvSpPr>
        <p:spPr>
          <a:xfrm>
            <a:off x="7908873" y="5145592"/>
            <a:ext cx="660538" cy="648997"/>
          </a:xfrm>
          <a:prstGeom prst="rect">
            <a:avLst/>
          </a:prstGeom>
          <a:noFill/>
        </p:spPr>
        <p:txBody>
          <a:bodyPr vert="horz" wrap="none" lIns="108000" tIns="108000" rIns="108000" bIns="108000" rtlCol="0" anchor="b">
            <a:spAutoFit/>
          </a:bodyPr>
          <a:lstStyle/>
          <a:p>
            <a:pPr marL="0" algn="l">
              <a:defRPr/>
            </a:pPr>
            <a:r>
              <a:rPr lang="en-US" sz="2800" b="1" baseline="0">
                <a:solidFill>
                  <a:srgbClr val="FFFFFF">
                    <a:lumMod val="65000"/>
                  </a:srgbClr>
                </a:solidFill>
                <a:latin typeface="微软雅黑"/>
                <a:ea typeface="微软雅黑"/>
              </a:rPr>
              <a:t>03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69925" y="1546058"/>
            <a:ext cx="3365089" cy="3599533"/>
          </a:xfrm>
          <a:prstGeom prst="rect">
            <a:avLst/>
          </a:prstGeom>
          <a:solidFill>
            <a:srgbClr val="778495">
              <a:alpha val="15000"/>
            </a:srgbClr>
          </a:soli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10" name="AutoShape 10"/>
          <p:cNvSpPr/>
          <p:nvPr/>
        </p:nvSpPr>
        <p:spPr>
          <a:xfrm>
            <a:off x="4270691" y="1546058"/>
            <a:ext cx="3365089" cy="3599533"/>
          </a:xfrm>
          <a:prstGeom prst="rect">
            <a:avLst/>
          </a:prstGeom>
          <a:solidFill>
            <a:schemeClr val="accent1">
              <a:alpha val="15000"/>
            </a:schemeClr>
          </a:soli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11" name="AutoShape 11"/>
          <p:cNvSpPr/>
          <p:nvPr/>
        </p:nvSpPr>
        <p:spPr>
          <a:xfrm>
            <a:off x="7906032" y="1546059"/>
            <a:ext cx="3365089" cy="3580964"/>
          </a:xfrm>
          <a:prstGeom prst="rect">
            <a:avLst/>
          </a:prstGeom>
          <a:solidFill>
            <a:srgbClr val="778495">
              <a:alpha val="15000"/>
            </a:srgbClr>
          </a:solid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l"/>
          </a:p>
        </p:txBody>
      </p:sp>
      <p:sp>
        <p:nvSpPr>
          <p:cNvPr id="12" name="TextBox 12"/>
          <p:cNvSpPr txBox="1"/>
          <p:nvPr/>
        </p:nvSpPr>
        <p:spPr>
          <a:xfrm>
            <a:off x="758084" y="1796838"/>
            <a:ext cx="3191386" cy="584775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t">
            <a:normAutofit/>
          </a:bodyPr>
          <a:lstStyle/>
          <a:p>
            <a:pPr marL="0" algn="l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建立“支部统筹、党员领办”机制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844" y="2353439"/>
            <a:ext cx="3191382" cy="202517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由支部定方向、列任务、明责任，党员根据岗位职责和群众需求认领具体事项；对重点任务实行清单管理和跟踪督办，既发挥支部组织协调作用，又调动党员主动担当积极性，确保工作有人抓、问题有人管、成效有人评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4348547" y="1796838"/>
            <a:ext cx="3191386" cy="584775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t">
            <a:normAutofit/>
          </a:bodyPr>
          <a:lstStyle/>
          <a:p>
            <a:pPr marL="0" algn="l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建立“窗口受理、后台协同”机制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348547" y="2353439"/>
            <a:ext cx="3191382" cy="202517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以服务窗口为群众诉求入口，以业务后台为政策支撑和协同保障，推动前台统一受理、后台分类办理、过程跟踪反馈；通过党员骨干牵头协调，减少部门之间的信息壁垒和办理衔接，提高复杂事项的处理效率。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7992883" y="1793768"/>
            <a:ext cx="3191386" cy="584775"/>
          </a:xfrm>
          <a:prstGeom prst="rect">
            <a:avLst/>
          </a:prstGeom>
          <a:noFill/>
          <a:ln cap="rnd" cmpd="sng">
            <a:prstDash val="solid"/>
          </a:ln>
        </p:spPr>
        <p:txBody>
          <a:bodyPr rot="0" vert="horz" wrap="square" lIns="91440" tIns="45720" rIns="91440" bIns="45720" rtlCol="0" anchor="t">
            <a:normAutofit/>
          </a:bodyPr>
          <a:lstStyle/>
          <a:p>
            <a:pPr marL="0" algn="l">
              <a:defRPr/>
            </a:pPr>
            <a:r>
              <a:rPr lang="zh-CN" altLang="en-US" sz="1600" b="1" baseline="0">
                <a:solidFill>
                  <a:srgbClr val="1D1D1D"/>
                </a:solidFill>
                <a:latin typeface="微软雅黑"/>
                <a:ea typeface="微软雅黑"/>
              </a:rPr>
              <a:t>建立“发现问题、闭环整改”机制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8012084" y="2353439"/>
            <a:ext cx="3191382" cy="2025170"/>
          </a:xfrm>
          <a:prstGeom prst="rect">
            <a:avLst/>
          </a:prstGeom>
        </p:spPr>
        <p:txBody>
          <a:bodyPr vert="horz" wrap="square" lIns="91440" tIns="45720" rIns="91440" bIns="4572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坚持从群众评价、窗口反馈、监督检查和调研走访中发现问题，及时建立问题清单；明确整改措施、责任人员和完成时限，整改后开展效果评估，对共性问题完善制度流程，推动解决一个问题、规范一类事项、提升一项工作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800" b="1" baseline="0">
                <a:solidFill>
                  <a:srgbClr val="1D1D1D"/>
                </a:solidFill>
                <a:latin typeface="微软雅黑"/>
                <a:ea typeface="微软雅黑"/>
              </a:rPr>
              <a:t>工作启示与下一步方向</a:t>
            </a:r>
            <a:endParaRPr lang="zh-CN" altLang="en-US" sz="2800" b="1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75855" y="1128110"/>
            <a:ext cx="3624488" cy="5062564"/>
          </a:xfrm>
          <a:custGeom>
            <a:avLst/>
            <a:gdLst/>
            <a:ahLst/>
            <a:cxnLst/>
            <a:rect l="l" t="t" r="r" b="b"/>
            <a:pathLst>
              <a:path w="2622909" h="4615750">
                <a:moveTo>
                  <a:pt x="0" y="0"/>
                </a:moveTo>
                <a:lnTo>
                  <a:pt x="2622909" y="0"/>
                </a:lnTo>
                <a:lnTo>
                  <a:pt x="2622909" y="923720"/>
                </a:lnTo>
                <a:lnTo>
                  <a:pt x="1910162" y="923720"/>
                </a:lnTo>
                <a:lnTo>
                  <a:pt x="1910162" y="4615750"/>
                </a:lnTo>
                <a:lnTo>
                  <a:pt x="709896" y="4615750"/>
                </a:lnTo>
                <a:lnTo>
                  <a:pt x="709896" y="923720"/>
                </a:lnTo>
                <a:lnTo>
                  <a:pt x="0" y="923720"/>
                </a:lnTo>
                <a:close/>
              </a:path>
            </a:pathLst>
          </a:custGeom>
          <a:blipFill>
            <a:blip r:embed="rId1"/>
            <a:stretch>
              <a:fillRect l="-74417" r="-73897"/>
            </a:stretch>
          </a:blipFill>
          <a:ln cap="flat">
            <a:prstDash val="solid"/>
          </a:ln>
        </p:spPr>
        <p:txBody>
          <a:bodyPr vert="horz" lIns="91440" tIns="45720" rIns="91440" bIns="45720" anchor="ctr">
            <a:normAutofit/>
          </a:bodyPr>
          <a:p>
            <a:pPr marL="0" algn="ctr"/>
          </a:p>
        </p:txBody>
      </p:sp>
      <p:grpSp>
        <p:nvGrpSpPr>
          <p:cNvPr id="4" name="Group 4"/>
          <p:cNvGrpSpPr/>
          <p:nvPr/>
        </p:nvGrpSpPr>
        <p:grpSpPr>
          <a:xfrm>
            <a:off x="3960078" y="1179958"/>
            <a:ext cx="621188" cy="621188"/>
            <a:chOff x="0" y="0"/>
            <a:chExt cx="767929" cy="76792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/>
              <a:rect l="l" t="t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6" name="Freeform 6"/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/>
              <a:rect l="l" t="t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7" name="AutoShape 7"/>
          <p:cNvSpPr/>
          <p:nvPr/>
        </p:nvSpPr>
        <p:spPr>
          <a:xfrm>
            <a:off x="4660080" y="1523809"/>
            <a:ext cx="7210027" cy="907044"/>
          </a:xfrm>
          <a:prstGeom prst="rect">
            <a:avLst/>
          </a:prstGeom>
          <a:noFill/>
        </p:spPr>
        <p:txBody>
          <a:bodyPr vert="horz" wrap="square" lIns="90000" tIns="46800" rIns="90000" bIns="4680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党建引领不是业务之外的额外任务，而是推动人社事业高质量发展的根本保证；只有把政治要求落实到岗位职责、服务流程和工作标准之中，才能把党的组织优势、群众工作优势转化为政策执行优势和民生服务优势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660080" y="1174528"/>
            <a:ext cx="7210027" cy="34073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必须把政治优势转化为发展优势</a:t>
            </a:r>
            <a:endParaRPr lang="en-US" sz="1100"/>
          </a:p>
        </p:txBody>
      </p:sp>
      <p:grpSp>
        <p:nvGrpSpPr>
          <p:cNvPr id="9" name="Group 9"/>
          <p:cNvGrpSpPr/>
          <p:nvPr/>
        </p:nvGrpSpPr>
        <p:grpSpPr>
          <a:xfrm>
            <a:off x="3960078" y="3028842"/>
            <a:ext cx="621188" cy="621188"/>
            <a:chOff x="0" y="0"/>
            <a:chExt cx="767929" cy="76792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/>
              <a:rect l="l" t="t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/>
              <a:rect l="l" t="t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2" name="AutoShape 12"/>
          <p:cNvSpPr/>
          <p:nvPr/>
        </p:nvSpPr>
        <p:spPr>
          <a:xfrm>
            <a:off x="4660080" y="3377376"/>
            <a:ext cx="7210028" cy="907044"/>
          </a:xfrm>
          <a:prstGeom prst="rect">
            <a:avLst/>
          </a:prstGeom>
          <a:noFill/>
        </p:spPr>
        <p:txBody>
          <a:bodyPr vert="horz" wrap="square" lIns="90000" tIns="46800" rIns="90000" bIns="4680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人社工作连接千家万户，任何政策落地都要经得起群众检验；必须始终站稳人民立场，持续改进服务态度、服务流程和服务方法，在解决群众急难愁盼问题中体现党员先进性，在增进民生福祉中彰显党建生命力。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660080" y="3023412"/>
            <a:ext cx="7210027" cy="34073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必须把群众满意作为价值标尺</a:t>
            </a:r>
            <a:endParaRPr lang="en-US" sz="1100"/>
          </a:p>
        </p:txBody>
      </p:sp>
      <p:grpSp>
        <p:nvGrpSpPr>
          <p:cNvPr id="14" name="Group 14"/>
          <p:cNvGrpSpPr/>
          <p:nvPr/>
        </p:nvGrpSpPr>
        <p:grpSpPr>
          <a:xfrm>
            <a:off x="3960078" y="4838526"/>
            <a:ext cx="621188" cy="621188"/>
            <a:chOff x="0" y="0"/>
            <a:chExt cx="767929" cy="76792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67929" cy="767929"/>
            </a:xfrm>
            <a:custGeom>
              <a:avLst/>
              <a:gdLst/>
              <a:ahLst/>
              <a:cxnLst/>
              <a:rect l="l" t="t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34638" y="227334"/>
              <a:ext cx="298653" cy="313261"/>
            </a:xfrm>
            <a:custGeom>
              <a:avLst/>
              <a:gdLst/>
              <a:ahLst/>
              <a:cxnLst/>
              <a:rect l="l" t="t" r="r" b="b"/>
              <a:pathLst>
                <a:path w="21004" h="21302" extrusionOk="0">
                  <a:moveTo>
                    <a:pt x="7816" y="21302"/>
                  </a:moveTo>
                  <a:cubicBezTo>
                    <a:pt x="7132" y="21302"/>
                    <a:pt x="6483" y="20993"/>
                    <a:pt x="6068" y="20461"/>
                  </a:cubicBezTo>
                  <a:lnTo>
                    <a:pt x="445" y="13277"/>
                  </a:lnTo>
                  <a:cubicBezTo>
                    <a:pt x="-287" y="12344"/>
                    <a:pt x="-97" y="11016"/>
                    <a:pt x="870" y="10308"/>
                  </a:cubicBezTo>
                  <a:cubicBezTo>
                    <a:pt x="1838" y="9597"/>
                    <a:pt x="3211" y="9785"/>
                    <a:pt x="3943" y="10719"/>
                  </a:cubicBezTo>
                  <a:lnTo>
                    <a:pt x="7643" y="15442"/>
                  </a:lnTo>
                  <a:lnTo>
                    <a:pt x="16946" y="999"/>
                  </a:lnTo>
                  <a:cubicBezTo>
                    <a:pt x="17586" y="6"/>
                    <a:pt x="18940" y="-298"/>
                    <a:pt x="19969" y="321"/>
                  </a:cubicBezTo>
                  <a:cubicBezTo>
                    <a:pt x="20997" y="939"/>
                    <a:pt x="21313" y="2248"/>
                    <a:pt x="20671" y="3243"/>
                  </a:cubicBezTo>
                  <a:lnTo>
                    <a:pt x="9680" y="20301"/>
                  </a:lnTo>
                  <a:cubicBezTo>
                    <a:pt x="9299" y="20896"/>
                    <a:pt x="8639" y="21267"/>
                    <a:pt x="7917" y="21299"/>
                  </a:cubicBezTo>
                  <a:cubicBezTo>
                    <a:pt x="7882" y="21302"/>
                    <a:pt x="7851" y="21302"/>
                    <a:pt x="7816" y="21302"/>
                  </a:cubicBezTo>
                  <a:close/>
                </a:path>
              </a:pathLst>
            </a:custGeom>
            <a:solidFill>
              <a:srgbClr val="FFFFFF"/>
            </a:solidFill>
            <a:ln cap="flat"/>
          </p:spPr>
          <p:txBody>
            <a:bodyPr vert="horz" lIns="91440" tIns="45720" rIns="91440" bIns="45720" anchor="ctr">
              <a:normAutofit/>
            </a:bodyPr>
            <a:p>
              <a:pPr marL="0" algn="ctr"/>
            </a:p>
          </p:txBody>
        </p:sp>
      </p:grpSp>
      <p:sp>
        <p:nvSpPr>
          <p:cNvPr id="17" name="AutoShape 17"/>
          <p:cNvSpPr/>
          <p:nvPr/>
        </p:nvSpPr>
        <p:spPr>
          <a:xfrm>
            <a:off x="4660081" y="5177608"/>
            <a:ext cx="7210028" cy="907044"/>
          </a:xfrm>
          <a:prstGeom prst="rect">
            <a:avLst/>
          </a:prstGeom>
          <a:noFill/>
        </p:spPr>
        <p:txBody>
          <a:bodyPr vert="horz" wrap="square" lIns="90000" tIns="46800" rIns="90000" bIns="46800" anchor="t">
            <a:spAutoFit/>
          </a:bodyPr>
          <a:p>
            <a:pPr marL="0" algn="l">
              <a:lnSpc>
                <a:spcPct val="130000"/>
              </a:lnSpc>
            </a:pPr>
            <a:r>
              <a:rPr lang="zh-CN" altLang="en-US" sz="1400" baseline="0">
                <a:solidFill>
                  <a:srgbClr val="1D1D1D"/>
                </a:solidFill>
                <a:latin typeface="微软雅黑"/>
                <a:ea typeface="微软雅黑"/>
              </a:rPr>
              <a:t>经验做法只有固化为制度、融入流程、形成习惯，才能持续发挥作用；下一步将进一步完善党建业务融合机制、党员作用发挥机制和服务质效评价机制，推动支部建设更加规范、党员队伍更加过硬、人社服务更加优质。</a:t>
            </a:r>
            <a:endParaRPr lang="zh-CN" altLang="en-US" sz="1400" baseline="0">
              <a:solidFill>
                <a:srgbClr val="1D1D1D"/>
              </a:solidFill>
              <a:latin typeface="微软雅黑"/>
              <a:ea typeface="微软雅黑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660080" y="4833096"/>
            <a:ext cx="7210027" cy="340735"/>
          </a:xfrm>
          <a:prstGeom prst="rect">
            <a:avLst/>
          </a:prstGeom>
          <a:noFill/>
        </p:spPr>
        <p:txBody>
          <a:bodyPr vert="horz" wrap="square" lIns="90000" tIns="46800" rIns="90000" bIns="46800" rtlCol="0" anchor="b">
            <a:normAutofit/>
          </a:bodyPr>
          <a:lstStyle/>
          <a:p>
            <a:pPr marL="0" algn="l">
              <a:lnSpc>
                <a:spcPct val="100000"/>
              </a:lnSpc>
              <a:spcBef>
                <a:spcPct val="0"/>
              </a:spcBef>
              <a:defRPr/>
            </a:pPr>
            <a:r>
              <a:rPr lang="zh-CN" altLang="en-US" sz="2140" b="1" baseline="0">
                <a:solidFill>
                  <a:srgbClr val="1D1D1D"/>
                </a:solidFill>
                <a:latin typeface="微软雅黑"/>
                <a:ea typeface="微软雅黑"/>
              </a:rPr>
              <a:t>必须把机制建设作为长远支撑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>
            <a:off x="4746065" y="2959161"/>
            <a:ext cx="5808746" cy="0"/>
          </a:xfrm>
          <a:prstGeom prst="line">
            <a:avLst/>
          </a:prstGeom>
          <a:ln w="3175" cap="rnd" cmpd="sng">
            <a:solidFill>
              <a:srgbClr val="FFFFFF">
                <a:lumMod val="75000"/>
              </a:srgbClr>
            </a:solidFill>
            <a:prstDash val="solid"/>
          </a:ln>
        </p:spPr>
      </p:cxnSp>
      <p:cxnSp>
        <p:nvCxnSpPr>
          <p:cNvPr id="20" name="Connector 20"/>
          <p:cNvCxnSpPr/>
          <p:nvPr/>
        </p:nvCxnSpPr>
        <p:spPr>
          <a:xfrm>
            <a:off x="4746065" y="4762896"/>
            <a:ext cx="5808747" cy="0"/>
          </a:xfrm>
          <a:prstGeom prst="line">
            <a:avLst/>
          </a:prstGeom>
          <a:ln w="3175" cap="rnd" cmpd="sng">
            <a:solidFill>
              <a:srgbClr val="FFFFFF">
                <a:lumMod val="75000"/>
              </a:srgbClr>
            </a:solidFill>
            <a:prstDash val="solid"/>
          </a:ln>
        </p:spPr>
      </p:cxnSp>
      <p:sp>
        <p:nvSpPr>
          <p:cNvPr id="21" name="AutoShape 21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660400" y="128587"/>
            <a:ext cx="10858500" cy="900112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90000"/>
              </a:lnSpc>
              <a:spcBef>
                <a:spcPct val="0"/>
              </a:spcBef>
            </a:pPr>
            <a:r>
              <a:rPr lang="zh-CN" altLang="en-US" sz="2800" b="1">
                <a:solidFill>
                  <a:schemeClr val="tx1"/>
                </a:solidFill>
                <a:latin typeface="微软雅黑"/>
                <a:ea typeface="微软雅黑"/>
              </a:rPr>
              <a:t>以更强担当开创人社工作新局面</a:t>
            </a:r>
            <a:endParaRPr lang="zh-CN" altLang="en-US" sz="2800" b="1">
              <a:solidFill>
                <a:schemeClr val="tx1"/>
              </a:solidFill>
              <a:latin typeface="微软雅黑"/>
              <a:ea typeface="微软雅黑"/>
            </a:endParaRPr>
          </a:p>
        </p:txBody>
      </p:sp>
      <p:cxnSp>
        <p:nvCxnSpPr>
          <p:cNvPr id="3" name="Connector 3"/>
          <p:cNvCxnSpPr/>
          <p:nvPr/>
        </p:nvCxnSpPr>
        <p:spPr>
          <a:xfrm>
            <a:off x="1416109" y="1245946"/>
            <a:ext cx="42352" cy="4627526"/>
          </a:xfrm>
          <a:prstGeom prst="line">
            <a:avLst/>
          </a:prstGeom>
          <a:ln w="9525">
            <a:solidFill>
              <a:schemeClr val="tx2">
                <a:alpha val="50000"/>
              </a:schemeClr>
            </a:solidFill>
          </a:ln>
        </p:spPr>
      </p:cxnSp>
      <p:sp>
        <p:nvSpPr>
          <p:cNvPr id="4" name="AutoShape 4"/>
          <p:cNvSpPr/>
          <p:nvPr/>
        </p:nvSpPr>
        <p:spPr>
          <a:xfrm>
            <a:off x="8065429" y="1219709"/>
            <a:ext cx="3455059" cy="137453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1"/>
            <a:stretch>
              <a:fillRect t="-27892" b="-27232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5" name="AutoShape 5"/>
          <p:cNvSpPr/>
          <p:nvPr/>
        </p:nvSpPr>
        <p:spPr>
          <a:xfrm>
            <a:off x="1227539" y="1604328"/>
            <a:ext cx="376146" cy="36420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  <a:r>
              <a:rPr lang="en-US" sz="1200" b="1">
                <a:solidFill>
                  <a:schemeClr val="lt1"/>
                </a:solidFill>
                <a:latin typeface="微软雅黑"/>
                <a:ea typeface="微软雅黑"/>
              </a:rPr>
              <a:t>01</a:t>
            </a:r>
            <a:endParaRPr lang="en-US" sz="1200" b="1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92254" y="1599199"/>
            <a:ext cx="5891245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chemeClr val="tx1"/>
                </a:solidFill>
                <a:effectLst/>
                <a:latin typeface="微软雅黑"/>
                <a:ea typeface="微软雅黑"/>
              </a:rPr>
              <a:t>坚持党建引领不动摇</a:t>
            </a:r>
            <a:endParaRPr lang="en-US" sz="1100"/>
          </a:p>
        </p:txBody>
      </p:sp>
      <p:sp>
        <p:nvSpPr>
          <p:cNvPr id="7" name="TextBox 7"/>
          <p:cNvSpPr txBox="1"/>
          <p:nvPr/>
        </p:nvSpPr>
        <p:spPr>
          <a:xfrm>
            <a:off x="1792254" y="1968531"/>
            <a:ext cx="5891245" cy="672720"/>
          </a:xfrm>
          <a:prstGeom prst="rect">
            <a:avLst/>
          </a:prstGeom>
          <a:ln>
            <a:noFill/>
          </a:ln>
        </p:spPr>
        <p:txBody>
          <a:bodyPr vert="horz" wrap="square" lIns="90000" tIns="46800" rIns="90000" bIns="4680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tx1"/>
                </a:solidFill>
                <a:latin typeface="微软雅黑"/>
                <a:ea typeface="微软雅黑"/>
              </a:rPr>
              <a:t>区人社局党支部将持续强化政治机关意识，始终把党的领导贯穿人社工作各领域、各环节、全过程，以高质量党建保障高质量发展，以组织活力激发队伍动力，以党员担当推动任务落实。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8065429" y="2898108"/>
            <a:ext cx="3455059" cy="137453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2"/>
            <a:stretch>
              <a:fillRect t="-99207" b="-96862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9" name="AutoShape 9"/>
          <p:cNvSpPr/>
          <p:nvPr/>
        </p:nvSpPr>
        <p:spPr>
          <a:xfrm>
            <a:off x="1227539" y="3282727"/>
            <a:ext cx="376146" cy="36420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  <a:r>
              <a:rPr lang="en-US" sz="1200" b="1">
                <a:solidFill>
                  <a:schemeClr val="lt1"/>
                </a:solidFill>
                <a:latin typeface="微软雅黑"/>
                <a:ea typeface="微软雅黑"/>
              </a:rPr>
              <a:t>02</a:t>
            </a:r>
            <a:endParaRPr lang="en-US" sz="1200" b="1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792254" y="3277598"/>
            <a:ext cx="5891245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chemeClr val="tx1"/>
                </a:solidFill>
                <a:latin typeface="微软雅黑"/>
                <a:ea typeface="微软雅黑"/>
              </a:rPr>
              <a:t>坚持为民服务不松劲</a:t>
            </a:r>
            <a:endParaRPr lang="en-US" sz="1100"/>
          </a:p>
        </p:txBody>
      </p:sp>
      <p:sp>
        <p:nvSpPr>
          <p:cNvPr id="11" name="TextBox 11"/>
          <p:cNvSpPr txBox="1"/>
          <p:nvPr/>
        </p:nvSpPr>
        <p:spPr>
          <a:xfrm>
            <a:off x="1792254" y="3646930"/>
            <a:ext cx="5891245" cy="672720"/>
          </a:xfrm>
          <a:prstGeom prst="rect">
            <a:avLst/>
          </a:prstGeom>
          <a:ln>
            <a:noFill/>
          </a:ln>
        </p:spPr>
        <p:txBody>
          <a:bodyPr vert="horz" wrap="square" lIns="90000" tIns="46800" rIns="90000" bIns="4680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tx1"/>
                </a:solidFill>
                <a:latin typeface="微软雅黑"/>
                <a:ea typeface="微软雅黑"/>
              </a:rPr>
              <a:t>聚焦群众就业、社保、人才和劳动权益等重点关切，持续下沉服务重心、优化服务流程、提升服务温度，努力让人社政策更加贴近群众、更加便捷可及，让群众在每一次办事、每一次咨询中感受到组织关怀。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65429" y="4576508"/>
            <a:ext cx="3455059" cy="1374534"/>
          </a:xfrm>
          <a:prstGeom prst="round2SameRect">
            <a:avLst>
              <a:gd name="adj1" fmla="val 0"/>
              <a:gd name="adj2" fmla="val 0"/>
            </a:avLst>
          </a:prstGeom>
          <a:blipFill>
            <a:blip r:embed="rId3"/>
            <a:stretch>
              <a:fillRect t="-27892" b="-27232"/>
            </a:stretch>
          </a:blipFill>
          <a:ln>
            <a:noFill/>
          </a:ln>
          <a:effectLst/>
        </p:spPr>
        <p:txBody>
          <a:bodyPr rot="0" vert="horz" wrap="square" lIns="91440" tIns="45720" rIns="91440" bIns="45720" anchor="t">
            <a:noAutofit/>
          </a:bodyPr>
          <a:p>
            <a:pPr marL="0" algn="ctr"/>
          </a:p>
        </p:txBody>
      </p:sp>
      <p:sp>
        <p:nvSpPr>
          <p:cNvPr id="13" name="AutoShape 13"/>
          <p:cNvSpPr/>
          <p:nvPr/>
        </p:nvSpPr>
        <p:spPr>
          <a:xfrm>
            <a:off x="1227539" y="4961127"/>
            <a:ext cx="376146" cy="364203"/>
          </a:xfrm>
          <a:prstGeom prst="rect">
            <a:avLst/>
          </a:prstGeom>
          <a:solidFill>
            <a:schemeClr val="accent1"/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anchor="ctr">
            <a:noAutofit/>
          </a:bodyPr>
          <a:p>
            <a:pPr marL="0" algn="ctr"/>
            <a:r>
              <a:rPr lang="en-US" sz="1200" b="1">
                <a:solidFill>
                  <a:schemeClr val="lt1"/>
                </a:solidFill>
                <a:latin typeface="微软雅黑"/>
                <a:ea typeface="微软雅黑"/>
              </a:rPr>
              <a:t>03</a:t>
            </a:r>
            <a:endParaRPr lang="en-US" sz="1200" b="1">
              <a:solidFill>
                <a:schemeClr val="lt1"/>
              </a:solidFill>
              <a:latin typeface="微软雅黑"/>
              <a:ea typeface="微软雅黑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792254" y="4955998"/>
            <a:ext cx="5891245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algn="l">
              <a:defRPr/>
            </a:pPr>
            <a:r>
              <a:rPr lang="zh-CN" altLang="en-US" sz="1600" b="1">
                <a:solidFill>
                  <a:schemeClr val="tx1"/>
                </a:solidFill>
                <a:latin typeface="微软雅黑"/>
                <a:ea typeface="微软雅黑"/>
              </a:rPr>
              <a:t>坚持实干争先不懈怠</a:t>
            </a:r>
            <a:endParaRPr lang="en-US" sz="1100"/>
          </a:p>
        </p:txBody>
      </p:sp>
      <p:sp>
        <p:nvSpPr>
          <p:cNvPr id="15" name="TextBox 15"/>
          <p:cNvSpPr txBox="1"/>
          <p:nvPr/>
        </p:nvSpPr>
        <p:spPr>
          <a:xfrm>
            <a:off x="1792254" y="5325330"/>
            <a:ext cx="5891245" cy="672720"/>
          </a:xfrm>
          <a:prstGeom prst="rect">
            <a:avLst/>
          </a:prstGeom>
          <a:ln>
            <a:noFill/>
          </a:ln>
        </p:spPr>
        <p:txBody>
          <a:bodyPr vert="horz" wrap="square" lIns="90000" tIns="46800" rIns="90000" bIns="46800" rtlCol="0" anchor="t">
            <a:spAutoFit/>
          </a:bodyPr>
          <a:lstStyle/>
          <a:p>
            <a:pPr marL="0" algn="l">
              <a:lnSpc>
                <a:spcPct val="120000"/>
              </a:lnSpc>
              <a:defRPr/>
            </a:pPr>
            <a:r>
              <a:rPr lang="zh-CN" altLang="en-US" sz="1400">
                <a:solidFill>
                  <a:schemeClr val="tx1"/>
                </a:solidFill>
                <a:latin typeface="微软雅黑"/>
                <a:ea typeface="微软雅黑"/>
              </a:rPr>
              <a:t>以更加务实的作风、更加扎实的举措、更加严谨的标准做好各项工作，主动学习先进、总结经验、补齐短板，努力把党支部建设成为政治坚定、组织有力、服务高效、作风过硬的战斗堡垒，为全区人社事业发展贡献更大力量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C8371A">
                <a:lumMod val="20000"/>
                <a:lumOff val="80000"/>
              </a:srgbClr>
            </a:gs>
          </a:gsLst>
          <a:lin ang="135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>
            <p:ph type="title"/>
          </p:nvPr>
        </p:nvSpPr>
        <p:spPr>
          <a:xfrm>
            <a:off x="1079000" y="1143000"/>
            <a:ext cx="10034000" cy="1975184"/>
          </a:xfrm>
        </p:spPr>
        <p:txBody>
          <a:bodyPr vert="horz" lIns="91440" tIns="45720" rIns="91440" bIns="45720" anchor="b">
            <a:normAutofit/>
          </a:bodyPr>
          <a:p>
            <a:pPr algn="l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6600" b="1" baseline="0">
                <a:solidFill>
                  <a:srgbClr val="FFFFFF"/>
                </a:solidFill>
                <a:latin typeface="微软雅黑"/>
                <a:ea typeface="微软雅黑"/>
              </a:rPr>
              <a:t>感谢观看</a:t>
            </a:r>
            <a:endParaRPr lang="zh-CN" altLang="en-US" sz="6600" b="1" baseline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175683" y="3225884"/>
            <a:ext cx="9297809" cy="540000"/>
          </a:xfrm>
          <a:prstGeom prst="roundRect">
            <a:avLst>
              <a:gd name="adj" fmla="val 0"/>
            </a:avLst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zh-CN" altLang="en-US" sz="1800" baseline="0">
                <a:solidFill>
                  <a:srgbClr val="FFFFFF"/>
                </a:solidFill>
                <a:latin typeface="微软雅黑"/>
                <a:ea typeface="微软雅黑"/>
              </a:rPr>
              <a:t>汇报人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10795000" y="6540500"/>
            <a:ext cx="1270000" cy="190500"/>
          </a:xfrm>
          <a:prstGeom prst="rect">
            <a:avLst/>
          </a:prstGeom>
          <a:solidFill>
            <a:srgbClr val="000000">
              <a:alpha val="0"/>
            </a:srgbClr>
          </a:solidFill>
        </p:spPr>
        <p:txBody>
          <a:bodyPr rtlCol="0" anchor="t"/>
          <a:lstStyle/>
          <a:p>
            <a:pPr algn="r">
              <a:defRPr/>
            </a:pPr>
            <a:endParaRPr lang="en-US" sz="800">
              <a:solidFill>
                <a:srgbClr val="808080"/>
              </a:solidFill>
              <a:latin typeface="微软雅黑"/>
              <a:ea typeface="微软雅黑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1D1D1D"/>
      </a:dk1>
      <a:lt1>
        <a:srgbClr val="FFFFFF"/>
      </a:lt1>
      <a:dk2>
        <a:srgbClr val="778495"/>
      </a:dk2>
      <a:lt2>
        <a:srgbClr val="F0F0F0"/>
      </a:lt2>
      <a:accent1>
        <a:srgbClr val="C8371A"/>
      </a:accent1>
      <a:accent2>
        <a:srgbClr val="F8A706"/>
      </a:accent2>
      <a:accent3>
        <a:srgbClr val="2167B5"/>
      </a:accent3>
      <a:accent4>
        <a:srgbClr val="C8371A"/>
      </a:accent4>
      <a:accent5>
        <a:srgbClr val="2167B5"/>
      </a:accent5>
      <a:accent6>
        <a:srgbClr val="EC8412"/>
      </a:accent6>
      <a:hlink>
        <a:srgbClr val="F84D4D"/>
      </a:hlink>
      <a:folHlink>
        <a:srgbClr val="979797"/>
      </a:folHlink>
    </a:clrScheme>
    <a:fontScheme name="Office">
      <a:maj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微软雅黑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4797</Words>
  <Application>WPS 演示</Application>
  <PresentationFormat>全屏显示(4:3)</PresentationFormat>
  <Paragraphs>322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</vt:lpstr>
      <vt:lpstr>宋体</vt:lpstr>
      <vt:lpstr>Wingdings</vt:lpstr>
      <vt:lpstr>Arial</vt:lpstr>
      <vt:lpstr>Times New Roman</vt:lpstr>
      <vt:lpstr>微软雅黑</vt:lpstr>
      <vt:lpstr>方正黑体_GBK</vt:lpstr>
      <vt:lpstr>微软雅黑</vt:lpstr>
      <vt:lpstr>微软雅黑</vt:lpstr>
      <vt:lpstr>宋体</vt:lpstr>
      <vt:lpstr>Arial Unicode MS</vt:lpstr>
      <vt:lpstr>Calibri</vt:lpstr>
      <vt:lpstr>方正书宋_GBK</vt:lpstr>
      <vt:lpstr>国标宋体-超大字符集扩</vt:lpstr>
      <vt:lpstr>Office Theme</vt:lpstr>
      <vt:lpstr>党建引领聚合力 服务人社暖民心</vt:lpstr>
      <vt:lpstr>PowerPoint 演示文稿</vt:lpstr>
      <vt:lpstr>坚持政治统领 把牢人社工作方向</vt:lpstr>
      <vt:lpstr>以政治建设统领支部全面建设</vt:lpstr>
      <vt:lpstr>以理论学习提升履职能力</vt:lpstr>
      <vt:lpstr>建强战斗堡垒 锻造过硬党员队伍</vt:lpstr>
      <vt:lpstr>PowerPoint 演示文稿</vt:lpstr>
      <vt:lpstr>PowerPoint 演示文稿</vt:lpstr>
      <vt:lpstr>以能力提升适应人社工作新要求</vt:lpstr>
      <vt:lpstr>聚焦群众需求 提升人社服务温度</vt:lpstr>
      <vt:lpstr>把为民情怀融入服务全过程</vt:lpstr>
      <vt:lpstr>以就业服务彰显党建担当</vt:lpstr>
      <vt:lpstr>以社会保障服务增进民生福祉</vt:lpstr>
      <vt:lpstr>坚持严的基调 持续深化作风建设</vt:lpstr>
      <vt:lpstr>以纪律教育筑牢思想防线</vt:lpstr>
      <vt:lpstr>以作风转变提升服务效能</vt:lpstr>
      <vt:lpstr>深化融合赋能 构建可推广长效机制</vt:lpstr>
      <vt:lpstr>党建业务融合的实践路径</vt:lpstr>
      <vt:lpstr>可复制的工作机制</vt:lpstr>
      <vt:lpstr>工作启示与下一步方向</vt:lpstr>
      <vt:lpstr>以更强担当开创人社工作新局面</vt:lpstr>
      <vt:lpstr>感谢观看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志存高远</cp:lastModifiedBy>
  <cp:revision>3</cp:revision>
  <dcterms:created xsi:type="dcterms:W3CDTF">2026-09-07T02:39:56Z</dcterms:created>
  <dcterms:modified xsi:type="dcterms:W3CDTF">2026-09-07T02:39:56Z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pyright">
    <vt:lpwstr>https://docmee.cn</vt:lpwstr>
  </property>
  <property fmtid="{D5CDD505-2E9C-101B-9397-08002B2CF9AE}" pid="3" name="developer">
    <vt:lpwstr>https://github.com/veasion</vt:lpwstr>
  </property>
  <property fmtid="{D5CDD505-2E9C-101B-9397-08002B2CF9AE}" pid="4" name="AIGC">
    <vt:lpwstr>{"ContentPropagator":"文多多","Label":"1","ReservedCode1":"1788748563612","ProduceID":"wenduoduo-pptx-1788748563612","ReservedCode2":"1788748563612","PropagateID":"wenduoduo-pptx1788748563612","ContentProducer":"文多多"}</vt:lpwstr>
  </property>
  <property fmtid="{D5CDD505-2E9C-101B-9397-08002B2CF9AE}" pid="5" name="ICV">
    <vt:lpwstr>9AFC8EBE2EB57384D1239E6A09E1A071_42</vt:lpwstr>
  </property>
  <property fmtid="{D5CDD505-2E9C-101B-9397-08002B2CF9AE}" pid="6" name="KSOProductBuildVer">
    <vt:lpwstr>2052-12.1.2.26885</vt:lpwstr>
  </property>
</Properties>
</file>