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svg" ContentType="image/svg+xml"/>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15.svg" ContentType="image/svg+xml"/>
  <Override PartName="/ppt/media/image16.svg" ContentType="image/svg+xml"/>
  <Override PartName="/ppt/media/image17.svg" ContentType="image/svg+xml"/>
  <Override PartName="/ppt/media/image18.svg" ContentType="image/svg+xml"/>
  <Override PartName="/ppt/media/image19.svg" ContentType="image/svg+xml"/>
  <Override PartName="/ppt/media/image2.svg" ContentType="image/svg+xml"/>
  <Override PartName="/ppt/media/image20.svg" ContentType="image/svg+xml"/>
  <Override PartName="/ppt/media/image21.svg" ContentType="image/svg+xml"/>
  <Override PartName="/ppt/media/image22.svg" ContentType="image/svg+xml"/>
  <Override PartName="/ppt/media/image23.svg" ContentType="image/svg+xml"/>
  <Override PartName="/ppt/media/image24.svg" ContentType="image/svg+xml"/>
  <Override PartName="/ppt/media/image25.svg" ContentType="image/svg+xml"/>
  <Override PartName="/ppt/media/image26.svg" ContentType="image/svg+xml"/>
  <Override PartName="/ppt/media/image27.svg" ContentType="image/svg+xml"/>
  <Override PartName="/ppt/media/image28.svg" ContentType="image/svg+xml"/>
  <Override PartName="/ppt/media/image29.svg" ContentType="image/svg+xml"/>
  <Override PartName="/ppt/media/image3.svg" ContentType="image/svg+xml"/>
  <Override PartName="/ppt/media/image30.svg" ContentType="image/svg+xml"/>
  <Override PartName="/ppt/media/image31.svg" ContentType="image/svg+xml"/>
  <Override PartName="/ppt/media/image32.svg" ContentType="image/svg+xml"/>
  <Override PartName="/ppt/media/image33.svg" ContentType="image/svg+xml"/>
  <Override PartName="/ppt/media/image34.svg" ContentType="image/svg+xml"/>
  <Override PartName="/ppt/media/image35.svg" ContentType="image/svg+xml"/>
  <Override PartName="/ppt/media/image36.svg" ContentType="image/svg+xml"/>
  <Override PartName="/ppt/media/image37.svg" ContentType="image/svg+xml"/>
  <Override PartName="/ppt/media/image38.svg" ContentType="image/svg+xml"/>
  <Override PartName="/ppt/media/image39.svg" ContentType="image/svg+xml"/>
  <Override PartName="/ppt/media/image4.svg" ContentType="image/svg+xml"/>
  <Override PartName="/ppt/media/image40.svg" ContentType="image/svg+xml"/>
  <Override PartName="/ppt/media/image41.svg" ContentType="image/svg+xml"/>
  <Override PartName="/ppt/media/image42.svg" ContentType="image/svg+xml"/>
  <Override PartName="/ppt/media/image43.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handoutMasterIdLst>
    <p:handoutMasterId r:id="rId38"/>
  </p:handoutMasterIdLst>
  <p:sldIdLst>
    <p:sldId id="256" r:id="rId3"/>
    <p:sldId id="324" r:id="rId5"/>
    <p:sldId id="258" r:id="rId6"/>
    <p:sldId id="287"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9" r:id="rId30"/>
    <p:sldId id="281" r:id="rId31"/>
    <p:sldId id="290" r:id="rId32"/>
    <p:sldId id="282" r:id="rId33"/>
    <p:sldId id="283" r:id="rId34"/>
    <p:sldId id="284" r:id="rId35"/>
    <p:sldId id="285" r:id="rId36"/>
    <p:sldId id="286" r:id="rId37"/>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false">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true"/>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true"/>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true"/>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今天的党课分为三个部分：第一部分，我们从政治、理论、实践三个维度深刻把握习近平党建思想的丰富内涵；第二部分，逐项对标'十四个坚持'，探讨如何以习近平党建思想引领新时代党的建设；第三部分，聚焦融合文章，看高质量党建如何引领保障高质量发展。</a:t>
            </a:r>
            <a:endParaRPr lang="en-US" smtClean="0"/>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党建引领下，我们前三季度的工作取得了显著成效。主要体现在五个方面：政治建设得到强化，组织基础更加夯实，骨干队伍充满活力，人才支撑更加有力，以及党业融合取得了实实在在的成果。这些都为我们实现“高质量发展、高效率运行、高效益经营”的“三高”目标奠定了坚实基础。</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党建引领下，我们前三季度的工作取得了显著成效。主要体现在五个方面：政治建设得到强化，组织基础更加夯实，骨干队伍充满活力，人才支撑更加有力，以及党业融合取得了实实在在的成果。这些都为我们实现“高质量发展、高效率运行、高效益经营”的“三高”目标奠定了坚实基础。</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将分五个方面详细汇报主要工作情况。首先是第一方面：突出政治引领，筑牢思想根基。我们始终把政治建设放在首位，通过强化理论武装、抓实教育培训和明确用人导向，着力提升全体党员干部的政治能力。</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强化理论武装方面，我们严格落实“第一议题”制度，确保党委的每一次会议都以学习习近平新时代中国特色社会主义思想开篇。同时，我们开展了专题化的政绩观学习教育，并强调学用结合，引导干部将学习成果转化为推动“三高”目标实现的具体行动。</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教育培训方面，我们采取了“精准滴灌”的策略。一方面，通过大规模轮训，覆盖了所有关键岗位的中层以上管理人员。另一方面，针对新提拔、年轻干部等特定群体，我们开设了专题培训班，强化廉洁和政绩观教育，帮助他们树立正确的工作理念。</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用人导向是最根本的导向。我们坚持在一线考察干部，看他们在重大项目、改革攻坚中的实际表现。通过选树“担当作为干部”典型，并提拔使用那些政治坚定、实绩突出的同志，我们在集团内部树立了“注重实干、崇尚实绩”的鲜明导向，有效激发了干部队伍的活力。</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第二方面，我们致力于夯实组织基础，建强战斗堡垒。我们坚持大抓基层的导向，通过健全组织体系、推动深度融合和压实党建责任，不断提升基层党组织的政治功能和组织功能。</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着力构建一个“业务拓展到哪里，党的组织就建到哪里”的组织网络。目前，集团党委下设1个机关党委、8个党总支和29个非独立法人党支部。同时，我们坚持在重点项目和新兴业务中动态建立党组织，确保了组织的有效覆盖，为发挥战斗堡垒作用奠定了坚实基础。</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坚决防止党建与业务“两张皮”，我们积极推动深度融合。通过在生产经营、项目建设等中心任务中设立党员责任区、示范岗和突击队，我们让党建工作真正成为了推动发展的“红色引擎”，让党组织和党员的作用体现在实实在在的发展成效上。</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通过健全责任体系和创新考核机制，构建了“一级抓一级、层层抓落实”的工作格局。年初，我们就明确了责任清单。更重要的是，我们正在探索党建考核与经营业绩考核的联动，这将有力推动党建责任与经营责任的同步落实，形成强大的工作合力。</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第三方面，我们坚持党管干部原则，致力于锻造一支高素质专业化的骨干队伍。我们通过树立鲜明导向、加强培养锻炼和坚持严管厚爱，全方位激发干部队伍的内生动力。</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选人用人上，我们严把政治关、程序关和廉洁关。我们突出政治标准，严格执行选拔程序，特别是“凡提四必”要求。五年来，我们规范管理了数十次干部任用事前报告，涉及数百人次。同时，通过大力推行公开竞聘，我们拓宽了选人视野，激发了队伍的整体活力。</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坚信实践是培养干部最好的课堂。为此，我们大力推动干部的交流轮岗和一线历练，特别是让年轻干部在基层和艰苦岗位上成长。我们还创新了培养机制，畅通跨领域交流渠道，并强化外部学习，让干部们走出去，开阔眼界，提升能力。</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的培养目标非常明确，就是为集团的长远发展，梯次储备和系统培养骨干力量。通过跨领域交流、一线压担和对标学习等路径，我们已经形成了一支结构合理、素质优良、充满活力的干部梯队，为未来发展提供了坚实的人才支撑。</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坚持严管与厚爱相结合。一方面，通过常态化监督管理和专项整治，筑牢廉洁防线。另一方面，我们认真落实“三个区分开来”，为敢于担当的干部撑腰鼓劲。同时，通过推动经理层契约化管理，进一步明确了权责，营造了干事创业的良好氛围。</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激励方面，我们充分发挥绩效考核的“指挥棒”作用。通过完善“一岗一策”的差异化考核和市场化激励模式，并做到刚性兑现，我们畅通了干部能上能下的渠道，让“干好干坏不一样”成为共识，有效激发了全体干部的闯劲和拼劲。</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第四方面，我们坚持党管人才原则，围绕集团的产业布局，系统地做好人才工作。我们通过精准引才、精心育才和科学用才，集聚人才合力，为集团的战略发展提供了强有力的支撑。</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引才方面，我们坚持精准导向。针对新能源、数智化等新兴领域的需求，我们通过多种方式引进了急需紧缺的高端人才。同时，我们着眼长远，建立了动态的外部人才库，并采取灵活方式引才，不断优化我们人才队伍的整体结构。</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育才方面，我们着力搭建帮带平台。通过实施导师制和师徒制，我们传承了宝贵的经验。我们还完善了培训体系，前三季度就开展了万余人次的精准化培训。我们的目标是培养复合型人才，让专业骨干能成为管理行家，让管理干部也具备专业能力。</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用好人才，关键在于优化成长环境。我们协同各方，努力在薪酬、职业发展等方面为人才创造良好条件。通过表彰奖励和优先使用，我们强化了价值导向，让人才能够脱颖而出，各展其长，为集团的高质量发展提供源源不断的智力支持。</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第五方面，也是至关重要的一点，就是坚持党业融合，以高质量党建引领企业高质量发展。我们通过优化产业结构、创新考核激励和强化风险防控，切实提升了企业的经营效能。</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在产业结构优化方面，我们成立了新能源公司，并不断拓宽电力、数智化等业务板块，形成了三大主业协同并进的新格局。这不仅重塑了企业的发展格局，也为我们的干部人才搭建了更加广阔的事业平台。</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积极推广成功的试点改革经验，比如能建公司的部门市场化运作核算机制。通过围绕经营性指标进行考核，我们将职工收入与市场业绩紧密挂钩，这极大地激发了大家干事创业的活力，也为人才实现自身价值提供了更有力的支撑。</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发展必须安全。我们高度重视风险防控，在选人用人和日常管理中严把廉洁关。我们还推动合规、风控体系与经营管理的深度融合，并成功获得了合规管理体系认证，这标志着我们的规范化管理水平和风险防范能力迈上了一个新台阶。</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总结成绩的同时，我们更要清醒地认识到存在的问题与不足。主要体现在四个方面：理论学习的转化效果有待提升，党建与业务融合的方法仍需创新，基层党组织的活力需要进一步激发，以及高素质人才队伍建设仍需加强。这些都是我们下一步需要重点改进的方向。</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总结成绩的同时，我们更要清醒地认识到存在的问题与不足。主要体现在四个方面：理论学习的转化效果有待提升，党建与业务融合的方法仍需创新，基层党组织的活力需要进一步激发，以及高素质人才队伍建设仍需加强。这些都是我们下一步需要重点改进的方向。</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总结成绩的同时，我们更要清醒地认识到存在的问题与不足。主要体现在四个方面：理论学习的转化效果有待提升，党建与业务融合的方法仍需创新，基层党组织的活力需要进一步激发，以及高素质人才队伍建设仍需加强。这些都是我们下一步需要重点改进的方向。</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最后，我将汇报下一步的工作打算。我们的总体思路是聚焦三大重点：强化政治引领、夯实基层基础、深化党业融合，通过持续深化全面从严治党，推动党建工作再上新台阶，以高质量党建引领企业高质量发展。</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在强化政治引领方面，我们将继续严格落实“第一议题”制度，并构建“四个以学”的长效机制。通过深化政绩观学习教育，我们将更加注重学以致用，确保理论学习能够真正转化为破解难题的实际能力。</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夯实基层基础方面，我们将从规范支部建设、加强党员队伍建设、深化党风廉政建设和注重典型引领四个方面入手，进一步建强战斗堡垒，激发组织活力。特别是要深入实施“双培工程”，发挥党员的先锋模范作用。</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深化党业融合方面，我们将建立“四同”机制，确保党建与业务真正融为一体。通过设立党员攻坚小组、创新主题党日活动形式、打破部门壁垒以及建立评价体系，我们将以高质量党建赋能企业的价值创造，让党建工作成为发展的强大推动力。</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true"/>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true" noRot="true" noChangeAspect="true"/>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true"/>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同志们，下半年，我们将继续不忘初心、牢记使命，以更加饱满的热情和务实的作风，团结带领全体干部职工，凝心聚力，砥砺前行，为实现集团高质量发展的宏伟目标而努力奋斗！我的汇报到此结束，谢谢大家！</a:t>
            </a:r>
            <a:endParaRPr lang="en-US" sz="1400" b="0" i="0" u="none" strike="noStrike">
              <a:solidFill>
                <a:srgbClr val="000000"/>
              </a:solidFill>
            </a:endParaRPr>
          </a:p>
        </p:txBody>
      </p:sp>
      <p:sp>
        <p:nvSpPr>
          <p:cNvPr id="6" name="Footer Placeholder 5"/>
          <p:cNvSpPr>
            <a:spLocks noGrp="true"/>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true"/>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smtClean="0"/>
              <a:t>单击此处编辑母版标题样式</a:t>
            </a:r>
            <a:endParaRPr lang="zh-CN" altLang="en-US"/>
          </a:p>
        </p:txBody>
      </p:sp>
      <p:sp>
        <p:nvSpPr>
          <p:cNvPr id="3" name="日期占位符 2"/>
          <p:cNvSpPr>
            <a:spLocks noGrp="true"/>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true"/>
          </p:cNvSpPr>
          <p:nvPr>
            <p:ph type="ftr" sz="quarter" idx="11"/>
          </p:nvPr>
        </p:nvSpPr>
        <p:spPr/>
        <p:txBody>
          <a:bodyPr/>
          <a:lstStyle/>
          <a:p>
            <a:endParaRPr lang="zh-CN" altLang="en-US"/>
          </a:p>
        </p:txBody>
      </p:sp>
      <p:sp>
        <p:nvSpPr>
          <p:cNvPr id="5" name="灯片编号占位符 4"/>
          <p:cNvSpPr>
            <a:spLocks noGrp="true"/>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true"/>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true"/>
          </p:cNvSpPr>
          <p:nvPr>
            <p:ph type="dt" sz="half" idx="10"/>
          </p:nvPr>
        </p:nvSpPr>
        <p:spPr>
          <a:xfrm>
            <a:off x="838200" y="6356350"/>
            <a:ext cx="2743200" cy="365125"/>
          </a:xfrm>
        </p:spPr>
        <p:txBody>
          <a:bodyPr/>
          <a:lstStyle/>
          <a:p>
            <a:fld id="{D997B5FA-0921-464F-AAE1-844C04324D75}" type="datetimeFigureOut">
              <a:rPr lang="zh-CN" altLang="en-US" smtClean="0"/>
            </a:fld>
            <a:endParaRPr lang="zh-CN" altLang="en-US"/>
          </a:p>
        </p:txBody>
      </p:sp>
      <p:sp>
        <p:nvSpPr>
          <p:cNvPr id="4" name="页脚占位符 3"/>
          <p:cNvSpPr>
            <a:spLocks noGrp="true"/>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true"/>
          </p:cNvSpPr>
          <p:nvPr>
            <p:ph type="sldNum" sz="quarter" idx="12"/>
          </p:nvPr>
        </p:nvSpPr>
        <p:spPr>
          <a:xfrm>
            <a:off x="8610600" y="6356350"/>
            <a:ext cx="2743200" cy="365125"/>
          </a:xfrm>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
        <p:nvSpPr>
          <p:cNvPr id="10" name="矩形 9"/>
          <p:cNvSpPr/>
          <p:nvPr userDrawn="true"/>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image" Target="../media/image4.svg"/><Relationship Id="rId7" Type="http://schemas.openxmlformats.org/officeDocument/2006/relationships/image" Target="../media/image5.png"/><Relationship Id="rId6" Type="http://schemas.openxmlformats.org/officeDocument/2006/relationships/image" Target="../media/image3.svg"/><Relationship Id="rId5" Type="http://schemas.openxmlformats.org/officeDocument/2006/relationships/image" Target="../media/image4.png"/><Relationship Id="rId4" Type="http://schemas.openxmlformats.org/officeDocument/2006/relationships/image" Target="../media/image2.svg"/><Relationship Id="rId3" Type="http://schemas.openxmlformats.org/officeDocument/2006/relationships/image" Target="../media/image3.png"/><Relationship Id="rId2" Type="http://schemas.openxmlformats.org/officeDocument/2006/relationships/image" Target="../media/image1.svg"/><Relationship Id="rId12" Type="http://schemas.openxmlformats.org/officeDocument/2006/relationships/notesSlide" Target="../notesSlides/notesSlide4.xml"/><Relationship Id="rId11" Type="http://schemas.openxmlformats.org/officeDocument/2006/relationships/slideLayout" Target="../slideLayouts/slideLayout1.xml"/><Relationship Id="rId10" Type="http://schemas.openxmlformats.org/officeDocument/2006/relationships/image" Target="../media/image5.sv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9.png"/><Relationship Id="rId4" Type="http://schemas.openxmlformats.org/officeDocument/2006/relationships/image" Target="../media/image7.svg"/><Relationship Id="rId3" Type="http://schemas.openxmlformats.org/officeDocument/2006/relationships/image" Target="../media/image8.png"/><Relationship Id="rId2" Type="http://schemas.openxmlformats.org/officeDocument/2006/relationships/image" Target="../media/image6.sv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11.png"/><Relationship Id="rId4" Type="http://schemas.openxmlformats.org/officeDocument/2006/relationships/image" Target="../media/image6.svg"/><Relationship Id="rId3" Type="http://schemas.openxmlformats.org/officeDocument/2006/relationships/image" Target="../media/image7.png"/><Relationship Id="rId2" Type="http://schemas.openxmlformats.org/officeDocument/2006/relationships/image" Target="../media/image9.sv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2.png"/><Relationship Id="rId4" Type="http://schemas.openxmlformats.org/officeDocument/2006/relationships/image" Target="../media/image8.svg"/><Relationship Id="rId3" Type="http://schemas.openxmlformats.org/officeDocument/2006/relationships/image" Target="../media/image9.png"/><Relationship Id="rId2" Type="http://schemas.openxmlformats.org/officeDocument/2006/relationships/image" Target="../media/image10.svg"/><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5.png"/><Relationship Id="rId4" Type="http://schemas.openxmlformats.org/officeDocument/2006/relationships/image" Target="../media/image13.svg"/><Relationship Id="rId3" Type="http://schemas.openxmlformats.org/officeDocument/2006/relationships/image" Target="../media/image14.png"/><Relationship Id="rId2" Type="http://schemas.openxmlformats.org/officeDocument/2006/relationships/image" Target="../media/image12.sv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11.png"/><Relationship Id="rId4" Type="http://schemas.openxmlformats.org/officeDocument/2006/relationships/image" Target="../media/image16.svg"/><Relationship Id="rId3" Type="http://schemas.openxmlformats.org/officeDocument/2006/relationships/image" Target="../media/image17.png"/><Relationship Id="rId2" Type="http://schemas.openxmlformats.org/officeDocument/2006/relationships/image" Target="../media/image15.svg"/><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20.png"/><Relationship Id="rId4" Type="http://schemas.openxmlformats.org/officeDocument/2006/relationships/image" Target="../media/image18.svg"/><Relationship Id="rId3" Type="http://schemas.openxmlformats.org/officeDocument/2006/relationships/image" Target="../media/image19.png"/><Relationship Id="rId2" Type="http://schemas.openxmlformats.org/officeDocument/2006/relationships/image" Target="../media/image17.svg"/><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svg"/><Relationship Id="rId7" Type="http://schemas.openxmlformats.org/officeDocument/2006/relationships/image" Target="../media/image24.png"/><Relationship Id="rId6" Type="http://schemas.openxmlformats.org/officeDocument/2006/relationships/image" Target="../media/image21.svg"/><Relationship Id="rId5" Type="http://schemas.openxmlformats.org/officeDocument/2006/relationships/image" Target="../media/image23.png"/><Relationship Id="rId4" Type="http://schemas.openxmlformats.org/officeDocument/2006/relationships/image" Target="../media/image20.svg"/><Relationship Id="rId3" Type="http://schemas.openxmlformats.org/officeDocument/2006/relationships/image" Target="../media/image22.png"/><Relationship Id="rId2" Type="http://schemas.openxmlformats.org/officeDocument/2006/relationships/image" Target="../media/image19.svg"/><Relationship Id="rId10" Type="http://schemas.openxmlformats.org/officeDocument/2006/relationships/notesSlide" Target="../notesSlides/notesSlide14.xml"/><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svg"/><Relationship Id="rId7" Type="http://schemas.openxmlformats.org/officeDocument/2006/relationships/image" Target="../media/image2.png"/><Relationship Id="rId6" Type="http://schemas.openxmlformats.org/officeDocument/2006/relationships/image" Target="../media/image24.svg"/><Relationship Id="rId5" Type="http://schemas.openxmlformats.org/officeDocument/2006/relationships/image" Target="../media/image27.png"/><Relationship Id="rId4" Type="http://schemas.openxmlformats.org/officeDocument/2006/relationships/image" Target="../media/image23.svg"/><Relationship Id="rId3" Type="http://schemas.openxmlformats.org/officeDocument/2006/relationships/image" Target="../media/image26.png"/><Relationship Id="rId2" Type="http://schemas.openxmlformats.org/officeDocument/2006/relationships/image" Target="../media/image22.svg"/><Relationship Id="rId10" Type="http://schemas.openxmlformats.org/officeDocument/2006/relationships/notesSlide" Target="../notesSlides/notesSlide15.xml"/><Relationship Id="rId1"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2.png"/><Relationship Id="rId4" Type="http://schemas.openxmlformats.org/officeDocument/2006/relationships/image" Target="../media/image23.svg"/><Relationship Id="rId3" Type="http://schemas.openxmlformats.org/officeDocument/2006/relationships/image" Target="../media/image26.png"/><Relationship Id="rId2" Type="http://schemas.openxmlformats.org/officeDocument/2006/relationships/image" Target="../media/image15.svg"/><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30.png"/><Relationship Id="rId4" Type="http://schemas.openxmlformats.org/officeDocument/2006/relationships/image" Target="../media/image16.svg"/><Relationship Id="rId3" Type="http://schemas.openxmlformats.org/officeDocument/2006/relationships/image" Target="../media/image29.png"/><Relationship Id="rId2" Type="http://schemas.openxmlformats.org/officeDocument/2006/relationships/image" Target="../media/image25.svg"/><Relationship Id="rId1" Type="http://schemas.openxmlformats.org/officeDocument/2006/relationships/image" Target="../media/image28.png"/></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9.svg"/><Relationship Id="rId7" Type="http://schemas.openxmlformats.org/officeDocument/2006/relationships/image" Target="../media/image33.png"/><Relationship Id="rId6" Type="http://schemas.openxmlformats.org/officeDocument/2006/relationships/image" Target="../media/image28.svg"/><Relationship Id="rId5" Type="http://schemas.openxmlformats.org/officeDocument/2006/relationships/image" Target="../media/image32.png"/><Relationship Id="rId4" Type="http://schemas.openxmlformats.org/officeDocument/2006/relationships/image" Target="../media/image27.svg"/><Relationship Id="rId3" Type="http://schemas.openxmlformats.org/officeDocument/2006/relationships/image" Target="../media/image31.png"/><Relationship Id="rId2" Type="http://schemas.openxmlformats.org/officeDocument/2006/relationships/image" Target="../media/image18.svg"/><Relationship Id="rId10" Type="http://schemas.openxmlformats.org/officeDocument/2006/relationships/notesSlide" Target="../notesSlides/notesSlide18.xml"/><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5.png"/><Relationship Id="rId4" Type="http://schemas.openxmlformats.org/officeDocument/2006/relationships/image" Target="../media/image24.svg"/><Relationship Id="rId3" Type="http://schemas.openxmlformats.org/officeDocument/2006/relationships/image" Target="../media/image27.png"/><Relationship Id="rId2" Type="http://schemas.openxmlformats.org/officeDocument/2006/relationships/image" Target="../media/image30.svg"/><Relationship Id="rId1"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7.png"/><Relationship Id="rId4" Type="http://schemas.openxmlformats.org/officeDocument/2006/relationships/image" Target="../media/image32.svg"/><Relationship Id="rId3"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xml"/><Relationship Id="rId6" Type="http://schemas.openxmlformats.org/officeDocument/2006/relationships/image" Target="../media/image34.svg"/><Relationship Id="rId5" Type="http://schemas.openxmlformats.org/officeDocument/2006/relationships/image" Target="../media/image38.png"/><Relationship Id="rId4" Type="http://schemas.openxmlformats.org/officeDocument/2006/relationships/image" Target="../media/image8.svg"/><Relationship Id="rId3" Type="http://schemas.openxmlformats.org/officeDocument/2006/relationships/image" Target="../media/image24.png"/><Relationship Id="rId2" Type="http://schemas.openxmlformats.org/officeDocument/2006/relationships/image" Target="../media/image33.svg"/><Relationship Id="rId1"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4.png"/><Relationship Id="rId4" Type="http://schemas.openxmlformats.org/officeDocument/2006/relationships/image" Target="../media/image24.svg"/><Relationship Id="rId3" Type="http://schemas.openxmlformats.org/officeDocument/2006/relationships/image" Target="../media/image27.png"/><Relationship Id="rId2" Type="http://schemas.openxmlformats.org/officeDocument/2006/relationships/image" Target="../media/image35.svg"/><Relationship Id="rId1" Type="http://schemas.openxmlformats.org/officeDocument/2006/relationships/image" Target="../media/image39.pn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24.png"/><Relationship Id="rId4" Type="http://schemas.openxmlformats.org/officeDocument/2006/relationships/image" Target="../media/image37.svg"/><Relationship Id="rId3"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40.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1.xml"/><Relationship Id="rId6" Type="http://schemas.openxmlformats.org/officeDocument/2006/relationships/image" Target="../media/image38.svg"/><Relationship Id="rId5" Type="http://schemas.openxmlformats.org/officeDocument/2006/relationships/image" Target="../media/image42.png"/><Relationship Id="rId4" Type="http://schemas.openxmlformats.org/officeDocument/2006/relationships/image" Target="../media/image15.svg"/><Relationship Id="rId3" Type="http://schemas.openxmlformats.org/officeDocument/2006/relationships/image" Target="../media/image20.png"/><Relationship Id="rId2" Type="http://schemas.openxmlformats.org/officeDocument/2006/relationships/image" Target="../media/image25.svg"/><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svg"/><Relationship Id="rId7" Type="http://schemas.openxmlformats.org/officeDocument/2006/relationships/image" Target="../media/image24.png"/><Relationship Id="rId6" Type="http://schemas.openxmlformats.org/officeDocument/2006/relationships/image" Target="../media/image9.svg"/><Relationship Id="rId5" Type="http://schemas.openxmlformats.org/officeDocument/2006/relationships/image" Target="../media/image4.png"/><Relationship Id="rId4" Type="http://schemas.openxmlformats.org/officeDocument/2006/relationships/image" Target="../media/image39.svg"/><Relationship Id="rId3" Type="http://schemas.openxmlformats.org/officeDocument/2006/relationships/image" Target="../media/image6.png"/><Relationship Id="rId2" Type="http://schemas.openxmlformats.org/officeDocument/2006/relationships/image" Target="../media/image6.svg"/><Relationship Id="rId10" Type="http://schemas.openxmlformats.org/officeDocument/2006/relationships/notesSlide" Target="../notesSlides/notesSlide28.xml"/><Relationship Id="rId1"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20.png"/><Relationship Id="rId4" Type="http://schemas.openxmlformats.org/officeDocument/2006/relationships/image" Target="../media/image40.svg"/><Relationship Id="rId3" Type="http://schemas.openxmlformats.org/officeDocument/2006/relationships/image" Target="../media/image3.png"/><Relationship Id="rId2" Type="http://schemas.openxmlformats.org/officeDocument/2006/relationships/image" Target="../media/image10.svg"/><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1.xml"/><Relationship Id="rId7" Type="http://schemas.openxmlformats.org/officeDocument/2006/relationships/slideLayout" Target="../slideLayouts/slideLayout1.xml"/><Relationship Id="rId6" Type="http://schemas.openxmlformats.org/officeDocument/2006/relationships/image" Target="../media/image41.svg"/><Relationship Id="rId5" Type="http://schemas.openxmlformats.org/officeDocument/2006/relationships/image" Target="../media/image44.png"/><Relationship Id="rId4" Type="http://schemas.openxmlformats.org/officeDocument/2006/relationships/image" Target="../media/image9.svg"/><Relationship Id="rId3" Type="http://schemas.openxmlformats.org/officeDocument/2006/relationships/image" Target="../media/image4.png"/><Relationship Id="rId2" Type="http://schemas.openxmlformats.org/officeDocument/2006/relationships/image" Target="../media/image26.svg"/><Relationship Id="rId1" Type="http://schemas.openxmlformats.org/officeDocument/2006/relationships/image" Target="../media/image30.png"/></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svg"/><Relationship Id="rId7" Type="http://schemas.openxmlformats.org/officeDocument/2006/relationships/image" Target="../media/image24.png"/><Relationship Id="rId6" Type="http://schemas.openxmlformats.org/officeDocument/2006/relationships/image" Target="../media/image21.svg"/><Relationship Id="rId5" Type="http://schemas.openxmlformats.org/officeDocument/2006/relationships/image" Target="../media/image23.png"/><Relationship Id="rId4" Type="http://schemas.openxmlformats.org/officeDocument/2006/relationships/image" Target="../media/image9.svg"/><Relationship Id="rId3" Type="http://schemas.openxmlformats.org/officeDocument/2006/relationships/image" Target="../media/image4.png"/><Relationship Id="rId2" Type="http://schemas.openxmlformats.org/officeDocument/2006/relationships/image" Target="../media/image20.svg"/><Relationship Id="rId10" Type="http://schemas.openxmlformats.org/officeDocument/2006/relationships/notesSlide" Target="../notesSlides/notesSlide32.xml"/><Relationship Id="rId1" Type="http://schemas.openxmlformats.org/officeDocument/2006/relationships/image" Target="../media/image22.png"/></Relationships>
</file>

<file path=ppt/slides/_rels/slide33.xml.rels><?xml version="1.0" encoding="UTF-8" standalone="yes"?>
<Relationships xmlns="http://schemas.openxmlformats.org/package/2006/relationships"><Relationship Id="rId9" Type="http://schemas.openxmlformats.org/officeDocument/2006/relationships/image" Target="../media/image41.png"/><Relationship Id="rId8" Type="http://schemas.openxmlformats.org/officeDocument/2006/relationships/image" Target="../media/image15.svg"/><Relationship Id="rId7" Type="http://schemas.openxmlformats.org/officeDocument/2006/relationships/image" Target="../media/image20.png"/><Relationship Id="rId6" Type="http://schemas.openxmlformats.org/officeDocument/2006/relationships/image" Target="../media/image43.svg"/><Relationship Id="rId5" Type="http://schemas.openxmlformats.org/officeDocument/2006/relationships/image" Target="../media/image46.png"/><Relationship Id="rId4" Type="http://schemas.openxmlformats.org/officeDocument/2006/relationships/image" Target="../media/image42.svg"/><Relationship Id="rId3" Type="http://schemas.openxmlformats.org/officeDocument/2006/relationships/image" Target="../media/image45.png"/><Relationship Id="rId2" Type="http://schemas.openxmlformats.org/officeDocument/2006/relationships/image" Target="../media/image24.svg"/><Relationship Id="rId12" Type="http://schemas.openxmlformats.org/officeDocument/2006/relationships/notesSlide" Target="../notesSlides/notesSlide33.xml"/><Relationship Id="rId11" Type="http://schemas.openxmlformats.org/officeDocument/2006/relationships/slideLayout" Target="../slideLayouts/slideLayout1.xml"/><Relationship Id="rId10" Type="http://schemas.openxmlformats.org/officeDocument/2006/relationships/image" Target="../media/image37.svg"/><Relationship Id="rId1" Type="http://schemas.openxmlformats.org/officeDocument/2006/relationships/image" Target="../media/image2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true">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1984375"/>
            <a:ext cx="12192000" cy="2032000"/>
          </a:xfrm>
          <a:prstGeom prst="rect">
            <a:avLst/>
          </a:prstGeom>
          <a:noFill/>
          <a:ln w="12700" cap="flat" cmpd="sng">
            <a:noFill/>
            <a:prstDash val="solid"/>
            <a:round/>
          </a:ln>
        </p:spPr>
        <p:txBody>
          <a:bodyPr vert="horz" wrap="square" lIns="0" tIns="0" rIns="0" bIns="0" rtlCol="0" anchor="ctr" anchorCtr="false"/>
          <a:lstStyle/>
          <a:p>
            <a:pPr marL="0" indent="0" algn="ctr">
              <a:lnSpc>
                <a:spcPct val="100000"/>
              </a:lnSpc>
              <a:defRPr/>
            </a:pPr>
            <a:r>
              <a:rPr lang="en-US" sz="48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国有企业党委2026年</a:t>
            </a:r>
            <a:r>
              <a:rPr lang="zh-CN" altLang="en-US" sz="48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前三季度</a:t>
            </a:r>
            <a:endParaRPr lang="zh-CN" altLang="en-US" sz="48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00000"/>
              </a:lnSpc>
              <a:defRPr/>
            </a:pPr>
            <a:r>
              <a:rPr lang="en-US" sz="48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党建工作报告</a:t>
            </a:r>
            <a:endParaRPr lang="en-US" sz="48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nvSpPr>
        <p:spPr>
          <a:xfrm>
            <a:off x="1702435" y="4016375"/>
            <a:ext cx="9144000" cy="889000"/>
          </a:xfrm>
          <a:prstGeom prst="rect">
            <a:avLst/>
          </a:prstGeom>
          <a:noFill/>
          <a:ln w="12700" cap="flat" cmpd="sng">
            <a:noFill/>
            <a:prstDash val="solid"/>
            <a:round/>
          </a:ln>
        </p:spPr>
        <p:txBody>
          <a:bodyPr vert="horz" wrap="square" lIns="0" tIns="0" rIns="0" bIns="0" rtlCol="0" anchor="ctr" anchorCtr="false"/>
          <a:lstStyle/>
          <a:p>
            <a:pPr marL="0" indent="0" algn="ctr">
              <a:lnSpc>
                <a:spcPct val="117000"/>
              </a:lnSpc>
              <a:defRPr/>
            </a:pPr>
            <a:r>
              <a:rPr lang="en-US" sz="2000" b="0" i="0" u="none" strike="noStrike">
                <a:solidFill>
                  <a:schemeClr val="bg1">
                    <a:alpha val="94902"/>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汇报</a:t>
            </a:r>
            <a:r>
              <a:rPr lang="zh-CN" altLang="en-US" sz="2000" b="0" i="0" u="none" strike="noStrike">
                <a:solidFill>
                  <a:schemeClr val="bg1">
                    <a:alpha val="94902"/>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人</a:t>
            </a:r>
            <a:r>
              <a:rPr lang="en-US" sz="2000" b="0" i="0" u="none" strike="noStrike">
                <a:solidFill>
                  <a:schemeClr val="bg1">
                    <a:alpha val="94902"/>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：A</a:t>
            </a:r>
            <a:r>
              <a:rPr lang="zh-CN" altLang="en-US" sz="2000" b="0" i="0" u="none" strike="noStrike">
                <a:solidFill>
                  <a:schemeClr val="bg1">
                    <a:alpha val="94902"/>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书记</a:t>
            </a:r>
            <a:r>
              <a:rPr lang="en-US" sz="2000" b="0" i="0" u="none" strike="noStrike">
                <a:solidFill>
                  <a:schemeClr val="bg1">
                    <a:alpha val="94902"/>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endParaRPr lang="en-US" sz="2000" b="0" i="0" u="none" strike="noStrike">
              <a:solidFill>
                <a:schemeClr val="bg1">
                  <a:alpha val="94902"/>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AutoShape 8"/>
          <p:cNvSpPr/>
          <p:nvPr/>
        </p:nvSpPr>
        <p:spPr>
          <a:xfrm>
            <a:off x="4102735" y="2199005"/>
            <a:ext cx="6465570" cy="9525"/>
          </a:xfrm>
          <a:prstGeom prst="line">
            <a:avLst/>
          </a:prstGeom>
          <a:noFill/>
          <a:ln w="9525">
            <a:solidFill>
              <a:srgbClr val="FF0000">
                <a:alpha val="100000"/>
              </a:srgbClr>
            </a:solidFill>
            <a:prstDash val="solid"/>
            <a:headEnd type="none"/>
            <a:tailEnd type="none"/>
          </a:ln>
          <a:extLst>
            <a:ext uri="{909E8E84-426E-40DD-AFC4-6F175D3DCCD1}">
              <a14:hiddenFill xmlns:a14="http://schemas.microsoft.com/office/drawing/2010/main">
                <a:solidFill>
                  <a:srgbClr val="F23A08"/>
                </a:solidFill>
              </a14:hiddenFill>
            </a:ext>
          </a:extLst>
        </p:spPr>
      </p:sp>
      <p:sp>
        <p:nvSpPr>
          <p:cNvPr id="9" name="TextBox 9"/>
          <p:cNvSpPr txBox="true"/>
          <p:nvPr/>
        </p:nvSpPr>
        <p:spPr>
          <a:xfrm>
            <a:off x="4102599" y="1711573"/>
            <a:ext cx="314246" cy="161925"/>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false"/>
          <a:lstStyle/>
          <a:p>
            <a:pPr algn="l">
              <a:defRPr/>
            </a:pPr>
            <a:r>
              <a:rPr lang="en-US" sz="2000" b="0" i="0" strike="noStrike">
                <a:solidFill>
                  <a:srgbClr val="FF0000">
                    <a:alpha val="40000"/>
                  </a:srgbClr>
                </a:solidFill>
                <a:latin typeface="黑体" charset="0"/>
                <a:ea typeface="黑体" charset="0"/>
                <a:cs typeface="Open Sans"/>
              </a:rPr>
              <a:t>01</a:t>
            </a:r>
            <a:endParaRPr lang="en-US" sz="2000" b="0" i="0" strike="noStrike">
              <a:solidFill>
                <a:srgbClr val="FF0000">
                  <a:alpha val="40000"/>
                </a:srgbClr>
              </a:solidFill>
              <a:latin typeface="黑体" charset="0"/>
              <a:ea typeface="黑体" charset="0"/>
              <a:cs typeface="Open Sans"/>
            </a:endParaRPr>
          </a:p>
        </p:txBody>
      </p:sp>
      <p:sp>
        <p:nvSpPr>
          <p:cNvPr id="10" name="TextBox 10"/>
          <p:cNvSpPr txBox="true"/>
          <p:nvPr/>
        </p:nvSpPr>
        <p:spPr>
          <a:xfrm>
            <a:off x="4607298" y="1702048"/>
            <a:ext cx="5805524" cy="247650"/>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false"/>
          <a:lstStyle/>
          <a:p>
            <a:pPr algn="l">
              <a:defRPr/>
            </a:pPr>
            <a:r>
              <a:rPr lang="zh-CN" altLang="en-US" sz="2000">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主要工作情况</a:t>
            </a:r>
            <a:endParaRPr lang="en-US" sz="2000" b="0" i="0" strike="noStrike">
              <a:solidFill>
                <a:srgbClr val="FF0000">
                  <a:alpha val="100000"/>
                </a:srgbClr>
              </a:solidFill>
              <a:latin typeface="黑体" charset="0"/>
              <a:ea typeface="黑体" charset="0"/>
              <a:cs typeface="FZFangSong-Z02" panose="02000000000000000000" charset="-122"/>
            </a:endParaRPr>
          </a:p>
        </p:txBody>
      </p:sp>
      <p:sp>
        <p:nvSpPr>
          <p:cNvPr id="11" name="AutoShape 11"/>
          <p:cNvSpPr/>
          <p:nvPr/>
        </p:nvSpPr>
        <p:spPr>
          <a:xfrm flipV="true">
            <a:off x="4103370" y="3794760"/>
            <a:ext cx="6621145" cy="28575"/>
          </a:xfrm>
          <a:prstGeom prst="line">
            <a:avLst/>
          </a:prstGeom>
          <a:noFill/>
          <a:ln w="9525">
            <a:solidFill>
              <a:srgbClr val="FF0000">
                <a:alpha val="100000"/>
              </a:srgbClr>
            </a:solidFill>
            <a:prstDash val="solid"/>
            <a:headEnd type="none"/>
            <a:tailEnd type="none"/>
          </a:ln>
          <a:extLst>
            <a:ext uri="{909E8E84-426E-40DD-AFC4-6F175D3DCCD1}">
              <a14:hiddenFill xmlns:a14="http://schemas.microsoft.com/office/drawing/2010/main">
                <a:solidFill>
                  <a:srgbClr val="F23A08"/>
                </a:solidFill>
              </a14:hiddenFill>
            </a:ext>
          </a:extLst>
        </p:spPr>
      </p:sp>
      <p:sp>
        <p:nvSpPr>
          <p:cNvPr id="12" name="TextBox 12"/>
          <p:cNvSpPr txBox="true"/>
          <p:nvPr/>
        </p:nvSpPr>
        <p:spPr>
          <a:xfrm>
            <a:off x="4102599" y="3336032"/>
            <a:ext cx="314246" cy="161925"/>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false"/>
          <a:lstStyle/>
          <a:p>
            <a:pPr algn="l">
              <a:defRPr/>
            </a:pPr>
            <a:r>
              <a:rPr lang="en-US" sz="2000" b="0" i="0" strike="noStrike">
                <a:solidFill>
                  <a:srgbClr val="FF0000">
                    <a:alpha val="40000"/>
                  </a:srgbClr>
                </a:solidFill>
                <a:latin typeface="黑体" charset="0"/>
                <a:ea typeface="黑体" charset="0"/>
                <a:cs typeface="Open Sans"/>
              </a:rPr>
              <a:t>02</a:t>
            </a:r>
            <a:endParaRPr lang="en-US" sz="2000" b="0" i="0" strike="noStrike">
              <a:solidFill>
                <a:srgbClr val="FF0000">
                  <a:alpha val="40000"/>
                </a:srgbClr>
              </a:solidFill>
              <a:latin typeface="黑体" charset="0"/>
              <a:ea typeface="黑体" charset="0"/>
              <a:cs typeface="Open Sans"/>
            </a:endParaRPr>
          </a:p>
        </p:txBody>
      </p:sp>
      <p:sp>
        <p:nvSpPr>
          <p:cNvPr id="13" name="TextBox 13"/>
          <p:cNvSpPr txBox="true"/>
          <p:nvPr/>
        </p:nvSpPr>
        <p:spPr>
          <a:xfrm>
            <a:off x="4607298" y="3326507"/>
            <a:ext cx="5805524" cy="247650"/>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false"/>
          <a:lstStyle/>
          <a:p>
            <a:pPr algn="l">
              <a:defRPr/>
            </a:pPr>
            <a:r>
              <a:rPr lang="zh-CN" sz="2000">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存在的主要问题</a:t>
            </a:r>
            <a:endParaRPr lang="en-US" sz="2000" b="0" i="0" strike="noStrike">
              <a:solidFill>
                <a:srgbClr val="FF0000">
                  <a:alpha val="100000"/>
                </a:srgbClr>
              </a:solidFill>
              <a:latin typeface="黑体" charset="0"/>
              <a:ea typeface="黑体" charset="0"/>
              <a:cs typeface="FZFangSong-Z02" panose="02000000000000000000" charset="-122"/>
            </a:endParaRPr>
          </a:p>
        </p:txBody>
      </p:sp>
      <p:sp>
        <p:nvSpPr>
          <p:cNvPr id="14" name="AutoShape 14"/>
          <p:cNvSpPr/>
          <p:nvPr/>
        </p:nvSpPr>
        <p:spPr>
          <a:xfrm flipV="true">
            <a:off x="4102735" y="5409565"/>
            <a:ext cx="6621780" cy="29210"/>
          </a:xfrm>
          <a:prstGeom prst="line">
            <a:avLst/>
          </a:prstGeom>
          <a:noFill/>
          <a:ln w="9525">
            <a:solidFill>
              <a:srgbClr val="FF0000">
                <a:alpha val="100000"/>
              </a:srgbClr>
            </a:solidFill>
            <a:prstDash val="solid"/>
            <a:headEnd type="none"/>
            <a:tailEnd type="none"/>
          </a:ln>
          <a:extLst>
            <a:ext uri="{909E8E84-426E-40DD-AFC4-6F175D3DCCD1}">
              <a14:hiddenFill xmlns:a14="http://schemas.microsoft.com/office/drawing/2010/main">
                <a:solidFill>
                  <a:srgbClr val="F23A08"/>
                </a:solidFill>
              </a14:hiddenFill>
            </a:ext>
          </a:extLst>
        </p:spPr>
      </p:sp>
      <p:sp>
        <p:nvSpPr>
          <p:cNvPr id="15" name="TextBox 15"/>
          <p:cNvSpPr txBox="true"/>
          <p:nvPr/>
        </p:nvSpPr>
        <p:spPr>
          <a:xfrm>
            <a:off x="4102599" y="4960490"/>
            <a:ext cx="314246" cy="161925"/>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false"/>
          <a:lstStyle/>
          <a:p>
            <a:pPr algn="l">
              <a:defRPr/>
            </a:pPr>
            <a:r>
              <a:rPr lang="en-US" sz="2000" b="0" i="0" strike="noStrike">
                <a:solidFill>
                  <a:srgbClr val="FF0000">
                    <a:alpha val="40000"/>
                  </a:srgbClr>
                </a:solidFill>
                <a:latin typeface="黑体" charset="0"/>
                <a:ea typeface="黑体" charset="0"/>
                <a:cs typeface="Open Sans"/>
              </a:rPr>
              <a:t>03</a:t>
            </a:r>
            <a:endParaRPr lang="en-US" sz="2000" b="0" i="0" strike="noStrike">
              <a:solidFill>
                <a:srgbClr val="FF0000">
                  <a:alpha val="40000"/>
                </a:srgbClr>
              </a:solidFill>
              <a:latin typeface="黑体" charset="0"/>
              <a:ea typeface="黑体" charset="0"/>
              <a:cs typeface="Open Sans"/>
            </a:endParaRPr>
          </a:p>
        </p:txBody>
      </p:sp>
      <p:sp>
        <p:nvSpPr>
          <p:cNvPr id="16" name="TextBox 16"/>
          <p:cNvSpPr txBox="true"/>
          <p:nvPr/>
        </p:nvSpPr>
        <p:spPr>
          <a:xfrm>
            <a:off x="4607298" y="4950965"/>
            <a:ext cx="5805524" cy="247650"/>
          </a:xfrm>
          <a:prstGeom prst="rect">
            <a:avLst/>
          </a:prstGeom>
          <a:noFill/>
          <a:ln>
            <a:headEnd type="none"/>
            <a:tailEnd type="none"/>
          </a:ln>
          <a:extLst>
            <a:ext uri="{909E8E84-426E-40DD-AFC4-6F175D3DCCD1}">
              <a14:hiddenFill xmlns:a14="http://schemas.microsoft.com/office/drawing/2010/main">
                <a:solidFill>
                  <a:srgbClr val="F23A08"/>
                </a:solidFill>
              </a14:hiddenFill>
            </a:ext>
          </a:extLst>
        </p:spPr>
        <p:txBody>
          <a:bodyPr vert="horz" wrap="none" lIns="0" tIns="0" rIns="0" bIns="0" rtlCol="0" anchor="t" anchorCtr="false"/>
          <a:lstStyle/>
          <a:p>
            <a:pPr algn="l">
              <a:defRPr/>
            </a:pPr>
            <a:r>
              <a:rPr lang="zh-CN" sz="2000">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下一步工作打算</a:t>
            </a:r>
            <a:endParaRPr lang="en-US" sz="2000" b="0" i="0" strike="noStrike">
              <a:solidFill>
                <a:srgbClr val="FF0000">
                  <a:alpha val="100000"/>
                </a:srgbClr>
              </a:solidFill>
              <a:latin typeface="黑体" charset="0"/>
              <a:ea typeface="黑体" charset="0"/>
              <a:cs typeface="FZFangSong-Z02" panose="02000000000000000000" charset="-122"/>
            </a:endParaRPr>
          </a:p>
        </p:txBody>
      </p:sp>
      <p:sp>
        <p:nvSpPr>
          <p:cNvPr id="2" name="矩形 1"/>
          <p:cNvSpPr/>
          <p:nvPr/>
        </p:nvSpPr>
        <p:spPr>
          <a:xfrm>
            <a:off x="0" y="0"/>
            <a:ext cx="2606040" cy="6858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true"/>
          <p:nvPr/>
        </p:nvSpPr>
        <p:spPr>
          <a:xfrm>
            <a:off x="904240" y="1666240"/>
            <a:ext cx="798195" cy="3569335"/>
          </a:xfrm>
          <a:prstGeom prst="rect">
            <a:avLst/>
          </a:prstGeom>
          <a:noFill/>
        </p:spPr>
        <p:txBody>
          <a:bodyPr vert="eaVert" wrap="square" rtlCol="0">
            <a:spAutoFit/>
          </a:bodyPr>
          <a:p>
            <a:pPr algn="ctr"/>
            <a:r>
              <a:rPr lang="zh-CN" altLang="en-US" sz="4000">
                <a:solidFill>
                  <a:schemeClr val="bg1"/>
                </a:solidFill>
                <a:latin typeface="方正小标宋简体" panose="02000000000000000000" charset="-122"/>
                <a:ea typeface="方正小标宋简体" panose="02000000000000000000" charset="-122"/>
              </a:rPr>
              <a:t>目</a:t>
            </a:r>
            <a:r>
              <a:rPr lang="en-US" altLang="zh-CN" sz="4000">
                <a:solidFill>
                  <a:schemeClr val="bg1"/>
                </a:solidFill>
                <a:latin typeface="方正小标宋简体" panose="02000000000000000000" charset="-122"/>
                <a:ea typeface="方正小标宋简体" panose="02000000000000000000" charset="-122"/>
              </a:rPr>
              <a:t>  </a:t>
            </a:r>
            <a:r>
              <a:rPr lang="zh-CN" altLang="en-US" sz="4000">
                <a:solidFill>
                  <a:schemeClr val="bg1"/>
                </a:solidFill>
                <a:latin typeface="方正小标宋简体" panose="02000000000000000000" charset="-122"/>
                <a:ea typeface="方正小标宋简体" panose="02000000000000000000" charset="-122"/>
              </a:rPr>
              <a:t>录</a:t>
            </a:r>
            <a:endParaRPr lang="zh-CN" altLang="en-US" sz="4000">
              <a:solidFill>
                <a:schemeClr val="bg1"/>
              </a:solidFill>
              <a:latin typeface="方正小标宋简体" panose="02000000000000000000" charset="-122"/>
              <a:ea typeface="方正小标宋简体" panose="020000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rotWithShape="true">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762000" y="3048000"/>
            <a:ext cx="10668000" cy="7620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zh-CN" altLang="en-US" sz="36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第一部分</a:t>
            </a:r>
            <a:r>
              <a:rPr lang="en-US" altLang="zh-CN" sz="3600" b="1">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主要工作情况</a:t>
            </a:r>
            <a:endParaRPr lang="zh-CN" alt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zh-CN" alt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主要工作情况</a:t>
            </a: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zh-CN" alt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a:t>
            </a: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成效速览</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聚焦“三高”目标，党建引领促发展</a:t>
            </a:r>
            <a:endParaRPr lang="en-US" sz="1100"/>
          </a:p>
        </p:txBody>
      </p:sp>
      <p:sp>
        <p:nvSpPr>
          <p:cNvPr id="5" name="AutoShape 5"/>
          <p:cNvSpPr/>
          <p:nvPr/>
        </p:nvSpPr>
        <p:spPr>
          <a:xfrm>
            <a:off x="762000" y="2413000"/>
            <a:ext cx="34671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952500" y="2641600"/>
            <a:ext cx="355600" cy="355600"/>
          </a:xfrm>
          <a:prstGeom prst="rect">
            <a:avLst/>
          </a:prstGeom>
        </p:spPr>
      </p:pic>
      <p:sp>
        <p:nvSpPr>
          <p:cNvPr id="7" name="AutoShape 7"/>
          <p:cNvSpPr/>
          <p:nvPr/>
        </p:nvSpPr>
        <p:spPr>
          <a:xfrm>
            <a:off x="1422400" y="2641600"/>
            <a:ext cx="2730500" cy="3556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政治建设持续强化</a:t>
            </a:r>
            <a:endParaRPr lang="en-US" sz="1100"/>
          </a:p>
        </p:txBody>
      </p:sp>
      <p:sp>
        <p:nvSpPr>
          <p:cNvPr id="8" name="AutoShape 8"/>
          <p:cNvSpPr/>
          <p:nvPr/>
        </p:nvSpPr>
        <p:spPr>
          <a:xfrm>
            <a:off x="952500" y="3149600"/>
            <a:ext cx="3086100" cy="1016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严格落实“第一议题”制度，深入开展政绩观学习教育，干部队伍的政治判断力、领悟力、执行力得到显著提升，为发展把牢正确方向。</a:t>
            </a:r>
            <a:endParaRPr lang="en-US" sz="1100"/>
          </a:p>
        </p:txBody>
      </p:sp>
      <p:sp>
        <p:nvSpPr>
          <p:cNvPr id="9" name="AutoShape 9"/>
          <p:cNvSpPr/>
          <p:nvPr/>
        </p:nvSpPr>
        <p:spPr>
          <a:xfrm>
            <a:off x="4394200" y="2413000"/>
            <a:ext cx="34671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584700" y="2641600"/>
            <a:ext cx="355600" cy="355600"/>
          </a:xfrm>
          <a:prstGeom prst="rect">
            <a:avLst/>
          </a:prstGeom>
        </p:spPr>
      </p:pic>
      <p:sp>
        <p:nvSpPr>
          <p:cNvPr id="11" name="AutoShape 11"/>
          <p:cNvSpPr/>
          <p:nvPr/>
        </p:nvSpPr>
        <p:spPr>
          <a:xfrm>
            <a:off x="5054600" y="2641600"/>
            <a:ext cx="2730500" cy="3556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组织基础不断夯实</a:t>
            </a:r>
            <a:endParaRPr lang="en-US" sz="1100"/>
          </a:p>
        </p:txBody>
      </p:sp>
      <p:sp>
        <p:nvSpPr>
          <p:cNvPr id="12" name="AutoShape 12"/>
          <p:cNvSpPr/>
          <p:nvPr/>
        </p:nvSpPr>
        <p:spPr>
          <a:xfrm>
            <a:off x="4584700" y="3149600"/>
            <a:ext cx="3086100" cy="1016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推动组织体系有效覆盖，基层党组织建设全面过硬。在重大项目攻坚、急难险重任务和关键岗位上，战斗堡垒作用得到充分彰显。</a:t>
            </a:r>
            <a:endParaRPr lang="en-US" sz="1100"/>
          </a:p>
        </p:txBody>
      </p:sp>
      <p:sp>
        <p:nvSpPr>
          <p:cNvPr id="13" name="AutoShape 13"/>
          <p:cNvSpPr/>
          <p:nvPr/>
        </p:nvSpPr>
        <p:spPr>
          <a:xfrm>
            <a:off x="8039100" y="2413000"/>
            <a:ext cx="34671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229600" y="2641600"/>
            <a:ext cx="355600" cy="355600"/>
          </a:xfrm>
          <a:prstGeom prst="rect">
            <a:avLst/>
          </a:prstGeom>
        </p:spPr>
      </p:pic>
      <p:sp>
        <p:nvSpPr>
          <p:cNvPr id="15" name="AutoShape 15"/>
          <p:cNvSpPr/>
          <p:nvPr/>
        </p:nvSpPr>
        <p:spPr>
          <a:xfrm>
            <a:off x="8699500" y="2641600"/>
            <a:ext cx="2730500" cy="3556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骨干队伍活力迸发</a:t>
            </a:r>
            <a:endParaRPr lang="en-US" sz="1100"/>
          </a:p>
        </p:txBody>
      </p:sp>
      <p:sp>
        <p:nvSpPr>
          <p:cNvPr id="16" name="AutoShape 16"/>
          <p:cNvSpPr/>
          <p:nvPr/>
        </p:nvSpPr>
        <p:spPr>
          <a:xfrm>
            <a:off x="8229600" y="3149600"/>
            <a:ext cx="3086100" cy="1016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树立鲜明的实干实绩用人导向，健全科学的激励与考核机制，有效激发了广大干部干事创业的内生动力，队伍凝聚力持续增强。</a:t>
            </a:r>
            <a:endParaRPr lang="en-US" sz="1100"/>
          </a:p>
        </p:txBody>
      </p:sp>
      <p:sp>
        <p:nvSpPr>
          <p:cNvPr id="17" name="AutoShape 17"/>
          <p:cNvSpPr/>
          <p:nvPr/>
        </p:nvSpPr>
        <p:spPr>
          <a:xfrm>
            <a:off x="762000" y="4508500"/>
            <a:ext cx="52705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true"/>
          </p:cNvPicPr>
          <p:nvPr/>
        </p:nvPicPr>
        <p:blipFill>
          <a:blip r:embed="rId7">
            <a:extLst>
              <a:ext uri="{28A0092B-C50C-407E-A947-70E740481C1C}">
                <a14:useLocalDpi xmlns:a14="http://schemas.microsoft.com/office/drawing/2010/main" val="false"/>
              </a:ext>
              <a:ext uri="{96DAC541-7B7A-43D3-8B79-37D633B846F1}">
                <asvg:svgBlip xmlns:asvg="http://schemas.microsoft.com/office/drawing/2016/SVG/main" r:embed="rId8"/>
              </a:ext>
            </a:extLst>
          </a:blip>
          <a:stretch>
            <a:fillRect/>
          </a:stretch>
        </p:blipFill>
        <p:spPr>
          <a:xfrm>
            <a:off x="952500" y="4737100"/>
            <a:ext cx="355600" cy="355600"/>
          </a:xfrm>
          <a:prstGeom prst="rect">
            <a:avLst/>
          </a:prstGeom>
        </p:spPr>
      </p:pic>
      <p:sp>
        <p:nvSpPr>
          <p:cNvPr id="19" name="AutoShape 19"/>
          <p:cNvSpPr/>
          <p:nvPr/>
        </p:nvSpPr>
        <p:spPr>
          <a:xfrm>
            <a:off x="1422400" y="4737100"/>
            <a:ext cx="4445000" cy="3556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人才支撑更加有力</a:t>
            </a:r>
            <a:endParaRPr lang="en-US" sz="1100"/>
          </a:p>
        </p:txBody>
      </p:sp>
      <p:sp>
        <p:nvSpPr>
          <p:cNvPr id="20" name="AutoShape 20"/>
          <p:cNvSpPr/>
          <p:nvPr/>
        </p:nvSpPr>
        <p:spPr>
          <a:xfrm>
            <a:off x="952500" y="5207000"/>
            <a:ext cx="4889500" cy="1016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围绕战略发展需求精准引才、科学育才、用心留才，构建高素质专业化人才梯队。集聚产业领军人才与青年科技人才，为产业升级和技术创新提供了坚实的智力保障。</a:t>
            </a:r>
            <a:endParaRPr lang="en-US" sz="1100"/>
          </a:p>
        </p:txBody>
      </p:sp>
      <p:sp>
        <p:nvSpPr>
          <p:cNvPr id="21" name="AutoShape 21"/>
          <p:cNvSpPr/>
          <p:nvPr/>
        </p:nvSpPr>
        <p:spPr>
          <a:xfrm>
            <a:off x="6286500" y="4508500"/>
            <a:ext cx="52705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true"/>
          </p:cNvPicPr>
          <p:nvPr/>
        </p:nvPicPr>
        <p:blipFill>
          <a:blip r:embed="rId9">
            <a:extLst>
              <a:ext uri="{28A0092B-C50C-407E-A947-70E740481C1C}">
                <a14:useLocalDpi xmlns:a14="http://schemas.microsoft.com/office/drawing/2010/main" val="false"/>
              </a:ext>
              <a:ext uri="{96DAC541-7B7A-43D3-8B79-37D633B846F1}">
                <asvg:svgBlip xmlns:asvg="http://schemas.microsoft.com/office/drawing/2016/SVG/main" r:embed="rId10"/>
              </a:ext>
            </a:extLst>
          </a:blip>
          <a:stretch>
            <a:fillRect/>
          </a:stretch>
        </p:blipFill>
        <p:spPr>
          <a:xfrm>
            <a:off x="6477000" y="4737100"/>
            <a:ext cx="355600" cy="355600"/>
          </a:xfrm>
          <a:prstGeom prst="rect">
            <a:avLst/>
          </a:prstGeom>
        </p:spPr>
      </p:pic>
      <p:sp>
        <p:nvSpPr>
          <p:cNvPr id="23" name="AutoShape 23"/>
          <p:cNvSpPr/>
          <p:nvPr/>
        </p:nvSpPr>
        <p:spPr>
          <a:xfrm>
            <a:off x="6946900" y="4737100"/>
            <a:ext cx="4445000" cy="3556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党业融合成效显著</a:t>
            </a:r>
            <a:endParaRPr lang="en-US" sz="1100"/>
          </a:p>
        </p:txBody>
      </p:sp>
      <p:sp>
        <p:nvSpPr>
          <p:cNvPr id="24" name="AutoShape 24"/>
          <p:cNvSpPr/>
          <p:nvPr/>
        </p:nvSpPr>
        <p:spPr>
          <a:xfrm>
            <a:off x="6477000" y="5207000"/>
            <a:ext cx="4889500" cy="1016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推动党建工作与生产经营、项目建设、科技创新同频共振。将党建优势转化为发展优势，以高质量党建引领高质量发展，切实提升企业核心竞争力与经营效能。</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突出政治引领，筑牢思想根基</a:t>
            </a:r>
            <a:endParaRPr lang="en-US" sz="1100"/>
          </a:p>
        </p:txBody>
      </p:sp>
      <p:sp>
        <p:nvSpPr>
          <p:cNvPr id="4" name="AutoShape 4"/>
          <p:cNvSpPr/>
          <p:nvPr/>
        </p:nvSpPr>
        <p:spPr>
          <a:xfrm>
            <a:off x="762000" y="1714500"/>
            <a:ext cx="10668000" cy="571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始终把政治建设摆在首位，着力提升党员干部政治能力，为高质量发展提供坚强政治保证。</a:t>
            </a:r>
            <a:endParaRPr lang="en-US" sz="1100"/>
          </a:p>
        </p:txBody>
      </p:sp>
      <p:sp>
        <p:nvSpPr>
          <p:cNvPr id="5" name="AutoShape 5"/>
          <p:cNvSpPr/>
          <p:nvPr/>
        </p:nvSpPr>
        <p:spPr>
          <a:xfrm>
            <a:off x="762000" y="2667000"/>
            <a:ext cx="33782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6" name="AutoShape 6"/>
          <p:cNvSpPr/>
          <p:nvPr/>
        </p:nvSpPr>
        <p:spPr>
          <a:xfrm>
            <a:off x="762000" y="3619500"/>
            <a:ext cx="3378200" cy="444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强化理论武装，把稳发展方向</a:t>
            </a:r>
            <a:endParaRPr lang="en-US" sz="1100"/>
          </a:p>
        </p:txBody>
      </p:sp>
      <p:sp>
        <p:nvSpPr>
          <p:cNvPr id="7" name="AutoShape 7"/>
          <p:cNvSpPr/>
          <p:nvPr/>
        </p:nvSpPr>
        <p:spPr>
          <a:xfrm>
            <a:off x="762000" y="4191000"/>
            <a:ext cx="508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762000" y="4508500"/>
            <a:ext cx="3378200" cy="1841500"/>
          </a:xfrm>
          <a:prstGeom prst="rect">
            <a:avLst/>
          </a:prstGeom>
          <a:noFill/>
          <a:ln w="12700" cap="flat" cmpd="sng">
            <a:noFill/>
            <a:prstDash val="solid"/>
            <a:round/>
          </a:ln>
        </p:spPr>
        <p:txBody>
          <a:bodyPr vert="horz" wrap="square" lIns="0" tIns="0" rIns="0" bIns="0" rtlCol="0" anchor="ctr" anchorCtr="false"/>
          <a:lstStyle/>
          <a:p>
            <a:pPr marL="0" indent="0" algn="l">
              <a:lnSpc>
                <a:spcPct val="133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严格落实“第一议题”制度，深学细悟党的创新理论精髓；扎实开展政绩观专题学习教育，引导干部校准发展坐标；推动学用结合、知行合一，切实把学习成果转化为破解难题、推动发展的生动实践。</a:t>
            </a:r>
            <a:endParaRPr lang="en-US" sz="1100"/>
          </a:p>
        </p:txBody>
      </p:sp>
      <p:sp>
        <p:nvSpPr>
          <p:cNvPr id="9" name="AutoShape 9"/>
          <p:cNvSpPr/>
          <p:nvPr/>
        </p:nvSpPr>
        <p:spPr>
          <a:xfrm>
            <a:off x="4406900" y="2667000"/>
            <a:ext cx="33782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0" name="AutoShape 10"/>
          <p:cNvSpPr/>
          <p:nvPr/>
        </p:nvSpPr>
        <p:spPr>
          <a:xfrm>
            <a:off x="4406900" y="3619500"/>
            <a:ext cx="3378200" cy="444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抓实教育培训，提升综合素养</a:t>
            </a:r>
            <a:endParaRPr lang="en-US" sz="1100"/>
          </a:p>
        </p:txBody>
      </p:sp>
      <p:sp>
        <p:nvSpPr>
          <p:cNvPr id="11" name="AutoShape 11"/>
          <p:cNvSpPr/>
          <p:nvPr/>
        </p:nvSpPr>
        <p:spPr>
          <a:xfrm>
            <a:off x="4406900" y="4191000"/>
            <a:ext cx="508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406900" y="4508500"/>
            <a:ext cx="3378200" cy="1841500"/>
          </a:xfrm>
          <a:prstGeom prst="rect">
            <a:avLst/>
          </a:prstGeom>
          <a:noFill/>
          <a:ln w="12700" cap="flat" cmpd="sng">
            <a:noFill/>
            <a:prstDash val="solid"/>
            <a:round/>
          </a:ln>
        </p:spPr>
        <p:txBody>
          <a:bodyPr vert="horz" wrap="square" lIns="0" tIns="0" rIns="0" bIns="0" rtlCol="0" anchor="ctr" anchorCtr="false"/>
          <a:lstStyle/>
          <a:p>
            <a:pPr marL="0" indent="0" algn="l">
              <a:lnSpc>
                <a:spcPct val="133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实施大规模干部轮训计划，实现关键岗位全覆盖；精准举办新提拔干部、年轻干部专题培训班，提升履职能力；大力树立“重实干、重实绩、重长远”的鲜明导向，打造高素质专业化干部队伍。</a:t>
            </a:r>
            <a:endParaRPr lang="en-US" sz="1100"/>
          </a:p>
        </p:txBody>
      </p:sp>
      <p:sp>
        <p:nvSpPr>
          <p:cNvPr id="13" name="AutoShape 13"/>
          <p:cNvSpPr/>
          <p:nvPr/>
        </p:nvSpPr>
        <p:spPr>
          <a:xfrm>
            <a:off x="8051800" y="2667000"/>
            <a:ext cx="33782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4" name="AutoShape 14"/>
          <p:cNvSpPr/>
          <p:nvPr/>
        </p:nvSpPr>
        <p:spPr>
          <a:xfrm>
            <a:off x="8051800" y="3619500"/>
            <a:ext cx="3378200" cy="444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明确用人导向，检验政治担当</a:t>
            </a:r>
            <a:endParaRPr lang="en-US" sz="1100"/>
          </a:p>
        </p:txBody>
      </p:sp>
      <p:sp>
        <p:nvSpPr>
          <p:cNvPr id="15" name="AutoShape 15"/>
          <p:cNvSpPr/>
          <p:nvPr/>
        </p:nvSpPr>
        <p:spPr>
          <a:xfrm>
            <a:off x="8051800" y="4191000"/>
            <a:ext cx="508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051800" y="4508500"/>
            <a:ext cx="3378200" cy="1841500"/>
          </a:xfrm>
          <a:prstGeom prst="rect">
            <a:avLst/>
          </a:prstGeom>
          <a:noFill/>
          <a:ln w="12700" cap="flat" cmpd="sng">
            <a:noFill/>
            <a:prstDash val="solid"/>
            <a:round/>
          </a:ln>
        </p:spPr>
        <p:txBody>
          <a:bodyPr vert="horz" wrap="square" lIns="0" tIns="0" rIns="0" bIns="0" rtlCol="0" anchor="ctr" anchorCtr="false"/>
          <a:lstStyle/>
          <a:p>
            <a:pPr marL="0" indent="0" algn="l">
              <a:lnSpc>
                <a:spcPct val="133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坚持在重大项目、改革攻坚和基层一线考察识别干部，练就政治慧眼；选树宣传“担当作为好干部”先进典型，凝聚奋进力量；大胆提拔使用政治坚定、实绩突出、群众公认的干部，激励干部担当作为。</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强化理论武装，把稳发展方向</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严格落实“第一议题”制度，确保思想行动高度统一</a:t>
            </a:r>
            <a:endParaRPr lang="en-US" sz="1100"/>
          </a:p>
        </p:txBody>
      </p:sp>
      <p:sp>
        <p:nvSpPr>
          <p:cNvPr id="5" name="AutoShape 5"/>
          <p:cNvSpPr/>
          <p:nvPr/>
        </p:nvSpPr>
        <p:spPr>
          <a:xfrm>
            <a:off x="762000" y="2667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2921000"/>
            <a:ext cx="355600" cy="355600"/>
          </a:xfrm>
          <a:prstGeom prst="rect">
            <a:avLst/>
          </a:prstGeom>
        </p:spPr>
      </p:pic>
      <p:sp>
        <p:nvSpPr>
          <p:cNvPr id="7" name="AutoShape 7"/>
          <p:cNvSpPr/>
          <p:nvPr/>
        </p:nvSpPr>
        <p:spPr>
          <a:xfrm>
            <a:off x="1460500" y="2921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制度化学习</a:t>
            </a:r>
            <a:endParaRPr lang="en-US" sz="1100"/>
          </a:p>
        </p:txBody>
      </p:sp>
      <p:sp>
        <p:nvSpPr>
          <p:cNvPr id="8" name="AutoShape 8"/>
          <p:cNvSpPr/>
          <p:nvPr/>
        </p:nvSpPr>
        <p:spPr>
          <a:xfrm>
            <a:off x="1016000" y="3492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将学习贯彻习近平新时代中国特色社会主义思想作为党委会议的“第一议题”，常态化推进理论学习，做到学深悟透、融会贯通，筑牢思想根基，确保政治立场坚定、发展方向不偏。</a:t>
            </a:r>
            <a:endParaRPr lang="en-US" sz="1100"/>
          </a:p>
        </p:txBody>
      </p:sp>
      <p:sp>
        <p:nvSpPr>
          <p:cNvPr id="9" name="AutoShape 9"/>
          <p:cNvSpPr/>
          <p:nvPr/>
        </p:nvSpPr>
        <p:spPr>
          <a:xfrm>
            <a:off x="4406900" y="2667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60900" y="2921000"/>
            <a:ext cx="355600" cy="355600"/>
          </a:xfrm>
          <a:prstGeom prst="rect">
            <a:avLst/>
          </a:prstGeom>
        </p:spPr>
      </p:pic>
      <p:sp>
        <p:nvSpPr>
          <p:cNvPr id="11" name="AutoShape 11"/>
          <p:cNvSpPr/>
          <p:nvPr/>
        </p:nvSpPr>
        <p:spPr>
          <a:xfrm>
            <a:off x="5105400" y="2921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专题化研讨</a:t>
            </a:r>
            <a:endParaRPr lang="en-US" sz="1100"/>
          </a:p>
        </p:txBody>
      </p:sp>
      <p:sp>
        <p:nvSpPr>
          <p:cNvPr id="12" name="AutoShape 12"/>
          <p:cNvSpPr/>
          <p:nvPr/>
        </p:nvSpPr>
        <p:spPr>
          <a:xfrm>
            <a:off x="4660900" y="3492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扎实开展树立和践行正确政绩观专题教育，通过集体研学、专题研讨、实地调研等形式，深入系统学习党的创新理论，引导干部树立正确的权力观、事业观、政绩观。</a:t>
            </a:r>
            <a:endParaRPr lang="en-US" sz="1100"/>
          </a:p>
        </p:txBody>
      </p:sp>
      <p:sp>
        <p:nvSpPr>
          <p:cNvPr id="13" name="AutoShape 13"/>
          <p:cNvSpPr/>
          <p:nvPr/>
        </p:nvSpPr>
        <p:spPr>
          <a:xfrm>
            <a:off x="8051800" y="2667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305800" y="2921000"/>
            <a:ext cx="355600" cy="355600"/>
          </a:xfrm>
          <a:prstGeom prst="rect">
            <a:avLst/>
          </a:prstGeom>
        </p:spPr>
      </p:pic>
      <p:sp>
        <p:nvSpPr>
          <p:cNvPr id="15" name="AutoShape 15"/>
          <p:cNvSpPr/>
          <p:nvPr/>
        </p:nvSpPr>
        <p:spPr>
          <a:xfrm>
            <a:off x="8750300" y="2921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学用结合促发展</a:t>
            </a:r>
            <a:endParaRPr lang="en-US" sz="1100"/>
          </a:p>
        </p:txBody>
      </p:sp>
      <p:sp>
        <p:nvSpPr>
          <p:cNvPr id="16" name="AutoShape 16"/>
          <p:cNvSpPr/>
          <p:nvPr/>
        </p:nvSpPr>
        <p:spPr>
          <a:xfrm>
            <a:off x="8305800" y="3492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紧扣集团“高质量发展、高效率运行、高效益经营”目标，对标对表找差距，把学习成效转化为破解难题的实招硬招，以理论指导实践，推动转型升级落地见效。</a:t>
            </a:r>
            <a:endParaRPr lang="en-US" sz="1100"/>
          </a:p>
        </p:txBody>
      </p:sp>
      <p:sp>
        <p:nvSpPr>
          <p:cNvPr id="17" name="AutoShape 17"/>
          <p:cNvSpPr/>
          <p:nvPr/>
        </p:nvSpPr>
        <p:spPr>
          <a:xfrm>
            <a:off x="762000" y="5842000"/>
            <a:ext cx="10668000" cy="7112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89000" y="5994400"/>
            <a:ext cx="10414000" cy="5080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以学铸魂、以学增智、以学正风、以学促干，让理论学习成果成为推动集团事业高质量发展的强大引擎。</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抓实教育培训，提升综合素养</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精准滴灌，全面提升干部队伍能力水平</a:t>
            </a:r>
            <a:endParaRPr lang="en-US" sz="1100"/>
          </a:p>
        </p:txBody>
      </p:sp>
      <p:sp>
        <p:nvSpPr>
          <p:cNvPr id="5" name="AutoShape 5"/>
          <p:cNvSpPr/>
          <p:nvPr/>
        </p:nvSpPr>
        <p:spPr>
          <a:xfrm>
            <a:off x="762000" y="2667000"/>
            <a:ext cx="3378200" cy="298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46400"/>
            <a:ext cx="2540000" cy="4064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大规模轮训全覆盖</a:t>
            </a:r>
            <a:endParaRPr lang="en-US" sz="1100"/>
          </a:p>
        </p:txBody>
      </p:sp>
      <p:cxnSp>
        <p:nvCxnSpPr>
          <p:cNvPr id="8" name="Connector 8"/>
          <p:cNvCxnSpPr/>
          <p:nvPr/>
        </p:nvCxnSpPr>
        <p:spPr>
          <a:xfrm rot="-15211">
            <a:off x="1016014" y="3549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1016000" y="3746500"/>
            <a:ext cx="2870200" cy="177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连续举办多期干部能力提升专题培训班，累计轮训中层以上管理人员</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数百人次</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，实现关键岗位、核心骨干教育培训的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全员覆盖</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，筑牢队伍能力建设根基。</a:t>
            </a:r>
            <a:endParaRPr lang="en-US" sz="1100"/>
          </a:p>
        </p:txBody>
      </p:sp>
      <p:sp>
        <p:nvSpPr>
          <p:cNvPr id="10" name="AutoShape 10"/>
          <p:cNvSpPr/>
          <p:nvPr/>
        </p:nvSpPr>
        <p:spPr>
          <a:xfrm>
            <a:off x="4406900" y="2667000"/>
            <a:ext cx="3378200" cy="298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60900" y="2921000"/>
            <a:ext cx="406400" cy="406400"/>
          </a:xfrm>
          <a:prstGeom prst="rect">
            <a:avLst/>
          </a:prstGeom>
        </p:spPr>
      </p:pic>
      <p:sp>
        <p:nvSpPr>
          <p:cNvPr id="12" name="AutoShape 12"/>
          <p:cNvSpPr/>
          <p:nvPr/>
        </p:nvSpPr>
        <p:spPr>
          <a:xfrm>
            <a:off x="5168900" y="2946400"/>
            <a:ext cx="2540000" cy="4064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专题化培训强本领</a:t>
            </a:r>
            <a:endParaRPr lang="en-US" sz="1100"/>
          </a:p>
        </p:txBody>
      </p:sp>
      <p:cxnSp>
        <p:nvCxnSpPr>
          <p:cNvPr id="13" name="Connector 13"/>
          <p:cNvCxnSpPr/>
          <p:nvPr/>
        </p:nvCxnSpPr>
        <p:spPr>
          <a:xfrm rot="-15211">
            <a:off x="4660914" y="3549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660900" y="3746500"/>
            <a:ext cx="2870200" cy="177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靶向发力，针对</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新提拔干部、年轻干部及关键岗位人员</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开设专题班。重点强化廉洁自律意识与正确政绩观教育，引导干部系牢廉洁从政的“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第一粒扣子</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
        <p:nvSpPr>
          <p:cNvPr id="15" name="AutoShape 15"/>
          <p:cNvSpPr/>
          <p:nvPr/>
        </p:nvSpPr>
        <p:spPr>
          <a:xfrm>
            <a:off x="8051800" y="2667000"/>
            <a:ext cx="3378200" cy="298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305800" y="2921000"/>
            <a:ext cx="406400" cy="406400"/>
          </a:xfrm>
          <a:prstGeom prst="rect">
            <a:avLst/>
          </a:prstGeom>
        </p:spPr>
      </p:pic>
      <p:sp>
        <p:nvSpPr>
          <p:cNvPr id="17" name="AutoShape 17"/>
          <p:cNvSpPr/>
          <p:nvPr/>
        </p:nvSpPr>
        <p:spPr>
          <a:xfrm>
            <a:off x="8813800" y="2946400"/>
            <a:ext cx="2540000" cy="4064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理念引导固根本</a:t>
            </a:r>
            <a:endParaRPr lang="en-US" sz="1100"/>
          </a:p>
        </p:txBody>
      </p:sp>
      <p:cxnSp>
        <p:nvCxnSpPr>
          <p:cNvPr id="18" name="Connector 18"/>
          <p:cNvCxnSpPr/>
          <p:nvPr/>
        </p:nvCxnSpPr>
        <p:spPr>
          <a:xfrm rot="-15211">
            <a:off x="8305814" y="3549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305800" y="3746500"/>
            <a:ext cx="2870200" cy="177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以思想淬炼为核心，牢固树立“</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重实干、重实绩、重长远</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”的鲜明导向。将理论学习与实践锻炼深度融合，为集团高质量发展提供坚实的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思想保证与人才支撑</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
        <p:nvSpPr>
          <p:cNvPr id="20" name="AutoShape 20"/>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坚持教育培训常态化、长效化，持续打造一支政治过硬、本领高强、作风优良的高素质专业化干部队伍，为企业发展注入源源不断的活力。</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明确用人导向，检验政治担当</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树立“注重实干、崇尚实绩”的鲜明导向</a:t>
            </a:r>
            <a:endParaRPr lang="en-US" sz="1100"/>
          </a:p>
        </p:txBody>
      </p:sp>
      <p:sp>
        <p:nvSpPr>
          <p:cNvPr id="5" name="AutoShape 5"/>
          <p:cNvSpPr/>
          <p:nvPr/>
        </p:nvSpPr>
        <p:spPr>
          <a:xfrm>
            <a:off x="7620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3048000"/>
            <a:ext cx="355600" cy="355600"/>
          </a:xfrm>
          <a:prstGeom prst="rect">
            <a:avLst/>
          </a:prstGeom>
        </p:spPr>
      </p:pic>
      <p:sp>
        <p:nvSpPr>
          <p:cNvPr id="7" name="AutoShape 7"/>
          <p:cNvSpPr/>
          <p:nvPr/>
        </p:nvSpPr>
        <p:spPr>
          <a:xfrm>
            <a:off x="1498600" y="3048000"/>
            <a:ext cx="2413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一线考察</a:t>
            </a:r>
            <a:endParaRPr lang="en-US" sz="1100"/>
          </a:p>
        </p:txBody>
      </p:sp>
      <p:cxnSp>
        <p:nvCxnSpPr>
          <p:cNvPr id="8" name="Connector 8"/>
          <p:cNvCxnSpPr/>
          <p:nvPr/>
        </p:nvCxnSpPr>
        <p:spPr>
          <a:xfrm rot="-15211">
            <a:off x="10160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810000"/>
            <a:ext cx="2870200" cy="1524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坚持在重大项目建设、新能源产业布局、国企改革深化及风险防范化解等一线实战中考察识别干部，着重检验关键时刻的政治定力与履职实效。</a:t>
            </a:r>
            <a:endParaRPr lang="en-US" sz="1100"/>
          </a:p>
        </p:txBody>
      </p:sp>
      <p:sp>
        <p:nvSpPr>
          <p:cNvPr id="10" name="AutoShape 10"/>
          <p:cNvSpPr/>
          <p:nvPr/>
        </p:nvSpPr>
        <p:spPr>
          <a:xfrm>
            <a:off x="44069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60900" y="3048000"/>
            <a:ext cx="355600" cy="355600"/>
          </a:xfrm>
          <a:prstGeom prst="rect">
            <a:avLst/>
          </a:prstGeom>
        </p:spPr>
      </p:pic>
      <p:sp>
        <p:nvSpPr>
          <p:cNvPr id="12" name="AutoShape 12"/>
          <p:cNvSpPr/>
          <p:nvPr/>
        </p:nvSpPr>
        <p:spPr>
          <a:xfrm>
            <a:off x="5143500" y="3048000"/>
            <a:ext cx="2413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典型选树</a:t>
            </a:r>
            <a:endParaRPr lang="en-US" sz="1100"/>
          </a:p>
        </p:txBody>
      </p:sp>
      <p:cxnSp>
        <p:nvCxnSpPr>
          <p:cNvPr id="13" name="Connector 13"/>
          <p:cNvCxnSpPr/>
          <p:nvPr/>
        </p:nvCxnSpPr>
        <p:spPr>
          <a:xfrm rot="-15211">
            <a:off x="46609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60900" y="3810000"/>
            <a:ext cx="2870200" cy="1524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常态化开展“担当作为干部”推选表彰，树立一批立得住、叫得响、过得硬的先进典型，发挥示范引领作用，营造见贤思齐的良好风尚。</a:t>
            </a:r>
            <a:endParaRPr lang="en-US" sz="1100"/>
          </a:p>
        </p:txBody>
      </p:sp>
      <p:sp>
        <p:nvSpPr>
          <p:cNvPr id="15" name="AutoShape 15"/>
          <p:cNvSpPr/>
          <p:nvPr/>
        </p:nvSpPr>
        <p:spPr>
          <a:xfrm>
            <a:off x="80518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305800" y="3048000"/>
            <a:ext cx="355600" cy="355600"/>
          </a:xfrm>
          <a:prstGeom prst="rect">
            <a:avLst/>
          </a:prstGeom>
        </p:spPr>
      </p:pic>
      <p:sp>
        <p:nvSpPr>
          <p:cNvPr id="17" name="AutoShape 17"/>
          <p:cNvSpPr/>
          <p:nvPr/>
        </p:nvSpPr>
        <p:spPr>
          <a:xfrm>
            <a:off x="8788400" y="3048000"/>
            <a:ext cx="2413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激励提拔</a:t>
            </a:r>
            <a:endParaRPr lang="en-US" sz="1100"/>
          </a:p>
        </p:txBody>
      </p:sp>
      <p:cxnSp>
        <p:nvCxnSpPr>
          <p:cNvPr id="18" name="Connector 18"/>
          <p:cNvCxnSpPr/>
          <p:nvPr/>
        </p:nvCxnSpPr>
        <p:spPr>
          <a:xfrm rot="-15211">
            <a:off x="8305814" y="3613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305800" y="3810000"/>
            <a:ext cx="2870200" cy="1524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对政治坚定、实绩突出、群众公认的优秀干部大胆提拔使用，树立“有为者有位、能干者能上”的鲜明导向，持续激发干部队伍干事创业的内生动力。</a:t>
            </a:r>
            <a:endParaRPr lang="en-US" sz="1100"/>
          </a:p>
        </p:txBody>
      </p:sp>
      <p:sp>
        <p:nvSpPr>
          <p:cNvPr id="20" name="AutoShape 20"/>
          <p:cNvSpPr/>
          <p:nvPr/>
        </p:nvSpPr>
        <p:spPr>
          <a:xfrm>
            <a:off x="762000" y="5842000"/>
            <a:ext cx="10668000" cy="5588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889000" y="5842000"/>
            <a:ext cx="10414000" cy="5588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en-US" sz="1400" b="1" i="0" u="none" strike="noStrike">
                <a:solidFill>
                  <a:srgbClr val="99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坚持把政治标准放在首位，以实干论英雄、以实绩定进退，锻造忠诚干净担当的高素质专业化干部队伍。”</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第二方面：夯实组织基础，建强战斗堡垒</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坚持大抓基层的鲜明导向，提升基层党组织政治功能和组织功能</a:t>
            </a:r>
            <a:endParaRPr lang="en-US" sz="1100"/>
          </a:p>
        </p:txBody>
      </p:sp>
      <p:sp>
        <p:nvSpPr>
          <p:cNvPr id="5" name="AutoShape 5"/>
          <p:cNvSpPr/>
          <p:nvPr/>
        </p:nvSpPr>
        <p:spPr>
          <a:xfrm>
            <a:off x="762000" y="2730500"/>
            <a:ext cx="3378200" cy="33655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921000"/>
            <a:ext cx="3124200" cy="825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7" name="AutoShape 7"/>
          <p:cNvSpPr/>
          <p:nvPr/>
        </p:nvSpPr>
        <p:spPr>
          <a:xfrm>
            <a:off x="952500" y="3873500"/>
            <a:ext cx="31242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健全组织体系，确保有效覆盖</a:t>
            </a:r>
            <a:endParaRPr lang="en-US" sz="1100"/>
          </a:p>
        </p:txBody>
      </p:sp>
      <p:cxnSp>
        <p:nvCxnSpPr>
          <p:cNvPr id="8" name="Connector 8"/>
          <p:cNvCxnSpPr/>
          <p:nvPr/>
        </p:nvCxnSpPr>
        <p:spPr>
          <a:xfrm rot="-14566">
            <a:off x="952513" y="43751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952500" y="4572000"/>
            <a:ext cx="2997200" cy="14605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持续完善基层组织架构，构建全域覆盖的组织网络；在重点项目攻坚、新兴业务拓展等领域动态延伸党组织覆盖，把基层党组织建设成为推动发展的坚强战斗堡垒。</a:t>
            </a:r>
            <a:endParaRPr lang="en-US" sz="1100"/>
          </a:p>
        </p:txBody>
      </p:sp>
      <p:sp>
        <p:nvSpPr>
          <p:cNvPr id="10" name="AutoShape 10"/>
          <p:cNvSpPr/>
          <p:nvPr/>
        </p:nvSpPr>
        <p:spPr>
          <a:xfrm>
            <a:off x="4406900" y="2730500"/>
            <a:ext cx="3378200" cy="33655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597400" y="2921000"/>
            <a:ext cx="3124200" cy="825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2" name="AutoShape 12"/>
          <p:cNvSpPr/>
          <p:nvPr/>
        </p:nvSpPr>
        <p:spPr>
          <a:xfrm>
            <a:off x="4597400" y="3873500"/>
            <a:ext cx="31242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推动深度融合，服务中心大局</a:t>
            </a:r>
            <a:endParaRPr lang="en-US" sz="1100"/>
          </a:p>
        </p:txBody>
      </p:sp>
      <p:cxnSp>
        <p:nvCxnSpPr>
          <p:cNvPr id="13" name="Connector 13"/>
          <p:cNvCxnSpPr/>
          <p:nvPr/>
        </p:nvCxnSpPr>
        <p:spPr>
          <a:xfrm rot="-14566">
            <a:off x="4597413" y="43751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597400" y="4572000"/>
            <a:ext cx="2997200" cy="14605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推动党建工作与生产经营、改革发展同频共振；设立党员责任区、先锋示范岗和攻坚突击队，让党建成为引领高质量发展的“红色引擎”，以高质量党建保障高质量发展。</a:t>
            </a:r>
            <a:endParaRPr lang="en-US" sz="1100"/>
          </a:p>
        </p:txBody>
      </p:sp>
      <p:sp>
        <p:nvSpPr>
          <p:cNvPr id="15" name="AutoShape 15"/>
          <p:cNvSpPr/>
          <p:nvPr/>
        </p:nvSpPr>
        <p:spPr>
          <a:xfrm>
            <a:off x="8051800" y="2730500"/>
            <a:ext cx="3378200" cy="3365500"/>
          </a:xfrm>
          <a:prstGeom prst="roundRect">
            <a:avLst>
              <a:gd name="adj" fmla="val 0"/>
            </a:avLst>
          </a:prstGeom>
          <a:solidFill>
            <a:srgbClr val="FFFFFF">
              <a:alpha val="5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242300" y="2921000"/>
            <a:ext cx="3124200" cy="825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7" name="AutoShape 17"/>
          <p:cNvSpPr/>
          <p:nvPr/>
        </p:nvSpPr>
        <p:spPr>
          <a:xfrm>
            <a:off x="8242300" y="3873500"/>
            <a:ext cx="31242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压实党建责任，强化考核牵引</a:t>
            </a:r>
            <a:endParaRPr lang="en-US" sz="1100"/>
          </a:p>
        </p:txBody>
      </p:sp>
      <p:cxnSp>
        <p:nvCxnSpPr>
          <p:cNvPr id="18" name="Connector 18"/>
          <p:cNvCxnSpPr/>
          <p:nvPr/>
        </p:nvCxnSpPr>
        <p:spPr>
          <a:xfrm rot="-14566">
            <a:off x="8242313" y="43751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242300" y="4572000"/>
            <a:ext cx="2997200" cy="14605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健全党建工作责任制，层层签订责任书，形成一级抓一级、层层抓落实的工作格局；探索党建考核与经营业绩考核联动机制，推动党建责任与发展责任同步部署、同步落实、同步考核。</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健全组织体系，确保有效覆盖</a:t>
            </a:r>
            <a:endParaRPr lang="en-US" sz="1100"/>
          </a:p>
        </p:txBody>
      </p:sp>
      <p:sp>
        <p:nvSpPr>
          <p:cNvPr id="4" name="AutoShape 4"/>
          <p:cNvSpPr/>
          <p:nvPr/>
        </p:nvSpPr>
        <p:spPr>
          <a:xfrm>
            <a:off x="762000" y="17145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构建“业务拓展到哪里，党的组织就建到哪里”的组织网络</a:t>
            </a:r>
            <a:endParaRPr lang="en-US" sz="1100"/>
          </a:p>
        </p:txBody>
      </p:sp>
      <p:sp>
        <p:nvSpPr>
          <p:cNvPr id="5" name="AutoShape 5"/>
          <p:cNvSpPr/>
          <p:nvPr/>
        </p:nvSpPr>
        <p:spPr>
          <a:xfrm>
            <a:off x="762000" y="28575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3111500"/>
            <a:ext cx="355600" cy="355600"/>
          </a:xfrm>
          <a:prstGeom prst="rect">
            <a:avLst/>
          </a:prstGeom>
        </p:spPr>
      </p:pic>
      <p:sp>
        <p:nvSpPr>
          <p:cNvPr id="7" name="AutoShape 7"/>
          <p:cNvSpPr/>
          <p:nvPr/>
        </p:nvSpPr>
        <p:spPr>
          <a:xfrm>
            <a:off x="1473200" y="30988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组织架构完善</a:t>
            </a:r>
            <a:endParaRPr lang="en-US" sz="1100"/>
          </a:p>
        </p:txBody>
      </p:sp>
      <p:cxnSp>
        <p:nvCxnSpPr>
          <p:cNvPr id="8" name="Connector 8"/>
          <p:cNvCxnSpPr/>
          <p:nvPr/>
        </p:nvCxnSpPr>
        <p:spPr>
          <a:xfrm rot="-15211">
            <a:off x="1016014" y="3676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1016000" y="3873500"/>
            <a:ext cx="28702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集团党委下设</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1个机关党委、8个党总支、29个非独立法人党支部</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，形成上下贯通、执行有力的严密组织体系，构建起覆盖全面、架构清晰的组织网络根基。</a:t>
            </a:r>
            <a:endParaRPr lang="en-US" sz="1100"/>
          </a:p>
        </p:txBody>
      </p:sp>
      <p:sp>
        <p:nvSpPr>
          <p:cNvPr id="10" name="AutoShape 10"/>
          <p:cNvSpPr/>
          <p:nvPr/>
        </p:nvSpPr>
        <p:spPr>
          <a:xfrm>
            <a:off x="4406900" y="28575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60900" y="3111500"/>
            <a:ext cx="355600" cy="355600"/>
          </a:xfrm>
          <a:prstGeom prst="rect">
            <a:avLst/>
          </a:prstGeom>
        </p:spPr>
      </p:pic>
      <p:sp>
        <p:nvSpPr>
          <p:cNvPr id="12" name="AutoShape 12"/>
          <p:cNvSpPr/>
          <p:nvPr/>
        </p:nvSpPr>
        <p:spPr>
          <a:xfrm>
            <a:off x="5118100" y="30988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动态延伸覆盖</a:t>
            </a:r>
            <a:endParaRPr lang="en-US" sz="1100"/>
          </a:p>
        </p:txBody>
      </p:sp>
      <p:cxnSp>
        <p:nvCxnSpPr>
          <p:cNvPr id="13" name="Connector 13"/>
          <p:cNvCxnSpPr/>
          <p:nvPr/>
        </p:nvCxnSpPr>
        <p:spPr>
          <a:xfrm rot="-15211">
            <a:off x="4660914" y="3676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660900" y="3873500"/>
            <a:ext cx="28702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坚持党建与业务同频共振，在</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重点工程项目、新兴业务板块</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及时建立党组织，做到业务拓展到哪里，党的组织就覆盖到哪里，确保组织建设无盲区、无空白。</a:t>
            </a:r>
            <a:endParaRPr lang="en-US" sz="1100"/>
          </a:p>
        </p:txBody>
      </p:sp>
      <p:sp>
        <p:nvSpPr>
          <p:cNvPr id="15" name="AutoShape 15"/>
          <p:cNvSpPr/>
          <p:nvPr/>
        </p:nvSpPr>
        <p:spPr>
          <a:xfrm>
            <a:off x="8051800" y="28575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305800" y="3111500"/>
            <a:ext cx="355600" cy="355600"/>
          </a:xfrm>
          <a:prstGeom prst="rect">
            <a:avLst/>
          </a:prstGeom>
        </p:spPr>
      </p:pic>
      <p:sp>
        <p:nvSpPr>
          <p:cNvPr id="17" name="AutoShape 17"/>
          <p:cNvSpPr/>
          <p:nvPr/>
        </p:nvSpPr>
        <p:spPr>
          <a:xfrm>
            <a:off x="8763000" y="30988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组织基础夯实</a:t>
            </a:r>
            <a:endParaRPr lang="en-US" sz="1100"/>
          </a:p>
        </p:txBody>
      </p:sp>
      <p:cxnSp>
        <p:nvCxnSpPr>
          <p:cNvPr id="18" name="Connector 18"/>
          <p:cNvCxnSpPr/>
          <p:nvPr/>
        </p:nvCxnSpPr>
        <p:spPr>
          <a:xfrm rot="-15211">
            <a:off x="8305814" y="36766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305800" y="3873500"/>
            <a:ext cx="28702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以规范化建设为抓手，持续提升党组织凝聚力与战斗力，为充分发挥</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战斗堡垒作用和先锋模范作用</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提供坚实保障，为集团高质量发展筑牢坚实的政治根基。</a:t>
            </a:r>
            <a:endParaRPr lang="en-US" sz="1100"/>
          </a:p>
        </p:txBody>
      </p:sp>
      <p:sp>
        <p:nvSpPr>
          <p:cNvPr id="20" name="AutoShape 20"/>
          <p:cNvSpPr/>
          <p:nvPr/>
        </p:nvSpPr>
        <p:spPr>
          <a:xfrm>
            <a:off x="762000" y="5969000"/>
            <a:ext cx="10668000" cy="508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762000" y="6070600"/>
            <a:ext cx="10668000" cy="3810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筑牢红色堡垒 · 凝聚奋进力量 · 引领高质量发展 ——</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推动深度融合，服务中心大局</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坚决防止“两张皮”，让党建工作成为发展的“红色引擎”</a:t>
            </a:r>
            <a:endParaRPr lang="en-US" sz="1100"/>
          </a:p>
        </p:txBody>
      </p:sp>
      <p:sp>
        <p:nvSpPr>
          <p:cNvPr id="5" name="AutoShape 5"/>
          <p:cNvSpPr/>
          <p:nvPr/>
        </p:nvSpPr>
        <p:spPr>
          <a:xfrm>
            <a:off x="7620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734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融合路径</a:t>
            </a:r>
            <a:endParaRPr lang="en-US" sz="1100"/>
          </a:p>
        </p:txBody>
      </p:sp>
      <p:sp>
        <p:nvSpPr>
          <p:cNvPr id="8" name="AutoShape 8"/>
          <p:cNvSpPr/>
          <p:nvPr/>
        </p:nvSpPr>
        <p:spPr>
          <a:xfrm>
            <a:off x="1016000" y="3683000"/>
            <a:ext cx="28702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着力推动党建工作与</a:t>
            </a:r>
            <a:r>
              <a:rPr lang="en-US" sz="14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生产经营、项目建设、科技创新、安全管控</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等中心任务深度融合，打破党建与业务的壁垒，实现同部署、同落实、同考核，让党建工作深度嵌入发展全过程。</a:t>
            </a:r>
            <a:endParaRPr lang="en-US" sz="1100"/>
          </a:p>
        </p:txBody>
      </p:sp>
      <p:sp>
        <p:nvSpPr>
          <p:cNvPr id="9" name="AutoShape 9"/>
          <p:cNvSpPr/>
          <p:nvPr/>
        </p:nvSpPr>
        <p:spPr>
          <a:xfrm>
            <a:off x="44069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60900" y="3048000"/>
            <a:ext cx="406400" cy="406400"/>
          </a:xfrm>
          <a:prstGeom prst="rect">
            <a:avLst/>
          </a:prstGeom>
        </p:spPr>
      </p:pic>
      <p:sp>
        <p:nvSpPr>
          <p:cNvPr id="11" name="AutoShape 11"/>
          <p:cNvSpPr/>
          <p:nvPr/>
        </p:nvSpPr>
        <p:spPr>
          <a:xfrm>
            <a:off x="5168900" y="30734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实践载体</a:t>
            </a:r>
            <a:endParaRPr lang="en-US" sz="1100"/>
          </a:p>
        </p:txBody>
      </p:sp>
      <p:sp>
        <p:nvSpPr>
          <p:cNvPr id="12" name="AutoShape 12"/>
          <p:cNvSpPr/>
          <p:nvPr/>
        </p:nvSpPr>
        <p:spPr>
          <a:xfrm>
            <a:off x="4660900" y="3683000"/>
            <a:ext cx="28702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在重大项目攻坚和关键技术攻关中设立</a:t>
            </a:r>
            <a:r>
              <a:rPr lang="en-US" sz="14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党员责任区、示范岗</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，组建党员突击队。引导党员在急难险重任务中亮身份、当先锋，以“红色力量”破解发展难题，彰显使命担当。</a:t>
            </a:r>
            <a:endParaRPr lang="en-US" sz="1100"/>
          </a:p>
        </p:txBody>
      </p:sp>
      <p:sp>
        <p:nvSpPr>
          <p:cNvPr id="13" name="AutoShape 13"/>
          <p:cNvSpPr/>
          <p:nvPr/>
        </p:nvSpPr>
        <p:spPr>
          <a:xfrm>
            <a:off x="8051800" y="27940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305800" y="3048000"/>
            <a:ext cx="406400" cy="406400"/>
          </a:xfrm>
          <a:prstGeom prst="rect">
            <a:avLst/>
          </a:prstGeom>
        </p:spPr>
      </p:pic>
      <p:sp>
        <p:nvSpPr>
          <p:cNvPr id="15" name="AutoShape 15"/>
          <p:cNvSpPr/>
          <p:nvPr/>
        </p:nvSpPr>
        <p:spPr>
          <a:xfrm>
            <a:off x="8813800" y="30734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核心目标</a:t>
            </a:r>
            <a:endParaRPr lang="en-US" sz="1100"/>
          </a:p>
        </p:txBody>
      </p:sp>
      <p:sp>
        <p:nvSpPr>
          <p:cNvPr id="16" name="AutoShape 16"/>
          <p:cNvSpPr/>
          <p:nvPr/>
        </p:nvSpPr>
        <p:spPr>
          <a:xfrm>
            <a:off x="8305800" y="3683000"/>
            <a:ext cx="28702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将党组织的战斗堡垒作用和党员的先锋模范作用，转化为推动高质量发展的强大动能。以党建实效赋能发展实绩，让红色引领成为企业发展、事业进步的坚实保障与核心优势。</a:t>
            </a:r>
            <a:endParaRPr lang="en-US" sz="1100"/>
          </a:p>
        </p:txBody>
      </p:sp>
      <p:sp>
        <p:nvSpPr>
          <p:cNvPr id="17" name="AutoShape 17"/>
          <p:cNvSpPr/>
          <p:nvPr/>
        </p:nvSpPr>
        <p:spPr>
          <a:xfrm>
            <a:off x="762000" y="5715000"/>
            <a:ext cx="10668000" cy="127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以高质量党建引领高质量发展，让“红色引擎”释放强劲动力，为中心大局提供坚强政治保证！</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压实党建责任，强化考核牵引</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构建“一级抓一级、层层抓落实”的工作格局</a:t>
            </a:r>
            <a:endParaRPr lang="en-US" sz="1100"/>
          </a:p>
        </p:txBody>
      </p:sp>
      <p:sp>
        <p:nvSpPr>
          <p:cNvPr id="5" name="AutoShape 5"/>
          <p:cNvSpPr/>
          <p:nvPr/>
        </p:nvSpPr>
        <p:spPr>
          <a:xfrm>
            <a:off x="762000" y="2794000"/>
            <a:ext cx="33782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794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3111500"/>
            <a:ext cx="355600" cy="355600"/>
          </a:xfrm>
          <a:prstGeom prst="rect">
            <a:avLst/>
          </a:prstGeom>
        </p:spPr>
      </p:pic>
      <p:sp>
        <p:nvSpPr>
          <p:cNvPr id="8" name="AutoShape 8"/>
          <p:cNvSpPr/>
          <p:nvPr/>
        </p:nvSpPr>
        <p:spPr>
          <a:xfrm>
            <a:off x="1473200" y="30988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责任体系健全</a:t>
            </a:r>
            <a:endParaRPr lang="en-US" sz="1100"/>
          </a:p>
        </p:txBody>
      </p:sp>
      <p:cxnSp>
        <p:nvCxnSpPr>
          <p:cNvPr id="9" name="Connector 9"/>
          <p:cNvCxnSpPr/>
          <p:nvPr/>
        </p:nvCxnSpPr>
        <p:spPr>
          <a:xfrm rot="-15211">
            <a:off x="1016014" y="3676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1016000" y="3873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年初召开党建工作会，印发年度党建要点，层层签订责任书，明确责任清单。将党建工作纳入整体规划，确保任务细化到岗、责任落实到人，筑牢责任根基。</a:t>
            </a:r>
            <a:endParaRPr lang="en-US" sz="1100"/>
          </a:p>
        </p:txBody>
      </p:sp>
      <p:sp>
        <p:nvSpPr>
          <p:cNvPr id="11" name="AutoShape 11"/>
          <p:cNvSpPr/>
          <p:nvPr/>
        </p:nvSpPr>
        <p:spPr>
          <a:xfrm>
            <a:off x="4406900" y="2794000"/>
            <a:ext cx="33782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406900" y="2794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60900" y="3111500"/>
            <a:ext cx="355600" cy="355600"/>
          </a:xfrm>
          <a:prstGeom prst="rect">
            <a:avLst/>
          </a:prstGeom>
        </p:spPr>
      </p:pic>
      <p:sp>
        <p:nvSpPr>
          <p:cNvPr id="14" name="AutoShape 14"/>
          <p:cNvSpPr/>
          <p:nvPr/>
        </p:nvSpPr>
        <p:spPr>
          <a:xfrm>
            <a:off x="5118100" y="30988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考核机制创新</a:t>
            </a:r>
            <a:endParaRPr lang="en-US" sz="1100"/>
          </a:p>
        </p:txBody>
      </p:sp>
      <p:cxnSp>
        <p:nvCxnSpPr>
          <p:cNvPr id="15" name="Connector 15"/>
          <p:cNvCxnSpPr/>
          <p:nvPr/>
        </p:nvCxnSpPr>
        <p:spPr>
          <a:xfrm rot="-15211">
            <a:off x="4660914" y="3676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6" name="AutoShape 16"/>
          <p:cNvSpPr/>
          <p:nvPr/>
        </p:nvSpPr>
        <p:spPr>
          <a:xfrm>
            <a:off x="4660900" y="3873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探索建立党建考核与经营业绩考核联动机制，打破“两张皮”现象。将党组织在推动发展、攻坚克难中的作用发挥，作为评价党建成效的核心指标，实现以考促建。</a:t>
            </a:r>
            <a:endParaRPr lang="en-US" sz="1100"/>
          </a:p>
        </p:txBody>
      </p:sp>
      <p:sp>
        <p:nvSpPr>
          <p:cNvPr id="17" name="AutoShape 17"/>
          <p:cNvSpPr/>
          <p:nvPr/>
        </p:nvSpPr>
        <p:spPr>
          <a:xfrm>
            <a:off x="8051800" y="2794000"/>
            <a:ext cx="33782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2794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305800" y="3111500"/>
            <a:ext cx="355600" cy="355600"/>
          </a:xfrm>
          <a:prstGeom prst="rect">
            <a:avLst/>
          </a:prstGeom>
        </p:spPr>
      </p:pic>
      <p:sp>
        <p:nvSpPr>
          <p:cNvPr id="20" name="AutoShape 20"/>
          <p:cNvSpPr/>
          <p:nvPr/>
        </p:nvSpPr>
        <p:spPr>
          <a:xfrm>
            <a:off x="8763000" y="30988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责任同步落实</a:t>
            </a:r>
            <a:endParaRPr lang="en-US" sz="1100"/>
          </a:p>
        </p:txBody>
      </p:sp>
      <p:cxnSp>
        <p:nvCxnSpPr>
          <p:cNvPr id="21" name="Connector 21"/>
          <p:cNvCxnSpPr/>
          <p:nvPr/>
        </p:nvCxnSpPr>
        <p:spPr>
          <a:xfrm rot="-15211">
            <a:off x="8305814" y="3676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2" name="AutoShape 22"/>
          <p:cNvSpPr/>
          <p:nvPr/>
        </p:nvSpPr>
        <p:spPr>
          <a:xfrm>
            <a:off x="8305800" y="3873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以考核为“指挥棒”，推动党建与经营责任同步部署、同步落实、同步考核。把党建优势转化为发展优势，凝聚起推动高质量发展的强大合力，实现互促共赢。</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第三方面：锻造骨干队伍，激发内生动力</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坚持党管干部原则，打造高素质专业化干部队伍</a:t>
            </a:r>
            <a:endParaRPr lang="en-US" sz="1100"/>
          </a:p>
        </p:txBody>
      </p:sp>
      <p:sp>
        <p:nvSpPr>
          <p:cNvPr id="5" name="AutoShape 5"/>
          <p:cNvSpPr/>
          <p:nvPr/>
        </p:nvSpPr>
        <p:spPr>
          <a:xfrm>
            <a:off x="762000" y="2667000"/>
            <a:ext cx="3429000" cy="3365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2857500"/>
            <a:ext cx="3175000" cy="698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7" name="AutoShape 7"/>
          <p:cNvSpPr/>
          <p:nvPr/>
        </p:nvSpPr>
        <p:spPr>
          <a:xfrm>
            <a:off x="952500" y="3619500"/>
            <a:ext cx="304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树立鲜明导向，规范选拔任用</a:t>
            </a:r>
            <a:endParaRPr lang="en-US" sz="1100"/>
          </a:p>
        </p:txBody>
      </p:sp>
      <p:cxnSp>
        <p:nvCxnSpPr>
          <p:cNvPr id="8" name="Connector 8"/>
          <p:cNvCxnSpPr/>
          <p:nvPr/>
        </p:nvCxnSpPr>
        <p:spPr>
          <a:xfrm rot="-14323">
            <a:off x="952513" y="41846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952500" y="4318000"/>
            <a:ext cx="30480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33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突出政治标准，严把选人用人政治关、品行关与廉洁关；严格选拔程序，落实“凡提四必”核查机制；拓宽选人视野，推行公开竞聘与竞争性选拔，打破身份壁垒。</a:t>
            </a:r>
            <a:endParaRPr lang="en-US" sz="1100"/>
          </a:p>
        </p:txBody>
      </p:sp>
      <p:sp>
        <p:nvSpPr>
          <p:cNvPr id="10" name="AutoShape 10"/>
          <p:cNvSpPr/>
          <p:nvPr/>
        </p:nvSpPr>
        <p:spPr>
          <a:xfrm>
            <a:off x="4381500" y="2667000"/>
            <a:ext cx="3429000" cy="3365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572000" y="2857500"/>
            <a:ext cx="3175000" cy="698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2" name="AutoShape 12"/>
          <p:cNvSpPr/>
          <p:nvPr/>
        </p:nvSpPr>
        <p:spPr>
          <a:xfrm>
            <a:off x="4572000" y="3619500"/>
            <a:ext cx="304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加强培养锻炼，提升能力本领</a:t>
            </a:r>
            <a:endParaRPr lang="en-US" sz="1100"/>
          </a:p>
        </p:txBody>
      </p:sp>
      <p:cxnSp>
        <p:nvCxnSpPr>
          <p:cNvPr id="13" name="Connector 13"/>
          <p:cNvCxnSpPr/>
          <p:nvPr/>
        </p:nvCxnSpPr>
        <p:spPr>
          <a:xfrm rot="-14323">
            <a:off x="4572013" y="41846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572000" y="4318000"/>
            <a:ext cx="30480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33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推动干部交流轮岗，注重在基层一线和艰苦复杂岗位历练；创新培养机制，畅通跨领域、跨部门人才流动渠道；强化外部对标学习，赴先进地区考察，汲取发展经验。</a:t>
            </a:r>
            <a:endParaRPr lang="en-US" sz="1100"/>
          </a:p>
        </p:txBody>
      </p:sp>
      <p:sp>
        <p:nvSpPr>
          <p:cNvPr id="15" name="AutoShape 15"/>
          <p:cNvSpPr/>
          <p:nvPr/>
        </p:nvSpPr>
        <p:spPr>
          <a:xfrm>
            <a:off x="8001000" y="2667000"/>
            <a:ext cx="3429000" cy="3365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191500" y="2857500"/>
            <a:ext cx="3175000" cy="698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7" name="AutoShape 17"/>
          <p:cNvSpPr/>
          <p:nvPr/>
        </p:nvSpPr>
        <p:spPr>
          <a:xfrm>
            <a:off x="8191500" y="3619500"/>
            <a:ext cx="304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坚持严管厚爱，激励担当作为</a:t>
            </a:r>
            <a:endParaRPr lang="en-US" sz="1100"/>
          </a:p>
        </p:txBody>
      </p:sp>
      <p:cxnSp>
        <p:nvCxnSpPr>
          <p:cNvPr id="18" name="Connector 18"/>
          <p:cNvCxnSpPr/>
          <p:nvPr/>
        </p:nvCxnSpPr>
        <p:spPr>
          <a:xfrm rot="-14323">
            <a:off x="8191513" y="41846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191500" y="4318000"/>
            <a:ext cx="30480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33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强化常态化监督管理，筑牢思想与制度双重廉洁防线；落实“三个区分开来”，为担当者撑腰鼓劲；全面推行契约化管理，明确权责利，以实绩论英雄，激发干事创业活力。</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树立鲜明导向，规范选拔任用</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严把选人用人政治关、程序关、廉洁关，打造高素质干部队伍</a:t>
            </a:r>
            <a:endParaRPr lang="en-US" sz="1100"/>
          </a:p>
        </p:txBody>
      </p:sp>
      <p:sp>
        <p:nvSpPr>
          <p:cNvPr id="5" name="AutoShape 5"/>
          <p:cNvSpPr/>
          <p:nvPr/>
        </p:nvSpPr>
        <p:spPr>
          <a:xfrm>
            <a:off x="762000" y="2540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2768600"/>
            <a:ext cx="406400" cy="406400"/>
          </a:xfrm>
          <a:prstGeom prst="rect">
            <a:avLst/>
          </a:prstGeom>
        </p:spPr>
      </p:pic>
      <p:sp>
        <p:nvSpPr>
          <p:cNvPr id="7" name="AutoShape 7"/>
          <p:cNvSpPr/>
          <p:nvPr/>
        </p:nvSpPr>
        <p:spPr>
          <a:xfrm>
            <a:off x="1524000" y="27686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突出政治标准，筑牢根基</a:t>
            </a:r>
            <a:endParaRPr lang="en-US" sz="1100"/>
          </a:p>
        </p:txBody>
      </p:sp>
      <p:sp>
        <p:nvSpPr>
          <p:cNvPr id="8" name="AutoShape 8"/>
          <p:cNvSpPr/>
          <p:nvPr/>
        </p:nvSpPr>
        <p:spPr>
          <a:xfrm>
            <a:off x="1016000" y="3302000"/>
            <a:ext cx="4699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坚持德才兼备、以德为先，突出基层和实践导向。把政治过硬作为首要条件，着力选拔忠诚干净担当、实绩突出的干部，确保队伍政治上靠得住。</a:t>
            </a:r>
            <a:endParaRPr lang="en-US" sz="1100"/>
          </a:p>
        </p:txBody>
      </p:sp>
      <p:sp>
        <p:nvSpPr>
          <p:cNvPr id="9" name="AutoShape 9"/>
          <p:cNvSpPr/>
          <p:nvPr/>
        </p:nvSpPr>
        <p:spPr>
          <a:xfrm>
            <a:off x="6223000" y="25400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6477000" y="2768600"/>
            <a:ext cx="406400" cy="406400"/>
          </a:xfrm>
          <a:prstGeom prst="rect">
            <a:avLst/>
          </a:prstGeom>
        </p:spPr>
      </p:pic>
      <p:sp>
        <p:nvSpPr>
          <p:cNvPr id="11" name="AutoShape 11"/>
          <p:cNvSpPr/>
          <p:nvPr/>
        </p:nvSpPr>
        <p:spPr>
          <a:xfrm>
            <a:off x="6985000" y="27686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严守选拔程序，规范有序</a:t>
            </a:r>
            <a:endParaRPr lang="en-US" sz="1100"/>
          </a:p>
        </p:txBody>
      </p:sp>
      <p:sp>
        <p:nvSpPr>
          <p:cNvPr id="12" name="AutoShape 12"/>
          <p:cNvSpPr/>
          <p:nvPr/>
        </p:nvSpPr>
        <p:spPr>
          <a:xfrm>
            <a:off x="6477000" y="3302000"/>
            <a:ext cx="4699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严格执行动议、推荐、考察、决定、任职全流程，刚性落实“凡提四必”核查机制与廉政审查，做到程序一步不少、标准一丝不松。</a:t>
            </a:r>
            <a:endParaRPr lang="en-US" sz="1100"/>
          </a:p>
        </p:txBody>
      </p:sp>
      <p:sp>
        <p:nvSpPr>
          <p:cNvPr id="13" name="AutoShape 13"/>
          <p:cNvSpPr/>
          <p:nvPr/>
        </p:nvSpPr>
        <p:spPr>
          <a:xfrm>
            <a:off x="762000" y="45085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1016000" y="4737100"/>
            <a:ext cx="406400" cy="406400"/>
          </a:xfrm>
          <a:prstGeom prst="rect">
            <a:avLst/>
          </a:prstGeom>
        </p:spPr>
      </p:pic>
      <p:sp>
        <p:nvSpPr>
          <p:cNvPr id="15" name="AutoShape 15"/>
          <p:cNvSpPr/>
          <p:nvPr/>
        </p:nvSpPr>
        <p:spPr>
          <a:xfrm>
            <a:off x="1524000" y="47371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强化全程监督，规范管理</a:t>
            </a:r>
            <a:endParaRPr lang="en-US" sz="1100"/>
          </a:p>
        </p:txBody>
      </p:sp>
      <p:sp>
        <p:nvSpPr>
          <p:cNvPr id="16" name="AutoShape 16"/>
          <p:cNvSpPr/>
          <p:nvPr/>
        </p:nvSpPr>
        <p:spPr>
          <a:xfrm>
            <a:off x="1016000" y="5270500"/>
            <a:ext cx="4699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五年来累计受理和上报干部任用事前报告数十次，涉及干部数百人次。坚持事前报备、事中监督、事后归档，确保选拔任用全程可追溯、可监督。</a:t>
            </a:r>
            <a:endParaRPr lang="en-US" sz="1100"/>
          </a:p>
        </p:txBody>
      </p:sp>
      <p:sp>
        <p:nvSpPr>
          <p:cNvPr id="17" name="AutoShape 17"/>
          <p:cNvSpPr/>
          <p:nvPr/>
        </p:nvSpPr>
        <p:spPr>
          <a:xfrm>
            <a:off x="6223000" y="4508500"/>
            <a:ext cx="5207000" cy="171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true"/>
          </p:cNvPicPr>
          <p:nvPr/>
        </p:nvPicPr>
        <p:blipFill>
          <a:blip r:embed="rId7">
            <a:extLst>
              <a:ext uri="{28A0092B-C50C-407E-A947-70E740481C1C}">
                <a14:useLocalDpi xmlns:a14="http://schemas.microsoft.com/office/drawing/2010/main" val="false"/>
              </a:ext>
              <a:ext uri="{96DAC541-7B7A-43D3-8B79-37D633B846F1}">
                <asvg:svgBlip xmlns:asvg="http://schemas.microsoft.com/office/drawing/2016/SVG/main" r:embed="rId8"/>
              </a:ext>
            </a:extLst>
          </a:blip>
          <a:stretch>
            <a:fillRect/>
          </a:stretch>
        </p:blipFill>
        <p:spPr>
          <a:xfrm>
            <a:off x="6477000" y="4737100"/>
            <a:ext cx="406400" cy="406400"/>
          </a:xfrm>
          <a:prstGeom prst="rect">
            <a:avLst/>
          </a:prstGeom>
        </p:spPr>
      </p:pic>
      <p:sp>
        <p:nvSpPr>
          <p:cNvPr id="19" name="AutoShape 19"/>
          <p:cNvSpPr/>
          <p:nvPr/>
        </p:nvSpPr>
        <p:spPr>
          <a:xfrm>
            <a:off x="6985000" y="47371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拓宽选人视野，激发活力</a:t>
            </a:r>
            <a:endParaRPr lang="en-US" sz="1100"/>
          </a:p>
        </p:txBody>
      </p:sp>
      <p:sp>
        <p:nvSpPr>
          <p:cNvPr id="20" name="AutoShape 20"/>
          <p:cNvSpPr/>
          <p:nvPr/>
        </p:nvSpPr>
        <p:spPr>
          <a:xfrm>
            <a:off x="6477000" y="5270500"/>
            <a:ext cx="4699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大力推行公开竞聘选拔模式，打破身份、学历、资历壁垒，广开进贤之路。以竞争择优机制激发干部队伍内生动力，营造能者上、优者奖的良好氛围。</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加强培养锻炼，提升能力本领</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把实践锻炼作为培养干部的最好课堂</a:t>
            </a:r>
            <a:endParaRPr lang="en-US" sz="1100"/>
          </a:p>
        </p:txBody>
      </p:sp>
      <p:sp>
        <p:nvSpPr>
          <p:cNvPr id="5" name="AutoShape 5"/>
          <p:cNvSpPr/>
          <p:nvPr/>
        </p:nvSpPr>
        <p:spPr>
          <a:xfrm>
            <a:off x="762000" y="2540000"/>
            <a:ext cx="5207000" cy="1524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952500" y="2768600"/>
            <a:ext cx="406400" cy="406400"/>
          </a:xfrm>
          <a:prstGeom prst="rect">
            <a:avLst/>
          </a:prstGeom>
        </p:spPr>
      </p:pic>
      <p:sp>
        <p:nvSpPr>
          <p:cNvPr id="7" name="AutoShape 7"/>
          <p:cNvSpPr/>
          <p:nvPr/>
        </p:nvSpPr>
        <p:spPr>
          <a:xfrm>
            <a:off x="1498600" y="2768600"/>
            <a:ext cx="431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推动交流轮岗</a:t>
            </a:r>
            <a:endParaRPr lang="en-US" sz="1100"/>
          </a:p>
        </p:txBody>
      </p:sp>
      <p:sp>
        <p:nvSpPr>
          <p:cNvPr id="8" name="AutoShape 8"/>
          <p:cNvSpPr/>
          <p:nvPr/>
        </p:nvSpPr>
        <p:spPr>
          <a:xfrm>
            <a:off x="1498600" y="3238500"/>
            <a:ext cx="431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常态化推进机关与基层、基层之间的干部轮岗，打破部门壁垒，择优推荐优秀干部参与上级专项实践，在多岗位历练中积累经验、增长才干。</a:t>
            </a:r>
            <a:endParaRPr lang="en-US" sz="1100"/>
          </a:p>
        </p:txBody>
      </p:sp>
      <p:sp>
        <p:nvSpPr>
          <p:cNvPr id="9" name="AutoShape 9"/>
          <p:cNvSpPr/>
          <p:nvPr/>
        </p:nvSpPr>
        <p:spPr>
          <a:xfrm>
            <a:off x="762000" y="4572000"/>
            <a:ext cx="5207000" cy="1524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952500" y="4800600"/>
            <a:ext cx="406400" cy="406400"/>
          </a:xfrm>
          <a:prstGeom prst="rect">
            <a:avLst/>
          </a:prstGeom>
        </p:spPr>
      </p:pic>
      <p:sp>
        <p:nvSpPr>
          <p:cNvPr id="11" name="AutoShape 11"/>
          <p:cNvSpPr/>
          <p:nvPr/>
        </p:nvSpPr>
        <p:spPr>
          <a:xfrm>
            <a:off x="1498600" y="4800600"/>
            <a:ext cx="431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注重一线历练</a:t>
            </a:r>
            <a:endParaRPr lang="en-US" sz="1100"/>
          </a:p>
        </p:txBody>
      </p:sp>
      <p:sp>
        <p:nvSpPr>
          <p:cNvPr id="12" name="AutoShape 12"/>
          <p:cNvSpPr/>
          <p:nvPr/>
        </p:nvSpPr>
        <p:spPr>
          <a:xfrm>
            <a:off x="1498600" y="5270500"/>
            <a:ext cx="431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基层一线和艰苦岗位</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作为培养主阵地，让年轻干部在乡村振兴、应急攻坚等吃劲岗位上经风雨、见世面，在实践熔炉中锤炼意志、提升本领。</a:t>
            </a:r>
            <a:endParaRPr lang="en-US" sz="1100"/>
          </a:p>
        </p:txBody>
      </p:sp>
      <p:sp>
        <p:nvSpPr>
          <p:cNvPr id="13" name="AutoShape 13"/>
          <p:cNvSpPr/>
          <p:nvPr/>
        </p:nvSpPr>
        <p:spPr>
          <a:xfrm>
            <a:off x="6223000" y="2540000"/>
            <a:ext cx="5207000" cy="1524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6413500" y="2768600"/>
            <a:ext cx="406400" cy="406400"/>
          </a:xfrm>
          <a:prstGeom prst="rect">
            <a:avLst/>
          </a:prstGeom>
        </p:spPr>
      </p:pic>
      <p:sp>
        <p:nvSpPr>
          <p:cNvPr id="15" name="AutoShape 15"/>
          <p:cNvSpPr/>
          <p:nvPr/>
        </p:nvSpPr>
        <p:spPr>
          <a:xfrm>
            <a:off x="6959600" y="2768600"/>
            <a:ext cx="431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创新培养机制</a:t>
            </a:r>
            <a:endParaRPr lang="en-US" sz="1100"/>
          </a:p>
        </p:txBody>
      </p:sp>
      <p:sp>
        <p:nvSpPr>
          <p:cNvPr id="16" name="AutoShape 16"/>
          <p:cNvSpPr/>
          <p:nvPr/>
        </p:nvSpPr>
        <p:spPr>
          <a:xfrm>
            <a:off x="6959600" y="3238500"/>
            <a:ext cx="431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畅通</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跨部门、跨专业、跨领域</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的交流渠道，加大机关与基层、党务与业务岗位的双向交流力度，打破身份壁垒，着力打造复合型高素质干部队伍。</a:t>
            </a:r>
            <a:endParaRPr lang="en-US" sz="1100"/>
          </a:p>
        </p:txBody>
      </p:sp>
      <p:sp>
        <p:nvSpPr>
          <p:cNvPr id="17" name="AutoShape 17"/>
          <p:cNvSpPr/>
          <p:nvPr/>
        </p:nvSpPr>
        <p:spPr>
          <a:xfrm>
            <a:off x="6223000" y="4572000"/>
            <a:ext cx="5207000" cy="1524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true"/>
          </p:cNvPicPr>
          <p:nvPr/>
        </p:nvPicPr>
        <p:blipFill>
          <a:blip r:embed="rId7">
            <a:extLst>
              <a:ext uri="{28A0092B-C50C-407E-A947-70E740481C1C}">
                <a14:useLocalDpi xmlns:a14="http://schemas.microsoft.com/office/drawing/2010/main" val="false"/>
              </a:ext>
              <a:ext uri="{96DAC541-7B7A-43D3-8B79-37D633B846F1}">
                <asvg:svgBlip xmlns:asvg="http://schemas.microsoft.com/office/drawing/2016/SVG/main" r:embed="rId8"/>
              </a:ext>
            </a:extLst>
          </a:blip>
          <a:stretch>
            <a:fillRect/>
          </a:stretch>
        </p:blipFill>
        <p:spPr>
          <a:xfrm>
            <a:off x="6413500" y="4800600"/>
            <a:ext cx="406400" cy="406400"/>
          </a:xfrm>
          <a:prstGeom prst="rect">
            <a:avLst/>
          </a:prstGeom>
        </p:spPr>
      </p:pic>
      <p:sp>
        <p:nvSpPr>
          <p:cNvPr id="19" name="AutoShape 19"/>
          <p:cNvSpPr/>
          <p:nvPr/>
        </p:nvSpPr>
        <p:spPr>
          <a:xfrm>
            <a:off x="6959600" y="4800600"/>
            <a:ext cx="431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强化外部学习</a:t>
            </a:r>
            <a:endParaRPr lang="en-US" sz="1100"/>
          </a:p>
        </p:txBody>
      </p:sp>
      <p:sp>
        <p:nvSpPr>
          <p:cNvPr id="20" name="AutoShape 20"/>
          <p:cNvSpPr/>
          <p:nvPr/>
        </p:nvSpPr>
        <p:spPr>
          <a:xfrm>
            <a:off x="6959600" y="5270500"/>
            <a:ext cx="431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选派潜力干部到</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重点项目、市场前沿、困难复杂环境</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中摔打历练，有计划组织赴先进地区、标杆企业对标学习，拓宽视野，汲取发展新经验。</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加强培养锻炼——打造梯次骨干队伍</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6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坚持党管干部、党管人才原则，为集团长远发展系统培养可堪大用、能担重任的骨干力量，夯实企业持续发展的人才基石。</a:t>
            </a:r>
            <a:endParaRPr lang="en-US" sz="1100"/>
          </a:p>
        </p:txBody>
      </p:sp>
      <p:sp>
        <p:nvSpPr>
          <p:cNvPr id="5" name="AutoShape 5"/>
          <p:cNvSpPr/>
          <p:nvPr/>
        </p:nvSpPr>
        <p:spPr>
          <a:xfrm>
            <a:off x="762000" y="2667000"/>
            <a:ext cx="3378200" cy="22225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2895600"/>
            <a:ext cx="355600" cy="355600"/>
          </a:xfrm>
          <a:prstGeom prst="rect">
            <a:avLst/>
          </a:prstGeom>
        </p:spPr>
      </p:pic>
      <p:sp>
        <p:nvSpPr>
          <p:cNvPr id="7" name="AutoShape 7"/>
          <p:cNvSpPr/>
          <p:nvPr/>
        </p:nvSpPr>
        <p:spPr>
          <a:xfrm>
            <a:off x="1460500" y="28829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跨领域交流任职</a:t>
            </a:r>
            <a:endParaRPr lang="en-US" sz="1100"/>
          </a:p>
        </p:txBody>
      </p:sp>
      <p:sp>
        <p:nvSpPr>
          <p:cNvPr id="8" name="AutoShape 8"/>
          <p:cNvSpPr/>
          <p:nvPr/>
        </p:nvSpPr>
        <p:spPr>
          <a:xfrm>
            <a:off x="1016000" y="3429000"/>
            <a:ext cx="2870200" cy="1270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打破部门壁垒，推动干部在不同业务板块、不同职能条线交叉轮岗。通过多岗位历练，消除专业隔阂，着力培养复合型管理人才。</a:t>
            </a:r>
            <a:endParaRPr lang="en-US" sz="1100"/>
          </a:p>
        </p:txBody>
      </p:sp>
      <p:sp>
        <p:nvSpPr>
          <p:cNvPr id="9" name="AutoShape 9"/>
          <p:cNvSpPr/>
          <p:nvPr/>
        </p:nvSpPr>
        <p:spPr>
          <a:xfrm>
            <a:off x="4394200" y="2667000"/>
            <a:ext cx="3378200" cy="22225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48200" y="2895600"/>
            <a:ext cx="355600" cy="355600"/>
          </a:xfrm>
          <a:prstGeom prst="rect">
            <a:avLst/>
          </a:prstGeom>
        </p:spPr>
      </p:pic>
      <p:sp>
        <p:nvSpPr>
          <p:cNvPr id="11" name="AutoShape 11"/>
          <p:cNvSpPr/>
          <p:nvPr/>
        </p:nvSpPr>
        <p:spPr>
          <a:xfrm>
            <a:off x="5092700" y="28829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一线实战墩苗</a:t>
            </a:r>
            <a:endParaRPr lang="en-US" sz="1100"/>
          </a:p>
        </p:txBody>
      </p:sp>
      <p:sp>
        <p:nvSpPr>
          <p:cNvPr id="12" name="AutoShape 12"/>
          <p:cNvSpPr/>
          <p:nvPr/>
        </p:nvSpPr>
        <p:spPr>
          <a:xfrm>
            <a:off x="4648200" y="3429000"/>
            <a:ext cx="2870200" cy="1270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把有潜力的年轻干部放到市场开拓、项目攻坚、改革创新等急难险重岗位上磨练。在实践中经风雨、见世面，提升解决复杂问题的能力。</a:t>
            </a:r>
            <a:endParaRPr lang="en-US" sz="1100"/>
          </a:p>
        </p:txBody>
      </p:sp>
      <p:sp>
        <p:nvSpPr>
          <p:cNvPr id="13" name="AutoShape 13"/>
          <p:cNvSpPr/>
          <p:nvPr/>
        </p:nvSpPr>
        <p:spPr>
          <a:xfrm>
            <a:off x="8026400" y="2667000"/>
            <a:ext cx="3378200" cy="22225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280400" y="2895600"/>
            <a:ext cx="355600" cy="355600"/>
          </a:xfrm>
          <a:prstGeom prst="rect">
            <a:avLst/>
          </a:prstGeom>
        </p:spPr>
      </p:pic>
      <p:sp>
        <p:nvSpPr>
          <p:cNvPr id="15" name="AutoShape 15"/>
          <p:cNvSpPr/>
          <p:nvPr/>
        </p:nvSpPr>
        <p:spPr>
          <a:xfrm>
            <a:off x="8724900" y="28829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对标先进研学</a:t>
            </a:r>
            <a:endParaRPr lang="en-US" sz="1100"/>
          </a:p>
        </p:txBody>
      </p:sp>
      <p:sp>
        <p:nvSpPr>
          <p:cNvPr id="16" name="AutoShape 16"/>
          <p:cNvSpPr/>
          <p:nvPr/>
        </p:nvSpPr>
        <p:spPr>
          <a:xfrm>
            <a:off x="8280400" y="3429000"/>
            <a:ext cx="2870200" cy="1270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组织赴行业领军企业、标杆单位开展实地研学，学习借鉴前沿管理经验与创新技术模式。以他山之石攻玉，拓宽视野格局，激发发展动能。</a:t>
            </a:r>
            <a:endParaRPr lang="en-US" sz="1100"/>
          </a:p>
        </p:txBody>
      </p:sp>
      <p:sp>
        <p:nvSpPr>
          <p:cNvPr id="17" name="AutoShape 17"/>
          <p:cNvSpPr/>
          <p:nvPr/>
        </p:nvSpPr>
        <p:spPr>
          <a:xfrm>
            <a:off x="762000" y="5143500"/>
            <a:ext cx="10668000" cy="1206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952500" y="5397500"/>
            <a:ext cx="50800" cy="69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1143000" y="5308600"/>
            <a:ext cx="10033000" cy="1016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梯队建设成效：</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目前已形成了一支“老中青”结构合理、专业素养优良、创新活力迸发的干部队伍。这支队伍政治坚定、业务精湛，为集团“十四五”规划的全面实施和高质量发展提供了坚强的组织保障与源源不断的人才动力。</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坚持严管厚爱，激励担当作为</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营造干事创业的良好氛围</a:t>
            </a:r>
            <a:endParaRPr lang="en-US" sz="1100"/>
          </a:p>
        </p:txBody>
      </p:sp>
      <p:sp>
        <p:nvSpPr>
          <p:cNvPr id="5" name="AutoShape 5"/>
          <p:cNvSpPr/>
          <p:nvPr/>
        </p:nvSpPr>
        <p:spPr>
          <a:xfrm>
            <a:off x="762000" y="2667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2921000"/>
            <a:ext cx="355600" cy="355600"/>
          </a:xfrm>
          <a:prstGeom prst="rect">
            <a:avLst/>
          </a:prstGeom>
        </p:spPr>
      </p:pic>
      <p:sp>
        <p:nvSpPr>
          <p:cNvPr id="7" name="AutoShape 7"/>
          <p:cNvSpPr/>
          <p:nvPr/>
        </p:nvSpPr>
        <p:spPr>
          <a:xfrm>
            <a:off x="1473200" y="2921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常态化监督管理</a:t>
            </a:r>
            <a:endParaRPr lang="en-US" sz="1100"/>
          </a:p>
        </p:txBody>
      </p:sp>
      <p:cxnSp>
        <p:nvCxnSpPr>
          <p:cNvPr id="8" name="Connector 8"/>
          <p:cNvCxnSpPr/>
          <p:nvPr/>
        </p:nvCxnSpPr>
        <p:spPr>
          <a:xfrm rot="-15211">
            <a:off x="1016014" y="3422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619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对领导干部配偶、子女及其配偶经商办企业等情况进行常态化摸排，深入开展“</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靠企吃企</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”专项整治，从源头上防范利益冲突，筑牢廉洁自律的坚实防线。</a:t>
            </a:r>
            <a:endParaRPr lang="en-US" sz="1100"/>
          </a:p>
        </p:txBody>
      </p:sp>
      <p:sp>
        <p:nvSpPr>
          <p:cNvPr id="10" name="AutoShape 10"/>
          <p:cNvSpPr/>
          <p:nvPr/>
        </p:nvSpPr>
        <p:spPr>
          <a:xfrm>
            <a:off x="4406900" y="2667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60900" y="2921000"/>
            <a:ext cx="355600" cy="355600"/>
          </a:xfrm>
          <a:prstGeom prst="rect">
            <a:avLst/>
          </a:prstGeom>
        </p:spPr>
      </p:pic>
      <p:sp>
        <p:nvSpPr>
          <p:cNvPr id="12" name="AutoShape 12"/>
          <p:cNvSpPr/>
          <p:nvPr/>
        </p:nvSpPr>
        <p:spPr>
          <a:xfrm>
            <a:off x="5118100" y="2921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落实“三个区分开来”</a:t>
            </a:r>
            <a:endParaRPr lang="en-US" sz="1100"/>
          </a:p>
        </p:txBody>
      </p:sp>
      <p:cxnSp>
        <p:nvCxnSpPr>
          <p:cNvPr id="13" name="Connector 13"/>
          <p:cNvCxnSpPr/>
          <p:nvPr/>
        </p:nvCxnSpPr>
        <p:spPr>
          <a:xfrm rot="-15211">
            <a:off x="4660914" y="3422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60900" y="3619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修订完善容错纠错机制办法，明确界定失误错误与违纪违法的界限。旗帜鲜明为敢于担当、踏实做事、不谋私利的干部撑腰鼓劲，激励干部放开手脚干事创业。</a:t>
            </a:r>
            <a:endParaRPr lang="en-US" sz="1100"/>
          </a:p>
        </p:txBody>
      </p:sp>
      <p:sp>
        <p:nvSpPr>
          <p:cNvPr id="15" name="AutoShape 15"/>
          <p:cNvSpPr/>
          <p:nvPr/>
        </p:nvSpPr>
        <p:spPr>
          <a:xfrm>
            <a:off x="8051800" y="2667000"/>
            <a:ext cx="33782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305800" y="2921000"/>
            <a:ext cx="355600" cy="355600"/>
          </a:xfrm>
          <a:prstGeom prst="rect">
            <a:avLst/>
          </a:prstGeom>
        </p:spPr>
      </p:pic>
      <p:sp>
        <p:nvSpPr>
          <p:cNvPr id="17" name="AutoShape 17"/>
          <p:cNvSpPr/>
          <p:nvPr/>
        </p:nvSpPr>
        <p:spPr>
          <a:xfrm>
            <a:off x="8763000" y="2921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推动契约化管理</a:t>
            </a:r>
            <a:endParaRPr lang="en-US" sz="1100"/>
          </a:p>
        </p:txBody>
      </p:sp>
      <p:cxnSp>
        <p:nvCxnSpPr>
          <p:cNvPr id="18" name="Connector 18"/>
          <p:cNvCxnSpPr/>
          <p:nvPr/>
        </p:nvCxnSpPr>
        <p:spPr>
          <a:xfrm rot="-15211">
            <a:off x="8305814" y="3422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305800" y="3619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扎实推进经理层成员任期制和契约化管理，以契约形式明确岗位责任、权利义务与考核目标。强化刚性兑现，打破“铁交椅”，构建优胜劣汰的市场化用人机制。</a:t>
            </a:r>
            <a:endParaRPr lang="en-US" sz="1100"/>
          </a:p>
        </p:txBody>
      </p:sp>
      <p:sp>
        <p:nvSpPr>
          <p:cNvPr id="20" name="AutoShape 20"/>
          <p:cNvSpPr/>
          <p:nvPr/>
        </p:nvSpPr>
        <p:spPr>
          <a:xfrm>
            <a:off x="762000" y="5905500"/>
            <a:ext cx="10668000" cy="508000"/>
          </a:xfrm>
          <a:prstGeom prst="roundRect">
            <a:avLst>
              <a:gd name="adj" fmla="val 0"/>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889000" y="6007100"/>
            <a:ext cx="10414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以严管体现厚爱，以激励催生动力，真正让有为者有位、能干者能上、优秀者优先，为高质量发展提供坚强的组织保障和人才支撑。</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坚持严管厚爱——发挥绩效考核“指挥棒”作用</a:t>
            </a:r>
            <a:endParaRPr lang="en-US" sz="1100"/>
          </a:p>
        </p:txBody>
      </p:sp>
      <p:sp>
        <p:nvSpPr>
          <p:cNvPr id="4" name="AutoShape 4"/>
          <p:cNvSpPr/>
          <p:nvPr/>
        </p:nvSpPr>
        <p:spPr>
          <a:xfrm>
            <a:off x="762000" y="1778000"/>
            <a:ext cx="10668000" cy="571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让“干好干坏不一样”成为鲜明共识</a:t>
            </a:r>
            <a:endParaRPr lang="en-US" sz="1100"/>
          </a:p>
        </p:txBody>
      </p:sp>
      <p:sp>
        <p:nvSpPr>
          <p:cNvPr id="5" name="AutoShape 5"/>
          <p:cNvSpPr/>
          <p:nvPr/>
        </p:nvSpPr>
        <p:spPr>
          <a:xfrm>
            <a:off x="762000" y="2667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210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差异化考核，精准施策</a:t>
            </a:r>
            <a:endParaRPr lang="en-US" sz="1100"/>
          </a:p>
        </p:txBody>
      </p:sp>
      <p:sp>
        <p:nvSpPr>
          <p:cNvPr id="8" name="AutoShape 8"/>
          <p:cNvSpPr/>
          <p:nvPr/>
        </p:nvSpPr>
        <p:spPr>
          <a:xfrm>
            <a:off x="1016000" y="3429000"/>
            <a:ext cx="4699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持续完善“</a:t>
            </a:r>
            <a:r>
              <a:rPr lang="en-US" sz="14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一岗一策</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”考核体系，针对不同岗位特性定制指标，确保考核结果真实反映履职成效，让每一份付出都被看见、被认可。</a:t>
            </a:r>
            <a:endParaRPr lang="en-US" sz="1100"/>
          </a:p>
        </p:txBody>
      </p:sp>
      <p:sp>
        <p:nvSpPr>
          <p:cNvPr id="9" name="AutoShape 9"/>
          <p:cNvSpPr/>
          <p:nvPr/>
        </p:nvSpPr>
        <p:spPr>
          <a:xfrm>
            <a:off x="6223000" y="2667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6477000" y="2921000"/>
            <a:ext cx="406400" cy="406400"/>
          </a:xfrm>
          <a:prstGeom prst="rect">
            <a:avLst/>
          </a:prstGeom>
        </p:spPr>
      </p:pic>
      <p:sp>
        <p:nvSpPr>
          <p:cNvPr id="11" name="AutoShape 11"/>
          <p:cNvSpPr/>
          <p:nvPr/>
        </p:nvSpPr>
        <p:spPr>
          <a:xfrm>
            <a:off x="6985000" y="29210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市场化激励，优绩优酬</a:t>
            </a:r>
            <a:endParaRPr lang="en-US" sz="1100"/>
          </a:p>
        </p:txBody>
      </p:sp>
      <p:sp>
        <p:nvSpPr>
          <p:cNvPr id="12" name="AutoShape 12"/>
          <p:cNvSpPr/>
          <p:nvPr/>
        </p:nvSpPr>
        <p:spPr>
          <a:xfrm>
            <a:off x="6477000" y="3429000"/>
            <a:ext cx="4699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推广试点经验，建立收入与市场业绩、经营效益紧密联动的分配机制，打破平均主义，实现“业绩升、薪酬升，业绩降、薪酬降”。</a:t>
            </a:r>
            <a:endParaRPr lang="en-US" sz="1100"/>
          </a:p>
        </p:txBody>
      </p:sp>
      <p:sp>
        <p:nvSpPr>
          <p:cNvPr id="13" name="AutoShape 13"/>
          <p:cNvSpPr/>
          <p:nvPr/>
        </p:nvSpPr>
        <p:spPr>
          <a:xfrm>
            <a:off x="762000" y="4572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1016000" y="4826000"/>
            <a:ext cx="406400" cy="406400"/>
          </a:xfrm>
          <a:prstGeom prst="rect">
            <a:avLst/>
          </a:prstGeom>
        </p:spPr>
      </p:pic>
      <p:sp>
        <p:nvSpPr>
          <p:cNvPr id="15" name="AutoShape 15"/>
          <p:cNvSpPr/>
          <p:nvPr/>
        </p:nvSpPr>
        <p:spPr>
          <a:xfrm>
            <a:off x="1524000" y="48260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刚性兑现，能上能下</a:t>
            </a:r>
            <a:endParaRPr lang="en-US" sz="1100"/>
          </a:p>
        </p:txBody>
      </p:sp>
      <p:sp>
        <p:nvSpPr>
          <p:cNvPr id="16" name="AutoShape 16"/>
          <p:cNvSpPr/>
          <p:nvPr/>
        </p:nvSpPr>
        <p:spPr>
          <a:xfrm>
            <a:off x="1016000" y="5334000"/>
            <a:ext cx="4699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严格结果应用，不打和牌。畅通</a:t>
            </a:r>
            <a:r>
              <a:rPr lang="en-US" sz="14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能上能下、末等调整、不胜任退出</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的渠道，形成“优者上、庸者下、劣者汰”的鲜明导向。</a:t>
            </a:r>
            <a:endParaRPr lang="en-US" sz="1100"/>
          </a:p>
        </p:txBody>
      </p:sp>
      <p:sp>
        <p:nvSpPr>
          <p:cNvPr id="17" name="AutoShape 17"/>
          <p:cNvSpPr/>
          <p:nvPr/>
        </p:nvSpPr>
        <p:spPr>
          <a:xfrm>
            <a:off x="6223000" y="4572000"/>
            <a:ext cx="52070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true"/>
          </p:cNvPicPr>
          <p:nvPr/>
        </p:nvPicPr>
        <p:blipFill>
          <a:blip r:embed="rId7">
            <a:extLst>
              <a:ext uri="{28A0092B-C50C-407E-A947-70E740481C1C}">
                <a14:useLocalDpi xmlns:a14="http://schemas.microsoft.com/office/drawing/2010/main" val="false"/>
              </a:ext>
              <a:ext uri="{96DAC541-7B7A-43D3-8B79-37D633B846F1}">
                <asvg:svgBlip xmlns:asvg="http://schemas.microsoft.com/office/drawing/2016/SVG/main" r:embed="rId8"/>
              </a:ext>
            </a:extLst>
          </a:blip>
          <a:stretch>
            <a:fillRect/>
          </a:stretch>
        </p:blipFill>
        <p:spPr>
          <a:xfrm>
            <a:off x="6477000" y="4826000"/>
            <a:ext cx="406400" cy="406400"/>
          </a:xfrm>
          <a:prstGeom prst="rect">
            <a:avLst/>
          </a:prstGeom>
        </p:spPr>
      </p:pic>
      <p:sp>
        <p:nvSpPr>
          <p:cNvPr id="19" name="AutoShape 19"/>
          <p:cNvSpPr/>
          <p:nvPr/>
        </p:nvSpPr>
        <p:spPr>
          <a:xfrm>
            <a:off x="6985000" y="48260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激发活力，勇闯新路</a:t>
            </a:r>
            <a:endParaRPr lang="en-US" sz="1100"/>
          </a:p>
        </p:txBody>
      </p:sp>
      <p:sp>
        <p:nvSpPr>
          <p:cNvPr id="20" name="AutoShape 20"/>
          <p:cNvSpPr/>
          <p:nvPr/>
        </p:nvSpPr>
        <p:spPr>
          <a:xfrm>
            <a:off x="6477000" y="5334000"/>
            <a:ext cx="4699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充分发挥考核“指挥棒”作用，将压力转化为动力，激发各层级干部干事创业的闯劲与拼劲，以昂扬姿态推动改革发展。</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第四方面：集聚人才合力，强化战略支撑</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坚持党管人才原则，围绕产业布局做好人才工作，为高质量发展筑牢坚实的智力根基</a:t>
            </a:r>
            <a:endParaRPr lang="en-US" sz="1100"/>
          </a:p>
        </p:txBody>
      </p:sp>
      <p:sp>
        <p:nvSpPr>
          <p:cNvPr id="5" name="AutoShape 5"/>
          <p:cNvSpPr/>
          <p:nvPr/>
        </p:nvSpPr>
        <p:spPr>
          <a:xfrm>
            <a:off x="762000" y="2603500"/>
            <a:ext cx="3429000" cy="317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857500"/>
            <a:ext cx="304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7" name="AutoShape 7"/>
          <p:cNvSpPr/>
          <p:nvPr/>
        </p:nvSpPr>
        <p:spPr>
          <a:xfrm>
            <a:off x="952500" y="3619500"/>
            <a:ext cx="304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围绕战略需求，精准引才</a:t>
            </a:r>
            <a:endParaRPr lang="en-US" sz="1100"/>
          </a:p>
        </p:txBody>
      </p:sp>
      <p:cxnSp>
        <p:nvCxnSpPr>
          <p:cNvPr id="8" name="Connector 8"/>
          <p:cNvCxnSpPr/>
          <p:nvPr/>
        </p:nvCxnSpPr>
        <p:spPr>
          <a:xfrm rot="-14323">
            <a:off x="952513" y="4121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952500" y="4254500"/>
            <a:ext cx="3048000" cy="1397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针对新能源、数智化等关键领域靶向引才，补齐产业发展短板；强化人才储备的战略前瞻性，科学布局未来技术高地；采取柔性引进、项目合作等灵活方式，广纳海内外优秀人才。</a:t>
            </a:r>
            <a:endParaRPr lang="en-US" sz="1100"/>
          </a:p>
        </p:txBody>
      </p:sp>
      <p:sp>
        <p:nvSpPr>
          <p:cNvPr id="10" name="AutoShape 10"/>
          <p:cNvSpPr/>
          <p:nvPr/>
        </p:nvSpPr>
        <p:spPr>
          <a:xfrm>
            <a:off x="4381500" y="2603500"/>
            <a:ext cx="3429000" cy="317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572000" y="2857500"/>
            <a:ext cx="304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2" name="AutoShape 12"/>
          <p:cNvSpPr/>
          <p:nvPr/>
        </p:nvSpPr>
        <p:spPr>
          <a:xfrm>
            <a:off x="4572000" y="3619500"/>
            <a:ext cx="304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搭建帮带平台，精心育才</a:t>
            </a:r>
            <a:endParaRPr lang="en-US" sz="1100"/>
          </a:p>
        </p:txBody>
      </p:sp>
      <p:cxnSp>
        <p:nvCxnSpPr>
          <p:cNvPr id="13" name="Connector 13"/>
          <p:cNvCxnSpPr/>
          <p:nvPr/>
        </p:nvCxnSpPr>
        <p:spPr>
          <a:xfrm rot="-14323">
            <a:off x="4572013" y="4121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572000" y="4254500"/>
            <a:ext cx="3048000" cy="1397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传承“传帮带”优良传统，全面推行导师制与师徒结对；完善分层分类培训体系，开展专业化、精准化赋能培训；注重复合型人才培养，促进跨领域交流，实现人才全面发展。</a:t>
            </a:r>
            <a:endParaRPr lang="en-US" sz="1100"/>
          </a:p>
        </p:txBody>
      </p:sp>
      <p:sp>
        <p:nvSpPr>
          <p:cNvPr id="15" name="AutoShape 15"/>
          <p:cNvSpPr/>
          <p:nvPr/>
        </p:nvSpPr>
        <p:spPr>
          <a:xfrm>
            <a:off x="8001000" y="2603500"/>
            <a:ext cx="3429000" cy="317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191500" y="2857500"/>
            <a:ext cx="304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7" name="AutoShape 17"/>
          <p:cNvSpPr/>
          <p:nvPr/>
        </p:nvSpPr>
        <p:spPr>
          <a:xfrm>
            <a:off x="8191500" y="3619500"/>
            <a:ext cx="304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优化成长环境，科学用才</a:t>
            </a:r>
            <a:endParaRPr lang="en-US" sz="1100"/>
          </a:p>
        </p:txBody>
      </p:sp>
      <p:cxnSp>
        <p:nvCxnSpPr>
          <p:cNvPr id="18" name="Connector 18"/>
          <p:cNvCxnSpPr/>
          <p:nvPr/>
        </p:nvCxnSpPr>
        <p:spPr>
          <a:xfrm rot="-14323">
            <a:off x="8191513" y="4121150"/>
            <a:ext cx="304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191500" y="4254500"/>
            <a:ext cx="3048000" cy="1397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健全考核激励机制，营造公平竞争、干事创业的良好氛围；强化实绩与价值导向，对优秀人才予以表彰奖励并优先提拔使用；搭建广阔的干事创业平台，为集团发展提供持续智力支持。</a:t>
            </a:r>
            <a:endParaRPr lang="en-US" sz="1100"/>
          </a:p>
        </p:txBody>
      </p:sp>
      <p:sp>
        <p:nvSpPr>
          <p:cNvPr id="20" name="AutoShape 20"/>
          <p:cNvSpPr/>
          <p:nvPr/>
        </p:nvSpPr>
        <p:spPr>
          <a:xfrm>
            <a:off x="762000" y="6032500"/>
            <a:ext cx="10668000" cy="4572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889000" y="6121400"/>
            <a:ext cx="10414000" cy="3302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en-US" sz="1400" b="1" i="0" u="none" strike="noStrike">
                <a:solidFill>
                  <a:srgbClr val="A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人才是第一资源，让各类人才在集团发展的广阔舞台上尽展其才、各得其所，汇聚起推动发展的磅礴力量。</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围绕战略需求，精准引才</a:t>
            </a:r>
            <a:endParaRPr lang="en-US" sz="1100"/>
          </a:p>
        </p:txBody>
      </p:sp>
      <p:sp>
        <p:nvSpPr>
          <p:cNvPr id="4" name="AutoShape 4"/>
          <p:cNvSpPr/>
          <p:nvPr/>
        </p:nvSpPr>
        <p:spPr>
          <a:xfrm>
            <a:off x="762000" y="1651000"/>
            <a:ext cx="10668000" cy="571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快速弥补专业短板，优化人才队伍结构</a:t>
            </a:r>
            <a:endParaRPr lang="en-US" sz="1100"/>
          </a:p>
        </p:txBody>
      </p:sp>
      <p:sp>
        <p:nvSpPr>
          <p:cNvPr id="5" name="AutoShape 5"/>
          <p:cNvSpPr/>
          <p:nvPr/>
        </p:nvSpPr>
        <p:spPr>
          <a:xfrm>
            <a:off x="762000" y="2794000"/>
            <a:ext cx="33782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794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3111500"/>
            <a:ext cx="406400" cy="406400"/>
          </a:xfrm>
          <a:prstGeom prst="rect">
            <a:avLst/>
          </a:prstGeom>
        </p:spPr>
      </p:pic>
      <p:sp>
        <p:nvSpPr>
          <p:cNvPr id="8" name="AutoShape 8"/>
          <p:cNvSpPr/>
          <p:nvPr/>
        </p:nvSpPr>
        <p:spPr>
          <a:xfrm>
            <a:off x="1524000" y="3111500"/>
            <a:ext cx="2286000" cy="444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精准引才</a:t>
            </a:r>
            <a:endParaRPr lang="en-US" sz="1100"/>
          </a:p>
        </p:txBody>
      </p:sp>
      <p:cxnSp>
        <p:nvCxnSpPr>
          <p:cNvPr id="9" name="Connector 9"/>
          <p:cNvCxnSpPr/>
          <p:nvPr/>
        </p:nvCxnSpPr>
        <p:spPr>
          <a:xfrm rot="-15211">
            <a:off x="1016014" y="3676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1016000" y="3873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新能源、电力、数智化、市场营销</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等新兴领域发展需求，通过社会招聘、柔性引才等多元化渠道，靶向引进急需紧缺的高端领军人才与复合型专业人才，切实补齐关键领域人才短板。</a:t>
            </a:r>
            <a:endParaRPr lang="en-US" sz="1100"/>
          </a:p>
        </p:txBody>
      </p:sp>
      <p:sp>
        <p:nvSpPr>
          <p:cNvPr id="11" name="AutoShape 11"/>
          <p:cNvSpPr/>
          <p:nvPr/>
        </p:nvSpPr>
        <p:spPr>
          <a:xfrm>
            <a:off x="4394200" y="2794000"/>
            <a:ext cx="33782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394200" y="2794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48200" y="3111500"/>
            <a:ext cx="406400" cy="406400"/>
          </a:xfrm>
          <a:prstGeom prst="rect">
            <a:avLst/>
          </a:prstGeom>
        </p:spPr>
      </p:pic>
      <p:sp>
        <p:nvSpPr>
          <p:cNvPr id="14" name="AutoShape 14"/>
          <p:cNvSpPr/>
          <p:nvPr/>
        </p:nvSpPr>
        <p:spPr>
          <a:xfrm>
            <a:off x="5156200" y="3111500"/>
            <a:ext cx="2286000" cy="444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战略储备</a:t>
            </a:r>
            <a:endParaRPr lang="en-US" sz="1100"/>
          </a:p>
        </p:txBody>
      </p:sp>
      <p:cxnSp>
        <p:nvCxnSpPr>
          <p:cNvPr id="15" name="Connector 15"/>
          <p:cNvCxnSpPr/>
          <p:nvPr/>
        </p:nvCxnSpPr>
        <p:spPr>
          <a:xfrm rot="-15211">
            <a:off x="4648214" y="3676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6" name="AutoShape 16"/>
          <p:cNvSpPr/>
          <p:nvPr/>
        </p:nvSpPr>
        <p:spPr>
          <a:xfrm>
            <a:off x="4648200" y="3873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强化人才储备的战略前瞻性，紧密围绕集团新产业布局与未来业务蓝图，精准对接市场趋势与行业发展需求，建立动态化、多层次的外部优质人才库，为集团长远发展筑牢坚实的人才根基。</a:t>
            </a:r>
            <a:endParaRPr lang="en-US" sz="1100"/>
          </a:p>
        </p:txBody>
      </p:sp>
      <p:sp>
        <p:nvSpPr>
          <p:cNvPr id="17" name="AutoShape 17"/>
          <p:cNvSpPr/>
          <p:nvPr/>
        </p:nvSpPr>
        <p:spPr>
          <a:xfrm>
            <a:off x="8026400" y="2794000"/>
            <a:ext cx="33782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26400" y="2794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280400" y="3111500"/>
            <a:ext cx="406400" cy="406400"/>
          </a:xfrm>
          <a:prstGeom prst="rect">
            <a:avLst/>
          </a:prstGeom>
        </p:spPr>
      </p:pic>
      <p:sp>
        <p:nvSpPr>
          <p:cNvPr id="20" name="AutoShape 20"/>
          <p:cNvSpPr/>
          <p:nvPr/>
        </p:nvSpPr>
        <p:spPr>
          <a:xfrm>
            <a:off x="8788400" y="3111500"/>
            <a:ext cx="2286000" cy="444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灵活引才</a:t>
            </a:r>
            <a:endParaRPr lang="en-US" sz="1100"/>
          </a:p>
        </p:txBody>
      </p:sp>
      <p:cxnSp>
        <p:nvCxnSpPr>
          <p:cNvPr id="21" name="Connector 21"/>
          <p:cNvCxnSpPr/>
          <p:nvPr/>
        </p:nvCxnSpPr>
        <p:spPr>
          <a:xfrm rot="-15211">
            <a:off x="8280414" y="3676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2" name="AutoShape 22"/>
          <p:cNvSpPr/>
          <p:nvPr/>
        </p:nvSpPr>
        <p:spPr>
          <a:xfrm>
            <a:off x="8280400" y="3873500"/>
            <a:ext cx="2870200" cy="1905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创新引才机制与模式，采取更加灵活开放的方式吸纳行业内外优秀人才，重点引进兼具先进管理经验与核心专业能力的骨干力量，持续优化干部人才队伍的年龄结构、知识结构与专业结构，提升队伍整体效能。</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搭建帮带平台，精心育才</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打造“专家指导、骨干带头、员工实干”的人才梯队，夯实高质量发展人才根基</a:t>
            </a:r>
            <a:endParaRPr lang="en-US" sz="1100"/>
          </a:p>
        </p:txBody>
      </p:sp>
      <p:sp>
        <p:nvSpPr>
          <p:cNvPr id="5" name="AutoShape 5"/>
          <p:cNvSpPr/>
          <p:nvPr/>
        </p:nvSpPr>
        <p:spPr>
          <a:xfrm>
            <a:off x="762000" y="2540000"/>
            <a:ext cx="3429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2794000"/>
            <a:ext cx="355600" cy="355600"/>
          </a:xfrm>
          <a:prstGeom prst="rect">
            <a:avLst/>
          </a:prstGeom>
        </p:spPr>
      </p:pic>
      <p:sp>
        <p:nvSpPr>
          <p:cNvPr id="7" name="AutoShape 7"/>
          <p:cNvSpPr/>
          <p:nvPr/>
        </p:nvSpPr>
        <p:spPr>
          <a:xfrm>
            <a:off x="1460500" y="2794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薪火相传 师徒结对</a:t>
            </a:r>
            <a:endParaRPr lang="en-US" sz="1100"/>
          </a:p>
        </p:txBody>
      </p:sp>
      <p:cxnSp>
        <p:nvCxnSpPr>
          <p:cNvPr id="8" name="Connector 8"/>
          <p:cNvCxnSpPr/>
          <p:nvPr/>
        </p:nvCxnSpPr>
        <p:spPr>
          <a:xfrm rot="-14946">
            <a:off x="1016014" y="3359150"/>
            <a:ext cx="2921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9" name="AutoShape 9"/>
          <p:cNvSpPr/>
          <p:nvPr/>
        </p:nvSpPr>
        <p:spPr>
          <a:xfrm>
            <a:off x="1016000" y="3556000"/>
            <a:ext cx="29210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积极推行</a:t>
            </a: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导师制与师徒制</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，构建“一对一、手把手”的培养模式。强化业务骨干与青年员工的经验传承，让优良作风、专业技能与核心技术在言传身教中代代相传，筑牢人才成长的根基。</a:t>
            </a:r>
            <a:endParaRPr lang="en-US" sz="1100"/>
          </a:p>
        </p:txBody>
      </p:sp>
      <p:sp>
        <p:nvSpPr>
          <p:cNvPr id="10" name="AutoShape 10"/>
          <p:cNvSpPr/>
          <p:nvPr/>
        </p:nvSpPr>
        <p:spPr>
          <a:xfrm>
            <a:off x="4381500" y="2540000"/>
            <a:ext cx="3429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35500" y="2794000"/>
            <a:ext cx="355600" cy="355600"/>
          </a:xfrm>
          <a:prstGeom prst="rect">
            <a:avLst/>
          </a:prstGeom>
        </p:spPr>
      </p:pic>
      <p:sp>
        <p:nvSpPr>
          <p:cNvPr id="12" name="AutoShape 12"/>
          <p:cNvSpPr/>
          <p:nvPr/>
        </p:nvSpPr>
        <p:spPr>
          <a:xfrm>
            <a:off x="5080000" y="2794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制度保障 精准提能</a:t>
            </a:r>
            <a:endParaRPr lang="en-US" sz="1100"/>
          </a:p>
        </p:txBody>
      </p:sp>
      <p:cxnSp>
        <p:nvCxnSpPr>
          <p:cNvPr id="13" name="Connector 13"/>
          <p:cNvCxnSpPr/>
          <p:nvPr/>
        </p:nvCxnSpPr>
        <p:spPr>
          <a:xfrm rot="-14946">
            <a:off x="4635514" y="3359150"/>
            <a:ext cx="2921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4" name="AutoShape 14"/>
          <p:cNvSpPr/>
          <p:nvPr/>
        </p:nvSpPr>
        <p:spPr>
          <a:xfrm>
            <a:off x="4635500" y="3556000"/>
            <a:ext cx="29210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出台《内训师管理办法》等规范，建立分层分类的培训体系。围绕业务需求开展政策解读、技能比武与实操演练，累计开展精准化培训超</a:t>
            </a: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万余人次</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，全面提升队伍的专业素养与履职能力。</a:t>
            </a:r>
            <a:endParaRPr lang="en-US" sz="1100"/>
          </a:p>
        </p:txBody>
      </p:sp>
      <p:sp>
        <p:nvSpPr>
          <p:cNvPr id="15" name="AutoShape 15"/>
          <p:cNvSpPr/>
          <p:nvPr/>
        </p:nvSpPr>
        <p:spPr>
          <a:xfrm>
            <a:off x="8001000" y="2540000"/>
            <a:ext cx="3429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255000" y="2794000"/>
            <a:ext cx="355600" cy="355600"/>
          </a:xfrm>
          <a:prstGeom prst="rect">
            <a:avLst/>
          </a:prstGeom>
        </p:spPr>
      </p:pic>
      <p:sp>
        <p:nvSpPr>
          <p:cNvPr id="17" name="AutoShape 17"/>
          <p:cNvSpPr/>
          <p:nvPr/>
        </p:nvSpPr>
        <p:spPr>
          <a:xfrm>
            <a:off x="8699500" y="2794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双向赋能 全面发展</a:t>
            </a:r>
            <a:endParaRPr lang="en-US" sz="1100"/>
          </a:p>
        </p:txBody>
      </p:sp>
      <p:cxnSp>
        <p:nvCxnSpPr>
          <p:cNvPr id="18" name="Connector 18"/>
          <p:cNvCxnSpPr/>
          <p:nvPr/>
        </p:nvCxnSpPr>
        <p:spPr>
          <a:xfrm rot="-14946">
            <a:off x="8255014" y="3359150"/>
            <a:ext cx="2921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9" name="AutoShape 19"/>
          <p:cNvSpPr/>
          <p:nvPr/>
        </p:nvSpPr>
        <p:spPr>
          <a:xfrm>
            <a:off x="8255000" y="3556000"/>
            <a:ext cx="2921000" cy="1651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坚持“专业+管理”双向培养路径。推动</a:t>
            </a: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专业骨干向管理行家转型</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，引导</a:t>
            </a: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管理干部成为专业能手</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，打破发展壁垒，打造“一专多能”的复合型人才队伍，为事业发展提供坚实的智力支撑。</a:t>
            </a:r>
            <a:endParaRPr lang="en-US" sz="1100"/>
          </a:p>
        </p:txBody>
      </p:sp>
      <p:sp>
        <p:nvSpPr>
          <p:cNvPr id="20" name="AutoShape 20"/>
          <p:cNvSpPr/>
          <p:nvPr/>
        </p:nvSpPr>
        <p:spPr>
          <a:xfrm>
            <a:off x="762000" y="5651500"/>
            <a:ext cx="10668000" cy="762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952500" y="5816600"/>
            <a:ext cx="10287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1"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目标愿景：</a:t>
            </a: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以“人人皆可成才、人人尽展其才”为导向，持续优化人才成长环境，让每一位员工都能在岗位上发光发热，为高质量发展注入源源不断的人才活力。</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优化成长环境，科学用才</a:t>
            </a:r>
            <a:endParaRPr lang="en-US" sz="1100"/>
          </a:p>
        </p:txBody>
      </p:sp>
      <p:sp>
        <p:nvSpPr>
          <p:cNvPr id="4" name="AutoShape 4"/>
          <p:cNvSpPr/>
          <p:nvPr/>
        </p:nvSpPr>
        <p:spPr>
          <a:xfrm>
            <a:off x="762000" y="1651000"/>
            <a:ext cx="10668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营造尊重人才、关爱人才的良好环境</a:t>
            </a:r>
            <a:endParaRPr lang="en-US" sz="1100"/>
          </a:p>
        </p:txBody>
      </p:sp>
      <p:sp>
        <p:nvSpPr>
          <p:cNvPr id="5" name="AutoShape 5"/>
          <p:cNvSpPr/>
          <p:nvPr/>
        </p:nvSpPr>
        <p:spPr>
          <a:xfrm>
            <a:off x="762000" y="26670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2921000"/>
            <a:ext cx="406400" cy="406400"/>
          </a:xfrm>
          <a:prstGeom prst="rect">
            <a:avLst/>
          </a:prstGeom>
        </p:spPr>
      </p:pic>
      <p:sp>
        <p:nvSpPr>
          <p:cNvPr id="7" name="AutoShape 7"/>
          <p:cNvSpPr/>
          <p:nvPr/>
        </p:nvSpPr>
        <p:spPr>
          <a:xfrm>
            <a:off x="1524000" y="2921000"/>
            <a:ext cx="2540000" cy="4064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优化激励机制</a:t>
            </a:r>
            <a:endParaRPr lang="en-US" sz="1100"/>
          </a:p>
        </p:txBody>
      </p:sp>
      <p:cxnSp>
        <p:nvCxnSpPr>
          <p:cNvPr id="8" name="Connector 8"/>
          <p:cNvCxnSpPr/>
          <p:nvPr/>
        </p:nvCxnSpPr>
        <p:spPr>
          <a:xfrm rot="-15211">
            <a:off x="1016014" y="3486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683000"/>
            <a:ext cx="2870200" cy="15875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协同各方完善保障体系，聚焦薪酬分配、职业晋升与安居服务等关键领域精准施策。切实增强人才的归属感与获得感，为人才扎根奉献筑牢坚实的物质与服务保障。</a:t>
            </a:r>
            <a:endParaRPr lang="en-US" sz="1100"/>
          </a:p>
        </p:txBody>
      </p:sp>
      <p:sp>
        <p:nvSpPr>
          <p:cNvPr id="10" name="AutoShape 10"/>
          <p:cNvSpPr/>
          <p:nvPr/>
        </p:nvSpPr>
        <p:spPr>
          <a:xfrm>
            <a:off x="4406900" y="26670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60900" y="2921000"/>
            <a:ext cx="406400" cy="406400"/>
          </a:xfrm>
          <a:prstGeom prst="rect">
            <a:avLst/>
          </a:prstGeom>
        </p:spPr>
      </p:pic>
      <p:sp>
        <p:nvSpPr>
          <p:cNvPr id="12" name="AutoShape 12"/>
          <p:cNvSpPr/>
          <p:nvPr/>
        </p:nvSpPr>
        <p:spPr>
          <a:xfrm>
            <a:off x="5168900" y="2921000"/>
            <a:ext cx="2540000" cy="4064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强化价值导向</a:t>
            </a:r>
            <a:endParaRPr lang="en-US" sz="1100"/>
          </a:p>
        </p:txBody>
      </p:sp>
      <p:cxnSp>
        <p:nvCxnSpPr>
          <p:cNvPr id="13" name="Connector 13"/>
          <p:cNvCxnSpPr/>
          <p:nvPr/>
        </p:nvCxnSpPr>
        <p:spPr>
          <a:xfrm rot="-15211">
            <a:off x="4660914" y="3486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4660900" y="3683000"/>
            <a:ext cx="2870200" cy="15875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树立重实绩、重贡献的鲜明导向，健全表彰奖励与优先使用机制。让有为者有位、能干者能上，激发人才创新创造活力，使其在转型升级中竞相迸发、各展所长。</a:t>
            </a:r>
            <a:endParaRPr lang="en-US" sz="1100"/>
          </a:p>
        </p:txBody>
      </p:sp>
      <p:sp>
        <p:nvSpPr>
          <p:cNvPr id="15" name="AutoShape 15"/>
          <p:cNvSpPr/>
          <p:nvPr/>
        </p:nvSpPr>
        <p:spPr>
          <a:xfrm>
            <a:off x="8051800" y="2667000"/>
            <a:ext cx="3378200" cy="2794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305800" y="2921000"/>
            <a:ext cx="406400" cy="406400"/>
          </a:xfrm>
          <a:prstGeom prst="rect">
            <a:avLst/>
          </a:prstGeom>
        </p:spPr>
      </p:pic>
      <p:sp>
        <p:nvSpPr>
          <p:cNvPr id="17" name="AutoShape 17"/>
          <p:cNvSpPr/>
          <p:nvPr/>
        </p:nvSpPr>
        <p:spPr>
          <a:xfrm>
            <a:off x="8813800" y="2921000"/>
            <a:ext cx="2540000" cy="4064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汇聚智力动能</a:t>
            </a:r>
            <a:endParaRPr lang="en-US" sz="1100"/>
          </a:p>
        </p:txBody>
      </p:sp>
      <p:cxnSp>
        <p:nvCxnSpPr>
          <p:cNvPr id="18" name="Connector 18"/>
          <p:cNvCxnSpPr/>
          <p:nvPr/>
        </p:nvCxnSpPr>
        <p:spPr>
          <a:xfrm rot="-15211">
            <a:off x="8305814" y="3486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9" name="AutoShape 19"/>
          <p:cNvSpPr/>
          <p:nvPr/>
        </p:nvSpPr>
        <p:spPr>
          <a:xfrm>
            <a:off x="8305800" y="3683000"/>
            <a:ext cx="2870200" cy="15875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紧扣集团发展战略，集聚高层次人才与创新团队。将人才智力优势转化为技术突破与管理升级的核心动力，为集团实现高质量、可持续发展注入源源不断的智慧支撑。</a:t>
            </a:r>
            <a:endParaRPr lang="en-US" sz="1100"/>
          </a:p>
        </p:txBody>
      </p:sp>
      <p:sp>
        <p:nvSpPr>
          <p:cNvPr id="20" name="AutoShape 20"/>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en-US" sz="1400" b="0" i="0" u="none" strike="noStrike">
                <a:solidFill>
                  <a:srgbClr val="80808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以识才的慧眼、爱才的诚意、用才的胆识、容才的雅量，构筑人才集聚新高地 ——</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第五方面：坚持党业融合，提升经营效能</a:t>
            </a:r>
            <a:endParaRPr lang="en-US" sz="1100"/>
          </a:p>
        </p:txBody>
      </p:sp>
      <p:sp>
        <p:nvSpPr>
          <p:cNvPr id="4" name="AutoShape 4"/>
          <p:cNvSpPr/>
          <p:nvPr/>
        </p:nvSpPr>
        <p:spPr>
          <a:xfrm>
            <a:off x="762000" y="2159000"/>
            <a:ext cx="3429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5" name="AutoShape 5"/>
          <p:cNvSpPr/>
          <p:nvPr/>
        </p:nvSpPr>
        <p:spPr>
          <a:xfrm>
            <a:off x="762000" y="3175000"/>
            <a:ext cx="3429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00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优化产业结构，重塑发展格局</a:t>
            </a:r>
            <a:endParaRPr lang="en-US" sz="1100"/>
          </a:p>
        </p:txBody>
      </p:sp>
      <p:cxnSp>
        <p:nvCxnSpPr>
          <p:cNvPr id="6" name="Connector 6"/>
          <p:cNvCxnSpPr/>
          <p:nvPr/>
        </p:nvCxnSpPr>
        <p:spPr>
          <a:xfrm rot="-12732">
            <a:off x="762012" y="3930650"/>
            <a:ext cx="3429000" cy="12700"/>
          </a:xfrm>
          <a:prstGeom prst="straightConnector1">
            <a:avLst/>
          </a:prstGeom>
          <a:solidFill>
            <a:srgbClr val="DEE0E3">
              <a:alpha val="100000"/>
            </a:srgbClr>
          </a:solidFill>
          <a:ln w="25400" cap="flat" cmpd="sng">
            <a:solidFill>
              <a:srgbClr val="C00000">
                <a:alpha val="100000"/>
              </a:srgbClr>
            </a:solidFill>
            <a:prstDash val="solid"/>
            <a:round/>
            <a:headEnd type="none" w="lg" len="lg"/>
            <a:tailEnd type="none" w="lg" len="lg"/>
          </a:ln>
        </p:spPr>
      </p:cxnSp>
      <p:sp>
        <p:nvSpPr>
          <p:cNvPr id="7" name="AutoShape 7"/>
          <p:cNvSpPr/>
          <p:nvPr/>
        </p:nvSpPr>
        <p:spPr>
          <a:xfrm>
            <a:off x="762000" y="4191000"/>
            <a:ext cx="3429000" cy="203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 成立新能源公司，拓宽业务版图，培育新的核心增长极</a:t>
            </a:r>
            <a:b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 构建“能源+服务+科技”三大主业协同并进的发展架构</a:t>
            </a:r>
            <a:b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 为干部人才搭建广阔事业平台，全面激发队伍干事创业活力</a:t>
            </a:r>
            <a:endParaRPr lang="en-US" sz="1100"/>
          </a:p>
        </p:txBody>
      </p:sp>
      <p:sp>
        <p:nvSpPr>
          <p:cNvPr id="8" name="AutoShape 8"/>
          <p:cNvSpPr/>
          <p:nvPr/>
        </p:nvSpPr>
        <p:spPr>
          <a:xfrm>
            <a:off x="4381500" y="2159000"/>
            <a:ext cx="3429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9" name="AutoShape 9"/>
          <p:cNvSpPr/>
          <p:nvPr/>
        </p:nvSpPr>
        <p:spPr>
          <a:xfrm>
            <a:off x="4381500" y="3175000"/>
            <a:ext cx="3429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00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创新考核激励，强化价值创造</a:t>
            </a:r>
            <a:endParaRPr lang="en-US" sz="1100"/>
          </a:p>
        </p:txBody>
      </p:sp>
      <p:cxnSp>
        <p:nvCxnSpPr>
          <p:cNvPr id="10" name="Connector 10"/>
          <p:cNvCxnSpPr/>
          <p:nvPr/>
        </p:nvCxnSpPr>
        <p:spPr>
          <a:xfrm rot="-12732">
            <a:off x="4381512" y="3930650"/>
            <a:ext cx="3429000" cy="12700"/>
          </a:xfrm>
          <a:prstGeom prst="straightConnector1">
            <a:avLst/>
          </a:prstGeom>
          <a:solidFill>
            <a:srgbClr val="DEE0E3">
              <a:alpha val="100000"/>
            </a:srgbClr>
          </a:solidFill>
          <a:ln w="25400" cap="flat" cmpd="sng">
            <a:solidFill>
              <a:srgbClr val="C00000">
                <a:alpha val="100000"/>
              </a:srgbClr>
            </a:solidFill>
            <a:prstDash val="solid"/>
            <a:round/>
            <a:headEnd type="none" w="lg" len="lg"/>
            <a:tailEnd type="none" w="lg" len="lg"/>
          </a:ln>
        </p:spPr>
      </p:cxnSp>
      <p:sp>
        <p:nvSpPr>
          <p:cNvPr id="11" name="AutoShape 11"/>
          <p:cNvSpPr/>
          <p:nvPr/>
        </p:nvSpPr>
        <p:spPr>
          <a:xfrm>
            <a:off x="4381500" y="4191000"/>
            <a:ext cx="3429000" cy="203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 全面推广部门市场化运作核算机制，压实经营主体责任</a:t>
            </a:r>
            <a:b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 推动薪酬分配与市场业绩紧密联动，打破平均主义壁垒</a:t>
            </a:r>
            <a:b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 设立专项人才发展基金，为人才价值实现提供坚实支撑</a:t>
            </a:r>
            <a:endParaRPr lang="en-US" sz="1100"/>
          </a:p>
        </p:txBody>
      </p:sp>
      <p:sp>
        <p:nvSpPr>
          <p:cNvPr id="12" name="AutoShape 12"/>
          <p:cNvSpPr/>
          <p:nvPr/>
        </p:nvSpPr>
        <p:spPr>
          <a:xfrm>
            <a:off x="8001000" y="2159000"/>
            <a:ext cx="3429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4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3" name="AutoShape 13"/>
          <p:cNvSpPr/>
          <p:nvPr/>
        </p:nvSpPr>
        <p:spPr>
          <a:xfrm>
            <a:off x="8001000" y="3175000"/>
            <a:ext cx="3429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00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强化风险防控，保障行稳致远</a:t>
            </a:r>
            <a:endParaRPr lang="en-US" sz="1100"/>
          </a:p>
        </p:txBody>
      </p:sp>
      <p:cxnSp>
        <p:nvCxnSpPr>
          <p:cNvPr id="14" name="Connector 14"/>
          <p:cNvCxnSpPr/>
          <p:nvPr/>
        </p:nvCxnSpPr>
        <p:spPr>
          <a:xfrm rot="-12732">
            <a:off x="8001012" y="3930650"/>
            <a:ext cx="3429000" cy="12700"/>
          </a:xfrm>
          <a:prstGeom prst="straightConnector1">
            <a:avLst/>
          </a:prstGeom>
          <a:solidFill>
            <a:srgbClr val="DEE0E3">
              <a:alpha val="100000"/>
            </a:srgbClr>
          </a:solidFill>
          <a:ln w="25400" cap="flat" cmpd="sng">
            <a:solidFill>
              <a:srgbClr val="C00000">
                <a:alpha val="100000"/>
              </a:srgbClr>
            </a:solidFill>
            <a:prstDash val="solid"/>
            <a:round/>
            <a:headEnd type="none" w="lg" len="lg"/>
            <a:tailEnd type="none" w="lg" len="lg"/>
          </a:ln>
        </p:spPr>
      </p:cxnSp>
      <p:sp>
        <p:nvSpPr>
          <p:cNvPr id="15" name="AutoShape 15"/>
          <p:cNvSpPr/>
          <p:nvPr/>
        </p:nvSpPr>
        <p:spPr>
          <a:xfrm>
            <a:off x="8001000" y="4191000"/>
            <a:ext cx="3429000" cy="203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 严把选人用人廉洁关，强化重点领域与关键环节监督</a:t>
            </a:r>
            <a:b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 推动合规管理与风控体系建设，实现与生产经营深度融合</a:t>
            </a:r>
            <a:b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 顺利通过ISO合规管理体系认证，全面提升规范化治理水平</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优化产业结构，重塑发展格局</a:t>
            </a:r>
            <a:endParaRPr lang="en-US" sz="1100"/>
          </a:p>
        </p:txBody>
      </p:sp>
      <p:sp>
        <p:nvSpPr>
          <p:cNvPr id="4" name="AutoShape 4"/>
          <p:cNvSpPr/>
          <p:nvPr/>
        </p:nvSpPr>
        <p:spPr>
          <a:xfrm>
            <a:off x="762000" y="18415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为干部人才搭建更广阔的事业平台</a:t>
            </a:r>
            <a:endParaRPr lang="en-US" sz="1100"/>
          </a:p>
        </p:txBody>
      </p:sp>
      <p:sp>
        <p:nvSpPr>
          <p:cNvPr id="5" name="AutoShape 5"/>
          <p:cNvSpPr/>
          <p:nvPr/>
        </p:nvSpPr>
        <p:spPr>
          <a:xfrm>
            <a:off x="762000" y="29845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984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3302000"/>
            <a:ext cx="355600" cy="355600"/>
          </a:xfrm>
          <a:prstGeom prst="rect">
            <a:avLst/>
          </a:prstGeom>
        </p:spPr>
      </p:pic>
      <p:sp>
        <p:nvSpPr>
          <p:cNvPr id="8" name="AutoShape 8"/>
          <p:cNvSpPr/>
          <p:nvPr/>
        </p:nvSpPr>
        <p:spPr>
          <a:xfrm>
            <a:off x="1473200" y="3302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产业拓展升级</a:t>
            </a:r>
            <a:endParaRPr lang="en-US" sz="1100"/>
          </a:p>
        </p:txBody>
      </p:sp>
      <p:cxnSp>
        <p:nvCxnSpPr>
          <p:cNvPr id="9" name="Connector 9"/>
          <p:cNvCxnSpPr/>
          <p:nvPr/>
        </p:nvCxnSpPr>
        <p:spPr>
          <a:xfrm rot="-15211">
            <a:off x="1016014" y="3867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1016000" y="4064000"/>
            <a:ext cx="2870200" cy="1460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成立新能源公司，积极拓宽电力运维、数智化服务、工程施工等新兴业务板块。以产业创新为驱动，打破传统业务边界，为企业高质量发展注入强劲新动能。</a:t>
            </a:r>
            <a:endParaRPr lang="en-US" sz="1100"/>
          </a:p>
        </p:txBody>
      </p:sp>
      <p:sp>
        <p:nvSpPr>
          <p:cNvPr id="11" name="AutoShape 11"/>
          <p:cNvSpPr/>
          <p:nvPr/>
        </p:nvSpPr>
        <p:spPr>
          <a:xfrm>
            <a:off x="4406900" y="29845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406900" y="2984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60900" y="3302000"/>
            <a:ext cx="355600" cy="355600"/>
          </a:xfrm>
          <a:prstGeom prst="rect">
            <a:avLst/>
          </a:prstGeom>
        </p:spPr>
      </p:pic>
      <p:sp>
        <p:nvSpPr>
          <p:cNvPr id="14" name="AutoShape 14"/>
          <p:cNvSpPr/>
          <p:nvPr/>
        </p:nvSpPr>
        <p:spPr>
          <a:xfrm>
            <a:off x="5118100" y="3302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构建协同格局</a:t>
            </a:r>
            <a:endParaRPr lang="en-US" sz="1100"/>
          </a:p>
        </p:txBody>
      </p:sp>
      <p:cxnSp>
        <p:nvCxnSpPr>
          <p:cNvPr id="15" name="Connector 15"/>
          <p:cNvCxnSpPr/>
          <p:nvPr/>
        </p:nvCxnSpPr>
        <p:spPr>
          <a:xfrm rot="-15211">
            <a:off x="4660914" y="3867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6" name="AutoShape 16"/>
          <p:cNvSpPr/>
          <p:nvPr/>
        </p:nvSpPr>
        <p:spPr>
          <a:xfrm>
            <a:off x="4660900" y="4064000"/>
            <a:ext cx="2870200" cy="1460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构建“收费公路经营、基础设施建设、路域经济发展”三大主业协同并进的发展架构。实现产业间优势互补、资源共享，形成联动发展的良好生态，夯实可持续发展根基。</a:t>
            </a:r>
            <a:endParaRPr lang="en-US" sz="1100"/>
          </a:p>
        </p:txBody>
      </p:sp>
      <p:sp>
        <p:nvSpPr>
          <p:cNvPr id="17" name="AutoShape 17"/>
          <p:cNvSpPr/>
          <p:nvPr/>
        </p:nvSpPr>
        <p:spPr>
          <a:xfrm>
            <a:off x="8051800" y="2984500"/>
            <a:ext cx="3378200" cy="2667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29845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305800" y="3302000"/>
            <a:ext cx="355600" cy="355600"/>
          </a:xfrm>
          <a:prstGeom prst="rect">
            <a:avLst/>
          </a:prstGeom>
        </p:spPr>
      </p:pic>
      <p:sp>
        <p:nvSpPr>
          <p:cNvPr id="20" name="AutoShape 20"/>
          <p:cNvSpPr/>
          <p:nvPr/>
        </p:nvSpPr>
        <p:spPr>
          <a:xfrm>
            <a:off x="8763000" y="3302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强化人才支撑</a:t>
            </a:r>
            <a:endParaRPr lang="en-US" sz="1100"/>
          </a:p>
        </p:txBody>
      </p:sp>
      <p:cxnSp>
        <p:nvCxnSpPr>
          <p:cNvPr id="21" name="Connector 21"/>
          <p:cNvCxnSpPr/>
          <p:nvPr/>
        </p:nvCxnSpPr>
        <p:spPr>
          <a:xfrm rot="-15211">
            <a:off x="8305814" y="3867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2" name="AutoShape 22"/>
          <p:cNvSpPr/>
          <p:nvPr/>
        </p:nvSpPr>
        <p:spPr>
          <a:xfrm>
            <a:off x="8305800" y="4064000"/>
            <a:ext cx="2870200" cy="1460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深化体制机制改革，优化干部选拔与人才培养体系。为广大干部人才搭建干事创业的广阔平台，让各类人才各尽其能，为企业战略转型与长远发展提供坚实的组织保障。</a:t>
            </a:r>
            <a:endParaRPr lang="en-US" sz="1100"/>
          </a:p>
        </p:txBody>
      </p:sp>
      <p:sp>
        <p:nvSpPr>
          <p:cNvPr id="23" name="AutoShape 23"/>
          <p:cNvSpPr/>
          <p:nvPr/>
        </p:nvSpPr>
        <p:spPr>
          <a:xfrm>
            <a:off x="762000" y="5969000"/>
            <a:ext cx="10668000" cy="508000"/>
          </a:xfrm>
          <a:prstGeom prst="roundRect">
            <a:avLst>
              <a:gd name="adj" fmla="val 0"/>
            </a:avLst>
          </a:prstGeom>
          <a:solidFill>
            <a:srgbClr val="333333">
              <a:alpha val="3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889000" y="6045200"/>
            <a:ext cx="10414000" cy="3810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以产业升级为引擎，以组织建设为保障，全力推动企业向现代化、多元化、高质量发展目标稳步迈进。</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创新考核激励，强化价值创造</a:t>
            </a:r>
            <a:endParaRPr lang="en-US" sz="1100"/>
          </a:p>
        </p:txBody>
      </p:sp>
      <p:sp>
        <p:nvSpPr>
          <p:cNvPr id="4" name="AutoShape 4"/>
          <p:cNvSpPr/>
          <p:nvPr/>
        </p:nvSpPr>
        <p:spPr>
          <a:xfrm>
            <a:off x="762000" y="17780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激发干部职工干事创业活力</a:t>
            </a:r>
            <a:endParaRPr lang="en-US" sz="1100"/>
          </a:p>
        </p:txBody>
      </p:sp>
      <p:sp>
        <p:nvSpPr>
          <p:cNvPr id="5" name="AutoShape 5"/>
          <p:cNvSpPr/>
          <p:nvPr/>
        </p:nvSpPr>
        <p:spPr>
          <a:xfrm>
            <a:off x="762000" y="2921000"/>
            <a:ext cx="3378200" cy="2667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921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3225800"/>
            <a:ext cx="406400" cy="406400"/>
          </a:xfrm>
          <a:prstGeom prst="rect">
            <a:avLst/>
          </a:prstGeom>
        </p:spPr>
      </p:pic>
      <p:sp>
        <p:nvSpPr>
          <p:cNvPr id="8" name="AutoShape 8"/>
          <p:cNvSpPr/>
          <p:nvPr/>
        </p:nvSpPr>
        <p:spPr>
          <a:xfrm>
            <a:off x="1524000" y="3225800"/>
            <a:ext cx="2540000" cy="4064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试点改革推广</a:t>
            </a:r>
            <a:endParaRPr lang="en-US" sz="1100"/>
          </a:p>
        </p:txBody>
      </p:sp>
      <p:cxnSp>
        <p:nvCxnSpPr>
          <p:cNvPr id="9" name="Connector 9"/>
          <p:cNvCxnSpPr/>
          <p:nvPr/>
        </p:nvCxnSpPr>
        <p:spPr>
          <a:xfrm rot="-15211">
            <a:off x="1016014" y="3803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0" name="AutoShape 10"/>
          <p:cNvSpPr/>
          <p:nvPr/>
        </p:nvSpPr>
        <p:spPr>
          <a:xfrm>
            <a:off x="1016000" y="4000500"/>
            <a:ext cx="2870200" cy="14605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积极推广能建公司在电力设计室的改革经验，实施“部门市场化运作核算”的绩效分配机制，打破传统壁垒，以点带面激发基层组织的内生动力。</a:t>
            </a:r>
            <a:endParaRPr lang="en-US" sz="1100"/>
          </a:p>
        </p:txBody>
      </p:sp>
      <p:sp>
        <p:nvSpPr>
          <p:cNvPr id="11" name="AutoShape 11"/>
          <p:cNvSpPr/>
          <p:nvPr/>
        </p:nvSpPr>
        <p:spPr>
          <a:xfrm>
            <a:off x="4406900" y="2921000"/>
            <a:ext cx="3378200" cy="2667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406900" y="2921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60900" y="3225800"/>
            <a:ext cx="406400" cy="406400"/>
          </a:xfrm>
          <a:prstGeom prst="rect">
            <a:avLst/>
          </a:prstGeom>
        </p:spPr>
      </p:pic>
      <p:sp>
        <p:nvSpPr>
          <p:cNvPr id="14" name="AutoShape 14"/>
          <p:cNvSpPr/>
          <p:nvPr/>
        </p:nvSpPr>
        <p:spPr>
          <a:xfrm>
            <a:off x="5168900" y="3225800"/>
            <a:ext cx="2540000" cy="4064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市场化考核导向</a:t>
            </a:r>
            <a:endParaRPr lang="en-US" sz="1100"/>
          </a:p>
        </p:txBody>
      </p:sp>
      <p:cxnSp>
        <p:nvCxnSpPr>
          <p:cNvPr id="15" name="Connector 15"/>
          <p:cNvCxnSpPr/>
          <p:nvPr/>
        </p:nvCxnSpPr>
        <p:spPr>
          <a:xfrm rot="-15211">
            <a:off x="4660914" y="3803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6" name="AutoShape 16"/>
          <p:cNvSpPr/>
          <p:nvPr/>
        </p:nvSpPr>
        <p:spPr>
          <a:xfrm>
            <a:off x="4660900" y="4000500"/>
            <a:ext cx="2870200" cy="14605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围绕新签合同额、营业收入、利润总额等核心指标，建立业绩与薪酬紧密联动的考核体系，实现“业绩决定薪酬、贡献决定回报”的良性循环。</a:t>
            </a:r>
            <a:endParaRPr lang="en-US" sz="1100"/>
          </a:p>
        </p:txBody>
      </p:sp>
      <p:sp>
        <p:nvSpPr>
          <p:cNvPr id="17" name="AutoShape 17"/>
          <p:cNvSpPr/>
          <p:nvPr/>
        </p:nvSpPr>
        <p:spPr>
          <a:xfrm>
            <a:off x="8051800" y="2921000"/>
            <a:ext cx="3378200" cy="2667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2921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305800" y="3225800"/>
            <a:ext cx="406400" cy="406400"/>
          </a:xfrm>
          <a:prstGeom prst="rect">
            <a:avLst/>
          </a:prstGeom>
        </p:spPr>
      </p:pic>
      <p:sp>
        <p:nvSpPr>
          <p:cNvPr id="20" name="AutoShape 20"/>
          <p:cNvSpPr/>
          <p:nvPr/>
        </p:nvSpPr>
        <p:spPr>
          <a:xfrm>
            <a:off x="8813800" y="3225800"/>
            <a:ext cx="2540000" cy="4064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赋能价值实现</a:t>
            </a:r>
            <a:endParaRPr lang="en-US" sz="1100"/>
          </a:p>
        </p:txBody>
      </p:sp>
      <p:cxnSp>
        <p:nvCxnSpPr>
          <p:cNvPr id="21" name="Connector 21"/>
          <p:cNvCxnSpPr/>
          <p:nvPr/>
        </p:nvCxnSpPr>
        <p:spPr>
          <a:xfrm rot="-15211">
            <a:off x="8305814" y="3803650"/>
            <a:ext cx="28702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22" name="AutoShape 22"/>
          <p:cNvSpPr/>
          <p:nvPr/>
        </p:nvSpPr>
        <p:spPr>
          <a:xfrm>
            <a:off x="8305800" y="4000500"/>
            <a:ext cx="2870200" cy="14605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通过机制创新为人才价值实现提供坚实支撑，鼓励担当作为，让有为者有位、实干者实惠，推动个人成长与企业高质量发展同频共振。</a:t>
            </a:r>
            <a:endParaRPr lang="en-US" sz="1100"/>
          </a:p>
        </p:txBody>
      </p:sp>
      <p:sp>
        <p:nvSpPr>
          <p:cNvPr id="23" name="AutoShape 23"/>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以考核促担当，以激励聚合力，为企业高质量发展注入源源不断的动力</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强化风险防控，保障行稳致远</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为企业高质量发展筑牢安全屏障</a:t>
            </a:r>
            <a:endParaRPr lang="en-US" sz="1100"/>
          </a:p>
        </p:txBody>
      </p:sp>
      <p:sp>
        <p:nvSpPr>
          <p:cNvPr id="5" name="AutoShape 5"/>
          <p:cNvSpPr/>
          <p:nvPr/>
        </p:nvSpPr>
        <p:spPr>
          <a:xfrm>
            <a:off x="762000" y="2794000"/>
            <a:ext cx="3378200" cy="2540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734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严把廉洁关口</a:t>
            </a:r>
            <a:endParaRPr lang="en-US" sz="1100"/>
          </a:p>
        </p:txBody>
      </p:sp>
      <p:sp>
        <p:nvSpPr>
          <p:cNvPr id="8" name="AutoShape 8"/>
          <p:cNvSpPr/>
          <p:nvPr/>
        </p:nvSpPr>
        <p:spPr>
          <a:xfrm>
            <a:off x="1016000" y="3683000"/>
            <a:ext cx="2870200" cy="1524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坚持将廉洁自律作为选人用人的首要标准，在干部选拔任用中严格审核；在日常管理中常态化开展警示教育与监督提醒，筑牢思想防线，营造风清气正的政治生态。</a:t>
            </a:r>
            <a:endParaRPr lang="en-US" sz="1100"/>
          </a:p>
        </p:txBody>
      </p:sp>
      <p:sp>
        <p:nvSpPr>
          <p:cNvPr id="9" name="AutoShape 9"/>
          <p:cNvSpPr/>
          <p:nvPr/>
        </p:nvSpPr>
        <p:spPr>
          <a:xfrm>
            <a:off x="4394200" y="2794000"/>
            <a:ext cx="3378200" cy="2540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48200" y="3048000"/>
            <a:ext cx="406400" cy="406400"/>
          </a:xfrm>
          <a:prstGeom prst="rect">
            <a:avLst/>
          </a:prstGeom>
        </p:spPr>
      </p:pic>
      <p:sp>
        <p:nvSpPr>
          <p:cNvPr id="11" name="AutoShape 11"/>
          <p:cNvSpPr/>
          <p:nvPr/>
        </p:nvSpPr>
        <p:spPr>
          <a:xfrm>
            <a:off x="5156200" y="30734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深度融合风控</a:t>
            </a:r>
            <a:endParaRPr lang="en-US" sz="1100"/>
          </a:p>
        </p:txBody>
      </p:sp>
      <p:sp>
        <p:nvSpPr>
          <p:cNvPr id="12" name="AutoShape 12"/>
          <p:cNvSpPr/>
          <p:nvPr/>
        </p:nvSpPr>
        <p:spPr>
          <a:xfrm>
            <a:off x="4648200" y="3683000"/>
            <a:ext cx="2870200" cy="1524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推动合规管理与风险防控体系与生产经营、业务管理流程深度嵌入，实现风险防控与业务发展同部署、同落实、同考核，让风控意识融入企业运营的每一个环节。</a:t>
            </a:r>
            <a:endParaRPr lang="en-US" sz="1100"/>
          </a:p>
        </p:txBody>
      </p:sp>
      <p:sp>
        <p:nvSpPr>
          <p:cNvPr id="13" name="AutoShape 13"/>
          <p:cNvSpPr/>
          <p:nvPr/>
        </p:nvSpPr>
        <p:spPr>
          <a:xfrm>
            <a:off x="8026400" y="2794000"/>
            <a:ext cx="3378200" cy="2540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280400" y="3048000"/>
            <a:ext cx="406400" cy="406400"/>
          </a:xfrm>
          <a:prstGeom prst="rect">
            <a:avLst/>
          </a:prstGeom>
        </p:spPr>
      </p:pic>
      <p:sp>
        <p:nvSpPr>
          <p:cNvPr id="15" name="AutoShape 15"/>
          <p:cNvSpPr/>
          <p:nvPr/>
        </p:nvSpPr>
        <p:spPr>
          <a:xfrm>
            <a:off x="8788400" y="30734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权威体系认证</a:t>
            </a:r>
            <a:endParaRPr lang="en-US" sz="1100"/>
          </a:p>
        </p:txBody>
      </p:sp>
      <p:sp>
        <p:nvSpPr>
          <p:cNvPr id="16" name="AutoShape 16"/>
          <p:cNvSpPr/>
          <p:nvPr/>
        </p:nvSpPr>
        <p:spPr>
          <a:xfrm>
            <a:off x="8280400" y="3683000"/>
            <a:ext cx="2870200" cy="1524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成功获得国家级合规管理体系认证，标志着企业合规管理迈入标准化、制度化轨道，显著提升了规范化管理水平与风险抵御能力，为高质量发展提供坚实保障。</a:t>
            </a:r>
            <a:endParaRPr lang="en-US" sz="1100"/>
          </a:p>
        </p:txBody>
      </p:sp>
      <p:sp>
        <p:nvSpPr>
          <p:cNvPr id="17" name="AutoShape 17"/>
          <p:cNvSpPr/>
          <p:nvPr/>
        </p:nvSpPr>
        <p:spPr>
          <a:xfrm>
            <a:off x="762000" y="5588000"/>
            <a:ext cx="10668000" cy="7112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952500" y="5740400"/>
            <a:ext cx="10287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“坚持底线思维，增强忧患意识，以‘时时放心不下’的责任感抓好风险防控，为企业行稳致远保驾护航。”</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rotWithShape="true">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662305" y="3048000"/>
            <a:ext cx="10668000" cy="7620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第</a:t>
            </a:r>
            <a:r>
              <a:rPr lang="zh-CN" alt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二</a:t>
            </a:r>
            <a:r>
              <a:rPr 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   存在的问题与不足</a:t>
            </a:r>
            <a:endParaRPr 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第</a:t>
            </a:r>
            <a:r>
              <a:rPr lang="zh-CN" alt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二</a:t>
            </a: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部分：存在的问题与不足</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深刻反思，正视差距</a:t>
            </a:r>
            <a:endParaRPr lang="en-US" sz="1100"/>
          </a:p>
        </p:txBody>
      </p:sp>
      <p:sp>
        <p:nvSpPr>
          <p:cNvPr id="5" name="AutoShape 5"/>
          <p:cNvSpPr/>
          <p:nvPr/>
        </p:nvSpPr>
        <p:spPr>
          <a:xfrm>
            <a:off x="762000" y="2413000"/>
            <a:ext cx="5207000" cy="177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2667000"/>
            <a:ext cx="406400" cy="406400"/>
          </a:xfrm>
          <a:prstGeom prst="rect">
            <a:avLst/>
          </a:prstGeom>
        </p:spPr>
      </p:pic>
      <p:sp>
        <p:nvSpPr>
          <p:cNvPr id="7" name="AutoShape 7"/>
          <p:cNvSpPr/>
          <p:nvPr/>
        </p:nvSpPr>
        <p:spPr>
          <a:xfrm>
            <a:off x="1524000" y="26670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理论学习转化需深化</a:t>
            </a:r>
            <a:endParaRPr lang="en-US" sz="1100"/>
          </a:p>
        </p:txBody>
      </p:sp>
      <p:sp>
        <p:nvSpPr>
          <p:cNvPr id="8" name="AutoShape 8"/>
          <p:cNvSpPr/>
          <p:nvPr/>
        </p:nvSpPr>
        <p:spPr>
          <a:xfrm>
            <a:off x="1016000" y="3175000"/>
            <a:ext cx="4699000" cy="9525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部分干部学用结合不够紧密，运用党的创新理论指导实践、破解难题的能力仍需加强，学思用贯通、知信行统一的成效有待进一步提升。</a:t>
            </a:r>
            <a:endParaRPr lang="en-US" sz="1100"/>
          </a:p>
        </p:txBody>
      </p:sp>
      <p:sp>
        <p:nvSpPr>
          <p:cNvPr id="9" name="AutoShape 9"/>
          <p:cNvSpPr/>
          <p:nvPr/>
        </p:nvSpPr>
        <p:spPr>
          <a:xfrm>
            <a:off x="6223000" y="2413000"/>
            <a:ext cx="5207000" cy="177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6477000" y="2667000"/>
            <a:ext cx="406400" cy="406400"/>
          </a:xfrm>
          <a:prstGeom prst="rect">
            <a:avLst/>
          </a:prstGeom>
        </p:spPr>
      </p:pic>
      <p:sp>
        <p:nvSpPr>
          <p:cNvPr id="11" name="AutoShape 11"/>
          <p:cNvSpPr/>
          <p:nvPr/>
        </p:nvSpPr>
        <p:spPr>
          <a:xfrm>
            <a:off x="6985000" y="26670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党建业务融合需创新</a:t>
            </a:r>
            <a:endParaRPr lang="en-US" sz="1100"/>
          </a:p>
        </p:txBody>
      </p:sp>
      <p:sp>
        <p:nvSpPr>
          <p:cNvPr id="12" name="AutoShape 12"/>
          <p:cNvSpPr/>
          <p:nvPr/>
        </p:nvSpPr>
        <p:spPr>
          <a:xfrm>
            <a:off x="6477000" y="3175000"/>
            <a:ext cx="4699000" cy="9525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融合的载体和抓手不够丰富，“两张皮”现象在个别基层单位依然存在，尚未完全形成以高质量党建引领业务高质量发展的强大合力。</a:t>
            </a:r>
            <a:endParaRPr lang="en-US" sz="1100"/>
          </a:p>
        </p:txBody>
      </p:sp>
      <p:sp>
        <p:nvSpPr>
          <p:cNvPr id="13" name="AutoShape 13"/>
          <p:cNvSpPr/>
          <p:nvPr/>
        </p:nvSpPr>
        <p:spPr>
          <a:xfrm>
            <a:off x="762000" y="4445000"/>
            <a:ext cx="5207000" cy="177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1016000" y="4699000"/>
            <a:ext cx="406400" cy="406400"/>
          </a:xfrm>
          <a:prstGeom prst="rect">
            <a:avLst/>
          </a:prstGeom>
        </p:spPr>
      </p:pic>
      <p:sp>
        <p:nvSpPr>
          <p:cNvPr id="15" name="AutoShape 15"/>
          <p:cNvSpPr/>
          <p:nvPr/>
        </p:nvSpPr>
        <p:spPr>
          <a:xfrm>
            <a:off x="1524000" y="46990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基层组织活力需激发</a:t>
            </a:r>
            <a:endParaRPr lang="en-US" sz="1100"/>
          </a:p>
        </p:txBody>
      </p:sp>
      <p:sp>
        <p:nvSpPr>
          <p:cNvPr id="16" name="AutoShape 16"/>
          <p:cNvSpPr/>
          <p:nvPr/>
        </p:nvSpPr>
        <p:spPr>
          <a:xfrm>
            <a:off x="1016000" y="5207000"/>
            <a:ext cx="4699000" cy="9525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部分基层党组织活动形式单一、内容陈旧，吸引力和凝聚力不足，党员参与度有待提高，基层战斗堡垒作用的发挥仍有提升空间。</a:t>
            </a:r>
            <a:endParaRPr lang="en-US" sz="1100"/>
          </a:p>
        </p:txBody>
      </p:sp>
      <p:sp>
        <p:nvSpPr>
          <p:cNvPr id="17" name="AutoShape 17"/>
          <p:cNvSpPr/>
          <p:nvPr/>
        </p:nvSpPr>
        <p:spPr>
          <a:xfrm>
            <a:off x="6223000" y="4445000"/>
            <a:ext cx="5207000" cy="177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true"/>
          </p:cNvPicPr>
          <p:nvPr/>
        </p:nvPicPr>
        <p:blipFill>
          <a:blip r:embed="rId7">
            <a:extLst>
              <a:ext uri="{28A0092B-C50C-407E-A947-70E740481C1C}">
                <a14:useLocalDpi xmlns:a14="http://schemas.microsoft.com/office/drawing/2010/main" val="false"/>
              </a:ext>
              <a:ext uri="{96DAC541-7B7A-43D3-8B79-37D633B846F1}">
                <asvg:svgBlip xmlns:asvg="http://schemas.microsoft.com/office/drawing/2016/SVG/main" r:embed="rId8"/>
              </a:ext>
            </a:extLst>
          </a:blip>
          <a:stretch>
            <a:fillRect/>
          </a:stretch>
        </p:blipFill>
        <p:spPr>
          <a:xfrm>
            <a:off x="6477000" y="4699000"/>
            <a:ext cx="406400" cy="406400"/>
          </a:xfrm>
          <a:prstGeom prst="rect">
            <a:avLst/>
          </a:prstGeom>
        </p:spPr>
      </p:pic>
      <p:sp>
        <p:nvSpPr>
          <p:cNvPr id="19" name="AutoShape 19"/>
          <p:cNvSpPr/>
          <p:nvPr/>
        </p:nvSpPr>
        <p:spPr>
          <a:xfrm>
            <a:off x="6985000" y="4699000"/>
            <a:ext cx="4191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人才队伍建设需加强</a:t>
            </a:r>
            <a:endParaRPr lang="en-US" sz="1100"/>
          </a:p>
        </p:txBody>
      </p:sp>
      <p:sp>
        <p:nvSpPr>
          <p:cNvPr id="20" name="AutoShape 20"/>
          <p:cNvSpPr/>
          <p:nvPr/>
        </p:nvSpPr>
        <p:spPr>
          <a:xfrm>
            <a:off x="6477000" y="5207000"/>
            <a:ext cx="4699000" cy="9525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对标行业先进水平，在高端专业人才引进、培养、使用及梯队建设方面仍有差距，高素质专业化人才对事业发展的支撑作用有待强化。</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rotWithShape="true">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643255" y="2581910"/>
            <a:ext cx="10668000" cy="7620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第</a:t>
            </a:r>
            <a:r>
              <a:rPr lang="zh-CN" alt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三</a:t>
            </a:r>
            <a:r>
              <a:rPr 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   </a:t>
            </a:r>
            <a:r>
              <a:rPr lang="zh-CN" alt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下一步工作打算</a:t>
            </a:r>
            <a:endParaRPr lang="zh-CN" alt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第</a:t>
            </a:r>
            <a:r>
              <a:rPr lang="zh-CN" alt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三</a:t>
            </a: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部分：下一步工作打算——总体思路</a:t>
            </a:r>
            <a:endParaRPr lang="en-US" sz="1100"/>
          </a:p>
        </p:txBody>
      </p:sp>
      <p:sp>
        <p:nvSpPr>
          <p:cNvPr id="4" name="AutoShape 4"/>
          <p:cNvSpPr/>
          <p:nvPr/>
        </p:nvSpPr>
        <p:spPr>
          <a:xfrm>
            <a:off x="762000" y="1905000"/>
            <a:ext cx="10668000" cy="5715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聚焦三大重点，推动党建工作再上新台阶</a:t>
            </a:r>
            <a:endParaRPr lang="en-US" sz="1100"/>
          </a:p>
        </p:txBody>
      </p:sp>
      <p:sp>
        <p:nvSpPr>
          <p:cNvPr id="5" name="AutoShape 5"/>
          <p:cNvSpPr/>
          <p:nvPr/>
        </p:nvSpPr>
        <p:spPr>
          <a:xfrm>
            <a:off x="762000" y="26670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6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持续深化全面从严治党，以高质量党建引领企业高质量发展，切实把党建优势转化为发展优势，为企业改革发展提供坚强政治保证和组织保障。</a:t>
            </a:r>
            <a:endParaRPr lang="en-US" sz="1100"/>
          </a:p>
        </p:txBody>
      </p:sp>
      <p:sp>
        <p:nvSpPr>
          <p:cNvPr id="6" name="AutoShape 6"/>
          <p:cNvSpPr/>
          <p:nvPr/>
        </p:nvSpPr>
        <p:spPr>
          <a:xfrm>
            <a:off x="762000" y="3746500"/>
            <a:ext cx="3378200" cy="2349500"/>
          </a:xfrm>
          <a:prstGeom prst="roundRect">
            <a:avLst>
              <a:gd name="adj" fmla="val 0"/>
            </a:avLst>
          </a:prstGeom>
          <a:solidFill>
            <a:srgbClr val="FFFFFF">
              <a:alpha val="60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4000500"/>
            <a:ext cx="355600" cy="355600"/>
          </a:xfrm>
          <a:prstGeom prst="rect">
            <a:avLst/>
          </a:prstGeom>
        </p:spPr>
      </p:pic>
      <p:sp>
        <p:nvSpPr>
          <p:cNvPr id="8" name="AutoShape 8"/>
          <p:cNvSpPr/>
          <p:nvPr/>
        </p:nvSpPr>
        <p:spPr>
          <a:xfrm>
            <a:off x="1498600" y="40132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强化政治引领</a:t>
            </a:r>
            <a:endParaRPr lang="en-US" sz="1100"/>
          </a:p>
        </p:txBody>
      </p:sp>
      <p:cxnSp>
        <p:nvCxnSpPr>
          <p:cNvPr id="9" name="Connector 9"/>
          <p:cNvCxnSpPr/>
          <p:nvPr/>
        </p:nvCxnSpPr>
        <p:spPr>
          <a:xfrm rot="-15211">
            <a:off x="1016014" y="4565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1016000" y="4724400"/>
            <a:ext cx="2870200" cy="1270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持续深化理论武装，筑牢思想根基。把学习贯彻党的创新理论作为首要政治任务，引导党员干部坚定理想信念，不断提高政治判断力、政治领悟力、政治执行力。</a:t>
            </a:r>
            <a:endParaRPr lang="en-US" sz="1100"/>
          </a:p>
        </p:txBody>
      </p:sp>
      <p:sp>
        <p:nvSpPr>
          <p:cNvPr id="11" name="AutoShape 11"/>
          <p:cNvSpPr/>
          <p:nvPr/>
        </p:nvSpPr>
        <p:spPr>
          <a:xfrm>
            <a:off x="4406900" y="3746500"/>
            <a:ext cx="3378200" cy="2349500"/>
          </a:xfrm>
          <a:prstGeom prst="roundRect">
            <a:avLst>
              <a:gd name="adj" fmla="val 0"/>
            </a:avLst>
          </a:prstGeom>
          <a:solidFill>
            <a:srgbClr val="FFFFFF">
              <a:alpha val="60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60900" y="4000500"/>
            <a:ext cx="355600" cy="355600"/>
          </a:xfrm>
          <a:prstGeom prst="rect">
            <a:avLst/>
          </a:prstGeom>
        </p:spPr>
      </p:pic>
      <p:sp>
        <p:nvSpPr>
          <p:cNvPr id="13" name="AutoShape 13"/>
          <p:cNvSpPr/>
          <p:nvPr/>
        </p:nvSpPr>
        <p:spPr>
          <a:xfrm>
            <a:off x="5143500" y="40132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夯实基层基础</a:t>
            </a:r>
            <a:endParaRPr lang="en-US" sz="1100"/>
          </a:p>
        </p:txBody>
      </p:sp>
      <p:cxnSp>
        <p:nvCxnSpPr>
          <p:cNvPr id="14" name="Connector 14"/>
          <p:cNvCxnSpPr/>
          <p:nvPr/>
        </p:nvCxnSpPr>
        <p:spPr>
          <a:xfrm rot="-15211">
            <a:off x="4660914" y="4565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660900" y="4724400"/>
            <a:ext cx="2870200" cy="1270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建强基层战斗堡垒，激发组织活力。严格落实“三会一课”、主题党日等制度，推进基层党组织标准化规范化建设，充分发挥基层组织战斗堡垒和党员先锋模范作用。</a:t>
            </a:r>
            <a:endParaRPr lang="en-US" sz="1100"/>
          </a:p>
        </p:txBody>
      </p:sp>
      <p:sp>
        <p:nvSpPr>
          <p:cNvPr id="16" name="AutoShape 16"/>
          <p:cNvSpPr/>
          <p:nvPr/>
        </p:nvSpPr>
        <p:spPr>
          <a:xfrm>
            <a:off x="8051800" y="3746500"/>
            <a:ext cx="3378200" cy="2349500"/>
          </a:xfrm>
          <a:prstGeom prst="roundRect">
            <a:avLst>
              <a:gd name="adj" fmla="val 0"/>
            </a:avLst>
          </a:prstGeom>
          <a:solidFill>
            <a:srgbClr val="FFFFFF">
              <a:alpha val="60000"/>
            </a:srgbClr>
          </a:solidFill>
          <a:ln w="12700" cap="flat" cmpd="sng">
            <a:solidFill>
              <a:srgbClr val="C00000">
                <a:alpha val="18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305800" y="4000500"/>
            <a:ext cx="355600" cy="355600"/>
          </a:xfrm>
          <a:prstGeom prst="rect">
            <a:avLst/>
          </a:prstGeom>
        </p:spPr>
      </p:pic>
      <p:sp>
        <p:nvSpPr>
          <p:cNvPr id="18" name="AutoShape 18"/>
          <p:cNvSpPr/>
          <p:nvPr/>
        </p:nvSpPr>
        <p:spPr>
          <a:xfrm>
            <a:off x="8788400" y="40132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深化党业融合</a:t>
            </a:r>
            <a:endParaRPr lang="en-US" sz="1100"/>
          </a:p>
        </p:txBody>
      </p:sp>
      <p:cxnSp>
        <p:nvCxnSpPr>
          <p:cNvPr id="19" name="Connector 19"/>
          <p:cNvCxnSpPr/>
          <p:nvPr/>
        </p:nvCxnSpPr>
        <p:spPr>
          <a:xfrm rot="-15211">
            <a:off x="8305814" y="4565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0" name="AutoShape 20"/>
          <p:cNvSpPr/>
          <p:nvPr/>
        </p:nvSpPr>
        <p:spPr>
          <a:xfrm>
            <a:off x="8305800" y="4724400"/>
            <a:ext cx="2870200" cy="1270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创新方式方法，提升服务效能。找准党建与业务深度融合的切入点，推动党建工作与生产经营同谋划、同部署，以高质量党建赋能企业高质量发展。</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强化政治引领</a:t>
            </a:r>
            <a:endParaRPr lang="en-US" sz="1100"/>
          </a:p>
        </p:txBody>
      </p:sp>
      <p:sp>
        <p:nvSpPr>
          <p:cNvPr id="4" name="AutoShape 4"/>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构建“四个以学”长效机制，促进理论成果转化</a:t>
            </a:r>
            <a:endParaRPr lang="en-US" sz="1100"/>
          </a:p>
        </p:txBody>
      </p:sp>
      <p:sp>
        <p:nvSpPr>
          <p:cNvPr id="5" name="AutoShape 5"/>
          <p:cNvSpPr/>
          <p:nvPr/>
        </p:nvSpPr>
        <p:spPr>
          <a:xfrm>
            <a:off x="762000" y="2794000"/>
            <a:ext cx="3378200" cy="234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3048000"/>
            <a:ext cx="355600" cy="355600"/>
          </a:xfrm>
          <a:prstGeom prst="rect">
            <a:avLst/>
          </a:prstGeom>
        </p:spPr>
      </p:pic>
      <p:sp>
        <p:nvSpPr>
          <p:cNvPr id="7" name="AutoShape 7"/>
          <p:cNvSpPr/>
          <p:nvPr/>
        </p:nvSpPr>
        <p:spPr>
          <a:xfrm>
            <a:off x="1473200" y="3048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落实制度，常态长效</a:t>
            </a:r>
            <a:endParaRPr lang="en-US" sz="1100"/>
          </a:p>
        </p:txBody>
      </p:sp>
      <p:sp>
        <p:nvSpPr>
          <p:cNvPr id="8" name="AutoShape 8"/>
          <p:cNvSpPr/>
          <p:nvPr/>
        </p:nvSpPr>
        <p:spPr>
          <a:xfrm>
            <a:off x="1016000" y="3619500"/>
            <a:ext cx="2870200" cy="1397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严格落实“第一议题”学习制度，构建“四个以学”长效机制，把政治理论学习融入日常、抓在经常，确保学习教育常态化、制度化，筑牢思想根基。</a:t>
            </a:r>
            <a:endParaRPr lang="en-US" sz="1100"/>
          </a:p>
        </p:txBody>
      </p:sp>
      <p:sp>
        <p:nvSpPr>
          <p:cNvPr id="9" name="AutoShape 9"/>
          <p:cNvSpPr/>
          <p:nvPr/>
        </p:nvSpPr>
        <p:spPr>
          <a:xfrm>
            <a:off x="4394200" y="2794000"/>
            <a:ext cx="3378200" cy="234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648200" y="3048000"/>
            <a:ext cx="355600" cy="355600"/>
          </a:xfrm>
          <a:prstGeom prst="rect">
            <a:avLst/>
          </a:prstGeom>
        </p:spPr>
      </p:pic>
      <p:sp>
        <p:nvSpPr>
          <p:cNvPr id="11" name="AutoShape 11"/>
          <p:cNvSpPr/>
          <p:nvPr/>
        </p:nvSpPr>
        <p:spPr>
          <a:xfrm>
            <a:off x="5105400" y="3048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深化教育，铸魂育人</a:t>
            </a:r>
            <a:endParaRPr lang="en-US" sz="1100"/>
          </a:p>
        </p:txBody>
      </p:sp>
      <p:sp>
        <p:nvSpPr>
          <p:cNvPr id="12" name="AutoShape 12"/>
          <p:cNvSpPr/>
          <p:nvPr/>
        </p:nvSpPr>
        <p:spPr>
          <a:xfrm>
            <a:off x="4648200" y="3619500"/>
            <a:ext cx="2870200" cy="1397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以党委理论学习中心组、“三会一课”为重要载体，持续深化树立和践行正确政绩观学习教育，引导党员干部坚定理想信念，提升政治判断力与领悟力。</a:t>
            </a:r>
            <a:endParaRPr lang="en-US" sz="1100"/>
          </a:p>
        </p:txBody>
      </p:sp>
      <p:sp>
        <p:nvSpPr>
          <p:cNvPr id="13" name="AutoShape 13"/>
          <p:cNvSpPr/>
          <p:nvPr/>
        </p:nvSpPr>
        <p:spPr>
          <a:xfrm>
            <a:off x="8026400" y="2794000"/>
            <a:ext cx="3378200" cy="234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280400" y="3048000"/>
            <a:ext cx="355600" cy="355600"/>
          </a:xfrm>
          <a:prstGeom prst="rect">
            <a:avLst/>
          </a:prstGeom>
        </p:spPr>
      </p:pic>
      <p:sp>
        <p:nvSpPr>
          <p:cNvPr id="15" name="AutoShape 15"/>
          <p:cNvSpPr/>
          <p:nvPr/>
        </p:nvSpPr>
        <p:spPr>
          <a:xfrm>
            <a:off x="8737600" y="3048000"/>
            <a:ext cx="2540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学以致用，知行合一</a:t>
            </a:r>
            <a:endParaRPr lang="en-US" sz="1100"/>
          </a:p>
        </p:txBody>
      </p:sp>
      <p:sp>
        <p:nvSpPr>
          <p:cNvPr id="16" name="AutoShape 16"/>
          <p:cNvSpPr/>
          <p:nvPr/>
        </p:nvSpPr>
        <p:spPr>
          <a:xfrm>
            <a:off x="8280400" y="3619500"/>
            <a:ext cx="2870200" cy="1397000"/>
          </a:xfrm>
          <a:prstGeom prst="rect">
            <a:avLst/>
          </a:prstGeom>
          <a:noFill/>
          <a:ln w="12700" cap="flat" cmpd="sng">
            <a:noFill/>
            <a:prstDash val="solid"/>
            <a:round/>
          </a:ln>
        </p:spPr>
        <p:txBody>
          <a:bodyPr vert="horz" wrap="square" lIns="0" tIns="0" rIns="0" bIns="0" rtlCol="0" anchor="ctr" anchorCtr="false"/>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坚持学思用贯通、知信行统一，将理论学习成果转化为破解生产经营难题、推动高质量发展的实际能力，切实把学习成效转化为发展实效。</a:t>
            </a:r>
            <a:endParaRPr lang="en-US" sz="1100"/>
          </a:p>
        </p:txBody>
      </p:sp>
      <p:sp>
        <p:nvSpPr>
          <p:cNvPr id="17" name="AutoShape 17"/>
          <p:cNvSpPr/>
          <p:nvPr/>
        </p:nvSpPr>
        <p:spPr>
          <a:xfrm>
            <a:off x="762000" y="5524500"/>
            <a:ext cx="10668000" cy="762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689600"/>
            <a:ext cx="10160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核心目标：</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把党的政治优势转化为发展优势，以高质量党建引领保障高质量发展，确保各项事业始终沿着正确政治方向前进。</a:t>
            </a:r>
            <a:endParaRPr lang="en-US" sz="11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夯实基层基础</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建强战斗堡垒，激发组织活力</a:t>
            </a:r>
            <a:endParaRPr lang="en-US" sz="1100"/>
          </a:p>
        </p:txBody>
      </p:sp>
      <p:sp>
        <p:nvSpPr>
          <p:cNvPr id="5" name="AutoShape 5"/>
          <p:cNvSpPr/>
          <p:nvPr/>
        </p:nvSpPr>
        <p:spPr>
          <a:xfrm>
            <a:off x="762000" y="2413000"/>
            <a:ext cx="52705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1016000" y="2641600"/>
            <a:ext cx="355600" cy="355600"/>
          </a:xfrm>
          <a:prstGeom prst="rect">
            <a:avLst/>
          </a:prstGeom>
        </p:spPr>
      </p:pic>
      <p:sp>
        <p:nvSpPr>
          <p:cNvPr id="7" name="AutoShape 7"/>
          <p:cNvSpPr/>
          <p:nvPr/>
        </p:nvSpPr>
        <p:spPr>
          <a:xfrm>
            <a:off x="1498600" y="2616200"/>
            <a:ext cx="431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规范支部建设</a:t>
            </a:r>
            <a:endParaRPr lang="en-US" sz="1100"/>
          </a:p>
        </p:txBody>
      </p:sp>
      <p:sp>
        <p:nvSpPr>
          <p:cNvPr id="8" name="AutoShape 8"/>
          <p:cNvSpPr/>
          <p:nvPr/>
        </p:nvSpPr>
        <p:spPr>
          <a:xfrm>
            <a:off x="1016000" y="3111500"/>
            <a:ext cx="4762500" cy="9525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严格规范支部换届选举流程，明确支委分工与岗位职责。常态化落实“三会一课”、主题党日等制度，严肃党内政治生活，夯实基层组织建设的根本保障。</a:t>
            </a:r>
            <a:endParaRPr lang="en-US" sz="1100"/>
          </a:p>
        </p:txBody>
      </p:sp>
      <p:sp>
        <p:nvSpPr>
          <p:cNvPr id="9" name="AutoShape 9"/>
          <p:cNvSpPr/>
          <p:nvPr/>
        </p:nvSpPr>
        <p:spPr>
          <a:xfrm>
            <a:off x="6286500" y="2413000"/>
            <a:ext cx="52705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6540500" y="2641600"/>
            <a:ext cx="355600" cy="355600"/>
          </a:xfrm>
          <a:prstGeom prst="rect">
            <a:avLst/>
          </a:prstGeom>
        </p:spPr>
      </p:pic>
      <p:sp>
        <p:nvSpPr>
          <p:cNvPr id="11" name="AutoShape 11"/>
          <p:cNvSpPr/>
          <p:nvPr/>
        </p:nvSpPr>
        <p:spPr>
          <a:xfrm>
            <a:off x="7023100" y="2616200"/>
            <a:ext cx="431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加强党员队伍建设</a:t>
            </a:r>
            <a:endParaRPr lang="en-US" sz="1100"/>
          </a:p>
        </p:txBody>
      </p:sp>
      <p:sp>
        <p:nvSpPr>
          <p:cNvPr id="12" name="AutoShape 12"/>
          <p:cNvSpPr/>
          <p:nvPr/>
        </p:nvSpPr>
        <p:spPr>
          <a:xfrm>
            <a:off x="6540500" y="3111500"/>
            <a:ext cx="4762500" cy="9525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严把党员发展政治标准，实施“双培工程”：把业务骨干培养成党员，把党员培养成业务骨干。强化党员教育管理，锻造政治过硬、本领高强的先锋队伍。</a:t>
            </a:r>
            <a:endParaRPr lang="en-US" sz="1100"/>
          </a:p>
        </p:txBody>
      </p:sp>
      <p:sp>
        <p:nvSpPr>
          <p:cNvPr id="13" name="AutoShape 13"/>
          <p:cNvSpPr/>
          <p:nvPr/>
        </p:nvSpPr>
        <p:spPr>
          <a:xfrm>
            <a:off x="762000" y="4318000"/>
            <a:ext cx="52705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1016000" y="4546600"/>
            <a:ext cx="355600" cy="355600"/>
          </a:xfrm>
          <a:prstGeom prst="rect">
            <a:avLst/>
          </a:prstGeom>
        </p:spPr>
      </p:pic>
      <p:sp>
        <p:nvSpPr>
          <p:cNvPr id="15" name="AutoShape 15"/>
          <p:cNvSpPr/>
          <p:nvPr/>
        </p:nvSpPr>
        <p:spPr>
          <a:xfrm>
            <a:off x="1498600" y="4521200"/>
            <a:ext cx="431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深化党风廉政建设</a:t>
            </a:r>
            <a:endParaRPr lang="en-US" sz="1100"/>
          </a:p>
        </p:txBody>
      </p:sp>
      <p:sp>
        <p:nvSpPr>
          <p:cNvPr id="16" name="AutoShape 16"/>
          <p:cNvSpPr/>
          <p:nvPr/>
        </p:nvSpPr>
        <p:spPr>
          <a:xfrm>
            <a:off x="1016000" y="5016500"/>
            <a:ext cx="4762500" cy="9525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压实全面从严治党主体责任，严格执行领导干部个人事项报告制度。常态化开展廉政风险点排查，加强警示教育，营造风清气正的政治生态环境。</a:t>
            </a:r>
            <a:endParaRPr lang="en-US" sz="1100"/>
          </a:p>
        </p:txBody>
      </p:sp>
      <p:sp>
        <p:nvSpPr>
          <p:cNvPr id="17" name="AutoShape 17"/>
          <p:cNvSpPr/>
          <p:nvPr/>
        </p:nvSpPr>
        <p:spPr>
          <a:xfrm>
            <a:off x="6286500" y="4318000"/>
            <a:ext cx="52705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true"/>
          </p:cNvPicPr>
          <p:nvPr/>
        </p:nvPicPr>
        <p:blipFill>
          <a:blip r:embed="rId7">
            <a:extLst>
              <a:ext uri="{28A0092B-C50C-407E-A947-70E740481C1C}">
                <a14:useLocalDpi xmlns:a14="http://schemas.microsoft.com/office/drawing/2010/main" val="false"/>
              </a:ext>
              <a:ext uri="{96DAC541-7B7A-43D3-8B79-37D633B846F1}">
                <asvg:svgBlip xmlns:asvg="http://schemas.microsoft.com/office/drawing/2016/SVG/main" r:embed="rId8"/>
              </a:ext>
            </a:extLst>
          </a:blip>
          <a:stretch>
            <a:fillRect/>
          </a:stretch>
        </p:blipFill>
        <p:spPr>
          <a:xfrm>
            <a:off x="6540500" y="4546600"/>
            <a:ext cx="355600" cy="355600"/>
          </a:xfrm>
          <a:prstGeom prst="rect">
            <a:avLst/>
          </a:prstGeom>
        </p:spPr>
      </p:pic>
      <p:sp>
        <p:nvSpPr>
          <p:cNvPr id="19" name="AutoShape 19"/>
          <p:cNvSpPr/>
          <p:nvPr/>
        </p:nvSpPr>
        <p:spPr>
          <a:xfrm>
            <a:off x="7023100" y="4521200"/>
            <a:ext cx="4318000" cy="381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注重典型引领示范</a:t>
            </a:r>
            <a:endParaRPr lang="en-US" sz="1100"/>
          </a:p>
        </p:txBody>
      </p:sp>
      <p:sp>
        <p:nvSpPr>
          <p:cNvPr id="20" name="AutoShape 20"/>
          <p:cNvSpPr/>
          <p:nvPr/>
        </p:nvSpPr>
        <p:spPr>
          <a:xfrm>
            <a:off x="6540500" y="5016500"/>
            <a:ext cx="4762500" cy="9525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深入挖掘基层一线的先进党员事迹，讲好身边榜样故事。通过示范引领，激发全员担当作为的内生动力，在单位内部形成比学赶超、争创一流的浓厚氛围。</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深化党业融合</a:t>
            </a:r>
            <a:endParaRPr lang="en-US" sz="1100"/>
          </a:p>
        </p:txBody>
      </p:sp>
      <p:sp>
        <p:nvSpPr>
          <p:cNvPr id="4" name="AutoShape 4"/>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以高质量党建赋能企业价值创造</a:t>
            </a:r>
            <a:endParaRPr lang="en-US" sz="1100"/>
          </a:p>
        </p:txBody>
      </p:sp>
      <p:sp>
        <p:nvSpPr>
          <p:cNvPr id="5" name="AutoShape 5"/>
          <p:cNvSpPr/>
          <p:nvPr/>
        </p:nvSpPr>
        <p:spPr>
          <a:xfrm>
            <a:off x="762000" y="2413000"/>
            <a:ext cx="34290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true"/>
          </p:cNvPicPr>
          <p:nvPr/>
        </p:nvPicPr>
        <p:blipFill>
          <a:blip r:embed="rId1">
            <a:extLst>
              <a:ext uri="{28A0092B-C50C-407E-A947-70E740481C1C}">
                <a14:useLocalDpi xmlns:a14="http://schemas.microsoft.com/office/drawing/2010/main" val="false"/>
              </a:ext>
              <a:ext uri="{96DAC541-7B7A-43D3-8B79-37D633B846F1}">
                <asvg:svgBlip xmlns:asvg="http://schemas.microsoft.com/office/drawing/2016/SVG/main" r:embed="rId2"/>
              </a:ext>
            </a:extLst>
          </a:blip>
          <a:stretch>
            <a:fillRect/>
          </a:stretch>
        </p:blipFill>
        <p:spPr>
          <a:xfrm>
            <a:off x="952500" y="2603500"/>
            <a:ext cx="304800" cy="304800"/>
          </a:xfrm>
          <a:prstGeom prst="rect">
            <a:avLst/>
          </a:prstGeom>
        </p:spPr>
      </p:pic>
      <p:sp>
        <p:nvSpPr>
          <p:cNvPr id="7" name="AutoShape 7"/>
          <p:cNvSpPr/>
          <p:nvPr/>
        </p:nvSpPr>
        <p:spPr>
          <a:xfrm>
            <a:off x="1333500" y="2578100"/>
            <a:ext cx="2730500" cy="3556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建立“四同”融合机制</a:t>
            </a:r>
            <a:endParaRPr lang="en-US" sz="1100"/>
          </a:p>
        </p:txBody>
      </p:sp>
      <p:sp>
        <p:nvSpPr>
          <p:cNvPr id="8" name="AutoShape 8"/>
          <p:cNvSpPr/>
          <p:nvPr/>
        </p:nvSpPr>
        <p:spPr>
          <a:xfrm>
            <a:off x="952500" y="3048000"/>
            <a:ext cx="3048000" cy="1143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坚持党建与业务同谋划、同部署、同推进、同考核。每季度召开专项推进会，确保党建目标与经营任务同频共振，责任落实无缝衔接。</a:t>
            </a:r>
            <a:endParaRPr lang="en-US" sz="1100"/>
          </a:p>
        </p:txBody>
      </p:sp>
      <p:sp>
        <p:nvSpPr>
          <p:cNvPr id="9" name="AutoShape 9"/>
          <p:cNvSpPr/>
          <p:nvPr/>
        </p:nvSpPr>
        <p:spPr>
          <a:xfrm>
            <a:off x="4381500" y="2413000"/>
            <a:ext cx="34290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true"/>
          </p:cNvPicPr>
          <p:nvPr/>
        </p:nvPicPr>
        <p:blipFill>
          <a:blip r:embed="rId3">
            <a:extLst>
              <a:ext uri="{28A0092B-C50C-407E-A947-70E740481C1C}">
                <a14:useLocalDpi xmlns:a14="http://schemas.microsoft.com/office/drawing/2010/main" val="false"/>
              </a:ext>
              <a:ext uri="{96DAC541-7B7A-43D3-8B79-37D633B846F1}">
                <asvg:svgBlip xmlns:asvg="http://schemas.microsoft.com/office/drawing/2016/SVG/main" r:embed="rId4"/>
              </a:ext>
            </a:extLst>
          </a:blip>
          <a:stretch>
            <a:fillRect/>
          </a:stretch>
        </p:blipFill>
        <p:spPr>
          <a:xfrm>
            <a:off x="4572000" y="2603500"/>
            <a:ext cx="304800" cy="304800"/>
          </a:xfrm>
          <a:prstGeom prst="rect">
            <a:avLst/>
          </a:prstGeom>
        </p:spPr>
      </p:pic>
      <p:sp>
        <p:nvSpPr>
          <p:cNvPr id="11" name="AutoShape 11"/>
          <p:cNvSpPr/>
          <p:nvPr/>
        </p:nvSpPr>
        <p:spPr>
          <a:xfrm>
            <a:off x="4953000" y="2578100"/>
            <a:ext cx="2730500" cy="3556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设立红色攻坚载体</a:t>
            </a:r>
            <a:endParaRPr lang="en-US" sz="1100"/>
          </a:p>
        </p:txBody>
      </p:sp>
      <p:sp>
        <p:nvSpPr>
          <p:cNvPr id="12" name="AutoShape 12"/>
          <p:cNvSpPr/>
          <p:nvPr/>
        </p:nvSpPr>
        <p:spPr>
          <a:xfrm>
            <a:off x="4572000" y="3048000"/>
            <a:ext cx="3048000" cy="1143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针对急难险重任务成立“党员攻坚小组”，在重大项目、关键节点设立“党员先锋岗”，让党员成为攻坚克难的主力军，彰显党组织战斗堡垒作用。</a:t>
            </a:r>
            <a:endParaRPr lang="en-US" sz="1100"/>
          </a:p>
        </p:txBody>
      </p:sp>
      <p:sp>
        <p:nvSpPr>
          <p:cNvPr id="13" name="AutoShape 13"/>
          <p:cNvSpPr/>
          <p:nvPr/>
        </p:nvSpPr>
        <p:spPr>
          <a:xfrm>
            <a:off x="8001000" y="2413000"/>
            <a:ext cx="34290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true"/>
          </p:cNvPicPr>
          <p:nvPr/>
        </p:nvPicPr>
        <p:blipFill>
          <a:blip r:embed="rId5">
            <a:extLst>
              <a:ext uri="{28A0092B-C50C-407E-A947-70E740481C1C}">
                <a14:useLocalDpi xmlns:a14="http://schemas.microsoft.com/office/drawing/2010/main" val="false"/>
              </a:ext>
              <a:ext uri="{96DAC541-7B7A-43D3-8B79-37D633B846F1}">
                <asvg:svgBlip xmlns:asvg="http://schemas.microsoft.com/office/drawing/2016/SVG/main" r:embed="rId6"/>
              </a:ext>
            </a:extLst>
          </a:blip>
          <a:stretch>
            <a:fillRect/>
          </a:stretch>
        </p:blipFill>
        <p:spPr>
          <a:xfrm>
            <a:off x="8191500" y="2603500"/>
            <a:ext cx="304800" cy="304800"/>
          </a:xfrm>
          <a:prstGeom prst="rect">
            <a:avLst/>
          </a:prstGeom>
        </p:spPr>
      </p:pic>
      <p:sp>
        <p:nvSpPr>
          <p:cNvPr id="15" name="AutoShape 15"/>
          <p:cNvSpPr/>
          <p:nvPr/>
        </p:nvSpPr>
        <p:spPr>
          <a:xfrm>
            <a:off x="8572500" y="2578100"/>
            <a:ext cx="2730500" cy="3556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创新党建活动形式</a:t>
            </a:r>
            <a:endParaRPr lang="en-US" sz="1100"/>
          </a:p>
        </p:txBody>
      </p:sp>
      <p:sp>
        <p:nvSpPr>
          <p:cNvPr id="16" name="AutoShape 16"/>
          <p:cNvSpPr/>
          <p:nvPr/>
        </p:nvSpPr>
        <p:spPr>
          <a:xfrm>
            <a:off x="8191500" y="3048000"/>
            <a:ext cx="3048000" cy="11430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将主题党日与安全生产、提质增效、成本控制等业务深度结合，把组织生活延伸到生产一线和项目现场，变“务虚”为“务实”，增强党建生命力。</a:t>
            </a:r>
            <a:endParaRPr lang="en-US" sz="1100"/>
          </a:p>
        </p:txBody>
      </p:sp>
      <p:sp>
        <p:nvSpPr>
          <p:cNvPr id="17" name="AutoShape 17"/>
          <p:cNvSpPr/>
          <p:nvPr/>
        </p:nvSpPr>
        <p:spPr>
          <a:xfrm>
            <a:off x="762000" y="4508500"/>
            <a:ext cx="52705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true"/>
          </p:cNvPicPr>
          <p:nvPr/>
        </p:nvPicPr>
        <p:blipFill>
          <a:blip r:embed="rId7">
            <a:extLst>
              <a:ext uri="{28A0092B-C50C-407E-A947-70E740481C1C}">
                <a14:useLocalDpi xmlns:a14="http://schemas.microsoft.com/office/drawing/2010/main" val="false"/>
              </a:ext>
              <a:ext uri="{96DAC541-7B7A-43D3-8B79-37D633B846F1}">
                <asvg:svgBlip xmlns:asvg="http://schemas.microsoft.com/office/drawing/2016/SVG/main" r:embed="rId8"/>
              </a:ext>
            </a:extLst>
          </a:blip>
          <a:stretch>
            <a:fillRect/>
          </a:stretch>
        </p:blipFill>
        <p:spPr>
          <a:xfrm>
            <a:off x="952500" y="4699000"/>
            <a:ext cx="304800" cy="304800"/>
          </a:xfrm>
          <a:prstGeom prst="rect">
            <a:avLst/>
          </a:prstGeom>
        </p:spPr>
      </p:pic>
      <p:sp>
        <p:nvSpPr>
          <p:cNvPr id="19" name="AutoShape 19"/>
          <p:cNvSpPr/>
          <p:nvPr/>
        </p:nvSpPr>
        <p:spPr>
          <a:xfrm>
            <a:off x="1333500" y="4673600"/>
            <a:ext cx="4508500" cy="3556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打破壁垒，深化协同联动</a:t>
            </a:r>
            <a:endParaRPr lang="en-US" sz="1100"/>
          </a:p>
        </p:txBody>
      </p:sp>
      <p:sp>
        <p:nvSpPr>
          <p:cNvPr id="20" name="AutoShape 20"/>
          <p:cNvSpPr/>
          <p:nvPr/>
        </p:nvSpPr>
        <p:spPr>
          <a:xfrm>
            <a:off x="952500" y="5143500"/>
            <a:ext cx="4889500" cy="10795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组建跨部门党员协作专班，打破业务、研发、生产间的条线分割，建立常态化信息共享与协同攻坚机制，推动资源整合，形成上下贯通、左右联动的工作格局。</a:t>
            </a:r>
            <a:endParaRPr lang="en-US" sz="1100"/>
          </a:p>
        </p:txBody>
      </p:sp>
      <p:sp>
        <p:nvSpPr>
          <p:cNvPr id="21" name="AutoShape 21"/>
          <p:cNvSpPr/>
          <p:nvPr/>
        </p:nvSpPr>
        <p:spPr>
          <a:xfrm>
            <a:off x="6159500" y="4508500"/>
            <a:ext cx="52705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true"/>
          </p:cNvPicPr>
          <p:nvPr/>
        </p:nvPicPr>
        <p:blipFill>
          <a:blip r:embed="rId9">
            <a:extLst>
              <a:ext uri="{28A0092B-C50C-407E-A947-70E740481C1C}">
                <a14:useLocalDpi xmlns:a14="http://schemas.microsoft.com/office/drawing/2010/main" val="false"/>
              </a:ext>
              <a:ext uri="{96DAC541-7B7A-43D3-8B79-37D633B846F1}">
                <asvg:svgBlip xmlns:asvg="http://schemas.microsoft.com/office/drawing/2016/SVG/main" r:embed="rId10"/>
              </a:ext>
            </a:extLst>
          </a:blip>
          <a:stretch>
            <a:fillRect/>
          </a:stretch>
        </p:blipFill>
        <p:spPr>
          <a:xfrm>
            <a:off x="6350000" y="4699000"/>
            <a:ext cx="304800" cy="304800"/>
          </a:xfrm>
          <a:prstGeom prst="rect">
            <a:avLst/>
          </a:prstGeom>
        </p:spPr>
      </p:pic>
      <p:sp>
        <p:nvSpPr>
          <p:cNvPr id="23" name="AutoShape 23"/>
          <p:cNvSpPr/>
          <p:nvPr/>
        </p:nvSpPr>
        <p:spPr>
          <a:xfrm>
            <a:off x="6731000" y="4673600"/>
            <a:ext cx="4508500" cy="355600"/>
          </a:xfrm>
          <a:prstGeom prst="rect">
            <a:avLst/>
          </a:prstGeom>
          <a:noFill/>
          <a:ln w="12700" cap="flat" cmpd="sng">
            <a:noFill/>
            <a:prstDash val="solid"/>
            <a:round/>
          </a:ln>
        </p:spPr>
        <p:txBody>
          <a:bodyPr vert="horz" wrap="square" lIns="0" tIns="0" rIns="0" bIns="0" rtlCol="0" anchor="ctr" anchorCtr="false"/>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健全体系，固化融合成效</a:t>
            </a:r>
            <a:endParaRPr lang="en-US" sz="1100"/>
          </a:p>
        </p:txBody>
      </p:sp>
      <p:sp>
        <p:nvSpPr>
          <p:cNvPr id="24" name="AutoShape 24"/>
          <p:cNvSpPr/>
          <p:nvPr/>
        </p:nvSpPr>
        <p:spPr>
          <a:xfrm>
            <a:off x="6350000" y="5143500"/>
            <a:ext cx="4889500" cy="1079500"/>
          </a:xfrm>
          <a:prstGeom prst="rect">
            <a:avLst/>
          </a:prstGeom>
          <a:noFill/>
          <a:ln w="12700" cap="flat" cmpd="sng">
            <a:noFill/>
            <a:prstDash val="solid"/>
            <a:round/>
          </a:ln>
        </p:spPr>
        <p:txBody>
          <a:bodyPr vert="horz" wrap="square" lIns="0" tIns="0" rIns="0" bIns="0" rtlCol="0" anchor="ctr" anchorCtr="false"/>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构建党业融合成效量化评价指标体系，定期开展“融合之星”评选，通过案例分享会、成果发布会等形式总结推广优秀经验，以评促建，持续提升党建价值创造力。</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rotWithShape="true">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0" y="2744470"/>
            <a:ext cx="12192000" cy="762000"/>
          </a:xfrm>
          <a:prstGeom prst="rect">
            <a:avLst/>
          </a:prstGeom>
          <a:noFill/>
          <a:ln w="12700" cap="flat" cmpd="sng">
            <a:noFill/>
            <a:prstDash val="solid"/>
            <a:round/>
          </a:ln>
        </p:spPr>
        <p:txBody>
          <a:bodyPr vert="horz" wrap="square" lIns="0" tIns="0" rIns="0" bIns="0" rtlCol="0" anchor="ctr" anchorCtr="false"/>
          <a:lstStyle/>
          <a:p>
            <a:pPr marL="0" indent="0" algn="ctr">
              <a:lnSpc>
                <a:spcPct val="125000"/>
              </a:lnSpc>
              <a:defRPr/>
            </a:pPr>
            <a:r>
              <a:rPr lang="zh-CN" alt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感谢聆听，敬请指正</a:t>
            </a:r>
            <a:r>
              <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theme/theme1.xml><?xml version="1.0" encoding="utf-8"?>
<a:theme xmlns:a="http://schemas.openxmlformats.org/drawingml/2006/main" name="3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tint val="100000"/>
                <a:shade val="100000"/>
                <a:satMod val="130000"/>
              </a:schemeClr>
            </a:gs>
            <a:gs pos="100000">
              <a:schemeClr val="phClr">
                <a:tint val="50000"/>
                <a:shade val="100000"/>
                <a:satMod val="350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tint val="100000"/>
                <a:shade val="100000"/>
                <a:satMod val="130000"/>
              </a:schemeClr>
            </a:gs>
            <a:gs pos="100000">
              <a:schemeClr val="phClr">
                <a:tint val="50000"/>
                <a:shade val="100000"/>
                <a:satMod val="350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9306</Words>
  <Application>WPS 演示</Application>
  <PresentationFormat/>
  <Paragraphs>569</Paragraphs>
  <Slides>34</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34</vt:i4>
      </vt:variant>
    </vt:vector>
  </HeadingPairs>
  <TitlesOfParts>
    <vt:vector size="55" baseType="lpstr">
      <vt:lpstr>Arial</vt:lpstr>
      <vt:lpstr>宋体</vt:lpstr>
      <vt:lpstr>Wingdings</vt:lpstr>
      <vt:lpstr>Arial</vt:lpstr>
      <vt:lpstr>Nimbus Roman No9 L</vt:lpstr>
      <vt:lpstr>Noto Sans SC</vt:lpstr>
      <vt:lpstr>Noto Sans Mono CJK HK</vt:lpstr>
      <vt:lpstr>黑体</vt:lpstr>
      <vt:lpstr>方正黑体_GBK</vt:lpstr>
      <vt:lpstr>Open Sans</vt:lpstr>
      <vt:lpstr>黑体</vt:lpstr>
      <vt:lpstr>FZFangSong-Z02</vt:lpstr>
      <vt:lpstr>方正小标宋简体</vt:lpstr>
      <vt:lpstr>微软雅黑</vt:lpstr>
      <vt:lpstr>宋体</vt:lpstr>
      <vt:lpstr>Arial Unicode MS</vt:lpstr>
      <vt:lpstr>方正书宋_GBK</vt:lpstr>
      <vt:lpstr>方正宋体S-超大字符集(SIP)</vt:lpstr>
      <vt:lpstr>华文仿宋</vt:lpstr>
      <vt:lpstr>DejaVu Sans</vt:lpstr>
      <vt:lpstr>3_默认主题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guest</cp:lastModifiedBy>
  <cp:revision>3</cp:revision>
  <dcterms:created xsi:type="dcterms:W3CDTF">2026-09-01T03:22:47Z</dcterms:created>
  <dcterms:modified xsi:type="dcterms:W3CDTF">2026-09-01T03:22:47Z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{"Label":"1","ContentProducer":"001191110102MACQD9K64010000","ProduceID":"7664995325359377360","ReservedCode1":"","ContentPropagator":"","PropagateID":"","ReservedCode2":""}</vt:lpwstr>
  </property>
  <property fmtid="{D5CDD505-2E9C-101B-9397-08002B2CF9AE}" pid="3" name="KSOProductBuildVer">
    <vt:lpwstr>2052-11.8.2.9864</vt:lpwstr>
  </property>
  <property fmtid="{D5CDD505-2E9C-101B-9397-08002B2CF9AE}" pid="4" name="ICV">
    <vt:lpwstr>8AACE281204B40109170AC534DB00C9C_12</vt:lpwstr>
  </property>
</Properties>
</file>