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media/image10.svg" ContentType="image/svg+xml"/>
  <Override PartName="/ppt/media/image12.svg" ContentType="image/svg+xml"/>
  <Override PartName="/ppt/media/image14.svg" ContentType="image/svg+xml"/>
  <Override PartName="/ppt/media/image16.svg" ContentType="image/svg+xml"/>
  <Override PartName="/ppt/media/image18.svg" ContentType="image/svg+xml"/>
  <Override PartName="/ppt/media/image20.svg" ContentType="image/svg+xml"/>
  <Override PartName="/ppt/media/image22.svg" ContentType="image/svg+xml"/>
  <Override PartName="/ppt/media/image24.svg" ContentType="image/svg+xml"/>
  <Override PartName="/ppt/media/image27.svg" ContentType="image/svg+xml"/>
  <Override PartName="/ppt/media/image29.svg" ContentType="image/svg+xml"/>
  <Override PartName="/ppt/media/image32.svg" ContentType="image/svg+xml"/>
  <Override PartName="/ppt/media/image36.svg" ContentType="image/svg+xml"/>
  <Override PartName="/ppt/media/image38.svg" ContentType="image/svg+xml"/>
  <Override PartName="/ppt/media/image4.svg" ContentType="image/svg+xml"/>
  <Override PartName="/ppt/media/image41.svg" ContentType="image/svg+xml"/>
  <Override PartName="/ppt/media/image43.svg" ContentType="image/svg+xml"/>
  <Override PartName="/ppt/media/image45.svg" ContentType="image/svg+xml"/>
  <Override PartName="/ppt/media/image47.svg" ContentType="image/svg+xml"/>
  <Override PartName="/ppt/media/image49.svg" ContentType="image/svg+xml"/>
  <Override PartName="/ppt/media/image51.svg" ContentType="image/svg+xml"/>
  <Override PartName="/ppt/media/image53.svg" ContentType="image/svg+xml"/>
  <Override PartName="/ppt/media/image55.svg" ContentType="image/svg+xml"/>
  <Override PartName="/ppt/media/image57.svg" ContentType="image/svg+xml"/>
  <Override PartName="/ppt/media/image59.svg" ContentType="image/svg+xml"/>
  <Override PartName="/ppt/media/image6.svg" ContentType="image/svg+xml"/>
  <Override PartName="/ppt/media/image61.svg" ContentType="image/svg+xml"/>
  <Override PartName="/ppt/media/image63.svg" ContentType="image/svg+xml"/>
  <Override PartName="/ppt/media/image66.svg" ContentType="image/svg+xml"/>
  <Override PartName="/ppt/media/image68.svg" ContentType="image/svg+xml"/>
  <Override PartName="/ppt/media/image71.svg" ContentType="image/svg+xml"/>
  <Override PartName="/ppt/media/image73.svg" ContentType="image/svg+xml"/>
  <Override PartName="/ppt/media/image75.svg" ContentType="image/svg+xml"/>
  <Override PartName="/ppt/media/image77.svg" ContentType="image/svg+xml"/>
  <Override PartName="/ppt/media/image79.svg" ContentType="image/svg+xml"/>
  <Override PartName="/ppt/media/image8.svg" ContentType="image/svg+xml"/>
  <Override PartName="/ppt/media/image81.svg" ContentType="image/svg+xml"/>
  <Override PartName="/ppt/media/image83.svg" ContentType="image/svg+xml"/>
  <Override PartName="/ppt/media/image85.svg" ContentType="image/svg+xml"/>
  <Override PartName="/ppt/media/image87.svg" ContentType="image/svg+xml"/>
  <Override PartName="/ppt/media/image89.svg" ContentType="image/svg+xml"/>
  <Override PartName="/ppt/media/image91.svg" ContentType="image/svg+xml"/>
  <Override PartName="/ppt/media/image93.svg" ContentType="image/svg+xml"/>
  <Override PartName="/ppt/media/image95.svg" ContentType="image/svg+xml"/>
  <Override PartName="/ppt/media/image97.svg" ContentType="image/svg+xml"/>
  <Override PartName="/ppt/media/image9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5"/>
  </p:handoutMasterIdLst>
  <p:sldIdLst>
    <p:sldId id="383" r:id="rId3"/>
    <p:sldId id="261" r:id="rId5"/>
    <p:sldId id="384" r:id="rId6"/>
    <p:sldId id="263" r:id="rId7"/>
    <p:sldId id="536" r:id="rId8"/>
    <p:sldId id="537" r:id="rId9"/>
    <p:sldId id="538" r:id="rId10"/>
    <p:sldId id="539" r:id="rId11"/>
    <p:sldId id="540" r:id="rId12"/>
    <p:sldId id="453" r:id="rId13"/>
    <p:sldId id="541" r:id="rId14"/>
    <p:sldId id="542" r:id="rId15"/>
    <p:sldId id="543" r:id="rId16"/>
    <p:sldId id="544" r:id="rId17"/>
    <p:sldId id="545" r:id="rId18"/>
    <p:sldId id="546" r:id="rId19"/>
    <p:sldId id="547" r:id="rId20"/>
    <p:sldId id="562" r:id="rId21"/>
    <p:sldId id="549" r:id="rId22"/>
    <p:sldId id="550" r:id="rId23"/>
    <p:sldId id="551" r:id="rId24"/>
    <p:sldId id="552" r:id="rId25"/>
    <p:sldId id="553" r:id="rId26"/>
    <p:sldId id="554" r:id="rId27"/>
    <p:sldId id="555" r:id="rId28"/>
    <p:sldId id="428" r:id="rId29"/>
    <p:sldId id="531" r:id="rId30"/>
    <p:sldId id="532" r:id="rId31"/>
    <p:sldId id="533" r:id="rId32"/>
    <p:sldId id="534" r:id="rId33"/>
    <p:sldId id="530"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40" userDrawn="1">
          <p15:clr>
            <a:srgbClr val="A4A3A4"/>
          </p15:clr>
        </p15:guide>
        <p15:guide id="2" pos="377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微软用户" initials="微软用户" lastIdx="0" clrIdx="0"/>
  <p:cmAuthor id="1" name="幸全" initials="幸全" lastIdx="1" clrIdx="0"/>
  <p:cmAuthor id="2" name="作者" initials="A" lastIdx="0" clrIdx="1"/>
  <p:cmAuthor id="3" name="Administrator" initials="A" lastIdx="1" clrIdx="2"/>
  <p:cmAuthor id="4" name="王习习" initials="王"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D27232"/>
    <a:srgbClr val="C10000"/>
    <a:srgbClr val="C6252A"/>
    <a:srgbClr val="E6E6E6"/>
    <a:srgbClr val="6FD0FD"/>
    <a:srgbClr val="BCEFFE"/>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997" autoAdjust="0"/>
    <p:restoredTop sz="95400" autoAdjust="0"/>
  </p:normalViewPr>
  <p:slideViewPr>
    <p:cSldViewPr snapToGrid="0" showGuides="1">
      <p:cViewPr varScale="1">
        <p:scale>
          <a:sx n="121" d="100"/>
          <a:sy n="121" d="100"/>
        </p:scale>
        <p:origin x="174" y="732"/>
      </p:cViewPr>
      <p:guideLst>
        <p:guide orient="horz" pos="2240"/>
        <p:guide pos="3778"/>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9" Type="http://schemas.openxmlformats.org/officeDocument/2006/relationships/commentAuthors" Target="commentAuthors.xml"/><Relationship Id="rId38" Type="http://schemas.openxmlformats.org/officeDocument/2006/relationships/tableStyles" Target="tableStyles.xml"/><Relationship Id="rId37" Type="http://schemas.openxmlformats.org/officeDocument/2006/relationships/viewProps" Target="viewProps.xml"/><Relationship Id="rId36" Type="http://schemas.openxmlformats.org/officeDocument/2006/relationships/presProps" Target="presProps.xml"/><Relationship Id="rId35" Type="http://schemas.openxmlformats.org/officeDocument/2006/relationships/handoutMaster" Target="handoutMasters/handoutMaster1.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AB6CDA-A48A-4675-BC36-68B11F855E0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B4DF758-22CE-4A29-B556-527F3664D84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幻灯片图像占位符 1"/>
          <p:cNvSpPr>
            <a:spLocks noGrp="1" noRot="1" noChangeAspect="1" noTextEdit="1"/>
          </p:cNvSpPr>
          <p:nvPr>
            <p:ph type="sldImg"/>
          </p:nvPr>
        </p:nvSpPr>
        <p:spPr>
          <a:xfrm>
            <a:off x="381000" y="685800"/>
            <a:ext cx="6096000" cy="3429000"/>
          </a:xfrm>
        </p:spPr>
      </p:sp>
      <p:sp>
        <p:nvSpPr>
          <p:cNvPr id="7171" name="备注占位符 2"/>
          <p:cNvSpPr>
            <a:spLocks noGrp="1"/>
          </p:cNvSpPr>
          <p:nvPr>
            <p:ph type="body" idx="1"/>
          </p:nvPr>
        </p:nvSpPr>
        <p:spPr>
          <a:noFill/>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接下来，我们进入第一部分，深入探讨习近平党建思想的重大意义。我们可以从四个维度来理解：政治意义、理论意义、实践意义和时代意义。这四个维度层层递进，共同构成了我们理解这一思想的完整框架。</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首先看政治意义。学习习近平党建思想，最核心的就是要深刻领悟“两个确立”的决定性意义，从而更加自觉地做到“两个维护”。思想是行动的先导，只有思想统一，才能实现政治上的团结和行动上的一致。这是我们党不断从胜利走向胜利的根本保证。</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其次是理论意义。习近平党建思想是马克思主义建党学说中国化时代化的最新成果，它深化了我们对共产党执政规律和党的建设规律的认识。学习这一思想，就是用党的创新理论武装头脑，不断提高我们的马克思主义理论水平，为我们的工作提供强大的思想武器。</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三，从实践意义来看，当前我们党面临的“四大考验”和“四种危险”依然尖锐严峻。习近平党建思想为我们如何推进全面从严治党提供了清晰的行动指南。它告诉我们，必须以永远在路上的坚韧和执着，把党建设得更加坚强有力，确保党始终成为中国特色社会主义事业的坚强领导核心。</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最后是时代意义。我们正处在以中国式现代化推进民族复兴的关键时期，这对党的执政能力提出了前所未有的要求。习近平党建思想深刻阐明了伟大工程在“四个伟大”中的决定性作用，学习它，就是要不断增强党的“四力”，确保我们党能够驾驭复杂局面，引领中国号巨轮行稳致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现在我们进入第二部分，学习领会习近平党建思想的科学体系和核心要义。这一思想的核心内容，集中体现在“十四个坚持”上。这“十四个坚持”构成了一个完整的理论框架，我们需要逐条学习，深刻理解其内涵。</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这就是“十四个坚持”的完整内容。从坚持党的领导，到坚持全面从严治党，再到落实管党治党责任，每一条都具有极强的针对性和指导性。接下来，我们将对其中的重点内容进行解读。</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一个“坚持”，就是坚持党的领导是中国特色社会主义最本质的特征。这是一个根本原则。习近平总书记强调“党是领导一切的”，这明确了党的领导核心地位。我们必须把党的领导贯彻到国家治理的各个领域、各个方面、各个环节。</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二个“坚持”，是坚持党中央集中统一领导。这是党的领导的最高原则。“事在四方，要在中央”，只有党中央有绝对权威，我们党才能步调一致，形成强大的战斗力。这就要求我们必须坚决做到“两个维护”，确保在思想上政治上行动上同党中央保持高度一致。</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三个“坚持”，是坚持全面从严治党。这是新时代党的建设的战略方针。“打铁必须自身硬”，全面从严治党是我们党进行自我革命的伟大实践，也是我们党找到的跳出历史周期率的第二个答案。它的核心是加强党的领导，关键在于“严”和“治”。</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四个“坚持”，是坚持不忘初心、牢记使命。这明确了我们党的根本宗旨和价值取向。“江山就是人民，人民就是江山”，我们党的一切工作都是为了人民。这要求我们必须牢固树立正确的政绩观，始终把人民放在心中最高位置，为人民幸福而奋斗。</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五个“坚持”，是坚持以党的政治建设为统领。党的政治建设是党的根本性建设，决定着党的建设方向和效果。我们必须把政治建设摆在首位，不断提高政治“三力”，确保全党在政治立场、政治方向、政治原则、政治道路上同党中央保持高度一致。</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第七个“坚持”，是坚持锤炼坚强党性。党性是党员干部的立身之本。锤炼党性，重点在于坚定理想信念、铸牢对党忠诚、厚植为民情怀等。这是一个终身课题，需要我们不断从理论学习和实践锻炼中汲取营养。</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八个“坚持”，是坚持健全上下贯通、执行有力的组织体系。党的力量来自组织。一个强大的组织体系，就像一条通畅的管道，确保党中央的决策部署能够从“最初一公里”顺畅地到达“最后一公里”。我们必须坚持大抓基层的导向，让每个基层党组织都成为坚强的战斗堡垒。</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九个“坚持”，是坚持建设高素质干部队伍。政治路线确定之后，干部就是决定因素。我们要坚持德才兼备、以德为先、任人唯贤的方针，把政治标准放在首位，统筹做好干部的育选管用工作，打造一支能够担当民族复兴重任的干部队伍。</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十个“坚持”，是坚持推进作风建设常态化长效化。作风问题关系人心向背。中央八项规定不是一阵风，而是长期有效的铁规矩。我们必须锲而不舍地纠治“四风”，特别是形式主义、官僚主义，以优良的党风凝聚党心民心。</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十一个“坚持”，是坚持用严明的纪律管全党治全党。纪律是管党治党的“戒尺”。全面从严治党，必须把纪律挺在前面，坚持纪严于法、纪在法前。要深化运用监督执纪“四种形态”，让铁的纪律真正转化为党员干部的日常习惯和自觉遵循。</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十二个“坚持”，是坚持一体推进“三不腐”。腐败是党面临的最大威胁，反腐败斗争必须常抓不懈。“不敢腐、不能腐、不想腐”是一个有机整体，要打通三者内在联系，深化标本兼治，同时加强廉洁文化建设，从思想根源上铲除腐败滋生的土壤。</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十三个“坚持”，是坚持制度治党、依规治党。制度问题更带有根本性、全局性、稳定性和长期性。我们要把制度建设摆在突出位置，不断完善党内法规制度体系，更重要的是要严格执行制度，做到制度面前人人平等，确保权力在阳光下运行。</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十四个“坚持”，是坚持落实管党治党政治责任。全面从严治党，必须牵住责任制这个“牛鼻子”。要健全党委主体责任、书记第一责任人责任、班子成员“一岗双责”和纪委监督责任的责任体系，形成各负其责、齐抓共管的良好局面。</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贯彻落实的第一项措施是突出以上率下。领导干部要发挥“关键少数”作用，市委常委同志要先学一步、学深一层，带头研读、带头研讨、带头宣讲。通过领导干部的示范引领，形成一级带一级、层层抓学习的良好氛围。</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二项措施是深化宣传阐释。要统筹各类宣传资源，全方位、多角度地宣传解读习近平党建思想，推出一批有影响力的理论文章和融媒体产品。同时，社科理论界要加强学理化研究，推出具有我市特色的研究成果，推动学习不断走向深入。</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第三项措施是强化督促检查。要把学习贯彻情况纳入政治巡察、党建考核等重要内容，对搞形式主义、走过场的要严肃问责。相关部门要协同联动，定期调度通报，确保学习贯彻工作不走过场、取得实效。</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四项措施是坚持学用结合，防止“两张皮”。要把学习成果与完成全年目标任务、谋划未来发展、防范化解风险等实际工作紧密结合起来。最终要将学习成果转化为干事创业的精气神和攻坚克难的实招硬招，以管党治党和高质量发展的新业绩，向党和人民交出合格答卷。</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B4DF758-22CE-4A29-B556-527F3664D84A}"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10" name="矩形 9"/>
          <p:cNvSpPr/>
          <p:nvPr userDrawn="1"/>
        </p:nvSpPr>
        <p:spPr>
          <a:xfrm>
            <a:off x="0" y="6628765"/>
            <a:ext cx="12192000" cy="229235"/>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8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8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8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8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5.xml.rels><?xml version="1.0" encoding="UTF-8" standalone="yes"?>
<Relationships xmlns="http://schemas.openxmlformats.org/package/2006/relationships"><Relationship Id="rId9" Type="http://schemas.openxmlformats.org/officeDocument/2006/relationships/slideLayout" Target="../slideLayouts/slideLayout5.xml"/><Relationship Id="rId8" Type="http://schemas.openxmlformats.org/officeDocument/2006/relationships/image" Target="../media/image10.svg"/><Relationship Id="rId7" Type="http://schemas.openxmlformats.org/officeDocument/2006/relationships/image" Target="../media/image9.png"/><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 Id="rId3" Type="http://schemas.openxmlformats.org/officeDocument/2006/relationships/image" Target="../media/image5.png"/><Relationship Id="rId2" Type="http://schemas.openxmlformats.org/officeDocument/2006/relationships/image" Target="../media/image4.svg"/><Relationship Id="rId10" Type="http://schemas.openxmlformats.org/officeDocument/2006/relationships/notesSlide" Target="../notesSlides/notesSlide5.xml"/><Relationship Id="rId1" Type="http://schemas.openxmlformats.org/officeDocument/2006/relationships/image" Target="../media/image3.png"/></Relationships>
</file>

<file path=ppt/slides/_rels/slide6.xml.rels><?xml version="1.0" encoding="UTF-8" standalone="yes"?>
<Relationships xmlns="http://schemas.openxmlformats.org/package/2006/relationships"><Relationship Id="rId9" Type="http://schemas.openxmlformats.org/officeDocument/2006/relationships/slideLayout" Target="../slideLayouts/slideLayout5.xml"/><Relationship Id="rId8" Type="http://schemas.openxmlformats.org/officeDocument/2006/relationships/image" Target="../media/image18.svg"/><Relationship Id="rId7" Type="http://schemas.openxmlformats.org/officeDocument/2006/relationships/image" Target="../media/image17.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 Id="rId3" Type="http://schemas.openxmlformats.org/officeDocument/2006/relationships/image" Target="../media/image13.png"/><Relationship Id="rId2" Type="http://schemas.openxmlformats.org/officeDocument/2006/relationships/image" Target="../media/image12.svg"/><Relationship Id="rId10" Type="http://schemas.openxmlformats.org/officeDocument/2006/relationships/notesSlide" Target="../notesSlides/notesSlide6.xml"/><Relationship Id="rId1"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xml"/><Relationship Id="rId2" Type="http://schemas.openxmlformats.org/officeDocument/2006/relationships/tags" Target="../tags/tag1.xml"/><Relationship Id="rId1" Type="http://schemas.openxmlformats.org/officeDocument/2006/relationships/image" Target="../media/image1.png"/></Relationships>
</file>

<file path=ppt/slides/_rels/slide11.xml.rels><?xml version="1.0" encoding="UTF-8" standalone="yes"?>
<Relationships xmlns="http://schemas.openxmlformats.org/package/2006/relationships"><Relationship Id="rId9" Type="http://schemas.openxmlformats.org/officeDocument/2006/relationships/slideLayout" Target="../slideLayouts/slideLayout5.xml"/><Relationship Id="rId8" Type="http://schemas.openxmlformats.org/officeDocument/2006/relationships/image" Target="../media/image6.svg"/><Relationship Id="rId7" Type="http://schemas.openxmlformats.org/officeDocument/2006/relationships/image" Target="../media/image25.png"/><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 Id="rId3" Type="http://schemas.openxmlformats.org/officeDocument/2006/relationships/image" Target="../media/image21.png"/><Relationship Id="rId2" Type="http://schemas.openxmlformats.org/officeDocument/2006/relationships/image" Target="../media/image20.svg"/><Relationship Id="rId10" Type="http://schemas.openxmlformats.org/officeDocument/2006/relationships/notesSlide" Target="../notesSlides/notesSlide11.xml"/><Relationship Id="rId1" Type="http://schemas.openxmlformats.org/officeDocument/2006/relationships/image" Target="../media/image1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9" Type="http://schemas.openxmlformats.org/officeDocument/2006/relationships/slideLayout" Target="../slideLayouts/slideLayout5.xml"/><Relationship Id="rId8" Type="http://schemas.openxmlformats.org/officeDocument/2006/relationships/image" Target="../media/image12.svg"/><Relationship Id="rId7" Type="http://schemas.openxmlformats.org/officeDocument/2006/relationships/image" Target="../media/image30.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29.svg"/><Relationship Id="rId3" Type="http://schemas.openxmlformats.org/officeDocument/2006/relationships/image" Target="../media/image28.png"/><Relationship Id="rId2" Type="http://schemas.openxmlformats.org/officeDocument/2006/relationships/image" Target="../media/image27.svg"/><Relationship Id="rId10" Type="http://schemas.openxmlformats.org/officeDocument/2006/relationships/notesSlide" Target="../notesSlides/notesSlide13.xml"/><Relationship Id="rId1" Type="http://schemas.openxmlformats.org/officeDocument/2006/relationships/image" Target="../media/image26.png"/></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14.xml"/><Relationship Id="rId7" Type="http://schemas.openxmlformats.org/officeDocument/2006/relationships/slideLayout" Target="../slideLayouts/slideLayout5.xml"/><Relationship Id="rId6" Type="http://schemas.openxmlformats.org/officeDocument/2006/relationships/image" Target="../media/image4.svg"/><Relationship Id="rId5" Type="http://schemas.openxmlformats.org/officeDocument/2006/relationships/image" Target="../media/image33.png"/><Relationship Id="rId4" Type="http://schemas.openxmlformats.org/officeDocument/2006/relationships/image" Target="../media/image12.svg"/><Relationship Id="rId3" Type="http://schemas.openxmlformats.org/officeDocument/2006/relationships/image" Target="../media/image30.png"/><Relationship Id="rId2" Type="http://schemas.openxmlformats.org/officeDocument/2006/relationships/image" Target="../media/image32.svg"/><Relationship Id="rId1" Type="http://schemas.openxmlformats.org/officeDocument/2006/relationships/image" Target="../media/image31.png"/></Relationships>
</file>

<file path=ppt/slides/_rels/slide15.xml.rels><?xml version="1.0" encoding="UTF-8" standalone="yes"?>
<Relationships xmlns="http://schemas.openxmlformats.org/package/2006/relationships"><Relationship Id="rId9" Type="http://schemas.openxmlformats.org/officeDocument/2006/relationships/slideLayout" Target="../slideLayouts/slideLayout5.xml"/><Relationship Id="rId8" Type="http://schemas.openxmlformats.org/officeDocument/2006/relationships/image" Target="../media/image38.svg"/><Relationship Id="rId7" Type="http://schemas.openxmlformats.org/officeDocument/2006/relationships/image" Target="../media/image37.png"/><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36.svg"/><Relationship Id="rId3" Type="http://schemas.openxmlformats.org/officeDocument/2006/relationships/image" Target="../media/image35.png"/><Relationship Id="rId2" Type="http://schemas.openxmlformats.org/officeDocument/2006/relationships/image" Target="../media/image8.svg"/><Relationship Id="rId10" Type="http://schemas.openxmlformats.org/officeDocument/2006/relationships/notesSlide" Target="../notesSlides/notesSlide15.xml"/><Relationship Id="rId1" Type="http://schemas.openxmlformats.org/officeDocument/2006/relationships/image" Target="../media/image34.png"/></Relationships>
</file>

<file path=ppt/slides/_rels/slide16.xml.rels><?xml version="1.0" encoding="UTF-8" standalone="yes"?>
<Relationships xmlns="http://schemas.openxmlformats.org/package/2006/relationships"><Relationship Id="rId9" Type="http://schemas.openxmlformats.org/officeDocument/2006/relationships/image" Target="../media/image47.svg"/><Relationship Id="rId8" Type="http://schemas.openxmlformats.org/officeDocument/2006/relationships/image" Target="../media/image46.png"/><Relationship Id="rId7" Type="http://schemas.openxmlformats.org/officeDocument/2006/relationships/image" Target="../media/image45.svg"/><Relationship Id="rId6" Type="http://schemas.openxmlformats.org/officeDocument/2006/relationships/image" Target="../media/image44.png"/><Relationship Id="rId5" Type="http://schemas.openxmlformats.org/officeDocument/2006/relationships/image" Target="../media/image43.svg"/><Relationship Id="rId4" Type="http://schemas.openxmlformats.org/officeDocument/2006/relationships/image" Target="../media/image42.png"/><Relationship Id="rId3" Type="http://schemas.openxmlformats.org/officeDocument/2006/relationships/image" Target="../media/image41.svg"/><Relationship Id="rId2" Type="http://schemas.openxmlformats.org/officeDocument/2006/relationships/image" Target="../media/image40.png"/><Relationship Id="rId11" Type="http://schemas.openxmlformats.org/officeDocument/2006/relationships/notesSlide" Target="../notesSlides/notesSlide16.xml"/><Relationship Id="rId10" Type="http://schemas.openxmlformats.org/officeDocument/2006/relationships/slideLayout" Target="../slideLayouts/slideLayout5.xml"/><Relationship Id="rId1" Type="http://schemas.openxmlformats.org/officeDocument/2006/relationships/image" Target="../media/image39.jpeg"/></Relationships>
</file>

<file path=ppt/slides/_rels/slide17.xml.rels><?xml version="1.0" encoding="UTF-8" standalone="yes"?>
<Relationships xmlns="http://schemas.openxmlformats.org/package/2006/relationships"><Relationship Id="rId9" Type="http://schemas.openxmlformats.org/officeDocument/2006/relationships/image" Target="../media/image54.png"/><Relationship Id="rId8" Type="http://schemas.openxmlformats.org/officeDocument/2006/relationships/image" Target="../media/image53.svg"/><Relationship Id="rId7" Type="http://schemas.openxmlformats.org/officeDocument/2006/relationships/image" Target="../media/image52.png"/><Relationship Id="rId6" Type="http://schemas.openxmlformats.org/officeDocument/2006/relationships/image" Target="../media/image12.svg"/><Relationship Id="rId5" Type="http://schemas.openxmlformats.org/officeDocument/2006/relationships/image" Target="../media/image30.png"/><Relationship Id="rId4" Type="http://schemas.openxmlformats.org/officeDocument/2006/relationships/image" Target="../media/image51.svg"/><Relationship Id="rId3" Type="http://schemas.openxmlformats.org/officeDocument/2006/relationships/image" Target="../media/image50.png"/><Relationship Id="rId2" Type="http://schemas.openxmlformats.org/officeDocument/2006/relationships/image" Target="../media/image49.svg"/><Relationship Id="rId12" Type="http://schemas.openxmlformats.org/officeDocument/2006/relationships/notesSlide" Target="../notesSlides/notesSlide17.xml"/><Relationship Id="rId11" Type="http://schemas.openxmlformats.org/officeDocument/2006/relationships/slideLayout" Target="../slideLayouts/slideLayout5.xml"/><Relationship Id="rId10" Type="http://schemas.openxmlformats.org/officeDocument/2006/relationships/image" Target="../media/image55.svg"/><Relationship Id="rId1" Type="http://schemas.openxmlformats.org/officeDocument/2006/relationships/image" Target="../media/image48.png"/></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8.xml"/><Relationship Id="rId7" Type="http://schemas.openxmlformats.org/officeDocument/2006/relationships/slideLayout" Target="../slideLayouts/slideLayout5.xml"/><Relationship Id="rId6" Type="http://schemas.openxmlformats.org/officeDocument/2006/relationships/image" Target="../media/image59.svg"/><Relationship Id="rId5" Type="http://schemas.openxmlformats.org/officeDocument/2006/relationships/image" Target="../media/image58.png"/><Relationship Id="rId4" Type="http://schemas.openxmlformats.org/officeDocument/2006/relationships/image" Target="../media/image57.svg"/><Relationship Id="rId3" Type="http://schemas.openxmlformats.org/officeDocument/2006/relationships/image" Target="../media/image56.png"/><Relationship Id="rId2" Type="http://schemas.openxmlformats.org/officeDocument/2006/relationships/image" Target="../media/image27.svg"/><Relationship Id="rId1" Type="http://schemas.openxmlformats.org/officeDocument/2006/relationships/image" Target="../media/image26.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9" Type="http://schemas.openxmlformats.org/officeDocument/2006/relationships/image" Target="../media/image23.png"/><Relationship Id="rId8" Type="http://schemas.openxmlformats.org/officeDocument/2006/relationships/image" Target="../media/image63.svg"/><Relationship Id="rId7" Type="http://schemas.openxmlformats.org/officeDocument/2006/relationships/image" Target="../media/image62.png"/><Relationship Id="rId6" Type="http://schemas.openxmlformats.org/officeDocument/2006/relationships/image" Target="../media/image12.svg"/><Relationship Id="rId5" Type="http://schemas.openxmlformats.org/officeDocument/2006/relationships/image" Target="../media/image30.png"/><Relationship Id="rId4" Type="http://schemas.openxmlformats.org/officeDocument/2006/relationships/image" Target="../media/image27.svg"/><Relationship Id="rId3" Type="http://schemas.openxmlformats.org/officeDocument/2006/relationships/image" Target="../media/image26.png"/><Relationship Id="rId2" Type="http://schemas.openxmlformats.org/officeDocument/2006/relationships/image" Target="../media/image61.svg"/><Relationship Id="rId12" Type="http://schemas.openxmlformats.org/officeDocument/2006/relationships/notesSlide" Target="../notesSlides/notesSlide20.xml"/><Relationship Id="rId11" Type="http://schemas.openxmlformats.org/officeDocument/2006/relationships/slideLayout" Target="../slideLayouts/slideLayout5.xml"/><Relationship Id="rId10" Type="http://schemas.openxmlformats.org/officeDocument/2006/relationships/image" Target="../media/image24.svg"/><Relationship Id="rId1" Type="http://schemas.openxmlformats.org/officeDocument/2006/relationships/image" Target="../media/image60.png"/></Relationships>
</file>

<file path=ppt/slides/_rels/slide21.xml.rels><?xml version="1.0" encoding="UTF-8" standalone="yes"?>
<Relationships xmlns="http://schemas.openxmlformats.org/package/2006/relationships"><Relationship Id="rId9" Type="http://schemas.openxmlformats.org/officeDocument/2006/relationships/image" Target="../media/image71.svg"/><Relationship Id="rId8" Type="http://schemas.openxmlformats.org/officeDocument/2006/relationships/image" Target="../media/image70.png"/><Relationship Id="rId7" Type="http://schemas.openxmlformats.org/officeDocument/2006/relationships/image" Target="../media/image18.svg"/><Relationship Id="rId6" Type="http://schemas.openxmlformats.org/officeDocument/2006/relationships/image" Target="../media/image69.png"/><Relationship Id="rId5" Type="http://schemas.openxmlformats.org/officeDocument/2006/relationships/image" Target="../media/image68.svg"/><Relationship Id="rId4" Type="http://schemas.openxmlformats.org/officeDocument/2006/relationships/image" Target="../media/image67.png"/><Relationship Id="rId3" Type="http://schemas.openxmlformats.org/officeDocument/2006/relationships/image" Target="../media/image66.svg"/><Relationship Id="rId2" Type="http://schemas.openxmlformats.org/officeDocument/2006/relationships/image" Target="../media/image65.png"/><Relationship Id="rId11" Type="http://schemas.openxmlformats.org/officeDocument/2006/relationships/notesSlide" Target="../notesSlides/notesSlide21.xml"/><Relationship Id="rId10" Type="http://schemas.openxmlformats.org/officeDocument/2006/relationships/slideLayout" Target="../slideLayouts/slideLayout5.xml"/><Relationship Id="rId1" Type="http://schemas.openxmlformats.org/officeDocument/2006/relationships/image" Target="../media/image64.jpeg"/></Relationships>
</file>

<file path=ppt/slides/_rels/slide22.xml.rels><?xml version="1.0" encoding="UTF-8" standalone="yes"?>
<Relationships xmlns="http://schemas.openxmlformats.org/package/2006/relationships"><Relationship Id="rId9" Type="http://schemas.openxmlformats.org/officeDocument/2006/relationships/image" Target="../media/image76.png"/><Relationship Id="rId8" Type="http://schemas.openxmlformats.org/officeDocument/2006/relationships/image" Target="../media/image75.svg"/><Relationship Id="rId7" Type="http://schemas.openxmlformats.org/officeDocument/2006/relationships/image" Target="../media/image74.png"/><Relationship Id="rId6" Type="http://schemas.openxmlformats.org/officeDocument/2006/relationships/image" Target="../media/image18.svg"/><Relationship Id="rId5" Type="http://schemas.openxmlformats.org/officeDocument/2006/relationships/image" Target="../media/image69.png"/><Relationship Id="rId4" Type="http://schemas.openxmlformats.org/officeDocument/2006/relationships/image" Target="../media/image20.svg"/><Relationship Id="rId3" Type="http://schemas.openxmlformats.org/officeDocument/2006/relationships/image" Target="../media/image19.png"/><Relationship Id="rId2" Type="http://schemas.openxmlformats.org/officeDocument/2006/relationships/image" Target="../media/image73.svg"/><Relationship Id="rId12" Type="http://schemas.openxmlformats.org/officeDocument/2006/relationships/notesSlide" Target="../notesSlides/notesSlide22.xml"/><Relationship Id="rId11" Type="http://schemas.openxmlformats.org/officeDocument/2006/relationships/slideLayout" Target="../slideLayouts/slideLayout5.xml"/><Relationship Id="rId10" Type="http://schemas.openxmlformats.org/officeDocument/2006/relationships/image" Target="../media/image77.svg"/><Relationship Id="rId1" Type="http://schemas.openxmlformats.org/officeDocument/2006/relationships/image" Target="../media/image72.png"/></Relationships>
</file>

<file path=ppt/slides/_rels/slide23.xml.rels><?xml version="1.0" encoding="UTF-8" standalone="yes"?>
<Relationships xmlns="http://schemas.openxmlformats.org/package/2006/relationships"><Relationship Id="rId9" Type="http://schemas.openxmlformats.org/officeDocument/2006/relationships/image" Target="../media/image25.png"/><Relationship Id="rId8" Type="http://schemas.openxmlformats.org/officeDocument/2006/relationships/image" Target="../media/image81.svg"/><Relationship Id="rId7" Type="http://schemas.openxmlformats.org/officeDocument/2006/relationships/image" Target="../media/image80.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79.svg"/><Relationship Id="rId3" Type="http://schemas.openxmlformats.org/officeDocument/2006/relationships/image" Target="../media/image78.png"/><Relationship Id="rId2" Type="http://schemas.openxmlformats.org/officeDocument/2006/relationships/image" Target="../media/image12.svg"/><Relationship Id="rId12" Type="http://schemas.openxmlformats.org/officeDocument/2006/relationships/notesSlide" Target="../notesSlides/notesSlide23.xml"/><Relationship Id="rId11" Type="http://schemas.openxmlformats.org/officeDocument/2006/relationships/slideLayout" Target="../slideLayouts/slideLayout5.xml"/><Relationship Id="rId10" Type="http://schemas.openxmlformats.org/officeDocument/2006/relationships/image" Target="../media/image6.svg"/><Relationship Id="rId1" Type="http://schemas.openxmlformats.org/officeDocument/2006/relationships/image" Target="../media/image30.png"/></Relationships>
</file>

<file path=ppt/slides/_rels/slide24.xml.rels><?xml version="1.0" encoding="UTF-8" standalone="yes"?>
<Relationships xmlns="http://schemas.openxmlformats.org/package/2006/relationships"><Relationship Id="rId9" Type="http://schemas.openxmlformats.org/officeDocument/2006/relationships/image" Target="../media/image86.png"/><Relationship Id="rId8" Type="http://schemas.openxmlformats.org/officeDocument/2006/relationships/image" Target="../media/image63.svg"/><Relationship Id="rId7" Type="http://schemas.openxmlformats.org/officeDocument/2006/relationships/image" Target="../media/image62.png"/><Relationship Id="rId6" Type="http://schemas.openxmlformats.org/officeDocument/2006/relationships/image" Target="../media/image85.svg"/><Relationship Id="rId5" Type="http://schemas.openxmlformats.org/officeDocument/2006/relationships/image" Target="../media/image84.png"/><Relationship Id="rId4" Type="http://schemas.openxmlformats.org/officeDocument/2006/relationships/image" Target="../media/image51.svg"/><Relationship Id="rId3" Type="http://schemas.openxmlformats.org/officeDocument/2006/relationships/image" Target="../media/image50.png"/><Relationship Id="rId2" Type="http://schemas.openxmlformats.org/officeDocument/2006/relationships/image" Target="../media/image83.svg"/><Relationship Id="rId12" Type="http://schemas.openxmlformats.org/officeDocument/2006/relationships/notesSlide" Target="../notesSlides/notesSlide24.xml"/><Relationship Id="rId11" Type="http://schemas.openxmlformats.org/officeDocument/2006/relationships/slideLayout" Target="../slideLayouts/slideLayout5.xml"/><Relationship Id="rId10" Type="http://schemas.openxmlformats.org/officeDocument/2006/relationships/image" Target="../media/image87.svg"/><Relationship Id="rId1" Type="http://schemas.openxmlformats.org/officeDocument/2006/relationships/image" Target="../media/image82.png"/></Relationships>
</file>

<file path=ppt/slides/_rels/slide25.xml.rels><?xml version="1.0" encoding="UTF-8" standalone="yes"?>
<Relationships xmlns="http://schemas.openxmlformats.org/package/2006/relationships"><Relationship Id="rId9" Type="http://schemas.openxmlformats.org/officeDocument/2006/relationships/image" Target="../media/image23.png"/><Relationship Id="rId8" Type="http://schemas.openxmlformats.org/officeDocument/2006/relationships/image" Target="../media/image63.svg"/><Relationship Id="rId7" Type="http://schemas.openxmlformats.org/officeDocument/2006/relationships/image" Target="../media/image62.png"/><Relationship Id="rId6" Type="http://schemas.openxmlformats.org/officeDocument/2006/relationships/image" Target="../media/image75.svg"/><Relationship Id="rId5" Type="http://schemas.openxmlformats.org/officeDocument/2006/relationships/image" Target="../media/image74.png"/><Relationship Id="rId4" Type="http://schemas.openxmlformats.org/officeDocument/2006/relationships/image" Target="../media/image91.svg"/><Relationship Id="rId3" Type="http://schemas.openxmlformats.org/officeDocument/2006/relationships/image" Target="../media/image90.png"/><Relationship Id="rId2" Type="http://schemas.openxmlformats.org/officeDocument/2006/relationships/image" Target="../media/image89.svg"/><Relationship Id="rId12" Type="http://schemas.openxmlformats.org/officeDocument/2006/relationships/notesSlide" Target="../notesSlides/notesSlide25.xml"/><Relationship Id="rId11" Type="http://schemas.openxmlformats.org/officeDocument/2006/relationships/slideLayout" Target="../slideLayouts/slideLayout5.xml"/><Relationship Id="rId10" Type="http://schemas.openxmlformats.org/officeDocument/2006/relationships/image" Target="../media/image24.svg"/><Relationship Id="rId1" Type="http://schemas.openxmlformats.org/officeDocument/2006/relationships/image" Target="../media/image88.png"/></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image" Target="../media/image1.png"/></Relationships>
</file>

<file path=ppt/slides/_rels/slide27.xml.rels><?xml version="1.0" encoding="UTF-8" standalone="yes"?>
<Relationships xmlns="http://schemas.openxmlformats.org/package/2006/relationships"><Relationship Id="rId9" Type="http://schemas.openxmlformats.org/officeDocument/2006/relationships/slideLayout" Target="../slideLayouts/slideLayout5.xml"/><Relationship Id="rId8" Type="http://schemas.openxmlformats.org/officeDocument/2006/relationships/image" Target="../media/image97.svg"/><Relationship Id="rId7" Type="http://schemas.openxmlformats.org/officeDocument/2006/relationships/image" Target="../media/image96.png"/><Relationship Id="rId6" Type="http://schemas.openxmlformats.org/officeDocument/2006/relationships/image" Target="../media/image95.svg"/><Relationship Id="rId5" Type="http://schemas.openxmlformats.org/officeDocument/2006/relationships/image" Target="../media/image94.png"/><Relationship Id="rId4" Type="http://schemas.openxmlformats.org/officeDocument/2006/relationships/image" Target="../media/image93.svg"/><Relationship Id="rId3" Type="http://schemas.openxmlformats.org/officeDocument/2006/relationships/image" Target="../media/image92.png"/><Relationship Id="rId2" Type="http://schemas.openxmlformats.org/officeDocument/2006/relationships/image" Target="../media/image6.svg"/><Relationship Id="rId10" Type="http://schemas.openxmlformats.org/officeDocument/2006/relationships/notesSlide" Target="../notesSlides/notesSlide27.xml"/><Relationship Id="rId1" Type="http://schemas.openxmlformats.org/officeDocument/2006/relationships/image" Target="../media/image25.png"/></Relationships>
</file>

<file path=ppt/slides/_rels/slide28.xml.rels><?xml version="1.0" encoding="UTF-8" standalone="yes"?>
<Relationships xmlns="http://schemas.openxmlformats.org/package/2006/relationships"><Relationship Id="rId6" Type="http://schemas.openxmlformats.org/officeDocument/2006/relationships/notesSlide" Target="../notesSlides/notesSlide28.xml"/><Relationship Id="rId5" Type="http://schemas.openxmlformats.org/officeDocument/2006/relationships/slideLayout" Target="../slideLayouts/slideLayout5.xml"/><Relationship Id="rId4" Type="http://schemas.openxmlformats.org/officeDocument/2006/relationships/image" Target="../media/image6.svg"/><Relationship Id="rId3" Type="http://schemas.openxmlformats.org/officeDocument/2006/relationships/image" Target="../media/image25.png"/><Relationship Id="rId2" Type="http://schemas.openxmlformats.org/officeDocument/2006/relationships/image" Target="../media/image93.svg"/><Relationship Id="rId1" Type="http://schemas.openxmlformats.org/officeDocument/2006/relationships/image" Target="../media/image92.png"/></Relationships>
</file>

<file path=ppt/slides/_rels/slide29.xml.rels><?xml version="1.0" encoding="UTF-8" standalone="yes"?>
<Relationships xmlns="http://schemas.openxmlformats.org/package/2006/relationships"><Relationship Id="rId8" Type="http://schemas.openxmlformats.org/officeDocument/2006/relationships/notesSlide" Target="../notesSlides/notesSlide29.xml"/><Relationship Id="rId7" Type="http://schemas.openxmlformats.org/officeDocument/2006/relationships/slideLayout" Target="../slideLayouts/slideLayout5.xml"/><Relationship Id="rId6" Type="http://schemas.openxmlformats.org/officeDocument/2006/relationships/image" Target="../media/image12.svg"/><Relationship Id="rId5" Type="http://schemas.openxmlformats.org/officeDocument/2006/relationships/image" Target="../media/image30.png"/><Relationship Id="rId4" Type="http://schemas.openxmlformats.org/officeDocument/2006/relationships/image" Target="../media/image18.svg"/><Relationship Id="rId3" Type="http://schemas.openxmlformats.org/officeDocument/2006/relationships/image" Target="../media/image69.png"/><Relationship Id="rId2" Type="http://schemas.openxmlformats.org/officeDocument/2006/relationships/image" Target="../media/image99.svg"/><Relationship Id="rId1" Type="http://schemas.openxmlformats.org/officeDocument/2006/relationships/image" Target="../media/image98.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5" name="文本框 4"/>
          <p:cNvSpPr txBox="1"/>
          <p:nvPr/>
        </p:nvSpPr>
        <p:spPr>
          <a:xfrm>
            <a:off x="724535" y="2373630"/>
            <a:ext cx="10572115" cy="835660"/>
          </a:xfrm>
          <a:prstGeom prst="rect">
            <a:avLst/>
          </a:prstGeom>
          <a:noFill/>
        </p:spPr>
        <p:txBody>
          <a:bodyPr wrap="square" rtlCol="0">
            <a:spAutoFit/>
            <a:scene3d>
              <a:camera prst="orthographicFront"/>
              <a:lightRig rig="threePt" dir="t"/>
            </a:scene3d>
          </a:bodyPr>
          <a:lstStyle/>
          <a:p>
            <a:pPr algn="ctr">
              <a:lnSpc>
                <a:spcPct val="110000"/>
              </a:lnSpc>
            </a:pPr>
            <a:r>
              <a:rPr lang="zh-CN" altLang="en-US" sz="4400" dirty="0">
                <a:solidFill>
                  <a:schemeClr val="bg1"/>
                </a:solidFill>
                <a:effectLst/>
                <a:latin typeface="黑体" panose="02010609060101010101" charset="-122"/>
                <a:ea typeface="黑体" panose="02010609060101010101" charset="-122"/>
                <a:cs typeface="黑体" panose="02010609060101010101" charset="-122"/>
                <a:sym typeface="Noto Sans SC"/>
              </a:rPr>
              <a:t>坚持用习近平党建思想指引高质量发展</a:t>
            </a:r>
            <a:endParaRPr lang="zh-CN" altLang="en-US" sz="4400" dirty="0">
              <a:solidFill>
                <a:schemeClr val="bg1"/>
              </a:solidFill>
              <a:effectLst/>
              <a:latin typeface="黑体" panose="02010609060101010101" charset="-122"/>
              <a:ea typeface="黑体" panose="02010609060101010101" charset="-122"/>
              <a:cs typeface="黑体" panose="02010609060101010101" charset="-122"/>
              <a:sym typeface="Noto Sans SC"/>
            </a:endParaRPr>
          </a:p>
        </p:txBody>
      </p:sp>
      <p:sp>
        <p:nvSpPr>
          <p:cNvPr id="68" name="文本框 67"/>
          <p:cNvSpPr txBox="1"/>
          <p:nvPr/>
        </p:nvSpPr>
        <p:spPr>
          <a:xfrm>
            <a:off x="5327650" y="3437255"/>
            <a:ext cx="1537335" cy="337185"/>
          </a:xfrm>
          <a:prstGeom prst="rect">
            <a:avLst/>
          </a:prstGeom>
          <a:noFill/>
        </p:spPr>
        <p:txBody>
          <a:bodyPr wrap="none" rtlCol="0">
            <a:spAutoFit/>
            <a:scene3d>
              <a:camera prst="orthographicFront"/>
              <a:lightRig rig="threePt" dir="t"/>
            </a:scene3d>
            <a:sp3d contourW="12700"/>
          </a:bodyPr>
          <a:lstStyle/>
          <a:p>
            <a:pPr>
              <a:defRPr/>
            </a:pPr>
            <a:r>
              <a:rPr lang="zh-CN" altLang="en-US" sz="1600" kern="0" noProof="0" dirty="0">
                <a:ln>
                  <a:noFill/>
                </a:ln>
                <a:solidFill>
                  <a:schemeClr val="bg1"/>
                </a:solidFill>
                <a:effectLst/>
                <a:uLnTx/>
                <a:uFillTx/>
                <a:latin typeface="思源黑体 CN Medium" panose="020B0600000000000000" charset="-122"/>
                <a:ea typeface="思源黑体 CN Medium" panose="020B0600000000000000" charset="-122"/>
                <a:cs typeface="阿里巴巴普惠体 R" panose="00020600040101010101" pitchFamily="18" charset="-122"/>
              </a:rPr>
              <a:t>授课人</a:t>
            </a:r>
            <a:r>
              <a:rPr lang="zh-CN" altLang="en-US" sz="1600" kern="0" noProof="0" dirty="0" smtClean="0">
                <a:ln>
                  <a:noFill/>
                </a:ln>
                <a:solidFill>
                  <a:schemeClr val="bg1"/>
                </a:solidFill>
                <a:effectLst/>
                <a:uLnTx/>
                <a:uFillTx/>
                <a:latin typeface="思源黑体 CN Medium" panose="020B0600000000000000" charset="-122"/>
                <a:ea typeface="思源黑体 CN Medium" panose="020B0600000000000000" charset="-122"/>
                <a:cs typeface="阿里巴巴普惠体 R" panose="00020600040101010101" pitchFamily="18" charset="-122"/>
              </a:rPr>
              <a:t>：</a:t>
            </a:r>
            <a:r>
              <a:rPr lang="en-US" altLang="zh-CN" sz="1600" kern="0" noProof="0" dirty="0" smtClean="0">
                <a:ln>
                  <a:noFill/>
                </a:ln>
                <a:solidFill>
                  <a:schemeClr val="bg1"/>
                </a:solidFill>
                <a:effectLst/>
                <a:uLnTx/>
                <a:uFillTx/>
                <a:latin typeface="思源黑体 CN Medium" panose="020B0600000000000000" charset="-122"/>
                <a:ea typeface="思源黑体 CN Medium" panose="020B0600000000000000" charset="-122"/>
                <a:cs typeface="阿里巴巴普惠体 R" panose="00020600040101010101" pitchFamily="18" charset="-122"/>
              </a:rPr>
              <a:t>A</a:t>
            </a:r>
            <a:r>
              <a:rPr lang="zh-CN" altLang="en-US" sz="1600" kern="0" noProof="0" dirty="0" smtClean="0">
                <a:ln>
                  <a:noFill/>
                </a:ln>
                <a:solidFill>
                  <a:schemeClr val="bg1"/>
                </a:solidFill>
                <a:effectLst/>
                <a:uLnTx/>
                <a:uFillTx/>
                <a:latin typeface="思源黑体 CN Medium" panose="020B0600000000000000" charset="-122"/>
                <a:ea typeface="思源黑体 CN Medium" panose="020B0600000000000000" charset="-122"/>
                <a:cs typeface="阿里巴巴普惠体 R" panose="00020600040101010101" pitchFamily="18" charset="-122"/>
              </a:rPr>
              <a:t>书记</a:t>
            </a:r>
            <a:endParaRPr lang="zh-CN" altLang="en-US" sz="1600" kern="0" noProof="0" dirty="0" smtClean="0">
              <a:ln>
                <a:noFill/>
              </a:ln>
              <a:solidFill>
                <a:schemeClr val="bg1"/>
              </a:solidFill>
              <a:effectLst/>
              <a:uLnTx/>
              <a:uFillTx/>
              <a:latin typeface="思源黑体 CN Medium" panose="020B0600000000000000" charset="-122"/>
              <a:ea typeface="思源黑体 CN Medium" panose="020B0600000000000000" charset="-122"/>
              <a:cs typeface="阿里巴巴普惠体 R" panose="0002060004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par>
    </p:tnLst>
    <p:bldLst>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6"/>
          <p:cNvSpPr txBox="1"/>
          <p:nvPr/>
        </p:nvSpPr>
        <p:spPr>
          <a:xfrm>
            <a:off x="4303320" y="570622"/>
            <a:ext cx="3403600" cy="828675"/>
          </a:xfrm>
          <a:prstGeom prst="rect">
            <a:avLst/>
          </a:prstGeom>
          <a:noFill/>
        </p:spPr>
        <p:txBody>
          <a:bodyPr wrap="square" lIns="91413" tIns="45706" rIns="91413" bIns="45706">
            <a:spAutoFit/>
          </a:bodyPr>
          <a:lstStyle/>
          <a:p>
            <a:pPr algn="ctr" defTabSz="914400">
              <a:defRPr/>
            </a:pPr>
            <a:r>
              <a:rPr lang="zh-CN" altLang="en-US" sz="4800" b="1" dirty="0">
                <a:ln w="6350">
                  <a:noFill/>
                </a:ln>
                <a:solidFill>
                  <a:srgbClr val="C00000"/>
                </a:solidFill>
                <a:effectLst>
                  <a:outerShdw blurRad="38100" dist="38100" dir="2700000" algn="tl">
                    <a:srgbClr val="000000">
                      <a:alpha val="43137"/>
                    </a:srgbClr>
                  </a:outerShdw>
                </a:effectLst>
                <a:latin typeface="思源黑体 CN Heavy" panose="020B0A00000000000000" charset="-122"/>
                <a:ea typeface="思源黑体 CN Heavy" panose="020B0A00000000000000" charset="-122"/>
                <a:cs typeface="思源黑体 CN Heavy" panose="020B0A00000000000000" charset="-122"/>
              </a:rPr>
              <a:t>前 言</a:t>
            </a:r>
            <a:r>
              <a:rPr lang="zh-CN" altLang="en-US" sz="4800" b="1" dirty="0">
                <a:ln w="6350">
                  <a:noFill/>
                </a:ln>
                <a:solidFill>
                  <a:srgbClr val="C00000"/>
                </a:solidFill>
                <a:latin typeface="思源黑体 CN Heavy" panose="020B0A00000000000000" charset="-122"/>
                <a:ea typeface="思源黑体 CN Heavy" panose="020B0A00000000000000" charset="-122"/>
                <a:cs typeface="思源黑体 CN Heavy" panose="020B0A00000000000000" charset="-122"/>
              </a:rPr>
              <a:t> </a:t>
            </a:r>
            <a:endParaRPr lang="zh-CN" altLang="en-US" sz="4800" b="1" dirty="0">
              <a:ln w="6350">
                <a:noFill/>
              </a:ln>
              <a:solidFill>
                <a:srgbClr val="C00000"/>
              </a:solidFill>
              <a:effectLst>
                <a:outerShdw blurRad="38100" dist="38100" dir="2700000" algn="tl">
                  <a:srgbClr val="000000">
                    <a:alpha val="43137"/>
                  </a:srgbClr>
                </a:outerShdw>
              </a:effectLst>
              <a:latin typeface="思源黑体 CN Heavy" panose="020B0A00000000000000" charset="-122"/>
              <a:ea typeface="思源黑体 CN Heavy" panose="020B0A00000000000000" charset="-122"/>
              <a:cs typeface="思源黑体 CN Heavy" panose="020B0A00000000000000" charset="-122"/>
            </a:endParaRPr>
          </a:p>
        </p:txBody>
      </p:sp>
      <p:sp>
        <p:nvSpPr>
          <p:cNvPr id="11" name="TextBox 10"/>
          <p:cNvSpPr txBox="1"/>
          <p:nvPr/>
        </p:nvSpPr>
        <p:spPr>
          <a:xfrm>
            <a:off x="704215" y="1559560"/>
            <a:ext cx="10781030" cy="2613660"/>
          </a:xfrm>
          <a:prstGeom prst="rect">
            <a:avLst/>
          </a:prstGeom>
          <a:noFill/>
        </p:spPr>
        <p:txBody>
          <a:bodyPr wrap="square" lIns="91413" tIns="45706" rIns="91413" bIns="45706">
            <a:spAutoFit/>
          </a:bodyPr>
          <a:lstStyle>
            <a:lvl1pPr eaLnBrk="0" hangingPunct="0">
              <a:defRPr>
                <a:solidFill>
                  <a:schemeClr val="tx1"/>
                </a:solidFill>
                <a:latin typeface="Arial" panose="02080604020202020204" pitchFamily="34" charset="0"/>
                <a:ea typeface="宋体" pitchFamily="2" charset="-122"/>
              </a:defRPr>
            </a:lvl1pPr>
            <a:lvl2pPr marL="742950" indent="-285750" eaLnBrk="0" hangingPunct="0">
              <a:defRPr>
                <a:solidFill>
                  <a:schemeClr val="tx1"/>
                </a:solidFill>
                <a:latin typeface="Arial" panose="02080604020202020204" pitchFamily="34" charset="0"/>
                <a:ea typeface="宋体" pitchFamily="2" charset="-122"/>
              </a:defRPr>
            </a:lvl2pPr>
            <a:lvl3pPr marL="1143000" indent="-228600" eaLnBrk="0" hangingPunct="0">
              <a:defRPr>
                <a:solidFill>
                  <a:schemeClr val="tx1"/>
                </a:solidFill>
                <a:latin typeface="Arial" panose="02080604020202020204" pitchFamily="34" charset="0"/>
                <a:ea typeface="宋体" pitchFamily="2" charset="-122"/>
              </a:defRPr>
            </a:lvl3pPr>
            <a:lvl4pPr marL="1600200" indent="-228600" eaLnBrk="0" hangingPunct="0">
              <a:defRPr>
                <a:solidFill>
                  <a:schemeClr val="tx1"/>
                </a:solidFill>
                <a:latin typeface="Arial" panose="02080604020202020204" pitchFamily="34" charset="0"/>
                <a:ea typeface="宋体" pitchFamily="2" charset="-122"/>
              </a:defRPr>
            </a:lvl4pPr>
            <a:lvl5pPr marL="2057400" indent="-228600" eaLnBrk="0" hangingPunct="0">
              <a:defRPr>
                <a:solidFill>
                  <a:schemeClr val="tx1"/>
                </a:solidFill>
                <a:latin typeface="Arial" panose="0208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8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8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8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80604020202020204" pitchFamily="34" charset="0"/>
                <a:ea typeface="宋体" pitchFamily="2" charset="-122"/>
              </a:defRPr>
            </a:lvl9pPr>
          </a:lstStyle>
          <a:p>
            <a:pPr algn="just" defTabSz="914400" fontAlgn="base">
              <a:lnSpc>
                <a:spcPct val="200000"/>
              </a:lnSpc>
              <a:spcBef>
                <a:spcPct val="0"/>
              </a:spcBef>
              <a:spcAft>
                <a:spcPct val="0"/>
              </a:spcAft>
            </a:pPr>
            <a:r>
              <a:rPr lang="en-US">
                <a:solidFill>
                  <a:srgbClr val="C00000"/>
                </a:solidFill>
                <a:latin typeface="思源黑体 CN Medium" panose="020B0600000000000000" charset="-122"/>
                <a:ea typeface="思源黑体 CN Medium" panose="020B0600000000000000" charset="-122"/>
                <a:cs typeface="思源黑体 CN Medium" panose="020B0600000000000000" charset="-122"/>
              </a:rPr>
              <a:t>       </a:t>
            </a:r>
            <a:r>
              <a:rPr sz="1600">
                <a:solidFill>
                  <a:srgbClr val="C00000"/>
                </a:solidFill>
                <a:latin typeface="思源黑体 CN Medium" panose="020B0600000000000000" charset="-122"/>
                <a:ea typeface="思源黑体 CN Medium" panose="020B0600000000000000" charset="-122"/>
                <a:cs typeface="思源黑体 CN Medium" panose="020B0600000000000000" charset="-122"/>
              </a:rPr>
              <a:t>党的十八大以来，习近平总书记围绕建设什么样的长期执政的马克思主义政党、怎样建设长期执政的马克思主义政党的重大时代课题，提出一系列管党治党、兴党强党的新理念新思想新战略，形成了习近平党建思想。这一重要思想，是马克思主义建党学说中国化时代化的最新成果，为丰富发展马克思主义建党学说作出了重大原创性时代性贡献，标志着我们党对马克思主义执政党建设规律的认识达到了新高度。我们</a:t>
            </a:r>
            <a:r>
              <a:rPr lang="zh-CN" sz="1600">
                <a:solidFill>
                  <a:srgbClr val="C00000"/>
                </a:solidFill>
                <a:latin typeface="思源黑体 CN Medium" panose="020B0600000000000000" charset="-122"/>
                <a:ea typeface="思源黑体 CN Medium" panose="020B0600000000000000" charset="-122"/>
                <a:cs typeface="思源黑体 CN Medium" panose="020B0600000000000000" charset="-122"/>
              </a:rPr>
              <a:t>必须</a:t>
            </a:r>
            <a:r>
              <a:rPr sz="1600">
                <a:solidFill>
                  <a:srgbClr val="C00000"/>
                </a:solidFill>
                <a:latin typeface="思源黑体 CN Medium" panose="020B0600000000000000" charset="-122"/>
                <a:ea typeface="思源黑体 CN Medium" panose="020B0600000000000000" charset="-122"/>
                <a:cs typeface="思源黑体 CN Medium" panose="020B0600000000000000" charset="-122"/>
              </a:rPr>
              <a:t>深入学习贯彻习近平党建思想，确保党在新时代坚持和发展中国特色社会主义的历史进程中始终成为坚强领导核心。</a:t>
            </a:r>
            <a:endParaRPr sz="1600">
              <a:solidFill>
                <a:srgbClr val="C00000"/>
              </a:solidFill>
              <a:latin typeface="思源黑体 CN Medium" panose="020B0600000000000000" charset="-122"/>
              <a:ea typeface="思源黑体 CN Medium" panose="020B0600000000000000" charset="-122"/>
              <a:cs typeface="思源黑体 CN Medium" panose="020B0600000000000000" charset="-122"/>
            </a:endParaRPr>
          </a:p>
        </p:txBody>
      </p:sp>
      <p:cxnSp>
        <p:nvCxnSpPr>
          <p:cNvPr id="12" name="直接连接符 11"/>
          <p:cNvCxnSpPr/>
          <p:nvPr/>
        </p:nvCxnSpPr>
        <p:spPr>
          <a:xfrm>
            <a:off x="526415" y="1399540"/>
            <a:ext cx="11126470" cy="0"/>
          </a:xfrm>
          <a:prstGeom prst="line">
            <a:avLst/>
          </a:prstGeom>
          <a:noFill/>
          <a:ln w="19050" cap="flat" cmpd="sng" algn="ctr">
            <a:solidFill>
              <a:schemeClr val="bg1"/>
            </a:solidFill>
            <a:prstDash val="solid"/>
          </a:ln>
          <a:effectLst/>
        </p:spPr>
      </p:cxnSp>
      <p:pic>
        <p:nvPicPr>
          <p:cNvPr id="8" name="图片 7"/>
          <p:cNvPicPr>
            <a:picLocks noChangeAspect="1"/>
          </p:cNvPicPr>
          <p:nvPr userDrawn="1"/>
        </p:nvPicPr>
        <p:blipFill>
          <a:blip r:embed="rId1"/>
          <a:srcRect l="14719" t="70440"/>
          <a:stretch>
            <a:fillRect/>
          </a:stretch>
        </p:blipFill>
        <p:spPr>
          <a:xfrm>
            <a:off x="-635" y="5852795"/>
            <a:ext cx="12192635" cy="1013460"/>
          </a:xfrm>
          <a:prstGeom prst="rect">
            <a:avLst/>
          </a:prstGeom>
        </p:spPr>
      </p:pic>
      <p:cxnSp>
        <p:nvCxnSpPr>
          <p:cNvPr id="2" name="直接连接符 1"/>
          <p:cNvCxnSpPr/>
          <p:nvPr/>
        </p:nvCxnSpPr>
        <p:spPr>
          <a:xfrm>
            <a:off x="570832" y="1354269"/>
            <a:ext cx="11014710" cy="0"/>
          </a:xfrm>
          <a:prstGeom prst="line">
            <a:avLst/>
          </a:prstGeom>
          <a:noFill/>
          <a:ln w="19050" cap="flat" cmpd="sng" algn="ctr">
            <a:solidFill>
              <a:srgbClr val="C00000"/>
            </a:solidFill>
            <a:prstDash val="solid"/>
          </a:ln>
          <a:effectLst/>
        </p:spPr>
      </p:cxn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par>
    </p:tnLst>
    <p:bldLst>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6"/>
          <p:cNvSpPr txBox="1"/>
          <p:nvPr/>
        </p:nvSpPr>
        <p:spPr>
          <a:xfrm>
            <a:off x="3557905" y="525780"/>
            <a:ext cx="5076825" cy="828675"/>
          </a:xfrm>
          <a:prstGeom prst="rect">
            <a:avLst/>
          </a:prstGeom>
          <a:noFill/>
        </p:spPr>
        <p:txBody>
          <a:bodyPr wrap="square" lIns="91413" tIns="45706" rIns="91413" bIns="45706">
            <a:spAutoFit/>
          </a:bodyPr>
          <a:lstStyle/>
          <a:p>
            <a:pPr algn="ctr" defTabSz="914400">
              <a:defRPr/>
            </a:pPr>
            <a:r>
              <a:rPr lang="zh-CN" altLang="en-US" sz="4800" b="1" dirty="0">
                <a:ln w="6350">
                  <a:noFill/>
                </a:ln>
                <a:solidFill>
                  <a:srgbClr val="C00000"/>
                </a:solidFill>
                <a:effectLst>
                  <a:outerShdw blurRad="38100" dist="38100" dir="2700000" algn="tl">
                    <a:srgbClr val="000000">
                      <a:alpha val="43137"/>
                    </a:srgbClr>
                  </a:outerShdw>
                </a:effectLst>
                <a:latin typeface="思源黑体 CN Heavy" panose="020B0A00000000000000" charset="-122"/>
                <a:ea typeface="思源黑体 CN Heavy" panose="020B0A00000000000000" charset="-122"/>
                <a:cs typeface="思源黑体 CN Heavy" panose="020B0A00000000000000" charset="-122"/>
              </a:rPr>
              <a:t>目录</a:t>
            </a:r>
            <a:r>
              <a:rPr lang="zh-CN" altLang="en-US" sz="4800" b="1" dirty="0">
                <a:ln w="6350">
                  <a:noFill/>
                </a:ln>
                <a:solidFill>
                  <a:srgbClr val="C00000"/>
                </a:solidFill>
                <a:latin typeface="思源黑体 CN Heavy" panose="020B0A00000000000000" charset="-122"/>
                <a:ea typeface="思源黑体 CN Heavy" panose="020B0A00000000000000" charset="-122"/>
                <a:cs typeface="思源黑体 CN Heavy" panose="020B0A00000000000000" charset="-122"/>
              </a:rPr>
              <a:t> </a:t>
            </a:r>
            <a:endParaRPr lang="en-US" altLang="zh-CN" sz="2800" b="1" dirty="0">
              <a:ln w="6350">
                <a:noFill/>
              </a:ln>
              <a:solidFill>
                <a:srgbClr val="C00000"/>
              </a:solidFill>
              <a:effectLst>
                <a:outerShdw blurRad="38100" dist="38100" dir="2700000" algn="tl">
                  <a:srgbClr val="000000">
                    <a:alpha val="43137"/>
                  </a:srgbClr>
                </a:outerShdw>
              </a:effectLst>
              <a:latin typeface="思源黑体 CN Heavy" panose="020B0A00000000000000" charset="-122"/>
              <a:ea typeface="思源黑体 CN Heavy" panose="020B0A00000000000000" charset="-122"/>
              <a:cs typeface="思源黑体 CN Heavy" panose="020B0A00000000000000" charset="-122"/>
            </a:endParaRPr>
          </a:p>
        </p:txBody>
      </p:sp>
      <p:cxnSp>
        <p:nvCxnSpPr>
          <p:cNvPr id="12" name="直接连接符 11"/>
          <p:cNvCxnSpPr/>
          <p:nvPr/>
        </p:nvCxnSpPr>
        <p:spPr>
          <a:xfrm>
            <a:off x="994377" y="1354269"/>
            <a:ext cx="10276840" cy="0"/>
          </a:xfrm>
          <a:prstGeom prst="line">
            <a:avLst/>
          </a:prstGeom>
          <a:noFill/>
          <a:ln w="19050" cap="flat" cmpd="sng" algn="ctr">
            <a:solidFill>
              <a:srgbClr val="C00000"/>
            </a:solidFill>
            <a:prstDash val="solid"/>
          </a:ln>
          <a:effectLst/>
        </p:spPr>
      </p:cxnSp>
      <p:sp>
        <p:nvSpPr>
          <p:cNvPr id="2" name="矩形: 圆角 25"/>
          <p:cNvSpPr/>
          <p:nvPr/>
        </p:nvSpPr>
        <p:spPr>
          <a:xfrm>
            <a:off x="962213" y="1739524"/>
            <a:ext cx="582627" cy="630044"/>
          </a:xfrm>
          <a:prstGeom prst="roundRect">
            <a:avLst/>
          </a:prstGeom>
          <a:solidFill>
            <a:srgbClr val="C00000"/>
          </a:solidFill>
          <a:ln w="12700" cap="flat" cmpd="sng" algn="ctr">
            <a:noFill/>
            <a:prstDash val="solid"/>
            <a:miter lim="800000"/>
          </a:ln>
          <a:effectLst/>
        </p:spPr>
        <p:txBody>
          <a:bodyPr rtlCol="0" anchor="ctr"/>
          <a:lstStyle/>
          <a:p>
            <a:pPr algn="ctr" defTabSz="914400">
              <a:defRPr/>
            </a:pPr>
            <a:r>
              <a:rPr lang="en-US" altLang="zh-CN" sz="3200" b="1" kern="0" dirty="0">
                <a:solidFill>
                  <a:schemeClr val="bg1"/>
                </a:solidFill>
                <a:ea typeface="宋体" pitchFamily="2" charset="-122"/>
                <a:cs typeface="+mn-ea"/>
                <a:sym typeface="+mn-lt"/>
              </a:rPr>
              <a:t>1</a:t>
            </a:r>
            <a:endParaRPr lang="en-US" altLang="zh-CN" sz="3200" b="1" kern="0" dirty="0">
              <a:solidFill>
                <a:schemeClr val="bg1"/>
              </a:solidFill>
              <a:ea typeface="宋体" pitchFamily="2" charset="-122"/>
              <a:cs typeface="+mn-ea"/>
              <a:sym typeface="+mn-lt"/>
            </a:endParaRPr>
          </a:p>
        </p:txBody>
      </p:sp>
      <p:grpSp>
        <p:nvGrpSpPr>
          <p:cNvPr id="3" name="组合 2"/>
          <p:cNvGrpSpPr/>
          <p:nvPr/>
        </p:nvGrpSpPr>
        <p:grpSpPr>
          <a:xfrm>
            <a:off x="1592708" y="1739721"/>
            <a:ext cx="9679305" cy="629920"/>
            <a:chOff x="5072465" y="1826209"/>
            <a:chExt cx="5316879" cy="477999"/>
          </a:xfrm>
        </p:grpSpPr>
        <p:sp>
          <p:nvSpPr>
            <p:cNvPr id="4" name="矩形: 圆角 24"/>
            <p:cNvSpPr/>
            <p:nvPr/>
          </p:nvSpPr>
          <p:spPr>
            <a:xfrm>
              <a:off x="5072465" y="1826209"/>
              <a:ext cx="5316879" cy="477999"/>
            </a:xfrm>
            <a:prstGeom prst="roundRect">
              <a:avLst/>
            </a:prstGeom>
            <a:noFill/>
            <a:ln w="12700" cap="flat" cmpd="sng" algn="ctr">
              <a:solidFill>
                <a:srgbClr val="C00000"/>
              </a:solidFill>
              <a:prstDash val="solid"/>
              <a:miter lim="800000"/>
            </a:ln>
            <a:effectLst/>
          </p:spPr>
          <p:txBody>
            <a:bodyPr rtlCol="0" anchor="ctr"/>
            <a:lstStyle/>
            <a:p>
              <a:pPr algn="l" defTabSz="914400">
                <a:defRPr/>
              </a:pPr>
              <a:endParaRPr lang="zh-CN" altLang="en-US" sz="2200" b="1" kern="0" dirty="0">
                <a:solidFill>
                  <a:srgbClr val="C00000"/>
                </a:solidFill>
                <a:latin typeface="Noto Sans S Chinese Bold" panose="020B0800000000000000" pitchFamily="34" charset="-122"/>
                <a:ea typeface="Noto Sans S Chinese Bold" panose="020B0800000000000000" pitchFamily="34" charset="-122"/>
                <a:cs typeface="+mn-ea"/>
                <a:sym typeface="+mn-lt"/>
              </a:endParaRPr>
            </a:p>
          </p:txBody>
        </p:sp>
        <p:sp>
          <p:nvSpPr>
            <p:cNvPr id="5" name="文本框 17"/>
            <p:cNvSpPr txBox="1"/>
            <p:nvPr/>
          </p:nvSpPr>
          <p:spPr>
            <a:xfrm>
              <a:off x="5072465" y="1917281"/>
              <a:ext cx="5225143" cy="326215"/>
            </a:xfrm>
            <a:prstGeom prst="rect">
              <a:avLst/>
            </a:prstGeom>
            <a:noFill/>
          </p:spPr>
          <p:txBody>
            <a:bodyPr wrap="square" rtlCol="0">
              <a:spAutoFit/>
            </a:bodyPr>
            <a:lstStyle/>
            <a:p>
              <a:pPr algn="l" defTabSz="914400"/>
              <a:r>
                <a:rPr sz="2200" b="1" kern="0" dirty="0">
                  <a:solidFill>
                    <a:srgbClr val="C00000"/>
                  </a:solidFill>
                  <a:effectLst>
                    <a:outerShdw dist="25400" sx="1000" sy="1000" algn="ctr" rotWithShape="0">
                      <a:srgbClr val="000000"/>
                    </a:outerShdw>
                  </a:effectLst>
                  <a:latin typeface="思源黑体 CN Heavy" panose="020B0A00000000000000" charset="-122"/>
                  <a:ea typeface="思源黑体 CN Heavy" panose="020B0A00000000000000" charset="-122"/>
                  <a:cs typeface="+mn-ea"/>
                  <a:sym typeface="+mn-lt"/>
                </a:rPr>
                <a:t>充分认识习近平党建思想的重大意义</a:t>
              </a:r>
              <a:endParaRPr sz="2200" b="1" kern="0" dirty="0">
                <a:solidFill>
                  <a:srgbClr val="C00000"/>
                </a:solidFill>
                <a:effectLst>
                  <a:outerShdw dist="25400" sx="1000" sy="1000" algn="ctr" rotWithShape="0">
                    <a:srgbClr val="000000"/>
                  </a:outerShdw>
                </a:effectLst>
                <a:latin typeface="思源黑体 CN Heavy" panose="020B0A00000000000000" charset="-122"/>
                <a:ea typeface="思源黑体 CN Heavy" panose="020B0A00000000000000" charset="-122"/>
                <a:cs typeface="+mn-ea"/>
                <a:sym typeface="+mn-lt"/>
              </a:endParaRPr>
            </a:p>
          </p:txBody>
        </p:sp>
      </p:grpSp>
      <p:sp>
        <p:nvSpPr>
          <p:cNvPr id="11" name="矩形: 圆角 25"/>
          <p:cNvSpPr/>
          <p:nvPr/>
        </p:nvSpPr>
        <p:spPr>
          <a:xfrm>
            <a:off x="962848" y="2602489"/>
            <a:ext cx="582627" cy="630044"/>
          </a:xfrm>
          <a:prstGeom prst="roundRect">
            <a:avLst/>
          </a:prstGeom>
          <a:solidFill>
            <a:srgbClr val="C00000"/>
          </a:solidFill>
          <a:ln w="12700" cap="flat" cmpd="sng" algn="ctr">
            <a:noFill/>
            <a:prstDash val="solid"/>
            <a:miter lim="800000"/>
          </a:ln>
          <a:effectLst/>
        </p:spPr>
        <p:txBody>
          <a:bodyPr rtlCol="0" anchor="ctr"/>
          <a:lstStyle/>
          <a:p>
            <a:pPr algn="ctr" defTabSz="914400">
              <a:defRPr/>
            </a:pPr>
            <a:r>
              <a:rPr lang="en-US" altLang="zh-CN" sz="3200" b="1" kern="0" dirty="0">
                <a:solidFill>
                  <a:schemeClr val="bg1"/>
                </a:solidFill>
                <a:ea typeface="宋体" pitchFamily="2" charset="-122"/>
                <a:cs typeface="+mn-ea"/>
                <a:sym typeface="+mn-lt"/>
              </a:rPr>
              <a:t>2</a:t>
            </a:r>
            <a:endParaRPr lang="en-US" altLang="zh-CN" sz="3200" b="1" kern="0" dirty="0">
              <a:solidFill>
                <a:schemeClr val="bg1"/>
              </a:solidFill>
              <a:ea typeface="宋体" pitchFamily="2" charset="-122"/>
              <a:cs typeface="+mn-ea"/>
              <a:sym typeface="+mn-lt"/>
            </a:endParaRPr>
          </a:p>
        </p:txBody>
      </p:sp>
      <p:grpSp>
        <p:nvGrpSpPr>
          <p:cNvPr id="17" name="组合 16"/>
          <p:cNvGrpSpPr/>
          <p:nvPr/>
        </p:nvGrpSpPr>
        <p:grpSpPr>
          <a:xfrm>
            <a:off x="1593343" y="2602686"/>
            <a:ext cx="9679305" cy="629920"/>
            <a:chOff x="5072465" y="1826209"/>
            <a:chExt cx="5316879" cy="477999"/>
          </a:xfrm>
        </p:grpSpPr>
        <p:sp>
          <p:nvSpPr>
            <p:cNvPr id="18" name="矩形: 圆角 24"/>
            <p:cNvSpPr/>
            <p:nvPr/>
          </p:nvSpPr>
          <p:spPr>
            <a:xfrm>
              <a:off x="5072465" y="1826209"/>
              <a:ext cx="5316879" cy="477999"/>
            </a:xfrm>
            <a:prstGeom prst="roundRect">
              <a:avLst/>
            </a:prstGeom>
            <a:noFill/>
            <a:ln w="12700" cap="flat" cmpd="sng" algn="ctr">
              <a:solidFill>
                <a:srgbClr val="C00000"/>
              </a:solidFill>
              <a:prstDash val="solid"/>
              <a:miter lim="800000"/>
            </a:ln>
            <a:effectLst/>
          </p:spPr>
          <p:txBody>
            <a:bodyPr rtlCol="0" anchor="ctr"/>
            <a:lstStyle/>
            <a:p>
              <a:pPr algn="l" defTabSz="914400">
                <a:defRPr/>
              </a:pPr>
              <a:endParaRPr lang="zh-CN" altLang="en-US" sz="2200" b="1" kern="0" dirty="0">
                <a:solidFill>
                  <a:srgbClr val="C00000"/>
                </a:solidFill>
                <a:latin typeface="Noto Sans S Chinese Bold" panose="020B0800000000000000" pitchFamily="34" charset="-122"/>
                <a:ea typeface="Noto Sans S Chinese Bold" panose="020B0800000000000000" pitchFamily="34" charset="-122"/>
                <a:cs typeface="+mn-ea"/>
                <a:sym typeface="+mn-lt"/>
              </a:endParaRPr>
            </a:p>
          </p:txBody>
        </p:sp>
        <p:sp>
          <p:nvSpPr>
            <p:cNvPr id="19" name="文本框 17"/>
            <p:cNvSpPr txBox="1"/>
            <p:nvPr/>
          </p:nvSpPr>
          <p:spPr>
            <a:xfrm>
              <a:off x="5072465" y="1895597"/>
              <a:ext cx="5225143" cy="326215"/>
            </a:xfrm>
            <a:prstGeom prst="rect">
              <a:avLst/>
            </a:prstGeom>
            <a:noFill/>
          </p:spPr>
          <p:txBody>
            <a:bodyPr wrap="square" rtlCol="0">
              <a:spAutoFit/>
            </a:bodyPr>
            <a:lstStyle/>
            <a:p>
              <a:pPr algn="l" defTabSz="914400"/>
              <a:r>
                <a:rPr sz="2200" b="1" kern="0" dirty="0">
                  <a:solidFill>
                    <a:srgbClr val="C00000"/>
                  </a:solidFill>
                  <a:effectLst>
                    <a:outerShdw dist="25400" sx="1000" sy="1000" algn="ctr" rotWithShape="0">
                      <a:srgbClr val="000000"/>
                    </a:outerShdw>
                  </a:effectLst>
                  <a:latin typeface="思源黑体 CN Heavy" panose="020B0A00000000000000" charset="-122"/>
                  <a:ea typeface="思源黑体 CN Heavy" panose="020B0A00000000000000" charset="-122"/>
                  <a:cs typeface="+mn-ea"/>
                  <a:sym typeface="+mn-lt"/>
                </a:rPr>
                <a:t>深入把握习近平党建思想的丰富内涵</a:t>
              </a:r>
              <a:endParaRPr sz="2200" b="1" kern="0" dirty="0">
                <a:solidFill>
                  <a:srgbClr val="C00000"/>
                </a:solidFill>
                <a:effectLst>
                  <a:outerShdw dist="25400" sx="1000" sy="1000" algn="ctr" rotWithShape="0">
                    <a:srgbClr val="000000"/>
                  </a:outerShdw>
                </a:effectLst>
                <a:latin typeface="思源黑体 CN Heavy" panose="020B0A00000000000000" charset="-122"/>
                <a:ea typeface="思源黑体 CN Heavy" panose="020B0A00000000000000" charset="-122"/>
                <a:cs typeface="+mn-ea"/>
                <a:sym typeface="+mn-lt"/>
              </a:endParaRPr>
            </a:p>
          </p:txBody>
        </p:sp>
      </p:grpSp>
      <p:sp>
        <p:nvSpPr>
          <p:cNvPr id="20" name="矩形: 圆角 25"/>
          <p:cNvSpPr/>
          <p:nvPr/>
        </p:nvSpPr>
        <p:spPr>
          <a:xfrm>
            <a:off x="963483" y="3429259"/>
            <a:ext cx="582627" cy="630044"/>
          </a:xfrm>
          <a:prstGeom prst="roundRect">
            <a:avLst/>
          </a:prstGeom>
          <a:solidFill>
            <a:srgbClr val="C00000"/>
          </a:solidFill>
          <a:ln w="12700" cap="flat" cmpd="sng" algn="ctr">
            <a:noFill/>
            <a:prstDash val="solid"/>
            <a:miter lim="800000"/>
          </a:ln>
          <a:effectLst/>
        </p:spPr>
        <p:txBody>
          <a:bodyPr rtlCol="0" anchor="ctr"/>
          <a:lstStyle/>
          <a:p>
            <a:pPr algn="ctr" defTabSz="914400">
              <a:defRPr/>
            </a:pPr>
            <a:r>
              <a:rPr lang="en-US" altLang="zh-CN" sz="3200" b="1" kern="0" dirty="0">
                <a:solidFill>
                  <a:schemeClr val="bg1"/>
                </a:solidFill>
                <a:ea typeface="宋体" pitchFamily="2" charset="-122"/>
                <a:cs typeface="+mn-ea"/>
                <a:sym typeface="+mn-lt"/>
              </a:rPr>
              <a:t>3</a:t>
            </a:r>
            <a:endParaRPr lang="en-US" altLang="zh-CN" sz="3200" b="1" kern="0" dirty="0">
              <a:solidFill>
                <a:schemeClr val="bg1"/>
              </a:solidFill>
              <a:ea typeface="宋体" pitchFamily="2" charset="-122"/>
              <a:cs typeface="+mn-ea"/>
              <a:sym typeface="+mn-lt"/>
            </a:endParaRPr>
          </a:p>
        </p:txBody>
      </p:sp>
      <p:grpSp>
        <p:nvGrpSpPr>
          <p:cNvPr id="21" name="组合 20"/>
          <p:cNvGrpSpPr/>
          <p:nvPr/>
        </p:nvGrpSpPr>
        <p:grpSpPr>
          <a:xfrm>
            <a:off x="1593978" y="3419931"/>
            <a:ext cx="9679305" cy="629920"/>
            <a:chOff x="5072465" y="1826209"/>
            <a:chExt cx="5316879" cy="477999"/>
          </a:xfrm>
        </p:grpSpPr>
        <p:sp>
          <p:nvSpPr>
            <p:cNvPr id="22" name="矩形: 圆角 24"/>
            <p:cNvSpPr/>
            <p:nvPr/>
          </p:nvSpPr>
          <p:spPr>
            <a:xfrm>
              <a:off x="5072465" y="1826209"/>
              <a:ext cx="5316879" cy="477999"/>
            </a:xfrm>
            <a:prstGeom prst="roundRect">
              <a:avLst/>
            </a:prstGeom>
            <a:noFill/>
            <a:ln w="12700" cap="flat" cmpd="sng" algn="ctr">
              <a:solidFill>
                <a:srgbClr val="C00000"/>
              </a:solidFill>
              <a:prstDash val="solid"/>
              <a:miter lim="800000"/>
            </a:ln>
            <a:effectLst/>
          </p:spPr>
          <p:txBody>
            <a:bodyPr rtlCol="0" anchor="ctr"/>
            <a:lstStyle/>
            <a:p>
              <a:pPr algn="l" defTabSz="914400">
                <a:defRPr/>
              </a:pPr>
              <a:endParaRPr lang="zh-CN" altLang="en-US" sz="2200" b="1" kern="0" dirty="0">
                <a:solidFill>
                  <a:srgbClr val="C00000"/>
                </a:solidFill>
                <a:latin typeface="Noto Sans S Chinese Bold" panose="020B0800000000000000" pitchFamily="34" charset="-122"/>
                <a:ea typeface="Noto Sans S Chinese Bold" panose="020B0800000000000000" pitchFamily="34" charset="-122"/>
                <a:cs typeface="+mn-ea"/>
                <a:sym typeface="+mn-lt"/>
              </a:endParaRPr>
            </a:p>
          </p:txBody>
        </p:sp>
        <p:sp>
          <p:nvSpPr>
            <p:cNvPr id="23" name="文本框 17"/>
            <p:cNvSpPr txBox="1"/>
            <p:nvPr/>
          </p:nvSpPr>
          <p:spPr>
            <a:xfrm>
              <a:off x="5072465" y="1902825"/>
              <a:ext cx="5225143" cy="326215"/>
            </a:xfrm>
            <a:prstGeom prst="rect">
              <a:avLst/>
            </a:prstGeom>
            <a:noFill/>
          </p:spPr>
          <p:txBody>
            <a:bodyPr wrap="square" rtlCol="0">
              <a:spAutoFit/>
            </a:bodyPr>
            <a:lstStyle/>
            <a:p>
              <a:pPr algn="l" defTabSz="914400"/>
              <a:r>
                <a:rPr sz="2200" b="1" kern="0" dirty="0">
                  <a:solidFill>
                    <a:srgbClr val="C00000"/>
                  </a:solidFill>
                  <a:effectLst>
                    <a:outerShdw dist="25400" sx="1000" sy="1000" algn="ctr" rotWithShape="0">
                      <a:srgbClr val="000000"/>
                    </a:outerShdw>
                  </a:effectLst>
                  <a:latin typeface="思源黑体 CN Heavy" panose="020B0A00000000000000" charset="-122"/>
                  <a:ea typeface="思源黑体 CN Heavy" panose="020B0A00000000000000" charset="-122"/>
                  <a:cs typeface="+mn-ea"/>
                  <a:sym typeface="+mn-lt"/>
                </a:rPr>
                <a:t>把习近平党建思想学习领会好、贯彻落实好</a:t>
              </a:r>
              <a:endParaRPr sz="2200" b="1" kern="0" dirty="0">
                <a:solidFill>
                  <a:srgbClr val="C00000"/>
                </a:solidFill>
                <a:effectLst>
                  <a:outerShdw dist="25400" sx="1000" sy="1000" algn="ctr" rotWithShape="0">
                    <a:srgbClr val="000000"/>
                  </a:outerShdw>
                </a:effectLst>
                <a:latin typeface="思源黑体 CN Heavy" panose="020B0A00000000000000" charset="-122"/>
                <a:ea typeface="思源黑体 CN Heavy" panose="020B0A00000000000000" charset="-122"/>
                <a:cs typeface="+mn-ea"/>
                <a:sym typeface="+mn-lt"/>
              </a:endParaRPr>
            </a:p>
          </p:txBody>
        </p:sp>
      </p:grpSp>
      <p:pic>
        <p:nvPicPr>
          <p:cNvPr id="8" name="图片 7"/>
          <p:cNvPicPr>
            <a:picLocks noChangeAspect="1"/>
          </p:cNvPicPr>
          <p:nvPr userDrawn="1"/>
        </p:nvPicPr>
        <p:blipFill>
          <a:blip r:embed="rId1"/>
          <a:srcRect l="14719" t="70440"/>
          <a:stretch>
            <a:fillRect/>
          </a:stretch>
        </p:blipFill>
        <p:spPr>
          <a:xfrm>
            <a:off x="-635" y="5852795"/>
            <a:ext cx="12192635" cy="101346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par>
    </p:tnLst>
    <p:bldLst>
      <p:bldP spid="2" grpId="0" bldLvl="0" animBg="1"/>
      <p:bldP spid="11" grpId="0" bldLvl="0" animBg="1"/>
      <p:bldP spid="20"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15" name="矩形 14"/>
          <p:cNvSpPr/>
          <p:nvPr/>
        </p:nvSpPr>
        <p:spPr>
          <a:xfrm>
            <a:off x="1382033" y="2709864"/>
            <a:ext cx="9428255" cy="891540"/>
          </a:xfrm>
          <a:prstGeom prst="rect">
            <a:avLst/>
          </a:prstGeom>
          <a:noFill/>
          <a:ln>
            <a:noFill/>
          </a:ln>
        </p:spPr>
        <p:txBody>
          <a:bodyPr wrap="square" rtlCol="0">
            <a:spAutoFit/>
          </a:bodyPr>
          <a:lstStyle/>
          <a:p>
            <a:pPr algn="ctr" defTabSz="914400" fontAlgn="base">
              <a:lnSpc>
                <a:spcPct val="130000"/>
              </a:lnSpc>
              <a:spcBef>
                <a:spcPct val="0"/>
              </a:spcBef>
              <a:spcAft>
                <a:spcPct val="0"/>
              </a:spcAft>
            </a:pPr>
            <a:r>
              <a:rPr lang="zh-CN" altLang="en-US" sz="4000" dirty="0">
                <a:solidFill>
                  <a:schemeClr val="bg1"/>
                </a:solidFill>
                <a:latin typeface="方正小标宋简体" panose="02000000000000000000" charset="-122"/>
                <a:ea typeface="方正小标宋简体" panose="02000000000000000000" charset="-122"/>
                <a:sym typeface="Arial" panose="02080604020202020204" pitchFamily="34" charset="0"/>
              </a:rPr>
              <a:t>一、充分认识习近平党建思想的重大意义</a:t>
            </a:r>
            <a:endParaRPr lang="zh-CN" altLang="en-US" sz="4000" dirty="0">
              <a:solidFill>
                <a:schemeClr val="bg1"/>
              </a:solidFill>
              <a:latin typeface="方正小标宋简体" panose="02000000000000000000" charset="-122"/>
              <a:ea typeface="方正小标宋简体" panose="02000000000000000000"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3000">
        <p:wipe/>
      </p:transition>
    </mc:Choice>
    <mc:Fallback>
      <p:transition spd="slow" advTm="3000">
        <p:wipe/>
      </p:transition>
    </mc:Fallback>
  </mc:AlternateContent>
  <p:timing>
    <p:tnLst>
      <p:par>
        <p:cTn id="1" dur="indefinite" restart="never" nodeType="tmRoot"/>
      </p:par>
    </p:tnLst>
    <p:bldLst>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762000" y="6350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充分认识习近平党建思想的重大意义</a:t>
            </a:r>
            <a:endParaRPr lang="en-US" sz="1100"/>
          </a:p>
        </p:txBody>
      </p:sp>
      <p:sp>
        <p:nvSpPr>
          <p:cNvPr id="3" name="AutoShape 3"/>
          <p:cNvSpPr/>
          <p:nvPr/>
        </p:nvSpPr>
        <p:spPr>
          <a:xfrm>
            <a:off x="762000" y="1397000"/>
            <a:ext cx="10668000" cy="25400"/>
          </a:xfrm>
          <a:prstGeom prst="roundRect">
            <a:avLst>
              <a:gd name="adj" fmla="val 0"/>
            </a:avLst>
          </a:prstGeom>
          <a:solidFill>
            <a:srgbClr val="C00000">
              <a:alpha val="20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62000" y="1778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a:ea typeface="Noto Sans SC"/>
                <a:cs typeface="Noto Sans SC"/>
                <a:sym typeface="Noto Sans SC"/>
              </a:rPr>
              <a:t>习近平党建思想科学运用马克思主义建党学说，深入研究世情、国情、党情新变化，系统回答了新时代管党治党、兴党强党的重大理论和实践问题。我们要从“四个维度”深刻把握其重大意义，筑牢思想根基，凝聚奋进力量。</a:t>
            </a:r>
            <a:endParaRPr lang="en-US" sz="1100"/>
          </a:p>
        </p:txBody>
      </p:sp>
      <p:sp>
        <p:nvSpPr>
          <p:cNvPr id="5" name="AutoShape 5"/>
          <p:cNvSpPr/>
          <p:nvPr/>
        </p:nvSpPr>
        <p:spPr>
          <a:xfrm>
            <a:off x="762000" y="3048000"/>
            <a:ext cx="5270500" cy="1460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762000" y="3048000"/>
            <a:ext cx="76200" cy="1460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3238500"/>
            <a:ext cx="355600" cy="355600"/>
          </a:xfrm>
          <a:prstGeom prst="rect">
            <a:avLst/>
          </a:prstGeom>
        </p:spPr>
      </p:pic>
      <p:sp>
        <p:nvSpPr>
          <p:cNvPr id="8" name="AutoShape 8"/>
          <p:cNvSpPr/>
          <p:nvPr/>
        </p:nvSpPr>
        <p:spPr>
          <a:xfrm>
            <a:off x="1524000" y="3200400"/>
            <a:ext cx="4254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政治意义：把准方向的根本遵循</a:t>
            </a:r>
            <a:endParaRPr lang="en-US" sz="1100"/>
          </a:p>
        </p:txBody>
      </p:sp>
      <p:cxnSp>
        <p:nvCxnSpPr>
          <p:cNvPr id="9" name="Connector 9"/>
          <p:cNvCxnSpPr/>
          <p:nvPr/>
        </p:nvCxnSpPr>
        <p:spPr>
          <a:xfrm rot="-9167">
            <a:off x="1016008" y="3740150"/>
            <a:ext cx="4762500" cy="12700"/>
          </a:xfrm>
          <a:prstGeom prst="straightConnector1">
            <a:avLst/>
          </a:prstGeom>
          <a:solidFill>
            <a:srgbClr val="DEE0E3">
              <a:alpha val="100000"/>
            </a:srgbClr>
          </a:solidFill>
          <a:ln w="12700" cap="flat" cmpd="sng">
            <a:solidFill>
              <a:srgbClr val="C00000">
                <a:alpha val="15000"/>
              </a:srgbClr>
            </a:solidFill>
            <a:prstDash val="dash"/>
            <a:round/>
            <a:headEnd type="none" w="med" len="med"/>
            <a:tailEnd type="none" w="med" len="med"/>
          </a:ln>
        </p:spPr>
      </p:cxnSp>
      <p:sp>
        <p:nvSpPr>
          <p:cNvPr id="10" name="AutoShape 10"/>
          <p:cNvSpPr/>
          <p:nvPr/>
        </p:nvSpPr>
        <p:spPr>
          <a:xfrm>
            <a:off x="1016000" y="3873500"/>
            <a:ext cx="4762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24242"/>
                </a:solidFill>
                <a:latin typeface="Noto Sans SC"/>
                <a:ea typeface="Noto Sans SC"/>
                <a:cs typeface="Noto Sans SC"/>
                <a:sym typeface="Noto Sans SC"/>
              </a:rPr>
              <a:t>深刻领悟“两个确立”的决定性意义，增强做到“两个维护”的政治自觉、思想自觉和行动自觉，确保党始终成为中国特色社会主义事业的领导核心。</a:t>
            </a:r>
            <a:endParaRPr lang="en-US" sz="1100"/>
          </a:p>
        </p:txBody>
      </p:sp>
      <p:sp>
        <p:nvSpPr>
          <p:cNvPr id="11" name="AutoShape 11"/>
          <p:cNvSpPr/>
          <p:nvPr/>
        </p:nvSpPr>
        <p:spPr>
          <a:xfrm>
            <a:off x="6286500" y="3048000"/>
            <a:ext cx="5270500" cy="1460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6286500" y="3048000"/>
            <a:ext cx="76200" cy="1460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40500" y="3238500"/>
            <a:ext cx="355600" cy="355600"/>
          </a:xfrm>
          <a:prstGeom prst="rect">
            <a:avLst/>
          </a:prstGeom>
        </p:spPr>
      </p:pic>
      <p:sp>
        <p:nvSpPr>
          <p:cNvPr id="14" name="AutoShape 14"/>
          <p:cNvSpPr/>
          <p:nvPr/>
        </p:nvSpPr>
        <p:spPr>
          <a:xfrm>
            <a:off x="7048500" y="3200400"/>
            <a:ext cx="4254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理论意义：守正创新的理论结晶</a:t>
            </a:r>
            <a:endParaRPr lang="en-US" sz="1100"/>
          </a:p>
        </p:txBody>
      </p:sp>
      <p:cxnSp>
        <p:nvCxnSpPr>
          <p:cNvPr id="15" name="Connector 15"/>
          <p:cNvCxnSpPr/>
          <p:nvPr/>
        </p:nvCxnSpPr>
        <p:spPr>
          <a:xfrm rot="-9167">
            <a:off x="6540508" y="3740150"/>
            <a:ext cx="4762500" cy="12700"/>
          </a:xfrm>
          <a:prstGeom prst="straightConnector1">
            <a:avLst/>
          </a:prstGeom>
          <a:solidFill>
            <a:srgbClr val="DEE0E3">
              <a:alpha val="100000"/>
            </a:srgbClr>
          </a:solidFill>
          <a:ln w="12700" cap="flat" cmpd="sng">
            <a:solidFill>
              <a:srgbClr val="C00000">
                <a:alpha val="15000"/>
              </a:srgbClr>
            </a:solidFill>
            <a:prstDash val="dash"/>
            <a:round/>
            <a:headEnd type="none" w="med" len="med"/>
            <a:tailEnd type="none" w="med" len="med"/>
          </a:ln>
        </p:spPr>
      </p:cxnSp>
      <p:sp>
        <p:nvSpPr>
          <p:cNvPr id="16" name="AutoShape 16"/>
          <p:cNvSpPr/>
          <p:nvPr/>
        </p:nvSpPr>
        <p:spPr>
          <a:xfrm>
            <a:off x="6540500" y="3873500"/>
            <a:ext cx="4762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24242"/>
                </a:solidFill>
                <a:latin typeface="Noto Sans SC"/>
                <a:ea typeface="Noto Sans SC"/>
                <a:cs typeface="Noto Sans SC"/>
                <a:sym typeface="Noto Sans SC"/>
              </a:rPr>
              <a:t>深化理论武装、提高全党马克思主义水平的内在需要，丰富和发展了马克思主义建党学说，开辟了马克思主义执政党建设理论的新境界。</a:t>
            </a:r>
            <a:endParaRPr lang="en-US" sz="1100"/>
          </a:p>
        </p:txBody>
      </p:sp>
      <p:sp>
        <p:nvSpPr>
          <p:cNvPr id="17" name="AutoShape 17"/>
          <p:cNvSpPr/>
          <p:nvPr/>
        </p:nvSpPr>
        <p:spPr>
          <a:xfrm>
            <a:off x="762000" y="4826000"/>
            <a:ext cx="5270500" cy="1460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762000" y="4826000"/>
            <a:ext cx="76200" cy="1460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16000" y="5016500"/>
            <a:ext cx="355600" cy="355600"/>
          </a:xfrm>
          <a:prstGeom prst="rect">
            <a:avLst/>
          </a:prstGeom>
        </p:spPr>
      </p:pic>
      <p:sp>
        <p:nvSpPr>
          <p:cNvPr id="20" name="AutoShape 20"/>
          <p:cNvSpPr/>
          <p:nvPr/>
        </p:nvSpPr>
        <p:spPr>
          <a:xfrm>
            <a:off x="1524000" y="4978400"/>
            <a:ext cx="4254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03 实践意义：管党治党的行动指南</a:t>
            </a:r>
            <a:endParaRPr lang="en-US" sz="1100"/>
          </a:p>
        </p:txBody>
      </p:sp>
      <p:cxnSp>
        <p:nvCxnSpPr>
          <p:cNvPr id="21" name="Connector 21"/>
          <p:cNvCxnSpPr/>
          <p:nvPr/>
        </p:nvCxnSpPr>
        <p:spPr>
          <a:xfrm rot="-9167">
            <a:off x="1016008" y="5518150"/>
            <a:ext cx="4762500" cy="12700"/>
          </a:xfrm>
          <a:prstGeom prst="straightConnector1">
            <a:avLst/>
          </a:prstGeom>
          <a:solidFill>
            <a:srgbClr val="DEE0E3">
              <a:alpha val="100000"/>
            </a:srgbClr>
          </a:solidFill>
          <a:ln w="12700" cap="flat" cmpd="sng">
            <a:solidFill>
              <a:srgbClr val="C00000">
                <a:alpha val="15000"/>
              </a:srgbClr>
            </a:solidFill>
            <a:prstDash val="dash"/>
            <a:round/>
            <a:headEnd type="none" w="med" len="med"/>
            <a:tailEnd type="none" w="med" len="med"/>
          </a:ln>
        </p:spPr>
      </p:cxnSp>
      <p:sp>
        <p:nvSpPr>
          <p:cNvPr id="22" name="AutoShape 22"/>
          <p:cNvSpPr/>
          <p:nvPr/>
        </p:nvSpPr>
        <p:spPr>
          <a:xfrm>
            <a:off x="1016000" y="5588000"/>
            <a:ext cx="4762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24242"/>
                </a:solidFill>
                <a:latin typeface="Noto Sans SC"/>
                <a:ea typeface="Noto Sans SC"/>
                <a:cs typeface="Noto Sans SC"/>
                <a:sym typeface="Noto Sans SC"/>
              </a:rPr>
              <a:t>纵深推进全面从严治党、把党建设得更加坚强有力的现实需要，为解决党内存在的突出问题、应对风险挑战提供了切实可行的实践路径。</a:t>
            </a:r>
            <a:endParaRPr lang="en-US" sz="1100"/>
          </a:p>
        </p:txBody>
      </p:sp>
      <p:sp>
        <p:nvSpPr>
          <p:cNvPr id="23" name="AutoShape 23"/>
          <p:cNvSpPr/>
          <p:nvPr/>
        </p:nvSpPr>
        <p:spPr>
          <a:xfrm>
            <a:off x="6286500" y="4826000"/>
            <a:ext cx="5270500" cy="1460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24" name="AutoShape 24"/>
          <p:cNvSpPr/>
          <p:nvPr/>
        </p:nvSpPr>
        <p:spPr>
          <a:xfrm>
            <a:off x="6286500" y="4826000"/>
            <a:ext cx="76200" cy="1460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5" name="Picture 25"/>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540500" y="5016500"/>
            <a:ext cx="355600" cy="355600"/>
          </a:xfrm>
          <a:prstGeom prst="rect">
            <a:avLst/>
          </a:prstGeom>
        </p:spPr>
      </p:pic>
      <p:sp>
        <p:nvSpPr>
          <p:cNvPr id="26" name="AutoShape 26"/>
          <p:cNvSpPr/>
          <p:nvPr/>
        </p:nvSpPr>
        <p:spPr>
          <a:xfrm>
            <a:off x="7048500" y="4978400"/>
            <a:ext cx="4254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04 时代意义：复兴伟业的坚实保障</a:t>
            </a:r>
            <a:endParaRPr lang="en-US" sz="1100"/>
          </a:p>
        </p:txBody>
      </p:sp>
      <p:cxnSp>
        <p:nvCxnSpPr>
          <p:cNvPr id="27" name="Connector 27"/>
          <p:cNvCxnSpPr/>
          <p:nvPr/>
        </p:nvCxnSpPr>
        <p:spPr>
          <a:xfrm rot="-9167">
            <a:off x="6540508" y="5518150"/>
            <a:ext cx="4762500" cy="12700"/>
          </a:xfrm>
          <a:prstGeom prst="straightConnector1">
            <a:avLst/>
          </a:prstGeom>
          <a:solidFill>
            <a:srgbClr val="DEE0E3">
              <a:alpha val="100000"/>
            </a:srgbClr>
          </a:solidFill>
          <a:ln w="12700" cap="flat" cmpd="sng">
            <a:solidFill>
              <a:srgbClr val="C00000">
                <a:alpha val="15000"/>
              </a:srgbClr>
            </a:solidFill>
            <a:prstDash val="dash"/>
            <a:round/>
            <a:headEnd type="none" w="med" len="med"/>
            <a:tailEnd type="none" w="med" len="med"/>
          </a:ln>
        </p:spPr>
      </p:cxnSp>
      <p:sp>
        <p:nvSpPr>
          <p:cNvPr id="28" name="AutoShape 28"/>
          <p:cNvSpPr/>
          <p:nvPr/>
        </p:nvSpPr>
        <p:spPr>
          <a:xfrm>
            <a:off x="6540500" y="5588000"/>
            <a:ext cx="4762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24242"/>
                </a:solidFill>
                <a:latin typeface="Noto Sans SC"/>
                <a:ea typeface="Noto Sans SC"/>
                <a:cs typeface="Noto Sans SC"/>
                <a:sym typeface="Noto Sans SC"/>
              </a:rPr>
              <a:t>提高执政能力、推动中国式现代化行稳致远的迫切需要，为在新时代新征程上团结带领全国各族人民实现中华民族伟大复兴提供根本政治保证。</a:t>
            </a:r>
            <a:endParaRPr lang="en-US" sz="1100"/>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深刻领悟“两个确立”、做到“两个维护”的必然要求</a:t>
            </a:r>
            <a:endParaRPr lang="en-US" sz="1100"/>
          </a:p>
        </p:txBody>
      </p:sp>
      <p:sp>
        <p:nvSpPr>
          <p:cNvPr id="3" name="AutoShape 3"/>
          <p:cNvSpPr/>
          <p:nvPr/>
        </p:nvSpPr>
        <p:spPr>
          <a:xfrm>
            <a:off x="762000" y="1397000"/>
            <a:ext cx="10668000" cy="25400"/>
          </a:xfrm>
          <a:prstGeom prst="roundRect">
            <a:avLst>
              <a:gd name="adj" fmla="val 0"/>
            </a:avLst>
          </a:prstGeom>
          <a:solidFill>
            <a:srgbClr val="C00000">
              <a:alpha val="20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62000" y="1778000"/>
            <a:ext cx="10668000" cy="1397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1778000"/>
            <a:ext cx="76200" cy="1397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9500" y="1968500"/>
            <a:ext cx="457200" cy="457200"/>
          </a:xfrm>
          <a:prstGeom prst="rect">
            <a:avLst/>
          </a:prstGeom>
        </p:spPr>
      </p:pic>
      <p:sp>
        <p:nvSpPr>
          <p:cNvPr id="7" name="AutoShape 7"/>
          <p:cNvSpPr/>
          <p:nvPr/>
        </p:nvSpPr>
        <p:spPr>
          <a:xfrm>
            <a:off x="1778000" y="1905000"/>
            <a:ext cx="9271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333333"/>
                </a:solidFill>
                <a:latin typeface="Noto Sans SC"/>
                <a:ea typeface="Noto Sans SC"/>
                <a:cs typeface="Noto Sans SC"/>
                <a:sym typeface="Noto Sans SC"/>
              </a:rPr>
              <a:t>思想统一是政治统一、行动统一的根本基石</a:t>
            </a:r>
            <a:endParaRPr lang="en-US" sz="1100"/>
          </a:p>
          <a:p>
            <a:pPr marL="0" indent="0" algn="l">
              <a:lnSpc>
                <a:spcPct val="117000"/>
              </a:lnSpc>
            </a:pPr>
            <a:r>
              <a:rPr lang="en-US" sz="1400" b="0" i="0" u="none" strike="noStrike">
                <a:solidFill>
                  <a:srgbClr val="525252"/>
                </a:solidFill>
                <a:latin typeface="Noto Sans SC"/>
                <a:ea typeface="Noto Sans SC"/>
                <a:cs typeface="Noto Sans SC"/>
                <a:sym typeface="Noto Sans SC"/>
              </a:rPr>
              <a:t>思想统一是党的团结统一最深厚、最持久、最可靠的保证。只有在思想上做到高度统一，才能确保全党步调一致向前进，为政治统一和行动统一筑牢坚实的思想根基，凝聚起攻坚克难、勇毅前行的磅礴力量。</a:t>
            </a:r>
            <a:endParaRPr lang="en-US" sz="1400" b="0" i="0" u="none" strike="noStrike">
              <a:solidFill>
                <a:srgbClr val="525252"/>
              </a:solidFill>
              <a:latin typeface="Noto Sans SC"/>
              <a:ea typeface="Noto Sans SC"/>
              <a:cs typeface="Noto Sans SC"/>
              <a:sym typeface="Noto Sans SC"/>
            </a:endParaRPr>
          </a:p>
        </p:txBody>
      </p:sp>
      <p:sp>
        <p:nvSpPr>
          <p:cNvPr id="8" name="AutoShape 8"/>
          <p:cNvSpPr/>
          <p:nvPr/>
        </p:nvSpPr>
        <p:spPr>
          <a:xfrm>
            <a:off x="762000" y="3556000"/>
            <a:ext cx="3429000" cy="1841500"/>
          </a:xfrm>
          <a:prstGeom prst="roundRect">
            <a:avLst>
              <a:gd name="adj" fmla="val 0"/>
            </a:avLst>
          </a:prstGeom>
          <a:solidFill>
            <a:srgbClr val="C00000">
              <a:alpha val="3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52500" y="3746500"/>
            <a:ext cx="355600" cy="355600"/>
          </a:xfrm>
          <a:prstGeom prst="rect">
            <a:avLst/>
          </a:prstGeom>
        </p:spPr>
      </p:pic>
      <p:sp>
        <p:nvSpPr>
          <p:cNvPr id="10" name="AutoShape 10"/>
          <p:cNvSpPr/>
          <p:nvPr/>
        </p:nvSpPr>
        <p:spPr>
          <a:xfrm>
            <a:off x="1460500" y="3708400"/>
            <a:ext cx="2603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最本质的特征</a:t>
            </a:r>
            <a:endParaRPr lang="en-US" sz="1100"/>
          </a:p>
        </p:txBody>
      </p:sp>
      <p:cxnSp>
        <p:nvCxnSpPr>
          <p:cNvPr id="11" name="Connector 11"/>
          <p:cNvCxnSpPr/>
          <p:nvPr/>
        </p:nvCxnSpPr>
        <p:spPr>
          <a:xfrm rot="-14323">
            <a:off x="952513" y="4311650"/>
            <a:ext cx="3048000" cy="12700"/>
          </a:xfrm>
          <a:prstGeom prst="straightConnector1">
            <a:avLst/>
          </a:prstGeom>
          <a:solidFill>
            <a:srgbClr val="DEE0E3">
              <a:alpha val="100000"/>
            </a:srgbClr>
          </a:solidFill>
          <a:ln w="12700" cap="flat" cmpd="sng">
            <a:solidFill>
              <a:srgbClr val="C00000">
                <a:alpha val="15000"/>
              </a:srgbClr>
            </a:solidFill>
            <a:prstDash val="dash"/>
            <a:round/>
            <a:headEnd type="none" w="med" len="med"/>
            <a:tailEnd type="none" w="med" len="med"/>
          </a:ln>
        </p:spPr>
      </p:cxnSp>
      <p:sp>
        <p:nvSpPr>
          <p:cNvPr id="12" name="AutoShape 12"/>
          <p:cNvSpPr/>
          <p:nvPr/>
        </p:nvSpPr>
        <p:spPr>
          <a:xfrm>
            <a:off x="952500" y="4445000"/>
            <a:ext cx="3048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444444"/>
                </a:solidFill>
                <a:latin typeface="Noto Sans SC"/>
                <a:ea typeface="Noto Sans SC"/>
                <a:cs typeface="Noto Sans SC"/>
                <a:sym typeface="Noto Sans SC"/>
              </a:rPr>
              <a:t>深刻把握“中国共产党的领导是中国特色社会主义最本质的特征”这一重大论断，坚守中国特色社会主义的根本政治保证。</a:t>
            </a:r>
            <a:endParaRPr lang="en-US" sz="1100"/>
          </a:p>
        </p:txBody>
      </p:sp>
      <p:sp>
        <p:nvSpPr>
          <p:cNvPr id="13" name="AutoShape 13"/>
          <p:cNvSpPr/>
          <p:nvPr/>
        </p:nvSpPr>
        <p:spPr>
          <a:xfrm>
            <a:off x="4381500" y="3556000"/>
            <a:ext cx="3429000" cy="1841500"/>
          </a:xfrm>
          <a:prstGeom prst="roundRect">
            <a:avLst>
              <a:gd name="adj" fmla="val 0"/>
            </a:avLst>
          </a:prstGeom>
          <a:solidFill>
            <a:srgbClr val="C00000">
              <a:alpha val="3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4572000" y="3746500"/>
            <a:ext cx="355600" cy="355600"/>
          </a:xfrm>
          <a:prstGeom prst="rect">
            <a:avLst/>
          </a:prstGeom>
        </p:spPr>
      </p:pic>
      <p:sp>
        <p:nvSpPr>
          <p:cNvPr id="15" name="AutoShape 15"/>
          <p:cNvSpPr/>
          <p:nvPr/>
        </p:nvSpPr>
        <p:spPr>
          <a:xfrm>
            <a:off x="5080000" y="3708400"/>
            <a:ext cx="2603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党的生命所系</a:t>
            </a:r>
            <a:endParaRPr lang="en-US" sz="1100"/>
          </a:p>
        </p:txBody>
      </p:sp>
      <p:cxnSp>
        <p:nvCxnSpPr>
          <p:cNvPr id="16" name="Connector 16"/>
          <p:cNvCxnSpPr/>
          <p:nvPr/>
        </p:nvCxnSpPr>
        <p:spPr>
          <a:xfrm rot="-14323">
            <a:off x="4572013" y="4311650"/>
            <a:ext cx="3048000" cy="12700"/>
          </a:xfrm>
          <a:prstGeom prst="straightConnector1">
            <a:avLst/>
          </a:prstGeom>
          <a:solidFill>
            <a:srgbClr val="DEE0E3">
              <a:alpha val="100000"/>
            </a:srgbClr>
          </a:solidFill>
          <a:ln w="12700" cap="flat" cmpd="sng">
            <a:solidFill>
              <a:srgbClr val="C00000">
                <a:alpha val="15000"/>
              </a:srgbClr>
            </a:solidFill>
            <a:prstDash val="dash"/>
            <a:round/>
            <a:headEnd type="none" w="med" len="med"/>
            <a:tailEnd type="none" w="med" len="med"/>
          </a:ln>
        </p:spPr>
      </p:cxnSp>
      <p:sp>
        <p:nvSpPr>
          <p:cNvPr id="17" name="AutoShape 17"/>
          <p:cNvSpPr/>
          <p:nvPr/>
        </p:nvSpPr>
        <p:spPr>
          <a:xfrm>
            <a:off x="4572000" y="4445000"/>
            <a:ext cx="3048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444444"/>
                </a:solidFill>
                <a:latin typeface="Noto Sans SC"/>
                <a:ea typeface="Noto Sans SC"/>
                <a:cs typeface="Noto Sans SC"/>
                <a:sym typeface="Noto Sans SC"/>
              </a:rPr>
              <a:t>深刻认识“保证党的团结和集中统一是党的生命”，始终把维护党中央权威和集中统一领导作为最高政治原则和根本政治规矩。</a:t>
            </a:r>
            <a:endParaRPr lang="en-US" sz="1100"/>
          </a:p>
        </p:txBody>
      </p:sp>
      <p:sp>
        <p:nvSpPr>
          <p:cNvPr id="18" name="AutoShape 18"/>
          <p:cNvSpPr/>
          <p:nvPr/>
        </p:nvSpPr>
        <p:spPr>
          <a:xfrm>
            <a:off x="8001000" y="3556000"/>
            <a:ext cx="3429000" cy="1841500"/>
          </a:xfrm>
          <a:prstGeom prst="roundRect">
            <a:avLst>
              <a:gd name="adj" fmla="val 0"/>
            </a:avLst>
          </a:prstGeom>
          <a:solidFill>
            <a:srgbClr val="C00000">
              <a:alpha val="3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191500" y="3746500"/>
            <a:ext cx="355600" cy="355600"/>
          </a:xfrm>
          <a:prstGeom prst="rect">
            <a:avLst/>
          </a:prstGeom>
        </p:spPr>
      </p:pic>
      <p:sp>
        <p:nvSpPr>
          <p:cNvPr id="20" name="AutoShape 20"/>
          <p:cNvSpPr/>
          <p:nvPr/>
        </p:nvSpPr>
        <p:spPr>
          <a:xfrm>
            <a:off x="8699500" y="3708400"/>
            <a:ext cx="2603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管党治党根本方针</a:t>
            </a:r>
            <a:endParaRPr lang="en-US" sz="1100"/>
          </a:p>
        </p:txBody>
      </p:sp>
      <p:cxnSp>
        <p:nvCxnSpPr>
          <p:cNvPr id="21" name="Connector 21"/>
          <p:cNvCxnSpPr/>
          <p:nvPr/>
        </p:nvCxnSpPr>
        <p:spPr>
          <a:xfrm rot="-14323">
            <a:off x="8191513" y="4311650"/>
            <a:ext cx="3048000" cy="12700"/>
          </a:xfrm>
          <a:prstGeom prst="straightConnector1">
            <a:avLst/>
          </a:prstGeom>
          <a:solidFill>
            <a:srgbClr val="DEE0E3">
              <a:alpha val="100000"/>
            </a:srgbClr>
          </a:solidFill>
          <a:ln w="12700" cap="flat" cmpd="sng">
            <a:solidFill>
              <a:srgbClr val="C00000">
                <a:alpha val="15000"/>
              </a:srgbClr>
            </a:solidFill>
            <a:prstDash val="dash"/>
            <a:round/>
            <a:headEnd type="none" w="med" len="med"/>
            <a:tailEnd type="none" w="med" len="med"/>
          </a:ln>
        </p:spPr>
      </p:cxnSp>
      <p:sp>
        <p:nvSpPr>
          <p:cNvPr id="22" name="AutoShape 22"/>
          <p:cNvSpPr/>
          <p:nvPr/>
        </p:nvSpPr>
        <p:spPr>
          <a:xfrm>
            <a:off x="8191500" y="4445000"/>
            <a:ext cx="3048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444444"/>
                </a:solidFill>
                <a:latin typeface="Noto Sans SC"/>
                <a:ea typeface="Noto Sans SC"/>
                <a:cs typeface="Noto Sans SC"/>
                <a:sym typeface="Noto Sans SC"/>
              </a:rPr>
              <a:t>坚持“党要管党、全面从严治党”，以永远在路上的坚韧和执着推进党的建设新的伟大工程，确保党始终成为中国人民和中华民族的主心骨。</a:t>
            </a:r>
            <a:endParaRPr lang="en-US" sz="1100"/>
          </a:p>
        </p:txBody>
      </p:sp>
      <p:sp>
        <p:nvSpPr>
          <p:cNvPr id="23" name="AutoShape 23"/>
          <p:cNvSpPr/>
          <p:nvPr/>
        </p:nvSpPr>
        <p:spPr>
          <a:xfrm>
            <a:off x="762000" y="5651500"/>
            <a:ext cx="10668000" cy="9525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24" name="AutoShape 24"/>
          <p:cNvSpPr/>
          <p:nvPr/>
        </p:nvSpPr>
        <p:spPr>
          <a:xfrm>
            <a:off x="762000" y="5651500"/>
            <a:ext cx="50800" cy="952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5" name="AutoShape 25"/>
          <p:cNvSpPr/>
          <p:nvPr/>
        </p:nvSpPr>
        <p:spPr>
          <a:xfrm>
            <a:off x="1016000" y="5740400"/>
            <a:ext cx="10160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1" i="0" u="none" strike="noStrike">
                <a:solidFill>
                  <a:srgbClr val="C00000"/>
                </a:solidFill>
                <a:latin typeface="Noto Sans SC"/>
                <a:ea typeface="Noto Sans SC"/>
                <a:cs typeface="Noto Sans SC"/>
                <a:sym typeface="Noto Sans SC"/>
              </a:rPr>
              <a:t>核心目标引领：</a:t>
            </a:r>
            <a:r>
              <a:rPr lang="en-US" sz="1400" b="0" i="0" u="none" strike="noStrike">
                <a:solidFill>
                  <a:srgbClr val="333333"/>
                </a:solidFill>
                <a:latin typeface="Noto Sans SC"/>
                <a:ea typeface="Noto Sans SC"/>
                <a:cs typeface="Noto Sans SC"/>
                <a:sym typeface="Noto Sans SC"/>
              </a:rPr>
              <a:t>学习贯彻习近平党建思想，必将有力推动全党旗帜鲜明讲政治，坚定拥护“两个确立”、坚决做到“两个维护”，始终在思想上政治上行动上同以习近平同志为核心的党中央保持高度一致。</a:t>
            </a:r>
            <a:endParaRPr lang="en-US" sz="1100"/>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深化理论武装、提高马克思主义水平的内在需要</a:t>
            </a:r>
            <a:endParaRPr lang="en-US" sz="1100"/>
          </a:p>
        </p:txBody>
      </p:sp>
      <p:sp>
        <p:nvSpPr>
          <p:cNvPr id="3" name="AutoShape 3"/>
          <p:cNvSpPr/>
          <p:nvPr/>
        </p:nvSpPr>
        <p:spPr>
          <a:xfrm>
            <a:off x="762000" y="1460500"/>
            <a:ext cx="10668000" cy="25400"/>
          </a:xfrm>
          <a:prstGeom prst="roundRect">
            <a:avLst>
              <a:gd name="adj" fmla="val 0"/>
            </a:avLst>
          </a:prstGeom>
          <a:solidFill>
            <a:srgbClr val="C00000">
              <a:alpha val="20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62000" y="2032000"/>
            <a:ext cx="5270500" cy="1841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2032000"/>
            <a:ext cx="76200" cy="1841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1016000" y="2159000"/>
            <a:ext cx="4762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思想体系中的重要地位</a:t>
            </a:r>
            <a:endParaRPr lang="en-US" sz="1100"/>
          </a:p>
        </p:txBody>
      </p:sp>
      <p:cxnSp>
        <p:nvCxnSpPr>
          <p:cNvPr id="7" name="Connector 7"/>
          <p:cNvCxnSpPr/>
          <p:nvPr/>
        </p:nvCxnSpPr>
        <p:spPr>
          <a:xfrm rot="-9167">
            <a:off x="1016008" y="2660650"/>
            <a:ext cx="47625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8" name="AutoShape 8"/>
          <p:cNvSpPr/>
          <p:nvPr/>
        </p:nvSpPr>
        <p:spPr>
          <a:xfrm>
            <a:off x="1016000" y="2794000"/>
            <a:ext cx="47625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3333"/>
                </a:solidFill>
                <a:latin typeface="Noto Sans SC"/>
                <a:ea typeface="Noto Sans SC"/>
                <a:cs typeface="Noto Sans SC"/>
                <a:sym typeface="Noto Sans SC"/>
              </a:rPr>
              <a:t>习近平党建思想与习近平经济思想、法治思想等同步形成、共同发展，在习近平新时代中国特色社会主义思想体系中占有特殊重要地位，是这一科学理论体系的有机组成部分。</a:t>
            </a:r>
            <a:endParaRPr lang="en-US" sz="1100"/>
          </a:p>
        </p:txBody>
      </p:sp>
      <p:sp>
        <p:nvSpPr>
          <p:cNvPr id="9" name="AutoShape 9"/>
          <p:cNvSpPr/>
          <p:nvPr/>
        </p:nvSpPr>
        <p:spPr>
          <a:xfrm>
            <a:off x="6159500" y="2032000"/>
            <a:ext cx="5270500" cy="1841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6159500" y="2032000"/>
            <a:ext cx="76200" cy="1841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6413500" y="2159000"/>
            <a:ext cx="4762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马克思主义理论创新的典范</a:t>
            </a:r>
            <a:endParaRPr lang="en-US" sz="1100"/>
          </a:p>
        </p:txBody>
      </p:sp>
      <p:cxnSp>
        <p:nvCxnSpPr>
          <p:cNvPr id="12" name="Connector 12"/>
          <p:cNvCxnSpPr/>
          <p:nvPr/>
        </p:nvCxnSpPr>
        <p:spPr>
          <a:xfrm rot="-9167">
            <a:off x="6413508" y="2660650"/>
            <a:ext cx="47625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3" name="AutoShape 13"/>
          <p:cNvSpPr/>
          <p:nvPr/>
        </p:nvSpPr>
        <p:spPr>
          <a:xfrm>
            <a:off x="6413500" y="2794000"/>
            <a:ext cx="47625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3333"/>
                </a:solidFill>
                <a:latin typeface="Noto Sans SC"/>
                <a:ea typeface="Noto Sans SC"/>
                <a:cs typeface="Noto Sans SC"/>
                <a:sym typeface="Noto Sans SC"/>
              </a:rPr>
              <a:t>创造性地把马克思主义基本原理同中国具体实际相结合、同中华优秀传统文化相结合，深刻回答了新时代建设什么样的长期执政的马克思主义政党、怎样建设长期执政的马克思主义政党这一重大时代课题。</a:t>
            </a:r>
            <a:endParaRPr lang="en-US" sz="1100"/>
          </a:p>
        </p:txBody>
      </p:sp>
      <p:sp>
        <p:nvSpPr>
          <p:cNvPr id="14" name="AutoShape 14"/>
          <p:cNvSpPr/>
          <p:nvPr/>
        </p:nvSpPr>
        <p:spPr>
          <a:xfrm>
            <a:off x="762000" y="4191000"/>
            <a:ext cx="5270500" cy="1841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762000" y="4191000"/>
            <a:ext cx="76200" cy="1841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1016000" y="4318000"/>
            <a:ext cx="4762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03 深化对共产党执政规律的认识</a:t>
            </a:r>
            <a:endParaRPr lang="en-US" sz="1100"/>
          </a:p>
        </p:txBody>
      </p:sp>
      <p:cxnSp>
        <p:nvCxnSpPr>
          <p:cNvPr id="17" name="Connector 17"/>
          <p:cNvCxnSpPr/>
          <p:nvPr/>
        </p:nvCxnSpPr>
        <p:spPr>
          <a:xfrm rot="-9167">
            <a:off x="1016008" y="4819650"/>
            <a:ext cx="47625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8" name="AutoShape 18"/>
          <p:cNvSpPr/>
          <p:nvPr/>
        </p:nvSpPr>
        <p:spPr>
          <a:xfrm>
            <a:off x="1016000" y="4953000"/>
            <a:ext cx="47625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3333"/>
                </a:solidFill>
                <a:latin typeface="Noto Sans SC"/>
                <a:ea typeface="Noto Sans SC"/>
                <a:cs typeface="Noto Sans SC"/>
                <a:sym typeface="Noto Sans SC"/>
              </a:rPr>
              <a:t>深化了对共产党执政规律、党的自身建设规律的认识，标志着我们党对马克思主义建党学说的发展达到了新高度，为丰富和发展马克思主义建党学说作出了原创性贡献。</a:t>
            </a:r>
            <a:endParaRPr lang="en-US" sz="1100"/>
          </a:p>
        </p:txBody>
      </p:sp>
      <p:sp>
        <p:nvSpPr>
          <p:cNvPr id="19" name="AutoShape 19"/>
          <p:cNvSpPr/>
          <p:nvPr/>
        </p:nvSpPr>
        <p:spPr>
          <a:xfrm>
            <a:off x="6159500" y="4191000"/>
            <a:ext cx="5270500" cy="1841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20" name="AutoShape 20"/>
          <p:cNvSpPr/>
          <p:nvPr/>
        </p:nvSpPr>
        <p:spPr>
          <a:xfrm>
            <a:off x="6159500" y="4191000"/>
            <a:ext cx="76200" cy="1841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6413500" y="4318000"/>
            <a:ext cx="4762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04 凝心铸魂、固本培元的思想武器</a:t>
            </a:r>
            <a:endParaRPr lang="en-US" sz="1100"/>
          </a:p>
        </p:txBody>
      </p:sp>
      <p:cxnSp>
        <p:nvCxnSpPr>
          <p:cNvPr id="22" name="Connector 22"/>
          <p:cNvCxnSpPr/>
          <p:nvPr/>
        </p:nvCxnSpPr>
        <p:spPr>
          <a:xfrm rot="-9167">
            <a:off x="6413508" y="4819650"/>
            <a:ext cx="47625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23" name="AutoShape 23"/>
          <p:cNvSpPr/>
          <p:nvPr/>
        </p:nvSpPr>
        <p:spPr>
          <a:xfrm>
            <a:off x="6413500" y="4953000"/>
            <a:ext cx="47625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3333"/>
                </a:solidFill>
                <a:latin typeface="Noto Sans SC"/>
                <a:ea typeface="Noto Sans SC"/>
                <a:cs typeface="Noto Sans SC"/>
                <a:sym typeface="Noto Sans SC"/>
              </a:rPr>
              <a:t>深入学习贯彻这一思想，必将推动广大党员、干部用党的创新理论凝心铸魂、固本培元，不断提高马克思主义理论水平，增强“四个意识”、坚定“四个自信”、做到“两个维护”。</a:t>
            </a:r>
            <a:endParaRPr lang="en-US" sz="1100"/>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纵深推进全面从严治党、把党建设得更加坚强有力的现实需要</a:t>
            </a:r>
            <a:endParaRPr lang="en-US" sz="1100"/>
          </a:p>
        </p:txBody>
      </p:sp>
      <p:cxnSp>
        <p:nvCxnSpPr>
          <p:cNvPr id="3" name="Connector 3"/>
          <p:cNvCxnSpPr/>
          <p:nvPr/>
        </p:nvCxnSpPr>
        <p:spPr>
          <a:xfrm rot="-4092">
            <a:off x="762004" y="1644650"/>
            <a:ext cx="10668000" cy="12700"/>
          </a:xfrm>
          <a:prstGeom prst="line">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4" name="AutoShape 4"/>
          <p:cNvSpPr/>
          <p:nvPr/>
        </p:nvSpPr>
        <p:spPr>
          <a:xfrm>
            <a:off x="762000" y="2032000"/>
            <a:ext cx="5270500" cy="1968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2032000"/>
            <a:ext cx="76200" cy="1968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1016000" y="2159000"/>
            <a:ext cx="4762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把握党的建设的阶段性特征</a:t>
            </a:r>
            <a:endParaRPr lang="en-US" sz="1100"/>
          </a:p>
        </p:txBody>
      </p:sp>
      <p:cxnSp>
        <p:nvCxnSpPr>
          <p:cNvPr id="7" name="Connector 7"/>
          <p:cNvCxnSpPr/>
          <p:nvPr/>
        </p:nvCxnSpPr>
        <p:spPr>
          <a:xfrm rot="-9167">
            <a:off x="1016008" y="2660650"/>
            <a:ext cx="4762500" cy="12700"/>
          </a:xfrm>
          <a:prstGeom prst="line">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8" name="AutoShape 8"/>
          <p:cNvSpPr/>
          <p:nvPr/>
        </p:nvSpPr>
        <p:spPr>
          <a:xfrm>
            <a:off x="1016000" y="2794000"/>
            <a:ext cx="4762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a:ea typeface="Noto Sans SC"/>
                <a:cs typeface="Noto Sans SC"/>
                <a:sym typeface="Noto Sans SC"/>
              </a:rPr>
              <a:t>党和人民事业发展到什么阶段，党的建设就要推进到什么阶段。这是加强党的建设必须把握的基本规律，要求我们始终根据时代发展和任务变化，与时俱进推进党的建设新的伟大工程。</a:t>
            </a:r>
            <a:endParaRPr lang="en-US" sz="1100"/>
          </a:p>
        </p:txBody>
      </p:sp>
      <p:sp>
        <p:nvSpPr>
          <p:cNvPr id="9" name="AutoShape 9"/>
          <p:cNvSpPr/>
          <p:nvPr/>
        </p:nvSpPr>
        <p:spPr>
          <a:xfrm>
            <a:off x="6286500" y="2032000"/>
            <a:ext cx="5270500" cy="1968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6286500" y="2032000"/>
            <a:ext cx="76200" cy="1968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6540500" y="2159000"/>
            <a:ext cx="4762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直面长期复杂严峻的考验与危险</a:t>
            </a:r>
            <a:endParaRPr lang="en-US" sz="1100"/>
          </a:p>
        </p:txBody>
      </p:sp>
      <p:cxnSp>
        <p:nvCxnSpPr>
          <p:cNvPr id="12" name="Connector 12"/>
          <p:cNvCxnSpPr/>
          <p:nvPr/>
        </p:nvCxnSpPr>
        <p:spPr>
          <a:xfrm rot="-9167">
            <a:off x="6540508" y="2660650"/>
            <a:ext cx="4762500" cy="12700"/>
          </a:xfrm>
          <a:prstGeom prst="line">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13" name="AutoShape 13"/>
          <p:cNvSpPr/>
          <p:nvPr/>
        </p:nvSpPr>
        <p:spPr>
          <a:xfrm>
            <a:off x="6540500" y="2794000"/>
            <a:ext cx="4762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a:ea typeface="Noto Sans SC"/>
                <a:cs typeface="Noto Sans SC"/>
                <a:sym typeface="Noto Sans SC"/>
              </a:rPr>
              <a:t>我国正处在实现中华民族伟大复兴的关键时期，“四大考验”“四种危险”是长期的、复杂的、严峻的。我们必须增强忧患意识，坚持底线思维，时刻保持解决大党独有难题的清醒和坚定。</a:t>
            </a:r>
            <a:endParaRPr lang="en-US" sz="1100"/>
          </a:p>
        </p:txBody>
      </p:sp>
      <p:sp>
        <p:nvSpPr>
          <p:cNvPr id="14" name="AutoShape 14"/>
          <p:cNvSpPr/>
          <p:nvPr/>
        </p:nvSpPr>
        <p:spPr>
          <a:xfrm>
            <a:off x="762000" y="4318000"/>
            <a:ext cx="5270500" cy="1968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762000" y="4318000"/>
            <a:ext cx="76200" cy="1968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1016000" y="4445000"/>
            <a:ext cx="4762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03 提供新时代管党治党的行动指南</a:t>
            </a:r>
            <a:endParaRPr lang="en-US" sz="1100"/>
          </a:p>
        </p:txBody>
      </p:sp>
      <p:cxnSp>
        <p:nvCxnSpPr>
          <p:cNvPr id="17" name="Connector 17"/>
          <p:cNvCxnSpPr/>
          <p:nvPr/>
        </p:nvCxnSpPr>
        <p:spPr>
          <a:xfrm rot="-9167">
            <a:off x="1016008" y="4946650"/>
            <a:ext cx="4762500" cy="12700"/>
          </a:xfrm>
          <a:prstGeom prst="line">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18" name="AutoShape 18"/>
          <p:cNvSpPr/>
          <p:nvPr/>
        </p:nvSpPr>
        <p:spPr>
          <a:xfrm>
            <a:off x="1016000" y="5080000"/>
            <a:ext cx="4762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a:ea typeface="Noto Sans SC"/>
                <a:cs typeface="Noto Sans SC"/>
                <a:sym typeface="Noto Sans SC"/>
              </a:rPr>
              <a:t>习近平党建思想系统回答了新时代管党治党、兴党强党怎么办、怎么干的一系列重大问题，为我们在新的历史起点上推进全面从严治党提供了根本遵循和科学指引。</a:t>
            </a:r>
            <a:endParaRPr lang="en-US" sz="1100"/>
          </a:p>
        </p:txBody>
      </p:sp>
      <p:sp>
        <p:nvSpPr>
          <p:cNvPr id="19" name="AutoShape 19"/>
          <p:cNvSpPr/>
          <p:nvPr/>
        </p:nvSpPr>
        <p:spPr>
          <a:xfrm>
            <a:off x="6286500" y="4318000"/>
            <a:ext cx="5270500" cy="1968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20" name="AutoShape 20"/>
          <p:cNvSpPr/>
          <p:nvPr/>
        </p:nvSpPr>
        <p:spPr>
          <a:xfrm>
            <a:off x="6286500" y="4318000"/>
            <a:ext cx="76200" cy="1968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6540500" y="4445000"/>
            <a:ext cx="4762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04 确保党始终不变质、不变色、不变味</a:t>
            </a:r>
            <a:endParaRPr lang="en-US" sz="1100"/>
          </a:p>
        </p:txBody>
      </p:sp>
      <p:cxnSp>
        <p:nvCxnSpPr>
          <p:cNvPr id="22" name="Connector 22"/>
          <p:cNvCxnSpPr/>
          <p:nvPr/>
        </p:nvCxnSpPr>
        <p:spPr>
          <a:xfrm rot="-9167">
            <a:off x="6540508" y="4946650"/>
            <a:ext cx="4762500" cy="12700"/>
          </a:xfrm>
          <a:prstGeom prst="line">
            <a:avLst/>
          </a:prstGeom>
          <a:solidFill>
            <a:srgbClr val="DEE0E3">
              <a:alpha val="100000"/>
            </a:srgbClr>
          </a:solidFill>
          <a:ln w="12700" cap="flat" cmpd="sng">
            <a:solidFill>
              <a:srgbClr val="C00000">
                <a:alpha val="10000"/>
              </a:srgbClr>
            </a:solidFill>
            <a:prstDash val="solid"/>
            <a:round/>
            <a:headEnd type="none" w="med" len="med"/>
            <a:tailEnd type="none" w="med" len="med"/>
          </a:ln>
        </p:spPr>
      </p:cxnSp>
      <p:sp>
        <p:nvSpPr>
          <p:cNvPr id="23" name="AutoShape 23"/>
          <p:cNvSpPr/>
          <p:nvPr/>
        </p:nvSpPr>
        <p:spPr>
          <a:xfrm>
            <a:off x="6540500" y="5080000"/>
            <a:ext cx="4762500" cy="1079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33333"/>
                </a:solidFill>
                <a:latin typeface="Noto Sans SC"/>
                <a:ea typeface="Noto Sans SC"/>
                <a:cs typeface="Noto Sans SC"/>
                <a:sym typeface="Noto Sans SC"/>
              </a:rPr>
              <a:t>指引我们以更宽广视野审视管党治党挑战，坚定不移推进全面从严治党向纵深发展，确保党始终成为中国特色社会主义事业的坚强领导核心，引领中国号巨轮行稳致远。</a:t>
            </a:r>
            <a:endParaRPr lang="en-US" sz="1100"/>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提高执政能力、推动中国式现代化行稳致远的迫切需要</a:t>
            </a:r>
            <a:endParaRPr lang="en-US" sz="1100"/>
          </a:p>
        </p:txBody>
      </p:sp>
      <p:sp>
        <p:nvSpPr>
          <p:cNvPr id="3" name="AutoShape 3"/>
          <p:cNvSpPr/>
          <p:nvPr/>
        </p:nvSpPr>
        <p:spPr>
          <a:xfrm>
            <a:off x="762000" y="1397000"/>
            <a:ext cx="10668000" cy="25400"/>
          </a:xfrm>
          <a:prstGeom prst="roundRect">
            <a:avLst>
              <a:gd name="adj" fmla="val 0"/>
            </a:avLst>
          </a:prstGeom>
          <a:solidFill>
            <a:srgbClr val="C00000">
              <a:alpha val="2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1797050"/>
            <a:ext cx="5207000" cy="145923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762000" y="1797050"/>
            <a:ext cx="76200" cy="145923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16000" y="1860550"/>
            <a:ext cx="4762500" cy="1288415"/>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新时代新征程的使命任务</a:t>
            </a:r>
            <a:endParaRPr lang="en-US" sz="1100"/>
          </a:p>
          <a:p>
            <a:pPr marL="0" indent="0" algn="l">
              <a:lnSpc>
                <a:spcPct val="108000"/>
              </a:lnSpc>
            </a:pPr>
            <a:r>
              <a:rPr lang="en-US" sz="1300" b="0" i="0" u="none" strike="noStrike">
                <a:solidFill>
                  <a:srgbClr val="333333"/>
                </a:solidFill>
                <a:latin typeface="Noto Sans SC"/>
                <a:ea typeface="Noto Sans SC"/>
                <a:cs typeface="Noto Sans SC"/>
                <a:sym typeface="Noto Sans SC"/>
              </a:rPr>
              <a:t>紧紧围绕以中国式现代化全面推进中华民族伟大复兴这一核心任务，锚定方向、凝聚力量，确保各项事业始终沿着正确道路前行。</a:t>
            </a:r>
            <a:endParaRPr lang="en-US" sz="1300" b="0" i="0" u="none" strike="noStrike">
              <a:solidFill>
                <a:srgbClr val="333333"/>
              </a:solidFill>
              <a:latin typeface="Noto Sans SC"/>
              <a:ea typeface="Noto Sans SC"/>
              <a:cs typeface="Noto Sans SC"/>
              <a:sym typeface="Noto Sans SC"/>
            </a:endParaRPr>
          </a:p>
        </p:txBody>
      </p:sp>
      <p:sp>
        <p:nvSpPr>
          <p:cNvPr id="8" name="AutoShape 8"/>
          <p:cNvSpPr/>
          <p:nvPr/>
        </p:nvSpPr>
        <p:spPr>
          <a:xfrm>
            <a:off x="762000" y="3569970"/>
            <a:ext cx="5207000" cy="145923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762000" y="3569970"/>
            <a:ext cx="76200" cy="145923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1016000" y="3633470"/>
            <a:ext cx="4762500" cy="1288415"/>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对执政能力的新要求与新挑战</a:t>
            </a:r>
            <a:endParaRPr lang="en-US" sz="1100"/>
          </a:p>
          <a:p>
            <a:pPr marL="0" indent="0" algn="l">
              <a:lnSpc>
                <a:spcPct val="108000"/>
              </a:lnSpc>
            </a:pPr>
            <a:r>
              <a:rPr lang="en-US" sz="1300" b="0" i="0" u="none" strike="noStrike">
                <a:solidFill>
                  <a:srgbClr val="333333"/>
                </a:solidFill>
                <a:latin typeface="Noto Sans SC"/>
                <a:ea typeface="Noto Sans SC"/>
                <a:cs typeface="Noto Sans SC"/>
                <a:sym typeface="Noto Sans SC"/>
              </a:rPr>
              <a:t>“十五五”时期承前启后，经济社会发展任务艰巨繁重，这对党的执政能力、领导水平和治理效能提出了前所未有的新的更高要求。</a:t>
            </a:r>
            <a:endParaRPr lang="en-US" sz="1300" b="0" i="0" u="none" strike="noStrike">
              <a:solidFill>
                <a:srgbClr val="333333"/>
              </a:solidFill>
              <a:latin typeface="Noto Sans SC"/>
              <a:ea typeface="Noto Sans SC"/>
              <a:cs typeface="Noto Sans SC"/>
              <a:sym typeface="Noto Sans SC"/>
            </a:endParaRPr>
          </a:p>
        </p:txBody>
      </p:sp>
      <p:cxnSp>
        <p:nvCxnSpPr>
          <p:cNvPr id="11" name="Connector 11"/>
          <p:cNvCxnSpPr/>
          <p:nvPr/>
        </p:nvCxnSpPr>
        <p:spPr>
          <a:xfrm rot="5390708">
            <a:off x="3746500" y="4540894"/>
            <a:ext cx="4699000" cy="12700"/>
          </a:xfrm>
          <a:prstGeom prst="straightConnector1">
            <a:avLst/>
          </a:prstGeom>
          <a:solidFill>
            <a:srgbClr val="DEE0E3">
              <a:alpha val="100000"/>
            </a:srgbClr>
          </a:solidFill>
          <a:ln w="12700" cap="flat" cmpd="sng">
            <a:solidFill>
              <a:srgbClr val="C00000">
                <a:alpha val="15000"/>
              </a:srgbClr>
            </a:solidFill>
            <a:prstDash val="dash"/>
            <a:round/>
            <a:headEnd type="none" w="med" len="med"/>
            <a:tailEnd type="none" w="med" len="med"/>
          </a:ln>
        </p:spPr>
      </p:cxnSp>
      <p:sp>
        <p:nvSpPr>
          <p:cNvPr id="13" name="AutoShape 13"/>
          <p:cNvSpPr/>
          <p:nvPr/>
        </p:nvSpPr>
        <p:spPr>
          <a:xfrm>
            <a:off x="6223000" y="1797050"/>
            <a:ext cx="5207000" cy="145923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6223000" y="1797050"/>
            <a:ext cx="76200" cy="145923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6477000" y="1860550"/>
            <a:ext cx="4762500" cy="1288415"/>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深刻把握伟大工程的决定性作用</a:t>
            </a:r>
            <a:endParaRPr lang="en-US" sz="1100"/>
          </a:p>
          <a:p>
            <a:pPr marL="0" indent="0" algn="l">
              <a:lnSpc>
                <a:spcPct val="108000"/>
              </a:lnSpc>
            </a:pPr>
            <a:r>
              <a:rPr lang="en-US" sz="1300" b="0" i="0" u="none" strike="noStrike">
                <a:solidFill>
                  <a:srgbClr val="333333"/>
                </a:solidFill>
                <a:latin typeface="Noto Sans SC"/>
                <a:ea typeface="Noto Sans SC"/>
                <a:cs typeface="Noto Sans SC"/>
                <a:sym typeface="Noto Sans SC"/>
              </a:rPr>
              <a:t>深刻阐明伟大工程在“四个伟大”中的决定性地位，为在新的历史条件下推进党的建设新的伟大工程提供了根本遵循和行动指南。</a:t>
            </a:r>
            <a:endParaRPr lang="en-US" sz="1300" b="0" i="0" u="none" strike="noStrike">
              <a:solidFill>
                <a:srgbClr val="333333"/>
              </a:solidFill>
              <a:latin typeface="Noto Sans SC"/>
              <a:ea typeface="Noto Sans SC"/>
              <a:cs typeface="Noto Sans SC"/>
              <a:sym typeface="Noto Sans SC"/>
            </a:endParaRPr>
          </a:p>
        </p:txBody>
      </p:sp>
      <p:sp>
        <p:nvSpPr>
          <p:cNvPr id="16" name="AutoShape 16"/>
          <p:cNvSpPr/>
          <p:nvPr/>
        </p:nvSpPr>
        <p:spPr>
          <a:xfrm>
            <a:off x="6223000" y="3569970"/>
            <a:ext cx="5207000" cy="145923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6223000" y="3569970"/>
            <a:ext cx="76200" cy="145923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6477000" y="3633470"/>
            <a:ext cx="4762500" cy="1288415"/>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不断增强党的“四力”引领发展</a:t>
            </a:r>
            <a:endParaRPr lang="en-US" sz="1100"/>
          </a:p>
          <a:p>
            <a:pPr marL="0" indent="0" algn="l">
              <a:lnSpc>
                <a:spcPct val="108000"/>
              </a:lnSpc>
            </a:pPr>
            <a:r>
              <a:rPr lang="en-US" sz="1300" b="0" i="0" u="none" strike="noStrike">
                <a:solidFill>
                  <a:srgbClr val="333333"/>
                </a:solidFill>
                <a:latin typeface="Noto Sans SC"/>
                <a:ea typeface="Noto Sans SC"/>
                <a:cs typeface="Noto Sans SC"/>
                <a:sym typeface="Noto Sans SC"/>
              </a:rPr>
              <a:t>持续增强政治领导力、思想引领力、群众组织力、社会号召力，确保党中央重大决策部署落地生根，引领中国号巨轮行稳致远。</a:t>
            </a:r>
            <a:endParaRPr lang="en-US" sz="1300" b="0" i="0" u="none" strike="noStrike">
              <a:solidFill>
                <a:srgbClr val="333333"/>
              </a:solidFill>
              <a:latin typeface="Noto Sans SC"/>
              <a:ea typeface="Noto Sans SC"/>
              <a:cs typeface="Noto Sans SC"/>
              <a:sym typeface="Noto Sans SC"/>
            </a:endParaRPr>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矩形 1"/>
          <p:cNvSpPr/>
          <p:nvPr>
            <p:custDataLst>
              <p:tags r:id="rId2"/>
            </p:custDataLst>
          </p:nvPr>
        </p:nvSpPr>
        <p:spPr>
          <a:xfrm>
            <a:off x="1382033" y="2845119"/>
            <a:ext cx="9428255" cy="891540"/>
          </a:xfrm>
          <a:prstGeom prst="rect">
            <a:avLst/>
          </a:prstGeom>
          <a:noFill/>
          <a:ln>
            <a:noFill/>
          </a:ln>
        </p:spPr>
        <p:txBody>
          <a:bodyPr wrap="square" rtlCol="0">
            <a:spAutoFit/>
          </a:bodyPr>
          <a:lstStyle/>
          <a:p>
            <a:pPr algn="ctr" defTabSz="914400" fontAlgn="base">
              <a:lnSpc>
                <a:spcPct val="130000"/>
              </a:lnSpc>
              <a:spcBef>
                <a:spcPct val="0"/>
              </a:spcBef>
              <a:spcAft>
                <a:spcPct val="0"/>
              </a:spcAft>
            </a:pPr>
            <a:r>
              <a:rPr lang="zh-CN" altLang="en-US" sz="4000" dirty="0">
                <a:solidFill>
                  <a:schemeClr val="bg1"/>
                </a:solidFill>
                <a:latin typeface="方正小标宋简体" panose="02000000000000000000" charset="-122"/>
                <a:ea typeface="方正小标宋简体" panose="02000000000000000000" charset="-122"/>
                <a:sym typeface="Arial" panose="02080604020202020204" pitchFamily="34" charset="0"/>
              </a:rPr>
              <a:t>二、深入把握习近平党建思想的丰富内涵</a:t>
            </a:r>
            <a:endParaRPr lang="zh-CN" altLang="en-US" sz="4000" dirty="0">
              <a:solidFill>
                <a:schemeClr val="bg1"/>
              </a:solidFill>
              <a:latin typeface="方正小标宋简体" panose="02000000000000000000" charset="-122"/>
              <a:ea typeface="方正小标宋简体" panose="02000000000000000000"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3000">
        <p:wipe/>
      </p:transition>
    </mc:Choice>
    <mc:Fallback>
      <p:transition spd="slow" advTm="3000">
        <p:wipe/>
      </p:transition>
    </mc:Fallback>
  </mc:AlternateContent>
  <p:timing>
    <p:tnLst>
      <p:par>
        <p:cTn id="1" dur="indefinite" restart="never" nodeType="tmRoot"/>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第二部分：深刻领会习近平党建思想的科学体系和核心要义</a:t>
            </a:r>
            <a:endParaRPr lang="en-US" sz="1100"/>
          </a:p>
        </p:txBody>
      </p:sp>
      <p:sp>
        <p:nvSpPr>
          <p:cNvPr id="3" name="AutoShape 3"/>
          <p:cNvSpPr/>
          <p:nvPr/>
        </p:nvSpPr>
        <p:spPr>
          <a:xfrm>
            <a:off x="762000" y="1524000"/>
            <a:ext cx="10668000" cy="25400"/>
          </a:xfrm>
          <a:prstGeom prst="roundRect">
            <a:avLst>
              <a:gd name="adj" fmla="val 0"/>
            </a:avLst>
          </a:prstGeom>
          <a:solidFill>
            <a:srgbClr val="C00000">
              <a:alpha val="20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62000" y="2159000"/>
            <a:ext cx="3429000" cy="2667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2159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413000"/>
            <a:ext cx="457200" cy="457200"/>
          </a:xfrm>
          <a:prstGeom prst="rect">
            <a:avLst/>
          </a:prstGeom>
        </p:spPr>
      </p:pic>
      <p:sp>
        <p:nvSpPr>
          <p:cNvPr id="7" name="AutoShape 7"/>
          <p:cNvSpPr/>
          <p:nvPr/>
        </p:nvSpPr>
        <p:spPr>
          <a:xfrm>
            <a:off x="1651000" y="2413000"/>
            <a:ext cx="2413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a:ea typeface="Noto Sans SC"/>
                <a:cs typeface="Noto Sans SC"/>
                <a:sym typeface="Noto Sans SC"/>
              </a:rPr>
              <a:t>思想特质：体系完备</a:t>
            </a:r>
            <a:endParaRPr lang="en-US" sz="1100"/>
          </a:p>
        </p:txBody>
      </p:sp>
      <p:cxnSp>
        <p:nvCxnSpPr>
          <p:cNvPr id="8" name="Connector 8"/>
          <p:cNvCxnSpPr/>
          <p:nvPr/>
        </p:nvCxnSpPr>
        <p:spPr>
          <a:xfrm rot="-14946">
            <a:off x="1016014" y="3168650"/>
            <a:ext cx="2921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9" name="AutoShape 9"/>
          <p:cNvSpPr/>
          <p:nvPr/>
        </p:nvSpPr>
        <p:spPr>
          <a:xfrm>
            <a:off x="1016000" y="3429000"/>
            <a:ext cx="2921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a:ea typeface="Noto Sans SC"/>
                <a:cs typeface="Noto Sans SC"/>
                <a:sym typeface="Noto Sans SC"/>
              </a:rPr>
              <a:t>习近平党建思想内涵博大精深、逻辑严密，系统回答了新时代“建设什么样的党、怎样建设党”这一重大时代课题，是马克思主义建党学说中国化时代化的最新成果。</a:t>
            </a:r>
            <a:endParaRPr lang="en-US" sz="1100"/>
          </a:p>
        </p:txBody>
      </p:sp>
      <p:sp>
        <p:nvSpPr>
          <p:cNvPr id="10" name="AutoShape 10"/>
          <p:cNvSpPr/>
          <p:nvPr/>
        </p:nvSpPr>
        <p:spPr>
          <a:xfrm>
            <a:off x="4381500" y="2159000"/>
            <a:ext cx="3429000" cy="2667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4381500" y="2159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2413000"/>
            <a:ext cx="457200" cy="457200"/>
          </a:xfrm>
          <a:prstGeom prst="rect">
            <a:avLst/>
          </a:prstGeom>
        </p:spPr>
      </p:pic>
      <p:sp>
        <p:nvSpPr>
          <p:cNvPr id="13" name="AutoShape 13"/>
          <p:cNvSpPr/>
          <p:nvPr/>
        </p:nvSpPr>
        <p:spPr>
          <a:xfrm>
            <a:off x="5270500" y="2413000"/>
            <a:ext cx="2413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a:ea typeface="Noto Sans SC"/>
                <a:cs typeface="Noto Sans SC"/>
                <a:sym typeface="Noto Sans SC"/>
              </a:rPr>
              <a:t>核心框架：十四个坚持</a:t>
            </a:r>
            <a:endParaRPr lang="en-US" sz="1100"/>
          </a:p>
        </p:txBody>
      </p:sp>
      <p:cxnSp>
        <p:nvCxnSpPr>
          <p:cNvPr id="14" name="Connector 14"/>
          <p:cNvCxnSpPr/>
          <p:nvPr/>
        </p:nvCxnSpPr>
        <p:spPr>
          <a:xfrm rot="-14946">
            <a:off x="4635514" y="3168650"/>
            <a:ext cx="2921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5" name="AutoShape 15"/>
          <p:cNvSpPr/>
          <p:nvPr/>
        </p:nvSpPr>
        <p:spPr>
          <a:xfrm>
            <a:off x="4635500" y="3429000"/>
            <a:ext cx="2921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a:ea typeface="Noto Sans SC"/>
                <a:cs typeface="Noto Sans SC"/>
                <a:sym typeface="Noto Sans SC"/>
              </a:rPr>
              <a:t>以“十四个坚持”搭建起完整科学的理论框架，这是对新时代党的建设具有标志性、引领性的新理念新思想新战略的集中概括，是党建实践的根本遵循。</a:t>
            </a:r>
            <a:endParaRPr lang="en-US" sz="1100"/>
          </a:p>
        </p:txBody>
      </p:sp>
      <p:sp>
        <p:nvSpPr>
          <p:cNvPr id="16" name="AutoShape 16"/>
          <p:cNvSpPr/>
          <p:nvPr/>
        </p:nvSpPr>
        <p:spPr>
          <a:xfrm>
            <a:off x="8001000" y="2159000"/>
            <a:ext cx="3429000" cy="2667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8001000" y="2159000"/>
            <a:ext cx="34290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55000" y="2413000"/>
            <a:ext cx="457200" cy="457200"/>
          </a:xfrm>
          <a:prstGeom prst="rect">
            <a:avLst/>
          </a:prstGeom>
        </p:spPr>
      </p:pic>
      <p:sp>
        <p:nvSpPr>
          <p:cNvPr id="19" name="AutoShape 19"/>
          <p:cNvSpPr/>
          <p:nvPr/>
        </p:nvSpPr>
        <p:spPr>
          <a:xfrm>
            <a:off x="8890000" y="2413000"/>
            <a:ext cx="24130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33333"/>
                </a:solidFill>
                <a:latin typeface="Noto Sans SC"/>
                <a:ea typeface="Noto Sans SC"/>
                <a:cs typeface="Noto Sans SC"/>
                <a:sym typeface="Noto Sans SC"/>
              </a:rPr>
              <a:t>理论价值：引领实践</a:t>
            </a:r>
            <a:endParaRPr lang="en-US" sz="1100"/>
          </a:p>
        </p:txBody>
      </p:sp>
      <p:cxnSp>
        <p:nvCxnSpPr>
          <p:cNvPr id="20" name="Connector 20"/>
          <p:cNvCxnSpPr/>
          <p:nvPr/>
        </p:nvCxnSpPr>
        <p:spPr>
          <a:xfrm rot="-14946">
            <a:off x="8255014" y="3168650"/>
            <a:ext cx="2921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21" name="AutoShape 21"/>
          <p:cNvSpPr/>
          <p:nvPr/>
        </p:nvSpPr>
        <p:spPr>
          <a:xfrm>
            <a:off x="8255000" y="3429000"/>
            <a:ext cx="2921000" cy="1270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555555"/>
                </a:solidFill>
                <a:latin typeface="Noto Sans SC"/>
                <a:ea typeface="Noto Sans SC"/>
                <a:cs typeface="Noto Sans SC"/>
                <a:sym typeface="Noto Sans SC"/>
              </a:rPr>
              <a:t>立足新时代党的建设的历史方位，总结党的百年奋斗历史经验，为新时代全面推进党的建设新的伟大工程提供了科学指引和行动指南。</a:t>
            </a:r>
            <a:endParaRPr lang="en-US" sz="1100"/>
          </a:p>
        </p:txBody>
      </p:sp>
      <p:sp>
        <p:nvSpPr>
          <p:cNvPr id="22" name="AutoShape 22"/>
          <p:cNvSpPr/>
          <p:nvPr/>
        </p:nvSpPr>
        <p:spPr>
          <a:xfrm>
            <a:off x="762000" y="5207000"/>
            <a:ext cx="10668000" cy="1143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pic>
        <p:nvPicPr>
          <p:cNvPr id="23" name="Picture 23"/>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16000" y="5524500"/>
            <a:ext cx="508000" cy="508000"/>
          </a:xfrm>
          <a:prstGeom prst="rect">
            <a:avLst/>
          </a:prstGeom>
        </p:spPr>
      </p:pic>
      <p:cxnSp>
        <p:nvCxnSpPr>
          <p:cNvPr id="24" name="Connector 24"/>
          <p:cNvCxnSpPr/>
          <p:nvPr/>
        </p:nvCxnSpPr>
        <p:spPr>
          <a:xfrm rot="5342709">
            <a:off x="1524000" y="5772203"/>
            <a:ext cx="762000" cy="12700"/>
          </a:xfrm>
          <a:prstGeom prst="straightConnector1">
            <a:avLst/>
          </a:prstGeom>
          <a:solidFill>
            <a:srgbClr val="DEE0E3">
              <a:alpha val="100000"/>
            </a:srgbClr>
          </a:solidFill>
          <a:ln w="12700" cap="flat" cmpd="sng">
            <a:solidFill>
              <a:srgbClr val="C00000">
                <a:alpha val="30000"/>
              </a:srgbClr>
            </a:solidFill>
            <a:prstDash val="solid"/>
            <a:round/>
            <a:headEnd type="none" w="med" len="med"/>
            <a:tailEnd type="none" w="med" len="med"/>
          </a:ln>
        </p:spPr>
      </p:cxnSp>
      <p:sp>
        <p:nvSpPr>
          <p:cNvPr id="25" name="AutoShape 25"/>
          <p:cNvSpPr/>
          <p:nvPr/>
        </p:nvSpPr>
        <p:spPr>
          <a:xfrm>
            <a:off x="2159000" y="5334000"/>
            <a:ext cx="9017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1" i="0" u="none" strike="noStrike">
                <a:solidFill>
                  <a:srgbClr val="C00000"/>
                </a:solidFill>
                <a:latin typeface="Noto Sans SC"/>
                <a:ea typeface="Noto Sans SC"/>
                <a:cs typeface="Noto Sans SC"/>
                <a:sym typeface="Noto Sans SC"/>
              </a:rPr>
              <a:t>学习要求：</a:t>
            </a:r>
            <a:r>
              <a:rPr lang="en-US" sz="1500" b="0" i="0" u="none" strike="noStrike">
                <a:solidFill>
                  <a:srgbClr val="333333"/>
                </a:solidFill>
                <a:latin typeface="Noto Sans SC"/>
                <a:ea typeface="Noto Sans SC"/>
                <a:cs typeface="Noto Sans SC"/>
                <a:sym typeface="Noto Sans SC"/>
              </a:rPr>
              <a:t>必须坚持原原本本学、深入系统学，逐条逐项深学细悟，深刻把握“十四个坚持”的内在逻辑和实践要求，做到知其言更知其义、知其然更知其所以然，切实把学习成果转化为推动党的建设的实际成效。</a:t>
            </a:r>
            <a:endParaRPr lang="en-US" sz="1100"/>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762000" y="6350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“十四个坚持”：新时代党的建设的科学理论框架</a:t>
            </a:r>
            <a:endParaRPr lang="en-US" sz="1100"/>
          </a:p>
        </p:txBody>
      </p:sp>
      <p:sp>
        <p:nvSpPr>
          <p:cNvPr id="3" name="AutoShape 3"/>
          <p:cNvSpPr/>
          <p:nvPr/>
        </p:nvSpPr>
        <p:spPr>
          <a:xfrm>
            <a:off x="762000" y="1397000"/>
            <a:ext cx="10668000" cy="25400"/>
          </a:xfrm>
          <a:prstGeom prst="roundRect">
            <a:avLst>
              <a:gd name="adj" fmla="val 0"/>
            </a:avLst>
          </a:prstGeom>
          <a:solidFill>
            <a:srgbClr val="C00000">
              <a:alpha val="20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62000" y="1841500"/>
            <a:ext cx="5270500" cy="6858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1841500"/>
            <a:ext cx="50800" cy="685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952500" y="1841500"/>
            <a:ext cx="4889500" cy="6858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C00000"/>
                </a:solidFill>
                <a:latin typeface="Noto Sans SC"/>
                <a:ea typeface="Noto Sans SC"/>
                <a:cs typeface="Noto Sans SC"/>
                <a:sym typeface="Noto Sans SC"/>
              </a:rPr>
              <a:t>01. 坚持党的领导是本质特征</a:t>
            </a:r>
            <a:endParaRPr lang="en-US" sz="1100"/>
          </a:p>
          <a:p>
            <a:pPr marL="0" indent="0" algn="l">
              <a:lnSpc>
                <a:spcPct val="100000"/>
              </a:lnSpc>
            </a:pPr>
            <a:r>
              <a:rPr lang="en-US" sz="1300" b="0" i="0" u="none" strike="noStrike">
                <a:solidFill>
                  <a:srgbClr val="595959"/>
                </a:solidFill>
                <a:latin typeface="Noto Sans SC"/>
                <a:ea typeface="Noto Sans SC"/>
                <a:cs typeface="Noto Sans SC"/>
                <a:sym typeface="Noto Sans SC"/>
              </a:rPr>
              <a:t>明确党的领导是中国特色社会主义最本质的特征，是中国特色社会主义制度的最大优势。</a:t>
            </a:r>
            <a:endParaRPr lang="en-US" sz="1300" b="0" i="0" u="none" strike="noStrike">
              <a:solidFill>
                <a:srgbClr val="595959"/>
              </a:solidFill>
              <a:latin typeface="Noto Sans SC"/>
              <a:ea typeface="Noto Sans SC"/>
              <a:cs typeface="Noto Sans SC"/>
              <a:sym typeface="Noto Sans SC"/>
            </a:endParaRPr>
          </a:p>
        </p:txBody>
      </p:sp>
      <p:sp>
        <p:nvSpPr>
          <p:cNvPr id="7" name="AutoShape 7"/>
          <p:cNvSpPr/>
          <p:nvPr/>
        </p:nvSpPr>
        <p:spPr>
          <a:xfrm>
            <a:off x="762000" y="2730500"/>
            <a:ext cx="5270500" cy="6858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762000" y="2730500"/>
            <a:ext cx="50800" cy="685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952500" y="2730500"/>
            <a:ext cx="4889500" cy="6858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C00000"/>
                </a:solidFill>
                <a:latin typeface="Noto Sans SC"/>
                <a:ea typeface="Noto Sans SC"/>
                <a:cs typeface="Noto Sans SC"/>
                <a:sym typeface="Noto Sans SC"/>
              </a:rPr>
              <a:t>02. 坚持党中央集中统一领导</a:t>
            </a:r>
            <a:endParaRPr lang="en-US" sz="1100"/>
          </a:p>
          <a:p>
            <a:pPr marL="0" indent="0" algn="l">
              <a:lnSpc>
                <a:spcPct val="100000"/>
              </a:lnSpc>
            </a:pPr>
            <a:r>
              <a:rPr lang="en-US" sz="1300" b="0" i="0" u="none" strike="noStrike">
                <a:solidFill>
                  <a:srgbClr val="595959"/>
                </a:solidFill>
                <a:latin typeface="Noto Sans SC"/>
                <a:ea typeface="Noto Sans SC"/>
                <a:cs typeface="Noto Sans SC"/>
                <a:sym typeface="Noto Sans SC"/>
              </a:rPr>
              <a:t>深刻领悟“两个确立”的决定性意义，坚决做到“两个维护”，确保全党步调一致向前进。</a:t>
            </a:r>
            <a:endParaRPr lang="en-US" sz="1300" b="0" i="0" u="none" strike="noStrike">
              <a:solidFill>
                <a:srgbClr val="595959"/>
              </a:solidFill>
              <a:latin typeface="Noto Sans SC"/>
              <a:ea typeface="Noto Sans SC"/>
              <a:cs typeface="Noto Sans SC"/>
              <a:sym typeface="Noto Sans SC"/>
            </a:endParaRPr>
          </a:p>
        </p:txBody>
      </p:sp>
      <p:sp>
        <p:nvSpPr>
          <p:cNvPr id="10" name="AutoShape 10"/>
          <p:cNvSpPr/>
          <p:nvPr/>
        </p:nvSpPr>
        <p:spPr>
          <a:xfrm>
            <a:off x="762000" y="3619500"/>
            <a:ext cx="5270500" cy="6858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762000" y="3619500"/>
            <a:ext cx="50800" cy="685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952500" y="3619500"/>
            <a:ext cx="4889500" cy="6858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C00000"/>
                </a:solidFill>
                <a:latin typeface="Noto Sans SC"/>
                <a:ea typeface="Noto Sans SC"/>
                <a:cs typeface="Noto Sans SC"/>
                <a:sym typeface="Noto Sans SC"/>
              </a:rPr>
              <a:t>03. 坚持全面从严治党</a:t>
            </a:r>
            <a:endParaRPr lang="en-US" sz="1100"/>
          </a:p>
          <a:p>
            <a:pPr marL="0" indent="0" algn="l">
              <a:lnSpc>
                <a:spcPct val="100000"/>
              </a:lnSpc>
            </a:pPr>
            <a:r>
              <a:rPr lang="en-US" sz="1300" b="0" i="0" u="none" strike="noStrike">
                <a:solidFill>
                  <a:srgbClr val="595959"/>
                </a:solidFill>
                <a:latin typeface="Noto Sans SC"/>
                <a:ea typeface="Noto Sans SC"/>
                <a:cs typeface="Noto Sans SC"/>
                <a:sym typeface="Noto Sans SC"/>
              </a:rPr>
              <a:t>将严的基调、严的措施、严的氛围长期坚持下去，解决大党独有难题，推进党的自我革命。</a:t>
            </a:r>
            <a:endParaRPr lang="en-US" sz="1300" b="0" i="0" u="none" strike="noStrike">
              <a:solidFill>
                <a:srgbClr val="595959"/>
              </a:solidFill>
              <a:latin typeface="Noto Sans SC"/>
              <a:ea typeface="Noto Sans SC"/>
              <a:cs typeface="Noto Sans SC"/>
              <a:sym typeface="Noto Sans SC"/>
            </a:endParaRPr>
          </a:p>
        </p:txBody>
      </p:sp>
      <p:sp>
        <p:nvSpPr>
          <p:cNvPr id="13" name="AutoShape 13"/>
          <p:cNvSpPr/>
          <p:nvPr/>
        </p:nvSpPr>
        <p:spPr>
          <a:xfrm>
            <a:off x="762000" y="4508500"/>
            <a:ext cx="5270500" cy="6858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762000" y="4508500"/>
            <a:ext cx="50800" cy="685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952500" y="4508500"/>
            <a:ext cx="4889500" cy="6858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C00000"/>
                </a:solidFill>
                <a:latin typeface="Noto Sans SC"/>
                <a:ea typeface="Noto Sans SC"/>
                <a:cs typeface="Noto Sans SC"/>
                <a:sym typeface="Noto Sans SC"/>
              </a:rPr>
              <a:t>04. 坚持不忘初心、牢记使命</a:t>
            </a:r>
            <a:endParaRPr lang="en-US" sz="1100"/>
          </a:p>
          <a:p>
            <a:pPr marL="0" indent="0" algn="l">
              <a:lnSpc>
                <a:spcPct val="100000"/>
              </a:lnSpc>
            </a:pPr>
            <a:r>
              <a:rPr lang="en-US" sz="1300" b="0" i="0" u="none" strike="noStrike">
                <a:solidFill>
                  <a:srgbClr val="595959"/>
                </a:solidFill>
                <a:latin typeface="Noto Sans SC"/>
                <a:ea typeface="Noto Sans SC"/>
                <a:cs typeface="Noto Sans SC"/>
                <a:sym typeface="Noto Sans SC"/>
              </a:rPr>
              <a:t>作为加强党的建设的永恒课题和全体党员、干部的终身课题，始终践行党的根本宗旨。</a:t>
            </a:r>
            <a:endParaRPr lang="en-US" sz="1300" b="0" i="0" u="none" strike="noStrike">
              <a:solidFill>
                <a:srgbClr val="595959"/>
              </a:solidFill>
              <a:latin typeface="Noto Sans SC"/>
              <a:ea typeface="Noto Sans SC"/>
              <a:cs typeface="Noto Sans SC"/>
              <a:sym typeface="Noto Sans SC"/>
            </a:endParaRPr>
          </a:p>
        </p:txBody>
      </p:sp>
      <p:sp>
        <p:nvSpPr>
          <p:cNvPr id="16" name="AutoShape 16"/>
          <p:cNvSpPr/>
          <p:nvPr/>
        </p:nvSpPr>
        <p:spPr>
          <a:xfrm>
            <a:off x="762000" y="5397500"/>
            <a:ext cx="5270500" cy="952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762000" y="5397500"/>
            <a:ext cx="50800" cy="952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952500" y="5397500"/>
            <a:ext cx="48895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C00000"/>
                </a:solidFill>
                <a:latin typeface="Noto Sans SC"/>
                <a:ea typeface="Noto Sans SC"/>
                <a:cs typeface="Noto Sans SC"/>
                <a:sym typeface="Noto Sans SC"/>
              </a:rPr>
              <a:t>05. 坚持以党的政治建设为统领</a:t>
            </a:r>
            <a:endParaRPr lang="en-US" sz="1100"/>
          </a:p>
          <a:p>
            <a:pPr marL="0" indent="0" algn="l">
              <a:lnSpc>
                <a:spcPct val="108000"/>
              </a:lnSpc>
            </a:pPr>
            <a:r>
              <a:rPr lang="en-US" sz="1300" b="0" i="0" u="none" strike="noStrike">
                <a:solidFill>
                  <a:srgbClr val="595959"/>
                </a:solidFill>
                <a:latin typeface="Noto Sans SC"/>
                <a:ea typeface="Noto Sans SC"/>
                <a:cs typeface="Noto Sans SC"/>
                <a:sym typeface="Noto Sans SC"/>
              </a:rPr>
              <a:t>把党的政治建设摆在首位，教育引导党员、干部始终在政治立场、政治方向、政治原则、政治道路上同党中央保持高度一致。</a:t>
            </a:r>
            <a:endParaRPr lang="en-US" sz="1300" b="0" i="0" u="none" strike="noStrike">
              <a:solidFill>
                <a:srgbClr val="595959"/>
              </a:solidFill>
              <a:latin typeface="Noto Sans SC"/>
              <a:ea typeface="Noto Sans SC"/>
              <a:cs typeface="Noto Sans SC"/>
              <a:sym typeface="Noto Sans SC"/>
            </a:endParaRPr>
          </a:p>
        </p:txBody>
      </p:sp>
      <p:cxnSp>
        <p:nvCxnSpPr>
          <p:cNvPr id="19" name="Connector 19"/>
          <p:cNvCxnSpPr/>
          <p:nvPr/>
        </p:nvCxnSpPr>
        <p:spPr>
          <a:xfrm rot="5390316">
            <a:off x="3994150" y="4089409"/>
            <a:ext cx="4508500" cy="12700"/>
          </a:xfrm>
          <a:prstGeom prst="straightConnector1">
            <a:avLst/>
          </a:prstGeom>
          <a:solidFill>
            <a:srgbClr val="DEE0E3">
              <a:alpha val="100000"/>
            </a:srgbClr>
          </a:solidFill>
          <a:ln w="12700" cap="flat" cmpd="sng">
            <a:solidFill>
              <a:srgbClr val="C00000">
                <a:alpha val="15000"/>
              </a:srgbClr>
            </a:solidFill>
            <a:prstDash val="dash"/>
            <a:round/>
            <a:headEnd type="none" w="med" len="med"/>
            <a:tailEnd type="none" w="med" len="med"/>
          </a:ln>
        </p:spPr>
      </p:cxnSp>
      <p:sp>
        <p:nvSpPr>
          <p:cNvPr id="20" name="AutoShape 20"/>
          <p:cNvSpPr/>
          <p:nvPr/>
        </p:nvSpPr>
        <p:spPr>
          <a:xfrm>
            <a:off x="6477000" y="1841500"/>
            <a:ext cx="2603500" cy="1524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6477000" y="1841500"/>
            <a:ext cx="50800" cy="1524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2" name="AutoShape 22"/>
          <p:cNvSpPr/>
          <p:nvPr/>
        </p:nvSpPr>
        <p:spPr>
          <a:xfrm>
            <a:off x="6604000" y="1905000"/>
            <a:ext cx="23495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C00000"/>
                </a:solidFill>
                <a:latin typeface="Noto Sans SC"/>
                <a:ea typeface="Noto Sans SC"/>
                <a:cs typeface="Noto Sans SC"/>
                <a:sym typeface="Noto Sans SC"/>
              </a:rPr>
              <a:t>06. 凝心铸魂</a:t>
            </a:r>
            <a:endParaRPr lang="en-US" sz="1100"/>
          </a:p>
          <a:p>
            <a:pPr marL="0" indent="0" algn="l">
              <a:lnSpc>
                <a:spcPct val="108000"/>
              </a:lnSpc>
            </a:pPr>
            <a:r>
              <a:rPr lang="en-US" sz="1300" b="0" i="0" u="none" strike="noStrike">
                <a:solidFill>
                  <a:srgbClr val="595959"/>
                </a:solidFill>
                <a:latin typeface="Noto Sans SC"/>
                <a:ea typeface="Noto Sans SC"/>
                <a:cs typeface="Noto Sans SC"/>
                <a:sym typeface="Noto Sans SC"/>
              </a:rPr>
              <a:t>坚持用党的创新理论武装头脑、指导实践、推动工作，不断夯实全党团结奋斗的思想根基。</a:t>
            </a:r>
            <a:endParaRPr lang="en-US" sz="1300" b="0" i="0" u="none" strike="noStrike">
              <a:solidFill>
                <a:srgbClr val="595959"/>
              </a:solidFill>
              <a:latin typeface="Noto Sans SC"/>
              <a:ea typeface="Noto Sans SC"/>
              <a:cs typeface="Noto Sans SC"/>
              <a:sym typeface="Noto Sans SC"/>
            </a:endParaRPr>
          </a:p>
        </p:txBody>
      </p:sp>
      <p:sp>
        <p:nvSpPr>
          <p:cNvPr id="23" name="AutoShape 23"/>
          <p:cNvSpPr/>
          <p:nvPr/>
        </p:nvSpPr>
        <p:spPr>
          <a:xfrm>
            <a:off x="9207500" y="1841500"/>
            <a:ext cx="2603500" cy="1524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24" name="AutoShape 24"/>
          <p:cNvSpPr/>
          <p:nvPr/>
        </p:nvSpPr>
        <p:spPr>
          <a:xfrm>
            <a:off x="9207500" y="1841500"/>
            <a:ext cx="50800" cy="1524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5" name="AutoShape 25"/>
          <p:cNvSpPr/>
          <p:nvPr/>
        </p:nvSpPr>
        <p:spPr>
          <a:xfrm>
            <a:off x="9334500" y="1905000"/>
            <a:ext cx="23495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C00000"/>
                </a:solidFill>
                <a:latin typeface="Noto Sans SC"/>
                <a:ea typeface="Noto Sans SC"/>
                <a:cs typeface="Noto Sans SC"/>
                <a:sym typeface="Noto Sans SC"/>
              </a:rPr>
              <a:t>07. 锤炼坚强党性</a:t>
            </a:r>
            <a:endParaRPr lang="en-US" sz="1100"/>
          </a:p>
          <a:p>
            <a:pPr marL="0" indent="0" algn="l">
              <a:lnSpc>
                <a:spcPct val="108000"/>
              </a:lnSpc>
            </a:pPr>
            <a:r>
              <a:rPr lang="en-US" sz="1300" b="0" i="0" u="none" strike="noStrike">
                <a:solidFill>
                  <a:srgbClr val="595959"/>
                </a:solidFill>
                <a:latin typeface="Noto Sans SC"/>
                <a:ea typeface="Noto Sans SC"/>
                <a:cs typeface="Noto Sans SC"/>
                <a:sym typeface="Noto Sans SC"/>
              </a:rPr>
              <a:t>把党性教育贯穿于党员、干部教育培训全过程各方面，引导党员、干部增强党员意识。</a:t>
            </a:r>
            <a:endParaRPr lang="en-US" sz="1300" b="0" i="0" u="none" strike="noStrike">
              <a:solidFill>
                <a:srgbClr val="595959"/>
              </a:solidFill>
              <a:latin typeface="Noto Sans SC"/>
              <a:ea typeface="Noto Sans SC"/>
              <a:cs typeface="Noto Sans SC"/>
              <a:sym typeface="Noto Sans SC"/>
            </a:endParaRPr>
          </a:p>
        </p:txBody>
      </p:sp>
      <p:sp>
        <p:nvSpPr>
          <p:cNvPr id="26" name="AutoShape 26"/>
          <p:cNvSpPr/>
          <p:nvPr/>
        </p:nvSpPr>
        <p:spPr>
          <a:xfrm>
            <a:off x="6477000" y="3556000"/>
            <a:ext cx="2603500" cy="1524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27" name="AutoShape 27"/>
          <p:cNvSpPr/>
          <p:nvPr/>
        </p:nvSpPr>
        <p:spPr>
          <a:xfrm>
            <a:off x="6477000" y="3556000"/>
            <a:ext cx="50800" cy="1524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8" name="AutoShape 28"/>
          <p:cNvSpPr/>
          <p:nvPr/>
        </p:nvSpPr>
        <p:spPr>
          <a:xfrm>
            <a:off x="6604000" y="3619500"/>
            <a:ext cx="23495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C00000"/>
                </a:solidFill>
                <a:latin typeface="Noto Sans SC"/>
                <a:ea typeface="Noto Sans SC"/>
                <a:cs typeface="Noto Sans SC"/>
                <a:sym typeface="Noto Sans SC"/>
              </a:rPr>
              <a:t>08. 建强组织体系</a:t>
            </a:r>
            <a:endParaRPr lang="en-US" sz="1100"/>
          </a:p>
          <a:p>
            <a:pPr marL="0" indent="0" algn="l">
              <a:lnSpc>
                <a:spcPct val="108000"/>
              </a:lnSpc>
            </a:pPr>
            <a:r>
              <a:rPr lang="en-US" sz="1300" b="0" i="0" u="none" strike="noStrike">
                <a:solidFill>
                  <a:srgbClr val="595959"/>
                </a:solidFill>
                <a:latin typeface="Noto Sans SC"/>
                <a:ea typeface="Noto Sans SC"/>
                <a:cs typeface="Noto Sans SC"/>
                <a:sym typeface="Noto Sans SC"/>
              </a:rPr>
              <a:t>健全上下贯通、执行有力的组织体系，把基层党组织建设成为有效实现党的领导的坚强战斗堡垒。</a:t>
            </a:r>
            <a:endParaRPr lang="en-US" sz="1300" b="0" i="0" u="none" strike="noStrike">
              <a:solidFill>
                <a:srgbClr val="595959"/>
              </a:solidFill>
              <a:latin typeface="Noto Sans SC"/>
              <a:ea typeface="Noto Sans SC"/>
              <a:cs typeface="Noto Sans SC"/>
              <a:sym typeface="Noto Sans SC"/>
            </a:endParaRPr>
          </a:p>
        </p:txBody>
      </p:sp>
      <p:sp>
        <p:nvSpPr>
          <p:cNvPr id="29" name="AutoShape 29"/>
          <p:cNvSpPr/>
          <p:nvPr/>
        </p:nvSpPr>
        <p:spPr>
          <a:xfrm>
            <a:off x="9207500" y="3556000"/>
            <a:ext cx="2603500" cy="1524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30" name="AutoShape 30"/>
          <p:cNvSpPr/>
          <p:nvPr/>
        </p:nvSpPr>
        <p:spPr>
          <a:xfrm>
            <a:off x="9207500" y="3556000"/>
            <a:ext cx="50800" cy="1524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31" name="AutoShape 31"/>
          <p:cNvSpPr/>
          <p:nvPr/>
        </p:nvSpPr>
        <p:spPr>
          <a:xfrm>
            <a:off x="9334500" y="3619500"/>
            <a:ext cx="23495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C00000"/>
                </a:solidFill>
                <a:latin typeface="Noto Sans SC"/>
                <a:ea typeface="Noto Sans SC"/>
                <a:cs typeface="Noto Sans SC"/>
                <a:sym typeface="Noto Sans SC"/>
              </a:rPr>
              <a:t>09. 建强干部队伍</a:t>
            </a:r>
            <a:endParaRPr lang="en-US" sz="1100"/>
          </a:p>
          <a:p>
            <a:pPr marL="0" indent="0" algn="l">
              <a:lnSpc>
                <a:spcPct val="108000"/>
              </a:lnSpc>
            </a:pPr>
            <a:r>
              <a:rPr lang="en-US" sz="1300" b="0" i="0" u="none" strike="noStrike">
                <a:solidFill>
                  <a:srgbClr val="595959"/>
                </a:solidFill>
                <a:latin typeface="Noto Sans SC"/>
                <a:ea typeface="Noto Sans SC"/>
                <a:cs typeface="Noto Sans SC"/>
                <a:sym typeface="Noto Sans SC"/>
              </a:rPr>
              <a:t>坚持党管干部原则，树立正确选人用人导向，着力建设堪当民族复兴重任的高素质干部队伍。</a:t>
            </a:r>
            <a:endParaRPr lang="en-US" sz="1300" b="0" i="0" u="none" strike="noStrike">
              <a:solidFill>
                <a:srgbClr val="595959"/>
              </a:solidFill>
              <a:latin typeface="Noto Sans SC"/>
              <a:ea typeface="Noto Sans SC"/>
              <a:cs typeface="Noto Sans SC"/>
              <a:sym typeface="Noto Sans SC"/>
            </a:endParaRPr>
          </a:p>
        </p:txBody>
      </p:sp>
      <p:sp>
        <p:nvSpPr>
          <p:cNvPr id="32" name="AutoShape 32"/>
          <p:cNvSpPr/>
          <p:nvPr/>
        </p:nvSpPr>
        <p:spPr>
          <a:xfrm>
            <a:off x="6477000" y="5270500"/>
            <a:ext cx="1651000" cy="1079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33" name="AutoShape 33"/>
          <p:cNvSpPr/>
          <p:nvPr/>
        </p:nvSpPr>
        <p:spPr>
          <a:xfrm>
            <a:off x="6477000" y="5270500"/>
            <a:ext cx="50800" cy="1079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34" name="AutoShape 34"/>
          <p:cNvSpPr/>
          <p:nvPr/>
        </p:nvSpPr>
        <p:spPr>
          <a:xfrm>
            <a:off x="6578600" y="5334000"/>
            <a:ext cx="14859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C00000"/>
                </a:solidFill>
                <a:latin typeface="Noto Sans SC"/>
                <a:ea typeface="Noto Sans SC"/>
                <a:cs typeface="Noto Sans SC"/>
                <a:sym typeface="Noto Sans SC"/>
              </a:rPr>
              <a:t>10. 作风建设</a:t>
            </a:r>
            <a:endParaRPr lang="en-US" sz="1100"/>
          </a:p>
          <a:p>
            <a:pPr marL="0" indent="0" algn="l">
              <a:lnSpc>
                <a:spcPct val="100000"/>
              </a:lnSpc>
            </a:pPr>
            <a:r>
              <a:rPr lang="en-US" sz="1200" b="0" i="0" u="none" strike="noStrike">
                <a:solidFill>
                  <a:srgbClr val="595959"/>
                </a:solidFill>
                <a:latin typeface="Noto Sans SC"/>
                <a:ea typeface="Noto Sans SC"/>
                <a:cs typeface="Noto Sans SC"/>
                <a:sym typeface="Noto Sans SC"/>
              </a:rPr>
              <a:t>推进作风建设常态化长效化，持续纠治“四风”。</a:t>
            </a:r>
            <a:endParaRPr lang="en-US" sz="1200" b="0" i="0" u="none" strike="noStrike">
              <a:solidFill>
                <a:srgbClr val="595959"/>
              </a:solidFill>
              <a:latin typeface="Noto Sans SC"/>
              <a:ea typeface="Noto Sans SC"/>
              <a:cs typeface="Noto Sans SC"/>
              <a:sym typeface="Noto Sans SC"/>
            </a:endParaRPr>
          </a:p>
        </p:txBody>
      </p:sp>
      <p:sp>
        <p:nvSpPr>
          <p:cNvPr id="35" name="AutoShape 35"/>
          <p:cNvSpPr/>
          <p:nvPr/>
        </p:nvSpPr>
        <p:spPr>
          <a:xfrm>
            <a:off x="8216900" y="5270500"/>
            <a:ext cx="1651000" cy="1079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36" name="AutoShape 36"/>
          <p:cNvSpPr/>
          <p:nvPr/>
        </p:nvSpPr>
        <p:spPr>
          <a:xfrm>
            <a:off x="8216900" y="5270500"/>
            <a:ext cx="50800" cy="1079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37" name="AutoShape 37"/>
          <p:cNvSpPr/>
          <p:nvPr/>
        </p:nvSpPr>
        <p:spPr>
          <a:xfrm>
            <a:off x="8318500" y="5334000"/>
            <a:ext cx="14859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C00000"/>
                </a:solidFill>
                <a:latin typeface="Noto Sans SC"/>
                <a:ea typeface="Noto Sans SC"/>
                <a:cs typeface="Noto Sans SC"/>
                <a:sym typeface="Noto Sans SC"/>
              </a:rPr>
              <a:t>11. 严明纪律</a:t>
            </a:r>
            <a:endParaRPr lang="en-US" sz="1100"/>
          </a:p>
          <a:p>
            <a:pPr marL="0" indent="0" algn="l">
              <a:lnSpc>
                <a:spcPct val="100000"/>
              </a:lnSpc>
            </a:pPr>
            <a:r>
              <a:rPr lang="en-US" sz="1200" b="0" i="0" u="none" strike="noStrike">
                <a:solidFill>
                  <a:srgbClr val="595959"/>
                </a:solidFill>
                <a:latin typeface="Noto Sans SC"/>
                <a:ea typeface="Noto Sans SC"/>
                <a:cs typeface="Noto Sans SC"/>
                <a:sym typeface="Noto Sans SC"/>
              </a:rPr>
              <a:t>用严明的纪律管全党治全党，把纪律规矩挺在前面。</a:t>
            </a:r>
            <a:endParaRPr lang="en-US" sz="1200" b="0" i="0" u="none" strike="noStrike">
              <a:solidFill>
                <a:srgbClr val="595959"/>
              </a:solidFill>
              <a:latin typeface="Noto Sans SC"/>
              <a:ea typeface="Noto Sans SC"/>
              <a:cs typeface="Noto Sans SC"/>
              <a:sym typeface="Noto Sans SC"/>
            </a:endParaRPr>
          </a:p>
        </p:txBody>
      </p:sp>
      <p:sp>
        <p:nvSpPr>
          <p:cNvPr id="38" name="AutoShape 38"/>
          <p:cNvSpPr/>
          <p:nvPr/>
        </p:nvSpPr>
        <p:spPr>
          <a:xfrm>
            <a:off x="9956800" y="5270500"/>
            <a:ext cx="1854200" cy="1079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39" name="AutoShape 39"/>
          <p:cNvSpPr/>
          <p:nvPr/>
        </p:nvSpPr>
        <p:spPr>
          <a:xfrm>
            <a:off x="9956800" y="5270500"/>
            <a:ext cx="50800" cy="1079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40" name="AutoShape 40"/>
          <p:cNvSpPr/>
          <p:nvPr/>
        </p:nvSpPr>
        <p:spPr>
          <a:xfrm>
            <a:off x="10058400" y="5334000"/>
            <a:ext cx="1651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C00000"/>
                </a:solidFill>
                <a:latin typeface="Noto Sans SC"/>
                <a:ea typeface="Noto Sans SC"/>
                <a:cs typeface="Noto Sans SC"/>
                <a:sym typeface="Noto Sans SC"/>
              </a:rPr>
              <a:t>12-14. 反腐与治党</a:t>
            </a:r>
            <a:endParaRPr lang="en-US" sz="1100"/>
          </a:p>
          <a:p>
            <a:pPr marL="0" indent="0" algn="l">
              <a:lnSpc>
                <a:spcPct val="100000"/>
              </a:lnSpc>
            </a:pPr>
            <a:r>
              <a:rPr lang="en-US" sz="1200" b="0" i="0" u="none" strike="noStrike">
                <a:solidFill>
                  <a:srgbClr val="595959"/>
                </a:solidFill>
                <a:latin typeface="Noto Sans SC"/>
                <a:ea typeface="Noto Sans SC"/>
                <a:cs typeface="Noto Sans SC"/>
                <a:sym typeface="Noto Sans SC"/>
              </a:rPr>
              <a:t>一体推进“三不腐”，坚持制度治党、依规治党，落实管党治党政治责任。</a:t>
            </a:r>
            <a:endParaRPr lang="en-US" sz="1200" b="0" i="0" u="none" strike="noStrike">
              <a:solidFill>
                <a:srgbClr val="595959"/>
              </a:solidFill>
              <a:latin typeface="Noto Sans SC"/>
              <a:ea typeface="Noto Sans SC"/>
              <a:cs typeface="Noto Sans SC"/>
              <a:sym typeface="Noto Sans SC"/>
            </a:endParaRPr>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坚持党的领导是中国特色社会主义最本质的特征</a:t>
            </a:r>
            <a:endParaRPr lang="en-US" sz="1100"/>
          </a:p>
        </p:txBody>
      </p:sp>
      <p:sp>
        <p:nvSpPr>
          <p:cNvPr id="3" name="AutoShape 3"/>
          <p:cNvSpPr/>
          <p:nvPr/>
        </p:nvSpPr>
        <p:spPr>
          <a:xfrm>
            <a:off x="762000" y="1460500"/>
            <a:ext cx="10668000" cy="25400"/>
          </a:xfrm>
          <a:prstGeom prst="roundRect">
            <a:avLst>
              <a:gd name="adj" fmla="val 0"/>
            </a:avLst>
          </a:prstGeom>
          <a:solidFill>
            <a:srgbClr val="C00000">
              <a:alpha val="20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62000" y="2032000"/>
            <a:ext cx="5270500" cy="1968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2032000"/>
            <a:ext cx="76200" cy="1968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9500" y="2222500"/>
            <a:ext cx="355600" cy="355600"/>
          </a:xfrm>
          <a:prstGeom prst="rect">
            <a:avLst/>
          </a:prstGeom>
        </p:spPr>
      </p:pic>
      <p:sp>
        <p:nvSpPr>
          <p:cNvPr id="7" name="AutoShape 7"/>
          <p:cNvSpPr/>
          <p:nvPr/>
        </p:nvSpPr>
        <p:spPr>
          <a:xfrm>
            <a:off x="1587500" y="2184400"/>
            <a:ext cx="4191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核心论断：党是最高政治领导力量</a:t>
            </a:r>
            <a:endParaRPr lang="en-US" sz="1100"/>
          </a:p>
        </p:txBody>
      </p:sp>
      <p:cxnSp>
        <p:nvCxnSpPr>
          <p:cNvPr id="8" name="Connector 8"/>
          <p:cNvCxnSpPr/>
          <p:nvPr/>
        </p:nvCxnSpPr>
        <p:spPr>
          <a:xfrm rot="-9291">
            <a:off x="1079509" y="2787650"/>
            <a:ext cx="4699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9" name="AutoShape 9"/>
          <p:cNvSpPr/>
          <p:nvPr/>
        </p:nvSpPr>
        <p:spPr>
          <a:xfrm>
            <a:off x="1079500" y="2984500"/>
            <a:ext cx="469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74151"/>
                </a:solidFill>
                <a:latin typeface="Noto Sans SC"/>
                <a:ea typeface="Noto Sans SC"/>
                <a:cs typeface="Noto Sans SC"/>
                <a:sym typeface="Noto Sans SC"/>
              </a:rPr>
              <a:t>党政军民学，东西南北中，党是领导一切的。这一论断深刻阐明了党的领导核心地位，是中国特色社会主义事业取得胜利的根本政治保证。</a:t>
            </a:r>
            <a:endParaRPr lang="en-US" sz="1100"/>
          </a:p>
        </p:txBody>
      </p:sp>
      <p:sp>
        <p:nvSpPr>
          <p:cNvPr id="10" name="AutoShape 10"/>
          <p:cNvSpPr/>
          <p:nvPr/>
        </p:nvSpPr>
        <p:spPr>
          <a:xfrm>
            <a:off x="6286500" y="2032000"/>
            <a:ext cx="5270500" cy="1968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6286500" y="2032000"/>
            <a:ext cx="76200" cy="1968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604000" y="2222500"/>
            <a:ext cx="355600" cy="355600"/>
          </a:xfrm>
          <a:prstGeom prst="rect">
            <a:avLst/>
          </a:prstGeom>
        </p:spPr>
      </p:pic>
      <p:sp>
        <p:nvSpPr>
          <p:cNvPr id="13" name="AutoShape 13"/>
          <p:cNvSpPr/>
          <p:nvPr/>
        </p:nvSpPr>
        <p:spPr>
          <a:xfrm>
            <a:off x="7112000" y="2184400"/>
            <a:ext cx="4191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根本所在：关乎命脉与人民利益</a:t>
            </a:r>
            <a:endParaRPr lang="en-US" sz="1100"/>
          </a:p>
        </p:txBody>
      </p:sp>
      <p:cxnSp>
        <p:nvCxnSpPr>
          <p:cNvPr id="14" name="Connector 14"/>
          <p:cNvCxnSpPr/>
          <p:nvPr/>
        </p:nvCxnSpPr>
        <p:spPr>
          <a:xfrm rot="-9291">
            <a:off x="6604009" y="2787650"/>
            <a:ext cx="4699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5" name="AutoShape 15"/>
          <p:cNvSpPr/>
          <p:nvPr/>
        </p:nvSpPr>
        <p:spPr>
          <a:xfrm>
            <a:off x="6604000" y="2984500"/>
            <a:ext cx="469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74151"/>
                </a:solidFill>
                <a:latin typeface="Noto Sans SC"/>
                <a:ea typeface="Noto Sans SC"/>
                <a:cs typeface="Noto Sans SC"/>
                <a:sym typeface="Noto Sans SC"/>
              </a:rPr>
              <a:t>党的领导是党和国家的根本所在、命脉所在，是全国各族人民的利益所系、命运所系。历史和现实都证明，没有党的领导，民族复兴必然是空想。</a:t>
            </a:r>
            <a:endParaRPr lang="en-US" sz="1100"/>
          </a:p>
        </p:txBody>
      </p:sp>
      <p:sp>
        <p:nvSpPr>
          <p:cNvPr id="16" name="AutoShape 16"/>
          <p:cNvSpPr/>
          <p:nvPr/>
        </p:nvSpPr>
        <p:spPr>
          <a:xfrm>
            <a:off x="762000" y="4318000"/>
            <a:ext cx="5270500" cy="1968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762000" y="4318000"/>
            <a:ext cx="76200" cy="1968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79500" y="4508500"/>
            <a:ext cx="355600" cy="355600"/>
          </a:xfrm>
          <a:prstGeom prst="rect">
            <a:avLst/>
          </a:prstGeom>
        </p:spPr>
      </p:pic>
      <p:sp>
        <p:nvSpPr>
          <p:cNvPr id="19" name="AutoShape 19"/>
          <p:cNvSpPr/>
          <p:nvPr/>
        </p:nvSpPr>
        <p:spPr>
          <a:xfrm>
            <a:off x="1587500" y="4470400"/>
            <a:ext cx="4191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03 领导要求：全面、系统、整体落实</a:t>
            </a:r>
            <a:endParaRPr lang="en-US" sz="1100"/>
          </a:p>
        </p:txBody>
      </p:sp>
      <p:cxnSp>
        <p:nvCxnSpPr>
          <p:cNvPr id="20" name="Connector 20"/>
          <p:cNvCxnSpPr/>
          <p:nvPr/>
        </p:nvCxnSpPr>
        <p:spPr>
          <a:xfrm rot="-9291">
            <a:off x="1079509" y="5073650"/>
            <a:ext cx="4699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21" name="AutoShape 21"/>
          <p:cNvSpPr/>
          <p:nvPr/>
        </p:nvSpPr>
        <p:spPr>
          <a:xfrm>
            <a:off x="1079500" y="5270500"/>
            <a:ext cx="469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74151"/>
                </a:solidFill>
                <a:latin typeface="Noto Sans SC"/>
                <a:ea typeface="Noto Sans SC"/>
                <a:cs typeface="Noto Sans SC"/>
                <a:sym typeface="Noto Sans SC"/>
              </a:rPr>
              <a:t>党的领导是全面的、系统的、整体的，不是片面的、零碎的、局部的。必须增强政治意识、大局意识、核心意识、看齐意识，确保党始终总揽全局、协调各方。</a:t>
            </a:r>
            <a:endParaRPr lang="en-US" sz="1100"/>
          </a:p>
        </p:txBody>
      </p:sp>
      <p:sp>
        <p:nvSpPr>
          <p:cNvPr id="22" name="AutoShape 22"/>
          <p:cNvSpPr/>
          <p:nvPr/>
        </p:nvSpPr>
        <p:spPr>
          <a:xfrm>
            <a:off x="6286500" y="4318000"/>
            <a:ext cx="5270500" cy="1968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23" name="AutoShape 23"/>
          <p:cNvSpPr/>
          <p:nvPr/>
        </p:nvSpPr>
        <p:spPr>
          <a:xfrm>
            <a:off x="6286500" y="4318000"/>
            <a:ext cx="76200" cy="1968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4" name="Picture 2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604000" y="4508500"/>
            <a:ext cx="355600" cy="355600"/>
          </a:xfrm>
          <a:prstGeom prst="rect">
            <a:avLst/>
          </a:prstGeom>
        </p:spPr>
      </p:pic>
      <p:sp>
        <p:nvSpPr>
          <p:cNvPr id="25" name="AutoShape 25"/>
          <p:cNvSpPr/>
          <p:nvPr/>
        </p:nvSpPr>
        <p:spPr>
          <a:xfrm>
            <a:off x="7112000" y="4470400"/>
            <a:ext cx="4191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04 实践路径：融入治国理政各环节</a:t>
            </a:r>
            <a:endParaRPr lang="en-US" sz="1100"/>
          </a:p>
        </p:txBody>
      </p:sp>
      <p:cxnSp>
        <p:nvCxnSpPr>
          <p:cNvPr id="26" name="Connector 26"/>
          <p:cNvCxnSpPr/>
          <p:nvPr/>
        </p:nvCxnSpPr>
        <p:spPr>
          <a:xfrm rot="-9291">
            <a:off x="6604009" y="5073650"/>
            <a:ext cx="4699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27" name="AutoShape 27"/>
          <p:cNvSpPr/>
          <p:nvPr/>
        </p:nvSpPr>
        <p:spPr>
          <a:xfrm>
            <a:off x="6604000" y="5270500"/>
            <a:ext cx="469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374151"/>
                </a:solidFill>
                <a:latin typeface="Noto Sans SC"/>
                <a:ea typeface="Noto Sans SC"/>
                <a:cs typeface="Noto Sans SC"/>
                <a:sym typeface="Noto Sans SC"/>
              </a:rPr>
              <a:t>完善党的领导制度体系，把党的领导落实到“五位一体”总体布局和“四个全面”战略布局各方面，确保党和国家事业始终沿着正确政治方向前进。</a:t>
            </a:r>
            <a:endParaRPr lang="en-US" sz="1100"/>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坚持党中央集中统一领导——党的领导的最高原则</a:t>
            </a:r>
            <a:endParaRPr lang="en-US" sz="1100"/>
          </a:p>
        </p:txBody>
      </p:sp>
      <p:sp>
        <p:nvSpPr>
          <p:cNvPr id="3" name="AutoShape 3"/>
          <p:cNvSpPr/>
          <p:nvPr/>
        </p:nvSpPr>
        <p:spPr>
          <a:xfrm>
            <a:off x="762000" y="1524000"/>
            <a:ext cx="10668000" cy="25400"/>
          </a:xfrm>
          <a:prstGeom prst="roundRect">
            <a:avLst>
              <a:gd name="adj" fmla="val 0"/>
            </a:avLst>
          </a:prstGeom>
          <a:solidFill>
            <a:srgbClr val="C00000">
              <a:alpha val="20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62000" y="2032000"/>
            <a:ext cx="3378200" cy="3556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2032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286000"/>
            <a:ext cx="457200" cy="457200"/>
          </a:xfrm>
          <a:prstGeom prst="rect">
            <a:avLst/>
          </a:prstGeom>
        </p:spPr>
      </p:pic>
      <p:sp>
        <p:nvSpPr>
          <p:cNvPr id="7" name="AutoShape 7"/>
          <p:cNvSpPr/>
          <p:nvPr/>
        </p:nvSpPr>
        <p:spPr>
          <a:xfrm>
            <a:off x="1651000" y="2286000"/>
            <a:ext cx="22352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核心要义：最高原则</a:t>
            </a:r>
            <a:endParaRPr lang="en-US" sz="1100"/>
          </a:p>
        </p:txBody>
      </p:sp>
      <p:cxnSp>
        <p:nvCxnSpPr>
          <p:cNvPr id="8" name="Connector 8"/>
          <p:cNvCxnSpPr/>
          <p:nvPr/>
        </p:nvCxnSpPr>
        <p:spPr>
          <a:xfrm rot="-15211">
            <a:off x="1016014" y="3041650"/>
            <a:ext cx="28702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9" name="AutoShape 9"/>
          <p:cNvSpPr/>
          <p:nvPr/>
        </p:nvSpPr>
        <p:spPr>
          <a:xfrm>
            <a:off x="1016000" y="3302000"/>
            <a:ext cx="28702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333333"/>
                </a:solidFill>
                <a:latin typeface="Noto Sans SC"/>
                <a:ea typeface="Noto Sans SC"/>
                <a:cs typeface="Noto Sans SC"/>
                <a:sym typeface="Noto Sans SC"/>
              </a:rPr>
              <a:t>“事在四方，要在中央。”党中央是党的大脑和中枢，是全党全国的领导核心，必须拥有定于一尊、一锤定音的绝对权威，才能确保全党步调一致向前进。</a:t>
            </a:r>
            <a:endParaRPr lang="en-US" sz="1100"/>
          </a:p>
        </p:txBody>
      </p:sp>
      <p:sp>
        <p:nvSpPr>
          <p:cNvPr id="10" name="AutoShape 10"/>
          <p:cNvSpPr/>
          <p:nvPr/>
        </p:nvSpPr>
        <p:spPr>
          <a:xfrm>
            <a:off x="4394200" y="2032000"/>
            <a:ext cx="3378200" cy="3556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4394200" y="2032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48200" y="2286000"/>
            <a:ext cx="457200" cy="457200"/>
          </a:xfrm>
          <a:prstGeom prst="rect">
            <a:avLst/>
          </a:prstGeom>
        </p:spPr>
      </p:pic>
      <p:sp>
        <p:nvSpPr>
          <p:cNvPr id="13" name="AutoShape 13"/>
          <p:cNvSpPr/>
          <p:nvPr/>
        </p:nvSpPr>
        <p:spPr>
          <a:xfrm>
            <a:off x="5283200" y="2286000"/>
            <a:ext cx="22352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关键定位：命运所系</a:t>
            </a:r>
            <a:endParaRPr lang="en-US" sz="1100"/>
          </a:p>
        </p:txBody>
      </p:sp>
      <p:cxnSp>
        <p:nvCxnSpPr>
          <p:cNvPr id="14" name="Connector 14"/>
          <p:cNvCxnSpPr/>
          <p:nvPr/>
        </p:nvCxnSpPr>
        <p:spPr>
          <a:xfrm rot="-15211">
            <a:off x="4648214" y="3041650"/>
            <a:ext cx="28702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5" name="AutoShape 15"/>
          <p:cNvSpPr/>
          <p:nvPr/>
        </p:nvSpPr>
        <p:spPr>
          <a:xfrm>
            <a:off x="4648200" y="3302000"/>
            <a:ext cx="28702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333333"/>
                </a:solidFill>
                <a:latin typeface="Noto Sans SC"/>
                <a:ea typeface="Noto Sans SC"/>
                <a:cs typeface="Noto Sans SC"/>
                <a:sym typeface="Noto Sans SC"/>
              </a:rPr>
              <a:t>维护党中央权威和集中统一领导，是方向性、原则性的根本问题，直接关系到党和国家的前途命运，关系到中国特色社会主义事业的兴衰成败，是全国各族人民的根本利益所在。</a:t>
            </a:r>
            <a:endParaRPr lang="en-US" sz="1100"/>
          </a:p>
        </p:txBody>
      </p:sp>
      <p:sp>
        <p:nvSpPr>
          <p:cNvPr id="16" name="AutoShape 16"/>
          <p:cNvSpPr/>
          <p:nvPr/>
        </p:nvSpPr>
        <p:spPr>
          <a:xfrm>
            <a:off x="8026400" y="2032000"/>
            <a:ext cx="3378200" cy="3556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8026400" y="2032000"/>
            <a:ext cx="33782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80400" y="2286000"/>
            <a:ext cx="457200" cy="457200"/>
          </a:xfrm>
          <a:prstGeom prst="rect">
            <a:avLst/>
          </a:prstGeom>
        </p:spPr>
      </p:pic>
      <p:sp>
        <p:nvSpPr>
          <p:cNvPr id="19" name="AutoShape 19"/>
          <p:cNvSpPr/>
          <p:nvPr/>
        </p:nvSpPr>
        <p:spPr>
          <a:xfrm>
            <a:off x="8915400" y="2286000"/>
            <a:ext cx="22352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实践要求：行动遵循</a:t>
            </a:r>
            <a:endParaRPr lang="en-US" sz="1100"/>
          </a:p>
        </p:txBody>
      </p:sp>
      <p:cxnSp>
        <p:nvCxnSpPr>
          <p:cNvPr id="20" name="Connector 20"/>
          <p:cNvCxnSpPr/>
          <p:nvPr/>
        </p:nvCxnSpPr>
        <p:spPr>
          <a:xfrm rot="-15211">
            <a:off x="8280414" y="3041650"/>
            <a:ext cx="28702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21" name="AutoShape 21"/>
          <p:cNvSpPr/>
          <p:nvPr/>
        </p:nvSpPr>
        <p:spPr>
          <a:xfrm>
            <a:off x="8280400" y="3302000"/>
            <a:ext cx="28702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0" i="0" u="none" strike="noStrike">
                <a:solidFill>
                  <a:srgbClr val="333333"/>
                </a:solidFill>
                <a:latin typeface="Noto Sans SC"/>
                <a:ea typeface="Noto Sans SC"/>
                <a:cs typeface="Noto Sans SC"/>
                <a:sym typeface="Noto Sans SC"/>
              </a:rPr>
              <a:t>坚定拥护“两个确立”、坚决做到“两个维护”，党中央提倡的坚决响应、决定的坚决照办、禁止的坚决不做，时常对标对表、及时校正偏差，确保思想上政治上行动上同党中央保持高度一致。</a:t>
            </a:r>
            <a:endParaRPr lang="en-US" sz="1100"/>
          </a:p>
        </p:txBody>
      </p:sp>
      <p:sp>
        <p:nvSpPr>
          <p:cNvPr id="22" name="AutoShape 22"/>
          <p:cNvSpPr/>
          <p:nvPr/>
        </p:nvSpPr>
        <p:spPr>
          <a:xfrm>
            <a:off x="762000" y="5842000"/>
            <a:ext cx="10668000" cy="635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23" name="AutoShape 23"/>
          <p:cNvSpPr/>
          <p:nvPr/>
        </p:nvSpPr>
        <p:spPr>
          <a:xfrm>
            <a:off x="762000" y="5842000"/>
            <a:ext cx="76200" cy="635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4" name="AutoShape 24"/>
          <p:cNvSpPr/>
          <p:nvPr/>
        </p:nvSpPr>
        <p:spPr>
          <a:xfrm>
            <a:off x="1016000" y="58420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C00000"/>
                </a:solidFill>
                <a:latin typeface="Noto Sans SC"/>
                <a:ea typeface="Noto Sans SC"/>
                <a:cs typeface="Noto Sans SC"/>
                <a:sym typeface="Noto Sans SC"/>
              </a:rPr>
              <a:t>核心总结：</a:t>
            </a:r>
            <a:r>
              <a:rPr lang="en-US" sz="1500" b="0" i="0" u="none" strike="noStrike">
                <a:solidFill>
                  <a:srgbClr val="525252"/>
                </a:solidFill>
                <a:latin typeface="Noto Sans SC"/>
                <a:ea typeface="Noto Sans SC"/>
                <a:cs typeface="Noto Sans SC"/>
                <a:sym typeface="Noto Sans SC"/>
              </a:rPr>
              <a:t>只有坚持党中央集中统一领导，才能把全党凝聚成一块坚硬的钢铁，形成强大的政治领导力、思想引领力、群众组织力和社会号召力。</a:t>
            </a:r>
            <a:endParaRPr lang="en-US" sz="1100"/>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坚持全面从严治党——新时代党的建设的战略方针</a:t>
            </a:r>
            <a:endParaRPr lang="en-US" sz="1100"/>
          </a:p>
        </p:txBody>
      </p:sp>
      <p:sp>
        <p:nvSpPr>
          <p:cNvPr id="3" name="AutoShape 3"/>
          <p:cNvSpPr/>
          <p:nvPr/>
        </p:nvSpPr>
        <p:spPr>
          <a:xfrm>
            <a:off x="762000" y="1460500"/>
            <a:ext cx="10668000" cy="254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62000" y="2032000"/>
            <a:ext cx="5207000" cy="1968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2032000"/>
            <a:ext cx="76200" cy="1968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79500" y="2222500"/>
            <a:ext cx="406400" cy="406400"/>
          </a:xfrm>
          <a:prstGeom prst="rect">
            <a:avLst/>
          </a:prstGeom>
        </p:spPr>
      </p:pic>
      <p:sp>
        <p:nvSpPr>
          <p:cNvPr id="7" name="AutoShape 7"/>
          <p:cNvSpPr/>
          <p:nvPr/>
        </p:nvSpPr>
        <p:spPr>
          <a:xfrm>
            <a:off x="1651000" y="2184400"/>
            <a:ext cx="4064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01 根本前提：打铁必须自身硬</a:t>
            </a:r>
            <a:endParaRPr lang="en-US" sz="1100"/>
          </a:p>
        </p:txBody>
      </p:sp>
      <p:cxnSp>
        <p:nvCxnSpPr>
          <p:cNvPr id="8" name="Connector 8"/>
          <p:cNvCxnSpPr/>
          <p:nvPr/>
        </p:nvCxnSpPr>
        <p:spPr>
          <a:xfrm rot="-9418">
            <a:off x="1079509" y="2787650"/>
            <a:ext cx="46355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9" name="AutoShape 9"/>
          <p:cNvSpPr/>
          <p:nvPr/>
        </p:nvSpPr>
        <p:spPr>
          <a:xfrm>
            <a:off x="1079500" y="2984500"/>
            <a:ext cx="469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3333"/>
                </a:solidFill>
                <a:latin typeface="Noto Sans SC"/>
                <a:ea typeface="Noto Sans SC"/>
                <a:cs typeface="Noto Sans SC"/>
                <a:sym typeface="Noto Sans SC"/>
              </a:rPr>
              <a:t>办好中国的事情，关键在党，关键在坚持党要管党、全面从严治党。这是我们党在长期执政条件下应对各种风险考验、永葆先进性和纯洁性、永葆生机活力的根本保证。</a:t>
            </a:r>
            <a:endParaRPr lang="en-US" sz="1100"/>
          </a:p>
        </p:txBody>
      </p:sp>
      <p:sp>
        <p:nvSpPr>
          <p:cNvPr id="10" name="AutoShape 10"/>
          <p:cNvSpPr/>
          <p:nvPr/>
        </p:nvSpPr>
        <p:spPr>
          <a:xfrm>
            <a:off x="6223000" y="2032000"/>
            <a:ext cx="5207000" cy="1968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6223000" y="2032000"/>
            <a:ext cx="76200" cy="1968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40500" y="2222500"/>
            <a:ext cx="406400" cy="406400"/>
          </a:xfrm>
          <a:prstGeom prst="rect">
            <a:avLst/>
          </a:prstGeom>
        </p:spPr>
      </p:pic>
      <p:sp>
        <p:nvSpPr>
          <p:cNvPr id="13" name="AutoShape 13"/>
          <p:cNvSpPr/>
          <p:nvPr/>
        </p:nvSpPr>
        <p:spPr>
          <a:xfrm>
            <a:off x="7112000" y="2184400"/>
            <a:ext cx="4064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02 伟大实践：跳出历史周期率</a:t>
            </a:r>
            <a:endParaRPr lang="en-US" sz="1100"/>
          </a:p>
        </p:txBody>
      </p:sp>
      <p:cxnSp>
        <p:nvCxnSpPr>
          <p:cNvPr id="14" name="Connector 14"/>
          <p:cNvCxnSpPr/>
          <p:nvPr/>
        </p:nvCxnSpPr>
        <p:spPr>
          <a:xfrm rot="-9418">
            <a:off x="6540509" y="2787650"/>
            <a:ext cx="46355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15" name="AutoShape 15"/>
          <p:cNvSpPr/>
          <p:nvPr/>
        </p:nvSpPr>
        <p:spPr>
          <a:xfrm>
            <a:off x="6540500" y="2984500"/>
            <a:ext cx="469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3333"/>
                </a:solidFill>
                <a:latin typeface="Noto Sans SC"/>
                <a:ea typeface="Noto Sans SC"/>
                <a:cs typeface="Noto Sans SC"/>
                <a:sym typeface="Noto Sans SC"/>
              </a:rPr>
              <a:t>全面从严治党是新时代党的自我革命的伟大实践，是我们党探索出的跳出治乱兴衰历史周期率的第二个答案。它有效解决了党内存在的突出问题，锻造了更加坚强有力的执政党。</a:t>
            </a:r>
            <a:endParaRPr lang="en-US" sz="1100"/>
          </a:p>
        </p:txBody>
      </p:sp>
      <p:sp>
        <p:nvSpPr>
          <p:cNvPr id="16" name="AutoShape 16"/>
          <p:cNvSpPr/>
          <p:nvPr/>
        </p:nvSpPr>
        <p:spPr>
          <a:xfrm>
            <a:off x="762000" y="4381500"/>
            <a:ext cx="5207000" cy="1968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762000" y="4381500"/>
            <a:ext cx="76200" cy="1968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79500" y="4572000"/>
            <a:ext cx="406400" cy="406400"/>
          </a:xfrm>
          <a:prstGeom prst="rect">
            <a:avLst/>
          </a:prstGeom>
        </p:spPr>
      </p:pic>
      <p:sp>
        <p:nvSpPr>
          <p:cNvPr id="19" name="AutoShape 19"/>
          <p:cNvSpPr/>
          <p:nvPr/>
        </p:nvSpPr>
        <p:spPr>
          <a:xfrm>
            <a:off x="1651000" y="4533900"/>
            <a:ext cx="4064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03 核心关键：全面、严、治</a:t>
            </a:r>
            <a:endParaRPr lang="en-US" sz="1100"/>
          </a:p>
        </p:txBody>
      </p:sp>
      <p:cxnSp>
        <p:nvCxnSpPr>
          <p:cNvPr id="20" name="Connector 20"/>
          <p:cNvCxnSpPr/>
          <p:nvPr/>
        </p:nvCxnSpPr>
        <p:spPr>
          <a:xfrm rot="-9418">
            <a:off x="1079509" y="5137150"/>
            <a:ext cx="46355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21" name="AutoShape 21"/>
          <p:cNvSpPr/>
          <p:nvPr/>
        </p:nvSpPr>
        <p:spPr>
          <a:xfrm>
            <a:off x="1079500" y="5270500"/>
            <a:ext cx="4699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3333"/>
                </a:solidFill>
                <a:latin typeface="Noto Sans SC"/>
                <a:ea typeface="Noto Sans SC"/>
                <a:cs typeface="Noto Sans SC"/>
                <a:sym typeface="Noto Sans SC"/>
              </a:rPr>
              <a:t>其核心是加强党的领导；基础在“全面”，覆盖党的建设各领域各方面；关键在“严”，真管真严、敢管敢严；要害在“治”，从党中央到基层党组织，都要肩负起管党治党的主体责任。</a:t>
            </a:r>
            <a:endParaRPr lang="en-US" sz="1100"/>
          </a:p>
        </p:txBody>
      </p:sp>
      <p:sp>
        <p:nvSpPr>
          <p:cNvPr id="22" name="AutoShape 22"/>
          <p:cNvSpPr/>
          <p:nvPr/>
        </p:nvSpPr>
        <p:spPr>
          <a:xfrm>
            <a:off x="6223000" y="4381500"/>
            <a:ext cx="5207000" cy="1968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23" name="AutoShape 23"/>
          <p:cNvSpPr/>
          <p:nvPr/>
        </p:nvSpPr>
        <p:spPr>
          <a:xfrm>
            <a:off x="6223000" y="4381500"/>
            <a:ext cx="76200" cy="1968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4" name="Picture 2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540500" y="4572000"/>
            <a:ext cx="406400" cy="406400"/>
          </a:xfrm>
          <a:prstGeom prst="rect">
            <a:avLst/>
          </a:prstGeom>
        </p:spPr>
      </p:pic>
      <p:sp>
        <p:nvSpPr>
          <p:cNvPr id="25" name="AutoShape 25"/>
          <p:cNvSpPr/>
          <p:nvPr/>
        </p:nvSpPr>
        <p:spPr>
          <a:xfrm>
            <a:off x="7112000" y="4533900"/>
            <a:ext cx="4064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04 实践要求：体系化、常态化</a:t>
            </a:r>
            <a:endParaRPr lang="en-US" sz="1100"/>
          </a:p>
        </p:txBody>
      </p:sp>
      <p:cxnSp>
        <p:nvCxnSpPr>
          <p:cNvPr id="26" name="Connector 26"/>
          <p:cNvCxnSpPr/>
          <p:nvPr/>
        </p:nvCxnSpPr>
        <p:spPr>
          <a:xfrm rot="-9418">
            <a:off x="6540509" y="5137150"/>
            <a:ext cx="46355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27" name="AutoShape 27"/>
          <p:cNvSpPr/>
          <p:nvPr/>
        </p:nvSpPr>
        <p:spPr>
          <a:xfrm>
            <a:off x="6540500" y="5270500"/>
            <a:ext cx="4699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3333"/>
                </a:solidFill>
                <a:latin typeface="Noto Sans SC"/>
                <a:ea typeface="Noto Sans SC"/>
                <a:cs typeface="Noto Sans SC"/>
                <a:sym typeface="Noto Sans SC"/>
              </a:rPr>
              <a:t>必须把“全”的要求、“严”的基调、“治”的理念落实到全面从严治党体系构建的各方面全过程，持之以恒、久久为功，确保党始终成为中国特色社会主义事业的坚强领导核心。</a:t>
            </a:r>
            <a:endParaRPr lang="en-US" sz="1100"/>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762000" y="635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坚持不忘初心、牢记使命</a:t>
            </a:r>
            <a:endParaRPr lang="en-US" sz="1100"/>
          </a:p>
        </p:txBody>
      </p:sp>
      <p:sp>
        <p:nvSpPr>
          <p:cNvPr id="3" name="AutoShape 3"/>
          <p:cNvSpPr/>
          <p:nvPr/>
        </p:nvSpPr>
        <p:spPr>
          <a:xfrm>
            <a:off x="762000" y="1270000"/>
            <a:ext cx="10668000" cy="25400"/>
          </a:xfrm>
          <a:prstGeom prst="roundRect">
            <a:avLst>
              <a:gd name="adj" fmla="val 0"/>
            </a:avLst>
          </a:prstGeom>
          <a:solidFill>
            <a:srgbClr val="C00000">
              <a:alpha val="20000"/>
            </a:srgbClr>
          </a:solidFill>
          <a:ln w="25400" cap="flat" cmpd="sng">
            <a:noFill/>
            <a:prstDash val="solid"/>
            <a:round/>
          </a:ln>
        </p:spPr>
        <p:txBody>
          <a:bodyPr vert="horz" wrap="square" lIns="63500" tIns="63500" rIns="63500" bIns="63500" rtlCol="0" anchor="ctr"/>
          <a:lstStyle/>
          <a:p>
            <a:pPr algn="ctr">
              <a:defRPr/>
            </a:pPr>
          </a:p>
        </p:txBody>
      </p:sp>
      <p:pic>
        <p:nvPicPr>
          <p:cNvPr id="4" name="Picture 4"/>
          <p:cNvPicPr>
            <a:picLocks noChangeAspect="1"/>
          </p:cNvPicPr>
          <p:nvPr/>
        </p:nvPicPr>
        <p:blipFill>
          <a:blip r:embed="rId1"/>
          <a:srcRect t="20070" b="20070"/>
          <a:stretch>
            <a:fillRect/>
          </a:stretch>
        </p:blipFill>
        <p:spPr>
          <a:xfrm>
            <a:off x="762000" y="1778000"/>
            <a:ext cx="3302000" cy="3556000"/>
          </a:xfrm>
          <a:prstGeom prst="rect">
            <a:avLst/>
          </a:prstGeom>
          <a:noFill/>
          <a:ln w="25400" cap="flat" cmpd="sng">
            <a:noFill/>
            <a:prstDash val="solid"/>
            <a:round/>
          </a:ln>
        </p:spPr>
      </p:pic>
      <p:sp>
        <p:nvSpPr>
          <p:cNvPr id="5" name="AutoShape 5"/>
          <p:cNvSpPr/>
          <p:nvPr/>
        </p:nvSpPr>
        <p:spPr>
          <a:xfrm>
            <a:off x="762000" y="5524500"/>
            <a:ext cx="3302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400" b="0" i="0" u="none" strike="noStrike">
                <a:solidFill>
                  <a:srgbClr val="525252"/>
                </a:solidFill>
                <a:latin typeface="Noto Sans SC"/>
                <a:ea typeface="Noto Sans SC"/>
                <a:cs typeface="Noto Sans SC"/>
                <a:sym typeface="Noto Sans SC"/>
              </a:rPr>
              <a:t>人民立场是中国共产党的根本政治立场，是马克思主义政党区别于其他政党的显著标志。</a:t>
            </a:r>
            <a:endParaRPr lang="en-US" sz="1100"/>
          </a:p>
        </p:txBody>
      </p:sp>
      <p:cxnSp>
        <p:nvCxnSpPr>
          <p:cNvPr id="6" name="Connector 6"/>
          <p:cNvCxnSpPr/>
          <p:nvPr/>
        </p:nvCxnSpPr>
        <p:spPr>
          <a:xfrm rot="5390450">
            <a:off x="2095500" y="4057659"/>
            <a:ext cx="4572000" cy="12700"/>
          </a:xfrm>
          <a:prstGeom prst="straightConnector1">
            <a:avLst/>
          </a:prstGeom>
          <a:solidFill>
            <a:srgbClr val="DEE0E3">
              <a:alpha val="100000"/>
            </a:srgbClr>
          </a:solidFill>
          <a:ln w="12700" cap="flat" cmpd="sng">
            <a:solidFill>
              <a:srgbClr val="C00000">
                <a:alpha val="15000"/>
              </a:srgbClr>
            </a:solidFill>
            <a:prstDash val="dash"/>
            <a:round/>
            <a:headEnd type="none" w="med" len="med"/>
            <a:tailEnd type="none" w="med" len="med"/>
          </a:ln>
        </p:spPr>
      </p:cxnSp>
      <p:sp>
        <p:nvSpPr>
          <p:cNvPr id="7" name="AutoShape 7"/>
          <p:cNvSpPr/>
          <p:nvPr/>
        </p:nvSpPr>
        <p:spPr>
          <a:xfrm>
            <a:off x="4572000" y="1778000"/>
            <a:ext cx="3365500" cy="17145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4572000" y="1778000"/>
            <a:ext cx="50800" cy="1714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762500" y="1930400"/>
            <a:ext cx="304800" cy="304800"/>
          </a:xfrm>
          <a:prstGeom prst="rect">
            <a:avLst/>
          </a:prstGeom>
        </p:spPr>
      </p:pic>
      <p:sp>
        <p:nvSpPr>
          <p:cNvPr id="10" name="AutoShape 10"/>
          <p:cNvSpPr/>
          <p:nvPr/>
        </p:nvSpPr>
        <p:spPr>
          <a:xfrm>
            <a:off x="5207000" y="1905000"/>
            <a:ext cx="2603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初心使命：矢志不渝</a:t>
            </a:r>
            <a:endParaRPr lang="en-US" sz="1100"/>
          </a:p>
        </p:txBody>
      </p:sp>
      <p:cxnSp>
        <p:nvCxnSpPr>
          <p:cNvPr id="11" name="Connector 11"/>
          <p:cNvCxnSpPr/>
          <p:nvPr/>
        </p:nvCxnSpPr>
        <p:spPr>
          <a:xfrm rot="-14628">
            <a:off x="4762514" y="2406650"/>
            <a:ext cx="29845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2" name="AutoShape 12"/>
          <p:cNvSpPr/>
          <p:nvPr/>
        </p:nvSpPr>
        <p:spPr>
          <a:xfrm>
            <a:off x="4762500" y="2540000"/>
            <a:ext cx="304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3C3C3C"/>
                </a:solidFill>
                <a:latin typeface="Noto Sans SC"/>
                <a:ea typeface="Noto Sans SC"/>
                <a:cs typeface="Noto Sans SC"/>
                <a:sym typeface="Noto Sans SC"/>
              </a:rPr>
              <a:t>中国共产党人的初心和使命，就是为中国人民谋幸福，为中华民族谋复兴。这是激励一代代中国共产党人前赴后继、英勇奋斗的根本动力。</a:t>
            </a:r>
            <a:endParaRPr lang="en-US" sz="1100"/>
          </a:p>
        </p:txBody>
      </p:sp>
      <p:sp>
        <p:nvSpPr>
          <p:cNvPr id="13" name="AutoShape 13"/>
          <p:cNvSpPr/>
          <p:nvPr/>
        </p:nvSpPr>
        <p:spPr>
          <a:xfrm>
            <a:off x="8191500" y="1778000"/>
            <a:ext cx="3365500" cy="17145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8191500" y="1778000"/>
            <a:ext cx="50800" cy="1714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382000" y="1930400"/>
            <a:ext cx="304800" cy="304800"/>
          </a:xfrm>
          <a:prstGeom prst="rect">
            <a:avLst/>
          </a:prstGeom>
        </p:spPr>
      </p:pic>
      <p:sp>
        <p:nvSpPr>
          <p:cNvPr id="16" name="AutoShape 16"/>
          <p:cNvSpPr/>
          <p:nvPr/>
        </p:nvSpPr>
        <p:spPr>
          <a:xfrm>
            <a:off x="8826500" y="1905000"/>
            <a:ext cx="2603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根本立场：人民至上</a:t>
            </a:r>
            <a:endParaRPr lang="en-US" sz="1100"/>
          </a:p>
        </p:txBody>
      </p:sp>
      <p:cxnSp>
        <p:nvCxnSpPr>
          <p:cNvPr id="17" name="Connector 17"/>
          <p:cNvCxnSpPr/>
          <p:nvPr/>
        </p:nvCxnSpPr>
        <p:spPr>
          <a:xfrm rot="-14628">
            <a:off x="8382014" y="2406650"/>
            <a:ext cx="29845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8" name="AutoShape 18"/>
          <p:cNvSpPr/>
          <p:nvPr/>
        </p:nvSpPr>
        <p:spPr>
          <a:xfrm>
            <a:off x="8382000" y="2540000"/>
            <a:ext cx="304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3C3C3C"/>
                </a:solidFill>
                <a:latin typeface="Noto Sans SC"/>
                <a:ea typeface="Noto Sans SC"/>
                <a:cs typeface="Noto Sans SC"/>
                <a:sym typeface="Noto Sans SC"/>
              </a:rPr>
              <a:t>“江山就是人民，人民就是江山。”我们党打江山、守江山，守的是人民的心。必须始终与人民心心相印、同甘共苦，保持血肉联系。</a:t>
            </a:r>
            <a:endParaRPr lang="en-US" sz="1100"/>
          </a:p>
        </p:txBody>
      </p:sp>
      <p:sp>
        <p:nvSpPr>
          <p:cNvPr id="19" name="AutoShape 19"/>
          <p:cNvSpPr/>
          <p:nvPr/>
        </p:nvSpPr>
        <p:spPr>
          <a:xfrm>
            <a:off x="4572000" y="3683000"/>
            <a:ext cx="6985000" cy="1651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20" name="AutoShape 20"/>
          <p:cNvSpPr/>
          <p:nvPr/>
        </p:nvSpPr>
        <p:spPr>
          <a:xfrm>
            <a:off x="4572000" y="3683000"/>
            <a:ext cx="50800" cy="1651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1" name="Picture 21"/>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762500" y="3835400"/>
            <a:ext cx="304800" cy="304800"/>
          </a:xfrm>
          <a:prstGeom prst="rect">
            <a:avLst/>
          </a:prstGeom>
        </p:spPr>
      </p:pic>
      <p:sp>
        <p:nvSpPr>
          <p:cNvPr id="22" name="AutoShape 22"/>
          <p:cNvSpPr/>
          <p:nvPr/>
        </p:nvSpPr>
        <p:spPr>
          <a:xfrm>
            <a:off x="5207000" y="3810000"/>
            <a:ext cx="6159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奋斗目标：人民向往</a:t>
            </a:r>
            <a:endParaRPr lang="en-US" sz="1100"/>
          </a:p>
        </p:txBody>
      </p:sp>
      <p:cxnSp>
        <p:nvCxnSpPr>
          <p:cNvPr id="23" name="Connector 23"/>
          <p:cNvCxnSpPr/>
          <p:nvPr/>
        </p:nvCxnSpPr>
        <p:spPr>
          <a:xfrm rot="-6611">
            <a:off x="4762506" y="4311650"/>
            <a:ext cx="6604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24" name="AutoShape 24"/>
          <p:cNvSpPr/>
          <p:nvPr/>
        </p:nvSpPr>
        <p:spPr>
          <a:xfrm>
            <a:off x="4762500" y="4445000"/>
            <a:ext cx="6604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3C3C3C"/>
                </a:solidFill>
                <a:latin typeface="Noto Sans SC"/>
                <a:ea typeface="Noto Sans SC"/>
                <a:cs typeface="Noto Sans SC"/>
                <a:sym typeface="Noto Sans SC"/>
              </a:rPr>
              <a:t>“人民对美好生活的向往，就是我们的奋斗目标。”必须始终把人民放在心中最高位置，着力解决人民群众急难愁盼问题，不断实现好、维护好、发展好最广大人民根本利益。</a:t>
            </a:r>
            <a:endParaRPr lang="en-US" sz="1100"/>
          </a:p>
        </p:txBody>
      </p:sp>
      <p:sp>
        <p:nvSpPr>
          <p:cNvPr id="25" name="AutoShape 25"/>
          <p:cNvSpPr/>
          <p:nvPr/>
        </p:nvSpPr>
        <p:spPr>
          <a:xfrm>
            <a:off x="4572000" y="5588000"/>
            <a:ext cx="6985000" cy="1016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26" name="AutoShape 26"/>
          <p:cNvSpPr/>
          <p:nvPr/>
        </p:nvSpPr>
        <p:spPr>
          <a:xfrm>
            <a:off x="4572000" y="5588000"/>
            <a:ext cx="6985000" cy="381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7" name="Picture 27"/>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4762500" y="5740400"/>
            <a:ext cx="279400" cy="279400"/>
          </a:xfrm>
          <a:prstGeom prst="rect">
            <a:avLst/>
          </a:prstGeom>
        </p:spPr>
      </p:pic>
      <p:sp>
        <p:nvSpPr>
          <p:cNvPr id="28" name="AutoShape 28"/>
          <p:cNvSpPr/>
          <p:nvPr/>
        </p:nvSpPr>
        <p:spPr>
          <a:xfrm>
            <a:off x="5207000" y="5689600"/>
            <a:ext cx="6223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323232"/>
                </a:solidFill>
                <a:latin typeface="Noto Sans SC"/>
                <a:ea typeface="Noto Sans SC"/>
                <a:cs typeface="Noto Sans SC"/>
                <a:sym typeface="Noto Sans SC"/>
              </a:rPr>
              <a:t>实践要求：树立正确政绩观，走好新时代群众路线，以“功成不必在我”的精神境界和“功成必定有我”的历史担当，创造经得起人民和历史检验的实绩。</a:t>
            </a:r>
            <a:endParaRPr lang="en-US" sz="1100"/>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762000" y="635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坚持以党的政治建设为统领</a:t>
            </a:r>
            <a:endParaRPr lang="en-US" sz="1100"/>
          </a:p>
        </p:txBody>
      </p:sp>
      <p:sp>
        <p:nvSpPr>
          <p:cNvPr id="3" name="AutoShape 3"/>
          <p:cNvSpPr/>
          <p:nvPr/>
        </p:nvSpPr>
        <p:spPr>
          <a:xfrm>
            <a:off x="762000" y="1397000"/>
            <a:ext cx="10668000" cy="25400"/>
          </a:xfrm>
          <a:prstGeom prst="roundRect">
            <a:avLst>
              <a:gd name="adj" fmla="val 0"/>
            </a:avLst>
          </a:prstGeom>
          <a:solidFill>
            <a:srgbClr val="C00000">
              <a:alpha val="20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62000" y="2032000"/>
            <a:ext cx="3378200" cy="2032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2032000"/>
            <a:ext cx="50800" cy="2032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222500"/>
            <a:ext cx="355600" cy="355600"/>
          </a:xfrm>
          <a:prstGeom prst="rect">
            <a:avLst/>
          </a:prstGeom>
        </p:spPr>
      </p:pic>
      <p:sp>
        <p:nvSpPr>
          <p:cNvPr id="7" name="AutoShape 7"/>
          <p:cNvSpPr/>
          <p:nvPr/>
        </p:nvSpPr>
        <p:spPr>
          <a:xfrm>
            <a:off x="1524000" y="21844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a:ea typeface="Noto Sans SC"/>
                <a:cs typeface="Noto Sans SC"/>
                <a:sym typeface="Noto Sans SC"/>
              </a:rPr>
              <a:t>根本性建设</a:t>
            </a:r>
            <a:endParaRPr lang="en-US" sz="1100"/>
          </a:p>
        </p:txBody>
      </p:sp>
      <p:cxnSp>
        <p:nvCxnSpPr>
          <p:cNvPr id="8" name="Connector 8"/>
          <p:cNvCxnSpPr/>
          <p:nvPr/>
        </p:nvCxnSpPr>
        <p:spPr>
          <a:xfrm rot="-15211">
            <a:off x="1016014" y="27876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9" name="AutoShape 9"/>
          <p:cNvSpPr/>
          <p:nvPr/>
        </p:nvSpPr>
        <p:spPr>
          <a:xfrm>
            <a:off x="1016000" y="2984500"/>
            <a:ext cx="2921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25252"/>
                </a:solidFill>
                <a:latin typeface="Noto Sans SC"/>
                <a:ea typeface="Noto Sans SC"/>
                <a:cs typeface="Noto Sans SC"/>
                <a:sym typeface="Noto Sans SC"/>
              </a:rPr>
              <a:t>党的政治建设是党的根本性建设，它决定着党的建设方向和效果，是统揽推进伟大斗争、伟大工程、伟大事业、伟大梦想的关键所在。</a:t>
            </a:r>
            <a:endParaRPr lang="en-US" sz="1100"/>
          </a:p>
        </p:txBody>
      </p:sp>
      <p:sp>
        <p:nvSpPr>
          <p:cNvPr id="10" name="AutoShape 10"/>
          <p:cNvSpPr/>
          <p:nvPr/>
        </p:nvSpPr>
        <p:spPr>
          <a:xfrm>
            <a:off x="4394200" y="2032000"/>
            <a:ext cx="3378200" cy="2032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4394200" y="2032000"/>
            <a:ext cx="50800" cy="2032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48200" y="2222500"/>
            <a:ext cx="355600" cy="355600"/>
          </a:xfrm>
          <a:prstGeom prst="rect">
            <a:avLst/>
          </a:prstGeom>
        </p:spPr>
      </p:pic>
      <p:sp>
        <p:nvSpPr>
          <p:cNvPr id="13" name="AutoShape 13"/>
          <p:cNvSpPr/>
          <p:nvPr/>
        </p:nvSpPr>
        <p:spPr>
          <a:xfrm>
            <a:off x="5156200" y="21844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a:ea typeface="Noto Sans SC"/>
                <a:cs typeface="Noto Sans SC"/>
                <a:sym typeface="Noto Sans SC"/>
              </a:rPr>
              <a:t>首要任务</a:t>
            </a:r>
            <a:endParaRPr lang="en-US" sz="1100"/>
          </a:p>
        </p:txBody>
      </p:sp>
      <p:cxnSp>
        <p:nvCxnSpPr>
          <p:cNvPr id="14" name="Connector 14"/>
          <p:cNvCxnSpPr/>
          <p:nvPr/>
        </p:nvCxnSpPr>
        <p:spPr>
          <a:xfrm rot="-15211">
            <a:off x="4648214" y="27876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5" name="AutoShape 15"/>
          <p:cNvSpPr/>
          <p:nvPr/>
        </p:nvSpPr>
        <p:spPr>
          <a:xfrm>
            <a:off x="4648200" y="2984500"/>
            <a:ext cx="2921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25252"/>
                </a:solidFill>
                <a:latin typeface="Noto Sans SC"/>
                <a:ea typeface="Noto Sans SC"/>
                <a:cs typeface="Noto Sans SC"/>
                <a:sym typeface="Noto Sans SC"/>
              </a:rPr>
              <a:t>全面从严治党首先要从政治上看，必须把党的政治建设摆在首位，严明政治纪律和政治规矩，确保全党服从中央，维护党中央权威和集中统一领导。</a:t>
            </a:r>
            <a:endParaRPr lang="en-US" sz="1100"/>
          </a:p>
        </p:txBody>
      </p:sp>
      <p:sp>
        <p:nvSpPr>
          <p:cNvPr id="16" name="AutoShape 16"/>
          <p:cNvSpPr/>
          <p:nvPr/>
        </p:nvSpPr>
        <p:spPr>
          <a:xfrm>
            <a:off x="8026400" y="2032000"/>
            <a:ext cx="3378200" cy="2032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8026400" y="2032000"/>
            <a:ext cx="50800" cy="2032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80400" y="2222500"/>
            <a:ext cx="355600" cy="355600"/>
          </a:xfrm>
          <a:prstGeom prst="rect">
            <a:avLst/>
          </a:prstGeom>
        </p:spPr>
      </p:pic>
      <p:sp>
        <p:nvSpPr>
          <p:cNvPr id="19" name="AutoShape 19"/>
          <p:cNvSpPr/>
          <p:nvPr/>
        </p:nvSpPr>
        <p:spPr>
          <a:xfrm>
            <a:off x="8788400" y="21844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a:ea typeface="Noto Sans SC"/>
                <a:cs typeface="Noto Sans SC"/>
                <a:sym typeface="Noto Sans SC"/>
              </a:rPr>
              <a:t>统领作用</a:t>
            </a:r>
            <a:endParaRPr lang="en-US" sz="1100"/>
          </a:p>
        </p:txBody>
      </p:sp>
      <p:cxnSp>
        <p:nvCxnSpPr>
          <p:cNvPr id="20" name="Connector 20"/>
          <p:cNvCxnSpPr/>
          <p:nvPr/>
        </p:nvCxnSpPr>
        <p:spPr>
          <a:xfrm rot="-15211">
            <a:off x="8280414" y="2787650"/>
            <a:ext cx="28702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21" name="AutoShape 21"/>
          <p:cNvSpPr/>
          <p:nvPr/>
        </p:nvSpPr>
        <p:spPr>
          <a:xfrm>
            <a:off x="8280400" y="2984500"/>
            <a:ext cx="2921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25252"/>
                </a:solidFill>
                <a:latin typeface="Noto Sans SC"/>
                <a:ea typeface="Noto Sans SC"/>
                <a:cs typeface="Noto Sans SC"/>
                <a:sym typeface="Noto Sans SC"/>
              </a:rPr>
              <a:t>坚持以党的政治建设统领党的思想建设、组织建设、作风建设、纪律建设，把制度建设贯穿其中，深入推进反腐败斗争，全面提高党的建设质量。</a:t>
            </a:r>
            <a:endParaRPr lang="en-US" sz="1100"/>
          </a:p>
        </p:txBody>
      </p:sp>
      <p:sp>
        <p:nvSpPr>
          <p:cNvPr id="22" name="AutoShape 22"/>
          <p:cNvSpPr/>
          <p:nvPr/>
        </p:nvSpPr>
        <p:spPr>
          <a:xfrm>
            <a:off x="762000" y="4445000"/>
            <a:ext cx="5207000" cy="1778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23" name="AutoShape 23"/>
          <p:cNvSpPr/>
          <p:nvPr/>
        </p:nvSpPr>
        <p:spPr>
          <a:xfrm>
            <a:off x="762000" y="4445000"/>
            <a:ext cx="50800" cy="1778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4" name="Picture 2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16000" y="4635500"/>
            <a:ext cx="355600" cy="355600"/>
          </a:xfrm>
          <a:prstGeom prst="rect">
            <a:avLst/>
          </a:prstGeom>
        </p:spPr>
      </p:pic>
      <p:sp>
        <p:nvSpPr>
          <p:cNvPr id="25" name="AutoShape 25"/>
          <p:cNvSpPr/>
          <p:nvPr/>
        </p:nvSpPr>
        <p:spPr>
          <a:xfrm>
            <a:off x="1524000" y="4597400"/>
            <a:ext cx="4191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a:ea typeface="Noto Sans SC"/>
                <a:cs typeface="Noto Sans SC"/>
                <a:sym typeface="Noto Sans SC"/>
              </a:rPr>
              <a:t>不断提升政治能力</a:t>
            </a:r>
            <a:endParaRPr lang="en-US" sz="1100"/>
          </a:p>
        </p:txBody>
      </p:sp>
      <p:cxnSp>
        <p:nvCxnSpPr>
          <p:cNvPr id="26" name="Connector 26"/>
          <p:cNvCxnSpPr/>
          <p:nvPr/>
        </p:nvCxnSpPr>
        <p:spPr>
          <a:xfrm rot="-9291">
            <a:off x="1016009" y="5200650"/>
            <a:ext cx="4699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27" name="AutoShape 27"/>
          <p:cNvSpPr/>
          <p:nvPr/>
        </p:nvSpPr>
        <p:spPr>
          <a:xfrm>
            <a:off x="1016000" y="5334000"/>
            <a:ext cx="4699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25252"/>
                </a:solidFill>
                <a:latin typeface="Noto Sans SC"/>
                <a:ea typeface="Noto Sans SC"/>
                <a:cs typeface="Noto Sans SC"/>
                <a:sym typeface="Noto Sans SC"/>
              </a:rPr>
              <a:t>教育引导党员干部不断提高政治判断力、政治领悟力、政治执行力，善于从政治上看问题，善于把握政治大局，始终做政治上的明白人、老实人。</a:t>
            </a:r>
            <a:endParaRPr lang="en-US" sz="1100"/>
          </a:p>
        </p:txBody>
      </p:sp>
      <p:sp>
        <p:nvSpPr>
          <p:cNvPr id="28" name="AutoShape 28"/>
          <p:cNvSpPr/>
          <p:nvPr/>
        </p:nvSpPr>
        <p:spPr>
          <a:xfrm>
            <a:off x="6223000" y="4445000"/>
            <a:ext cx="5207000" cy="1778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29" name="AutoShape 29"/>
          <p:cNvSpPr/>
          <p:nvPr/>
        </p:nvSpPr>
        <p:spPr>
          <a:xfrm>
            <a:off x="6223000" y="4445000"/>
            <a:ext cx="50800" cy="1778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30" name="Picture 30"/>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477000" y="4635500"/>
            <a:ext cx="355600" cy="355600"/>
          </a:xfrm>
          <a:prstGeom prst="rect">
            <a:avLst/>
          </a:prstGeom>
        </p:spPr>
      </p:pic>
      <p:sp>
        <p:nvSpPr>
          <p:cNvPr id="31" name="AutoShape 31"/>
          <p:cNvSpPr/>
          <p:nvPr/>
        </p:nvSpPr>
        <p:spPr>
          <a:xfrm>
            <a:off x="6985000" y="4597400"/>
            <a:ext cx="4191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333333"/>
                </a:solidFill>
                <a:latin typeface="Noto Sans SC"/>
                <a:ea typeface="Noto Sans SC"/>
                <a:cs typeface="Noto Sans SC"/>
                <a:sym typeface="Noto Sans SC"/>
              </a:rPr>
              <a:t>营造风清气正政治生态</a:t>
            </a:r>
            <a:endParaRPr lang="en-US" sz="1100"/>
          </a:p>
        </p:txBody>
      </p:sp>
      <p:cxnSp>
        <p:nvCxnSpPr>
          <p:cNvPr id="32" name="Connector 32"/>
          <p:cNvCxnSpPr/>
          <p:nvPr/>
        </p:nvCxnSpPr>
        <p:spPr>
          <a:xfrm rot="-9291">
            <a:off x="6477009" y="5200650"/>
            <a:ext cx="4699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33" name="AutoShape 33"/>
          <p:cNvSpPr/>
          <p:nvPr/>
        </p:nvSpPr>
        <p:spPr>
          <a:xfrm>
            <a:off x="6477000" y="5334000"/>
            <a:ext cx="4699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25252"/>
                </a:solidFill>
                <a:latin typeface="Noto Sans SC"/>
                <a:ea typeface="Noto Sans SC"/>
                <a:cs typeface="Noto Sans SC"/>
                <a:sym typeface="Noto Sans SC"/>
              </a:rPr>
              <a:t>把营造风清气正的政治生态作为基础性、经常性工作，浚其源、涵其林，养正气、固根本，着力锻造忠诚干净担当的高素质干部队伍，巩固党的团结统一。</a:t>
            </a:r>
            <a:endParaRPr lang="en-US" sz="1100"/>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762000" y="6350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坚持锤炼坚强党性——党员干部的终身课题</a:t>
            </a:r>
            <a:endParaRPr lang="en-US" sz="1100"/>
          </a:p>
        </p:txBody>
      </p:sp>
      <p:sp>
        <p:nvSpPr>
          <p:cNvPr id="3" name="AutoShape 3"/>
          <p:cNvSpPr/>
          <p:nvPr/>
        </p:nvSpPr>
        <p:spPr>
          <a:xfrm>
            <a:off x="762000" y="1397000"/>
            <a:ext cx="10668000" cy="25400"/>
          </a:xfrm>
          <a:prstGeom prst="roundRect">
            <a:avLst>
              <a:gd name="adj" fmla="val 0"/>
            </a:avLst>
          </a:prstGeom>
          <a:solidFill>
            <a:srgbClr val="C00000">
              <a:alpha val="2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266190" y="2032000"/>
            <a:ext cx="9271000" cy="12065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1266190" y="2032000"/>
            <a:ext cx="123825" cy="1206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1520190" y="2095500"/>
            <a:ext cx="8550275" cy="1079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深刻把握党性的核心本质</a:t>
            </a:r>
            <a:endParaRPr lang="en-US" sz="1100"/>
          </a:p>
          <a:p>
            <a:pPr marL="0" indent="0" algn="l">
              <a:lnSpc>
                <a:spcPct val="108000"/>
              </a:lnSpc>
            </a:pPr>
            <a:r>
              <a:rPr lang="en-US" sz="1400" b="0" i="0" u="none" strike="noStrike">
                <a:solidFill>
                  <a:srgbClr val="333333"/>
                </a:solidFill>
                <a:latin typeface="Noto Sans SC"/>
                <a:ea typeface="Noto Sans SC"/>
                <a:cs typeface="Noto Sans SC"/>
                <a:sym typeface="Noto Sans SC"/>
              </a:rPr>
              <a:t>党性说到底是立场问题，是党员、干部立身、立业、立言、立德的基石。它决定了党员干部“我是谁、为了谁、依靠谁”的根本立场，是保持党的先进性和纯洁性的关键所在。</a:t>
            </a:r>
            <a:endParaRPr lang="en-US" sz="1400" b="0" i="0" u="none" strike="noStrike">
              <a:solidFill>
                <a:srgbClr val="333333"/>
              </a:solidFill>
              <a:latin typeface="Noto Sans SC"/>
              <a:ea typeface="Noto Sans SC"/>
              <a:cs typeface="Noto Sans SC"/>
              <a:sym typeface="Noto Sans SC"/>
            </a:endParaRPr>
          </a:p>
        </p:txBody>
      </p:sp>
      <p:sp>
        <p:nvSpPr>
          <p:cNvPr id="10" name="AutoShape 10"/>
          <p:cNvSpPr/>
          <p:nvPr/>
        </p:nvSpPr>
        <p:spPr>
          <a:xfrm>
            <a:off x="1266190" y="3556000"/>
            <a:ext cx="571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聚焦党性锤炼的核心重点</a:t>
            </a:r>
            <a:endParaRPr lang="en-US" sz="1100"/>
          </a:p>
        </p:txBody>
      </p:sp>
      <p:sp>
        <p:nvSpPr>
          <p:cNvPr id="11" name="AutoShape 11"/>
          <p:cNvSpPr/>
          <p:nvPr/>
        </p:nvSpPr>
        <p:spPr>
          <a:xfrm>
            <a:off x="1266190" y="4191000"/>
            <a:ext cx="1714500" cy="952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393190" y="4318000"/>
            <a:ext cx="304800" cy="304800"/>
          </a:xfrm>
          <a:prstGeom prst="rect">
            <a:avLst/>
          </a:prstGeom>
        </p:spPr>
      </p:pic>
      <p:sp>
        <p:nvSpPr>
          <p:cNvPr id="13" name="AutoShape 13"/>
          <p:cNvSpPr/>
          <p:nvPr/>
        </p:nvSpPr>
        <p:spPr>
          <a:xfrm>
            <a:off x="1774190" y="4292600"/>
            <a:ext cx="1143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a:ea typeface="Noto Sans SC"/>
                <a:cs typeface="Noto Sans SC"/>
                <a:sym typeface="Noto Sans SC"/>
              </a:rPr>
              <a:t>坚定信念</a:t>
            </a:r>
            <a:endParaRPr lang="en-US" sz="1100"/>
          </a:p>
          <a:p>
            <a:pPr marL="0" indent="0" algn="l">
              <a:lnSpc>
                <a:spcPct val="100000"/>
              </a:lnSpc>
            </a:pPr>
            <a:r>
              <a:rPr lang="en-US" sz="1200" b="0" i="0" u="none" strike="noStrike">
                <a:solidFill>
                  <a:srgbClr val="666666"/>
                </a:solidFill>
                <a:latin typeface="Noto Sans SC"/>
                <a:ea typeface="Noto Sans SC"/>
                <a:cs typeface="Noto Sans SC"/>
                <a:sym typeface="Noto Sans SC"/>
              </a:rPr>
              <a:t>补足精神之钙，把稳思想之舵</a:t>
            </a:r>
            <a:endParaRPr lang="en-US" sz="1200" b="0" i="0" u="none" strike="noStrike">
              <a:solidFill>
                <a:srgbClr val="666666"/>
              </a:solidFill>
              <a:latin typeface="Noto Sans SC"/>
              <a:ea typeface="Noto Sans SC"/>
              <a:cs typeface="Noto Sans SC"/>
              <a:sym typeface="Noto Sans SC"/>
            </a:endParaRPr>
          </a:p>
        </p:txBody>
      </p:sp>
      <p:sp>
        <p:nvSpPr>
          <p:cNvPr id="14" name="AutoShape 14"/>
          <p:cNvSpPr/>
          <p:nvPr/>
        </p:nvSpPr>
        <p:spPr>
          <a:xfrm>
            <a:off x="4695190" y="4191000"/>
            <a:ext cx="1714500" cy="952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822190" y="4318000"/>
            <a:ext cx="304800" cy="304800"/>
          </a:xfrm>
          <a:prstGeom prst="rect">
            <a:avLst/>
          </a:prstGeom>
        </p:spPr>
      </p:pic>
      <p:sp>
        <p:nvSpPr>
          <p:cNvPr id="16" name="AutoShape 16"/>
          <p:cNvSpPr/>
          <p:nvPr/>
        </p:nvSpPr>
        <p:spPr>
          <a:xfrm>
            <a:off x="5203190" y="4292600"/>
            <a:ext cx="1143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a:ea typeface="Noto Sans SC"/>
                <a:cs typeface="Noto Sans SC"/>
                <a:sym typeface="Noto Sans SC"/>
              </a:rPr>
              <a:t>铸牢忠诚</a:t>
            </a:r>
            <a:endParaRPr lang="en-US" sz="1100"/>
          </a:p>
          <a:p>
            <a:pPr marL="0" indent="0" algn="l">
              <a:lnSpc>
                <a:spcPct val="100000"/>
              </a:lnSpc>
            </a:pPr>
            <a:r>
              <a:rPr lang="en-US" sz="1200" b="0" i="0" u="none" strike="noStrike">
                <a:solidFill>
                  <a:srgbClr val="666666"/>
                </a:solidFill>
                <a:latin typeface="Noto Sans SC"/>
                <a:ea typeface="Noto Sans SC"/>
                <a:cs typeface="Noto Sans SC"/>
                <a:sym typeface="Noto Sans SC"/>
              </a:rPr>
              <a:t>坚定政治立场，严守政治纪律</a:t>
            </a:r>
            <a:endParaRPr lang="en-US" sz="1200" b="0" i="0" u="none" strike="noStrike">
              <a:solidFill>
                <a:srgbClr val="666666"/>
              </a:solidFill>
              <a:latin typeface="Noto Sans SC"/>
              <a:ea typeface="Noto Sans SC"/>
              <a:cs typeface="Noto Sans SC"/>
              <a:sym typeface="Noto Sans SC"/>
            </a:endParaRPr>
          </a:p>
        </p:txBody>
      </p:sp>
      <p:sp>
        <p:nvSpPr>
          <p:cNvPr id="17" name="AutoShape 17"/>
          <p:cNvSpPr/>
          <p:nvPr/>
        </p:nvSpPr>
        <p:spPr>
          <a:xfrm>
            <a:off x="8568690" y="4191000"/>
            <a:ext cx="1968500" cy="952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400540" y="4514850"/>
            <a:ext cx="304800" cy="304800"/>
          </a:xfrm>
          <a:prstGeom prst="rect">
            <a:avLst/>
          </a:prstGeom>
        </p:spPr>
      </p:pic>
      <p:sp>
        <p:nvSpPr>
          <p:cNvPr id="19" name="AutoShape 19"/>
          <p:cNvSpPr/>
          <p:nvPr/>
        </p:nvSpPr>
        <p:spPr>
          <a:xfrm>
            <a:off x="8854440" y="4286250"/>
            <a:ext cx="1397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a:ea typeface="Noto Sans SC"/>
                <a:cs typeface="Noto Sans SC"/>
                <a:sym typeface="Noto Sans SC"/>
              </a:rPr>
              <a:t>厚植情怀</a:t>
            </a:r>
            <a:endParaRPr lang="en-US" sz="1100"/>
          </a:p>
          <a:p>
            <a:pPr marL="0" indent="0" algn="l">
              <a:lnSpc>
                <a:spcPct val="100000"/>
              </a:lnSpc>
            </a:pPr>
            <a:r>
              <a:rPr lang="en-US" sz="1200" b="0" i="0" u="none" strike="noStrike">
                <a:solidFill>
                  <a:srgbClr val="666666"/>
                </a:solidFill>
                <a:latin typeface="Noto Sans SC"/>
                <a:ea typeface="Noto Sans SC"/>
                <a:cs typeface="Noto Sans SC"/>
                <a:sym typeface="Noto Sans SC"/>
              </a:rPr>
              <a:t>站稳人民立场，践行根本宗旨</a:t>
            </a:r>
            <a:endParaRPr lang="en-US" sz="1200" b="0" i="0" u="none" strike="noStrike">
              <a:solidFill>
                <a:srgbClr val="666666"/>
              </a:solidFill>
              <a:latin typeface="Noto Sans SC"/>
              <a:ea typeface="Noto Sans SC"/>
              <a:cs typeface="Noto Sans SC"/>
              <a:sym typeface="Noto Sans SC"/>
            </a:endParaRPr>
          </a:p>
        </p:txBody>
      </p:sp>
      <p:cxnSp>
        <p:nvCxnSpPr>
          <p:cNvPr id="20" name="Connector 20"/>
          <p:cNvCxnSpPr/>
          <p:nvPr/>
        </p:nvCxnSpPr>
        <p:spPr>
          <a:xfrm>
            <a:off x="1266197" y="5450205"/>
            <a:ext cx="9269730" cy="75565"/>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21" name="AutoShape 21"/>
          <p:cNvSpPr/>
          <p:nvPr/>
        </p:nvSpPr>
        <p:spPr>
          <a:xfrm>
            <a:off x="1266190" y="5651500"/>
            <a:ext cx="9270365" cy="825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333333"/>
                </a:solidFill>
                <a:latin typeface="Noto Sans SC"/>
                <a:ea typeface="Noto Sans SC"/>
                <a:cs typeface="Noto Sans SC"/>
                <a:sym typeface="Noto Sans SC"/>
              </a:rPr>
              <a:t>要始终把政治修养摆在首位，从党的创新理论中汲取滋养，严守党章党规党纪，在实践锻炼中不断砥砺初心、淬炼党性，做到心有所畏、言有所戒、行有所止。</a:t>
            </a:r>
            <a:endParaRPr lang="en-US" sz="1100"/>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762000" y="6350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坚持健全上下贯通、执行有力的组织体系——党的优势所在、力量所在</a:t>
            </a:r>
            <a:endParaRPr lang="en-US" sz="2000" b="1" i="0" u="none" strike="noStrike">
              <a:solidFill>
                <a:srgbClr val="C00000"/>
              </a:solidFill>
              <a:latin typeface="Noto Sans SC"/>
              <a:ea typeface="Noto Sans SC"/>
              <a:cs typeface="Noto Sans SC"/>
              <a:sym typeface="Noto Sans SC"/>
            </a:endParaRPr>
          </a:p>
        </p:txBody>
      </p:sp>
      <p:sp>
        <p:nvSpPr>
          <p:cNvPr id="3" name="AutoShape 3"/>
          <p:cNvSpPr/>
          <p:nvPr/>
        </p:nvSpPr>
        <p:spPr>
          <a:xfrm>
            <a:off x="762000" y="1397000"/>
            <a:ext cx="10668000" cy="25400"/>
          </a:xfrm>
          <a:prstGeom prst="roundRect">
            <a:avLst>
              <a:gd name="adj" fmla="val 0"/>
            </a:avLst>
          </a:prstGeom>
          <a:solidFill>
            <a:srgbClr val="C00000">
              <a:alpha val="2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406525" y="1856105"/>
            <a:ext cx="76200" cy="762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1597025" y="1856105"/>
            <a:ext cx="789813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333333"/>
                </a:solidFill>
                <a:latin typeface="Noto Sans SC"/>
                <a:ea typeface="Noto Sans SC"/>
                <a:cs typeface="Noto Sans SC"/>
                <a:sym typeface="Noto Sans SC"/>
              </a:rPr>
              <a:t>力量之源：组织是“形”，思想是“魂”</a:t>
            </a:r>
            <a:endParaRPr lang="en-US" sz="1100"/>
          </a:p>
          <a:p>
            <a:pPr marL="0" indent="0" algn="l">
              <a:lnSpc>
                <a:spcPct val="108000"/>
              </a:lnSpc>
            </a:pPr>
            <a:r>
              <a:rPr lang="en-US" sz="1300" b="0" i="0" u="none" strike="noStrike">
                <a:solidFill>
                  <a:srgbClr val="666666"/>
                </a:solidFill>
                <a:latin typeface="Noto Sans SC"/>
                <a:ea typeface="Noto Sans SC"/>
                <a:cs typeface="Noto Sans SC"/>
                <a:sym typeface="Noto Sans SC"/>
              </a:rPr>
              <a:t>党的力量来自组织。严密的组织体系，是马克思主义政党的优势所在、力量所在，确保全党在政治立场、政治方向、政治原则、政治道路上同党中央保持高度一致。</a:t>
            </a:r>
            <a:endParaRPr lang="en-US" sz="1300" b="0" i="0" u="none" strike="noStrike">
              <a:solidFill>
                <a:srgbClr val="666666"/>
              </a:solidFill>
              <a:latin typeface="Noto Sans SC"/>
              <a:ea typeface="Noto Sans SC"/>
              <a:cs typeface="Noto Sans SC"/>
              <a:sym typeface="Noto Sans SC"/>
            </a:endParaRPr>
          </a:p>
        </p:txBody>
      </p:sp>
      <p:sp>
        <p:nvSpPr>
          <p:cNvPr id="9" name="AutoShape 9"/>
          <p:cNvSpPr/>
          <p:nvPr/>
        </p:nvSpPr>
        <p:spPr>
          <a:xfrm>
            <a:off x="1406525" y="3126105"/>
            <a:ext cx="76200" cy="1079500"/>
          </a:xfrm>
          <a:prstGeom prst="roundRect">
            <a:avLst>
              <a:gd name="adj" fmla="val 0"/>
            </a:avLst>
          </a:prstGeom>
          <a:solidFill>
            <a:srgbClr val="C00000">
              <a:alpha val="7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1597025" y="3126105"/>
            <a:ext cx="789813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800" b="1" i="0" u="none" strike="noStrike">
                <a:solidFill>
                  <a:srgbClr val="333333"/>
                </a:solidFill>
                <a:latin typeface="Noto Sans SC"/>
                <a:ea typeface="Noto Sans SC"/>
                <a:cs typeface="Noto Sans SC"/>
                <a:sym typeface="Noto Sans SC"/>
              </a:rPr>
              <a:t>贯通链条：从“最初一公里”到“最后一公里”</a:t>
            </a:r>
            <a:endParaRPr lang="en-US" sz="1100"/>
          </a:p>
          <a:p>
            <a:pPr marL="0" indent="0" algn="l">
              <a:lnSpc>
                <a:spcPct val="117000"/>
              </a:lnSpc>
            </a:pPr>
            <a:r>
              <a:rPr lang="en-US" sz="1300" b="0" i="0" u="none" strike="noStrike">
                <a:solidFill>
                  <a:srgbClr val="666666"/>
                </a:solidFill>
                <a:latin typeface="Noto Sans SC"/>
                <a:ea typeface="Noto Sans SC"/>
                <a:cs typeface="Noto Sans SC"/>
                <a:sym typeface="Noto Sans SC"/>
              </a:rPr>
              <a:t>中央和国家机关是“最初一公里”，地方党委是“中间段”，基层党组织是“最后一公里”。只有三者衔接紧密、运行顺畅，党的领导才能“如身使臂，如臂使指”。</a:t>
            </a:r>
            <a:endParaRPr lang="en-US" sz="1300" b="0" i="0" u="none" strike="noStrike">
              <a:solidFill>
                <a:srgbClr val="666666"/>
              </a:solidFill>
              <a:latin typeface="Noto Sans SC"/>
              <a:ea typeface="Noto Sans SC"/>
              <a:cs typeface="Noto Sans SC"/>
              <a:sym typeface="Noto Sans SC"/>
            </a:endParaRPr>
          </a:p>
        </p:txBody>
      </p:sp>
      <p:sp>
        <p:nvSpPr>
          <p:cNvPr id="11" name="AutoShape 11"/>
          <p:cNvSpPr/>
          <p:nvPr/>
        </p:nvSpPr>
        <p:spPr>
          <a:xfrm>
            <a:off x="1406525" y="4650105"/>
            <a:ext cx="3901440" cy="1397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1406525" y="4650105"/>
            <a:ext cx="3901440" cy="762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1533525" y="4777105"/>
            <a:ext cx="352044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C00000"/>
                </a:solidFill>
                <a:latin typeface="Noto Sans SC"/>
                <a:ea typeface="Noto Sans SC"/>
                <a:cs typeface="Noto Sans SC"/>
                <a:sym typeface="Noto Sans SC"/>
              </a:rPr>
              <a:t>严防“梗阻”问题</a:t>
            </a:r>
            <a:endParaRPr lang="en-US" sz="1100"/>
          </a:p>
          <a:p>
            <a:pPr marL="0" indent="0" algn="l">
              <a:lnSpc>
                <a:spcPct val="117000"/>
              </a:lnSpc>
            </a:pPr>
            <a:r>
              <a:rPr lang="en-US" sz="1200" b="0" i="0" u="none" strike="noStrike">
                <a:solidFill>
                  <a:srgbClr val="595959"/>
                </a:solidFill>
                <a:latin typeface="Noto Sans SC"/>
                <a:ea typeface="Noto Sans SC"/>
                <a:cs typeface="Noto Sans SC"/>
                <a:sym typeface="Noto Sans SC"/>
              </a:rPr>
              <a:t>坚决防止出现政策执行中的“拦路虎”、贯彻落实中的“中梗阻”、联系服务群众的“断头路”。</a:t>
            </a:r>
            <a:endParaRPr lang="en-US" sz="1200" b="0" i="0" u="none" strike="noStrike">
              <a:solidFill>
                <a:srgbClr val="595959"/>
              </a:solidFill>
              <a:latin typeface="Noto Sans SC"/>
              <a:ea typeface="Noto Sans SC"/>
              <a:cs typeface="Noto Sans SC"/>
              <a:sym typeface="Noto Sans SC"/>
            </a:endParaRPr>
          </a:p>
        </p:txBody>
      </p:sp>
      <p:sp>
        <p:nvSpPr>
          <p:cNvPr id="14" name="AutoShape 14"/>
          <p:cNvSpPr/>
          <p:nvPr/>
        </p:nvSpPr>
        <p:spPr>
          <a:xfrm>
            <a:off x="5655945" y="4650105"/>
            <a:ext cx="3901440" cy="1397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5655945" y="4650105"/>
            <a:ext cx="3901440" cy="762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5782945" y="4777105"/>
            <a:ext cx="352044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C00000"/>
                </a:solidFill>
                <a:latin typeface="Noto Sans SC"/>
                <a:ea typeface="Noto Sans SC"/>
                <a:cs typeface="Noto Sans SC"/>
                <a:sym typeface="Noto Sans SC"/>
              </a:rPr>
              <a:t>抓实基层实践导向</a:t>
            </a:r>
            <a:endParaRPr lang="en-US" sz="1100"/>
          </a:p>
          <a:p>
            <a:pPr marL="0" indent="0" algn="l">
              <a:lnSpc>
                <a:spcPct val="117000"/>
              </a:lnSpc>
            </a:pPr>
            <a:r>
              <a:rPr lang="en-US" sz="1200" b="0" i="0" u="none" strike="noStrike">
                <a:solidFill>
                  <a:srgbClr val="595959"/>
                </a:solidFill>
                <a:latin typeface="Noto Sans SC"/>
                <a:ea typeface="Noto Sans SC"/>
                <a:cs typeface="Noto Sans SC"/>
                <a:sym typeface="Noto Sans SC"/>
              </a:rPr>
              <a:t>坚持大抓基层，增强党组织政治功能和组织功能，推动各领域基层党组织全面进步、全面过硬。</a:t>
            </a:r>
            <a:endParaRPr lang="en-US" sz="1200" b="0" i="0" u="none" strike="noStrike">
              <a:solidFill>
                <a:srgbClr val="595959"/>
              </a:solidFill>
              <a:latin typeface="Noto Sans SC"/>
              <a:ea typeface="Noto Sans SC"/>
              <a:cs typeface="Noto Sans SC"/>
              <a:sym typeface="Noto Sans SC"/>
            </a:endParaRPr>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坚持建设堪当民族复兴重任的高素质干部队伍</a:t>
            </a:r>
            <a:endParaRPr lang="en-US" sz="1100"/>
          </a:p>
        </p:txBody>
      </p:sp>
      <p:sp>
        <p:nvSpPr>
          <p:cNvPr id="3" name="AutoShape 3"/>
          <p:cNvSpPr/>
          <p:nvPr/>
        </p:nvSpPr>
        <p:spPr>
          <a:xfrm>
            <a:off x="762000" y="1397000"/>
            <a:ext cx="10668000" cy="25400"/>
          </a:xfrm>
          <a:prstGeom prst="roundRect">
            <a:avLst>
              <a:gd name="adj" fmla="val 0"/>
            </a:avLst>
          </a:prstGeom>
          <a:solidFill>
            <a:srgbClr val="C00000">
              <a:alpha val="20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62000" y="1524000"/>
            <a:ext cx="10668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525252"/>
                </a:solidFill>
                <a:latin typeface="Noto Sans SC"/>
                <a:ea typeface="Noto Sans SC"/>
                <a:cs typeface="Noto Sans SC"/>
                <a:sym typeface="Noto Sans SC"/>
              </a:rPr>
              <a:t>——关系党和国家事业发展的关键性、根本性问题</a:t>
            </a:r>
            <a:endParaRPr lang="en-US" sz="1100"/>
          </a:p>
        </p:txBody>
      </p:sp>
      <p:sp>
        <p:nvSpPr>
          <p:cNvPr id="5" name="AutoShape 5"/>
          <p:cNvSpPr/>
          <p:nvPr/>
        </p:nvSpPr>
        <p:spPr>
          <a:xfrm>
            <a:off x="762000" y="2286000"/>
            <a:ext cx="3429000" cy="1905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762000" y="2286000"/>
            <a:ext cx="50800" cy="1905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65200" y="2438400"/>
            <a:ext cx="304800" cy="304800"/>
          </a:xfrm>
          <a:prstGeom prst="rect">
            <a:avLst/>
          </a:prstGeom>
        </p:spPr>
      </p:pic>
      <p:sp>
        <p:nvSpPr>
          <p:cNvPr id="8" name="AutoShape 8"/>
          <p:cNvSpPr/>
          <p:nvPr/>
        </p:nvSpPr>
        <p:spPr>
          <a:xfrm>
            <a:off x="1397000" y="24130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立好“标尺”：好干部标准</a:t>
            </a:r>
            <a:endParaRPr lang="en-US" sz="1100"/>
          </a:p>
        </p:txBody>
      </p:sp>
      <p:cxnSp>
        <p:nvCxnSpPr>
          <p:cNvPr id="9" name="Connector 9"/>
          <p:cNvCxnSpPr/>
          <p:nvPr/>
        </p:nvCxnSpPr>
        <p:spPr>
          <a:xfrm rot="-14444">
            <a:off x="965213" y="2914650"/>
            <a:ext cx="30226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0" name="AutoShape 10"/>
          <p:cNvSpPr/>
          <p:nvPr/>
        </p:nvSpPr>
        <p:spPr>
          <a:xfrm>
            <a:off x="965200" y="3048000"/>
            <a:ext cx="304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3C3C3C"/>
                </a:solidFill>
                <a:latin typeface="Noto Sans SC"/>
                <a:ea typeface="Noto Sans SC"/>
                <a:cs typeface="Noto Sans SC"/>
                <a:sym typeface="Noto Sans SC"/>
              </a:rPr>
              <a:t>始终坚持信念坚定、为民服务、勤政务实、敢于担当、清正廉洁的新时代好干部标准，树立鲜明选人用人导向。</a:t>
            </a:r>
            <a:endParaRPr lang="en-US" sz="1100"/>
          </a:p>
        </p:txBody>
      </p:sp>
      <p:sp>
        <p:nvSpPr>
          <p:cNvPr id="11" name="AutoShape 11"/>
          <p:cNvSpPr/>
          <p:nvPr/>
        </p:nvSpPr>
        <p:spPr>
          <a:xfrm>
            <a:off x="4381500" y="2286000"/>
            <a:ext cx="3429000" cy="1905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4381500" y="2286000"/>
            <a:ext cx="50800" cy="1905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84700" y="2438400"/>
            <a:ext cx="304800" cy="304800"/>
          </a:xfrm>
          <a:prstGeom prst="rect">
            <a:avLst/>
          </a:prstGeom>
        </p:spPr>
      </p:pic>
      <p:sp>
        <p:nvSpPr>
          <p:cNvPr id="14" name="AutoShape 14"/>
          <p:cNvSpPr/>
          <p:nvPr/>
        </p:nvSpPr>
        <p:spPr>
          <a:xfrm>
            <a:off x="5016500" y="24130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把住“关口”：政治标准首位</a:t>
            </a:r>
            <a:endParaRPr lang="en-US" sz="1100"/>
          </a:p>
        </p:txBody>
      </p:sp>
      <p:cxnSp>
        <p:nvCxnSpPr>
          <p:cNvPr id="15" name="Connector 15"/>
          <p:cNvCxnSpPr/>
          <p:nvPr/>
        </p:nvCxnSpPr>
        <p:spPr>
          <a:xfrm rot="-14444">
            <a:off x="4584713" y="2914650"/>
            <a:ext cx="30226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6" name="AutoShape 16"/>
          <p:cNvSpPr/>
          <p:nvPr/>
        </p:nvSpPr>
        <p:spPr>
          <a:xfrm>
            <a:off x="4584700" y="3048000"/>
            <a:ext cx="304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3C3C3C"/>
                </a:solidFill>
                <a:latin typeface="Noto Sans SC"/>
                <a:ea typeface="Noto Sans SC"/>
                <a:cs typeface="Noto Sans SC"/>
                <a:sym typeface="Noto Sans SC"/>
              </a:rPr>
              <a:t>把政治标准放在首位，深入考察干部的政治忠诚、政治定力、政治担当，坚决防止和纠正政治上的“两面人”现象。</a:t>
            </a:r>
            <a:endParaRPr lang="en-US" sz="1100"/>
          </a:p>
        </p:txBody>
      </p:sp>
      <p:sp>
        <p:nvSpPr>
          <p:cNvPr id="17" name="AutoShape 17"/>
          <p:cNvSpPr/>
          <p:nvPr/>
        </p:nvSpPr>
        <p:spPr>
          <a:xfrm>
            <a:off x="8001000" y="2286000"/>
            <a:ext cx="3429000" cy="1905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8001000" y="2286000"/>
            <a:ext cx="50800" cy="1905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04200" y="2438400"/>
            <a:ext cx="304800" cy="304800"/>
          </a:xfrm>
          <a:prstGeom prst="rect">
            <a:avLst/>
          </a:prstGeom>
        </p:spPr>
      </p:pic>
      <p:sp>
        <p:nvSpPr>
          <p:cNvPr id="20" name="AutoShape 20"/>
          <p:cNvSpPr/>
          <p:nvPr/>
        </p:nvSpPr>
        <p:spPr>
          <a:xfrm>
            <a:off x="8636000" y="24130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攥紧“链条”：统筹育选管用</a:t>
            </a:r>
            <a:endParaRPr lang="en-US" sz="1100"/>
          </a:p>
        </p:txBody>
      </p:sp>
      <p:cxnSp>
        <p:nvCxnSpPr>
          <p:cNvPr id="21" name="Connector 21"/>
          <p:cNvCxnSpPr/>
          <p:nvPr/>
        </p:nvCxnSpPr>
        <p:spPr>
          <a:xfrm rot="-14444">
            <a:off x="8204213" y="2914650"/>
            <a:ext cx="30226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22" name="AutoShape 22"/>
          <p:cNvSpPr/>
          <p:nvPr/>
        </p:nvSpPr>
        <p:spPr>
          <a:xfrm>
            <a:off x="8204200" y="3048000"/>
            <a:ext cx="3048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3C3C3C"/>
                </a:solidFill>
                <a:latin typeface="Noto Sans SC"/>
                <a:ea typeface="Noto Sans SC"/>
                <a:cs typeface="Noto Sans SC"/>
                <a:sym typeface="Noto Sans SC"/>
              </a:rPr>
              <a:t>统筹做好干部培育、选拔、管理、使用全链条工作，推进干部工作制度化、规范化、科学化，形成系统完备的工作体系。</a:t>
            </a:r>
            <a:endParaRPr lang="en-US" sz="1100"/>
          </a:p>
        </p:txBody>
      </p:sp>
      <p:sp>
        <p:nvSpPr>
          <p:cNvPr id="23" name="AutoShape 23"/>
          <p:cNvSpPr/>
          <p:nvPr/>
        </p:nvSpPr>
        <p:spPr>
          <a:xfrm>
            <a:off x="762000" y="4572000"/>
            <a:ext cx="5270500" cy="1651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24" name="AutoShape 24"/>
          <p:cNvSpPr/>
          <p:nvPr/>
        </p:nvSpPr>
        <p:spPr>
          <a:xfrm>
            <a:off x="762000" y="4572000"/>
            <a:ext cx="50800" cy="1651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5" name="Picture 25"/>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65200" y="4724400"/>
            <a:ext cx="304800" cy="304800"/>
          </a:xfrm>
          <a:prstGeom prst="rect">
            <a:avLst/>
          </a:prstGeom>
        </p:spPr>
      </p:pic>
      <p:sp>
        <p:nvSpPr>
          <p:cNvPr id="26" name="AutoShape 26"/>
          <p:cNvSpPr/>
          <p:nvPr/>
        </p:nvSpPr>
        <p:spPr>
          <a:xfrm>
            <a:off x="1397000" y="4699000"/>
            <a:ext cx="444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坚持严管厚爱结合、激励约束并重</a:t>
            </a:r>
            <a:endParaRPr lang="en-US" sz="1100"/>
          </a:p>
        </p:txBody>
      </p:sp>
      <p:cxnSp>
        <p:nvCxnSpPr>
          <p:cNvPr id="27" name="Connector 27"/>
          <p:cNvCxnSpPr/>
          <p:nvPr/>
        </p:nvCxnSpPr>
        <p:spPr>
          <a:xfrm rot="-8952">
            <a:off x="965208" y="5200650"/>
            <a:ext cx="48768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28" name="AutoShape 28"/>
          <p:cNvSpPr/>
          <p:nvPr/>
        </p:nvSpPr>
        <p:spPr>
          <a:xfrm>
            <a:off x="965200" y="5334000"/>
            <a:ext cx="4889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3C3C3C"/>
                </a:solidFill>
                <a:latin typeface="Noto Sans SC"/>
                <a:ea typeface="Noto Sans SC"/>
                <a:cs typeface="Noto Sans SC"/>
                <a:sym typeface="Noto Sans SC"/>
              </a:rPr>
              <a:t>既要加强全方位管理和经常性监督，管好关键人、管到关键处、管住关键事；又要关心关爱干部，鼓励干部敢于担当、积极作为，保护干部干事创业的积极性。</a:t>
            </a:r>
            <a:endParaRPr lang="en-US" sz="1100"/>
          </a:p>
        </p:txBody>
      </p:sp>
      <p:sp>
        <p:nvSpPr>
          <p:cNvPr id="29" name="AutoShape 29"/>
          <p:cNvSpPr/>
          <p:nvPr/>
        </p:nvSpPr>
        <p:spPr>
          <a:xfrm>
            <a:off x="6350000" y="4572000"/>
            <a:ext cx="5270500" cy="1651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30" name="AutoShape 30"/>
          <p:cNvSpPr/>
          <p:nvPr/>
        </p:nvSpPr>
        <p:spPr>
          <a:xfrm>
            <a:off x="6350000" y="4572000"/>
            <a:ext cx="50800" cy="1651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31" name="Picture 31"/>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553200" y="4724400"/>
            <a:ext cx="304800" cy="304800"/>
          </a:xfrm>
          <a:prstGeom prst="rect">
            <a:avLst/>
          </a:prstGeom>
        </p:spPr>
      </p:pic>
      <p:sp>
        <p:nvSpPr>
          <p:cNvPr id="32" name="AutoShape 32"/>
          <p:cNvSpPr/>
          <p:nvPr/>
        </p:nvSpPr>
        <p:spPr>
          <a:xfrm>
            <a:off x="6985000" y="4699000"/>
            <a:ext cx="444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锻造适应新时代要求的过硬能力本领</a:t>
            </a:r>
            <a:endParaRPr lang="en-US" sz="1100"/>
          </a:p>
        </p:txBody>
      </p:sp>
      <p:cxnSp>
        <p:nvCxnSpPr>
          <p:cNvPr id="33" name="Connector 33"/>
          <p:cNvCxnSpPr/>
          <p:nvPr/>
        </p:nvCxnSpPr>
        <p:spPr>
          <a:xfrm rot="-8952">
            <a:off x="6553208" y="5200650"/>
            <a:ext cx="48768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34" name="AutoShape 34"/>
          <p:cNvSpPr/>
          <p:nvPr/>
        </p:nvSpPr>
        <p:spPr>
          <a:xfrm>
            <a:off x="6553200" y="5334000"/>
            <a:ext cx="4889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3C3C3C"/>
                </a:solidFill>
                <a:latin typeface="Noto Sans SC"/>
                <a:ea typeface="Noto Sans SC"/>
                <a:cs typeface="Noto Sans SC"/>
                <a:sym typeface="Noto Sans SC"/>
              </a:rPr>
              <a:t>着力建设政治过硬、适应新时代要求、具备领导现代化建设能力的干部队伍，加强思想淬炼、政治历练、实践锻炼、专业训练，确保干部队伍能够担当起民族复兴的时代重任。</a:t>
            </a:r>
            <a:endParaRPr lang="en-US" sz="1100"/>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762000" y="635000"/>
            <a:ext cx="106680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坚持推进作风建设常态化长效化</a:t>
            </a:r>
            <a:endParaRPr lang="en-US" sz="1100"/>
          </a:p>
        </p:txBody>
      </p:sp>
      <p:sp>
        <p:nvSpPr>
          <p:cNvPr id="3" name="AutoShape 3"/>
          <p:cNvSpPr/>
          <p:nvPr/>
        </p:nvSpPr>
        <p:spPr>
          <a:xfrm>
            <a:off x="762000" y="1397000"/>
            <a:ext cx="10668000" cy="25400"/>
          </a:xfrm>
          <a:prstGeom prst="roundRect">
            <a:avLst>
              <a:gd name="adj" fmla="val 0"/>
            </a:avLst>
          </a:prstGeom>
          <a:solidFill>
            <a:srgbClr val="C00000">
              <a:alpha val="20000"/>
            </a:srgbClr>
          </a:solidFill>
          <a:ln w="25400" cap="flat" cmpd="sng">
            <a:noFill/>
            <a:prstDash val="solid"/>
            <a:round/>
          </a:ln>
        </p:spPr>
        <p:txBody>
          <a:bodyPr vert="horz" wrap="square" lIns="63500" tIns="63500" rIns="63500" bIns="63500" rtlCol="0" anchor="ctr"/>
          <a:lstStyle/>
          <a:p>
            <a:pPr algn="ctr">
              <a:defRPr/>
            </a:pPr>
          </a:p>
        </p:txBody>
      </p:sp>
      <p:pic>
        <p:nvPicPr>
          <p:cNvPr id="4" name="Picture 4"/>
          <p:cNvPicPr>
            <a:picLocks noChangeAspect="1"/>
          </p:cNvPicPr>
          <p:nvPr/>
        </p:nvPicPr>
        <p:blipFill>
          <a:blip r:embed="rId1"/>
          <a:srcRect t="8823" b="8823"/>
          <a:stretch>
            <a:fillRect/>
          </a:stretch>
        </p:blipFill>
        <p:spPr>
          <a:xfrm>
            <a:off x="762000" y="2032000"/>
            <a:ext cx="3556000" cy="3556000"/>
          </a:xfrm>
          <a:prstGeom prst="rect">
            <a:avLst/>
          </a:prstGeom>
          <a:noFill/>
          <a:ln w="25400" cap="flat" cmpd="sng">
            <a:noFill/>
            <a:prstDash val="solid"/>
            <a:round/>
          </a:ln>
        </p:spPr>
      </p:pic>
      <p:sp>
        <p:nvSpPr>
          <p:cNvPr id="5" name="AutoShape 5"/>
          <p:cNvSpPr/>
          <p:nvPr/>
        </p:nvSpPr>
        <p:spPr>
          <a:xfrm>
            <a:off x="762000" y="5778500"/>
            <a:ext cx="3556000" cy="635000"/>
          </a:xfrm>
          <a:prstGeom prst="rect">
            <a:avLst/>
          </a:prstGeom>
          <a:noFill/>
          <a:ln w="12700" cap="flat" cmpd="sng">
            <a:noFill/>
            <a:prstDash val="solid"/>
            <a:round/>
          </a:ln>
        </p:spPr>
        <p:txBody>
          <a:bodyPr vert="horz" wrap="square" lIns="0" tIns="0" rIns="0" bIns="0" rtlCol="0" anchor="ctr" anchorCtr="0"/>
          <a:lstStyle/>
          <a:p>
            <a:pPr marL="0" indent="0" algn="just">
              <a:lnSpc>
                <a:spcPct val="108000"/>
              </a:lnSpc>
              <a:defRPr/>
            </a:pPr>
            <a:r>
              <a:rPr lang="en-US" sz="1300" b="0" i="0" u="none" strike="noStrike">
                <a:solidFill>
                  <a:srgbClr val="525252"/>
                </a:solidFill>
                <a:latin typeface="Noto Sans SC"/>
                <a:ea typeface="Noto Sans SC"/>
                <a:cs typeface="Noto Sans SC"/>
                <a:sym typeface="Noto Sans SC"/>
              </a:rPr>
              <a:t>中央八项规定精神宣传海报，以具体明确的要求，彰显了党中央推进作风建设的坚定决心，为全党树立了标杆。</a:t>
            </a:r>
            <a:endParaRPr lang="en-US" sz="1100"/>
          </a:p>
        </p:txBody>
      </p:sp>
      <p:cxnSp>
        <p:nvCxnSpPr>
          <p:cNvPr id="6" name="Connector 6"/>
          <p:cNvCxnSpPr/>
          <p:nvPr/>
        </p:nvCxnSpPr>
        <p:spPr>
          <a:xfrm rot="5389889">
            <a:off x="2667000" y="4184659"/>
            <a:ext cx="4318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7" name="AutoShape 7"/>
          <p:cNvSpPr/>
          <p:nvPr/>
        </p:nvSpPr>
        <p:spPr>
          <a:xfrm>
            <a:off x="5207000" y="2032000"/>
            <a:ext cx="3111500" cy="1968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5207000" y="2032000"/>
            <a:ext cx="50800" cy="1968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397500" y="2222500"/>
            <a:ext cx="304800" cy="304800"/>
          </a:xfrm>
          <a:prstGeom prst="rect">
            <a:avLst/>
          </a:prstGeom>
        </p:spPr>
      </p:pic>
      <p:sp>
        <p:nvSpPr>
          <p:cNvPr id="10" name="AutoShape 10"/>
          <p:cNvSpPr/>
          <p:nvPr/>
        </p:nvSpPr>
        <p:spPr>
          <a:xfrm>
            <a:off x="5842000" y="2184400"/>
            <a:ext cx="2349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核心问题：血肉联系</a:t>
            </a:r>
            <a:endParaRPr lang="en-US" sz="1100"/>
          </a:p>
        </p:txBody>
      </p:sp>
      <p:cxnSp>
        <p:nvCxnSpPr>
          <p:cNvPr id="11" name="Connector 11"/>
          <p:cNvCxnSpPr/>
          <p:nvPr/>
        </p:nvCxnSpPr>
        <p:spPr>
          <a:xfrm rot="-15989">
            <a:off x="5397515" y="2724150"/>
            <a:ext cx="2730500" cy="12700"/>
          </a:xfrm>
          <a:prstGeom prst="straightConnector1">
            <a:avLst/>
          </a:prstGeom>
          <a:solidFill>
            <a:srgbClr val="DEE0E3">
              <a:alpha val="100000"/>
            </a:srgbClr>
          </a:solidFill>
          <a:ln w="12700" cap="flat" cmpd="sng">
            <a:solidFill>
              <a:srgbClr val="C00000">
                <a:alpha val="15000"/>
              </a:srgbClr>
            </a:solidFill>
            <a:prstDash val="dash"/>
            <a:round/>
            <a:headEnd type="none" w="med" len="med"/>
            <a:tailEnd type="none" w="med" len="med"/>
          </a:ln>
        </p:spPr>
      </p:cxnSp>
      <p:sp>
        <p:nvSpPr>
          <p:cNvPr id="12" name="AutoShape 12"/>
          <p:cNvSpPr/>
          <p:nvPr/>
        </p:nvSpPr>
        <p:spPr>
          <a:xfrm>
            <a:off x="5397500" y="2857500"/>
            <a:ext cx="2794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333333"/>
                </a:solidFill>
                <a:latin typeface="Noto Sans SC"/>
                <a:ea typeface="Noto Sans SC"/>
                <a:cs typeface="Noto Sans SC"/>
                <a:sym typeface="Noto Sans SC"/>
              </a:rPr>
              <a:t>作风问题的核心，是党同人民群众的关系问题。人心向背关系党的生死存亡，只有始终保持党同人民群众的血肉联系，才能夯实执政根基。</a:t>
            </a:r>
            <a:endParaRPr lang="en-US" sz="1100"/>
          </a:p>
        </p:txBody>
      </p:sp>
      <p:sp>
        <p:nvSpPr>
          <p:cNvPr id="13" name="AutoShape 13"/>
          <p:cNvSpPr/>
          <p:nvPr/>
        </p:nvSpPr>
        <p:spPr>
          <a:xfrm>
            <a:off x="8509000" y="2032000"/>
            <a:ext cx="3111500" cy="1968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8509000" y="2032000"/>
            <a:ext cx="50800" cy="1968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699500" y="2222500"/>
            <a:ext cx="304800" cy="304800"/>
          </a:xfrm>
          <a:prstGeom prst="rect">
            <a:avLst/>
          </a:prstGeom>
        </p:spPr>
      </p:pic>
      <p:sp>
        <p:nvSpPr>
          <p:cNvPr id="16" name="AutoShape 16"/>
          <p:cNvSpPr/>
          <p:nvPr/>
        </p:nvSpPr>
        <p:spPr>
          <a:xfrm>
            <a:off x="9144000" y="2184400"/>
            <a:ext cx="2349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根本遵循：铁规矩硬杠杠</a:t>
            </a:r>
            <a:endParaRPr lang="en-US" sz="1100"/>
          </a:p>
        </p:txBody>
      </p:sp>
      <p:cxnSp>
        <p:nvCxnSpPr>
          <p:cNvPr id="17" name="Connector 17"/>
          <p:cNvCxnSpPr/>
          <p:nvPr/>
        </p:nvCxnSpPr>
        <p:spPr>
          <a:xfrm rot="-15989">
            <a:off x="8699515" y="2724150"/>
            <a:ext cx="2730500" cy="12700"/>
          </a:xfrm>
          <a:prstGeom prst="straightConnector1">
            <a:avLst/>
          </a:prstGeom>
          <a:solidFill>
            <a:srgbClr val="DEE0E3">
              <a:alpha val="100000"/>
            </a:srgbClr>
          </a:solidFill>
          <a:ln w="12700" cap="flat" cmpd="sng">
            <a:solidFill>
              <a:srgbClr val="C00000">
                <a:alpha val="15000"/>
              </a:srgbClr>
            </a:solidFill>
            <a:prstDash val="dash"/>
            <a:round/>
            <a:headEnd type="none" w="med" len="med"/>
            <a:tailEnd type="none" w="med" len="med"/>
          </a:ln>
        </p:spPr>
      </p:cxnSp>
      <p:sp>
        <p:nvSpPr>
          <p:cNvPr id="18" name="AutoShape 18"/>
          <p:cNvSpPr/>
          <p:nvPr/>
        </p:nvSpPr>
        <p:spPr>
          <a:xfrm>
            <a:off x="8699500" y="2857500"/>
            <a:ext cx="2794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333333"/>
                </a:solidFill>
                <a:latin typeface="Noto Sans SC"/>
                <a:ea typeface="Noto Sans SC"/>
                <a:cs typeface="Noto Sans SC"/>
                <a:sym typeface="Noto Sans SC"/>
              </a:rPr>
              <a:t>中央八项规定是徙木立信之举，是长期有效的铁规矩、硬杠杠。必须把中央八项规定作为加强作风建设的切入点、突破口，久久为功。</a:t>
            </a:r>
            <a:endParaRPr lang="en-US" sz="1100"/>
          </a:p>
        </p:txBody>
      </p:sp>
      <p:sp>
        <p:nvSpPr>
          <p:cNvPr id="19" name="AutoShape 19"/>
          <p:cNvSpPr/>
          <p:nvPr/>
        </p:nvSpPr>
        <p:spPr>
          <a:xfrm>
            <a:off x="5207000" y="4318000"/>
            <a:ext cx="3111500" cy="1968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20" name="AutoShape 20"/>
          <p:cNvSpPr/>
          <p:nvPr/>
        </p:nvSpPr>
        <p:spPr>
          <a:xfrm>
            <a:off x="5207000" y="4318000"/>
            <a:ext cx="50800" cy="1968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1" name="Picture 21"/>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5397500" y="4508500"/>
            <a:ext cx="304800" cy="304800"/>
          </a:xfrm>
          <a:prstGeom prst="rect">
            <a:avLst/>
          </a:prstGeom>
        </p:spPr>
      </p:pic>
      <p:sp>
        <p:nvSpPr>
          <p:cNvPr id="22" name="AutoShape 22"/>
          <p:cNvSpPr/>
          <p:nvPr/>
        </p:nvSpPr>
        <p:spPr>
          <a:xfrm>
            <a:off x="5842000" y="4470400"/>
            <a:ext cx="2349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纠治重点：破除特权</a:t>
            </a:r>
            <a:endParaRPr lang="en-US" sz="1100"/>
          </a:p>
        </p:txBody>
      </p:sp>
      <p:cxnSp>
        <p:nvCxnSpPr>
          <p:cNvPr id="23" name="Connector 23"/>
          <p:cNvCxnSpPr/>
          <p:nvPr/>
        </p:nvCxnSpPr>
        <p:spPr>
          <a:xfrm rot="-15989">
            <a:off x="5397515" y="5010150"/>
            <a:ext cx="2730500" cy="12700"/>
          </a:xfrm>
          <a:prstGeom prst="straightConnector1">
            <a:avLst/>
          </a:prstGeom>
          <a:solidFill>
            <a:srgbClr val="DEE0E3">
              <a:alpha val="100000"/>
            </a:srgbClr>
          </a:solidFill>
          <a:ln w="12700" cap="flat" cmpd="sng">
            <a:solidFill>
              <a:srgbClr val="C00000">
                <a:alpha val="15000"/>
              </a:srgbClr>
            </a:solidFill>
            <a:prstDash val="dash"/>
            <a:round/>
            <a:headEnd type="none" w="med" len="med"/>
            <a:tailEnd type="none" w="med" len="med"/>
          </a:ln>
        </p:spPr>
      </p:cxnSp>
      <p:sp>
        <p:nvSpPr>
          <p:cNvPr id="24" name="AutoShape 24"/>
          <p:cNvSpPr/>
          <p:nvPr/>
        </p:nvSpPr>
        <p:spPr>
          <a:xfrm>
            <a:off x="5397500" y="5143500"/>
            <a:ext cx="2794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333333"/>
                </a:solidFill>
                <a:latin typeface="Noto Sans SC"/>
                <a:ea typeface="Noto Sans SC"/>
                <a:cs typeface="Noto Sans SC"/>
                <a:sym typeface="Noto Sans SC"/>
              </a:rPr>
              <a:t>坚持党性党风党纪一起抓，正风肃纪反腐相贯通，坚决纠治形式主义、官僚主义、享乐主义和奢靡之风，坚决破除特权思想和特权行为。</a:t>
            </a:r>
            <a:endParaRPr lang="en-US" sz="1100"/>
          </a:p>
        </p:txBody>
      </p:sp>
      <p:sp>
        <p:nvSpPr>
          <p:cNvPr id="25" name="AutoShape 25"/>
          <p:cNvSpPr/>
          <p:nvPr/>
        </p:nvSpPr>
        <p:spPr>
          <a:xfrm>
            <a:off x="8509000" y="4318000"/>
            <a:ext cx="3111500" cy="19685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26" name="AutoShape 26"/>
          <p:cNvSpPr/>
          <p:nvPr/>
        </p:nvSpPr>
        <p:spPr>
          <a:xfrm>
            <a:off x="8509000" y="4318000"/>
            <a:ext cx="50800" cy="1968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7" name="Picture 27"/>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8699500" y="4508500"/>
            <a:ext cx="304800" cy="304800"/>
          </a:xfrm>
          <a:prstGeom prst="rect">
            <a:avLst/>
          </a:prstGeom>
        </p:spPr>
      </p:pic>
      <p:sp>
        <p:nvSpPr>
          <p:cNvPr id="28" name="AutoShape 28"/>
          <p:cNvSpPr/>
          <p:nvPr/>
        </p:nvSpPr>
        <p:spPr>
          <a:xfrm>
            <a:off x="9144000" y="4470400"/>
            <a:ext cx="2349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实践路径：常细长久</a:t>
            </a:r>
            <a:endParaRPr lang="en-US" sz="1100"/>
          </a:p>
        </p:txBody>
      </p:sp>
      <p:cxnSp>
        <p:nvCxnSpPr>
          <p:cNvPr id="29" name="Connector 29"/>
          <p:cNvCxnSpPr/>
          <p:nvPr/>
        </p:nvCxnSpPr>
        <p:spPr>
          <a:xfrm rot="-15989">
            <a:off x="8699515" y="5010150"/>
            <a:ext cx="2730500" cy="12700"/>
          </a:xfrm>
          <a:prstGeom prst="straightConnector1">
            <a:avLst/>
          </a:prstGeom>
          <a:solidFill>
            <a:srgbClr val="DEE0E3">
              <a:alpha val="100000"/>
            </a:srgbClr>
          </a:solidFill>
          <a:ln w="12700" cap="flat" cmpd="sng">
            <a:solidFill>
              <a:srgbClr val="C00000">
                <a:alpha val="15000"/>
              </a:srgbClr>
            </a:solidFill>
            <a:prstDash val="dash"/>
            <a:round/>
            <a:headEnd type="none" w="med" len="med"/>
            <a:tailEnd type="none" w="med" len="med"/>
          </a:ln>
        </p:spPr>
      </p:cxnSp>
      <p:sp>
        <p:nvSpPr>
          <p:cNvPr id="30" name="AutoShape 30"/>
          <p:cNvSpPr/>
          <p:nvPr/>
        </p:nvSpPr>
        <p:spPr>
          <a:xfrm>
            <a:off x="8699500" y="5143500"/>
            <a:ext cx="2794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333333"/>
                </a:solidFill>
                <a:latin typeface="Noto Sans SC"/>
                <a:ea typeface="Noto Sans SC"/>
                <a:cs typeface="Noto Sans SC"/>
                <a:sym typeface="Noto Sans SC"/>
              </a:rPr>
              <a:t>锲而不舍落实中央八项规定精神，在抓常、抓细、抓长上下功夫，以优良党风引领社风民风，让求真务实、清正廉洁的新风正气不断充盈。</a:t>
            </a:r>
            <a:endParaRPr lang="en-US" sz="1100"/>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坚持用严明的纪律管全党治全党——全面从严治党的治本之策</a:t>
            </a:r>
            <a:endParaRPr lang="en-US" sz="1100"/>
          </a:p>
        </p:txBody>
      </p:sp>
      <p:sp>
        <p:nvSpPr>
          <p:cNvPr id="3" name="AutoShape 3"/>
          <p:cNvSpPr/>
          <p:nvPr/>
        </p:nvSpPr>
        <p:spPr>
          <a:xfrm>
            <a:off x="762000" y="1524000"/>
            <a:ext cx="10668000" cy="25400"/>
          </a:xfrm>
          <a:prstGeom prst="roundRect">
            <a:avLst>
              <a:gd name="adj" fmla="val 0"/>
            </a:avLst>
          </a:prstGeom>
          <a:solidFill>
            <a:srgbClr val="C00000">
              <a:alpha val="20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62000" y="2159000"/>
            <a:ext cx="3378200" cy="18415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762000" y="2159000"/>
            <a:ext cx="50800" cy="1841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349500"/>
            <a:ext cx="355600" cy="355600"/>
          </a:xfrm>
          <a:prstGeom prst="rect">
            <a:avLst/>
          </a:prstGeom>
        </p:spPr>
      </p:pic>
      <p:sp>
        <p:nvSpPr>
          <p:cNvPr id="7" name="AutoShape 7"/>
          <p:cNvSpPr/>
          <p:nvPr/>
        </p:nvSpPr>
        <p:spPr>
          <a:xfrm>
            <a:off x="1524000" y="23114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纪律定位：治党戒尺</a:t>
            </a:r>
            <a:endParaRPr lang="en-US" sz="1100"/>
          </a:p>
        </p:txBody>
      </p:sp>
      <p:cxnSp>
        <p:nvCxnSpPr>
          <p:cNvPr id="8" name="Connector 8"/>
          <p:cNvCxnSpPr/>
          <p:nvPr/>
        </p:nvCxnSpPr>
        <p:spPr>
          <a:xfrm rot="-14946">
            <a:off x="1016014" y="2914650"/>
            <a:ext cx="2921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9" name="AutoShape 9"/>
          <p:cNvSpPr/>
          <p:nvPr/>
        </p:nvSpPr>
        <p:spPr>
          <a:xfrm>
            <a:off x="1016000" y="3111500"/>
            <a:ext cx="2921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74151"/>
                </a:solidFill>
                <a:latin typeface="Noto Sans SC"/>
                <a:ea typeface="Noto Sans SC"/>
                <a:cs typeface="Noto Sans SC"/>
                <a:sym typeface="Noto Sans SC"/>
              </a:rPr>
              <a:t>纪律是管党治党的“戒尺”，是党员干部约束自身行为的标准和遵循，为全党确立了行为边界。</a:t>
            </a:r>
            <a:endParaRPr lang="en-US" sz="1100"/>
          </a:p>
        </p:txBody>
      </p:sp>
      <p:sp>
        <p:nvSpPr>
          <p:cNvPr id="10" name="AutoShape 10"/>
          <p:cNvSpPr/>
          <p:nvPr/>
        </p:nvSpPr>
        <p:spPr>
          <a:xfrm>
            <a:off x="4394200" y="2159000"/>
            <a:ext cx="3378200" cy="18415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4394200" y="2159000"/>
            <a:ext cx="50800" cy="1841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48200" y="2349500"/>
            <a:ext cx="355600" cy="355600"/>
          </a:xfrm>
          <a:prstGeom prst="rect">
            <a:avLst/>
          </a:prstGeom>
        </p:spPr>
      </p:pic>
      <p:sp>
        <p:nvSpPr>
          <p:cNvPr id="13" name="AutoShape 13"/>
          <p:cNvSpPr/>
          <p:nvPr/>
        </p:nvSpPr>
        <p:spPr>
          <a:xfrm>
            <a:off x="5156200" y="23114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战略布局：纳入全局</a:t>
            </a:r>
            <a:endParaRPr lang="en-US" sz="1100"/>
          </a:p>
        </p:txBody>
      </p:sp>
      <p:cxnSp>
        <p:nvCxnSpPr>
          <p:cNvPr id="14" name="Connector 14"/>
          <p:cNvCxnSpPr/>
          <p:nvPr/>
        </p:nvCxnSpPr>
        <p:spPr>
          <a:xfrm rot="-14946">
            <a:off x="4648214" y="2914650"/>
            <a:ext cx="2921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5" name="AutoShape 15"/>
          <p:cNvSpPr/>
          <p:nvPr/>
        </p:nvSpPr>
        <p:spPr>
          <a:xfrm>
            <a:off x="4648200" y="3111500"/>
            <a:ext cx="2921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74151"/>
                </a:solidFill>
                <a:latin typeface="Noto Sans SC"/>
                <a:ea typeface="Noto Sans SC"/>
                <a:cs typeface="Noto Sans SC"/>
                <a:sym typeface="Noto Sans SC"/>
              </a:rPr>
              <a:t>把纪律建设纳入党的建设总体布局，作为全面从严治党的治本之策，与政治、思想、组织等建设协同推进。</a:t>
            </a:r>
            <a:endParaRPr lang="en-US" sz="1100"/>
          </a:p>
        </p:txBody>
      </p:sp>
      <p:sp>
        <p:nvSpPr>
          <p:cNvPr id="16" name="AutoShape 16"/>
          <p:cNvSpPr/>
          <p:nvPr/>
        </p:nvSpPr>
        <p:spPr>
          <a:xfrm>
            <a:off x="8026400" y="2159000"/>
            <a:ext cx="3378200" cy="18415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8026400" y="2159000"/>
            <a:ext cx="50800" cy="1841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80400" y="2349500"/>
            <a:ext cx="355600" cy="355600"/>
          </a:xfrm>
          <a:prstGeom prst="rect">
            <a:avLst/>
          </a:prstGeom>
        </p:spPr>
      </p:pic>
      <p:sp>
        <p:nvSpPr>
          <p:cNvPr id="19" name="AutoShape 19"/>
          <p:cNvSpPr/>
          <p:nvPr/>
        </p:nvSpPr>
        <p:spPr>
          <a:xfrm>
            <a:off x="8788400" y="2311400"/>
            <a:ext cx="2413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原则要求：纪严于法</a:t>
            </a:r>
            <a:endParaRPr lang="en-US" sz="1100"/>
          </a:p>
        </p:txBody>
      </p:sp>
      <p:cxnSp>
        <p:nvCxnSpPr>
          <p:cNvPr id="20" name="Connector 20"/>
          <p:cNvCxnSpPr/>
          <p:nvPr/>
        </p:nvCxnSpPr>
        <p:spPr>
          <a:xfrm rot="-14946">
            <a:off x="8280414" y="2914650"/>
            <a:ext cx="2921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21" name="AutoShape 21"/>
          <p:cNvSpPr/>
          <p:nvPr/>
        </p:nvSpPr>
        <p:spPr>
          <a:xfrm>
            <a:off x="8280400" y="3111500"/>
            <a:ext cx="2921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74151"/>
                </a:solidFill>
                <a:latin typeface="Noto Sans SC"/>
                <a:ea typeface="Noto Sans SC"/>
                <a:cs typeface="Noto Sans SC"/>
                <a:sym typeface="Noto Sans SC"/>
              </a:rPr>
              <a:t>坚持纪严于法、纪在法前，把纪律挺在前面，用纪律这把尺子衡量党员干部行为，抓早抓小、防微杜渐。</a:t>
            </a:r>
            <a:endParaRPr lang="en-US" sz="1100"/>
          </a:p>
        </p:txBody>
      </p:sp>
      <p:sp>
        <p:nvSpPr>
          <p:cNvPr id="22" name="AutoShape 22"/>
          <p:cNvSpPr/>
          <p:nvPr/>
        </p:nvSpPr>
        <p:spPr>
          <a:xfrm>
            <a:off x="762000" y="4445000"/>
            <a:ext cx="5245100" cy="1778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23" name="AutoShape 23"/>
          <p:cNvSpPr/>
          <p:nvPr/>
        </p:nvSpPr>
        <p:spPr>
          <a:xfrm>
            <a:off x="762000" y="4445000"/>
            <a:ext cx="50800" cy="1778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4" name="Picture 2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16000" y="4635500"/>
            <a:ext cx="355600" cy="355600"/>
          </a:xfrm>
          <a:prstGeom prst="rect">
            <a:avLst/>
          </a:prstGeom>
        </p:spPr>
      </p:pic>
      <p:sp>
        <p:nvSpPr>
          <p:cNvPr id="25" name="AutoShape 25"/>
          <p:cNvSpPr/>
          <p:nvPr/>
        </p:nvSpPr>
        <p:spPr>
          <a:xfrm>
            <a:off x="1524000" y="4597400"/>
            <a:ext cx="4191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实践运用：深化“四种形态”</a:t>
            </a:r>
            <a:endParaRPr lang="en-US" sz="1100"/>
          </a:p>
        </p:txBody>
      </p:sp>
      <p:cxnSp>
        <p:nvCxnSpPr>
          <p:cNvPr id="26" name="Connector 26"/>
          <p:cNvCxnSpPr/>
          <p:nvPr/>
        </p:nvCxnSpPr>
        <p:spPr>
          <a:xfrm rot="-9291">
            <a:off x="1016009" y="5200650"/>
            <a:ext cx="4699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27" name="AutoShape 27"/>
          <p:cNvSpPr/>
          <p:nvPr/>
        </p:nvSpPr>
        <p:spPr>
          <a:xfrm>
            <a:off x="1016000" y="5334000"/>
            <a:ext cx="4699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74151"/>
                </a:solidFill>
                <a:latin typeface="Noto Sans SC"/>
                <a:ea typeface="Noto Sans SC"/>
                <a:cs typeface="Noto Sans SC"/>
                <a:sym typeface="Noto Sans SC"/>
              </a:rPr>
              <a:t>深化运用监督执纪“四种形态”，让红脸出汗成为常态，党纪处分、组织调整成为管党治党的重要手段，让铁的纪律真正转化为党员干部的日常习惯和自觉遵循。</a:t>
            </a:r>
            <a:endParaRPr lang="en-US" sz="1100"/>
          </a:p>
        </p:txBody>
      </p:sp>
      <p:sp>
        <p:nvSpPr>
          <p:cNvPr id="28" name="AutoShape 28"/>
          <p:cNvSpPr/>
          <p:nvPr/>
        </p:nvSpPr>
        <p:spPr>
          <a:xfrm>
            <a:off x="6261100" y="4445000"/>
            <a:ext cx="5245100" cy="1778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29" name="AutoShape 29"/>
          <p:cNvSpPr/>
          <p:nvPr/>
        </p:nvSpPr>
        <p:spPr>
          <a:xfrm>
            <a:off x="6261100" y="4445000"/>
            <a:ext cx="50800" cy="1778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30" name="Picture 30"/>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515100" y="4635500"/>
            <a:ext cx="355600" cy="355600"/>
          </a:xfrm>
          <a:prstGeom prst="rect">
            <a:avLst/>
          </a:prstGeom>
        </p:spPr>
      </p:pic>
      <p:sp>
        <p:nvSpPr>
          <p:cNvPr id="31" name="AutoShape 31"/>
          <p:cNvSpPr/>
          <p:nvPr/>
        </p:nvSpPr>
        <p:spPr>
          <a:xfrm>
            <a:off x="7023100" y="4597400"/>
            <a:ext cx="4191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重点强化：关键纪律引领</a:t>
            </a:r>
            <a:endParaRPr lang="en-US" sz="1100"/>
          </a:p>
        </p:txBody>
      </p:sp>
      <p:cxnSp>
        <p:nvCxnSpPr>
          <p:cNvPr id="32" name="Connector 32"/>
          <p:cNvCxnSpPr/>
          <p:nvPr/>
        </p:nvCxnSpPr>
        <p:spPr>
          <a:xfrm rot="-9291">
            <a:off x="6515109" y="5200650"/>
            <a:ext cx="4699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33" name="AutoShape 33"/>
          <p:cNvSpPr/>
          <p:nvPr/>
        </p:nvSpPr>
        <p:spPr>
          <a:xfrm>
            <a:off x="6515100" y="5334000"/>
            <a:ext cx="4699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74151"/>
                </a:solidFill>
                <a:latin typeface="Noto Sans SC"/>
                <a:ea typeface="Noto Sans SC"/>
                <a:cs typeface="Noto Sans SC"/>
                <a:sym typeface="Noto Sans SC"/>
              </a:rPr>
              <a:t>重点强化政治纪律和组织纪律，带动廉洁纪律、群众纪律、工作纪律、生活纪律全面从严，做到执纪必严、违纪必究，让纪律规矩真正成为带电的“高压线”。</a:t>
            </a:r>
            <a:endParaRPr lang="en-US" sz="1100"/>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坚持一体推进不敢腐、不能腐、不想腐</a:t>
            </a:r>
            <a:endParaRPr lang="en-US" sz="1100"/>
          </a:p>
        </p:txBody>
      </p:sp>
      <p:sp>
        <p:nvSpPr>
          <p:cNvPr id="3" name="AutoShape 3"/>
          <p:cNvSpPr/>
          <p:nvPr/>
        </p:nvSpPr>
        <p:spPr>
          <a:xfrm>
            <a:off x="762000" y="1397000"/>
            <a:ext cx="1066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595959"/>
                </a:solidFill>
                <a:latin typeface="Noto Sans SC"/>
                <a:ea typeface="Noto Sans SC"/>
                <a:cs typeface="Noto Sans SC"/>
                <a:sym typeface="Noto Sans SC"/>
              </a:rPr>
              <a:t>—— 反腐败斗争的基本方针和重要方略，全面打赢反腐败斗争攻坚战持久战</a:t>
            </a:r>
            <a:endParaRPr lang="en-US" sz="1100"/>
          </a:p>
        </p:txBody>
      </p:sp>
      <p:cxnSp>
        <p:nvCxnSpPr>
          <p:cNvPr id="4" name="Connector 4"/>
          <p:cNvCxnSpPr/>
          <p:nvPr/>
        </p:nvCxnSpPr>
        <p:spPr>
          <a:xfrm rot="-4092">
            <a:off x="762004" y="2025650"/>
            <a:ext cx="10668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5" name="AutoShape 5"/>
          <p:cNvSpPr/>
          <p:nvPr/>
        </p:nvSpPr>
        <p:spPr>
          <a:xfrm>
            <a:off x="762000" y="2413000"/>
            <a:ext cx="5270500" cy="1397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762000" y="2413000"/>
            <a:ext cx="76200" cy="1397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1016000" y="2540000"/>
            <a:ext cx="4762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01. 腐败是党执政面临的最大威胁</a:t>
            </a:r>
            <a:endParaRPr lang="en-US" sz="1100"/>
          </a:p>
        </p:txBody>
      </p:sp>
      <p:sp>
        <p:nvSpPr>
          <p:cNvPr id="8" name="AutoShape 8"/>
          <p:cNvSpPr/>
          <p:nvPr/>
        </p:nvSpPr>
        <p:spPr>
          <a:xfrm>
            <a:off x="1016000" y="3048000"/>
            <a:ext cx="4762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3333"/>
                </a:solidFill>
                <a:latin typeface="Noto Sans SC"/>
                <a:ea typeface="Noto Sans SC"/>
                <a:cs typeface="Noto Sans SC"/>
                <a:sym typeface="Noto Sans SC"/>
              </a:rPr>
              <a:t>腐败会严重侵蚀党的执政基础、损害党的形象和公信力。坚决惩治腐败，是我们党自我革命必须长期抓好的重大政治任务，关系人心向背和党的生死存亡。</a:t>
            </a:r>
            <a:endParaRPr lang="en-US" sz="1100"/>
          </a:p>
        </p:txBody>
      </p:sp>
      <p:sp>
        <p:nvSpPr>
          <p:cNvPr id="9" name="AutoShape 9"/>
          <p:cNvSpPr/>
          <p:nvPr/>
        </p:nvSpPr>
        <p:spPr>
          <a:xfrm>
            <a:off x="6286500" y="2413000"/>
            <a:ext cx="5270500" cy="1397000"/>
          </a:xfrm>
          <a:prstGeom prst="roundRect">
            <a:avLst>
              <a:gd name="adj" fmla="val 0"/>
            </a:avLst>
          </a:prstGeom>
          <a:solidFill>
            <a:srgbClr val="C00000">
              <a:alpha val="5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6286500" y="2413000"/>
            <a:ext cx="76200" cy="1397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6540500" y="2540000"/>
            <a:ext cx="4762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02. 反腐败是输不起也决不能输的重大斗争</a:t>
            </a:r>
            <a:endParaRPr lang="en-US" sz="1100"/>
          </a:p>
        </p:txBody>
      </p:sp>
      <p:sp>
        <p:nvSpPr>
          <p:cNvPr id="12" name="AutoShape 12"/>
          <p:cNvSpPr/>
          <p:nvPr/>
        </p:nvSpPr>
        <p:spPr>
          <a:xfrm>
            <a:off x="6540500" y="3048000"/>
            <a:ext cx="4762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333333"/>
                </a:solidFill>
                <a:latin typeface="Noto Sans SC"/>
                <a:ea typeface="Noto Sans SC"/>
                <a:cs typeface="Noto Sans SC"/>
                <a:sym typeface="Noto Sans SC"/>
              </a:rPr>
              <a:t>反腐败斗争形势依然严峻复杂，必须保持战略定力，永远吹冲锋号，把严的基调、严的措施、严的氛围长期坚持下去，坚决清除一切损害党的先进性和纯洁性的因素。</a:t>
            </a:r>
            <a:endParaRPr lang="en-US" sz="1100"/>
          </a:p>
        </p:txBody>
      </p:sp>
      <p:sp>
        <p:nvSpPr>
          <p:cNvPr id="13" name="AutoShape 13"/>
          <p:cNvSpPr/>
          <p:nvPr/>
        </p:nvSpPr>
        <p:spPr>
          <a:xfrm>
            <a:off x="762000" y="4191000"/>
            <a:ext cx="10668000" cy="889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4381500"/>
            <a:ext cx="508000" cy="508000"/>
          </a:xfrm>
          <a:prstGeom prst="rect">
            <a:avLst/>
          </a:prstGeom>
        </p:spPr>
      </p:pic>
      <p:sp>
        <p:nvSpPr>
          <p:cNvPr id="15" name="AutoShape 15"/>
          <p:cNvSpPr/>
          <p:nvPr/>
        </p:nvSpPr>
        <p:spPr>
          <a:xfrm>
            <a:off x="1778000" y="4318000"/>
            <a:ext cx="939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1" i="0" u="none" strike="noStrike">
                <a:solidFill>
                  <a:srgbClr val="C00000"/>
                </a:solidFill>
                <a:latin typeface="Noto Sans SC"/>
                <a:ea typeface="Noto Sans SC"/>
                <a:cs typeface="Noto Sans SC"/>
                <a:sym typeface="Noto Sans SC"/>
              </a:rPr>
              <a:t>基本方针：</a:t>
            </a:r>
            <a:r>
              <a:rPr lang="en-US" sz="1500" b="0" i="0" u="none" strike="noStrike">
                <a:solidFill>
                  <a:srgbClr val="333333"/>
                </a:solidFill>
                <a:latin typeface="Noto Sans SC"/>
                <a:ea typeface="Noto Sans SC"/>
                <a:cs typeface="Noto Sans SC"/>
                <a:sym typeface="Noto Sans SC"/>
              </a:rPr>
              <a:t>一体推进不敢腐、不能腐、不想腐，三者不是简单的三个阶段的划分，也不是孤立的三个环节的排列，而是相互依存、相互促进的有机整体，必须统筹联动，增强总体效果。</a:t>
            </a:r>
            <a:endParaRPr lang="en-US" sz="1100"/>
          </a:p>
        </p:txBody>
      </p:sp>
      <p:sp>
        <p:nvSpPr>
          <p:cNvPr id="16" name="AutoShape 16"/>
          <p:cNvSpPr/>
          <p:nvPr/>
        </p:nvSpPr>
        <p:spPr>
          <a:xfrm>
            <a:off x="762000" y="5461000"/>
            <a:ext cx="2540000" cy="1079500"/>
          </a:xfrm>
          <a:prstGeom prst="roundRect">
            <a:avLst>
              <a:gd name="adj" fmla="val 0"/>
            </a:avLst>
          </a:prstGeom>
          <a:solidFill>
            <a:srgbClr val="F5F5F5">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89000" y="5588000"/>
            <a:ext cx="304800" cy="304800"/>
          </a:xfrm>
          <a:prstGeom prst="rect">
            <a:avLst/>
          </a:prstGeom>
        </p:spPr>
      </p:pic>
      <p:sp>
        <p:nvSpPr>
          <p:cNvPr id="18" name="AutoShape 18"/>
          <p:cNvSpPr/>
          <p:nvPr/>
        </p:nvSpPr>
        <p:spPr>
          <a:xfrm>
            <a:off x="1270000" y="5562600"/>
            <a:ext cx="1905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a:ea typeface="Noto Sans SC"/>
                <a:cs typeface="Noto Sans SC"/>
                <a:sym typeface="Noto Sans SC"/>
              </a:rPr>
              <a:t>坚持零容忍反腐</a:t>
            </a:r>
            <a:endParaRPr lang="en-US" sz="1100"/>
          </a:p>
        </p:txBody>
      </p:sp>
      <p:cxnSp>
        <p:nvCxnSpPr>
          <p:cNvPr id="19" name="Connector 19"/>
          <p:cNvCxnSpPr/>
          <p:nvPr/>
        </p:nvCxnSpPr>
        <p:spPr>
          <a:xfrm rot="-19098">
            <a:off x="889018" y="5962650"/>
            <a:ext cx="2286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20" name="AutoShape 20"/>
          <p:cNvSpPr/>
          <p:nvPr/>
        </p:nvSpPr>
        <p:spPr>
          <a:xfrm>
            <a:off x="889000" y="6032500"/>
            <a:ext cx="2286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200" b="0" i="0" u="none" strike="noStrike">
                <a:solidFill>
                  <a:srgbClr val="666666"/>
                </a:solidFill>
                <a:latin typeface="Noto Sans SC"/>
                <a:ea typeface="Noto Sans SC"/>
                <a:cs typeface="Noto Sans SC"/>
                <a:sym typeface="Noto Sans SC"/>
              </a:rPr>
              <a:t>坚持有案必查、有腐必惩，始终保持惩治腐败高压态势。</a:t>
            </a:r>
            <a:endParaRPr lang="en-US" sz="1100"/>
          </a:p>
        </p:txBody>
      </p:sp>
      <p:sp>
        <p:nvSpPr>
          <p:cNvPr id="21" name="AutoShape 21"/>
          <p:cNvSpPr/>
          <p:nvPr/>
        </p:nvSpPr>
        <p:spPr>
          <a:xfrm>
            <a:off x="3492500" y="5461000"/>
            <a:ext cx="2540000" cy="1079500"/>
          </a:xfrm>
          <a:prstGeom prst="roundRect">
            <a:avLst>
              <a:gd name="adj" fmla="val 0"/>
            </a:avLst>
          </a:prstGeom>
          <a:solidFill>
            <a:srgbClr val="F5F5F5">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2" name="Picture 22"/>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619500" y="5588000"/>
            <a:ext cx="304800" cy="304800"/>
          </a:xfrm>
          <a:prstGeom prst="rect">
            <a:avLst/>
          </a:prstGeom>
        </p:spPr>
      </p:pic>
      <p:sp>
        <p:nvSpPr>
          <p:cNvPr id="23" name="AutoShape 23"/>
          <p:cNvSpPr/>
          <p:nvPr/>
        </p:nvSpPr>
        <p:spPr>
          <a:xfrm>
            <a:off x="4000500" y="5562600"/>
            <a:ext cx="1905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a:ea typeface="Noto Sans SC"/>
                <a:cs typeface="Noto Sans SC"/>
                <a:sym typeface="Noto Sans SC"/>
              </a:rPr>
              <a:t>坚持风腐同查同治</a:t>
            </a:r>
            <a:endParaRPr lang="en-US" sz="1100"/>
          </a:p>
        </p:txBody>
      </p:sp>
      <p:cxnSp>
        <p:nvCxnSpPr>
          <p:cNvPr id="24" name="Connector 24"/>
          <p:cNvCxnSpPr/>
          <p:nvPr/>
        </p:nvCxnSpPr>
        <p:spPr>
          <a:xfrm rot="-19098">
            <a:off x="3619518" y="5962650"/>
            <a:ext cx="2286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25" name="AutoShape 25"/>
          <p:cNvSpPr/>
          <p:nvPr/>
        </p:nvSpPr>
        <p:spPr>
          <a:xfrm>
            <a:off x="3619500" y="6032500"/>
            <a:ext cx="2286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200" b="0" i="0" u="none" strike="noStrike">
                <a:solidFill>
                  <a:srgbClr val="666666"/>
                </a:solidFill>
                <a:latin typeface="Noto Sans SC"/>
                <a:ea typeface="Noto Sans SC"/>
                <a:cs typeface="Noto Sans SC"/>
                <a:sym typeface="Noto Sans SC"/>
              </a:rPr>
              <a:t>正风肃纪反腐相贯通，坚决破除特权思想和特权行为。</a:t>
            </a:r>
            <a:endParaRPr lang="en-US" sz="1100"/>
          </a:p>
        </p:txBody>
      </p:sp>
      <p:sp>
        <p:nvSpPr>
          <p:cNvPr id="26" name="AutoShape 26"/>
          <p:cNvSpPr/>
          <p:nvPr/>
        </p:nvSpPr>
        <p:spPr>
          <a:xfrm>
            <a:off x="6223000" y="5461000"/>
            <a:ext cx="2540000" cy="1079500"/>
          </a:xfrm>
          <a:prstGeom prst="roundRect">
            <a:avLst>
              <a:gd name="adj" fmla="val 0"/>
            </a:avLst>
          </a:prstGeom>
          <a:solidFill>
            <a:srgbClr val="F5F5F5">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7" name="Picture 2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350000" y="5588000"/>
            <a:ext cx="304800" cy="304800"/>
          </a:xfrm>
          <a:prstGeom prst="rect">
            <a:avLst/>
          </a:prstGeom>
        </p:spPr>
      </p:pic>
      <p:sp>
        <p:nvSpPr>
          <p:cNvPr id="28" name="AutoShape 28"/>
          <p:cNvSpPr/>
          <p:nvPr/>
        </p:nvSpPr>
        <p:spPr>
          <a:xfrm>
            <a:off x="6731000" y="5562600"/>
            <a:ext cx="1905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a:ea typeface="Noto Sans SC"/>
                <a:cs typeface="Noto Sans SC"/>
                <a:sym typeface="Noto Sans SC"/>
              </a:rPr>
              <a:t>深化标本兼治</a:t>
            </a:r>
            <a:endParaRPr lang="en-US" sz="1100"/>
          </a:p>
        </p:txBody>
      </p:sp>
      <p:cxnSp>
        <p:nvCxnSpPr>
          <p:cNvPr id="29" name="Connector 29"/>
          <p:cNvCxnSpPr/>
          <p:nvPr/>
        </p:nvCxnSpPr>
        <p:spPr>
          <a:xfrm rot="-19098">
            <a:off x="6350018" y="5962650"/>
            <a:ext cx="2286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30" name="AutoShape 30"/>
          <p:cNvSpPr/>
          <p:nvPr/>
        </p:nvSpPr>
        <p:spPr>
          <a:xfrm>
            <a:off x="6350000" y="6032500"/>
            <a:ext cx="2286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200" b="0" i="0" u="none" strike="noStrike">
                <a:solidFill>
                  <a:srgbClr val="666666"/>
                </a:solidFill>
                <a:latin typeface="Noto Sans SC"/>
                <a:ea typeface="Noto Sans SC"/>
                <a:cs typeface="Noto Sans SC"/>
                <a:sym typeface="Noto Sans SC"/>
              </a:rPr>
              <a:t>堵塞制度漏洞，强化监督制约，扎紧防治腐败的制度笼子。</a:t>
            </a:r>
            <a:endParaRPr lang="en-US" sz="1100"/>
          </a:p>
        </p:txBody>
      </p:sp>
      <p:sp>
        <p:nvSpPr>
          <p:cNvPr id="31" name="AutoShape 31"/>
          <p:cNvSpPr/>
          <p:nvPr/>
        </p:nvSpPr>
        <p:spPr>
          <a:xfrm>
            <a:off x="8953500" y="5461000"/>
            <a:ext cx="2540000" cy="1079500"/>
          </a:xfrm>
          <a:prstGeom prst="roundRect">
            <a:avLst>
              <a:gd name="adj" fmla="val 0"/>
            </a:avLst>
          </a:prstGeom>
          <a:solidFill>
            <a:srgbClr val="F5F5F5">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32" name="Picture 32"/>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9080500" y="5588000"/>
            <a:ext cx="304800" cy="304800"/>
          </a:xfrm>
          <a:prstGeom prst="rect">
            <a:avLst/>
          </a:prstGeom>
        </p:spPr>
      </p:pic>
      <p:sp>
        <p:nvSpPr>
          <p:cNvPr id="33" name="AutoShape 33"/>
          <p:cNvSpPr/>
          <p:nvPr/>
        </p:nvSpPr>
        <p:spPr>
          <a:xfrm>
            <a:off x="9461500" y="5562600"/>
            <a:ext cx="1905000" cy="330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33333"/>
                </a:solidFill>
                <a:latin typeface="Noto Sans SC"/>
                <a:ea typeface="Noto Sans SC"/>
                <a:cs typeface="Noto Sans SC"/>
                <a:sym typeface="Noto Sans SC"/>
              </a:rPr>
              <a:t>建设廉洁文化</a:t>
            </a:r>
            <a:endParaRPr lang="en-US" sz="1100"/>
          </a:p>
        </p:txBody>
      </p:sp>
      <p:cxnSp>
        <p:nvCxnSpPr>
          <p:cNvPr id="34" name="Connector 34"/>
          <p:cNvCxnSpPr/>
          <p:nvPr/>
        </p:nvCxnSpPr>
        <p:spPr>
          <a:xfrm rot="-19098">
            <a:off x="9080518" y="5962650"/>
            <a:ext cx="2286000" cy="12700"/>
          </a:xfrm>
          <a:prstGeom prst="straightConnector1">
            <a:avLst/>
          </a:prstGeom>
          <a:solidFill>
            <a:srgbClr val="DEE0E3">
              <a:alpha val="100000"/>
            </a:srgbClr>
          </a:solidFill>
          <a:ln w="12700" cap="flat" cmpd="sng">
            <a:solidFill>
              <a:srgbClr val="C00000">
                <a:alpha val="20000"/>
              </a:srgbClr>
            </a:solidFill>
            <a:prstDash val="dash"/>
            <a:round/>
            <a:headEnd type="none" w="med" len="med"/>
            <a:tailEnd type="none" w="med" len="med"/>
          </a:ln>
        </p:spPr>
      </p:cxnSp>
      <p:sp>
        <p:nvSpPr>
          <p:cNvPr id="35" name="AutoShape 35"/>
          <p:cNvSpPr/>
          <p:nvPr/>
        </p:nvSpPr>
        <p:spPr>
          <a:xfrm>
            <a:off x="9080500" y="6032500"/>
            <a:ext cx="2286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200" b="0" i="0" u="none" strike="noStrike">
                <a:solidFill>
                  <a:srgbClr val="666666"/>
                </a:solidFill>
                <a:latin typeface="Noto Sans SC"/>
                <a:ea typeface="Noto Sans SC"/>
                <a:cs typeface="Noto Sans SC"/>
                <a:sym typeface="Noto Sans SC"/>
              </a:rPr>
              <a:t>加强理想信念教育，增强党员干部拒腐防变的思想自觉。</a:t>
            </a:r>
            <a:endParaRPr lang="en-US" sz="1100"/>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坚持制度治党、依规治党</a:t>
            </a:r>
            <a:endParaRPr lang="en-US" sz="1100"/>
          </a:p>
        </p:txBody>
      </p:sp>
      <p:sp>
        <p:nvSpPr>
          <p:cNvPr id="3" name="AutoShape 3"/>
          <p:cNvSpPr/>
          <p:nvPr/>
        </p:nvSpPr>
        <p:spPr>
          <a:xfrm>
            <a:off x="762000" y="1524000"/>
            <a:ext cx="10668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0" i="0" u="none" strike="noStrike">
                <a:solidFill>
                  <a:srgbClr val="595959"/>
                </a:solidFill>
                <a:latin typeface="Noto Sans SC"/>
                <a:ea typeface="Noto Sans SC"/>
                <a:cs typeface="Noto Sans SC"/>
                <a:sym typeface="Noto Sans SC"/>
              </a:rPr>
              <a:t>制度问题更带有根本性、全局性、稳定性和长期性，是全面从严治党的长远和根本之策。</a:t>
            </a:r>
            <a:endParaRPr lang="en-US" sz="1100"/>
          </a:p>
        </p:txBody>
      </p:sp>
      <p:cxnSp>
        <p:nvCxnSpPr>
          <p:cNvPr id="4" name="Connector 4"/>
          <p:cNvCxnSpPr/>
          <p:nvPr/>
        </p:nvCxnSpPr>
        <p:spPr>
          <a:xfrm rot="-4092">
            <a:off x="762004" y="2279650"/>
            <a:ext cx="10668000" cy="12700"/>
          </a:xfrm>
          <a:prstGeom prst="line">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5" name="AutoShape 5"/>
          <p:cNvSpPr/>
          <p:nvPr/>
        </p:nvSpPr>
        <p:spPr>
          <a:xfrm>
            <a:off x="762000" y="2794000"/>
            <a:ext cx="3429000" cy="1524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762000" y="2794000"/>
            <a:ext cx="50800" cy="1524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984500"/>
            <a:ext cx="304800" cy="304800"/>
          </a:xfrm>
          <a:prstGeom prst="rect">
            <a:avLst/>
          </a:prstGeom>
        </p:spPr>
      </p:pic>
      <p:sp>
        <p:nvSpPr>
          <p:cNvPr id="8" name="AutoShape 8"/>
          <p:cNvSpPr/>
          <p:nvPr/>
        </p:nvSpPr>
        <p:spPr>
          <a:xfrm>
            <a:off x="1460500" y="2946400"/>
            <a:ext cx="2603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根本遵循：尊崇党章</a:t>
            </a:r>
            <a:endParaRPr lang="en-US" sz="1100"/>
          </a:p>
        </p:txBody>
      </p:sp>
      <p:sp>
        <p:nvSpPr>
          <p:cNvPr id="9" name="AutoShape 9"/>
          <p:cNvSpPr/>
          <p:nvPr/>
        </p:nvSpPr>
        <p:spPr>
          <a:xfrm>
            <a:off x="1016000" y="3492500"/>
            <a:ext cx="304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3C3C3C"/>
                </a:solidFill>
                <a:latin typeface="Noto Sans SC"/>
                <a:ea typeface="Noto Sans SC"/>
                <a:cs typeface="Noto Sans SC"/>
                <a:sym typeface="Noto Sans SC"/>
              </a:rPr>
              <a:t>党章是党的总章程和根本大法，是全党必须共同遵守的根本行为规范，为制度治党、依规治党提供了根本遵循。</a:t>
            </a:r>
            <a:endParaRPr lang="en-US" sz="1100"/>
          </a:p>
        </p:txBody>
      </p:sp>
      <p:sp>
        <p:nvSpPr>
          <p:cNvPr id="10" name="AutoShape 10"/>
          <p:cNvSpPr/>
          <p:nvPr/>
        </p:nvSpPr>
        <p:spPr>
          <a:xfrm>
            <a:off x="4381500" y="2794000"/>
            <a:ext cx="3429000" cy="1524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4381500" y="2794000"/>
            <a:ext cx="50800" cy="1524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2984500"/>
            <a:ext cx="304800" cy="304800"/>
          </a:xfrm>
          <a:prstGeom prst="rect">
            <a:avLst/>
          </a:prstGeom>
        </p:spPr>
      </p:pic>
      <p:sp>
        <p:nvSpPr>
          <p:cNvPr id="13" name="AutoShape 13"/>
          <p:cNvSpPr/>
          <p:nvPr/>
        </p:nvSpPr>
        <p:spPr>
          <a:xfrm>
            <a:off x="5080000" y="2946400"/>
            <a:ext cx="2603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战略布局：突出制度建设</a:t>
            </a:r>
            <a:endParaRPr lang="en-US" sz="1100"/>
          </a:p>
        </p:txBody>
      </p:sp>
      <p:sp>
        <p:nvSpPr>
          <p:cNvPr id="14" name="AutoShape 14"/>
          <p:cNvSpPr/>
          <p:nvPr/>
        </p:nvSpPr>
        <p:spPr>
          <a:xfrm>
            <a:off x="4635500" y="3492500"/>
            <a:ext cx="304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3C3C3C"/>
                </a:solidFill>
                <a:latin typeface="Noto Sans SC"/>
                <a:ea typeface="Noto Sans SC"/>
                <a:cs typeface="Noto Sans SC"/>
                <a:sym typeface="Noto Sans SC"/>
              </a:rPr>
              <a:t>将制度建设贯穿于党的建设各方面全过程，摆在突出位置，为全面从严治党提供坚实的制度支撑和保障。</a:t>
            </a:r>
            <a:endParaRPr lang="en-US" sz="1100"/>
          </a:p>
        </p:txBody>
      </p:sp>
      <p:sp>
        <p:nvSpPr>
          <p:cNvPr id="15" name="AutoShape 15"/>
          <p:cNvSpPr/>
          <p:nvPr/>
        </p:nvSpPr>
        <p:spPr>
          <a:xfrm>
            <a:off x="8001000" y="2794000"/>
            <a:ext cx="3429000" cy="1524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8001000" y="2794000"/>
            <a:ext cx="50800" cy="1524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55000" y="2984500"/>
            <a:ext cx="304800" cy="304800"/>
          </a:xfrm>
          <a:prstGeom prst="rect">
            <a:avLst/>
          </a:prstGeom>
        </p:spPr>
      </p:pic>
      <p:sp>
        <p:nvSpPr>
          <p:cNvPr id="18" name="AutoShape 18"/>
          <p:cNvSpPr/>
          <p:nvPr/>
        </p:nvSpPr>
        <p:spPr>
          <a:xfrm>
            <a:off x="8699500" y="2946400"/>
            <a:ext cx="2603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体系构建：完备管用规范</a:t>
            </a:r>
            <a:endParaRPr lang="en-US" sz="1100"/>
          </a:p>
        </p:txBody>
      </p:sp>
      <p:sp>
        <p:nvSpPr>
          <p:cNvPr id="19" name="AutoShape 19"/>
          <p:cNvSpPr/>
          <p:nvPr/>
        </p:nvSpPr>
        <p:spPr>
          <a:xfrm>
            <a:off x="8255000" y="3492500"/>
            <a:ext cx="304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3C3C3C"/>
                </a:solidFill>
                <a:latin typeface="Noto Sans SC"/>
                <a:ea typeface="Noto Sans SC"/>
                <a:cs typeface="Noto Sans SC"/>
                <a:sym typeface="Noto Sans SC"/>
              </a:rPr>
              <a:t>坚持以党章为统领，形成内容科学、程序严密、配套完备、有效管用的党内法规制度体系，实现有规可依。</a:t>
            </a:r>
            <a:endParaRPr lang="en-US" sz="1100"/>
          </a:p>
        </p:txBody>
      </p:sp>
      <p:sp>
        <p:nvSpPr>
          <p:cNvPr id="20" name="AutoShape 20"/>
          <p:cNvSpPr/>
          <p:nvPr/>
        </p:nvSpPr>
        <p:spPr>
          <a:xfrm>
            <a:off x="762000" y="4699000"/>
            <a:ext cx="5270500" cy="1524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762000" y="4699000"/>
            <a:ext cx="50800" cy="1524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2" name="Picture 22"/>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16000" y="4889500"/>
            <a:ext cx="304800" cy="304800"/>
          </a:xfrm>
          <a:prstGeom prst="rect">
            <a:avLst/>
          </a:prstGeom>
        </p:spPr>
      </p:pic>
      <p:sp>
        <p:nvSpPr>
          <p:cNvPr id="23" name="AutoShape 23"/>
          <p:cNvSpPr/>
          <p:nvPr/>
        </p:nvSpPr>
        <p:spPr>
          <a:xfrm>
            <a:off x="1460500" y="4851400"/>
            <a:ext cx="4381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刚性执行：制度面前人人平等</a:t>
            </a:r>
            <a:endParaRPr lang="en-US" sz="1100"/>
          </a:p>
        </p:txBody>
      </p:sp>
      <p:sp>
        <p:nvSpPr>
          <p:cNvPr id="24" name="AutoShape 24"/>
          <p:cNvSpPr/>
          <p:nvPr/>
        </p:nvSpPr>
        <p:spPr>
          <a:xfrm>
            <a:off x="1016000" y="5397500"/>
            <a:ext cx="48895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3C3C3C"/>
                </a:solidFill>
                <a:latin typeface="Noto Sans SC"/>
                <a:ea typeface="Noto Sans SC"/>
                <a:cs typeface="Noto Sans SC"/>
                <a:sym typeface="Noto Sans SC"/>
              </a:rPr>
              <a:t>强化制度执行力，做到制度面前没有特权、没有例外，坚决维护制度的严肃性和权威性，确保各项制度落地生根。</a:t>
            </a:r>
            <a:endParaRPr lang="en-US" sz="1100"/>
          </a:p>
        </p:txBody>
      </p:sp>
      <p:sp>
        <p:nvSpPr>
          <p:cNvPr id="25" name="AutoShape 25"/>
          <p:cNvSpPr/>
          <p:nvPr/>
        </p:nvSpPr>
        <p:spPr>
          <a:xfrm>
            <a:off x="6159500" y="4699000"/>
            <a:ext cx="5270500" cy="1524000"/>
          </a:xfrm>
          <a:prstGeom prst="roundRect">
            <a:avLst>
              <a:gd name="adj" fmla="val 0"/>
            </a:avLst>
          </a:prstGeom>
          <a:solidFill>
            <a:srgbClr val="C00000">
              <a:alpha val="4000"/>
            </a:srgbClr>
          </a:solidFill>
          <a:ln w="25400" cap="flat" cmpd="sng">
            <a:noFill/>
            <a:prstDash val="solid"/>
            <a:round/>
          </a:ln>
        </p:spPr>
        <p:txBody>
          <a:bodyPr vert="horz" wrap="square" lIns="63500" tIns="63500" rIns="63500" bIns="63500" rtlCol="0" anchor="ctr"/>
          <a:lstStyle/>
          <a:p>
            <a:pPr algn="ctr">
              <a:defRPr/>
            </a:pPr>
          </a:p>
        </p:txBody>
      </p:sp>
      <p:sp>
        <p:nvSpPr>
          <p:cNvPr id="26" name="AutoShape 26"/>
          <p:cNvSpPr/>
          <p:nvPr/>
        </p:nvSpPr>
        <p:spPr>
          <a:xfrm>
            <a:off x="6159500" y="4699000"/>
            <a:ext cx="50800" cy="15240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7" name="Picture 27"/>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413500" y="4889500"/>
            <a:ext cx="304800" cy="304800"/>
          </a:xfrm>
          <a:prstGeom prst="rect">
            <a:avLst/>
          </a:prstGeom>
        </p:spPr>
      </p:pic>
      <p:sp>
        <p:nvSpPr>
          <p:cNvPr id="28" name="AutoShape 28"/>
          <p:cNvSpPr/>
          <p:nvPr/>
        </p:nvSpPr>
        <p:spPr>
          <a:xfrm>
            <a:off x="6858000" y="4851400"/>
            <a:ext cx="4381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C00000"/>
                </a:solidFill>
                <a:latin typeface="Noto Sans SC"/>
                <a:ea typeface="Noto Sans SC"/>
                <a:cs typeface="Noto Sans SC"/>
                <a:sym typeface="Noto Sans SC"/>
              </a:rPr>
              <a:t>核心目标：把权力关进制度笼子</a:t>
            </a:r>
            <a:endParaRPr lang="en-US" sz="1100"/>
          </a:p>
        </p:txBody>
      </p:sp>
      <p:sp>
        <p:nvSpPr>
          <p:cNvPr id="29" name="AutoShape 29"/>
          <p:cNvSpPr/>
          <p:nvPr/>
        </p:nvSpPr>
        <p:spPr>
          <a:xfrm>
            <a:off x="6413500" y="5397500"/>
            <a:ext cx="48895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3C3C3C"/>
                </a:solidFill>
                <a:latin typeface="Noto Sans SC"/>
                <a:ea typeface="Noto Sans SC"/>
                <a:cs typeface="Noto Sans SC"/>
                <a:sym typeface="Noto Sans SC"/>
              </a:rPr>
              <a:t>持续完善党内法规制度体系，扎紧织密制度笼子，规范权力运行，确保党和国家的权力始终用来为人民谋幸福。</a:t>
            </a:r>
            <a:endParaRPr lang="en-US" sz="1100"/>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762000" y="635000"/>
            <a:ext cx="10668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坚持落实管党治党政治责任——全面从严治党要牵住的“牛鼻子”</a:t>
            </a:r>
            <a:endParaRPr lang="en-US" sz="1100"/>
          </a:p>
        </p:txBody>
      </p:sp>
      <p:cxnSp>
        <p:nvCxnSpPr>
          <p:cNvPr id="3" name="Connector 3"/>
          <p:cNvCxnSpPr/>
          <p:nvPr/>
        </p:nvCxnSpPr>
        <p:spPr>
          <a:xfrm rot="-4092">
            <a:off x="762004" y="1517650"/>
            <a:ext cx="106680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4" name="AutoShape 4"/>
          <p:cNvSpPr/>
          <p:nvPr/>
        </p:nvSpPr>
        <p:spPr>
          <a:xfrm>
            <a:off x="762000" y="1905000"/>
            <a:ext cx="10668000" cy="1079500"/>
          </a:xfrm>
          <a:prstGeom prst="roundRect">
            <a:avLst>
              <a:gd name="adj" fmla="val 0"/>
            </a:avLst>
          </a:prstGeom>
          <a:solidFill>
            <a:srgbClr val="C00000">
              <a:alpha val="6000"/>
            </a:srgbClr>
          </a:solidFill>
          <a:ln cap="flat" cmpd="sng">
            <a:solidFill>
              <a:srgbClr val="A70000">
                <a:alpha val="6000"/>
              </a:srgbClr>
            </a:solidFill>
            <a:prstDash val="solid"/>
            <a:round/>
          </a:ln>
        </p:spPr>
        <p:txBody>
          <a:bodyPr vert="horz" wrap="square" lIns="63500" tIns="63500" rIns="63500" bIns="63500" rtlCol="0" anchor="ctr"/>
          <a:lstStyle/>
          <a:p>
            <a:pPr algn="ctr">
              <a:defRPr/>
            </a:pPr>
          </a:p>
        </p:txBody>
      </p:sp>
      <p:sp>
        <p:nvSpPr>
          <p:cNvPr id="5" name="AutoShape 5"/>
          <p:cNvSpPr/>
          <p:nvPr/>
        </p:nvSpPr>
        <p:spPr>
          <a:xfrm>
            <a:off x="762000" y="1905000"/>
            <a:ext cx="76200" cy="10795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1016000" y="2032000"/>
            <a:ext cx="100330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1" i="0" u="none" strike="noStrike">
                <a:solidFill>
                  <a:srgbClr val="333333"/>
                </a:solidFill>
                <a:latin typeface="Noto Sans SC"/>
                <a:ea typeface="Noto Sans SC"/>
                <a:cs typeface="Noto Sans SC"/>
                <a:sym typeface="Noto Sans SC"/>
              </a:rPr>
              <a:t>核心警示：</a:t>
            </a:r>
            <a:r>
              <a:rPr lang="en-US" sz="1500" b="0" i="0" u="none" strike="noStrike">
                <a:solidFill>
                  <a:srgbClr val="525252"/>
                </a:solidFill>
                <a:latin typeface="Noto Sans SC"/>
                <a:ea typeface="Noto Sans SC"/>
                <a:cs typeface="Noto Sans SC"/>
                <a:sym typeface="Noto Sans SC"/>
              </a:rPr>
              <a:t>不明确责任、不落实责任、不追究责任，全面从严治党就无从谈起。管党治党宽松软，根子就在于责任落实不到位，必须把责任挺在前面，形成真管真严、敢管敢严、长管长严的常态。</a:t>
            </a:r>
            <a:endParaRPr lang="en-US" sz="1100"/>
          </a:p>
        </p:txBody>
      </p:sp>
      <p:sp>
        <p:nvSpPr>
          <p:cNvPr id="7" name="AutoShape 7"/>
          <p:cNvSpPr/>
          <p:nvPr/>
        </p:nvSpPr>
        <p:spPr>
          <a:xfrm>
            <a:off x="762000" y="3429000"/>
            <a:ext cx="2476500" cy="1778000"/>
          </a:xfrm>
          <a:prstGeom prst="roundRect">
            <a:avLst>
              <a:gd name="adj" fmla="val 0"/>
            </a:avLst>
          </a:prstGeom>
          <a:solidFill>
            <a:srgbClr val="FFFFFF">
              <a:alpha val="100000"/>
            </a:srgbClr>
          </a:solidFill>
          <a:ln w="12700" cap="flat" cmpd="sng">
            <a:solidFill>
              <a:srgbClr val="C00000">
                <a:alpha val="30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762000" y="3429000"/>
            <a:ext cx="24765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952500" y="3683000"/>
            <a:ext cx="406400" cy="406400"/>
          </a:xfrm>
          <a:prstGeom prst="rect">
            <a:avLst/>
          </a:prstGeom>
        </p:spPr>
      </p:pic>
      <p:sp>
        <p:nvSpPr>
          <p:cNvPr id="10" name="AutoShape 10"/>
          <p:cNvSpPr/>
          <p:nvPr/>
        </p:nvSpPr>
        <p:spPr>
          <a:xfrm>
            <a:off x="1460500" y="3683000"/>
            <a:ext cx="17145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党委主体责任</a:t>
            </a:r>
            <a:endParaRPr lang="en-US" sz="1100"/>
          </a:p>
        </p:txBody>
      </p:sp>
      <p:cxnSp>
        <p:nvCxnSpPr>
          <p:cNvPr id="11" name="Connector 11"/>
          <p:cNvCxnSpPr/>
          <p:nvPr/>
        </p:nvCxnSpPr>
        <p:spPr>
          <a:xfrm rot="-20834">
            <a:off x="952519" y="4311650"/>
            <a:ext cx="2095500" cy="12700"/>
          </a:xfrm>
          <a:prstGeom prst="straightConnector1">
            <a:avLst/>
          </a:prstGeom>
          <a:solidFill>
            <a:srgbClr val="DEE0E3">
              <a:alpha val="100000"/>
            </a:srgbClr>
          </a:solidFill>
          <a:ln w="12700" cap="flat" cmpd="sng">
            <a:solidFill>
              <a:srgbClr val="000000">
                <a:alpha val="10000"/>
              </a:srgbClr>
            </a:solidFill>
            <a:prstDash val="dash"/>
            <a:round/>
            <a:headEnd type="none" w="med" len="med"/>
            <a:tailEnd type="none" w="med" len="med"/>
          </a:ln>
        </p:spPr>
      </p:cxnSp>
      <p:sp>
        <p:nvSpPr>
          <p:cNvPr id="12" name="AutoShape 12"/>
          <p:cNvSpPr/>
          <p:nvPr/>
        </p:nvSpPr>
        <p:spPr>
          <a:xfrm>
            <a:off x="889000" y="4445000"/>
            <a:ext cx="2222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300" b="0" i="0" u="none" strike="noStrike">
                <a:solidFill>
                  <a:srgbClr val="666666"/>
                </a:solidFill>
                <a:latin typeface="Noto Sans SC"/>
                <a:ea typeface="Noto Sans SC"/>
                <a:cs typeface="Noto Sans SC"/>
                <a:sym typeface="Noto Sans SC"/>
              </a:rPr>
              <a:t>把管党治党作为分内之事、应尽之责，统筹谋划、牵头抓总，切实发挥总揽全局、协调各方的领导核心作用。</a:t>
            </a:r>
            <a:endParaRPr lang="en-US" sz="1100"/>
          </a:p>
        </p:txBody>
      </p:sp>
      <p:sp>
        <p:nvSpPr>
          <p:cNvPr id="13" name="AutoShape 13"/>
          <p:cNvSpPr/>
          <p:nvPr/>
        </p:nvSpPr>
        <p:spPr>
          <a:xfrm>
            <a:off x="3492500" y="3429000"/>
            <a:ext cx="2476500" cy="1778000"/>
          </a:xfrm>
          <a:prstGeom prst="roundRect">
            <a:avLst>
              <a:gd name="adj" fmla="val 0"/>
            </a:avLst>
          </a:prstGeom>
          <a:solidFill>
            <a:srgbClr val="FFFFFF">
              <a:alpha val="100000"/>
            </a:srgbClr>
          </a:solidFill>
          <a:ln w="12700" cap="flat" cmpd="sng">
            <a:solidFill>
              <a:srgbClr val="C00000">
                <a:alpha val="30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3492500" y="3429000"/>
            <a:ext cx="24765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683000" y="3683000"/>
            <a:ext cx="406400" cy="406400"/>
          </a:xfrm>
          <a:prstGeom prst="rect">
            <a:avLst/>
          </a:prstGeom>
        </p:spPr>
      </p:pic>
      <p:sp>
        <p:nvSpPr>
          <p:cNvPr id="16" name="AutoShape 16"/>
          <p:cNvSpPr/>
          <p:nvPr/>
        </p:nvSpPr>
        <p:spPr>
          <a:xfrm>
            <a:off x="4191000" y="3683000"/>
            <a:ext cx="17145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书记“第一责任”</a:t>
            </a:r>
            <a:endParaRPr lang="en-US" sz="1100"/>
          </a:p>
        </p:txBody>
      </p:sp>
      <p:cxnSp>
        <p:nvCxnSpPr>
          <p:cNvPr id="17" name="Connector 17"/>
          <p:cNvCxnSpPr/>
          <p:nvPr/>
        </p:nvCxnSpPr>
        <p:spPr>
          <a:xfrm rot="-20834">
            <a:off x="3683019" y="4311650"/>
            <a:ext cx="2095500" cy="12700"/>
          </a:xfrm>
          <a:prstGeom prst="straightConnector1">
            <a:avLst/>
          </a:prstGeom>
          <a:solidFill>
            <a:srgbClr val="DEE0E3">
              <a:alpha val="100000"/>
            </a:srgbClr>
          </a:solidFill>
          <a:ln w="12700" cap="flat" cmpd="sng">
            <a:solidFill>
              <a:srgbClr val="000000">
                <a:alpha val="10000"/>
              </a:srgbClr>
            </a:solidFill>
            <a:prstDash val="dash"/>
            <a:round/>
            <a:headEnd type="none" w="med" len="med"/>
            <a:tailEnd type="none" w="med" len="med"/>
          </a:ln>
        </p:spPr>
      </p:cxnSp>
      <p:sp>
        <p:nvSpPr>
          <p:cNvPr id="18" name="AutoShape 18"/>
          <p:cNvSpPr/>
          <p:nvPr/>
        </p:nvSpPr>
        <p:spPr>
          <a:xfrm>
            <a:off x="3619500" y="4445000"/>
            <a:ext cx="2222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300" b="0" i="0" u="none" strike="noStrike">
                <a:solidFill>
                  <a:srgbClr val="666666"/>
                </a:solidFill>
                <a:latin typeface="Noto Sans SC"/>
                <a:ea typeface="Noto Sans SC"/>
                <a:cs typeface="Noto Sans SC"/>
                <a:sym typeface="Noto Sans SC"/>
              </a:rPr>
              <a:t>带头履行第一责任人职责，做到重要工作亲自部署、重大问题亲自过问、重点环节亲自协调、重要案件亲自督办。</a:t>
            </a:r>
            <a:endParaRPr lang="en-US" sz="1100"/>
          </a:p>
        </p:txBody>
      </p:sp>
      <p:sp>
        <p:nvSpPr>
          <p:cNvPr id="19" name="AutoShape 19"/>
          <p:cNvSpPr/>
          <p:nvPr/>
        </p:nvSpPr>
        <p:spPr>
          <a:xfrm>
            <a:off x="6223000" y="3429000"/>
            <a:ext cx="2476500" cy="1778000"/>
          </a:xfrm>
          <a:prstGeom prst="roundRect">
            <a:avLst>
              <a:gd name="adj" fmla="val 0"/>
            </a:avLst>
          </a:prstGeom>
          <a:solidFill>
            <a:srgbClr val="FFFFFF">
              <a:alpha val="100000"/>
            </a:srgbClr>
          </a:solidFill>
          <a:ln w="12700" cap="flat" cmpd="sng">
            <a:solidFill>
              <a:srgbClr val="C00000">
                <a:alpha val="30000"/>
              </a:srgbClr>
            </a:solidFill>
            <a:prstDash val="solid"/>
            <a:round/>
          </a:ln>
        </p:spPr>
        <p:txBody>
          <a:bodyPr vert="horz" wrap="square" lIns="63500" tIns="63500" rIns="63500" bIns="63500" rtlCol="0" anchor="ctr"/>
          <a:lstStyle/>
          <a:p>
            <a:pPr algn="ctr">
              <a:defRPr/>
            </a:pPr>
          </a:p>
        </p:txBody>
      </p:sp>
      <p:sp>
        <p:nvSpPr>
          <p:cNvPr id="20" name="AutoShape 20"/>
          <p:cNvSpPr/>
          <p:nvPr/>
        </p:nvSpPr>
        <p:spPr>
          <a:xfrm>
            <a:off x="6223000" y="3429000"/>
            <a:ext cx="24765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1" name="Picture 2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413500" y="3683000"/>
            <a:ext cx="406400" cy="406400"/>
          </a:xfrm>
          <a:prstGeom prst="rect">
            <a:avLst/>
          </a:prstGeom>
        </p:spPr>
      </p:pic>
      <p:sp>
        <p:nvSpPr>
          <p:cNvPr id="22" name="AutoShape 22"/>
          <p:cNvSpPr/>
          <p:nvPr/>
        </p:nvSpPr>
        <p:spPr>
          <a:xfrm>
            <a:off x="6921500" y="3683000"/>
            <a:ext cx="17145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班子“一岗双责”</a:t>
            </a:r>
            <a:endParaRPr lang="en-US" sz="1100"/>
          </a:p>
        </p:txBody>
      </p:sp>
      <p:cxnSp>
        <p:nvCxnSpPr>
          <p:cNvPr id="23" name="Connector 23"/>
          <p:cNvCxnSpPr/>
          <p:nvPr/>
        </p:nvCxnSpPr>
        <p:spPr>
          <a:xfrm rot="-20834">
            <a:off x="6413519" y="4311650"/>
            <a:ext cx="2095500" cy="12700"/>
          </a:xfrm>
          <a:prstGeom prst="straightConnector1">
            <a:avLst/>
          </a:prstGeom>
          <a:solidFill>
            <a:srgbClr val="DEE0E3">
              <a:alpha val="100000"/>
            </a:srgbClr>
          </a:solidFill>
          <a:ln w="12700" cap="flat" cmpd="sng">
            <a:solidFill>
              <a:srgbClr val="000000">
                <a:alpha val="10000"/>
              </a:srgbClr>
            </a:solidFill>
            <a:prstDash val="dash"/>
            <a:round/>
            <a:headEnd type="none" w="med" len="med"/>
            <a:tailEnd type="none" w="med" len="med"/>
          </a:ln>
        </p:spPr>
      </p:cxnSp>
      <p:sp>
        <p:nvSpPr>
          <p:cNvPr id="24" name="AutoShape 24"/>
          <p:cNvSpPr/>
          <p:nvPr/>
        </p:nvSpPr>
        <p:spPr>
          <a:xfrm>
            <a:off x="6350000" y="4445000"/>
            <a:ext cx="2222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300" b="0" i="0" u="none" strike="noStrike">
                <a:solidFill>
                  <a:srgbClr val="666666"/>
                </a:solidFill>
                <a:latin typeface="Noto Sans SC"/>
                <a:ea typeface="Noto Sans SC"/>
                <a:cs typeface="Noto Sans SC"/>
                <a:sym typeface="Noto Sans SC"/>
              </a:rPr>
              <a:t>既要抓好分管业务工作，又要抓好分管领域党的建设，把党建工作与业务工作同部署、同落实、同检查、同考核。</a:t>
            </a:r>
            <a:endParaRPr lang="en-US" sz="1100"/>
          </a:p>
        </p:txBody>
      </p:sp>
      <p:sp>
        <p:nvSpPr>
          <p:cNvPr id="25" name="AutoShape 25"/>
          <p:cNvSpPr/>
          <p:nvPr/>
        </p:nvSpPr>
        <p:spPr>
          <a:xfrm>
            <a:off x="8953500" y="3429000"/>
            <a:ext cx="2476500" cy="1778000"/>
          </a:xfrm>
          <a:prstGeom prst="roundRect">
            <a:avLst>
              <a:gd name="adj" fmla="val 0"/>
            </a:avLst>
          </a:prstGeom>
          <a:solidFill>
            <a:srgbClr val="FFFFFF">
              <a:alpha val="100000"/>
            </a:srgbClr>
          </a:solidFill>
          <a:ln w="12700" cap="flat" cmpd="sng">
            <a:solidFill>
              <a:srgbClr val="C00000">
                <a:alpha val="30000"/>
              </a:srgbClr>
            </a:solidFill>
            <a:prstDash val="solid"/>
            <a:round/>
          </a:ln>
        </p:spPr>
        <p:txBody>
          <a:bodyPr vert="horz" wrap="square" lIns="63500" tIns="63500" rIns="63500" bIns="63500" rtlCol="0" anchor="ctr"/>
          <a:lstStyle/>
          <a:p>
            <a:pPr algn="ctr">
              <a:defRPr/>
            </a:pPr>
          </a:p>
        </p:txBody>
      </p:sp>
      <p:sp>
        <p:nvSpPr>
          <p:cNvPr id="26" name="AutoShape 26"/>
          <p:cNvSpPr/>
          <p:nvPr/>
        </p:nvSpPr>
        <p:spPr>
          <a:xfrm>
            <a:off x="8953500" y="3429000"/>
            <a:ext cx="2476500" cy="508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7" name="Picture 2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144000" y="3683000"/>
            <a:ext cx="406400" cy="406400"/>
          </a:xfrm>
          <a:prstGeom prst="rect">
            <a:avLst/>
          </a:prstGeom>
        </p:spPr>
      </p:pic>
      <p:sp>
        <p:nvSpPr>
          <p:cNvPr id="28" name="AutoShape 28"/>
          <p:cNvSpPr/>
          <p:nvPr/>
        </p:nvSpPr>
        <p:spPr>
          <a:xfrm>
            <a:off x="9652000" y="3683000"/>
            <a:ext cx="17145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C00000"/>
                </a:solidFill>
                <a:latin typeface="Noto Sans SC"/>
                <a:ea typeface="Noto Sans SC"/>
                <a:cs typeface="Noto Sans SC"/>
                <a:sym typeface="Noto Sans SC"/>
              </a:rPr>
              <a:t>纪委监督责任</a:t>
            </a:r>
            <a:endParaRPr lang="en-US" sz="1100"/>
          </a:p>
        </p:txBody>
      </p:sp>
      <p:cxnSp>
        <p:nvCxnSpPr>
          <p:cNvPr id="29" name="Connector 29"/>
          <p:cNvCxnSpPr/>
          <p:nvPr/>
        </p:nvCxnSpPr>
        <p:spPr>
          <a:xfrm rot="-20834">
            <a:off x="9144019" y="4311650"/>
            <a:ext cx="2095500" cy="12700"/>
          </a:xfrm>
          <a:prstGeom prst="straightConnector1">
            <a:avLst/>
          </a:prstGeom>
          <a:solidFill>
            <a:srgbClr val="DEE0E3">
              <a:alpha val="100000"/>
            </a:srgbClr>
          </a:solidFill>
          <a:ln w="12700" cap="flat" cmpd="sng">
            <a:solidFill>
              <a:srgbClr val="000000">
                <a:alpha val="10000"/>
              </a:srgbClr>
            </a:solidFill>
            <a:prstDash val="dash"/>
            <a:round/>
            <a:headEnd type="none" w="med" len="med"/>
            <a:tailEnd type="none" w="med" len="med"/>
          </a:ln>
        </p:spPr>
      </p:cxnSp>
      <p:sp>
        <p:nvSpPr>
          <p:cNvPr id="30" name="AutoShape 30"/>
          <p:cNvSpPr/>
          <p:nvPr/>
        </p:nvSpPr>
        <p:spPr>
          <a:xfrm>
            <a:off x="9080500" y="4445000"/>
            <a:ext cx="22225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300" b="0" i="0" u="none" strike="noStrike">
                <a:solidFill>
                  <a:srgbClr val="666666"/>
                </a:solidFill>
                <a:latin typeface="Noto Sans SC"/>
                <a:ea typeface="Noto Sans SC"/>
                <a:cs typeface="Noto Sans SC"/>
                <a:sym typeface="Noto Sans SC"/>
              </a:rPr>
              <a:t>聚焦主责主业，强化监督执纪问责，精准运用“四种形态”，严肃查处违纪违法问题，维护党纪国法的严肃性。</a:t>
            </a:r>
            <a:endParaRPr lang="en-US" sz="1100"/>
          </a:p>
        </p:txBody>
      </p:sp>
      <p:sp>
        <p:nvSpPr>
          <p:cNvPr id="31" name="AutoShape 31"/>
          <p:cNvSpPr/>
          <p:nvPr/>
        </p:nvSpPr>
        <p:spPr>
          <a:xfrm>
            <a:off x="762000" y="5588000"/>
            <a:ext cx="10668000" cy="889000"/>
          </a:xfrm>
          <a:prstGeom prst="roundRect">
            <a:avLst>
              <a:gd name="adj" fmla="val 0"/>
            </a:avLst>
          </a:prstGeom>
          <a:solidFill>
            <a:srgbClr val="C00000">
              <a:alpha val="4000"/>
            </a:srgbClr>
          </a:solidFill>
          <a:ln w="12700" cap="flat" cmpd="sng">
            <a:solidFill>
              <a:srgbClr val="C00000">
                <a:alpha val="40000"/>
              </a:srgbClr>
            </a:solidFill>
            <a:prstDash val="solid"/>
            <a:round/>
          </a:ln>
        </p:spPr>
        <p:txBody>
          <a:bodyPr vert="horz" wrap="square" lIns="63500" tIns="63500" rIns="63500" bIns="63500" rtlCol="0" anchor="ctr"/>
          <a:lstStyle/>
          <a:p>
            <a:pPr algn="ctr">
              <a:defRPr/>
            </a:pPr>
          </a:p>
        </p:txBody>
      </p:sp>
      <p:pic>
        <p:nvPicPr>
          <p:cNvPr id="32" name="Picture 32"/>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16000" y="5778500"/>
            <a:ext cx="457200" cy="457200"/>
          </a:xfrm>
          <a:prstGeom prst="rect">
            <a:avLst/>
          </a:prstGeom>
        </p:spPr>
      </p:pic>
      <p:sp>
        <p:nvSpPr>
          <p:cNvPr id="33" name="AutoShape 33"/>
          <p:cNvSpPr/>
          <p:nvPr/>
        </p:nvSpPr>
        <p:spPr>
          <a:xfrm>
            <a:off x="1651000" y="5689600"/>
            <a:ext cx="9525000" cy="6858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1" i="0" u="none" strike="noStrike">
                <a:solidFill>
                  <a:srgbClr val="C00000"/>
                </a:solidFill>
                <a:latin typeface="Noto Sans SC"/>
                <a:ea typeface="Noto Sans SC"/>
                <a:cs typeface="Noto Sans SC"/>
                <a:sym typeface="Noto Sans SC"/>
              </a:rPr>
              <a:t>目标导向：</a:t>
            </a:r>
            <a:r>
              <a:rPr lang="en-US" sz="1500" b="0" i="0" u="none" strike="noStrike">
                <a:solidFill>
                  <a:srgbClr val="333333"/>
                </a:solidFill>
                <a:latin typeface="Noto Sans SC"/>
                <a:ea typeface="Noto Sans SC"/>
                <a:cs typeface="Noto Sans SC"/>
                <a:sym typeface="Noto Sans SC"/>
              </a:rPr>
              <a:t>健全各负其责、统一协调的管党治党责任格局，确保全面从严治党各项任务落到实处，形成上下联动、层层负责、齐抓共管的强大合力。</a:t>
            </a:r>
            <a:endParaRPr lang="en-US" sz="1100"/>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2" name="矩形 1"/>
          <p:cNvSpPr/>
          <p:nvPr>
            <p:custDataLst>
              <p:tags r:id="rId2"/>
            </p:custDataLst>
          </p:nvPr>
        </p:nvSpPr>
        <p:spPr>
          <a:xfrm>
            <a:off x="701675" y="2881630"/>
            <a:ext cx="10788650" cy="811530"/>
          </a:xfrm>
          <a:prstGeom prst="rect">
            <a:avLst/>
          </a:prstGeom>
          <a:noFill/>
          <a:ln>
            <a:noFill/>
          </a:ln>
        </p:spPr>
        <p:txBody>
          <a:bodyPr wrap="square" rtlCol="0">
            <a:spAutoFit/>
          </a:bodyPr>
          <a:lstStyle/>
          <a:p>
            <a:pPr algn="ctr" defTabSz="914400" fontAlgn="base">
              <a:lnSpc>
                <a:spcPct val="130000"/>
              </a:lnSpc>
              <a:spcBef>
                <a:spcPct val="0"/>
              </a:spcBef>
              <a:spcAft>
                <a:spcPct val="0"/>
              </a:spcAft>
            </a:pPr>
            <a:r>
              <a:rPr lang="zh-CN" altLang="en-US" sz="3600" dirty="0">
                <a:solidFill>
                  <a:schemeClr val="bg1"/>
                </a:solidFill>
                <a:latin typeface="方正小标宋简体" panose="02000000000000000000" charset="-122"/>
                <a:ea typeface="方正小标宋简体" panose="02000000000000000000" charset="-122"/>
                <a:sym typeface="Arial" panose="02080604020202020204" pitchFamily="34" charset="0"/>
              </a:rPr>
              <a:t>三、把习近平党建思想学习领会好、贯彻落实好</a:t>
            </a:r>
            <a:endParaRPr lang="zh-CN" altLang="en-US" sz="3600" dirty="0">
              <a:solidFill>
                <a:schemeClr val="bg1"/>
              </a:solidFill>
              <a:latin typeface="方正小标宋简体" panose="02000000000000000000" charset="-122"/>
              <a:ea typeface="方正小标宋简体" panose="02000000000000000000" charset="-122"/>
              <a:sym typeface="Arial" panose="0208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3000">
        <p:wipe/>
      </p:transition>
    </mc:Choice>
    <mc:Fallback>
      <p:transition spd="slow" advTm="3000">
        <p:wipe/>
      </p:transition>
    </mc:Fallback>
  </mc:AlternateContent>
  <p:timing>
    <p:tnLst>
      <p:par>
        <p:cTn id="1" dur="indefinite" restart="never" nodeType="tmRoot"/>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3"/>
          <p:cNvSpPr/>
          <p:nvPr/>
        </p:nvSpPr>
        <p:spPr>
          <a:xfrm>
            <a:off x="762000" y="815975"/>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贯彻落实措施一：突出以上率下</a:t>
            </a:r>
            <a:endParaRPr lang="en-US" sz="3200" b="1" i="0" u="none" strike="noStrike">
              <a:solidFill>
                <a:srgbClr val="C00000"/>
              </a:solidFill>
              <a:latin typeface="Noto Sans SC"/>
              <a:ea typeface="Noto Sans SC"/>
              <a:cs typeface="Noto Sans SC"/>
              <a:sym typeface="Noto Sans SC"/>
            </a:endParaRPr>
          </a:p>
        </p:txBody>
      </p:sp>
      <p:sp>
        <p:nvSpPr>
          <p:cNvPr id="6" name="AutoShape 6"/>
          <p:cNvSpPr/>
          <p:nvPr/>
        </p:nvSpPr>
        <p:spPr>
          <a:xfrm>
            <a:off x="1472565" y="1577975"/>
            <a:ext cx="6223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01 领导带头，发挥“头雁效应”</a:t>
            </a:r>
            <a:endParaRPr lang="en-US" sz="1100"/>
          </a:p>
        </p:txBody>
      </p:sp>
      <p:sp>
        <p:nvSpPr>
          <p:cNvPr id="7" name="AutoShape 7"/>
          <p:cNvSpPr/>
          <p:nvPr/>
        </p:nvSpPr>
        <p:spPr>
          <a:xfrm>
            <a:off x="1472565" y="2276475"/>
            <a:ext cx="4094480" cy="952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624965" y="2466975"/>
            <a:ext cx="304800" cy="304800"/>
          </a:xfrm>
          <a:prstGeom prst="rect">
            <a:avLst/>
          </a:prstGeom>
        </p:spPr>
      </p:pic>
      <p:sp>
        <p:nvSpPr>
          <p:cNvPr id="9" name="AutoShape 9"/>
          <p:cNvSpPr/>
          <p:nvPr/>
        </p:nvSpPr>
        <p:spPr>
          <a:xfrm>
            <a:off x="2005965" y="2403475"/>
            <a:ext cx="3411855"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333333"/>
                </a:solidFill>
                <a:latin typeface="Noto Sans SC"/>
                <a:ea typeface="Noto Sans SC"/>
                <a:cs typeface="Noto Sans SC"/>
                <a:sym typeface="Noto Sans SC"/>
              </a:rPr>
              <a:t>先学一步 学深一层</a:t>
            </a:r>
            <a:br>
              <a:rPr lang="en-US" sz="1600" b="0" i="0" u="none" strike="noStrike">
                <a:solidFill>
                  <a:srgbClr val="1F2329"/>
                </a:solidFill>
                <a:latin typeface="Noto Sans SC"/>
                <a:ea typeface="Noto Sans SC"/>
                <a:cs typeface="Noto Sans SC"/>
                <a:sym typeface="Noto Sans SC"/>
              </a:rPr>
            </a:br>
            <a:r>
              <a:rPr lang="en-US" sz="1300" b="0" i="0" u="none" strike="noStrike">
                <a:solidFill>
                  <a:srgbClr val="666666"/>
                </a:solidFill>
                <a:latin typeface="Noto Sans SC"/>
                <a:ea typeface="Noto Sans SC"/>
                <a:cs typeface="Noto Sans SC"/>
                <a:sym typeface="Noto Sans SC"/>
              </a:rPr>
              <a:t>常委同志带头研读原著，深刻领会精神实质与核心要义。</a:t>
            </a:r>
            <a:endParaRPr lang="en-US" sz="1100"/>
          </a:p>
        </p:txBody>
      </p:sp>
      <p:sp>
        <p:nvSpPr>
          <p:cNvPr id="10" name="AutoShape 10"/>
          <p:cNvSpPr/>
          <p:nvPr/>
        </p:nvSpPr>
        <p:spPr>
          <a:xfrm>
            <a:off x="6166485" y="2276475"/>
            <a:ext cx="4094480" cy="952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318885" y="2466975"/>
            <a:ext cx="304800" cy="304800"/>
          </a:xfrm>
          <a:prstGeom prst="rect">
            <a:avLst/>
          </a:prstGeom>
        </p:spPr>
      </p:pic>
      <p:sp>
        <p:nvSpPr>
          <p:cNvPr id="12" name="AutoShape 12"/>
          <p:cNvSpPr/>
          <p:nvPr/>
        </p:nvSpPr>
        <p:spPr>
          <a:xfrm>
            <a:off x="6699885" y="2403475"/>
            <a:ext cx="3411855"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333333"/>
                </a:solidFill>
                <a:latin typeface="Noto Sans SC"/>
                <a:ea typeface="Noto Sans SC"/>
                <a:cs typeface="Noto Sans SC"/>
                <a:sym typeface="Noto Sans SC"/>
              </a:rPr>
              <a:t>专题研讨 深化共识</a:t>
            </a:r>
            <a:br>
              <a:rPr lang="en-US" sz="1600" b="0" i="0" u="none" strike="noStrike">
                <a:solidFill>
                  <a:srgbClr val="1F2329"/>
                </a:solidFill>
                <a:latin typeface="Noto Sans SC"/>
                <a:ea typeface="Noto Sans SC"/>
                <a:cs typeface="Noto Sans SC"/>
                <a:sym typeface="Noto Sans SC"/>
              </a:rPr>
            </a:br>
            <a:r>
              <a:rPr lang="en-US" sz="1300" b="0" i="0" u="none" strike="noStrike">
                <a:solidFill>
                  <a:srgbClr val="666666"/>
                </a:solidFill>
                <a:latin typeface="Noto Sans SC"/>
                <a:ea typeface="Noto Sans SC"/>
                <a:cs typeface="Noto Sans SC"/>
                <a:sym typeface="Noto Sans SC"/>
              </a:rPr>
              <a:t>结合发展实际开展交流，把学习成果转化为工作思路。</a:t>
            </a:r>
            <a:endParaRPr lang="en-US" sz="1100"/>
          </a:p>
        </p:txBody>
      </p:sp>
      <p:sp>
        <p:nvSpPr>
          <p:cNvPr id="13" name="AutoShape 13"/>
          <p:cNvSpPr/>
          <p:nvPr/>
        </p:nvSpPr>
        <p:spPr>
          <a:xfrm>
            <a:off x="1472565" y="3419475"/>
            <a:ext cx="4094480" cy="952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624965" y="3609975"/>
            <a:ext cx="304800" cy="304800"/>
          </a:xfrm>
          <a:prstGeom prst="rect">
            <a:avLst/>
          </a:prstGeom>
        </p:spPr>
      </p:pic>
      <p:sp>
        <p:nvSpPr>
          <p:cNvPr id="15" name="AutoShape 15"/>
          <p:cNvSpPr/>
          <p:nvPr/>
        </p:nvSpPr>
        <p:spPr>
          <a:xfrm>
            <a:off x="2005965" y="3546475"/>
            <a:ext cx="3411855"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333333"/>
                </a:solidFill>
                <a:latin typeface="Noto Sans SC"/>
                <a:ea typeface="Noto Sans SC"/>
                <a:cs typeface="Noto Sans SC"/>
                <a:sym typeface="Noto Sans SC"/>
              </a:rPr>
              <a:t>深入基层 宣讲督导</a:t>
            </a:r>
            <a:br>
              <a:rPr lang="en-US" sz="1600" b="0" i="0" u="none" strike="noStrike">
                <a:solidFill>
                  <a:srgbClr val="1F2329"/>
                </a:solidFill>
                <a:latin typeface="Noto Sans SC"/>
                <a:ea typeface="Noto Sans SC"/>
                <a:cs typeface="Noto Sans SC"/>
                <a:sym typeface="Noto Sans SC"/>
              </a:rPr>
            </a:br>
            <a:r>
              <a:rPr lang="en-US" sz="1300" b="0" i="0" u="none" strike="noStrike">
                <a:solidFill>
                  <a:srgbClr val="666666"/>
                </a:solidFill>
                <a:latin typeface="Noto Sans SC"/>
                <a:ea typeface="Noto Sans SC"/>
                <a:cs typeface="Noto Sans SC"/>
                <a:sym typeface="Noto Sans SC"/>
              </a:rPr>
              <a:t>下沉分管领域与联系点，推动学习贯彻走深走实。</a:t>
            </a:r>
            <a:endParaRPr lang="en-US" sz="1100"/>
          </a:p>
        </p:txBody>
      </p:sp>
      <p:sp>
        <p:nvSpPr>
          <p:cNvPr id="16" name="AutoShape 16"/>
          <p:cNvSpPr/>
          <p:nvPr/>
        </p:nvSpPr>
        <p:spPr>
          <a:xfrm>
            <a:off x="6166485" y="3419475"/>
            <a:ext cx="4094480" cy="9525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318885" y="3609975"/>
            <a:ext cx="304800" cy="304800"/>
          </a:xfrm>
          <a:prstGeom prst="rect">
            <a:avLst/>
          </a:prstGeom>
        </p:spPr>
      </p:pic>
      <p:sp>
        <p:nvSpPr>
          <p:cNvPr id="18" name="AutoShape 18"/>
          <p:cNvSpPr/>
          <p:nvPr/>
        </p:nvSpPr>
        <p:spPr>
          <a:xfrm>
            <a:off x="6699885" y="3546475"/>
            <a:ext cx="3411855" cy="762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333333"/>
                </a:solidFill>
                <a:latin typeface="Noto Sans SC"/>
                <a:ea typeface="Noto Sans SC"/>
                <a:cs typeface="Noto Sans SC"/>
                <a:sym typeface="Noto Sans SC"/>
              </a:rPr>
              <a:t>层层传导 压实责任</a:t>
            </a:r>
            <a:br>
              <a:rPr lang="en-US" sz="1600" b="0" i="0" u="none" strike="noStrike">
                <a:solidFill>
                  <a:srgbClr val="1F2329"/>
                </a:solidFill>
                <a:latin typeface="Noto Sans SC"/>
                <a:ea typeface="Noto Sans SC"/>
                <a:cs typeface="Noto Sans SC"/>
                <a:sym typeface="Noto Sans SC"/>
              </a:rPr>
            </a:br>
            <a:r>
              <a:rPr lang="en-US" sz="1300" b="0" i="0" u="none" strike="noStrike">
                <a:solidFill>
                  <a:srgbClr val="666666"/>
                </a:solidFill>
                <a:latin typeface="Noto Sans SC"/>
                <a:ea typeface="Noto Sans SC"/>
                <a:cs typeface="Noto Sans SC"/>
                <a:sym typeface="Noto Sans SC"/>
              </a:rPr>
              <a:t>建立责任链条，确保学习任务不打折扣、落地见效。</a:t>
            </a:r>
            <a:endParaRPr lang="en-US" sz="1100"/>
          </a:p>
        </p:txBody>
      </p:sp>
      <p:sp>
        <p:nvSpPr>
          <p:cNvPr id="19" name="AutoShape 19"/>
          <p:cNvSpPr/>
          <p:nvPr/>
        </p:nvSpPr>
        <p:spPr>
          <a:xfrm>
            <a:off x="1472565" y="4689475"/>
            <a:ext cx="8771255" cy="1079500"/>
          </a:xfrm>
          <a:prstGeom prst="roundRect">
            <a:avLst>
              <a:gd name="adj" fmla="val 0"/>
            </a:avLst>
          </a:prstGeom>
          <a:solidFill>
            <a:srgbClr val="C00000">
              <a:alpha val="8000"/>
            </a:srgbClr>
          </a:solidFill>
          <a:ln w="12700" cap="flat" cmpd="sng">
            <a:solidFill>
              <a:srgbClr val="C00000">
                <a:alpha val="20000"/>
              </a:srgbClr>
            </a:solidFill>
            <a:prstDash val="solid"/>
            <a:round/>
          </a:ln>
        </p:spPr>
        <p:txBody>
          <a:bodyPr vert="horz" wrap="square" lIns="63500" tIns="63500" rIns="63500" bIns="63500" rtlCol="0" anchor="ctr"/>
          <a:lstStyle/>
          <a:p>
            <a:pPr algn="ctr">
              <a:defRPr/>
            </a:pPr>
          </a:p>
        </p:txBody>
      </p:sp>
      <p:sp>
        <p:nvSpPr>
          <p:cNvPr id="20" name="AutoShape 20"/>
          <p:cNvSpPr/>
          <p:nvPr/>
        </p:nvSpPr>
        <p:spPr>
          <a:xfrm>
            <a:off x="1663065" y="4816475"/>
            <a:ext cx="8413115" cy="952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1" i="0" u="none" strike="noStrike">
                <a:solidFill>
                  <a:srgbClr val="C00000"/>
                </a:solidFill>
                <a:latin typeface="Noto Sans SC"/>
                <a:ea typeface="Noto Sans SC"/>
                <a:cs typeface="Noto Sans SC"/>
                <a:sym typeface="Noto Sans SC"/>
              </a:rPr>
              <a:t>形成“头雁领航、群雁齐飞”的良好氛围</a:t>
            </a:r>
            <a:br>
              <a:rPr lang="en-US" sz="1600" b="0" i="0" u="none" strike="noStrike">
                <a:solidFill>
                  <a:srgbClr val="1F2329"/>
                </a:solidFill>
                <a:latin typeface="Noto Sans SC"/>
                <a:ea typeface="Noto Sans SC"/>
                <a:cs typeface="Noto Sans SC"/>
                <a:sym typeface="Noto Sans SC"/>
              </a:rPr>
            </a:br>
            <a:r>
              <a:rPr lang="en-US" sz="1300" b="0" i="0" u="none" strike="noStrike">
                <a:solidFill>
                  <a:srgbClr val="555555"/>
                </a:solidFill>
                <a:latin typeface="Noto Sans SC"/>
                <a:ea typeface="Noto Sans SC"/>
                <a:cs typeface="Noto Sans SC"/>
                <a:sym typeface="Noto Sans SC"/>
              </a:rPr>
              <a:t>通过领导干部以身作则、率先垂范，充分发挥“关键少数”的引领作用，带动各级党组织和广大党员干部主动对标、积极跟进，形成一级抓一级、层层抓落实的生动局面，为各项事业发展提供坚强思想保证。</a:t>
            </a:r>
            <a:endParaRPr lang="en-US" sz="1100"/>
          </a:p>
        </p:txBody>
      </p:sp>
      <p:sp>
        <p:nvSpPr>
          <p:cNvPr id="21" name="矩形 20"/>
          <p:cNvSpPr/>
          <p:nvPr userDrawn="1"/>
        </p:nvSpPr>
        <p:spPr>
          <a:xfrm>
            <a:off x="127000" y="12700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791845"/>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贯彻落实措施二：深化宣传阐释</a:t>
            </a:r>
            <a:endParaRPr lang="en-US" sz="3200" b="1" i="0" u="none" strike="noStrike">
              <a:solidFill>
                <a:srgbClr val="C00000"/>
              </a:solidFill>
              <a:latin typeface="Noto Sans SC"/>
              <a:ea typeface="Noto Sans SC"/>
              <a:cs typeface="Noto Sans SC"/>
              <a:sym typeface="Noto Sans SC"/>
            </a:endParaRPr>
          </a:p>
        </p:txBody>
      </p:sp>
      <p:sp>
        <p:nvSpPr>
          <p:cNvPr id="4" name="AutoShape 4"/>
          <p:cNvSpPr/>
          <p:nvPr/>
        </p:nvSpPr>
        <p:spPr>
          <a:xfrm>
            <a:off x="762000" y="2286000"/>
            <a:ext cx="5270500" cy="330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603500"/>
            <a:ext cx="406400" cy="406400"/>
          </a:xfrm>
          <a:prstGeom prst="rect">
            <a:avLst/>
          </a:prstGeom>
        </p:spPr>
      </p:pic>
      <p:sp>
        <p:nvSpPr>
          <p:cNvPr id="6" name="AutoShape 6"/>
          <p:cNvSpPr/>
          <p:nvPr/>
        </p:nvSpPr>
        <p:spPr>
          <a:xfrm>
            <a:off x="1524000" y="2603500"/>
            <a:ext cx="42545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01 全方位宣传引导</a:t>
            </a:r>
            <a:endParaRPr lang="en-US" sz="1100"/>
          </a:p>
        </p:txBody>
      </p:sp>
      <p:cxnSp>
        <p:nvCxnSpPr>
          <p:cNvPr id="7" name="Connector 7"/>
          <p:cNvCxnSpPr/>
          <p:nvPr/>
        </p:nvCxnSpPr>
        <p:spPr>
          <a:xfrm rot="-9167">
            <a:off x="1016008" y="3232150"/>
            <a:ext cx="47625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8" name="AutoShape 8"/>
          <p:cNvSpPr/>
          <p:nvPr/>
        </p:nvSpPr>
        <p:spPr>
          <a:xfrm>
            <a:off x="1016000" y="3429000"/>
            <a:ext cx="47625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333333"/>
                </a:solidFill>
                <a:latin typeface="Noto Sans SC"/>
                <a:ea typeface="Noto Sans SC"/>
                <a:cs typeface="Noto Sans SC"/>
                <a:sym typeface="Noto Sans SC"/>
              </a:rPr>
              <a:t>构建全域宣传矩阵</a:t>
            </a:r>
            <a:br>
              <a:rPr lang="en-US" sz="1600" b="0" i="0" u="none" strike="noStrike">
                <a:solidFill>
                  <a:srgbClr val="1F2329"/>
                </a:solidFill>
                <a:latin typeface="Noto Sans SC"/>
                <a:ea typeface="Noto Sans SC"/>
                <a:cs typeface="Noto Sans SC"/>
                <a:sym typeface="Noto Sans SC"/>
              </a:rPr>
            </a:br>
            <a:r>
              <a:rPr lang="en-US" sz="1300" b="0" i="0" u="none" strike="noStrike">
                <a:solidFill>
                  <a:srgbClr val="555555"/>
                </a:solidFill>
                <a:latin typeface="Noto Sans SC"/>
                <a:ea typeface="Noto Sans SC"/>
                <a:cs typeface="Noto Sans SC"/>
                <a:sym typeface="Noto Sans SC"/>
              </a:rPr>
              <a:t>统筹理论与舆论、内宣与外宣、网上与网下，整合各类媒体资源，构建上下联动、全域覆盖的立体式宣传格局，确保宣传无死角、无盲区。</a:t>
            </a:r>
            <a:endParaRPr lang="en-US" sz="1100"/>
          </a:p>
        </p:txBody>
      </p:sp>
      <p:sp>
        <p:nvSpPr>
          <p:cNvPr id="9" name="AutoShape 9"/>
          <p:cNvSpPr/>
          <p:nvPr/>
        </p:nvSpPr>
        <p:spPr>
          <a:xfrm>
            <a:off x="1016000" y="4572000"/>
            <a:ext cx="47625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333333"/>
                </a:solidFill>
                <a:latin typeface="Noto Sans SC"/>
                <a:ea typeface="Noto Sans SC"/>
                <a:cs typeface="Noto Sans SC"/>
                <a:sym typeface="Noto Sans SC"/>
              </a:rPr>
              <a:t>打造融媒精品力作</a:t>
            </a:r>
            <a:br>
              <a:rPr lang="en-US" sz="1600" b="0" i="0" u="none" strike="noStrike">
                <a:solidFill>
                  <a:srgbClr val="1F2329"/>
                </a:solidFill>
                <a:latin typeface="Noto Sans SC"/>
                <a:ea typeface="Noto Sans SC"/>
                <a:cs typeface="Noto Sans SC"/>
                <a:sym typeface="Noto Sans SC"/>
              </a:rPr>
            </a:br>
            <a:r>
              <a:rPr lang="en-US" sz="1300" b="0" i="0" u="none" strike="noStrike">
                <a:solidFill>
                  <a:srgbClr val="555555"/>
                </a:solidFill>
                <a:latin typeface="Noto Sans SC"/>
                <a:ea typeface="Noto Sans SC"/>
                <a:cs typeface="Noto Sans SC"/>
                <a:sym typeface="Noto Sans SC"/>
              </a:rPr>
              <a:t>围绕核心要义策划推出有深度、有分量的理论文章和权威解读，运用短视频、图解、H5等融媒体形式，让理论宣传更接地气、更具活力。</a:t>
            </a:r>
            <a:endParaRPr lang="en-US" sz="1100"/>
          </a:p>
        </p:txBody>
      </p:sp>
      <p:sp>
        <p:nvSpPr>
          <p:cNvPr id="10" name="AutoShape 10"/>
          <p:cNvSpPr/>
          <p:nvPr/>
        </p:nvSpPr>
        <p:spPr>
          <a:xfrm>
            <a:off x="6286500" y="2286000"/>
            <a:ext cx="5270500" cy="33020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40500" y="2603500"/>
            <a:ext cx="406400" cy="406400"/>
          </a:xfrm>
          <a:prstGeom prst="rect">
            <a:avLst/>
          </a:prstGeom>
        </p:spPr>
      </p:pic>
      <p:sp>
        <p:nvSpPr>
          <p:cNvPr id="12" name="AutoShape 12"/>
          <p:cNvSpPr/>
          <p:nvPr/>
        </p:nvSpPr>
        <p:spPr>
          <a:xfrm>
            <a:off x="7048500" y="2603500"/>
            <a:ext cx="42545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02 学理化研究阐释</a:t>
            </a:r>
            <a:endParaRPr lang="en-US" sz="1100"/>
          </a:p>
        </p:txBody>
      </p:sp>
      <p:cxnSp>
        <p:nvCxnSpPr>
          <p:cNvPr id="13" name="Connector 13"/>
          <p:cNvCxnSpPr/>
          <p:nvPr/>
        </p:nvCxnSpPr>
        <p:spPr>
          <a:xfrm rot="-9167">
            <a:off x="6540508" y="3232150"/>
            <a:ext cx="47625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4" name="AutoShape 14"/>
          <p:cNvSpPr/>
          <p:nvPr/>
        </p:nvSpPr>
        <p:spPr>
          <a:xfrm>
            <a:off x="6540500" y="3429000"/>
            <a:ext cx="47625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333333"/>
                </a:solidFill>
                <a:latin typeface="Noto Sans SC"/>
                <a:ea typeface="Noto Sans SC"/>
                <a:cs typeface="Noto Sans SC"/>
                <a:sym typeface="Noto Sans SC"/>
              </a:rPr>
              <a:t>深化体系化研究</a:t>
            </a:r>
            <a:br>
              <a:rPr lang="en-US" sz="1600" b="0" i="0" u="none" strike="noStrike">
                <a:solidFill>
                  <a:srgbClr val="1F2329"/>
                </a:solidFill>
                <a:latin typeface="Noto Sans SC"/>
                <a:ea typeface="Noto Sans SC"/>
                <a:cs typeface="Noto Sans SC"/>
                <a:sym typeface="Noto Sans SC"/>
              </a:rPr>
            </a:br>
            <a:r>
              <a:rPr lang="en-US" sz="1300" b="0" i="0" u="none" strike="noStrike">
                <a:solidFill>
                  <a:srgbClr val="555555"/>
                </a:solidFill>
                <a:latin typeface="Noto Sans SC"/>
                <a:ea typeface="Noto Sans SC"/>
                <a:cs typeface="Noto Sans SC"/>
                <a:sym typeface="Noto Sans SC"/>
              </a:rPr>
              <a:t>组织社科理论界开展专题研讨，从学理层面深入阐释核心思想的时代背景、理论体系和实践要求，推动理论研究向深度和广度拓展。</a:t>
            </a:r>
            <a:endParaRPr lang="en-US" sz="1100"/>
          </a:p>
        </p:txBody>
      </p:sp>
      <p:sp>
        <p:nvSpPr>
          <p:cNvPr id="15" name="AutoShape 15"/>
          <p:cNvSpPr/>
          <p:nvPr/>
        </p:nvSpPr>
        <p:spPr>
          <a:xfrm>
            <a:off x="6540500" y="4572000"/>
            <a:ext cx="4762500" cy="952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500" b="1" i="0" u="none" strike="noStrike">
                <a:solidFill>
                  <a:srgbClr val="333333"/>
                </a:solidFill>
                <a:latin typeface="Noto Sans SC"/>
                <a:ea typeface="Noto Sans SC"/>
                <a:cs typeface="Noto Sans SC"/>
                <a:sym typeface="Noto Sans SC"/>
              </a:rPr>
              <a:t>打造本土特色成果</a:t>
            </a:r>
            <a:br>
              <a:rPr lang="en-US" sz="1600" b="0" i="0" u="none" strike="noStrike">
                <a:solidFill>
                  <a:srgbClr val="1F2329"/>
                </a:solidFill>
                <a:latin typeface="Noto Sans SC"/>
                <a:ea typeface="Noto Sans SC"/>
                <a:cs typeface="Noto Sans SC"/>
                <a:sym typeface="Noto Sans SC"/>
              </a:rPr>
            </a:br>
            <a:r>
              <a:rPr lang="en-US" sz="1300" b="0" i="0" u="none" strike="noStrike">
                <a:solidFill>
                  <a:srgbClr val="555555"/>
                </a:solidFill>
                <a:latin typeface="Noto Sans SC"/>
                <a:ea typeface="Noto Sans SC"/>
                <a:cs typeface="Noto Sans SC"/>
                <a:sym typeface="Noto Sans SC"/>
              </a:rPr>
              <a:t>设立专项研究课题，结合地方发展实际，推出一批具有鲜明辨识度和实践价值的研究成果，推动党的创新理论与地方发展实践深度融合。</a:t>
            </a:r>
            <a:endParaRPr lang="en-US" sz="1100"/>
          </a:p>
        </p:txBody>
      </p:sp>
      <p:sp>
        <p:nvSpPr>
          <p:cNvPr id="16" name="AutoShape 16"/>
          <p:cNvSpPr/>
          <p:nvPr/>
        </p:nvSpPr>
        <p:spPr>
          <a:xfrm>
            <a:off x="762000" y="5867400"/>
            <a:ext cx="10795000" cy="558800"/>
          </a:xfrm>
          <a:prstGeom prst="roundRect">
            <a:avLst>
              <a:gd name="adj" fmla="val 0"/>
            </a:avLst>
          </a:prstGeom>
          <a:solidFill>
            <a:srgbClr val="C00000">
              <a:alpha val="8000"/>
            </a:srgbClr>
          </a:solidFill>
          <a:ln cap="flat" cmpd="sng">
            <a:solidFill>
              <a:srgbClr val="A70000">
                <a:alpha val="8000"/>
              </a:srgbClr>
            </a:solidFill>
            <a:prstDash val="solid"/>
            <a:round/>
          </a:ln>
        </p:spPr>
        <p:txBody>
          <a:bodyPr vert="horz" wrap="square" lIns="63500" tIns="63500" rIns="63500" bIns="63500" rtlCol="0" anchor="ctr"/>
          <a:lstStyle/>
          <a:p>
            <a:pPr algn="ctr">
              <a:defRPr/>
            </a:pPr>
          </a:p>
        </p:txBody>
      </p:sp>
      <p:sp>
        <p:nvSpPr>
          <p:cNvPr id="17" name="AutoShape 17"/>
          <p:cNvSpPr/>
          <p:nvPr/>
        </p:nvSpPr>
        <p:spPr>
          <a:xfrm>
            <a:off x="762000" y="5867400"/>
            <a:ext cx="10795000" cy="558800"/>
          </a:xfrm>
          <a:prstGeom prst="rect">
            <a:avLst/>
          </a:prstGeom>
          <a:noFill/>
          <a:ln w="12700" cap="flat" cmpd="sng">
            <a:noFill/>
            <a:prstDash val="solid"/>
            <a:round/>
          </a:ln>
        </p:spPr>
        <p:txBody>
          <a:bodyPr vert="horz" wrap="square" lIns="0" tIns="0" rIns="0" bIns="0" rtlCol="0" anchor="ctr" anchorCtr="0"/>
          <a:lstStyle/>
          <a:p>
            <a:pPr marL="0" indent="0" algn="ctr">
              <a:lnSpc>
                <a:spcPct val="100000"/>
              </a:lnSpc>
              <a:defRPr/>
            </a:pPr>
            <a:r>
              <a:rPr lang="en-US" sz="1400" b="1" i="0" u="none" strike="noStrike">
                <a:solidFill>
                  <a:srgbClr val="A80000"/>
                </a:solidFill>
                <a:latin typeface="Noto Sans SC"/>
                <a:ea typeface="Noto Sans SC"/>
                <a:cs typeface="Noto Sans SC"/>
                <a:sym typeface="Noto Sans SC"/>
              </a:rPr>
              <a:t>—— 坚持学思用贯通、知信行统一，推动党的创新理论深入人心、落地生根 ——</a:t>
            </a:r>
            <a:endParaRPr lang="en-US" sz="1100"/>
          </a:p>
        </p:txBody>
      </p:sp>
      <p:sp>
        <p:nvSpPr>
          <p:cNvPr id="18" name="矩形 17"/>
          <p:cNvSpPr/>
          <p:nvPr userDrawn="1"/>
        </p:nvSpPr>
        <p:spPr>
          <a:xfrm>
            <a:off x="127000" y="12700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cap="flat" cmpd="sng">
            <a:solidFill>
              <a:srgbClr val="E6CFCF">
                <a:alpha val="30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762000" y="85217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贯彻落实措施三：强化督促检查</a:t>
            </a:r>
            <a:endParaRPr lang="en-US" sz="3200" b="1" i="0" u="none" strike="noStrike">
              <a:solidFill>
                <a:srgbClr val="C00000"/>
              </a:solidFill>
              <a:latin typeface="Noto Sans SC"/>
              <a:ea typeface="Noto Sans SC"/>
              <a:cs typeface="Noto Sans SC"/>
              <a:sym typeface="Noto Sans SC"/>
            </a:endParaRPr>
          </a:p>
        </p:txBody>
      </p:sp>
      <p:sp>
        <p:nvSpPr>
          <p:cNvPr id="4" name="AutoShape 4"/>
          <p:cNvSpPr/>
          <p:nvPr/>
        </p:nvSpPr>
        <p:spPr>
          <a:xfrm>
            <a:off x="762000" y="2286000"/>
            <a:ext cx="3429000" cy="2857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2603500"/>
            <a:ext cx="406400" cy="406400"/>
          </a:xfrm>
          <a:prstGeom prst="rect">
            <a:avLst/>
          </a:prstGeom>
        </p:spPr>
      </p:pic>
      <p:sp>
        <p:nvSpPr>
          <p:cNvPr id="6" name="AutoShape 6"/>
          <p:cNvSpPr/>
          <p:nvPr/>
        </p:nvSpPr>
        <p:spPr>
          <a:xfrm>
            <a:off x="1549400" y="26035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01 纳入考核体系</a:t>
            </a:r>
            <a:endParaRPr lang="en-US" sz="1100"/>
          </a:p>
        </p:txBody>
      </p:sp>
      <p:cxnSp>
        <p:nvCxnSpPr>
          <p:cNvPr id="7" name="Connector 7"/>
          <p:cNvCxnSpPr/>
          <p:nvPr/>
        </p:nvCxnSpPr>
        <p:spPr>
          <a:xfrm rot="-14946">
            <a:off x="1016014" y="3232150"/>
            <a:ext cx="2921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8" name="AutoShape 8"/>
          <p:cNvSpPr/>
          <p:nvPr/>
        </p:nvSpPr>
        <p:spPr>
          <a:xfrm>
            <a:off x="1016000" y="3429000"/>
            <a:ext cx="2921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B4B4B"/>
                </a:solidFill>
                <a:latin typeface="Noto Sans SC"/>
                <a:ea typeface="Noto Sans SC"/>
                <a:cs typeface="Noto Sans SC"/>
                <a:sym typeface="Noto Sans SC"/>
              </a:rPr>
              <a:t>将学习贯彻成效纳入政治巡察、督查督办的核心内容，作为党建工作考核的重要指标。以考核“指挥棒”压实责任，确保学习不走形式、落实不打折扣。</a:t>
            </a:r>
            <a:endParaRPr lang="en-US" sz="1100"/>
          </a:p>
        </p:txBody>
      </p:sp>
      <p:sp>
        <p:nvSpPr>
          <p:cNvPr id="9" name="AutoShape 9"/>
          <p:cNvSpPr/>
          <p:nvPr/>
        </p:nvSpPr>
        <p:spPr>
          <a:xfrm>
            <a:off x="4381500" y="2286000"/>
            <a:ext cx="3429000" cy="2857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2603500"/>
            <a:ext cx="406400" cy="406400"/>
          </a:xfrm>
          <a:prstGeom prst="rect">
            <a:avLst/>
          </a:prstGeom>
        </p:spPr>
      </p:pic>
      <p:sp>
        <p:nvSpPr>
          <p:cNvPr id="11" name="AutoShape 11"/>
          <p:cNvSpPr/>
          <p:nvPr/>
        </p:nvSpPr>
        <p:spPr>
          <a:xfrm>
            <a:off x="5168900" y="26035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02 严肃追责问责</a:t>
            </a:r>
            <a:endParaRPr lang="en-US" sz="1100"/>
          </a:p>
        </p:txBody>
      </p:sp>
      <p:cxnSp>
        <p:nvCxnSpPr>
          <p:cNvPr id="12" name="Connector 12"/>
          <p:cNvCxnSpPr/>
          <p:nvPr/>
        </p:nvCxnSpPr>
        <p:spPr>
          <a:xfrm rot="-14946">
            <a:off x="4635514" y="3232150"/>
            <a:ext cx="2921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3" name="AutoShape 13"/>
          <p:cNvSpPr/>
          <p:nvPr/>
        </p:nvSpPr>
        <p:spPr>
          <a:xfrm>
            <a:off x="4635500" y="3429000"/>
            <a:ext cx="2921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B4B4B"/>
                </a:solidFill>
                <a:latin typeface="Noto Sans SC"/>
                <a:ea typeface="Noto Sans SC"/>
                <a:cs typeface="Noto Sans SC"/>
                <a:sym typeface="Noto Sans SC"/>
              </a:rPr>
              <a:t>坚持问题导向，对在学习中搞形式主义、走过场、装样子的行为，予以通报批评并责令整改。对整改不力、敷衍塞责的，严肃追究相关责任人责任。</a:t>
            </a:r>
            <a:endParaRPr lang="en-US" sz="1100"/>
          </a:p>
        </p:txBody>
      </p:sp>
      <p:sp>
        <p:nvSpPr>
          <p:cNvPr id="14" name="AutoShape 14"/>
          <p:cNvSpPr/>
          <p:nvPr/>
        </p:nvSpPr>
        <p:spPr>
          <a:xfrm>
            <a:off x="8001000" y="2286000"/>
            <a:ext cx="3429000" cy="2857500"/>
          </a:xfrm>
          <a:prstGeom prst="roundRect">
            <a:avLst>
              <a:gd name="adj" fmla="val 0"/>
            </a:avLst>
          </a:prstGeom>
          <a:solidFill>
            <a:srgbClr val="C00000">
              <a:alpha val="6000"/>
            </a:srgbClr>
          </a:solidFill>
          <a:ln w="12700" cap="flat" cmpd="sng">
            <a:solidFill>
              <a:srgbClr val="C00000">
                <a:alpha val="15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55000" y="2603500"/>
            <a:ext cx="406400" cy="406400"/>
          </a:xfrm>
          <a:prstGeom prst="rect">
            <a:avLst/>
          </a:prstGeom>
        </p:spPr>
      </p:pic>
      <p:sp>
        <p:nvSpPr>
          <p:cNvPr id="16" name="AutoShape 16"/>
          <p:cNvSpPr/>
          <p:nvPr/>
        </p:nvSpPr>
        <p:spPr>
          <a:xfrm>
            <a:off x="8788400" y="26035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C00000"/>
                </a:solidFill>
                <a:latin typeface="Noto Sans SC"/>
                <a:ea typeface="Noto Sans SC"/>
                <a:cs typeface="Noto Sans SC"/>
                <a:sym typeface="Noto Sans SC"/>
              </a:rPr>
              <a:t>03 部门协同联动</a:t>
            </a:r>
            <a:endParaRPr lang="en-US" sz="1100"/>
          </a:p>
        </p:txBody>
      </p:sp>
      <p:cxnSp>
        <p:nvCxnSpPr>
          <p:cNvPr id="17" name="Connector 17"/>
          <p:cNvCxnSpPr/>
          <p:nvPr/>
        </p:nvCxnSpPr>
        <p:spPr>
          <a:xfrm rot="-14946">
            <a:off x="8255014" y="3232150"/>
            <a:ext cx="2921000" cy="12700"/>
          </a:xfrm>
          <a:prstGeom prst="straightConnector1">
            <a:avLst/>
          </a:prstGeom>
          <a:solidFill>
            <a:srgbClr val="DEE0E3">
              <a:alpha val="100000"/>
            </a:srgbClr>
          </a:solidFill>
          <a:ln w="12700" cap="flat" cmpd="sng">
            <a:solidFill>
              <a:srgbClr val="C00000">
                <a:alpha val="15000"/>
              </a:srgbClr>
            </a:solidFill>
            <a:prstDash val="solid"/>
            <a:round/>
            <a:headEnd type="none" w="med" len="med"/>
            <a:tailEnd type="none" w="med" len="med"/>
          </a:ln>
        </p:spPr>
      </p:cxnSp>
      <p:sp>
        <p:nvSpPr>
          <p:cNvPr id="18" name="AutoShape 18"/>
          <p:cNvSpPr/>
          <p:nvPr/>
        </p:nvSpPr>
        <p:spPr>
          <a:xfrm>
            <a:off x="8255000" y="3429000"/>
            <a:ext cx="2921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B4B4B"/>
                </a:solidFill>
                <a:latin typeface="Noto Sans SC"/>
                <a:ea typeface="Noto Sans SC"/>
                <a:cs typeface="Noto Sans SC"/>
                <a:sym typeface="Noto Sans SC"/>
              </a:rPr>
              <a:t>市委办统筹协调，组织部、宣传部等部门各司其职、定期调度。建立信息共享与通报机制，形成上下联动、左右协同的工作格局，凝聚落实合力。</a:t>
            </a:r>
            <a:endParaRPr lang="en-US" sz="1100"/>
          </a:p>
        </p:txBody>
      </p:sp>
      <p:sp>
        <p:nvSpPr>
          <p:cNvPr id="19" name="AutoShape 19"/>
          <p:cNvSpPr/>
          <p:nvPr/>
        </p:nvSpPr>
        <p:spPr>
          <a:xfrm>
            <a:off x="762000" y="5524500"/>
            <a:ext cx="10668000" cy="762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20" name="AutoShape 20"/>
          <p:cNvSpPr/>
          <p:nvPr/>
        </p:nvSpPr>
        <p:spPr>
          <a:xfrm>
            <a:off x="889000" y="5689600"/>
            <a:ext cx="10414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1" i="0" u="none" strike="noStrike">
                <a:solidFill>
                  <a:srgbClr val="C00000"/>
                </a:solidFill>
                <a:latin typeface="Noto Sans SC"/>
                <a:ea typeface="Noto Sans SC"/>
                <a:cs typeface="Noto Sans SC"/>
                <a:sym typeface="Noto Sans SC"/>
              </a:rPr>
              <a:t>—— 以严督实导推动学习贯彻往深里走、往实里走、往心里走 ——</a:t>
            </a:r>
            <a:endParaRPr lang="en-US" sz="1100"/>
          </a:p>
        </p:txBody>
      </p:sp>
      <p:sp>
        <p:nvSpPr>
          <p:cNvPr id="21" name="矩形 20"/>
          <p:cNvSpPr/>
          <p:nvPr userDrawn="1"/>
        </p:nvSpPr>
        <p:spPr>
          <a:xfrm>
            <a:off x="127000" y="12700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FFFFFF">
              <a:alpha val="3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762000" y="82804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C00000"/>
                </a:solidFill>
                <a:latin typeface="Noto Sans SC"/>
                <a:ea typeface="Noto Sans SC"/>
                <a:cs typeface="Noto Sans SC"/>
                <a:sym typeface="Noto Sans SC"/>
              </a:rPr>
              <a:t>贯彻落实措施四：坚持学用结合</a:t>
            </a:r>
            <a:endParaRPr lang="en-US" sz="3200" b="1" i="0" u="none" strike="noStrike">
              <a:solidFill>
                <a:srgbClr val="C00000"/>
              </a:solidFill>
              <a:latin typeface="Noto Sans SC"/>
              <a:ea typeface="Noto Sans SC"/>
              <a:cs typeface="Noto Sans SC"/>
              <a:sym typeface="Noto Sans SC"/>
            </a:endParaRPr>
          </a:p>
        </p:txBody>
      </p:sp>
      <p:sp>
        <p:nvSpPr>
          <p:cNvPr id="4" name="AutoShape 4"/>
          <p:cNvSpPr/>
          <p:nvPr/>
        </p:nvSpPr>
        <p:spPr>
          <a:xfrm>
            <a:off x="762000" y="2032000"/>
            <a:ext cx="5270500" cy="3429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16000" y="2286000"/>
            <a:ext cx="47625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Noto Sans SC"/>
                <a:ea typeface="Noto Sans SC"/>
                <a:cs typeface="Noto Sans SC"/>
                <a:sym typeface="Noto Sans SC"/>
              </a:rPr>
              <a:t>01 防止“两张皮”，做到学用一致</a:t>
            </a:r>
            <a:endParaRPr lang="en-US" sz="1100"/>
          </a:p>
        </p:txBody>
      </p:sp>
      <p:cxnSp>
        <p:nvCxnSpPr>
          <p:cNvPr id="6" name="Connector 6"/>
          <p:cNvCxnSpPr/>
          <p:nvPr/>
        </p:nvCxnSpPr>
        <p:spPr>
          <a:xfrm rot="-9167">
            <a:off x="1016008" y="2914650"/>
            <a:ext cx="47625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7" name="AutoShape 7"/>
          <p:cNvSpPr/>
          <p:nvPr/>
        </p:nvSpPr>
        <p:spPr>
          <a:xfrm>
            <a:off x="1016000" y="3213100"/>
            <a:ext cx="76200" cy="762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1219200" y="3111500"/>
            <a:ext cx="4635500" cy="6096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0" i="0" u="none" strike="noStrike">
                <a:solidFill>
                  <a:srgbClr val="555555"/>
                </a:solidFill>
                <a:latin typeface="Noto Sans SC"/>
                <a:ea typeface="Noto Sans SC"/>
                <a:cs typeface="Noto Sans SC"/>
                <a:sym typeface="Noto Sans SC"/>
              </a:rPr>
              <a:t>与完成全年目标任务相结合，以学促干、以干践学，确保年度各项重点工作落地见效。</a:t>
            </a:r>
            <a:endParaRPr lang="en-US" sz="1100"/>
          </a:p>
        </p:txBody>
      </p:sp>
      <p:sp>
        <p:nvSpPr>
          <p:cNvPr id="9" name="AutoShape 9"/>
          <p:cNvSpPr/>
          <p:nvPr/>
        </p:nvSpPr>
        <p:spPr>
          <a:xfrm>
            <a:off x="1016000" y="4038600"/>
            <a:ext cx="76200" cy="762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1219200" y="3937000"/>
            <a:ext cx="4635500" cy="6096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0" i="0" u="none" strike="noStrike">
                <a:solidFill>
                  <a:srgbClr val="555555"/>
                </a:solidFill>
                <a:latin typeface="Noto Sans SC"/>
                <a:ea typeface="Noto Sans SC"/>
                <a:cs typeface="Noto Sans SC"/>
                <a:sym typeface="Noto Sans SC"/>
              </a:rPr>
              <a:t>与谋划“十五五”发展相结合，用前瞻性思维和系统观念，科学规划未来发展蓝图。</a:t>
            </a:r>
            <a:endParaRPr lang="en-US" sz="1100"/>
          </a:p>
        </p:txBody>
      </p:sp>
      <p:sp>
        <p:nvSpPr>
          <p:cNvPr id="11" name="AutoShape 11"/>
          <p:cNvSpPr/>
          <p:nvPr/>
        </p:nvSpPr>
        <p:spPr>
          <a:xfrm>
            <a:off x="1016000" y="4864100"/>
            <a:ext cx="76200" cy="762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12"/>
          <p:cNvSpPr/>
          <p:nvPr/>
        </p:nvSpPr>
        <p:spPr>
          <a:xfrm>
            <a:off x="1219200" y="4762500"/>
            <a:ext cx="4635500" cy="6096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0" i="0" u="none" strike="noStrike">
                <a:solidFill>
                  <a:srgbClr val="555555"/>
                </a:solidFill>
                <a:latin typeface="Noto Sans SC"/>
                <a:ea typeface="Noto Sans SC"/>
                <a:cs typeface="Noto Sans SC"/>
                <a:sym typeface="Noto Sans SC"/>
              </a:rPr>
              <a:t>与防范风险、保障民生相结合，切实解决群众急难愁盼问题，筑牢安全稳定的坚实底线。</a:t>
            </a:r>
            <a:endParaRPr lang="en-US" sz="1100"/>
          </a:p>
        </p:txBody>
      </p:sp>
      <p:sp>
        <p:nvSpPr>
          <p:cNvPr id="13" name="AutoShape 13"/>
          <p:cNvSpPr/>
          <p:nvPr/>
        </p:nvSpPr>
        <p:spPr>
          <a:xfrm>
            <a:off x="6159500" y="2032000"/>
            <a:ext cx="5270500" cy="3429000"/>
          </a:xfrm>
          <a:prstGeom prst="roundRect">
            <a:avLst>
              <a:gd name="adj" fmla="val 0"/>
            </a:avLst>
          </a:prstGeom>
          <a:solidFill>
            <a:srgbClr val="C00000">
              <a:alpha val="6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6413500" y="2286000"/>
            <a:ext cx="47625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C00000"/>
                </a:solidFill>
                <a:latin typeface="Noto Sans SC"/>
                <a:ea typeface="Noto Sans SC"/>
                <a:cs typeface="Noto Sans SC"/>
                <a:sym typeface="Noto Sans SC"/>
              </a:rPr>
              <a:t>02 强化成果转化，务求取得实效</a:t>
            </a:r>
            <a:endParaRPr lang="en-US" sz="1100"/>
          </a:p>
        </p:txBody>
      </p:sp>
      <p:cxnSp>
        <p:nvCxnSpPr>
          <p:cNvPr id="15" name="Connector 15"/>
          <p:cNvCxnSpPr/>
          <p:nvPr/>
        </p:nvCxnSpPr>
        <p:spPr>
          <a:xfrm rot="-9167">
            <a:off x="6413508" y="2914650"/>
            <a:ext cx="4762500" cy="12700"/>
          </a:xfrm>
          <a:prstGeom prst="straightConnector1">
            <a:avLst/>
          </a:prstGeom>
          <a:solidFill>
            <a:srgbClr val="DEE0E3">
              <a:alpha val="100000"/>
            </a:srgbClr>
          </a:solidFill>
          <a:ln w="12700" cap="flat" cmpd="sng">
            <a:solidFill>
              <a:srgbClr val="C00000">
                <a:alpha val="20000"/>
              </a:srgbClr>
            </a:solidFill>
            <a:prstDash val="solid"/>
            <a:round/>
            <a:headEnd type="none" w="med" len="med"/>
            <a:tailEnd type="none" w="med" len="med"/>
          </a:ln>
        </p:spPr>
      </p:cxnSp>
      <p:sp>
        <p:nvSpPr>
          <p:cNvPr id="16" name="AutoShape 16"/>
          <p:cNvSpPr/>
          <p:nvPr/>
        </p:nvSpPr>
        <p:spPr>
          <a:xfrm>
            <a:off x="6413500" y="3213100"/>
            <a:ext cx="76200" cy="762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6616700" y="3111500"/>
            <a:ext cx="4635500" cy="6096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0" i="0" u="none" strike="noStrike">
                <a:solidFill>
                  <a:srgbClr val="555555"/>
                </a:solidFill>
                <a:latin typeface="Noto Sans SC"/>
                <a:ea typeface="Noto Sans SC"/>
                <a:cs typeface="Noto Sans SC"/>
                <a:sym typeface="Noto Sans SC"/>
              </a:rPr>
              <a:t>转化为干事创业的精气神，提振党员干部锐意进取、担当作为的精神状态，焕发新活力。</a:t>
            </a:r>
            <a:endParaRPr lang="en-US" sz="1100"/>
          </a:p>
        </p:txBody>
      </p:sp>
      <p:sp>
        <p:nvSpPr>
          <p:cNvPr id="18" name="AutoShape 18"/>
          <p:cNvSpPr/>
          <p:nvPr/>
        </p:nvSpPr>
        <p:spPr>
          <a:xfrm>
            <a:off x="6413500" y="4038600"/>
            <a:ext cx="76200" cy="762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9" name="AutoShape 19"/>
          <p:cNvSpPr/>
          <p:nvPr/>
        </p:nvSpPr>
        <p:spPr>
          <a:xfrm>
            <a:off x="6616700" y="3937000"/>
            <a:ext cx="4635500" cy="6096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0" i="0" u="none" strike="noStrike">
                <a:solidFill>
                  <a:srgbClr val="555555"/>
                </a:solidFill>
                <a:latin typeface="Noto Sans SC"/>
                <a:ea typeface="Noto Sans SC"/>
                <a:cs typeface="Noto Sans SC"/>
                <a:sym typeface="Noto Sans SC"/>
              </a:rPr>
              <a:t>转化为攻坚克难的实招硬招，聚焦发展痛点难点，拿出破解难题、推动发展的具体举措。</a:t>
            </a:r>
            <a:endParaRPr lang="en-US" sz="1100"/>
          </a:p>
        </p:txBody>
      </p:sp>
      <p:sp>
        <p:nvSpPr>
          <p:cNvPr id="20" name="AutoShape 20"/>
          <p:cNvSpPr/>
          <p:nvPr/>
        </p:nvSpPr>
        <p:spPr>
          <a:xfrm>
            <a:off x="6413500" y="4864100"/>
            <a:ext cx="76200" cy="76200"/>
          </a:xfrm>
          <a:prstGeom prst="roundRect">
            <a:avLst>
              <a:gd name="adj" fmla="val 0"/>
            </a:avLst>
          </a:prstGeom>
          <a:solidFill>
            <a:srgbClr val="C0000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21"/>
          <p:cNvSpPr/>
          <p:nvPr/>
        </p:nvSpPr>
        <p:spPr>
          <a:xfrm>
            <a:off x="6616700" y="4762500"/>
            <a:ext cx="4635500" cy="6096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500" b="0" i="0" u="none" strike="noStrike">
                <a:solidFill>
                  <a:srgbClr val="555555"/>
                </a:solidFill>
                <a:latin typeface="Noto Sans SC"/>
                <a:ea typeface="Noto Sans SC"/>
                <a:cs typeface="Noto Sans SC"/>
                <a:sym typeface="Noto Sans SC"/>
              </a:rPr>
              <a:t>以管党治党新成效和高质量发展新业绩，向党中央和全市人民交出一份满意的时代答卷。</a:t>
            </a:r>
            <a:endParaRPr lang="en-US" sz="1100"/>
          </a:p>
        </p:txBody>
      </p:sp>
      <p:sp>
        <p:nvSpPr>
          <p:cNvPr id="22" name="AutoShape 22"/>
          <p:cNvSpPr/>
          <p:nvPr/>
        </p:nvSpPr>
        <p:spPr>
          <a:xfrm>
            <a:off x="762000" y="5905500"/>
            <a:ext cx="10668000" cy="508000"/>
          </a:xfrm>
          <a:prstGeom prst="roundRect">
            <a:avLst>
              <a:gd name="adj" fmla="val 0"/>
            </a:avLst>
          </a:prstGeom>
          <a:solidFill>
            <a:srgbClr val="C00000">
              <a:alpha val="8000"/>
            </a:srgbClr>
          </a:solidFill>
          <a:ln w="25400" cap="flat" cmpd="sng">
            <a:noFill/>
            <a:prstDash val="solid"/>
            <a:round/>
          </a:ln>
        </p:spPr>
        <p:txBody>
          <a:bodyPr vert="horz" wrap="square" lIns="63500" tIns="63500" rIns="63500" bIns="63500" rtlCol="0" anchor="ctr"/>
          <a:lstStyle/>
          <a:p>
            <a:pPr algn="ctr">
              <a:defRPr/>
            </a:pPr>
          </a:p>
        </p:txBody>
      </p:sp>
      <p:sp>
        <p:nvSpPr>
          <p:cNvPr id="23" name="AutoShape 23"/>
          <p:cNvSpPr/>
          <p:nvPr/>
        </p:nvSpPr>
        <p:spPr>
          <a:xfrm>
            <a:off x="762000" y="5994400"/>
            <a:ext cx="10668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500" b="1" i="0" u="none" strike="noStrike">
                <a:solidFill>
                  <a:srgbClr val="C00000"/>
                </a:solidFill>
                <a:latin typeface="Noto Sans SC"/>
                <a:ea typeface="Noto Sans SC"/>
                <a:cs typeface="Noto Sans SC"/>
                <a:sym typeface="Noto Sans SC"/>
              </a:rPr>
              <a:t>★ 学思用贯通 · 知信行统一 —— 推动学习成果转化为推动事业发展的强大动力</a:t>
            </a:r>
            <a:endParaRPr lang="en-US" sz="1100"/>
          </a:p>
        </p:txBody>
      </p:sp>
      <p:sp>
        <p:nvSpPr>
          <p:cNvPr id="24" name="矩形 23"/>
          <p:cNvSpPr/>
          <p:nvPr userDrawn="1"/>
        </p:nvSpPr>
        <p:spPr>
          <a:xfrm>
            <a:off x="127000" y="12700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2000" advTm="3000">
        <p:randomBar dir="vert"/>
      </p:transition>
    </mc:Choice>
    <mc:Fallback>
      <p:transition spd="slow" advTm="3000">
        <p:randomBar dir="vert"/>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bg>
      <p:bgPr>
        <a:blipFill rotWithShape="1">
          <a:blip r:embed="rId1"/>
          <a:stretch>
            <a:fillRect/>
          </a:stretch>
        </a:blipFill>
        <a:effectLst/>
      </p:bgPr>
    </p:bg>
    <p:spTree>
      <p:nvGrpSpPr>
        <p:cNvPr id="1" name=""/>
        <p:cNvGrpSpPr/>
        <p:nvPr/>
      </p:nvGrpSpPr>
      <p:grpSpPr>
        <a:xfrm>
          <a:off x="0" y="0"/>
          <a:ext cx="0" cy="0"/>
          <a:chOff x="0" y="0"/>
          <a:chExt cx="0" cy="0"/>
        </a:xfrm>
      </p:grpSpPr>
      <p:sp>
        <p:nvSpPr>
          <p:cNvPr id="10" name="TextBox 6"/>
          <p:cNvSpPr txBox="1"/>
          <p:nvPr/>
        </p:nvSpPr>
        <p:spPr>
          <a:xfrm>
            <a:off x="4303320" y="570622"/>
            <a:ext cx="3403600" cy="828675"/>
          </a:xfrm>
          <a:prstGeom prst="rect">
            <a:avLst/>
          </a:prstGeom>
          <a:noFill/>
        </p:spPr>
        <p:txBody>
          <a:bodyPr wrap="square" lIns="91413" tIns="45706" rIns="91413" bIns="45706">
            <a:spAutoFit/>
          </a:bodyPr>
          <a:lstStyle/>
          <a:p>
            <a:pPr algn="ctr" defTabSz="914400">
              <a:defRPr/>
            </a:pPr>
            <a:r>
              <a:rPr lang="zh-CN" altLang="en-US" sz="4800" b="1" dirty="0">
                <a:ln w="6350">
                  <a:noFill/>
                </a:ln>
                <a:solidFill>
                  <a:schemeClr val="bg1"/>
                </a:solidFill>
                <a:effectLst>
                  <a:outerShdw blurRad="38100" dist="38100" dir="2700000" algn="tl">
                    <a:srgbClr val="000000">
                      <a:alpha val="43137"/>
                    </a:srgbClr>
                  </a:outerShdw>
                </a:effectLst>
                <a:latin typeface="思源黑体 CN Heavy" panose="020B0A00000000000000" charset="-122"/>
                <a:ea typeface="思源黑体 CN Heavy" panose="020B0A00000000000000" charset="-122"/>
                <a:cs typeface="思源黑体 CN Heavy" panose="020B0A00000000000000" charset="-122"/>
              </a:rPr>
              <a:t>结束语</a:t>
            </a:r>
            <a:r>
              <a:rPr lang="zh-CN" altLang="en-US" sz="4800" b="1" dirty="0">
                <a:ln w="6350">
                  <a:noFill/>
                </a:ln>
                <a:solidFill>
                  <a:schemeClr val="bg1"/>
                </a:solidFill>
                <a:latin typeface="思源黑体 CN Heavy" panose="020B0A00000000000000" charset="-122"/>
                <a:ea typeface="思源黑体 CN Heavy" panose="020B0A00000000000000" charset="-122"/>
                <a:cs typeface="思源黑体 CN Heavy" panose="020B0A00000000000000" charset="-122"/>
              </a:rPr>
              <a:t> </a:t>
            </a:r>
            <a:endParaRPr lang="zh-CN" altLang="en-US" sz="4800" b="1" dirty="0">
              <a:ln w="6350">
                <a:noFill/>
              </a:ln>
              <a:solidFill>
                <a:schemeClr val="bg1"/>
              </a:solidFill>
              <a:effectLst>
                <a:outerShdw blurRad="38100" dist="38100" dir="2700000" algn="tl">
                  <a:srgbClr val="000000">
                    <a:alpha val="43137"/>
                  </a:srgbClr>
                </a:outerShdw>
              </a:effectLst>
              <a:latin typeface="思源黑体 CN Heavy" panose="020B0A00000000000000" charset="-122"/>
              <a:ea typeface="思源黑体 CN Heavy" panose="020B0A00000000000000" charset="-122"/>
              <a:cs typeface="思源黑体 CN Heavy" panose="020B0A00000000000000" charset="-122"/>
            </a:endParaRPr>
          </a:p>
        </p:txBody>
      </p:sp>
      <p:sp>
        <p:nvSpPr>
          <p:cNvPr id="11" name="TextBox 10"/>
          <p:cNvSpPr txBox="1"/>
          <p:nvPr/>
        </p:nvSpPr>
        <p:spPr>
          <a:xfrm>
            <a:off x="841375" y="1559560"/>
            <a:ext cx="10526395" cy="3106420"/>
          </a:xfrm>
          <a:prstGeom prst="rect">
            <a:avLst/>
          </a:prstGeom>
          <a:noFill/>
        </p:spPr>
        <p:txBody>
          <a:bodyPr wrap="square" lIns="91413" tIns="45706" rIns="91413" bIns="45706">
            <a:spAutoFit/>
          </a:bodyPr>
          <a:lstStyle>
            <a:lvl1pPr eaLnBrk="0" hangingPunct="0">
              <a:defRPr>
                <a:solidFill>
                  <a:schemeClr val="tx1"/>
                </a:solidFill>
                <a:latin typeface="Arial" panose="02080604020202020204" pitchFamily="34" charset="0"/>
                <a:ea typeface="宋体" pitchFamily="2" charset="-122"/>
              </a:defRPr>
            </a:lvl1pPr>
            <a:lvl2pPr marL="742950" indent="-285750" eaLnBrk="0" hangingPunct="0">
              <a:defRPr>
                <a:solidFill>
                  <a:schemeClr val="tx1"/>
                </a:solidFill>
                <a:latin typeface="Arial" panose="02080604020202020204" pitchFamily="34" charset="0"/>
                <a:ea typeface="宋体" pitchFamily="2" charset="-122"/>
              </a:defRPr>
            </a:lvl2pPr>
            <a:lvl3pPr marL="1143000" indent="-228600" eaLnBrk="0" hangingPunct="0">
              <a:defRPr>
                <a:solidFill>
                  <a:schemeClr val="tx1"/>
                </a:solidFill>
                <a:latin typeface="Arial" panose="02080604020202020204" pitchFamily="34" charset="0"/>
                <a:ea typeface="宋体" pitchFamily="2" charset="-122"/>
              </a:defRPr>
            </a:lvl3pPr>
            <a:lvl4pPr marL="1600200" indent="-228600" eaLnBrk="0" hangingPunct="0">
              <a:defRPr>
                <a:solidFill>
                  <a:schemeClr val="tx1"/>
                </a:solidFill>
                <a:latin typeface="Arial" panose="02080604020202020204" pitchFamily="34" charset="0"/>
                <a:ea typeface="宋体" pitchFamily="2" charset="-122"/>
              </a:defRPr>
            </a:lvl4pPr>
            <a:lvl5pPr marL="2057400" indent="-228600" eaLnBrk="0" hangingPunct="0">
              <a:defRPr>
                <a:solidFill>
                  <a:schemeClr val="tx1"/>
                </a:solidFill>
                <a:latin typeface="Arial" panose="02080604020202020204"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anose="02080604020202020204"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anose="02080604020202020204"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anose="02080604020202020204"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anose="02080604020202020204" pitchFamily="34" charset="0"/>
                <a:ea typeface="宋体" pitchFamily="2" charset="-122"/>
              </a:defRPr>
            </a:lvl9pPr>
          </a:lstStyle>
          <a:p>
            <a:pPr algn="just" defTabSz="914400" fontAlgn="base">
              <a:lnSpc>
                <a:spcPct val="200000"/>
              </a:lnSpc>
              <a:spcBef>
                <a:spcPct val="0"/>
              </a:spcBef>
              <a:spcAft>
                <a:spcPct val="0"/>
              </a:spcAft>
            </a:pPr>
            <a:r>
              <a:rPr lang="en-US">
                <a:solidFill>
                  <a:schemeClr val="bg1"/>
                </a:solidFill>
                <a:latin typeface="思源黑体 CN Medium" panose="020B0600000000000000" charset="-122"/>
                <a:ea typeface="思源黑体 CN Medium" panose="020B0600000000000000" charset="-122"/>
                <a:cs typeface="思源黑体 CN Medium" panose="020B0600000000000000" charset="-122"/>
              </a:rPr>
              <a:t>       </a:t>
            </a:r>
            <a:r>
              <a:rPr sz="1600">
                <a:solidFill>
                  <a:schemeClr val="bg1"/>
                </a:solidFill>
                <a:latin typeface="思源黑体 CN Medium" panose="020B0600000000000000" charset="-122"/>
                <a:ea typeface="思源黑体 CN Medium" panose="020B0600000000000000" charset="-122"/>
                <a:cs typeface="思源黑体 CN Medium" panose="020B0600000000000000" charset="-122"/>
              </a:rPr>
              <a:t>旗帜决定方向，道路决定命运。思想建党、理论强党是我们党坚定信仰信念、把握历史主动的根本所在，是我们党保持“走自己的路”的政治定力、战略定力的根本所在，是我们党不断推动中国特色社会主义航船在世界发展大潮中乘风破浪、行稳致远的根本所在。在向着第二个百年奋斗目标进军的新征程上，必须坚持不懈用习近平新时代中国特色社会主义思想凝心铸魂，自觉做党的创新理论的笃信笃行者，切实把思想和行动统一到党中央决策部署上来，把党的创新理论转化为指导实践、推动工作的强大动力，为以中国式现代化全面推进强国建设、民族复兴伟业凝聚磅礴力量。</a:t>
            </a:r>
            <a:endParaRPr sz="1600">
              <a:solidFill>
                <a:schemeClr val="bg1"/>
              </a:solidFill>
              <a:latin typeface="思源黑体 CN Medium" panose="020B0600000000000000" charset="-122"/>
              <a:ea typeface="思源黑体 CN Medium" panose="020B0600000000000000" charset="-122"/>
              <a:cs typeface="思源黑体 CN Medium" panose="020B0600000000000000" charset="-122"/>
            </a:endParaRPr>
          </a:p>
        </p:txBody>
      </p:sp>
      <p:cxnSp>
        <p:nvCxnSpPr>
          <p:cNvPr id="12" name="直接连接符 11"/>
          <p:cNvCxnSpPr/>
          <p:nvPr/>
        </p:nvCxnSpPr>
        <p:spPr>
          <a:xfrm>
            <a:off x="842645" y="1399540"/>
            <a:ext cx="10633710" cy="0"/>
          </a:xfrm>
          <a:prstGeom prst="line">
            <a:avLst/>
          </a:prstGeom>
          <a:noFill/>
          <a:ln w="19050" cap="flat" cmpd="sng" algn="ctr">
            <a:solidFill>
              <a:schemeClr val="bg1"/>
            </a:solidFill>
            <a:prstDash val="solid"/>
          </a:ln>
          <a:effectLst/>
        </p:spPr>
      </p:cxnSp>
    </p:spTree>
  </p:cSld>
  <p:clrMapOvr>
    <a:masterClrMapping/>
  </p:clrMapOvr>
  <mc:AlternateContent xmlns:mc="http://schemas.openxmlformats.org/markup-compatibility/2006">
    <mc:Choice xmlns:p14="http://schemas.microsoft.com/office/powerpoint/2010/main" Requires="p14">
      <p:transition spd="slow" p14:dur="2000" advTm="0"/>
    </mc:Choice>
    <mc:Fallback>
      <p:transition spd="slow" advTm="0"/>
    </mc:Fallback>
  </mc:AlternateContent>
  <p:timing>
    <p:tnLst>
      <p:par>
        <p:cTn id="1" dur="indefinite" restart="never" nodeType="tmRoot"/>
      </p:par>
    </p:tnLst>
    <p:bldLst>
      <p:bldP spid="11" grpId="0"/>
    </p:bld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heme/theme1.xml><?xml version="1.0" encoding="utf-8"?>
<a:theme xmlns:a="http://schemas.openxmlformats.org/drawingml/2006/main" name="党课">
  <a:themeElements>
    <a:clrScheme name="自定义 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9433</Words>
  <Application>WPS 演示</Application>
  <PresentationFormat>宽屏</PresentationFormat>
  <Paragraphs>507</Paragraphs>
  <Slides>31</Slides>
  <Notes>23</Notes>
  <HiddenSlides>0</HiddenSlides>
  <MMClips>1</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31</vt:i4>
      </vt:variant>
    </vt:vector>
  </HeadingPairs>
  <TitlesOfParts>
    <vt:vector size="54" baseType="lpstr">
      <vt:lpstr>Arial</vt:lpstr>
      <vt:lpstr>宋体</vt:lpstr>
      <vt:lpstr>Wingdings</vt:lpstr>
      <vt:lpstr>Times New Roman</vt:lpstr>
      <vt:lpstr>黑体</vt:lpstr>
      <vt:lpstr>Noto Sans SC</vt:lpstr>
      <vt:lpstr>C059</vt:lpstr>
      <vt:lpstr>思源黑体 CN Medium</vt:lpstr>
      <vt:lpstr>阿里巴巴普惠体 R</vt:lpstr>
      <vt:lpstr>思源黑体 CN Heavy</vt:lpstr>
      <vt:lpstr>Noto Sans S Chinese Bold</vt:lpstr>
      <vt:lpstr>方正小标宋简体</vt:lpstr>
      <vt:lpstr>微软雅黑</vt:lpstr>
      <vt:lpstr>宋体</vt:lpstr>
      <vt:lpstr>Arial Unicode MS</vt:lpstr>
      <vt:lpstr>等线</vt:lpstr>
      <vt:lpstr>方正书宋_GBK</vt:lpstr>
      <vt:lpstr>Calibri</vt:lpstr>
      <vt:lpstr>DejaVu Sans</vt:lpstr>
      <vt:lpstr>仿宋_GB2312</vt:lpstr>
      <vt:lpstr>思源黑体</vt:lpstr>
      <vt:lpstr>微软雅黑</vt:lpstr>
      <vt:lpstr>党课</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417f</dc:title>
  <dc:creator>WIN7</dc:creator>
  <cp:lastModifiedBy>admin</cp:lastModifiedBy>
  <cp:revision>590</cp:revision>
  <dcterms:created xsi:type="dcterms:W3CDTF">2026-09-20T00:48:20Z</dcterms:created>
  <dcterms:modified xsi:type="dcterms:W3CDTF">2026-09-20T00:48:20Z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2052-12.8.2.19313</vt:lpwstr>
  </property>
  <property fmtid="{D5CDD505-2E9C-101B-9397-08002B2CF9AE}" pid="3" name="ICV">
    <vt:lpwstr>EA2610ADFBC741749C8EC1EAF89D96F2_13</vt:lpwstr>
  </property>
</Properties>
</file>