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7.svg" ContentType="image/svg+xml"/>
  <Override PartName="/ppt/media/image29.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svg" ContentType="image/svg+xml"/>
  <Override PartName="/ppt/media/image50.svg" ContentType="image/svg+xml"/>
  <Override PartName="/ppt/media/image52.svg" ContentType="image/svg+xml"/>
  <Override PartName="/ppt/media/image54.svg" ContentType="image/svg+xml"/>
  <Override PartName="/ppt/media/image57.svg" ContentType="image/svg+xml"/>
  <Override PartName="/ppt/media/image59.svg" ContentType="image/svg+xml"/>
  <Override PartName="/ppt/media/image61.svg" ContentType="image/svg+xml"/>
  <Override PartName="/ppt/media/image64.svg" ContentType="image/svg+xml"/>
  <Override PartName="/ppt/media/image66.svg" ContentType="image/svg+xml"/>
  <Override PartName="/ppt/media/image68.svg" ContentType="image/svg+xml"/>
  <Override PartName="/ppt/media/image7.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0.svg" ContentType="image/svg+xml"/>
  <Override PartName="/ppt/media/image82.svg" ContentType="image/svg+xml"/>
  <Override PartName="/ppt/media/image84.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88" r:id="rId5"/>
    <p:sldId id="289" r:id="rId6"/>
    <p:sldId id="259" r:id="rId7"/>
    <p:sldId id="260" r:id="rId8"/>
    <p:sldId id="261" r:id="rId9"/>
    <p:sldId id="262" r:id="rId10"/>
    <p:sldId id="263" r:id="rId11"/>
    <p:sldId id="264" r:id="rId12"/>
    <p:sldId id="265" r:id="rId13"/>
    <p:sldId id="266" r:id="rId14"/>
    <p:sldId id="267" r:id="rId15"/>
    <p:sldId id="290" r:id="rId16"/>
    <p:sldId id="291" r:id="rId17"/>
    <p:sldId id="292" r:id="rId18"/>
    <p:sldId id="293" r:id="rId19"/>
    <p:sldId id="294" r:id="rId20"/>
    <p:sldId id="268" r:id="rId21"/>
    <p:sldId id="269" r:id="rId22"/>
    <p:sldId id="270" r:id="rId23"/>
    <p:sldId id="271" r:id="rId24"/>
    <p:sldId id="272" r:id="rId25"/>
    <p:sldId id="273" r:id="rId26"/>
    <p:sldId id="274" r:id="rId27"/>
    <p:sldId id="275" r:id="rId28"/>
    <p:sldId id="276" r:id="rId29"/>
    <p:sldId id="277" r:id="rId30"/>
    <p:sldId id="278" r:id="rId31"/>
    <p:sldId id="295" r:id="rId32"/>
    <p:sldId id="286" r:id="rId33"/>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40" userDrawn="1">
          <p15:clr>
            <a:srgbClr val="747775"/>
          </p15:clr>
        </p15:guide>
        <p15:guide id="2" pos="2902"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40"/>
        <p:guide pos="2902"/>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以习近平党建思想为指引，推动组织工作高质量发展”。党的十八大以来，习近平总书记围绕党的建设发表了一系列重要论述，形成了习近平党建思想，为新时代党的建设提供了根本遵循。本次党课将深入探讨这一思想的重大意义、精髓要义，并结合我们的工作实际，探讨如何将其转化为推动组织工作高质量发展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刻认识习近平党建思想的重大意义。思想是行动的先导，只有真正理解了这一思想的深远意义，我们才能在行动上更加自觉和坚定。这一思想不仅是理论上的创新，更是关乎党和国家未来的战略武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理论创新的维度看，习近平党建思想极大地丰富和发展了马克思主义建党学说。它坚持“两个结合”，贯穿“六个必须坚持”，科学回答了长期执政的马克思主义政党如何保持先进性和纯洁性、如何跳出历史周期率等根本问题。特别是提出“以党的自我革命引领社会革命”，为我们跳出历史周期率提供了“第二个答案”，这是对马克思主义建党学说的原创性贡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政治统领的维度看，习近平党建思想为全党团结成“一块坚硬的钢铁”提供了根本保证。实践证明，党建工作抓得实，各项事业就有了坚实的政治基础。这一思想旗帜鲜明地把坚持和加强党的全面领导、以党的政治建设为统领摆在首位，对于推动全党深刻领悟“两个确立”的决定性意义，做到“两个维护”至关重要。对于我们组织部门来说，这意味着政治是灵魂，忠诚是根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实践伟力的维度看，习近平党建思想是破解大党独有难题、健全全面从严治党体系的行动纲领。面对我们党庞大的规模和长期执政的考验，这一思想为我们指明了主攻方向和重大任务，提供了科学的方法论。我市党建工作取得的显著成效，正是得益于对这一思想的坚决贯彻。未来，推动组织工作高质量发展，依然要依靠这一强大思想武器来指引方向、破解难题、提升效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现在我们进入第二部分，共同学习领会习近平党建思想的精髓要义。这一思想内容丰富，体系严密，我们必须坚持读原著、学原文、悟原理，完整、准确、全面地把握其科学体系，而不是停留在表面的口号上。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会精髓要义，首先要紧扣“十四个坚持”来整体把握。这“十四个坚持”集中概括了习近平党建思想的核心内容，涵盖了党的领导、自我革命、政治建设、人民立场、思想理论、组织体系、干部人才、作风纪律、反腐败斗争、监督体系、制度治党等各个方面，构成了一个完整的科学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十四个坚持”并非孤立的条目，而是相互贯通、有机统一的整体。前三条管根本方向，中间部分管核心任务，后几条管保障机制，体现了明体达用、体用贯通的鲜明特征。因此，我们学习时不能只记条条框框，而要将其放到习近平新时代中国特色社会主义思想的宏大框架和全面从严治党的伟大实践中去理解和体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结合我们组织部门的职能，有五条核心要义需要我们重点悟透。第一，“政治建设是统领”，一切工作都要从政治上看。第二，“党的力量来自组织”，必须建强组织体系。第三，“好干部标准”，要把政治标准放在首位。第四，“人才是第一资源”，这是我们的战略任务。第五，“严管就是厚爱”，要建立健全干部管理的五大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的关键在于弘扬马克思主义学风，做到学思用贯通、知信行统一。我们要坚持原原本本学，读原著、学原文；要坚持融会贯通学，把党建思想与其他领域的思想联系起来；更要坚持联系实际学，带着工作中的问题去寻找答案。最终目标是通过学习，真正学出坚定信仰、坚强党性和使命担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接下来，我们进入第一部分，深入探讨习近平党建思想的重大意义。我们可以从四个维度来理解：政治意义、理论意义、实践意义和时代意义。这四个维度层层递进，共同构成了我们理解这一思想的完整框架。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看政治意义。学习习近平党建思想，最核心的就是要深刻领悟“两个确立”的决定性意义，从而更加自觉地做到“两个维护”。思想是行动的先导，只有思想统一，才能实现政治上的团结和行动上的一致。这是我们党不断从胜利走向胜利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理论意义。习近平党建思想是马克思主义建党学说中国化时代化的最新成果，它深化了我们对共产党执政规律和党的建设规律的认识。学习这一思想，就是用党的创新理论武装头脑，不断提高我们的马克思主义理论水平，为我们的工作提供强大的思想武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从实践意义来看，当前我们党面临的“四大考验”和“四种危险”依然尖锐严峻。习近平党建思想为我们如何推进全面从严治党提供了清晰的行动指南。它告诉我们，必须以永远在路上的坚韧和执着，把党建设得更加坚强有力，确保党始终成为中国特色社会主义事业的坚强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时代意义。我们正处在以中国式现代化推进民族复兴的关键时期，这对党的执政能力提出了前所未有的要求。习近平党建思想深刻阐明了伟大工程在“四个伟大”中的决定性作用，学习它，就是要不断增强党的“四力”，确保我们党能够驾驭复杂局面，引领中国号巨轮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的目的全在于运用。接下来，我们进入第三部分，探讨如何自觉运用习近平党建思想来谋划和推进我们的实际工作。这要求我们将理论转化为“选好人、建好组织、聚好人才”的硬招实招，推动组织工作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在学以致用方面，我们要通过强化政治建设和理论武装来把准组织工作的方向。这包括三个方面：一是始终把政治建设摆在首位，将“两个维护”落实到具体工作中；二是完善理论武装的长效机制，让党的创新理论入脑入心；三是推动干部的政治能力与岗位职责相匹配，严把政治关，坚决杜绝“两面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我们要在严密组织体系中增强党组织的政治功能和组织功能。核心目标是增强这两大功能，具体要抓好三个方面：一是抓体系贯通，确保中央政令畅通无阻；二是抓基层强基，夯实党的执政根基；三是抓党员质效，充分发挥党员的先锋模范作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抓体系贯通方面，我们要构建从市委到党员的五级联动链条。重点是保障好地方党委这个“中间段”，防止出现“中梗阻”；同时要打通基层党组织这个“最后一公里”，防止出现“断头路”，确保上级的决策部署能够畅通无阻地落实到每一个神经末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抓基层强基方面，我们要坚持大抓基层的鲜明导向，分类推进各领域党建工作。无论是农村、城市、机关，还是“两企三新”、国企、学校、医院等领域，都要根据各自特点，精准施策，不断扩大组织覆盖和工作覆盖，把基层党组织建设成为坚强的战斗堡垒。</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抓党员质效方面，我们要严格党员管理，充分发挥他们的先锋模范作用。具体措施包括：严格发展党员，确保源头质量；实施分类管理，提高管理的精准度；搭建作用平台，让党员在关键时刻能够站出来、顶上去，在服务群众和推动发展中展现先锋形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第三，我们要在锻造高素质干部队伍中，全面落实“选、育、管、用”的全链条要求。这四个环节环环相扣，构成了干部工作的完整体系。接下来，我们将分别探讨在这四个环节上的具体举措。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选”和“育”方面，我们要选准用好干部，并强化源头培养。选拔上，要坚持政治标准，树立“以实干实绩论英雄”的导向，重用那些敢扛事、能干事的干部。培养上，要实施年轻干部“墩苗育苗”计划，把他们放到一线去历练，健全全程培养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管”和“用”方面，我们要坚持严管与厚爱相结合，激发队伍活力。管理上，要完善全方位的从严管理体系，改进考核方式，破除唯票、唯分、唯年龄等弊端。使用上，要落实“三个区分开来”，为担当者担当、为干事者撑腰，充分激发干部队伍的内生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我们要在集聚优秀人才中做强第一资源支撑。这需要我们坚持党管人才原则，压实各级党委的责任；要围绕我市的主导产业来引才，灵活运用柔性引才机制；同时要深化改革，为人才松绑，加强政治引领和吸纳，把各方面优秀人才集聚到党和人民的事业中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我们要在健全全面从严治党体系中压实党建责任。核心举措包括坚持制度治党、依规治党，落实主体责任清单，用好党建述职评议考核这个“指挥棒”，并对失职失责行为严肃追责问责。最终目标是推动形成一级抓一级、层层抓落实的工作格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3.xml"/><Relationship Id="rId14" Type="http://schemas.openxmlformats.org/officeDocument/2006/relationships/slideLayout" Target="../slideLayouts/slideLayout3.xml"/><Relationship Id="rId13" Type="http://schemas.openxmlformats.org/officeDocument/2006/relationships/image" Target="../media/image2.pn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svg"/><Relationship Id="rId7" Type="http://schemas.openxmlformats.org/officeDocument/2006/relationships/image" Target="../media/image10.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3" Type="http://schemas.openxmlformats.org/officeDocument/2006/relationships/image" Target="../media/image6.png"/><Relationship Id="rId2" Type="http://schemas.openxmlformats.org/officeDocument/2006/relationships/image" Target="../media/image5.svg"/><Relationship Id="rId12" Type="http://schemas.openxmlformats.org/officeDocument/2006/relationships/notesSlide" Target="../notesSlides/notesSlide5.xml"/><Relationship Id="rId11" Type="http://schemas.openxmlformats.org/officeDocument/2006/relationships/slideLayout" Target="../slideLayouts/slideLayout1.xml"/><Relationship Id="rId10" Type="http://schemas.openxmlformats.org/officeDocument/2006/relationships/image" Target="../media/image13.sv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7.svg"/><Relationship Id="rId7" Type="http://schemas.openxmlformats.org/officeDocument/2006/relationships/image" Target="../media/image16.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 Id="rId3" Type="http://schemas.openxmlformats.org/officeDocument/2006/relationships/image" Target="../media/image14.png"/><Relationship Id="rId2" Type="http://schemas.openxmlformats.org/officeDocument/2006/relationships/image" Target="../media/image11.svg"/><Relationship Id="rId10" Type="http://schemas.openxmlformats.org/officeDocument/2006/relationships/notesSlide" Target="../notesSlides/notesSlide6.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7.svg"/><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5.svg"/><Relationship Id="rId1" Type="http://schemas.openxmlformats.org/officeDocument/2006/relationships/image" Target="../media/image25.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9.svg"/><Relationship Id="rId7" Type="http://schemas.openxmlformats.org/officeDocument/2006/relationships/image" Target="../media/image28.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15.svg"/><Relationship Id="rId10" Type="http://schemas.openxmlformats.org/officeDocument/2006/relationships/notesSlide" Target="../notesSlides/notesSlide13.xml"/><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6.svg"/><Relationship Id="rId7" Type="http://schemas.openxmlformats.org/officeDocument/2006/relationships/image" Target="../media/image35.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5.svg"/><Relationship Id="rId10" Type="http://schemas.openxmlformats.org/officeDocument/2006/relationships/notesSlide" Target="../notesSlides/notesSlide14.xml"/><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7.sv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8.svg"/><Relationship Id="rId1"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3" Type="http://schemas.openxmlformats.org/officeDocument/2006/relationships/image" Target="../media/image35.png"/><Relationship Id="rId2" Type="http://schemas.openxmlformats.org/officeDocument/2006/relationships/image" Target="../media/image42.svg"/><Relationship Id="rId1" Type="http://schemas.openxmlformats.org/officeDocument/2006/relationships/image" Target="../media/image41.png"/></Relationships>
</file>

<file path=ppt/slides/_rels/slide22.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8.svg"/><Relationship Id="rId7" Type="http://schemas.openxmlformats.org/officeDocument/2006/relationships/image" Target="../media/image4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44.svg"/><Relationship Id="rId12" Type="http://schemas.openxmlformats.org/officeDocument/2006/relationships/notesSlide" Target="../notesSlides/notesSlide22.xml"/><Relationship Id="rId11" Type="http://schemas.openxmlformats.org/officeDocument/2006/relationships/slideLayout" Target="../slideLayouts/slideLayout1.xml"/><Relationship Id="rId10" Type="http://schemas.openxmlformats.org/officeDocument/2006/relationships/image" Target="../media/image50.svg"/><Relationship Id="rId1"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55.png"/><Relationship Id="rId4" Type="http://schemas.openxmlformats.org/officeDocument/2006/relationships/image" Target="../media/image54.svg"/><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svg"/><Relationship Id="rId7" Type="http://schemas.openxmlformats.org/officeDocument/2006/relationships/image" Target="../media/image5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59.svg"/><Relationship Id="rId3" Type="http://schemas.openxmlformats.org/officeDocument/2006/relationships/image" Target="../media/image58.png"/><Relationship Id="rId2" Type="http://schemas.openxmlformats.org/officeDocument/2006/relationships/image" Target="../media/image57.svg"/><Relationship Id="rId10" Type="http://schemas.openxmlformats.org/officeDocument/2006/relationships/notesSlide" Target="../notesSlides/notesSlide24.xml"/><Relationship Id="rId1" Type="http://schemas.openxmlformats.org/officeDocument/2006/relationships/image" Target="../media/image56.png"/></Relationships>
</file>

<file path=ppt/slides/_rels/slide25.xml.rels><?xml version="1.0" encoding="UTF-8" standalone="yes"?>
<Relationships xmlns="http://schemas.openxmlformats.org/package/2006/relationships"><Relationship Id="rId9" Type="http://schemas.openxmlformats.org/officeDocument/2006/relationships/image" Target="../media/image63.png"/><Relationship Id="rId8" Type="http://schemas.openxmlformats.org/officeDocument/2006/relationships/image" Target="../media/image59.svg"/><Relationship Id="rId7" Type="http://schemas.openxmlformats.org/officeDocument/2006/relationships/image" Target="../media/image58.png"/><Relationship Id="rId6" Type="http://schemas.openxmlformats.org/officeDocument/2006/relationships/image" Target="../media/image21.svg"/><Relationship Id="rId5" Type="http://schemas.openxmlformats.org/officeDocument/2006/relationships/image" Target="../media/image62.png"/><Relationship Id="rId4" Type="http://schemas.openxmlformats.org/officeDocument/2006/relationships/image" Target="../media/image11.svg"/><Relationship Id="rId3" Type="http://schemas.openxmlformats.org/officeDocument/2006/relationships/image" Target="../media/image55.png"/><Relationship Id="rId2" Type="http://schemas.openxmlformats.org/officeDocument/2006/relationships/image" Target="../media/image61.svg"/><Relationship Id="rId14" Type="http://schemas.openxmlformats.org/officeDocument/2006/relationships/notesSlide" Target="../notesSlides/notesSlide25.xml"/><Relationship Id="rId13" Type="http://schemas.openxmlformats.org/officeDocument/2006/relationships/slideLayout" Target="../slideLayouts/slideLayout1.xml"/><Relationship Id="rId12" Type="http://schemas.openxmlformats.org/officeDocument/2006/relationships/image" Target="../media/image66.svg"/><Relationship Id="rId11" Type="http://schemas.openxmlformats.org/officeDocument/2006/relationships/image" Target="../media/image65.png"/><Relationship Id="rId10" Type="http://schemas.openxmlformats.org/officeDocument/2006/relationships/image" Target="../media/image64.svg"/><Relationship Id="rId1" Type="http://schemas.openxmlformats.org/officeDocument/2006/relationships/image" Target="../media/image60.png"/></Relationships>
</file>

<file path=ppt/slides/_rels/slide26.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74.svg"/><Relationship Id="rId7" Type="http://schemas.openxmlformats.org/officeDocument/2006/relationships/image" Target="../media/image73.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 Id="rId3" Type="http://schemas.openxmlformats.org/officeDocument/2006/relationships/image" Target="../media/image69.png"/><Relationship Id="rId2" Type="http://schemas.openxmlformats.org/officeDocument/2006/relationships/image" Target="../media/image68.svg"/><Relationship Id="rId14" Type="http://schemas.openxmlformats.org/officeDocument/2006/relationships/notesSlide" Target="../notesSlides/notesSlide26.xml"/><Relationship Id="rId13" Type="http://schemas.openxmlformats.org/officeDocument/2006/relationships/slideLayout" Target="../slideLayouts/slideLayout1.xml"/><Relationship Id="rId12" Type="http://schemas.openxmlformats.org/officeDocument/2006/relationships/image" Target="../media/image76.svg"/><Relationship Id="rId11" Type="http://schemas.openxmlformats.org/officeDocument/2006/relationships/image" Target="../media/image75.png"/><Relationship Id="rId10" Type="http://schemas.openxmlformats.org/officeDocument/2006/relationships/image" Target="../media/image40.svg"/><Relationship Id="rId1" Type="http://schemas.openxmlformats.org/officeDocument/2006/relationships/image" Target="../media/image67.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svg"/><Relationship Id="rId3" Type="http://schemas.openxmlformats.org/officeDocument/2006/relationships/image" Target="../media/image77.png"/><Relationship Id="rId2" Type="http://schemas.openxmlformats.org/officeDocument/2006/relationships/image" Target="../media/image40.svg"/><Relationship Id="rId1" Type="http://schemas.openxmlformats.org/officeDocument/2006/relationships/image" Target="../media/image39.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4.svg"/><Relationship Id="rId7" Type="http://schemas.openxmlformats.org/officeDocument/2006/relationships/image" Target="../media/image73.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 Id="rId3" Type="http://schemas.openxmlformats.org/officeDocument/2006/relationships/image" Target="../media/image81.png"/><Relationship Id="rId2" Type="http://schemas.openxmlformats.org/officeDocument/2006/relationships/image" Target="../media/image68.svg"/><Relationship Id="rId10" Type="http://schemas.openxmlformats.org/officeDocument/2006/relationships/notesSlide" Target="../notesSlides/notesSlide28.xml"/><Relationship Id="rId1"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1892300"/>
            <a:ext cx="11430000" cy="2032000"/>
          </a:xfrm>
          <a:prstGeom prst="rect">
            <a:avLst/>
          </a:prstGeom>
          <a:noFill/>
          <a:ln w="12700" cap="flat" cmpd="sng">
            <a:noFill/>
            <a:prstDash val="solid"/>
            <a:round/>
          </a:ln>
          <a:effectLst>
            <a:outerShdw blurRad="101600" dist="38100" dir="2700000" algn="tl" rotWithShape="0">
              <a:srgbClr val="000000">
                <a:alpha val="30000"/>
              </a:srgbClr>
            </a:outerShdw>
          </a:effectLst>
        </p:spPr>
        <p:txBody>
          <a:bodyPr vert="horz" wrap="square" lIns="0" tIns="0" rIns="0" bIns="0" rtlCol="0" anchor="ctr" anchorCtr="0">
            <a:scene3d>
              <a:camera prst="orthographicFront"/>
              <a:lightRig rig="threePt" dir="t"/>
            </a:scene3d>
          </a:bodyPr>
          <a:lstStyle/>
          <a:p>
            <a:pPr marL="0" indent="0" algn="ctr">
              <a:lnSpc>
                <a:spcPct val="100000"/>
              </a:lnSpc>
              <a:defRPr/>
            </a:pPr>
            <a:r>
              <a:rPr lang="zh-CN" altLang="en-US" sz="4400" b="1" i="0" u="none" strike="noStrike">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贯彻落实好新时代党的</a:t>
            </a:r>
            <a:r>
              <a:rPr lang="en-US" sz="4400" b="1" i="0" u="none" strike="noStrike">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组织</a:t>
            </a:r>
            <a:r>
              <a:rPr lang="zh-CN" sz="4400" b="1" i="0" u="none" strike="noStrike">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路线</a:t>
            </a:r>
            <a:endParaRPr lang="zh-CN" sz="3600" b="1" i="0" u="none" strike="noStrike">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00000"/>
              </a:lnSpc>
              <a:defRPr/>
            </a:pPr>
            <a:r>
              <a:rPr lang="en-US" altLang="zh-CN" sz="2400" b="1">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                 ——</a:t>
            </a:r>
            <a:r>
              <a:rPr lang="zh-CN" altLang="en-US" sz="2400" b="1">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学习贯彻</a:t>
            </a:r>
            <a:r>
              <a:rPr lang="en-US" sz="2400" b="1">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习近平党建思想</a:t>
            </a:r>
            <a:r>
              <a:rPr lang="zh-CN" altLang="en-US" sz="2400" b="1">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rPr>
              <a:t>主题党课</a:t>
            </a:r>
            <a:endParaRPr lang="zh-CN" altLang="en-US" sz="2400" b="1" i="0" u="none" strike="noStrike">
              <a:ln/>
              <a:solidFill>
                <a:srgbClr val="FF0000"/>
              </a:solidFill>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381000" y="3416300"/>
            <a:ext cx="11430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2400" b="0" i="0" u="none" strike="noStrike">
                <a:ln/>
                <a:solidFill>
                  <a:srgbClr val="FF0000"/>
                </a:solidFill>
                <a:effectLst/>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2400" b="0" i="0" u="none" strike="noStrike">
                <a:ln/>
                <a:solidFill>
                  <a:srgbClr val="FF0000"/>
                </a:solidFill>
                <a:effectLst/>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2400" b="0" i="0" u="none" strike="noStrike">
              <a:ln/>
              <a:solidFill>
                <a:srgbClr val="FF0000"/>
              </a:solidFill>
              <a:effectLst/>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303320" y="57062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前 言</a:t>
            </a:r>
            <a:r>
              <a:rPr lang="zh-CN" altLang="en-US" sz="4800" b="1" dirty="0">
                <a:ln w="6350">
                  <a:noFill/>
                </a:ln>
                <a:solidFill>
                  <a:srgbClr val="FF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FF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sp>
        <p:nvSpPr>
          <p:cNvPr id="11" name="TextBox 10"/>
          <p:cNvSpPr txBox="1"/>
          <p:nvPr/>
        </p:nvSpPr>
        <p:spPr>
          <a:xfrm>
            <a:off x="720725" y="1397635"/>
            <a:ext cx="10868660" cy="3783330"/>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914400" fontAlgn="base">
              <a:lnSpc>
                <a:spcPct val="200000"/>
              </a:lnSpc>
              <a:spcBef>
                <a:spcPct val="0"/>
              </a:spcBef>
              <a:spcAft>
                <a:spcPct val="0"/>
              </a:spcAft>
            </a:pPr>
            <a:r>
              <a:rPr lang="en-US">
                <a:solidFill>
                  <a:srgbClr val="FF0000"/>
                </a:solidFill>
                <a:latin typeface="思源黑体 CN Medium" panose="020B0600000000000000" charset="-122"/>
                <a:ea typeface="思源黑体 CN Medium" panose="020B0600000000000000" charset="-122"/>
                <a:cs typeface="思源黑体 CN Medium" panose="020B0600000000000000" charset="-122"/>
              </a:rPr>
              <a:t>       </a:t>
            </a:r>
            <a:r>
              <a:rPr lang="en-US" sz="2000">
                <a:solidFill>
                  <a:srgbClr val="FF0000"/>
                </a:solidFill>
                <a:latin typeface="思源黑体 CN Medium" panose="020B0600000000000000" charset="-122"/>
                <a:ea typeface="思源黑体 CN Medium" panose="020B0600000000000000" charset="-122"/>
                <a:cs typeface="思源黑体 CN Medium" panose="020B0600000000000000" charset="-122"/>
              </a:rPr>
              <a:t> </a:t>
            </a:r>
            <a:r>
              <a:rPr sz="2000">
                <a:solidFill>
                  <a:srgbClr val="FF0000"/>
                </a:solidFill>
                <a:latin typeface="思源黑体 CN Medium" panose="020B0600000000000000" charset="-122"/>
                <a:ea typeface="思源黑体 CN Medium" panose="020B0600000000000000" charset="-122"/>
                <a:cs typeface="思源黑体 CN Medium" panose="020B0600000000000000" charset="-122"/>
              </a:rPr>
              <a:t>党的十八大以来，习近平总书记围绕建设什么样的长期执政的马克思主义政党、怎样建设长期执政的马克思主义政党的重大时代课题，提出一系列管党治党、兴党强党的新理念新思想新战略，形成了习近平党建思想。这一重要思想，是马克思主义建党学说中国化时代化的最新成果，为丰富发展马克思主义建党学说作出了重大原创性时代性贡献，标志着我们党对马克思主义执政党建设规律的认识达到了新高度。</a:t>
            </a:r>
            <a:r>
              <a:rPr lang="zh-CN" altLang="en-US" sz="2000">
                <a:solidFill>
                  <a:srgbClr val="FF0000"/>
                </a:solidFill>
                <a:latin typeface="思源黑体 CN Medium" panose="020B0600000000000000" charset="-122"/>
                <a:ea typeface="思源黑体 CN Medium" panose="020B0600000000000000" charset="-122"/>
                <a:cs typeface="思源黑体 CN Medium" panose="020B0600000000000000" charset="-122"/>
              </a:rPr>
              <a:t>组织部门作为管党治党的职能部门，必须带头学习贯彻习近平党建思想，努力推动组织工作高质量发展。</a:t>
            </a:r>
            <a:endParaRPr lang="zh-CN" altLang="en-US" sz="2000">
              <a:solidFill>
                <a:srgbClr val="FF0000"/>
              </a:solidFill>
              <a:latin typeface="思源黑体 CN Medium" panose="020B0600000000000000" charset="-122"/>
              <a:ea typeface="思源黑体 CN Medium" panose="020B0600000000000000" charset="-122"/>
              <a:cs typeface="思源黑体 CN Medium" panose="020B0600000000000000" charset="-122"/>
            </a:endParaRPr>
          </a:p>
        </p:txBody>
      </p:sp>
      <p:cxnSp>
        <p:nvCxnSpPr>
          <p:cNvPr id="12" name="直接连接符 11"/>
          <p:cNvCxnSpPr/>
          <p:nvPr/>
        </p:nvCxnSpPr>
        <p:spPr>
          <a:xfrm>
            <a:off x="794987" y="1380304"/>
            <a:ext cx="10763885" cy="0"/>
          </a:xfrm>
          <a:prstGeom prst="line">
            <a:avLst/>
          </a:prstGeom>
          <a:noFill/>
          <a:ln w="19050" cap="flat" cmpd="sng" algn="ctr">
            <a:solidFill>
              <a:srgbClr val="FF0000"/>
            </a:solidFill>
            <a:prstDash val="solid"/>
          </a:ln>
          <a:effectLst/>
        </p:spPr>
      </p:cxn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905" y="52578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54269"/>
            <a:ext cx="10276840" cy="0"/>
          </a:xfrm>
          <a:prstGeom prst="line">
            <a:avLst/>
          </a:prstGeom>
          <a:noFill/>
          <a:ln w="19050" cap="flat" cmpd="sng" algn="ctr">
            <a:solidFill>
              <a:srgbClr val="C00000"/>
            </a:solidFill>
            <a:prstDash val="solid"/>
          </a:ln>
          <a:effectLst/>
        </p:spPr>
      </p:cxnSp>
      <p:sp>
        <p:nvSpPr>
          <p:cNvPr id="2" name="矩形: 圆角 25"/>
          <p:cNvSpPr/>
          <p:nvPr>
            <p:custDataLst>
              <p:tags r:id="rId1"/>
            </p:custDataLst>
          </p:nvPr>
        </p:nvSpPr>
        <p:spPr>
          <a:xfrm>
            <a:off x="962213" y="173952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1</a:t>
            </a:r>
            <a:endParaRPr lang="en-US" altLang="zh-CN" sz="3200" b="1" kern="0" dirty="0">
              <a:solidFill>
                <a:schemeClr val="bg1"/>
              </a:solidFill>
              <a:ea typeface="宋体" panose="02010600030101010101" pitchFamily="2" charset="-122"/>
              <a:cs typeface="+mn-ea"/>
              <a:sym typeface="+mn-lt"/>
            </a:endParaRPr>
          </a:p>
        </p:txBody>
      </p:sp>
      <p:grpSp>
        <p:nvGrpSpPr>
          <p:cNvPr id="3" name="组合 2"/>
          <p:cNvGrpSpPr/>
          <p:nvPr>
            <p:custDataLst>
              <p:tags r:id="rId2"/>
            </p:custDataLst>
          </p:nvPr>
        </p:nvGrpSpPr>
        <p:grpSpPr>
          <a:xfrm>
            <a:off x="1592708" y="1739721"/>
            <a:ext cx="9679305" cy="629920"/>
            <a:chOff x="5072465" y="1826209"/>
            <a:chExt cx="5316879" cy="477999"/>
          </a:xfrm>
        </p:grpSpPr>
        <p:sp>
          <p:nvSpPr>
            <p:cNvPr id="4" name="矩形: 圆角 24"/>
            <p:cNvSpPr/>
            <p:nvPr>
              <p:custDataLst>
                <p:tags r:id="rId3"/>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5" name="文本框 17"/>
            <p:cNvSpPr txBox="1"/>
            <p:nvPr>
              <p:custDataLst>
                <p:tags r:id="rId4"/>
              </p:custDataLst>
            </p:nvPr>
          </p:nvSpPr>
          <p:spPr>
            <a:xfrm>
              <a:off x="5072465" y="1917281"/>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a:t>
              </a:r>
              <a:r>
                <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认识习近平党建思想的重大意义</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11" name="矩形: 圆角 25"/>
          <p:cNvSpPr/>
          <p:nvPr>
            <p:custDataLst>
              <p:tags r:id="rId5"/>
            </p:custDataLst>
          </p:nvPr>
        </p:nvSpPr>
        <p:spPr>
          <a:xfrm>
            <a:off x="962848" y="260248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2</a:t>
            </a:r>
            <a:endParaRPr lang="en-US" altLang="zh-CN" sz="3200" b="1" kern="0" dirty="0">
              <a:solidFill>
                <a:schemeClr val="bg1"/>
              </a:solidFill>
              <a:ea typeface="宋体" panose="02010600030101010101" pitchFamily="2" charset="-122"/>
              <a:cs typeface="+mn-ea"/>
              <a:sym typeface="+mn-lt"/>
            </a:endParaRPr>
          </a:p>
        </p:txBody>
      </p:sp>
      <p:grpSp>
        <p:nvGrpSpPr>
          <p:cNvPr id="17" name="组合 16"/>
          <p:cNvGrpSpPr/>
          <p:nvPr>
            <p:custDataLst>
              <p:tags r:id="rId6"/>
            </p:custDataLst>
          </p:nvPr>
        </p:nvGrpSpPr>
        <p:grpSpPr>
          <a:xfrm>
            <a:off x="1593343" y="2602686"/>
            <a:ext cx="9679305" cy="629920"/>
            <a:chOff x="5072465" y="1826209"/>
            <a:chExt cx="5316879" cy="477999"/>
          </a:xfrm>
        </p:grpSpPr>
        <p:sp>
          <p:nvSpPr>
            <p:cNvPr id="18" name="矩形: 圆角 24"/>
            <p:cNvSpPr/>
            <p:nvPr>
              <p:custDataLst>
                <p:tags r:id="rId7"/>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9" name="文本框 17"/>
            <p:cNvSpPr txBox="1"/>
            <p:nvPr>
              <p:custDataLst>
                <p:tags r:id="rId8"/>
              </p:custDataLst>
            </p:nvPr>
          </p:nvSpPr>
          <p:spPr>
            <a:xfrm>
              <a:off x="5072465" y="1895597"/>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准确</a:t>
              </a:r>
              <a:r>
                <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把握习近平党建思想的丰富内涵</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20" name="矩形: 圆角 25"/>
          <p:cNvSpPr/>
          <p:nvPr>
            <p:custDataLst>
              <p:tags r:id="rId9"/>
            </p:custDataLst>
          </p:nvPr>
        </p:nvSpPr>
        <p:spPr>
          <a:xfrm>
            <a:off x="963483" y="342925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3</a:t>
            </a:r>
            <a:endParaRPr lang="en-US" altLang="zh-CN" sz="3200" b="1" kern="0" dirty="0">
              <a:solidFill>
                <a:schemeClr val="bg1"/>
              </a:solidFill>
              <a:ea typeface="宋体" panose="02010600030101010101" pitchFamily="2" charset="-122"/>
              <a:cs typeface="+mn-ea"/>
              <a:sym typeface="+mn-lt"/>
            </a:endParaRPr>
          </a:p>
        </p:txBody>
      </p:sp>
      <p:grpSp>
        <p:nvGrpSpPr>
          <p:cNvPr id="21" name="组合 20"/>
          <p:cNvGrpSpPr/>
          <p:nvPr>
            <p:custDataLst>
              <p:tags r:id="rId10"/>
            </p:custDataLst>
          </p:nvPr>
        </p:nvGrpSpPr>
        <p:grpSpPr>
          <a:xfrm>
            <a:off x="1593978" y="3419931"/>
            <a:ext cx="9679305" cy="629920"/>
            <a:chOff x="5072465" y="1826209"/>
            <a:chExt cx="5316879" cy="477999"/>
          </a:xfrm>
        </p:grpSpPr>
        <p:sp>
          <p:nvSpPr>
            <p:cNvPr id="22" name="矩形: 圆角 24"/>
            <p:cNvSpPr/>
            <p:nvPr>
              <p:custDataLst>
                <p:tags r:id="rId11"/>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23" name="文本框 17"/>
            <p:cNvSpPr txBox="1"/>
            <p:nvPr>
              <p:custDataLst>
                <p:tags r:id="rId12"/>
              </p:custDataLst>
            </p:nvPr>
          </p:nvSpPr>
          <p:spPr>
            <a:xfrm>
              <a:off x="5072465" y="1902825"/>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把习近平党建思想作为新时代组织工作的根本遵循</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pic>
        <p:nvPicPr>
          <p:cNvPr id="13" name="图片 12"/>
          <p:cNvPicPr>
            <a:picLocks noChangeAspect="1"/>
          </p:cNvPicPr>
          <p:nvPr userDrawn="1"/>
        </p:nvPicPr>
        <p:blipFill>
          <a:blip r:embed="rId13">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第一部分</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0" y="3540125"/>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深刻认识习近平党建思想的重大意义</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重大意义（一）：从理论创新看</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极大丰富和发展了马克思主义建党学说，开辟了管党治党新境界</a:t>
            </a:r>
            <a:endParaRPr lang="en-US" sz="1100"/>
          </a:p>
        </p:txBody>
      </p:sp>
      <p:sp>
        <p:nvSpPr>
          <p:cNvPr id="5" name="AutoShape 5"/>
          <p:cNvSpPr/>
          <p:nvPr/>
        </p:nvSpPr>
        <p:spPr>
          <a:xfrm>
            <a:off x="762000" y="2540000"/>
            <a:ext cx="3429000" cy="1714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04800" cy="304800"/>
          </a:xfrm>
          <a:prstGeom prst="rect">
            <a:avLst/>
          </a:prstGeom>
        </p:spPr>
      </p:pic>
      <p:sp>
        <p:nvSpPr>
          <p:cNvPr id="7" name="AutoShape 7"/>
          <p:cNvSpPr/>
          <p:nvPr/>
        </p:nvSpPr>
        <p:spPr>
          <a:xfrm>
            <a:off x="1333500" y="2730500"/>
            <a:ext cx="2794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坚持“两个结合”</a:t>
            </a:r>
            <a:endParaRPr lang="en-US" sz="1100"/>
          </a:p>
        </p:txBody>
      </p:sp>
      <p:sp>
        <p:nvSpPr>
          <p:cNvPr id="8" name="AutoShape 8"/>
          <p:cNvSpPr/>
          <p:nvPr/>
        </p:nvSpPr>
        <p:spPr>
          <a:xfrm>
            <a:off x="952500" y="32004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把马克思主义建党基本原理同中国具体实际相结合、同中华优秀传统文化相结合，赋予党建理论鲜明的中国特色与时代内涵。</a:t>
            </a:r>
            <a:endParaRPr lang="en-US" sz="1100"/>
          </a:p>
        </p:txBody>
      </p:sp>
      <p:sp>
        <p:nvSpPr>
          <p:cNvPr id="9" name="AutoShape 9"/>
          <p:cNvSpPr/>
          <p:nvPr/>
        </p:nvSpPr>
        <p:spPr>
          <a:xfrm>
            <a:off x="4381500" y="2540000"/>
            <a:ext cx="3429000" cy="1714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730500"/>
            <a:ext cx="304800" cy="304800"/>
          </a:xfrm>
          <a:prstGeom prst="rect">
            <a:avLst/>
          </a:prstGeom>
        </p:spPr>
      </p:pic>
      <p:sp>
        <p:nvSpPr>
          <p:cNvPr id="11" name="AutoShape 11"/>
          <p:cNvSpPr/>
          <p:nvPr/>
        </p:nvSpPr>
        <p:spPr>
          <a:xfrm>
            <a:off x="4953000" y="2730500"/>
            <a:ext cx="2794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贯穿“六个必须坚持”</a:t>
            </a:r>
            <a:endParaRPr lang="en-US" sz="1100"/>
          </a:p>
        </p:txBody>
      </p:sp>
      <p:sp>
        <p:nvSpPr>
          <p:cNvPr id="12" name="AutoShape 12"/>
          <p:cNvSpPr/>
          <p:nvPr/>
        </p:nvSpPr>
        <p:spPr>
          <a:xfrm>
            <a:off x="4572000" y="32004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将其作为立场、观点和方法，全面贯穿于政治建设、思想建设、组织建设等党的建设各方面、全过程。</a:t>
            </a:r>
            <a:endParaRPr lang="en-US" sz="1100"/>
          </a:p>
        </p:txBody>
      </p:sp>
      <p:sp>
        <p:nvSpPr>
          <p:cNvPr id="13" name="AutoShape 13"/>
          <p:cNvSpPr/>
          <p:nvPr/>
        </p:nvSpPr>
        <p:spPr>
          <a:xfrm>
            <a:off x="8001000" y="2540000"/>
            <a:ext cx="3429000" cy="1714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730500"/>
            <a:ext cx="304800" cy="304800"/>
          </a:xfrm>
          <a:prstGeom prst="rect">
            <a:avLst/>
          </a:prstGeom>
        </p:spPr>
      </p:pic>
      <p:sp>
        <p:nvSpPr>
          <p:cNvPr id="15" name="AutoShape 15"/>
          <p:cNvSpPr/>
          <p:nvPr/>
        </p:nvSpPr>
        <p:spPr>
          <a:xfrm>
            <a:off x="8572500" y="2730500"/>
            <a:ext cx="2794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科学回答根本问题</a:t>
            </a:r>
            <a:endParaRPr lang="en-US" sz="1100"/>
          </a:p>
        </p:txBody>
      </p:sp>
      <p:sp>
        <p:nvSpPr>
          <p:cNvPr id="16" name="AutoShape 16"/>
          <p:cNvSpPr/>
          <p:nvPr/>
        </p:nvSpPr>
        <p:spPr>
          <a:xfrm>
            <a:off x="8191500" y="32004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深刻解答了“长期执政的马克思主义政党如何保持先进性和纯洁性”“如何跳出治乱兴衰历史周期率”等时代之问。</a:t>
            </a:r>
            <a:endParaRPr lang="en-US" sz="1100"/>
          </a:p>
        </p:txBody>
      </p:sp>
      <p:sp>
        <p:nvSpPr>
          <p:cNvPr id="17" name="AutoShape 17"/>
          <p:cNvSpPr/>
          <p:nvPr/>
        </p:nvSpPr>
        <p:spPr>
          <a:xfrm>
            <a:off x="762000" y="4508500"/>
            <a:ext cx="3429000" cy="1714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699000"/>
            <a:ext cx="304800" cy="304800"/>
          </a:xfrm>
          <a:prstGeom prst="rect">
            <a:avLst/>
          </a:prstGeom>
        </p:spPr>
      </p:pic>
      <p:sp>
        <p:nvSpPr>
          <p:cNvPr id="19" name="AutoShape 19"/>
          <p:cNvSpPr/>
          <p:nvPr/>
        </p:nvSpPr>
        <p:spPr>
          <a:xfrm>
            <a:off x="1333500" y="4699000"/>
            <a:ext cx="2794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原创性重大贡献</a:t>
            </a:r>
            <a:endParaRPr lang="en-US" sz="1100"/>
          </a:p>
        </p:txBody>
      </p:sp>
      <p:sp>
        <p:nvSpPr>
          <p:cNvPr id="20" name="AutoShape 20"/>
          <p:cNvSpPr/>
          <p:nvPr/>
        </p:nvSpPr>
        <p:spPr>
          <a:xfrm>
            <a:off x="952500" y="51689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提出“以党的自我革命引领社会革命”，给出跳出历史周期率的“第二个答案”，实现了建党学说的新飞跃。</a:t>
            </a:r>
            <a:endParaRPr lang="en-US" sz="1100"/>
          </a:p>
        </p:txBody>
      </p:sp>
      <p:sp>
        <p:nvSpPr>
          <p:cNvPr id="21" name="AutoShape 21"/>
          <p:cNvSpPr/>
          <p:nvPr/>
        </p:nvSpPr>
        <p:spPr>
          <a:xfrm>
            <a:off x="4381500" y="4508500"/>
            <a:ext cx="7048500" cy="1714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000" y="4699000"/>
            <a:ext cx="304800" cy="304800"/>
          </a:xfrm>
          <a:prstGeom prst="rect">
            <a:avLst/>
          </a:prstGeom>
        </p:spPr>
      </p:pic>
      <p:sp>
        <p:nvSpPr>
          <p:cNvPr id="23" name="AutoShape 23"/>
          <p:cNvSpPr/>
          <p:nvPr/>
        </p:nvSpPr>
        <p:spPr>
          <a:xfrm>
            <a:off x="4953000" y="4699000"/>
            <a:ext cx="6350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“两个确立”的实践体现与思想引领</a:t>
            </a:r>
            <a:endParaRPr lang="en-US" sz="1100"/>
          </a:p>
        </p:txBody>
      </p:sp>
      <p:sp>
        <p:nvSpPr>
          <p:cNvPr id="24" name="AutoShape 24"/>
          <p:cNvSpPr/>
          <p:nvPr/>
        </p:nvSpPr>
        <p:spPr>
          <a:xfrm>
            <a:off x="4572000" y="5168900"/>
            <a:ext cx="6667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习近平党建思想是新时代管党治党、兴党强党的根本遵循，是“两个确立”的重要组成部分，为凝聚全党共识、统一全党意志、引领全党行动提供了最坚实的政治保证和思想主心骨。</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重大意义（二）：从政治统领看</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为全党团结成“一块坚硬的钢铁”提供根本保证</a:t>
            </a:r>
            <a:endParaRPr lang="en-US" sz="1100"/>
          </a:p>
        </p:txBody>
      </p:sp>
      <p:sp>
        <p:nvSpPr>
          <p:cNvPr id="5" name="AutoShape 5"/>
          <p:cNvSpPr/>
          <p:nvPr/>
        </p:nvSpPr>
        <p:spPr>
          <a:xfrm>
            <a:off x="762000" y="2540000"/>
            <a:ext cx="3429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04800" cy="304800"/>
          </a:xfrm>
          <a:prstGeom prst="rect">
            <a:avLst/>
          </a:prstGeom>
        </p:spPr>
      </p:pic>
      <p:sp>
        <p:nvSpPr>
          <p:cNvPr id="7" name="AutoShape 7"/>
          <p:cNvSpPr/>
          <p:nvPr/>
        </p:nvSpPr>
        <p:spPr>
          <a:xfrm>
            <a:off x="1333500" y="26924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实践印证</a:t>
            </a:r>
            <a:endParaRPr lang="en-US" sz="1100"/>
          </a:p>
        </p:txBody>
      </p:sp>
      <p:sp>
        <p:nvSpPr>
          <p:cNvPr id="8" name="AutoShape 8"/>
          <p:cNvSpPr/>
          <p:nvPr/>
        </p:nvSpPr>
        <p:spPr>
          <a:xfrm>
            <a:off x="952500" y="3175000"/>
            <a:ext cx="304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新时代十年的伟大变革充分证明：凡是党建抓得实、政治建设强的地方，政治生态就更加清朗，干部队伍就更有精气神，改革发展稳定的事业就有了最坚实的政治基础和组织保障。</a:t>
            </a:r>
            <a:endParaRPr lang="en-US" sz="1100"/>
          </a:p>
        </p:txBody>
      </p:sp>
      <p:sp>
        <p:nvSpPr>
          <p:cNvPr id="9" name="AutoShape 9"/>
          <p:cNvSpPr/>
          <p:nvPr/>
        </p:nvSpPr>
        <p:spPr>
          <a:xfrm>
            <a:off x="4381500" y="2540000"/>
            <a:ext cx="3429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730500"/>
            <a:ext cx="304800" cy="304800"/>
          </a:xfrm>
          <a:prstGeom prst="rect">
            <a:avLst/>
          </a:prstGeom>
        </p:spPr>
      </p:pic>
      <p:sp>
        <p:nvSpPr>
          <p:cNvPr id="11" name="AutoShape 11"/>
          <p:cNvSpPr/>
          <p:nvPr/>
        </p:nvSpPr>
        <p:spPr>
          <a:xfrm>
            <a:off x="4953000" y="26924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根本遵循</a:t>
            </a:r>
            <a:endParaRPr lang="en-US" sz="1100"/>
          </a:p>
        </p:txBody>
      </p:sp>
      <p:sp>
        <p:nvSpPr>
          <p:cNvPr id="12" name="AutoShape 12"/>
          <p:cNvSpPr/>
          <p:nvPr/>
        </p:nvSpPr>
        <p:spPr>
          <a:xfrm>
            <a:off x="4572000" y="3175000"/>
            <a:ext cx="304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旗帜鲜明把“坚持和加强党的全面领导”摆在首位，以党的政治建设统领党的建设各项工作。这是确保全党步调一致向前进，不断开创事业发展新局面的根本政治遵循。</a:t>
            </a:r>
            <a:endParaRPr lang="en-US" sz="1100"/>
          </a:p>
        </p:txBody>
      </p:sp>
      <p:sp>
        <p:nvSpPr>
          <p:cNvPr id="13" name="AutoShape 13"/>
          <p:cNvSpPr/>
          <p:nvPr/>
        </p:nvSpPr>
        <p:spPr>
          <a:xfrm>
            <a:off x="8001000" y="2540000"/>
            <a:ext cx="3429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730500"/>
            <a:ext cx="304800" cy="304800"/>
          </a:xfrm>
          <a:prstGeom prst="rect">
            <a:avLst/>
          </a:prstGeom>
        </p:spPr>
      </p:pic>
      <p:sp>
        <p:nvSpPr>
          <p:cNvPr id="15" name="AutoShape 15"/>
          <p:cNvSpPr/>
          <p:nvPr/>
        </p:nvSpPr>
        <p:spPr>
          <a:xfrm>
            <a:off x="8572500" y="26924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政治自觉</a:t>
            </a:r>
            <a:endParaRPr lang="en-US" sz="1100"/>
          </a:p>
        </p:txBody>
      </p:sp>
      <p:sp>
        <p:nvSpPr>
          <p:cNvPr id="16" name="AutoShape 16"/>
          <p:cNvSpPr/>
          <p:nvPr/>
        </p:nvSpPr>
        <p:spPr>
          <a:xfrm>
            <a:off x="8191500" y="3175000"/>
            <a:ext cx="304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深刻领悟“两个确立”的决定性意义，增强“四个意识”、坚定“四个自信”、做到“两个维护”，这是全党团结统一、步调一致向前进的最根本政治保证。</a:t>
            </a:r>
            <a:endParaRPr lang="en-US" sz="1100"/>
          </a:p>
        </p:txBody>
      </p:sp>
      <p:sp>
        <p:nvSpPr>
          <p:cNvPr id="17" name="AutoShape 17"/>
          <p:cNvSpPr/>
          <p:nvPr/>
        </p:nvSpPr>
        <p:spPr>
          <a:xfrm>
            <a:off x="762000" y="4953000"/>
            <a:ext cx="10668000" cy="1397000"/>
          </a:xfrm>
          <a:prstGeom prst="roundRect">
            <a:avLst>
              <a:gd name="adj" fmla="val 0"/>
            </a:avLst>
          </a:prstGeom>
          <a:solidFill>
            <a:srgbClr val="C00000">
              <a:alpha val="9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5181600"/>
            <a:ext cx="355600" cy="355600"/>
          </a:xfrm>
          <a:prstGeom prst="rect">
            <a:avLst/>
          </a:prstGeom>
        </p:spPr>
      </p:pic>
      <p:sp>
        <p:nvSpPr>
          <p:cNvPr id="19" name="AutoShape 19"/>
          <p:cNvSpPr/>
          <p:nvPr/>
        </p:nvSpPr>
        <p:spPr>
          <a:xfrm>
            <a:off x="1524000" y="5156200"/>
            <a:ext cx="965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组织工作的根本要求：讲政治、铸忠诚</a:t>
            </a:r>
            <a:endParaRPr lang="en-US" sz="1100"/>
          </a:p>
        </p:txBody>
      </p:sp>
      <p:sp>
        <p:nvSpPr>
          <p:cNvPr id="20" name="AutoShape 20"/>
          <p:cNvSpPr/>
          <p:nvPr/>
        </p:nvSpPr>
        <p:spPr>
          <a:xfrm>
            <a:off x="1016000" y="5651500"/>
            <a:ext cx="1003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不讲政治就没有灵魂，不铸忠诚就干不好组织工作。组织部门作为管党治党的重要职能部门，必须始终把政治建设摆在首位，以绝对忠诚为党和人民事业选贤任能，确保组织工作始终沿着正确政治方向前行。</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重大意义（三）：从实践伟力看</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破解大党独有难题、健全全面从严治党体系的行动纲领</a:t>
            </a:r>
            <a:endParaRPr lang="en-US" sz="1100"/>
          </a:p>
        </p:txBody>
      </p:sp>
      <p:sp>
        <p:nvSpPr>
          <p:cNvPr id="5" name="AutoShape 5"/>
          <p:cNvSpPr/>
          <p:nvPr/>
        </p:nvSpPr>
        <p:spPr>
          <a:xfrm>
            <a:off x="762000" y="2540000"/>
            <a:ext cx="3429000" cy="298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794000"/>
            <a:ext cx="355600" cy="355600"/>
          </a:xfrm>
          <a:prstGeom prst="rect">
            <a:avLst/>
          </a:prstGeom>
        </p:spPr>
      </p:pic>
      <p:sp>
        <p:nvSpPr>
          <p:cNvPr id="7" name="AutoShape 7"/>
          <p:cNvSpPr/>
          <p:nvPr/>
        </p:nvSpPr>
        <p:spPr>
          <a:xfrm>
            <a:off x="1460500" y="2794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直面时代考验</a:t>
            </a:r>
            <a:endParaRPr lang="en-US" sz="1100"/>
          </a:p>
        </p:txBody>
      </p:sp>
      <p:cxnSp>
        <p:nvCxnSpPr>
          <p:cNvPr id="8" name="Connector 8"/>
          <p:cNvCxnSpPr/>
          <p:nvPr/>
        </p:nvCxnSpPr>
        <p:spPr>
          <a:xfrm rot="-14691">
            <a:off x="990614" y="33591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990600" y="3530600"/>
            <a:ext cx="29718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面对“大党独有难题”的时代课题，我们拥有9900多万名党员、500多万个基层党组织，体量之大世所罕见。同时，“四大考验”“四种危险”长期存在，管党治党始终不能松懈。</a:t>
            </a:r>
            <a:endParaRPr lang="en-US" sz="1100"/>
          </a:p>
        </p:txBody>
      </p:sp>
      <p:sp>
        <p:nvSpPr>
          <p:cNvPr id="10" name="AutoShape 10"/>
          <p:cNvSpPr/>
          <p:nvPr/>
        </p:nvSpPr>
        <p:spPr>
          <a:xfrm>
            <a:off x="4381500" y="2540000"/>
            <a:ext cx="3429000" cy="298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2794000"/>
            <a:ext cx="355600" cy="355600"/>
          </a:xfrm>
          <a:prstGeom prst="rect">
            <a:avLst/>
          </a:prstGeom>
        </p:spPr>
      </p:pic>
      <p:sp>
        <p:nvSpPr>
          <p:cNvPr id="12" name="AutoShape 12"/>
          <p:cNvSpPr/>
          <p:nvPr/>
        </p:nvSpPr>
        <p:spPr>
          <a:xfrm>
            <a:off x="5080000" y="2794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锚定主攻方向</a:t>
            </a:r>
            <a:endParaRPr lang="en-US" sz="1100"/>
          </a:p>
        </p:txBody>
      </p:sp>
      <p:cxnSp>
        <p:nvCxnSpPr>
          <p:cNvPr id="13" name="Connector 13"/>
          <p:cNvCxnSpPr/>
          <p:nvPr/>
        </p:nvCxnSpPr>
        <p:spPr>
          <a:xfrm rot="-14691">
            <a:off x="4610114" y="33591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10100" y="3530600"/>
            <a:ext cx="29718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这一思想不仅明确了“过河”的目标——以健全全面从严治党体系为重大任务，更解决了“桥或船”的问题，提供了坚持和加强党的全面领导、深入推进新时代党的建设新的伟大工程的科学路径与方法。</a:t>
            </a:r>
            <a:endParaRPr lang="en-US" sz="1100"/>
          </a:p>
        </p:txBody>
      </p:sp>
      <p:sp>
        <p:nvSpPr>
          <p:cNvPr id="15" name="AutoShape 15"/>
          <p:cNvSpPr/>
          <p:nvPr/>
        </p:nvSpPr>
        <p:spPr>
          <a:xfrm>
            <a:off x="8001000" y="2540000"/>
            <a:ext cx="3429000" cy="298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29600" y="2794000"/>
            <a:ext cx="355600" cy="355600"/>
          </a:xfrm>
          <a:prstGeom prst="rect">
            <a:avLst/>
          </a:prstGeom>
        </p:spPr>
      </p:pic>
      <p:sp>
        <p:nvSpPr>
          <p:cNvPr id="17" name="AutoShape 17"/>
          <p:cNvSpPr/>
          <p:nvPr/>
        </p:nvSpPr>
        <p:spPr>
          <a:xfrm>
            <a:off x="8699500" y="2794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引领实践发展</a:t>
            </a:r>
            <a:endParaRPr lang="en-US" sz="1100"/>
          </a:p>
        </p:txBody>
      </p:sp>
      <p:cxnSp>
        <p:nvCxnSpPr>
          <p:cNvPr id="18" name="Connector 18"/>
          <p:cNvCxnSpPr/>
          <p:nvPr/>
        </p:nvCxnSpPr>
        <p:spPr>
          <a:xfrm rot="-14691">
            <a:off x="8229614" y="33591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229600" y="3530600"/>
            <a:ext cx="29718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我市党建工作的格局性变化，根本在于对标对表抓落实。面向未来，推动组织工作高质量发展，必须始终以这一思想为指引，持续用以</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指方向、破难题、提质效</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，确保各项工作始终沿着正确政治方向前进。</a:t>
            </a:r>
            <a:endParaRPr lang="en-US" sz="1100"/>
          </a:p>
        </p:txBody>
      </p:sp>
      <p:sp>
        <p:nvSpPr>
          <p:cNvPr id="20" name="AutoShape 20"/>
          <p:cNvSpPr/>
          <p:nvPr/>
        </p:nvSpPr>
        <p:spPr>
          <a:xfrm>
            <a:off x="762000" y="5778500"/>
            <a:ext cx="10668000" cy="4572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762000" y="5880100"/>
            <a:ext cx="1066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99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坚持以科学理论为指导，开创全面从严治党新局面，为高质量发展提供坚强政治保证 ——</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第二部分</a:t>
            </a:r>
            <a:endPar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0" y="3683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准确把握习近平党建思想的丰富内涵</a:t>
            </a:r>
            <a:endParaRPr lang="zh-CN" alt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精髓要义（一）：紧扣“十四个坚持”整体把握</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完整、准确、全面把握“十四个坚持”科学体系</a:t>
            </a:r>
            <a:endParaRPr lang="en-US" sz="1100"/>
          </a:p>
        </p:txBody>
      </p:sp>
      <p:sp>
        <p:nvSpPr>
          <p:cNvPr id="5" name="AutoShape 5"/>
          <p:cNvSpPr/>
          <p:nvPr/>
        </p:nvSpPr>
        <p:spPr>
          <a:xfrm>
            <a:off x="762000" y="2413000"/>
            <a:ext cx="3429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坚持和加强党的全面领导</a:t>
            </a:r>
            <a:endParaRPr lang="en-US" sz="1100"/>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坚持以党的自我革命引领社会革命</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坚持以党的政治建设统领党的建设各项工作</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坚持江山就是人民、人民就是江山</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4381500" y="2413000"/>
            <a:ext cx="3429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坚持思想建党、理论强党</a:t>
            </a:r>
            <a:endParaRPr lang="en-US" sz="1100"/>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坚持严密党的组织体系</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07</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坚持造就忠诚干净担当的高素质干部队伍</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08</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坚持聚天下英才而用之</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8001000" y="2413000"/>
            <a:ext cx="3429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09</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坚持持之以恒正风肃纪</a:t>
            </a:r>
            <a:endParaRPr lang="en-US" sz="1100"/>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10</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坚持一体推进不敢腐、不能腐、不想腐</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11</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坚持完善党和国家监督体系</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12</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坚持制度治党、依规治党</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13</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坚持落实全面从严治党政治责任</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5651500"/>
            <a:ext cx="10668000" cy="635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889000" y="5651500"/>
            <a:ext cx="1041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“十四个坚持”是新时代全面推进党的建设新的伟大工程的根本遵循与行动指南</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精髓要义（一）：“十四个坚持”的内在逻辑</a:t>
            </a:r>
            <a:endParaRPr lang="en-US" sz="1100"/>
          </a:p>
        </p:txBody>
      </p:sp>
      <p:sp>
        <p:nvSpPr>
          <p:cNvPr id="4" name="AutoShape 4"/>
          <p:cNvSpPr/>
          <p:nvPr/>
        </p:nvSpPr>
        <p:spPr>
          <a:xfrm>
            <a:off x="762000" y="1778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8890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管根本方向 · 定盘星</a:t>
            </a:r>
            <a:endParaRPr lang="en-US" sz="1100"/>
          </a:p>
        </p:txBody>
      </p:sp>
      <p:cxnSp>
        <p:nvCxnSpPr>
          <p:cNvPr id="6" name="Connector 6"/>
          <p:cNvCxnSpPr/>
          <p:nvPr/>
        </p:nvCxnSpPr>
        <p:spPr>
          <a:xfrm rot="-13974">
            <a:off x="889013" y="2470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889000" y="2603500"/>
            <a:ext cx="3124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聚焦坚持和加强党的全面领导，以自我革命引领社会革命，以政治建设统领党建全局，筑牢新时代党的建设的根本政治保证与方向指引。</a:t>
            </a:r>
            <a:endParaRPr lang="en-US" sz="1100"/>
          </a:p>
        </p:txBody>
      </p:sp>
      <p:sp>
        <p:nvSpPr>
          <p:cNvPr id="8" name="AutoShape 8"/>
          <p:cNvSpPr/>
          <p:nvPr/>
        </p:nvSpPr>
        <p:spPr>
          <a:xfrm>
            <a:off x="4406900" y="1778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339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管核心任务 · 主引擎</a:t>
            </a:r>
            <a:endParaRPr lang="en-US" sz="1100"/>
          </a:p>
        </p:txBody>
      </p:sp>
      <p:cxnSp>
        <p:nvCxnSpPr>
          <p:cNvPr id="10" name="Connector 10"/>
          <p:cNvCxnSpPr/>
          <p:nvPr/>
        </p:nvCxnSpPr>
        <p:spPr>
          <a:xfrm rot="-13974">
            <a:off x="4533913" y="2470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4533900" y="2603500"/>
            <a:ext cx="3124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涵盖严密组织体系、锻造过硬干部队伍、集聚天下英才，深化作风建设与反腐败斗争，是新时代党的建设实践的核心发力点与关键抓手。</a:t>
            </a:r>
            <a:endParaRPr lang="en-US" sz="1100"/>
          </a:p>
        </p:txBody>
      </p:sp>
      <p:sp>
        <p:nvSpPr>
          <p:cNvPr id="12" name="AutoShape 12"/>
          <p:cNvSpPr/>
          <p:nvPr/>
        </p:nvSpPr>
        <p:spPr>
          <a:xfrm>
            <a:off x="8051800" y="1778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788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管保障机制 · 压舱石</a:t>
            </a:r>
            <a:endParaRPr lang="en-US" sz="1100"/>
          </a:p>
        </p:txBody>
      </p:sp>
      <p:cxnSp>
        <p:nvCxnSpPr>
          <p:cNvPr id="14" name="Connector 14"/>
          <p:cNvCxnSpPr/>
          <p:nvPr/>
        </p:nvCxnSpPr>
        <p:spPr>
          <a:xfrm rot="-13974">
            <a:off x="8178813" y="2470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8178800" y="2603500"/>
            <a:ext cx="3124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完善党和国家监督体系，坚持制度治党、依规治党，层层压实管党治党政治责任，为党建体系的有效运行提供坚实的制度保障与执行支撑。</a:t>
            </a:r>
            <a:endParaRPr lang="en-US" sz="1100"/>
          </a:p>
        </p:txBody>
      </p:sp>
      <p:sp>
        <p:nvSpPr>
          <p:cNvPr id="16" name="AutoShape 16"/>
          <p:cNvSpPr/>
          <p:nvPr/>
        </p:nvSpPr>
        <p:spPr>
          <a:xfrm>
            <a:off x="762000" y="4254500"/>
            <a:ext cx="10668000" cy="952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4254500"/>
            <a:ext cx="762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42545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核心特征：明体达用，体用贯通</a:t>
            </a: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这不是孤立的条款堆砌，而是理论与实践相统一、目标与路径相结合、战略与战术相协同的有机整体，构成了新时代全面从严治党的科学理论与实践范式。</a:t>
            </a:r>
            <a:endParaRPr lang="en-US" sz="1100"/>
          </a:p>
        </p:txBody>
      </p:sp>
      <p:pic>
        <p:nvPicPr>
          <p:cNvPr id="19" name="Picture 1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5397500"/>
            <a:ext cx="304800" cy="304800"/>
          </a:xfrm>
          <a:prstGeom prst="rect">
            <a:avLst/>
          </a:prstGeom>
        </p:spPr>
      </p:pic>
      <p:sp>
        <p:nvSpPr>
          <p:cNvPr id="20" name="AutoShape 20"/>
          <p:cNvSpPr/>
          <p:nvPr/>
        </p:nvSpPr>
        <p:spPr>
          <a:xfrm>
            <a:off x="1206500" y="5397500"/>
            <a:ext cx="495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置于思想全局中理解</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不能只记条条框框，要将其融入习近平新时代中国特色社会主义思想的宏大理论框架中，把握其内在的逻辑脉络与理论渊源。</a:t>
            </a:r>
            <a:endParaRPr lang="en-US" sz="1100"/>
          </a:p>
        </p:txBody>
      </p:sp>
      <p:pic>
        <p:nvPicPr>
          <p:cNvPr id="21" name="Picture 2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23000" y="5397500"/>
            <a:ext cx="304800" cy="304800"/>
          </a:xfrm>
          <a:prstGeom prst="rect">
            <a:avLst/>
          </a:prstGeom>
        </p:spPr>
      </p:pic>
      <p:sp>
        <p:nvSpPr>
          <p:cNvPr id="22" name="AutoShape 22"/>
          <p:cNvSpPr/>
          <p:nvPr/>
        </p:nvSpPr>
        <p:spPr>
          <a:xfrm>
            <a:off x="6667500" y="5397500"/>
            <a:ext cx="495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结合伟大实践中体悟</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锚定党的十八大以来全面从严治党的生动实践，在历史与现实的对照中，深刻感悟其时代背景、实践基础与强大生命力。</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精髓要义（二）：聚焦重大范畴深学细悟</a:t>
            </a:r>
            <a:endParaRPr lang="en-US" sz="1100"/>
          </a:p>
        </p:txBody>
      </p:sp>
      <p:sp>
        <p:nvSpPr>
          <p:cNvPr id="4" name="AutoShape 4"/>
          <p:cNvSpPr/>
          <p:nvPr/>
        </p:nvSpPr>
        <p:spPr>
          <a:xfrm>
            <a:off x="762000" y="1778000"/>
            <a:ext cx="3429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96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政治建设是统领</a:t>
            </a:r>
            <a:endParaRPr lang="en-US" sz="1100"/>
          </a:p>
        </p:txBody>
      </p:sp>
      <p:sp>
        <p:nvSpPr>
          <p:cNvPr id="6" name="AutoShape 6"/>
          <p:cNvSpPr/>
          <p:nvPr/>
        </p:nvSpPr>
        <p:spPr>
          <a:xfrm>
            <a:off x="952500" y="247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选人用人、支部建设、人才引育等工作，必须首先从政治上看，把政治标准贯穿全过程各方面，确保始终保持正确政治方向。</a:t>
            </a:r>
            <a:endParaRPr lang="en-US" sz="1100"/>
          </a:p>
        </p:txBody>
      </p:sp>
      <p:sp>
        <p:nvSpPr>
          <p:cNvPr id="7" name="AutoShape 7"/>
          <p:cNvSpPr/>
          <p:nvPr/>
        </p:nvSpPr>
        <p:spPr>
          <a:xfrm>
            <a:off x="4381500" y="1778000"/>
            <a:ext cx="3429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4572000" y="196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党的力量来自组织</a:t>
            </a:r>
            <a:endParaRPr lang="en-US" sz="1100"/>
          </a:p>
        </p:txBody>
      </p:sp>
      <p:sp>
        <p:nvSpPr>
          <p:cNvPr id="9" name="AutoShape 9"/>
          <p:cNvSpPr/>
          <p:nvPr/>
        </p:nvSpPr>
        <p:spPr>
          <a:xfrm>
            <a:off x="4572000" y="247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必须健全上下贯通、执行有力的严密组织体系，确保政令畅通，坚决防止出现政策落实的“中梗阻”和服务群众的“断头路”。</a:t>
            </a:r>
            <a:endParaRPr lang="en-US" sz="1100"/>
          </a:p>
        </p:txBody>
      </p:sp>
      <p:sp>
        <p:nvSpPr>
          <p:cNvPr id="10" name="AutoShape 10"/>
          <p:cNvSpPr/>
          <p:nvPr/>
        </p:nvSpPr>
        <p:spPr>
          <a:xfrm>
            <a:off x="8001000" y="1778000"/>
            <a:ext cx="3429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8191500" y="196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恪守好干部标准</a:t>
            </a:r>
            <a:endParaRPr lang="en-US" sz="1100"/>
          </a:p>
        </p:txBody>
      </p:sp>
      <p:sp>
        <p:nvSpPr>
          <p:cNvPr id="12" name="AutoShape 12"/>
          <p:cNvSpPr/>
          <p:nvPr/>
        </p:nvSpPr>
        <p:spPr>
          <a:xfrm>
            <a:off x="8191500" y="247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始终坚持“信念坚定、为民服务、勤政务实、敢于担当、清正廉洁”的二十字标准，把政治过硬作为干部选拔的首要标尺。</a:t>
            </a:r>
            <a:endParaRPr lang="en-US" sz="1100"/>
          </a:p>
        </p:txBody>
      </p:sp>
      <p:sp>
        <p:nvSpPr>
          <p:cNvPr id="13" name="AutoShape 13"/>
          <p:cNvSpPr/>
          <p:nvPr/>
        </p:nvSpPr>
        <p:spPr>
          <a:xfrm>
            <a:off x="762000" y="4064000"/>
            <a:ext cx="52705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52500" y="4254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人才是第一资源</a:t>
            </a:r>
            <a:endParaRPr lang="en-US" sz="1100"/>
          </a:p>
        </p:txBody>
      </p:sp>
      <p:sp>
        <p:nvSpPr>
          <p:cNvPr id="15" name="AutoShape 15"/>
          <p:cNvSpPr/>
          <p:nvPr/>
        </p:nvSpPr>
        <p:spPr>
          <a:xfrm>
            <a:off x="952500" y="4762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聚天下英才而用之是组织工作的战略任务。要坚持党管人才原则，全方位培养、引进、用好人才，优化人才发展环境，让各类人才在新时代各展其能、建功立业。</a:t>
            </a:r>
            <a:endParaRPr lang="en-US" sz="1100"/>
          </a:p>
        </p:txBody>
      </p:sp>
      <p:sp>
        <p:nvSpPr>
          <p:cNvPr id="16" name="AutoShape 16"/>
          <p:cNvSpPr/>
          <p:nvPr/>
        </p:nvSpPr>
        <p:spPr>
          <a:xfrm>
            <a:off x="6159500" y="4064000"/>
            <a:ext cx="52705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350000" y="4254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严管就是厚爱</a:t>
            </a:r>
            <a:endParaRPr lang="en-US" sz="1100"/>
          </a:p>
        </p:txBody>
      </p:sp>
      <p:sp>
        <p:nvSpPr>
          <p:cNvPr id="18" name="AutoShape 18"/>
          <p:cNvSpPr/>
          <p:nvPr/>
        </p:nvSpPr>
        <p:spPr>
          <a:xfrm>
            <a:off x="6350000" y="4762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建立健全素质培养、知事识人、选拔任用、从严管理、正向激励五大体系。坚持严管与厚爱结合、激励与约束并重，引导干部在严管下成长、在激励中奋进。</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精髓要义（三）：弘扬马克思主义学风</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a:t>
            </a:r>
            <a:endParaRPr lang="en-US" sz="1100"/>
          </a:p>
        </p:txBody>
      </p:sp>
      <p:sp>
        <p:nvSpPr>
          <p:cNvPr id="5" name="AutoShape 5"/>
          <p:cNvSpPr/>
          <p:nvPr/>
        </p:nvSpPr>
        <p:spPr>
          <a:xfrm>
            <a:off x="762000" y="2413000"/>
            <a:ext cx="34290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坚持原原本本学</a:t>
            </a:r>
            <a:endParaRPr lang="en-US" sz="1100"/>
          </a:p>
        </p:txBody>
      </p:sp>
      <p:cxnSp>
        <p:nvCxnSpPr>
          <p:cNvPr id="7" name="Connector 7"/>
          <p:cNvCxnSpPr/>
          <p:nvPr/>
        </p:nvCxnSpPr>
        <p:spPr>
          <a:xfrm rot="-14323">
            <a:off x="952513" y="3105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952500" y="3238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必读篇目：</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深学《习近平著作选读》《习近平党建文选》等核心文献，夯实理论根基。</a:t>
            </a:r>
            <a:b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制度保障：</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严格落实“第一议题”、中心组学习及“三会一课”制度，确保学习常态化、制度化。</a:t>
            </a:r>
            <a:endParaRPr lang="en-US" sz="1100"/>
          </a:p>
        </p:txBody>
      </p:sp>
      <p:sp>
        <p:nvSpPr>
          <p:cNvPr id="9" name="AutoShape 9"/>
          <p:cNvSpPr/>
          <p:nvPr/>
        </p:nvSpPr>
        <p:spPr>
          <a:xfrm>
            <a:off x="4381500" y="2413000"/>
            <a:ext cx="34290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72000" y="2603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坚持融会贯通学</a:t>
            </a:r>
            <a:endParaRPr lang="en-US" sz="1100"/>
          </a:p>
        </p:txBody>
      </p:sp>
      <p:cxnSp>
        <p:nvCxnSpPr>
          <p:cNvPr id="11" name="Connector 11"/>
          <p:cNvCxnSpPr/>
          <p:nvPr/>
        </p:nvCxnSpPr>
        <p:spPr>
          <a:xfrm rot="-14323">
            <a:off x="4572013" y="3105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4572000" y="3238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系统联动：</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将党建思想与经济、法治、生态文明等治国理政思想贯通理解。</a:t>
            </a:r>
            <a:b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避免片面：</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打破孤立化、碎片化学习模式，把握理论体系的整体性，做到学深悟透、融会贯通。</a:t>
            </a:r>
            <a:endParaRPr lang="en-US" sz="1100"/>
          </a:p>
        </p:txBody>
      </p:sp>
      <p:sp>
        <p:nvSpPr>
          <p:cNvPr id="13" name="AutoShape 13"/>
          <p:cNvSpPr/>
          <p:nvPr/>
        </p:nvSpPr>
        <p:spPr>
          <a:xfrm>
            <a:off x="8001000" y="2413000"/>
            <a:ext cx="34290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91500" y="2603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坚持联系实际学</a:t>
            </a:r>
            <a:endParaRPr lang="en-US" sz="1100"/>
          </a:p>
        </p:txBody>
      </p:sp>
      <p:cxnSp>
        <p:nvCxnSpPr>
          <p:cNvPr id="15" name="Connector 15"/>
          <p:cNvCxnSpPr/>
          <p:nvPr/>
        </p:nvCxnSpPr>
        <p:spPr>
          <a:xfrm rot="-14323">
            <a:off x="8191513" y="3105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8191500" y="3238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对标找差：</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紧扣市委中心工作，直面本地本单位的发展短板与现实问题。</a:t>
            </a:r>
            <a:b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靶向破题：</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围绕“干部源动力不足”“新兴领域党建覆盖”等难题，带着问题学，用科学理论指导实践。</a:t>
            </a:r>
            <a:endParaRPr lang="en-US" sz="1100"/>
          </a:p>
        </p:txBody>
      </p:sp>
      <p:sp>
        <p:nvSpPr>
          <p:cNvPr id="17" name="AutoShape 17"/>
          <p:cNvSpPr/>
          <p:nvPr/>
        </p:nvSpPr>
        <p:spPr>
          <a:xfrm>
            <a:off x="762000" y="5207000"/>
            <a:ext cx="10668000" cy="10795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5537200"/>
            <a:ext cx="406400" cy="406400"/>
          </a:xfrm>
          <a:prstGeom prst="rect">
            <a:avLst/>
          </a:prstGeom>
        </p:spPr>
      </p:pic>
      <p:sp>
        <p:nvSpPr>
          <p:cNvPr id="19" name="AutoShape 19"/>
          <p:cNvSpPr/>
          <p:nvPr/>
        </p:nvSpPr>
        <p:spPr>
          <a:xfrm>
            <a:off x="1587500" y="5359400"/>
            <a:ext cx="965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学习目标：</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以学铸魂、以学增智、以学正风、以学促干，真正做到</a:t>
            </a: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学出坚定信仰、学出坚强党性、学出使命担当</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，把学习成果转化为推动高质量发展的强大动力。</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充分认识习近平党建思想的重大意义</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77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科学运用马克思主义建党学说，深入研究世情、国情、党情新变化，系统回答了新时代管党治党、兴党强党的重大理论和实践问题。我们要从“四个维度”深刻把握其重大意义，筑牢思想根基，凝聚奋进力量。</a:t>
            </a:r>
            <a:endParaRPr lang="en-US" sz="1100"/>
          </a:p>
        </p:txBody>
      </p:sp>
      <p:sp>
        <p:nvSpPr>
          <p:cNvPr id="5" name="AutoShape 5"/>
          <p:cNvSpPr/>
          <p:nvPr/>
        </p:nvSpPr>
        <p:spPr>
          <a:xfrm>
            <a:off x="762000" y="3048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304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38500"/>
            <a:ext cx="355600" cy="355600"/>
          </a:xfrm>
          <a:prstGeom prst="rect">
            <a:avLst/>
          </a:prstGeom>
        </p:spPr>
      </p:pic>
      <p:sp>
        <p:nvSpPr>
          <p:cNvPr id="8" name="AutoShape 8"/>
          <p:cNvSpPr/>
          <p:nvPr/>
        </p:nvSpPr>
        <p:spPr>
          <a:xfrm>
            <a:off x="1524000" y="3200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政治意义：把准方向的根本遵循</a:t>
            </a:r>
            <a:endParaRPr lang="en-US" sz="1100"/>
          </a:p>
        </p:txBody>
      </p:sp>
      <p:cxnSp>
        <p:nvCxnSpPr>
          <p:cNvPr id="9" name="Connector 9"/>
          <p:cNvCxnSpPr/>
          <p:nvPr/>
        </p:nvCxnSpPr>
        <p:spPr>
          <a:xfrm rot="-9167">
            <a:off x="1016008" y="3740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0" name="AutoShape 10"/>
          <p:cNvSpPr/>
          <p:nvPr/>
        </p:nvSpPr>
        <p:spPr>
          <a:xfrm>
            <a:off x="1016000" y="38735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深刻领悟“两个确立”的决定性意义，增强做到“两个维护”的政治自觉、思想自觉和行动自觉，确保党始终成为中国特色社会主义事业的领导核心。</a:t>
            </a:r>
            <a:endParaRPr lang="en-US" sz="1100"/>
          </a:p>
        </p:txBody>
      </p:sp>
      <p:sp>
        <p:nvSpPr>
          <p:cNvPr id="11" name="AutoShape 11"/>
          <p:cNvSpPr/>
          <p:nvPr/>
        </p:nvSpPr>
        <p:spPr>
          <a:xfrm>
            <a:off x="6286500" y="3048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286500" y="304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355600" cy="355600"/>
          </a:xfrm>
          <a:prstGeom prst="rect">
            <a:avLst/>
          </a:prstGeom>
        </p:spPr>
      </p:pic>
      <p:sp>
        <p:nvSpPr>
          <p:cNvPr id="14" name="AutoShape 14"/>
          <p:cNvSpPr/>
          <p:nvPr/>
        </p:nvSpPr>
        <p:spPr>
          <a:xfrm>
            <a:off x="7048500" y="3200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理论意义：守正创新的理论结晶</a:t>
            </a:r>
            <a:endParaRPr lang="en-US" sz="1100"/>
          </a:p>
        </p:txBody>
      </p:sp>
      <p:cxnSp>
        <p:nvCxnSpPr>
          <p:cNvPr id="15" name="Connector 15"/>
          <p:cNvCxnSpPr/>
          <p:nvPr/>
        </p:nvCxnSpPr>
        <p:spPr>
          <a:xfrm rot="-9167">
            <a:off x="6540508" y="3740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6" name="AutoShape 16"/>
          <p:cNvSpPr/>
          <p:nvPr/>
        </p:nvSpPr>
        <p:spPr>
          <a:xfrm>
            <a:off x="6540500" y="38735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深化理论武装、提高全党马克思主义水平的内在需要，丰富和发展了马克思主义建党学说，开辟了马克思主义执政党建设理论的新境界。</a:t>
            </a:r>
            <a:endParaRPr lang="en-US" sz="1100"/>
          </a:p>
        </p:txBody>
      </p:sp>
      <p:sp>
        <p:nvSpPr>
          <p:cNvPr id="17" name="AutoShape 17"/>
          <p:cNvSpPr/>
          <p:nvPr/>
        </p:nvSpPr>
        <p:spPr>
          <a:xfrm>
            <a:off x="762000" y="4826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4826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016500"/>
            <a:ext cx="355600" cy="355600"/>
          </a:xfrm>
          <a:prstGeom prst="rect">
            <a:avLst/>
          </a:prstGeom>
        </p:spPr>
      </p:pic>
      <p:sp>
        <p:nvSpPr>
          <p:cNvPr id="20" name="AutoShape 20"/>
          <p:cNvSpPr/>
          <p:nvPr/>
        </p:nvSpPr>
        <p:spPr>
          <a:xfrm>
            <a:off x="1524000" y="4978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实践意义：管党治党的行动指南</a:t>
            </a:r>
            <a:endParaRPr lang="en-US" sz="1100"/>
          </a:p>
        </p:txBody>
      </p:sp>
      <p:cxnSp>
        <p:nvCxnSpPr>
          <p:cNvPr id="21" name="Connector 21"/>
          <p:cNvCxnSpPr/>
          <p:nvPr/>
        </p:nvCxnSpPr>
        <p:spPr>
          <a:xfrm rot="-9167">
            <a:off x="1016008" y="5518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2" name="AutoShape 22"/>
          <p:cNvSpPr/>
          <p:nvPr/>
        </p:nvSpPr>
        <p:spPr>
          <a:xfrm>
            <a:off x="1016000" y="5588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panose="020B0200000000000000" charset="-122"/>
                <a:ea typeface="Noto Sans SC" panose="020B0200000000000000" charset="-122"/>
                <a:cs typeface="Noto Sans SC" panose="020B0200000000000000" charset="-122"/>
                <a:sym typeface="Noto Sans SC" panose="020B0200000000000000" charset="-122"/>
              </a:rPr>
              <a:t>纵深推进全面从严治党、把党建设得更加坚强有力的现实需要，为解决党内存在的突出问题、应对风险挑战提供了切实可行的实践路径。</a:t>
            </a:r>
            <a:endParaRPr lang="en-US" sz="1100"/>
          </a:p>
        </p:txBody>
      </p:sp>
      <p:sp>
        <p:nvSpPr>
          <p:cNvPr id="23" name="AutoShape 23"/>
          <p:cNvSpPr/>
          <p:nvPr/>
        </p:nvSpPr>
        <p:spPr>
          <a:xfrm>
            <a:off x="6286500" y="4826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286500" y="4826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5016500"/>
            <a:ext cx="355600" cy="355600"/>
          </a:xfrm>
          <a:prstGeom prst="rect">
            <a:avLst/>
          </a:prstGeom>
        </p:spPr>
      </p:pic>
      <p:sp>
        <p:nvSpPr>
          <p:cNvPr id="26" name="AutoShape 26"/>
          <p:cNvSpPr/>
          <p:nvPr/>
        </p:nvSpPr>
        <p:spPr>
          <a:xfrm>
            <a:off x="7048500" y="4978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时代意义：复兴伟业的坚实保障</a:t>
            </a:r>
            <a:endParaRPr lang="en-US" sz="1100"/>
          </a:p>
        </p:txBody>
      </p:sp>
      <p:cxnSp>
        <p:nvCxnSpPr>
          <p:cNvPr id="27" name="Connector 27"/>
          <p:cNvCxnSpPr/>
          <p:nvPr/>
        </p:nvCxnSpPr>
        <p:spPr>
          <a:xfrm rot="-9167">
            <a:off x="6540508" y="5518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8" name="AutoShape 28"/>
          <p:cNvSpPr/>
          <p:nvPr/>
        </p:nvSpPr>
        <p:spPr>
          <a:xfrm>
            <a:off x="6540500" y="5588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提高执政能力、推动中国式现代化行稳致远的迫切需要，为在新时代新征程上团结带领全国各族人民实现中华民族伟大复兴提供根本政治保证。</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深刻领悟“两个确立”、做到“两个维护”的必然要求</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778000"/>
            <a:ext cx="106680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1968500"/>
            <a:ext cx="457200" cy="457200"/>
          </a:xfrm>
          <a:prstGeom prst="rect">
            <a:avLst/>
          </a:prstGeom>
        </p:spPr>
      </p:pic>
      <p:sp>
        <p:nvSpPr>
          <p:cNvPr id="7" name="AutoShape 7"/>
          <p:cNvSpPr/>
          <p:nvPr/>
        </p:nvSpPr>
        <p:spPr>
          <a:xfrm>
            <a:off x="1778000" y="1905000"/>
            <a:ext cx="927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思想统一是政治统一、行动统一的根本基石</a:t>
            </a:r>
            <a:endParaRPr lang="en-US" sz="1100"/>
          </a:p>
          <a:p>
            <a:pPr marL="0" indent="0" algn="l">
              <a:lnSpc>
                <a:spcPct val="117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思想统一是党的团结统一最深厚、最持久、最可靠的保证。只有在思想上做到高度统一，才能确保全党步调一致向前进，为政治统一和行动统一筑牢坚实的思想根基，凝聚起攻坚克难、勇毅前行的磅礴力量。</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746500"/>
            <a:ext cx="355600" cy="355600"/>
          </a:xfrm>
          <a:prstGeom prst="rect">
            <a:avLst/>
          </a:prstGeom>
        </p:spPr>
      </p:pic>
      <p:sp>
        <p:nvSpPr>
          <p:cNvPr id="10" name="AutoShape 10"/>
          <p:cNvSpPr/>
          <p:nvPr/>
        </p:nvSpPr>
        <p:spPr>
          <a:xfrm>
            <a:off x="14605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最本质的特征</a:t>
            </a:r>
            <a:endParaRPr lang="en-US" sz="1100"/>
          </a:p>
        </p:txBody>
      </p:sp>
      <p:cxnSp>
        <p:nvCxnSpPr>
          <p:cNvPr id="11" name="Connector 11"/>
          <p:cNvCxnSpPr/>
          <p:nvPr/>
        </p:nvCxnSpPr>
        <p:spPr>
          <a:xfrm rot="-14323">
            <a:off x="9525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2" name="AutoShape 12"/>
          <p:cNvSpPr/>
          <p:nvPr/>
        </p:nvSpPr>
        <p:spPr>
          <a:xfrm>
            <a:off x="9525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深刻把握“中国共产党的领导是中国特色社会主义最本质的特征”这一重大论断，坚守中国特色社会主义的根本政治保证。</a:t>
            </a:r>
            <a:endParaRPr lang="en-US" sz="1100"/>
          </a:p>
        </p:txBody>
      </p:sp>
      <p:sp>
        <p:nvSpPr>
          <p:cNvPr id="13" name="AutoShape 13"/>
          <p:cNvSpPr/>
          <p:nvPr/>
        </p:nvSpPr>
        <p:spPr>
          <a:xfrm>
            <a:off x="43815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000" y="3746500"/>
            <a:ext cx="355600" cy="355600"/>
          </a:xfrm>
          <a:prstGeom prst="rect">
            <a:avLst/>
          </a:prstGeom>
        </p:spPr>
      </p:pic>
      <p:sp>
        <p:nvSpPr>
          <p:cNvPr id="15" name="AutoShape 15"/>
          <p:cNvSpPr/>
          <p:nvPr/>
        </p:nvSpPr>
        <p:spPr>
          <a:xfrm>
            <a:off x="50800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党的生命所系</a:t>
            </a:r>
            <a:endParaRPr lang="en-US" sz="1100"/>
          </a:p>
        </p:txBody>
      </p:sp>
      <p:cxnSp>
        <p:nvCxnSpPr>
          <p:cNvPr id="16" name="Connector 16"/>
          <p:cNvCxnSpPr/>
          <p:nvPr/>
        </p:nvCxnSpPr>
        <p:spPr>
          <a:xfrm rot="-14323">
            <a:off x="45720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7" name="AutoShape 17"/>
          <p:cNvSpPr/>
          <p:nvPr/>
        </p:nvSpPr>
        <p:spPr>
          <a:xfrm>
            <a:off x="45720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深刻认识“保证党的团结和集中统一是党的生命”，始终把维护党中央权威和集中统一领导作为最高政治原则和根本政治规矩。</a:t>
            </a:r>
            <a:endParaRPr lang="en-US" sz="1100"/>
          </a:p>
        </p:txBody>
      </p:sp>
      <p:sp>
        <p:nvSpPr>
          <p:cNvPr id="18" name="AutoShape 18"/>
          <p:cNvSpPr/>
          <p:nvPr/>
        </p:nvSpPr>
        <p:spPr>
          <a:xfrm>
            <a:off x="80010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91500" y="3746500"/>
            <a:ext cx="355600" cy="355600"/>
          </a:xfrm>
          <a:prstGeom prst="rect">
            <a:avLst/>
          </a:prstGeom>
        </p:spPr>
      </p:pic>
      <p:sp>
        <p:nvSpPr>
          <p:cNvPr id="20" name="AutoShape 20"/>
          <p:cNvSpPr/>
          <p:nvPr/>
        </p:nvSpPr>
        <p:spPr>
          <a:xfrm>
            <a:off x="86995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管党治党根本方针</a:t>
            </a:r>
            <a:endParaRPr lang="en-US" sz="1100"/>
          </a:p>
        </p:txBody>
      </p:sp>
      <p:cxnSp>
        <p:nvCxnSpPr>
          <p:cNvPr id="21" name="Connector 21"/>
          <p:cNvCxnSpPr/>
          <p:nvPr/>
        </p:nvCxnSpPr>
        <p:spPr>
          <a:xfrm rot="-14323">
            <a:off x="81915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2" name="AutoShape 22"/>
          <p:cNvSpPr/>
          <p:nvPr/>
        </p:nvSpPr>
        <p:spPr>
          <a:xfrm>
            <a:off x="81915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坚持“党要管党、全面从严治党”，以永远在路上的坚韧和执着推进党的建设新的伟大工程，确保党始终成为中国人民和中华民族的主心骨。</a:t>
            </a:r>
            <a:endParaRPr lang="en-US" sz="1100"/>
          </a:p>
        </p:txBody>
      </p:sp>
      <p:sp>
        <p:nvSpPr>
          <p:cNvPr id="23" name="AutoShape 23"/>
          <p:cNvSpPr/>
          <p:nvPr/>
        </p:nvSpPr>
        <p:spPr>
          <a:xfrm>
            <a:off x="762000" y="5651500"/>
            <a:ext cx="10668000" cy="952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762000" y="5651500"/>
            <a:ext cx="508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016000" y="5740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核心目标引领：</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学习贯彻习近平党建思想，必将有力推动全党旗帜鲜明讲政治，坚定拥护“两个确立”、坚决做到“两个维护”，始终在思想上政治上行动上同以习近平同志为核心的党中央保持高度一致。</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深化理论武装、提高马克思主义水平的内在需要</a:t>
            </a:r>
            <a:endParaRPr lang="en-US" sz="1100"/>
          </a:p>
        </p:txBody>
      </p:sp>
      <p:sp>
        <p:nvSpPr>
          <p:cNvPr id="3" name="AutoShape 3"/>
          <p:cNvSpPr/>
          <p:nvPr/>
        </p:nvSpPr>
        <p:spPr>
          <a:xfrm>
            <a:off x="762000" y="14605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思想体系中的重要地位</a:t>
            </a:r>
            <a:endParaRPr lang="en-US" sz="1100"/>
          </a:p>
        </p:txBody>
      </p:sp>
      <p:cxnSp>
        <p:nvCxnSpPr>
          <p:cNvPr id="7" name="Connector 7"/>
          <p:cNvCxnSpPr/>
          <p:nvPr/>
        </p:nvCxnSpPr>
        <p:spPr>
          <a:xfrm rot="-9167">
            <a:off x="1016008" y="2660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1016000" y="2794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习近平党建思想与习近平经济思想、法治思想等同步形成、共同发展，在习近平新时代中国特色社会主义思想体系中占有特殊重要地位，是这一科学理论体系的有机组成部分。</a:t>
            </a:r>
            <a:endParaRPr lang="en-US" sz="1100"/>
          </a:p>
        </p:txBody>
      </p:sp>
      <p:sp>
        <p:nvSpPr>
          <p:cNvPr id="9" name="AutoShape 9"/>
          <p:cNvSpPr/>
          <p:nvPr/>
        </p:nvSpPr>
        <p:spPr>
          <a:xfrm>
            <a:off x="6159500" y="2032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1595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413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马克思主义理论创新的典范</a:t>
            </a:r>
            <a:endParaRPr lang="en-US" sz="1100"/>
          </a:p>
        </p:txBody>
      </p:sp>
      <p:cxnSp>
        <p:nvCxnSpPr>
          <p:cNvPr id="12" name="Connector 12"/>
          <p:cNvCxnSpPr/>
          <p:nvPr/>
        </p:nvCxnSpPr>
        <p:spPr>
          <a:xfrm rot="-9167">
            <a:off x="6413508" y="2660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3" name="AutoShape 13"/>
          <p:cNvSpPr/>
          <p:nvPr/>
        </p:nvSpPr>
        <p:spPr>
          <a:xfrm>
            <a:off x="6413500" y="2794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创造性地把马克思主义基本原理同中国具体实际相结合、同中华优秀传统文化相结合，深刻回答了新时代建设什么样的长期执政的马克思主义政党、怎样建设长期执政的马克思主义政党这一重大时代课题。</a:t>
            </a:r>
            <a:endParaRPr lang="en-US" sz="1100"/>
          </a:p>
        </p:txBody>
      </p:sp>
      <p:sp>
        <p:nvSpPr>
          <p:cNvPr id="14" name="AutoShape 14"/>
          <p:cNvSpPr/>
          <p:nvPr/>
        </p:nvSpPr>
        <p:spPr>
          <a:xfrm>
            <a:off x="762000" y="4191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191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31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深化对共产党执政规律的认识</a:t>
            </a:r>
            <a:endParaRPr lang="en-US" sz="1100"/>
          </a:p>
        </p:txBody>
      </p:sp>
      <p:cxnSp>
        <p:nvCxnSpPr>
          <p:cNvPr id="17" name="Connector 17"/>
          <p:cNvCxnSpPr/>
          <p:nvPr/>
        </p:nvCxnSpPr>
        <p:spPr>
          <a:xfrm rot="-9167">
            <a:off x="1016008" y="4819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8" name="AutoShape 18"/>
          <p:cNvSpPr/>
          <p:nvPr/>
        </p:nvSpPr>
        <p:spPr>
          <a:xfrm>
            <a:off x="1016000" y="4953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深化了对共产党执政规律、党的自身建设规律的认识，标志着我们党对马克思主义建党学说的发展达到了新高度，为丰富和发展马克思主义建党学说作出了原创性贡献。</a:t>
            </a:r>
            <a:endParaRPr lang="en-US" sz="1100"/>
          </a:p>
        </p:txBody>
      </p:sp>
      <p:sp>
        <p:nvSpPr>
          <p:cNvPr id="19" name="AutoShape 19"/>
          <p:cNvSpPr/>
          <p:nvPr/>
        </p:nvSpPr>
        <p:spPr>
          <a:xfrm>
            <a:off x="6159500" y="4191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159500" y="4191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431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凝心铸魂、固本培元的思想武器</a:t>
            </a:r>
            <a:endParaRPr lang="en-US" sz="1100"/>
          </a:p>
        </p:txBody>
      </p:sp>
      <p:cxnSp>
        <p:nvCxnSpPr>
          <p:cNvPr id="22" name="Connector 22"/>
          <p:cNvCxnSpPr/>
          <p:nvPr/>
        </p:nvCxnSpPr>
        <p:spPr>
          <a:xfrm rot="-9167">
            <a:off x="6413508" y="4819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3" name="AutoShape 23"/>
          <p:cNvSpPr/>
          <p:nvPr/>
        </p:nvSpPr>
        <p:spPr>
          <a:xfrm>
            <a:off x="6413500" y="4953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深入学习贯彻这一思想，必将推动广大党员、干部用党的创新理论凝心铸魂、固本培元，不断提高马克思主义理论水平，增强“四个意识”、坚定“四个自信”、做到“两个维护”。</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纵深推进全面从严治党、把党建设得更加坚强有力的现实需要</a:t>
            </a:r>
            <a:endParaRPr lang="en-US" sz="1100"/>
          </a:p>
        </p:txBody>
      </p:sp>
      <p:cxnSp>
        <p:nvCxnSpPr>
          <p:cNvPr id="3" name="Connector 3"/>
          <p:cNvCxnSpPr/>
          <p:nvPr/>
        </p:nvCxnSpPr>
        <p:spPr>
          <a:xfrm rot="-4092">
            <a:off x="762004" y="1644650"/>
            <a:ext cx="10668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4" name="AutoShape 4"/>
          <p:cNvSpPr/>
          <p:nvPr/>
        </p:nvSpPr>
        <p:spPr>
          <a:xfrm>
            <a:off x="7620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把握党的建设的阶段性特征</a:t>
            </a:r>
            <a:endParaRPr lang="en-US" sz="1100"/>
          </a:p>
        </p:txBody>
      </p:sp>
      <p:cxnSp>
        <p:nvCxnSpPr>
          <p:cNvPr id="7" name="Connector 7"/>
          <p:cNvCxnSpPr/>
          <p:nvPr/>
        </p:nvCxnSpPr>
        <p:spPr>
          <a:xfrm rot="-9167">
            <a:off x="10160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8" name="AutoShape 8"/>
          <p:cNvSpPr/>
          <p:nvPr/>
        </p:nvSpPr>
        <p:spPr>
          <a:xfrm>
            <a:off x="1016000" y="2794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党和人民事业发展到什么阶段，党的建设就要推进到什么阶段。这是加强党的建设必须把握的基本规律，要求我们始终根据时代发展和任务变化，与时俱进推进党的建设新的伟大工程。</a:t>
            </a:r>
            <a:endParaRPr lang="en-US" sz="1100"/>
          </a:p>
        </p:txBody>
      </p:sp>
      <p:sp>
        <p:nvSpPr>
          <p:cNvPr id="9" name="AutoShape 9"/>
          <p:cNvSpPr/>
          <p:nvPr/>
        </p:nvSpPr>
        <p:spPr>
          <a:xfrm>
            <a:off x="62865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865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40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直面长期复杂严峻的考验与危险</a:t>
            </a:r>
            <a:endParaRPr lang="en-US" sz="1100"/>
          </a:p>
        </p:txBody>
      </p:sp>
      <p:cxnSp>
        <p:nvCxnSpPr>
          <p:cNvPr id="12" name="Connector 12"/>
          <p:cNvCxnSpPr/>
          <p:nvPr/>
        </p:nvCxnSpPr>
        <p:spPr>
          <a:xfrm rot="-9167">
            <a:off x="65405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3" name="AutoShape 13"/>
          <p:cNvSpPr/>
          <p:nvPr/>
        </p:nvSpPr>
        <p:spPr>
          <a:xfrm>
            <a:off x="6540500" y="2794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我国正处在实现中华民族伟大复兴的关键时期，“四大考验”“四种危险”是长期的、复杂的、严峻的。我们必须增强忧患意识，坚持底线思维，时刻保持解决大党独有难题的清醒和坚定。</a:t>
            </a:r>
            <a:endParaRPr lang="en-US" sz="1100"/>
          </a:p>
        </p:txBody>
      </p:sp>
      <p:sp>
        <p:nvSpPr>
          <p:cNvPr id="14" name="AutoShape 14"/>
          <p:cNvSpPr/>
          <p:nvPr/>
        </p:nvSpPr>
        <p:spPr>
          <a:xfrm>
            <a:off x="7620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提供新时代管党治党的行动指南</a:t>
            </a:r>
            <a:endParaRPr lang="en-US" sz="1100"/>
          </a:p>
        </p:txBody>
      </p:sp>
      <p:cxnSp>
        <p:nvCxnSpPr>
          <p:cNvPr id="17" name="Connector 17"/>
          <p:cNvCxnSpPr/>
          <p:nvPr/>
        </p:nvCxnSpPr>
        <p:spPr>
          <a:xfrm rot="-9167">
            <a:off x="1016008" y="4946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8" name="AutoShape 18"/>
          <p:cNvSpPr/>
          <p:nvPr/>
        </p:nvSpPr>
        <p:spPr>
          <a:xfrm>
            <a:off x="1016000" y="5080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习近平党建思想系统回答了新时代管党治党、兴党强党怎么办、怎么干的一系列重大问题，为我们在新的历史起点上推进全面从严治党提供了根本遵循和科学指引。</a:t>
            </a:r>
            <a:endParaRPr lang="en-US" sz="1100"/>
          </a:p>
        </p:txBody>
      </p:sp>
      <p:sp>
        <p:nvSpPr>
          <p:cNvPr id="19" name="AutoShape 19"/>
          <p:cNvSpPr/>
          <p:nvPr/>
        </p:nvSpPr>
        <p:spPr>
          <a:xfrm>
            <a:off x="62865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2865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5405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确保党始终不变质、不变色、不变味</a:t>
            </a:r>
            <a:endParaRPr lang="en-US" sz="1100"/>
          </a:p>
        </p:txBody>
      </p:sp>
      <p:cxnSp>
        <p:nvCxnSpPr>
          <p:cNvPr id="22" name="Connector 22"/>
          <p:cNvCxnSpPr/>
          <p:nvPr/>
        </p:nvCxnSpPr>
        <p:spPr>
          <a:xfrm rot="-9167">
            <a:off x="6540508" y="4946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3" name="AutoShape 23"/>
          <p:cNvSpPr/>
          <p:nvPr/>
        </p:nvSpPr>
        <p:spPr>
          <a:xfrm>
            <a:off x="6540500" y="5080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指引我们以更宽广视野审视管党治党挑战，坚定不移推进全面从严治党向纵深发展，确保党始终成为中国特色社会主义事业的坚强领导核心，引领中国号巨轮行稳致远。</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提高执政能力、推动中国式现代化行稳致远的迫切需要</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9705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79705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186055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新时代新征程的使命任务</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紧紧围绕以中国式现代化全面推进中华民族伟大复兴这一核心任务，锚定方向、凝聚力量，确保各项事业始终沿着正确道路前行。</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356997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62000" y="356997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3347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对执政能力的新要求与新挑战</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“十五五”时期承前启后，经济社会发展任务艰巨繁重，这对党的执政能力、领导水平和治理效能提出了前所未有的新的更高要求。</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1" name="Connector 11"/>
          <p:cNvCxnSpPr/>
          <p:nvPr/>
        </p:nvCxnSpPr>
        <p:spPr>
          <a:xfrm rot="5390708">
            <a:off x="3746500" y="4540894"/>
            <a:ext cx="4699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3" name="AutoShape 13"/>
          <p:cNvSpPr/>
          <p:nvPr/>
        </p:nvSpPr>
        <p:spPr>
          <a:xfrm>
            <a:off x="6223000" y="179705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223000" y="179705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77000" y="186055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深刻把握伟大工程的决定性作用</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深刻阐明伟大工程在“四个伟大”中的决定性地位，为在新的历史条件下推进党的建设新的伟大工程提供了根本遵循和行动指南。</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223000" y="356997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356997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77000" y="363347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不断增强党的“四力”引领发展</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持续增强政治领导力、思想引领力、群众组织力、社会号召力，确保党中央重大决策部署落地生根，引领中国号巨轮行稳致远。</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第三部分</a:t>
            </a:r>
            <a:endPar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0" y="3556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把习近平党建思想作为新时代组织工作的根本遵循</a:t>
            </a:r>
            <a:endParaRPr lang="zh-CN" alt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762000" y="4953000"/>
            <a:ext cx="10668000" cy="1397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endParaRPr>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学以致用（一）：强化政治建设和理论武装</a:t>
            </a:r>
            <a:endParaRPr lang="en-US" sz="1100"/>
          </a:p>
        </p:txBody>
      </p:sp>
      <p:sp>
        <p:nvSpPr>
          <p:cNvPr id="4" name="AutoShape 4"/>
          <p:cNvSpPr/>
          <p:nvPr/>
        </p:nvSpPr>
        <p:spPr>
          <a:xfrm>
            <a:off x="762000" y="20955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95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406400" cy="406400"/>
          </a:xfrm>
          <a:prstGeom prst="rect">
            <a:avLst/>
          </a:prstGeom>
        </p:spPr>
      </p:pic>
      <p:sp>
        <p:nvSpPr>
          <p:cNvPr id="7" name="AutoShape 7"/>
          <p:cNvSpPr/>
          <p:nvPr/>
        </p:nvSpPr>
        <p:spPr>
          <a:xfrm>
            <a:off x="15240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政治建设摆首位</a:t>
            </a:r>
            <a:endParaRPr lang="en-US" sz="1100"/>
          </a:p>
        </p:txBody>
      </p:sp>
      <p:cxnSp>
        <p:nvCxnSpPr>
          <p:cNvPr id="8" name="Connector 8"/>
          <p:cNvCxnSpPr/>
          <p:nvPr/>
        </p:nvCxnSpPr>
        <p:spPr>
          <a:xfrm rot="-15211">
            <a:off x="10160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2385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始终将坚持党中央集中统一领导作为最高原则，把“两个维护”融入干部考察、班子配备、党员发展的每一个环节，以刚性执行力确保市委各项决策部署落地生根。</a:t>
            </a:r>
            <a:endParaRPr lang="en-US" sz="1100"/>
          </a:p>
        </p:txBody>
      </p:sp>
      <p:sp>
        <p:nvSpPr>
          <p:cNvPr id="10" name="AutoShape 10"/>
          <p:cNvSpPr/>
          <p:nvPr/>
        </p:nvSpPr>
        <p:spPr>
          <a:xfrm>
            <a:off x="4406900" y="20955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095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413000"/>
            <a:ext cx="406400" cy="406400"/>
          </a:xfrm>
          <a:prstGeom prst="rect">
            <a:avLst/>
          </a:prstGeom>
        </p:spPr>
      </p:pic>
      <p:sp>
        <p:nvSpPr>
          <p:cNvPr id="13" name="AutoShape 13"/>
          <p:cNvSpPr/>
          <p:nvPr/>
        </p:nvSpPr>
        <p:spPr>
          <a:xfrm>
            <a:off x="51689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筑牢理论根基</a:t>
            </a:r>
            <a:endParaRPr lang="en-US" sz="1100"/>
          </a:p>
        </p:txBody>
      </p:sp>
      <p:cxnSp>
        <p:nvCxnSpPr>
          <p:cNvPr id="14" name="Connector 14"/>
          <p:cNvCxnSpPr/>
          <p:nvPr/>
        </p:nvCxnSpPr>
        <p:spPr>
          <a:xfrm rot="-15211">
            <a:off x="46609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60900" y="32385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把习近平新时代中国特色社会主义思想作为教育培训的首课、主课和必修课，深入实施党的创新理论学习教育计划，不断提升党员干部的政治判断力、政治领悟力和政治执行力。</a:t>
            </a:r>
            <a:endParaRPr lang="en-US" sz="1100"/>
          </a:p>
        </p:txBody>
      </p:sp>
      <p:sp>
        <p:nvSpPr>
          <p:cNvPr id="16" name="AutoShape 16"/>
          <p:cNvSpPr/>
          <p:nvPr/>
        </p:nvSpPr>
        <p:spPr>
          <a:xfrm>
            <a:off x="8051800" y="20955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2095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413000"/>
            <a:ext cx="406400" cy="406400"/>
          </a:xfrm>
          <a:prstGeom prst="rect">
            <a:avLst/>
          </a:prstGeom>
        </p:spPr>
      </p:pic>
      <p:sp>
        <p:nvSpPr>
          <p:cNvPr id="19" name="AutoShape 19"/>
          <p:cNvSpPr/>
          <p:nvPr/>
        </p:nvSpPr>
        <p:spPr>
          <a:xfrm>
            <a:off x="88138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严把政治关口</a:t>
            </a:r>
            <a:endParaRPr lang="en-US" sz="1100"/>
          </a:p>
        </p:txBody>
      </p:sp>
      <p:cxnSp>
        <p:nvCxnSpPr>
          <p:cNvPr id="20" name="Connector 20"/>
          <p:cNvCxnSpPr/>
          <p:nvPr/>
        </p:nvCxnSpPr>
        <p:spPr>
          <a:xfrm rot="-15211">
            <a:off x="83058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305800" y="32385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建立政治表现正负面清单，在干部选拔任用中坚持政治标准，对政治上不合格的实行“一票否决”，坚决防止“两面人”混进干部队伍，确保政治能力与岗位职责相匹配。</a:t>
            </a:r>
            <a:endParaRPr lang="en-US" sz="1100"/>
          </a:p>
        </p:txBody>
      </p:sp>
      <p:sp>
        <p:nvSpPr>
          <p:cNvPr id="22" name="AutoShape 22"/>
          <p:cNvSpPr/>
          <p:nvPr/>
        </p:nvSpPr>
        <p:spPr>
          <a:xfrm>
            <a:off x="762000" y="5778500"/>
            <a:ext cx="10668000" cy="12700"/>
          </a:xfrm>
          <a:prstGeom prst="roundRect">
            <a:avLst>
              <a:gd name="adj" fmla="val 0"/>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以绝对忠诚把准方向，以科学理论武装头脑，以政治过硬选贤任能，为新时代组织工作提供坚强的政治保证和组织保障。</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学以致用（二）：严密组织体系（总览）</a:t>
            </a:r>
            <a:endParaRPr lang="en-US" sz="1100"/>
          </a:p>
        </p:txBody>
      </p:sp>
      <p:sp>
        <p:nvSpPr>
          <p:cNvPr id="4" name="AutoShape 4"/>
          <p:cNvSpPr/>
          <p:nvPr/>
        </p:nvSpPr>
        <p:spPr>
          <a:xfrm>
            <a:off x="762000" y="1778000"/>
            <a:ext cx="10668000" cy="1206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68500"/>
            <a:ext cx="10160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深入贯彻新时代党的建设总要求，着力增强党组织的</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政治功能</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与</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组织功能</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，把基层党组织建设成为宣传党的主张、贯彻党的决定、领导基层治理、团结动员群众、推动改革发展的坚强战斗堡垒。</a:t>
            </a:r>
            <a:endParaRPr lang="en-US" sz="1100"/>
          </a:p>
        </p:txBody>
      </p:sp>
      <p:sp>
        <p:nvSpPr>
          <p:cNvPr id="6" name="AutoShape 6"/>
          <p:cNvSpPr/>
          <p:nvPr/>
        </p:nvSpPr>
        <p:spPr>
          <a:xfrm>
            <a:off x="762000" y="3365500"/>
            <a:ext cx="3378200" cy="2222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619500"/>
            <a:ext cx="406400" cy="406400"/>
          </a:xfrm>
          <a:prstGeom prst="rect">
            <a:avLst/>
          </a:prstGeom>
        </p:spPr>
      </p:pic>
      <p:sp>
        <p:nvSpPr>
          <p:cNvPr id="8" name="AutoShape 8"/>
          <p:cNvSpPr/>
          <p:nvPr/>
        </p:nvSpPr>
        <p:spPr>
          <a:xfrm>
            <a:off x="1524000" y="3619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抓体系贯通</a:t>
            </a:r>
            <a:endParaRPr lang="en-US" sz="1100"/>
          </a:p>
        </p:txBody>
      </p:sp>
      <p:cxnSp>
        <p:nvCxnSpPr>
          <p:cNvPr id="9" name="Connector 9"/>
          <p:cNvCxnSpPr/>
          <p:nvPr/>
        </p:nvCxnSpPr>
        <p:spPr>
          <a:xfrm rot="-15211">
            <a:off x="1016014" y="424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43815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强化组织体系的系统性与整体性，确保党中央决策部署自上而下政令畅通、执行有力，实现各级党组织上下贯通、步调一致。</a:t>
            </a:r>
            <a:endParaRPr lang="en-US" sz="1100"/>
          </a:p>
        </p:txBody>
      </p:sp>
      <p:sp>
        <p:nvSpPr>
          <p:cNvPr id="11" name="AutoShape 11"/>
          <p:cNvSpPr/>
          <p:nvPr/>
        </p:nvSpPr>
        <p:spPr>
          <a:xfrm>
            <a:off x="4406900" y="3365500"/>
            <a:ext cx="3378200" cy="2222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619500"/>
            <a:ext cx="406400" cy="406400"/>
          </a:xfrm>
          <a:prstGeom prst="rect">
            <a:avLst/>
          </a:prstGeom>
        </p:spPr>
      </p:pic>
      <p:sp>
        <p:nvSpPr>
          <p:cNvPr id="13" name="AutoShape 13"/>
          <p:cNvSpPr/>
          <p:nvPr/>
        </p:nvSpPr>
        <p:spPr>
          <a:xfrm>
            <a:off x="5168900" y="3619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抓基层强基</a:t>
            </a:r>
            <a:endParaRPr lang="en-US" sz="1100"/>
          </a:p>
        </p:txBody>
      </p:sp>
      <p:cxnSp>
        <p:nvCxnSpPr>
          <p:cNvPr id="14" name="Connector 14"/>
          <p:cNvCxnSpPr/>
          <p:nvPr/>
        </p:nvCxnSpPr>
        <p:spPr>
          <a:xfrm rot="-15211">
            <a:off x="4660914" y="424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60900" y="43815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坚持大抓基层的鲜明导向，持续整顿软弱涣散基层党组织，推动基层党组织全面进步、全面过硬，夯实党的执政根基。</a:t>
            </a:r>
            <a:endParaRPr lang="en-US" sz="1100"/>
          </a:p>
        </p:txBody>
      </p:sp>
      <p:sp>
        <p:nvSpPr>
          <p:cNvPr id="16" name="AutoShape 16"/>
          <p:cNvSpPr/>
          <p:nvPr/>
        </p:nvSpPr>
        <p:spPr>
          <a:xfrm>
            <a:off x="8051800" y="3365500"/>
            <a:ext cx="3378200" cy="2222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619500"/>
            <a:ext cx="406400" cy="406400"/>
          </a:xfrm>
          <a:prstGeom prst="rect">
            <a:avLst/>
          </a:prstGeom>
        </p:spPr>
      </p:pic>
      <p:sp>
        <p:nvSpPr>
          <p:cNvPr id="18" name="AutoShape 18"/>
          <p:cNvSpPr/>
          <p:nvPr/>
        </p:nvSpPr>
        <p:spPr>
          <a:xfrm>
            <a:off x="8813800" y="3619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抓党员质效</a:t>
            </a:r>
            <a:endParaRPr lang="en-US" sz="1100"/>
          </a:p>
        </p:txBody>
      </p:sp>
      <p:cxnSp>
        <p:nvCxnSpPr>
          <p:cNvPr id="19" name="Connector 19"/>
          <p:cNvCxnSpPr/>
          <p:nvPr/>
        </p:nvCxnSpPr>
        <p:spPr>
          <a:xfrm rot="-15211">
            <a:off x="8305814" y="424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305800" y="43815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严把党员入口关，加强教育管理，激励党员在服务群众、攻坚克难中发挥先锋模范作用，彰显新时代党员的先锋本色。</a:t>
            </a:r>
            <a:endParaRPr lang="en-US" sz="1100"/>
          </a:p>
        </p:txBody>
      </p:sp>
      <p:sp>
        <p:nvSpPr>
          <p:cNvPr id="21" name="AutoShape 21"/>
          <p:cNvSpPr/>
          <p:nvPr/>
        </p:nvSpPr>
        <p:spPr>
          <a:xfrm>
            <a:off x="762000" y="60325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严密的组织体系是马克思主义政党的优势所在、力量所在 ——</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学以致用（二）：严密组织体系 - 抓体系贯通</a:t>
            </a:r>
            <a:endParaRPr lang="en-US" sz="1100"/>
          </a:p>
        </p:txBody>
      </p:sp>
      <p:sp>
        <p:nvSpPr>
          <p:cNvPr id="4" name="AutoShape 4"/>
          <p:cNvSpPr/>
          <p:nvPr/>
        </p:nvSpPr>
        <p:spPr>
          <a:xfrm>
            <a:off x="762000" y="1714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构建五级联动链条，确保决策部署一贯到底</a:t>
            </a:r>
            <a:endParaRPr lang="en-US" sz="1100"/>
          </a:p>
        </p:txBody>
      </p:sp>
      <p:sp>
        <p:nvSpPr>
          <p:cNvPr id="5" name="AutoShape 5"/>
          <p:cNvSpPr/>
          <p:nvPr/>
        </p:nvSpPr>
        <p:spPr>
          <a:xfrm>
            <a:off x="762000" y="2667000"/>
            <a:ext cx="1854200" cy="914400"/>
          </a:xfrm>
          <a:prstGeom prst="roundRect">
            <a:avLst>
              <a:gd name="adj" fmla="val 0"/>
            </a:avLst>
          </a:prstGeom>
          <a:solidFill>
            <a:srgbClr val="C00000">
              <a:alpha val="6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667000"/>
            <a:ext cx="18542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17800" y="2984500"/>
            <a:ext cx="279400" cy="279400"/>
          </a:xfrm>
          <a:prstGeom prst="rect">
            <a:avLst/>
          </a:prstGeom>
        </p:spPr>
      </p:pic>
      <p:sp>
        <p:nvSpPr>
          <p:cNvPr id="8" name="AutoShape 8"/>
          <p:cNvSpPr/>
          <p:nvPr/>
        </p:nvSpPr>
        <p:spPr>
          <a:xfrm>
            <a:off x="3098800" y="2667000"/>
            <a:ext cx="1854200" cy="914400"/>
          </a:xfrm>
          <a:prstGeom prst="roundRect">
            <a:avLst>
              <a:gd name="adj" fmla="val 0"/>
            </a:avLst>
          </a:prstGeom>
          <a:solidFill>
            <a:srgbClr val="C00000">
              <a:alpha val="6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3098800" y="2667000"/>
            <a:ext cx="18542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县区委</a:t>
            </a:r>
            <a:endParaRPr lang="en-US" sz="1100"/>
          </a:p>
        </p:txBody>
      </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54600" y="2984500"/>
            <a:ext cx="279400" cy="279400"/>
          </a:xfrm>
          <a:prstGeom prst="rect">
            <a:avLst/>
          </a:prstGeom>
        </p:spPr>
      </p:pic>
      <p:sp>
        <p:nvSpPr>
          <p:cNvPr id="11" name="AutoShape 11"/>
          <p:cNvSpPr/>
          <p:nvPr/>
        </p:nvSpPr>
        <p:spPr>
          <a:xfrm>
            <a:off x="5435600" y="2667000"/>
            <a:ext cx="1854200" cy="914400"/>
          </a:xfrm>
          <a:prstGeom prst="roundRect">
            <a:avLst>
              <a:gd name="adj" fmla="val 0"/>
            </a:avLst>
          </a:prstGeom>
          <a:solidFill>
            <a:srgbClr val="C00000">
              <a:alpha val="6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5435600" y="2667000"/>
            <a:ext cx="18542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基层党委</a:t>
            </a:r>
            <a:endParaRPr lang="en-US" sz="1100"/>
          </a:p>
        </p:txBody>
      </p:sp>
      <p:pic>
        <p:nvPicPr>
          <p:cNvPr id="13" name="Picture 1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91400" y="2984500"/>
            <a:ext cx="279400" cy="279400"/>
          </a:xfrm>
          <a:prstGeom prst="rect">
            <a:avLst/>
          </a:prstGeom>
        </p:spPr>
      </p:pic>
      <p:sp>
        <p:nvSpPr>
          <p:cNvPr id="14" name="AutoShape 14"/>
          <p:cNvSpPr/>
          <p:nvPr/>
        </p:nvSpPr>
        <p:spPr>
          <a:xfrm>
            <a:off x="7772400" y="2667000"/>
            <a:ext cx="1854200" cy="914400"/>
          </a:xfrm>
          <a:prstGeom prst="roundRect">
            <a:avLst>
              <a:gd name="adj" fmla="val 0"/>
            </a:avLst>
          </a:prstGeom>
          <a:solidFill>
            <a:srgbClr val="C00000">
              <a:alpha val="6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772400" y="2667000"/>
            <a:ext cx="18542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党支部</a:t>
            </a:r>
            <a:endParaRPr lang="en-US" sz="1100"/>
          </a:p>
        </p:txBody>
      </p:sp>
      <p:pic>
        <p:nvPicPr>
          <p:cNvPr id="16" name="Picture 1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728200" y="2984500"/>
            <a:ext cx="279400" cy="279400"/>
          </a:xfrm>
          <a:prstGeom prst="rect">
            <a:avLst/>
          </a:prstGeom>
        </p:spPr>
      </p:pic>
      <p:sp>
        <p:nvSpPr>
          <p:cNvPr id="17" name="AutoShape 17"/>
          <p:cNvSpPr/>
          <p:nvPr/>
        </p:nvSpPr>
        <p:spPr>
          <a:xfrm>
            <a:off x="10109200" y="2667000"/>
            <a:ext cx="1854200" cy="914400"/>
          </a:xfrm>
          <a:prstGeom prst="roundRect">
            <a:avLst>
              <a:gd name="adj" fmla="val 0"/>
            </a:avLst>
          </a:prstGeom>
          <a:solidFill>
            <a:srgbClr val="C00000">
              <a:alpha val="6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09200" y="2667000"/>
            <a:ext cx="18542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a:t>
            </a:r>
            <a:endParaRPr lang="en-US" sz="1100"/>
          </a:p>
        </p:txBody>
      </p:sp>
      <p:sp>
        <p:nvSpPr>
          <p:cNvPr id="19" name="AutoShape 19"/>
          <p:cNvSpPr/>
          <p:nvPr/>
        </p:nvSpPr>
        <p:spPr>
          <a:xfrm>
            <a:off x="762000" y="4064000"/>
            <a:ext cx="5270500" cy="146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4254500"/>
            <a:ext cx="355600" cy="355600"/>
          </a:xfrm>
          <a:prstGeom prst="rect">
            <a:avLst/>
          </a:prstGeom>
        </p:spPr>
      </p:pic>
      <p:sp>
        <p:nvSpPr>
          <p:cNvPr id="21" name="AutoShape 21"/>
          <p:cNvSpPr/>
          <p:nvPr/>
        </p:nvSpPr>
        <p:spPr>
          <a:xfrm>
            <a:off x="1397000" y="42545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把牢“中间段”，破解“中梗阻”</a:t>
            </a:r>
            <a:endParaRPr lang="en-US" sz="1100"/>
          </a:p>
        </p:txBody>
      </p:sp>
      <p:sp>
        <p:nvSpPr>
          <p:cNvPr id="22" name="AutoShape 22"/>
          <p:cNvSpPr/>
          <p:nvPr/>
        </p:nvSpPr>
        <p:spPr>
          <a:xfrm>
            <a:off x="952500" y="4699000"/>
            <a:ext cx="4762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压实地方党委主体责任，强化统筹协调与督促检查，防止政策在传递过程中出现衰减、变形，确保政令畅通、执行有力，形成上下联动的整体合力。</a:t>
            </a:r>
            <a:endParaRPr lang="en-US" sz="1100"/>
          </a:p>
        </p:txBody>
      </p:sp>
      <p:sp>
        <p:nvSpPr>
          <p:cNvPr id="23" name="AutoShape 23"/>
          <p:cNvSpPr/>
          <p:nvPr/>
        </p:nvSpPr>
        <p:spPr>
          <a:xfrm>
            <a:off x="6223000" y="4064000"/>
            <a:ext cx="5270500" cy="146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4254500"/>
            <a:ext cx="355600" cy="355600"/>
          </a:xfrm>
          <a:prstGeom prst="rect">
            <a:avLst/>
          </a:prstGeom>
        </p:spPr>
      </p:pic>
      <p:sp>
        <p:nvSpPr>
          <p:cNvPr id="25" name="AutoShape 25"/>
          <p:cNvSpPr/>
          <p:nvPr/>
        </p:nvSpPr>
        <p:spPr>
          <a:xfrm>
            <a:off x="6858000" y="42545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打通“最后一公里”，杜绝“断头路”</a:t>
            </a:r>
            <a:endParaRPr lang="en-US" sz="1100"/>
          </a:p>
        </p:txBody>
      </p:sp>
      <p:sp>
        <p:nvSpPr>
          <p:cNvPr id="26" name="AutoShape 26"/>
          <p:cNvSpPr/>
          <p:nvPr/>
        </p:nvSpPr>
        <p:spPr>
          <a:xfrm>
            <a:off x="6413500" y="4699000"/>
            <a:ext cx="4762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建强基层党组织战斗堡垒，推动资源、服务、管理下沉。着力解决基层执行力弱化问题，确保各项决策部署精准落地，让群众切实受益。</a:t>
            </a:r>
            <a:endParaRPr lang="en-US" sz="1100"/>
          </a:p>
        </p:txBody>
      </p:sp>
      <p:sp>
        <p:nvSpPr>
          <p:cNvPr id="27" name="AutoShape 27"/>
          <p:cNvSpPr/>
          <p:nvPr/>
        </p:nvSpPr>
        <p:spPr>
          <a:xfrm>
            <a:off x="762000" y="5715000"/>
            <a:ext cx="107315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952500" y="5715000"/>
            <a:ext cx="10477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推动中央和省委、市委决策部署像“毛细血管”一样延伸到基层末梢，实现全链条贯通、无死角覆盖、零距离落实，让党的旗帜在每一个基层阵地高高飘扬。</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学以致用（二）：严密组织体系 - 抓基层强基</a:t>
            </a:r>
            <a:endParaRPr lang="en-US" sz="1100"/>
          </a:p>
        </p:txBody>
      </p:sp>
      <p:sp>
        <p:nvSpPr>
          <p:cNvPr id="4" name="AutoShape 4"/>
          <p:cNvSpPr/>
          <p:nvPr/>
        </p:nvSpPr>
        <p:spPr>
          <a:xfrm>
            <a:off x="762000" y="2032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222500"/>
            <a:ext cx="304800" cy="304800"/>
          </a:xfrm>
          <a:prstGeom prst="rect">
            <a:avLst/>
          </a:prstGeom>
        </p:spPr>
      </p:pic>
      <p:sp>
        <p:nvSpPr>
          <p:cNvPr id="6" name="AutoShape 6"/>
          <p:cNvSpPr/>
          <p:nvPr/>
        </p:nvSpPr>
        <p:spPr>
          <a:xfrm>
            <a:off x="1333500" y="2197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农村党建</a:t>
            </a:r>
            <a:endParaRPr lang="en-US" sz="1100"/>
          </a:p>
        </p:txBody>
      </p:sp>
      <p:sp>
        <p:nvSpPr>
          <p:cNvPr id="7" name="AutoShape 7"/>
          <p:cNvSpPr/>
          <p:nvPr/>
        </p:nvSpPr>
        <p:spPr>
          <a:xfrm>
            <a:off x="952500" y="2667000"/>
            <a:ext cx="304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深化抓党建促乡村振兴，选优配强村党组织书记，把基层党组织建成引领乡村发展、治理有效的坚强战斗堡垒。</a:t>
            </a:r>
            <a:endParaRPr lang="en-US" sz="1100"/>
          </a:p>
        </p:txBody>
      </p:sp>
      <p:sp>
        <p:nvSpPr>
          <p:cNvPr id="8" name="AutoShape 8"/>
          <p:cNvSpPr/>
          <p:nvPr/>
        </p:nvSpPr>
        <p:spPr>
          <a:xfrm>
            <a:off x="4381500" y="2032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222500"/>
            <a:ext cx="304800" cy="304800"/>
          </a:xfrm>
          <a:prstGeom prst="rect">
            <a:avLst/>
          </a:prstGeom>
        </p:spPr>
      </p:pic>
      <p:sp>
        <p:nvSpPr>
          <p:cNvPr id="10" name="AutoShape 10"/>
          <p:cNvSpPr/>
          <p:nvPr/>
        </p:nvSpPr>
        <p:spPr>
          <a:xfrm>
            <a:off x="4953000" y="2197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城市党建</a:t>
            </a:r>
            <a:endParaRPr lang="en-US" sz="1100"/>
          </a:p>
        </p:txBody>
      </p:sp>
      <p:sp>
        <p:nvSpPr>
          <p:cNvPr id="11" name="AutoShape 11"/>
          <p:cNvSpPr/>
          <p:nvPr/>
        </p:nvSpPr>
        <p:spPr>
          <a:xfrm>
            <a:off x="4572000" y="2667000"/>
            <a:ext cx="304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推进街道社区网格党组织建设，做实“党建+治理”，打通服务群众“最后一公里”，构建共建共治共享新格局。</a:t>
            </a:r>
            <a:endParaRPr lang="en-US" sz="1100"/>
          </a:p>
        </p:txBody>
      </p:sp>
      <p:sp>
        <p:nvSpPr>
          <p:cNvPr id="12" name="AutoShape 12"/>
          <p:cNvSpPr/>
          <p:nvPr/>
        </p:nvSpPr>
        <p:spPr>
          <a:xfrm>
            <a:off x="8001000" y="2032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222500"/>
            <a:ext cx="304800" cy="304800"/>
          </a:xfrm>
          <a:prstGeom prst="rect">
            <a:avLst/>
          </a:prstGeom>
        </p:spPr>
      </p:pic>
      <p:sp>
        <p:nvSpPr>
          <p:cNvPr id="14" name="AutoShape 14"/>
          <p:cNvSpPr/>
          <p:nvPr/>
        </p:nvSpPr>
        <p:spPr>
          <a:xfrm>
            <a:off x="8572500" y="2197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机关党建</a:t>
            </a:r>
            <a:endParaRPr lang="en-US" sz="1100"/>
          </a:p>
        </p:txBody>
      </p:sp>
      <p:sp>
        <p:nvSpPr>
          <p:cNvPr id="15" name="AutoShape 15"/>
          <p:cNvSpPr/>
          <p:nvPr/>
        </p:nvSpPr>
        <p:spPr>
          <a:xfrm>
            <a:off x="8191500" y="2667000"/>
            <a:ext cx="304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坚决整治党建“灯下黑”问题，推动党建与业务深度融合，持续提升机关服务效能，建设讲政治、守纪律的模范机关。</a:t>
            </a:r>
            <a:endParaRPr lang="en-US" sz="1100"/>
          </a:p>
        </p:txBody>
      </p:sp>
      <p:sp>
        <p:nvSpPr>
          <p:cNvPr id="16" name="AutoShape 16"/>
          <p:cNvSpPr/>
          <p:nvPr/>
        </p:nvSpPr>
        <p:spPr>
          <a:xfrm>
            <a:off x="762000" y="4191000"/>
            <a:ext cx="5232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381500"/>
            <a:ext cx="304800" cy="304800"/>
          </a:xfrm>
          <a:prstGeom prst="rect">
            <a:avLst/>
          </a:prstGeom>
        </p:spPr>
      </p:pic>
      <p:sp>
        <p:nvSpPr>
          <p:cNvPr id="18" name="AutoShape 18"/>
          <p:cNvSpPr/>
          <p:nvPr/>
        </p:nvSpPr>
        <p:spPr>
          <a:xfrm>
            <a:off x="1333500" y="43561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“两企三新”党建</a:t>
            </a:r>
            <a:endParaRPr lang="en-US" sz="1100"/>
          </a:p>
        </p:txBody>
      </p:sp>
      <p:sp>
        <p:nvSpPr>
          <p:cNvPr id="19" name="AutoShape 19"/>
          <p:cNvSpPr/>
          <p:nvPr/>
        </p:nvSpPr>
        <p:spPr>
          <a:xfrm>
            <a:off x="952500" y="4826000"/>
            <a:ext cx="4851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扩大新经济组织、新社会组织、新就业群体等新兴领域的组织覆盖和工作覆盖，创新工作方式，切实增强党在新兴领域的政治引领力和凝聚力。</a:t>
            </a:r>
            <a:endParaRPr lang="en-US" sz="1100"/>
          </a:p>
        </p:txBody>
      </p:sp>
      <p:sp>
        <p:nvSpPr>
          <p:cNvPr id="20" name="AutoShape 20"/>
          <p:cNvSpPr/>
          <p:nvPr/>
        </p:nvSpPr>
        <p:spPr>
          <a:xfrm>
            <a:off x="6197600" y="4191000"/>
            <a:ext cx="5232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88100" y="4381500"/>
            <a:ext cx="304800" cy="304800"/>
          </a:xfrm>
          <a:prstGeom prst="rect">
            <a:avLst/>
          </a:prstGeom>
        </p:spPr>
      </p:pic>
      <p:sp>
        <p:nvSpPr>
          <p:cNvPr id="22" name="AutoShape 22"/>
          <p:cNvSpPr/>
          <p:nvPr/>
        </p:nvSpPr>
        <p:spPr>
          <a:xfrm>
            <a:off x="6769100" y="43561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国企与民生领域党建</a:t>
            </a:r>
            <a:endParaRPr lang="en-US" sz="1100"/>
          </a:p>
        </p:txBody>
      </p:sp>
      <p:sp>
        <p:nvSpPr>
          <p:cNvPr id="23" name="AutoShape 23"/>
          <p:cNvSpPr/>
          <p:nvPr/>
        </p:nvSpPr>
        <p:spPr>
          <a:xfrm>
            <a:off x="6388100" y="4826000"/>
            <a:ext cx="4851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在国企、学校、公立医院等重点领域，严格落实党组织前置研究讨论程序，把党的领导融入公司治理、办学治校、医疗管理的各环节，确保正确发展方向。</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学以致用（二）：严密组织体系 - 抓党员质效</a:t>
            </a:r>
            <a:endParaRPr lang="en-US" sz="1100"/>
          </a:p>
        </p:txBody>
      </p:sp>
      <p:sp>
        <p:nvSpPr>
          <p:cNvPr id="4" name="AutoShape 4"/>
          <p:cNvSpPr/>
          <p:nvPr/>
        </p:nvSpPr>
        <p:spPr>
          <a:xfrm>
            <a:off x="762000" y="1841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严格党员管理，发挥先锋模范作用</a:t>
            </a:r>
            <a:endParaRPr lang="en-US" sz="1100"/>
          </a:p>
        </p:txBody>
      </p:sp>
      <p:sp>
        <p:nvSpPr>
          <p:cNvPr id="5" name="AutoShape 5"/>
          <p:cNvSpPr/>
          <p:nvPr/>
        </p:nvSpPr>
        <p:spPr>
          <a:xfrm>
            <a:off x="762000" y="2794000"/>
            <a:ext cx="3378200" cy="2667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48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严格发展党员</a:t>
            </a:r>
            <a:endParaRPr lang="en-US" sz="1100"/>
          </a:p>
        </p:txBody>
      </p:sp>
      <p:cxnSp>
        <p:nvCxnSpPr>
          <p:cNvPr id="8" name="Connector 8"/>
          <p:cNvCxnSpPr/>
          <p:nvPr/>
        </p:nvCxnSpPr>
        <p:spPr>
          <a:xfrm rot="-15211">
            <a:off x="10160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7846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严把政治审查关口，强化入党积极分子培养教育，从源头确保党员队伍的先进性和纯洁性，夯实基层党组织建设的坚实根基。</a:t>
            </a:r>
            <a:endParaRPr lang="en-US" sz="1100"/>
          </a:p>
        </p:txBody>
      </p:sp>
      <p:sp>
        <p:nvSpPr>
          <p:cNvPr id="10" name="AutoShape 10"/>
          <p:cNvSpPr/>
          <p:nvPr/>
        </p:nvSpPr>
        <p:spPr>
          <a:xfrm>
            <a:off x="4394200" y="2794000"/>
            <a:ext cx="3378200" cy="2667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2" name="AutoShape 12"/>
          <p:cNvSpPr/>
          <p:nvPr/>
        </p:nvSpPr>
        <p:spPr>
          <a:xfrm>
            <a:off x="5156200" y="3048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实施分类管理</a:t>
            </a:r>
            <a:endParaRPr lang="en-US" sz="1100"/>
          </a:p>
        </p:txBody>
      </p:sp>
      <p:cxnSp>
        <p:nvCxnSpPr>
          <p:cNvPr id="13" name="Connector 13"/>
          <p:cNvCxnSpPr/>
          <p:nvPr/>
        </p:nvCxnSpPr>
        <p:spPr>
          <a:xfrm rot="-15211">
            <a:off x="46482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7846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针对不同年龄、行业、岗位的党员特点，制定差异化管理措施，精准施策、动态跟踪，提升党员教育管理的针对性和实效性。</a:t>
            </a:r>
            <a:endParaRPr lang="en-US" sz="1100"/>
          </a:p>
        </p:txBody>
      </p:sp>
      <p:sp>
        <p:nvSpPr>
          <p:cNvPr id="15" name="AutoShape 15"/>
          <p:cNvSpPr/>
          <p:nvPr/>
        </p:nvSpPr>
        <p:spPr>
          <a:xfrm>
            <a:off x="8026400" y="2794000"/>
            <a:ext cx="3378200" cy="2667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7" name="AutoShape 17"/>
          <p:cNvSpPr/>
          <p:nvPr/>
        </p:nvSpPr>
        <p:spPr>
          <a:xfrm>
            <a:off x="8788400" y="3048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搭建作用平台</a:t>
            </a:r>
            <a:endParaRPr lang="en-US" sz="1100"/>
          </a:p>
        </p:txBody>
      </p:sp>
      <p:cxnSp>
        <p:nvCxnSpPr>
          <p:cNvPr id="18" name="Connector 18"/>
          <p:cNvCxnSpPr/>
          <p:nvPr/>
        </p:nvCxnSpPr>
        <p:spPr>
          <a:xfrm rot="-15211">
            <a:off x="82804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7846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深化设岗定责与承诺践诺机制，引导党员在项目攻坚、防汛救灾、基层治理中主动担当，关键时刻</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站出来、顶上去</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20" name="AutoShape 20"/>
          <p:cNvSpPr/>
          <p:nvPr/>
        </p:nvSpPr>
        <p:spPr>
          <a:xfrm>
            <a:off x="762000" y="57785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党员是党的肌体的‘神经末梢’，唯有严管厚爱、精准施策，才能激活每一个‘红色细胞’，让组织体系更具凝聚力与战斗力。”</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学以致用（三）：锻造高素质干部队伍（总览）</a:t>
            </a:r>
            <a:endParaRPr lang="en-US" sz="1100"/>
          </a:p>
        </p:txBody>
      </p:sp>
      <p:sp>
        <p:nvSpPr>
          <p:cNvPr id="4" name="AutoShape 4"/>
          <p:cNvSpPr/>
          <p:nvPr/>
        </p:nvSpPr>
        <p:spPr>
          <a:xfrm>
            <a:off x="762000" y="1841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在锻造高素质干部队伍中落实“选育管用”全链条要求</a:t>
            </a:r>
            <a:endParaRPr lang="en-US" sz="1100"/>
          </a:p>
        </p:txBody>
      </p:sp>
      <p:sp>
        <p:nvSpPr>
          <p:cNvPr id="5" name="AutoShape 5"/>
          <p:cNvSpPr/>
          <p:nvPr/>
        </p:nvSpPr>
        <p:spPr>
          <a:xfrm>
            <a:off x="762000" y="2857500"/>
            <a:ext cx="2565400" cy="2222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111500"/>
            <a:ext cx="355600" cy="355600"/>
          </a:xfrm>
          <a:prstGeom prst="rect">
            <a:avLst/>
          </a:prstGeom>
        </p:spPr>
      </p:pic>
      <p:sp>
        <p:nvSpPr>
          <p:cNvPr id="7" name="AutoShape 7"/>
          <p:cNvSpPr/>
          <p:nvPr/>
        </p:nvSpPr>
        <p:spPr>
          <a:xfrm>
            <a:off x="1371600" y="30988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选 · 选拔任用</a:t>
            </a:r>
            <a:endParaRPr lang="en-US" sz="1100"/>
          </a:p>
        </p:txBody>
      </p:sp>
      <p:sp>
        <p:nvSpPr>
          <p:cNvPr id="8" name="AutoShape 8"/>
          <p:cNvSpPr/>
          <p:nvPr/>
        </p:nvSpPr>
        <p:spPr>
          <a:xfrm>
            <a:off x="952500" y="3683000"/>
            <a:ext cx="218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坚持德才兼备、以德为先，树立鲜明选人用人导向。精准识别政治过硬、本领高强的干部，把好入口关，确保队伍源头活水。</a:t>
            </a:r>
            <a:endParaRPr lang="en-US" sz="1100"/>
          </a:p>
        </p:txBody>
      </p:sp>
      <p:sp>
        <p:nvSpPr>
          <p:cNvPr id="9" name="AutoShape 9"/>
          <p:cNvSpPr/>
          <p:nvPr/>
        </p:nvSpPr>
        <p:spPr>
          <a:xfrm>
            <a:off x="3467100" y="2857500"/>
            <a:ext cx="2565400" cy="2222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57600" y="3111500"/>
            <a:ext cx="355600" cy="355600"/>
          </a:xfrm>
          <a:prstGeom prst="rect">
            <a:avLst/>
          </a:prstGeom>
        </p:spPr>
      </p:pic>
      <p:sp>
        <p:nvSpPr>
          <p:cNvPr id="11" name="AutoShape 11"/>
          <p:cNvSpPr/>
          <p:nvPr/>
        </p:nvSpPr>
        <p:spPr>
          <a:xfrm>
            <a:off x="4076700" y="30988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育 · 培养锻炼</a:t>
            </a:r>
            <a:endParaRPr lang="en-US" sz="1100"/>
          </a:p>
        </p:txBody>
      </p:sp>
      <p:sp>
        <p:nvSpPr>
          <p:cNvPr id="12" name="AutoShape 12"/>
          <p:cNvSpPr/>
          <p:nvPr/>
        </p:nvSpPr>
        <p:spPr>
          <a:xfrm>
            <a:off x="3657600" y="3683000"/>
            <a:ext cx="218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强化思想淬炼、政治历练与实践锻炼。通过理论武装、基层磨砺和专业训练，全面提升干部的政治素养与履职能力。</a:t>
            </a:r>
            <a:endParaRPr lang="en-US" sz="1100"/>
          </a:p>
        </p:txBody>
      </p:sp>
      <p:sp>
        <p:nvSpPr>
          <p:cNvPr id="13" name="AutoShape 13"/>
          <p:cNvSpPr/>
          <p:nvPr/>
        </p:nvSpPr>
        <p:spPr>
          <a:xfrm>
            <a:off x="6172200" y="2857500"/>
            <a:ext cx="2565400" cy="2222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3111500"/>
            <a:ext cx="355600" cy="355600"/>
          </a:xfrm>
          <a:prstGeom prst="rect">
            <a:avLst/>
          </a:prstGeom>
        </p:spPr>
      </p:pic>
      <p:sp>
        <p:nvSpPr>
          <p:cNvPr id="15" name="AutoShape 15"/>
          <p:cNvSpPr/>
          <p:nvPr/>
        </p:nvSpPr>
        <p:spPr>
          <a:xfrm>
            <a:off x="6781800" y="30988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管 · 从严管理</a:t>
            </a:r>
            <a:endParaRPr lang="en-US" sz="1100"/>
          </a:p>
        </p:txBody>
      </p:sp>
      <p:sp>
        <p:nvSpPr>
          <p:cNvPr id="16" name="AutoShape 16"/>
          <p:cNvSpPr/>
          <p:nvPr/>
        </p:nvSpPr>
        <p:spPr>
          <a:xfrm>
            <a:off x="6362700" y="3683000"/>
            <a:ext cx="218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坚持严管就是厚爱，抓早抓小、防微杜渐。加强全方位日常管理监督，规范权力运行，筑牢干部廉洁自律的思想防线。</a:t>
            </a:r>
            <a:endParaRPr lang="en-US" sz="1100"/>
          </a:p>
        </p:txBody>
      </p:sp>
      <p:sp>
        <p:nvSpPr>
          <p:cNvPr id="17" name="AutoShape 17"/>
          <p:cNvSpPr/>
          <p:nvPr/>
        </p:nvSpPr>
        <p:spPr>
          <a:xfrm>
            <a:off x="8890000" y="2857500"/>
            <a:ext cx="2565400" cy="2222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80500" y="3111500"/>
            <a:ext cx="355600" cy="355600"/>
          </a:xfrm>
          <a:prstGeom prst="rect">
            <a:avLst/>
          </a:prstGeom>
        </p:spPr>
      </p:pic>
      <p:sp>
        <p:nvSpPr>
          <p:cNvPr id="19" name="AutoShape 19"/>
          <p:cNvSpPr/>
          <p:nvPr/>
        </p:nvSpPr>
        <p:spPr>
          <a:xfrm>
            <a:off x="9499600" y="30988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用 · 激励使用</a:t>
            </a:r>
            <a:endParaRPr lang="en-US" sz="1100"/>
          </a:p>
        </p:txBody>
      </p:sp>
      <p:sp>
        <p:nvSpPr>
          <p:cNvPr id="20" name="AutoShape 20"/>
          <p:cNvSpPr/>
          <p:nvPr/>
        </p:nvSpPr>
        <p:spPr>
          <a:xfrm>
            <a:off x="9080500" y="3683000"/>
            <a:ext cx="218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坚持人岗相适、人事相宜，完善考核评价体系。健全容错纠错与激励机制，让有为者有位、能干者能上，激发队伍活力。</a:t>
            </a:r>
            <a:endParaRPr lang="en-US" sz="1100"/>
          </a:p>
        </p:txBody>
      </p:sp>
      <p:sp>
        <p:nvSpPr>
          <p:cNvPr id="21" name="AutoShape 21"/>
          <p:cNvSpPr/>
          <p:nvPr/>
        </p:nvSpPr>
        <p:spPr>
          <a:xfrm>
            <a:off x="762000" y="5397500"/>
            <a:ext cx="10693400" cy="952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762000" y="5397500"/>
            <a:ext cx="508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16000" y="5486400"/>
            <a:ext cx="10350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“选育管用”环环相扣、有机统一，是干部工作的完整闭环。只有统筹推进、精准施策，才能打造一支政治坚定、能力过硬、作风优良的高素质干部队伍，为各项事业发展提供坚实的组织保障。</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学以致用（三）：锻造高素质干部队伍 - 选与育</a:t>
            </a:r>
            <a:endParaRPr lang="en-US" sz="1100"/>
          </a:p>
        </p:txBody>
      </p:sp>
      <p:sp>
        <p:nvSpPr>
          <p:cNvPr id="4" name="AutoShape 4"/>
          <p:cNvSpPr/>
          <p:nvPr/>
        </p:nvSpPr>
        <p:spPr>
          <a:xfrm>
            <a:off x="762000" y="2032000"/>
            <a:ext cx="5207000" cy="3429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22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选拔任用 · 树立鲜明导向</a:t>
            </a:r>
            <a:endParaRPr lang="en-US" sz="1100"/>
          </a:p>
        </p:txBody>
      </p:sp>
      <p:cxnSp>
        <p:nvCxnSpPr>
          <p:cNvPr id="6" name="Connector 6"/>
          <p:cNvCxnSpPr/>
          <p:nvPr/>
        </p:nvCxnSpPr>
        <p:spPr>
          <a:xfrm rot="-9291">
            <a:off x="1016009" y="2787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22600"/>
            <a:ext cx="279400" cy="279400"/>
          </a:xfrm>
          <a:prstGeom prst="rect">
            <a:avLst/>
          </a:prstGeom>
        </p:spPr>
      </p:pic>
      <p:sp>
        <p:nvSpPr>
          <p:cNvPr id="8" name="AutoShape 8"/>
          <p:cNvSpPr/>
          <p:nvPr/>
        </p:nvSpPr>
        <p:spPr>
          <a:xfrm>
            <a:off x="1397000" y="29972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政治标准为先：</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严格落实新时代好干部标准，把政治过硬作为首要条件，将政治素质考察贯穿选拔任用全过程，确保选出来的干部信得过、靠得住。</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848100"/>
            <a:ext cx="279400" cy="279400"/>
          </a:xfrm>
          <a:prstGeom prst="rect">
            <a:avLst/>
          </a:prstGeom>
        </p:spPr>
      </p:pic>
      <p:sp>
        <p:nvSpPr>
          <p:cNvPr id="10" name="AutoShape 10"/>
          <p:cNvSpPr/>
          <p:nvPr/>
        </p:nvSpPr>
        <p:spPr>
          <a:xfrm>
            <a:off x="1397000" y="38227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实干实绩论英雄：</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打破论资排辈，大力选拔在急难险重任务中敢扛事、在高质量发展中能干事的干部，让有为者有位、能干者能上。</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737100"/>
            <a:ext cx="279400" cy="279400"/>
          </a:xfrm>
          <a:prstGeom prst="rect">
            <a:avLst/>
          </a:prstGeom>
        </p:spPr>
      </p:pic>
      <p:sp>
        <p:nvSpPr>
          <p:cNvPr id="12" name="AutoShape 12"/>
          <p:cNvSpPr/>
          <p:nvPr/>
        </p:nvSpPr>
        <p:spPr>
          <a:xfrm>
            <a:off x="1397000" y="47117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精准识人察德才：</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坚持全方位、多角度、近距离考察干部，既看“显绩”也看“潜绩”，真正把愿干事、真干事的干部发现出来、使用起来。</a:t>
            </a:r>
            <a:endParaRPr lang="en-US" sz="1100"/>
          </a:p>
        </p:txBody>
      </p:sp>
      <p:sp>
        <p:nvSpPr>
          <p:cNvPr id="13" name="AutoShape 13"/>
          <p:cNvSpPr/>
          <p:nvPr/>
        </p:nvSpPr>
        <p:spPr>
          <a:xfrm>
            <a:off x="6223000" y="2032000"/>
            <a:ext cx="5207000" cy="3429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77000" y="2222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培养锻炼 · 强化源头培育</a:t>
            </a:r>
            <a:endParaRPr lang="en-US" sz="1100"/>
          </a:p>
        </p:txBody>
      </p:sp>
      <p:cxnSp>
        <p:nvCxnSpPr>
          <p:cNvPr id="15" name="Connector 15"/>
          <p:cNvCxnSpPr/>
          <p:nvPr/>
        </p:nvCxnSpPr>
        <p:spPr>
          <a:xfrm rot="-9291">
            <a:off x="6477009" y="2787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022600"/>
            <a:ext cx="279400" cy="279400"/>
          </a:xfrm>
          <a:prstGeom prst="rect">
            <a:avLst/>
          </a:prstGeom>
        </p:spPr>
      </p:pic>
      <p:sp>
        <p:nvSpPr>
          <p:cNvPr id="17" name="AutoShape 17"/>
          <p:cNvSpPr/>
          <p:nvPr/>
        </p:nvSpPr>
        <p:spPr>
          <a:xfrm>
            <a:off x="6858000" y="29972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实施“墩苗育苗”计划：</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常态化发现储备优秀年轻干部，建立分层分类的后备人才库，为干部队伍建设储备充足的“源头活水”，确保后继有人。</a:t>
            </a:r>
            <a:endParaRPr lang="en-US" sz="1100"/>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3848100"/>
            <a:ext cx="279400" cy="279400"/>
          </a:xfrm>
          <a:prstGeom prst="rect">
            <a:avLst/>
          </a:prstGeom>
        </p:spPr>
      </p:pic>
      <p:sp>
        <p:nvSpPr>
          <p:cNvPr id="19" name="AutoShape 19"/>
          <p:cNvSpPr/>
          <p:nvPr/>
        </p:nvSpPr>
        <p:spPr>
          <a:xfrm>
            <a:off x="6858000" y="38227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基层一线摔打历练：</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把基层作为培养干部的主阵地，选派干部到招商攻坚、信访维稳、乡村振兴等吃劲岗位磨练，在实践中经风雨、见世面、壮筋骨。</a:t>
            </a:r>
            <a:endParaRPr lang="en-US" sz="1100"/>
          </a:p>
        </p:txBody>
      </p: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4737100"/>
            <a:ext cx="279400" cy="279400"/>
          </a:xfrm>
          <a:prstGeom prst="rect">
            <a:avLst/>
          </a:prstGeom>
        </p:spPr>
      </p:pic>
      <p:sp>
        <p:nvSpPr>
          <p:cNvPr id="21" name="AutoShape 21"/>
          <p:cNvSpPr/>
          <p:nvPr/>
        </p:nvSpPr>
        <p:spPr>
          <a:xfrm>
            <a:off x="6858000" y="4711700"/>
            <a:ext cx="45085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健全全链条培养体系：</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构建源头培养、跟踪培养、全程培养的闭环机制，将思想淬炼、政治历练、实践锻炼、专业训练贯穿干部成长始终。</a:t>
            </a:r>
            <a:endParaRPr lang="en-US" sz="1100"/>
          </a:p>
        </p:txBody>
      </p:sp>
      <p:sp>
        <p:nvSpPr>
          <p:cNvPr id="22" name="AutoShape 22"/>
          <p:cNvSpPr/>
          <p:nvPr/>
        </p:nvSpPr>
        <p:spPr>
          <a:xfrm>
            <a:off x="762000" y="57785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889000" y="58801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“为政之要，莫先于得人。” 坚持选贤任能与源头培养并重，方能锻造出忠诚干净担当的高素质干部队伍，为事业发展提供坚实组织保障。</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学以致用（三）：锻造高素质干部队伍 - 管与用</a:t>
            </a:r>
            <a:endParaRPr lang="en-US" sz="1100"/>
          </a:p>
        </p:txBody>
      </p:sp>
      <p:sp>
        <p:nvSpPr>
          <p:cNvPr id="4" name="AutoShape 4"/>
          <p:cNvSpPr/>
          <p:nvPr/>
        </p:nvSpPr>
        <p:spPr>
          <a:xfrm>
            <a:off x="762000" y="2032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从严管理 · 筑牢队伍根基</a:t>
            </a:r>
            <a:endParaRPr lang="en-US" sz="1100"/>
          </a:p>
        </p:txBody>
      </p:sp>
      <p:cxnSp>
        <p:nvCxnSpPr>
          <p:cNvPr id="5" name="Connector 5"/>
          <p:cNvCxnSpPr/>
          <p:nvPr/>
        </p:nvCxnSpPr>
        <p:spPr>
          <a:xfrm rot="-8384">
            <a:off x="762008" y="2597150"/>
            <a:ext cx="5207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27940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946400"/>
            <a:ext cx="304800" cy="304800"/>
          </a:xfrm>
          <a:prstGeom prst="rect">
            <a:avLst/>
          </a:prstGeom>
        </p:spPr>
      </p:pic>
      <p:sp>
        <p:nvSpPr>
          <p:cNvPr id="8" name="AutoShape 8"/>
          <p:cNvSpPr/>
          <p:nvPr/>
        </p:nvSpPr>
        <p:spPr>
          <a:xfrm>
            <a:off x="1397000" y="28702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全维体系约束：</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完善管思想、管工作、管作风、管纪律的全方位管理体系，把严的主基调贯穿干部管理始终。</a:t>
            </a:r>
            <a:endParaRPr lang="en-US" sz="1100"/>
          </a:p>
        </p:txBody>
      </p:sp>
      <p:sp>
        <p:nvSpPr>
          <p:cNvPr id="9" name="AutoShape 9"/>
          <p:cNvSpPr/>
          <p:nvPr/>
        </p:nvSpPr>
        <p:spPr>
          <a:xfrm>
            <a:off x="762000" y="37465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898900"/>
            <a:ext cx="304800" cy="304800"/>
          </a:xfrm>
          <a:prstGeom prst="rect">
            <a:avLst/>
          </a:prstGeom>
        </p:spPr>
      </p:pic>
      <p:sp>
        <p:nvSpPr>
          <p:cNvPr id="11" name="AutoShape 11"/>
          <p:cNvSpPr/>
          <p:nvPr/>
        </p:nvSpPr>
        <p:spPr>
          <a:xfrm>
            <a:off x="1397000" y="38227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精准实绩考核：</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推行日常、分类及近距离考核，建立干部实绩档案，考准考实政治素质与履职表现，杜绝形式主义。</a:t>
            </a:r>
            <a:endParaRPr lang="en-US" sz="1100"/>
          </a:p>
        </p:txBody>
      </p:sp>
      <p:sp>
        <p:nvSpPr>
          <p:cNvPr id="12" name="AutoShape 12"/>
          <p:cNvSpPr/>
          <p:nvPr/>
        </p:nvSpPr>
        <p:spPr>
          <a:xfrm>
            <a:off x="762000" y="46990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851400"/>
            <a:ext cx="304800" cy="304800"/>
          </a:xfrm>
          <a:prstGeom prst="rect">
            <a:avLst/>
          </a:prstGeom>
        </p:spPr>
      </p:pic>
      <p:sp>
        <p:nvSpPr>
          <p:cNvPr id="14" name="AutoShape 14"/>
          <p:cNvSpPr/>
          <p:nvPr/>
        </p:nvSpPr>
        <p:spPr>
          <a:xfrm>
            <a:off x="1397000" y="47752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破除选拔顽疾：</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坚决纠正“唯票、唯分、唯年龄”的偏向，打破论资排辈，树立重实干、重担当、重实绩的用人导向。</a:t>
            </a:r>
            <a:endParaRPr lang="en-US" sz="1100"/>
          </a:p>
        </p:txBody>
      </p:sp>
      <p:sp>
        <p:nvSpPr>
          <p:cNvPr id="15" name="AutoShape 15"/>
          <p:cNvSpPr/>
          <p:nvPr/>
        </p:nvSpPr>
        <p:spPr>
          <a:xfrm>
            <a:off x="6223000" y="2032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激励使用 · 激发内生动力</a:t>
            </a:r>
            <a:endParaRPr lang="en-US" sz="1100"/>
          </a:p>
        </p:txBody>
      </p:sp>
      <p:cxnSp>
        <p:nvCxnSpPr>
          <p:cNvPr id="16" name="Connector 16"/>
          <p:cNvCxnSpPr/>
          <p:nvPr/>
        </p:nvCxnSpPr>
        <p:spPr>
          <a:xfrm rot="-8384">
            <a:off x="6223008" y="2597150"/>
            <a:ext cx="5207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6223000" y="27940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2946400"/>
            <a:ext cx="304800" cy="304800"/>
          </a:xfrm>
          <a:prstGeom prst="rect">
            <a:avLst/>
          </a:prstGeom>
        </p:spPr>
      </p:pic>
      <p:sp>
        <p:nvSpPr>
          <p:cNvPr id="19" name="AutoShape 19"/>
          <p:cNvSpPr/>
          <p:nvPr/>
        </p:nvSpPr>
        <p:spPr>
          <a:xfrm>
            <a:off x="6858000" y="28702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落实“三个区分开来”：</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明确干部在改革创新中的容错纠错边界，旗帜鲜明为敢于担当、踏实做事、不谋私利的干部撑腰鼓劲。</a:t>
            </a:r>
            <a:endParaRPr lang="en-US" sz="1100"/>
          </a:p>
        </p:txBody>
      </p:sp>
      <p:sp>
        <p:nvSpPr>
          <p:cNvPr id="20" name="AutoShape 20"/>
          <p:cNvSpPr/>
          <p:nvPr/>
        </p:nvSpPr>
        <p:spPr>
          <a:xfrm>
            <a:off x="6223000" y="37465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3898900"/>
            <a:ext cx="304800" cy="304800"/>
          </a:xfrm>
          <a:prstGeom prst="rect">
            <a:avLst/>
          </a:prstGeom>
        </p:spPr>
      </p:pic>
      <p:sp>
        <p:nvSpPr>
          <p:cNvPr id="22" name="AutoShape 22"/>
          <p:cNvSpPr/>
          <p:nvPr/>
        </p:nvSpPr>
        <p:spPr>
          <a:xfrm>
            <a:off x="6858000" y="38227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树立鲜明导向：</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坚持为担当者担当、为干事者撑腰，让有为者有位、能干者能上，切实增强干部的荣誉感与归属感。</a:t>
            </a:r>
            <a:endParaRPr lang="en-US" sz="1100"/>
          </a:p>
        </p:txBody>
      </p:sp>
      <p:sp>
        <p:nvSpPr>
          <p:cNvPr id="23" name="AutoShape 23"/>
          <p:cNvSpPr/>
          <p:nvPr/>
        </p:nvSpPr>
        <p:spPr>
          <a:xfrm>
            <a:off x="6223000" y="4699000"/>
            <a:ext cx="5207000" cy="8255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13500" y="4851400"/>
            <a:ext cx="304800" cy="304800"/>
          </a:xfrm>
          <a:prstGeom prst="rect">
            <a:avLst/>
          </a:prstGeom>
        </p:spPr>
      </p:pic>
      <p:sp>
        <p:nvSpPr>
          <p:cNvPr id="25" name="AutoShape 25"/>
          <p:cNvSpPr/>
          <p:nvPr/>
        </p:nvSpPr>
        <p:spPr>
          <a:xfrm>
            <a:off x="6858000" y="4775200"/>
            <a:ext cx="4508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激发内生动力：</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通过正向激励与关心关爱，破除体制机制障碍，充分调动干部积极性，营造干事创业的浓厚氛围。</a:t>
            </a:r>
            <a:endParaRPr lang="en-US" sz="1100"/>
          </a:p>
        </p:txBody>
      </p:sp>
      <p:sp>
        <p:nvSpPr>
          <p:cNvPr id="26" name="AutoShape 26"/>
          <p:cNvSpPr/>
          <p:nvPr/>
        </p:nvSpPr>
        <p:spPr>
          <a:xfrm>
            <a:off x="762000" y="5778500"/>
            <a:ext cx="10668000" cy="635000"/>
          </a:xfrm>
          <a:prstGeom prst="roundRect">
            <a:avLst>
              <a:gd name="adj" fmla="val 0"/>
            </a:avLst>
          </a:prstGeom>
          <a:solidFill>
            <a:srgbClr val="C00000">
              <a:alpha val="8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7" name="AutoShape 27"/>
          <p:cNvSpPr/>
          <p:nvPr/>
        </p:nvSpPr>
        <p:spPr>
          <a:xfrm>
            <a:off x="952500" y="5880100"/>
            <a:ext cx="1028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核心宗旨：</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严管与厚爱相辅相成，既要通过严格管理守住底线，又要通过激励关爱提升温度，让干部想干事、能干事、干成事。</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学以致用（四）：集聚优秀人才</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在集聚优秀人才中做强第一资源支撑</a:t>
            </a:r>
            <a:endParaRPr lang="en-US" sz="1100"/>
          </a:p>
        </p:txBody>
      </p:sp>
      <p:sp>
        <p:nvSpPr>
          <p:cNvPr id="5" name="AutoShape 5"/>
          <p:cNvSpPr/>
          <p:nvPr/>
        </p:nvSpPr>
        <p:spPr>
          <a:xfrm>
            <a:off x="762000" y="2540000"/>
            <a:ext cx="3429000" cy="292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68600"/>
            <a:ext cx="355600" cy="355600"/>
          </a:xfrm>
          <a:prstGeom prst="rect">
            <a:avLst/>
          </a:prstGeom>
        </p:spPr>
      </p:pic>
      <p:sp>
        <p:nvSpPr>
          <p:cNvPr id="7" name="AutoShape 7"/>
          <p:cNvSpPr/>
          <p:nvPr/>
        </p:nvSpPr>
        <p:spPr>
          <a:xfrm>
            <a:off x="13970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坚持党管人才原则</a:t>
            </a:r>
            <a:endParaRPr lang="en-US" sz="1100"/>
          </a:p>
        </p:txBody>
      </p:sp>
      <p:cxnSp>
        <p:nvCxnSpPr>
          <p:cNvPr id="8" name="Connector 8"/>
          <p:cNvCxnSpPr/>
          <p:nvPr/>
        </p:nvCxnSpPr>
        <p:spPr>
          <a:xfrm rot="-14323">
            <a:off x="952513" y="3295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34925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把人才工作成效纳入各级党委（党组）书记述职评议考核，层层压实抓才主体责任。构建组织部门牵头抓总、职能部门各司其职、社会力量广泛参与的人才工作大格局，形成上下联动、协同发力的引才聚才合力。</a:t>
            </a:r>
            <a:endParaRPr lang="en-US" sz="1100"/>
          </a:p>
        </p:txBody>
      </p:sp>
      <p:sp>
        <p:nvSpPr>
          <p:cNvPr id="10" name="AutoShape 10"/>
          <p:cNvSpPr/>
          <p:nvPr/>
        </p:nvSpPr>
        <p:spPr>
          <a:xfrm>
            <a:off x="4381500" y="2540000"/>
            <a:ext cx="3429000" cy="292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768600"/>
            <a:ext cx="355600" cy="355600"/>
          </a:xfrm>
          <a:prstGeom prst="rect">
            <a:avLst/>
          </a:prstGeom>
        </p:spPr>
      </p:pic>
      <p:sp>
        <p:nvSpPr>
          <p:cNvPr id="12" name="AutoShape 12"/>
          <p:cNvSpPr/>
          <p:nvPr/>
        </p:nvSpPr>
        <p:spPr>
          <a:xfrm>
            <a:off x="50165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围绕产业靶向引才</a:t>
            </a:r>
            <a:endParaRPr lang="en-US" sz="1100"/>
          </a:p>
        </p:txBody>
      </p:sp>
      <p:cxnSp>
        <p:nvCxnSpPr>
          <p:cNvPr id="13" name="Connector 13"/>
          <p:cNvCxnSpPr/>
          <p:nvPr/>
        </p:nvCxnSpPr>
        <p:spPr>
          <a:xfrm rot="-14323">
            <a:off x="4572013" y="3295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72000" y="34925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紧扣主导产业和县域特色产业发展需求，精准引进关键领域紧缺人才。创新实施“候鸟专家”“周末工程师”等柔性引才机制，建强产业园区人才驿站，以人才链赋能产业链，让人才发展与产业升级同频共振。</a:t>
            </a:r>
            <a:endParaRPr lang="en-US" sz="1100"/>
          </a:p>
        </p:txBody>
      </p:sp>
      <p:sp>
        <p:nvSpPr>
          <p:cNvPr id="15" name="AutoShape 15"/>
          <p:cNvSpPr/>
          <p:nvPr/>
        </p:nvSpPr>
        <p:spPr>
          <a:xfrm>
            <a:off x="8001000" y="2540000"/>
            <a:ext cx="3429000" cy="292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768600"/>
            <a:ext cx="355600" cy="355600"/>
          </a:xfrm>
          <a:prstGeom prst="rect">
            <a:avLst/>
          </a:prstGeom>
        </p:spPr>
      </p:pic>
      <p:sp>
        <p:nvSpPr>
          <p:cNvPr id="17" name="AutoShape 17"/>
          <p:cNvSpPr/>
          <p:nvPr/>
        </p:nvSpPr>
        <p:spPr>
          <a:xfrm>
            <a:off x="86360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深化改革激活人才</a:t>
            </a:r>
            <a:endParaRPr lang="en-US" sz="1100"/>
          </a:p>
        </p:txBody>
      </p:sp>
      <p:cxnSp>
        <p:nvCxnSpPr>
          <p:cNvPr id="18" name="Connector 18"/>
          <p:cNvCxnSpPr/>
          <p:nvPr/>
        </p:nvCxnSpPr>
        <p:spPr>
          <a:xfrm rot="-14323">
            <a:off x="8191513" y="3295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191500" y="34925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破除编制、岗位、薪酬等体制机制障碍，充分向用人单位授权、为人才松绑减负。加强对人才的政治引领和政治吸纳，引导广大人才坚定理想信念，与党同心同德、同向同行，汇聚起推动发展的磅礴智慧力量。</a:t>
            </a:r>
            <a:endParaRPr lang="en-US" sz="1100"/>
          </a:p>
        </p:txBody>
      </p:sp>
      <p:sp>
        <p:nvSpPr>
          <p:cNvPr id="20" name="AutoShape 20"/>
          <p:cNvSpPr/>
          <p:nvPr/>
        </p:nvSpPr>
        <p:spPr>
          <a:xfrm>
            <a:off x="762000" y="5778500"/>
            <a:ext cx="10668000" cy="584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5905500"/>
            <a:ext cx="104140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聚天下英才而用之，让各类人才的创造活力竞相迸发，为高质量发展提供坚实的人才保障和智力支撑。</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学以致用（五）：健全全面从严治党体系</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在健全全面从严治党体系中压实党建责任</a:t>
            </a:r>
            <a:endParaRPr lang="en-US" sz="1100"/>
          </a:p>
        </p:txBody>
      </p:sp>
      <p:sp>
        <p:nvSpPr>
          <p:cNvPr id="5" name="AutoShape 5"/>
          <p:cNvSpPr/>
          <p:nvPr/>
        </p:nvSpPr>
        <p:spPr>
          <a:xfrm>
            <a:off x="762000" y="2413000"/>
            <a:ext cx="5270500" cy="139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603500"/>
            <a:ext cx="355600" cy="355600"/>
          </a:xfrm>
          <a:prstGeom prst="rect">
            <a:avLst/>
          </a:prstGeom>
        </p:spPr>
      </p:pic>
      <p:sp>
        <p:nvSpPr>
          <p:cNvPr id="7" name="AutoShape 7"/>
          <p:cNvSpPr/>
          <p:nvPr/>
        </p:nvSpPr>
        <p:spPr>
          <a:xfrm>
            <a:off x="1397000" y="26162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坚持制度治党、依规治党</a:t>
            </a:r>
            <a:endParaRPr lang="en-US" sz="1100"/>
          </a:p>
        </p:txBody>
      </p:sp>
      <p:sp>
        <p:nvSpPr>
          <p:cNvPr id="8" name="AutoShape 8"/>
          <p:cNvSpPr/>
          <p:nvPr/>
        </p:nvSpPr>
        <p:spPr>
          <a:xfrm>
            <a:off x="952500" y="304800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扎紧制度笼子，构建系统完备、科学规范的党内法规制度体系，让制度成为管党治党的硬约束，实现依规治党与依法治国有机统一。</a:t>
            </a:r>
            <a:endParaRPr lang="en-US" sz="1100"/>
          </a:p>
        </p:txBody>
      </p:sp>
      <p:sp>
        <p:nvSpPr>
          <p:cNvPr id="9" name="AutoShape 9"/>
          <p:cNvSpPr/>
          <p:nvPr/>
        </p:nvSpPr>
        <p:spPr>
          <a:xfrm>
            <a:off x="6286500" y="2413000"/>
            <a:ext cx="5270500" cy="139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603500"/>
            <a:ext cx="355600" cy="355600"/>
          </a:xfrm>
          <a:prstGeom prst="rect">
            <a:avLst/>
          </a:prstGeom>
        </p:spPr>
      </p:pic>
      <p:sp>
        <p:nvSpPr>
          <p:cNvPr id="11" name="AutoShape 11"/>
          <p:cNvSpPr/>
          <p:nvPr/>
        </p:nvSpPr>
        <p:spPr>
          <a:xfrm>
            <a:off x="6921500" y="26162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落实主体责任清单</a:t>
            </a:r>
            <a:endParaRPr lang="en-US" sz="1100"/>
          </a:p>
        </p:txBody>
      </p:sp>
      <p:sp>
        <p:nvSpPr>
          <p:cNvPr id="12" name="AutoShape 12"/>
          <p:cNvSpPr/>
          <p:nvPr/>
        </p:nvSpPr>
        <p:spPr>
          <a:xfrm>
            <a:off x="6477000" y="304800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明确各级党委（党组）、书记及班子成员的党建责任分工，细化任务指标与完成时限，确保党建工作责任到人、任务到岗，不留盲区。</a:t>
            </a:r>
            <a:endParaRPr lang="en-US" sz="1100"/>
          </a:p>
        </p:txBody>
      </p:sp>
      <p:sp>
        <p:nvSpPr>
          <p:cNvPr id="13" name="AutoShape 13"/>
          <p:cNvSpPr/>
          <p:nvPr/>
        </p:nvSpPr>
        <p:spPr>
          <a:xfrm>
            <a:off x="762000" y="3937000"/>
            <a:ext cx="5270500" cy="139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127500"/>
            <a:ext cx="355600" cy="355600"/>
          </a:xfrm>
          <a:prstGeom prst="rect">
            <a:avLst/>
          </a:prstGeom>
        </p:spPr>
      </p:pic>
      <p:sp>
        <p:nvSpPr>
          <p:cNvPr id="15" name="AutoShape 15"/>
          <p:cNvSpPr/>
          <p:nvPr/>
        </p:nvSpPr>
        <p:spPr>
          <a:xfrm>
            <a:off x="1397000" y="41402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用好党建考核“指挥棒”</a:t>
            </a:r>
            <a:endParaRPr lang="en-US" sz="1100"/>
          </a:p>
        </p:txBody>
      </p:sp>
      <p:sp>
        <p:nvSpPr>
          <p:cNvPr id="16" name="AutoShape 16"/>
          <p:cNvSpPr/>
          <p:nvPr/>
        </p:nvSpPr>
        <p:spPr>
          <a:xfrm>
            <a:off x="952500" y="457200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深化党委（党组）书记抓基层党建述职评议考核，强化考核结果运用，将考核成效与干部选拔任用、评优评先挂钩，倒逼责任落实。</a:t>
            </a:r>
            <a:endParaRPr lang="en-US" sz="1100"/>
          </a:p>
        </p:txBody>
      </p:sp>
      <p:sp>
        <p:nvSpPr>
          <p:cNvPr id="17" name="AutoShape 17"/>
          <p:cNvSpPr/>
          <p:nvPr/>
        </p:nvSpPr>
        <p:spPr>
          <a:xfrm>
            <a:off x="6286500" y="3937000"/>
            <a:ext cx="5270500" cy="139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127500"/>
            <a:ext cx="355600" cy="355600"/>
          </a:xfrm>
          <a:prstGeom prst="rect">
            <a:avLst/>
          </a:prstGeom>
        </p:spPr>
      </p:pic>
      <p:sp>
        <p:nvSpPr>
          <p:cNvPr id="19" name="AutoShape 19"/>
          <p:cNvSpPr/>
          <p:nvPr/>
        </p:nvSpPr>
        <p:spPr>
          <a:xfrm>
            <a:off x="6921500" y="41402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严肃追责问责机制</a:t>
            </a:r>
            <a:endParaRPr lang="en-US" sz="1100"/>
          </a:p>
        </p:txBody>
      </p:sp>
      <p:sp>
        <p:nvSpPr>
          <p:cNvPr id="20" name="AutoShape 20"/>
          <p:cNvSpPr/>
          <p:nvPr/>
        </p:nvSpPr>
        <p:spPr>
          <a:xfrm>
            <a:off x="6477000" y="457200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对管党治党不力、基层党建虚化弱化、选人用人违规违纪等问题，坚持“一案双查”，严肃追责问责，以强力问责倒逼责任落实。</a:t>
            </a:r>
            <a:endParaRPr lang="en-US" sz="1100"/>
          </a:p>
        </p:txBody>
      </p:sp>
      <p:sp>
        <p:nvSpPr>
          <p:cNvPr id="21" name="AutoShape 21"/>
          <p:cNvSpPr/>
          <p:nvPr/>
        </p:nvSpPr>
        <p:spPr>
          <a:xfrm>
            <a:off x="762000" y="5524500"/>
            <a:ext cx="10795000" cy="9525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952500" y="5651500"/>
            <a:ext cx="1054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工作目标：</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推动形成“一级抓一级、层层抓落实”的责任传导机制，构建上下贯通、执行有力的严密体系，确保全面从严治党各项任务落地见效，为事业发展提供坚强政治保证。</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303320" y="57062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结束语</a:t>
            </a:r>
            <a:r>
              <a:rPr lang="zh-CN" altLang="en-US" sz="4800" b="1" dirty="0">
                <a:ln w="6350">
                  <a:noFill/>
                </a:ln>
                <a:solidFill>
                  <a:srgbClr val="FF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FF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sp>
        <p:nvSpPr>
          <p:cNvPr id="11" name="TextBox 10"/>
          <p:cNvSpPr txBox="1"/>
          <p:nvPr/>
        </p:nvSpPr>
        <p:spPr>
          <a:xfrm>
            <a:off x="1438910" y="1559560"/>
            <a:ext cx="9135745" cy="3168015"/>
          </a:xfrm>
          <a:prstGeom prst="rect">
            <a:avLst/>
          </a:prstGeom>
          <a:noFill/>
        </p:spPr>
        <p:txBody>
          <a:bodyPr wrap="square" lIns="91413" tIns="45706" rIns="91413"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914400" fontAlgn="base">
              <a:lnSpc>
                <a:spcPct val="200000"/>
              </a:lnSpc>
              <a:spcBef>
                <a:spcPct val="0"/>
              </a:spcBef>
              <a:spcAft>
                <a:spcPct val="0"/>
              </a:spcAft>
            </a:pPr>
            <a:r>
              <a:rPr lang="en-US" sz="2000">
                <a:solidFill>
                  <a:srgbClr val="FF0000"/>
                </a:solidFill>
                <a:latin typeface="黑体" panose="02010609060101010101" charset="-122"/>
                <a:ea typeface="黑体" panose="02010609060101010101" charset="-122"/>
                <a:cs typeface="黑体" panose="02010609060101010101" charset="-122"/>
              </a:rPr>
              <a:t>    </a:t>
            </a:r>
            <a:r>
              <a:rPr sz="2000">
                <a:solidFill>
                  <a:srgbClr val="FF0000"/>
                </a:solidFill>
                <a:latin typeface="黑体" panose="02010609060101010101" charset="-122"/>
                <a:ea typeface="黑体" panose="02010609060101010101" charset="-122"/>
                <a:cs typeface="黑体" panose="02010609060101010101" charset="-122"/>
              </a:rPr>
              <a:t>旗帜决定方向，道路决定命运。在向着第二个百年奋斗目标进军的新征程上，必须坚持不懈用习近平新时代中国特色社会主义思想凝心铸魂，自觉做党的创新理论的笃信笃行者，切实把思想和行动统一到党中央决策部署上来，把党的创新理论转化为指导实践、推动工作的强大动力，为以中国式现代化全面推进强国建设、民族复兴伟业</a:t>
            </a:r>
            <a:r>
              <a:rPr lang="zh-CN" sz="2000">
                <a:solidFill>
                  <a:srgbClr val="FF0000"/>
                </a:solidFill>
                <a:latin typeface="黑体" panose="02010609060101010101" charset="-122"/>
                <a:ea typeface="黑体" panose="02010609060101010101" charset="-122"/>
                <a:cs typeface="黑体" panose="02010609060101010101" charset="-122"/>
              </a:rPr>
              <a:t>贡献组织</a:t>
            </a:r>
            <a:r>
              <a:rPr sz="2000">
                <a:solidFill>
                  <a:srgbClr val="FF0000"/>
                </a:solidFill>
                <a:latin typeface="黑体" panose="02010609060101010101" charset="-122"/>
                <a:ea typeface="黑体" panose="02010609060101010101" charset="-122"/>
                <a:cs typeface="黑体" panose="02010609060101010101" charset="-122"/>
              </a:rPr>
              <a:t>力量。</a:t>
            </a:r>
            <a:endParaRPr sz="2000">
              <a:solidFill>
                <a:srgbClr val="FF0000"/>
              </a:solidFill>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540477" y="1399354"/>
            <a:ext cx="8929630" cy="0"/>
          </a:xfrm>
          <a:prstGeom prst="line">
            <a:avLst/>
          </a:prstGeom>
          <a:noFill/>
          <a:ln w="19050" cap="flat" cmpd="sng" algn="ctr">
            <a:solidFill>
              <a:srgbClr val="FF0000"/>
            </a:solidFill>
            <a:prstDash val="solid"/>
          </a:ln>
          <a:effectLst/>
        </p:spPr>
      </p:cxn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67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谢谢聆听,</a:t>
            </a:r>
            <a:r>
              <a:rPr lang="zh-CN" altLang="en-US" sz="48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敬请指正</a:t>
            </a:r>
            <a:r>
              <a:rPr lang="en-US" sz="48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a:t>
            </a:r>
            <a:endParaRPr lang="en-US" sz="48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3.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4.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5.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6.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7.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8.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9.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0.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8782</Words>
  <Application>WPS 演示</Application>
  <PresentationFormat/>
  <Paragraphs>474</Paragraphs>
  <Slides>30</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30</vt:i4>
      </vt:variant>
    </vt:vector>
  </HeadingPairs>
  <TitlesOfParts>
    <vt:vector size="45" baseType="lpstr">
      <vt:lpstr>Arial</vt:lpstr>
      <vt:lpstr>宋体</vt:lpstr>
      <vt:lpstr>Wingdings</vt:lpstr>
      <vt:lpstr>Arial</vt:lpstr>
      <vt:lpstr>黑体</vt:lpstr>
      <vt:lpstr>Noto Sans SC</vt:lpstr>
      <vt:lpstr>思源黑体 CN Heavy</vt:lpstr>
      <vt:lpstr>思源黑体 CN Medium</vt:lpstr>
      <vt:lpstr>Noto Sans S Chinese Bold</vt:lpstr>
      <vt:lpstr>微软雅黑</vt:lpstr>
      <vt:lpstr>Arial Unicode MS</vt:lpstr>
      <vt:lpstr>KSOFBD29610E</vt:lpstr>
      <vt:lpstr>FFont-Family</vt:lpstr>
      <vt:lpstr>KSOFDDF4E7ED</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2026-08-28T14:02:00Z</dcterms:created>
  <dcterms:modified xsi:type="dcterms:W3CDTF">2026-09-19T07:52:52Z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{"Label":"1","ContentProducer":"001191110102MACQD9K64010000","ProduceID":"7679065489851731158","ReservedCode1":"","ContentPropagator":"","PropagateID":"","ReservedCode2":""}</vt:lpwstr>
  </property>
  <property fmtid="{D5CDD505-2E9C-101B-9397-08002B2CF9AE}" pid="3" name="KSOProductBuildVer">
    <vt:lpwstr>2052-12.1.0.28505</vt:lpwstr>
  </property>
  <property fmtid="{D5CDD505-2E9C-101B-9397-08002B2CF9AE}" pid="4" name="ICV">
    <vt:lpwstr>8421BCE9250C4BD6A0B4002177E339AF_12</vt:lpwstr>
  </property>
</Properties>
</file>