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1999" cy="6235700"/>
            <a:chOff x="0" y="0"/>
            <a:chExt cx="12191999" cy="62357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191999" cy="6235700"/>
              <a:chOff x="0" y="0"/>
              <a:chExt cx="12191999" cy="62357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4780616"/>
                <a:ext cx="1802490" cy="1329420"/>
              </a:xfrm>
              <a:custGeom>
                <a:avLst/>
                <a:gdLst/>
                <a:ahLst/>
                <a:cxnLst/>
                <a:rect l="l" t="t" r="r" b="b"/>
                <a:pathLst>
                  <a:path w="1383556" h="1277398">
                    <a:moveTo>
                      <a:pt x="0" y="0"/>
                    </a:moveTo>
                    <a:lnTo>
                      <a:pt x="0" y="1277399"/>
                    </a:lnTo>
                    <a:lnTo>
                      <a:pt x="1383557" y="303785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5" name="Freeform 5"/>
              <p:cNvSpPr/>
              <p:nvPr/>
            </p:nvSpPr>
            <p:spPr>
              <a:xfrm>
                <a:off x="3425277" y="0"/>
                <a:ext cx="8766722" cy="6235700"/>
              </a:xfrm>
              <a:custGeom>
                <a:avLst/>
                <a:gdLst/>
                <a:ahLst/>
                <a:cxnLst/>
                <a:rect l="l" t="t" r="r" b="b"/>
                <a:pathLst>
                  <a:path w="7541237" h="6858000">
                    <a:moveTo>
                      <a:pt x="7541238" y="0"/>
                    </a:moveTo>
                    <a:lnTo>
                      <a:pt x="7541238" y="4500830"/>
                    </a:lnTo>
                    <a:lnTo>
                      <a:pt x="4927853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0" y="0"/>
                <a:ext cx="9153928" cy="6235700"/>
              </a:xfrm>
              <a:custGeom>
                <a:avLst/>
                <a:gdLst/>
                <a:ahLst/>
                <a:cxnLst/>
                <a:rect l="l" t="t" r="r" b="b"/>
                <a:pathLst>
                  <a:path w="7874316" h="6858000">
                    <a:moveTo>
                      <a:pt x="0" y="0"/>
                    </a:moveTo>
                    <a:lnTo>
                      <a:pt x="0" y="5337796"/>
                    </a:lnTo>
                    <a:lnTo>
                      <a:pt x="7874316" y="6858000"/>
                    </a:lnTo>
                    <a:lnTo>
                      <a:pt x="40567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1199549" y="615778"/>
              <a:ext cx="319351" cy="720000"/>
              <a:chOff x="11189486" y="723901"/>
              <a:chExt cx="329414" cy="742688"/>
            </a:xfrm>
          </p:grpSpPr>
          <p:grpSp>
            <p:nvGrpSpPr>
              <p:cNvPr id="8" name="Group 8"/>
              <p:cNvGrpSpPr/>
              <p:nvPr/>
            </p:nvGrpSpPr>
            <p:grpSpPr>
              <a:xfrm>
                <a:off x="11189486" y="1137177"/>
                <a:ext cx="329414" cy="329412"/>
                <a:chOff x="11189486" y="1113113"/>
                <a:chExt cx="329414" cy="329412"/>
              </a:xfrm>
            </p:grpSpPr>
            <p:sp>
              <p:nvSpPr>
                <p:cNvPr id="9" name="AutoShape 9"/>
                <p:cNvSpPr/>
                <p:nvPr/>
              </p:nvSpPr>
              <p:spPr>
                <a:xfrm>
                  <a:off x="11189486" y="1113113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0" name="Freeform 10"/>
                <p:cNvSpPr/>
                <p:nvPr/>
              </p:nvSpPr>
              <p:spPr>
                <a:xfrm rot="10800000">
                  <a:off x="11313207" y="1241819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11189486" y="723901"/>
                <a:ext cx="329414" cy="329412"/>
                <a:chOff x="11189486" y="723901"/>
                <a:chExt cx="329414" cy="329412"/>
              </a:xfrm>
            </p:grpSpPr>
            <p:sp>
              <p:nvSpPr>
                <p:cNvPr id="12" name="AutoShape 12"/>
                <p:cNvSpPr/>
                <p:nvPr/>
              </p:nvSpPr>
              <p:spPr>
                <a:xfrm flipH="1">
                  <a:off x="11189486" y="723901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0000"/>
                  </a:srgbClr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3" name="Freeform 13"/>
                <p:cNvSpPr/>
                <p:nvPr/>
              </p:nvSpPr>
              <p:spPr>
                <a:xfrm flipH="1">
                  <a:off x="11313207" y="852607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</p:grpSp>
      </p:grpSp>
      <p:grpSp>
        <p:nvGrpSpPr>
          <p:cNvPr id="14" name="Group 14"/>
          <p:cNvGrpSpPr/>
          <p:nvPr/>
        </p:nvGrpSpPr>
        <p:grpSpPr>
          <a:xfrm>
            <a:off x="1091700" y="3456242"/>
            <a:ext cx="6480000" cy="540001"/>
            <a:chOff x="1091700" y="3473270"/>
            <a:chExt cx="6480000" cy="540001"/>
          </a:xfrm>
        </p:grpSpPr>
        <p:sp>
          <p:nvSpPr>
            <p:cNvPr id="15" name="AutoShape 15"/>
            <p:cNvSpPr/>
            <p:nvPr/>
          </p:nvSpPr>
          <p:spPr>
            <a:xfrm>
              <a:off x="1091700" y="3473270"/>
              <a:ext cx="6480000" cy="540000"/>
            </a:xfrm>
            <a:prstGeom prst="roundRect">
              <a:avLst>
                <a:gd name="adj" fmla="val 50000"/>
              </a:avLst>
            </a:prstGeom>
            <a:gradFill>
              <a:gsLst>
                <a:gs pos="30000">
                  <a:srgbClr val="FFFFFF">
                    <a:alpha val="20000"/>
                  </a:srgbClr>
                </a:gs>
                <a:gs pos="100000">
                  <a:srgbClr val="FFFFFF">
                    <a:alpha val="0"/>
                  </a:srgbClr>
                </a:gs>
              </a:gsLst>
            </a:gra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091700" y="3473271"/>
              <a:ext cx="540000" cy="540000"/>
              <a:chOff x="1091700" y="3473271"/>
              <a:chExt cx="540000" cy="540000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1091700" y="3473271"/>
                <a:ext cx="540000" cy="5400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cap="flat" cmpd="sng">
                <a:prstDash val="solid"/>
              </a:ln>
              <a:effectLst>
                <a:outerShdw blurRad="254000" dist="127000" dir="2700000" algn="tl" rotWithShape="0">
                  <a:schemeClr val="accent1">
                    <a:alpha val="2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8" name="AutoShape 18"/>
              <p:cNvSpPr/>
              <p:nvPr/>
            </p:nvSpPr>
            <p:spPr>
              <a:xfrm rot="5400000">
                <a:off x="1319732" y="3689271"/>
                <a:ext cx="108000" cy="108000"/>
              </a:xfrm>
              <a:prstGeom prst="triangle">
                <a:avLst/>
              </a:prstGeom>
              <a:solidFill>
                <a:schemeClr val="accent1"/>
              </a:solidFill>
              <a:ln cap="flat" cmpd="sng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ctr"/>
              </a:p>
            </p:txBody>
          </p:sp>
        </p:grpSp>
      </p:grpSp>
      <p:sp>
        <p:nvSpPr>
          <p:cNvPr id="19" name="AutoShape 19"/>
          <p:cNvSpPr/>
          <p:nvPr>
            <p:ph type="ctrTitle" hasCustomPrompt="1"/>
          </p:nvPr>
        </p:nvSpPr>
        <p:spPr>
          <a:xfrm>
            <a:off x="1079000" y="1130300"/>
            <a:ext cx="10021300" cy="2016000"/>
          </a:xfrm>
          <a:prstGeom prst="rect">
            <a:avLst/>
          </a:prstGeom>
        </p:spPr>
        <p:txBody>
          <a:bodyPr vert="horz" wrap="square" lIns="91440" tIns="45720" rIns="91440" bIns="45720" anchor="b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5400" b="1" baseline="0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  <a:endParaRPr lang="en-US" sz="5400" b="1" baseline="0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0" name="AutoShape 20"/>
          <p:cNvSpPr/>
          <p:nvPr>
            <p:ph type="subTitle" sz="quarter" idx="1" hasCustomPrompt="1"/>
          </p:nvPr>
        </p:nvSpPr>
        <p:spPr>
          <a:xfrm>
            <a:off x="1802490" y="3456242"/>
            <a:ext cx="9297809" cy="5400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91440" tIns="45720" rIns="91440" bIns="45720" anchor="ctr">
            <a:noAutofit/>
          </a:bodyPr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baseline="0">
                <a:solidFill>
                  <a:srgbClr val="FFFFFF"/>
                </a:solidFill>
                <a:latin typeface="Arial"/>
                <a:ea typeface="Arial"/>
              </a:rPr>
              <a:t>Click to add subtitle</a:t>
            </a:r>
            <a:endParaRPr lang="en-US" sz="2000" baseline="0">
              <a:solidFill>
                <a:srgbClr val="FFFFFF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3" name="AutoShape 3"/>
          <p:cNvSpPr/>
          <p:nvPr>
            <p:ph idx="1" hasCustomPrompt="1"/>
          </p:nvPr>
        </p:nvSpPr>
        <p:spPr>
          <a:xfrm>
            <a:off x="660400" y="1130300"/>
            <a:ext cx="10858500" cy="5003800"/>
          </a:xfr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Agenda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" name="Freeform 4"/>
              <p:cNvSpPr/>
              <p:nvPr/>
            </p:nvSpPr>
            <p:spPr>
              <a:xfrm flipH="1">
                <a:off x="8014674" y="1"/>
                <a:ext cx="2145789" cy="2284763"/>
              </a:xfrm>
              <a:custGeom>
                <a:avLst/>
                <a:gdLst/>
                <a:ahLst/>
                <a:cxnLst/>
                <a:rect l="l" t="t" r="r" b="b"/>
                <a:pathLst>
                  <a:path w="2145789" h="2284763">
                    <a:moveTo>
                      <a:pt x="1634776" y="0"/>
                    </a:moveTo>
                    <a:lnTo>
                      <a:pt x="0" y="0"/>
                    </a:lnTo>
                    <a:lnTo>
                      <a:pt x="1305871" y="2284763"/>
                    </a:lnTo>
                    <a:lnTo>
                      <a:pt x="2145789" y="939326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5" name="Freeform 5"/>
              <p:cNvSpPr/>
              <p:nvPr/>
            </p:nvSpPr>
            <p:spPr>
              <a:xfrm flipH="1">
                <a:off x="7547610" y="3248526"/>
                <a:ext cx="4128140" cy="3598679"/>
              </a:xfrm>
              <a:custGeom>
                <a:avLst/>
                <a:gdLst/>
                <a:ahLst/>
                <a:cxnLst/>
                <a:rect l="l" t="t" r="r" b="b"/>
                <a:pathLst>
                  <a:path w="5988" h="5220">
                    <a:moveTo>
                      <a:pt x="5988" y="5220"/>
                    </a:moveTo>
                    <a:lnTo>
                      <a:pt x="0" y="5220"/>
                    </a:lnTo>
                    <a:lnTo>
                      <a:pt x="2970" y="0"/>
                    </a:lnTo>
                    <a:lnTo>
                      <a:pt x="5988" y="522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6" name="Freeform 6"/>
              <p:cNvSpPr/>
              <p:nvPr/>
            </p:nvSpPr>
            <p:spPr>
              <a:xfrm flipH="1">
                <a:off x="8813800" y="0"/>
                <a:ext cx="3378200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3378200" h="6858000">
                    <a:moveTo>
                      <a:pt x="2103120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728073" y="6858000"/>
                    </a:lnTo>
                    <a:lnTo>
                      <a:pt x="3378200" y="2228144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7" name="Freeform 7"/>
              <p:cNvSpPr/>
              <p:nvPr/>
            </p:nvSpPr>
            <p:spPr>
              <a:xfrm flipH="1">
                <a:off x="0" y="0"/>
                <a:ext cx="983709" cy="1727200"/>
              </a:xfrm>
              <a:custGeom>
                <a:avLst/>
                <a:gdLst/>
                <a:ahLst/>
                <a:cxnLst/>
                <a:rect l="l" t="t" r="r" b="b"/>
                <a:pathLst>
                  <a:path w="1154330" h="2026776">
                    <a:moveTo>
                      <a:pt x="1154330" y="0"/>
                    </a:moveTo>
                    <a:lnTo>
                      <a:pt x="0" y="0"/>
                    </a:lnTo>
                    <a:lnTo>
                      <a:pt x="18415" y="39370"/>
                    </a:lnTo>
                    <a:lnTo>
                      <a:pt x="1154330" y="2026776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1199549" y="615778"/>
              <a:ext cx="319351" cy="720000"/>
              <a:chOff x="11189486" y="723901"/>
              <a:chExt cx="329414" cy="742688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11189486" y="1137177"/>
                <a:ext cx="329414" cy="329412"/>
                <a:chOff x="11189486" y="1113113"/>
                <a:chExt cx="329414" cy="329412"/>
              </a:xfrm>
            </p:grpSpPr>
            <p:sp>
              <p:nvSpPr>
                <p:cNvPr id="10" name="AutoShape 10"/>
                <p:cNvSpPr/>
                <p:nvPr/>
              </p:nvSpPr>
              <p:spPr>
                <a:xfrm>
                  <a:off x="11189486" y="1113113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1" name="Freeform 11"/>
                <p:cNvSpPr/>
                <p:nvPr/>
              </p:nvSpPr>
              <p:spPr>
                <a:xfrm rot="10800000">
                  <a:off x="11313207" y="1241819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11189486" y="723901"/>
                <a:ext cx="329414" cy="329412"/>
                <a:chOff x="11189486" y="723901"/>
                <a:chExt cx="329414" cy="329412"/>
              </a:xfrm>
            </p:grpSpPr>
            <p:sp>
              <p:nvSpPr>
                <p:cNvPr id="13" name="AutoShape 13"/>
                <p:cNvSpPr/>
                <p:nvPr/>
              </p:nvSpPr>
              <p:spPr>
                <a:xfrm flipH="1">
                  <a:off x="11189486" y="723901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0000"/>
                  </a:srgbClr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4" name="Freeform 14"/>
                <p:cNvSpPr/>
                <p:nvPr/>
              </p:nvSpPr>
              <p:spPr>
                <a:xfrm flipH="1">
                  <a:off x="11313207" y="852607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</p:grpSp>
      </p:grpSp>
      <p:sp>
        <p:nvSpPr>
          <p:cNvPr id="15" name="AutoShape 15"/>
          <p:cNvSpPr/>
          <p:nvPr>
            <p:ph type="title" hasCustomPrompt="1"/>
          </p:nvPr>
        </p:nvSpPr>
        <p:spPr>
          <a:xfrm>
            <a:off x="660400" y="1314858"/>
            <a:ext cx="2061861" cy="864515"/>
          </a:xfrm>
          <a:prstGeom prst="rect">
            <a:avLst/>
          </a:prstGeom>
          <a:noFill/>
        </p:spPr>
        <p:txBody>
          <a:bodyPr vert="horz" lIns="91440" tIns="45720" rIns="91440" bIns="45720" anchor="t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200" b="1" baseline="0">
                <a:solidFill>
                  <a:srgbClr val="1D1D1D"/>
                </a:solidFill>
                <a:latin typeface="Arial"/>
                <a:ea typeface="Arial"/>
              </a:rPr>
              <a:t>Agenda</a:t>
            </a:r>
            <a:endParaRPr lang="en-US" sz="32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16" name="AutoShape 16"/>
          <p:cNvSpPr/>
          <p:nvPr>
            <p:ph sz="quarter" idx="1" hasCustomPrompt="1"/>
          </p:nvPr>
        </p:nvSpPr>
        <p:spPr>
          <a:xfrm>
            <a:off x="3018506" y="1314858"/>
            <a:ext cx="5155952" cy="4633912"/>
          </a:xfrm>
        </p:spPr>
        <p:txBody>
          <a:bodyPr vert="horz" lIns="91440" tIns="45720" rIns="91440" bIns="45720" anchor="t">
            <a:normAutofit/>
          </a:bodyPr>
          <a:p>
            <a:pPr marL="342900" indent="-34290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800100" lvl="1" indent="-3429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257300" lvl="2" indent="-3429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851756" y="1314857"/>
            <a:ext cx="1018627" cy="4634686"/>
            <a:chOff x="1851756" y="1314857"/>
            <a:chExt cx="1018627" cy="4634686"/>
          </a:xfrm>
        </p:grpSpPr>
        <p:cxnSp>
          <p:nvCxnSpPr>
            <p:cNvPr id="18" name="Connector 18"/>
            <p:cNvCxnSpPr/>
            <p:nvPr/>
          </p:nvCxnSpPr>
          <p:spPr>
            <a:xfrm>
              <a:off x="2870383" y="1314857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>
              <a:solidFill>
                <a:srgbClr val="FFFFFF">
                  <a:lumMod val="75000"/>
                </a:srgbClr>
              </a:solidFill>
              <a:prstDash val="solid"/>
            </a:ln>
          </p:spPr>
        </p:cxnSp>
        <p:sp>
          <p:nvSpPr>
            <p:cNvPr id="19" name="Freeform 19"/>
            <p:cNvSpPr/>
            <p:nvPr/>
          </p:nvSpPr>
          <p:spPr>
            <a:xfrm>
              <a:off x="1851756" y="5033876"/>
              <a:ext cx="870506" cy="915667"/>
            </a:xfrm>
            <a:custGeom>
              <a:avLst/>
              <a:gdLst/>
              <a:ahLst/>
              <a:cxnLst/>
              <a:rect l="l" t="t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12191999" cy="3848766"/>
            <a:chOff x="1" y="0"/>
            <a:chExt cx="12191999" cy="3848766"/>
          </a:xfrm>
        </p:grpSpPr>
        <p:sp>
          <p:nvSpPr>
            <p:cNvPr id="3" name="Freeform 3"/>
            <p:cNvSpPr/>
            <p:nvPr/>
          </p:nvSpPr>
          <p:spPr>
            <a:xfrm flipH="1">
              <a:off x="8410073" y="1059420"/>
              <a:ext cx="3781925" cy="2789346"/>
            </a:xfrm>
            <a:custGeom>
              <a:avLst/>
              <a:gdLst/>
              <a:ahLst/>
              <a:cxnLst/>
              <a:rect l="l" t="t" r="r" b="b"/>
              <a:pathLst>
                <a:path w="1383556" h="1277398">
                  <a:moveTo>
                    <a:pt x="0" y="0"/>
                  </a:moveTo>
                  <a:lnTo>
                    <a:pt x="0" y="1277399"/>
                  </a:lnTo>
                  <a:lnTo>
                    <a:pt x="1383557" y="303785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1" y="0"/>
              <a:ext cx="5476955" cy="2654752"/>
            </a:xfrm>
            <a:custGeom>
              <a:avLst/>
              <a:gdLst/>
              <a:ahLst/>
              <a:cxnLst/>
              <a:rect l="l" t="t" r="r" b="b"/>
              <a:pathLst>
                <a:path w="5476955" h="2654752">
                  <a:moveTo>
                    <a:pt x="5476955" y="0"/>
                  </a:moveTo>
                  <a:lnTo>
                    <a:pt x="0" y="0"/>
                  </a:lnTo>
                  <a:lnTo>
                    <a:pt x="2438883" y="2654752"/>
                  </a:lnTo>
                  <a:lnTo>
                    <a:pt x="5476955" y="511473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3038072" y="0"/>
              <a:ext cx="9153928" cy="2654752"/>
            </a:xfrm>
            <a:custGeom>
              <a:avLst/>
              <a:gdLst/>
              <a:ahLst/>
              <a:cxnLst/>
              <a:rect l="l" t="t" r="r" b="b"/>
              <a:pathLst>
                <a:path w="9153928" h="2654752">
                  <a:moveTo>
                    <a:pt x="7264533" y="0"/>
                  </a:moveTo>
                  <a:lnTo>
                    <a:pt x="0" y="0"/>
                  </a:lnTo>
                  <a:lnTo>
                    <a:pt x="0" y="1272493"/>
                  </a:lnTo>
                  <a:lnTo>
                    <a:pt x="9153928" y="2654752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6" name="AutoShape 6"/>
          <p:cNvSpPr/>
          <p:nvPr>
            <p:ph type="title" hasCustomPrompt="1"/>
          </p:nvPr>
        </p:nvSpPr>
        <p:spPr>
          <a:xfrm>
            <a:off x="1445893" y="2798713"/>
            <a:ext cx="9287516" cy="1497316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4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44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7" name="AutoShape 7"/>
          <p:cNvSpPr/>
          <p:nvPr>
            <p:ph type="body" sz="quarter" idx="1" hasCustomPrompt="1"/>
          </p:nvPr>
        </p:nvSpPr>
        <p:spPr>
          <a:xfrm>
            <a:off x="1445893" y="4383023"/>
            <a:ext cx="9287516" cy="1104991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0" indent="0"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0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20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1999" cy="6235700"/>
            <a:chOff x="0" y="0"/>
            <a:chExt cx="12191999" cy="6235700"/>
          </a:xfrm>
        </p:grpSpPr>
        <p:sp>
          <p:nvSpPr>
            <p:cNvPr id="3" name="Freeform 3"/>
            <p:cNvSpPr/>
            <p:nvPr/>
          </p:nvSpPr>
          <p:spPr>
            <a:xfrm>
              <a:off x="0" y="4780616"/>
              <a:ext cx="1802490" cy="1329420"/>
            </a:xfrm>
            <a:custGeom>
              <a:avLst/>
              <a:gdLst/>
              <a:ahLst/>
              <a:cxnLst/>
              <a:rect l="l" t="t" r="r" b="b"/>
              <a:pathLst>
                <a:path w="1383556" h="1277398">
                  <a:moveTo>
                    <a:pt x="0" y="0"/>
                  </a:moveTo>
                  <a:lnTo>
                    <a:pt x="0" y="1277399"/>
                  </a:lnTo>
                  <a:lnTo>
                    <a:pt x="1383557" y="303785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>
              <a:off x="3425277" y="0"/>
              <a:ext cx="8766722" cy="6235700"/>
            </a:xfrm>
            <a:custGeom>
              <a:avLst/>
              <a:gdLst/>
              <a:ahLst/>
              <a:cxnLst/>
              <a:rect l="l" t="t" r="r" b="b"/>
              <a:pathLst>
                <a:path w="7541237" h="6858000">
                  <a:moveTo>
                    <a:pt x="7541238" y="0"/>
                  </a:moveTo>
                  <a:lnTo>
                    <a:pt x="7541238" y="4500830"/>
                  </a:lnTo>
                  <a:lnTo>
                    <a:pt x="4927853" y="685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9153928" cy="6235700"/>
            </a:xfrm>
            <a:custGeom>
              <a:avLst/>
              <a:gdLst/>
              <a:ahLst/>
              <a:cxnLst/>
              <a:rect l="l" t="t" r="r" b="b"/>
              <a:pathLst>
                <a:path w="7874316" h="6858000">
                  <a:moveTo>
                    <a:pt x="0" y="0"/>
                  </a:moveTo>
                  <a:lnTo>
                    <a:pt x="0" y="5337796"/>
                  </a:lnTo>
                  <a:lnTo>
                    <a:pt x="7874316" y="6858000"/>
                  </a:lnTo>
                  <a:lnTo>
                    <a:pt x="4056725" y="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6" name="AutoShape 6"/>
          <p:cNvSpPr/>
          <p:nvPr>
            <p:ph type="title" hasCustomPrompt="1"/>
          </p:nvPr>
        </p:nvSpPr>
        <p:spPr>
          <a:xfrm>
            <a:off x="1079000" y="1028700"/>
            <a:ext cx="10034000" cy="2737184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6600" b="1" baseline="0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  <a:endParaRPr lang="en-US" sz="6600" b="1" baseline="0">
              <a:solidFill>
                <a:srgbClr val="FFFFFF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57225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edit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3" name="AutoShape 3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ctrTitle"/>
          </p:nvPr>
        </p:nvSpPr>
        <p:spPr>
          <a:xfrm>
            <a:off x="1085350" y="1997578"/>
            <a:ext cx="10474190" cy="92333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知敬畏</a:t>
            </a:r>
            <a:r>
              <a:rPr lang="en-US" altLang="zh-CN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 </a:t>
            </a:r>
            <a:r>
              <a:rPr lang="zh-CN" altLang="en-US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守纪律</a:t>
            </a:r>
            <a:r>
              <a:rPr lang="en-US" altLang="zh-CN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 </a:t>
            </a:r>
            <a:r>
              <a:rPr lang="zh-CN" altLang="en-US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筑牢廉洁思想防线</a:t>
            </a:r>
            <a:endParaRPr lang="zh-CN" altLang="en-US" sz="4895" b="1" baseline="0">
              <a:solidFill>
                <a:schemeClr val="accent2">
                  <a:lumMod val="40000"/>
                  <a:lumOff val="60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>
            <p:ph type="subTitle" sz="quarter" idx="1"/>
          </p:nvPr>
        </p:nvSpPr>
        <p:spPr>
          <a:xfrm>
            <a:off x="1802490" y="3455074"/>
            <a:ext cx="9297809" cy="540000"/>
          </a:xfrm>
        </p:spPr>
        <p:txBody>
          <a:bodyPr vert="horz" lIns="91440" tIns="45720" rIns="91440" bIns="45720" anchor="ctr">
            <a:normAutofit/>
          </a:bodyPr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zh-CN" altLang="en-US" sz="2000" baseline="0">
                <a:solidFill>
                  <a:srgbClr val="FFFFFF"/>
                </a:solidFill>
                <a:latin typeface="微软雅黑"/>
                <a:ea typeface="微软雅黑"/>
              </a:rPr>
              <a:t>主讲人：</a:t>
            </a:r>
            <a:r>
              <a:rPr lang="en-US" altLang="zh-CN" sz="2000" baseline="0">
                <a:solidFill>
                  <a:srgbClr val="FFFFFF"/>
                </a:solidFill>
                <a:latin typeface="微软雅黑"/>
                <a:ea typeface="微软雅黑"/>
              </a:rPr>
              <a:t>A</a:t>
            </a:r>
            <a:r>
              <a:rPr lang="zh-CN" altLang="en-US" sz="2000" baseline="0">
                <a:solidFill>
                  <a:srgbClr val="FFFFFF"/>
                </a:solidFill>
                <a:latin typeface="微软雅黑"/>
                <a:ea typeface="微软雅黑"/>
              </a:rPr>
              <a:t>书记</a:t>
            </a:r>
            <a:endParaRPr lang="zh-CN" altLang="en-US" sz="2000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Freeform 3"/>
            <p:cNvSpPr/>
            <p:nvPr/>
          </p:nvSpPr>
          <p:spPr>
            <a:xfrm flipH="1">
              <a:off x="8014674" y="1"/>
              <a:ext cx="2145789" cy="2284763"/>
            </a:xfrm>
            <a:custGeom>
              <a:avLst/>
              <a:gdLst/>
              <a:ahLst/>
              <a:cxnLst/>
              <a:rect l="l" t="t" r="r" b="b"/>
              <a:pathLst>
                <a:path w="2145789" h="2284763">
                  <a:moveTo>
                    <a:pt x="1634776" y="0"/>
                  </a:moveTo>
                  <a:lnTo>
                    <a:pt x="0" y="0"/>
                  </a:lnTo>
                  <a:lnTo>
                    <a:pt x="1305871" y="2284763"/>
                  </a:lnTo>
                  <a:lnTo>
                    <a:pt x="2145789" y="939326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7547610" y="3248526"/>
              <a:ext cx="4128140" cy="3598679"/>
            </a:xfrm>
            <a:custGeom>
              <a:avLst/>
              <a:gdLst/>
              <a:ahLst/>
              <a:cxnLst/>
              <a:rect l="l" t="t" r="r" b="b"/>
              <a:pathLst>
                <a:path w="5988" h="5220">
                  <a:moveTo>
                    <a:pt x="5988" y="5220"/>
                  </a:moveTo>
                  <a:lnTo>
                    <a:pt x="0" y="5220"/>
                  </a:lnTo>
                  <a:lnTo>
                    <a:pt x="2970" y="0"/>
                  </a:lnTo>
                  <a:lnTo>
                    <a:pt x="5988" y="522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8813800" y="0"/>
              <a:ext cx="3378200" cy="6858000"/>
            </a:xfrm>
            <a:custGeom>
              <a:avLst/>
              <a:gdLst/>
              <a:ahLst/>
              <a:cxnLst/>
              <a:rect l="l" t="t" r="r" b="b"/>
              <a:pathLst>
                <a:path w="3378200" h="6858000">
                  <a:moveTo>
                    <a:pt x="210312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28073" y="6858000"/>
                  </a:lnTo>
                  <a:lnTo>
                    <a:pt x="3378200" y="2228144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6" name="Freeform 6"/>
            <p:cNvSpPr/>
            <p:nvPr/>
          </p:nvSpPr>
          <p:spPr>
            <a:xfrm flipH="1">
              <a:off x="0" y="0"/>
              <a:ext cx="983709" cy="1727200"/>
            </a:xfrm>
            <a:custGeom>
              <a:avLst/>
              <a:gdLst/>
              <a:ahLst/>
              <a:cxnLst/>
              <a:rect l="l" t="t" r="r" b="b"/>
              <a:pathLst>
                <a:path w="1154330" h="2026776">
                  <a:moveTo>
                    <a:pt x="1154330" y="0"/>
                  </a:moveTo>
                  <a:lnTo>
                    <a:pt x="0" y="0"/>
                  </a:lnTo>
                  <a:lnTo>
                    <a:pt x="18415" y="39370"/>
                  </a:lnTo>
                  <a:lnTo>
                    <a:pt x="1154330" y="2026776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</p:grpSp>
      <p:sp>
        <p:nvSpPr>
          <p:cNvPr id="7" name="AutoShape 7"/>
          <p:cNvSpPr/>
          <p:nvPr/>
        </p:nvSpPr>
        <p:spPr>
          <a:xfrm>
            <a:off x="660400" y="1028701"/>
            <a:ext cx="4375487" cy="83099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normAutofit/>
          </a:bodyPr>
          <a:p>
            <a:pPr marL="0" algn="l">
              <a:spcBef>
                <a:spcPct val="0"/>
              </a:spcBef>
            </a:pPr>
            <a:r>
              <a:rPr lang="zh-CN" altLang="en-US" sz="4800" b="1" baseline="0">
                <a:solidFill>
                  <a:srgbClr val="1D1D1D"/>
                </a:solidFill>
                <a:latin typeface="微软雅黑"/>
                <a:ea typeface="微软雅黑"/>
              </a:rPr>
              <a:t>目录</a:t>
            </a:r>
            <a:endParaRPr lang="zh-CN" altLang="en-US" sz="4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660400" y="1961147"/>
            <a:ext cx="6992205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grpSp>
        <p:nvGrpSpPr>
          <p:cNvPr id="9" name="Group 9"/>
          <p:cNvGrpSpPr/>
          <p:nvPr/>
        </p:nvGrpSpPr>
        <p:grpSpPr>
          <a:xfrm>
            <a:off x="11199549" y="615778"/>
            <a:ext cx="319351" cy="720000"/>
            <a:chOff x="11189486" y="723901"/>
            <a:chExt cx="329414" cy="742688"/>
          </a:xfrm>
        </p:grpSpPr>
        <p:grpSp>
          <p:nvGrpSpPr>
            <p:cNvPr id="10" name="Group 10"/>
            <p:cNvGrpSpPr/>
            <p:nvPr/>
          </p:nvGrpSpPr>
          <p:grpSpPr>
            <a:xfrm>
              <a:off x="11189486" y="1137177"/>
              <a:ext cx="329414" cy="329412"/>
              <a:chOff x="11189486" y="1113113"/>
              <a:chExt cx="329414" cy="329412"/>
            </a:xfrm>
          </p:grpSpPr>
          <p:sp>
            <p:nvSpPr>
              <p:cNvPr id="11" name="AutoShape 11"/>
              <p:cNvSpPr/>
              <p:nvPr/>
            </p:nvSpPr>
            <p:spPr>
              <a:xfrm>
                <a:off x="11189486" y="1113113"/>
                <a:ext cx="329414" cy="329412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cap="flat" cmpd="sng"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ctr"/>
              </a:p>
            </p:txBody>
          </p:sp>
          <p:sp>
            <p:nvSpPr>
              <p:cNvPr id="12" name="Freeform 12"/>
              <p:cNvSpPr/>
              <p:nvPr/>
            </p:nvSpPr>
            <p:spPr>
              <a:xfrm rot="10800000">
                <a:off x="11313207" y="1241819"/>
                <a:ext cx="81972" cy="72000"/>
              </a:xfrm>
              <a:custGeom>
                <a:avLst/>
                <a:gdLst/>
                <a:ahLst/>
                <a:cxnLst/>
                <a:rect l="l" t="t" r="r" b="b"/>
                <a:pathLst>
                  <a:path w="1052067" h="924095">
                    <a:moveTo>
                      <a:pt x="483993" y="24210"/>
                    </a:moveTo>
                    <a:cubicBezTo>
                      <a:pt x="497385" y="1021"/>
                      <a:pt x="527016" y="-6941"/>
                      <a:pt x="550223" y="6438"/>
                    </a:cubicBezTo>
                    <a:cubicBezTo>
                      <a:pt x="557615" y="10698"/>
                      <a:pt x="563735" y="16824"/>
                      <a:pt x="567978" y="24210"/>
                    </a:cubicBezTo>
                    <a:lnTo>
                      <a:pt x="1045523" y="851327"/>
                    </a:lnTo>
                    <a:cubicBezTo>
                      <a:pt x="1058914" y="874510"/>
                      <a:pt x="1050977" y="904159"/>
                      <a:pt x="1027769" y="917545"/>
                    </a:cubicBezTo>
                    <a:cubicBezTo>
                      <a:pt x="1020437" y="921804"/>
                      <a:pt x="1012014" y="924040"/>
                      <a:pt x="1003532" y="924040"/>
                    </a:cubicBezTo>
                    <a:lnTo>
                      <a:pt x="48439" y="924040"/>
                    </a:lnTo>
                    <a:cubicBezTo>
                      <a:pt x="21656" y="924046"/>
                      <a:pt x="-37" y="902348"/>
                      <a:pt x="-37" y="875577"/>
                    </a:cubicBezTo>
                    <a:cubicBezTo>
                      <a:pt x="-37" y="867063"/>
                      <a:pt x="2206" y="858701"/>
                      <a:pt x="6447" y="851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1189486" y="723901"/>
              <a:ext cx="329414" cy="329412"/>
              <a:chOff x="11189486" y="723901"/>
              <a:chExt cx="329414" cy="329412"/>
            </a:xfrm>
          </p:grpSpPr>
          <p:sp>
            <p:nvSpPr>
              <p:cNvPr id="14" name="AutoShape 14"/>
              <p:cNvSpPr/>
              <p:nvPr/>
            </p:nvSpPr>
            <p:spPr>
              <a:xfrm flipH="1">
                <a:off x="11189486" y="723901"/>
                <a:ext cx="329414" cy="329412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0000"/>
                </a:srgbClr>
              </a:solidFill>
              <a:ln cap="flat" cmpd="sng"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ctr"/>
              </a:p>
            </p:txBody>
          </p:sp>
          <p:sp>
            <p:nvSpPr>
              <p:cNvPr id="15" name="Freeform 15"/>
              <p:cNvSpPr/>
              <p:nvPr/>
            </p:nvSpPr>
            <p:spPr>
              <a:xfrm flipH="1">
                <a:off x="11313207" y="852607"/>
                <a:ext cx="81972" cy="72000"/>
              </a:xfrm>
              <a:custGeom>
                <a:avLst/>
                <a:gdLst/>
                <a:ahLst/>
                <a:cxnLst/>
                <a:rect l="l" t="t" r="r" b="b"/>
                <a:pathLst>
                  <a:path w="1052067" h="924095">
                    <a:moveTo>
                      <a:pt x="483993" y="24210"/>
                    </a:moveTo>
                    <a:cubicBezTo>
                      <a:pt x="497385" y="1021"/>
                      <a:pt x="527016" y="-6941"/>
                      <a:pt x="550223" y="6438"/>
                    </a:cubicBezTo>
                    <a:cubicBezTo>
                      <a:pt x="557615" y="10698"/>
                      <a:pt x="563735" y="16824"/>
                      <a:pt x="567978" y="24210"/>
                    </a:cubicBezTo>
                    <a:lnTo>
                      <a:pt x="1045523" y="851327"/>
                    </a:lnTo>
                    <a:cubicBezTo>
                      <a:pt x="1058914" y="874510"/>
                      <a:pt x="1050977" y="904159"/>
                      <a:pt x="1027769" y="917545"/>
                    </a:cubicBezTo>
                    <a:cubicBezTo>
                      <a:pt x="1020437" y="921804"/>
                      <a:pt x="1012014" y="924040"/>
                      <a:pt x="1003532" y="924040"/>
                    </a:cubicBezTo>
                    <a:lnTo>
                      <a:pt x="48439" y="924040"/>
                    </a:lnTo>
                    <a:cubicBezTo>
                      <a:pt x="21656" y="924046"/>
                      <a:pt x="-37" y="902348"/>
                      <a:pt x="-37" y="875577"/>
                    </a:cubicBezTo>
                    <a:cubicBezTo>
                      <a:pt x="-37" y="867063"/>
                      <a:pt x="2206" y="858701"/>
                      <a:pt x="6447" y="851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513863" y="2371180"/>
            <a:ext cx="3303265" cy="776479"/>
            <a:chOff x="513863" y="2371180"/>
            <a:chExt cx="3303265" cy="776479"/>
          </a:xfrm>
        </p:grpSpPr>
        <p:grpSp>
          <p:nvGrpSpPr>
            <p:cNvPr id="17" name="Group 17"/>
            <p:cNvGrpSpPr/>
            <p:nvPr/>
          </p:nvGrpSpPr>
          <p:grpSpPr>
            <a:xfrm>
              <a:off x="513863" y="2371180"/>
              <a:ext cx="3303265" cy="769441"/>
              <a:chOff x="513863" y="2371180"/>
              <a:chExt cx="3303265" cy="769441"/>
            </a:xfrm>
          </p:grpSpPr>
          <p:sp>
            <p:nvSpPr>
              <p:cNvPr id="18" name="AutoShape 18"/>
              <p:cNvSpPr/>
              <p:nvPr/>
            </p:nvSpPr>
            <p:spPr>
              <a:xfrm>
                <a:off x="513863" y="237118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01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560261" y="257827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以政治建设统领廉洁教育</a:t>
                </a:r>
                <a:endParaRPr lang="en-US" sz="1100"/>
              </a:p>
            </p:txBody>
          </p:sp>
        </p:grpSp>
        <p:sp>
          <p:nvSpPr>
            <p:cNvPr id="20" name="AutoShape 20"/>
            <p:cNvSpPr/>
            <p:nvPr/>
          </p:nvSpPr>
          <p:spPr>
            <a:xfrm>
              <a:off x="1177550" y="2378218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3863" y="3541002"/>
            <a:ext cx="3303265" cy="776479"/>
            <a:chOff x="513863" y="3541002"/>
            <a:chExt cx="3303265" cy="776479"/>
          </a:xfrm>
        </p:grpSpPr>
        <p:grpSp>
          <p:nvGrpSpPr>
            <p:cNvPr id="22" name="Group 22"/>
            <p:cNvGrpSpPr/>
            <p:nvPr/>
          </p:nvGrpSpPr>
          <p:grpSpPr>
            <a:xfrm>
              <a:off x="513863" y="3548040"/>
              <a:ext cx="3303265" cy="769441"/>
              <a:chOff x="513863" y="3548040"/>
              <a:chExt cx="3303265" cy="76944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1560261" y="375513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以案为鉴强化警示教育</a:t>
                </a:r>
                <a:endParaRPr lang="en-US" sz="1100"/>
              </a:p>
            </p:txBody>
          </p:sp>
          <p:sp>
            <p:nvSpPr>
              <p:cNvPr id="24" name="AutoShape 24"/>
              <p:cNvSpPr/>
              <p:nvPr/>
            </p:nvSpPr>
            <p:spPr>
              <a:xfrm>
                <a:off x="513863" y="354804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03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25" name="AutoShape 25"/>
            <p:cNvSpPr/>
            <p:nvPr/>
          </p:nvSpPr>
          <p:spPr>
            <a:xfrm>
              <a:off x="1177550" y="3541002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3863" y="4717861"/>
            <a:ext cx="3303265" cy="776479"/>
            <a:chOff x="513863" y="4717861"/>
            <a:chExt cx="3303265" cy="776479"/>
          </a:xfrm>
        </p:grpSpPr>
        <p:grpSp>
          <p:nvGrpSpPr>
            <p:cNvPr id="27" name="Group 27"/>
            <p:cNvGrpSpPr/>
            <p:nvPr/>
          </p:nvGrpSpPr>
          <p:grpSpPr>
            <a:xfrm>
              <a:off x="513863" y="4724899"/>
              <a:ext cx="3303265" cy="769441"/>
              <a:chOff x="513863" y="4724899"/>
              <a:chExt cx="3303265" cy="76944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1560261" y="4945341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以机关党建推动廉洁建设</a:t>
                </a:r>
                <a:endParaRPr lang="en-US" sz="1100"/>
              </a:p>
            </p:txBody>
          </p:sp>
          <p:sp>
            <p:nvSpPr>
              <p:cNvPr id="29" name="AutoShape 29"/>
              <p:cNvSpPr/>
              <p:nvPr/>
            </p:nvSpPr>
            <p:spPr>
              <a:xfrm>
                <a:off x="513863" y="4724899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05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30" name="AutoShape 30"/>
            <p:cNvSpPr/>
            <p:nvPr/>
          </p:nvSpPr>
          <p:spPr>
            <a:xfrm>
              <a:off x="1177550" y="4717861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372200" y="2371180"/>
            <a:ext cx="3303265" cy="776479"/>
            <a:chOff x="4372200" y="2371180"/>
            <a:chExt cx="3303265" cy="776479"/>
          </a:xfrm>
        </p:grpSpPr>
        <p:grpSp>
          <p:nvGrpSpPr>
            <p:cNvPr id="32" name="Group 32"/>
            <p:cNvGrpSpPr/>
            <p:nvPr/>
          </p:nvGrpSpPr>
          <p:grpSpPr>
            <a:xfrm>
              <a:off x="4372200" y="2371180"/>
              <a:ext cx="3303265" cy="769441"/>
              <a:chOff x="4372200" y="2371180"/>
              <a:chExt cx="3303265" cy="769441"/>
            </a:xfrm>
          </p:grpSpPr>
          <p:sp>
            <p:nvSpPr>
              <p:cNvPr id="33" name="AutoShape 33"/>
              <p:cNvSpPr/>
              <p:nvPr/>
            </p:nvSpPr>
            <p:spPr>
              <a:xfrm>
                <a:off x="4372200" y="237118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02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5418598" y="257827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以纪律规矩规范履职用权</a:t>
                </a:r>
                <a:endParaRPr lang="en-US" sz="1100"/>
              </a:p>
            </p:txBody>
          </p:sp>
        </p:grpSp>
        <p:sp>
          <p:nvSpPr>
            <p:cNvPr id="35" name="AutoShape 35"/>
            <p:cNvSpPr/>
            <p:nvPr/>
          </p:nvSpPr>
          <p:spPr>
            <a:xfrm>
              <a:off x="5035887" y="2378218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372200" y="3548040"/>
            <a:ext cx="3303265" cy="797802"/>
            <a:chOff x="4372200" y="3548040"/>
            <a:chExt cx="3303265" cy="797802"/>
          </a:xfrm>
        </p:grpSpPr>
        <p:grpSp>
          <p:nvGrpSpPr>
            <p:cNvPr id="37" name="Group 37"/>
            <p:cNvGrpSpPr/>
            <p:nvPr/>
          </p:nvGrpSpPr>
          <p:grpSpPr>
            <a:xfrm>
              <a:off x="4372200" y="3548040"/>
              <a:ext cx="3303265" cy="769441"/>
              <a:chOff x="4372200" y="3548040"/>
              <a:chExt cx="3303265" cy="769441"/>
            </a:xfrm>
          </p:grpSpPr>
          <p:sp>
            <p:nvSpPr>
              <p:cNvPr id="38" name="TextBox 38"/>
              <p:cNvSpPr txBox="1"/>
              <p:nvPr/>
            </p:nvSpPr>
            <p:spPr>
              <a:xfrm>
                <a:off x="5418598" y="375513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以自律自省筑牢思想防线</a:t>
                </a:r>
                <a:endParaRPr lang="en-US" sz="1100"/>
              </a:p>
            </p:txBody>
          </p:sp>
          <p:sp>
            <p:nvSpPr>
              <p:cNvPr id="39" name="AutoShape 39"/>
              <p:cNvSpPr/>
              <p:nvPr/>
            </p:nvSpPr>
            <p:spPr>
              <a:xfrm>
                <a:off x="4372200" y="354804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04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0" name="AutoShape 40"/>
            <p:cNvSpPr/>
            <p:nvPr/>
          </p:nvSpPr>
          <p:spPr>
            <a:xfrm>
              <a:off x="5035887" y="3576401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372200" y="4663144"/>
            <a:ext cx="3303265" cy="831196"/>
            <a:chOff x="4372200" y="4663144"/>
            <a:chExt cx="3303265" cy="831196"/>
          </a:xfrm>
        </p:grpSpPr>
        <p:grpSp>
          <p:nvGrpSpPr>
            <p:cNvPr id="42" name="Group 42"/>
            <p:cNvGrpSpPr/>
            <p:nvPr/>
          </p:nvGrpSpPr>
          <p:grpSpPr>
            <a:xfrm>
              <a:off x="4372200" y="4724899"/>
              <a:ext cx="3303265" cy="769441"/>
              <a:chOff x="4372200" y="4724899"/>
              <a:chExt cx="3303265" cy="769441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5418598" y="4945341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以实际行动践行廉洁承诺</a:t>
                </a:r>
                <a:endParaRPr lang="en-US" sz="1100"/>
              </a:p>
            </p:txBody>
          </p:sp>
          <p:sp>
            <p:nvSpPr>
              <p:cNvPr id="44" name="AutoShape 44"/>
              <p:cNvSpPr/>
              <p:nvPr/>
            </p:nvSpPr>
            <p:spPr>
              <a:xfrm>
                <a:off x="4372200" y="4724899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06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5" name="AutoShape 45"/>
            <p:cNvSpPr/>
            <p:nvPr/>
          </p:nvSpPr>
          <p:spPr>
            <a:xfrm>
              <a:off x="5035887" y="4663144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以政治建设统领廉洁教育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坚定理想信念是廉洁从政之本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-6350" y="2231080"/>
            <a:ext cx="12192000" cy="3758239"/>
          </a:xfrm>
          <a:prstGeom prst="roundRect">
            <a:avLst>
              <a:gd name="adj" fmla="val 0"/>
            </a:avLst>
          </a:prstGeom>
          <a:solidFill>
            <a:schemeClr val="accent1">
              <a:alpha val="3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34545" y="2370099"/>
            <a:ext cx="3561440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党性教育的根本要求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34545" y="2947579"/>
            <a:ext cx="3561439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全面从严治党首先要从政治上看、从政治上抓。机关党员必须把坚定理想信念作为终身课题，持续加强理论武装，牢记党的宗旨和初心使命，在思想上政治上行动上同党中央保持高度一致，以党性立身、以职责尽责、以纪律正行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34546" y="1089811"/>
            <a:ext cx="3131708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1"/>
                </a:solidFill>
                <a:latin typeface="微软雅黑"/>
                <a:ea typeface="微软雅黑"/>
              </a:rPr>
              <a:t>01</a:t>
            </a:r>
            <a:endParaRPr lang="en-US" sz="3600" b="1" baseline="0">
              <a:solidFill>
                <a:schemeClr val="accent1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54824" y="2202454"/>
            <a:ext cx="552185" cy="45719"/>
          </a:xfrm>
          <a:prstGeom prst="rect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430871" y="2364467"/>
            <a:ext cx="3561440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廉洁建设的政治属性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30872" y="2946858"/>
            <a:ext cx="3561439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廉洁不是个人品德问题，更是严肃的政治问题。党员干部一旦在纪律和规矩上失守，就可能损害党的形象、破坏政治生态、影响机关公信力。因此，必须把廉洁要求融入履职尽责全过程，做到知责于心、担责于身、履责于行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30874" y="1089811"/>
            <a:ext cx="3271525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3600" b="1" baseline="0">
              <a:solidFill>
                <a:schemeClr val="accent3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551153" y="2202454"/>
            <a:ext cx="552185" cy="45719"/>
          </a:xfrm>
          <a:prstGeom prst="rect">
            <a:avLst/>
          </a:prstGeom>
          <a:solidFill>
            <a:schemeClr val="accent3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8247372" y="2359576"/>
            <a:ext cx="3477456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机关党员的身份意识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247373" y="2946857"/>
            <a:ext cx="3477455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机关党员处在服务发展、服务群众、服务决策的重要位置，一言一行都代表机关形象。越是岗位重要、权力集中、责任重大，越要强化身份意识和底线意识，自觉接受组织监督、群众监督和社会监督，始终保持共产党人的政治本色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247374" y="1089811"/>
            <a:ext cx="3271526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2"/>
                </a:solidFill>
                <a:latin typeface="微软雅黑"/>
                <a:ea typeface="微软雅黑"/>
              </a:rPr>
              <a:t>03</a:t>
            </a:r>
            <a:endParaRPr lang="en-US" sz="3600" b="1" baseline="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367652" y="2202454"/>
            <a:ext cx="552185" cy="45719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57225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从党的纪律建设中知敬畏</a:t>
            </a:r>
            <a:endParaRPr 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349183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923172" y="1709192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49250" y="3095908"/>
            <a:ext cx="34671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纪律是管党治党的戒尺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49250" y="3636539"/>
            <a:ext cx="3467100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的纪律是党的各级组织和全体党员必须遵守的行为规则，是维护党的团结统一、完成党的任务的重要保证。党员干部必须把纪律要求内化为日用而不觉的行为准则，不能把纪律当作“高压线”外的距离，而要把遵规守纪作为基本习惯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7" name="Freeform 7"/>
          <p:cNvSpPr/>
          <p:nvPr/>
        </p:nvSpPr>
        <p:spPr>
          <a:xfrm flipH="1">
            <a:off x="5282416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5825716" y="1738417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25620" y="3095908"/>
            <a:ext cx="34671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敬畏权力才能正确用权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25622" y="3630757"/>
            <a:ext cx="3467098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权力来自组织授权和人民信任，绝不能成为谋取个人利益的工具。机关党员要正确认识手中权力，严格按照法定权限、规定程序和制度要求办事，做到有权不任性、用权受监督、办事讲规矩，始终保持权力运行的公正性和透明度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Freeform 11"/>
          <p:cNvSpPr/>
          <p:nvPr/>
        </p:nvSpPr>
        <p:spPr>
          <a:xfrm flipH="1">
            <a:off x="9222817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9748126" y="1709192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227428" y="3099366"/>
            <a:ext cx="346709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敬畏组织才能严守政治规矩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227429" y="3630756"/>
            <a:ext cx="3467098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员干部必须严格执行请示报告、组织生活、民主集中制等制度规定，重大事项及时报告，重要情况如实反映。不得在组织之外搞小圈子、拉关系、讲人情，更不能对组织隐瞒、虚报、迟报，始终做到对组织忠诚老实、言行一致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以纪律规矩规范履职用权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把纪律要求落实到日常工作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930006" y="2941260"/>
            <a:ext cx="339594" cy="254695"/>
          </a:xfrm>
          <a:custGeom>
            <a:avLst/>
            <a:gdLst/>
            <a:ahLst/>
            <a:cxnLst/>
            <a:rect l="l" t="t" r="r" b="b"/>
            <a:pathLst>
              <a:path w="533400" h="400050">
                <a:moveTo>
                  <a:pt x="534008" y="621"/>
                </a:moveTo>
                <a:lnTo>
                  <a:pt x="534008" y="400671"/>
                </a:lnTo>
                <a:lnTo>
                  <a:pt x="608" y="400671"/>
                </a:lnTo>
                <a:lnTo>
                  <a:pt x="608" y="621"/>
                </a:lnTo>
                <a:lnTo>
                  <a:pt x="534008" y="621"/>
                </a:lnTo>
                <a:close/>
                <a:moveTo>
                  <a:pt x="375607" y="172071"/>
                </a:moveTo>
                <a:lnTo>
                  <a:pt x="247401" y="341616"/>
                </a:lnTo>
                <a:lnTo>
                  <a:pt x="139768" y="235317"/>
                </a:lnTo>
                <a:lnTo>
                  <a:pt x="19658" y="381621"/>
                </a:lnTo>
                <a:lnTo>
                  <a:pt x="514958" y="381621"/>
                </a:lnTo>
                <a:lnTo>
                  <a:pt x="375607" y="172071"/>
                </a:ln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4" name="AutoShape 4"/>
          <p:cNvSpPr/>
          <p:nvPr/>
        </p:nvSpPr>
        <p:spPr>
          <a:xfrm flipH="1">
            <a:off x="4343178" y="3216976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要认真执行组织决定，服从组织安排，按规定参加组织生活和学习教育；要严格遵守请销假、值班值守、保密管理、公文流转等工作制度。对职责范围内的事项必须及时办理、规范办理，不能推诿扯皮、敷衍塞责，更不能选择性执行制度规定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43180" y="2892051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严守组织纪律和工作纪律</a:t>
            </a:r>
            <a:endParaRPr lang="en-US" sz="1100"/>
          </a:p>
        </p:txBody>
      </p:sp>
      <p:sp>
        <p:nvSpPr>
          <p:cNvPr id="6" name="Freeform 6"/>
          <p:cNvSpPr/>
          <p:nvPr/>
        </p:nvSpPr>
        <p:spPr>
          <a:xfrm>
            <a:off x="3930009" y="4636405"/>
            <a:ext cx="339593" cy="333529"/>
          </a:xfrm>
          <a:custGeom>
            <a:avLst/>
            <a:gdLst/>
            <a:ahLst/>
            <a:cxnLst/>
            <a:rect l="l" t="t" r="r" b="b"/>
            <a:pathLst>
              <a:path w="533400" h="523875">
                <a:moveTo>
                  <a:pt x="372339" y="276846"/>
                </a:moveTo>
                <a:lnTo>
                  <a:pt x="372339" y="524496"/>
                </a:lnTo>
                <a:lnTo>
                  <a:pt x="162789" y="524496"/>
                </a:lnTo>
                <a:lnTo>
                  <a:pt x="162789" y="276846"/>
                </a:lnTo>
                <a:lnTo>
                  <a:pt x="372339" y="276846"/>
                </a:lnTo>
                <a:close/>
                <a:moveTo>
                  <a:pt x="143739" y="114921"/>
                </a:moveTo>
                <a:lnTo>
                  <a:pt x="143739" y="153021"/>
                </a:lnTo>
                <a:lnTo>
                  <a:pt x="391389" y="153021"/>
                </a:lnTo>
                <a:lnTo>
                  <a:pt x="391389" y="114921"/>
                </a:lnTo>
                <a:lnTo>
                  <a:pt x="534264" y="114921"/>
                </a:lnTo>
                <a:lnTo>
                  <a:pt x="534264" y="410196"/>
                </a:lnTo>
                <a:lnTo>
                  <a:pt x="391389" y="410196"/>
                </a:lnTo>
                <a:lnTo>
                  <a:pt x="391389" y="257796"/>
                </a:lnTo>
                <a:lnTo>
                  <a:pt x="143739" y="257796"/>
                </a:lnTo>
                <a:lnTo>
                  <a:pt x="143739" y="410196"/>
                </a:lnTo>
                <a:lnTo>
                  <a:pt x="864" y="410196"/>
                </a:lnTo>
                <a:lnTo>
                  <a:pt x="864" y="186359"/>
                </a:lnTo>
                <a:lnTo>
                  <a:pt x="67539" y="114921"/>
                </a:lnTo>
                <a:lnTo>
                  <a:pt x="143739" y="114921"/>
                </a:lnTo>
                <a:close/>
                <a:moveTo>
                  <a:pt x="462827" y="172071"/>
                </a:moveTo>
                <a:cubicBezTo>
                  <a:pt x="454921" y="172071"/>
                  <a:pt x="448539" y="178453"/>
                  <a:pt x="448539" y="186359"/>
                </a:cubicBezTo>
                <a:cubicBezTo>
                  <a:pt x="448539" y="194264"/>
                  <a:pt x="454921" y="200646"/>
                  <a:pt x="462827" y="200646"/>
                </a:cubicBezTo>
                <a:cubicBezTo>
                  <a:pt x="470732" y="200646"/>
                  <a:pt x="477114" y="194264"/>
                  <a:pt x="477114" y="186359"/>
                </a:cubicBezTo>
                <a:cubicBezTo>
                  <a:pt x="477114" y="178453"/>
                  <a:pt x="470732" y="172071"/>
                  <a:pt x="462827" y="172071"/>
                </a:cubicBezTo>
                <a:close/>
                <a:moveTo>
                  <a:pt x="372339" y="621"/>
                </a:moveTo>
                <a:lnTo>
                  <a:pt x="372339" y="133971"/>
                </a:lnTo>
                <a:lnTo>
                  <a:pt x="162789" y="133971"/>
                </a:lnTo>
                <a:lnTo>
                  <a:pt x="162789" y="621"/>
                </a:lnTo>
                <a:lnTo>
                  <a:pt x="372339" y="621"/>
                </a:ln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 flipH="1">
            <a:off x="4343180" y="4950087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机关工作直接关系群众切身利益，党员干部必须坚持以人民为中心，杜绝门难进、脸难看、事难办等作风问题。要严格执行廉洁纪律，不得利用职权或职务影响为亲友谋利，不得违规收送礼品礼金，不得接受可能影响公正执行公务的宴请和活动安排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43182" y="4622362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严守群众纪律和廉洁纪律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930010" y="1190301"/>
            <a:ext cx="339594" cy="309273"/>
          </a:xfrm>
          <a:custGeom>
            <a:avLst/>
            <a:gdLst/>
            <a:ahLst/>
            <a:cxnLst/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86396"/>
                </a:lnTo>
                <a:lnTo>
                  <a:pt x="1504" y="486396"/>
                </a:ln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411079" y="621"/>
                </a:moveTo>
                <a:lnTo>
                  <a:pt x="411079" y="114921"/>
                </a:lnTo>
                <a:lnTo>
                  <a:pt x="534904" y="114921"/>
                </a:lnTo>
                <a:lnTo>
                  <a:pt x="534904" y="210171"/>
                </a:lnTo>
                <a:lnTo>
                  <a:pt x="1504" y="210171"/>
                </a:lnTo>
                <a:lnTo>
                  <a:pt x="1504" y="114921"/>
                </a:lnTo>
                <a:lnTo>
                  <a:pt x="125329" y="114921"/>
                </a:lnTo>
                <a:lnTo>
                  <a:pt x="125329" y="621"/>
                </a:lnTo>
                <a:lnTo>
                  <a:pt x="411079" y="621"/>
                </a:lnTo>
                <a:close/>
                <a:moveTo>
                  <a:pt x="392029" y="19671"/>
                </a:moveTo>
                <a:lnTo>
                  <a:pt x="144379" y="1967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1967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10" name="AutoShape 10"/>
          <p:cNvSpPr/>
          <p:nvPr/>
        </p:nvSpPr>
        <p:spPr>
          <a:xfrm flipH="1">
            <a:off x="4381222" y="1497495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政治纪律是最重要、最根本、最关键的纪律。机关党员要坚持正确政治方向，严禁妄议党中央大政方针，严禁传播未经证实的信息，严禁在公开和网络空间发表与党员身份不相称的言论；要善于从政治上分析问题、推动工作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381224" y="1172570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chemeClr val="accent6">
                    <a:lumMod val="75000"/>
                  </a:schemeClr>
                </a:solidFill>
                <a:latin typeface="微软雅黑"/>
                <a:ea typeface="微软雅黑"/>
              </a:rPr>
              <a:t>严守政治纪律和政治规矩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73932" y="1825336"/>
            <a:ext cx="2908300" cy="3207328"/>
          </a:xfrm>
          <a:prstGeom prst="rect">
            <a:avLst/>
          </a:prstGeom>
          <a:blipFill>
            <a:blip r:embed="rId1"/>
            <a:stretch>
              <a:fillRect l="-19766" r="-19594"/>
            </a:stretch>
          </a:blipFill>
          <a:ln cap="flat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准确把握纪律红线底线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75855" y="1128110"/>
            <a:ext cx="3624488" cy="5062564"/>
          </a:xfrm>
          <a:custGeom>
            <a:avLst/>
            <a:gdLst/>
            <a:ahLst/>
            <a:cxnLst/>
            <a:rect l="l" t="t" r="r" b="b"/>
            <a:pathLst>
              <a:path w="2622909" h="4615750">
                <a:moveTo>
                  <a:pt x="0" y="0"/>
                </a:moveTo>
                <a:lnTo>
                  <a:pt x="2622909" y="0"/>
                </a:lnTo>
                <a:lnTo>
                  <a:pt x="2622909" y="923720"/>
                </a:lnTo>
                <a:lnTo>
                  <a:pt x="1910162" y="923720"/>
                </a:lnTo>
                <a:lnTo>
                  <a:pt x="1910162" y="4615750"/>
                </a:lnTo>
                <a:lnTo>
                  <a:pt x="709896" y="4615750"/>
                </a:lnTo>
                <a:lnTo>
                  <a:pt x="709896" y="923720"/>
                </a:lnTo>
                <a:lnTo>
                  <a:pt x="0" y="923720"/>
                </a:lnTo>
                <a:close/>
              </a:path>
            </a:pathLst>
          </a:custGeom>
          <a:blipFill>
            <a:blip r:embed="rId1"/>
            <a:stretch>
              <a:fillRect l="-74417" r="-73897"/>
            </a:stretch>
          </a:blip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4" name="Group 4"/>
          <p:cNvGrpSpPr/>
          <p:nvPr/>
        </p:nvGrpSpPr>
        <p:grpSpPr>
          <a:xfrm>
            <a:off x="3960078" y="1179958"/>
            <a:ext cx="621188" cy="621188"/>
            <a:chOff x="0" y="0"/>
            <a:chExt cx="767929" cy="7679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6" name="Freeform 6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7" name="AutoShape 7"/>
          <p:cNvSpPr/>
          <p:nvPr/>
        </p:nvSpPr>
        <p:spPr>
          <a:xfrm>
            <a:off x="4660080" y="1523809"/>
            <a:ext cx="7210027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许多违纪违法问题并非始于大额利益，而是从一顿饭、一张卡、一份礼、一次请托开始。党员干部要警惕“人情往来”“礼尚往来”等借口，慎独慎微、慎始慎终，对苗头性问题及时自省，对不当要求坚决说不。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60080" y="1174528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从小事小节守住第一道关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3960078" y="3028842"/>
            <a:ext cx="621188" cy="621188"/>
            <a:chOff x="0" y="0"/>
            <a:chExt cx="767929" cy="76792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4660080" y="3377376"/>
            <a:ext cx="7210028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正常公务交往必须坚持公开透明、适度规范，不能把管理服务对象变成“关系资源”。参加会议、培训、调研和公务接待，要严格执行有关规定；对可能影响公正履职的宴请、娱乐和旅游活动，必须明确拒绝并按规定报告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60080" y="3023412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把好公务交往的边界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3960078" y="4838526"/>
            <a:ext cx="621188" cy="621188"/>
            <a:chOff x="0" y="0"/>
            <a:chExt cx="767929" cy="7679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4660081" y="5177608"/>
            <a:ext cx="7210028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公车、公款、公物、公务接待以及项目、资金、采购等事项，都是纪律监督的重点。党员干部要严格履行审批、报销、验收和公开程序，坚决防止公私不分、借机敛财、虚列支出、截留挪用等问题，确保公共资源始终用于公共事务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60080" y="4833096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规范使用公权和公共资源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>
            <a:off x="4746065" y="2959161"/>
            <a:ext cx="5808746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id="20" name="Connector 20"/>
          <p:cNvCxnSpPr/>
          <p:nvPr/>
        </p:nvCxnSpPr>
        <p:spPr>
          <a:xfrm>
            <a:off x="4746065" y="4762896"/>
            <a:ext cx="5808747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sp>
        <p:nvSpPr>
          <p:cNvPr id="21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用制度管人管事管权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pic>
        <p:nvPicPr>
          <p:cNvPr id="3" name="image7.png"/>
          <p:cNvPicPr>
            <a:picLocks noChangeAspect="1"/>
          </p:cNvPicPr>
          <p:nvPr/>
        </p:nvPicPr>
        <p:blipFill>
          <a:blip r:embed="rId1"/>
          <a:srcRect l="16275" r="16275"/>
          <a:stretch>
            <a:fillRect/>
          </a:stretch>
        </p:blipFill>
        <p:spPr>
          <a:xfrm>
            <a:off x="7745278" y="1737877"/>
            <a:ext cx="4078168" cy="4029286"/>
          </a:xfrm>
          <a:custGeom>
            <a:avLst/>
            <a:gdLst/>
            <a:ahLst/>
            <a:cxnLst/>
            <a:pathLst>
              <a:path w="4787186" h="4729806">
                <a:moveTo>
                  <a:pt x="2393592" y="694350"/>
                </a:moveTo>
                <a:cubicBezTo>
                  <a:pt x="2622304" y="694350"/>
                  <a:pt x="2807712" y="879757"/>
                  <a:pt x="2807712" y="1108470"/>
                </a:cubicBezTo>
                <a:cubicBezTo>
                  <a:pt x="2807712" y="2177542"/>
                  <a:pt x="2807711" y="3246614"/>
                  <a:pt x="2807711" y="4315686"/>
                </a:cubicBezTo>
                <a:cubicBezTo>
                  <a:pt x="2807711" y="4544399"/>
                  <a:pt x="2622303" y="4729806"/>
                  <a:pt x="2393591" y="4729806"/>
                </a:cubicBezTo>
                <a:lnTo>
                  <a:pt x="2393592" y="4729805"/>
                </a:lnTo>
                <a:cubicBezTo>
                  <a:pt x="2164880" y="4729805"/>
                  <a:pt x="1979472" y="4544398"/>
                  <a:pt x="1979472" y="4315685"/>
                </a:cubicBezTo>
                <a:lnTo>
                  <a:pt x="1979472" y="1108470"/>
                </a:lnTo>
                <a:cubicBezTo>
                  <a:pt x="1979472" y="879757"/>
                  <a:pt x="2164880" y="694350"/>
                  <a:pt x="2393592" y="694350"/>
                </a:cubicBezTo>
                <a:close/>
                <a:moveTo>
                  <a:pt x="4373066" y="534838"/>
                </a:moveTo>
                <a:cubicBezTo>
                  <a:pt x="4601779" y="534838"/>
                  <a:pt x="4787186" y="720246"/>
                  <a:pt x="4787186" y="948957"/>
                </a:cubicBezTo>
                <a:cubicBezTo>
                  <a:pt x="4787186" y="2044615"/>
                  <a:pt x="4787185" y="3140272"/>
                  <a:pt x="4787185" y="4235930"/>
                </a:cubicBezTo>
                <a:cubicBezTo>
                  <a:pt x="4787185" y="4464642"/>
                  <a:pt x="4601777" y="4650050"/>
                  <a:pt x="4373065" y="4650050"/>
                </a:cubicBezTo>
                <a:lnTo>
                  <a:pt x="4373066" y="4650049"/>
                </a:lnTo>
                <a:cubicBezTo>
                  <a:pt x="4144354" y="4650049"/>
                  <a:pt x="3958946" y="4464641"/>
                  <a:pt x="3958946" y="4235929"/>
                </a:cubicBezTo>
                <a:lnTo>
                  <a:pt x="3958946" y="948957"/>
                </a:lnTo>
                <a:cubicBezTo>
                  <a:pt x="3958946" y="720246"/>
                  <a:pt x="4144354" y="534838"/>
                  <a:pt x="4373066" y="534838"/>
                </a:cubicBezTo>
                <a:close/>
                <a:moveTo>
                  <a:pt x="414120" y="534838"/>
                </a:moveTo>
                <a:cubicBezTo>
                  <a:pt x="642832" y="534838"/>
                  <a:pt x="828240" y="720246"/>
                  <a:pt x="828240" y="948957"/>
                </a:cubicBezTo>
                <a:cubicBezTo>
                  <a:pt x="828240" y="2044615"/>
                  <a:pt x="828239" y="3140272"/>
                  <a:pt x="828239" y="4235930"/>
                </a:cubicBezTo>
                <a:cubicBezTo>
                  <a:pt x="828239" y="4464642"/>
                  <a:pt x="642831" y="4650050"/>
                  <a:pt x="414119" y="4650050"/>
                </a:cubicBezTo>
                <a:lnTo>
                  <a:pt x="414120" y="4650049"/>
                </a:lnTo>
                <a:cubicBezTo>
                  <a:pt x="185408" y="4650049"/>
                  <a:pt x="0" y="4464641"/>
                  <a:pt x="0" y="4235929"/>
                </a:cubicBezTo>
                <a:lnTo>
                  <a:pt x="0" y="948957"/>
                </a:lnTo>
                <a:cubicBezTo>
                  <a:pt x="0" y="720246"/>
                  <a:pt x="185408" y="534838"/>
                  <a:pt x="414120" y="534838"/>
                </a:cubicBezTo>
                <a:close/>
                <a:moveTo>
                  <a:pt x="3383328" y="312349"/>
                </a:moveTo>
                <a:cubicBezTo>
                  <a:pt x="3612040" y="312349"/>
                  <a:pt x="3797448" y="497757"/>
                  <a:pt x="3797448" y="726469"/>
                </a:cubicBezTo>
                <a:cubicBezTo>
                  <a:pt x="3797448" y="1822127"/>
                  <a:pt x="3797447" y="2917784"/>
                  <a:pt x="3797447" y="4013442"/>
                </a:cubicBezTo>
                <a:cubicBezTo>
                  <a:pt x="3797447" y="4242155"/>
                  <a:pt x="3612039" y="4427562"/>
                  <a:pt x="3383327" y="4427562"/>
                </a:cubicBezTo>
                <a:lnTo>
                  <a:pt x="3383328" y="4427561"/>
                </a:lnTo>
                <a:cubicBezTo>
                  <a:pt x="3154616" y="4427561"/>
                  <a:pt x="2969208" y="4242154"/>
                  <a:pt x="2969208" y="4013441"/>
                </a:cubicBezTo>
                <a:lnTo>
                  <a:pt x="2969208" y="726469"/>
                </a:lnTo>
                <a:cubicBezTo>
                  <a:pt x="2969208" y="497757"/>
                  <a:pt x="3154616" y="312349"/>
                  <a:pt x="3383328" y="312349"/>
                </a:cubicBezTo>
                <a:close/>
                <a:moveTo>
                  <a:pt x="1403856" y="0"/>
                </a:moveTo>
                <a:cubicBezTo>
                  <a:pt x="1632568" y="0"/>
                  <a:pt x="1817976" y="185408"/>
                  <a:pt x="1817976" y="414120"/>
                </a:cubicBezTo>
                <a:cubicBezTo>
                  <a:pt x="1817976" y="1509778"/>
                  <a:pt x="1817975" y="2605435"/>
                  <a:pt x="1817975" y="3701093"/>
                </a:cubicBezTo>
                <a:cubicBezTo>
                  <a:pt x="1817975" y="3929805"/>
                  <a:pt x="1632567" y="4115213"/>
                  <a:pt x="1403855" y="4115213"/>
                </a:cubicBezTo>
                <a:lnTo>
                  <a:pt x="1403856" y="4115212"/>
                </a:lnTo>
                <a:cubicBezTo>
                  <a:pt x="1175144" y="4115212"/>
                  <a:pt x="989736" y="3929804"/>
                  <a:pt x="989736" y="3701092"/>
                </a:cubicBezTo>
                <a:lnTo>
                  <a:pt x="989736" y="414120"/>
                </a:lnTo>
                <a:cubicBezTo>
                  <a:pt x="989736" y="185408"/>
                  <a:pt x="1175144" y="0"/>
                  <a:pt x="1403856" y="0"/>
                </a:cubicBezTo>
                <a:close/>
              </a:path>
            </a:pathLst>
          </a:custGeom>
          <a:solidFill>
            <a:srgbClr val="2196F3">
              <a:lumMod val="40000"/>
              <a:lumOff val="60000"/>
            </a:srgbClr>
          </a:solidFill>
        </p:spPr>
      </p:pic>
      <p:cxnSp>
        <p:nvCxnSpPr>
          <p:cNvPr id="4" name="Connector 4"/>
          <p:cNvCxnSpPr/>
          <p:nvPr/>
        </p:nvCxnSpPr>
        <p:spPr>
          <a:xfrm>
            <a:off x="948423" y="1641802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5" name="TextBox 5"/>
          <p:cNvSpPr txBox="1"/>
          <p:nvPr/>
        </p:nvSpPr>
        <p:spPr>
          <a:xfrm>
            <a:off x="130333" y="1511572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>
            <a:off x="948423" y="3362828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130333" y="3232598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30333" y="4953624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948423" y="5083854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989452" y="1781321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制度既是约束，也是保护。机关党员要熟悉岗位职责、权力清单、流程规范和风险防控要求，凡事按制度办、按程序办、按权限办，不能以经验代替制度、以惯例突破规定、以领导批示替代法定程序。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89452" y="1411214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让制度成为履职边界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89452" y="3497669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涉及项目安排、资金使用、干部选任、行政审批、评审验收等事项，必须严格执行集体研究、分级审批和全过程记录要求。重要文件、会议决定、审批意见和办理结果要形成完整台账，做到过程可追溯、责任可倒查、监督有依据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89452" y="3127562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关键环节必须留痕可查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9452" y="5323731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工作中遇到政策边界不清、利益关系复杂或可能引发廉政风险的事项，不能擅自决定、模糊处理。要及时向组织请示，主动向纪检部门报告，实事求是说明情况，既防止失职失责，也避免因侥幸心理造成更大风险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89452" y="4953624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发现问题及时请示报告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以案为鉴强化警示教育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从典型案例中认识蜕变规律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06035" y="1220117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574578" y="1217954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F8A706">
                  <a:lumMod val="60000"/>
                  <a:lumOff val="40000"/>
                </a:srgbClr>
              </a:gs>
              <a:gs pos="60000">
                <a:srgbClr val="F8A706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8473096" y="1218185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2167B5">
                  <a:lumMod val="60000"/>
                  <a:lumOff val="40000"/>
                </a:srgbClr>
              </a:gs>
              <a:gs pos="60000">
                <a:srgbClr val="2167B5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TextBox 6"/>
          <p:cNvSpPr txBox="1"/>
          <p:nvPr/>
        </p:nvSpPr>
        <p:spPr>
          <a:xfrm>
            <a:off x="1666881" y="2148148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1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6035" y="2851069"/>
            <a:ext cx="307702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理想信念滑坡是首要诱因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36734" y="3445226"/>
            <a:ext cx="38797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一些党员干部由违纪走向违法，往往不是突然发生，而是从放松理论学习、淡化党员意识、追求个人享受开始。思想防线一旦松动，就容易把组织赋予的权力当作个人资源，逐步突破纪律底线，最终付出沉重代价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35424" y="2145984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2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66098" y="2860451"/>
            <a:ext cx="308128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侥幸心理会放大违纪风险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141117" y="3445226"/>
            <a:ext cx="38797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“别人不知道”“一次没关系”“不会查到我”等错误想法，是违纪行为不断升级的重要诱因。监督并非不存在，问题也不会因为暂时未被发现而消失。党员干部必须摒弃侥幸心理，明白莫伸手、伸手必被捉，始终保持对纪律和法律的敬畏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633942" y="2146214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473096" y="2851462"/>
            <a:ext cx="307702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从破纪到破法往往只有一步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162776" y="3435844"/>
            <a:ext cx="37800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纪律是管党治党的尺子，也是党员干部的保护线。违反纪律后若不能及时纠正，容易在错误道路上越走越远，最终由量变引发质变。因此，必须把自己摆进去、把职责摆进去、把工作摆进去，主动查找风险和不足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以案促改提升警示实效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33033" y="1067704"/>
            <a:ext cx="9387105" cy="1257538"/>
          </a:xfrm>
          <a:custGeom>
            <a:avLst/>
            <a:gdLst/>
            <a:ahLst/>
            <a:cxnLst/>
            <a:rect l="l" t="t" r="r" b="b"/>
            <a:pathLst>
              <a:path w="2627" h="351">
                <a:moveTo>
                  <a:pt x="2622" y="167"/>
                </a:moveTo>
                <a:cubicBezTo>
                  <a:pt x="2433" y="6"/>
                  <a:pt x="2433" y="6"/>
                  <a:pt x="2433" y="6"/>
                </a:cubicBezTo>
                <a:cubicBezTo>
                  <a:pt x="2425" y="0"/>
                  <a:pt x="2414" y="5"/>
                  <a:pt x="2414" y="1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50" y="64"/>
                  <a:pt x="0" y="114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238"/>
                  <a:pt x="50" y="288"/>
                  <a:pt x="112" y="288"/>
                </a:cubicBezTo>
                <a:cubicBezTo>
                  <a:pt x="2414" y="288"/>
                  <a:pt x="2414" y="288"/>
                  <a:pt x="2414" y="288"/>
                </a:cubicBezTo>
                <a:cubicBezTo>
                  <a:pt x="2414" y="336"/>
                  <a:pt x="2414" y="336"/>
                  <a:pt x="2414" y="336"/>
                </a:cubicBezTo>
                <a:cubicBezTo>
                  <a:pt x="2414" y="346"/>
                  <a:pt x="2425" y="351"/>
                  <a:pt x="2433" y="345"/>
                </a:cubicBezTo>
                <a:cubicBezTo>
                  <a:pt x="2622" y="184"/>
                  <a:pt x="2622" y="184"/>
                  <a:pt x="2622" y="184"/>
                </a:cubicBezTo>
                <a:cubicBezTo>
                  <a:pt x="2627" y="180"/>
                  <a:pt x="2627" y="172"/>
                  <a:pt x="2622" y="167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cxnSp>
        <p:nvCxnSpPr>
          <p:cNvPr id="4" name="Connector 4"/>
          <p:cNvCxnSpPr/>
          <p:nvPr/>
        </p:nvCxnSpPr>
        <p:spPr>
          <a:xfrm>
            <a:off x="747346" y="1799943"/>
            <a:ext cx="0" cy="5058057"/>
          </a:xfrm>
          <a:prstGeom prst="line">
            <a:avLst/>
          </a:prstGeom>
          <a:ln w="15875" cap="flat" cmpd="sng">
            <a:solidFill>
              <a:schemeClr val="accent3"/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792663" y="2908072"/>
            <a:ext cx="3465696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开展警示教育，不能满足于通报一个案件、观看一部影片，而要深入分析案件背后的制度漏洞、监管盲区和思想根源。机关党支部应组织党员对照案例检视岗位风险，做到受警醒、明底线、知敬畏、存戒惧。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68080" y="1452633"/>
            <a:ext cx="487680" cy="487680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 lang="en-US" sz="1015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166424" y="1449743"/>
            <a:ext cx="7889477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警示教育不能只停留在“看案例”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981575" y="1950536"/>
            <a:ext cx="7074396" cy="1257538"/>
          </a:xfrm>
          <a:custGeom>
            <a:avLst/>
            <a:gdLst/>
            <a:ahLst/>
            <a:cxnLst/>
            <a:rect l="l" t="t" r="r" b="b"/>
            <a:pathLst>
              <a:path w="2051" h="351">
                <a:moveTo>
                  <a:pt x="2046" y="167"/>
                </a:moveTo>
                <a:cubicBezTo>
                  <a:pt x="1857" y="6"/>
                  <a:pt x="1857" y="6"/>
                  <a:pt x="1857" y="6"/>
                </a:cubicBezTo>
                <a:cubicBezTo>
                  <a:pt x="1849" y="0"/>
                  <a:pt x="1838" y="5"/>
                  <a:pt x="1838" y="15"/>
                </a:cubicBezTo>
                <a:cubicBezTo>
                  <a:pt x="1838" y="63"/>
                  <a:pt x="1838" y="63"/>
                  <a:pt x="1838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1838" y="287"/>
                  <a:pt x="1838" y="287"/>
                  <a:pt x="1838" y="287"/>
                </a:cubicBezTo>
                <a:cubicBezTo>
                  <a:pt x="1838" y="336"/>
                  <a:pt x="1838" y="336"/>
                  <a:pt x="1838" y="336"/>
                </a:cubicBezTo>
                <a:cubicBezTo>
                  <a:pt x="1838" y="346"/>
                  <a:pt x="1849" y="351"/>
                  <a:pt x="1857" y="345"/>
                </a:cubicBezTo>
                <a:cubicBezTo>
                  <a:pt x="2046" y="184"/>
                  <a:pt x="2046" y="184"/>
                  <a:pt x="2046" y="184"/>
                </a:cubicBezTo>
                <a:cubicBezTo>
                  <a:pt x="2051" y="179"/>
                  <a:pt x="2051" y="171"/>
                  <a:pt x="2046" y="167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cxnSp>
        <p:nvCxnSpPr>
          <p:cNvPr id="9" name="Connector 9"/>
          <p:cNvCxnSpPr/>
          <p:nvPr/>
        </p:nvCxnSpPr>
        <p:spPr>
          <a:xfrm>
            <a:off x="4320733" y="2693764"/>
            <a:ext cx="0" cy="4004435"/>
          </a:xfrm>
          <a:prstGeom prst="line">
            <a:avLst/>
          </a:prstGeom>
          <a:ln w="15875" cap="flat" cmpd="sng">
            <a:solidFill>
              <a:schemeClr val="accent2"/>
            </a:solidFill>
            <a:prstDash val="solid"/>
          </a:ln>
        </p:spPr>
      </p:cxnSp>
      <p:sp>
        <p:nvSpPr>
          <p:cNvPr id="10" name="AutoShape 10"/>
          <p:cNvSpPr/>
          <p:nvPr/>
        </p:nvSpPr>
        <p:spPr>
          <a:xfrm>
            <a:off x="4383107" y="3855471"/>
            <a:ext cx="3530961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员干部要围绕权力运行、服务对象、资金审批、项目管理、信息资源和公务交往等重点环节，逐项梳理可能存在的风险点。对风险较高的事项，应明确操作流程、审批权限、监督责任和防控措施，推动风险防控从“事后纠偏”转向“事前预防”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132577" y="2337845"/>
            <a:ext cx="487680" cy="487680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 lang="en-US" sz="1015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747738" y="2362803"/>
            <a:ext cx="5635180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对照岗位查找廉政风险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13" name="Connector 13"/>
          <p:cNvCxnSpPr/>
          <p:nvPr/>
        </p:nvCxnSpPr>
        <p:spPr>
          <a:xfrm>
            <a:off x="7964694" y="3501069"/>
            <a:ext cx="0" cy="3356931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</a:ln>
        </p:spPr>
      </p:cxnSp>
      <p:sp>
        <p:nvSpPr>
          <p:cNvPr id="14" name="AutoShape 14"/>
          <p:cNvSpPr/>
          <p:nvPr/>
        </p:nvSpPr>
        <p:spPr>
          <a:xfrm>
            <a:off x="8015321" y="4111987"/>
            <a:ext cx="3530583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对警示教育中发现的问题，要建立整改台账，明确责任人、整改措施和完成时限；对反复出现、普遍存在的问题，要从制度机制上查原因、补短板。通过完善流程、强化监督、公开承诺和跟踪问效，推动警示教育真正取得实效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7518773" y="2833370"/>
            <a:ext cx="4027133" cy="1253019"/>
          </a:xfrm>
          <a:custGeom>
            <a:avLst/>
            <a:gdLst/>
            <a:ahLst/>
            <a:cxnLst/>
            <a:rect l="l" t="t" r="r" b="b"/>
            <a:pathLst>
              <a:path w="1127" h="350">
                <a:moveTo>
                  <a:pt x="1122" y="166"/>
                </a:moveTo>
                <a:cubicBezTo>
                  <a:pt x="933" y="6"/>
                  <a:pt x="933" y="6"/>
                  <a:pt x="933" y="6"/>
                </a:cubicBezTo>
                <a:cubicBezTo>
                  <a:pt x="925" y="0"/>
                  <a:pt x="914" y="5"/>
                  <a:pt x="914" y="14"/>
                </a:cubicBezTo>
                <a:cubicBezTo>
                  <a:pt x="914" y="63"/>
                  <a:pt x="914" y="63"/>
                  <a:pt x="914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914" y="287"/>
                  <a:pt x="914" y="287"/>
                  <a:pt x="914" y="287"/>
                </a:cubicBezTo>
                <a:cubicBezTo>
                  <a:pt x="914" y="336"/>
                  <a:pt x="914" y="336"/>
                  <a:pt x="914" y="336"/>
                </a:cubicBezTo>
                <a:cubicBezTo>
                  <a:pt x="914" y="345"/>
                  <a:pt x="925" y="350"/>
                  <a:pt x="933" y="344"/>
                </a:cubicBezTo>
                <a:cubicBezTo>
                  <a:pt x="1122" y="184"/>
                  <a:pt x="1122" y="184"/>
                  <a:pt x="1122" y="184"/>
                </a:cubicBezTo>
                <a:cubicBezTo>
                  <a:pt x="1127" y="179"/>
                  <a:pt x="1127" y="171"/>
                  <a:pt x="1122" y="16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sp>
        <p:nvSpPr>
          <p:cNvPr id="16" name="AutoShape 16"/>
          <p:cNvSpPr/>
          <p:nvPr/>
        </p:nvSpPr>
        <p:spPr>
          <a:xfrm>
            <a:off x="7720667" y="3216039"/>
            <a:ext cx="487680" cy="487680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chemeClr val="accent1"/>
                </a:solidFill>
                <a:latin typeface="微软雅黑"/>
                <a:ea typeface="微软雅黑"/>
              </a:rPr>
              <a:t>03</a:t>
            </a:r>
            <a:endParaRPr lang="en-US" sz="1015" b="1" baseline="0">
              <a:solidFill>
                <a:schemeClr val="accent1"/>
              </a:solidFill>
              <a:latin typeface="微软雅黑"/>
              <a:ea typeface="微软雅黑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310567" y="2997158"/>
            <a:ext cx="2487304" cy="95677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normAutofit/>
          </a:bodyPr>
          <a:p>
            <a:pPr marL="0" algn="l"/>
            <a:r>
              <a:rPr lang="zh-CN" altLang="en-US" sz="1600" b="1" baseline="0">
                <a:solidFill>
                  <a:schemeClr val="lt1"/>
                </a:solidFill>
                <a:latin typeface="微软雅黑"/>
                <a:ea typeface="微软雅黑"/>
              </a:rPr>
              <a:t>把整改成果转化为制度成果</a:t>
            </a:r>
            <a:endParaRPr lang="zh-CN" altLang="en-US" sz="1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以自律自省筑牢思想防线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837" y="1"/>
            <a:ext cx="10728326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党员干部要算好人生“三笔账”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71434" y="1905216"/>
            <a:ext cx="3739027" cy="722556"/>
          </a:xfrm>
          <a:prstGeom prst="rect">
            <a:avLst/>
          </a:prstGeom>
          <a:solidFill>
            <a:srgbClr val="778495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200" b="1" baseline="0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3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47924" y="1974108"/>
            <a:ext cx="291655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算好政治账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71434" y="2733282"/>
            <a:ext cx="3724838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党员干部的成长进步离不开组织培养和群众信任，任何违纪违法行为都会损害政治生命，影响个人声誉和家庭荣誉。要始终把政治前途看得重一些，把纪律底线守得牢一些，不能因一时贪念毁掉长期积累。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293934" y="1553028"/>
            <a:ext cx="3739027" cy="722556"/>
          </a:xfrm>
          <a:prstGeom prst="rect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200" b="1" baseline="0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3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875135" y="1627796"/>
            <a:ext cx="291655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算好经济账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293935" y="2369475"/>
            <a:ext cx="3712134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违规收受财物、利用职权谋利，表面上获得了不当利益，实际上可能失去岗位、待遇、自由和家庭稳定。党员干部要明白，合法收入才是安心收入，清白做人、干净做事，才是最可靠、最持久的人生财富。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103723" y="1162803"/>
            <a:ext cx="3739027" cy="722556"/>
          </a:xfrm>
          <a:prstGeom prst="rect">
            <a:avLst/>
          </a:prstGeom>
          <a:solidFill>
            <a:srgbClr val="778495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600" b="1" baseline="0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3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919842" y="1231694"/>
            <a:ext cx="291655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算好家庭账和亲情账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130615" y="1966597"/>
            <a:ext cx="3685241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违纪违法不仅影响个人，也会给家人带来精神压力、社会评价和生活负担。要注重家庭家教家风建设，教育亲属不利用本人职务影响谋取私利，不插手本人职责范围内的事项，共同守住廉洁家庭防线。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培养慎独慎微的行为习惯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33854" y="1177211"/>
            <a:ext cx="3600000" cy="4864666"/>
          </a:xfrm>
          <a:prstGeom prst="roundRect">
            <a:avLst>
              <a:gd name="adj" fmla="val 4658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07332" y="2701857"/>
            <a:ext cx="3290943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慎独不是无人监督时放松要求，而是在独处、独立决策和面对诱惑时，依然能够按原则办事。党员干部要经常检视自己的思想和行为，做到人前人后一个样、八小时内外一个样、有没有监督一个样。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07333" y="1935929"/>
            <a:ext cx="3290943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  <a:effectLst>
            <a:outerShdw blurRad="254000" dist="127000" dir="5400000" algn="tl" rotWithShape="0">
              <a:schemeClr val="accent1">
                <a:alpha val="2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在独处时保持自律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49755" y="1414123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262104" y="1177211"/>
            <a:ext cx="3600000" cy="4864666"/>
          </a:xfrm>
          <a:prstGeom prst="roundRect">
            <a:avLst>
              <a:gd name="adj" fmla="val 5549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435582" y="2701857"/>
            <a:ext cx="3290945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小事小节体现党性修养，也容易成为纪律风险的入口。对违规吃请、收受礼品、打听案情、说情打招呼等行为，要态度明确、界限清楚；对不符合规定的请求，要敢于拒绝、善于解释，不能碍于情面突破底线。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18278" y="1935929"/>
            <a:ext cx="3308250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8A706">
                  <a:lumMod val="60000"/>
                  <a:lumOff val="40000"/>
                </a:srgbClr>
              </a:gs>
              <a:gs pos="60000">
                <a:srgbClr val="F8A706"/>
              </a:gs>
            </a:gsLst>
            <a:lin ang="54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chemeClr val="lt1"/>
                </a:solidFill>
                <a:latin typeface="微软雅黑"/>
                <a:ea typeface="微软雅黑"/>
              </a:rPr>
              <a:t>在小事上坚持原则</a:t>
            </a:r>
            <a:endParaRPr lang="zh-CN" altLang="en-US" sz="1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11901" y="1425734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290355" y="1177211"/>
            <a:ext cx="3600000" cy="4864666"/>
          </a:xfrm>
          <a:prstGeom prst="roundRect">
            <a:avLst>
              <a:gd name="adj" fmla="val 5994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8463834" y="2701857"/>
            <a:ext cx="3320832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网络不是纪律监督的真空地带。党员干部要严格遵守网络信息发布、保密和舆情管理规定，不转发未经核实的信息，不参与不当议论，不泄露工作秘密，不以党员身份传播错误观点，始终做到网上有规矩、发言有边界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446527" y="1935929"/>
            <a:ext cx="3338139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  <a:effectLst>
            <a:outerShdw blurRad="254000" dist="127000" dir="5400000" algn="tl" rotWithShape="0">
              <a:schemeClr val="accent1">
                <a:alpha val="2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在网络空间守住边界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606256" y="1412709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以机关党建推动廉洁建设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idx="4294967295"/>
          </p:nvPr>
        </p:nvSpPr>
        <p:spPr>
          <a:xfrm>
            <a:off x="0" y="128588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发挥党支部战斗堡垒作用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669925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669925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>
            <a:off x="4289399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6" name="TextBox 6"/>
          <p:cNvSpPr txBox="1"/>
          <p:nvPr/>
        </p:nvSpPr>
        <p:spPr>
          <a:xfrm>
            <a:off x="4289399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7908873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7908873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9925" y="1546058"/>
            <a:ext cx="3365089" cy="3599533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0" name="AutoShape 10"/>
          <p:cNvSpPr/>
          <p:nvPr/>
        </p:nvSpPr>
        <p:spPr>
          <a:xfrm>
            <a:off x="4270691" y="1546058"/>
            <a:ext cx="3365089" cy="3599533"/>
          </a:xfrm>
          <a:prstGeom prst="rect">
            <a:avLst/>
          </a:prstGeom>
          <a:solidFill>
            <a:schemeClr val="accent1">
              <a:alpha val="15000"/>
            </a:scheme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1" name="AutoShape 11"/>
          <p:cNvSpPr/>
          <p:nvPr/>
        </p:nvSpPr>
        <p:spPr>
          <a:xfrm>
            <a:off x="7906032" y="1546059"/>
            <a:ext cx="3365089" cy="3580964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2" name="TextBox 12"/>
          <p:cNvSpPr txBox="1"/>
          <p:nvPr/>
        </p:nvSpPr>
        <p:spPr>
          <a:xfrm>
            <a:off x="758084" y="179683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严格落实组织生活制度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844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机关第一党支部要把廉政教育纳入“三会一课”、主题党日、组织生活会和谈心谈话重要内容，推动纪律教育融入日常、抓在经常。支部书记要履行第一责任人职责，支委成员落实“一岗双责”，共同营造严的氛围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8547" y="179683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做实谈心谈话和提醒教育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48547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对党员干部出现苗头性、倾向性问题，支部要及时提醒、及时纠正、及时报告，不能当“老好人”、做“和事佬”。谈心谈话要坚持实事求是、注重效果，既讲纪律要求，也帮助同志解决思想困惑和工作困难，体现组织关怀与纪律刚性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992883" y="179376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形成监督协同合力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12084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支部要主动接受机关纪委、组织部门和群众监督，推动党内监督与岗位监督、制度监督、日常监督贯通协同。党员之间要相互提醒、相互监督，对发现的问题按规定反映，不隐瞒、不包庇、不纵容，共同维护支部良好政治生态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837" y="1"/>
            <a:ext cx="10728326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聚焦机关岗位落实廉洁要求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454292" y="2342716"/>
            <a:ext cx="7350120" cy="478760"/>
          </a:xfrm>
          <a:prstGeom prst="rightArrow">
            <a:avLst>
              <a:gd name="adj1" fmla="val 77853"/>
              <a:gd name="adj2" fmla="val 50000"/>
            </a:avLst>
          </a:prstGeom>
          <a:solidFill>
            <a:srgbClr val="778495">
              <a:lumMod val="20000"/>
              <a:lumOff val="80000"/>
            </a:srgb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142288" y="1742237"/>
            <a:ext cx="1552650" cy="155264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2800" baseline="0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800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699675" y="1139185"/>
            <a:ext cx="2792660" cy="2826553"/>
            <a:chOff x="1365304" y="1322527"/>
            <a:chExt cx="2604722" cy="2636334"/>
          </a:xfrm>
        </p:grpSpPr>
        <p:grpSp>
          <p:nvGrpSpPr>
            <p:cNvPr id="6" name="Group 6"/>
            <p:cNvGrpSpPr/>
            <p:nvPr/>
          </p:nvGrpSpPr>
          <p:grpSpPr>
            <a:xfrm>
              <a:off x="1365304" y="1322527"/>
              <a:ext cx="2604722" cy="2636334"/>
              <a:chOff x="4951411" y="1311276"/>
              <a:chExt cx="4184652" cy="4235449"/>
            </a:xfrm>
          </p:grpSpPr>
          <p:sp>
            <p:nvSpPr>
              <p:cNvPr id="7" name="AutoShape 7"/>
              <p:cNvSpPr/>
              <p:nvPr/>
            </p:nvSpPr>
            <p:spPr>
              <a:xfrm flipH="1" flipV="1">
                <a:off x="6943725" y="1311276"/>
                <a:ext cx="1130300" cy="2667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8074025" y="1577976"/>
                <a:ext cx="1062038" cy="1800225"/>
              </a:xfrm>
              <a:custGeom>
                <a:avLst/>
                <a:gdLst/>
                <a:ahLst/>
                <a:cxnLst/>
                <a:rect l="l" t="t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6048374" y="3378201"/>
                <a:ext cx="3087688" cy="2168524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0" name="AutoShape 10"/>
              <p:cNvSpPr/>
              <p:nvPr/>
            </p:nvSpPr>
            <p:spPr>
              <a:xfrm>
                <a:off x="5118100" y="4216401"/>
                <a:ext cx="930275" cy="1187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4951411" y="2489105"/>
                <a:ext cx="166691" cy="17272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2" name="AutoShape 12"/>
              <p:cNvSpPr/>
              <p:nvPr/>
            </p:nvSpPr>
            <p:spPr>
              <a:xfrm flipH="1">
                <a:off x="5918200" y="1311276"/>
                <a:ext cx="1025525" cy="3476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5919695" y="1547849"/>
                <a:ext cx="2159653" cy="120556"/>
              </a:xfrm>
              <a:custGeom>
                <a:avLst/>
                <a:gdLst/>
                <a:ahLst/>
                <a:cxnLst/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5765799" y="3549651"/>
                <a:ext cx="282575" cy="1854200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5765799" y="1666876"/>
                <a:ext cx="209550" cy="1882775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6889749" y="4346575"/>
                <a:ext cx="476270" cy="1200150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6889750" y="1557339"/>
                <a:ext cx="523875" cy="2789238"/>
              </a:xfrm>
              <a:custGeom>
                <a:avLst/>
                <a:gdLst/>
                <a:ahLst/>
                <a:cxnLst/>
                <a:rect l="l" t="t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8" name="AutoShape 18"/>
              <p:cNvSpPr/>
              <p:nvPr/>
            </p:nvSpPr>
            <p:spPr>
              <a:xfrm>
                <a:off x="6943725" y="1311276"/>
                <a:ext cx="28575" cy="2460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9" name="AutoShape 19"/>
              <p:cNvSpPr/>
              <p:nvPr/>
            </p:nvSpPr>
            <p:spPr>
              <a:xfrm flipH="1">
                <a:off x="5033963" y="1657222"/>
                <a:ext cx="874730" cy="831979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0" name="AutoShape 20"/>
              <p:cNvSpPr/>
              <p:nvPr/>
            </p:nvSpPr>
            <p:spPr>
              <a:xfrm flipH="1" flipV="1">
                <a:off x="8888413" y="3265489"/>
                <a:ext cx="247650" cy="11271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1" name="AutoShape 21"/>
              <p:cNvSpPr/>
              <p:nvPr/>
            </p:nvSpPr>
            <p:spPr>
              <a:xfrm flipH="1" flipV="1">
                <a:off x="8063440" y="1579414"/>
                <a:ext cx="282046" cy="733574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2" name="AutoShape 22"/>
              <p:cNvSpPr/>
              <p:nvPr/>
            </p:nvSpPr>
            <p:spPr>
              <a:xfrm flipH="1" flipV="1">
                <a:off x="8345488" y="2312989"/>
                <a:ext cx="542925" cy="9525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3" name="AutoShape 23"/>
              <p:cNvSpPr/>
              <p:nvPr/>
            </p:nvSpPr>
            <p:spPr>
              <a:xfrm flipH="1" flipV="1">
                <a:off x="8888413" y="3265489"/>
                <a:ext cx="23812" cy="1282699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889750" y="4346576"/>
                <a:ext cx="2022475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5" name="AutoShape 25"/>
              <p:cNvSpPr/>
              <p:nvPr/>
            </p:nvSpPr>
            <p:spPr>
              <a:xfrm>
                <a:off x="5765800" y="3549651"/>
                <a:ext cx="1123950" cy="79692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6" name="AutoShape 26"/>
              <p:cNvSpPr/>
              <p:nvPr/>
            </p:nvSpPr>
            <p:spPr>
              <a:xfrm>
                <a:off x="5033963" y="2489201"/>
                <a:ext cx="731838" cy="1060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7" name="AutoShape 27"/>
              <p:cNvSpPr/>
              <p:nvPr/>
            </p:nvSpPr>
            <p:spPr>
              <a:xfrm flipH="1">
                <a:off x="5033963" y="2251076"/>
                <a:ext cx="941388" cy="23812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8" name="AutoShape 28"/>
              <p:cNvSpPr/>
              <p:nvPr/>
            </p:nvSpPr>
            <p:spPr>
              <a:xfrm flipH="1">
                <a:off x="5975350" y="1557339"/>
                <a:ext cx="996950" cy="693738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9" name="AutoShape 29"/>
              <p:cNvSpPr/>
              <p:nvPr/>
            </p:nvSpPr>
            <p:spPr>
              <a:xfrm flipH="1" flipV="1">
                <a:off x="6972300" y="1557339"/>
                <a:ext cx="1373188" cy="7556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8345488" y="2312989"/>
                <a:ext cx="666750" cy="928688"/>
              </a:xfrm>
              <a:custGeom>
                <a:avLst/>
                <a:gdLst/>
                <a:ahLst/>
                <a:cxnLst/>
                <a:rect l="l" t="t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320088" y="2312989"/>
                <a:ext cx="571500" cy="2416175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2" name="AutoShape 32"/>
              <p:cNvSpPr/>
              <p:nvPr/>
            </p:nvSpPr>
            <p:spPr>
              <a:xfrm flipV="1">
                <a:off x="7413625" y="2312989"/>
                <a:ext cx="931863" cy="298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3" name="AutoShape 33"/>
              <p:cNvSpPr/>
              <p:nvPr/>
            </p:nvSpPr>
            <p:spPr>
              <a:xfrm flipV="1">
                <a:off x="5765800" y="2611439"/>
                <a:ext cx="1647825" cy="95091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5118100" y="3562351"/>
                <a:ext cx="876300" cy="124460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5" name="AutoShape 35"/>
              <p:cNvSpPr/>
              <p:nvPr/>
            </p:nvSpPr>
            <p:spPr>
              <a:xfrm flipH="1">
                <a:off x="5994400" y="4346576"/>
                <a:ext cx="895350" cy="46037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6889750" y="3265488"/>
                <a:ext cx="1998663" cy="1081088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6064250" y="5224463"/>
                <a:ext cx="2043113" cy="184150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5994399" y="4729162"/>
                <a:ext cx="2338388" cy="555625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9" name="AutoShape 39"/>
              <p:cNvSpPr/>
              <p:nvPr/>
            </p:nvSpPr>
            <p:spPr>
              <a:xfrm>
                <a:off x="7413625" y="2611438"/>
                <a:ext cx="908050" cy="8763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40" name="AutoShape 40"/>
              <p:cNvSpPr/>
              <p:nvPr/>
            </p:nvSpPr>
            <p:spPr>
              <a:xfrm>
                <a:off x="5975350" y="2251076"/>
                <a:ext cx="1438275" cy="3603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</p:grpSp>
        <p:sp>
          <p:nvSpPr>
            <p:cNvPr id="41" name="AutoShape 41"/>
            <p:cNvSpPr/>
            <p:nvPr/>
          </p:nvSpPr>
          <p:spPr>
            <a:xfrm>
              <a:off x="1786997" y="1759244"/>
              <a:ext cx="1754054" cy="175405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cap="flat" cmpd="sng">
              <a:prstDash val="solid"/>
            </a:ln>
          </p:spPr>
          <p:txBody>
            <a:bodyPr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70241" y="2432051"/>
              <a:ext cx="1636590" cy="41067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pPr marL="0" algn="ctr">
                <a:defRPr/>
              </a:pPr>
              <a:r>
                <a:rPr lang="en-US" sz="2395" b="1" baseline="0">
                  <a:solidFill>
                    <a:srgbClr val="FFFFFF"/>
                  </a:solidFill>
                  <a:latin typeface="微软雅黑"/>
                  <a:ea typeface="微软雅黑"/>
                </a:rPr>
                <a:t>2</a:t>
              </a:r>
              <a:endParaRPr lang="en-US" sz="1100"/>
            </a:p>
          </p:txBody>
        </p:sp>
      </p:grpSp>
      <p:sp>
        <p:nvSpPr>
          <p:cNvPr id="43" name="AutoShape 43"/>
          <p:cNvSpPr/>
          <p:nvPr/>
        </p:nvSpPr>
        <p:spPr>
          <a:xfrm>
            <a:off x="9377699" y="1742237"/>
            <a:ext cx="1552650" cy="155264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2800" baseline="0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800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01600" y="3472045"/>
            <a:ext cx="394660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在服务决策中坚持公正</a:t>
            </a:r>
            <a:endParaRPr lang="en-US" sz="1100"/>
          </a:p>
        </p:txBody>
      </p:sp>
      <p:sp>
        <p:nvSpPr>
          <p:cNvPr id="45" name="TextBox 45"/>
          <p:cNvSpPr txBox="1"/>
          <p:nvPr/>
        </p:nvSpPr>
        <p:spPr>
          <a:xfrm>
            <a:off x="101600" y="4034063"/>
            <a:ext cx="39497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机关党员参与政策研究、综合协调和决策服务时，要坚持实事求是、客观公正，不能因个人关系、利益诉求或外部压力歪曲事实、选择性提供信息。涉及利益冲突时，应主动回避并报告，确保决策依据真实、程序规范、结果公正。</a:t>
            </a:r>
            <a:endParaRPr lang="en-US" sz="1100"/>
          </a:p>
        </p:txBody>
      </p:sp>
      <p:sp>
        <p:nvSpPr>
          <p:cNvPr id="46" name="TextBox 46"/>
          <p:cNvSpPr txBox="1"/>
          <p:nvPr/>
        </p:nvSpPr>
        <p:spPr>
          <a:xfrm>
            <a:off x="4076700" y="4062361"/>
            <a:ext cx="39497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在服务群众中改进作风</a:t>
            </a:r>
            <a:endParaRPr lang="en-US" sz="1100"/>
          </a:p>
        </p:txBody>
      </p:sp>
      <p:sp>
        <p:nvSpPr>
          <p:cNvPr id="47" name="TextBox 47"/>
          <p:cNvSpPr txBox="1"/>
          <p:nvPr/>
        </p:nvSpPr>
        <p:spPr>
          <a:xfrm>
            <a:off x="4075452" y="4637079"/>
            <a:ext cx="39497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要把群众满意作为检验工作成效的重要标准，主动回应群众关切，认真办理群众诉求，坚决防止形式主义、官僚主义。对职责范围内能够解决的问题，要及时办理；对暂时不能解决的问题，要说明情况、做好解释，杜绝冷硬横推、敷衍应付。</a:t>
            </a:r>
            <a:endParaRPr lang="en-US" sz="1100"/>
          </a:p>
        </p:txBody>
      </p:sp>
      <p:sp>
        <p:nvSpPr>
          <p:cNvPr id="48" name="TextBox 48"/>
          <p:cNvSpPr txBox="1"/>
          <p:nvPr/>
        </p:nvSpPr>
        <p:spPr>
          <a:xfrm>
            <a:off x="8216901" y="3472045"/>
            <a:ext cx="39751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在重点工作中防范风险</a:t>
            </a:r>
            <a:endParaRPr lang="en-US" sz="1100"/>
          </a:p>
        </p:txBody>
      </p:sp>
      <p:sp>
        <p:nvSpPr>
          <p:cNvPr id="49" name="TextBox 49"/>
          <p:cNvSpPr txBox="1"/>
          <p:nvPr/>
        </p:nvSpPr>
        <p:spPr>
          <a:xfrm>
            <a:off x="8216901" y="4034063"/>
            <a:ext cx="39751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项目建设、资金管理、政府采购、资产处置、评审评估和信息公开等重点领域，要严格执行制度流程，主动接受监督检查。党员干部既要勇于担当、积极作为，也要坚持依法依规、留痕管理，做到干成事、不出事。</a:t>
            </a:r>
            <a:endParaRPr lang="en-US" sz="1100"/>
          </a:p>
        </p:txBody>
      </p:sp>
      <p:sp>
        <p:nvSpPr>
          <p:cNvPr id="50" name="AutoShape 5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25" b="1" baseline="0">
                <a:solidFill>
                  <a:srgbClr val="1D1D1D"/>
                </a:solidFill>
                <a:latin typeface="微软雅黑"/>
                <a:ea typeface="微软雅黑"/>
              </a:rPr>
              <a:t>以实际行动践行廉洁承诺</a:t>
            </a:r>
            <a:endParaRPr lang="zh-CN" altLang="en-US" sz="48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建立党员廉洁履职清单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5092408"/>
            <a:ext cx="12192000" cy="1765591"/>
          </a:xfrm>
          <a:prstGeom prst="rect">
            <a:avLst/>
          </a:prstGeom>
          <a:solidFill>
            <a:schemeClr val="accent1">
              <a:alpha val="5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30000"/>
              </a:lnSpc>
            </a:pPr>
          </a:p>
        </p:txBody>
      </p:sp>
      <p:sp>
        <p:nvSpPr>
          <p:cNvPr id="4" name="AutoShape 4"/>
          <p:cNvSpPr/>
          <p:nvPr/>
        </p:nvSpPr>
        <p:spPr>
          <a:xfrm>
            <a:off x="903519" y="4243555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278107" y="4245784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9755237" y="4245784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7" name="TextBox 7"/>
          <p:cNvSpPr txBox="1"/>
          <p:nvPr/>
        </p:nvSpPr>
        <p:spPr>
          <a:xfrm>
            <a:off x="327519" y="1689311"/>
            <a:ext cx="3441176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员干部可围绕今天是否依法依规履职、是否公正对待服务对象、是否存在不当交往、是否做到勤俭节约、是否主动接受监督等方面开展自省。通过简明清单把抽象要求具体化，推动廉洁自律成为可执行、可检查的日常行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25539" y="1187378"/>
            <a:ext cx="3443156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明确每日自省内容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09633" y="1689311"/>
            <a:ext cx="3555048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各岗位要结合职责形成风险清单和防控清单，明确哪些事项必须集体研究、哪些环节必须请示报告、哪些关系必须主动回避、哪些行为坚决不能发生。清单不是形式材料，而是帮助党员干部知边界、明责任、守底线的工作工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9632" y="1187378"/>
            <a:ext cx="355504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明确重点岗位风险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597070" y="1689311"/>
            <a:ext cx="3452500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对自查、监督和谈话中发现的问题，要做到立行立改、限期整改、跟踪问效。整改完成后还要适时开展“回头看”，防止问题反弹；对制度执行中的新情况、新问题，要及时完善流程，推动廉政风险防控常态长效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597070" y="1187377"/>
            <a:ext cx="34525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明确问题整改闭环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88183" y="4415086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761977" y="4415086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0234965" y="4387267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以“三个务必”收束党课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255737" y="4967428"/>
            <a:ext cx="7520363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255738" y="3046745"/>
            <a:ext cx="7520366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255738" y="1142423"/>
            <a:ext cx="7520367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285115" y="1353164"/>
            <a:ext cx="3295514" cy="4240741"/>
          </a:xfrm>
          <a:prstGeom prst="roundRect">
            <a:avLst>
              <a:gd name="adj" fmla="val 2500"/>
            </a:avLst>
          </a:prstGeom>
          <a:blipFill>
            <a:blip r:embed="rId1"/>
            <a:stretch>
              <a:fillRect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grpSp>
        <p:nvGrpSpPr>
          <p:cNvPr id="7" name="Group 7"/>
          <p:cNvGrpSpPr/>
          <p:nvPr/>
        </p:nvGrpSpPr>
        <p:grpSpPr>
          <a:xfrm>
            <a:off x="4495634" y="1364385"/>
            <a:ext cx="444222" cy="444220"/>
            <a:chOff x="3421083" y="6495710"/>
            <a:chExt cx="444222" cy="444220"/>
          </a:xfrm>
        </p:grpSpPr>
        <p:sp>
          <p:nvSpPr>
            <p:cNvPr id="8" name="AutoShape 8"/>
            <p:cNvSpPr/>
            <p:nvPr/>
          </p:nvSpPr>
          <p:spPr>
            <a:xfrm>
              <a:off x="3421083" y="6495710"/>
              <a:ext cx="444222" cy="444220"/>
            </a:xfrm>
            <a:prstGeom prst="ellipse">
              <a:avLst/>
            </a:prstGeom>
            <a:solidFill>
              <a:srgbClr val="F0F0F0">
                <a:lumMod val="75000"/>
              </a:srgbClr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540414" y="6640735"/>
              <a:ext cx="205561" cy="154170"/>
            </a:xfrm>
            <a:custGeom>
              <a:avLst/>
              <a:gdLst/>
              <a:ahLst/>
              <a:cxnLst/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026134" y="1550709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纪律不是事后追责的工具，而是日常履职的行为准绳。全体党员要把纪律要求贯穿决策、执行、监督和服务全过程，做到心有所畏、言有所戒、行有所止，在纪律轨道上担当作为、履职尽责。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456567" y="3220624"/>
            <a:ext cx="444222" cy="444220"/>
            <a:chOff x="6365188" y="6485200"/>
            <a:chExt cx="444222" cy="444220"/>
          </a:xfrm>
          <a:solidFill>
            <a:srgbClr val="FF0000"/>
          </a:solidFill>
        </p:grpSpPr>
        <p:sp>
          <p:nvSpPr>
            <p:cNvPr id="12" name="AutoShape 12"/>
            <p:cNvSpPr/>
            <p:nvPr/>
          </p:nvSpPr>
          <p:spPr>
            <a:xfrm>
              <a:off x="6365188" y="6485200"/>
              <a:ext cx="444222" cy="444220"/>
            </a:xfrm>
            <a:prstGeom prst="ellipse">
              <a:avLst/>
            </a:prstGeom>
            <a:grpFill/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484518" y="6613707"/>
              <a:ext cx="205561" cy="187207"/>
            </a:xfrm>
            <a:custGeom>
              <a:avLst/>
              <a:gdLst/>
              <a:ahLst/>
              <a:cxnLst/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456567" y="5179744"/>
            <a:ext cx="444222" cy="444220"/>
            <a:chOff x="8398034" y="6263090"/>
            <a:chExt cx="444222" cy="444220"/>
          </a:xfrm>
        </p:grpSpPr>
        <p:sp>
          <p:nvSpPr>
            <p:cNvPr id="15" name="AutoShape 15"/>
            <p:cNvSpPr/>
            <p:nvPr/>
          </p:nvSpPr>
          <p:spPr>
            <a:xfrm>
              <a:off x="8398034" y="6263090"/>
              <a:ext cx="444222" cy="444220"/>
            </a:xfrm>
            <a:prstGeom prst="ellipse">
              <a:avLst/>
            </a:prstGeom>
            <a:solidFill>
              <a:srgbClr val="F0F0F0">
                <a:lumMod val="75000"/>
              </a:srgbClr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517364" y="6415117"/>
              <a:ext cx="205561" cy="163687"/>
            </a:xfrm>
            <a:custGeom>
              <a:avLst/>
              <a:gdLst/>
              <a:ahLst/>
              <a:cxnLst/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cxnSp>
        <p:nvCxnSpPr>
          <p:cNvPr id="17" name="Connector 17"/>
          <p:cNvCxnSpPr/>
          <p:nvPr/>
        </p:nvCxnSpPr>
        <p:spPr>
          <a:xfrm flipV="1">
            <a:off x="3869018" y="1643147"/>
            <a:ext cx="0" cy="3709138"/>
          </a:xfrm>
          <a:prstGeom prst="line">
            <a:avLst/>
          </a:prstGeom>
          <a:ln w="9525" cap="flat" cmpd="sng">
            <a:solidFill>
              <a:srgbClr val="1D1D1D">
                <a:alpha val="2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8" name="AutoShape 18"/>
          <p:cNvSpPr/>
          <p:nvPr/>
        </p:nvSpPr>
        <p:spPr>
          <a:xfrm>
            <a:off x="3816764" y="1643147"/>
            <a:ext cx="104508" cy="104507"/>
          </a:xfrm>
          <a:prstGeom prst="ellipse">
            <a:avLst/>
          </a:prstGeom>
          <a:solidFill>
            <a:srgbClr val="F0F0F0">
              <a:lumMod val="75000"/>
            </a:srgbClr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9" name="AutoShape 19"/>
          <p:cNvSpPr/>
          <p:nvPr/>
        </p:nvSpPr>
        <p:spPr>
          <a:xfrm>
            <a:off x="3816764" y="3445462"/>
            <a:ext cx="104508" cy="104507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0" name="AutoShape 20"/>
          <p:cNvSpPr/>
          <p:nvPr/>
        </p:nvSpPr>
        <p:spPr>
          <a:xfrm>
            <a:off x="3816764" y="5261225"/>
            <a:ext cx="104508" cy="104507"/>
          </a:xfrm>
          <a:prstGeom prst="ellipse">
            <a:avLst/>
          </a:prstGeom>
          <a:solidFill>
            <a:srgbClr val="F0F0F0">
              <a:lumMod val="75000"/>
            </a:srgbClr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1" name="TextBox 21"/>
          <p:cNvSpPr txBox="1"/>
          <p:nvPr/>
        </p:nvSpPr>
        <p:spPr>
          <a:xfrm>
            <a:off x="5026134" y="1212291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务必把纪律挺在前面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5020118" y="3461397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廉洁建设不是纪检部门的“单项任务”，而是党支部、支委会和每名党员的共同责任。要认真履行岗位职责和“一岗双责”，既管好自己，也管好身边人、身边事，以责任落实推动全面从严治党要求落地见效。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5020118" y="3122979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务必把责任扛在肩上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020118" y="5377787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清正廉洁不是一时要求，而是一生课题。机关第一党支部全体党员要始终牢记身份、牢记职责、牢记纪律，慎终如始、克己奉公，以忠诚干净担当的实际行动，为机关高质量履职和党的事业发展提供坚强保障。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5020118" y="5039369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务必把清白守到最后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079000" y="1143000"/>
            <a:ext cx="10034000" cy="1975184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600" b="1" baseline="0">
                <a:solidFill>
                  <a:srgbClr val="FFFFFF"/>
                </a:solidFill>
                <a:latin typeface="微软雅黑"/>
                <a:ea typeface="微软雅黑"/>
              </a:rPr>
              <a:t>感谢观看</a:t>
            </a:r>
            <a:endParaRPr lang="zh-CN" altLang="en-US" sz="6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75683" y="3225884"/>
            <a:ext cx="9297809" cy="540000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zh-CN" altLang="en-US" sz="1800" baseline="0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D1D1D"/>
      </a:dk1>
      <a:lt1>
        <a:srgbClr val="FFFFFF"/>
      </a:lt1>
      <a:dk2>
        <a:srgbClr val="778495"/>
      </a:dk2>
      <a:lt2>
        <a:srgbClr val="F0F0F0"/>
      </a:lt2>
      <a:accent1>
        <a:srgbClr val="C8371A"/>
      </a:accent1>
      <a:accent2>
        <a:srgbClr val="F8A706"/>
      </a:accent2>
      <a:accent3>
        <a:srgbClr val="2167B5"/>
      </a:accent3>
      <a:accent4>
        <a:srgbClr val="C8371A"/>
      </a:accent4>
      <a:accent5>
        <a:srgbClr val="2167B5"/>
      </a:accent5>
      <a:accent6>
        <a:srgbClr val="EC8412"/>
      </a:accent6>
      <a:hlink>
        <a:srgbClr val="F84D4D"/>
      </a:hlink>
      <a:folHlink>
        <a:srgbClr val="979797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4572</Words>
  <Application>WPS 演示</Application>
  <PresentationFormat>全屏显示(4:3)</PresentationFormat>
  <Paragraphs>312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Arial</vt:lpstr>
      <vt:lpstr>Times New Roman</vt:lpstr>
      <vt:lpstr>微软雅黑</vt:lpstr>
      <vt:lpstr>方正黑体_GBK</vt:lpstr>
      <vt:lpstr>微软雅黑</vt:lpstr>
      <vt:lpstr>微软雅黑</vt:lpstr>
      <vt:lpstr>宋体</vt:lpstr>
      <vt:lpstr>Arial Unicode MS</vt:lpstr>
      <vt:lpstr>Calibri</vt:lpstr>
      <vt:lpstr>方正书宋_GBK</vt:lpstr>
      <vt:lpstr>Office Theme</vt:lpstr>
      <vt:lpstr>知敬畏守纪律筑牢廉洁思想防线</vt:lpstr>
      <vt:lpstr>PowerPoint 演示文稿</vt:lpstr>
      <vt:lpstr>以政治建设统领廉洁教育</vt:lpstr>
      <vt:lpstr>坚定理想信念是廉洁从政之本</vt:lpstr>
      <vt:lpstr>从党的纪律建设中知敬畏</vt:lpstr>
      <vt:lpstr>以纪律规矩规范履职用权</vt:lpstr>
      <vt:lpstr>把纪律要求落实到日常工作</vt:lpstr>
      <vt:lpstr>准确把握纪律红线底线</vt:lpstr>
      <vt:lpstr>用制度管人管事管权</vt:lpstr>
      <vt:lpstr>以案为鉴强化警示教育</vt:lpstr>
      <vt:lpstr>从典型案例中认识蜕变规律</vt:lpstr>
      <vt:lpstr>以案促改提升警示实效</vt:lpstr>
      <vt:lpstr>以自律自省筑牢思想防线</vt:lpstr>
      <vt:lpstr>PowerPoint 演示文稿</vt:lpstr>
      <vt:lpstr>培养慎独慎微的行为习惯</vt:lpstr>
      <vt:lpstr>以机关党建推动廉洁建设</vt:lpstr>
      <vt:lpstr>发挥党支部战斗堡垒作用</vt:lpstr>
      <vt:lpstr>PowerPoint 演示文稿</vt:lpstr>
      <vt:lpstr>以实际行动践行廉洁承诺</vt:lpstr>
      <vt:lpstr>建立党员廉洁履职清单</vt:lpstr>
      <vt:lpstr>以“三个务必”收束党课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2</cp:revision>
  <dcterms:created xsi:type="dcterms:W3CDTF">2026-09-29T08:43:02Z</dcterms:created>
  <dcterms:modified xsi:type="dcterms:W3CDTF">2026-09-29T08:43:02Z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{"ContentPropagator":"文多多","Label":"1","ReservedCode1":"1790671281958","ProduceID":"wenduoduo-pptx-1790671281958","ReservedCode2":"1790671281958","PropagateID":"wenduoduo-pptx1790671281958","ContentProducer":"文多多"}</vt:lpwstr>
  </property>
  <property fmtid="{D5CDD505-2E9C-101B-9397-08002B2CF9AE}" pid="5" name="ICV">
    <vt:lpwstr>1E0E9F9CECF5A28F167ABB6ABB4C7A23_42</vt:lpwstr>
  </property>
  <property fmtid="{D5CDD505-2E9C-101B-9397-08002B2CF9AE}" pid="6" name="KSOProductBuildVer">
    <vt:lpwstr>2052-12.1.2.26885</vt:lpwstr>
  </property>
</Properties>
</file>