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handoutMasterIdLst>
    <p:handoutMasterId r:id="rId34"/>
  </p:handout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40" userDrawn="1">
          <p15:clr>
            <a:srgbClr val="A4A3A4"/>
          </p15:clr>
        </p15:guide>
        <p15:guide id="2" pos="29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40"/>
        <p:guide pos="2912"/>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200" b="0" i="0" u="none" strike="noStrike">
                <a:solidFill>
                  <a:srgbClr val="000000"/>
                </a:solidFill>
                <a:latin typeface="等线"/>
                <a:ea typeface="等线"/>
                <a:cs typeface="等线"/>
                <a:sym typeface="等线"/>
              </a:rPr>
              <a:t>同志们，大家好！今天我们共同学习的主题是“坚持正风肃纪，为国有企业高质量发展提供坚强的纪律作风保障”。国有企业是中国特色社会主义的重要物质基础和政治基础，是我们党执政兴国的重要支柱和依靠力量。在新时代新征程上，加强作风建设，不仅是全面从严治党的必然要求，更是推动国有企业高质量发展的根本保障。本次党课将围绕这一主题，与大家共同探讨和学习。</a:t>
            </a:r>
            <a:endParaRPr lang="en-US" sz="1200" b="0" i="0" u="none" strike="noStrike">
              <a:solidFill>
                <a:srgbClr val="000000"/>
              </a:solidFill>
              <a:latin typeface="等线"/>
              <a:ea typeface="等线"/>
              <a:cs typeface="等线"/>
              <a:sym typeface="等线"/>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正式开始之前，让我们先明确一个基本共识：作风就是形象，作风就是力量。这句话对于国有企业而言，尤为重要。我们作为国民经济的“顶梁柱”，我们的作风直接关系到党的形象，关系到国家发展的大局。因此，加强作风建设不是一句空洞的口号，而是我们必须时刻牢记并付诸实践的重大政治任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党课将分为三个部分。首先，我们将一同深刻认识新时代加强国企作风建设的重大意义，理解其政治、治理和发展层面的深刻内涵。其次，我们将回顾和总结近年来公司在作风建设方面取得的显著成效和典型经验。最后，我们将共同探讨如何在未来有力推动作风建设向纵深发展，为企业高质量发展提供更坚实的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现在，我们进入第一部分：深刻认识新时代新征程加强国有企业作风建设的重要意义。在这一章，我们将从多个维度深入剖析，为什么作风建设对于今天的国有企业来说，是一项极端重要、不容有失的任务。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们必须明确，坚持党的领导、加强党的建设，是国有企业的光荣传统，是我们的“根”和“魂”。这个“根”和“魂”体现在哪里？很大程度上就体现在我们的作风上。作风建设不是一阵风，而是一项永恒的课题。在新时代，我们面临的形势更加复杂，任务更加艰巨，因此，作风建设只能加强，不能削弱，必须以永远在路上的坚韧和执着，把这项工作抓牢抓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从政治维度看，作风建设是全面从严治党的“试金石”。一个企业的作风如何，直接反映了其政治生态和治理水平。只有作风过硬，我们才能确保党中央的决策部署在企业内部不折不扣地得到执行，才能真正发挥党组织“把方向、管大局、保落实”的作用。同时，优良的作风也是我们密切联系职工群众的桥梁和纽带，是我们赢得民心、汇聚力量的关键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从治理维度看，作风建设是深化国企治理的重要途径。我们必须清醒地认识到，不正之风和腐败问题是相互交织的。很多腐败案件的起点，往往就是一顿饭、一次违规的接待。因此，加强作风建设，就是从源头上防范腐败，是抓早抓小、防微杜渐的治本之策。我们必须坚持风腐同查同治，斩断由风及腐的链条，营造海晏河清的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从发展维度看，优良的作风是企业高质量发展的有力保障。一个单位如果风气不正，人心就会涣散，发展就无从谈起。相反，一个风清气正的环境，能够让大家心无旁骛地干事创业。同时，加强作风建设的过程，也是锤炼干部队伍的过程。我们要通过持续的作风建设，锻造一支忠诚干净担当的高素质干部队伍，为企业的长远发展提供坚实的人才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肯定成绩的同时，我们必须清醒地看到当前国企领域作风问题的一些新表现，特别是“四风”问题的隐形变异。首先是形式主义。比如，有的同志对上级决策部署选择性执行，合意的就干，不合意的就拖着；有的热衷于搞“形象工程”，追求短期政绩；有的工作浮于表面，以会议落实会议；还有的地方文山会海、过度留痕，让基层苦不堪言。这些问题，严重影响了工作效率和企业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其次是官僚主义。官僚主义的要害在于脱离实际、脱离群众。有的领导干部搞“一言堂”，个人说了算，导致决策失误，给企业造成损失；有的缺乏担当精神，遇到矛盾绕着走，碰到难题往上交；还有的高高在上，不接地气，不了解基层的真实情况，不关心职工的疾苦。这些行为，严重损害了党群干群关系，也阻碍了企业的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再次是享乐主义和奢靡之风。虽然总体上得到有效遏制，但隐形变异的问题依然存在。比如，违规吃喝穿上了“隐身衣”，从公款吃喝转向“不吃公款吃老板”；公车管理上，私车公养、违规借用车辆等问题时有发生；收送礼品礼金也变得更加隐蔽，通过电子红包、快递等方式进行。这些行为，看似小事，实则是作风问题的重要表现，必须高度警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奢靡之风方面，一些干部仍然存在侥幸心理。比如，通过各种名目违规发放津补贴；办公用房看似合规，实则超标；利用婚丧喜庆事宜大操大办、借机敛财；违规接受管理服务对象的宴请和旅游安排。这些行为不仅违反了党纪国法，更败坏了党风政风，必须坚决予以纠治。我们必须时刻保持警惕，筑牢思想防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接下来，我们进入第二部分，一同回顾和总结近年来公司在作风建设方面取得的突出成效。在党中央的坚强领导下，通过全体干部职工的共同努力，我们的作风建设取得了实实在在的成果，呈现出一系列新气象。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从宏观层面看，国资央企系统的作风建设呈现出蓬勃向上的新气象。国资委党委带头示范，引领全系统32万个党组织、471万名党员共同参与，形成了强大合力。通过持续深化“第一议题”制度，我们不断夯实思想根基，确保作风建设始终沿着正确的政治方向前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实践层面，我们的监督体系更加完善。特别是大数据、人工智能等新技术的应用，让监督变得更加精准、高效，实现了从“被动防守”到“主动控险”的转变。更令人欣喜的是，担当作为在全系统蔚然成风。无论是在科技创新的前沿，还是在应急处突的一线，都能看到我们党员干部冲锋在前的身影，这正是优良作风最生动的体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下面我们来看一个具体的案例——华电燃料物流公司是如何为基层减负的。他们通过“为‘文山’瘦身”、“从‘会海’松绑”、“给‘迎检’减压”等一系列实实在在的举措，取得了显著成效。比如，文件减少了107件，会议减少了46%，工作群组也大幅精简。这些措施让基层干部从繁琐的事务中解脱出来，能够把更多精力投入到实际工作中，真正激发了干事创业的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另一个典型案例是科技赋能监督。现在，很多央企都在利用大数据、人工智能等技术提升监督质效。比如，通过数据穿透，系统可以自动识别报销中的敏感信息；通过标准穿透，将经费标准嵌入系统，实现超标准报销的智能拦截。这些技术手段，让监督变得更加精准、高效，也让违规行为无处遁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科技赋能还体现在业务穿透和主体穿透上。通过打通业务和财务系统，我们可以实现全流程监控，有效防止虚假支付。通过融合外部信息，构建关联图谱，我们能够深挖线索，识别出那些隐藏在背后的“皮包公司”和利益输送行为。这充分说明，科技是提升监督效能的利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作风建设的最终目的，是要促进发展。我们欣喜地看到，优良的作风正在转化为实实在在的发展实效。在服务国家战略方面，我们圆满完成了电煤保供等重大任务；在降本增效方面，通过深入一线、精准施策，取得了显著的经济效益，仅华电燃料物流公司一家，就帮助电厂节省了超过32亿元的成本。这就是作风建设的价值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创新发展和应急处突方面，优良作风同样发挥了重要作用。我们通过建设数字化平台，提升了管理效率；面对自然灾害等突发事件，我们的党员突击队总是冲锋在前，用实际行动诠释了国企的责任与担当。这些都充分证明，作风建设不是虚的，而是推动企业发展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成绩固然可喜，但我们决不能有丝毫松懈。作风建设永远在路上。接下来，我们进入第三部分，共同探讨如何有力推动作风建设向纵深发展，巩固已有成果，解决新的问题，不断开创作风建设新局面。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推动作风建设向纵深发展，首先要明确总体要求。我们必须坚持以习近平新时代中国特色社会主义思想为指导，把新修订的《国有企业领导人员廉洁从业规定》作为根本遵循。要始终坚持问题导向，清醒认识“四风”问题的顽固性和隐蔽性，坚决破除各种错误思想。同时，要着眼长远，健全长效机制，确保作风建设制度化、常态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具体来说，第一大举措是强化政治监督，压实“两个责任”。党委的主体责任和纪委的监督责任必须落到实处。特别是要压实“一把手”的责任，做到严于律己、严负其责、严管所辖。同时，要把对“一把手”的监督作为重中之重，通过巡视巡察、述责述廉等多种方式，确保权力在阳光下运行。此外，还要推动各类监督贯通协调，形成监督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二大举措是坚持风腐同查同治。我们要深刻认识到“四风”问题和腐败问题的内在联系。在监督执纪中，既要“由风查腐”，从作风问题中发现腐败线索；也要“由腐纠风”，从腐败案件中倒查作风根源。更重要的是要做实以案促改，通过典型案例，推动完善制度、优化治理，实现标本兼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大举措是健全制度体系，扎紧制度的笼子。制度是管根本、管长远的。我们要不断完善日常管理制度，让各项工作有章可循。可以借鉴中国石化等企业的经验，制定清晰的正负面清单，让党员干部清楚知道什么能做、什么不能做。制度的生命力在于执行，必须加强监督检查，确保制度刚性运行，真正让铁规发力、禁令生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第四大举措是加强日常教育，筑牢思想防线。思想是行动的先导。我们要把</a:t>
            </a:r>
            <a:r>
              <a:rPr lang="zh-CN" altLang="en-US" sz="1400" b="0" i="0" u="none" strike="noStrike">
                <a:solidFill>
                  <a:srgbClr val="000000"/>
                </a:solidFill>
              </a:rPr>
              <a:t>纪律</a:t>
            </a:r>
            <a:r>
              <a:rPr lang="en-US" sz="1400" b="0" i="0" u="none" strike="noStrike">
                <a:solidFill>
                  <a:srgbClr val="000000"/>
                </a:solidFill>
              </a:rPr>
              <a:t>作风教育融入日常，抓在经常。要善于运用典型案例，特别是身边的案例开展警示教育，让大家身临其境、深受触动。同时，要大力弘扬企业的优良传统和先进精神，用正能量激励大家，自觉抵制不良风气。</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五大举措是弘扬新风正气，建设清廉国企。作风建设不仅要靠严管，也要靠教化。我们要大力加强廉洁文化建设，让崇廉尚洁成为全体员工的共同价值追求。要积极选树先进典型，发挥榜样的示范引领作用。同时，要引导党员干部重视家庭家教家风建设，因为家风连着党风政风，纯正的家风是抵御腐败的重要防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同志们，今天的党课即将结束。总结来说，作风建设既是攻坚战，也是持久战，容不得半点松懈。我们必须以“永远在路上”的坚韧和执着，把这项工作持之以恒地抓下去。希望大家能以此次学习为契机，进一步统一思想、提高认识，把学习成果转化为推动工作的实际行动，以更加优良的作风，为公司的高质量发展，为强国建设、民族复兴贡献我们的全部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我的授课到此结束，谢谢大家！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85800" y="2514600"/>
            <a:ext cx="10909300" cy="1828800"/>
          </a:xfrm>
          <a:prstGeom prst="roundRect">
            <a:avLst>
              <a:gd name="adj" fmla="val 0"/>
            </a:avLst>
          </a:prstGeom>
          <a:noFill/>
          <a:ln w="25400" cap="flat" cmpd="sng">
            <a:noFill/>
            <a:prstDash val="solid"/>
            <a:round/>
          </a:ln>
        </p:spPr>
        <p:txBody>
          <a:bodyPr vert="horz" wrap="none" lIns="88900" tIns="50800" rIns="88900" bIns="50800" rtlCol="0" anchor="t" anchorCtr="0"/>
          <a:lstStyle/>
          <a:p>
            <a:pPr indent="0" algn="ctr">
              <a:lnSpc>
                <a:spcPct val="100000"/>
              </a:lnSpc>
              <a:defRPr/>
            </a:pPr>
            <a:r>
              <a:rPr lang="zh-CN" sz="4000" b="1">
                <a:solidFill>
                  <a:schemeClr val="bg1"/>
                </a:solidFill>
                <a:latin typeface="方正小标宋简体" panose="02000000000000000000" charset="-122"/>
                <a:ea typeface="方正小标宋简体" panose="02000000000000000000" charset="-122"/>
                <a:cs typeface="方正小标宋简体" panose="02000000000000000000" charset="-122"/>
                <a:sym typeface="Noto Sans SC"/>
              </a:rPr>
              <a:t>推进国有企业作风建设常态化长效化</a:t>
            </a:r>
            <a:endParaRPr lang="zh-CN" sz="4000" b="1" i="0" u="none" strike="noStrike">
              <a:solidFill>
                <a:schemeClr val="bg1"/>
              </a:solidFill>
              <a:effectLst>
                <a:outerShdw blurRad="25400" dist="12700" dir="2700000" algn="tl" rotWithShape="0">
                  <a:srgbClr val="000000">
                    <a:alpha val="43100"/>
                  </a:srgbClr>
                </a:outerShdw>
              </a:effectLst>
              <a:latin typeface="方正小标宋简体" panose="02000000000000000000" charset="-122"/>
              <a:ea typeface="方正小标宋简体" panose="02000000000000000000" charset="-122"/>
              <a:cs typeface="方正小标宋简体" panose="02000000000000000000" charset="-122"/>
              <a:sym typeface="Noto Sans SC"/>
            </a:endParaRPr>
          </a:p>
        </p:txBody>
      </p:sp>
      <p:sp>
        <p:nvSpPr>
          <p:cNvPr id="3" name="AutoShape 3"/>
          <p:cNvSpPr/>
          <p:nvPr/>
        </p:nvSpPr>
        <p:spPr>
          <a:xfrm>
            <a:off x="4953000" y="3345815"/>
            <a:ext cx="2286000" cy="5080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20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rPr>
              <a:t>授课人：A</a:t>
            </a:r>
            <a:r>
              <a:rPr lang="zh-CN" altLang="en-US" sz="220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rPr>
              <a:t>书记</a:t>
            </a:r>
            <a:endParaRPr lang="zh-CN" altLang="en-US" sz="220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AutoShape 9"/>
          <p:cNvSpPr/>
          <p:nvPr/>
        </p:nvSpPr>
        <p:spPr>
          <a:xfrm>
            <a:off x="4622800" y="850900"/>
            <a:ext cx="30988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spc="800">
                <a:solidFill>
                  <a:srgbClr val="C00000"/>
                </a:solidFill>
                <a:latin typeface="方正小标宋简体" panose="02000000000000000000" charset="-122"/>
                <a:ea typeface="方正小标宋简体" panose="02000000000000000000" charset="-122"/>
                <a:cs typeface="方正小标宋简体" panose="02000000000000000000" charset="-122"/>
                <a:sym typeface="Noto Sans SC"/>
              </a:rPr>
              <a:t>前 言</a:t>
            </a:r>
            <a:endParaRPr lang="en-US" sz="2800" b="1" i="0" u="none" strike="noStrike" spc="800">
              <a:solidFill>
                <a:srgbClr val="C00000"/>
              </a:solidFill>
              <a:latin typeface="方正小标宋简体" panose="02000000000000000000" charset="-122"/>
              <a:ea typeface="方正小标宋简体" panose="02000000000000000000" charset="-122"/>
              <a:cs typeface="方正小标宋简体" panose="02000000000000000000" charset="-122"/>
              <a:sym typeface="Noto Sans SC"/>
            </a:endParaRPr>
          </a:p>
        </p:txBody>
      </p:sp>
      <p:sp>
        <p:nvSpPr>
          <p:cNvPr id="11" name="AutoShape 11"/>
          <p:cNvSpPr/>
          <p:nvPr/>
        </p:nvSpPr>
        <p:spPr>
          <a:xfrm>
            <a:off x="1485900" y="2012950"/>
            <a:ext cx="9220200" cy="2540000"/>
          </a:xfrm>
          <a:prstGeom prst="rect">
            <a:avLst/>
          </a:prstGeom>
          <a:noFill/>
          <a:ln w="12700" cap="flat" cmpd="sng">
            <a:noFill/>
            <a:prstDash val="solid"/>
            <a:round/>
          </a:ln>
        </p:spPr>
        <p:txBody>
          <a:bodyPr vert="horz" wrap="square" lIns="254000" tIns="0" rIns="254000" bIns="0" rtlCol="0" anchor="t" anchorCtr="0"/>
          <a:lstStyle/>
          <a:p>
            <a:pPr indent="0" algn="l">
              <a:lnSpc>
                <a:spcPct val="125000"/>
              </a:lnSpc>
              <a:spcAft>
                <a:spcPts val="2000"/>
              </a:spcAft>
              <a:defRPr/>
            </a:pPr>
            <a:r>
              <a:rPr lang="en-US" sz="2400" b="0" i="0" u="none" strike="noStrike">
                <a:solidFill>
                  <a:srgbClr val="C00000"/>
                </a:solidFill>
                <a:latin typeface="黑体" panose="02010609060101010101" charset="-122"/>
                <a:ea typeface="黑体" panose="02010609060101010101" charset="-122"/>
                <a:cs typeface="Noto Sans SC"/>
                <a:sym typeface="Noto Sans SC"/>
              </a:rPr>
              <a:t>    作风就是形象，作风就是力量。</a:t>
            </a:r>
            <a:r>
              <a:rPr lang="en-US" sz="2400" b="0" i="0" u="none" strike="noStrike">
                <a:solidFill>
                  <a:srgbClr val="C00000">
                    <a:alpha val="94902"/>
                  </a:srgbClr>
                </a:solidFill>
                <a:latin typeface="黑体" panose="02010609060101010101" charset="-122"/>
                <a:ea typeface="黑体" panose="02010609060101010101" charset="-122"/>
                <a:cs typeface="Noto Sans SC"/>
                <a:sym typeface="Noto Sans SC"/>
              </a:rPr>
              <a:t>国有企业是中国特色社会主义的重要物质基础和政治基础，是我们党执政兴国的重要支柱和依靠力量。在新时代新征程上，我们必须持续强化党的作风建设，推动全面从严治党向纵深发展，为做强做优做大国有企业提供坚强的作风保障，确保我们的事业行稳致远。</a:t>
            </a:r>
            <a:endParaRPr lang="en-US" sz="2400" b="0" i="0" u="none" strike="noStrike">
              <a:solidFill>
                <a:srgbClr val="C00000">
                  <a:alpha val="94902"/>
                </a:srgbClr>
              </a:solidFill>
              <a:latin typeface="黑体" panose="02010609060101010101" charset="-122"/>
              <a:ea typeface="黑体" panose="02010609060101010101" charset="-122"/>
              <a:cs typeface="Noto Sans SC"/>
              <a:sym typeface="Noto Sans SC"/>
            </a:endParaRPr>
          </a:p>
        </p:txBody>
      </p:sp>
      <p:cxnSp>
        <p:nvCxnSpPr>
          <p:cNvPr id="2" name="直接连接符 1"/>
          <p:cNvCxnSpPr/>
          <p:nvPr/>
        </p:nvCxnSpPr>
        <p:spPr>
          <a:xfrm>
            <a:off x="1606550" y="1696085"/>
            <a:ext cx="8817610"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406900" y="584200"/>
            <a:ext cx="3098800" cy="8255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4800" b="0" i="0" u="none" strike="noStrike" spc="400">
                <a:solidFill>
                  <a:srgbClr val="FF0000"/>
                </a:solidFill>
                <a:latin typeface="方正小标宋简体" panose="02000000000000000000" charset="-122"/>
                <a:ea typeface="方正小标宋简体" panose="02000000000000000000" charset="-122"/>
                <a:cs typeface="方正小标宋简体" panose="02000000000000000000" charset="-122"/>
                <a:sym typeface="Noto Sans SC"/>
              </a:rPr>
              <a:t>目 录</a:t>
            </a:r>
            <a:endParaRPr lang="en-US" sz="4800" b="0" i="0" u="none" strike="noStrike" spc="400">
              <a:solidFill>
                <a:srgbClr val="FF0000"/>
              </a:solidFill>
              <a:latin typeface="方正小标宋简体" panose="02000000000000000000" charset="-122"/>
              <a:ea typeface="方正小标宋简体" panose="02000000000000000000" charset="-122"/>
              <a:cs typeface="方正小标宋简体" panose="02000000000000000000" charset="-122"/>
              <a:sym typeface="Noto Sans SC"/>
            </a:endParaRPr>
          </a:p>
        </p:txBody>
      </p:sp>
      <p:sp>
        <p:nvSpPr>
          <p:cNvPr id="3" name="AutoShape 3"/>
          <p:cNvSpPr/>
          <p:nvPr/>
        </p:nvSpPr>
        <p:spPr>
          <a:xfrm>
            <a:off x="2159000" y="1981200"/>
            <a:ext cx="8902700" cy="762000"/>
          </a:xfrm>
          <a:prstGeom prst="roundRect">
            <a:avLst>
              <a:gd name="adj" fmla="val 10000"/>
            </a:avLst>
          </a:prstGeom>
          <a:noFill/>
          <a:ln w="12700" cap="flat" cmpd="sng">
            <a:solidFill>
              <a:srgbClr val="F60100">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Noto Sans SC"/>
                <a:ea typeface="Noto Sans SC"/>
                <a:cs typeface="Noto Sans SC"/>
                <a:sym typeface="Noto Sans SC"/>
              </a:rPr>
              <a:t>深刻认识新时代新征程加强国有企业作风建设的重要意义</a:t>
            </a:r>
            <a:endParaRPr lang="en-US" sz="1100"/>
          </a:p>
        </p:txBody>
      </p:sp>
      <p:sp>
        <p:nvSpPr>
          <p:cNvPr id="4" name="AutoShape 4"/>
          <p:cNvSpPr/>
          <p:nvPr/>
        </p:nvSpPr>
        <p:spPr>
          <a:xfrm>
            <a:off x="1346200" y="1981200"/>
            <a:ext cx="635000" cy="635000"/>
          </a:xfrm>
          <a:prstGeom prst="ellipse">
            <a:avLst/>
          </a:prstGeom>
          <a:gradFill rotWithShape="0">
            <a:gsLst>
              <a:gs pos="35000">
                <a:srgbClr val="FF3300">
                  <a:alpha val="100000"/>
                </a:srgbClr>
              </a:gs>
              <a:gs pos="89000">
                <a:srgbClr val="C00000">
                  <a:alpha val="100000"/>
                </a:srgbClr>
              </a:gs>
            </a:gsLst>
            <a:lin ang="5400000"/>
          </a:gradFill>
          <a:ln w="25400" cap="flat" cmpd="sng">
            <a:gradFill rotWithShape="1">
              <a:gsLst>
                <a:gs pos="0">
                  <a:srgbClr val="FFF200">
                    <a:alpha val="100000"/>
                  </a:srgbClr>
                </a:gs>
                <a:gs pos="45000">
                  <a:srgbClr val="FF7A00">
                    <a:alpha val="100000"/>
                  </a:srgbClr>
                </a:gs>
                <a:gs pos="70000">
                  <a:srgbClr val="FF0300">
                    <a:alpha val="100000"/>
                  </a:srgbClr>
                </a:gs>
                <a:gs pos="100000">
                  <a:srgbClr val="4D0808">
                    <a:alpha val="100000"/>
                  </a:srgbClr>
                </a:gs>
              </a:gsLst>
              <a:lin ang="8100000"/>
            </a:gradFill>
            <a:prstDash val="solid"/>
            <a:miter lim="10000000"/>
          </a:ln>
        </p:spPr>
        <p:txBody>
          <a:bodyPr vert="horz" wrap="square" lIns="63500" tIns="63500" rIns="63500" bIns="63500" rtlCol="0" anchor="ctr"/>
          <a:lstStyle/>
          <a:p>
            <a:pPr algn="ctr">
              <a:defRPr/>
            </a:pPr>
          </a:p>
        </p:txBody>
      </p:sp>
      <p:sp>
        <p:nvSpPr>
          <p:cNvPr id="5" name="AutoShape 5"/>
          <p:cNvSpPr/>
          <p:nvPr/>
        </p:nvSpPr>
        <p:spPr>
          <a:xfrm>
            <a:off x="1320800" y="2070100"/>
            <a:ext cx="660400" cy="4572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FFFFFF"/>
                </a:solidFill>
                <a:latin typeface="Noto Sans SC"/>
                <a:ea typeface="Noto Sans SC"/>
                <a:cs typeface="Noto Sans SC"/>
                <a:sym typeface="Noto Sans SC"/>
              </a:rPr>
              <a:t>01</a:t>
            </a:r>
            <a:endParaRPr lang="en-US" sz="1100"/>
          </a:p>
        </p:txBody>
      </p:sp>
      <p:sp>
        <p:nvSpPr>
          <p:cNvPr id="6" name="AutoShape 6"/>
          <p:cNvSpPr/>
          <p:nvPr/>
        </p:nvSpPr>
        <p:spPr>
          <a:xfrm>
            <a:off x="2159000" y="3124200"/>
            <a:ext cx="8902700" cy="762000"/>
          </a:xfrm>
          <a:prstGeom prst="roundRect">
            <a:avLst>
              <a:gd name="adj" fmla="val 10000"/>
            </a:avLst>
          </a:prstGeom>
          <a:noFill/>
          <a:ln w="12700" cap="flat" cmpd="sng">
            <a:solidFill>
              <a:srgbClr val="F60100">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Noto Sans SC"/>
                <a:ea typeface="Noto Sans SC"/>
                <a:cs typeface="Noto Sans SC"/>
                <a:sym typeface="Noto Sans SC"/>
              </a:rPr>
              <a:t>充分肯定公司作风建设取得的突出成效</a:t>
            </a:r>
            <a:endParaRPr lang="en-US" sz="1100"/>
          </a:p>
        </p:txBody>
      </p:sp>
      <p:sp>
        <p:nvSpPr>
          <p:cNvPr id="7" name="AutoShape 7"/>
          <p:cNvSpPr/>
          <p:nvPr/>
        </p:nvSpPr>
        <p:spPr>
          <a:xfrm>
            <a:off x="1346200" y="3124200"/>
            <a:ext cx="635000" cy="635000"/>
          </a:xfrm>
          <a:prstGeom prst="ellipse">
            <a:avLst/>
          </a:prstGeom>
          <a:gradFill rotWithShape="0">
            <a:gsLst>
              <a:gs pos="35000">
                <a:srgbClr val="FF3300">
                  <a:alpha val="100000"/>
                </a:srgbClr>
              </a:gs>
              <a:gs pos="89000">
                <a:srgbClr val="C00000">
                  <a:alpha val="100000"/>
                </a:srgbClr>
              </a:gs>
            </a:gsLst>
            <a:lin ang="5400000"/>
          </a:gradFill>
          <a:ln w="25400" cap="flat" cmpd="sng">
            <a:gradFill rotWithShape="1">
              <a:gsLst>
                <a:gs pos="0">
                  <a:srgbClr val="FFF200">
                    <a:alpha val="100000"/>
                  </a:srgbClr>
                </a:gs>
                <a:gs pos="45000">
                  <a:srgbClr val="FF7A00">
                    <a:alpha val="100000"/>
                  </a:srgbClr>
                </a:gs>
                <a:gs pos="70000">
                  <a:srgbClr val="FF0300">
                    <a:alpha val="100000"/>
                  </a:srgbClr>
                </a:gs>
                <a:gs pos="100000">
                  <a:srgbClr val="4D0808">
                    <a:alpha val="100000"/>
                  </a:srgbClr>
                </a:gs>
              </a:gsLst>
              <a:lin ang="8100000"/>
            </a:gradFill>
            <a:prstDash val="solid"/>
            <a:miter lim="10000000"/>
          </a:ln>
        </p:spPr>
        <p:txBody>
          <a:bodyPr vert="horz" wrap="square" lIns="63500" tIns="63500" rIns="63500" bIns="63500" rtlCol="0" anchor="ctr"/>
          <a:lstStyle/>
          <a:p>
            <a:pPr algn="ctr">
              <a:defRPr/>
            </a:pPr>
          </a:p>
        </p:txBody>
      </p:sp>
      <p:sp>
        <p:nvSpPr>
          <p:cNvPr id="8" name="AutoShape 8"/>
          <p:cNvSpPr/>
          <p:nvPr/>
        </p:nvSpPr>
        <p:spPr>
          <a:xfrm>
            <a:off x="1320800" y="3213100"/>
            <a:ext cx="660400" cy="4572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FFFFFF"/>
                </a:solidFill>
                <a:latin typeface="Noto Sans SC"/>
                <a:ea typeface="Noto Sans SC"/>
                <a:cs typeface="Noto Sans SC"/>
                <a:sym typeface="Noto Sans SC"/>
              </a:rPr>
              <a:t>02</a:t>
            </a:r>
            <a:endParaRPr lang="en-US" sz="1100"/>
          </a:p>
        </p:txBody>
      </p:sp>
      <p:sp>
        <p:nvSpPr>
          <p:cNvPr id="9" name="AutoShape 9"/>
          <p:cNvSpPr/>
          <p:nvPr/>
        </p:nvSpPr>
        <p:spPr>
          <a:xfrm>
            <a:off x="2159000" y="4394200"/>
            <a:ext cx="8902700" cy="762000"/>
          </a:xfrm>
          <a:prstGeom prst="roundRect">
            <a:avLst>
              <a:gd name="adj" fmla="val 10000"/>
            </a:avLst>
          </a:prstGeom>
          <a:noFill/>
          <a:ln w="12700" cap="flat" cmpd="sng">
            <a:solidFill>
              <a:srgbClr val="F60100">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Noto Sans SC"/>
                <a:ea typeface="Noto Sans SC"/>
                <a:cs typeface="Noto Sans SC"/>
                <a:sym typeface="Noto Sans SC"/>
              </a:rPr>
              <a:t>有力推动作风建设向纵深发展</a:t>
            </a:r>
            <a:endParaRPr lang="en-US" sz="1100"/>
          </a:p>
        </p:txBody>
      </p:sp>
      <p:sp>
        <p:nvSpPr>
          <p:cNvPr id="10" name="AutoShape 10"/>
          <p:cNvSpPr/>
          <p:nvPr/>
        </p:nvSpPr>
        <p:spPr>
          <a:xfrm>
            <a:off x="1346200" y="4394200"/>
            <a:ext cx="635000" cy="635000"/>
          </a:xfrm>
          <a:prstGeom prst="ellipse">
            <a:avLst/>
          </a:prstGeom>
          <a:gradFill rotWithShape="0">
            <a:gsLst>
              <a:gs pos="35000">
                <a:srgbClr val="FF3300">
                  <a:alpha val="100000"/>
                </a:srgbClr>
              </a:gs>
              <a:gs pos="89000">
                <a:srgbClr val="C00000">
                  <a:alpha val="100000"/>
                </a:srgbClr>
              </a:gs>
            </a:gsLst>
            <a:lin ang="5400000"/>
          </a:gradFill>
          <a:ln w="25400" cap="flat" cmpd="sng">
            <a:gradFill rotWithShape="1">
              <a:gsLst>
                <a:gs pos="0">
                  <a:srgbClr val="FFF200">
                    <a:alpha val="100000"/>
                  </a:srgbClr>
                </a:gs>
                <a:gs pos="45000">
                  <a:srgbClr val="FF7A00">
                    <a:alpha val="100000"/>
                  </a:srgbClr>
                </a:gs>
                <a:gs pos="70000">
                  <a:srgbClr val="FF0300">
                    <a:alpha val="100000"/>
                  </a:srgbClr>
                </a:gs>
                <a:gs pos="100000">
                  <a:srgbClr val="4D0808">
                    <a:alpha val="100000"/>
                  </a:srgbClr>
                </a:gs>
              </a:gsLst>
              <a:lin ang="8100000"/>
            </a:gradFill>
            <a:prstDash val="solid"/>
            <a:miter lim="10000000"/>
          </a:ln>
        </p:spPr>
        <p:txBody>
          <a:bodyPr vert="horz" wrap="square" lIns="63500" tIns="63500" rIns="63500" bIns="63500" rtlCol="0" anchor="ctr"/>
          <a:lstStyle/>
          <a:p>
            <a:pPr algn="ctr">
              <a:defRPr/>
            </a:pPr>
          </a:p>
        </p:txBody>
      </p:sp>
      <p:sp>
        <p:nvSpPr>
          <p:cNvPr id="11" name="AutoShape 11"/>
          <p:cNvSpPr/>
          <p:nvPr/>
        </p:nvSpPr>
        <p:spPr>
          <a:xfrm>
            <a:off x="1320800" y="4483100"/>
            <a:ext cx="660400" cy="4572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FFFFFF"/>
                </a:solidFill>
                <a:latin typeface="Noto Sans SC"/>
                <a:ea typeface="Noto Sans SC"/>
                <a:cs typeface="Noto Sans SC"/>
                <a:sym typeface="Noto Sans SC"/>
              </a:rPr>
              <a:t>03</a:t>
            </a:r>
            <a:endParaRPr lang="en-US" sz="1100"/>
          </a:p>
        </p:txBody>
      </p:sp>
      <p:pic>
        <p:nvPicPr>
          <p:cNvPr id="12" name="图片 11"/>
          <p:cNvPicPr>
            <a:picLocks noChangeAspect="1"/>
          </p:cNvPicPr>
          <p:nvPr userDrawn="1"/>
        </p:nvPicPr>
        <p:blipFill>
          <a:blip r:embed="rId1"/>
          <a:srcRect l="14719" t="70440"/>
          <a:stretch>
            <a:fillRect/>
          </a:stretch>
        </p:blipFill>
        <p:spPr>
          <a:xfrm>
            <a:off x="-635" y="5852795"/>
            <a:ext cx="12192635" cy="1013460"/>
          </a:xfrm>
          <a:prstGeom prst="rect">
            <a:avLst/>
          </a:prstGeom>
        </p:spPr>
      </p:pic>
      <p:cxnSp>
        <p:nvCxnSpPr>
          <p:cNvPr id="13" name="直接连接符 12"/>
          <p:cNvCxnSpPr/>
          <p:nvPr/>
        </p:nvCxnSpPr>
        <p:spPr>
          <a:xfrm>
            <a:off x="1214120" y="1696085"/>
            <a:ext cx="10032365"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508000" y="2286000"/>
            <a:ext cx="11176000" cy="2286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4400" b="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rPr>
              <a:t>一、深刻认识新时代新征程</a:t>
            </a:r>
            <a:br>
              <a:rPr lang="en-US" sz="4400" b="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rPr>
            </a:br>
            <a:r>
              <a:rPr lang="en-US" sz="4400" b="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rPr>
              <a:t>加强国有企业作风建设的重要意义</a:t>
            </a:r>
            <a:endParaRPr lang="en-US" sz="4400" b="0" i="0" u="none" strike="noStrike">
              <a:solidFill>
                <a:srgbClr val="FFFFFF"/>
              </a:solidFill>
              <a:latin typeface="方正小标宋简体" panose="02000000000000000000" charset="-122"/>
              <a:ea typeface="方正小标宋简体" panose="02000000000000000000" charset="-122"/>
              <a:cs typeface="方正小标宋简体" panose="02000000000000000000" charset="-122"/>
              <a:sym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10160000" cy="5080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Noto Sans SC"/>
                <a:ea typeface="Noto Sans SC"/>
                <a:cs typeface="Noto Sans SC"/>
                <a:sym typeface="Noto Sans SC"/>
              </a:rPr>
              <a:t>一、深刻认识新时代新征程加强国有企业作风建设的重要意义</a:t>
            </a:r>
            <a:endParaRPr lang="en-US" sz="1100"/>
          </a:p>
        </p:txBody>
      </p:sp>
      <p:sp>
        <p:nvSpPr>
          <p:cNvPr id="12" name="AutoShape 12"/>
          <p:cNvSpPr/>
          <p:nvPr/>
        </p:nvSpPr>
        <p:spPr>
          <a:xfrm>
            <a:off x="901700" y="1181100"/>
            <a:ext cx="10375900" cy="698500"/>
          </a:xfrm>
          <a:prstGeom prst="roundRect">
            <a:avLst>
              <a:gd name="adj" fmla="val 29090"/>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101600" rIns="88900" bIns="101600" rtlCol="0" anchor="ctr" anchorCtr="0"/>
          <a:lstStyle/>
          <a:p>
            <a:pPr indent="0" algn="l">
              <a:lnSpc>
                <a:spcPct val="100000"/>
              </a:lnSpc>
              <a:defRPr/>
            </a:pPr>
            <a:r>
              <a:rPr lang="en-US" sz="2200" b="0" i="0" u="none" strike="noStrike">
                <a:solidFill>
                  <a:srgbClr val="FFFFFF"/>
                </a:solidFill>
                <a:latin typeface="Noto Sans SC"/>
                <a:ea typeface="Noto Sans SC"/>
                <a:cs typeface="Noto Sans SC"/>
                <a:sym typeface="Noto Sans SC"/>
              </a:rPr>
              <a:t>（一）传承光荣传统，永葆“根”与“魂”</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651000"/>
          </a:xfrm>
          <a:prstGeom prst="roundRect">
            <a:avLst>
              <a:gd name="adj" fmla="val 12307"/>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46300"/>
            <a:ext cx="177800" cy="1397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32000"/>
            <a:ext cx="8775700" cy="1524000"/>
          </a:xfrm>
          <a:prstGeom prst="roundRect">
            <a:avLst>
              <a:gd name="adj" fmla="val 0"/>
            </a:avLst>
          </a:prstGeom>
          <a:noFill/>
          <a:ln w="25400" cap="flat" cmpd="sng">
            <a:noFill/>
            <a:prstDash val="solid"/>
            <a:round/>
          </a:ln>
        </p:spPr>
        <p:txBody>
          <a:bodyPr vert="horz" wrap="square" lIns="127000" tIns="127000" rIns="127000" bIns="127000" rtlCol="0" anchor="t" anchorCtr="0"/>
          <a:lstStyle/>
          <a:p>
            <a:pPr indent="0" algn="just">
              <a:lnSpc>
                <a:spcPct val="117000"/>
              </a:lnSpc>
              <a:defRPr/>
            </a:pPr>
            <a:r>
              <a:rPr lang="en-US" sz="1600" b="1" i="0" u="none" strike="noStrike">
                <a:solidFill>
                  <a:srgbClr val="C00000"/>
                </a:solidFill>
                <a:latin typeface="Noto Sans SC"/>
                <a:ea typeface="Noto Sans SC"/>
                <a:cs typeface="Noto Sans SC"/>
                <a:sym typeface="Noto Sans SC"/>
              </a:rPr>
              <a:t>◆ 国企的特殊地位：</a:t>
            </a:r>
            <a:r>
              <a:rPr lang="en-US" sz="1400" b="0" i="0" u="none" strike="noStrike">
                <a:solidFill>
                  <a:srgbClr val="1F2329"/>
                </a:solidFill>
                <a:latin typeface="Noto Sans SC"/>
                <a:ea typeface="Noto Sans SC"/>
                <a:cs typeface="Noto Sans SC"/>
                <a:sym typeface="Noto Sans SC"/>
              </a:rPr>
              <a:t>国有企业是中国特色社会主义的重要物质基础和政治基础，是我们党执政兴国的重要支柱和依靠力量。坚持党的领导、加强党的建设，是国有企业的光荣传统，是国企的“根”和“魂”。</a:t>
            </a:r>
            <a:endParaRPr lang="en-US" sz="1100"/>
          </a:p>
        </p:txBody>
      </p:sp>
      <p:sp>
        <p:nvSpPr>
          <p:cNvPr id="32" name="AutoShape 32"/>
          <p:cNvSpPr/>
          <p:nvPr/>
        </p:nvSpPr>
        <p:spPr>
          <a:xfrm>
            <a:off x="1574800" y="3937000"/>
            <a:ext cx="165100" cy="330200"/>
          </a:xfrm>
          <a:prstGeom prst="chevron">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937000"/>
            <a:ext cx="165100" cy="330200"/>
          </a:xfrm>
          <a:prstGeom prst="chevron">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937000"/>
            <a:ext cx="165100" cy="330200"/>
          </a:xfrm>
          <a:prstGeom prst="chevron">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09800" y="3810000"/>
            <a:ext cx="9055100" cy="1905000"/>
          </a:xfrm>
          <a:prstGeom prst="roundRect">
            <a:avLst>
              <a:gd name="adj" fmla="val 10666"/>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33600" y="3987800"/>
            <a:ext cx="177800" cy="1397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873500"/>
            <a:ext cx="8775700" cy="1778000"/>
          </a:xfrm>
          <a:prstGeom prst="roundRect">
            <a:avLst>
              <a:gd name="adj" fmla="val 0"/>
            </a:avLst>
          </a:prstGeom>
          <a:noFill/>
          <a:ln w="25400" cap="flat" cmpd="sng">
            <a:noFill/>
            <a:prstDash val="solid"/>
            <a:round/>
          </a:ln>
        </p:spPr>
        <p:txBody>
          <a:bodyPr vert="horz" wrap="square" lIns="127000" tIns="127000" rIns="127000" bIns="127000" rtlCol="0" anchor="t" anchorCtr="0"/>
          <a:lstStyle/>
          <a:p>
            <a:pPr indent="0" algn="just">
              <a:lnSpc>
                <a:spcPct val="117000"/>
              </a:lnSpc>
              <a:defRPr/>
            </a:pPr>
            <a:r>
              <a:rPr lang="en-US" sz="1600" b="1" i="0" u="none" strike="noStrike">
                <a:solidFill>
                  <a:srgbClr val="C00000"/>
                </a:solidFill>
                <a:latin typeface="Noto Sans SC"/>
                <a:ea typeface="Noto Sans SC"/>
                <a:cs typeface="Noto Sans SC"/>
                <a:sym typeface="Noto Sans SC"/>
              </a:rPr>
              <a:t>◆ 作风建设的永恒性：</a:t>
            </a:r>
            <a:r>
              <a:rPr lang="en-US" sz="1400" b="0" i="0" u="none" strike="noStrike">
                <a:solidFill>
                  <a:srgbClr val="1F2329"/>
                </a:solidFill>
                <a:latin typeface="Noto Sans SC"/>
                <a:ea typeface="Noto Sans SC"/>
                <a:cs typeface="Noto Sans SC"/>
                <a:sym typeface="Noto Sans SC"/>
              </a:rPr>
              <a:t>作风建设是党的建设的永恒课题，是全面从严治党的长期任务。在新时代新征程上，国有企业没有特殊、不能例外，必须以永远在路上的坚韧和执着，持续加强作风建设。</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101600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a:t>
            </a:r>
            <a:r>
              <a:rPr lang="en-US" sz="2000" b="0" i="0" u="none" strike="noStrike">
                <a:solidFill>
                  <a:srgbClr val="C00000"/>
                </a:solidFill>
                <a:latin typeface="Noto Sans SC"/>
                <a:ea typeface="Noto Sans SC"/>
                <a:cs typeface="Noto Sans SC"/>
                <a:sym typeface="Noto Sans SC"/>
              </a:rPr>
              <a:t>深刻认识新时代新征程加强国有企业作风建设的重要意义</a:t>
            </a:r>
            <a:endParaRPr lang="en-US" sz="1100"/>
          </a:p>
        </p:txBody>
      </p:sp>
      <p:sp>
        <p:nvSpPr>
          <p:cNvPr id="12" name="AutoShape 12"/>
          <p:cNvSpPr/>
          <p:nvPr/>
        </p:nvSpPr>
        <p:spPr>
          <a:xfrm>
            <a:off x="901700" y="1181100"/>
            <a:ext cx="95123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（二）作风建设是全面从严治党的“试金石”</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651000"/>
          </a:xfrm>
          <a:prstGeom prst="roundRect">
            <a:avLst>
              <a:gd name="adj" fmla="val 4615"/>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97100"/>
            <a:ext cx="177800" cy="1651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32000"/>
            <a:ext cx="8775700" cy="13970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just">
              <a:lnSpc>
                <a:spcPct val="108000"/>
              </a:lnSpc>
              <a:defRPr/>
            </a:pPr>
            <a:r>
              <a:rPr lang="en-US" sz="1600" b="0" i="0" u="none" strike="noStrike">
                <a:solidFill>
                  <a:srgbClr val="C00000"/>
                </a:solidFill>
                <a:latin typeface="Noto Sans SC"/>
                <a:ea typeface="Noto Sans SC"/>
                <a:cs typeface="Noto Sans SC"/>
                <a:sym typeface="Noto Sans SC"/>
              </a:rPr>
              <a:t>■ 保障决策部署落地：</a:t>
            </a:r>
            <a:r>
              <a:rPr lang="en-US" sz="1400" b="0" i="0" u="none" strike="noStrike">
                <a:solidFill>
                  <a:srgbClr val="000000"/>
                </a:solidFill>
                <a:latin typeface="Noto Sans SC"/>
                <a:ea typeface="Noto Sans SC"/>
                <a:cs typeface="Noto Sans SC"/>
                <a:sym typeface="Noto Sans SC"/>
              </a:rPr>
              <a:t>加强作风建设，能够推动国有企业党组织更加充分发挥“把方向、管大局、保落实”的领导作用，确保党中央关于高质量发展、科技创新、深化改革等重大决策部署在企业战略规划、生产经营、改革发展等各环节中落地生根、一贯到底。</a:t>
            </a:r>
            <a:endParaRPr lang="en-US" sz="1100"/>
          </a:p>
        </p:txBody>
      </p:sp>
      <p:sp>
        <p:nvSpPr>
          <p:cNvPr id="32" name="AutoShape 32"/>
          <p:cNvSpPr/>
          <p:nvPr/>
        </p:nvSpPr>
        <p:spPr>
          <a:xfrm>
            <a:off x="1574800" y="3937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937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937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35200" y="3810000"/>
            <a:ext cx="9055100" cy="1778000"/>
          </a:xfrm>
          <a:prstGeom prst="roundRect">
            <a:avLst>
              <a:gd name="adj" fmla="val 8571"/>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46300" y="4064000"/>
            <a:ext cx="177800" cy="1651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937000"/>
            <a:ext cx="8775700" cy="15240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just">
              <a:lnSpc>
                <a:spcPct val="108000"/>
              </a:lnSpc>
              <a:defRPr/>
            </a:pPr>
            <a:r>
              <a:rPr lang="en-US" sz="1600" b="0" i="0" u="none" strike="noStrike">
                <a:solidFill>
                  <a:srgbClr val="C00000"/>
                </a:solidFill>
                <a:latin typeface="Noto Sans SC"/>
                <a:ea typeface="Noto Sans SC"/>
                <a:cs typeface="Noto Sans SC"/>
                <a:sym typeface="Noto Sans SC"/>
              </a:rPr>
              <a:t>■ 密切党群血肉联系：</a:t>
            </a:r>
            <a:r>
              <a:rPr lang="en-US" sz="1400" b="0" i="0" u="none" strike="noStrike">
                <a:solidFill>
                  <a:srgbClr val="000000"/>
                </a:solidFill>
                <a:latin typeface="Noto Sans SC"/>
                <a:ea typeface="Noto Sans SC"/>
                <a:cs typeface="Noto Sans SC"/>
                <a:sym typeface="Noto Sans SC"/>
              </a:rPr>
              <a:t>优良的作风是密切党同人民群众血肉联系的重要纽带。国有企业党员干部作风过硬，才能赢得职工群众的信任和支持，不断增强企业的创造力、凝聚力和战斗力，为国有企业高质量发展筑牢坚实的群众基础。</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711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a:t>
            </a:r>
            <a:r>
              <a:rPr lang="en-US" sz="2000" b="0" i="0" u="none" strike="noStrike">
                <a:solidFill>
                  <a:srgbClr val="C00000"/>
                </a:solidFill>
                <a:latin typeface="Noto Sans SC"/>
                <a:ea typeface="Noto Sans SC"/>
                <a:cs typeface="Noto Sans SC"/>
                <a:sym typeface="Noto Sans SC"/>
              </a:rPr>
              <a:t>深刻认识新时代新征程加强国有企业作风建设的重要意义</a:t>
            </a:r>
            <a:endParaRPr lang="en-US" sz="1100"/>
          </a:p>
        </p:txBody>
      </p:sp>
      <p:sp>
        <p:nvSpPr>
          <p:cNvPr id="12" name="AutoShape 12"/>
          <p:cNvSpPr/>
          <p:nvPr/>
        </p:nvSpPr>
        <p:spPr>
          <a:xfrm>
            <a:off x="901700" y="1181100"/>
            <a:ext cx="95123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（三）以作风之治，促国企之治</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778000"/>
          </a:xfrm>
          <a:prstGeom prst="roundRect">
            <a:avLst>
              <a:gd name="adj" fmla="val 5714"/>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97100"/>
            <a:ext cx="177800" cy="1651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95500"/>
            <a:ext cx="8775700" cy="15240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防范“由风及腐”</a:t>
            </a:r>
            <a:endParaRPr lang="en-US" sz="1100"/>
          </a:p>
          <a:p>
            <a:pPr indent="0" algn="just">
              <a:lnSpc>
                <a:spcPct val="117000"/>
              </a:lnSpc>
            </a:pPr>
            <a:r>
              <a:rPr lang="en-US" sz="1400" b="0" i="0" u="none" strike="noStrike">
                <a:solidFill>
                  <a:srgbClr val="374151"/>
                </a:solidFill>
                <a:latin typeface="Noto Sans SC"/>
                <a:ea typeface="Noto Sans SC"/>
                <a:cs typeface="Noto Sans SC"/>
                <a:sym typeface="Noto Sans SC"/>
              </a:rPr>
              <a:t>大量案例表明，党员干部的腐化堕落往往始于小事小节失守，从一顿饭、一张卡开始，最终由风及腐、风腐交织。加强作风建设，就是在抓早抓小、防微杜渐，有效阻断腐败滋生的路径。</a:t>
            </a:r>
            <a:endParaRPr lang="en-US" sz="1400" b="0" i="0" u="none" strike="noStrike">
              <a:solidFill>
                <a:srgbClr val="374151"/>
              </a:solidFill>
              <a:latin typeface="Noto Sans SC"/>
              <a:ea typeface="Noto Sans SC"/>
              <a:cs typeface="Noto Sans SC"/>
              <a:sym typeface="Noto Sans SC"/>
            </a:endParaRPr>
          </a:p>
        </p:txBody>
      </p:sp>
      <p:sp>
        <p:nvSpPr>
          <p:cNvPr id="32" name="AutoShape 32"/>
          <p:cNvSpPr/>
          <p:nvPr/>
        </p:nvSpPr>
        <p:spPr>
          <a:xfrm>
            <a:off x="1574800" y="4191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4191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4191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35200" y="4064000"/>
            <a:ext cx="9055100" cy="1778000"/>
          </a:xfrm>
          <a:prstGeom prst="roundRect">
            <a:avLst>
              <a:gd name="adj" fmla="val 6428"/>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46300" y="4318000"/>
            <a:ext cx="177800" cy="1778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4191000"/>
            <a:ext cx="8775700" cy="15240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深化风腐同查同治</a:t>
            </a:r>
            <a:endParaRPr lang="en-US" sz="1100"/>
          </a:p>
          <a:p>
            <a:pPr indent="0" algn="just">
              <a:lnSpc>
                <a:spcPct val="117000"/>
              </a:lnSpc>
            </a:pPr>
            <a:r>
              <a:rPr lang="en-US" sz="1400" b="0" i="0" u="none" strike="noStrike">
                <a:solidFill>
                  <a:srgbClr val="374151"/>
                </a:solidFill>
                <a:latin typeface="Noto Sans SC"/>
                <a:ea typeface="Noto Sans SC"/>
                <a:cs typeface="Noto Sans SC"/>
                <a:sym typeface="Noto Sans SC"/>
              </a:rPr>
              <a:t>坚持“风腐同查”，在查处腐败案件时深挖背后的作风问题；坚持“风腐同治”，在纠治作风问题时铲除腐败滋生的土壤。这是深化国企领域治理的治本之策。</a:t>
            </a:r>
            <a:endParaRPr lang="en-US" sz="1400" b="0" i="0" u="none" strike="noStrike">
              <a:solidFill>
                <a:srgbClr val="374151"/>
              </a:solidFill>
              <a:latin typeface="Noto Sans SC"/>
              <a:ea typeface="Noto Sans SC"/>
              <a:cs typeface="Noto Sans SC"/>
              <a:sym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a:t>
            </a:r>
            <a:r>
              <a:rPr lang="en-US" sz="2000" b="0" i="0" u="none" strike="noStrike">
                <a:solidFill>
                  <a:srgbClr val="C00000"/>
                </a:solidFill>
                <a:latin typeface="Noto Sans SC"/>
                <a:ea typeface="Noto Sans SC"/>
                <a:cs typeface="Noto Sans SC"/>
                <a:sym typeface="Noto Sans SC"/>
              </a:rPr>
              <a:t>深刻认识新时代新征程加强国有企业作风建设的重要意义</a:t>
            </a:r>
            <a:endParaRPr lang="en-US" sz="1100"/>
          </a:p>
        </p:txBody>
      </p:sp>
      <p:sp>
        <p:nvSpPr>
          <p:cNvPr id="12" name="AutoShape 12"/>
          <p:cNvSpPr/>
          <p:nvPr/>
        </p:nvSpPr>
        <p:spPr>
          <a:xfrm>
            <a:off x="901700" y="1181100"/>
            <a:ext cx="103759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（四）以优良作风汇聚高质量发展新动能</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397000"/>
          </a:xfrm>
          <a:prstGeom prst="roundRect">
            <a:avLst>
              <a:gd name="adj" fmla="val 6363"/>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46300"/>
            <a:ext cx="177800" cy="1397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32000"/>
            <a:ext cx="8775700" cy="12700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l">
              <a:lnSpc>
                <a:spcPct val="108000"/>
              </a:lnSpc>
              <a:defRPr/>
            </a:pPr>
            <a:r>
              <a:rPr lang="en-US" sz="1800" b="1" i="0" u="none" strike="noStrike">
                <a:solidFill>
                  <a:srgbClr val="C00000"/>
                </a:solidFill>
                <a:latin typeface="Noto Sans SC"/>
                <a:ea typeface="Noto Sans SC"/>
                <a:cs typeface="Noto Sans SC"/>
                <a:sym typeface="Noto Sans SC"/>
              </a:rPr>
              <a:t>营造良好发展环境</a:t>
            </a:r>
            <a:endParaRPr lang="en-US" sz="1100"/>
          </a:p>
          <a:p>
            <a:pPr indent="0" algn="just">
              <a:lnSpc>
                <a:spcPct val="117000"/>
              </a:lnSpc>
            </a:pPr>
            <a:r>
              <a:rPr lang="en-US" sz="1400" b="0" i="0" u="none" strike="noStrike">
                <a:solidFill>
                  <a:srgbClr val="374151"/>
                </a:solidFill>
                <a:latin typeface="Noto Sans SC"/>
                <a:ea typeface="Noto Sans SC"/>
                <a:cs typeface="Noto Sans SC"/>
                <a:sym typeface="Noto Sans SC"/>
              </a:rPr>
              <a:t>风清气正的政治生态是企业高质量发展的“软实力”。一个作风过硬的团队，才能心无旁骛谋发展，形成干事创业的浓厚氛围。</a:t>
            </a:r>
            <a:endParaRPr lang="en-US" sz="1400" b="0" i="0" u="none" strike="noStrike">
              <a:solidFill>
                <a:srgbClr val="374151"/>
              </a:solidFill>
              <a:latin typeface="Noto Sans SC"/>
              <a:ea typeface="Noto Sans SC"/>
              <a:cs typeface="Noto Sans SC"/>
              <a:sym typeface="Noto Sans SC"/>
            </a:endParaRPr>
          </a:p>
        </p:txBody>
      </p:sp>
      <p:sp>
        <p:nvSpPr>
          <p:cNvPr id="32" name="AutoShape 32"/>
          <p:cNvSpPr/>
          <p:nvPr/>
        </p:nvSpPr>
        <p:spPr>
          <a:xfrm>
            <a:off x="1574800" y="3810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810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810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09800" y="3683000"/>
            <a:ext cx="9055100" cy="1905000"/>
          </a:xfrm>
          <a:prstGeom prst="roundRect">
            <a:avLst>
              <a:gd name="adj" fmla="val 8000"/>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33600" y="3873500"/>
            <a:ext cx="177800" cy="889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784600"/>
            <a:ext cx="8775700" cy="1714500"/>
          </a:xfrm>
          <a:prstGeom prst="roundRect">
            <a:avLst>
              <a:gd name="adj" fmla="val 0"/>
            </a:avLst>
          </a:prstGeom>
          <a:noFill/>
          <a:ln w="25400" cap="flat" cmpd="sng">
            <a:noFill/>
            <a:prstDash val="solid"/>
            <a:round/>
          </a:ln>
        </p:spPr>
        <p:txBody>
          <a:bodyPr vert="horz" wrap="square" lIns="127000" tIns="101600" rIns="127000" bIns="101600" rtlCol="0" anchor="t" anchorCtr="0"/>
          <a:lstStyle/>
          <a:p>
            <a:pPr indent="0" algn="l">
              <a:lnSpc>
                <a:spcPct val="108000"/>
              </a:lnSpc>
              <a:defRPr/>
            </a:pPr>
            <a:r>
              <a:rPr lang="en-US" sz="1800" b="1" i="0" u="none" strike="noStrike">
                <a:solidFill>
                  <a:srgbClr val="C00000"/>
                </a:solidFill>
                <a:latin typeface="Noto Sans SC"/>
                <a:ea typeface="Noto Sans SC"/>
                <a:cs typeface="Noto Sans SC"/>
                <a:sym typeface="Noto Sans SC"/>
              </a:rPr>
              <a:t>锻造高素质干部队伍</a:t>
            </a:r>
            <a:endParaRPr lang="en-US" sz="1100"/>
          </a:p>
          <a:p>
            <a:pPr indent="0" algn="just">
              <a:lnSpc>
                <a:spcPct val="117000"/>
              </a:lnSpc>
            </a:pPr>
            <a:r>
              <a:rPr lang="en-US" sz="1400" b="0" i="0" u="none" strike="noStrike">
                <a:solidFill>
                  <a:srgbClr val="374151"/>
                </a:solidFill>
                <a:latin typeface="Noto Sans SC"/>
                <a:ea typeface="Noto Sans SC"/>
                <a:cs typeface="Noto Sans SC"/>
                <a:sym typeface="Noto Sans SC"/>
              </a:rPr>
              <a:t>通过思想淬炼、政治历练、实践锻炼，打造一支对党忠诚、勇于创新、治企有方、兴企有为、清正廉洁的高素质专业化国企领导人员队伍，为企业发展注入强劲人才动能。</a:t>
            </a:r>
            <a:endParaRPr lang="en-US" sz="1400" b="0" i="0" u="none" strike="noStrike">
              <a:solidFill>
                <a:srgbClr val="374151"/>
              </a:solidFill>
              <a:latin typeface="Noto Sans SC"/>
              <a:ea typeface="Noto Sans SC"/>
              <a:cs typeface="Noto Sans SC"/>
              <a:sym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711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一、深刻认识新时代新征程加强国有企业作风建设的重要意义</a:t>
            </a:r>
            <a:endParaRPr lang="en-US" sz="1100"/>
          </a:p>
        </p:txBody>
      </p:sp>
      <p:cxnSp>
        <p:nvCxnSpPr>
          <p:cNvPr id="12" name="Connector 12"/>
          <p:cNvCxnSpPr/>
          <p:nvPr/>
        </p:nvCxnSpPr>
        <p:spPr>
          <a:xfrm>
            <a:off x="6400800" y="16383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333500"/>
            <a:ext cx="8420100" cy="647700"/>
          </a:xfrm>
          <a:prstGeom prst="roundRect">
            <a:avLst>
              <a:gd name="adj" fmla="val 21568"/>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435100"/>
            <a:ext cx="7721600" cy="457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400" b="1" i="0" u="none" strike="noStrike">
                <a:latin typeface="Noto Sans SC"/>
                <a:ea typeface="Noto Sans SC"/>
                <a:cs typeface="Noto Sans SC"/>
                <a:sym typeface="Noto Sans SC"/>
              </a:rPr>
              <a:t>（五）问题警示：警惕“四风”隐形变异（形式主义）</a:t>
            </a:r>
            <a:endParaRPr lang="en-US" sz="1100"/>
          </a:p>
        </p:txBody>
      </p:sp>
      <p:pic>
        <p:nvPicPr>
          <p:cNvPr id="15" name="Picture 15"/>
          <p:cNvPicPr>
            <a:picLocks noChangeAspect="1"/>
          </p:cNvPicPr>
          <p:nvPr/>
        </p:nvPicPr>
        <p:blipFill>
          <a:blip r:embed="rId1"/>
          <a:srcRect l="27830" r="27830"/>
          <a:stretch>
            <a:fillRect/>
          </a:stretch>
        </p:blipFill>
        <p:spPr>
          <a:xfrm>
            <a:off x="965200" y="469900"/>
            <a:ext cx="977900" cy="1409700"/>
          </a:xfrm>
          <a:prstGeom prst="rect">
            <a:avLst/>
          </a:prstGeom>
          <a:noFill/>
          <a:ln w="25400" cap="flat" cmpd="sng">
            <a:noFill/>
            <a:prstDash val="solid"/>
            <a:round/>
          </a:ln>
        </p:spPr>
      </p:pic>
      <p:sp>
        <p:nvSpPr>
          <p:cNvPr id="16" name="AutoShape 16"/>
          <p:cNvSpPr/>
          <p:nvPr/>
        </p:nvSpPr>
        <p:spPr>
          <a:xfrm>
            <a:off x="469900" y="2311400"/>
            <a:ext cx="11239500" cy="4089400"/>
          </a:xfrm>
          <a:prstGeom prst="roundRect">
            <a:avLst>
              <a:gd name="adj" fmla="val 4968"/>
            </a:avLst>
          </a:prstGeom>
          <a:solidFill>
            <a:srgbClr val="FFFFFF">
              <a:alpha val="80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596900" y="2476500"/>
            <a:ext cx="10731500" cy="3784600"/>
          </a:xfrm>
          <a:prstGeom prst="roundRect">
            <a:avLst>
              <a:gd name="adj" fmla="val 0"/>
            </a:avLst>
          </a:prstGeom>
          <a:noFill/>
          <a:ln w="25400" cap="flat" cmpd="sng">
            <a:noFill/>
            <a:prstDash val="solid"/>
            <a:round/>
          </a:ln>
        </p:spPr>
        <p:txBody>
          <a:bodyPr vert="horz" wrap="square" lIns="190500" tIns="152400" rIns="190500" bIns="152400" rtlCol="0" anchor="t" anchorCtr="0"/>
          <a:lstStyle/>
          <a:p>
            <a:pPr marL="190500" indent="-190500" algn="l">
              <a:lnSpc>
                <a:spcPct val="117000"/>
              </a:lnSpc>
              <a:buClr>
                <a:srgbClr val="C00000"/>
              </a:buClr>
              <a:buChar char="•"/>
              <a:defRPr/>
            </a:pPr>
            <a:r>
              <a:rPr lang="en-US" sz="1500" b="1" i="0" u="none" strike="noStrike">
                <a:solidFill>
                  <a:srgbClr val="C00000"/>
                </a:solidFill>
                <a:latin typeface="Noto Sans SC"/>
                <a:ea typeface="Noto Sans SC"/>
                <a:cs typeface="Noto Sans SC"/>
                <a:sym typeface="Noto Sans SC"/>
              </a:rPr>
              <a:t>贯彻落实“打折扣”：</a:t>
            </a:r>
            <a:r>
              <a:rPr lang="en-US" sz="1500" b="0" i="0" u="none" strike="noStrike">
                <a:solidFill>
                  <a:srgbClr val="333333"/>
                </a:solidFill>
                <a:latin typeface="Noto Sans SC"/>
                <a:ea typeface="Noto Sans SC"/>
                <a:cs typeface="Noto Sans SC"/>
                <a:sym typeface="Noto Sans SC"/>
              </a:rPr>
              <a:t>对上级决策部署合意的就执行，不合意的就搞变通，片面强调企业的经济属性，未能将政治责任与经济责任统一。</a:t>
            </a:r>
            <a:endParaRPr lang="en-US" sz="1100"/>
          </a:p>
          <a:p>
            <a:pPr indent="0" algn="l">
              <a:lnSpc>
                <a:spcPct val="83000"/>
              </a:lnSpc>
            </a:pPr>
          </a:p>
          <a:p>
            <a:pPr marL="190500" indent="-190500" algn="l">
              <a:lnSpc>
                <a:spcPct val="117000"/>
              </a:lnSpc>
              <a:buClr>
                <a:srgbClr val="C00000"/>
              </a:buClr>
              <a:buChar char="•"/>
            </a:pPr>
            <a:r>
              <a:rPr lang="en-US" sz="1500" b="1" i="0" u="none" strike="noStrike">
                <a:solidFill>
                  <a:srgbClr val="C00000"/>
                </a:solidFill>
                <a:latin typeface="Noto Sans SC"/>
                <a:ea typeface="Noto Sans SC"/>
                <a:cs typeface="Noto Sans SC"/>
                <a:sym typeface="Noto Sans SC"/>
              </a:rPr>
              <a:t>政绩观存在偏差：</a:t>
            </a:r>
            <a:r>
              <a:rPr lang="en-US" sz="1500" b="0" i="0" u="none" strike="noStrike">
                <a:solidFill>
                  <a:srgbClr val="333333"/>
                </a:solidFill>
                <a:latin typeface="Noto Sans SC"/>
                <a:ea typeface="Noto Sans SC"/>
                <a:cs typeface="Noto Sans SC"/>
                <a:sym typeface="Noto Sans SC"/>
              </a:rPr>
              <a:t>热衷打造短期可见的“形象工程”“政绩工程”，不顾企业发展实际盲目上项目、铺摊子，导致企业负债累累，发展后劲严重不足。</a:t>
            </a:r>
            <a:endParaRPr lang="en-US" sz="1500" b="0" i="0" u="none" strike="noStrike">
              <a:solidFill>
                <a:srgbClr val="333333"/>
              </a:solidFill>
              <a:latin typeface="Noto Sans SC"/>
              <a:ea typeface="Noto Sans SC"/>
              <a:cs typeface="Noto Sans SC"/>
              <a:sym typeface="Noto Sans SC"/>
            </a:endParaRPr>
          </a:p>
          <a:p>
            <a:pPr indent="0" algn="l">
              <a:lnSpc>
                <a:spcPct val="83000"/>
              </a:lnSpc>
            </a:pPr>
          </a:p>
          <a:p>
            <a:pPr marL="190500" indent="-190500" algn="l">
              <a:lnSpc>
                <a:spcPct val="117000"/>
              </a:lnSpc>
              <a:buClr>
                <a:srgbClr val="C00000"/>
              </a:buClr>
              <a:buChar char="•"/>
            </a:pPr>
            <a:r>
              <a:rPr lang="en-US" sz="1500" b="1" i="0" u="none" strike="noStrike">
                <a:solidFill>
                  <a:srgbClr val="C00000"/>
                </a:solidFill>
                <a:latin typeface="Noto Sans SC"/>
                <a:ea typeface="Noto Sans SC"/>
                <a:cs typeface="Noto Sans SC"/>
                <a:sym typeface="Noto Sans SC"/>
              </a:rPr>
              <a:t>工作不实“走过场”：</a:t>
            </a:r>
            <a:r>
              <a:rPr lang="en-US" sz="1500" b="0" i="0" u="none" strike="noStrike">
                <a:solidFill>
                  <a:srgbClr val="333333"/>
                </a:solidFill>
                <a:latin typeface="Noto Sans SC"/>
                <a:ea typeface="Noto Sans SC"/>
                <a:cs typeface="Noto Sans SC"/>
                <a:sym typeface="Noto Sans SC"/>
              </a:rPr>
              <a:t>陷入“以会议落实会议、以文件落实文件”的怪圈，调查研究“蜻蜓点水”不深入基层，服务群众和一线“口号响当当、行动冷冰冰”。</a:t>
            </a:r>
            <a:endParaRPr lang="en-US" sz="1500" b="0" i="0" u="none" strike="noStrike">
              <a:solidFill>
                <a:srgbClr val="333333"/>
              </a:solidFill>
              <a:latin typeface="Noto Sans SC"/>
              <a:ea typeface="Noto Sans SC"/>
              <a:cs typeface="Noto Sans SC"/>
              <a:sym typeface="Noto Sans SC"/>
            </a:endParaRPr>
          </a:p>
          <a:p>
            <a:pPr indent="0" algn="l">
              <a:lnSpc>
                <a:spcPct val="83000"/>
              </a:lnSpc>
            </a:pPr>
          </a:p>
          <a:p>
            <a:pPr marL="190500" indent="-190500" algn="l">
              <a:lnSpc>
                <a:spcPct val="117000"/>
              </a:lnSpc>
              <a:buClr>
                <a:srgbClr val="C00000"/>
              </a:buClr>
              <a:buChar char="•"/>
            </a:pPr>
            <a:r>
              <a:rPr lang="en-US" sz="1500" b="1" i="0" u="none" strike="noStrike">
                <a:solidFill>
                  <a:srgbClr val="C00000"/>
                </a:solidFill>
                <a:latin typeface="Noto Sans SC"/>
                <a:ea typeface="Noto Sans SC"/>
                <a:cs typeface="Noto Sans SC"/>
                <a:sym typeface="Noto Sans SC"/>
              </a:rPr>
              <a:t>文山会海“加重负”：</a:t>
            </a:r>
            <a:r>
              <a:rPr lang="en-US" sz="1500" b="0" i="0" u="none" strike="noStrike">
                <a:solidFill>
                  <a:srgbClr val="333333"/>
                </a:solidFill>
                <a:latin typeface="Noto Sans SC"/>
                <a:ea typeface="Noto Sans SC"/>
                <a:cs typeface="Noto Sans SC"/>
                <a:sym typeface="Noto Sans SC"/>
              </a:rPr>
              <a:t>各类文件、会议、检查评比过多过滥，过度要求工作留痕，让基层干部疲于应付、不堪重负，严重挤占了抓落实、谋发展的精力。</a:t>
            </a:r>
            <a:endParaRPr lang="en-US" sz="15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一、深刻认识新时代新征程加强国有企业作风建设的重要意义</a:t>
            </a:r>
            <a:endParaRPr lang="en-US" sz="1100"/>
          </a:p>
        </p:txBody>
      </p:sp>
      <p:cxnSp>
        <p:nvCxnSpPr>
          <p:cNvPr id="12" name="Connector 12"/>
          <p:cNvCxnSpPr/>
          <p:nvPr/>
        </p:nvCxnSpPr>
        <p:spPr>
          <a:xfrm>
            <a:off x="6400800" y="17272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422400"/>
            <a:ext cx="8420100" cy="647700"/>
          </a:xfrm>
          <a:prstGeom prst="roundRect">
            <a:avLst>
              <a:gd name="adj" fmla="val 21568"/>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524000"/>
            <a:ext cx="7721600" cy="457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400" b="1" i="0" u="none" strike="noStrike">
                <a:latin typeface="Noto Sans SC"/>
                <a:ea typeface="Noto Sans SC"/>
                <a:cs typeface="Noto Sans SC"/>
                <a:sym typeface="Noto Sans SC"/>
              </a:rPr>
              <a:t>（五）问题警示：警惕“四风”隐形变异（官僚主义）</a:t>
            </a:r>
            <a:endParaRPr lang="en-US" sz="1100"/>
          </a:p>
        </p:txBody>
      </p:sp>
      <p:pic>
        <p:nvPicPr>
          <p:cNvPr id="15" name="Picture 15"/>
          <p:cNvPicPr>
            <a:picLocks noChangeAspect="1"/>
          </p:cNvPicPr>
          <p:nvPr/>
        </p:nvPicPr>
        <p:blipFill>
          <a:blip r:embed="rId1"/>
          <a:srcRect l="27830" r="27830"/>
          <a:stretch>
            <a:fillRect/>
          </a:stretch>
        </p:blipFill>
        <p:spPr>
          <a:xfrm>
            <a:off x="965200" y="660400"/>
            <a:ext cx="977900" cy="1409700"/>
          </a:xfrm>
          <a:prstGeom prst="rect">
            <a:avLst/>
          </a:prstGeom>
          <a:noFill/>
          <a:ln w="25400" cap="flat" cmpd="sng">
            <a:noFill/>
            <a:prstDash val="solid"/>
            <a:round/>
          </a:ln>
        </p:spPr>
      </p:pic>
      <p:sp>
        <p:nvSpPr>
          <p:cNvPr id="16" name="AutoShape 16"/>
          <p:cNvSpPr/>
          <p:nvPr/>
        </p:nvSpPr>
        <p:spPr>
          <a:xfrm>
            <a:off x="736600" y="2362200"/>
            <a:ext cx="10464800" cy="4013200"/>
          </a:xfrm>
          <a:prstGeom prst="roundRect">
            <a:avLst>
              <a:gd name="adj" fmla="val 5063"/>
            </a:avLst>
          </a:prstGeom>
          <a:solidFill>
            <a:srgbClr val="FFFFFF">
              <a:alpha val="85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1028700" y="2514600"/>
            <a:ext cx="9931400" cy="3784600"/>
          </a:xfrm>
          <a:prstGeom prst="roundRect">
            <a:avLst>
              <a:gd name="adj" fmla="val 0"/>
            </a:avLst>
          </a:prstGeom>
          <a:noFill/>
          <a:ln w="25400" cap="flat" cmpd="sng">
            <a:noFill/>
            <a:prstDash val="solid"/>
            <a:round/>
          </a:ln>
        </p:spPr>
        <p:txBody>
          <a:bodyPr vert="horz" wrap="square" lIns="127000" tIns="190500" rIns="127000" bIns="190500" rtlCol="0" anchor="t" anchorCtr="0"/>
          <a:lstStyle/>
          <a:p>
            <a:pPr marL="228600" indent="-228600" algn="l">
              <a:lnSpc>
                <a:spcPct val="117000"/>
              </a:lnSpc>
              <a:buClr>
                <a:srgbClr val="C00000"/>
              </a:buClr>
              <a:buChar char="•"/>
              <a:defRPr/>
            </a:pPr>
            <a:r>
              <a:rPr lang="en-US" sz="1800" b="1" i="0" u="none" strike="noStrike">
                <a:solidFill>
                  <a:srgbClr val="C00000"/>
                </a:solidFill>
                <a:latin typeface="Noto Sans SC"/>
                <a:ea typeface="Noto Sans SC"/>
                <a:cs typeface="Noto Sans SC"/>
                <a:sym typeface="Noto Sans SC"/>
              </a:rPr>
              <a:t>● 盲目决策“一言堂”</a:t>
            </a:r>
            <a:r>
              <a:rPr lang="en-US" sz="1600" b="0" i="0" u="none" strike="noStrike">
                <a:solidFill>
                  <a:srgbClr val="35373C"/>
                </a:solidFill>
                <a:latin typeface="Noto Sans SC"/>
                <a:ea typeface="Noto Sans SC"/>
                <a:cs typeface="Noto Sans SC"/>
                <a:sym typeface="Noto Sans SC"/>
              </a:rPr>
              <a:t>：不按规定程序开展工作，个人拍板定调，造成国有资产损失。</a:t>
            </a:r>
            <a:endParaRPr lang="en-US" sz="1100"/>
          </a:p>
          <a:p>
            <a:pPr indent="0" algn="l">
              <a:lnSpc>
                <a:spcPct val="100000"/>
              </a:lnSpc>
            </a:pPr>
          </a:p>
          <a:p>
            <a:pPr marL="228600" indent="-228600" algn="l">
              <a:lnSpc>
                <a:spcPct val="117000"/>
              </a:lnSpc>
              <a:buClr>
                <a:srgbClr val="C00000"/>
              </a:buClr>
              <a:buChar char="•"/>
            </a:pPr>
            <a:r>
              <a:rPr lang="en-US" sz="1800" b="1" i="0" u="none" strike="noStrike">
                <a:solidFill>
                  <a:srgbClr val="C00000"/>
                </a:solidFill>
                <a:latin typeface="Noto Sans SC"/>
                <a:ea typeface="Noto Sans SC"/>
                <a:cs typeface="Noto Sans SC"/>
                <a:sym typeface="Noto Sans SC"/>
              </a:rPr>
              <a:t>● 担当精神欠缺</a:t>
            </a:r>
            <a:r>
              <a:rPr lang="en-US" sz="1600" b="0" i="0" u="none" strike="noStrike">
                <a:solidFill>
                  <a:srgbClr val="35373C"/>
                </a:solidFill>
                <a:latin typeface="Noto Sans SC"/>
                <a:ea typeface="Noto Sans SC"/>
                <a:cs typeface="Noto Sans SC"/>
                <a:sym typeface="Noto Sans SC"/>
              </a:rPr>
              <a:t>：工作不扎实、不深入，遇到问题推诿扯皮，敷衍应付。</a:t>
            </a:r>
            <a:endParaRPr lang="en-US" sz="1600" b="0" i="0" u="none" strike="noStrike">
              <a:solidFill>
                <a:srgbClr val="35373C"/>
              </a:solidFill>
              <a:latin typeface="Noto Sans SC"/>
              <a:ea typeface="Noto Sans SC"/>
              <a:cs typeface="Noto Sans SC"/>
              <a:sym typeface="Noto Sans SC"/>
            </a:endParaRPr>
          </a:p>
          <a:p>
            <a:pPr indent="0" algn="l">
              <a:lnSpc>
                <a:spcPct val="100000"/>
              </a:lnSpc>
            </a:pPr>
          </a:p>
          <a:p>
            <a:pPr marL="228600" indent="-228600" algn="l">
              <a:lnSpc>
                <a:spcPct val="117000"/>
              </a:lnSpc>
              <a:buClr>
                <a:srgbClr val="C00000"/>
              </a:buClr>
              <a:buChar char="•"/>
            </a:pPr>
            <a:r>
              <a:rPr lang="en-US" sz="1800" b="1" i="0" u="none" strike="noStrike">
                <a:solidFill>
                  <a:srgbClr val="C00000"/>
                </a:solidFill>
                <a:latin typeface="Noto Sans SC"/>
                <a:ea typeface="Noto Sans SC"/>
                <a:cs typeface="Noto Sans SC"/>
                <a:sym typeface="Noto Sans SC"/>
              </a:rPr>
              <a:t>● 脱离职工群众</a:t>
            </a:r>
            <a:r>
              <a:rPr lang="en-US" sz="1600" b="0" i="0" u="none" strike="noStrike">
                <a:solidFill>
                  <a:srgbClr val="35373C"/>
                </a:solidFill>
                <a:latin typeface="Noto Sans SC"/>
                <a:ea typeface="Noto Sans SC"/>
                <a:cs typeface="Noto Sans SC"/>
                <a:sym typeface="Noto Sans SC"/>
              </a:rPr>
              <a:t>：习惯于坐在办公室发指令，不愿意深入基层一线，漠视职工的正当要求和实际困难。</a:t>
            </a:r>
            <a:endParaRPr lang="en-US" sz="1600" b="0" i="0" u="none" strike="noStrike">
              <a:solidFill>
                <a:srgbClr val="35373C"/>
              </a:solidFill>
              <a:latin typeface="Noto Sans SC"/>
              <a:ea typeface="Noto Sans SC"/>
              <a:cs typeface="Noto Sans SC"/>
              <a:sym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8255000" cy="3937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一、深刻认识新时代新征程加强国有企业作风建设的重要意义</a:t>
            </a:r>
            <a:endParaRPr lang="en-US" sz="1100"/>
          </a:p>
        </p:txBody>
      </p:sp>
      <p:cxnSp>
        <p:nvCxnSpPr>
          <p:cNvPr id="12" name="Connector 12"/>
          <p:cNvCxnSpPr/>
          <p:nvPr/>
        </p:nvCxnSpPr>
        <p:spPr>
          <a:xfrm>
            <a:off x="6400800" y="17653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460500"/>
            <a:ext cx="8420100" cy="647700"/>
          </a:xfrm>
          <a:prstGeom prst="roundRect">
            <a:avLst>
              <a:gd name="adj" fmla="val 31372"/>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549400"/>
            <a:ext cx="7721600" cy="4572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FFFFFF"/>
                </a:solidFill>
                <a:latin typeface="Noto Sans SC"/>
                <a:ea typeface="Noto Sans SC"/>
                <a:cs typeface="Noto Sans SC"/>
                <a:sym typeface="Noto Sans SC"/>
              </a:rPr>
              <a:t>（五）问题警示：警惕“四风”隐形变异（享乐主义）</a:t>
            </a:r>
            <a:endParaRPr lang="en-US" sz="1100"/>
          </a:p>
        </p:txBody>
      </p:sp>
      <p:pic>
        <p:nvPicPr>
          <p:cNvPr id="15" name="Picture 15"/>
          <p:cNvPicPr>
            <a:picLocks noChangeAspect="1"/>
          </p:cNvPicPr>
          <p:nvPr/>
        </p:nvPicPr>
        <p:blipFill>
          <a:blip r:embed="rId1"/>
          <a:srcRect l="5257" r="5257"/>
          <a:stretch>
            <a:fillRect/>
          </a:stretch>
        </p:blipFill>
        <p:spPr>
          <a:xfrm>
            <a:off x="965200" y="698500"/>
            <a:ext cx="977900" cy="698500"/>
          </a:xfrm>
          <a:prstGeom prst="rect">
            <a:avLst/>
          </a:prstGeom>
          <a:noFill/>
          <a:ln w="25400" cap="flat" cmpd="sng">
            <a:noFill/>
            <a:prstDash val="solid"/>
            <a:round/>
          </a:ln>
        </p:spPr>
      </p:pic>
      <p:sp>
        <p:nvSpPr>
          <p:cNvPr id="16" name="AutoShape 16"/>
          <p:cNvSpPr/>
          <p:nvPr/>
        </p:nvSpPr>
        <p:spPr>
          <a:xfrm>
            <a:off x="558800" y="2260600"/>
            <a:ext cx="11226800" cy="4051300"/>
          </a:xfrm>
          <a:prstGeom prst="roundRect">
            <a:avLst>
              <a:gd name="adj" fmla="val 5015"/>
            </a:avLst>
          </a:prstGeom>
          <a:solidFill>
            <a:srgbClr val="FFFFFF">
              <a:alpha val="85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876300" y="2425700"/>
            <a:ext cx="10655300" cy="3543300"/>
          </a:xfrm>
          <a:prstGeom prst="roundRect">
            <a:avLst>
              <a:gd name="adj" fmla="val 0"/>
            </a:avLst>
          </a:prstGeom>
          <a:noFill/>
          <a:ln w="25400" cap="flat" cmpd="sng">
            <a:noFill/>
            <a:prstDash val="solid"/>
            <a:round/>
          </a:ln>
        </p:spPr>
        <p:txBody>
          <a:bodyPr vert="horz" wrap="square" lIns="127000" tIns="190500" rIns="127000" bIns="190500" rtlCol="0" anchor="t" anchorCtr="0"/>
          <a:lstStyle/>
          <a:p>
            <a:pPr indent="0" algn="l">
              <a:lnSpc>
                <a:spcPct val="125000"/>
              </a:lnSpc>
              <a:defRPr/>
            </a:pPr>
            <a:r>
              <a:rPr lang="en-US" sz="1800" b="1" i="0" u="none" strike="noStrike">
                <a:solidFill>
                  <a:srgbClr val="C00000"/>
                </a:solidFill>
                <a:latin typeface="Noto Sans SC"/>
                <a:ea typeface="Noto Sans SC"/>
                <a:cs typeface="Noto Sans SC"/>
                <a:sym typeface="Noto Sans SC"/>
              </a:rPr>
              <a:t>● 违规吃喝“花样多”：</a:t>
            </a:r>
            <a:r>
              <a:rPr lang="en-US" sz="1500" b="0" i="0" u="none" strike="noStrike">
                <a:solidFill>
                  <a:srgbClr val="1F2329"/>
                </a:solidFill>
                <a:latin typeface="Noto Sans SC"/>
                <a:ea typeface="Noto Sans SC"/>
                <a:cs typeface="Noto Sans SC"/>
                <a:sym typeface="Noto Sans SC"/>
              </a:rPr>
              <a:t>将个人吃喝包装成“商务接待”，或“不吃公款吃老板”，费用转嫁关联企业。此类行为通过隐蔽手段规避监管，严重违背中央八项规定精神，损害国有企业形象与公信力。</a:t>
            </a:r>
            <a:endParaRPr lang="en-US" sz="1100"/>
          </a:p>
          <a:p>
            <a:pPr indent="0" algn="l">
              <a:lnSpc>
                <a:spcPct val="125000"/>
              </a:lnSpc>
              <a:spcBef>
                <a:spcPts val="1800"/>
              </a:spcBef>
            </a:pPr>
            <a:r>
              <a:rPr lang="en-US" sz="1800" b="1" i="0" u="none" strike="noStrike">
                <a:solidFill>
                  <a:srgbClr val="C00000"/>
                </a:solidFill>
                <a:latin typeface="Noto Sans SC"/>
                <a:ea typeface="Noto Sans SC"/>
                <a:cs typeface="Noto Sans SC"/>
                <a:sym typeface="Noto Sans SC"/>
              </a:rPr>
              <a:t>● 公车管理“搞特权”：</a:t>
            </a:r>
            <a:r>
              <a:rPr lang="en-US" sz="1500" b="0" i="0" u="none" strike="noStrike">
                <a:solidFill>
                  <a:srgbClr val="1F2329"/>
                </a:solidFill>
                <a:latin typeface="Noto Sans SC"/>
                <a:ea typeface="Noto Sans SC"/>
                <a:cs typeface="Noto Sans SC"/>
                <a:sym typeface="Noto Sans SC"/>
              </a:rPr>
              <a:t>公车私用、私车公养，违规借用、占用下属或合作方车辆。看似“小便宜”，实则反映了特权思想的滋生，极易形成利益输送链条，必须从制度上严格规范。</a:t>
            </a:r>
            <a:endParaRPr lang="en-US" sz="1500" b="0" i="0" u="none" strike="noStrike">
              <a:solidFill>
                <a:srgbClr val="1F2329"/>
              </a:solidFill>
              <a:latin typeface="Noto Sans SC"/>
              <a:ea typeface="Noto Sans SC"/>
              <a:cs typeface="Noto Sans SC"/>
              <a:sym typeface="Noto Sans SC"/>
            </a:endParaRPr>
          </a:p>
          <a:p>
            <a:pPr indent="0" algn="l">
              <a:lnSpc>
                <a:spcPct val="125000"/>
              </a:lnSpc>
              <a:spcBef>
                <a:spcPts val="1800"/>
              </a:spcBef>
            </a:pPr>
            <a:r>
              <a:rPr lang="en-US" sz="1800" b="1" i="0" u="none" strike="noStrike">
                <a:solidFill>
                  <a:srgbClr val="C00000"/>
                </a:solidFill>
                <a:latin typeface="Noto Sans SC"/>
                <a:ea typeface="Noto Sans SC"/>
                <a:cs typeface="Noto Sans SC"/>
                <a:sym typeface="Noto Sans SC"/>
              </a:rPr>
              <a:t>● 收送礼品礼金“玩隐形”：</a:t>
            </a:r>
            <a:r>
              <a:rPr lang="en-US" sz="1500" b="0" i="0" u="none" strike="noStrike">
                <a:solidFill>
                  <a:srgbClr val="1F2329"/>
                </a:solidFill>
                <a:latin typeface="Noto Sans SC"/>
                <a:ea typeface="Noto Sans SC"/>
                <a:cs typeface="Noto Sans SC"/>
                <a:sym typeface="Noto Sans SC"/>
              </a:rPr>
              <a:t>利用电子支付手段，通过电子红包、快递、预付卡等隐蔽方式收送礼品礼金。这些行为手段翻新、更加隐蔽，成为“四风”问题隐形变异的新动向，必须高度警惕并坚决纠治。</a:t>
            </a:r>
            <a:endParaRPr lang="en-US" sz="1500" b="0" i="0" u="none" strike="noStrike">
              <a:solidFill>
                <a:srgbClr val="1F2329"/>
              </a:solidFill>
              <a:latin typeface="Noto Sans SC"/>
              <a:ea typeface="Noto Sans SC"/>
              <a:cs typeface="Noto Sans SC"/>
              <a:sym typeface="Noto Sans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711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一、深刻认识新时代新征程加强国有企业作风建设的重要意义</a:t>
            </a:r>
            <a:endParaRPr lang="en-US" sz="1100"/>
          </a:p>
        </p:txBody>
      </p:sp>
      <p:cxnSp>
        <p:nvCxnSpPr>
          <p:cNvPr id="12" name="Connector 12"/>
          <p:cNvCxnSpPr/>
          <p:nvPr/>
        </p:nvCxnSpPr>
        <p:spPr>
          <a:xfrm>
            <a:off x="6400800" y="16383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333500"/>
            <a:ext cx="8420100" cy="647700"/>
          </a:xfrm>
          <a:prstGeom prst="roundRect">
            <a:avLst>
              <a:gd name="adj" fmla="val 21568"/>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435100"/>
            <a:ext cx="7721600" cy="457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400" b="1" i="0" u="none" strike="noStrike">
                <a:latin typeface="Noto Sans SC"/>
                <a:ea typeface="Noto Sans SC"/>
                <a:cs typeface="Noto Sans SC"/>
                <a:sym typeface="Noto Sans SC"/>
              </a:rPr>
              <a:t>（五）问题警示：警惕“四风”隐形变异（奢靡之风）</a:t>
            </a:r>
            <a:endParaRPr lang="en-US" sz="1100"/>
          </a:p>
        </p:txBody>
      </p:sp>
      <p:pic>
        <p:nvPicPr>
          <p:cNvPr id="15" name="Picture 15"/>
          <p:cNvPicPr>
            <a:picLocks noChangeAspect="1"/>
          </p:cNvPicPr>
          <p:nvPr/>
        </p:nvPicPr>
        <p:blipFill>
          <a:blip r:embed="rId1"/>
          <a:srcRect l="27830" r="27830"/>
          <a:stretch>
            <a:fillRect/>
          </a:stretch>
        </p:blipFill>
        <p:spPr>
          <a:xfrm>
            <a:off x="965200" y="469900"/>
            <a:ext cx="977900" cy="1409700"/>
          </a:xfrm>
          <a:prstGeom prst="rect">
            <a:avLst/>
          </a:prstGeom>
          <a:noFill/>
          <a:ln w="25400" cap="flat" cmpd="sng">
            <a:noFill/>
            <a:prstDash val="solid"/>
            <a:round/>
          </a:ln>
        </p:spPr>
      </p:pic>
      <p:sp>
        <p:nvSpPr>
          <p:cNvPr id="16" name="AutoShape 16"/>
          <p:cNvSpPr/>
          <p:nvPr/>
        </p:nvSpPr>
        <p:spPr>
          <a:xfrm>
            <a:off x="469900" y="2311400"/>
            <a:ext cx="11239500" cy="4089400"/>
          </a:xfrm>
          <a:prstGeom prst="roundRect">
            <a:avLst>
              <a:gd name="adj" fmla="val 4968"/>
            </a:avLst>
          </a:prstGeom>
          <a:solidFill>
            <a:srgbClr val="FFFFFF">
              <a:alpha val="85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596900" y="2476500"/>
            <a:ext cx="10731500" cy="3784600"/>
          </a:xfrm>
          <a:prstGeom prst="roundRect">
            <a:avLst>
              <a:gd name="adj" fmla="val 0"/>
            </a:avLst>
          </a:prstGeom>
          <a:noFill/>
          <a:ln w="25400" cap="flat" cmpd="sng">
            <a:noFill/>
            <a:prstDash val="solid"/>
            <a:round/>
          </a:ln>
        </p:spPr>
        <p:txBody>
          <a:bodyPr vert="horz" wrap="square" lIns="152400" tIns="152400" rIns="152400" bIns="152400" rtlCol="0" anchor="t" anchorCtr="0"/>
          <a:lstStyle/>
          <a:p>
            <a:pPr marL="215900" indent="-215900" algn="l">
              <a:lnSpc>
                <a:spcPct val="117000"/>
              </a:lnSpc>
              <a:buClr>
                <a:srgbClr val="C00000"/>
              </a:buClr>
              <a:buChar char="•"/>
              <a:defRPr/>
            </a:pPr>
            <a:r>
              <a:rPr lang="en-US" sz="1700" b="1" i="0" u="none" strike="noStrike">
                <a:solidFill>
                  <a:srgbClr val="C00000"/>
                </a:solidFill>
                <a:latin typeface="Noto Sans SC"/>
                <a:ea typeface="Noto Sans SC"/>
                <a:cs typeface="Noto Sans SC"/>
                <a:sym typeface="Noto Sans SC"/>
              </a:rPr>
              <a:t>● 违规发放津补贴：</a:t>
            </a:r>
            <a:r>
              <a:rPr lang="en-US" sz="1500" b="0" i="0" u="none" strike="noStrike">
                <a:solidFill>
                  <a:srgbClr val="1F2329"/>
                </a:solidFill>
                <a:latin typeface="Noto Sans SC"/>
                <a:ea typeface="Noto Sans SC"/>
                <a:cs typeface="Noto Sans SC"/>
                <a:sym typeface="Noto Sans SC"/>
              </a:rPr>
              <a:t>通过虚开发票、套取公款等方式滥发福利，无视财经纪律和相关规定。</a:t>
            </a:r>
            <a:endParaRPr lang="en-US" sz="1100"/>
          </a:p>
          <a:p>
            <a:pPr marL="215900" indent="-215900" algn="l">
              <a:lnSpc>
                <a:spcPct val="117000"/>
              </a:lnSpc>
              <a:buClr>
                <a:srgbClr val="C00000"/>
              </a:buClr>
              <a:buChar char="•"/>
            </a:pPr>
            <a:r>
              <a:rPr lang="en-US" sz="1700" b="1" i="0" u="none" strike="noStrike">
                <a:solidFill>
                  <a:srgbClr val="C00000"/>
                </a:solidFill>
                <a:latin typeface="Noto Sans SC"/>
                <a:ea typeface="Noto Sans SC"/>
                <a:cs typeface="Noto Sans SC"/>
                <a:sym typeface="Noto Sans SC"/>
              </a:rPr>
              <a:t>● 办公用房超标：</a:t>
            </a:r>
            <a:r>
              <a:rPr lang="en-US" sz="1500" b="0" i="0" u="none" strike="noStrike">
                <a:solidFill>
                  <a:srgbClr val="1F2329"/>
                </a:solidFill>
                <a:latin typeface="Noto Sans SC"/>
                <a:ea typeface="Noto Sans SC"/>
                <a:cs typeface="Noto Sans SC"/>
                <a:sym typeface="Noto Sans SC"/>
              </a:rPr>
              <a:t>明里一套，暗里一套，通过隔断、加名等方式搞“豪华装修”，严重超标。</a:t>
            </a:r>
            <a:endParaRPr lang="en-US" sz="1500" b="0" i="0" u="none" strike="noStrike">
              <a:solidFill>
                <a:srgbClr val="1F2329"/>
              </a:solidFill>
              <a:latin typeface="Noto Sans SC"/>
              <a:ea typeface="Noto Sans SC"/>
              <a:cs typeface="Noto Sans SC"/>
              <a:sym typeface="Noto Sans SC"/>
            </a:endParaRPr>
          </a:p>
          <a:p>
            <a:pPr marL="215900" indent="-215900" algn="l">
              <a:lnSpc>
                <a:spcPct val="117000"/>
              </a:lnSpc>
              <a:buClr>
                <a:srgbClr val="C00000"/>
              </a:buClr>
              <a:buChar char="•"/>
            </a:pPr>
            <a:r>
              <a:rPr lang="en-US" sz="1700" b="1" i="0" u="none" strike="noStrike">
                <a:solidFill>
                  <a:srgbClr val="C00000"/>
                </a:solidFill>
                <a:latin typeface="Noto Sans SC"/>
                <a:ea typeface="Noto Sans SC"/>
                <a:cs typeface="Noto Sans SC"/>
                <a:sym typeface="Noto Sans SC"/>
              </a:rPr>
              <a:t>● 婚丧喜庆大操大办：</a:t>
            </a:r>
            <a:r>
              <a:rPr lang="en-US" sz="1500" b="0" i="0" u="none" strike="noStrike">
                <a:solidFill>
                  <a:srgbClr val="1F2329"/>
                </a:solidFill>
                <a:latin typeface="Noto Sans SC"/>
                <a:ea typeface="Noto Sans SC"/>
                <a:cs typeface="Noto Sans SC"/>
                <a:sym typeface="Noto Sans SC"/>
              </a:rPr>
              <a:t>利用婚丧喜庆事宜讲排场、比阔气，借机敛财，在社会上造成了不良影响。</a:t>
            </a:r>
            <a:endParaRPr lang="en-US" sz="1500" b="0" i="0" u="none" strike="noStrike">
              <a:solidFill>
                <a:srgbClr val="1F2329"/>
              </a:solidFill>
              <a:latin typeface="Noto Sans SC"/>
              <a:ea typeface="Noto Sans SC"/>
              <a:cs typeface="Noto Sans SC"/>
              <a:sym typeface="Noto Sans SC"/>
            </a:endParaRPr>
          </a:p>
          <a:p>
            <a:pPr marL="215900" indent="-215900" algn="l">
              <a:lnSpc>
                <a:spcPct val="117000"/>
              </a:lnSpc>
              <a:buClr>
                <a:srgbClr val="C00000"/>
              </a:buClr>
              <a:buChar char="•"/>
            </a:pPr>
            <a:r>
              <a:rPr lang="en-US" sz="1700" b="1" i="0" u="none" strike="noStrike">
                <a:solidFill>
                  <a:srgbClr val="C00000"/>
                </a:solidFill>
                <a:latin typeface="Noto Sans SC"/>
                <a:ea typeface="Noto Sans SC"/>
                <a:cs typeface="Noto Sans SC"/>
                <a:sym typeface="Noto Sans SC"/>
              </a:rPr>
              <a:t>● 违规接受宴请旅游：</a:t>
            </a:r>
            <a:r>
              <a:rPr lang="en-US" sz="1500" b="0" i="0" u="none" strike="noStrike">
                <a:solidFill>
                  <a:srgbClr val="1F2329"/>
                </a:solidFill>
                <a:latin typeface="Noto Sans SC"/>
                <a:ea typeface="Noto Sans SC"/>
                <a:cs typeface="Noto Sans SC"/>
                <a:sym typeface="Noto Sans SC"/>
              </a:rPr>
              <a:t>违规接受管理服务对象安排的宴请、旅游、健身、娱乐等活动，搞利益交换。</a:t>
            </a:r>
            <a:endParaRPr lang="en-US" sz="1500" b="0" i="0" u="none" strike="noStrike">
              <a:solidFill>
                <a:srgbClr val="1F2329"/>
              </a:solidFill>
              <a:latin typeface="Noto Sans SC"/>
              <a:ea typeface="Noto Sans SC"/>
              <a:cs typeface="Noto Sans SC"/>
              <a:sym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5811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i="0" u="none" strike="noStrike">
                <a:solidFill>
                  <a:srgbClr val="FFFFFF"/>
                </a:solidFill>
                <a:latin typeface="方正小标宋简体" panose="02000000000000000000" charset="-122"/>
                <a:ea typeface="方正小标宋简体" panose="02000000000000000000" charset="-122"/>
                <a:cs typeface="Noto Sans SC"/>
                <a:sym typeface="Noto Sans SC"/>
              </a:rPr>
              <a:t>二、充分肯定公司作风建设取得</a:t>
            </a:r>
            <a:endParaRPr lang="en-US" sz="4000" i="0" u="none" strike="noStrike">
              <a:solidFill>
                <a:srgbClr val="FFFFFF"/>
              </a:solidFill>
              <a:latin typeface="方正小标宋简体" panose="02000000000000000000" charset="-122"/>
              <a:ea typeface="方正小标宋简体" panose="02000000000000000000" charset="-122"/>
              <a:cs typeface="Noto Sans SC"/>
              <a:sym typeface="Noto Sans SC"/>
            </a:endParaRPr>
          </a:p>
          <a:p>
            <a:pPr indent="0" algn="ctr">
              <a:lnSpc>
                <a:spcPct val="125000"/>
              </a:lnSpc>
              <a:defRPr/>
            </a:pPr>
            <a:r>
              <a:rPr lang="en-US" sz="4000" i="0" u="none" strike="noStrike">
                <a:solidFill>
                  <a:srgbClr val="FFFFFF"/>
                </a:solidFill>
                <a:latin typeface="方正小标宋简体" panose="02000000000000000000" charset="-122"/>
                <a:ea typeface="方正小标宋简体" panose="02000000000000000000" charset="-122"/>
                <a:cs typeface="Noto Sans SC"/>
                <a:sym typeface="Noto Sans SC"/>
              </a:rPr>
              <a:t>的突出成效</a:t>
            </a:r>
            <a:endParaRPr lang="en-US" sz="4000" i="0" u="none" strike="noStrike">
              <a:solidFill>
                <a:srgbClr val="FFFFFF"/>
              </a:solidFill>
              <a:latin typeface="方正小标宋简体" panose="02000000000000000000" charset="-122"/>
              <a:ea typeface="方正小标宋简体" panose="02000000000000000000" charset="-122"/>
              <a:cs typeface="Noto Sans SC"/>
              <a:sym typeface="Noto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a:t>
            </a:r>
            <a:r>
              <a:rPr lang="en-US" sz="2000" b="0" i="0" u="none" strike="noStrike">
                <a:solidFill>
                  <a:srgbClr val="C00000"/>
                </a:solidFill>
                <a:latin typeface="Noto Sans SC"/>
                <a:ea typeface="Noto Sans SC"/>
                <a:cs typeface="Noto Sans SC"/>
                <a:sym typeface="Noto Sans SC"/>
              </a:rPr>
              <a:t>充分肯定公司作风建设取得的突出成效</a:t>
            </a:r>
            <a:endParaRPr lang="en-US" sz="1100"/>
          </a:p>
        </p:txBody>
      </p:sp>
      <p:sp>
        <p:nvSpPr>
          <p:cNvPr id="12" name="AutoShape 12"/>
          <p:cNvSpPr/>
          <p:nvPr/>
        </p:nvSpPr>
        <p:spPr>
          <a:xfrm>
            <a:off x="901700" y="1181100"/>
            <a:ext cx="103759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（一）总体成效：国资央企作风建设呈现新气象</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397000"/>
          </a:xfrm>
          <a:prstGeom prst="roundRect">
            <a:avLst>
              <a:gd name="adj" fmla="val 6363"/>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46300"/>
            <a:ext cx="177800" cy="1397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32000"/>
            <a:ext cx="8775700" cy="1257300"/>
          </a:xfrm>
          <a:prstGeom prst="roundRect">
            <a:avLst>
              <a:gd name="adj" fmla="val 0"/>
            </a:avLst>
          </a:prstGeom>
          <a:noFill/>
          <a:ln w="25400" cap="flat" cmpd="sng">
            <a:noFill/>
            <a:prstDash val="solid"/>
            <a:round/>
          </a:ln>
        </p:spPr>
        <p:txBody>
          <a:bodyPr vert="horz" wrap="square" lIns="88900" tIns="101600" rIns="88900" bIns="101600" rtlCol="0" anchor="ctr" anchorCtr="0"/>
          <a:lstStyle/>
          <a:p>
            <a:pPr indent="0" algn="just">
              <a:lnSpc>
                <a:spcPct val="125000"/>
              </a:lnSpc>
              <a:defRPr/>
            </a:pPr>
            <a:r>
              <a:rPr lang="en-US" sz="1800" b="1" i="0" u="none" strike="noStrike">
                <a:solidFill>
                  <a:srgbClr val="000000"/>
                </a:solidFill>
                <a:latin typeface="Noto Sans SC"/>
                <a:ea typeface="Noto Sans SC"/>
                <a:cs typeface="Noto Sans SC"/>
                <a:sym typeface="Noto Sans SC"/>
              </a:rPr>
              <a:t>宏观引领：</a:t>
            </a:r>
            <a:r>
              <a:rPr lang="en-US" sz="1600" b="0" i="0" u="none" strike="noStrike">
                <a:solidFill>
                  <a:srgbClr val="000000"/>
                </a:solidFill>
                <a:latin typeface="Noto Sans SC"/>
                <a:ea typeface="Noto Sans SC"/>
                <a:cs typeface="Noto Sans SC"/>
                <a:sym typeface="Noto Sans SC"/>
              </a:rPr>
              <a:t>国务院国资委党委以机关带系统，一体推进国资央企系统</a:t>
            </a:r>
            <a:r>
              <a:rPr lang="zh-CN" altLang="en-US" sz="1600" b="0" i="0" u="none" strike="noStrike">
                <a:solidFill>
                  <a:srgbClr val="000000"/>
                </a:solidFill>
                <a:latin typeface="Noto Sans SC"/>
                <a:ea typeface="Noto Sans SC"/>
                <a:cs typeface="Noto Sans SC"/>
                <a:sym typeface="Noto Sans SC"/>
              </a:rPr>
              <a:t>树立和践行正确政绩观</a:t>
            </a:r>
            <a:r>
              <a:rPr lang="en-US" sz="1600" b="0" i="0" u="none" strike="noStrike">
                <a:solidFill>
                  <a:srgbClr val="000000"/>
                </a:solidFill>
                <a:latin typeface="Noto Sans SC"/>
                <a:ea typeface="Noto Sans SC"/>
                <a:cs typeface="Noto Sans SC"/>
                <a:sym typeface="Noto Sans SC"/>
              </a:rPr>
              <a:t>学习教育，推动作风建设走深走实。</a:t>
            </a:r>
            <a:endParaRPr lang="en-US" sz="1100"/>
          </a:p>
        </p:txBody>
      </p:sp>
      <p:sp>
        <p:nvSpPr>
          <p:cNvPr id="32" name="AutoShape 32"/>
          <p:cNvSpPr/>
          <p:nvPr/>
        </p:nvSpPr>
        <p:spPr>
          <a:xfrm>
            <a:off x="1574800" y="3810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810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810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09800" y="3683000"/>
            <a:ext cx="9055100" cy="1651000"/>
          </a:xfrm>
          <a:prstGeom prst="roundRect">
            <a:avLst>
              <a:gd name="adj" fmla="val 9230"/>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33600" y="3810000"/>
            <a:ext cx="177800" cy="889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746500"/>
            <a:ext cx="8775700" cy="1511300"/>
          </a:xfrm>
          <a:prstGeom prst="roundRect">
            <a:avLst>
              <a:gd name="adj" fmla="val 0"/>
            </a:avLst>
          </a:prstGeom>
          <a:noFill/>
          <a:ln w="25400" cap="flat" cmpd="sng">
            <a:noFill/>
            <a:prstDash val="solid"/>
            <a:round/>
          </a:ln>
        </p:spPr>
        <p:txBody>
          <a:bodyPr vert="horz" wrap="square" lIns="88900" tIns="101600" rIns="88900" bIns="101600" rtlCol="0" anchor="ctr" anchorCtr="0"/>
          <a:lstStyle/>
          <a:p>
            <a:pPr indent="0" algn="just">
              <a:lnSpc>
                <a:spcPct val="125000"/>
              </a:lnSpc>
              <a:defRPr/>
            </a:pPr>
            <a:r>
              <a:rPr lang="en-US" sz="1800" b="1" i="0" u="none" strike="noStrike">
                <a:solidFill>
                  <a:srgbClr val="000000"/>
                </a:solidFill>
                <a:latin typeface="Noto Sans SC"/>
                <a:ea typeface="Noto Sans SC"/>
                <a:cs typeface="Noto Sans SC"/>
                <a:sym typeface="Noto Sans SC"/>
              </a:rPr>
              <a:t>思想根基更牢：</a:t>
            </a:r>
            <a:r>
              <a:rPr lang="en-US" sz="1600" b="0" i="0" u="none" strike="noStrike">
                <a:solidFill>
                  <a:srgbClr val="000000"/>
                </a:solidFill>
                <a:latin typeface="Noto Sans SC"/>
                <a:ea typeface="Noto Sans SC"/>
                <a:cs typeface="Noto Sans SC"/>
                <a:sym typeface="Noto Sans SC"/>
              </a:rPr>
              <a:t>通过深化落实“第一议题”制度，将习近平总书记关于作风建设的重要论述纳入各级党组织学习的必修课，党员干部的思想根基更加坚实。</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82550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a:t>
            </a:r>
            <a:r>
              <a:rPr lang="en-US" sz="2000" b="0" i="0" u="none" strike="noStrike">
                <a:solidFill>
                  <a:srgbClr val="C00000"/>
                </a:solidFill>
                <a:latin typeface="Noto Sans SC"/>
                <a:ea typeface="Noto Sans SC"/>
                <a:cs typeface="Noto Sans SC"/>
                <a:sym typeface="Noto Sans SC"/>
              </a:rPr>
              <a:t>充分肯定公司作风建设取得的突出成效</a:t>
            </a:r>
            <a:endParaRPr lang="en-US" sz="1100"/>
          </a:p>
        </p:txBody>
      </p:sp>
      <p:sp>
        <p:nvSpPr>
          <p:cNvPr id="12" name="AutoShape 12"/>
          <p:cNvSpPr/>
          <p:nvPr/>
        </p:nvSpPr>
        <p:spPr>
          <a:xfrm>
            <a:off x="901700" y="1181100"/>
            <a:ext cx="95123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（一）总体成效：国资央企作风建设呈现新气象</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397000"/>
          </a:xfrm>
          <a:prstGeom prst="roundRect">
            <a:avLst>
              <a:gd name="adj" fmla="val 5454"/>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97100"/>
            <a:ext cx="177800" cy="1651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95500"/>
            <a:ext cx="8775700" cy="11430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17000"/>
              </a:lnSpc>
              <a:defRPr/>
            </a:pPr>
            <a:r>
              <a:rPr lang="en-US" sz="1600" b="0" i="0" u="none" strike="noStrike">
                <a:solidFill>
                  <a:srgbClr val="C00000"/>
                </a:solidFill>
                <a:latin typeface="Noto Sans SC"/>
                <a:ea typeface="Noto Sans SC"/>
                <a:cs typeface="Noto Sans SC"/>
                <a:sym typeface="Noto Sans SC"/>
              </a:rPr>
              <a:t>● 监督体系更完善：</a:t>
            </a:r>
            <a:r>
              <a:rPr lang="en-US" sz="1400" b="0" i="0" u="none" strike="noStrike">
                <a:solidFill>
                  <a:srgbClr val="333333"/>
                </a:solidFill>
                <a:latin typeface="Noto Sans SC"/>
                <a:ea typeface="Noto Sans SC"/>
                <a:cs typeface="Noto Sans SC"/>
                <a:sym typeface="Noto Sans SC"/>
              </a:rPr>
              <a:t>运用大数据、人工智能等技术，构建穿透式监管数智化工程，实现从“被动防守”向“主动控险”转变，让监督更精准、更高效。</a:t>
            </a:r>
            <a:endParaRPr lang="en-US" sz="1100"/>
          </a:p>
        </p:txBody>
      </p:sp>
      <p:sp>
        <p:nvSpPr>
          <p:cNvPr id="32" name="AutoShape 32"/>
          <p:cNvSpPr/>
          <p:nvPr/>
        </p:nvSpPr>
        <p:spPr>
          <a:xfrm>
            <a:off x="1574800" y="3810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810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810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35200" y="3683000"/>
            <a:ext cx="9055100" cy="1778000"/>
          </a:xfrm>
          <a:prstGeom prst="roundRect">
            <a:avLst>
              <a:gd name="adj" fmla="val 8571"/>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46300" y="3873500"/>
            <a:ext cx="177800" cy="1778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873500"/>
            <a:ext cx="8775700" cy="13970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17000"/>
              </a:lnSpc>
              <a:defRPr/>
            </a:pPr>
            <a:r>
              <a:rPr lang="en-US" sz="1600" b="0" i="0" u="none" strike="noStrike">
                <a:solidFill>
                  <a:srgbClr val="C00000"/>
                </a:solidFill>
                <a:latin typeface="Noto Sans SC"/>
                <a:ea typeface="Noto Sans SC"/>
                <a:cs typeface="Noto Sans SC"/>
                <a:sym typeface="Noto Sans SC"/>
              </a:rPr>
              <a:t>● 担当作为更显：</a:t>
            </a:r>
            <a:r>
              <a:rPr lang="en-US" sz="1400" b="0" i="0" u="none" strike="noStrike">
                <a:solidFill>
                  <a:srgbClr val="333333"/>
                </a:solidFill>
                <a:latin typeface="Noto Sans SC"/>
                <a:ea typeface="Noto Sans SC"/>
                <a:cs typeface="Noto Sans SC"/>
                <a:sym typeface="Noto Sans SC"/>
              </a:rPr>
              <a:t>广大党员干部在科技创新、产业发展、安全支撑、应急处突等一线冲锋在前，充分发挥先锋模范作用，“领导干部上一线”“共产党员打头阵”已蔚然成风，成为推动公司发展的坚强保障。</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620000" cy="7112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200" b="1" i="0" u="none" strike="noStrike">
                <a:solidFill>
                  <a:srgbClr val="C00000"/>
                </a:solidFill>
                <a:latin typeface="微软雅黑"/>
                <a:ea typeface="微软雅黑"/>
                <a:cs typeface="微软雅黑"/>
                <a:sym typeface="微软雅黑"/>
              </a:rPr>
              <a:t>二、充分肯定公司作风建设取得的突出成效</a:t>
            </a:r>
            <a:endParaRPr lang="en-US" sz="1100"/>
          </a:p>
        </p:txBody>
      </p:sp>
      <p:cxnSp>
        <p:nvCxnSpPr>
          <p:cNvPr id="12" name="Connector 12"/>
          <p:cNvCxnSpPr/>
          <p:nvPr/>
        </p:nvCxnSpPr>
        <p:spPr>
          <a:xfrm>
            <a:off x="6400800" y="16383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333500"/>
            <a:ext cx="8420100" cy="647700"/>
          </a:xfrm>
          <a:prstGeom prst="roundRect">
            <a:avLst>
              <a:gd name="adj" fmla="val 31372"/>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1422400"/>
            <a:ext cx="8128000" cy="4572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200" b="1" i="0" u="none" strike="noStrike">
                <a:solidFill>
                  <a:srgbClr val="FFFFFF"/>
                </a:solidFill>
                <a:latin typeface="Noto Sans SC"/>
                <a:ea typeface="Noto Sans SC"/>
                <a:cs typeface="Noto Sans SC"/>
                <a:sym typeface="Noto Sans SC"/>
              </a:rPr>
              <a:t>（二）典型案例：为基层减负，激发干事活力</a:t>
            </a:r>
            <a:endParaRPr lang="en-US" sz="1100"/>
          </a:p>
        </p:txBody>
      </p:sp>
      <p:pic>
        <p:nvPicPr>
          <p:cNvPr id="15" name="Picture 15"/>
          <p:cNvPicPr>
            <a:picLocks noChangeAspect="1"/>
          </p:cNvPicPr>
          <p:nvPr/>
        </p:nvPicPr>
        <p:blipFill>
          <a:blip r:embed="rId1"/>
          <a:srcRect l="27830" r="27830"/>
          <a:stretch>
            <a:fillRect/>
          </a:stretch>
        </p:blipFill>
        <p:spPr>
          <a:xfrm>
            <a:off x="965200" y="469900"/>
            <a:ext cx="977900" cy="1409700"/>
          </a:xfrm>
          <a:prstGeom prst="rect">
            <a:avLst/>
          </a:prstGeom>
          <a:noFill/>
          <a:ln w="25400" cap="flat" cmpd="sng">
            <a:noFill/>
            <a:prstDash val="solid"/>
            <a:round/>
          </a:ln>
        </p:spPr>
      </p:pic>
      <p:sp>
        <p:nvSpPr>
          <p:cNvPr id="16" name="AutoShape 16"/>
          <p:cNvSpPr/>
          <p:nvPr/>
        </p:nvSpPr>
        <p:spPr>
          <a:xfrm>
            <a:off x="469900" y="2311400"/>
            <a:ext cx="11239500" cy="4089400"/>
          </a:xfrm>
          <a:prstGeom prst="roundRect">
            <a:avLst>
              <a:gd name="adj" fmla="val 4968"/>
            </a:avLst>
          </a:prstGeom>
          <a:solidFill>
            <a:srgbClr val="FFFFFF">
              <a:alpha val="90000"/>
            </a:srgbClr>
          </a:solidFill>
          <a:ln w="25400" cap="flat" cmpd="sng">
            <a:solidFill>
              <a:srgbClr val="C00000">
                <a:alpha val="100000"/>
              </a:srgbClr>
            </a:solidFill>
            <a:prstDash val="sysDash"/>
            <a:miter lim="8000000"/>
          </a:ln>
        </p:spPr>
        <p:txBody>
          <a:bodyPr vert="horz" wrap="square" lIns="63500" tIns="63500" rIns="63500" bIns="63500" rtlCol="0" anchor="ctr"/>
          <a:lstStyle/>
          <a:p>
            <a:pPr algn="ctr">
              <a:defRPr/>
            </a:pPr>
          </a:p>
        </p:txBody>
      </p:sp>
      <p:sp>
        <p:nvSpPr>
          <p:cNvPr id="17" name="AutoShape 17"/>
          <p:cNvSpPr/>
          <p:nvPr/>
        </p:nvSpPr>
        <p:spPr>
          <a:xfrm>
            <a:off x="723900" y="2540000"/>
            <a:ext cx="10731500" cy="3683000"/>
          </a:xfrm>
          <a:prstGeom prst="roundRect">
            <a:avLst>
              <a:gd name="adj" fmla="val 0"/>
            </a:avLst>
          </a:prstGeom>
          <a:noFill/>
          <a:ln w="25400" cap="flat" cmpd="sng">
            <a:noFill/>
            <a:prstDash val="solid"/>
            <a:round/>
          </a:ln>
        </p:spPr>
        <p:txBody>
          <a:bodyPr vert="horz" wrap="square" lIns="127000" tIns="127000" rIns="127000" bIns="127000" rtlCol="0" anchor="t" anchorCtr="0"/>
          <a:lstStyle/>
          <a:p>
            <a:pPr indent="0" algn="ctr">
              <a:lnSpc>
                <a:spcPct val="117000"/>
              </a:lnSpc>
              <a:spcBef>
                <a:spcPts val="1000"/>
              </a:spcBef>
              <a:defRPr/>
            </a:pPr>
            <a:r>
              <a:rPr lang="en-US" sz="1800" b="1" i="0" u="none" strike="noStrike">
                <a:solidFill>
                  <a:srgbClr val="B82E24"/>
                </a:solidFill>
                <a:latin typeface="Noto Sans SC"/>
                <a:ea typeface="Noto Sans SC"/>
                <a:cs typeface="Noto Sans SC"/>
                <a:sym typeface="Noto Sans SC"/>
              </a:rPr>
              <a:t>✦ 为“文山”瘦身，严控发文与群组数量</a:t>
            </a:r>
            <a:endParaRPr lang="en-US" sz="1100"/>
          </a:p>
          <a:p>
            <a:pPr indent="0" algn="ctr">
              <a:lnSpc>
                <a:spcPct val="108000"/>
              </a:lnSpc>
            </a:pPr>
            <a:r>
              <a:rPr lang="en-US" sz="1400" b="0" i="0" u="none" strike="noStrike">
                <a:solidFill>
                  <a:srgbClr val="333333"/>
                </a:solidFill>
                <a:latin typeface="Noto Sans SC"/>
                <a:ea typeface="Noto Sans SC"/>
                <a:cs typeface="Noto Sans SC"/>
                <a:sym typeface="Noto Sans SC"/>
              </a:rPr>
              <a:t>坚持提倡“短实新”文风，要求文稿篇幅不超过3000字，大力精简各类工作群组。今年以来，，公司下发文件同比减少</a:t>
            </a:r>
            <a:r>
              <a:rPr lang="en-US" sz="1600" b="1" i="0" u="none" strike="noStrike">
                <a:solidFill>
                  <a:srgbClr val="C00000"/>
                </a:solidFill>
                <a:latin typeface="Noto Sans SC"/>
                <a:ea typeface="Noto Sans SC"/>
                <a:cs typeface="Noto Sans SC"/>
                <a:sym typeface="Noto Sans SC"/>
              </a:rPr>
              <a:t>107件</a:t>
            </a:r>
            <a:r>
              <a:rPr lang="en-US" sz="1400" b="0" i="0" u="none" strike="noStrike">
                <a:solidFill>
                  <a:srgbClr val="333333"/>
                </a:solidFill>
                <a:latin typeface="Noto Sans SC"/>
                <a:ea typeface="Noto Sans SC"/>
                <a:cs typeface="Noto Sans SC"/>
                <a:sym typeface="Noto Sans SC"/>
              </a:rPr>
              <a:t>；累计精简各类非必要工作群组</a:t>
            </a:r>
            <a:r>
              <a:rPr lang="en-US" sz="1600" b="1" i="0" u="none" strike="noStrike">
                <a:solidFill>
                  <a:srgbClr val="C00000"/>
                </a:solidFill>
                <a:latin typeface="Noto Sans SC"/>
                <a:ea typeface="Noto Sans SC"/>
                <a:cs typeface="Noto Sans SC"/>
                <a:sym typeface="Noto Sans SC"/>
              </a:rPr>
              <a:t>53个</a:t>
            </a:r>
            <a:r>
              <a:rPr lang="en-US" sz="1400" b="0" i="0" u="none" strike="noStrike">
                <a:solidFill>
                  <a:srgbClr val="333333"/>
                </a:solidFill>
                <a:latin typeface="Noto Sans SC"/>
                <a:ea typeface="Noto Sans SC"/>
                <a:cs typeface="Noto Sans SC"/>
                <a:sym typeface="Noto Sans SC"/>
              </a:rPr>
              <a:t>，切实减轻基层线上工作负担。</a:t>
            </a:r>
            <a:endParaRPr lang="en-US" sz="1400" b="0" i="0" u="none" strike="noStrike">
              <a:solidFill>
                <a:srgbClr val="333333"/>
              </a:solidFill>
              <a:latin typeface="Noto Sans SC"/>
              <a:ea typeface="Noto Sans SC"/>
              <a:cs typeface="Noto Sans SC"/>
              <a:sym typeface="Noto Sans SC"/>
            </a:endParaRPr>
          </a:p>
          <a:p>
            <a:pPr indent="0" algn="ctr">
              <a:lnSpc>
                <a:spcPct val="117000"/>
              </a:lnSpc>
              <a:spcBef>
                <a:spcPts val="1500"/>
              </a:spcBef>
            </a:pPr>
            <a:r>
              <a:rPr lang="en-US" sz="1800" b="1" i="0" u="none" strike="noStrike">
                <a:solidFill>
                  <a:srgbClr val="B82E24"/>
                </a:solidFill>
                <a:latin typeface="Noto Sans SC"/>
                <a:ea typeface="Noto Sans SC"/>
                <a:cs typeface="Noto Sans SC"/>
                <a:sym typeface="Noto Sans SC"/>
              </a:rPr>
              <a:t>✦ 从“会海”松绑，提升会议质量与效率</a:t>
            </a:r>
            <a:endParaRPr lang="en-US" sz="1800" b="1" i="0" u="none" strike="noStrike">
              <a:solidFill>
                <a:srgbClr val="B82E24"/>
              </a:solidFill>
              <a:latin typeface="Noto Sans SC"/>
              <a:ea typeface="Noto Sans SC"/>
              <a:cs typeface="Noto Sans SC"/>
              <a:sym typeface="Noto Sans SC"/>
            </a:endParaRPr>
          </a:p>
          <a:p>
            <a:pPr indent="0" algn="ctr">
              <a:lnSpc>
                <a:spcPct val="108000"/>
              </a:lnSpc>
            </a:pPr>
            <a:r>
              <a:rPr lang="en-US" sz="1400" b="0" i="0" u="none" strike="noStrike">
                <a:solidFill>
                  <a:srgbClr val="333333"/>
                </a:solidFill>
                <a:latin typeface="Noto Sans SC"/>
                <a:ea typeface="Noto Sans SC"/>
                <a:cs typeface="Noto Sans SC"/>
                <a:sym typeface="Noto Sans SC"/>
              </a:rPr>
              <a:t>严格执行会议审批制度，严控会议数量、规模，坚决杜绝“陪会”现象；树立“开短会、开管用的会”导向，优化会议流程。今年以来，，公司召开各类会议同比减少</a:t>
            </a:r>
            <a:r>
              <a:rPr lang="en-US" sz="1600" b="1" i="0" u="none" strike="noStrike">
                <a:solidFill>
                  <a:srgbClr val="C00000"/>
                </a:solidFill>
                <a:latin typeface="Noto Sans SC"/>
                <a:ea typeface="Noto Sans SC"/>
                <a:cs typeface="Noto Sans SC"/>
                <a:sym typeface="Noto Sans SC"/>
              </a:rPr>
              <a:t>33次</a:t>
            </a:r>
            <a:r>
              <a:rPr lang="en-US" sz="1400" b="0" i="0" u="none" strike="noStrike">
                <a:solidFill>
                  <a:srgbClr val="333333"/>
                </a:solidFill>
                <a:latin typeface="Noto Sans SC"/>
                <a:ea typeface="Noto Sans SC"/>
                <a:cs typeface="Noto Sans SC"/>
                <a:sym typeface="Noto Sans SC"/>
              </a:rPr>
              <a:t>，整体降幅达</a:t>
            </a:r>
            <a:r>
              <a:rPr lang="en-US" sz="1600" b="1" i="0" u="none" strike="noStrike">
                <a:solidFill>
                  <a:srgbClr val="C00000"/>
                </a:solidFill>
                <a:latin typeface="Noto Sans SC"/>
                <a:ea typeface="Noto Sans SC"/>
                <a:cs typeface="Noto Sans SC"/>
                <a:sym typeface="Noto Sans SC"/>
              </a:rPr>
              <a:t>46%</a:t>
            </a:r>
            <a:r>
              <a:rPr lang="en-US" sz="1400" b="0" i="0" u="none" strike="noStrike">
                <a:solidFill>
                  <a:srgbClr val="333333"/>
                </a:solidFill>
                <a:latin typeface="Noto Sans SC"/>
                <a:ea typeface="Noto Sans SC"/>
                <a:cs typeface="Noto Sans SC"/>
                <a:sym typeface="Noto Sans SC"/>
              </a:rPr>
              <a:t>，让员工从频繁的会议中解脱出来，聚焦核心业务。</a:t>
            </a:r>
            <a:endParaRPr lang="en-US" sz="1400" b="0" i="0" u="none" strike="noStrike">
              <a:solidFill>
                <a:srgbClr val="333333"/>
              </a:solidFill>
              <a:latin typeface="Noto Sans SC"/>
              <a:ea typeface="Noto Sans SC"/>
              <a:cs typeface="Noto Sans SC"/>
              <a:sym typeface="Noto Sans SC"/>
            </a:endParaRPr>
          </a:p>
          <a:p>
            <a:pPr indent="0" algn="ctr">
              <a:lnSpc>
                <a:spcPct val="117000"/>
              </a:lnSpc>
              <a:spcBef>
                <a:spcPts val="1500"/>
              </a:spcBef>
            </a:pPr>
            <a:r>
              <a:rPr lang="en-US" sz="1800" b="1" i="0" u="none" strike="noStrike">
                <a:solidFill>
                  <a:srgbClr val="B82E24"/>
                </a:solidFill>
                <a:latin typeface="Noto Sans SC"/>
                <a:ea typeface="Noto Sans SC"/>
                <a:cs typeface="Noto Sans SC"/>
                <a:sym typeface="Noto Sans SC"/>
              </a:rPr>
              <a:t>✦ 给“迎检”减压，力促调研求真务实</a:t>
            </a:r>
            <a:endParaRPr lang="en-US" sz="1800" b="1" i="0" u="none" strike="noStrike">
              <a:solidFill>
                <a:srgbClr val="B82E24"/>
              </a:solidFill>
              <a:latin typeface="Noto Sans SC"/>
              <a:ea typeface="Noto Sans SC"/>
              <a:cs typeface="Noto Sans SC"/>
              <a:sym typeface="Noto Sans SC"/>
            </a:endParaRPr>
          </a:p>
          <a:p>
            <a:pPr indent="0" algn="ctr">
              <a:lnSpc>
                <a:spcPct val="108000"/>
              </a:lnSpc>
            </a:pPr>
            <a:r>
              <a:rPr lang="en-US" sz="1400" b="0" i="0" u="none" strike="noStrike">
                <a:solidFill>
                  <a:srgbClr val="333333"/>
                </a:solidFill>
                <a:latin typeface="Noto Sans SC"/>
                <a:ea typeface="Noto Sans SC"/>
                <a:cs typeface="Noto Sans SC"/>
                <a:sym typeface="Noto Sans SC"/>
              </a:rPr>
              <a:t>规范调研组织流程，严禁多头调研、扎堆调研，切实减少基层迎检频次；坚持“四不两直”（不发通知、不打招呼、不听汇报、不用陪同接待、直奔基层、直插现场）的调研方式，聚焦问题解决与成果转化，把求真务实的作风落到实处。</a:t>
            </a:r>
            <a:endParaRPr lang="en-US" sz="14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二、充分肯定公司作风建设取得的突出成效</a:t>
            </a:r>
            <a:endParaRPr lang="en-US" sz="1100"/>
          </a:p>
        </p:txBody>
      </p:sp>
      <p:cxnSp>
        <p:nvCxnSpPr>
          <p:cNvPr id="12" name="Connector 12"/>
          <p:cNvCxnSpPr/>
          <p:nvPr/>
        </p:nvCxnSpPr>
        <p:spPr>
          <a:xfrm>
            <a:off x="6400800" y="17272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422400"/>
            <a:ext cx="8420100" cy="647700"/>
          </a:xfrm>
          <a:prstGeom prst="roundRect">
            <a:avLst>
              <a:gd name="adj" fmla="val 21568"/>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524000"/>
            <a:ext cx="7721600" cy="4572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400" b="1" i="0" u="none" strike="noStrike">
                <a:latin typeface="Noto Sans SC"/>
                <a:ea typeface="Noto Sans SC"/>
                <a:cs typeface="Noto Sans SC"/>
                <a:sym typeface="Noto Sans SC"/>
              </a:rPr>
              <a:t>（三）典型案例：科技赋能，提升监督质效</a:t>
            </a:r>
            <a:endParaRPr lang="en-US" sz="1100"/>
          </a:p>
        </p:txBody>
      </p:sp>
      <p:pic>
        <p:nvPicPr>
          <p:cNvPr id="15" name="Picture 15"/>
          <p:cNvPicPr>
            <a:picLocks noChangeAspect="1"/>
          </p:cNvPicPr>
          <p:nvPr/>
        </p:nvPicPr>
        <p:blipFill>
          <a:blip r:embed="rId1"/>
          <a:srcRect l="27830" r="27830"/>
          <a:stretch>
            <a:fillRect/>
          </a:stretch>
        </p:blipFill>
        <p:spPr>
          <a:xfrm>
            <a:off x="965200" y="660400"/>
            <a:ext cx="977900" cy="1409700"/>
          </a:xfrm>
          <a:prstGeom prst="rect">
            <a:avLst/>
          </a:prstGeom>
          <a:noFill/>
          <a:ln w="25400" cap="flat" cmpd="sng">
            <a:noFill/>
            <a:prstDash val="solid"/>
            <a:round/>
          </a:ln>
        </p:spPr>
      </p:pic>
      <p:sp>
        <p:nvSpPr>
          <p:cNvPr id="16" name="AutoShape 16"/>
          <p:cNvSpPr/>
          <p:nvPr/>
        </p:nvSpPr>
        <p:spPr>
          <a:xfrm>
            <a:off x="736600" y="2362200"/>
            <a:ext cx="10464800" cy="4013200"/>
          </a:xfrm>
          <a:prstGeom prst="roundRect">
            <a:avLst>
              <a:gd name="adj" fmla="val 5063"/>
            </a:avLst>
          </a:prstGeom>
          <a:solidFill>
            <a:srgbClr val="FFFFFF">
              <a:alpha val="30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1028700" y="2514600"/>
            <a:ext cx="9931400" cy="3784600"/>
          </a:xfrm>
          <a:prstGeom prst="roundRect">
            <a:avLst>
              <a:gd name="adj" fmla="val 0"/>
            </a:avLst>
          </a:prstGeom>
          <a:noFill/>
          <a:ln w="25400" cap="flat" cmpd="sng">
            <a:noFill/>
            <a:prstDash val="solid"/>
            <a:round/>
          </a:ln>
        </p:spPr>
        <p:txBody>
          <a:bodyPr vert="horz" wrap="square" lIns="88900" tIns="50800" rIns="88900" bIns="50800" rtlCol="0" anchor="t" anchorCtr="0"/>
          <a:lstStyle/>
          <a:p>
            <a:pPr marL="228600" indent="-228600" algn="just">
              <a:lnSpc>
                <a:spcPct val="125000"/>
              </a:lnSpc>
              <a:buClr>
                <a:srgbClr val="C00000"/>
              </a:buClr>
              <a:buChar char="•"/>
              <a:defRPr/>
            </a:pPr>
            <a:r>
              <a:rPr lang="en-US" sz="1800" b="1" i="0" u="none" strike="noStrike">
                <a:solidFill>
                  <a:srgbClr val="C00000"/>
                </a:solidFill>
                <a:latin typeface="Noto Sans SC"/>
                <a:ea typeface="Noto Sans SC"/>
                <a:cs typeface="Noto Sans SC"/>
                <a:sym typeface="Noto Sans SC"/>
              </a:rPr>
              <a:t>▌ 数据穿透，精准识别：</a:t>
            </a:r>
            <a:r>
              <a:rPr lang="en-US" sz="1600" b="0" i="0" u="none" strike="noStrike">
                <a:solidFill>
                  <a:srgbClr val="1F2329"/>
                </a:solidFill>
                <a:latin typeface="Noto Sans SC"/>
                <a:ea typeface="Noto Sans SC"/>
                <a:cs typeface="Noto Sans SC"/>
                <a:sym typeface="Noto Sans SC"/>
              </a:rPr>
              <a:t>运用大数据监督系统，紧盯“烟酒”“高档”等关键词，自动筛选资金支付与费用报销中的敏感信息，精准识别违规线索，变“人盯人”的传统监督为“数据找人”的智能监督，大幅提升监督的精准度和覆盖面。</a:t>
            </a:r>
            <a:endParaRPr lang="en-US" sz="1100"/>
          </a:p>
          <a:p>
            <a:pPr indent="0" algn="just">
              <a:lnSpc>
                <a:spcPct val="125000"/>
              </a:lnSpc>
            </a:pPr>
          </a:p>
          <a:p>
            <a:pPr marL="228600" indent="-228600" algn="just">
              <a:lnSpc>
                <a:spcPct val="125000"/>
              </a:lnSpc>
              <a:buClr>
                <a:srgbClr val="C00000"/>
              </a:buClr>
              <a:buChar char="•"/>
            </a:pPr>
            <a:r>
              <a:rPr lang="en-US" sz="1800" b="1" i="0" u="none" strike="noStrike">
                <a:solidFill>
                  <a:srgbClr val="C00000"/>
                </a:solidFill>
                <a:latin typeface="Noto Sans SC"/>
                <a:ea typeface="Noto Sans SC"/>
                <a:cs typeface="Noto Sans SC"/>
                <a:sym typeface="Noto Sans SC"/>
              </a:rPr>
              <a:t>▌ 标准穿透，智能拦截：</a:t>
            </a:r>
            <a:r>
              <a:rPr lang="en-US" sz="1600" b="0" i="0" u="none" strike="noStrike">
                <a:solidFill>
                  <a:srgbClr val="1F2329"/>
                </a:solidFill>
                <a:latin typeface="Noto Sans SC"/>
                <a:ea typeface="Noto Sans SC"/>
                <a:cs typeface="Noto Sans SC"/>
                <a:sym typeface="Noto Sans SC"/>
              </a:rPr>
              <a:t>将差旅、接待、会议等各类经费标准进行数字化梳理，并内嵌至公司财务报销系统，实现了从填报、审批到支付的智能审批全流程覆盖。一旦出现超标准、超范围报销的情况，系统将自动触发预警并拦截支付，从源头堵住了违规支出的漏洞，有效扎紧了制度的“笼子”。</a:t>
            </a:r>
            <a:endParaRPr lang="en-US" sz="1600" b="0" i="0" u="none" strike="noStrike">
              <a:solidFill>
                <a:srgbClr val="1F2329"/>
              </a:solidFill>
              <a:latin typeface="Noto Sans SC"/>
              <a:ea typeface="Noto Sans SC"/>
              <a:cs typeface="Noto Sans SC"/>
              <a:sym typeface="Noto Sans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二、充分肯定公司作风建设取得的突出成效</a:t>
            </a:r>
            <a:endParaRPr lang="en-US" sz="1100"/>
          </a:p>
        </p:txBody>
      </p:sp>
      <p:cxnSp>
        <p:nvCxnSpPr>
          <p:cNvPr id="12" name="Connector 12"/>
          <p:cNvCxnSpPr/>
          <p:nvPr/>
        </p:nvCxnSpPr>
        <p:spPr>
          <a:xfrm>
            <a:off x="6400800" y="1765300"/>
            <a:ext cx="4762517" cy="12700"/>
          </a:xfrm>
          <a:prstGeom prst="line">
            <a:avLst/>
          </a:prstGeom>
          <a:solidFill>
            <a:srgbClr val="DEE0E3">
              <a:alpha val="100000"/>
            </a:srgbClr>
          </a:solidFill>
          <a:ln w="12700" cap="flat" cmpd="sng">
            <a:solidFill>
              <a:srgbClr val="C00000">
                <a:alpha val="100000"/>
              </a:srgbClr>
            </a:solidFill>
            <a:prstDash val="dash"/>
            <a:miter lim="10000000"/>
            <a:headEnd type="oval" w="med" len="med"/>
            <a:tailEnd type="oval" w="med" len="med"/>
          </a:ln>
        </p:spPr>
      </p:cxnSp>
      <p:sp>
        <p:nvSpPr>
          <p:cNvPr id="13" name="AutoShape 13"/>
          <p:cNvSpPr/>
          <p:nvPr/>
        </p:nvSpPr>
        <p:spPr>
          <a:xfrm>
            <a:off x="1003300" y="1460500"/>
            <a:ext cx="8420100" cy="647700"/>
          </a:xfrm>
          <a:prstGeom prst="roundRect">
            <a:avLst>
              <a:gd name="adj" fmla="val 31372"/>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600200" y="1549400"/>
            <a:ext cx="7721600" cy="4572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latin typeface="Noto Sans SC"/>
                <a:ea typeface="Noto Sans SC"/>
                <a:cs typeface="Noto Sans SC"/>
                <a:sym typeface="Noto Sans SC"/>
              </a:rPr>
              <a:t>（三）典型案例：科技赋能，提升监督质效</a:t>
            </a:r>
            <a:endParaRPr lang="en-US" sz="1100"/>
          </a:p>
        </p:txBody>
      </p:sp>
      <p:pic>
        <p:nvPicPr>
          <p:cNvPr id="15" name="Picture 15"/>
          <p:cNvPicPr>
            <a:picLocks noChangeAspect="1"/>
          </p:cNvPicPr>
          <p:nvPr/>
        </p:nvPicPr>
        <p:blipFill>
          <a:blip r:embed="rId1"/>
          <a:srcRect l="27830" r="27830"/>
          <a:stretch>
            <a:fillRect/>
          </a:stretch>
        </p:blipFill>
        <p:spPr>
          <a:xfrm>
            <a:off x="965200" y="698500"/>
            <a:ext cx="977900" cy="1409700"/>
          </a:xfrm>
          <a:prstGeom prst="rect">
            <a:avLst/>
          </a:prstGeom>
          <a:noFill/>
          <a:ln w="25400" cap="flat" cmpd="sng">
            <a:noFill/>
            <a:prstDash val="solid"/>
            <a:round/>
          </a:ln>
        </p:spPr>
      </p:pic>
      <p:sp>
        <p:nvSpPr>
          <p:cNvPr id="16" name="AutoShape 16"/>
          <p:cNvSpPr/>
          <p:nvPr/>
        </p:nvSpPr>
        <p:spPr>
          <a:xfrm>
            <a:off x="558800" y="2260600"/>
            <a:ext cx="11226800" cy="4051300"/>
          </a:xfrm>
          <a:prstGeom prst="roundRect">
            <a:avLst>
              <a:gd name="adj" fmla="val 5015"/>
            </a:avLst>
          </a:prstGeom>
          <a:solidFill>
            <a:srgbClr val="FFFFFF">
              <a:alpha val="90000"/>
            </a:srgbClr>
          </a:solidFill>
          <a:ln w="12700" cap="flat" cmpd="sng">
            <a:solidFill>
              <a:srgbClr val="C00000">
                <a:alpha val="100000"/>
              </a:srgbClr>
            </a:solidFill>
            <a:prstDash val="sysDash"/>
            <a:miter lim="10000000"/>
          </a:ln>
        </p:spPr>
        <p:txBody>
          <a:bodyPr vert="horz" wrap="square" lIns="63500" tIns="63500" rIns="63500" bIns="63500" rtlCol="0" anchor="ctr"/>
          <a:lstStyle/>
          <a:p>
            <a:pPr algn="ctr">
              <a:defRPr/>
            </a:pPr>
          </a:p>
        </p:txBody>
      </p:sp>
      <p:sp>
        <p:nvSpPr>
          <p:cNvPr id="17" name="AutoShape 17"/>
          <p:cNvSpPr/>
          <p:nvPr/>
        </p:nvSpPr>
        <p:spPr>
          <a:xfrm>
            <a:off x="876300" y="2425700"/>
            <a:ext cx="10655300" cy="3543300"/>
          </a:xfrm>
          <a:prstGeom prst="roundRect">
            <a:avLst>
              <a:gd name="adj" fmla="val 0"/>
            </a:avLst>
          </a:prstGeom>
          <a:noFill/>
          <a:ln w="25400" cap="flat" cmpd="sng">
            <a:noFill/>
            <a:prstDash val="solid"/>
            <a:round/>
          </a:ln>
        </p:spPr>
        <p:txBody>
          <a:bodyPr vert="horz" wrap="square" lIns="190500" tIns="190500" rIns="190500" bIns="190500" rtlCol="0" anchor="t" anchorCtr="0"/>
          <a:lstStyle/>
          <a:p>
            <a:pPr indent="0" algn="l">
              <a:lnSpc>
                <a:spcPct val="125000"/>
              </a:lnSpc>
              <a:spcBef>
                <a:spcPts val="1000"/>
              </a:spcBef>
              <a:defRPr/>
            </a:pPr>
            <a:r>
              <a:rPr lang="en-US" sz="2000" b="1" i="0" u="none" strike="noStrike">
                <a:solidFill>
                  <a:srgbClr val="C00000"/>
                </a:solidFill>
                <a:latin typeface="Noto Sans SC"/>
                <a:ea typeface="Noto Sans SC"/>
                <a:cs typeface="Noto Sans SC"/>
                <a:sym typeface="Noto Sans SC"/>
              </a:rPr>
              <a:t>◆ 业务穿透，防止虚构</a:t>
            </a:r>
            <a:endParaRPr lang="en-US" sz="1100"/>
          </a:p>
          <a:p>
            <a:pPr indent="0" algn="l">
              <a:lnSpc>
                <a:spcPct val="117000"/>
              </a:lnSpc>
            </a:pPr>
            <a:r>
              <a:rPr lang="en-US" sz="1600" b="0" i="0" u="none" strike="noStrike">
                <a:solidFill>
                  <a:srgbClr val="333333"/>
                </a:solidFill>
                <a:latin typeface="Noto Sans SC"/>
                <a:ea typeface="Noto Sans SC"/>
                <a:cs typeface="Noto Sans SC"/>
                <a:sym typeface="Noto Sans SC"/>
              </a:rPr>
              <a:t>推动业务系统与财务系统一体化联通，实现从供应商管理到资金支付的全流程监控，构建严密的数字化防火墙，有效防止“无中生有”的虚假支付行为，从源头上规避资金风险。</a:t>
            </a:r>
            <a:endParaRPr lang="en-US" sz="1600" b="0" i="0" u="none" strike="noStrike">
              <a:solidFill>
                <a:srgbClr val="333333"/>
              </a:solidFill>
              <a:latin typeface="Noto Sans SC"/>
              <a:ea typeface="Noto Sans SC"/>
              <a:cs typeface="Noto Sans SC"/>
              <a:sym typeface="Noto Sans SC"/>
            </a:endParaRPr>
          </a:p>
          <a:p>
            <a:pPr indent="0" algn="l">
              <a:lnSpc>
                <a:spcPct val="125000"/>
              </a:lnSpc>
              <a:spcBef>
                <a:spcPts val="2500"/>
              </a:spcBef>
            </a:pPr>
            <a:r>
              <a:rPr lang="en-US" sz="2000" b="1" i="0" u="none" strike="noStrike">
                <a:solidFill>
                  <a:srgbClr val="C00000"/>
                </a:solidFill>
                <a:latin typeface="Noto Sans SC"/>
                <a:ea typeface="Noto Sans SC"/>
                <a:cs typeface="Noto Sans SC"/>
                <a:sym typeface="Noto Sans SC"/>
              </a:rPr>
              <a:t>◆ 主体穿透，深挖关联</a:t>
            </a:r>
            <a:endParaRPr lang="en-US" sz="2000" b="1" i="0" u="none" strike="noStrike">
              <a:solidFill>
                <a:srgbClr val="C00000"/>
              </a:solidFill>
              <a:latin typeface="Noto Sans SC"/>
              <a:ea typeface="Noto Sans SC"/>
              <a:cs typeface="Noto Sans SC"/>
              <a:sym typeface="Noto Sans SC"/>
            </a:endParaRPr>
          </a:p>
          <a:p>
            <a:pPr indent="0" algn="l">
              <a:lnSpc>
                <a:spcPct val="117000"/>
              </a:lnSpc>
            </a:pPr>
            <a:r>
              <a:rPr lang="en-US" sz="1600" b="0" i="0" u="none" strike="noStrike">
                <a:solidFill>
                  <a:srgbClr val="333333"/>
                </a:solidFill>
                <a:latin typeface="Noto Sans SC"/>
                <a:ea typeface="Noto Sans SC"/>
                <a:cs typeface="Noto Sans SC"/>
                <a:sym typeface="Noto Sans SC"/>
              </a:rPr>
              <a:t>融合工商、税务等多维度外部信息，利用大数据技术构建人员、资金往来的可视化关联图谱。通过数据比对与分析，精准识别“皮包公司”挂靠、无实质经营业务的发票违规报销等隐蔽性问题，让违规行为无处遁形。</a:t>
            </a:r>
            <a:endParaRPr lang="en-US" sz="16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82550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a:t>
            </a:r>
            <a:r>
              <a:rPr lang="en-US" sz="2000" b="1" i="0" u="none" strike="noStrike">
                <a:solidFill>
                  <a:srgbClr val="C00000"/>
                </a:solidFill>
                <a:latin typeface="微软雅黑"/>
                <a:ea typeface="微软雅黑"/>
                <a:cs typeface="微软雅黑"/>
                <a:sym typeface="Noto Sans SC"/>
              </a:rPr>
              <a:t>充分肯定公司作风建设取得的突出成效</a:t>
            </a:r>
            <a:endParaRPr lang="en-US" sz="2000" b="1">
              <a:solidFill>
                <a:srgbClr val="C00000"/>
              </a:solidFill>
              <a:latin typeface="微软雅黑"/>
              <a:ea typeface="微软雅黑"/>
              <a:cs typeface="微软雅黑"/>
            </a:endParaRPr>
          </a:p>
        </p:txBody>
      </p:sp>
      <p:sp>
        <p:nvSpPr>
          <p:cNvPr id="12" name="AutoShape 12"/>
          <p:cNvSpPr/>
          <p:nvPr/>
        </p:nvSpPr>
        <p:spPr>
          <a:xfrm>
            <a:off x="901700" y="1181100"/>
            <a:ext cx="103759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50800" rIns="88900" bIns="50800" rtlCol="0" anchor="ctr" anchorCtr="0"/>
          <a:lstStyle/>
          <a:p>
            <a:pPr indent="0" algn="l">
              <a:lnSpc>
                <a:spcPct val="100000"/>
              </a:lnSpc>
              <a:defRPr/>
            </a:pPr>
            <a:r>
              <a:rPr lang="en-US" sz="2400" b="0" i="0" u="none" strike="noStrike">
                <a:solidFill>
                  <a:srgbClr val="FFFFFF"/>
                </a:solidFill>
                <a:latin typeface="Noto Sans SC"/>
                <a:ea typeface="Noto Sans SC"/>
                <a:cs typeface="Noto Sans SC"/>
                <a:sym typeface="Noto Sans SC"/>
              </a:rPr>
              <a:t>（四）成效彰显：优良作风转化为发展实效</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095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095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095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1968500"/>
            <a:ext cx="9055100" cy="1397000"/>
          </a:xfrm>
          <a:prstGeom prst="roundRect">
            <a:avLst>
              <a:gd name="adj" fmla="val 6363"/>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146300"/>
            <a:ext cx="177800" cy="1397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032000"/>
            <a:ext cx="8775700" cy="1206500"/>
          </a:xfrm>
          <a:prstGeom prst="roundRect">
            <a:avLst>
              <a:gd name="adj" fmla="val 0"/>
            </a:avLst>
          </a:prstGeom>
          <a:noFill/>
          <a:ln w="25400" cap="flat" cmpd="sng">
            <a:noFill/>
            <a:prstDash val="solid"/>
            <a:round/>
          </a:ln>
        </p:spPr>
        <p:txBody>
          <a:bodyPr vert="horz" wrap="square" lIns="152400" tIns="101600" rIns="152400" bIns="101600" rtlCol="0" anchor="t"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 在服务国家战略上见实效</a:t>
            </a:r>
            <a:endParaRPr lang="en-US" sz="1100"/>
          </a:p>
          <a:p>
            <a:pPr indent="0" algn="l">
              <a:lnSpc>
                <a:spcPct val="117000"/>
              </a:lnSpc>
            </a:pPr>
            <a:r>
              <a:rPr lang="en-US" sz="1500" b="0" i="0" u="none" strike="noStrike">
                <a:solidFill>
                  <a:srgbClr val="3C3C3C"/>
                </a:solidFill>
                <a:latin typeface="Noto Sans SC"/>
                <a:ea typeface="Noto Sans SC"/>
                <a:cs typeface="Noto Sans SC"/>
                <a:sym typeface="Noto Sans SC"/>
              </a:rPr>
              <a:t>圆满完成国家重点活动期间的电煤保供任务，有力支撑区域能源安全，充分彰显了国有企业“顶梁柱”和“压舱石”的使命担当。</a:t>
            </a:r>
            <a:endParaRPr lang="en-US" sz="1500" b="0" i="0" u="none" strike="noStrike">
              <a:solidFill>
                <a:srgbClr val="3C3C3C"/>
              </a:solidFill>
              <a:latin typeface="Noto Sans SC"/>
              <a:ea typeface="Noto Sans SC"/>
              <a:cs typeface="Noto Sans SC"/>
              <a:sym typeface="Noto Sans SC"/>
            </a:endParaRPr>
          </a:p>
        </p:txBody>
      </p:sp>
      <p:sp>
        <p:nvSpPr>
          <p:cNvPr id="32" name="AutoShape 32"/>
          <p:cNvSpPr/>
          <p:nvPr/>
        </p:nvSpPr>
        <p:spPr>
          <a:xfrm>
            <a:off x="1574800" y="3810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3810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3810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09800" y="3683000"/>
            <a:ext cx="9055100" cy="2032000"/>
          </a:xfrm>
          <a:prstGeom prst="roundRect">
            <a:avLst>
              <a:gd name="adj" fmla="val 7500"/>
            </a:avLst>
          </a:prstGeom>
          <a:no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33600" y="3873500"/>
            <a:ext cx="177800" cy="889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3810000"/>
            <a:ext cx="8775700" cy="1841500"/>
          </a:xfrm>
          <a:prstGeom prst="roundRect">
            <a:avLst>
              <a:gd name="adj" fmla="val 0"/>
            </a:avLst>
          </a:prstGeom>
          <a:noFill/>
          <a:ln w="25400" cap="flat" cmpd="sng">
            <a:noFill/>
            <a:prstDash val="solid"/>
            <a:round/>
          </a:ln>
        </p:spPr>
        <p:txBody>
          <a:bodyPr vert="horz" wrap="square" lIns="152400" tIns="101600" rIns="152400" bIns="101600" rtlCol="0" anchor="t"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 在降本增效上见实效</a:t>
            </a:r>
            <a:endParaRPr lang="en-US" sz="1100"/>
          </a:p>
          <a:p>
            <a:pPr indent="0" algn="l">
              <a:lnSpc>
                <a:spcPct val="117000"/>
              </a:lnSpc>
            </a:pPr>
            <a:r>
              <a:rPr lang="en-US" sz="1500" b="0" i="0" u="none" strike="noStrike">
                <a:solidFill>
                  <a:srgbClr val="3C3C3C"/>
                </a:solidFill>
                <a:latin typeface="Noto Sans SC"/>
                <a:ea typeface="Noto Sans SC"/>
                <a:cs typeface="Noto Sans SC"/>
                <a:sym typeface="Noto Sans SC"/>
              </a:rPr>
              <a:t>坚持问题导向，深入一线协调资源与运输，持续优化采购策略。今年以来，入厂标煤单价同比降低</a:t>
            </a:r>
            <a:r>
              <a:rPr lang="en-US" sz="1700" b="1" i="0" u="none" strike="noStrike">
                <a:solidFill>
                  <a:srgbClr val="D1352A"/>
                </a:solidFill>
                <a:latin typeface="Noto Sans SC"/>
                <a:ea typeface="Noto Sans SC"/>
                <a:cs typeface="Noto Sans SC"/>
                <a:sym typeface="Noto Sans SC"/>
              </a:rPr>
              <a:t>12.3%</a:t>
            </a:r>
            <a:r>
              <a:rPr lang="en-US" sz="1500" b="0" i="0" u="none" strike="noStrike">
                <a:solidFill>
                  <a:srgbClr val="3C3C3C"/>
                </a:solidFill>
                <a:latin typeface="Noto Sans SC"/>
                <a:ea typeface="Noto Sans SC"/>
                <a:cs typeface="Noto Sans SC"/>
                <a:sym typeface="Noto Sans SC"/>
              </a:rPr>
              <a:t>，累计帮助电厂节省燃料成本达</a:t>
            </a:r>
            <a:r>
              <a:rPr lang="en-US" sz="1700" b="1" i="0" u="none" strike="noStrike">
                <a:solidFill>
                  <a:srgbClr val="D1352A"/>
                </a:solidFill>
                <a:latin typeface="Noto Sans SC"/>
                <a:ea typeface="Noto Sans SC"/>
                <a:cs typeface="Noto Sans SC"/>
                <a:sym typeface="Noto Sans SC"/>
              </a:rPr>
              <a:t>32.47亿元</a:t>
            </a:r>
            <a:r>
              <a:rPr lang="en-US" sz="1500" b="0" i="0" u="none" strike="noStrike">
                <a:solidFill>
                  <a:srgbClr val="3C3C3C"/>
                </a:solidFill>
                <a:latin typeface="Noto Sans SC"/>
                <a:ea typeface="Noto Sans SC"/>
                <a:cs typeface="Noto Sans SC"/>
                <a:sym typeface="Noto Sans SC"/>
              </a:rPr>
              <a:t>，为公司提升经营业绩提供了有力的成本支撑。</a:t>
            </a:r>
            <a:endParaRPr lang="en-US" sz="1500" b="0" i="0" u="none" strike="noStrike">
              <a:solidFill>
                <a:srgbClr val="3C3C3C"/>
              </a:solidFill>
              <a:latin typeface="Noto Sans SC"/>
              <a:ea typeface="Noto Sans SC"/>
              <a:cs typeface="Noto Sans SC"/>
              <a:sym typeface="Noto Sans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620000" cy="5080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二、</a:t>
            </a:r>
            <a:r>
              <a:rPr lang="en-US" sz="2000" b="0" i="0" u="none" strike="noStrike">
                <a:solidFill>
                  <a:srgbClr val="C00000"/>
                </a:solidFill>
                <a:latin typeface="Noto Sans SC"/>
                <a:ea typeface="Noto Sans SC"/>
                <a:cs typeface="Noto Sans SC"/>
                <a:sym typeface="Noto Sans SC"/>
              </a:rPr>
              <a:t>充分肯定公司作风建设取得的突出成效</a:t>
            </a:r>
            <a:endParaRPr lang="en-US" sz="1100"/>
          </a:p>
        </p:txBody>
      </p:sp>
      <p:sp>
        <p:nvSpPr>
          <p:cNvPr id="12" name="AutoShape 12"/>
          <p:cNvSpPr/>
          <p:nvPr/>
        </p:nvSpPr>
        <p:spPr>
          <a:xfrm>
            <a:off x="901700" y="1181100"/>
            <a:ext cx="9512300" cy="698500"/>
          </a:xfrm>
          <a:prstGeom prst="roundRect">
            <a:avLst>
              <a:gd name="adj" fmla="val 36363"/>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977900" tIns="101600" rIns="88900" bIns="101600" rtlCol="0" anchor="ctr" anchorCtr="0"/>
          <a:lstStyle/>
          <a:p>
            <a:pPr indent="0" algn="l">
              <a:lnSpc>
                <a:spcPct val="100000"/>
              </a:lnSpc>
              <a:defRPr/>
            </a:pPr>
            <a:r>
              <a:rPr lang="en-US" sz="2200" b="1" i="0" u="none" strike="noStrike">
                <a:solidFill>
                  <a:srgbClr val="FFFFFF"/>
                </a:solidFill>
                <a:latin typeface="Noto Sans SC"/>
                <a:ea typeface="Noto Sans SC"/>
                <a:cs typeface="Noto Sans SC"/>
                <a:sym typeface="Noto Sans SC"/>
              </a:rPr>
              <a:t>（四）成效彰显：优良作风转化为发展实效</a:t>
            </a:r>
            <a:endParaRPr lang="en-US" sz="1100"/>
          </a:p>
        </p:txBody>
      </p:sp>
      <p:sp>
        <p:nvSpPr>
          <p:cNvPr id="13" name="Freeform 13"/>
          <p:cNvSpPr/>
          <p:nvPr/>
        </p:nvSpPr>
        <p:spPr>
          <a:xfrm>
            <a:off x="850900" y="1016000"/>
            <a:ext cx="708109" cy="853440"/>
          </a:xfrm>
          <a:custGeom>
            <a:avLst/>
            <a:gdLst/>
            <a:ahLst/>
            <a:cxnLst/>
            <a:rect l="l" t="t" r="r" b="b"/>
            <a:pathLst>
              <a:path w="708109" h="853440">
                <a:moveTo>
                  <a:pt x="708109" y="750841"/>
                </a:moveTo>
                <a:cubicBezTo>
                  <a:pt x="708109" y="809136"/>
                  <a:pt x="663852" y="853440"/>
                  <a:pt x="605620" y="853440"/>
                </a:cubicBezTo>
                <a:cubicBezTo>
                  <a:pt x="0" y="853440"/>
                  <a:pt x="0" y="853440"/>
                  <a:pt x="0" y="853440"/>
                </a:cubicBezTo>
                <a:cubicBezTo>
                  <a:pt x="0" y="0"/>
                  <a:pt x="0" y="0"/>
                  <a:pt x="0" y="0"/>
                </a:cubicBezTo>
                <a:cubicBezTo>
                  <a:pt x="605620" y="0"/>
                  <a:pt x="605620" y="0"/>
                  <a:pt x="605620" y="0"/>
                </a:cubicBezTo>
                <a:cubicBezTo>
                  <a:pt x="663852" y="0"/>
                  <a:pt x="708109" y="46636"/>
                  <a:pt x="708109" y="102599"/>
                </a:cubicBezTo>
                <a:lnTo>
                  <a:pt x="708109" y="750841"/>
                </a:lnTo>
                <a:close/>
              </a:path>
            </a:pathLst>
          </a:custGeom>
          <a:solidFill>
            <a:srgbClr val="CCCCC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Freeform 14"/>
          <p:cNvSpPr/>
          <p:nvPr/>
        </p:nvSpPr>
        <p:spPr>
          <a:xfrm>
            <a:off x="825500" y="1016000"/>
            <a:ext cx="708109" cy="853440"/>
          </a:xfrm>
          <a:custGeom>
            <a:avLst/>
            <a:gdLst/>
            <a:ahLst/>
            <a:cxnLst/>
            <a:rect l="l" t="t" r="r" b="b"/>
            <a:pathLst>
              <a:path w="708109" h="853440">
                <a:moveTo>
                  <a:pt x="708109" y="750841"/>
                </a:moveTo>
                <a:cubicBezTo>
                  <a:pt x="708109" y="809136"/>
                  <a:pt x="661523" y="853440"/>
                  <a:pt x="605620" y="853440"/>
                </a:cubicBezTo>
                <a:cubicBezTo>
                  <a:pt x="0" y="853440"/>
                  <a:pt x="0" y="853440"/>
                  <a:pt x="0" y="853440"/>
                </a:cubicBezTo>
                <a:cubicBezTo>
                  <a:pt x="0" y="0"/>
                  <a:pt x="0" y="0"/>
                  <a:pt x="0" y="0"/>
                </a:cubicBezTo>
                <a:cubicBezTo>
                  <a:pt x="605620" y="0"/>
                  <a:pt x="605620" y="0"/>
                  <a:pt x="605620" y="0"/>
                </a:cubicBezTo>
                <a:cubicBezTo>
                  <a:pt x="661523" y="0"/>
                  <a:pt x="708109" y="46636"/>
                  <a:pt x="708109" y="102599"/>
                </a:cubicBezTo>
                <a:lnTo>
                  <a:pt x="708109" y="750841"/>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Freeform 15"/>
          <p:cNvSpPr/>
          <p:nvPr/>
        </p:nvSpPr>
        <p:spPr>
          <a:xfrm>
            <a:off x="749300" y="1041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Freeform 16"/>
          <p:cNvSpPr/>
          <p:nvPr/>
        </p:nvSpPr>
        <p:spPr>
          <a:xfrm>
            <a:off x="749300" y="1117600"/>
            <a:ext cx="128118" cy="39816"/>
          </a:xfrm>
          <a:custGeom>
            <a:avLst/>
            <a:gdLst/>
            <a:ahLst/>
            <a:cxnLst/>
            <a:rect l="l" t="t" r="r" b="b"/>
            <a:pathLst>
              <a:path w="128118" h="39816">
                <a:moveTo>
                  <a:pt x="128118" y="21079"/>
                </a:moveTo>
                <a:cubicBezTo>
                  <a:pt x="128118" y="30447"/>
                  <a:pt x="118801" y="39816"/>
                  <a:pt x="107154" y="39816"/>
                </a:cubicBezTo>
                <a:cubicBezTo>
                  <a:pt x="18636" y="39816"/>
                  <a:pt x="18636" y="39816"/>
                  <a:pt x="18636" y="39816"/>
                </a:cubicBezTo>
                <a:cubicBezTo>
                  <a:pt x="6989" y="39816"/>
                  <a:pt x="0" y="30447"/>
                  <a:pt x="0" y="21079"/>
                </a:cubicBezTo>
                <a:cubicBezTo>
                  <a:pt x="0" y="21079"/>
                  <a:pt x="0" y="21079"/>
                  <a:pt x="0" y="21079"/>
                </a:cubicBezTo>
                <a:cubicBezTo>
                  <a:pt x="0" y="9369"/>
                  <a:pt x="6989" y="0"/>
                  <a:pt x="18636" y="0"/>
                </a:cubicBezTo>
                <a:cubicBezTo>
                  <a:pt x="107154" y="0"/>
                  <a:pt x="107154" y="0"/>
                  <a:pt x="107154" y="0"/>
                </a:cubicBezTo>
                <a:cubicBezTo>
                  <a:pt x="118801" y="0"/>
                  <a:pt x="128118" y="9369"/>
                  <a:pt x="128118" y="21079"/>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Freeform 17"/>
          <p:cNvSpPr/>
          <p:nvPr/>
        </p:nvSpPr>
        <p:spPr>
          <a:xfrm>
            <a:off x="749300" y="11938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749300" y="1270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Freeform 19"/>
          <p:cNvSpPr/>
          <p:nvPr/>
        </p:nvSpPr>
        <p:spPr>
          <a:xfrm>
            <a:off x="749300" y="13462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Freeform 20"/>
          <p:cNvSpPr/>
          <p:nvPr/>
        </p:nvSpPr>
        <p:spPr>
          <a:xfrm>
            <a:off x="749300" y="14224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Freeform 21"/>
          <p:cNvSpPr/>
          <p:nvPr/>
        </p:nvSpPr>
        <p:spPr>
          <a:xfrm>
            <a:off x="749300" y="14986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Freeform 22"/>
          <p:cNvSpPr/>
          <p:nvPr/>
        </p:nvSpPr>
        <p:spPr>
          <a:xfrm>
            <a:off x="749300" y="15748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749300" y="16510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9369"/>
                  <a:pt x="6989" y="0"/>
                  <a:pt x="18636" y="0"/>
                </a:cubicBezTo>
                <a:cubicBezTo>
                  <a:pt x="107154" y="0"/>
                  <a:pt x="107154" y="0"/>
                  <a:pt x="107154" y="0"/>
                </a:cubicBezTo>
                <a:cubicBezTo>
                  <a:pt x="118801" y="0"/>
                  <a:pt x="128118" y="9369"/>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Freeform 24"/>
          <p:cNvSpPr/>
          <p:nvPr/>
        </p:nvSpPr>
        <p:spPr>
          <a:xfrm>
            <a:off x="749300" y="1727200"/>
            <a:ext cx="128118" cy="39816"/>
          </a:xfrm>
          <a:custGeom>
            <a:avLst/>
            <a:gdLst/>
            <a:ahLst/>
            <a:cxnLst/>
            <a:rect l="l" t="t" r="r" b="b"/>
            <a:pathLst>
              <a:path w="128118" h="39816">
                <a:moveTo>
                  <a:pt x="128118" y="18736"/>
                </a:moveTo>
                <a:cubicBezTo>
                  <a:pt x="128118" y="30447"/>
                  <a:pt x="118801" y="39816"/>
                  <a:pt x="107154" y="39816"/>
                </a:cubicBezTo>
                <a:cubicBezTo>
                  <a:pt x="18636" y="39816"/>
                  <a:pt x="18636" y="39816"/>
                  <a:pt x="18636" y="39816"/>
                </a:cubicBezTo>
                <a:cubicBezTo>
                  <a:pt x="6989" y="39816"/>
                  <a:pt x="0" y="30447"/>
                  <a:pt x="0" y="18736"/>
                </a:cubicBezTo>
                <a:cubicBezTo>
                  <a:pt x="0" y="18736"/>
                  <a:pt x="0" y="18736"/>
                  <a:pt x="0" y="18736"/>
                </a:cubicBezTo>
                <a:cubicBezTo>
                  <a:pt x="0" y="7027"/>
                  <a:pt x="6989" y="0"/>
                  <a:pt x="18636" y="0"/>
                </a:cubicBezTo>
                <a:cubicBezTo>
                  <a:pt x="107154" y="0"/>
                  <a:pt x="107154" y="0"/>
                  <a:pt x="107154" y="0"/>
                </a:cubicBezTo>
                <a:cubicBezTo>
                  <a:pt x="118801" y="0"/>
                  <a:pt x="128118" y="7027"/>
                  <a:pt x="128118" y="18736"/>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Freeform 25"/>
          <p:cNvSpPr/>
          <p:nvPr/>
        </p:nvSpPr>
        <p:spPr>
          <a:xfrm>
            <a:off x="749300" y="1803400"/>
            <a:ext cx="128118" cy="38950"/>
          </a:xfrm>
          <a:custGeom>
            <a:avLst/>
            <a:gdLst/>
            <a:ahLst/>
            <a:cxnLst/>
            <a:rect l="l" t="t" r="r" b="b"/>
            <a:pathLst>
              <a:path w="128118" h="38950">
                <a:moveTo>
                  <a:pt x="128118" y="20621"/>
                </a:moveTo>
                <a:cubicBezTo>
                  <a:pt x="128118" y="29785"/>
                  <a:pt x="118801" y="38950"/>
                  <a:pt x="107154" y="38950"/>
                </a:cubicBezTo>
                <a:cubicBezTo>
                  <a:pt x="18636" y="38950"/>
                  <a:pt x="18636" y="38950"/>
                  <a:pt x="18636" y="38950"/>
                </a:cubicBezTo>
                <a:cubicBezTo>
                  <a:pt x="6989" y="38950"/>
                  <a:pt x="0" y="29785"/>
                  <a:pt x="0" y="20621"/>
                </a:cubicBezTo>
                <a:cubicBezTo>
                  <a:pt x="0" y="20621"/>
                  <a:pt x="0" y="20621"/>
                  <a:pt x="0" y="20621"/>
                </a:cubicBezTo>
                <a:cubicBezTo>
                  <a:pt x="0" y="9164"/>
                  <a:pt x="6989" y="0"/>
                  <a:pt x="18636" y="0"/>
                </a:cubicBezTo>
                <a:cubicBezTo>
                  <a:pt x="107154" y="0"/>
                  <a:pt x="107154" y="0"/>
                  <a:pt x="107154" y="0"/>
                </a:cubicBezTo>
                <a:cubicBezTo>
                  <a:pt x="118801" y="0"/>
                  <a:pt x="128118" y="9164"/>
                  <a:pt x="128118" y="20621"/>
                </a:cubicBezTo>
                <a:close/>
              </a:path>
            </a:pathLst>
          </a:custGeom>
          <a:solidFill>
            <a:srgbClr val="4D4D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549400" y="22225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27" name="AutoShape 27"/>
          <p:cNvSpPr/>
          <p:nvPr/>
        </p:nvSpPr>
        <p:spPr>
          <a:xfrm>
            <a:off x="1714500" y="22225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28" name="AutoShape 28"/>
          <p:cNvSpPr/>
          <p:nvPr/>
        </p:nvSpPr>
        <p:spPr>
          <a:xfrm>
            <a:off x="1892300" y="22225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29" name="AutoShape 29"/>
          <p:cNvSpPr/>
          <p:nvPr/>
        </p:nvSpPr>
        <p:spPr>
          <a:xfrm>
            <a:off x="2209800" y="2095500"/>
            <a:ext cx="9055100" cy="1524000"/>
          </a:xfrm>
          <a:prstGeom prst="roundRect">
            <a:avLst>
              <a:gd name="adj" fmla="val 5000"/>
            </a:avLst>
          </a:prstGeom>
          <a:solidFill>
            <a:srgbClr val="FFFFFF">
              <a:alpha val="90000"/>
            </a:srgbClr>
          </a:solid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2133600" y="2476500"/>
            <a:ext cx="177800" cy="1651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2324100" y="2222500"/>
            <a:ext cx="8775700" cy="1270000"/>
          </a:xfrm>
          <a:prstGeom prst="roundRect">
            <a:avLst>
              <a:gd name="adj" fmla="val 0"/>
            </a:avLst>
          </a:prstGeom>
          <a:noFill/>
          <a:ln w="25400" cap="flat" cmpd="sng">
            <a:noFill/>
            <a:prstDash val="solid"/>
            <a:round/>
          </a:ln>
        </p:spPr>
        <p:txBody>
          <a:bodyPr vert="horz" wrap="square" lIns="190500" tIns="101600" rIns="190500" bIns="101600" rtlCol="0" anchor="ctr"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 在创新发展上见实效</a:t>
            </a:r>
            <a:endParaRPr lang="en-US" sz="1100"/>
          </a:p>
          <a:p>
            <a:pPr indent="0" algn="l">
              <a:lnSpc>
                <a:spcPct val="117000"/>
              </a:lnSpc>
            </a:pPr>
            <a:r>
              <a:rPr lang="en-US" sz="1400" b="0" i="0" u="none" strike="noStrike">
                <a:solidFill>
                  <a:srgbClr val="3C3C3C"/>
                </a:solidFill>
                <a:latin typeface="Noto Sans SC"/>
                <a:ea typeface="Noto Sans SC"/>
                <a:cs typeface="Noto Sans SC"/>
                <a:sym typeface="Noto Sans SC"/>
              </a:rPr>
              <a:t>加快建设“煤炭供应链管理平台”，实现数据一次填报、多部门共享，大幅提升工作效率，以数字化转型驱动企业高质量发展，让创新成为企业发展的核心引擎。</a:t>
            </a:r>
            <a:endParaRPr lang="en-US" sz="1400" b="0" i="0" u="none" strike="noStrike">
              <a:solidFill>
                <a:srgbClr val="3C3C3C"/>
              </a:solidFill>
              <a:latin typeface="Noto Sans SC"/>
              <a:ea typeface="Noto Sans SC"/>
              <a:cs typeface="Noto Sans SC"/>
              <a:sym typeface="Noto Sans SC"/>
            </a:endParaRPr>
          </a:p>
        </p:txBody>
      </p:sp>
      <p:sp>
        <p:nvSpPr>
          <p:cNvPr id="32" name="AutoShape 32"/>
          <p:cNvSpPr/>
          <p:nvPr/>
        </p:nvSpPr>
        <p:spPr>
          <a:xfrm>
            <a:off x="1574800" y="4191000"/>
            <a:ext cx="165100" cy="330200"/>
          </a:xfrm>
          <a:prstGeom prst="chevron">
            <a:avLst>
              <a:gd name="adj" fmla="val 50000"/>
            </a:avLst>
          </a:prstGeom>
          <a:solidFill>
            <a:srgbClr val="FF0000">
              <a:alpha val="100000"/>
            </a:srgbClr>
          </a:solidFill>
          <a:ln w="25400" cap="flat" cmpd="sng">
            <a:solidFill>
              <a:srgbClr val="FF0000">
                <a:alpha val="100000"/>
              </a:srgbClr>
            </a:solidFill>
            <a:prstDash val="solid"/>
            <a:miter lim="10000000"/>
          </a:ln>
        </p:spPr>
        <p:txBody>
          <a:bodyPr vert="horz" wrap="square" lIns="63500" tIns="63500" rIns="63500" bIns="63500" rtlCol="0" anchor="ctr"/>
          <a:lstStyle/>
          <a:p>
            <a:pPr algn="ctr">
              <a:defRPr/>
            </a:pPr>
          </a:p>
        </p:txBody>
      </p:sp>
      <p:sp>
        <p:nvSpPr>
          <p:cNvPr id="33" name="AutoShape 33"/>
          <p:cNvSpPr/>
          <p:nvPr/>
        </p:nvSpPr>
        <p:spPr>
          <a:xfrm>
            <a:off x="1739900" y="4191000"/>
            <a:ext cx="165100" cy="330200"/>
          </a:xfrm>
          <a:prstGeom prst="chevron">
            <a:avLst>
              <a:gd name="adj" fmla="val 50000"/>
            </a:avLst>
          </a:prstGeom>
          <a:solidFill>
            <a:srgbClr val="351E3E">
              <a:alpha val="100000"/>
            </a:srgbClr>
          </a:solidFill>
          <a:ln w="25400" cap="flat" cmpd="sng">
            <a:solidFill>
              <a:srgbClr val="351E3E">
                <a:alpha val="100000"/>
              </a:srgbClr>
            </a:solidFill>
            <a:prstDash val="solid"/>
            <a:miter lim="10000000"/>
          </a:ln>
        </p:spPr>
        <p:txBody>
          <a:bodyPr vert="horz" wrap="square" lIns="63500" tIns="63500" rIns="63500" bIns="63500" rtlCol="0" anchor="ctr"/>
          <a:lstStyle/>
          <a:p>
            <a:pPr algn="ctr">
              <a:defRPr/>
            </a:pPr>
          </a:p>
        </p:txBody>
      </p:sp>
      <p:sp>
        <p:nvSpPr>
          <p:cNvPr id="34" name="AutoShape 34"/>
          <p:cNvSpPr/>
          <p:nvPr/>
        </p:nvSpPr>
        <p:spPr>
          <a:xfrm>
            <a:off x="1905000" y="4191000"/>
            <a:ext cx="165100" cy="330200"/>
          </a:xfrm>
          <a:prstGeom prst="chevron">
            <a:avLst>
              <a:gd name="adj" fmla="val 50000"/>
            </a:avLst>
          </a:prstGeom>
          <a:solidFill>
            <a:srgbClr val="262626">
              <a:alpha val="100000"/>
            </a:srgbClr>
          </a:solidFill>
          <a:ln w="25400" cap="flat" cmpd="sng">
            <a:solidFill>
              <a:srgbClr val="3B3838">
                <a:alpha val="100000"/>
              </a:srgbClr>
            </a:solidFill>
            <a:prstDash val="solid"/>
            <a:miter lim="10000000"/>
          </a:ln>
        </p:spPr>
        <p:txBody>
          <a:bodyPr vert="horz" wrap="square" lIns="63500" tIns="63500" rIns="63500" bIns="63500" rtlCol="0" anchor="ctr"/>
          <a:lstStyle/>
          <a:p>
            <a:pPr algn="ctr">
              <a:defRPr/>
            </a:pPr>
          </a:p>
        </p:txBody>
      </p:sp>
      <p:sp>
        <p:nvSpPr>
          <p:cNvPr id="35" name="AutoShape 35"/>
          <p:cNvSpPr/>
          <p:nvPr/>
        </p:nvSpPr>
        <p:spPr>
          <a:xfrm>
            <a:off x="2235200" y="4064000"/>
            <a:ext cx="9055100" cy="1778000"/>
          </a:xfrm>
          <a:prstGeom prst="roundRect">
            <a:avLst>
              <a:gd name="adj" fmla="val 8571"/>
            </a:avLst>
          </a:prstGeom>
          <a:solidFill>
            <a:srgbClr val="FFFFFF">
              <a:alpha val="90000"/>
            </a:srgbClr>
          </a:solidFill>
          <a:ln w="127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36" name="AutoShape 36"/>
          <p:cNvSpPr/>
          <p:nvPr/>
        </p:nvSpPr>
        <p:spPr>
          <a:xfrm>
            <a:off x="2146300" y="4699000"/>
            <a:ext cx="177800" cy="177800"/>
          </a:xfrm>
          <a:prstGeom prst="flowChartConnector">
            <a:avLst/>
          </a:prstGeom>
          <a:solidFill>
            <a:srgbClr val="C00000">
              <a:alpha val="100000"/>
            </a:srgbClr>
          </a:solidFill>
          <a:ln w="25400" cap="flat" cmpd="sng">
            <a:solidFill>
              <a:srgbClr val="D8D8D8">
                <a:alpha val="10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2336800" y="4191000"/>
            <a:ext cx="8775700" cy="1524000"/>
          </a:xfrm>
          <a:prstGeom prst="roundRect">
            <a:avLst>
              <a:gd name="adj" fmla="val 0"/>
            </a:avLst>
          </a:prstGeom>
          <a:noFill/>
          <a:ln w="25400" cap="flat" cmpd="sng">
            <a:noFill/>
            <a:prstDash val="solid"/>
            <a:round/>
          </a:ln>
        </p:spPr>
        <p:txBody>
          <a:bodyPr vert="horz" wrap="square" lIns="190500" tIns="101600" rIns="190500" bIns="101600" rtlCol="0" anchor="ctr" anchorCtr="0"/>
          <a:lstStyle/>
          <a:p>
            <a:pPr indent="0" algn="l">
              <a:lnSpc>
                <a:spcPct val="117000"/>
              </a:lnSpc>
              <a:defRPr/>
            </a:pPr>
            <a:r>
              <a:rPr lang="en-US" sz="1800" b="1" i="0" u="none" strike="noStrike">
                <a:solidFill>
                  <a:srgbClr val="C00000"/>
                </a:solidFill>
                <a:latin typeface="Noto Sans SC"/>
                <a:ea typeface="Noto Sans SC"/>
                <a:cs typeface="Noto Sans SC"/>
                <a:sym typeface="Noto Sans SC"/>
              </a:rPr>
              <a:t>◆ 在应急处突上见实效</a:t>
            </a:r>
            <a:endParaRPr lang="en-US" sz="1100"/>
          </a:p>
          <a:p>
            <a:pPr indent="0" algn="l">
              <a:lnSpc>
                <a:spcPct val="117000"/>
              </a:lnSpc>
            </a:pPr>
            <a:r>
              <a:rPr lang="en-US" sz="1400" b="0" i="0" u="none" strike="noStrike">
                <a:solidFill>
                  <a:srgbClr val="3C3C3C"/>
                </a:solidFill>
                <a:latin typeface="Noto Sans SC"/>
                <a:ea typeface="Noto Sans SC"/>
                <a:cs typeface="Noto Sans SC"/>
                <a:sym typeface="Noto Sans SC"/>
              </a:rPr>
              <a:t>面对自然灾害等突发事件，公司党员突击队始终冲锋在前，不畏艰险、攻坚克难，全力保障民生用能需求、抢通运输生命线，以“时时放心不下”的责任感，充分彰显了国有企业的使命与担当。</a:t>
            </a:r>
            <a:endParaRPr lang="en-US" sz="1400" b="0" i="0" u="none" strike="noStrike">
              <a:solidFill>
                <a:srgbClr val="3C3C3C"/>
              </a:solidFill>
              <a:latin typeface="Noto Sans SC"/>
              <a:ea typeface="Noto Sans SC"/>
              <a:cs typeface="Noto Sans SC"/>
              <a:sym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622300" y="2921000"/>
            <a:ext cx="109474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i="0" u="none" strike="noStrike">
                <a:solidFill>
                  <a:srgbClr val="FFFFFF"/>
                </a:solidFill>
                <a:latin typeface="方正小标宋简体" panose="02000000000000000000" charset="-122"/>
                <a:ea typeface="方正小标宋简体" panose="02000000000000000000" charset="-122"/>
                <a:cs typeface="Noto Sans SC"/>
                <a:sym typeface="Noto Sans SC"/>
              </a:rPr>
              <a:t>三</a:t>
            </a:r>
            <a:r>
              <a:rPr lang="zh-CN" altLang="en-US" sz="3600" i="0" u="none" strike="noStrike">
                <a:solidFill>
                  <a:srgbClr val="FFFFFF"/>
                </a:solidFill>
                <a:latin typeface="方正小标宋简体" panose="02000000000000000000" charset="-122"/>
                <a:ea typeface="方正小标宋简体" panose="02000000000000000000" charset="-122"/>
                <a:cs typeface="Noto Sans SC"/>
                <a:sym typeface="Noto Sans SC"/>
              </a:rPr>
              <a:t>、</a:t>
            </a:r>
            <a:r>
              <a:rPr lang="en-US" sz="3600">
                <a:solidFill>
                  <a:srgbClr val="FFFFFF"/>
                </a:solidFill>
                <a:latin typeface="方正小标宋简体" panose="02000000000000000000" charset="-122"/>
                <a:ea typeface="方正小标宋简体" panose="02000000000000000000" charset="-122"/>
                <a:cs typeface="Noto Sans SC"/>
                <a:sym typeface="Noto Sans SC"/>
              </a:rPr>
              <a:t>有力推动作风建设向纵深发展</a:t>
            </a:r>
            <a:endParaRPr lang="zh-CN" altLang="en-US" sz="3600" i="0" u="none" strike="noStrike">
              <a:solidFill>
                <a:srgbClr val="FFFFFF"/>
              </a:solidFill>
              <a:latin typeface="方正小标宋简体" panose="02000000000000000000" charset="-122"/>
              <a:ea typeface="方正小标宋简体" panose="02000000000000000000" charset="-122"/>
              <a:cs typeface="Noto Sans SC"/>
              <a:sym typeface="Noto Sans SC"/>
            </a:endParaRPr>
          </a:p>
        </p:txBody>
      </p:sp>
      <p:sp>
        <p:nvSpPr>
          <p:cNvPr id="4" name="AutoShape 4"/>
          <p:cNvSpPr/>
          <p:nvPr/>
        </p:nvSpPr>
        <p:spPr>
          <a:xfrm>
            <a:off x="622300" y="3429000"/>
            <a:ext cx="109474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三、有力推动作风建设向纵深发展</a:t>
            </a:r>
            <a:endParaRPr lang="en-US" sz="1100"/>
          </a:p>
        </p:txBody>
      </p:sp>
      <p:sp>
        <p:nvSpPr>
          <p:cNvPr id="12" name="AutoShape 12"/>
          <p:cNvSpPr/>
          <p:nvPr/>
        </p:nvSpPr>
        <p:spPr>
          <a:xfrm>
            <a:off x="863600" y="1155700"/>
            <a:ext cx="9144000" cy="7620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C00000"/>
                </a:solidFill>
                <a:latin typeface="Noto Sans SC"/>
                <a:ea typeface="Noto Sans SC"/>
                <a:cs typeface="Noto Sans SC"/>
                <a:sym typeface="Noto Sans SC"/>
              </a:rPr>
              <a:t>（一）总体要求：贯彻新规，坚持严的基调不动摇</a:t>
            </a:r>
            <a:endParaRPr lang="en-US" sz="1100"/>
          </a:p>
        </p:txBody>
      </p:sp>
      <p:cxnSp>
        <p:nvCxnSpPr>
          <p:cNvPr id="13" name="Connector 13"/>
          <p:cNvCxnSpPr/>
          <p:nvPr/>
        </p:nvCxnSpPr>
        <p:spPr>
          <a:xfrm>
            <a:off x="863600" y="2070100"/>
            <a:ext cx="10439408" cy="12700"/>
          </a:xfrm>
          <a:prstGeom prst="line">
            <a:avLst/>
          </a:prstGeom>
          <a:solidFill>
            <a:srgbClr val="DEE0E3">
              <a:alpha val="100000"/>
            </a:srgbClr>
          </a:solidFill>
          <a:ln w="12700" cap="flat" cmpd="sng">
            <a:solidFill>
              <a:srgbClr val="C00000">
                <a:alpha val="100000"/>
              </a:srgbClr>
            </a:solidFill>
            <a:prstDash val="solid"/>
            <a:miter lim="10000000"/>
            <a:headEnd type="none" w="med" len="med"/>
            <a:tailEnd type="none" w="med" len="med"/>
          </a:ln>
        </p:spPr>
      </p:cxnSp>
      <p:sp>
        <p:nvSpPr>
          <p:cNvPr id="14" name="AutoShape 14"/>
          <p:cNvSpPr/>
          <p:nvPr/>
        </p:nvSpPr>
        <p:spPr>
          <a:xfrm>
            <a:off x="889000" y="2413000"/>
            <a:ext cx="10414000" cy="2794000"/>
          </a:xfrm>
          <a:prstGeom prst="roundRect">
            <a:avLst>
              <a:gd name="adj" fmla="val 8636"/>
            </a:avLst>
          </a:prstGeom>
          <a:solidFill>
            <a:srgbClr val="FFFFFF">
              <a:alpha val="85000"/>
            </a:srgbClr>
          </a:solidFill>
          <a:ln w="25400" cap="flat" cmpd="sng">
            <a:solidFill>
              <a:srgbClr val="C00000">
                <a:alpha val="100000"/>
              </a:srgbClr>
            </a:solidFill>
            <a:prstDash val="solid"/>
            <a:miter lim="10000000"/>
          </a:ln>
        </p:spPr>
        <p:txBody>
          <a:bodyPr vert="horz" wrap="square" lIns="63500" tIns="63500" rIns="63500" bIns="63500" rtlCol="0" anchor="ctr"/>
          <a:lstStyle/>
          <a:p>
            <a:pPr algn="ctr">
              <a:defRPr/>
            </a:pPr>
          </a:p>
        </p:txBody>
      </p:sp>
      <p:sp>
        <p:nvSpPr>
          <p:cNvPr id="15" name="AutoShape 15"/>
          <p:cNvSpPr/>
          <p:nvPr/>
        </p:nvSpPr>
        <p:spPr>
          <a:xfrm>
            <a:off x="1333500" y="2660650"/>
            <a:ext cx="9525000" cy="2286000"/>
          </a:xfrm>
          <a:prstGeom prst="rect">
            <a:avLst/>
          </a:prstGeom>
          <a:noFill/>
          <a:ln w="12700" cap="flat" cmpd="sng">
            <a:noFill/>
            <a:prstDash val="solid"/>
            <a:round/>
          </a:ln>
        </p:spPr>
        <p:txBody>
          <a:bodyPr vert="horz" wrap="square" lIns="190500" tIns="190500" rIns="190500" bIns="190500" rtlCol="0" anchor="ctr" anchorCtr="0"/>
          <a:lstStyle/>
          <a:p>
            <a:pPr indent="0" algn="just">
              <a:lnSpc>
                <a:spcPct val="133000"/>
              </a:lnSpc>
              <a:defRPr/>
            </a:pPr>
            <a:r>
              <a:rPr lang="en-US" sz="1800" b="0" i="0" u="none" strike="noStrike">
                <a:solidFill>
                  <a:srgbClr val="1F2329"/>
                </a:solidFill>
                <a:latin typeface="Noto Sans SC"/>
                <a:ea typeface="Noto Sans SC"/>
                <a:cs typeface="Noto Sans SC"/>
                <a:sym typeface="Noto Sans SC"/>
              </a:rPr>
              <a:t>坚持以习近平新时代中国特色社会主义思想为指导，全面贯彻新修订的《国有企业领导人员廉洁从业规定》，坚持问题导向，健全长效机制，以永远在路上的坚韧和执着，推动作风建设再上新台阶。</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620000" cy="5080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200" b="1" i="0" u="none" strike="noStrike">
                <a:solidFill>
                  <a:srgbClr val="C00000"/>
                </a:solidFill>
                <a:latin typeface="微软雅黑"/>
                <a:ea typeface="微软雅黑"/>
                <a:cs typeface="微软雅黑"/>
                <a:sym typeface="微软雅黑"/>
              </a:rPr>
              <a:t>三、有力推动作风建设向纵深发展</a:t>
            </a:r>
            <a:endParaRPr lang="en-US" sz="1100"/>
          </a:p>
        </p:txBody>
      </p:sp>
      <p:sp>
        <p:nvSpPr>
          <p:cNvPr id="12" name="AutoShape 12"/>
          <p:cNvSpPr/>
          <p:nvPr/>
        </p:nvSpPr>
        <p:spPr>
          <a:xfrm>
            <a:off x="889000" y="1016000"/>
            <a:ext cx="10160000" cy="762000"/>
          </a:xfrm>
          <a:prstGeom prst="rect">
            <a:avLst/>
          </a:prstGeom>
          <a:noFill/>
          <a:ln w="12700" cap="flat" cmpd="sng">
            <a:noFill/>
            <a:prstDash val="solid"/>
            <a:round/>
          </a:ln>
        </p:spPr>
        <p:txBody>
          <a:bodyPr vert="horz" wrap="square" lIns="88900" tIns="63500" rIns="88900" bIns="63500" rtlCol="0" anchor="ctr" anchorCtr="0"/>
          <a:lstStyle/>
          <a:p>
            <a:pPr indent="0" algn="l">
              <a:lnSpc>
                <a:spcPct val="125000"/>
              </a:lnSpc>
              <a:defRPr/>
            </a:pPr>
            <a:r>
              <a:rPr lang="en-US" sz="2400" b="1" i="0" u="none" strike="noStrike">
                <a:solidFill>
                  <a:srgbClr val="C00000"/>
                </a:solidFill>
                <a:latin typeface="Noto Sans SC"/>
                <a:ea typeface="Noto Sans SC"/>
                <a:cs typeface="Noto Sans SC"/>
                <a:sym typeface="Noto Sans SC"/>
              </a:rPr>
              <a:t>（二）举措一：强化政治监督，压实“两个责任”</a:t>
            </a:r>
            <a:endParaRPr lang="en-US" sz="1100"/>
          </a:p>
        </p:txBody>
      </p:sp>
      <p:sp>
        <p:nvSpPr>
          <p:cNvPr id="13" name="AutoShape 13"/>
          <p:cNvSpPr/>
          <p:nvPr/>
        </p:nvSpPr>
        <p:spPr>
          <a:xfrm>
            <a:off x="889000" y="2032000"/>
            <a:ext cx="10414000" cy="4191000"/>
          </a:xfrm>
          <a:prstGeom prst="roundRect">
            <a:avLst>
              <a:gd name="adj" fmla="val 4848"/>
            </a:avLst>
          </a:prstGeom>
          <a:solidFill>
            <a:srgbClr val="FFFFFF">
              <a:alpha val="85000"/>
            </a:srgbClr>
          </a:solidFill>
          <a:ln w="254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14" name="AutoShape 14"/>
          <p:cNvSpPr/>
          <p:nvPr/>
        </p:nvSpPr>
        <p:spPr>
          <a:xfrm>
            <a:off x="1143000" y="2286000"/>
            <a:ext cx="9906000" cy="3683000"/>
          </a:xfrm>
          <a:prstGeom prst="rect">
            <a:avLst/>
          </a:prstGeom>
          <a:noFill/>
          <a:ln w="12700" cap="flat" cmpd="sng">
            <a:noFill/>
            <a:prstDash val="solid"/>
            <a:round/>
          </a:ln>
        </p:spPr>
        <p:txBody>
          <a:bodyPr vert="horz" wrap="square" lIns="127000" tIns="127000" rIns="127000" bIns="127000" rtlCol="0" anchor="t" anchorCtr="0"/>
          <a:lstStyle/>
          <a:p>
            <a:pPr indent="0" algn="l">
              <a:lnSpc>
                <a:spcPct val="125000"/>
              </a:lnSpc>
              <a:spcBef>
                <a:spcPts val="1000"/>
              </a:spcBef>
              <a:defRPr/>
            </a:pPr>
            <a:r>
              <a:rPr lang="en-US" sz="1800" b="1" i="0" u="none" strike="noStrike">
                <a:solidFill>
                  <a:srgbClr val="C00000"/>
                </a:solidFill>
                <a:latin typeface="Noto Sans SC"/>
                <a:ea typeface="Noto Sans SC"/>
                <a:cs typeface="Noto Sans SC"/>
                <a:sym typeface="Noto Sans SC"/>
              </a:rPr>
              <a:t>● 压实主体责任：</a:t>
            </a:r>
            <a:r>
              <a:rPr lang="en-US" sz="1500" b="0" i="0" u="none" strike="noStrike">
                <a:solidFill>
                  <a:srgbClr val="1F2329"/>
                </a:solidFill>
                <a:latin typeface="Noto Sans SC"/>
                <a:ea typeface="Noto Sans SC"/>
                <a:cs typeface="Noto Sans SC"/>
                <a:sym typeface="Noto Sans SC"/>
              </a:rPr>
              <a:t>党委（党组）每年至少听取</a:t>
            </a:r>
            <a:r>
              <a:rPr lang="en-US" sz="1500" b="1" i="0" u="none" strike="noStrike">
                <a:solidFill>
                  <a:srgbClr val="C00000"/>
                </a:solidFill>
                <a:latin typeface="Noto Sans SC"/>
                <a:ea typeface="Noto Sans SC"/>
                <a:cs typeface="Noto Sans SC"/>
                <a:sym typeface="Noto Sans SC"/>
              </a:rPr>
              <a:t>1次</a:t>
            </a:r>
            <a:r>
              <a:rPr lang="en-US" sz="1500" b="0" i="0" u="none" strike="noStrike">
                <a:solidFill>
                  <a:srgbClr val="1F2329"/>
                </a:solidFill>
                <a:latin typeface="Noto Sans SC"/>
                <a:ea typeface="Noto Sans SC"/>
                <a:cs typeface="Noto Sans SC"/>
                <a:sym typeface="Noto Sans SC"/>
              </a:rPr>
              <a:t>国企领导人员廉洁从业情况汇报，“一把手”要严于律己、严负其责、严管所辖，切实把主体责任扛在肩上、抓在手上。</a:t>
            </a:r>
            <a:endParaRPr lang="en-US" sz="1100"/>
          </a:p>
          <a:p>
            <a:pPr indent="0" algn="l">
              <a:lnSpc>
                <a:spcPct val="125000"/>
              </a:lnSpc>
              <a:spcBef>
                <a:spcPts val="1500"/>
              </a:spcBef>
            </a:pPr>
            <a:r>
              <a:rPr lang="en-US" sz="1800" b="1" i="0" u="none" strike="noStrike">
                <a:solidFill>
                  <a:srgbClr val="C00000"/>
                </a:solidFill>
                <a:latin typeface="Noto Sans SC"/>
                <a:ea typeface="Noto Sans SC"/>
                <a:cs typeface="Noto Sans SC"/>
                <a:sym typeface="Noto Sans SC"/>
              </a:rPr>
              <a:t>● 突出“一把手”监督：</a:t>
            </a:r>
            <a:r>
              <a:rPr lang="en-US" sz="1500" b="0" i="0" u="none" strike="noStrike">
                <a:solidFill>
                  <a:srgbClr val="1F2329"/>
                </a:solidFill>
                <a:latin typeface="Noto Sans SC"/>
                <a:ea typeface="Noto Sans SC"/>
                <a:cs typeface="Noto Sans SC"/>
                <a:sym typeface="Noto Sans SC"/>
              </a:rPr>
              <a:t>坚持把“一把手”监督作为重中之重，在巡视巡察、述责述廉、民主生活会等常态化工作中，将“一把手”履职用权、廉洁自律及落实管党治党责任情况作为核心检查内容，确保权力规范运行。</a:t>
            </a:r>
            <a:endParaRPr lang="en-US" sz="1500" b="0" i="0" u="none" strike="noStrike">
              <a:solidFill>
                <a:srgbClr val="1F2329"/>
              </a:solidFill>
              <a:latin typeface="Noto Sans SC"/>
              <a:ea typeface="Noto Sans SC"/>
              <a:cs typeface="Noto Sans SC"/>
              <a:sym typeface="Noto Sans SC"/>
            </a:endParaRPr>
          </a:p>
          <a:p>
            <a:pPr indent="0" algn="l">
              <a:lnSpc>
                <a:spcPct val="125000"/>
              </a:lnSpc>
              <a:spcBef>
                <a:spcPts val="1500"/>
              </a:spcBef>
            </a:pPr>
            <a:r>
              <a:rPr lang="en-US" sz="1800" b="1" i="0" u="none" strike="noStrike">
                <a:solidFill>
                  <a:srgbClr val="C00000"/>
                </a:solidFill>
                <a:latin typeface="Noto Sans SC"/>
                <a:ea typeface="Noto Sans SC"/>
                <a:cs typeface="Noto Sans SC"/>
                <a:sym typeface="Noto Sans SC"/>
              </a:rPr>
              <a:t>● 贯通各类监督：</a:t>
            </a:r>
            <a:r>
              <a:rPr lang="en-US" sz="1500" b="0" i="0" u="none" strike="noStrike">
                <a:solidFill>
                  <a:srgbClr val="1F2329"/>
                </a:solidFill>
                <a:latin typeface="Noto Sans SC"/>
                <a:ea typeface="Noto Sans SC"/>
                <a:cs typeface="Noto Sans SC"/>
                <a:sym typeface="Noto Sans SC"/>
              </a:rPr>
              <a:t>构建以党内监督为主导，统筹推进纪检监察、审计、财务、法务、巡视巡察等各类监督有机贯通、相互协调的“大监督”工作机制，打破监督壁垒，形成监督合力，提升监督实效。</a:t>
            </a:r>
            <a:endParaRPr lang="en-US" sz="1500" b="0" i="0" u="none" strike="noStrike">
              <a:solidFill>
                <a:srgbClr val="1F2329"/>
              </a:solidFill>
              <a:latin typeface="Noto Sans SC"/>
              <a:ea typeface="Noto Sans SC"/>
              <a:cs typeface="Noto Sans SC"/>
              <a:sym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114285"/>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114285"/>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27000"/>
            <a:ext cx="7620000" cy="5080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200" b="1" i="0" u="none" strike="noStrike">
                <a:solidFill>
                  <a:srgbClr val="C00000"/>
                </a:solidFill>
                <a:latin typeface="微软雅黑"/>
                <a:ea typeface="微软雅黑"/>
                <a:cs typeface="微软雅黑"/>
                <a:sym typeface="微软雅黑"/>
              </a:rPr>
              <a:t>三、有力推动作风建设向纵深发展</a:t>
            </a:r>
            <a:endParaRPr lang="en-US" sz="1100"/>
          </a:p>
        </p:txBody>
      </p:sp>
      <p:sp>
        <p:nvSpPr>
          <p:cNvPr id="12" name="AutoShape 12"/>
          <p:cNvSpPr/>
          <p:nvPr/>
        </p:nvSpPr>
        <p:spPr>
          <a:xfrm>
            <a:off x="863600" y="1143000"/>
            <a:ext cx="10160000" cy="7620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B82E24"/>
                </a:solidFill>
                <a:latin typeface="Noto Sans SC"/>
                <a:ea typeface="Noto Sans SC"/>
                <a:cs typeface="Noto Sans SC"/>
                <a:sym typeface="Noto Sans SC"/>
              </a:rPr>
              <a:t>（三）举措二：坚持风腐同查同治，深化标本兼治</a:t>
            </a:r>
            <a:endParaRPr lang="en-US" sz="1100"/>
          </a:p>
        </p:txBody>
      </p:sp>
      <p:cxnSp>
        <p:nvCxnSpPr>
          <p:cNvPr id="13" name="Connector 13"/>
          <p:cNvCxnSpPr/>
          <p:nvPr/>
        </p:nvCxnSpPr>
        <p:spPr>
          <a:xfrm rot="-4182">
            <a:off x="863604" y="2025650"/>
            <a:ext cx="10439400" cy="12700"/>
          </a:xfrm>
          <a:prstGeom prst="line">
            <a:avLst/>
          </a:prstGeom>
          <a:solidFill>
            <a:srgbClr val="DEE0E3">
              <a:alpha val="100000"/>
            </a:srgbClr>
          </a:solidFill>
          <a:ln w="25400" cap="flat" cmpd="sng">
            <a:solidFill>
              <a:srgbClr val="B82E24">
                <a:alpha val="100000"/>
              </a:srgbClr>
            </a:solidFill>
            <a:prstDash val="solid"/>
            <a:miter lim="10000000"/>
            <a:headEnd type="none" w="lg" len="lg"/>
            <a:tailEnd type="none" w="lg" len="lg"/>
          </a:ln>
        </p:spPr>
      </p:cxnSp>
      <p:sp>
        <p:nvSpPr>
          <p:cNvPr id="14" name="AutoShape 14"/>
          <p:cNvSpPr/>
          <p:nvPr/>
        </p:nvSpPr>
        <p:spPr>
          <a:xfrm>
            <a:off x="863600" y="2413000"/>
            <a:ext cx="3302000" cy="3556000"/>
          </a:xfrm>
          <a:prstGeom prst="roundRect">
            <a:avLst>
              <a:gd name="adj" fmla="val 3846"/>
            </a:avLst>
          </a:prstGeom>
          <a:solidFill>
            <a:srgbClr val="FFFFFF">
              <a:alpha val="92000"/>
            </a:srgbClr>
          </a:solidFill>
          <a:ln w="12700" cap="flat" cmpd="sng">
            <a:solidFill>
              <a:srgbClr val="C00000">
                <a:alpha val="40000"/>
              </a:srgbClr>
            </a:solidFill>
            <a:prstDash val="solid"/>
            <a:miter lim="8000000"/>
          </a:ln>
        </p:spPr>
        <p:txBody>
          <a:bodyPr vert="horz" wrap="square" lIns="63500" tIns="63500" rIns="63500" bIns="63500" rtlCol="0" anchor="ctr"/>
          <a:lstStyle/>
          <a:p>
            <a:pPr algn="ctr">
              <a:defRPr/>
            </a:pPr>
          </a:p>
        </p:txBody>
      </p:sp>
      <p:sp>
        <p:nvSpPr>
          <p:cNvPr id="15" name="AutoShape 15"/>
          <p:cNvSpPr/>
          <p:nvPr/>
        </p:nvSpPr>
        <p:spPr>
          <a:xfrm>
            <a:off x="9906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17000"/>
              </a:lnSpc>
              <a:spcAft>
                <a:spcPts val="1200"/>
              </a:spcAft>
              <a:defRPr/>
            </a:pPr>
            <a:r>
              <a:rPr lang="en-US" sz="1900" b="1" i="0" u="none" strike="noStrike">
                <a:solidFill>
                  <a:srgbClr val="B82E24"/>
                </a:solidFill>
                <a:latin typeface="Noto Sans SC"/>
                <a:ea typeface="Noto Sans SC"/>
                <a:cs typeface="Noto Sans SC"/>
                <a:sym typeface="Noto Sans SC"/>
              </a:rPr>
              <a:t>强化“由风查腐”</a:t>
            </a:r>
            <a:endParaRPr lang="en-US" sz="1100"/>
          </a:p>
          <a:p>
            <a:pPr indent="0" algn="just">
              <a:lnSpc>
                <a:spcPct val="133000"/>
              </a:lnSpc>
            </a:pPr>
            <a:r>
              <a:rPr lang="en-US" sz="1400" b="0" i="0" u="none" strike="noStrike">
                <a:solidFill>
                  <a:srgbClr val="333333"/>
                </a:solidFill>
                <a:latin typeface="Noto Sans SC"/>
                <a:ea typeface="Noto Sans SC"/>
                <a:cs typeface="Noto Sans SC"/>
                <a:sym typeface="Noto Sans SC"/>
              </a:rPr>
              <a:t>在监督检查中，对发现的“四风”问题，深挖背后是否存在利益交换、权力寻租等腐败问题，防止作风问题向腐败行为演变。</a:t>
            </a:r>
            <a:endParaRPr lang="en-US" sz="1400" b="0" i="0" u="none" strike="noStrike">
              <a:solidFill>
                <a:srgbClr val="333333"/>
              </a:solidFill>
              <a:latin typeface="Noto Sans SC"/>
              <a:ea typeface="Noto Sans SC"/>
              <a:cs typeface="Noto Sans SC"/>
              <a:sym typeface="Noto Sans SC"/>
            </a:endParaRPr>
          </a:p>
        </p:txBody>
      </p:sp>
      <p:sp>
        <p:nvSpPr>
          <p:cNvPr id="16" name="AutoShape 16"/>
          <p:cNvSpPr/>
          <p:nvPr/>
        </p:nvSpPr>
        <p:spPr>
          <a:xfrm>
            <a:off x="4445000" y="2413000"/>
            <a:ext cx="3302000" cy="3556000"/>
          </a:xfrm>
          <a:prstGeom prst="roundRect">
            <a:avLst>
              <a:gd name="adj" fmla="val 3846"/>
            </a:avLst>
          </a:prstGeom>
          <a:solidFill>
            <a:srgbClr val="FFFFFF">
              <a:alpha val="92000"/>
            </a:srgbClr>
          </a:solidFill>
          <a:ln w="12700" cap="flat" cmpd="sng">
            <a:solidFill>
              <a:srgbClr val="C00000">
                <a:alpha val="40000"/>
              </a:srgbClr>
            </a:solidFill>
            <a:prstDash val="solid"/>
            <a:miter lim="8000000"/>
          </a:ln>
        </p:spPr>
        <p:txBody>
          <a:bodyPr vert="horz" wrap="square" lIns="63500" tIns="63500" rIns="63500" bIns="63500" rtlCol="0" anchor="ctr"/>
          <a:lstStyle/>
          <a:p>
            <a:pPr algn="ctr">
              <a:defRPr/>
            </a:pPr>
          </a:p>
        </p:txBody>
      </p:sp>
      <p:sp>
        <p:nvSpPr>
          <p:cNvPr id="17" name="AutoShape 17"/>
          <p:cNvSpPr/>
          <p:nvPr/>
        </p:nvSpPr>
        <p:spPr>
          <a:xfrm>
            <a:off x="45720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17000"/>
              </a:lnSpc>
              <a:spcAft>
                <a:spcPts val="1200"/>
              </a:spcAft>
              <a:defRPr/>
            </a:pPr>
            <a:r>
              <a:rPr lang="en-US" sz="1900" b="1" i="0" u="none" strike="noStrike">
                <a:solidFill>
                  <a:srgbClr val="B82E24"/>
                </a:solidFill>
                <a:latin typeface="Noto Sans SC"/>
                <a:ea typeface="Noto Sans SC"/>
                <a:cs typeface="Noto Sans SC"/>
                <a:sym typeface="Noto Sans SC"/>
              </a:rPr>
              <a:t>深化“由腐纠风”</a:t>
            </a:r>
            <a:endParaRPr lang="en-US" sz="1100"/>
          </a:p>
          <a:p>
            <a:pPr indent="0" algn="just">
              <a:lnSpc>
                <a:spcPct val="133000"/>
              </a:lnSpc>
            </a:pPr>
            <a:r>
              <a:rPr lang="en-US" sz="1400" b="0" i="0" u="none" strike="noStrike">
                <a:solidFill>
                  <a:srgbClr val="333333"/>
                </a:solidFill>
                <a:latin typeface="Noto Sans SC"/>
                <a:ea typeface="Noto Sans SC"/>
                <a:cs typeface="Noto Sans SC"/>
                <a:sym typeface="Noto Sans SC"/>
              </a:rPr>
              <a:t>在查办腐败案件时，同步倒查相关的作风问题，深入分析问题根源，完善监督机制，堵塞管理漏洞，防止腐败问题伴生作风顽疾。</a:t>
            </a:r>
            <a:endParaRPr lang="en-US" sz="1400" b="0" i="0" u="none" strike="noStrike">
              <a:solidFill>
                <a:srgbClr val="333333"/>
              </a:solidFill>
              <a:latin typeface="Noto Sans SC"/>
              <a:ea typeface="Noto Sans SC"/>
              <a:cs typeface="Noto Sans SC"/>
              <a:sym typeface="Noto Sans SC"/>
            </a:endParaRPr>
          </a:p>
        </p:txBody>
      </p:sp>
      <p:sp>
        <p:nvSpPr>
          <p:cNvPr id="18" name="AutoShape 18"/>
          <p:cNvSpPr/>
          <p:nvPr/>
        </p:nvSpPr>
        <p:spPr>
          <a:xfrm>
            <a:off x="8026400" y="2413000"/>
            <a:ext cx="3302000" cy="3556000"/>
          </a:xfrm>
          <a:prstGeom prst="roundRect">
            <a:avLst>
              <a:gd name="adj" fmla="val 3846"/>
            </a:avLst>
          </a:prstGeom>
          <a:solidFill>
            <a:srgbClr val="FFFFFF">
              <a:alpha val="92000"/>
            </a:srgbClr>
          </a:solidFill>
          <a:ln w="12700" cap="flat" cmpd="sng">
            <a:solidFill>
              <a:srgbClr val="C00000">
                <a:alpha val="40000"/>
              </a:srgbClr>
            </a:solidFill>
            <a:prstDash val="solid"/>
            <a:miter lim="8000000"/>
          </a:ln>
        </p:spPr>
        <p:txBody>
          <a:bodyPr vert="horz" wrap="square" lIns="63500" tIns="63500" rIns="63500" bIns="63500" rtlCol="0" anchor="ctr"/>
          <a:lstStyle/>
          <a:p>
            <a:pPr algn="ctr">
              <a:defRPr/>
            </a:pPr>
          </a:p>
        </p:txBody>
      </p:sp>
      <p:sp>
        <p:nvSpPr>
          <p:cNvPr id="19" name="AutoShape 19"/>
          <p:cNvSpPr/>
          <p:nvPr/>
        </p:nvSpPr>
        <p:spPr>
          <a:xfrm>
            <a:off x="81534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17000"/>
              </a:lnSpc>
              <a:spcAft>
                <a:spcPts val="1200"/>
              </a:spcAft>
              <a:defRPr/>
            </a:pPr>
            <a:r>
              <a:rPr lang="en-US" sz="1900" b="1" i="0" u="none" strike="noStrike">
                <a:solidFill>
                  <a:srgbClr val="B82E24"/>
                </a:solidFill>
                <a:latin typeface="Noto Sans SC"/>
                <a:ea typeface="Noto Sans SC"/>
                <a:cs typeface="Noto Sans SC"/>
                <a:sym typeface="Noto Sans SC"/>
              </a:rPr>
              <a:t>做实以案促改</a:t>
            </a:r>
            <a:endParaRPr lang="en-US" sz="1100"/>
          </a:p>
          <a:p>
            <a:pPr indent="0" algn="just">
              <a:lnSpc>
                <a:spcPct val="133000"/>
              </a:lnSpc>
            </a:pPr>
            <a:r>
              <a:rPr lang="en-US" sz="1400" b="0" i="0" u="none" strike="noStrike">
                <a:solidFill>
                  <a:srgbClr val="333333"/>
                </a:solidFill>
                <a:latin typeface="Noto Sans SC"/>
                <a:ea typeface="Noto Sans SC"/>
                <a:cs typeface="Noto Sans SC"/>
                <a:sym typeface="Noto Sans SC"/>
              </a:rPr>
              <a:t>针对案件暴露的制度漏洞和管理短板，及时下发纪检监察建议书，督促相关部门完善制度、优化治理，实现查处一案、警示一片、治理一域的综合效应。</a:t>
            </a:r>
            <a:endParaRPr lang="en-US" sz="14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620000" cy="508000"/>
          </a:xfrm>
          <a:prstGeom prst="roundRect">
            <a:avLst>
              <a:gd name="adj" fmla="val 0"/>
            </a:avLst>
          </a:prstGeom>
          <a:noFill/>
          <a:ln w="25400" cap="flat" cmpd="sng">
            <a:noFill/>
            <a:prstDash val="solid"/>
            <a:round/>
          </a:ln>
        </p:spPr>
        <p:txBody>
          <a:bodyPr vert="horz" wrap="square" lIns="88900" tIns="50800" rIns="88900" bIns="50800" rtlCol="0" anchor="ctr"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三、有力推动作风建设向纵深发展</a:t>
            </a:r>
            <a:endParaRPr lang="en-US" sz="1100"/>
          </a:p>
        </p:txBody>
      </p:sp>
      <p:sp>
        <p:nvSpPr>
          <p:cNvPr id="12" name="AutoShape 12"/>
          <p:cNvSpPr/>
          <p:nvPr/>
        </p:nvSpPr>
        <p:spPr>
          <a:xfrm>
            <a:off x="889000" y="1143000"/>
            <a:ext cx="10414000" cy="762000"/>
          </a:xfrm>
          <a:prstGeom prst="rect">
            <a:avLst/>
          </a:prstGeom>
          <a:noFill/>
          <a:ln w="12700" cap="flat" cmpd="sng">
            <a:noFill/>
            <a:prstDash val="solid"/>
            <a:round/>
          </a:ln>
        </p:spPr>
        <p:txBody>
          <a:bodyPr vert="horz" wrap="square" lIns="88900" tIns="50800" rIns="88900" bIns="50800" rtlCol="0" anchor="ctr" anchorCtr="0"/>
          <a:lstStyle/>
          <a:p>
            <a:pPr indent="0" algn="ctr">
              <a:lnSpc>
                <a:spcPct val="100000"/>
              </a:lnSpc>
              <a:defRPr/>
            </a:pPr>
            <a:r>
              <a:rPr lang="en-US" sz="2400" b="1" i="0" u="none" strike="noStrike">
                <a:solidFill>
                  <a:srgbClr val="CC0000"/>
                </a:solidFill>
                <a:latin typeface="Noto Sans SC"/>
                <a:ea typeface="Noto Sans SC"/>
                <a:cs typeface="Noto Sans SC"/>
                <a:sym typeface="Noto Sans SC"/>
              </a:rPr>
              <a:t>（四）举措三：健全制度体系，扎紧制度笼子</a:t>
            </a:r>
            <a:endParaRPr lang="en-US" sz="1100"/>
          </a:p>
        </p:txBody>
      </p:sp>
      <p:cxnSp>
        <p:nvCxnSpPr>
          <p:cNvPr id="13" name="Connector 13"/>
          <p:cNvCxnSpPr/>
          <p:nvPr/>
        </p:nvCxnSpPr>
        <p:spPr>
          <a:xfrm rot="-4172">
            <a:off x="863604" y="2025650"/>
            <a:ext cx="10464800" cy="12700"/>
          </a:xfrm>
          <a:prstGeom prst="line">
            <a:avLst/>
          </a:prstGeom>
          <a:solidFill>
            <a:srgbClr val="DEE0E3">
              <a:alpha val="100000"/>
            </a:srgbClr>
          </a:solidFill>
          <a:ln w="25400" cap="flat" cmpd="sng">
            <a:solidFill>
              <a:srgbClr val="CC0000">
                <a:alpha val="100000"/>
              </a:srgbClr>
            </a:solidFill>
            <a:prstDash val="solid"/>
            <a:miter lim="8000000"/>
            <a:headEnd type="none" w="lg" len="lg"/>
            <a:tailEnd type="none" w="lg" len="lg"/>
          </a:ln>
        </p:spPr>
      </p:cxnSp>
      <p:sp>
        <p:nvSpPr>
          <p:cNvPr id="14" name="AutoShape 14"/>
          <p:cNvSpPr/>
          <p:nvPr/>
        </p:nvSpPr>
        <p:spPr>
          <a:xfrm>
            <a:off x="762000" y="2413000"/>
            <a:ext cx="3302000" cy="3556000"/>
          </a:xfrm>
          <a:prstGeom prst="roundRect">
            <a:avLst>
              <a:gd name="adj" fmla="val 4615"/>
            </a:avLst>
          </a:prstGeom>
          <a:solidFill>
            <a:srgbClr val="FFFFFF">
              <a:alpha val="90000"/>
            </a:srgbClr>
          </a:solidFill>
          <a:ln w="12700" cap="flat" cmpd="sng">
            <a:solidFill>
              <a:srgbClr val="CC0000">
                <a:alpha val="6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890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08000"/>
              </a:lnSpc>
              <a:spcAft>
                <a:spcPts val="1200"/>
              </a:spcAft>
              <a:defRPr/>
            </a:pPr>
            <a:r>
              <a:rPr lang="en-US" sz="1800" b="1" i="0" u="none" strike="noStrike">
                <a:solidFill>
                  <a:srgbClr val="B82E24"/>
                </a:solidFill>
                <a:latin typeface="Noto Sans SC"/>
                <a:ea typeface="Noto Sans SC"/>
                <a:cs typeface="Noto Sans SC"/>
                <a:sym typeface="Noto Sans SC"/>
              </a:rPr>
              <a:t>01 / 完善日常管理制度</a:t>
            </a:r>
            <a:endParaRPr lang="en-US" sz="1100"/>
          </a:p>
          <a:p>
            <a:pPr indent="0" algn="just">
              <a:lnSpc>
                <a:spcPct val="125000"/>
              </a:lnSpc>
            </a:pPr>
            <a:r>
              <a:rPr lang="en-US" sz="1300" b="0" i="0" u="none" strike="noStrike">
                <a:solidFill>
                  <a:srgbClr val="333333"/>
                </a:solidFill>
                <a:latin typeface="Noto Sans SC"/>
                <a:ea typeface="Noto Sans SC"/>
                <a:cs typeface="Noto Sans SC"/>
                <a:sym typeface="Noto Sans SC"/>
              </a:rPr>
              <a:t>细化公务接待、商务招待、差旅、公车使用等制度规定，明确具体标准与执行流程，最大限度压缩自由裁量空间，让每一项工作都有章可循、有据可依。</a:t>
            </a:r>
            <a:endParaRPr lang="en-US" sz="1300" b="0" i="0" u="none" strike="noStrike">
              <a:solidFill>
                <a:srgbClr val="333333"/>
              </a:solidFill>
              <a:latin typeface="Noto Sans SC"/>
              <a:ea typeface="Noto Sans SC"/>
              <a:cs typeface="Noto Sans SC"/>
              <a:sym typeface="Noto Sans SC"/>
            </a:endParaRPr>
          </a:p>
        </p:txBody>
      </p:sp>
      <p:sp>
        <p:nvSpPr>
          <p:cNvPr id="16" name="AutoShape 16"/>
          <p:cNvSpPr/>
          <p:nvPr/>
        </p:nvSpPr>
        <p:spPr>
          <a:xfrm>
            <a:off x="4445000" y="2413000"/>
            <a:ext cx="3302000" cy="3556000"/>
          </a:xfrm>
          <a:prstGeom prst="roundRect">
            <a:avLst>
              <a:gd name="adj" fmla="val 4615"/>
            </a:avLst>
          </a:prstGeom>
          <a:solidFill>
            <a:srgbClr val="FFFFFF">
              <a:alpha val="90000"/>
            </a:srgbClr>
          </a:solidFill>
          <a:ln w="12700" cap="flat" cmpd="sng">
            <a:solidFill>
              <a:srgbClr val="CC0000">
                <a:alpha val="6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45720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08000"/>
              </a:lnSpc>
              <a:spcAft>
                <a:spcPts val="1200"/>
              </a:spcAft>
              <a:defRPr/>
            </a:pPr>
            <a:r>
              <a:rPr lang="en-US" sz="1800" b="1" i="0" u="none" strike="noStrike">
                <a:solidFill>
                  <a:srgbClr val="B82E24"/>
                </a:solidFill>
                <a:latin typeface="Noto Sans SC"/>
                <a:ea typeface="Noto Sans SC"/>
                <a:cs typeface="Noto Sans SC"/>
                <a:sym typeface="Noto Sans SC"/>
              </a:rPr>
              <a:t>02 / 制定行为规范清单</a:t>
            </a:r>
            <a:endParaRPr lang="en-US" sz="1100"/>
          </a:p>
          <a:p>
            <a:pPr indent="0" algn="just">
              <a:lnSpc>
                <a:spcPct val="125000"/>
              </a:lnSpc>
            </a:pPr>
            <a:r>
              <a:rPr lang="en-US" sz="1300" b="0" i="0" u="none" strike="noStrike">
                <a:solidFill>
                  <a:srgbClr val="333333"/>
                </a:solidFill>
                <a:latin typeface="Noto Sans SC"/>
                <a:ea typeface="Noto Sans SC"/>
                <a:cs typeface="Noto Sans SC"/>
                <a:sym typeface="Noto Sans SC"/>
              </a:rPr>
              <a:t>积极借鉴行业内先进企业的成熟经验，结合企业实际，制定并落实中央八项规定精神的</a:t>
            </a:r>
            <a:r>
              <a:rPr lang="en-US" sz="1300" b="1" i="0" u="none" strike="noStrike">
                <a:solidFill>
                  <a:srgbClr val="333333"/>
                </a:solidFill>
                <a:latin typeface="Noto Sans SC"/>
                <a:ea typeface="Noto Sans SC"/>
                <a:cs typeface="Noto Sans SC"/>
                <a:sym typeface="Noto Sans SC"/>
              </a:rPr>
              <a:t>正负面清单</a:t>
            </a:r>
            <a:r>
              <a:rPr lang="en-US" sz="1300" b="0" i="0" u="none" strike="noStrike">
                <a:solidFill>
                  <a:srgbClr val="333333"/>
                </a:solidFill>
                <a:latin typeface="Noto Sans SC"/>
                <a:ea typeface="Noto Sans SC"/>
                <a:cs typeface="Noto Sans SC"/>
                <a:sym typeface="Noto Sans SC"/>
              </a:rPr>
              <a:t>或</a:t>
            </a:r>
            <a:r>
              <a:rPr lang="en-US" sz="1300" b="1" i="0" u="none" strike="noStrike">
                <a:solidFill>
                  <a:srgbClr val="333333"/>
                </a:solidFill>
                <a:latin typeface="Noto Sans SC"/>
                <a:ea typeface="Noto Sans SC"/>
                <a:cs typeface="Noto Sans SC"/>
                <a:sym typeface="Noto Sans SC"/>
              </a:rPr>
              <a:t>行为规范手册</a:t>
            </a:r>
            <a:r>
              <a:rPr lang="en-US" sz="1300" b="0" i="0" u="none" strike="noStrike">
                <a:solidFill>
                  <a:srgbClr val="333333"/>
                </a:solidFill>
                <a:latin typeface="Noto Sans SC"/>
                <a:ea typeface="Noto Sans SC"/>
                <a:cs typeface="Noto Sans SC"/>
                <a:sym typeface="Noto Sans SC"/>
              </a:rPr>
              <a:t>，清晰为党员干部划出不可触碰的“红线”和必须坚守的“底线”。</a:t>
            </a:r>
            <a:endParaRPr lang="en-US" sz="1300" b="0" i="0" u="none" strike="noStrike">
              <a:solidFill>
                <a:srgbClr val="333333"/>
              </a:solidFill>
              <a:latin typeface="Noto Sans SC"/>
              <a:ea typeface="Noto Sans SC"/>
              <a:cs typeface="Noto Sans SC"/>
              <a:sym typeface="Noto Sans SC"/>
            </a:endParaRPr>
          </a:p>
        </p:txBody>
      </p:sp>
      <p:sp>
        <p:nvSpPr>
          <p:cNvPr id="18" name="AutoShape 18"/>
          <p:cNvSpPr/>
          <p:nvPr/>
        </p:nvSpPr>
        <p:spPr>
          <a:xfrm>
            <a:off x="8128000" y="2413000"/>
            <a:ext cx="3302000" cy="3556000"/>
          </a:xfrm>
          <a:prstGeom prst="roundRect">
            <a:avLst>
              <a:gd name="adj" fmla="val 4615"/>
            </a:avLst>
          </a:prstGeom>
          <a:solidFill>
            <a:srgbClr val="FFFFFF">
              <a:alpha val="90000"/>
            </a:srgbClr>
          </a:solidFill>
          <a:ln w="12700" cap="flat" cmpd="sng">
            <a:solidFill>
              <a:srgbClr val="CC0000">
                <a:alpha val="6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255000" y="2667000"/>
            <a:ext cx="3048000" cy="3175000"/>
          </a:xfrm>
          <a:prstGeom prst="rect">
            <a:avLst/>
          </a:prstGeom>
          <a:noFill/>
          <a:ln w="12700" cap="flat" cmpd="sng">
            <a:noFill/>
            <a:prstDash val="solid"/>
            <a:round/>
          </a:ln>
        </p:spPr>
        <p:txBody>
          <a:bodyPr vert="horz" wrap="square" lIns="127000" tIns="127000" rIns="127000" bIns="127000" rtlCol="0" anchor="t" anchorCtr="0"/>
          <a:lstStyle/>
          <a:p>
            <a:pPr indent="0" algn="ctr">
              <a:lnSpc>
                <a:spcPct val="108000"/>
              </a:lnSpc>
              <a:spcAft>
                <a:spcPts val="1200"/>
              </a:spcAft>
              <a:defRPr/>
            </a:pPr>
            <a:r>
              <a:rPr lang="en-US" sz="1800" b="1" i="0" u="none" strike="noStrike">
                <a:solidFill>
                  <a:srgbClr val="B82E24"/>
                </a:solidFill>
                <a:latin typeface="Noto Sans SC"/>
                <a:ea typeface="Noto Sans SC"/>
                <a:cs typeface="Noto Sans SC"/>
                <a:sym typeface="Noto Sans SC"/>
              </a:rPr>
              <a:t>03 / 强化制度刚性执行</a:t>
            </a:r>
            <a:endParaRPr lang="en-US" sz="1100"/>
          </a:p>
          <a:p>
            <a:pPr indent="0" algn="just">
              <a:lnSpc>
                <a:spcPct val="125000"/>
              </a:lnSpc>
            </a:pPr>
            <a:r>
              <a:rPr lang="en-US" sz="1300" b="0" i="0" u="none" strike="noStrike">
                <a:solidFill>
                  <a:srgbClr val="333333"/>
                </a:solidFill>
                <a:latin typeface="Noto Sans SC"/>
                <a:ea typeface="Noto Sans SC"/>
                <a:cs typeface="Noto Sans SC"/>
                <a:sym typeface="Noto Sans SC"/>
              </a:rPr>
              <a:t>常态化开展制度执行情况的监督检查，建立健全督查问责机制。对有令不行、有禁不止、打折扣搞变通的行为，坚持“零容忍”态度，严肃追责问责，确保制度刚性运行。</a:t>
            </a:r>
            <a:endParaRPr lang="en-US" sz="13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三、有力推动作风建设向纵深发展</a:t>
            </a:r>
            <a:endParaRPr lang="en-US" sz="1100"/>
          </a:p>
        </p:txBody>
      </p:sp>
      <p:sp>
        <p:nvSpPr>
          <p:cNvPr id="12" name="AutoShape 12"/>
          <p:cNvSpPr/>
          <p:nvPr/>
        </p:nvSpPr>
        <p:spPr>
          <a:xfrm>
            <a:off x="863600" y="1155700"/>
            <a:ext cx="9144000" cy="762000"/>
          </a:xfrm>
          <a:prstGeom prst="rect">
            <a:avLst/>
          </a:prstGeom>
          <a:noFill/>
          <a:ln w="12700" cap="flat" cmpd="sng">
            <a:noFill/>
            <a:prstDash val="solid"/>
            <a:round/>
          </a:ln>
        </p:spPr>
        <p:txBody>
          <a:bodyPr vert="horz" wrap="square" lIns="88900" tIns="50800" rIns="88900" bIns="50800" rtlCol="0" anchor="ctr" anchorCtr="0"/>
          <a:lstStyle/>
          <a:p>
            <a:pPr indent="0" algn="l">
              <a:lnSpc>
                <a:spcPct val="100000"/>
              </a:lnSpc>
              <a:defRPr/>
            </a:pPr>
            <a:r>
              <a:rPr lang="en-US" sz="2400" b="1" i="0" u="none" strike="noStrike">
                <a:solidFill>
                  <a:srgbClr val="CF1126"/>
                </a:solidFill>
                <a:latin typeface="Noto Sans SC"/>
                <a:ea typeface="Noto Sans SC"/>
                <a:cs typeface="Noto Sans SC"/>
                <a:sym typeface="Noto Sans SC"/>
              </a:rPr>
              <a:t>（五）举措四：加强日常教育，筑牢思想防线</a:t>
            </a:r>
            <a:endParaRPr lang="en-US" sz="1100"/>
          </a:p>
        </p:txBody>
      </p:sp>
      <p:cxnSp>
        <p:nvCxnSpPr>
          <p:cNvPr id="13" name="Connector 13"/>
          <p:cNvCxnSpPr/>
          <p:nvPr/>
        </p:nvCxnSpPr>
        <p:spPr>
          <a:xfrm rot="-4182">
            <a:off x="863604" y="2063750"/>
            <a:ext cx="10439400" cy="12700"/>
          </a:xfrm>
          <a:prstGeom prst="line">
            <a:avLst/>
          </a:prstGeom>
          <a:solidFill>
            <a:srgbClr val="DEE0E3">
              <a:alpha val="100000"/>
            </a:srgbClr>
          </a:solidFill>
          <a:ln w="12700" cap="flat" cmpd="sng">
            <a:solidFill>
              <a:srgbClr val="C00000">
                <a:alpha val="100000"/>
              </a:srgbClr>
            </a:solidFill>
            <a:prstDash val="solid"/>
            <a:miter lim="10000000"/>
            <a:headEnd type="none" w="med" len="med"/>
            <a:tailEnd type="none" w="med" len="med"/>
          </a:ln>
        </p:spPr>
      </p:cxnSp>
      <p:sp>
        <p:nvSpPr>
          <p:cNvPr id="14" name="AutoShape 14"/>
          <p:cNvSpPr/>
          <p:nvPr/>
        </p:nvSpPr>
        <p:spPr>
          <a:xfrm>
            <a:off x="889000" y="2413000"/>
            <a:ext cx="10414000" cy="3302000"/>
          </a:xfrm>
          <a:prstGeom prst="roundRect">
            <a:avLst>
              <a:gd name="adj" fmla="val 3846"/>
            </a:avLst>
          </a:prstGeom>
          <a:solidFill>
            <a:srgbClr val="FFFFFF">
              <a:alpha val="85000"/>
            </a:srgbClr>
          </a:solidFill>
          <a:ln w="25400" cap="flat" cmpd="sng">
            <a:solidFill>
              <a:srgbClr val="C00000">
                <a:alpha val="100000"/>
              </a:srgbClr>
            </a:solidFill>
            <a:prstDash val="solid"/>
            <a:miter lim="10000000"/>
          </a:ln>
        </p:spPr>
        <p:txBody>
          <a:bodyPr vert="horz" wrap="square" lIns="63500" tIns="63500" rIns="63500" bIns="63500" rtlCol="0" anchor="ctr"/>
          <a:lstStyle/>
          <a:p>
            <a:pPr algn="ctr">
              <a:defRPr/>
            </a:pPr>
          </a:p>
        </p:txBody>
      </p:sp>
      <p:sp>
        <p:nvSpPr>
          <p:cNvPr id="15" name="AutoShape 15"/>
          <p:cNvSpPr/>
          <p:nvPr/>
        </p:nvSpPr>
        <p:spPr>
          <a:xfrm>
            <a:off x="1270000" y="2794000"/>
            <a:ext cx="9652000" cy="2667000"/>
          </a:xfrm>
          <a:prstGeom prst="rect">
            <a:avLst/>
          </a:prstGeom>
          <a:noFill/>
          <a:ln w="12700" cap="flat" cmpd="sng">
            <a:noFill/>
            <a:prstDash val="solid"/>
            <a:round/>
          </a:ln>
        </p:spPr>
        <p:txBody>
          <a:bodyPr vert="horz" wrap="square" lIns="190500" tIns="127000" rIns="190500" bIns="127000" rtlCol="0" anchor="t" anchorCtr="0"/>
          <a:lstStyle/>
          <a:p>
            <a:pPr indent="0" algn="just">
              <a:lnSpc>
                <a:spcPct val="133000"/>
              </a:lnSpc>
              <a:defRPr/>
            </a:pPr>
            <a:r>
              <a:rPr lang="en-US" sz="1600" b="0" i="0" u="none" strike="noStrike">
                <a:solidFill>
                  <a:srgbClr val="333333"/>
                </a:solidFill>
                <a:latin typeface="Noto Sans SC"/>
                <a:ea typeface="Noto Sans SC"/>
                <a:cs typeface="Noto Sans SC"/>
                <a:sym typeface="Noto Sans SC"/>
              </a:rPr>
              <a:t>坚持将</a:t>
            </a:r>
            <a:r>
              <a:rPr lang="zh-CN" altLang="en-US" sz="1600" b="0" i="0" u="none" strike="noStrike">
                <a:solidFill>
                  <a:srgbClr val="333333"/>
                </a:solidFill>
                <a:latin typeface="Noto Sans SC"/>
                <a:ea typeface="Noto Sans SC"/>
                <a:cs typeface="Noto Sans SC"/>
                <a:sym typeface="Noto Sans SC"/>
              </a:rPr>
              <a:t>纪律教育</a:t>
            </a:r>
            <a:r>
              <a:rPr lang="en-US" sz="1600" b="0" i="0" u="none" strike="noStrike">
                <a:solidFill>
                  <a:srgbClr val="333333"/>
                </a:solidFill>
                <a:latin typeface="Noto Sans SC"/>
                <a:ea typeface="Noto Sans SC"/>
                <a:cs typeface="Noto Sans SC"/>
                <a:sym typeface="Noto Sans SC"/>
              </a:rPr>
              <a:t>教育作为党员干部的必修课，融入日常、抓在经常，不断夯实廉洁自律的思想基础。</a:t>
            </a:r>
            <a:endParaRPr lang="en-US" sz="1100"/>
          </a:p>
          <a:p>
            <a:pPr indent="0" algn="just">
              <a:lnSpc>
                <a:spcPct val="133000"/>
              </a:lnSpc>
            </a:pPr>
            <a:r>
              <a:rPr lang="en-US" sz="1600" b="0" i="0" u="none" strike="noStrike">
                <a:solidFill>
                  <a:srgbClr val="333333"/>
                </a:solidFill>
                <a:latin typeface="Noto Sans SC"/>
                <a:ea typeface="Noto Sans SC"/>
                <a:cs typeface="Noto Sans SC"/>
                <a:sym typeface="Noto Sans SC"/>
              </a:rPr>
              <a:t>注重发挥反面典型的警示作用，运用典型案例，特别是身边人身边事，开展沉浸式、定制化警示教育，让党员干部在“案中人”的教训中受警醒、知敬畏、守底线，时刻绷紧纪律规矩这根弦。</a:t>
            </a:r>
            <a:endParaRPr lang="en-US" sz="1600" b="0" i="0" u="none" strike="noStrike">
              <a:solidFill>
                <a:srgbClr val="333333"/>
              </a:solidFill>
              <a:latin typeface="Noto Sans SC"/>
              <a:ea typeface="Noto Sans SC"/>
              <a:cs typeface="Noto Sans SC"/>
              <a:sym typeface="Noto Sans SC"/>
            </a:endParaRPr>
          </a:p>
          <a:p>
            <a:pPr indent="0" algn="just">
              <a:lnSpc>
                <a:spcPct val="133000"/>
              </a:lnSpc>
            </a:pPr>
            <a:r>
              <a:rPr lang="en-US" sz="1600" b="0" i="0" u="none" strike="noStrike">
                <a:solidFill>
                  <a:srgbClr val="333333"/>
                </a:solidFill>
                <a:latin typeface="Noto Sans SC"/>
                <a:ea typeface="Noto Sans SC"/>
                <a:cs typeface="Noto Sans SC"/>
                <a:sym typeface="Noto Sans SC"/>
              </a:rPr>
              <a:t>同时，深入挖掘和提炼企业的红色基因与先进精神，大力宣传优秀党员干部的感人事迹，以榜样的力量激励党员干部传承和发扬艰苦奋斗、勤俭节约的优良作风，营造崇廉尚俭、风清气正的良好氛围。</a:t>
            </a:r>
            <a:endParaRPr lang="en-US" sz="16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254"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微软雅黑"/>
                <a:ea typeface="微软雅黑"/>
                <a:cs typeface="微软雅黑"/>
                <a:sym typeface="微软雅黑"/>
              </a:rPr>
              <a:t>三、有力推动作风建设向纵深发展</a:t>
            </a:r>
            <a:endParaRPr lang="en-US" sz="1100"/>
          </a:p>
        </p:txBody>
      </p:sp>
      <p:cxnSp>
        <p:nvCxnSpPr>
          <p:cNvPr id="12" name="Connector 12"/>
          <p:cNvCxnSpPr/>
          <p:nvPr/>
        </p:nvCxnSpPr>
        <p:spPr>
          <a:xfrm>
            <a:off x="863600" y="2070100"/>
            <a:ext cx="10439408" cy="12700"/>
          </a:xfrm>
          <a:prstGeom prst="line">
            <a:avLst/>
          </a:prstGeom>
          <a:solidFill>
            <a:srgbClr val="DEE0E3">
              <a:alpha val="100000"/>
            </a:srgbClr>
          </a:solidFill>
          <a:ln w="12700" cap="flat" cmpd="sng">
            <a:solidFill>
              <a:srgbClr val="FF1800">
                <a:alpha val="100000"/>
              </a:srgbClr>
            </a:solidFill>
            <a:prstDash val="solid"/>
            <a:miter lim="10000000"/>
            <a:headEnd type="none" w="med" len="med"/>
            <a:tailEnd type="none" w="med" len="med"/>
          </a:ln>
        </p:spPr>
      </p:cxnSp>
      <p:sp>
        <p:nvSpPr>
          <p:cNvPr id="13" name="AutoShape 13"/>
          <p:cNvSpPr/>
          <p:nvPr/>
        </p:nvSpPr>
        <p:spPr>
          <a:xfrm>
            <a:off x="889000" y="2413000"/>
            <a:ext cx="10414000" cy="3556000"/>
          </a:xfrm>
          <a:prstGeom prst="roundRect">
            <a:avLst>
              <a:gd name="adj" fmla="val 6785"/>
            </a:avLst>
          </a:prstGeom>
          <a:solidFill>
            <a:srgbClr val="FFFFFF">
              <a:alpha val="85000"/>
            </a:srgbClr>
          </a:solidFill>
          <a:ln w="12700" cap="flat" cmpd="sng">
            <a:solidFill>
              <a:srgbClr val="FF1800">
                <a:alpha val="100000"/>
              </a:srgbClr>
            </a:solidFill>
            <a:prstDash val="solid"/>
            <a:miter lim="10000000"/>
          </a:ln>
        </p:spPr>
        <p:txBody>
          <a:bodyPr vert="horz" wrap="square" lIns="63500" tIns="63500" rIns="63500" bIns="63500" rtlCol="0" anchor="ctr"/>
          <a:lstStyle/>
          <a:p>
            <a:pPr algn="ctr">
              <a:defRPr/>
            </a:pPr>
          </a:p>
        </p:txBody>
      </p:sp>
      <p:sp>
        <p:nvSpPr>
          <p:cNvPr id="14" name="AutoShape 14"/>
          <p:cNvSpPr/>
          <p:nvPr/>
        </p:nvSpPr>
        <p:spPr>
          <a:xfrm>
            <a:off x="889000" y="1181100"/>
            <a:ext cx="9144000" cy="647700"/>
          </a:xfrm>
          <a:prstGeom prst="rect">
            <a:avLst/>
          </a:prstGeom>
          <a:noFill/>
          <a:ln w="12700" cap="flat" cmpd="sng">
            <a:noFill/>
            <a:prstDash val="solid"/>
            <a:round/>
          </a:ln>
        </p:spPr>
        <p:txBody>
          <a:bodyPr vert="horz" wrap="square" lIns="88900" tIns="50800" rIns="88900" bIns="50800" rtlCol="0" anchor="t" anchorCtr="0"/>
          <a:lstStyle/>
          <a:p>
            <a:pPr indent="0" algn="l">
              <a:lnSpc>
                <a:spcPct val="125000"/>
              </a:lnSpc>
              <a:defRPr/>
            </a:pPr>
            <a:r>
              <a:rPr lang="en-US" sz="2400" b="1" i="0" u="none" strike="noStrike">
                <a:solidFill>
                  <a:srgbClr val="FF0000"/>
                </a:solidFill>
                <a:latin typeface="Noto Sans SC"/>
                <a:ea typeface="Noto Sans SC"/>
                <a:cs typeface="Noto Sans SC"/>
                <a:sym typeface="Noto Sans SC"/>
              </a:rPr>
              <a:t>（六）举措五：弘扬新风正气，建设清廉国企</a:t>
            </a:r>
            <a:endParaRPr lang="en-US" sz="1100"/>
          </a:p>
        </p:txBody>
      </p:sp>
      <p:sp>
        <p:nvSpPr>
          <p:cNvPr id="15" name="AutoShape 15"/>
          <p:cNvSpPr/>
          <p:nvPr/>
        </p:nvSpPr>
        <p:spPr>
          <a:xfrm>
            <a:off x="1143000" y="2667000"/>
            <a:ext cx="9906000" cy="3048000"/>
          </a:xfrm>
          <a:prstGeom prst="rect">
            <a:avLst/>
          </a:prstGeom>
          <a:noFill/>
          <a:ln w="12700" cap="flat" cmpd="sng">
            <a:noFill/>
            <a:prstDash val="solid"/>
            <a:round/>
          </a:ln>
        </p:spPr>
        <p:txBody>
          <a:bodyPr vert="horz" wrap="square" lIns="190500" tIns="190500" rIns="190500" bIns="190500" rtlCol="0" anchor="t" anchorCtr="0"/>
          <a:lstStyle/>
          <a:p>
            <a:pPr indent="0" algn="l">
              <a:lnSpc>
                <a:spcPct val="133000"/>
              </a:lnSpc>
              <a:spcBef>
                <a:spcPts val="800"/>
              </a:spcBef>
              <a:defRPr/>
            </a:pPr>
            <a:r>
              <a:rPr lang="en-US" sz="1600" b="1" i="0" u="none" strike="noStrike">
                <a:solidFill>
                  <a:srgbClr val="C00000"/>
                </a:solidFill>
                <a:latin typeface="Noto Sans SC"/>
                <a:ea typeface="Noto Sans SC"/>
                <a:cs typeface="Noto Sans SC"/>
                <a:sym typeface="Noto Sans SC"/>
              </a:rPr>
              <a:t>◆ 加强廉洁文化建设：</a:t>
            </a:r>
            <a:r>
              <a:rPr lang="en-US" sz="1400" b="0" i="0" u="none" strike="noStrike">
                <a:solidFill>
                  <a:srgbClr val="333333"/>
                </a:solidFill>
                <a:latin typeface="Noto Sans SC"/>
                <a:ea typeface="Noto Sans SC"/>
                <a:cs typeface="Noto Sans SC"/>
                <a:sym typeface="Noto Sans SC"/>
              </a:rPr>
              <a:t>将廉洁文化融入企业精神文明建设和企业文化建设，打造具有企业特色的廉洁文化品牌，让崇廉尚洁成为全体员工的共同价值追求。</a:t>
            </a:r>
            <a:endParaRPr lang="en-US" sz="1100"/>
          </a:p>
          <a:p>
            <a:pPr indent="0" algn="l">
              <a:lnSpc>
                <a:spcPct val="133000"/>
              </a:lnSpc>
              <a:spcBef>
                <a:spcPts val="1600"/>
              </a:spcBef>
            </a:pPr>
            <a:r>
              <a:rPr lang="en-US" sz="1600" b="1" i="0" u="none" strike="noStrike">
                <a:solidFill>
                  <a:srgbClr val="C00000"/>
                </a:solidFill>
                <a:latin typeface="Noto Sans SC"/>
                <a:ea typeface="Noto Sans SC"/>
                <a:cs typeface="Noto Sans SC"/>
                <a:sym typeface="Noto Sans SC"/>
              </a:rPr>
              <a:t>◆ 选树先进典型：</a:t>
            </a:r>
            <a:r>
              <a:rPr lang="en-US" sz="1400" b="0" i="0" u="none" strike="noStrike">
                <a:solidFill>
                  <a:srgbClr val="333333"/>
                </a:solidFill>
                <a:latin typeface="Noto Sans SC"/>
                <a:ea typeface="Noto Sans SC"/>
                <a:cs typeface="Noto Sans SC"/>
                <a:sym typeface="Noto Sans SC"/>
              </a:rPr>
              <a:t>大力宣传表彰在作风建设中表现突出的先进集体和个人，发挥榜样示范引领作用，以点带面推动企业整体作风持续向好。</a:t>
            </a:r>
            <a:endParaRPr lang="en-US" sz="1400" b="0" i="0" u="none" strike="noStrike">
              <a:solidFill>
                <a:srgbClr val="333333"/>
              </a:solidFill>
              <a:latin typeface="Noto Sans SC"/>
              <a:ea typeface="Noto Sans SC"/>
              <a:cs typeface="Noto Sans SC"/>
              <a:sym typeface="Noto Sans SC"/>
            </a:endParaRPr>
          </a:p>
          <a:p>
            <a:pPr indent="0" algn="l">
              <a:lnSpc>
                <a:spcPct val="133000"/>
              </a:lnSpc>
              <a:spcBef>
                <a:spcPts val="1600"/>
              </a:spcBef>
            </a:pPr>
            <a:r>
              <a:rPr lang="en-US" sz="1600" b="1" i="0" u="none" strike="noStrike">
                <a:solidFill>
                  <a:srgbClr val="C00000"/>
                </a:solidFill>
                <a:latin typeface="Noto Sans SC"/>
                <a:ea typeface="Noto Sans SC"/>
                <a:cs typeface="Noto Sans SC"/>
                <a:sym typeface="Noto Sans SC"/>
              </a:rPr>
              <a:t>◆ 倡导良好家风：</a:t>
            </a:r>
            <a:r>
              <a:rPr lang="en-US" sz="1400" b="0" i="0" u="none" strike="noStrike">
                <a:solidFill>
                  <a:srgbClr val="333333"/>
                </a:solidFill>
                <a:latin typeface="Noto Sans SC"/>
                <a:ea typeface="Noto Sans SC"/>
                <a:cs typeface="Noto Sans SC"/>
                <a:sym typeface="Noto Sans SC"/>
              </a:rPr>
              <a:t>引导党员干部重视家庭、家教、家风建设，教育家属子女涵养清廉品德，以纯正家风涵养清朗党风政风，筑牢拒腐防变的家庭防线。</a:t>
            </a:r>
            <a:endParaRPr lang="en-US" sz="14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or 2"/>
          <p:cNvCxnSpPr/>
          <p:nvPr/>
        </p:nvCxnSpPr>
        <p:spPr>
          <a:xfrm rot="3626">
            <a:off x="152390" y="679450"/>
            <a:ext cx="12039627" cy="12700"/>
          </a:xfrm>
          <a:prstGeom prst="line">
            <a:avLst/>
          </a:prstGeom>
          <a:solidFill>
            <a:srgbClr val="DEE0E3">
              <a:alpha val="100000"/>
            </a:srgbClr>
          </a:solidFill>
          <a:ln w="12700" cap="flat" cmpd="sng">
            <a:solidFill>
              <a:srgbClr val="B82E24">
                <a:alpha val="100000"/>
              </a:srgbClr>
            </a:solidFill>
            <a:prstDash val="solid"/>
            <a:miter lim="10000000"/>
            <a:headEnd type="oval" w="med" len="med"/>
            <a:tailEnd type="none" w="med" len="med"/>
          </a:ln>
        </p:spPr>
      </p:cxnSp>
      <p:sp>
        <p:nvSpPr>
          <p:cNvPr id="3" name="Freeform 3"/>
          <p:cNvSpPr/>
          <p:nvPr/>
        </p:nvSpPr>
        <p:spPr>
          <a:xfrm>
            <a:off x="10782300" y="317500"/>
            <a:ext cx="1345364" cy="365633"/>
          </a:xfrm>
          <a:custGeom>
            <a:avLst/>
            <a:gdLst/>
            <a:ahLst/>
            <a:cxnLst/>
            <a:rect l="l" t="t" r="r" b="b"/>
            <a:pathLst>
              <a:path w="1345364" h="365633">
                <a:moveTo>
                  <a:pt x="360647" y="339042"/>
                </a:moveTo>
                <a:lnTo>
                  <a:pt x="360647" y="357323"/>
                </a:lnTo>
                <a:lnTo>
                  <a:pt x="437929" y="357323"/>
                </a:lnTo>
                <a:lnTo>
                  <a:pt x="437929" y="339042"/>
                </a:lnTo>
                <a:lnTo>
                  <a:pt x="360647" y="339042"/>
                </a:lnTo>
                <a:lnTo>
                  <a:pt x="360647" y="339042"/>
                </a:lnTo>
                <a:close/>
                <a:moveTo>
                  <a:pt x="445408" y="304140"/>
                </a:moveTo>
                <a:lnTo>
                  <a:pt x="445408" y="322421"/>
                </a:lnTo>
                <a:lnTo>
                  <a:pt x="1304646" y="322421"/>
                </a:lnTo>
                <a:lnTo>
                  <a:pt x="1304646" y="304140"/>
                </a:lnTo>
                <a:lnTo>
                  <a:pt x="445408" y="304140"/>
                </a:lnTo>
                <a:lnTo>
                  <a:pt x="445408" y="304140"/>
                </a:lnTo>
                <a:close/>
                <a:moveTo>
                  <a:pt x="445408" y="96394"/>
                </a:moveTo>
                <a:lnTo>
                  <a:pt x="445408" y="116338"/>
                </a:lnTo>
                <a:lnTo>
                  <a:pt x="1292181" y="116338"/>
                </a:lnTo>
                <a:lnTo>
                  <a:pt x="1292181" y="96394"/>
                </a:lnTo>
                <a:lnTo>
                  <a:pt x="445408" y="96394"/>
                </a:lnTo>
                <a:lnTo>
                  <a:pt x="445408" y="96394"/>
                </a:lnTo>
                <a:close/>
                <a:moveTo>
                  <a:pt x="44873" y="124648"/>
                </a:moveTo>
                <a:lnTo>
                  <a:pt x="44873" y="294999"/>
                </a:lnTo>
                <a:lnTo>
                  <a:pt x="63986" y="294999"/>
                </a:lnTo>
                <a:lnTo>
                  <a:pt x="63986" y="124648"/>
                </a:lnTo>
                <a:lnTo>
                  <a:pt x="44873" y="124648"/>
                </a:lnTo>
                <a:lnTo>
                  <a:pt x="44873" y="124648"/>
                </a:lnTo>
                <a:close/>
                <a:moveTo>
                  <a:pt x="102211" y="124648"/>
                </a:moveTo>
                <a:lnTo>
                  <a:pt x="102211" y="294999"/>
                </a:lnTo>
                <a:lnTo>
                  <a:pt x="122986" y="294999"/>
                </a:lnTo>
                <a:lnTo>
                  <a:pt x="122986" y="124648"/>
                </a:lnTo>
                <a:lnTo>
                  <a:pt x="102211" y="124648"/>
                </a:lnTo>
                <a:lnTo>
                  <a:pt x="102211" y="124648"/>
                </a:lnTo>
                <a:close/>
                <a:moveTo>
                  <a:pt x="160379" y="124648"/>
                </a:moveTo>
                <a:lnTo>
                  <a:pt x="160379" y="294999"/>
                </a:lnTo>
                <a:lnTo>
                  <a:pt x="181154" y="294999"/>
                </a:lnTo>
                <a:lnTo>
                  <a:pt x="181154" y="124648"/>
                </a:lnTo>
                <a:lnTo>
                  <a:pt x="160379" y="124648"/>
                </a:lnTo>
                <a:lnTo>
                  <a:pt x="160379" y="124648"/>
                </a:lnTo>
                <a:close/>
                <a:moveTo>
                  <a:pt x="212733" y="124648"/>
                </a:moveTo>
                <a:lnTo>
                  <a:pt x="212733" y="294999"/>
                </a:lnTo>
                <a:lnTo>
                  <a:pt x="235168" y="294999"/>
                </a:lnTo>
                <a:lnTo>
                  <a:pt x="235168" y="124648"/>
                </a:lnTo>
                <a:lnTo>
                  <a:pt x="212733" y="124648"/>
                </a:lnTo>
                <a:lnTo>
                  <a:pt x="212733" y="124648"/>
                </a:lnTo>
                <a:close/>
                <a:moveTo>
                  <a:pt x="277548" y="124648"/>
                </a:moveTo>
                <a:lnTo>
                  <a:pt x="277548" y="294999"/>
                </a:lnTo>
                <a:lnTo>
                  <a:pt x="297492" y="294999"/>
                </a:lnTo>
                <a:lnTo>
                  <a:pt x="297492" y="124648"/>
                </a:lnTo>
                <a:lnTo>
                  <a:pt x="277548" y="124648"/>
                </a:lnTo>
                <a:lnTo>
                  <a:pt x="277548" y="124648"/>
                </a:lnTo>
                <a:close/>
                <a:moveTo>
                  <a:pt x="324916" y="124648"/>
                </a:moveTo>
                <a:lnTo>
                  <a:pt x="324916" y="294999"/>
                </a:lnTo>
                <a:lnTo>
                  <a:pt x="344028" y="294999"/>
                </a:lnTo>
                <a:lnTo>
                  <a:pt x="344028" y="124648"/>
                </a:lnTo>
                <a:lnTo>
                  <a:pt x="324916" y="124648"/>
                </a:lnTo>
                <a:lnTo>
                  <a:pt x="324916" y="124648"/>
                </a:lnTo>
                <a:close/>
                <a:moveTo>
                  <a:pt x="358154" y="124648"/>
                </a:moveTo>
                <a:lnTo>
                  <a:pt x="358154" y="294999"/>
                </a:lnTo>
                <a:lnTo>
                  <a:pt x="436267" y="294999"/>
                </a:lnTo>
                <a:lnTo>
                  <a:pt x="436267" y="124648"/>
                </a:lnTo>
                <a:lnTo>
                  <a:pt x="358154" y="124648"/>
                </a:lnTo>
                <a:lnTo>
                  <a:pt x="358154" y="124648"/>
                </a:lnTo>
                <a:close/>
                <a:moveTo>
                  <a:pt x="447069" y="124648"/>
                </a:moveTo>
                <a:lnTo>
                  <a:pt x="447069" y="294999"/>
                </a:lnTo>
                <a:lnTo>
                  <a:pt x="466183" y="294999"/>
                </a:lnTo>
                <a:lnTo>
                  <a:pt x="466183" y="124648"/>
                </a:lnTo>
                <a:lnTo>
                  <a:pt x="447069" y="124648"/>
                </a:lnTo>
                <a:lnTo>
                  <a:pt x="447069" y="124648"/>
                </a:lnTo>
                <a:close/>
                <a:moveTo>
                  <a:pt x="496928" y="124648"/>
                </a:moveTo>
                <a:lnTo>
                  <a:pt x="496928" y="294999"/>
                </a:lnTo>
                <a:lnTo>
                  <a:pt x="520196" y="294999"/>
                </a:lnTo>
                <a:lnTo>
                  <a:pt x="520196" y="124648"/>
                </a:lnTo>
                <a:lnTo>
                  <a:pt x="496928" y="124648"/>
                </a:lnTo>
                <a:lnTo>
                  <a:pt x="496928" y="124648"/>
                </a:lnTo>
                <a:close/>
                <a:moveTo>
                  <a:pt x="557591" y="124648"/>
                </a:moveTo>
                <a:lnTo>
                  <a:pt x="557591" y="294999"/>
                </a:lnTo>
                <a:lnTo>
                  <a:pt x="580027" y="294999"/>
                </a:lnTo>
                <a:lnTo>
                  <a:pt x="580027" y="124648"/>
                </a:lnTo>
                <a:lnTo>
                  <a:pt x="557591" y="124648"/>
                </a:lnTo>
                <a:lnTo>
                  <a:pt x="557591" y="124648"/>
                </a:lnTo>
                <a:close/>
                <a:moveTo>
                  <a:pt x="613266" y="124648"/>
                </a:moveTo>
                <a:lnTo>
                  <a:pt x="613266" y="294999"/>
                </a:lnTo>
                <a:lnTo>
                  <a:pt x="633211" y="294999"/>
                </a:lnTo>
                <a:lnTo>
                  <a:pt x="633211" y="124648"/>
                </a:lnTo>
                <a:lnTo>
                  <a:pt x="613266" y="124648"/>
                </a:lnTo>
                <a:lnTo>
                  <a:pt x="613266" y="124648"/>
                </a:lnTo>
                <a:close/>
                <a:moveTo>
                  <a:pt x="663957" y="124648"/>
                </a:moveTo>
                <a:lnTo>
                  <a:pt x="663957" y="294999"/>
                </a:lnTo>
                <a:lnTo>
                  <a:pt x="684731" y="294999"/>
                </a:lnTo>
                <a:lnTo>
                  <a:pt x="684731" y="124648"/>
                </a:lnTo>
                <a:lnTo>
                  <a:pt x="663957" y="124648"/>
                </a:lnTo>
                <a:lnTo>
                  <a:pt x="663957" y="124648"/>
                </a:lnTo>
                <a:close/>
                <a:moveTo>
                  <a:pt x="716309" y="124648"/>
                </a:moveTo>
                <a:lnTo>
                  <a:pt x="716309" y="294999"/>
                </a:lnTo>
                <a:lnTo>
                  <a:pt x="742900" y="294999"/>
                </a:lnTo>
                <a:lnTo>
                  <a:pt x="742900" y="124648"/>
                </a:lnTo>
                <a:lnTo>
                  <a:pt x="716309" y="124648"/>
                </a:lnTo>
                <a:lnTo>
                  <a:pt x="716309" y="124648"/>
                </a:lnTo>
                <a:close/>
                <a:moveTo>
                  <a:pt x="778632" y="124648"/>
                </a:moveTo>
                <a:lnTo>
                  <a:pt x="778632" y="294999"/>
                </a:lnTo>
                <a:lnTo>
                  <a:pt x="801900" y="294999"/>
                </a:lnTo>
                <a:lnTo>
                  <a:pt x="801900" y="124648"/>
                </a:lnTo>
                <a:lnTo>
                  <a:pt x="778632" y="124648"/>
                </a:lnTo>
                <a:lnTo>
                  <a:pt x="778632" y="124648"/>
                </a:lnTo>
                <a:close/>
                <a:moveTo>
                  <a:pt x="831816" y="124648"/>
                </a:moveTo>
                <a:lnTo>
                  <a:pt x="831816" y="294999"/>
                </a:lnTo>
                <a:lnTo>
                  <a:pt x="855083" y="294999"/>
                </a:lnTo>
                <a:lnTo>
                  <a:pt x="855083" y="124648"/>
                </a:lnTo>
                <a:lnTo>
                  <a:pt x="831816" y="124648"/>
                </a:lnTo>
                <a:lnTo>
                  <a:pt x="831816" y="124648"/>
                </a:lnTo>
                <a:close/>
                <a:moveTo>
                  <a:pt x="889984" y="124648"/>
                </a:moveTo>
                <a:lnTo>
                  <a:pt x="889984" y="294999"/>
                </a:lnTo>
                <a:lnTo>
                  <a:pt x="910759" y="294999"/>
                </a:lnTo>
                <a:lnTo>
                  <a:pt x="910759" y="124648"/>
                </a:lnTo>
                <a:lnTo>
                  <a:pt x="889984" y="124648"/>
                </a:lnTo>
                <a:lnTo>
                  <a:pt x="889984" y="124648"/>
                </a:lnTo>
                <a:close/>
                <a:moveTo>
                  <a:pt x="943999" y="124648"/>
                </a:moveTo>
                <a:lnTo>
                  <a:pt x="943999" y="294999"/>
                </a:lnTo>
                <a:lnTo>
                  <a:pt x="963111" y="294999"/>
                </a:lnTo>
                <a:lnTo>
                  <a:pt x="963111" y="124648"/>
                </a:lnTo>
                <a:lnTo>
                  <a:pt x="943999" y="124648"/>
                </a:lnTo>
                <a:lnTo>
                  <a:pt x="943999" y="124648"/>
                </a:lnTo>
                <a:close/>
                <a:moveTo>
                  <a:pt x="999674" y="124648"/>
                </a:moveTo>
                <a:lnTo>
                  <a:pt x="999674" y="294999"/>
                </a:lnTo>
                <a:lnTo>
                  <a:pt x="1017125" y="294999"/>
                </a:lnTo>
                <a:lnTo>
                  <a:pt x="1017125" y="124648"/>
                </a:lnTo>
                <a:lnTo>
                  <a:pt x="999674" y="124648"/>
                </a:lnTo>
                <a:lnTo>
                  <a:pt x="999674" y="124648"/>
                </a:lnTo>
                <a:close/>
                <a:moveTo>
                  <a:pt x="1222379" y="124648"/>
                </a:moveTo>
                <a:lnTo>
                  <a:pt x="1222379" y="294999"/>
                </a:lnTo>
                <a:lnTo>
                  <a:pt x="1253956" y="294999"/>
                </a:lnTo>
                <a:lnTo>
                  <a:pt x="1253956" y="124648"/>
                </a:lnTo>
                <a:lnTo>
                  <a:pt x="1222379" y="124648"/>
                </a:lnTo>
                <a:lnTo>
                  <a:pt x="1222379" y="124648"/>
                </a:lnTo>
                <a:close/>
                <a:moveTo>
                  <a:pt x="7479" y="42380"/>
                </a:moveTo>
                <a:lnTo>
                  <a:pt x="401366" y="42380"/>
                </a:lnTo>
                <a:lnTo>
                  <a:pt x="401366" y="14126"/>
                </a:lnTo>
                <a:lnTo>
                  <a:pt x="7479" y="14126"/>
                </a:lnTo>
                <a:lnTo>
                  <a:pt x="0" y="14126"/>
                </a:lnTo>
                <a:lnTo>
                  <a:pt x="0" y="0"/>
                </a:lnTo>
                <a:lnTo>
                  <a:pt x="415492" y="0"/>
                </a:lnTo>
                <a:lnTo>
                  <a:pt x="415492" y="48196"/>
                </a:lnTo>
                <a:lnTo>
                  <a:pt x="481971" y="48196"/>
                </a:lnTo>
                <a:lnTo>
                  <a:pt x="481971" y="83929"/>
                </a:lnTo>
                <a:lnTo>
                  <a:pt x="1009646" y="83929"/>
                </a:lnTo>
                <a:lnTo>
                  <a:pt x="1009646" y="70634"/>
                </a:lnTo>
                <a:lnTo>
                  <a:pt x="1041223" y="70634"/>
                </a:lnTo>
                <a:lnTo>
                  <a:pt x="1041223" y="48196"/>
                </a:lnTo>
                <a:lnTo>
                  <a:pt x="1229026" y="48196"/>
                </a:lnTo>
                <a:lnTo>
                  <a:pt x="1229026" y="69803"/>
                </a:lnTo>
                <a:lnTo>
                  <a:pt x="1262266" y="69803"/>
                </a:lnTo>
                <a:lnTo>
                  <a:pt x="1262266" y="85592"/>
                </a:lnTo>
                <a:lnTo>
                  <a:pt x="1313787" y="85592"/>
                </a:lnTo>
                <a:lnTo>
                  <a:pt x="1313787" y="124648"/>
                </a:lnTo>
                <a:lnTo>
                  <a:pt x="1282210" y="124648"/>
                </a:lnTo>
                <a:lnTo>
                  <a:pt x="1282210" y="294999"/>
                </a:lnTo>
                <a:lnTo>
                  <a:pt x="1313787" y="294999"/>
                </a:lnTo>
                <a:lnTo>
                  <a:pt x="1313787" y="329070"/>
                </a:lnTo>
                <a:lnTo>
                  <a:pt x="1345364" y="329070"/>
                </a:lnTo>
                <a:lnTo>
                  <a:pt x="1345364" y="365633"/>
                </a:lnTo>
                <a:lnTo>
                  <a:pt x="0" y="365633"/>
                </a:lnTo>
                <a:lnTo>
                  <a:pt x="0" y="322421"/>
                </a:lnTo>
                <a:lnTo>
                  <a:pt x="351507" y="322421"/>
                </a:lnTo>
                <a:lnTo>
                  <a:pt x="351507" y="304971"/>
                </a:lnTo>
                <a:lnTo>
                  <a:pt x="0" y="304971"/>
                </a:lnTo>
                <a:lnTo>
                  <a:pt x="0" y="114676"/>
                </a:lnTo>
                <a:lnTo>
                  <a:pt x="40719" y="114676"/>
                </a:lnTo>
                <a:lnTo>
                  <a:pt x="351507" y="114676"/>
                </a:lnTo>
                <a:lnTo>
                  <a:pt x="351507" y="98057"/>
                </a:lnTo>
                <a:lnTo>
                  <a:pt x="40719" y="98057"/>
                </a:lnTo>
                <a:lnTo>
                  <a:pt x="23268" y="98057"/>
                </a:lnTo>
                <a:lnTo>
                  <a:pt x="0" y="98057"/>
                </a:lnTo>
                <a:lnTo>
                  <a:pt x="0" y="42380"/>
                </a:lnTo>
                <a:lnTo>
                  <a:pt x="7479" y="42380"/>
                </a:lnTo>
                <a:lnTo>
                  <a:pt x="7479"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Freeform 4"/>
          <p:cNvSpPr/>
          <p:nvPr/>
        </p:nvSpPr>
        <p:spPr>
          <a:xfrm>
            <a:off x="9436100" y="317500"/>
            <a:ext cx="1345364" cy="365633"/>
          </a:xfrm>
          <a:custGeom>
            <a:avLst/>
            <a:gdLst/>
            <a:ahLst/>
            <a:cxnLst/>
            <a:rect l="l" t="t" r="r" b="b"/>
            <a:pathLst>
              <a:path w="1345364" h="365633">
                <a:moveTo>
                  <a:pt x="985548" y="339042"/>
                </a:moveTo>
                <a:lnTo>
                  <a:pt x="985548" y="357323"/>
                </a:lnTo>
                <a:lnTo>
                  <a:pt x="908266" y="357323"/>
                </a:lnTo>
                <a:lnTo>
                  <a:pt x="908266" y="339042"/>
                </a:lnTo>
                <a:lnTo>
                  <a:pt x="985548" y="339042"/>
                </a:lnTo>
                <a:lnTo>
                  <a:pt x="985548" y="339042"/>
                </a:lnTo>
                <a:close/>
                <a:moveTo>
                  <a:pt x="899956" y="304140"/>
                </a:moveTo>
                <a:lnTo>
                  <a:pt x="899956" y="322421"/>
                </a:lnTo>
                <a:lnTo>
                  <a:pt x="40719" y="322421"/>
                </a:lnTo>
                <a:lnTo>
                  <a:pt x="40719" y="304140"/>
                </a:lnTo>
                <a:lnTo>
                  <a:pt x="899956" y="304140"/>
                </a:lnTo>
                <a:lnTo>
                  <a:pt x="899956" y="304140"/>
                </a:lnTo>
                <a:close/>
                <a:moveTo>
                  <a:pt x="899956" y="96394"/>
                </a:moveTo>
                <a:lnTo>
                  <a:pt x="899956" y="116338"/>
                </a:lnTo>
                <a:lnTo>
                  <a:pt x="53183" y="116338"/>
                </a:lnTo>
                <a:lnTo>
                  <a:pt x="53183" y="96394"/>
                </a:lnTo>
                <a:lnTo>
                  <a:pt x="899956" y="96394"/>
                </a:lnTo>
                <a:lnTo>
                  <a:pt x="899956" y="96394"/>
                </a:lnTo>
                <a:close/>
                <a:moveTo>
                  <a:pt x="1300491" y="124648"/>
                </a:moveTo>
                <a:lnTo>
                  <a:pt x="1300491" y="294999"/>
                </a:lnTo>
                <a:lnTo>
                  <a:pt x="1281378" y="294999"/>
                </a:lnTo>
                <a:lnTo>
                  <a:pt x="1281378" y="124648"/>
                </a:lnTo>
                <a:lnTo>
                  <a:pt x="1300491" y="124648"/>
                </a:lnTo>
                <a:lnTo>
                  <a:pt x="1300491" y="124648"/>
                </a:lnTo>
                <a:close/>
                <a:moveTo>
                  <a:pt x="1243153" y="124648"/>
                </a:moveTo>
                <a:lnTo>
                  <a:pt x="1243153" y="294999"/>
                </a:lnTo>
                <a:lnTo>
                  <a:pt x="1222379" y="294999"/>
                </a:lnTo>
                <a:lnTo>
                  <a:pt x="1222379" y="124648"/>
                </a:lnTo>
                <a:lnTo>
                  <a:pt x="1243153" y="124648"/>
                </a:lnTo>
                <a:lnTo>
                  <a:pt x="1243153" y="124648"/>
                </a:lnTo>
                <a:close/>
                <a:moveTo>
                  <a:pt x="1184984" y="124648"/>
                </a:moveTo>
                <a:lnTo>
                  <a:pt x="1184984" y="294999"/>
                </a:lnTo>
                <a:lnTo>
                  <a:pt x="1164209" y="294999"/>
                </a:lnTo>
                <a:lnTo>
                  <a:pt x="1164209" y="124648"/>
                </a:lnTo>
                <a:lnTo>
                  <a:pt x="1184984" y="124648"/>
                </a:lnTo>
                <a:lnTo>
                  <a:pt x="1184984" y="124648"/>
                </a:lnTo>
                <a:close/>
                <a:moveTo>
                  <a:pt x="1132632" y="124648"/>
                </a:moveTo>
                <a:lnTo>
                  <a:pt x="1132632" y="294999"/>
                </a:lnTo>
                <a:lnTo>
                  <a:pt x="1111026" y="294999"/>
                </a:lnTo>
                <a:lnTo>
                  <a:pt x="1111026" y="124648"/>
                </a:lnTo>
                <a:lnTo>
                  <a:pt x="1132632" y="124648"/>
                </a:lnTo>
                <a:lnTo>
                  <a:pt x="1132632" y="124648"/>
                </a:lnTo>
                <a:close/>
                <a:moveTo>
                  <a:pt x="1069477" y="124648"/>
                </a:moveTo>
                <a:lnTo>
                  <a:pt x="1069477" y="294999"/>
                </a:lnTo>
                <a:lnTo>
                  <a:pt x="1048702" y="294999"/>
                </a:lnTo>
                <a:lnTo>
                  <a:pt x="1048702" y="124648"/>
                </a:lnTo>
                <a:lnTo>
                  <a:pt x="1069477" y="124648"/>
                </a:lnTo>
                <a:lnTo>
                  <a:pt x="1069477" y="124648"/>
                </a:lnTo>
                <a:close/>
                <a:moveTo>
                  <a:pt x="1020449" y="124648"/>
                </a:moveTo>
                <a:lnTo>
                  <a:pt x="1020449" y="294999"/>
                </a:lnTo>
                <a:lnTo>
                  <a:pt x="1001337" y="294999"/>
                </a:lnTo>
                <a:lnTo>
                  <a:pt x="1001337" y="124648"/>
                </a:lnTo>
                <a:lnTo>
                  <a:pt x="1020449" y="124648"/>
                </a:lnTo>
                <a:lnTo>
                  <a:pt x="1020449" y="124648"/>
                </a:lnTo>
                <a:close/>
                <a:moveTo>
                  <a:pt x="988041" y="124648"/>
                </a:moveTo>
                <a:lnTo>
                  <a:pt x="988041" y="294999"/>
                </a:lnTo>
                <a:lnTo>
                  <a:pt x="909096" y="294999"/>
                </a:lnTo>
                <a:lnTo>
                  <a:pt x="909096" y="124648"/>
                </a:lnTo>
                <a:lnTo>
                  <a:pt x="988041" y="124648"/>
                </a:lnTo>
                <a:lnTo>
                  <a:pt x="988041" y="124648"/>
                </a:lnTo>
                <a:close/>
                <a:moveTo>
                  <a:pt x="898294" y="124648"/>
                </a:moveTo>
                <a:lnTo>
                  <a:pt x="898294" y="294999"/>
                </a:lnTo>
                <a:lnTo>
                  <a:pt x="879182" y="294999"/>
                </a:lnTo>
                <a:lnTo>
                  <a:pt x="879182" y="124648"/>
                </a:lnTo>
                <a:lnTo>
                  <a:pt x="898294" y="124648"/>
                </a:lnTo>
                <a:lnTo>
                  <a:pt x="898294" y="124648"/>
                </a:lnTo>
                <a:close/>
                <a:moveTo>
                  <a:pt x="849267" y="124648"/>
                </a:moveTo>
                <a:lnTo>
                  <a:pt x="849267" y="294999"/>
                </a:lnTo>
                <a:lnTo>
                  <a:pt x="825167" y="294999"/>
                </a:lnTo>
                <a:lnTo>
                  <a:pt x="825167" y="124648"/>
                </a:lnTo>
                <a:lnTo>
                  <a:pt x="849267" y="124648"/>
                </a:lnTo>
                <a:lnTo>
                  <a:pt x="849267" y="124648"/>
                </a:lnTo>
                <a:close/>
                <a:moveTo>
                  <a:pt x="787773" y="124648"/>
                </a:moveTo>
                <a:lnTo>
                  <a:pt x="787773" y="294999"/>
                </a:lnTo>
                <a:lnTo>
                  <a:pt x="766168" y="294999"/>
                </a:lnTo>
                <a:lnTo>
                  <a:pt x="766168" y="124648"/>
                </a:lnTo>
                <a:lnTo>
                  <a:pt x="787773" y="124648"/>
                </a:lnTo>
                <a:lnTo>
                  <a:pt x="787773" y="124648"/>
                </a:lnTo>
                <a:close/>
                <a:moveTo>
                  <a:pt x="732098" y="124648"/>
                </a:moveTo>
                <a:lnTo>
                  <a:pt x="732098" y="294999"/>
                </a:lnTo>
                <a:lnTo>
                  <a:pt x="712154" y="294999"/>
                </a:lnTo>
                <a:lnTo>
                  <a:pt x="712154" y="124648"/>
                </a:lnTo>
                <a:lnTo>
                  <a:pt x="732098" y="124648"/>
                </a:lnTo>
                <a:lnTo>
                  <a:pt x="732098" y="124648"/>
                </a:lnTo>
                <a:close/>
                <a:moveTo>
                  <a:pt x="681407" y="124648"/>
                </a:moveTo>
                <a:lnTo>
                  <a:pt x="681407" y="294999"/>
                </a:lnTo>
                <a:lnTo>
                  <a:pt x="660632" y="294999"/>
                </a:lnTo>
                <a:lnTo>
                  <a:pt x="660632" y="124648"/>
                </a:lnTo>
                <a:lnTo>
                  <a:pt x="681407" y="124648"/>
                </a:lnTo>
                <a:lnTo>
                  <a:pt x="681407" y="124648"/>
                </a:lnTo>
                <a:close/>
                <a:moveTo>
                  <a:pt x="629055" y="124648"/>
                </a:moveTo>
                <a:lnTo>
                  <a:pt x="629055" y="294999"/>
                </a:lnTo>
                <a:lnTo>
                  <a:pt x="604126" y="294999"/>
                </a:lnTo>
                <a:lnTo>
                  <a:pt x="604126" y="124648"/>
                </a:lnTo>
                <a:lnTo>
                  <a:pt x="629055" y="124648"/>
                </a:lnTo>
                <a:lnTo>
                  <a:pt x="629055" y="124648"/>
                </a:lnTo>
                <a:close/>
                <a:moveTo>
                  <a:pt x="566731" y="124648"/>
                </a:moveTo>
                <a:lnTo>
                  <a:pt x="566731" y="294999"/>
                </a:lnTo>
                <a:lnTo>
                  <a:pt x="543463" y="294999"/>
                </a:lnTo>
                <a:lnTo>
                  <a:pt x="543463" y="124648"/>
                </a:lnTo>
                <a:lnTo>
                  <a:pt x="566731" y="124648"/>
                </a:lnTo>
                <a:lnTo>
                  <a:pt x="566731" y="124648"/>
                </a:lnTo>
                <a:close/>
                <a:moveTo>
                  <a:pt x="513549" y="124648"/>
                </a:moveTo>
                <a:lnTo>
                  <a:pt x="513549" y="294999"/>
                </a:lnTo>
                <a:lnTo>
                  <a:pt x="490281" y="294999"/>
                </a:lnTo>
                <a:lnTo>
                  <a:pt x="490281" y="124648"/>
                </a:lnTo>
                <a:lnTo>
                  <a:pt x="513549" y="124648"/>
                </a:lnTo>
                <a:lnTo>
                  <a:pt x="513549" y="124648"/>
                </a:lnTo>
                <a:close/>
                <a:moveTo>
                  <a:pt x="455380" y="124648"/>
                </a:moveTo>
                <a:lnTo>
                  <a:pt x="455380" y="294999"/>
                </a:lnTo>
                <a:lnTo>
                  <a:pt x="434605" y="294999"/>
                </a:lnTo>
                <a:lnTo>
                  <a:pt x="434605" y="124648"/>
                </a:lnTo>
                <a:lnTo>
                  <a:pt x="455380" y="124648"/>
                </a:lnTo>
                <a:lnTo>
                  <a:pt x="455380" y="124648"/>
                </a:lnTo>
                <a:close/>
                <a:moveTo>
                  <a:pt x="402196" y="124648"/>
                </a:moveTo>
                <a:lnTo>
                  <a:pt x="402196" y="294999"/>
                </a:lnTo>
                <a:lnTo>
                  <a:pt x="383084" y="294999"/>
                </a:lnTo>
                <a:lnTo>
                  <a:pt x="383084" y="124648"/>
                </a:lnTo>
                <a:lnTo>
                  <a:pt x="402196" y="124648"/>
                </a:lnTo>
                <a:lnTo>
                  <a:pt x="402196" y="124648"/>
                </a:lnTo>
                <a:close/>
                <a:moveTo>
                  <a:pt x="347351" y="124648"/>
                </a:moveTo>
                <a:lnTo>
                  <a:pt x="347351" y="294999"/>
                </a:lnTo>
                <a:lnTo>
                  <a:pt x="329070" y="294999"/>
                </a:lnTo>
                <a:lnTo>
                  <a:pt x="329070" y="124648"/>
                </a:lnTo>
                <a:lnTo>
                  <a:pt x="347351" y="124648"/>
                </a:lnTo>
                <a:lnTo>
                  <a:pt x="347351" y="124648"/>
                </a:lnTo>
                <a:close/>
                <a:moveTo>
                  <a:pt x="123816" y="124648"/>
                </a:moveTo>
                <a:lnTo>
                  <a:pt x="123816" y="294999"/>
                </a:lnTo>
                <a:lnTo>
                  <a:pt x="91408" y="294999"/>
                </a:lnTo>
                <a:lnTo>
                  <a:pt x="91408" y="124648"/>
                </a:lnTo>
                <a:lnTo>
                  <a:pt x="123816" y="124648"/>
                </a:lnTo>
                <a:lnTo>
                  <a:pt x="123816" y="124648"/>
                </a:lnTo>
                <a:close/>
                <a:moveTo>
                  <a:pt x="1337885" y="42380"/>
                </a:moveTo>
                <a:lnTo>
                  <a:pt x="943999" y="42380"/>
                </a:lnTo>
                <a:lnTo>
                  <a:pt x="943999" y="14126"/>
                </a:lnTo>
                <a:lnTo>
                  <a:pt x="1337885" y="14126"/>
                </a:lnTo>
                <a:lnTo>
                  <a:pt x="1345364" y="14126"/>
                </a:lnTo>
                <a:lnTo>
                  <a:pt x="1345364" y="0"/>
                </a:lnTo>
                <a:lnTo>
                  <a:pt x="929871" y="0"/>
                </a:lnTo>
                <a:lnTo>
                  <a:pt x="929871" y="48196"/>
                </a:lnTo>
                <a:lnTo>
                  <a:pt x="863393" y="48196"/>
                </a:lnTo>
                <a:lnTo>
                  <a:pt x="863393" y="83929"/>
                </a:lnTo>
                <a:lnTo>
                  <a:pt x="335718" y="83929"/>
                </a:lnTo>
                <a:lnTo>
                  <a:pt x="335718" y="70634"/>
                </a:lnTo>
                <a:lnTo>
                  <a:pt x="304141" y="70634"/>
                </a:lnTo>
                <a:lnTo>
                  <a:pt x="304141" y="48196"/>
                </a:lnTo>
                <a:lnTo>
                  <a:pt x="116338" y="48196"/>
                </a:lnTo>
                <a:lnTo>
                  <a:pt x="116338" y="69803"/>
                </a:lnTo>
                <a:lnTo>
                  <a:pt x="83099" y="69803"/>
                </a:lnTo>
                <a:lnTo>
                  <a:pt x="83099" y="85592"/>
                </a:lnTo>
                <a:lnTo>
                  <a:pt x="32408" y="85592"/>
                </a:lnTo>
                <a:lnTo>
                  <a:pt x="32408" y="124648"/>
                </a:lnTo>
                <a:lnTo>
                  <a:pt x="63155" y="124648"/>
                </a:lnTo>
                <a:lnTo>
                  <a:pt x="63155" y="294999"/>
                </a:lnTo>
                <a:lnTo>
                  <a:pt x="32408" y="294999"/>
                </a:lnTo>
                <a:lnTo>
                  <a:pt x="32408" y="329070"/>
                </a:lnTo>
                <a:lnTo>
                  <a:pt x="0" y="329070"/>
                </a:lnTo>
                <a:lnTo>
                  <a:pt x="0" y="365633"/>
                </a:lnTo>
                <a:lnTo>
                  <a:pt x="1345364" y="365633"/>
                </a:lnTo>
                <a:lnTo>
                  <a:pt x="1345364" y="322421"/>
                </a:lnTo>
                <a:lnTo>
                  <a:pt x="993858" y="322421"/>
                </a:lnTo>
                <a:lnTo>
                  <a:pt x="993858" y="304971"/>
                </a:lnTo>
                <a:lnTo>
                  <a:pt x="1345364" y="304971"/>
                </a:lnTo>
                <a:lnTo>
                  <a:pt x="1345364" y="114676"/>
                </a:lnTo>
                <a:lnTo>
                  <a:pt x="1304646" y="114676"/>
                </a:lnTo>
                <a:lnTo>
                  <a:pt x="993858" y="114676"/>
                </a:lnTo>
                <a:lnTo>
                  <a:pt x="993858" y="98057"/>
                </a:lnTo>
                <a:lnTo>
                  <a:pt x="1304646" y="98057"/>
                </a:lnTo>
                <a:lnTo>
                  <a:pt x="1322097" y="98057"/>
                </a:lnTo>
                <a:lnTo>
                  <a:pt x="1345364" y="98057"/>
                </a:lnTo>
                <a:lnTo>
                  <a:pt x="1345364" y="42380"/>
                </a:lnTo>
                <a:lnTo>
                  <a:pt x="1337885" y="42380"/>
                </a:lnTo>
                <a:lnTo>
                  <a:pt x="1337885" y="42380"/>
                </a:lnTo>
                <a:close/>
              </a:path>
            </a:pathLst>
          </a:cu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769600" y="406400"/>
            <a:ext cx="50800" cy="50800"/>
          </a:xfrm>
          <a:prstGeom prst="ellipse">
            <a:avLst/>
          </a:prstGeom>
          <a:solidFill>
            <a:srgbClr val="FFFFFF">
              <a:alpha val="100000"/>
            </a:srgbClr>
          </a:solidFill>
          <a:ln w="12700" cap="flat" cmpd="sng">
            <a:solidFill>
              <a:srgbClr val="C00000">
                <a:alpha val="100000"/>
              </a:srgbClr>
            </a:solidFill>
            <a:prstDash val="solid"/>
            <a:miter lim="8000000"/>
          </a:ln>
        </p:spPr>
        <p:txBody>
          <a:bodyPr vert="horz" wrap="square" lIns="63500" tIns="63500" rIns="63500" bIns="63500" rtlCol="0" anchor="ctr"/>
          <a:lstStyle/>
          <a:p>
            <a:pPr algn="ctr">
              <a:defRPr/>
            </a:pPr>
          </a:p>
        </p:txBody>
      </p:sp>
      <p:sp>
        <p:nvSpPr>
          <p:cNvPr id="6" name="AutoShape 6"/>
          <p:cNvSpPr/>
          <p:nvPr/>
        </p:nvSpPr>
        <p:spPr>
          <a:xfrm>
            <a:off x="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24384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9149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353300" y="6680200"/>
            <a:ext cx="2374900" cy="177800"/>
          </a:xfrm>
          <a:prstGeom prst="roundRect">
            <a:avLst>
              <a:gd name="adj" fmla="val 0"/>
            </a:avLst>
          </a:prstGeom>
          <a:solidFill>
            <a:srgbClr val="3537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817100" y="6680200"/>
            <a:ext cx="2374900" cy="177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17500" y="139700"/>
            <a:ext cx="7569200" cy="3937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00000"/>
              </a:lnSpc>
              <a:defRPr/>
            </a:pPr>
            <a:r>
              <a:rPr lang="en-US" sz="2000" b="1" i="0" u="none" strike="noStrike">
                <a:solidFill>
                  <a:srgbClr val="C00000"/>
                </a:solidFill>
                <a:latin typeface="Noto Sans SC"/>
                <a:ea typeface="Noto Sans SC"/>
                <a:cs typeface="Noto Sans SC"/>
                <a:sym typeface="Noto Sans SC"/>
              </a:rPr>
              <a:t>总结与展望</a:t>
            </a:r>
            <a:endParaRPr lang="en-US" sz="1100"/>
          </a:p>
        </p:txBody>
      </p:sp>
      <p:sp>
        <p:nvSpPr>
          <p:cNvPr id="12" name="AutoShape 12"/>
          <p:cNvSpPr/>
          <p:nvPr/>
        </p:nvSpPr>
        <p:spPr>
          <a:xfrm>
            <a:off x="901700" y="1181100"/>
            <a:ext cx="103759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63500" tIns="63500" rIns="63500" bIns="63500" rtlCol="0" anchor="ctr"/>
          <a:lstStyle/>
          <a:p>
            <a:pPr algn="ctr">
              <a:defRPr/>
            </a:pPr>
          </a:p>
        </p:txBody>
      </p:sp>
      <p:sp>
        <p:nvSpPr>
          <p:cNvPr id="13" name="AutoShape 13"/>
          <p:cNvSpPr/>
          <p:nvPr/>
        </p:nvSpPr>
        <p:spPr>
          <a:xfrm>
            <a:off x="901700" y="1181100"/>
            <a:ext cx="10375900" cy="571500"/>
          </a:xfrm>
          <a:prstGeom prst="roundRect">
            <a:avLst>
              <a:gd name="adj" fmla="val 0"/>
            </a:avLst>
          </a:prstGeom>
          <a:noFill/>
          <a:ln w="25400" cap="flat" cmpd="sng">
            <a:noFill/>
            <a:prstDash val="solid"/>
            <a:round/>
          </a:ln>
        </p:spPr>
        <p:txBody>
          <a:bodyPr vert="horz" wrap="square" lIns="977900" tIns="0" rIns="88900" bIns="0" rtlCol="0" anchor="ctr" anchorCtr="0"/>
          <a:lstStyle/>
          <a:p>
            <a:pPr indent="0" algn="l">
              <a:lnSpc>
                <a:spcPct val="100000"/>
              </a:lnSpc>
              <a:defRPr/>
            </a:pPr>
            <a:r>
              <a:rPr lang="en-US" sz="2200" b="1" i="0" u="none" strike="noStrike">
                <a:solidFill>
                  <a:srgbClr val="FFFFFF"/>
                </a:solidFill>
                <a:latin typeface="Noto Sans SC"/>
                <a:ea typeface="Noto Sans SC"/>
                <a:cs typeface="Noto Sans SC"/>
                <a:sym typeface="Noto Sans SC"/>
              </a:rPr>
              <a:t>总结 · 作风建设永远在路上</a:t>
            </a:r>
            <a:endParaRPr lang="en-US" sz="1100"/>
          </a:p>
        </p:txBody>
      </p:sp>
      <p:sp>
        <p:nvSpPr>
          <p:cNvPr id="14" name="AutoShape 14"/>
          <p:cNvSpPr/>
          <p:nvPr/>
        </p:nvSpPr>
        <p:spPr>
          <a:xfrm>
            <a:off x="2209800" y="2095500"/>
            <a:ext cx="9055100" cy="1397000"/>
          </a:xfrm>
          <a:prstGeom prst="roundRect">
            <a:avLst>
              <a:gd name="adj" fmla="val 6363"/>
            </a:avLst>
          </a:prstGeom>
          <a:solidFill>
            <a:srgbClr val="FFFFFF">
              <a:alpha val="90000"/>
            </a:srgbClr>
          </a:solidFill>
          <a:ln w="254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2413000" y="2222500"/>
            <a:ext cx="8636000" cy="1143000"/>
          </a:xfrm>
          <a:prstGeom prst="roundRect">
            <a:avLst>
              <a:gd name="adj" fmla="val 0"/>
            </a:avLst>
          </a:prstGeom>
          <a:noFill/>
          <a:ln w="25400" cap="flat" cmpd="sng">
            <a:noFill/>
            <a:prstDash val="solid"/>
            <a:round/>
          </a:ln>
        </p:spPr>
        <p:txBody>
          <a:bodyPr vert="horz" wrap="square" lIns="127000" tIns="63500" rIns="127000" bIns="63500" rtlCol="0" anchor="ctr" anchorCtr="0"/>
          <a:lstStyle/>
          <a:p>
            <a:pPr indent="0" algn="just">
              <a:lnSpc>
                <a:spcPct val="133000"/>
              </a:lnSpc>
              <a:defRPr/>
            </a:pPr>
            <a:r>
              <a:rPr lang="en-US" sz="1600" b="0" i="0" u="none" strike="noStrike">
                <a:solidFill>
                  <a:srgbClr val="1F2329"/>
                </a:solidFill>
                <a:latin typeface="Noto Sans SC"/>
                <a:ea typeface="Noto Sans SC"/>
                <a:cs typeface="Noto Sans SC"/>
                <a:sym typeface="Noto Sans SC"/>
              </a:rPr>
              <a:t>作风建设是攻坚战，也是持久战。我们必须摒弃“喘口气、歇歇脚”的念头，以“永远在路上”的坚韧和执着，持续用力、久久为功，把严的基调、严的措施、严的氛围长期坚持下去。</a:t>
            </a:r>
            <a:endParaRPr lang="en-US" sz="1100"/>
          </a:p>
        </p:txBody>
      </p:sp>
      <p:sp>
        <p:nvSpPr>
          <p:cNvPr id="16" name="AutoShape 16"/>
          <p:cNvSpPr/>
          <p:nvPr/>
        </p:nvSpPr>
        <p:spPr>
          <a:xfrm>
            <a:off x="901700" y="3810000"/>
            <a:ext cx="10375900" cy="571500"/>
          </a:xfrm>
          <a:prstGeom prst="roundRect">
            <a:avLst>
              <a:gd name="adj" fmla="val 44444"/>
            </a:avLst>
          </a:prstGeom>
          <a:gradFill rotWithShape="0">
            <a:gsLst>
              <a:gs pos="0">
                <a:srgbClr val="DF1111">
                  <a:alpha val="100000"/>
                </a:srgbClr>
              </a:gs>
              <a:gs pos="45000">
                <a:srgbClr val="C30F0F">
                  <a:alpha val="100000"/>
                </a:srgbClr>
              </a:gs>
            </a:gsLst>
            <a:lin ang="5400000"/>
          </a:gradFill>
          <a:ln w="25400" cap="flat" cmpd="sng">
            <a:noFill/>
            <a:prstDash val="solid"/>
            <a:round/>
          </a:ln>
          <a:effectLst>
            <a:outerShdw blurRad="254000" dist="101600" dir="5400000" algn="ctr" rotWithShape="0">
              <a:srgbClr val="C30F0F">
                <a:alpha val="23000"/>
              </a:srgbClr>
            </a:outerShdw>
          </a:effectLst>
        </p:spPr>
        <p:txBody>
          <a:bodyPr vert="horz" wrap="square" lIns="63500" tIns="63500" rIns="63500" bIns="63500" rtlCol="0" anchor="ctr"/>
          <a:lstStyle/>
          <a:p>
            <a:pPr algn="ctr">
              <a:defRPr/>
            </a:pPr>
          </a:p>
        </p:txBody>
      </p:sp>
      <p:sp>
        <p:nvSpPr>
          <p:cNvPr id="17" name="AutoShape 17"/>
          <p:cNvSpPr/>
          <p:nvPr/>
        </p:nvSpPr>
        <p:spPr>
          <a:xfrm>
            <a:off x="901700" y="3810000"/>
            <a:ext cx="10375900" cy="571500"/>
          </a:xfrm>
          <a:prstGeom prst="roundRect">
            <a:avLst>
              <a:gd name="adj" fmla="val 0"/>
            </a:avLst>
          </a:prstGeom>
          <a:noFill/>
          <a:ln w="25400" cap="flat" cmpd="sng">
            <a:noFill/>
            <a:prstDash val="solid"/>
            <a:round/>
          </a:ln>
        </p:spPr>
        <p:txBody>
          <a:bodyPr vert="horz" wrap="square" lIns="977900" tIns="0" rIns="88900" bIns="0" rtlCol="0" anchor="ctr" anchorCtr="0"/>
          <a:lstStyle/>
          <a:p>
            <a:pPr indent="0" algn="l">
              <a:lnSpc>
                <a:spcPct val="100000"/>
              </a:lnSpc>
              <a:defRPr/>
            </a:pPr>
            <a:r>
              <a:rPr lang="en-US" sz="2200" b="1" i="0" u="none" strike="noStrike">
                <a:solidFill>
                  <a:srgbClr val="FFFFFF"/>
                </a:solidFill>
                <a:latin typeface="Noto Sans SC"/>
                <a:ea typeface="Noto Sans SC"/>
                <a:cs typeface="Noto Sans SC"/>
                <a:sym typeface="Noto Sans SC"/>
              </a:rPr>
              <a:t>展望 · 以优良作风推动高质量发展</a:t>
            </a:r>
            <a:endParaRPr lang="en-US" sz="1100"/>
          </a:p>
        </p:txBody>
      </p:sp>
      <p:sp>
        <p:nvSpPr>
          <p:cNvPr id="18" name="AutoShape 18"/>
          <p:cNvSpPr/>
          <p:nvPr/>
        </p:nvSpPr>
        <p:spPr>
          <a:xfrm>
            <a:off x="2209800" y="4699000"/>
            <a:ext cx="9055100" cy="1524000"/>
          </a:xfrm>
          <a:prstGeom prst="roundRect">
            <a:avLst>
              <a:gd name="adj" fmla="val 5833"/>
            </a:avLst>
          </a:prstGeom>
          <a:solidFill>
            <a:srgbClr val="FFFFFF">
              <a:alpha val="90000"/>
            </a:srgbClr>
          </a:solidFill>
          <a:ln w="25400" cap="flat" cmpd="sng">
            <a:solidFill>
              <a:srgbClr val="E92325">
                <a:alpha val="10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2413000" y="4826000"/>
            <a:ext cx="8636000" cy="1270000"/>
          </a:xfrm>
          <a:prstGeom prst="roundRect">
            <a:avLst>
              <a:gd name="adj" fmla="val 0"/>
            </a:avLst>
          </a:prstGeom>
          <a:noFill/>
          <a:ln w="25400" cap="flat" cmpd="sng">
            <a:noFill/>
            <a:prstDash val="solid"/>
            <a:round/>
          </a:ln>
        </p:spPr>
        <p:txBody>
          <a:bodyPr vert="horz" wrap="square" lIns="127000" tIns="63500" rIns="127000" bIns="63500" rtlCol="0" anchor="ctr" anchorCtr="0"/>
          <a:lstStyle/>
          <a:p>
            <a:pPr indent="0" algn="just">
              <a:lnSpc>
                <a:spcPct val="133000"/>
              </a:lnSpc>
              <a:defRPr/>
            </a:pPr>
            <a:r>
              <a:rPr lang="en-US" sz="1600" b="0" i="0" u="none" strike="noStrike">
                <a:solidFill>
                  <a:srgbClr val="1F2329"/>
                </a:solidFill>
                <a:latin typeface="Noto Sans SC"/>
                <a:ea typeface="Noto Sans SC"/>
                <a:cs typeface="Noto Sans SC"/>
                <a:sym typeface="Noto Sans SC"/>
              </a:rPr>
              <a:t>让我们以此次党课为契机，进一步统一思想、提高认识，把学习成果转化为行动力量。以更加优良的作风、更加务实的举措，在公司改革发展的主战场上勇担当、善作为，推动公司实现高质量发展，为强国建设、民族复兴贡献坚实的国企力量！</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58445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83000"/>
              </a:lnSpc>
              <a:defRPr/>
            </a:pPr>
            <a:r>
              <a:rPr lang="en-US" sz="4400" i="0" u="none" strike="noStrike">
                <a:solidFill>
                  <a:srgbClr val="FFFFFF"/>
                </a:solidFill>
                <a:effectLst/>
                <a:latin typeface="方正小标宋简体" panose="02000000000000000000" charset="-122"/>
                <a:ea typeface="方正小标宋简体" panose="02000000000000000000" charset="-122"/>
                <a:cs typeface="Songti SC"/>
                <a:sym typeface="Songti SC"/>
              </a:rPr>
              <a:t>谢谢聆听</a:t>
            </a:r>
            <a:r>
              <a:rPr lang="zh-CN" altLang="en-US" sz="4400" i="0" u="none" strike="noStrike">
                <a:solidFill>
                  <a:srgbClr val="FFFFFF"/>
                </a:solidFill>
                <a:effectLst/>
                <a:latin typeface="方正小标宋简体" panose="02000000000000000000" charset="-122"/>
                <a:ea typeface="方正小标宋简体" panose="02000000000000000000" charset="-122"/>
                <a:cs typeface="Songti SC"/>
                <a:sym typeface="Songti SC"/>
              </a:rPr>
              <a:t>，敬请指正！</a:t>
            </a:r>
            <a:endParaRPr lang="zh-CN" altLang="en-US" sz="4400" i="0" u="none" strike="noStrike">
              <a:solidFill>
                <a:srgbClr val="FFFFFF"/>
              </a:solidFill>
              <a:effectLst/>
              <a:latin typeface="方正小标宋简体" panose="02000000000000000000" charset="-122"/>
              <a:ea typeface="方正小标宋简体" panose="02000000000000000000" charset="-122"/>
              <a:cs typeface="Songti SC"/>
              <a:sym typeface="Songti SC"/>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5558</Words>
  <Application>WPS 演示</Application>
  <PresentationFormat/>
  <Paragraphs>236</Paragraphs>
  <Slides>29</Slides>
  <Notes>0</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29</vt:i4>
      </vt:variant>
    </vt:vector>
  </HeadingPairs>
  <TitlesOfParts>
    <vt:vector size="48" baseType="lpstr">
      <vt:lpstr>Arial</vt:lpstr>
      <vt:lpstr>宋体</vt:lpstr>
      <vt:lpstr>Wingdings</vt:lpstr>
      <vt:lpstr>Arial</vt:lpstr>
      <vt:lpstr>Times New Roman</vt:lpstr>
      <vt:lpstr>方正小标宋简体</vt:lpstr>
      <vt:lpstr>Songti SC</vt:lpstr>
      <vt:lpstr>C059</vt:lpstr>
      <vt:lpstr>Noto Sans SC</vt:lpstr>
      <vt:lpstr>等线</vt:lpstr>
      <vt:lpstr>黑体</vt:lpstr>
      <vt:lpstr>微软雅黑</vt:lpstr>
      <vt:lpstr>微软雅黑</vt:lpstr>
      <vt:lpstr>宋体</vt:lpstr>
      <vt:lpstr>Arial Unicode MS</vt:lpstr>
      <vt:lpstr>方正书宋_GBK</vt:lpstr>
      <vt:lpstr>DejaVu Sans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6</cp:revision>
  <dcterms:created xsi:type="dcterms:W3CDTF">2026-09-20T06:14:53Z</dcterms:created>
  <dcterms:modified xsi:type="dcterms:W3CDTF">2026-09-20T06:14:53Z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2052-12.8.2.19313</vt:lpwstr>
  </property>
  <property fmtid="{D5CDD505-2E9C-101B-9397-08002B2CF9AE}" pid="3" name="ICV">
    <vt:lpwstr>A80859419BE534A2AA79AF6A4CB93BF8_42</vt:lpwstr>
  </property>
</Properties>
</file>