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1.svg" ContentType="image/svg+xml"/>
  <Override PartName="/ppt/media/image13.svg" ContentType="image/svg+xml"/>
  <Override PartName="/ppt/media/image15.svg" ContentType="image/svg+xml"/>
  <Override PartName="/ppt/media/image17.svg" ContentType="image/svg+xml"/>
  <Override PartName="/ppt/media/image19.svg" ContentType="image/svg+xml"/>
  <Override PartName="/ppt/media/image21.svg" ContentType="image/svg+xml"/>
  <Override PartName="/ppt/media/image23.svg" ContentType="image/svg+xml"/>
  <Override PartName="/ppt/media/image25.svg" ContentType="image/svg+xml"/>
  <Override PartName="/ppt/media/image28.svg" ContentType="image/svg+xml"/>
  <Override PartName="/ppt/media/image3.svg" ContentType="image/svg+xml"/>
  <Override PartName="/ppt/media/image31.svg" ContentType="image/svg+xml"/>
  <Override PartName="/ppt/media/image33.svg" ContentType="image/svg+xml"/>
  <Override PartName="/ppt/media/image35.svg" ContentType="image/svg+xml"/>
  <Override PartName="/ppt/media/image37.svg" ContentType="image/svg+xml"/>
  <Override PartName="/ppt/media/image39.svg" ContentType="image/svg+xml"/>
  <Override PartName="/ppt/media/image41.svg" ContentType="image/svg+xml"/>
  <Override PartName="/ppt/media/image43.svg" ContentType="image/svg+xml"/>
  <Override PartName="/ppt/media/image45.svg" ContentType="image/svg+xml"/>
  <Override PartName="/ppt/media/image47.svg" ContentType="image/svg+xml"/>
  <Override PartName="/ppt/media/image49.svg" ContentType="image/svg+xml"/>
  <Override PartName="/ppt/media/image5.svg" ContentType="image/svg+xml"/>
  <Override PartName="/ppt/media/image51.svg" ContentType="image/svg+xml"/>
  <Override PartName="/ppt/media/image53.svg" ContentType="image/svg+xml"/>
  <Override PartName="/ppt/media/image55.svg" ContentType="image/svg+xml"/>
  <Override PartName="/ppt/media/image57.svg" ContentType="image/svg+xml"/>
  <Override PartName="/ppt/media/image59.svg" ContentType="image/svg+xml"/>
  <Override PartName="/ppt/media/image61.svg" ContentType="image/svg+xml"/>
  <Override PartName="/ppt/media/image63.svg" ContentType="image/svg+xml"/>
  <Override PartName="/ppt/media/image65.svg" ContentType="image/svg+xml"/>
  <Override PartName="/ppt/media/image67.svg" ContentType="image/svg+xml"/>
  <Override PartName="/ppt/media/image69.svg" ContentType="image/svg+xml"/>
  <Override PartName="/ppt/media/image7.svg" ContentType="image/svg+xml"/>
  <Override PartName="/ppt/media/image71.svg" ContentType="image/svg+xml"/>
  <Override PartName="/ppt/media/image73.svg" ContentType="image/svg+xml"/>
  <Override PartName="/ppt/media/image75.svg" ContentType="image/svg+xml"/>
  <Override PartName="/ppt/media/image77.svg" ContentType="image/svg+xml"/>
  <Override PartName="/ppt/media/image80.svg" ContentType="image/svg+xml"/>
  <Override PartName="/ppt/media/image82.svg" ContentType="image/svg+xml"/>
  <Override PartName="/ppt/media/image84.svg" ContentType="image/svg+xml"/>
  <Override PartName="/ppt/media/image86.svg" ContentType="image/svg+xml"/>
  <Override PartName="/ppt/media/image88.svg" ContentType="image/svg+xml"/>
  <Override PartName="/ppt/media/image9.svg" ContentType="image/svg+xml"/>
  <Override PartName="/ppt/media/image90.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Lst>
  <p:notesMasterIdLst>
    <p:notesMasterId r:id="rId5"/>
  </p:notesMasterIdLst>
  <p:sldIdLst>
    <p:sldId id="256" r:id="rId4"/>
    <p:sldId id="257"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90" r:id="rId36"/>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457200"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L="914400"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L="1371600"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L="1828800"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L="2286000"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L="2743200"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L="3200400"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L="3657600"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共同探讨的主题是“坚持系统观念，推动党建和业务工作深度融合”。在新时代背景下，如何破解党建与业务“两张皮”的难题，实现二者的同频共振，是我们必须面对和解决的重大课题。本次党课将从思想认识、全局谋划和整体推进三个方面，系统阐述如何运用系统观念，推动机关党建工作高质量发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本次党课将分为三个部分。首先，我们将澄清思想认识，深刻理解党建与业务的内在联系，剖析当前存在的“两张皮”现象。其次，我们将探讨如何加强全局性谋划，从目标、工作、组织、机制四个维度构建一体化格局。最后，我们将着眼于整体性推进，通过具体举措，以高质量党建引领业务工作高质量发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一部分：澄清思想认识。俗话说，思想是行动的先导。要推动党建和业务的深度融合，首先必须解决思想上的问题，真正理解和把握二者之间的内在联系和统一性。只有思想通了，行动才能跟上。</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当前，融合工作中最突出的问题就是“两张皮”现象。首先是认识上的“对立化”，很多人错误地将党建和业务看作一对矛盾。他们觉得业务是硬指标，是实实在在的成绩，而党建是软任务，是虚的。这种思想非常有害，它会让党建工作被忽视，无法发挥其应有的引领作用，最终也会损害业务工作的健康发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其次是工作上的“割裂化”和组织上的“壁垒化”。在工作部署上，党建和业务各说各话，缺乏统一规划；在落实过程中，也是各自为政，没有形成合力。结果就是党建工作变成了自我循环，和业务工作完全脱节。组织上，党建部门和业务部门之间形成了壁垒，职能固化，互相推诿责任，缺乏有效的沟通协作平台，导致二者成了两条永不相交的平行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是机制上的“失衡化”。目前的考核评价体系，党建和业务往往是两张独立的表格，没有联动起来。党建考核的结果对干部的奖惩、晋升影响不大，这就导致了激励和约束机制的失效。干好干坏一个样，自然没有人有动力去推动二者的融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那么，如何用系统观念来纠正这些思想偏差呢？首先，从普遍联系的观点来看，党建和业务绝不是“两张皮”，而是“一盘棋”。它们相互依存，是一个有机整体。党建工作为业务工作提供方向保证和根本保证，决定了业务工作的政治方向，并提供坚强的政治、思想和组织支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反过来，业务工作对党建也至关重要。它是党建工作的出发点和落脚点，党建工作的成效最终也要通过业务工作的成果来检验。所以说，脱离业务的党建是空中楼阁，而脱离党建的业务则会迷失方向。我们必须把它们放在一盘棋里来统筹考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其次，从全面系统的观点来看，党建和业务不是分离的个体，而是一个“共生整体”。它们都是机关工作这个大系统中的核心要素。只有当这两个要素协同发力、良性互动时，才能产生1+1大于2的效果，推动整个机关高效运转。这就要求我们必须树立一体化理念，让党建和业务在各个层面深度耦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从发展变化的观点来看，党建和业务的融合不是一个一成不变的状态，而是一个动态发展的“过程集合体”。系统是不断发展的，党建工作必须紧跟时代步伐，围绕党的中心任务动态调整。正如总书记所说，党和人民事业发展到什么阶段，党的建设就要推进到什么阶段。</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因此，在实践中，我们必须让党建和业务同心同向、同频共振，坚持一体谋划、系统部署、共同落实。通过动态联动，实现双向赋能，用高质量的党建来引领和保障事业发展，为完成我们“十五五”时期的各项目标任务提供坚实的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进入第二部分：加强全局性谋划。融合不是简单地把党建和业务放在一起，而是要进行系统性、深层次的协同。这需要我们从顶层设计入手，通过系统谋划，推动二者在目标、工作、组织和机制四个方面实现深度融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是目标融合。我们要站在统揽“四个伟大”的战略高度，来认识党建和业务目标的统一性。在制定目标时，必须同步制定党建和业务目标，确保它们方向一致。核心就是要把党的政治、组织、纪律要求，有机地嵌入到业务工作的规划和计划中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具体来说，就是要把政治要求转化为具体的业务指标。在制定业务规划时，就要体现党的方针政策。像“两个维护”、服务大局这些政治要求，要变成可以衡量、可以考核的业务指标。最终，我们衡量党建成效，就要看党中央的决策部署落实了没有，中心工作完成了没有，党组织功能增强了没有，群众满意了没有。</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是工作融合。机关党建的核心职责就是“围绕中心、建设队伍、服务群众”。我们必须坚持“围绕中心抓党建，抓好党建促业务”的方针，让党建工作和中心工作同频共振。工作的重点在于有机结合、要素渗透、过程贯通和优势转化，真正解决“两张皮”问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实践中，我们要做好“党建+”这篇文章。首先要研究透本单位的工作规律，找到党建和业务的结合点。比如，可以搞“党建+重点任务”，让党员在攻坚克难中发挥先锋作用；也可以搞“党建+优化服务”，把党建和提升服务质量结合起来。关键是要把党组织的作用，融入到业务工作的决策、执行、监督全过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是组织融合。组织是基础，队伍是关键。我们要做到业务开展到哪里，党组织就建到哪里。除了常规的支部设置，在重大项目、临时机构里也要建立临时党组织。要大力推进“四强”党支部建设，并且要落实党支部书记“一肩挑”，让业务负责人同时抓党建，从组织上保证融合的效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队伍建设上，领导班子要履行“一岗双责”，业务和党建两手抓。要着力打造政治素质好、岗位履责好、作风品行好、群众评价好的“四好”党员队伍。机关党建本质上是做人的工作，我们要把队伍建设作为结合点，促进党员队伍和人才培育的融合，构建一个人人参与、人人有责的大党建格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是机制融合。这是保障融合能够常态长效的关键。核心就是要坚持“四个一起”：一起谋划、一起部署、一起落实、一起检查。在谋划业务时，要考虑党建引领；在部署党建时，要紧扣中心工作。让各项举措在部署上相互配合，在实施中相互促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责任和考核方面，要牵住责任制这个“牛鼻子”，把各级责任都明确下来，形成齐抓共管的局面。关键是要建立党建和业务的联动考核机制，把党建成效作为评价班子、考核干部的重要依据，并且要和奖惩、晋升直接挂钩，这样才能形成有效的激励和约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现在我们进入第三部分：着眼整体性推进。坚持系统观念，最终要落到行动上。我们需要在共同推进上着力，在一体推进上合力，最终实现以高质量党建引领和保障业务工作高质量发展的目标。</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是强化政治引领。我们要防止两种错误倾向，既不能重业务轻党建，也不能脱离业务搞空头政治。要强化政治机关意识，把建设模范机关的要求融入业务全过程。坚持“第一议题”制度，及时学习贯彻总书记重要讲话精神，确保业务方向不偏。同时，要引导党员干部胸怀“国之大者”，不断提高政治“三力”，坚决做到“两个维护”。</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是弘扬优良学风。要提升党员干部的能力，首先要抓好学习。我们要构建一个立体化的学习体系，利用好中心组、党支部、党小组等各种平台。学习内容上，要深入学习习近平新时代中国特色社会主义思想。学习模式上，要发挥党员的主体作用，多采用研讨式、案例式等互动性强的方式，让学习真正入脑入心。</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学习不能为了学而学，要坚持问题导向。要以破解业务工作中的难题作为学习的切入点，这样学习才有针对性。要深入理解党的创新理论背后的道理、学理、哲理，掌握解决问题的“总钥匙”。最终，学习的落脚点是锻炼党性、提升能力，把学习成果体现在工作业绩上。</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是建强战斗堡垒。党支部是党的基础组织，要让它真正强起来，成为推动业务的战斗堡垒。要明确支部在业务工作中的政治引领、督促落实和监督保障作用。检验一个支部组织力强不强，就看它能不能抓好中心工作、完成重大任务。同时，要发挥支部管到人头的优势，把党员管住管好。</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要让组织生活实起来，增强党员的先锋意识。要提高“三会一课”的质量，让主题党日更有“党味”。要引导党员时刻牢记自己的第一身份是共产党员。通过设立先锋岗、责任区等实践载体，让党员在本职岗位上担当尽责，做到平常时候看得出来，关键时刻站得出来。</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是做实思想政治工作。思政工作要贯穿业务全过程。要贯彻好《思想政治工作条例》，建立思想动态收集机制，定期分析干部思想状况。领导干部要多和同志们谈心谈话，特别是在关键时刻，要给予及时的关心和帮助。</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工作方式上要创新，关键是要解决实际问题。要加强人文关怀，关注干部的需求，帮助他们解决思想上、精神上、生活上的实际困难。同时，也可以借助新技术，让思政工作更有时代感和吸引力，从而激发大家干事创业的活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是加强队伍建设。要锻造一支既懂党务又懂业务的“双懂”复合型人才队伍。选人用人时，要注重选拔那些既熟悉业务又热爱党务的干部。要把党务岗位作为培养锻炼干部的平台，让业务骨干也来做做党务工作。通过双向交流，最终实现党务干部懂业务，业务干部懂党务。</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要搭建培养平台，促进能力双提升。在培训时，党务干部要学业务，业务干部也要学党建。可以探索建立“双导师制”，既管业务又管思想。通过这些机制，促进党员干部业务能力和政治素质的双提升，为完成中心任务提供坚强的人才支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我们来总结一下。今天我们学习的核心思想是，坚持系统观念是推动党建与业务深度融合的科学方法论。我们需要通过澄清思想认识、加强全局谋划、着眼整体推进这三个步骤，从目标、工作、组织、机制四个维度进行融合，并落实强化政治引领等五项具体举措。</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我的党课到此结束，谢谢大家！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a:ea typeface="Arial"/>
                <a:cs typeface="Arial"/>
                <a:sym typeface="Arial"/>
              </a:defRPr>
            </a:lvl1pPr>
            <a:lvl2pPr marL="0" marR="0" lvl="1" indent="0" algn="r" rtl="0">
              <a:spcBef>
                <a:spcPts val="0"/>
              </a:spcBef>
              <a:buNone/>
              <a:defRPr sz="900" b="0" i="0" u="none" strike="noStrike" cap="none">
                <a:solidFill>
                  <a:srgbClr val="888888"/>
                </a:solidFill>
                <a:latin typeface="Arial"/>
                <a:ea typeface="Arial"/>
                <a:cs typeface="Arial"/>
                <a:sym typeface="Arial"/>
              </a:defRPr>
            </a:lvl2pPr>
            <a:lvl3pPr marL="0" marR="0" lvl="2" indent="0" algn="r" rtl="0">
              <a:spcBef>
                <a:spcPts val="0"/>
              </a:spcBef>
              <a:buNone/>
              <a:defRPr sz="900" b="0" i="0" u="none" strike="noStrike" cap="none">
                <a:solidFill>
                  <a:srgbClr val="888888"/>
                </a:solidFill>
                <a:latin typeface="Arial"/>
                <a:ea typeface="Arial"/>
                <a:cs typeface="Arial"/>
                <a:sym typeface="Arial"/>
              </a:defRPr>
            </a:lvl3pPr>
            <a:lvl4pPr marL="0" marR="0" lvl="3" indent="0" algn="r" rtl="0">
              <a:spcBef>
                <a:spcPts val="0"/>
              </a:spcBef>
              <a:buNone/>
              <a:defRPr sz="900" b="0" i="0" u="none" strike="noStrike" cap="none">
                <a:solidFill>
                  <a:srgbClr val="888888"/>
                </a:solidFill>
                <a:latin typeface="Arial"/>
                <a:ea typeface="Arial"/>
                <a:cs typeface="Arial"/>
                <a:sym typeface="Arial"/>
              </a:defRPr>
            </a:lvl4pPr>
            <a:lvl5pPr marL="0" marR="0" lvl="4" indent="0" algn="r" rtl="0">
              <a:spcBef>
                <a:spcPts val="0"/>
              </a:spcBef>
              <a:buNone/>
              <a:defRPr sz="900" b="0" i="0" u="none" strike="noStrike" cap="none">
                <a:solidFill>
                  <a:srgbClr val="888888"/>
                </a:solidFill>
                <a:latin typeface="Arial"/>
                <a:ea typeface="Arial"/>
                <a:cs typeface="Arial"/>
                <a:sym typeface="Arial"/>
              </a:defRPr>
            </a:lvl5pPr>
            <a:lvl6pPr marL="0" marR="0" lvl="5" indent="0" algn="r" rtl="0">
              <a:spcBef>
                <a:spcPts val="0"/>
              </a:spcBef>
              <a:buNone/>
              <a:defRPr sz="900" b="0" i="0" u="none" strike="noStrike" cap="none">
                <a:solidFill>
                  <a:srgbClr val="888888"/>
                </a:solidFill>
                <a:latin typeface="Arial"/>
                <a:ea typeface="Arial"/>
                <a:cs typeface="Arial"/>
                <a:sym typeface="Arial"/>
              </a:defRPr>
            </a:lvl6pPr>
            <a:lvl7pPr marL="0" marR="0" lvl="6" indent="0" algn="r" rtl="0">
              <a:spcBef>
                <a:spcPts val="0"/>
              </a:spcBef>
              <a:buNone/>
              <a:defRPr sz="900" b="0" i="0" u="none" strike="noStrike" cap="none">
                <a:solidFill>
                  <a:srgbClr val="888888"/>
                </a:solidFill>
                <a:latin typeface="Arial"/>
                <a:ea typeface="Arial"/>
                <a:cs typeface="Arial"/>
                <a:sym typeface="Arial"/>
              </a:defRPr>
            </a:lvl7pPr>
            <a:lvl8pPr marL="0" marR="0" lvl="7" indent="0" algn="r" rtl="0">
              <a:spcBef>
                <a:spcPts val="0"/>
              </a:spcBef>
              <a:buNone/>
              <a:defRPr sz="900" b="0" i="0" u="none" strike="noStrike" cap="none">
                <a:solidFill>
                  <a:srgbClr val="888888"/>
                </a:solidFill>
                <a:latin typeface="Arial"/>
                <a:ea typeface="Arial"/>
                <a:cs typeface="Arial"/>
                <a:sym typeface="Arial"/>
              </a:defRPr>
            </a:lvl8pPr>
            <a:lvl9pPr marL="0" marR="0" lvl="8" indent="0" algn="r" rtl="0">
              <a:spcBef>
                <a:spcPts val="0"/>
              </a:spcBef>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12.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9" Type="http://schemas.openxmlformats.org/officeDocument/2006/relationships/image" Target="../media/image16.png"/><Relationship Id="rId8" Type="http://schemas.openxmlformats.org/officeDocument/2006/relationships/image" Target="../media/image15.svg"/><Relationship Id="rId7" Type="http://schemas.openxmlformats.org/officeDocument/2006/relationships/image" Target="../media/image14.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 Id="rId3" Type="http://schemas.openxmlformats.org/officeDocument/2006/relationships/image" Target="../media/image10.png"/><Relationship Id="rId2" Type="http://schemas.openxmlformats.org/officeDocument/2006/relationships/image" Target="../media/image9.svg"/><Relationship Id="rId14" Type="http://schemas.openxmlformats.org/officeDocument/2006/relationships/notesSlide" Target="../notesSlides/notesSlide5.xml"/><Relationship Id="rId13" Type="http://schemas.openxmlformats.org/officeDocument/2006/relationships/slideLayout" Target="../slideLayouts/slideLayout12.xml"/><Relationship Id="rId12" Type="http://schemas.openxmlformats.org/officeDocument/2006/relationships/image" Target="../media/image19.svg"/><Relationship Id="rId11" Type="http://schemas.openxmlformats.org/officeDocument/2006/relationships/image" Target="../media/image18.png"/><Relationship Id="rId10" Type="http://schemas.openxmlformats.org/officeDocument/2006/relationships/image" Target="../media/image17.sv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2.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2.xml"/><Relationship Id="rId4" Type="http://schemas.openxmlformats.org/officeDocument/2006/relationships/image" Target="../media/image28.svg"/><Relationship Id="rId3" Type="http://schemas.openxmlformats.org/officeDocument/2006/relationships/image" Target="../media/image27.png"/><Relationship Id="rId2" Type="http://schemas.openxmlformats.org/officeDocument/2006/relationships/image" Target="../media/image19.svg"/><Relationship Id="rId1"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12.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 Id="rId3" Type="http://schemas.openxmlformats.org/officeDocument/2006/relationships/image" Target="../media/image30.png"/><Relationship Id="rId2" Type="http://schemas.openxmlformats.org/officeDocument/2006/relationships/image" Target="../media/image21.svg"/><Relationship Id="rId1" Type="http://schemas.openxmlformats.org/officeDocument/2006/relationships/image" Target="../media/image2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12.xml"/><Relationship Id="rId6" Type="http://schemas.openxmlformats.org/officeDocument/2006/relationships/image" Target="../media/image19.svg"/><Relationship Id="rId5" Type="http://schemas.openxmlformats.org/officeDocument/2006/relationships/image" Target="../media/image26.png"/><Relationship Id="rId4" Type="http://schemas.openxmlformats.org/officeDocument/2006/relationships/image" Target="../media/image37.svg"/><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12.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 Id="rId3" Type="http://schemas.openxmlformats.org/officeDocument/2006/relationships/image" Target="../media/image40.png"/><Relationship Id="rId2" Type="http://schemas.openxmlformats.org/officeDocument/2006/relationships/image" Target="../media/image39.svg"/><Relationship Id="rId1" Type="http://schemas.openxmlformats.org/officeDocument/2006/relationships/image" Target="../media/image38.png"/></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12.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 Id="rId3" Type="http://schemas.openxmlformats.org/officeDocument/2006/relationships/image" Target="../media/image46.png"/><Relationship Id="rId2" Type="http://schemas.openxmlformats.org/officeDocument/2006/relationships/image" Target="../media/image45.svg"/><Relationship Id="rId1" Type="http://schemas.openxmlformats.org/officeDocument/2006/relationships/image" Target="../media/image44.pn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12.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 Id="rId3" Type="http://schemas.openxmlformats.org/officeDocument/2006/relationships/image" Target="../media/image52.png"/><Relationship Id="rId2" Type="http://schemas.openxmlformats.org/officeDocument/2006/relationships/image" Target="../media/image51.svg"/><Relationship Id="rId1" Type="http://schemas.openxmlformats.org/officeDocument/2006/relationships/image" Target="../media/image50.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12.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57.svg"/><Relationship Id="rId3" Type="http://schemas.openxmlformats.org/officeDocument/2006/relationships/image" Target="../media/image56.png"/><Relationship Id="rId2" Type="http://schemas.openxmlformats.org/officeDocument/2006/relationships/image" Target="../media/image53.svg"/><Relationship Id="rId1" Type="http://schemas.openxmlformats.org/officeDocument/2006/relationships/image" Target="../media/image5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12.xml"/><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61.svg"/><Relationship Id="rId3" Type="http://schemas.openxmlformats.org/officeDocument/2006/relationships/image" Target="../media/image60.png"/><Relationship Id="rId2" Type="http://schemas.openxmlformats.org/officeDocument/2006/relationships/image" Target="../media/image59.svg"/><Relationship Id="rId1" Type="http://schemas.openxmlformats.org/officeDocument/2006/relationships/image" Target="../media/image5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69.svg"/><Relationship Id="rId7" Type="http://schemas.openxmlformats.org/officeDocument/2006/relationships/image" Target="../media/image68.png"/><Relationship Id="rId6" Type="http://schemas.openxmlformats.org/officeDocument/2006/relationships/image" Target="../media/image67.svg"/><Relationship Id="rId5" Type="http://schemas.openxmlformats.org/officeDocument/2006/relationships/image" Target="../media/image66.png"/><Relationship Id="rId4" Type="http://schemas.openxmlformats.org/officeDocument/2006/relationships/image" Target="../media/image57.svg"/><Relationship Id="rId3" Type="http://schemas.openxmlformats.org/officeDocument/2006/relationships/image" Target="../media/image56.png"/><Relationship Id="rId2" Type="http://schemas.openxmlformats.org/officeDocument/2006/relationships/image" Target="../media/image65.svg"/><Relationship Id="rId10" Type="http://schemas.openxmlformats.org/officeDocument/2006/relationships/notesSlide" Target="../notesSlides/notesSlide22.xml"/><Relationship Id="rId1" Type="http://schemas.openxmlformats.org/officeDocument/2006/relationships/image" Target="../media/image64.png"/></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7" Type="http://schemas.openxmlformats.org/officeDocument/2006/relationships/slideLayout" Target="../slideLayouts/slideLayout12.xml"/><Relationship Id="rId6" Type="http://schemas.openxmlformats.org/officeDocument/2006/relationships/image" Target="../media/image71.svg"/><Relationship Id="rId5" Type="http://schemas.openxmlformats.org/officeDocument/2006/relationships/image" Target="../media/image70.png"/><Relationship Id="rId4" Type="http://schemas.openxmlformats.org/officeDocument/2006/relationships/image" Target="../media/image67.svg"/><Relationship Id="rId3" Type="http://schemas.openxmlformats.org/officeDocument/2006/relationships/image" Target="../media/image66.png"/><Relationship Id="rId2" Type="http://schemas.openxmlformats.org/officeDocument/2006/relationships/image" Target="../media/image53.svg"/><Relationship Id="rId1" Type="http://schemas.openxmlformats.org/officeDocument/2006/relationships/image" Target="../media/image52.png"/></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7" Type="http://schemas.openxmlformats.org/officeDocument/2006/relationships/slideLayout" Target="../slideLayouts/slideLayout12.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67.svg"/><Relationship Id="rId3" Type="http://schemas.openxmlformats.org/officeDocument/2006/relationships/image" Target="../media/image66.png"/><Relationship Id="rId2" Type="http://schemas.openxmlformats.org/officeDocument/2006/relationships/image" Target="../media/image73.svg"/><Relationship Id="rId1" Type="http://schemas.openxmlformats.org/officeDocument/2006/relationships/image" Target="../media/image72.png"/></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7" Type="http://schemas.openxmlformats.org/officeDocument/2006/relationships/slideLayout" Target="../slideLayouts/slideLayout12.xml"/><Relationship Id="rId6" Type="http://schemas.openxmlformats.org/officeDocument/2006/relationships/image" Target="../media/image77.svg"/><Relationship Id="rId5" Type="http://schemas.openxmlformats.org/officeDocument/2006/relationships/image" Target="../media/image76.png"/><Relationship Id="rId4" Type="http://schemas.openxmlformats.org/officeDocument/2006/relationships/image" Target="../media/image28.svg"/><Relationship Id="rId3" Type="http://schemas.openxmlformats.org/officeDocument/2006/relationships/image" Target="../media/image27.png"/><Relationship Id="rId2" Type="http://schemas.openxmlformats.org/officeDocument/2006/relationships/image" Target="../media/image75.svg"/><Relationship Id="rId1" Type="http://schemas.openxmlformats.org/officeDocument/2006/relationships/image" Target="../media/image74.png"/></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6.xml"/><Relationship Id="rId7" Type="http://schemas.openxmlformats.org/officeDocument/2006/relationships/slideLayout" Target="../slideLayouts/slideLayout12.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45.svg"/><Relationship Id="rId3" Type="http://schemas.openxmlformats.org/officeDocument/2006/relationships/image" Target="../media/image44.png"/><Relationship Id="rId2" Type="http://schemas.openxmlformats.org/officeDocument/2006/relationships/image" Target="../media/image17.svg"/><Relationship Id="rId1" Type="http://schemas.openxmlformats.org/officeDocument/2006/relationships/image" Target="../media/image78.png"/></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27.xml"/><Relationship Id="rId7" Type="http://schemas.openxmlformats.org/officeDocument/2006/relationships/slideLayout" Target="../slideLayouts/slideLayout12.xml"/><Relationship Id="rId6" Type="http://schemas.openxmlformats.org/officeDocument/2006/relationships/image" Target="../media/image71.svg"/><Relationship Id="rId5" Type="http://schemas.openxmlformats.org/officeDocument/2006/relationships/image" Target="../media/image70.png"/><Relationship Id="rId4" Type="http://schemas.openxmlformats.org/officeDocument/2006/relationships/image" Target="../media/image31.svg"/><Relationship Id="rId3" Type="http://schemas.openxmlformats.org/officeDocument/2006/relationships/image" Target="../media/image30.png"/><Relationship Id="rId2" Type="http://schemas.openxmlformats.org/officeDocument/2006/relationships/image" Target="../media/image80.svg"/><Relationship Id="rId1" Type="http://schemas.openxmlformats.org/officeDocument/2006/relationships/image" Target="../media/image79.png"/></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8.xml"/><Relationship Id="rId7" Type="http://schemas.openxmlformats.org/officeDocument/2006/relationships/slideLayout" Target="../slideLayouts/slideLayout12.xml"/><Relationship Id="rId6" Type="http://schemas.openxmlformats.org/officeDocument/2006/relationships/image" Target="../media/image19.svg"/><Relationship Id="rId5" Type="http://schemas.openxmlformats.org/officeDocument/2006/relationships/image" Target="../media/image26.png"/><Relationship Id="rId4" Type="http://schemas.openxmlformats.org/officeDocument/2006/relationships/image" Target="../media/image82.svg"/><Relationship Id="rId3" Type="http://schemas.openxmlformats.org/officeDocument/2006/relationships/image" Target="../media/image81.png"/><Relationship Id="rId2" Type="http://schemas.openxmlformats.org/officeDocument/2006/relationships/image" Target="../media/image71.svg"/><Relationship Id="rId1" Type="http://schemas.openxmlformats.org/officeDocument/2006/relationships/image" Target="../media/image70.png"/></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9.xml"/><Relationship Id="rId7" Type="http://schemas.openxmlformats.org/officeDocument/2006/relationships/slideLayout" Target="../slideLayouts/slideLayout12.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28.svg"/><Relationship Id="rId3" Type="http://schemas.openxmlformats.org/officeDocument/2006/relationships/image" Target="../media/image27.png"/><Relationship Id="rId2" Type="http://schemas.openxmlformats.org/officeDocument/2006/relationships/image" Target="../media/image45.svg"/><Relationship Id="rId1" Type="http://schemas.openxmlformats.org/officeDocument/2006/relationships/image" Target="../media/image44.png"/></Relationships>
</file>

<file path=ppt/slides/_rels/slide30.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12.xml"/><Relationship Id="rId4" Type="http://schemas.openxmlformats.org/officeDocument/2006/relationships/image" Target="../media/image77.svg"/><Relationship Id="rId3" Type="http://schemas.openxmlformats.org/officeDocument/2006/relationships/image" Target="../media/image76.png"/><Relationship Id="rId2" Type="http://schemas.openxmlformats.org/officeDocument/2006/relationships/image" Target="../media/image67.svg"/><Relationship Id="rId1" Type="http://schemas.openxmlformats.org/officeDocument/2006/relationships/image" Target="../media/image66.png"/></Relationships>
</file>

<file path=ppt/slides/_rels/slide31.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90.svg"/><Relationship Id="rId7" Type="http://schemas.openxmlformats.org/officeDocument/2006/relationships/image" Target="../media/image89.png"/><Relationship Id="rId6" Type="http://schemas.openxmlformats.org/officeDocument/2006/relationships/image" Target="../media/image88.svg"/><Relationship Id="rId5" Type="http://schemas.openxmlformats.org/officeDocument/2006/relationships/image" Target="../media/image87.png"/><Relationship Id="rId4" Type="http://schemas.openxmlformats.org/officeDocument/2006/relationships/image" Target="../media/image86.svg"/><Relationship Id="rId3" Type="http://schemas.openxmlformats.org/officeDocument/2006/relationships/image" Target="../media/image85.png"/><Relationship Id="rId2" Type="http://schemas.openxmlformats.org/officeDocument/2006/relationships/image" Target="../media/image84.svg"/><Relationship Id="rId10" Type="http://schemas.openxmlformats.org/officeDocument/2006/relationships/notesSlide" Target="../notesSlides/notesSlide31.xml"/><Relationship Id="rId1" Type="http://schemas.openxmlformats.org/officeDocument/2006/relationships/image" Target="../media/image83.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1016000" y="1905000"/>
            <a:ext cx="10160000" cy="165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i="0" u="none" strike="noStrike">
                <a:solidFill>
                  <a:srgbClr val="FF0000"/>
                </a:solidFill>
                <a:latin typeface="黑体" panose="02010609060101010101" charset="-122"/>
                <a:ea typeface="黑体" panose="02010609060101010101" charset="-122"/>
                <a:cs typeface="Noto Sans SC"/>
                <a:sym typeface="Noto Sans SC"/>
              </a:rPr>
              <a:t>坚持深度融合</a:t>
            </a:r>
            <a:endParaRPr lang="en-US" altLang="zh-CN" sz="3600" i="0" u="none" strike="noStrike">
              <a:solidFill>
                <a:srgbClr val="FF0000"/>
              </a:solidFill>
              <a:latin typeface="黑体" panose="02010609060101010101" charset="-122"/>
              <a:ea typeface="黑体" panose="02010609060101010101" charset="-122"/>
              <a:cs typeface="Noto Sans SC"/>
              <a:sym typeface="Noto Sans SC"/>
            </a:endParaRPr>
          </a:p>
          <a:p>
            <a:pPr marL="0" indent="0" algn="ctr">
              <a:lnSpc>
                <a:spcPct val="125000"/>
              </a:lnSpc>
              <a:defRPr/>
            </a:pPr>
            <a:r>
              <a:rPr lang="zh-CN" altLang="en-US" sz="3600" i="0" u="none" strike="noStrike">
                <a:solidFill>
                  <a:srgbClr val="FF0000"/>
                </a:solidFill>
                <a:latin typeface="黑体" panose="02010609060101010101" charset="-122"/>
                <a:ea typeface="黑体" panose="02010609060101010101" charset="-122"/>
                <a:cs typeface="Noto Sans SC"/>
                <a:sym typeface="Noto Sans SC"/>
              </a:rPr>
              <a:t>以高质量党建引领保障高质量发展</a:t>
            </a:r>
            <a:endParaRPr lang="zh-CN" altLang="en-US" sz="3600" i="0" u="none" strike="noStrike">
              <a:solidFill>
                <a:srgbClr val="FF0000"/>
              </a:solidFill>
              <a:latin typeface="黑体" panose="02010609060101010101" charset="-122"/>
              <a:ea typeface="黑体" panose="02010609060101010101" charset="-122"/>
              <a:cs typeface="Noto Sans SC"/>
              <a:sym typeface="Noto Sans SC"/>
            </a:endParaRPr>
          </a:p>
        </p:txBody>
      </p:sp>
      <p:sp>
        <p:nvSpPr>
          <p:cNvPr id="6" name="AutoShape 6"/>
          <p:cNvSpPr/>
          <p:nvPr/>
        </p:nvSpPr>
        <p:spPr>
          <a:xfrm>
            <a:off x="1016000" y="3399155"/>
            <a:ext cx="10160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800" i="0" u="none" strike="noStrike">
                <a:solidFill>
                  <a:srgbClr val="FF0000"/>
                </a:solidFill>
                <a:latin typeface="黑体" panose="02010609060101010101" charset="-122"/>
                <a:ea typeface="黑体" panose="02010609060101010101" charset="-122"/>
                <a:cs typeface="黑体" panose="02010609060101010101" charset="-122"/>
                <a:sym typeface="Noto Sans SC"/>
              </a:rPr>
              <a:t>主讲人：A</a:t>
            </a:r>
            <a:r>
              <a:rPr lang="zh-CN" altLang="en-US" sz="1800" i="0" u="none" strike="noStrike">
                <a:solidFill>
                  <a:srgbClr val="FF0000"/>
                </a:solidFill>
                <a:latin typeface="黑体" panose="02010609060101010101" charset="-122"/>
                <a:ea typeface="黑体" panose="02010609060101010101" charset="-122"/>
                <a:cs typeface="黑体" panose="02010609060101010101" charset="-122"/>
                <a:sym typeface="Noto Sans SC"/>
              </a:rPr>
              <a:t>书记</a:t>
            </a:r>
            <a:endParaRPr lang="en-US" sz="1800" i="0" u="none" strike="noStrike">
              <a:solidFill>
                <a:srgbClr val="FF0000"/>
              </a:solidFill>
              <a:latin typeface="黑体" panose="02010609060101010101" charset="-122"/>
              <a:ea typeface="黑体" panose="02010609060101010101" charset="-122"/>
              <a:cs typeface="黑体" panose="02010609060101010101" charset="-122"/>
              <a:sym typeface="Noto Sans S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C00000"/>
                </a:solidFill>
                <a:latin typeface="黑体" panose="02010609060101010101" charset="-122"/>
                <a:ea typeface="黑体" panose="02010609060101010101" charset="-122"/>
                <a:cs typeface="黑体" panose="02010609060101010101" charset="-122"/>
                <a:sym typeface="Noto Sans SC"/>
              </a:rPr>
              <a:t>目录 </a:t>
            </a:r>
            <a:endParaRPr lang="en-US" sz="3200" b="1" i="0" u="none" strike="noStrike">
              <a:solidFill>
                <a:srgbClr val="C00000"/>
              </a:solidFill>
              <a:latin typeface="黑体" panose="02010609060101010101" charset="-122"/>
              <a:ea typeface="黑体" panose="02010609060101010101" charset="-122"/>
              <a:cs typeface="黑体" panose="02010609060101010101" charset="-122"/>
              <a:sym typeface="Noto Sans SC"/>
            </a:endParaRPr>
          </a:p>
        </p:txBody>
      </p:sp>
      <p:sp>
        <p:nvSpPr>
          <p:cNvPr id="4" name="AutoShape 4"/>
          <p:cNvSpPr/>
          <p:nvPr/>
        </p:nvSpPr>
        <p:spPr>
          <a:xfrm>
            <a:off x="762000" y="1494790"/>
            <a:ext cx="3429000" cy="3619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endParaRPr>
              <a:latin typeface="黑体" panose="02010609060101010101" charset="-122"/>
              <a:ea typeface="黑体" panose="02010609060101010101" charset="-122"/>
            </a:endParaRPr>
          </a:p>
        </p:txBody>
      </p:sp>
      <p:sp>
        <p:nvSpPr>
          <p:cNvPr id="5" name="AutoShape 5"/>
          <p:cNvSpPr/>
          <p:nvPr/>
        </p:nvSpPr>
        <p:spPr>
          <a:xfrm>
            <a:off x="952500" y="1748790"/>
            <a:ext cx="304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黑体" panose="02010609060101010101" charset="-122"/>
                <a:ea typeface="黑体" panose="02010609060101010101" charset="-122"/>
                <a:cs typeface="黑体" panose="02010609060101010101" charset="-122"/>
                <a:sym typeface="Noto Sans SC"/>
              </a:rPr>
              <a:t>01 </a:t>
            </a:r>
            <a:r>
              <a:rPr lang="zh-CN" altLang="en-US" sz="2200" b="1" i="0" u="none" strike="noStrike">
                <a:solidFill>
                  <a:srgbClr val="C00000"/>
                </a:solidFill>
                <a:latin typeface="黑体" panose="02010609060101010101" charset="-122"/>
                <a:ea typeface="黑体" panose="02010609060101010101" charset="-122"/>
                <a:cs typeface="黑体" panose="02010609060101010101" charset="-122"/>
                <a:sym typeface="Noto Sans SC"/>
              </a:rPr>
              <a:t>提高</a:t>
            </a:r>
            <a:r>
              <a:rPr lang="en-US" sz="2200" b="1" i="0" u="none" strike="noStrike">
                <a:solidFill>
                  <a:srgbClr val="C00000"/>
                </a:solidFill>
                <a:latin typeface="黑体" panose="02010609060101010101" charset="-122"/>
                <a:ea typeface="黑体" panose="02010609060101010101" charset="-122"/>
                <a:cs typeface="黑体" panose="02010609060101010101" charset="-122"/>
                <a:sym typeface="Noto Sans SC"/>
              </a:rPr>
              <a:t>思想认识</a:t>
            </a:r>
            <a:endParaRPr lang="en-US" sz="1100">
              <a:latin typeface="黑体" panose="02010609060101010101" charset="-122"/>
              <a:ea typeface="黑体" panose="02010609060101010101" charset="-122"/>
              <a:cs typeface="黑体" panose="02010609060101010101" charset="-122"/>
            </a:endParaRPr>
          </a:p>
        </p:txBody>
      </p:sp>
      <p:cxnSp>
        <p:nvCxnSpPr>
          <p:cNvPr id="6" name="Connector 6"/>
          <p:cNvCxnSpPr/>
          <p:nvPr/>
        </p:nvCxnSpPr>
        <p:spPr>
          <a:xfrm rot="-14323">
            <a:off x="952513" y="231394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7" name="AutoShape 7"/>
          <p:cNvSpPr/>
          <p:nvPr/>
        </p:nvSpPr>
        <p:spPr>
          <a:xfrm>
            <a:off x="952500" y="2510790"/>
            <a:ext cx="304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33333"/>
                </a:solidFill>
                <a:latin typeface="黑体" panose="02010609060101010101" charset="-122"/>
                <a:ea typeface="黑体" panose="02010609060101010101" charset="-122"/>
                <a:cs typeface="Noto Sans SC"/>
                <a:sym typeface="Noto Sans SC"/>
              </a:rPr>
              <a:t>深刻把握机关党建与业务工作的内在逻辑与辩证关系</a:t>
            </a:r>
            <a:endParaRPr lang="en-US" sz="1400" b="1" i="0" u="none" strike="noStrike">
              <a:solidFill>
                <a:srgbClr val="333333"/>
              </a:solidFill>
              <a:latin typeface="黑体" panose="02010609060101010101" charset="-122"/>
              <a:ea typeface="黑体" panose="02010609060101010101" charset="-122"/>
              <a:cs typeface="Noto Sans SC"/>
              <a:sym typeface="Noto Sans SC"/>
            </a:endParaRPr>
          </a:p>
        </p:txBody>
      </p:sp>
      <p:sp>
        <p:nvSpPr>
          <p:cNvPr id="8" name="AutoShape 8"/>
          <p:cNvSpPr/>
          <p:nvPr/>
        </p:nvSpPr>
        <p:spPr>
          <a:xfrm>
            <a:off x="952500" y="2995295"/>
            <a:ext cx="3048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595959"/>
                </a:solidFill>
                <a:latin typeface="黑体" panose="02010609060101010101" charset="-122"/>
                <a:ea typeface="黑体" panose="02010609060101010101" charset="-122"/>
                <a:cs typeface="黑体" panose="02010609060101010101" charset="-122"/>
                <a:sym typeface="Noto Sans SC"/>
              </a:rPr>
              <a:t>• 剖析融合工作中存在的“两张皮”表象</a:t>
            </a:r>
            <a:br>
              <a:rPr lang="en-US" sz="1300" b="0" i="0" u="none" strike="noStrike">
                <a:solidFill>
                  <a:srgbClr val="595959"/>
                </a:solidFill>
                <a:latin typeface="黑体" panose="02010609060101010101" charset="-122"/>
                <a:ea typeface="黑体" panose="02010609060101010101" charset="-122"/>
                <a:cs typeface="黑体" panose="02010609060101010101" charset="-122"/>
                <a:sym typeface="Noto Sans SC"/>
              </a:rPr>
            </a:br>
            <a:r>
              <a:rPr lang="en-US" sz="1300" b="0" i="0" u="none" strike="noStrike">
                <a:solidFill>
                  <a:srgbClr val="595959"/>
                </a:solidFill>
                <a:latin typeface="黑体" panose="02010609060101010101" charset="-122"/>
                <a:ea typeface="黑体" panose="02010609060101010101" charset="-122"/>
                <a:cs typeface="黑体" panose="02010609060101010101" charset="-122"/>
                <a:sym typeface="Noto Sans SC"/>
              </a:rPr>
              <a:t>• 纠治“重业务、轻党建”的思想偏差</a:t>
            </a:r>
            <a:br>
              <a:rPr lang="en-US" sz="1300" b="0" i="0" u="none" strike="noStrike">
                <a:solidFill>
                  <a:srgbClr val="595959"/>
                </a:solidFill>
                <a:latin typeface="黑体" panose="02010609060101010101" charset="-122"/>
                <a:ea typeface="黑体" panose="02010609060101010101" charset="-122"/>
                <a:cs typeface="黑体" panose="02010609060101010101" charset="-122"/>
                <a:sym typeface="Noto Sans SC"/>
              </a:rPr>
            </a:br>
            <a:r>
              <a:rPr lang="en-US" sz="1300" b="0" i="0" u="none" strike="noStrike">
                <a:solidFill>
                  <a:srgbClr val="595959"/>
                </a:solidFill>
                <a:latin typeface="黑体" panose="02010609060101010101" charset="-122"/>
                <a:ea typeface="黑体" panose="02010609060101010101" charset="-122"/>
                <a:cs typeface="黑体" panose="02010609060101010101" charset="-122"/>
                <a:sym typeface="Noto Sans SC"/>
              </a:rPr>
              <a:t>• 树立“抓党建就是抓发展”的系统观念</a:t>
            </a:r>
            <a:endParaRPr lang="en-US" sz="1300" b="0" i="0" u="none" strike="noStrike">
              <a:solidFill>
                <a:srgbClr val="595959"/>
              </a:solidFill>
              <a:latin typeface="黑体" panose="02010609060101010101" charset="-122"/>
              <a:ea typeface="黑体" panose="02010609060101010101" charset="-122"/>
              <a:cs typeface="黑体" panose="02010609060101010101" charset="-122"/>
              <a:sym typeface="Noto Sans SC"/>
            </a:endParaRPr>
          </a:p>
        </p:txBody>
      </p:sp>
      <p:sp>
        <p:nvSpPr>
          <p:cNvPr id="9" name="AutoShape 9"/>
          <p:cNvSpPr/>
          <p:nvPr/>
        </p:nvSpPr>
        <p:spPr>
          <a:xfrm>
            <a:off x="4381500" y="1494790"/>
            <a:ext cx="3429000" cy="3619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endParaRPr>
              <a:latin typeface="黑体" panose="02010609060101010101" charset="-122"/>
              <a:ea typeface="黑体" panose="02010609060101010101" charset="-122"/>
            </a:endParaRPr>
          </a:p>
        </p:txBody>
      </p:sp>
      <p:sp>
        <p:nvSpPr>
          <p:cNvPr id="10" name="AutoShape 10"/>
          <p:cNvSpPr/>
          <p:nvPr/>
        </p:nvSpPr>
        <p:spPr>
          <a:xfrm>
            <a:off x="4572000" y="1748790"/>
            <a:ext cx="304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黑体" panose="02010609060101010101" charset="-122"/>
                <a:ea typeface="黑体" panose="02010609060101010101" charset="-122"/>
                <a:cs typeface="黑体" panose="02010609060101010101" charset="-122"/>
                <a:sym typeface="Noto Sans SC"/>
              </a:rPr>
              <a:t>02 加强全局谋划</a:t>
            </a:r>
            <a:endParaRPr lang="en-US" sz="2200" b="1" i="0" u="none" strike="noStrike">
              <a:solidFill>
                <a:srgbClr val="C00000"/>
              </a:solidFill>
              <a:latin typeface="黑体" panose="02010609060101010101" charset="-122"/>
              <a:ea typeface="黑体" panose="02010609060101010101" charset="-122"/>
              <a:cs typeface="黑体" panose="02010609060101010101" charset="-122"/>
              <a:sym typeface="Noto Sans SC"/>
            </a:endParaRPr>
          </a:p>
        </p:txBody>
      </p:sp>
      <p:cxnSp>
        <p:nvCxnSpPr>
          <p:cNvPr id="11" name="Connector 11"/>
          <p:cNvCxnSpPr/>
          <p:nvPr/>
        </p:nvCxnSpPr>
        <p:spPr>
          <a:xfrm rot="-14323">
            <a:off x="4572013" y="231394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2" name="AutoShape 12"/>
          <p:cNvSpPr/>
          <p:nvPr/>
        </p:nvSpPr>
        <p:spPr>
          <a:xfrm>
            <a:off x="4572000" y="2510790"/>
            <a:ext cx="304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33333"/>
                </a:solidFill>
                <a:latin typeface="黑体" panose="02010609060101010101" charset="-122"/>
                <a:ea typeface="黑体" panose="02010609060101010101" charset="-122"/>
                <a:cs typeface="Noto Sans SC"/>
                <a:sym typeface="Noto Sans SC"/>
              </a:rPr>
              <a:t>构建目标同向、部署同步、工作同力的一体化格局</a:t>
            </a:r>
            <a:endParaRPr lang="en-US" sz="1400" b="1" i="0" u="none" strike="noStrike">
              <a:solidFill>
                <a:srgbClr val="333333"/>
              </a:solidFill>
              <a:latin typeface="黑体" panose="02010609060101010101" charset="-122"/>
              <a:ea typeface="黑体" panose="02010609060101010101" charset="-122"/>
              <a:cs typeface="Noto Sans SC"/>
              <a:sym typeface="Noto Sans SC"/>
            </a:endParaRPr>
          </a:p>
        </p:txBody>
      </p:sp>
      <p:sp>
        <p:nvSpPr>
          <p:cNvPr id="13" name="AutoShape 13"/>
          <p:cNvSpPr/>
          <p:nvPr/>
        </p:nvSpPr>
        <p:spPr>
          <a:xfrm>
            <a:off x="4572000" y="2995295"/>
            <a:ext cx="3048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595959"/>
                </a:solidFill>
                <a:latin typeface="黑体" panose="02010609060101010101" charset="-122"/>
                <a:ea typeface="黑体" panose="02010609060101010101" charset="-122"/>
                <a:cs typeface="黑体" panose="02010609060101010101" charset="-122"/>
                <a:sym typeface="Noto Sans SC"/>
              </a:rPr>
              <a:t>• 目标融合：党建与业务同频共振</a:t>
            </a:r>
            <a:br>
              <a:rPr lang="en-US" sz="1300" b="0" i="0" u="none" strike="noStrike">
                <a:solidFill>
                  <a:srgbClr val="595959"/>
                </a:solidFill>
                <a:latin typeface="黑体" panose="02010609060101010101" charset="-122"/>
                <a:ea typeface="黑体" panose="02010609060101010101" charset="-122"/>
                <a:cs typeface="黑体" panose="02010609060101010101" charset="-122"/>
                <a:sym typeface="Noto Sans SC"/>
              </a:rPr>
            </a:br>
            <a:r>
              <a:rPr lang="en-US" sz="1300" b="0" i="0" u="none" strike="noStrike">
                <a:solidFill>
                  <a:srgbClr val="595959"/>
                </a:solidFill>
                <a:latin typeface="黑体" panose="02010609060101010101" charset="-122"/>
                <a:ea typeface="黑体" panose="02010609060101010101" charset="-122"/>
                <a:cs typeface="黑体" panose="02010609060101010101" charset="-122"/>
                <a:sym typeface="Noto Sans SC"/>
              </a:rPr>
              <a:t>• 要素融合：组织与队伍一体建设</a:t>
            </a:r>
            <a:br>
              <a:rPr lang="en-US" sz="1300" b="0" i="0" u="none" strike="noStrike">
                <a:solidFill>
                  <a:srgbClr val="595959"/>
                </a:solidFill>
                <a:latin typeface="黑体" panose="02010609060101010101" charset="-122"/>
                <a:ea typeface="黑体" panose="02010609060101010101" charset="-122"/>
                <a:cs typeface="黑体" panose="02010609060101010101" charset="-122"/>
                <a:sym typeface="Noto Sans SC"/>
              </a:rPr>
            </a:br>
            <a:r>
              <a:rPr lang="en-US" sz="1300" b="0" i="0" u="none" strike="noStrike">
                <a:solidFill>
                  <a:srgbClr val="595959"/>
                </a:solidFill>
                <a:latin typeface="黑体" panose="02010609060101010101" charset="-122"/>
                <a:ea typeface="黑体" panose="02010609060101010101" charset="-122"/>
                <a:cs typeface="黑体" panose="02010609060101010101" charset="-122"/>
                <a:sym typeface="Noto Sans SC"/>
              </a:rPr>
              <a:t>• 机制融合：考核与保障同步发力</a:t>
            </a:r>
            <a:endParaRPr lang="en-US" sz="1300" b="0" i="0" u="none" strike="noStrike">
              <a:solidFill>
                <a:srgbClr val="595959"/>
              </a:solidFill>
              <a:latin typeface="黑体" panose="02010609060101010101" charset="-122"/>
              <a:ea typeface="黑体" panose="02010609060101010101" charset="-122"/>
              <a:cs typeface="黑体" panose="02010609060101010101" charset="-122"/>
              <a:sym typeface="Noto Sans SC"/>
            </a:endParaRPr>
          </a:p>
        </p:txBody>
      </p:sp>
      <p:sp>
        <p:nvSpPr>
          <p:cNvPr id="14" name="AutoShape 14"/>
          <p:cNvSpPr/>
          <p:nvPr/>
        </p:nvSpPr>
        <p:spPr>
          <a:xfrm>
            <a:off x="8001000" y="1494790"/>
            <a:ext cx="3429000" cy="3619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endParaRPr>
              <a:latin typeface="黑体" panose="02010609060101010101" charset="-122"/>
              <a:ea typeface="黑体" panose="02010609060101010101" charset="-122"/>
            </a:endParaRPr>
          </a:p>
        </p:txBody>
      </p:sp>
      <p:sp>
        <p:nvSpPr>
          <p:cNvPr id="15" name="AutoShape 15"/>
          <p:cNvSpPr/>
          <p:nvPr/>
        </p:nvSpPr>
        <p:spPr>
          <a:xfrm>
            <a:off x="8191500" y="1748790"/>
            <a:ext cx="304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黑体" panose="02010609060101010101" charset="-122"/>
                <a:ea typeface="黑体" panose="02010609060101010101" charset="-122"/>
                <a:cs typeface="黑体" panose="02010609060101010101" charset="-122"/>
                <a:sym typeface="Noto Sans SC"/>
              </a:rPr>
              <a:t>03 着眼整体推进</a:t>
            </a:r>
            <a:endParaRPr lang="en-US" sz="2200" b="1" i="0" u="none" strike="noStrike">
              <a:solidFill>
                <a:srgbClr val="C00000"/>
              </a:solidFill>
              <a:latin typeface="黑体" panose="02010609060101010101" charset="-122"/>
              <a:ea typeface="黑体" panose="02010609060101010101" charset="-122"/>
              <a:cs typeface="黑体" panose="02010609060101010101" charset="-122"/>
              <a:sym typeface="Noto Sans SC"/>
            </a:endParaRPr>
          </a:p>
        </p:txBody>
      </p:sp>
      <p:cxnSp>
        <p:nvCxnSpPr>
          <p:cNvPr id="16" name="Connector 16"/>
          <p:cNvCxnSpPr/>
          <p:nvPr/>
        </p:nvCxnSpPr>
        <p:spPr>
          <a:xfrm rot="-14323">
            <a:off x="8191513" y="231394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7" name="AutoShape 17"/>
          <p:cNvSpPr/>
          <p:nvPr/>
        </p:nvSpPr>
        <p:spPr>
          <a:xfrm>
            <a:off x="8191500" y="2510790"/>
            <a:ext cx="304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33333"/>
                </a:solidFill>
                <a:latin typeface="黑体" panose="02010609060101010101" charset="-122"/>
                <a:ea typeface="黑体" panose="02010609060101010101" charset="-122"/>
                <a:cs typeface="Noto Sans SC"/>
                <a:sym typeface="Noto Sans SC"/>
              </a:rPr>
              <a:t>以高质量党建为引领，推动业务工作提质增效</a:t>
            </a:r>
            <a:endParaRPr lang="en-US" sz="1400" b="1" i="0" u="none" strike="noStrike">
              <a:solidFill>
                <a:srgbClr val="333333"/>
              </a:solidFill>
              <a:latin typeface="黑体" panose="02010609060101010101" charset="-122"/>
              <a:ea typeface="黑体" panose="02010609060101010101" charset="-122"/>
              <a:cs typeface="Noto Sans SC"/>
              <a:sym typeface="Noto Sans SC"/>
            </a:endParaRPr>
          </a:p>
        </p:txBody>
      </p:sp>
      <p:sp>
        <p:nvSpPr>
          <p:cNvPr id="18" name="AutoShape 18"/>
          <p:cNvSpPr/>
          <p:nvPr/>
        </p:nvSpPr>
        <p:spPr>
          <a:xfrm>
            <a:off x="8191500" y="2995295"/>
            <a:ext cx="3048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595959"/>
                </a:solidFill>
                <a:latin typeface="黑体" panose="02010609060101010101" charset="-122"/>
                <a:ea typeface="黑体" panose="02010609060101010101" charset="-122"/>
                <a:cs typeface="黑体" panose="02010609060101010101" charset="-122"/>
                <a:sym typeface="Noto Sans SC"/>
              </a:rPr>
              <a:t>• 强化政治引领，把准业务发展方向</a:t>
            </a:r>
            <a:br>
              <a:rPr lang="en-US" sz="1300" b="0" i="0" u="none" strike="noStrike">
                <a:solidFill>
                  <a:srgbClr val="595959"/>
                </a:solidFill>
                <a:latin typeface="黑体" panose="02010609060101010101" charset="-122"/>
                <a:ea typeface="黑体" panose="02010609060101010101" charset="-122"/>
                <a:cs typeface="黑体" panose="02010609060101010101" charset="-122"/>
                <a:sym typeface="Noto Sans SC"/>
              </a:rPr>
            </a:br>
            <a:r>
              <a:rPr lang="en-US" sz="1300" b="0" i="0" u="none" strike="noStrike">
                <a:solidFill>
                  <a:srgbClr val="595959"/>
                </a:solidFill>
                <a:latin typeface="黑体" panose="02010609060101010101" charset="-122"/>
                <a:ea typeface="黑体" panose="02010609060101010101" charset="-122"/>
                <a:cs typeface="黑体" panose="02010609060101010101" charset="-122"/>
                <a:sym typeface="Noto Sans SC"/>
              </a:rPr>
              <a:t>• 建强战斗堡垒，发挥支部核心作用</a:t>
            </a:r>
            <a:br>
              <a:rPr lang="en-US" sz="1300" b="0" i="0" u="none" strike="noStrike">
                <a:solidFill>
                  <a:srgbClr val="595959"/>
                </a:solidFill>
                <a:latin typeface="黑体" panose="02010609060101010101" charset="-122"/>
                <a:ea typeface="黑体" panose="02010609060101010101" charset="-122"/>
                <a:cs typeface="黑体" panose="02010609060101010101" charset="-122"/>
                <a:sym typeface="Noto Sans SC"/>
              </a:rPr>
            </a:br>
            <a:r>
              <a:rPr lang="en-US" sz="1300" b="0" i="0" u="none" strike="noStrike">
                <a:solidFill>
                  <a:srgbClr val="595959"/>
                </a:solidFill>
                <a:latin typeface="黑体" panose="02010609060101010101" charset="-122"/>
                <a:ea typeface="黑体" panose="02010609060101010101" charset="-122"/>
                <a:cs typeface="黑体" panose="02010609060101010101" charset="-122"/>
                <a:sym typeface="Noto Sans SC"/>
              </a:rPr>
              <a:t>• 锻造过硬队伍，激发干事创业活力</a:t>
            </a:r>
            <a:endParaRPr lang="en-US" sz="1300" b="0" i="0" u="none" strike="noStrike">
              <a:solidFill>
                <a:srgbClr val="595959"/>
              </a:solidFill>
              <a:latin typeface="黑体" panose="02010609060101010101" charset="-122"/>
              <a:ea typeface="黑体" panose="02010609060101010101" charset="-122"/>
              <a:cs typeface="黑体" panose="02010609060101010101" charset="-122"/>
              <a:sym typeface="Noto Sans S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1016000" y="1866265"/>
            <a:ext cx="10160000" cy="1651000"/>
          </a:xfrm>
          <a:prstGeom prst="rect">
            <a:avLst/>
          </a:prstGeom>
          <a:noFill/>
          <a:ln w="12700" cap="flat" cmpd="sng">
            <a:noFill/>
            <a:prstDash val="solid"/>
            <a:round/>
          </a:ln>
        </p:spPr>
        <p:txBody>
          <a:bodyPr vert="horz" wrap="square" lIns="0" tIns="0" rIns="0" bIns="0" rtlCol="0" anchor="ctr" anchorCtr="0"/>
          <a:lstStyle/>
          <a:p>
            <a:pPr marL="0" indent="0" algn="ctr">
              <a:lnSpc>
                <a:spcPct val="100000"/>
              </a:lnSpc>
              <a:defRPr/>
            </a:pPr>
            <a:r>
              <a:rPr lang="zh-CN" altLang="en-US" sz="4000" i="0" u="none" strike="noStrike">
                <a:solidFill>
                  <a:srgbClr val="FF0000"/>
                </a:solidFill>
                <a:latin typeface="黑体" panose="02010609060101010101" charset="-122"/>
                <a:ea typeface="黑体" panose="02010609060101010101" charset="-122"/>
                <a:cs typeface="Noto Sans SC"/>
                <a:sym typeface="Noto Sans SC"/>
              </a:rPr>
              <a:t>一、提高</a:t>
            </a:r>
            <a:r>
              <a:rPr lang="en-US" sz="4000" i="0" u="none" strike="noStrike">
                <a:solidFill>
                  <a:srgbClr val="FF0000"/>
                </a:solidFill>
                <a:latin typeface="黑体" panose="02010609060101010101" charset="-122"/>
                <a:ea typeface="黑体" panose="02010609060101010101" charset="-122"/>
                <a:cs typeface="Noto Sans SC"/>
                <a:sym typeface="Noto Sans SC"/>
              </a:rPr>
              <a:t>思想认识，深刻把握机关党建与业务工作的内在关联</a:t>
            </a:r>
            <a:endParaRPr lang="en-US" sz="4000" i="0" u="none" strike="noStrike">
              <a:solidFill>
                <a:srgbClr val="FF0000"/>
              </a:solidFill>
              <a:latin typeface="黑体" panose="02010609060101010101" charset="-122"/>
              <a:ea typeface="黑体" panose="02010609060101010101" charset="-122"/>
              <a:cs typeface="Noto Sans SC"/>
              <a:sym typeface="Noto Sans S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1.1 当前融合工作中存在的“两张皮”现象</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ans SC"/>
                <a:ea typeface="Noto Sans SC"/>
                <a:cs typeface="Noto Sans SC"/>
                <a:sym typeface="Noto Sans SC"/>
              </a:rPr>
              <a:t>（一）认识“对立化”：将党建与业务视为矛盾体</a:t>
            </a:r>
            <a:endParaRPr lang="en-US" sz="1100"/>
          </a:p>
        </p:txBody>
      </p:sp>
      <p:sp>
        <p:nvSpPr>
          <p:cNvPr id="5" name="AutoShape 5"/>
          <p:cNvSpPr/>
          <p:nvPr/>
        </p:nvSpPr>
        <p:spPr>
          <a:xfrm>
            <a:off x="762000" y="2540000"/>
            <a:ext cx="33782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794000"/>
            <a:ext cx="304800" cy="304800"/>
          </a:xfrm>
          <a:prstGeom prst="rect">
            <a:avLst/>
          </a:prstGeom>
        </p:spPr>
      </p:pic>
      <p:sp>
        <p:nvSpPr>
          <p:cNvPr id="7" name="AutoShape 7"/>
          <p:cNvSpPr/>
          <p:nvPr/>
        </p:nvSpPr>
        <p:spPr>
          <a:xfrm>
            <a:off x="1397000" y="2768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思想误区：认知割裂</a:t>
            </a:r>
            <a:endParaRPr lang="en-US" sz="1100"/>
          </a:p>
        </p:txBody>
      </p:sp>
      <p:sp>
        <p:nvSpPr>
          <p:cNvPr id="8" name="AutoShape 8"/>
          <p:cNvSpPr/>
          <p:nvPr/>
        </p:nvSpPr>
        <p:spPr>
          <a:xfrm>
            <a:off x="1016000" y="33655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部分党员干部将党建与业务机械割裂，片面认为二者在目标导向、资源投入和时间精力上存在天然冲突。这种认知忽视了党建对业务的引领性，形成了“各敲各的鼓、各走各的路”的思维定式，为“两张皮”现象埋下思想根源。</a:t>
            </a:r>
            <a:endParaRPr lang="en-US" sz="1100"/>
          </a:p>
        </p:txBody>
      </p:sp>
      <p:sp>
        <p:nvSpPr>
          <p:cNvPr id="9" name="AutoShape 9"/>
          <p:cNvSpPr/>
          <p:nvPr/>
        </p:nvSpPr>
        <p:spPr>
          <a:xfrm>
            <a:off x="4406900" y="2540000"/>
            <a:ext cx="33782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794000"/>
            <a:ext cx="304800" cy="304800"/>
          </a:xfrm>
          <a:prstGeom prst="rect">
            <a:avLst/>
          </a:prstGeom>
        </p:spPr>
      </p:pic>
      <p:sp>
        <p:nvSpPr>
          <p:cNvPr id="11" name="AutoShape 11"/>
          <p:cNvSpPr/>
          <p:nvPr/>
        </p:nvSpPr>
        <p:spPr>
          <a:xfrm>
            <a:off x="5041900" y="2768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典型谬论：重硬轻软</a:t>
            </a:r>
            <a:endParaRPr lang="en-US" sz="1100"/>
          </a:p>
        </p:txBody>
      </p:sp>
      <p:sp>
        <p:nvSpPr>
          <p:cNvPr id="12" name="AutoShape 12"/>
          <p:cNvSpPr/>
          <p:nvPr/>
        </p:nvSpPr>
        <p:spPr>
          <a:xfrm>
            <a:off x="4660900" y="33655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业务是硬杠杠，党建是软任务”“业务出实绩，党建是虚功”等错误论调盛行。一些人把党建工作看作是游离于业务之外的额外负担，甚至认为抓党建会耽误业务发展，这种“重业务、轻党建”的片面倾向，直接导致党建工作被边缘化、形式化。</a:t>
            </a:r>
            <a:endParaRPr lang="en-US" sz="1100"/>
          </a:p>
        </p:txBody>
      </p:sp>
      <p:sp>
        <p:nvSpPr>
          <p:cNvPr id="13" name="AutoShape 13"/>
          <p:cNvSpPr/>
          <p:nvPr/>
        </p:nvSpPr>
        <p:spPr>
          <a:xfrm>
            <a:off x="8051800" y="2540000"/>
            <a:ext cx="33782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794000"/>
            <a:ext cx="304800" cy="304800"/>
          </a:xfrm>
          <a:prstGeom prst="rect">
            <a:avLst/>
          </a:prstGeom>
        </p:spPr>
      </p:pic>
      <p:sp>
        <p:nvSpPr>
          <p:cNvPr id="15" name="AutoShape 15"/>
          <p:cNvSpPr/>
          <p:nvPr/>
        </p:nvSpPr>
        <p:spPr>
          <a:xfrm>
            <a:off x="8686800" y="2768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深层危害：双向受损</a:t>
            </a:r>
            <a:endParaRPr lang="en-US" sz="1100"/>
          </a:p>
        </p:txBody>
      </p:sp>
      <p:sp>
        <p:nvSpPr>
          <p:cNvPr id="16" name="AutoShape 16"/>
          <p:cNvSpPr/>
          <p:nvPr/>
        </p:nvSpPr>
        <p:spPr>
          <a:xfrm>
            <a:off x="8305800" y="33655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这种认知偏差不仅削弱了党组织的政治核心与领导核心作用，使党建工作失去应有的生命力；更让业务工作失去了正确的政治方向和思想保障，难以形成持久的发展动力。最终导致党建工作流于表面，业务发展缺乏灵魂，二者相互脱节，阻碍事业的高质量发展。</a:t>
            </a:r>
            <a:endParaRPr lang="en-US" sz="1100"/>
          </a:p>
        </p:txBody>
      </p:sp>
      <p:sp>
        <p:nvSpPr>
          <p:cNvPr id="17" name="AutoShape 17"/>
          <p:cNvSpPr/>
          <p:nvPr/>
        </p:nvSpPr>
        <p:spPr>
          <a:xfrm>
            <a:off x="762000" y="5778500"/>
            <a:ext cx="10668000" cy="732155"/>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952500" y="5918200"/>
            <a:ext cx="10414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0000"/>
                </a:solidFill>
                <a:latin typeface="Noto Sans SC"/>
                <a:ea typeface="Noto Sans SC"/>
                <a:cs typeface="Noto Sans SC"/>
                <a:sym typeface="Noto Sans SC"/>
              </a:rPr>
              <a:t>核心警示：</a:t>
            </a:r>
            <a:r>
              <a:rPr lang="en-US" sz="1400" b="0" i="0" u="none" strike="noStrike">
                <a:solidFill>
                  <a:srgbClr val="3C3C3C"/>
                </a:solidFill>
                <a:latin typeface="Noto Sans SC"/>
                <a:ea typeface="Noto Sans SC"/>
                <a:cs typeface="Noto Sans SC"/>
                <a:sym typeface="Noto Sans SC"/>
              </a:rPr>
              <a:t>党建与业务从来不是“两张皮”，而是“一盘棋”。唯有打破对立思维，树立“抓好党建是最大政绩”的理念，才能实现党建与业务的同频共振、互促共进。</a:t>
            </a:r>
            <a:endParaRPr lang="en-US" sz="1100"/>
          </a:p>
        </p:txBody>
      </p:sp>
      <p:sp>
        <p:nvSpPr>
          <p:cNvPr id="19" name="矩形 18"/>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1.1 当前融合工作中存在的“两张皮”现象</a:t>
            </a:r>
            <a:endParaRPr lang="en-US" sz="1100"/>
          </a:p>
        </p:txBody>
      </p:sp>
      <p:sp>
        <p:nvSpPr>
          <p:cNvPr id="4" name="AutoShape 4"/>
          <p:cNvSpPr/>
          <p:nvPr/>
        </p:nvSpPr>
        <p:spPr>
          <a:xfrm>
            <a:off x="762000" y="1651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（二）工作“割裂化”与组织“壁垒化”：二者成为“平行线”</a:t>
            </a:r>
            <a:endParaRPr lang="en-US" sz="1100"/>
          </a:p>
        </p:txBody>
      </p:sp>
      <p:sp>
        <p:nvSpPr>
          <p:cNvPr id="5" name="AutoShape 5"/>
          <p:cNvSpPr/>
          <p:nvPr/>
        </p:nvSpPr>
        <p:spPr>
          <a:xfrm>
            <a:off x="762000" y="2540000"/>
            <a:ext cx="5207000" cy="3365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52500" y="2730500"/>
            <a:ext cx="4826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工作“割裂化”：各自为政，缺乏协同</a:t>
            </a:r>
            <a:endParaRPr lang="en-US" sz="1100"/>
          </a:p>
        </p:txBody>
      </p:sp>
      <p:cxnSp>
        <p:nvCxnSpPr>
          <p:cNvPr id="7" name="Connector 7"/>
          <p:cNvCxnSpPr/>
          <p:nvPr/>
        </p:nvCxnSpPr>
        <p:spPr>
          <a:xfrm rot="-9046">
            <a:off x="952508" y="3232150"/>
            <a:ext cx="4826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3467100"/>
            <a:ext cx="254000" cy="254000"/>
          </a:xfrm>
          <a:prstGeom prst="rect">
            <a:avLst/>
          </a:prstGeom>
        </p:spPr>
      </p:pic>
      <p:sp>
        <p:nvSpPr>
          <p:cNvPr id="9" name="AutoShape 9"/>
          <p:cNvSpPr/>
          <p:nvPr/>
        </p:nvSpPr>
        <p:spPr>
          <a:xfrm>
            <a:off x="1333500" y="3429000"/>
            <a:ext cx="4572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33333"/>
                </a:solidFill>
                <a:latin typeface="Noto Sans SC"/>
                <a:ea typeface="Noto Sans SC"/>
                <a:cs typeface="Noto Sans SC"/>
                <a:sym typeface="Noto Sans SC"/>
              </a:rPr>
              <a:t>部署层面：</a:t>
            </a:r>
            <a:r>
              <a:rPr lang="en-US" sz="1400" b="0" i="0" u="none" strike="noStrike">
                <a:solidFill>
                  <a:srgbClr val="555555"/>
                </a:solidFill>
                <a:latin typeface="Noto Sans SC"/>
                <a:ea typeface="Noto Sans SC"/>
                <a:cs typeface="Noto Sans SC"/>
                <a:sym typeface="Noto Sans SC"/>
              </a:rPr>
              <a:t>各定各调、缺乏统筹，党建与业务目标不同向，未能形成同频共振的工作格局，规划层面就出现脱节。</a:t>
            </a:r>
            <a:endParaRPr lang="en-US" sz="1100"/>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4356100"/>
            <a:ext cx="254000" cy="254000"/>
          </a:xfrm>
          <a:prstGeom prst="rect">
            <a:avLst/>
          </a:prstGeom>
        </p:spPr>
      </p:pic>
      <p:sp>
        <p:nvSpPr>
          <p:cNvPr id="11" name="AutoShape 11"/>
          <p:cNvSpPr/>
          <p:nvPr/>
        </p:nvSpPr>
        <p:spPr>
          <a:xfrm>
            <a:off x="1333500" y="4318000"/>
            <a:ext cx="4572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33333"/>
                </a:solidFill>
                <a:latin typeface="Noto Sans SC"/>
                <a:ea typeface="Noto Sans SC"/>
                <a:cs typeface="Noto Sans SC"/>
                <a:sym typeface="Noto Sans SC"/>
              </a:rPr>
              <a:t>落实层面：</a:t>
            </a:r>
            <a:r>
              <a:rPr lang="en-US" sz="1400" b="0" i="0" u="none" strike="noStrike">
                <a:solidFill>
                  <a:srgbClr val="555555"/>
                </a:solidFill>
                <a:latin typeface="Noto Sans SC"/>
                <a:ea typeface="Noto Sans SC"/>
                <a:cs typeface="Noto Sans SC"/>
                <a:sym typeface="Noto Sans SC"/>
              </a:rPr>
              <a:t>各使各劲、缺乏联动，执行过程中“各敲各的鼓”，资源分散难以形成攻坚合力，导致执行效果打折扣。</a:t>
            </a:r>
            <a:endParaRPr lang="en-US" sz="1100"/>
          </a:p>
        </p:txBody>
      </p:sp>
      <p:pic>
        <p:nvPicPr>
          <p:cNvPr id="12" name="Picture 1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52500" y="5245100"/>
            <a:ext cx="254000" cy="254000"/>
          </a:xfrm>
          <a:prstGeom prst="rect">
            <a:avLst/>
          </a:prstGeom>
        </p:spPr>
      </p:pic>
      <p:sp>
        <p:nvSpPr>
          <p:cNvPr id="13" name="AutoShape 13"/>
          <p:cNvSpPr/>
          <p:nvPr/>
        </p:nvSpPr>
        <p:spPr>
          <a:xfrm>
            <a:off x="1333500" y="5207000"/>
            <a:ext cx="4572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33333"/>
                </a:solidFill>
                <a:latin typeface="Noto Sans SC"/>
                <a:ea typeface="Noto Sans SC"/>
                <a:cs typeface="Noto Sans SC"/>
                <a:sym typeface="Noto Sans SC"/>
              </a:rPr>
              <a:t>结果层面：</a:t>
            </a:r>
            <a:r>
              <a:rPr lang="en-US" sz="1400" b="0" i="0" u="none" strike="noStrike">
                <a:solidFill>
                  <a:srgbClr val="555555"/>
                </a:solidFill>
                <a:latin typeface="Noto Sans SC"/>
                <a:ea typeface="Noto Sans SC"/>
                <a:cs typeface="Noto Sans SC"/>
                <a:sym typeface="Noto Sans SC"/>
              </a:rPr>
              <a:t>党建工作陷入自我循环，与业务发展脱节，最终出现“党建是党建、业务是业务”的“两张皮”局面。</a:t>
            </a:r>
            <a:endParaRPr lang="en-US" sz="1100"/>
          </a:p>
        </p:txBody>
      </p:sp>
      <p:sp>
        <p:nvSpPr>
          <p:cNvPr id="14" name="AutoShape 14"/>
          <p:cNvSpPr/>
          <p:nvPr/>
        </p:nvSpPr>
        <p:spPr>
          <a:xfrm>
            <a:off x="6223000" y="2540000"/>
            <a:ext cx="5207000" cy="3365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6413500" y="2730500"/>
            <a:ext cx="4826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组织“壁垒化”：部门壁垒，协同不畅</a:t>
            </a:r>
            <a:endParaRPr lang="en-US" sz="1100"/>
          </a:p>
        </p:txBody>
      </p:sp>
      <p:cxnSp>
        <p:nvCxnSpPr>
          <p:cNvPr id="16" name="Connector 16"/>
          <p:cNvCxnSpPr/>
          <p:nvPr/>
        </p:nvCxnSpPr>
        <p:spPr>
          <a:xfrm rot="-9046">
            <a:off x="6413508" y="3232150"/>
            <a:ext cx="4826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13500" y="3467100"/>
            <a:ext cx="254000" cy="254000"/>
          </a:xfrm>
          <a:prstGeom prst="rect">
            <a:avLst/>
          </a:prstGeom>
        </p:spPr>
      </p:pic>
      <p:sp>
        <p:nvSpPr>
          <p:cNvPr id="18" name="AutoShape 18"/>
          <p:cNvSpPr/>
          <p:nvPr/>
        </p:nvSpPr>
        <p:spPr>
          <a:xfrm>
            <a:off x="6794500" y="3429000"/>
            <a:ext cx="4572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33333"/>
                </a:solidFill>
                <a:latin typeface="Noto Sans SC"/>
                <a:ea typeface="Noto Sans SC"/>
                <a:cs typeface="Noto Sans SC"/>
                <a:sym typeface="Noto Sans SC"/>
              </a:rPr>
              <a:t>职能固化：</a:t>
            </a:r>
            <a:r>
              <a:rPr lang="en-US" sz="1400" b="0" i="0" u="none" strike="noStrike">
                <a:solidFill>
                  <a:srgbClr val="555555"/>
                </a:solidFill>
                <a:latin typeface="Noto Sans SC"/>
                <a:ea typeface="Noto Sans SC"/>
                <a:cs typeface="Noto Sans SC"/>
                <a:sym typeface="Noto Sans SC"/>
              </a:rPr>
              <a:t>党建与业务部门分工刻板僵化，条线分割明显，跨部门的常态化沟通协作机制严重缺失，形成物理隔离。</a:t>
            </a:r>
            <a:endParaRPr lang="en-US" sz="1100"/>
          </a:p>
        </p:txBody>
      </p:sp>
      <p:pic>
        <p:nvPicPr>
          <p:cNvPr id="19" name="Picture 19"/>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13500" y="4356100"/>
            <a:ext cx="254000" cy="254000"/>
          </a:xfrm>
          <a:prstGeom prst="rect">
            <a:avLst/>
          </a:prstGeom>
        </p:spPr>
      </p:pic>
      <p:sp>
        <p:nvSpPr>
          <p:cNvPr id="20" name="AutoShape 20"/>
          <p:cNvSpPr/>
          <p:nvPr/>
        </p:nvSpPr>
        <p:spPr>
          <a:xfrm>
            <a:off x="6794500" y="4318000"/>
            <a:ext cx="4572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33333"/>
                </a:solidFill>
                <a:latin typeface="Noto Sans SC"/>
                <a:ea typeface="Noto Sans SC"/>
                <a:cs typeface="Noto Sans SC"/>
                <a:sym typeface="Noto Sans SC"/>
              </a:rPr>
              <a:t>责任推诿：</a:t>
            </a:r>
            <a:r>
              <a:rPr lang="en-US" sz="1400" b="0" i="0" u="none" strike="noStrike">
                <a:solidFill>
                  <a:srgbClr val="555555"/>
                </a:solidFill>
                <a:latin typeface="Noto Sans SC"/>
                <a:ea typeface="Noto Sans SC"/>
                <a:cs typeface="Noto Sans SC"/>
                <a:sym typeface="Noto Sans SC"/>
              </a:rPr>
              <a:t>业务部门认为党建“与己无关”，党建部门找不到融入业务的有效抓手，双方形成“事不关己”的疏离感。</a:t>
            </a:r>
            <a:endParaRPr lang="en-US" sz="1100"/>
          </a:p>
        </p:txBody>
      </p:sp>
      <p:pic>
        <p:nvPicPr>
          <p:cNvPr id="21" name="Picture 21"/>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13500" y="5245100"/>
            <a:ext cx="254000" cy="254000"/>
          </a:xfrm>
          <a:prstGeom prst="rect">
            <a:avLst/>
          </a:prstGeom>
        </p:spPr>
      </p:pic>
      <p:sp>
        <p:nvSpPr>
          <p:cNvPr id="22" name="AutoShape 22"/>
          <p:cNvSpPr/>
          <p:nvPr/>
        </p:nvSpPr>
        <p:spPr>
          <a:xfrm>
            <a:off x="6794500" y="5207000"/>
            <a:ext cx="4572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33333"/>
                </a:solidFill>
                <a:latin typeface="Noto Sans SC"/>
                <a:ea typeface="Noto Sans SC"/>
                <a:cs typeface="Noto Sans SC"/>
                <a:sym typeface="Noto Sans SC"/>
              </a:rPr>
              <a:t>平台缺失：</a:t>
            </a:r>
            <a:r>
              <a:rPr lang="en-US" sz="1400" b="0" i="0" u="none" strike="noStrike">
                <a:solidFill>
                  <a:srgbClr val="555555"/>
                </a:solidFill>
                <a:latin typeface="Noto Sans SC"/>
                <a:ea typeface="Noto Sans SC"/>
                <a:cs typeface="Noto Sans SC"/>
                <a:sym typeface="Noto Sans SC"/>
              </a:rPr>
              <a:t>缺乏跨部门协同的实体平台与制度载体，党建与业务的融合缺乏落地的支撑，仅停留在表面口号。</a:t>
            </a:r>
            <a:endParaRPr lang="en-US" sz="1100"/>
          </a:p>
        </p:txBody>
      </p:sp>
      <p:sp>
        <p:nvSpPr>
          <p:cNvPr id="23" name="矩形 22"/>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1.1 当前融合工作中存在的“两张皮”现象</a:t>
            </a:r>
            <a:endParaRPr lang="en-US" sz="1100"/>
          </a:p>
        </p:txBody>
      </p:sp>
      <p:sp>
        <p:nvSpPr>
          <p:cNvPr id="4" name="AutoShape 4"/>
          <p:cNvSpPr/>
          <p:nvPr/>
        </p:nvSpPr>
        <p:spPr>
          <a:xfrm>
            <a:off x="762000" y="18415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（三）机制“失衡化”：考核评价与激励约束脱节</a:t>
            </a:r>
            <a:endParaRPr lang="en-US" sz="1100"/>
          </a:p>
        </p:txBody>
      </p:sp>
      <p:sp>
        <p:nvSpPr>
          <p:cNvPr id="5" name="AutoShape 5"/>
          <p:cNvSpPr/>
          <p:nvPr/>
        </p:nvSpPr>
        <p:spPr>
          <a:xfrm>
            <a:off x="762000" y="2857500"/>
            <a:ext cx="33782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111500"/>
            <a:ext cx="355600" cy="355600"/>
          </a:xfrm>
          <a:prstGeom prst="rect">
            <a:avLst/>
          </a:prstGeom>
        </p:spPr>
      </p:pic>
      <p:sp>
        <p:nvSpPr>
          <p:cNvPr id="7" name="AutoShape 7"/>
          <p:cNvSpPr/>
          <p:nvPr/>
        </p:nvSpPr>
        <p:spPr>
          <a:xfrm>
            <a:off x="1460500" y="31115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01 考核联动不够</a:t>
            </a:r>
            <a:endParaRPr lang="en-US" sz="1100"/>
          </a:p>
        </p:txBody>
      </p:sp>
      <p:sp>
        <p:nvSpPr>
          <p:cNvPr id="8" name="AutoShape 8"/>
          <p:cNvSpPr/>
          <p:nvPr/>
        </p:nvSpPr>
        <p:spPr>
          <a:xfrm>
            <a:off x="1016000" y="36830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a:ea typeface="Noto Sans SC"/>
                <a:cs typeface="Noto Sans SC"/>
                <a:sym typeface="Noto Sans SC"/>
              </a:rPr>
              <a:t>党建考核与业务考核呈现“两张表”，缺乏统一的评价体系和联动机制，未能实现指标共设、标准共定，导致考核结果各自为政，无法形成推动融合的合力。</a:t>
            </a:r>
            <a:endParaRPr lang="en-US" sz="1100"/>
          </a:p>
        </p:txBody>
      </p:sp>
      <p:sp>
        <p:nvSpPr>
          <p:cNvPr id="9" name="AutoShape 9"/>
          <p:cNvSpPr/>
          <p:nvPr/>
        </p:nvSpPr>
        <p:spPr>
          <a:xfrm>
            <a:off x="4406900" y="2857500"/>
            <a:ext cx="33782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3111500"/>
            <a:ext cx="355600" cy="355600"/>
          </a:xfrm>
          <a:prstGeom prst="rect">
            <a:avLst/>
          </a:prstGeom>
        </p:spPr>
      </p:pic>
      <p:sp>
        <p:nvSpPr>
          <p:cNvPr id="11" name="AutoShape 11"/>
          <p:cNvSpPr/>
          <p:nvPr/>
        </p:nvSpPr>
        <p:spPr>
          <a:xfrm>
            <a:off x="5105400" y="31115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02 结果运用不足</a:t>
            </a:r>
            <a:endParaRPr lang="en-US" sz="1100"/>
          </a:p>
        </p:txBody>
      </p:sp>
      <p:sp>
        <p:nvSpPr>
          <p:cNvPr id="12" name="AutoShape 12"/>
          <p:cNvSpPr/>
          <p:nvPr/>
        </p:nvSpPr>
        <p:spPr>
          <a:xfrm>
            <a:off x="4660900" y="36830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a:ea typeface="Noto Sans SC"/>
                <a:cs typeface="Noto Sans SC"/>
                <a:sym typeface="Noto Sans SC"/>
              </a:rPr>
              <a:t>党建考核结果与党员干部的奖惩、晋升、评优等切身利益挂钩不紧，考核结果难以作为干部选拔任用的重要依据，无法有效发挥考核的导向、激励和约束作用。</a:t>
            </a:r>
            <a:endParaRPr lang="en-US" sz="1100"/>
          </a:p>
        </p:txBody>
      </p:sp>
      <p:sp>
        <p:nvSpPr>
          <p:cNvPr id="13" name="AutoShape 13"/>
          <p:cNvSpPr/>
          <p:nvPr/>
        </p:nvSpPr>
        <p:spPr>
          <a:xfrm>
            <a:off x="8051800" y="2857500"/>
            <a:ext cx="33782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111500"/>
            <a:ext cx="355600" cy="355600"/>
          </a:xfrm>
          <a:prstGeom prst="rect">
            <a:avLst/>
          </a:prstGeom>
        </p:spPr>
      </p:pic>
      <p:sp>
        <p:nvSpPr>
          <p:cNvPr id="15" name="AutoShape 15"/>
          <p:cNvSpPr/>
          <p:nvPr/>
        </p:nvSpPr>
        <p:spPr>
          <a:xfrm>
            <a:off x="8750300" y="31115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03 激励约束失效</a:t>
            </a:r>
            <a:endParaRPr lang="en-US" sz="1100"/>
          </a:p>
        </p:txBody>
      </p:sp>
      <p:sp>
        <p:nvSpPr>
          <p:cNvPr id="16" name="AutoShape 16"/>
          <p:cNvSpPr/>
          <p:nvPr/>
        </p:nvSpPr>
        <p:spPr>
          <a:xfrm>
            <a:off x="8305800" y="36830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a:ea typeface="Noto Sans SC"/>
                <a:cs typeface="Noto Sans SC"/>
                <a:sym typeface="Noto Sans SC"/>
              </a:rPr>
              <a:t>缺乏有效的正向激励和反向约束，出现“干好干坏一个样、干多干少一个样”的现象，难以充分调动党员干部推动党建与业务深度融合的积极性与主动性。</a:t>
            </a:r>
            <a:endParaRPr lang="en-US" sz="1100"/>
          </a:p>
        </p:txBody>
      </p:sp>
      <p:sp>
        <p:nvSpPr>
          <p:cNvPr id="17" name="AutoShape 17"/>
          <p:cNvSpPr/>
          <p:nvPr/>
        </p:nvSpPr>
        <p:spPr>
          <a:xfrm>
            <a:off x="762000" y="5842000"/>
            <a:ext cx="10668000" cy="571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595959"/>
                </a:solidFill>
                <a:latin typeface="Noto Sans SC"/>
                <a:ea typeface="Noto Sans SC"/>
                <a:cs typeface="Noto Sans SC"/>
                <a:sym typeface="Noto Sans SC"/>
              </a:rPr>
              <a:t>机制失衡是制约融合的关键瓶颈，唯有打通考核评价与激励约束的“最后一公里”，才能真正实现党建与业务同频共振、互促共进。</a:t>
            </a:r>
            <a:endParaRPr lang="en-US" sz="1100"/>
          </a:p>
        </p:txBody>
      </p:sp>
      <p:sp>
        <p:nvSpPr>
          <p:cNvPr id="18" name="矩形 17"/>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1.2 以系统观念纠正“重业务轻党建”的思想偏差</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ans SC"/>
                <a:ea typeface="Noto Sans SC"/>
                <a:cs typeface="Noto Sans SC"/>
                <a:sym typeface="Noto Sans SC"/>
              </a:rPr>
              <a:t>（一）从普遍联系的观点看：不是“两张皮”，而是“一盘棋”</a:t>
            </a:r>
            <a:endParaRPr lang="en-US" sz="1100"/>
          </a:p>
        </p:txBody>
      </p:sp>
      <p:sp>
        <p:nvSpPr>
          <p:cNvPr id="5" name="AutoShape 5"/>
          <p:cNvSpPr/>
          <p:nvPr/>
        </p:nvSpPr>
        <p:spPr>
          <a:xfrm>
            <a:off x="762000" y="2540000"/>
            <a:ext cx="10668000" cy="1143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1016000" y="2730500"/>
            <a:ext cx="1016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1" i="0" u="none" strike="noStrike">
                <a:solidFill>
                  <a:srgbClr val="4B4B4B"/>
                </a:solidFill>
                <a:latin typeface="Noto Sans SC"/>
                <a:ea typeface="Noto Sans SC"/>
                <a:cs typeface="Noto Sans SC"/>
                <a:sym typeface="Noto Sans SC"/>
              </a:rPr>
              <a:t>核心观点：</a:t>
            </a:r>
            <a:r>
              <a:rPr lang="en-US" sz="1500" b="0" i="0" u="none" strike="noStrike">
                <a:solidFill>
                  <a:srgbClr val="4B4B4B"/>
                </a:solidFill>
                <a:latin typeface="Noto Sans SC"/>
                <a:ea typeface="Noto Sans SC"/>
                <a:cs typeface="Noto Sans SC"/>
                <a:sym typeface="Noto Sans SC"/>
              </a:rPr>
              <a:t>系统观念揭示了事物普遍联系、相互制约的本质。党建与业务绝非割裂的“两张皮”，而是目标同向、部署同步、成效同显的“一盘棋”。二者在实践中相互依存、相互促进，党建引领业务方向，业务检验党建成效，共同构成了推动事业发展的有机整体。</a:t>
            </a:r>
            <a:endParaRPr lang="en-US" sz="1100"/>
          </a:p>
        </p:txBody>
      </p:sp>
      <p:sp>
        <p:nvSpPr>
          <p:cNvPr id="7" name="AutoShape 7"/>
          <p:cNvSpPr/>
          <p:nvPr/>
        </p:nvSpPr>
        <p:spPr>
          <a:xfrm>
            <a:off x="762000" y="4064000"/>
            <a:ext cx="5207000" cy="20320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62000" y="4064000"/>
            <a:ext cx="50800" cy="203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1016000" y="4254500"/>
            <a:ext cx="4699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a:ea typeface="Noto Sans SC"/>
                <a:cs typeface="Noto Sans SC"/>
                <a:sym typeface="Noto Sans SC"/>
              </a:rPr>
              <a:t>01 方向保证：把准前行坐标</a:t>
            </a:r>
            <a:endParaRPr lang="en-US" sz="1100"/>
          </a:p>
          <a:p>
            <a:pPr marL="0" indent="0" algn="l">
              <a:lnSpc>
                <a:spcPct val="117000"/>
              </a:lnSpc>
            </a:pPr>
            <a:r>
              <a:rPr lang="en-US" sz="1400" b="0" i="0" u="none" strike="noStrike">
                <a:solidFill>
                  <a:srgbClr val="444444"/>
                </a:solidFill>
                <a:latin typeface="Noto Sans SC"/>
                <a:ea typeface="Noto Sans SC"/>
                <a:cs typeface="Noto Sans SC"/>
                <a:sym typeface="Noto Sans SC"/>
              </a:rPr>
              <a:t>党的建设决定着业务工作的正确政治方向，确保业务发展始终沿着中国特色社会主义道路前行。它从根本上校准了业务工作的价值取向，避免出现偏离初心使命、脱离群众路线的根本性偏差，为各项业务开展锚定了不可动摇的政治根基。</a:t>
            </a:r>
            <a:endParaRPr lang="en-US" sz="1400" b="0" i="0" u="none" strike="noStrike">
              <a:solidFill>
                <a:srgbClr val="444444"/>
              </a:solidFill>
              <a:latin typeface="Noto Sans SC"/>
              <a:ea typeface="Noto Sans SC"/>
              <a:cs typeface="Noto Sans SC"/>
              <a:sym typeface="Noto Sans SC"/>
            </a:endParaRPr>
          </a:p>
        </p:txBody>
      </p:sp>
      <p:sp>
        <p:nvSpPr>
          <p:cNvPr id="10" name="AutoShape 10"/>
          <p:cNvSpPr/>
          <p:nvPr/>
        </p:nvSpPr>
        <p:spPr>
          <a:xfrm>
            <a:off x="6223000" y="4064000"/>
            <a:ext cx="5207000" cy="20320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223000" y="4064000"/>
            <a:ext cx="50800" cy="203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477000" y="4254500"/>
            <a:ext cx="4699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a:ea typeface="Noto Sans SC"/>
                <a:cs typeface="Noto Sans SC"/>
                <a:sym typeface="Noto Sans SC"/>
              </a:rPr>
              <a:t>02 根本保证：筑牢发展根基</a:t>
            </a:r>
            <a:endParaRPr lang="en-US" sz="1100"/>
          </a:p>
          <a:p>
            <a:pPr marL="0" indent="0" algn="l">
              <a:lnSpc>
                <a:spcPct val="117000"/>
              </a:lnSpc>
            </a:pPr>
            <a:r>
              <a:rPr lang="en-US" sz="1400" b="0" i="0" u="none" strike="noStrike">
                <a:solidFill>
                  <a:srgbClr val="444444"/>
                </a:solidFill>
                <a:latin typeface="Noto Sans SC"/>
                <a:ea typeface="Noto Sans SC"/>
                <a:cs typeface="Noto Sans SC"/>
                <a:sym typeface="Noto Sans SC"/>
              </a:rPr>
              <a:t>党建工作为业务发展提供最坚实的政治引领、思想动力和组织保障。通过强化理论武装凝聚思想共识，通过建强基层组织筑牢战斗堡垒，通过严明纪律作风夯实发展根基，为业务工作的攻坚克难、创新突破提供源源不断的政治优势与组织力量。</a:t>
            </a:r>
            <a:endParaRPr lang="en-US" sz="1400" b="0" i="0" u="none" strike="noStrike">
              <a:solidFill>
                <a:srgbClr val="444444"/>
              </a:solidFill>
              <a:latin typeface="Noto Sans SC"/>
              <a:ea typeface="Noto Sans SC"/>
              <a:cs typeface="Noto Sans SC"/>
              <a:sym typeface="Noto Sans SC"/>
            </a:endParaRPr>
          </a:p>
        </p:txBody>
      </p:sp>
      <p:sp>
        <p:nvSpPr>
          <p:cNvPr id="13" name="矩形 12"/>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1.2 以系统观念纠正“重业务轻党建”的思想偏差</a:t>
            </a:r>
            <a:endParaRPr lang="en-US" sz="1100"/>
          </a:p>
        </p:txBody>
      </p:sp>
      <p:sp>
        <p:nvSpPr>
          <p:cNvPr id="4" name="AutoShape 4"/>
          <p:cNvSpPr/>
          <p:nvPr/>
        </p:nvSpPr>
        <p:spPr>
          <a:xfrm>
            <a:off x="762000" y="1778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（一）从普遍联系的观点看：不是“两张皮”，而是“一盘棋”</a:t>
            </a:r>
            <a:endParaRPr lang="en-US" sz="1100"/>
          </a:p>
        </p:txBody>
      </p:sp>
      <p:sp>
        <p:nvSpPr>
          <p:cNvPr id="5" name="AutoShape 5"/>
          <p:cNvSpPr/>
          <p:nvPr/>
        </p:nvSpPr>
        <p:spPr>
          <a:xfrm>
            <a:off x="762000" y="2667000"/>
            <a:ext cx="5207000" cy="1714500"/>
          </a:xfrm>
          <a:prstGeom prst="roundRect">
            <a:avLst>
              <a:gd name="adj" fmla="val 0"/>
            </a:avLst>
          </a:prstGeom>
          <a:solidFill>
            <a:srgbClr val="C00000">
              <a:alpha val="6000"/>
            </a:srgbClr>
          </a:solidFill>
          <a:ln w="12700" cap="flat" cmpd="sng">
            <a:solidFill>
              <a:srgbClr val="C00000">
                <a:alpha val="2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895600"/>
            <a:ext cx="355600" cy="355600"/>
          </a:xfrm>
          <a:prstGeom prst="rect">
            <a:avLst/>
          </a:prstGeom>
        </p:spPr>
      </p:pic>
      <p:sp>
        <p:nvSpPr>
          <p:cNvPr id="7" name="AutoShape 7"/>
          <p:cNvSpPr/>
          <p:nvPr/>
        </p:nvSpPr>
        <p:spPr>
          <a:xfrm>
            <a:off x="1498600" y="28829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主要依托：根基与归宿</a:t>
            </a:r>
            <a:endParaRPr lang="en-US" sz="1100"/>
          </a:p>
        </p:txBody>
      </p:sp>
      <p:sp>
        <p:nvSpPr>
          <p:cNvPr id="8" name="AutoShape 8"/>
          <p:cNvSpPr/>
          <p:nvPr/>
        </p:nvSpPr>
        <p:spPr>
          <a:xfrm>
            <a:off x="1016000" y="3403600"/>
            <a:ext cx="469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5563"/>
                </a:solidFill>
                <a:latin typeface="Noto Sans SC"/>
                <a:ea typeface="Noto Sans SC"/>
                <a:cs typeface="Noto Sans SC"/>
                <a:sym typeface="Noto Sans SC"/>
              </a:rPr>
              <a:t>业务工作是党建工作的出发点和落脚点。党建工作不能脱离具体的业务实践而孤立存在，必须根植于业务发展的土壤，为业务开展提供思想保障与组织支撑。</a:t>
            </a:r>
            <a:endParaRPr lang="en-US" sz="1100"/>
          </a:p>
        </p:txBody>
      </p:sp>
      <p:sp>
        <p:nvSpPr>
          <p:cNvPr id="9" name="AutoShape 9"/>
          <p:cNvSpPr/>
          <p:nvPr/>
        </p:nvSpPr>
        <p:spPr>
          <a:xfrm>
            <a:off x="6223000" y="2667000"/>
            <a:ext cx="5207000" cy="1714500"/>
          </a:xfrm>
          <a:prstGeom prst="roundRect">
            <a:avLst>
              <a:gd name="adj" fmla="val 0"/>
            </a:avLst>
          </a:prstGeom>
          <a:solidFill>
            <a:srgbClr val="C00000">
              <a:alpha val="6000"/>
            </a:srgbClr>
          </a:solidFill>
          <a:ln w="12700" cap="flat" cmpd="sng">
            <a:solidFill>
              <a:srgbClr val="C00000">
                <a:alpha val="2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895600"/>
            <a:ext cx="355600" cy="355600"/>
          </a:xfrm>
          <a:prstGeom prst="rect">
            <a:avLst/>
          </a:prstGeom>
        </p:spPr>
      </p:pic>
      <p:sp>
        <p:nvSpPr>
          <p:cNvPr id="11" name="AutoShape 11"/>
          <p:cNvSpPr/>
          <p:nvPr/>
        </p:nvSpPr>
        <p:spPr>
          <a:xfrm>
            <a:off x="6959600" y="28829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检验标准：成效的标尺</a:t>
            </a:r>
            <a:endParaRPr lang="en-US" sz="1100"/>
          </a:p>
        </p:txBody>
      </p:sp>
      <p:sp>
        <p:nvSpPr>
          <p:cNvPr id="12" name="AutoShape 12"/>
          <p:cNvSpPr/>
          <p:nvPr/>
        </p:nvSpPr>
        <p:spPr>
          <a:xfrm>
            <a:off x="6477000" y="3403600"/>
            <a:ext cx="469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5563"/>
                </a:solidFill>
                <a:latin typeface="Noto Sans SC"/>
                <a:ea typeface="Noto Sans SC"/>
                <a:cs typeface="Noto Sans SC"/>
                <a:sym typeface="Noto Sans SC"/>
              </a:rPr>
              <a:t>业务工作的实际成效是检验党建工作的试金石。党建工作的好坏，最终要看是否推动了业务发展、是否解决了实际难题、是否增强了组织的凝聚力与战斗力。</a:t>
            </a:r>
            <a:endParaRPr lang="en-US" sz="1100"/>
          </a:p>
        </p:txBody>
      </p:sp>
      <p:sp>
        <p:nvSpPr>
          <p:cNvPr id="13" name="AutoShape 13"/>
          <p:cNvSpPr/>
          <p:nvPr/>
        </p:nvSpPr>
        <p:spPr>
          <a:xfrm>
            <a:off x="762000" y="4826000"/>
            <a:ext cx="10668000" cy="1460500"/>
          </a:xfrm>
          <a:prstGeom prst="roundRect">
            <a:avLst>
              <a:gd name="adj" fmla="val 0"/>
            </a:avLst>
          </a:prstGeom>
          <a:solidFill>
            <a:srgbClr val="C00000">
              <a:alpha val="9000"/>
            </a:srgbClr>
          </a:solidFill>
          <a:ln w="12700" cap="flat" cmpd="sng">
            <a:solidFill>
              <a:srgbClr val="C00000">
                <a:alpha val="35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1016000" y="5029200"/>
            <a:ext cx="10160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C00000"/>
                </a:solidFill>
                <a:latin typeface="Noto Sans SC"/>
                <a:ea typeface="Noto Sans SC"/>
                <a:cs typeface="Noto Sans SC"/>
                <a:sym typeface="Noto Sans SC"/>
              </a:rPr>
              <a:t>结论：统筹兼顾，杜绝“两张皮”</a:t>
            </a:r>
            <a:endParaRPr lang="en-US" sz="1100"/>
          </a:p>
        </p:txBody>
      </p:sp>
      <p:sp>
        <p:nvSpPr>
          <p:cNvPr id="15" name="AutoShape 15"/>
          <p:cNvSpPr/>
          <p:nvPr/>
        </p:nvSpPr>
        <p:spPr>
          <a:xfrm>
            <a:off x="1016000" y="54610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脱离业务的党建是“空中楼阁”，缺乏实践根基；脱离党建的业务会“迷失方向”，失去精神引领。必须坚持“一盘棋”思维，把党建工作与业务工作同谋划、同部署、同落实、同检查，实现二者相融互促、共同发展。</a:t>
            </a:r>
            <a:endParaRPr lang="en-US" sz="1100"/>
          </a:p>
        </p:txBody>
      </p:sp>
      <p:sp>
        <p:nvSpPr>
          <p:cNvPr id="16" name="矩形 15"/>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1.2 以系统观念纠正“重业务轻党建”的思想偏差</a:t>
            </a:r>
            <a:endParaRPr lang="en-US" sz="1100"/>
          </a:p>
        </p:txBody>
      </p:sp>
      <p:sp>
        <p:nvSpPr>
          <p:cNvPr id="4" name="AutoShape 4"/>
          <p:cNvSpPr/>
          <p:nvPr/>
        </p:nvSpPr>
        <p:spPr>
          <a:xfrm>
            <a:off x="762000" y="1841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（二）从全面系统的观点看：不是“分离个体”，而是“共生整体”</a:t>
            </a:r>
            <a:endParaRPr lang="en-US" sz="1100"/>
          </a:p>
        </p:txBody>
      </p:sp>
      <p:sp>
        <p:nvSpPr>
          <p:cNvPr id="5" name="AutoShape 5"/>
          <p:cNvSpPr/>
          <p:nvPr/>
        </p:nvSpPr>
        <p:spPr>
          <a:xfrm>
            <a:off x="762000" y="2857500"/>
            <a:ext cx="34290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111500"/>
            <a:ext cx="304800" cy="304800"/>
          </a:xfrm>
          <a:prstGeom prst="rect">
            <a:avLst/>
          </a:prstGeom>
        </p:spPr>
      </p:pic>
      <p:sp>
        <p:nvSpPr>
          <p:cNvPr id="7" name="AutoShape 7"/>
          <p:cNvSpPr/>
          <p:nvPr/>
        </p:nvSpPr>
        <p:spPr>
          <a:xfrm>
            <a:off x="1422400" y="3086100"/>
            <a:ext cx="260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核心观点</a:t>
            </a:r>
            <a:endParaRPr lang="en-US" sz="1100"/>
          </a:p>
        </p:txBody>
      </p:sp>
      <p:cxnSp>
        <p:nvCxnSpPr>
          <p:cNvPr id="8" name="Connector 8"/>
          <p:cNvCxnSpPr/>
          <p:nvPr/>
        </p:nvCxnSpPr>
        <p:spPr>
          <a:xfrm rot="-14946">
            <a:off x="1016014" y="36131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9" name="AutoShape 9"/>
          <p:cNvSpPr/>
          <p:nvPr/>
        </p:nvSpPr>
        <p:spPr>
          <a:xfrm>
            <a:off x="1016000" y="3784600"/>
            <a:ext cx="2921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系统是由相互作用、相互依赖的要素构成的有机整体。党建与业务是机关工作大系统的两大核心要素，二者相互依存、不可分割，共同构成一个休戚与共的“共生整体”，而非彼此孤立的分离个体。</a:t>
            </a:r>
            <a:endParaRPr lang="en-US" sz="1100"/>
          </a:p>
        </p:txBody>
      </p:sp>
      <p:sp>
        <p:nvSpPr>
          <p:cNvPr id="10" name="AutoShape 10"/>
          <p:cNvSpPr/>
          <p:nvPr/>
        </p:nvSpPr>
        <p:spPr>
          <a:xfrm>
            <a:off x="4381500" y="2857500"/>
            <a:ext cx="34290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111500"/>
            <a:ext cx="304800" cy="304800"/>
          </a:xfrm>
          <a:prstGeom prst="rect">
            <a:avLst/>
          </a:prstGeom>
        </p:spPr>
      </p:pic>
      <p:sp>
        <p:nvSpPr>
          <p:cNvPr id="12" name="AutoShape 12"/>
          <p:cNvSpPr/>
          <p:nvPr/>
        </p:nvSpPr>
        <p:spPr>
          <a:xfrm>
            <a:off x="5041900" y="3086100"/>
            <a:ext cx="260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整体效应</a:t>
            </a:r>
            <a:endParaRPr lang="en-US" sz="1100"/>
          </a:p>
        </p:txBody>
      </p:sp>
      <p:cxnSp>
        <p:nvCxnSpPr>
          <p:cNvPr id="13" name="Connector 13"/>
          <p:cNvCxnSpPr/>
          <p:nvPr/>
        </p:nvCxnSpPr>
        <p:spPr>
          <a:xfrm rot="-14946">
            <a:off x="4635514" y="36131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4" name="AutoShape 14"/>
          <p:cNvSpPr/>
          <p:nvPr/>
        </p:nvSpPr>
        <p:spPr>
          <a:xfrm>
            <a:off x="4635500" y="3784600"/>
            <a:ext cx="2921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唯有推动党建与业务协同发力、良性互动，打破“两张皮”的壁垒，才能产生“1+1&gt;2”的聚合效应。这种融合能激活机关系统的内生动力，实现整体效能的最大化，保障各项工作高效运转。</a:t>
            </a:r>
            <a:endParaRPr lang="en-US" sz="1100"/>
          </a:p>
        </p:txBody>
      </p:sp>
      <p:sp>
        <p:nvSpPr>
          <p:cNvPr id="15" name="AutoShape 15"/>
          <p:cNvSpPr/>
          <p:nvPr/>
        </p:nvSpPr>
        <p:spPr>
          <a:xfrm>
            <a:off x="8001000" y="2857500"/>
            <a:ext cx="34290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3111500"/>
            <a:ext cx="304800" cy="304800"/>
          </a:xfrm>
          <a:prstGeom prst="rect">
            <a:avLst/>
          </a:prstGeom>
        </p:spPr>
      </p:pic>
      <p:sp>
        <p:nvSpPr>
          <p:cNvPr id="17" name="AutoShape 17"/>
          <p:cNvSpPr/>
          <p:nvPr/>
        </p:nvSpPr>
        <p:spPr>
          <a:xfrm>
            <a:off x="8661400" y="3086100"/>
            <a:ext cx="260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实践要求</a:t>
            </a:r>
            <a:endParaRPr lang="en-US" sz="1100"/>
          </a:p>
        </p:txBody>
      </p:sp>
      <p:cxnSp>
        <p:nvCxnSpPr>
          <p:cNvPr id="18" name="Connector 18"/>
          <p:cNvCxnSpPr/>
          <p:nvPr/>
        </p:nvCxnSpPr>
        <p:spPr>
          <a:xfrm rot="-14946">
            <a:off x="8255014" y="36131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9" name="AutoShape 19"/>
          <p:cNvSpPr/>
          <p:nvPr/>
        </p:nvSpPr>
        <p:spPr>
          <a:xfrm>
            <a:off x="8255000" y="3784600"/>
            <a:ext cx="2921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必须坚决摒弃“单打独斗”的片面思维，牢固树立“一体化”理念。推动党建与业务在目标设定、工作部署、执行落实、考核评价等各环节深度耦合，形成上下联动、同频共振的强大工作合力。</a:t>
            </a:r>
            <a:endParaRPr lang="en-US" sz="1100"/>
          </a:p>
        </p:txBody>
      </p:sp>
      <p:sp>
        <p:nvSpPr>
          <p:cNvPr id="20" name="矩形 19"/>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1.2 以系统观念纠正“重业务轻党建”的思想偏差</a:t>
            </a:r>
            <a:endParaRPr lang="en-US" sz="1100"/>
          </a:p>
        </p:txBody>
      </p:sp>
      <p:sp>
        <p:nvSpPr>
          <p:cNvPr id="4" name="AutoShape 4"/>
          <p:cNvSpPr/>
          <p:nvPr/>
        </p:nvSpPr>
        <p:spPr>
          <a:xfrm>
            <a:off x="762000" y="190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1F2329"/>
                </a:solidFill>
                <a:latin typeface="Noto Sans SC"/>
                <a:ea typeface="Noto Sans SC"/>
                <a:cs typeface="Noto Sans SC"/>
                <a:sym typeface="Noto Sans SC"/>
              </a:rPr>
              <a:t>（三）从发展变化的观点看：不是“既成集合体”，而是“过程集合体”</a:t>
            </a:r>
            <a:endParaRPr lang="en-US" sz="1100"/>
          </a:p>
        </p:txBody>
      </p:sp>
      <p:sp>
        <p:nvSpPr>
          <p:cNvPr id="5" name="AutoShape 5"/>
          <p:cNvSpPr/>
          <p:nvPr/>
        </p:nvSpPr>
        <p:spPr>
          <a:xfrm>
            <a:off x="762000" y="3111500"/>
            <a:ext cx="5207000" cy="2794000"/>
          </a:xfrm>
          <a:prstGeom prst="roundRect">
            <a:avLst>
              <a:gd name="adj" fmla="val 0"/>
            </a:avLst>
          </a:prstGeom>
          <a:solidFill>
            <a:srgbClr val="C00000">
              <a:alpha val="8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1016000" y="3365500"/>
            <a:ext cx="4699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核心观点：动态发展的系统观</a:t>
            </a:r>
            <a:endParaRPr lang="en-US" sz="1100"/>
          </a:p>
        </p:txBody>
      </p:sp>
      <p:cxnSp>
        <p:nvCxnSpPr>
          <p:cNvPr id="7" name="Connector 7"/>
          <p:cNvCxnSpPr/>
          <p:nvPr/>
        </p:nvCxnSpPr>
        <p:spPr>
          <a:xfrm rot="-9291">
            <a:off x="1016009" y="3930650"/>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1016000" y="4127500"/>
            <a:ext cx="4699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74151"/>
                </a:solidFill>
                <a:latin typeface="Noto Sans SC"/>
                <a:ea typeface="Noto Sans SC"/>
                <a:cs typeface="Noto Sans SC"/>
                <a:sym typeface="Noto Sans SC"/>
              </a:rPr>
              <a:t>系统是不断发展变化的有机整体，各要素间的有序互动与协同演进能够持续增强系统整体效能。党建与业务的深度融合绝非一蹴而就的静态目标，而是一个</a:t>
            </a:r>
            <a:r>
              <a:rPr lang="en-US" sz="1400" b="1" i="0" u="none" strike="noStrike">
                <a:solidFill>
                  <a:srgbClr val="C00000"/>
                </a:solidFill>
                <a:latin typeface="Noto Sans SC"/>
                <a:ea typeface="Noto Sans SC"/>
                <a:cs typeface="Noto Sans SC"/>
                <a:sym typeface="Noto Sans SC"/>
              </a:rPr>
              <a:t>动态发展、持续深化、螺旋上升</a:t>
            </a:r>
            <a:r>
              <a:rPr lang="en-US" sz="1400" b="0" i="0" u="none" strike="noStrike">
                <a:solidFill>
                  <a:srgbClr val="374151"/>
                </a:solidFill>
                <a:latin typeface="Noto Sans SC"/>
                <a:ea typeface="Noto Sans SC"/>
                <a:cs typeface="Noto Sans SC"/>
                <a:sym typeface="Noto Sans SC"/>
              </a:rPr>
              <a:t>的过程，需要在实践中不断探索路径、优化机制、深化成效。</a:t>
            </a:r>
            <a:endParaRPr lang="en-US" sz="1100"/>
          </a:p>
        </p:txBody>
      </p:sp>
      <p:sp>
        <p:nvSpPr>
          <p:cNvPr id="9" name="AutoShape 9"/>
          <p:cNvSpPr/>
          <p:nvPr/>
        </p:nvSpPr>
        <p:spPr>
          <a:xfrm>
            <a:off x="6223000" y="3111500"/>
            <a:ext cx="5207000" cy="2794000"/>
          </a:xfrm>
          <a:prstGeom prst="roundRect">
            <a:avLst>
              <a:gd name="adj" fmla="val 0"/>
            </a:avLst>
          </a:prstGeom>
          <a:solidFill>
            <a:srgbClr val="C00000">
              <a:alpha val="8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6477000" y="3365500"/>
            <a:ext cx="4699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历史规律：紧扣中心任务推进</a:t>
            </a:r>
            <a:endParaRPr lang="en-US" sz="1100"/>
          </a:p>
        </p:txBody>
      </p:sp>
      <p:cxnSp>
        <p:nvCxnSpPr>
          <p:cNvPr id="11" name="Connector 11"/>
          <p:cNvCxnSpPr/>
          <p:nvPr/>
        </p:nvCxnSpPr>
        <p:spPr>
          <a:xfrm rot="-9291">
            <a:off x="6477009" y="3930650"/>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2" name="AutoShape 12"/>
          <p:cNvSpPr/>
          <p:nvPr/>
        </p:nvSpPr>
        <p:spPr>
          <a:xfrm>
            <a:off x="6477000" y="4127500"/>
            <a:ext cx="4699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74151"/>
                </a:solidFill>
                <a:latin typeface="Noto Sans SC"/>
                <a:ea typeface="Noto Sans SC"/>
                <a:cs typeface="Noto Sans SC"/>
                <a:sym typeface="Noto Sans SC"/>
              </a:rPr>
              <a:t>“党和人民事业发展到什么阶段，党的建设就要推进到什么阶段。”这一重要论断揭示了党建工作的基本遵循：必须始终</a:t>
            </a:r>
            <a:r>
              <a:rPr lang="en-US" sz="1400" b="1" i="0" u="none" strike="noStrike">
                <a:solidFill>
                  <a:srgbClr val="C00000"/>
                </a:solidFill>
                <a:latin typeface="Noto Sans SC"/>
                <a:ea typeface="Noto Sans SC"/>
                <a:cs typeface="Noto Sans SC"/>
                <a:sym typeface="Noto Sans SC"/>
              </a:rPr>
              <a:t>围绕党的中心任务</a:t>
            </a:r>
            <a:r>
              <a:rPr lang="en-US" sz="1400" b="0" i="0" u="none" strike="noStrike">
                <a:solidFill>
                  <a:srgbClr val="374151"/>
                </a:solidFill>
                <a:latin typeface="Noto Sans SC"/>
                <a:ea typeface="Noto Sans SC"/>
                <a:cs typeface="Noto Sans SC"/>
                <a:sym typeface="Noto Sans SC"/>
              </a:rPr>
              <a:t>，紧扣时代发展脉搏，根据不同历史时期的具体情况动态调整工作重点、方式方法和实践路径，确保党建与事业发展同频共振。</a:t>
            </a:r>
            <a:endParaRPr lang="en-US" sz="1100"/>
          </a:p>
        </p:txBody>
      </p:sp>
      <p:sp>
        <p:nvSpPr>
          <p:cNvPr id="13" name="矩形 12"/>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1.2 以系统观念纠正“重业务轻党建”的思想偏差</a:t>
            </a:r>
            <a:endParaRPr lang="en-US" sz="1100"/>
          </a:p>
        </p:txBody>
      </p:sp>
      <p:sp>
        <p:nvSpPr>
          <p:cNvPr id="4" name="AutoShape 4"/>
          <p:cNvSpPr/>
          <p:nvPr/>
        </p:nvSpPr>
        <p:spPr>
          <a:xfrm>
            <a:off x="762000" y="2032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2200" b="1" i="0" u="none" strike="noStrike">
                <a:solidFill>
                  <a:srgbClr val="333333"/>
                </a:solidFill>
                <a:latin typeface="Noto Sans SC"/>
                <a:ea typeface="Noto Sans SC"/>
                <a:cs typeface="Noto Sans SC"/>
                <a:sym typeface="Noto Sans SC"/>
              </a:rPr>
              <a:t>（三）从发展变化的观点看：不是“既成集合体”，而是“过程集合体”</a:t>
            </a:r>
            <a:endParaRPr lang="en-US" sz="1100"/>
          </a:p>
        </p:txBody>
      </p:sp>
      <p:cxnSp>
        <p:nvCxnSpPr>
          <p:cNvPr id="5" name="Connector 5"/>
          <p:cNvCxnSpPr/>
          <p:nvPr/>
        </p:nvCxnSpPr>
        <p:spPr>
          <a:xfrm rot="-4092">
            <a:off x="762004" y="3359150"/>
            <a:ext cx="1066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6" name="AutoShape 6"/>
          <p:cNvSpPr/>
          <p:nvPr/>
        </p:nvSpPr>
        <p:spPr>
          <a:xfrm>
            <a:off x="762000" y="3683000"/>
            <a:ext cx="10668000" cy="2413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1079500" y="3937000"/>
            <a:ext cx="1016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实践路径：坚持系统思维，实现双向赋能</a:t>
            </a:r>
            <a:endParaRPr lang="en-US" sz="1100"/>
          </a:p>
        </p:txBody>
      </p:sp>
      <p:sp>
        <p:nvSpPr>
          <p:cNvPr id="8" name="AutoShape 8"/>
          <p:cNvSpPr/>
          <p:nvPr/>
        </p:nvSpPr>
        <p:spPr>
          <a:xfrm>
            <a:off x="1079500" y="4508500"/>
            <a:ext cx="10033000" cy="1524000"/>
          </a:xfrm>
          <a:prstGeom prst="rect">
            <a:avLst/>
          </a:prstGeom>
          <a:noFill/>
          <a:ln w="12700" cap="flat" cmpd="sng">
            <a:noFill/>
            <a:prstDash val="solid"/>
            <a:round/>
          </a:ln>
        </p:spPr>
        <p:txBody>
          <a:bodyPr vert="horz" wrap="square" lIns="0" tIns="0" rIns="0" bIns="0" rtlCol="0" anchor="ctr" anchorCtr="0"/>
          <a:lstStyle/>
          <a:p>
            <a:pPr marL="0" indent="0" algn="just">
              <a:lnSpc>
                <a:spcPct val="133000"/>
              </a:lnSpc>
              <a:defRPr/>
            </a:pPr>
            <a:r>
              <a:rPr lang="en-US" sz="1500" b="0" i="0" u="none" strike="noStrike">
                <a:solidFill>
                  <a:srgbClr val="374151"/>
                </a:solidFill>
                <a:latin typeface="Noto Sans SC"/>
                <a:ea typeface="Noto Sans SC"/>
                <a:cs typeface="Noto Sans SC"/>
                <a:sym typeface="Noto Sans SC"/>
              </a:rPr>
              <a:t>必须推动党建与业务工作</a:t>
            </a:r>
            <a:r>
              <a:rPr lang="en-US" sz="1500" b="1" i="0" u="none" strike="noStrike">
                <a:solidFill>
                  <a:srgbClr val="C00000"/>
                </a:solidFill>
                <a:latin typeface="Noto Sans SC"/>
                <a:ea typeface="Noto Sans SC"/>
                <a:cs typeface="Noto Sans SC"/>
                <a:sym typeface="Noto Sans SC"/>
              </a:rPr>
              <a:t>同心同向、同频共振</a:t>
            </a:r>
            <a:r>
              <a:rPr lang="en-US" sz="1500" b="0" i="0" u="none" strike="noStrike">
                <a:solidFill>
                  <a:srgbClr val="374151"/>
                </a:solidFill>
                <a:latin typeface="Noto Sans SC"/>
                <a:ea typeface="Noto Sans SC"/>
                <a:cs typeface="Noto Sans SC"/>
                <a:sym typeface="Noto Sans SC"/>
              </a:rPr>
              <a:t>，坚决打破“两张皮”的思维定式。坚持一体谋划、系统部署、共同落实，在动态联动中实现资源共享、优势互补。通过党建引领赋能事业发展，将政治优势转化为发展优势，把组织活力转化为攻坚动力，为圆满完成“十五五”时期各项目标任务提供坚实的政治保证、思想保证和组织保证。</a:t>
            </a:r>
            <a:endParaRPr lang="en-US" sz="1100"/>
          </a:p>
        </p:txBody>
      </p:sp>
      <p:sp>
        <p:nvSpPr>
          <p:cNvPr id="10" name="矩形 9"/>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4" name="AutoShape 4"/>
          <p:cNvSpPr/>
          <p:nvPr/>
        </p:nvSpPr>
        <p:spPr>
          <a:xfrm>
            <a:off x="1016000" y="1768475"/>
            <a:ext cx="10160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00000"/>
              </a:lnSpc>
              <a:defRPr/>
            </a:pPr>
            <a:r>
              <a:rPr lang="zh-CN" altLang="en-US" sz="4000" i="0" u="none" strike="noStrike">
                <a:solidFill>
                  <a:srgbClr val="FF0000"/>
                </a:solidFill>
                <a:latin typeface="黑体" panose="02010609060101010101" charset="-122"/>
                <a:ea typeface="黑体" panose="02010609060101010101" charset="-122"/>
                <a:cs typeface="Noto Sans SC"/>
                <a:sym typeface="Noto Sans SC"/>
              </a:rPr>
              <a:t>二、</a:t>
            </a:r>
            <a:r>
              <a:rPr lang="en-US" sz="4000" i="0" u="none" strike="noStrike">
                <a:solidFill>
                  <a:srgbClr val="FF0000"/>
                </a:solidFill>
                <a:latin typeface="黑体" panose="02010609060101010101" charset="-122"/>
                <a:ea typeface="黑体" panose="02010609060101010101" charset="-122"/>
                <a:cs typeface="Noto Sans SC"/>
                <a:sym typeface="Noto Sans SC"/>
              </a:rPr>
              <a:t>加强全局性谋划，构建机关党建与业务</a:t>
            </a:r>
            <a:endParaRPr lang="en-US" sz="4000" i="0" u="none" strike="noStrike">
              <a:solidFill>
                <a:srgbClr val="FF0000"/>
              </a:solidFill>
              <a:latin typeface="黑体" panose="02010609060101010101" charset="-122"/>
              <a:ea typeface="黑体" panose="02010609060101010101" charset="-122"/>
              <a:cs typeface="Noto Sans SC"/>
              <a:sym typeface="Noto Sans SC"/>
            </a:endParaRPr>
          </a:p>
          <a:p>
            <a:pPr marL="0" indent="0" algn="ctr">
              <a:lnSpc>
                <a:spcPct val="100000"/>
              </a:lnSpc>
              <a:defRPr/>
            </a:pPr>
            <a:r>
              <a:rPr lang="en-US" sz="4000" i="0" u="none" strike="noStrike">
                <a:solidFill>
                  <a:srgbClr val="FF0000"/>
                </a:solidFill>
                <a:latin typeface="黑体" panose="02010609060101010101" charset="-122"/>
                <a:ea typeface="黑体" panose="02010609060101010101" charset="-122"/>
                <a:cs typeface="Noto Sans SC"/>
                <a:sym typeface="Noto Sans SC"/>
              </a:rPr>
              <a:t>工作一体化格局</a:t>
            </a:r>
            <a:endParaRPr lang="en-US" sz="4000" i="0" u="none" strike="noStrike">
              <a:solidFill>
                <a:srgbClr val="FF0000"/>
              </a:solidFill>
              <a:latin typeface="黑体" panose="02010609060101010101" charset="-122"/>
              <a:ea typeface="黑体" panose="02010609060101010101" charset="-122"/>
              <a:cs typeface="Noto Sans SC"/>
              <a:sym typeface="Noto Sans S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2.1 目标融合：同向聚合，引领保障</a:t>
            </a:r>
            <a:endParaRPr lang="en-US" sz="1100"/>
          </a:p>
        </p:txBody>
      </p:sp>
      <p:sp>
        <p:nvSpPr>
          <p:cNvPr id="4" name="AutoShape 4"/>
          <p:cNvSpPr/>
          <p:nvPr/>
        </p:nvSpPr>
        <p:spPr>
          <a:xfrm>
            <a:off x="762000" y="190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ans SC"/>
                <a:ea typeface="Noto Sans SC"/>
                <a:cs typeface="Noto Sans SC"/>
                <a:sym typeface="Noto Sans SC"/>
              </a:rPr>
              <a:t>（一）战略高度：实现党建与业务目标的同向聚合</a:t>
            </a:r>
            <a:endParaRPr lang="en-US" sz="1100"/>
          </a:p>
        </p:txBody>
      </p:sp>
      <p:sp>
        <p:nvSpPr>
          <p:cNvPr id="5" name="AutoShape 5"/>
          <p:cNvSpPr/>
          <p:nvPr/>
        </p:nvSpPr>
        <p:spPr>
          <a:xfrm>
            <a:off x="762000" y="3048000"/>
            <a:ext cx="3378200" cy="2540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302000"/>
            <a:ext cx="355600" cy="355600"/>
          </a:xfrm>
          <a:prstGeom prst="rect">
            <a:avLst/>
          </a:prstGeom>
        </p:spPr>
      </p:pic>
      <p:sp>
        <p:nvSpPr>
          <p:cNvPr id="7" name="AutoShape 7"/>
          <p:cNvSpPr/>
          <p:nvPr/>
        </p:nvSpPr>
        <p:spPr>
          <a:xfrm>
            <a:off x="1460500" y="3302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战略站位 · 统揽全局</a:t>
            </a:r>
            <a:endParaRPr lang="en-US" sz="1100"/>
          </a:p>
        </p:txBody>
      </p:sp>
      <p:sp>
        <p:nvSpPr>
          <p:cNvPr id="8" name="AutoShape 8"/>
          <p:cNvSpPr/>
          <p:nvPr/>
        </p:nvSpPr>
        <p:spPr>
          <a:xfrm>
            <a:off x="1016000" y="3873500"/>
            <a:ext cx="2870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5563"/>
                </a:solidFill>
                <a:latin typeface="Noto Sans SC"/>
                <a:ea typeface="Noto Sans SC"/>
                <a:cs typeface="Noto Sans SC"/>
                <a:sym typeface="Noto Sans SC"/>
              </a:rPr>
              <a:t>站在统揽推进“四个伟大”的战略高度，深刻把握党建与业务目标的内在统一性。将党建工作置于发展大局中谋划，确保方向不偏、根基稳固，为业务发展提供根本政治保证。</a:t>
            </a:r>
            <a:endParaRPr lang="en-US" sz="1100"/>
          </a:p>
        </p:txBody>
      </p:sp>
      <p:sp>
        <p:nvSpPr>
          <p:cNvPr id="9" name="AutoShape 9"/>
          <p:cNvSpPr/>
          <p:nvPr/>
        </p:nvSpPr>
        <p:spPr>
          <a:xfrm>
            <a:off x="4394200" y="3048000"/>
            <a:ext cx="3378200" cy="2540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3302000"/>
            <a:ext cx="355600" cy="355600"/>
          </a:xfrm>
          <a:prstGeom prst="rect">
            <a:avLst/>
          </a:prstGeom>
        </p:spPr>
      </p:pic>
      <p:sp>
        <p:nvSpPr>
          <p:cNvPr id="11" name="AutoShape 11"/>
          <p:cNvSpPr/>
          <p:nvPr/>
        </p:nvSpPr>
        <p:spPr>
          <a:xfrm>
            <a:off x="5092700" y="3302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协同原则 · 目标同向</a:t>
            </a:r>
            <a:endParaRPr lang="en-US" sz="1100"/>
          </a:p>
        </p:txBody>
      </p:sp>
      <p:sp>
        <p:nvSpPr>
          <p:cNvPr id="12" name="AutoShape 12"/>
          <p:cNvSpPr/>
          <p:nvPr/>
        </p:nvSpPr>
        <p:spPr>
          <a:xfrm>
            <a:off x="4648200" y="3873500"/>
            <a:ext cx="2870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5563"/>
                </a:solidFill>
                <a:latin typeface="Noto Sans SC"/>
                <a:ea typeface="Noto Sans SC"/>
                <a:cs typeface="Noto Sans SC"/>
                <a:sym typeface="Noto Sans SC"/>
              </a:rPr>
              <a:t>坚持党建目标与业务目标同步制定、同步部署。确保二者在规划上同频共振，在执行上步调一致，真正做到党建与业务同部署、同落实、同检查、同考核。</a:t>
            </a:r>
            <a:endParaRPr lang="en-US" sz="1100"/>
          </a:p>
        </p:txBody>
      </p:sp>
      <p:sp>
        <p:nvSpPr>
          <p:cNvPr id="13" name="AutoShape 13"/>
          <p:cNvSpPr/>
          <p:nvPr/>
        </p:nvSpPr>
        <p:spPr>
          <a:xfrm>
            <a:off x="8026400" y="3048000"/>
            <a:ext cx="3378200" cy="2540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3302000"/>
            <a:ext cx="355600" cy="355600"/>
          </a:xfrm>
          <a:prstGeom prst="rect">
            <a:avLst/>
          </a:prstGeom>
        </p:spPr>
      </p:pic>
      <p:sp>
        <p:nvSpPr>
          <p:cNvPr id="15" name="AutoShape 15"/>
          <p:cNvSpPr/>
          <p:nvPr/>
        </p:nvSpPr>
        <p:spPr>
          <a:xfrm>
            <a:off x="8724900" y="3302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深度融合 · 有机嵌入</a:t>
            </a:r>
            <a:endParaRPr lang="en-US" sz="1100"/>
          </a:p>
        </p:txBody>
      </p:sp>
      <p:sp>
        <p:nvSpPr>
          <p:cNvPr id="16" name="AutoShape 16"/>
          <p:cNvSpPr/>
          <p:nvPr/>
        </p:nvSpPr>
        <p:spPr>
          <a:xfrm>
            <a:off x="8280400" y="3873500"/>
            <a:ext cx="2870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5563"/>
                </a:solidFill>
                <a:latin typeface="Noto Sans SC"/>
                <a:ea typeface="Noto Sans SC"/>
                <a:cs typeface="Noto Sans SC"/>
                <a:sym typeface="Noto Sans SC"/>
              </a:rPr>
              <a:t>把党的政治建设、组织建设、纪律建设等要求，有机融入业务发展规划、年度计划及具体执行环节。以高质量党建引领业务高质量发展，以业务实绩检验党建工作成效。</a:t>
            </a:r>
            <a:endParaRPr lang="en-US" sz="1100"/>
          </a:p>
        </p:txBody>
      </p:sp>
      <p:sp>
        <p:nvSpPr>
          <p:cNvPr id="17" name="AutoShape 17"/>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374151"/>
                </a:solidFill>
                <a:latin typeface="Noto Sans SC"/>
                <a:ea typeface="Noto Sans SC"/>
                <a:cs typeface="Noto Sans SC"/>
                <a:sym typeface="Noto Sans SC"/>
              </a:rPr>
              <a:t>党建引领方向，业务夯实根基，二者深度融合，凝聚起推动事业发展的磅礴力量。</a:t>
            </a:r>
            <a:endParaRPr lang="en-US" sz="1100"/>
          </a:p>
        </p:txBody>
      </p:sp>
      <p:sp>
        <p:nvSpPr>
          <p:cNvPr id="18" name="矩形 17"/>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2.1 目标融合：同向聚合，引领保障</a:t>
            </a:r>
            <a:endParaRPr lang="en-US" sz="1100"/>
          </a:p>
        </p:txBody>
      </p:sp>
      <p:sp>
        <p:nvSpPr>
          <p:cNvPr id="4" name="AutoShape 4"/>
          <p:cNvSpPr/>
          <p:nvPr/>
        </p:nvSpPr>
        <p:spPr>
          <a:xfrm>
            <a:off x="762000" y="1651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（二）具体路径：将政治要求转化为业务指标</a:t>
            </a:r>
            <a:endParaRPr lang="en-US" sz="1100"/>
          </a:p>
        </p:txBody>
      </p:sp>
      <p:sp>
        <p:nvSpPr>
          <p:cNvPr id="5" name="AutoShape 5"/>
          <p:cNvSpPr/>
          <p:nvPr/>
        </p:nvSpPr>
        <p:spPr>
          <a:xfrm>
            <a:off x="762000" y="2667000"/>
            <a:ext cx="3378200" cy="298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21000"/>
            <a:ext cx="406400" cy="406400"/>
          </a:xfrm>
          <a:prstGeom prst="rect">
            <a:avLst/>
          </a:prstGeom>
        </p:spPr>
      </p:pic>
      <p:sp>
        <p:nvSpPr>
          <p:cNvPr id="7" name="AutoShape 7"/>
          <p:cNvSpPr/>
          <p:nvPr/>
        </p:nvSpPr>
        <p:spPr>
          <a:xfrm>
            <a:off x="1524000" y="2921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嵌入业务规划</a:t>
            </a:r>
            <a:endParaRPr lang="en-US" sz="1100"/>
          </a:p>
        </p:txBody>
      </p:sp>
      <p:cxnSp>
        <p:nvCxnSpPr>
          <p:cNvPr id="8" name="Connector 8"/>
          <p:cNvCxnSpPr/>
          <p:nvPr/>
        </p:nvCxnSpPr>
        <p:spPr>
          <a:xfrm rot="-15211">
            <a:off x="1016014" y="3486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3683000"/>
            <a:ext cx="28702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5563"/>
                </a:solidFill>
                <a:latin typeface="Noto Sans SC"/>
                <a:ea typeface="Noto Sans SC"/>
                <a:cs typeface="Noto Sans SC"/>
                <a:sym typeface="Noto Sans SC"/>
              </a:rPr>
              <a:t>在制定业务发展规划的源头环节，主动对标对表，充分体现党的路线方针政策和党中央决策部署，确保业务发展方向与党的政治方向保持高度一致，实现党建与业务规划同谋划、同部署。</a:t>
            </a:r>
            <a:endParaRPr lang="en-US" sz="1100"/>
          </a:p>
        </p:txBody>
      </p:sp>
      <p:sp>
        <p:nvSpPr>
          <p:cNvPr id="10" name="AutoShape 10"/>
          <p:cNvSpPr/>
          <p:nvPr/>
        </p:nvSpPr>
        <p:spPr>
          <a:xfrm>
            <a:off x="4394200" y="2667000"/>
            <a:ext cx="3378200" cy="298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2921000"/>
            <a:ext cx="406400" cy="406400"/>
          </a:xfrm>
          <a:prstGeom prst="rect">
            <a:avLst/>
          </a:prstGeom>
        </p:spPr>
      </p:pic>
      <p:sp>
        <p:nvSpPr>
          <p:cNvPr id="12" name="AutoShape 12"/>
          <p:cNvSpPr/>
          <p:nvPr/>
        </p:nvSpPr>
        <p:spPr>
          <a:xfrm>
            <a:off x="5156200" y="2921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量化业务指标</a:t>
            </a:r>
            <a:endParaRPr lang="en-US" sz="1100"/>
          </a:p>
        </p:txBody>
      </p:sp>
      <p:cxnSp>
        <p:nvCxnSpPr>
          <p:cNvPr id="13" name="Connector 13"/>
          <p:cNvCxnSpPr/>
          <p:nvPr/>
        </p:nvCxnSpPr>
        <p:spPr>
          <a:xfrm rot="-15211">
            <a:off x="4648214" y="3486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4" name="AutoShape 14"/>
          <p:cNvSpPr/>
          <p:nvPr/>
        </p:nvSpPr>
        <p:spPr>
          <a:xfrm>
            <a:off x="4648200" y="3683000"/>
            <a:ext cx="28702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5563"/>
                </a:solidFill>
                <a:latin typeface="Noto Sans SC"/>
                <a:ea typeface="Noto Sans SC"/>
                <a:cs typeface="Noto Sans SC"/>
                <a:sym typeface="Noto Sans SC"/>
              </a:rPr>
              <a:t>将“两个维护”、服务大局、为民宗旨等政治要求，拆解细化为可衡量、可考核、可追溯的具体业务指标，让抽象的政治要求转化为具体的工作标准，实现党建与业务目标同向聚合。</a:t>
            </a:r>
            <a:endParaRPr lang="en-US" sz="1100"/>
          </a:p>
        </p:txBody>
      </p:sp>
      <p:sp>
        <p:nvSpPr>
          <p:cNvPr id="15" name="AutoShape 15"/>
          <p:cNvSpPr/>
          <p:nvPr/>
        </p:nvSpPr>
        <p:spPr>
          <a:xfrm>
            <a:off x="8026400" y="2667000"/>
            <a:ext cx="3378200" cy="298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921000"/>
            <a:ext cx="406400" cy="406400"/>
          </a:xfrm>
          <a:prstGeom prst="rect">
            <a:avLst/>
          </a:prstGeom>
        </p:spPr>
      </p:pic>
      <p:sp>
        <p:nvSpPr>
          <p:cNvPr id="17" name="AutoShape 17"/>
          <p:cNvSpPr/>
          <p:nvPr/>
        </p:nvSpPr>
        <p:spPr>
          <a:xfrm>
            <a:off x="8788400" y="2921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确立衡量标尺</a:t>
            </a:r>
            <a:endParaRPr lang="en-US" sz="1100"/>
          </a:p>
        </p:txBody>
      </p:sp>
      <p:cxnSp>
        <p:nvCxnSpPr>
          <p:cNvPr id="18" name="Connector 18"/>
          <p:cNvCxnSpPr/>
          <p:nvPr/>
        </p:nvCxnSpPr>
        <p:spPr>
          <a:xfrm rot="-15211">
            <a:off x="8280414" y="3486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9" name="AutoShape 19"/>
          <p:cNvSpPr/>
          <p:nvPr/>
        </p:nvSpPr>
        <p:spPr>
          <a:xfrm>
            <a:off x="8280400" y="3683000"/>
            <a:ext cx="28702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5563"/>
                </a:solidFill>
                <a:latin typeface="Noto Sans SC"/>
                <a:ea typeface="Noto Sans SC"/>
                <a:cs typeface="Noto Sans SC"/>
                <a:sym typeface="Noto Sans SC"/>
              </a:rPr>
              <a:t>以“六个是否”为核心标尺：决策部署是否落实、中心工作是否完成、组织功能是否增强、干部素质是否提高、干事劲头是否提振、人民群众是否满意，全面检验机关党建成效。</a:t>
            </a:r>
            <a:endParaRPr lang="en-US" sz="1100"/>
          </a:p>
        </p:txBody>
      </p:sp>
      <p:sp>
        <p:nvSpPr>
          <p:cNvPr id="20" name="AutoShape 20"/>
          <p:cNvSpPr/>
          <p:nvPr/>
        </p:nvSpPr>
        <p:spPr>
          <a:xfrm>
            <a:off x="762000" y="59690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alpha val="74902"/>
                  </a:srgbClr>
                </a:solidFill>
                <a:latin typeface="Noto Sans SC"/>
                <a:ea typeface="Noto Sans SC"/>
                <a:cs typeface="Noto Sans SC"/>
                <a:sym typeface="Noto Sans SC"/>
              </a:rPr>
              <a:t>—— 坚持党建引领，推动政治优势转化为发展优势，实现党建与业务深度融合、互促共进 ——</a:t>
            </a:r>
            <a:endParaRPr lang="en-US" sz="1100"/>
          </a:p>
        </p:txBody>
      </p:sp>
      <p:sp>
        <p:nvSpPr>
          <p:cNvPr id="21" name="矩形 20"/>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2.2 工作融合：有机结合，互促共进</a:t>
            </a:r>
            <a:endParaRPr lang="en-US" sz="1100"/>
          </a:p>
        </p:txBody>
      </p:sp>
      <p:sp>
        <p:nvSpPr>
          <p:cNvPr id="4" name="AutoShape 4"/>
          <p:cNvSpPr/>
          <p:nvPr/>
        </p:nvSpPr>
        <p:spPr>
          <a:xfrm>
            <a:off x="762000" y="18415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ans SC"/>
                <a:ea typeface="Noto Sans SC"/>
                <a:cs typeface="Noto Sans SC"/>
                <a:sym typeface="Noto Sans SC"/>
              </a:rPr>
              <a:t>（一）职责定位：围绕中心、建设队伍、服务群众</a:t>
            </a:r>
            <a:endParaRPr lang="en-US" sz="1100"/>
          </a:p>
        </p:txBody>
      </p:sp>
      <p:sp>
        <p:nvSpPr>
          <p:cNvPr id="5" name="AutoShape 5"/>
          <p:cNvSpPr/>
          <p:nvPr/>
        </p:nvSpPr>
        <p:spPr>
          <a:xfrm>
            <a:off x="762000" y="2921000"/>
            <a:ext cx="33782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921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238500"/>
            <a:ext cx="355600" cy="355600"/>
          </a:xfrm>
          <a:prstGeom prst="rect">
            <a:avLst/>
          </a:prstGeom>
        </p:spPr>
      </p:pic>
      <p:sp>
        <p:nvSpPr>
          <p:cNvPr id="8" name="AutoShape 8"/>
          <p:cNvSpPr/>
          <p:nvPr/>
        </p:nvSpPr>
        <p:spPr>
          <a:xfrm>
            <a:off x="1460500" y="32258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核心职责锚定</a:t>
            </a:r>
            <a:endParaRPr lang="en-US" sz="1100"/>
          </a:p>
        </p:txBody>
      </p:sp>
      <p:sp>
        <p:nvSpPr>
          <p:cNvPr id="9" name="AutoShape 9"/>
          <p:cNvSpPr/>
          <p:nvPr/>
        </p:nvSpPr>
        <p:spPr>
          <a:xfrm>
            <a:off x="1016000" y="3873500"/>
            <a:ext cx="2870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44444"/>
                </a:solidFill>
                <a:latin typeface="Noto Sans SC"/>
                <a:ea typeface="Noto Sans SC"/>
                <a:cs typeface="Noto Sans SC"/>
                <a:sym typeface="Noto Sans SC"/>
              </a:rPr>
              <a:t>深刻把握机关党建“围绕中心、建设队伍、服务群众”的根本定位，将其作为党建工作的出发点和落脚点，确保党建工作始终不偏离主航道，与大局同频共振。</a:t>
            </a:r>
            <a:endParaRPr lang="en-US" sz="1100"/>
          </a:p>
        </p:txBody>
      </p:sp>
      <p:sp>
        <p:nvSpPr>
          <p:cNvPr id="10" name="AutoShape 10"/>
          <p:cNvSpPr/>
          <p:nvPr/>
        </p:nvSpPr>
        <p:spPr>
          <a:xfrm>
            <a:off x="4406900" y="2921000"/>
            <a:ext cx="33782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406900" y="2921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3238500"/>
            <a:ext cx="355600" cy="355600"/>
          </a:xfrm>
          <a:prstGeom prst="rect">
            <a:avLst/>
          </a:prstGeom>
        </p:spPr>
      </p:pic>
      <p:sp>
        <p:nvSpPr>
          <p:cNvPr id="13" name="AutoShape 13"/>
          <p:cNvSpPr/>
          <p:nvPr/>
        </p:nvSpPr>
        <p:spPr>
          <a:xfrm>
            <a:off x="5105400" y="32258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互促共进方针</a:t>
            </a:r>
            <a:endParaRPr lang="en-US" sz="1100"/>
          </a:p>
        </p:txBody>
      </p:sp>
      <p:sp>
        <p:nvSpPr>
          <p:cNvPr id="14" name="AutoShape 14"/>
          <p:cNvSpPr/>
          <p:nvPr/>
        </p:nvSpPr>
        <p:spPr>
          <a:xfrm>
            <a:off x="4660900" y="3873500"/>
            <a:ext cx="2870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44444"/>
                </a:solidFill>
                <a:latin typeface="Noto Sans SC"/>
                <a:ea typeface="Noto Sans SC"/>
                <a:cs typeface="Noto Sans SC"/>
                <a:sym typeface="Noto Sans SC"/>
              </a:rPr>
              <a:t>坚持“围绕中心抓党建，抓好党建促业务”，推动党建与业务目标同向、部署同步、落实同力。以高质量党建引领业务发展，以业务成效检验党建成效，实现二者深度融合。</a:t>
            </a:r>
            <a:endParaRPr lang="en-US" sz="1100"/>
          </a:p>
        </p:txBody>
      </p:sp>
      <p:sp>
        <p:nvSpPr>
          <p:cNvPr id="15" name="AutoShape 15"/>
          <p:cNvSpPr/>
          <p:nvPr/>
        </p:nvSpPr>
        <p:spPr>
          <a:xfrm>
            <a:off x="8051800" y="2921000"/>
            <a:ext cx="33782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8051800" y="2921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238500"/>
            <a:ext cx="355600" cy="355600"/>
          </a:xfrm>
          <a:prstGeom prst="rect">
            <a:avLst/>
          </a:prstGeom>
        </p:spPr>
      </p:pic>
      <p:sp>
        <p:nvSpPr>
          <p:cNvPr id="18" name="AutoShape 18"/>
          <p:cNvSpPr/>
          <p:nvPr/>
        </p:nvSpPr>
        <p:spPr>
          <a:xfrm>
            <a:off x="8750300" y="32258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破解“两张皮”</a:t>
            </a:r>
            <a:endParaRPr lang="en-US" sz="1100"/>
          </a:p>
        </p:txBody>
      </p:sp>
      <p:sp>
        <p:nvSpPr>
          <p:cNvPr id="19" name="AutoShape 19"/>
          <p:cNvSpPr/>
          <p:nvPr/>
        </p:nvSpPr>
        <p:spPr>
          <a:xfrm>
            <a:off x="8305800" y="3873500"/>
            <a:ext cx="2870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44444"/>
                </a:solidFill>
                <a:latin typeface="Noto Sans SC"/>
                <a:ea typeface="Noto Sans SC"/>
                <a:cs typeface="Noto Sans SC"/>
                <a:sym typeface="Noto Sans SC"/>
              </a:rPr>
              <a:t>在有机结合、要素渗透、过程贯通上下足功夫，打破党建与业务的壁垒。将党建优势转化为发展优势，把党建活力转化为业务动力，切实解决党建与业务脱节的问题。</a:t>
            </a:r>
            <a:endParaRPr lang="en-US" sz="1100"/>
          </a:p>
        </p:txBody>
      </p:sp>
      <p:sp>
        <p:nvSpPr>
          <p:cNvPr id="20" name="AutoShape 20"/>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1" u="none" strike="noStrike">
                <a:solidFill>
                  <a:srgbClr val="666666"/>
                </a:solidFill>
                <a:latin typeface="Noto Sans SC"/>
                <a:ea typeface="Noto Sans SC"/>
                <a:cs typeface="Noto Sans SC"/>
                <a:sym typeface="Noto Sans SC"/>
              </a:rPr>
              <a:t>—— 以党建为引领，让业务有灵魂，以业务为载体，让党建有抓手，实现党建与业务深度融合、同频共振 ——</a:t>
            </a:r>
            <a:endParaRPr lang="en-US" sz="1100"/>
          </a:p>
        </p:txBody>
      </p:sp>
      <p:sp>
        <p:nvSpPr>
          <p:cNvPr id="21" name="矩形 20"/>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2.2 工作融合：有机结合，互促共进</a:t>
            </a:r>
            <a:endParaRPr lang="en-US" sz="1100"/>
          </a:p>
        </p:txBody>
      </p:sp>
      <p:sp>
        <p:nvSpPr>
          <p:cNvPr id="4" name="AutoShape 4"/>
          <p:cNvSpPr/>
          <p:nvPr/>
        </p:nvSpPr>
        <p:spPr>
          <a:xfrm>
            <a:off x="762000" y="1651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（二）实践方法：做好“党建+”文章，寻找融合切入点</a:t>
            </a:r>
            <a:endParaRPr lang="en-US" sz="1100"/>
          </a:p>
        </p:txBody>
      </p:sp>
      <p:sp>
        <p:nvSpPr>
          <p:cNvPr id="5" name="AutoShape 5"/>
          <p:cNvSpPr/>
          <p:nvPr/>
        </p:nvSpPr>
        <p:spPr>
          <a:xfrm>
            <a:off x="762000" y="2603500"/>
            <a:ext cx="3378200" cy="2794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6035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90600" y="2908300"/>
            <a:ext cx="355600" cy="355600"/>
          </a:xfrm>
          <a:prstGeom prst="rect">
            <a:avLst/>
          </a:prstGeom>
        </p:spPr>
      </p:pic>
      <p:sp>
        <p:nvSpPr>
          <p:cNvPr id="8" name="AutoShape 8"/>
          <p:cNvSpPr/>
          <p:nvPr/>
        </p:nvSpPr>
        <p:spPr>
          <a:xfrm>
            <a:off x="1447800" y="2895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研究规律 · 找准靶心</a:t>
            </a:r>
            <a:endParaRPr lang="en-US" sz="1100"/>
          </a:p>
        </p:txBody>
      </p:sp>
      <p:sp>
        <p:nvSpPr>
          <p:cNvPr id="9" name="AutoShape 9"/>
          <p:cNvSpPr/>
          <p:nvPr/>
        </p:nvSpPr>
        <p:spPr>
          <a:xfrm>
            <a:off x="990600" y="3492500"/>
            <a:ext cx="29718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深入剖析本单位、本部门的核心职能与发展规律，打破党建与业务“两张皮”壁垒。精准捕捉两者的契合点与发力点，让党建工作根植于业务土壤，为融合发展奠定坚实的认知与实践基础。</a:t>
            </a:r>
            <a:endParaRPr lang="en-US" sz="1100"/>
          </a:p>
        </p:txBody>
      </p:sp>
      <p:sp>
        <p:nvSpPr>
          <p:cNvPr id="10" name="AutoShape 10"/>
          <p:cNvSpPr/>
          <p:nvPr/>
        </p:nvSpPr>
        <p:spPr>
          <a:xfrm>
            <a:off x="4406900" y="2603500"/>
            <a:ext cx="3378200" cy="2794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406900" y="26035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2908300"/>
            <a:ext cx="355600" cy="355600"/>
          </a:xfrm>
          <a:prstGeom prst="rect">
            <a:avLst/>
          </a:prstGeom>
        </p:spPr>
      </p:pic>
      <p:sp>
        <p:nvSpPr>
          <p:cNvPr id="13" name="AutoShape 13"/>
          <p:cNvSpPr/>
          <p:nvPr/>
        </p:nvSpPr>
        <p:spPr>
          <a:xfrm>
            <a:off x="5092700" y="2895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多维融合 · 同频共振</a:t>
            </a:r>
            <a:endParaRPr lang="en-US" sz="1100"/>
          </a:p>
        </p:txBody>
      </p:sp>
      <p:sp>
        <p:nvSpPr>
          <p:cNvPr id="14" name="AutoShape 14"/>
          <p:cNvSpPr/>
          <p:nvPr/>
        </p:nvSpPr>
        <p:spPr>
          <a:xfrm>
            <a:off x="4635500" y="3492500"/>
            <a:ext cx="29718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推行“党建+重点任务”，设立先锋岗攻坚破难；深化“党建+优化服务”，以红色引领提升营商环境与服务质效；探索“党建+改革创新”，激励党员在技术攻关、管理升级中勇当先锋，释放融合发展新动能。</a:t>
            </a:r>
            <a:endParaRPr lang="en-US" sz="1100"/>
          </a:p>
        </p:txBody>
      </p:sp>
      <p:sp>
        <p:nvSpPr>
          <p:cNvPr id="15" name="AutoShape 15"/>
          <p:cNvSpPr/>
          <p:nvPr/>
        </p:nvSpPr>
        <p:spPr>
          <a:xfrm>
            <a:off x="8051800" y="2603500"/>
            <a:ext cx="3378200" cy="2794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8051800" y="26035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908300"/>
            <a:ext cx="355600" cy="355600"/>
          </a:xfrm>
          <a:prstGeom prst="rect">
            <a:avLst/>
          </a:prstGeom>
        </p:spPr>
      </p:pic>
      <p:sp>
        <p:nvSpPr>
          <p:cNvPr id="18" name="AutoShape 18"/>
          <p:cNvSpPr/>
          <p:nvPr/>
        </p:nvSpPr>
        <p:spPr>
          <a:xfrm>
            <a:off x="8737600" y="2895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全程嵌入 · 闭环发力</a:t>
            </a:r>
            <a:endParaRPr lang="en-US" sz="1100"/>
          </a:p>
        </p:txBody>
      </p:sp>
      <p:sp>
        <p:nvSpPr>
          <p:cNvPr id="19" name="AutoShape 19"/>
          <p:cNvSpPr/>
          <p:nvPr/>
        </p:nvSpPr>
        <p:spPr>
          <a:xfrm>
            <a:off x="8280400" y="3492500"/>
            <a:ext cx="29718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将党组织的教育、管理、监督功能深度融入业务全流程。在决策环节把方向，在执行环节强监督，在考核环节严把关，实现党建与业务同谋划、同部署、同落实，确保融合工作走深走实。</a:t>
            </a:r>
            <a:endParaRPr lang="en-US" sz="1100"/>
          </a:p>
        </p:txBody>
      </p:sp>
      <p:sp>
        <p:nvSpPr>
          <p:cNvPr id="20" name="AutoShape 20"/>
          <p:cNvSpPr/>
          <p:nvPr/>
        </p:nvSpPr>
        <p:spPr>
          <a:xfrm>
            <a:off x="762000" y="5715000"/>
            <a:ext cx="1066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500" b="1" i="0" u="none" strike="noStrike">
                <a:solidFill>
                  <a:srgbClr val="C00000"/>
                </a:solidFill>
                <a:latin typeface="Noto Sans SC"/>
                <a:ea typeface="Noto Sans SC"/>
                <a:cs typeface="Noto Sans SC"/>
                <a:sym typeface="Noto Sans SC"/>
              </a:rPr>
              <a:t>“</a:t>
            </a:r>
            <a:r>
              <a:rPr lang="en-US" sz="1500" b="0" i="0" u="none" strike="noStrike">
                <a:solidFill>
                  <a:srgbClr val="333333"/>
                </a:solidFill>
                <a:latin typeface="Noto Sans SC"/>
                <a:ea typeface="Noto Sans SC"/>
                <a:cs typeface="Noto Sans SC"/>
                <a:sym typeface="Noto Sans SC"/>
              </a:rPr>
              <a:t>以高质量党建引领高质量发展，推动党建与业务从“物理结合”走向“化学融合”，让红色引擎成为事业发展的不竭动力。</a:t>
            </a:r>
            <a:r>
              <a:rPr lang="en-US" sz="1500" b="1" i="0" u="none" strike="noStrike">
                <a:solidFill>
                  <a:srgbClr val="C00000"/>
                </a:solidFill>
                <a:latin typeface="Noto Sans SC"/>
                <a:ea typeface="Noto Sans SC"/>
                <a:cs typeface="Noto Sans SC"/>
                <a:sym typeface="Noto Sans SC"/>
              </a:rPr>
              <a:t>”</a:t>
            </a:r>
            <a:endParaRPr lang="en-US" sz="1100"/>
          </a:p>
        </p:txBody>
      </p:sp>
      <p:sp>
        <p:nvSpPr>
          <p:cNvPr id="21" name="矩形 20"/>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2.3 组织融合：夯实基础，建强队伍</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（一）组织覆盖：业务开展到哪里，党组织就建到哪里</a:t>
            </a:r>
            <a:endParaRPr lang="en-US" sz="1100"/>
          </a:p>
        </p:txBody>
      </p:sp>
      <p:sp>
        <p:nvSpPr>
          <p:cNvPr id="5" name="AutoShape 5"/>
          <p:cNvSpPr/>
          <p:nvPr/>
        </p:nvSpPr>
        <p:spPr>
          <a:xfrm>
            <a:off x="762000" y="2667000"/>
            <a:ext cx="3429000" cy="317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21000"/>
            <a:ext cx="406400" cy="406400"/>
          </a:xfrm>
          <a:prstGeom prst="rect">
            <a:avLst/>
          </a:prstGeom>
        </p:spPr>
      </p:pic>
      <p:sp>
        <p:nvSpPr>
          <p:cNvPr id="7" name="AutoShape 7"/>
          <p:cNvSpPr/>
          <p:nvPr/>
        </p:nvSpPr>
        <p:spPr>
          <a:xfrm>
            <a:off x="1524000" y="2946400"/>
            <a:ext cx="2667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组织设置 · 全域覆盖</a:t>
            </a:r>
            <a:endParaRPr lang="en-US" sz="1100"/>
          </a:p>
        </p:txBody>
      </p:sp>
      <p:cxnSp>
        <p:nvCxnSpPr>
          <p:cNvPr id="8" name="Connector 8"/>
          <p:cNvCxnSpPr/>
          <p:nvPr/>
        </p:nvCxnSpPr>
        <p:spPr>
          <a:xfrm rot="-14946">
            <a:off x="1016014" y="34861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3683000"/>
            <a:ext cx="2921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坚持“支部建在司局、党小组建在处室”的基本架构，根据重大项目攻坚、专项任务推进等中心工作需要，灵活组建临时党组织。确保业务延伸到哪里，党组织就覆盖到哪里，实现组织建设与业务发展同频共振。</a:t>
            </a:r>
            <a:endParaRPr lang="en-US" sz="1100"/>
          </a:p>
        </p:txBody>
      </p:sp>
      <p:sp>
        <p:nvSpPr>
          <p:cNvPr id="10" name="AutoShape 10"/>
          <p:cNvSpPr/>
          <p:nvPr/>
        </p:nvSpPr>
        <p:spPr>
          <a:xfrm>
            <a:off x="4381500" y="2667000"/>
            <a:ext cx="3429000" cy="317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2921000"/>
            <a:ext cx="406400" cy="406400"/>
          </a:xfrm>
          <a:prstGeom prst="rect">
            <a:avLst/>
          </a:prstGeom>
        </p:spPr>
      </p:pic>
      <p:sp>
        <p:nvSpPr>
          <p:cNvPr id="12" name="AutoShape 12"/>
          <p:cNvSpPr/>
          <p:nvPr/>
        </p:nvSpPr>
        <p:spPr>
          <a:xfrm>
            <a:off x="5143500" y="2946400"/>
            <a:ext cx="2667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支部建设 · 对标四强</a:t>
            </a:r>
            <a:endParaRPr lang="en-US" sz="1100"/>
          </a:p>
        </p:txBody>
      </p:sp>
      <p:cxnSp>
        <p:nvCxnSpPr>
          <p:cNvPr id="13" name="Connector 13"/>
          <p:cNvCxnSpPr/>
          <p:nvPr/>
        </p:nvCxnSpPr>
        <p:spPr>
          <a:xfrm rot="-14946">
            <a:off x="4635514" y="34861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4" name="AutoShape 14"/>
          <p:cNvSpPr/>
          <p:nvPr/>
        </p:nvSpPr>
        <p:spPr>
          <a:xfrm>
            <a:off x="4635500" y="3683000"/>
            <a:ext cx="2921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以创建“四强”党支部为核心目标，持续深化基层党组织标准化规范化建设。着力强化政治引领、建强支部班子、锻造过硬党员队伍、提升服务保障能力，让基层党支部成为推动改革发展的坚强战斗堡垒。</a:t>
            </a:r>
            <a:endParaRPr lang="en-US" sz="1100"/>
          </a:p>
        </p:txBody>
      </p:sp>
      <p:sp>
        <p:nvSpPr>
          <p:cNvPr id="15" name="AutoShape 15"/>
          <p:cNvSpPr/>
          <p:nvPr/>
        </p:nvSpPr>
        <p:spPr>
          <a:xfrm>
            <a:off x="8001000" y="2667000"/>
            <a:ext cx="3429000" cy="317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2921000"/>
            <a:ext cx="406400" cy="406400"/>
          </a:xfrm>
          <a:prstGeom prst="rect">
            <a:avLst/>
          </a:prstGeom>
        </p:spPr>
      </p:pic>
      <p:sp>
        <p:nvSpPr>
          <p:cNvPr id="17" name="AutoShape 17"/>
          <p:cNvSpPr/>
          <p:nvPr/>
        </p:nvSpPr>
        <p:spPr>
          <a:xfrm>
            <a:off x="8763000" y="2946400"/>
            <a:ext cx="2667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责任落实 · 一肩双责</a:t>
            </a:r>
            <a:endParaRPr lang="en-US" sz="1100"/>
          </a:p>
        </p:txBody>
      </p:sp>
      <p:cxnSp>
        <p:nvCxnSpPr>
          <p:cNvPr id="18" name="Connector 18"/>
          <p:cNvCxnSpPr/>
          <p:nvPr/>
        </p:nvCxnSpPr>
        <p:spPr>
          <a:xfrm rot="-14946">
            <a:off x="8255014" y="34861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9" name="AutoShape 19"/>
          <p:cNvSpPr/>
          <p:nvPr/>
        </p:nvSpPr>
        <p:spPr>
          <a:xfrm>
            <a:off x="8255000" y="3683000"/>
            <a:ext cx="2921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严格落实“一岗双责”，党支部书记原则上由单位党员主要负责人担任，实现党建与业务同谋划、同部署。从组织领导层面破除“两张皮”问题，以“一把手”抓总推动党建与业务深度融合、互促共进。</a:t>
            </a:r>
            <a:endParaRPr lang="en-US" sz="1100"/>
          </a:p>
        </p:txBody>
      </p:sp>
      <p:sp>
        <p:nvSpPr>
          <p:cNvPr id="21" name="矩形 20"/>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2.3 组织融合：夯实基础，建强队伍</a:t>
            </a:r>
            <a:endParaRPr lang="en-US" sz="1100"/>
          </a:p>
        </p:txBody>
      </p:sp>
      <p:sp>
        <p:nvSpPr>
          <p:cNvPr id="4" name="AutoShape 4"/>
          <p:cNvSpPr/>
          <p:nvPr/>
        </p:nvSpPr>
        <p:spPr>
          <a:xfrm>
            <a:off x="762000" y="1651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（二）队伍建设：打造“四好”党员队伍，构建大党建格局</a:t>
            </a:r>
            <a:endParaRPr lang="en-US" sz="1100"/>
          </a:p>
        </p:txBody>
      </p:sp>
      <p:sp>
        <p:nvSpPr>
          <p:cNvPr id="5" name="AutoShape 5"/>
          <p:cNvSpPr/>
          <p:nvPr/>
        </p:nvSpPr>
        <p:spPr>
          <a:xfrm>
            <a:off x="762000" y="2413000"/>
            <a:ext cx="10668000" cy="1206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413000"/>
            <a:ext cx="762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79500" y="2565400"/>
            <a:ext cx="10160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压实“一岗双责”，筑牢责任根基</a:t>
            </a:r>
            <a:endParaRPr lang="en-US" sz="1100"/>
          </a:p>
        </p:txBody>
      </p:sp>
      <p:sp>
        <p:nvSpPr>
          <p:cNvPr id="8" name="AutoShape 8"/>
          <p:cNvSpPr/>
          <p:nvPr/>
        </p:nvSpPr>
        <p:spPr>
          <a:xfrm>
            <a:off x="1079500" y="2971800"/>
            <a:ext cx="10096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B5563"/>
                </a:solidFill>
                <a:latin typeface="Noto Sans SC"/>
                <a:ea typeface="Noto Sans SC"/>
                <a:cs typeface="Noto Sans SC"/>
                <a:sym typeface="Noto Sans SC"/>
              </a:rPr>
              <a:t>领导班子成员切实履行“一岗双责”，坚持党建与业务同部署、同落实、同检查、同考核。既要抓好分管领域的业务发展，更要抓实党建工作责任，实现党建与业务互促共进、协同发展。</a:t>
            </a:r>
            <a:endParaRPr lang="en-US" sz="1100"/>
          </a:p>
        </p:txBody>
      </p:sp>
      <p:sp>
        <p:nvSpPr>
          <p:cNvPr id="9" name="AutoShape 9"/>
          <p:cNvSpPr/>
          <p:nvPr/>
        </p:nvSpPr>
        <p:spPr>
          <a:xfrm>
            <a:off x="762000" y="3746500"/>
            <a:ext cx="10668000" cy="1206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762000" y="3746500"/>
            <a:ext cx="762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1079500" y="3898900"/>
            <a:ext cx="10160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锻造“四好”队伍，树立先锋标杆</a:t>
            </a:r>
            <a:endParaRPr lang="en-US" sz="1100"/>
          </a:p>
        </p:txBody>
      </p:sp>
      <p:sp>
        <p:nvSpPr>
          <p:cNvPr id="12" name="AutoShape 12"/>
          <p:cNvSpPr/>
          <p:nvPr/>
        </p:nvSpPr>
        <p:spPr>
          <a:xfrm>
            <a:off x="1079500" y="4305300"/>
            <a:ext cx="10096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B5563"/>
                </a:solidFill>
                <a:latin typeface="Noto Sans SC"/>
                <a:ea typeface="Noto Sans SC"/>
                <a:cs typeface="Noto Sans SC"/>
                <a:sym typeface="Noto Sans SC"/>
              </a:rPr>
              <a:t>着力打造“政治素质好、岗位履责好、作风品行好、群众评价好”的党员队伍。以高标准严要求强化党员教育管理，引导党员在岗位上亮身份、作表率，充分发挥基层党组织的战斗堡垒作用和党员的先锋模范作用。</a:t>
            </a:r>
            <a:endParaRPr lang="en-US" sz="1100"/>
          </a:p>
        </p:txBody>
      </p:sp>
      <p:sp>
        <p:nvSpPr>
          <p:cNvPr id="13" name="AutoShape 13"/>
          <p:cNvSpPr/>
          <p:nvPr/>
        </p:nvSpPr>
        <p:spPr>
          <a:xfrm>
            <a:off x="762000" y="5080000"/>
            <a:ext cx="10668000" cy="1206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762000" y="5080000"/>
            <a:ext cx="762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1079500" y="5232400"/>
            <a:ext cx="10160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构建大党建格局，凝聚全员合力</a:t>
            </a:r>
            <a:endParaRPr lang="en-US" sz="1100"/>
          </a:p>
        </p:txBody>
      </p:sp>
      <p:sp>
        <p:nvSpPr>
          <p:cNvPr id="16" name="AutoShape 16"/>
          <p:cNvSpPr/>
          <p:nvPr/>
        </p:nvSpPr>
        <p:spPr>
          <a:xfrm>
            <a:off x="1079500" y="5638800"/>
            <a:ext cx="10096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B5563"/>
                </a:solidFill>
                <a:latin typeface="Noto Sans SC"/>
                <a:ea typeface="Noto Sans SC"/>
                <a:cs typeface="Noto Sans SC"/>
                <a:sym typeface="Noto Sans SC"/>
              </a:rPr>
              <a:t>聚焦“人”的核心要素，将队伍建设作为党建与业务融合的切入点。推动党员培养与人才培育同频共振，形成“人人参与、人人有责、人人尽责”的大党建工作体系，为事业发展提供坚实的组织保障和人才支撑。</a:t>
            </a:r>
            <a:endParaRPr lang="en-US" sz="1100"/>
          </a:p>
        </p:txBody>
      </p:sp>
      <p:sp>
        <p:nvSpPr>
          <p:cNvPr id="21" name="矩形 20"/>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2.4 机制融合：强化保障，常态长效</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（一）运行机制：坚持“四个一起”，筑牢融合发展的制度根基</a:t>
            </a:r>
            <a:endParaRPr lang="en-US" sz="1100"/>
          </a:p>
        </p:txBody>
      </p:sp>
      <p:sp>
        <p:nvSpPr>
          <p:cNvPr id="5" name="AutoShape 5"/>
          <p:cNvSpPr/>
          <p:nvPr/>
        </p:nvSpPr>
        <p:spPr>
          <a:xfrm>
            <a:off x="762000" y="2413000"/>
            <a:ext cx="10668000" cy="1143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952500" y="2603500"/>
            <a:ext cx="10287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525252"/>
                </a:solidFill>
                <a:latin typeface="Noto Sans SC"/>
                <a:ea typeface="Noto Sans SC"/>
                <a:cs typeface="Noto Sans SC"/>
                <a:sym typeface="Noto Sans SC"/>
              </a:rPr>
              <a:t>核心遵循：牢牢把握机关党建服务中心、建设队伍的职责定位，坚持党建工作与业务工作</a:t>
            </a:r>
            <a:r>
              <a:rPr lang="en-US" sz="1500" b="1" i="0" u="none" strike="noStrike">
                <a:solidFill>
                  <a:srgbClr val="C00000"/>
                </a:solidFill>
                <a:latin typeface="Noto Sans SC"/>
                <a:ea typeface="Noto Sans SC"/>
                <a:cs typeface="Noto Sans SC"/>
                <a:sym typeface="Noto Sans SC"/>
              </a:rPr>
              <a:t>一起谋划、一起部署、一起落实、一起检查</a:t>
            </a:r>
            <a:r>
              <a:rPr lang="en-US" sz="1500" b="0" i="0" u="none" strike="noStrike">
                <a:solidFill>
                  <a:srgbClr val="525252"/>
                </a:solidFill>
                <a:latin typeface="Noto Sans SC"/>
                <a:ea typeface="Noto Sans SC"/>
                <a:cs typeface="Noto Sans SC"/>
                <a:sym typeface="Noto Sans SC"/>
              </a:rPr>
              <a:t>，从制度设计层面破除“两张皮”壁垒，推动党建与业务目标同向、部署同步、工作同力，实现深度融合与互促共进。</a:t>
            </a:r>
            <a:endParaRPr lang="en-US" sz="1100"/>
          </a:p>
        </p:txBody>
      </p:sp>
      <p:sp>
        <p:nvSpPr>
          <p:cNvPr id="7" name="AutoShape 7"/>
          <p:cNvSpPr/>
          <p:nvPr/>
        </p:nvSpPr>
        <p:spPr>
          <a:xfrm>
            <a:off x="762000" y="3937000"/>
            <a:ext cx="3429000" cy="2413000"/>
          </a:xfrm>
          <a:prstGeom prst="roundRect">
            <a:avLst>
              <a:gd name="adj" fmla="val 0"/>
            </a:avLst>
          </a:prstGeom>
          <a:solidFill>
            <a:srgbClr val="FFFFFF">
              <a:alpha val="65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4165600"/>
            <a:ext cx="304800" cy="304800"/>
          </a:xfrm>
          <a:prstGeom prst="rect">
            <a:avLst/>
          </a:prstGeom>
        </p:spPr>
      </p:pic>
      <p:sp>
        <p:nvSpPr>
          <p:cNvPr id="9" name="AutoShape 9"/>
          <p:cNvSpPr/>
          <p:nvPr/>
        </p:nvSpPr>
        <p:spPr>
          <a:xfrm>
            <a:off x="1333500" y="4165600"/>
            <a:ext cx="2794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01 一起谋划 · 党建引领</a:t>
            </a:r>
            <a:endParaRPr lang="en-US" sz="1100"/>
          </a:p>
        </p:txBody>
      </p:sp>
      <p:sp>
        <p:nvSpPr>
          <p:cNvPr id="10" name="AutoShape 10"/>
          <p:cNvSpPr/>
          <p:nvPr/>
        </p:nvSpPr>
        <p:spPr>
          <a:xfrm>
            <a:off x="952500" y="4673600"/>
            <a:ext cx="3048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95959"/>
                </a:solidFill>
                <a:latin typeface="Noto Sans SC"/>
                <a:ea typeface="Noto Sans SC"/>
                <a:cs typeface="Noto Sans SC"/>
                <a:sym typeface="Noto Sans SC"/>
              </a:rPr>
              <a:t>在业务决策源头融入党建要求，将政治标准贯穿规划全过程。注重从政治高度审视业务工作，确保业务发展始终沿着正确方向推进，实现党建与业务在顶层设计上的同题共答。</a:t>
            </a:r>
            <a:endParaRPr lang="en-US" sz="1100"/>
          </a:p>
        </p:txBody>
      </p:sp>
      <p:sp>
        <p:nvSpPr>
          <p:cNvPr id="11" name="AutoShape 11"/>
          <p:cNvSpPr/>
          <p:nvPr/>
        </p:nvSpPr>
        <p:spPr>
          <a:xfrm>
            <a:off x="4381500" y="3937000"/>
            <a:ext cx="3429000" cy="2413000"/>
          </a:xfrm>
          <a:prstGeom prst="roundRect">
            <a:avLst>
              <a:gd name="adj" fmla="val 0"/>
            </a:avLst>
          </a:prstGeom>
          <a:solidFill>
            <a:srgbClr val="FFFFFF">
              <a:alpha val="65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4165600"/>
            <a:ext cx="304800" cy="304800"/>
          </a:xfrm>
          <a:prstGeom prst="rect">
            <a:avLst/>
          </a:prstGeom>
        </p:spPr>
      </p:pic>
      <p:sp>
        <p:nvSpPr>
          <p:cNvPr id="13" name="AutoShape 13"/>
          <p:cNvSpPr/>
          <p:nvPr/>
        </p:nvSpPr>
        <p:spPr>
          <a:xfrm>
            <a:off x="4953000" y="4165600"/>
            <a:ext cx="2794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02 一起部署 · 同频共振</a:t>
            </a:r>
            <a:endParaRPr lang="en-US" sz="1100"/>
          </a:p>
        </p:txBody>
      </p:sp>
      <p:sp>
        <p:nvSpPr>
          <p:cNvPr id="14" name="AutoShape 14"/>
          <p:cNvSpPr/>
          <p:nvPr/>
        </p:nvSpPr>
        <p:spPr>
          <a:xfrm>
            <a:off x="4572000" y="4673600"/>
            <a:ext cx="3048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95959"/>
                </a:solidFill>
                <a:latin typeface="Noto Sans SC"/>
                <a:ea typeface="Noto Sans SC"/>
                <a:cs typeface="Noto Sans SC"/>
                <a:sym typeface="Noto Sans SC"/>
              </a:rPr>
              <a:t>把党建目标与业务任务同步安排、同步推进，使党建工作紧贴中心大局。在部署业务工作时同步明确党建责任，确保党建与业务在节奏上步调一致，形成上下联动、齐抓共管的工作格局。</a:t>
            </a:r>
            <a:endParaRPr lang="en-US" sz="1100"/>
          </a:p>
        </p:txBody>
      </p:sp>
      <p:sp>
        <p:nvSpPr>
          <p:cNvPr id="15" name="AutoShape 15"/>
          <p:cNvSpPr/>
          <p:nvPr/>
        </p:nvSpPr>
        <p:spPr>
          <a:xfrm>
            <a:off x="8001000" y="3937000"/>
            <a:ext cx="3429000" cy="2413000"/>
          </a:xfrm>
          <a:prstGeom prst="roundRect">
            <a:avLst>
              <a:gd name="adj" fmla="val 0"/>
            </a:avLst>
          </a:prstGeom>
          <a:solidFill>
            <a:srgbClr val="FFFFFF">
              <a:alpha val="65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91500" y="4165600"/>
            <a:ext cx="304800" cy="304800"/>
          </a:xfrm>
          <a:prstGeom prst="rect">
            <a:avLst/>
          </a:prstGeom>
        </p:spPr>
      </p:pic>
      <p:sp>
        <p:nvSpPr>
          <p:cNvPr id="17" name="AutoShape 17"/>
          <p:cNvSpPr/>
          <p:nvPr/>
        </p:nvSpPr>
        <p:spPr>
          <a:xfrm>
            <a:off x="8572500" y="4165600"/>
            <a:ext cx="2794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03 一起落实 · 常态长效</a:t>
            </a:r>
            <a:endParaRPr lang="en-US" sz="1100"/>
          </a:p>
        </p:txBody>
      </p:sp>
      <p:sp>
        <p:nvSpPr>
          <p:cNvPr id="18" name="AutoShape 18"/>
          <p:cNvSpPr/>
          <p:nvPr/>
        </p:nvSpPr>
        <p:spPr>
          <a:xfrm>
            <a:off x="8191500" y="4673600"/>
            <a:ext cx="3048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95959"/>
                </a:solidFill>
                <a:latin typeface="Noto Sans SC"/>
                <a:ea typeface="Noto Sans SC"/>
                <a:cs typeface="Noto Sans SC"/>
                <a:sym typeface="Noto Sans SC"/>
              </a:rPr>
              <a:t>在执行环节同步推进举措落地，在考核环节同步检查成效。以业务成果检验党建成效，以党建优势赋能业务发展，通过常态化督导与闭环管理，构建融合发展的长效保障机制。</a:t>
            </a:r>
            <a:endParaRPr lang="en-US" sz="1100"/>
          </a:p>
        </p:txBody>
      </p:sp>
      <p:sp>
        <p:nvSpPr>
          <p:cNvPr id="21" name="矩形 20"/>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2.4 机制融合：强化保障，常态长效</a:t>
            </a:r>
            <a:endParaRPr lang="en-US" sz="1100"/>
          </a:p>
        </p:txBody>
      </p:sp>
      <p:sp>
        <p:nvSpPr>
          <p:cNvPr id="4" name="AutoShape 4"/>
          <p:cNvSpPr/>
          <p:nvPr/>
        </p:nvSpPr>
        <p:spPr>
          <a:xfrm>
            <a:off x="762000" y="1778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（二）责任与考核：健全责任体系，落实联动考核</a:t>
            </a:r>
            <a:endParaRPr lang="en-US" sz="1100"/>
          </a:p>
        </p:txBody>
      </p:sp>
      <p:cxnSp>
        <p:nvCxnSpPr>
          <p:cNvPr id="5" name="Connector 5"/>
          <p:cNvCxnSpPr/>
          <p:nvPr/>
        </p:nvCxnSpPr>
        <p:spPr>
          <a:xfrm rot="-4092">
            <a:off x="762004" y="2533650"/>
            <a:ext cx="10668000" cy="12700"/>
          </a:xfrm>
          <a:prstGeom prst="line">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6" name="AutoShape 6"/>
          <p:cNvSpPr/>
          <p:nvPr/>
        </p:nvSpPr>
        <p:spPr>
          <a:xfrm>
            <a:off x="762000" y="2794000"/>
            <a:ext cx="5207000" cy="24130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762000" y="3048000"/>
            <a:ext cx="50800" cy="1905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16000" y="2984500"/>
            <a:ext cx="4699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压实责任体系，拧紧“总开关”</a:t>
            </a:r>
            <a:endParaRPr lang="en-US" sz="1100"/>
          </a:p>
        </p:txBody>
      </p:sp>
      <p:sp>
        <p:nvSpPr>
          <p:cNvPr id="9" name="AutoShape 9"/>
          <p:cNvSpPr/>
          <p:nvPr/>
        </p:nvSpPr>
        <p:spPr>
          <a:xfrm>
            <a:off x="1016000" y="3556000"/>
            <a:ext cx="4699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a:ea typeface="Noto Sans SC"/>
                <a:cs typeface="Noto Sans SC"/>
                <a:sym typeface="Noto Sans SC"/>
              </a:rPr>
              <a:t>牢牢牵住责任制这个“牛鼻子”，制定党组织书记“第一责任人”、班子成员“一岗双责”及支部委员职责清单，将党建责任细化到岗、量化到人。通过明责、定责、督责，构建起上下联动、层层压实的责任闭环，确保党建工作与中心工作同部署、同落实。</a:t>
            </a:r>
            <a:endParaRPr lang="en-US" sz="1100"/>
          </a:p>
        </p:txBody>
      </p:sp>
      <p:sp>
        <p:nvSpPr>
          <p:cNvPr id="10" name="AutoShape 10"/>
          <p:cNvSpPr/>
          <p:nvPr/>
        </p:nvSpPr>
        <p:spPr>
          <a:xfrm>
            <a:off x="6223000" y="2794000"/>
            <a:ext cx="5207000" cy="24130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223000" y="3048000"/>
            <a:ext cx="50800" cy="1905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477000" y="2984500"/>
            <a:ext cx="4699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深化联动考核，用好“指挥棒”</a:t>
            </a:r>
            <a:endParaRPr lang="en-US" sz="1100"/>
          </a:p>
        </p:txBody>
      </p:sp>
      <p:sp>
        <p:nvSpPr>
          <p:cNvPr id="13" name="AutoShape 13"/>
          <p:cNvSpPr/>
          <p:nvPr/>
        </p:nvSpPr>
        <p:spPr>
          <a:xfrm>
            <a:off x="6477000" y="3556000"/>
            <a:ext cx="4699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a:ea typeface="Noto Sans SC"/>
                <a:cs typeface="Noto Sans SC"/>
                <a:sym typeface="Noto Sans SC"/>
              </a:rPr>
              <a:t>建立党建与业务“双考双评”机制，将党建成效作为评价班子、考核干部的核心依据。考核结果与干部选拔任用、职级晋升、评优评先直接挂钩，打破“干好干坏一个样”的局面。以刚性考核形成正向激励与反向约束，倒逼党建责任从“软指标”变为“硬约束”，确保落地见效。</a:t>
            </a:r>
            <a:endParaRPr lang="en-US" sz="1100"/>
          </a:p>
        </p:txBody>
      </p:sp>
      <p:sp>
        <p:nvSpPr>
          <p:cNvPr id="14" name="AutoShape 14"/>
          <p:cNvSpPr/>
          <p:nvPr/>
        </p:nvSpPr>
        <p:spPr>
          <a:xfrm>
            <a:off x="762000" y="5461000"/>
            <a:ext cx="10668000" cy="952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1016000" y="5613400"/>
            <a:ext cx="10287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8B0000"/>
                </a:solidFill>
                <a:latin typeface="Noto Sans SC"/>
                <a:ea typeface="Noto Sans SC"/>
                <a:cs typeface="Noto Sans SC"/>
                <a:sym typeface="Noto Sans SC"/>
              </a:rPr>
              <a:t>实践启示：</a:t>
            </a:r>
            <a:r>
              <a:rPr lang="en-US" sz="1500" b="0" i="0" u="none" strike="noStrike">
                <a:solidFill>
                  <a:srgbClr val="333333"/>
                </a:solidFill>
                <a:latin typeface="Noto Sans SC"/>
                <a:ea typeface="Noto Sans SC"/>
                <a:cs typeface="Noto Sans SC"/>
                <a:sym typeface="Noto Sans SC"/>
              </a:rPr>
              <a:t>唯有把党建责任扛在肩上、把考核机制抓在手中，才能真正破解党建与业务“两张皮”难题，让党建工作成为推动事业发展的红色引擎与坚实保障。</a:t>
            </a:r>
            <a:endParaRPr lang="en-US" sz="1100"/>
          </a:p>
        </p:txBody>
      </p:sp>
      <p:sp>
        <p:nvSpPr>
          <p:cNvPr id="21" name="矩形 20"/>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4" name="AutoShape 4"/>
          <p:cNvSpPr/>
          <p:nvPr/>
        </p:nvSpPr>
        <p:spPr>
          <a:xfrm>
            <a:off x="1016000" y="1885315"/>
            <a:ext cx="10160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00000"/>
              </a:lnSpc>
              <a:defRPr/>
            </a:pPr>
            <a:r>
              <a:rPr lang="zh-CN" altLang="en-US" sz="4000" i="0" u="none" strike="noStrike">
                <a:solidFill>
                  <a:srgbClr val="FF0000"/>
                </a:solidFill>
                <a:latin typeface="黑体" panose="02010609060101010101" charset="-122"/>
                <a:ea typeface="黑体" panose="02010609060101010101" charset="-122"/>
                <a:cs typeface="Noto Sans SC"/>
                <a:sym typeface="Noto Sans SC"/>
              </a:rPr>
              <a:t>三、</a:t>
            </a:r>
            <a:r>
              <a:rPr lang="en-US" sz="4000" i="0" u="none" strike="noStrike">
                <a:solidFill>
                  <a:srgbClr val="FF0000"/>
                </a:solidFill>
                <a:latin typeface="黑体" panose="02010609060101010101" charset="-122"/>
                <a:ea typeface="黑体" panose="02010609060101010101" charset="-122"/>
                <a:cs typeface="Noto Sans SC"/>
                <a:sym typeface="Noto Sans SC"/>
              </a:rPr>
              <a:t>着眼整体性推进，以高质量党建引领</a:t>
            </a:r>
            <a:endParaRPr lang="en-US" sz="4000" i="0" u="none" strike="noStrike">
              <a:solidFill>
                <a:srgbClr val="FF0000"/>
              </a:solidFill>
              <a:latin typeface="黑体" panose="02010609060101010101" charset="-122"/>
              <a:ea typeface="黑体" panose="02010609060101010101" charset="-122"/>
              <a:cs typeface="Noto Sans SC"/>
              <a:sym typeface="Noto Sans SC"/>
            </a:endParaRPr>
          </a:p>
          <a:p>
            <a:pPr marL="0" indent="0" algn="ctr">
              <a:lnSpc>
                <a:spcPct val="100000"/>
              </a:lnSpc>
              <a:defRPr/>
            </a:pPr>
            <a:r>
              <a:rPr lang="en-US" sz="4000" i="0" u="none" strike="noStrike">
                <a:solidFill>
                  <a:srgbClr val="FF0000"/>
                </a:solidFill>
                <a:latin typeface="黑体" panose="02010609060101010101" charset="-122"/>
                <a:ea typeface="黑体" panose="02010609060101010101" charset="-122"/>
                <a:cs typeface="Noto Sans SC"/>
                <a:sym typeface="Noto Sans SC"/>
              </a:rPr>
              <a:t>业务工作高质量发展</a:t>
            </a:r>
            <a:endParaRPr lang="en-US" sz="4000" i="0" u="none" strike="noStrike">
              <a:solidFill>
                <a:srgbClr val="FF0000"/>
              </a:solidFill>
              <a:latin typeface="黑体" panose="02010609060101010101" charset="-122"/>
              <a:ea typeface="黑体" panose="02010609060101010101" charset="-122"/>
              <a:cs typeface="Noto Sans SC"/>
              <a:sym typeface="Noto Sans SC"/>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3.1 强化政治引领，把准业务工作方向</a:t>
            </a:r>
            <a:endParaRPr lang="en-US" sz="1100"/>
          </a:p>
        </p:txBody>
      </p:sp>
      <p:sp>
        <p:nvSpPr>
          <p:cNvPr id="4" name="AutoShape 4"/>
          <p:cNvSpPr/>
          <p:nvPr/>
        </p:nvSpPr>
        <p:spPr>
          <a:xfrm>
            <a:off x="762000" y="1968500"/>
            <a:ext cx="5207000" cy="1968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222500"/>
            <a:ext cx="355600" cy="355600"/>
          </a:xfrm>
          <a:prstGeom prst="rect">
            <a:avLst/>
          </a:prstGeom>
        </p:spPr>
      </p:pic>
      <p:sp>
        <p:nvSpPr>
          <p:cNvPr id="6" name="AutoShape 6"/>
          <p:cNvSpPr/>
          <p:nvPr/>
        </p:nvSpPr>
        <p:spPr>
          <a:xfrm>
            <a:off x="1498600" y="22225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防止两种倾向，杜绝片面思想</a:t>
            </a:r>
            <a:endParaRPr lang="en-US" sz="1100"/>
          </a:p>
        </p:txBody>
      </p:sp>
      <p:sp>
        <p:nvSpPr>
          <p:cNvPr id="7" name="AutoShape 7"/>
          <p:cNvSpPr/>
          <p:nvPr/>
        </p:nvSpPr>
        <p:spPr>
          <a:xfrm>
            <a:off x="1016000" y="2730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坚决摒弃“重业务轻党建”的错误倾向，同时杜绝脱离业务实际的空头政治。坚持党建工作与业务工作同谋划、同部署、同落实，实现党建与业务深度融合、相互促进。</a:t>
            </a:r>
            <a:endParaRPr lang="en-US" sz="1100"/>
          </a:p>
        </p:txBody>
      </p:sp>
      <p:sp>
        <p:nvSpPr>
          <p:cNvPr id="8" name="AutoShape 8"/>
          <p:cNvSpPr/>
          <p:nvPr/>
        </p:nvSpPr>
        <p:spPr>
          <a:xfrm>
            <a:off x="6223000" y="1968500"/>
            <a:ext cx="5207000" cy="1968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222500"/>
            <a:ext cx="355600" cy="355600"/>
          </a:xfrm>
          <a:prstGeom prst="rect">
            <a:avLst/>
          </a:prstGeom>
        </p:spPr>
      </p:pic>
      <p:sp>
        <p:nvSpPr>
          <p:cNvPr id="10" name="AutoShape 10"/>
          <p:cNvSpPr/>
          <p:nvPr/>
        </p:nvSpPr>
        <p:spPr>
          <a:xfrm>
            <a:off x="6959600" y="22225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强化政治机关意识，建设模范机关</a:t>
            </a:r>
            <a:endParaRPr lang="en-US" sz="1100"/>
          </a:p>
        </p:txBody>
      </p:sp>
      <p:sp>
        <p:nvSpPr>
          <p:cNvPr id="11" name="AutoShape 11"/>
          <p:cNvSpPr/>
          <p:nvPr/>
        </p:nvSpPr>
        <p:spPr>
          <a:xfrm>
            <a:off x="6477000" y="2730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深刻把握机关的政治属性，把“讲政治、守纪律、负责任、有效率”的要求融入业务全过程。以创建模范机关为抓手，走好践行“两个维护”的第一方阵，提升履职效能。</a:t>
            </a:r>
            <a:endParaRPr lang="en-US" sz="1100"/>
          </a:p>
        </p:txBody>
      </p:sp>
      <p:sp>
        <p:nvSpPr>
          <p:cNvPr id="12" name="AutoShape 12"/>
          <p:cNvSpPr/>
          <p:nvPr/>
        </p:nvSpPr>
        <p:spPr>
          <a:xfrm>
            <a:off x="762000" y="4191000"/>
            <a:ext cx="5207000" cy="1968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445000"/>
            <a:ext cx="355600" cy="355600"/>
          </a:xfrm>
          <a:prstGeom prst="rect">
            <a:avLst/>
          </a:prstGeom>
        </p:spPr>
      </p:pic>
      <p:sp>
        <p:nvSpPr>
          <p:cNvPr id="14" name="AutoShape 14"/>
          <p:cNvSpPr/>
          <p:nvPr/>
        </p:nvSpPr>
        <p:spPr>
          <a:xfrm>
            <a:off x="1498600" y="4445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落实“第一议题”，把准政治方向</a:t>
            </a:r>
            <a:endParaRPr lang="en-US" sz="1100"/>
          </a:p>
        </p:txBody>
      </p:sp>
      <p:sp>
        <p:nvSpPr>
          <p:cNvPr id="15" name="AutoShape 15"/>
          <p:cNvSpPr/>
          <p:nvPr/>
        </p:nvSpPr>
        <p:spPr>
          <a:xfrm>
            <a:off x="1016000" y="49530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将学习贯彻习近平总书记最新重要讲话精神和党中央决策部署作为首要政治任务，第一时间传达学习、研究落实。以理论上的清醒保证政治上的坚定，确保业务工作始终沿着正确方向推进。</a:t>
            </a:r>
            <a:endParaRPr lang="en-US" sz="1100"/>
          </a:p>
        </p:txBody>
      </p:sp>
      <p:sp>
        <p:nvSpPr>
          <p:cNvPr id="16" name="AutoShape 16"/>
          <p:cNvSpPr/>
          <p:nvPr/>
        </p:nvSpPr>
        <p:spPr>
          <a:xfrm>
            <a:off x="6223000" y="4191000"/>
            <a:ext cx="5207000" cy="1968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445000"/>
            <a:ext cx="355600" cy="355600"/>
          </a:xfrm>
          <a:prstGeom prst="rect">
            <a:avLst/>
          </a:prstGeom>
        </p:spPr>
      </p:pic>
      <p:sp>
        <p:nvSpPr>
          <p:cNvPr id="18" name="AutoShape 18"/>
          <p:cNvSpPr/>
          <p:nvPr/>
        </p:nvSpPr>
        <p:spPr>
          <a:xfrm>
            <a:off x="6959600" y="4445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04 胸怀“国之大者”，提升政治能力</a:t>
            </a:r>
            <a:endParaRPr lang="en-US" sz="1100"/>
          </a:p>
        </p:txBody>
      </p:sp>
      <p:sp>
        <p:nvSpPr>
          <p:cNvPr id="19" name="AutoShape 19"/>
          <p:cNvSpPr/>
          <p:nvPr/>
        </p:nvSpPr>
        <p:spPr>
          <a:xfrm>
            <a:off x="6477000" y="49530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不断提高政治判断力、政治领悟力、政治执行力，善于从政治高度分析和把握问题。始终心系国家发展大局，以实际行动坚定拥护“两个确立”、坚决做到“两个维护”。</a:t>
            </a:r>
            <a:endParaRPr lang="en-US" sz="1100"/>
          </a:p>
        </p:txBody>
      </p:sp>
      <p:sp>
        <p:nvSpPr>
          <p:cNvPr id="21" name="矩形 20"/>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3.2 弘扬优良学风，提升党员干部能力</a:t>
            </a:r>
            <a:endParaRPr lang="en-US" sz="1100"/>
          </a:p>
        </p:txBody>
      </p:sp>
      <p:sp>
        <p:nvSpPr>
          <p:cNvPr id="4" name="AutoShape 4"/>
          <p:cNvSpPr/>
          <p:nvPr/>
        </p:nvSpPr>
        <p:spPr>
          <a:xfrm>
            <a:off x="762000" y="1778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（一）构建立体化学习体系，推动理论学习往深里走</a:t>
            </a:r>
            <a:endParaRPr lang="en-US" sz="1100"/>
          </a:p>
        </p:txBody>
      </p:sp>
      <p:sp>
        <p:nvSpPr>
          <p:cNvPr id="5" name="AutoShape 5"/>
          <p:cNvSpPr/>
          <p:nvPr/>
        </p:nvSpPr>
        <p:spPr>
          <a:xfrm>
            <a:off x="762000" y="2794000"/>
            <a:ext cx="3378200" cy="2794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48000"/>
            <a:ext cx="406400" cy="406400"/>
          </a:xfrm>
          <a:prstGeom prst="rect">
            <a:avLst/>
          </a:prstGeom>
        </p:spPr>
      </p:pic>
      <p:sp>
        <p:nvSpPr>
          <p:cNvPr id="7" name="AutoShape 7"/>
          <p:cNvSpPr/>
          <p:nvPr/>
        </p:nvSpPr>
        <p:spPr>
          <a:xfrm>
            <a:off x="1524000" y="30734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学习平台</a:t>
            </a:r>
            <a:endParaRPr lang="en-US" sz="1100"/>
          </a:p>
        </p:txBody>
      </p:sp>
      <p:cxnSp>
        <p:nvCxnSpPr>
          <p:cNvPr id="8" name="Connector 8"/>
          <p:cNvCxnSpPr/>
          <p:nvPr/>
        </p:nvCxnSpPr>
        <p:spPr>
          <a:xfrm rot="-15211">
            <a:off x="1016014" y="3613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38100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构建以理论学习中心组为龙头，党支部、党小组为基础，青年理论学习小组为延伸的立体化学习组织体系，实现学习阵地全覆盖、无死角。</a:t>
            </a:r>
            <a:endParaRPr lang="en-US" sz="1100"/>
          </a:p>
        </p:txBody>
      </p:sp>
      <p:sp>
        <p:nvSpPr>
          <p:cNvPr id="10" name="AutoShape 10"/>
          <p:cNvSpPr/>
          <p:nvPr/>
        </p:nvSpPr>
        <p:spPr>
          <a:xfrm>
            <a:off x="4394200" y="2794000"/>
            <a:ext cx="3378200" cy="2794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3048000"/>
            <a:ext cx="406400" cy="406400"/>
          </a:xfrm>
          <a:prstGeom prst="rect">
            <a:avLst/>
          </a:prstGeom>
        </p:spPr>
      </p:pic>
      <p:sp>
        <p:nvSpPr>
          <p:cNvPr id="12" name="AutoShape 12"/>
          <p:cNvSpPr/>
          <p:nvPr/>
        </p:nvSpPr>
        <p:spPr>
          <a:xfrm>
            <a:off x="5156200" y="30734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学习内容</a:t>
            </a:r>
            <a:endParaRPr lang="en-US" sz="1100"/>
          </a:p>
        </p:txBody>
      </p:sp>
      <p:cxnSp>
        <p:nvCxnSpPr>
          <p:cNvPr id="13" name="Connector 13"/>
          <p:cNvCxnSpPr/>
          <p:nvPr/>
        </p:nvCxnSpPr>
        <p:spPr>
          <a:xfrm rot="-15211">
            <a:off x="4648214" y="3613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4" name="AutoShape 14"/>
          <p:cNvSpPr/>
          <p:nvPr/>
        </p:nvSpPr>
        <p:spPr>
          <a:xfrm>
            <a:off x="4648200" y="38100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持续深入学习贯彻习近平新时代中国特色社会主义思想，坚持读原著、学原文、悟原理。做到往深里走学出忠诚，往实里走学出担当，往心里走学出情怀。</a:t>
            </a:r>
            <a:endParaRPr lang="en-US" sz="1100"/>
          </a:p>
        </p:txBody>
      </p:sp>
      <p:sp>
        <p:nvSpPr>
          <p:cNvPr id="15" name="AutoShape 15"/>
          <p:cNvSpPr/>
          <p:nvPr/>
        </p:nvSpPr>
        <p:spPr>
          <a:xfrm>
            <a:off x="8026400" y="2794000"/>
            <a:ext cx="3378200" cy="2794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3048000"/>
            <a:ext cx="406400" cy="406400"/>
          </a:xfrm>
          <a:prstGeom prst="rect">
            <a:avLst/>
          </a:prstGeom>
        </p:spPr>
      </p:pic>
      <p:sp>
        <p:nvSpPr>
          <p:cNvPr id="17" name="AutoShape 17"/>
          <p:cNvSpPr/>
          <p:nvPr/>
        </p:nvSpPr>
        <p:spPr>
          <a:xfrm>
            <a:off x="8788400" y="30734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学习模式</a:t>
            </a:r>
            <a:endParaRPr lang="en-US" sz="1100"/>
          </a:p>
        </p:txBody>
      </p:sp>
      <p:cxnSp>
        <p:nvCxnSpPr>
          <p:cNvPr id="18" name="Connector 18"/>
          <p:cNvCxnSpPr/>
          <p:nvPr/>
        </p:nvCxnSpPr>
        <p:spPr>
          <a:xfrm rot="-15211">
            <a:off x="8280414" y="3613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9" name="AutoShape 19"/>
          <p:cNvSpPr/>
          <p:nvPr/>
        </p:nvSpPr>
        <p:spPr>
          <a:xfrm>
            <a:off x="8280400" y="38100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变“一人讲”为“大家议”，探索研讨式、案例式、体验式等互动学习新模式。发挥党员主体作用，变被动接受为主动参与，增强学习的吸引力与实效性。</a:t>
            </a:r>
            <a:endParaRPr lang="en-US" sz="1100"/>
          </a:p>
        </p:txBody>
      </p:sp>
      <p:sp>
        <p:nvSpPr>
          <p:cNvPr id="20" name="AutoShape 20"/>
          <p:cNvSpPr/>
          <p:nvPr/>
        </p:nvSpPr>
        <p:spPr>
          <a:xfrm>
            <a:off x="762000" y="5969000"/>
            <a:ext cx="1066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808080"/>
                </a:solidFill>
                <a:latin typeface="Noto Sans SC"/>
                <a:ea typeface="Noto Sans SC"/>
                <a:cs typeface="Noto Sans SC"/>
                <a:sym typeface="Noto Sans SC"/>
              </a:rPr>
              <a:t>—— 坚持学思用贯通、知信行统一，以优良学风锻造高素质专业化党员干部队伍 ——</a:t>
            </a:r>
            <a:endParaRPr lang="en-US" sz="1100"/>
          </a:p>
        </p:txBody>
      </p:sp>
      <p:sp>
        <p:nvSpPr>
          <p:cNvPr id="21" name="矩形 20"/>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3.2 弘扬优良学风，提升党员干部能力</a:t>
            </a:r>
            <a:endParaRPr lang="en-US" sz="1100"/>
          </a:p>
        </p:txBody>
      </p:sp>
      <p:sp>
        <p:nvSpPr>
          <p:cNvPr id="4" name="AutoShape 4"/>
          <p:cNvSpPr/>
          <p:nvPr/>
        </p:nvSpPr>
        <p:spPr>
          <a:xfrm>
            <a:off x="762000" y="1841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ans SC"/>
                <a:ea typeface="Noto Sans SC"/>
                <a:cs typeface="Noto Sans SC"/>
                <a:sym typeface="Noto Sans SC"/>
              </a:rPr>
              <a:t>（二）坚持问题导向，注重学习成果转化</a:t>
            </a:r>
            <a:endParaRPr lang="en-US" sz="1100"/>
          </a:p>
        </p:txBody>
      </p:sp>
      <p:sp>
        <p:nvSpPr>
          <p:cNvPr id="5" name="AutoShape 5"/>
          <p:cNvSpPr/>
          <p:nvPr/>
        </p:nvSpPr>
        <p:spPr>
          <a:xfrm>
            <a:off x="762000" y="2921000"/>
            <a:ext cx="3378200" cy="2413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90600" y="3149600"/>
            <a:ext cx="355600" cy="355600"/>
          </a:xfrm>
          <a:prstGeom prst="rect">
            <a:avLst/>
          </a:prstGeom>
        </p:spPr>
      </p:pic>
      <p:sp>
        <p:nvSpPr>
          <p:cNvPr id="7" name="AutoShape 7"/>
          <p:cNvSpPr/>
          <p:nvPr/>
        </p:nvSpPr>
        <p:spPr>
          <a:xfrm>
            <a:off x="1422400" y="31369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精准切入 · 破解难题</a:t>
            </a:r>
            <a:endParaRPr lang="en-US" sz="1100"/>
          </a:p>
        </p:txBody>
      </p:sp>
      <p:cxnSp>
        <p:nvCxnSpPr>
          <p:cNvPr id="8" name="Connector 8"/>
          <p:cNvCxnSpPr/>
          <p:nvPr/>
        </p:nvCxnSpPr>
        <p:spPr>
          <a:xfrm rot="-14946">
            <a:off x="990614" y="36766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990600" y="3835400"/>
            <a:ext cx="29718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4B4B"/>
                </a:solidFill>
                <a:latin typeface="Noto Sans SC"/>
                <a:ea typeface="Noto Sans SC"/>
                <a:cs typeface="Noto Sans SC"/>
                <a:sym typeface="Noto Sans SC"/>
              </a:rPr>
              <a:t>以破解业务工作中的痛点、难点、堵点为根本切入点，摒弃形式化、碎片化学习，让理论学习紧密对接发展所需与基层所盼，切实增强学习的针对性与实效性。</a:t>
            </a:r>
            <a:endParaRPr lang="en-US" sz="1100"/>
          </a:p>
        </p:txBody>
      </p:sp>
      <p:sp>
        <p:nvSpPr>
          <p:cNvPr id="10" name="AutoShape 10"/>
          <p:cNvSpPr/>
          <p:nvPr/>
        </p:nvSpPr>
        <p:spPr>
          <a:xfrm>
            <a:off x="4406900" y="2921000"/>
            <a:ext cx="3378200" cy="2413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149600"/>
            <a:ext cx="355600" cy="355600"/>
          </a:xfrm>
          <a:prstGeom prst="rect">
            <a:avLst/>
          </a:prstGeom>
        </p:spPr>
      </p:pic>
      <p:sp>
        <p:nvSpPr>
          <p:cNvPr id="12" name="AutoShape 12"/>
          <p:cNvSpPr/>
          <p:nvPr/>
        </p:nvSpPr>
        <p:spPr>
          <a:xfrm>
            <a:off x="5067300" y="31369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深学细悟 · 掌握精髓</a:t>
            </a:r>
            <a:endParaRPr lang="en-US" sz="1100"/>
          </a:p>
        </p:txBody>
      </p:sp>
      <p:cxnSp>
        <p:nvCxnSpPr>
          <p:cNvPr id="13" name="Connector 13"/>
          <p:cNvCxnSpPr/>
          <p:nvPr/>
        </p:nvCxnSpPr>
        <p:spPr>
          <a:xfrm rot="-14946">
            <a:off x="4635514" y="36766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4" name="AutoShape 14"/>
          <p:cNvSpPr/>
          <p:nvPr/>
        </p:nvSpPr>
        <p:spPr>
          <a:xfrm>
            <a:off x="4635500" y="3835400"/>
            <a:ext cx="29718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4B4B"/>
                </a:solidFill>
                <a:latin typeface="Noto Sans SC"/>
                <a:ea typeface="Noto Sans SC"/>
                <a:cs typeface="Noto Sans SC"/>
                <a:sym typeface="Noto Sans SC"/>
              </a:rPr>
              <a:t>深入把握党的创新理论的道理、学理与哲理，深挖理论背后的立场、观点和方法，真正掌握研究问题、分析问题、解决问题的思想“总钥匙”，做到学深悟透。</a:t>
            </a:r>
            <a:endParaRPr lang="en-US" sz="1100"/>
          </a:p>
        </p:txBody>
      </p:sp>
      <p:sp>
        <p:nvSpPr>
          <p:cNvPr id="15" name="AutoShape 15"/>
          <p:cNvSpPr/>
          <p:nvPr/>
        </p:nvSpPr>
        <p:spPr>
          <a:xfrm>
            <a:off x="8051800" y="2921000"/>
            <a:ext cx="3378200" cy="2413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3149600"/>
            <a:ext cx="355600" cy="355600"/>
          </a:xfrm>
          <a:prstGeom prst="rect">
            <a:avLst/>
          </a:prstGeom>
        </p:spPr>
      </p:pic>
      <p:sp>
        <p:nvSpPr>
          <p:cNvPr id="17" name="AutoShape 17"/>
          <p:cNvSpPr/>
          <p:nvPr/>
        </p:nvSpPr>
        <p:spPr>
          <a:xfrm>
            <a:off x="8712200" y="31369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知行合一 · 见行见效</a:t>
            </a:r>
            <a:endParaRPr lang="en-US" sz="1100"/>
          </a:p>
        </p:txBody>
      </p:sp>
      <p:cxnSp>
        <p:nvCxnSpPr>
          <p:cNvPr id="18" name="Connector 18"/>
          <p:cNvCxnSpPr/>
          <p:nvPr/>
        </p:nvCxnSpPr>
        <p:spPr>
          <a:xfrm rot="-14946">
            <a:off x="8280414" y="36766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9" name="AutoShape 19"/>
          <p:cNvSpPr/>
          <p:nvPr/>
        </p:nvSpPr>
        <p:spPr>
          <a:xfrm>
            <a:off x="8280400" y="3835400"/>
            <a:ext cx="29718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4B4B"/>
                </a:solidFill>
                <a:latin typeface="Noto Sans SC"/>
                <a:ea typeface="Noto Sans SC"/>
                <a:cs typeface="Noto Sans SC"/>
                <a:sym typeface="Noto Sans SC"/>
              </a:rPr>
              <a:t>以锤炼党性、提升能力为落脚点，把学习成效转化为坚定的理想信念、务实的工作举措和出色的工作业绩，让学习成果在推动事业发展的实践中落地生根。</a:t>
            </a:r>
            <a:endParaRPr lang="en-US" sz="1100"/>
          </a:p>
        </p:txBody>
      </p:sp>
      <p:sp>
        <p:nvSpPr>
          <p:cNvPr id="20" name="AutoShape 20"/>
          <p:cNvSpPr/>
          <p:nvPr/>
        </p:nvSpPr>
        <p:spPr>
          <a:xfrm>
            <a:off x="762000" y="5778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a:ea typeface="Noto Sans SC"/>
                <a:cs typeface="Noto Sans SC"/>
                <a:sym typeface="Noto Sans SC"/>
              </a:rPr>
              <a:t>—— 学思用贯通 · 知信行统一 ——</a:t>
            </a:r>
            <a:endParaRPr lang="en-US" sz="1100"/>
          </a:p>
        </p:txBody>
      </p:sp>
      <p:sp>
        <p:nvSpPr>
          <p:cNvPr id="21" name="矩形 20"/>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3.3 建强战斗堡垒，发挥支部核心作用</a:t>
            </a:r>
            <a:endParaRPr lang="en-US" sz="1100"/>
          </a:p>
        </p:txBody>
      </p:sp>
      <p:sp>
        <p:nvSpPr>
          <p:cNvPr id="4" name="AutoShape 4"/>
          <p:cNvSpPr/>
          <p:nvPr/>
        </p:nvSpPr>
        <p:spPr>
          <a:xfrm>
            <a:off x="762000" y="2032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（一）让党支部强起来，成为推动业务的“战斗堡垒”</a:t>
            </a:r>
            <a:endParaRPr lang="en-US" sz="1100"/>
          </a:p>
        </p:txBody>
      </p:sp>
      <p:sp>
        <p:nvSpPr>
          <p:cNvPr id="5" name="AutoShape 5"/>
          <p:cNvSpPr/>
          <p:nvPr/>
        </p:nvSpPr>
        <p:spPr>
          <a:xfrm>
            <a:off x="762000" y="3175000"/>
            <a:ext cx="3378200" cy="2794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3175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492500"/>
            <a:ext cx="355600" cy="355600"/>
          </a:xfrm>
          <a:prstGeom prst="rect">
            <a:avLst/>
          </a:prstGeom>
        </p:spPr>
      </p:pic>
      <p:sp>
        <p:nvSpPr>
          <p:cNvPr id="8" name="AutoShape 8"/>
          <p:cNvSpPr/>
          <p:nvPr/>
        </p:nvSpPr>
        <p:spPr>
          <a:xfrm>
            <a:off x="1473200" y="34798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功能定位 · 政治引领</a:t>
            </a:r>
            <a:endParaRPr lang="en-US" sz="1100"/>
          </a:p>
        </p:txBody>
      </p:sp>
      <p:cxnSp>
        <p:nvCxnSpPr>
          <p:cNvPr id="9" name="Connector 9"/>
          <p:cNvCxnSpPr/>
          <p:nvPr/>
        </p:nvCxnSpPr>
        <p:spPr>
          <a:xfrm rot="-15211">
            <a:off x="1016014" y="40576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0" name="AutoShape 10"/>
          <p:cNvSpPr/>
          <p:nvPr/>
        </p:nvSpPr>
        <p:spPr>
          <a:xfrm>
            <a:off x="1016000" y="4254500"/>
            <a:ext cx="2870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充分发挥党支部在业务工作中的政治引领、督促落实与监督保障作用，把党的政治优势、组织优势切实转化为推动事业发展的强大动力与坚实保障。</a:t>
            </a:r>
            <a:endParaRPr lang="en-US" sz="1100"/>
          </a:p>
        </p:txBody>
      </p:sp>
      <p:sp>
        <p:nvSpPr>
          <p:cNvPr id="11" name="AutoShape 11"/>
          <p:cNvSpPr/>
          <p:nvPr/>
        </p:nvSpPr>
        <p:spPr>
          <a:xfrm>
            <a:off x="4406900" y="3175000"/>
            <a:ext cx="3378200" cy="2794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4406900" y="3175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3492500"/>
            <a:ext cx="355600" cy="355600"/>
          </a:xfrm>
          <a:prstGeom prst="rect">
            <a:avLst/>
          </a:prstGeom>
        </p:spPr>
      </p:pic>
      <p:sp>
        <p:nvSpPr>
          <p:cNvPr id="14" name="AutoShape 14"/>
          <p:cNvSpPr/>
          <p:nvPr/>
        </p:nvSpPr>
        <p:spPr>
          <a:xfrm>
            <a:off x="5118100" y="34798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检验标准 · 实践试金</a:t>
            </a:r>
            <a:endParaRPr lang="en-US" sz="1100"/>
          </a:p>
        </p:txBody>
      </p:sp>
      <p:cxnSp>
        <p:nvCxnSpPr>
          <p:cNvPr id="15" name="Connector 15"/>
          <p:cNvCxnSpPr/>
          <p:nvPr/>
        </p:nvCxnSpPr>
        <p:spPr>
          <a:xfrm rot="-15211">
            <a:off x="4660914" y="40576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6" name="AutoShape 16"/>
          <p:cNvSpPr/>
          <p:nvPr/>
        </p:nvSpPr>
        <p:spPr>
          <a:xfrm>
            <a:off x="4660900" y="4254500"/>
            <a:ext cx="2870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坚持把抓中心工作完成、重大任务落实作为检验党支部组织力的“试金石”，以攻坚克难的实际成效、改革发展的具体成果来彰显基层党组织的战斗力。</a:t>
            </a:r>
            <a:endParaRPr lang="en-US" sz="1100"/>
          </a:p>
        </p:txBody>
      </p:sp>
      <p:sp>
        <p:nvSpPr>
          <p:cNvPr id="17" name="AutoShape 17"/>
          <p:cNvSpPr/>
          <p:nvPr/>
        </p:nvSpPr>
        <p:spPr>
          <a:xfrm>
            <a:off x="8051800" y="3175000"/>
            <a:ext cx="3378200" cy="2794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8051800" y="3175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492500"/>
            <a:ext cx="355600" cy="355600"/>
          </a:xfrm>
          <a:prstGeom prst="rect">
            <a:avLst/>
          </a:prstGeom>
        </p:spPr>
      </p:pic>
      <p:sp>
        <p:nvSpPr>
          <p:cNvPr id="20" name="AutoShape 20"/>
          <p:cNvSpPr/>
          <p:nvPr/>
        </p:nvSpPr>
        <p:spPr>
          <a:xfrm>
            <a:off x="8763000" y="34798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党员管理 · 严管厚爱</a:t>
            </a:r>
            <a:endParaRPr lang="en-US" sz="1100"/>
          </a:p>
        </p:txBody>
      </p:sp>
      <p:cxnSp>
        <p:nvCxnSpPr>
          <p:cNvPr id="21" name="Connector 21"/>
          <p:cNvCxnSpPr/>
          <p:nvPr/>
        </p:nvCxnSpPr>
        <p:spPr>
          <a:xfrm rot="-15211">
            <a:off x="8305814" y="40576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22" name="AutoShape 22"/>
          <p:cNvSpPr/>
          <p:nvPr/>
        </p:nvSpPr>
        <p:spPr>
          <a:xfrm>
            <a:off x="8305800" y="4254500"/>
            <a:ext cx="2870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改进党员教育管理机制，发挥支部“管到人头”的特点，坚持党性党风党纪一起抓。严管与厚爱相结合，把党员管住管好，锻造忠诚干净担当的先锋队伍。</a:t>
            </a:r>
            <a:endParaRPr lang="en-US" sz="1100"/>
          </a:p>
        </p:txBody>
      </p:sp>
      <p:sp>
        <p:nvSpPr>
          <p:cNvPr id="23" name="矩形 22"/>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3.3 建强战斗堡垒，发挥支部核心作用</a:t>
            </a:r>
            <a:endParaRPr lang="en-US" sz="1100"/>
          </a:p>
        </p:txBody>
      </p:sp>
      <p:sp>
        <p:nvSpPr>
          <p:cNvPr id="4" name="AutoShape 4"/>
          <p:cNvSpPr/>
          <p:nvPr/>
        </p:nvSpPr>
        <p:spPr>
          <a:xfrm>
            <a:off x="762000" y="1651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（二）让组织生活实起来，强化党员先锋意识</a:t>
            </a:r>
            <a:endParaRPr lang="en-US" sz="1100"/>
          </a:p>
        </p:txBody>
      </p:sp>
      <p:sp>
        <p:nvSpPr>
          <p:cNvPr id="5" name="AutoShape 5"/>
          <p:cNvSpPr/>
          <p:nvPr/>
        </p:nvSpPr>
        <p:spPr>
          <a:xfrm>
            <a:off x="762000" y="2667000"/>
            <a:ext cx="33782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21000"/>
            <a:ext cx="355600" cy="355600"/>
          </a:xfrm>
          <a:prstGeom prst="rect">
            <a:avLst/>
          </a:prstGeom>
        </p:spPr>
      </p:pic>
      <p:sp>
        <p:nvSpPr>
          <p:cNvPr id="7" name="AutoShape 7"/>
          <p:cNvSpPr/>
          <p:nvPr/>
        </p:nvSpPr>
        <p:spPr>
          <a:xfrm>
            <a:off x="1460500" y="2921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C00000"/>
                </a:solidFill>
                <a:latin typeface="Noto Sans SC"/>
                <a:ea typeface="Noto Sans SC"/>
                <a:cs typeface="Noto Sans SC"/>
                <a:sym typeface="Noto Sans SC"/>
              </a:rPr>
              <a:t>01 提升组织生活质效</a:t>
            </a:r>
            <a:endParaRPr lang="en-US" sz="1100"/>
          </a:p>
        </p:txBody>
      </p:sp>
      <p:cxnSp>
        <p:nvCxnSpPr>
          <p:cNvPr id="8" name="Connector 8"/>
          <p:cNvCxnSpPr/>
          <p:nvPr/>
        </p:nvCxnSpPr>
        <p:spPr>
          <a:xfrm rot="-15211">
            <a:off x="1016014" y="3422650"/>
            <a:ext cx="28702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9" name="AutoShape 9"/>
          <p:cNvSpPr/>
          <p:nvPr/>
        </p:nvSpPr>
        <p:spPr>
          <a:xfrm>
            <a:off x="1016000" y="36195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555555"/>
                </a:solidFill>
                <a:latin typeface="Noto Sans SC"/>
                <a:ea typeface="Noto Sans SC"/>
                <a:cs typeface="Noto Sans SC"/>
                <a:sym typeface="Noto Sans SC"/>
              </a:rPr>
              <a:t>严格规范“三会一课”、组织生活会等制度，用好批评与自我批评武器。创新主题党日形式，注入时代内涵，增强党内政治生活的政治性与吸引力，让组织生活真正“党味”浓厚、走心见效。</a:t>
            </a:r>
            <a:endParaRPr lang="en-US" sz="1100"/>
          </a:p>
        </p:txBody>
      </p:sp>
      <p:sp>
        <p:nvSpPr>
          <p:cNvPr id="10" name="AutoShape 10"/>
          <p:cNvSpPr/>
          <p:nvPr/>
        </p:nvSpPr>
        <p:spPr>
          <a:xfrm>
            <a:off x="4406900" y="2667000"/>
            <a:ext cx="33782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921000"/>
            <a:ext cx="355600" cy="355600"/>
          </a:xfrm>
          <a:prstGeom prst="rect">
            <a:avLst/>
          </a:prstGeom>
        </p:spPr>
      </p:pic>
      <p:sp>
        <p:nvSpPr>
          <p:cNvPr id="12" name="AutoShape 12"/>
          <p:cNvSpPr/>
          <p:nvPr/>
        </p:nvSpPr>
        <p:spPr>
          <a:xfrm>
            <a:off x="5105400" y="2921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C00000"/>
                </a:solidFill>
                <a:latin typeface="Noto Sans SC"/>
                <a:ea typeface="Noto Sans SC"/>
                <a:cs typeface="Noto Sans SC"/>
                <a:sym typeface="Noto Sans SC"/>
              </a:rPr>
              <a:t>02 铸牢党员身份意识</a:t>
            </a:r>
            <a:endParaRPr lang="en-US" sz="1100"/>
          </a:p>
        </p:txBody>
      </p:sp>
      <p:cxnSp>
        <p:nvCxnSpPr>
          <p:cNvPr id="13" name="Connector 13"/>
          <p:cNvCxnSpPr/>
          <p:nvPr/>
        </p:nvCxnSpPr>
        <p:spPr>
          <a:xfrm rot="-15211">
            <a:off x="4660914" y="3422650"/>
            <a:ext cx="28702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4" name="AutoShape 14"/>
          <p:cNvSpPr/>
          <p:nvPr/>
        </p:nvSpPr>
        <p:spPr>
          <a:xfrm>
            <a:off x="4660900" y="36195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555555"/>
                </a:solidFill>
                <a:latin typeface="Noto Sans SC"/>
                <a:ea typeface="Noto Sans SC"/>
                <a:cs typeface="Noto Sans SC"/>
                <a:sym typeface="Noto Sans SC"/>
              </a:rPr>
              <a:t>教育引导党员时刻铭记“第一身份是共产党员，第一职责是为党工作”。把政治标准放在首位，强化理论武装，坚定理想信念，让党员身份不仅是荣誉，更是沉甸甸的责任与使命。</a:t>
            </a:r>
            <a:endParaRPr lang="en-US" sz="1100"/>
          </a:p>
        </p:txBody>
      </p:sp>
      <p:sp>
        <p:nvSpPr>
          <p:cNvPr id="15" name="AutoShape 15"/>
          <p:cNvSpPr/>
          <p:nvPr/>
        </p:nvSpPr>
        <p:spPr>
          <a:xfrm>
            <a:off x="8051800" y="2667000"/>
            <a:ext cx="33782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921000"/>
            <a:ext cx="355600" cy="355600"/>
          </a:xfrm>
          <a:prstGeom prst="rect">
            <a:avLst/>
          </a:prstGeom>
        </p:spPr>
      </p:pic>
      <p:sp>
        <p:nvSpPr>
          <p:cNvPr id="17" name="AutoShape 17"/>
          <p:cNvSpPr/>
          <p:nvPr/>
        </p:nvSpPr>
        <p:spPr>
          <a:xfrm>
            <a:off x="8750300" y="2921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C00000"/>
                </a:solidFill>
                <a:latin typeface="Noto Sans SC"/>
                <a:ea typeface="Noto Sans SC"/>
                <a:cs typeface="Noto Sans SC"/>
                <a:sym typeface="Noto Sans SC"/>
              </a:rPr>
              <a:t>03 搭建实干担当平台</a:t>
            </a:r>
            <a:endParaRPr lang="en-US" sz="1100"/>
          </a:p>
        </p:txBody>
      </p:sp>
      <p:cxnSp>
        <p:nvCxnSpPr>
          <p:cNvPr id="18" name="Connector 18"/>
          <p:cNvCxnSpPr/>
          <p:nvPr/>
        </p:nvCxnSpPr>
        <p:spPr>
          <a:xfrm rot="-15211">
            <a:off x="8305814" y="3422650"/>
            <a:ext cx="28702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9" name="AutoShape 19"/>
          <p:cNvSpPr/>
          <p:nvPr/>
        </p:nvSpPr>
        <p:spPr>
          <a:xfrm>
            <a:off x="8305800" y="36195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555555"/>
                </a:solidFill>
                <a:latin typeface="Noto Sans SC"/>
                <a:ea typeface="Noto Sans SC"/>
                <a:cs typeface="Noto Sans SC"/>
                <a:sym typeface="Noto Sans SC"/>
              </a:rPr>
              <a:t>设立“党员先锋岗”、划定“党员责任区”，开展岗位建功和承诺践诺活动。推动党员在急难险重任务中冲锋在前，在本职岗位上履职尽责，以实际行动展现新时代党员的先锋模范形象。</a:t>
            </a:r>
            <a:endParaRPr lang="en-US" sz="1100"/>
          </a:p>
        </p:txBody>
      </p:sp>
      <p:sp>
        <p:nvSpPr>
          <p:cNvPr id="20" name="AutoShape 20"/>
          <p:cNvSpPr/>
          <p:nvPr/>
        </p:nvSpPr>
        <p:spPr>
          <a:xfrm>
            <a:off x="762000" y="5969000"/>
            <a:ext cx="1066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alpha val="85098"/>
                  </a:srgbClr>
                </a:solidFill>
                <a:latin typeface="Noto Sans SC"/>
                <a:ea typeface="Noto Sans SC"/>
                <a:cs typeface="Noto Sans SC"/>
                <a:sym typeface="Noto Sans SC"/>
              </a:rPr>
              <a:t>—— 坚持党建引领，把基层党组织建设成为有效实现党的领导的坚强战斗堡垒 ——</a:t>
            </a:r>
            <a:endParaRPr lang="en-US" sz="1100"/>
          </a:p>
        </p:txBody>
      </p:sp>
      <p:sp>
        <p:nvSpPr>
          <p:cNvPr id="21" name="矩形 20"/>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3.4 做实思政工作，激发干事创业活力</a:t>
            </a:r>
            <a:endParaRPr lang="en-US" sz="1100"/>
          </a:p>
        </p:txBody>
      </p:sp>
      <p:sp>
        <p:nvSpPr>
          <p:cNvPr id="4" name="AutoShape 4"/>
          <p:cNvSpPr/>
          <p:nvPr/>
        </p:nvSpPr>
        <p:spPr>
          <a:xfrm>
            <a:off x="762000" y="1905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（一）贯穿业务全过程，加强人文关怀</a:t>
            </a:r>
            <a:endParaRPr lang="en-US" sz="1100"/>
          </a:p>
        </p:txBody>
      </p:sp>
      <p:sp>
        <p:nvSpPr>
          <p:cNvPr id="5" name="AutoShape 5"/>
          <p:cNvSpPr/>
          <p:nvPr/>
        </p:nvSpPr>
        <p:spPr>
          <a:xfrm>
            <a:off x="762000" y="2921000"/>
            <a:ext cx="33782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921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238500"/>
            <a:ext cx="406400" cy="406400"/>
          </a:xfrm>
          <a:prstGeom prst="rect">
            <a:avLst/>
          </a:prstGeom>
        </p:spPr>
      </p:pic>
      <p:sp>
        <p:nvSpPr>
          <p:cNvPr id="8" name="AutoShape 8"/>
          <p:cNvSpPr/>
          <p:nvPr/>
        </p:nvSpPr>
        <p:spPr>
          <a:xfrm>
            <a:off x="1524000" y="32385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遵循条例规范</a:t>
            </a:r>
            <a:endParaRPr lang="en-US" sz="1100"/>
          </a:p>
        </p:txBody>
      </p:sp>
      <p:cxnSp>
        <p:nvCxnSpPr>
          <p:cNvPr id="9" name="Connector 9"/>
          <p:cNvCxnSpPr/>
          <p:nvPr/>
        </p:nvCxnSpPr>
        <p:spPr>
          <a:xfrm rot="-15211">
            <a:off x="1016014" y="3803650"/>
            <a:ext cx="28702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10" name="AutoShape 10"/>
          <p:cNvSpPr/>
          <p:nvPr/>
        </p:nvSpPr>
        <p:spPr>
          <a:xfrm>
            <a:off x="1016000" y="40005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严格贯彻落实《中国共产党思想政治工作条例》，将思政建设与业务发展同部署、同落实，综合运用教育引导、文化熏陶等多种方式，确保思政工作有章可循、落地见效。</a:t>
            </a:r>
            <a:endParaRPr lang="en-US" sz="1100"/>
          </a:p>
        </p:txBody>
      </p:sp>
      <p:sp>
        <p:nvSpPr>
          <p:cNvPr id="11" name="AutoShape 11"/>
          <p:cNvSpPr/>
          <p:nvPr/>
        </p:nvSpPr>
        <p:spPr>
          <a:xfrm>
            <a:off x="4406900" y="2921000"/>
            <a:ext cx="33782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4406900" y="2921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3238500"/>
            <a:ext cx="406400" cy="406400"/>
          </a:xfrm>
          <a:prstGeom prst="rect">
            <a:avLst/>
          </a:prstGeom>
        </p:spPr>
      </p:pic>
      <p:sp>
        <p:nvSpPr>
          <p:cNvPr id="14" name="AutoShape 14"/>
          <p:cNvSpPr/>
          <p:nvPr/>
        </p:nvSpPr>
        <p:spPr>
          <a:xfrm>
            <a:off x="5168900" y="32385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掌握思想动态</a:t>
            </a:r>
            <a:endParaRPr lang="en-US" sz="1100"/>
          </a:p>
        </p:txBody>
      </p:sp>
      <p:cxnSp>
        <p:nvCxnSpPr>
          <p:cNvPr id="15" name="Connector 15"/>
          <p:cNvCxnSpPr/>
          <p:nvPr/>
        </p:nvCxnSpPr>
        <p:spPr>
          <a:xfrm rot="-15211">
            <a:off x="4660914" y="3803650"/>
            <a:ext cx="28702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16" name="AutoShape 16"/>
          <p:cNvSpPr/>
          <p:nvPr/>
        </p:nvSpPr>
        <p:spPr>
          <a:xfrm>
            <a:off x="4660900" y="40005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建立常态化思想动态收集与评估机制，通过调研座谈、问卷调查等形式，定期分析研判党员干部的思想状况，及时发现苗头性、倾向性问题，做到早发现、早介入、早疏导。</a:t>
            </a:r>
            <a:endParaRPr lang="en-US" sz="1100"/>
          </a:p>
        </p:txBody>
      </p:sp>
      <p:sp>
        <p:nvSpPr>
          <p:cNvPr id="17" name="AutoShape 17"/>
          <p:cNvSpPr/>
          <p:nvPr/>
        </p:nvSpPr>
        <p:spPr>
          <a:xfrm>
            <a:off x="8051800" y="2921000"/>
            <a:ext cx="33782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8051800" y="2921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238500"/>
            <a:ext cx="406400" cy="406400"/>
          </a:xfrm>
          <a:prstGeom prst="rect">
            <a:avLst/>
          </a:prstGeom>
        </p:spPr>
      </p:pic>
      <p:sp>
        <p:nvSpPr>
          <p:cNvPr id="20" name="AutoShape 20"/>
          <p:cNvSpPr/>
          <p:nvPr/>
        </p:nvSpPr>
        <p:spPr>
          <a:xfrm>
            <a:off x="8813800" y="32385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深化谈心谈话</a:t>
            </a:r>
            <a:endParaRPr lang="en-US" sz="1100"/>
          </a:p>
        </p:txBody>
      </p:sp>
      <p:cxnSp>
        <p:nvCxnSpPr>
          <p:cNvPr id="21" name="Connector 21"/>
          <p:cNvCxnSpPr/>
          <p:nvPr/>
        </p:nvCxnSpPr>
        <p:spPr>
          <a:xfrm rot="-15211">
            <a:off x="8305814" y="3803650"/>
            <a:ext cx="28702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22" name="AutoShape 22"/>
          <p:cNvSpPr/>
          <p:nvPr/>
        </p:nvSpPr>
        <p:spPr>
          <a:xfrm>
            <a:off x="8305800" y="40005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领导干部带头开展经常性谈心谈话，在职务调整、重大任务、重要节点等关键时刻主动靠前，倾听诉求、疏导情绪。注重人文关怀与心理疏导，给予鼓励鞭策与提醒帮助，凝聚团结奋斗的共识。</a:t>
            </a:r>
            <a:endParaRPr lang="en-US" sz="1100"/>
          </a:p>
        </p:txBody>
      </p:sp>
      <p:sp>
        <p:nvSpPr>
          <p:cNvPr id="23" name="AutoShape 23"/>
          <p:cNvSpPr/>
          <p:nvPr/>
        </p:nvSpPr>
        <p:spPr>
          <a:xfrm>
            <a:off x="0" y="6781800"/>
            <a:ext cx="121920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4" name="矩形 23"/>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3.4 做实思政工作，激发干事创业活力</a:t>
            </a:r>
            <a:endParaRPr lang="en-US" sz="1100"/>
          </a:p>
        </p:txBody>
      </p:sp>
      <p:sp>
        <p:nvSpPr>
          <p:cNvPr id="4" name="AutoShape 4"/>
          <p:cNvSpPr/>
          <p:nvPr/>
        </p:nvSpPr>
        <p:spPr>
          <a:xfrm>
            <a:off x="762000" y="177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ans SC"/>
                <a:ea typeface="Noto Sans SC"/>
                <a:cs typeface="Noto Sans SC"/>
                <a:sym typeface="Noto Sans SC"/>
              </a:rPr>
              <a:t>（二）创新工作方式，解决实际问题</a:t>
            </a:r>
            <a:endParaRPr lang="en-US" sz="1100"/>
          </a:p>
        </p:txBody>
      </p:sp>
      <p:sp>
        <p:nvSpPr>
          <p:cNvPr id="5" name="AutoShape 5"/>
          <p:cNvSpPr/>
          <p:nvPr/>
        </p:nvSpPr>
        <p:spPr>
          <a:xfrm>
            <a:off x="762000" y="2794000"/>
            <a:ext cx="3429000" cy="2794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794000"/>
            <a:ext cx="3429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111500"/>
            <a:ext cx="355600" cy="355600"/>
          </a:xfrm>
          <a:prstGeom prst="rect">
            <a:avLst/>
          </a:prstGeom>
        </p:spPr>
      </p:pic>
      <p:sp>
        <p:nvSpPr>
          <p:cNvPr id="8" name="AutoShape 8"/>
          <p:cNvSpPr/>
          <p:nvPr/>
        </p:nvSpPr>
        <p:spPr>
          <a:xfrm>
            <a:off x="1460500" y="31115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人文关怀润心铸魂</a:t>
            </a:r>
            <a:endParaRPr lang="en-US" sz="1100"/>
          </a:p>
        </p:txBody>
      </p:sp>
      <p:sp>
        <p:nvSpPr>
          <p:cNvPr id="9" name="AutoShape 9"/>
          <p:cNvSpPr/>
          <p:nvPr/>
        </p:nvSpPr>
        <p:spPr>
          <a:xfrm>
            <a:off x="1016000" y="3683000"/>
            <a:ext cx="29210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时刻关注党员干部的思想动态与需求变化，常态化开展谈心谈话与心理疏导。通过丰富多样的机关文化活动，培育积极健康、和谐向上的机关风气，让组织的温暖直抵人心。</a:t>
            </a:r>
            <a:endParaRPr lang="en-US" sz="1100"/>
          </a:p>
        </p:txBody>
      </p:sp>
      <p:sp>
        <p:nvSpPr>
          <p:cNvPr id="10" name="AutoShape 10"/>
          <p:cNvSpPr/>
          <p:nvPr/>
        </p:nvSpPr>
        <p:spPr>
          <a:xfrm>
            <a:off x="4381500" y="2794000"/>
            <a:ext cx="3429000" cy="2794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381500" y="2794000"/>
            <a:ext cx="3429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111500"/>
            <a:ext cx="355600" cy="355600"/>
          </a:xfrm>
          <a:prstGeom prst="rect">
            <a:avLst/>
          </a:prstGeom>
        </p:spPr>
      </p:pic>
      <p:sp>
        <p:nvSpPr>
          <p:cNvPr id="13" name="AutoShape 13"/>
          <p:cNvSpPr/>
          <p:nvPr/>
        </p:nvSpPr>
        <p:spPr>
          <a:xfrm>
            <a:off x="5080000" y="31115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纾困解难凝心聚力</a:t>
            </a:r>
            <a:endParaRPr lang="en-US" sz="1100"/>
          </a:p>
        </p:txBody>
      </p:sp>
      <p:sp>
        <p:nvSpPr>
          <p:cNvPr id="14" name="AutoShape 14"/>
          <p:cNvSpPr/>
          <p:nvPr/>
        </p:nvSpPr>
        <p:spPr>
          <a:xfrm>
            <a:off x="4635500" y="3683000"/>
            <a:ext cx="29210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坚持将解决思想问题与解决实际问题相结合，既“讲道理”又“办实事”。切实做到思想上解惑、精神上解忧、心理上解压、生活上解难，以实际成效增强干部的归属感与凝聚力。</a:t>
            </a:r>
            <a:endParaRPr lang="en-US" sz="1100"/>
          </a:p>
        </p:txBody>
      </p:sp>
      <p:sp>
        <p:nvSpPr>
          <p:cNvPr id="15" name="AutoShape 15"/>
          <p:cNvSpPr/>
          <p:nvPr/>
        </p:nvSpPr>
        <p:spPr>
          <a:xfrm>
            <a:off x="8001000" y="2794000"/>
            <a:ext cx="3429000" cy="2794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8001000" y="2794000"/>
            <a:ext cx="3429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3111500"/>
            <a:ext cx="355600" cy="355600"/>
          </a:xfrm>
          <a:prstGeom prst="rect">
            <a:avLst/>
          </a:prstGeom>
        </p:spPr>
      </p:pic>
      <p:sp>
        <p:nvSpPr>
          <p:cNvPr id="18" name="AutoShape 18"/>
          <p:cNvSpPr/>
          <p:nvPr/>
        </p:nvSpPr>
        <p:spPr>
          <a:xfrm>
            <a:off x="8699500" y="31115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技术赋能提质增效</a:t>
            </a:r>
            <a:endParaRPr lang="en-US" sz="1100"/>
          </a:p>
        </p:txBody>
      </p:sp>
      <p:sp>
        <p:nvSpPr>
          <p:cNvPr id="19" name="AutoShape 19"/>
          <p:cNvSpPr/>
          <p:nvPr/>
        </p:nvSpPr>
        <p:spPr>
          <a:xfrm>
            <a:off x="8255000" y="3683000"/>
            <a:ext cx="29210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积极运用大数据、新媒体等新技术手段，创新思政教育的载体与形式。打造“线上+线下”融合的立体化教育矩阵，让思政工作更具时代感、吸引力和覆盖面，激发干事创业的内生动力。</a:t>
            </a:r>
            <a:endParaRPr lang="en-US" sz="1100"/>
          </a:p>
        </p:txBody>
      </p:sp>
      <p:sp>
        <p:nvSpPr>
          <p:cNvPr id="20" name="AutoShape 20"/>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808080"/>
                </a:solidFill>
                <a:latin typeface="Noto Sans SC"/>
                <a:ea typeface="Noto Sans SC"/>
                <a:cs typeface="Noto Sans SC"/>
                <a:sym typeface="Noto Sans SC"/>
              </a:rPr>
              <a:t>—— 以创新之策破题，以务实之举见效，让思想政治工作成为推动事业发展的“红色引擎” ——</a:t>
            </a:r>
            <a:endParaRPr lang="en-US" sz="1100"/>
          </a:p>
        </p:txBody>
      </p:sp>
      <p:sp>
        <p:nvSpPr>
          <p:cNvPr id="21" name="矩形 20"/>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3.5 加强队伍建设，锻造“双懂”复合型人才</a:t>
            </a:r>
            <a:endParaRPr lang="en-US" sz="1100"/>
          </a:p>
        </p:txBody>
      </p:sp>
      <p:sp>
        <p:nvSpPr>
          <p:cNvPr id="4" name="AutoShape 4"/>
          <p:cNvSpPr/>
          <p:nvPr/>
        </p:nvSpPr>
        <p:spPr>
          <a:xfrm>
            <a:off x="762000" y="1714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（一）加强“双推双培”，建设“双懂”干部队伍</a:t>
            </a:r>
            <a:endParaRPr lang="en-US" sz="1100"/>
          </a:p>
        </p:txBody>
      </p:sp>
      <p:sp>
        <p:nvSpPr>
          <p:cNvPr id="5" name="AutoShape 5"/>
          <p:cNvSpPr/>
          <p:nvPr/>
        </p:nvSpPr>
        <p:spPr>
          <a:xfrm>
            <a:off x="762000" y="2794000"/>
            <a:ext cx="33782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48000"/>
            <a:ext cx="355600" cy="355600"/>
          </a:xfrm>
          <a:prstGeom prst="rect">
            <a:avLst/>
          </a:prstGeom>
        </p:spPr>
      </p:pic>
      <p:sp>
        <p:nvSpPr>
          <p:cNvPr id="7" name="AutoShape 7"/>
          <p:cNvSpPr/>
          <p:nvPr/>
        </p:nvSpPr>
        <p:spPr>
          <a:xfrm>
            <a:off x="1460500" y="304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精准选人用人</a:t>
            </a:r>
            <a:endParaRPr lang="en-US" sz="1100"/>
          </a:p>
        </p:txBody>
      </p:sp>
      <p:cxnSp>
        <p:nvCxnSpPr>
          <p:cNvPr id="8" name="Connector 8"/>
          <p:cNvCxnSpPr/>
          <p:nvPr/>
        </p:nvCxnSpPr>
        <p:spPr>
          <a:xfrm rot="-15211">
            <a:off x="1016014" y="3549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3746500"/>
            <a:ext cx="2870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坚持高素质专业化标准，打破身份与岗位壁垒，重点选拔政治素质过硬、既熟悉核心业务又热爱党务工作的优秀干部，充实到党务工作一线，夯实组织基础。</a:t>
            </a:r>
            <a:endParaRPr lang="en-US" sz="1100"/>
          </a:p>
        </p:txBody>
      </p:sp>
      <p:sp>
        <p:nvSpPr>
          <p:cNvPr id="10" name="AutoShape 10"/>
          <p:cNvSpPr/>
          <p:nvPr/>
        </p:nvSpPr>
        <p:spPr>
          <a:xfrm>
            <a:off x="4394200" y="2794000"/>
            <a:ext cx="33782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3048000"/>
            <a:ext cx="355600" cy="355600"/>
          </a:xfrm>
          <a:prstGeom prst="rect">
            <a:avLst/>
          </a:prstGeom>
        </p:spPr>
      </p:pic>
      <p:sp>
        <p:nvSpPr>
          <p:cNvPr id="12" name="AutoShape 12"/>
          <p:cNvSpPr/>
          <p:nvPr/>
        </p:nvSpPr>
        <p:spPr>
          <a:xfrm>
            <a:off x="5092700" y="304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强化岗位历练</a:t>
            </a:r>
            <a:endParaRPr lang="en-US" sz="1100"/>
          </a:p>
        </p:txBody>
      </p:sp>
      <p:cxnSp>
        <p:nvCxnSpPr>
          <p:cNvPr id="13" name="Connector 13"/>
          <p:cNvCxnSpPr/>
          <p:nvPr/>
        </p:nvCxnSpPr>
        <p:spPr>
          <a:xfrm rot="-15211">
            <a:off x="4648214" y="3549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4" name="AutoShape 14"/>
          <p:cNvSpPr/>
          <p:nvPr/>
        </p:nvSpPr>
        <p:spPr>
          <a:xfrm>
            <a:off x="4648200" y="3746500"/>
            <a:ext cx="2870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将党务岗位作为培养复合型人才的“练兵场”，有计划地安排业务骨干、优秀年轻干部到党务岗位轮岗锻炼，在实践中提升政治素养与综合管理能力。</a:t>
            </a:r>
            <a:endParaRPr lang="en-US" sz="1100"/>
          </a:p>
        </p:txBody>
      </p:sp>
      <p:sp>
        <p:nvSpPr>
          <p:cNvPr id="15" name="AutoShape 15"/>
          <p:cNvSpPr/>
          <p:nvPr/>
        </p:nvSpPr>
        <p:spPr>
          <a:xfrm>
            <a:off x="8026400" y="2794000"/>
            <a:ext cx="33782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3048000"/>
            <a:ext cx="355600" cy="355600"/>
          </a:xfrm>
          <a:prstGeom prst="rect">
            <a:avLst/>
          </a:prstGeom>
        </p:spPr>
      </p:pic>
      <p:sp>
        <p:nvSpPr>
          <p:cNvPr id="17" name="AutoShape 17"/>
          <p:cNvSpPr/>
          <p:nvPr/>
        </p:nvSpPr>
        <p:spPr>
          <a:xfrm>
            <a:off x="8724900" y="304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深化双向融合</a:t>
            </a:r>
            <a:endParaRPr lang="en-US" sz="1100"/>
          </a:p>
        </p:txBody>
      </p:sp>
      <p:cxnSp>
        <p:nvCxnSpPr>
          <p:cNvPr id="18" name="Connector 18"/>
          <p:cNvCxnSpPr/>
          <p:nvPr/>
        </p:nvCxnSpPr>
        <p:spPr>
          <a:xfrm rot="-15211">
            <a:off x="8280414" y="3549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9" name="AutoShape 19"/>
          <p:cNvSpPr/>
          <p:nvPr/>
        </p:nvSpPr>
        <p:spPr>
          <a:xfrm>
            <a:off x="8280400" y="3746500"/>
            <a:ext cx="2870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推动党务干部与行政、业务干部常态化双向交流，促进理念互通、经验互鉴，着力打造一支“党务懂业务、业务懂党务”的复合型铁军，实现党建与业务同频共振。</a:t>
            </a:r>
            <a:endParaRPr lang="en-US" sz="1100"/>
          </a:p>
        </p:txBody>
      </p:sp>
      <p:sp>
        <p:nvSpPr>
          <p:cNvPr id="20" name="AutoShape 20"/>
          <p:cNvSpPr/>
          <p:nvPr/>
        </p:nvSpPr>
        <p:spPr>
          <a:xfrm>
            <a:off x="762000" y="5715000"/>
            <a:ext cx="10668000" cy="5842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889000" y="5715000"/>
            <a:ext cx="10414000" cy="584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C00000"/>
                </a:solidFill>
                <a:latin typeface="Noto Sans SC"/>
                <a:ea typeface="Noto Sans SC"/>
                <a:cs typeface="Noto Sans SC"/>
                <a:sym typeface="Noto Sans SC"/>
              </a:rPr>
              <a:t>—— 以高素质专业化队伍为支撑，为党建与业务深度融合提供坚实人才保障 ——</a:t>
            </a:r>
            <a:endParaRPr lang="en-US" sz="1100"/>
          </a:p>
        </p:txBody>
      </p:sp>
      <p:sp>
        <p:nvSpPr>
          <p:cNvPr id="22" name="矩形 21"/>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3.5 加强队伍建设，锻造“双懂”复合型人才</a:t>
            </a:r>
            <a:endParaRPr lang="en-US" sz="1100"/>
          </a:p>
        </p:txBody>
      </p:sp>
      <p:sp>
        <p:nvSpPr>
          <p:cNvPr id="4" name="AutoShape 4"/>
          <p:cNvSpPr/>
          <p:nvPr/>
        </p:nvSpPr>
        <p:spPr>
          <a:xfrm>
            <a:off x="762000" y="17145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1F2329"/>
                </a:solidFill>
                <a:latin typeface="Noto Sans SC"/>
                <a:ea typeface="Noto Sans SC"/>
                <a:cs typeface="Noto Sans SC"/>
                <a:sym typeface="Noto Sans SC"/>
              </a:rPr>
              <a:t>（二）搭建培养平台，促进能力双提升</a:t>
            </a:r>
            <a:endParaRPr lang="en-US" sz="1100"/>
          </a:p>
        </p:txBody>
      </p:sp>
      <p:sp>
        <p:nvSpPr>
          <p:cNvPr id="5" name="AutoShape 5"/>
          <p:cNvSpPr/>
          <p:nvPr/>
        </p:nvSpPr>
        <p:spPr>
          <a:xfrm>
            <a:off x="762000" y="2794000"/>
            <a:ext cx="5207000" cy="3111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73400"/>
            <a:ext cx="355600" cy="355600"/>
          </a:xfrm>
          <a:prstGeom prst="rect">
            <a:avLst/>
          </a:prstGeom>
        </p:spPr>
      </p:pic>
      <p:sp>
        <p:nvSpPr>
          <p:cNvPr id="7" name="AutoShape 7"/>
          <p:cNvSpPr/>
          <p:nvPr/>
        </p:nvSpPr>
        <p:spPr>
          <a:xfrm>
            <a:off x="1498600" y="3073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培训赋能 · 双向融合</a:t>
            </a:r>
            <a:endParaRPr lang="en-US" sz="1100"/>
          </a:p>
        </p:txBody>
      </p:sp>
      <p:cxnSp>
        <p:nvCxnSpPr>
          <p:cNvPr id="8" name="Connector 8"/>
          <p:cNvCxnSpPr/>
          <p:nvPr/>
        </p:nvCxnSpPr>
        <p:spPr>
          <a:xfrm rot="-9291">
            <a:off x="1016009" y="3651250"/>
            <a:ext cx="4699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3873500"/>
            <a:ext cx="4699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74151"/>
                </a:solidFill>
                <a:latin typeface="Noto Sans SC"/>
                <a:ea typeface="Noto Sans SC"/>
                <a:cs typeface="Noto Sans SC"/>
                <a:sym typeface="Noto Sans SC"/>
              </a:rPr>
              <a:t>坚持“党建+业务”同部署、同培训，加大党务干部业务知识轮训力度，打破“重党务轻业务”的壁垒；同时将党建理论、党性修养纳入业务骨干培训核心课程，实现党务干部懂业务、业务干部懂党建，推动政治素养与专业能力双向赋能、深度融合。</a:t>
            </a:r>
            <a:endParaRPr lang="en-US" sz="1100"/>
          </a:p>
        </p:txBody>
      </p:sp>
      <p:sp>
        <p:nvSpPr>
          <p:cNvPr id="10" name="AutoShape 10"/>
          <p:cNvSpPr/>
          <p:nvPr/>
        </p:nvSpPr>
        <p:spPr>
          <a:xfrm>
            <a:off x="6223000" y="2794000"/>
            <a:ext cx="5207000" cy="3111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3073400"/>
            <a:ext cx="355600" cy="355600"/>
          </a:xfrm>
          <a:prstGeom prst="rect">
            <a:avLst/>
          </a:prstGeom>
        </p:spPr>
      </p:pic>
      <p:sp>
        <p:nvSpPr>
          <p:cNvPr id="12" name="AutoShape 12"/>
          <p:cNvSpPr/>
          <p:nvPr/>
        </p:nvSpPr>
        <p:spPr>
          <a:xfrm>
            <a:off x="6959600" y="3073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创新机制 · 双导引领</a:t>
            </a:r>
            <a:endParaRPr lang="en-US" sz="1100"/>
          </a:p>
        </p:txBody>
      </p:sp>
      <p:cxnSp>
        <p:nvCxnSpPr>
          <p:cNvPr id="13" name="Connector 13"/>
          <p:cNvCxnSpPr/>
          <p:nvPr/>
        </p:nvCxnSpPr>
        <p:spPr>
          <a:xfrm rot="-9291">
            <a:off x="6477009" y="3651250"/>
            <a:ext cx="4699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4" name="AutoShape 14"/>
          <p:cNvSpPr/>
          <p:nvPr/>
        </p:nvSpPr>
        <p:spPr>
          <a:xfrm>
            <a:off x="6477000" y="3873500"/>
            <a:ext cx="4699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74151"/>
                </a:solidFill>
                <a:latin typeface="Noto Sans SC"/>
                <a:ea typeface="Noto Sans SC"/>
                <a:cs typeface="Noto Sans SC"/>
                <a:sym typeface="Noto Sans SC"/>
              </a:rPr>
              <a:t>探索建立“业务+思想”双导师制，实施“党建+业务”带头人培育计划，实现政治上引导、业务上传道。通过“一人双带、一岗双责”的培养模式，既提升专业本领又淬炼政治品格，打造政治过硬、本领高强的复合型铁军，为中心任务高质量完成提供坚实的组织保障和人才支撑。</a:t>
            </a:r>
            <a:endParaRPr lang="en-US" sz="1100"/>
          </a:p>
        </p:txBody>
      </p:sp>
      <p:sp>
        <p:nvSpPr>
          <p:cNvPr id="15" name="AutoShape 15"/>
          <p:cNvSpPr/>
          <p:nvPr/>
        </p:nvSpPr>
        <p:spPr>
          <a:xfrm>
            <a:off x="0" y="6413500"/>
            <a:ext cx="12192000" cy="50800"/>
          </a:xfrm>
          <a:prstGeom prst="roundRect">
            <a:avLst>
              <a:gd name="adj" fmla="val 0"/>
            </a:avLst>
          </a:prstGeom>
          <a:gradFill rotWithShape="1">
            <a:gsLst>
              <a:gs pos="0">
                <a:srgbClr val="C00000">
                  <a:alpha val="0"/>
                </a:srgbClr>
              </a:gs>
              <a:gs pos="50000">
                <a:srgbClr val="C00000">
                  <a:alpha val="40000"/>
                </a:srgbClr>
              </a:gs>
              <a:gs pos="100000">
                <a:srgbClr val="C00000">
                  <a:alpha val="0"/>
                </a:srgbClr>
              </a:gs>
            </a:gsLst>
            <a:lin ang="0"/>
          </a:gradFill>
          <a:ln w="25400" cap="flat" cmpd="sng">
            <a:noFill/>
            <a:prstDash val="solid"/>
            <a:round/>
          </a:ln>
        </p:spPr>
        <p:txBody>
          <a:bodyPr vert="horz" wrap="square" lIns="63500" tIns="63500" rIns="63500" bIns="63500" rtlCol="0" anchor="ctr"/>
          <a:lstStyle/>
          <a:p>
            <a:pPr algn="ctr">
              <a:defRPr/>
            </a:pPr>
          </a:p>
        </p:txBody>
      </p:sp>
      <p:sp>
        <p:nvSpPr>
          <p:cNvPr id="21" name="矩形 20"/>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377825"/>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200" b="1" i="0" u="none" strike="noStrike">
                <a:solidFill>
                  <a:srgbClr val="C00000"/>
                </a:solidFill>
                <a:latin typeface="黑体" panose="02010609060101010101" charset="-122"/>
                <a:ea typeface="黑体" panose="02010609060101010101" charset="-122"/>
                <a:cs typeface="Noto Sans SC"/>
                <a:sym typeface="Noto Sans SC"/>
              </a:rPr>
              <a:t>课程</a:t>
            </a:r>
            <a:r>
              <a:rPr lang="en-US" sz="3200" b="1" i="0" u="none" strike="noStrike">
                <a:solidFill>
                  <a:srgbClr val="C00000"/>
                </a:solidFill>
                <a:latin typeface="黑体" panose="02010609060101010101" charset="-122"/>
                <a:ea typeface="黑体" panose="02010609060101010101" charset="-122"/>
                <a:cs typeface="Noto Sans SC"/>
                <a:sym typeface="Noto Sans SC"/>
              </a:rPr>
              <a:t>总结</a:t>
            </a:r>
            <a:endParaRPr lang="en-US" sz="1100">
              <a:latin typeface="黑体" panose="02010609060101010101" charset="-122"/>
              <a:ea typeface="黑体" panose="02010609060101010101" charset="-122"/>
            </a:endParaRPr>
          </a:p>
        </p:txBody>
      </p:sp>
      <p:sp>
        <p:nvSpPr>
          <p:cNvPr id="4" name="AutoShape 4"/>
          <p:cNvSpPr/>
          <p:nvPr/>
        </p:nvSpPr>
        <p:spPr>
          <a:xfrm>
            <a:off x="762000" y="1647825"/>
            <a:ext cx="5207000" cy="1968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endParaRPr>
              <a:latin typeface="黑体" panose="02010609060101010101" charset="-122"/>
              <a:ea typeface="黑体" panose="02010609060101010101" charset="-122"/>
            </a:endParaR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1876425"/>
            <a:ext cx="355600" cy="355600"/>
          </a:xfrm>
          <a:prstGeom prst="rect">
            <a:avLst/>
          </a:prstGeom>
        </p:spPr>
      </p:pic>
      <p:sp>
        <p:nvSpPr>
          <p:cNvPr id="6" name="AutoShape 6"/>
          <p:cNvSpPr/>
          <p:nvPr/>
        </p:nvSpPr>
        <p:spPr>
          <a:xfrm>
            <a:off x="1524000" y="1851025"/>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黑体" panose="02010609060101010101" charset="-122"/>
                <a:ea typeface="黑体" panose="02010609060101010101" charset="-122"/>
                <a:cs typeface="黑体" panose="02010609060101010101" charset="-122"/>
                <a:sym typeface="Noto Sans SC"/>
              </a:rPr>
              <a:t>01 一个核心思想</a:t>
            </a:r>
            <a:endParaRPr lang="en-US" sz="1800" b="1" i="0" u="none" strike="noStrike">
              <a:solidFill>
                <a:srgbClr val="C00000"/>
              </a:solidFill>
              <a:latin typeface="黑体" panose="02010609060101010101" charset="-122"/>
              <a:ea typeface="黑体" panose="02010609060101010101" charset="-122"/>
              <a:cs typeface="黑体" panose="02010609060101010101" charset="-122"/>
              <a:sym typeface="Noto Sans SC"/>
            </a:endParaRPr>
          </a:p>
        </p:txBody>
      </p:sp>
      <p:sp>
        <p:nvSpPr>
          <p:cNvPr id="7" name="AutoShape 7"/>
          <p:cNvSpPr/>
          <p:nvPr/>
        </p:nvSpPr>
        <p:spPr>
          <a:xfrm>
            <a:off x="1016000" y="2346325"/>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黑体" panose="02010609060101010101" charset="-122"/>
                <a:ea typeface="黑体" panose="02010609060101010101" charset="-122"/>
                <a:cs typeface="Noto Sans SC"/>
                <a:sym typeface="Noto Sans SC"/>
              </a:rPr>
              <a:t>坚持系统观念是推动党建与业务深度融合的科学方法论，是把握融合规律、破解融合难题、提升融合质效的根本遵循与行动指南。</a:t>
            </a:r>
            <a:endParaRPr lang="en-US" sz="1400" b="0" i="0" u="none" strike="noStrike">
              <a:solidFill>
                <a:srgbClr val="333333"/>
              </a:solidFill>
              <a:latin typeface="黑体" panose="02010609060101010101" charset="-122"/>
              <a:ea typeface="黑体" panose="02010609060101010101" charset="-122"/>
              <a:cs typeface="Noto Sans SC"/>
              <a:sym typeface="Noto Sans SC"/>
            </a:endParaRPr>
          </a:p>
        </p:txBody>
      </p:sp>
      <p:sp>
        <p:nvSpPr>
          <p:cNvPr id="8" name="AutoShape 8"/>
          <p:cNvSpPr/>
          <p:nvPr/>
        </p:nvSpPr>
        <p:spPr>
          <a:xfrm>
            <a:off x="6223000" y="1647825"/>
            <a:ext cx="5207000" cy="1968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endParaRPr>
              <a:latin typeface="黑体" panose="02010609060101010101" charset="-122"/>
              <a:ea typeface="黑体" panose="02010609060101010101" charset="-122"/>
            </a:endParaR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1876425"/>
            <a:ext cx="355600" cy="355600"/>
          </a:xfrm>
          <a:prstGeom prst="rect">
            <a:avLst/>
          </a:prstGeom>
        </p:spPr>
      </p:pic>
      <p:sp>
        <p:nvSpPr>
          <p:cNvPr id="10" name="AutoShape 10"/>
          <p:cNvSpPr/>
          <p:nvPr/>
        </p:nvSpPr>
        <p:spPr>
          <a:xfrm>
            <a:off x="6985000" y="1851025"/>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黑体" panose="02010609060101010101" charset="-122"/>
                <a:ea typeface="黑体" panose="02010609060101010101" charset="-122"/>
                <a:cs typeface="黑体" panose="02010609060101010101" charset="-122"/>
                <a:sym typeface="Noto Sans SC"/>
              </a:rPr>
              <a:t>02 三个关键步骤</a:t>
            </a:r>
            <a:endParaRPr lang="en-US" sz="1800" b="1" i="0" u="none" strike="noStrike">
              <a:solidFill>
                <a:srgbClr val="C00000"/>
              </a:solidFill>
              <a:latin typeface="黑体" panose="02010609060101010101" charset="-122"/>
              <a:ea typeface="黑体" panose="02010609060101010101" charset="-122"/>
              <a:cs typeface="黑体" panose="02010609060101010101" charset="-122"/>
              <a:sym typeface="Noto Sans SC"/>
            </a:endParaRPr>
          </a:p>
        </p:txBody>
      </p:sp>
      <p:sp>
        <p:nvSpPr>
          <p:cNvPr id="11" name="AutoShape 11"/>
          <p:cNvSpPr/>
          <p:nvPr/>
        </p:nvSpPr>
        <p:spPr>
          <a:xfrm>
            <a:off x="6477000" y="2346325"/>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黑体" panose="02010609060101010101" charset="-122"/>
                <a:ea typeface="黑体" panose="02010609060101010101" charset="-122"/>
                <a:cs typeface="Noto Sans SC"/>
                <a:sym typeface="Noto Sans SC"/>
              </a:rPr>
              <a:t>以澄清思想认识为前提，筑牢思想根基；以加强全局谋划为关键，统筹整体布局；以着眼整体推进为路径，确保各项任务协同发力、落地见效。</a:t>
            </a:r>
            <a:endParaRPr lang="en-US" sz="1400" b="0" i="0" u="none" strike="noStrike">
              <a:solidFill>
                <a:srgbClr val="333333"/>
              </a:solidFill>
              <a:latin typeface="黑体" panose="02010609060101010101" charset="-122"/>
              <a:ea typeface="黑体" panose="02010609060101010101" charset="-122"/>
              <a:cs typeface="Noto Sans SC"/>
              <a:sym typeface="Noto Sans SC"/>
            </a:endParaRPr>
          </a:p>
        </p:txBody>
      </p:sp>
      <p:sp>
        <p:nvSpPr>
          <p:cNvPr id="12" name="AutoShape 12"/>
          <p:cNvSpPr/>
          <p:nvPr/>
        </p:nvSpPr>
        <p:spPr>
          <a:xfrm>
            <a:off x="762000" y="3870325"/>
            <a:ext cx="5207000" cy="1968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endParaRPr>
              <a:latin typeface="黑体" panose="02010609060101010101" charset="-122"/>
              <a:ea typeface="黑体" panose="02010609060101010101" charset="-122"/>
            </a:endParaR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098925"/>
            <a:ext cx="355600" cy="355600"/>
          </a:xfrm>
          <a:prstGeom prst="rect">
            <a:avLst/>
          </a:prstGeom>
        </p:spPr>
      </p:pic>
      <p:sp>
        <p:nvSpPr>
          <p:cNvPr id="14" name="AutoShape 14"/>
          <p:cNvSpPr/>
          <p:nvPr/>
        </p:nvSpPr>
        <p:spPr>
          <a:xfrm>
            <a:off x="1524000" y="4073525"/>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黑体" panose="02010609060101010101" charset="-122"/>
                <a:ea typeface="黑体" panose="02010609060101010101" charset="-122"/>
                <a:cs typeface="黑体" panose="02010609060101010101" charset="-122"/>
                <a:sym typeface="Noto Sans SC"/>
              </a:rPr>
              <a:t>03 四个融合维度</a:t>
            </a:r>
            <a:endParaRPr lang="en-US" sz="1800" b="1" i="0" u="none" strike="noStrike">
              <a:solidFill>
                <a:srgbClr val="C00000"/>
              </a:solidFill>
              <a:latin typeface="黑体" panose="02010609060101010101" charset="-122"/>
              <a:ea typeface="黑体" panose="02010609060101010101" charset="-122"/>
              <a:cs typeface="黑体" panose="02010609060101010101" charset="-122"/>
              <a:sym typeface="Noto Sans SC"/>
            </a:endParaRPr>
          </a:p>
        </p:txBody>
      </p:sp>
      <p:sp>
        <p:nvSpPr>
          <p:cNvPr id="15" name="AutoShape 15"/>
          <p:cNvSpPr/>
          <p:nvPr/>
        </p:nvSpPr>
        <p:spPr>
          <a:xfrm>
            <a:off x="1016000" y="4568825"/>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黑体" panose="02010609060101010101" charset="-122"/>
                <a:ea typeface="黑体" panose="02010609060101010101" charset="-122"/>
                <a:cs typeface="黑体" panose="02010609060101010101" charset="-122"/>
                <a:sym typeface="Noto Sans SC"/>
              </a:rPr>
              <a:t>深化目标融合、工作融合、组织融合、机制融合，打破党建与业务“两张皮”壁垒，实现同部署、同落实、同检查、同考核，凝聚发展合力。</a:t>
            </a:r>
            <a:endParaRPr lang="en-US" sz="1400" b="0" i="0" u="none" strike="noStrike">
              <a:solidFill>
                <a:srgbClr val="333333"/>
              </a:solidFill>
              <a:latin typeface="黑体" panose="02010609060101010101" charset="-122"/>
              <a:ea typeface="黑体" panose="02010609060101010101" charset="-122"/>
              <a:cs typeface="黑体" panose="02010609060101010101" charset="-122"/>
              <a:sym typeface="Noto Sans SC"/>
            </a:endParaRPr>
          </a:p>
        </p:txBody>
      </p:sp>
      <p:sp>
        <p:nvSpPr>
          <p:cNvPr id="16" name="AutoShape 16"/>
          <p:cNvSpPr/>
          <p:nvPr/>
        </p:nvSpPr>
        <p:spPr>
          <a:xfrm>
            <a:off x="6223000" y="3870325"/>
            <a:ext cx="5207000" cy="1968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endParaRPr>
              <a:latin typeface="黑体" panose="02010609060101010101" charset="-122"/>
              <a:ea typeface="黑体" panose="02010609060101010101" charset="-122"/>
            </a:endParaR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098925"/>
            <a:ext cx="355600" cy="355600"/>
          </a:xfrm>
          <a:prstGeom prst="rect">
            <a:avLst/>
          </a:prstGeom>
        </p:spPr>
      </p:pic>
      <p:sp>
        <p:nvSpPr>
          <p:cNvPr id="18" name="AutoShape 18"/>
          <p:cNvSpPr/>
          <p:nvPr/>
        </p:nvSpPr>
        <p:spPr>
          <a:xfrm>
            <a:off x="6985000" y="4073525"/>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黑体" panose="02010609060101010101" charset="-122"/>
                <a:ea typeface="黑体" panose="02010609060101010101" charset="-122"/>
                <a:cs typeface="黑体" panose="02010609060101010101" charset="-122"/>
                <a:sym typeface="Noto Sans SC"/>
              </a:rPr>
              <a:t>04 五项具体举措</a:t>
            </a:r>
            <a:endParaRPr lang="en-US" sz="1800" b="1" i="0" u="none" strike="noStrike">
              <a:solidFill>
                <a:srgbClr val="C00000"/>
              </a:solidFill>
              <a:latin typeface="黑体" panose="02010609060101010101" charset="-122"/>
              <a:ea typeface="黑体" panose="02010609060101010101" charset="-122"/>
              <a:cs typeface="黑体" panose="02010609060101010101" charset="-122"/>
              <a:sym typeface="Noto Sans SC"/>
            </a:endParaRPr>
          </a:p>
        </p:txBody>
      </p:sp>
      <p:sp>
        <p:nvSpPr>
          <p:cNvPr id="19" name="AutoShape 19"/>
          <p:cNvSpPr/>
          <p:nvPr/>
        </p:nvSpPr>
        <p:spPr>
          <a:xfrm>
            <a:off x="6477000" y="4568825"/>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黑体" panose="02010609060101010101" charset="-122"/>
                <a:ea typeface="黑体" panose="02010609060101010101" charset="-122"/>
                <a:cs typeface="Noto Sans SC"/>
                <a:sym typeface="Noto Sans SC"/>
              </a:rPr>
              <a:t>扎实推进强化政治引领、弘扬优良学风、建强战斗堡垒、做实思政工作、加强队伍建设，以高质量党建引领保障各项事业高质量发展。</a:t>
            </a:r>
            <a:endParaRPr lang="en-US" sz="1400" b="0" i="0" u="none" strike="noStrike">
              <a:solidFill>
                <a:srgbClr val="333333"/>
              </a:solidFill>
              <a:latin typeface="黑体" panose="02010609060101010101" charset="-122"/>
              <a:ea typeface="黑体" panose="02010609060101010101" charset="-122"/>
              <a:cs typeface="Noto Sans SC"/>
              <a:sym typeface="Noto Sans SC"/>
            </a:endParaRPr>
          </a:p>
        </p:txBody>
      </p:sp>
      <p:sp>
        <p:nvSpPr>
          <p:cNvPr id="21" name="矩形 20"/>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2696210" y="2354580"/>
            <a:ext cx="66040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i="0" u="none" strike="noStrike">
                <a:solidFill>
                  <a:srgbClr val="FF0000"/>
                </a:solidFill>
                <a:latin typeface="黑体" panose="02010609060101010101" charset="-122"/>
                <a:ea typeface="黑体" panose="02010609060101010101" charset="-122"/>
                <a:cs typeface="Noto Sans SC"/>
                <a:sym typeface="Noto Sans SC"/>
              </a:rPr>
              <a:t>谢谢聆听</a:t>
            </a:r>
            <a:r>
              <a:rPr lang="zh-CN" altLang="en-US" sz="4800" i="0" u="none" strike="noStrike">
                <a:solidFill>
                  <a:srgbClr val="FF0000"/>
                </a:solidFill>
                <a:latin typeface="黑体" panose="02010609060101010101" charset="-122"/>
                <a:ea typeface="黑体" panose="02010609060101010101" charset="-122"/>
                <a:cs typeface="Noto Sans SC"/>
                <a:sym typeface="Noto Sans SC"/>
              </a:rPr>
              <a:t>，敬请指正</a:t>
            </a:r>
            <a:r>
              <a:rPr lang="en-US" sz="4800" i="0" u="none" strike="noStrike">
                <a:solidFill>
                  <a:srgbClr val="FF0000"/>
                </a:solidFill>
                <a:latin typeface="黑体" panose="02010609060101010101" charset="-122"/>
                <a:ea typeface="黑体" panose="02010609060101010101" charset="-122"/>
                <a:cs typeface="Noto Sans SC"/>
                <a:sym typeface="Noto Sans SC"/>
              </a:rPr>
              <a:t>！</a:t>
            </a:r>
            <a:endParaRPr lang="en-US" sz="4800" i="0" u="none" strike="noStrike">
              <a:solidFill>
                <a:srgbClr val="FF0000"/>
              </a:solidFill>
              <a:latin typeface="黑体" panose="02010609060101010101" charset="-122"/>
              <a:ea typeface="黑体" panose="02010609060101010101" charset="-122"/>
              <a:cs typeface="Noto Sans SC"/>
              <a:sym typeface="Noto Sans SC"/>
            </a:endParaRPr>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9300</Words>
  <Application>WPS 演示</Application>
  <PresentationFormat/>
  <Paragraphs>461</Paragraphs>
  <Slides>32</Slides>
  <Notes>0</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32</vt:i4>
      </vt:variant>
    </vt:vector>
  </HeadingPairs>
  <TitlesOfParts>
    <vt:vector size="46" baseType="lpstr">
      <vt:lpstr>Arial</vt:lpstr>
      <vt:lpstr>宋体</vt:lpstr>
      <vt:lpstr>Wingdings</vt:lpstr>
      <vt:lpstr>Arial</vt:lpstr>
      <vt:lpstr>Times New Roman</vt:lpstr>
      <vt:lpstr>黑体</vt:lpstr>
      <vt:lpstr>Noto Sans SC</vt:lpstr>
      <vt:lpstr>C059</vt:lpstr>
      <vt:lpstr>微软雅黑</vt:lpstr>
      <vt:lpstr>宋体</vt:lpstr>
      <vt:lpstr>Arial Unicode MS</vt:lpstr>
      <vt:lpstr>方正书宋_GBK</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cp:lastModifiedBy>
  <cp:revision>3</cp:revision>
  <dcterms:created xsi:type="dcterms:W3CDTF">2026-09-22T05:56:12Z</dcterms:created>
  <dcterms:modified xsi:type="dcterms:W3CDTF">2026-09-22T05:56:12Z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{"Label":"1","ContentProducer":"001191110102MACQD9K64010000","ProduceID":"7664489849341054154","ReservedCode1":"","ContentPropagator":"","PropagateID":"","ReservedCode2":""}</vt:lpwstr>
  </property>
  <property fmtid="{D5CDD505-2E9C-101B-9397-08002B2CF9AE}" pid="3" name="KSOProductBuildVer">
    <vt:lpwstr>2052-12.8.2.19313</vt:lpwstr>
  </property>
  <property fmtid="{D5CDD505-2E9C-101B-9397-08002B2CF9AE}" pid="4" name="ICV">
    <vt:lpwstr>29440C82515330FA4C18B26A1E99E456_42</vt:lpwstr>
  </property>
</Properties>
</file>