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
  </p:notesMasterIdLst>
  <p:handoutMasterIdLst>
    <p:handoutMasterId r:id="rId31"/>
  </p:handout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2" userDrawn="1">
          <p15:clr>
            <a:srgbClr val="A4A3A4"/>
          </p15:clr>
        </p15:guide>
        <p15:guide id="2" pos="279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showGuides="1">
      <p:cViewPr varScale="1">
        <p:scale>
          <a:sx n="114" d="100"/>
          <a:sy n="114" d="100"/>
        </p:scale>
        <p:origin x="912" y="64"/>
      </p:cViewPr>
      <p:guideLst>
        <p:guide orient="horz" pos="2172"/>
        <p:guide pos="2798"/>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handoutMaster" Target="handoutMasters/handoutMaster1.xml"/><Relationship Id="rId30" Type="http://schemas.openxmlformats.org/officeDocument/2006/relationships/notesMaster" Target="notesMasters/notesMaster1.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11111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11111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仅标题">
    <p:bg>
      <p:bgPr>
        <a:solidFill>
          <a:srgbClr val="11111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标题和副标题">
    <p:bg>
      <p:bgPr>
        <a:solidFill>
          <a:srgbClr val="11111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仅标题版式">
    <p:bg>
      <p:bgPr>
        <a:solidFill>
          <a:srgbClr val="111111"/>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AutoShape 2" hidden="1"/>
          <p:cNvSpPr/>
          <p:nvPr/>
        </p:nvSpPr>
        <p:spPr>
          <a:xfrm>
            <a:off x="0" y="0"/>
            <a:ext cx="0" cy="0"/>
          </a:xfrm>
          <a:prstGeom prst="rect">
            <a:avLst/>
          </a:prstGeom>
          <a:solidFill>
            <a:schemeClr val="accent1"/>
          </a:solidFill>
          <a:ln w="12700" cap="flat" cmpd="sng">
            <a:solidFill>
              <a:schemeClr val="accent1">
                <a:shade val="50000"/>
              </a:schemeClr>
            </a:solidFill>
            <a:prstDash val="solid"/>
          </a:ln>
        </p:spPr>
        <p:txBody>
          <a:bodyPr vert="horz" lIns="91440" tIns="45720" rIns="91440" bIns="45720" anchor="ctr"/>
          <a:p>
            <a:pPr marL="0" algn="c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0" Type="http://schemas.openxmlformats.org/officeDocument/2006/relationships/slideLayout" Target="../slideLayouts/slideLayout1.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9" Type="http://schemas.openxmlformats.org/officeDocument/2006/relationships/tags" Target="../tags/tag18.xml"/><Relationship Id="rId8" Type="http://schemas.openxmlformats.org/officeDocument/2006/relationships/tags" Target="../tags/tag17.xml"/><Relationship Id="rId7" Type="http://schemas.openxmlformats.org/officeDocument/2006/relationships/tags" Target="../tags/tag16.xml"/><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0" Type="http://schemas.openxmlformats.org/officeDocument/2006/relationships/slideLayout" Target="../slideLayouts/slideLayout1.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9" Type="http://schemas.openxmlformats.org/officeDocument/2006/relationships/tags" Target="../tags/tag27.xml"/><Relationship Id="rId8" Type="http://schemas.openxmlformats.org/officeDocument/2006/relationships/tags" Target="../tags/tag26.xml"/><Relationship Id="rId7" Type="http://schemas.openxmlformats.org/officeDocument/2006/relationships/tags" Target="../tags/tag25.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tags" Target="../tags/tag20.xml"/><Relationship Id="rId10" Type="http://schemas.openxmlformats.org/officeDocument/2006/relationships/slideLayout" Target="../slideLayouts/slideLayout3.xml"/><Relationship Id="rId1" Type="http://schemas.openxmlformats.org/officeDocument/2006/relationships/tags" Target="../tags/tag19.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s>
</file>

<file path=ppt/slides/_rels/slide14.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39.xml"/><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9" Type="http://schemas.openxmlformats.org/officeDocument/2006/relationships/tags" Target="../tags/tag48.xml"/><Relationship Id="rId8" Type="http://schemas.openxmlformats.org/officeDocument/2006/relationships/tags" Target="../tags/tag47.xml"/><Relationship Id="rId7" Type="http://schemas.openxmlformats.org/officeDocument/2006/relationships/tags" Target="../tags/tag46.xml"/><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tags" Target="../tags/tag43.xml"/><Relationship Id="rId3" Type="http://schemas.openxmlformats.org/officeDocument/2006/relationships/tags" Target="../tags/tag42.xml"/><Relationship Id="rId2" Type="http://schemas.openxmlformats.org/officeDocument/2006/relationships/tags" Target="../tags/tag41.xml"/><Relationship Id="rId10" Type="http://schemas.openxmlformats.org/officeDocument/2006/relationships/slideLayout" Target="../slideLayouts/slideLayout3.xml"/><Relationship Id="rId1" Type="http://schemas.openxmlformats.org/officeDocument/2006/relationships/tags" Target="../tags/tag4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l="-1000" r="-1000" b="-7000"/>
          </a:stretch>
        </a:blipFill>
        <a:effectLst/>
      </p:bgPr>
    </p:bg>
    <p:spTree>
      <p:nvGrpSpPr>
        <p:cNvPr id="1" name=""/>
        <p:cNvGrpSpPr/>
        <p:nvPr/>
      </p:nvGrpSpPr>
      <p:grpSpPr>
        <a:xfrm>
          <a:off x="0" y="0"/>
          <a:ext cx="0" cy="0"/>
          <a:chOff x="0" y="0"/>
          <a:chExt cx="0" cy="0"/>
        </a:xfrm>
      </p:grpSpPr>
      <p:cxnSp>
        <p:nvCxnSpPr>
          <p:cNvPr id="2" name="Connector 2"/>
          <p:cNvCxnSpPr/>
          <p:nvPr/>
        </p:nvCxnSpPr>
        <p:spPr>
          <a:xfrm>
            <a:off x="0" y="0"/>
            <a:ext cx="0" cy="0"/>
          </a:xfrm>
          <a:prstGeom prst="line">
            <a:avLst/>
          </a:prstGeom>
          <a:ln w="12700" cap="flat" cmpd="sng">
            <a:solidFill>
              <a:schemeClr val="accent1"/>
            </a:solidFill>
            <a:prstDash val="solid"/>
          </a:ln>
        </p:spPr>
      </p:cxnSp>
      <p:cxnSp>
        <p:nvCxnSpPr>
          <p:cNvPr id="3" name="Connector 3"/>
          <p:cNvCxnSpPr/>
          <p:nvPr/>
        </p:nvCxnSpPr>
        <p:spPr>
          <a:xfrm>
            <a:off x="0" y="0"/>
            <a:ext cx="0" cy="0"/>
          </a:xfrm>
          <a:prstGeom prst="line">
            <a:avLst/>
          </a:prstGeom>
          <a:ln w="12700" cap="flat" cmpd="sng">
            <a:solidFill>
              <a:schemeClr val="accent1"/>
            </a:solidFill>
            <a:prstDash val="solid"/>
          </a:ln>
        </p:spPr>
      </p:cxnSp>
      <p:sp>
        <p:nvSpPr>
          <p:cNvPr id="4" name="TextBox 4"/>
          <p:cNvSpPr txBox="1"/>
          <p:nvPr/>
        </p:nvSpPr>
        <p:spPr>
          <a:xfrm>
            <a:off x="2001520" y="1203960"/>
            <a:ext cx="8188960" cy="2251075"/>
          </a:xfrm>
          <a:prstGeom prst="rect">
            <a:avLst/>
          </a:prstGeom>
          <a:noFill/>
        </p:spPr>
        <p:txBody>
          <a:bodyPr vert="horz" wrap="square" lIns="91440" tIns="45720" rIns="91440" bIns="45720" rtlCol="0" anchor="ctr">
            <a:noAutofit/>
          </a:bodyPr>
          <a:lstStyle/>
          <a:p>
            <a:pPr marL="0" indent="0" algn="ctr" fontAlgn="auto">
              <a:lnSpc>
                <a:spcPct val="110000"/>
              </a:lnSpc>
              <a:defRPr/>
            </a:pPr>
            <a:r>
              <a:rPr lang="zh-CN" altLang="en-US" sz="6000" b="1" spc="200">
                <a:solidFill>
                  <a:srgbClr val="CF0B0F"/>
                </a:solidFill>
                <a:effectLst>
                  <a:outerShdw blurRad="50800" dist="38100" dir="5400000" algn="t" rotWithShape="0">
                    <a:srgbClr val="FFFFFF">
                      <a:alpha val="40000"/>
                    </a:srgbClr>
                  </a:outerShdw>
                </a:effectLst>
                <a:latin typeface="思源黑体 Medium"/>
                <a:ea typeface="思源黑体 Medium"/>
              </a:rPr>
              <a:t>抓实“三会一课” </a:t>
            </a:r>
            <a:endParaRPr lang="zh-CN" altLang="en-US" sz="6000" b="1" spc="200">
              <a:solidFill>
                <a:srgbClr val="CF0B0F"/>
              </a:solidFill>
              <a:effectLst>
                <a:outerShdw blurRad="50800" dist="38100" dir="5400000" algn="t" rotWithShape="0">
                  <a:srgbClr val="FFFFFF">
                    <a:alpha val="40000"/>
                  </a:srgbClr>
                </a:outerShdw>
              </a:effectLst>
              <a:latin typeface="思源黑体 Medium"/>
              <a:ea typeface="思源黑体 Medium"/>
            </a:endParaRPr>
          </a:p>
          <a:p>
            <a:pPr marL="0" indent="0" algn="ctr" fontAlgn="auto">
              <a:lnSpc>
                <a:spcPct val="110000"/>
              </a:lnSpc>
              <a:defRPr/>
            </a:pPr>
            <a:r>
              <a:rPr lang="zh-CN" altLang="en-US" sz="6000" b="1" spc="200">
                <a:solidFill>
                  <a:srgbClr val="CF0B0F"/>
                </a:solidFill>
                <a:effectLst>
                  <a:outerShdw blurRad="50800" dist="38100" dir="5400000" algn="t" rotWithShape="0">
                    <a:srgbClr val="FFFFFF">
                      <a:alpha val="40000"/>
                    </a:srgbClr>
                  </a:outerShdw>
                </a:effectLst>
                <a:latin typeface="思源黑体 Medium"/>
                <a:ea typeface="思源黑体 Medium"/>
              </a:rPr>
              <a:t>激活机关党建内生动力</a:t>
            </a:r>
            <a:endParaRPr lang="zh-CN" altLang="en-US" sz="6000" b="1" spc="200">
              <a:solidFill>
                <a:srgbClr val="CF0B0F"/>
              </a:solidFill>
              <a:effectLst>
                <a:outerShdw blurRad="50800" dist="38100" dir="5400000" algn="t" rotWithShape="0">
                  <a:srgbClr val="FFFFFF">
                    <a:alpha val="40000"/>
                  </a:srgbClr>
                </a:outerShdw>
              </a:effectLst>
              <a:latin typeface="思源黑体 Medium"/>
              <a:ea typeface="思源黑体 Medium"/>
            </a:endParaRPr>
          </a:p>
        </p:txBody>
      </p:sp>
      <p:grpSp>
        <p:nvGrpSpPr>
          <p:cNvPr id="5" name="Group 5"/>
          <p:cNvGrpSpPr/>
          <p:nvPr/>
        </p:nvGrpSpPr>
        <p:grpSpPr>
          <a:xfrm>
            <a:off x="3215323" y="5093970"/>
            <a:ext cx="6978015" cy="368300"/>
            <a:chOff x="4405" y="7556"/>
            <a:chExt cx="10989" cy="580"/>
          </a:xfrm>
        </p:grpSpPr>
        <p:grpSp>
          <p:nvGrpSpPr>
            <p:cNvPr id="6" name="Group 6"/>
            <p:cNvGrpSpPr/>
            <p:nvPr/>
          </p:nvGrpSpPr>
          <p:grpSpPr>
            <a:xfrm>
              <a:off x="4964" y="7556"/>
              <a:ext cx="10430" cy="580"/>
              <a:chOff x="3218303" y="3764470"/>
              <a:chExt cx="6623040" cy="368328"/>
            </a:xfrm>
            <a:noFill/>
          </p:grpSpPr>
          <p:sp>
            <p:nvSpPr>
              <p:cNvPr id="7" name="TextBox 7"/>
              <p:cNvSpPr txBox="1"/>
              <p:nvPr/>
            </p:nvSpPr>
            <p:spPr>
              <a:xfrm>
                <a:off x="3218303" y="3764470"/>
                <a:ext cx="2117087" cy="368328"/>
              </a:xfrm>
              <a:prstGeom prst="rect">
                <a:avLst/>
              </a:prstGeom>
              <a:grpFill/>
              <a:ln>
                <a:noFill/>
              </a:ln>
            </p:spPr>
            <p:txBody>
              <a:bodyPr vert="horz" wrap="square" lIns="91440" tIns="45720" rIns="91440" bIns="45720" rtlCol="0" anchor="t">
                <a:spAutoFit/>
              </a:bodyPr>
              <a:lstStyle/>
              <a:p>
                <a:pPr marL="0" indent="0" algn="l" fontAlgn="auto">
                  <a:lnSpc>
                    <a:spcPct val="100000"/>
                  </a:lnSpc>
                  <a:defRPr/>
                </a:pPr>
                <a:r>
                  <a:rPr lang="zh-CN" altLang="en-US" sz="1800">
                    <a:solidFill>
                      <a:srgbClr val="BC3C1A"/>
                    </a:solidFill>
                    <a:latin typeface="思源黑体 Normal"/>
                    <a:ea typeface="思源黑体 Normal"/>
                  </a:rPr>
                  <a:t>汇报人：</a:t>
                </a:r>
                <a:r>
                  <a:rPr lang="en-US" sz="1800">
                    <a:solidFill>
                      <a:srgbClr val="BC3C1A"/>
                    </a:solidFill>
                    <a:latin typeface="思源黑体 Normal"/>
                    <a:ea typeface="思源黑体 Normal"/>
                  </a:rPr>
                  <a:t>XXX</a:t>
                </a:r>
                <a:endParaRPr lang="en-US" sz="1100"/>
              </a:p>
            </p:txBody>
          </p:sp>
          <p:sp>
            <p:nvSpPr>
              <p:cNvPr id="8" name="AutoShape 8"/>
              <p:cNvSpPr/>
              <p:nvPr/>
            </p:nvSpPr>
            <p:spPr>
              <a:xfrm>
                <a:off x="6919712" y="3764470"/>
                <a:ext cx="2921631" cy="368328"/>
              </a:xfrm>
              <a:prstGeom prst="rect">
                <a:avLst/>
              </a:prstGeom>
              <a:grpFill/>
              <a:ln>
                <a:noFill/>
              </a:ln>
            </p:spPr>
            <p:txBody>
              <a:bodyPr vert="horz" wrap="square" lIns="91440" tIns="45720" rIns="91440" bIns="45720" anchor="t">
                <a:spAutoFit/>
              </a:bodyPr>
              <a:p>
                <a:pPr marL="0" indent="0" algn="l" fontAlgn="auto">
                  <a:lnSpc>
                    <a:spcPct val="100000"/>
                  </a:lnSpc>
                </a:pPr>
                <a:r>
                  <a:rPr lang="zh-CN" altLang="en-US" sz="1800">
                    <a:solidFill>
                      <a:srgbClr val="BC3C1A"/>
                    </a:solidFill>
                    <a:latin typeface="思源黑体 Normal"/>
                    <a:ea typeface="思源黑体 Normal"/>
                  </a:rPr>
                  <a:t>日期：</a:t>
                </a:r>
                <a:r>
                  <a:rPr lang="en-US" sz="1800">
                    <a:solidFill>
                      <a:srgbClr val="BC3C1A"/>
                    </a:solidFill>
                    <a:latin typeface="思源黑体 Normal"/>
                    <a:ea typeface="思源黑体 Normal"/>
                  </a:rPr>
                  <a:t>2026.10</a:t>
                </a:r>
                <a:endParaRPr lang="en-US" sz="1800">
                  <a:solidFill>
                    <a:srgbClr val="BC3C1A"/>
                  </a:solidFill>
                  <a:latin typeface="思源黑体 Normal"/>
                  <a:ea typeface="思源黑体 Normal"/>
                </a:endParaRPr>
              </a:p>
            </p:txBody>
          </p:sp>
        </p:grpSp>
        <p:sp>
          <p:nvSpPr>
            <p:cNvPr id="9" name="AutoShape 9"/>
            <p:cNvSpPr/>
            <p:nvPr/>
          </p:nvSpPr>
          <p:spPr>
            <a:xfrm>
              <a:off x="4405" y="7602"/>
              <a:ext cx="489" cy="489"/>
            </a:xfrm>
            <a:prstGeom prst="ellipse">
              <a:avLst/>
            </a:prstGeom>
            <a:solidFill>
              <a:srgbClr val="CF0B0F"/>
            </a:solidFill>
            <a:ln>
              <a:noFill/>
            </a:ln>
          </p:spPr>
          <p:txBody>
            <a:bodyPr vert="horz" lIns="91440" tIns="45720" rIns="91440" bIns="45720" anchor="ctr"/>
            <a:p>
              <a:pPr marL="0" indent="0" algn="l" fontAlgn="auto">
                <a:lnSpc>
                  <a:spcPct val="100000"/>
                </a:lnSpc>
              </a:pPr>
            </a:p>
          </p:txBody>
        </p:sp>
        <p:sp>
          <p:nvSpPr>
            <p:cNvPr id="10" name="AutoShape 10"/>
            <p:cNvSpPr/>
            <p:nvPr/>
          </p:nvSpPr>
          <p:spPr>
            <a:xfrm>
              <a:off x="10235" y="7602"/>
              <a:ext cx="489" cy="489"/>
            </a:xfrm>
            <a:prstGeom prst="ellipse">
              <a:avLst/>
            </a:prstGeom>
            <a:solidFill>
              <a:srgbClr val="CF0B0F"/>
            </a:solidFill>
            <a:ln>
              <a:noFill/>
            </a:ln>
          </p:spPr>
          <p:txBody>
            <a:bodyPr vert="horz" lIns="91440" tIns="45720" rIns="91440" bIns="45720" anchor="ctr"/>
            <a:p>
              <a:pPr marL="0" indent="0" algn="l" fontAlgn="auto">
                <a:lnSpc>
                  <a:spcPct val="100000"/>
                </a:lnSpc>
              </a:pPr>
            </a:p>
          </p:txBody>
        </p:sp>
      </p:grpSp>
      <p:sp>
        <p:nvSpPr>
          <p:cNvPr id="11" name="AutoShape 11"/>
          <p:cNvSpPr/>
          <p:nvPr/>
        </p:nvSpPr>
        <p:spPr>
          <a:xfrm>
            <a:off x="10795000" y="6540500"/>
            <a:ext cx="1270000" cy="190500"/>
          </a:xfrm>
          <a:prstGeom prst="rect">
            <a:avLst/>
          </a:prstGeom>
          <a:solidFill>
            <a:srgbClr val="000000">
              <a:alpha val="0"/>
            </a:srgbClr>
          </a:solidFill>
        </p:spPr>
        <p:txBody>
          <a:bodyPr rtlCol="0" anchor="t"/>
          <a:lstStyle/>
          <a:p>
            <a:pPr algn="r">
              <a:defRPr/>
            </a:pPr>
            <a:endParaRPr lang="en-US" sz="800">
              <a:solidFill>
                <a:srgbClr val="808080"/>
              </a:solidFill>
              <a:latin typeface="微软雅黑" panose="020B0503020204020204" charset="-122"/>
              <a:ea typeface="微软雅黑" panose="020B0503020204020204" charset="-122"/>
            </a:endParaRPr>
          </a:p>
        </p:txBody>
      </p:sp>
    </p:spTree>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b="-7000"/>
          </a:stretch>
        </a:blipFill>
        <a:effectLst/>
      </p:bgPr>
    </p:bg>
    <p:spTree>
      <p:nvGrpSpPr>
        <p:cNvPr id="1" name=""/>
        <p:cNvGrpSpPr/>
        <p:nvPr/>
      </p:nvGrpSpPr>
      <p:grpSpPr>
        <a:xfrm>
          <a:off x="0" y="0"/>
          <a:ext cx="0" cy="0"/>
          <a:chOff x="0" y="0"/>
          <a:chExt cx="0" cy="0"/>
        </a:xfrm>
      </p:grpSpPr>
      <p:grpSp>
        <p:nvGrpSpPr>
          <p:cNvPr id="2" name="Group 2"/>
          <p:cNvGrpSpPr/>
          <p:nvPr/>
        </p:nvGrpSpPr>
        <p:grpSpPr>
          <a:xfrm>
            <a:off x="821690" y="1076325"/>
            <a:ext cx="1946910" cy="3467735"/>
            <a:chOff x="2134" y="2271"/>
            <a:chExt cx="3066" cy="5461"/>
          </a:xfrm>
        </p:grpSpPr>
        <p:sp>
          <p:nvSpPr>
            <p:cNvPr id="3" name="AutoShape 3"/>
            <p:cNvSpPr/>
            <p:nvPr/>
          </p:nvSpPr>
          <p:spPr>
            <a:xfrm>
              <a:off x="2499" y="2686"/>
              <a:ext cx="2290" cy="4698"/>
            </a:xfrm>
            <a:prstGeom prst="roundRect">
              <a:avLst>
                <a:gd name="adj" fmla="val 0"/>
              </a:avLst>
            </a:prstGeom>
            <a:solidFill>
              <a:srgbClr val="C00000"/>
            </a:solidFill>
            <a:ln>
              <a:noFill/>
            </a:ln>
          </p:spPr>
          <p:txBody>
            <a:bodyPr vert="horz" lIns="91440" tIns="45720" rIns="91440" bIns="45720" anchor="ctr"/>
            <a:p>
              <a:pPr marL="0" algn="ctr"/>
            </a:p>
          </p:txBody>
        </p:sp>
        <p:sp>
          <p:nvSpPr>
            <p:cNvPr id="4" name="AutoShape 4"/>
            <p:cNvSpPr/>
            <p:nvPr/>
          </p:nvSpPr>
          <p:spPr>
            <a:xfrm flipV="1">
              <a:off x="2134" y="2271"/>
              <a:ext cx="716" cy="3187"/>
            </a:xfrm>
            <a:prstGeom prst="corner">
              <a:avLst>
                <a:gd name="adj1" fmla="val 7476"/>
                <a:gd name="adj2" fmla="val 7583"/>
              </a:avLst>
            </a:prstGeom>
            <a:solidFill>
              <a:srgbClr val="B40000"/>
            </a:solidFill>
            <a:ln>
              <a:noFill/>
            </a:ln>
          </p:spPr>
          <p:txBody>
            <a:bodyPr vert="horz" lIns="91440" tIns="45720" rIns="91440" bIns="45720" anchor="ctr"/>
            <a:p>
              <a:pPr marL="0" algn="ctr"/>
            </a:p>
          </p:txBody>
        </p:sp>
        <p:sp>
          <p:nvSpPr>
            <p:cNvPr id="5" name="AutoShape 5"/>
            <p:cNvSpPr/>
            <p:nvPr/>
          </p:nvSpPr>
          <p:spPr>
            <a:xfrm rot="10800000" flipV="1">
              <a:off x="4484" y="6916"/>
              <a:ext cx="716" cy="816"/>
            </a:xfrm>
            <a:prstGeom prst="corner">
              <a:avLst>
                <a:gd name="adj1" fmla="val 7476"/>
                <a:gd name="adj2" fmla="val 7583"/>
              </a:avLst>
            </a:prstGeom>
            <a:solidFill>
              <a:srgbClr val="B40000"/>
            </a:solidFill>
            <a:ln>
              <a:noFill/>
            </a:ln>
          </p:spPr>
          <p:txBody>
            <a:bodyPr vert="horz" lIns="91440" tIns="45720" rIns="91440" bIns="45720" anchor="ctr"/>
            <a:p>
              <a:pPr marL="0" algn="ctr"/>
            </a:p>
          </p:txBody>
        </p:sp>
        <p:sp>
          <p:nvSpPr>
            <p:cNvPr id="6" name="TextBox 6"/>
            <p:cNvSpPr txBox="1"/>
            <p:nvPr/>
          </p:nvSpPr>
          <p:spPr>
            <a:xfrm>
              <a:off x="2446" y="2731"/>
              <a:ext cx="2462" cy="4594"/>
            </a:xfrm>
            <a:prstGeom prst="rect">
              <a:avLst/>
            </a:prstGeom>
          </p:spPr>
          <p:txBody>
            <a:bodyPr vert="horz" wrap="square" lIns="90170" tIns="46990" rIns="90170" bIns="46990" rtlCol="0" anchor="ctr">
              <a:noAutofit/>
            </a:bodyPr>
            <a:lstStyle/>
            <a:p>
              <a:pPr marL="0" indent="0" algn="ctr" fontAlgn="auto">
                <a:lnSpc>
                  <a:spcPct val="100000"/>
                </a:lnSpc>
                <a:defRPr/>
              </a:pPr>
              <a:r>
                <a:rPr lang="en-US" sz="6600" spc="-442">
                  <a:solidFill>
                    <a:srgbClr val="FFFFFF"/>
                  </a:solidFill>
                  <a:latin typeface="思源黑体 Medium"/>
                  <a:ea typeface="思源黑体 Medium"/>
                </a:rPr>
                <a:t>目录</a:t>
              </a:r>
              <a:endParaRPr lang="en-US" sz="1100"/>
            </a:p>
          </p:txBody>
        </p:sp>
      </p:grpSp>
      <p:grpSp>
        <p:nvGrpSpPr>
          <p:cNvPr id="7" name="Group 7"/>
          <p:cNvGrpSpPr/>
          <p:nvPr/>
        </p:nvGrpSpPr>
        <p:grpSpPr>
          <a:xfrm>
            <a:off x="3368040" y="817880"/>
            <a:ext cx="3949700" cy="3982720"/>
            <a:chOff x="5303" y="1795"/>
            <a:chExt cx="6220" cy="6272"/>
          </a:xfrm>
        </p:grpSpPr>
        <p:grpSp>
          <p:nvGrpSpPr>
            <p:cNvPr id="8" name="Group 8"/>
            <p:cNvGrpSpPr/>
            <p:nvPr/>
          </p:nvGrpSpPr>
          <p:grpSpPr>
            <a:xfrm>
              <a:off x="5303" y="1795"/>
              <a:ext cx="6175" cy="1169"/>
              <a:chOff x="7471" y="2013"/>
              <a:chExt cx="6175" cy="1169"/>
            </a:xfrm>
          </p:grpSpPr>
          <p:grpSp>
            <p:nvGrpSpPr>
              <p:cNvPr id="9" name="Group 9"/>
              <p:cNvGrpSpPr/>
              <p:nvPr/>
            </p:nvGrpSpPr>
            <p:grpSpPr>
              <a:xfrm>
                <a:off x="7471" y="2014"/>
                <a:ext cx="6175" cy="1168"/>
                <a:chOff x="6864" y="3321"/>
                <a:chExt cx="6175" cy="1168"/>
              </a:xfrm>
            </p:grpSpPr>
            <p:sp>
              <p:nvSpPr>
                <p:cNvPr id="10" name="AutoShape 10"/>
                <p:cNvSpPr/>
                <p:nvPr/>
              </p:nvSpPr>
              <p:spPr>
                <a:xfrm>
                  <a:off x="6864" y="3321"/>
                  <a:ext cx="6175" cy="1168"/>
                </a:xfrm>
                <a:prstGeom prst="roundRect">
                  <a:avLst>
                    <a:gd name="adj" fmla="val 0"/>
                  </a:avLst>
                </a:prstGeom>
                <a:noFill/>
                <a:ln w="12700">
                  <a:gradFill>
                    <a:gsLst>
                      <a:gs pos="3000">
                        <a:srgbClr val="C00000"/>
                      </a:gs>
                      <a:gs pos="92000">
                        <a:srgbClr val="C8070A">
                          <a:alpha val="0"/>
                        </a:srgbClr>
                      </a:gs>
                    </a:gsLst>
                    <a:lin ang="1800000"/>
                  </a:gradFill>
                </a:ln>
              </p:spPr>
              <p:txBody>
                <a:bodyPr vert="horz" lIns="91440" tIns="45720" rIns="91440" bIns="45720" anchor="ctr"/>
                <a:p>
                  <a:pPr marL="0" algn="ctr"/>
                </a:p>
              </p:txBody>
            </p:sp>
            <p:sp>
              <p:nvSpPr>
                <p:cNvPr id="11" name="AutoShape 11"/>
                <p:cNvSpPr/>
                <p:nvPr/>
              </p:nvSpPr>
              <p:spPr>
                <a:xfrm>
                  <a:off x="6979" y="3477"/>
                  <a:ext cx="851" cy="855"/>
                </a:xfrm>
                <a:prstGeom prst="rect">
                  <a:avLst/>
                </a:prstGeom>
                <a:solidFill>
                  <a:srgbClr val="C00000"/>
                </a:solidFill>
                <a:ln>
                  <a:noFill/>
                </a:ln>
              </p:spPr>
              <p:txBody>
                <a:bodyPr vert="horz" lIns="91440" tIns="45720" rIns="91440" bIns="45720" anchor="ctr"/>
                <a:p>
                  <a:pPr marL="0" algn="ctr"/>
                  <a:r>
                    <a:rPr lang="en-US" sz="2800">
                      <a:solidFill>
                        <a:srgbClr val="FFFFFF"/>
                      </a:solidFill>
                      <a:latin typeface="思源黑体 Normal"/>
                      <a:ea typeface="思源黑体 Normal"/>
                    </a:rPr>
                    <a:t>1</a:t>
                  </a:r>
                  <a:endParaRPr lang="en-US" sz="2800">
                    <a:solidFill>
                      <a:srgbClr val="FFFFFF"/>
                    </a:solidFill>
                    <a:latin typeface="思源黑体 Normal"/>
                    <a:ea typeface="思源黑体 Normal"/>
                  </a:endParaRPr>
                </a:p>
              </p:txBody>
            </p:sp>
          </p:grpSp>
          <p:sp>
            <p:nvSpPr>
              <p:cNvPr id="12" name="TextBox 12"/>
              <p:cNvSpPr txBox="1"/>
              <p:nvPr/>
            </p:nvSpPr>
            <p:spPr>
              <a:xfrm>
                <a:off x="8639" y="2013"/>
                <a:ext cx="4647" cy="1169"/>
              </a:xfrm>
              <a:prstGeom prst="rect">
                <a:avLst/>
              </a:prstGeom>
              <a:noFill/>
            </p:spPr>
            <p:txBody>
              <a:bodyPr vert="horz" wrap="square" lIns="91440" tIns="45720" rIns="91440" bIns="45720" rtlCol="0" anchor="ctr">
                <a:noAutofit/>
              </a:bodyPr>
              <a:lstStyle/>
              <a:p>
                <a:pPr marL="0" indent="0" algn="l" fontAlgn="auto">
                  <a:lnSpc>
                    <a:spcPct val="100000"/>
                  </a:lnSpc>
                  <a:spcBef>
                    <a:spcPct val="0"/>
                  </a:spcBef>
                  <a:defRPr/>
                </a:pPr>
                <a:r>
                  <a:rPr lang="en-US" sz="2000">
                    <a:solidFill>
                      <a:srgbClr val="C00000"/>
                    </a:solidFill>
                    <a:latin typeface="思源黑体 Normal"/>
                    <a:ea typeface="思源黑体 Normal"/>
                  </a:rPr>
                  <a:t>以政治建设统领组织生活规范化</a:t>
                </a:r>
                <a:endParaRPr lang="en-US" sz="1100"/>
              </a:p>
            </p:txBody>
          </p:sp>
        </p:grpSp>
        <p:grpSp>
          <p:nvGrpSpPr>
            <p:cNvPr id="13" name="Group 13"/>
            <p:cNvGrpSpPr/>
            <p:nvPr/>
          </p:nvGrpSpPr>
          <p:grpSpPr>
            <a:xfrm>
              <a:off x="5349" y="4347"/>
              <a:ext cx="6175" cy="1169"/>
              <a:chOff x="7471" y="2013"/>
              <a:chExt cx="6175" cy="1169"/>
            </a:xfrm>
          </p:grpSpPr>
          <p:grpSp>
            <p:nvGrpSpPr>
              <p:cNvPr id="14" name="Group 14"/>
              <p:cNvGrpSpPr/>
              <p:nvPr/>
            </p:nvGrpSpPr>
            <p:grpSpPr>
              <a:xfrm>
                <a:off x="7471" y="2014"/>
                <a:ext cx="6175" cy="1168"/>
                <a:chOff x="6864" y="3321"/>
                <a:chExt cx="6175" cy="1168"/>
              </a:xfrm>
            </p:grpSpPr>
            <p:sp>
              <p:nvSpPr>
                <p:cNvPr id="15" name="AutoShape 15"/>
                <p:cNvSpPr/>
                <p:nvPr/>
              </p:nvSpPr>
              <p:spPr>
                <a:xfrm>
                  <a:off x="6864" y="3321"/>
                  <a:ext cx="6175" cy="1168"/>
                </a:xfrm>
                <a:prstGeom prst="roundRect">
                  <a:avLst>
                    <a:gd name="adj" fmla="val 0"/>
                  </a:avLst>
                </a:prstGeom>
                <a:noFill/>
                <a:ln w="12700">
                  <a:gradFill>
                    <a:gsLst>
                      <a:gs pos="3000">
                        <a:srgbClr val="C00000"/>
                      </a:gs>
                      <a:gs pos="92000">
                        <a:srgbClr val="C8070A">
                          <a:alpha val="0"/>
                        </a:srgbClr>
                      </a:gs>
                    </a:gsLst>
                    <a:lin ang="1800000"/>
                  </a:gradFill>
                </a:ln>
              </p:spPr>
              <p:txBody>
                <a:bodyPr vert="horz" lIns="91440" tIns="45720" rIns="91440" bIns="45720" anchor="ctr"/>
                <a:p>
                  <a:pPr marL="0" algn="ctr"/>
                </a:p>
              </p:txBody>
            </p:sp>
            <p:sp>
              <p:nvSpPr>
                <p:cNvPr id="16" name="AutoShape 16"/>
                <p:cNvSpPr/>
                <p:nvPr/>
              </p:nvSpPr>
              <p:spPr>
                <a:xfrm>
                  <a:off x="6979" y="3477"/>
                  <a:ext cx="851" cy="855"/>
                </a:xfrm>
                <a:prstGeom prst="rect">
                  <a:avLst/>
                </a:prstGeom>
                <a:solidFill>
                  <a:srgbClr val="C00000"/>
                </a:solidFill>
                <a:ln>
                  <a:noFill/>
                </a:ln>
              </p:spPr>
              <p:txBody>
                <a:bodyPr vert="horz" lIns="91440" tIns="45720" rIns="91440" bIns="45720" anchor="ctr"/>
                <a:p>
                  <a:pPr marL="0" algn="ctr"/>
                  <a:r>
                    <a:rPr lang="en-US" sz="2800">
                      <a:solidFill>
                        <a:srgbClr val="FFFFFF"/>
                      </a:solidFill>
                      <a:latin typeface="思源黑体 Normal"/>
                      <a:ea typeface="思源黑体 Normal"/>
                    </a:rPr>
                    <a:t>3</a:t>
                  </a:r>
                  <a:endParaRPr lang="en-US" sz="2800">
                    <a:solidFill>
                      <a:srgbClr val="FFFFFF"/>
                    </a:solidFill>
                    <a:latin typeface="思源黑体 Normal"/>
                    <a:ea typeface="思源黑体 Normal"/>
                  </a:endParaRPr>
                </a:p>
              </p:txBody>
            </p:sp>
          </p:grpSp>
          <p:sp>
            <p:nvSpPr>
              <p:cNvPr id="17" name="TextBox 17"/>
              <p:cNvSpPr txBox="1"/>
              <p:nvPr/>
            </p:nvSpPr>
            <p:spPr>
              <a:xfrm>
                <a:off x="8639" y="2013"/>
                <a:ext cx="4647" cy="1169"/>
              </a:xfrm>
              <a:prstGeom prst="rect">
                <a:avLst/>
              </a:prstGeom>
              <a:noFill/>
            </p:spPr>
            <p:txBody>
              <a:bodyPr vert="horz" wrap="square" lIns="91440" tIns="45720" rIns="91440" bIns="45720" rtlCol="0" anchor="ctr">
                <a:noAutofit/>
              </a:bodyPr>
              <a:lstStyle/>
              <a:p>
                <a:pPr marL="0" indent="0" algn="l" fontAlgn="auto">
                  <a:lnSpc>
                    <a:spcPct val="100000"/>
                  </a:lnSpc>
                  <a:spcBef>
                    <a:spcPct val="0"/>
                  </a:spcBef>
                  <a:defRPr/>
                </a:pPr>
                <a:r>
                  <a:rPr lang="en-US" sz="2000">
                    <a:solidFill>
                      <a:srgbClr val="C00000"/>
                    </a:solidFill>
                    <a:latin typeface="思源黑体 Normal"/>
                    <a:ea typeface="思源黑体 Normal"/>
                  </a:rPr>
                  <a:t>规范流程：把每次组织生活做出质量</a:t>
                </a:r>
                <a:endParaRPr lang="en-US" sz="1100"/>
              </a:p>
            </p:txBody>
          </p:sp>
        </p:grpSp>
        <p:grpSp>
          <p:nvGrpSpPr>
            <p:cNvPr id="18" name="Group 18"/>
            <p:cNvGrpSpPr/>
            <p:nvPr/>
          </p:nvGrpSpPr>
          <p:grpSpPr>
            <a:xfrm>
              <a:off x="5303" y="6899"/>
              <a:ext cx="6175" cy="1169"/>
              <a:chOff x="7471" y="2013"/>
              <a:chExt cx="6175" cy="1169"/>
            </a:xfrm>
          </p:grpSpPr>
          <p:grpSp>
            <p:nvGrpSpPr>
              <p:cNvPr id="19" name="Group 19"/>
              <p:cNvGrpSpPr/>
              <p:nvPr/>
            </p:nvGrpSpPr>
            <p:grpSpPr>
              <a:xfrm>
                <a:off x="7471" y="2014"/>
                <a:ext cx="6175" cy="1168"/>
                <a:chOff x="6864" y="3321"/>
                <a:chExt cx="6175" cy="1168"/>
              </a:xfrm>
            </p:grpSpPr>
            <p:sp>
              <p:nvSpPr>
                <p:cNvPr id="20" name="AutoShape 20"/>
                <p:cNvSpPr/>
                <p:nvPr/>
              </p:nvSpPr>
              <p:spPr>
                <a:xfrm>
                  <a:off x="6864" y="3321"/>
                  <a:ext cx="6175" cy="1168"/>
                </a:xfrm>
                <a:prstGeom prst="roundRect">
                  <a:avLst>
                    <a:gd name="adj" fmla="val 0"/>
                  </a:avLst>
                </a:prstGeom>
                <a:noFill/>
                <a:ln w="12700">
                  <a:gradFill>
                    <a:gsLst>
                      <a:gs pos="3000">
                        <a:srgbClr val="C00000"/>
                      </a:gs>
                      <a:gs pos="92000">
                        <a:srgbClr val="C8070A">
                          <a:alpha val="0"/>
                        </a:srgbClr>
                      </a:gs>
                    </a:gsLst>
                    <a:lin ang="1800000"/>
                  </a:gradFill>
                </a:ln>
              </p:spPr>
              <p:txBody>
                <a:bodyPr vert="horz" lIns="91440" tIns="45720" rIns="91440" bIns="45720" anchor="ctr"/>
                <a:p>
                  <a:pPr marL="0" algn="ctr"/>
                </a:p>
              </p:txBody>
            </p:sp>
            <p:sp>
              <p:nvSpPr>
                <p:cNvPr id="21" name="AutoShape 21"/>
                <p:cNvSpPr/>
                <p:nvPr/>
              </p:nvSpPr>
              <p:spPr>
                <a:xfrm>
                  <a:off x="6979" y="3477"/>
                  <a:ext cx="851" cy="855"/>
                </a:xfrm>
                <a:prstGeom prst="rect">
                  <a:avLst/>
                </a:prstGeom>
                <a:solidFill>
                  <a:srgbClr val="C00000"/>
                </a:solidFill>
                <a:ln>
                  <a:noFill/>
                </a:ln>
              </p:spPr>
              <p:txBody>
                <a:bodyPr vert="horz" lIns="91440" tIns="45720" rIns="91440" bIns="45720" anchor="ctr"/>
                <a:p>
                  <a:pPr marL="0" algn="ctr"/>
                  <a:r>
                    <a:rPr lang="en-US" sz="2800">
                      <a:solidFill>
                        <a:srgbClr val="FFFFFF"/>
                      </a:solidFill>
                      <a:latin typeface="思源黑体 Normal"/>
                      <a:ea typeface="思源黑体 Normal"/>
                    </a:rPr>
                    <a:t>5</a:t>
                  </a:r>
                  <a:endParaRPr lang="en-US" sz="2800">
                    <a:solidFill>
                      <a:srgbClr val="FFFFFF"/>
                    </a:solidFill>
                    <a:latin typeface="思源黑体 Normal"/>
                    <a:ea typeface="思源黑体 Normal"/>
                  </a:endParaRPr>
                </a:p>
              </p:txBody>
            </p:sp>
          </p:grpSp>
          <p:sp>
            <p:nvSpPr>
              <p:cNvPr id="22" name="TextBox 22"/>
              <p:cNvSpPr txBox="1"/>
              <p:nvPr/>
            </p:nvSpPr>
            <p:spPr>
              <a:xfrm>
                <a:off x="8639" y="2013"/>
                <a:ext cx="4647" cy="1169"/>
              </a:xfrm>
              <a:prstGeom prst="rect">
                <a:avLst/>
              </a:prstGeom>
              <a:noFill/>
            </p:spPr>
            <p:txBody>
              <a:bodyPr vert="horz" wrap="square" lIns="91440" tIns="45720" rIns="91440" bIns="45720" rtlCol="0" anchor="ctr">
                <a:noAutofit/>
              </a:bodyPr>
              <a:lstStyle/>
              <a:p>
                <a:pPr marL="0" indent="0" algn="l" fontAlgn="auto">
                  <a:lnSpc>
                    <a:spcPct val="100000"/>
                  </a:lnSpc>
                  <a:spcBef>
                    <a:spcPct val="0"/>
                  </a:spcBef>
                  <a:defRPr/>
                </a:pPr>
                <a:r>
                  <a:rPr lang="en-US" sz="2000">
                    <a:solidFill>
                      <a:srgbClr val="C00000"/>
                    </a:solidFill>
                    <a:latin typeface="思源黑体 Normal"/>
                    <a:ea typeface="思源黑体 Normal"/>
                  </a:rPr>
                  <a:t>强化保障：压紧压实责任链条</a:t>
                </a:r>
                <a:endParaRPr lang="en-US" sz="1100"/>
              </a:p>
            </p:txBody>
          </p:sp>
        </p:grpSp>
      </p:grpSp>
      <p:grpSp>
        <p:nvGrpSpPr>
          <p:cNvPr id="23" name="Group 23"/>
          <p:cNvGrpSpPr/>
          <p:nvPr/>
        </p:nvGrpSpPr>
        <p:grpSpPr>
          <a:xfrm>
            <a:off x="7477125" y="817880"/>
            <a:ext cx="3949700" cy="3982720"/>
            <a:chOff x="5303" y="1795"/>
            <a:chExt cx="6220" cy="6272"/>
          </a:xfrm>
        </p:grpSpPr>
        <p:grpSp>
          <p:nvGrpSpPr>
            <p:cNvPr id="24" name="Group 24"/>
            <p:cNvGrpSpPr/>
            <p:nvPr/>
          </p:nvGrpSpPr>
          <p:grpSpPr>
            <a:xfrm>
              <a:off x="5303" y="1795"/>
              <a:ext cx="6175" cy="1169"/>
              <a:chOff x="7471" y="2013"/>
              <a:chExt cx="6175" cy="1169"/>
            </a:xfrm>
          </p:grpSpPr>
          <p:grpSp>
            <p:nvGrpSpPr>
              <p:cNvPr id="25" name="Group 25"/>
              <p:cNvGrpSpPr/>
              <p:nvPr/>
            </p:nvGrpSpPr>
            <p:grpSpPr>
              <a:xfrm>
                <a:off x="7471" y="2014"/>
                <a:ext cx="6175" cy="1168"/>
                <a:chOff x="6864" y="3321"/>
                <a:chExt cx="6175" cy="1168"/>
              </a:xfrm>
            </p:grpSpPr>
            <p:sp>
              <p:nvSpPr>
                <p:cNvPr id="26" name="AutoShape 26"/>
                <p:cNvSpPr/>
                <p:nvPr/>
              </p:nvSpPr>
              <p:spPr>
                <a:xfrm>
                  <a:off x="6864" y="3321"/>
                  <a:ext cx="6175" cy="1168"/>
                </a:xfrm>
                <a:prstGeom prst="roundRect">
                  <a:avLst>
                    <a:gd name="adj" fmla="val 0"/>
                  </a:avLst>
                </a:prstGeom>
                <a:noFill/>
                <a:ln w="12700">
                  <a:gradFill>
                    <a:gsLst>
                      <a:gs pos="3000">
                        <a:srgbClr val="C00000"/>
                      </a:gs>
                      <a:gs pos="92000">
                        <a:srgbClr val="C8070A">
                          <a:alpha val="0"/>
                        </a:srgbClr>
                      </a:gs>
                    </a:gsLst>
                    <a:lin ang="1800000"/>
                  </a:gradFill>
                </a:ln>
              </p:spPr>
              <p:txBody>
                <a:bodyPr vert="horz" lIns="91440" tIns="45720" rIns="91440" bIns="45720" anchor="ctr"/>
                <a:p>
                  <a:pPr marL="0" algn="ctr"/>
                </a:p>
              </p:txBody>
            </p:sp>
            <p:sp>
              <p:nvSpPr>
                <p:cNvPr id="27" name="AutoShape 27"/>
                <p:cNvSpPr/>
                <p:nvPr/>
              </p:nvSpPr>
              <p:spPr>
                <a:xfrm>
                  <a:off x="6979" y="3477"/>
                  <a:ext cx="851" cy="855"/>
                </a:xfrm>
                <a:prstGeom prst="rect">
                  <a:avLst/>
                </a:prstGeom>
                <a:solidFill>
                  <a:srgbClr val="C00000"/>
                </a:solidFill>
                <a:ln>
                  <a:noFill/>
                </a:ln>
              </p:spPr>
              <p:txBody>
                <a:bodyPr vert="horz" lIns="91440" tIns="45720" rIns="91440" bIns="45720" anchor="ctr"/>
                <a:p>
                  <a:pPr marL="0" algn="ctr"/>
                  <a:r>
                    <a:rPr lang="en-US" sz="2800">
                      <a:solidFill>
                        <a:srgbClr val="FFFFFF"/>
                      </a:solidFill>
                      <a:latin typeface="思源黑体 Normal"/>
                      <a:ea typeface="思源黑体 Normal"/>
                    </a:rPr>
                    <a:t>2</a:t>
                  </a:r>
                  <a:endParaRPr lang="en-US" sz="2800">
                    <a:solidFill>
                      <a:srgbClr val="FFFFFF"/>
                    </a:solidFill>
                    <a:latin typeface="思源黑体 Normal"/>
                    <a:ea typeface="思源黑体 Normal"/>
                  </a:endParaRPr>
                </a:p>
              </p:txBody>
            </p:sp>
          </p:grpSp>
          <p:sp>
            <p:nvSpPr>
              <p:cNvPr id="28" name="TextBox 28"/>
              <p:cNvSpPr txBox="1"/>
              <p:nvPr/>
            </p:nvSpPr>
            <p:spPr>
              <a:xfrm>
                <a:off x="8639" y="2013"/>
                <a:ext cx="4647" cy="1169"/>
              </a:xfrm>
              <a:prstGeom prst="rect">
                <a:avLst/>
              </a:prstGeom>
              <a:noFill/>
            </p:spPr>
            <p:txBody>
              <a:bodyPr vert="horz" wrap="square" lIns="91440" tIns="45720" rIns="91440" bIns="45720" rtlCol="0" anchor="ctr">
                <a:noAutofit/>
              </a:bodyPr>
              <a:lstStyle/>
              <a:p>
                <a:pPr marL="0" indent="0" algn="l" fontAlgn="auto">
                  <a:lnSpc>
                    <a:spcPct val="100000"/>
                  </a:lnSpc>
                  <a:spcBef>
                    <a:spcPct val="0"/>
                  </a:spcBef>
                  <a:defRPr/>
                </a:pPr>
                <a:r>
                  <a:rPr lang="en-US" sz="2000">
                    <a:solidFill>
                      <a:srgbClr val="C00000"/>
                    </a:solidFill>
                    <a:latin typeface="思源黑体 Normal"/>
                    <a:ea typeface="思源黑体 Normal"/>
                  </a:rPr>
                  <a:t>认清问题：从“有形覆盖”转向“有效覆盖”</a:t>
                </a:r>
                <a:endParaRPr lang="en-US" sz="1100"/>
              </a:p>
            </p:txBody>
          </p:sp>
        </p:grpSp>
        <p:grpSp>
          <p:nvGrpSpPr>
            <p:cNvPr id="29" name="Group 29"/>
            <p:cNvGrpSpPr/>
            <p:nvPr/>
          </p:nvGrpSpPr>
          <p:grpSpPr>
            <a:xfrm>
              <a:off x="5349" y="4347"/>
              <a:ext cx="6175" cy="1169"/>
              <a:chOff x="7471" y="2013"/>
              <a:chExt cx="6175" cy="1169"/>
            </a:xfrm>
          </p:grpSpPr>
          <p:grpSp>
            <p:nvGrpSpPr>
              <p:cNvPr id="30" name="Group 30"/>
              <p:cNvGrpSpPr/>
              <p:nvPr/>
            </p:nvGrpSpPr>
            <p:grpSpPr>
              <a:xfrm>
                <a:off x="7471" y="2014"/>
                <a:ext cx="6175" cy="1168"/>
                <a:chOff x="6864" y="3321"/>
                <a:chExt cx="6175" cy="1168"/>
              </a:xfrm>
            </p:grpSpPr>
            <p:sp>
              <p:nvSpPr>
                <p:cNvPr id="31" name="AutoShape 31"/>
                <p:cNvSpPr/>
                <p:nvPr/>
              </p:nvSpPr>
              <p:spPr>
                <a:xfrm>
                  <a:off x="6864" y="3321"/>
                  <a:ext cx="6175" cy="1168"/>
                </a:xfrm>
                <a:prstGeom prst="roundRect">
                  <a:avLst>
                    <a:gd name="adj" fmla="val 0"/>
                  </a:avLst>
                </a:prstGeom>
                <a:noFill/>
                <a:ln w="12700">
                  <a:gradFill>
                    <a:gsLst>
                      <a:gs pos="3000">
                        <a:srgbClr val="C00000"/>
                      </a:gs>
                      <a:gs pos="92000">
                        <a:srgbClr val="C8070A">
                          <a:alpha val="0"/>
                        </a:srgbClr>
                      </a:gs>
                    </a:gsLst>
                    <a:lin ang="1800000"/>
                  </a:gradFill>
                </a:ln>
              </p:spPr>
              <p:txBody>
                <a:bodyPr vert="horz" lIns="91440" tIns="45720" rIns="91440" bIns="45720" anchor="ctr"/>
                <a:p>
                  <a:pPr marL="0" algn="ctr"/>
                </a:p>
              </p:txBody>
            </p:sp>
            <p:sp>
              <p:nvSpPr>
                <p:cNvPr id="32" name="AutoShape 32"/>
                <p:cNvSpPr/>
                <p:nvPr/>
              </p:nvSpPr>
              <p:spPr>
                <a:xfrm>
                  <a:off x="6979" y="3477"/>
                  <a:ext cx="851" cy="855"/>
                </a:xfrm>
                <a:prstGeom prst="rect">
                  <a:avLst/>
                </a:prstGeom>
                <a:solidFill>
                  <a:srgbClr val="C00000"/>
                </a:solidFill>
                <a:ln>
                  <a:noFill/>
                </a:ln>
              </p:spPr>
              <p:txBody>
                <a:bodyPr vert="horz" lIns="91440" tIns="45720" rIns="91440" bIns="45720" anchor="ctr"/>
                <a:p>
                  <a:pPr marL="0" algn="ctr"/>
                  <a:r>
                    <a:rPr lang="en-US" sz="2800">
                      <a:solidFill>
                        <a:srgbClr val="FFFFFF"/>
                      </a:solidFill>
                      <a:latin typeface="思源黑体 Normal"/>
                      <a:ea typeface="思源黑体 Normal"/>
                    </a:rPr>
                    <a:t>4</a:t>
                  </a:r>
                  <a:endParaRPr lang="en-US" sz="2800">
                    <a:solidFill>
                      <a:srgbClr val="FFFFFF"/>
                    </a:solidFill>
                    <a:latin typeface="思源黑体 Normal"/>
                    <a:ea typeface="思源黑体 Normal"/>
                  </a:endParaRPr>
                </a:p>
              </p:txBody>
            </p:sp>
          </p:grpSp>
          <p:sp>
            <p:nvSpPr>
              <p:cNvPr id="33" name="TextBox 33"/>
              <p:cNvSpPr txBox="1"/>
              <p:nvPr/>
            </p:nvSpPr>
            <p:spPr>
              <a:xfrm>
                <a:off x="8639" y="2013"/>
                <a:ext cx="4647" cy="1169"/>
              </a:xfrm>
              <a:prstGeom prst="rect">
                <a:avLst/>
              </a:prstGeom>
              <a:noFill/>
            </p:spPr>
            <p:txBody>
              <a:bodyPr vert="horz" wrap="square" lIns="91440" tIns="45720" rIns="91440" bIns="45720" rtlCol="0" anchor="ctr">
                <a:noAutofit/>
              </a:bodyPr>
              <a:lstStyle/>
              <a:p>
                <a:pPr marL="0" indent="0" algn="l" fontAlgn="auto">
                  <a:lnSpc>
                    <a:spcPct val="100000"/>
                  </a:lnSpc>
                  <a:spcBef>
                    <a:spcPct val="0"/>
                  </a:spcBef>
                  <a:defRPr/>
                </a:pPr>
                <a:r>
                  <a:rPr lang="en-US" sz="2000">
                    <a:solidFill>
                      <a:srgbClr val="C00000"/>
                    </a:solidFill>
                    <a:latin typeface="思源黑体 Normal"/>
                    <a:ea typeface="思源黑体 Normal"/>
                  </a:rPr>
                  <a:t>融合赋能：推动党建与业务深度融合</a:t>
                </a:r>
                <a:endParaRPr lang="en-US" sz="1100"/>
              </a:p>
            </p:txBody>
          </p:sp>
        </p:grpSp>
        <p:grpSp>
          <p:nvGrpSpPr>
            <p:cNvPr id="34" name="Group 34"/>
            <p:cNvGrpSpPr/>
            <p:nvPr/>
          </p:nvGrpSpPr>
          <p:grpSpPr>
            <a:xfrm>
              <a:off x="5303" y="6899"/>
              <a:ext cx="6175" cy="1169"/>
              <a:chOff x="7471" y="2013"/>
              <a:chExt cx="6175" cy="1169"/>
            </a:xfrm>
          </p:grpSpPr>
          <p:grpSp>
            <p:nvGrpSpPr>
              <p:cNvPr id="35" name="Group 35"/>
              <p:cNvGrpSpPr/>
              <p:nvPr/>
            </p:nvGrpSpPr>
            <p:grpSpPr>
              <a:xfrm>
                <a:off x="7471" y="2014"/>
                <a:ext cx="6175" cy="1168"/>
                <a:chOff x="6864" y="3321"/>
                <a:chExt cx="6175" cy="1168"/>
              </a:xfrm>
            </p:grpSpPr>
            <p:sp>
              <p:nvSpPr>
                <p:cNvPr id="36" name="AutoShape 36"/>
                <p:cNvSpPr/>
                <p:nvPr/>
              </p:nvSpPr>
              <p:spPr>
                <a:xfrm>
                  <a:off x="6864" y="3321"/>
                  <a:ext cx="6175" cy="1168"/>
                </a:xfrm>
                <a:prstGeom prst="roundRect">
                  <a:avLst>
                    <a:gd name="adj" fmla="val 0"/>
                  </a:avLst>
                </a:prstGeom>
                <a:noFill/>
                <a:ln w="12700">
                  <a:gradFill>
                    <a:gsLst>
                      <a:gs pos="3000">
                        <a:srgbClr val="C00000"/>
                      </a:gs>
                      <a:gs pos="92000">
                        <a:srgbClr val="C8070A">
                          <a:alpha val="0"/>
                        </a:srgbClr>
                      </a:gs>
                    </a:gsLst>
                    <a:lin ang="1800000"/>
                  </a:gradFill>
                </a:ln>
              </p:spPr>
              <p:txBody>
                <a:bodyPr vert="horz" lIns="91440" tIns="45720" rIns="91440" bIns="45720" anchor="ctr"/>
                <a:p>
                  <a:pPr marL="0" algn="ctr"/>
                </a:p>
              </p:txBody>
            </p:sp>
            <p:sp>
              <p:nvSpPr>
                <p:cNvPr id="37" name="AutoShape 37"/>
                <p:cNvSpPr/>
                <p:nvPr/>
              </p:nvSpPr>
              <p:spPr>
                <a:xfrm>
                  <a:off x="6979" y="3477"/>
                  <a:ext cx="851" cy="855"/>
                </a:xfrm>
                <a:prstGeom prst="rect">
                  <a:avLst/>
                </a:prstGeom>
                <a:solidFill>
                  <a:srgbClr val="C00000"/>
                </a:solidFill>
                <a:ln>
                  <a:noFill/>
                </a:ln>
              </p:spPr>
              <p:txBody>
                <a:bodyPr vert="horz" lIns="91440" tIns="45720" rIns="91440" bIns="45720" anchor="ctr"/>
                <a:p>
                  <a:pPr marL="0" algn="ctr"/>
                  <a:r>
                    <a:rPr lang="en-US" sz="2800">
                      <a:solidFill>
                        <a:srgbClr val="FFFFFF"/>
                      </a:solidFill>
                      <a:latin typeface="思源黑体 Normal"/>
                      <a:ea typeface="思源黑体 Normal"/>
                    </a:rPr>
                    <a:t>6</a:t>
                  </a:r>
                  <a:endParaRPr lang="en-US" sz="2800">
                    <a:solidFill>
                      <a:srgbClr val="FFFFFF"/>
                    </a:solidFill>
                    <a:latin typeface="思源黑体 Normal"/>
                    <a:ea typeface="思源黑体 Normal"/>
                  </a:endParaRPr>
                </a:p>
              </p:txBody>
            </p:sp>
          </p:grpSp>
          <p:sp>
            <p:nvSpPr>
              <p:cNvPr id="38" name="TextBox 38"/>
              <p:cNvSpPr txBox="1"/>
              <p:nvPr/>
            </p:nvSpPr>
            <p:spPr>
              <a:xfrm>
                <a:off x="8639" y="2013"/>
                <a:ext cx="4647" cy="1169"/>
              </a:xfrm>
              <a:prstGeom prst="rect">
                <a:avLst/>
              </a:prstGeom>
              <a:noFill/>
            </p:spPr>
            <p:txBody>
              <a:bodyPr vert="horz" wrap="square" lIns="91440" tIns="45720" rIns="91440" bIns="45720" rtlCol="0" anchor="ctr">
                <a:noAutofit/>
              </a:bodyPr>
              <a:lstStyle/>
              <a:p>
                <a:pPr marL="0" indent="0" algn="l" fontAlgn="auto">
                  <a:lnSpc>
                    <a:spcPct val="100000"/>
                  </a:lnSpc>
                  <a:spcBef>
                    <a:spcPct val="0"/>
                  </a:spcBef>
                  <a:defRPr/>
                </a:pPr>
                <a:r>
                  <a:rPr lang="en-US" sz="2000">
                    <a:solidFill>
                      <a:srgbClr val="C00000"/>
                    </a:solidFill>
                    <a:latin typeface="思源黑体 Normal"/>
                    <a:ea typeface="思源黑体 Normal"/>
                  </a:rPr>
                  <a:t>以高质量组织生活见行动见实效</a:t>
                </a:r>
                <a:endParaRPr lang="en-US" sz="1100"/>
              </a:p>
            </p:txBody>
          </p:sp>
        </p:grpSp>
      </p:grpSp>
      <p:sp>
        <p:nvSpPr>
          <p:cNvPr id="39" name="AutoShape 39"/>
          <p:cNvSpPr/>
          <p:nvPr/>
        </p:nvSpPr>
        <p:spPr>
          <a:xfrm>
            <a:off x="10795000" y="6540500"/>
            <a:ext cx="1270000" cy="190500"/>
          </a:xfrm>
          <a:prstGeom prst="rect">
            <a:avLst/>
          </a:prstGeom>
          <a:solidFill>
            <a:srgbClr val="000000">
              <a:alpha val="0"/>
            </a:srgbClr>
          </a:solidFill>
        </p:spPr>
        <p:txBody>
          <a:bodyPr rtlCol="0" anchor="t"/>
          <a:lstStyle/>
          <a:p>
            <a:pPr algn="r">
              <a:defRPr/>
            </a:pPr>
            <a:endParaRPr lang="en-US" sz="800">
              <a:solidFill>
                <a:srgbClr val="808080"/>
              </a:solidFill>
              <a:latin typeface="微软雅黑" panose="020B0503020204020204" charset="-122"/>
              <a:ea typeface="微软雅黑" panose="020B0503020204020204" charset="-122"/>
            </a:endParaRPr>
          </a:p>
        </p:txBody>
      </p:sp>
    </p:spTree>
  </p:cSld>
  <p:clrMapOvr>
    <a:masterClrMapping/>
  </p:clrMapOvr>
  <p:transition advClick="0"/>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l="-1000" r="-1000" b="-7000"/>
          </a:stretch>
        </a:blipFill>
        <a:effectLst/>
      </p:bgPr>
    </p:bg>
    <p:spTree>
      <p:nvGrpSpPr>
        <p:cNvPr id="1" name=""/>
        <p:cNvGrpSpPr/>
        <p:nvPr/>
      </p:nvGrpSpPr>
      <p:grpSpPr>
        <a:xfrm>
          <a:off x="0" y="0"/>
          <a:ext cx="0" cy="0"/>
          <a:chOff x="0" y="0"/>
          <a:chExt cx="0" cy="0"/>
        </a:xfrm>
      </p:grpSpPr>
      <p:sp>
        <p:nvSpPr>
          <p:cNvPr id="2" name="AutoShape 2"/>
          <p:cNvSpPr/>
          <p:nvPr/>
        </p:nvSpPr>
        <p:spPr>
          <a:xfrm>
            <a:off x="2788920" y="4443095"/>
            <a:ext cx="6739255" cy="83820"/>
          </a:xfrm>
          <a:prstGeom prst="rect">
            <a:avLst/>
          </a:prstGeom>
          <a:gradFill>
            <a:gsLst>
              <a:gs pos="0">
                <a:schemeClr val="accent1">
                  <a:alpha val="100000"/>
                  <a:lumMod val="55000"/>
                  <a:lumOff val="45000"/>
                </a:schemeClr>
              </a:gs>
              <a:gs pos="50000">
                <a:schemeClr val="accent1"/>
              </a:gs>
              <a:gs pos="100000">
                <a:schemeClr val="accent1">
                  <a:alpha val="0"/>
                  <a:lumMod val="25000"/>
                  <a:lumOff val="75000"/>
                </a:schemeClr>
              </a:gs>
            </a:gsLst>
            <a:path path="circle">
              <a:fillToRect l="50000" t="50000" r="50000" b="50000"/>
            </a:path>
            <a:tileRect/>
          </a:gradFill>
          <a:ln>
            <a:noFill/>
          </a:ln>
        </p:spPr>
        <p:txBody>
          <a:bodyPr vert="horz" lIns="91440" tIns="45720" rIns="91440" bIns="45720" anchor="ctr"/>
          <a:p>
            <a:pPr marL="0" algn="ctr"/>
          </a:p>
        </p:txBody>
      </p:sp>
      <p:sp>
        <p:nvSpPr>
          <p:cNvPr id="3" name="TextBox 3"/>
          <p:cNvSpPr txBox="1"/>
          <p:nvPr/>
        </p:nvSpPr>
        <p:spPr>
          <a:xfrm>
            <a:off x="2542540" y="2193925"/>
            <a:ext cx="7232015" cy="2169795"/>
          </a:xfrm>
          <a:prstGeom prst="rect">
            <a:avLst/>
          </a:prstGeom>
          <a:noFill/>
        </p:spPr>
        <p:txBody>
          <a:bodyPr vert="horz" wrap="square" lIns="91440" tIns="45720" rIns="91440" bIns="45720" rtlCol="0" anchor="ctr">
            <a:noAutofit/>
            <a:scene3d>
              <a:camera prst="orthographicFront"/>
              <a:lightRig rig="threePt" dir="t"/>
            </a:scene3d>
          </a:bodyPr>
          <a:lstStyle/>
          <a:p>
            <a:pPr marL="0" indent="0" algn="ctr" fontAlgn="auto">
              <a:lnSpc>
                <a:spcPct val="110000"/>
              </a:lnSpc>
              <a:defRPr/>
            </a:pPr>
            <a:r>
              <a:rPr lang="en-US" sz="4800" b="1" spc="400">
                <a:solidFill>
                  <a:srgbClr val="CF0B0F"/>
                </a:solidFill>
                <a:effectLst>
                  <a:outerShdw blurRad="50800" dist="38100" dir="5400000" algn="t" rotWithShape="0">
                    <a:srgbClr val="FFFFFF">
                      <a:alpha val="40000"/>
                    </a:srgbClr>
                  </a:outerShdw>
                </a:effectLst>
                <a:latin typeface="思源黑体 Medium"/>
                <a:ea typeface="思源黑体 Medium"/>
              </a:rPr>
              <a:t>以政治建设统领组织生活规范化</a:t>
            </a:r>
            <a:endParaRPr lang="en-US" sz="1100"/>
          </a:p>
        </p:txBody>
      </p:sp>
      <p:grpSp>
        <p:nvGrpSpPr>
          <p:cNvPr id="4" name="Group 4"/>
          <p:cNvGrpSpPr/>
          <p:nvPr/>
        </p:nvGrpSpPr>
        <p:grpSpPr>
          <a:xfrm>
            <a:off x="4270693" y="1005840"/>
            <a:ext cx="3650615" cy="1160145"/>
            <a:chOff x="6852" y="2011"/>
            <a:chExt cx="5749" cy="1827"/>
          </a:xfrm>
        </p:grpSpPr>
        <p:grpSp>
          <p:nvGrpSpPr>
            <p:cNvPr id="5" name="Group 5"/>
            <p:cNvGrpSpPr/>
            <p:nvPr/>
          </p:nvGrpSpPr>
          <p:grpSpPr>
            <a:xfrm>
              <a:off x="7109" y="2220"/>
              <a:ext cx="5250" cy="1354"/>
              <a:chOff x="6929" y="2214"/>
              <a:chExt cx="5250" cy="1354"/>
            </a:xfrm>
          </p:grpSpPr>
          <p:sp>
            <p:nvSpPr>
              <p:cNvPr id="6" name="AutoShape 6"/>
              <p:cNvSpPr/>
              <p:nvPr/>
            </p:nvSpPr>
            <p:spPr>
              <a:xfrm>
                <a:off x="6929" y="2214"/>
                <a:ext cx="5251" cy="1354"/>
              </a:xfrm>
              <a:prstGeom prst="rect">
                <a:avLst/>
              </a:prstGeom>
              <a:solidFill>
                <a:schemeClr val="accent1"/>
              </a:solidFill>
              <a:ln>
                <a:noFill/>
              </a:ln>
            </p:spPr>
            <p:txBody>
              <a:bodyPr vert="horz" lIns="91440" tIns="45720" rIns="91440" bIns="45720" anchor="ctr"/>
              <a:p>
                <a:pPr marL="0" algn="ctr"/>
              </a:p>
            </p:txBody>
          </p:sp>
          <p:sp>
            <p:nvSpPr>
              <p:cNvPr id="7" name="TextBox 7"/>
              <p:cNvSpPr txBox="1"/>
              <p:nvPr/>
            </p:nvSpPr>
            <p:spPr>
              <a:xfrm>
                <a:off x="7085" y="2216"/>
                <a:ext cx="4938" cy="1353"/>
              </a:xfrm>
              <a:prstGeom prst="rect">
                <a:avLst/>
              </a:prstGeom>
              <a:noFill/>
            </p:spPr>
            <p:txBody>
              <a:bodyPr vert="horz" wrap="square" lIns="121873" tIns="60936" rIns="121873" bIns="60936" rtlCol="0" anchor="ctr">
                <a:noAutofit/>
              </a:bodyPr>
              <a:lstStyle/>
              <a:p>
                <a:pPr marL="0" algn="ctr">
                  <a:defRPr/>
                </a:pPr>
                <a:r>
                  <a:rPr lang="en-US" sz="3200" b="1" spc="800">
                    <a:solidFill>
                      <a:schemeClr val="bg1"/>
                    </a:solidFill>
                    <a:latin typeface="思源黑体 Medium"/>
                    <a:ea typeface="思源黑体 Medium"/>
                  </a:rPr>
                  <a:t>PART-01</a:t>
                </a:r>
                <a:endParaRPr lang="en-US" sz="1100"/>
              </a:p>
            </p:txBody>
          </p:sp>
        </p:grpSp>
        <p:sp>
          <p:nvSpPr>
            <p:cNvPr id="8" name="AutoShape 8"/>
            <p:cNvSpPr/>
            <p:nvPr/>
          </p:nvSpPr>
          <p:spPr>
            <a:xfrm rot="5400000" flipV="1">
              <a:off x="11657" y="1783"/>
              <a:ext cx="716" cy="1173"/>
            </a:xfrm>
            <a:prstGeom prst="corner">
              <a:avLst>
                <a:gd name="adj1" fmla="val 7476"/>
                <a:gd name="adj2" fmla="val 7583"/>
              </a:avLst>
            </a:prstGeom>
            <a:solidFill>
              <a:srgbClr val="B40000"/>
            </a:solidFill>
            <a:ln>
              <a:noFill/>
            </a:ln>
          </p:spPr>
          <p:txBody>
            <a:bodyPr vert="horz" lIns="91440" tIns="45720" rIns="91440" bIns="45720" anchor="ctr"/>
            <a:p>
              <a:pPr marL="0" algn="ctr"/>
            </a:p>
          </p:txBody>
        </p:sp>
        <p:sp>
          <p:nvSpPr>
            <p:cNvPr id="9" name="AutoShape 9"/>
            <p:cNvSpPr/>
            <p:nvPr/>
          </p:nvSpPr>
          <p:spPr>
            <a:xfrm rot="16200000" flipV="1">
              <a:off x="7080" y="2894"/>
              <a:ext cx="716" cy="1173"/>
            </a:xfrm>
            <a:prstGeom prst="corner">
              <a:avLst>
                <a:gd name="adj1" fmla="val 7476"/>
                <a:gd name="adj2" fmla="val 7583"/>
              </a:avLst>
            </a:prstGeom>
            <a:solidFill>
              <a:srgbClr val="B40000"/>
            </a:solidFill>
            <a:ln>
              <a:noFill/>
            </a:ln>
          </p:spPr>
          <p:txBody>
            <a:bodyPr vert="horz" lIns="91440" tIns="45720" rIns="91440" bIns="45720" anchor="ctr"/>
            <a:p>
              <a:pPr marL="0" algn="ctr"/>
            </a:p>
          </p:txBody>
        </p:sp>
      </p:grpSp>
      <p:sp>
        <p:nvSpPr>
          <p:cNvPr id="10" name="AutoShape 10"/>
          <p:cNvSpPr/>
          <p:nvPr/>
        </p:nvSpPr>
        <p:spPr>
          <a:xfrm>
            <a:off x="10795000" y="6540500"/>
            <a:ext cx="1270000" cy="190500"/>
          </a:xfrm>
          <a:prstGeom prst="rect">
            <a:avLst/>
          </a:prstGeom>
          <a:solidFill>
            <a:srgbClr val="000000">
              <a:alpha val="0"/>
            </a:srgbClr>
          </a:solidFill>
        </p:spPr>
        <p:txBody>
          <a:bodyPr rtlCol="0" anchor="t"/>
          <a:lstStyle/>
          <a:p>
            <a:pPr algn="r">
              <a:defRPr/>
            </a:pPr>
            <a:endParaRPr lang="en-US" sz="800">
              <a:solidFill>
                <a:srgbClr val="808080"/>
              </a:solidFill>
              <a:latin typeface="微软雅黑" panose="020B0503020204020204" charset="-122"/>
              <a:ea typeface="微软雅黑" panose="020B0503020204020204" charset="-122"/>
            </a:endParaRPr>
          </a:p>
        </p:txBody>
      </p:sp>
    </p:spTree>
  </p:cSld>
  <p:clrMapOvr>
    <a:masterClrMapping/>
  </p:clrMapOvr>
  <p:transition advClick="0"/>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9EFE5"/>
        </a:solidFill>
        <a:effectLst/>
      </p:bgPr>
    </p:bg>
    <p:spTree>
      <p:nvGrpSpPr>
        <p:cNvPr id="1" name=""/>
        <p:cNvGrpSpPr/>
        <p:nvPr/>
      </p:nvGrpSpPr>
      <p:grpSpPr>
        <a:xfrm>
          <a:off x="0" y="0"/>
          <a:ext cx="0" cy="0"/>
          <a:chOff x="0" y="0"/>
          <a:chExt cx="0" cy="0"/>
        </a:xfrm>
      </p:grpSpPr>
      <p:sp>
        <p:nvSpPr>
          <p:cNvPr id="2" name="AutoShape 2"/>
          <p:cNvSpPr/>
          <p:nvPr>
            <p:custDataLst>
              <p:tags r:id="rId1"/>
            </p:custDataLst>
          </p:nvPr>
        </p:nvSpPr>
        <p:spPr>
          <a:xfrm>
            <a:off x="695960" y="1253490"/>
            <a:ext cx="3328670" cy="5256000"/>
          </a:xfrm>
          <a:prstGeom prst="rect">
            <a:avLst/>
          </a:prstGeom>
          <a:solidFill>
            <a:srgbClr val="FFFFFF"/>
          </a:solidFill>
          <a:ln w="9525">
            <a:solidFill>
              <a:schemeClr val="tx1">
                <a:alpha val="20000"/>
                <a:lumMod val="40000"/>
                <a:lumOff val="60000"/>
              </a:schemeClr>
            </a:solidFill>
          </a:ln>
          <a:effectLst/>
        </p:spPr>
        <p:txBody>
          <a:bodyPr vert="horz" wrap="square" lIns="91440" tIns="45720" rIns="91440" bIns="45720" anchor="ctr">
            <a:noAutofit/>
          </a:bodyPr>
          <a:p>
            <a:pPr marL="0" algn="ctr"/>
          </a:p>
        </p:txBody>
      </p:sp>
      <p:sp>
        <p:nvSpPr>
          <p:cNvPr id="3" name="AutoShape 3"/>
          <p:cNvSpPr/>
          <p:nvPr>
            <p:custDataLst>
              <p:tags r:id="rId2"/>
            </p:custDataLst>
          </p:nvPr>
        </p:nvSpPr>
        <p:spPr>
          <a:xfrm>
            <a:off x="4429760" y="1244598"/>
            <a:ext cx="3328448" cy="5256000"/>
          </a:xfrm>
          <a:prstGeom prst="rect">
            <a:avLst/>
          </a:prstGeom>
          <a:solidFill>
            <a:srgbClr val="FFFFFF"/>
          </a:solidFill>
          <a:ln w="9525">
            <a:solidFill>
              <a:schemeClr val="tx1">
                <a:alpha val="20000"/>
                <a:lumMod val="40000"/>
                <a:lumOff val="60000"/>
              </a:schemeClr>
            </a:solidFill>
          </a:ln>
          <a:effectLst/>
        </p:spPr>
        <p:txBody>
          <a:bodyPr vert="horz" wrap="square" lIns="91440" tIns="45720" rIns="91440" bIns="45720" anchor="ctr">
            <a:noAutofit/>
          </a:bodyPr>
          <a:p>
            <a:pPr marL="0" algn="ctr"/>
          </a:p>
        </p:txBody>
      </p:sp>
      <p:sp>
        <p:nvSpPr>
          <p:cNvPr id="4" name="AutoShape 4"/>
          <p:cNvSpPr/>
          <p:nvPr>
            <p:custDataLst>
              <p:tags r:id="rId3"/>
            </p:custDataLst>
          </p:nvPr>
        </p:nvSpPr>
        <p:spPr>
          <a:xfrm>
            <a:off x="8164195" y="1244598"/>
            <a:ext cx="3328448" cy="5256000"/>
          </a:xfrm>
          <a:prstGeom prst="rect">
            <a:avLst/>
          </a:prstGeom>
          <a:solidFill>
            <a:srgbClr val="FFFFFF"/>
          </a:solidFill>
          <a:ln w="9525">
            <a:solidFill>
              <a:schemeClr val="tx1">
                <a:alpha val="20000"/>
                <a:lumMod val="40000"/>
                <a:lumOff val="60000"/>
              </a:schemeClr>
            </a:solidFill>
          </a:ln>
          <a:effectLst/>
        </p:spPr>
        <p:txBody>
          <a:bodyPr vert="horz" wrap="square" lIns="91440" tIns="45720" rIns="91440" bIns="45720" anchor="ctr">
            <a:noAutofit/>
          </a:bodyPr>
          <a:p>
            <a:pPr marL="0" algn="ctr"/>
          </a:p>
        </p:txBody>
      </p:sp>
      <p:sp>
        <p:nvSpPr>
          <p:cNvPr id="8" name="Freeform 8"/>
          <p:cNvSpPr/>
          <p:nvPr/>
        </p:nvSpPr>
        <p:spPr>
          <a:xfrm>
            <a:off x="0" y="320040"/>
            <a:ext cx="685165" cy="718820"/>
          </a:xfrm>
          <a:custGeom>
            <a:avLst/>
            <a:gdLst/>
            <a:ahLst/>
            <a:cxnLst/>
            <a:rect l="l" t="t" r="r" b="b"/>
            <a:pathLst>
              <a:path w="461590" h="406400">
                <a:moveTo>
                  <a:pt x="258390" y="0"/>
                </a:moveTo>
                <a:lnTo>
                  <a:pt x="0" y="0"/>
                </a:lnTo>
                <a:lnTo>
                  <a:pt x="0" y="406400"/>
                </a:lnTo>
                <a:lnTo>
                  <a:pt x="258390" y="406400"/>
                </a:lnTo>
                <a:lnTo>
                  <a:pt x="461590" y="203200"/>
                </a:lnTo>
                <a:lnTo>
                  <a:pt x="258390" y="0"/>
                </a:lnTo>
                <a:close/>
              </a:path>
            </a:pathLst>
          </a:custGeom>
          <a:solidFill>
            <a:srgbClr val="C00000"/>
          </a:solidFill>
        </p:spPr>
      </p:sp>
      <p:sp>
        <p:nvSpPr>
          <p:cNvPr id="9" name="TextBox 9"/>
          <p:cNvSpPr txBox="1"/>
          <p:nvPr/>
        </p:nvSpPr>
        <p:spPr>
          <a:xfrm>
            <a:off x="781050" y="319405"/>
            <a:ext cx="10800000" cy="720090"/>
          </a:xfrm>
          <a:prstGeom prst="rect">
            <a:avLst/>
          </a:prstGeom>
        </p:spPr>
        <p:txBody>
          <a:bodyPr vert="horz" wrap="square" lIns="90170" tIns="46990" rIns="90170" bIns="46990" rtlCol="0" anchor="ctr">
            <a:normAutofit/>
          </a:bodyPr>
          <a:lstStyle/>
          <a:p>
            <a:pPr marL="0" indent="0" algn="l" fontAlgn="auto">
              <a:lnSpc>
                <a:spcPct val="100000"/>
              </a:lnSpc>
              <a:defRPr/>
            </a:pPr>
            <a:r>
              <a:rPr lang="en-US" sz="3200" b="1">
                <a:solidFill>
                  <a:srgbClr val="C00000"/>
                </a:solidFill>
                <a:latin typeface="思源黑体 Normal"/>
                <a:ea typeface="思源黑体 Normal"/>
              </a:rPr>
              <a:t>新时代机关党建的职责定位</a:t>
            </a:r>
            <a:endParaRPr lang="en-US" sz="1100"/>
          </a:p>
        </p:txBody>
      </p:sp>
      <p:sp>
        <p:nvSpPr>
          <p:cNvPr id="10" name="TextBox 10"/>
          <p:cNvSpPr txBox="1"/>
          <p:nvPr>
            <p:custDataLst>
              <p:tags r:id="rId4"/>
            </p:custDataLst>
          </p:nvPr>
        </p:nvSpPr>
        <p:spPr>
          <a:xfrm>
            <a:off x="694630" y="4093210"/>
            <a:ext cx="3330000" cy="2250440"/>
          </a:xfrm>
          <a:prstGeom prst="rect">
            <a:avLst/>
          </a:prstGeom>
        </p:spPr>
        <p:txBody>
          <a:bodyPr vert="horz" wrap="square" lIns="90170" tIns="46990" rIns="90170" bIns="46990" rtlCol="0" anchor="t">
            <a:normAutofit/>
          </a:bodyPr>
          <a:lstStyle/>
          <a:p>
            <a:pPr marL="0" indent="0" algn="just" fontAlgn="auto">
              <a:lnSpc>
                <a:spcPct val="150000"/>
              </a:lnSpc>
              <a:defRPr/>
            </a:pPr>
            <a:r>
              <a:rPr lang="en-US" sz="1500">
                <a:solidFill>
                  <a:schemeClr val="tx2"/>
                </a:solidFill>
                <a:latin typeface="思源黑体 Normal"/>
                <a:ea typeface="思源黑体 Normal"/>
              </a:rPr>
              <a:t>机关党组织必须把旗帜鲜明讲政治贯穿组织生活全过程，教育引导党员深刻领悟“两个确立”的决定性意义，增强“四个意识”、坚定“四个自信”、做到“两个维护”，确保机关各项工作始终沿着正确政治方向推进。</a:t>
            </a:r>
            <a:endParaRPr lang="en-US" sz="1100"/>
          </a:p>
        </p:txBody>
      </p:sp>
      <p:sp>
        <p:nvSpPr>
          <p:cNvPr id="11" name="TextBox 11"/>
          <p:cNvSpPr txBox="1"/>
          <p:nvPr>
            <p:custDataLst>
              <p:tags r:id="rId5"/>
            </p:custDataLst>
          </p:nvPr>
        </p:nvSpPr>
        <p:spPr>
          <a:xfrm>
            <a:off x="694630" y="3284855"/>
            <a:ext cx="3330000" cy="791845"/>
          </a:xfrm>
          <a:prstGeom prst="rect">
            <a:avLst/>
          </a:prstGeom>
        </p:spPr>
        <p:txBody>
          <a:bodyPr vert="horz" wrap="square" lIns="90170" tIns="46990" rIns="90170" bIns="46990" rtlCol="0" anchor="t">
            <a:normAutofit/>
          </a:bodyPr>
          <a:lstStyle/>
          <a:p>
            <a:pPr marL="0" indent="0" algn="l" fontAlgn="auto">
              <a:lnSpc>
                <a:spcPct val="108000"/>
              </a:lnSpc>
              <a:defRPr/>
            </a:pPr>
            <a:r>
              <a:rPr lang="en-US" sz="2000" b="1">
                <a:solidFill>
                  <a:srgbClr val="C00000"/>
                </a:solidFill>
                <a:latin typeface="思源黑体 Normal"/>
                <a:ea typeface="思源黑体 Normal"/>
              </a:rPr>
              <a:t>坚持政治机关属性</a:t>
            </a:r>
            <a:endParaRPr lang="en-US" sz="1100"/>
          </a:p>
        </p:txBody>
      </p:sp>
      <p:sp>
        <p:nvSpPr>
          <p:cNvPr id="12" name="TextBox 12"/>
          <p:cNvSpPr txBox="1"/>
          <p:nvPr>
            <p:custDataLst>
              <p:tags r:id="rId6"/>
            </p:custDataLst>
          </p:nvPr>
        </p:nvSpPr>
        <p:spPr>
          <a:xfrm>
            <a:off x="4429760" y="4093210"/>
            <a:ext cx="3330000" cy="2250440"/>
          </a:xfrm>
          <a:prstGeom prst="rect">
            <a:avLst/>
          </a:prstGeom>
        </p:spPr>
        <p:txBody>
          <a:bodyPr vert="horz" wrap="square" lIns="90170" tIns="46990" rIns="90170" bIns="46990" rtlCol="0" anchor="t">
            <a:normAutofit/>
          </a:bodyPr>
          <a:lstStyle/>
          <a:p>
            <a:pPr marL="0" indent="0" algn="just" fontAlgn="auto">
              <a:lnSpc>
                <a:spcPct val="150000"/>
              </a:lnSpc>
              <a:defRPr/>
            </a:pPr>
            <a:r>
              <a:rPr lang="en-US" sz="1500">
                <a:solidFill>
                  <a:schemeClr val="tx2"/>
                </a:solidFill>
                <a:latin typeface="思源黑体 Normal"/>
                <a:ea typeface="思源黑体 Normal"/>
              </a:rPr>
              <a:t>机关党建不是业务工作的“附加项”，而是推动党中央决策部署落地见效的重要保证。要把组织生活嵌入履职链条，把党员作用体现在攻坚克难、改革创新、服务群众和防范风险等具体任务中。</a:t>
            </a:r>
            <a:endParaRPr lang="en-US" sz="1100"/>
          </a:p>
        </p:txBody>
      </p:sp>
      <p:sp>
        <p:nvSpPr>
          <p:cNvPr id="13" name="TextBox 13"/>
          <p:cNvSpPr txBox="1"/>
          <p:nvPr>
            <p:custDataLst>
              <p:tags r:id="rId7"/>
            </p:custDataLst>
          </p:nvPr>
        </p:nvSpPr>
        <p:spPr>
          <a:xfrm>
            <a:off x="4429760" y="3284855"/>
            <a:ext cx="3330000" cy="791845"/>
          </a:xfrm>
          <a:prstGeom prst="rect">
            <a:avLst/>
          </a:prstGeom>
        </p:spPr>
        <p:txBody>
          <a:bodyPr vert="horz" wrap="square" lIns="90170" tIns="46990" rIns="90170" bIns="46990" rtlCol="0" anchor="t">
            <a:normAutofit/>
          </a:bodyPr>
          <a:lstStyle/>
          <a:p>
            <a:pPr marL="0" indent="0" algn="l" fontAlgn="auto">
              <a:lnSpc>
                <a:spcPct val="108000"/>
              </a:lnSpc>
              <a:defRPr/>
            </a:pPr>
            <a:r>
              <a:rPr lang="en-US" sz="2000" b="1">
                <a:solidFill>
                  <a:srgbClr val="C00000"/>
                </a:solidFill>
                <a:latin typeface="思源黑体 Normal"/>
                <a:ea typeface="思源黑体 Normal"/>
              </a:rPr>
              <a:t>服务中心建设大局</a:t>
            </a:r>
            <a:endParaRPr lang="en-US" sz="1100"/>
          </a:p>
        </p:txBody>
      </p:sp>
      <p:sp>
        <p:nvSpPr>
          <p:cNvPr id="14" name="TextBox 14"/>
          <p:cNvSpPr txBox="1"/>
          <p:nvPr>
            <p:custDataLst>
              <p:tags r:id="rId8"/>
            </p:custDataLst>
          </p:nvPr>
        </p:nvSpPr>
        <p:spPr>
          <a:xfrm>
            <a:off x="8164195" y="4093210"/>
            <a:ext cx="3330000" cy="2250440"/>
          </a:xfrm>
          <a:prstGeom prst="rect">
            <a:avLst/>
          </a:prstGeom>
        </p:spPr>
        <p:txBody>
          <a:bodyPr vert="horz" wrap="square" lIns="90170" tIns="46990" rIns="90170" bIns="46990" rtlCol="0" anchor="t">
            <a:normAutofit/>
          </a:bodyPr>
          <a:lstStyle/>
          <a:p>
            <a:pPr marL="0" indent="0" algn="just" fontAlgn="auto">
              <a:lnSpc>
                <a:spcPct val="150000"/>
              </a:lnSpc>
              <a:defRPr/>
            </a:pPr>
            <a:r>
              <a:rPr lang="en-US" sz="1500">
                <a:solidFill>
                  <a:schemeClr val="tx2"/>
                </a:solidFill>
                <a:latin typeface="思源黑体 Normal"/>
                <a:ea typeface="思源黑体 Normal"/>
              </a:rPr>
              <a:t>基层党支部是机关党建工作的基本单元，“三会一课”是加强党员教育、管理、监督和服务的重要制度载体。只有把制度落实到支部、规范到流程、融入到日常，才能不断增强党组织政治功能和组织功能。</a:t>
            </a:r>
            <a:endParaRPr lang="en-US" sz="1100"/>
          </a:p>
        </p:txBody>
      </p:sp>
      <p:sp>
        <p:nvSpPr>
          <p:cNvPr id="15" name="TextBox 15"/>
          <p:cNvSpPr txBox="1"/>
          <p:nvPr>
            <p:custDataLst>
              <p:tags r:id="rId9"/>
            </p:custDataLst>
          </p:nvPr>
        </p:nvSpPr>
        <p:spPr>
          <a:xfrm>
            <a:off x="8164195" y="3284855"/>
            <a:ext cx="3330000" cy="791845"/>
          </a:xfrm>
          <a:prstGeom prst="rect">
            <a:avLst/>
          </a:prstGeom>
        </p:spPr>
        <p:txBody>
          <a:bodyPr vert="horz" wrap="square" lIns="90170" tIns="46990" rIns="90170" bIns="46990" rtlCol="0" anchor="t">
            <a:normAutofit/>
          </a:bodyPr>
          <a:lstStyle/>
          <a:p>
            <a:pPr marL="0" indent="0" algn="l" fontAlgn="auto">
              <a:lnSpc>
                <a:spcPct val="108000"/>
              </a:lnSpc>
              <a:defRPr/>
            </a:pPr>
            <a:r>
              <a:rPr lang="en-US" sz="2000" b="1">
                <a:solidFill>
                  <a:srgbClr val="C00000"/>
                </a:solidFill>
                <a:latin typeface="思源黑体 Normal"/>
                <a:ea typeface="思源黑体 Normal"/>
              </a:rPr>
              <a:t>夯实基层基础</a:t>
            </a:r>
            <a:endParaRPr lang="en-US" sz="1100"/>
          </a:p>
        </p:txBody>
      </p:sp>
      <p:sp>
        <p:nvSpPr>
          <p:cNvPr id="16" name="AutoShape 16"/>
          <p:cNvSpPr/>
          <p:nvPr/>
        </p:nvSpPr>
        <p:spPr>
          <a:xfrm>
            <a:off x="10795000" y="6540500"/>
            <a:ext cx="1270000" cy="190500"/>
          </a:xfrm>
          <a:prstGeom prst="rect">
            <a:avLst/>
          </a:prstGeom>
          <a:solidFill>
            <a:srgbClr val="000000">
              <a:alpha val="0"/>
            </a:srgbClr>
          </a:solidFill>
        </p:spPr>
        <p:txBody>
          <a:bodyPr rtlCol="0" anchor="t"/>
          <a:lstStyle/>
          <a:p>
            <a:pPr algn="r">
              <a:defRPr/>
            </a:pPr>
            <a:endParaRPr lang="en-US" sz="800">
              <a:solidFill>
                <a:srgbClr val="808080"/>
              </a:solidFill>
              <a:latin typeface="微软雅黑" panose="020B0503020204020204" charset="-122"/>
              <a:ea typeface="微软雅黑" panose="020B050302020402020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9EFE5"/>
        </a:solidFill>
        <a:effectLst/>
      </p:bgPr>
    </p:bg>
    <p:spTree>
      <p:nvGrpSpPr>
        <p:cNvPr id="1" name=""/>
        <p:cNvGrpSpPr/>
        <p:nvPr/>
      </p:nvGrpSpPr>
      <p:grpSpPr>
        <a:xfrm>
          <a:off x="0" y="0"/>
          <a:ext cx="0" cy="0"/>
          <a:chOff x="0" y="0"/>
          <a:chExt cx="0" cy="0"/>
        </a:xfrm>
      </p:grpSpPr>
      <p:sp>
        <p:nvSpPr>
          <p:cNvPr id="2" name="AutoShape 2"/>
          <p:cNvSpPr/>
          <p:nvPr/>
        </p:nvSpPr>
        <p:spPr>
          <a:xfrm>
            <a:off x="4430563" y="1473518"/>
            <a:ext cx="3311824" cy="4932000"/>
          </a:xfrm>
          <a:prstGeom prst="rect">
            <a:avLst/>
          </a:prstGeom>
          <a:solidFill>
            <a:srgbClr val="FFFFFF"/>
          </a:solidFill>
          <a:ln>
            <a:noFill/>
          </a:ln>
          <a:effectLst/>
        </p:spPr>
        <p:txBody>
          <a:bodyPr vert="horz" wrap="square" lIns="90170" tIns="46990" rIns="90170" bIns="46990" anchor="ctr">
            <a:normAutofit/>
          </a:bodyPr>
          <a:p>
            <a:pPr marL="0" algn="ctr"/>
          </a:p>
        </p:txBody>
      </p:sp>
      <p:sp>
        <p:nvSpPr>
          <p:cNvPr id="3" name="AutoShape 3"/>
          <p:cNvSpPr/>
          <p:nvPr/>
        </p:nvSpPr>
        <p:spPr>
          <a:xfrm>
            <a:off x="4430563" y="1473518"/>
            <a:ext cx="3311824" cy="108000"/>
          </a:xfrm>
          <a:prstGeom prst="rect">
            <a:avLst/>
          </a:prstGeom>
          <a:solidFill>
            <a:srgbClr val="C00000"/>
          </a:solidFill>
          <a:ln>
            <a:noFill/>
          </a:ln>
          <a:effectLst/>
        </p:spPr>
        <p:txBody>
          <a:bodyPr vert="horz" wrap="square" lIns="90170" tIns="46990" rIns="90170" bIns="46990" anchor="ctr">
            <a:normAutofit/>
          </a:bodyPr>
          <a:p>
            <a:pPr marL="0" algn="ctr"/>
          </a:p>
        </p:txBody>
      </p:sp>
      <p:sp>
        <p:nvSpPr>
          <p:cNvPr id="4" name="AutoShape 4"/>
          <p:cNvSpPr/>
          <p:nvPr/>
        </p:nvSpPr>
        <p:spPr>
          <a:xfrm>
            <a:off x="686435" y="1473518"/>
            <a:ext cx="3311824" cy="4932000"/>
          </a:xfrm>
          <a:prstGeom prst="rect">
            <a:avLst/>
          </a:prstGeom>
          <a:solidFill>
            <a:srgbClr val="FFFFFF"/>
          </a:solidFill>
          <a:ln>
            <a:noFill/>
          </a:ln>
          <a:effectLst/>
        </p:spPr>
        <p:txBody>
          <a:bodyPr vert="horz" wrap="square" lIns="90170" tIns="46990" rIns="90170" bIns="46990" anchor="ctr">
            <a:normAutofit/>
          </a:bodyPr>
          <a:p>
            <a:pPr marL="0" algn="ctr"/>
          </a:p>
        </p:txBody>
      </p:sp>
      <p:sp>
        <p:nvSpPr>
          <p:cNvPr id="5" name="AutoShape 5"/>
          <p:cNvSpPr/>
          <p:nvPr/>
        </p:nvSpPr>
        <p:spPr>
          <a:xfrm>
            <a:off x="686435" y="1473518"/>
            <a:ext cx="3311824" cy="108000"/>
          </a:xfrm>
          <a:prstGeom prst="rect">
            <a:avLst/>
          </a:prstGeom>
          <a:solidFill>
            <a:srgbClr val="C00000"/>
          </a:solidFill>
          <a:ln>
            <a:noFill/>
          </a:ln>
          <a:effectLst/>
        </p:spPr>
        <p:txBody>
          <a:bodyPr vert="horz" wrap="square" lIns="90170" tIns="46990" rIns="90170" bIns="46990" anchor="ctr">
            <a:normAutofit/>
          </a:bodyPr>
          <a:p>
            <a:pPr marL="0" algn="ctr"/>
          </a:p>
        </p:txBody>
      </p:sp>
      <p:sp>
        <p:nvSpPr>
          <p:cNvPr id="6" name="AutoShape 6"/>
          <p:cNvSpPr/>
          <p:nvPr/>
        </p:nvSpPr>
        <p:spPr>
          <a:xfrm>
            <a:off x="8174691" y="1473518"/>
            <a:ext cx="3311824" cy="4932000"/>
          </a:xfrm>
          <a:prstGeom prst="rect">
            <a:avLst/>
          </a:prstGeom>
          <a:solidFill>
            <a:srgbClr val="FFFFFF"/>
          </a:solidFill>
          <a:ln>
            <a:noFill/>
          </a:ln>
          <a:effectLst/>
        </p:spPr>
        <p:txBody>
          <a:bodyPr vert="horz" wrap="square" lIns="90170" tIns="46990" rIns="90170" bIns="46990" anchor="ctr">
            <a:normAutofit/>
          </a:bodyPr>
          <a:p>
            <a:pPr marL="0" algn="ctr"/>
          </a:p>
        </p:txBody>
      </p:sp>
      <p:sp>
        <p:nvSpPr>
          <p:cNvPr id="7" name="AutoShape 7"/>
          <p:cNvSpPr/>
          <p:nvPr/>
        </p:nvSpPr>
        <p:spPr>
          <a:xfrm>
            <a:off x="8174691" y="1473518"/>
            <a:ext cx="3311824" cy="108000"/>
          </a:xfrm>
          <a:prstGeom prst="rect">
            <a:avLst/>
          </a:prstGeom>
          <a:solidFill>
            <a:srgbClr val="C00000"/>
          </a:solidFill>
          <a:ln>
            <a:noFill/>
          </a:ln>
          <a:effectLst/>
        </p:spPr>
        <p:txBody>
          <a:bodyPr vert="horz" wrap="square" lIns="90170" tIns="46990" rIns="90170" bIns="46990" anchor="ctr">
            <a:normAutofit/>
          </a:bodyPr>
          <a:p>
            <a:pPr marL="0" algn="ctr"/>
          </a:p>
        </p:txBody>
      </p:sp>
      <p:sp>
        <p:nvSpPr>
          <p:cNvPr id="8" name="AutoShape 8"/>
          <p:cNvSpPr/>
          <p:nvPr/>
        </p:nvSpPr>
        <p:spPr>
          <a:xfrm>
            <a:off x="10013946" y="5387634"/>
            <a:ext cx="1171298" cy="830929"/>
          </a:xfrm>
          <a:prstGeom prst="rect">
            <a:avLst/>
          </a:prstGeom>
          <a:noFill/>
          <a:ln>
            <a:noFill/>
          </a:ln>
        </p:spPr>
        <p:txBody>
          <a:bodyPr vert="horz" wrap="square" lIns="90170" tIns="46990" rIns="90170" bIns="46990" anchor="ctr">
            <a:normAutofit/>
          </a:bodyPr>
          <a:p>
            <a:pPr marL="0" algn="r">
              <a:spcBef>
                <a:spcPct val="0"/>
              </a:spcBef>
              <a:spcAft>
                <a:spcPct val="0"/>
              </a:spcAft>
            </a:pPr>
            <a:r>
              <a:rPr lang="en-US" sz="4000" b="1">
                <a:solidFill>
                  <a:srgbClr val="C00000"/>
                </a:solidFill>
                <a:latin typeface="思源黑体 Normal"/>
                <a:ea typeface="思源黑体 Normal"/>
              </a:rPr>
              <a:t>03</a:t>
            </a:r>
            <a:endParaRPr lang="en-US" sz="4000" b="1">
              <a:solidFill>
                <a:srgbClr val="C00000"/>
              </a:solidFill>
              <a:latin typeface="思源黑体 Normal"/>
              <a:ea typeface="思源黑体 Normal"/>
            </a:endParaRPr>
          </a:p>
        </p:txBody>
      </p:sp>
      <p:sp>
        <p:nvSpPr>
          <p:cNvPr id="9" name="AutoShape 9"/>
          <p:cNvSpPr/>
          <p:nvPr/>
        </p:nvSpPr>
        <p:spPr>
          <a:xfrm>
            <a:off x="2484755" y="5387340"/>
            <a:ext cx="1390015" cy="831215"/>
          </a:xfrm>
          <a:prstGeom prst="rect">
            <a:avLst/>
          </a:prstGeom>
          <a:noFill/>
          <a:ln>
            <a:noFill/>
          </a:ln>
        </p:spPr>
        <p:txBody>
          <a:bodyPr vert="horz" wrap="square" lIns="90170" tIns="46990" rIns="90170" bIns="46990" anchor="ctr">
            <a:normAutofit/>
          </a:bodyPr>
          <a:p>
            <a:pPr marL="0" algn="r">
              <a:spcBef>
                <a:spcPct val="0"/>
              </a:spcBef>
              <a:spcAft>
                <a:spcPct val="0"/>
              </a:spcAft>
            </a:pPr>
            <a:r>
              <a:rPr lang="en-US" sz="4000" b="1">
                <a:solidFill>
                  <a:srgbClr val="C00000"/>
                </a:solidFill>
                <a:latin typeface="思源黑体 Normal"/>
                <a:ea typeface="思源黑体 Normal"/>
              </a:rPr>
              <a:t>01</a:t>
            </a:r>
            <a:endParaRPr lang="en-US" sz="4000" b="1">
              <a:solidFill>
                <a:srgbClr val="C00000"/>
              </a:solidFill>
              <a:latin typeface="思源黑体 Normal"/>
              <a:ea typeface="思源黑体 Normal"/>
            </a:endParaRPr>
          </a:p>
        </p:txBody>
      </p:sp>
      <p:sp>
        <p:nvSpPr>
          <p:cNvPr id="10" name="AutoShape 10"/>
          <p:cNvSpPr/>
          <p:nvPr/>
        </p:nvSpPr>
        <p:spPr>
          <a:xfrm>
            <a:off x="6269818" y="5387634"/>
            <a:ext cx="1171298" cy="830929"/>
          </a:xfrm>
          <a:prstGeom prst="rect">
            <a:avLst/>
          </a:prstGeom>
          <a:noFill/>
          <a:ln>
            <a:noFill/>
          </a:ln>
        </p:spPr>
        <p:txBody>
          <a:bodyPr vert="horz" wrap="square" lIns="90170" tIns="46990" rIns="90170" bIns="46990" anchor="ctr">
            <a:normAutofit/>
          </a:bodyPr>
          <a:p>
            <a:pPr marL="0" algn="r">
              <a:spcBef>
                <a:spcPct val="0"/>
              </a:spcBef>
              <a:spcAft>
                <a:spcPct val="0"/>
              </a:spcAft>
            </a:pPr>
            <a:r>
              <a:rPr lang="en-US" sz="4000" b="1">
                <a:solidFill>
                  <a:srgbClr val="C00000"/>
                </a:solidFill>
                <a:latin typeface="思源黑体 Normal"/>
                <a:ea typeface="思源黑体 Normal"/>
              </a:rPr>
              <a:t>02</a:t>
            </a:r>
            <a:endParaRPr lang="en-US" sz="4000" b="1">
              <a:solidFill>
                <a:srgbClr val="C00000"/>
              </a:solidFill>
              <a:latin typeface="思源黑体 Normal"/>
              <a:ea typeface="思源黑体 Normal"/>
            </a:endParaRPr>
          </a:p>
        </p:txBody>
      </p:sp>
      <p:sp>
        <p:nvSpPr>
          <p:cNvPr id="11" name="TextBox 11"/>
          <p:cNvSpPr txBox="1"/>
          <p:nvPr/>
        </p:nvSpPr>
        <p:spPr>
          <a:xfrm>
            <a:off x="812165" y="1826895"/>
            <a:ext cx="3060000" cy="792000"/>
          </a:xfrm>
          <a:prstGeom prst="rect">
            <a:avLst/>
          </a:prstGeom>
          <a:noFill/>
        </p:spPr>
        <p:txBody>
          <a:bodyPr vert="horz" wrap="square" lIns="90170" tIns="46990" rIns="90170" bIns="46990" rtlCol="0" anchor="t">
            <a:normAutofit/>
          </a:bodyPr>
          <a:lstStyle/>
          <a:p>
            <a:pPr marL="0" indent="0" algn="l" fontAlgn="auto">
              <a:lnSpc>
                <a:spcPct val="110000"/>
              </a:lnSpc>
              <a:defRPr/>
            </a:pPr>
            <a:r>
              <a:rPr lang="en-US" sz="2000" b="1">
                <a:solidFill>
                  <a:srgbClr val="C00000"/>
                </a:solidFill>
                <a:latin typeface="思源黑体 Normal"/>
                <a:ea typeface="思源黑体 Normal"/>
              </a:rPr>
              <a:t>支部党员大会</a:t>
            </a:r>
            <a:endParaRPr lang="en-US" sz="1100"/>
          </a:p>
        </p:txBody>
      </p:sp>
      <p:sp>
        <p:nvSpPr>
          <p:cNvPr id="12" name="TextBox 12"/>
          <p:cNvSpPr txBox="1"/>
          <p:nvPr/>
        </p:nvSpPr>
        <p:spPr>
          <a:xfrm>
            <a:off x="4555490" y="2677160"/>
            <a:ext cx="3060000" cy="2880000"/>
          </a:xfrm>
          <a:prstGeom prst="rect">
            <a:avLst/>
          </a:prstGeom>
          <a:noFill/>
        </p:spPr>
        <p:txBody>
          <a:bodyPr vert="horz" wrap="square" lIns="90170" tIns="46990" rIns="90170" bIns="46990" rtlCol="0" anchor="t">
            <a:normAutofit/>
          </a:bodyPr>
          <a:lstStyle/>
          <a:p>
            <a:pPr marL="0" indent="0" algn="just" fontAlgn="auto">
              <a:lnSpc>
                <a:spcPct val="150000"/>
              </a:lnSpc>
              <a:spcBef>
                <a:spcPct val="0"/>
              </a:spcBef>
              <a:spcAft>
                <a:spcPct val="0"/>
              </a:spcAft>
              <a:defRPr/>
            </a:pPr>
            <a:r>
              <a:rPr lang="en-US" sz="1500">
                <a:solidFill>
                  <a:srgbClr val="262626"/>
                </a:solidFill>
                <a:latin typeface="思源黑体 Normal"/>
                <a:ea typeface="思源黑体 Normal"/>
              </a:rPr>
              <a:t>支部委员会负责党支部日常工作，重点研究贯彻上级党组织部署、党员教育管理、组织生活安排、思想政治工作和联系服务群众等事项。支委会应坚持集体讨论、民主决策，防止以书记办公会代替支委会。</a:t>
            </a:r>
            <a:endParaRPr lang="en-US" sz="1100"/>
          </a:p>
        </p:txBody>
      </p:sp>
      <p:sp>
        <p:nvSpPr>
          <p:cNvPr id="13" name="TextBox 13"/>
          <p:cNvSpPr txBox="1"/>
          <p:nvPr/>
        </p:nvSpPr>
        <p:spPr>
          <a:xfrm>
            <a:off x="4555490" y="1826895"/>
            <a:ext cx="3060000" cy="792000"/>
          </a:xfrm>
          <a:prstGeom prst="rect">
            <a:avLst/>
          </a:prstGeom>
          <a:noFill/>
        </p:spPr>
        <p:txBody>
          <a:bodyPr vert="horz" wrap="square" lIns="90170" tIns="46990" rIns="90170" bIns="46990" rtlCol="0" anchor="t">
            <a:normAutofit/>
          </a:bodyPr>
          <a:lstStyle/>
          <a:p>
            <a:pPr marL="0" indent="0" algn="l" fontAlgn="auto">
              <a:lnSpc>
                <a:spcPct val="110000"/>
              </a:lnSpc>
              <a:defRPr/>
            </a:pPr>
            <a:r>
              <a:rPr lang="en-US" sz="2000" b="1">
                <a:solidFill>
                  <a:srgbClr val="C00000"/>
                </a:solidFill>
                <a:latin typeface="思源黑体 Normal"/>
                <a:ea typeface="思源黑体 Normal"/>
              </a:rPr>
              <a:t>支部委员会</a:t>
            </a:r>
            <a:endParaRPr lang="en-US" sz="1100"/>
          </a:p>
        </p:txBody>
      </p:sp>
      <p:sp>
        <p:nvSpPr>
          <p:cNvPr id="14" name="TextBox 14"/>
          <p:cNvSpPr txBox="1"/>
          <p:nvPr/>
        </p:nvSpPr>
        <p:spPr>
          <a:xfrm>
            <a:off x="812165" y="2677160"/>
            <a:ext cx="3060000" cy="2880000"/>
          </a:xfrm>
          <a:prstGeom prst="rect">
            <a:avLst/>
          </a:prstGeom>
          <a:noFill/>
        </p:spPr>
        <p:txBody>
          <a:bodyPr vert="horz" wrap="square" lIns="90170" tIns="46990" rIns="90170" bIns="46990" rtlCol="0" anchor="t">
            <a:normAutofit/>
          </a:bodyPr>
          <a:lstStyle/>
          <a:p>
            <a:pPr marL="0" indent="0" algn="just" fontAlgn="auto">
              <a:lnSpc>
                <a:spcPct val="150000"/>
              </a:lnSpc>
              <a:spcBef>
                <a:spcPct val="0"/>
              </a:spcBef>
              <a:spcAft>
                <a:spcPct val="0"/>
              </a:spcAft>
              <a:defRPr/>
            </a:pPr>
            <a:r>
              <a:rPr lang="en-US" sz="1500">
                <a:solidFill>
                  <a:srgbClr val="262626"/>
                </a:solidFill>
                <a:latin typeface="思源黑体 Normal"/>
                <a:ea typeface="思源黑体 Normal"/>
              </a:rPr>
              <a:t>支部党员大会是党支部的议事决策机构，主要听取和审查支部委员会工作报告，讨论决定重大问题，选举和补选支部委员，开展民主评议党员等。召开时应主题明确、程序规范、记录完整，确保党员充分参与组织生活。</a:t>
            </a:r>
            <a:endParaRPr lang="en-US" sz="1100"/>
          </a:p>
        </p:txBody>
      </p:sp>
      <p:sp>
        <p:nvSpPr>
          <p:cNvPr id="15" name="TextBox 15"/>
          <p:cNvSpPr txBox="1"/>
          <p:nvPr/>
        </p:nvSpPr>
        <p:spPr>
          <a:xfrm>
            <a:off x="8298815" y="2677160"/>
            <a:ext cx="3060000" cy="2880000"/>
          </a:xfrm>
          <a:prstGeom prst="rect">
            <a:avLst/>
          </a:prstGeom>
          <a:noFill/>
        </p:spPr>
        <p:txBody>
          <a:bodyPr vert="horz" wrap="square" lIns="90170" tIns="46990" rIns="90170" bIns="46990" rtlCol="0" anchor="t">
            <a:normAutofit/>
          </a:bodyPr>
          <a:lstStyle/>
          <a:p>
            <a:pPr marL="0" indent="0" algn="just" fontAlgn="auto">
              <a:lnSpc>
                <a:spcPct val="150000"/>
              </a:lnSpc>
              <a:spcBef>
                <a:spcPct val="0"/>
              </a:spcBef>
              <a:spcAft>
                <a:spcPct val="0"/>
              </a:spcAft>
              <a:defRPr/>
            </a:pPr>
            <a:r>
              <a:rPr lang="en-US" sz="1500">
                <a:solidFill>
                  <a:srgbClr val="262626"/>
                </a:solidFill>
                <a:latin typeface="思源黑体 Normal"/>
                <a:ea typeface="思源黑体 Normal"/>
              </a:rPr>
              <a:t>党小组会侧重组织党员学习、交流思想、开展批评和自我批评、落实支部工作要求；党课侧重理论教育、党性教育和形势政策教育。党课应突出政治性、思想性和针对性，避免照本宣科、空泛说教。</a:t>
            </a:r>
            <a:endParaRPr lang="en-US" sz="1100"/>
          </a:p>
        </p:txBody>
      </p:sp>
      <p:sp>
        <p:nvSpPr>
          <p:cNvPr id="16" name="TextBox 16"/>
          <p:cNvSpPr txBox="1"/>
          <p:nvPr/>
        </p:nvSpPr>
        <p:spPr>
          <a:xfrm>
            <a:off x="8298815" y="1826895"/>
            <a:ext cx="3060000" cy="792000"/>
          </a:xfrm>
          <a:prstGeom prst="rect">
            <a:avLst/>
          </a:prstGeom>
          <a:noFill/>
        </p:spPr>
        <p:txBody>
          <a:bodyPr vert="horz" wrap="square" lIns="90170" tIns="46990" rIns="90170" bIns="46990" rtlCol="0" anchor="t">
            <a:normAutofit/>
          </a:bodyPr>
          <a:lstStyle/>
          <a:p>
            <a:pPr marL="0" indent="0" algn="l" fontAlgn="auto">
              <a:lnSpc>
                <a:spcPct val="110000"/>
              </a:lnSpc>
              <a:defRPr/>
            </a:pPr>
            <a:r>
              <a:rPr lang="en-US" sz="2000" b="1">
                <a:solidFill>
                  <a:srgbClr val="C00000"/>
                </a:solidFill>
                <a:latin typeface="思源黑体 Normal"/>
                <a:ea typeface="思源黑体 Normal"/>
              </a:rPr>
              <a:t>党小组会与党课</a:t>
            </a:r>
            <a:endParaRPr lang="en-US" sz="1100"/>
          </a:p>
        </p:txBody>
      </p:sp>
      <p:sp>
        <p:nvSpPr>
          <p:cNvPr id="17" name="Freeform 17"/>
          <p:cNvSpPr/>
          <p:nvPr/>
        </p:nvSpPr>
        <p:spPr>
          <a:xfrm>
            <a:off x="0" y="320040"/>
            <a:ext cx="685165" cy="718820"/>
          </a:xfrm>
          <a:custGeom>
            <a:avLst/>
            <a:gdLst/>
            <a:ahLst/>
            <a:cxnLst/>
            <a:rect l="l" t="t" r="r" b="b"/>
            <a:pathLst>
              <a:path w="461590" h="406400">
                <a:moveTo>
                  <a:pt x="258390" y="0"/>
                </a:moveTo>
                <a:lnTo>
                  <a:pt x="0" y="0"/>
                </a:lnTo>
                <a:lnTo>
                  <a:pt x="0" y="406400"/>
                </a:lnTo>
                <a:lnTo>
                  <a:pt x="258390" y="406400"/>
                </a:lnTo>
                <a:lnTo>
                  <a:pt x="461590" y="203200"/>
                </a:lnTo>
                <a:lnTo>
                  <a:pt x="258390" y="0"/>
                </a:lnTo>
                <a:close/>
              </a:path>
            </a:pathLst>
          </a:custGeom>
          <a:solidFill>
            <a:srgbClr val="C00000"/>
          </a:solidFill>
        </p:spPr>
      </p:sp>
      <p:sp>
        <p:nvSpPr>
          <p:cNvPr id="18" name="TextBox 18"/>
          <p:cNvSpPr txBox="1"/>
          <p:nvPr/>
        </p:nvSpPr>
        <p:spPr>
          <a:xfrm>
            <a:off x="781050" y="319405"/>
            <a:ext cx="10800000" cy="720090"/>
          </a:xfrm>
          <a:prstGeom prst="rect">
            <a:avLst/>
          </a:prstGeom>
        </p:spPr>
        <p:txBody>
          <a:bodyPr vert="horz" wrap="square" lIns="90170" tIns="46990" rIns="90170" bIns="46990" rtlCol="0" anchor="ctr">
            <a:normAutofit/>
          </a:bodyPr>
          <a:lstStyle/>
          <a:p>
            <a:pPr marL="0" indent="0" algn="l" fontAlgn="auto">
              <a:lnSpc>
                <a:spcPct val="100000"/>
              </a:lnSpc>
              <a:defRPr/>
            </a:pPr>
            <a:r>
              <a:rPr lang="en-US" sz="3200" b="1">
                <a:solidFill>
                  <a:srgbClr val="C00000"/>
                </a:solidFill>
                <a:latin typeface="思源黑体 Normal"/>
                <a:ea typeface="思源黑体 Normal"/>
              </a:rPr>
              <a:t>“三会一课”的制度内涵</a:t>
            </a:r>
            <a:endParaRPr lang="en-US" sz="1100"/>
          </a:p>
        </p:txBody>
      </p:sp>
      <p:sp>
        <p:nvSpPr>
          <p:cNvPr id="19" name="AutoShape 19"/>
          <p:cNvSpPr/>
          <p:nvPr/>
        </p:nvSpPr>
        <p:spPr>
          <a:xfrm>
            <a:off x="10795000" y="6540500"/>
            <a:ext cx="1270000" cy="190500"/>
          </a:xfrm>
          <a:prstGeom prst="rect">
            <a:avLst/>
          </a:prstGeom>
          <a:solidFill>
            <a:srgbClr val="000000">
              <a:alpha val="0"/>
            </a:srgbClr>
          </a:solidFill>
        </p:spPr>
        <p:txBody>
          <a:bodyPr rtlCol="0" anchor="t"/>
          <a:lstStyle/>
          <a:p>
            <a:pPr algn="r">
              <a:defRPr/>
            </a:pPr>
            <a:endParaRPr lang="en-US" sz="800">
              <a:solidFill>
                <a:srgbClr val="808080"/>
              </a:solidFill>
              <a:latin typeface="微软雅黑" panose="020B0503020204020204" charset="-122"/>
              <a:ea typeface="微软雅黑" panose="020B0503020204020204" charset="-122"/>
            </a:endParaRPr>
          </a:p>
        </p:txBody>
      </p:sp>
    </p:spTree>
  </p:cSld>
  <p:clrMapOvr>
    <a:masterClrMapping/>
  </p:clrMapOvr>
  <p:transition advClick="0"/>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9EFE5"/>
        </a:solidFill>
        <a:effectLst/>
      </p:bgPr>
    </p:bg>
    <p:spTree>
      <p:nvGrpSpPr>
        <p:cNvPr id="1" name=""/>
        <p:cNvGrpSpPr/>
        <p:nvPr/>
      </p:nvGrpSpPr>
      <p:grpSpPr>
        <a:xfrm>
          <a:off x="0" y="0"/>
          <a:ext cx="0" cy="0"/>
          <a:chOff x="0" y="0"/>
          <a:chExt cx="0" cy="0"/>
        </a:xfrm>
      </p:grpSpPr>
      <p:sp>
        <p:nvSpPr>
          <p:cNvPr id="2" name="Freeform 2"/>
          <p:cNvSpPr/>
          <p:nvPr/>
        </p:nvSpPr>
        <p:spPr>
          <a:xfrm>
            <a:off x="-13319" y="2417534"/>
            <a:ext cx="12205318" cy="4440466"/>
          </a:xfrm>
          <a:custGeom>
            <a:avLst/>
            <a:gdLst/>
            <a:ahLst/>
            <a:cxnLst/>
            <a:rect l="l" t="t" r="r" b="b"/>
            <a:pathLst>
              <a:path w="12205318" h="4440466">
                <a:moveTo>
                  <a:pt x="0" y="0"/>
                </a:moveTo>
                <a:lnTo>
                  <a:pt x="1378933" y="0"/>
                </a:lnTo>
                <a:lnTo>
                  <a:pt x="1388136" y="60299"/>
                </a:lnTo>
                <a:cubicBezTo>
                  <a:pt x="1460309" y="412998"/>
                  <a:pt x="1772377" y="678311"/>
                  <a:pt x="2146411" y="678311"/>
                </a:cubicBezTo>
                <a:cubicBezTo>
                  <a:pt x="2520446" y="678311"/>
                  <a:pt x="2832514" y="412998"/>
                  <a:pt x="2904686" y="60299"/>
                </a:cubicBezTo>
                <a:lnTo>
                  <a:pt x="2913889" y="0"/>
                </a:lnTo>
                <a:lnTo>
                  <a:pt x="5341841" y="0"/>
                </a:lnTo>
                <a:lnTo>
                  <a:pt x="5351044" y="60299"/>
                </a:lnTo>
                <a:cubicBezTo>
                  <a:pt x="5423217" y="412998"/>
                  <a:pt x="5735285" y="678311"/>
                  <a:pt x="6109319" y="678311"/>
                </a:cubicBezTo>
                <a:cubicBezTo>
                  <a:pt x="6483354" y="678311"/>
                  <a:pt x="6795422" y="412998"/>
                  <a:pt x="6867594" y="60299"/>
                </a:cubicBezTo>
                <a:lnTo>
                  <a:pt x="6876797" y="0"/>
                </a:lnTo>
                <a:lnTo>
                  <a:pt x="9304749" y="0"/>
                </a:lnTo>
                <a:lnTo>
                  <a:pt x="9313952" y="60299"/>
                </a:lnTo>
                <a:cubicBezTo>
                  <a:pt x="9386125" y="412998"/>
                  <a:pt x="9698193" y="678311"/>
                  <a:pt x="10072227" y="678311"/>
                </a:cubicBezTo>
                <a:cubicBezTo>
                  <a:pt x="10446261" y="678311"/>
                  <a:pt x="10758329" y="412998"/>
                  <a:pt x="10830502" y="60299"/>
                </a:cubicBezTo>
                <a:lnTo>
                  <a:pt x="10839705" y="0"/>
                </a:lnTo>
                <a:lnTo>
                  <a:pt x="12205318" y="0"/>
                </a:lnTo>
                <a:lnTo>
                  <a:pt x="12205318" y="4440466"/>
                </a:lnTo>
                <a:lnTo>
                  <a:pt x="0" y="4440466"/>
                </a:lnTo>
                <a:lnTo>
                  <a:pt x="0" y="0"/>
                </a:lnTo>
                <a:close/>
              </a:path>
            </a:pathLst>
          </a:custGeom>
          <a:solidFill>
            <a:srgbClr val="C00000"/>
          </a:solidFill>
          <a:ln>
            <a:noFill/>
          </a:ln>
        </p:spPr>
        <p:txBody>
          <a:bodyPr vert="horz" wrap="square" lIns="90170" tIns="46990" rIns="90170" bIns="46990" anchor="ctr">
            <a:normAutofit/>
          </a:bodyPr>
          <a:p>
            <a:pPr marL="0" algn="ctr"/>
          </a:p>
        </p:txBody>
      </p:sp>
      <p:sp>
        <p:nvSpPr>
          <p:cNvPr id="3" name="AutoShape 3"/>
          <p:cNvSpPr/>
          <p:nvPr/>
        </p:nvSpPr>
        <p:spPr>
          <a:xfrm>
            <a:off x="9500908" y="1751145"/>
            <a:ext cx="1116000" cy="1116000"/>
          </a:xfrm>
          <a:prstGeom prst="ellipse">
            <a:avLst/>
          </a:prstGeom>
          <a:solidFill>
            <a:srgbClr val="C00000"/>
          </a:solidFill>
          <a:ln>
            <a:noFill/>
          </a:ln>
        </p:spPr>
        <p:txBody>
          <a:bodyPr vert="horz" lIns="90170" tIns="46990" rIns="90170" bIns="46990" anchor="ctr">
            <a:normAutofit/>
          </a:bodyPr>
          <a:p>
            <a:pPr marL="0" algn="ctr"/>
          </a:p>
        </p:txBody>
      </p:sp>
      <p:sp>
        <p:nvSpPr>
          <p:cNvPr id="4" name="AutoShape 4"/>
          <p:cNvSpPr/>
          <p:nvPr/>
        </p:nvSpPr>
        <p:spPr>
          <a:xfrm>
            <a:off x="1575092" y="1751145"/>
            <a:ext cx="1116000" cy="1116000"/>
          </a:xfrm>
          <a:prstGeom prst="ellipse">
            <a:avLst/>
          </a:prstGeom>
          <a:solidFill>
            <a:srgbClr val="C00000"/>
          </a:solidFill>
          <a:ln>
            <a:noFill/>
          </a:ln>
        </p:spPr>
        <p:txBody>
          <a:bodyPr vert="horz" lIns="90170" tIns="46990" rIns="90170" bIns="46990" anchor="ctr">
            <a:normAutofit/>
          </a:bodyPr>
          <a:p>
            <a:pPr marL="0" algn="ctr"/>
          </a:p>
        </p:txBody>
      </p:sp>
      <p:sp>
        <p:nvSpPr>
          <p:cNvPr id="5" name="AutoShape 5"/>
          <p:cNvSpPr/>
          <p:nvPr/>
        </p:nvSpPr>
        <p:spPr>
          <a:xfrm>
            <a:off x="5538000" y="1751145"/>
            <a:ext cx="1116000" cy="1116000"/>
          </a:xfrm>
          <a:prstGeom prst="ellipse">
            <a:avLst/>
          </a:prstGeom>
          <a:solidFill>
            <a:srgbClr val="C00000"/>
          </a:solidFill>
          <a:ln>
            <a:noFill/>
          </a:ln>
        </p:spPr>
        <p:txBody>
          <a:bodyPr vert="horz" lIns="90170" tIns="46990" rIns="90170" bIns="46990" anchor="ctr">
            <a:normAutofit/>
          </a:bodyPr>
          <a:p>
            <a:pPr marL="0" algn="ctr"/>
          </a:p>
        </p:txBody>
      </p:sp>
      <p:sp>
        <p:nvSpPr>
          <p:cNvPr id="6" name="Freeform 6"/>
          <p:cNvSpPr/>
          <p:nvPr/>
        </p:nvSpPr>
        <p:spPr>
          <a:xfrm>
            <a:off x="9824907" y="2096417"/>
            <a:ext cx="467999" cy="425454"/>
          </a:xfrm>
          <a:custGeom>
            <a:avLst/>
            <a:gdLst/>
            <a:ahLst/>
            <a:cxnLst/>
            <a:rect l="l" t="t" r="r" b="b"/>
            <a:pathLst>
              <a:path w="467999" h="425454">
                <a:moveTo>
                  <a:pt x="411103" y="-400"/>
                </a:moveTo>
                <a:lnTo>
                  <a:pt x="56129" y="-400"/>
                </a:lnTo>
                <a:cubicBezTo>
                  <a:pt x="18116" y="-400"/>
                  <a:pt x="-384" y="18959"/>
                  <a:pt x="-384" y="57570"/>
                </a:cubicBezTo>
                <a:lnTo>
                  <a:pt x="-384" y="289653"/>
                </a:lnTo>
                <a:cubicBezTo>
                  <a:pt x="-384" y="328367"/>
                  <a:pt x="16975" y="346660"/>
                  <a:pt x="54032" y="346660"/>
                </a:cubicBezTo>
                <a:lnTo>
                  <a:pt x="108450" y="346660"/>
                </a:lnTo>
                <a:lnTo>
                  <a:pt x="101751" y="405693"/>
                </a:lnTo>
                <a:cubicBezTo>
                  <a:pt x="101751" y="412806"/>
                  <a:pt x="105569" y="419365"/>
                  <a:pt x="111699" y="422717"/>
                </a:cubicBezTo>
                <a:cubicBezTo>
                  <a:pt x="117799" y="426144"/>
                  <a:pt x="125282" y="425779"/>
                  <a:pt x="131026" y="421771"/>
                </a:cubicBezTo>
                <a:lnTo>
                  <a:pt x="239060" y="346674"/>
                </a:lnTo>
                <a:lnTo>
                  <a:pt x="413199" y="346674"/>
                </a:lnTo>
                <a:cubicBezTo>
                  <a:pt x="450882" y="346674"/>
                  <a:pt x="467616" y="328382"/>
                  <a:pt x="467616" y="289667"/>
                </a:cubicBezTo>
                <a:lnTo>
                  <a:pt x="467616" y="57570"/>
                </a:lnTo>
                <a:cubicBezTo>
                  <a:pt x="467616" y="18959"/>
                  <a:pt x="448787" y="-371"/>
                  <a:pt x="411103" y="-400"/>
                </a:cubicBezTo>
                <a:moveTo>
                  <a:pt x="124896" y="201160"/>
                </a:moveTo>
                <a:cubicBezTo>
                  <a:pt x="113823" y="201229"/>
                  <a:pt x="103798" y="194467"/>
                  <a:pt x="99505" y="184026"/>
                </a:cubicBezTo>
                <a:cubicBezTo>
                  <a:pt x="95211" y="173587"/>
                  <a:pt x="97492" y="161529"/>
                  <a:pt x="105284" y="153482"/>
                </a:cubicBezTo>
                <a:cubicBezTo>
                  <a:pt x="113997" y="144506"/>
                  <a:pt x="127516" y="142628"/>
                  <a:pt x="138254" y="148897"/>
                </a:cubicBezTo>
                <a:cubicBezTo>
                  <a:pt x="148994" y="155167"/>
                  <a:pt x="154283" y="168027"/>
                  <a:pt x="151157" y="180264"/>
                </a:cubicBezTo>
                <a:cubicBezTo>
                  <a:pt x="148028" y="192499"/>
                  <a:pt x="137263" y="201066"/>
                  <a:pt x="124896" y="201160"/>
                </a:cubicBezTo>
                <a:moveTo>
                  <a:pt x="233559" y="201160"/>
                </a:moveTo>
                <a:cubicBezTo>
                  <a:pt x="222515" y="201150"/>
                  <a:pt x="212561" y="194343"/>
                  <a:pt x="208333" y="183908"/>
                </a:cubicBezTo>
                <a:cubicBezTo>
                  <a:pt x="204104" y="173474"/>
                  <a:pt x="206429" y="161461"/>
                  <a:pt x="214226" y="153463"/>
                </a:cubicBezTo>
                <a:cubicBezTo>
                  <a:pt x="222025" y="145464"/>
                  <a:pt x="233763" y="143052"/>
                  <a:pt x="243978" y="147344"/>
                </a:cubicBezTo>
                <a:cubicBezTo>
                  <a:pt x="255994" y="152470"/>
                  <a:pt x="262816" y="165547"/>
                  <a:pt x="260286" y="178610"/>
                </a:cubicBezTo>
                <a:cubicBezTo>
                  <a:pt x="257756" y="191672"/>
                  <a:pt x="246579" y="201103"/>
                  <a:pt x="233559" y="201160"/>
                </a:cubicBezTo>
                <a:moveTo>
                  <a:pt x="342377" y="201160"/>
                </a:moveTo>
                <a:cubicBezTo>
                  <a:pt x="331333" y="201150"/>
                  <a:pt x="321380" y="194343"/>
                  <a:pt x="317152" y="183908"/>
                </a:cubicBezTo>
                <a:cubicBezTo>
                  <a:pt x="312921" y="173474"/>
                  <a:pt x="315248" y="161461"/>
                  <a:pt x="323046" y="153463"/>
                </a:cubicBezTo>
                <a:cubicBezTo>
                  <a:pt x="330843" y="145464"/>
                  <a:pt x="342582" y="143052"/>
                  <a:pt x="352797" y="147344"/>
                </a:cubicBezTo>
                <a:cubicBezTo>
                  <a:pt x="361231" y="150920"/>
                  <a:pt x="367366" y="158560"/>
                  <a:pt x="369155" y="167716"/>
                </a:cubicBezTo>
                <a:cubicBezTo>
                  <a:pt x="370944" y="176873"/>
                  <a:pt x="368150" y="186340"/>
                  <a:pt x="361703" y="192954"/>
                </a:cubicBezTo>
                <a:cubicBezTo>
                  <a:pt x="356574" y="198187"/>
                  <a:pt x="349631" y="201160"/>
                  <a:pt x="342377" y="201160"/>
                </a:cubicBezTo>
              </a:path>
            </a:pathLst>
          </a:custGeom>
          <a:solidFill>
            <a:schemeClr val="bg1"/>
          </a:solidFill>
          <a:ln cap="flat">
            <a:noFill/>
            <a:prstDash val="solid"/>
            <a:miter lim="800000"/>
          </a:ln>
        </p:spPr>
        <p:txBody>
          <a:bodyPr vert="horz" lIns="90170" tIns="46990" rIns="90170" bIns="46990" anchor="ctr">
            <a:normAutofit/>
          </a:bodyPr>
          <a:p>
            <a:pPr marL="0" algn="l"/>
          </a:p>
        </p:txBody>
      </p:sp>
      <p:sp>
        <p:nvSpPr>
          <p:cNvPr id="7" name="Freeform 7"/>
          <p:cNvSpPr/>
          <p:nvPr/>
        </p:nvSpPr>
        <p:spPr>
          <a:xfrm>
            <a:off x="1899092" y="2091913"/>
            <a:ext cx="467999" cy="434462"/>
          </a:xfrm>
          <a:custGeom>
            <a:avLst/>
            <a:gdLst/>
            <a:ahLst/>
            <a:cxnLst/>
            <a:rect l="l" t="t" r="r" b="b"/>
            <a:pathLst>
              <a:path w="467999" h="434462">
                <a:moveTo>
                  <a:pt x="413196" y="115"/>
                </a:moveTo>
                <a:lnTo>
                  <a:pt x="53838" y="115"/>
                </a:lnTo>
                <a:cubicBezTo>
                  <a:pt x="23992" y="115"/>
                  <a:pt x="114" y="24185"/>
                  <a:pt x="114" y="54272"/>
                </a:cubicBezTo>
                <a:lnTo>
                  <a:pt x="114" y="287751"/>
                </a:lnTo>
                <a:cubicBezTo>
                  <a:pt x="114" y="317838"/>
                  <a:pt x="23992" y="341908"/>
                  <a:pt x="53838" y="341908"/>
                </a:cubicBezTo>
                <a:lnTo>
                  <a:pt x="188747" y="341908"/>
                </a:lnTo>
                <a:lnTo>
                  <a:pt x="188747" y="408101"/>
                </a:lnTo>
                <a:lnTo>
                  <a:pt x="114726" y="408101"/>
                </a:lnTo>
                <a:cubicBezTo>
                  <a:pt x="107563" y="408101"/>
                  <a:pt x="101594" y="414119"/>
                  <a:pt x="101594" y="421339"/>
                </a:cubicBezTo>
                <a:cubicBezTo>
                  <a:pt x="101594" y="428561"/>
                  <a:pt x="107563" y="434578"/>
                  <a:pt x="114726" y="434578"/>
                </a:cubicBezTo>
                <a:lnTo>
                  <a:pt x="342757" y="434578"/>
                </a:lnTo>
                <a:cubicBezTo>
                  <a:pt x="349921" y="434578"/>
                  <a:pt x="355890" y="428561"/>
                  <a:pt x="355890" y="421339"/>
                </a:cubicBezTo>
                <a:cubicBezTo>
                  <a:pt x="355890" y="414119"/>
                  <a:pt x="349921" y="408101"/>
                  <a:pt x="342757" y="408101"/>
                </a:cubicBezTo>
                <a:lnTo>
                  <a:pt x="269931" y="408101"/>
                </a:lnTo>
                <a:lnTo>
                  <a:pt x="269931" y="341908"/>
                </a:lnTo>
                <a:lnTo>
                  <a:pt x="414389" y="341908"/>
                </a:lnTo>
                <a:cubicBezTo>
                  <a:pt x="444237" y="341908"/>
                  <a:pt x="468114" y="317838"/>
                  <a:pt x="468114" y="287751"/>
                </a:cubicBezTo>
                <a:lnTo>
                  <a:pt x="468114" y="54272"/>
                </a:lnTo>
                <a:cubicBezTo>
                  <a:pt x="466920" y="25388"/>
                  <a:pt x="443042" y="115"/>
                  <a:pt x="413196" y="115"/>
                </a:cubicBezTo>
                <a:moveTo>
                  <a:pt x="389317" y="80749"/>
                </a:moveTo>
                <a:cubicBezTo>
                  <a:pt x="389317" y="80749"/>
                  <a:pt x="389317" y="81953"/>
                  <a:pt x="389317" y="80749"/>
                </a:cubicBezTo>
                <a:lnTo>
                  <a:pt x="389317" y="81953"/>
                </a:lnTo>
                <a:lnTo>
                  <a:pt x="255605" y="261275"/>
                </a:lnTo>
                <a:lnTo>
                  <a:pt x="252023" y="258867"/>
                </a:lnTo>
                <a:lnTo>
                  <a:pt x="146961" y="181844"/>
                </a:lnTo>
                <a:lnTo>
                  <a:pt x="109951" y="229983"/>
                </a:lnTo>
                <a:cubicBezTo>
                  <a:pt x="106369" y="236001"/>
                  <a:pt x="99206" y="238408"/>
                  <a:pt x="93236" y="236001"/>
                </a:cubicBezTo>
                <a:cubicBezTo>
                  <a:pt x="86073" y="233593"/>
                  <a:pt x="82491" y="225169"/>
                  <a:pt x="84879" y="217948"/>
                </a:cubicBezTo>
                <a:cubicBezTo>
                  <a:pt x="84879" y="216746"/>
                  <a:pt x="84879" y="216746"/>
                  <a:pt x="86073" y="215541"/>
                </a:cubicBezTo>
                <a:lnTo>
                  <a:pt x="136216" y="149349"/>
                </a:lnTo>
                <a:lnTo>
                  <a:pt x="140992" y="143331"/>
                </a:lnTo>
                <a:lnTo>
                  <a:pt x="249634" y="223966"/>
                </a:lnTo>
                <a:lnTo>
                  <a:pt x="367829" y="66307"/>
                </a:lnTo>
                <a:cubicBezTo>
                  <a:pt x="371411" y="62697"/>
                  <a:pt x="377380" y="61493"/>
                  <a:pt x="382154" y="63900"/>
                </a:cubicBezTo>
                <a:cubicBezTo>
                  <a:pt x="389317" y="66307"/>
                  <a:pt x="392899" y="73528"/>
                  <a:pt x="389317" y="80749"/>
                </a:cubicBezTo>
              </a:path>
            </a:pathLst>
          </a:custGeom>
          <a:solidFill>
            <a:schemeClr val="bg1"/>
          </a:solidFill>
          <a:ln cap="flat">
            <a:noFill/>
            <a:prstDash val="solid"/>
            <a:miter lim="800000"/>
          </a:ln>
        </p:spPr>
        <p:txBody>
          <a:bodyPr vert="horz" lIns="90170" tIns="46990" rIns="90170" bIns="46990" anchor="ctr">
            <a:normAutofit/>
          </a:bodyPr>
          <a:p>
            <a:pPr marL="0" algn="l"/>
          </a:p>
        </p:txBody>
      </p:sp>
      <p:sp>
        <p:nvSpPr>
          <p:cNvPr id="8" name="Freeform 8"/>
          <p:cNvSpPr/>
          <p:nvPr/>
        </p:nvSpPr>
        <p:spPr>
          <a:xfrm>
            <a:off x="5862094" y="2075145"/>
            <a:ext cx="467811" cy="467999"/>
          </a:xfrm>
          <a:custGeom>
            <a:avLst/>
            <a:gdLst/>
            <a:ahLst/>
            <a:cxnLst/>
            <a:rect l="l" t="t" r="r" b="b"/>
            <a:pathLst>
              <a:path w="467811" h="467999">
                <a:moveTo>
                  <a:pt x="424917" y="114"/>
                </a:moveTo>
                <a:lnTo>
                  <a:pt x="341919" y="114"/>
                </a:lnTo>
                <a:lnTo>
                  <a:pt x="339655" y="114"/>
                </a:lnTo>
                <a:lnTo>
                  <a:pt x="73304" y="870"/>
                </a:lnTo>
                <a:cubicBezTo>
                  <a:pt x="49913" y="870"/>
                  <a:pt x="31050" y="19772"/>
                  <a:pt x="31050" y="43209"/>
                </a:cubicBezTo>
                <a:lnTo>
                  <a:pt x="31050" y="106718"/>
                </a:lnTo>
                <a:lnTo>
                  <a:pt x="79340" y="106718"/>
                </a:lnTo>
                <a:cubicBezTo>
                  <a:pt x="88395" y="106718"/>
                  <a:pt x="95185" y="113523"/>
                  <a:pt x="95185" y="122595"/>
                </a:cubicBezTo>
                <a:lnTo>
                  <a:pt x="95185" y="133180"/>
                </a:lnTo>
                <a:cubicBezTo>
                  <a:pt x="95185" y="142253"/>
                  <a:pt x="88395" y="149058"/>
                  <a:pt x="79340" y="149058"/>
                </a:cubicBezTo>
                <a:lnTo>
                  <a:pt x="74059" y="149058"/>
                </a:lnTo>
                <a:lnTo>
                  <a:pt x="74059" y="143765"/>
                </a:lnTo>
                <a:cubicBezTo>
                  <a:pt x="74059" y="134692"/>
                  <a:pt x="67268" y="127888"/>
                  <a:pt x="58213" y="127888"/>
                </a:cubicBezTo>
                <a:lnTo>
                  <a:pt x="14450" y="127888"/>
                </a:lnTo>
                <a:cubicBezTo>
                  <a:pt x="8414" y="128644"/>
                  <a:pt x="3132" y="132424"/>
                  <a:pt x="869" y="138473"/>
                </a:cubicBezTo>
                <a:cubicBezTo>
                  <a:pt x="114" y="139985"/>
                  <a:pt x="114" y="142253"/>
                  <a:pt x="114" y="143765"/>
                </a:cubicBezTo>
                <a:lnTo>
                  <a:pt x="114" y="154350"/>
                </a:lnTo>
                <a:cubicBezTo>
                  <a:pt x="114" y="163423"/>
                  <a:pt x="6905" y="170226"/>
                  <a:pt x="15959" y="170226"/>
                </a:cubicBezTo>
                <a:lnTo>
                  <a:pt x="31804" y="170226"/>
                </a:lnTo>
                <a:lnTo>
                  <a:pt x="31804" y="287416"/>
                </a:lnTo>
                <a:lnTo>
                  <a:pt x="80095" y="287416"/>
                </a:lnTo>
                <a:cubicBezTo>
                  <a:pt x="89149" y="287416"/>
                  <a:pt x="95940" y="294221"/>
                  <a:pt x="95940" y="303294"/>
                </a:cubicBezTo>
                <a:lnTo>
                  <a:pt x="95940" y="313877"/>
                </a:lnTo>
                <a:cubicBezTo>
                  <a:pt x="95940" y="322951"/>
                  <a:pt x="89149" y="329756"/>
                  <a:pt x="80095" y="329756"/>
                </a:cubicBezTo>
                <a:lnTo>
                  <a:pt x="74813" y="329756"/>
                </a:lnTo>
                <a:lnTo>
                  <a:pt x="74813" y="325220"/>
                </a:lnTo>
                <a:cubicBezTo>
                  <a:pt x="74813" y="316147"/>
                  <a:pt x="68022" y="309342"/>
                  <a:pt x="58968" y="309342"/>
                </a:cubicBezTo>
                <a:lnTo>
                  <a:pt x="15205" y="309342"/>
                </a:lnTo>
                <a:cubicBezTo>
                  <a:pt x="9168" y="310098"/>
                  <a:pt x="3887" y="313877"/>
                  <a:pt x="1623" y="319927"/>
                </a:cubicBezTo>
                <a:cubicBezTo>
                  <a:pt x="869" y="321439"/>
                  <a:pt x="869" y="323706"/>
                  <a:pt x="869" y="325220"/>
                </a:cubicBezTo>
                <a:lnTo>
                  <a:pt x="869" y="335803"/>
                </a:lnTo>
                <a:cubicBezTo>
                  <a:pt x="869" y="344876"/>
                  <a:pt x="7659" y="351681"/>
                  <a:pt x="16714" y="351681"/>
                </a:cubicBezTo>
                <a:lnTo>
                  <a:pt x="32559" y="351681"/>
                </a:lnTo>
                <a:lnTo>
                  <a:pt x="32559" y="425776"/>
                </a:lnTo>
                <a:cubicBezTo>
                  <a:pt x="32559" y="449213"/>
                  <a:pt x="51422" y="468113"/>
                  <a:pt x="74813" y="468113"/>
                </a:cubicBezTo>
                <a:lnTo>
                  <a:pt x="425672" y="468113"/>
                </a:lnTo>
                <a:cubicBezTo>
                  <a:pt x="449062" y="468113"/>
                  <a:pt x="467926" y="449213"/>
                  <a:pt x="467926" y="425776"/>
                </a:cubicBezTo>
                <a:lnTo>
                  <a:pt x="467926" y="42453"/>
                </a:lnTo>
                <a:cubicBezTo>
                  <a:pt x="467172" y="19015"/>
                  <a:pt x="448308" y="114"/>
                  <a:pt x="424917" y="114"/>
                </a:cubicBezTo>
                <a:moveTo>
                  <a:pt x="393982" y="346388"/>
                </a:moveTo>
                <a:cubicBezTo>
                  <a:pt x="393982" y="346388"/>
                  <a:pt x="393228" y="347902"/>
                  <a:pt x="393228" y="348658"/>
                </a:cubicBezTo>
                <a:cubicBezTo>
                  <a:pt x="392472" y="350169"/>
                  <a:pt x="390209" y="352437"/>
                  <a:pt x="388701" y="353949"/>
                </a:cubicBezTo>
                <a:lnTo>
                  <a:pt x="384173" y="356217"/>
                </a:lnTo>
                <a:lnTo>
                  <a:pt x="381154" y="356973"/>
                </a:lnTo>
                <a:lnTo>
                  <a:pt x="153285" y="356973"/>
                </a:lnTo>
                <a:cubicBezTo>
                  <a:pt x="151776" y="356217"/>
                  <a:pt x="149512" y="355461"/>
                  <a:pt x="148003" y="354705"/>
                </a:cubicBezTo>
                <a:cubicBezTo>
                  <a:pt x="146494" y="353949"/>
                  <a:pt x="144985" y="351681"/>
                  <a:pt x="144230" y="349414"/>
                </a:cubicBezTo>
                <a:cubicBezTo>
                  <a:pt x="144230" y="348658"/>
                  <a:pt x="143476" y="347144"/>
                  <a:pt x="143476" y="347144"/>
                </a:cubicBezTo>
                <a:cubicBezTo>
                  <a:pt x="142721" y="346388"/>
                  <a:pt x="140458" y="336561"/>
                  <a:pt x="143476" y="325976"/>
                </a:cubicBezTo>
                <a:lnTo>
                  <a:pt x="143476" y="325220"/>
                </a:lnTo>
                <a:lnTo>
                  <a:pt x="144230" y="324462"/>
                </a:lnTo>
                <a:cubicBezTo>
                  <a:pt x="151776" y="314635"/>
                  <a:pt x="169885" y="304050"/>
                  <a:pt x="189503" y="293465"/>
                </a:cubicBezTo>
                <a:cubicBezTo>
                  <a:pt x="207612" y="283636"/>
                  <a:pt x="234020" y="268514"/>
                  <a:pt x="234020" y="260955"/>
                </a:cubicBezTo>
                <a:lnTo>
                  <a:pt x="234020" y="256417"/>
                </a:lnTo>
                <a:cubicBezTo>
                  <a:pt x="234020" y="254150"/>
                  <a:pt x="233265" y="252638"/>
                  <a:pt x="231757" y="251126"/>
                </a:cubicBezTo>
                <a:cubicBezTo>
                  <a:pt x="215911" y="235248"/>
                  <a:pt x="207612" y="213322"/>
                  <a:pt x="207612" y="189884"/>
                </a:cubicBezTo>
                <a:cubicBezTo>
                  <a:pt x="207612" y="152082"/>
                  <a:pt x="215156" y="112767"/>
                  <a:pt x="268728" y="112767"/>
                </a:cubicBezTo>
                <a:cubicBezTo>
                  <a:pt x="322301" y="112767"/>
                  <a:pt x="329846" y="151326"/>
                  <a:pt x="329846" y="189884"/>
                </a:cubicBezTo>
                <a:cubicBezTo>
                  <a:pt x="329846" y="213322"/>
                  <a:pt x="321547" y="235248"/>
                  <a:pt x="305701" y="251126"/>
                </a:cubicBezTo>
                <a:cubicBezTo>
                  <a:pt x="304192" y="252638"/>
                  <a:pt x="303438" y="254150"/>
                  <a:pt x="303438" y="256417"/>
                </a:cubicBezTo>
                <a:lnTo>
                  <a:pt x="303438" y="260955"/>
                </a:lnTo>
                <a:cubicBezTo>
                  <a:pt x="303438" y="268514"/>
                  <a:pt x="330600" y="283636"/>
                  <a:pt x="347955" y="293465"/>
                </a:cubicBezTo>
                <a:cubicBezTo>
                  <a:pt x="367573" y="304050"/>
                  <a:pt x="385682" y="314635"/>
                  <a:pt x="393228" y="324462"/>
                </a:cubicBezTo>
                <a:lnTo>
                  <a:pt x="393982" y="325220"/>
                </a:lnTo>
                <a:lnTo>
                  <a:pt x="393982" y="325976"/>
                </a:lnTo>
                <a:cubicBezTo>
                  <a:pt x="397755" y="335803"/>
                  <a:pt x="394736" y="345632"/>
                  <a:pt x="393982" y="346388"/>
                </a:cubicBezTo>
              </a:path>
            </a:pathLst>
          </a:custGeom>
          <a:solidFill>
            <a:schemeClr val="bg1"/>
          </a:solidFill>
          <a:ln cap="flat">
            <a:noFill/>
            <a:prstDash val="solid"/>
            <a:miter lim="800000"/>
          </a:ln>
        </p:spPr>
        <p:txBody>
          <a:bodyPr vert="horz" lIns="90170" tIns="46990" rIns="90170" bIns="46990" anchor="ctr">
            <a:normAutofit/>
          </a:bodyPr>
          <a:p>
            <a:pPr marL="0" algn="l"/>
          </a:p>
        </p:txBody>
      </p:sp>
      <p:sp>
        <p:nvSpPr>
          <p:cNvPr id="9" name="TextBox 9"/>
          <p:cNvSpPr txBox="1"/>
          <p:nvPr/>
        </p:nvSpPr>
        <p:spPr>
          <a:xfrm>
            <a:off x="426085" y="3978275"/>
            <a:ext cx="3420110" cy="2738755"/>
          </a:xfrm>
          <a:prstGeom prst="rect">
            <a:avLst/>
          </a:prstGeom>
        </p:spPr>
        <p:txBody>
          <a:bodyPr vert="horz" wrap="square" lIns="90170" tIns="46990" rIns="90170" bIns="46990" rtlCol="0" anchor="t">
            <a:normAutofit/>
          </a:bodyPr>
          <a:lstStyle/>
          <a:p>
            <a:pPr marL="0" indent="0" algn="just" fontAlgn="auto">
              <a:lnSpc>
                <a:spcPct val="150000"/>
              </a:lnSpc>
              <a:defRPr/>
            </a:pPr>
            <a:r>
              <a:rPr lang="en-US" sz="1500">
                <a:solidFill>
                  <a:srgbClr val="FFFFFF"/>
                </a:solidFill>
                <a:latin typeface="思源黑体 Normal"/>
                <a:ea typeface="思源黑体 Normal"/>
              </a:rPr>
              <a:t>组织生活必须把学习贯彻习近平新时代中国特色社会主义思想作为首要任务，及时传达学习党的创新理论和重要会议精神，引导党员从政治上看问题、想事情、抓落实，切实提高政治判断力、政治领悟力、政治执行力。</a:t>
            </a:r>
            <a:endParaRPr lang="en-US" sz="1100"/>
          </a:p>
        </p:txBody>
      </p:sp>
      <p:sp>
        <p:nvSpPr>
          <p:cNvPr id="10" name="TextBox 10"/>
          <p:cNvSpPr txBox="1"/>
          <p:nvPr/>
        </p:nvSpPr>
        <p:spPr>
          <a:xfrm>
            <a:off x="426085" y="3229610"/>
            <a:ext cx="3420745" cy="792000"/>
          </a:xfrm>
          <a:prstGeom prst="rect">
            <a:avLst/>
          </a:prstGeom>
        </p:spPr>
        <p:txBody>
          <a:bodyPr vert="horz" wrap="square" lIns="90170" tIns="46990" rIns="90170" bIns="46990" rtlCol="0" anchor="t">
            <a:normAutofit/>
          </a:bodyPr>
          <a:lstStyle/>
          <a:p>
            <a:pPr marL="0" indent="0" algn="ctr" fontAlgn="auto">
              <a:lnSpc>
                <a:spcPct val="120000"/>
              </a:lnSpc>
              <a:defRPr/>
            </a:pPr>
            <a:r>
              <a:rPr lang="en-US" sz="2000" b="1">
                <a:solidFill>
                  <a:srgbClr val="FFFFFF"/>
                </a:solidFill>
                <a:latin typeface="思源黑体 Normal"/>
                <a:ea typeface="思源黑体 Normal"/>
              </a:rPr>
              <a:t>突出政治功能</a:t>
            </a:r>
            <a:endParaRPr lang="en-US" sz="1100"/>
          </a:p>
        </p:txBody>
      </p:sp>
      <p:sp>
        <p:nvSpPr>
          <p:cNvPr id="11" name="TextBox 11"/>
          <p:cNvSpPr txBox="1"/>
          <p:nvPr/>
        </p:nvSpPr>
        <p:spPr>
          <a:xfrm>
            <a:off x="4378960" y="3978275"/>
            <a:ext cx="3420110" cy="2738755"/>
          </a:xfrm>
          <a:prstGeom prst="rect">
            <a:avLst/>
          </a:prstGeom>
        </p:spPr>
        <p:txBody>
          <a:bodyPr vert="horz" wrap="square" lIns="90170" tIns="46990" rIns="90170" bIns="46990" rtlCol="0" anchor="t">
            <a:normAutofit/>
          </a:bodyPr>
          <a:lstStyle/>
          <a:p>
            <a:pPr marL="0" indent="0" algn="just" fontAlgn="auto">
              <a:lnSpc>
                <a:spcPct val="150000"/>
              </a:lnSpc>
              <a:defRPr/>
            </a:pPr>
            <a:r>
              <a:rPr lang="en-US" sz="1500">
                <a:solidFill>
                  <a:srgbClr val="FFFFFF"/>
                </a:solidFill>
                <a:latin typeface="思源黑体 Normal"/>
                <a:ea typeface="思源黑体 Normal"/>
              </a:rPr>
              <a:t>“三会一课”应当按照党章党规和上级党组织要求定期开展，支部党员大会一般每季度召开一次，支部委员会一般每月召开一次，党小组会一般每月召开一次，党课一般每季度安排一次，具体以现行党内法规和上级要求为准。</a:t>
            </a:r>
            <a:endParaRPr lang="en-US" sz="1100"/>
          </a:p>
        </p:txBody>
      </p:sp>
      <p:sp>
        <p:nvSpPr>
          <p:cNvPr id="12" name="TextBox 12"/>
          <p:cNvSpPr txBox="1"/>
          <p:nvPr/>
        </p:nvSpPr>
        <p:spPr>
          <a:xfrm>
            <a:off x="4378960" y="3229610"/>
            <a:ext cx="3420745" cy="792000"/>
          </a:xfrm>
          <a:prstGeom prst="rect">
            <a:avLst/>
          </a:prstGeom>
        </p:spPr>
        <p:txBody>
          <a:bodyPr vert="horz" wrap="square" lIns="90170" tIns="46990" rIns="90170" bIns="46990" rtlCol="0" anchor="t">
            <a:normAutofit/>
          </a:bodyPr>
          <a:lstStyle/>
          <a:p>
            <a:pPr marL="0" indent="0" algn="ctr" fontAlgn="auto">
              <a:lnSpc>
                <a:spcPct val="120000"/>
              </a:lnSpc>
              <a:defRPr/>
            </a:pPr>
            <a:r>
              <a:rPr lang="en-US" sz="2000" b="1">
                <a:solidFill>
                  <a:srgbClr val="FFFFFF"/>
                </a:solidFill>
                <a:latin typeface="思源黑体 Normal"/>
                <a:ea typeface="思源黑体 Normal"/>
              </a:rPr>
              <a:t>严格组织生活制度</a:t>
            </a:r>
            <a:endParaRPr lang="en-US" sz="1100"/>
          </a:p>
        </p:txBody>
      </p:sp>
      <p:sp>
        <p:nvSpPr>
          <p:cNvPr id="13" name="TextBox 13"/>
          <p:cNvSpPr txBox="1"/>
          <p:nvPr/>
        </p:nvSpPr>
        <p:spPr>
          <a:xfrm>
            <a:off x="8345805" y="3978275"/>
            <a:ext cx="3420110" cy="2738755"/>
          </a:xfrm>
          <a:prstGeom prst="rect">
            <a:avLst/>
          </a:prstGeom>
        </p:spPr>
        <p:txBody>
          <a:bodyPr vert="horz" wrap="square" lIns="90170" tIns="46990" rIns="90170" bIns="46990" rtlCol="0" anchor="t">
            <a:normAutofit/>
          </a:bodyPr>
          <a:lstStyle/>
          <a:p>
            <a:pPr marL="0" indent="0" algn="just" fontAlgn="auto">
              <a:lnSpc>
                <a:spcPct val="150000"/>
              </a:lnSpc>
              <a:defRPr/>
            </a:pPr>
            <a:r>
              <a:rPr lang="en-US" sz="1500">
                <a:solidFill>
                  <a:srgbClr val="FFFFFF"/>
                </a:solidFill>
                <a:latin typeface="思源黑体 Normal"/>
                <a:ea typeface="思源黑体 Normal"/>
              </a:rPr>
              <a:t>组织生活既要有严肃规范的议事程序，也要有充分交流的民主氛围。要落实党员知情权、参与权、选举权和监督权，鼓励党员讲真话、谈认识、提建议，使每次组织生活都成为统一思想、凝聚共识、改进工作的过程。</a:t>
            </a:r>
            <a:endParaRPr lang="en-US" sz="1100"/>
          </a:p>
        </p:txBody>
      </p:sp>
      <p:sp>
        <p:nvSpPr>
          <p:cNvPr id="14" name="TextBox 14"/>
          <p:cNvSpPr txBox="1"/>
          <p:nvPr/>
        </p:nvSpPr>
        <p:spPr>
          <a:xfrm>
            <a:off x="8345805" y="3229610"/>
            <a:ext cx="3420745" cy="792000"/>
          </a:xfrm>
          <a:prstGeom prst="rect">
            <a:avLst/>
          </a:prstGeom>
        </p:spPr>
        <p:txBody>
          <a:bodyPr vert="horz" wrap="square" lIns="90170" tIns="46990" rIns="90170" bIns="46990" rtlCol="0" anchor="t">
            <a:normAutofit/>
          </a:bodyPr>
          <a:lstStyle/>
          <a:p>
            <a:pPr marL="0" indent="0" algn="ctr" fontAlgn="auto">
              <a:lnSpc>
                <a:spcPct val="108000"/>
              </a:lnSpc>
              <a:defRPr/>
            </a:pPr>
            <a:r>
              <a:rPr lang="en-US" sz="2000" b="1">
                <a:solidFill>
                  <a:srgbClr val="FFFFFF"/>
                </a:solidFill>
                <a:latin typeface="思源黑体 Normal"/>
                <a:ea typeface="思源黑体 Normal"/>
              </a:rPr>
              <a:t>保障党员主体地位</a:t>
            </a:r>
            <a:endParaRPr lang="en-US" sz="1100"/>
          </a:p>
        </p:txBody>
      </p:sp>
      <p:sp>
        <p:nvSpPr>
          <p:cNvPr id="15" name="Freeform 15"/>
          <p:cNvSpPr/>
          <p:nvPr/>
        </p:nvSpPr>
        <p:spPr>
          <a:xfrm>
            <a:off x="0" y="320040"/>
            <a:ext cx="685165" cy="718820"/>
          </a:xfrm>
          <a:custGeom>
            <a:avLst/>
            <a:gdLst/>
            <a:ahLst/>
            <a:cxnLst/>
            <a:rect l="l" t="t" r="r" b="b"/>
            <a:pathLst>
              <a:path w="461590" h="406400">
                <a:moveTo>
                  <a:pt x="258390" y="0"/>
                </a:moveTo>
                <a:lnTo>
                  <a:pt x="0" y="0"/>
                </a:lnTo>
                <a:lnTo>
                  <a:pt x="0" y="406400"/>
                </a:lnTo>
                <a:lnTo>
                  <a:pt x="258390" y="406400"/>
                </a:lnTo>
                <a:lnTo>
                  <a:pt x="461590" y="203200"/>
                </a:lnTo>
                <a:lnTo>
                  <a:pt x="258390" y="0"/>
                </a:lnTo>
                <a:close/>
              </a:path>
            </a:pathLst>
          </a:custGeom>
          <a:solidFill>
            <a:srgbClr val="C00000"/>
          </a:solidFill>
        </p:spPr>
      </p:sp>
      <p:sp>
        <p:nvSpPr>
          <p:cNvPr id="16" name="TextBox 16"/>
          <p:cNvSpPr txBox="1"/>
          <p:nvPr/>
        </p:nvSpPr>
        <p:spPr>
          <a:xfrm>
            <a:off x="781050" y="319405"/>
            <a:ext cx="10800000" cy="720090"/>
          </a:xfrm>
          <a:prstGeom prst="rect">
            <a:avLst/>
          </a:prstGeom>
        </p:spPr>
        <p:txBody>
          <a:bodyPr vert="horz" wrap="square" lIns="90170" tIns="46990" rIns="90170" bIns="46990" rtlCol="0" anchor="ctr">
            <a:normAutofit/>
          </a:bodyPr>
          <a:lstStyle/>
          <a:p>
            <a:pPr marL="0" indent="0" algn="l" fontAlgn="auto">
              <a:lnSpc>
                <a:spcPct val="100000"/>
              </a:lnSpc>
              <a:defRPr/>
            </a:pPr>
            <a:r>
              <a:rPr lang="en-US" sz="3200" b="1">
                <a:solidFill>
                  <a:srgbClr val="C00000"/>
                </a:solidFill>
                <a:latin typeface="思源黑体 Normal"/>
                <a:ea typeface="思源黑体 Normal"/>
              </a:rPr>
              <a:t>“三会一课”的基本要求</a:t>
            </a:r>
            <a:endParaRPr lang="en-US" sz="1100"/>
          </a:p>
        </p:txBody>
      </p:sp>
      <p:sp>
        <p:nvSpPr>
          <p:cNvPr id="17" name="AutoShape 17"/>
          <p:cNvSpPr/>
          <p:nvPr/>
        </p:nvSpPr>
        <p:spPr>
          <a:xfrm>
            <a:off x="10795000" y="6540500"/>
            <a:ext cx="1270000" cy="190500"/>
          </a:xfrm>
          <a:prstGeom prst="rect">
            <a:avLst/>
          </a:prstGeom>
          <a:solidFill>
            <a:srgbClr val="000000">
              <a:alpha val="0"/>
            </a:srgbClr>
          </a:solidFill>
        </p:spPr>
        <p:txBody>
          <a:bodyPr rtlCol="0" anchor="t"/>
          <a:lstStyle/>
          <a:p>
            <a:pPr algn="r">
              <a:defRPr/>
            </a:pPr>
            <a:endParaRPr lang="en-US" sz="800">
              <a:solidFill>
                <a:srgbClr val="808080"/>
              </a:solidFill>
              <a:latin typeface="微软雅黑" panose="020B0503020204020204" charset="-122"/>
              <a:ea typeface="微软雅黑" panose="020B0503020204020204" charset="-122"/>
            </a:endParaRPr>
          </a:p>
        </p:txBody>
      </p:sp>
    </p:spTree>
  </p:cSld>
  <p:clrMapOvr>
    <a:masterClrMapping/>
  </p:clrMapOvr>
  <p:transition advClick="0"/>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l="-1000" r="-1000" b="-7000"/>
          </a:stretch>
        </a:blipFill>
        <a:effectLst/>
      </p:bgPr>
    </p:bg>
    <p:spTree>
      <p:nvGrpSpPr>
        <p:cNvPr id="1" name=""/>
        <p:cNvGrpSpPr/>
        <p:nvPr/>
      </p:nvGrpSpPr>
      <p:grpSpPr>
        <a:xfrm>
          <a:off x="0" y="0"/>
          <a:ext cx="0" cy="0"/>
          <a:chOff x="0" y="0"/>
          <a:chExt cx="0" cy="0"/>
        </a:xfrm>
      </p:grpSpPr>
      <p:sp>
        <p:nvSpPr>
          <p:cNvPr id="2" name="AutoShape 2"/>
          <p:cNvSpPr/>
          <p:nvPr/>
        </p:nvSpPr>
        <p:spPr>
          <a:xfrm>
            <a:off x="2788920" y="4443095"/>
            <a:ext cx="6739255" cy="83820"/>
          </a:xfrm>
          <a:prstGeom prst="rect">
            <a:avLst/>
          </a:prstGeom>
          <a:gradFill>
            <a:gsLst>
              <a:gs pos="0">
                <a:schemeClr val="accent1">
                  <a:alpha val="100000"/>
                  <a:lumMod val="55000"/>
                  <a:lumOff val="45000"/>
                </a:schemeClr>
              </a:gs>
              <a:gs pos="50000">
                <a:schemeClr val="accent1"/>
              </a:gs>
              <a:gs pos="100000">
                <a:schemeClr val="accent1">
                  <a:alpha val="0"/>
                  <a:lumMod val="25000"/>
                  <a:lumOff val="75000"/>
                </a:schemeClr>
              </a:gs>
            </a:gsLst>
            <a:path path="circle">
              <a:fillToRect l="50000" t="50000" r="50000" b="50000"/>
            </a:path>
            <a:tileRect/>
          </a:gradFill>
          <a:ln>
            <a:noFill/>
          </a:ln>
        </p:spPr>
        <p:txBody>
          <a:bodyPr vert="horz" lIns="91440" tIns="45720" rIns="91440" bIns="45720" anchor="ctr"/>
          <a:p>
            <a:pPr marL="0" algn="ctr"/>
          </a:p>
        </p:txBody>
      </p:sp>
      <p:sp>
        <p:nvSpPr>
          <p:cNvPr id="3" name="TextBox 3"/>
          <p:cNvSpPr txBox="1"/>
          <p:nvPr/>
        </p:nvSpPr>
        <p:spPr>
          <a:xfrm>
            <a:off x="2542540" y="2193925"/>
            <a:ext cx="7232015" cy="2169795"/>
          </a:xfrm>
          <a:prstGeom prst="rect">
            <a:avLst/>
          </a:prstGeom>
          <a:noFill/>
        </p:spPr>
        <p:txBody>
          <a:bodyPr vert="horz" wrap="square" lIns="91440" tIns="45720" rIns="91440" bIns="45720" rtlCol="0" anchor="ctr">
            <a:noAutofit/>
            <a:scene3d>
              <a:camera prst="orthographicFront"/>
              <a:lightRig rig="threePt" dir="t"/>
            </a:scene3d>
          </a:bodyPr>
          <a:lstStyle/>
          <a:p>
            <a:pPr marL="0" indent="0" algn="ctr" fontAlgn="auto">
              <a:lnSpc>
                <a:spcPct val="110000"/>
              </a:lnSpc>
              <a:defRPr/>
            </a:pPr>
            <a:r>
              <a:rPr lang="en-US" sz="4800" b="1" spc="400">
                <a:solidFill>
                  <a:srgbClr val="CF0B0F"/>
                </a:solidFill>
                <a:effectLst>
                  <a:outerShdw blurRad="50800" dist="38100" dir="5400000" algn="t" rotWithShape="0">
                    <a:srgbClr val="FFFFFF">
                      <a:alpha val="40000"/>
                    </a:srgbClr>
                  </a:outerShdw>
                </a:effectLst>
                <a:latin typeface="思源黑体 Medium"/>
                <a:ea typeface="思源黑体 Medium"/>
              </a:rPr>
              <a:t>认清问题：从“有形覆盖”转向“有效覆盖”</a:t>
            </a:r>
            <a:endParaRPr lang="en-US" sz="1100"/>
          </a:p>
        </p:txBody>
      </p:sp>
      <p:grpSp>
        <p:nvGrpSpPr>
          <p:cNvPr id="4" name="Group 4"/>
          <p:cNvGrpSpPr/>
          <p:nvPr/>
        </p:nvGrpSpPr>
        <p:grpSpPr>
          <a:xfrm>
            <a:off x="4270693" y="1005840"/>
            <a:ext cx="3650615" cy="1160145"/>
            <a:chOff x="6852" y="2011"/>
            <a:chExt cx="5749" cy="1827"/>
          </a:xfrm>
        </p:grpSpPr>
        <p:grpSp>
          <p:nvGrpSpPr>
            <p:cNvPr id="5" name="Group 5"/>
            <p:cNvGrpSpPr/>
            <p:nvPr/>
          </p:nvGrpSpPr>
          <p:grpSpPr>
            <a:xfrm>
              <a:off x="7109" y="2220"/>
              <a:ext cx="5250" cy="1354"/>
              <a:chOff x="6929" y="2214"/>
              <a:chExt cx="5250" cy="1354"/>
            </a:xfrm>
          </p:grpSpPr>
          <p:sp>
            <p:nvSpPr>
              <p:cNvPr id="6" name="AutoShape 6"/>
              <p:cNvSpPr/>
              <p:nvPr/>
            </p:nvSpPr>
            <p:spPr>
              <a:xfrm>
                <a:off x="6929" y="2214"/>
                <a:ext cx="5251" cy="1354"/>
              </a:xfrm>
              <a:prstGeom prst="rect">
                <a:avLst/>
              </a:prstGeom>
              <a:solidFill>
                <a:schemeClr val="accent1"/>
              </a:solidFill>
              <a:ln>
                <a:noFill/>
              </a:ln>
            </p:spPr>
            <p:txBody>
              <a:bodyPr vert="horz" lIns="91440" tIns="45720" rIns="91440" bIns="45720" anchor="ctr"/>
              <a:p>
                <a:pPr marL="0" algn="ctr"/>
              </a:p>
            </p:txBody>
          </p:sp>
          <p:sp>
            <p:nvSpPr>
              <p:cNvPr id="7" name="TextBox 7"/>
              <p:cNvSpPr txBox="1"/>
              <p:nvPr/>
            </p:nvSpPr>
            <p:spPr>
              <a:xfrm>
                <a:off x="7085" y="2216"/>
                <a:ext cx="4938" cy="1353"/>
              </a:xfrm>
              <a:prstGeom prst="rect">
                <a:avLst/>
              </a:prstGeom>
              <a:noFill/>
            </p:spPr>
            <p:txBody>
              <a:bodyPr vert="horz" wrap="square" lIns="121873" tIns="60936" rIns="121873" bIns="60936" rtlCol="0" anchor="ctr">
                <a:noAutofit/>
              </a:bodyPr>
              <a:lstStyle/>
              <a:p>
                <a:pPr marL="0" algn="ctr">
                  <a:defRPr/>
                </a:pPr>
                <a:r>
                  <a:rPr lang="en-US" sz="3200" b="1" spc="800">
                    <a:solidFill>
                      <a:schemeClr val="bg1"/>
                    </a:solidFill>
                    <a:latin typeface="思源黑体 Medium"/>
                    <a:ea typeface="思源黑体 Medium"/>
                  </a:rPr>
                  <a:t>PART-02</a:t>
                </a:r>
                <a:endParaRPr lang="en-US" sz="1100"/>
              </a:p>
            </p:txBody>
          </p:sp>
        </p:grpSp>
        <p:sp>
          <p:nvSpPr>
            <p:cNvPr id="8" name="AutoShape 8"/>
            <p:cNvSpPr/>
            <p:nvPr/>
          </p:nvSpPr>
          <p:spPr>
            <a:xfrm rot="5400000" flipV="1">
              <a:off x="11657" y="1783"/>
              <a:ext cx="716" cy="1173"/>
            </a:xfrm>
            <a:prstGeom prst="corner">
              <a:avLst>
                <a:gd name="adj1" fmla="val 7476"/>
                <a:gd name="adj2" fmla="val 7583"/>
              </a:avLst>
            </a:prstGeom>
            <a:solidFill>
              <a:srgbClr val="B40000"/>
            </a:solidFill>
            <a:ln>
              <a:noFill/>
            </a:ln>
          </p:spPr>
          <p:txBody>
            <a:bodyPr vert="horz" lIns="91440" tIns="45720" rIns="91440" bIns="45720" anchor="ctr"/>
            <a:p>
              <a:pPr marL="0" algn="ctr"/>
            </a:p>
          </p:txBody>
        </p:sp>
        <p:sp>
          <p:nvSpPr>
            <p:cNvPr id="9" name="AutoShape 9"/>
            <p:cNvSpPr/>
            <p:nvPr/>
          </p:nvSpPr>
          <p:spPr>
            <a:xfrm rot="16200000" flipV="1">
              <a:off x="7080" y="2894"/>
              <a:ext cx="716" cy="1173"/>
            </a:xfrm>
            <a:prstGeom prst="corner">
              <a:avLst>
                <a:gd name="adj1" fmla="val 7476"/>
                <a:gd name="adj2" fmla="val 7583"/>
              </a:avLst>
            </a:prstGeom>
            <a:solidFill>
              <a:srgbClr val="B40000"/>
            </a:solidFill>
            <a:ln>
              <a:noFill/>
            </a:ln>
          </p:spPr>
          <p:txBody>
            <a:bodyPr vert="horz" lIns="91440" tIns="45720" rIns="91440" bIns="45720" anchor="ctr"/>
            <a:p>
              <a:pPr marL="0" algn="ctr"/>
            </a:p>
          </p:txBody>
        </p:sp>
      </p:grpSp>
      <p:sp>
        <p:nvSpPr>
          <p:cNvPr id="10" name="AutoShape 10"/>
          <p:cNvSpPr/>
          <p:nvPr/>
        </p:nvSpPr>
        <p:spPr>
          <a:xfrm>
            <a:off x="10795000" y="6540500"/>
            <a:ext cx="1270000" cy="190500"/>
          </a:xfrm>
          <a:prstGeom prst="rect">
            <a:avLst/>
          </a:prstGeom>
          <a:solidFill>
            <a:srgbClr val="000000">
              <a:alpha val="0"/>
            </a:srgbClr>
          </a:solidFill>
        </p:spPr>
        <p:txBody>
          <a:bodyPr rtlCol="0" anchor="t"/>
          <a:lstStyle/>
          <a:p>
            <a:pPr algn="r">
              <a:defRPr/>
            </a:pPr>
            <a:endParaRPr lang="en-US" sz="800">
              <a:solidFill>
                <a:srgbClr val="808080"/>
              </a:solidFill>
              <a:latin typeface="微软雅黑" panose="020B0503020204020204" charset="-122"/>
              <a:ea typeface="微软雅黑" panose="020B0503020204020204" charset="-122"/>
            </a:endParaRPr>
          </a:p>
        </p:txBody>
      </p:sp>
    </p:spTree>
  </p:cSld>
  <p:clrMapOvr>
    <a:masterClrMapping/>
  </p:clrMapOvr>
  <p:transition advClick="0"/>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9EFE5"/>
        </a:solidFill>
        <a:effectLst/>
      </p:bgPr>
    </p:bg>
    <p:spTree>
      <p:nvGrpSpPr>
        <p:cNvPr id="1" name=""/>
        <p:cNvGrpSpPr/>
        <p:nvPr/>
      </p:nvGrpSpPr>
      <p:grpSpPr>
        <a:xfrm>
          <a:off x="0" y="0"/>
          <a:ext cx="0" cy="0"/>
          <a:chOff x="0" y="0"/>
          <a:chExt cx="0" cy="0"/>
        </a:xfrm>
      </p:grpSpPr>
      <p:sp>
        <p:nvSpPr>
          <p:cNvPr id="2" name="AutoShape 2"/>
          <p:cNvSpPr/>
          <p:nvPr/>
        </p:nvSpPr>
        <p:spPr>
          <a:xfrm>
            <a:off x="700405" y="1859915"/>
            <a:ext cx="3383915" cy="4097655"/>
          </a:xfrm>
          <a:prstGeom prst="roundRect">
            <a:avLst>
              <a:gd name="adj" fmla="val 6098"/>
            </a:avLst>
          </a:prstGeom>
          <a:solidFill>
            <a:srgbClr val="FFFFFF"/>
          </a:solidFill>
          <a:ln>
            <a:solidFill>
              <a:srgbClr val="86A96C">
                <a:alpha val="40000"/>
              </a:srgbClr>
            </a:solidFill>
          </a:ln>
          <a:effectLst/>
        </p:spPr>
        <p:txBody>
          <a:bodyPr vert="horz" wrap="square" lIns="460012" tIns="553056" rIns="460012" bIns="154805" anchor="ctr">
            <a:noAutofit/>
          </a:bodyPr>
          <a:p>
            <a:pPr marL="0" indent="0" algn="just" fontAlgn="auto">
              <a:lnSpc>
                <a:spcPct val="150000"/>
              </a:lnSpc>
              <a:spcBef>
                <a:spcPct val="0"/>
              </a:spcBef>
              <a:spcAft>
                <a:spcPct val="0"/>
              </a:spcAft>
            </a:pPr>
            <a:r>
              <a:rPr lang="en-US" sz="1500">
                <a:solidFill>
                  <a:srgbClr val="262626"/>
                </a:solidFill>
                <a:effectLst/>
                <a:latin typeface="思源黑体 Normal"/>
                <a:ea typeface="思源黑体 Normal"/>
              </a:rPr>
              <a:t>部分支部能够按时开展组织生活，但也有支部存在安排不及时、程序不严谨、记录不完整等问题；个别支部对不同类型组织生活的功能边界把握不准，出现以学习会、工作会代替组织生活的现象。</a:t>
            </a:r>
            <a:endParaRPr lang="en-US" sz="1500">
              <a:solidFill>
                <a:srgbClr val="262626"/>
              </a:solidFill>
              <a:effectLst/>
              <a:latin typeface="思源黑体 Normal"/>
              <a:ea typeface="思源黑体 Normal"/>
            </a:endParaRPr>
          </a:p>
        </p:txBody>
      </p:sp>
      <p:sp>
        <p:nvSpPr>
          <p:cNvPr id="3" name="AutoShape 3"/>
          <p:cNvSpPr/>
          <p:nvPr/>
        </p:nvSpPr>
        <p:spPr>
          <a:xfrm>
            <a:off x="1069340" y="1525270"/>
            <a:ext cx="2646680" cy="864000"/>
          </a:xfrm>
          <a:prstGeom prst="roundRect">
            <a:avLst>
              <a:gd name="adj" fmla="val 50000"/>
            </a:avLst>
          </a:prstGeom>
          <a:solidFill>
            <a:srgbClr val="C00000"/>
          </a:solidFill>
          <a:ln>
            <a:noFill/>
          </a:ln>
          <a:effectLst/>
        </p:spPr>
        <p:txBody>
          <a:bodyPr vert="horz" wrap="square" lIns="0" tIns="0" rIns="0" bIns="0" anchor="ctr">
            <a:noAutofit/>
          </a:bodyPr>
          <a:p>
            <a:pPr marL="0" algn="ctr">
              <a:spcBef>
                <a:spcPct val="0"/>
              </a:spcBef>
              <a:spcAft>
                <a:spcPct val="0"/>
              </a:spcAft>
            </a:pPr>
            <a:r>
              <a:rPr lang="en-US" sz="2000" b="1">
                <a:solidFill>
                  <a:srgbClr val="FFFFFF"/>
                </a:solidFill>
                <a:latin typeface="思源黑体 Normal"/>
                <a:ea typeface="思源黑体 Normal"/>
              </a:rPr>
              <a:t>制度落实不够均衡</a:t>
            </a:r>
            <a:endParaRPr lang="en-US" sz="2000" b="1">
              <a:solidFill>
                <a:srgbClr val="FFFFFF"/>
              </a:solidFill>
              <a:latin typeface="思源黑体 Normal"/>
              <a:ea typeface="思源黑体 Normal"/>
            </a:endParaRPr>
          </a:p>
        </p:txBody>
      </p:sp>
      <p:sp>
        <p:nvSpPr>
          <p:cNvPr id="4" name="AutoShape 4"/>
          <p:cNvSpPr/>
          <p:nvPr/>
        </p:nvSpPr>
        <p:spPr>
          <a:xfrm>
            <a:off x="4439920" y="1859915"/>
            <a:ext cx="3383915" cy="4097655"/>
          </a:xfrm>
          <a:prstGeom prst="roundRect">
            <a:avLst>
              <a:gd name="adj" fmla="val 6098"/>
            </a:avLst>
          </a:prstGeom>
          <a:solidFill>
            <a:srgbClr val="FFFFFF"/>
          </a:solidFill>
          <a:ln>
            <a:solidFill>
              <a:srgbClr val="86A96C">
                <a:alpha val="40000"/>
              </a:srgbClr>
            </a:solidFill>
          </a:ln>
          <a:effectLst/>
        </p:spPr>
        <p:txBody>
          <a:bodyPr vert="horz" wrap="square" lIns="460012" tIns="553056" rIns="460012" bIns="154805" anchor="ctr">
            <a:noAutofit/>
          </a:bodyPr>
          <a:p>
            <a:pPr marL="0" indent="0" algn="just" fontAlgn="auto">
              <a:lnSpc>
                <a:spcPct val="150000"/>
              </a:lnSpc>
              <a:spcBef>
                <a:spcPct val="0"/>
              </a:spcBef>
              <a:spcAft>
                <a:spcPct val="0"/>
              </a:spcAft>
            </a:pPr>
            <a:r>
              <a:rPr lang="en-US" sz="1500">
                <a:solidFill>
                  <a:srgbClr val="262626"/>
                </a:solidFill>
                <a:effectLst/>
                <a:latin typeface="思源黑体 Normal"/>
                <a:ea typeface="思源黑体 Normal"/>
              </a:rPr>
              <a:t>一些组织生活内容停留在文件传达和理论摘抄层面，与党员岗位职责、思想实际和机关业务联系不紧。理论学习缺少问题导向，交流研讨缺少思想碰撞，导致党员参与积极性和获得感不足。</a:t>
            </a:r>
            <a:endParaRPr lang="en-US" sz="1500">
              <a:solidFill>
                <a:srgbClr val="262626"/>
              </a:solidFill>
              <a:effectLst/>
              <a:latin typeface="思源黑体 Normal"/>
              <a:ea typeface="思源黑体 Normal"/>
            </a:endParaRPr>
          </a:p>
        </p:txBody>
      </p:sp>
      <p:sp>
        <p:nvSpPr>
          <p:cNvPr id="5" name="AutoShape 5"/>
          <p:cNvSpPr/>
          <p:nvPr/>
        </p:nvSpPr>
        <p:spPr>
          <a:xfrm>
            <a:off x="4808855" y="1525270"/>
            <a:ext cx="2646680" cy="864000"/>
          </a:xfrm>
          <a:prstGeom prst="roundRect">
            <a:avLst>
              <a:gd name="adj" fmla="val 50000"/>
            </a:avLst>
          </a:prstGeom>
          <a:solidFill>
            <a:srgbClr val="C00000"/>
          </a:solidFill>
          <a:ln>
            <a:noFill/>
          </a:ln>
          <a:effectLst/>
        </p:spPr>
        <p:txBody>
          <a:bodyPr vert="horz" wrap="square" lIns="0" tIns="0" rIns="0" bIns="0" anchor="ctr">
            <a:noAutofit/>
          </a:bodyPr>
          <a:p>
            <a:pPr marL="0" algn="ctr">
              <a:spcBef>
                <a:spcPct val="0"/>
              </a:spcBef>
              <a:spcAft>
                <a:spcPct val="0"/>
              </a:spcAft>
            </a:pPr>
            <a:r>
              <a:rPr lang="en-US" sz="2000" b="1">
                <a:solidFill>
                  <a:srgbClr val="FFFFFF"/>
                </a:solidFill>
                <a:latin typeface="思源黑体 Normal"/>
                <a:ea typeface="思源黑体 Normal"/>
              </a:rPr>
              <a:t>内容供给不够精准</a:t>
            </a:r>
            <a:endParaRPr lang="en-US" sz="2000" b="1">
              <a:solidFill>
                <a:srgbClr val="FFFFFF"/>
              </a:solidFill>
              <a:latin typeface="思源黑体 Normal"/>
              <a:ea typeface="思源黑体 Normal"/>
            </a:endParaRPr>
          </a:p>
        </p:txBody>
      </p:sp>
      <p:sp>
        <p:nvSpPr>
          <p:cNvPr id="6" name="AutoShape 6"/>
          <p:cNvSpPr/>
          <p:nvPr/>
        </p:nvSpPr>
        <p:spPr>
          <a:xfrm>
            <a:off x="8178800" y="1859915"/>
            <a:ext cx="3383915" cy="4097655"/>
          </a:xfrm>
          <a:prstGeom prst="roundRect">
            <a:avLst>
              <a:gd name="adj" fmla="val 6098"/>
            </a:avLst>
          </a:prstGeom>
          <a:solidFill>
            <a:srgbClr val="FFFFFF"/>
          </a:solidFill>
          <a:ln>
            <a:solidFill>
              <a:srgbClr val="86A96C">
                <a:alpha val="40000"/>
              </a:srgbClr>
            </a:solidFill>
          </a:ln>
          <a:effectLst/>
        </p:spPr>
        <p:txBody>
          <a:bodyPr vert="horz" wrap="square" lIns="460012" tIns="553056" rIns="460012" bIns="154805" anchor="ctr">
            <a:noAutofit/>
          </a:bodyPr>
          <a:p>
            <a:pPr marL="0" indent="0" algn="just" fontAlgn="auto">
              <a:lnSpc>
                <a:spcPct val="150000"/>
              </a:lnSpc>
              <a:spcBef>
                <a:spcPct val="0"/>
              </a:spcBef>
              <a:spcAft>
                <a:spcPct val="0"/>
              </a:spcAft>
            </a:pPr>
            <a:r>
              <a:rPr lang="en-US" sz="1500">
                <a:solidFill>
                  <a:srgbClr val="262626"/>
                </a:solidFill>
                <a:effectLst/>
                <a:latin typeface="思源黑体 Normal"/>
                <a:ea typeface="思源黑体 Normal"/>
              </a:rPr>
              <a:t>少数组织生活由支部书记或少数委员“一讲到底”，普通党员发言较少、互动不足；对青年党员、业务骨干、流动党员和退休党员的特点研究不够，组织生活的覆盖方式和参与机制仍需改进。</a:t>
            </a:r>
            <a:endParaRPr lang="en-US" sz="1500">
              <a:solidFill>
                <a:srgbClr val="262626"/>
              </a:solidFill>
              <a:effectLst/>
              <a:latin typeface="思源黑体 Normal"/>
              <a:ea typeface="思源黑体 Normal"/>
            </a:endParaRPr>
          </a:p>
        </p:txBody>
      </p:sp>
      <p:sp>
        <p:nvSpPr>
          <p:cNvPr id="7" name="AutoShape 7"/>
          <p:cNvSpPr/>
          <p:nvPr/>
        </p:nvSpPr>
        <p:spPr>
          <a:xfrm>
            <a:off x="8547735" y="1525270"/>
            <a:ext cx="2646680" cy="864000"/>
          </a:xfrm>
          <a:prstGeom prst="roundRect">
            <a:avLst>
              <a:gd name="adj" fmla="val 50000"/>
            </a:avLst>
          </a:prstGeom>
          <a:solidFill>
            <a:srgbClr val="C00000"/>
          </a:solidFill>
          <a:ln>
            <a:noFill/>
          </a:ln>
          <a:effectLst/>
        </p:spPr>
        <p:txBody>
          <a:bodyPr vert="horz" wrap="square" lIns="0" tIns="0" rIns="0" bIns="0" anchor="ctr">
            <a:noAutofit/>
          </a:bodyPr>
          <a:p>
            <a:pPr marL="0" algn="ctr">
              <a:spcBef>
                <a:spcPct val="0"/>
              </a:spcBef>
              <a:spcAft>
                <a:spcPct val="0"/>
              </a:spcAft>
            </a:pPr>
            <a:r>
              <a:rPr lang="en-US" sz="2000" b="1">
                <a:solidFill>
                  <a:srgbClr val="FFFFFF"/>
                </a:solidFill>
                <a:latin typeface="思源黑体 Normal"/>
                <a:ea typeface="思源黑体 Normal"/>
              </a:rPr>
              <a:t>党员参与不够充分</a:t>
            </a:r>
            <a:endParaRPr lang="en-US" sz="2000" b="1">
              <a:solidFill>
                <a:srgbClr val="FFFFFF"/>
              </a:solidFill>
              <a:latin typeface="思源黑体 Normal"/>
              <a:ea typeface="思源黑体 Normal"/>
            </a:endParaRPr>
          </a:p>
        </p:txBody>
      </p:sp>
      <p:sp>
        <p:nvSpPr>
          <p:cNvPr id="8" name="Freeform 8"/>
          <p:cNvSpPr/>
          <p:nvPr/>
        </p:nvSpPr>
        <p:spPr>
          <a:xfrm>
            <a:off x="0" y="320040"/>
            <a:ext cx="685165" cy="718820"/>
          </a:xfrm>
          <a:custGeom>
            <a:avLst/>
            <a:gdLst/>
            <a:ahLst/>
            <a:cxnLst/>
            <a:rect l="l" t="t" r="r" b="b"/>
            <a:pathLst>
              <a:path w="461590" h="406400">
                <a:moveTo>
                  <a:pt x="258390" y="0"/>
                </a:moveTo>
                <a:lnTo>
                  <a:pt x="0" y="0"/>
                </a:lnTo>
                <a:lnTo>
                  <a:pt x="0" y="406400"/>
                </a:lnTo>
                <a:lnTo>
                  <a:pt x="258390" y="406400"/>
                </a:lnTo>
                <a:lnTo>
                  <a:pt x="461590" y="203200"/>
                </a:lnTo>
                <a:lnTo>
                  <a:pt x="258390" y="0"/>
                </a:lnTo>
                <a:close/>
              </a:path>
            </a:pathLst>
          </a:custGeom>
          <a:solidFill>
            <a:srgbClr val="C00000"/>
          </a:solidFill>
        </p:spPr>
      </p:sp>
      <p:sp>
        <p:nvSpPr>
          <p:cNvPr id="9" name="TextBox 9"/>
          <p:cNvSpPr txBox="1"/>
          <p:nvPr/>
        </p:nvSpPr>
        <p:spPr>
          <a:xfrm>
            <a:off x="781050" y="319405"/>
            <a:ext cx="10800000" cy="720090"/>
          </a:xfrm>
          <a:prstGeom prst="rect">
            <a:avLst/>
          </a:prstGeom>
        </p:spPr>
        <p:txBody>
          <a:bodyPr vert="horz" wrap="square" lIns="90170" tIns="46990" rIns="90170" bIns="46990" rtlCol="0" anchor="ctr">
            <a:normAutofit/>
          </a:bodyPr>
          <a:lstStyle/>
          <a:p>
            <a:pPr marL="0" indent="0" algn="l" fontAlgn="auto">
              <a:lnSpc>
                <a:spcPct val="100000"/>
              </a:lnSpc>
              <a:defRPr/>
            </a:pPr>
            <a:r>
              <a:rPr lang="en-US" sz="3200" b="1">
                <a:solidFill>
                  <a:srgbClr val="C00000"/>
                </a:solidFill>
                <a:latin typeface="思源黑体 Normal"/>
                <a:ea typeface="思源黑体 Normal"/>
              </a:rPr>
              <a:t>当前落实“三会一课”的主要表现</a:t>
            </a:r>
            <a:endParaRPr lang="en-US" sz="1100"/>
          </a:p>
        </p:txBody>
      </p:sp>
      <p:sp>
        <p:nvSpPr>
          <p:cNvPr id="10" name="AutoShape 10"/>
          <p:cNvSpPr/>
          <p:nvPr/>
        </p:nvSpPr>
        <p:spPr>
          <a:xfrm>
            <a:off x="10795000" y="6540500"/>
            <a:ext cx="1270000" cy="190500"/>
          </a:xfrm>
          <a:prstGeom prst="rect">
            <a:avLst/>
          </a:prstGeom>
          <a:solidFill>
            <a:srgbClr val="000000">
              <a:alpha val="0"/>
            </a:srgbClr>
          </a:solidFill>
        </p:spPr>
        <p:txBody>
          <a:bodyPr rtlCol="0" anchor="t"/>
          <a:lstStyle/>
          <a:p>
            <a:pPr algn="r">
              <a:defRPr/>
            </a:pPr>
            <a:endParaRPr lang="en-US" sz="800">
              <a:solidFill>
                <a:srgbClr val="808080"/>
              </a:solidFill>
              <a:latin typeface="微软雅黑" panose="020B0503020204020204" charset="-122"/>
              <a:ea typeface="微软雅黑" panose="020B050302020402020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9EFE5"/>
        </a:solidFill>
        <a:effectLst/>
      </p:bgPr>
    </p:bg>
    <p:spTree>
      <p:nvGrpSpPr>
        <p:cNvPr id="1" name=""/>
        <p:cNvGrpSpPr/>
        <p:nvPr/>
      </p:nvGrpSpPr>
      <p:grpSpPr>
        <a:xfrm>
          <a:off x="0" y="0"/>
          <a:ext cx="0" cy="0"/>
          <a:chOff x="0" y="0"/>
          <a:chExt cx="0" cy="0"/>
        </a:xfrm>
      </p:grpSpPr>
      <p:cxnSp>
        <p:nvCxnSpPr>
          <p:cNvPr id="2" name="Connector 2"/>
          <p:cNvCxnSpPr/>
          <p:nvPr>
            <p:custDataLst>
              <p:tags r:id="rId1"/>
            </p:custDataLst>
          </p:nvPr>
        </p:nvCxnSpPr>
        <p:spPr>
          <a:xfrm>
            <a:off x="730901" y="4066494"/>
            <a:ext cx="3098118" cy="0"/>
          </a:xfrm>
          <a:prstGeom prst="line">
            <a:avLst/>
          </a:prstGeom>
          <a:ln w="9525">
            <a:solidFill>
              <a:schemeClr val="accent1"/>
            </a:solidFill>
          </a:ln>
        </p:spPr>
      </p:cxnSp>
      <p:sp>
        <p:nvSpPr>
          <p:cNvPr id="4" name="AutoShape 4"/>
          <p:cNvSpPr/>
          <p:nvPr>
            <p:custDataLst>
              <p:tags r:id="rId2"/>
            </p:custDataLst>
          </p:nvPr>
        </p:nvSpPr>
        <p:spPr>
          <a:xfrm>
            <a:off x="723265" y="3311525"/>
            <a:ext cx="3114000" cy="792000"/>
          </a:xfrm>
          <a:prstGeom prst="rect">
            <a:avLst/>
          </a:prstGeom>
          <a:noFill/>
        </p:spPr>
        <p:txBody>
          <a:bodyPr vert="horz" wrap="square" lIns="90170" tIns="46990" rIns="90170" bIns="46990" anchor="t">
            <a:normAutofit/>
          </a:bodyPr>
          <a:p>
            <a:pPr marL="0" indent="0" algn="l" fontAlgn="auto">
              <a:lnSpc>
                <a:spcPct val="110000"/>
              </a:lnSpc>
              <a:spcBef>
                <a:spcPct val="0"/>
              </a:spcBef>
              <a:spcAft>
                <a:spcPct val="0"/>
              </a:spcAft>
            </a:pPr>
            <a:r>
              <a:rPr lang="en-US" sz="2000" b="1">
                <a:solidFill>
                  <a:srgbClr val="C00000"/>
                </a:solidFill>
                <a:latin typeface="思源黑体 Normal"/>
                <a:ea typeface="思源黑体 Normal"/>
              </a:rPr>
              <a:t>责任链条压得不实</a:t>
            </a:r>
            <a:endParaRPr lang="en-US" sz="2000" b="1">
              <a:solidFill>
                <a:srgbClr val="C00000"/>
              </a:solidFill>
              <a:latin typeface="思源黑体 Normal"/>
              <a:ea typeface="思源黑体 Normal"/>
            </a:endParaRPr>
          </a:p>
        </p:txBody>
      </p:sp>
      <p:cxnSp>
        <p:nvCxnSpPr>
          <p:cNvPr id="5" name="Connector 5"/>
          <p:cNvCxnSpPr/>
          <p:nvPr>
            <p:custDataLst>
              <p:tags r:id="rId3"/>
            </p:custDataLst>
          </p:nvPr>
        </p:nvCxnSpPr>
        <p:spPr>
          <a:xfrm>
            <a:off x="4546941" y="4066494"/>
            <a:ext cx="3098118" cy="0"/>
          </a:xfrm>
          <a:prstGeom prst="line">
            <a:avLst/>
          </a:prstGeom>
          <a:ln w="9525">
            <a:solidFill>
              <a:schemeClr val="accent1"/>
            </a:solidFill>
          </a:ln>
        </p:spPr>
      </p:cxnSp>
      <p:cxnSp>
        <p:nvCxnSpPr>
          <p:cNvPr id="7" name="Connector 7"/>
          <p:cNvCxnSpPr/>
          <p:nvPr>
            <p:custDataLst>
              <p:tags r:id="rId4"/>
            </p:custDataLst>
          </p:nvPr>
        </p:nvCxnSpPr>
        <p:spPr>
          <a:xfrm>
            <a:off x="8362981" y="4066494"/>
            <a:ext cx="3098118" cy="0"/>
          </a:xfrm>
          <a:prstGeom prst="line">
            <a:avLst/>
          </a:prstGeom>
          <a:ln w="9525">
            <a:solidFill>
              <a:schemeClr val="accent1"/>
            </a:solidFill>
          </a:ln>
        </p:spPr>
      </p:cxnSp>
      <p:sp>
        <p:nvSpPr>
          <p:cNvPr id="9" name="TextBox 9"/>
          <p:cNvSpPr txBox="1"/>
          <p:nvPr>
            <p:custDataLst>
              <p:tags r:id="rId5"/>
            </p:custDataLst>
          </p:nvPr>
        </p:nvSpPr>
        <p:spPr>
          <a:xfrm>
            <a:off x="723265" y="4123055"/>
            <a:ext cx="3114000" cy="2680970"/>
          </a:xfrm>
          <a:prstGeom prst="rect">
            <a:avLst/>
          </a:prstGeom>
          <a:noFill/>
        </p:spPr>
        <p:txBody>
          <a:bodyPr vert="horz" wrap="square" lIns="90170" tIns="46990" rIns="90170" bIns="46990" rtlCol="0" anchor="t">
            <a:normAutofit/>
          </a:bodyPr>
          <a:lstStyle/>
          <a:p>
            <a:pPr marL="0" indent="0" algn="just" fontAlgn="auto">
              <a:lnSpc>
                <a:spcPct val="150000"/>
              </a:lnSpc>
              <a:defRPr/>
            </a:pPr>
            <a:r>
              <a:rPr lang="en-US" sz="1500">
                <a:solidFill>
                  <a:srgbClr val="262626"/>
                </a:solidFill>
                <a:latin typeface="思源黑体 Normal"/>
                <a:ea typeface="思源黑体 Normal"/>
              </a:rPr>
              <a:t>有的党组织书记履行第一责任人职责不到位，支委成员分工不清、协同不足，存在“书记重视就抓、书记不提就松”的现象；上级党组织指导督促偏重查资料，对实际效果关注不够。</a:t>
            </a:r>
            <a:endParaRPr lang="en-US" sz="1100"/>
          </a:p>
        </p:txBody>
      </p:sp>
      <p:sp>
        <p:nvSpPr>
          <p:cNvPr id="10" name="AutoShape 10"/>
          <p:cNvSpPr/>
          <p:nvPr>
            <p:custDataLst>
              <p:tags r:id="rId6"/>
            </p:custDataLst>
          </p:nvPr>
        </p:nvSpPr>
        <p:spPr>
          <a:xfrm>
            <a:off x="8324850" y="3311525"/>
            <a:ext cx="3114000" cy="792000"/>
          </a:xfrm>
          <a:prstGeom prst="rect">
            <a:avLst/>
          </a:prstGeom>
          <a:noFill/>
        </p:spPr>
        <p:txBody>
          <a:bodyPr vert="horz" wrap="square" lIns="90170" tIns="46990" rIns="90170" bIns="46990" anchor="t">
            <a:normAutofit/>
          </a:bodyPr>
          <a:p>
            <a:pPr marL="0" indent="0" algn="l" fontAlgn="auto">
              <a:lnSpc>
                <a:spcPct val="110000"/>
              </a:lnSpc>
              <a:spcBef>
                <a:spcPct val="0"/>
              </a:spcBef>
              <a:spcAft>
                <a:spcPct val="0"/>
              </a:spcAft>
            </a:pPr>
            <a:r>
              <a:rPr lang="en-US" sz="2000" b="1">
                <a:solidFill>
                  <a:srgbClr val="C00000"/>
                </a:solidFill>
                <a:latin typeface="思源黑体 Normal"/>
                <a:ea typeface="思源黑体 Normal"/>
              </a:rPr>
              <a:t>融合机制不够顺畅</a:t>
            </a:r>
            <a:endParaRPr lang="en-US" sz="2000" b="1">
              <a:solidFill>
                <a:srgbClr val="C00000"/>
              </a:solidFill>
              <a:latin typeface="思源黑体 Normal"/>
              <a:ea typeface="思源黑体 Normal"/>
            </a:endParaRPr>
          </a:p>
        </p:txBody>
      </p:sp>
      <p:sp>
        <p:nvSpPr>
          <p:cNvPr id="11" name="TextBox 11"/>
          <p:cNvSpPr txBox="1"/>
          <p:nvPr>
            <p:custDataLst>
              <p:tags r:id="rId7"/>
            </p:custDataLst>
          </p:nvPr>
        </p:nvSpPr>
        <p:spPr>
          <a:xfrm>
            <a:off x="4510405" y="4123055"/>
            <a:ext cx="3114000" cy="2680970"/>
          </a:xfrm>
          <a:prstGeom prst="rect">
            <a:avLst/>
          </a:prstGeom>
          <a:noFill/>
        </p:spPr>
        <p:txBody>
          <a:bodyPr vert="horz" wrap="square" lIns="90170" tIns="46990" rIns="90170" bIns="46990" rtlCol="0" anchor="t">
            <a:normAutofit/>
          </a:bodyPr>
          <a:lstStyle/>
          <a:p>
            <a:pPr marL="0" indent="0" algn="just" fontAlgn="auto">
              <a:lnSpc>
                <a:spcPct val="150000"/>
              </a:lnSpc>
              <a:defRPr/>
            </a:pPr>
            <a:r>
              <a:rPr lang="en-US" sz="1500">
                <a:solidFill>
                  <a:srgbClr val="262626"/>
                </a:solidFill>
                <a:latin typeface="思源黑体 Normal"/>
                <a:ea typeface="思源黑体 Normal"/>
              </a:rPr>
              <a:t>部分支部对什么是高质量组织生活缺少具体判断标准，策划前没有明确政治主题、教育目标和实践任务，结束后也缺少效果评估，导致“完成规定动作”成为主要目标。</a:t>
            </a:r>
            <a:endParaRPr lang="en-US" sz="1100"/>
          </a:p>
        </p:txBody>
      </p:sp>
      <p:sp>
        <p:nvSpPr>
          <p:cNvPr id="12" name="AutoShape 12"/>
          <p:cNvSpPr/>
          <p:nvPr>
            <p:custDataLst>
              <p:tags r:id="rId8"/>
            </p:custDataLst>
          </p:nvPr>
        </p:nvSpPr>
        <p:spPr>
          <a:xfrm>
            <a:off x="4510405" y="3311525"/>
            <a:ext cx="3114000" cy="792000"/>
          </a:xfrm>
          <a:prstGeom prst="rect">
            <a:avLst/>
          </a:prstGeom>
          <a:noFill/>
        </p:spPr>
        <p:txBody>
          <a:bodyPr vert="horz" wrap="square" lIns="90170" tIns="46990" rIns="90170" bIns="46990" anchor="t">
            <a:normAutofit/>
          </a:bodyPr>
          <a:p>
            <a:pPr marL="0" indent="0" algn="l" fontAlgn="auto">
              <a:lnSpc>
                <a:spcPct val="110000"/>
              </a:lnSpc>
              <a:spcBef>
                <a:spcPct val="0"/>
              </a:spcBef>
              <a:spcAft>
                <a:spcPct val="0"/>
              </a:spcAft>
            </a:pPr>
            <a:r>
              <a:rPr lang="en-US" sz="2000" b="1">
                <a:solidFill>
                  <a:srgbClr val="C00000"/>
                </a:solidFill>
                <a:latin typeface="思源黑体 Normal"/>
                <a:ea typeface="思源黑体 Normal"/>
              </a:rPr>
              <a:t>质量标准不够清晰</a:t>
            </a:r>
            <a:endParaRPr lang="en-US" sz="2000" b="1">
              <a:solidFill>
                <a:srgbClr val="C00000"/>
              </a:solidFill>
              <a:latin typeface="思源黑体 Normal"/>
              <a:ea typeface="思源黑体 Normal"/>
            </a:endParaRPr>
          </a:p>
        </p:txBody>
      </p:sp>
      <p:sp>
        <p:nvSpPr>
          <p:cNvPr id="13" name="TextBox 13"/>
          <p:cNvSpPr txBox="1"/>
          <p:nvPr>
            <p:custDataLst>
              <p:tags r:id="rId9"/>
            </p:custDataLst>
          </p:nvPr>
        </p:nvSpPr>
        <p:spPr>
          <a:xfrm>
            <a:off x="8324850" y="4123055"/>
            <a:ext cx="3114000" cy="2680970"/>
          </a:xfrm>
          <a:prstGeom prst="rect">
            <a:avLst/>
          </a:prstGeom>
          <a:noFill/>
        </p:spPr>
        <p:txBody>
          <a:bodyPr vert="horz" wrap="square" lIns="90170" tIns="46990" rIns="90170" bIns="46990" rtlCol="0" anchor="t">
            <a:normAutofit/>
          </a:bodyPr>
          <a:lstStyle/>
          <a:p>
            <a:pPr marL="0" indent="0" algn="just" fontAlgn="auto">
              <a:lnSpc>
                <a:spcPct val="150000"/>
              </a:lnSpc>
              <a:defRPr/>
            </a:pPr>
            <a:r>
              <a:rPr lang="en-US" sz="1500">
                <a:solidFill>
                  <a:srgbClr val="262626"/>
                </a:solidFill>
                <a:latin typeface="思源黑体 Normal"/>
                <a:ea typeface="思源黑体 Normal"/>
              </a:rPr>
              <a:t>党建与业务工作在计划安排、过程推进、考核评价等方面相互分离，组织生活没有围绕重点任务设置议题，党员先锋模范作用缺少具体载体，党建优势未能有效转化为发展优势和治理效能。</a:t>
            </a:r>
            <a:endParaRPr lang="en-US" sz="1100"/>
          </a:p>
        </p:txBody>
      </p:sp>
      <p:sp>
        <p:nvSpPr>
          <p:cNvPr id="14" name="Freeform 14"/>
          <p:cNvSpPr/>
          <p:nvPr/>
        </p:nvSpPr>
        <p:spPr>
          <a:xfrm>
            <a:off x="0" y="320040"/>
            <a:ext cx="685165" cy="718820"/>
          </a:xfrm>
          <a:custGeom>
            <a:avLst/>
            <a:gdLst/>
            <a:ahLst/>
            <a:cxnLst/>
            <a:rect l="l" t="t" r="r" b="b"/>
            <a:pathLst>
              <a:path w="461590" h="406400">
                <a:moveTo>
                  <a:pt x="258390" y="0"/>
                </a:moveTo>
                <a:lnTo>
                  <a:pt x="0" y="0"/>
                </a:lnTo>
                <a:lnTo>
                  <a:pt x="0" y="406400"/>
                </a:lnTo>
                <a:lnTo>
                  <a:pt x="258390" y="406400"/>
                </a:lnTo>
                <a:lnTo>
                  <a:pt x="461590" y="203200"/>
                </a:lnTo>
                <a:lnTo>
                  <a:pt x="258390" y="0"/>
                </a:lnTo>
                <a:close/>
              </a:path>
            </a:pathLst>
          </a:custGeom>
          <a:solidFill>
            <a:srgbClr val="C00000"/>
          </a:solidFill>
        </p:spPr>
      </p:sp>
      <p:sp>
        <p:nvSpPr>
          <p:cNvPr id="15" name="TextBox 15"/>
          <p:cNvSpPr txBox="1"/>
          <p:nvPr/>
        </p:nvSpPr>
        <p:spPr>
          <a:xfrm>
            <a:off x="781050" y="319405"/>
            <a:ext cx="10800000" cy="720090"/>
          </a:xfrm>
          <a:prstGeom prst="rect">
            <a:avLst/>
          </a:prstGeom>
        </p:spPr>
        <p:txBody>
          <a:bodyPr vert="horz" wrap="square" lIns="90170" tIns="46990" rIns="90170" bIns="46990" rtlCol="0" anchor="ctr">
            <a:normAutofit/>
          </a:bodyPr>
          <a:lstStyle/>
          <a:p>
            <a:pPr marL="0" indent="0" algn="l" fontAlgn="auto">
              <a:lnSpc>
                <a:spcPct val="100000"/>
              </a:lnSpc>
              <a:defRPr/>
            </a:pPr>
            <a:r>
              <a:rPr lang="en-US" sz="3200" b="1">
                <a:solidFill>
                  <a:srgbClr val="C00000"/>
                </a:solidFill>
                <a:latin typeface="思源黑体 Normal"/>
                <a:ea typeface="思源黑体 Normal"/>
              </a:rPr>
              <a:t>形式化问题的深层原因</a:t>
            </a:r>
            <a:endParaRPr lang="en-US" sz="1100"/>
          </a:p>
        </p:txBody>
      </p:sp>
      <p:sp>
        <p:nvSpPr>
          <p:cNvPr id="16" name="AutoShape 16"/>
          <p:cNvSpPr/>
          <p:nvPr/>
        </p:nvSpPr>
        <p:spPr>
          <a:xfrm>
            <a:off x="10795000" y="6540500"/>
            <a:ext cx="1270000" cy="190500"/>
          </a:xfrm>
          <a:prstGeom prst="rect">
            <a:avLst/>
          </a:prstGeom>
          <a:solidFill>
            <a:srgbClr val="000000">
              <a:alpha val="0"/>
            </a:srgbClr>
          </a:solidFill>
        </p:spPr>
        <p:txBody>
          <a:bodyPr rtlCol="0" anchor="t"/>
          <a:lstStyle/>
          <a:p>
            <a:pPr algn="r">
              <a:defRPr/>
            </a:pPr>
            <a:endParaRPr lang="en-US" sz="800">
              <a:solidFill>
                <a:srgbClr val="808080"/>
              </a:solidFill>
              <a:latin typeface="微软雅黑" panose="020B0503020204020204" charset="-122"/>
              <a:ea typeface="微软雅黑" panose="020B0503020204020204" charset="-122"/>
            </a:endParaRPr>
          </a:p>
        </p:txBody>
      </p:sp>
    </p:spTree>
  </p:cSld>
  <p:clrMapOvr>
    <a:masterClrMapping/>
  </p:clrMapOvr>
  <p:transition advClick="0"/>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9EFE5"/>
        </a:solidFill>
        <a:effectLst/>
      </p:bgPr>
    </p:bg>
    <p:spTree>
      <p:nvGrpSpPr>
        <p:cNvPr id="1" name=""/>
        <p:cNvGrpSpPr/>
        <p:nvPr/>
      </p:nvGrpSpPr>
      <p:grpSpPr>
        <a:xfrm>
          <a:off x="0" y="0"/>
          <a:ext cx="0" cy="0"/>
          <a:chOff x="0" y="0"/>
          <a:chExt cx="0" cy="0"/>
        </a:xfrm>
      </p:grpSpPr>
      <p:cxnSp>
        <p:nvCxnSpPr>
          <p:cNvPr id="2" name="Connector 2"/>
          <p:cNvCxnSpPr/>
          <p:nvPr>
            <p:custDataLst>
              <p:tags r:id="rId1"/>
            </p:custDataLst>
          </p:nvPr>
        </p:nvCxnSpPr>
        <p:spPr>
          <a:xfrm>
            <a:off x="695976" y="3949972"/>
            <a:ext cx="3098118" cy="0"/>
          </a:xfrm>
          <a:prstGeom prst="line">
            <a:avLst/>
          </a:prstGeom>
          <a:ln w="9525">
            <a:solidFill>
              <a:schemeClr val="accent1"/>
            </a:solidFill>
          </a:ln>
        </p:spPr>
      </p:cxnSp>
      <p:cxnSp>
        <p:nvCxnSpPr>
          <p:cNvPr id="4" name="Connector 4"/>
          <p:cNvCxnSpPr/>
          <p:nvPr>
            <p:custDataLst>
              <p:tags r:id="rId2"/>
            </p:custDataLst>
          </p:nvPr>
        </p:nvCxnSpPr>
        <p:spPr>
          <a:xfrm>
            <a:off x="4546941" y="3949972"/>
            <a:ext cx="3098118" cy="0"/>
          </a:xfrm>
          <a:prstGeom prst="line">
            <a:avLst/>
          </a:prstGeom>
          <a:ln w="9525">
            <a:solidFill>
              <a:schemeClr val="accent1"/>
            </a:solidFill>
          </a:ln>
        </p:spPr>
      </p:cxnSp>
      <p:cxnSp>
        <p:nvCxnSpPr>
          <p:cNvPr id="6" name="Connector 6"/>
          <p:cNvCxnSpPr/>
          <p:nvPr>
            <p:custDataLst>
              <p:tags r:id="rId3"/>
            </p:custDataLst>
          </p:nvPr>
        </p:nvCxnSpPr>
        <p:spPr>
          <a:xfrm>
            <a:off x="8362981" y="3949972"/>
            <a:ext cx="3098118" cy="0"/>
          </a:xfrm>
          <a:prstGeom prst="line">
            <a:avLst/>
          </a:prstGeom>
          <a:ln w="9525">
            <a:solidFill>
              <a:schemeClr val="accent1"/>
            </a:solidFill>
          </a:ln>
        </p:spPr>
      </p:cxnSp>
      <p:sp>
        <p:nvSpPr>
          <p:cNvPr id="8" name="TextBox 8"/>
          <p:cNvSpPr txBox="1"/>
          <p:nvPr>
            <p:custDataLst>
              <p:tags r:id="rId4"/>
            </p:custDataLst>
          </p:nvPr>
        </p:nvSpPr>
        <p:spPr>
          <a:xfrm>
            <a:off x="660400" y="3930650"/>
            <a:ext cx="3168000" cy="2808000"/>
          </a:xfrm>
          <a:prstGeom prst="rect">
            <a:avLst/>
          </a:prstGeom>
        </p:spPr>
        <p:txBody>
          <a:bodyPr vert="horz" wrap="square" lIns="90170" tIns="46990" rIns="90170" bIns="46990" rtlCol="0" anchor="t">
            <a:normAutofit/>
          </a:bodyPr>
          <a:lstStyle/>
          <a:p>
            <a:pPr marL="0" indent="0" algn="l" fontAlgn="auto">
              <a:lnSpc>
                <a:spcPct val="150000"/>
              </a:lnSpc>
              <a:defRPr/>
            </a:pPr>
            <a:r>
              <a:rPr lang="en-US" sz="1500">
                <a:solidFill>
                  <a:srgbClr val="262626"/>
                </a:solidFill>
                <a:latin typeface="思源黑体 Normal"/>
                <a:ea typeface="思源黑体 Normal"/>
              </a:rPr>
              <a:t>如果组织生活长期停留在简单传达、机械领读和泛泛交流，就难以推动党的创新理论转化为坚定理想、锤炼党性和指导实践的思想力量，党员政治能力也难以持续提升。</a:t>
            </a:r>
            <a:endParaRPr lang="en-US" sz="1100"/>
          </a:p>
        </p:txBody>
      </p:sp>
      <p:sp>
        <p:nvSpPr>
          <p:cNvPr id="9" name="TextBox 9"/>
          <p:cNvSpPr txBox="1"/>
          <p:nvPr>
            <p:custDataLst>
              <p:tags r:id="rId5"/>
            </p:custDataLst>
          </p:nvPr>
        </p:nvSpPr>
        <p:spPr>
          <a:xfrm>
            <a:off x="4494530" y="3921125"/>
            <a:ext cx="3168000" cy="2808000"/>
          </a:xfrm>
          <a:prstGeom prst="rect">
            <a:avLst/>
          </a:prstGeom>
        </p:spPr>
        <p:txBody>
          <a:bodyPr vert="horz" wrap="square" lIns="90170" tIns="46990" rIns="90170" bIns="46990" rtlCol="0" anchor="t">
            <a:normAutofit/>
          </a:bodyPr>
          <a:lstStyle/>
          <a:p>
            <a:pPr marL="0" indent="0" algn="l" fontAlgn="auto">
              <a:lnSpc>
                <a:spcPct val="150000"/>
              </a:lnSpc>
              <a:defRPr/>
            </a:pPr>
            <a:r>
              <a:rPr lang="en-US" sz="1500">
                <a:solidFill>
                  <a:srgbClr val="262626"/>
                </a:solidFill>
                <a:latin typeface="思源黑体 Normal"/>
                <a:ea typeface="思源黑体 Normal"/>
              </a:rPr>
              <a:t>组织生活质量不高，会弱化党支部教育党员、管理党员、监督党员和组织群众的功能，影响支部凝聚力、战斗力和执行力，甚至使党员对组织生活产生应付心理。</a:t>
            </a:r>
            <a:endParaRPr lang="en-US" sz="1100"/>
          </a:p>
        </p:txBody>
      </p:sp>
      <p:sp>
        <p:nvSpPr>
          <p:cNvPr id="10" name="TextBox 10"/>
          <p:cNvSpPr txBox="1"/>
          <p:nvPr>
            <p:custDataLst>
              <p:tags r:id="rId6"/>
            </p:custDataLst>
          </p:nvPr>
        </p:nvSpPr>
        <p:spPr>
          <a:xfrm>
            <a:off x="4494530" y="3187065"/>
            <a:ext cx="3168000" cy="792000"/>
          </a:xfrm>
          <a:prstGeom prst="rect">
            <a:avLst/>
          </a:prstGeom>
        </p:spPr>
        <p:txBody>
          <a:bodyPr vert="horz" wrap="square" lIns="90170" tIns="46990" rIns="90170" bIns="46990" rtlCol="0" anchor="t">
            <a:normAutofit/>
          </a:bodyPr>
          <a:lstStyle/>
          <a:p>
            <a:pPr marL="0" indent="0" algn="l" fontAlgn="auto">
              <a:lnSpc>
                <a:spcPct val="110000"/>
              </a:lnSpc>
              <a:defRPr/>
            </a:pPr>
            <a:r>
              <a:rPr lang="en-US" sz="2000" b="1">
                <a:solidFill>
                  <a:srgbClr val="C00000"/>
                </a:solidFill>
                <a:latin typeface="思源黑体 Normal"/>
                <a:ea typeface="思源黑体 Normal"/>
              </a:rPr>
              <a:t>组织功能难以充分发挥</a:t>
            </a:r>
            <a:endParaRPr lang="en-US" sz="1100"/>
          </a:p>
        </p:txBody>
      </p:sp>
      <p:sp>
        <p:nvSpPr>
          <p:cNvPr id="11" name="TextBox 11"/>
          <p:cNvSpPr txBox="1"/>
          <p:nvPr>
            <p:custDataLst>
              <p:tags r:id="rId7"/>
            </p:custDataLst>
          </p:nvPr>
        </p:nvSpPr>
        <p:spPr>
          <a:xfrm>
            <a:off x="8293100" y="3930650"/>
            <a:ext cx="3168000" cy="2808000"/>
          </a:xfrm>
          <a:prstGeom prst="rect">
            <a:avLst/>
          </a:prstGeom>
        </p:spPr>
        <p:txBody>
          <a:bodyPr vert="horz" wrap="square" lIns="90170" tIns="46990" rIns="90170" bIns="46990" rtlCol="0" anchor="t">
            <a:normAutofit/>
          </a:bodyPr>
          <a:lstStyle/>
          <a:p>
            <a:pPr marL="0" indent="0" algn="l" fontAlgn="auto">
              <a:lnSpc>
                <a:spcPct val="150000"/>
              </a:lnSpc>
              <a:defRPr/>
            </a:pPr>
            <a:r>
              <a:rPr lang="en-US" sz="1500">
                <a:solidFill>
                  <a:srgbClr val="262626"/>
                </a:solidFill>
                <a:latin typeface="思源黑体 Normal"/>
                <a:ea typeface="思源黑体 Normal"/>
              </a:rPr>
              <a:t>组织生活与业务工作“两张皮”，既影响党建工作价值体现，也影响中心任务推进。机关党组织必须把解决实际问题作为检验组织生活成效的重要标准，推动组织优势转化为履职优势。</a:t>
            </a:r>
            <a:endParaRPr lang="en-US" sz="1100"/>
          </a:p>
        </p:txBody>
      </p:sp>
      <p:sp>
        <p:nvSpPr>
          <p:cNvPr id="12" name="TextBox 12"/>
          <p:cNvSpPr txBox="1"/>
          <p:nvPr>
            <p:custDataLst>
              <p:tags r:id="rId8"/>
            </p:custDataLst>
          </p:nvPr>
        </p:nvSpPr>
        <p:spPr>
          <a:xfrm>
            <a:off x="8293100" y="3196590"/>
            <a:ext cx="3168000" cy="792000"/>
          </a:xfrm>
          <a:prstGeom prst="rect">
            <a:avLst/>
          </a:prstGeom>
        </p:spPr>
        <p:txBody>
          <a:bodyPr vert="horz" wrap="square" lIns="90170" tIns="46990" rIns="90170" bIns="46990" rtlCol="0" anchor="t">
            <a:normAutofit/>
          </a:bodyPr>
          <a:lstStyle/>
          <a:p>
            <a:pPr marL="0" indent="0" algn="l" fontAlgn="auto">
              <a:lnSpc>
                <a:spcPct val="110000"/>
              </a:lnSpc>
              <a:defRPr/>
            </a:pPr>
            <a:r>
              <a:rPr lang="en-US" sz="2000" b="1">
                <a:solidFill>
                  <a:srgbClr val="C00000"/>
                </a:solidFill>
                <a:latin typeface="思源黑体 Normal"/>
                <a:ea typeface="思源黑体 Normal"/>
              </a:rPr>
              <a:t>党建业务难以同频共振</a:t>
            </a:r>
            <a:endParaRPr lang="en-US" sz="1100"/>
          </a:p>
        </p:txBody>
      </p:sp>
      <p:sp>
        <p:nvSpPr>
          <p:cNvPr id="13" name="TextBox 13"/>
          <p:cNvSpPr txBox="1"/>
          <p:nvPr>
            <p:custDataLst>
              <p:tags r:id="rId9"/>
            </p:custDataLst>
          </p:nvPr>
        </p:nvSpPr>
        <p:spPr>
          <a:xfrm>
            <a:off x="660400" y="3137535"/>
            <a:ext cx="3168000" cy="792000"/>
          </a:xfrm>
          <a:prstGeom prst="rect">
            <a:avLst/>
          </a:prstGeom>
        </p:spPr>
        <p:txBody>
          <a:bodyPr vert="horz" wrap="square" lIns="90170" tIns="46990" rIns="90170" bIns="46990" rtlCol="0" anchor="t">
            <a:normAutofit/>
          </a:bodyPr>
          <a:lstStyle/>
          <a:p>
            <a:pPr marL="0" indent="0" algn="l" fontAlgn="auto">
              <a:lnSpc>
                <a:spcPct val="110000"/>
              </a:lnSpc>
              <a:defRPr/>
            </a:pPr>
            <a:r>
              <a:rPr lang="en-US" sz="2000" b="1">
                <a:solidFill>
                  <a:srgbClr val="C00000"/>
                </a:solidFill>
                <a:latin typeface="思源黑体 Normal"/>
                <a:ea typeface="思源黑体 Normal"/>
              </a:rPr>
              <a:t>理论学习难以入脑入心</a:t>
            </a:r>
            <a:endParaRPr lang="en-US" sz="1100"/>
          </a:p>
        </p:txBody>
      </p:sp>
      <p:sp>
        <p:nvSpPr>
          <p:cNvPr id="14" name="Freeform 14"/>
          <p:cNvSpPr/>
          <p:nvPr/>
        </p:nvSpPr>
        <p:spPr>
          <a:xfrm>
            <a:off x="0" y="320040"/>
            <a:ext cx="685165" cy="718820"/>
          </a:xfrm>
          <a:custGeom>
            <a:avLst/>
            <a:gdLst/>
            <a:ahLst/>
            <a:cxnLst/>
            <a:rect l="l" t="t" r="r" b="b"/>
            <a:pathLst>
              <a:path w="461590" h="406400">
                <a:moveTo>
                  <a:pt x="258390" y="0"/>
                </a:moveTo>
                <a:lnTo>
                  <a:pt x="0" y="0"/>
                </a:lnTo>
                <a:lnTo>
                  <a:pt x="0" y="406400"/>
                </a:lnTo>
                <a:lnTo>
                  <a:pt x="258390" y="406400"/>
                </a:lnTo>
                <a:lnTo>
                  <a:pt x="461590" y="203200"/>
                </a:lnTo>
                <a:lnTo>
                  <a:pt x="258390" y="0"/>
                </a:lnTo>
                <a:close/>
              </a:path>
            </a:pathLst>
          </a:custGeom>
          <a:solidFill>
            <a:srgbClr val="C00000"/>
          </a:solidFill>
        </p:spPr>
      </p:sp>
      <p:sp>
        <p:nvSpPr>
          <p:cNvPr id="15" name="TextBox 15"/>
          <p:cNvSpPr txBox="1"/>
          <p:nvPr/>
        </p:nvSpPr>
        <p:spPr>
          <a:xfrm>
            <a:off x="781050" y="319405"/>
            <a:ext cx="10800000" cy="720090"/>
          </a:xfrm>
          <a:prstGeom prst="rect">
            <a:avLst/>
          </a:prstGeom>
        </p:spPr>
        <p:txBody>
          <a:bodyPr vert="horz" wrap="square" lIns="90170" tIns="46990" rIns="90170" bIns="46990" rtlCol="0" anchor="ctr">
            <a:normAutofit/>
          </a:bodyPr>
          <a:lstStyle/>
          <a:p>
            <a:pPr marL="0" indent="0" algn="l" fontAlgn="auto">
              <a:lnSpc>
                <a:spcPct val="100000"/>
              </a:lnSpc>
              <a:defRPr/>
            </a:pPr>
            <a:r>
              <a:rPr lang="en-US" sz="3200" b="1">
                <a:solidFill>
                  <a:srgbClr val="C00000"/>
                </a:solidFill>
                <a:latin typeface="思源黑体 Normal"/>
                <a:ea typeface="思源黑体 Normal"/>
              </a:rPr>
              <a:t>质量不高带来的现实影响</a:t>
            </a:r>
            <a:endParaRPr lang="en-US" sz="1100"/>
          </a:p>
        </p:txBody>
      </p:sp>
      <p:sp>
        <p:nvSpPr>
          <p:cNvPr id="16" name="AutoShape 16"/>
          <p:cNvSpPr/>
          <p:nvPr/>
        </p:nvSpPr>
        <p:spPr>
          <a:xfrm>
            <a:off x="10795000" y="6540500"/>
            <a:ext cx="1270000" cy="190500"/>
          </a:xfrm>
          <a:prstGeom prst="rect">
            <a:avLst/>
          </a:prstGeom>
          <a:solidFill>
            <a:srgbClr val="000000">
              <a:alpha val="0"/>
            </a:srgbClr>
          </a:solidFill>
        </p:spPr>
        <p:txBody>
          <a:bodyPr rtlCol="0" anchor="t"/>
          <a:lstStyle/>
          <a:p>
            <a:pPr algn="r">
              <a:defRPr/>
            </a:pPr>
            <a:endParaRPr lang="en-US" sz="800">
              <a:solidFill>
                <a:srgbClr val="808080"/>
              </a:solidFill>
              <a:latin typeface="微软雅黑" panose="020B0503020204020204" charset="-122"/>
              <a:ea typeface="微软雅黑" panose="020B0503020204020204" charset="-122"/>
            </a:endParaRPr>
          </a:p>
        </p:txBody>
      </p:sp>
    </p:spTree>
  </p:cSld>
  <p:clrMapOvr>
    <a:masterClrMapping/>
  </p:clrMapOvr>
  <p:transition advClick="0"/>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l="-1000" r="-1000" b="-7000"/>
          </a:stretch>
        </a:blipFill>
        <a:effectLst/>
      </p:bgPr>
    </p:bg>
    <p:spTree>
      <p:nvGrpSpPr>
        <p:cNvPr id="1" name=""/>
        <p:cNvGrpSpPr/>
        <p:nvPr/>
      </p:nvGrpSpPr>
      <p:grpSpPr>
        <a:xfrm>
          <a:off x="0" y="0"/>
          <a:ext cx="0" cy="0"/>
          <a:chOff x="0" y="0"/>
          <a:chExt cx="0" cy="0"/>
        </a:xfrm>
      </p:grpSpPr>
      <p:sp>
        <p:nvSpPr>
          <p:cNvPr id="2" name="AutoShape 2"/>
          <p:cNvSpPr/>
          <p:nvPr/>
        </p:nvSpPr>
        <p:spPr>
          <a:xfrm>
            <a:off x="2788920" y="4443095"/>
            <a:ext cx="6739255" cy="83820"/>
          </a:xfrm>
          <a:prstGeom prst="rect">
            <a:avLst/>
          </a:prstGeom>
          <a:gradFill>
            <a:gsLst>
              <a:gs pos="0">
                <a:schemeClr val="accent1">
                  <a:alpha val="100000"/>
                  <a:lumMod val="55000"/>
                  <a:lumOff val="45000"/>
                </a:schemeClr>
              </a:gs>
              <a:gs pos="50000">
                <a:schemeClr val="accent1"/>
              </a:gs>
              <a:gs pos="100000">
                <a:schemeClr val="accent1">
                  <a:alpha val="0"/>
                  <a:lumMod val="25000"/>
                  <a:lumOff val="75000"/>
                </a:schemeClr>
              </a:gs>
            </a:gsLst>
            <a:path path="circle">
              <a:fillToRect l="50000" t="50000" r="50000" b="50000"/>
            </a:path>
            <a:tileRect/>
          </a:gradFill>
          <a:ln>
            <a:noFill/>
          </a:ln>
        </p:spPr>
        <p:txBody>
          <a:bodyPr vert="horz" lIns="91440" tIns="45720" rIns="91440" bIns="45720" anchor="ctr"/>
          <a:p>
            <a:pPr marL="0" algn="ctr"/>
          </a:p>
        </p:txBody>
      </p:sp>
      <p:sp>
        <p:nvSpPr>
          <p:cNvPr id="3" name="TextBox 3"/>
          <p:cNvSpPr txBox="1"/>
          <p:nvPr/>
        </p:nvSpPr>
        <p:spPr>
          <a:xfrm>
            <a:off x="2542540" y="2193925"/>
            <a:ext cx="7232015" cy="2169795"/>
          </a:xfrm>
          <a:prstGeom prst="rect">
            <a:avLst/>
          </a:prstGeom>
          <a:noFill/>
        </p:spPr>
        <p:txBody>
          <a:bodyPr vert="horz" wrap="square" lIns="91440" tIns="45720" rIns="91440" bIns="45720" rtlCol="0" anchor="ctr">
            <a:noAutofit/>
            <a:scene3d>
              <a:camera prst="orthographicFront"/>
              <a:lightRig rig="threePt" dir="t"/>
            </a:scene3d>
          </a:bodyPr>
          <a:lstStyle/>
          <a:p>
            <a:pPr marL="0" indent="0" algn="ctr" fontAlgn="auto">
              <a:lnSpc>
                <a:spcPct val="110000"/>
              </a:lnSpc>
              <a:defRPr/>
            </a:pPr>
            <a:r>
              <a:rPr lang="en-US" sz="4800" b="1" spc="400">
                <a:solidFill>
                  <a:srgbClr val="CF0B0F"/>
                </a:solidFill>
                <a:effectLst>
                  <a:outerShdw blurRad="50800" dist="38100" dir="5400000" algn="t" rotWithShape="0">
                    <a:srgbClr val="FFFFFF">
                      <a:alpha val="40000"/>
                    </a:srgbClr>
                  </a:outerShdw>
                </a:effectLst>
                <a:latin typeface="思源黑体 Medium"/>
                <a:ea typeface="思源黑体 Medium"/>
              </a:rPr>
              <a:t>规范流程：把每次组织生活做出质量</a:t>
            </a:r>
            <a:endParaRPr lang="en-US" sz="1100"/>
          </a:p>
        </p:txBody>
      </p:sp>
      <p:grpSp>
        <p:nvGrpSpPr>
          <p:cNvPr id="4" name="Group 4"/>
          <p:cNvGrpSpPr/>
          <p:nvPr/>
        </p:nvGrpSpPr>
        <p:grpSpPr>
          <a:xfrm>
            <a:off x="4270693" y="1005840"/>
            <a:ext cx="3650615" cy="1160145"/>
            <a:chOff x="6852" y="2011"/>
            <a:chExt cx="5749" cy="1827"/>
          </a:xfrm>
        </p:grpSpPr>
        <p:grpSp>
          <p:nvGrpSpPr>
            <p:cNvPr id="5" name="Group 5"/>
            <p:cNvGrpSpPr/>
            <p:nvPr/>
          </p:nvGrpSpPr>
          <p:grpSpPr>
            <a:xfrm>
              <a:off x="7109" y="2220"/>
              <a:ext cx="5250" cy="1354"/>
              <a:chOff x="6929" y="2214"/>
              <a:chExt cx="5250" cy="1354"/>
            </a:xfrm>
          </p:grpSpPr>
          <p:sp>
            <p:nvSpPr>
              <p:cNvPr id="6" name="AutoShape 6"/>
              <p:cNvSpPr/>
              <p:nvPr/>
            </p:nvSpPr>
            <p:spPr>
              <a:xfrm>
                <a:off x="6929" y="2214"/>
                <a:ext cx="5251" cy="1354"/>
              </a:xfrm>
              <a:prstGeom prst="rect">
                <a:avLst/>
              </a:prstGeom>
              <a:solidFill>
                <a:schemeClr val="accent1"/>
              </a:solidFill>
              <a:ln>
                <a:noFill/>
              </a:ln>
            </p:spPr>
            <p:txBody>
              <a:bodyPr vert="horz" lIns="91440" tIns="45720" rIns="91440" bIns="45720" anchor="ctr"/>
              <a:p>
                <a:pPr marL="0" algn="ctr"/>
              </a:p>
            </p:txBody>
          </p:sp>
          <p:sp>
            <p:nvSpPr>
              <p:cNvPr id="7" name="TextBox 7"/>
              <p:cNvSpPr txBox="1"/>
              <p:nvPr/>
            </p:nvSpPr>
            <p:spPr>
              <a:xfrm>
                <a:off x="7085" y="2216"/>
                <a:ext cx="4938" cy="1353"/>
              </a:xfrm>
              <a:prstGeom prst="rect">
                <a:avLst/>
              </a:prstGeom>
              <a:noFill/>
            </p:spPr>
            <p:txBody>
              <a:bodyPr vert="horz" wrap="square" lIns="121873" tIns="60936" rIns="121873" bIns="60936" rtlCol="0" anchor="ctr">
                <a:noAutofit/>
              </a:bodyPr>
              <a:lstStyle/>
              <a:p>
                <a:pPr marL="0" algn="ctr">
                  <a:defRPr/>
                </a:pPr>
                <a:r>
                  <a:rPr lang="en-US" sz="3200" b="1" spc="800">
                    <a:solidFill>
                      <a:schemeClr val="bg1"/>
                    </a:solidFill>
                    <a:latin typeface="思源黑体 Medium"/>
                    <a:ea typeface="思源黑体 Medium"/>
                  </a:rPr>
                  <a:t>PART-03</a:t>
                </a:r>
                <a:endParaRPr lang="en-US" sz="1100"/>
              </a:p>
            </p:txBody>
          </p:sp>
        </p:grpSp>
        <p:sp>
          <p:nvSpPr>
            <p:cNvPr id="8" name="AutoShape 8"/>
            <p:cNvSpPr/>
            <p:nvPr/>
          </p:nvSpPr>
          <p:spPr>
            <a:xfrm rot="5400000" flipV="1">
              <a:off x="11657" y="1783"/>
              <a:ext cx="716" cy="1173"/>
            </a:xfrm>
            <a:prstGeom prst="corner">
              <a:avLst>
                <a:gd name="adj1" fmla="val 7476"/>
                <a:gd name="adj2" fmla="val 7583"/>
              </a:avLst>
            </a:prstGeom>
            <a:solidFill>
              <a:srgbClr val="B40000"/>
            </a:solidFill>
            <a:ln>
              <a:noFill/>
            </a:ln>
          </p:spPr>
          <p:txBody>
            <a:bodyPr vert="horz" lIns="91440" tIns="45720" rIns="91440" bIns="45720" anchor="ctr"/>
            <a:p>
              <a:pPr marL="0" algn="ctr"/>
            </a:p>
          </p:txBody>
        </p:sp>
        <p:sp>
          <p:nvSpPr>
            <p:cNvPr id="9" name="AutoShape 9"/>
            <p:cNvSpPr/>
            <p:nvPr/>
          </p:nvSpPr>
          <p:spPr>
            <a:xfrm rot="16200000" flipV="1">
              <a:off x="7080" y="2894"/>
              <a:ext cx="716" cy="1173"/>
            </a:xfrm>
            <a:prstGeom prst="corner">
              <a:avLst>
                <a:gd name="adj1" fmla="val 7476"/>
                <a:gd name="adj2" fmla="val 7583"/>
              </a:avLst>
            </a:prstGeom>
            <a:solidFill>
              <a:srgbClr val="B40000"/>
            </a:solidFill>
            <a:ln>
              <a:noFill/>
            </a:ln>
          </p:spPr>
          <p:txBody>
            <a:bodyPr vert="horz" lIns="91440" tIns="45720" rIns="91440" bIns="45720" anchor="ctr"/>
            <a:p>
              <a:pPr marL="0" algn="ctr"/>
            </a:p>
          </p:txBody>
        </p:sp>
      </p:grpSp>
      <p:sp>
        <p:nvSpPr>
          <p:cNvPr id="10" name="AutoShape 10"/>
          <p:cNvSpPr/>
          <p:nvPr/>
        </p:nvSpPr>
        <p:spPr>
          <a:xfrm>
            <a:off x="10795000" y="6540500"/>
            <a:ext cx="1270000" cy="190500"/>
          </a:xfrm>
          <a:prstGeom prst="rect">
            <a:avLst/>
          </a:prstGeom>
          <a:solidFill>
            <a:srgbClr val="000000">
              <a:alpha val="0"/>
            </a:srgbClr>
          </a:solidFill>
        </p:spPr>
        <p:txBody>
          <a:bodyPr rtlCol="0" anchor="t"/>
          <a:lstStyle/>
          <a:p>
            <a:pPr algn="r">
              <a:defRPr/>
            </a:pPr>
            <a:endParaRPr lang="en-US" sz="800">
              <a:solidFill>
                <a:srgbClr val="808080"/>
              </a:solidFill>
              <a:latin typeface="微软雅黑" panose="020B0503020204020204" charset="-122"/>
              <a:ea typeface="微软雅黑" panose="020B0503020204020204" charset="-122"/>
            </a:endParaRPr>
          </a:p>
        </p:txBody>
      </p:sp>
    </p:spTree>
  </p:cSld>
  <p:clrMapOvr>
    <a:masterClrMapping/>
  </p:clrMapOvr>
  <p:transition advClick="0"/>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9EFE5"/>
        </a:solidFill>
        <a:effectLst/>
      </p:bgPr>
    </p:bg>
    <p:spTree>
      <p:nvGrpSpPr>
        <p:cNvPr id="1" name=""/>
        <p:cNvGrpSpPr/>
        <p:nvPr/>
      </p:nvGrpSpPr>
      <p:grpSpPr>
        <a:xfrm>
          <a:off x="0" y="0"/>
          <a:ext cx="0" cy="0"/>
          <a:chOff x="0" y="0"/>
          <a:chExt cx="0" cy="0"/>
        </a:xfrm>
      </p:grpSpPr>
      <p:sp>
        <p:nvSpPr>
          <p:cNvPr id="2" name="AutoShape 2"/>
          <p:cNvSpPr/>
          <p:nvPr/>
        </p:nvSpPr>
        <p:spPr>
          <a:xfrm>
            <a:off x="8075986" y="1897860"/>
            <a:ext cx="3420001" cy="247689"/>
          </a:xfrm>
          <a:prstGeom prst="rect">
            <a:avLst/>
          </a:prstGeom>
          <a:solidFill>
            <a:srgbClr val="C00000"/>
          </a:solidFill>
          <a:ln>
            <a:noFill/>
          </a:ln>
          <a:effectLst>
            <a:outerShdw blurRad="254000" dist="101600" dir="2700000" algn="tl" rotWithShape="0">
              <a:schemeClr val="bg1">
                <a:alpha val="40000"/>
                <a:lumMod val="75000"/>
              </a:schemeClr>
            </a:outerShdw>
          </a:effectLst>
        </p:spPr>
        <p:txBody>
          <a:bodyPr vert="horz" wrap="square" lIns="90170" tIns="46990" rIns="90170" bIns="46990" anchor="ctr">
            <a:normAutofit/>
          </a:bodyPr>
          <a:p>
            <a:pPr marL="0" algn="ctr"/>
          </a:p>
        </p:txBody>
      </p:sp>
      <p:sp>
        <p:nvSpPr>
          <p:cNvPr id="3" name="AutoShape 3"/>
          <p:cNvSpPr/>
          <p:nvPr/>
        </p:nvSpPr>
        <p:spPr>
          <a:xfrm>
            <a:off x="695960" y="1906750"/>
            <a:ext cx="3420001" cy="247689"/>
          </a:xfrm>
          <a:prstGeom prst="rect">
            <a:avLst/>
          </a:prstGeom>
          <a:solidFill>
            <a:srgbClr val="C00000"/>
          </a:solidFill>
          <a:ln>
            <a:noFill/>
          </a:ln>
          <a:effectLst>
            <a:outerShdw blurRad="254000" dist="101600" dir="2700000" algn="tl" rotWithShape="0">
              <a:schemeClr val="bg1">
                <a:alpha val="40000"/>
                <a:lumMod val="75000"/>
              </a:schemeClr>
            </a:outerShdw>
          </a:effectLst>
        </p:spPr>
        <p:txBody>
          <a:bodyPr vert="horz" wrap="square" lIns="90170" tIns="46990" rIns="90170" bIns="46990" anchor="ctr">
            <a:normAutofit/>
          </a:bodyPr>
          <a:p>
            <a:pPr marL="0" algn="ctr"/>
          </a:p>
        </p:txBody>
      </p:sp>
      <p:sp>
        <p:nvSpPr>
          <p:cNvPr id="4" name="AutoShape 4"/>
          <p:cNvSpPr/>
          <p:nvPr/>
        </p:nvSpPr>
        <p:spPr>
          <a:xfrm>
            <a:off x="695960" y="1981201"/>
            <a:ext cx="3420001" cy="3960000"/>
          </a:xfrm>
          <a:prstGeom prst="rect">
            <a:avLst/>
          </a:prstGeom>
          <a:solidFill>
            <a:srgbClr val="FFFFFF"/>
          </a:solidFill>
          <a:ln>
            <a:noFill/>
          </a:ln>
          <a:effectLst>
            <a:outerShdw blurRad="254000" dist="101600" dir="2700000" algn="tl" rotWithShape="0">
              <a:schemeClr val="tx1">
                <a:alpha val="15000"/>
                <a:lumMod val="75000"/>
                <a:lumOff val="25000"/>
              </a:schemeClr>
            </a:outerShdw>
          </a:effectLst>
        </p:spPr>
        <p:txBody>
          <a:bodyPr vert="horz" lIns="90170" tIns="46990" rIns="90170" bIns="46990" anchor="ctr">
            <a:normAutofit/>
          </a:bodyPr>
          <a:p>
            <a:pPr marL="0" algn="ctr"/>
          </a:p>
        </p:txBody>
      </p:sp>
      <p:sp>
        <p:nvSpPr>
          <p:cNvPr id="5" name="AutoShape 5"/>
          <p:cNvSpPr/>
          <p:nvPr/>
        </p:nvSpPr>
        <p:spPr>
          <a:xfrm>
            <a:off x="4386001" y="1906750"/>
            <a:ext cx="3420001" cy="247689"/>
          </a:xfrm>
          <a:prstGeom prst="rect">
            <a:avLst/>
          </a:prstGeom>
          <a:solidFill>
            <a:srgbClr val="C00000"/>
          </a:solidFill>
          <a:ln>
            <a:noFill/>
          </a:ln>
          <a:effectLst>
            <a:outerShdw blurRad="254000" dist="101600" dir="2700000" algn="tl" rotWithShape="0">
              <a:schemeClr val="bg1">
                <a:alpha val="40000"/>
                <a:lumMod val="75000"/>
              </a:schemeClr>
            </a:outerShdw>
          </a:effectLst>
        </p:spPr>
        <p:txBody>
          <a:bodyPr vert="horz" wrap="square" lIns="90170" tIns="46990" rIns="90170" bIns="46990" anchor="ctr">
            <a:normAutofit/>
          </a:bodyPr>
          <a:p>
            <a:pPr marL="0" algn="ctr"/>
          </a:p>
        </p:txBody>
      </p:sp>
      <p:sp>
        <p:nvSpPr>
          <p:cNvPr id="6" name="AutoShape 6"/>
          <p:cNvSpPr/>
          <p:nvPr/>
        </p:nvSpPr>
        <p:spPr>
          <a:xfrm>
            <a:off x="4385945" y="1981200"/>
            <a:ext cx="3420110" cy="3960000"/>
          </a:xfrm>
          <a:prstGeom prst="rect">
            <a:avLst/>
          </a:prstGeom>
          <a:solidFill>
            <a:srgbClr val="FFFFFF"/>
          </a:solidFill>
          <a:ln>
            <a:noFill/>
          </a:ln>
          <a:effectLst>
            <a:outerShdw blurRad="254000" dist="101600" dir="2700000" algn="tl" rotWithShape="0">
              <a:schemeClr val="tx1">
                <a:alpha val="15000"/>
                <a:lumMod val="75000"/>
                <a:lumOff val="25000"/>
              </a:schemeClr>
            </a:outerShdw>
          </a:effectLst>
        </p:spPr>
        <p:txBody>
          <a:bodyPr vert="horz" lIns="90170" tIns="46990" rIns="90170" bIns="46990" anchor="ctr">
            <a:normAutofit/>
          </a:bodyPr>
          <a:p>
            <a:pPr marL="0" algn="ctr"/>
          </a:p>
        </p:txBody>
      </p:sp>
      <p:sp>
        <p:nvSpPr>
          <p:cNvPr id="7" name="AutoShape 7"/>
          <p:cNvSpPr/>
          <p:nvPr/>
        </p:nvSpPr>
        <p:spPr>
          <a:xfrm>
            <a:off x="8076041" y="1981201"/>
            <a:ext cx="3420001" cy="3960000"/>
          </a:xfrm>
          <a:prstGeom prst="rect">
            <a:avLst/>
          </a:prstGeom>
          <a:solidFill>
            <a:srgbClr val="FFFFFF"/>
          </a:solidFill>
          <a:ln>
            <a:noFill/>
          </a:ln>
          <a:effectLst>
            <a:outerShdw blurRad="254000" dist="101600" dir="2700000" algn="tl" rotWithShape="0">
              <a:schemeClr val="tx1">
                <a:alpha val="15000"/>
                <a:lumMod val="75000"/>
                <a:lumOff val="25000"/>
              </a:schemeClr>
            </a:outerShdw>
          </a:effectLst>
        </p:spPr>
        <p:txBody>
          <a:bodyPr vert="horz" lIns="90170" tIns="46990" rIns="90170" bIns="46990" anchor="ctr">
            <a:normAutofit/>
          </a:bodyPr>
          <a:p>
            <a:pPr marL="0" algn="ctr"/>
          </a:p>
        </p:txBody>
      </p:sp>
      <p:sp>
        <p:nvSpPr>
          <p:cNvPr id="8" name="TextBox 8"/>
          <p:cNvSpPr txBox="1"/>
          <p:nvPr/>
        </p:nvSpPr>
        <p:spPr>
          <a:xfrm>
            <a:off x="4385310" y="2951480"/>
            <a:ext cx="3420110" cy="2988945"/>
          </a:xfrm>
          <a:prstGeom prst="rect">
            <a:avLst/>
          </a:prstGeom>
        </p:spPr>
        <p:txBody>
          <a:bodyPr vert="horz" wrap="square" lIns="90170" tIns="46990" rIns="90170" bIns="46990" rtlCol="0" anchor="t">
            <a:normAutofit/>
          </a:bodyPr>
          <a:lstStyle/>
          <a:p>
            <a:pPr marL="0" indent="0" algn="l" fontAlgn="auto">
              <a:lnSpc>
                <a:spcPct val="150000"/>
              </a:lnSpc>
              <a:defRPr/>
            </a:pPr>
            <a:r>
              <a:rPr lang="en-US" sz="1500">
                <a:solidFill>
                  <a:schemeClr val="tx1"/>
                </a:solidFill>
                <a:latin typeface="思源黑体 Normal"/>
                <a:ea typeface="思源黑体 Normal"/>
              </a:rPr>
              <a:t>支部班子要通过谈心谈话、征求意见、业务分析和党员座谈等方式掌握真实情况，避免凭经验定主题、凭感觉定内容。对党员关注的难点问题、群众反映的突出问题，要及时纳入组织生活议题。</a:t>
            </a:r>
            <a:endParaRPr lang="en-US" sz="1100"/>
          </a:p>
        </p:txBody>
      </p:sp>
      <p:sp>
        <p:nvSpPr>
          <p:cNvPr id="9" name="TextBox 9"/>
          <p:cNvSpPr txBox="1"/>
          <p:nvPr/>
        </p:nvSpPr>
        <p:spPr>
          <a:xfrm>
            <a:off x="695960" y="2951480"/>
            <a:ext cx="3420110" cy="2988945"/>
          </a:xfrm>
          <a:prstGeom prst="rect">
            <a:avLst/>
          </a:prstGeom>
        </p:spPr>
        <p:txBody>
          <a:bodyPr vert="horz" wrap="square" lIns="90170" tIns="46990" rIns="90170" bIns="46990" rtlCol="0" anchor="t">
            <a:normAutofit/>
          </a:bodyPr>
          <a:lstStyle/>
          <a:p>
            <a:pPr marL="0" indent="0" algn="l" fontAlgn="auto">
              <a:lnSpc>
                <a:spcPct val="150000"/>
              </a:lnSpc>
              <a:defRPr/>
            </a:pPr>
            <a:r>
              <a:rPr lang="en-US" sz="1500">
                <a:solidFill>
                  <a:schemeClr val="tx1"/>
                </a:solidFill>
                <a:latin typeface="思源黑体 Normal"/>
                <a:ea typeface="思源黑体 Normal"/>
              </a:rPr>
              <a:t>会前要围绕党的创新理论、上级重大部署、阶段性重点任务和党员思想实际确定主题，做到主题聚焦、方向正确、重点突出。涉及重大事项时，应严格按照党内法规和议事规则研究确定。</a:t>
            </a:r>
            <a:endParaRPr lang="en-US" sz="1100"/>
          </a:p>
        </p:txBody>
      </p:sp>
      <p:sp>
        <p:nvSpPr>
          <p:cNvPr id="10" name="TextBox 10"/>
          <p:cNvSpPr txBox="1"/>
          <p:nvPr/>
        </p:nvSpPr>
        <p:spPr>
          <a:xfrm>
            <a:off x="8075930" y="2951480"/>
            <a:ext cx="3420110" cy="2988945"/>
          </a:xfrm>
          <a:prstGeom prst="rect">
            <a:avLst/>
          </a:prstGeom>
        </p:spPr>
        <p:txBody>
          <a:bodyPr vert="horz" wrap="square" lIns="90170" tIns="46990" rIns="90170" bIns="46990" rtlCol="0" anchor="t">
            <a:normAutofit/>
          </a:bodyPr>
          <a:lstStyle/>
          <a:p>
            <a:pPr marL="0" indent="0" algn="l" fontAlgn="auto">
              <a:lnSpc>
                <a:spcPct val="150000"/>
              </a:lnSpc>
              <a:defRPr/>
            </a:pPr>
            <a:r>
              <a:rPr lang="en-US" sz="1500">
                <a:solidFill>
                  <a:schemeClr val="tx1"/>
                </a:solidFill>
                <a:latin typeface="思源黑体 Normal"/>
                <a:ea typeface="思源黑体 Normal"/>
              </a:rPr>
              <a:t>提前明确时间、地点、议程、主持人、发言人和保障事项，准备学习材料、讨论提纲和实践任务。需要作出决议的事项，应提前告知党员，保证党员有时间学习思考、充分发表意见。</a:t>
            </a:r>
            <a:endParaRPr lang="en-US" sz="1100"/>
          </a:p>
        </p:txBody>
      </p:sp>
      <p:sp>
        <p:nvSpPr>
          <p:cNvPr id="11" name="TextBox 11"/>
          <p:cNvSpPr txBox="1"/>
          <p:nvPr/>
        </p:nvSpPr>
        <p:spPr>
          <a:xfrm>
            <a:off x="695960" y="2202180"/>
            <a:ext cx="3420745" cy="792000"/>
          </a:xfrm>
          <a:prstGeom prst="rect">
            <a:avLst/>
          </a:prstGeom>
        </p:spPr>
        <p:txBody>
          <a:bodyPr vert="horz" wrap="square" lIns="90170" tIns="46990" rIns="90170" bIns="46990" rtlCol="0" anchor="t">
            <a:normAutofit/>
          </a:bodyPr>
          <a:lstStyle/>
          <a:p>
            <a:pPr marL="0" indent="0" algn="l" fontAlgn="auto">
              <a:lnSpc>
                <a:spcPct val="110000"/>
              </a:lnSpc>
              <a:defRPr/>
            </a:pPr>
            <a:r>
              <a:rPr lang="en-US" sz="2000" b="1">
                <a:solidFill>
                  <a:srgbClr val="C00000"/>
                </a:solidFill>
                <a:latin typeface="思源黑体 Normal"/>
                <a:ea typeface="思源黑体 Normal"/>
              </a:rPr>
              <a:t>明确政治主题</a:t>
            </a:r>
            <a:endParaRPr lang="en-US" sz="1100"/>
          </a:p>
        </p:txBody>
      </p:sp>
      <p:sp>
        <p:nvSpPr>
          <p:cNvPr id="12" name="TextBox 12"/>
          <p:cNvSpPr txBox="1"/>
          <p:nvPr/>
        </p:nvSpPr>
        <p:spPr>
          <a:xfrm>
            <a:off x="4385310" y="2202180"/>
            <a:ext cx="3420745" cy="792000"/>
          </a:xfrm>
          <a:prstGeom prst="rect">
            <a:avLst/>
          </a:prstGeom>
        </p:spPr>
        <p:txBody>
          <a:bodyPr vert="horz" wrap="square" lIns="90170" tIns="46990" rIns="90170" bIns="46990" rtlCol="0" anchor="t">
            <a:normAutofit/>
          </a:bodyPr>
          <a:lstStyle/>
          <a:p>
            <a:pPr marL="0" indent="0" algn="l" fontAlgn="auto">
              <a:lnSpc>
                <a:spcPct val="110000"/>
              </a:lnSpc>
              <a:defRPr/>
            </a:pPr>
            <a:r>
              <a:rPr lang="en-US" sz="2000" b="1">
                <a:solidFill>
                  <a:srgbClr val="C00000"/>
                </a:solidFill>
                <a:latin typeface="思源黑体 Normal"/>
                <a:ea typeface="思源黑体 Normal"/>
              </a:rPr>
              <a:t>深入调查研究</a:t>
            </a:r>
            <a:endParaRPr lang="en-US" sz="1100"/>
          </a:p>
        </p:txBody>
      </p:sp>
      <p:sp>
        <p:nvSpPr>
          <p:cNvPr id="13" name="TextBox 13"/>
          <p:cNvSpPr txBox="1"/>
          <p:nvPr/>
        </p:nvSpPr>
        <p:spPr>
          <a:xfrm>
            <a:off x="8075930" y="2202180"/>
            <a:ext cx="3420745" cy="792000"/>
          </a:xfrm>
          <a:prstGeom prst="rect">
            <a:avLst/>
          </a:prstGeom>
        </p:spPr>
        <p:txBody>
          <a:bodyPr vert="horz" wrap="square" lIns="90170" tIns="46990" rIns="90170" bIns="46990" rtlCol="0" anchor="t">
            <a:normAutofit/>
          </a:bodyPr>
          <a:lstStyle/>
          <a:p>
            <a:pPr marL="0" indent="0" algn="l" fontAlgn="auto">
              <a:lnSpc>
                <a:spcPct val="110000"/>
              </a:lnSpc>
              <a:defRPr/>
            </a:pPr>
            <a:r>
              <a:rPr lang="en-US" sz="2000" b="1">
                <a:solidFill>
                  <a:srgbClr val="C00000"/>
                </a:solidFill>
                <a:latin typeface="思源黑体 Normal"/>
                <a:ea typeface="思源黑体 Normal"/>
              </a:rPr>
              <a:t>完善方案准备</a:t>
            </a:r>
            <a:endParaRPr lang="en-US" sz="1100"/>
          </a:p>
        </p:txBody>
      </p:sp>
      <p:sp>
        <p:nvSpPr>
          <p:cNvPr id="14" name="Freeform 14"/>
          <p:cNvSpPr/>
          <p:nvPr/>
        </p:nvSpPr>
        <p:spPr>
          <a:xfrm>
            <a:off x="0" y="320040"/>
            <a:ext cx="685165" cy="718820"/>
          </a:xfrm>
          <a:custGeom>
            <a:avLst/>
            <a:gdLst/>
            <a:ahLst/>
            <a:cxnLst/>
            <a:rect l="l" t="t" r="r" b="b"/>
            <a:pathLst>
              <a:path w="461590" h="406400">
                <a:moveTo>
                  <a:pt x="258390" y="0"/>
                </a:moveTo>
                <a:lnTo>
                  <a:pt x="0" y="0"/>
                </a:lnTo>
                <a:lnTo>
                  <a:pt x="0" y="406400"/>
                </a:lnTo>
                <a:lnTo>
                  <a:pt x="258390" y="406400"/>
                </a:lnTo>
                <a:lnTo>
                  <a:pt x="461590" y="203200"/>
                </a:lnTo>
                <a:lnTo>
                  <a:pt x="258390" y="0"/>
                </a:lnTo>
                <a:close/>
              </a:path>
            </a:pathLst>
          </a:custGeom>
          <a:solidFill>
            <a:srgbClr val="C00000"/>
          </a:solidFill>
        </p:spPr>
      </p:sp>
      <p:sp>
        <p:nvSpPr>
          <p:cNvPr id="15" name="TextBox 15"/>
          <p:cNvSpPr txBox="1"/>
          <p:nvPr/>
        </p:nvSpPr>
        <p:spPr>
          <a:xfrm>
            <a:off x="781050" y="319405"/>
            <a:ext cx="10800000" cy="720090"/>
          </a:xfrm>
          <a:prstGeom prst="rect">
            <a:avLst/>
          </a:prstGeom>
        </p:spPr>
        <p:txBody>
          <a:bodyPr vert="horz" wrap="square" lIns="90170" tIns="46990" rIns="90170" bIns="46990" rtlCol="0" anchor="ctr">
            <a:normAutofit/>
          </a:bodyPr>
          <a:lstStyle/>
          <a:p>
            <a:pPr marL="0" indent="0" algn="l" fontAlgn="auto">
              <a:lnSpc>
                <a:spcPct val="100000"/>
              </a:lnSpc>
              <a:defRPr/>
            </a:pPr>
            <a:r>
              <a:rPr lang="en-US" sz="3200" b="1">
                <a:solidFill>
                  <a:srgbClr val="C00000"/>
                </a:solidFill>
                <a:latin typeface="思源黑体 Normal"/>
                <a:ea typeface="思源黑体 Normal"/>
              </a:rPr>
              <a:t>会前精准策划</a:t>
            </a:r>
            <a:endParaRPr lang="en-US" sz="1100"/>
          </a:p>
        </p:txBody>
      </p:sp>
      <p:sp>
        <p:nvSpPr>
          <p:cNvPr id="16" name="AutoShape 16"/>
          <p:cNvSpPr/>
          <p:nvPr/>
        </p:nvSpPr>
        <p:spPr>
          <a:xfrm>
            <a:off x="10795000" y="6540500"/>
            <a:ext cx="1270000" cy="190500"/>
          </a:xfrm>
          <a:prstGeom prst="rect">
            <a:avLst/>
          </a:prstGeom>
          <a:solidFill>
            <a:srgbClr val="000000">
              <a:alpha val="0"/>
            </a:srgbClr>
          </a:solidFill>
        </p:spPr>
        <p:txBody>
          <a:bodyPr rtlCol="0" anchor="t"/>
          <a:lstStyle/>
          <a:p>
            <a:pPr algn="r">
              <a:defRPr/>
            </a:pPr>
            <a:endParaRPr lang="en-US" sz="800">
              <a:solidFill>
                <a:srgbClr val="808080"/>
              </a:solidFill>
              <a:latin typeface="微软雅黑" panose="020B0503020204020204" charset="-122"/>
              <a:ea typeface="微软雅黑" panose="020B0503020204020204" charset="-122"/>
            </a:endParaRPr>
          </a:p>
        </p:txBody>
      </p:sp>
    </p:spTree>
  </p:cSld>
  <p:clrMapOvr>
    <a:masterClrMapping/>
  </p:clrMapOvr>
  <p:transition advClick="0"/>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9EFE5"/>
        </a:solidFill>
        <a:effectLst/>
      </p:bgPr>
    </p:bg>
    <p:spTree>
      <p:nvGrpSpPr>
        <p:cNvPr id="1" name=""/>
        <p:cNvGrpSpPr/>
        <p:nvPr/>
      </p:nvGrpSpPr>
      <p:grpSpPr>
        <a:xfrm>
          <a:off x="0" y="0"/>
          <a:ext cx="0" cy="0"/>
          <a:chOff x="0" y="0"/>
          <a:chExt cx="0" cy="0"/>
        </a:xfrm>
      </p:grpSpPr>
      <p:sp>
        <p:nvSpPr>
          <p:cNvPr id="5" name="TextBox 5"/>
          <p:cNvSpPr txBox="1"/>
          <p:nvPr>
            <p:custDataLst>
              <p:tags r:id="rId1"/>
            </p:custDataLst>
          </p:nvPr>
        </p:nvSpPr>
        <p:spPr>
          <a:xfrm>
            <a:off x="521335" y="3228975"/>
            <a:ext cx="3373200" cy="792000"/>
          </a:xfrm>
          <a:prstGeom prst="rect">
            <a:avLst/>
          </a:prstGeom>
        </p:spPr>
        <p:txBody>
          <a:bodyPr vert="horz" lIns="90170" tIns="46990" rIns="90170" bIns="46990" rtlCol="0" anchor="t">
            <a:normAutofit/>
          </a:bodyPr>
          <a:lstStyle/>
          <a:p>
            <a:pPr marL="0" indent="0" algn="l" fontAlgn="auto">
              <a:lnSpc>
                <a:spcPct val="110000"/>
              </a:lnSpc>
              <a:defRPr/>
            </a:pPr>
            <a:r>
              <a:rPr lang="en-US" sz="2000" b="1">
                <a:solidFill>
                  <a:srgbClr val="C00000"/>
                </a:solidFill>
                <a:latin typeface="思源黑体 Normal"/>
                <a:ea typeface="思源黑体 Normal"/>
              </a:rPr>
              <a:t>严格会议程序</a:t>
            </a:r>
            <a:endParaRPr lang="en-US" sz="1100"/>
          </a:p>
        </p:txBody>
      </p:sp>
      <p:sp>
        <p:nvSpPr>
          <p:cNvPr id="6" name="TextBox 6"/>
          <p:cNvSpPr txBox="1"/>
          <p:nvPr>
            <p:custDataLst>
              <p:tags r:id="rId2"/>
            </p:custDataLst>
          </p:nvPr>
        </p:nvSpPr>
        <p:spPr>
          <a:xfrm>
            <a:off x="4422140" y="3228975"/>
            <a:ext cx="3373200" cy="792000"/>
          </a:xfrm>
          <a:prstGeom prst="rect">
            <a:avLst/>
          </a:prstGeom>
        </p:spPr>
        <p:txBody>
          <a:bodyPr vert="horz" lIns="90170" tIns="46990" rIns="90170" bIns="46990" rtlCol="0" anchor="t">
            <a:normAutofit/>
          </a:bodyPr>
          <a:lstStyle/>
          <a:p>
            <a:pPr marL="0" indent="0" algn="l" fontAlgn="auto">
              <a:lnSpc>
                <a:spcPct val="110000"/>
              </a:lnSpc>
              <a:defRPr/>
            </a:pPr>
            <a:r>
              <a:rPr lang="en-US" sz="2000" b="1">
                <a:solidFill>
                  <a:srgbClr val="C00000"/>
                </a:solidFill>
                <a:latin typeface="思源黑体 Normal"/>
                <a:ea typeface="思源黑体 Normal"/>
              </a:rPr>
              <a:t>提升互动质量</a:t>
            </a:r>
            <a:endParaRPr lang="en-US" sz="1100"/>
          </a:p>
        </p:txBody>
      </p:sp>
      <p:sp>
        <p:nvSpPr>
          <p:cNvPr id="7" name="TextBox 7"/>
          <p:cNvSpPr txBox="1"/>
          <p:nvPr>
            <p:custDataLst>
              <p:tags r:id="rId3"/>
            </p:custDataLst>
          </p:nvPr>
        </p:nvSpPr>
        <p:spPr>
          <a:xfrm>
            <a:off x="8322945" y="3228975"/>
            <a:ext cx="3373200" cy="792000"/>
          </a:xfrm>
          <a:prstGeom prst="rect">
            <a:avLst/>
          </a:prstGeom>
        </p:spPr>
        <p:txBody>
          <a:bodyPr vert="horz" lIns="90170" tIns="46990" rIns="90170" bIns="46990" rtlCol="0" anchor="t">
            <a:normAutofit/>
          </a:bodyPr>
          <a:lstStyle/>
          <a:p>
            <a:pPr marL="0" indent="0" algn="l" fontAlgn="auto">
              <a:lnSpc>
                <a:spcPct val="110000"/>
              </a:lnSpc>
              <a:defRPr/>
            </a:pPr>
            <a:r>
              <a:rPr lang="en-US" sz="2000" b="1">
                <a:solidFill>
                  <a:srgbClr val="C00000"/>
                </a:solidFill>
                <a:latin typeface="思源黑体 Normal"/>
                <a:ea typeface="思源黑体 Normal"/>
              </a:rPr>
              <a:t>严肃党内政治生活</a:t>
            </a:r>
            <a:endParaRPr lang="en-US" sz="1100"/>
          </a:p>
        </p:txBody>
      </p:sp>
      <p:sp>
        <p:nvSpPr>
          <p:cNvPr id="8" name="TextBox 8"/>
          <p:cNvSpPr txBox="1"/>
          <p:nvPr>
            <p:custDataLst>
              <p:tags r:id="rId4"/>
            </p:custDataLst>
          </p:nvPr>
        </p:nvSpPr>
        <p:spPr>
          <a:xfrm>
            <a:off x="4422140" y="3978275"/>
            <a:ext cx="3373200" cy="2880000"/>
          </a:xfrm>
          <a:prstGeom prst="rect">
            <a:avLst/>
          </a:prstGeom>
          <a:solidFill>
            <a:srgbClr val="FFFFFF"/>
          </a:solidFill>
        </p:spPr>
        <p:txBody>
          <a:bodyPr vert="horz" wrap="square" lIns="90170" tIns="46990" rIns="90170" bIns="46990" rtlCol="0" anchor="t">
            <a:normAutofit/>
          </a:bodyPr>
          <a:lstStyle/>
          <a:p>
            <a:pPr marL="0" indent="0" algn="just" fontAlgn="auto">
              <a:lnSpc>
                <a:spcPct val="150000"/>
              </a:lnSpc>
              <a:spcBef>
                <a:spcPct val="0"/>
              </a:spcBef>
              <a:spcAft>
                <a:spcPct val="0"/>
              </a:spcAft>
              <a:defRPr/>
            </a:pPr>
            <a:r>
              <a:rPr lang="en-US" sz="1500">
                <a:solidFill>
                  <a:srgbClr val="262626"/>
                </a:solidFill>
                <a:latin typeface="思源黑体 Normal"/>
                <a:ea typeface="思源黑体 Normal"/>
              </a:rPr>
              <a:t>坚持领学导学、研讨交流、案例剖析和现场点评相结合，防止“一人讲、大家听”。支部委员要带头发言，党员要联系思想和岗位谈认识、找差距、讲行动，推动理论学习从“听过”转向“想透、做实”。</a:t>
            </a:r>
            <a:endParaRPr lang="en-US" sz="1100"/>
          </a:p>
        </p:txBody>
      </p:sp>
      <p:sp>
        <p:nvSpPr>
          <p:cNvPr id="9" name="TextBox 9"/>
          <p:cNvSpPr txBox="1"/>
          <p:nvPr>
            <p:custDataLst>
              <p:tags r:id="rId5"/>
            </p:custDataLst>
          </p:nvPr>
        </p:nvSpPr>
        <p:spPr>
          <a:xfrm>
            <a:off x="521335" y="3978275"/>
            <a:ext cx="3373200" cy="2880000"/>
          </a:xfrm>
          <a:prstGeom prst="rect">
            <a:avLst/>
          </a:prstGeom>
          <a:solidFill>
            <a:srgbClr val="FFFFFF"/>
          </a:solidFill>
        </p:spPr>
        <p:txBody>
          <a:bodyPr vert="horz" wrap="square" lIns="90170" tIns="46990" rIns="90170" bIns="46990" rtlCol="0" anchor="t">
            <a:normAutofit/>
          </a:bodyPr>
          <a:lstStyle/>
          <a:p>
            <a:pPr marL="0" indent="0" algn="just" fontAlgn="auto">
              <a:lnSpc>
                <a:spcPct val="150000"/>
              </a:lnSpc>
              <a:spcBef>
                <a:spcPct val="0"/>
              </a:spcBef>
              <a:spcAft>
                <a:spcPct val="0"/>
              </a:spcAft>
              <a:defRPr/>
            </a:pPr>
            <a:r>
              <a:rPr lang="en-US" sz="1500">
                <a:solidFill>
                  <a:srgbClr val="262626"/>
                </a:solidFill>
                <a:latin typeface="思源黑体 Normal"/>
                <a:ea typeface="思源黑体 Normal"/>
              </a:rPr>
              <a:t>主持人应做好签到、清点人数、宣布议程、组织学习、交流讨论和总结部署等环节，涉及表决事项要按照规定程序进行。会议记录应如实反映讨论情况、意见建议和形成的决议，不能只记录学习标题。</a:t>
            </a:r>
            <a:endParaRPr lang="en-US" sz="1100"/>
          </a:p>
        </p:txBody>
      </p:sp>
      <p:sp>
        <p:nvSpPr>
          <p:cNvPr id="10" name="TextBox 10"/>
          <p:cNvSpPr txBox="1"/>
          <p:nvPr>
            <p:custDataLst>
              <p:tags r:id="rId6"/>
            </p:custDataLst>
          </p:nvPr>
        </p:nvSpPr>
        <p:spPr>
          <a:xfrm>
            <a:off x="8322945" y="3978275"/>
            <a:ext cx="3373200" cy="2880000"/>
          </a:xfrm>
          <a:prstGeom prst="rect">
            <a:avLst/>
          </a:prstGeom>
          <a:solidFill>
            <a:srgbClr val="FFFFFF"/>
          </a:solidFill>
        </p:spPr>
        <p:txBody>
          <a:bodyPr vert="horz" wrap="square" lIns="90170" tIns="46990" rIns="90170" bIns="46990" rtlCol="0" anchor="t">
            <a:normAutofit/>
          </a:bodyPr>
          <a:lstStyle/>
          <a:p>
            <a:pPr marL="0" indent="0" algn="just" fontAlgn="auto">
              <a:lnSpc>
                <a:spcPct val="150000"/>
              </a:lnSpc>
              <a:spcBef>
                <a:spcPct val="0"/>
              </a:spcBef>
              <a:spcAft>
                <a:spcPct val="0"/>
              </a:spcAft>
              <a:defRPr/>
            </a:pPr>
            <a:r>
              <a:rPr lang="en-US" sz="1500">
                <a:solidFill>
                  <a:srgbClr val="262626"/>
                </a:solidFill>
                <a:latin typeface="思源黑体 Normal"/>
                <a:ea typeface="思源黑体 Normal"/>
              </a:rPr>
              <a:t>开展批评和自我批评要坚持实事求是、出于公心、直面问题，既指出差距不足，也提出改进建议。对苗头性、倾向性问题，要及时提醒、帮助整改，防止批评泛化为表扬，或异化为相互指责。</a:t>
            </a:r>
            <a:endParaRPr lang="en-US" sz="1100"/>
          </a:p>
        </p:txBody>
      </p:sp>
      <p:sp>
        <p:nvSpPr>
          <p:cNvPr id="11" name="Freeform 11"/>
          <p:cNvSpPr/>
          <p:nvPr/>
        </p:nvSpPr>
        <p:spPr>
          <a:xfrm>
            <a:off x="0" y="320040"/>
            <a:ext cx="685165" cy="718820"/>
          </a:xfrm>
          <a:custGeom>
            <a:avLst/>
            <a:gdLst/>
            <a:ahLst/>
            <a:cxnLst/>
            <a:rect l="l" t="t" r="r" b="b"/>
            <a:pathLst>
              <a:path w="461590" h="406400">
                <a:moveTo>
                  <a:pt x="258390" y="0"/>
                </a:moveTo>
                <a:lnTo>
                  <a:pt x="0" y="0"/>
                </a:lnTo>
                <a:lnTo>
                  <a:pt x="0" y="406400"/>
                </a:lnTo>
                <a:lnTo>
                  <a:pt x="258390" y="406400"/>
                </a:lnTo>
                <a:lnTo>
                  <a:pt x="461590" y="203200"/>
                </a:lnTo>
                <a:lnTo>
                  <a:pt x="258390" y="0"/>
                </a:lnTo>
                <a:close/>
              </a:path>
            </a:pathLst>
          </a:custGeom>
          <a:solidFill>
            <a:srgbClr val="C00000"/>
          </a:solidFill>
        </p:spPr>
      </p:sp>
      <p:sp>
        <p:nvSpPr>
          <p:cNvPr id="12" name="TextBox 12"/>
          <p:cNvSpPr txBox="1"/>
          <p:nvPr/>
        </p:nvSpPr>
        <p:spPr>
          <a:xfrm>
            <a:off x="781050" y="319405"/>
            <a:ext cx="10800000" cy="720090"/>
          </a:xfrm>
          <a:prstGeom prst="rect">
            <a:avLst/>
          </a:prstGeom>
        </p:spPr>
        <p:txBody>
          <a:bodyPr vert="horz" wrap="square" lIns="90170" tIns="46990" rIns="90170" bIns="46990" rtlCol="0" anchor="ctr">
            <a:normAutofit/>
          </a:bodyPr>
          <a:lstStyle/>
          <a:p>
            <a:pPr marL="0" indent="0" algn="l" fontAlgn="auto">
              <a:lnSpc>
                <a:spcPct val="100000"/>
              </a:lnSpc>
              <a:defRPr/>
            </a:pPr>
            <a:r>
              <a:rPr lang="en-US" sz="3200" b="1">
                <a:solidFill>
                  <a:srgbClr val="C00000"/>
                </a:solidFill>
                <a:latin typeface="思源黑体 Normal"/>
                <a:ea typeface="思源黑体 Normal"/>
              </a:rPr>
              <a:t>会中规范组织</a:t>
            </a:r>
            <a:endParaRPr lang="en-US" sz="1100"/>
          </a:p>
        </p:txBody>
      </p:sp>
      <p:sp>
        <p:nvSpPr>
          <p:cNvPr id="13" name="AutoShape 13"/>
          <p:cNvSpPr/>
          <p:nvPr/>
        </p:nvSpPr>
        <p:spPr>
          <a:xfrm>
            <a:off x="10820400" y="6553200"/>
            <a:ext cx="1270000" cy="190500"/>
          </a:xfrm>
          <a:prstGeom prst="rect">
            <a:avLst/>
          </a:prstGeom>
          <a:solidFill>
            <a:srgbClr val="000000">
              <a:alpha val="0"/>
            </a:srgbClr>
          </a:solidFill>
        </p:spPr>
        <p:txBody>
          <a:bodyPr rtlCol="0" anchor="t"/>
          <a:lstStyle/>
          <a:p>
            <a:pPr algn="r">
              <a:defRPr/>
            </a:pPr>
            <a:endParaRPr lang="en-US" sz="800">
              <a:solidFill>
                <a:srgbClr val="808080"/>
              </a:solidFill>
              <a:latin typeface="微软雅黑" panose="020B0503020204020204" charset="-122"/>
              <a:ea typeface="微软雅黑" panose="020B0503020204020204" charset="-122"/>
            </a:endParaRPr>
          </a:p>
        </p:txBody>
      </p:sp>
    </p:spTree>
  </p:cSld>
  <p:clrMapOvr>
    <a:masterClrMapping/>
  </p:clrMapOvr>
  <p:transition advClick="0"/>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9EFE5"/>
        </a:solidFill>
        <a:effectLst/>
      </p:bgPr>
    </p:bg>
    <p:spTree>
      <p:nvGrpSpPr>
        <p:cNvPr id="1" name=""/>
        <p:cNvGrpSpPr/>
        <p:nvPr/>
      </p:nvGrpSpPr>
      <p:grpSpPr>
        <a:xfrm>
          <a:off x="0" y="0"/>
          <a:ext cx="0" cy="0"/>
          <a:chOff x="0" y="0"/>
          <a:chExt cx="0" cy="0"/>
        </a:xfrm>
      </p:grpSpPr>
      <p:sp>
        <p:nvSpPr>
          <p:cNvPr id="11" name="TextBox 11"/>
          <p:cNvSpPr txBox="1"/>
          <p:nvPr>
            <p:custDataLst>
              <p:tags r:id="rId1"/>
            </p:custDataLst>
          </p:nvPr>
        </p:nvSpPr>
        <p:spPr>
          <a:xfrm>
            <a:off x="588328" y="4041775"/>
            <a:ext cx="3420110" cy="2314575"/>
          </a:xfrm>
          <a:prstGeom prst="rect">
            <a:avLst/>
          </a:prstGeom>
        </p:spPr>
        <p:txBody>
          <a:bodyPr vert="horz" wrap="square" lIns="90170" tIns="46990" rIns="90170" bIns="46990" rtlCol="0" anchor="t">
            <a:normAutofit/>
          </a:bodyPr>
          <a:lstStyle/>
          <a:p>
            <a:pPr marL="0" indent="0" algn="just" fontAlgn="auto">
              <a:lnSpc>
                <a:spcPct val="150000"/>
              </a:lnSpc>
              <a:defRPr/>
            </a:pPr>
            <a:r>
              <a:rPr lang="en-US" sz="1500">
                <a:solidFill>
                  <a:schemeClr val="tx2"/>
                </a:solidFill>
                <a:latin typeface="思源黑体 Normal"/>
                <a:ea typeface="思源黑体 Normal"/>
              </a:rPr>
              <a:t>会议结束后，要将形成的决议、改进事项和实践任务逐项列出，明确责任人、完成时限和验收标准。对需要上报或请示的事项，应及时履行程序，确保组织生活成果得到有效承接。</a:t>
            </a:r>
            <a:endParaRPr lang="en-US" sz="1100"/>
          </a:p>
        </p:txBody>
      </p:sp>
      <p:sp>
        <p:nvSpPr>
          <p:cNvPr id="12" name="TextBox 12"/>
          <p:cNvSpPr txBox="1"/>
          <p:nvPr>
            <p:custDataLst>
              <p:tags r:id="rId2"/>
            </p:custDataLst>
          </p:nvPr>
        </p:nvSpPr>
        <p:spPr>
          <a:xfrm>
            <a:off x="588010" y="3293110"/>
            <a:ext cx="3420745" cy="792000"/>
          </a:xfrm>
          <a:prstGeom prst="rect">
            <a:avLst/>
          </a:prstGeom>
          <a:ln>
            <a:noFill/>
          </a:ln>
        </p:spPr>
        <p:txBody>
          <a:bodyPr vert="horz" wrap="square" lIns="90170" tIns="46990" rIns="90170" bIns="46990" rtlCol="0" anchor="t">
            <a:normAutofit/>
          </a:bodyPr>
          <a:lstStyle/>
          <a:p>
            <a:pPr marL="0" indent="0" algn="l" fontAlgn="auto">
              <a:lnSpc>
                <a:spcPct val="108000"/>
              </a:lnSpc>
              <a:defRPr/>
            </a:pPr>
            <a:r>
              <a:rPr lang="en-US" sz="2000" b="1">
                <a:solidFill>
                  <a:srgbClr val="C00000"/>
                </a:solidFill>
                <a:latin typeface="思源黑体 Normal"/>
                <a:ea typeface="思源黑体 Normal"/>
              </a:rPr>
              <a:t>建立任务清单</a:t>
            </a:r>
            <a:endParaRPr lang="en-US" sz="1100"/>
          </a:p>
        </p:txBody>
      </p:sp>
      <p:sp>
        <p:nvSpPr>
          <p:cNvPr id="13" name="TextBox 13"/>
          <p:cNvSpPr txBox="1"/>
          <p:nvPr>
            <p:custDataLst>
              <p:tags r:id="rId3"/>
            </p:custDataLst>
          </p:nvPr>
        </p:nvSpPr>
        <p:spPr>
          <a:xfrm>
            <a:off x="4356418" y="4041775"/>
            <a:ext cx="3420110" cy="2314575"/>
          </a:xfrm>
          <a:prstGeom prst="rect">
            <a:avLst/>
          </a:prstGeom>
        </p:spPr>
        <p:txBody>
          <a:bodyPr vert="horz" wrap="square" lIns="90170" tIns="46990" rIns="90170" bIns="46990" rtlCol="0" anchor="t">
            <a:normAutofit/>
          </a:bodyPr>
          <a:lstStyle/>
          <a:p>
            <a:pPr marL="0" indent="0" algn="just" fontAlgn="auto">
              <a:lnSpc>
                <a:spcPct val="150000"/>
              </a:lnSpc>
              <a:defRPr/>
            </a:pPr>
            <a:r>
              <a:rPr lang="en-US" sz="1500">
                <a:solidFill>
                  <a:schemeClr val="tx2"/>
                </a:solidFill>
                <a:latin typeface="思源黑体 Normal"/>
                <a:ea typeface="思源黑体 Normal"/>
              </a:rPr>
              <a:t>支部书记和支委成员要定期了解任务进展，及时协调解决执行中的困难；对党员承诺事项、整改事项和重点工作，要通过台账管理、节点提醒和现场查看等方式推动落实，防止会议决议停留在纸面。</a:t>
            </a:r>
            <a:endParaRPr lang="en-US" sz="1100"/>
          </a:p>
        </p:txBody>
      </p:sp>
      <p:sp>
        <p:nvSpPr>
          <p:cNvPr id="14" name="TextBox 14"/>
          <p:cNvSpPr txBox="1"/>
          <p:nvPr>
            <p:custDataLst>
              <p:tags r:id="rId4"/>
            </p:custDataLst>
          </p:nvPr>
        </p:nvSpPr>
        <p:spPr>
          <a:xfrm>
            <a:off x="4356100" y="3293110"/>
            <a:ext cx="3420745" cy="792000"/>
          </a:xfrm>
          <a:prstGeom prst="rect">
            <a:avLst/>
          </a:prstGeom>
          <a:ln>
            <a:noFill/>
          </a:ln>
        </p:spPr>
        <p:txBody>
          <a:bodyPr vert="horz" wrap="square" lIns="90170" tIns="46990" rIns="90170" bIns="46990" rtlCol="0" anchor="t">
            <a:normAutofit/>
          </a:bodyPr>
          <a:lstStyle/>
          <a:p>
            <a:pPr marL="0" indent="0" algn="l" fontAlgn="auto">
              <a:lnSpc>
                <a:spcPct val="108000"/>
              </a:lnSpc>
              <a:defRPr/>
            </a:pPr>
            <a:r>
              <a:rPr lang="en-US" sz="2000" b="1">
                <a:solidFill>
                  <a:srgbClr val="C00000"/>
                </a:solidFill>
                <a:latin typeface="思源黑体 Normal"/>
                <a:ea typeface="思源黑体 Normal"/>
              </a:rPr>
              <a:t>强化过程督办</a:t>
            </a:r>
            <a:endParaRPr lang="en-US" sz="1100"/>
          </a:p>
        </p:txBody>
      </p:sp>
      <p:sp>
        <p:nvSpPr>
          <p:cNvPr id="15" name="TextBox 15"/>
          <p:cNvSpPr txBox="1"/>
          <p:nvPr>
            <p:custDataLst>
              <p:tags r:id="rId5"/>
            </p:custDataLst>
          </p:nvPr>
        </p:nvSpPr>
        <p:spPr>
          <a:xfrm>
            <a:off x="8124508" y="4041775"/>
            <a:ext cx="3420110" cy="2314575"/>
          </a:xfrm>
          <a:prstGeom prst="rect">
            <a:avLst/>
          </a:prstGeom>
        </p:spPr>
        <p:txBody>
          <a:bodyPr vert="horz" wrap="square" lIns="90170" tIns="46990" rIns="90170" bIns="46990" rtlCol="0" anchor="t">
            <a:normAutofit/>
          </a:bodyPr>
          <a:lstStyle/>
          <a:p>
            <a:pPr marL="0" indent="0" algn="just" fontAlgn="auto">
              <a:lnSpc>
                <a:spcPct val="150000"/>
              </a:lnSpc>
              <a:defRPr/>
            </a:pPr>
            <a:r>
              <a:rPr lang="en-US" sz="1500">
                <a:solidFill>
                  <a:schemeClr val="tx2"/>
                </a:solidFill>
                <a:latin typeface="思源黑体 Normal"/>
                <a:ea typeface="思源黑体 Normal"/>
              </a:rPr>
              <a:t>可从主题质量、党员参与、讨论深度、问题解决和成果转化等方面开展简要评估，既看资料是否齐全，更看党员是否受教育、组织是否增活力、工作是否有改进，并将评价结果用于优化下一次组织生活。</a:t>
            </a:r>
            <a:endParaRPr lang="en-US" sz="1100"/>
          </a:p>
        </p:txBody>
      </p:sp>
      <p:sp>
        <p:nvSpPr>
          <p:cNvPr id="16" name="TextBox 16"/>
          <p:cNvSpPr txBox="1"/>
          <p:nvPr>
            <p:custDataLst>
              <p:tags r:id="rId6"/>
            </p:custDataLst>
          </p:nvPr>
        </p:nvSpPr>
        <p:spPr>
          <a:xfrm>
            <a:off x="8124190" y="3293110"/>
            <a:ext cx="3420745" cy="792000"/>
          </a:xfrm>
          <a:prstGeom prst="rect">
            <a:avLst/>
          </a:prstGeom>
          <a:ln>
            <a:noFill/>
          </a:ln>
        </p:spPr>
        <p:txBody>
          <a:bodyPr vert="horz" wrap="square" lIns="90170" tIns="46990" rIns="90170" bIns="46990" rtlCol="0" anchor="t">
            <a:normAutofit/>
          </a:bodyPr>
          <a:lstStyle/>
          <a:p>
            <a:pPr marL="0" indent="0" algn="l" fontAlgn="auto">
              <a:lnSpc>
                <a:spcPct val="108000"/>
              </a:lnSpc>
              <a:defRPr/>
            </a:pPr>
            <a:r>
              <a:rPr lang="en-US" sz="2000" b="1">
                <a:solidFill>
                  <a:srgbClr val="C00000"/>
                </a:solidFill>
                <a:latin typeface="思源黑体 Normal"/>
                <a:ea typeface="思源黑体 Normal"/>
              </a:rPr>
              <a:t>做好复盘评价</a:t>
            </a:r>
            <a:endParaRPr lang="en-US" sz="1100"/>
          </a:p>
        </p:txBody>
      </p:sp>
      <p:sp>
        <p:nvSpPr>
          <p:cNvPr id="17" name="Freeform 17"/>
          <p:cNvSpPr/>
          <p:nvPr/>
        </p:nvSpPr>
        <p:spPr>
          <a:xfrm>
            <a:off x="0" y="320040"/>
            <a:ext cx="685165" cy="718820"/>
          </a:xfrm>
          <a:custGeom>
            <a:avLst/>
            <a:gdLst/>
            <a:ahLst/>
            <a:cxnLst/>
            <a:rect l="l" t="t" r="r" b="b"/>
            <a:pathLst>
              <a:path w="461590" h="406400">
                <a:moveTo>
                  <a:pt x="258390" y="0"/>
                </a:moveTo>
                <a:lnTo>
                  <a:pt x="0" y="0"/>
                </a:lnTo>
                <a:lnTo>
                  <a:pt x="0" y="406400"/>
                </a:lnTo>
                <a:lnTo>
                  <a:pt x="258390" y="406400"/>
                </a:lnTo>
                <a:lnTo>
                  <a:pt x="461590" y="203200"/>
                </a:lnTo>
                <a:lnTo>
                  <a:pt x="258390" y="0"/>
                </a:lnTo>
                <a:close/>
              </a:path>
            </a:pathLst>
          </a:custGeom>
          <a:solidFill>
            <a:srgbClr val="C00000"/>
          </a:solidFill>
        </p:spPr>
      </p:sp>
      <p:sp>
        <p:nvSpPr>
          <p:cNvPr id="18" name="TextBox 18"/>
          <p:cNvSpPr txBox="1"/>
          <p:nvPr/>
        </p:nvSpPr>
        <p:spPr>
          <a:xfrm>
            <a:off x="781050" y="319405"/>
            <a:ext cx="10800000" cy="720090"/>
          </a:xfrm>
          <a:prstGeom prst="rect">
            <a:avLst/>
          </a:prstGeom>
        </p:spPr>
        <p:txBody>
          <a:bodyPr vert="horz" wrap="square" lIns="90170" tIns="46990" rIns="90170" bIns="46990" rtlCol="0" anchor="ctr">
            <a:normAutofit/>
          </a:bodyPr>
          <a:lstStyle/>
          <a:p>
            <a:pPr marL="0" indent="0" algn="l" fontAlgn="auto">
              <a:lnSpc>
                <a:spcPct val="100000"/>
              </a:lnSpc>
              <a:defRPr/>
            </a:pPr>
            <a:r>
              <a:rPr lang="en-US" sz="3200" b="1">
                <a:solidFill>
                  <a:srgbClr val="C00000"/>
                </a:solidFill>
                <a:latin typeface="思源黑体 Normal"/>
                <a:ea typeface="思源黑体 Normal"/>
              </a:rPr>
              <a:t>会后跟踪闭环</a:t>
            </a:r>
            <a:endParaRPr lang="en-US" sz="1100"/>
          </a:p>
        </p:txBody>
      </p:sp>
      <p:sp>
        <p:nvSpPr>
          <p:cNvPr id="19" name="AutoShape 19"/>
          <p:cNvSpPr/>
          <p:nvPr/>
        </p:nvSpPr>
        <p:spPr>
          <a:xfrm>
            <a:off x="10795000" y="6540500"/>
            <a:ext cx="1270000" cy="190500"/>
          </a:xfrm>
          <a:prstGeom prst="rect">
            <a:avLst/>
          </a:prstGeom>
          <a:solidFill>
            <a:srgbClr val="000000">
              <a:alpha val="0"/>
            </a:srgbClr>
          </a:solidFill>
        </p:spPr>
        <p:txBody>
          <a:bodyPr rtlCol="0" anchor="t"/>
          <a:lstStyle/>
          <a:p>
            <a:pPr algn="r">
              <a:defRPr/>
            </a:pPr>
            <a:endParaRPr lang="en-US" sz="800">
              <a:solidFill>
                <a:srgbClr val="808080"/>
              </a:solidFill>
              <a:latin typeface="微软雅黑" panose="020B0503020204020204" charset="-122"/>
              <a:ea typeface="微软雅黑" panose="020B050302020402020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l="-1000" r="-1000" b="-7000"/>
          </a:stretch>
        </a:blipFill>
        <a:effectLst/>
      </p:bgPr>
    </p:bg>
    <p:spTree>
      <p:nvGrpSpPr>
        <p:cNvPr id="1" name=""/>
        <p:cNvGrpSpPr/>
        <p:nvPr/>
      </p:nvGrpSpPr>
      <p:grpSpPr>
        <a:xfrm>
          <a:off x="0" y="0"/>
          <a:ext cx="0" cy="0"/>
          <a:chOff x="0" y="0"/>
          <a:chExt cx="0" cy="0"/>
        </a:xfrm>
      </p:grpSpPr>
      <p:sp>
        <p:nvSpPr>
          <p:cNvPr id="2" name="AutoShape 2"/>
          <p:cNvSpPr/>
          <p:nvPr/>
        </p:nvSpPr>
        <p:spPr>
          <a:xfrm>
            <a:off x="2788920" y="4443095"/>
            <a:ext cx="6739255" cy="83820"/>
          </a:xfrm>
          <a:prstGeom prst="rect">
            <a:avLst/>
          </a:prstGeom>
          <a:gradFill>
            <a:gsLst>
              <a:gs pos="0">
                <a:schemeClr val="accent1">
                  <a:alpha val="100000"/>
                  <a:lumMod val="55000"/>
                  <a:lumOff val="45000"/>
                </a:schemeClr>
              </a:gs>
              <a:gs pos="50000">
                <a:schemeClr val="accent1"/>
              </a:gs>
              <a:gs pos="100000">
                <a:schemeClr val="accent1">
                  <a:alpha val="0"/>
                  <a:lumMod val="25000"/>
                  <a:lumOff val="75000"/>
                </a:schemeClr>
              </a:gs>
            </a:gsLst>
            <a:path path="circle">
              <a:fillToRect l="50000" t="50000" r="50000" b="50000"/>
            </a:path>
            <a:tileRect/>
          </a:gradFill>
          <a:ln>
            <a:noFill/>
          </a:ln>
        </p:spPr>
        <p:txBody>
          <a:bodyPr vert="horz" lIns="91440" tIns="45720" rIns="91440" bIns="45720" anchor="ctr"/>
          <a:p>
            <a:pPr marL="0" algn="ctr"/>
          </a:p>
        </p:txBody>
      </p:sp>
      <p:sp>
        <p:nvSpPr>
          <p:cNvPr id="3" name="TextBox 3"/>
          <p:cNvSpPr txBox="1"/>
          <p:nvPr/>
        </p:nvSpPr>
        <p:spPr>
          <a:xfrm>
            <a:off x="2542540" y="2193925"/>
            <a:ext cx="7232015" cy="2169795"/>
          </a:xfrm>
          <a:prstGeom prst="rect">
            <a:avLst/>
          </a:prstGeom>
          <a:noFill/>
        </p:spPr>
        <p:txBody>
          <a:bodyPr vert="horz" wrap="square" lIns="91440" tIns="45720" rIns="91440" bIns="45720" rtlCol="0" anchor="ctr">
            <a:noAutofit/>
            <a:scene3d>
              <a:camera prst="orthographicFront"/>
              <a:lightRig rig="threePt" dir="t"/>
            </a:scene3d>
          </a:bodyPr>
          <a:lstStyle/>
          <a:p>
            <a:pPr marL="0" indent="0" algn="ctr" fontAlgn="auto">
              <a:lnSpc>
                <a:spcPct val="110000"/>
              </a:lnSpc>
              <a:defRPr/>
            </a:pPr>
            <a:r>
              <a:rPr lang="en-US" sz="4800" b="1" spc="400">
                <a:solidFill>
                  <a:srgbClr val="CF0B0F"/>
                </a:solidFill>
                <a:effectLst>
                  <a:outerShdw blurRad="50800" dist="38100" dir="5400000" algn="t" rotWithShape="0">
                    <a:srgbClr val="FFFFFF">
                      <a:alpha val="40000"/>
                    </a:srgbClr>
                  </a:outerShdw>
                </a:effectLst>
                <a:latin typeface="思源黑体 Medium"/>
                <a:ea typeface="思源黑体 Medium"/>
              </a:rPr>
              <a:t>融合赋能：推动党建与业务深度融合</a:t>
            </a:r>
            <a:endParaRPr lang="en-US" sz="1100"/>
          </a:p>
        </p:txBody>
      </p:sp>
      <p:grpSp>
        <p:nvGrpSpPr>
          <p:cNvPr id="4" name="Group 4"/>
          <p:cNvGrpSpPr/>
          <p:nvPr/>
        </p:nvGrpSpPr>
        <p:grpSpPr>
          <a:xfrm>
            <a:off x="4270693" y="1005840"/>
            <a:ext cx="3650615" cy="1160145"/>
            <a:chOff x="6852" y="2011"/>
            <a:chExt cx="5749" cy="1827"/>
          </a:xfrm>
        </p:grpSpPr>
        <p:grpSp>
          <p:nvGrpSpPr>
            <p:cNvPr id="5" name="Group 5"/>
            <p:cNvGrpSpPr/>
            <p:nvPr/>
          </p:nvGrpSpPr>
          <p:grpSpPr>
            <a:xfrm>
              <a:off x="7109" y="2220"/>
              <a:ext cx="5250" cy="1354"/>
              <a:chOff x="6929" y="2214"/>
              <a:chExt cx="5250" cy="1354"/>
            </a:xfrm>
          </p:grpSpPr>
          <p:sp>
            <p:nvSpPr>
              <p:cNvPr id="6" name="AutoShape 6"/>
              <p:cNvSpPr/>
              <p:nvPr/>
            </p:nvSpPr>
            <p:spPr>
              <a:xfrm>
                <a:off x="6929" y="2214"/>
                <a:ext cx="5251" cy="1354"/>
              </a:xfrm>
              <a:prstGeom prst="rect">
                <a:avLst/>
              </a:prstGeom>
              <a:solidFill>
                <a:schemeClr val="accent1"/>
              </a:solidFill>
              <a:ln>
                <a:noFill/>
              </a:ln>
            </p:spPr>
            <p:txBody>
              <a:bodyPr vert="horz" lIns="91440" tIns="45720" rIns="91440" bIns="45720" anchor="ctr"/>
              <a:p>
                <a:pPr marL="0" algn="ctr"/>
              </a:p>
            </p:txBody>
          </p:sp>
          <p:sp>
            <p:nvSpPr>
              <p:cNvPr id="7" name="TextBox 7"/>
              <p:cNvSpPr txBox="1"/>
              <p:nvPr/>
            </p:nvSpPr>
            <p:spPr>
              <a:xfrm>
                <a:off x="7085" y="2216"/>
                <a:ext cx="4938" cy="1353"/>
              </a:xfrm>
              <a:prstGeom prst="rect">
                <a:avLst/>
              </a:prstGeom>
              <a:noFill/>
            </p:spPr>
            <p:txBody>
              <a:bodyPr vert="horz" wrap="square" lIns="121873" tIns="60936" rIns="121873" bIns="60936" rtlCol="0" anchor="ctr">
                <a:noAutofit/>
              </a:bodyPr>
              <a:lstStyle/>
              <a:p>
                <a:pPr marL="0" algn="ctr">
                  <a:defRPr/>
                </a:pPr>
                <a:r>
                  <a:rPr lang="en-US" sz="3200" b="1" spc="800">
                    <a:solidFill>
                      <a:schemeClr val="bg1"/>
                    </a:solidFill>
                    <a:latin typeface="思源黑体 Medium"/>
                    <a:ea typeface="思源黑体 Medium"/>
                  </a:rPr>
                  <a:t>PART-04</a:t>
                </a:r>
                <a:endParaRPr lang="en-US" sz="1100"/>
              </a:p>
            </p:txBody>
          </p:sp>
        </p:grpSp>
        <p:sp>
          <p:nvSpPr>
            <p:cNvPr id="8" name="AutoShape 8"/>
            <p:cNvSpPr/>
            <p:nvPr/>
          </p:nvSpPr>
          <p:spPr>
            <a:xfrm rot="5400000" flipV="1">
              <a:off x="11657" y="1783"/>
              <a:ext cx="716" cy="1173"/>
            </a:xfrm>
            <a:prstGeom prst="corner">
              <a:avLst>
                <a:gd name="adj1" fmla="val 7476"/>
                <a:gd name="adj2" fmla="val 7583"/>
              </a:avLst>
            </a:prstGeom>
            <a:solidFill>
              <a:srgbClr val="B40000"/>
            </a:solidFill>
            <a:ln>
              <a:noFill/>
            </a:ln>
          </p:spPr>
          <p:txBody>
            <a:bodyPr vert="horz" lIns="91440" tIns="45720" rIns="91440" bIns="45720" anchor="ctr"/>
            <a:p>
              <a:pPr marL="0" algn="ctr"/>
            </a:p>
          </p:txBody>
        </p:sp>
        <p:sp>
          <p:nvSpPr>
            <p:cNvPr id="9" name="AutoShape 9"/>
            <p:cNvSpPr/>
            <p:nvPr/>
          </p:nvSpPr>
          <p:spPr>
            <a:xfrm rot="16200000" flipV="1">
              <a:off x="7080" y="2894"/>
              <a:ext cx="716" cy="1173"/>
            </a:xfrm>
            <a:prstGeom prst="corner">
              <a:avLst>
                <a:gd name="adj1" fmla="val 7476"/>
                <a:gd name="adj2" fmla="val 7583"/>
              </a:avLst>
            </a:prstGeom>
            <a:solidFill>
              <a:srgbClr val="B40000"/>
            </a:solidFill>
            <a:ln>
              <a:noFill/>
            </a:ln>
          </p:spPr>
          <p:txBody>
            <a:bodyPr vert="horz" lIns="91440" tIns="45720" rIns="91440" bIns="45720" anchor="ctr"/>
            <a:p>
              <a:pPr marL="0" algn="ctr"/>
            </a:p>
          </p:txBody>
        </p:sp>
      </p:grpSp>
      <p:sp>
        <p:nvSpPr>
          <p:cNvPr id="10" name="AutoShape 10"/>
          <p:cNvSpPr/>
          <p:nvPr/>
        </p:nvSpPr>
        <p:spPr>
          <a:xfrm>
            <a:off x="10795000" y="6540500"/>
            <a:ext cx="1270000" cy="190500"/>
          </a:xfrm>
          <a:prstGeom prst="rect">
            <a:avLst/>
          </a:prstGeom>
          <a:solidFill>
            <a:srgbClr val="000000">
              <a:alpha val="0"/>
            </a:srgbClr>
          </a:solidFill>
        </p:spPr>
        <p:txBody>
          <a:bodyPr rtlCol="0" anchor="t"/>
          <a:lstStyle/>
          <a:p>
            <a:pPr algn="r">
              <a:defRPr/>
            </a:pPr>
            <a:endParaRPr lang="en-US" sz="800">
              <a:solidFill>
                <a:srgbClr val="808080"/>
              </a:solidFill>
              <a:latin typeface="微软雅黑" panose="020B0503020204020204" charset="-122"/>
              <a:ea typeface="微软雅黑" panose="020B0503020204020204" charset="-122"/>
            </a:endParaRPr>
          </a:p>
        </p:txBody>
      </p:sp>
    </p:spTree>
  </p:cSld>
  <p:clrMapOvr>
    <a:masterClrMapping/>
  </p:clrMapOvr>
  <p:transition advClick="0"/>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9EFE5"/>
        </a:solidFill>
        <a:effectLst/>
      </p:bgPr>
    </p:bg>
    <p:spTree>
      <p:nvGrpSpPr>
        <p:cNvPr id="1" name=""/>
        <p:cNvGrpSpPr/>
        <p:nvPr/>
      </p:nvGrpSpPr>
      <p:grpSpPr>
        <a:xfrm>
          <a:off x="0" y="0"/>
          <a:ext cx="0" cy="0"/>
          <a:chOff x="0" y="0"/>
          <a:chExt cx="0" cy="0"/>
        </a:xfrm>
      </p:grpSpPr>
      <p:grpSp>
        <p:nvGrpSpPr>
          <p:cNvPr id="3" name="Group 3"/>
          <p:cNvGrpSpPr/>
          <p:nvPr/>
        </p:nvGrpSpPr>
        <p:grpSpPr>
          <a:xfrm>
            <a:off x="4512310" y="5170805"/>
            <a:ext cx="996315" cy="1016000"/>
            <a:chOff x="7499" y="8150"/>
            <a:chExt cx="1600" cy="1600"/>
          </a:xfrm>
        </p:grpSpPr>
        <p:sp>
          <p:nvSpPr>
            <p:cNvPr id="4" name="AutoShape 4"/>
            <p:cNvSpPr/>
            <p:nvPr/>
          </p:nvSpPr>
          <p:spPr>
            <a:xfrm>
              <a:off x="7499" y="8150"/>
              <a:ext cx="1600" cy="1600"/>
            </a:xfrm>
            <a:prstGeom prst="ellipse">
              <a:avLst/>
            </a:prstGeom>
            <a:solidFill>
              <a:srgbClr val="C00000"/>
            </a:solidFill>
          </p:spPr>
        </p:sp>
        <p:sp>
          <p:nvSpPr>
            <p:cNvPr id="5" name="TextBox 5"/>
            <p:cNvSpPr txBox="1"/>
            <p:nvPr/>
          </p:nvSpPr>
          <p:spPr>
            <a:xfrm>
              <a:off x="7523" y="8405"/>
              <a:ext cx="1553" cy="1091"/>
            </a:xfrm>
            <a:prstGeom prst="rect">
              <a:avLst/>
            </a:prstGeom>
          </p:spPr>
          <p:txBody>
            <a:bodyPr vert="horz" wrap="square" lIns="90170" tIns="46990" rIns="90170" bIns="46990" rtlCol="0" anchor="ctr">
              <a:normAutofit/>
            </a:bodyPr>
            <a:lstStyle/>
            <a:p>
              <a:pPr marL="0" indent="0" algn="ctr" fontAlgn="auto">
                <a:lnSpc>
                  <a:spcPct val="100000"/>
                </a:lnSpc>
                <a:defRPr/>
              </a:pPr>
              <a:r>
                <a:rPr lang="en-US" sz="2400" b="1">
                  <a:solidFill>
                    <a:srgbClr val="FFFFFF"/>
                  </a:solidFill>
                  <a:latin typeface="思源黑体 Normal"/>
                  <a:ea typeface="思源黑体 Normal"/>
                </a:rPr>
                <a:t>03</a:t>
              </a:r>
              <a:endParaRPr lang="en-US" sz="1100"/>
            </a:p>
          </p:txBody>
        </p:sp>
      </p:grpSp>
      <p:grpSp>
        <p:nvGrpSpPr>
          <p:cNvPr id="6" name="Group 6"/>
          <p:cNvGrpSpPr/>
          <p:nvPr/>
        </p:nvGrpSpPr>
        <p:grpSpPr>
          <a:xfrm>
            <a:off x="4512310" y="1398905"/>
            <a:ext cx="996315" cy="1016000"/>
            <a:chOff x="7499" y="1915"/>
            <a:chExt cx="1600" cy="1600"/>
          </a:xfrm>
        </p:grpSpPr>
        <p:sp>
          <p:nvSpPr>
            <p:cNvPr id="7" name="AutoShape 7"/>
            <p:cNvSpPr/>
            <p:nvPr/>
          </p:nvSpPr>
          <p:spPr>
            <a:xfrm>
              <a:off x="7499" y="1915"/>
              <a:ext cx="1600" cy="1600"/>
            </a:xfrm>
            <a:prstGeom prst="ellipse">
              <a:avLst/>
            </a:prstGeom>
            <a:solidFill>
              <a:srgbClr val="C00000"/>
            </a:solidFill>
          </p:spPr>
        </p:sp>
        <p:sp>
          <p:nvSpPr>
            <p:cNvPr id="8" name="TextBox 8"/>
            <p:cNvSpPr txBox="1"/>
            <p:nvPr/>
          </p:nvSpPr>
          <p:spPr>
            <a:xfrm>
              <a:off x="7523" y="2170"/>
              <a:ext cx="1553" cy="1091"/>
            </a:xfrm>
            <a:prstGeom prst="rect">
              <a:avLst/>
            </a:prstGeom>
          </p:spPr>
          <p:txBody>
            <a:bodyPr vert="horz" wrap="square" lIns="90170" tIns="46990" rIns="90170" bIns="46990" rtlCol="0" anchor="ctr">
              <a:normAutofit/>
            </a:bodyPr>
            <a:lstStyle/>
            <a:p>
              <a:pPr marL="0" indent="0" algn="ctr" fontAlgn="auto">
                <a:lnSpc>
                  <a:spcPct val="100000"/>
                </a:lnSpc>
                <a:defRPr/>
              </a:pPr>
              <a:r>
                <a:rPr lang="en-US" sz="2400" b="1">
                  <a:solidFill>
                    <a:srgbClr val="FFFFFF"/>
                  </a:solidFill>
                  <a:latin typeface="思源黑体 Normal"/>
                  <a:ea typeface="思源黑体 Normal"/>
                </a:rPr>
                <a:t>01</a:t>
              </a:r>
              <a:endParaRPr lang="en-US" sz="1100"/>
            </a:p>
          </p:txBody>
        </p:sp>
      </p:grpSp>
      <p:grpSp>
        <p:nvGrpSpPr>
          <p:cNvPr id="9" name="Group 9"/>
          <p:cNvGrpSpPr/>
          <p:nvPr/>
        </p:nvGrpSpPr>
        <p:grpSpPr>
          <a:xfrm>
            <a:off x="4512310" y="3284855"/>
            <a:ext cx="996315" cy="1016000"/>
            <a:chOff x="7499" y="4957"/>
            <a:chExt cx="1600" cy="1600"/>
          </a:xfrm>
        </p:grpSpPr>
        <p:sp>
          <p:nvSpPr>
            <p:cNvPr id="10" name="AutoShape 10"/>
            <p:cNvSpPr/>
            <p:nvPr/>
          </p:nvSpPr>
          <p:spPr>
            <a:xfrm>
              <a:off x="7499" y="4957"/>
              <a:ext cx="1600" cy="1600"/>
            </a:xfrm>
            <a:prstGeom prst="ellipse">
              <a:avLst/>
            </a:prstGeom>
            <a:solidFill>
              <a:srgbClr val="C00000"/>
            </a:solidFill>
          </p:spPr>
        </p:sp>
        <p:sp>
          <p:nvSpPr>
            <p:cNvPr id="11" name="TextBox 11"/>
            <p:cNvSpPr txBox="1"/>
            <p:nvPr/>
          </p:nvSpPr>
          <p:spPr>
            <a:xfrm>
              <a:off x="7523" y="5212"/>
              <a:ext cx="1553" cy="1091"/>
            </a:xfrm>
            <a:prstGeom prst="rect">
              <a:avLst/>
            </a:prstGeom>
          </p:spPr>
          <p:txBody>
            <a:bodyPr vert="horz" wrap="square" lIns="90170" tIns="46990" rIns="90170" bIns="46990" rtlCol="0" anchor="ctr">
              <a:normAutofit/>
            </a:bodyPr>
            <a:lstStyle/>
            <a:p>
              <a:pPr marL="0" indent="0" algn="ctr" fontAlgn="auto">
                <a:lnSpc>
                  <a:spcPct val="100000"/>
                </a:lnSpc>
                <a:defRPr/>
              </a:pPr>
              <a:r>
                <a:rPr lang="en-US" sz="2400" b="1">
                  <a:solidFill>
                    <a:srgbClr val="FFFFFF"/>
                  </a:solidFill>
                  <a:latin typeface="思源黑体 Normal"/>
                  <a:ea typeface="思源黑体 Normal"/>
                </a:rPr>
                <a:t>02</a:t>
              </a:r>
              <a:endParaRPr lang="en-US" sz="1100"/>
            </a:p>
          </p:txBody>
        </p:sp>
      </p:grpSp>
      <p:sp>
        <p:nvSpPr>
          <p:cNvPr id="12" name="TextBox 12"/>
          <p:cNvSpPr txBox="1"/>
          <p:nvPr/>
        </p:nvSpPr>
        <p:spPr>
          <a:xfrm>
            <a:off x="5708650" y="1722120"/>
            <a:ext cx="5860415" cy="1367790"/>
          </a:xfrm>
          <a:prstGeom prst="rect">
            <a:avLst/>
          </a:prstGeom>
        </p:spPr>
        <p:txBody>
          <a:bodyPr vert="horz" wrap="square" lIns="90170" tIns="46990" rIns="90170" bIns="46990" rtlCol="0" anchor="t">
            <a:normAutofit/>
          </a:bodyPr>
          <a:lstStyle/>
          <a:p>
            <a:pPr marL="0" indent="0" algn="just" fontAlgn="auto">
              <a:lnSpc>
                <a:spcPct val="150000"/>
              </a:lnSpc>
              <a:defRPr/>
            </a:pPr>
            <a:r>
              <a:rPr lang="en-US" sz="1500">
                <a:solidFill>
                  <a:srgbClr val="333333"/>
                </a:solidFill>
                <a:latin typeface="思源黑体 Normal"/>
                <a:ea typeface="思源黑体 Normal"/>
              </a:rPr>
              <a:t>组织生活要紧扣机关年度重点任务、重大项目、改革事项和风险防控安排，把业务难题转化为组织生活议题，把党员承诺转化为攻坚任务，形成围绕中心抓党建、抓好党建促业务的工作格局。</a:t>
            </a:r>
            <a:endParaRPr lang="en-US" sz="1100"/>
          </a:p>
        </p:txBody>
      </p:sp>
      <p:sp>
        <p:nvSpPr>
          <p:cNvPr id="13" name="TextBox 13"/>
          <p:cNvSpPr txBox="1"/>
          <p:nvPr/>
        </p:nvSpPr>
        <p:spPr>
          <a:xfrm>
            <a:off x="5709285" y="3604260"/>
            <a:ext cx="5860415" cy="1367790"/>
          </a:xfrm>
          <a:prstGeom prst="rect">
            <a:avLst/>
          </a:prstGeom>
        </p:spPr>
        <p:txBody>
          <a:bodyPr vert="horz" wrap="square" lIns="90170" tIns="46990" rIns="90170" bIns="46990" rtlCol="0" anchor="t">
            <a:normAutofit/>
          </a:bodyPr>
          <a:lstStyle/>
          <a:p>
            <a:pPr marL="0" indent="0" algn="just" fontAlgn="auto">
              <a:lnSpc>
                <a:spcPct val="150000"/>
              </a:lnSpc>
              <a:defRPr/>
            </a:pPr>
            <a:r>
              <a:rPr lang="en-US" sz="1500">
                <a:solidFill>
                  <a:srgbClr val="333333"/>
                </a:solidFill>
                <a:latin typeface="思源黑体 Normal"/>
                <a:ea typeface="思源黑体 Normal"/>
              </a:rPr>
              <a:t>党员发言不能停留在表态层面，要结合岗位职责分析政策要求、工作堵点和群众需求，重点回答“我承担什么责任、目前有哪些差距、下一步如何改进”，推动理论学习与履职实践紧密结合。</a:t>
            </a:r>
            <a:endParaRPr lang="en-US" sz="1100"/>
          </a:p>
        </p:txBody>
      </p:sp>
      <p:sp>
        <p:nvSpPr>
          <p:cNvPr id="14" name="TextBox 14"/>
          <p:cNvSpPr txBox="1"/>
          <p:nvPr/>
        </p:nvSpPr>
        <p:spPr>
          <a:xfrm>
            <a:off x="5709285" y="5487035"/>
            <a:ext cx="5860415" cy="1367790"/>
          </a:xfrm>
          <a:prstGeom prst="rect">
            <a:avLst/>
          </a:prstGeom>
        </p:spPr>
        <p:txBody>
          <a:bodyPr vert="horz" wrap="square" lIns="90170" tIns="46990" rIns="90170" bIns="46990" rtlCol="0" anchor="t">
            <a:normAutofit/>
          </a:bodyPr>
          <a:lstStyle/>
          <a:p>
            <a:pPr marL="0" indent="0" algn="just" fontAlgn="auto">
              <a:lnSpc>
                <a:spcPct val="150000"/>
              </a:lnSpc>
              <a:defRPr/>
            </a:pPr>
            <a:r>
              <a:rPr lang="en-US" sz="1500">
                <a:solidFill>
                  <a:srgbClr val="333333"/>
                </a:solidFill>
                <a:latin typeface="思源黑体 Normal"/>
                <a:ea typeface="思源黑体 Normal"/>
              </a:rPr>
              <a:t>对急难险重任务，可采取党员突击队、先锋岗、责任区和志愿服务等载体，把党课讲到项目现场、服务窗口和基层一线。通过现场教学和实践检验，让党员在解决问题中增强党性、提升能力。</a:t>
            </a:r>
            <a:endParaRPr lang="en-US" sz="1100"/>
          </a:p>
        </p:txBody>
      </p:sp>
      <p:sp>
        <p:nvSpPr>
          <p:cNvPr id="15" name="TextBox 15"/>
          <p:cNvSpPr txBox="1"/>
          <p:nvPr/>
        </p:nvSpPr>
        <p:spPr>
          <a:xfrm>
            <a:off x="5708650" y="5063490"/>
            <a:ext cx="5860415" cy="431800"/>
          </a:xfrm>
          <a:prstGeom prst="rect">
            <a:avLst/>
          </a:prstGeom>
        </p:spPr>
        <p:txBody>
          <a:bodyPr vert="horz" wrap="square" lIns="90170" tIns="46990" rIns="90170" bIns="46990" rtlCol="0" anchor="b">
            <a:normAutofit/>
          </a:bodyPr>
          <a:lstStyle/>
          <a:p>
            <a:pPr marL="0" indent="0" algn="l" fontAlgn="auto">
              <a:lnSpc>
                <a:spcPct val="100000"/>
              </a:lnSpc>
              <a:defRPr/>
            </a:pPr>
            <a:r>
              <a:rPr lang="en-US" sz="2000" b="1">
                <a:solidFill>
                  <a:srgbClr val="C00000"/>
                </a:solidFill>
                <a:latin typeface="思源黑体 Normal"/>
                <a:ea typeface="思源黑体 Normal"/>
              </a:rPr>
              <a:t>把攻坚一线作为课堂</a:t>
            </a:r>
            <a:endParaRPr lang="en-US" sz="1100"/>
          </a:p>
        </p:txBody>
      </p:sp>
      <p:sp>
        <p:nvSpPr>
          <p:cNvPr id="16" name="TextBox 16"/>
          <p:cNvSpPr txBox="1"/>
          <p:nvPr/>
        </p:nvSpPr>
        <p:spPr>
          <a:xfrm>
            <a:off x="5708650" y="3172460"/>
            <a:ext cx="5860415" cy="431800"/>
          </a:xfrm>
          <a:prstGeom prst="rect">
            <a:avLst/>
          </a:prstGeom>
        </p:spPr>
        <p:txBody>
          <a:bodyPr vert="horz" wrap="square" lIns="90170" tIns="46990" rIns="90170" bIns="46990" rtlCol="0" anchor="b">
            <a:normAutofit/>
          </a:bodyPr>
          <a:lstStyle/>
          <a:p>
            <a:pPr marL="0" indent="0" algn="l" fontAlgn="auto">
              <a:lnSpc>
                <a:spcPct val="100000"/>
              </a:lnSpc>
              <a:defRPr/>
            </a:pPr>
            <a:r>
              <a:rPr lang="en-US" sz="2000" b="1">
                <a:solidFill>
                  <a:srgbClr val="C00000"/>
                </a:solidFill>
                <a:latin typeface="思源黑体 Normal"/>
                <a:ea typeface="思源黑体 Normal"/>
              </a:rPr>
              <a:t>把岗位职责融入研讨</a:t>
            </a:r>
            <a:endParaRPr lang="en-US" sz="1100"/>
          </a:p>
        </p:txBody>
      </p:sp>
      <p:sp>
        <p:nvSpPr>
          <p:cNvPr id="17" name="TextBox 17"/>
          <p:cNvSpPr txBox="1"/>
          <p:nvPr/>
        </p:nvSpPr>
        <p:spPr>
          <a:xfrm>
            <a:off x="5708650" y="1290320"/>
            <a:ext cx="5860415" cy="431800"/>
          </a:xfrm>
          <a:prstGeom prst="rect">
            <a:avLst/>
          </a:prstGeom>
        </p:spPr>
        <p:txBody>
          <a:bodyPr vert="horz" wrap="square" lIns="90170" tIns="46990" rIns="90170" bIns="46990" rtlCol="0" anchor="b">
            <a:normAutofit/>
          </a:bodyPr>
          <a:lstStyle/>
          <a:p>
            <a:pPr marL="0" indent="0" algn="l" fontAlgn="auto">
              <a:lnSpc>
                <a:spcPct val="100000"/>
              </a:lnSpc>
              <a:defRPr/>
            </a:pPr>
            <a:r>
              <a:rPr lang="en-US" sz="2000" b="1">
                <a:solidFill>
                  <a:srgbClr val="C00000"/>
                </a:solidFill>
                <a:latin typeface="思源黑体 Normal"/>
                <a:ea typeface="思源黑体 Normal"/>
              </a:rPr>
              <a:t>把重点工作纳入议题</a:t>
            </a:r>
            <a:endParaRPr lang="en-US" sz="1100"/>
          </a:p>
        </p:txBody>
      </p:sp>
      <p:sp>
        <p:nvSpPr>
          <p:cNvPr id="18" name="Freeform 18"/>
          <p:cNvSpPr/>
          <p:nvPr/>
        </p:nvSpPr>
        <p:spPr>
          <a:xfrm>
            <a:off x="0" y="320040"/>
            <a:ext cx="685165" cy="718820"/>
          </a:xfrm>
          <a:custGeom>
            <a:avLst/>
            <a:gdLst/>
            <a:ahLst/>
            <a:cxnLst/>
            <a:rect l="l" t="t" r="r" b="b"/>
            <a:pathLst>
              <a:path w="461590" h="406400">
                <a:moveTo>
                  <a:pt x="258390" y="0"/>
                </a:moveTo>
                <a:lnTo>
                  <a:pt x="0" y="0"/>
                </a:lnTo>
                <a:lnTo>
                  <a:pt x="0" y="406400"/>
                </a:lnTo>
                <a:lnTo>
                  <a:pt x="258390" y="406400"/>
                </a:lnTo>
                <a:lnTo>
                  <a:pt x="461590" y="203200"/>
                </a:lnTo>
                <a:lnTo>
                  <a:pt x="258390" y="0"/>
                </a:lnTo>
                <a:close/>
              </a:path>
            </a:pathLst>
          </a:custGeom>
          <a:solidFill>
            <a:srgbClr val="C00000"/>
          </a:solidFill>
        </p:spPr>
      </p:sp>
      <p:sp>
        <p:nvSpPr>
          <p:cNvPr id="19" name="TextBox 19"/>
          <p:cNvSpPr txBox="1"/>
          <p:nvPr/>
        </p:nvSpPr>
        <p:spPr>
          <a:xfrm>
            <a:off x="781050" y="319405"/>
            <a:ext cx="10800000" cy="720090"/>
          </a:xfrm>
          <a:prstGeom prst="rect">
            <a:avLst/>
          </a:prstGeom>
        </p:spPr>
        <p:txBody>
          <a:bodyPr vert="horz" wrap="square" lIns="90170" tIns="46990" rIns="90170" bIns="46990" rtlCol="0" anchor="ctr">
            <a:normAutofit/>
          </a:bodyPr>
          <a:lstStyle/>
          <a:p>
            <a:pPr marL="0" indent="0" algn="l" fontAlgn="auto">
              <a:lnSpc>
                <a:spcPct val="100000"/>
              </a:lnSpc>
              <a:defRPr/>
            </a:pPr>
            <a:r>
              <a:rPr lang="en-US" sz="3200" b="1">
                <a:solidFill>
                  <a:srgbClr val="C00000"/>
                </a:solidFill>
                <a:latin typeface="思源黑体 Normal"/>
                <a:ea typeface="思源黑体 Normal"/>
              </a:rPr>
              <a:t>围绕中心任务设置组织生活</a:t>
            </a:r>
            <a:endParaRPr lang="en-US" sz="1100"/>
          </a:p>
        </p:txBody>
      </p:sp>
      <p:sp>
        <p:nvSpPr>
          <p:cNvPr id="20" name="AutoShape 20"/>
          <p:cNvSpPr/>
          <p:nvPr/>
        </p:nvSpPr>
        <p:spPr>
          <a:xfrm>
            <a:off x="10795000" y="6540500"/>
            <a:ext cx="1270000" cy="190500"/>
          </a:xfrm>
          <a:prstGeom prst="rect">
            <a:avLst/>
          </a:prstGeom>
          <a:solidFill>
            <a:srgbClr val="000000">
              <a:alpha val="0"/>
            </a:srgbClr>
          </a:solidFill>
        </p:spPr>
        <p:txBody>
          <a:bodyPr rtlCol="0" anchor="t"/>
          <a:lstStyle/>
          <a:p>
            <a:pPr algn="r">
              <a:defRPr/>
            </a:pPr>
            <a:endParaRPr lang="en-US" sz="800">
              <a:solidFill>
                <a:srgbClr val="808080"/>
              </a:solidFill>
              <a:latin typeface="微软雅黑" panose="020B0503020204020204" charset="-122"/>
              <a:ea typeface="微软雅黑" panose="020B0503020204020204" charset="-122"/>
            </a:endParaRPr>
          </a:p>
        </p:txBody>
      </p:sp>
    </p:spTree>
  </p:cSld>
  <p:clrMapOvr>
    <a:masterClrMapping/>
  </p:clrMapOvr>
  <p:transition advClick="0"/>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9EFE5"/>
        </a:solidFill>
        <a:effectLst/>
      </p:bgPr>
    </p:bg>
    <p:spTree>
      <p:nvGrpSpPr>
        <p:cNvPr id="1" name=""/>
        <p:cNvGrpSpPr/>
        <p:nvPr/>
      </p:nvGrpSpPr>
      <p:grpSpPr>
        <a:xfrm>
          <a:off x="0" y="0"/>
          <a:ext cx="0" cy="0"/>
          <a:chOff x="0" y="0"/>
          <a:chExt cx="0" cy="0"/>
        </a:xfrm>
      </p:grpSpPr>
      <p:sp>
        <p:nvSpPr>
          <p:cNvPr id="5" name="Freeform 5"/>
          <p:cNvSpPr/>
          <p:nvPr>
            <p:custDataLst>
              <p:tags r:id="rId1"/>
            </p:custDataLst>
          </p:nvPr>
        </p:nvSpPr>
        <p:spPr>
          <a:xfrm flipV="1">
            <a:off x="589280" y="3389676"/>
            <a:ext cx="3245364" cy="116022"/>
          </a:xfrm>
          <a:custGeom>
            <a:avLst/>
            <a:gdLst/>
            <a:ahLst/>
            <a:cxnLst/>
            <a:rect l="l" t="t" r="r" b="b"/>
            <a:pathLst>
              <a:path w="3245364" h="116022">
                <a:moveTo>
                  <a:pt x="0" y="116022"/>
                </a:moveTo>
                <a:lnTo>
                  <a:pt x="456559" y="116022"/>
                </a:lnTo>
                <a:lnTo>
                  <a:pt x="547120" y="0"/>
                </a:lnTo>
                <a:lnTo>
                  <a:pt x="637681" y="116022"/>
                </a:lnTo>
                <a:lnTo>
                  <a:pt x="3245364" y="116022"/>
                </a:lnTo>
              </a:path>
            </a:pathLst>
          </a:custGeom>
          <a:noFill/>
          <a:ln>
            <a:solidFill>
              <a:schemeClr val="accent1"/>
            </a:solidFill>
          </a:ln>
        </p:spPr>
        <p:txBody>
          <a:bodyPr vert="horz" wrap="square" lIns="90170" tIns="46990" rIns="90170" bIns="46990" anchor="ctr">
            <a:normAutofit/>
          </a:bodyPr>
          <a:p>
            <a:pPr marL="0" algn="ctr"/>
          </a:p>
        </p:txBody>
      </p:sp>
      <p:sp>
        <p:nvSpPr>
          <p:cNvPr id="6" name="Freeform 6"/>
          <p:cNvSpPr/>
          <p:nvPr>
            <p:custDataLst>
              <p:tags r:id="rId2"/>
            </p:custDataLst>
          </p:nvPr>
        </p:nvSpPr>
        <p:spPr>
          <a:xfrm flipV="1">
            <a:off x="4441825" y="3383580"/>
            <a:ext cx="3239268" cy="122118"/>
          </a:xfrm>
          <a:custGeom>
            <a:avLst/>
            <a:gdLst/>
            <a:ahLst/>
            <a:cxnLst/>
            <a:rect l="l" t="t" r="r" b="b"/>
            <a:pathLst>
              <a:path w="3239268" h="122118">
                <a:moveTo>
                  <a:pt x="0" y="116022"/>
                </a:moveTo>
                <a:lnTo>
                  <a:pt x="456559" y="116022"/>
                </a:lnTo>
                <a:lnTo>
                  <a:pt x="547120" y="0"/>
                </a:lnTo>
                <a:lnTo>
                  <a:pt x="637681" y="116022"/>
                </a:lnTo>
                <a:lnTo>
                  <a:pt x="3239268" y="122118"/>
                </a:lnTo>
              </a:path>
            </a:pathLst>
          </a:custGeom>
          <a:noFill/>
          <a:ln>
            <a:solidFill>
              <a:schemeClr val="accent1"/>
            </a:solidFill>
          </a:ln>
        </p:spPr>
        <p:txBody>
          <a:bodyPr vert="horz" wrap="square" lIns="90170" tIns="46990" rIns="90170" bIns="46990" anchor="ctr">
            <a:normAutofit/>
          </a:bodyPr>
          <a:p>
            <a:pPr marL="0" algn="ctr"/>
          </a:p>
        </p:txBody>
      </p:sp>
      <p:sp>
        <p:nvSpPr>
          <p:cNvPr id="7" name="Freeform 7"/>
          <p:cNvSpPr/>
          <p:nvPr>
            <p:custDataLst>
              <p:tags r:id="rId3"/>
            </p:custDataLst>
          </p:nvPr>
        </p:nvSpPr>
        <p:spPr>
          <a:xfrm flipV="1">
            <a:off x="8244031" y="3389676"/>
            <a:ext cx="3245364" cy="116022"/>
          </a:xfrm>
          <a:custGeom>
            <a:avLst/>
            <a:gdLst/>
            <a:ahLst/>
            <a:cxnLst/>
            <a:rect l="l" t="t" r="r" b="b"/>
            <a:pathLst>
              <a:path w="3245364" h="116022">
                <a:moveTo>
                  <a:pt x="0" y="116022"/>
                </a:moveTo>
                <a:lnTo>
                  <a:pt x="456559" y="116022"/>
                </a:lnTo>
                <a:lnTo>
                  <a:pt x="547120" y="0"/>
                </a:lnTo>
                <a:lnTo>
                  <a:pt x="637681" y="116022"/>
                </a:lnTo>
                <a:lnTo>
                  <a:pt x="3245364" y="116022"/>
                </a:lnTo>
              </a:path>
            </a:pathLst>
          </a:custGeom>
          <a:noFill/>
          <a:ln>
            <a:solidFill>
              <a:schemeClr val="accent1"/>
            </a:solidFill>
          </a:ln>
        </p:spPr>
        <p:txBody>
          <a:bodyPr vert="horz" wrap="square" lIns="90170" tIns="46990" rIns="90170" bIns="46990" anchor="ctr">
            <a:normAutofit/>
          </a:bodyPr>
          <a:p>
            <a:pPr marL="0" algn="ctr"/>
          </a:p>
        </p:txBody>
      </p:sp>
      <p:sp>
        <p:nvSpPr>
          <p:cNvPr id="8" name="TextBox 8"/>
          <p:cNvSpPr txBox="1"/>
          <p:nvPr>
            <p:custDataLst>
              <p:tags r:id="rId4"/>
            </p:custDataLst>
          </p:nvPr>
        </p:nvSpPr>
        <p:spPr>
          <a:xfrm>
            <a:off x="589280" y="4311650"/>
            <a:ext cx="3420110" cy="2340000"/>
          </a:xfrm>
          <a:prstGeom prst="rect">
            <a:avLst/>
          </a:prstGeom>
        </p:spPr>
        <p:txBody>
          <a:bodyPr vert="horz" wrap="square" lIns="90170" tIns="46990" rIns="90170" bIns="46990" rtlCol="0" anchor="t">
            <a:normAutofit/>
          </a:bodyPr>
          <a:lstStyle/>
          <a:p>
            <a:pPr marL="0" indent="0" algn="just" fontAlgn="auto">
              <a:lnSpc>
                <a:spcPct val="150000"/>
              </a:lnSpc>
              <a:defRPr/>
            </a:pPr>
            <a:r>
              <a:rPr lang="en-US" sz="1500">
                <a:solidFill>
                  <a:srgbClr val="262626"/>
                </a:solidFill>
                <a:latin typeface="思源黑体 Normal"/>
                <a:ea typeface="思源黑体 Normal"/>
              </a:rPr>
              <a:t>围绕一个重点主题设置导入学习、问题讨论、案例分析和行动部署四个环节，控制泛泛发言，突出观点交流和思想交锋。研讨结束后形成一项以上可落地成果，避免“讨论热烈、会后归零”。</a:t>
            </a:r>
            <a:endParaRPr lang="en-US" sz="1100"/>
          </a:p>
        </p:txBody>
      </p:sp>
      <p:sp>
        <p:nvSpPr>
          <p:cNvPr id="9" name="TextBox 9"/>
          <p:cNvSpPr txBox="1"/>
          <p:nvPr>
            <p:custDataLst>
              <p:tags r:id="rId5"/>
            </p:custDataLst>
          </p:nvPr>
        </p:nvSpPr>
        <p:spPr>
          <a:xfrm>
            <a:off x="4441825" y="4311650"/>
            <a:ext cx="3420110" cy="2340000"/>
          </a:xfrm>
          <a:prstGeom prst="rect">
            <a:avLst/>
          </a:prstGeom>
        </p:spPr>
        <p:txBody>
          <a:bodyPr vert="horz" wrap="square" lIns="90170" tIns="46990" rIns="90170" bIns="46990" rtlCol="0" anchor="t">
            <a:normAutofit/>
          </a:bodyPr>
          <a:lstStyle/>
          <a:p>
            <a:pPr marL="0" indent="0" algn="just" fontAlgn="auto">
              <a:lnSpc>
                <a:spcPct val="150000"/>
              </a:lnSpc>
              <a:defRPr/>
            </a:pPr>
            <a:r>
              <a:rPr lang="en-US" sz="1500">
                <a:solidFill>
                  <a:srgbClr val="262626"/>
                </a:solidFill>
                <a:latin typeface="思源黑体 Normal"/>
                <a:ea typeface="思源黑体 Normal"/>
              </a:rPr>
              <a:t>选择本部门、本系统或基层一线的典型案例，分析决策过程、执行效果、风险点和改进方向，既总结经验，也查找短板。案例应真实具体、问题导向鲜明，防止把案例学习变成故事分享。</a:t>
            </a:r>
            <a:endParaRPr lang="en-US" sz="1100"/>
          </a:p>
        </p:txBody>
      </p:sp>
      <p:sp>
        <p:nvSpPr>
          <p:cNvPr id="10" name="TextBox 10"/>
          <p:cNvSpPr txBox="1"/>
          <p:nvPr>
            <p:custDataLst>
              <p:tags r:id="rId6"/>
            </p:custDataLst>
          </p:nvPr>
        </p:nvSpPr>
        <p:spPr>
          <a:xfrm>
            <a:off x="8220393" y="4311650"/>
            <a:ext cx="3420110" cy="2340000"/>
          </a:xfrm>
          <a:prstGeom prst="rect">
            <a:avLst/>
          </a:prstGeom>
        </p:spPr>
        <p:txBody>
          <a:bodyPr vert="horz" wrap="square" lIns="90170" tIns="46990" rIns="90170" bIns="46990" rtlCol="0" anchor="t">
            <a:normAutofit/>
          </a:bodyPr>
          <a:lstStyle/>
          <a:p>
            <a:pPr marL="0" indent="0" algn="just" fontAlgn="auto">
              <a:lnSpc>
                <a:spcPct val="150000"/>
              </a:lnSpc>
              <a:defRPr/>
            </a:pPr>
            <a:r>
              <a:rPr lang="en-US" sz="1500">
                <a:solidFill>
                  <a:srgbClr val="262626"/>
                </a:solidFill>
                <a:latin typeface="思源黑体 Normal"/>
                <a:ea typeface="思源黑体 Normal"/>
              </a:rPr>
              <a:t>机关不同支部之间、机关与基层单位之间可围绕共同任务开展联学联建，促进资源共享、优势互补和问题共商。联建不能只停留在联合学习，要同步明确协作事项、成果形式和后续跟踪机制。</a:t>
            </a:r>
            <a:endParaRPr lang="en-US" sz="1100"/>
          </a:p>
        </p:txBody>
      </p:sp>
      <p:sp>
        <p:nvSpPr>
          <p:cNvPr id="11" name="TextBox 11"/>
          <p:cNvSpPr txBox="1"/>
          <p:nvPr>
            <p:custDataLst>
              <p:tags r:id="rId7"/>
            </p:custDataLst>
          </p:nvPr>
        </p:nvSpPr>
        <p:spPr>
          <a:xfrm>
            <a:off x="4441825" y="3577835"/>
            <a:ext cx="3420000" cy="792000"/>
          </a:xfrm>
          <a:prstGeom prst="rect">
            <a:avLst/>
          </a:prstGeom>
        </p:spPr>
        <p:txBody>
          <a:bodyPr vert="horz" wrap="square" lIns="90170" tIns="46990" rIns="90170" bIns="46990" rtlCol="0" anchor="t">
            <a:normAutofit/>
          </a:bodyPr>
          <a:lstStyle/>
          <a:p>
            <a:pPr marL="0" indent="0" algn="l" fontAlgn="auto">
              <a:lnSpc>
                <a:spcPct val="110000"/>
              </a:lnSpc>
              <a:defRPr/>
            </a:pPr>
            <a:r>
              <a:rPr lang="en-US" sz="2000" b="1">
                <a:solidFill>
                  <a:srgbClr val="C00000"/>
                </a:solidFill>
                <a:latin typeface="思源黑体 Normal"/>
                <a:ea typeface="思源黑体 Normal"/>
              </a:rPr>
              <a:t>推行案例复盘式组织生活</a:t>
            </a:r>
            <a:endParaRPr lang="en-US" sz="1100"/>
          </a:p>
        </p:txBody>
      </p:sp>
      <p:sp>
        <p:nvSpPr>
          <p:cNvPr id="12" name="TextBox 12"/>
          <p:cNvSpPr txBox="1"/>
          <p:nvPr>
            <p:custDataLst>
              <p:tags r:id="rId8"/>
            </p:custDataLst>
          </p:nvPr>
        </p:nvSpPr>
        <p:spPr>
          <a:xfrm>
            <a:off x="8220393" y="3577835"/>
            <a:ext cx="3420000" cy="792000"/>
          </a:xfrm>
          <a:prstGeom prst="rect">
            <a:avLst/>
          </a:prstGeom>
        </p:spPr>
        <p:txBody>
          <a:bodyPr vert="horz" wrap="square" lIns="90170" tIns="46990" rIns="90170" bIns="46990" rtlCol="0" anchor="t">
            <a:normAutofit/>
          </a:bodyPr>
          <a:lstStyle/>
          <a:p>
            <a:pPr marL="0" indent="0" algn="l" fontAlgn="auto">
              <a:lnSpc>
                <a:spcPct val="110000"/>
              </a:lnSpc>
              <a:defRPr/>
            </a:pPr>
            <a:r>
              <a:rPr lang="en-US" sz="2000" b="1">
                <a:solidFill>
                  <a:srgbClr val="C00000"/>
                </a:solidFill>
                <a:latin typeface="思源黑体 Normal"/>
                <a:ea typeface="思源黑体 Normal"/>
              </a:rPr>
              <a:t>推行联学联建式组织生活</a:t>
            </a:r>
            <a:endParaRPr lang="en-US" sz="1100"/>
          </a:p>
        </p:txBody>
      </p:sp>
      <p:sp>
        <p:nvSpPr>
          <p:cNvPr id="13" name="TextBox 13"/>
          <p:cNvSpPr txBox="1"/>
          <p:nvPr>
            <p:custDataLst>
              <p:tags r:id="rId9"/>
            </p:custDataLst>
          </p:nvPr>
        </p:nvSpPr>
        <p:spPr>
          <a:xfrm>
            <a:off x="589390" y="3577835"/>
            <a:ext cx="3420000" cy="792000"/>
          </a:xfrm>
          <a:prstGeom prst="rect">
            <a:avLst/>
          </a:prstGeom>
        </p:spPr>
        <p:txBody>
          <a:bodyPr vert="horz" wrap="square" lIns="90170" tIns="46990" rIns="90170" bIns="46990" rtlCol="0" anchor="t">
            <a:normAutofit/>
          </a:bodyPr>
          <a:lstStyle/>
          <a:p>
            <a:pPr marL="0" indent="0" algn="l" fontAlgn="auto">
              <a:lnSpc>
                <a:spcPct val="110000"/>
              </a:lnSpc>
              <a:defRPr/>
            </a:pPr>
            <a:r>
              <a:rPr lang="en-US" sz="2000" b="1">
                <a:solidFill>
                  <a:srgbClr val="C00000"/>
                </a:solidFill>
                <a:latin typeface="思源黑体 Normal"/>
                <a:ea typeface="思源黑体 Normal"/>
              </a:rPr>
              <a:t>推行专题研讨式组织生活</a:t>
            </a:r>
            <a:endParaRPr lang="en-US" sz="1100"/>
          </a:p>
        </p:txBody>
      </p:sp>
      <p:sp>
        <p:nvSpPr>
          <p:cNvPr id="14" name="Freeform 14"/>
          <p:cNvSpPr/>
          <p:nvPr/>
        </p:nvSpPr>
        <p:spPr>
          <a:xfrm>
            <a:off x="0" y="320040"/>
            <a:ext cx="685165" cy="718820"/>
          </a:xfrm>
          <a:custGeom>
            <a:avLst/>
            <a:gdLst/>
            <a:ahLst/>
            <a:cxnLst/>
            <a:rect l="l" t="t" r="r" b="b"/>
            <a:pathLst>
              <a:path w="461590" h="406400">
                <a:moveTo>
                  <a:pt x="258390" y="0"/>
                </a:moveTo>
                <a:lnTo>
                  <a:pt x="0" y="0"/>
                </a:lnTo>
                <a:lnTo>
                  <a:pt x="0" y="406400"/>
                </a:lnTo>
                <a:lnTo>
                  <a:pt x="258390" y="406400"/>
                </a:lnTo>
                <a:lnTo>
                  <a:pt x="461590" y="203200"/>
                </a:lnTo>
                <a:lnTo>
                  <a:pt x="258390" y="0"/>
                </a:lnTo>
                <a:close/>
              </a:path>
            </a:pathLst>
          </a:custGeom>
          <a:solidFill>
            <a:srgbClr val="C00000"/>
          </a:solidFill>
        </p:spPr>
      </p:sp>
      <p:sp>
        <p:nvSpPr>
          <p:cNvPr id="15" name="TextBox 15"/>
          <p:cNvSpPr txBox="1"/>
          <p:nvPr/>
        </p:nvSpPr>
        <p:spPr>
          <a:xfrm>
            <a:off x="781050" y="319405"/>
            <a:ext cx="10800000" cy="720090"/>
          </a:xfrm>
          <a:prstGeom prst="rect">
            <a:avLst/>
          </a:prstGeom>
        </p:spPr>
        <p:txBody>
          <a:bodyPr vert="horz" wrap="square" lIns="90170" tIns="46990" rIns="90170" bIns="46990" rtlCol="0" anchor="ctr">
            <a:normAutofit/>
          </a:bodyPr>
          <a:lstStyle/>
          <a:p>
            <a:pPr marL="0" indent="0" algn="l" fontAlgn="auto">
              <a:lnSpc>
                <a:spcPct val="100000"/>
              </a:lnSpc>
              <a:defRPr/>
            </a:pPr>
            <a:r>
              <a:rPr lang="en-US" sz="3200" b="1">
                <a:solidFill>
                  <a:srgbClr val="C00000"/>
                </a:solidFill>
                <a:latin typeface="思源黑体 Normal"/>
                <a:ea typeface="思源黑体 Normal"/>
              </a:rPr>
              <a:t>创新组织生活方式</a:t>
            </a:r>
            <a:endParaRPr lang="en-US" sz="1100"/>
          </a:p>
        </p:txBody>
      </p:sp>
      <p:sp>
        <p:nvSpPr>
          <p:cNvPr id="16" name="AutoShape 16"/>
          <p:cNvSpPr/>
          <p:nvPr/>
        </p:nvSpPr>
        <p:spPr>
          <a:xfrm>
            <a:off x="10795000" y="6540500"/>
            <a:ext cx="1270000" cy="190500"/>
          </a:xfrm>
          <a:prstGeom prst="rect">
            <a:avLst/>
          </a:prstGeom>
          <a:solidFill>
            <a:srgbClr val="000000">
              <a:alpha val="0"/>
            </a:srgbClr>
          </a:solidFill>
        </p:spPr>
        <p:txBody>
          <a:bodyPr rtlCol="0" anchor="t"/>
          <a:lstStyle/>
          <a:p>
            <a:pPr algn="r">
              <a:defRPr/>
            </a:pPr>
            <a:endParaRPr lang="en-US" sz="800">
              <a:solidFill>
                <a:srgbClr val="808080"/>
              </a:solidFill>
              <a:latin typeface="微软雅黑" panose="020B0503020204020204" charset="-122"/>
              <a:ea typeface="微软雅黑" panose="020B0503020204020204" charset="-122"/>
            </a:endParaRPr>
          </a:p>
        </p:txBody>
      </p:sp>
    </p:spTree>
  </p:cSld>
  <p:clrMapOvr>
    <a:masterClrMapping/>
  </p:clrMapOvr>
  <p:transition advClick="0"/>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9EFE5"/>
        </a:solidFill>
        <a:effectLst/>
      </p:bgPr>
    </p:bg>
    <p:spTree>
      <p:nvGrpSpPr>
        <p:cNvPr id="1" name=""/>
        <p:cNvGrpSpPr/>
        <p:nvPr/>
      </p:nvGrpSpPr>
      <p:grpSpPr>
        <a:xfrm>
          <a:off x="0" y="0"/>
          <a:ext cx="0" cy="0"/>
          <a:chOff x="0" y="0"/>
          <a:chExt cx="0" cy="0"/>
        </a:xfrm>
      </p:grpSpPr>
      <p:sp>
        <p:nvSpPr>
          <p:cNvPr id="4" name="AutoShape 4"/>
          <p:cNvSpPr/>
          <p:nvPr/>
        </p:nvSpPr>
        <p:spPr>
          <a:xfrm>
            <a:off x="4745990" y="1087120"/>
            <a:ext cx="6840000" cy="1728000"/>
          </a:xfrm>
          <a:prstGeom prst="roundRect">
            <a:avLst>
              <a:gd name="adj" fmla="val 10263"/>
            </a:avLst>
          </a:prstGeom>
          <a:solidFill>
            <a:srgbClr val="FFFFFF"/>
          </a:solidFill>
          <a:ln>
            <a:solidFill>
              <a:srgbClr val="C00000"/>
            </a:solidFill>
          </a:ln>
          <a:effectLst/>
        </p:spPr>
        <p:txBody>
          <a:bodyPr vert="horz" lIns="91440" tIns="45720" rIns="91440" bIns="45720" anchor="ctr"/>
          <a:p>
            <a:pPr marL="0" algn="ctr"/>
          </a:p>
        </p:txBody>
      </p:sp>
      <p:sp>
        <p:nvSpPr>
          <p:cNvPr id="5" name="AutoShape 5"/>
          <p:cNvSpPr/>
          <p:nvPr/>
        </p:nvSpPr>
        <p:spPr>
          <a:xfrm>
            <a:off x="4351655" y="1555197"/>
            <a:ext cx="791210" cy="791845"/>
          </a:xfrm>
          <a:prstGeom prst="ellipse">
            <a:avLst/>
          </a:prstGeom>
          <a:solidFill>
            <a:srgbClr val="C00000"/>
          </a:solidFill>
          <a:ln>
            <a:noFill/>
          </a:ln>
          <a:effectLst/>
        </p:spPr>
        <p:txBody>
          <a:bodyPr vert="horz" wrap="none" lIns="0" tIns="0" rIns="0" bIns="0" anchor="ctr">
            <a:noAutofit/>
          </a:bodyPr>
          <a:p>
            <a:pPr marL="0" algn="ctr">
              <a:spcBef>
                <a:spcPct val="0"/>
              </a:spcBef>
              <a:spcAft>
                <a:spcPct val="0"/>
              </a:spcAft>
            </a:pPr>
            <a:r>
              <a:rPr lang="en-US" sz="2000" b="1">
                <a:solidFill>
                  <a:schemeClr val="lt1">
                    <a:lumMod val="100000"/>
                  </a:schemeClr>
                </a:solidFill>
                <a:latin typeface="思源黑体 Normal"/>
                <a:ea typeface="思源黑体 Normal"/>
              </a:rPr>
              <a:t>01</a:t>
            </a:r>
            <a:endParaRPr lang="en-US" sz="2000" b="1">
              <a:solidFill>
                <a:schemeClr val="lt1">
                  <a:lumMod val="100000"/>
                </a:schemeClr>
              </a:solidFill>
              <a:latin typeface="思源黑体 Normal"/>
              <a:ea typeface="思源黑体 Normal"/>
            </a:endParaRPr>
          </a:p>
        </p:txBody>
      </p:sp>
      <p:sp>
        <p:nvSpPr>
          <p:cNvPr id="6" name="AutoShape 6"/>
          <p:cNvSpPr/>
          <p:nvPr/>
        </p:nvSpPr>
        <p:spPr>
          <a:xfrm>
            <a:off x="4746765" y="2964181"/>
            <a:ext cx="6840000" cy="1728000"/>
          </a:xfrm>
          <a:prstGeom prst="roundRect">
            <a:avLst>
              <a:gd name="adj" fmla="val 10263"/>
            </a:avLst>
          </a:prstGeom>
          <a:solidFill>
            <a:srgbClr val="FFFFFF"/>
          </a:solidFill>
          <a:ln>
            <a:solidFill>
              <a:srgbClr val="C00000"/>
            </a:solidFill>
          </a:ln>
          <a:effectLst/>
        </p:spPr>
        <p:txBody>
          <a:bodyPr vert="horz" lIns="91440" tIns="45720" rIns="91440" bIns="45720" anchor="ctr"/>
          <a:p>
            <a:pPr marL="0" algn="ctr"/>
          </a:p>
        </p:txBody>
      </p:sp>
      <p:sp>
        <p:nvSpPr>
          <p:cNvPr id="7" name="AutoShape 7"/>
          <p:cNvSpPr/>
          <p:nvPr/>
        </p:nvSpPr>
        <p:spPr>
          <a:xfrm>
            <a:off x="4351085" y="3432181"/>
            <a:ext cx="792000" cy="792000"/>
          </a:xfrm>
          <a:prstGeom prst="ellipse">
            <a:avLst/>
          </a:prstGeom>
          <a:solidFill>
            <a:srgbClr val="C00000"/>
          </a:solidFill>
          <a:ln>
            <a:noFill/>
          </a:ln>
          <a:effectLst/>
        </p:spPr>
        <p:txBody>
          <a:bodyPr vert="horz" wrap="none" lIns="0" tIns="0" rIns="0" bIns="0" anchor="ctr">
            <a:noAutofit/>
          </a:bodyPr>
          <a:p>
            <a:pPr marL="0" algn="ctr">
              <a:spcBef>
                <a:spcPct val="0"/>
              </a:spcBef>
              <a:spcAft>
                <a:spcPct val="0"/>
              </a:spcAft>
            </a:pPr>
            <a:r>
              <a:rPr lang="en-US" sz="2000" b="1">
                <a:solidFill>
                  <a:schemeClr val="lt1">
                    <a:lumMod val="100000"/>
                  </a:schemeClr>
                </a:solidFill>
                <a:latin typeface="思源黑体 Normal"/>
                <a:ea typeface="思源黑体 Normal"/>
              </a:rPr>
              <a:t>02</a:t>
            </a:r>
            <a:endParaRPr lang="en-US" sz="2000" b="1">
              <a:solidFill>
                <a:schemeClr val="lt1">
                  <a:lumMod val="100000"/>
                </a:schemeClr>
              </a:solidFill>
              <a:latin typeface="思源黑体 Normal"/>
              <a:ea typeface="思源黑体 Normal"/>
            </a:endParaRPr>
          </a:p>
        </p:txBody>
      </p:sp>
      <p:sp>
        <p:nvSpPr>
          <p:cNvPr id="8" name="AutoShape 8"/>
          <p:cNvSpPr/>
          <p:nvPr/>
        </p:nvSpPr>
        <p:spPr>
          <a:xfrm>
            <a:off x="4746765" y="4840923"/>
            <a:ext cx="6840000" cy="1728000"/>
          </a:xfrm>
          <a:prstGeom prst="roundRect">
            <a:avLst>
              <a:gd name="adj" fmla="val 10263"/>
            </a:avLst>
          </a:prstGeom>
          <a:solidFill>
            <a:srgbClr val="FFFFFF"/>
          </a:solidFill>
          <a:ln>
            <a:solidFill>
              <a:srgbClr val="C00000"/>
            </a:solidFill>
          </a:ln>
          <a:effectLst/>
        </p:spPr>
        <p:txBody>
          <a:bodyPr vert="horz" lIns="91440" tIns="45720" rIns="91440" bIns="45720" anchor="ctr"/>
          <a:p>
            <a:pPr marL="0" algn="ctr"/>
          </a:p>
        </p:txBody>
      </p:sp>
      <p:sp>
        <p:nvSpPr>
          <p:cNvPr id="9" name="AutoShape 9"/>
          <p:cNvSpPr/>
          <p:nvPr/>
        </p:nvSpPr>
        <p:spPr>
          <a:xfrm>
            <a:off x="4351085" y="5308923"/>
            <a:ext cx="792000" cy="792000"/>
          </a:xfrm>
          <a:prstGeom prst="ellipse">
            <a:avLst/>
          </a:prstGeom>
          <a:solidFill>
            <a:srgbClr val="C00000"/>
          </a:solidFill>
          <a:ln>
            <a:noFill/>
          </a:ln>
          <a:effectLst/>
        </p:spPr>
        <p:txBody>
          <a:bodyPr vert="horz" wrap="none" lIns="0" tIns="0" rIns="0" bIns="0" anchor="ctr">
            <a:noAutofit/>
          </a:bodyPr>
          <a:p>
            <a:pPr marL="0" algn="ctr">
              <a:spcBef>
                <a:spcPct val="0"/>
              </a:spcBef>
              <a:spcAft>
                <a:spcPct val="0"/>
              </a:spcAft>
            </a:pPr>
            <a:r>
              <a:rPr lang="en-US" sz="2000" b="1">
                <a:solidFill>
                  <a:schemeClr val="lt1">
                    <a:lumMod val="100000"/>
                  </a:schemeClr>
                </a:solidFill>
                <a:latin typeface="思源黑体 Normal"/>
                <a:ea typeface="思源黑体 Normal"/>
              </a:rPr>
              <a:t>03</a:t>
            </a:r>
            <a:endParaRPr lang="en-US" sz="2000" b="1">
              <a:solidFill>
                <a:schemeClr val="lt1">
                  <a:lumMod val="100000"/>
                </a:schemeClr>
              </a:solidFill>
              <a:latin typeface="思源黑体 Normal"/>
              <a:ea typeface="思源黑体 Normal"/>
            </a:endParaRPr>
          </a:p>
        </p:txBody>
      </p:sp>
      <p:sp>
        <p:nvSpPr>
          <p:cNvPr id="10" name="Freeform 10"/>
          <p:cNvSpPr/>
          <p:nvPr/>
        </p:nvSpPr>
        <p:spPr>
          <a:xfrm>
            <a:off x="0" y="320040"/>
            <a:ext cx="685165" cy="718820"/>
          </a:xfrm>
          <a:custGeom>
            <a:avLst/>
            <a:gdLst/>
            <a:ahLst/>
            <a:cxnLst/>
            <a:rect l="l" t="t" r="r" b="b"/>
            <a:pathLst>
              <a:path w="461590" h="406400">
                <a:moveTo>
                  <a:pt x="258390" y="0"/>
                </a:moveTo>
                <a:lnTo>
                  <a:pt x="0" y="0"/>
                </a:lnTo>
                <a:lnTo>
                  <a:pt x="0" y="406400"/>
                </a:lnTo>
                <a:lnTo>
                  <a:pt x="258390" y="406400"/>
                </a:lnTo>
                <a:lnTo>
                  <a:pt x="461590" y="203200"/>
                </a:lnTo>
                <a:lnTo>
                  <a:pt x="258390" y="0"/>
                </a:lnTo>
                <a:close/>
              </a:path>
            </a:pathLst>
          </a:custGeom>
          <a:solidFill>
            <a:srgbClr val="C00000"/>
          </a:solidFill>
        </p:spPr>
      </p:sp>
      <p:sp>
        <p:nvSpPr>
          <p:cNvPr id="11" name="TextBox 11"/>
          <p:cNvSpPr txBox="1"/>
          <p:nvPr/>
        </p:nvSpPr>
        <p:spPr>
          <a:xfrm>
            <a:off x="781050" y="319405"/>
            <a:ext cx="10800000" cy="720090"/>
          </a:xfrm>
          <a:prstGeom prst="rect">
            <a:avLst/>
          </a:prstGeom>
        </p:spPr>
        <p:txBody>
          <a:bodyPr vert="horz" wrap="square" lIns="90170" tIns="46990" rIns="90170" bIns="46990" rtlCol="0" anchor="ctr">
            <a:normAutofit/>
          </a:bodyPr>
          <a:lstStyle/>
          <a:p>
            <a:pPr marL="0" indent="0" algn="l" fontAlgn="auto">
              <a:lnSpc>
                <a:spcPct val="100000"/>
              </a:lnSpc>
              <a:defRPr/>
            </a:pPr>
            <a:r>
              <a:rPr lang="en-US" sz="3200" b="1">
                <a:solidFill>
                  <a:srgbClr val="C00000"/>
                </a:solidFill>
                <a:latin typeface="思源黑体 Normal"/>
                <a:ea typeface="思源黑体 Normal"/>
              </a:rPr>
              <a:t>建立融合评价机制</a:t>
            </a:r>
            <a:endParaRPr lang="en-US" sz="1100"/>
          </a:p>
        </p:txBody>
      </p:sp>
      <p:sp>
        <p:nvSpPr>
          <p:cNvPr id="12" name="TextBox 12"/>
          <p:cNvSpPr txBox="1"/>
          <p:nvPr/>
        </p:nvSpPr>
        <p:spPr>
          <a:xfrm>
            <a:off x="5277485" y="1565910"/>
            <a:ext cx="6120130" cy="1246505"/>
          </a:xfrm>
          <a:prstGeom prst="rect">
            <a:avLst/>
          </a:prstGeom>
          <a:noFill/>
        </p:spPr>
        <p:txBody>
          <a:bodyPr vert="horz" wrap="square" lIns="91440" tIns="45720" rIns="91440" bIns="45720" rtlCol="0" anchor="t">
            <a:noAutofit/>
          </a:bodyPr>
          <a:lstStyle/>
          <a:p>
            <a:pPr marL="0" indent="0" algn="l" fontAlgn="auto">
              <a:lnSpc>
                <a:spcPct val="130000"/>
              </a:lnSpc>
              <a:defRPr/>
            </a:pPr>
            <a:r>
              <a:rPr lang="en-US" sz="1500">
                <a:solidFill>
                  <a:srgbClr val="262626"/>
                </a:solidFill>
                <a:latin typeface="思源黑体 Normal"/>
                <a:ea typeface="思源黑体 Normal"/>
              </a:rPr>
              <a:t>评价组织生活质量，首先看是否突出政治教育、严肃党内政治生活、落实上级决策部署，是否引导党员在思想上政治上行动上同党中央保持高度一致。</a:t>
            </a:r>
            <a:endParaRPr lang="en-US" sz="1100"/>
          </a:p>
        </p:txBody>
      </p:sp>
      <p:sp>
        <p:nvSpPr>
          <p:cNvPr id="13" name="TextBox 13"/>
          <p:cNvSpPr txBox="1"/>
          <p:nvPr/>
        </p:nvSpPr>
        <p:spPr>
          <a:xfrm>
            <a:off x="5277485" y="1095375"/>
            <a:ext cx="6120130" cy="595630"/>
          </a:xfrm>
          <a:prstGeom prst="rect">
            <a:avLst/>
          </a:prstGeom>
        </p:spPr>
        <p:txBody>
          <a:bodyPr vert="horz" wrap="square" lIns="90170" tIns="46990" rIns="90170" bIns="46990" rtlCol="0" anchor="ctr">
            <a:normAutofit/>
          </a:bodyPr>
          <a:lstStyle/>
          <a:p>
            <a:pPr marL="0" indent="0" algn="l" fontAlgn="auto">
              <a:lnSpc>
                <a:spcPct val="90000"/>
              </a:lnSpc>
              <a:defRPr/>
            </a:pPr>
            <a:r>
              <a:rPr lang="en-US" sz="2000" b="1">
                <a:solidFill>
                  <a:srgbClr val="C00000"/>
                </a:solidFill>
                <a:latin typeface="思源黑体 Normal"/>
                <a:ea typeface="思源黑体 Normal"/>
              </a:rPr>
              <a:t>看政治标准是否落实</a:t>
            </a:r>
            <a:endParaRPr lang="en-US" sz="1100"/>
          </a:p>
        </p:txBody>
      </p:sp>
      <p:sp>
        <p:nvSpPr>
          <p:cNvPr id="14" name="TextBox 14"/>
          <p:cNvSpPr txBox="1"/>
          <p:nvPr/>
        </p:nvSpPr>
        <p:spPr>
          <a:xfrm>
            <a:off x="5277485" y="3450590"/>
            <a:ext cx="6120130" cy="1246505"/>
          </a:xfrm>
          <a:prstGeom prst="rect">
            <a:avLst/>
          </a:prstGeom>
          <a:noFill/>
        </p:spPr>
        <p:txBody>
          <a:bodyPr vert="horz" wrap="square" lIns="91440" tIns="45720" rIns="91440" bIns="45720" rtlCol="0" anchor="t">
            <a:noAutofit/>
          </a:bodyPr>
          <a:lstStyle/>
          <a:p>
            <a:pPr marL="0" indent="0" algn="l" fontAlgn="auto">
              <a:lnSpc>
                <a:spcPct val="130000"/>
              </a:lnSpc>
              <a:defRPr/>
            </a:pPr>
            <a:r>
              <a:rPr lang="en-US" sz="1500">
                <a:solidFill>
                  <a:srgbClr val="262626"/>
                </a:solidFill>
                <a:latin typeface="思源黑体 Normal"/>
                <a:ea typeface="思源黑体 Normal"/>
              </a:rPr>
              <a:t>要把组织生活形成的建议、决议和行动是否推动重点工作、破解业务难题、改进服务作风作为重要评价内容，避免只看会议次数、学习时长和资料装订。</a:t>
            </a:r>
            <a:endParaRPr lang="en-US" sz="1100"/>
          </a:p>
        </p:txBody>
      </p:sp>
      <p:sp>
        <p:nvSpPr>
          <p:cNvPr id="15" name="TextBox 15"/>
          <p:cNvSpPr txBox="1"/>
          <p:nvPr/>
        </p:nvSpPr>
        <p:spPr>
          <a:xfrm>
            <a:off x="5277485" y="2973705"/>
            <a:ext cx="6120130" cy="601980"/>
          </a:xfrm>
          <a:prstGeom prst="rect">
            <a:avLst/>
          </a:prstGeom>
        </p:spPr>
        <p:txBody>
          <a:bodyPr vert="horz" wrap="square" lIns="90170" tIns="46990" rIns="90170" bIns="46990" rtlCol="0" anchor="ctr">
            <a:normAutofit/>
          </a:bodyPr>
          <a:lstStyle/>
          <a:p>
            <a:pPr marL="0" indent="0" algn="l" fontAlgn="auto">
              <a:lnSpc>
                <a:spcPct val="90000"/>
              </a:lnSpc>
              <a:defRPr/>
            </a:pPr>
            <a:r>
              <a:rPr lang="en-US" sz="2000" b="1">
                <a:solidFill>
                  <a:srgbClr val="C00000"/>
                </a:solidFill>
                <a:latin typeface="思源黑体 Normal"/>
                <a:ea typeface="思源黑体 Normal"/>
              </a:rPr>
              <a:t>看业务问题是否解决</a:t>
            </a:r>
            <a:endParaRPr lang="en-US" sz="1100"/>
          </a:p>
        </p:txBody>
      </p:sp>
      <p:sp>
        <p:nvSpPr>
          <p:cNvPr id="16" name="TextBox 16"/>
          <p:cNvSpPr txBox="1"/>
          <p:nvPr/>
        </p:nvSpPr>
        <p:spPr>
          <a:xfrm>
            <a:off x="5277485" y="5344795"/>
            <a:ext cx="6120130" cy="1246505"/>
          </a:xfrm>
          <a:prstGeom prst="rect">
            <a:avLst/>
          </a:prstGeom>
          <a:noFill/>
        </p:spPr>
        <p:txBody>
          <a:bodyPr vert="horz" wrap="square" lIns="91440" tIns="45720" rIns="91440" bIns="45720" rtlCol="0" anchor="t">
            <a:noAutofit/>
          </a:bodyPr>
          <a:lstStyle/>
          <a:p>
            <a:pPr marL="0" indent="0" algn="l" fontAlgn="auto">
              <a:lnSpc>
                <a:spcPct val="130000"/>
              </a:lnSpc>
              <a:defRPr/>
            </a:pPr>
            <a:r>
              <a:rPr lang="en-US" sz="1500">
                <a:solidFill>
                  <a:srgbClr val="262626"/>
                </a:solidFill>
                <a:latin typeface="思源黑体 Normal"/>
                <a:ea typeface="思源黑体 Normal"/>
              </a:rPr>
              <a:t>重点关注党员是否在重点岗位、关键环节和急难险重任务中亮身份、作表率、担责任；通过群众评价、服务对象反馈和工作实绩，检验党员教育管理的实际效果。</a:t>
            </a:r>
            <a:endParaRPr lang="en-US" sz="1100"/>
          </a:p>
        </p:txBody>
      </p:sp>
      <p:sp>
        <p:nvSpPr>
          <p:cNvPr id="17" name="TextBox 17"/>
          <p:cNvSpPr txBox="1"/>
          <p:nvPr/>
        </p:nvSpPr>
        <p:spPr>
          <a:xfrm>
            <a:off x="5277485" y="4852670"/>
            <a:ext cx="6120130" cy="617220"/>
          </a:xfrm>
          <a:prstGeom prst="rect">
            <a:avLst/>
          </a:prstGeom>
        </p:spPr>
        <p:txBody>
          <a:bodyPr vert="horz" wrap="square" lIns="90170" tIns="46990" rIns="90170" bIns="46990" rtlCol="0" anchor="ctr">
            <a:normAutofit/>
          </a:bodyPr>
          <a:lstStyle/>
          <a:p>
            <a:pPr marL="0" indent="0" algn="l" fontAlgn="auto">
              <a:lnSpc>
                <a:spcPct val="90000"/>
              </a:lnSpc>
              <a:defRPr/>
            </a:pPr>
            <a:r>
              <a:rPr lang="en-US" sz="2000" b="1">
                <a:solidFill>
                  <a:srgbClr val="C00000"/>
                </a:solidFill>
                <a:latin typeface="思源黑体 Normal"/>
                <a:ea typeface="思源黑体 Normal"/>
              </a:rPr>
              <a:t>看党员作用是否体现</a:t>
            </a:r>
            <a:endParaRPr lang="en-US" sz="1100"/>
          </a:p>
        </p:txBody>
      </p:sp>
      <p:sp>
        <p:nvSpPr>
          <p:cNvPr id="18" name="AutoShape 18"/>
          <p:cNvSpPr/>
          <p:nvPr/>
        </p:nvSpPr>
        <p:spPr>
          <a:xfrm>
            <a:off x="10795000" y="6540500"/>
            <a:ext cx="1270000" cy="190500"/>
          </a:xfrm>
          <a:prstGeom prst="rect">
            <a:avLst/>
          </a:prstGeom>
          <a:solidFill>
            <a:srgbClr val="000000">
              <a:alpha val="0"/>
            </a:srgbClr>
          </a:solidFill>
        </p:spPr>
        <p:txBody>
          <a:bodyPr rtlCol="0" anchor="t"/>
          <a:lstStyle/>
          <a:p>
            <a:pPr algn="r">
              <a:defRPr/>
            </a:pPr>
            <a:endParaRPr lang="en-US" sz="800">
              <a:solidFill>
                <a:srgbClr val="808080"/>
              </a:solidFill>
              <a:latin typeface="微软雅黑" panose="020B0503020204020204" charset="-122"/>
              <a:ea typeface="微软雅黑" panose="020B0503020204020204"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l="-1000" r="-1000" b="-7000"/>
          </a:stretch>
        </a:blipFill>
        <a:effectLst/>
      </p:bgPr>
    </p:bg>
    <p:spTree>
      <p:nvGrpSpPr>
        <p:cNvPr id="1" name=""/>
        <p:cNvGrpSpPr/>
        <p:nvPr/>
      </p:nvGrpSpPr>
      <p:grpSpPr>
        <a:xfrm>
          <a:off x="0" y="0"/>
          <a:ext cx="0" cy="0"/>
          <a:chOff x="0" y="0"/>
          <a:chExt cx="0" cy="0"/>
        </a:xfrm>
      </p:grpSpPr>
      <p:sp>
        <p:nvSpPr>
          <p:cNvPr id="2" name="AutoShape 2"/>
          <p:cNvSpPr/>
          <p:nvPr/>
        </p:nvSpPr>
        <p:spPr>
          <a:xfrm>
            <a:off x="2788920" y="4443095"/>
            <a:ext cx="6739255" cy="83820"/>
          </a:xfrm>
          <a:prstGeom prst="rect">
            <a:avLst/>
          </a:prstGeom>
          <a:gradFill>
            <a:gsLst>
              <a:gs pos="0">
                <a:schemeClr val="accent1">
                  <a:alpha val="100000"/>
                  <a:lumMod val="55000"/>
                  <a:lumOff val="45000"/>
                </a:schemeClr>
              </a:gs>
              <a:gs pos="50000">
                <a:schemeClr val="accent1"/>
              </a:gs>
              <a:gs pos="100000">
                <a:schemeClr val="accent1">
                  <a:alpha val="0"/>
                  <a:lumMod val="25000"/>
                  <a:lumOff val="75000"/>
                </a:schemeClr>
              </a:gs>
            </a:gsLst>
            <a:path path="circle">
              <a:fillToRect l="50000" t="50000" r="50000" b="50000"/>
            </a:path>
            <a:tileRect/>
          </a:gradFill>
          <a:ln>
            <a:noFill/>
          </a:ln>
        </p:spPr>
        <p:txBody>
          <a:bodyPr vert="horz" lIns="91440" tIns="45720" rIns="91440" bIns="45720" anchor="ctr"/>
          <a:p>
            <a:pPr marL="0" algn="ctr"/>
          </a:p>
        </p:txBody>
      </p:sp>
      <p:sp>
        <p:nvSpPr>
          <p:cNvPr id="3" name="TextBox 3"/>
          <p:cNvSpPr txBox="1"/>
          <p:nvPr/>
        </p:nvSpPr>
        <p:spPr>
          <a:xfrm>
            <a:off x="2542540" y="2193925"/>
            <a:ext cx="7232015" cy="2169795"/>
          </a:xfrm>
          <a:prstGeom prst="rect">
            <a:avLst/>
          </a:prstGeom>
          <a:noFill/>
        </p:spPr>
        <p:txBody>
          <a:bodyPr vert="horz" wrap="square" lIns="91440" tIns="45720" rIns="91440" bIns="45720" rtlCol="0" anchor="ctr">
            <a:noAutofit/>
            <a:scene3d>
              <a:camera prst="orthographicFront"/>
              <a:lightRig rig="threePt" dir="t"/>
            </a:scene3d>
          </a:bodyPr>
          <a:lstStyle/>
          <a:p>
            <a:pPr marL="0" indent="0" algn="ctr" fontAlgn="auto">
              <a:lnSpc>
                <a:spcPct val="110000"/>
              </a:lnSpc>
              <a:defRPr/>
            </a:pPr>
            <a:r>
              <a:rPr lang="en-US" sz="4800" b="1" spc="400">
                <a:solidFill>
                  <a:srgbClr val="CF0B0F"/>
                </a:solidFill>
                <a:effectLst>
                  <a:outerShdw blurRad="50800" dist="38100" dir="5400000" algn="t" rotWithShape="0">
                    <a:srgbClr val="FFFFFF">
                      <a:alpha val="40000"/>
                    </a:srgbClr>
                  </a:outerShdw>
                </a:effectLst>
                <a:latin typeface="思源黑体 Medium"/>
                <a:ea typeface="思源黑体 Medium"/>
              </a:rPr>
              <a:t>强化保障：压紧压实责任链条</a:t>
            </a:r>
            <a:endParaRPr lang="en-US" sz="1100"/>
          </a:p>
        </p:txBody>
      </p:sp>
      <p:grpSp>
        <p:nvGrpSpPr>
          <p:cNvPr id="4" name="Group 4"/>
          <p:cNvGrpSpPr/>
          <p:nvPr/>
        </p:nvGrpSpPr>
        <p:grpSpPr>
          <a:xfrm>
            <a:off x="4270693" y="1005840"/>
            <a:ext cx="3650615" cy="1160145"/>
            <a:chOff x="6852" y="2011"/>
            <a:chExt cx="5749" cy="1827"/>
          </a:xfrm>
        </p:grpSpPr>
        <p:grpSp>
          <p:nvGrpSpPr>
            <p:cNvPr id="5" name="Group 5"/>
            <p:cNvGrpSpPr/>
            <p:nvPr/>
          </p:nvGrpSpPr>
          <p:grpSpPr>
            <a:xfrm>
              <a:off x="7109" y="2220"/>
              <a:ext cx="5250" cy="1354"/>
              <a:chOff x="6929" y="2214"/>
              <a:chExt cx="5250" cy="1354"/>
            </a:xfrm>
          </p:grpSpPr>
          <p:sp>
            <p:nvSpPr>
              <p:cNvPr id="6" name="AutoShape 6"/>
              <p:cNvSpPr/>
              <p:nvPr/>
            </p:nvSpPr>
            <p:spPr>
              <a:xfrm>
                <a:off x="6929" y="2214"/>
                <a:ext cx="5251" cy="1354"/>
              </a:xfrm>
              <a:prstGeom prst="rect">
                <a:avLst/>
              </a:prstGeom>
              <a:solidFill>
                <a:schemeClr val="accent1"/>
              </a:solidFill>
              <a:ln>
                <a:noFill/>
              </a:ln>
            </p:spPr>
            <p:txBody>
              <a:bodyPr vert="horz" lIns="91440" tIns="45720" rIns="91440" bIns="45720" anchor="ctr"/>
              <a:p>
                <a:pPr marL="0" algn="ctr"/>
              </a:p>
            </p:txBody>
          </p:sp>
          <p:sp>
            <p:nvSpPr>
              <p:cNvPr id="7" name="TextBox 7"/>
              <p:cNvSpPr txBox="1"/>
              <p:nvPr/>
            </p:nvSpPr>
            <p:spPr>
              <a:xfrm>
                <a:off x="7085" y="2216"/>
                <a:ext cx="4938" cy="1353"/>
              </a:xfrm>
              <a:prstGeom prst="rect">
                <a:avLst/>
              </a:prstGeom>
              <a:noFill/>
            </p:spPr>
            <p:txBody>
              <a:bodyPr vert="horz" wrap="square" lIns="121873" tIns="60936" rIns="121873" bIns="60936" rtlCol="0" anchor="ctr">
                <a:noAutofit/>
              </a:bodyPr>
              <a:lstStyle/>
              <a:p>
                <a:pPr marL="0" algn="ctr">
                  <a:defRPr/>
                </a:pPr>
                <a:r>
                  <a:rPr lang="en-US" sz="3200" b="1" spc="800">
                    <a:solidFill>
                      <a:schemeClr val="bg1"/>
                    </a:solidFill>
                    <a:latin typeface="思源黑体 Medium"/>
                    <a:ea typeface="思源黑体 Medium"/>
                  </a:rPr>
                  <a:t>PART-05</a:t>
                </a:r>
                <a:endParaRPr lang="en-US" sz="1100"/>
              </a:p>
            </p:txBody>
          </p:sp>
        </p:grpSp>
        <p:sp>
          <p:nvSpPr>
            <p:cNvPr id="8" name="AutoShape 8"/>
            <p:cNvSpPr/>
            <p:nvPr/>
          </p:nvSpPr>
          <p:spPr>
            <a:xfrm rot="5400000" flipV="1">
              <a:off x="11657" y="1783"/>
              <a:ext cx="716" cy="1173"/>
            </a:xfrm>
            <a:prstGeom prst="corner">
              <a:avLst>
                <a:gd name="adj1" fmla="val 7476"/>
                <a:gd name="adj2" fmla="val 7583"/>
              </a:avLst>
            </a:prstGeom>
            <a:solidFill>
              <a:srgbClr val="B40000"/>
            </a:solidFill>
            <a:ln>
              <a:noFill/>
            </a:ln>
          </p:spPr>
          <p:txBody>
            <a:bodyPr vert="horz" lIns="91440" tIns="45720" rIns="91440" bIns="45720" anchor="ctr"/>
            <a:p>
              <a:pPr marL="0" algn="ctr"/>
            </a:p>
          </p:txBody>
        </p:sp>
        <p:sp>
          <p:nvSpPr>
            <p:cNvPr id="9" name="AutoShape 9"/>
            <p:cNvSpPr/>
            <p:nvPr/>
          </p:nvSpPr>
          <p:spPr>
            <a:xfrm rot="16200000" flipV="1">
              <a:off x="7080" y="2894"/>
              <a:ext cx="716" cy="1173"/>
            </a:xfrm>
            <a:prstGeom prst="corner">
              <a:avLst>
                <a:gd name="adj1" fmla="val 7476"/>
                <a:gd name="adj2" fmla="val 7583"/>
              </a:avLst>
            </a:prstGeom>
            <a:solidFill>
              <a:srgbClr val="B40000"/>
            </a:solidFill>
            <a:ln>
              <a:noFill/>
            </a:ln>
          </p:spPr>
          <p:txBody>
            <a:bodyPr vert="horz" lIns="91440" tIns="45720" rIns="91440" bIns="45720" anchor="ctr"/>
            <a:p>
              <a:pPr marL="0" algn="ctr"/>
            </a:p>
          </p:txBody>
        </p:sp>
      </p:grpSp>
      <p:sp>
        <p:nvSpPr>
          <p:cNvPr id="10" name="AutoShape 10"/>
          <p:cNvSpPr/>
          <p:nvPr/>
        </p:nvSpPr>
        <p:spPr>
          <a:xfrm>
            <a:off x="10795000" y="6540500"/>
            <a:ext cx="1270000" cy="190500"/>
          </a:xfrm>
          <a:prstGeom prst="rect">
            <a:avLst/>
          </a:prstGeom>
          <a:solidFill>
            <a:srgbClr val="000000">
              <a:alpha val="0"/>
            </a:srgbClr>
          </a:solidFill>
        </p:spPr>
        <p:txBody>
          <a:bodyPr rtlCol="0" anchor="t"/>
          <a:lstStyle/>
          <a:p>
            <a:pPr algn="r">
              <a:defRPr/>
            </a:pPr>
            <a:endParaRPr lang="en-US" sz="800">
              <a:solidFill>
                <a:srgbClr val="808080"/>
              </a:solidFill>
              <a:latin typeface="微软雅黑" panose="020B0503020204020204" charset="-122"/>
              <a:ea typeface="微软雅黑" panose="020B0503020204020204" charset="-122"/>
            </a:endParaRPr>
          </a:p>
        </p:txBody>
      </p:sp>
    </p:spTree>
  </p:cSld>
  <p:clrMapOvr>
    <a:masterClrMapping/>
  </p:clrMapOvr>
  <p:transition advClick="0"/>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9EFE5"/>
        </a:solidFill>
        <a:effectLst/>
      </p:bgPr>
    </p:bg>
    <p:spTree>
      <p:nvGrpSpPr>
        <p:cNvPr id="1" name=""/>
        <p:cNvGrpSpPr/>
        <p:nvPr/>
      </p:nvGrpSpPr>
      <p:grpSpPr>
        <a:xfrm>
          <a:off x="0" y="0"/>
          <a:ext cx="0" cy="0"/>
          <a:chOff x="0" y="0"/>
          <a:chExt cx="0" cy="0"/>
        </a:xfrm>
      </p:grpSpPr>
      <p:sp>
        <p:nvSpPr>
          <p:cNvPr id="2" name="Freeform 2"/>
          <p:cNvSpPr/>
          <p:nvPr/>
        </p:nvSpPr>
        <p:spPr>
          <a:xfrm>
            <a:off x="5939384" y="4510558"/>
            <a:ext cx="2899773" cy="1525186"/>
          </a:xfrm>
          <a:custGeom>
            <a:avLst/>
            <a:gdLst/>
            <a:ahLst/>
            <a:cxnLst/>
            <a:rect l="l" t="t" r="r" b="b"/>
            <a:pathLst>
              <a:path w="2668680" h="1534735">
                <a:moveTo>
                  <a:pt x="1334340" y="1534736"/>
                </a:moveTo>
                <a:lnTo>
                  <a:pt x="0" y="757593"/>
                </a:lnTo>
                <a:lnTo>
                  <a:pt x="1334340" y="0"/>
                </a:lnTo>
                <a:lnTo>
                  <a:pt x="2668681" y="762480"/>
                </a:lnTo>
                <a:close/>
              </a:path>
            </a:pathLst>
          </a:custGeom>
          <a:gradFill>
            <a:gsLst>
              <a:gs pos="0">
                <a:schemeClr val="accent1">
                  <a:lumMod val="25000"/>
                  <a:lumOff val="75000"/>
                </a:schemeClr>
              </a:gs>
              <a:gs pos="100000">
                <a:schemeClr val="accent1">
                  <a:lumMod val="85000"/>
                </a:schemeClr>
              </a:gs>
            </a:gsLst>
            <a:lin ang="1620000"/>
          </a:gradFill>
          <a:ln cap="flat">
            <a:noFill/>
            <a:prstDash val="solid"/>
            <a:miter lim="800000"/>
          </a:ln>
        </p:spPr>
        <p:txBody>
          <a:bodyPr vert="horz" lIns="91440" tIns="45720" rIns="91440" bIns="45720" anchor="ctr"/>
          <a:p>
            <a:pPr marL="0" algn="l"/>
          </a:p>
        </p:txBody>
      </p:sp>
      <p:sp>
        <p:nvSpPr>
          <p:cNvPr id="3" name="Freeform 3"/>
          <p:cNvSpPr/>
          <p:nvPr/>
        </p:nvSpPr>
        <p:spPr>
          <a:xfrm>
            <a:off x="6495261" y="4800376"/>
            <a:ext cx="1788016" cy="945551"/>
          </a:xfrm>
          <a:custGeom>
            <a:avLst/>
            <a:gdLst/>
            <a:ahLst/>
            <a:cxnLst/>
            <a:rect l="l" t="t" r="r" b="b"/>
            <a:pathLst>
              <a:path w="1645523" h="951471">
                <a:moveTo>
                  <a:pt x="826020" y="951471"/>
                </a:moveTo>
                <a:lnTo>
                  <a:pt x="0" y="457814"/>
                </a:lnTo>
                <a:lnTo>
                  <a:pt x="817874" y="0"/>
                </a:lnTo>
                <a:lnTo>
                  <a:pt x="1645523" y="469219"/>
                </a:lnTo>
                <a:close/>
              </a:path>
            </a:pathLst>
          </a:custGeom>
          <a:solidFill>
            <a:srgbClr val="FFFFFF"/>
          </a:solidFill>
          <a:ln cap="flat">
            <a:noFill/>
            <a:prstDash val="solid"/>
            <a:miter lim="800000"/>
          </a:ln>
        </p:spPr>
        <p:txBody>
          <a:bodyPr vert="horz" lIns="91440" tIns="45720" rIns="91440" bIns="45720" anchor="ctr"/>
          <a:p>
            <a:pPr marL="0" algn="l"/>
          </a:p>
        </p:txBody>
      </p:sp>
      <p:sp>
        <p:nvSpPr>
          <p:cNvPr id="4" name="Freeform 4"/>
          <p:cNvSpPr/>
          <p:nvPr/>
        </p:nvSpPr>
        <p:spPr>
          <a:xfrm>
            <a:off x="7389270" y="2933560"/>
            <a:ext cx="2898002" cy="1525186"/>
          </a:xfrm>
          <a:custGeom>
            <a:avLst/>
            <a:gdLst/>
            <a:ahLst/>
            <a:cxnLst/>
            <a:rect l="l" t="t" r="r" b="b"/>
            <a:pathLst>
              <a:path w="2667051" h="1534735">
                <a:moveTo>
                  <a:pt x="1334340" y="1534736"/>
                </a:moveTo>
                <a:lnTo>
                  <a:pt x="0" y="757592"/>
                </a:lnTo>
                <a:lnTo>
                  <a:pt x="1334340" y="0"/>
                </a:lnTo>
                <a:lnTo>
                  <a:pt x="2667052" y="764110"/>
                </a:lnTo>
                <a:close/>
              </a:path>
            </a:pathLst>
          </a:custGeom>
          <a:gradFill>
            <a:gsLst>
              <a:gs pos="0">
                <a:schemeClr val="accent1">
                  <a:lumMod val="25000"/>
                  <a:lumOff val="75000"/>
                </a:schemeClr>
              </a:gs>
              <a:gs pos="100000">
                <a:schemeClr val="accent1">
                  <a:lumMod val="85000"/>
                </a:schemeClr>
              </a:gs>
            </a:gsLst>
            <a:lin ang="1620000"/>
          </a:gradFill>
          <a:ln cap="flat">
            <a:noFill/>
            <a:prstDash val="solid"/>
            <a:miter lim="800000"/>
          </a:ln>
        </p:spPr>
        <p:txBody>
          <a:bodyPr vert="horz" lIns="91440" tIns="45720" rIns="91440" bIns="45720" anchor="ctr"/>
          <a:p>
            <a:pPr marL="0" algn="l"/>
          </a:p>
        </p:txBody>
      </p:sp>
      <p:sp>
        <p:nvSpPr>
          <p:cNvPr id="5" name="Freeform 5"/>
          <p:cNvSpPr/>
          <p:nvPr/>
        </p:nvSpPr>
        <p:spPr>
          <a:xfrm>
            <a:off x="7945148" y="3223377"/>
            <a:ext cx="1788016" cy="945550"/>
          </a:xfrm>
          <a:custGeom>
            <a:avLst/>
            <a:gdLst/>
            <a:ahLst/>
            <a:cxnLst/>
            <a:rect l="l" t="t" r="r" b="b"/>
            <a:pathLst>
              <a:path w="1645523" h="951470">
                <a:moveTo>
                  <a:pt x="826020" y="951471"/>
                </a:moveTo>
                <a:lnTo>
                  <a:pt x="0" y="459443"/>
                </a:lnTo>
                <a:lnTo>
                  <a:pt x="817874" y="0"/>
                </a:lnTo>
                <a:lnTo>
                  <a:pt x="1645523" y="470848"/>
                </a:lnTo>
                <a:close/>
              </a:path>
            </a:pathLst>
          </a:custGeom>
          <a:solidFill>
            <a:srgbClr val="FFFFFF"/>
          </a:solidFill>
          <a:ln cap="flat">
            <a:noFill/>
            <a:prstDash val="solid"/>
            <a:miter lim="800000"/>
          </a:ln>
        </p:spPr>
        <p:txBody>
          <a:bodyPr vert="horz" lIns="91440" tIns="45720" rIns="91440" bIns="45720" anchor="ctr"/>
          <a:p>
            <a:pPr marL="0" algn="l"/>
          </a:p>
        </p:txBody>
      </p:sp>
      <p:sp>
        <p:nvSpPr>
          <p:cNvPr id="6" name="Freeform 6"/>
          <p:cNvSpPr/>
          <p:nvPr/>
        </p:nvSpPr>
        <p:spPr>
          <a:xfrm>
            <a:off x="8839157" y="1356562"/>
            <a:ext cx="2898002" cy="1525186"/>
          </a:xfrm>
          <a:custGeom>
            <a:avLst/>
            <a:gdLst/>
            <a:ahLst/>
            <a:cxnLst/>
            <a:rect l="l" t="t" r="r" b="b"/>
            <a:pathLst>
              <a:path w="2667051" h="1534735">
                <a:moveTo>
                  <a:pt x="1332711" y="1534736"/>
                </a:moveTo>
                <a:lnTo>
                  <a:pt x="0" y="759222"/>
                </a:lnTo>
                <a:lnTo>
                  <a:pt x="1332711" y="0"/>
                </a:lnTo>
                <a:lnTo>
                  <a:pt x="2667051" y="764110"/>
                </a:lnTo>
                <a:close/>
              </a:path>
            </a:pathLst>
          </a:custGeom>
          <a:gradFill>
            <a:gsLst>
              <a:gs pos="0">
                <a:schemeClr val="accent1">
                  <a:lumMod val="25000"/>
                  <a:lumOff val="75000"/>
                </a:schemeClr>
              </a:gs>
              <a:gs pos="100000">
                <a:schemeClr val="accent1">
                  <a:lumMod val="85000"/>
                </a:schemeClr>
              </a:gs>
            </a:gsLst>
            <a:lin ang="1620000"/>
          </a:gradFill>
          <a:ln cap="flat">
            <a:noFill/>
            <a:prstDash val="solid"/>
            <a:miter lim="800000"/>
          </a:ln>
        </p:spPr>
        <p:txBody>
          <a:bodyPr vert="horz" lIns="91440" tIns="45720" rIns="91440" bIns="45720" anchor="ctr"/>
          <a:p>
            <a:pPr marL="0" algn="l"/>
          </a:p>
        </p:txBody>
      </p:sp>
      <p:sp>
        <p:nvSpPr>
          <p:cNvPr id="7" name="Freeform 7"/>
          <p:cNvSpPr/>
          <p:nvPr/>
        </p:nvSpPr>
        <p:spPr>
          <a:xfrm>
            <a:off x="9393264" y="1646380"/>
            <a:ext cx="1789786" cy="945551"/>
          </a:xfrm>
          <a:custGeom>
            <a:avLst/>
            <a:gdLst/>
            <a:ahLst/>
            <a:cxnLst/>
            <a:rect l="l" t="t" r="r" b="b"/>
            <a:pathLst>
              <a:path w="1647152" h="951471">
                <a:moveTo>
                  <a:pt x="827649" y="951471"/>
                </a:moveTo>
                <a:lnTo>
                  <a:pt x="0" y="459443"/>
                </a:lnTo>
                <a:lnTo>
                  <a:pt x="819503" y="0"/>
                </a:lnTo>
                <a:lnTo>
                  <a:pt x="1647153" y="470848"/>
                </a:lnTo>
                <a:close/>
              </a:path>
            </a:pathLst>
          </a:custGeom>
          <a:solidFill>
            <a:srgbClr val="FFFFFF"/>
          </a:solidFill>
          <a:ln cap="flat">
            <a:noFill/>
            <a:prstDash val="solid"/>
            <a:miter lim="800000"/>
          </a:ln>
        </p:spPr>
        <p:txBody>
          <a:bodyPr vert="horz" lIns="91440" tIns="45720" rIns="91440" bIns="45720" anchor="ctr"/>
          <a:p>
            <a:pPr marL="0" algn="l"/>
          </a:p>
        </p:txBody>
      </p:sp>
      <p:sp>
        <p:nvSpPr>
          <p:cNvPr id="8" name="Freeform 8"/>
          <p:cNvSpPr/>
          <p:nvPr/>
        </p:nvSpPr>
        <p:spPr>
          <a:xfrm>
            <a:off x="7389270" y="3686439"/>
            <a:ext cx="1449886" cy="1581855"/>
          </a:xfrm>
          <a:custGeom>
            <a:avLst/>
            <a:gdLst/>
            <a:ahLst/>
            <a:cxnLst/>
            <a:rect l="l" t="t" r="r" b="b"/>
            <a:pathLst>
              <a:path w="1334340" h="1591759">
                <a:moveTo>
                  <a:pt x="0" y="0"/>
                </a:moveTo>
                <a:lnTo>
                  <a:pt x="0" y="829279"/>
                </a:lnTo>
                <a:lnTo>
                  <a:pt x="1334340" y="1591759"/>
                </a:lnTo>
                <a:lnTo>
                  <a:pt x="1334340" y="777144"/>
                </a:lnTo>
                <a:close/>
              </a:path>
            </a:pathLst>
          </a:custGeom>
          <a:solidFill>
            <a:srgbClr val="C00000"/>
          </a:solidFill>
          <a:ln cap="flat">
            <a:noFill/>
            <a:prstDash val="solid"/>
            <a:miter lim="800000"/>
          </a:ln>
        </p:spPr>
        <p:txBody>
          <a:bodyPr vert="horz" lIns="91440" tIns="45720" rIns="91440" bIns="45720" anchor="ctr"/>
          <a:p>
            <a:pPr marL="0" algn="l"/>
          </a:p>
        </p:txBody>
      </p:sp>
      <p:sp>
        <p:nvSpPr>
          <p:cNvPr id="9" name="Freeform 9"/>
          <p:cNvSpPr/>
          <p:nvPr/>
        </p:nvSpPr>
        <p:spPr>
          <a:xfrm>
            <a:off x="8839157" y="2111060"/>
            <a:ext cx="1448116" cy="1581854"/>
          </a:xfrm>
          <a:custGeom>
            <a:avLst/>
            <a:gdLst/>
            <a:ahLst/>
            <a:cxnLst/>
            <a:rect l="l" t="t" r="r" b="b"/>
            <a:pathLst>
              <a:path w="1332711" h="1591758">
                <a:moveTo>
                  <a:pt x="0" y="0"/>
                </a:moveTo>
                <a:lnTo>
                  <a:pt x="0" y="827650"/>
                </a:lnTo>
                <a:lnTo>
                  <a:pt x="1332711" y="1591759"/>
                </a:lnTo>
                <a:lnTo>
                  <a:pt x="1332711" y="775514"/>
                </a:lnTo>
                <a:close/>
              </a:path>
            </a:pathLst>
          </a:custGeom>
          <a:solidFill>
            <a:srgbClr val="C00000"/>
          </a:solidFill>
          <a:ln cap="flat">
            <a:noFill/>
            <a:prstDash val="solid"/>
            <a:miter lim="800000"/>
          </a:ln>
        </p:spPr>
        <p:txBody>
          <a:bodyPr vert="horz" lIns="91440" tIns="45720" rIns="91440" bIns="45720" anchor="ctr"/>
          <a:p>
            <a:pPr marL="0" algn="l"/>
          </a:p>
        </p:txBody>
      </p:sp>
      <p:sp>
        <p:nvSpPr>
          <p:cNvPr id="10" name="Freeform 10"/>
          <p:cNvSpPr/>
          <p:nvPr/>
        </p:nvSpPr>
        <p:spPr>
          <a:xfrm>
            <a:off x="7389270" y="2115918"/>
            <a:ext cx="4347889" cy="4120595"/>
          </a:xfrm>
          <a:custGeom>
            <a:avLst/>
            <a:gdLst/>
            <a:ahLst/>
            <a:cxnLst/>
            <a:rect l="l" t="t" r="r" b="b"/>
            <a:pathLst>
              <a:path w="4001391" h="4146393">
                <a:moveTo>
                  <a:pt x="2667052" y="772256"/>
                </a:moveTo>
                <a:lnTo>
                  <a:pt x="2667052" y="1586871"/>
                </a:lnTo>
                <a:lnTo>
                  <a:pt x="1334340" y="2357498"/>
                </a:lnTo>
                <a:lnTo>
                  <a:pt x="1334340" y="3172113"/>
                </a:lnTo>
                <a:lnTo>
                  <a:pt x="0" y="3944369"/>
                </a:lnTo>
                <a:lnTo>
                  <a:pt x="0" y="4146393"/>
                </a:lnTo>
                <a:lnTo>
                  <a:pt x="1502151" y="3273126"/>
                </a:lnTo>
                <a:lnTo>
                  <a:pt x="1502151" y="2456881"/>
                </a:lnTo>
                <a:lnTo>
                  <a:pt x="2825087" y="1687884"/>
                </a:lnTo>
                <a:lnTo>
                  <a:pt x="2825087" y="863493"/>
                </a:lnTo>
                <a:lnTo>
                  <a:pt x="4001392" y="190620"/>
                </a:lnTo>
                <a:lnTo>
                  <a:pt x="4001392" y="0"/>
                </a:lnTo>
                <a:close/>
              </a:path>
            </a:pathLst>
          </a:custGeom>
          <a:solidFill>
            <a:schemeClr val="accent6">
              <a:lumMod val="75000"/>
            </a:schemeClr>
          </a:solidFill>
          <a:ln cap="flat">
            <a:noFill/>
            <a:prstDash val="solid"/>
            <a:miter lim="800000"/>
          </a:ln>
        </p:spPr>
        <p:txBody>
          <a:bodyPr vert="horz" lIns="91440" tIns="45720" rIns="91440" bIns="45720" anchor="ctr"/>
          <a:p>
            <a:pPr marL="0" algn="l"/>
          </a:p>
        </p:txBody>
      </p:sp>
      <p:sp>
        <p:nvSpPr>
          <p:cNvPr id="11" name="Freeform 11"/>
          <p:cNvSpPr/>
          <p:nvPr/>
        </p:nvSpPr>
        <p:spPr>
          <a:xfrm>
            <a:off x="5939384" y="5263436"/>
            <a:ext cx="1449886" cy="973075"/>
          </a:xfrm>
          <a:custGeom>
            <a:avLst/>
            <a:gdLst/>
            <a:ahLst/>
            <a:cxnLst/>
            <a:rect l="l" t="t" r="r" b="b"/>
            <a:pathLst>
              <a:path w="1334340" h="979167">
                <a:moveTo>
                  <a:pt x="1334340" y="777143"/>
                </a:moveTo>
                <a:lnTo>
                  <a:pt x="0" y="0"/>
                </a:lnTo>
                <a:lnTo>
                  <a:pt x="0" y="215058"/>
                </a:lnTo>
                <a:lnTo>
                  <a:pt x="1334340" y="979168"/>
                </a:lnTo>
                <a:close/>
              </a:path>
            </a:pathLst>
          </a:custGeom>
          <a:solidFill>
            <a:srgbClr val="C00000"/>
          </a:solidFill>
          <a:ln cap="flat">
            <a:noFill/>
            <a:prstDash val="solid"/>
            <a:miter lim="800000"/>
          </a:ln>
        </p:spPr>
        <p:txBody>
          <a:bodyPr rot="0" vert="horz" wrap="square" lIns="91440" tIns="45720" rIns="91440" bIns="45720" anchor="ctr">
            <a:noAutofit/>
          </a:bodyPr>
          <a:p>
            <a:pPr marL="0" algn="l"/>
          </a:p>
        </p:txBody>
      </p:sp>
      <p:sp>
        <p:nvSpPr>
          <p:cNvPr id="12" name="Freeform 12"/>
          <p:cNvSpPr/>
          <p:nvPr/>
        </p:nvSpPr>
        <p:spPr>
          <a:xfrm>
            <a:off x="10011893" y="1912890"/>
            <a:ext cx="552529" cy="412533"/>
          </a:xfrm>
          <a:custGeom>
            <a:avLst/>
            <a:gdLst/>
            <a:ahLst/>
            <a:cxnLst/>
            <a:rect l="l" t="t" r="r" b="b"/>
            <a:pathLst>
              <a:path w="360000" h="293890">
                <a:moveTo>
                  <a:pt x="54985" y="182858"/>
                </a:moveTo>
                <a:lnTo>
                  <a:pt x="54985" y="236325"/>
                </a:lnTo>
                <a:cubicBezTo>
                  <a:pt x="54985" y="241847"/>
                  <a:pt x="58360" y="246808"/>
                  <a:pt x="63497" y="248835"/>
                </a:cubicBezTo>
                <a:lnTo>
                  <a:pt x="175595" y="293069"/>
                </a:lnTo>
                <a:cubicBezTo>
                  <a:pt x="178806" y="294335"/>
                  <a:pt x="182384" y="294319"/>
                  <a:pt x="185583" y="293023"/>
                </a:cubicBezTo>
                <a:lnTo>
                  <a:pt x="298242" y="247361"/>
                </a:lnTo>
                <a:cubicBezTo>
                  <a:pt x="303318" y="245304"/>
                  <a:pt x="306639" y="240373"/>
                  <a:pt x="306639" y="234897"/>
                </a:cubicBezTo>
                <a:lnTo>
                  <a:pt x="306639" y="180962"/>
                </a:lnTo>
                <a:lnTo>
                  <a:pt x="351916" y="161747"/>
                </a:lnTo>
                <a:cubicBezTo>
                  <a:pt x="358754" y="158845"/>
                  <a:pt x="361944" y="150950"/>
                  <a:pt x="359041" y="144113"/>
                </a:cubicBezTo>
                <a:cubicBezTo>
                  <a:pt x="358388" y="142572"/>
                  <a:pt x="357452" y="141167"/>
                  <a:pt x="356283" y="139970"/>
                </a:cubicBezTo>
                <a:lnTo>
                  <a:pt x="306235" y="88731"/>
                </a:lnTo>
                <a:lnTo>
                  <a:pt x="351981" y="44654"/>
                </a:lnTo>
                <a:cubicBezTo>
                  <a:pt x="357329" y="39501"/>
                  <a:pt x="357488" y="30987"/>
                  <a:pt x="352335" y="25638"/>
                </a:cubicBezTo>
                <a:cubicBezTo>
                  <a:pt x="350498" y="23732"/>
                  <a:pt x="348140" y="22410"/>
                  <a:pt x="345554" y="21838"/>
                </a:cubicBezTo>
                <a:lnTo>
                  <a:pt x="249635" y="623"/>
                </a:lnTo>
                <a:cubicBezTo>
                  <a:pt x="245598" y="-270"/>
                  <a:pt x="241374" y="744"/>
                  <a:pt x="238181" y="3373"/>
                </a:cubicBezTo>
                <a:lnTo>
                  <a:pt x="184467" y="47611"/>
                </a:lnTo>
                <a:lnTo>
                  <a:pt x="125846" y="2875"/>
                </a:lnTo>
                <a:cubicBezTo>
                  <a:pt x="122790" y="542"/>
                  <a:pt x="118882" y="-370"/>
                  <a:pt x="115109" y="367"/>
                </a:cubicBezTo>
                <a:lnTo>
                  <a:pt x="16071" y="19712"/>
                </a:lnTo>
                <a:cubicBezTo>
                  <a:pt x="8782" y="21136"/>
                  <a:pt x="4027" y="28200"/>
                  <a:pt x="5451" y="35489"/>
                </a:cubicBezTo>
                <a:cubicBezTo>
                  <a:pt x="5966" y="38129"/>
                  <a:pt x="7262" y="40554"/>
                  <a:pt x="9170" y="42450"/>
                </a:cubicBezTo>
                <a:lnTo>
                  <a:pt x="56123" y="89112"/>
                </a:lnTo>
                <a:lnTo>
                  <a:pt x="64571" y="89112"/>
                </a:lnTo>
                <a:lnTo>
                  <a:pt x="180599" y="51860"/>
                </a:lnTo>
                <a:lnTo>
                  <a:pt x="297029" y="89112"/>
                </a:lnTo>
                <a:lnTo>
                  <a:pt x="187528" y="136757"/>
                </a:lnTo>
                <a:lnTo>
                  <a:pt x="64571" y="89112"/>
                </a:lnTo>
                <a:lnTo>
                  <a:pt x="55901" y="89112"/>
                </a:lnTo>
                <a:lnTo>
                  <a:pt x="4092" y="140500"/>
                </a:lnTo>
                <a:cubicBezTo>
                  <a:pt x="-1182" y="145730"/>
                  <a:pt x="-1216" y="154245"/>
                  <a:pt x="4014" y="159518"/>
                </a:cubicBezTo>
                <a:cubicBezTo>
                  <a:pt x="5208" y="160722"/>
                  <a:pt x="6617" y="161689"/>
                  <a:pt x="8170" y="162368"/>
                </a:cubicBezTo>
                <a:lnTo>
                  <a:pt x="54985" y="182858"/>
                </a:lnTo>
                <a:close/>
              </a:path>
            </a:pathLst>
          </a:custGeom>
          <a:gradFill>
            <a:gsLst>
              <a:gs pos="0">
                <a:schemeClr val="accent1">
                  <a:lumMod val="25000"/>
                  <a:lumOff val="75000"/>
                </a:schemeClr>
              </a:gs>
              <a:gs pos="100000">
                <a:schemeClr val="accent1">
                  <a:lumMod val="85000"/>
                </a:schemeClr>
              </a:gs>
            </a:gsLst>
            <a:lin ang="1260000"/>
          </a:gradFill>
          <a:ln cap="flat">
            <a:noFill/>
            <a:prstDash val="solid"/>
            <a:miter lim="800000"/>
          </a:ln>
        </p:spPr>
        <p:txBody>
          <a:bodyPr vert="horz" lIns="91440" tIns="45720" rIns="91440" bIns="45720" anchor="ctr"/>
          <a:p>
            <a:pPr marL="0" algn="l"/>
          </a:p>
        </p:txBody>
      </p:sp>
      <p:sp>
        <p:nvSpPr>
          <p:cNvPr id="13" name="Freeform 13"/>
          <p:cNvSpPr/>
          <p:nvPr/>
        </p:nvSpPr>
        <p:spPr>
          <a:xfrm>
            <a:off x="8591867" y="3443487"/>
            <a:ext cx="494579" cy="505332"/>
          </a:xfrm>
          <a:custGeom>
            <a:avLst/>
            <a:gdLst/>
            <a:ahLst/>
            <a:cxnLst/>
            <a:rect l="l" t="t" r="r" b="b"/>
            <a:pathLst>
              <a:path w="322243" h="359999">
                <a:moveTo>
                  <a:pt x="171978" y="2949"/>
                </a:moveTo>
                <a:lnTo>
                  <a:pt x="311617" y="82365"/>
                </a:lnTo>
                <a:cubicBezTo>
                  <a:pt x="318264" y="86145"/>
                  <a:pt x="322359" y="93131"/>
                  <a:pt x="322359" y="100692"/>
                </a:cubicBezTo>
                <a:lnTo>
                  <a:pt x="322359" y="259524"/>
                </a:lnTo>
                <a:cubicBezTo>
                  <a:pt x="322359" y="267086"/>
                  <a:pt x="318264" y="274071"/>
                  <a:pt x="311617" y="277851"/>
                </a:cubicBezTo>
                <a:lnTo>
                  <a:pt x="171978" y="357279"/>
                </a:lnTo>
                <a:cubicBezTo>
                  <a:pt x="165331" y="361058"/>
                  <a:pt x="157142" y="361058"/>
                  <a:pt x="150496" y="357279"/>
                </a:cubicBezTo>
                <a:lnTo>
                  <a:pt x="10856" y="277851"/>
                </a:lnTo>
                <a:cubicBezTo>
                  <a:pt x="4210" y="274071"/>
                  <a:pt x="115" y="267086"/>
                  <a:pt x="115" y="259524"/>
                </a:cubicBezTo>
                <a:lnTo>
                  <a:pt x="115" y="100692"/>
                </a:lnTo>
                <a:cubicBezTo>
                  <a:pt x="115" y="93131"/>
                  <a:pt x="4210" y="86145"/>
                  <a:pt x="10856" y="82365"/>
                </a:cubicBezTo>
                <a:lnTo>
                  <a:pt x="150496" y="2949"/>
                </a:lnTo>
                <a:cubicBezTo>
                  <a:pt x="157142" y="-832"/>
                  <a:pt x="165331" y="-832"/>
                  <a:pt x="171978" y="2949"/>
                </a:cubicBezTo>
                <a:moveTo>
                  <a:pt x="165673" y="17656"/>
                </a:moveTo>
                <a:cubicBezTo>
                  <a:pt x="162928" y="16096"/>
                  <a:pt x="159546" y="16096"/>
                  <a:pt x="156801" y="17656"/>
                </a:cubicBezTo>
                <a:lnTo>
                  <a:pt x="20631" y="95089"/>
                </a:lnTo>
                <a:cubicBezTo>
                  <a:pt x="17885" y="96652"/>
                  <a:pt x="16194" y="99540"/>
                  <a:pt x="16195" y="102665"/>
                </a:cubicBezTo>
                <a:lnTo>
                  <a:pt x="16195" y="257551"/>
                </a:lnTo>
                <a:cubicBezTo>
                  <a:pt x="16195" y="260673"/>
                  <a:pt x="17887" y="263562"/>
                  <a:pt x="20631" y="265123"/>
                </a:cubicBezTo>
                <a:lnTo>
                  <a:pt x="156801" y="342571"/>
                </a:lnTo>
                <a:cubicBezTo>
                  <a:pt x="159546" y="344130"/>
                  <a:pt x="162928" y="344130"/>
                  <a:pt x="165673" y="342571"/>
                </a:cubicBezTo>
                <a:lnTo>
                  <a:pt x="301843" y="265123"/>
                </a:lnTo>
                <a:cubicBezTo>
                  <a:pt x="304587" y="263562"/>
                  <a:pt x="306279" y="260678"/>
                  <a:pt x="306279" y="257551"/>
                </a:cubicBezTo>
                <a:lnTo>
                  <a:pt x="306279" y="102670"/>
                </a:lnTo>
                <a:cubicBezTo>
                  <a:pt x="306279" y="99544"/>
                  <a:pt x="304587" y="96655"/>
                  <a:pt x="301843" y="95094"/>
                </a:cubicBezTo>
                <a:lnTo>
                  <a:pt x="165673" y="17651"/>
                </a:lnTo>
                <a:lnTo>
                  <a:pt x="165673" y="17656"/>
                </a:lnTo>
                <a:moveTo>
                  <a:pt x="158551" y="35232"/>
                </a:moveTo>
                <a:cubicBezTo>
                  <a:pt x="160214" y="34287"/>
                  <a:pt x="162260" y="34287"/>
                  <a:pt x="163922" y="35232"/>
                </a:cubicBezTo>
                <a:lnTo>
                  <a:pt x="287261" y="105374"/>
                </a:lnTo>
                <a:cubicBezTo>
                  <a:pt x="288923" y="106319"/>
                  <a:pt x="289946" y="108065"/>
                  <a:pt x="289946" y="109955"/>
                </a:cubicBezTo>
                <a:lnTo>
                  <a:pt x="289946" y="250250"/>
                </a:lnTo>
                <a:cubicBezTo>
                  <a:pt x="289946" y="252141"/>
                  <a:pt x="288923" y="253886"/>
                  <a:pt x="287261" y="254832"/>
                </a:cubicBezTo>
                <a:lnTo>
                  <a:pt x="163922" y="324985"/>
                </a:lnTo>
                <a:cubicBezTo>
                  <a:pt x="162260" y="325930"/>
                  <a:pt x="160214" y="325930"/>
                  <a:pt x="158551" y="324985"/>
                </a:cubicBezTo>
                <a:lnTo>
                  <a:pt x="35213" y="254837"/>
                </a:lnTo>
                <a:cubicBezTo>
                  <a:pt x="33551" y="253892"/>
                  <a:pt x="32527" y="252146"/>
                  <a:pt x="32527" y="250256"/>
                </a:cubicBezTo>
                <a:lnTo>
                  <a:pt x="32527" y="109961"/>
                </a:lnTo>
                <a:cubicBezTo>
                  <a:pt x="32527" y="108071"/>
                  <a:pt x="33551" y="106324"/>
                  <a:pt x="35213" y="105379"/>
                </a:cubicBezTo>
                <a:lnTo>
                  <a:pt x="158551" y="35242"/>
                </a:lnTo>
                <a:lnTo>
                  <a:pt x="158551" y="35232"/>
                </a:lnTo>
                <a:moveTo>
                  <a:pt x="147026" y="95454"/>
                </a:moveTo>
                <a:cubicBezTo>
                  <a:pt x="145886" y="95453"/>
                  <a:pt x="144869" y="96162"/>
                  <a:pt x="144490" y="97221"/>
                </a:cubicBezTo>
                <a:lnTo>
                  <a:pt x="114162" y="181870"/>
                </a:lnTo>
                <a:cubicBezTo>
                  <a:pt x="113873" y="182679"/>
                  <a:pt x="114001" y="183577"/>
                  <a:pt x="114504" y="184277"/>
                </a:cubicBezTo>
                <a:cubicBezTo>
                  <a:pt x="115008" y="184978"/>
                  <a:pt x="115826" y="185393"/>
                  <a:pt x="116697" y="185393"/>
                </a:cubicBezTo>
                <a:lnTo>
                  <a:pt x="158235" y="185393"/>
                </a:lnTo>
                <a:cubicBezTo>
                  <a:pt x="158998" y="185393"/>
                  <a:pt x="159726" y="185714"/>
                  <a:pt x="160235" y="186274"/>
                </a:cubicBezTo>
                <a:cubicBezTo>
                  <a:pt x="160745" y="186835"/>
                  <a:pt x="160987" y="187582"/>
                  <a:pt x="160904" y="188330"/>
                </a:cubicBezTo>
                <a:lnTo>
                  <a:pt x="152240" y="265170"/>
                </a:lnTo>
                <a:cubicBezTo>
                  <a:pt x="152104" y="266447"/>
                  <a:pt x="152918" y="267638"/>
                  <a:pt x="154172" y="267991"/>
                </a:cubicBezTo>
                <a:cubicBezTo>
                  <a:pt x="155426" y="268344"/>
                  <a:pt x="156757" y="267760"/>
                  <a:pt x="157327" y="266604"/>
                </a:cubicBezTo>
                <a:lnTo>
                  <a:pt x="213096" y="152164"/>
                </a:lnTo>
                <a:cubicBezTo>
                  <a:pt x="213497" y="151344"/>
                  <a:pt x="213443" y="150380"/>
                  <a:pt x="212952" y="149609"/>
                </a:cubicBezTo>
                <a:cubicBezTo>
                  <a:pt x="212460" y="148839"/>
                  <a:pt x="211603" y="148371"/>
                  <a:pt x="210680" y="148370"/>
                </a:cubicBezTo>
                <a:lnTo>
                  <a:pt x="177854" y="148370"/>
                </a:lnTo>
                <a:cubicBezTo>
                  <a:pt x="176979" y="148370"/>
                  <a:pt x="176159" y="147950"/>
                  <a:pt x="175656" y="147244"/>
                </a:cubicBezTo>
                <a:cubicBezTo>
                  <a:pt x="175154" y="146538"/>
                  <a:pt x="175032" y="145636"/>
                  <a:pt x="175330" y="144825"/>
                </a:cubicBezTo>
                <a:lnTo>
                  <a:pt x="192156" y="99009"/>
                </a:lnTo>
                <a:cubicBezTo>
                  <a:pt x="192454" y="98199"/>
                  <a:pt x="192332" y="97296"/>
                  <a:pt x="191829" y="96591"/>
                </a:cubicBezTo>
                <a:cubicBezTo>
                  <a:pt x="191326" y="95885"/>
                  <a:pt x="190507" y="95465"/>
                  <a:pt x="189632" y="95465"/>
                </a:cubicBezTo>
                <a:lnTo>
                  <a:pt x="147026" y="95465"/>
                </a:lnTo>
                <a:lnTo>
                  <a:pt x="147026" y="95454"/>
                </a:lnTo>
              </a:path>
            </a:pathLst>
          </a:custGeom>
          <a:gradFill>
            <a:gsLst>
              <a:gs pos="0">
                <a:schemeClr val="accent1">
                  <a:lumMod val="25000"/>
                  <a:lumOff val="75000"/>
                </a:schemeClr>
              </a:gs>
              <a:gs pos="100000">
                <a:schemeClr val="accent1">
                  <a:lumMod val="85000"/>
                </a:schemeClr>
              </a:gs>
            </a:gsLst>
            <a:lin ang="1260000"/>
          </a:gradFill>
          <a:ln cap="flat">
            <a:noFill/>
            <a:prstDash val="solid"/>
            <a:miter lim="800000"/>
          </a:ln>
        </p:spPr>
        <p:txBody>
          <a:bodyPr vert="horz" lIns="91440" tIns="45720" rIns="91440" bIns="45720" anchor="ctr"/>
          <a:p>
            <a:pPr marL="0" algn="l"/>
          </a:p>
        </p:txBody>
      </p:sp>
      <p:sp>
        <p:nvSpPr>
          <p:cNvPr id="14" name="Freeform 14"/>
          <p:cNvSpPr/>
          <p:nvPr/>
        </p:nvSpPr>
        <p:spPr>
          <a:xfrm>
            <a:off x="7113011" y="5029434"/>
            <a:ext cx="552528" cy="487434"/>
          </a:xfrm>
          <a:custGeom>
            <a:avLst/>
            <a:gdLst/>
            <a:ahLst/>
            <a:cxnLst/>
            <a:rect l="l" t="t" r="r" b="b"/>
            <a:pathLst>
              <a:path w="359999" h="347249">
                <a:moveTo>
                  <a:pt x="272320" y="271816"/>
                </a:moveTo>
                <a:cubicBezTo>
                  <a:pt x="256765" y="242497"/>
                  <a:pt x="228188" y="227208"/>
                  <a:pt x="195993" y="214436"/>
                </a:cubicBezTo>
                <a:cubicBezTo>
                  <a:pt x="191110" y="212458"/>
                  <a:pt x="189120" y="206882"/>
                  <a:pt x="191472" y="202384"/>
                </a:cubicBezTo>
                <a:lnTo>
                  <a:pt x="191472" y="202204"/>
                </a:lnTo>
                <a:lnTo>
                  <a:pt x="192014" y="201126"/>
                </a:lnTo>
                <a:cubicBezTo>
                  <a:pt x="206304" y="181339"/>
                  <a:pt x="218782" y="156336"/>
                  <a:pt x="220592" y="124319"/>
                </a:cubicBezTo>
                <a:cubicBezTo>
                  <a:pt x="224028" y="87624"/>
                  <a:pt x="210101" y="61722"/>
                  <a:pt x="190748" y="42296"/>
                </a:cubicBezTo>
                <a:cubicBezTo>
                  <a:pt x="188035" y="39598"/>
                  <a:pt x="187312" y="35461"/>
                  <a:pt x="189120" y="32043"/>
                </a:cubicBezTo>
                <a:cubicBezTo>
                  <a:pt x="198344" y="15135"/>
                  <a:pt x="212634" y="1824"/>
                  <a:pt x="238679" y="205"/>
                </a:cubicBezTo>
                <a:cubicBezTo>
                  <a:pt x="278470" y="-1594"/>
                  <a:pt x="300174" y="23589"/>
                  <a:pt x="303791" y="55966"/>
                </a:cubicBezTo>
                <a:cubicBezTo>
                  <a:pt x="309217" y="91941"/>
                  <a:pt x="296557" y="120721"/>
                  <a:pt x="282087" y="138709"/>
                </a:cubicBezTo>
                <a:cubicBezTo>
                  <a:pt x="280278" y="142307"/>
                  <a:pt x="276660" y="144105"/>
                  <a:pt x="274852" y="147703"/>
                </a:cubicBezTo>
                <a:cubicBezTo>
                  <a:pt x="273405" y="150580"/>
                  <a:pt x="273043" y="157236"/>
                  <a:pt x="274128" y="161553"/>
                </a:cubicBezTo>
                <a:cubicBezTo>
                  <a:pt x="274491" y="163352"/>
                  <a:pt x="275394" y="164791"/>
                  <a:pt x="276842" y="166050"/>
                </a:cubicBezTo>
                <a:cubicBezTo>
                  <a:pt x="281906" y="170367"/>
                  <a:pt x="292215" y="173425"/>
                  <a:pt x="298546" y="176662"/>
                </a:cubicBezTo>
                <a:cubicBezTo>
                  <a:pt x="307589" y="180260"/>
                  <a:pt x="314824" y="183857"/>
                  <a:pt x="322058" y="187455"/>
                </a:cubicBezTo>
                <a:cubicBezTo>
                  <a:pt x="336528" y="194650"/>
                  <a:pt x="352805" y="205442"/>
                  <a:pt x="358232" y="219833"/>
                </a:cubicBezTo>
                <a:cubicBezTo>
                  <a:pt x="361850" y="228827"/>
                  <a:pt x="360040" y="246813"/>
                  <a:pt x="354615" y="254008"/>
                </a:cubicBezTo>
                <a:cubicBezTo>
                  <a:pt x="342858" y="270737"/>
                  <a:pt x="309035" y="273435"/>
                  <a:pt x="281182" y="276672"/>
                </a:cubicBezTo>
                <a:cubicBezTo>
                  <a:pt x="277565" y="276853"/>
                  <a:pt x="274128" y="275053"/>
                  <a:pt x="272320" y="271816"/>
                </a:cubicBezTo>
                <a:moveTo>
                  <a:pt x="114" y="307791"/>
                </a:moveTo>
                <a:lnTo>
                  <a:pt x="114" y="295199"/>
                </a:lnTo>
                <a:cubicBezTo>
                  <a:pt x="114" y="291603"/>
                  <a:pt x="1923" y="288004"/>
                  <a:pt x="3731" y="284408"/>
                </a:cubicBezTo>
                <a:cubicBezTo>
                  <a:pt x="10785" y="270197"/>
                  <a:pt x="25074" y="261204"/>
                  <a:pt x="37554" y="252389"/>
                </a:cubicBezTo>
                <a:cubicBezTo>
                  <a:pt x="37915" y="252210"/>
                  <a:pt x="38277" y="251850"/>
                  <a:pt x="38639" y="251670"/>
                </a:cubicBezTo>
                <a:cubicBezTo>
                  <a:pt x="49310" y="246454"/>
                  <a:pt x="59981" y="241057"/>
                  <a:pt x="72461" y="235841"/>
                </a:cubicBezTo>
                <a:cubicBezTo>
                  <a:pt x="75536" y="234403"/>
                  <a:pt x="79877" y="232784"/>
                  <a:pt x="83313" y="231344"/>
                </a:cubicBezTo>
                <a:cubicBezTo>
                  <a:pt x="84579" y="230805"/>
                  <a:pt x="85664" y="230085"/>
                  <a:pt x="86388" y="229006"/>
                </a:cubicBezTo>
                <a:cubicBezTo>
                  <a:pt x="91633" y="222710"/>
                  <a:pt x="97240" y="209759"/>
                  <a:pt x="92176" y="199866"/>
                </a:cubicBezTo>
                <a:cubicBezTo>
                  <a:pt x="90367" y="196269"/>
                  <a:pt x="88558" y="194470"/>
                  <a:pt x="85122" y="191052"/>
                </a:cubicBezTo>
                <a:lnTo>
                  <a:pt x="84760" y="190693"/>
                </a:lnTo>
                <a:cubicBezTo>
                  <a:pt x="68482" y="172705"/>
                  <a:pt x="54193" y="142127"/>
                  <a:pt x="57811" y="106331"/>
                </a:cubicBezTo>
                <a:cubicBezTo>
                  <a:pt x="61428" y="70356"/>
                  <a:pt x="84941" y="45174"/>
                  <a:pt x="124732" y="45174"/>
                </a:cubicBezTo>
                <a:cubicBezTo>
                  <a:pt x="164341" y="45174"/>
                  <a:pt x="187855" y="70176"/>
                  <a:pt x="193462" y="105972"/>
                </a:cubicBezTo>
                <a:cubicBezTo>
                  <a:pt x="193462" y="106331"/>
                  <a:pt x="193462" y="106511"/>
                  <a:pt x="193642" y="106871"/>
                </a:cubicBezTo>
                <a:cubicBezTo>
                  <a:pt x="195270" y="128276"/>
                  <a:pt x="190025" y="147883"/>
                  <a:pt x="184599" y="160474"/>
                </a:cubicBezTo>
                <a:cubicBezTo>
                  <a:pt x="179354" y="172885"/>
                  <a:pt x="173927" y="181699"/>
                  <a:pt x="166874" y="190513"/>
                </a:cubicBezTo>
                <a:cubicBezTo>
                  <a:pt x="166512" y="190872"/>
                  <a:pt x="166331" y="191232"/>
                  <a:pt x="166151" y="191593"/>
                </a:cubicBezTo>
                <a:cubicBezTo>
                  <a:pt x="164341" y="194470"/>
                  <a:pt x="161447" y="196269"/>
                  <a:pt x="159639" y="199146"/>
                </a:cubicBezTo>
                <a:cubicBezTo>
                  <a:pt x="159278" y="199687"/>
                  <a:pt x="159096" y="200226"/>
                  <a:pt x="158916" y="200945"/>
                </a:cubicBezTo>
                <a:cubicBezTo>
                  <a:pt x="155840" y="211558"/>
                  <a:pt x="159278" y="225409"/>
                  <a:pt x="162895" y="230624"/>
                </a:cubicBezTo>
                <a:cubicBezTo>
                  <a:pt x="164703" y="234042"/>
                  <a:pt x="171576" y="234223"/>
                  <a:pt x="177003" y="235841"/>
                </a:cubicBezTo>
                <a:cubicBezTo>
                  <a:pt x="177365" y="236022"/>
                  <a:pt x="177545" y="236022"/>
                  <a:pt x="177906" y="236200"/>
                </a:cubicBezTo>
                <a:cubicBezTo>
                  <a:pt x="199430" y="245194"/>
                  <a:pt x="220773" y="255807"/>
                  <a:pt x="236869" y="270018"/>
                </a:cubicBezTo>
                <a:cubicBezTo>
                  <a:pt x="237051" y="270197"/>
                  <a:pt x="237231" y="270377"/>
                  <a:pt x="237412" y="270377"/>
                </a:cubicBezTo>
                <a:cubicBezTo>
                  <a:pt x="242114" y="275053"/>
                  <a:pt x="248264" y="281350"/>
                  <a:pt x="250797" y="289984"/>
                </a:cubicBezTo>
                <a:cubicBezTo>
                  <a:pt x="251339" y="291962"/>
                  <a:pt x="251520" y="294121"/>
                  <a:pt x="251520" y="296099"/>
                </a:cubicBezTo>
                <a:lnTo>
                  <a:pt x="251520" y="310130"/>
                </a:lnTo>
                <a:cubicBezTo>
                  <a:pt x="251520" y="311029"/>
                  <a:pt x="251339" y="311929"/>
                  <a:pt x="251159" y="312648"/>
                </a:cubicBezTo>
                <a:cubicBezTo>
                  <a:pt x="245009" y="331355"/>
                  <a:pt x="220230" y="336751"/>
                  <a:pt x="197260" y="341968"/>
                </a:cubicBezTo>
                <a:cubicBezTo>
                  <a:pt x="157468" y="349163"/>
                  <a:pt x="101400" y="349163"/>
                  <a:pt x="59800" y="341968"/>
                </a:cubicBezTo>
                <a:cubicBezTo>
                  <a:pt x="39905" y="338370"/>
                  <a:pt x="18201" y="332974"/>
                  <a:pt x="7349" y="320382"/>
                </a:cubicBezTo>
                <a:cubicBezTo>
                  <a:pt x="3731" y="318584"/>
                  <a:pt x="1923" y="314986"/>
                  <a:pt x="114" y="307791"/>
                </a:cubicBezTo>
              </a:path>
            </a:pathLst>
          </a:custGeom>
          <a:gradFill>
            <a:gsLst>
              <a:gs pos="0">
                <a:schemeClr val="accent1">
                  <a:lumMod val="25000"/>
                  <a:lumOff val="75000"/>
                </a:schemeClr>
              </a:gs>
              <a:gs pos="100000">
                <a:schemeClr val="accent1">
                  <a:lumMod val="85000"/>
                </a:schemeClr>
              </a:gs>
            </a:gsLst>
            <a:lin ang="1260000"/>
          </a:gradFill>
          <a:ln cap="flat">
            <a:noFill/>
            <a:prstDash val="solid"/>
            <a:miter lim="800000"/>
          </a:ln>
        </p:spPr>
        <p:txBody>
          <a:bodyPr vert="horz" lIns="91440" tIns="45720" rIns="91440" bIns="45720" anchor="ctr"/>
          <a:p>
            <a:pPr marL="0" algn="l"/>
          </a:p>
        </p:txBody>
      </p:sp>
      <p:cxnSp>
        <p:nvCxnSpPr>
          <p:cNvPr id="15" name="Connector 15"/>
          <p:cNvCxnSpPr/>
          <p:nvPr/>
        </p:nvCxnSpPr>
        <p:spPr>
          <a:xfrm>
            <a:off x="8748332" y="1557953"/>
            <a:ext cx="1150196" cy="0"/>
          </a:xfrm>
          <a:prstGeom prst="line">
            <a:avLst/>
          </a:prstGeom>
          <a:ln w="9525">
            <a:solidFill>
              <a:schemeClr val="accent1"/>
            </a:solidFill>
            <a:headEnd type="oval"/>
          </a:ln>
        </p:spPr>
      </p:cxnSp>
      <p:cxnSp>
        <p:nvCxnSpPr>
          <p:cNvPr id="16" name="Connector 16"/>
          <p:cNvCxnSpPr/>
          <p:nvPr/>
        </p:nvCxnSpPr>
        <p:spPr>
          <a:xfrm>
            <a:off x="7229971" y="3272329"/>
            <a:ext cx="964844" cy="0"/>
          </a:xfrm>
          <a:prstGeom prst="line">
            <a:avLst/>
          </a:prstGeom>
          <a:ln w="9525">
            <a:solidFill>
              <a:schemeClr val="accent1"/>
            </a:solidFill>
            <a:headEnd type="oval"/>
          </a:ln>
        </p:spPr>
      </p:cxnSp>
      <p:cxnSp>
        <p:nvCxnSpPr>
          <p:cNvPr id="17" name="Connector 17"/>
          <p:cNvCxnSpPr/>
          <p:nvPr/>
        </p:nvCxnSpPr>
        <p:spPr>
          <a:xfrm>
            <a:off x="5696376" y="4950143"/>
            <a:ext cx="848048" cy="0"/>
          </a:xfrm>
          <a:prstGeom prst="line">
            <a:avLst/>
          </a:prstGeom>
          <a:ln w="9525">
            <a:solidFill>
              <a:schemeClr val="accent1"/>
            </a:solidFill>
            <a:headEnd type="oval"/>
          </a:ln>
        </p:spPr>
      </p:cxnSp>
      <p:sp>
        <p:nvSpPr>
          <p:cNvPr id="18" name="TextBox 18"/>
          <p:cNvSpPr txBox="1"/>
          <p:nvPr/>
        </p:nvSpPr>
        <p:spPr>
          <a:xfrm>
            <a:off x="719455" y="5091430"/>
            <a:ext cx="4724400" cy="1493520"/>
          </a:xfrm>
          <a:prstGeom prst="rect">
            <a:avLst/>
          </a:prstGeom>
        </p:spPr>
        <p:txBody>
          <a:bodyPr vert="horz" wrap="square" lIns="90170" tIns="46990" rIns="90170" bIns="46990" rtlCol="0" anchor="t">
            <a:normAutofit/>
          </a:bodyPr>
          <a:lstStyle/>
          <a:p>
            <a:pPr marL="0" indent="0" algn="just" fontAlgn="auto">
              <a:lnSpc>
                <a:spcPct val="150000"/>
              </a:lnSpc>
              <a:defRPr/>
            </a:pPr>
            <a:r>
              <a:rPr lang="en-US" sz="1500">
                <a:solidFill>
                  <a:schemeClr val="tx2"/>
                </a:solidFill>
                <a:latin typeface="思源黑体 Normal"/>
                <a:ea typeface="思源黑体 Normal"/>
              </a:rPr>
              <a:t>对组织生活中发现的问题，要建立整改台账、明确责任分工、限期整改销号；对反复出现的问题，要分析制度和作风原因，推动从解决一个问题向解决一类问题转变。</a:t>
            </a:r>
            <a:endParaRPr lang="en-US" sz="1100"/>
          </a:p>
        </p:txBody>
      </p:sp>
      <p:sp>
        <p:nvSpPr>
          <p:cNvPr id="19" name="TextBox 19"/>
          <p:cNvSpPr txBox="1"/>
          <p:nvPr/>
        </p:nvSpPr>
        <p:spPr>
          <a:xfrm>
            <a:off x="719455" y="4721225"/>
            <a:ext cx="4724400" cy="458470"/>
          </a:xfrm>
          <a:prstGeom prst="rect">
            <a:avLst/>
          </a:prstGeom>
        </p:spPr>
        <p:txBody>
          <a:bodyPr vert="horz" wrap="square" lIns="90170" tIns="46990" rIns="90170" bIns="46990" rtlCol="0" anchor="t">
            <a:normAutofit/>
          </a:bodyPr>
          <a:lstStyle/>
          <a:p>
            <a:pPr marL="0" indent="0" algn="l" fontAlgn="auto">
              <a:lnSpc>
                <a:spcPct val="108000"/>
              </a:lnSpc>
              <a:defRPr/>
            </a:pPr>
            <a:r>
              <a:rPr lang="en-US" sz="2000" b="1">
                <a:solidFill>
                  <a:srgbClr val="C00000"/>
                </a:solidFill>
                <a:latin typeface="思源黑体 Normal"/>
                <a:ea typeface="思源黑体 Normal"/>
              </a:rPr>
              <a:t>亲自推动整改落实</a:t>
            </a:r>
            <a:endParaRPr lang="en-US" sz="1100"/>
          </a:p>
        </p:txBody>
      </p:sp>
      <p:sp>
        <p:nvSpPr>
          <p:cNvPr id="20" name="TextBox 20"/>
          <p:cNvSpPr txBox="1"/>
          <p:nvPr/>
        </p:nvSpPr>
        <p:spPr>
          <a:xfrm>
            <a:off x="2229485" y="3233420"/>
            <a:ext cx="4724400" cy="1493520"/>
          </a:xfrm>
          <a:prstGeom prst="rect">
            <a:avLst/>
          </a:prstGeom>
        </p:spPr>
        <p:txBody>
          <a:bodyPr vert="horz" wrap="square" lIns="90170" tIns="46990" rIns="90170" bIns="46990" rtlCol="0" anchor="t">
            <a:normAutofit/>
          </a:bodyPr>
          <a:lstStyle/>
          <a:p>
            <a:pPr marL="0" indent="0" algn="just" fontAlgn="auto">
              <a:lnSpc>
                <a:spcPct val="150000"/>
              </a:lnSpc>
              <a:defRPr/>
            </a:pPr>
            <a:r>
              <a:rPr lang="en-US" sz="1500">
                <a:solidFill>
                  <a:schemeClr val="tx2"/>
                </a:solidFill>
                <a:latin typeface="思源黑体 Normal"/>
                <a:ea typeface="思源黑体 Normal"/>
              </a:rPr>
              <a:t>书记既要主持会议，更要以普通党员身份参加组织生活，带头学习、带头发言、带头查摆问题、带头接受监督，用示范行动带动党员增强组织观念和纪律意识。</a:t>
            </a:r>
            <a:endParaRPr lang="en-US" sz="1100"/>
          </a:p>
        </p:txBody>
      </p:sp>
      <p:sp>
        <p:nvSpPr>
          <p:cNvPr id="21" name="TextBox 21"/>
          <p:cNvSpPr txBox="1"/>
          <p:nvPr/>
        </p:nvSpPr>
        <p:spPr>
          <a:xfrm>
            <a:off x="2229485" y="2863215"/>
            <a:ext cx="4724400" cy="458470"/>
          </a:xfrm>
          <a:prstGeom prst="rect">
            <a:avLst/>
          </a:prstGeom>
        </p:spPr>
        <p:txBody>
          <a:bodyPr vert="horz" wrap="square" lIns="90170" tIns="46990" rIns="90170" bIns="46990" rtlCol="0" anchor="t">
            <a:normAutofit/>
          </a:bodyPr>
          <a:lstStyle/>
          <a:p>
            <a:pPr marL="0" indent="0" algn="l" fontAlgn="auto">
              <a:lnSpc>
                <a:spcPct val="108000"/>
              </a:lnSpc>
              <a:defRPr/>
            </a:pPr>
            <a:r>
              <a:rPr lang="en-US" sz="2000" b="1">
                <a:solidFill>
                  <a:srgbClr val="C00000"/>
                </a:solidFill>
                <a:latin typeface="思源黑体 Normal"/>
                <a:ea typeface="思源黑体 Normal"/>
              </a:rPr>
              <a:t>带头参加交流研讨</a:t>
            </a:r>
            <a:endParaRPr lang="en-US" sz="1100"/>
          </a:p>
        </p:txBody>
      </p:sp>
      <p:sp>
        <p:nvSpPr>
          <p:cNvPr id="22" name="TextBox 22"/>
          <p:cNvSpPr txBox="1"/>
          <p:nvPr/>
        </p:nvSpPr>
        <p:spPr>
          <a:xfrm>
            <a:off x="3917950" y="1432560"/>
            <a:ext cx="4724400" cy="1493520"/>
          </a:xfrm>
          <a:prstGeom prst="rect">
            <a:avLst/>
          </a:prstGeom>
        </p:spPr>
        <p:txBody>
          <a:bodyPr vert="horz" wrap="square" lIns="90170" tIns="46990" rIns="90170" bIns="46990" rtlCol="0" anchor="t">
            <a:normAutofit/>
          </a:bodyPr>
          <a:lstStyle/>
          <a:p>
            <a:pPr marL="0" indent="0" algn="just" fontAlgn="auto">
              <a:lnSpc>
                <a:spcPct val="150000"/>
              </a:lnSpc>
              <a:defRPr/>
            </a:pPr>
            <a:r>
              <a:rPr lang="en-US" sz="1500">
                <a:solidFill>
                  <a:schemeClr val="tx2"/>
                </a:solidFill>
                <a:latin typeface="思源黑体 Normal"/>
                <a:ea typeface="思源黑体 Normal"/>
              </a:rPr>
              <a:t>党组织书记要把“三会一课”纳入党建工作总体安排，定期研究主题设计、党员教育和问题整改，不能把组织生活简单交给组织委员或党务干部完成。</a:t>
            </a:r>
            <a:endParaRPr lang="en-US" sz="1100"/>
          </a:p>
        </p:txBody>
      </p:sp>
      <p:sp>
        <p:nvSpPr>
          <p:cNvPr id="23" name="TextBox 23"/>
          <p:cNvSpPr txBox="1"/>
          <p:nvPr/>
        </p:nvSpPr>
        <p:spPr>
          <a:xfrm>
            <a:off x="3917950" y="1062355"/>
            <a:ext cx="4724400" cy="458470"/>
          </a:xfrm>
          <a:prstGeom prst="rect">
            <a:avLst/>
          </a:prstGeom>
        </p:spPr>
        <p:txBody>
          <a:bodyPr vert="horz" wrap="square" lIns="90170" tIns="46990" rIns="90170" bIns="46990" rtlCol="0" anchor="t">
            <a:normAutofit/>
          </a:bodyPr>
          <a:lstStyle/>
          <a:p>
            <a:pPr marL="0" indent="0" algn="l" fontAlgn="auto">
              <a:lnSpc>
                <a:spcPct val="108000"/>
              </a:lnSpc>
              <a:defRPr/>
            </a:pPr>
            <a:r>
              <a:rPr lang="en-US" sz="2000" b="1">
                <a:solidFill>
                  <a:srgbClr val="C00000"/>
                </a:solidFill>
                <a:latin typeface="思源黑体 Normal"/>
                <a:ea typeface="思源黑体 Normal"/>
              </a:rPr>
              <a:t>亲自谋划组织生活</a:t>
            </a:r>
            <a:endParaRPr lang="en-US" sz="1100"/>
          </a:p>
        </p:txBody>
      </p:sp>
      <p:sp>
        <p:nvSpPr>
          <p:cNvPr id="24" name="Freeform 24"/>
          <p:cNvSpPr/>
          <p:nvPr/>
        </p:nvSpPr>
        <p:spPr>
          <a:xfrm>
            <a:off x="0" y="320040"/>
            <a:ext cx="685165" cy="718820"/>
          </a:xfrm>
          <a:custGeom>
            <a:avLst/>
            <a:gdLst/>
            <a:ahLst/>
            <a:cxnLst/>
            <a:rect l="l" t="t" r="r" b="b"/>
            <a:pathLst>
              <a:path w="461590" h="406400">
                <a:moveTo>
                  <a:pt x="258390" y="0"/>
                </a:moveTo>
                <a:lnTo>
                  <a:pt x="0" y="0"/>
                </a:lnTo>
                <a:lnTo>
                  <a:pt x="0" y="406400"/>
                </a:lnTo>
                <a:lnTo>
                  <a:pt x="258390" y="406400"/>
                </a:lnTo>
                <a:lnTo>
                  <a:pt x="461590" y="203200"/>
                </a:lnTo>
                <a:lnTo>
                  <a:pt x="258390" y="0"/>
                </a:lnTo>
                <a:close/>
              </a:path>
            </a:pathLst>
          </a:custGeom>
          <a:solidFill>
            <a:srgbClr val="C00000"/>
          </a:solidFill>
        </p:spPr>
      </p:sp>
      <p:sp>
        <p:nvSpPr>
          <p:cNvPr id="25" name="TextBox 25"/>
          <p:cNvSpPr txBox="1"/>
          <p:nvPr/>
        </p:nvSpPr>
        <p:spPr>
          <a:xfrm>
            <a:off x="781050" y="319405"/>
            <a:ext cx="10800000" cy="720090"/>
          </a:xfrm>
          <a:prstGeom prst="rect">
            <a:avLst/>
          </a:prstGeom>
        </p:spPr>
        <p:txBody>
          <a:bodyPr vert="horz" wrap="square" lIns="90170" tIns="46990" rIns="90170" bIns="46990" rtlCol="0" anchor="ctr">
            <a:normAutofit/>
          </a:bodyPr>
          <a:lstStyle/>
          <a:p>
            <a:pPr marL="0" indent="0" algn="l" fontAlgn="auto">
              <a:lnSpc>
                <a:spcPct val="100000"/>
              </a:lnSpc>
              <a:defRPr/>
            </a:pPr>
            <a:r>
              <a:rPr lang="en-US" sz="3200" b="1">
                <a:solidFill>
                  <a:srgbClr val="C00000"/>
                </a:solidFill>
                <a:latin typeface="思源黑体 Normal"/>
                <a:ea typeface="思源黑体 Normal"/>
              </a:rPr>
              <a:t>党组织书记履行第一责任</a:t>
            </a:r>
            <a:endParaRPr lang="en-US" sz="1100"/>
          </a:p>
        </p:txBody>
      </p:sp>
      <p:sp>
        <p:nvSpPr>
          <p:cNvPr id="26" name="AutoShape 26"/>
          <p:cNvSpPr/>
          <p:nvPr/>
        </p:nvSpPr>
        <p:spPr>
          <a:xfrm>
            <a:off x="10795000" y="6540500"/>
            <a:ext cx="1270000" cy="190500"/>
          </a:xfrm>
          <a:prstGeom prst="rect">
            <a:avLst/>
          </a:prstGeom>
          <a:solidFill>
            <a:srgbClr val="000000">
              <a:alpha val="0"/>
            </a:srgbClr>
          </a:solidFill>
        </p:spPr>
        <p:txBody>
          <a:bodyPr rtlCol="0" anchor="t"/>
          <a:lstStyle/>
          <a:p>
            <a:pPr algn="r">
              <a:defRPr/>
            </a:pPr>
            <a:endParaRPr lang="en-US" sz="800">
              <a:solidFill>
                <a:srgbClr val="808080"/>
              </a:solidFill>
              <a:latin typeface="微软雅黑" panose="020B0503020204020204" charset="-122"/>
              <a:ea typeface="微软雅黑" panose="020B050302020402020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9EFE5"/>
        </a:solidFill>
        <a:effectLst/>
      </p:bgPr>
    </p:bg>
    <p:spTree>
      <p:nvGrpSpPr>
        <p:cNvPr id="1" name=""/>
        <p:cNvGrpSpPr/>
        <p:nvPr/>
      </p:nvGrpSpPr>
      <p:grpSpPr>
        <a:xfrm>
          <a:off x="0" y="0"/>
          <a:ext cx="0" cy="0"/>
          <a:chOff x="0" y="0"/>
          <a:chExt cx="0" cy="0"/>
        </a:xfrm>
      </p:grpSpPr>
      <p:sp>
        <p:nvSpPr>
          <p:cNvPr id="2" name="AutoShape 2"/>
          <p:cNvSpPr/>
          <p:nvPr/>
        </p:nvSpPr>
        <p:spPr>
          <a:xfrm>
            <a:off x="1838325" y="1822450"/>
            <a:ext cx="9360000" cy="1235710"/>
          </a:xfrm>
          <a:prstGeom prst="rect">
            <a:avLst/>
          </a:prstGeom>
          <a:noFill/>
          <a:ln>
            <a:noFill/>
          </a:ln>
        </p:spPr>
        <p:txBody>
          <a:bodyPr vert="horz" wrap="square" lIns="90170" tIns="46990" rIns="90170" bIns="46990" anchor="t">
            <a:normAutofit/>
          </a:bodyPr>
          <a:p>
            <a:pPr marL="0" indent="0" algn="l" fontAlgn="auto">
              <a:lnSpc>
                <a:spcPct val="150000"/>
              </a:lnSpc>
            </a:pPr>
            <a:r>
              <a:rPr lang="en-US" sz="1500">
                <a:solidFill>
                  <a:srgbClr val="262626"/>
                </a:solidFill>
                <a:latin typeface="思源黑体 Normal"/>
                <a:ea typeface="思源黑体 Normal"/>
              </a:rPr>
              <a:t>组织委员负责计划安排、党员管理和材料归档，宣传委员负责理论学习、宣传教育和氛围营造，纪检委员负责纪律教育、监督提醒和作风建设，支委成员要各负其责、协同配合。</a:t>
            </a:r>
            <a:endParaRPr lang="en-US" sz="1500">
              <a:solidFill>
                <a:srgbClr val="262626"/>
              </a:solidFill>
              <a:latin typeface="思源黑体 Normal"/>
              <a:ea typeface="思源黑体 Normal"/>
            </a:endParaRPr>
          </a:p>
        </p:txBody>
      </p:sp>
      <p:sp>
        <p:nvSpPr>
          <p:cNvPr id="3" name="TextBox 3"/>
          <p:cNvSpPr txBox="1"/>
          <p:nvPr/>
        </p:nvSpPr>
        <p:spPr>
          <a:xfrm>
            <a:off x="1838325" y="1366520"/>
            <a:ext cx="9360000" cy="432000"/>
          </a:xfrm>
          <a:prstGeom prst="rect">
            <a:avLst/>
          </a:prstGeom>
        </p:spPr>
        <p:txBody>
          <a:bodyPr vert="horz" wrap="square" lIns="90170" tIns="46990" rIns="90170" bIns="46990" rtlCol="0" anchor="b">
            <a:normAutofit/>
          </a:bodyPr>
          <a:lstStyle/>
          <a:p>
            <a:pPr marL="0" indent="0" algn="l" fontAlgn="auto">
              <a:lnSpc>
                <a:spcPct val="108000"/>
              </a:lnSpc>
              <a:defRPr/>
            </a:pPr>
            <a:r>
              <a:rPr lang="en-US" sz="2000" b="1">
                <a:solidFill>
                  <a:srgbClr val="C00000"/>
                </a:solidFill>
                <a:latin typeface="思源黑体 Normal"/>
                <a:ea typeface="思源黑体 Normal"/>
              </a:rPr>
              <a:t>明确支委职责边界</a:t>
            </a:r>
            <a:endParaRPr lang="en-US" sz="1100"/>
          </a:p>
        </p:txBody>
      </p:sp>
      <p:sp>
        <p:nvSpPr>
          <p:cNvPr id="4" name="AutoShape 4"/>
          <p:cNvSpPr/>
          <p:nvPr/>
        </p:nvSpPr>
        <p:spPr>
          <a:xfrm>
            <a:off x="1838325" y="3717925"/>
            <a:ext cx="9360000" cy="1235710"/>
          </a:xfrm>
          <a:prstGeom prst="rect">
            <a:avLst/>
          </a:prstGeom>
          <a:noFill/>
          <a:ln>
            <a:noFill/>
          </a:ln>
        </p:spPr>
        <p:txBody>
          <a:bodyPr vert="horz" wrap="square" lIns="90170" tIns="46990" rIns="90170" bIns="46990" anchor="t">
            <a:normAutofit/>
          </a:bodyPr>
          <a:p>
            <a:pPr marL="0" indent="0" algn="l" fontAlgn="auto">
              <a:lnSpc>
                <a:spcPct val="150000"/>
              </a:lnSpc>
            </a:pPr>
            <a:r>
              <a:rPr lang="en-US" sz="1500">
                <a:solidFill>
                  <a:srgbClr val="262626"/>
                </a:solidFill>
                <a:latin typeface="思源黑体 Normal"/>
                <a:ea typeface="思源黑体 Normal"/>
              </a:rPr>
              <a:t>机关党组织应加强党务干部培训，帮助其掌握组织生活制度、党员教育方法、会议组织技巧和材料规范要求；同时保障必要时间和经费，避免党务工作长期依靠临时加班完成。</a:t>
            </a:r>
            <a:endParaRPr lang="en-US" sz="1500">
              <a:solidFill>
                <a:srgbClr val="262626"/>
              </a:solidFill>
              <a:latin typeface="思源黑体 Normal"/>
              <a:ea typeface="思源黑体 Normal"/>
            </a:endParaRPr>
          </a:p>
        </p:txBody>
      </p:sp>
      <p:sp>
        <p:nvSpPr>
          <p:cNvPr id="5" name="TextBox 5"/>
          <p:cNvSpPr txBox="1"/>
          <p:nvPr/>
        </p:nvSpPr>
        <p:spPr>
          <a:xfrm>
            <a:off x="1838325" y="3274060"/>
            <a:ext cx="9360000" cy="432000"/>
          </a:xfrm>
          <a:prstGeom prst="rect">
            <a:avLst/>
          </a:prstGeom>
        </p:spPr>
        <p:txBody>
          <a:bodyPr vert="horz" wrap="square" lIns="90170" tIns="46990" rIns="90170" bIns="46990" rtlCol="0" anchor="b">
            <a:normAutofit/>
          </a:bodyPr>
          <a:lstStyle/>
          <a:p>
            <a:pPr marL="0" indent="0" algn="l" fontAlgn="auto">
              <a:lnSpc>
                <a:spcPct val="108000"/>
              </a:lnSpc>
              <a:defRPr/>
            </a:pPr>
            <a:r>
              <a:rPr lang="en-US" sz="2000" b="1">
                <a:solidFill>
                  <a:srgbClr val="C00000"/>
                </a:solidFill>
                <a:latin typeface="思源黑体 Normal"/>
                <a:ea typeface="思源黑体 Normal"/>
              </a:rPr>
              <a:t>完善党务工作支持</a:t>
            </a:r>
            <a:endParaRPr lang="en-US" sz="1100"/>
          </a:p>
        </p:txBody>
      </p:sp>
      <p:sp>
        <p:nvSpPr>
          <p:cNvPr id="6" name="AutoShape 6"/>
          <p:cNvSpPr/>
          <p:nvPr/>
        </p:nvSpPr>
        <p:spPr>
          <a:xfrm>
            <a:off x="1838325" y="5560060"/>
            <a:ext cx="9360000" cy="1235710"/>
          </a:xfrm>
          <a:prstGeom prst="rect">
            <a:avLst/>
          </a:prstGeom>
          <a:noFill/>
          <a:ln>
            <a:noFill/>
          </a:ln>
        </p:spPr>
        <p:txBody>
          <a:bodyPr vert="horz" wrap="square" lIns="90170" tIns="46990" rIns="90170" bIns="46990" anchor="t">
            <a:normAutofit/>
          </a:bodyPr>
          <a:p>
            <a:pPr marL="0" indent="0" algn="l" fontAlgn="auto">
              <a:lnSpc>
                <a:spcPct val="150000"/>
              </a:lnSpc>
            </a:pPr>
            <a:r>
              <a:rPr lang="en-US" sz="1500">
                <a:solidFill>
                  <a:srgbClr val="262626"/>
                </a:solidFill>
                <a:latin typeface="思源黑体 Normal"/>
                <a:ea typeface="思源黑体 Normal"/>
              </a:rPr>
              <a:t>可通过观摩交流、主题党日展示、案例评选和支部结对等方式，推广主题鲜明、组织规范、融合紧密的做法。交流重点应放在方法机制和实际成效上，防止重形式、轻实效。</a:t>
            </a:r>
            <a:endParaRPr lang="en-US" sz="1500">
              <a:solidFill>
                <a:srgbClr val="262626"/>
              </a:solidFill>
              <a:latin typeface="思源黑体 Normal"/>
              <a:ea typeface="思源黑体 Normal"/>
            </a:endParaRPr>
          </a:p>
        </p:txBody>
      </p:sp>
      <p:sp>
        <p:nvSpPr>
          <p:cNvPr id="7" name="TextBox 7"/>
          <p:cNvSpPr txBox="1"/>
          <p:nvPr/>
        </p:nvSpPr>
        <p:spPr>
          <a:xfrm>
            <a:off x="1838325" y="5128260"/>
            <a:ext cx="9360000" cy="432000"/>
          </a:xfrm>
          <a:prstGeom prst="rect">
            <a:avLst/>
          </a:prstGeom>
        </p:spPr>
        <p:txBody>
          <a:bodyPr vert="horz" wrap="square" lIns="90170" tIns="46990" rIns="90170" bIns="46990" rtlCol="0" anchor="b">
            <a:normAutofit/>
          </a:bodyPr>
          <a:lstStyle/>
          <a:p>
            <a:pPr marL="0" indent="0" algn="l" fontAlgn="auto">
              <a:lnSpc>
                <a:spcPct val="108000"/>
              </a:lnSpc>
              <a:defRPr/>
            </a:pPr>
            <a:r>
              <a:rPr lang="en-US" sz="2000" b="1">
                <a:solidFill>
                  <a:srgbClr val="C00000"/>
                </a:solidFill>
                <a:latin typeface="思源黑体 Normal"/>
                <a:ea typeface="思源黑体 Normal"/>
              </a:rPr>
              <a:t>加强支部间交流互鉴</a:t>
            </a:r>
            <a:endParaRPr lang="en-US" sz="1100"/>
          </a:p>
        </p:txBody>
      </p:sp>
      <p:sp>
        <p:nvSpPr>
          <p:cNvPr id="8" name="AutoShape 8"/>
          <p:cNvSpPr/>
          <p:nvPr/>
        </p:nvSpPr>
        <p:spPr>
          <a:xfrm>
            <a:off x="994656" y="1450144"/>
            <a:ext cx="638131" cy="638131"/>
          </a:xfrm>
          <a:prstGeom prst="ellipse">
            <a:avLst/>
          </a:prstGeom>
          <a:solidFill>
            <a:schemeClr val="accent2">
              <a:alpha val="48000"/>
            </a:schemeClr>
          </a:solidFill>
        </p:spPr>
      </p:sp>
      <p:sp>
        <p:nvSpPr>
          <p:cNvPr id="9" name="AutoShape 9"/>
          <p:cNvSpPr/>
          <p:nvPr/>
        </p:nvSpPr>
        <p:spPr>
          <a:xfrm>
            <a:off x="1129400" y="1584888"/>
            <a:ext cx="368642" cy="368642"/>
          </a:xfrm>
          <a:prstGeom prst="ellipse">
            <a:avLst/>
          </a:prstGeom>
          <a:solidFill>
            <a:srgbClr val="C00000"/>
          </a:solidFill>
        </p:spPr>
      </p:sp>
      <p:sp>
        <p:nvSpPr>
          <p:cNvPr id="10" name="AutoShape 10"/>
          <p:cNvSpPr/>
          <p:nvPr/>
        </p:nvSpPr>
        <p:spPr>
          <a:xfrm>
            <a:off x="986401" y="3326569"/>
            <a:ext cx="638131" cy="638131"/>
          </a:xfrm>
          <a:prstGeom prst="ellipse">
            <a:avLst/>
          </a:prstGeom>
          <a:solidFill>
            <a:schemeClr val="accent2">
              <a:alpha val="48000"/>
            </a:schemeClr>
          </a:solidFill>
        </p:spPr>
      </p:sp>
      <p:sp>
        <p:nvSpPr>
          <p:cNvPr id="11" name="AutoShape 11"/>
          <p:cNvSpPr/>
          <p:nvPr/>
        </p:nvSpPr>
        <p:spPr>
          <a:xfrm>
            <a:off x="1121145" y="3461313"/>
            <a:ext cx="368642" cy="368642"/>
          </a:xfrm>
          <a:prstGeom prst="ellipse">
            <a:avLst/>
          </a:prstGeom>
          <a:solidFill>
            <a:srgbClr val="C00000"/>
          </a:solidFill>
        </p:spPr>
      </p:sp>
      <p:sp>
        <p:nvSpPr>
          <p:cNvPr id="12" name="AutoShape 12"/>
          <p:cNvSpPr/>
          <p:nvPr/>
        </p:nvSpPr>
        <p:spPr>
          <a:xfrm>
            <a:off x="994656" y="5211884"/>
            <a:ext cx="638131" cy="638131"/>
          </a:xfrm>
          <a:prstGeom prst="ellipse">
            <a:avLst/>
          </a:prstGeom>
          <a:solidFill>
            <a:schemeClr val="accent2">
              <a:alpha val="48000"/>
            </a:schemeClr>
          </a:solidFill>
        </p:spPr>
      </p:sp>
      <p:sp>
        <p:nvSpPr>
          <p:cNvPr id="13" name="AutoShape 13"/>
          <p:cNvSpPr/>
          <p:nvPr/>
        </p:nvSpPr>
        <p:spPr>
          <a:xfrm>
            <a:off x="1129401" y="5346629"/>
            <a:ext cx="368642" cy="368642"/>
          </a:xfrm>
          <a:prstGeom prst="ellipse">
            <a:avLst/>
          </a:prstGeom>
          <a:solidFill>
            <a:srgbClr val="C00000"/>
          </a:solidFill>
        </p:spPr>
      </p:sp>
      <p:sp>
        <p:nvSpPr>
          <p:cNvPr id="14" name="Freeform 14"/>
          <p:cNvSpPr/>
          <p:nvPr/>
        </p:nvSpPr>
        <p:spPr>
          <a:xfrm>
            <a:off x="0" y="320040"/>
            <a:ext cx="685165" cy="718820"/>
          </a:xfrm>
          <a:custGeom>
            <a:avLst/>
            <a:gdLst/>
            <a:ahLst/>
            <a:cxnLst/>
            <a:rect l="l" t="t" r="r" b="b"/>
            <a:pathLst>
              <a:path w="461590" h="406400">
                <a:moveTo>
                  <a:pt x="258390" y="0"/>
                </a:moveTo>
                <a:lnTo>
                  <a:pt x="0" y="0"/>
                </a:lnTo>
                <a:lnTo>
                  <a:pt x="0" y="406400"/>
                </a:lnTo>
                <a:lnTo>
                  <a:pt x="258390" y="406400"/>
                </a:lnTo>
                <a:lnTo>
                  <a:pt x="461590" y="203200"/>
                </a:lnTo>
                <a:lnTo>
                  <a:pt x="258390" y="0"/>
                </a:lnTo>
                <a:close/>
              </a:path>
            </a:pathLst>
          </a:custGeom>
          <a:solidFill>
            <a:srgbClr val="C00000"/>
          </a:solidFill>
        </p:spPr>
      </p:sp>
      <p:sp>
        <p:nvSpPr>
          <p:cNvPr id="15" name="TextBox 15"/>
          <p:cNvSpPr txBox="1"/>
          <p:nvPr/>
        </p:nvSpPr>
        <p:spPr>
          <a:xfrm>
            <a:off x="781050" y="319405"/>
            <a:ext cx="10800000" cy="720090"/>
          </a:xfrm>
          <a:prstGeom prst="rect">
            <a:avLst/>
          </a:prstGeom>
        </p:spPr>
        <p:txBody>
          <a:bodyPr vert="horz" wrap="square" lIns="90170" tIns="46990" rIns="90170" bIns="46990" rtlCol="0" anchor="ctr">
            <a:normAutofit/>
          </a:bodyPr>
          <a:lstStyle/>
          <a:p>
            <a:pPr marL="0" indent="0" algn="l" fontAlgn="auto">
              <a:lnSpc>
                <a:spcPct val="100000"/>
              </a:lnSpc>
              <a:defRPr/>
            </a:pPr>
            <a:r>
              <a:rPr lang="en-US" sz="3200" b="1">
                <a:solidFill>
                  <a:srgbClr val="C00000"/>
                </a:solidFill>
                <a:latin typeface="思源黑体 Normal"/>
                <a:ea typeface="思源黑体 Normal"/>
              </a:rPr>
              <a:t>支委成员落实分工责任</a:t>
            </a:r>
            <a:endParaRPr lang="en-US" sz="1100"/>
          </a:p>
        </p:txBody>
      </p:sp>
      <p:sp>
        <p:nvSpPr>
          <p:cNvPr id="16" name="AutoShape 16"/>
          <p:cNvSpPr/>
          <p:nvPr/>
        </p:nvSpPr>
        <p:spPr>
          <a:xfrm>
            <a:off x="10795000" y="6540500"/>
            <a:ext cx="1270000" cy="190500"/>
          </a:xfrm>
          <a:prstGeom prst="rect">
            <a:avLst/>
          </a:prstGeom>
          <a:solidFill>
            <a:srgbClr val="000000">
              <a:alpha val="0"/>
            </a:srgbClr>
          </a:solidFill>
        </p:spPr>
        <p:txBody>
          <a:bodyPr rtlCol="0" anchor="t"/>
          <a:lstStyle/>
          <a:p>
            <a:pPr algn="r">
              <a:defRPr/>
            </a:pPr>
            <a:endParaRPr lang="en-US" sz="800">
              <a:solidFill>
                <a:srgbClr val="808080"/>
              </a:solidFill>
              <a:latin typeface="微软雅黑" panose="020B0503020204020204" charset="-122"/>
              <a:ea typeface="微软雅黑" panose="020B0503020204020204" charset="-122"/>
            </a:endParaRPr>
          </a:p>
        </p:txBody>
      </p:sp>
    </p:spTree>
  </p:cSld>
  <p:clrMapOvr>
    <a:masterClrMapping/>
  </p:clrMapOvr>
  <p:transition advClick="0"/>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9EFE5"/>
        </a:solidFill>
        <a:effectLst/>
      </p:bgPr>
    </p:bg>
    <p:spTree>
      <p:nvGrpSpPr>
        <p:cNvPr id="1" name=""/>
        <p:cNvGrpSpPr/>
        <p:nvPr/>
      </p:nvGrpSpPr>
      <p:grpSpPr>
        <a:xfrm>
          <a:off x="0" y="0"/>
          <a:ext cx="0" cy="0"/>
          <a:chOff x="0" y="0"/>
          <a:chExt cx="0" cy="0"/>
        </a:xfrm>
      </p:grpSpPr>
      <p:sp>
        <p:nvSpPr>
          <p:cNvPr id="2" name="Freeform 2"/>
          <p:cNvSpPr/>
          <p:nvPr/>
        </p:nvSpPr>
        <p:spPr>
          <a:xfrm>
            <a:off x="4523720" y="3793497"/>
            <a:ext cx="1514638" cy="1358790"/>
          </a:xfrm>
          <a:custGeom>
            <a:avLst/>
            <a:gdLst/>
            <a:ahLst/>
            <a:cxnLst/>
            <a:rect l="l" t="t" r="r" b="b"/>
            <a:pathLst>
              <a:path w="2385" h="2140">
                <a:moveTo>
                  <a:pt x="1193" y="0"/>
                </a:moveTo>
                <a:cubicBezTo>
                  <a:pt x="1287" y="0"/>
                  <a:pt x="1381" y="47"/>
                  <a:pt x="1435" y="140"/>
                </a:cubicBezTo>
                <a:lnTo>
                  <a:pt x="1454" y="173"/>
                </a:lnTo>
                <a:lnTo>
                  <a:pt x="1644" y="1071"/>
                </a:lnTo>
                <a:lnTo>
                  <a:pt x="2327" y="1685"/>
                </a:lnTo>
                <a:lnTo>
                  <a:pt x="2347" y="1720"/>
                </a:lnTo>
                <a:cubicBezTo>
                  <a:pt x="2455" y="1907"/>
                  <a:pt x="2320" y="2140"/>
                  <a:pt x="2105" y="2140"/>
                </a:cubicBezTo>
                <a:lnTo>
                  <a:pt x="280" y="2140"/>
                </a:lnTo>
                <a:cubicBezTo>
                  <a:pt x="65" y="2140"/>
                  <a:pt x="-70" y="1907"/>
                  <a:pt x="38" y="1720"/>
                </a:cubicBezTo>
                <a:lnTo>
                  <a:pt x="950" y="140"/>
                </a:lnTo>
                <a:cubicBezTo>
                  <a:pt x="1004" y="47"/>
                  <a:pt x="1099" y="0"/>
                  <a:pt x="1193" y="0"/>
                </a:cubicBezTo>
                <a:close/>
              </a:path>
            </a:pathLst>
          </a:custGeom>
          <a:gradFill>
            <a:gsLst>
              <a:gs pos="0">
                <a:schemeClr val="accent1">
                  <a:lumMod val="25000"/>
                  <a:lumOff val="75000"/>
                </a:schemeClr>
              </a:gs>
              <a:gs pos="50000">
                <a:schemeClr val="accent1"/>
              </a:gs>
              <a:gs pos="100000">
                <a:schemeClr val="accent1">
                  <a:lumMod val="85000"/>
                </a:schemeClr>
              </a:gs>
            </a:gsLst>
            <a:lin ang="5400000"/>
          </a:gradFill>
          <a:ln cap="flat">
            <a:noFill/>
            <a:prstDash val="solid"/>
            <a:miter lim="800000"/>
          </a:ln>
        </p:spPr>
        <p:txBody>
          <a:bodyPr vert="horz" wrap="square" lIns="91440" tIns="360045" rIns="107950" bIns="36195" anchor="ctr">
            <a:normAutofit/>
          </a:bodyPr>
          <a:p>
            <a:pPr marL="0" algn="ctr">
              <a:spcBef>
                <a:spcPct val="0"/>
              </a:spcBef>
              <a:spcAft>
                <a:spcPct val="0"/>
              </a:spcAft>
            </a:pPr>
            <a:r>
              <a:rPr lang="en-US" sz="1800" b="1">
                <a:solidFill>
                  <a:srgbClr val="FFFFFF"/>
                </a:solidFill>
                <a:latin typeface="思源黑体 Normal"/>
                <a:ea typeface="思源黑体 Normal"/>
              </a:rPr>
              <a:t>03</a:t>
            </a:r>
            <a:endParaRPr lang="en-US" sz="1800" b="1">
              <a:solidFill>
                <a:srgbClr val="FFFFFF"/>
              </a:solidFill>
              <a:latin typeface="思源黑体 Normal"/>
              <a:ea typeface="思源黑体 Normal"/>
            </a:endParaRPr>
          </a:p>
        </p:txBody>
      </p:sp>
      <p:sp>
        <p:nvSpPr>
          <p:cNvPr id="3" name="Freeform 3"/>
          <p:cNvSpPr/>
          <p:nvPr/>
        </p:nvSpPr>
        <p:spPr>
          <a:xfrm>
            <a:off x="6148561" y="3794768"/>
            <a:ext cx="1514639" cy="1358788"/>
          </a:xfrm>
          <a:custGeom>
            <a:avLst/>
            <a:gdLst/>
            <a:ahLst/>
            <a:cxnLst/>
            <a:rect l="l" t="t" r="r" b="b"/>
            <a:pathLst>
              <a:path w="2385" h="2140">
                <a:moveTo>
                  <a:pt x="1193" y="0"/>
                </a:moveTo>
                <a:cubicBezTo>
                  <a:pt x="1287" y="0"/>
                  <a:pt x="1381" y="47"/>
                  <a:pt x="1435" y="140"/>
                </a:cubicBezTo>
                <a:lnTo>
                  <a:pt x="2347" y="1720"/>
                </a:lnTo>
                <a:cubicBezTo>
                  <a:pt x="2455" y="1907"/>
                  <a:pt x="2320" y="2140"/>
                  <a:pt x="2105" y="2140"/>
                </a:cubicBezTo>
                <a:lnTo>
                  <a:pt x="280" y="2140"/>
                </a:lnTo>
                <a:cubicBezTo>
                  <a:pt x="65" y="2140"/>
                  <a:pt x="-70" y="1907"/>
                  <a:pt x="38" y="1720"/>
                </a:cubicBezTo>
                <a:lnTo>
                  <a:pt x="57" y="1687"/>
                </a:lnTo>
                <a:lnTo>
                  <a:pt x="740" y="1074"/>
                </a:lnTo>
                <a:lnTo>
                  <a:pt x="930" y="175"/>
                </a:lnTo>
                <a:lnTo>
                  <a:pt x="950" y="140"/>
                </a:lnTo>
                <a:cubicBezTo>
                  <a:pt x="1004" y="47"/>
                  <a:pt x="1098" y="0"/>
                  <a:pt x="1193" y="0"/>
                </a:cubicBezTo>
                <a:close/>
              </a:path>
            </a:pathLst>
          </a:custGeom>
          <a:gradFill>
            <a:gsLst>
              <a:gs pos="0">
                <a:schemeClr val="accent1">
                  <a:lumMod val="25000"/>
                  <a:lumOff val="75000"/>
                </a:schemeClr>
              </a:gs>
              <a:gs pos="50000">
                <a:schemeClr val="accent1"/>
              </a:gs>
              <a:gs pos="100000">
                <a:schemeClr val="accent1">
                  <a:lumMod val="85000"/>
                </a:schemeClr>
              </a:gs>
            </a:gsLst>
            <a:lin ang="5400000"/>
          </a:gradFill>
          <a:ln cap="flat">
            <a:noFill/>
            <a:prstDash val="solid"/>
            <a:miter lim="800000"/>
          </a:ln>
        </p:spPr>
        <p:txBody>
          <a:bodyPr vert="horz" wrap="square" lIns="252095" tIns="323850" rIns="91440" bIns="36195" anchor="ctr">
            <a:normAutofit/>
          </a:bodyPr>
          <a:p>
            <a:pPr marL="0" algn="ctr">
              <a:spcBef>
                <a:spcPct val="0"/>
              </a:spcBef>
              <a:spcAft>
                <a:spcPct val="0"/>
              </a:spcAft>
            </a:pPr>
            <a:r>
              <a:rPr lang="en-US" sz="1800" b="1">
                <a:solidFill>
                  <a:srgbClr val="FFFFFF"/>
                </a:solidFill>
                <a:latin typeface="思源黑体 Normal"/>
                <a:ea typeface="思源黑体 Normal"/>
              </a:rPr>
              <a:t>02</a:t>
            </a:r>
            <a:endParaRPr lang="en-US" sz="1800" b="1">
              <a:solidFill>
                <a:srgbClr val="FFFFFF"/>
              </a:solidFill>
              <a:latin typeface="思源黑体 Normal"/>
              <a:ea typeface="思源黑体 Normal"/>
            </a:endParaRPr>
          </a:p>
        </p:txBody>
      </p:sp>
      <p:sp>
        <p:nvSpPr>
          <p:cNvPr id="4" name="Freeform 4"/>
          <p:cNvSpPr/>
          <p:nvPr/>
        </p:nvSpPr>
        <p:spPr>
          <a:xfrm>
            <a:off x="5350510" y="2366010"/>
            <a:ext cx="1514475" cy="1358901"/>
          </a:xfrm>
          <a:custGeom>
            <a:avLst/>
            <a:gdLst/>
            <a:ahLst/>
            <a:cxnLst/>
            <a:rect l="l" t="t" r="r" b="b"/>
            <a:pathLst>
              <a:path w="2385" h="2140">
                <a:moveTo>
                  <a:pt x="1193" y="0"/>
                </a:moveTo>
                <a:cubicBezTo>
                  <a:pt x="1287" y="0"/>
                  <a:pt x="1381" y="47"/>
                  <a:pt x="1435" y="140"/>
                </a:cubicBezTo>
                <a:lnTo>
                  <a:pt x="2347" y="1720"/>
                </a:lnTo>
                <a:cubicBezTo>
                  <a:pt x="2455" y="1907"/>
                  <a:pt x="2320" y="2140"/>
                  <a:pt x="2105" y="2140"/>
                </a:cubicBezTo>
                <a:lnTo>
                  <a:pt x="2067" y="2140"/>
                </a:lnTo>
                <a:lnTo>
                  <a:pt x="1194" y="1856"/>
                </a:lnTo>
                <a:lnTo>
                  <a:pt x="321" y="2140"/>
                </a:lnTo>
                <a:lnTo>
                  <a:pt x="280" y="2140"/>
                </a:lnTo>
                <a:cubicBezTo>
                  <a:pt x="65" y="2140"/>
                  <a:pt x="-70" y="1907"/>
                  <a:pt x="38" y="1720"/>
                </a:cubicBezTo>
                <a:lnTo>
                  <a:pt x="950" y="140"/>
                </a:lnTo>
                <a:cubicBezTo>
                  <a:pt x="1004" y="47"/>
                  <a:pt x="1098" y="0"/>
                  <a:pt x="1193" y="0"/>
                </a:cubicBezTo>
                <a:close/>
              </a:path>
            </a:pathLst>
          </a:custGeom>
          <a:gradFill>
            <a:gsLst>
              <a:gs pos="0">
                <a:schemeClr val="accent1">
                  <a:lumMod val="25000"/>
                  <a:lumOff val="75000"/>
                </a:schemeClr>
              </a:gs>
              <a:gs pos="50000">
                <a:schemeClr val="accent1"/>
              </a:gs>
              <a:gs pos="100000">
                <a:schemeClr val="accent1">
                  <a:lumMod val="85000"/>
                </a:schemeClr>
              </a:gs>
            </a:gsLst>
            <a:lin ang="5400000"/>
          </a:gradFill>
          <a:ln cap="flat">
            <a:noFill/>
            <a:prstDash val="solid"/>
            <a:miter lim="800000"/>
          </a:ln>
        </p:spPr>
        <p:txBody>
          <a:bodyPr vert="horz" wrap="square" lIns="91440" tIns="45720" rIns="91440" bIns="45720" anchor="ctr">
            <a:normAutofit/>
          </a:bodyPr>
          <a:p>
            <a:pPr marL="0" algn="ctr">
              <a:spcBef>
                <a:spcPct val="0"/>
              </a:spcBef>
              <a:spcAft>
                <a:spcPct val="0"/>
              </a:spcAft>
            </a:pPr>
            <a:r>
              <a:rPr lang="en-US" sz="1800" b="1">
                <a:solidFill>
                  <a:srgbClr val="FFFFFF"/>
                </a:solidFill>
                <a:latin typeface="思源黑体 Normal"/>
                <a:ea typeface="思源黑体 Normal"/>
              </a:rPr>
              <a:t>01</a:t>
            </a:r>
            <a:endParaRPr lang="en-US" sz="1800" b="1">
              <a:solidFill>
                <a:srgbClr val="FFFFFF"/>
              </a:solidFill>
              <a:latin typeface="思源黑体 Normal"/>
              <a:ea typeface="思源黑体 Normal"/>
            </a:endParaRPr>
          </a:p>
        </p:txBody>
      </p:sp>
      <p:sp>
        <p:nvSpPr>
          <p:cNvPr id="5" name="Freeform 5"/>
          <p:cNvSpPr/>
          <p:nvPr/>
        </p:nvSpPr>
        <p:spPr>
          <a:xfrm>
            <a:off x="6105525" y="3360420"/>
            <a:ext cx="760730" cy="368935"/>
          </a:xfrm>
          <a:custGeom>
            <a:avLst/>
            <a:gdLst/>
            <a:ahLst/>
            <a:cxnLst/>
            <a:rect l="l" t="t" r="r" b="b"/>
            <a:pathLst>
              <a:path w="760730" h="368927">
                <a:moveTo>
                  <a:pt x="760730" y="184460"/>
                </a:moveTo>
                <a:cubicBezTo>
                  <a:pt x="760730" y="286338"/>
                  <a:pt x="680277" y="368927"/>
                  <a:pt x="581030" y="368927"/>
                </a:cubicBezTo>
                <a:cubicBezTo>
                  <a:pt x="514866" y="368927"/>
                  <a:pt x="321190" y="307438"/>
                  <a:pt x="0" y="184460"/>
                </a:cubicBezTo>
                <a:cubicBezTo>
                  <a:pt x="323965" y="80270"/>
                  <a:pt x="517093" y="18943"/>
                  <a:pt x="579383" y="480"/>
                </a:cubicBezTo>
                <a:cubicBezTo>
                  <a:pt x="580473" y="156"/>
                  <a:pt x="581600" y="-10"/>
                  <a:pt x="582738" y="1"/>
                </a:cubicBezTo>
                <a:cubicBezTo>
                  <a:pt x="681198" y="941"/>
                  <a:pt x="760730" y="83166"/>
                  <a:pt x="760730" y="184460"/>
                </a:cubicBezTo>
                <a:close/>
              </a:path>
            </a:pathLst>
          </a:custGeom>
          <a:solidFill>
            <a:srgbClr val="C00000"/>
          </a:solidFill>
          <a:ln cap="flat">
            <a:noFill/>
            <a:prstDash val="solid"/>
            <a:miter lim="800000"/>
          </a:ln>
        </p:spPr>
        <p:txBody>
          <a:bodyPr vert="horz" wrap="square" lIns="91440" tIns="45720" rIns="91440" bIns="45720" anchor="ctr">
            <a:normAutofit/>
          </a:bodyPr>
          <a:p>
            <a:pPr marL="0" algn="l"/>
          </a:p>
        </p:txBody>
      </p:sp>
      <p:sp>
        <p:nvSpPr>
          <p:cNvPr id="6" name="Freeform 6"/>
          <p:cNvSpPr/>
          <p:nvPr/>
        </p:nvSpPr>
        <p:spPr>
          <a:xfrm rot="7200000">
            <a:off x="6050915" y="4619625"/>
            <a:ext cx="760730" cy="368935"/>
          </a:xfrm>
          <a:custGeom>
            <a:avLst/>
            <a:gdLst/>
            <a:ahLst/>
            <a:cxnLst/>
            <a:rect l="l" t="t" r="r" b="b"/>
            <a:pathLst>
              <a:path w="760730" h="368927">
                <a:moveTo>
                  <a:pt x="760730" y="184460"/>
                </a:moveTo>
                <a:cubicBezTo>
                  <a:pt x="760730" y="286338"/>
                  <a:pt x="680277" y="368927"/>
                  <a:pt x="581030" y="368927"/>
                </a:cubicBezTo>
                <a:cubicBezTo>
                  <a:pt x="514866" y="368927"/>
                  <a:pt x="321190" y="307438"/>
                  <a:pt x="0" y="184460"/>
                </a:cubicBezTo>
                <a:cubicBezTo>
                  <a:pt x="323965" y="80270"/>
                  <a:pt x="517093" y="18943"/>
                  <a:pt x="579383" y="480"/>
                </a:cubicBezTo>
                <a:cubicBezTo>
                  <a:pt x="580473" y="156"/>
                  <a:pt x="581600" y="-10"/>
                  <a:pt x="582738" y="1"/>
                </a:cubicBezTo>
                <a:cubicBezTo>
                  <a:pt x="681198" y="941"/>
                  <a:pt x="760730" y="83166"/>
                  <a:pt x="760730" y="184460"/>
                </a:cubicBezTo>
                <a:close/>
              </a:path>
            </a:pathLst>
          </a:custGeom>
          <a:solidFill>
            <a:srgbClr val="C00000"/>
          </a:solidFill>
          <a:ln cap="flat">
            <a:noFill/>
            <a:prstDash val="solid"/>
            <a:miter lim="800000"/>
          </a:ln>
        </p:spPr>
        <p:txBody>
          <a:bodyPr vert="horz" wrap="square" lIns="91440" tIns="45720" rIns="91440" bIns="45720" anchor="ctr">
            <a:normAutofit/>
          </a:bodyPr>
          <a:p>
            <a:pPr marL="0" algn="l"/>
          </a:p>
        </p:txBody>
      </p:sp>
      <p:sp>
        <p:nvSpPr>
          <p:cNvPr id="7" name="Freeform 7"/>
          <p:cNvSpPr/>
          <p:nvPr/>
        </p:nvSpPr>
        <p:spPr>
          <a:xfrm rot="14400000">
            <a:off x="4998720" y="3964940"/>
            <a:ext cx="760730" cy="368935"/>
          </a:xfrm>
          <a:custGeom>
            <a:avLst/>
            <a:gdLst/>
            <a:ahLst/>
            <a:cxnLst/>
            <a:rect l="l" t="t" r="r" b="b"/>
            <a:pathLst>
              <a:path w="760730" h="368927">
                <a:moveTo>
                  <a:pt x="760730" y="184460"/>
                </a:moveTo>
                <a:cubicBezTo>
                  <a:pt x="760730" y="286338"/>
                  <a:pt x="680277" y="368927"/>
                  <a:pt x="581030" y="368927"/>
                </a:cubicBezTo>
                <a:cubicBezTo>
                  <a:pt x="514866" y="368927"/>
                  <a:pt x="321190" y="307438"/>
                  <a:pt x="0" y="184460"/>
                </a:cubicBezTo>
                <a:cubicBezTo>
                  <a:pt x="323965" y="80270"/>
                  <a:pt x="517093" y="18943"/>
                  <a:pt x="579383" y="480"/>
                </a:cubicBezTo>
                <a:cubicBezTo>
                  <a:pt x="580473" y="156"/>
                  <a:pt x="581600" y="-10"/>
                  <a:pt x="582738" y="1"/>
                </a:cubicBezTo>
                <a:cubicBezTo>
                  <a:pt x="681198" y="941"/>
                  <a:pt x="760730" y="83166"/>
                  <a:pt x="760730" y="184460"/>
                </a:cubicBezTo>
                <a:close/>
              </a:path>
            </a:pathLst>
          </a:custGeom>
          <a:solidFill>
            <a:srgbClr val="C00000"/>
          </a:solidFill>
          <a:ln cap="flat">
            <a:noFill/>
            <a:prstDash val="solid"/>
            <a:miter lim="800000"/>
          </a:ln>
        </p:spPr>
        <p:txBody>
          <a:bodyPr vert="horz" wrap="square" lIns="91440" tIns="45720" rIns="91440" bIns="45720" anchor="ctr">
            <a:normAutofit/>
          </a:bodyPr>
          <a:p>
            <a:pPr marL="0" algn="l"/>
          </a:p>
        </p:txBody>
      </p:sp>
      <p:sp>
        <p:nvSpPr>
          <p:cNvPr id="8" name="TextBox 8"/>
          <p:cNvSpPr txBox="1"/>
          <p:nvPr/>
        </p:nvSpPr>
        <p:spPr>
          <a:xfrm>
            <a:off x="274320" y="1595120"/>
            <a:ext cx="4947920" cy="431800"/>
          </a:xfrm>
          <a:prstGeom prst="rect">
            <a:avLst/>
          </a:prstGeom>
        </p:spPr>
        <p:txBody>
          <a:bodyPr vert="horz" wrap="square" lIns="90170" tIns="46990" rIns="90170" bIns="46990" rtlCol="0" anchor="ctr">
            <a:normAutofit/>
          </a:bodyPr>
          <a:lstStyle/>
          <a:p>
            <a:pPr marL="0" indent="0" algn="r" fontAlgn="auto">
              <a:lnSpc>
                <a:spcPct val="100000"/>
              </a:lnSpc>
              <a:defRPr/>
            </a:pPr>
            <a:r>
              <a:rPr lang="en-US" sz="2000" b="1">
                <a:solidFill>
                  <a:srgbClr val="C00000"/>
                </a:solidFill>
                <a:latin typeface="思源黑体 Normal"/>
                <a:ea typeface="思源黑体 Normal"/>
              </a:rPr>
              <a:t>从“查资料”转向“看实效”</a:t>
            </a:r>
            <a:endParaRPr lang="en-US" sz="1100"/>
          </a:p>
        </p:txBody>
      </p:sp>
      <p:sp>
        <p:nvSpPr>
          <p:cNvPr id="9" name="TextBox 9"/>
          <p:cNvSpPr txBox="1"/>
          <p:nvPr/>
        </p:nvSpPr>
        <p:spPr>
          <a:xfrm>
            <a:off x="131445" y="4570730"/>
            <a:ext cx="4348800" cy="2160000"/>
          </a:xfrm>
          <a:prstGeom prst="rect">
            <a:avLst/>
          </a:prstGeom>
        </p:spPr>
        <p:txBody>
          <a:bodyPr vert="horz" wrap="square" lIns="90170" tIns="46990" rIns="90170" bIns="46990" rtlCol="0" anchor="t">
            <a:normAutofit/>
          </a:bodyPr>
          <a:lstStyle/>
          <a:p>
            <a:pPr marL="0" indent="0" algn="r" fontAlgn="auto">
              <a:lnSpc>
                <a:spcPct val="150000"/>
              </a:lnSpc>
              <a:defRPr/>
            </a:pPr>
            <a:r>
              <a:rPr lang="en-US" sz="1500">
                <a:solidFill>
                  <a:schemeClr val="tx1"/>
                </a:solidFill>
                <a:latin typeface="思源黑体 Normal"/>
                <a:ea typeface="思源黑体 Normal"/>
              </a:rPr>
              <a:t>将“三会一课”落实情况纳入机关党建述职评议、支部考核和书记履职评价，对成效明显的支部及时总结推广，对落实不力、问题突出的支部开展提醒约谈和限期整改，形成有检查、有反馈、有改进的工作闭环。</a:t>
            </a:r>
            <a:endParaRPr lang="en-US" sz="1100"/>
          </a:p>
        </p:txBody>
      </p:sp>
      <p:sp>
        <p:nvSpPr>
          <p:cNvPr id="10" name="TextBox 10"/>
          <p:cNvSpPr txBox="1"/>
          <p:nvPr/>
        </p:nvSpPr>
        <p:spPr>
          <a:xfrm>
            <a:off x="132715" y="4117975"/>
            <a:ext cx="4348800" cy="432000"/>
          </a:xfrm>
          <a:prstGeom prst="rect">
            <a:avLst/>
          </a:prstGeom>
        </p:spPr>
        <p:txBody>
          <a:bodyPr vert="horz" wrap="square" lIns="90170" tIns="46990" rIns="90170" bIns="46990" rtlCol="0" anchor="ctr">
            <a:normAutofit/>
          </a:bodyPr>
          <a:lstStyle/>
          <a:p>
            <a:pPr marL="0" indent="0" algn="r" fontAlgn="auto">
              <a:lnSpc>
                <a:spcPct val="100000"/>
              </a:lnSpc>
              <a:defRPr/>
            </a:pPr>
            <a:r>
              <a:rPr lang="en-US" sz="2000" b="1">
                <a:solidFill>
                  <a:srgbClr val="C00000"/>
                </a:solidFill>
                <a:latin typeface="思源黑体 Normal"/>
                <a:ea typeface="思源黑体 Normal"/>
              </a:rPr>
              <a:t>做好结果运用</a:t>
            </a:r>
            <a:endParaRPr lang="en-US" sz="1100"/>
          </a:p>
        </p:txBody>
      </p:sp>
      <p:sp>
        <p:nvSpPr>
          <p:cNvPr id="11" name="TextBox 11"/>
          <p:cNvSpPr txBox="1"/>
          <p:nvPr/>
        </p:nvSpPr>
        <p:spPr>
          <a:xfrm>
            <a:off x="7720330" y="3990975"/>
            <a:ext cx="4348800" cy="2160000"/>
          </a:xfrm>
          <a:prstGeom prst="rect">
            <a:avLst/>
          </a:prstGeom>
        </p:spPr>
        <p:txBody>
          <a:bodyPr vert="horz" wrap="square" lIns="90170" tIns="46990" rIns="90170" bIns="46990" rtlCol="0" anchor="t">
            <a:normAutofit/>
          </a:bodyPr>
          <a:lstStyle/>
          <a:p>
            <a:pPr marL="0" indent="0" algn="l" fontAlgn="auto">
              <a:lnSpc>
                <a:spcPct val="150000"/>
              </a:lnSpc>
              <a:defRPr/>
            </a:pPr>
            <a:r>
              <a:rPr lang="en-US" sz="1500">
                <a:solidFill>
                  <a:schemeClr val="tx1"/>
                </a:solidFill>
                <a:latin typeface="思源黑体 Normal"/>
                <a:ea typeface="思源黑体 Normal"/>
              </a:rPr>
              <a:t>针对新成立支部、薄弱支部、业务任务重的支部和党员人数较多的支部，应分类制定指导方案，提供议题设计、流程规范和活动组织支持，避免“一把尺子量到底”。</a:t>
            </a:r>
            <a:endParaRPr lang="en-US" sz="1100"/>
          </a:p>
        </p:txBody>
      </p:sp>
      <p:sp>
        <p:nvSpPr>
          <p:cNvPr id="12" name="TextBox 12"/>
          <p:cNvSpPr txBox="1"/>
          <p:nvPr/>
        </p:nvSpPr>
        <p:spPr>
          <a:xfrm>
            <a:off x="7720330" y="3559175"/>
            <a:ext cx="4348800" cy="432000"/>
          </a:xfrm>
          <a:prstGeom prst="rect">
            <a:avLst/>
          </a:prstGeom>
        </p:spPr>
        <p:txBody>
          <a:bodyPr vert="horz" wrap="square" lIns="90170" tIns="46990" rIns="90170" bIns="46990" rtlCol="0" anchor="ctr">
            <a:normAutofit/>
          </a:bodyPr>
          <a:lstStyle/>
          <a:p>
            <a:pPr marL="0" indent="0" algn="l" fontAlgn="auto">
              <a:lnSpc>
                <a:spcPct val="110000"/>
              </a:lnSpc>
              <a:defRPr/>
            </a:pPr>
            <a:r>
              <a:rPr lang="en-US" sz="2000" b="1">
                <a:solidFill>
                  <a:srgbClr val="C00000"/>
                </a:solidFill>
                <a:latin typeface="思源黑体 Normal"/>
                <a:ea typeface="思源黑体 Normal"/>
              </a:rPr>
              <a:t>建立分层分类指导</a:t>
            </a:r>
            <a:endParaRPr lang="en-US" sz="1100"/>
          </a:p>
        </p:txBody>
      </p:sp>
      <p:sp>
        <p:nvSpPr>
          <p:cNvPr id="13" name="TextBox 13"/>
          <p:cNvSpPr txBox="1"/>
          <p:nvPr/>
        </p:nvSpPr>
        <p:spPr>
          <a:xfrm>
            <a:off x="274320" y="2026920"/>
            <a:ext cx="4947920" cy="1880235"/>
          </a:xfrm>
          <a:prstGeom prst="rect">
            <a:avLst/>
          </a:prstGeom>
        </p:spPr>
        <p:txBody>
          <a:bodyPr vert="horz" wrap="square" lIns="90170" tIns="46990" rIns="90170" bIns="46990" rtlCol="0" anchor="t">
            <a:normAutofit/>
          </a:bodyPr>
          <a:lstStyle/>
          <a:p>
            <a:pPr marL="0" indent="0" algn="r" fontAlgn="auto">
              <a:lnSpc>
                <a:spcPct val="150000"/>
              </a:lnSpc>
              <a:defRPr/>
            </a:pPr>
            <a:r>
              <a:rPr lang="en-US" sz="1500">
                <a:solidFill>
                  <a:schemeClr val="tx1"/>
                </a:solidFill>
                <a:latin typeface="思源黑体 Normal"/>
                <a:ea typeface="思源黑体 Normal"/>
              </a:rPr>
              <a:t>上级党组织要综合运用现场指导、随机抽查、谈话了解、党员测评和业务评价等方式，既检查制度执行情况，也了解党员真实感受和工作改进情况，提升监督的精准性。</a:t>
            </a:r>
            <a:endParaRPr lang="en-US" sz="1100"/>
          </a:p>
        </p:txBody>
      </p:sp>
      <p:sp>
        <p:nvSpPr>
          <p:cNvPr id="14" name="Freeform 14"/>
          <p:cNvSpPr/>
          <p:nvPr/>
        </p:nvSpPr>
        <p:spPr>
          <a:xfrm>
            <a:off x="0" y="320040"/>
            <a:ext cx="685165" cy="718820"/>
          </a:xfrm>
          <a:custGeom>
            <a:avLst/>
            <a:gdLst/>
            <a:ahLst/>
            <a:cxnLst/>
            <a:rect l="l" t="t" r="r" b="b"/>
            <a:pathLst>
              <a:path w="461590" h="406400">
                <a:moveTo>
                  <a:pt x="258390" y="0"/>
                </a:moveTo>
                <a:lnTo>
                  <a:pt x="0" y="0"/>
                </a:lnTo>
                <a:lnTo>
                  <a:pt x="0" y="406400"/>
                </a:lnTo>
                <a:lnTo>
                  <a:pt x="258390" y="406400"/>
                </a:lnTo>
                <a:lnTo>
                  <a:pt x="461590" y="203200"/>
                </a:lnTo>
                <a:lnTo>
                  <a:pt x="258390" y="0"/>
                </a:lnTo>
                <a:close/>
              </a:path>
            </a:pathLst>
          </a:custGeom>
          <a:solidFill>
            <a:srgbClr val="C00000"/>
          </a:solidFill>
        </p:spPr>
      </p:sp>
      <p:sp>
        <p:nvSpPr>
          <p:cNvPr id="15" name="TextBox 15"/>
          <p:cNvSpPr txBox="1"/>
          <p:nvPr/>
        </p:nvSpPr>
        <p:spPr>
          <a:xfrm>
            <a:off x="781050" y="319405"/>
            <a:ext cx="10800000" cy="720090"/>
          </a:xfrm>
          <a:prstGeom prst="rect">
            <a:avLst/>
          </a:prstGeom>
        </p:spPr>
        <p:txBody>
          <a:bodyPr vert="horz" wrap="square" lIns="90170" tIns="46990" rIns="90170" bIns="46990" rtlCol="0" anchor="ctr">
            <a:normAutofit/>
          </a:bodyPr>
          <a:lstStyle/>
          <a:p>
            <a:pPr marL="0" indent="0" algn="l" fontAlgn="auto">
              <a:lnSpc>
                <a:spcPct val="100000"/>
              </a:lnSpc>
              <a:defRPr/>
            </a:pPr>
            <a:r>
              <a:rPr lang="en-US" sz="3200" b="1">
                <a:solidFill>
                  <a:srgbClr val="C00000"/>
                </a:solidFill>
                <a:latin typeface="思源黑体 Normal"/>
                <a:ea typeface="思源黑体 Normal"/>
              </a:rPr>
              <a:t>上级党组织加强指导监督</a:t>
            </a:r>
            <a:endParaRPr lang="en-US" sz="1100"/>
          </a:p>
        </p:txBody>
      </p:sp>
      <p:sp>
        <p:nvSpPr>
          <p:cNvPr id="16" name="AutoShape 16"/>
          <p:cNvSpPr/>
          <p:nvPr/>
        </p:nvSpPr>
        <p:spPr>
          <a:xfrm>
            <a:off x="10795000" y="6540500"/>
            <a:ext cx="1270000" cy="190500"/>
          </a:xfrm>
          <a:prstGeom prst="rect">
            <a:avLst/>
          </a:prstGeom>
          <a:solidFill>
            <a:srgbClr val="000000">
              <a:alpha val="0"/>
            </a:srgbClr>
          </a:solidFill>
        </p:spPr>
        <p:txBody>
          <a:bodyPr rtlCol="0" anchor="t"/>
          <a:lstStyle/>
          <a:p>
            <a:pPr algn="r">
              <a:defRPr/>
            </a:pPr>
            <a:endParaRPr lang="en-US" sz="800">
              <a:solidFill>
                <a:srgbClr val="808080"/>
              </a:solidFill>
              <a:latin typeface="微软雅黑" panose="020B0503020204020204" charset="-122"/>
              <a:ea typeface="微软雅黑" panose="020B0503020204020204" charset="-122"/>
            </a:endParaRPr>
          </a:p>
        </p:txBody>
      </p:sp>
    </p:spTree>
  </p:cSld>
  <p:clrMapOvr>
    <a:masterClrMapping/>
  </p:clrMapOvr>
  <p:transition advClick="0"/>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l="-1000" r="-1000" b="-7000"/>
          </a:stretch>
        </a:blipFill>
        <a:effectLst/>
      </p:bgPr>
    </p:bg>
    <p:spTree>
      <p:nvGrpSpPr>
        <p:cNvPr id="1" name=""/>
        <p:cNvGrpSpPr/>
        <p:nvPr/>
      </p:nvGrpSpPr>
      <p:grpSpPr>
        <a:xfrm>
          <a:off x="0" y="0"/>
          <a:ext cx="0" cy="0"/>
          <a:chOff x="0" y="0"/>
          <a:chExt cx="0" cy="0"/>
        </a:xfrm>
      </p:grpSpPr>
      <p:sp>
        <p:nvSpPr>
          <p:cNvPr id="2" name="AutoShape 2"/>
          <p:cNvSpPr/>
          <p:nvPr/>
        </p:nvSpPr>
        <p:spPr>
          <a:xfrm>
            <a:off x="2788920" y="4443095"/>
            <a:ext cx="6739255" cy="83820"/>
          </a:xfrm>
          <a:prstGeom prst="rect">
            <a:avLst/>
          </a:prstGeom>
          <a:gradFill>
            <a:gsLst>
              <a:gs pos="0">
                <a:schemeClr val="accent1">
                  <a:alpha val="100000"/>
                  <a:lumMod val="55000"/>
                  <a:lumOff val="45000"/>
                </a:schemeClr>
              </a:gs>
              <a:gs pos="50000">
                <a:schemeClr val="accent1"/>
              </a:gs>
              <a:gs pos="100000">
                <a:schemeClr val="accent1">
                  <a:alpha val="0"/>
                  <a:lumMod val="25000"/>
                  <a:lumOff val="75000"/>
                </a:schemeClr>
              </a:gs>
            </a:gsLst>
            <a:path path="circle">
              <a:fillToRect l="50000" t="50000" r="50000" b="50000"/>
            </a:path>
            <a:tileRect/>
          </a:gradFill>
          <a:ln>
            <a:noFill/>
          </a:ln>
        </p:spPr>
        <p:txBody>
          <a:bodyPr vert="horz" lIns="91440" tIns="45720" rIns="91440" bIns="45720" anchor="ctr"/>
          <a:p>
            <a:pPr marL="0" algn="ctr"/>
          </a:p>
        </p:txBody>
      </p:sp>
      <p:sp>
        <p:nvSpPr>
          <p:cNvPr id="3" name="TextBox 3"/>
          <p:cNvSpPr txBox="1"/>
          <p:nvPr/>
        </p:nvSpPr>
        <p:spPr>
          <a:xfrm>
            <a:off x="2542540" y="2193925"/>
            <a:ext cx="7232015" cy="2169795"/>
          </a:xfrm>
          <a:prstGeom prst="rect">
            <a:avLst/>
          </a:prstGeom>
          <a:noFill/>
        </p:spPr>
        <p:txBody>
          <a:bodyPr vert="horz" wrap="square" lIns="91440" tIns="45720" rIns="91440" bIns="45720" rtlCol="0" anchor="ctr">
            <a:noAutofit/>
            <a:scene3d>
              <a:camera prst="orthographicFront"/>
              <a:lightRig rig="threePt" dir="t"/>
            </a:scene3d>
          </a:bodyPr>
          <a:lstStyle/>
          <a:p>
            <a:pPr marL="0" indent="0" algn="ctr" fontAlgn="auto">
              <a:lnSpc>
                <a:spcPct val="110000"/>
              </a:lnSpc>
              <a:defRPr/>
            </a:pPr>
            <a:r>
              <a:rPr lang="en-US" sz="4800" b="1" spc="400">
                <a:solidFill>
                  <a:srgbClr val="CF0B0F"/>
                </a:solidFill>
                <a:effectLst>
                  <a:outerShdw blurRad="50800" dist="38100" dir="5400000" algn="t" rotWithShape="0">
                    <a:srgbClr val="FFFFFF">
                      <a:alpha val="40000"/>
                    </a:srgbClr>
                  </a:outerShdw>
                </a:effectLst>
                <a:latin typeface="思源黑体 Medium"/>
                <a:ea typeface="思源黑体 Medium"/>
              </a:rPr>
              <a:t>以高质量组织生活见行动见实效</a:t>
            </a:r>
            <a:endParaRPr lang="en-US" sz="1100"/>
          </a:p>
        </p:txBody>
      </p:sp>
      <p:grpSp>
        <p:nvGrpSpPr>
          <p:cNvPr id="4" name="Group 4"/>
          <p:cNvGrpSpPr/>
          <p:nvPr/>
        </p:nvGrpSpPr>
        <p:grpSpPr>
          <a:xfrm>
            <a:off x="4270693" y="1005840"/>
            <a:ext cx="3650615" cy="1160145"/>
            <a:chOff x="6852" y="2011"/>
            <a:chExt cx="5749" cy="1827"/>
          </a:xfrm>
        </p:grpSpPr>
        <p:grpSp>
          <p:nvGrpSpPr>
            <p:cNvPr id="5" name="Group 5"/>
            <p:cNvGrpSpPr/>
            <p:nvPr/>
          </p:nvGrpSpPr>
          <p:grpSpPr>
            <a:xfrm>
              <a:off x="7109" y="2220"/>
              <a:ext cx="5250" cy="1354"/>
              <a:chOff x="6929" y="2214"/>
              <a:chExt cx="5250" cy="1354"/>
            </a:xfrm>
          </p:grpSpPr>
          <p:sp>
            <p:nvSpPr>
              <p:cNvPr id="6" name="AutoShape 6"/>
              <p:cNvSpPr/>
              <p:nvPr/>
            </p:nvSpPr>
            <p:spPr>
              <a:xfrm>
                <a:off x="6929" y="2214"/>
                <a:ext cx="5251" cy="1354"/>
              </a:xfrm>
              <a:prstGeom prst="rect">
                <a:avLst/>
              </a:prstGeom>
              <a:solidFill>
                <a:schemeClr val="accent1"/>
              </a:solidFill>
              <a:ln>
                <a:noFill/>
              </a:ln>
            </p:spPr>
            <p:txBody>
              <a:bodyPr vert="horz" lIns="91440" tIns="45720" rIns="91440" bIns="45720" anchor="ctr"/>
              <a:p>
                <a:pPr marL="0" algn="ctr"/>
              </a:p>
            </p:txBody>
          </p:sp>
          <p:sp>
            <p:nvSpPr>
              <p:cNvPr id="7" name="TextBox 7"/>
              <p:cNvSpPr txBox="1"/>
              <p:nvPr/>
            </p:nvSpPr>
            <p:spPr>
              <a:xfrm>
                <a:off x="7085" y="2216"/>
                <a:ext cx="4938" cy="1353"/>
              </a:xfrm>
              <a:prstGeom prst="rect">
                <a:avLst/>
              </a:prstGeom>
              <a:noFill/>
            </p:spPr>
            <p:txBody>
              <a:bodyPr vert="horz" wrap="square" lIns="121873" tIns="60936" rIns="121873" bIns="60936" rtlCol="0" anchor="ctr">
                <a:noAutofit/>
              </a:bodyPr>
              <a:lstStyle/>
              <a:p>
                <a:pPr marL="0" algn="ctr">
                  <a:defRPr/>
                </a:pPr>
                <a:r>
                  <a:rPr lang="en-US" sz="3200" b="1" spc="800">
                    <a:solidFill>
                      <a:schemeClr val="bg1"/>
                    </a:solidFill>
                    <a:latin typeface="思源黑体 Medium"/>
                    <a:ea typeface="思源黑体 Medium"/>
                  </a:rPr>
                  <a:t>PART-06</a:t>
                </a:r>
                <a:endParaRPr lang="en-US" sz="1100"/>
              </a:p>
            </p:txBody>
          </p:sp>
        </p:grpSp>
        <p:sp>
          <p:nvSpPr>
            <p:cNvPr id="8" name="AutoShape 8"/>
            <p:cNvSpPr/>
            <p:nvPr/>
          </p:nvSpPr>
          <p:spPr>
            <a:xfrm rot="5400000" flipV="1">
              <a:off x="11657" y="1783"/>
              <a:ext cx="716" cy="1173"/>
            </a:xfrm>
            <a:prstGeom prst="corner">
              <a:avLst>
                <a:gd name="adj1" fmla="val 7476"/>
                <a:gd name="adj2" fmla="val 7583"/>
              </a:avLst>
            </a:prstGeom>
            <a:solidFill>
              <a:srgbClr val="B40000"/>
            </a:solidFill>
            <a:ln>
              <a:noFill/>
            </a:ln>
          </p:spPr>
          <p:txBody>
            <a:bodyPr vert="horz" lIns="91440" tIns="45720" rIns="91440" bIns="45720" anchor="ctr"/>
            <a:p>
              <a:pPr marL="0" algn="ctr"/>
            </a:p>
          </p:txBody>
        </p:sp>
        <p:sp>
          <p:nvSpPr>
            <p:cNvPr id="9" name="AutoShape 9"/>
            <p:cNvSpPr/>
            <p:nvPr/>
          </p:nvSpPr>
          <p:spPr>
            <a:xfrm rot="16200000" flipV="1">
              <a:off x="7080" y="2894"/>
              <a:ext cx="716" cy="1173"/>
            </a:xfrm>
            <a:prstGeom prst="corner">
              <a:avLst>
                <a:gd name="adj1" fmla="val 7476"/>
                <a:gd name="adj2" fmla="val 7583"/>
              </a:avLst>
            </a:prstGeom>
            <a:solidFill>
              <a:srgbClr val="B40000"/>
            </a:solidFill>
            <a:ln>
              <a:noFill/>
            </a:ln>
          </p:spPr>
          <p:txBody>
            <a:bodyPr vert="horz" lIns="91440" tIns="45720" rIns="91440" bIns="45720" anchor="ctr"/>
            <a:p>
              <a:pPr marL="0" algn="ctr"/>
            </a:p>
          </p:txBody>
        </p:sp>
      </p:grpSp>
      <p:sp>
        <p:nvSpPr>
          <p:cNvPr id="10" name="AutoShape 10"/>
          <p:cNvSpPr/>
          <p:nvPr/>
        </p:nvSpPr>
        <p:spPr>
          <a:xfrm>
            <a:off x="10795000" y="6540500"/>
            <a:ext cx="1270000" cy="190500"/>
          </a:xfrm>
          <a:prstGeom prst="rect">
            <a:avLst/>
          </a:prstGeom>
          <a:solidFill>
            <a:srgbClr val="000000">
              <a:alpha val="0"/>
            </a:srgbClr>
          </a:solidFill>
        </p:spPr>
        <p:txBody>
          <a:bodyPr rtlCol="0" anchor="t"/>
          <a:lstStyle/>
          <a:p>
            <a:pPr algn="r">
              <a:defRPr/>
            </a:pPr>
            <a:endParaRPr lang="en-US" sz="800">
              <a:solidFill>
                <a:srgbClr val="808080"/>
              </a:solidFill>
              <a:latin typeface="微软雅黑" panose="020B0503020204020204" charset="-122"/>
              <a:ea typeface="微软雅黑" panose="020B0503020204020204" charset="-122"/>
            </a:endParaRPr>
          </a:p>
        </p:txBody>
      </p:sp>
    </p:spTree>
  </p:cSld>
  <p:clrMapOvr>
    <a:masterClrMapping/>
  </p:clrMapOvr>
  <p:transition advClick="0"/>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9EFE5"/>
        </a:solidFill>
        <a:effectLst/>
      </p:bgPr>
    </p:bg>
    <p:spTree>
      <p:nvGrpSpPr>
        <p:cNvPr id="1" name=""/>
        <p:cNvGrpSpPr/>
        <p:nvPr/>
      </p:nvGrpSpPr>
      <p:grpSpPr>
        <a:xfrm>
          <a:off x="0" y="0"/>
          <a:ext cx="0" cy="0"/>
          <a:chOff x="0" y="0"/>
          <a:chExt cx="0" cy="0"/>
        </a:xfrm>
      </p:grpSpPr>
      <p:sp>
        <p:nvSpPr>
          <p:cNvPr id="2" name="AutoShape 2"/>
          <p:cNvSpPr/>
          <p:nvPr/>
        </p:nvSpPr>
        <p:spPr>
          <a:xfrm>
            <a:off x="4438015" y="1734820"/>
            <a:ext cx="3323590" cy="4070985"/>
          </a:xfrm>
          <a:prstGeom prst="roundRect">
            <a:avLst>
              <a:gd name="adj" fmla="val 6347"/>
            </a:avLst>
          </a:prstGeom>
          <a:solidFill>
            <a:srgbClr val="FFFFFF"/>
          </a:solidFill>
          <a:ln w="15875">
            <a:solidFill>
              <a:schemeClr val="accent1"/>
            </a:solidFill>
          </a:ln>
          <a:effectLst>
            <a:outerShdw blurRad="279400" dist="228600" dir="2700000" algn="tl" rotWithShape="0">
              <a:schemeClr val="accent1">
                <a:alpha val="8000"/>
              </a:schemeClr>
            </a:outerShdw>
          </a:effectLst>
        </p:spPr>
        <p:txBody>
          <a:bodyPr vert="horz" wrap="square" lIns="239795" tIns="616585" rIns="239795" bIns="350520" anchor="ctr">
            <a:noAutofit/>
          </a:bodyPr>
          <a:p>
            <a:pPr marL="0" algn="l">
              <a:lnSpc>
                <a:spcPct val="150000"/>
              </a:lnSpc>
            </a:pPr>
            <a:r>
              <a:rPr lang="en-US" sz="1600">
                <a:solidFill>
                  <a:schemeClr val="tx2"/>
                </a:solidFill>
                <a:latin typeface="思源黑体 Normal"/>
                <a:ea typeface="思源黑体 Normal"/>
              </a:rPr>
              <a:t>严格落实会前准备、会中组织、会后落实各项要求，会议记录真实完整、决议执行有据可查、党员参与充分有效，推动组织生活从“按时开会”转向“按标准运行”。</a:t>
            </a:r>
            <a:endParaRPr lang="en-US" sz="1600">
              <a:solidFill>
                <a:schemeClr val="tx2"/>
              </a:solidFill>
              <a:latin typeface="思源黑体 Normal"/>
              <a:ea typeface="思源黑体 Normal"/>
            </a:endParaRPr>
          </a:p>
        </p:txBody>
      </p:sp>
      <p:sp>
        <p:nvSpPr>
          <p:cNvPr id="3" name="AutoShape 3"/>
          <p:cNvSpPr/>
          <p:nvPr/>
        </p:nvSpPr>
        <p:spPr>
          <a:xfrm>
            <a:off x="692150" y="1734820"/>
            <a:ext cx="3323590" cy="4070985"/>
          </a:xfrm>
          <a:prstGeom prst="roundRect">
            <a:avLst>
              <a:gd name="adj" fmla="val 6347"/>
            </a:avLst>
          </a:prstGeom>
          <a:solidFill>
            <a:srgbClr val="FFFFFF"/>
          </a:solidFill>
          <a:ln w="15875">
            <a:solidFill>
              <a:schemeClr val="accent1"/>
            </a:solidFill>
          </a:ln>
          <a:effectLst>
            <a:outerShdw blurRad="279400" dist="228600" dir="2700000" algn="tl" rotWithShape="0">
              <a:schemeClr val="accent1">
                <a:alpha val="8000"/>
              </a:schemeClr>
            </a:outerShdw>
          </a:effectLst>
        </p:spPr>
        <p:txBody>
          <a:bodyPr vert="horz" wrap="square" lIns="239795" tIns="616585" rIns="239795" bIns="350520" anchor="ctr">
            <a:noAutofit/>
          </a:bodyPr>
          <a:p>
            <a:pPr marL="0" indent="0" algn="just" fontAlgn="auto">
              <a:lnSpc>
                <a:spcPct val="150000"/>
              </a:lnSpc>
            </a:pPr>
            <a:r>
              <a:rPr lang="en-US" sz="1600">
                <a:solidFill>
                  <a:schemeClr val="tx2"/>
                </a:solidFill>
                <a:latin typeface="思源黑体 Normal"/>
                <a:ea typeface="思源黑体 Normal"/>
              </a:rPr>
              <a:t>每次组织生活都要有明确政治主题，能够回应党中央重大决策部署、上级党组织工作要求和党员思想实际，确保组织生活方向不偏、内容不虚、效果不弱。</a:t>
            </a:r>
            <a:endParaRPr lang="en-US" sz="1600">
              <a:solidFill>
                <a:schemeClr val="tx2"/>
              </a:solidFill>
              <a:latin typeface="思源黑体 Normal"/>
              <a:ea typeface="思源黑体 Normal"/>
            </a:endParaRPr>
          </a:p>
        </p:txBody>
      </p:sp>
      <p:sp>
        <p:nvSpPr>
          <p:cNvPr id="4" name="Freeform 4"/>
          <p:cNvSpPr/>
          <p:nvPr/>
        </p:nvSpPr>
        <p:spPr>
          <a:xfrm>
            <a:off x="1092200" y="1615440"/>
            <a:ext cx="2523490" cy="803275"/>
          </a:xfrm>
          <a:custGeom>
            <a:avLst/>
            <a:gdLst/>
            <a:ahLst/>
            <a:cxnLst/>
            <a:rect l="l" t="t" r="r" b="b"/>
            <a:pathLst>
              <a:path w="2523509" h="489935">
                <a:moveTo>
                  <a:pt x="1" y="0"/>
                </a:moveTo>
                <a:lnTo>
                  <a:pt x="2523508" y="0"/>
                </a:lnTo>
                <a:lnTo>
                  <a:pt x="2523508" y="193313"/>
                </a:lnTo>
                <a:lnTo>
                  <a:pt x="2523508" y="240238"/>
                </a:lnTo>
                <a:lnTo>
                  <a:pt x="2523509" y="240238"/>
                </a:lnTo>
                <a:lnTo>
                  <a:pt x="2523508" y="240243"/>
                </a:lnTo>
                <a:lnTo>
                  <a:pt x="2523508" y="249696"/>
                </a:lnTo>
                <a:lnTo>
                  <a:pt x="2523508" y="324846"/>
                </a:lnTo>
                <a:cubicBezTo>
                  <a:pt x="2523508" y="416022"/>
                  <a:pt x="2449595" y="489935"/>
                  <a:pt x="2358419" y="489935"/>
                </a:cubicBezTo>
                <a:lnTo>
                  <a:pt x="2273812" y="489935"/>
                </a:lnTo>
                <a:lnTo>
                  <a:pt x="249699" y="489935"/>
                </a:lnTo>
                <a:lnTo>
                  <a:pt x="165089" y="489935"/>
                </a:lnTo>
                <a:cubicBezTo>
                  <a:pt x="73913" y="489935"/>
                  <a:pt x="0" y="416022"/>
                  <a:pt x="0" y="324846"/>
                </a:cubicBezTo>
                <a:lnTo>
                  <a:pt x="0" y="193313"/>
                </a:lnTo>
                <a:lnTo>
                  <a:pt x="1" y="193308"/>
                </a:lnTo>
                <a:close/>
              </a:path>
            </a:pathLst>
          </a:custGeom>
          <a:solidFill>
            <a:srgbClr val="C00000"/>
          </a:solidFill>
          <a:ln>
            <a:noFill/>
          </a:ln>
          <a:effectLst>
            <a:outerShdw blurRad="101600" dist="76200" dir="2700000" algn="tl" rotWithShape="0">
              <a:schemeClr val="accent1">
                <a:alpha val="25000"/>
              </a:schemeClr>
            </a:outerShdw>
          </a:effectLst>
        </p:spPr>
        <p:txBody>
          <a:bodyPr vert="horz" wrap="square" lIns="91440" tIns="45720" rIns="91440" bIns="45720" anchor="t">
            <a:noAutofit/>
          </a:bodyPr>
          <a:p>
            <a:pPr marL="0" algn="ctr">
              <a:spcBef>
                <a:spcPct val="0"/>
              </a:spcBef>
              <a:spcAft>
                <a:spcPct val="0"/>
              </a:spcAft>
            </a:pPr>
            <a:r>
              <a:rPr lang="en-US" sz="2000" b="1">
                <a:solidFill>
                  <a:schemeClr val="lt1">
                    <a:lumMod val="100000"/>
                  </a:schemeClr>
                </a:solidFill>
                <a:latin typeface="思源黑体 Normal"/>
                <a:ea typeface="思源黑体 Normal"/>
              </a:rPr>
              <a:t>做到主题政治性强</a:t>
            </a:r>
            <a:endParaRPr lang="en-US" sz="2000" b="1">
              <a:solidFill>
                <a:schemeClr val="lt1">
                  <a:lumMod val="100000"/>
                </a:schemeClr>
              </a:solidFill>
              <a:latin typeface="思源黑体 Normal"/>
              <a:ea typeface="思源黑体 Normal"/>
            </a:endParaRPr>
          </a:p>
        </p:txBody>
      </p:sp>
      <p:sp>
        <p:nvSpPr>
          <p:cNvPr id="5" name="AutoShape 5"/>
          <p:cNvSpPr/>
          <p:nvPr/>
        </p:nvSpPr>
        <p:spPr>
          <a:xfrm>
            <a:off x="982110" y="1615587"/>
            <a:ext cx="110359" cy="120119"/>
          </a:xfrm>
          <a:prstGeom prst="triangle">
            <a:avLst>
              <a:gd name="adj" fmla="val 100000"/>
            </a:avLst>
          </a:prstGeom>
          <a:solidFill>
            <a:schemeClr val="accent1">
              <a:lumMod val="50000"/>
            </a:schemeClr>
          </a:solidFill>
          <a:ln>
            <a:noFill/>
          </a:ln>
        </p:spPr>
        <p:txBody>
          <a:bodyPr vert="horz" lIns="91440" tIns="45720" rIns="91440" bIns="45720" anchor="ctr"/>
          <a:p>
            <a:pPr marL="0" algn="ctr"/>
          </a:p>
        </p:txBody>
      </p:sp>
      <p:sp>
        <p:nvSpPr>
          <p:cNvPr id="6" name="AutoShape 6"/>
          <p:cNvSpPr/>
          <p:nvPr/>
        </p:nvSpPr>
        <p:spPr>
          <a:xfrm flipH="1">
            <a:off x="3615978" y="1615587"/>
            <a:ext cx="110359" cy="120119"/>
          </a:xfrm>
          <a:prstGeom prst="triangle">
            <a:avLst>
              <a:gd name="adj" fmla="val 100000"/>
            </a:avLst>
          </a:prstGeom>
          <a:solidFill>
            <a:schemeClr val="accent1">
              <a:lumMod val="50000"/>
            </a:schemeClr>
          </a:solidFill>
          <a:ln>
            <a:noFill/>
          </a:ln>
        </p:spPr>
        <p:txBody>
          <a:bodyPr vert="horz" lIns="91440" tIns="45720" rIns="91440" bIns="45720" anchor="ctr"/>
          <a:p>
            <a:pPr marL="0" algn="ctr"/>
          </a:p>
        </p:txBody>
      </p:sp>
      <p:sp>
        <p:nvSpPr>
          <p:cNvPr id="7" name="AutoShape 7"/>
          <p:cNvSpPr/>
          <p:nvPr/>
        </p:nvSpPr>
        <p:spPr>
          <a:xfrm>
            <a:off x="4723884" y="1615587"/>
            <a:ext cx="110359" cy="120119"/>
          </a:xfrm>
          <a:prstGeom prst="triangle">
            <a:avLst>
              <a:gd name="adj" fmla="val 100000"/>
            </a:avLst>
          </a:prstGeom>
          <a:solidFill>
            <a:schemeClr val="accent4">
              <a:lumMod val="50000"/>
            </a:schemeClr>
          </a:solidFill>
          <a:ln>
            <a:noFill/>
          </a:ln>
        </p:spPr>
        <p:txBody>
          <a:bodyPr vert="horz" lIns="91440" tIns="45720" rIns="91440" bIns="45720" anchor="ctr"/>
          <a:p>
            <a:pPr marL="0" algn="ctr"/>
          </a:p>
        </p:txBody>
      </p:sp>
      <p:sp>
        <p:nvSpPr>
          <p:cNvPr id="8" name="AutoShape 8"/>
          <p:cNvSpPr/>
          <p:nvPr/>
        </p:nvSpPr>
        <p:spPr>
          <a:xfrm flipH="1">
            <a:off x="7357752" y="1615587"/>
            <a:ext cx="110359" cy="120119"/>
          </a:xfrm>
          <a:prstGeom prst="triangle">
            <a:avLst>
              <a:gd name="adj" fmla="val 100000"/>
            </a:avLst>
          </a:prstGeom>
          <a:solidFill>
            <a:schemeClr val="accent4">
              <a:lumMod val="50000"/>
            </a:schemeClr>
          </a:solidFill>
          <a:ln>
            <a:noFill/>
          </a:ln>
        </p:spPr>
        <p:txBody>
          <a:bodyPr vert="horz" lIns="91440" tIns="45720" rIns="91440" bIns="45720" anchor="ctr"/>
          <a:p>
            <a:pPr marL="0" algn="ctr"/>
          </a:p>
        </p:txBody>
      </p:sp>
      <p:sp>
        <p:nvSpPr>
          <p:cNvPr id="9" name="AutoShape 9"/>
          <p:cNvSpPr/>
          <p:nvPr/>
        </p:nvSpPr>
        <p:spPr>
          <a:xfrm>
            <a:off x="8183880" y="1734820"/>
            <a:ext cx="3323590" cy="4070985"/>
          </a:xfrm>
          <a:prstGeom prst="roundRect">
            <a:avLst>
              <a:gd name="adj" fmla="val 6347"/>
            </a:avLst>
          </a:prstGeom>
          <a:solidFill>
            <a:srgbClr val="FFFFFF"/>
          </a:solidFill>
          <a:ln w="15875">
            <a:solidFill>
              <a:schemeClr val="accent1"/>
            </a:solidFill>
          </a:ln>
          <a:effectLst>
            <a:outerShdw blurRad="279400" dist="228600" dir="2700000" algn="tl" rotWithShape="0">
              <a:schemeClr val="accent1">
                <a:alpha val="8000"/>
              </a:schemeClr>
            </a:outerShdw>
          </a:effectLst>
        </p:spPr>
        <p:txBody>
          <a:bodyPr vert="horz" wrap="square" lIns="239795" tIns="616585" rIns="239795" bIns="350520" anchor="ctr">
            <a:noAutofit/>
          </a:bodyPr>
          <a:p>
            <a:pPr marL="0" algn="l">
              <a:lnSpc>
                <a:spcPct val="150000"/>
              </a:lnSpc>
            </a:pPr>
            <a:r>
              <a:rPr lang="en-US" sz="1600">
                <a:solidFill>
                  <a:schemeClr val="tx2"/>
                </a:solidFill>
                <a:latin typeface="思源黑体 Normal"/>
                <a:ea typeface="思源黑体 Normal"/>
              </a:rPr>
              <a:t>每次组织生活原则上都应明确党员行动要求或问题整改任务，努力实现学有所思、议有所决、改有所进、干有所成，把组织生活成效体现到履职尽责和服务群众实绩中。</a:t>
            </a:r>
            <a:endParaRPr lang="en-US" sz="1600">
              <a:solidFill>
                <a:schemeClr val="tx2"/>
              </a:solidFill>
              <a:latin typeface="思源黑体 Normal"/>
              <a:ea typeface="思源黑体 Normal"/>
            </a:endParaRPr>
          </a:p>
        </p:txBody>
      </p:sp>
      <p:sp>
        <p:nvSpPr>
          <p:cNvPr id="10" name="Freeform 10"/>
          <p:cNvSpPr/>
          <p:nvPr/>
        </p:nvSpPr>
        <p:spPr>
          <a:xfrm>
            <a:off x="8583930" y="1615440"/>
            <a:ext cx="2523490" cy="803275"/>
          </a:xfrm>
          <a:custGeom>
            <a:avLst/>
            <a:gdLst/>
            <a:ahLst/>
            <a:cxnLst/>
            <a:rect l="l" t="t" r="r" b="b"/>
            <a:pathLst>
              <a:path w="2523509" h="489935">
                <a:moveTo>
                  <a:pt x="1" y="0"/>
                </a:moveTo>
                <a:lnTo>
                  <a:pt x="2523508" y="0"/>
                </a:lnTo>
                <a:lnTo>
                  <a:pt x="2523508" y="193313"/>
                </a:lnTo>
                <a:lnTo>
                  <a:pt x="2523508" y="240238"/>
                </a:lnTo>
                <a:lnTo>
                  <a:pt x="2523509" y="240238"/>
                </a:lnTo>
                <a:lnTo>
                  <a:pt x="2523508" y="240243"/>
                </a:lnTo>
                <a:lnTo>
                  <a:pt x="2523508" y="249696"/>
                </a:lnTo>
                <a:lnTo>
                  <a:pt x="2523508" y="324846"/>
                </a:lnTo>
                <a:cubicBezTo>
                  <a:pt x="2523508" y="416022"/>
                  <a:pt x="2449595" y="489935"/>
                  <a:pt x="2358419" y="489935"/>
                </a:cubicBezTo>
                <a:lnTo>
                  <a:pt x="2273812" y="489935"/>
                </a:lnTo>
                <a:lnTo>
                  <a:pt x="249699" y="489935"/>
                </a:lnTo>
                <a:lnTo>
                  <a:pt x="165089" y="489935"/>
                </a:lnTo>
                <a:cubicBezTo>
                  <a:pt x="73913" y="489935"/>
                  <a:pt x="0" y="416022"/>
                  <a:pt x="0" y="324846"/>
                </a:cubicBezTo>
                <a:lnTo>
                  <a:pt x="0" y="193313"/>
                </a:lnTo>
                <a:lnTo>
                  <a:pt x="1" y="193308"/>
                </a:lnTo>
                <a:close/>
              </a:path>
            </a:pathLst>
          </a:custGeom>
          <a:solidFill>
            <a:srgbClr val="C00000"/>
          </a:solidFill>
          <a:ln>
            <a:noFill/>
          </a:ln>
          <a:effectLst>
            <a:outerShdw blurRad="101600" dist="76200" dir="2700000" algn="tl" rotWithShape="0">
              <a:schemeClr val="accent1">
                <a:alpha val="25000"/>
              </a:schemeClr>
            </a:outerShdw>
          </a:effectLst>
        </p:spPr>
        <p:txBody>
          <a:bodyPr vert="horz" wrap="square" lIns="91440" tIns="45720" rIns="91440" bIns="45720" anchor="t">
            <a:normAutofit/>
          </a:bodyPr>
          <a:p>
            <a:pPr marL="0" algn="ctr">
              <a:spcBef>
                <a:spcPct val="0"/>
              </a:spcBef>
              <a:spcAft>
                <a:spcPct val="0"/>
              </a:spcAft>
            </a:pPr>
            <a:r>
              <a:rPr lang="en-US" sz="2000" b="1">
                <a:solidFill>
                  <a:schemeClr val="lt1">
                    <a:lumMod val="100000"/>
                  </a:schemeClr>
                </a:solidFill>
                <a:latin typeface="思源黑体 Normal"/>
                <a:ea typeface="思源黑体 Normal"/>
              </a:rPr>
              <a:t>做到实践导向鲜明</a:t>
            </a:r>
            <a:endParaRPr lang="en-US" sz="2000" b="1">
              <a:solidFill>
                <a:schemeClr val="lt1">
                  <a:lumMod val="100000"/>
                </a:schemeClr>
              </a:solidFill>
              <a:latin typeface="思源黑体 Normal"/>
              <a:ea typeface="思源黑体 Normal"/>
            </a:endParaRPr>
          </a:p>
        </p:txBody>
      </p:sp>
      <p:sp>
        <p:nvSpPr>
          <p:cNvPr id="11" name="AutoShape 11"/>
          <p:cNvSpPr/>
          <p:nvPr/>
        </p:nvSpPr>
        <p:spPr>
          <a:xfrm>
            <a:off x="8473278" y="1615587"/>
            <a:ext cx="110359" cy="120119"/>
          </a:xfrm>
          <a:prstGeom prst="triangle">
            <a:avLst>
              <a:gd name="adj" fmla="val 100000"/>
            </a:avLst>
          </a:prstGeom>
          <a:solidFill>
            <a:schemeClr val="accent1">
              <a:lumMod val="50000"/>
            </a:schemeClr>
          </a:solidFill>
          <a:ln>
            <a:noFill/>
          </a:ln>
        </p:spPr>
        <p:txBody>
          <a:bodyPr vert="horz" lIns="91440" tIns="45720" rIns="91440" bIns="45720" anchor="ctr"/>
          <a:p>
            <a:pPr marL="0" algn="ctr"/>
          </a:p>
        </p:txBody>
      </p:sp>
      <p:sp>
        <p:nvSpPr>
          <p:cNvPr id="12" name="AutoShape 12"/>
          <p:cNvSpPr/>
          <p:nvPr/>
        </p:nvSpPr>
        <p:spPr>
          <a:xfrm flipH="1">
            <a:off x="11107146" y="1615587"/>
            <a:ext cx="110359" cy="120119"/>
          </a:xfrm>
          <a:prstGeom prst="triangle">
            <a:avLst>
              <a:gd name="adj" fmla="val 100000"/>
            </a:avLst>
          </a:prstGeom>
          <a:solidFill>
            <a:schemeClr val="accent1">
              <a:lumMod val="50000"/>
            </a:schemeClr>
          </a:solidFill>
          <a:ln>
            <a:noFill/>
          </a:ln>
        </p:spPr>
        <p:txBody>
          <a:bodyPr vert="horz" lIns="91440" tIns="45720" rIns="91440" bIns="45720" anchor="ctr"/>
          <a:p>
            <a:pPr marL="0" algn="ctr"/>
          </a:p>
        </p:txBody>
      </p:sp>
      <p:sp>
        <p:nvSpPr>
          <p:cNvPr id="13" name="Freeform 13"/>
          <p:cNvSpPr/>
          <p:nvPr/>
        </p:nvSpPr>
        <p:spPr>
          <a:xfrm>
            <a:off x="4838065" y="1615440"/>
            <a:ext cx="2523490" cy="803275"/>
          </a:xfrm>
          <a:custGeom>
            <a:avLst/>
            <a:gdLst/>
            <a:ahLst/>
            <a:cxnLst/>
            <a:rect l="l" t="t" r="r" b="b"/>
            <a:pathLst>
              <a:path w="2523509" h="489935">
                <a:moveTo>
                  <a:pt x="1" y="0"/>
                </a:moveTo>
                <a:lnTo>
                  <a:pt x="2523508" y="0"/>
                </a:lnTo>
                <a:lnTo>
                  <a:pt x="2523508" y="193313"/>
                </a:lnTo>
                <a:lnTo>
                  <a:pt x="2523508" y="240238"/>
                </a:lnTo>
                <a:lnTo>
                  <a:pt x="2523509" y="240238"/>
                </a:lnTo>
                <a:lnTo>
                  <a:pt x="2523508" y="240243"/>
                </a:lnTo>
                <a:lnTo>
                  <a:pt x="2523508" y="249696"/>
                </a:lnTo>
                <a:lnTo>
                  <a:pt x="2523508" y="324846"/>
                </a:lnTo>
                <a:cubicBezTo>
                  <a:pt x="2523508" y="416022"/>
                  <a:pt x="2449595" y="489935"/>
                  <a:pt x="2358419" y="489935"/>
                </a:cubicBezTo>
                <a:lnTo>
                  <a:pt x="2273812" y="489935"/>
                </a:lnTo>
                <a:lnTo>
                  <a:pt x="249699" y="489935"/>
                </a:lnTo>
                <a:lnTo>
                  <a:pt x="165089" y="489935"/>
                </a:lnTo>
                <a:cubicBezTo>
                  <a:pt x="73913" y="489935"/>
                  <a:pt x="0" y="416022"/>
                  <a:pt x="0" y="324846"/>
                </a:cubicBezTo>
                <a:lnTo>
                  <a:pt x="0" y="193313"/>
                </a:lnTo>
                <a:lnTo>
                  <a:pt x="1" y="193308"/>
                </a:lnTo>
                <a:close/>
              </a:path>
            </a:pathLst>
          </a:custGeom>
          <a:solidFill>
            <a:srgbClr val="C00000"/>
          </a:solidFill>
          <a:ln>
            <a:noFill/>
          </a:ln>
          <a:effectLst>
            <a:outerShdw blurRad="101600" dist="76200" dir="2700000" algn="tl" rotWithShape="0">
              <a:schemeClr val="accent1">
                <a:alpha val="25000"/>
              </a:schemeClr>
            </a:outerShdw>
          </a:effectLst>
        </p:spPr>
        <p:txBody>
          <a:bodyPr vert="horz" wrap="square" lIns="91440" tIns="45720" rIns="91440" bIns="45720" anchor="t">
            <a:normAutofit/>
          </a:bodyPr>
          <a:p>
            <a:pPr marL="0" algn="ctr">
              <a:spcBef>
                <a:spcPct val="0"/>
              </a:spcBef>
              <a:spcAft>
                <a:spcPct val="0"/>
              </a:spcAft>
            </a:pPr>
            <a:r>
              <a:rPr lang="en-US" sz="2000" b="1">
                <a:solidFill>
                  <a:schemeClr val="lt1">
                    <a:lumMod val="100000"/>
                  </a:schemeClr>
                </a:solidFill>
                <a:latin typeface="思源黑体 Normal"/>
                <a:ea typeface="思源黑体 Normal"/>
              </a:rPr>
              <a:t>做到组织程序规范</a:t>
            </a:r>
            <a:endParaRPr lang="en-US" sz="2000" b="1">
              <a:solidFill>
                <a:schemeClr val="lt1">
                  <a:lumMod val="100000"/>
                </a:schemeClr>
              </a:solidFill>
              <a:latin typeface="思源黑体 Normal"/>
              <a:ea typeface="思源黑体 Normal"/>
            </a:endParaRPr>
          </a:p>
        </p:txBody>
      </p:sp>
      <p:sp>
        <p:nvSpPr>
          <p:cNvPr id="14" name="Freeform 14"/>
          <p:cNvSpPr/>
          <p:nvPr/>
        </p:nvSpPr>
        <p:spPr>
          <a:xfrm>
            <a:off x="0" y="320040"/>
            <a:ext cx="685165" cy="718820"/>
          </a:xfrm>
          <a:custGeom>
            <a:avLst/>
            <a:gdLst/>
            <a:ahLst/>
            <a:cxnLst/>
            <a:rect l="l" t="t" r="r" b="b"/>
            <a:pathLst>
              <a:path w="461590" h="406400">
                <a:moveTo>
                  <a:pt x="258390" y="0"/>
                </a:moveTo>
                <a:lnTo>
                  <a:pt x="0" y="0"/>
                </a:lnTo>
                <a:lnTo>
                  <a:pt x="0" y="406400"/>
                </a:lnTo>
                <a:lnTo>
                  <a:pt x="258390" y="406400"/>
                </a:lnTo>
                <a:lnTo>
                  <a:pt x="461590" y="203200"/>
                </a:lnTo>
                <a:lnTo>
                  <a:pt x="258390" y="0"/>
                </a:lnTo>
                <a:close/>
              </a:path>
            </a:pathLst>
          </a:custGeom>
          <a:solidFill>
            <a:srgbClr val="C00000"/>
          </a:solidFill>
        </p:spPr>
      </p:sp>
      <p:sp>
        <p:nvSpPr>
          <p:cNvPr id="15" name="TextBox 15"/>
          <p:cNvSpPr txBox="1"/>
          <p:nvPr/>
        </p:nvSpPr>
        <p:spPr>
          <a:xfrm>
            <a:off x="781050" y="319405"/>
            <a:ext cx="10800000" cy="720090"/>
          </a:xfrm>
          <a:prstGeom prst="rect">
            <a:avLst/>
          </a:prstGeom>
        </p:spPr>
        <p:txBody>
          <a:bodyPr vert="horz" wrap="square" lIns="90170" tIns="46990" rIns="90170" bIns="46990" rtlCol="0" anchor="ctr">
            <a:normAutofit/>
          </a:bodyPr>
          <a:lstStyle/>
          <a:p>
            <a:pPr marL="0" indent="0" algn="l" fontAlgn="auto">
              <a:lnSpc>
                <a:spcPct val="100000"/>
              </a:lnSpc>
              <a:defRPr/>
            </a:pPr>
            <a:r>
              <a:rPr lang="en-US" sz="3200" b="1">
                <a:solidFill>
                  <a:srgbClr val="C00000"/>
                </a:solidFill>
                <a:latin typeface="思源黑体 Normal"/>
                <a:ea typeface="思源黑体 Normal"/>
              </a:rPr>
              <a:t>建立“三会一课”质量标准</a:t>
            </a:r>
            <a:endParaRPr lang="en-US" sz="1100"/>
          </a:p>
        </p:txBody>
      </p:sp>
      <p:sp>
        <p:nvSpPr>
          <p:cNvPr id="16" name="AutoShape 16"/>
          <p:cNvSpPr/>
          <p:nvPr/>
        </p:nvSpPr>
        <p:spPr>
          <a:xfrm>
            <a:off x="10795000" y="6540500"/>
            <a:ext cx="1270000" cy="190500"/>
          </a:xfrm>
          <a:prstGeom prst="rect">
            <a:avLst/>
          </a:prstGeom>
          <a:solidFill>
            <a:srgbClr val="000000">
              <a:alpha val="0"/>
            </a:srgbClr>
          </a:solidFill>
        </p:spPr>
        <p:txBody>
          <a:bodyPr rtlCol="0" anchor="t"/>
          <a:lstStyle/>
          <a:p>
            <a:pPr algn="r">
              <a:defRPr/>
            </a:pPr>
            <a:endParaRPr lang="en-US" sz="800">
              <a:solidFill>
                <a:srgbClr val="808080"/>
              </a:solidFill>
              <a:latin typeface="微软雅黑" panose="020B0503020204020204" charset="-122"/>
              <a:ea typeface="微软雅黑" panose="020B0503020204020204"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9EFE5"/>
        </a:solidFill>
        <a:effectLst/>
      </p:bgPr>
    </p:bg>
    <p:spTree>
      <p:nvGrpSpPr>
        <p:cNvPr id="1" name=""/>
        <p:cNvGrpSpPr/>
        <p:nvPr/>
      </p:nvGrpSpPr>
      <p:grpSpPr>
        <a:xfrm>
          <a:off x="0" y="0"/>
          <a:ext cx="0" cy="0"/>
          <a:chOff x="0" y="0"/>
          <a:chExt cx="0" cy="0"/>
        </a:xfrm>
      </p:grpSpPr>
      <p:grpSp>
        <p:nvGrpSpPr>
          <p:cNvPr id="2" name="Group 2"/>
          <p:cNvGrpSpPr/>
          <p:nvPr/>
        </p:nvGrpSpPr>
        <p:grpSpPr>
          <a:xfrm>
            <a:off x="1417003" y="1264285"/>
            <a:ext cx="2414270" cy="1626870"/>
            <a:chOff x="2531" y="1991"/>
            <a:chExt cx="3802" cy="2562"/>
          </a:xfrm>
        </p:grpSpPr>
        <p:sp>
          <p:nvSpPr>
            <p:cNvPr id="3" name="Freeform 3"/>
            <p:cNvSpPr/>
            <p:nvPr/>
          </p:nvSpPr>
          <p:spPr>
            <a:xfrm>
              <a:off x="2531" y="1991"/>
              <a:ext cx="3803" cy="2562"/>
            </a:xfrm>
            <a:custGeom>
              <a:avLst/>
              <a:gdLst/>
              <a:ahLst/>
              <a:cxnLst/>
              <a:rect l="l" t="t" r="r" b="b"/>
              <a:pathLst>
                <a:path w="2139848" h="1441441">
                  <a:moveTo>
                    <a:pt x="0" y="1134815"/>
                  </a:moveTo>
                  <a:lnTo>
                    <a:pt x="831588" y="303037"/>
                  </a:lnTo>
                  <a:lnTo>
                    <a:pt x="1363493" y="303037"/>
                  </a:lnTo>
                  <a:cubicBezTo>
                    <a:pt x="1370233" y="303086"/>
                    <a:pt x="1376457" y="299434"/>
                    <a:pt x="1379702" y="293526"/>
                  </a:cubicBezTo>
                  <a:cubicBezTo>
                    <a:pt x="1382948" y="287617"/>
                    <a:pt x="1382693" y="280404"/>
                    <a:pt x="1379037" y="274741"/>
                  </a:cubicBezTo>
                  <a:lnTo>
                    <a:pt x="1349970" y="230120"/>
                  </a:lnTo>
                  <a:cubicBezTo>
                    <a:pt x="1322420" y="189052"/>
                    <a:pt x="1312301" y="138723"/>
                    <a:pt x="1321836" y="90195"/>
                  </a:cubicBezTo>
                  <a:cubicBezTo>
                    <a:pt x="1325865" y="63769"/>
                    <a:pt x="1339475" y="39751"/>
                    <a:pt x="1360073" y="22720"/>
                  </a:cubicBezTo>
                  <a:cubicBezTo>
                    <a:pt x="1378343" y="9698"/>
                    <a:pt x="1399865" y="2002"/>
                    <a:pt x="1422248" y="487"/>
                  </a:cubicBezTo>
                  <a:cubicBezTo>
                    <a:pt x="1473675" y="-3400"/>
                    <a:pt x="1524108" y="16138"/>
                    <a:pt x="1559499" y="53659"/>
                  </a:cubicBezTo>
                  <a:lnTo>
                    <a:pt x="2098399" y="606208"/>
                  </a:lnTo>
                  <a:cubicBezTo>
                    <a:pt x="2098399" y="606208"/>
                    <a:pt x="2191661" y="684722"/>
                    <a:pt x="2098399" y="808323"/>
                  </a:cubicBezTo>
                  <a:cubicBezTo>
                    <a:pt x="2020680" y="911712"/>
                    <a:pt x="1673279" y="1274740"/>
                    <a:pt x="1559499" y="1392433"/>
                  </a:cubicBezTo>
                  <a:cubicBezTo>
                    <a:pt x="1531797" y="1421458"/>
                    <a:pt x="1494156" y="1438950"/>
                    <a:pt x="1454113" y="1441407"/>
                  </a:cubicBezTo>
                  <a:cubicBezTo>
                    <a:pt x="1412008" y="1442351"/>
                    <a:pt x="1371835" y="1423753"/>
                    <a:pt x="1345307" y="1391034"/>
                  </a:cubicBezTo>
                  <a:cubicBezTo>
                    <a:pt x="1341155" y="1385749"/>
                    <a:pt x="1337708" y="1379949"/>
                    <a:pt x="1335048" y="1373776"/>
                  </a:cubicBezTo>
                  <a:cubicBezTo>
                    <a:pt x="1315085" y="1318694"/>
                    <a:pt x="1324074" y="1257267"/>
                    <a:pt x="1358985" y="1210219"/>
                  </a:cubicBezTo>
                  <a:lnTo>
                    <a:pt x="1386964" y="1170885"/>
                  </a:lnTo>
                  <a:cubicBezTo>
                    <a:pt x="1391027" y="1165393"/>
                    <a:pt x="1391638" y="1158077"/>
                    <a:pt x="1388545" y="1151987"/>
                  </a:cubicBezTo>
                  <a:cubicBezTo>
                    <a:pt x="1385452" y="1145897"/>
                    <a:pt x="1379183" y="1142077"/>
                    <a:pt x="1372353" y="1142122"/>
                  </a:cubicBezTo>
                  <a:lnTo>
                    <a:pt x="0" y="1134815"/>
                  </a:lnTo>
                  <a:close/>
                </a:path>
              </a:pathLst>
            </a:custGeom>
            <a:solidFill>
              <a:srgbClr val="C00000"/>
            </a:solidFill>
            <a:ln cap="flat">
              <a:noFill/>
              <a:prstDash val="solid"/>
              <a:miter lim="800000"/>
            </a:ln>
          </p:spPr>
          <p:txBody>
            <a:bodyPr rot="0" vert="horz" wrap="square" lIns="91440" tIns="45720" rIns="91440" bIns="45720" anchor="ctr">
              <a:normAutofit/>
            </a:bodyPr>
            <a:p>
              <a:pPr marL="0" algn="l"/>
            </a:p>
          </p:txBody>
        </p:sp>
        <p:sp>
          <p:nvSpPr>
            <p:cNvPr id="4" name="AutoShape 4"/>
            <p:cNvSpPr/>
            <p:nvPr/>
          </p:nvSpPr>
          <p:spPr>
            <a:xfrm rot="5400000">
              <a:off x="2531" y="4004"/>
              <a:ext cx="454" cy="454"/>
            </a:xfrm>
            <a:prstGeom prst="rtTriangle">
              <a:avLst/>
            </a:prstGeom>
            <a:solidFill>
              <a:schemeClr val="accent1">
                <a:lumMod val="60000"/>
                <a:lumOff val="40000"/>
              </a:schemeClr>
            </a:solidFill>
            <a:ln cap="flat">
              <a:noFill/>
              <a:prstDash val="solid"/>
              <a:miter lim="800000"/>
            </a:ln>
          </p:spPr>
          <p:txBody>
            <a:bodyPr rot="0" vert="horz" wrap="square" lIns="91440" tIns="45720" rIns="91440" bIns="45720" anchor="ctr">
              <a:normAutofit/>
            </a:bodyPr>
            <a:p>
              <a:pPr marL="0" algn="l"/>
            </a:p>
          </p:txBody>
        </p:sp>
        <p:sp>
          <p:nvSpPr>
            <p:cNvPr id="5" name="Freeform 5"/>
            <p:cNvSpPr/>
            <p:nvPr/>
          </p:nvSpPr>
          <p:spPr>
            <a:xfrm>
              <a:off x="4146" y="2994"/>
              <a:ext cx="574" cy="555"/>
            </a:xfrm>
            <a:custGeom>
              <a:avLst/>
              <a:gdLst/>
              <a:ahLst/>
              <a:cxnLst/>
              <a:rect l="l" t="t" r="r" b="b"/>
              <a:pathLst>
                <a:path w="323214" h="312379">
                  <a:moveTo>
                    <a:pt x="244506" y="244532"/>
                  </a:moveTo>
                  <a:cubicBezTo>
                    <a:pt x="230541" y="218158"/>
                    <a:pt x="204883" y="204404"/>
                    <a:pt x="175978" y="192914"/>
                  </a:cubicBezTo>
                  <a:cubicBezTo>
                    <a:pt x="171594" y="191135"/>
                    <a:pt x="169807" y="186119"/>
                    <a:pt x="171919" y="182073"/>
                  </a:cubicBezTo>
                  <a:lnTo>
                    <a:pt x="171919" y="181911"/>
                  </a:lnTo>
                  <a:lnTo>
                    <a:pt x="172406" y="180941"/>
                  </a:lnTo>
                  <a:cubicBezTo>
                    <a:pt x="185235" y="163141"/>
                    <a:pt x="196439" y="140649"/>
                    <a:pt x="198063" y="111847"/>
                  </a:cubicBezTo>
                  <a:cubicBezTo>
                    <a:pt x="201148" y="78837"/>
                    <a:pt x="188645" y="55536"/>
                    <a:pt x="171269" y="38060"/>
                  </a:cubicBezTo>
                  <a:cubicBezTo>
                    <a:pt x="168833" y="35633"/>
                    <a:pt x="168184" y="31911"/>
                    <a:pt x="169807" y="28837"/>
                  </a:cubicBezTo>
                  <a:cubicBezTo>
                    <a:pt x="178089" y="13626"/>
                    <a:pt x="190918" y="1652"/>
                    <a:pt x="214302" y="196"/>
                  </a:cubicBezTo>
                  <a:cubicBezTo>
                    <a:pt x="250027" y="-1422"/>
                    <a:pt x="269514" y="21232"/>
                    <a:pt x="272761" y="50358"/>
                  </a:cubicBezTo>
                  <a:cubicBezTo>
                    <a:pt x="277632" y="82720"/>
                    <a:pt x="266266" y="108610"/>
                    <a:pt x="253275" y="124792"/>
                  </a:cubicBezTo>
                  <a:cubicBezTo>
                    <a:pt x="251650" y="128028"/>
                    <a:pt x="248403" y="129646"/>
                    <a:pt x="246779" y="132882"/>
                  </a:cubicBezTo>
                  <a:cubicBezTo>
                    <a:pt x="245480" y="135471"/>
                    <a:pt x="245155" y="141458"/>
                    <a:pt x="246129" y="145342"/>
                  </a:cubicBezTo>
                  <a:cubicBezTo>
                    <a:pt x="246455" y="146961"/>
                    <a:pt x="247266" y="148255"/>
                    <a:pt x="248566" y="149387"/>
                  </a:cubicBezTo>
                  <a:cubicBezTo>
                    <a:pt x="253112" y="153271"/>
                    <a:pt x="262368" y="156021"/>
                    <a:pt x="268052" y="158934"/>
                  </a:cubicBezTo>
                  <a:cubicBezTo>
                    <a:pt x="276171" y="162171"/>
                    <a:pt x="282666" y="165406"/>
                    <a:pt x="289162" y="168643"/>
                  </a:cubicBezTo>
                  <a:cubicBezTo>
                    <a:pt x="302153" y="175116"/>
                    <a:pt x="316767" y="184824"/>
                    <a:pt x="321639" y="197769"/>
                  </a:cubicBezTo>
                  <a:cubicBezTo>
                    <a:pt x="324887" y="205860"/>
                    <a:pt x="323263" y="222041"/>
                    <a:pt x="318392" y="228513"/>
                  </a:cubicBezTo>
                  <a:cubicBezTo>
                    <a:pt x="307836" y="243562"/>
                    <a:pt x="277470" y="245989"/>
                    <a:pt x="252463" y="248901"/>
                  </a:cubicBezTo>
                  <a:cubicBezTo>
                    <a:pt x="249215" y="249063"/>
                    <a:pt x="246129" y="247445"/>
                    <a:pt x="244506" y="244532"/>
                  </a:cubicBezTo>
                  <a:moveTo>
                    <a:pt x="114" y="276895"/>
                  </a:moveTo>
                  <a:lnTo>
                    <a:pt x="114" y="265568"/>
                  </a:lnTo>
                  <a:cubicBezTo>
                    <a:pt x="114" y="262332"/>
                    <a:pt x="1738" y="259096"/>
                    <a:pt x="3362" y="255860"/>
                  </a:cubicBezTo>
                  <a:cubicBezTo>
                    <a:pt x="9695" y="243076"/>
                    <a:pt x="22523" y="234986"/>
                    <a:pt x="33728" y="227057"/>
                  </a:cubicBezTo>
                  <a:cubicBezTo>
                    <a:pt x="34053" y="226896"/>
                    <a:pt x="34378" y="226572"/>
                    <a:pt x="34702" y="226409"/>
                  </a:cubicBezTo>
                  <a:cubicBezTo>
                    <a:pt x="44283" y="221718"/>
                    <a:pt x="53864" y="216862"/>
                    <a:pt x="65069" y="212170"/>
                  </a:cubicBezTo>
                  <a:cubicBezTo>
                    <a:pt x="67829" y="210876"/>
                    <a:pt x="71726" y="209420"/>
                    <a:pt x="74812" y="208125"/>
                  </a:cubicBezTo>
                  <a:cubicBezTo>
                    <a:pt x="75948" y="207639"/>
                    <a:pt x="76923" y="206992"/>
                    <a:pt x="77572" y="206021"/>
                  </a:cubicBezTo>
                  <a:cubicBezTo>
                    <a:pt x="82282" y="200358"/>
                    <a:pt x="87315" y="188707"/>
                    <a:pt x="82769" y="179807"/>
                  </a:cubicBezTo>
                  <a:cubicBezTo>
                    <a:pt x="81145" y="176572"/>
                    <a:pt x="79521" y="174953"/>
                    <a:pt x="76436" y="171879"/>
                  </a:cubicBezTo>
                  <a:lnTo>
                    <a:pt x="76111" y="171556"/>
                  </a:lnTo>
                  <a:cubicBezTo>
                    <a:pt x="61496" y="155374"/>
                    <a:pt x="48668" y="127866"/>
                    <a:pt x="51915" y="95665"/>
                  </a:cubicBezTo>
                  <a:cubicBezTo>
                    <a:pt x="55163" y="63303"/>
                    <a:pt x="76273" y="40649"/>
                    <a:pt x="111998" y="40649"/>
                  </a:cubicBezTo>
                  <a:cubicBezTo>
                    <a:pt x="147561" y="40649"/>
                    <a:pt x="168672" y="63141"/>
                    <a:pt x="173706" y="95342"/>
                  </a:cubicBezTo>
                  <a:cubicBezTo>
                    <a:pt x="173706" y="95665"/>
                    <a:pt x="173706" y="95827"/>
                    <a:pt x="173867" y="96151"/>
                  </a:cubicBezTo>
                  <a:cubicBezTo>
                    <a:pt x="175329" y="115407"/>
                    <a:pt x="170620" y="133044"/>
                    <a:pt x="165749" y="144371"/>
                  </a:cubicBezTo>
                  <a:cubicBezTo>
                    <a:pt x="161039" y="155536"/>
                    <a:pt x="156167" y="163465"/>
                    <a:pt x="149834" y="171394"/>
                  </a:cubicBezTo>
                  <a:cubicBezTo>
                    <a:pt x="149510" y="171717"/>
                    <a:pt x="149347" y="172041"/>
                    <a:pt x="149185" y="172365"/>
                  </a:cubicBezTo>
                  <a:cubicBezTo>
                    <a:pt x="147561" y="174953"/>
                    <a:pt x="144962" y="176572"/>
                    <a:pt x="143339" y="179160"/>
                  </a:cubicBezTo>
                  <a:cubicBezTo>
                    <a:pt x="143014" y="179647"/>
                    <a:pt x="142851" y="180132"/>
                    <a:pt x="142690" y="180779"/>
                  </a:cubicBezTo>
                  <a:cubicBezTo>
                    <a:pt x="139928" y="190326"/>
                    <a:pt x="143014" y="202785"/>
                    <a:pt x="146262" y="207477"/>
                  </a:cubicBezTo>
                  <a:cubicBezTo>
                    <a:pt x="147885" y="210552"/>
                    <a:pt x="154056" y="210714"/>
                    <a:pt x="158928" y="212170"/>
                  </a:cubicBezTo>
                  <a:cubicBezTo>
                    <a:pt x="159253" y="212333"/>
                    <a:pt x="159415" y="212333"/>
                    <a:pt x="159739" y="212493"/>
                  </a:cubicBezTo>
                  <a:cubicBezTo>
                    <a:pt x="179064" y="220584"/>
                    <a:pt x="198226" y="230131"/>
                    <a:pt x="212677" y="242915"/>
                  </a:cubicBezTo>
                  <a:cubicBezTo>
                    <a:pt x="212840" y="243076"/>
                    <a:pt x="213002" y="243238"/>
                    <a:pt x="213165" y="243238"/>
                  </a:cubicBezTo>
                  <a:cubicBezTo>
                    <a:pt x="217387" y="247445"/>
                    <a:pt x="222908" y="253109"/>
                    <a:pt x="225182" y="260876"/>
                  </a:cubicBezTo>
                  <a:cubicBezTo>
                    <a:pt x="225668" y="262655"/>
                    <a:pt x="225831" y="264598"/>
                    <a:pt x="225831" y="266377"/>
                  </a:cubicBezTo>
                  <a:lnTo>
                    <a:pt x="225831" y="278999"/>
                  </a:lnTo>
                  <a:cubicBezTo>
                    <a:pt x="225831" y="279808"/>
                    <a:pt x="225668" y="280617"/>
                    <a:pt x="225507" y="281264"/>
                  </a:cubicBezTo>
                  <a:cubicBezTo>
                    <a:pt x="219985" y="298093"/>
                    <a:pt x="197738" y="302947"/>
                    <a:pt x="177115" y="307640"/>
                  </a:cubicBezTo>
                  <a:cubicBezTo>
                    <a:pt x="141390" y="314112"/>
                    <a:pt x="91050" y="314112"/>
                    <a:pt x="53702" y="307640"/>
                  </a:cubicBezTo>
                  <a:cubicBezTo>
                    <a:pt x="35839" y="304403"/>
                    <a:pt x="16353" y="299549"/>
                    <a:pt x="6609" y="288222"/>
                  </a:cubicBezTo>
                  <a:cubicBezTo>
                    <a:pt x="3362" y="286605"/>
                    <a:pt x="1738" y="283368"/>
                    <a:pt x="114" y="276895"/>
                  </a:cubicBezTo>
                </a:path>
              </a:pathLst>
            </a:custGeom>
            <a:solidFill>
              <a:srgbClr val="FFFFFF"/>
            </a:solidFill>
            <a:ln cap="flat">
              <a:noFill/>
              <a:prstDash val="solid"/>
              <a:miter lim="800000"/>
            </a:ln>
          </p:spPr>
          <p:txBody>
            <a:bodyPr vert="horz" lIns="91440" tIns="45720" rIns="91440" bIns="45720" anchor="ctr"/>
            <a:p>
              <a:pPr marL="0" algn="l"/>
            </a:p>
          </p:txBody>
        </p:sp>
      </p:grpSp>
      <p:grpSp>
        <p:nvGrpSpPr>
          <p:cNvPr id="6" name="Group 6"/>
          <p:cNvGrpSpPr/>
          <p:nvPr/>
        </p:nvGrpSpPr>
        <p:grpSpPr>
          <a:xfrm>
            <a:off x="4932045" y="1264285"/>
            <a:ext cx="2414270" cy="1626870"/>
            <a:chOff x="8200" y="1991"/>
            <a:chExt cx="3802" cy="2562"/>
          </a:xfrm>
        </p:grpSpPr>
        <p:sp>
          <p:nvSpPr>
            <p:cNvPr id="7" name="AutoShape 7"/>
            <p:cNvSpPr/>
            <p:nvPr/>
          </p:nvSpPr>
          <p:spPr>
            <a:xfrm rot="5400000">
              <a:off x="8204" y="4004"/>
              <a:ext cx="454" cy="454"/>
            </a:xfrm>
            <a:prstGeom prst="rtTriangle">
              <a:avLst/>
            </a:prstGeom>
            <a:solidFill>
              <a:schemeClr val="accent1">
                <a:lumMod val="60000"/>
                <a:lumOff val="40000"/>
              </a:schemeClr>
            </a:solidFill>
            <a:ln cap="flat">
              <a:noFill/>
              <a:prstDash val="solid"/>
              <a:miter lim="800000"/>
            </a:ln>
          </p:spPr>
          <p:txBody>
            <a:bodyPr rot="0" vert="horz" wrap="square" lIns="91440" tIns="45720" rIns="91440" bIns="45720" anchor="ctr">
              <a:normAutofit/>
            </a:bodyPr>
            <a:p>
              <a:pPr marL="0" algn="l"/>
            </a:p>
          </p:txBody>
        </p:sp>
        <p:grpSp>
          <p:nvGrpSpPr>
            <p:cNvPr id="8" name="Group 8"/>
            <p:cNvGrpSpPr/>
            <p:nvPr/>
          </p:nvGrpSpPr>
          <p:grpSpPr>
            <a:xfrm>
              <a:off x="8200" y="1991"/>
              <a:ext cx="3802" cy="2562"/>
              <a:chOff x="8138" y="1991"/>
              <a:chExt cx="3802" cy="2562"/>
            </a:xfrm>
          </p:grpSpPr>
          <p:sp>
            <p:nvSpPr>
              <p:cNvPr id="9" name="Freeform 9"/>
              <p:cNvSpPr/>
              <p:nvPr/>
            </p:nvSpPr>
            <p:spPr>
              <a:xfrm>
                <a:off x="8138" y="1991"/>
                <a:ext cx="3803" cy="2562"/>
              </a:xfrm>
              <a:custGeom>
                <a:avLst/>
                <a:gdLst/>
                <a:ahLst/>
                <a:cxnLst/>
                <a:rect l="l" t="t" r="r" b="b"/>
                <a:pathLst>
                  <a:path w="2139848" h="1441441">
                    <a:moveTo>
                      <a:pt x="0" y="1134815"/>
                    </a:moveTo>
                    <a:lnTo>
                      <a:pt x="831588" y="303037"/>
                    </a:lnTo>
                    <a:lnTo>
                      <a:pt x="1363493" y="303037"/>
                    </a:lnTo>
                    <a:cubicBezTo>
                      <a:pt x="1370233" y="303086"/>
                      <a:pt x="1376457" y="299434"/>
                      <a:pt x="1379702" y="293526"/>
                    </a:cubicBezTo>
                    <a:cubicBezTo>
                      <a:pt x="1382948" y="287617"/>
                      <a:pt x="1382693" y="280404"/>
                      <a:pt x="1379037" y="274741"/>
                    </a:cubicBezTo>
                    <a:lnTo>
                      <a:pt x="1349970" y="230120"/>
                    </a:lnTo>
                    <a:cubicBezTo>
                      <a:pt x="1322420" y="189052"/>
                      <a:pt x="1312301" y="138723"/>
                      <a:pt x="1321836" y="90195"/>
                    </a:cubicBezTo>
                    <a:cubicBezTo>
                      <a:pt x="1325865" y="63769"/>
                      <a:pt x="1339475" y="39751"/>
                      <a:pt x="1360073" y="22720"/>
                    </a:cubicBezTo>
                    <a:cubicBezTo>
                      <a:pt x="1378343" y="9698"/>
                      <a:pt x="1399865" y="2002"/>
                      <a:pt x="1422248" y="487"/>
                    </a:cubicBezTo>
                    <a:cubicBezTo>
                      <a:pt x="1473675" y="-3400"/>
                      <a:pt x="1524108" y="16138"/>
                      <a:pt x="1559499" y="53659"/>
                    </a:cubicBezTo>
                    <a:lnTo>
                      <a:pt x="2098399" y="606208"/>
                    </a:lnTo>
                    <a:cubicBezTo>
                      <a:pt x="2098399" y="606208"/>
                      <a:pt x="2191661" y="684722"/>
                      <a:pt x="2098399" y="808323"/>
                    </a:cubicBezTo>
                    <a:cubicBezTo>
                      <a:pt x="2020680" y="911712"/>
                      <a:pt x="1673279" y="1274740"/>
                      <a:pt x="1559499" y="1392433"/>
                    </a:cubicBezTo>
                    <a:cubicBezTo>
                      <a:pt x="1531797" y="1421458"/>
                      <a:pt x="1494156" y="1438950"/>
                      <a:pt x="1454113" y="1441407"/>
                    </a:cubicBezTo>
                    <a:cubicBezTo>
                      <a:pt x="1412008" y="1442351"/>
                      <a:pt x="1371835" y="1423753"/>
                      <a:pt x="1345307" y="1391034"/>
                    </a:cubicBezTo>
                    <a:cubicBezTo>
                      <a:pt x="1341155" y="1385749"/>
                      <a:pt x="1337708" y="1379949"/>
                      <a:pt x="1335048" y="1373776"/>
                    </a:cubicBezTo>
                    <a:cubicBezTo>
                      <a:pt x="1315085" y="1318694"/>
                      <a:pt x="1324074" y="1257267"/>
                      <a:pt x="1358985" y="1210219"/>
                    </a:cubicBezTo>
                    <a:lnTo>
                      <a:pt x="1386964" y="1170885"/>
                    </a:lnTo>
                    <a:cubicBezTo>
                      <a:pt x="1391027" y="1165393"/>
                      <a:pt x="1391638" y="1158077"/>
                      <a:pt x="1388545" y="1151987"/>
                    </a:cubicBezTo>
                    <a:cubicBezTo>
                      <a:pt x="1385452" y="1145897"/>
                      <a:pt x="1379183" y="1142077"/>
                      <a:pt x="1372353" y="1142122"/>
                    </a:cubicBezTo>
                    <a:lnTo>
                      <a:pt x="0" y="1134815"/>
                    </a:lnTo>
                    <a:close/>
                  </a:path>
                </a:pathLst>
              </a:custGeom>
              <a:solidFill>
                <a:srgbClr val="C00000"/>
              </a:solidFill>
              <a:ln cap="flat">
                <a:noFill/>
                <a:prstDash val="solid"/>
                <a:miter lim="800000"/>
              </a:ln>
            </p:spPr>
            <p:txBody>
              <a:bodyPr rot="0" vert="horz" wrap="square" lIns="91440" tIns="45720" rIns="91440" bIns="45720" anchor="ctr">
                <a:normAutofit/>
              </a:bodyPr>
              <a:p>
                <a:pPr marL="0" algn="l"/>
              </a:p>
            </p:txBody>
          </p:sp>
          <p:sp>
            <p:nvSpPr>
              <p:cNvPr id="10" name="Freeform 10"/>
              <p:cNvSpPr/>
              <p:nvPr/>
            </p:nvSpPr>
            <p:spPr>
              <a:xfrm>
                <a:off x="9753" y="2984"/>
                <a:ext cx="574" cy="576"/>
              </a:xfrm>
              <a:custGeom>
                <a:avLst/>
                <a:gdLst/>
                <a:ahLst/>
                <a:cxnLst/>
                <a:rect l="l" t="t" r="r" b="b"/>
                <a:pathLst>
                  <a:path w="323214" h="323849">
                    <a:moveTo>
                      <a:pt x="36038" y="115"/>
                    </a:moveTo>
                    <a:lnTo>
                      <a:pt x="287407" y="115"/>
                    </a:lnTo>
                    <a:cubicBezTo>
                      <a:pt x="307261" y="115"/>
                      <a:pt x="323330" y="16215"/>
                      <a:pt x="323330" y="36109"/>
                    </a:cubicBezTo>
                    <a:lnTo>
                      <a:pt x="323330" y="216007"/>
                    </a:lnTo>
                    <a:cubicBezTo>
                      <a:pt x="323330" y="235901"/>
                      <a:pt x="307261" y="252000"/>
                      <a:pt x="287407" y="252000"/>
                    </a:cubicBezTo>
                    <a:lnTo>
                      <a:pt x="36038" y="252000"/>
                    </a:lnTo>
                    <a:cubicBezTo>
                      <a:pt x="16183" y="252000"/>
                      <a:pt x="115" y="235878"/>
                      <a:pt x="115" y="216007"/>
                    </a:cubicBezTo>
                    <a:lnTo>
                      <a:pt x="115" y="36109"/>
                    </a:lnTo>
                    <a:cubicBezTo>
                      <a:pt x="115" y="16215"/>
                      <a:pt x="16183" y="115"/>
                      <a:pt x="36038" y="115"/>
                    </a:cubicBezTo>
                    <a:moveTo>
                      <a:pt x="18077" y="287971"/>
                    </a:moveTo>
                    <a:lnTo>
                      <a:pt x="305368" y="287971"/>
                    </a:lnTo>
                    <a:cubicBezTo>
                      <a:pt x="315288" y="287971"/>
                      <a:pt x="323330" y="296029"/>
                      <a:pt x="323330" y="305968"/>
                    </a:cubicBezTo>
                    <a:cubicBezTo>
                      <a:pt x="323330" y="315907"/>
                      <a:pt x="315288" y="323965"/>
                      <a:pt x="305368" y="323965"/>
                    </a:cubicBezTo>
                    <a:lnTo>
                      <a:pt x="18077" y="323965"/>
                    </a:lnTo>
                    <a:cubicBezTo>
                      <a:pt x="8157" y="323965"/>
                      <a:pt x="115" y="315907"/>
                      <a:pt x="115" y="305968"/>
                    </a:cubicBezTo>
                    <a:cubicBezTo>
                      <a:pt x="115" y="296029"/>
                      <a:pt x="8157" y="287971"/>
                      <a:pt x="18077" y="287971"/>
                    </a:cubicBezTo>
                    <a:moveTo>
                      <a:pt x="161722" y="126047"/>
                    </a:moveTo>
                    <a:cubicBezTo>
                      <a:pt x="151795" y="126047"/>
                      <a:pt x="143760" y="134097"/>
                      <a:pt x="143760" y="144043"/>
                    </a:cubicBezTo>
                    <a:lnTo>
                      <a:pt x="143760" y="162040"/>
                    </a:lnTo>
                    <a:cubicBezTo>
                      <a:pt x="143760" y="171980"/>
                      <a:pt x="151802" y="180037"/>
                      <a:pt x="161722" y="180037"/>
                    </a:cubicBezTo>
                    <a:cubicBezTo>
                      <a:pt x="171643" y="180037"/>
                      <a:pt x="179684" y="171980"/>
                      <a:pt x="179684" y="162040"/>
                    </a:cubicBezTo>
                    <a:lnTo>
                      <a:pt x="179684" y="144043"/>
                    </a:lnTo>
                    <a:cubicBezTo>
                      <a:pt x="179684" y="134119"/>
                      <a:pt x="171650" y="126047"/>
                      <a:pt x="161722" y="126047"/>
                    </a:cubicBezTo>
                    <a:moveTo>
                      <a:pt x="233546" y="108073"/>
                    </a:moveTo>
                    <a:cubicBezTo>
                      <a:pt x="223642" y="108073"/>
                      <a:pt x="215584" y="116099"/>
                      <a:pt x="215584" y="126047"/>
                    </a:cubicBezTo>
                    <a:lnTo>
                      <a:pt x="215584" y="162040"/>
                    </a:lnTo>
                    <a:cubicBezTo>
                      <a:pt x="215585" y="171978"/>
                      <a:pt x="223627" y="180035"/>
                      <a:pt x="233546" y="180035"/>
                    </a:cubicBezTo>
                    <a:cubicBezTo>
                      <a:pt x="243465" y="180035"/>
                      <a:pt x="251505" y="171978"/>
                      <a:pt x="251507" y="162040"/>
                    </a:cubicBezTo>
                    <a:lnTo>
                      <a:pt x="251507" y="126047"/>
                    </a:lnTo>
                    <a:cubicBezTo>
                      <a:pt x="251507" y="116123"/>
                      <a:pt x="243472" y="108073"/>
                      <a:pt x="233546" y="108073"/>
                    </a:cubicBezTo>
                    <a:moveTo>
                      <a:pt x="89923" y="72056"/>
                    </a:moveTo>
                    <a:lnTo>
                      <a:pt x="89876" y="72079"/>
                    </a:lnTo>
                    <a:cubicBezTo>
                      <a:pt x="79949" y="72079"/>
                      <a:pt x="71915" y="80129"/>
                      <a:pt x="71915" y="90076"/>
                    </a:cubicBezTo>
                    <a:lnTo>
                      <a:pt x="71915" y="162040"/>
                    </a:lnTo>
                    <a:cubicBezTo>
                      <a:pt x="71915" y="171992"/>
                      <a:pt x="79967" y="180060"/>
                      <a:pt x="89899" y="180060"/>
                    </a:cubicBezTo>
                    <a:cubicBezTo>
                      <a:pt x="99832" y="180060"/>
                      <a:pt x="107884" y="171992"/>
                      <a:pt x="107884" y="162040"/>
                    </a:cubicBezTo>
                    <a:lnTo>
                      <a:pt x="107884" y="90053"/>
                    </a:lnTo>
                    <a:cubicBezTo>
                      <a:pt x="107884" y="80106"/>
                      <a:pt x="99850" y="72056"/>
                      <a:pt x="89923" y="72056"/>
                    </a:cubicBezTo>
                  </a:path>
                </a:pathLst>
              </a:custGeom>
              <a:solidFill>
                <a:srgbClr val="FFFFFF"/>
              </a:solidFill>
              <a:ln cap="flat">
                <a:noFill/>
                <a:prstDash val="solid"/>
                <a:miter lim="800000"/>
              </a:ln>
            </p:spPr>
            <p:txBody>
              <a:bodyPr vert="horz" lIns="91440" tIns="45720" rIns="91440" bIns="45720" anchor="ctr"/>
              <a:p>
                <a:pPr marL="0" algn="l"/>
              </a:p>
            </p:txBody>
          </p:sp>
        </p:grpSp>
      </p:grpSp>
      <p:grpSp>
        <p:nvGrpSpPr>
          <p:cNvPr id="11" name="Group 11"/>
          <p:cNvGrpSpPr/>
          <p:nvPr/>
        </p:nvGrpSpPr>
        <p:grpSpPr>
          <a:xfrm>
            <a:off x="8444230" y="1209675"/>
            <a:ext cx="2416175" cy="1626870"/>
            <a:chOff x="13598" y="1905"/>
            <a:chExt cx="3805" cy="2562"/>
          </a:xfrm>
        </p:grpSpPr>
        <p:sp>
          <p:nvSpPr>
            <p:cNvPr id="12" name="AutoShape 12"/>
            <p:cNvSpPr/>
            <p:nvPr/>
          </p:nvSpPr>
          <p:spPr>
            <a:xfrm rot="5400000">
              <a:off x="13598" y="3918"/>
              <a:ext cx="454" cy="454"/>
            </a:xfrm>
            <a:prstGeom prst="rtTriangle">
              <a:avLst/>
            </a:prstGeom>
            <a:solidFill>
              <a:schemeClr val="accent1">
                <a:lumMod val="60000"/>
                <a:lumOff val="40000"/>
              </a:schemeClr>
            </a:solidFill>
            <a:ln cap="flat">
              <a:noFill/>
              <a:prstDash val="solid"/>
              <a:miter lim="800000"/>
            </a:ln>
          </p:spPr>
          <p:txBody>
            <a:bodyPr rot="0" vert="horz" wrap="square" lIns="91440" tIns="45720" rIns="91440" bIns="45720" anchor="ctr">
              <a:normAutofit/>
            </a:bodyPr>
            <a:p>
              <a:pPr marL="0" algn="l"/>
            </a:p>
          </p:txBody>
        </p:sp>
        <p:grpSp>
          <p:nvGrpSpPr>
            <p:cNvPr id="13" name="Group 13"/>
            <p:cNvGrpSpPr/>
            <p:nvPr/>
          </p:nvGrpSpPr>
          <p:grpSpPr>
            <a:xfrm>
              <a:off x="13601" y="1905"/>
              <a:ext cx="3802" cy="2562"/>
              <a:chOff x="13601" y="1905"/>
              <a:chExt cx="3802" cy="2562"/>
            </a:xfrm>
          </p:grpSpPr>
          <p:sp>
            <p:nvSpPr>
              <p:cNvPr id="14" name="Freeform 14"/>
              <p:cNvSpPr/>
              <p:nvPr/>
            </p:nvSpPr>
            <p:spPr>
              <a:xfrm>
                <a:off x="13601" y="1905"/>
                <a:ext cx="3802" cy="2562"/>
              </a:xfrm>
              <a:custGeom>
                <a:avLst/>
                <a:gdLst/>
                <a:ahLst/>
                <a:cxnLst/>
                <a:rect l="l" t="t" r="r" b="b"/>
                <a:pathLst>
                  <a:path w="2139215" h="1441441">
                    <a:moveTo>
                      <a:pt x="0" y="1134815"/>
                    </a:moveTo>
                    <a:lnTo>
                      <a:pt x="831342" y="303037"/>
                    </a:lnTo>
                    <a:lnTo>
                      <a:pt x="1363089" y="303037"/>
                    </a:lnTo>
                    <a:cubicBezTo>
                      <a:pt x="1369827" y="303086"/>
                      <a:pt x="1376049" y="299434"/>
                      <a:pt x="1379294" y="293526"/>
                    </a:cubicBezTo>
                    <a:cubicBezTo>
                      <a:pt x="1382538" y="287617"/>
                      <a:pt x="1382283" y="280404"/>
                      <a:pt x="1378629" y="274741"/>
                    </a:cubicBezTo>
                    <a:lnTo>
                      <a:pt x="1349570" y="230120"/>
                    </a:lnTo>
                    <a:cubicBezTo>
                      <a:pt x="1322029" y="189052"/>
                      <a:pt x="1311913" y="138723"/>
                      <a:pt x="1321445" y="90195"/>
                    </a:cubicBezTo>
                    <a:cubicBezTo>
                      <a:pt x="1325472" y="63769"/>
                      <a:pt x="1339078" y="39751"/>
                      <a:pt x="1359671" y="22720"/>
                    </a:cubicBezTo>
                    <a:cubicBezTo>
                      <a:pt x="1377935" y="9698"/>
                      <a:pt x="1399451" y="2002"/>
                      <a:pt x="1421827" y="487"/>
                    </a:cubicBezTo>
                    <a:cubicBezTo>
                      <a:pt x="1473238" y="-3400"/>
                      <a:pt x="1523656" y="16138"/>
                      <a:pt x="1559037" y="53659"/>
                    </a:cubicBezTo>
                    <a:lnTo>
                      <a:pt x="2097778" y="606208"/>
                    </a:lnTo>
                    <a:cubicBezTo>
                      <a:pt x="2097778" y="606208"/>
                      <a:pt x="2191012" y="684722"/>
                      <a:pt x="2097778" y="808323"/>
                    </a:cubicBezTo>
                    <a:cubicBezTo>
                      <a:pt x="2020082" y="911712"/>
                      <a:pt x="1672784" y="1274740"/>
                      <a:pt x="1559037" y="1392433"/>
                    </a:cubicBezTo>
                    <a:cubicBezTo>
                      <a:pt x="1531344" y="1421458"/>
                      <a:pt x="1493714" y="1438950"/>
                      <a:pt x="1453682" y="1441407"/>
                    </a:cubicBezTo>
                    <a:cubicBezTo>
                      <a:pt x="1411590" y="1442351"/>
                      <a:pt x="1371429" y="1423753"/>
                      <a:pt x="1344909" y="1391034"/>
                    </a:cubicBezTo>
                    <a:cubicBezTo>
                      <a:pt x="1340758" y="1385749"/>
                      <a:pt x="1337312" y="1379949"/>
                      <a:pt x="1334653" y="1373776"/>
                    </a:cubicBezTo>
                    <a:cubicBezTo>
                      <a:pt x="1314696" y="1318694"/>
                      <a:pt x="1323682" y="1257267"/>
                      <a:pt x="1358583" y="1210219"/>
                    </a:cubicBezTo>
                    <a:lnTo>
                      <a:pt x="1386553" y="1170885"/>
                    </a:lnTo>
                    <a:cubicBezTo>
                      <a:pt x="1390615" y="1165393"/>
                      <a:pt x="1391226" y="1158077"/>
                      <a:pt x="1388134" y="1151987"/>
                    </a:cubicBezTo>
                    <a:cubicBezTo>
                      <a:pt x="1385041" y="1145897"/>
                      <a:pt x="1378775" y="1142077"/>
                      <a:pt x="1371947" y="1142122"/>
                    </a:cubicBezTo>
                    <a:lnTo>
                      <a:pt x="0" y="1134815"/>
                    </a:lnTo>
                    <a:close/>
                  </a:path>
                </a:pathLst>
              </a:custGeom>
              <a:solidFill>
                <a:srgbClr val="C00000"/>
              </a:solidFill>
              <a:ln cap="flat">
                <a:noFill/>
                <a:prstDash val="solid"/>
                <a:miter lim="800000"/>
              </a:ln>
            </p:spPr>
            <p:txBody>
              <a:bodyPr rot="0" vert="horz" wrap="square" lIns="91440" tIns="45720" rIns="91440" bIns="45720" anchor="ctr">
                <a:normAutofit/>
              </a:bodyPr>
              <a:p>
                <a:pPr marL="0" algn="l"/>
              </a:p>
            </p:txBody>
          </p:sp>
          <p:sp>
            <p:nvSpPr>
              <p:cNvPr id="15" name="Freeform 15"/>
              <p:cNvSpPr/>
              <p:nvPr/>
            </p:nvSpPr>
            <p:spPr>
              <a:xfrm>
                <a:off x="15214" y="2899"/>
                <a:ext cx="575" cy="575"/>
              </a:xfrm>
              <a:custGeom>
                <a:avLst/>
                <a:gdLst/>
                <a:ahLst/>
                <a:cxnLst/>
                <a:rect l="l" t="t" r="r" b="b"/>
                <a:pathLst>
                  <a:path w="323273" h="323300">
                    <a:moveTo>
                      <a:pt x="186603" y="183405"/>
                    </a:moveTo>
                    <a:lnTo>
                      <a:pt x="282354" y="183405"/>
                    </a:lnTo>
                    <a:cubicBezTo>
                      <a:pt x="294761" y="183405"/>
                      <a:pt x="304820" y="193406"/>
                      <a:pt x="304820" y="205745"/>
                    </a:cubicBezTo>
                    <a:lnTo>
                      <a:pt x="304820" y="300960"/>
                    </a:lnTo>
                    <a:cubicBezTo>
                      <a:pt x="304820" y="313299"/>
                      <a:pt x="294761" y="323300"/>
                      <a:pt x="282354" y="323300"/>
                    </a:cubicBezTo>
                    <a:lnTo>
                      <a:pt x="186603" y="323300"/>
                    </a:lnTo>
                    <a:cubicBezTo>
                      <a:pt x="174195" y="323300"/>
                      <a:pt x="164137" y="313299"/>
                      <a:pt x="164137" y="300960"/>
                    </a:cubicBezTo>
                    <a:lnTo>
                      <a:pt x="164137" y="205745"/>
                    </a:lnTo>
                    <a:cubicBezTo>
                      <a:pt x="164137" y="193406"/>
                      <a:pt x="174195" y="183405"/>
                      <a:pt x="186603" y="183405"/>
                    </a:cubicBezTo>
                    <a:close/>
                    <a:moveTo>
                      <a:pt x="22466" y="183405"/>
                    </a:moveTo>
                    <a:lnTo>
                      <a:pt x="118216" y="183405"/>
                    </a:lnTo>
                    <a:cubicBezTo>
                      <a:pt x="130624" y="183405"/>
                      <a:pt x="140682" y="193406"/>
                      <a:pt x="140682" y="205745"/>
                    </a:cubicBezTo>
                    <a:lnTo>
                      <a:pt x="140682" y="300960"/>
                    </a:lnTo>
                    <a:cubicBezTo>
                      <a:pt x="140682" y="313299"/>
                      <a:pt x="130624" y="323300"/>
                      <a:pt x="118216" y="323300"/>
                    </a:cubicBezTo>
                    <a:lnTo>
                      <a:pt x="22466" y="323300"/>
                    </a:lnTo>
                    <a:cubicBezTo>
                      <a:pt x="10058" y="323300"/>
                      <a:pt x="0" y="313299"/>
                      <a:pt x="0" y="300960"/>
                    </a:cubicBezTo>
                    <a:lnTo>
                      <a:pt x="0" y="205745"/>
                    </a:lnTo>
                    <a:cubicBezTo>
                      <a:pt x="0" y="193406"/>
                      <a:pt x="10058" y="183405"/>
                      <a:pt x="22466" y="183405"/>
                    </a:cubicBezTo>
                    <a:close/>
                    <a:moveTo>
                      <a:pt x="237255" y="53926"/>
                    </a:moveTo>
                    <a:lnTo>
                      <a:pt x="205489" y="85515"/>
                    </a:lnTo>
                    <a:lnTo>
                      <a:pt x="237255" y="117105"/>
                    </a:lnTo>
                    <a:lnTo>
                      <a:pt x="269023" y="85515"/>
                    </a:lnTo>
                    <a:close/>
                    <a:moveTo>
                      <a:pt x="22466" y="20185"/>
                    </a:moveTo>
                    <a:lnTo>
                      <a:pt x="118216" y="20185"/>
                    </a:lnTo>
                    <a:cubicBezTo>
                      <a:pt x="130624" y="20185"/>
                      <a:pt x="140682" y="30187"/>
                      <a:pt x="140682" y="42526"/>
                    </a:cubicBezTo>
                    <a:lnTo>
                      <a:pt x="140682" y="137741"/>
                    </a:lnTo>
                    <a:cubicBezTo>
                      <a:pt x="140682" y="150078"/>
                      <a:pt x="130624" y="160081"/>
                      <a:pt x="118216" y="160081"/>
                    </a:cubicBezTo>
                    <a:lnTo>
                      <a:pt x="22466" y="160081"/>
                    </a:lnTo>
                    <a:cubicBezTo>
                      <a:pt x="10058" y="160081"/>
                      <a:pt x="0" y="150078"/>
                      <a:pt x="0" y="137741"/>
                    </a:cubicBezTo>
                    <a:lnTo>
                      <a:pt x="0" y="42526"/>
                    </a:lnTo>
                    <a:cubicBezTo>
                      <a:pt x="0" y="30187"/>
                      <a:pt x="10058" y="20185"/>
                      <a:pt x="22466" y="20185"/>
                    </a:cubicBezTo>
                    <a:close/>
                    <a:moveTo>
                      <a:pt x="237233" y="0"/>
                    </a:moveTo>
                    <a:cubicBezTo>
                      <a:pt x="242982" y="0"/>
                      <a:pt x="248730" y="2181"/>
                      <a:pt x="253117" y="6541"/>
                    </a:cubicBezTo>
                    <a:lnTo>
                      <a:pt x="253139" y="6541"/>
                    </a:lnTo>
                    <a:lnTo>
                      <a:pt x="316696" y="69720"/>
                    </a:lnTo>
                    <a:cubicBezTo>
                      <a:pt x="325466" y="78444"/>
                      <a:pt x="325466" y="92586"/>
                      <a:pt x="316696" y="101310"/>
                    </a:cubicBezTo>
                    <a:lnTo>
                      <a:pt x="253139" y="164510"/>
                    </a:lnTo>
                    <a:cubicBezTo>
                      <a:pt x="244366" y="173232"/>
                      <a:pt x="230145" y="173232"/>
                      <a:pt x="221372" y="164510"/>
                    </a:cubicBezTo>
                    <a:lnTo>
                      <a:pt x="157837" y="101310"/>
                    </a:lnTo>
                    <a:cubicBezTo>
                      <a:pt x="149068" y="92586"/>
                      <a:pt x="149068" y="78444"/>
                      <a:pt x="157837" y="69720"/>
                    </a:cubicBezTo>
                    <a:lnTo>
                      <a:pt x="221350" y="6541"/>
                    </a:lnTo>
                    <a:cubicBezTo>
                      <a:pt x="225736" y="2181"/>
                      <a:pt x="231485" y="0"/>
                      <a:pt x="237233" y="0"/>
                    </a:cubicBezTo>
                    <a:close/>
                  </a:path>
                </a:pathLst>
              </a:custGeom>
              <a:solidFill>
                <a:srgbClr val="FFFFFF"/>
              </a:solidFill>
              <a:ln cap="flat">
                <a:noFill/>
                <a:prstDash val="solid"/>
                <a:miter lim="800000"/>
              </a:ln>
            </p:spPr>
            <p:txBody>
              <a:bodyPr vert="horz" wrap="square" lIns="91440" tIns="45720" rIns="91440" bIns="45720" anchor="ctr">
                <a:noAutofit/>
              </a:bodyPr>
              <a:p>
                <a:pPr marL="0" algn="l"/>
              </a:p>
            </p:txBody>
          </p:sp>
        </p:grpSp>
      </p:grpSp>
      <p:sp>
        <p:nvSpPr>
          <p:cNvPr id="16" name="TextBox 16"/>
          <p:cNvSpPr txBox="1"/>
          <p:nvPr/>
        </p:nvSpPr>
        <p:spPr>
          <a:xfrm>
            <a:off x="1034733" y="2990215"/>
            <a:ext cx="3178810" cy="748030"/>
          </a:xfrm>
          <a:prstGeom prst="rect">
            <a:avLst/>
          </a:prstGeom>
        </p:spPr>
        <p:txBody>
          <a:bodyPr vert="horz" wrap="square" lIns="90170" tIns="46990" rIns="90170" bIns="46990" rtlCol="0" anchor="t">
            <a:normAutofit/>
          </a:bodyPr>
          <a:lstStyle/>
          <a:p>
            <a:pPr marL="0" indent="0" algn="just" fontAlgn="auto">
              <a:lnSpc>
                <a:spcPct val="110000"/>
              </a:lnSpc>
              <a:defRPr/>
            </a:pPr>
            <a:r>
              <a:rPr lang="en-US" sz="2000" b="1">
                <a:solidFill>
                  <a:srgbClr val="C00000"/>
                </a:solidFill>
                <a:latin typeface="思源黑体 Normal"/>
                <a:ea typeface="思源黑体 Normal"/>
              </a:rPr>
              <a:t>纳入年度计划管理</a:t>
            </a:r>
            <a:endParaRPr lang="en-US" sz="1100"/>
          </a:p>
        </p:txBody>
      </p:sp>
      <p:sp>
        <p:nvSpPr>
          <p:cNvPr id="17" name="TextBox 17"/>
          <p:cNvSpPr txBox="1"/>
          <p:nvPr/>
        </p:nvSpPr>
        <p:spPr>
          <a:xfrm>
            <a:off x="1034733" y="3651885"/>
            <a:ext cx="3178810" cy="2771775"/>
          </a:xfrm>
          <a:prstGeom prst="rect">
            <a:avLst/>
          </a:prstGeom>
          <a:noFill/>
        </p:spPr>
        <p:txBody>
          <a:bodyPr vert="horz" wrap="square" lIns="91440" tIns="45720" rIns="91440" bIns="45720" rtlCol="0" anchor="t">
            <a:noAutofit/>
          </a:bodyPr>
          <a:lstStyle/>
          <a:p>
            <a:pPr marL="0" indent="0" algn="just" fontAlgn="auto">
              <a:lnSpc>
                <a:spcPct val="150000"/>
              </a:lnSpc>
              <a:defRPr/>
            </a:pPr>
            <a:r>
              <a:rPr lang="en-US" sz="1500">
                <a:solidFill>
                  <a:schemeClr val="tx1"/>
                </a:solidFill>
                <a:latin typeface="思源黑体 Normal"/>
                <a:ea typeface="思源黑体 Normal"/>
              </a:rPr>
              <a:t>年初统筹制定全年组织生活计划，明确重点主题、时间安排和特色载体；根据形势任务变化及时调整，做到年度有安排、季度有重点、每月有落实、临时任务有响应。</a:t>
            </a:r>
            <a:endParaRPr lang="en-US" sz="1100"/>
          </a:p>
        </p:txBody>
      </p:sp>
      <p:sp>
        <p:nvSpPr>
          <p:cNvPr id="18" name="TextBox 18"/>
          <p:cNvSpPr txBox="1"/>
          <p:nvPr/>
        </p:nvSpPr>
        <p:spPr>
          <a:xfrm>
            <a:off x="4549775" y="3651885"/>
            <a:ext cx="3178810" cy="2771775"/>
          </a:xfrm>
          <a:prstGeom prst="rect">
            <a:avLst/>
          </a:prstGeom>
          <a:noFill/>
        </p:spPr>
        <p:txBody>
          <a:bodyPr vert="horz" wrap="square" lIns="91440" tIns="45720" rIns="91440" bIns="45720" rtlCol="0" anchor="t">
            <a:noAutofit/>
          </a:bodyPr>
          <a:lstStyle/>
          <a:p>
            <a:pPr marL="0" indent="0" algn="just" fontAlgn="auto">
              <a:lnSpc>
                <a:spcPct val="150000"/>
              </a:lnSpc>
              <a:defRPr/>
            </a:pPr>
            <a:r>
              <a:rPr lang="en-US" sz="1500">
                <a:solidFill>
                  <a:schemeClr val="tx1"/>
                </a:solidFill>
                <a:latin typeface="思源黑体 Normal"/>
                <a:ea typeface="思源黑体 Normal"/>
              </a:rPr>
              <a:t>建立支部工作提醒机制，对会议时间、主题准备、党员参会、材料归档和任务落实进行节点提醒。对不能参加组织生活的党员，严格履行请假手续，并通过适当方式及时补学补课。</a:t>
            </a:r>
            <a:endParaRPr lang="en-US" sz="1100"/>
          </a:p>
        </p:txBody>
      </p:sp>
      <p:sp>
        <p:nvSpPr>
          <p:cNvPr id="19" name="TextBox 19"/>
          <p:cNvSpPr txBox="1"/>
          <p:nvPr/>
        </p:nvSpPr>
        <p:spPr>
          <a:xfrm>
            <a:off x="8063548" y="2990215"/>
            <a:ext cx="3178810" cy="748030"/>
          </a:xfrm>
          <a:prstGeom prst="rect">
            <a:avLst/>
          </a:prstGeom>
        </p:spPr>
        <p:txBody>
          <a:bodyPr vert="horz" wrap="square" lIns="90170" tIns="46990" rIns="90170" bIns="46990" rtlCol="0" anchor="t">
            <a:normAutofit/>
          </a:bodyPr>
          <a:lstStyle/>
          <a:p>
            <a:pPr marL="0" indent="0" algn="just" fontAlgn="auto">
              <a:lnSpc>
                <a:spcPct val="99000"/>
              </a:lnSpc>
              <a:defRPr/>
            </a:pPr>
            <a:r>
              <a:rPr lang="en-US" sz="2000" b="1">
                <a:solidFill>
                  <a:srgbClr val="C00000"/>
                </a:solidFill>
                <a:latin typeface="思源黑体 Normal"/>
                <a:ea typeface="思源黑体 Normal"/>
              </a:rPr>
              <a:t>纳入党员成长管理</a:t>
            </a:r>
            <a:endParaRPr lang="en-US" sz="1100"/>
          </a:p>
        </p:txBody>
      </p:sp>
      <p:sp>
        <p:nvSpPr>
          <p:cNvPr id="20" name="TextBox 20"/>
          <p:cNvSpPr txBox="1"/>
          <p:nvPr/>
        </p:nvSpPr>
        <p:spPr>
          <a:xfrm>
            <a:off x="8063548" y="3651885"/>
            <a:ext cx="3178810" cy="2771775"/>
          </a:xfrm>
          <a:prstGeom prst="rect">
            <a:avLst/>
          </a:prstGeom>
          <a:noFill/>
        </p:spPr>
        <p:txBody>
          <a:bodyPr vert="horz" wrap="square" lIns="91440" tIns="45720" rIns="91440" bIns="45720" rtlCol="0" anchor="t">
            <a:noAutofit/>
          </a:bodyPr>
          <a:lstStyle/>
          <a:p>
            <a:pPr marL="0" indent="0" algn="just" fontAlgn="auto">
              <a:lnSpc>
                <a:spcPct val="150000"/>
              </a:lnSpc>
              <a:defRPr/>
            </a:pPr>
            <a:r>
              <a:rPr lang="en-US" sz="1500">
                <a:solidFill>
                  <a:schemeClr val="tx1"/>
                </a:solidFill>
                <a:latin typeface="思源黑体 Normal"/>
                <a:ea typeface="思源黑体 Normal"/>
              </a:rPr>
              <a:t>把党员参加组织生活、理论学习、问题整改和作用发挥情况作为日常了解、民主评议和评先评优的重要参考，推动党员把参加组织生活转化为加强党性锻炼、提升履职能力的自觉行动。</a:t>
            </a:r>
            <a:endParaRPr lang="en-US" sz="1100"/>
          </a:p>
        </p:txBody>
      </p:sp>
      <p:sp>
        <p:nvSpPr>
          <p:cNvPr id="21" name="Freeform 21"/>
          <p:cNvSpPr/>
          <p:nvPr/>
        </p:nvSpPr>
        <p:spPr>
          <a:xfrm>
            <a:off x="0" y="320040"/>
            <a:ext cx="685165" cy="718820"/>
          </a:xfrm>
          <a:custGeom>
            <a:avLst/>
            <a:gdLst/>
            <a:ahLst/>
            <a:cxnLst/>
            <a:rect l="l" t="t" r="r" b="b"/>
            <a:pathLst>
              <a:path w="461590" h="406400">
                <a:moveTo>
                  <a:pt x="258390" y="0"/>
                </a:moveTo>
                <a:lnTo>
                  <a:pt x="0" y="0"/>
                </a:lnTo>
                <a:lnTo>
                  <a:pt x="0" y="406400"/>
                </a:lnTo>
                <a:lnTo>
                  <a:pt x="258390" y="406400"/>
                </a:lnTo>
                <a:lnTo>
                  <a:pt x="461590" y="203200"/>
                </a:lnTo>
                <a:lnTo>
                  <a:pt x="258390" y="0"/>
                </a:lnTo>
                <a:close/>
              </a:path>
            </a:pathLst>
          </a:custGeom>
          <a:solidFill>
            <a:srgbClr val="C00000"/>
          </a:solidFill>
        </p:spPr>
      </p:sp>
      <p:sp>
        <p:nvSpPr>
          <p:cNvPr id="22" name="TextBox 22"/>
          <p:cNvSpPr txBox="1"/>
          <p:nvPr/>
        </p:nvSpPr>
        <p:spPr>
          <a:xfrm>
            <a:off x="781050" y="319405"/>
            <a:ext cx="10800000" cy="720090"/>
          </a:xfrm>
          <a:prstGeom prst="rect">
            <a:avLst/>
          </a:prstGeom>
        </p:spPr>
        <p:txBody>
          <a:bodyPr vert="horz" wrap="square" lIns="90170" tIns="46990" rIns="90170" bIns="46990" rtlCol="0" anchor="ctr">
            <a:normAutofit/>
          </a:bodyPr>
          <a:lstStyle/>
          <a:p>
            <a:pPr marL="0" indent="0" algn="l" fontAlgn="auto">
              <a:lnSpc>
                <a:spcPct val="100000"/>
              </a:lnSpc>
              <a:defRPr/>
            </a:pPr>
            <a:r>
              <a:rPr lang="en-US" sz="3200" b="1">
                <a:solidFill>
                  <a:srgbClr val="C00000"/>
                </a:solidFill>
                <a:latin typeface="思源黑体 Normal"/>
                <a:ea typeface="思源黑体 Normal"/>
              </a:rPr>
              <a:t>推进常态长效落实</a:t>
            </a:r>
            <a:endParaRPr lang="en-US" sz="1100"/>
          </a:p>
        </p:txBody>
      </p:sp>
      <p:sp>
        <p:nvSpPr>
          <p:cNvPr id="23" name="TextBox 23"/>
          <p:cNvSpPr txBox="1"/>
          <p:nvPr/>
        </p:nvSpPr>
        <p:spPr>
          <a:xfrm>
            <a:off x="4549775" y="2990215"/>
            <a:ext cx="3178810" cy="748030"/>
          </a:xfrm>
          <a:prstGeom prst="rect">
            <a:avLst/>
          </a:prstGeom>
          <a:noFill/>
        </p:spPr>
        <p:txBody>
          <a:bodyPr vert="horz" wrap="square" lIns="91440" tIns="45720" rIns="91440" bIns="45720" rtlCol="0" anchor="t">
            <a:noAutofit/>
          </a:bodyPr>
          <a:lstStyle/>
          <a:p>
            <a:pPr marL="0" indent="0" algn="l" fontAlgn="auto">
              <a:lnSpc>
                <a:spcPct val="110000"/>
              </a:lnSpc>
              <a:defRPr/>
            </a:pPr>
            <a:r>
              <a:rPr lang="en-US" sz="2000" b="1">
                <a:solidFill>
                  <a:srgbClr val="C00000"/>
                </a:solidFill>
                <a:latin typeface="思源黑体 Normal"/>
                <a:ea typeface="思源黑体 Normal"/>
              </a:rPr>
              <a:t>纳入日常提醒管理</a:t>
            </a:r>
            <a:endParaRPr lang="en-US" sz="1100"/>
          </a:p>
        </p:txBody>
      </p:sp>
      <p:sp>
        <p:nvSpPr>
          <p:cNvPr id="24" name="AutoShape 24"/>
          <p:cNvSpPr/>
          <p:nvPr/>
        </p:nvSpPr>
        <p:spPr>
          <a:xfrm>
            <a:off x="10795000" y="6540500"/>
            <a:ext cx="1270000" cy="190500"/>
          </a:xfrm>
          <a:prstGeom prst="rect">
            <a:avLst/>
          </a:prstGeom>
          <a:solidFill>
            <a:srgbClr val="000000">
              <a:alpha val="0"/>
            </a:srgbClr>
          </a:solidFill>
        </p:spPr>
        <p:txBody>
          <a:bodyPr rtlCol="0" anchor="t"/>
          <a:lstStyle/>
          <a:p>
            <a:pPr algn="r">
              <a:defRPr/>
            </a:pPr>
            <a:endParaRPr lang="en-US" sz="800">
              <a:solidFill>
                <a:srgbClr val="808080"/>
              </a:solidFill>
              <a:latin typeface="微软雅黑" panose="020B0503020204020204" charset="-122"/>
              <a:ea typeface="微软雅黑" panose="020B0503020204020204"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9EFE5"/>
        </a:solidFill>
        <a:effectLst/>
      </p:bgPr>
    </p:bg>
    <p:spTree>
      <p:nvGrpSpPr>
        <p:cNvPr id="1" name=""/>
        <p:cNvGrpSpPr/>
        <p:nvPr/>
      </p:nvGrpSpPr>
      <p:grpSpPr>
        <a:xfrm>
          <a:off x="0" y="0"/>
          <a:ext cx="0" cy="0"/>
          <a:chOff x="0" y="0"/>
          <a:chExt cx="0" cy="0"/>
        </a:xfrm>
      </p:grpSpPr>
      <p:pic>
        <p:nvPicPr>
          <p:cNvPr id="2" name="image39.jpeg"/>
          <p:cNvPicPr>
            <a:picLocks noChangeAspect="1"/>
          </p:cNvPicPr>
          <p:nvPr/>
        </p:nvPicPr>
        <p:blipFill rotWithShape="1">
          <a:blip r:embed="rId1"/>
          <a:srcRect l="12508" r="12508"/>
          <a:stretch>
            <a:fillRect/>
          </a:stretch>
        </p:blipFill>
        <p:spPr>
          <a:xfrm>
            <a:off x="4662906" y="1540252"/>
            <a:ext cx="1620000" cy="1620000"/>
          </a:xfrm>
          <a:custGeom>
            <a:avLst/>
            <a:gdLst/>
            <a:ahLst/>
            <a:cxnLst/>
            <a:pathLst>
              <a:path w="1620000" h="1620000">
                <a:moveTo>
                  <a:pt x="548158" y="0"/>
                </a:moveTo>
                <a:cubicBezTo>
                  <a:pt x="595961" y="0"/>
                  <a:pt x="1024071" y="0"/>
                  <a:pt x="1071874" y="0"/>
                </a:cubicBezTo>
                <a:cubicBezTo>
                  <a:pt x="1119677" y="0"/>
                  <a:pt x="1163812" y="18295"/>
                  <a:pt x="1197614" y="52097"/>
                </a:cubicBezTo>
                <a:cubicBezTo>
                  <a:pt x="1231416" y="85899"/>
                  <a:pt x="1534136" y="388618"/>
                  <a:pt x="1567938" y="422420"/>
                </a:cubicBezTo>
                <a:cubicBezTo>
                  <a:pt x="1601740" y="456222"/>
                  <a:pt x="1620000" y="500355"/>
                  <a:pt x="1620000" y="548158"/>
                </a:cubicBezTo>
                <a:cubicBezTo>
                  <a:pt x="1620000" y="595961"/>
                  <a:pt x="1620000" y="1024071"/>
                  <a:pt x="1620000" y="1071874"/>
                </a:cubicBezTo>
                <a:cubicBezTo>
                  <a:pt x="1620000" y="1119678"/>
                  <a:pt x="1601706" y="1163813"/>
                  <a:pt x="1567904" y="1197615"/>
                </a:cubicBezTo>
                <a:cubicBezTo>
                  <a:pt x="1534102" y="1231417"/>
                  <a:pt x="1231382" y="1534136"/>
                  <a:pt x="1197580" y="1567938"/>
                </a:cubicBezTo>
                <a:cubicBezTo>
                  <a:pt x="1163778" y="1601740"/>
                  <a:pt x="1119645" y="1620000"/>
                  <a:pt x="1071842" y="1620000"/>
                </a:cubicBezTo>
                <a:cubicBezTo>
                  <a:pt x="1024038" y="1620000"/>
                  <a:pt x="595929" y="1620000"/>
                  <a:pt x="548125" y="1620000"/>
                </a:cubicBezTo>
                <a:cubicBezTo>
                  <a:pt x="500322" y="1620000"/>
                  <a:pt x="456188" y="1601705"/>
                  <a:pt x="422385" y="1567903"/>
                </a:cubicBezTo>
                <a:cubicBezTo>
                  <a:pt x="388583" y="1534101"/>
                  <a:pt x="85864" y="1231382"/>
                  <a:pt x="52062" y="1197580"/>
                </a:cubicBezTo>
                <a:cubicBezTo>
                  <a:pt x="18260" y="1163778"/>
                  <a:pt x="0" y="1119646"/>
                  <a:pt x="0" y="1071842"/>
                </a:cubicBezTo>
                <a:cubicBezTo>
                  <a:pt x="0" y="1024039"/>
                  <a:pt x="0" y="595929"/>
                  <a:pt x="0" y="548126"/>
                </a:cubicBezTo>
                <a:cubicBezTo>
                  <a:pt x="0" y="500323"/>
                  <a:pt x="18295" y="456187"/>
                  <a:pt x="52097" y="422385"/>
                </a:cubicBezTo>
                <a:cubicBezTo>
                  <a:pt x="85899" y="388583"/>
                  <a:pt x="388618" y="85864"/>
                  <a:pt x="422420" y="52062"/>
                </a:cubicBezTo>
                <a:cubicBezTo>
                  <a:pt x="456222" y="18260"/>
                  <a:pt x="500355" y="0"/>
                  <a:pt x="548158" y="0"/>
                </a:cubicBezTo>
                <a:close/>
              </a:path>
            </a:pathLst>
          </a:custGeom>
          <a:ln w="6350" cap="flat" cmpd="sng">
            <a:solidFill>
              <a:schemeClr val="tx1">
                <a:alpha val="20000"/>
                <a:lumMod val="40000"/>
                <a:lumOff val="60000"/>
              </a:schemeClr>
            </a:solidFill>
            <a:prstDash val="solid"/>
          </a:ln>
        </p:spPr>
      </p:pic>
      <p:pic>
        <p:nvPicPr>
          <p:cNvPr id="3" name="image40.jpeg"/>
          <p:cNvPicPr>
            <a:picLocks noChangeAspect="1"/>
          </p:cNvPicPr>
          <p:nvPr/>
        </p:nvPicPr>
        <p:blipFill rotWithShape="1">
          <a:blip r:embed="rId2"/>
          <a:srcRect l="16643" r="16643"/>
          <a:stretch>
            <a:fillRect/>
          </a:stretch>
        </p:blipFill>
        <p:spPr>
          <a:xfrm>
            <a:off x="6346609" y="2592965"/>
            <a:ext cx="1620000" cy="1620000"/>
          </a:xfrm>
          <a:custGeom>
            <a:avLst/>
            <a:gdLst/>
            <a:ahLst/>
            <a:cxnLst/>
            <a:pathLst>
              <a:path w="1620000" h="1620000">
                <a:moveTo>
                  <a:pt x="548158" y="0"/>
                </a:moveTo>
                <a:cubicBezTo>
                  <a:pt x="595961" y="0"/>
                  <a:pt x="1024071" y="0"/>
                  <a:pt x="1071874" y="0"/>
                </a:cubicBezTo>
                <a:cubicBezTo>
                  <a:pt x="1119677" y="0"/>
                  <a:pt x="1163812" y="18295"/>
                  <a:pt x="1197614" y="52097"/>
                </a:cubicBezTo>
                <a:cubicBezTo>
                  <a:pt x="1231416" y="85899"/>
                  <a:pt x="1534136" y="388618"/>
                  <a:pt x="1567938" y="422420"/>
                </a:cubicBezTo>
                <a:cubicBezTo>
                  <a:pt x="1601740" y="456222"/>
                  <a:pt x="1620000" y="500355"/>
                  <a:pt x="1620000" y="548158"/>
                </a:cubicBezTo>
                <a:cubicBezTo>
                  <a:pt x="1620000" y="595961"/>
                  <a:pt x="1620000" y="1024071"/>
                  <a:pt x="1620000" y="1071874"/>
                </a:cubicBezTo>
                <a:cubicBezTo>
                  <a:pt x="1620000" y="1119678"/>
                  <a:pt x="1601706" y="1163813"/>
                  <a:pt x="1567904" y="1197615"/>
                </a:cubicBezTo>
                <a:cubicBezTo>
                  <a:pt x="1534102" y="1231417"/>
                  <a:pt x="1231382" y="1534136"/>
                  <a:pt x="1197580" y="1567938"/>
                </a:cubicBezTo>
                <a:cubicBezTo>
                  <a:pt x="1163778" y="1601740"/>
                  <a:pt x="1119645" y="1620000"/>
                  <a:pt x="1071842" y="1620000"/>
                </a:cubicBezTo>
                <a:cubicBezTo>
                  <a:pt x="1024038" y="1620000"/>
                  <a:pt x="595929" y="1620000"/>
                  <a:pt x="548125" y="1620000"/>
                </a:cubicBezTo>
                <a:cubicBezTo>
                  <a:pt x="500322" y="1620000"/>
                  <a:pt x="456188" y="1601705"/>
                  <a:pt x="422385" y="1567903"/>
                </a:cubicBezTo>
                <a:cubicBezTo>
                  <a:pt x="388583" y="1534101"/>
                  <a:pt x="85864" y="1231382"/>
                  <a:pt x="52062" y="1197580"/>
                </a:cubicBezTo>
                <a:cubicBezTo>
                  <a:pt x="18260" y="1163778"/>
                  <a:pt x="0" y="1119646"/>
                  <a:pt x="0" y="1071842"/>
                </a:cubicBezTo>
                <a:cubicBezTo>
                  <a:pt x="0" y="1024039"/>
                  <a:pt x="0" y="595929"/>
                  <a:pt x="0" y="548126"/>
                </a:cubicBezTo>
                <a:cubicBezTo>
                  <a:pt x="0" y="500323"/>
                  <a:pt x="18295" y="456187"/>
                  <a:pt x="52097" y="422385"/>
                </a:cubicBezTo>
                <a:cubicBezTo>
                  <a:pt x="85899" y="388583"/>
                  <a:pt x="388618" y="85864"/>
                  <a:pt x="422420" y="52062"/>
                </a:cubicBezTo>
                <a:cubicBezTo>
                  <a:pt x="456222" y="18260"/>
                  <a:pt x="500355" y="0"/>
                  <a:pt x="548158" y="0"/>
                </a:cubicBezTo>
                <a:close/>
              </a:path>
            </a:pathLst>
          </a:custGeom>
          <a:ln w="6350" cap="flat" cmpd="sng">
            <a:solidFill>
              <a:schemeClr val="tx1">
                <a:alpha val="20000"/>
                <a:lumMod val="40000"/>
                <a:lumOff val="60000"/>
              </a:schemeClr>
            </a:solidFill>
            <a:prstDash val="solid"/>
          </a:ln>
        </p:spPr>
      </p:pic>
      <p:pic>
        <p:nvPicPr>
          <p:cNvPr id="4" name="image41.jpeg"/>
          <p:cNvPicPr>
            <a:picLocks noChangeAspect="1"/>
          </p:cNvPicPr>
          <p:nvPr/>
        </p:nvPicPr>
        <p:blipFill>
          <a:blip r:embed="rId3"/>
          <a:srcRect l="16643" r="16643"/>
          <a:stretch>
            <a:fillRect/>
          </a:stretch>
        </p:blipFill>
        <p:spPr>
          <a:xfrm>
            <a:off x="4667796" y="3699195"/>
            <a:ext cx="1620000" cy="1620000"/>
          </a:xfrm>
          <a:custGeom>
            <a:avLst/>
            <a:gdLst/>
            <a:ahLst/>
            <a:cxnLst/>
            <a:pathLst>
              <a:path w="1620000" h="1620000">
                <a:moveTo>
                  <a:pt x="548158" y="0"/>
                </a:moveTo>
                <a:cubicBezTo>
                  <a:pt x="595961" y="0"/>
                  <a:pt x="1024071" y="0"/>
                  <a:pt x="1071874" y="0"/>
                </a:cubicBezTo>
                <a:cubicBezTo>
                  <a:pt x="1119677" y="0"/>
                  <a:pt x="1163812" y="18295"/>
                  <a:pt x="1197614" y="52097"/>
                </a:cubicBezTo>
                <a:cubicBezTo>
                  <a:pt x="1231416" y="85899"/>
                  <a:pt x="1534136" y="388618"/>
                  <a:pt x="1567938" y="422420"/>
                </a:cubicBezTo>
                <a:cubicBezTo>
                  <a:pt x="1601740" y="456222"/>
                  <a:pt x="1620000" y="500355"/>
                  <a:pt x="1620000" y="548158"/>
                </a:cubicBezTo>
                <a:cubicBezTo>
                  <a:pt x="1620000" y="595961"/>
                  <a:pt x="1620000" y="1024071"/>
                  <a:pt x="1620000" y="1071874"/>
                </a:cubicBezTo>
                <a:cubicBezTo>
                  <a:pt x="1620000" y="1119678"/>
                  <a:pt x="1601706" y="1163813"/>
                  <a:pt x="1567904" y="1197615"/>
                </a:cubicBezTo>
                <a:cubicBezTo>
                  <a:pt x="1534102" y="1231417"/>
                  <a:pt x="1231382" y="1534136"/>
                  <a:pt x="1197580" y="1567938"/>
                </a:cubicBezTo>
                <a:cubicBezTo>
                  <a:pt x="1163778" y="1601740"/>
                  <a:pt x="1119645" y="1620000"/>
                  <a:pt x="1071842" y="1620000"/>
                </a:cubicBezTo>
                <a:cubicBezTo>
                  <a:pt x="1024038" y="1620000"/>
                  <a:pt x="595929" y="1620000"/>
                  <a:pt x="548125" y="1620000"/>
                </a:cubicBezTo>
                <a:cubicBezTo>
                  <a:pt x="500322" y="1620000"/>
                  <a:pt x="456188" y="1601705"/>
                  <a:pt x="422385" y="1567903"/>
                </a:cubicBezTo>
                <a:cubicBezTo>
                  <a:pt x="388583" y="1534101"/>
                  <a:pt x="85864" y="1231382"/>
                  <a:pt x="52062" y="1197580"/>
                </a:cubicBezTo>
                <a:cubicBezTo>
                  <a:pt x="18260" y="1163778"/>
                  <a:pt x="0" y="1119646"/>
                  <a:pt x="0" y="1071842"/>
                </a:cubicBezTo>
                <a:cubicBezTo>
                  <a:pt x="0" y="1024039"/>
                  <a:pt x="0" y="595929"/>
                  <a:pt x="0" y="548126"/>
                </a:cubicBezTo>
                <a:cubicBezTo>
                  <a:pt x="0" y="500323"/>
                  <a:pt x="18295" y="456187"/>
                  <a:pt x="52097" y="422385"/>
                </a:cubicBezTo>
                <a:cubicBezTo>
                  <a:pt x="85899" y="388583"/>
                  <a:pt x="388618" y="85864"/>
                  <a:pt x="422420" y="52062"/>
                </a:cubicBezTo>
                <a:cubicBezTo>
                  <a:pt x="456222" y="18260"/>
                  <a:pt x="500355" y="0"/>
                  <a:pt x="548158" y="0"/>
                </a:cubicBezTo>
                <a:close/>
              </a:path>
            </a:pathLst>
          </a:custGeom>
          <a:ln w="6350" cap="flat" cmpd="sng">
            <a:solidFill>
              <a:schemeClr val="tx1">
                <a:alpha val="20000"/>
                <a:lumMod val="40000"/>
                <a:lumOff val="60000"/>
              </a:schemeClr>
            </a:solidFill>
            <a:prstDash val="solid"/>
          </a:ln>
        </p:spPr>
      </p:pic>
      <p:sp>
        <p:nvSpPr>
          <p:cNvPr id="5" name="AutoShape 5"/>
          <p:cNvSpPr/>
          <p:nvPr/>
        </p:nvSpPr>
        <p:spPr>
          <a:xfrm>
            <a:off x="4386681" y="2663411"/>
            <a:ext cx="506366" cy="506366"/>
          </a:xfrm>
          <a:prstGeom prst="octagon">
            <a:avLst/>
          </a:prstGeom>
          <a:solidFill>
            <a:schemeClr val="accent1"/>
          </a:solidFill>
          <a:ln>
            <a:noFill/>
          </a:ln>
        </p:spPr>
        <p:txBody>
          <a:bodyPr vert="horz" wrap="none" lIns="0" tIns="0" rIns="0" bIns="0" anchor="ctr">
            <a:noAutofit/>
          </a:bodyPr>
          <a:p>
            <a:pPr marL="0" algn="ctr">
              <a:spcBef>
                <a:spcPct val="0"/>
              </a:spcBef>
              <a:spcAft>
                <a:spcPct val="0"/>
              </a:spcAft>
            </a:pPr>
            <a:r>
              <a:rPr lang="en-US" sz="1600" b="1">
                <a:solidFill>
                  <a:schemeClr val="lt1"/>
                </a:solidFill>
                <a:latin typeface="思源黑体 Normal"/>
                <a:ea typeface="思源黑体 Normal"/>
              </a:rPr>
              <a:t>01</a:t>
            </a:r>
            <a:endParaRPr lang="en-US" sz="1600" b="1">
              <a:solidFill>
                <a:schemeClr val="lt1"/>
              </a:solidFill>
              <a:latin typeface="思源黑体 Normal"/>
              <a:ea typeface="思源黑体 Normal"/>
            </a:endParaRPr>
          </a:p>
        </p:txBody>
      </p:sp>
      <p:sp>
        <p:nvSpPr>
          <p:cNvPr id="6" name="AutoShape 6"/>
          <p:cNvSpPr/>
          <p:nvPr/>
        </p:nvSpPr>
        <p:spPr>
          <a:xfrm>
            <a:off x="7460243" y="3777045"/>
            <a:ext cx="506366" cy="506366"/>
          </a:xfrm>
          <a:prstGeom prst="octagon">
            <a:avLst/>
          </a:prstGeom>
          <a:solidFill>
            <a:schemeClr val="accent1"/>
          </a:solidFill>
          <a:ln>
            <a:noFill/>
          </a:ln>
        </p:spPr>
        <p:txBody>
          <a:bodyPr vert="horz" wrap="none" lIns="0" tIns="0" rIns="0" bIns="0" anchor="ctr">
            <a:noAutofit/>
          </a:bodyPr>
          <a:p>
            <a:pPr marL="0" algn="ctr">
              <a:spcBef>
                <a:spcPct val="0"/>
              </a:spcBef>
              <a:spcAft>
                <a:spcPct val="0"/>
              </a:spcAft>
            </a:pPr>
            <a:r>
              <a:rPr lang="en-US" sz="1600" b="1">
                <a:solidFill>
                  <a:schemeClr val="lt1"/>
                </a:solidFill>
                <a:latin typeface="思源黑体 Normal"/>
                <a:ea typeface="思源黑体 Normal"/>
              </a:rPr>
              <a:t>02</a:t>
            </a:r>
            <a:endParaRPr lang="en-US" sz="1600" b="1">
              <a:solidFill>
                <a:schemeClr val="lt1"/>
              </a:solidFill>
              <a:latin typeface="思源黑体 Normal"/>
              <a:ea typeface="思源黑体 Normal"/>
            </a:endParaRPr>
          </a:p>
        </p:txBody>
      </p:sp>
      <p:sp>
        <p:nvSpPr>
          <p:cNvPr id="7" name="AutoShape 7"/>
          <p:cNvSpPr/>
          <p:nvPr/>
        </p:nvSpPr>
        <p:spPr>
          <a:xfrm>
            <a:off x="4386681" y="4822354"/>
            <a:ext cx="506366" cy="506366"/>
          </a:xfrm>
          <a:prstGeom prst="octagon">
            <a:avLst/>
          </a:prstGeom>
          <a:solidFill>
            <a:schemeClr val="accent1"/>
          </a:solidFill>
          <a:ln>
            <a:noFill/>
          </a:ln>
        </p:spPr>
        <p:txBody>
          <a:bodyPr vert="horz" wrap="none" lIns="0" tIns="0" rIns="0" bIns="0" anchor="ctr">
            <a:noAutofit/>
          </a:bodyPr>
          <a:p>
            <a:pPr marL="0" algn="ctr">
              <a:spcBef>
                <a:spcPct val="0"/>
              </a:spcBef>
              <a:spcAft>
                <a:spcPct val="0"/>
              </a:spcAft>
            </a:pPr>
            <a:r>
              <a:rPr lang="en-US" sz="1600" b="1">
                <a:solidFill>
                  <a:schemeClr val="lt1"/>
                </a:solidFill>
                <a:latin typeface="思源黑体 Normal"/>
                <a:ea typeface="思源黑体 Normal"/>
              </a:rPr>
              <a:t>03</a:t>
            </a:r>
            <a:endParaRPr lang="en-US" sz="1600" b="1">
              <a:solidFill>
                <a:schemeClr val="lt1"/>
              </a:solidFill>
              <a:latin typeface="思源黑体 Normal"/>
              <a:ea typeface="思源黑体 Normal"/>
            </a:endParaRPr>
          </a:p>
        </p:txBody>
      </p:sp>
      <p:sp>
        <p:nvSpPr>
          <p:cNvPr id="8" name="TextBox 8"/>
          <p:cNvSpPr txBox="1"/>
          <p:nvPr/>
        </p:nvSpPr>
        <p:spPr>
          <a:xfrm>
            <a:off x="925195" y="1909445"/>
            <a:ext cx="3329940" cy="1926590"/>
          </a:xfrm>
          <a:prstGeom prst="rect">
            <a:avLst/>
          </a:prstGeom>
        </p:spPr>
        <p:txBody>
          <a:bodyPr vert="horz" wrap="square" lIns="90170" tIns="46990" rIns="90170" bIns="46990" rtlCol="0" anchor="t">
            <a:normAutofit/>
          </a:bodyPr>
          <a:lstStyle/>
          <a:p>
            <a:pPr marL="0" indent="0" algn="r" fontAlgn="auto">
              <a:lnSpc>
                <a:spcPct val="130000"/>
              </a:lnSpc>
              <a:defRPr/>
            </a:pPr>
            <a:r>
              <a:rPr lang="en-US" sz="1500">
                <a:solidFill>
                  <a:schemeClr val="tx2"/>
                </a:solidFill>
                <a:latin typeface="思源黑体 Normal"/>
                <a:ea typeface="思源黑体 Normal"/>
              </a:rPr>
              <a:t>通过严肃认真、内容丰富、联系实际的组织生活，引导党员统一思想、坚定信念、强化担当，在机关内部形成讲政治、顾大局、守纪律、促发展的鲜明导向。</a:t>
            </a:r>
            <a:endParaRPr lang="en-US" sz="1100"/>
          </a:p>
        </p:txBody>
      </p:sp>
      <p:sp>
        <p:nvSpPr>
          <p:cNvPr id="9" name="TextBox 9"/>
          <p:cNvSpPr txBox="1"/>
          <p:nvPr/>
        </p:nvSpPr>
        <p:spPr>
          <a:xfrm>
            <a:off x="925195" y="1224915"/>
            <a:ext cx="3329940" cy="791845"/>
          </a:xfrm>
          <a:prstGeom prst="rect">
            <a:avLst/>
          </a:prstGeom>
        </p:spPr>
        <p:txBody>
          <a:bodyPr vert="horz" wrap="square" lIns="90170" tIns="46990" rIns="90170" bIns="46990" rtlCol="0" anchor="ctr">
            <a:normAutofit/>
          </a:bodyPr>
          <a:lstStyle/>
          <a:p>
            <a:pPr marL="0" indent="0" algn="r" fontAlgn="auto">
              <a:lnSpc>
                <a:spcPct val="108000"/>
              </a:lnSpc>
              <a:defRPr/>
            </a:pPr>
            <a:r>
              <a:rPr lang="en-US" sz="2000" b="1">
                <a:solidFill>
                  <a:srgbClr val="C00000"/>
                </a:solidFill>
                <a:latin typeface="思源黑体 Normal"/>
                <a:ea typeface="思源黑体 Normal"/>
              </a:rPr>
              <a:t>用组织生活凝聚思想共识</a:t>
            </a:r>
            <a:endParaRPr lang="en-US" sz="1100"/>
          </a:p>
        </p:txBody>
      </p:sp>
      <p:sp>
        <p:nvSpPr>
          <p:cNvPr id="10" name="TextBox 10"/>
          <p:cNvSpPr txBox="1"/>
          <p:nvPr/>
        </p:nvSpPr>
        <p:spPr>
          <a:xfrm>
            <a:off x="925195" y="4601210"/>
            <a:ext cx="3329940" cy="1926590"/>
          </a:xfrm>
          <a:prstGeom prst="rect">
            <a:avLst/>
          </a:prstGeom>
        </p:spPr>
        <p:txBody>
          <a:bodyPr vert="horz" wrap="square" lIns="90170" tIns="46990" rIns="90170" bIns="46990" rtlCol="0" anchor="t">
            <a:normAutofit/>
          </a:bodyPr>
          <a:lstStyle/>
          <a:p>
            <a:pPr marL="0" indent="0" algn="r" fontAlgn="auto">
              <a:lnSpc>
                <a:spcPct val="130000"/>
              </a:lnSpc>
              <a:defRPr/>
            </a:pPr>
            <a:r>
              <a:rPr lang="en-US" sz="1500">
                <a:solidFill>
                  <a:schemeClr val="tx2"/>
                </a:solidFill>
                <a:latin typeface="思源黑体 Normal"/>
                <a:ea typeface="思源黑体 Normal"/>
              </a:rPr>
              <a:t>“三会一课”抓得实不实，最终要看党组织战斗堡垒作用强不强、党员队伍作风硬不硬、中心任务完成得好不好。机关党组织要持续完善制度、创新方式、压实责任，以高质量组织生活推动机关党建高质量发展。</a:t>
            </a:r>
            <a:endParaRPr lang="en-US" sz="1100"/>
          </a:p>
        </p:txBody>
      </p:sp>
      <p:sp>
        <p:nvSpPr>
          <p:cNvPr id="11" name="TextBox 11"/>
          <p:cNvSpPr txBox="1"/>
          <p:nvPr/>
        </p:nvSpPr>
        <p:spPr>
          <a:xfrm>
            <a:off x="925195" y="3916680"/>
            <a:ext cx="3329940" cy="791845"/>
          </a:xfrm>
          <a:prstGeom prst="rect">
            <a:avLst/>
          </a:prstGeom>
        </p:spPr>
        <p:txBody>
          <a:bodyPr vert="horz" wrap="square" lIns="90170" tIns="46990" rIns="90170" bIns="46990" rtlCol="0" anchor="ctr">
            <a:normAutofit/>
          </a:bodyPr>
          <a:lstStyle/>
          <a:p>
            <a:pPr marL="0" indent="0" algn="r" fontAlgn="auto">
              <a:lnSpc>
                <a:spcPct val="108000"/>
              </a:lnSpc>
              <a:defRPr/>
            </a:pPr>
            <a:r>
              <a:rPr lang="en-US" sz="2000" b="1">
                <a:solidFill>
                  <a:srgbClr val="C00000"/>
                </a:solidFill>
                <a:latin typeface="思源黑体 Normal"/>
                <a:ea typeface="思源黑体 Normal"/>
              </a:rPr>
              <a:t>用组织生活检验党建成效</a:t>
            </a:r>
            <a:endParaRPr lang="en-US" sz="1100"/>
          </a:p>
        </p:txBody>
      </p:sp>
      <p:sp>
        <p:nvSpPr>
          <p:cNvPr id="12" name="TextBox 12"/>
          <p:cNvSpPr txBox="1"/>
          <p:nvPr/>
        </p:nvSpPr>
        <p:spPr>
          <a:xfrm>
            <a:off x="8138795" y="3255645"/>
            <a:ext cx="3329940" cy="1926590"/>
          </a:xfrm>
          <a:prstGeom prst="rect">
            <a:avLst/>
          </a:prstGeom>
        </p:spPr>
        <p:txBody>
          <a:bodyPr vert="horz" wrap="square" lIns="90170" tIns="46990" rIns="90170" bIns="46990" rtlCol="0" anchor="t">
            <a:normAutofit/>
          </a:bodyPr>
          <a:lstStyle/>
          <a:p>
            <a:pPr marL="0" indent="0" algn="l" fontAlgn="auto">
              <a:lnSpc>
                <a:spcPct val="130000"/>
              </a:lnSpc>
              <a:defRPr/>
            </a:pPr>
            <a:r>
              <a:rPr lang="en-US" sz="1500">
                <a:solidFill>
                  <a:schemeClr val="tx2"/>
                </a:solidFill>
                <a:latin typeface="思源黑体 Normal"/>
                <a:ea typeface="思源黑体 Normal"/>
              </a:rPr>
              <a:t>把党员教育管理落到具体岗位、具体任务和具体行动上，引导党员在政策落实、服务群众、改革攻坚和风险防控中走在前、作表率，以先锋模范作用带动机关效能提升。</a:t>
            </a:r>
            <a:endParaRPr lang="en-US" sz="1100"/>
          </a:p>
        </p:txBody>
      </p:sp>
      <p:sp>
        <p:nvSpPr>
          <p:cNvPr id="13" name="TextBox 13"/>
          <p:cNvSpPr txBox="1"/>
          <p:nvPr/>
        </p:nvSpPr>
        <p:spPr>
          <a:xfrm>
            <a:off x="8138795" y="2571115"/>
            <a:ext cx="3329940" cy="791845"/>
          </a:xfrm>
          <a:prstGeom prst="rect">
            <a:avLst/>
          </a:prstGeom>
        </p:spPr>
        <p:txBody>
          <a:bodyPr vert="horz" wrap="square" lIns="90170" tIns="46990" rIns="90170" bIns="46990" rtlCol="0" anchor="ctr">
            <a:normAutofit/>
          </a:bodyPr>
          <a:lstStyle/>
          <a:p>
            <a:pPr marL="0" indent="0" algn="l" fontAlgn="auto">
              <a:lnSpc>
                <a:spcPct val="108000"/>
              </a:lnSpc>
              <a:defRPr/>
            </a:pPr>
            <a:r>
              <a:rPr lang="en-US" sz="2000" b="1">
                <a:solidFill>
                  <a:srgbClr val="C00000"/>
                </a:solidFill>
                <a:latin typeface="思源黑体 Normal"/>
                <a:ea typeface="思源黑体 Normal"/>
              </a:rPr>
              <a:t>用组织生活激发担当作为</a:t>
            </a:r>
            <a:endParaRPr lang="en-US" sz="1100"/>
          </a:p>
        </p:txBody>
      </p:sp>
      <p:sp>
        <p:nvSpPr>
          <p:cNvPr id="14" name="Freeform 14"/>
          <p:cNvSpPr/>
          <p:nvPr/>
        </p:nvSpPr>
        <p:spPr>
          <a:xfrm>
            <a:off x="0" y="320040"/>
            <a:ext cx="685165" cy="718820"/>
          </a:xfrm>
          <a:custGeom>
            <a:avLst/>
            <a:gdLst/>
            <a:ahLst/>
            <a:cxnLst/>
            <a:rect l="l" t="t" r="r" b="b"/>
            <a:pathLst>
              <a:path w="461590" h="406400">
                <a:moveTo>
                  <a:pt x="258390" y="0"/>
                </a:moveTo>
                <a:lnTo>
                  <a:pt x="0" y="0"/>
                </a:lnTo>
                <a:lnTo>
                  <a:pt x="0" y="406400"/>
                </a:lnTo>
                <a:lnTo>
                  <a:pt x="258390" y="406400"/>
                </a:lnTo>
                <a:lnTo>
                  <a:pt x="461590" y="203200"/>
                </a:lnTo>
                <a:lnTo>
                  <a:pt x="258390" y="0"/>
                </a:lnTo>
                <a:close/>
              </a:path>
            </a:pathLst>
          </a:custGeom>
          <a:solidFill>
            <a:srgbClr val="C00000"/>
          </a:solidFill>
        </p:spPr>
      </p:sp>
      <p:sp>
        <p:nvSpPr>
          <p:cNvPr id="15" name="TextBox 15"/>
          <p:cNvSpPr txBox="1"/>
          <p:nvPr/>
        </p:nvSpPr>
        <p:spPr>
          <a:xfrm>
            <a:off x="781050" y="319405"/>
            <a:ext cx="10800000" cy="720090"/>
          </a:xfrm>
          <a:prstGeom prst="rect">
            <a:avLst/>
          </a:prstGeom>
        </p:spPr>
        <p:txBody>
          <a:bodyPr vert="horz" wrap="square" lIns="90170" tIns="46990" rIns="90170" bIns="46990" rtlCol="0" anchor="ctr">
            <a:normAutofit/>
          </a:bodyPr>
          <a:lstStyle/>
          <a:p>
            <a:pPr marL="0" indent="0" algn="l" fontAlgn="auto">
              <a:lnSpc>
                <a:spcPct val="100000"/>
              </a:lnSpc>
              <a:defRPr/>
            </a:pPr>
            <a:r>
              <a:rPr lang="en-US" sz="3200" b="1">
                <a:solidFill>
                  <a:srgbClr val="C00000"/>
                </a:solidFill>
                <a:latin typeface="思源黑体 Normal"/>
                <a:ea typeface="思源黑体 Normal"/>
              </a:rPr>
              <a:t>形成机关党建提质增效新局面</a:t>
            </a:r>
            <a:endParaRPr lang="en-US" sz="1100"/>
          </a:p>
        </p:txBody>
      </p:sp>
      <p:sp>
        <p:nvSpPr>
          <p:cNvPr id="16" name="AutoShape 16"/>
          <p:cNvSpPr/>
          <p:nvPr/>
        </p:nvSpPr>
        <p:spPr>
          <a:xfrm>
            <a:off x="10795000" y="6540500"/>
            <a:ext cx="1270000" cy="190500"/>
          </a:xfrm>
          <a:prstGeom prst="rect">
            <a:avLst/>
          </a:prstGeom>
          <a:solidFill>
            <a:srgbClr val="000000">
              <a:alpha val="0"/>
            </a:srgbClr>
          </a:solidFill>
        </p:spPr>
        <p:txBody>
          <a:bodyPr rtlCol="0" anchor="t"/>
          <a:lstStyle/>
          <a:p>
            <a:pPr algn="r">
              <a:defRPr/>
            </a:pPr>
            <a:endParaRPr lang="en-US" sz="800">
              <a:solidFill>
                <a:srgbClr val="808080"/>
              </a:solidFill>
              <a:latin typeface="微软雅黑" panose="020B0503020204020204" charset="-122"/>
              <a:ea typeface="微软雅黑" panose="020B0503020204020204"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l="-1000" r="-1000" b="-7000"/>
          </a:stretch>
        </a:blipFill>
        <a:effectLst/>
      </p:bgPr>
    </p:bg>
    <p:spTree>
      <p:nvGrpSpPr>
        <p:cNvPr id="1" name=""/>
        <p:cNvGrpSpPr/>
        <p:nvPr/>
      </p:nvGrpSpPr>
      <p:grpSpPr>
        <a:xfrm>
          <a:off x="0" y="0"/>
          <a:ext cx="0" cy="0"/>
          <a:chOff x="0" y="0"/>
          <a:chExt cx="0" cy="0"/>
        </a:xfrm>
      </p:grpSpPr>
      <p:cxnSp>
        <p:nvCxnSpPr>
          <p:cNvPr id="2" name="Connector 2"/>
          <p:cNvCxnSpPr/>
          <p:nvPr/>
        </p:nvCxnSpPr>
        <p:spPr>
          <a:xfrm>
            <a:off x="0" y="0"/>
            <a:ext cx="0" cy="0"/>
          </a:xfrm>
          <a:prstGeom prst="line">
            <a:avLst/>
          </a:prstGeom>
          <a:ln w="12700" cap="flat" cmpd="sng">
            <a:solidFill>
              <a:schemeClr val="accent1"/>
            </a:solidFill>
            <a:prstDash val="solid"/>
          </a:ln>
        </p:spPr>
      </p:cxnSp>
      <p:cxnSp>
        <p:nvCxnSpPr>
          <p:cNvPr id="3" name="Connector 3"/>
          <p:cNvCxnSpPr/>
          <p:nvPr/>
        </p:nvCxnSpPr>
        <p:spPr>
          <a:xfrm>
            <a:off x="0" y="0"/>
            <a:ext cx="0" cy="0"/>
          </a:xfrm>
          <a:prstGeom prst="line">
            <a:avLst/>
          </a:prstGeom>
          <a:ln w="12700" cap="flat" cmpd="sng">
            <a:solidFill>
              <a:schemeClr val="accent1"/>
            </a:solidFill>
            <a:prstDash val="solid"/>
          </a:ln>
        </p:spPr>
      </p:cxnSp>
      <p:sp>
        <p:nvSpPr>
          <p:cNvPr id="4" name="TextBox 4"/>
          <p:cNvSpPr txBox="1"/>
          <p:nvPr/>
        </p:nvSpPr>
        <p:spPr>
          <a:xfrm>
            <a:off x="2001520" y="780415"/>
            <a:ext cx="8188960" cy="2251075"/>
          </a:xfrm>
          <a:prstGeom prst="rect">
            <a:avLst/>
          </a:prstGeom>
          <a:noFill/>
        </p:spPr>
        <p:txBody>
          <a:bodyPr vert="horz" wrap="square" lIns="91440" tIns="45720" rIns="91440" bIns="45720" rtlCol="0" anchor="b" anchorCtr="1">
            <a:noAutofit/>
          </a:bodyPr>
          <a:lstStyle/>
          <a:p>
            <a:pPr marL="0" indent="0" algn="ctr" fontAlgn="auto">
              <a:lnSpc>
                <a:spcPct val="120000"/>
              </a:lnSpc>
              <a:defRPr/>
            </a:pPr>
            <a:r>
              <a:rPr lang="zh-CN" altLang="en-US" sz="7200" b="1" spc="300">
                <a:ln w="3175"/>
                <a:solidFill>
                  <a:srgbClr val="CF0B0F"/>
                </a:solidFill>
                <a:effectLst/>
                <a:latin typeface="思源黑体 Medium"/>
                <a:ea typeface="思源黑体 Medium"/>
              </a:rPr>
              <a:t>演示结束</a:t>
            </a:r>
            <a:r>
              <a:rPr lang="en-US" sz="7200" b="1" spc="300">
                <a:ln w="3175"/>
                <a:solidFill>
                  <a:srgbClr val="CF0B0F"/>
                </a:solidFill>
                <a:effectLst/>
                <a:latin typeface="思源黑体 Medium"/>
                <a:ea typeface="思源黑体 Medium"/>
              </a:rPr>
              <a:t> </a:t>
            </a:r>
            <a:endParaRPr lang="en-US" sz="7200" b="1" spc="300">
              <a:ln w="3175"/>
              <a:solidFill>
                <a:srgbClr val="CF0B0F"/>
              </a:solidFill>
              <a:effectLst/>
              <a:latin typeface="思源黑体 Medium"/>
              <a:ea typeface="思源黑体 Medium"/>
            </a:endParaRPr>
          </a:p>
          <a:p>
            <a:pPr marL="0" indent="0" algn="ctr" fontAlgn="auto">
              <a:lnSpc>
                <a:spcPct val="120000"/>
              </a:lnSpc>
              <a:defRPr/>
            </a:pPr>
            <a:r>
              <a:rPr lang="zh-CN" altLang="en-US" sz="7200" b="1" spc="300">
                <a:ln w="3175"/>
                <a:solidFill>
                  <a:srgbClr val="CF0B0F"/>
                </a:solidFill>
                <a:effectLst/>
                <a:latin typeface="思源黑体 Medium"/>
                <a:ea typeface="思源黑体 Medium"/>
              </a:rPr>
              <a:t>谢谢大家</a:t>
            </a:r>
            <a:endParaRPr lang="en-US" sz="1100"/>
          </a:p>
        </p:txBody>
      </p:sp>
      <p:grpSp>
        <p:nvGrpSpPr>
          <p:cNvPr id="5" name="Group 5"/>
          <p:cNvGrpSpPr/>
          <p:nvPr/>
        </p:nvGrpSpPr>
        <p:grpSpPr>
          <a:xfrm>
            <a:off x="3623628" y="4952365"/>
            <a:ext cx="5777230" cy="368300"/>
            <a:chOff x="6296" y="7556"/>
            <a:chExt cx="9098" cy="580"/>
          </a:xfrm>
        </p:grpSpPr>
        <p:grpSp>
          <p:nvGrpSpPr>
            <p:cNvPr id="6" name="Group 6"/>
            <p:cNvGrpSpPr/>
            <p:nvPr/>
          </p:nvGrpSpPr>
          <p:grpSpPr>
            <a:xfrm>
              <a:off x="6855" y="7556"/>
              <a:ext cx="8539" cy="580"/>
              <a:chOff x="4419086" y="3764470"/>
              <a:chExt cx="5422257" cy="368328"/>
            </a:xfrm>
            <a:noFill/>
          </p:grpSpPr>
          <p:sp>
            <p:nvSpPr>
              <p:cNvPr id="7" name="TextBox 7"/>
              <p:cNvSpPr txBox="1"/>
              <p:nvPr/>
            </p:nvSpPr>
            <p:spPr>
              <a:xfrm>
                <a:off x="4419086" y="3764470"/>
                <a:ext cx="2117087" cy="368328"/>
              </a:xfrm>
              <a:prstGeom prst="rect">
                <a:avLst/>
              </a:prstGeom>
              <a:grpFill/>
              <a:ln>
                <a:noFill/>
              </a:ln>
            </p:spPr>
            <p:txBody>
              <a:bodyPr vert="horz" wrap="square" lIns="91440" tIns="45720" rIns="91440" bIns="45720" rtlCol="0" anchor="t">
                <a:spAutoFit/>
              </a:bodyPr>
              <a:lstStyle/>
              <a:p>
                <a:pPr marL="0" indent="0" algn="l" fontAlgn="auto">
                  <a:lnSpc>
                    <a:spcPct val="100000"/>
                  </a:lnSpc>
                  <a:defRPr/>
                </a:pPr>
                <a:r>
                  <a:rPr lang="zh-CN" altLang="en-US" sz="1800">
                    <a:solidFill>
                      <a:srgbClr val="BC3C1A"/>
                    </a:solidFill>
                    <a:latin typeface="思源黑体 Normal"/>
                    <a:ea typeface="思源黑体 Normal"/>
                  </a:rPr>
                  <a:t>汇报人：</a:t>
                </a:r>
                <a:r>
                  <a:rPr lang="en-US" sz="1800">
                    <a:solidFill>
                      <a:srgbClr val="BC3C1A"/>
                    </a:solidFill>
                    <a:latin typeface="思源黑体 Normal"/>
                    <a:ea typeface="思源黑体 Normal"/>
                  </a:rPr>
                  <a:t>XXX</a:t>
                </a:r>
                <a:endParaRPr lang="en-US" sz="1100"/>
              </a:p>
            </p:txBody>
          </p:sp>
          <p:sp>
            <p:nvSpPr>
              <p:cNvPr id="8" name="AutoShape 8"/>
              <p:cNvSpPr/>
              <p:nvPr/>
            </p:nvSpPr>
            <p:spPr>
              <a:xfrm>
                <a:off x="6919712" y="3764470"/>
                <a:ext cx="2921631" cy="368328"/>
              </a:xfrm>
              <a:prstGeom prst="rect">
                <a:avLst/>
              </a:prstGeom>
              <a:grpFill/>
              <a:ln>
                <a:noFill/>
              </a:ln>
            </p:spPr>
            <p:txBody>
              <a:bodyPr vert="horz" wrap="square" lIns="91440" tIns="45720" rIns="91440" bIns="45720" anchor="t">
                <a:spAutoFit/>
              </a:bodyPr>
              <a:p>
                <a:pPr marL="0" indent="0" algn="l" fontAlgn="auto">
                  <a:lnSpc>
                    <a:spcPct val="100000"/>
                  </a:lnSpc>
                </a:pPr>
                <a:r>
                  <a:rPr lang="zh-CN" altLang="en-US" sz="1800">
                    <a:solidFill>
                      <a:srgbClr val="BC3C1A"/>
                    </a:solidFill>
                    <a:latin typeface="思源黑体 Normal"/>
                    <a:ea typeface="思源黑体 Normal"/>
                  </a:rPr>
                  <a:t>日期：</a:t>
                </a:r>
                <a:r>
                  <a:rPr lang="en-US" sz="1800">
                    <a:solidFill>
                      <a:srgbClr val="BC3C1A"/>
                    </a:solidFill>
                    <a:latin typeface="思源黑体 Normal"/>
                    <a:ea typeface="思源黑体 Normal"/>
                  </a:rPr>
                  <a:t>20XX-XX-XX</a:t>
                </a:r>
                <a:endParaRPr lang="en-US" sz="1800">
                  <a:solidFill>
                    <a:srgbClr val="BC3C1A"/>
                  </a:solidFill>
                  <a:latin typeface="思源黑体 Normal"/>
                  <a:ea typeface="思源黑体 Normal"/>
                </a:endParaRPr>
              </a:p>
            </p:txBody>
          </p:sp>
        </p:grpSp>
        <p:sp>
          <p:nvSpPr>
            <p:cNvPr id="9" name="AutoShape 9"/>
            <p:cNvSpPr/>
            <p:nvPr/>
          </p:nvSpPr>
          <p:spPr>
            <a:xfrm>
              <a:off x="6296" y="7602"/>
              <a:ext cx="489" cy="489"/>
            </a:xfrm>
            <a:prstGeom prst="ellipse">
              <a:avLst/>
            </a:prstGeom>
            <a:solidFill>
              <a:srgbClr val="CF0B0F"/>
            </a:solidFill>
            <a:ln>
              <a:noFill/>
            </a:ln>
          </p:spPr>
          <p:txBody>
            <a:bodyPr vert="horz" lIns="91440" tIns="45720" rIns="91440" bIns="45720" anchor="ctr"/>
            <a:p>
              <a:pPr marL="0" indent="0" algn="l" fontAlgn="auto">
                <a:lnSpc>
                  <a:spcPct val="100000"/>
                </a:lnSpc>
              </a:pPr>
            </a:p>
          </p:txBody>
        </p:sp>
        <p:sp>
          <p:nvSpPr>
            <p:cNvPr id="10" name="AutoShape 10"/>
            <p:cNvSpPr/>
            <p:nvPr/>
          </p:nvSpPr>
          <p:spPr>
            <a:xfrm>
              <a:off x="10235" y="7602"/>
              <a:ext cx="489" cy="489"/>
            </a:xfrm>
            <a:prstGeom prst="ellipse">
              <a:avLst/>
            </a:prstGeom>
            <a:solidFill>
              <a:srgbClr val="CF0B0F"/>
            </a:solidFill>
            <a:ln>
              <a:noFill/>
            </a:ln>
          </p:spPr>
          <p:txBody>
            <a:bodyPr vert="horz" lIns="91440" tIns="45720" rIns="91440" bIns="45720" anchor="ctr"/>
            <a:p>
              <a:pPr marL="0" indent="0" algn="l" fontAlgn="auto">
                <a:lnSpc>
                  <a:spcPct val="100000"/>
                </a:lnSpc>
              </a:pPr>
            </a:p>
          </p:txBody>
        </p:sp>
      </p:grpSp>
      <p:sp>
        <p:nvSpPr>
          <p:cNvPr id="11" name="AutoShape 11"/>
          <p:cNvSpPr/>
          <p:nvPr/>
        </p:nvSpPr>
        <p:spPr>
          <a:xfrm>
            <a:off x="10795000" y="6540500"/>
            <a:ext cx="1270000" cy="190500"/>
          </a:xfrm>
          <a:prstGeom prst="rect">
            <a:avLst/>
          </a:prstGeom>
          <a:solidFill>
            <a:srgbClr val="000000">
              <a:alpha val="0"/>
            </a:srgbClr>
          </a:solidFill>
        </p:spPr>
        <p:txBody>
          <a:bodyPr rtlCol="0" anchor="t"/>
          <a:lstStyle/>
          <a:p>
            <a:pPr algn="r">
              <a:defRPr/>
            </a:pPr>
            <a:endParaRPr lang="en-US" sz="800">
              <a:solidFill>
                <a:srgbClr val="808080"/>
              </a:solidFill>
              <a:latin typeface="微软雅黑" panose="020B0503020204020204" charset="-122"/>
              <a:ea typeface="微软雅黑" panose="020B0503020204020204" charset="-122"/>
            </a:endParaRPr>
          </a:p>
        </p:txBody>
      </p:sp>
    </p:spTree>
  </p:cSld>
  <p:clrMapOvr>
    <a:masterClrMapping/>
  </p:clrMapOvr>
  <p:transition advClick="0"/>
</p:sld>
</file>

<file path=ppt/tags/tag1.xml><?xml version="1.0" encoding="utf-8"?>
<p:tagLst xmlns:p="http://schemas.openxmlformats.org/presentationml/2006/main">
  <p:tag name="KSO_WM_DIAGRAM_VIRTUALLY_FRAME" val="{&quot;height&quot;:414.55842519685046,&quot;left&quot;:54.695275590551184,&quot;top&quot;:97.99984251968503,&quot;width&quot;:850.3594488188977}"/>
</p:tagLst>
</file>

<file path=ppt/tags/tag2.xml><?xml version="1.0" encoding="utf-8"?>
<p:tagLst xmlns:p="http://schemas.openxmlformats.org/presentationml/2006/main">
  <p:tag name="KSO_WM_DIAGRAM_VIRTUALLY_FRAME" val="{&quot;height&quot;:414.55842519685046,&quot;left&quot;:54.695275590551184,&quot;top&quot;:97.99984251968503,&quot;width&quot;:850.3594488188977}"/>
</p:tagLst>
</file>

<file path=ppt/tags/tag3.xml><?xml version="1.0" encoding="utf-8"?>
<p:tagLst xmlns:p="http://schemas.openxmlformats.org/presentationml/2006/main">
  <p:tag name="KSO_WM_DIAGRAM_VIRTUALLY_FRAME" val="{&quot;height&quot;:414.55842519685046,&quot;left&quot;:54.695275590551184,&quot;top&quot;:97.99984251968503,&quot;width&quot;:850.3594488188977}"/>
</p:tagLst>
</file>

<file path=ppt/tags/tag4.xml><?xml version="1.0" encoding="utf-8"?>
<p:tagLst xmlns:p="http://schemas.openxmlformats.org/presentationml/2006/main">
  <p:tag name="KSO_WM_DIAGRAM_VIRTUALLY_FRAME" val="{&quot;height&quot;:414.55842519685046,&quot;left&quot;:54.695275590551184,&quot;top&quot;:97.99984251968503,&quot;width&quot;:850.3594488188977}"/>
</p:tagLst>
</file>

<file path=ppt/tags/tag5.xml><?xml version="1.0" encoding="utf-8"?>
<p:tagLst xmlns:p="http://schemas.openxmlformats.org/presentationml/2006/main">
  <p:tag name="KSO_WM_DIAGRAM_VIRTUALLY_FRAME" val="{&quot;height&quot;:414.55842519685046,&quot;left&quot;:54.695275590551184,&quot;top&quot;:97.99984251968503,&quot;width&quot;:850.3594488188977}"/>
</p:tagLst>
</file>

<file path=ppt/tags/tag6.xml><?xml version="1.0" encoding="utf-8"?>
<p:tagLst xmlns:p="http://schemas.openxmlformats.org/presentationml/2006/main">
  <p:tag name="KSO_WM_DIAGRAM_VIRTUALLY_FRAME" val="{&quot;height&quot;:414.55842519685046,&quot;left&quot;:54.695275590551184,&quot;top&quot;:97.99984251968503,&quot;width&quot;:850.3594488188977}"/>
</p:tagLst>
</file>

<file path=ppt/tags/tag7.xml><?xml version="1.0" encoding="utf-8"?>
<p:tagLst xmlns:p="http://schemas.openxmlformats.org/presentationml/2006/main">
  <p:tag name="KSO_WM_DIAGRAM_VIRTUALLY_FRAME" val="{&quot;height&quot;:414.55842519685046,&quot;left&quot;:54.695275590551184,&quot;top&quot;:97.99984251968503,&quot;width&quot;:850.3594488188977}"/>
</p:tagLst>
</file>

<file path=ppt/tags/tag8.xml><?xml version="1.0" encoding="utf-8"?>
<p:tagLst xmlns:p="http://schemas.openxmlformats.org/presentationml/2006/main">
  <p:tag name="KSO_WM_DIAGRAM_VIRTUALLY_FRAME" val="{&quot;height&quot;:414.55842519685046,&quot;left&quot;:54.695275590551184,&quot;top&quot;:97.99984251968503,&quot;width&quot;:850.3594488188977}"/>
</p:tagLst>
</file>

<file path=ppt/tags/tag9.xml><?xml version="1.0" encoding="utf-8"?>
<p:tagLst xmlns:p="http://schemas.openxmlformats.org/presentationml/2006/main">
  <p:tag name="KSO_WM_DIAGRAM_VIRTUALLY_FRAME" val="{&quot;height&quot;:414.55842519685046,&quot;left&quot;:54.695275590551184,&quot;top&quot;:97.99984251968503,&quot;width&quot;:850.3594488188977}"/>
</p:tagLst>
</file>

<file path=ppt/tags/tag10.xml><?xml version="1.0" encoding="utf-8"?>
<p:tagLst xmlns:p="http://schemas.openxmlformats.org/presentationml/2006/main">
  <p:tag name="KSO_WM_DIAGRAM_VIRTUALLY_FRAME" val="{&quot;height&quot;:435.3,&quot;left&quot;:56.95,&quot;top&quot;:100.45,&quot;width&quot;:845.4987401574803}"/>
</p:tagLst>
</file>

<file path=ppt/tags/tag11.xml><?xml version="1.0" encoding="utf-8"?>
<p:tagLst xmlns:p="http://schemas.openxmlformats.org/presentationml/2006/main">
  <p:tag name="KSO_WM_DIAGRAM_VIRTUALLY_FRAME" val="{&quot;height&quot;:435.3,&quot;left&quot;:56.95,&quot;top&quot;:100.45,&quot;width&quot;:845.4987401574803}"/>
</p:tagLst>
</file>

<file path=ppt/tags/tag12.xml><?xml version="1.0" encoding="utf-8"?>
<p:tagLst xmlns:p="http://schemas.openxmlformats.org/presentationml/2006/main">
  <p:tag name="KSO_WM_DIAGRAM_VIRTUALLY_FRAME" val="{&quot;height&quot;:435.3,&quot;left&quot;:56.95,&quot;top&quot;:100.45,&quot;width&quot;:845.4987401574803}"/>
</p:tagLst>
</file>

<file path=ppt/tags/tag13.xml><?xml version="1.0" encoding="utf-8"?>
<p:tagLst xmlns:p="http://schemas.openxmlformats.org/presentationml/2006/main">
  <p:tag name="KSO_WM_DIAGRAM_VIRTUALLY_FRAME" val="{&quot;height&quot;:435.3,&quot;left&quot;:56.95,&quot;top&quot;:100.45,&quot;width&quot;:845.4987401574803}"/>
</p:tagLst>
</file>

<file path=ppt/tags/tag14.xml><?xml version="1.0" encoding="utf-8"?>
<p:tagLst xmlns:p="http://schemas.openxmlformats.org/presentationml/2006/main">
  <p:tag name="KSO_WM_DIAGRAM_VIRTUALLY_FRAME" val="{&quot;height&quot;:435.3,&quot;left&quot;:56.95,&quot;top&quot;:100.45,&quot;width&quot;:845.4987401574803}"/>
</p:tagLst>
</file>

<file path=ppt/tags/tag15.xml><?xml version="1.0" encoding="utf-8"?>
<p:tagLst xmlns:p="http://schemas.openxmlformats.org/presentationml/2006/main">
  <p:tag name="KSO_WM_DIAGRAM_VIRTUALLY_FRAME" val="{&quot;height&quot;:435.3,&quot;left&quot;:56.95,&quot;top&quot;:100.45,&quot;width&quot;:845.4987401574803}"/>
</p:tagLst>
</file>

<file path=ppt/tags/tag16.xml><?xml version="1.0" encoding="utf-8"?>
<p:tagLst xmlns:p="http://schemas.openxmlformats.org/presentationml/2006/main">
  <p:tag name="KSO_WM_DIAGRAM_VIRTUALLY_FRAME" val="{&quot;height&quot;:435.3,&quot;left&quot;:56.95,&quot;top&quot;:100.45,&quot;width&quot;:845.4987401574803}"/>
</p:tagLst>
</file>

<file path=ppt/tags/tag17.xml><?xml version="1.0" encoding="utf-8"?>
<p:tagLst xmlns:p="http://schemas.openxmlformats.org/presentationml/2006/main">
  <p:tag name="KSO_WM_DIAGRAM_VIRTUALLY_FRAME" val="{&quot;height&quot;:435.3,&quot;left&quot;:56.95,&quot;top&quot;:100.45,&quot;width&quot;:845.4987401574803}"/>
</p:tagLst>
</file>

<file path=ppt/tags/tag18.xml><?xml version="1.0" encoding="utf-8"?>
<p:tagLst xmlns:p="http://schemas.openxmlformats.org/presentationml/2006/main">
  <p:tag name="KSO_WM_DIAGRAM_VIRTUALLY_FRAME" val="{&quot;height&quot;:435.3,&quot;left&quot;:56.95,&quot;top&quot;:100.45,&quot;width&quot;:845.4987401574803}"/>
</p:tagLst>
</file>

<file path=ppt/tags/tag19.xml><?xml version="1.0" encoding="utf-8"?>
<p:tagLst xmlns:p="http://schemas.openxmlformats.org/presentationml/2006/main">
  <p:tag name="KSO_WM_DIAGRAM_VIRTUALLY_FRAME" val="{&quot;height&quot;:432.57732283464554,&quot;left&quot;:52,&quot;top&quot;:98.02503937007874,&quot;width&quot;:850.4488188976378}"/>
</p:tagLst>
</file>

<file path=ppt/tags/tag20.xml><?xml version="1.0" encoding="utf-8"?>
<p:tagLst xmlns:p="http://schemas.openxmlformats.org/presentationml/2006/main">
  <p:tag name="KSO_WM_DIAGRAM_VIRTUALLY_FRAME" val="{&quot;height&quot;:432.57732283464554,&quot;left&quot;:52,&quot;top&quot;:98.02503937007874,&quot;width&quot;:850.4488188976378}"/>
</p:tagLst>
</file>

<file path=ppt/tags/tag21.xml><?xml version="1.0" encoding="utf-8"?>
<p:tagLst xmlns:p="http://schemas.openxmlformats.org/presentationml/2006/main">
  <p:tag name="KSO_WM_DIAGRAM_VIRTUALLY_FRAME" val="{&quot;height&quot;:432.57732283464554,&quot;left&quot;:52,&quot;top&quot;:98.02503937007874,&quot;width&quot;:850.4488188976378}"/>
</p:tagLst>
</file>

<file path=ppt/tags/tag22.xml><?xml version="1.0" encoding="utf-8"?>
<p:tagLst xmlns:p="http://schemas.openxmlformats.org/presentationml/2006/main">
  <p:tag name="KSO_WM_DIAGRAM_VIRTUALLY_FRAME" val="{&quot;height&quot;:432.57732283464554,&quot;left&quot;:52,&quot;top&quot;:98.02503937007874,&quot;width&quot;:850.4488188976378}"/>
</p:tagLst>
</file>

<file path=ppt/tags/tag23.xml><?xml version="1.0" encoding="utf-8"?>
<p:tagLst xmlns:p="http://schemas.openxmlformats.org/presentationml/2006/main">
  <p:tag name="KSO_WM_DIAGRAM_VIRTUALLY_FRAME" val="{&quot;height&quot;:432.57732283464554,&quot;left&quot;:52,&quot;top&quot;:98.02503937007874,&quot;width&quot;:850.4488188976378}"/>
</p:tagLst>
</file>

<file path=ppt/tags/tag24.xml><?xml version="1.0" encoding="utf-8"?>
<p:tagLst xmlns:p="http://schemas.openxmlformats.org/presentationml/2006/main">
  <p:tag name="KSO_WM_DIAGRAM_VIRTUALLY_FRAME" val="{&quot;height&quot;:432.57732283464554,&quot;left&quot;:52,&quot;top&quot;:98.02503937007874,&quot;width&quot;:850.4488188976378}"/>
</p:tagLst>
</file>

<file path=ppt/tags/tag25.xml><?xml version="1.0" encoding="utf-8"?>
<p:tagLst xmlns:p="http://schemas.openxmlformats.org/presentationml/2006/main">
  <p:tag name="KSO_WM_DIAGRAM_VIRTUALLY_FRAME" val="{&quot;height&quot;:432.57732283464554,&quot;left&quot;:52,&quot;top&quot;:98.02503937007874,&quot;width&quot;:850.4488188976378}"/>
</p:tagLst>
</file>

<file path=ppt/tags/tag26.xml><?xml version="1.0" encoding="utf-8"?>
<p:tagLst xmlns:p="http://schemas.openxmlformats.org/presentationml/2006/main">
  <p:tag name="KSO_WM_DIAGRAM_VIRTUALLY_FRAME" val="{&quot;height&quot;:432.57732283464554,&quot;left&quot;:52,&quot;top&quot;:98.02503937007874,&quot;width&quot;:850.4488188976378}"/>
</p:tagLst>
</file>

<file path=ppt/tags/tag27.xml><?xml version="1.0" encoding="utf-8"?>
<p:tagLst xmlns:p="http://schemas.openxmlformats.org/presentationml/2006/main">
  <p:tag name="KSO_WM_DIAGRAM_VIRTUALLY_FRAME" val="{&quot;height&quot;:432.57732283464554,&quot;left&quot;:52,&quot;top&quot;:98.02503937007874,&quot;width&quot;:850.4488188976378}"/>
</p:tagLst>
</file>

<file path=ppt/tags/tag28.xml><?xml version="1.0" encoding="utf-8"?>
<p:tagLst xmlns:p="http://schemas.openxmlformats.org/presentationml/2006/main">
  <p:tag name="KSO_WM_DIAGRAM_VIRTUALLY_FRAME" val="{&quot;height&quot;:440.72165354330707,&quot;left&quot;:41.05,&quot;top&quot;:99.3,&quot;width&quot;:879.9062992125985}"/>
</p:tagLst>
</file>

<file path=ppt/tags/tag29.xml><?xml version="1.0" encoding="utf-8"?>
<p:tagLst xmlns:p="http://schemas.openxmlformats.org/presentationml/2006/main">
  <p:tag name="KSO_WM_DIAGRAM_VIRTUALLY_FRAME" val="{&quot;height&quot;:440.72165354330707,&quot;left&quot;:41.05,&quot;top&quot;:99.3,&quot;width&quot;:879.9062992125985}"/>
</p:tagLst>
</file>

<file path=ppt/tags/tag30.xml><?xml version="1.0" encoding="utf-8"?>
<p:tagLst xmlns:p="http://schemas.openxmlformats.org/presentationml/2006/main">
  <p:tag name="KSO_WM_DIAGRAM_VIRTUALLY_FRAME" val="{&quot;height&quot;:440.72165354330707,&quot;left&quot;:41.05,&quot;top&quot;:99.3,&quot;width&quot;:879.9062992125985}"/>
</p:tagLst>
</file>

<file path=ppt/tags/tag31.xml><?xml version="1.0" encoding="utf-8"?>
<p:tagLst xmlns:p="http://schemas.openxmlformats.org/presentationml/2006/main">
  <p:tag name="KSO_WM_DIAGRAM_VIRTUALLY_FRAME" val="{&quot;height&quot;:440.72165354330707,&quot;left&quot;:41.05,&quot;top&quot;:99.3,&quot;width&quot;:879.9062992125985}"/>
</p:tagLst>
</file>

<file path=ppt/tags/tag32.xml><?xml version="1.0" encoding="utf-8"?>
<p:tagLst xmlns:p="http://schemas.openxmlformats.org/presentationml/2006/main">
  <p:tag name="KSO_WM_DIAGRAM_VIRTUALLY_FRAME" val="{&quot;height&quot;:440.72165354330707,&quot;left&quot;:41.05,&quot;top&quot;:99.3,&quot;width&quot;:879.9062992125985}"/>
</p:tagLst>
</file>

<file path=ppt/tags/tag33.xml><?xml version="1.0" encoding="utf-8"?>
<p:tagLst xmlns:p="http://schemas.openxmlformats.org/presentationml/2006/main">
  <p:tag name="KSO_WM_DIAGRAM_VIRTUALLY_FRAME" val="{&quot;height&quot;:440.72165354330707,&quot;left&quot;:41.05,&quot;top&quot;:99.3,&quot;width&quot;:879.9062992125985}"/>
</p:tagLst>
</file>

<file path=ppt/tags/tag34.xml><?xml version="1.0" encoding="utf-8"?>
<p:tagLst xmlns:p="http://schemas.openxmlformats.org/presentationml/2006/main">
  <p:tag name="KSO_WM_DIAGRAM_VIRTUALLY_FRAME" val="{&quot;height&quot;:401.3,&quot;left&quot;:46.3,&quot;top&quot;:99.2,&quot;width&quot;:862.75}"/>
</p:tagLst>
</file>

<file path=ppt/tags/tag35.xml><?xml version="1.0" encoding="utf-8"?>
<p:tagLst xmlns:p="http://schemas.openxmlformats.org/presentationml/2006/main">
  <p:tag name="KSO_WM_DIAGRAM_VIRTUALLY_FRAME" val="{&quot;height&quot;:401.3,&quot;left&quot;:46.3,&quot;top&quot;:99.2,&quot;width&quot;:862.75}"/>
</p:tagLst>
</file>

<file path=ppt/tags/tag36.xml><?xml version="1.0" encoding="utf-8"?>
<p:tagLst xmlns:p="http://schemas.openxmlformats.org/presentationml/2006/main">
  <p:tag name="KSO_WM_DIAGRAM_VIRTUALLY_FRAME" val="{&quot;height&quot;:401.3,&quot;left&quot;:46.3,&quot;top&quot;:99.2,&quot;width&quot;:862.75}"/>
</p:tagLst>
</file>

<file path=ppt/tags/tag37.xml><?xml version="1.0" encoding="utf-8"?>
<p:tagLst xmlns:p="http://schemas.openxmlformats.org/presentationml/2006/main">
  <p:tag name="KSO_WM_DIAGRAM_VIRTUALLY_FRAME" val="{&quot;height&quot;:401.3,&quot;left&quot;:46.3,&quot;top&quot;:99.2,&quot;width&quot;:862.75}"/>
</p:tagLst>
</file>

<file path=ppt/tags/tag38.xml><?xml version="1.0" encoding="utf-8"?>
<p:tagLst xmlns:p="http://schemas.openxmlformats.org/presentationml/2006/main">
  <p:tag name="KSO_WM_DIAGRAM_VIRTUALLY_FRAME" val="{&quot;height&quot;:401.3,&quot;left&quot;:46.3,&quot;top&quot;:99.2,&quot;width&quot;:862.75}"/>
</p:tagLst>
</file>

<file path=ppt/tags/tag39.xml><?xml version="1.0" encoding="utf-8"?>
<p:tagLst xmlns:p="http://schemas.openxmlformats.org/presentationml/2006/main">
  <p:tag name="KSO_WM_DIAGRAM_VIRTUALLY_FRAME" val="{&quot;height&quot;:401.3,&quot;left&quot;:46.3,&quot;top&quot;:99.2,&quot;width&quot;:862.75}"/>
</p:tagLst>
</file>

<file path=ppt/tags/tag40.xml><?xml version="1.0" encoding="utf-8"?>
<p:tagLst xmlns:p="http://schemas.openxmlformats.org/presentationml/2006/main">
  <p:tag name="KSO_WM_DIAGRAM_VIRTUALLY_FRAME" val="{&quot;height&quot;:416.72692913385816,&quot;left&quot;:46.4,&quot;top&quot;:107.02503937007873,&quot;width&quot;:870.1750393700788}"/>
</p:tagLst>
</file>

<file path=ppt/tags/tag41.xml><?xml version="1.0" encoding="utf-8"?>
<p:tagLst xmlns:p="http://schemas.openxmlformats.org/presentationml/2006/main">
  <p:tag name="KSO_WM_DIAGRAM_VIRTUALLY_FRAME" val="{&quot;height&quot;:416.72692913385816,&quot;left&quot;:46.4,&quot;top&quot;:107.02503937007873,&quot;width&quot;:870.1750393700788}"/>
</p:tagLst>
</file>

<file path=ppt/tags/tag42.xml><?xml version="1.0" encoding="utf-8"?>
<p:tagLst xmlns:p="http://schemas.openxmlformats.org/presentationml/2006/main">
  <p:tag name="KSO_WM_DIAGRAM_VIRTUALLY_FRAME" val="{&quot;height&quot;:416.72692913385816,&quot;left&quot;:46.4,&quot;top&quot;:107.02503937007873,&quot;width&quot;:870.1750393700788}"/>
</p:tagLst>
</file>

<file path=ppt/tags/tag43.xml><?xml version="1.0" encoding="utf-8"?>
<p:tagLst xmlns:p="http://schemas.openxmlformats.org/presentationml/2006/main">
  <p:tag name="KSO_WM_DIAGRAM_VIRTUALLY_FRAME" val="{&quot;height&quot;:416.72692913385816,&quot;left&quot;:46.4,&quot;top&quot;:107.02503937007873,&quot;width&quot;:870.1750393700788}"/>
</p:tagLst>
</file>

<file path=ppt/tags/tag44.xml><?xml version="1.0" encoding="utf-8"?>
<p:tagLst xmlns:p="http://schemas.openxmlformats.org/presentationml/2006/main">
  <p:tag name="KSO_WM_DIAGRAM_VIRTUALLY_FRAME" val="{&quot;height&quot;:416.72692913385816,&quot;left&quot;:46.4,&quot;top&quot;:107.02503937007873,&quot;width&quot;:870.1750393700788}"/>
</p:tagLst>
</file>

<file path=ppt/tags/tag45.xml><?xml version="1.0" encoding="utf-8"?>
<p:tagLst xmlns:p="http://schemas.openxmlformats.org/presentationml/2006/main">
  <p:tag name="KSO_WM_DIAGRAM_VIRTUALLY_FRAME" val="{&quot;height&quot;:416.72692913385816,&quot;left&quot;:46.4,&quot;top&quot;:107.02503937007873,&quot;width&quot;:870.1750393700788}"/>
</p:tagLst>
</file>

<file path=ppt/tags/tag46.xml><?xml version="1.0" encoding="utf-8"?>
<p:tagLst xmlns:p="http://schemas.openxmlformats.org/presentationml/2006/main">
  <p:tag name="KSO_WM_DIAGRAM_VIRTUALLY_FRAME" val="{&quot;height&quot;:416.72692913385816,&quot;left&quot;:46.4,&quot;top&quot;:107.02503937007873,&quot;width&quot;:870.1750393700788}"/>
</p:tagLst>
</file>

<file path=ppt/tags/tag47.xml><?xml version="1.0" encoding="utf-8"?>
<p:tagLst xmlns:p="http://schemas.openxmlformats.org/presentationml/2006/main">
  <p:tag name="KSO_WM_DIAGRAM_VIRTUALLY_FRAME" val="{&quot;height&quot;:416.72692913385816,&quot;left&quot;:46.4,&quot;top&quot;:107.02503937007873,&quot;width&quot;:870.1750393700788}"/>
</p:tagLst>
</file>

<file path=ppt/tags/tag48.xml><?xml version="1.0" encoding="utf-8"?>
<p:tagLst xmlns:p="http://schemas.openxmlformats.org/presentationml/2006/main">
  <p:tag name="KSO_WM_DIAGRAM_VIRTUALLY_FRAME" val="{&quot;height&quot;:416.72692913385816,&quot;left&quot;:46.4,&quot;top&quot;:107.02503937007873,&quot;width&quot;:870.1750393700788}"/>
</p:tagLst>
</file>

<file path=ppt/theme/theme1.xml><?xml version="1.0" encoding="utf-8"?>
<a:theme xmlns:a="http://schemas.openxmlformats.org/drawingml/2006/main" name="Office Theme">
  <a:themeElements>
    <a:clrScheme name="Office">
      <a:dk1>
        <a:srgbClr val="111111"/>
      </a:dk1>
      <a:lt1>
        <a:srgbClr val="F7F9F8"/>
      </a:lt1>
      <a:dk2>
        <a:srgbClr val="111111"/>
      </a:dk2>
      <a:lt2>
        <a:srgbClr val="111111"/>
      </a:lt2>
      <a:accent1>
        <a:srgbClr val="C00000"/>
      </a:accent1>
      <a:accent2>
        <a:srgbClr val="FFE8B7"/>
      </a:accent2>
      <a:accent3>
        <a:srgbClr val="C00000"/>
      </a:accent3>
      <a:accent4>
        <a:srgbClr val="C00000"/>
      </a:accent4>
      <a:accent5>
        <a:srgbClr val="C00000"/>
      </a:accent5>
      <a:accent6>
        <a:srgbClr val="C00000"/>
      </a:accent6>
      <a:hlink>
        <a:srgbClr val="262626"/>
      </a:hlink>
      <a:folHlink>
        <a:srgbClr val="262626"/>
      </a:folHlink>
    </a:clrScheme>
    <a:fontScheme name="Office">
      <a:majorFont>
        <a:latin typeface="思源黑体 Normal"/>
        <a:ea typeface="思源黑体 Normal"/>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思源黑体 Normal"/>
        <a:ea typeface="思源黑体 Normal"/>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5336</Words>
  <Application>WPS 演示</Application>
  <PresentationFormat>全屏显示(4:3)</PresentationFormat>
  <Paragraphs>346</Paragraphs>
  <Slides>27</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27</vt:i4>
      </vt:variant>
    </vt:vector>
  </HeadingPairs>
  <TitlesOfParts>
    <vt:vector size="39" baseType="lpstr">
      <vt:lpstr>Arial</vt:lpstr>
      <vt:lpstr>宋体</vt:lpstr>
      <vt:lpstr>Wingdings</vt:lpstr>
      <vt:lpstr>思源黑体 Medium</vt:lpstr>
      <vt:lpstr>黑体</vt:lpstr>
      <vt:lpstr>思源黑体 Normal</vt:lpstr>
      <vt:lpstr>微软雅黑</vt:lpstr>
      <vt:lpstr>Arial Unicode MS</vt:lpstr>
      <vt:lpstr>Calibri</vt:lpstr>
      <vt:lpstr>思源黑体 Medium</vt:lpstr>
      <vt:lpstr>思源黑体 Normal</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志存高远</cp:lastModifiedBy>
  <cp:revision>4</cp:revision>
  <dcterms:created xsi:type="dcterms:W3CDTF">2026-10-01T14:01:00Z</dcterms:created>
  <dcterms:modified xsi:type="dcterms:W3CDTF">2026-10-01T14:12:14Z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pyright">
    <vt:lpwstr>https://docmee.cn</vt:lpwstr>
  </property>
  <property fmtid="{D5CDD505-2E9C-101B-9397-08002B2CF9AE}" pid="3" name="developer">
    <vt:lpwstr>https://github.com/veasion</vt:lpwstr>
  </property>
  <property fmtid="{D5CDD505-2E9C-101B-9397-08002B2CF9AE}" pid="4" name="AIGC">
    <vt:lpwstr>{"ContentPropagator":"文多多","Label":"1","ReservedCode1":"1790863292463","ProduceID":"wenduoduo-pptx-1790863292463","ReservedCode2":"1790863292463","PropagateID":"wenduoduo-pptx1790863292463","ContentProducer":"文多多"}</vt:lpwstr>
  </property>
  <property fmtid="{D5CDD505-2E9C-101B-9397-08002B2CF9AE}" pid="5" name="ICV">
    <vt:lpwstr>332C69EF9B45497DA9E806B016E21A22_12</vt:lpwstr>
  </property>
  <property fmtid="{D5CDD505-2E9C-101B-9397-08002B2CF9AE}" pid="6" name="KSOProductBuildVer">
    <vt:lpwstr>2052-12.1.0.29161</vt:lpwstr>
  </property>
</Properties>
</file>