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256" r:id="rId3"/>
    <p:sldId id="294" r:id="rId5"/>
    <p:sldId id="295" r:id="rId6"/>
    <p:sldId id="296" r:id="rId7"/>
    <p:sldId id="260" r:id="rId8"/>
    <p:sldId id="261" r:id="rId9"/>
    <p:sldId id="262" r:id="rId10"/>
    <p:sldId id="265"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userDrawn="1">
          <p15:clr>
            <a:srgbClr val="A4A3A4"/>
          </p15:clr>
        </p15:guide>
        <p15:guide id="2" pos="2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54"/>
        <p:guide pos="2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同志们，大家好。今天我们要共同学习的党课主题是'坚持思想建党、理论强党'。回顾党的百年奋斗历程，我们党之所以能够不断历经艰难困苦创造新的辉煌，很重要的一条就是我们党始终重视思想建党、理论强党。接下来，我将围绕这一主题，从重大意义、科学内涵和实践举措三个方面，与大家进行深入的交流和探讨。</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首先，我们来看引言部分。习近平总书记深刻指出，回顾党的奋斗历程可以发现，我们党之所以能够不断历经艰难困苦创造新的辉煌，很重要的一条就是我们党始终重视思想建党、理论强党。这句话分量很重。大家可以看到，坚持用科学理论武装广大党员、干部的头脑，是我们党保持统一思想、坚定意志和强大战斗力的关键。这不仅是历史的经验总结，更是我们面向未来、应对各种风险挑战的根本遵循。</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正式进入三大篇章之前，我们需要厘清一个核心概念：思想建党和理论强党不是孤立的，而是一个有机统一的整体。思想建党侧重于解决党员的理想信念、党性修养和思想作风问题，是统领和方向；而理论强党则侧重于用马克思主义中国化时代化的最新成果武装全党，是深化和支撑。只有把两者紧密结合起来，我们才能不断提高运用科学理论解决实际问题的能力，确保党和人民事业从胜利走向新的胜利。</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我们进入今天党课的第一部分：深刻把握坚持思想建党、理论强党的重大意义。知其然，更要知其所以然。只有从历史和现实、理论和实践的维度，深刻理解为什么我们党要如此强调思想建党和理论强党，我们才能在实际行动中更加自觉、更加坚定地贯彻落实。这部分我们将从四个维度来剖析其深远意义。</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首先来看第一个重大意义：这是我们党永葆先进性和纯洁性的重要基础。马克思主义政党的先进性，首先就体现在思想理论上的先进性。大家知道，一个政党如果思想僵化、理论落后，就必然会被时代淘汰。我们党始终坚持用发展着的马克思主义指导新的实践，通过不断的思想淬炼和理论武装，清除思想灰尘，纠正行为偏差，从而确保党始终走在时代前列，永葆马克思主义政党的政治本色。</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除了保持先进性和纯洁性，思想建党、理论强党也是我们党永葆生机活力和创造力的重要基础。回顾历史，每一次重大的理论创新，都伴随着思想的极大解放和创造力的极大迸发。从毛泽东思想到中国特色社会主义理论体系，再到新时代中国特色社会主义思想，党的理论创新每前进一步，理论武装就跟进一步。这种持续的理论滋养，让全党始终保持着锐意进取、开拓创新的精神状态，不断激发出推动事业发展的强大创造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三个重大意义，体现在应对重大挑战、抵御重大风险的实战能力上。新时代新征程，我们面临的风险挑战之严峻前所未有。无论是经济领域的防范化解重大风险，还是意识形态领域的激烈斗争，亦或是突发公共事件的应急处置，都对我们的执政能力提出了极高要求。总书记强调，要不断提高运用科学理论指导我们应对重大挑战、抵御重大风险的能力。这就要求我们必须把理论武装转化为防范风险的“防火墙”和化解危机的“金钥匙”。</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第二个重大意义，是增强我们“走自己的路”的政治定力。什么是政治定力？就是在各种思潮激荡、各种诱惑面前，能够 steadfast 地坚持正确的政治方向。一百多年来，我们党面临过无数次生死考验，也遭遇过各种错误思潮的干扰。但正是因为我们有马克思主义这个“定海神针”，有科学理论武装头脑，我们才能做到“任尔东西南北风，咬定青山不放松”，坚定不移地走中国特色社会主义道路，绝不走封闭僵化的老路，也绝不走改旗易帜的邪路。</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与政治定力紧密相连的，是战略定力。战略定力要求我们不仅要看眼前，更要看长远；不仅要算小账，更要算大账。面对世界百年未有之大变局，面对改革发展稳定的繁重任务，如果没有强大的理论思维，就很容易陷入事务主义，被眼前的困难吓倒，或者在短期利益面前迷失方向。思想建党、理论强党，正是通过提升全党的马克思主义理论素养，帮助我们掌握战略思维、历史思维、辩证思维，从而在乱云飞渡中保持从容不迫的战略定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除了应对风险，我们还要克服重大阻力、化解重大矛盾。当前，改革已经进入深水区和攻坚期，剩下的都是难啃的硬骨头。利益固化的藩篱、体制机制的障碍，这些都是我们前进道路上的重大阻力。如何破解？关键在于思想破冰。思想建党就是要打破利益固化的思想枷锁，理论强党就是要提供深化改革的科学方法论。只有用党的创新理论武装头脑，我们才能以巨大的政治勇气和智慧，坚决破除各方面体制机制弊端，不断将全面深化改革推向深入。</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四个重大意义，是我们党领导人民创造了世所罕见的经济快速发展奇迹。这绝不是偶然的，其背后有着深刻的思想密码。从确立以经济建设为中心，到提出社会主义市场经济体制，再到贯彻新发展理念、构建新发展格局，每一次经济领域的重大突破，都源于党的理论创新的重大突破。思想建党、理论强党，使我们党能够准确把握经济发展规律，不断解放和发展社会生产力，从而推动中国经济巨轮乘风破浪、行稳致远。</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与经济快速发展奇迹相伴的，是社会长期稳定奇迹。在一个拥有14亿多人口的大国保持长期稳定，这在人类历史上是罕见的。这得益于我们不仅有完善的制度体系，更有强大的思想凝聚力。思想建党、理论强党，通过培育和践行社会主义核心价值观，构筑了中国精神、中国价值、中国力量，最大限度地凝聚了社会共识，妥善处理了改革发展稳定的关系，为社会的长期和谐稳定奠定了坚实的思想基础。</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同志们，刚才我们从四个维度深刻把握了坚持思想建党、理论强党的重大意义。接下来，我们进入第二部分：深刻理解坚持思想建党、理论强党的科学内涵。知其然，更要知其所以然，还要知其所以必然。这部分我们将围绕高举马克思主义旗帜、坚定理想信念、弘扬伟大建党精神三个核心维度，深入剖析思想建党与理论强党的内在逻辑和本质要求。</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首先看第一个科学内涵：始终高举马克思主义伟大旗帜。马克思主义是我们立党立国的根本指导思想。中国共产党从诞生之日起，就把马克思主义鲜明地写在自己的旗帜上。这不是偶然的选择，而是历史的必然。马克思主义揭示了人类社会发展的一般规律，为人类指明了实现自由和解放的道路。背离或放弃马克思主义，我们党就会失去灵魂、迷失方向。因此，高举马克思主义旗帜，是思想建党、理论强党的首要前提和根本所在。</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讲稿中用了一个非常生动的比喻：马克思主义是我们党和人民事业不断发展的参天大树之根本，是我们党和人民不断奋进的万里长河之泉源。大树只有根深才能叶茂，长河只有源远才能流长。一百多年来，无论时代如何变迁，无论面临怎样的惊涛骇浪，马克思主义始终是我们党最坚实的理论根基。它不是僵死的教条，而是不断发展的开放的理论，始终为我们提供着源源不断的思想养分和精神动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坚持马克思主义的过程中，有一个非常重要的内在逻辑，那就是“理论创新每前进一步，理论武装就要跟进一步”。我们党不仅善于进行理论创新，更善于用创新理论武装全党。从毛泽东思想到新时代中国特色社会主义思想，每一次理论的重大突破，都伴随着全党范围内的集中学习教育。这种理论创新与理论武装的同频共振，使得党的最新理论成果能够迅速转化为全党的共同意志和自觉行动，这是我们党独有的政治优势。</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二个科学内涵，是把坚定理想信念作为党的思想建设的首要任务。总书记反复强调，对马克思主义的信仰，对社会主义和共产主义的信念，是共产党人的政治灵魂，是共产党人经受住任何考验的精神支柱。思想建党，千条万条，第一条就是坚定理想信念。如果理想信念不坚定，不相信马克思主义，不相信中国特色社会主义，政治上就不合格，就经不起风浪。因此，补足精神之“钙”，是思想建党最核心、最基础的工作。</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需要特别明确的是，共产党人的理想信念绝不是盲目的信仰，也不是虚无缥缈的幻想，而是有着坚实的科学基础。讲稿中明确指出，我们的理想信念建立在马克思主义科学真理的基础之上，建立在马克思主义揭示的人类社会发展规律的基础之上，建立在为最广大人民谋利益的崇高价值的基础之上。这“三个基础”，深刻揭示了共产党人理想信念的科学性、真理性与人民性，是我们坚定信仰的底气所在。</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对于每一位党员干部而言，坚定理想信念，坚守共产党人精神追求，始终是安身立命的根本。在和平年代，虽然我们不再面临枪林弹雨的生死考验，但“四大考验”“四种危险”依然严峻复杂。面对权力、金钱、美色的诱惑，面对各种“围猎”，只有内心拥有坚定的理想信念，才能练就“金刚不坏之身”，做到“风雨不动安如山”。思想建党，就是要让每一位党员都把理想信念作为终身课题，常修常炼、常悟常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三个科学内涵，是坚持和弘扬伟大建党精神。在庆祝中国共产党成立100周年大会上，总书记精辟概括了“坚持真理、坚守理想，践行初心、担当使命，不怕牺牲、英勇斗争，对党忠诚、不负人民”的伟大建党精神。这32个字，字字千钧，是中国共产党的精神之源。思想建党、理论强党，不仅要学理论，更要传承精神。伟大建党精神集中体现了党的坚定信念、根本宗旨和优良作风，是我们党历经百年而风华正茂、饱经磨难而生生不息的精神密码。</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党的二十大把弘扬伟大建党精神列入大会主题，并将伟大建党精神的内涵写入党章，这具有极其重大的现实意义。这不仅是对历史的致敬，更是对未来的宣示。在新时代新征程上，我们面临的斗争依然复杂严峻，需要大力弘扬伟大建党精神，从中汲取奋进力量。将其写入党章，意味着弘扬伟大建党精神成为全党的法定义务和根本遵循，为坚持思想建党、理论强党提供了强有力的制度保障和精神动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以伟大建党精神为源头，我们党在百年奋斗中构建起了中国共产党人的精神谱系。从井冈山精神、长征精神，到延安精神、西柏坡精神，再到雷锋精神、改革开放精神、脱贫攻坚精神，这一系列伟大精神，虽然产生于不同历史时期，但都一脉相承、同根同源。这个精神谱系集中体现了中国共产党思想先进、信仰坚定的鲜明特质。坚持思想建党、理论强党，必须弘扬这一精神谱系，用这些宝贵的精神财富滋养初心、淬炼灵魂，不断筑牢全党的思想根基。</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同志们，理解了重大意义和科学内涵，关键在于落实。接下来，我们进入今天党课的第三部分，也是最具实践指导意义的部分：新征程上加强思想建党、理论强党的实践举措。理论的价值在于指导实践，思想的力量在于推动行动。这部分我们将围绕用新思想凝心铸魂、坚持“两个结合”、掌握意识形态领导权三个维度，探讨如何把思想建党、理论强党的要求落到实处、见到实效。</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一个实践举措，也是当前最重要的政治任务，就是坚持不懈用习近平新时代中国特色社会主义思想凝心铸魂。这一思想是当代中国马克思主义、二十一世纪马克思主义，是中华文化和中国精神的时代精华。新时代加强思想建党、理论强党，最重要的就是用这一科学理论武装全党、教育人民、指导实践。我们要把学懂弄通做实作为重中之重，真正做到学思用贯通、知信行统一，让新思想成为指引我们前行的思想灯塔。</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怎么学？不能浮于表面，必须学深悟透。关键是要把握好这一思想的世界观和方法论，运用好贯穿其中的立场观点方法。党的二十大报告精辟概括了“六个必须坚持”：必须坚持人民至上、必须坚持自信自立、必须坚持守正创新、必须坚持问题导向、必须坚持系统观念、必须坚持胸怀天下。这“六个必须坚持”是新时代党的理论创新的重大成果，是我们研究问题、解决问题的“总钥匙”。只有掌握了这把钥匙，我们才能真正把马克思主义看家本领学到手。</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理论学习不能靠一阵风，必须靠制度来保障。讲稿中特别强调了要建立健全“第一议题”制度，健全理论学习制度。什么是“第一议题”？就是各级党组织召开会议时，第一件事必须是学习总书记的重要讲话和重要指示批示精神。这不仅是学习制度，更是政治制度。同时，我们要完善党委（党组）理论学习中心组学习制度，落实“三会一课”、主题党日等制度，推动理论学习常态化、长效化，确保党的创新理论始终成为指导我们工作的“第一信号”。</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学习的目的全在于运用。我们强调理论武装，绝不是为了装点门面，而是要坚持学思用贯通、知信行统一。这就要求我们在深入学习思考上下功夫，在调查研究上下功夫，在检视整改上下功夫。要把学习成果转化为推动高质量发展的实际举措，转化为防范化解风险的有效对策，转化为为民办实事的具体行动。坚决克服形式主义、官僚主义，防止学用脱节、“两张皮”，真正做到以学铸魂、以学增智、以学正风、以学促干。</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二个实践举措，是坚持“两个结合”。首先是把马克思主义基本原理同中国具体实际相结合。这是我们党百年奋斗得出的基本经验。马克思主义不是教条，而是行动指南。只有同中国具体实际相结合，才能落地生根、开花结果。新征程上，我们要坚持以马克思主义为指导，立足中国国情，回应时代之问，结合新的实践不断作出新的理论创造。要用马克思主义之“矢”去射新时代中国之“的”，不断开辟马克思主义中国化时代化新境界。</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其次是把马克思主义基本原理同中华优秀传统文化相结合。这是总书记提出的重大理论创新，被称为“又一次的思想解放”。“第二个结合”让马克思主义成为中国的，中华优秀传统文化成为现代的。我们要用马克思主义激活中华优秀传统文化中富有生命力的优秀因子，并赋予新的时代内涵；同时，将中华民族的伟大精神和丰富智慧更深层次地注入马克思主义。这种深度的“化学反应”，造就了一个有机统一的新的文化生命体。</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坚持“两个结合”，并不意味着封闭排外。讲稿中特别强调，要以海纳百川的开放胸襟学习和借鉴人类社会一切优秀文明成果。马克思主义本身就是人类优秀文明成果的结晶。在“人类知识的总和”中汲取优秀思想文化资源来创新和发展党的理论，形成兼容并蓄、博采众长的理论大格局大气象，这是马克思主义保持生机活力的重要原因。我们要有世界眼光，积极吸收借鉴国外一切有益经验和先进成果，为马克思主义中国化时代化不断注入鲜活力量。</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理论创新还要从人民群众中汲取智慧。人民是历史的创造者，也是理论创新的源头活水。我们要着力让党的创新理论成为接地气、聚民智、顺民意、得民心的理论。同时，要不断推进党的创新理论的体系化、学理化。体系化是指理论的各个部分要逻辑严密、浑然一体；学理化是指要用学术讲政治，深化对新时代中国特色社会主义思想的研究阐释。只有这样，才能整体性呈现新思想的科学体系及实践伟力，让理论更加彻底、更加说服人。</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三个实践举措，是牢牢掌握意识形态工作领导权。总书记反复强调，意识形态工作是党的一项极端重要的工作，关乎旗帜、关乎道路、关乎国家政治安全。思想建党、理论强党，必须在意识形态领域有所作为。当前，意识形态领域斗争依然复杂，网络空间成为主战场。建设具有强大凝聚力和引领力的社会主义意识形态，是全党特别是宣传思想战线必须担负起的战略任务。我们必须寸土不让、寸步不退，坚决守好意识形态阵地。</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掌握领导权，就必须敢于斗争。坚持思想建党、理论强党，就要直面具有许多新的历史特点的伟大斗争，敢于开展思想斗争。面对各种错误思潮、错误观点，我们不能当“绅士”，要当“战士”；不能搞“爱惜羽毛”那一套，必须正本清源、激浊扬清。要旗帜鲜明地反对历史虚无主义、新自由主义等错误思潮，用科学理论武装头脑、廓清迷雾，壮大主流思想舆论，让正能量产生大流量，让好声音成为最强音。</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要坚决落实意识形态工作责任制，加强意识形态阵地建设和管理。责任制是“牛鼻子”，各级党委（党组）要负起政治责任和领导责任，一把手要亲自抓、带头管。阵地管理是“主战场”，无论是传统媒体还是新兴媒体，无论是高校课堂还是网络空间，都要坚持正确的政治方向、舆论导向和价值取向。要做到守土有责、守土负责、守土尽责，决不给错误思想言论提供传播渠道，筑牢意识形态安全的铜墙铁壁。</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感谢大家的聆听和参与。希望今天的党课能对大家有所启发、有所帮助。会后，请大家结合工作实际，继续深入学习领会，真正做到内化于心、外化于行。下课，谢谢大家！</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3" Type="http://schemas.openxmlformats.org/officeDocument/2006/relationships/notesSlide" Target="../notesSlides/notesSlide2.xml"/><Relationship Id="rId22" Type="http://schemas.openxmlformats.org/officeDocument/2006/relationships/slideLayout" Target="../slideLayouts/slideLayout6.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3" Type="http://schemas.openxmlformats.org/officeDocument/2006/relationships/notesSlide" Target="../notesSlides/notesSlide3.xml"/><Relationship Id="rId22" Type="http://schemas.openxmlformats.org/officeDocument/2006/relationships/slideLayout" Target="../slideLayouts/slideLayout6.xml"/><Relationship Id="rId21" Type="http://schemas.openxmlformats.org/officeDocument/2006/relationships/tags" Target="../tags/tag42.xml"/><Relationship Id="rId20" Type="http://schemas.openxmlformats.org/officeDocument/2006/relationships/tags" Target="../tags/tag41.xml"/><Relationship Id="rId2" Type="http://schemas.openxmlformats.org/officeDocument/2006/relationships/tags" Target="../tags/tag23.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4.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5" Type="http://schemas.openxmlformats.org/officeDocument/2006/relationships/notesSlide" Target="../notesSlides/notesSlide4.xml"/><Relationship Id="rId14" Type="http://schemas.openxmlformats.org/officeDocument/2006/relationships/slideLayout" Target="../slideLayouts/slideLayout12.xml"/><Relationship Id="rId13" Type="http://schemas.openxmlformats.org/officeDocument/2006/relationships/image" Target="../media/image2.png"/><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3" Type="http://schemas.openxmlformats.org/officeDocument/2006/relationships/notesSlide" Target="../notesSlides/notesSlide6.xml"/><Relationship Id="rId22" Type="http://schemas.openxmlformats.org/officeDocument/2006/relationships/slideLayout" Target="../slideLayouts/slideLayout6.xml"/><Relationship Id="rId21" Type="http://schemas.openxmlformats.org/officeDocument/2006/relationships/tags" Target="../tags/tag75.xml"/><Relationship Id="rId20" Type="http://schemas.openxmlformats.org/officeDocument/2006/relationships/tags" Target="../tags/tag74.xml"/><Relationship Id="rId2" Type="http://schemas.openxmlformats.org/officeDocument/2006/relationships/tags" Target="../tags/tag56.xml"/><Relationship Id="rId19" Type="http://schemas.openxmlformats.org/officeDocument/2006/relationships/tags" Target="../tags/tag73.xml"/><Relationship Id="rId18" Type="http://schemas.openxmlformats.org/officeDocument/2006/relationships/tags" Target="../tags/tag72.xml"/><Relationship Id="rId17" Type="http://schemas.openxmlformats.org/officeDocument/2006/relationships/tags" Target="../tags/tag71.xml"/><Relationship Id="rId16" Type="http://schemas.openxmlformats.org/officeDocument/2006/relationships/tags" Target="../tags/tag70.xml"/><Relationship Id="rId15" Type="http://schemas.openxmlformats.org/officeDocument/2006/relationships/tags" Target="../tags/tag69.xml"/><Relationship Id="rId14" Type="http://schemas.openxmlformats.org/officeDocument/2006/relationships/tags" Target="../tags/tag68.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tags" Target="../tags/tag5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3" Type="http://schemas.openxmlformats.org/officeDocument/2006/relationships/notesSlide" Target="../notesSlides/notesSlide9.xml"/><Relationship Id="rId22" Type="http://schemas.openxmlformats.org/officeDocument/2006/relationships/slideLayout" Target="../slideLayouts/slideLayout6.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tags" Target="../tags/tag77.xml"/><Relationship Id="rId19" Type="http://schemas.openxmlformats.org/officeDocument/2006/relationships/tags" Target="../tags/tag94.xml"/><Relationship Id="rId18" Type="http://schemas.openxmlformats.org/officeDocument/2006/relationships/tags" Target="../tags/tag93.xml"/><Relationship Id="rId17" Type="http://schemas.openxmlformats.org/officeDocument/2006/relationships/tags" Target="../tags/tag92.xml"/><Relationship Id="rId16" Type="http://schemas.openxmlformats.org/officeDocument/2006/relationships/tags" Target="../tags/tag91.xml"/><Relationship Id="rId15" Type="http://schemas.openxmlformats.org/officeDocument/2006/relationships/tags" Target="../tags/tag90.xml"/><Relationship Id="rId14" Type="http://schemas.openxmlformats.org/officeDocument/2006/relationships/tags" Target="../tags/tag89.xml"/><Relationship Id="rId13" Type="http://schemas.openxmlformats.org/officeDocument/2006/relationships/tags" Target="../tags/tag88.xml"/><Relationship Id="rId12" Type="http://schemas.openxmlformats.org/officeDocument/2006/relationships/tags" Target="../tags/tag87.xml"/><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tags" Target="../tags/tag76.xml"/></Relationships>
</file>

<file path=ppt/slides/_rels/slide10.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3" Type="http://schemas.openxmlformats.org/officeDocument/2006/relationships/notesSlide" Target="../notesSlides/notesSlide10.xml"/><Relationship Id="rId22" Type="http://schemas.openxmlformats.org/officeDocument/2006/relationships/slideLayout" Target="../slideLayouts/slideLayout6.xml"/><Relationship Id="rId21" Type="http://schemas.openxmlformats.org/officeDocument/2006/relationships/tags" Target="../tags/tag117.xml"/><Relationship Id="rId20" Type="http://schemas.openxmlformats.org/officeDocument/2006/relationships/tags" Target="../tags/tag116.xml"/><Relationship Id="rId2" Type="http://schemas.openxmlformats.org/officeDocument/2006/relationships/tags" Target="../tags/tag98.xml"/><Relationship Id="rId19" Type="http://schemas.openxmlformats.org/officeDocument/2006/relationships/tags" Target="../tags/tag115.xml"/><Relationship Id="rId18" Type="http://schemas.openxmlformats.org/officeDocument/2006/relationships/tags" Target="../tags/tag114.xml"/><Relationship Id="rId17" Type="http://schemas.openxmlformats.org/officeDocument/2006/relationships/tags" Target="../tags/tag113.xml"/><Relationship Id="rId16" Type="http://schemas.openxmlformats.org/officeDocument/2006/relationships/tags" Target="../tags/tag112.xml"/><Relationship Id="rId15" Type="http://schemas.openxmlformats.org/officeDocument/2006/relationships/tags" Target="../tags/tag111.xml"/><Relationship Id="rId14" Type="http://schemas.openxmlformats.org/officeDocument/2006/relationships/tags" Target="../tags/tag11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tags" Target="../tags/tag97.xml"/></Relationships>
</file>

<file path=ppt/slides/_rels/slide11.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3" Type="http://schemas.openxmlformats.org/officeDocument/2006/relationships/notesSlide" Target="../notesSlides/notesSlide11.xml"/><Relationship Id="rId22" Type="http://schemas.openxmlformats.org/officeDocument/2006/relationships/slideLayout" Target="../slideLayouts/slideLayout6.xml"/><Relationship Id="rId21" Type="http://schemas.openxmlformats.org/officeDocument/2006/relationships/tags" Target="../tags/tag138.xml"/><Relationship Id="rId20" Type="http://schemas.openxmlformats.org/officeDocument/2006/relationships/tags" Target="../tags/tag137.xml"/><Relationship Id="rId2" Type="http://schemas.openxmlformats.org/officeDocument/2006/relationships/tags" Target="../tags/tag119.xml"/><Relationship Id="rId19" Type="http://schemas.openxmlformats.org/officeDocument/2006/relationships/tags" Target="../tags/tag136.xml"/><Relationship Id="rId18" Type="http://schemas.openxmlformats.org/officeDocument/2006/relationships/tags" Target="../tags/tag135.xml"/><Relationship Id="rId17" Type="http://schemas.openxmlformats.org/officeDocument/2006/relationships/tags" Target="../tags/tag134.xml"/><Relationship Id="rId16" Type="http://schemas.openxmlformats.org/officeDocument/2006/relationships/tags" Target="../tags/tag133.xml"/><Relationship Id="rId15" Type="http://schemas.openxmlformats.org/officeDocument/2006/relationships/tags" Target="../tags/tag132.xml"/><Relationship Id="rId14" Type="http://schemas.openxmlformats.org/officeDocument/2006/relationships/tags" Target="../tags/tag131.xml"/><Relationship Id="rId13" Type="http://schemas.openxmlformats.org/officeDocument/2006/relationships/tags" Target="../tags/tag130.xml"/><Relationship Id="rId12" Type="http://schemas.openxmlformats.org/officeDocument/2006/relationships/tags" Target="../tags/tag129.xml"/><Relationship Id="rId11" Type="http://schemas.openxmlformats.org/officeDocument/2006/relationships/tags" Target="../tags/tag128.xml"/><Relationship Id="rId10" Type="http://schemas.openxmlformats.org/officeDocument/2006/relationships/tags" Target="../tags/tag127.xml"/><Relationship Id="rId1" Type="http://schemas.openxmlformats.org/officeDocument/2006/relationships/tags" Target="../tags/tag118.xml"/></Relationships>
</file>

<file path=ppt/slides/_rels/slide12.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tags" Target="../tags/tag146.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tags" Target="../tags/tag141.xml"/><Relationship Id="rId23" Type="http://schemas.openxmlformats.org/officeDocument/2006/relationships/notesSlide" Target="../notesSlides/notesSlide12.xml"/><Relationship Id="rId22" Type="http://schemas.openxmlformats.org/officeDocument/2006/relationships/slideLayout" Target="../slideLayouts/slideLayout6.xml"/><Relationship Id="rId21" Type="http://schemas.openxmlformats.org/officeDocument/2006/relationships/tags" Target="../tags/tag159.xml"/><Relationship Id="rId20" Type="http://schemas.openxmlformats.org/officeDocument/2006/relationships/tags" Target="../tags/tag158.xml"/><Relationship Id="rId2" Type="http://schemas.openxmlformats.org/officeDocument/2006/relationships/tags" Target="../tags/tag140.xml"/><Relationship Id="rId19" Type="http://schemas.openxmlformats.org/officeDocument/2006/relationships/tags" Target="../tags/tag157.xml"/><Relationship Id="rId18" Type="http://schemas.openxmlformats.org/officeDocument/2006/relationships/tags" Target="../tags/tag156.xml"/><Relationship Id="rId17" Type="http://schemas.openxmlformats.org/officeDocument/2006/relationships/tags" Target="../tags/tag155.xml"/><Relationship Id="rId16" Type="http://schemas.openxmlformats.org/officeDocument/2006/relationships/tags" Target="../tags/tag154.xml"/><Relationship Id="rId15" Type="http://schemas.openxmlformats.org/officeDocument/2006/relationships/tags" Target="../tags/tag153.xml"/><Relationship Id="rId14" Type="http://schemas.openxmlformats.org/officeDocument/2006/relationships/tags" Target="../tags/tag152.xml"/><Relationship Id="rId13" Type="http://schemas.openxmlformats.org/officeDocument/2006/relationships/tags" Target="../tags/tag151.xml"/><Relationship Id="rId12" Type="http://schemas.openxmlformats.org/officeDocument/2006/relationships/tags" Target="../tags/tag150.xml"/><Relationship Id="rId11" Type="http://schemas.openxmlformats.org/officeDocument/2006/relationships/tags" Target="../tags/tag149.xml"/><Relationship Id="rId10" Type="http://schemas.openxmlformats.org/officeDocument/2006/relationships/tags" Target="../tags/tag148.xml"/><Relationship Id="rId1" Type="http://schemas.openxmlformats.org/officeDocument/2006/relationships/tags" Target="../tags/tag1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3" Type="http://schemas.openxmlformats.org/officeDocument/2006/relationships/notesSlide" Target="../notesSlides/notesSlide18.xml"/><Relationship Id="rId22" Type="http://schemas.openxmlformats.org/officeDocument/2006/relationships/slideLayout" Target="../slideLayouts/slideLayout6.xml"/><Relationship Id="rId21" Type="http://schemas.openxmlformats.org/officeDocument/2006/relationships/tags" Target="../tags/tag180.xml"/><Relationship Id="rId20" Type="http://schemas.openxmlformats.org/officeDocument/2006/relationships/tags" Target="../tags/tag179.xml"/><Relationship Id="rId2" Type="http://schemas.openxmlformats.org/officeDocument/2006/relationships/tags" Target="../tags/tag161.xml"/><Relationship Id="rId19" Type="http://schemas.openxmlformats.org/officeDocument/2006/relationships/tags" Target="../tags/tag178.xml"/><Relationship Id="rId18" Type="http://schemas.openxmlformats.org/officeDocument/2006/relationships/tags" Target="../tags/tag177.xml"/><Relationship Id="rId17" Type="http://schemas.openxmlformats.org/officeDocument/2006/relationships/tags" Target="../tags/tag176.xml"/><Relationship Id="rId16" Type="http://schemas.openxmlformats.org/officeDocument/2006/relationships/tags" Target="../tags/tag175.xml"/><Relationship Id="rId15" Type="http://schemas.openxmlformats.org/officeDocument/2006/relationships/tags" Target="../tags/tag174.xml"/><Relationship Id="rId14" Type="http://schemas.openxmlformats.org/officeDocument/2006/relationships/tags" Target="../tags/tag173.xml"/><Relationship Id="rId13" Type="http://schemas.openxmlformats.org/officeDocument/2006/relationships/tags" Target="../tags/tag172.xml"/><Relationship Id="rId12" Type="http://schemas.openxmlformats.org/officeDocument/2006/relationships/tags" Target="../tags/tag171.xml"/><Relationship Id="rId11" Type="http://schemas.openxmlformats.org/officeDocument/2006/relationships/tags" Target="../tags/tag170.xml"/><Relationship Id="rId10" Type="http://schemas.openxmlformats.org/officeDocument/2006/relationships/tags" Target="../tags/tag169.xml"/><Relationship Id="rId1" Type="http://schemas.openxmlformats.org/officeDocument/2006/relationships/tags" Target="../tags/tag16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3" Type="http://schemas.openxmlformats.org/officeDocument/2006/relationships/notesSlide" Target="../notesSlides/notesSlide20.xml"/><Relationship Id="rId22" Type="http://schemas.openxmlformats.org/officeDocument/2006/relationships/slideLayout" Target="../slideLayouts/slideLayout6.xml"/><Relationship Id="rId21" Type="http://schemas.openxmlformats.org/officeDocument/2006/relationships/tags" Target="../tags/tag201.xml"/><Relationship Id="rId20" Type="http://schemas.openxmlformats.org/officeDocument/2006/relationships/tags" Target="../tags/tag200.xml"/><Relationship Id="rId2" Type="http://schemas.openxmlformats.org/officeDocument/2006/relationships/tags" Target="../tags/tag182.xml"/><Relationship Id="rId19" Type="http://schemas.openxmlformats.org/officeDocument/2006/relationships/tags" Target="../tags/tag199.xml"/><Relationship Id="rId18" Type="http://schemas.openxmlformats.org/officeDocument/2006/relationships/tags" Target="../tags/tag198.xml"/><Relationship Id="rId17" Type="http://schemas.openxmlformats.org/officeDocument/2006/relationships/tags" Target="../tags/tag197.xml"/><Relationship Id="rId16" Type="http://schemas.openxmlformats.org/officeDocument/2006/relationships/tags" Target="../tags/tag196.xml"/><Relationship Id="rId15" Type="http://schemas.openxmlformats.org/officeDocument/2006/relationships/tags" Target="../tags/tag195.xml"/><Relationship Id="rId14" Type="http://schemas.openxmlformats.org/officeDocument/2006/relationships/tags" Target="../tags/tag194.xml"/><Relationship Id="rId13" Type="http://schemas.openxmlformats.org/officeDocument/2006/relationships/tags" Target="../tags/tag193.xml"/><Relationship Id="rId12" Type="http://schemas.openxmlformats.org/officeDocument/2006/relationships/tags" Target="../tags/tag192.xml"/><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tags" Target="../tags/tag18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tags" Target="../tags/tag203.xml"/><Relationship Id="rId10" Type="http://schemas.openxmlformats.org/officeDocument/2006/relationships/notesSlide" Target="../notesSlides/notesSlide25.xml"/><Relationship Id="rId1" Type="http://schemas.openxmlformats.org/officeDocument/2006/relationships/tags" Target="../tags/tag202.xml"/></Relationships>
</file>

<file path=ppt/slides/_rels/slide26.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3" Type="http://schemas.openxmlformats.org/officeDocument/2006/relationships/notesSlide" Target="../notesSlides/notesSlide26.xml"/><Relationship Id="rId22" Type="http://schemas.openxmlformats.org/officeDocument/2006/relationships/slideLayout" Target="../slideLayouts/slideLayout6.xml"/><Relationship Id="rId21" Type="http://schemas.openxmlformats.org/officeDocument/2006/relationships/tags" Target="../tags/tag230.xml"/><Relationship Id="rId20" Type="http://schemas.openxmlformats.org/officeDocument/2006/relationships/tags" Target="../tags/tag229.xml"/><Relationship Id="rId2" Type="http://schemas.openxmlformats.org/officeDocument/2006/relationships/tags" Target="../tags/tag211.xml"/><Relationship Id="rId19" Type="http://schemas.openxmlformats.org/officeDocument/2006/relationships/tags" Target="../tags/tag228.xml"/><Relationship Id="rId18" Type="http://schemas.openxmlformats.org/officeDocument/2006/relationships/tags" Target="../tags/tag227.xml"/><Relationship Id="rId17" Type="http://schemas.openxmlformats.org/officeDocument/2006/relationships/tags" Target="../tags/tag226.xml"/><Relationship Id="rId16" Type="http://schemas.openxmlformats.org/officeDocument/2006/relationships/tags" Target="../tags/tag225.xml"/><Relationship Id="rId15" Type="http://schemas.openxmlformats.org/officeDocument/2006/relationships/tags" Target="../tags/tag224.xml"/><Relationship Id="rId14" Type="http://schemas.openxmlformats.org/officeDocument/2006/relationships/tags" Target="../tags/tag223.xml"/><Relationship Id="rId13" Type="http://schemas.openxmlformats.org/officeDocument/2006/relationships/tags" Target="../tags/tag222.xml"/><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tags" Target="../tags/tag210.xml"/></Relationships>
</file>

<file path=ppt/slides/_rels/slide27.xml.rels><?xml version="1.0" encoding="UTF-8" standalone="yes"?>
<Relationships xmlns="http://schemas.openxmlformats.org/package/2006/relationships"><Relationship Id="rId9" Type="http://schemas.openxmlformats.org/officeDocument/2006/relationships/tags" Target="../tags/tag239.xml"/><Relationship Id="rId8" Type="http://schemas.openxmlformats.org/officeDocument/2006/relationships/tags" Target="../tags/tag238.xml"/><Relationship Id="rId7" Type="http://schemas.openxmlformats.org/officeDocument/2006/relationships/tags" Target="../tags/tag237.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3" Type="http://schemas.openxmlformats.org/officeDocument/2006/relationships/notesSlide" Target="../notesSlides/notesSlide27.xml"/><Relationship Id="rId22" Type="http://schemas.openxmlformats.org/officeDocument/2006/relationships/slideLayout" Target="../slideLayouts/slideLayout6.xml"/><Relationship Id="rId21" Type="http://schemas.openxmlformats.org/officeDocument/2006/relationships/tags" Target="../tags/tag251.xml"/><Relationship Id="rId20" Type="http://schemas.openxmlformats.org/officeDocument/2006/relationships/tags" Target="../tags/tag250.xml"/><Relationship Id="rId2" Type="http://schemas.openxmlformats.org/officeDocument/2006/relationships/tags" Target="../tags/tag232.xml"/><Relationship Id="rId19" Type="http://schemas.openxmlformats.org/officeDocument/2006/relationships/tags" Target="../tags/tag249.xml"/><Relationship Id="rId18" Type="http://schemas.openxmlformats.org/officeDocument/2006/relationships/tags" Target="../tags/tag248.xml"/><Relationship Id="rId17" Type="http://schemas.openxmlformats.org/officeDocument/2006/relationships/tags" Target="../tags/tag247.xml"/><Relationship Id="rId16" Type="http://schemas.openxmlformats.org/officeDocument/2006/relationships/tags" Target="../tags/tag246.xml"/><Relationship Id="rId15" Type="http://schemas.openxmlformats.org/officeDocument/2006/relationships/tags" Target="../tags/tag245.xml"/><Relationship Id="rId14" Type="http://schemas.openxmlformats.org/officeDocument/2006/relationships/tags" Target="../tags/tag244.xml"/><Relationship Id="rId13" Type="http://schemas.openxmlformats.org/officeDocument/2006/relationships/tags" Target="../tags/tag243.xml"/><Relationship Id="rId12" Type="http://schemas.openxmlformats.org/officeDocument/2006/relationships/tags" Target="../tags/tag242.xml"/><Relationship Id="rId11" Type="http://schemas.openxmlformats.org/officeDocument/2006/relationships/tags" Target="../tags/tag241.xml"/><Relationship Id="rId10" Type="http://schemas.openxmlformats.org/officeDocument/2006/relationships/tags" Target="../tags/tag240.xml"/><Relationship Id="rId1" Type="http://schemas.openxmlformats.org/officeDocument/2006/relationships/tags" Target="../tags/tag2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9" Type="http://schemas.openxmlformats.org/officeDocument/2006/relationships/tags" Target="../tags/tag260.xml"/><Relationship Id="rId8" Type="http://schemas.openxmlformats.org/officeDocument/2006/relationships/tags" Target="../tags/tag259.xml"/><Relationship Id="rId7" Type="http://schemas.openxmlformats.org/officeDocument/2006/relationships/tags" Target="../tags/tag258.xml"/><Relationship Id="rId6" Type="http://schemas.openxmlformats.org/officeDocument/2006/relationships/tags" Target="../tags/tag257.xml"/><Relationship Id="rId5" Type="http://schemas.openxmlformats.org/officeDocument/2006/relationships/tags" Target="../tags/tag256.xml"/><Relationship Id="rId4" Type="http://schemas.openxmlformats.org/officeDocument/2006/relationships/tags" Target="../tags/tag255.xml"/><Relationship Id="rId3" Type="http://schemas.openxmlformats.org/officeDocument/2006/relationships/tags" Target="../tags/tag254.xml"/><Relationship Id="rId2" Type="http://schemas.openxmlformats.org/officeDocument/2006/relationships/tags" Target="../tags/tag253.xml"/><Relationship Id="rId11" Type="http://schemas.openxmlformats.org/officeDocument/2006/relationships/notesSlide" Target="../notesSlides/notesSlide31.xml"/><Relationship Id="rId10" Type="http://schemas.openxmlformats.org/officeDocument/2006/relationships/slideLayout" Target="../slideLayouts/slideLayout6.xml"/><Relationship Id="rId1" Type="http://schemas.openxmlformats.org/officeDocument/2006/relationships/tags" Target="../tags/tag252.xml"/></Relationships>
</file>

<file path=ppt/slides/_rels/slide32.xml.rels><?xml version="1.0" encoding="UTF-8" standalone="yes"?>
<Relationships xmlns="http://schemas.openxmlformats.org/package/2006/relationships"><Relationship Id="rId9" Type="http://schemas.openxmlformats.org/officeDocument/2006/relationships/tags" Target="../tags/tag269.xml"/><Relationship Id="rId8" Type="http://schemas.openxmlformats.org/officeDocument/2006/relationships/tags" Target="../tags/tag268.xml"/><Relationship Id="rId7" Type="http://schemas.openxmlformats.org/officeDocument/2006/relationships/tags" Target="../tags/tag267.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3" Type="http://schemas.openxmlformats.org/officeDocument/2006/relationships/tags" Target="../tags/tag263.xml"/><Relationship Id="rId23" Type="http://schemas.openxmlformats.org/officeDocument/2006/relationships/notesSlide" Target="../notesSlides/notesSlide32.xml"/><Relationship Id="rId22" Type="http://schemas.openxmlformats.org/officeDocument/2006/relationships/slideLayout" Target="../slideLayouts/slideLayout6.xml"/><Relationship Id="rId21" Type="http://schemas.openxmlformats.org/officeDocument/2006/relationships/tags" Target="../tags/tag281.xml"/><Relationship Id="rId20" Type="http://schemas.openxmlformats.org/officeDocument/2006/relationships/tags" Target="../tags/tag280.xml"/><Relationship Id="rId2" Type="http://schemas.openxmlformats.org/officeDocument/2006/relationships/tags" Target="../tags/tag262.xml"/><Relationship Id="rId19" Type="http://schemas.openxmlformats.org/officeDocument/2006/relationships/tags" Target="../tags/tag279.xml"/><Relationship Id="rId18" Type="http://schemas.openxmlformats.org/officeDocument/2006/relationships/tags" Target="../tags/tag278.xml"/><Relationship Id="rId17" Type="http://schemas.openxmlformats.org/officeDocument/2006/relationships/tags" Target="../tags/tag277.xml"/><Relationship Id="rId16" Type="http://schemas.openxmlformats.org/officeDocument/2006/relationships/tags" Target="../tags/tag276.xml"/><Relationship Id="rId15" Type="http://schemas.openxmlformats.org/officeDocument/2006/relationships/tags" Target="../tags/tag275.xml"/><Relationship Id="rId14" Type="http://schemas.openxmlformats.org/officeDocument/2006/relationships/tags" Target="../tags/tag274.xml"/><Relationship Id="rId13" Type="http://schemas.openxmlformats.org/officeDocument/2006/relationships/tags" Target="../tags/tag273.xml"/><Relationship Id="rId12" Type="http://schemas.openxmlformats.org/officeDocument/2006/relationships/tags" Target="../tags/tag272.xml"/><Relationship Id="rId11" Type="http://schemas.openxmlformats.org/officeDocument/2006/relationships/tags" Target="../tags/tag271.xml"/><Relationship Id="rId10" Type="http://schemas.openxmlformats.org/officeDocument/2006/relationships/tags" Target="../tags/tag270.xml"/><Relationship Id="rId1" Type="http://schemas.openxmlformats.org/officeDocument/2006/relationships/tags" Target="../tags/tag261.xml"/></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tags" Target="../tags/tag289.xml"/><Relationship Id="rId7" Type="http://schemas.openxmlformats.org/officeDocument/2006/relationships/tags" Target="../tags/tag288.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 Type="http://schemas.openxmlformats.org/officeDocument/2006/relationships/tags" Target="../tags/tag283.xml"/><Relationship Id="rId10" Type="http://schemas.openxmlformats.org/officeDocument/2006/relationships/notesSlide" Target="../notesSlides/notesSlide33.xml"/><Relationship Id="rId1" Type="http://schemas.openxmlformats.org/officeDocument/2006/relationships/tags" Target="../tags/tag282.xml"/></Relationships>
</file>

<file path=ppt/slides/_rels/slide34.xml.rels><?xml version="1.0" encoding="UTF-8" standalone="yes"?>
<Relationships xmlns="http://schemas.openxmlformats.org/package/2006/relationships"><Relationship Id="rId9" Type="http://schemas.openxmlformats.org/officeDocument/2006/relationships/tags" Target="../tags/tag298.xml"/><Relationship Id="rId8" Type="http://schemas.openxmlformats.org/officeDocument/2006/relationships/tags" Target="../tags/tag297.xml"/><Relationship Id="rId7" Type="http://schemas.openxmlformats.org/officeDocument/2006/relationships/tags" Target="../tags/tag296.xml"/><Relationship Id="rId6" Type="http://schemas.openxmlformats.org/officeDocument/2006/relationships/tags" Target="../tags/tag295.xml"/><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3" Type="http://schemas.openxmlformats.org/officeDocument/2006/relationships/notesSlide" Target="../notesSlides/notesSlide34.xml"/><Relationship Id="rId22" Type="http://schemas.openxmlformats.org/officeDocument/2006/relationships/slideLayout" Target="../slideLayouts/slideLayout6.xml"/><Relationship Id="rId21" Type="http://schemas.openxmlformats.org/officeDocument/2006/relationships/tags" Target="../tags/tag310.xml"/><Relationship Id="rId20" Type="http://schemas.openxmlformats.org/officeDocument/2006/relationships/tags" Target="../tags/tag309.xml"/><Relationship Id="rId2" Type="http://schemas.openxmlformats.org/officeDocument/2006/relationships/tags" Target="../tags/tag291.xml"/><Relationship Id="rId19" Type="http://schemas.openxmlformats.org/officeDocument/2006/relationships/tags" Target="../tags/tag308.xml"/><Relationship Id="rId18" Type="http://schemas.openxmlformats.org/officeDocument/2006/relationships/tags" Target="../tags/tag307.xml"/><Relationship Id="rId17" Type="http://schemas.openxmlformats.org/officeDocument/2006/relationships/tags" Target="../tags/tag306.xml"/><Relationship Id="rId16" Type="http://schemas.openxmlformats.org/officeDocument/2006/relationships/tags" Target="../tags/tag305.xml"/><Relationship Id="rId15" Type="http://schemas.openxmlformats.org/officeDocument/2006/relationships/tags" Target="../tags/tag304.xml"/><Relationship Id="rId14" Type="http://schemas.openxmlformats.org/officeDocument/2006/relationships/tags" Target="../tags/tag303.xml"/><Relationship Id="rId13" Type="http://schemas.openxmlformats.org/officeDocument/2006/relationships/tags" Target="../tags/tag302.xml"/><Relationship Id="rId12" Type="http://schemas.openxmlformats.org/officeDocument/2006/relationships/tags" Target="../tags/tag301.xml"/><Relationship Id="rId11" Type="http://schemas.openxmlformats.org/officeDocument/2006/relationships/tags" Target="../tags/tag300.xml"/><Relationship Id="rId10" Type="http://schemas.openxmlformats.org/officeDocument/2006/relationships/tags" Target="../tags/tag299.xml"/><Relationship Id="rId1" Type="http://schemas.openxmlformats.org/officeDocument/2006/relationships/tags" Target="../tags/tag290.xml"/></Relationships>
</file>

<file path=ppt/slides/_rels/slide35.xml.rels><?xml version="1.0" encoding="UTF-8" standalone="yes"?>
<Relationships xmlns="http://schemas.openxmlformats.org/package/2006/relationships"><Relationship Id="rId9" Type="http://schemas.openxmlformats.org/officeDocument/2006/relationships/tags" Target="../tags/tag319.xml"/><Relationship Id="rId8" Type="http://schemas.openxmlformats.org/officeDocument/2006/relationships/tags" Target="../tags/tag318.xml"/><Relationship Id="rId7" Type="http://schemas.openxmlformats.org/officeDocument/2006/relationships/tags" Target="../tags/tag317.xml"/><Relationship Id="rId6" Type="http://schemas.openxmlformats.org/officeDocument/2006/relationships/tags" Target="../tags/tag316.xml"/><Relationship Id="rId5" Type="http://schemas.openxmlformats.org/officeDocument/2006/relationships/tags" Target="../tags/tag315.xml"/><Relationship Id="rId4" Type="http://schemas.openxmlformats.org/officeDocument/2006/relationships/tags" Target="../tags/tag314.xml"/><Relationship Id="rId3" Type="http://schemas.openxmlformats.org/officeDocument/2006/relationships/tags" Target="../tags/tag313.xml"/><Relationship Id="rId2" Type="http://schemas.openxmlformats.org/officeDocument/2006/relationships/tags" Target="../tags/tag312.xml"/><Relationship Id="rId17" Type="http://schemas.openxmlformats.org/officeDocument/2006/relationships/notesSlide" Target="../notesSlides/notesSlide35.xml"/><Relationship Id="rId16" Type="http://schemas.openxmlformats.org/officeDocument/2006/relationships/slideLayout" Target="../slideLayouts/slideLayout6.xml"/><Relationship Id="rId15" Type="http://schemas.openxmlformats.org/officeDocument/2006/relationships/tags" Target="../tags/tag325.xml"/><Relationship Id="rId14" Type="http://schemas.openxmlformats.org/officeDocument/2006/relationships/tags" Target="../tags/tag324.xml"/><Relationship Id="rId13" Type="http://schemas.openxmlformats.org/officeDocument/2006/relationships/tags" Target="../tags/tag323.xml"/><Relationship Id="rId12" Type="http://schemas.openxmlformats.org/officeDocument/2006/relationships/tags" Target="../tags/tag322.xml"/><Relationship Id="rId11" Type="http://schemas.openxmlformats.org/officeDocument/2006/relationships/tags" Target="../tags/tag321.xml"/><Relationship Id="rId10" Type="http://schemas.openxmlformats.org/officeDocument/2006/relationships/tags" Target="../tags/tag320.xml"/><Relationship Id="rId1" Type="http://schemas.openxmlformats.org/officeDocument/2006/relationships/tags" Target="../tags/tag31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1124041" y="2542282"/>
            <a:ext cx="9940870" cy="788641"/>
          </a:xfrm>
          <a:prstGeom prst="rect">
            <a:avLst/>
          </a:prstGeom>
          <a:ln>
            <a:headEnd type="none"/>
            <a:tailEnd type="none"/>
          </a:ln>
        </p:spPr>
        <p:txBody>
          <a:bodyPr vert="horz" wrap="none" lIns="0" tIns="0" rIns="0" bIns="0" rtlCol="0" anchor="t" anchorCtr="1"/>
          <a:lstStyle/>
          <a:p>
            <a:pPr algn="ctr">
              <a:defRPr/>
            </a:pPr>
            <a:r>
              <a:rPr lang="en-US" sz="4000" b="1" i="0" strike="noStrike">
                <a:solidFill>
                  <a:srgbClr val="F9F4EE">
                    <a:alpha val="100000"/>
                  </a:srgbClr>
                </a:solidFill>
                <a:latin typeface="黑体" panose="02010609060101010101" charset="-122"/>
                <a:ea typeface="黑体" panose="02010609060101010101" charset="-122"/>
                <a:cs typeface="FZHei-B01" panose="02000000000000000000" charset="-122"/>
              </a:rPr>
              <a:t>坚持思想建党、理论强党</a:t>
            </a:r>
            <a:endParaRPr lang="en-US" sz="4000" b="1" i="0" strike="noStrike">
              <a:solidFill>
                <a:srgbClr val="F9F4EE">
                  <a:alpha val="100000"/>
                </a:srgbClr>
              </a:solidFill>
              <a:latin typeface="黑体" panose="02010609060101010101" charset="-122"/>
              <a:ea typeface="黑体" panose="02010609060101010101" charset="-122"/>
              <a:cs typeface="FZHei-B01" panose="02000000000000000000" charset="-122"/>
            </a:endParaRPr>
          </a:p>
        </p:txBody>
      </p:sp>
      <p:sp>
        <p:nvSpPr>
          <p:cNvPr id="6" name="TextBox 6"/>
          <p:cNvSpPr txBox="1"/>
          <p:nvPr/>
        </p:nvSpPr>
        <p:spPr>
          <a:xfrm>
            <a:off x="1892323" y="3504912"/>
            <a:ext cx="8404306" cy="356146"/>
          </a:xfrm>
          <a:prstGeom prst="rect">
            <a:avLst/>
          </a:prstGeom>
          <a:ln>
            <a:headEnd type="none"/>
            <a:tailEnd type="none"/>
          </a:ln>
        </p:spPr>
        <p:txBody>
          <a:bodyPr vert="horz" wrap="none" lIns="0" tIns="0" rIns="0" bIns="0" rtlCol="0" anchor="ctr" anchorCtr="1"/>
          <a:lstStyle/>
          <a:p>
            <a:pPr algn="ctr">
              <a:defRPr/>
            </a:pPr>
            <a:r>
              <a:rPr lang="zh-CN" altLang="en-US" sz="2400" b="0" i="0" strike="noStrike">
                <a:solidFill>
                  <a:srgbClr val="F9F4EE">
                    <a:alpha val="92156"/>
                  </a:srgbClr>
                </a:solidFill>
                <a:latin typeface="黑体" panose="02010609060101010101" charset="-122"/>
                <a:ea typeface="黑体" panose="02010609060101010101" charset="-122"/>
                <a:cs typeface="黑体" panose="02010609060101010101" charset="-122"/>
              </a:rPr>
              <a:t>主讲人：</a:t>
            </a:r>
            <a:r>
              <a:rPr lang="en-US" altLang="zh-CN" sz="2400" b="0" i="0" strike="noStrike">
                <a:solidFill>
                  <a:srgbClr val="F9F4EE">
                    <a:alpha val="92156"/>
                  </a:srgbClr>
                </a:solidFill>
                <a:latin typeface="黑体" panose="02010609060101010101" charset="-122"/>
                <a:ea typeface="黑体" panose="02010609060101010101" charset="-122"/>
                <a:cs typeface="黑体" panose="02010609060101010101" charset="-122"/>
              </a:rPr>
              <a:t>A</a:t>
            </a:r>
            <a:r>
              <a:rPr lang="zh-CN" altLang="en-US" sz="2400" b="0" i="0" strike="noStrike">
                <a:solidFill>
                  <a:srgbClr val="F9F4EE">
                    <a:alpha val="92156"/>
                  </a:srgbClr>
                </a:solidFill>
                <a:latin typeface="黑体" panose="02010609060101010101" charset="-122"/>
                <a:ea typeface="黑体" panose="02010609060101010101" charset="-122"/>
                <a:cs typeface="黑体" panose="02010609060101010101" charset="-122"/>
              </a:rPr>
              <a:t>书记</a:t>
            </a:r>
            <a:endParaRPr lang="zh-CN" altLang="en-US" sz="2400" b="0" i="0" strike="noStrike">
              <a:solidFill>
                <a:srgbClr val="F9F4EE">
                  <a:alpha val="92156"/>
                </a:srgb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endParaRPr lang="en-US" sz="1600" b="0" strike="noStrike">
              <a:solidFill>
                <a:srgbClr val="1C0A0A">
                  <a:alpha val="50196"/>
                </a:srgbClr>
              </a:solidFill>
              <a:latin typeface="FZHei-B01" panose="02000000000000000000" charset="-122"/>
              <a:ea typeface="FZHei-B01" panose="02000000000000000000" charset="-122"/>
              <a:cs typeface="FZHei-B01" panose="02000000000000000000" charset="-122"/>
            </a:endParaRPr>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zh-CN" altLang="en-US" sz="2400" b="1" strike="noStrike">
                <a:solidFill>
                  <a:srgbClr val="1C0A0A">
                    <a:alpha val="100000"/>
                  </a:srgbClr>
                </a:solidFill>
                <a:latin typeface="FZHei-B01" panose="02000000000000000000" charset="-122"/>
                <a:ea typeface="FZHei-B01" panose="02000000000000000000" charset="-122"/>
                <a:cs typeface="FZHei-B01" panose="02000000000000000000" charset="-122"/>
              </a:rPr>
              <a:t>引言：</a:t>
            </a:r>
            <a:r>
              <a:rPr lang="en-US" sz="2400" b="1" strike="noStrike">
                <a:solidFill>
                  <a:srgbClr val="1C0A0A">
                    <a:alpha val="100000"/>
                  </a:srgbClr>
                </a:solidFill>
                <a:latin typeface="FZHei-B01" panose="02000000000000000000" charset="-122"/>
                <a:ea typeface="FZHei-B01" panose="02000000000000000000" charset="-122"/>
                <a:cs typeface="FZHei-B01" panose="02000000000000000000" charset="-122"/>
              </a:rPr>
              <a:t>思想建党与理论强党的历史逻辑</a:t>
            </a:r>
            <a:endParaRPr lang="en-US" sz="24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坚持思想建党、理论强党是习近平总书记关于党的建设的重要思想的重要组成部分。这一重要论断深刻揭示了中国共产党</a:t>
            </a:r>
            <a:endParaRPr lang="en-US" sz="16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百年奋斗历程中历经艰难困苦而不断创造辉煌的核心密码，是新时代推进党的建设新的伟大工程的根本遵循。</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87786"/>
            <a:ext cx="3605799" cy="4113014"/>
          </a:xfrm>
          <a:prstGeom prst="rect">
            <a:avLst/>
          </a:prstGeom>
          <a:solidFill>
            <a:srgbClr val="EFE9E0">
              <a:alpha val="100000"/>
            </a:srgbClr>
          </a:solidFill>
          <a:ln w="9525">
            <a:solidFill>
              <a:srgbClr val="D5CDC2">
                <a:alpha val="100000"/>
              </a:srgbClr>
            </a:solidFill>
            <a:prstDash val="solid"/>
            <a:headEnd type="none"/>
            <a:tailEnd type="none"/>
          </a:ln>
        </p:spPr>
      </p:sp>
      <p:sp>
        <p:nvSpPr>
          <p:cNvPr id="8" name="AutoShape 8"/>
          <p:cNvSpPr/>
          <p:nvPr>
            <p:custDataLst>
              <p:tags r:id="rId2"/>
            </p:custDataLst>
          </p:nvPr>
        </p:nvSpPr>
        <p:spPr>
          <a:xfrm>
            <a:off x="457086" y="228778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95151" y="2583061"/>
            <a:ext cx="457086" cy="4572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94516" y="3347145"/>
            <a:ext cx="3129669" cy="25717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历史经验</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94516" y="3785295"/>
            <a:ext cx="3367734" cy="67984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党之所以能历经艰难困苦创造辉煌，关键在于</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始终重视思想建党、理论强党，这是百年党史得出的宝贵历史经验。</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94516" y="5250061"/>
            <a:ext cx="3129669" cy="9525"/>
          </a:xfrm>
          <a:prstGeom prst="line">
            <a:avLst/>
          </a:prstGeom>
          <a:ln w="9525">
            <a:solidFill>
              <a:srgbClr val="D5CDC2">
                <a:alpha val="100000"/>
              </a:srgbClr>
            </a:solidFill>
            <a:prstDash val="solid"/>
            <a:headEnd type="none"/>
            <a:tailEnd type="none"/>
          </a:ln>
        </p:spPr>
      </p:sp>
      <p:sp>
        <p:nvSpPr>
          <p:cNvPr id="13" name="TextBox 13"/>
          <p:cNvSpPr txBox="1"/>
          <p:nvPr>
            <p:custDataLst>
              <p:tags r:id="rId7"/>
            </p:custDataLst>
          </p:nvPr>
        </p:nvSpPr>
        <p:spPr>
          <a:xfrm>
            <a:off x="694516" y="5383411"/>
            <a:ext cx="3129669" cy="295275"/>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百年党史</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87786"/>
            <a:ext cx="3605948" cy="4113014"/>
          </a:xfrm>
          <a:prstGeom prst="rect">
            <a:avLst/>
          </a:prstGeom>
          <a:solidFill>
            <a:srgbClr val="EFE9E0">
              <a:alpha val="100000"/>
            </a:srgbClr>
          </a:solidFill>
          <a:ln w="9525">
            <a:solidFill>
              <a:srgbClr val="D5CDC2">
                <a:alpha val="100000"/>
              </a:srgbClr>
            </a:solidFill>
            <a:prstDash val="solid"/>
            <a:headEnd type="none"/>
            <a:tailEnd type="none"/>
          </a:ln>
        </p:spPr>
      </p:sp>
      <p:sp>
        <p:nvSpPr>
          <p:cNvPr id="15" name="AutoShape 15"/>
          <p:cNvSpPr/>
          <p:nvPr>
            <p:custDataLst>
              <p:tags r:id="rId9"/>
            </p:custDataLst>
          </p:nvPr>
        </p:nvSpPr>
        <p:spPr>
          <a:xfrm>
            <a:off x="4291428" y="228778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529493" y="2583061"/>
            <a:ext cx="457086" cy="4572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528858" y="3347145"/>
            <a:ext cx="3129817" cy="25717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思想武器</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528858" y="3785295"/>
            <a:ext cx="3367883" cy="67984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用科学理论武装党员干部头脑，使全党始终保</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持统一的思想、坚定的意志、强大的战斗力，是战胜一切艰难险阻的思想武器。</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28858" y="5250061"/>
            <a:ext cx="3129817" cy="9525"/>
          </a:xfrm>
          <a:prstGeom prst="line">
            <a:avLst/>
          </a:prstGeom>
          <a:ln w="9525">
            <a:solidFill>
              <a:srgbClr val="D5CDC2">
                <a:alpha val="100000"/>
              </a:srgbClr>
            </a:solidFill>
            <a:prstDash val="solid"/>
            <a:headEnd type="none"/>
            <a:tailEnd type="none"/>
          </a:ln>
        </p:spPr>
      </p:sp>
      <p:sp>
        <p:nvSpPr>
          <p:cNvPr id="20" name="TextBox 20"/>
          <p:cNvSpPr txBox="1"/>
          <p:nvPr>
            <p:custDataLst>
              <p:tags r:id="rId14"/>
            </p:custDataLst>
          </p:nvPr>
        </p:nvSpPr>
        <p:spPr>
          <a:xfrm>
            <a:off x="4528858" y="5383411"/>
            <a:ext cx="3129817" cy="295275"/>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统一意志</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87786"/>
            <a:ext cx="3605799" cy="4113014"/>
          </a:xfrm>
          <a:prstGeom prst="rect">
            <a:avLst/>
          </a:prstGeom>
          <a:solidFill>
            <a:srgbClr val="EFE9E0">
              <a:alpha val="100000"/>
            </a:srgbClr>
          </a:solidFill>
          <a:ln w="9525">
            <a:solidFill>
              <a:srgbClr val="D5CDC2">
                <a:alpha val="100000"/>
              </a:srgbClr>
            </a:solidFill>
            <a:prstDash val="solid"/>
            <a:headEnd type="none"/>
            <a:tailEnd type="none"/>
          </a:ln>
        </p:spPr>
      </p:sp>
      <p:sp>
        <p:nvSpPr>
          <p:cNvPr id="22" name="AutoShape 22"/>
          <p:cNvSpPr/>
          <p:nvPr>
            <p:custDataLst>
              <p:tags r:id="rId16"/>
            </p:custDataLst>
          </p:nvPr>
        </p:nvSpPr>
        <p:spPr>
          <a:xfrm>
            <a:off x="8125918" y="228778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63984" y="2583061"/>
            <a:ext cx="457086" cy="457200"/>
          </a:xfrm>
          <a:custGeom>
            <a:avLst/>
            <a:gdLst/>
            <a:ahLst/>
            <a:cxnLst/>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7"/>
                </a:cubicBezTo>
                <a:cubicBezTo>
                  <a:pt x="7977" y="1354"/>
                  <a:pt x="7587" y="1128"/>
                  <a:pt x="7139" y="1010"/>
                </a:cubicBezTo>
                <a:cubicBezTo>
                  <a:pt x="6691" y="892"/>
                  <a:pt x="6245" y="892"/>
                  <a:pt x="5801" y="1010"/>
                </a:cubicBezTo>
                <a:cubicBezTo>
                  <a:pt x="5356" y="1128"/>
                  <a:pt x="4967" y="1354"/>
                  <a:pt x="4634" y="1687"/>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63349" y="3347145"/>
            <a:ext cx="3129669" cy="25717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有机统一</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63349" y="3785295"/>
            <a:ext cx="3367734" cy="67984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思想建党是理论强党的统领，理论强党是思想</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建党的深化，两者统一于新时代党的建设伟大工程。</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63349" y="5250061"/>
            <a:ext cx="3129669" cy="9525"/>
          </a:xfrm>
          <a:prstGeom prst="line">
            <a:avLst/>
          </a:prstGeom>
          <a:ln w="9525">
            <a:solidFill>
              <a:srgbClr val="D5CDC2">
                <a:alpha val="100000"/>
              </a:srgbClr>
            </a:solidFill>
            <a:prstDash val="solid"/>
            <a:headEnd type="none"/>
            <a:tailEnd type="none"/>
          </a:ln>
        </p:spPr>
      </p:sp>
      <p:sp>
        <p:nvSpPr>
          <p:cNvPr id="27" name="TextBox 27"/>
          <p:cNvSpPr txBox="1"/>
          <p:nvPr>
            <p:custDataLst>
              <p:tags r:id="rId21"/>
            </p:custDataLst>
          </p:nvPr>
        </p:nvSpPr>
        <p:spPr>
          <a:xfrm>
            <a:off x="8363349" y="5383411"/>
            <a:ext cx="3129669" cy="295275"/>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伟大工程</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endParaRPr lang="en-US" sz="1600" b="0" strike="noStrike">
              <a:solidFill>
                <a:srgbClr val="1C0A0A">
                  <a:alpha val="50196"/>
                </a:srgbClr>
              </a:solidFill>
              <a:latin typeface="FZHei-B01" panose="02000000000000000000" charset="-122"/>
              <a:ea typeface="FZHei-B01" panose="02000000000000000000" charset="-122"/>
              <a:cs typeface="FZHei-B01" panose="02000000000000000000" charset="-122"/>
            </a:endParaRPr>
          </a:p>
        </p:txBody>
      </p:sp>
      <p:sp>
        <p:nvSpPr>
          <p:cNvPr id="5" name="TextBox 5"/>
          <p:cNvSpPr txBox="1"/>
          <p:nvPr/>
        </p:nvSpPr>
        <p:spPr>
          <a:xfrm>
            <a:off x="457086" y="762000"/>
            <a:ext cx="11274781" cy="419100"/>
          </a:xfrm>
          <a:prstGeom prst="rect">
            <a:avLst/>
          </a:prstGeom>
          <a:ln>
            <a:headEnd type="none"/>
            <a:tailEnd type="none"/>
          </a:ln>
        </p:spPr>
        <p:txBody>
          <a:bodyPr vert="horz" wrap="none" lIns="0" tIns="0" rIns="0" bIns="0" rtlCol="0" anchor="t" anchorCtr="0"/>
          <a:lstStyle/>
          <a:p>
            <a:pPr algn="l">
              <a:defRPr/>
            </a:pPr>
            <a:r>
              <a:rPr lang="zh-CN" altLang="en-US" sz="2400" b="1" strike="noStrike">
                <a:solidFill>
                  <a:srgbClr val="1C0A0A">
                    <a:alpha val="100000"/>
                  </a:srgbClr>
                </a:solidFill>
                <a:latin typeface="FZHei-B01" panose="02000000000000000000" charset="-122"/>
                <a:ea typeface="FZHei-B01" panose="02000000000000000000" charset="-122"/>
                <a:cs typeface="FZHei-B01" panose="02000000000000000000" charset="-122"/>
              </a:rPr>
              <a:t>引言：</a:t>
            </a:r>
            <a:r>
              <a:rPr lang="en-US" sz="2400" b="1" strike="noStrike">
                <a:solidFill>
                  <a:srgbClr val="1C0A0A">
                    <a:alpha val="100000"/>
                  </a:srgbClr>
                </a:solidFill>
                <a:latin typeface="FZHei-B01" panose="02000000000000000000" charset="-122"/>
                <a:ea typeface="FZHei-B01" panose="02000000000000000000" charset="-122"/>
                <a:cs typeface="FZHei-B01" panose="02000000000000000000" charset="-122"/>
              </a:rPr>
              <a:t>思想建党与理论强党的辩证统一</a:t>
            </a:r>
            <a:endParaRPr lang="en-US" sz="2400"/>
          </a:p>
        </p:txBody>
      </p:sp>
      <p:sp>
        <p:nvSpPr>
          <p:cNvPr id="6" name="AutoShape 6"/>
          <p:cNvSpPr/>
          <p:nvPr/>
        </p:nvSpPr>
        <p:spPr>
          <a:xfrm>
            <a:off x="457086" y="133350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3716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思想建党与理论强党是相辅相成、内在统一的有机整体。思想建党确立了政治方向与价值追求，理论强党提供了科学指南</a:t>
            </a:r>
            <a:endParaRPr lang="en-US" sz="16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与方法论支撑，两者的深度融合是确保党始终成为中国特色社会主义事业坚强领导核心的关键所在。</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173486"/>
            <a:ext cx="3605799" cy="4227314"/>
          </a:xfrm>
          <a:prstGeom prst="rect">
            <a:avLst/>
          </a:prstGeom>
          <a:solidFill>
            <a:srgbClr val="EEE8E3">
              <a:alpha val="100000"/>
            </a:srgbClr>
          </a:solidFill>
          <a:ln w="9525">
            <a:solidFill>
              <a:srgbClr val="DFD8D3">
                <a:alpha val="100000"/>
              </a:srgbClr>
            </a:solidFill>
            <a:prstDash val="solid"/>
            <a:headEnd type="none"/>
            <a:tailEnd type="none"/>
          </a:ln>
        </p:spPr>
      </p:sp>
      <p:sp>
        <p:nvSpPr>
          <p:cNvPr id="9" name="AutoShape 9"/>
          <p:cNvSpPr/>
          <p:nvPr>
            <p:custDataLst>
              <p:tags r:id="rId2"/>
            </p:custDataLst>
          </p:nvPr>
        </p:nvSpPr>
        <p:spPr>
          <a:xfrm>
            <a:off x="457086" y="2173486"/>
            <a:ext cx="3605799"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95151" y="2430661"/>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94516" y="3346569"/>
            <a:ext cx="3129669" cy="23812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思想建党是统领</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94516" y="3752275"/>
            <a:ext cx="3367734" cy="42088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侧重于解决理想信念、党性修养等根本性问</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题，为全党确立正确的政治方向和价值追求。</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694516" y="5238175"/>
            <a:ext cx="3129669" cy="9525"/>
          </a:xfrm>
          <a:prstGeom prst="line">
            <a:avLst/>
          </a:prstGeom>
          <a:ln w="9525">
            <a:solidFill>
              <a:srgbClr val="DFD8D3">
                <a:alpha val="100000"/>
              </a:srgbClr>
            </a:solidFill>
            <a:prstDash val="solid"/>
            <a:headEnd type="none"/>
            <a:tailEnd type="none"/>
          </a:ln>
        </p:spPr>
      </p:sp>
      <p:sp>
        <p:nvSpPr>
          <p:cNvPr id="14" name="TextBox 14"/>
          <p:cNvSpPr txBox="1"/>
          <p:nvPr>
            <p:custDataLst>
              <p:tags r:id="rId7"/>
            </p:custDataLst>
          </p:nvPr>
        </p:nvSpPr>
        <p:spPr>
          <a:xfrm>
            <a:off x="694516" y="5352475"/>
            <a:ext cx="3129669" cy="285750"/>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政治方向</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8"/>
            </p:custDataLst>
          </p:nvPr>
        </p:nvSpPr>
        <p:spPr>
          <a:xfrm>
            <a:off x="4291428" y="2173486"/>
            <a:ext cx="3605948" cy="4227314"/>
          </a:xfrm>
          <a:prstGeom prst="rect">
            <a:avLst/>
          </a:prstGeom>
          <a:solidFill>
            <a:srgbClr val="EEE8E3">
              <a:alpha val="100000"/>
            </a:srgbClr>
          </a:solidFill>
          <a:ln w="9525">
            <a:solidFill>
              <a:srgbClr val="DFD8D3">
                <a:alpha val="100000"/>
              </a:srgbClr>
            </a:solidFill>
            <a:prstDash val="solid"/>
            <a:headEnd type="none"/>
            <a:tailEnd type="none"/>
          </a:ln>
        </p:spPr>
      </p:sp>
      <p:sp>
        <p:nvSpPr>
          <p:cNvPr id="16" name="AutoShape 16"/>
          <p:cNvSpPr/>
          <p:nvPr>
            <p:custDataLst>
              <p:tags r:id="rId9"/>
            </p:custDataLst>
          </p:nvPr>
        </p:nvSpPr>
        <p:spPr>
          <a:xfrm>
            <a:off x="4291428" y="2173486"/>
            <a:ext cx="3605948" cy="9525"/>
          </a:xfrm>
          <a:prstGeom prst="line">
            <a:avLst/>
          </a:prstGeom>
          <a:ln w="28575">
            <a:solidFill>
              <a:srgbClr val="B5302A">
                <a:alpha val="100000"/>
              </a:srgbClr>
            </a:solidFill>
            <a:prstDash val="solid"/>
            <a:headEnd type="none"/>
            <a:tailEnd type="none"/>
          </a:ln>
        </p:spPr>
      </p:sp>
      <p:sp>
        <p:nvSpPr>
          <p:cNvPr id="17" name="AutoShape 17"/>
          <p:cNvSpPr/>
          <p:nvPr>
            <p:custDataLst>
              <p:tags r:id="rId10"/>
            </p:custDataLst>
          </p:nvPr>
        </p:nvSpPr>
        <p:spPr>
          <a:xfrm>
            <a:off x="4529493" y="24306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8" name="TextBox 18"/>
          <p:cNvSpPr txBox="1"/>
          <p:nvPr>
            <p:custDataLst>
              <p:tags r:id="rId11"/>
            </p:custDataLst>
          </p:nvPr>
        </p:nvSpPr>
        <p:spPr>
          <a:xfrm>
            <a:off x="4528858" y="3217089"/>
            <a:ext cx="3129817" cy="23812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理论强党是深化</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2"/>
            </p:custDataLst>
          </p:nvPr>
        </p:nvSpPr>
        <p:spPr>
          <a:xfrm>
            <a:off x="4528858" y="3622794"/>
            <a:ext cx="3367883" cy="67984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侧重于用马克思主义科学理论武装头脑，为思</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想建设提供坚实的学理支撑和科学的方法论指</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导。</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custDataLst>
              <p:tags r:id="rId13"/>
            </p:custDataLst>
          </p:nvPr>
        </p:nvSpPr>
        <p:spPr>
          <a:xfrm>
            <a:off x="4528858" y="5238175"/>
            <a:ext cx="3129817" cy="9525"/>
          </a:xfrm>
          <a:prstGeom prst="line">
            <a:avLst/>
          </a:prstGeom>
          <a:ln w="9525">
            <a:solidFill>
              <a:srgbClr val="DFD8D3">
                <a:alpha val="100000"/>
              </a:srgbClr>
            </a:solidFill>
            <a:prstDash val="solid"/>
            <a:headEnd type="none"/>
            <a:tailEnd type="none"/>
          </a:ln>
        </p:spPr>
      </p:sp>
      <p:sp>
        <p:nvSpPr>
          <p:cNvPr id="21" name="TextBox 21"/>
          <p:cNvSpPr txBox="1"/>
          <p:nvPr>
            <p:custDataLst>
              <p:tags r:id="rId14"/>
            </p:custDataLst>
          </p:nvPr>
        </p:nvSpPr>
        <p:spPr>
          <a:xfrm>
            <a:off x="4528858" y="5352475"/>
            <a:ext cx="3129817" cy="285750"/>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学理支撑</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5"/>
            </p:custDataLst>
          </p:nvPr>
        </p:nvSpPr>
        <p:spPr>
          <a:xfrm>
            <a:off x="8125918" y="2173486"/>
            <a:ext cx="3605799" cy="4227314"/>
          </a:xfrm>
          <a:prstGeom prst="rect">
            <a:avLst/>
          </a:prstGeom>
          <a:solidFill>
            <a:srgbClr val="EEE8E3">
              <a:alpha val="100000"/>
            </a:srgbClr>
          </a:solidFill>
          <a:ln w="9525">
            <a:solidFill>
              <a:srgbClr val="DFD8D3">
                <a:alpha val="100000"/>
              </a:srgbClr>
            </a:solidFill>
            <a:prstDash val="solid"/>
            <a:headEnd type="none"/>
            <a:tailEnd type="none"/>
          </a:ln>
        </p:spPr>
      </p:sp>
      <p:sp>
        <p:nvSpPr>
          <p:cNvPr id="23" name="AutoShape 23"/>
          <p:cNvSpPr/>
          <p:nvPr>
            <p:custDataLst>
              <p:tags r:id="rId16"/>
            </p:custDataLst>
          </p:nvPr>
        </p:nvSpPr>
        <p:spPr>
          <a:xfrm>
            <a:off x="8125918" y="2173486"/>
            <a:ext cx="3605799" cy="9525"/>
          </a:xfrm>
          <a:prstGeom prst="line">
            <a:avLst/>
          </a:prstGeom>
          <a:ln w="28575">
            <a:solidFill>
              <a:srgbClr val="B5302A">
                <a:alpha val="100000"/>
              </a:srgbClr>
            </a:solidFill>
            <a:prstDash val="solid"/>
            <a:headEnd type="none"/>
            <a:tailEnd type="none"/>
          </a:ln>
        </p:spPr>
      </p:sp>
      <p:sp>
        <p:nvSpPr>
          <p:cNvPr id="24" name="AutoShape 24"/>
          <p:cNvSpPr/>
          <p:nvPr>
            <p:custDataLst>
              <p:tags r:id="rId17"/>
            </p:custDataLst>
          </p:nvPr>
        </p:nvSpPr>
        <p:spPr>
          <a:xfrm>
            <a:off x="8363984" y="243066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B5302A">
              <a:alpha val="100000"/>
            </a:srgbClr>
          </a:solidFill>
          <a:ln>
            <a:headEnd type="none"/>
            <a:tailEnd type="none"/>
          </a:ln>
        </p:spPr>
      </p:sp>
      <p:sp>
        <p:nvSpPr>
          <p:cNvPr id="25" name="TextBox 25"/>
          <p:cNvSpPr txBox="1"/>
          <p:nvPr>
            <p:custDataLst>
              <p:tags r:id="rId18"/>
            </p:custDataLst>
          </p:nvPr>
        </p:nvSpPr>
        <p:spPr>
          <a:xfrm>
            <a:off x="8363349" y="3217089"/>
            <a:ext cx="3129669" cy="238125"/>
          </a:xfrm>
          <a:prstGeom prst="rect">
            <a:avLst/>
          </a:prstGeom>
          <a:ln>
            <a:headEnd type="none"/>
            <a:tailEnd type="none"/>
          </a:ln>
        </p:spPr>
        <p:txBody>
          <a:bodyPr vert="horz" wrap="none" lIns="0" tIns="0" rIns="0" bIns="0" rtlCol="0" anchor="t" anchorCtr="0"/>
          <a:lstStyle/>
          <a:p>
            <a:pPr algn="l">
              <a:defRPr/>
            </a:pPr>
            <a:r>
              <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rPr>
              <a:t>统一于伟大工程</a:t>
            </a:r>
            <a:endParaRPr lang="en-US"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9"/>
            </p:custDataLst>
          </p:nvPr>
        </p:nvSpPr>
        <p:spPr>
          <a:xfrm>
            <a:off x="8363349" y="3622794"/>
            <a:ext cx="3367734" cy="679846"/>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共同服务于提高党的执政能力、保持党的先进</a:t>
            </a:r>
            <a:r>
              <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性和纯洁性这一核心目标，推进新时代党的建设。</a:t>
            </a:r>
            <a:endParaRPr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20"/>
            </p:custDataLst>
          </p:nvPr>
        </p:nvSpPr>
        <p:spPr>
          <a:xfrm>
            <a:off x="8363349" y="5238175"/>
            <a:ext cx="3129669" cy="9525"/>
          </a:xfrm>
          <a:prstGeom prst="line">
            <a:avLst/>
          </a:prstGeom>
          <a:ln w="9525">
            <a:solidFill>
              <a:srgbClr val="DFD8D3">
                <a:alpha val="100000"/>
              </a:srgbClr>
            </a:solidFill>
            <a:prstDash val="solid"/>
            <a:headEnd type="none"/>
            <a:tailEnd type="none"/>
          </a:ln>
        </p:spPr>
      </p:sp>
      <p:sp>
        <p:nvSpPr>
          <p:cNvPr id="28" name="TextBox 28"/>
          <p:cNvSpPr txBox="1"/>
          <p:nvPr>
            <p:custDataLst>
              <p:tags r:id="rId21"/>
            </p:custDataLst>
          </p:nvPr>
        </p:nvSpPr>
        <p:spPr>
          <a:xfrm>
            <a:off x="8363349" y="5352475"/>
            <a:ext cx="3129669" cy="285750"/>
          </a:xfrm>
          <a:prstGeom prst="rect">
            <a:avLst/>
          </a:prstGeom>
          <a:ln>
            <a:headEnd type="none"/>
            <a:tailEnd type="none"/>
          </a:ln>
        </p:spPr>
        <p:txBody>
          <a:bodyPr vert="horz" wrap="none" lIns="0" tIns="0" rIns="0" bIns="0" rtlCol="0" anchor="t" anchorCtr="0"/>
          <a:lstStyle/>
          <a:p>
            <a:pPr algn="l">
              <a:defRPr/>
            </a:pPr>
            <a:r>
              <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rPr>
              <a:t>核心目标</a:t>
            </a:r>
            <a:endParaRPr lang="en-US"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467100" y="84074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latin typeface="阿里巴巴普惠体 B" panose="00020600040101010101" charset="-122"/>
                <a:ea typeface="阿里巴巴普惠体 B" panose="00020600040101010101" charset="-122"/>
                <a:cs typeface="思源黑体 CN Heavy" panose="020B0A00000000000000" charset="-122"/>
              </a:rPr>
              <a:t>目录 </a:t>
            </a:r>
            <a:endParaRPr lang="en-US" altLang="zh-CN" sz="2800" b="1" dirty="0">
              <a:ln w="6350">
                <a:noFill/>
              </a:ln>
              <a:solidFill>
                <a:srgbClr val="FF0000"/>
              </a:solidFill>
              <a:effectLst/>
              <a:latin typeface="阿里巴巴普惠体 B" panose="00020600040101010101" charset="-122"/>
              <a:ea typeface="阿里巴巴普惠体 B" panose="00020600040101010101" charset="-122"/>
              <a:cs typeface="思源黑体 CN Heavy" panose="020B0A00000000000000" charset="-122"/>
            </a:endParaRPr>
          </a:p>
        </p:txBody>
      </p:sp>
      <p:cxnSp>
        <p:nvCxnSpPr>
          <p:cNvPr id="12" name="直接连接符 11"/>
          <p:cNvCxnSpPr/>
          <p:nvPr/>
        </p:nvCxnSpPr>
        <p:spPr>
          <a:xfrm>
            <a:off x="1540477" y="1669229"/>
            <a:ext cx="9467215" cy="0"/>
          </a:xfrm>
          <a:prstGeom prst="line">
            <a:avLst/>
          </a:prstGeom>
          <a:noFill/>
          <a:ln w="19050" cap="flat" cmpd="sng" algn="ctr">
            <a:solidFill>
              <a:srgbClr val="FF0000"/>
            </a:solidFill>
            <a:prstDash val="solid"/>
          </a:ln>
          <a:effectLst/>
        </p:spPr>
      </p:cxnSp>
      <p:sp>
        <p:nvSpPr>
          <p:cNvPr id="2" name="矩形: 圆角 25"/>
          <p:cNvSpPr/>
          <p:nvPr>
            <p:custDataLst>
              <p:tags r:id="rId1"/>
            </p:custDataLst>
          </p:nvPr>
        </p:nvSpPr>
        <p:spPr>
          <a:xfrm>
            <a:off x="1550223" y="2025909"/>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2800" b="1" kern="0" dirty="0" smtClean="0">
                <a:solidFill>
                  <a:schemeClr val="bg1"/>
                </a:solidFill>
                <a:latin typeface="黑体" panose="02010609060101010101" charset="-122"/>
                <a:ea typeface="黑体" panose="02010609060101010101" charset="-122"/>
                <a:cs typeface="+mn-ea"/>
                <a:sym typeface="+mn-lt"/>
              </a:rPr>
              <a:t>1</a:t>
            </a:r>
            <a:endParaRPr lang="en-US" altLang="zh-CN" sz="2800" b="1" kern="0" dirty="0" smtClean="0">
              <a:solidFill>
                <a:schemeClr val="bg1"/>
              </a:solidFill>
              <a:latin typeface="黑体" panose="02010609060101010101" charset="-122"/>
              <a:ea typeface="黑体" panose="02010609060101010101" charset="-122"/>
              <a:cs typeface="+mn-ea"/>
              <a:sym typeface="+mn-lt"/>
            </a:endParaRPr>
          </a:p>
        </p:txBody>
      </p:sp>
      <p:grpSp>
        <p:nvGrpSpPr>
          <p:cNvPr id="3" name="组合 2"/>
          <p:cNvGrpSpPr/>
          <p:nvPr>
            <p:custDataLst>
              <p:tags r:id="rId2"/>
            </p:custDataLst>
          </p:nvPr>
        </p:nvGrpSpPr>
        <p:grpSpPr>
          <a:xfrm>
            <a:off x="2180590" y="2026285"/>
            <a:ext cx="8913495" cy="629792"/>
            <a:chOff x="5072465" y="1826209"/>
            <a:chExt cx="3751188" cy="478124"/>
          </a:xfrm>
        </p:grpSpPr>
        <p:sp>
          <p:nvSpPr>
            <p:cNvPr id="4" name="矩形: 圆角 24"/>
            <p:cNvSpPr/>
            <p:nvPr>
              <p:custDataLst>
                <p:tags r:id="rId3"/>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800" b="1" kern="0" dirty="0" smtClean="0">
                <a:solidFill>
                  <a:srgbClr val="FF0000"/>
                </a:solidFill>
                <a:latin typeface="黑体" panose="02010609060101010101" charset="-122"/>
                <a:ea typeface="黑体" panose="02010609060101010101" charset="-122"/>
                <a:cs typeface="+mn-ea"/>
                <a:sym typeface="+mn-lt"/>
              </a:endParaRPr>
            </a:p>
          </p:txBody>
        </p:sp>
        <p:sp>
          <p:nvSpPr>
            <p:cNvPr id="5" name="文本框 17"/>
            <p:cNvSpPr txBox="1"/>
            <p:nvPr>
              <p:custDataLst>
                <p:tags r:id="rId4"/>
              </p:custDataLst>
            </p:nvPr>
          </p:nvSpPr>
          <p:spPr>
            <a:xfrm>
              <a:off x="5072465" y="1874034"/>
              <a:ext cx="3751188" cy="396268"/>
            </a:xfrm>
            <a:prstGeom prst="rect">
              <a:avLst/>
            </a:prstGeom>
            <a:noFill/>
          </p:spPr>
          <p:txBody>
            <a:bodyPr wrap="square" rtlCol="0">
              <a:spAutoFit/>
            </a:bodyPr>
            <a:lstStyle/>
            <a:p>
              <a:pPr algn="l" defTabSz="914400"/>
              <a:r>
                <a:rPr lang="en-US" sz="2800">
                  <a:solidFill>
                    <a:srgbClr val="FF0000">
                      <a:alpha val="100000"/>
                    </a:srgbClr>
                  </a:solidFill>
                  <a:latin typeface="黑体" panose="02010609060101010101" charset="-122"/>
                  <a:ea typeface="黑体" panose="02010609060101010101" charset="-122"/>
                  <a:cs typeface="FZFangSong-Z02" panose="03000509000000000000" charset="-122"/>
                  <a:sym typeface="+mn-ea"/>
                </a:rPr>
                <a:t>深刻把握坚持思想建党、理论强党的重大意义</a:t>
              </a:r>
              <a:endParaRPr lang="en-US" altLang="en-US" sz="2800" b="1" kern="0" dirty="0">
                <a:solidFill>
                  <a:srgbClr val="FF0000">
                    <a:alpha val="100000"/>
                  </a:srgbClr>
                </a:solidFill>
                <a:effectLst>
                  <a:outerShdw dist="25400" sx="1000" sy="1000" algn="ctr" rotWithShape="0">
                    <a:srgbClr val="000000"/>
                  </a:outerShdw>
                </a:effectLst>
                <a:latin typeface="黑体" panose="02010609060101010101" charset="-122"/>
                <a:ea typeface="黑体" panose="02010609060101010101" charset="-122"/>
                <a:cs typeface="FZFangSong-Z02" panose="03000509000000000000" charset="-122"/>
                <a:sym typeface="+mn-ea"/>
              </a:endParaRPr>
            </a:p>
          </p:txBody>
        </p:sp>
      </p:grpSp>
      <p:sp>
        <p:nvSpPr>
          <p:cNvPr id="6" name="矩形: 圆角 25"/>
          <p:cNvSpPr/>
          <p:nvPr>
            <p:custDataLst>
              <p:tags r:id="rId5"/>
            </p:custDataLst>
          </p:nvPr>
        </p:nvSpPr>
        <p:spPr>
          <a:xfrm>
            <a:off x="1550223" y="2738760"/>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2800" b="1" kern="0" dirty="0" smtClean="0">
                <a:solidFill>
                  <a:schemeClr val="bg1"/>
                </a:solidFill>
                <a:latin typeface="黑体" panose="02010609060101010101" charset="-122"/>
                <a:ea typeface="黑体" panose="02010609060101010101" charset="-122"/>
                <a:cs typeface="+mn-ea"/>
                <a:sym typeface="+mn-lt"/>
              </a:rPr>
              <a:t>2</a:t>
            </a:r>
            <a:endParaRPr lang="en-US" altLang="zh-CN" sz="2800" b="1" kern="0" dirty="0" smtClean="0">
              <a:solidFill>
                <a:schemeClr val="bg1"/>
              </a:solidFill>
              <a:latin typeface="黑体" panose="02010609060101010101" charset="-122"/>
              <a:ea typeface="黑体" panose="02010609060101010101" charset="-122"/>
              <a:cs typeface="+mn-ea"/>
              <a:sym typeface="+mn-lt"/>
            </a:endParaRPr>
          </a:p>
        </p:txBody>
      </p:sp>
      <p:grpSp>
        <p:nvGrpSpPr>
          <p:cNvPr id="7" name="组合 6"/>
          <p:cNvGrpSpPr/>
          <p:nvPr>
            <p:custDataLst>
              <p:tags r:id="rId6"/>
            </p:custDataLst>
          </p:nvPr>
        </p:nvGrpSpPr>
        <p:grpSpPr>
          <a:xfrm>
            <a:off x="2180590" y="2738755"/>
            <a:ext cx="9245600" cy="629920"/>
            <a:chOff x="5072465" y="1826209"/>
            <a:chExt cx="3890477" cy="478124"/>
          </a:xfrm>
        </p:grpSpPr>
        <p:sp>
          <p:nvSpPr>
            <p:cNvPr id="8" name="矩形: 圆角 24"/>
            <p:cNvSpPr/>
            <p:nvPr>
              <p:custDataLst>
                <p:tags r:id="rId7"/>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800" b="1" kern="0" dirty="0" smtClean="0">
                <a:solidFill>
                  <a:srgbClr val="FF0000"/>
                </a:solidFill>
                <a:latin typeface="黑体" panose="02010609060101010101" charset="-122"/>
                <a:ea typeface="黑体" panose="02010609060101010101" charset="-122"/>
                <a:cs typeface="+mn-ea"/>
                <a:sym typeface="+mn-lt"/>
              </a:endParaRPr>
            </a:p>
          </p:txBody>
        </p:sp>
        <p:sp>
          <p:nvSpPr>
            <p:cNvPr id="9" name="文本框 49"/>
            <p:cNvSpPr txBox="1"/>
            <p:nvPr>
              <p:custDataLst>
                <p:tags r:id="rId8"/>
              </p:custDataLst>
            </p:nvPr>
          </p:nvSpPr>
          <p:spPr>
            <a:xfrm>
              <a:off x="5074158" y="1876857"/>
              <a:ext cx="3888784" cy="396187"/>
            </a:xfrm>
            <a:prstGeom prst="rect">
              <a:avLst/>
            </a:prstGeom>
            <a:noFill/>
          </p:spPr>
          <p:txBody>
            <a:bodyPr wrap="square" rtlCol="0">
              <a:spAutoFit/>
            </a:bodyPr>
            <a:lstStyle/>
            <a:p>
              <a:pPr algn="l">
                <a:defRPr/>
              </a:pPr>
              <a:r>
                <a:rPr lang="en-US" sz="2800">
                  <a:solidFill>
                    <a:srgbClr val="FF0000">
                      <a:alpha val="100000"/>
                    </a:srgbClr>
                  </a:solidFill>
                  <a:latin typeface="黑体" panose="02010609060101010101" charset="-122"/>
                  <a:ea typeface="黑体" panose="02010609060101010101" charset="-122"/>
                  <a:cs typeface="FZFangSong-Z02" panose="03000509000000000000" charset="-122"/>
                  <a:sym typeface="+mn-ea"/>
                </a:rPr>
                <a:t>深刻理解坚持思想建党、理论强党的科学内涵</a:t>
              </a:r>
              <a:endParaRPr lang="en-US" altLang="en-US" sz="2800" b="1" kern="0" dirty="0">
                <a:solidFill>
                  <a:srgbClr val="FF0000">
                    <a:alpha val="100000"/>
                  </a:srgbClr>
                </a:solidFill>
                <a:effectLst>
                  <a:outerShdw dist="25400" sx="1000" sy="1000" algn="ctr" rotWithShape="0">
                    <a:srgbClr val="000000"/>
                  </a:outerShdw>
                </a:effectLst>
                <a:latin typeface="黑体" panose="02010609060101010101" charset="-122"/>
                <a:ea typeface="黑体" panose="02010609060101010101" charset="-122"/>
                <a:cs typeface="FZFangSong-Z02" panose="03000509000000000000" charset="-122"/>
                <a:sym typeface="+mn-ea"/>
              </a:endParaRPr>
            </a:p>
          </p:txBody>
        </p:sp>
      </p:grpSp>
      <p:sp>
        <p:nvSpPr>
          <p:cNvPr id="13" name="矩形: 圆角 25"/>
          <p:cNvSpPr/>
          <p:nvPr>
            <p:custDataLst>
              <p:tags r:id="rId9"/>
            </p:custDataLst>
          </p:nvPr>
        </p:nvSpPr>
        <p:spPr>
          <a:xfrm>
            <a:off x="1550223" y="3465581"/>
            <a:ext cx="582627" cy="630044"/>
          </a:xfrm>
          <a:prstGeom prst="roundRect">
            <a:avLst/>
          </a:prstGeom>
          <a:solidFill>
            <a:srgbClr val="FF0000"/>
          </a:solidFill>
          <a:ln w="12700" cap="flat" cmpd="sng" algn="ctr">
            <a:noFill/>
            <a:prstDash val="solid"/>
            <a:miter lim="800000"/>
          </a:ln>
          <a:effectLst/>
        </p:spPr>
        <p:txBody>
          <a:bodyPr rtlCol="0" anchor="ctr"/>
          <a:lstStyle/>
          <a:p>
            <a:pPr algn="ctr" defTabSz="914400">
              <a:defRPr/>
            </a:pPr>
            <a:r>
              <a:rPr lang="en-US" altLang="zh-CN" sz="2800" b="1" kern="0" dirty="0" smtClean="0">
                <a:solidFill>
                  <a:schemeClr val="bg1"/>
                </a:solidFill>
                <a:latin typeface="黑体" panose="02010609060101010101" charset="-122"/>
                <a:ea typeface="黑体" panose="02010609060101010101" charset="-122"/>
                <a:cs typeface="+mn-ea"/>
                <a:sym typeface="+mn-lt"/>
              </a:rPr>
              <a:t>3</a:t>
            </a:r>
            <a:endParaRPr lang="en-US" altLang="zh-CN" sz="2800" b="1" kern="0" dirty="0" smtClean="0">
              <a:solidFill>
                <a:schemeClr val="bg1"/>
              </a:solidFill>
              <a:latin typeface="黑体" panose="02010609060101010101" charset="-122"/>
              <a:ea typeface="黑体" panose="02010609060101010101" charset="-122"/>
              <a:cs typeface="+mn-ea"/>
              <a:sym typeface="+mn-lt"/>
            </a:endParaRPr>
          </a:p>
        </p:txBody>
      </p:sp>
      <p:grpSp>
        <p:nvGrpSpPr>
          <p:cNvPr id="14" name="组合 13"/>
          <p:cNvGrpSpPr/>
          <p:nvPr>
            <p:custDataLst>
              <p:tags r:id="rId10"/>
            </p:custDataLst>
          </p:nvPr>
        </p:nvGrpSpPr>
        <p:grpSpPr>
          <a:xfrm>
            <a:off x="2180590" y="3465830"/>
            <a:ext cx="8913495" cy="629920"/>
            <a:chOff x="5072465" y="1826209"/>
            <a:chExt cx="3751189" cy="478124"/>
          </a:xfrm>
        </p:grpSpPr>
        <p:sp>
          <p:nvSpPr>
            <p:cNvPr id="15" name="矩形: 圆角 24"/>
            <p:cNvSpPr/>
            <p:nvPr>
              <p:custDataLst>
                <p:tags r:id="rId11"/>
              </p:custDataLst>
            </p:nvPr>
          </p:nvSpPr>
          <p:spPr>
            <a:xfrm>
              <a:off x="5072465" y="1826209"/>
              <a:ext cx="3751188" cy="478124"/>
            </a:xfrm>
            <a:prstGeom prst="roundRect">
              <a:avLst/>
            </a:prstGeom>
            <a:noFill/>
            <a:ln w="12700" cap="flat" cmpd="sng" algn="ctr">
              <a:solidFill>
                <a:srgbClr val="FF0000"/>
              </a:solidFill>
              <a:prstDash val="solid"/>
              <a:miter lim="800000"/>
            </a:ln>
            <a:effectLst/>
          </p:spPr>
          <p:txBody>
            <a:bodyPr rtlCol="0" anchor="ctr"/>
            <a:lstStyle/>
            <a:p>
              <a:pPr algn="l" defTabSz="914400">
                <a:defRPr/>
              </a:pPr>
              <a:endParaRPr lang="zh-CN" altLang="en-US" sz="2800" b="1" kern="0" dirty="0" smtClean="0">
                <a:solidFill>
                  <a:srgbClr val="FF0000"/>
                </a:solidFill>
                <a:latin typeface="黑体" panose="02010609060101010101" charset="-122"/>
                <a:ea typeface="黑体" panose="02010609060101010101" charset="-122"/>
                <a:cs typeface="+mn-ea"/>
                <a:sym typeface="+mn-lt"/>
              </a:endParaRPr>
            </a:p>
          </p:txBody>
        </p:sp>
        <p:sp>
          <p:nvSpPr>
            <p:cNvPr id="16" name="文本框 17"/>
            <p:cNvSpPr txBox="1"/>
            <p:nvPr>
              <p:custDataLst>
                <p:tags r:id="rId12"/>
              </p:custDataLst>
            </p:nvPr>
          </p:nvSpPr>
          <p:spPr>
            <a:xfrm>
              <a:off x="5072466" y="1872393"/>
              <a:ext cx="3751188" cy="396187"/>
            </a:xfrm>
            <a:prstGeom prst="rect">
              <a:avLst/>
            </a:prstGeom>
            <a:noFill/>
          </p:spPr>
          <p:txBody>
            <a:bodyPr wrap="square" rtlCol="0">
              <a:spAutoFit/>
            </a:bodyPr>
            <a:lstStyle/>
            <a:p>
              <a:pPr algn="l">
                <a:defRPr/>
              </a:pPr>
              <a:r>
                <a:rPr lang="en-US" sz="2800">
                  <a:solidFill>
                    <a:srgbClr val="FF0000">
                      <a:alpha val="100000"/>
                    </a:srgbClr>
                  </a:solidFill>
                  <a:latin typeface="黑体" panose="02010609060101010101" charset="-122"/>
                  <a:ea typeface="黑体" panose="02010609060101010101" charset="-122"/>
                  <a:cs typeface="FZFangSong-Z02" panose="03000509000000000000" charset="-122"/>
                  <a:sym typeface="+mn-ea"/>
                </a:rPr>
                <a:t>加强思想建党、理论强党的实践举措</a:t>
              </a:r>
              <a:endParaRPr lang="en-US" altLang="en-US" sz="2800" b="1" kern="0" dirty="0">
                <a:solidFill>
                  <a:srgbClr val="FF0000">
                    <a:alpha val="100000"/>
                  </a:srgbClr>
                </a:solidFill>
                <a:effectLst>
                  <a:outerShdw dist="25400" sx="1000" sy="1000" algn="ctr" rotWithShape="0">
                    <a:srgbClr val="000000"/>
                  </a:outerShdw>
                </a:effectLst>
                <a:latin typeface="黑体" panose="02010609060101010101" charset="-122"/>
                <a:ea typeface="黑体" panose="02010609060101010101" charset="-122"/>
                <a:cs typeface="FZFangSong-Z02" panose="03000509000000000000" charset="-122"/>
                <a:sym typeface="+mn-ea"/>
              </a:endParaRPr>
            </a:p>
          </p:txBody>
        </p:sp>
      </p:grpSp>
      <p:pic>
        <p:nvPicPr>
          <p:cNvPr id="11" name="图片 10"/>
          <p:cNvPicPr>
            <a:picLocks noChangeAspect="1"/>
          </p:cNvPicPr>
          <p:nvPr userDrawn="1"/>
        </p:nvPicPr>
        <p:blipFill>
          <a:blip r:embed="rId13"/>
          <a:srcRect l="14719" t="70440"/>
          <a:stretch>
            <a:fillRect/>
          </a:stretch>
        </p:blipFill>
        <p:spPr>
          <a:xfrm>
            <a:off x="-635" y="5755005"/>
            <a:ext cx="12192635" cy="11010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2" presetClass="entr" presetSubtype="2" decel="5600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750" fill="hold"/>
                                        <p:tgtEl>
                                          <p:spTgt spid="3"/>
                                        </p:tgtEl>
                                        <p:attrNameLst>
                                          <p:attrName>ppt_x</p:attrName>
                                        </p:attrNameLst>
                                      </p:cBhvr>
                                      <p:tavLst>
                                        <p:tav tm="0">
                                          <p:val>
                                            <p:strVal val="1+#ppt_w/2"/>
                                          </p:val>
                                        </p:tav>
                                        <p:tav tm="100000">
                                          <p:val>
                                            <p:strVal val="#ppt_x"/>
                                          </p:val>
                                        </p:tav>
                                      </p:tavLst>
                                    </p:anim>
                                    <p:anim calcmode="lin" valueType="num">
                                      <p:cBhvr additive="base">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par>
                          <p:cTn id="33" fill="hold">
                            <p:stCondLst>
                              <p:cond delay="3000"/>
                            </p:stCondLst>
                            <p:childTnLst>
                              <p:par>
                                <p:cTn id="34" presetID="2" presetClass="entr" presetSubtype="2" decel="5600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fill="hold"/>
                                        <p:tgtEl>
                                          <p:spTgt spid="7"/>
                                        </p:tgtEl>
                                        <p:attrNameLst>
                                          <p:attrName>ppt_x</p:attrName>
                                        </p:attrNameLst>
                                      </p:cBhvr>
                                      <p:tavLst>
                                        <p:tav tm="0">
                                          <p:val>
                                            <p:strVal val="1+#ppt_w/2"/>
                                          </p:val>
                                        </p:tav>
                                        <p:tav tm="100000">
                                          <p:val>
                                            <p:strVal val="#ppt_x"/>
                                          </p:val>
                                        </p:tav>
                                      </p:tavLst>
                                    </p:anim>
                                    <p:anim calcmode="lin" valueType="num">
                                      <p:cBhvr additive="base">
                                        <p:cTn id="37" dur="75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4500"/>
                            </p:stCondLst>
                            <p:childTnLst>
                              <p:par>
                                <p:cTn id="45" presetID="2" presetClass="entr" presetSubtype="2" decel="5600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750" fill="hold"/>
                                        <p:tgtEl>
                                          <p:spTgt spid="14"/>
                                        </p:tgtEl>
                                        <p:attrNameLst>
                                          <p:attrName>ppt_x</p:attrName>
                                        </p:attrNameLst>
                                      </p:cBhvr>
                                      <p:tavLst>
                                        <p:tav tm="0">
                                          <p:val>
                                            <p:strVal val="1+#ppt_w/2"/>
                                          </p:val>
                                        </p:tav>
                                        <p:tav tm="100000">
                                          <p:val>
                                            <p:strVal val="#ppt_x"/>
                                          </p:val>
                                        </p:tav>
                                      </p:tavLst>
                                    </p:anim>
                                    <p:anim calcmode="lin" valueType="num">
                                      <p:cBhvr additive="base">
                                        <p:cTn id="48"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bldLvl="0" animBg="1"/>
      <p:bldP spid="1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6" name="TextBox 6"/>
          <p:cNvSpPr txBox="1"/>
          <p:nvPr/>
        </p:nvSpPr>
        <p:spPr>
          <a:xfrm>
            <a:off x="784649" y="2721769"/>
            <a:ext cx="10619654" cy="1314450"/>
          </a:xfrm>
          <a:prstGeom prst="rect">
            <a:avLst/>
          </a:prstGeom>
          <a:ln>
            <a:headEnd type="none"/>
            <a:tailEnd type="none"/>
          </a:ln>
        </p:spPr>
        <p:txBody>
          <a:bodyPr vert="horz" wrap="square" lIns="0" tIns="0" rIns="0" bIns="0" rtlCol="0" anchor="t" anchorCtr="1"/>
          <a:lstStyle/>
          <a:p>
            <a:pPr algn="ctr">
              <a:defRPr/>
            </a:pPr>
            <a:r>
              <a:rPr lang="zh-CN" altLang="en-US" sz="4500" b="1" i="0" strike="noStrike">
                <a:solidFill>
                  <a:srgbClr val="F9F4EE">
                    <a:alpha val="100000"/>
                  </a:srgbClr>
                </a:solidFill>
                <a:latin typeface="黑体" panose="02010609060101010101" charset="-122"/>
                <a:ea typeface="黑体" panose="02010609060101010101" charset="-122"/>
                <a:cs typeface="FZHei-B01" panose="02000000000000000000" charset="-122"/>
              </a:rPr>
              <a:t>一、</a:t>
            </a:r>
            <a:r>
              <a:rPr lang="en-US" sz="4500" b="1" i="0" strike="noStrike">
                <a:solidFill>
                  <a:srgbClr val="F9F4EE">
                    <a:alpha val="100000"/>
                  </a:srgbClr>
                </a:solidFill>
                <a:latin typeface="黑体" panose="02010609060101010101" charset="-122"/>
                <a:ea typeface="黑体" panose="02010609060101010101" charset="-122"/>
                <a:cs typeface="FZHei-B01" panose="02000000000000000000" charset="-122"/>
              </a:rPr>
              <a:t>深刻把握坚持思想建党、理论强党</a:t>
            </a:r>
            <a:endParaRPr lang="en-US" sz="4500" b="1" i="0" strike="noStrike">
              <a:solidFill>
                <a:srgbClr val="F9F4EE">
                  <a:alpha val="100000"/>
                </a:srgbClr>
              </a:solidFill>
              <a:latin typeface="黑体" panose="02010609060101010101" charset="-122"/>
              <a:ea typeface="黑体" panose="02010609060101010101" charset="-122"/>
              <a:cs typeface="FZHei-B01" panose="02000000000000000000" charset="-122"/>
            </a:endParaRPr>
          </a:p>
          <a:p>
            <a:pPr algn="ctr">
              <a:defRPr/>
            </a:pPr>
            <a:r>
              <a:rPr lang="en-US" sz="4500" b="1" i="0" strike="noStrike">
                <a:solidFill>
                  <a:srgbClr val="F9F4EE">
                    <a:alpha val="100000"/>
                  </a:srgbClr>
                </a:solidFill>
                <a:latin typeface="黑体" panose="02010609060101010101" charset="-122"/>
                <a:ea typeface="黑体" panose="02010609060101010101" charset="-122"/>
                <a:cs typeface="FZHei-B01" panose="02000000000000000000" charset="-122"/>
              </a:rPr>
              <a:t>的</a:t>
            </a:r>
            <a:r>
              <a:rPr sz="4500" b="1" i="0" strike="noStrike">
                <a:solidFill>
                  <a:srgbClr val="F9F4EE">
                    <a:alpha val="100000"/>
                  </a:srgbClr>
                </a:solidFill>
                <a:latin typeface="黑体" panose="02010609060101010101" charset="-122"/>
                <a:ea typeface="黑体" panose="02010609060101010101" charset="-122"/>
                <a:cs typeface="FZHei-B01" panose="02000000000000000000" charset="-122"/>
              </a:rPr>
              <a:t>重大意义</a:t>
            </a:r>
            <a:endParaRPr sz="4500" b="1" i="0" strike="noStrike">
              <a:solidFill>
                <a:srgbClr val="F9F4EE">
                  <a:alpha val="100000"/>
                </a:srgbClr>
              </a:solidFill>
              <a:latin typeface="黑体" panose="02010609060101010101" charset="-122"/>
              <a:ea typeface="黑体" panose="02010609060101010101" charset="-122"/>
              <a:cs typeface="FZHei-B01" panose="020000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rPr>
              <a:t>意义一：永葆先进性和纯洁性的重要基础</a:t>
            </a:r>
            <a:endPar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5" name="AutoShape 5"/>
          <p:cNvSpPr/>
          <p:nvPr/>
        </p:nvSpPr>
        <p:spPr>
          <a:xfrm>
            <a:off x="457086" y="139065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思想建党与理论强党是马克思主义政党保持先进性和纯洁性的理论基石。只有通过持续的科学理论武装，才能确保全党在</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复杂环境中明辨是非，从根本上抵御各种腐朽思想的侵蚀，永葆党的政治本色与肌体健康。</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68736"/>
            <a:ext cx="3605799" cy="4132064"/>
          </a:xfrm>
          <a:prstGeom prst="rect">
            <a:avLst/>
          </a:prstGeom>
          <a:solidFill>
            <a:srgbClr val="F0E8DE">
              <a:alpha val="100000"/>
            </a:srgbClr>
          </a:solidFill>
          <a:ln w="9525">
            <a:solidFill>
              <a:srgbClr val="D6CCBF">
                <a:alpha val="100000"/>
              </a:srgbClr>
            </a:solidFill>
            <a:prstDash val="solid"/>
            <a:headEnd type="none"/>
            <a:tailEnd type="none"/>
          </a:ln>
        </p:spPr>
      </p:sp>
      <p:sp>
        <p:nvSpPr>
          <p:cNvPr id="8" name="AutoShape 8"/>
          <p:cNvSpPr/>
          <p:nvPr>
            <p:custDataLst>
              <p:tags r:id="rId2"/>
            </p:custDataLst>
          </p:nvPr>
        </p:nvSpPr>
        <p:spPr>
          <a:xfrm>
            <a:off x="457086" y="226873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95151" y="256401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94516" y="3352979"/>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思想理论先进性</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94516" y="3783390"/>
            <a:ext cx="3367734" cy="66466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马克思主义政党的先进性首先体现为思想理论</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上的先进性，科学理论是指导实践的强大武器，直接决定了党的性质、宗旨和战斗力。</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94516" y="5299799"/>
            <a:ext cx="3129669" cy="9525"/>
          </a:xfrm>
          <a:prstGeom prst="line">
            <a:avLst/>
          </a:prstGeom>
          <a:ln w="9525">
            <a:solidFill>
              <a:srgbClr val="D6CCBF">
                <a:alpha val="100000"/>
              </a:srgbClr>
            </a:solidFill>
            <a:prstDash val="solid"/>
            <a:headEnd type="none"/>
            <a:tailEnd type="none"/>
          </a:ln>
        </p:spPr>
      </p:sp>
      <p:sp>
        <p:nvSpPr>
          <p:cNvPr id="13" name="TextBox 13"/>
          <p:cNvSpPr txBox="1"/>
          <p:nvPr>
            <p:custDataLst>
              <p:tags r:id="rId7"/>
            </p:custDataLst>
          </p:nvPr>
        </p:nvSpPr>
        <p:spPr>
          <a:xfrm>
            <a:off x="694516" y="5442674"/>
            <a:ext cx="3129669" cy="23812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性质 · 宗旨 · 战斗力</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68736"/>
            <a:ext cx="3605948" cy="4132064"/>
          </a:xfrm>
          <a:prstGeom prst="rect">
            <a:avLst/>
          </a:prstGeom>
          <a:solidFill>
            <a:srgbClr val="F0E8DE">
              <a:alpha val="100000"/>
            </a:srgbClr>
          </a:solidFill>
          <a:ln w="9525">
            <a:solidFill>
              <a:srgbClr val="D6CCBF">
                <a:alpha val="100000"/>
              </a:srgbClr>
            </a:solidFill>
            <a:prstDash val="solid"/>
            <a:headEnd type="none"/>
            <a:tailEnd type="none"/>
          </a:ln>
        </p:spPr>
      </p:sp>
      <p:sp>
        <p:nvSpPr>
          <p:cNvPr id="15" name="AutoShape 15"/>
          <p:cNvSpPr/>
          <p:nvPr>
            <p:custDataLst>
              <p:tags r:id="rId9"/>
            </p:custDataLst>
          </p:nvPr>
        </p:nvSpPr>
        <p:spPr>
          <a:xfrm>
            <a:off x="4291428" y="226873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529493" y="256401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528858" y="3352979"/>
            <a:ext cx="3129817"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深学细悟强基固本</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528858" y="3783390"/>
            <a:ext cx="3367883" cy="66466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理论强党要求全体党员深刻把握马克思主义立</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场观点方法，在深学细悟中筑牢信仰之基，从思想根源上清除杂质，保持党的肌体健康。</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28858" y="5299799"/>
            <a:ext cx="3129817" cy="9525"/>
          </a:xfrm>
          <a:prstGeom prst="line">
            <a:avLst/>
          </a:prstGeom>
          <a:ln w="9525">
            <a:solidFill>
              <a:srgbClr val="D6CCBF">
                <a:alpha val="100000"/>
              </a:srgbClr>
            </a:solidFill>
            <a:prstDash val="solid"/>
            <a:headEnd type="none"/>
            <a:tailEnd type="none"/>
          </a:ln>
        </p:spPr>
      </p:sp>
      <p:sp>
        <p:nvSpPr>
          <p:cNvPr id="20" name="TextBox 20"/>
          <p:cNvSpPr txBox="1"/>
          <p:nvPr>
            <p:custDataLst>
              <p:tags r:id="rId14"/>
            </p:custDataLst>
          </p:nvPr>
        </p:nvSpPr>
        <p:spPr>
          <a:xfrm>
            <a:off x="4528858" y="5442674"/>
            <a:ext cx="3129817" cy="23812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立场 · 观点 · 方法</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68736"/>
            <a:ext cx="3605799" cy="4132064"/>
          </a:xfrm>
          <a:prstGeom prst="rect">
            <a:avLst/>
          </a:prstGeom>
          <a:solidFill>
            <a:srgbClr val="F0E8DE">
              <a:alpha val="100000"/>
            </a:srgbClr>
          </a:solidFill>
          <a:ln w="9525">
            <a:solidFill>
              <a:srgbClr val="D6CCBF">
                <a:alpha val="100000"/>
              </a:srgbClr>
            </a:solidFill>
            <a:prstDash val="solid"/>
            <a:headEnd type="none"/>
            <a:tailEnd type="none"/>
          </a:ln>
        </p:spPr>
      </p:sp>
      <p:sp>
        <p:nvSpPr>
          <p:cNvPr id="22" name="AutoShape 22"/>
          <p:cNvSpPr/>
          <p:nvPr>
            <p:custDataLst>
              <p:tags r:id="rId16"/>
            </p:custDataLst>
          </p:nvPr>
        </p:nvSpPr>
        <p:spPr>
          <a:xfrm>
            <a:off x="8125918" y="226873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63984" y="2564011"/>
            <a:ext cx="418996" cy="419100"/>
          </a:xfrm>
          <a:custGeom>
            <a:avLst/>
            <a:gdLst/>
            <a:ahLst/>
            <a:cxnLst/>
            <a:rect l="l" t="t" r="r" b="b"/>
            <a:pathLst>
              <a:path w="9998" h="10000">
                <a:moveTo>
                  <a:pt x="4999" y="4500"/>
                </a:moveTo>
                <a:cubicBezTo>
                  <a:pt x="5452" y="4500"/>
                  <a:pt x="5870" y="4611"/>
                  <a:pt x="6254" y="4835"/>
                </a:cubicBezTo>
                <a:cubicBezTo>
                  <a:pt x="6637" y="5058"/>
                  <a:pt x="6940" y="5361"/>
                  <a:pt x="7164" y="5745"/>
                </a:cubicBezTo>
                <a:cubicBezTo>
                  <a:pt x="7387" y="6128"/>
                  <a:pt x="7499" y="6546"/>
                  <a:pt x="7499" y="7000"/>
                </a:cubicBezTo>
                <a:lnTo>
                  <a:pt x="7499" y="10000"/>
                </a:lnTo>
                <a:lnTo>
                  <a:pt x="6499" y="10000"/>
                </a:lnTo>
                <a:lnTo>
                  <a:pt x="6499" y="7000"/>
                </a:lnTo>
                <a:cubicBezTo>
                  <a:pt x="6499" y="6740"/>
                  <a:pt x="6435" y="6498"/>
                  <a:pt x="6309" y="6275"/>
                </a:cubicBezTo>
                <a:cubicBezTo>
                  <a:pt x="6182" y="6051"/>
                  <a:pt x="6012" y="5871"/>
                  <a:pt x="5799" y="5735"/>
                </a:cubicBezTo>
                <a:cubicBezTo>
                  <a:pt x="5585" y="5598"/>
                  <a:pt x="5349" y="5520"/>
                  <a:pt x="5089" y="5500"/>
                </a:cubicBezTo>
                <a:lnTo>
                  <a:pt x="4999" y="5500"/>
                </a:lnTo>
                <a:cubicBezTo>
                  <a:pt x="4739" y="5500"/>
                  <a:pt x="4497" y="5563"/>
                  <a:pt x="4274" y="5690"/>
                </a:cubicBezTo>
                <a:cubicBezTo>
                  <a:pt x="4050" y="5816"/>
                  <a:pt x="3870" y="5986"/>
                  <a:pt x="3734" y="6200"/>
                </a:cubicBezTo>
                <a:cubicBezTo>
                  <a:pt x="3597" y="6413"/>
                  <a:pt x="3519" y="6650"/>
                  <a:pt x="3499" y="6910"/>
                </a:cubicBezTo>
                <a:lnTo>
                  <a:pt x="3499" y="10000"/>
                </a:lnTo>
                <a:lnTo>
                  <a:pt x="2500" y="10000"/>
                </a:lnTo>
                <a:lnTo>
                  <a:pt x="2500" y="7000"/>
                </a:lnTo>
                <a:cubicBezTo>
                  <a:pt x="2500" y="6546"/>
                  <a:pt x="2611" y="6128"/>
                  <a:pt x="2834" y="5745"/>
                </a:cubicBezTo>
                <a:cubicBezTo>
                  <a:pt x="3057" y="5361"/>
                  <a:pt x="3360" y="5058"/>
                  <a:pt x="3744" y="4835"/>
                </a:cubicBezTo>
                <a:cubicBezTo>
                  <a:pt x="4127" y="4611"/>
                  <a:pt x="4545" y="4500"/>
                  <a:pt x="4999" y="4500"/>
                </a:cubicBezTo>
                <a:moveTo>
                  <a:pt x="1750" y="6000"/>
                </a:moveTo>
                <a:cubicBezTo>
                  <a:pt x="1890" y="6000"/>
                  <a:pt x="2026" y="6016"/>
                  <a:pt x="2160" y="6050"/>
                </a:cubicBezTo>
                <a:cubicBezTo>
                  <a:pt x="2073" y="6303"/>
                  <a:pt x="2020" y="6563"/>
                  <a:pt x="2000" y="6830"/>
                </a:cubicBezTo>
                <a:lnTo>
                  <a:pt x="2000" y="7040"/>
                </a:lnTo>
                <a:cubicBezTo>
                  <a:pt x="1940" y="7020"/>
                  <a:pt x="1880" y="7006"/>
                  <a:pt x="1820" y="7000"/>
                </a:cubicBezTo>
                <a:lnTo>
                  <a:pt x="1750" y="7000"/>
                </a:lnTo>
                <a:cubicBezTo>
                  <a:pt x="1556" y="7000"/>
                  <a:pt x="1388" y="7065"/>
                  <a:pt x="1245" y="7195"/>
                </a:cubicBezTo>
                <a:cubicBezTo>
                  <a:pt x="1101" y="7325"/>
                  <a:pt x="1020" y="7486"/>
                  <a:pt x="1000" y="7680"/>
                </a:cubicBezTo>
                <a:lnTo>
                  <a:pt x="1000" y="7750"/>
                </a:lnTo>
                <a:lnTo>
                  <a:pt x="1000" y="10000"/>
                </a:lnTo>
                <a:lnTo>
                  <a:pt x="0" y="10000"/>
                </a:lnTo>
                <a:lnTo>
                  <a:pt x="0" y="7750"/>
                </a:lnTo>
                <a:cubicBezTo>
                  <a:pt x="0" y="7430"/>
                  <a:pt x="78" y="7136"/>
                  <a:pt x="235" y="6870"/>
                </a:cubicBezTo>
                <a:cubicBezTo>
                  <a:pt x="391" y="6603"/>
                  <a:pt x="603" y="6391"/>
                  <a:pt x="870" y="6235"/>
                </a:cubicBezTo>
                <a:cubicBezTo>
                  <a:pt x="1136" y="6078"/>
                  <a:pt x="1430" y="6000"/>
                  <a:pt x="1750" y="6000"/>
                </a:cubicBezTo>
                <a:moveTo>
                  <a:pt x="8248" y="6000"/>
                </a:moveTo>
                <a:cubicBezTo>
                  <a:pt x="8568" y="6000"/>
                  <a:pt x="8861" y="6078"/>
                  <a:pt x="9128" y="6235"/>
                </a:cubicBezTo>
                <a:cubicBezTo>
                  <a:pt x="9394" y="6391"/>
                  <a:pt x="9606" y="6603"/>
                  <a:pt x="9763" y="6870"/>
                </a:cubicBezTo>
                <a:cubicBezTo>
                  <a:pt x="9919" y="7136"/>
                  <a:pt x="9998" y="7430"/>
                  <a:pt x="9998" y="7750"/>
                </a:cubicBezTo>
                <a:lnTo>
                  <a:pt x="9998" y="10000"/>
                </a:lnTo>
                <a:lnTo>
                  <a:pt x="8998" y="10000"/>
                </a:lnTo>
                <a:lnTo>
                  <a:pt x="8998" y="7750"/>
                </a:lnTo>
                <a:cubicBezTo>
                  <a:pt x="8998" y="7556"/>
                  <a:pt x="8933" y="7388"/>
                  <a:pt x="8803" y="7245"/>
                </a:cubicBezTo>
                <a:cubicBezTo>
                  <a:pt x="8673" y="7101"/>
                  <a:pt x="8511" y="7020"/>
                  <a:pt x="8318" y="7000"/>
                </a:cubicBezTo>
                <a:lnTo>
                  <a:pt x="8248" y="7000"/>
                </a:lnTo>
                <a:cubicBezTo>
                  <a:pt x="8161" y="7000"/>
                  <a:pt x="8078" y="7013"/>
                  <a:pt x="7998" y="7040"/>
                </a:cubicBezTo>
                <a:lnTo>
                  <a:pt x="7998" y="7000"/>
                </a:lnTo>
                <a:cubicBezTo>
                  <a:pt x="7998" y="6673"/>
                  <a:pt x="7948" y="6356"/>
                  <a:pt x="7848" y="6050"/>
                </a:cubicBezTo>
                <a:cubicBezTo>
                  <a:pt x="7974" y="6016"/>
                  <a:pt x="8108" y="6000"/>
                  <a:pt x="8248" y="6000"/>
                </a:cubicBezTo>
                <a:moveTo>
                  <a:pt x="1750" y="3000"/>
                </a:moveTo>
                <a:cubicBezTo>
                  <a:pt x="1976" y="3000"/>
                  <a:pt x="2185" y="3056"/>
                  <a:pt x="2375" y="3170"/>
                </a:cubicBezTo>
                <a:cubicBezTo>
                  <a:pt x="2564" y="3283"/>
                  <a:pt x="2715" y="3435"/>
                  <a:pt x="2829" y="3625"/>
                </a:cubicBezTo>
                <a:cubicBezTo>
                  <a:pt x="2942" y="3815"/>
                  <a:pt x="2999" y="4023"/>
                  <a:pt x="2999" y="4250"/>
                </a:cubicBezTo>
                <a:cubicBezTo>
                  <a:pt x="2999" y="4476"/>
                  <a:pt x="2942" y="4685"/>
                  <a:pt x="2829" y="4875"/>
                </a:cubicBezTo>
                <a:cubicBezTo>
                  <a:pt x="2715" y="5065"/>
                  <a:pt x="2564" y="5216"/>
                  <a:pt x="2375" y="5330"/>
                </a:cubicBezTo>
                <a:cubicBezTo>
                  <a:pt x="2185" y="5443"/>
                  <a:pt x="1976" y="5500"/>
                  <a:pt x="1750" y="5500"/>
                </a:cubicBezTo>
                <a:cubicBezTo>
                  <a:pt x="1523" y="5500"/>
                  <a:pt x="1315" y="5443"/>
                  <a:pt x="1125" y="5330"/>
                </a:cubicBezTo>
                <a:cubicBezTo>
                  <a:pt x="935" y="5216"/>
                  <a:pt x="783" y="5065"/>
                  <a:pt x="670" y="4875"/>
                </a:cubicBezTo>
                <a:cubicBezTo>
                  <a:pt x="556" y="4685"/>
                  <a:pt x="500" y="4476"/>
                  <a:pt x="500" y="4250"/>
                </a:cubicBezTo>
                <a:cubicBezTo>
                  <a:pt x="500" y="4023"/>
                  <a:pt x="556" y="3815"/>
                  <a:pt x="670" y="3625"/>
                </a:cubicBezTo>
                <a:cubicBezTo>
                  <a:pt x="783" y="3435"/>
                  <a:pt x="935" y="3283"/>
                  <a:pt x="1125" y="3170"/>
                </a:cubicBezTo>
                <a:cubicBezTo>
                  <a:pt x="1315" y="3056"/>
                  <a:pt x="1523" y="3000"/>
                  <a:pt x="1750" y="3000"/>
                </a:cubicBezTo>
                <a:moveTo>
                  <a:pt x="8248" y="3000"/>
                </a:moveTo>
                <a:cubicBezTo>
                  <a:pt x="8474" y="3000"/>
                  <a:pt x="8683" y="3056"/>
                  <a:pt x="8873" y="3170"/>
                </a:cubicBezTo>
                <a:cubicBezTo>
                  <a:pt x="9063" y="3283"/>
                  <a:pt x="9214" y="3435"/>
                  <a:pt x="9328" y="3625"/>
                </a:cubicBezTo>
                <a:cubicBezTo>
                  <a:pt x="9441" y="3815"/>
                  <a:pt x="9498" y="4023"/>
                  <a:pt x="9498" y="4250"/>
                </a:cubicBezTo>
                <a:cubicBezTo>
                  <a:pt x="9498" y="4476"/>
                  <a:pt x="9441" y="4685"/>
                  <a:pt x="9328" y="4875"/>
                </a:cubicBezTo>
                <a:cubicBezTo>
                  <a:pt x="9214" y="5065"/>
                  <a:pt x="9063" y="5216"/>
                  <a:pt x="8873" y="5330"/>
                </a:cubicBezTo>
                <a:cubicBezTo>
                  <a:pt x="8683" y="5443"/>
                  <a:pt x="8474" y="5500"/>
                  <a:pt x="8248" y="5500"/>
                </a:cubicBezTo>
                <a:cubicBezTo>
                  <a:pt x="8021" y="5500"/>
                  <a:pt x="7813" y="5443"/>
                  <a:pt x="7623" y="5330"/>
                </a:cubicBezTo>
                <a:cubicBezTo>
                  <a:pt x="7433" y="5216"/>
                  <a:pt x="7282" y="5065"/>
                  <a:pt x="7169" y="4875"/>
                </a:cubicBezTo>
                <a:cubicBezTo>
                  <a:pt x="7055" y="4685"/>
                  <a:pt x="6999" y="4476"/>
                  <a:pt x="6999" y="4250"/>
                </a:cubicBezTo>
                <a:cubicBezTo>
                  <a:pt x="6999" y="4023"/>
                  <a:pt x="7055" y="3815"/>
                  <a:pt x="7169" y="3625"/>
                </a:cubicBezTo>
                <a:cubicBezTo>
                  <a:pt x="7282" y="3435"/>
                  <a:pt x="7433" y="3283"/>
                  <a:pt x="7623" y="3170"/>
                </a:cubicBezTo>
                <a:cubicBezTo>
                  <a:pt x="7813" y="3056"/>
                  <a:pt x="8021" y="3000"/>
                  <a:pt x="8248" y="3000"/>
                </a:cubicBezTo>
                <a:moveTo>
                  <a:pt x="1750" y="4000"/>
                </a:moveTo>
                <a:cubicBezTo>
                  <a:pt x="1683" y="4000"/>
                  <a:pt x="1625" y="4025"/>
                  <a:pt x="1575" y="4075"/>
                </a:cubicBezTo>
                <a:cubicBezTo>
                  <a:pt x="1525" y="4125"/>
                  <a:pt x="1500" y="4183"/>
                  <a:pt x="1500" y="4250"/>
                </a:cubicBezTo>
                <a:cubicBezTo>
                  <a:pt x="1500" y="4316"/>
                  <a:pt x="1525" y="4375"/>
                  <a:pt x="1575" y="4425"/>
                </a:cubicBezTo>
                <a:cubicBezTo>
                  <a:pt x="1625" y="4475"/>
                  <a:pt x="1683" y="4500"/>
                  <a:pt x="1750" y="4500"/>
                </a:cubicBezTo>
                <a:cubicBezTo>
                  <a:pt x="1816" y="4500"/>
                  <a:pt x="1875" y="4475"/>
                  <a:pt x="1925" y="4425"/>
                </a:cubicBezTo>
                <a:cubicBezTo>
                  <a:pt x="1975" y="4375"/>
                  <a:pt x="2000" y="4316"/>
                  <a:pt x="2000" y="4250"/>
                </a:cubicBezTo>
                <a:cubicBezTo>
                  <a:pt x="2000" y="4183"/>
                  <a:pt x="1975" y="4125"/>
                  <a:pt x="1925" y="4075"/>
                </a:cubicBezTo>
                <a:cubicBezTo>
                  <a:pt x="1875" y="4025"/>
                  <a:pt x="1816" y="4000"/>
                  <a:pt x="1750" y="4000"/>
                </a:cubicBezTo>
                <a:moveTo>
                  <a:pt x="8248" y="4000"/>
                </a:moveTo>
                <a:cubicBezTo>
                  <a:pt x="8181" y="4000"/>
                  <a:pt x="8123" y="4025"/>
                  <a:pt x="8073" y="4075"/>
                </a:cubicBezTo>
                <a:cubicBezTo>
                  <a:pt x="8023" y="4125"/>
                  <a:pt x="7998" y="4183"/>
                  <a:pt x="7998" y="4250"/>
                </a:cubicBezTo>
                <a:cubicBezTo>
                  <a:pt x="7998" y="4316"/>
                  <a:pt x="8023" y="4375"/>
                  <a:pt x="8073" y="4425"/>
                </a:cubicBezTo>
                <a:cubicBezTo>
                  <a:pt x="8123" y="4475"/>
                  <a:pt x="8181" y="4500"/>
                  <a:pt x="8248" y="4500"/>
                </a:cubicBezTo>
                <a:cubicBezTo>
                  <a:pt x="8314" y="4500"/>
                  <a:pt x="8373" y="4475"/>
                  <a:pt x="8423" y="4425"/>
                </a:cubicBezTo>
                <a:cubicBezTo>
                  <a:pt x="8473" y="4375"/>
                  <a:pt x="8498" y="4316"/>
                  <a:pt x="8498" y="4250"/>
                </a:cubicBezTo>
                <a:cubicBezTo>
                  <a:pt x="8498" y="4183"/>
                  <a:pt x="8473" y="4125"/>
                  <a:pt x="8423" y="4075"/>
                </a:cubicBezTo>
                <a:cubicBezTo>
                  <a:pt x="8373" y="4025"/>
                  <a:pt x="8314" y="4000"/>
                  <a:pt x="8248" y="4000"/>
                </a:cubicBezTo>
                <a:moveTo>
                  <a:pt x="4999" y="0"/>
                </a:moveTo>
                <a:cubicBezTo>
                  <a:pt x="5359" y="0"/>
                  <a:pt x="5692" y="90"/>
                  <a:pt x="5999" y="270"/>
                </a:cubicBezTo>
                <a:cubicBezTo>
                  <a:pt x="6305" y="450"/>
                  <a:pt x="6549" y="693"/>
                  <a:pt x="6729" y="1000"/>
                </a:cubicBezTo>
                <a:cubicBezTo>
                  <a:pt x="6909" y="1306"/>
                  <a:pt x="6999" y="1640"/>
                  <a:pt x="6999" y="2000"/>
                </a:cubicBezTo>
                <a:cubicBezTo>
                  <a:pt x="6999" y="2360"/>
                  <a:pt x="6909" y="2693"/>
                  <a:pt x="6729" y="3000"/>
                </a:cubicBezTo>
                <a:cubicBezTo>
                  <a:pt x="6549" y="3306"/>
                  <a:pt x="6305" y="3550"/>
                  <a:pt x="5999" y="3730"/>
                </a:cubicBezTo>
                <a:cubicBezTo>
                  <a:pt x="5692" y="3910"/>
                  <a:pt x="5359" y="4000"/>
                  <a:pt x="4999" y="4000"/>
                </a:cubicBezTo>
                <a:cubicBezTo>
                  <a:pt x="4639" y="4000"/>
                  <a:pt x="4305" y="3910"/>
                  <a:pt x="3999" y="3730"/>
                </a:cubicBezTo>
                <a:cubicBezTo>
                  <a:pt x="3692" y="3550"/>
                  <a:pt x="3449" y="3306"/>
                  <a:pt x="3269" y="3000"/>
                </a:cubicBezTo>
                <a:cubicBezTo>
                  <a:pt x="3089" y="2693"/>
                  <a:pt x="2999" y="2360"/>
                  <a:pt x="2999" y="2000"/>
                </a:cubicBezTo>
                <a:cubicBezTo>
                  <a:pt x="2999" y="1640"/>
                  <a:pt x="3089" y="1306"/>
                  <a:pt x="3269" y="1000"/>
                </a:cubicBezTo>
                <a:cubicBezTo>
                  <a:pt x="3449" y="693"/>
                  <a:pt x="3692" y="450"/>
                  <a:pt x="3999" y="270"/>
                </a:cubicBezTo>
                <a:cubicBezTo>
                  <a:pt x="4305" y="90"/>
                  <a:pt x="4639" y="0"/>
                  <a:pt x="4999" y="0"/>
                </a:cubicBezTo>
                <a:moveTo>
                  <a:pt x="4999" y="1000"/>
                </a:move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63349" y="3227219"/>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统一思想统一行动</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63349" y="3657629"/>
            <a:ext cx="3367734" cy="916037"/>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思想建党强调用党的创新理论统一思想、统一</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意志、统一行动，确保全党步调一致向前进，这是党历经百年沧桑依然风华正茂的核心秘</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诀。</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63349" y="5299650"/>
            <a:ext cx="3129669" cy="9525"/>
          </a:xfrm>
          <a:prstGeom prst="line">
            <a:avLst/>
          </a:prstGeom>
          <a:ln w="9525">
            <a:solidFill>
              <a:srgbClr val="D6CCBF">
                <a:alpha val="100000"/>
              </a:srgbClr>
            </a:solidFill>
            <a:prstDash val="solid"/>
            <a:headEnd type="none"/>
            <a:tailEnd type="none"/>
          </a:ln>
        </p:spPr>
      </p:sp>
      <p:sp>
        <p:nvSpPr>
          <p:cNvPr id="27" name="TextBox 27"/>
          <p:cNvSpPr txBox="1"/>
          <p:nvPr>
            <p:custDataLst>
              <p:tags r:id="rId21"/>
            </p:custDataLst>
          </p:nvPr>
        </p:nvSpPr>
        <p:spPr>
          <a:xfrm>
            <a:off x="8363349" y="5442525"/>
            <a:ext cx="3129669" cy="23812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百年风华正茂</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5E5E5">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381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意义一</a:t>
            </a:r>
            <a:endParaRPr lang="en-US" sz="1100"/>
          </a:p>
        </p:txBody>
      </p:sp>
      <p:sp>
        <p:nvSpPr>
          <p:cNvPr id="5" name="TextBox 5"/>
          <p:cNvSpPr txBox="1"/>
          <p:nvPr/>
        </p:nvSpPr>
        <p:spPr>
          <a:xfrm>
            <a:off x="457086" y="7429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永葆生机活力和创造力的动力源泉</a:t>
            </a:r>
            <a:endParaRPr lang="en-US" sz="1100"/>
          </a:p>
        </p:txBody>
      </p:sp>
      <p:sp>
        <p:nvSpPr>
          <p:cNvPr id="6" name="AutoShape 6"/>
          <p:cNvSpPr/>
          <p:nvPr/>
        </p:nvSpPr>
        <p:spPr>
          <a:xfrm>
            <a:off x="457086" y="135255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3906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持续的理论创新与深度的理论武装是激发全党生机活力和创造力的不竭源泉。思想建党打破了教条主义的束缚，理论强党</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提供了认识世界和改造世界的新视角，两者结合使党始终保持锐意进取、开拓创新的精神状态。</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nvSpPr>
        <p:spPr>
          <a:xfrm>
            <a:off x="457086" y="2211586"/>
            <a:ext cx="3605799" cy="4227314"/>
          </a:xfrm>
          <a:prstGeom prst="rect">
            <a:avLst/>
          </a:prstGeom>
          <a:solidFill>
            <a:srgbClr val="F0E9E0">
              <a:alpha val="100000"/>
            </a:srgbClr>
          </a:solidFill>
          <a:ln w="9525">
            <a:solidFill>
              <a:srgbClr val="D8CFC3">
                <a:alpha val="100000"/>
              </a:srgbClr>
            </a:solidFill>
            <a:prstDash val="solid"/>
            <a:headEnd type="none"/>
            <a:tailEnd type="none"/>
          </a:ln>
        </p:spPr>
      </p:sp>
      <p:sp>
        <p:nvSpPr>
          <p:cNvPr id="9" name="AutoShape 9"/>
          <p:cNvSpPr/>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10" name="AutoShape 10"/>
          <p:cNvSpPr/>
          <p:nvPr/>
        </p:nvSpPr>
        <p:spPr>
          <a:xfrm>
            <a:off x="695151" y="2506861"/>
            <a:ext cx="438041" cy="43815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1" name="TextBox 11"/>
          <p:cNvSpPr txBox="1"/>
          <p:nvPr/>
        </p:nvSpPr>
        <p:spPr>
          <a:xfrm>
            <a:off x="695151" y="3771156"/>
            <a:ext cx="3129669"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持续理论滋养</a:t>
            </a:r>
            <a:endParaRPr lang="en-US" sz="1100"/>
          </a:p>
        </p:txBody>
      </p:sp>
      <p:sp>
        <p:nvSpPr>
          <p:cNvPr id="12" name="TextBox 12"/>
          <p:cNvSpPr txBox="1"/>
          <p:nvPr/>
        </p:nvSpPr>
        <p:spPr>
          <a:xfrm>
            <a:off x="695151" y="4211091"/>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党的理论创新每前进一步，理论武装就跟进一</a:t>
            </a:r>
            <a:endParaRPr lang="en-US" sz="1100"/>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步，持续的理论滋养让全党保持锐意进取、开</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拓创新的精神状态和创造活力。</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nvSpPr>
        <p:spPr>
          <a:xfrm>
            <a:off x="695151" y="5747445"/>
            <a:ext cx="3129669" cy="9525"/>
          </a:xfrm>
          <a:prstGeom prst="line">
            <a:avLst/>
          </a:prstGeom>
          <a:ln w="9525">
            <a:solidFill>
              <a:srgbClr val="D8CFC3">
                <a:alpha val="100000"/>
              </a:srgbClr>
            </a:solidFill>
            <a:prstDash val="solid"/>
            <a:headEnd type="none"/>
            <a:tailEnd type="none"/>
          </a:ln>
        </p:spPr>
      </p:sp>
      <p:sp>
        <p:nvSpPr>
          <p:cNvPr id="14" name="TextBox 14"/>
          <p:cNvSpPr txBox="1"/>
          <p:nvPr/>
        </p:nvSpPr>
        <p:spPr>
          <a:xfrm>
            <a:off x="695151" y="58807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创新活力</a:t>
            </a:r>
            <a:endParaRPr lang="en-US" sz="1100"/>
          </a:p>
        </p:txBody>
      </p:sp>
      <p:sp>
        <p:nvSpPr>
          <p:cNvPr id="15" name="AutoShape 15"/>
          <p:cNvSpPr/>
          <p:nvPr/>
        </p:nvSpPr>
        <p:spPr>
          <a:xfrm>
            <a:off x="4291428" y="2211586"/>
            <a:ext cx="3605948" cy="4227314"/>
          </a:xfrm>
          <a:prstGeom prst="rect">
            <a:avLst/>
          </a:prstGeom>
          <a:solidFill>
            <a:srgbClr val="F0E9E0">
              <a:alpha val="100000"/>
            </a:srgbClr>
          </a:solidFill>
          <a:ln w="9525">
            <a:solidFill>
              <a:srgbClr val="D8CFC3">
                <a:alpha val="100000"/>
              </a:srgbClr>
            </a:solidFill>
            <a:prstDash val="solid"/>
            <a:headEnd type="none"/>
            <a:tailEnd type="none"/>
          </a:ln>
        </p:spPr>
      </p:sp>
      <p:sp>
        <p:nvSpPr>
          <p:cNvPr id="16" name="AutoShape 16"/>
          <p:cNvSpPr/>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7" name="TextBox 17"/>
          <p:cNvSpPr txBox="1"/>
          <p:nvPr/>
        </p:nvSpPr>
        <p:spPr>
          <a:xfrm>
            <a:off x="4529493" y="3552081"/>
            <a:ext cx="3129817"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思想建党破除束缚</a:t>
            </a:r>
            <a:endParaRPr lang="en-US" sz="1100"/>
          </a:p>
        </p:txBody>
      </p:sp>
      <p:sp>
        <p:nvSpPr>
          <p:cNvPr id="18" name="TextBox 18"/>
          <p:cNvSpPr txBox="1"/>
          <p:nvPr/>
        </p:nvSpPr>
        <p:spPr>
          <a:xfrm>
            <a:off x="4529493" y="3992016"/>
            <a:ext cx="3367883"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有效破除教条主义和经验主义的束缚，推动思</a:t>
            </a:r>
            <a:endParaRPr lang="en-US" sz="1100"/>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想解放，为全党在实践中大胆探索、勇于突破</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提供坚实的思想前提和心理支撑。</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47445"/>
            <a:ext cx="3129817" cy="9525"/>
          </a:xfrm>
          <a:prstGeom prst="line">
            <a:avLst/>
          </a:prstGeom>
          <a:ln w="9525">
            <a:solidFill>
              <a:srgbClr val="D8CFC3">
                <a:alpha val="100000"/>
              </a:srgbClr>
            </a:solidFill>
            <a:prstDash val="solid"/>
            <a:headEnd type="none"/>
            <a:tailEnd type="none"/>
          </a:ln>
        </p:spPr>
      </p:sp>
      <p:sp>
        <p:nvSpPr>
          <p:cNvPr id="20" name="TextBox 20"/>
          <p:cNvSpPr txBox="1"/>
          <p:nvPr/>
        </p:nvSpPr>
        <p:spPr>
          <a:xfrm>
            <a:off x="4529493" y="5880795"/>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思想解放</a:t>
            </a:r>
            <a:endParaRPr lang="en-US" sz="1100"/>
          </a:p>
        </p:txBody>
      </p:sp>
      <p:sp>
        <p:nvSpPr>
          <p:cNvPr id="21" name="AutoShape 21"/>
          <p:cNvSpPr/>
          <p:nvPr/>
        </p:nvSpPr>
        <p:spPr>
          <a:xfrm>
            <a:off x="8125918" y="2211586"/>
            <a:ext cx="3605799" cy="4227314"/>
          </a:xfrm>
          <a:prstGeom prst="rect">
            <a:avLst/>
          </a:prstGeom>
          <a:solidFill>
            <a:srgbClr val="F0E9E0">
              <a:alpha val="100000"/>
            </a:srgbClr>
          </a:solidFill>
          <a:ln w="9525">
            <a:solidFill>
              <a:srgbClr val="D8CFC3">
                <a:alpha val="100000"/>
              </a:srgbClr>
            </a:solidFill>
            <a:prstDash val="solid"/>
            <a:headEnd type="none"/>
            <a:tailEnd type="none"/>
          </a:ln>
        </p:spPr>
      </p:sp>
      <p:sp>
        <p:nvSpPr>
          <p:cNvPr id="22" name="AutoShape 22"/>
          <p:cNvSpPr/>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506861"/>
            <a:ext cx="438041" cy="43815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3999" y="4000"/>
                </a:moveTo>
                <a:lnTo>
                  <a:pt x="7249" y="2750"/>
                </a:lnTo>
                <a:lnTo>
                  <a:pt x="5999" y="6000"/>
                </a:lnTo>
                <a:lnTo>
                  <a:pt x="2749" y="7250"/>
                </a:lnTo>
                <a:lnTo>
                  <a:pt x="3999" y="4000"/>
                </a:lnTo>
                <a:moveTo>
                  <a:pt x="4999" y="5500"/>
                </a:moveTo>
                <a:cubicBezTo>
                  <a:pt x="5139" y="5500"/>
                  <a:pt x="5257" y="5451"/>
                  <a:pt x="5354" y="5355"/>
                </a:cubicBezTo>
                <a:cubicBezTo>
                  <a:pt x="5450" y="5258"/>
                  <a:pt x="5499" y="5140"/>
                  <a:pt x="5499" y="5000"/>
                </a:cubicBezTo>
                <a:cubicBezTo>
                  <a:pt x="5499" y="4860"/>
                  <a:pt x="5450" y="4741"/>
                  <a:pt x="5354" y="4645"/>
                </a:cubicBezTo>
                <a:cubicBezTo>
                  <a:pt x="5257" y="4548"/>
                  <a:pt x="5139" y="4500"/>
                  <a:pt x="4999" y="4500"/>
                </a:cubicBezTo>
                <a:cubicBezTo>
                  <a:pt x="4859" y="4500"/>
                  <a:pt x="4740" y="4548"/>
                  <a:pt x="4644" y="4645"/>
                </a:cubicBezTo>
                <a:cubicBezTo>
                  <a:pt x="4547" y="4741"/>
                  <a:pt x="4499" y="4860"/>
                  <a:pt x="4499" y="5000"/>
                </a:cubicBezTo>
                <a:cubicBezTo>
                  <a:pt x="4499" y="5140"/>
                  <a:pt x="4547" y="5258"/>
                  <a:pt x="4644" y="5355"/>
                </a:cubicBezTo>
                <a:cubicBezTo>
                  <a:pt x="4740" y="5451"/>
                  <a:pt x="4859" y="5500"/>
                  <a:pt x="4999" y="5500"/>
                </a:cubicBezTo>
              </a:path>
            </a:pathLst>
          </a:custGeom>
          <a:solidFill>
            <a:srgbClr val="B5302A">
              <a:alpha val="100000"/>
            </a:srgbClr>
          </a:solidFill>
          <a:ln>
            <a:headEnd type="none"/>
            <a:tailEnd type="none"/>
          </a:ln>
        </p:spPr>
      </p:sp>
      <p:sp>
        <p:nvSpPr>
          <p:cNvPr id="24" name="TextBox 24"/>
          <p:cNvSpPr txBox="1"/>
          <p:nvPr/>
        </p:nvSpPr>
        <p:spPr>
          <a:xfrm>
            <a:off x="8363984" y="3771156"/>
            <a:ext cx="3129669"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理论强党赋能创造</a:t>
            </a:r>
            <a:endParaRPr lang="en-US" sz="1100"/>
          </a:p>
        </p:txBody>
      </p:sp>
      <p:sp>
        <p:nvSpPr>
          <p:cNvPr id="25" name="TextBox 25"/>
          <p:cNvSpPr txBox="1"/>
          <p:nvPr/>
        </p:nvSpPr>
        <p:spPr>
          <a:xfrm>
            <a:off x="8363984" y="4211091"/>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通过提供科学的世界观和方法论，赋予党员干</a:t>
            </a:r>
            <a:endParaRPr lang="en-US" sz="1100"/>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部洞察时代大势、把握发展规律的能力，在应</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对新情况新问题时展现强大创造力。</a:t>
            </a:r>
            <a:endParaRPr sz="12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47445"/>
            <a:ext cx="3129669" cy="9525"/>
          </a:xfrm>
          <a:prstGeom prst="line">
            <a:avLst/>
          </a:prstGeom>
          <a:ln w="9525">
            <a:solidFill>
              <a:srgbClr val="D8CFC3">
                <a:alpha val="100000"/>
              </a:srgbClr>
            </a:solidFill>
            <a:prstDash val="solid"/>
            <a:headEnd type="none"/>
            <a:tailEnd type="none"/>
          </a:ln>
        </p:spPr>
      </p:sp>
      <p:sp>
        <p:nvSpPr>
          <p:cNvPr id="27" name="TextBox 27"/>
          <p:cNvSpPr txBox="1"/>
          <p:nvPr/>
        </p:nvSpPr>
        <p:spPr>
          <a:xfrm>
            <a:off x="8363984" y="58807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洞察大势</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III</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意义三：应对重大挑战与抵御重大风险</a:t>
            </a:r>
            <a:endParaRPr lang="en-US" sz="11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在新时代新征程的复杂环境中，科学理论是防范化解重大风险的"防火墙"和应对重大挑战的"金钥匙"。思想建党与理论强</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党直接提升了全党预判风险、驾驭复杂局面和化解危机的实战能力，是统筹发展和安全的思想保障。</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11586"/>
            <a:ext cx="3605799" cy="4189214"/>
          </a:xfrm>
          <a:prstGeom prst="rect">
            <a:avLst/>
          </a:prstGeom>
          <a:solidFill>
            <a:srgbClr val="F0E9DF">
              <a:alpha val="100000"/>
            </a:srgbClr>
          </a:solidFill>
          <a:ln w="9525">
            <a:solidFill>
              <a:srgbClr val="D8CFC3">
                <a:alpha val="100000"/>
              </a:srgbClr>
            </a:solidFill>
            <a:prstDash val="solid"/>
            <a:headEnd type="none"/>
            <a:tailEnd type="none"/>
          </a:ln>
        </p:spPr>
      </p:sp>
      <p:sp>
        <p:nvSpPr>
          <p:cNvPr id="8" name="AutoShape 8"/>
          <p:cNvSpPr/>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506861"/>
            <a:ext cx="457086" cy="457200"/>
          </a:xfrm>
          <a:custGeom>
            <a:avLst/>
            <a:gdLst/>
            <a:ahLst/>
            <a:cxnLst/>
            <a:rect l="l" t="t" r="r" b="b"/>
            <a:pathLst>
              <a:path w="9998" h="10000">
                <a:moveTo>
                  <a:pt x="5244" y="919"/>
                </a:moveTo>
                <a:lnTo>
                  <a:pt x="4689" y="1789"/>
                </a:lnTo>
                <a:cubicBezTo>
                  <a:pt x="4167" y="1650"/>
                  <a:pt x="3670" y="1577"/>
                  <a:pt x="3198" y="1571"/>
                </a:cubicBezTo>
                <a:cubicBezTo>
                  <a:pt x="2726" y="1564"/>
                  <a:pt x="2317" y="1627"/>
                  <a:pt x="1969" y="1759"/>
                </a:cubicBezTo>
                <a:cubicBezTo>
                  <a:pt x="1621" y="1891"/>
                  <a:pt x="1367" y="2085"/>
                  <a:pt x="1208" y="2342"/>
                </a:cubicBezTo>
                <a:cubicBezTo>
                  <a:pt x="990" y="2671"/>
                  <a:pt x="955" y="3073"/>
                  <a:pt x="1104" y="3547"/>
                </a:cubicBezTo>
                <a:cubicBezTo>
                  <a:pt x="1252" y="4021"/>
                  <a:pt x="1552" y="4492"/>
                  <a:pt x="2002" y="4960"/>
                </a:cubicBezTo>
                <a:cubicBezTo>
                  <a:pt x="2480" y="5454"/>
                  <a:pt x="3062" y="5881"/>
                  <a:pt x="3748" y="6240"/>
                </a:cubicBezTo>
                <a:cubicBezTo>
                  <a:pt x="4433" y="6599"/>
                  <a:pt x="5131" y="6841"/>
                  <a:pt x="5842" y="6966"/>
                </a:cubicBezTo>
                <a:cubicBezTo>
                  <a:pt x="6516" y="7091"/>
                  <a:pt x="7115" y="7093"/>
                  <a:pt x="7637" y="6971"/>
                </a:cubicBezTo>
                <a:cubicBezTo>
                  <a:pt x="8159" y="6849"/>
                  <a:pt x="8526" y="6624"/>
                  <a:pt x="8736" y="6294"/>
                </a:cubicBezTo>
                <a:cubicBezTo>
                  <a:pt x="8902" y="6037"/>
                  <a:pt x="8960" y="5739"/>
                  <a:pt x="8910" y="5400"/>
                </a:cubicBezTo>
                <a:cubicBezTo>
                  <a:pt x="8859" y="5060"/>
                  <a:pt x="8714" y="4706"/>
                  <a:pt x="8475" y="4338"/>
                </a:cubicBezTo>
                <a:cubicBezTo>
                  <a:pt x="8235" y="3969"/>
                  <a:pt x="7916" y="3613"/>
                  <a:pt x="7518" y="3271"/>
                </a:cubicBezTo>
                <a:lnTo>
                  <a:pt x="8072" y="2401"/>
                </a:lnTo>
                <a:cubicBezTo>
                  <a:pt x="8630" y="2849"/>
                  <a:pt x="9078" y="3331"/>
                  <a:pt x="9416" y="3849"/>
                </a:cubicBezTo>
                <a:cubicBezTo>
                  <a:pt x="9753" y="4366"/>
                  <a:pt x="9947" y="4875"/>
                  <a:pt x="9998" y="5375"/>
                </a:cubicBezTo>
                <a:cubicBezTo>
                  <a:pt x="10056" y="5895"/>
                  <a:pt x="9951" y="6367"/>
                  <a:pt x="9683" y="6789"/>
                </a:cubicBezTo>
                <a:cubicBezTo>
                  <a:pt x="9356" y="7302"/>
                  <a:pt x="8837" y="7664"/>
                  <a:pt x="8127" y="7875"/>
                </a:cubicBezTo>
                <a:cubicBezTo>
                  <a:pt x="7445" y="8073"/>
                  <a:pt x="6665" y="8104"/>
                  <a:pt x="5788" y="7969"/>
                </a:cubicBezTo>
                <a:cubicBezTo>
                  <a:pt x="4910" y="7834"/>
                  <a:pt x="4048" y="7544"/>
                  <a:pt x="3204" y="7100"/>
                </a:cubicBezTo>
                <a:cubicBezTo>
                  <a:pt x="2359" y="6655"/>
                  <a:pt x="1652" y="6121"/>
                  <a:pt x="1082" y="5499"/>
                </a:cubicBezTo>
                <a:cubicBezTo>
                  <a:pt x="512" y="4876"/>
                  <a:pt x="152" y="4249"/>
                  <a:pt x="0" y="3617"/>
                </a:cubicBezTo>
                <a:cubicBezTo>
                  <a:pt x="-159" y="2951"/>
                  <a:pt x="-72" y="2362"/>
                  <a:pt x="261" y="1848"/>
                </a:cubicBezTo>
                <a:cubicBezTo>
                  <a:pt x="529" y="1426"/>
                  <a:pt x="925" y="1106"/>
                  <a:pt x="1447" y="889"/>
                </a:cubicBezTo>
                <a:cubicBezTo>
                  <a:pt x="1947" y="678"/>
                  <a:pt x="2529" y="576"/>
                  <a:pt x="3193" y="583"/>
                </a:cubicBezTo>
                <a:cubicBezTo>
                  <a:pt x="3856" y="589"/>
                  <a:pt x="4540" y="701"/>
                  <a:pt x="5244" y="919"/>
                </a:cubicBezTo>
                <a:moveTo>
                  <a:pt x="4363" y="4279"/>
                </a:moveTo>
                <a:lnTo>
                  <a:pt x="7082" y="0"/>
                </a:lnTo>
                <a:lnTo>
                  <a:pt x="8029" y="494"/>
                </a:lnTo>
                <a:lnTo>
                  <a:pt x="5309" y="4773"/>
                </a:lnTo>
                <a:lnTo>
                  <a:pt x="4363" y="4279"/>
                </a:lnTo>
                <a:moveTo>
                  <a:pt x="2861" y="7826"/>
                </a:moveTo>
                <a:lnTo>
                  <a:pt x="2111" y="9012"/>
                </a:lnTo>
                <a:lnTo>
                  <a:pt x="7692" y="9012"/>
                </a:lnTo>
                <a:lnTo>
                  <a:pt x="7692" y="10000"/>
                </a:lnTo>
                <a:lnTo>
                  <a:pt x="1175" y="10000"/>
                </a:lnTo>
                <a:cubicBezTo>
                  <a:pt x="1131" y="10000"/>
                  <a:pt x="1088" y="9996"/>
                  <a:pt x="1044" y="9990"/>
                </a:cubicBezTo>
                <a:lnTo>
                  <a:pt x="1023" y="9980"/>
                </a:lnTo>
                <a:cubicBezTo>
                  <a:pt x="979" y="9966"/>
                  <a:pt x="935" y="9950"/>
                  <a:pt x="892" y="9931"/>
                </a:cubicBezTo>
                <a:lnTo>
                  <a:pt x="849" y="9901"/>
                </a:lnTo>
                <a:cubicBezTo>
                  <a:pt x="783" y="9861"/>
                  <a:pt x="731" y="9810"/>
                  <a:pt x="691" y="9748"/>
                </a:cubicBezTo>
                <a:cubicBezTo>
                  <a:pt x="651" y="9685"/>
                  <a:pt x="627" y="9621"/>
                  <a:pt x="620" y="9555"/>
                </a:cubicBezTo>
                <a:lnTo>
                  <a:pt x="620" y="9545"/>
                </a:lnTo>
                <a:cubicBezTo>
                  <a:pt x="612" y="9439"/>
                  <a:pt x="638" y="9344"/>
                  <a:pt x="696" y="9259"/>
                </a:cubicBezTo>
                <a:lnTo>
                  <a:pt x="1915" y="7332"/>
                </a:lnTo>
              </a:path>
            </a:pathLst>
          </a:custGeom>
          <a:solidFill>
            <a:srgbClr val="B5302A">
              <a:alpha val="100000"/>
            </a:srgbClr>
          </a:solidFill>
          <a:ln>
            <a:headEnd type="none"/>
            <a:tailEnd type="none"/>
          </a:ln>
        </p:spPr>
      </p:sp>
      <p:sp>
        <p:nvSpPr>
          <p:cNvPr id="10" name="TextBox 10"/>
          <p:cNvSpPr txBox="1"/>
          <p:nvPr/>
        </p:nvSpPr>
        <p:spPr>
          <a:xfrm>
            <a:off x="695151" y="3590181"/>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1C0A0A">
                    <a:alpha val="100000"/>
                  </a:srgbClr>
                </a:solidFill>
                <a:latin typeface="FZHei-B01" panose="02000000000000000000" charset="-122"/>
                <a:ea typeface="FZHei-B01" panose="02000000000000000000" charset="-122"/>
                <a:cs typeface="FZHei-B01" panose="02000000000000000000" charset="-122"/>
              </a:rPr>
              <a:t>科学预判</a:t>
            </a:r>
            <a:endParaRPr lang="en-US" sz="1100"/>
          </a:p>
        </p:txBody>
      </p:sp>
      <p:sp>
        <p:nvSpPr>
          <p:cNvPr id="11" name="TextBox 11"/>
          <p:cNvSpPr txBox="1"/>
          <p:nvPr/>
        </p:nvSpPr>
        <p:spPr>
          <a:xfrm>
            <a:off x="695151" y="4083547"/>
            <a:ext cx="3367734" cy="938808"/>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科学理论提供了分析复杂矛盾和预判潜在风险</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的科学工具，使党员干部能够见微知著、防患</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未然，从源头上提升防范化解重大风险的能</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力。</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688359"/>
            <a:ext cx="3129669" cy="9525"/>
          </a:xfrm>
          <a:prstGeom prst="line">
            <a:avLst/>
          </a:prstGeom>
          <a:ln w="9525">
            <a:solidFill>
              <a:srgbClr val="D8CFC3">
                <a:alpha val="100000"/>
              </a:srgbClr>
            </a:solidFill>
            <a:prstDash val="solid"/>
            <a:headEnd type="none"/>
            <a:tailEnd type="none"/>
          </a:ln>
        </p:spPr>
      </p:sp>
      <p:sp>
        <p:nvSpPr>
          <p:cNvPr id="13" name="TextBox 13"/>
          <p:cNvSpPr txBox="1"/>
          <p:nvPr/>
        </p:nvSpPr>
        <p:spPr>
          <a:xfrm>
            <a:off x="695151" y="5821709"/>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100000"/>
                  </a:srgbClr>
                </a:solidFill>
                <a:latin typeface="FZHei-B01" panose="02000000000000000000" charset="-122"/>
                <a:ea typeface="FZHei-B01" panose="02000000000000000000" charset="-122"/>
                <a:cs typeface="FZHei-B01" panose="02000000000000000000" charset="-122"/>
              </a:rPr>
              <a:t>防患未然</a:t>
            </a:r>
            <a:endParaRPr lang="en-US" sz="1100"/>
          </a:p>
        </p:txBody>
      </p:sp>
      <p:sp>
        <p:nvSpPr>
          <p:cNvPr id="14" name="AutoShape 14"/>
          <p:cNvSpPr/>
          <p:nvPr/>
        </p:nvSpPr>
        <p:spPr>
          <a:xfrm>
            <a:off x="4291428" y="2211586"/>
            <a:ext cx="3605948" cy="4189214"/>
          </a:xfrm>
          <a:prstGeom prst="rect">
            <a:avLst/>
          </a:prstGeom>
          <a:solidFill>
            <a:srgbClr val="F0E9DF">
              <a:alpha val="100000"/>
            </a:srgbClr>
          </a:solidFill>
          <a:ln w="9525">
            <a:solidFill>
              <a:srgbClr val="D8CFC3">
                <a:alpha val="100000"/>
              </a:srgbClr>
            </a:solidFill>
            <a:prstDash val="solid"/>
            <a:headEnd type="none"/>
            <a:tailEnd type="none"/>
          </a:ln>
        </p:spPr>
      </p:sp>
      <p:sp>
        <p:nvSpPr>
          <p:cNvPr id="15" name="AutoShape 15"/>
          <p:cNvSpPr/>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506861"/>
            <a:ext cx="457086" cy="457200"/>
          </a:xfrm>
          <a:custGeom>
            <a:avLst/>
            <a:gdLst/>
            <a:ahLst/>
            <a:cxnLst/>
            <a:rect l="l" t="t" r="r" b="b"/>
            <a:pathLst>
              <a:path w="9998" h="10000">
                <a:moveTo>
                  <a:pt x="109" y="9000"/>
                </a:moveTo>
                <a:lnTo>
                  <a:pt x="652" y="9000"/>
                </a:lnTo>
                <a:lnTo>
                  <a:pt x="652" y="6000"/>
                </a:lnTo>
                <a:cubicBezTo>
                  <a:pt x="652" y="5273"/>
                  <a:pt x="851" y="4600"/>
                  <a:pt x="1250" y="3980"/>
                </a:cubicBezTo>
                <a:cubicBezTo>
                  <a:pt x="1634" y="3380"/>
                  <a:pt x="2152" y="2903"/>
                  <a:pt x="2804" y="2550"/>
                </a:cubicBezTo>
                <a:cubicBezTo>
                  <a:pt x="3477" y="2183"/>
                  <a:pt x="4209" y="2000"/>
                  <a:pt x="4999" y="2000"/>
                </a:cubicBezTo>
                <a:cubicBezTo>
                  <a:pt x="5789" y="2000"/>
                  <a:pt x="6520" y="2183"/>
                  <a:pt x="7194" y="2550"/>
                </a:cubicBezTo>
                <a:cubicBezTo>
                  <a:pt x="7846" y="2903"/>
                  <a:pt x="8364" y="3380"/>
                  <a:pt x="8748" y="3980"/>
                </a:cubicBezTo>
                <a:cubicBezTo>
                  <a:pt x="9146" y="4600"/>
                  <a:pt x="9346" y="5273"/>
                  <a:pt x="9346" y="6000"/>
                </a:cubicBezTo>
                <a:lnTo>
                  <a:pt x="9346" y="9000"/>
                </a:lnTo>
                <a:lnTo>
                  <a:pt x="9889" y="9000"/>
                </a:lnTo>
                <a:lnTo>
                  <a:pt x="9889" y="10000"/>
                </a:lnTo>
                <a:lnTo>
                  <a:pt x="109" y="10000"/>
                </a:lnTo>
                <a:lnTo>
                  <a:pt x="109" y="9000"/>
                </a:lnTo>
                <a:moveTo>
                  <a:pt x="1739" y="6000"/>
                </a:moveTo>
                <a:lnTo>
                  <a:pt x="1739" y="9000"/>
                </a:lnTo>
                <a:lnTo>
                  <a:pt x="8259" y="9000"/>
                </a:lnTo>
                <a:lnTo>
                  <a:pt x="8259" y="6000"/>
                </a:lnTo>
                <a:cubicBezTo>
                  <a:pt x="8259" y="5460"/>
                  <a:pt x="8110" y="4956"/>
                  <a:pt x="7814" y="4490"/>
                </a:cubicBezTo>
                <a:cubicBezTo>
                  <a:pt x="7524" y="4036"/>
                  <a:pt x="7132" y="3676"/>
                  <a:pt x="6640" y="3410"/>
                </a:cubicBezTo>
                <a:cubicBezTo>
                  <a:pt x="6132" y="3136"/>
                  <a:pt x="5585" y="3000"/>
                  <a:pt x="4999" y="3000"/>
                </a:cubicBezTo>
                <a:cubicBezTo>
                  <a:pt x="4412" y="3000"/>
                  <a:pt x="3865" y="3136"/>
                  <a:pt x="3358" y="3410"/>
                </a:cubicBezTo>
                <a:cubicBezTo>
                  <a:pt x="2865" y="3676"/>
                  <a:pt x="2474" y="4036"/>
                  <a:pt x="2184" y="4490"/>
                </a:cubicBezTo>
                <a:cubicBezTo>
                  <a:pt x="1887" y="4956"/>
                  <a:pt x="1739" y="5460"/>
                  <a:pt x="1739" y="6000"/>
                </a:cubicBezTo>
                <a:moveTo>
                  <a:pt x="4456" y="1500"/>
                </a:moveTo>
                <a:lnTo>
                  <a:pt x="4456" y="0"/>
                </a:lnTo>
                <a:lnTo>
                  <a:pt x="5542" y="0"/>
                </a:lnTo>
                <a:lnTo>
                  <a:pt x="5542" y="1500"/>
                </a:lnTo>
                <a:lnTo>
                  <a:pt x="4456" y="1500"/>
                </a:lnTo>
                <a:moveTo>
                  <a:pt x="8074" y="2460"/>
                </a:moveTo>
                <a:lnTo>
                  <a:pt x="9226" y="1400"/>
                </a:lnTo>
                <a:lnTo>
                  <a:pt x="9998" y="2110"/>
                </a:lnTo>
                <a:lnTo>
                  <a:pt x="8846" y="3170"/>
                </a:lnTo>
                <a:lnTo>
                  <a:pt x="8074" y="2460"/>
                </a:lnTo>
                <a:moveTo>
                  <a:pt x="1152" y="3170"/>
                </a:moveTo>
                <a:lnTo>
                  <a:pt x="0" y="2110"/>
                </a:lnTo>
                <a:lnTo>
                  <a:pt x="772" y="1400"/>
                </a:lnTo>
                <a:lnTo>
                  <a:pt x="1924" y="2460"/>
                </a:lnTo>
                <a:lnTo>
                  <a:pt x="1152" y="3170"/>
                </a:lnTo>
                <a:moveTo>
                  <a:pt x="3369" y="6000"/>
                </a:moveTo>
                <a:lnTo>
                  <a:pt x="2282" y="6000"/>
                </a:lnTo>
                <a:cubicBezTo>
                  <a:pt x="2282" y="5546"/>
                  <a:pt x="2403" y="5128"/>
                  <a:pt x="2646" y="4745"/>
                </a:cubicBezTo>
                <a:cubicBezTo>
                  <a:pt x="2888" y="4361"/>
                  <a:pt x="3218" y="4058"/>
                  <a:pt x="3635" y="3835"/>
                </a:cubicBezTo>
                <a:cubicBezTo>
                  <a:pt x="4051" y="3611"/>
                  <a:pt x="4506" y="3500"/>
                  <a:pt x="4999" y="3500"/>
                </a:cubicBezTo>
                <a:lnTo>
                  <a:pt x="4999" y="4500"/>
                </a:lnTo>
                <a:cubicBezTo>
                  <a:pt x="4701" y="4500"/>
                  <a:pt x="4428" y="4566"/>
                  <a:pt x="4179" y="4700"/>
                </a:cubicBezTo>
                <a:cubicBezTo>
                  <a:pt x="3929" y="4833"/>
                  <a:pt x="3731" y="5015"/>
                  <a:pt x="3586" y="5245"/>
                </a:cubicBezTo>
                <a:cubicBezTo>
                  <a:pt x="3441" y="5475"/>
                  <a:pt x="3369" y="5726"/>
                  <a:pt x="3369" y="6000"/>
                </a:cubicBezTo>
              </a:path>
            </a:pathLst>
          </a:custGeom>
          <a:solidFill>
            <a:srgbClr val="B5302A">
              <a:alpha val="100000"/>
            </a:srgbClr>
          </a:solidFill>
          <a:ln>
            <a:headEnd type="none"/>
            <a:tailEnd type="none"/>
          </a:ln>
        </p:spPr>
      </p:sp>
      <p:sp>
        <p:nvSpPr>
          <p:cNvPr id="17" name="TextBox 17"/>
          <p:cNvSpPr txBox="1"/>
          <p:nvPr/>
        </p:nvSpPr>
        <p:spPr>
          <a:xfrm>
            <a:off x="4529493" y="3590181"/>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1C0A0A">
                    <a:alpha val="100000"/>
                  </a:srgbClr>
                </a:solidFill>
                <a:latin typeface="FZHei-B01" panose="02000000000000000000" charset="-122"/>
                <a:ea typeface="FZHei-B01" panose="02000000000000000000" charset="-122"/>
                <a:cs typeface="FZHei-B01" panose="02000000000000000000" charset="-122"/>
              </a:rPr>
              <a:t>底线思维</a:t>
            </a:r>
            <a:endParaRPr lang="en-US" sz="1100"/>
          </a:p>
        </p:txBody>
      </p:sp>
      <p:sp>
        <p:nvSpPr>
          <p:cNvPr id="18" name="TextBox 18"/>
          <p:cNvSpPr txBox="1"/>
          <p:nvPr/>
        </p:nvSpPr>
        <p:spPr>
          <a:xfrm>
            <a:off x="4529493" y="4083547"/>
            <a:ext cx="3367883" cy="938808"/>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思想建党强化了底线思维和忧患意识，促使全</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党在顺境中保持清醒、在逆境中坚定信心，为</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应对各种可以预见和难以预见的狂风暴雨做好</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思想准备。</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688359"/>
            <a:ext cx="3129817" cy="9525"/>
          </a:xfrm>
          <a:prstGeom prst="line">
            <a:avLst/>
          </a:prstGeom>
          <a:ln w="9525">
            <a:solidFill>
              <a:srgbClr val="D8CFC3">
                <a:alpha val="100000"/>
              </a:srgbClr>
            </a:solidFill>
            <a:prstDash val="solid"/>
            <a:headEnd type="none"/>
            <a:tailEnd type="none"/>
          </a:ln>
        </p:spPr>
      </p:sp>
      <p:sp>
        <p:nvSpPr>
          <p:cNvPr id="20" name="TextBox 20"/>
          <p:cNvSpPr txBox="1"/>
          <p:nvPr/>
        </p:nvSpPr>
        <p:spPr>
          <a:xfrm>
            <a:off x="4529493" y="5821709"/>
            <a:ext cx="3129817"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100000"/>
                  </a:srgbClr>
                </a:solidFill>
                <a:latin typeface="FZHei-B01" panose="02000000000000000000" charset="-122"/>
                <a:ea typeface="FZHei-B01" panose="02000000000000000000" charset="-122"/>
                <a:cs typeface="FZHei-B01" panose="02000000000000000000" charset="-122"/>
              </a:rPr>
              <a:t>居安思危</a:t>
            </a:r>
            <a:endParaRPr lang="en-US" sz="1100"/>
          </a:p>
        </p:txBody>
      </p:sp>
      <p:sp>
        <p:nvSpPr>
          <p:cNvPr id="21" name="AutoShape 21"/>
          <p:cNvSpPr/>
          <p:nvPr/>
        </p:nvSpPr>
        <p:spPr>
          <a:xfrm>
            <a:off x="8125918" y="2211586"/>
            <a:ext cx="3605799" cy="4189214"/>
          </a:xfrm>
          <a:prstGeom prst="rect">
            <a:avLst/>
          </a:prstGeom>
          <a:solidFill>
            <a:srgbClr val="F0E9DF">
              <a:alpha val="100000"/>
            </a:srgbClr>
          </a:solidFill>
          <a:ln w="9525">
            <a:solidFill>
              <a:srgbClr val="D8CFC3">
                <a:alpha val="100000"/>
              </a:srgbClr>
            </a:solidFill>
            <a:prstDash val="solid"/>
            <a:headEnd type="none"/>
            <a:tailEnd type="none"/>
          </a:ln>
        </p:spPr>
      </p:sp>
      <p:sp>
        <p:nvSpPr>
          <p:cNvPr id="22" name="AutoShape 22"/>
          <p:cNvSpPr/>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506861"/>
            <a:ext cx="457086" cy="457200"/>
          </a:xfrm>
          <a:custGeom>
            <a:avLst/>
            <a:gdLst/>
            <a:ahLst/>
            <a:cxnLst/>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7"/>
                </a:cubicBezTo>
                <a:cubicBezTo>
                  <a:pt x="7977" y="1354"/>
                  <a:pt x="7587" y="1128"/>
                  <a:pt x="7139" y="1010"/>
                </a:cubicBezTo>
                <a:cubicBezTo>
                  <a:pt x="6691" y="892"/>
                  <a:pt x="6245" y="892"/>
                  <a:pt x="5801" y="1010"/>
                </a:cubicBezTo>
                <a:cubicBezTo>
                  <a:pt x="5356" y="1128"/>
                  <a:pt x="4967" y="1354"/>
                  <a:pt x="4634" y="1687"/>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B5302A">
              <a:alpha val="100000"/>
            </a:srgbClr>
          </a:solidFill>
          <a:ln>
            <a:headEnd type="none"/>
            <a:tailEnd type="none"/>
          </a:ln>
        </p:spPr>
      </p:sp>
      <p:sp>
        <p:nvSpPr>
          <p:cNvPr id="24" name="TextBox 24"/>
          <p:cNvSpPr txBox="1"/>
          <p:nvPr/>
        </p:nvSpPr>
        <p:spPr>
          <a:xfrm>
            <a:off x="8363984" y="3590181"/>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1C0A0A">
                    <a:alpha val="100000"/>
                  </a:srgbClr>
                </a:solidFill>
                <a:latin typeface="FZHei-B01" panose="02000000000000000000" charset="-122"/>
                <a:ea typeface="FZHei-B01" panose="02000000000000000000" charset="-122"/>
                <a:cs typeface="FZHei-B01" panose="02000000000000000000" charset="-122"/>
              </a:rPr>
              <a:t>系统化解</a:t>
            </a:r>
            <a:endParaRPr lang="en-US" sz="1100"/>
          </a:p>
        </p:txBody>
      </p:sp>
      <p:sp>
        <p:nvSpPr>
          <p:cNvPr id="25" name="TextBox 25"/>
          <p:cNvSpPr txBox="1"/>
          <p:nvPr/>
        </p:nvSpPr>
        <p:spPr>
          <a:xfrm>
            <a:off x="8363984" y="4083547"/>
            <a:ext cx="3367734" cy="938808"/>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理论强党提升了驾驭复杂局面的系统思维能</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力，使党在面对经济、政治、意识形态等多重</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风险交织时，能够精准拆弹、有效化解，守住</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安全底线。</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688359"/>
            <a:ext cx="3129669" cy="9525"/>
          </a:xfrm>
          <a:prstGeom prst="line">
            <a:avLst/>
          </a:prstGeom>
          <a:ln w="9525">
            <a:solidFill>
              <a:srgbClr val="D8CFC3">
                <a:alpha val="100000"/>
              </a:srgbClr>
            </a:solidFill>
            <a:prstDash val="solid"/>
            <a:headEnd type="none"/>
            <a:tailEnd type="none"/>
          </a:ln>
        </p:spPr>
      </p:sp>
      <p:sp>
        <p:nvSpPr>
          <p:cNvPr id="27" name="TextBox 27"/>
          <p:cNvSpPr txBox="1"/>
          <p:nvPr/>
        </p:nvSpPr>
        <p:spPr>
          <a:xfrm>
            <a:off x="8363984" y="5821709"/>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100000"/>
                  </a:srgbClr>
                </a:solidFill>
                <a:latin typeface="FZHei-B01" panose="02000000000000000000" charset="-122"/>
                <a:ea typeface="FZHei-B01" panose="02000000000000000000" charset="-122"/>
                <a:cs typeface="FZHei-B01" panose="02000000000000000000" charset="-122"/>
              </a:rPr>
              <a:t>安全底线</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rPr>
              <a:t>意义二：增强"走自己的路"的政治定力</a:t>
            </a:r>
            <a:endPar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坚持思想建党、理论强党是党在复杂多变的国内外环境中保持战略清醒、坚定政治方向的根本保障。科学理论赋予全党辨</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别政治是非、抵御错误思潮的慧眼，确保中国特色社会主义道路始终沿着正确方向前进。</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49686"/>
            <a:ext cx="3605799" cy="4151114"/>
          </a:xfrm>
          <a:prstGeom prst="rect">
            <a:avLst/>
          </a:prstGeom>
          <a:solidFill>
            <a:srgbClr val="F0EBE3">
              <a:alpha val="100000"/>
            </a:srgbClr>
          </a:solidFill>
          <a:ln w="9525">
            <a:solidFill>
              <a:srgbClr val="D8D0C4">
                <a:alpha val="100000"/>
              </a:srgbClr>
            </a:solidFill>
            <a:prstDash val="solid"/>
            <a:headEnd type="none"/>
            <a:tailEnd type="none"/>
          </a:ln>
        </p:spPr>
      </p:sp>
      <p:sp>
        <p:nvSpPr>
          <p:cNvPr id="8" name="AutoShape 8"/>
          <p:cNvSpPr/>
          <p:nvPr>
            <p:custDataLst>
              <p:tags r:id="rId2"/>
            </p:custDataLst>
          </p:nvPr>
        </p:nvSpPr>
        <p:spPr>
          <a:xfrm>
            <a:off x="457086" y="224968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57061" y="2506861"/>
            <a:ext cx="418996" cy="419100"/>
          </a:xfrm>
          <a:custGeom>
            <a:avLst/>
            <a:gdLst/>
            <a:ahLst/>
            <a:cxnLst/>
            <a:rect l="l" t="t" r="r" b="b"/>
            <a:pathLst>
              <a:path w="9998" h="10000">
                <a:moveTo>
                  <a:pt x="4999" y="0"/>
                </a:moveTo>
                <a:cubicBezTo>
                  <a:pt x="5812" y="0"/>
                  <a:pt x="6582" y="222"/>
                  <a:pt x="7309" y="667"/>
                </a:cubicBezTo>
                <a:cubicBezTo>
                  <a:pt x="8005" y="1096"/>
                  <a:pt x="8591" y="1690"/>
                  <a:pt x="9069" y="2450"/>
                </a:cubicBezTo>
                <a:cubicBezTo>
                  <a:pt x="9546" y="3209"/>
                  <a:pt x="9856" y="4059"/>
                  <a:pt x="9998" y="5000"/>
                </a:cubicBezTo>
                <a:cubicBezTo>
                  <a:pt x="9856" y="5940"/>
                  <a:pt x="9546" y="6790"/>
                  <a:pt x="9069" y="7550"/>
                </a:cubicBezTo>
                <a:cubicBezTo>
                  <a:pt x="8591" y="8309"/>
                  <a:pt x="8005" y="8903"/>
                  <a:pt x="7309" y="9333"/>
                </a:cubicBezTo>
                <a:cubicBezTo>
                  <a:pt x="6582" y="9777"/>
                  <a:pt x="5812" y="10000"/>
                  <a:pt x="4999" y="10000"/>
                </a:cubicBezTo>
                <a:cubicBezTo>
                  <a:pt x="4185" y="10000"/>
                  <a:pt x="3415" y="9777"/>
                  <a:pt x="2689" y="9333"/>
                </a:cubicBezTo>
                <a:cubicBezTo>
                  <a:pt x="1993" y="8903"/>
                  <a:pt x="1406" y="8309"/>
                  <a:pt x="929" y="7550"/>
                </a:cubicBezTo>
                <a:cubicBezTo>
                  <a:pt x="451" y="6790"/>
                  <a:pt x="142" y="5940"/>
                  <a:pt x="0" y="5000"/>
                </a:cubicBezTo>
                <a:cubicBezTo>
                  <a:pt x="142" y="4059"/>
                  <a:pt x="451" y="3209"/>
                  <a:pt x="929" y="2450"/>
                </a:cubicBezTo>
                <a:cubicBezTo>
                  <a:pt x="1406" y="1690"/>
                  <a:pt x="1993" y="1096"/>
                  <a:pt x="2689" y="667"/>
                </a:cubicBezTo>
                <a:cubicBezTo>
                  <a:pt x="3415" y="222"/>
                  <a:pt x="4185" y="0"/>
                  <a:pt x="4999" y="0"/>
                </a:cubicBezTo>
                <a:moveTo>
                  <a:pt x="4999" y="8889"/>
                </a:moveTo>
                <a:cubicBezTo>
                  <a:pt x="5639" y="8889"/>
                  <a:pt x="6249" y="8718"/>
                  <a:pt x="6829" y="8378"/>
                </a:cubicBezTo>
                <a:cubicBezTo>
                  <a:pt x="7389" y="8052"/>
                  <a:pt x="7864" y="7592"/>
                  <a:pt x="8256" y="7000"/>
                </a:cubicBezTo>
                <a:cubicBezTo>
                  <a:pt x="8647" y="6407"/>
                  <a:pt x="8913" y="5740"/>
                  <a:pt x="9055" y="5000"/>
                </a:cubicBezTo>
                <a:cubicBezTo>
                  <a:pt x="8913" y="4259"/>
                  <a:pt x="8647" y="3592"/>
                  <a:pt x="8256" y="3000"/>
                </a:cubicBezTo>
                <a:cubicBezTo>
                  <a:pt x="7864" y="2407"/>
                  <a:pt x="7389" y="1948"/>
                  <a:pt x="6829" y="1622"/>
                </a:cubicBezTo>
                <a:cubicBezTo>
                  <a:pt x="6249" y="1281"/>
                  <a:pt x="5639" y="1111"/>
                  <a:pt x="4999" y="1111"/>
                </a:cubicBezTo>
                <a:cubicBezTo>
                  <a:pt x="4358" y="1111"/>
                  <a:pt x="3748" y="1281"/>
                  <a:pt x="3169" y="1622"/>
                </a:cubicBezTo>
                <a:cubicBezTo>
                  <a:pt x="2609" y="1948"/>
                  <a:pt x="2133" y="2407"/>
                  <a:pt x="1742" y="3000"/>
                </a:cubicBezTo>
                <a:cubicBezTo>
                  <a:pt x="1350" y="3592"/>
                  <a:pt x="1084" y="4259"/>
                  <a:pt x="943" y="5000"/>
                </a:cubicBezTo>
                <a:cubicBezTo>
                  <a:pt x="1084" y="5740"/>
                  <a:pt x="1350" y="6407"/>
                  <a:pt x="1742" y="7000"/>
                </a:cubicBezTo>
                <a:cubicBezTo>
                  <a:pt x="2133" y="7592"/>
                  <a:pt x="2609" y="8052"/>
                  <a:pt x="3169" y="8378"/>
                </a:cubicBezTo>
                <a:cubicBezTo>
                  <a:pt x="3748" y="8718"/>
                  <a:pt x="4358" y="8889"/>
                  <a:pt x="4999" y="8889"/>
                </a:cubicBezTo>
                <a:moveTo>
                  <a:pt x="4999" y="7500"/>
                </a:moveTo>
                <a:cubicBezTo>
                  <a:pt x="4623" y="7500"/>
                  <a:pt x="4276" y="7387"/>
                  <a:pt x="3959" y="7161"/>
                </a:cubicBezTo>
                <a:cubicBezTo>
                  <a:pt x="3642" y="6935"/>
                  <a:pt x="3390" y="6631"/>
                  <a:pt x="3202" y="6250"/>
                </a:cubicBezTo>
                <a:cubicBezTo>
                  <a:pt x="3014" y="5868"/>
                  <a:pt x="2920" y="5452"/>
                  <a:pt x="2920" y="5000"/>
                </a:cubicBezTo>
                <a:cubicBezTo>
                  <a:pt x="2920" y="4548"/>
                  <a:pt x="3014" y="4131"/>
                  <a:pt x="3202" y="3750"/>
                </a:cubicBezTo>
                <a:cubicBezTo>
                  <a:pt x="3390" y="3368"/>
                  <a:pt x="3642" y="3065"/>
                  <a:pt x="3959" y="2839"/>
                </a:cubicBezTo>
                <a:cubicBezTo>
                  <a:pt x="4276" y="2613"/>
                  <a:pt x="4623" y="2500"/>
                  <a:pt x="4999" y="2500"/>
                </a:cubicBezTo>
                <a:cubicBezTo>
                  <a:pt x="5375" y="2500"/>
                  <a:pt x="5721" y="2613"/>
                  <a:pt x="6039" y="2839"/>
                </a:cubicBezTo>
                <a:cubicBezTo>
                  <a:pt x="6355" y="3065"/>
                  <a:pt x="6608" y="3368"/>
                  <a:pt x="6796" y="3750"/>
                </a:cubicBezTo>
                <a:cubicBezTo>
                  <a:pt x="6984" y="4131"/>
                  <a:pt x="7078" y="4548"/>
                  <a:pt x="7078" y="5000"/>
                </a:cubicBezTo>
                <a:cubicBezTo>
                  <a:pt x="7078" y="5452"/>
                  <a:pt x="6984" y="5868"/>
                  <a:pt x="6796" y="6250"/>
                </a:cubicBezTo>
                <a:cubicBezTo>
                  <a:pt x="6608" y="6631"/>
                  <a:pt x="6355" y="6935"/>
                  <a:pt x="6039" y="7161"/>
                </a:cubicBezTo>
                <a:cubicBezTo>
                  <a:pt x="5721" y="7387"/>
                  <a:pt x="5375" y="7500"/>
                  <a:pt x="4999" y="7500"/>
                </a:cubicBezTo>
                <a:moveTo>
                  <a:pt x="4999" y="6389"/>
                </a:moveTo>
                <a:cubicBezTo>
                  <a:pt x="5208" y="6389"/>
                  <a:pt x="5401" y="6326"/>
                  <a:pt x="5577" y="6200"/>
                </a:cubicBezTo>
                <a:cubicBezTo>
                  <a:pt x="5752" y="6074"/>
                  <a:pt x="5892" y="5905"/>
                  <a:pt x="5997" y="5694"/>
                </a:cubicBezTo>
                <a:cubicBezTo>
                  <a:pt x="6101" y="5483"/>
                  <a:pt x="6154" y="5252"/>
                  <a:pt x="6154" y="5000"/>
                </a:cubicBezTo>
                <a:cubicBezTo>
                  <a:pt x="6154" y="4748"/>
                  <a:pt x="6101" y="4516"/>
                  <a:pt x="5997" y="4306"/>
                </a:cubicBezTo>
                <a:cubicBezTo>
                  <a:pt x="5892" y="4094"/>
                  <a:pt x="5752" y="3926"/>
                  <a:pt x="5577" y="3800"/>
                </a:cubicBezTo>
                <a:cubicBezTo>
                  <a:pt x="5401" y="3674"/>
                  <a:pt x="5208" y="3611"/>
                  <a:pt x="4999" y="3611"/>
                </a:cubicBezTo>
                <a:cubicBezTo>
                  <a:pt x="4789" y="3611"/>
                  <a:pt x="4597" y="3674"/>
                  <a:pt x="4421" y="3800"/>
                </a:cubicBezTo>
                <a:cubicBezTo>
                  <a:pt x="4245" y="3926"/>
                  <a:pt x="4105" y="4094"/>
                  <a:pt x="4001" y="4306"/>
                </a:cubicBezTo>
                <a:cubicBezTo>
                  <a:pt x="3896" y="4516"/>
                  <a:pt x="3844" y="4748"/>
                  <a:pt x="3844" y="5000"/>
                </a:cubicBezTo>
                <a:cubicBezTo>
                  <a:pt x="3844" y="5252"/>
                  <a:pt x="3896" y="5483"/>
                  <a:pt x="4001" y="5694"/>
                </a:cubicBezTo>
                <a:cubicBezTo>
                  <a:pt x="4105" y="5905"/>
                  <a:pt x="4245" y="6074"/>
                  <a:pt x="4421" y="6200"/>
                </a:cubicBezTo>
                <a:cubicBezTo>
                  <a:pt x="4597" y="6326"/>
                  <a:pt x="4789" y="6389"/>
                  <a:pt x="4999" y="6389"/>
                </a:cubicBez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57061" y="3223052"/>
            <a:ext cx="3205850"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辨别政治是非</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57061" y="3653462"/>
            <a:ext cx="3405824" cy="62388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科学理论赋予全党辨别政治是非、抵御错误思潮的</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慧眼，使党员干部在多元思潮激荡中保持清醒头脑，坚守共产党人的政治灵魂</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57061" y="5193090"/>
            <a:ext cx="3205850" cy="9525"/>
          </a:xfrm>
          <a:prstGeom prst="line">
            <a:avLst/>
          </a:prstGeom>
          <a:ln w="9525">
            <a:solidFill>
              <a:srgbClr val="D8D0C4">
                <a:alpha val="100000"/>
              </a:srgbClr>
            </a:solidFill>
            <a:prstDash val="solid"/>
            <a:headEnd type="none"/>
            <a:tailEnd type="none"/>
          </a:ln>
        </p:spPr>
      </p:sp>
      <p:sp>
        <p:nvSpPr>
          <p:cNvPr id="13" name="TextBox 13"/>
          <p:cNvSpPr txBox="1"/>
          <p:nvPr>
            <p:custDataLst>
              <p:tags r:id="rId7"/>
            </p:custDataLst>
          </p:nvPr>
        </p:nvSpPr>
        <p:spPr>
          <a:xfrm>
            <a:off x="657061" y="5326440"/>
            <a:ext cx="3205850"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政治灵魂</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49686"/>
            <a:ext cx="3605948" cy="4151114"/>
          </a:xfrm>
          <a:prstGeom prst="rect">
            <a:avLst/>
          </a:prstGeom>
          <a:solidFill>
            <a:srgbClr val="F0EBE3">
              <a:alpha val="100000"/>
            </a:srgbClr>
          </a:solidFill>
          <a:ln w="9525">
            <a:solidFill>
              <a:srgbClr val="D8D0C4">
                <a:alpha val="100000"/>
              </a:srgbClr>
            </a:solidFill>
            <a:prstDash val="solid"/>
            <a:headEnd type="none"/>
            <a:tailEnd type="none"/>
          </a:ln>
        </p:spPr>
      </p:sp>
      <p:sp>
        <p:nvSpPr>
          <p:cNvPr id="15" name="AutoShape 15"/>
          <p:cNvSpPr/>
          <p:nvPr>
            <p:custDataLst>
              <p:tags r:id="rId9"/>
            </p:custDataLst>
          </p:nvPr>
        </p:nvSpPr>
        <p:spPr>
          <a:xfrm>
            <a:off x="4291428" y="224968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491403" y="250686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491403" y="3223052"/>
            <a:ext cx="3205998"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筑牢信仰之基</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491403" y="3653462"/>
            <a:ext cx="3405972" cy="62388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思想建党通过强化党性教育，筑牢信仰之基，确保</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全党在重大原则问题上立场坚定、旗帜鲜明，绝不走封闭僵化的老路和改旗易帜的邪路</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491403" y="5193090"/>
            <a:ext cx="3205998" cy="9525"/>
          </a:xfrm>
          <a:prstGeom prst="line">
            <a:avLst/>
          </a:prstGeom>
          <a:ln w="9525">
            <a:solidFill>
              <a:srgbClr val="D8D0C4">
                <a:alpha val="100000"/>
              </a:srgbClr>
            </a:solidFill>
            <a:prstDash val="solid"/>
            <a:headEnd type="none"/>
            <a:tailEnd type="none"/>
          </a:ln>
        </p:spPr>
      </p:sp>
      <p:sp>
        <p:nvSpPr>
          <p:cNvPr id="20" name="TextBox 20"/>
          <p:cNvSpPr txBox="1"/>
          <p:nvPr>
            <p:custDataLst>
              <p:tags r:id="rId14"/>
            </p:custDataLst>
          </p:nvPr>
        </p:nvSpPr>
        <p:spPr>
          <a:xfrm>
            <a:off x="4491403" y="5326440"/>
            <a:ext cx="3205998"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旗帜鲜明</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49686"/>
            <a:ext cx="3605799" cy="4151114"/>
          </a:xfrm>
          <a:prstGeom prst="rect">
            <a:avLst/>
          </a:prstGeom>
          <a:solidFill>
            <a:srgbClr val="F0EBE3">
              <a:alpha val="100000"/>
            </a:srgbClr>
          </a:solidFill>
          <a:ln w="9525">
            <a:solidFill>
              <a:srgbClr val="D8D0C4">
                <a:alpha val="100000"/>
              </a:srgbClr>
            </a:solidFill>
            <a:prstDash val="solid"/>
            <a:headEnd type="none"/>
            <a:tailEnd type="none"/>
          </a:ln>
        </p:spPr>
      </p:sp>
      <p:sp>
        <p:nvSpPr>
          <p:cNvPr id="22" name="AutoShape 22"/>
          <p:cNvSpPr/>
          <p:nvPr>
            <p:custDataLst>
              <p:tags r:id="rId16"/>
            </p:custDataLst>
          </p:nvPr>
        </p:nvSpPr>
        <p:spPr>
          <a:xfrm>
            <a:off x="8125918" y="224968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25894" y="25068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25894" y="3223052"/>
            <a:ext cx="3205850"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深化规律认识</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25894" y="3653462"/>
            <a:ext cx="3405824" cy="62388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理论强党深化了对共产党执政规律、社会主义建设</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规律的认识，使"走自己的路"建立在深厚的学理基础和科学的历史规律认知之上</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25894" y="5193090"/>
            <a:ext cx="3205850" cy="9525"/>
          </a:xfrm>
          <a:prstGeom prst="line">
            <a:avLst/>
          </a:prstGeom>
          <a:ln w="9525">
            <a:solidFill>
              <a:srgbClr val="D8D0C4">
                <a:alpha val="100000"/>
              </a:srgbClr>
            </a:solidFill>
            <a:prstDash val="solid"/>
            <a:headEnd type="none"/>
            <a:tailEnd type="none"/>
          </a:ln>
        </p:spPr>
      </p:sp>
      <p:sp>
        <p:nvSpPr>
          <p:cNvPr id="27" name="TextBox 27"/>
          <p:cNvSpPr txBox="1"/>
          <p:nvPr>
            <p:custDataLst>
              <p:tags r:id="rId21"/>
            </p:custDataLst>
          </p:nvPr>
        </p:nvSpPr>
        <p:spPr>
          <a:xfrm>
            <a:off x="8325894" y="5326440"/>
            <a:ext cx="3205850"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学理基础</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rPr>
              <a:t>核心意义 </a:t>
            </a:r>
            <a:endPar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endParaRPr>
          </a:p>
        </p:txBody>
      </p:sp>
      <p:sp>
        <p:nvSpPr>
          <p:cNvPr id="4" name="TextBox 4"/>
          <p:cNvSpPr txBox="1"/>
          <p:nvPr/>
        </p:nvSpPr>
        <p:spPr>
          <a:xfrm>
            <a:off x="457086" y="771525"/>
            <a:ext cx="11274781" cy="400050"/>
          </a:xfrm>
          <a:prstGeom prst="rect">
            <a:avLst/>
          </a:prstGeom>
          <a:ln>
            <a:headEnd type="none"/>
            <a:tailEnd type="none"/>
          </a:ln>
        </p:spPr>
        <p:txBody>
          <a:bodyPr vert="horz" wrap="none" lIns="0" tIns="0" rIns="0" bIns="0" rtlCol="0" anchor="t" anchorCtr="0"/>
          <a:lstStyle/>
          <a:p>
            <a:pPr algn="l">
              <a:defRPr/>
            </a:pPr>
            <a:r>
              <a:rPr lang="en-US" sz="2800" b="1" strike="noStrike">
                <a:solidFill>
                  <a:srgbClr val="1C0A0A">
                    <a:alpha val="100000"/>
                  </a:srgbClr>
                </a:solidFill>
                <a:latin typeface="FZHei-B01" panose="02000000000000000000" charset="-122"/>
                <a:ea typeface="FZHei-B01" panose="02000000000000000000" charset="-122"/>
                <a:cs typeface="FZHei-B01" panose="02000000000000000000" charset="-122"/>
              </a:rPr>
              <a:t>意义二：增强"走自己的路"的战略定力</a:t>
            </a:r>
            <a:endParaRPr lang="en-US" sz="2800" b="1"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5" name="AutoShape 5"/>
          <p:cNvSpPr/>
          <p:nvPr/>
        </p:nvSpPr>
        <p:spPr>
          <a:xfrm>
            <a:off x="457086" y="132963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36773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强大的理论思维是保持战略定力的核心支撑。思想建党与理论强党通过提升全党的马克思主义理论素养，帮助党员干部掌</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握战略思维与历史思维，从而在复杂多变的变局中保持从容不迫，坚定不移推进长远战略目标。</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07716"/>
            <a:ext cx="3605799" cy="4193084"/>
          </a:xfrm>
          <a:prstGeom prst="rect">
            <a:avLst/>
          </a:prstGeom>
          <a:solidFill>
            <a:srgbClr val="EFE9E0">
              <a:alpha val="100000"/>
            </a:srgbClr>
          </a:solidFill>
          <a:ln w="9525">
            <a:solidFill>
              <a:srgbClr val="D8D0C4">
                <a:alpha val="100000"/>
              </a:srgbClr>
            </a:solidFill>
            <a:prstDash val="solid"/>
            <a:headEnd type="none"/>
            <a:tailEnd type="none"/>
          </a:ln>
        </p:spPr>
      </p:sp>
      <p:sp>
        <p:nvSpPr>
          <p:cNvPr id="8" name="AutoShape 8"/>
          <p:cNvSpPr/>
          <p:nvPr>
            <p:custDataLst>
              <p:tags r:id="rId2"/>
            </p:custDataLst>
          </p:nvPr>
        </p:nvSpPr>
        <p:spPr>
          <a:xfrm>
            <a:off x="457086" y="220771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95151" y="2502991"/>
            <a:ext cx="418996" cy="4191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3999" y="4000"/>
                </a:moveTo>
                <a:lnTo>
                  <a:pt x="7249" y="2750"/>
                </a:lnTo>
                <a:lnTo>
                  <a:pt x="5999" y="6000"/>
                </a:lnTo>
                <a:lnTo>
                  <a:pt x="2749" y="7250"/>
                </a:lnTo>
                <a:lnTo>
                  <a:pt x="3999" y="4000"/>
                </a:lnTo>
                <a:moveTo>
                  <a:pt x="4999" y="5500"/>
                </a:moveTo>
                <a:cubicBezTo>
                  <a:pt x="5139" y="5500"/>
                  <a:pt x="5257" y="5451"/>
                  <a:pt x="5354" y="5355"/>
                </a:cubicBezTo>
                <a:cubicBezTo>
                  <a:pt x="5450" y="5258"/>
                  <a:pt x="5499" y="5140"/>
                  <a:pt x="5499" y="5000"/>
                </a:cubicBezTo>
                <a:cubicBezTo>
                  <a:pt x="5499" y="4860"/>
                  <a:pt x="5450" y="4741"/>
                  <a:pt x="5354" y="4645"/>
                </a:cubicBezTo>
                <a:cubicBezTo>
                  <a:pt x="5257" y="4548"/>
                  <a:pt x="5139" y="4500"/>
                  <a:pt x="4999" y="4500"/>
                </a:cubicBezTo>
                <a:cubicBezTo>
                  <a:pt x="4859" y="4500"/>
                  <a:pt x="4740" y="4548"/>
                  <a:pt x="4644" y="4645"/>
                </a:cubicBezTo>
                <a:cubicBezTo>
                  <a:pt x="4547" y="4741"/>
                  <a:pt x="4499" y="4860"/>
                  <a:pt x="4499" y="5000"/>
                </a:cubicBezTo>
                <a:cubicBezTo>
                  <a:pt x="4499" y="5140"/>
                  <a:pt x="4547" y="5258"/>
                  <a:pt x="4644" y="5355"/>
                </a:cubicBezTo>
                <a:cubicBezTo>
                  <a:pt x="4740" y="5451"/>
                  <a:pt x="4859" y="5500"/>
                  <a:pt x="4999" y="5500"/>
                </a:cubicBez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94516" y="3200202"/>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战略思维</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94516" y="3628827"/>
            <a:ext cx="3367734" cy="916037"/>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理论强党帮助党员干部掌握战略思维、历史思</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维和辩证思维，提升从全局和长远角度谋划发展的能力，有效克服短视行为和事务主义倾向。</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94516" y="5296595"/>
            <a:ext cx="3129669" cy="9525"/>
          </a:xfrm>
          <a:prstGeom prst="line">
            <a:avLst/>
          </a:prstGeom>
          <a:ln w="9525">
            <a:solidFill>
              <a:srgbClr val="D8D0C4">
                <a:alpha val="100000"/>
              </a:srgbClr>
            </a:solidFill>
            <a:prstDash val="solid"/>
            <a:headEnd type="none"/>
            <a:tailEnd type="none"/>
          </a:ln>
        </p:spPr>
      </p:sp>
      <p:sp>
        <p:nvSpPr>
          <p:cNvPr id="13" name="TextBox 13"/>
          <p:cNvSpPr txBox="1"/>
          <p:nvPr>
            <p:custDataLst>
              <p:tags r:id="rId7"/>
            </p:custDataLst>
          </p:nvPr>
        </p:nvSpPr>
        <p:spPr>
          <a:xfrm>
            <a:off x="694516" y="5429945"/>
            <a:ext cx="3129669"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全局谋划</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07716"/>
            <a:ext cx="3605948" cy="4193084"/>
          </a:xfrm>
          <a:prstGeom prst="rect">
            <a:avLst/>
          </a:prstGeom>
          <a:solidFill>
            <a:srgbClr val="EFE9E0">
              <a:alpha val="100000"/>
            </a:srgbClr>
          </a:solidFill>
          <a:ln w="9525">
            <a:solidFill>
              <a:srgbClr val="D8D0C4">
                <a:alpha val="100000"/>
              </a:srgbClr>
            </a:solidFill>
            <a:prstDash val="solid"/>
            <a:headEnd type="none"/>
            <a:tailEnd type="none"/>
          </a:ln>
        </p:spPr>
      </p:sp>
      <p:sp>
        <p:nvSpPr>
          <p:cNvPr id="15" name="AutoShape 15"/>
          <p:cNvSpPr/>
          <p:nvPr>
            <p:custDataLst>
              <p:tags r:id="rId9"/>
            </p:custDataLst>
          </p:nvPr>
        </p:nvSpPr>
        <p:spPr>
          <a:xfrm>
            <a:off x="4291428" y="220771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529493" y="2502991"/>
            <a:ext cx="418996" cy="419100"/>
          </a:xfrm>
          <a:custGeom>
            <a:avLst/>
            <a:gdLst/>
            <a:ahLst/>
            <a:cxnLst/>
            <a:rect l="l" t="t" r="r" b="b"/>
            <a:pathLst>
              <a:path w="9998" h="10000">
                <a:moveTo>
                  <a:pt x="4545" y="0"/>
                </a:moveTo>
                <a:lnTo>
                  <a:pt x="5453" y="0"/>
                </a:lnTo>
                <a:lnTo>
                  <a:pt x="5453" y="1391"/>
                </a:lnTo>
                <a:cubicBezTo>
                  <a:pt x="5992" y="1457"/>
                  <a:pt x="6491" y="1636"/>
                  <a:pt x="6949" y="1927"/>
                </a:cubicBezTo>
                <a:cubicBezTo>
                  <a:pt x="7406" y="2218"/>
                  <a:pt x="7780" y="2592"/>
                  <a:pt x="8071" y="3050"/>
                </a:cubicBezTo>
                <a:cubicBezTo>
                  <a:pt x="8361" y="3507"/>
                  <a:pt x="8540" y="4005"/>
                  <a:pt x="8607" y="4545"/>
                </a:cubicBezTo>
                <a:lnTo>
                  <a:pt x="9998" y="4545"/>
                </a:lnTo>
                <a:lnTo>
                  <a:pt x="9998" y="5455"/>
                </a:lnTo>
                <a:lnTo>
                  <a:pt x="8607" y="5455"/>
                </a:lnTo>
                <a:cubicBezTo>
                  <a:pt x="8540" y="5994"/>
                  <a:pt x="8361" y="6492"/>
                  <a:pt x="8071" y="6950"/>
                </a:cubicBezTo>
                <a:cubicBezTo>
                  <a:pt x="7780" y="7407"/>
                  <a:pt x="7406" y="7781"/>
                  <a:pt x="6949" y="8073"/>
                </a:cubicBezTo>
                <a:cubicBezTo>
                  <a:pt x="6491" y="8363"/>
                  <a:pt x="5992" y="8542"/>
                  <a:pt x="5453" y="8609"/>
                </a:cubicBezTo>
                <a:lnTo>
                  <a:pt x="5453" y="10000"/>
                </a:lnTo>
                <a:lnTo>
                  <a:pt x="4545" y="10000"/>
                </a:lnTo>
                <a:lnTo>
                  <a:pt x="4545" y="8609"/>
                </a:lnTo>
                <a:cubicBezTo>
                  <a:pt x="4005" y="8542"/>
                  <a:pt x="3507" y="8363"/>
                  <a:pt x="3049" y="8073"/>
                </a:cubicBezTo>
                <a:cubicBezTo>
                  <a:pt x="2591" y="7781"/>
                  <a:pt x="2217" y="7407"/>
                  <a:pt x="1927" y="6950"/>
                </a:cubicBezTo>
                <a:cubicBezTo>
                  <a:pt x="1636" y="6492"/>
                  <a:pt x="1457" y="5994"/>
                  <a:pt x="1391" y="5455"/>
                </a:cubicBezTo>
                <a:lnTo>
                  <a:pt x="0" y="5455"/>
                </a:lnTo>
                <a:lnTo>
                  <a:pt x="0" y="4545"/>
                </a:lnTo>
                <a:lnTo>
                  <a:pt x="1391" y="4545"/>
                </a:lnTo>
                <a:cubicBezTo>
                  <a:pt x="1457" y="4005"/>
                  <a:pt x="1636" y="3507"/>
                  <a:pt x="1927" y="3050"/>
                </a:cubicBezTo>
                <a:cubicBezTo>
                  <a:pt x="2217" y="2592"/>
                  <a:pt x="2591" y="2218"/>
                  <a:pt x="3049" y="1927"/>
                </a:cubicBezTo>
                <a:cubicBezTo>
                  <a:pt x="3507" y="1636"/>
                  <a:pt x="4005" y="1457"/>
                  <a:pt x="4545" y="1391"/>
                </a:cubicBezTo>
                <a:lnTo>
                  <a:pt x="4545" y="0"/>
                </a:lnTo>
                <a:moveTo>
                  <a:pt x="4999" y="2273"/>
                </a:moveTo>
                <a:cubicBezTo>
                  <a:pt x="4508" y="2273"/>
                  <a:pt x="4051" y="2397"/>
                  <a:pt x="3627" y="2645"/>
                </a:cubicBezTo>
                <a:cubicBezTo>
                  <a:pt x="3214" y="2887"/>
                  <a:pt x="2887" y="3215"/>
                  <a:pt x="2645" y="3627"/>
                </a:cubicBezTo>
                <a:cubicBezTo>
                  <a:pt x="2396" y="4051"/>
                  <a:pt x="2272" y="4509"/>
                  <a:pt x="2272" y="5000"/>
                </a:cubicBezTo>
                <a:cubicBezTo>
                  <a:pt x="2272" y="5490"/>
                  <a:pt x="2396" y="5948"/>
                  <a:pt x="2645" y="6373"/>
                </a:cubicBezTo>
                <a:cubicBezTo>
                  <a:pt x="2887" y="6785"/>
                  <a:pt x="3214" y="7112"/>
                  <a:pt x="3627" y="7355"/>
                </a:cubicBezTo>
                <a:cubicBezTo>
                  <a:pt x="4051" y="7603"/>
                  <a:pt x="4508" y="7727"/>
                  <a:pt x="4999" y="7727"/>
                </a:cubicBezTo>
                <a:cubicBezTo>
                  <a:pt x="5489" y="7727"/>
                  <a:pt x="5947" y="7603"/>
                  <a:pt x="6371" y="7355"/>
                </a:cubicBezTo>
                <a:cubicBezTo>
                  <a:pt x="6783" y="7112"/>
                  <a:pt x="7111" y="6785"/>
                  <a:pt x="7353" y="6373"/>
                </a:cubicBezTo>
                <a:cubicBezTo>
                  <a:pt x="7601" y="5948"/>
                  <a:pt x="7726" y="5490"/>
                  <a:pt x="7726" y="5000"/>
                </a:cubicBezTo>
                <a:cubicBezTo>
                  <a:pt x="7726" y="4509"/>
                  <a:pt x="7601" y="4051"/>
                  <a:pt x="7353" y="3627"/>
                </a:cubicBezTo>
                <a:cubicBezTo>
                  <a:pt x="7111" y="3215"/>
                  <a:pt x="6783" y="2887"/>
                  <a:pt x="6371" y="2645"/>
                </a:cubicBezTo>
                <a:cubicBezTo>
                  <a:pt x="5947" y="2397"/>
                  <a:pt x="5489" y="2273"/>
                  <a:pt x="4999" y="2273"/>
                </a:cubicBezTo>
                <a:moveTo>
                  <a:pt x="4999" y="4091"/>
                </a:moveTo>
                <a:cubicBezTo>
                  <a:pt x="5162" y="4091"/>
                  <a:pt x="5313" y="4132"/>
                  <a:pt x="5453" y="4214"/>
                </a:cubicBezTo>
                <a:cubicBezTo>
                  <a:pt x="5593" y="4295"/>
                  <a:pt x="5703" y="4405"/>
                  <a:pt x="5785" y="4545"/>
                </a:cubicBezTo>
                <a:cubicBezTo>
                  <a:pt x="5867" y="4685"/>
                  <a:pt x="5908" y="4836"/>
                  <a:pt x="5908" y="5000"/>
                </a:cubicBezTo>
                <a:cubicBezTo>
                  <a:pt x="5908" y="5163"/>
                  <a:pt x="5867" y="5315"/>
                  <a:pt x="5785" y="5455"/>
                </a:cubicBezTo>
                <a:cubicBezTo>
                  <a:pt x="5703" y="5594"/>
                  <a:pt x="5593" y="5704"/>
                  <a:pt x="5453" y="5786"/>
                </a:cubicBezTo>
                <a:cubicBezTo>
                  <a:pt x="5313" y="5868"/>
                  <a:pt x="5162" y="5909"/>
                  <a:pt x="4999" y="5909"/>
                </a:cubicBezTo>
                <a:cubicBezTo>
                  <a:pt x="4835" y="5909"/>
                  <a:pt x="4684" y="5868"/>
                  <a:pt x="4545" y="5786"/>
                </a:cubicBezTo>
                <a:cubicBezTo>
                  <a:pt x="4405" y="5704"/>
                  <a:pt x="4294" y="5594"/>
                  <a:pt x="4213" y="5455"/>
                </a:cubicBezTo>
                <a:cubicBezTo>
                  <a:pt x="4131" y="5315"/>
                  <a:pt x="4090" y="5163"/>
                  <a:pt x="4090" y="5000"/>
                </a:cubicBezTo>
                <a:cubicBezTo>
                  <a:pt x="4090" y="4836"/>
                  <a:pt x="4131" y="4685"/>
                  <a:pt x="4213" y="4545"/>
                </a:cubicBezTo>
                <a:cubicBezTo>
                  <a:pt x="4294" y="4405"/>
                  <a:pt x="4405" y="4295"/>
                  <a:pt x="4545" y="4214"/>
                </a:cubicBezTo>
                <a:cubicBezTo>
                  <a:pt x="4684" y="4132"/>
                  <a:pt x="4835" y="4091"/>
                  <a:pt x="4999" y="4091"/>
                </a:cubicBez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528858" y="3325812"/>
            <a:ext cx="3129817"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科学工具</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528858" y="3754438"/>
            <a:ext cx="3367883" cy="66466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面对世界百年未有之大变局，科学理论提供了</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分析复杂矛盾的科学工具，使党能够在乱云飞渡中保持从容不迫，坚定推进既定战略部署。</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28858" y="5296446"/>
            <a:ext cx="3129817" cy="9525"/>
          </a:xfrm>
          <a:prstGeom prst="line">
            <a:avLst/>
          </a:prstGeom>
          <a:ln w="9525">
            <a:solidFill>
              <a:srgbClr val="D8D0C4">
                <a:alpha val="100000"/>
              </a:srgbClr>
            </a:solidFill>
            <a:prstDash val="solid"/>
            <a:headEnd type="none"/>
            <a:tailEnd type="none"/>
          </a:ln>
        </p:spPr>
      </p:sp>
      <p:sp>
        <p:nvSpPr>
          <p:cNvPr id="20" name="TextBox 20"/>
          <p:cNvSpPr txBox="1"/>
          <p:nvPr>
            <p:custDataLst>
              <p:tags r:id="rId14"/>
            </p:custDataLst>
          </p:nvPr>
        </p:nvSpPr>
        <p:spPr>
          <a:xfrm>
            <a:off x="4528858" y="5429796"/>
            <a:ext cx="3129817"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从容不迫</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07716"/>
            <a:ext cx="3605799" cy="4193084"/>
          </a:xfrm>
          <a:prstGeom prst="rect">
            <a:avLst/>
          </a:prstGeom>
          <a:solidFill>
            <a:srgbClr val="EFE9E0">
              <a:alpha val="100000"/>
            </a:srgbClr>
          </a:solidFill>
          <a:ln w="9525">
            <a:solidFill>
              <a:srgbClr val="D8D0C4">
                <a:alpha val="100000"/>
              </a:srgbClr>
            </a:solidFill>
            <a:prstDash val="solid"/>
            <a:headEnd type="none"/>
            <a:tailEnd type="none"/>
          </a:ln>
        </p:spPr>
      </p:sp>
      <p:sp>
        <p:nvSpPr>
          <p:cNvPr id="22" name="AutoShape 22"/>
          <p:cNvSpPr/>
          <p:nvPr>
            <p:custDataLst>
              <p:tags r:id="rId16"/>
            </p:custDataLst>
          </p:nvPr>
        </p:nvSpPr>
        <p:spPr>
          <a:xfrm>
            <a:off x="8125918" y="220771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63984" y="2502991"/>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63349" y="3200202"/>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使命担当</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63349" y="3628827"/>
            <a:ext cx="3367734" cy="916037"/>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思想建党强化了全党的历史使命感和责任担</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当，使党员干部在面对短期利益诱惑或暂时困难挫折时，能够坚守初心，保持战略上的坚韧与执着。</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63349" y="5296595"/>
            <a:ext cx="3129669" cy="9525"/>
          </a:xfrm>
          <a:prstGeom prst="line">
            <a:avLst/>
          </a:prstGeom>
          <a:ln w="9525">
            <a:solidFill>
              <a:srgbClr val="D8D0C4">
                <a:alpha val="100000"/>
              </a:srgbClr>
            </a:solidFill>
            <a:prstDash val="solid"/>
            <a:headEnd type="none"/>
            <a:tailEnd type="none"/>
          </a:ln>
        </p:spPr>
      </p:sp>
      <p:sp>
        <p:nvSpPr>
          <p:cNvPr id="27" name="TextBox 27"/>
          <p:cNvSpPr txBox="1"/>
          <p:nvPr>
            <p:custDataLst>
              <p:tags r:id="rId21"/>
            </p:custDataLst>
          </p:nvPr>
        </p:nvSpPr>
        <p:spPr>
          <a:xfrm>
            <a:off x="8363349" y="5429945"/>
            <a:ext cx="3129669"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坚守初心</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理论意义 · 其三</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意义三：克服重大阻力与化解重大矛盾</a:t>
            </a:r>
            <a:endParaRPr lang="en-US" sz="11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全面深化改革进入深水区，思想破冰是引领改革突围的先导。思想建党打破了利益固化的思想枷锁，理论强党提供了破解</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深层次体制机制障碍的科学方法论，两者结合赋予党攻坚克难、化解重大矛盾的强大政治勇气与智慧。</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87786"/>
            <a:ext cx="3605799" cy="4113014"/>
          </a:xfrm>
          <a:prstGeom prst="rect">
            <a:avLst/>
          </a:prstGeom>
          <a:solidFill>
            <a:srgbClr val="F0E8DD">
              <a:alpha val="100000"/>
            </a:srgbClr>
          </a:solidFill>
          <a:ln w="9525">
            <a:solidFill>
              <a:srgbClr val="D6CDC0">
                <a:alpha val="100000"/>
              </a:srgbClr>
            </a:solidFill>
            <a:prstDash val="solid"/>
            <a:headEnd type="none"/>
            <a:tailEnd type="none"/>
          </a:ln>
        </p:spPr>
      </p:sp>
      <p:sp>
        <p:nvSpPr>
          <p:cNvPr id="8" name="AutoShape 8"/>
          <p:cNvSpPr/>
          <p:nvPr>
            <p:custDataLst>
              <p:tags r:id="rId2"/>
            </p:custDataLst>
          </p:nvPr>
        </p:nvSpPr>
        <p:spPr>
          <a:xfrm>
            <a:off x="457086" y="228778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76106" y="25449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75471" y="3291632"/>
            <a:ext cx="3167758"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思想破冰</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75471" y="3722042"/>
            <a:ext cx="3386779" cy="62388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思想建党致力于打破利益固化的思想枷锁和因循守</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旧的思维定势，为全面深化改革扫清思想障碍，激发全党攻坚克难的政治勇气和担当精神。</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75471" y="5461695"/>
            <a:ext cx="3167758" cy="9525"/>
          </a:xfrm>
          <a:prstGeom prst="line">
            <a:avLst/>
          </a:prstGeom>
          <a:ln w="9525">
            <a:solidFill>
              <a:srgbClr val="D6CDC0">
                <a:alpha val="100000"/>
              </a:srgbClr>
            </a:solidFill>
            <a:prstDash val="solid"/>
            <a:headEnd type="none"/>
            <a:tailEnd type="none"/>
          </a:ln>
        </p:spPr>
      </p:sp>
      <p:sp>
        <p:nvSpPr>
          <p:cNvPr id="13" name="TextBox 13"/>
          <p:cNvSpPr txBox="1"/>
          <p:nvPr>
            <p:custDataLst>
              <p:tags r:id="rId7"/>
            </p:custDataLst>
          </p:nvPr>
        </p:nvSpPr>
        <p:spPr>
          <a:xfrm>
            <a:off x="675471" y="5595045"/>
            <a:ext cx="3167758" cy="285750"/>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政治勇气</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87786"/>
            <a:ext cx="3605948" cy="4113014"/>
          </a:xfrm>
          <a:prstGeom prst="rect">
            <a:avLst/>
          </a:prstGeom>
          <a:solidFill>
            <a:srgbClr val="F0E8DD">
              <a:alpha val="100000"/>
            </a:srgbClr>
          </a:solidFill>
          <a:ln w="9525">
            <a:solidFill>
              <a:srgbClr val="D6CDC0">
                <a:alpha val="100000"/>
              </a:srgbClr>
            </a:solidFill>
            <a:prstDash val="solid"/>
            <a:headEnd type="none"/>
            <a:tailEnd type="none"/>
          </a:ln>
        </p:spPr>
      </p:sp>
      <p:sp>
        <p:nvSpPr>
          <p:cNvPr id="15" name="AutoShape 15"/>
          <p:cNvSpPr/>
          <p:nvPr>
            <p:custDataLst>
              <p:tags r:id="rId9"/>
            </p:custDataLst>
          </p:nvPr>
        </p:nvSpPr>
        <p:spPr>
          <a:xfrm>
            <a:off x="4291428" y="228778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510448" y="2544961"/>
            <a:ext cx="418996" cy="4191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3999" y="4000"/>
                </a:moveTo>
                <a:lnTo>
                  <a:pt x="7249" y="2750"/>
                </a:lnTo>
                <a:lnTo>
                  <a:pt x="5999" y="6000"/>
                </a:lnTo>
                <a:lnTo>
                  <a:pt x="2749" y="7250"/>
                </a:lnTo>
                <a:lnTo>
                  <a:pt x="3999" y="4000"/>
                </a:lnTo>
                <a:moveTo>
                  <a:pt x="4999" y="5500"/>
                </a:moveTo>
                <a:cubicBezTo>
                  <a:pt x="5139" y="5500"/>
                  <a:pt x="5257" y="5451"/>
                  <a:pt x="5354" y="5355"/>
                </a:cubicBezTo>
                <a:cubicBezTo>
                  <a:pt x="5450" y="5258"/>
                  <a:pt x="5499" y="5140"/>
                  <a:pt x="5499" y="5000"/>
                </a:cubicBezTo>
                <a:cubicBezTo>
                  <a:pt x="5499" y="4860"/>
                  <a:pt x="5450" y="4741"/>
                  <a:pt x="5354" y="4645"/>
                </a:cubicBezTo>
                <a:cubicBezTo>
                  <a:pt x="5257" y="4548"/>
                  <a:pt x="5139" y="4500"/>
                  <a:pt x="4999" y="4500"/>
                </a:cubicBezTo>
                <a:cubicBezTo>
                  <a:pt x="4859" y="4500"/>
                  <a:pt x="4740" y="4548"/>
                  <a:pt x="4644" y="4645"/>
                </a:cubicBezTo>
                <a:cubicBezTo>
                  <a:pt x="4547" y="4741"/>
                  <a:pt x="4499" y="4860"/>
                  <a:pt x="4499" y="5000"/>
                </a:cubicBezTo>
                <a:cubicBezTo>
                  <a:pt x="4499" y="5140"/>
                  <a:pt x="4547" y="5258"/>
                  <a:pt x="4644" y="5355"/>
                </a:cubicBezTo>
                <a:cubicBezTo>
                  <a:pt x="4740" y="5451"/>
                  <a:pt x="4859" y="5500"/>
                  <a:pt x="4999" y="5500"/>
                </a:cubicBez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509813" y="3291632"/>
            <a:ext cx="3167907"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方法引领</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509813" y="3722042"/>
            <a:ext cx="3386927" cy="62388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理论强党提供了破解深层次体制机制障碍的科学方</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法论，指导党员干部运用系统观念和改革思维，精准识别并有效化解发展中的重大矛盾。</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09813" y="5461695"/>
            <a:ext cx="3167907" cy="9525"/>
          </a:xfrm>
          <a:prstGeom prst="line">
            <a:avLst/>
          </a:prstGeom>
          <a:ln w="9525">
            <a:solidFill>
              <a:srgbClr val="D6CDC0">
                <a:alpha val="100000"/>
              </a:srgbClr>
            </a:solidFill>
            <a:prstDash val="solid"/>
            <a:headEnd type="none"/>
            <a:tailEnd type="none"/>
          </a:ln>
        </p:spPr>
      </p:sp>
      <p:sp>
        <p:nvSpPr>
          <p:cNvPr id="20" name="TextBox 20"/>
          <p:cNvSpPr txBox="1"/>
          <p:nvPr>
            <p:custDataLst>
              <p:tags r:id="rId14"/>
            </p:custDataLst>
          </p:nvPr>
        </p:nvSpPr>
        <p:spPr>
          <a:xfrm>
            <a:off x="4509813" y="5595045"/>
            <a:ext cx="3167907" cy="285750"/>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系统观念</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87786"/>
            <a:ext cx="3605799" cy="4113014"/>
          </a:xfrm>
          <a:prstGeom prst="rect">
            <a:avLst/>
          </a:prstGeom>
          <a:solidFill>
            <a:srgbClr val="F0E8DD">
              <a:alpha val="100000"/>
            </a:srgbClr>
          </a:solidFill>
          <a:ln w="9525">
            <a:solidFill>
              <a:srgbClr val="D6CDC0">
                <a:alpha val="100000"/>
              </a:srgbClr>
            </a:solidFill>
            <a:prstDash val="solid"/>
            <a:headEnd type="none"/>
            <a:tailEnd type="none"/>
          </a:ln>
        </p:spPr>
      </p:sp>
      <p:sp>
        <p:nvSpPr>
          <p:cNvPr id="22" name="AutoShape 22"/>
          <p:cNvSpPr/>
          <p:nvPr>
            <p:custDataLst>
              <p:tags r:id="rId16"/>
            </p:custDataLst>
          </p:nvPr>
        </p:nvSpPr>
        <p:spPr>
          <a:xfrm>
            <a:off x="8125918" y="228778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44939" y="2544961"/>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44304" y="3291632"/>
            <a:ext cx="3167758"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理论转化</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44304" y="3722042"/>
            <a:ext cx="3386779" cy="62388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通过科学理论武装，全党能够准确把握社会主要矛</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盾的变化，将理论创新成果转化为推动高质量发展、解决不平衡不充分问题的具体政策和行动。</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44304" y="5461695"/>
            <a:ext cx="3167758" cy="9525"/>
          </a:xfrm>
          <a:prstGeom prst="line">
            <a:avLst/>
          </a:prstGeom>
          <a:ln w="9525">
            <a:solidFill>
              <a:srgbClr val="D6CDC0">
                <a:alpha val="100000"/>
              </a:srgbClr>
            </a:solidFill>
            <a:prstDash val="solid"/>
            <a:headEnd type="none"/>
            <a:tailEnd type="none"/>
          </a:ln>
        </p:spPr>
      </p:sp>
      <p:sp>
        <p:nvSpPr>
          <p:cNvPr id="27" name="TextBox 27"/>
          <p:cNvSpPr txBox="1"/>
          <p:nvPr>
            <p:custDataLst>
              <p:tags r:id="rId21"/>
            </p:custDataLst>
          </p:nvPr>
        </p:nvSpPr>
        <p:spPr>
          <a:xfrm>
            <a:off x="8344304" y="5595045"/>
            <a:ext cx="3167758" cy="285750"/>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高质量发展</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rPr>
              <a:t>意义四</a:t>
            </a:r>
            <a:endPar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endParaRPr>
          </a:p>
        </p:txBody>
      </p:sp>
      <p:sp>
        <p:nvSpPr>
          <p:cNvPr id="5" name="TextBox 5"/>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rPr>
              <a:t>创造经济快速发展奇迹的思想密码</a:t>
            </a:r>
            <a:endParaRPr lang="en-US" sz="3000" b="1"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6" name="AutoShape 6"/>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中国经济快速发展奇迹的背后，是党的理论创新对经济发展规律的深刻把握。思想建党与理论强党使党能够不断突破传统</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观念束缚，提出符合时代要求的经济发展战略，从而持续解放和发展社会生产力，推动经济巨轮行稳致远。</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211586"/>
            <a:ext cx="3605799" cy="4189214"/>
          </a:xfrm>
          <a:prstGeom prst="rect">
            <a:avLst/>
          </a:prstGeom>
          <a:solidFill>
            <a:srgbClr val="EEE8E3">
              <a:alpha val="100000"/>
            </a:srgbClr>
          </a:solidFill>
          <a:ln w="9525">
            <a:solidFill>
              <a:srgbClr val="D9D2C7">
                <a:alpha val="100000"/>
              </a:srgbClr>
            </a:solidFill>
            <a:prstDash val="solid"/>
            <a:headEnd type="none"/>
            <a:tailEnd type="none"/>
          </a:ln>
        </p:spPr>
      </p:sp>
      <p:sp>
        <p:nvSpPr>
          <p:cNvPr id="9" name="AutoShape 9"/>
          <p:cNvSpPr/>
          <p:nvPr>
            <p:custDataLst>
              <p:tags r:id="rId2"/>
            </p:custDataLst>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76106" y="2468761"/>
            <a:ext cx="418996" cy="4191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3999" y="4000"/>
                </a:moveTo>
                <a:lnTo>
                  <a:pt x="7249" y="2750"/>
                </a:lnTo>
                <a:lnTo>
                  <a:pt x="5999" y="6000"/>
                </a:lnTo>
                <a:lnTo>
                  <a:pt x="2749" y="7250"/>
                </a:lnTo>
                <a:lnTo>
                  <a:pt x="3999" y="4000"/>
                </a:lnTo>
                <a:moveTo>
                  <a:pt x="4999" y="5500"/>
                </a:moveTo>
                <a:cubicBezTo>
                  <a:pt x="5139" y="5500"/>
                  <a:pt x="5257" y="5451"/>
                  <a:pt x="5354" y="5355"/>
                </a:cubicBezTo>
                <a:cubicBezTo>
                  <a:pt x="5450" y="5258"/>
                  <a:pt x="5499" y="5140"/>
                  <a:pt x="5499" y="5000"/>
                </a:cubicBezTo>
                <a:cubicBezTo>
                  <a:pt x="5499" y="4860"/>
                  <a:pt x="5450" y="4741"/>
                  <a:pt x="5354" y="4645"/>
                </a:cubicBezTo>
                <a:cubicBezTo>
                  <a:pt x="5257" y="4548"/>
                  <a:pt x="5139" y="4500"/>
                  <a:pt x="4999" y="4500"/>
                </a:cubicBezTo>
                <a:cubicBezTo>
                  <a:pt x="4859" y="4500"/>
                  <a:pt x="4740" y="4548"/>
                  <a:pt x="4644" y="4645"/>
                </a:cubicBezTo>
                <a:cubicBezTo>
                  <a:pt x="4547" y="4741"/>
                  <a:pt x="4499" y="4860"/>
                  <a:pt x="4499" y="5000"/>
                </a:cubicBezTo>
                <a:cubicBezTo>
                  <a:pt x="4499" y="5140"/>
                  <a:pt x="4547" y="5258"/>
                  <a:pt x="4644" y="5355"/>
                </a:cubicBezTo>
                <a:cubicBezTo>
                  <a:pt x="4740" y="5451"/>
                  <a:pt x="4859" y="5500"/>
                  <a:pt x="4999" y="5500"/>
                </a:cubicBez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76106" y="3804493"/>
            <a:ext cx="3167758"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科学战略指引</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76106" y="4244429"/>
            <a:ext cx="3386779" cy="67984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党的理论创新准确把握了不同历史阶段的经济</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发展规律，从确立以经济建设为中心到构建新发展格局，为经济腾飞提供了科学的战略指引</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676106" y="5890320"/>
            <a:ext cx="3167758" cy="9525"/>
          </a:xfrm>
          <a:prstGeom prst="line">
            <a:avLst/>
          </a:prstGeom>
          <a:ln w="9525">
            <a:solidFill>
              <a:srgbClr val="D9D2C7">
                <a:alpha val="100000"/>
              </a:srgbClr>
            </a:solidFill>
            <a:prstDash val="solid"/>
            <a:headEnd type="none"/>
            <a:tailEnd type="none"/>
          </a:ln>
        </p:spPr>
      </p:sp>
      <p:sp>
        <p:nvSpPr>
          <p:cNvPr id="14" name="TextBox 14"/>
          <p:cNvSpPr txBox="1"/>
          <p:nvPr>
            <p:custDataLst>
              <p:tags r:id="rId7"/>
            </p:custDataLst>
          </p:nvPr>
        </p:nvSpPr>
        <p:spPr>
          <a:xfrm>
            <a:off x="676106" y="6014145"/>
            <a:ext cx="3167758" cy="1428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战略指引</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8"/>
            </p:custDataLst>
          </p:nvPr>
        </p:nvSpPr>
        <p:spPr>
          <a:xfrm>
            <a:off x="4291428" y="2211586"/>
            <a:ext cx="3605948" cy="4189214"/>
          </a:xfrm>
          <a:prstGeom prst="rect">
            <a:avLst/>
          </a:prstGeom>
          <a:solidFill>
            <a:srgbClr val="EEE8E3">
              <a:alpha val="100000"/>
            </a:srgbClr>
          </a:solidFill>
          <a:ln w="9525">
            <a:solidFill>
              <a:srgbClr val="D9D2C7">
                <a:alpha val="100000"/>
              </a:srgbClr>
            </a:solidFill>
            <a:prstDash val="solid"/>
            <a:headEnd type="none"/>
            <a:tailEnd type="none"/>
          </a:ln>
        </p:spPr>
      </p:sp>
      <p:sp>
        <p:nvSpPr>
          <p:cNvPr id="16" name="AutoShape 16"/>
          <p:cNvSpPr/>
          <p:nvPr>
            <p:custDataLst>
              <p:tags r:id="rId9"/>
            </p:custDataLst>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7" name="AutoShape 17"/>
          <p:cNvSpPr/>
          <p:nvPr>
            <p:custDataLst>
              <p:tags r:id="rId10"/>
            </p:custDataLst>
          </p:nvPr>
        </p:nvSpPr>
        <p:spPr>
          <a:xfrm>
            <a:off x="4510448" y="24687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8" name="TextBox 18"/>
          <p:cNvSpPr txBox="1"/>
          <p:nvPr>
            <p:custDataLst>
              <p:tags r:id="rId11"/>
            </p:custDataLst>
          </p:nvPr>
        </p:nvSpPr>
        <p:spPr>
          <a:xfrm>
            <a:off x="4510448" y="3804493"/>
            <a:ext cx="3167907"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激发创造潜能</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2"/>
            </p:custDataLst>
          </p:nvPr>
        </p:nvSpPr>
        <p:spPr>
          <a:xfrm>
            <a:off x="4510448" y="4244429"/>
            <a:ext cx="3386927" cy="67984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思想建党不断破除阻碍生产力发展的传统观念</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束缚，推动社会主义市场经济体制的建立与完善，极大激发了全社会的经济活力和创造潜能</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custDataLst>
              <p:tags r:id="rId13"/>
            </p:custDataLst>
          </p:nvPr>
        </p:nvSpPr>
        <p:spPr>
          <a:xfrm>
            <a:off x="4510448" y="5890320"/>
            <a:ext cx="3167907" cy="9525"/>
          </a:xfrm>
          <a:prstGeom prst="line">
            <a:avLst/>
          </a:prstGeom>
          <a:ln w="9525">
            <a:solidFill>
              <a:srgbClr val="D9D2C7">
                <a:alpha val="100000"/>
              </a:srgbClr>
            </a:solidFill>
            <a:prstDash val="solid"/>
            <a:headEnd type="none"/>
            <a:tailEnd type="none"/>
          </a:ln>
        </p:spPr>
      </p:sp>
      <p:sp>
        <p:nvSpPr>
          <p:cNvPr id="21" name="TextBox 21"/>
          <p:cNvSpPr txBox="1"/>
          <p:nvPr>
            <p:custDataLst>
              <p:tags r:id="rId14"/>
            </p:custDataLst>
          </p:nvPr>
        </p:nvSpPr>
        <p:spPr>
          <a:xfrm>
            <a:off x="4510448" y="6014145"/>
            <a:ext cx="3167907" cy="1428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经济活力</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5"/>
            </p:custDataLst>
          </p:nvPr>
        </p:nvSpPr>
        <p:spPr>
          <a:xfrm>
            <a:off x="8125918" y="2211586"/>
            <a:ext cx="3605799" cy="4189214"/>
          </a:xfrm>
          <a:prstGeom prst="rect">
            <a:avLst/>
          </a:prstGeom>
          <a:solidFill>
            <a:srgbClr val="EEE8E3">
              <a:alpha val="100000"/>
            </a:srgbClr>
          </a:solidFill>
          <a:ln w="9525">
            <a:solidFill>
              <a:srgbClr val="D9D2C7">
                <a:alpha val="100000"/>
              </a:srgbClr>
            </a:solidFill>
            <a:prstDash val="solid"/>
            <a:headEnd type="none"/>
            <a:tailEnd type="none"/>
          </a:ln>
        </p:spPr>
      </p:sp>
      <p:sp>
        <p:nvSpPr>
          <p:cNvPr id="23" name="AutoShape 23"/>
          <p:cNvSpPr/>
          <p:nvPr>
            <p:custDataLst>
              <p:tags r:id="rId16"/>
            </p:custDataLst>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4" name="AutoShape 24"/>
          <p:cNvSpPr/>
          <p:nvPr>
            <p:custDataLst>
              <p:tags r:id="rId17"/>
            </p:custDataLst>
          </p:nvPr>
        </p:nvSpPr>
        <p:spPr>
          <a:xfrm>
            <a:off x="8344939" y="24687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25" name="TextBox 25"/>
          <p:cNvSpPr txBox="1"/>
          <p:nvPr>
            <p:custDataLst>
              <p:tags r:id="rId18"/>
            </p:custDataLst>
          </p:nvPr>
        </p:nvSpPr>
        <p:spPr>
          <a:xfrm>
            <a:off x="8344939" y="3675013"/>
            <a:ext cx="3167758"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坚实学理支撑</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9"/>
            </p:custDataLst>
          </p:nvPr>
        </p:nvSpPr>
        <p:spPr>
          <a:xfrm>
            <a:off x="8344939" y="4114949"/>
            <a:ext cx="3386779" cy="93880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理论强党将马克思主义政治经济学与中国实际</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相结合，形成了中国特色社会主义政治经济，为高质量发展提供了坚实的学理支撑和政策指导</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20"/>
            </p:custDataLst>
          </p:nvPr>
        </p:nvSpPr>
        <p:spPr>
          <a:xfrm>
            <a:off x="8344939" y="5890320"/>
            <a:ext cx="3167758" cy="9525"/>
          </a:xfrm>
          <a:prstGeom prst="line">
            <a:avLst/>
          </a:prstGeom>
          <a:ln w="9525">
            <a:solidFill>
              <a:srgbClr val="D9D2C7">
                <a:alpha val="100000"/>
              </a:srgbClr>
            </a:solidFill>
            <a:prstDash val="solid"/>
            <a:headEnd type="none"/>
            <a:tailEnd type="none"/>
          </a:ln>
        </p:spPr>
      </p:sp>
      <p:sp>
        <p:nvSpPr>
          <p:cNvPr id="28" name="TextBox 28"/>
          <p:cNvSpPr txBox="1"/>
          <p:nvPr>
            <p:custDataLst>
              <p:tags r:id="rId21"/>
            </p:custDataLst>
          </p:nvPr>
        </p:nvSpPr>
        <p:spPr>
          <a:xfrm>
            <a:off x="8344939" y="6014145"/>
            <a:ext cx="3167758" cy="1428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学理支撑</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社会长期稳定</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意义四：创造社会长期稳定奇迹的保障</a:t>
            </a:r>
            <a:endParaRPr lang="en-US" sz="11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社会长期稳定奇迹不仅依赖于完善的治理体系，更源于强大的思想凝聚力。思想建党与理论强党通过培育核心价值观、构</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筑中国精神，最大限度凝聚社会共识，妥善处理改革发展稳定的关系，为社会和谐奠定坚实思想基础。</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11586"/>
            <a:ext cx="3605799" cy="4189214"/>
          </a:xfrm>
          <a:prstGeom prst="rect">
            <a:avLst/>
          </a:prstGeom>
          <a:solidFill>
            <a:srgbClr val="F0E9DF">
              <a:alpha val="100000"/>
            </a:srgbClr>
          </a:solidFill>
          <a:ln w="9525">
            <a:solidFill>
              <a:srgbClr val="D5CCBE">
                <a:alpha val="100000"/>
              </a:srgbClr>
            </a:solidFill>
            <a:prstDash val="solid"/>
            <a:headEnd type="none"/>
            <a:tailEnd type="none"/>
          </a:ln>
        </p:spPr>
      </p:sp>
      <p:sp>
        <p:nvSpPr>
          <p:cNvPr id="8" name="AutoShape 8"/>
          <p:cNvSpPr/>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506861"/>
            <a:ext cx="457086" cy="457200"/>
          </a:xfrm>
          <a:custGeom>
            <a:avLst/>
            <a:gdLst/>
            <a:ahLst/>
            <a:cxnLst/>
            <a:rect l="l" t="t" r="r" b="b"/>
            <a:pathLst>
              <a:path w="9998" h="10000">
                <a:moveTo>
                  <a:pt x="4999" y="4500"/>
                </a:moveTo>
                <a:cubicBezTo>
                  <a:pt x="5452" y="4500"/>
                  <a:pt x="5870" y="4611"/>
                  <a:pt x="6254" y="4835"/>
                </a:cubicBezTo>
                <a:cubicBezTo>
                  <a:pt x="6637" y="5058"/>
                  <a:pt x="6940" y="5361"/>
                  <a:pt x="7164" y="5745"/>
                </a:cubicBezTo>
                <a:cubicBezTo>
                  <a:pt x="7387" y="6128"/>
                  <a:pt x="7499" y="6546"/>
                  <a:pt x="7499" y="7000"/>
                </a:cubicBezTo>
                <a:lnTo>
                  <a:pt x="7499" y="10000"/>
                </a:lnTo>
                <a:lnTo>
                  <a:pt x="6499" y="10000"/>
                </a:lnTo>
                <a:lnTo>
                  <a:pt x="6499" y="7000"/>
                </a:lnTo>
                <a:cubicBezTo>
                  <a:pt x="6499" y="6740"/>
                  <a:pt x="6435" y="6498"/>
                  <a:pt x="6309" y="6275"/>
                </a:cubicBezTo>
                <a:cubicBezTo>
                  <a:pt x="6182" y="6051"/>
                  <a:pt x="6012" y="5871"/>
                  <a:pt x="5799" y="5735"/>
                </a:cubicBezTo>
                <a:cubicBezTo>
                  <a:pt x="5585" y="5598"/>
                  <a:pt x="5349" y="5520"/>
                  <a:pt x="5089" y="5500"/>
                </a:cubicBezTo>
                <a:lnTo>
                  <a:pt x="4999" y="5500"/>
                </a:lnTo>
                <a:cubicBezTo>
                  <a:pt x="4739" y="5500"/>
                  <a:pt x="4497" y="5563"/>
                  <a:pt x="4274" y="5690"/>
                </a:cubicBezTo>
                <a:cubicBezTo>
                  <a:pt x="4050" y="5816"/>
                  <a:pt x="3870" y="5986"/>
                  <a:pt x="3734" y="6200"/>
                </a:cubicBezTo>
                <a:cubicBezTo>
                  <a:pt x="3597" y="6413"/>
                  <a:pt x="3519" y="6650"/>
                  <a:pt x="3499" y="6910"/>
                </a:cubicBezTo>
                <a:lnTo>
                  <a:pt x="3499" y="10000"/>
                </a:lnTo>
                <a:lnTo>
                  <a:pt x="2500" y="10000"/>
                </a:lnTo>
                <a:lnTo>
                  <a:pt x="2500" y="7000"/>
                </a:lnTo>
                <a:cubicBezTo>
                  <a:pt x="2500" y="6546"/>
                  <a:pt x="2611" y="6128"/>
                  <a:pt x="2834" y="5745"/>
                </a:cubicBezTo>
                <a:cubicBezTo>
                  <a:pt x="3057" y="5361"/>
                  <a:pt x="3360" y="5058"/>
                  <a:pt x="3744" y="4835"/>
                </a:cubicBezTo>
                <a:cubicBezTo>
                  <a:pt x="4127" y="4611"/>
                  <a:pt x="4545" y="4500"/>
                  <a:pt x="4999" y="4500"/>
                </a:cubicBezTo>
                <a:moveTo>
                  <a:pt x="1750" y="6000"/>
                </a:moveTo>
                <a:cubicBezTo>
                  <a:pt x="1890" y="6000"/>
                  <a:pt x="2026" y="6016"/>
                  <a:pt x="2160" y="6050"/>
                </a:cubicBezTo>
                <a:cubicBezTo>
                  <a:pt x="2073" y="6303"/>
                  <a:pt x="2020" y="6563"/>
                  <a:pt x="2000" y="6830"/>
                </a:cubicBezTo>
                <a:lnTo>
                  <a:pt x="2000" y="7040"/>
                </a:lnTo>
                <a:cubicBezTo>
                  <a:pt x="1940" y="7020"/>
                  <a:pt x="1880" y="7006"/>
                  <a:pt x="1820" y="7000"/>
                </a:cubicBezTo>
                <a:lnTo>
                  <a:pt x="1750" y="7000"/>
                </a:lnTo>
                <a:cubicBezTo>
                  <a:pt x="1556" y="7000"/>
                  <a:pt x="1388" y="7065"/>
                  <a:pt x="1245" y="7195"/>
                </a:cubicBezTo>
                <a:cubicBezTo>
                  <a:pt x="1101" y="7325"/>
                  <a:pt x="1020" y="7486"/>
                  <a:pt x="1000" y="7680"/>
                </a:cubicBezTo>
                <a:lnTo>
                  <a:pt x="1000" y="7750"/>
                </a:lnTo>
                <a:lnTo>
                  <a:pt x="1000" y="10000"/>
                </a:lnTo>
                <a:lnTo>
                  <a:pt x="0" y="10000"/>
                </a:lnTo>
                <a:lnTo>
                  <a:pt x="0" y="7750"/>
                </a:lnTo>
                <a:cubicBezTo>
                  <a:pt x="0" y="7430"/>
                  <a:pt x="78" y="7136"/>
                  <a:pt x="235" y="6870"/>
                </a:cubicBezTo>
                <a:cubicBezTo>
                  <a:pt x="391" y="6603"/>
                  <a:pt x="603" y="6391"/>
                  <a:pt x="870" y="6235"/>
                </a:cubicBezTo>
                <a:cubicBezTo>
                  <a:pt x="1136" y="6078"/>
                  <a:pt x="1430" y="6000"/>
                  <a:pt x="1750" y="6000"/>
                </a:cubicBezTo>
                <a:moveTo>
                  <a:pt x="8248" y="6000"/>
                </a:moveTo>
                <a:cubicBezTo>
                  <a:pt x="8568" y="6000"/>
                  <a:pt x="8861" y="6078"/>
                  <a:pt x="9128" y="6235"/>
                </a:cubicBezTo>
                <a:cubicBezTo>
                  <a:pt x="9394" y="6391"/>
                  <a:pt x="9606" y="6603"/>
                  <a:pt x="9763" y="6870"/>
                </a:cubicBezTo>
                <a:cubicBezTo>
                  <a:pt x="9919" y="7136"/>
                  <a:pt x="9998" y="7430"/>
                  <a:pt x="9998" y="7750"/>
                </a:cubicBezTo>
                <a:lnTo>
                  <a:pt x="9998" y="10000"/>
                </a:lnTo>
                <a:lnTo>
                  <a:pt x="8998" y="10000"/>
                </a:lnTo>
                <a:lnTo>
                  <a:pt x="8998" y="7750"/>
                </a:lnTo>
                <a:cubicBezTo>
                  <a:pt x="8998" y="7556"/>
                  <a:pt x="8933" y="7388"/>
                  <a:pt x="8803" y="7245"/>
                </a:cubicBezTo>
                <a:cubicBezTo>
                  <a:pt x="8673" y="7101"/>
                  <a:pt x="8511" y="7020"/>
                  <a:pt x="8318" y="7000"/>
                </a:cubicBezTo>
                <a:lnTo>
                  <a:pt x="8248" y="7000"/>
                </a:lnTo>
                <a:cubicBezTo>
                  <a:pt x="8161" y="7000"/>
                  <a:pt x="8078" y="7013"/>
                  <a:pt x="7998" y="7040"/>
                </a:cubicBezTo>
                <a:lnTo>
                  <a:pt x="7998" y="7000"/>
                </a:lnTo>
                <a:cubicBezTo>
                  <a:pt x="7998" y="6673"/>
                  <a:pt x="7948" y="6356"/>
                  <a:pt x="7848" y="6050"/>
                </a:cubicBezTo>
                <a:cubicBezTo>
                  <a:pt x="7974" y="6016"/>
                  <a:pt x="8108" y="6000"/>
                  <a:pt x="8248" y="6000"/>
                </a:cubicBezTo>
                <a:moveTo>
                  <a:pt x="1750" y="3000"/>
                </a:moveTo>
                <a:cubicBezTo>
                  <a:pt x="1976" y="3000"/>
                  <a:pt x="2185" y="3056"/>
                  <a:pt x="2375" y="3170"/>
                </a:cubicBezTo>
                <a:cubicBezTo>
                  <a:pt x="2564" y="3283"/>
                  <a:pt x="2715" y="3435"/>
                  <a:pt x="2829" y="3625"/>
                </a:cubicBezTo>
                <a:cubicBezTo>
                  <a:pt x="2942" y="3815"/>
                  <a:pt x="2999" y="4023"/>
                  <a:pt x="2999" y="4250"/>
                </a:cubicBezTo>
                <a:cubicBezTo>
                  <a:pt x="2999" y="4476"/>
                  <a:pt x="2942" y="4685"/>
                  <a:pt x="2829" y="4875"/>
                </a:cubicBezTo>
                <a:cubicBezTo>
                  <a:pt x="2715" y="5065"/>
                  <a:pt x="2564" y="5216"/>
                  <a:pt x="2375" y="5330"/>
                </a:cubicBezTo>
                <a:cubicBezTo>
                  <a:pt x="2185" y="5443"/>
                  <a:pt x="1976" y="5500"/>
                  <a:pt x="1750" y="5500"/>
                </a:cubicBezTo>
                <a:cubicBezTo>
                  <a:pt x="1523" y="5500"/>
                  <a:pt x="1315" y="5443"/>
                  <a:pt x="1125" y="5330"/>
                </a:cubicBezTo>
                <a:cubicBezTo>
                  <a:pt x="935" y="5216"/>
                  <a:pt x="783" y="5065"/>
                  <a:pt x="670" y="4875"/>
                </a:cubicBezTo>
                <a:cubicBezTo>
                  <a:pt x="556" y="4685"/>
                  <a:pt x="500" y="4476"/>
                  <a:pt x="500" y="4250"/>
                </a:cubicBezTo>
                <a:cubicBezTo>
                  <a:pt x="500" y="4023"/>
                  <a:pt x="556" y="3815"/>
                  <a:pt x="670" y="3625"/>
                </a:cubicBezTo>
                <a:cubicBezTo>
                  <a:pt x="783" y="3435"/>
                  <a:pt x="935" y="3283"/>
                  <a:pt x="1125" y="3170"/>
                </a:cubicBezTo>
                <a:cubicBezTo>
                  <a:pt x="1315" y="3056"/>
                  <a:pt x="1523" y="3000"/>
                  <a:pt x="1750" y="3000"/>
                </a:cubicBezTo>
                <a:moveTo>
                  <a:pt x="8248" y="3000"/>
                </a:moveTo>
                <a:cubicBezTo>
                  <a:pt x="8474" y="3000"/>
                  <a:pt x="8683" y="3056"/>
                  <a:pt x="8873" y="3170"/>
                </a:cubicBezTo>
                <a:cubicBezTo>
                  <a:pt x="9063" y="3283"/>
                  <a:pt x="9214" y="3435"/>
                  <a:pt x="9328" y="3625"/>
                </a:cubicBezTo>
                <a:cubicBezTo>
                  <a:pt x="9441" y="3815"/>
                  <a:pt x="9498" y="4023"/>
                  <a:pt x="9498" y="4250"/>
                </a:cubicBezTo>
                <a:cubicBezTo>
                  <a:pt x="9498" y="4476"/>
                  <a:pt x="9441" y="4685"/>
                  <a:pt x="9328" y="4875"/>
                </a:cubicBezTo>
                <a:cubicBezTo>
                  <a:pt x="9214" y="5065"/>
                  <a:pt x="9063" y="5216"/>
                  <a:pt x="8873" y="5330"/>
                </a:cubicBezTo>
                <a:cubicBezTo>
                  <a:pt x="8683" y="5443"/>
                  <a:pt x="8474" y="5500"/>
                  <a:pt x="8248" y="5500"/>
                </a:cubicBezTo>
                <a:cubicBezTo>
                  <a:pt x="8021" y="5500"/>
                  <a:pt x="7813" y="5443"/>
                  <a:pt x="7623" y="5330"/>
                </a:cubicBezTo>
                <a:cubicBezTo>
                  <a:pt x="7433" y="5216"/>
                  <a:pt x="7282" y="5065"/>
                  <a:pt x="7169" y="4875"/>
                </a:cubicBezTo>
                <a:cubicBezTo>
                  <a:pt x="7055" y="4685"/>
                  <a:pt x="6999" y="4476"/>
                  <a:pt x="6999" y="4250"/>
                </a:cubicBezTo>
                <a:cubicBezTo>
                  <a:pt x="6999" y="4023"/>
                  <a:pt x="7055" y="3815"/>
                  <a:pt x="7169" y="3625"/>
                </a:cubicBezTo>
                <a:cubicBezTo>
                  <a:pt x="7282" y="3435"/>
                  <a:pt x="7433" y="3283"/>
                  <a:pt x="7623" y="3170"/>
                </a:cubicBezTo>
                <a:cubicBezTo>
                  <a:pt x="7813" y="3056"/>
                  <a:pt x="8021" y="3000"/>
                  <a:pt x="8248" y="3000"/>
                </a:cubicBezTo>
                <a:moveTo>
                  <a:pt x="1750" y="4000"/>
                </a:moveTo>
                <a:cubicBezTo>
                  <a:pt x="1683" y="4000"/>
                  <a:pt x="1625" y="4025"/>
                  <a:pt x="1575" y="4075"/>
                </a:cubicBezTo>
                <a:cubicBezTo>
                  <a:pt x="1525" y="4125"/>
                  <a:pt x="1500" y="4183"/>
                  <a:pt x="1500" y="4250"/>
                </a:cubicBezTo>
                <a:cubicBezTo>
                  <a:pt x="1500" y="4316"/>
                  <a:pt x="1525" y="4375"/>
                  <a:pt x="1575" y="4425"/>
                </a:cubicBezTo>
                <a:cubicBezTo>
                  <a:pt x="1625" y="4475"/>
                  <a:pt x="1683" y="4500"/>
                  <a:pt x="1750" y="4500"/>
                </a:cubicBezTo>
                <a:cubicBezTo>
                  <a:pt x="1816" y="4500"/>
                  <a:pt x="1875" y="4475"/>
                  <a:pt x="1925" y="4425"/>
                </a:cubicBezTo>
                <a:cubicBezTo>
                  <a:pt x="1975" y="4375"/>
                  <a:pt x="2000" y="4316"/>
                  <a:pt x="2000" y="4250"/>
                </a:cubicBezTo>
                <a:cubicBezTo>
                  <a:pt x="2000" y="4183"/>
                  <a:pt x="1975" y="4125"/>
                  <a:pt x="1925" y="4075"/>
                </a:cubicBezTo>
                <a:cubicBezTo>
                  <a:pt x="1875" y="4025"/>
                  <a:pt x="1816" y="4000"/>
                  <a:pt x="1750" y="4000"/>
                </a:cubicBezTo>
                <a:moveTo>
                  <a:pt x="8248" y="4000"/>
                </a:moveTo>
                <a:cubicBezTo>
                  <a:pt x="8181" y="4000"/>
                  <a:pt x="8123" y="4025"/>
                  <a:pt x="8073" y="4075"/>
                </a:cubicBezTo>
                <a:cubicBezTo>
                  <a:pt x="8023" y="4125"/>
                  <a:pt x="7998" y="4183"/>
                  <a:pt x="7998" y="4250"/>
                </a:cubicBezTo>
                <a:cubicBezTo>
                  <a:pt x="7998" y="4316"/>
                  <a:pt x="8023" y="4375"/>
                  <a:pt x="8073" y="4425"/>
                </a:cubicBezTo>
                <a:cubicBezTo>
                  <a:pt x="8123" y="4475"/>
                  <a:pt x="8181" y="4500"/>
                  <a:pt x="8248" y="4500"/>
                </a:cubicBezTo>
                <a:cubicBezTo>
                  <a:pt x="8314" y="4500"/>
                  <a:pt x="8373" y="4475"/>
                  <a:pt x="8423" y="4425"/>
                </a:cubicBezTo>
                <a:cubicBezTo>
                  <a:pt x="8473" y="4375"/>
                  <a:pt x="8498" y="4316"/>
                  <a:pt x="8498" y="4250"/>
                </a:cubicBezTo>
                <a:cubicBezTo>
                  <a:pt x="8498" y="4183"/>
                  <a:pt x="8473" y="4125"/>
                  <a:pt x="8423" y="4075"/>
                </a:cubicBezTo>
                <a:cubicBezTo>
                  <a:pt x="8373" y="4025"/>
                  <a:pt x="8314" y="4000"/>
                  <a:pt x="8248" y="4000"/>
                </a:cubicBezTo>
                <a:moveTo>
                  <a:pt x="4999" y="0"/>
                </a:moveTo>
                <a:cubicBezTo>
                  <a:pt x="5359" y="0"/>
                  <a:pt x="5692" y="90"/>
                  <a:pt x="5999" y="270"/>
                </a:cubicBezTo>
                <a:cubicBezTo>
                  <a:pt x="6305" y="450"/>
                  <a:pt x="6549" y="693"/>
                  <a:pt x="6729" y="1000"/>
                </a:cubicBezTo>
                <a:cubicBezTo>
                  <a:pt x="6909" y="1306"/>
                  <a:pt x="6999" y="1640"/>
                  <a:pt x="6999" y="2000"/>
                </a:cubicBezTo>
                <a:cubicBezTo>
                  <a:pt x="6999" y="2360"/>
                  <a:pt x="6909" y="2693"/>
                  <a:pt x="6729" y="3000"/>
                </a:cubicBezTo>
                <a:cubicBezTo>
                  <a:pt x="6549" y="3306"/>
                  <a:pt x="6305" y="3550"/>
                  <a:pt x="5999" y="3730"/>
                </a:cubicBezTo>
                <a:cubicBezTo>
                  <a:pt x="5692" y="3910"/>
                  <a:pt x="5359" y="4000"/>
                  <a:pt x="4999" y="4000"/>
                </a:cubicBezTo>
                <a:cubicBezTo>
                  <a:pt x="4639" y="4000"/>
                  <a:pt x="4305" y="3910"/>
                  <a:pt x="3999" y="3730"/>
                </a:cubicBezTo>
                <a:cubicBezTo>
                  <a:pt x="3692" y="3550"/>
                  <a:pt x="3449" y="3306"/>
                  <a:pt x="3269" y="3000"/>
                </a:cubicBezTo>
                <a:cubicBezTo>
                  <a:pt x="3089" y="2693"/>
                  <a:pt x="2999" y="2360"/>
                  <a:pt x="2999" y="2000"/>
                </a:cubicBezTo>
                <a:cubicBezTo>
                  <a:pt x="2999" y="1640"/>
                  <a:pt x="3089" y="1306"/>
                  <a:pt x="3269" y="1000"/>
                </a:cubicBezTo>
                <a:cubicBezTo>
                  <a:pt x="3449" y="693"/>
                  <a:pt x="3692" y="450"/>
                  <a:pt x="3999" y="270"/>
                </a:cubicBezTo>
                <a:cubicBezTo>
                  <a:pt x="4305" y="90"/>
                  <a:pt x="4639" y="0"/>
                  <a:pt x="4999" y="0"/>
                </a:cubicBezTo>
                <a:moveTo>
                  <a:pt x="4999" y="1000"/>
                </a:move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path>
            </a:pathLst>
          </a:custGeom>
          <a:solidFill>
            <a:srgbClr val="B5302A">
              <a:alpha val="100000"/>
            </a:srgbClr>
          </a:solidFill>
          <a:ln>
            <a:headEnd type="none"/>
            <a:tailEnd type="none"/>
          </a:ln>
        </p:spPr>
      </p:sp>
      <p:sp>
        <p:nvSpPr>
          <p:cNvPr id="10" name="TextBox 10"/>
          <p:cNvSpPr txBox="1"/>
          <p:nvPr/>
        </p:nvSpPr>
        <p:spPr>
          <a:xfrm>
            <a:off x="695151" y="3763416"/>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凝聚思想共识</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95151" y="4193828"/>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培育和践行社会主义核心价值观，构筑中国精</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神与中国力量，在多元社会思潮中最大限度凝</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聚全社会共识</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196"/>
            <a:ext cx="3129669" cy="9525"/>
          </a:xfrm>
          <a:prstGeom prst="line">
            <a:avLst/>
          </a:prstGeom>
          <a:ln w="9525">
            <a:solidFill>
              <a:srgbClr val="D5CCBE">
                <a:alpha val="100000"/>
              </a:srgbClr>
            </a:solidFill>
            <a:prstDash val="solid"/>
            <a:headEnd type="none"/>
            <a:tailEnd type="none"/>
          </a:ln>
        </p:spPr>
      </p:sp>
      <p:sp>
        <p:nvSpPr>
          <p:cNvPr id="13" name="TextBox 13"/>
          <p:cNvSpPr txBox="1"/>
          <p:nvPr/>
        </p:nvSpPr>
        <p:spPr>
          <a:xfrm>
            <a:off x="695151"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核心价值观</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211586"/>
            <a:ext cx="3605948" cy="4189214"/>
          </a:xfrm>
          <a:prstGeom prst="rect">
            <a:avLst/>
          </a:prstGeom>
          <a:solidFill>
            <a:srgbClr val="F0E9DF">
              <a:alpha val="100000"/>
            </a:srgbClr>
          </a:solidFill>
          <a:ln w="9525">
            <a:solidFill>
              <a:srgbClr val="D5CCBE">
                <a:alpha val="100000"/>
              </a:srgbClr>
            </a:solidFill>
            <a:prstDash val="solid"/>
            <a:headEnd type="none"/>
            <a:tailEnd type="none"/>
          </a:ln>
        </p:spPr>
      </p:sp>
      <p:sp>
        <p:nvSpPr>
          <p:cNvPr id="15" name="AutoShape 15"/>
          <p:cNvSpPr/>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506861"/>
            <a:ext cx="457086" cy="45720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B5302A">
              <a:alpha val="100000"/>
            </a:srgbClr>
          </a:solidFill>
          <a:ln>
            <a:headEnd type="none"/>
            <a:tailEnd type="none"/>
          </a:ln>
        </p:spPr>
      </p:sp>
      <p:sp>
        <p:nvSpPr>
          <p:cNvPr id="17" name="TextBox 17"/>
          <p:cNvSpPr txBox="1"/>
          <p:nvPr/>
        </p:nvSpPr>
        <p:spPr>
          <a:xfrm>
            <a:off x="4529493" y="3763416"/>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统筹发展安全</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29493" y="4193828"/>
            <a:ext cx="3367883"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深化社会治理规律认识，统筹发展和安全两件</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大事，推进改革同时维护社会和谐稳定与公平</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正义</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196"/>
            <a:ext cx="3129817" cy="9525"/>
          </a:xfrm>
          <a:prstGeom prst="line">
            <a:avLst/>
          </a:prstGeom>
          <a:ln w="9525">
            <a:solidFill>
              <a:srgbClr val="D5CCBE">
                <a:alpha val="100000"/>
              </a:srgbClr>
            </a:solidFill>
            <a:prstDash val="solid"/>
            <a:headEnd type="none"/>
            <a:tailEnd type="none"/>
          </a:ln>
        </p:spPr>
      </p:sp>
      <p:sp>
        <p:nvSpPr>
          <p:cNvPr id="20" name="TextBox 20"/>
          <p:cNvSpPr txBox="1"/>
          <p:nvPr/>
        </p:nvSpPr>
        <p:spPr>
          <a:xfrm>
            <a:off x="4529493" y="5842546"/>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发展与安全</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211586"/>
            <a:ext cx="3605799" cy="4189214"/>
          </a:xfrm>
          <a:prstGeom prst="rect">
            <a:avLst/>
          </a:prstGeom>
          <a:solidFill>
            <a:srgbClr val="F0E9DF">
              <a:alpha val="100000"/>
            </a:srgbClr>
          </a:solidFill>
          <a:ln w="9525">
            <a:solidFill>
              <a:srgbClr val="D5CCBE">
                <a:alpha val="100000"/>
              </a:srgbClr>
            </a:solidFill>
            <a:prstDash val="solid"/>
            <a:headEnd type="none"/>
            <a:tailEnd type="none"/>
          </a:ln>
        </p:spPr>
      </p:sp>
      <p:sp>
        <p:nvSpPr>
          <p:cNvPr id="22" name="AutoShape 22"/>
          <p:cNvSpPr/>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506861"/>
            <a:ext cx="457086" cy="457200"/>
          </a:xfrm>
          <a:custGeom>
            <a:avLst/>
            <a:gdLst/>
            <a:ahLst/>
            <a:cxnLst/>
            <a:rect l="l" t="t" r="r" b="b"/>
            <a:pathLst>
              <a:path w="9998" h="10000">
                <a:moveTo>
                  <a:pt x="0" y="0"/>
                </a:moveTo>
                <a:lnTo>
                  <a:pt x="9743" y="0"/>
                </a:lnTo>
                <a:cubicBezTo>
                  <a:pt x="9811" y="0"/>
                  <a:pt x="9870" y="26"/>
                  <a:pt x="9922" y="79"/>
                </a:cubicBezTo>
                <a:cubicBezTo>
                  <a:pt x="9972" y="131"/>
                  <a:pt x="9998" y="193"/>
                  <a:pt x="9998" y="263"/>
                </a:cubicBezTo>
                <a:cubicBezTo>
                  <a:pt x="9998" y="312"/>
                  <a:pt x="9987" y="354"/>
                  <a:pt x="9967" y="389"/>
                </a:cubicBezTo>
                <a:lnTo>
                  <a:pt x="8145" y="3684"/>
                </a:lnTo>
                <a:lnTo>
                  <a:pt x="9967" y="6979"/>
                </a:lnTo>
                <a:cubicBezTo>
                  <a:pt x="10001" y="7042"/>
                  <a:pt x="10008" y="7109"/>
                  <a:pt x="9988" y="7179"/>
                </a:cubicBezTo>
                <a:cubicBezTo>
                  <a:pt x="9967" y="7249"/>
                  <a:pt x="9926" y="7301"/>
                  <a:pt x="9866" y="7337"/>
                </a:cubicBezTo>
                <a:cubicBezTo>
                  <a:pt x="9832" y="7357"/>
                  <a:pt x="9791" y="7368"/>
                  <a:pt x="9743" y="7368"/>
                </a:cubicBezTo>
                <a:lnTo>
                  <a:pt x="1018" y="7368"/>
                </a:lnTo>
                <a:lnTo>
                  <a:pt x="1018" y="10000"/>
                </a:lnTo>
                <a:lnTo>
                  <a:pt x="0" y="10000"/>
                </a:lnTo>
                <a:lnTo>
                  <a:pt x="0" y="0"/>
                </a:lnTo>
                <a:moveTo>
                  <a:pt x="6974" y="3684"/>
                </a:moveTo>
                <a:lnTo>
                  <a:pt x="8430" y="1053"/>
                </a:lnTo>
                <a:lnTo>
                  <a:pt x="1018" y="1053"/>
                </a:lnTo>
                <a:lnTo>
                  <a:pt x="1018" y="6316"/>
                </a:lnTo>
                <a:lnTo>
                  <a:pt x="8430" y="6316"/>
                </a:lnTo>
              </a:path>
            </a:pathLst>
          </a:custGeom>
          <a:solidFill>
            <a:srgbClr val="B5302A">
              <a:alpha val="100000"/>
            </a:srgbClr>
          </a:solidFill>
          <a:ln>
            <a:headEnd type="none"/>
            <a:tailEnd type="none"/>
          </a:ln>
        </p:spPr>
      </p:sp>
      <p:sp>
        <p:nvSpPr>
          <p:cNvPr id="24" name="TextBox 24"/>
          <p:cNvSpPr txBox="1"/>
          <p:nvPr/>
        </p:nvSpPr>
        <p:spPr>
          <a:xfrm>
            <a:off x="8363984" y="3763416"/>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夯实基层根基</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63984" y="4193828"/>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科学理论武装基层党组织，使其成为领导基层</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治理的坚强战斗堡垒，从源头预防和化解社会</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矛盾</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196"/>
            <a:ext cx="3129669" cy="9525"/>
          </a:xfrm>
          <a:prstGeom prst="line">
            <a:avLst/>
          </a:prstGeom>
          <a:ln w="9525">
            <a:solidFill>
              <a:srgbClr val="D5CCBE">
                <a:alpha val="100000"/>
              </a:srgbClr>
            </a:solidFill>
            <a:prstDash val="solid"/>
            <a:headEnd type="none"/>
            <a:tailEnd type="none"/>
          </a:ln>
        </p:spPr>
      </p:sp>
      <p:sp>
        <p:nvSpPr>
          <p:cNvPr id="27" name="TextBox 27"/>
          <p:cNvSpPr txBox="1"/>
          <p:nvPr/>
        </p:nvSpPr>
        <p:spPr>
          <a:xfrm>
            <a:off x="8363984"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长治久安</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1699118" y="2794248"/>
            <a:ext cx="8790716" cy="1188541"/>
          </a:xfrm>
          <a:prstGeom prst="rect">
            <a:avLst/>
          </a:prstGeom>
          <a:ln>
            <a:headEnd type="none"/>
            <a:tailEnd type="none"/>
          </a:ln>
        </p:spPr>
        <p:txBody>
          <a:bodyPr vert="horz" wrap="square" lIns="0" tIns="0" rIns="0" bIns="0" rtlCol="0" anchor="ctr" anchorCtr="1"/>
          <a:lstStyle/>
          <a:p>
            <a:pPr algn="ctr">
              <a:defRPr/>
            </a:pPr>
            <a:r>
              <a:rPr lang="zh-CN" altLang="en-US" sz="3900" b="1" i="0" strike="noStrike">
                <a:solidFill>
                  <a:srgbClr val="F9F4EE">
                    <a:alpha val="100000"/>
                  </a:srgbClr>
                </a:solidFill>
                <a:latin typeface="黑体" panose="02010609060101010101" charset="-122"/>
                <a:ea typeface="黑体" panose="02010609060101010101" charset="-122"/>
                <a:cs typeface="FZHei-B01" panose="02000000000000000000" charset="-122"/>
              </a:rPr>
              <a:t>二、</a:t>
            </a:r>
            <a:r>
              <a:rPr lang="en-US" sz="3900" b="1" i="0" strike="noStrike">
                <a:solidFill>
                  <a:srgbClr val="F9F4EE">
                    <a:alpha val="100000"/>
                  </a:srgbClr>
                </a:solidFill>
                <a:latin typeface="黑体" panose="02010609060101010101" charset="-122"/>
                <a:ea typeface="黑体" panose="02010609060101010101" charset="-122"/>
                <a:cs typeface="FZHei-B01" panose="02000000000000000000" charset="-122"/>
              </a:rPr>
              <a:t>深刻理解坚持思想建党、</a:t>
            </a:r>
            <a:r>
              <a:rPr sz="3900" b="1" i="0" strike="noStrike">
                <a:solidFill>
                  <a:srgbClr val="F9F4EE">
                    <a:alpha val="100000"/>
                  </a:srgbClr>
                </a:solidFill>
                <a:latin typeface="黑体" panose="02010609060101010101" charset="-122"/>
                <a:ea typeface="黑体" panose="02010609060101010101" charset="-122"/>
                <a:cs typeface="FZHei-B01" panose="02000000000000000000" charset="-122"/>
              </a:rPr>
              <a:t>理论强党的科学内涵</a:t>
            </a:r>
            <a:endParaRPr sz="3900" b="1" i="0" strike="noStrike">
              <a:solidFill>
                <a:srgbClr val="F9F4EE">
                  <a:alpha val="100000"/>
                </a:srgbClr>
              </a:solidFill>
              <a:latin typeface="黑体" panose="02010609060101010101" charset="-122"/>
              <a:ea typeface="黑体" panose="02010609060101010101" charset="-122"/>
              <a:cs typeface="FZHei-B01" panose="020000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内涵一：高举马克思主义旗帜是立党立国根本</a:t>
            </a:r>
            <a:endParaRPr lang="en-US" sz="1100"/>
          </a:p>
        </p:txBody>
      </p:sp>
      <p:sp>
        <p:nvSpPr>
          <p:cNvPr id="5" name="AutoShape 5"/>
          <p:cNvSpPr/>
          <p:nvPr/>
        </p:nvSpPr>
        <p:spPr>
          <a:xfrm>
            <a:off x="457086" y="139065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马克思主义是中国共产党立党立国的根本指导思想，是党的灵魂和旗帜。始终高举马克思主义伟大旗帜，是思想建党与理</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论强党的首要前提，决定了党的性质宗旨，确保了党和国家事业始终沿着正确方向前进。</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68736"/>
            <a:ext cx="3580505" cy="4132064"/>
          </a:xfrm>
          <a:prstGeom prst="rect">
            <a:avLst/>
          </a:prstGeom>
          <a:solidFill>
            <a:srgbClr val="F0E8DD">
              <a:alpha val="100000"/>
            </a:srgbClr>
          </a:solidFill>
          <a:ln w="9525">
            <a:solidFill>
              <a:srgbClr val="D8CFC3">
                <a:alpha val="100000"/>
              </a:srgbClr>
            </a:solidFill>
            <a:prstDash val="solid"/>
            <a:headEnd type="none"/>
            <a:tailEnd type="none"/>
          </a:ln>
        </p:spPr>
      </p:sp>
      <p:sp>
        <p:nvSpPr>
          <p:cNvPr id="8" name="AutoShape 8"/>
          <p:cNvSpPr/>
          <p:nvPr/>
        </p:nvSpPr>
        <p:spPr>
          <a:xfrm>
            <a:off x="457086" y="2268736"/>
            <a:ext cx="3580505" cy="9525"/>
          </a:xfrm>
          <a:prstGeom prst="line">
            <a:avLst/>
          </a:prstGeom>
          <a:ln w="28575">
            <a:solidFill>
              <a:srgbClr val="B5302A">
                <a:alpha val="100000"/>
              </a:srgbClr>
            </a:solidFill>
            <a:prstDash val="solid"/>
            <a:headEnd type="none"/>
            <a:tailEnd type="none"/>
          </a:ln>
        </p:spPr>
      </p:sp>
      <p:sp>
        <p:nvSpPr>
          <p:cNvPr id="9" name="AutoShape 9"/>
          <p:cNvSpPr/>
          <p:nvPr/>
        </p:nvSpPr>
        <p:spPr>
          <a:xfrm>
            <a:off x="733242" y="2602111"/>
            <a:ext cx="418996" cy="419100"/>
          </a:xfrm>
          <a:custGeom>
            <a:avLst/>
            <a:gdLst/>
            <a:ahLst/>
            <a:cxnLst/>
            <a:rect l="l" t="t" r="r" b="b"/>
            <a:pathLst>
              <a:path w="9998" h="10000">
                <a:moveTo>
                  <a:pt x="0" y="0"/>
                </a:moveTo>
                <a:lnTo>
                  <a:pt x="9743" y="0"/>
                </a:lnTo>
                <a:cubicBezTo>
                  <a:pt x="9811" y="0"/>
                  <a:pt x="9870" y="26"/>
                  <a:pt x="9922" y="79"/>
                </a:cubicBezTo>
                <a:cubicBezTo>
                  <a:pt x="9972" y="131"/>
                  <a:pt x="9998" y="193"/>
                  <a:pt x="9998" y="263"/>
                </a:cubicBezTo>
                <a:cubicBezTo>
                  <a:pt x="9998" y="312"/>
                  <a:pt x="9987" y="354"/>
                  <a:pt x="9967" y="389"/>
                </a:cubicBezTo>
                <a:lnTo>
                  <a:pt x="8145" y="3684"/>
                </a:lnTo>
                <a:lnTo>
                  <a:pt x="9967" y="6979"/>
                </a:lnTo>
                <a:cubicBezTo>
                  <a:pt x="10001" y="7042"/>
                  <a:pt x="10008" y="7109"/>
                  <a:pt x="9988" y="7179"/>
                </a:cubicBezTo>
                <a:cubicBezTo>
                  <a:pt x="9967" y="7249"/>
                  <a:pt x="9926" y="7301"/>
                  <a:pt x="9866" y="7337"/>
                </a:cubicBezTo>
                <a:cubicBezTo>
                  <a:pt x="9832" y="7357"/>
                  <a:pt x="9791" y="7368"/>
                  <a:pt x="9743" y="7368"/>
                </a:cubicBezTo>
                <a:lnTo>
                  <a:pt x="1018" y="7368"/>
                </a:lnTo>
                <a:lnTo>
                  <a:pt x="1018" y="10000"/>
                </a:lnTo>
                <a:lnTo>
                  <a:pt x="0" y="10000"/>
                </a:lnTo>
                <a:lnTo>
                  <a:pt x="0" y="0"/>
                </a:lnTo>
                <a:moveTo>
                  <a:pt x="6974" y="3684"/>
                </a:moveTo>
                <a:lnTo>
                  <a:pt x="8430" y="1053"/>
                </a:lnTo>
                <a:lnTo>
                  <a:pt x="1018" y="1053"/>
                </a:lnTo>
                <a:lnTo>
                  <a:pt x="1018" y="6316"/>
                </a:lnTo>
                <a:lnTo>
                  <a:pt x="8430" y="6316"/>
                </a:lnTo>
              </a:path>
            </a:pathLst>
          </a:custGeom>
          <a:solidFill>
            <a:srgbClr val="B5302A">
              <a:alpha val="100000"/>
            </a:srgbClr>
          </a:solidFill>
          <a:ln>
            <a:headEnd type="none"/>
            <a:tailEnd type="none"/>
          </a:ln>
        </p:spPr>
      </p:sp>
      <p:sp>
        <p:nvSpPr>
          <p:cNvPr id="10" name="TextBox 10"/>
          <p:cNvSpPr txBox="1"/>
          <p:nvPr/>
        </p:nvSpPr>
        <p:spPr>
          <a:xfrm>
            <a:off x="733242" y="3589139"/>
            <a:ext cx="3028193"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强大思想武器</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733242" y="4038600"/>
            <a:ext cx="3304348"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马克思主义揭示了人类社会发展的一般规</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律，为无产阶级和全人类解放指明了道</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路，是中国共产党人认识世界、改造世界</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的强大思想武器。</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733242" y="5650111"/>
            <a:ext cx="3028193" cy="9525"/>
          </a:xfrm>
          <a:prstGeom prst="line">
            <a:avLst/>
          </a:prstGeom>
          <a:ln w="9525">
            <a:solidFill>
              <a:srgbClr val="D8CFC3">
                <a:alpha val="100000"/>
              </a:srgbClr>
            </a:solidFill>
            <a:prstDash val="solid"/>
            <a:headEnd type="none"/>
            <a:tailEnd type="none"/>
          </a:ln>
        </p:spPr>
      </p:sp>
      <p:sp>
        <p:nvSpPr>
          <p:cNvPr id="13" name="TextBox 13"/>
          <p:cNvSpPr txBox="1"/>
          <p:nvPr/>
        </p:nvSpPr>
        <p:spPr>
          <a:xfrm>
            <a:off x="733242" y="5783461"/>
            <a:ext cx="3028193" cy="2952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思想武器</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304223" y="2268736"/>
            <a:ext cx="3580505" cy="4132064"/>
          </a:xfrm>
          <a:prstGeom prst="rect">
            <a:avLst/>
          </a:prstGeom>
          <a:solidFill>
            <a:srgbClr val="F0E8DD">
              <a:alpha val="100000"/>
            </a:srgbClr>
          </a:solidFill>
          <a:ln w="9525">
            <a:solidFill>
              <a:srgbClr val="D8CFC3">
                <a:alpha val="100000"/>
              </a:srgbClr>
            </a:solidFill>
            <a:prstDash val="solid"/>
            <a:headEnd type="none"/>
            <a:tailEnd type="none"/>
          </a:ln>
        </p:spPr>
      </p:sp>
      <p:sp>
        <p:nvSpPr>
          <p:cNvPr id="15" name="AutoShape 15"/>
          <p:cNvSpPr/>
          <p:nvPr/>
        </p:nvSpPr>
        <p:spPr>
          <a:xfrm>
            <a:off x="4304223" y="2268736"/>
            <a:ext cx="3580505"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80379" y="260211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7" name="TextBox 17"/>
          <p:cNvSpPr txBox="1"/>
          <p:nvPr/>
        </p:nvSpPr>
        <p:spPr>
          <a:xfrm>
            <a:off x="4580379" y="3589139"/>
            <a:ext cx="3028193"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历史的必然选择</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80379" y="4038600"/>
            <a:ext cx="3304348"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中国共产党从诞生之日起就把马克思主义</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鲜明写在旗帜上，这是历史的必然选择，</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背离或放弃马克思主义，党就会失去灵</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魂、迷失方向。</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80379" y="5650111"/>
            <a:ext cx="3028193" cy="9525"/>
          </a:xfrm>
          <a:prstGeom prst="line">
            <a:avLst/>
          </a:prstGeom>
          <a:ln w="9525">
            <a:solidFill>
              <a:srgbClr val="D8CFC3">
                <a:alpha val="100000"/>
              </a:srgbClr>
            </a:solidFill>
            <a:prstDash val="solid"/>
            <a:headEnd type="none"/>
            <a:tailEnd type="none"/>
          </a:ln>
        </p:spPr>
      </p:sp>
      <p:sp>
        <p:nvSpPr>
          <p:cNvPr id="20" name="TextBox 20"/>
          <p:cNvSpPr txBox="1"/>
          <p:nvPr/>
        </p:nvSpPr>
        <p:spPr>
          <a:xfrm>
            <a:off x="4580379" y="5783461"/>
            <a:ext cx="3028193" cy="2952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历史必然</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51362" y="2268736"/>
            <a:ext cx="3580505" cy="4132064"/>
          </a:xfrm>
          <a:prstGeom prst="rect">
            <a:avLst/>
          </a:prstGeom>
          <a:solidFill>
            <a:srgbClr val="F0E8DD">
              <a:alpha val="100000"/>
            </a:srgbClr>
          </a:solidFill>
          <a:ln w="9525">
            <a:solidFill>
              <a:srgbClr val="D8CFC3">
                <a:alpha val="100000"/>
              </a:srgbClr>
            </a:solidFill>
            <a:prstDash val="solid"/>
            <a:headEnd type="none"/>
            <a:tailEnd type="none"/>
          </a:ln>
        </p:spPr>
      </p:sp>
      <p:sp>
        <p:nvSpPr>
          <p:cNvPr id="22" name="AutoShape 22"/>
          <p:cNvSpPr/>
          <p:nvPr/>
        </p:nvSpPr>
        <p:spPr>
          <a:xfrm>
            <a:off x="8151362" y="2268736"/>
            <a:ext cx="3580505"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427518" y="2602111"/>
            <a:ext cx="418996" cy="419100"/>
          </a:xfrm>
          <a:custGeom>
            <a:avLst/>
            <a:gdLst/>
            <a:ahLst/>
            <a:cxnLst/>
            <a:rect l="l" t="t" r="r" b="b"/>
            <a:pathLst>
              <a:path w="9998" h="10000">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lnTo>
                  <a:pt x="4999" y="927"/>
                </a:lnTo>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6632" y="6382"/>
                </a:moveTo>
                <a:lnTo>
                  <a:pt x="4999" y="5682"/>
                </a:lnTo>
                <a:lnTo>
                  <a:pt x="3366" y="6382"/>
                </a:lnTo>
                <a:lnTo>
                  <a:pt x="3677" y="4900"/>
                </a:lnTo>
                <a:lnTo>
                  <a:pt x="2355" y="3845"/>
                </a:lnTo>
                <a:lnTo>
                  <a:pt x="4188" y="3627"/>
                </a:lnTo>
                <a:lnTo>
                  <a:pt x="4999" y="2273"/>
                </a:lnTo>
                <a:lnTo>
                  <a:pt x="5810" y="3627"/>
                </a:lnTo>
                <a:lnTo>
                  <a:pt x="7643" y="3845"/>
                </a:lnTo>
                <a:lnTo>
                  <a:pt x="6321" y="4900"/>
                </a:lnTo>
              </a:path>
            </a:pathLst>
          </a:custGeom>
          <a:solidFill>
            <a:srgbClr val="B5302A">
              <a:alpha val="100000"/>
            </a:srgbClr>
          </a:solidFill>
          <a:ln>
            <a:headEnd type="none"/>
            <a:tailEnd type="none"/>
          </a:ln>
        </p:spPr>
      </p:sp>
      <p:sp>
        <p:nvSpPr>
          <p:cNvPr id="24" name="TextBox 24"/>
          <p:cNvSpPr txBox="1"/>
          <p:nvPr/>
        </p:nvSpPr>
        <p:spPr>
          <a:xfrm>
            <a:off x="8427518" y="3589139"/>
            <a:ext cx="3028193"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捍卫指导地位</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427518" y="4038600"/>
            <a:ext cx="3304348"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高举马克思主义旗帜要求全党在根本问题</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上保持清醒，坚决抵制各种反马克思主义</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思潮的侵蚀，捍卫马克思主义在意识形态</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领域的指导地位。</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427518" y="5650111"/>
            <a:ext cx="3028193" cy="9525"/>
          </a:xfrm>
          <a:prstGeom prst="line">
            <a:avLst/>
          </a:prstGeom>
          <a:ln w="9525">
            <a:solidFill>
              <a:srgbClr val="D8CFC3">
                <a:alpha val="100000"/>
              </a:srgbClr>
            </a:solidFill>
            <a:prstDash val="solid"/>
            <a:headEnd type="none"/>
            <a:tailEnd type="none"/>
          </a:ln>
        </p:spPr>
      </p:sp>
      <p:sp>
        <p:nvSpPr>
          <p:cNvPr id="27" name="TextBox 27"/>
          <p:cNvSpPr txBox="1"/>
          <p:nvPr/>
        </p:nvSpPr>
        <p:spPr>
          <a:xfrm>
            <a:off x="8427518" y="5783461"/>
            <a:ext cx="3028193" cy="2952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意识形态</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理论根基</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内涵一：参天大树之根本与万里长河之泉源</a:t>
            </a:r>
            <a:endParaRPr lang="en-US" sz="1100"/>
          </a:p>
        </p:txBody>
      </p:sp>
      <p:sp>
        <p:nvSpPr>
          <p:cNvPr id="5" name="AutoShape 5"/>
          <p:cNvSpPr/>
          <p:nvPr/>
        </p:nvSpPr>
        <p:spPr>
          <a:xfrm>
            <a:off x="457086" y="135255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390650"/>
            <a:ext cx="11608072"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马克思主义是党和人民事业发展的参天大树之根与万里长河之源。这一生动比喻深刻揭示了马克思主义作为理论根基的深</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厚性与生命力，强调只有根深才能叶茂、源远才能流长，理论根基的稳固是事业长青的根本保障。</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192536"/>
            <a:ext cx="3605799" cy="4208264"/>
          </a:xfrm>
          <a:prstGeom prst="rect">
            <a:avLst/>
          </a:prstGeom>
          <a:solidFill>
            <a:srgbClr val="EFE8DE">
              <a:alpha val="100000"/>
            </a:srgbClr>
          </a:solidFill>
          <a:ln w="9525">
            <a:solidFill>
              <a:srgbClr val="D8CFC3">
                <a:alpha val="100000"/>
              </a:srgbClr>
            </a:solidFill>
            <a:prstDash val="solid"/>
            <a:headEnd type="none"/>
            <a:tailEnd type="none"/>
          </a:ln>
        </p:spPr>
      </p:sp>
      <p:sp>
        <p:nvSpPr>
          <p:cNvPr id="8" name="AutoShape 8"/>
          <p:cNvSpPr/>
          <p:nvPr/>
        </p:nvSpPr>
        <p:spPr>
          <a:xfrm>
            <a:off x="457086" y="219253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487811"/>
            <a:ext cx="418996" cy="419100"/>
          </a:xfrm>
          <a:custGeom>
            <a:avLst/>
            <a:gdLst/>
            <a:ahLst/>
            <a:cxnLst/>
            <a:rect l="l" t="t" r="r" b="b"/>
            <a:pathLst>
              <a:path w="9998" h="10000">
                <a:moveTo>
                  <a:pt x="1666" y="2857"/>
                </a:moveTo>
                <a:cubicBezTo>
                  <a:pt x="1666" y="2343"/>
                  <a:pt x="1818" y="1863"/>
                  <a:pt x="2122" y="1419"/>
                </a:cubicBezTo>
                <a:cubicBezTo>
                  <a:pt x="2418" y="987"/>
                  <a:pt x="2818" y="644"/>
                  <a:pt x="3322" y="390"/>
                </a:cubicBezTo>
                <a:cubicBezTo>
                  <a:pt x="3840" y="130"/>
                  <a:pt x="4399" y="0"/>
                  <a:pt x="4999" y="0"/>
                </a:cubicBezTo>
                <a:cubicBezTo>
                  <a:pt x="5599" y="0"/>
                  <a:pt x="6158" y="130"/>
                  <a:pt x="6676" y="390"/>
                </a:cubicBezTo>
                <a:cubicBezTo>
                  <a:pt x="7180" y="644"/>
                  <a:pt x="7580" y="987"/>
                  <a:pt x="7876" y="1419"/>
                </a:cubicBezTo>
                <a:cubicBezTo>
                  <a:pt x="8180" y="1863"/>
                  <a:pt x="8332" y="2343"/>
                  <a:pt x="8332" y="2857"/>
                </a:cubicBezTo>
                <a:cubicBezTo>
                  <a:pt x="8332" y="2977"/>
                  <a:pt x="8324" y="3101"/>
                  <a:pt x="8309" y="3229"/>
                </a:cubicBezTo>
                <a:cubicBezTo>
                  <a:pt x="8820" y="3476"/>
                  <a:pt x="9227" y="3819"/>
                  <a:pt x="9531" y="4257"/>
                </a:cubicBezTo>
                <a:cubicBezTo>
                  <a:pt x="9842" y="4701"/>
                  <a:pt x="9998" y="5184"/>
                  <a:pt x="9998" y="5705"/>
                </a:cubicBezTo>
                <a:cubicBezTo>
                  <a:pt x="9998" y="6225"/>
                  <a:pt x="9846" y="6708"/>
                  <a:pt x="9543" y="7152"/>
                </a:cubicBezTo>
                <a:cubicBezTo>
                  <a:pt x="9246" y="7584"/>
                  <a:pt x="8846" y="7927"/>
                  <a:pt x="8343" y="8181"/>
                </a:cubicBezTo>
                <a:cubicBezTo>
                  <a:pt x="7824" y="8441"/>
                  <a:pt x="7265" y="8571"/>
                  <a:pt x="6665" y="8571"/>
                </a:cubicBezTo>
                <a:lnTo>
                  <a:pt x="5554" y="8571"/>
                </a:lnTo>
                <a:lnTo>
                  <a:pt x="5554" y="10000"/>
                </a:lnTo>
                <a:lnTo>
                  <a:pt x="4444" y="10000"/>
                </a:lnTo>
                <a:lnTo>
                  <a:pt x="4444" y="8571"/>
                </a:lnTo>
                <a:lnTo>
                  <a:pt x="3055" y="8571"/>
                </a:lnTo>
                <a:cubicBezTo>
                  <a:pt x="2499" y="8571"/>
                  <a:pt x="1988" y="8453"/>
                  <a:pt x="1522" y="8219"/>
                </a:cubicBezTo>
                <a:cubicBezTo>
                  <a:pt x="1055" y="7984"/>
                  <a:pt x="685" y="7667"/>
                  <a:pt x="411" y="7267"/>
                </a:cubicBezTo>
                <a:cubicBezTo>
                  <a:pt x="137" y="6867"/>
                  <a:pt x="0" y="6428"/>
                  <a:pt x="0" y="5952"/>
                </a:cubicBezTo>
                <a:cubicBezTo>
                  <a:pt x="0" y="5431"/>
                  <a:pt x="163" y="4958"/>
                  <a:pt x="489" y="4533"/>
                </a:cubicBezTo>
                <a:cubicBezTo>
                  <a:pt x="815" y="4107"/>
                  <a:pt x="1244" y="3787"/>
                  <a:pt x="1777" y="3571"/>
                </a:cubicBezTo>
                <a:cubicBezTo>
                  <a:pt x="1703" y="3336"/>
                  <a:pt x="1666" y="3098"/>
                  <a:pt x="1666" y="2857"/>
                </a:cubicBezTo>
                <a:moveTo>
                  <a:pt x="2222" y="4448"/>
                </a:moveTo>
                <a:cubicBezTo>
                  <a:pt x="1888" y="4581"/>
                  <a:pt x="1620" y="4782"/>
                  <a:pt x="1416" y="5052"/>
                </a:cubicBezTo>
                <a:cubicBezTo>
                  <a:pt x="1212" y="5322"/>
                  <a:pt x="1111" y="5622"/>
                  <a:pt x="1111" y="5952"/>
                </a:cubicBezTo>
                <a:cubicBezTo>
                  <a:pt x="1111" y="6257"/>
                  <a:pt x="1198" y="6536"/>
                  <a:pt x="1372" y="6790"/>
                </a:cubicBezTo>
                <a:cubicBezTo>
                  <a:pt x="1546" y="7044"/>
                  <a:pt x="1781" y="7245"/>
                  <a:pt x="2077" y="7395"/>
                </a:cubicBezTo>
                <a:cubicBezTo>
                  <a:pt x="2373" y="7544"/>
                  <a:pt x="2699" y="7619"/>
                  <a:pt x="3055" y="7619"/>
                </a:cubicBezTo>
                <a:lnTo>
                  <a:pt x="6665" y="7619"/>
                </a:lnTo>
                <a:cubicBezTo>
                  <a:pt x="7065" y="7619"/>
                  <a:pt x="7435" y="7533"/>
                  <a:pt x="7776" y="7362"/>
                </a:cubicBezTo>
                <a:cubicBezTo>
                  <a:pt x="8116" y="7190"/>
                  <a:pt x="8387" y="6959"/>
                  <a:pt x="8587" y="6667"/>
                </a:cubicBezTo>
                <a:cubicBezTo>
                  <a:pt x="8787" y="6375"/>
                  <a:pt x="8887" y="6057"/>
                  <a:pt x="8887" y="5714"/>
                </a:cubicBezTo>
                <a:cubicBezTo>
                  <a:pt x="8887" y="5314"/>
                  <a:pt x="8755" y="4953"/>
                  <a:pt x="8493" y="4633"/>
                </a:cubicBezTo>
                <a:cubicBezTo>
                  <a:pt x="8229" y="4312"/>
                  <a:pt x="7890" y="4082"/>
                  <a:pt x="7476" y="3943"/>
                </a:cubicBezTo>
                <a:lnTo>
                  <a:pt x="7010" y="3781"/>
                </a:lnTo>
                <a:lnTo>
                  <a:pt x="7043" y="3657"/>
                </a:lnTo>
                <a:cubicBezTo>
                  <a:pt x="7102" y="3485"/>
                  <a:pt x="7143" y="3355"/>
                  <a:pt x="7165" y="3267"/>
                </a:cubicBezTo>
                <a:cubicBezTo>
                  <a:pt x="7202" y="3114"/>
                  <a:pt x="7221" y="2977"/>
                  <a:pt x="7221" y="2857"/>
                </a:cubicBezTo>
                <a:cubicBezTo>
                  <a:pt x="7221" y="2514"/>
                  <a:pt x="7121" y="2197"/>
                  <a:pt x="6921" y="1905"/>
                </a:cubicBezTo>
                <a:cubicBezTo>
                  <a:pt x="6721" y="1613"/>
                  <a:pt x="6450" y="1381"/>
                  <a:pt x="6110" y="1210"/>
                </a:cubicBezTo>
                <a:cubicBezTo>
                  <a:pt x="5769" y="1038"/>
                  <a:pt x="5399" y="952"/>
                  <a:pt x="4999" y="952"/>
                </a:cubicBezTo>
                <a:cubicBezTo>
                  <a:pt x="4599" y="952"/>
                  <a:pt x="4228" y="1038"/>
                  <a:pt x="3888" y="1210"/>
                </a:cubicBezTo>
                <a:cubicBezTo>
                  <a:pt x="3547" y="1381"/>
                  <a:pt x="3277" y="1613"/>
                  <a:pt x="3077" y="1905"/>
                </a:cubicBezTo>
                <a:cubicBezTo>
                  <a:pt x="2877" y="2197"/>
                  <a:pt x="2777" y="2514"/>
                  <a:pt x="2777" y="2857"/>
                </a:cubicBezTo>
                <a:cubicBezTo>
                  <a:pt x="2777" y="3161"/>
                  <a:pt x="2856" y="3447"/>
                  <a:pt x="3016" y="3714"/>
                </a:cubicBezTo>
                <a:cubicBezTo>
                  <a:pt x="3175" y="3980"/>
                  <a:pt x="3392" y="4203"/>
                  <a:pt x="3666" y="4381"/>
                </a:cubicBezTo>
                <a:lnTo>
                  <a:pt x="2999" y="5143"/>
                </a:lnTo>
                <a:cubicBezTo>
                  <a:pt x="2695" y="4946"/>
                  <a:pt x="2436" y="4714"/>
                  <a:pt x="2222" y="4448"/>
                </a:cubicBezTo>
              </a:path>
            </a:pathLst>
          </a:custGeom>
          <a:solidFill>
            <a:srgbClr val="B5302A">
              <a:alpha val="100000"/>
            </a:srgbClr>
          </a:solidFill>
          <a:ln>
            <a:headEnd type="none"/>
            <a:tailEnd type="none"/>
          </a:ln>
        </p:spPr>
      </p:sp>
      <p:sp>
        <p:nvSpPr>
          <p:cNvPr id="10" name="TextBox 10"/>
          <p:cNvSpPr txBox="1"/>
          <p:nvPr/>
        </p:nvSpPr>
        <p:spPr>
          <a:xfrm>
            <a:off x="695151" y="3723531"/>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大树之根本</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95151" y="4163466"/>
            <a:ext cx="3367734"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马克思主义作为"参天大树之根本"，为党的各</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项事业提供了最底层的逻辑支撑和最核心的价</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值坐标，确保事业发展不偏向。</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345"/>
            <a:ext cx="3129669" cy="9525"/>
          </a:xfrm>
          <a:prstGeom prst="line">
            <a:avLst/>
          </a:prstGeom>
          <a:ln w="9525">
            <a:solidFill>
              <a:srgbClr val="D8CFC3">
                <a:alpha val="100000"/>
              </a:srgbClr>
            </a:solidFill>
            <a:prstDash val="solid"/>
            <a:headEnd type="none"/>
            <a:tailEnd type="none"/>
          </a:ln>
        </p:spPr>
      </p:sp>
      <p:sp>
        <p:nvSpPr>
          <p:cNvPr id="13" name="TextBox 13"/>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价值坐标</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192536"/>
            <a:ext cx="3605948" cy="4208264"/>
          </a:xfrm>
          <a:prstGeom prst="rect">
            <a:avLst/>
          </a:prstGeom>
          <a:solidFill>
            <a:srgbClr val="EFE8DE">
              <a:alpha val="100000"/>
            </a:srgbClr>
          </a:solidFill>
          <a:ln w="9525">
            <a:solidFill>
              <a:srgbClr val="D8CFC3">
                <a:alpha val="100000"/>
              </a:srgbClr>
            </a:solidFill>
            <a:prstDash val="solid"/>
            <a:headEnd type="none"/>
            <a:tailEnd type="none"/>
          </a:ln>
        </p:spPr>
      </p:sp>
      <p:sp>
        <p:nvSpPr>
          <p:cNvPr id="15" name="AutoShape 15"/>
          <p:cNvSpPr/>
          <p:nvPr/>
        </p:nvSpPr>
        <p:spPr>
          <a:xfrm>
            <a:off x="4291428" y="219253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487811"/>
            <a:ext cx="418996" cy="419100"/>
          </a:xfrm>
          <a:custGeom>
            <a:avLst/>
            <a:gdLst/>
            <a:ahLst/>
            <a:cxnLst/>
            <a:rect l="l" t="t" r="r" b="b"/>
            <a:pathLst>
              <a:path w="9998" h="10000">
                <a:moveTo>
                  <a:pt x="7838" y="3629"/>
                </a:moveTo>
                <a:lnTo>
                  <a:pt x="4999" y="1315"/>
                </a:lnTo>
                <a:lnTo>
                  <a:pt x="2160" y="3629"/>
                </a:lnTo>
                <a:cubicBezTo>
                  <a:pt x="1639" y="4045"/>
                  <a:pt x="1287" y="4537"/>
                  <a:pt x="1103" y="5103"/>
                </a:cubicBezTo>
                <a:cubicBezTo>
                  <a:pt x="927" y="5656"/>
                  <a:pt x="927" y="6209"/>
                  <a:pt x="1103" y="6763"/>
                </a:cubicBezTo>
                <a:cubicBezTo>
                  <a:pt x="1287" y="7329"/>
                  <a:pt x="1637" y="7822"/>
                  <a:pt x="2155" y="8242"/>
                </a:cubicBezTo>
                <a:cubicBezTo>
                  <a:pt x="2671" y="8661"/>
                  <a:pt x="3278" y="8945"/>
                  <a:pt x="3976" y="9095"/>
                </a:cubicBezTo>
                <a:cubicBezTo>
                  <a:pt x="4658" y="9238"/>
                  <a:pt x="5340" y="9238"/>
                  <a:pt x="6022" y="9095"/>
                </a:cubicBezTo>
                <a:cubicBezTo>
                  <a:pt x="6719" y="8945"/>
                  <a:pt x="7326" y="8661"/>
                  <a:pt x="7843" y="8242"/>
                </a:cubicBezTo>
                <a:cubicBezTo>
                  <a:pt x="8360" y="7822"/>
                  <a:pt x="8711" y="7329"/>
                  <a:pt x="8895" y="6763"/>
                </a:cubicBezTo>
                <a:cubicBezTo>
                  <a:pt x="9071" y="6209"/>
                  <a:pt x="9071" y="5656"/>
                  <a:pt x="8895" y="5103"/>
                </a:cubicBezTo>
                <a:cubicBezTo>
                  <a:pt x="8711" y="4537"/>
                  <a:pt x="8358" y="4045"/>
                  <a:pt x="7838" y="3629"/>
                </a:cubicBezTo>
                <a:moveTo>
                  <a:pt x="1345" y="2966"/>
                </a:moveTo>
                <a:lnTo>
                  <a:pt x="4999" y="0"/>
                </a:lnTo>
                <a:lnTo>
                  <a:pt x="8653" y="2966"/>
                </a:lnTo>
                <a:cubicBezTo>
                  <a:pt x="9319" y="3501"/>
                  <a:pt x="9768" y="4135"/>
                  <a:pt x="9998" y="4869"/>
                </a:cubicBezTo>
                <a:cubicBezTo>
                  <a:pt x="10228" y="5578"/>
                  <a:pt x="10228" y="6287"/>
                  <a:pt x="9998" y="6996"/>
                </a:cubicBezTo>
                <a:cubicBezTo>
                  <a:pt x="9768" y="7730"/>
                  <a:pt x="9321" y="8366"/>
                  <a:pt x="8659" y="8904"/>
                </a:cubicBezTo>
                <a:cubicBezTo>
                  <a:pt x="7996" y="9442"/>
                  <a:pt x="7213" y="9807"/>
                  <a:pt x="6309" y="10000"/>
                </a:cubicBezTo>
                <a:cubicBezTo>
                  <a:pt x="5435" y="10180"/>
                  <a:pt x="4562" y="10180"/>
                  <a:pt x="3689" y="10000"/>
                </a:cubicBezTo>
                <a:cubicBezTo>
                  <a:pt x="2785" y="9807"/>
                  <a:pt x="2001" y="9442"/>
                  <a:pt x="1339" y="8904"/>
                </a:cubicBezTo>
                <a:cubicBezTo>
                  <a:pt x="676" y="8366"/>
                  <a:pt x="230" y="7730"/>
                  <a:pt x="0" y="6996"/>
                </a:cubicBezTo>
                <a:cubicBezTo>
                  <a:pt x="-230" y="6287"/>
                  <a:pt x="-230" y="5578"/>
                  <a:pt x="0" y="4869"/>
                </a:cubicBezTo>
                <a:cubicBezTo>
                  <a:pt x="230" y="4135"/>
                  <a:pt x="678" y="3501"/>
                  <a:pt x="1345" y="2966"/>
                </a:cubicBezTo>
              </a:path>
            </a:pathLst>
          </a:custGeom>
          <a:solidFill>
            <a:srgbClr val="B5302A">
              <a:alpha val="100000"/>
            </a:srgbClr>
          </a:solidFill>
          <a:ln>
            <a:headEnd type="none"/>
            <a:tailEnd type="none"/>
          </a:ln>
        </p:spPr>
      </p:sp>
      <p:sp>
        <p:nvSpPr>
          <p:cNvPr id="17" name="TextBox 17"/>
          <p:cNvSpPr txBox="1"/>
          <p:nvPr/>
        </p:nvSpPr>
        <p:spPr>
          <a:xfrm>
            <a:off x="4529493" y="3723531"/>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长河之泉源</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29493" y="4163466"/>
            <a:ext cx="3367883"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马克思主义作为"万里长河之泉源"，以其开放</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包容的理论品格和与时俱进的理论品质，为党</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的实践创新提供源源不断的思想活水。</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345"/>
            <a:ext cx="3129817" cy="9525"/>
          </a:xfrm>
          <a:prstGeom prst="line">
            <a:avLst/>
          </a:prstGeom>
          <a:ln w="9525">
            <a:solidFill>
              <a:srgbClr val="D8CFC3">
                <a:alpha val="100000"/>
              </a:srgbClr>
            </a:solidFill>
            <a:prstDash val="solid"/>
            <a:headEnd type="none"/>
            <a:tailEnd type="none"/>
          </a:ln>
        </p:spPr>
      </p:sp>
      <p:sp>
        <p:nvSpPr>
          <p:cNvPr id="20" name="TextBox 20"/>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思想活水</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192536"/>
            <a:ext cx="3605799" cy="4208264"/>
          </a:xfrm>
          <a:prstGeom prst="rect">
            <a:avLst/>
          </a:prstGeom>
          <a:solidFill>
            <a:srgbClr val="EFE8DE">
              <a:alpha val="100000"/>
            </a:srgbClr>
          </a:solidFill>
          <a:ln w="9525">
            <a:solidFill>
              <a:srgbClr val="D8CFC3">
                <a:alpha val="100000"/>
              </a:srgbClr>
            </a:solidFill>
            <a:prstDash val="solid"/>
            <a:headEnd type="none"/>
            <a:tailEnd type="none"/>
          </a:ln>
        </p:spPr>
      </p:sp>
      <p:sp>
        <p:nvSpPr>
          <p:cNvPr id="22" name="AutoShape 22"/>
          <p:cNvSpPr/>
          <p:nvPr/>
        </p:nvSpPr>
        <p:spPr>
          <a:xfrm>
            <a:off x="8125918" y="219253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48781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24" name="TextBox 24"/>
          <p:cNvSpPr txBox="1"/>
          <p:nvPr/>
        </p:nvSpPr>
        <p:spPr>
          <a:xfrm>
            <a:off x="8363984" y="3723531"/>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守正创新</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63984" y="4163466"/>
            <a:ext cx="3367734"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在推进马克思主义中国化时代化的过程中，始</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终不忘本来，在坚持中发展、在发展中坚持，</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做到守正创新。</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345"/>
            <a:ext cx="3129669" cy="9525"/>
          </a:xfrm>
          <a:prstGeom prst="line">
            <a:avLst/>
          </a:prstGeom>
          <a:ln w="9525">
            <a:solidFill>
              <a:srgbClr val="D8CFC3">
                <a:alpha val="100000"/>
              </a:srgbClr>
            </a:solidFill>
            <a:prstDash val="solid"/>
            <a:headEnd type="none"/>
            <a:tailEnd type="none"/>
          </a:ln>
        </p:spPr>
      </p:sp>
      <p:sp>
        <p:nvSpPr>
          <p:cNvPr id="27" name="TextBox 27"/>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中国化时代化</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D0D0D0">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381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核心内涵</a:t>
            </a:r>
            <a:endParaRPr lang="en-US" sz="1100"/>
          </a:p>
        </p:txBody>
      </p:sp>
      <p:sp>
        <p:nvSpPr>
          <p:cNvPr id="5" name="TextBox 5"/>
          <p:cNvSpPr txBox="1"/>
          <p:nvPr/>
        </p:nvSpPr>
        <p:spPr>
          <a:xfrm>
            <a:off x="457086" y="7429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内涵一：理论创新与理论武装的同步推进</a:t>
            </a:r>
            <a:endParaRPr lang="en-US" sz="1100"/>
          </a:p>
        </p:txBody>
      </p:sp>
      <p:sp>
        <p:nvSpPr>
          <p:cNvPr id="6" name="AutoShape 6"/>
          <p:cNvSpPr/>
          <p:nvPr/>
        </p:nvSpPr>
        <p:spPr>
          <a:xfrm>
            <a:off x="457086" y="135255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39065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"理论创新每前进一步，理论武装就要跟进一步"是党的建设的内在规律。理论创新提供科学指南，理论武装将其转化为全</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党的共同意志与自觉行动，两者的同频共振与同步推进，是党始终保持强大战斗力和凝聚力的独特政治优势。</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nvSpPr>
        <p:spPr>
          <a:xfrm>
            <a:off x="457086" y="2211586"/>
            <a:ext cx="3605799" cy="4227314"/>
          </a:xfrm>
          <a:prstGeom prst="rect">
            <a:avLst/>
          </a:prstGeom>
          <a:solidFill>
            <a:srgbClr val="EEE9E2">
              <a:alpha val="100000"/>
            </a:srgbClr>
          </a:solidFill>
          <a:ln w="9525">
            <a:solidFill>
              <a:srgbClr val="D4CDC3">
                <a:alpha val="100000"/>
              </a:srgbClr>
            </a:solidFill>
            <a:prstDash val="solid"/>
            <a:headEnd type="none"/>
            <a:tailEnd type="none"/>
          </a:ln>
        </p:spPr>
      </p:sp>
      <p:sp>
        <p:nvSpPr>
          <p:cNvPr id="9" name="AutoShape 9"/>
          <p:cNvSpPr/>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10" name="AutoShape 10"/>
          <p:cNvSpPr/>
          <p:nvPr/>
        </p:nvSpPr>
        <p:spPr>
          <a:xfrm>
            <a:off x="695151" y="25068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1" name="TextBox 11"/>
          <p:cNvSpPr txBox="1"/>
          <p:nvPr/>
        </p:nvSpPr>
        <p:spPr>
          <a:xfrm>
            <a:off x="695151" y="3590181"/>
            <a:ext cx="3129669"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丰富发展马克思主义</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nvSpPr>
        <p:spPr>
          <a:xfrm>
            <a:off x="695151" y="4020591"/>
            <a:ext cx="3367734"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理论创新是党在实践基础上对马克思主义的</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丰富和发展，为解决时代课题提供最新科学</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指南；理论武装则是将创新成果内化为党员</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干部的思想自觉</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nvSpPr>
        <p:spPr>
          <a:xfrm>
            <a:off x="695151" y="5747445"/>
            <a:ext cx="3129669" cy="9525"/>
          </a:xfrm>
          <a:prstGeom prst="line">
            <a:avLst/>
          </a:prstGeom>
          <a:ln w="9525">
            <a:solidFill>
              <a:srgbClr val="D4CDC3">
                <a:alpha val="100000"/>
              </a:srgbClr>
            </a:solidFill>
            <a:prstDash val="solid"/>
            <a:headEnd type="none"/>
            <a:tailEnd type="none"/>
          </a:ln>
        </p:spPr>
      </p:sp>
      <p:sp>
        <p:nvSpPr>
          <p:cNvPr id="14" name="TextBox 14"/>
          <p:cNvSpPr txBox="1"/>
          <p:nvPr/>
        </p:nvSpPr>
        <p:spPr>
          <a:xfrm>
            <a:off x="695151" y="58807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科学指南</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nvSpPr>
        <p:spPr>
          <a:xfrm>
            <a:off x="4291428" y="2211586"/>
            <a:ext cx="3605948" cy="4227314"/>
          </a:xfrm>
          <a:prstGeom prst="rect">
            <a:avLst/>
          </a:prstGeom>
          <a:solidFill>
            <a:srgbClr val="EEE9E2">
              <a:alpha val="100000"/>
            </a:srgbClr>
          </a:solidFill>
          <a:ln w="9525">
            <a:solidFill>
              <a:srgbClr val="D4CDC3">
                <a:alpha val="100000"/>
              </a:srgbClr>
            </a:solidFill>
            <a:prstDash val="solid"/>
            <a:headEnd type="none"/>
            <a:tailEnd type="none"/>
          </a:ln>
        </p:spPr>
      </p:sp>
      <p:sp>
        <p:nvSpPr>
          <p:cNvPr id="16" name="AutoShape 16"/>
          <p:cNvSpPr/>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7" name="AutoShape 17"/>
          <p:cNvSpPr/>
          <p:nvPr/>
        </p:nvSpPr>
        <p:spPr>
          <a:xfrm>
            <a:off x="4529493" y="2506861"/>
            <a:ext cx="418996" cy="419100"/>
          </a:xfrm>
          <a:custGeom>
            <a:avLst/>
            <a:gdLst/>
            <a:ahLst/>
            <a:cxnLst/>
            <a:rect l="l" t="t" r="r" b="b"/>
            <a:pathLst>
              <a:path w="9998" h="10000">
                <a:moveTo>
                  <a:pt x="4999" y="4500"/>
                </a:moveTo>
                <a:cubicBezTo>
                  <a:pt x="5452" y="4500"/>
                  <a:pt x="5870" y="4611"/>
                  <a:pt x="6254" y="4835"/>
                </a:cubicBezTo>
                <a:cubicBezTo>
                  <a:pt x="6637" y="5058"/>
                  <a:pt x="6940" y="5361"/>
                  <a:pt x="7164" y="5745"/>
                </a:cubicBezTo>
                <a:cubicBezTo>
                  <a:pt x="7387" y="6128"/>
                  <a:pt x="7499" y="6546"/>
                  <a:pt x="7499" y="7000"/>
                </a:cubicBezTo>
                <a:lnTo>
                  <a:pt x="7499" y="10000"/>
                </a:lnTo>
                <a:lnTo>
                  <a:pt x="6499" y="10000"/>
                </a:lnTo>
                <a:lnTo>
                  <a:pt x="6499" y="7000"/>
                </a:lnTo>
                <a:cubicBezTo>
                  <a:pt x="6499" y="6740"/>
                  <a:pt x="6435" y="6498"/>
                  <a:pt x="6309" y="6275"/>
                </a:cubicBezTo>
                <a:cubicBezTo>
                  <a:pt x="6182" y="6051"/>
                  <a:pt x="6012" y="5871"/>
                  <a:pt x="5799" y="5735"/>
                </a:cubicBezTo>
                <a:cubicBezTo>
                  <a:pt x="5585" y="5598"/>
                  <a:pt x="5349" y="5520"/>
                  <a:pt x="5089" y="5500"/>
                </a:cubicBezTo>
                <a:lnTo>
                  <a:pt x="4999" y="5500"/>
                </a:lnTo>
                <a:cubicBezTo>
                  <a:pt x="4739" y="5500"/>
                  <a:pt x="4497" y="5563"/>
                  <a:pt x="4274" y="5690"/>
                </a:cubicBezTo>
                <a:cubicBezTo>
                  <a:pt x="4050" y="5816"/>
                  <a:pt x="3870" y="5986"/>
                  <a:pt x="3734" y="6200"/>
                </a:cubicBezTo>
                <a:cubicBezTo>
                  <a:pt x="3597" y="6413"/>
                  <a:pt x="3519" y="6650"/>
                  <a:pt x="3499" y="6910"/>
                </a:cubicBezTo>
                <a:lnTo>
                  <a:pt x="3499" y="10000"/>
                </a:lnTo>
                <a:lnTo>
                  <a:pt x="2500" y="10000"/>
                </a:lnTo>
                <a:lnTo>
                  <a:pt x="2500" y="7000"/>
                </a:lnTo>
                <a:cubicBezTo>
                  <a:pt x="2500" y="6546"/>
                  <a:pt x="2611" y="6128"/>
                  <a:pt x="2834" y="5745"/>
                </a:cubicBezTo>
                <a:cubicBezTo>
                  <a:pt x="3057" y="5361"/>
                  <a:pt x="3360" y="5058"/>
                  <a:pt x="3744" y="4835"/>
                </a:cubicBezTo>
                <a:cubicBezTo>
                  <a:pt x="4127" y="4611"/>
                  <a:pt x="4545" y="4500"/>
                  <a:pt x="4999" y="4500"/>
                </a:cubicBezTo>
                <a:moveTo>
                  <a:pt x="1750" y="6000"/>
                </a:moveTo>
                <a:cubicBezTo>
                  <a:pt x="1890" y="6000"/>
                  <a:pt x="2026" y="6016"/>
                  <a:pt x="2160" y="6050"/>
                </a:cubicBezTo>
                <a:cubicBezTo>
                  <a:pt x="2073" y="6303"/>
                  <a:pt x="2020" y="6563"/>
                  <a:pt x="2000" y="6830"/>
                </a:cubicBezTo>
                <a:lnTo>
                  <a:pt x="2000" y="7040"/>
                </a:lnTo>
                <a:cubicBezTo>
                  <a:pt x="1940" y="7020"/>
                  <a:pt x="1880" y="7006"/>
                  <a:pt x="1820" y="7000"/>
                </a:cubicBezTo>
                <a:lnTo>
                  <a:pt x="1750" y="7000"/>
                </a:lnTo>
                <a:cubicBezTo>
                  <a:pt x="1556" y="7000"/>
                  <a:pt x="1388" y="7065"/>
                  <a:pt x="1245" y="7195"/>
                </a:cubicBezTo>
                <a:cubicBezTo>
                  <a:pt x="1101" y="7325"/>
                  <a:pt x="1020" y="7486"/>
                  <a:pt x="1000" y="7680"/>
                </a:cubicBezTo>
                <a:lnTo>
                  <a:pt x="1000" y="7750"/>
                </a:lnTo>
                <a:lnTo>
                  <a:pt x="1000" y="10000"/>
                </a:lnTo>
                <a:lnTo>
                  <a:pt x="0" y="10000"/>
                </a:lnTo>
                <a:lnTo>
                  <a:pt x="0" y="7750"/>
                </a:lnTo>
                <a:cubicBezTo>
                  <a:pt x="0" y="7430"/>
                  <a:pt x="78" y="7136"/>
                  <a:pt x="235" y="6870"/>
                </a:cubicBezTo>
                <a:cubicBezTo>
                  <a:pt x="391" y="6603"/>
                  <a:pt x="603" y="6391"/>
                  <a:pt x="870" y="6235"/>
                </a:cubicBezTo>
                <a:cubicBezTo>
                  <a:pt x="1136" y="6078"/>
                  <a:pt x="1430" y="6000"/>
                  <a:pt x="1750" y="6000"/>
                </a:cubicBezTo>
                <a:moveTo>
                  <a:pt x="8248" y="6000"/>
                </a:moveTo>
                <a:cubicBezTo>
                  <a:pt x="8568" y="6000"/>
                  <a:pt x="8861" y="6078"/>
                  <a:pt x="9128" y="6235"/>
                </a:cubicBezTo>
                <a:cubicBezTo>
                  <a:pt x="9394" y="6391"/>
                  <a:pt x="9606" y="6603"/>
                  <a:pt x="9763" y="6870"/>
                </a:cubicBezTo>
                <a:cubicBezTo>
                  <a:pt x="9919" y="7136"/>
                  <a:pt x="9998" y="7430"/>
                  <a:pt x="9998" y="7750"/>
                </a:cubicBezTo>
                <a:lnTo>
                  <a:pt x="9998" y="10000"/>
                </a:lnTo>
                <a:lnTo>
                  <a:pt x="8998" y="10000"/>
                </a:lnTo>
                <a:lnTo>
                  <a:pt x="8998" y="7750"/>
                </a:lnTo>
                <a:cubicBezTo>
                  <a:pt x="8998" y="7556"/>
                  <a:pt x="8933" y="7388"/>
                  <a:pt x="8803" y="7245"/>
                </a:cubicBezTo>
                <a:cubicBezTo>
                  <a:pt x="8673" y="7101"/>
                  <a:pt x="8511" y="7020"/>
                  <a:pt x="8318" y="7000"/>
                </a:cubicBezTo>
                <a:lnTo>
                  <a:pt x="8248" y="7000"/>
                </a:lnTo>
                <a:cubicBezTo>
                  <a:pt x="8161" y="7000"/>
                  <a:pt x="8078" y="7013"/>
                  <a:pt x="7998" y="7040"/>
                </a:cubicBezTo>
                <a:lnTo>
                  <a:pt x="7998" y="7000"/>
                </a:lnTo>
                <a:cubicBezTo>
                  <a:pt x="7998" y="6673"/>
                  <a:pt x="7948" y="6356"/>
                  <a:pt x="7848" y="6050"/>
                </a:cubicBezTo>
                <a:cubicBezTo>
                  <a:pt x="7974" y="6016"/>
                  <a:pt x="8108" y="6000"/>
                  <a:pt x="8248" y="6000"/>
                </a:cubicBezTo>
                <a:moveTo>
                  <a:pt x="1750" y="3000"/>
                </a:moveTo>
                <a:cubicBezTo>
                  <a:pt x="1976" y="3000"/>
                  <a:pt x="2185" y="3056"/>
                  <a:pt x="2375" y="3170"/>
                </a:cubicBezTo>
                <a:cubicBezTo>
                  <a:pt x="2564" y="3283"/>
                  <a:pt x="2715" y="3435"/>
                  <a:pt x="2829" y="3625"/>
                </a:cubicBezTo>
                <a:cubicBezTo>
                  <a:pt x="2942" y="3815"/>
                  <a:pt x="2999" y="4023"/>
                  <a:pt x="2999" y="4250"/>
                </a:cubicBezTo>
                <a:cubicBezTo>
                  <a:pt x="2999" y="4476"/>
                  <a:pt x="2942" y="4685"/>
                  <a:pt x="2829" y="4875"/>
                </a:cubicBezTo>
                <a:cubicBezTo>
                  <a:pt x="2715" y="5065"/>
                  <a:pt x="2564" y="5216"/>
                  <a:pt x="2375" y="5330"/>
                </a:cubicBezTo>
                <a:cubicBezTo>
                  <a:pt x="2185" y="5443"/>
                  <a:pt x="1976" y="5500"/>
                  <a:pt x="1750" y="5500"/>
                </a:cubicBezTo>
                <a:cubicBezTo>
                  <a:pt x="1523" y="5500"/>
                  <a:pt x="1315" y="5443"/>
                  <a:pt x="1125" y="5330"/>
                </a:cubicBezTo>
                <a:cubicBezTo>
                  <a:pt x="935" y="5216"/>
                  <a:pt x="783" y="5065"/>
                  <a:pt x="670" y="4875"/>
                </a:cubicBezTo>
                <a:cubicBezTo>
                  <a:pt x="556" y="4685"/>
                  <a:pt x="500" y="4476"/>
                  <a:pt x="500" y="4250"/>
                </a:cubicBezTo>
                <a:cubicBezTo>
                  <a:pt x="500" y="4023"/>
                  <a:pt x="556" y="3815"/>
                  <a:pt x="670" y="3625"/>
                </a:cubicBezTo>
                <a:cubicBezTo>
                  <a:pt x="783" y="3435"/>
                  <a:pt x="935" y="3283"/>
                  <a:pt x="1125" y="3170"/>
                </a:cubicBezTo>
                <a:cubicBezTo>
                  <a:pt x="1315" y="3056"/>
                  <a:pt x="1523" y="3000"/>
                  <a:pt x="1750" y="3000"/>
                </a:cubicBezTo>
                <a:moveTo>
                  <a:pt x="8248" y="3000"/>
                </a:moveTo>
                <a:cubicBezTo>
                  <a:pt x="8474" y="3000"/>
                  <a:pt x="8683" y="3056"/>
                  <a:pt x="8873" y="3170"/>
                </a:cubicBezTo>
                <a:cubicBezTo>
                  <a:pt x="9063" y="3283"/>
                  <a:pt x="9214" y="3435"/>
                  <a:pt x="9328" y="3625"/>
                </a:cubicBezTo>
                <a:cubicBezTo>
                  <a:pt x="9441" y="3815"/>
                  <a:pt x="9498" y="4023"/>
                  <a:pt x="9498" y="4250"/>
                </a:cubicBezTo>
                <a:cubicBezTo>
                  <a:pt x="9498" y="4476"/>
                  <a:pt x="9441" y="4685"/>
                  <a:pt x="9328" y="4875"/>
                </a:cubicBezTo>
                <a:cubicBezTo>
                  <a:pt x="9214" y="5065"/>
                  <a:pt x="9063" y="5216"/>
                  <a:pt x="8873" y="5330"/>
                </a:cubicBezTo>
                <a:cubicBezTo>
                  <a:pt x="8683" y="5443"/>
                  <a:pt x="8474" y="5500"/>
                  <a:pt x="8248" y="5500"/>
                </a:cubicBezTo>
                <a:cubicBezTo>
                  <a:pt x="8021" y="5500"/>
                  <a:pt x="7813" y="5443"/>
                  <a:pt x="7623" y="5330"/>
                </a:cubicBezTo>
                <a:cubicBezTo>
                  <a:pt x="7433" y="5216"/>
                  <a:pt x="7282" y="5065"/>
                  <a:pt x="7169" y="4875"/>
                </a:cubicBezTo>
                <a:cubicBezTo>
                  <a:pt x="7055" y="4685"/>
                  <a:pt x="6999" y="4476"/>
                  <a:pt x="6999" y="4250"/>
                </a:cubicBezTo>
                <a:cubicBezTo>
                  <a:pt x="6999" y="4023"/>
                  <a:pt x="7055" y="3815"/>
                  <a:pt x="7169" y="3625"/>
                </a:cubicBezTo>
                <a:cubicBezTo>
                  <a:pt x="7282" y="3435"/>
                  <a:pt x="7433" y="3283"/>
                  <a:pt x="7623" y="3170"/>
                </a:cubicBezTo>
                <a:cubicBezTo>
                  <a:pt x="7813" y="3056"/>
                  <a:pt x="8021" y="3000"/>
                  <a:pt x="8248" y="3000"/>
                </a:cubicBezTo>
                <a:moveTo>
                  <a:pt x="1750" y="4000"/>
                </a:moveTo>
                <a:cubicBezTo>
                  <a:pt x="1683" y="4000"/>
                  <a:pt x="1625" y="4025"/>
                  <a:pt x="1575" y="4075"/>
                </a:cubicBezTo>
                <a:cubicBezTo>
                  <a:pt x="1525" y="4125"/>
                  <a:pt x="1500" y="4183"/>
                  <a:pt x="1500" y="4250"/>
                </a:cubicBezTo>
                <a:cubicBezTo>
                  <a:pt x="1500" y="4316"/>
                  <a:pt x="1525" y="4375"/>
                  <a:pt x="1575" y="4425"/>
                </a:cubicBezTo>
                <a:cubicBezTo>
                  <a:pt x="1625" y="4475"/>
                  <a:pt x="1683" y="4500"/>
                  <a:pt x="1750" y="4500"/>
                </a:cubicBezTo>
                <a:cubicBezTo>
                  <a:pt x="1816" y="4500"/>
                  <a:pt x="1875" y="4475"/>
                  <a:pt x="1925" y="4425"/>
                </a:cubicBezTo>
                <a:cubicBezTo>
                  <a:pt x="1975" y="4375"/>
                  <a:pt x="2000" y="4316"/>
                  <a:pt x="2000" y="4250"/>
                </a:cubicBezTo>
                <a:cubicBezTo>
                  <a:pt x="2000" y="4183"/>
                  <a:pt x="1975" y="4125"/>
                  <a:pt x="1925" y="4075"/>
                </a:cubicBezTo>
                <a:cubicBezTo>
                  <a:pt x="1875" y="4025"/>
                  <a:pt x="1816" y="4000"/>
                  <a:pt x="1750" y="4000"/>
                </a:cubicBezTo>
                <a:moveTo>
                  <a:pt x="8248" y="4000"/>
                </a:moveTo>
                <a:cubicBezTo>
                  <a:pt x="8181" y="4000"/>
                  <a:pt x="8123" y="4025"/>
                  <a:pt x="8073" y="4075"/>
                </a:cubicBezTo>
                <a:cubicBezTo>
                  <a:pt x="8023" y="4125"/>
                  <a:pt x="7998" y="4183"/>
                  <a:pt x="7998" y="4250"/>
                </a:cubicBezTo>
                <a:cubicBezTo>
                  <a:pt x="7998" y="4316"/>
                  <a:pt x="8023" y="4375"/>
                  <a:pt x="8073" y="4425"/>
                </a:cubicBezTo>
                <a:cubicBezTo>
                  <a:pt x="8123" y="4475"/>
                  <a:pt x="8181" y="4500"/>
                  <a:pt x="8248" y="4500"/>
                </a:cubicBezTo>
                <a:cubicBezTo>
                  <a:pt x="8314" y="4500"/>
                  <a:pt x="8373" y="4475"/>
                  <a:pt x="8423" y="4425"/>
                </a:cubicBezTo>
                <a:cubicBezTo>
                  <a:pt x="8473" y="4375"/>
                  <a:pt x="8498" y="4316"/>
                  <a:pt x="8498" y="4250"/>
                </a:cubicBezTo>
                <a:cubicBezTo>
                  <a:pt x="8498" y="4183"/>
                  <a:pt x="8473" y="4125"/>
                  <a:pt x="8423" y="4075"/>
                </a:cubicBezTo>
                <a:cubicBezTo>
                  <a:pt x="8373" y="4025"/>
                  <a:pt x="8314" y="4000"/>
                  <a:pt x="8248" y="4000"/>
                </a:cubicBezTo>
                <a:moveTo>
                  <a:pt x="4999" y="0"/>
                </a:moveTo>
                <a:cubicBezTo>
                  <a:pt x="5359" y="0"/>
                  <a:pt x="5692" y="90"/>
                  <a:pt x="5999" y="270"/>
                </a:cubicBezTo>
                <a:cubicBezTo>
                  <a:pt x="6305" y="450"/>
                  <a:pt x="6549" y="693"/>
                  <a:pt x="6729" y="1000"/>
                </a:cubicBezTo>
                <a:cubicBezTo>
                  <a:pt x="6909" y="1306"/>
                  <a:pt x="6999" y="1640"/>
                  <a:pt x="6999" y="2000"/>
                </a:cubicBezTo>
                <a:cubicBezTo>
                  <a:pt x="6999" y="2360"/>
                  <a:pt x="6909" y="2693"/>
                  <a:pt x="6729" y="3000"/>
                </a:cubicBezTo>
                <a:cubicBezTo>
                  <a:pt x="6549" y="3306"/>
                  <a:pt x="6305" y="3550"/>
                  <a:pt x="5999" y="3730"/>
                </a:cubicBezTo>
                <a:cubicBezTo>
                  <a:pt x="5692" y="3910"/>
                  <a:pt x="5359" y="4000"/>
                  <a:pt x="4999" y="4000"/>
                </a:cubicBezTo>
                <a:cubicBezTo>
                  <a:pt x="4639" y="4000"/>
                  <a:pt x="4305" y="3910"/>
                  <a:pt x="3999" y="3730"/>
                </a:cubicBezTo>
                <a:cubicBezTo>
                  <a:pt x="3692" y="3550"/>
                  <a:pt x="3449" y="3306"/>
                  <a:pt x="3269" y="3000"/>
                </a:cubicBezTo>
                <a:cubicBezTo>
                  <a:pt x="3089" y="2693"/>
                  <a:pt x="2999" y="2360"/>
                  <a:pt x="2999" y="2000"/>
                </a:cubicBezTo>
                <a:cubicBezTo>
                  <a:pt x="2999" y="1640"/>
                  <a:pt x="3089" y="1306"/>
                  <a:pt x="3269" y="1000"/>
                </a:cubicBezTo>
                <a:cubicBezTo>
                  <a:pt x="3449" y="693"/>
                  <a:pt x="3692" y="450"/>
                  <a:pt x="3999" y="270"/>
                </a:cubicBezTo>
                <a:cubicBezTo>
                  <a:pt x="4305" y="90"/>
                  <a:pt x="4639" y="0"/>
                  <a:pt x="4999" y="0"/>
                </a:cubicBezTo>
                <a:moveTo>
                  <a:pt x="4999" y="1000"/>
                </a:move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path>
            </a:pathLst>
          </a:custGeom>
          <a:solidFill>
            <a:srgbClr val="B5302A">
              <a:alpha val="100000"/>
            </a:srgbClr>
          </a:solidFill>
          <a:ln>
            <a:headEnd type="none"/>
            <a:tailEnd type="none"/>
          </a:ln>
        </p:spPr>
      </p:sp>
      <p:sp>
        <p:nvSpPr>
          <p:cNvPr id="18" name="TextBox 18"/>
          <p:cNvSpPr txBox="1"/>
          <p:nvPr/>
        </p:nvSpPr>
        <p:spPr>
          <a:xfrm>
            <a:off x="4529493" y="3590181"/>
            <a:ext cx="3129817"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建立健全传导机制</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nvSpPr>
        <p:spPr>
          <a:xfrm>
            <a:off x="4529493" y="4020591"/>
            <a:ext cx="3367883"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"理论武装跟进一步"要求建立健全常态化的</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学习教育机制，确保党的最新理论成果能够</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迅速、准确地传达到基层，转化为全党的共</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同意志</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nvSpPr>
        <p:spPr>
          <a:xfrm>
            <a:off x="4529493" y="5747445"/>
            <a:ext cx="3129817" cy="9525"/>
          </a:xfrm>
          <a:prstGeom prst="line">
            <a:avLst/>
          </a:prstGeom>
          <a:ln w="9525">
            <a:solidFill>
              <a:srgbClr val="D4CDC3">
                <a:alpha val="100000"/>
              </a:srgbClr>
            </a:solidFill>
            <a:prstDash val="solid"/>
            <a:headEnd type="none"/>
            <a:tailEnd type="none"/>
          </a:ln>
        </p:spPr>
      </p:sp>
      <p:sp>
        <p:nvSpPr>
          <p:cNvPr id="21" name="TextBox 21"/>
          <p:cNvSpPr txBox="1"/>
          <p:nvPr/>
        </p:nvSpPr>
        <p:spPr>
          <a:xfrm>
            <a:off x="4529493" y="5880795"/>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共同意志</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nvSpPr>
        <p:spPr>
          <a:xfrm>
            <a:off x="8125918" y="2211586"/>
            <a:ext cx="3605799" cy="4227314"/>
          </a:xfrm>
          <a:prstGeom prst="rect">
            <a:avLst/>
          </a:prstGeom>
          <a:solidFill>
            <a:srgbClr val="EEE9E2">
              <a:alpha val="100000"/>
            </a:srgbClr>
          </a:solidFill>
          <a:ln w="9525">
            <a:solidFill>
              <a:srgbClr val="D4CDC3">
                <a:alpha val="100000"/>
              </a:srgbClr>
            </a:solidFill>
            <a:prstDash val="solid"/>
            <a:headEnd type="none"/>
            <a:tailEnd type="none"/>
          </a:ln>
        </p:spPr>
      </p:sp>
      <p:sp>
        <p:nvSpPr>
          <p:cNvPr id="23" name="AutoShape 23"/>
          <p:cNvSpPr/>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4" name="AutoShape 24"/>
          <p:cNvSpPr/>
          <p:nvPr/>
        </p:nvSpPr>
        <p:spPr>
          <a:xfrm>
            <a:off x="8363984" y="2506861"/>
            <a:ext cx="418996" cy="419100"/>
          </a:xfrm>
          <a:custGeom>
            <a:avLst/>
            <a:gdLst/>
            <a:ahLst/>
            <a:cxnLst/>
            <a:rect l="l" t="t" r="r" b="b"/>
            <a:pathLst>
              <a:path w="9998" h="10000">
                <a:moveTo>
                  <a:pt x="1054" y="5365"/>
                </a:moveTo>
                <a:cubicBezTo>
                  <a:pt x="1054" y="4565"/>
                  <a:pt x="1223" y="3800"/>
                  <a:pt x="1561" y="3071"/>
                </a:cubicBezTo>
                <a:cubicBezTo>
                  <a:pt x="1891" y="2367"/>
                  <a:pt x="2355" y="1748"/>
                  <a:pt x="2953" y="1214"/>
                </a:cubicBezTo>
                <a:cubicBezTo>
                  <a:pt x="3550" y="680"/>
                  <a:pt x="4232" y="275"/>
                  <a:pt x="4999" y="0"/>
                </a:cubicBezTo>
                <a:cubicBezTo>
                  <a:pt x="5765" y="275"/>
                  <a:pt x="6447" y="680"/>
                  <a:pt x="7045" y="1214"/>
                </a:cubicBezTo>
                <a:cubicBezTo>
                  <a:pt x="7642" y="1748"/>
                  <a:pt x="8106" y="2367"/>
                  <a:pt x="8437" y="3071"/>
                </a:cubicBezTo>
                <a:cubicBezTo>
                  <a:pt x="8775" y="3800"/>
                  <a:pt x="8944" y="4565"/>
                  <a:pt x="8944" y="5365"/>
                </a:cubicBezTo>
                <a:cubicBezTo>
                  <a:pt x="8944" y="5755"/>
                  <a:pt x="8902" y="6138"/>
                  <a:pt x="8820" y="6516"/>
                </a:cubicBezTo>
                <a:lnTo>
                  <a:pt x="9913" y="7390"/>
                </a:lnTo>
                <a:cubicBezTo>
                  <a:pt x="9958" y="7428"/>
                  <a:pt x="9986" y="7474"/>
                  <a:pt x="9998" y="7529"/>
                </a:cubicBezTo>
                <a:cubicBezTo>
                  <a:pt x="10009" y="7583"/>
                  <a:pt x="10000" y="7635"/>
                  <a:pt x="9970" y="7687"/>
                </a:cubicBezTo>
                <a:lnTo>
                  <a:pt x="8561" y="9875"/>
                </a:lnTo>
                <a:cubicBezTo>
                  <a:pt x="8523" y="9933"/>
                  <a:pt x="8466" y="9971"/>
                  <a:pt x="8392" y="9990"/>
                </a:cubicBezTo>
                <a:cubicBezTo>
                  <a:pt x="8316" y="10009"/>
                  <a:pt x="8245" y="10003"/>
                  <a:pt x="8178" y="9971"/>
                </a:cubicBezTo>
                <a:cubicBezTo>
                  <a:pt x="8155" y="9965"/>
                  <a:pt x="8132" y="9952"/>
                  <a:pt x="8110" y="9933"/>
                </a:cubicBezTo>
                <a:lnTo>
                  <a:pt x="6859" y="8858"/>
                </a:lnTo>
                <a:cubicBezTo>
                  <a:pt x="6746" y="8768"/>
                  <a:pt x="6611" y="8724"/>
                  <a:pt x="6453" y="8724"/>
                </a:cubicBezTo>
                <a:lnTo>
                  <a:pt x="3545" y="8724"/>
                </a:lnTo>
                <a:cubicBezTo>
                  <a:pt x="3387" y="8724"/>
                  <a:pt x="3251" y="8768"/>
                  <a:pt x="3139" y="8858"/>
                </a:cubicBezTo>
                <a:lnTo>
                  <a:pt x="1888" y="9933"/>
                </a:lnTo>
                <a:cubicBezTo>
                  <a:pt x="1828" y="9977"/>
                  <a:pt x="1760" y="10000"/>
                  <a:pt x="1685" y="10000"/>
                </a:cubicBezTo>
                <a:cubicBezTo>
                  <a:pt x="1609" y="10000"/>
                  <a:pt x="1542" y="9977"/>
                  <a:pt x="1482" y="9933"/>
                </a:cubicBezTo>
                <a:cubicBezTo>
                  <a:pt x="1467" y="9920"/>
                  <a:pt x="1452" y="9901"/>
                  <a:pt x="1437" y="9875"/>
                </a:cubicBezTo>
                <a:lnTo>
                  <a:pt x="28" y="7687"/>
                </a:lnTo>
                <a:cubicBezTo>
                  <a:pt x="-2" y="7635"/>
                  <a:pt x="-11" y="7583"/>
                  <a:pt x="0" y="7529"/>
                </a:cubicBezTo>
                <a:cubicBezTo>
                  <a:pt x="11" y="7474"/>
                  <a:pt x="39" y="7428"/>
                  <a:pt x="85" y="7390"/>
                </a:cubicBezTo>
                <a:lnTo>
                  <a:pt x="1178" y="6516"/>
                </a:lnTo>
                <a:cubicBezTo>
                  <a:pt x="1095" y="6138"/>
                  <a:pt x="1054" y="5755"/>
                  <a:pt x="1054" y="5365"/>
                </a:cubicBezTo>
                <a:moveTo>
                  <a:pt x="1336" y="7706"/>
                </a:moveTo>
                <a:lnTo>
                  <a:pt x="1888" y="8570"/>
                </a:lnTo>
                <a:lnTo>
                  <a:pt x="2350" y="8186"/>
                </a:lnTo>
                <a:cubicBezTo>
                  <a:pt x="2508" y="8052"/>
                  <a:pt x="2690" y="7948"/>
                  <a:pt x="2897" y="7874"/>
                </a:cubicBezTo>
                <a:cubicBezTo>
                  <a:pt x="3103" y="7800"/>
                  <a:pt x="3319" y="7764"/>
                  <a:pt x="3545" y="7764"/>
                </a:cubicBezTo>
                <a:lnTo>
                  <a:pt x="6453" y="7764"/>
                </a:lnTo>
                <a:cubicBezTo>
                  <a:pt x="6678" y="7764"/>
                  <a:pt x="6894" y="7800"/>
                  <a:pt x="7101" y="7874"/>
                </a:cubicBezTo>
                <a:cubicBezTo>
                  <a:pt x="7307" y="7948"/>
                  <a:pt x="7490" y="8052"/>
                  <a:pt x="7648" y="8186"/>
                </a:cubicBezTo>
                <a:lnTo>
                  <a:pt x="8110" y="8570"/>
                </a:lnTo>
                <a:lnTo>
                  <a:pt x="8662" y="7706"/>
                </a:lnTo>
                <a:lnTo>
                  <a:pt x="8042" y="7217"/>
                </a:lnTo>
                <a:cubicBezTo>
                  <a:pt x="7906" y="7101"/>
                  <a:pt x="7809" y="6967"/>
                  <a:pt x="7749" y="6814"/>
                </a:cubicBezTo>
                <a:cubicBezTo>
                  <a:pt x="7689" y="6660"/>
                  <a:pt x="7677" y="6503"/>
                  <a:pt x="7715" y="6344"/>
                </a:cubicBezTo>
                <a:cubicBezTo>
                  <a:pt x="7783" y="6017"/>
                  <a:pt x="7817" y="5691"/>
                  <a:pt x="7817" y="5365"/>
                </a:cubicBezTo>
                <a:cubicBezTo>
                  <a:pt x="7817" y="4750"/>
                  <a:pt x="7700" y="4161"/>
                  <a:pt x="7468" y="3599"/>
                </a:cubicBezTo>
                <a:cubicBezTo>
                  <a:pt x="7234" y="3049"/>
                  <a:pt x="6905" y="2554"/>
                  <a:pt x="6481" y="2116"/>
                </a:cubicBezTo>
                <a:cubicBezTo>
                  <a:pt x="6056" y="1678"/>
                  <a:pt x="5562" y="1327"/>
                  <a:pt x="4999" y="1065"/>
                </a:cubicBezTo>
                <a:cubicBezTo>
                  <a:pt x="4435" y="1327"/>
                  <a:pt x="3941" y="1678"/>
                  <a:pt x="3517" y="2116"/>
                </a:cubicBezTo>
                <a:cubicBezTo>
                  <a:pt x="3092" y="2554"/>
                  <a:pt x="2763" y="3049"/>
                  <a:pt x="2530" y="3599"/>
                </a:cubicBezTo>
                <a:cubicBezTo>
                  <a:pt x="2297" y="4161"/>
                  <a:pt x="2181" y="4750"/>
                  <a:pt x="2181" y="5365"/>
                </a:cubicBezTo>
                <a:cubicBezTo>
                  <a:pt x="2181" y="5691"/>
                  <a:pt x="2215" y="6017"/>
                  <a:pt x="2283" y="6344"/>
                </a:cubicBezTo>
                <a:cubicBezTo>
                  <a:pt x="2320" y="6503"/>
                  <a:pt x="2309" y="6660"/>
                  <a:pt x="2249" y="6814"/>
                </a:cubicBezTo>
                <a:cubicBezTo>
                  <a:pt x="2189" y="6967"/>
                  <a:pt x="2091" y="7101"/>
                  <a:pt x="1956" y="7217"/>
                </a:cubicBezTo>
                <a:lnTo>
                  <a:pt x="1336" y="7706"/>
                </a:lnTo>
                <a:moveTo>
                  <a:pt x="4999" y="5365"/>
                </a:moveTo>
                <a:cubicBezTo>
                  <a:pt x="4796" y="5365"/>
                  <a:pt x="4608" y="5321"/>
                  <a:pt x="4435" y="5235"/>
                </a:cubicBezTo>
                <a:cubicBezTo>
                  <a:pt x="4262" y="5149"/>
                  <a:pt x="4125" y="5032"/>
                  <a:pt x="4024" y="4885"/>
                </a:cubicBezTo>
                <a:cubicBezTo>
                  <a:pt x="3922" y="4737"/>
                  <a:pt x="3872" y="4577"/>
                  <a:pt x="3872" y="4405"/>
                </a:cubicBezTo>
                <a:cubicBezTo>
                  <a:pt x="3872" y="4232"/>
                  <a:pt x="3922" y="4072"/>
                  <a:pt x="4024" y="3925"/>
                </a:cubicBezTo>
                <a:cubicBezTo>
                  <a:pt x="4125" y="3777"/>
                  <a:pt x="4262" y="3661"/>
                  <a:pt x="4435" y="3575"/>
                </a:cubicBezTo>
                <a:cubicBezTo>
                  <a:pt x="4608" y="3488"/>
                  <a:pt x="4796" y="3445"/>
                  <a:pt x="4999" y="3445"/>
                </a:cubicBezTo>
                <a:cubicBezTo>
                  <a:pt x="5201" y="3445"/>
                  <a:pt x="5389" y="3488"/>
                  <a:pt x="5563" y="3575"/>
                </a:cubicBezTo>
                <a:cubicBezTo>
                  <a:pt x="5735" y="3661"/>
                  <a:pt x="5872" y="3777"/>
                  <a:pt x="5974" y="3925"/>
                </a:cubicBezTo>
                <a:cubicBezTo>
                  <a:pt x="6075" y="4072"/>
                  <a:pt x="6126" y="4232"/>
                  <a:pt x="6126" y="4405"/>
                </a:cubicBezTo>
                <a:cubicBezTo>
                  <a:pt x="6126" y="4577"/>
                  <a:pt x="6075" y="4737"/>
                  <a:pt x="5974" y="4885"/>
                </a:cubicBezTo>
                <a:cubicBezTo>
                  <a:pt x="5872" y="5032"/>
                  <a:pt x="5735" y="5149"/>
                  <a:pt x="5563" y="5235"/>
                </a:cubicBezTo>
                <a:cubicBezTo>
                  <a:pt x="5389" y="5321"/>
                  <a:pt x="5201" y="5365"/>
                  <a:pt x="4999" y="5365"/>
                </a:cubicBezTo>
              </a:path>
            </a:pathLst>
          </a:custGeom>
          <a:solidFill>
            <a:srgbClr val="B5302A">
              <a:alpha val="100000"/>
            </a:srgbClr>
          </a:solidFill>
          <a:ln>
            <a:headEnd type="none"/>
            <a:tailEnd type="none"/>
          </a:ln>
        </p:spPr>
      </p:sp>
      <p:sp>
        <p:nvSpPr>
          <p:cNvPr id="25" name="TextBox 25"/>
          <p:cNvSpPr txBox="1"/>
          <p:nvPr/>
        </p:nvSpPr>
        <p:spPr>
          <a:xfrm>
            <a:off x="8363984" y="3590181"/>
            <a:ext cx="3129669"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知行合一的实践转化</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nvSpPr>
        <p:spPr>
          <a:xfrm>
            <a:off x="8363984" y="4020591"/>
            <a:ext cx="3367734" cy="1006525"/>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理论创新与理论武装的同频共振，实现了知</a:t>
            </a:r>
            <a:endParaRPr lang="en-US" sz="1600"/>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行合一，使党的科学理论不仅停留在书本</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上，更落实到治国理政的生动实践中，转化</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为强大的物质力量</a:t>
            </a:r>
            <a:endParaRPr sz="1600"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nvSpPr>
        <p:spPr>
          <a:xfrm>
            <a:off x="8363984" y="5747445"/>
            <a:ext cx="3129669" cy="9525"/>
          </a:xfrm>
          <a:prstGeom prst="line">
            <a:avLst/>
          </a:prstGeom>
          <a:ln w="9525">
            <a:solidFill>
              <a:srgbClr val="D4CDC3">
                <a:alpha val="100000"/>
              </a:srgbClr>
            </a:solidFill>
            <a:prstDash val="solid"/>
            <a:headEnd type="none"/>
            <a:tailEnd type="none"/>
          </a:ln>
        </p:spPr>
      </p:sp>
      <p:sp>
        <p:nvSpPr>
          <p:cNvPr id="28" name="TextBox 28"/>
          <p:cNvSpPr txBox="1"/>
          <p:nvPr/>
        </p:nvSpPr>
        <p:spPr>
          <a:xfrm>
            <a:off x="8363984" y="58807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物质力量</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CD6">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内涵二</a:t>
            </a:r>
            <a:endParaRPr lang="en-US" sz="1100"/>
          </a:p>
        </p:txBody>
      </p:sp>
      <p:sp>
        <p:nvSpPr>
          <p:cNvPr id="5" name="TextBox 5"/>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坚定理想信念是思想建设的首要任务</a:t>
            </a:r>
            <a:endParaRPr lang="en-US" sz="1100"/>
          </a:p>
        </p:txBody>
      </p:sp>
      <p:sp>
        <p:nvSpPr>
          <p:cNvPr id="6" name="AutoShape 6"/>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坚定理想信念是党的思想建设的首要任务和核心所在。对马克思主义的信仰、对社会主义和共产主义的信念是共产党人的</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政治灵魂和精神支柱，补足精神之"钙"是确保党员干部政治上合格、经受住任何考验的基础工程。</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249686"/>
            <a:ext cx="3605799" cy="4151114"/>
          </a:xfrm>
          <a:prstGeom prst="rect">
            <a:avLst/>
          </a:prstGeom>
          <a:solidFill>
            <a:srgbClr val="F0E8DE">
              <a:alpha val="100000"/>
            </a:srgbClr>
          </a:solidFill>
          <a:ln w="9525">
            <a:solidFill>
              <a:srgbClr val="D6CCBE">
                <a:alpha val="100000"/>
              </a:srgbClr>
            </a:solidFill>
            <a:prstDash val="solid"/>
            <a:headEnd type="none"/>
            <a:tailEnd type="none"/>
          </a:ln>
        </p:spPr>
      </p:sp>
      <p:sp>
        <p:nvSpPr>
          <p:cNvPr id="9" name="AutoShape 9"/>
          <p:cNvSpPr/>
          <p:nvPr>
            <p:custDataLst>
              <p:tags r:id="rId2"/>
            </p:custDataLst>
          </p:nvPr>
        </p:nvSpPr>
        <p:spPr>
          <a:xfrm>
            <a:off x="457086" y="2249686"/>
            <a:ext cx="3605799"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95151" y="2544961"/>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95151" y="3373784"/>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政治灵魂与精神支柱</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95151" y="3804196"/>
            <a:ext cx="3367734" cy="859631"/>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总书记深刻指出，对马克思主义的信仰、对社会</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主义和共产主义的信念是共产党人的政治灵魂，</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是经受住任何考验的精神支柱，确立了思想建设</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的核心坐标。</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695151" y="5633145"/>
            <a:ext cx="3129669" cy="9525"/>
          </a:xfrm>
          <a:prstGeom prst="line">
            <a:avLst/>
          </a:prstGeom>
          <a:ln w="9525">
            <a:solidFill>
              <a:srgbClr val="D6CCBE">
                <a:alpha val="100000"/>
              </a:srgbClr>
            </a:solidFill>
            <a:prstDash val="solid"/>
            <a:headEnd type="none"/>
            <a:tailEnd type="none"/>
          </a:ln>
        </p:spPr>
      </p:sp>
      <p:sp>
        <p:nvSpPr>
          <p:cNvPr id="14" name="TextBox 14"/>
          <p:cNvSpPr txBox="1"/>
          <p:nvPr>
            <p:custDataLst>
              <p:tags r:id="rId7"/>
            </p:custDataLst>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政治灵魂</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8"/>
            </p:custDataLst>
          </p:nvPr>
        </p:nvSpPr>
        <p:spPr>
          <a:xfrm>
            <a:off x="4291428" y="2249686"/>
            <a:ext cx="3605948" cy="4151114"/>
          </a:xfrm>
          <a:prstGeom prst="rect">
            <a:avLst/>
          </a:prstGeom>
          <a:solidFill>
            <a:srgbClr val="F0E8DE">
              <a:alpha val="100000"/>
            </a:srgbClr>
          </a:solidFill>
          <a:ln w="9525">
            <a:solidFill>
              <a:srgbClr val="D6CCBE">
                <a:alpha val="100000"/>
              </a:srgbClr>
            </a:solidFill>
            <a:prstDash val="solid"/>
            <a:headEnd type="none"/>
            <a:tailEnd type="none"/>
          </a:ln>
        </p:spPr>
      </p:sp>
      <p:sp>
        <p:nvSpPr>
          <p:cNvPr id="16" name="AutoShape 16"/>
          <p:cNvSpPr/>
          <p:nvPr>
            <p:custDataLst>
              <p:tags r:id="rId9"/>
            </p:custDataLst>
          </p:nvPr>
        </p:nvSpPr>
        <p:spPr>
          <a:xfrm>
            <a:off x="4291428" y="2249686"/>
            <a:ext cx="3605948" cy="9525"/>
          </a:xfrm>
          <a:prstGeom prst="line">
            <a:avLst/>
          </a:prstGeom>
          <a:ln w="28575">
            <a:solidFill>
              <a:srgbClr val="B5302A">
                <a:alpha val="100000"/>
              </a:srgbClr>
            </a:solidFill>
            <a:prstDash val="solid"/>
            <a:headEnd type="none"/>
            <a:tailEnd type="none"/>
          </a:ln>
        </p:spPr>
      </p:sp>
      <p:sp>
        <p:nvSpPr>
          <p:cNvPr id="17" name="AutoShape 17"/>
          <p:cNvSpPr/>
          <p:nvPr>
            <p:custDataLst>
              <p:tags r:id="rId10"/>
            </p:custDataLst>
          </p:nvPr>
        </p:nvSpPr>
        <p:spPr>
          <a:xfrm>
            <a:off x="4529493" y="254496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B5302A">
              <a:alpha val="100000"/>
            </a:srgbClr>
          </a:solidFill>
          <a:ln>
            <a:headEnd type="none"/>
            <a:tailEnd type="none"/>
          </a:ln>
        </p:spPr>
      </p:sp>
      <p:sp>
        <p:nvSpPr>
          <p:cNvPr id="18" name="TextBox 18"/>
          <p:cNvSpPr txBox="1"/>
          <p:nvPr>
            <p:custDataLst>
              <p:tags r:id="rId11"/>
            </p:custDataLst>
          </p:nvPr>
        </p:nvSpPr>
        <p:spPr>
          <a:xfrm>
            <a:off x="4529493" y="3491657"/>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思想建党首要一条</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2"/>
            </p:custDataLst>
          </p:nvPr>
        </p:nvSpPr>
        <p:spPr>
          <a:xfrm>
            <a:off x="4529493" y="3922067"/>
            <a:ext cx="3367883" cy="62388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思想建党千条万条，首要一条就是坚定理想信</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念；如果理想信念不坚定，政治上就不合格，就</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会在复杂斗争中迷失方向、败下阵来。</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custDataLst>
              <p:tags r:id="rId13"/>
            </p:custDataLst>
          </p:nvPr>
        </p:nvSpPr>
        <p:spPr>
          <a:xfrm>
            <a:off x="4529493" y="5633145"/>
            <a:ext cx="3129817" cy="9525"/>
          </a:xfrm>
          <a:prstGeom prst="line">
            <a:avLst/>
          </a:prstGeom>
          <a:ln w="9525">
            <a:solidFill>
              <a:srgbClr val="D6CCBE">
                <a:alpha val="100000"/>
              </a:srgbClr>
            </a:solidFill>
            <a:prstDash val="solid"/>
            <a:headEnd type="none"/>
            <a:tailEnd type="none"/>
          </a:ln>
        </p:spPr>
      </p:sp>
      <p:sp>
        <p:nvSpPr>
          <p:cNvPr id="21" name="TextBox 21"/>
          <p:cNvSpPr txBox="1"/>
          <p:nvPr>
            <p:custDataLst>
              <p:tags r:id="rId14"/>
            </p:custDataLst>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首要一条</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5"/>
            </p:custDataLst>
          </p:nvPr>
        </p:nvSpPr>
        <p:spPr>
          <a:xfrm>
            <a:off x="8125918" y="2249686"/>
            <a:ext cx="3605799" cy="4151114"/>
          </a:xfrm>
          <a:prstGeom prst="rect">
            <a:avLst/>
          </a:prstGeom>
          <a:solidFill>
            <a:srgbClr val="F0E8DE">
              <a:alpha val="100000"/>
            </a:srgbClr>
          </a:solidFill>
          <a:ln w="9525">
            <a:solidFill>
              <a:srgbClr val="D6CCBE">
                <a:alpha val="100000"/>
              </a:srgbClr>
            </a:solidFill>
            <a:prstDash val="solid"/>
            <a:headEnd type="none"/>
            <a:tailEnd type="none"/>
          </a:ln>
        </p:spPr>
      </p:sp>
      <p:sp>
        <p:nvSpPr>
          <p:cNvPr id="23" name="AutoShape 23"/>
          <p:cNvSpPr/>
          <p:nvPr>
            <p:custDataLst>
              <p:tags r:id="rId16"/>
            </p:custDataLst>
          </p:nvPr>
        </p:nvSpPr>
        <p:spPr>
          <a:xfrm>
            <a:off x="8125918" y="2249686"/>
            <a:ext cx="3605799" cy="9525"/>
          </a:xfrm>
          <a:prstGeom prst="line">
            <a:avLst/>
          </a:prstGeom>
          <a:ln w="28575">
            <a:solidFill>
              <a:srgbClr val="B5302A">
                <a:alpha val="100000"/>
              </a:srgbClr>
            </a:solidFill>
            <a:prstDash val="solid"/>
            <a:headEnd type="none"/>
            <a:tailEnd type="none"/>
          </a:ln>
        </p:spPr>
      </p:sp>
      <p:sp>
        <p:nvSpPr>
          <p:cNvPr id="24" name="AutoShape 24"/>
          <p:cNvSpPr/>
          <p:nvPr>
            <p:custDataLst>
              <p:tags r:id="rId17"/>
            </p:custDataLst>
          </p:nvPr>
        </p:nvSpPr>
        <p:spPr>
          <a:xfrm>
            <a:off x="8363984" y="2544961"/>
            <a:ext cx="418996" cy="419100"/>
          </a:xfrm>
          <a:custGeom>
            <a:avLst/>
            <a:gdLst/>
            <a:ahLst/>
            <a:cxnLst/>
            <a:rect l="l" t="t" r="r" b="b"/>
            <a:pathLst>
              <a:path w="9998" h="10000">
                <a:moveTo>
                  <a:pt x="20" y="4500"/>
                </a:moveTo>
                <a:lnTo>
                  <a:pt x="2500" y="4500"/>
                </a:lnTo>
                <a:lnTo>
                  <a:pt x="2500" y="5500"/>
                </a:lnTo>
                <a:lnTo>
                  <a:pt x="1030" y="5500"/>
                </a:lnTo>
                <a:cubicBezTo>
                  <a:pt x="1103" y="6093"/>
                  <a:pt x="1300" y="6641"/>
                  <a:pt x="1620" y="7145"/>
                </a:cubicBezTo>
                <a:cubicBezTo>
                  <a:pt x="1940" y="7648"/>
                  <a:pt x="2351" y="8060"/>
                  <a:pt x="2854" y="8380"/>
                </a:cubicBezTo>
                <a:cubicBezTo>
                  <a:pt x="3357" y="8700"/>
                  <a:pt x="3905" y="8896"/>
                  <a:pt x="4499" y="8970"/>
                </a:cubicBezTo>
                <a:lnTo>
                  <a:pt x="4499" y="3940"/>
                </a:lnTo>
                <a:cubicBezTo>
                  <a:pt x="4212" y="3866"/>
                  <a:pt x="3955" y="3735"/>
                  <a:pt x="3729" y="3545"/>
                </a:cubicBezTo>
                <a:cubicBezTo>
                  <a:pt x="3502" y="3355"/>
                  <a:pt x="3324" y="3126"/>
                  <a:pt x="3194" y="2860"/>
                </a:cubicBezTo>
                <a:cubicBezTo>
                  <a:pt x="3064" y="2593"/>
                  <a:pt x="2999" y="2306"/>
                  <a:pt x="2999" y="2000"/>
                </a:cubicBezTo>
                <a:cubicBezTo>
                  <a:pt x="2999" y="1640"/>
                  <a:pt x="3089" y="1306"/>
                  <a:pt x="3269" y="1000"/>
                </a:cubicBezTo>
                <a:cubicBezTo>
                  <a:pt x="3449" y="693"/>
                  <a:pt x="3692" y="450"/>
                  <a:pt x="3999" y="270"/>
                </a:cubicBezTo>
                <a:cubicBezTo>
                  <a:pt x="4305" y="90"/>
                  <a:pt x="4639" y="0"/>
                  <a:pt x="4999" y="0"/>
                </a:cubicBezTo>
                <a:cubicBezTo>
                  <a:pt x="5359" y="0"/>
                  <a:pt x="5692" y="90"/>
                  <a:pt x="5999" y="270"/>
                </a:cubicBezTo>
                <a:cubicBezTo>
                  <a:pt x="6305" y="450"/>
                  <a:pt x="6549" y="693"/>
                  <a:pt x="6729" y="1000"/>
                </a:cubicBezTo>
                <a:cubicBezTo>
                  <a:pt x="6909" y="1306"/>
                  <a:pt x="6999" y="1640"/>
                  <a:pt x="6999" y="2000"/>
                </a:cubicBezTo>
                <a:cubicBezTo>
                  <a:pt x="6999" y="2306"/>
                  <a:pt x="6934" y="2593"/>
                  <a:pt x="6804" y="2860"/>
                </a:cubicBezTo>
                <a:cubicBezTo>
                  <a:pt x="6674" y="3126"/>
                  <a:pt x="6495" y="3355"/>
                  <a:pt x="6269" y="3545"/>
                </a:cubicBezTo>
                <a:cubicBezTo>
                  <a:pt x="6042" y="3735"/>
                  <a:pt x="5785" y="3866"/>
                  <a:pt x="5499" y="3940"/>
                </a:cubicBezTo>
                <a:lnTo>
                  <a:pt x="5499" y="8970"/>
                </a:lnTo>
                <a:cubicBezTo>
                  <a:pt x="6092" y="8896"/>
                  <a:pt x="6640" y="8700"/>
                  <a:pt x="7144" y="8380"/>
                </a:cubicBezTo>
                <a:cubicBezTo>
                  <a:pt x="7646" y="8060"/>
                  <a:pt x="8058" y="7648"/>
                  <a:pt x="8378" y="7145"/>
                </a:cubicBezTo>
                <a:cubicBezTo>
                  <a:pt x="8698" y="6641"/>
                  <a:pt x="8894" y="6093"/>
                  <a:pt x="8968" y="5500"/>
                </a:cubicBezTo>
                <a:lnTo>
                  <a:pt x="7499" y="5500"/>
                </a:lnTo>
                <a:lnTo>
                  <a:pt x="7499" y="4500"/>
                </a:lnTo>
                <a:lnTo>
                  <a:pt x="9978" y="4500"/>
                </a:lnTo>
                <a:cubicBezTo>
                  <a:pt x="9991" y="4666"/>
                  <a:pt x="9998" y="4833"/>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833"/>
                  <a:pt x="6" y="4666"/>
                  <a:pt x="20" y="4500"/>
                </a:cubicBezTo>
                <a:moveTo>
                  <a:pt x="4999" y="3000"/>
                </a:move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path>
            </a:pathLst>
          </a:custGeom>
          <a:solidFill>
            <a:srgbClr val="B5302A">
              <a:alpha val="100000"/>
            </a:srgbClr>
          </a:solidFill>
          <a:ln>
            <a:headEnd type="none"/>
            <a:tailEnd type="none"/>
          </a:ln>
        </p:spPr>
      </p:sp>
      <p:sp>
        <p:nvSpPr>
          <p:cNvPr id="25" name="TextBox 25"/>
          <p:cNvSpPr txBox="1"/>
          <p:nvPr>
            <p:custDataLst>
              <p:tags r:id="rId18"/>
            </p:custDataLst>
          </p:nvPr>
        </p:nvSpPr>
        <p:spPr>
          <a:xfrm>
            <a:off x="8363984" y="3373784"/>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筑牢信仰之基</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9"/>
            </p:custDataLst>
          </p:nvPr>
        </p:nvSpPr>
        <p:spPr>
          <a:xfrm>
            <a:off x="8363984" y="3804196"/>
            <a:ext cx="3367734" cy="859631"/>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把坚定理想信念作为首要任务，要求全党常态化</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开展党性教育，引导党员干部筑牢信仰之基、补</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足精神之钙、把稳思想之舵，永葆共产党人政治</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本色。</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20"/>
            </p:custDataLst>
          </p:nvPr>
        </p:nvSpPr>
        <p:spPr>
          <a:xfrm>
            <a:off x="8363984" y="5633145"/>
            <a:ext cx="3129669" cy="9525"/>
          </a:xfrm>
          <a:prstGeom prst="line">
            <a:avLst/>
          </a:prstGeom>
          <a:ln w="9525">
            <a:solidFill>
              <a:srgbClr val="D6CCBE">
                <a:alpha val="100000"/>
              </a:srgbClr>
            </a:solidFill>
            <a:prstDash val="solid"/>
            <a:headEnd type="none"/>
            <a:tailEnd type="none"/>
          </a:ln>
        </p:spPr>
      </p:sp>
      <p:sp>
        <p:nvSpPr>
          <p:cNvPr id="28" name="TextBox 28"/>
          <p:cNvSpPr txBox="1"/>
          <p:nvPr>
            <p:custDataLst>
              <p:tags r:id="rId21"/>
            </p:custDataLst>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信仰之基</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内涵二：理想信念建立在科学真理与规律之上</a:t>
            </a:r>
            <a:endParaRPr lang="en-US" sz="11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共产党人的理想信念绝非盲目信仰，而是具有坚实的科学基础。它建立在马克思主义科学真理、人类社会发展客观规律以</a:t>
            </a:r>
            <a:endParaRPr lang="en-US" sz="1100" b="1"/>
          </a:p>
          <a:p>
            <a:pPr algn="l"/>
            <a:r>
              <a:rPr sz="1600" b="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及为最广大人民谋利益的崇高价值之上，这"三个基础"深刻揭示了理想信念的科学性、真理性与人民性。</a:t>
            </a:r>
            <a:endParaRPr sz="1600" b="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11586"/>
            <a:ext cx="3605799" cy="4189214"/>
          </a:xfrm>
          <a:prstGeom prst="rect">
            <a:avLst/>
          </a:prstGeom>
          <a:solidFill>
            <a:srgbClr val="F0EAE1">
              <a:alpha val="100000"/>
            </a:srgbClr>
          </a:solidFill>
          <a:ln w="9525">
            <a:solidFill>
              <a:srgbClr val="D8D0C4">
                <a:alpha val="100000"/>
              </a:srgbClr>
            </a:solidFill>
            <a:prstDash val="solid"/>
            <a:headEnd type="none"/>
            <a:tailEnd type="none"/>
          </a:ln>
        </p:spPr>
      </p:sp>
      <p:sp>
        <p:nvSpPr>
          <p:cNvPr id="8" name="AutoShape 8"/>
          <p:cNvSpPr/>
          <p:nvPr/>
        </p:nvSpPr>
        <p:spPr>
          <a:xfrm>
            <a:off x="457086" y="221158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76106" y="24687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0" name="TextBox 10"/>
          <p:cNvSpPr txBox="1"/>
          <p:nvPr/>
        </p:nvSpPr>
        <p:spPr>
          <a:xfrm>
            <a:off x="676106" y="3764161"/>
            <a:ext cx="3167758" cy="25717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rPr>
              <a:t>科学真理基础</a:t>
            </a:r>
            <a:endPar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76106" y="4192786"/>
            <a:ext cx="3386779" cy="609600"/>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理想信念源于对自然界、人类社会和思维发展一般</a:t>
            </a:r>
            <a:endParaRPr lang="en-US"/>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规律的深刻把握，具有无可辩驳的科学性和真理</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性。</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76106" y="5726311"/>
            <a:ext cx="3167758" cy="9525"/>
          </a:xfrm>
          <a:prstGeom prst="line">
            <a:avLst/>
          </a:prstGeom>
          <a:ln w="9525">
            <a:solidFill>
              <a:srgbClr val="D8D0C4">
                <a:alpha val="100000"/>
              </a:srgbClr>
            </a:solidFill>
            <a:prstDash val="solid"/>
            <a:headEnd type="none"/>
            <a:tailEnd type="none"/>
          </a:ln>
        </p:spPr>
      </p:sp>
      <p:sp>
        <p:nvSpPr>
          <p:cNvPr id="13" name="TextBox 13"/>
          <p:cNvSpPr txBox="1"/>
          <p:nvPr/>
        </p:nvSpPr>
        <p:spPr>
          <a:xfrm>
            <a:off x="676106" y="5859661"/>
            <a:ext cx="3167758"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科学真理</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211586"/>
            <a:ext cx="3605948" cy="4189214"/>
          </a:xfrm>
          <a:prstGeom prst="rect">
            <a:avLst/>
          </a:prstGeom>
          <a:solidFill>
            <a:srgbClr val="F0EAE1">
              <a:alpha val="100000"/>
            </a:srgbClr>
          </a:solidFill>
          <a:ln w="9525">
            <a:solidFill>
              <a:srgbClr val="D8D0C4">
                <a:alpha val="100000"/>
              </a:srgbClr>
            </a:solidFill>
            <a:prstDash val="solid"/>
            <a:headEnd type="none"/>
            <a:tailEnd type="none"/>
          </a:ln>
        </p:spPr>
      </p:sp>
      <p:sp>
        <p:nvSpPr>
          <p:cNvPr id="15" name="AutoShape 15"/>
          <p:cNvSpPr/>
          <p:nvPr/>
        </p:nvSpPr>
        <p:spPr>
          <a:xfrm>
            <a:off x="4291428" y="221158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10448" y="2468761"/>
            <a:ext cx="418996" cy="419100"/>
          </a:xfrm>
          <a:custGeom>
            <a:avLst/>
            <a:gdLst/>
            <a:ahLst/>
            <a:cxnLst/>
            <a:rect l="l" t="t" r="r" b="b"/>
            <a:pathLst>
              <a:path w="9998" h="10000">
                <a:moveTo>
                  <a:pt x="4999" y="0"/>
                </a:move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lnTo>
                  <a:pt x="1000" y="5000"/>
                </a:lnTo>
                <a:cubicBezTo>
                  <a:pt x="1000" y="5726"/>
                  <a:pt x="1183" y="6400"/>
                  <a:pt x="1550" y="7020"/>
                </a:cubicBezTo>
                <a:cubicBezTo>
                  <a:pt x="1903" y="7620"/>
                  <a:pt x="2379" y="8096"/>
                  <a:pt x="2979" y="8450"/>
                </a:cubicBezTo>
                <a:cubicBezTo>
                  <a:pt x="3599" y="8816"/>
                  <a:pt x="4272" y="9000"/>
                  <a:pt x="4999" y="9000"/>
                </a:cubicBez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325" y="1000"/>
                  <a:pt x="3692" y="1160"/>
                  <a:pt x="3099" y="1480"/>
                </a:cubicBezTo>
                <a:cubicBezTo>
                  <a:pt x="2526" y="1786"/>
                  <a:pt x="2056" y="2210"/>
                  <a:pt x="1690" y="2750"/>
                </a:cubicBezTo>
                <a:lnTo>
                  <a:pt x="2999" y="2750"/>
                </a:lnTo>
                <a:lnTo>
                  <a:pt x="2999" y="3750"/>
                </a:lnTo>
                <a:lnTo>
                  <a:pt x="0" y="3750"/>
                </a:lnTo>
                <a:lnTo>
                  <a:pt x="0" y="750"/>
                </a:lnTo>
                <a:lnTo>
                  <a:pt x="1000" y="750"/>
                </a:lnTo>
                <a:lnTo>
                  <a:pt x="1000" y="2000"/>
                </a:lnTo>
                <a:cubicBezTo>
                  <a:pt x="1466" y="1380"/>
                  <a:pt x="2043" y="893"/>
                  <a:pt x="2729" y="540"/>
                </a:cubicBezTo>
                <a:cubicBezTo>
                  <a:pt x="3435" y="180"/>
                  <a:pt x="4192" y="0"/>
                  <a:pt x="4999" y="0"/>
                </a:cubicBezTo>
                <a:moveTo>
                  <a:pt x="4499" y="2500"/>
                </a:moveTo>
                <a:lnTo>
                  <a:pt x="5499" y="2500"/>
                </a:lnTo>
                <a:lnTo>
                  <a:pt x="5499" y="4790"/>
                </a:lnTo>
                <a:lnTo>
                  <a:pt x="7119" y="6410"/>
                </a:lnTo>
                <a:lnTo>
                  <a:pt x="6409" y="7120"/>
                </a:lnTo>
                <a:lnTo>
                  <a:pt x="4499" y="5210"/>
                </a:lnTo>
              </a:path>
            </a:pathLst>
          </a:custGeom>
          <a:solidFill>
            <a:srgbClr val="B5302A">
              <a:alpha val="100000"/>
            </a:srgbClr>
          </a:solidFill>
          <a:ln>
            <a:headEnd type="none"/>
            <a:tailEnd type="none"/>
          </a:ln>
        </p:spPr>
      </p:sp>
      <p:sp>
        <p:nvSpPr>
          <p:cNvPr id="17" name="TextBox 17"/>
          <p:cNvSpPr txBox="1"/>
          <p:nvPr/>
        </p:nvSpPr>
        <p:spPr>
          <a:xfrm>
            <a:off x="4510448" y="3764161"/>
            <a:ext cx="3167907" cy="25717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rPr>
              <a:t>历史规律基础</a:t>
            </a:r>
            <a:endPar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10448" y="4192786"/>
            <a:ext cx="3386927" cy="609600"/>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共产主义远大理想是历史发展的必然趋势，赋予共</a:t>
            </a:r>
            <a:endParaRPr lang="en-US"/>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产党人顺应历史潮流、推动社会进步的坚定信念与</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历史自信。</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10448" y="5726311"/>
            <a:ext cx="3167907" cy="9525"/>
          </a:xfrm>
          <a:prstGeom prst="line">
            <a:avLst/>
          </a:prstGeom>
          <a:ln w="9525">
            <a:solidFill>
              <a:srgbClr val="D8D0C4">
                <a:alpha val="100000"/>
              </a:srgbClr>
            </a:solidFill>
            <a:prstDash val="solid"/>
            <a:headEnd type="none"/>
            <a:tailEnd type="none"/>
          </a:ln>
        </p:spPr>
      </p:sp>
      <p:sp>
        <p:nvSpPr>
          <p:cNvPr id="20" name="TextBox 20"/>
          <p:cNvSpPr txBox="1"/>
          <p:nvPr/>
        </p:nvSpPr>
        <p:spPr>
          <a:xfrm>
            <a:off x="4510448" y="5859661"/>
            <a:ext cx="3167907"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历史必然</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211586"/>
            <a:ext cx="3605799" cy="4189214"/>
          </a:xfrm>
          <a:prstGeom prst="rect">
            <a:avLst/>
          </a:prstGeom>
          <a:solidFill>
            <a:srgbClr val="F0EAE1">
              <a:alpha val="100000"/>
            </a:srgbClr>
          </a:solidFill>
          <a:ln w="9525">
            <a:solidFill>
              <a:srgbClr val="D8D0C4">
                <a:alpha val="100000"/>
              </a:srgbClr>
            </a:solidFill>
            <a:prstDash val="solid"/>
            <a:headEnd type="none"/>
            <a:tailEnd type="none"/>
          </a:ln>
        </p:spPr>
      </p:sp>
      <p:sp>
        <p:nvSpPr>
          <p:cNvPr id="22" name="AutoShape 22"/>
          <p:cNvSpPr/>
          <p:nvPr/>
        </p:nvSpPr>
        <p:spPr>
          <a:xfrm>
            <a:off x="8125918" y="221158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44939" y="2468761"/>
            <a:ext cx="418996" cy="419100"/>
          </a:xfrm>
          <a:custGeom>
            <a:avLst/>
            <a:gdLst/>
            <a:ahLst/>
            <a:cxnLst/>
            <a:rect l="l" t="t" r="r" b="b"/>
            <a:pathLst>
              <a:path w="9998" h="10000">
                <a:moveTo>
                  <a:pt x="4999" y="4500"/>
                </a:moveTo>
                <a:cubicBezTo>
                  <a:pt x="5452" y="4500"/>
                  <a:pt x="5870" y="4611"/>
                  <a:pt x="6254" y="4835"/>
                </a:cubicBezTo>
                <a:cubicBezTo>
                  <a:pt x="6637" y="5058"/>
                  <a:pt x="6940" y="5361"/>
                  <a:pt x="7164" y="5745"/>
                </a:cubicBezTo>
                <a:cubicBezTo>
                  <a:pt x="7387" y="6128"/>
                  <a:pt x="7499" y="6546"/>
                  <a:pt x="7499" y="7000"/>
                </a:cubicBezTo>
                <a:lnTo>
                  <a:pt x="7499" y="10000"/>
                </a:lnTo>
                <a:lnTo>
                  <a:pt x="6499" y="10000"/>
                </a:lnTo>
                <a:lnTo>
                  <a:pt x="6499" y="7000"/>
                </a:lnTo>
                <a:cubicBezTo>
                  <a:pt x="6499" y="6740"/>
                  <a:pt x="6435" y="6498"/>
                  <a:pt x="6309" y="6275"/>
                </a:cubicBezTo>
                <a:cubicBezTo>
                  <a:pt x="6182" y="6051"/>
                  <a:pt x="6012" y="5871"/>
                  <a:pt x="5799" y="5735"/>
                </a:cubicBezTo>
                <a:cubicBezTo>
                  <a:pt x="5585" y="5598"/>
                  <a:pt x="5349" y="5520"/>
                  <a:pt x="5089" y="5500"/>
                </a:cubicBezTo>
                <a:lnTo>
                  <a:pt x="4999" y="5500"/>
                </a:lnTo>
                <a:cubicBezTo>
                  <a:pt x="4739" y="5500"/>
                  <a:pt x="4497" y="5563"/>
                  <a:pt x="4274" y="5690"/>
                </a:cubicBezTo>
                <a:cubicBezTo>
                  <a:pt x="4050" y="5816"/>
                  <a:pt x="3870" y="5986"/>
                  <a:pt x="3734" y="6200"/>
                </a:cubicBezTo>
                <a:cubicBezTo>
                  <a:pt x="3597" y="6413"/>
                  <a:pt x="3519" y="6650"/>
                  <a:pt x="3499" y="6910"/>
                </a:cubicBezTo>
                <a:lnTo>
                  <a:pt x="3499" y="10000"/>
                </a:lnTo>
                <a:lnTo>
                  <a:pt x="2500" y="10000"/>
                </a:lnTo>
                <a:lnTo>
                  <a:pt x="2500" y="7000"/>
                </a:lnTo>
                <a:cubicBezTo>
                  <a:pt x="2500" y="6546"/>
                  <a:pt x="2611" y="6128"/>
                  <a:pt x="2834" y="5745"/>
                </a:cubicBezTo>
                <a:cubicBezTo>
                  <a:pt x="3057" y="5361"/>
                  <a:pt x="3360" y="5058"/>
                  <a:pt x="3744" y="4835"/>
                </a:cubicBezTo>
                <a:cubicBezTo>
                  <a:pt x="4127" y="4611"/>
                  <a:pt x="4545" y="4500"/>
                  <a:pt x="4999" y="4500"/>
                </a:cubicBezTo>
                <a:moveTo>
                  <a:pt x="1750" y="6000"/>
                </a:moveTo>
                <a:cubicBezTo>
                  <a:pt x="1890" y="6000"/>
                  <a:pt x="2026" y="6016"/>
                  <a:pt x="2160" y="6050"/>
                </a:cubicBezTo>
                <a:cubicBezTo>
                  <a:pt x="2073" y="6303"/>
                  <a:pt x="2020" y="6563"/>
                  <a:pt x="2000" y="6830"/>
                </a:cubicBezTo>
                <a:lnTo>
                  <a:pt x="2000" y="7040"/>
                </a:lnTo>
                <a:cubicBezTo>
                  <a:pt x="1940" y="7020"/>
                  <a:pt x="1880" y="7006"/>
                  <a:pt x="1820" y="7000"/>
                </a:cubicBezTo>
                <a:lnTo>
                  <a:pt x="1750" y="7000"/>
                </a:lnTo>
                <a:cubicBezTo>
                  <a:pt x="1556" y="7000"/>
                  <a:pt x="1388" y="7065"/>
                  <a:pt x="1245" y="7195"/>
                </a:cubicBezTo>
                <a:cubicBezTo>
                  <a:pt x="1101" y="7325"/>
                  <a:pt x="1020" y="7486"/>
                  <a:pt x="1000" y="7680"/>
                </a:cubicBezTo>
                <a:lnTo>
                  <a:pt x="1000" y="7750"/>
                </a:lnTo>
                <a:lnTo>
                  <a:pt x="1000" y="10000"/>
                </a:lnTo>
                <a:lnTo>
                  <a:pt x="0" y="10000"/>
                </a:lnTo>
                <a:lnTo>
                  <a:pt x="0" y="7750"/>
                </a:lnTo>
                <a:cubicBezTo>
                  <a:pt x="0" y="7430"/>
                  <a:pt x="78" y="7136"/>
                  <a:pt x="235" y="6870"/>
                </a:cubicBezTo>
                <a:cubicBezTo>
                  <a:pt x="391" y="6603"/>
                  <a:pt x="603" y="6391"/>
                  <a:pt x="870" y="6235"/>
                </a:cubicBezTo>
                <a:cubicBezTo>
                  <a:pt x="1136" y="6078"/>
                  <a:pt x="1430" y="6000"/>
                  <a:pt x="1750" y="6000"/>
                </a:cubicBezTo>
                <a:moveTo>
                  <a:pt x="8248" y="6000"/>
                </a:moveTo>
                <a:cubicBezTo>
                  <a:pt x="8568" y="6000"/>
                  <a:pt x="8861" y="6078"/>
                  <a:pt x="9128" y="6235"/>
                </a:cubicBezTo>
                <a:cubicBezTo>
                  <a:pt x="9394" y="6391"/>
                  <a:pt x="9606" y="6603"/>
                  <a:pt x="9763" y="6870"/>
                </a:cubicBezTo>
                <a:cubicBezTo>
                  <a:pt x="9919" y="7136"/>
                  <a:pt x="9998" y="7430"/>
                  <a:pt x="9998" y="7750"/>
                </a:cubicBezTo>
                <a:lnTo>
                  <a:pt x="9998" y="10000"/>
                </a:lnTo>
                <a:lnTo>
                  <a:pt x="8998" y="10000"/>
                </a:lnTo>
                <a:lnTo>
                  <a:pt x="8998" y="7750"/>
                </a:lnTo>
                <a:cubicBezTo>
                  <a:pt x="8998" y="7556"/>
                  <a:pt x="8933" y="7388"/>
                  <a:pt x="8803" y="7245"/>
                </a:cubicBezTo>
                <a:cubicBezTo>
                  <a:pt x="8673" y="7101"/>
                  <a:pt x="8511" y="7020"/>
                  <a:pt x="8318" y="7000"/>
                </a:cubicBezTo>
                <a:lnTo>
                  <a:pt x="8248" y="7000"/>
                </a:lnTo>
                <a:cubicBezTo>
                  <a:pt x="8161" y="7000"/>
                  <a:pt x="8078" y="7013"/>
                  <a:pt x="7998" y="7040"/>
                </a:cubicBezTo>
                <a:lnTo>
                  <a:pt x="7998" y="7000"/>
                </a:lnTo>
                <a:cubicBezTo>
                  <a:pt x="7998" y="6673"/>
                  <a:pt x="7948" y="6356"/>
                  <a:pt x="7848" y="6050"/>
                </a:cubicBezTo>
                <a:cubicBezTo>
                  <a:pt x="7974" y="6016"/>
                  <a:pt x="8108" y="6000"/>
                  <a:pt x="8248" y="6000"/>
                </a:cubicBezTo>
                <a:moveTo>
                  <a:pt x="1750" y="3000"/>
                </a:moveTo>
                <a:cubicBezTo>
                  <a:pt x="1976" y="3000"/>
                  <a:pt x="2185" y="3056"/>
                  <a:pt x="2375" y="3170"/>
                </a:cubicBezTo>
                <a:cubicBezTo>
                  <a:pt x="2564" y="3283"/>
                  <a:pt x="2715" y="3435"/>
                  <a:pt x="2829" y="3625"/>
                </a:cubicBezTo>
                <a:cubicBezTo>
                  <a:pt x="2942" y="3815"/>
                  <a:pt x="2999" y="4023"/>
                  <a:pt x="2999" y="4250"/>
                </a:cubicBezTo>
                <a:cubicBezTo>
                  <a:pt x="2999" y="4476"/>
                  <a:pt x="2942" y="4685"/>
                  <a:pt x="2829" y="4875"/>
                </a:cubicBezTo>
                <a:cubicBezTo>
                  <a:pt x="2715" y="5065"/>
                  <a:pt x="2564" y="5216"/>
                  <a:pt x="2375" y="5330"/>
                </a:cubicBezTo>
                <a:cubicBezTo>
                  <a:pt x="2185" y="5443"/>
                  <a:pt x="1976" y="5500"/>
                  <a:pt x="1750" y="5500"/>
                </a:cubicBezTo>
                <a:cubicBezTo>
                  <a:pt x="1523" y="5500"/>
                  <a:pt x="1315" y="5443"/>
                  <a:pt x="1125" y="5330"/>
                </a:cubicBezTo>
                <a:cubicBezTo>
                  <a:pt x="935" y="5216"/>
                  <a:pt x="783" y="5065"/>
                  <a:pt x="670" y="4875"/>
                </a:cubicBezTo>
                <a:cubicBezTo>
                  <a:pt x="556" y="4685"/>
                  <a:pt x="500" y="4476"/>
                  <a:pt x="500" y="4250"/>
                </a:cubicBezTo>
                <a:cubicBezTo>
                  <a:pt x="500" y="4023"/>
                  <a:pt x="556" y="3815"/>
                  <a:pt x="670" y="3625"/>
                </a:cubicBezTo>
                <a:cubicBezTo>
                  <a:pt x="783" y="3435"/>
                  <a:pt x="935" y="3283"/>
                  <a:pt x="1125" y="3170"/>
                </a:cubicBezTo>
                <a:cubicBezTo>
                  <a:pt x="1315" y="3056"/>
                  <a:pt x="1523" y="3000"/>
                  <a:pt x="1750" y="3000"/>
                </a:cubicBezTo>
                <a:moveTo>
                  <a:pt x="8248" y="3000"/>
                </a:moveTo>
                <a:cubicBezTo>
                  <a:pt x="8474" y="3000"/>
                  <a:pt x="8683" y="3056"/>
                  <a:pt x="8873" y="3170"/>
                </a:cubicBezTo>
                <a:cubicBezTo>
                  <a:pt x="9063" y="3283"/>
                  <a:pt x="9214" y="3435"/>
                  <a:pt x="9328" y="3625"/>
                </a:cubicBezTo>
                <a:cubicBezTo>
                  <a:pt x="9441" y="3815"/>
                  <a:pt x="9498" y="4023"/>
                  <a:pt x="9498" y="4250"/>
                </a:cubicBezTo>
                <a:cubicBezTo>
                  <a:pt x="9498" y="4476"/>
                  <a:pt x="9441" y="4685"/>
                  <a:pt x="9328" y="4875"/>
                </a:cubicBezTo>
                <a:cubicBezTo>
                  <a:pt x="9214" y="5065"/>
                  <a:pt x="9063" y="5216"/>
                  <a:pt x="8873" y="5330"/>
                </a:cubicBezTo>
                <a:cubicBezTo>
                  <a:pt x="8683" y="5443"/>
                  <a:pt x="8474" y="5500"/>
                  <a:pt x="8248" y="5500"/>
                </a:cubicBezTo>
                <a:cubicBezTo>
                  <a:pt x="8021" y="5500"/>
                  <a:pt x="7813" y="5443"/>
                  <a:pt x="7623" y="5330"/>
                </a:cubicBezTo>
                <a:cubicBezTo>
                  <a:pt x="7433" y="5216"/>
                  <a:pt x="7282" y="5065"/>
                  <a:pt x="7169" y="4875"/>
                </a:cubicBezTo>
                <a:cubicBezTo>
                  <a:pt x="7055" y="4685"/>
                  <a:pt x="6999" y="4476"/>
                  <a:pt x="6999" y="4250"/>
                </a:cubicBezTo>
                <a:cubicBezTo>
                  <a:pt x="6999" y="4023"/>
                  <a:pt x="7055" y="3815"/>
                  <a:pt x="7169" y="3625"/>
                </a:cubicBezTo>
                <a:cubicBezTo>
                  <a:pt x="7282" y="3435"/>
                  <a:pt x="7433" y="3283"/>
                  <a:pt x="7623" y="3170"/>
                </a:cubicBezTo>
                <a:cubicBezTo>
                  <a:pt x="7813" y="3056"/>
                  <a:pt x="8021" y="3000"/>
                  <a:pt x="8248" y="3000"/>
                </a:cubicBezTo>
                <a:moveTo>
                  <a:pt x="1750" y="4000"/>
                </a:moveTo>
                <a:cubicBezTo>
                  <a:pt x="1683" y="4000"/>
                  <a:pt x="1625" y="4025"/>
                  <a:pt x="1575" y="4075"/>
                </a:cubicBezTo>
                <a:cubicBezTo>
                  <a:pt x="1525" y="4125"/>
                  <a:pt x="1500" y="4183"/>
                  <a:pt x="1500" y="4250"/>
                </a:cubicBezTo>
                <a:cubicBezTo>
                  <a:pt x="1500" y="4316"/>
                  <a:pt x="1525" y="4375"/>
                  <a:pt x="1575" y="4425"/>
                </a:cubicBezTo>
                <a:cubicBezTo>
                  <a:pt x="1625" y="4475"/>
                  <a:pt x="1683" y="4500"/>
                  <a:pt x="1750" y="4500"/>
                </a:cubicBezTo>
                <a:cubicBezTo>
                  <a:pt x="1816" y="4500"/>
                  <a:pt x="1875" y="4475"/>
                  <a:pt x="1925" y="4425"/>
                </a:cubicBezTo>
                <a:cubicBezTo>
                  <a:pt x="1975" y="4375"/>
                  <a:pt x="2000" y="4316"/>
                  <a:pt x="2000" y="4250"/>
                </a:cubicBezTo>
                <a:cubicBezTo>
                  <a:pt x="2000" y="4183"/>
                  <a:pt x="1975" y="4125"/>
                  <a:pt x="1925" y="4075"/>
                </a:cubicBezTo>
                <a:cubicBezTo>
                  <a:pt x="1875" y="4025"/>
                  <a:pt x="1816" y="4000"/>
                  <a:pt x="1750" y="4000"/>
                </a:cubicBezTo>
                <a:moveTo>
                  <a:pt x="8248" y="4000"/>
                </a:moveTo>
                <a:cubicBezTo>
                  <a:pt x="8181" y="4000"/>
                  <a:pt x="8123" y="4025"/>
                  <a:pt x="8073" y="4075"/>
                </a:cubicBezTo>
                <a:cubicBezTo>
                  <a:pt x="8023" y="4125"/>
                  <a:pt x="7998" y="4183"/>
                  <a:pt x="7998" y="4250"/>
                </a:cubicBezTo>
                <a:cubicBezTo>
                  <a:pt x="7998" y="4316"/>
                  <a:pt x="8023" y="4375"/>
                  <a:pt x="8073" y="4425"/>
                </a:cubicBezTo>
                <a:cubicBezTo>
                  <a:pt x="8123" y="4475"/>
                  <a:pt x="8181" y="4500"/>
                  <a:pt x="8248" y="4500"/>
                </a:cubicBezTo>
                <a:cubicBezTo>
                  <a:pt x="8314" y="4500"/>
                  <a:pt x="8373" y="4475"/>
                  <a:pt x="8423" y="4425"/>
                </a:cubicBezTo>
                <a:cubicBezTo>
                  <a:pt x="8473" y="4375"/>
                  <a:pt x="8498" y="4316"/>
                  <a:pt x="8498" y="4250"/>
                </a:cubicBezTo>
                <a:cubicBezTo>
                  <a:pt x="8498" y="4183"/>
                  <a:pt x="8473" y="4125"/>
                  <a:pt x="8423" y="4075"/>
                </a:cubicBezTo>
                <a:cubicBezTo>
                  <a:pt x="8373" y="4025"/>
                  <a:pt x="8314" y="4000"/>
                  <a:pt x="8248" y="4000"/>
                </a:cubicBezTo>
                <a:moveTo>
                  <a:pt x="4999" y="0"/>
                </a:moveTo>
                <a:cubicBezTo>
                  <a:pt x="5359" y="0"/>
                  <a:pt x="5692" y="90"/>
                  <a:pt x="5999" y="270"/>
                </a:cubicBezTo>
                <a:cubicBezTo>
                  <a:pt x="6305" y="450"/>
                  <a:pt x="6549" y="693"/>
                  <a:pt x="6729" y="1000"/>
                </a:cubicBezTo>
                <a:cubicBezTo>
                  <a:pt x="6909" y="1306"/>
                  <a:pt x="6999" y="1640"/>
                  <a:pt x="6999" y="2000"/>
                </a:cubicBezTo>
                <a:cubicBezTo>
                  <a:pt x="6999" y="2360"/>
                  <a:pt x="6909" y="2693"/>
                  <a:pt x="6729" y="3000"/>
                </a:cubicBezTo>
                <a:cubicBezTo>
                  <a:pt x="6549" y="3306"/>
                  <a:pt x="6305" y="3550"/>
                  <a:pt x="5999" y="3730"/>
                </a:cubicBezTo>
                <a:cubicBezTo>
                  <a:pt x="5692" y="3910"/>
                  <a:pt x="5359" y="4000"/>
                  <a:pt x="4999" y="4000"/>
                </a:cubicBezTo>
                <a:cubicBezTo>
                  <a:pt x="4639" y="4000"/>
                  <a:pt x="4305" y="3910"/>
                  <a:pt x="3999" y="3730"/>
                </a:cubicBezTo>
                <a:cubicBezTo>
                  <a:pt x="3692" y="3550"/>
                  <a:pt x="3449" y="3306"/>
                  <a:pt x="3269" y="3000"/>
                </a:cubicBezTo>
                <a:cubicBezTo>
                  <a:pt x="3089" y="2693"/>
                  <a:pt x="2999" y="2360"/>
                  <a:pt x="2999" y="2000"/>
                </a:cubicBezTo>
                <a:cubicBezTo>
                  <a:pt x="2999" y="1640"/>
                  <a:pt x="3089" y="1306"/>
                  <a:pt x="3269" y="1000"/>
                </a:cubicBezTo>
                <a:cubicBezTo>
                  <a:pt x="3449" y="693"/>
                  <a:pt x="3692" y="450"/>
                  <a:pt x="3999" y="270"/>
                </a:cubicBezTo>
                <a:cubicBezTo>
                  <a:pt x="4305" y="90"/>
                  <a:pt x="4639" y="0"/>
                  <a:pt x="4999" y="0"/>
                </a:cubicBezTo>
                <a:moveTo>
                  <a:pt x="4999" y="1000"/>
                </a:move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path>
            </a:pathLst>
          </a:custGeom>
          <a:solidFill>
            <a:srgbClr val="B5302A">
              <a:alpha val="100000"/>
            </a:srgbClr>
          </a:solidFill>
          <a:ln>
            <a:headEnd type="none"/>
            <a:tailEnd type="none"/>
          </a:ln>
        </p:spPr>
      </p:sp>
      <p:sp>
        <p:nvSpPr>
          <p:cNvPr id="24" name="TextBox 24"/>
          <p:cNvSpPr txBox="1"/>
          <p:nvPr/>
        </p:nvSpPr>
        <p:spPr>
          <a:xfrm>
            <a:off x="8344939" y="3764161"/>
            <a:ext cx="3167758" cy="25717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rPr>
              <a:t>人民价值基础</a:t>
            </a:r>
            <a:endParaRPr lang="en-US"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44939" y="4192786"/>
            <a:ext cx="3386779" cy="609600"/>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彰显马克思主义政党的人民立场，使理想信念不仅</a:t>
            </a:r>
            <a:endParaRPr lang="en-US"/>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具有理论高度，更具备深厚的道德感召力和实践伟</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a:p>
            <a:pPr algn="l"/>
            <a:r>
              <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rPr>
              <a:t>力。</a:t>
            </a:r>
            <a:endParaRPr b="0" i="0" strike="noStrike">
              <a:solidFill>
                <a:srgbClr val="1C0A0A">
                  <a:alpha val="8000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44939" y="5726311"/>
            <a:ext cx="3167758" cy="9525"/>
          </a:xfrm>
          <a:prstGeom prst="line">
            <a:avLst/>
          </a:prstGeom>
          <a:ln w="9525">
            <a:solidFill>
              <a:srgbClr val="D8D0C4">
                <a:alpha val="100000"/>
              </a:srgbClr>
            </a:solidFill>
            <a:prstDash val="solid"/>
            <a:headEnd type="none"/>
            <a:tailEnd type="none"/>
          </a:ln>
        </p:spPr>
      </p:sp>
      <p:sp>
        <p:nvSpPr>
          <p:cNvPr id="27" name="TextBox 27"/>
          <p:cNvSpPr txBox="1"/>
          <p:nvPr/>
        </p:nvSpPr>
        <p:spPr>
          <a:xfrm>
            <a:off x="8344939" y="5859661"/>
            <a:ext cx="3167758"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人民立场</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BD5">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思想建党 · 理论强党</a:t>
            </a:r>
            <a:endParaRPr lang="en-US" sz="1100"/>
          </a:p>
        </p:txBody>
      </p:sp>
      <p:sp>
        <p:nvSpPr>
          <p:cNvPr id="5" name="TextBox 5"/>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内涵二：坚守精神追求是安身立命的根本</a:t>
            </a:r>
            <a:endParaRPr lang="en-US" sz="1100"/>
          </a:p>
        </p:txBody>
      </p:sp>
      <p:sp>
        <p:nvSpPr>
          <p:cNvPr id="6" name="AutoShape 6"/>
          <p:cNvSpPr/>
          <p:nvPr/>
        </p:nvSpPr>
        <p:spPr>
          <a:xfrm>
            <a:off x="457086" y="139065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坚定理想信念、坚守共产党人精神追求是党员干部安身立命的根本。在复杂的执政环境中，内心的坚定信仰是抵御各种诱</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惑和"围猎"的"金刚不坏之身"，思想建党要求党员将理想信念作为终身课题，常修常炼、常悟常进。</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268736"/>
            <a:ext cx="3580505" cy="4132064"/>
          </a:xfrm>
          <a:prstGeom prst="rect">
            <a:avLst/>
          </a:prstGeom>
          <a:solidFill>
            <a:srgbClr val="F0E8DE">
              <a:alpha val="100000"/>
            </a:srgbClr>
          </a:solidFill>
          <a:ln w="9525">
            <a:solidFill>
              <a:srgbClr val="D8CFC3">
                <a:alpha val="100000"/>
              </a:srgbClr>
            </a:solidFill>
            <a:prstDash val="solid"/>
            <a:headEnd type="none"/>
            <a:tailEnd type="none"/>
          </a:ln>
        </p:spPr>
      </p:sp>
      <p:sp>
        <p:nvSpPr>
          <p:cNvPr id="9" name="AutoShape 9"/>
          <p:cNvSpPr/>
          <p:nvPr>
            <p:custDataLst>
              <p:tags r:id="rId2"/>
            </p:custDataLst>
          </p:nvPr>
        </p:nvSpPr>
        <p:spPr>
          <a:xfrm>
            <a:off x="457086" y="2268736"/>
            <a:ext cx="3580505"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95151" y="2564011"/>
            <a:ext cx="457086" cy="4572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94516" y="3276550"/>
            <a:ext cx="3104374"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抵御诱惑的思想防线</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94516" y="3716486"/>
            <a:ext cx="3342439"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面对"四大考验"和"四种危险"，坚定的理想信</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念是党员干部抵御权力、金钱等诱惑的"金刚</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不坏之身"，是确保清正廉洁、克己奉公的思</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想防线。</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4" name="TextBox 14"/>
          <p:cNvSpPr txBox="1"/>
          <p:nvPr>
            <p:custDataLst>
              <p:tags r:id="rId6"/>
            </p:custDataLst>
          </p:nvPr>
        </p:nvSpPr>
        <p:spPr>
          <a:xfrm>
            <a:off x="695151" y="5842695"/>
            <a:ext cx="3104374"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四大考验</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7"/>
            </p:custDataLst>
          </p:nvPr>
        </p:nvSpPr>
        <p:spPr>
          <a:xfrm>
            <a:off x="4304223" y="2268736"/>
            <a:ext cx="3580505" cy="4132064"/>
          </a:xfrm>
          <a:prstGeom prst="rect">
            <a:avLst/>
          </a:prstGeom>
          <a:solidFill>
            <a:srgbClr val="F0E8DE">
              <a:alpha val="100000"/>
            </a:srgbClr>
          </a:solidFill>
          <a:ln w="9525">
            <a:solidFill>
              <a:srgbClr val="D8CFC3">
                <a:alpha val="100000"/>
              </a:srgbClr>
            </a:solidFill>
            <a:prstDash val="solid"/>
            <a:headEnd type="none"/>
            <a:tailEnd type="none"/>
          </a:ln>
        </p:spPr>
      </p:sp>
      <p:sp>
        <p:nvSpPr>
          <p:cNvPr id="16" name="AutoShape 16"/>
          <p:cNvSpPr/>
          <p:nvPr>
            <p:custDataLst>
              <p:tags r:id="rId8"/>
            </p:custDataLst>
          </p:nvPr>
        </p:nvSpPr>
        <p:spPr>
          <a:xfrm>
            <a:off x="4304223" y="2268736"/>
            <a:ext cx="3580505" cy="9525"/>
          </a:xfrm>
          <a:prstGeom prst="line">
            <a:avLst/>
          </a:prstGeom>
          <a:ln w="28575">
            <a:solidFill>
              <a:srgbClr val="B5302A">
                <a:alpha val="100000"/>
              </a:srgbClr>
            </a:solidFill>
            <a:prstDash val="solid"/>
            <a:headEnd type="none"/>
            <a:tailEnd type="none"/>
          </a:ln>
        </p:spPr>
      </p:sp>
      <p:sp>
        <p:nvSpPr>
          <p:cNvPr id="17" name="AutoShape 17"/>
          <p:cNvSpPr/>
          <p:nvPr>
            <p:custDataLst>
              <p:tags r:id="rId9"/>
            </p:custDataLst>
          </p:nvPr>
        </p:nvSpPr>
        <p:spPr>
          <a:xfrm>
            <a:off x="4542290" y="2564011"/>
            <a:ext cx="457086" cy="4572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8" name="TextBox 18"/>
          <p:cNvSpPr txBox="1"/>
          <p:nvPr>
            <p:custDataLst>
              <p:tags r:id="rId10"/>
            </p:custDataLst>
          </p:nvPr>
        </p:nvSpPr>
        <p:spPr>
          <a:xfrm>
            <a:off x="4541655" y="3276550"/>
            <a:ext cx="3104374"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终身课题的常修常炼</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1"/>
            </p:custDataLst>
          </p:nvPr>
        </p:nvSpPr>
        <p:spPr>
          <a:xfrm>
            <a:off x="4541655" y="3716486"/>
            <a:ext cx="3342439"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坚守精神追求要求党员干部将理想信念作为终</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身课题，在日常工作和生活中常修常炼、常悟</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常进，做到信一辈子、守一辈子，防止思想滑</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坡和信仰迷茫。</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1" name="TextBox 21"/>
          <p:cNvSpPr txBox="1"/>
          <p:nvPr>
            <p:custDataLst>
              <p:tags r:id="rId12"/>
            </p:custDataLst>
          </p:nvPr>
        </p:nvSpPr>
        <p:spPr>
          <a:xfrm>
            <a:off x="4542290" y="5842695"/>
            <a:ext cx="3104374"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信一辈子</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3"/>
            </p:custDataLst>
          </p:nvPr>
        </p:nvSpPr>
        <p:spPr>
          <a:xfrm>
            <a:off x="8151362" y="2268736"/>
            <a:ext cx="3580505" cy="4132064"/>
          </a:xfrm>
          <a:prstGeom prst="rect">
            <a:avLst/>
          </a:prstGeom>
          <a:solidFill>
            <a:srgbClr val="F0E8DE">
              <a:alpha val="100000"/>
            </a:srgbClr>
          </a:solidFill>
          <a:ln w="9525">
            <a:solidFill>
              <a:srgbClr val="D8CFC3">
                <a:alpha val="100000"/>
              </a:srgbClr>
            </a:solidFill>
            <a:prstDash val="solid"/>
            <a:headEnd type="none"/>
            <a:tailEnd type="none"/>
          </a:ln>
        </p:spPr>
      </p:sp>
      <p:sp>
        <p:nvSpPr>
          <p:cNvPr id="23" name="AutoShape 23"/>
          <p:cNvSpPr/>
          <p:nvPr>
            <p:custDataLst>
              <p:tags r:id="rId14"/>
            </p:custDataLst>
          </p:nvPr>
        </p:nvSpPr>
        <p:spPr>
          <a:xfrm>
            <a:off x="8151362" y="2268736"/>
            <a:ext cx="3580505" cy="9525"/>
          </a:xfrm>
          <a:prstGeom prst="line">
            <a:avLst/>
          </a:prstGeom>
          <a:ln w="28575">
            <a:solidFill>
              <a:srgbClr val="B5302A">
                <a:alpha val="100000"/>
              </a:srgbClr>
            </a:solidFill>
            <a:prstDash val="solid"/>
            <a:headEnd type="none"/>
            <a:tailEnd type="none"/>
          </a:ln>
        </p:spPr>
      </p:sp>
      <p:sp>
        <p:nvSpPr>
          <p:cNvPr id="24" name="AutoShape 24"/>
          <p:cNvSpPr/>
          <p:nvPr>
            <p:custDataLst>
              <p:tags r:id="rId15"/>
            </p:custDataLst>
          </p:nvPr>
        </p:nvSpPr>
        <p:spPr>
          <a:xfrm>
            <a:off x="8389427" y="2564011"/>
            <a:ext cx="457086" cy="457200"/>
          </a:xfrm>
          <a:custGeom>
            <a:avLst/>
            <a:gdLst/>
            <a:ahLst/>
            <a:cxnLst/>
            <a:rect l="l" t="t" r="r" b="b"/>
            <a:pathLst>
              <a:path w="9998" h="10000">
                <a:moveTo>
                  <a:pt x="4999" y="10000"/>
                </a:moveTo>
                <a:cubicBezTo>
                  <a:pt x="5905" y="10006"/>
                  <a:pt x="6745" y="9848"/>
                  <a:pt x="7518" y="9526"/>
                </a:cubicBezTo>
                <a:cubicBezTo>
                  <a:pt x="8274" y="9222"/>
                  <a:pt x="8874" y="8806"/>
                  <a:pt x="9318" y="8279"/>
                </a:cubicBezTo>
                <a:cubicBezTo>
                  <a:pt x="9771" y="7733"/>
                  <a:pt x="9998" y="7144"/>
                  <a:pt x="9998" y="6512"/>
                </a:cubicBezTo>
                <a:cubicBezTo>
                  <a:pt x="9998" y="6195"/>
                  <a:pt x="9887" y="5813"/>
                  <a:pt x="9665" y="5367"/>
                </a:cubicBezTo>
                <a:cubicBezTo>
                  <a:pt x="8553" y="6130"/>
                  <a:pt x="7709" y="6515"/>
                  <a:pt x="7132" y="6521"/>
                </a:cubicBezTo>
                <a:cubicBezTo>
                  <a:pt x="7789" y="5715"/>
                  <a:pt x="8207" y="5005"/>
                  <a:pt x="8385" y="4391"/>
                </a:cubicBezTo>
                <a:cubicBezTo>
                  <a:pt x="8553" y="3789"/>
                  <a:pt x="8500" y="3237"/>
                  <a:pt x="8225" y="2735"/>
                </a:cubicBezTo>
                <a:cubicBezTo>
                  <a:pt x="7976" y="2269"/>
                  <a:pt x="7509" y="1807"/>
                  <a:pt x="6825" y="1349"/>
                </a:cubicBezTo>
                <a:cubicBezTo>
                  <a:pt x="6247" y="958"/>
                  <a:pt x="5416" y="508"/>
                  <a:pt x="4332" y="0"/>
                </a:cubicBezTo>
                <a:cubicBezTo>
                  <a:pt x="4421" y="638"/>
                  <a:pt x="4328" y="1227"/>
                  <a:pt x="4053" y="1767"/>
                </a:cubicBezTo>
                <a:cubicBezTo>
                  <a:pt x="3839" y="2195"/>
                  <a:pt x="3501" y="2601"/>
                  <a:pt x="3039" y="2986"/>
                </a:cubicBezTo>
                <a:cubicBezTo>
                  <a:pt x="2781" y="3203"/>
                  <a:pt x="2399" y="3467"/>
                  <a:pt x="1893" y="3777"/>
                </a:cubicBezTo>
                <a:lnTo>
                  <a:pt x="1573" y="3972"/>
                </a:lnTo>
                <a:cubicBezTo>
                  <a:pt x="1075" y="4300"/>
                  <a:pt x="693" y="4679"/>
                  <a:pt x="427" y="5107"/>
                </a:cubicBezTo>
                <a:cubicBezTo>
                  <a:pt x="142" y="5553"/>
                  <a:pt x="0" y="6022"/>
                  <a:pt x="0" y="6512"/>
                </a:cubicBezTo>
                <a:cubicBezTo>
                  <a:pt x="0" y="7144"/>
                  <a:pt x="226" y="7733"/>
                  <a:pt x="680" y="8279"/>
                </a:cubicBezTo>
                <a:cubicBezTo>
                  <a:pt x="1124" y="8806"/>
                  <a:pt x="1724" y="9222"/>
                  <a:pt x="2480" y="9526"/>
                </a:cubicBezTo>
                <a:cubicBezTo>
                  <a:pt x="3252" y="9842"/>
                  <a:pt x="4092" y="10000"/>
                  <a:pt x="4999" y="10000"/>
                </a:cubicBezTo>
                <a:moveTo>
                  <a:pt x="5466" y="1740"/>
                </a:moveTo>
                <a:cubicBezTo>
                  <a:pt x="6194" y="2174"/>
                  <a:pt x="6683" y="2587"/>
                  <a:pt x="6932" y="2981"/>
                </a:cubicBezTo>
                <a:cubicBezTo>
                  <a:pt x="7180" y="3375"/>
                  <a:pt x="7225" y="3820"/>
                  <a:pt x="7065" y="4316"/>
                </a:cubicBezTo>
                <a:cubicBezTo>
                  <a:pt x="6914" y="4775"/>
                  <a:pt x="6550" y="5355"/>
                  <a:pt x="5972" y="6056"/>
                </a:cubicBezTo>
                <a:cubicBezTo>
                  <a:pt x="5812" y="6254"/>
                  <a:pt x="5761" y="6463"/>
                  <a:pt x="5819" y="6684"/>
                </a:cubicBezTo>
                <a:cubicBezTo>
                  <a:pt x="5876" y="6904"/>
                  <a:pt x="6027" y="7087"/>
                  <a:pt x="6272" y="7233"/>
                </a:cubicBezTo>
                <a:cubicBezTo>
                  <a:pt x="6516" y="7378"/>
                  <a:pt x="6803" y="7451"/>
                  <a:pt x="7132" y="7451"/>
                </a:cubicBezTo>
                <a:cubicBezTo>
                  <a:pt x="7576" y="7445"/>
                  <a:pt x="8047" y="7352"/>
                  <a:pt x="8545" y="7172"/>
                </a:cubicBezTo>
                <a:cubicBezTo>
                  <a:pt x="8411" y="7532"/>
                  <a:pt x="8171" y="7857"/>
                  <a:pt x="7825" y="8149"/>
                </a:cubicBezTo>
                <a:cubicBezTo>
                  <a:pt x="7478" y="8440"/>
                  <a:pt x="7060" y="8666"/>
                  <a:pt x="6572" y="8828"/>
                </a:cubicBezTo>
                <a:cubicBezTo>
                  <a:pt x="6083" y="8989"/>
                  <a:pt x="5559" y="9070"/>
                  <a:pt x="4999" y="9070"/>
                </a:cubicBezTo>
                <a:cubicBezTo>
                  <a:pt x="4332" y="9070"/>
                  <a:pt x="3719" y="8956"/>
                  <a:pt x="3159" y="8730"/>
                </a:cubicBezTo>
                <a:cubicBezTo>
                  <a:pt x="2599" y="8504"/>
                  <a:pt x="2155" y="8194"/>
                  <a:pt x="1826" y="7800"/>
                </a:cubicBezTo>
                <a:cubicBezTo>
                  <a:pt x="1497" y="7406"/>
                  <a:pt x="1333" y="6976"/>
                  <a:pt x="1333" y="6512"/>
                </a:cubicBezTo>
                <a:cubicBezTo>
                  <a:pt x="1333" y="6158"/>
                  <a:pt x="1433" y="5820"/>
                  <a:pt x="1633" y="5498"/>
                </a:cubicBezTo>
                <a:cubicBezTo>
                  <a:pt x="1833" y="5175"/>
                  <a:pt x="2119" y="4893"/>
                  <a:pt x="2493" y="4651"/>
                </a:cubicBezTo>
                <a:lnTo>
                  <a:pt x="3013" y="4326"/>
                </a:lnTo>
                <a:cubicBezTo>
                  <a:pt x="3306" y="4146"/>
                  <a:pt x="3555" y="3975"/>
                  <a:pt x="3759" y="3814"/>
                </a:cubicBezTo>
                <a:cubicBezTo>
                  <a:pt x="4612" y="3181"/>
                  <a:pt x="5181" y="2490"/>
                  <a:pt x="5466" y="1740"/>
                </a:cubicBezTo>
              </a:path>
            </a:pathLst>
          </a:custGeom>
          <a:solidFill>
            <a:srgbClr val="B5302A">
              <a:alpha val="100000"/>
            </a:srgbClr>
          </a:solidFill>
          <a:ln>
            <a:headEnd type="none"/>
            <a:tailEnd type="none"/>
          </a:ln>
        </p:spPr>
      </p:sp>
      <p:sp>
        <p:nvSpPr>
          <p:cNvPr id="25" name="TextBox 25"/>
          <p:cNvSpPr txBox="1"/>
          <p:nvPr>
            <p:custDataLst>
              <p:tags r:id="rId16"/>
            </p:custDataLst>
          </p:nvPr>
        </p:nvSpPr>
        <p:spPr>
          <a:xfrm>
            <a:off x="8388792" y="3276550"/>
            <a:ext cx="3104374"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自我革命的党性淬炼</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7"/>
            </p:custDataLst>
          </p:nvPr>
        </p:nvSpPr>
        <p:spPr>
          <a:xfrm>
            <a:off x="8388792" y="3716486"/>
            <a:ext cx="3342439"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思想建党通过严肃党内政治生活、开展批评与</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自我批评，不断掸去思想上的灰尘，帮助党员</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干部在自我革命中淬炼党性，夯实安身立命的</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思想根基。</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18"/>
            </p:custDataLst>
          </p:nvPr>
        </p:nvSpPr>
        <p:spPr>
          <a:xfrm>
            <a:off x="8388792" y="5553770"/>
            <a:ext cx="3104374" cy="9525"/>
          </a:xfrm>
          <a:prstGeom prst="line">
            <a:avLst/>
          </a:prstGeom>
          <a:ln w="9525">
            <a:solidFill>
              <a:srgbClr val="D8CFC3">
                <a:alpha val="100000"/>
              </a:srgbClr>
            </a:solidFill>
            <a:prstDash val="solid"/>
            <a:headEnd type="none"/>
            <a:tailEnd type="none"/>
          </a:ln>
        </p:spPr>
      </p:sp>
      <p:sp>
        <p:nvSpPr>
          <p:cNvPr id="28" name="TextBox 28"/>
          <p:cNvSpPr txBox="1"/>
          <p:nvPr>
            <p:custDataLst>
              <p:tags r:id="rId19"/>
            </p:custDataLst>
          </p:nvPr>
        </p:nvSpPr>
        <p:spPr>
          <a:xfrm>
            <a:off x="8389427" y="5842695"/>
            <a:ext cx="3104374"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自我革命</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9" name="AutoShape 13"/>
          <p:cNvSpPr/>
          <p:nvPr>
            <p:custDataLst>
              <p:tags r:id="rId20"/>
            </p:custDataLst>
          </p:nvPr>
        </p:nvSpPr>
        <p:spPr>
          <a:xfrm>
            <a:off x="695151" y="5639495"/>
            <a:ext cx="3104374" cy="9525"/>
          </a:xfrm>
          <a:prstGeom prst="line">
            <a:avLst/>
          </a:prstGeom>
          <a:ln w="9525">
            <a:solidFill>
              <a:srgbClr val="D8CFC3">
                <a:alpha val="100000"/>
              </a:srgbClr>
            </a:solidFill>
            <a:prstDash val="solid"/>
            <a:headEnd type="none"/>
            <a:tailEnd type="none"/>
          </a:ln>
        </p:spPr>
      </p:sp>
      <p:sp>
        <p:nvSpPr>
          <p:cNvPr id="30" name="AutoShape 20"/>
          <p:cNvSpPr/>
          <p:nvPr>
            <p:custDataLst>
              <p:tags r:id="rId21"/>
            </p:custDataLst>
          </p:nvPr>
        </p:nvSpPr>
        <p:spPr>
          <a:xfrm>
            <a:off x="4542290" y="5639495"/>
            <a:ext cx="3104374" cy="9525"/>
          </a:xfrm>
          <a:prstGeom prst="line">
            <a:avLst/>
          </a:prstGeom>
          <a:ln w="9525">
            <a:solidFill>
              <a:srgbClr val="D8CFC3">
                <a:alpha val="100000"/>
              </a:srgbClr>
            </a:solidFill>
            <a:prstDash val="solid"/>
            <a:headEnd type="none"/>
            <a:tailEnd type="none"/>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内涵阐释 · 第三部分</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伟大建党精神是中国共产党的精神之源</a:t>
            </a:r>
            <a:endParaRPr lang="en-US" sz="1100"/>
          </a:p>
        </p:txBody>
      </p:sp>
      <p:sp>
        <p:nvSpPr>
          <p:cNvPr id="5" name="AutoShape 5"/>
          <p:cNvSpPr/>
          <p:nvPr/>
        </p:nvSpPr>
        <p:spPr>
          <a:xfrm>
            <a:off x="457086" y="137160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"坚持真理、坚守理想，践行初心、担当使命，不怕牺牲、英勇斗争，对党忠诚、不负人民"的伟大建党精神，是中国共产</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党的精神之源。它集中体现了党的坚定信念、根本宗旨和优良作风，是思想建党与理论强党在精神层面的集中升华。</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49686"/>
            <a:ext cx="3605799" cy="4151114"/>
          </a:xfrm>
          <a:prstGeom prst="rect">
            <a:avLst/>
          </a:prstGeom>
          <a:solidFill>
            <a:srgbClr val="F0E8DD">
              <a:alpha val="100000"/>
            </a:srgbClr>
          </a:solidFill>
          <a:ln w="9525">
            <a:solidFill>
              <a:srgbClr val="D6CCBE">
                <a:alpha val="100000"/>
              </a:srgbClr>
            </a:solidFill>
            <a:prstDash val="solid"/>
            <a:headEnd type="none"/>
            <a:tailEnd type="none"/>
          </a:ln>
        </p:spPr>
      </p:sp>
      <p:sp>
        <p:nvSpPr>
          <p:cNvPr id="8" name="AutoShape 8"/>
          <p:cNvSpPr/>
          <p:nvPr/>
        </p:nvSpPr>
        <p:spPr>
          <a:xfrm>
            <a:off x="457086" y="224968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5449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0" name="TextBox 10"/>
          <p:cNvSpPr txBox="1"/>
          <p:nvPr/>
        </p:nvSpPr>
        <p:spPr>
          <a:xfrm>
            <a:off x="695151" y="3772941"/>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坚持真理、坚守理想</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95151" y="4203353"/>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体现了思想建党的核心要求，彰显了中国共产</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党人对马克思主义的坚定信仰和对共产主义远</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大理想的执着追求。</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196"/>
            <a:ext cx="3129669" cy="9525"/>
          </a:xfrm>
          <a:prstGeom prst="line">
            <a:avLst/>
          </a:prstGeom>
          <a:ln w="9525">
            <a:solidFill>
              <a:srgbClr val="D6CCBE">
                <a:alpha val="100000"/>
              </a:srgbClr>
            </a:solidFill>
            <a:prstDash val="solid"/>
            <a:headEnd type="none"/>
            <a:tailEnd type="none"/>
          </a:ln>
        </p:spPr>
      </p:sp>
      <p:sp>
        <p:nvSpPr>
          <p:cNvPr id="13" name="TextBox 13"/>
          <p:cNvSpPr txBox="1"/>
          <p:nvPr/>
        </p:nvSpPr>
        <p:spPr>
          <a:xfrm>
            <a:off x="695151"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坚定信仰</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249686"/>
            <a:ext cx="3605948" cy="4151114"/>
          </a:xfrm>
          <a:prstGeom prst="rect">
            <a:avLst/>
          </a:prstGeom>
          <a:solidFill>
            <a:srgbClr val="F0E8DD">
              <a:alpha val="100000"/>
            </a:srgbClr>
          </a:solidFill>
          <a:ln w="9525">
            <a:solidFill>
              <a:srgbClr val="D6CCBE">
                <a:alpha val="100000"/>
              </a:srgbClr>
            </a:solidFill>
            <a:prstDash val="solid"/>
            <a:headEnd type="none"/>
            <a:tailEnd type="none"/>
          </a:ln>
        </p:spPr>
      </p:sp>
      <p:sp>
        <p:nvSpPr>
          <p:cNvPr id="15" name="AutoShape 15"/>
          <p:cNvSpPr/>
          <p:nvPr/>
        </p:nvSpPr>
        <p:spPr>
          <a:xfrm>
            <a:off x="4291428" y="224968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544961"/>
            <a:ext cx="418996" cy="419100"/>
          </a:xfrm>
          <a:custGeom>
            <a:avLst/>
            <a:gdLst/>
            <a:ahLst/>
            <a:cxnLst/>
            <a:rect l="l" t="t" r="r" b="b"/>
            <a:pathLst>
              <a:path w="9998" h="10000">
                <a:moveTo>
                  <a:pt x="4999" y="747"/>
                </a:moveTo>
                <a:cubicBezTo>
                  <a:pt x="5391" y="369"/>
                  <a:pt x="5841" y="120"/>
                  <a:pt x="6349" y="0"/>
                </a:cubicBezTo>
                <a:cubicBezTo>
                  <a:pt x="6856" y="-120"/>
                  <a:pt x="7357" y="-107"/>
                  <a:pt x="7851" y="38"/>
                </a:cubicBezTo>
                <a:cubicBezTo>
                  <a:pt x="8365" y="190"/>
                  <a:pt x="8810" y="469"/>
                  <a:pt x="9186" y="873"/>
                </a:cubicBezTo>
                <a:cubicBezTo>
                  <a:pt x="9561" y="1276"/>
                  <a:pt x="9820" y="1754"/>
                  <a:pt x="9962" y="2308"/>
                </a:cubicBezTo>
                <a:cubicBezTo>
                  <a:pt x="10097" y="2838"/>
                  <a:pt x="10109" y="3375"/>
                  <a:pt x="9998" y="3917"/>
                </a:cubicBezTo>
                <a:cubicBezTo>
                  <a:pt x="9886" y="4459"/>
                  <a:pt x="9655" y="4944"/>
                  <a:pt x="9303" y="5374"/>
                </a:cubicBezTo>
                <a:lnTo>
                  <a:pt x="4999" y="10000"/>
                </a:lnTo>
                <a:lnTo>
                  <a:pt x="695" y="5374"/>
                </a:lnTo>
                <a:cubicBezTo>
                  <a:pt x="343" y="4944"/>
                  <a:pt x="111" y="4459"/>
                  <a:pt x="0" y="3917"/>
                </a:cubicBezTo>
                <a:cubicBezTo>
                  <a:pt x="-111" y="3375"/>
                  <a:pt x="-99" y="2838"/>
                  <a:pt x="36" y="2308"/>
                </a:cubicBezTo>
                <a:cubicBezTo>
                  <a:pt x="178" y="1754"/>
                  <a:pt x="438" y="1276"/>
                  <a:pt x="817" y="873"/>
                </a:cubicBezTo>
                <a:cubicBezTo>
                  <a:pt x="1196" y="469"/>
                  <a:pt x="1639" y="190"/>
                  <a:pt x="2147" y="38"/>
                </a:cubicBezTo>
                <a:cubicBezTo>
                  <a:pt x="2641" y="-107"/>
                  <a:pt x="3141" y="-120"/>
                  <a:pt x="3649" y="0"/>
                </a:cubicBezTo>
                <a:cubicBezTo>
                  <a:pt x="4156" y="120"/>
                  <a:pt x="4606" y="369"/>
                  <a:pt x="4999" y="747"/>
                </a:cubicBezTo>
                <a:moveTo>
                  <a:pt x="8460" y="1642"/>
                </a:moveTo>
                <a:cubicBezTo>
                  <a:pt x="8210" y="1372"/>
                  <a:pt x="7919" y="1189"/>
                  <a:pt x="7587" y="1091"/>
                </a:cubicBezTo>
                <a:cubicBezTo>
                  <a:pt x="7255" y="993"/>
                  <a:pt x="6920" y="984"/>
                  <a:pt x="6582" y="1064"/>
                </a:cubicBezTo>
                <a:cubicBezTo>
                  <a:pt x="6244" y="1144"/>
                  <a:pt x="5943" y="1311"/>
                  <a:pt x="5679" y="1566"/>
                </a:cubicBezTo>
                <a:lnTo>
                  <a:pt x="4999" y="2220"/>
                </a:lnTo>
                <a:lnTo>
                  <a:pt x="4319" y="1566"/>
                </a:lnTo>
                <a:cubicBezTo>
                  <a:pt x="4061" y="1311"/>
                  <a:pt x="3762" y="1144"/>
                  <a:pt x="3421" y="1064"/>
                </a:cubicBezTo>
                <a:cubicBezTo>
                  <a:pt x="3079" y="984"/>
                  <a:pt x="2742" y="993"/>
                  <a:pt x="2411" y="1091"/>
                </a:cubicBezTo>
                <a:cubicBezTo>
                  <a:pt x="2079" y="1189"/>
                  <a:pt x="1788" y="1372"/>
                  <a:pt x="1538" y="1642"/>
                </a:cubicBezTo>
                <a:cubicBezTo>
                  <a:pt x="1287" y="1911"/>
                  <a:pt x="1114" y="2224"/>
                  <a:pt x="1020" y="2580"/>
                </a:cubicBezTo>
                <a:cubicBezTo>
                  <a:pt x="925" y="2936"/>
                  <a:pt x="913" y="3295"/>
                  <a:pt x="985" y="3655"/>
                </a:cubicBezTo>
                <a:cubicBezTo>
                  <a:pt x="1055" y="4015"/>
                  <a:pt x="1206" y="4337"/>
                  <a:pt x="1436" y="4621"/>
                </a:cubicBezTo>
                <a:lnTo>
                  <a:pt x="4999" y="8462"/>
                </a:lnTo>
                <a:lnTo>
                  <a:pt x="8562" y="4621"/>
                </a:lnTo>
                <a:cubicBezTo>
                  <a:pt x="8792" y="4337"/>
                  <a:pt x="8942" y="4015"/>
                  <a:pt x="9013" y="3655"/>
                </a:cubicBezTo>
                <a:cubicBezTo>
                  <a:pt x="9084" y="3295"/>
                  <a:pt x="9072" y="2936"/>
                  <a:pt x="8978" y="2580"/>
                </a:cubicBezTo>
                <a:cubicBezTo>
                  <a:pt x="8883" y="2224"/>
                  <a:pt x="8710" y="1911"/>
                  <a:pt x="8460" y="1642"/>
                </a:cubicBezTo>
              </a:path>
            </a:pathLst>
          </a:custGeom>
          <a:solidFill>
            <a:srgbClr val="B5302A">
              <a:alpha val="100000"/>
            </a:srgbClr>
          </a:solidFill>
          <a:ln>
            <a:headEnd type="none"/>
            <a:tailEnd type="none"/>
          </a:ln>
        </p:spPr>
      </p:sp>
      <p:sp>
        <p:nvSpPr>
          <p:cNvPr id="17" name="TextBox 17"/>
          <p:cNvSpPr txBox="1"/>
          <p:nvPr/>
        </p:nvSpPr>
        <p:spPr>
          <a:xfrm>
            <a:off x="4529493" y="3772941"/>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践行初心、担当使命</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29493" y="4203353"/>
            <a:ext cx="3367883"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深刻揭示了党的根本宗旨和政治品格，将理论</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强党的成果转化为为人民服务的实际行动和政</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治自觉。</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196"/>
            <a:ext cx="3129817" cy="9525"/>
          </a:xfrm>
          <a:prstGeom prst="line">
            <a:avLst/>
          </a:prstGeom>
          <a:ln w="9525">
            <a:solidFill>
              <a:srgbClr val="D6CCBE">
                <a:alpha val="100000"/>
              </a:srgbClr>
            </a:solidFill>
            <a:prstDash val="solid"/>
            <a:headEnd type="none"/>
            <a:tailEnd type="none"/>
          </a:ln>
        </p:spPr>
      </p:sp>
      <p:sp>
        <p:nvSpPr>
          <p:cNvPr id="20" name="TextBox 20"/>
          <p:cNvSpPr txBox="1"/>
          <p:nvPr/>
        </p:nvSpPr>
        <p:spPr>
          <a:xfrm>
            <a:off x="4529493" y="5842546"/>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政治品格</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249686"/>
            <a:ext cx="3605799" cy="4151114"/>
          </a:xfrm>
          <a:prstGeom prst="rect">
            <a:avLst/>
          </a:prstGeom>
          <a:solidFill>
            <a:srgbClr val="F0E8DD">
              <a:alpha val="100000"/>
            </a:srgbClr>
          </a:solidFill>
          <a:ln w="9525">
            <a:solidFill>
              <a:srgbClr val="D6CCBE">
                <a:alpha val="100000"/>
              </a:srgbClr>
            </a:solidFill>
            <a:prstDash val="solid"/>
            <a:headEnd type="none"/>
            <a:tailEnd type="none"/>
          </a:ln>
        </p:spPr>
      </p:sp>
      <p:sp>
        <p:nvSpPr>
          <p:cNvPr id="22" name="AutoShape 22"/>
          <p:cNvSpPr/>
          <p:nvPr/>
        </p:nvSpPr>
        <p:spPr>
          <a:xfrm>
            <a:off x="8125918" y="224968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544961"/>
            <a:ext cx="418996" cy="419100"/>
          </a:xfrm>
          <a:custGeom>
            <a:avLst/>
            <a:gdLst/>
            <a:ahLst/>
            <a:cxnLst/>
            <a:rect l="l" t="t" r="r" b="b"/>
            <a:pathLst>
              <a:path w="9998" h="10000">
                <a:moveTo>
                  <a:pt x="4999" y="10000"/>
                </a:moveTo>
                <a:cubicBezTo>
                  <a:pt x="5905" y="10006"/>
                  <a:pt x="6745" y="9848"/>
                  <a:pt x="7518" y="9526"/>
                </a:cubicBezTo>
                <a:cubicBezTo>
                  <a:pt x="8274" y="9222"/>
                  <a:pt x="8874" y="8806"/>
                  <a:pt x="9318" y="8279"/>
                </a:cubicBezTo>
                <a:cubicBezTo>
                  <a:pt x="9771" y="7733"/>
                  <a:pt x="9998" y="7144"/>
                  <a:pt x="9998" y="6512"/>
                </a:cubicBezTo>
                <a:cubicBezTo>
                  <a:pt x="9998" y="6195"/>
                  <a:pt x="9887" y="5813"/>
                  <a:pt x="9665" y="5367"/>
                </a:cubicBezTo>
                <a:cubicBezTo>
                  <a:pt x="8553" y="6130"/>
                  <a:pt x="7709" y="6515"/>
                  <a:pt x="7132" y="6521"/>
                </a:cubicBezTo>
                <a:cubicBezTo>
                  <a:pt x="7789" y="5715"/>
                  <a:pt x="8207" y="5005"/>
                  <a:pt x="8385" y="4391"/>
                </a:cubicBezTo>
                <a:cubicBezTo>
                  <a:pt x="8553" y="3789"/>
                  <a:pt x="8500" y="3237"/>
                  <a:pt x="8225" y="2735"/>
                </a:cubicBezTo>
                <a:cubicBezTo>
                  <a:pt x="7976" y="2269"/>
                  <a:pt x="7509" y="1807"/>
                  <a:pt x="6825" y="1349"/>
                </a:cubicBezTo>
                <a:cubicBezTo>
                  <a:pt x="6247" y="958"/>
                  <a:pt x="5416" y="508"/>
                  <a:pt x="4332" y="0"/>
                </a:cubicBezTo>
                <a:cubicBezTo>
                  <a:pt x="4421" y="638"/>
                  <a:pt x="4328" y="1227"/>
                  <a:pt x="4053" y="1767"/>
                </a:cubicBezTo>
                <a:cubicBezTo>
                  <a:pt x="3839" y="2195"/>
                  <a:pt x="3501" y="2601"/>
                  <a:pt x="3039" y="2986"/>
                </a:cubicBezTo>
                <a:cubicBezTo>
                  <a:pt x="2781" y="3203"/>
                  <a:pt x="2399" y="3467"/>
                  <a:pt x="1893" y="3777"/>
                </a:cubicBezTo>
                <a:lnTo>
                  <a:pt x="1573" y="3972"/>
                </a:lnTo>
                <a:cubicBezTo>
                  <a:pt x="1075" y="4300"/>
                  <a:pt x="693" y="4679"/>
                  <a:pt x="427" y="5107"/>
                </a:cubicBezTo>
                <a:cubicBezTo>
                  <a:pt x="142" y="5553"/>
                  <a:pt x="0" y="6022"/>
                  <a:pt x="0" y="6512"/>
                </a:cubicBezTo>
                <a:cubicBezTo>
                  <a:pt x="0" y="7144"/>
                  <a:pt x="226" y="7733"/>
                  <a:pt x="680" y="8279"/>
                </a:cubicBezTo>
                <a:cubicBezTo>
                  <a:pt x="1124" y="8806"/>
                  <a:pt x="1724" y="9222"/>
                  <a:pt x="2480" y="9526"/>
                </a:cubicBezTo>
                <a:cubicBezTo>
                  <a:pt x="3252" y="9842"/>
                  <a:pt x="4092" y="10000"/>
                  <a:pt x="4999" y="10000"/>
                </a:cubicBezTo>
                <a:moveTo>
                  <a:pt x="5466" y="1740"/>
                </a:moveTo>
                <a:cubicBezTo>
                  <a:pt x="6194" y="2174"/>
                  <a:pt x="6683" y="2587"/>
                  <a:pt x="6932" y="2981"/>
                </a:cubicBezTo>
                <a:cubicBezTo>
                  <a:pt x="7180" y="3375"/>
                  <a:pt x="7225" y="3820"/>
                  <a:pt x="7065" y="4316"/>
                </a:cubicBezTo>
                <a:cubicBezTo>
                  <a:pt x="6914" y="4775"/>
                  <a:pt x="6550" y="5355"/>
                  <a:pt x="5972" y="6056"/>
                </a:cubicBezTo>
                <a:cubicBezTo>
                  <a:pt x="5812" y="6254"/>
                  <a:pt x="5761" y="6463"/>
                  <a:pt x="5819" y="6684"/>
                </a:cubicBezTo>
                <a:cubicBezTo>
                  <a:pt x="5876" y="6904"/>
                  <a:pt x="6027" y="7087"/>
                  <a:pt x="6272" y="7233"/>
                </a:cubicBezTo>
                <a:cubicBezTo>
                  <a:pt x="6516" y="7378"/>
                  <a:pt x="6803" y="7451"/>
                  <a:pt x="7132" y="7451"/>
                </a:cubicBezTo>
                <a:cubicBezTo>
                  <a:pt x="7576" y="7445"/>
                  <a:pt x="8047" y="7352"/>
                  <a:pt x="8545" y="7172"/>
                </a:cubicBezTo>
                <a:cubicBezTo>
                  <a:pt x="8411" y="7532"/>
                  <a:pt x="8171" y="7857"/>
                  <a:pt x="7825" y="8149"/>
                </a:cubicBezTo>
                <a:cubicBezTo>
                  <a:pt x="7478" y="8440"/>
                  <a:pt x="7060" y="8666"/>
                  <a:pt x="6572" y="8828"/>
                </a:cubicBezTo>
                <a:cubicBezTo>
                  <a:pt x="6083" y="8989"/>
                  <a:pt x="5559" y="9070"/>
                  <a:pt x="4999" y="9070"/>
                </a:cubicBezTo>
                <a:cubicBezTo>
                  <a:pt x="4332" y="9070"/>
                  <a:pt x="3719" y="8956"/>
                  <a:pt x="3159" y="8730"/>
                </a:cubicBezTo>
                <a:cubicBezTo>
                  <a:pt x="2599" y="8504"/>
                  <a:pt x="2155" y="8194"/>
                  <a:pt x="1826" y="7800"/>
                </a:cubicBezTo>
                <a:cubicBezTo>
                  <a:pt x="1497" y="7406"/>
                  <a:pt x="1333" y="6976"/>
                  <a:pt x="1333" y="6512"/>
                </a:cubicBezTo>
                <a:cubicBezTo>
                  <a:pt x="1333" y="6158"/>
                  <a:pt x="1433" y="5820"/>
                  <a:pt x="1633" y="5498"/>
                </a:cubicBezTo>
                <a:cubicBezTo>
                  <a:pt x="1833" y="5175"/>
                  <a:pt x="2119" y="4893"/>
                  <a:pt x="2493" y="4651"/>
                </a:cubicBezTo>
                <a:lnTo>
                  <a:pt x="3013" y="4326"/>
                </a:lnTo>
                <a:cubicBezTo>
                  <a:pt x="3306" y="4146"/>
                  <a:pt x="3555" y="3975"/>
                  <a:pt x="3759" y="3814"/>
                </a:cubicBezTo>
                <a:cubicBezTo>
                  <a:pt x="4612" y="3181"/>
                  <a:pt x="5181" y="2490"/>
                  <a:pt x="5466" y="1740"/>
                </a:cubicBezTo>
              </a:path>
            </a:pathLst>
          </a:custGeom>
          <a:solidFill>
            <a:srgbClr val="B5302A">
              <a:alpha val="100000"/>
            </a:srgbClr>
          </a:solidFill>
          <a:ln>
            <a:headEnd type="none"/>
            <a:tailEnd type="none"/>
          </a:ln>
        </p:spPr>
      </p:sp>
      <p:sp>
        <p:nvSpPr>
          <p:cNvPr id="24" name="TextBox 24"/>
          <p:cNvSpPr txBox="1"/>
          <p:nvPr/>
        </p:nvSpPr>
        <p:spPr>
          <a:xfrm>
            <a:off x="8363984" y="3772941"/>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不怕牺牲、英勇斗争</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63984" y="4203353"/>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展现了共产党人的革命意志和斗争精神，是思</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想建党在应对重大风险挑战、克服艰难险阻时</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迸发出的强大精神力量。</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196"/>
            <a:ext cx="3129669" cy="9525"/>
          </a:xfrm>
          <a:prstGeom prst="line">
            <a:avLst/>
          </a:prstGeom>
          <a:ln w="9525">
            <a:solidFill>
              <a:srgbClr val="D6CCBE">
                <a:alpha val="100000"/>
              </a:srgbClr>
            </a:solidFill>
            <a:prstDash val="solid"/>
            <a:headEnd type="none"/>
            <a:tailEnd type="none"/>
          </a:ln>
        </p:spPr>
      </p:sp>
      <p:sp>
        <p:nvSpPr>
          <p:cNvPr id="27" name="TextBox 27"/>
          <p:cNvSpPr txBox="1"/>
          <p:nvPr/>
        </p:nvSpPr>
        <p:spPr>
          <a:xfrm>
            <a:off x="8363984"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精神力量</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771525"/>
            <a:ext cx="11274781" cy="400050"/>
          </a:xfrm>
          <a:prstGeom prst="rect">
            <a:avLst/>
          </a:prstGeom>
          <a:ln>
            <a:headEnd type="none"/>
            <a:tailEnd type="none"/>
          </a:ln>
        </p:spPr>
        <p:txBody>
          <a:bodyPr vert="horz" wrap="none" lIns="0" tIns="0" rIns="0" bIns="0" rtlCol="0" anchor="t" anchorCtr="0"/>
          <a:lstStyle/>
          <a:p>
            <a:pPr algn="l">
              <a:defRPr/>
            </a:pPr>
            <a:r>
              <a:rPr lang="en-US" sz="28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内涵三：伟大建党精神的时代价值与党章确认</a:t>
            </a:r>
            <a:endParaRPr lang="en-US" sz="1100"/>
          </a:p>
        </p:txBody>
      </p:sp>
      <p:sp>
        <p:nvSpPr>
          <p:cNvPr id="5" name="AutoShape 5"/>
          <p:cNvSpPr/>
          <p:nvPr/>
        </p:nvSpPr>
        <p:spPr>
          <a:xfrm>
            <a:off x="457086" y="136773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40583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党的二十大将弘扬伟大建党精神列入大会主题并写入党章，赋予其新时代的重大现实意义。这不仅是对百年党史的深刻总</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结，更是将其上升为全党的法定义务和根本遵循，为新征程上坚持思想建党、理论强党提供了强有力的制度保障。</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45816"/>
            <a:ext cx="3605799" cy="4154984"/>
          </a:xfrm>
          <a:prstGeom prst="rect">
            <a:avLst/>
          </a:prstGeom>
          <a:solidFill>
            <a:srgbClr val="EEE8E3">
              <a:alpha val="100000"/>
            </a:srgbClr>
          </a:solidFill>
          <a:ln w="9525">
            <a:solidFill>
              <a:srgbClr val="DDD6D2">
                <a:alpha val="100000"/>
              </a:srgbClr>
            </a:solidFill>
            <a:prstDash val="solid"/>
            <a:headEnd type="none"/>
            <a:tailEnd type="none"/>
          </a:ln>
        </p:spPr>
      </p:sp>
      <p:sp>
        <p:nvSpPr>
          <p:cNvPr id="8" name="AutoShape 8"/>
          <p:cNvSpPr/>
          <p:nvPr/>
        </p:nvSpPr>
        <p:spPr>
          <a:xfrm>
            <a:off x="457086" y="224581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541091"/>
            <a:ext cx="418996" cy="419100"/>
          </a:xfrm>
          <a:custGeom>
            <a:avLst/>
            <a:gdLst/>
            <a:ahLst/>
            <a:cxnLst/>
            <a:rect l="l" t="t" r="r" b="b"/>
            <a:pathLst>
              <a:path w="9998" h="10000">
                <a:moveTo>
                  <a:pt x="0" y="0"/>
                </a:moveTo>
                <a:lnTo>
                  <a:pt x="9743" y="0"/>
                </a:lnTo>
                <a:cubicBezTo>
                  <a:pt x="9811" y="0"/>
                  <a:pt x="9870" y="26"/>
                  <a:pt x="9922" y="79"/>
                </a:cubicBezTo>
                <a:cubicBezTo>
                  <a:pt x="9972" y="131"/>
                  <a:pt x="9998" y="193"/>
                  <a:pt x="9998" y="263"/>
                </a:cubicBezTo>
                <a:cubicBezTo>
                  <a:pt x="9998" y="312"/>
                  <a:pt x="9987" y="354"/>
                  <a:pt x="9967" y="389"/>
                </a:cubicBezTo>
                <a:lnTo>
                  <a:pt x="8145" y="3684"/>
                </a:lnTo>
                <a:lnTo>
                  <a:pt x="9967" y="6979"/>
                </a:lnTo>
                <a:cubicBezTo>
                  <a:pt x="10001" y="7042"/>
                  <a:pt x="10008" y="7109"/>
                  <a:pt x="9988" y="7179"/>
                </a:cubicBezTo>
                <a:cubicBezTo>
                  <a:pt x="9967" y="7249"/>
                  <a:pt x="9926" y="7301"/>
                  <a:pt x="9866" y="7337"/>
                </a:cubicBezTo>
                <a:cubicBezTo>
                  <a:pt x="9832" y="7357"/>
                  <a:pt x="9791" y="7368"/>
                  <a:pt x="9743" y="7368"/>
                </a:cubicBezTo>
                <a:lnTo>
                  <a:pt x="1018" y="7368"/>
                </a:lnTo>
                <a:lnTo>
                  <a:pt x="1018" y="10000"/>
                </a:lnTo>
                <a:lnTo>
                  <a:pt x="0" y="10000"/>
                </a:lnTo>
                <a:lnTo>
                  <a:pt x="0" y="0"/>
                </a:lnTo>
                <a:moveTo>
                  <a:pt x="6974" y="3684"/>
                </a:moveTo>
                <a:lnTo>
                  <a:pt x="8430" y="1053"/>
                </a:lnTo>
                <a:lnTo>
                  <a:pt x="1018" y="1053"/>
                </a:lnTo>
                <a:lnTo>
                  <a:pt x="1018" y="6316"/>
                </a:lnTo>
                <a:lnTo>
                  <a:pt x="8430" y="6316"/>
                </a:lnTo>
              </a:path>
            </a:pathLst>
          </a:custGeom>
          <a:solidFill>
            <a:srgbClr val="B5302A">
              <a:alpha val="100000"/>
            </a:srgbClr>
          </a:solidFill>
          <a:ln>
            <a:headEnd type="none"/>
            <a:tailEnd type="none"/>
          </a:ln>
        </p:spPr>
      </p:sp>
      <p:sp>
        <p:nvSpPr>
          <p:cNvPr id="10" name="TextBox 10"/>
          <p:cNvSpPr txBox="1"/>
          <p:nvPr/>
        </p:nvSpPr>
        <p:spPr>
          <a:xfrm>
            <a:off x="695151" y="3150691"/>
            <a:ext cx="3129669"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列入大会主题</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95151" y="3609678"/>
            <a:ext cx="3367734"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党的二十大将弘扬伟大建党精神列入大会主</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题，向全党全社会发出了在新的赶考之路上继</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续传承红色基因、赓续精神血脉的强烈政治信</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号</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345"/>
            <a:ext cx="3129669" cy="9525"/>
          </a:xfrm>
          <a:prstGeom prst="line">
            <a:avLst/>
          </a:prstGeom>
          <a:ln w="9525">
            <a:solidFill>
              <a:srgbClr val="DDD6D2">
                <a:alpha val="100000"/>
              </a:srgbClr>
            </a:solidFill>
            <a:prstDash val="solid"/>
            <a:headEnd type="none"/>
            <a:tailEnd type="none"/>
          </a:ln>
        </p:spPr>
      </p:sp>
      <p:sp>
        <p:nvSpPr>
          <p:cNvPr id="13" name="TextBox 13"/>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政治信号</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245816"/>
            <a:ext cx="3605948" cy="4154984"/>
          </a:xfrm>
          <a:prstGeom prst="rect">
            <a:avLst/>
          </a:prstGeom>
          <a:solidFill>
            <a:srgbClr val="EEE8E3">
              <a:alpha val="100000"/>
            </a:srgbClr>
          </a:solidFill>
          <a:ln w="9525">
            <a:solidFill>
              <a:srgbClr val="DDD6D2">
                <a:alpha val="100000"/>
              </a:srgbClr>
            </a:solidFill>
            <a:prstDash val="solid"/>
            <a:headEnd type="none"/>
            <a:tailEnd type="none"/>
          </a:ln>
        </p:spPr>
      </p:sp>
      <p:sp>
        <p:nvSpPr>
          <p:cNvPr id="15" name="AutoShape 15"/>
          <p:cNvSpPr/>
          <p:nvPr/>
        </p:nvSpPr>
        <p:spPr>
          <a:xfrm>
            <a:off x="4291428" y="2245816"/>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54109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7" name="TextBox 17"/>
          <p:cNvSpPr txBox="1"/>
          <p:nvPr/>
        </p:nvSpPr>
        <p:spPr>
          <a:xfrm>
            <a:off x="4529493" y="3150691"/>
            <a:ext cx="3129817"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写入党章</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29493" y="3609678"/>
            <a:ext cx="3367883"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将伟大建党精神内涵写入党章，使其从精神倡</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导上升为全党的法定义务和根本遵循，为思想</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建党提供了最高层级的党内法规保障和制度约</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束</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345"/>
            <a:ext cx="3129817" cy="9525"/>
          </a:xfrm>
          <a:prstGeom prst="line">
            <a:avLst/>
          </a:prstGeom>
          <a:ln w="9525">
            <a:solidFill>
              <a:srgbClr val="DDD6D2">
                <a:alpha val="100000"/>
              </a:srgbClr>
            </a:solidFill>
            <a:prstDash val="solid"/>
            <a:headEnd type="none"/>
            <a:tailEnd type="none"/>
          </a:ln>
        </p:spPr>
      </p:sp>
      <p:sp>
        <p:nvSpPr>
          <p:cNvPr id="20" name="TextBox 20"/>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法定义务</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245816"/>
            <a:ext cx="3605799" cy="4154984"/>
          </a:xfrm>
          <a:prstGeom prst="rect">
            <a:avLst/>
          </a:prstGeom>
          <a:solidFill>
            <a:srgbClr val="EEE8E3">
              <a:alpha val="100000"/>
            </a:srgbClr>
          </a:solidFill>
          <a:ln w="9525">
            <a:solidFill>
              <a:srgbClr val="DDD6D2">
                <a:alpha val="100000"/>
              </a:srgbClr>
            </a:solidFill>
            <a:prstDash val="solid"/>
            <a:headEnd type="none"/>
            <a:tailEnd type="none"/>
          </a:ln>
        </p:spPr>
      </p:sp>
      <p:sp>
        <p:nvSpPr>
          <p:cNvPr id="22" name="AutoShape 22"/>
          <p:cNvSpPr/>
          <p:nvPr/>
        </p:nvSpPr>
        <p:spPr>
          <a:xfrm>
            <a:off x="8125918" y="2245816"/>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541091"/>
            <a:ext cx="418996" cy="419100"/>
          </a:xfrm>
          <a:custGeom>
            <a:avLst/>
            <a:gdLst/>
            <a:ahLst/>
            <a:cxnLst/>
            <a:rect l="l" t="t" r="r" b="b"/>
            <a:pathLst>
              <a:path w="9998" h="10000">
                <a:moveTo>
                  <a:pt x="4999" y="10000"/>
                </a:moveTo>
                <a:cubicBezTo>
                  <a:pt x="5905" y="10006"/>
                  <a:pt x="6745" y="9848"/>
                  <a:pt x="7518" y="9526"/>
                </a:cubicBezTo>
                <a:cubicBezTo>
                  <a:pt x="8274" y="9222"/>
                  <a:pt x="8874" y="8806"/>
                  <a:pt x="9318" y="8279"/>
                </a:cubicBezTo>
                <a:cubicBezTo>
                  <a:pt x="9771" y="7733"/>
                  <a:pt x="9998" y="7144"/>
                  <a:pt x="9998" y="6512"/>
                </a:cubicBezTo>
                <a:cubicBezTo>
                  <a:pt x="9998" y="6195"/>
                  <a:pt x="9887" y="5813"/>
                  <a:pt x="9665" y="5367"/>
                </a:cubicBezTo>
                <a:cubicBezTo>
                  <a:pt x="8553" y="6130"/>
                  <a:pt x="7709" y="6515"/>
                  <a:pt x="7132" y="6521"/>
                </a:cubicBezTo>
                <a:cubicBezTo>
                  <a:pt x="7789" y="5715"/>
                  <a:pt x="8207" y="5005"/>
                  <a:pt x="8385" y="4391"/>
                </a:cubicBezTo>
                <a:cubicBezTo>
                  <a:pt x="8553" y="3789"/>
                  <a:pt x="8500" y="3237"/>
                  <a:pt x="8225" y="2735"/>
                </a:cubicBezTo>
                <a:cubicBezTo>
                  <a:pt x="7976" y="2269"/>
                  <a:pt x="7509" y="1807"/>
                  <a:pt x="6825" y="1349"/>
                </a:cubicBezTo>
                <a:cubicBezTo>
                  <a:pt x="6247" y="958"/>
                  <a:pt x="5416" y="508"/>
                  <a:pt x="4332" y="0"/>
                </a:cubicBezTo>
                <a:cubicBezTo>
                  <a:pt x="4421" y="638"/>
                  <a:pt x="4328" y="1227"/>
                  <a:pt x="4053" y="1767"/>
                </a:cubicBezTo>
                <a:cubicBezTo>
                  <a:pt x="3839" y="2195"/>
                  <a:pt x="3501" y="2601"/>
                  <a:pt x="3039" y="2986"/>
                </a:cubicBezTo>
                <a:cubicBezTo>
                  <a:pt x="2781" y="3203"/>
                  <a:pt x="2399" y="3467"/>
                  <a:pt x="1893" y="3777"/>
                </a:cubicBezTo>
                <a:lnTo>
                  <a:pt x="1573" y="3972"/>
                </a:lnTo>
                <a:cubicBezTo>
                  <a:pt x="1075" y="4300"/>
                  <a:pt x="693" y="4679"/>
                  <a:pt x="427" y="5107"/>
                </a:cubicBezTo>
                <a:cubicBezTo>
                  <a:pt x="142" y="5553"/>
                  <a:pt x="0" y="6022"/>
                  <a:pt x="0" y="6512"/>
                </a:cubicBezTo>
                <a:cubicBezTo>
                  <a:pt x="0" y="7144"/>
                  <a:pt x="226" y="7733"/>
                  <a:pt x="680" y="8279"/>
                </a:cubicBezTo>
                <a:cubicBezTo>
                  <a:pt x="1124" y="8806"/>
                  <a:pt x="1724" y="9222"/>
                  <a:pt x="2480" y="9526"/>
                </a:cubicBezTo>
                <a:cubicBezTo>
                  <a:pt x="3252" y="9842"/>
                  <a:pt x="4092" y="10000"/>
                  <a:pt x="4999" y="10000"/>
                </a:cubicBezTo>
                <a:moveTo>
                  <a:pt x="5466" y="1740"/>
                </a:moveTo>
                <a:cubicBezTo>
                  <a:pt x="6194" y="2174"/>
                  <a:pt x="6683" y="2587"/>
                  <a:pt x="6932" y="2981"/>
                </a:cubicBezTo>
                <a:cubicBezTo>
                  <a:pt x="7180" y="3375"/>
                  <a:pt x="7225" y="3820"/>
                  <a:pt x="7065" y="4316"/>
                </a:cubicBezTo>
                <a:cubicBezTo>
                  <a:pt x="6914" y="4775"/>
                  <a:pt x="6550" y="5355"/>
                  <a:pt x="5972" y="6056"/>
                </a:cubicBezTo>
                <a:cubicBezTo>
                  <a:pt x="5812" y="6254"/>
                  <a:pt x="5761" y="6463"/>
                  <a:pt x="5819" y="6684"/>
                </a:cubicBezTo>
                <a:cubicBezTo>
                  <a:pt x="5876" y="6904"/>
                  <a:pt x="6027" y="7087"/>
                  <a:pt x="6272" y="7233"/>
                </a:cubicBezTo>
                <a:cubicBezTo>
                  <a:pt x="6516" y="7378"/>
                  <a:pt x="6803" y="7451"/>
                  <a:pt x="7132" y="7451"/>
                </a:cubicBezTo>
                <a:cubicBezTo>
                  <a:pt x="7576" y="7445"/>
                  <a:pt x="8047" y="7352"/>
                  <a:pt x="8545" y="7172"/>
                </a:cubicBezTo>
                <a:cubicBezTo>
                  <a:pt x="8411" y="7532"/>
                  <a:pt x="8171" y="7857"/>
                  <a:pt x="7825" y="8149"/>
                </a:cubicBezTo>
                <a:cubicBezTo>
                  <a:pt x="7478" y="8440"/>
                  <a:pt x="7060" y="8666"/>
                  <a:pt x="6572" y="8828"/>
                </a:cubicBezTo>
                <a:cubicBezTo>
                  <a:pt x="6083" y="8989"/>
                  <a:pt x="5559" y="9070"/>
                  <a:pt x="4999" y="9070"/>
                </a:cubicBezTo>
                <a:cubicBezTo>
                  <a:pt x="4332" y="9070"/>
                  <a:pt x="3719" y="8956"/>
                  <a:pt x="3159" y="8730"/>
                </a:cubicBezTo>
                <a:cubicBezTo>
                  <a:pt x="2599" y="8504"/>
                  <a:pt x="2155" y="8194"/>
                  <a:pt x="1826" y="7800"/>
                </a:cubicBezTo>
                <a:cubicBezTo>
                  <a:pt x="1497" y="7406"/>
                  <a:pt x="1333" y="6976"/>
                  <a:pt x="1333" y="6512"/>
                </a:cubicBezTo>
                <a:cubicBezTo>
                  <a:pt x="1333" y="6158"/>
                  <a:pt x="1433" y="5820"/>
                  <a:pt x="1633" y="5498"/>
                </a:cubicBezTo>
                <a:cubicBezTo>
                  <a:pt x="1833" y="5175"/>
                  <a:pt x="2119" y="4893"/>
                  <a:pt x="2493" y="4651"/>
                </a:cubicBezTo>
                <a:lnTo>
                  <a:pt x="3013" y="4326"/>
                </a:lnTo>
                <a:cubicBezTo>
                  <a:pt x="3306" y="4146"/>
                  <a:pt x="3555" y="3975"/>
                  <a:pt x="3759" y="3814"/>
                </a:cubicBezTo>
                <a:cubicBezTo>
                  <a:pt x="4612" y="3181"/>
                  <a:pt x="5181" y="2490"/>
                  <a:pt x="5466" y="1740"/>
                </a:cubicBezTo>
              </a:path>
            </a:pathLst>
          </a:custGeom>
          <a:solidFill>
            <a:srgbClr val="B5302A">
              <a:alpha val="100000"/>
            </a:srgbClr>
          </a:solidFill>
          <a:ln>
            <a:headEnd type="none"/>
            <a:tailEnd type="none"/>
          </a:ln>
        </p:spPr>
      </p:sp>
      <p:sp>
        <p:nvSpPr>
          <p:cNvPr id="24" name="TextBox 24"/>
          <p:cNvSpPr txBox="1"/>
          <p:nvPr/>
        </p:nvSpPr>
        <p:spPr>
          <a:xfrm>
            <a:off x="8363984" y="3150691"/>
            <a:ext cx="3129669" cy="257175"/>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rPr>
              <a:t>激发斗争勇气</a:t>
            </a:r>
            <a:endParaRPr lang="en-US" sz="1600"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63984" y="3609678"/>
            <a:ext cx="3367734" cy="938808"/>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在新时代新征程的复杂斗争中，弘扬伟大建党</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精神能够激发全党迎难而上、敢于斗争的勇</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气，为应对重大挑战、推进中国式现代化提供</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不竭精神动力</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345"/>
            <a:ext cx="3129669" cy="9525"/>
          </a:xfrm>
          <a:prstGeom prst="line">
            <a:avLst/>
          </a:prstGeom>
          <a:ln w="9525">
            <a:solidFill>
              <a:srgbClr val="DDD6D2">
                <a:alpha val="100000"/>
              </a:srgbClr>
            </a:solidFill>
            <a:prstDash val="solid"/>
            <a:headEnd type="none"/>
            <a:tailEnd type="none"/>
          </a:ln>
        </p:spPr>
      </p:sp>
      <p:sp>
        <p:nvSpPr>
          <p:cNvPr id="27" name="TextBox 27"/>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rPr>
              <a:t>精神动力</a:t>
            </a:r>
            <a:endParaRPr lang="en-US" sz="1600"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内涵三：以精神谱系筑牢思想根基的鲜明特质</a:t>
            </a:r>
            <a:endParaRPr lang="en-US" sz="1100"/>
          </a:p>
        </p:txBody>
      </p:sp>
      <p:sp>
        <p:nvSpPr>
          <p:cNvPr id="5" name="AutoShape 5"/>
          <p:cNvSpPr/>
          <p:nvPr/>
        </p:nvSpPr>
        <p:spPr>
          <a:xfrm>
            <a:off x="457086" y="1390650"/>
            <a:ext cx="9522" cy="974228"/>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428750"/>
            <a:ext cx="11608072" cy="887611"/>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以伟大建党精神为源头构建的中国共产党人精神谱系，集中体现了党思想先进、信仰坚定的鲜明特质。弘扬这一跨越时</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空、一脉相承的精神谱系，是思想建党与理论强党的重要抓手，旨在用宝贵精神财富滋养初心、淬炼灵魂，筑牢思想根</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基。</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593478"/>
            <a:ext cx="3605799" cy="3807322"/>
          </a:xfrm>
          <a:prstGeom prst="rect">
            <a:avLst/>
          </a:prstGeom>
          <a:solidFill>
            <a:srgbClr val="EFE8DE">
              <a:alpha val="100000"/>
            </a:srgbClr>
          </a:solidFill>
          <a:ln w="9525">
            <a:solidFill>
              <a:srgbClr val="D6CEC2">
                <a:alpha val="100000"/>
              </a:srgbClr>
            </a:solidFill>
            <a:prstDash val="solid"/>
            <a:headEnd type="none"/>
            <a:tailEnd type="none"/>
          </a:ln>
        </p:spPr>
      </p:sp>
      <p:sp>
        <p:nvSpPr>
          <p:cNvPr id="8" name="AutoShape 8"/>
          <p:cNvSpPr/>
          <p:nvPr/>
        </p:nvSpPr>
        <p:spPr>
          <a:xfrm>
            <a:off x="457086" y="2593478"/>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888753"/>
            <a:ext cx="457086" cy="4572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0" name="TextBox 10"/>
          <p:cNvSpPr txBox="1"/>
          <p:nvPr/>
        </p:nvSpPr>
        <p:spPr>
          <a:xfrm>
            <a:off x="695151" y="3963888"/>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一脉相承 同根同源</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nvSpPr>
        <p:spPr>
          <a:xfrm>
            <a:off x="695151" y="4394299"/>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以伟大建党精神为源头，在不同历史时期衍生</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出井冈山精神、脱贫攻坚精神等，时代背景虽</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异但血脉相连、同根同源。</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196"/>
            <a:ext cx="3129669" cy="9525"/>
          </a:xfrm>
          <a:prstGeom prst="line">
            <a:avLst/>
          </a:prstGeom>
          <a:ln w="9525">
            <a:solidFill>
              <a:srgbClr val="D6CEC2">
                <a:alpha val="100000"/>
              </a:srgbClr>
            </a:solidFill>
            <a:prstDash val="solid"/>
            <a:headEnd type="none"/>
            <a:tailEnd type="none"/>
          </a:ln>
        </p:spPr>
      </p:sp>
      <p:sp>
        <p:nvSpPr>
          <p:cNvPr id="13" name="TextBox 13"/>
          <p:cNvSpPr txBox="1"/>
          <p:nvPr/>
        </p:nvSpPr>
        <p:spPr>
          <a:xfrm>
            <a:off x="695151"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建党精神</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nvSpPr>
        <p:spPr>
          <a:xfrm>
            <a:off x="4291428" y="2593478"/>
            <a:ext cx="3605948" cy="3807322"/>
          </a:xfrm>
          <a:prstGeom prst="rect">
            <a:avLst/>
          </a:prstGeom>
          <a:solidFill>
            <a:srgbClr val="EFE8DE">
              <a:alpha val="100000"/>
            </a:srgbClr>
          </a:solidFill>
          <a:ln w="9525">
            <a:solidFill>
              <a:srgbClr val="D6CEC2">
                <a:alpha val="100000"/>
              </a:srgbClr>
            </a:solidFill>
            <a:prstDash val="solid"/>
            <a:headEnd type="none"/>
            <a:tailEnd type="none"/>
          </a:ln>
        </p:spPr>
      </p:sp>
      <p:sp>
        <p:nvSpPr>
          <p:cNvPr id="15" name="AutoShape 15"/>
          <p:cNvSpPr/>
          <p:nvPr/>
        </p:nvSpPr>
        <p:spPr>
          <a:xfrm>
            <a:off x="4291428" y="2593478"/>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888753"/>
            <a:ext cx="457086" cy="457200"/>
          </a:xfrm>
          <a:custGeom>
            <a:avLst/>
            <a:gdLst/>
            <a:ahLst/>
            <a:cxnLst/>
            <a:rect l="l" t="t" r="r" b="b"/>
            <a:pathLst>
              <a:path w="9998" h="10000">
                <a:moveTo>
                  <a:pt x="4999" y="2381"/>
                </a:moveTo>
                <a:cubicBezTo>
                  <a:pt x="5907" y="2381"/>
                  <a:pt x="6748" y="2555"/>
                  <a:pt x="7523" y="2905"/>
                </a:cubicBezTo>
                <a:cubicBezTo>
                  <a:pt x="8273" y="3241"/>
                  <a:pt x="8869" y="3695"/>
                  <a:pt x="9311" y="4267"/>
                </a:cubicBezTo>
                <a:cubicBezTo>
                  <a:pt x="9769" y="4857"/>
                  <a:pt x="9998" y="5498"/>
                  <a:pt x="9998" y="6190"/>
                </a:cubicBezTo>
                <a:cubicBezTo>
                  <a:pt x="9998" y="6882"/>
                  <a:pt x="9769" y="7524"/>
                  <a:pt x="9311" y="8114"/>
                </a:cubicBezTo>
                <a:cubicBezTo>
                  <a:pt x="8869" y="8685"/>
                  <a:pt x="8273" y="9139"/>
                  <a:pt x="7523" y="9476"/>
                </a:cubicBezTo>
                <a:cubicBezTo>
                  <a:pt x="6748" y="9825"/>
                  <a:pt x="5907" y="10000"/>
                  <a:pt x="4999" y="10000"/>
                </a:cubicBezTo>
                <a:cubicBezTo>
                  <a:pt x="4091" y="10000"/>
                  <a:pt x="3249" y="9825"/>
                  <a:pt x="2475" y="9476"/>
                </a:cubicBezTo>
                <a:cubicBezTo>
                  <a:pt x="1725" y="9139"/>
                  <a:pt x="1129" y="8685"/>
                  <a:pt x="687" y="8114"/>
                </a:cubicBezTo>
                <a:cubicBezTo>
                  <a:pt x="229" y="7524"/>
                  <a:pt x="0" y="6882"/>
                  <a:pt x="0" y="6190"/>
                </a:cubicBezTo>
                <a:cubicBezTo>
                  <a:pt x="0" y="5498"/>
                  <a:pt x="229" y="4857"/>
                  <a:pt x="687" y="4267"/>
                </a:cubicBezTo>
                <a:cubicBezTo>
                  <a:pt x="1129" y="3695"/>
                  <a:pt x="1725" y="3241"/>
                  <a:pt x="2475" y="2905"/>
                </a:cubicBezTo>
                <a:cubicBezTo>
                  <a:pt x="3249" y="2555"/>
                  <a:pt x="4091" y="2381"/>
                  <a:pt x="4999" y="2381"/>
                </a:cubicBezTo>
                <a:moveTo>
                  <a:pt x="4999" y="3333"/>
                </a:moveTo>
                <a:cubicBezTo>
                  <a:pt x="4324" y="3333"/>
                  <a:pt x="3695" y="3463"/>
                  <a:pt x="3112" y="3724"/>
                </a:cubicBezTo>
                <a:cubicBezTo>
                  <a:pt x="2545" y="3978"/>
                  <a:pt x="2095" y="4320"/>
                  <a:pt x="1762" y="4752"/>
                </a:cubicBezTo>
                <a:cubicBezTo>
                  <a:pt x="1420" y="5196"/>
                  <a:pt x="1250" y="5677"/>
                  <a:pt x="1250" y="6195"/>
                </a:cubicBezTo>
                <a:cubicBezTo>
                  <a:pt x="1250" y="6712"/>
                  <a:pt x="1420" y="7190"/>
                  <a:pt x="1762" y="7629"/>
                </a:cubicBezTo>
                <a:cubicBezTo>
                  <a:pt x="2095" y="8060"/>
                  <a:pt x="2545" y="8403"/>
                  <a:pt x="3112" y="8657"/>
                </a:cubicBezTo>
                <a:cubicBezTo>
                  <a:pt x="3695" y="8917"/>
                  <a:pt x="4324" y="9048"/>
                  <a:pt x="4999" y="9048"/>
                </a:cubicBezTo>
                <a:cubicBezTo>
                  <a:pt x="5673" y="9048"/>
                  <a:pt x="6302" y="8917"/>
                  <a:pt x="6886" y="8657"/>
                </a:cubicBezTo>
                <a:cubicBezTo>
                  <a:pt x="7452" y="8403"/>
                  <a:pt x="7902" y="8060"/>
                  <a:pt x="8236" y="7629"/>
                </a:cubicBezTo>
                <a:cubicBezTo>
                  <a:pt x="8577" y="7190"/>
                  <a:pt x="8748" y="6712"/>
                  <a:pt x="8748" y="6195"/>
                </a:cubicBezTo>
                <a:cubicBezTo>
                  <a:pt x="8748" y="5677"/>
                  <a:pt x="8577" y="5196"/>
                  <a:pt x="8236" y="4752"/>
                </a:cubicBezTo>
                <a:cubicBezTo>
                  <a:pt x="7902" y="4320"/>
                  <a:pt x="7452" y="3978"/>
                  <a:pt x="6886" y="3724"/>
                </a:cubicBezTo>
                <a:cubicBezTo>
                  <a:pt x="6302" y="3463"/>
                  <a:pt x="5673" y="3333"/>
                  <a:pt x="4999" y="3333"/>
                </a:cubicBezTo>
                <a:moveTo>
                  <a:pt x="4174" y="5324"/>
                </a:moveTo>
                <a:lnTo>
                  <a:pt x="4999" y="4048"/>
                </a:lnTo>
                <a:lnTo>
                  <a:pt x="5824" y="5324"/>
                </a:lnTo>
                <a:lnTo>
                  <a:pt x="7673" y="5524"/>
                </a:lnTo>
                <a:lnTo>
                  <a:pt x="6336" y="6524"/>
                </a:lnTo>
                <a:lnTo>
                  <a:pt x="6649" y="7924"/>
                </a:lnTo>
                <a:lnTo>
                  <a:pt x="4999" y="7267"/>
                </a:lnTo>
                <a:lnTo>
                  <a:pt x="3349" y="7924"/>
                </a:lnTo>
                <a:lnTo>
                  <a:pt x="3662" y="6524"/>
                </a:lnTo>
                <a:lnTo>
                  <a:pt x="2325" y="5524"/>
                </a:lnTo>
                <a:lnTo>
                  <a:pt x="4174" y="5324"/>
                </a:lnTo>
                <a:moveTo>
                  <a:pt x="5624" y="0"/>
                </a:moveTo>
                <a:lnTo>
                  <a:pt x="8748" y="0"/>
                </a:lnTo>
                <a:lnTo>
                  <a:pt x="8748" y="1429"/>
                </a:lnTo>
                <a:lnTo>
                  <a:pt x="7898" y="1971"/>
                </a:lnTo>
                <a:cubicBezTo>
                  <a:pt x="7182" y="1685"/>
                  <a:pt x="6424" y="1511"/>
                  <a:pt x="5624" y="1448"/>
                </a:cubicBezTo>
                <a:lnTo>
                  <a:pt x="5624" y="0"/>
                </a:lnTo>
                <a:moveTo>
                  <a:pt x="1250" y="0"/>
                </a:moveTo>
                <a:lnTo>
                  <a:pt x="4374" y="0"/>
                </a:lnTo>
                <a:lnTo>
                  <a:pt x="4374" y="1448"/>
                </a:lnTo>
                <a:cubicBezTo>
                  <a:pt x="3574" y="1511"/>
                  <a:pt x="2816" y="1685"/>
                  <a:pt x="2100" y="1971"/>
                </a:cubicBezTo>
                <a:lnTo>
                  <a:pt x="1250" y="1429"/>
                </a:lnTo>
              </a:path>
            </a:pathLst>
          </a:custGeom>
          <a:solidFill>
            <a:srgbClr val="B5302A">
              <a:alpha val="100000"/>
            </a:srgbClr>
          </a:solidFill>
          <a:ln>
            <a:headEnd type="none"/>
            <a:tailEnd type="none"/>
          </a:ln>
        </p:spPr>
      </p:sp>
      <p:sp>
        <p:nvSpPr>
          <p:cNvPr id="17" name="TextBox 17"/>
          <p:cNvSpPr txBox="1"/>
          <p:nvPr/>
        </p:nvSpPr>
        <p:spPr>
          <a:xfrm>
            <a:off x="4529493" y="3963888"/>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思想先进 信仰坚定</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nvSpPr>
        <p:spPr>
          <a:xfrm>
            <a:off x="4529493" y="4394299"/>
            <a:ext cx="3367883"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集中体现党的性质宗旨、优良作风和革命精</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神，是中国共产党人鲜明特质的集中展现与生</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动载体。</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196"/>
            <a:ext cx="3129817" cy="9525"/>
          </a:xfrm>
          <a:prstGeom prst="line">
            <a:avLst/>
          </a:prstGeom>
          <a:ln w="9525">
            <a:solidFill>
              <a:srgbClr val="D6CEC2">
                <a:alpha val="100000"/>
              </a:srgbClr>
            </a:solidFill>
            <a:prstDash val="solid"/>
            <a:headEnd type="none"/>
            <a:tailEnd type="none"/>
          </a:ln>
        </p:spPr>
      </p:sp>
      <p:sp>
        <p:nvSpPr>
          <p:cNvPr id="20" name="TextBox 20"/>
          <p:cNvSpPr txBox="1"/>
          <p:nvPr/>
        </p:nvSpPr>
        <p:spPr>
          <a:xfrm>
            <a:off x="4529493" y="5842546"/>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鲜明特质</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nvSpPr>
        <p:spPr>
          <a:xfrm>
            <a:off x="8125918" y="2593478"/>
            <a:ext cx="3605799" cy="3807322"/>
          </a:xfrm>
          <a:prstGeom prst="rect">
            <a:avLst/>
          </a:prstGeom>
          <a:solidFill>
            <a:srgbClr val="EFE8DE">
              <a:alpha val="100000"/>
            </a:srgbClr>
          </a:solidFill>
          <a:ln w="9525">
            <a:solidFill>
              <a:srgbClr val="D6CEC2">
                <a:alpha val="100000"/>
              </a:srgbClr>
            </a:solidFill>
            <a:prstDash val="solid"/>
            <a:headEnd type="none"/>
            <a:tailEnd type="none"/>
          </a:ln>
        </p:spPr>
      </p:sp>
      <p:sp>
        <p:nvSpPr>
          <p:cNvPr id="22" name="AutoShape 22"/>
          <p:cNvSpPr/>
          <p:nvPr/>
        </p:nvSpPr>
        <p:spPr>
          <a:xfrm>
            <a:off x="8125918" y="2593478"/>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888753"/>
            <a:ext cx="457086" cy="4572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24" name="TextBox 24"/>
          <p:cNvSpPr txBox="1"/>
          <p:nvPr/>
        </p:nvSpPr>
        <p:spPr>
          <a:xfrm>
            <a:off x="8363984" y="3963888"/>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滋养初心 淬炼灵魂</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nvSpPr>
        <p:spPr>
          <a:xfrm>
            <a:off x="8363984" y="4394299"/>
            <a:ext cx="3367734" cy="66466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挖掘和运用宝贵精神财富开展党性教育，滋养</a:t>
            </a:r>
            <a:endParaRPr lang="en-US" sz="1600"/>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党员干部初心、淬炼政治灵魂，不断筑牢全党</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思想根基。</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196"/>
            <a:ext cx="3129669" cy="9525"/>
          </a:xfrm>
          <a:prstGeom prst="line">
            <a:avLst/>
          </a:prstGeom>
          <a:ln w="9525">
            <a:solidFill>
              <a:srgbClr val="D6CEC2">
                <a:alpha val="100000"/>
              </a:srgbClr>
            </a:solidFill>
            <a:prstDash val="solid"/>
            <a:headEnd type="none"/>
            <a:tailEnd type="none"/>
          </a:ln>
        </p:spPr>
      </p:sp>
      <p:sp>
        <p:nvSpPr>
          <p:cNvPr id="27" name="TextBox 27"/>
          <p:cNvSpPr txBox="1"/>
          <p:nvPr/>
        </p:nvSpPr>
        <p:spPr>
          <a:xfrm>
            <a:off x="8363984" y="5842546"/>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党性教育</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695077" y="2592288"/>
            <a:ext cx="10798799" cy="1238250"/>
          </a:xfrm>
          <a:prstGeom prst="rect">
            <a:avLst/>
          </a:prstGeom>
          <a:ln>
            <a:headEnd type="none"/>
            <a:tailEnd type="none"/>
          </a:ln>
        </p:spPr>
        <p:txBody>
          <a:bodyPr vert="horz" wrap="square" lIns="0" tIns="0" rIns="0" bIns="0" rtlCol="0" anchor="ctr" anchorCtr="1"/>
          <a:lstStyle/>
          <a:p>
            <a:pPr algn="ctr">
              <a:defRPr/>
            </a:pPr>
            <a:r>
              <a:rPr lang="zh-CN" altLang="en-US" sz="3900" b="1" i="0" strike="noStrike">
                <a:solidFill>
                  <a:srgbClr val="F9F4EE">
                    <a:alpha val="100000"/>
                  </a:srgbClr>
                </a:solidFill>
                <a:latin typeface="黑体" panose="02010609060101010101" charset="-122"/>
                <a:ea typeface="黑体" panose="02010609060101010101" charset="-122"/>
                <a:cs typeface="FZHei-B01" panose="02000000000000000000" charset="-122"/>
              </a:rPr>
              <a:t>三、</a:t>
            </a:r>
            <a:r>
              <a:rPr lang="en-US" sz="3900" b="1" i="0" strike="noStrike">
                <a:solidFill>
                  <a:srgbClr val="F9F4EE">
                    <a:alpha val="100000"/>
                  </a:srgbClr>
                </a:solidFill>
                <a:latin typeface="黑体" panose="02010609060101010101" charset="-122"/>
                <a:ea typeface="黑体" panose="02010609060101010101" charset="-122"/>
                <a:cs typeface="FZHei-B01" panose="02000000000000000000" charset="-122"/>
              </a:rPr>
              <a:t>加强思想建党、理论强党的实践举</a:t>
            </a:r>
            <a:r>
              <a:rPr sz="3900" b="1" i="0" strike="noStrike">
                <a:solidFill>
                  <a:srgbClr val="F9F4EE">
                    <a:alpha val="100000"/>
                  </a:srgbClr>
                </a:solidFill>
                <a:latin typeface="黑体" panose="02010609060101010101" charset="-122"/>
                <a:ea typeface="黑体" panose="02010609060101010101" charset="-122"/>
                <a:cs typeface="FZHei-B01" panose="02000000000000000000" charset="-122"/>
              </a:rPr>
              <a:t>措</a:t>
            </a:r>
            <a:endParaRPr sz="3900" b="1" i="0" strike="noStrike">
              <a:solidFill>
                <a:srgbClr val="F9F4EE">
                  <a:alpha val="100000"/>
                </a:srgbClr>
              </a:solidFill>
              <a:latin typeface="黑体" panose="02010609060101010101" charset="-122"/>
              <a:ea typeface="黑体" panose="02010609060101010101" charset="-122"/>
              <a:cs typeface="FZHei-B01" panose="020000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思想建党 · 理论强党</a:t>
            </a:r>
            <a:endParaRPr lang="en-US" sz="1100"/>
          </a:p>
        </p:txBody>
      </p:sp>
      <p:sp>
        <p:nvSpPr>
          <p:cNvPr id="5" name="TextBox 5"/>
          <p:cNvSpPr txBox="1"/>
          <p:nvPr/>
        </p:nvSpPr>
        <p:spPr>
          <a:xfrm>
            <a:off x="457086" y="771525"/>
            <a:ext cx="11274781" cy="400050"/>
          </a:xfrm>
          <a:prstGeom prst="rect">
            <a:avLst/>
          </a:prstGeom>
          <a:ln>
            <a:headEnd type="none"/>
            <a:tailEnd type="none"/>
          </a:ln>
        </p:spPr>
        <p:txBody>
          <a:bodyPr vert="horz" wrap="none" lIns="0" tIns="0" rIns="0" bIns="0" rtlCol="0" anchor="t" anchorCtr="0"/>
          <a:lstStyle/>
          <a:p>
            <a:pPr algn="l">
              <a:defRPr/>
            </a:pPr>
            <a:r>
              <a:rPr lang="en-US" sz="28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举措一：用新思想凝心铸魂是首要政治任务</a:t>
            </a:r>
            <a:endParaRPr lang="en-US" sz="1100"/>
          </a:p>
        </p:txBody>
      </p:sp>
      <p:sp>
        <p:nvSpPr>
          <p:cNvPr id="6" name="AutoShape 6"/>
          <p:cNvSpPr/>
          <p:nvPr/>
        </p:nvSpPr>
        <p:spPr>
          <a:xfrm>
            <a:off x="457086" y="136773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40583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坚持不懈用习近平新时代中国特色社会主义思想凝心铸魂，是新时代加强思想建党、理论强党的最重要任务和首要政治要</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求。这一思想是当代中国马克思主义，必须将其作为武装全党、教育人民、指导实践的核心内容与思想灯塔。</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3624411"/>
            <a:ext cx="11274781" cy="9525"/>
          </a:xfrm>
          <a:prstGeom prst="line">
            <a:avLst/>
          </a:prstGeom>
          <a:ln w="9525">
            <a:solidFill>
              <a:srgbClr val="D8D1C6">
                <a:alpha val="100000"/>
              </a:srgbClr>
            </a:solidFill>
            <a:prstDash val="solid"/>
            <a:headEnd type="none"/>
            <a:tailEnd type="none"/>
          </a:ln>
        </p:spPr>
      </p:sp>
      <p:sp>
        <p:nvSpPr>
          <p:cNvPr id="9" name="TextBox 9"/>
          <p:cNvSpPr txBox="1"/>
          <p:nvPr>
            <p:custDataLst>
              <p:tags r:id="rId2"/>
            </p:custDataLst>
          </p:nvPr>
        </p:nvSpPr>
        <p:spPr>
          <a:xfrm>
            <a:off x="457086" y="2680246"/>
            <a:ext cx="266633" cy="152400"/>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rPr>
              <a:t>01</a:t>
            </a:r>
            <a:endPar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endParaRPr>
          </a:p>
        </p:txBody>
      </p:sp>
      <p:sp>
        <p:nvSpPr>
          <p:cNvPr id="10" name="TextBox 10"/>
          <p:cNvSpPr txBox="1"/>
          <p:nvPr>
            <p:custDataLst>
              <p:tags r:id="rId3"/>
            </p:custDataLst>
          </p:nvPr>
        </p:nvSpPr>
        <p:spPr>
          <a:xfrm>
            <a:off x="876080" y="2699296"/>
            <a:ext cx="10884353" cy="464344"/>
          </a:xfrm>
          <a:prstGeom prst="rect">
            <a:avLst/>
          </a:prstGeom>
          <a:ln>
            <a:headEnd type="none"/>
            <a:tailEnd type="none"/>
          </a:ln>
        </p:spPr>
        <p:txBody>
          <a:bodyPr vert="horz" wrap="square" lIns="0" tIns="0" rIns="0" bIns="0" rtlCol="0" anchor="t" anchorCtr="0"/>
          <a:lstStyle/>
          <a:p>
            <a:pPr algn="l">
              <a:defRPr/>
            </a:pPr>
            <a:r>
              <a:rPr lang="en-US" b="1" i="0" strike="noStrike">
                <a:solidFill>
                  <a:srgbClr val="1C0A0A">
                    <a:alpha val="87843"/>
                  </a:srgbClr>
                </a:solidFill>
                <a:latin typeface="FZHei-B01" panose="02000000000000000000" charset="-122"/>
                <a:ea typeface="FZHei-B01" panose="02000000000000000000" charset="-122"/>
                <a:cs typeface="FZHei-B01" panose="02000000000000000000" charset="-122"/>
              </a:rPr>
              <a:t>理论飞跃：</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习近平新时代中国特色社会主义思想是当代中国马克思主义、二十一世纪马克思主义，是中华文化和中国精神的时代精华，实现了马克思主义中国化时代化新的飞跃。</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1" name="AutoShape 11"/>
          <p:cNvSpPr/>
          <p:nvPr>
            <p:custDataLst>
              <p:tags r:id="rId4"/>
            </p:custDataLst>
          </p:nvPr>
        </p:nvSpPr>
        <p:spPr>
          <a:xfrm>
            <a:off x="457086" y="5012531"/>
            <a:ext cx="11274781" cy="9525"/>
          </a:xfrm>
          <a:prstGeom prst="line">
            <a:avLst/>
          </a:prstGeom>
          <a:ln w="9525">
            <a:solidFill>
              <a:srgbClr val="D8D1C6">
                <a:alpha val="100000"/>
              </a:srgbClr>
            </a:solidFill>
            <a:prstDash val="solid"/>
            <a:headEnd type="none"/>
            <a:tailEnd type="none"/>
          </a:ln>
        </p:spPr>
      </p:sp>
      <p:sp>
        <p:nvSpPr>
          <p:cNvPr id="12" name="TextBox 12"/>
          <p:cNvSpPr txBox="1"/>
          <p:nvPr>
            <p:custDataLst>
              <p:tags r:id="rId5"/>
            </p:custDataLst>
          </p:nvPr>
        </p:nvSpPr>
        <p:spPr>
          <a:xfrm>
            <a:off x="457086" y="4068366"/>
            <a:ext cx="266633" cy="152400"/>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rPr>
              <a:t>02</a:t>
            </a:r>
            <a:endPar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endParaRPr>
          </a:p>
        </p:txBody>
      </p:sp>
      <p:sp>
        <p:nvSpPr>
          <p:cNvPr id="13" name="TextBox 13"/>
          <p:cNvSpPr txBox="1"/>
          <p:nvPr>
            <p:custDataLst>
              <p:tags r:id="rId6"/>
            </p:custDataLst>
          </p:nvPr>
        </p:nvSpPr>
        <p:spPr>
          <a:xfrm>
            <a:off x="876080" y="4087416"/>
            <a:ext cx="10884353" cy="464344"/>
          </a:xfrm>
          <a:prstGeom prst="rect">
            <a:avLst/>
          </a:prstGeom>
          <a:ln>
            <a:headEnd type="none"/>
            <a:tailEnd type="none"/>
          </a:ln>
        </p:spPr>
        <p:txBody>
          <a:bodyPr vert="horz" wrap="square" lIns="0" tIns="0" rIns="0" bIns="0" rtlCol="0" anchor="t" anchorCtr="0"/>
          <a:lstStyle/>
          <a:p>
            <a:pPr algn="l">
              <a:defRPr/>
            </a:pPr>
            <a:r>
              <a:rPr lang="en-US" b="1" i="0" strike="noStrike">
                <a:solidFill>
                  <a:srgbClr val="1C0A0A">
                    <a:alpha val="87843"/>
                  </a:srgbClr>
                </a:solidFill>
                <a:latin typeface="FZHei-B01" panose="02000000000000000000" charset="-122"/>
                <a:ea typeface="FZHei-B01" panose="02000000000000000000" charset="-122"/>
                <a:cs typeface="FZHei-B01" panose="02000000000000000000" charset="-122"/>
              </a:rPr>
              <a:t>武装全党：</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新时代加强思想建党、理论强党，最重要的任务就是用这一科学理论武装全党，将其转化为坚定理想、锤炼党性和指导实践、推动工作的强大力量。</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4" name="TextBox 14"/>
          <p:cNvSpPr txBox="1"/>
          <p:nvPr>
            <p:custDataLst>
              <p:tags r:id="rId7"/>
            </p:custDataLst>
          </p:nvPr>
        </p:nvSpPr>
        <p:spPr>
          <a:xfrm>
            <a:off x="457086" y="5598170"/>
            <a:ext cx="266633" cy="152400"/>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rPr>
              <a:t>03</a:t>
            </a:r>
            <a:endParaRPr lang="en-US" b="0" i="0" strike="noStrike">
              <a:solidFill>
                <a:srgbClr val="1C0A0A">
                  <a:alpha val="40000"/>
                </a:srgbClr>
              </a:solidFill>
              <a:latin typeface="FZHei-B01" panose="02000000000000000000" charset="-122"/>
              <a:ea typeface="FZHei-B01" panose="02000000000000000000" charset="-122"/>
              <a:cs typeface="FZHei-B01" panose="02000000000000000000" charset="-122"/>
            </a:endParaRPr>
          </a:p>
        </p:txBody>
      </p:sp>
      <p:sp>
        <p:nvSpPr>
          <p:cNvPr id="15" name="TextBox 15"/>
          <p:cNvSpPr txBox="1"/>
          <p:nvPr>
            <p:custDataLst>
              <p:tags r:id="rId8"/>
            </p:custDataLst>
          </p:nvPr>
        </p:nvSpPr>
        <p:spPr>
          <a:xfrm>
            <a:off x="876080" y="5617220"/>
            <a:ext cx="10441700" cy="1809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87843"/>
                  </a:srgbClr>
                </a:solidFill>
                <a:latin typeface="FZHei-B01" panose="02000000000000000000" charset="-122"/>
                <a:ea typeface="FZHei-B01" panose="02000000000000000000" charset="-122"/>
                <a:cs typeface="FZHei-B01" panose="02000000000000000000" charset="-122"/>
              </a:rPr>
              <a:t>知行合一：</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凝心铸魂要求全党在学懂弄通做实上下功夫，深刻领悟"两个确立"的决定性意义，增强"四个意识"</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a:p>
            <a:pPr algn="l">
              <a:defRPr/>
            </a:pP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、坚定"四个自信"、做到"两个维护"。</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rPr>
              <a:t>核心举措 · 理论武装</a:t>
            </a:r>
            <a:endParaRPr lang="en-US" sz="900" b="0" strike="noStrike">
              <a:solidFill>
                <a:srgbClr val="1C0A0A">
                  <a:alpha val="50196"/>
                </a:srgbClr>
              </a:solidFill>
              <a:latin typeface="FZHei-B01" panose="02000000000000000000" charset="-122"/>
              <a:ea typeface="FZHei-B01" panose="02000000000000000000" charset="-122"/>
              <a:cs typeface="FZHei-B01" panose="02000000000000000000" charset="-122"/>
            </a:endParaRPr>
          </a:p>
        </p:txBody>
      </p:sp>
      <p:sp>
        <p:nvSpPr>
          <p:cNvPr id="4" name="TextBox 4"/>
          <p:cNvSpPr txBox="1"/>
          <p:nvPr/>
        </p:nvSpPr>
        <p:spPr>
          <a:xfrm>
            <a:off x="457086" y="771525"/>
            <a:ext cx="11274781" cy="390525"/>
          </a:xfrm>
          <a:prstGeom prst="rect">
            <a:avLst/>
          </a:prstGeom>
          <a:ln>
            <a:headEnd type="none"/>
            <a:tailEnd type="none"/>
          </a:ln>
        </p:spPr>
        <p:txBody>
          <a:bodyPr vert="horz" wrap="none" lIns="0" tIns="0" rIns="0" bIns="0" rtlCol="0" anchor="t" anchorCtr="0"/>
          <a:lstStyle/>
          <a:p>
            <a:pPr algn="l">
              <a:defRPr/>
            </a:pPr>
            <a:r>
              <a:rPr lang="en-US" sz="2700" b="1" strike="noStrike">
                <a:solidFill>
                  <a:srgbClr val="1C0A0A">
                    <a:alpha val="100000"/>
                  </a:srgbClr>
                </a:solidFill>
                <a:latin typeface="FZHei-B01" panose="02000000000000000000" charset="-122"/>
                <a:ea typeface="FZHei-B01" panose="02000000000000000000" charset="-122"/>
                <a:cs typeface="FZHei-B01" panose="02000000000000000000" charset="-122"/>
              </a:rPr>
              <a:t>举措一：学深悟透世界观方法论与"六个必须坚持"</a:t>
            </a:r>
            <a:endParaRPr lang="en-US" sz="2700" b="1"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5" name="AutoShape 5"/>
          <p:cNvSpPr/>
          <p:nvPr/>
        </p:nvSpPr>
        <p:spPr>
          <a:xfrm>
            <a:off x="457086" y="1344811"/>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382911"/>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学深悟透新思想的关键在于把握其世界观和方法论。党的二十大概括的"六个必须坚持"是新时代党的理论创新的重大成</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果，为全党研究问题、解决问题提供了"总钥匙"，是真正把马克思主义看家本领学到手的核心路径。</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22896"/>
            <a:ext cx="3605799" cy="4177902"/>
          </a:xfrm>
          <a:prstGeom prst="rect">
            <a:avLst/>
          </a:prstGeom>
          <a:solidFill>
            <a:srgbClr val="EFE9E0">
              <a:alpha val="100000"/>
            </a:srgbClr>
          </a:solidFill>
          <a:ln w="9525">
            <a:solidFill>
              <a:srgbClr val="D8D0C4">
                <a:alpha val="100000"/>
              </a:srgbClr>
            </a:solidFill>
            <a:prstDash val="solid"/>
            <a:headEnd type="none"/>
            <a:tailEnd type="none"/>
          </a:ln>
        </p:spPr>
      </p:sp>
      <p:sp>
        <p:nvSpPr>
          <p:cNvPr id="8" name="AutoShape 8"/>
          <p:cNvSpPr/>
          <p:nvPr>
            <p:custDataLst>
              <p:tags r:id="rId2"/>
            </p:custDataLst>
          </p:nvPr>
        </p:nvSpPr>
        <p:spPr>
          <a:xfrm>
            <a:off x="457086" y="2222896"/>
            <a:ext cx="3605799" cy="9525"/>
          </a:xfrm>
          <a:prstGeom prst="line">
            <a:avLst/>
          </a:prstGeom>
          <a:ln w="28575">
            <a:solidFill>
              <a:srgbClr val="B5302A">
                <a:alpha val="100000"/>
              </a:srgbClr>
            </a:solidFill>
            <a:prstDash val="solid"/>
            <a:headEnd type="none"/>
            <a:tailEnd type="none"/>
          </a:ln>
        </p:spPr>
      </p:sp>
      <p:sp>
        <p:nvSpPr>
          <p:cNvPr id="9" name="AutoShape 9"/>
          <p:cNvSpPr/>
          <p:nvPr>
            <p:custDataLst>
              <p:tags r:id="rId3"/>
            </p:custDataLst>
          </p:nvPr>
        </p:nvSpPr>
        <p:spPr>
          <a:xfrm>
            <a:off x="695151" y="2518173"/>
            <a:ext cx="457086" cy="457200"/>
          </a:xfrm>
          <a:custGeom>
            <a:avLst/>
            <a:gdLst/>
            <a:ahLst/>
            <a:cxnLst/>
            <a:rect l="l" t="t" r="r" b="b"/>
            <a:pathLst>
              <a:path w="9998" h="10000">
                <a:moveTo>
                  <a:pt x="1250" y="10000"/>
                </a:moveTo>
                <a:lnTo>
                  <a:pt x="0" y="10000"/>
                </a:lnTo>
                <a:cubicBezTo>
                  <a:pt x="0" y="9308"/>
                  <a:pt x="229" y="8666"/>
                  <a:pt x="687" y="8076"/>
                </a:cubicBezTo>
                <a:cubicBezTo>
                  <a:pt x="1129" y="7504"/>
                  <a:pt x="1725" y="7050"/>
                  <a:pt x="2475" y="6714"/>
                </a:cubicBezTo>
                <a:cubicBezTo>
                  <a:pt x="3249" y="6364"/>
                  <a:pt x="4091" y="6190"/>
                  <a:pt x="4999" y="6190"/>
                </a:cubicBezTo>
                <a:cubicBezTo>
                  <a:pt x="5907" y="6190"/>
                  <a:pt x="6748" y="6364"/>
                  <a:pt x="7523" y="6714"/>
                </a:cubicBezTo>
                <a:cubicBezTo>
                  <a:pt x="8273" y="7050"/>
                  <a:pt x="8869" y="7504"/>
                  <a:pt x="9311" y="8076"/>
                </a:cubicBezTo>
                <a:cubicBezTo>
                  <a:pt x="9769" y="8666"/>
                  <a:pt x="9998" y="9308"/>
                  <a:pt x="9998" y="10000"/>
                </a:cubicBezTo>
                <a:lnTo>
                  <a:pt x="8748" y="10000"/>
                </a:lnTo>
                <a:cubicBezTo>
                  <a:pt x="8748" y="9486"/>
                  <a:pt x="8577" y="9006"/>
                  <a:pt x="8236" y="8562"/>
                </a:cubicBezTo>
                <a:cubicBezTo>
                  <a:pt x="7902" y="8130"/>
                  <a:pt x="7452" y="7787"/>
                  <a:pt x="6886" y="7533"/>
                </a:cubicBezTo>
                <a:cubicBezTo>
                  <a:pt x="6302" y="7273"/>
                  <a:pt x="5673" y="7143"/>
                  <a:pt x="4999" y="7143"/>
                </a:cubicBezTo>
                <a:cubicBezTo>
                  <a:pt x="4324" y="7143"/>
                  <a:pt x="3695" y="7273"/>
                  <a:pt x="3112" y="7533"/>
                </a:cubicBezTo>
                <a:cubicBezTo>
                  <a:pt x="2545" y="7787"/>
                  <a:pt x="2095" y="8130"/>
                  <a:pt x="1762" y="8562"/>
                </a:cubicBezTo>
                <a:cubicBezTo>
                  <a:pt x="1420" y="9006"/>
                  <a:pt x="1250" y="9486"/>
                  <a:pt x="1250" y="10000"/>
                </a:cubicBezTo>
                <a:moveTo>
                  <a:pt x="4999" y="5714"/>
                </a:moveTo>
                <a:cubicBezTo>
                  <a:pt x="4315" y="5714"/>
                  <a:pt x="3686" y="5584"/>
                  <a:pt x="3112" y="5324"/>
                </a:cubicBezTo>
                <a:cubicBezTo>
                  <a:pt x="2545" y="5070"/>
                  <a:pt x="2095" y="4727"/>
                  <a:pt x="1762" y="4295"/>
                </a:cubicBezTo>
                <a:cubicBezTo>
                  <a:pt x="1420" y="3857"/>
                  <a:pt x="1250" y="3377"/>
                  <a:pt x="1250" y="2857"/>
                </a:cubicBezTo>
                <a:cubicBezTo>
                  <a:pt x="1250" y="2336"/>
                  <a:pt x="1420" y="1857"/>
                  <a:pt x="1762" y="1419"/>
                </a:cubicBezTo>
                <a:cubicBezTo>
                  <a:pt x="2095" y="987"/>
                  <a:pt x="2545" y="644"/>
                  <a:pt x="3112" y="390"/>
                </a:cubicBezTo>
                <a:cubicBezTo>
                  <a:pt x="3686" y="130"/>
                  <a:pt x="4315" y="0"/>
                  <a:pt x="4999" y="0"/>
                </a:cubicBezTo>
                <a:cubicBezTo>
                  <a:pt x="5682" y="0"/>
                  <a:pt x="6311" y="130"/>
                  <a:pt x="6886" y="390"/>
                </a:cubicBezTo>
                <a:cubicBezTo>
                  <a:pt x="7452" y="644"/>
                  <a:pt x="7902" y="987"/>
                  <a:pt x="8236" y="1419"/>
                </a:cubicBezTo>
                <a:cubicBezTo>
                  <a:pt x="8577" y="1857"/>
                  <a:pt x="8748" y="2336"/>
                  <a:pt x="8748" y="2857"/>
                </a:cubicBezTo>
                <a:cubicBezTo>
                  <a:pt x="8748" y="3377"/>
                  <a:pt x="8577" y="3857"/>
                  <a:pt x="8236" y="4295"/>
                </a:cubicBezTo>
                <a:cubicBezTo>
                  <a:pt x="7902" y="4727"/>
                  <a:pt x="7452" y="5070"/>
                  <a:pt x="6886" y="5324"/>
                </a:cubicBezTo>
                <a:cubicBezTo>
                  <a:pt x="6311" y="5584"/>
                  <a:pt x="5682" y="5714"/>
                  <a:pt x="4999" y="5714"/>
                </a:cubicBezTo>
                <a:moveTo>
                  <a:pt x="4999" y="4762"/>
                </a:moveTo>
                <a:cubicBezTo>
                  <a:pt x="5449" y="4762"/>
                  <a:pt x="5865" y="4676"/>
                  <a:pt x="6249" y="4505"/>
                </a:cubicBezTo>
                <a:cubicBezTo>
                  <a:pt x="6632" y="4333"/>
                  <a:pt x="6936" y="4102"/>
                  <a:pt x="7161" y="3810"/>
                </a:cubicBezTo>
                <a:cubicBezTo>
                  <a:pt x="7386" y="3517"/>
                  <a:pt x="7499" y="3199"/>
                  <a:pt x="7499" y="2857"/>
                </a:cubicBezTo>
                <a:cubicBezTo>
                  <a:pt x="7499" y="2514"/>
                  <a:pt x="7386" y="2197"/>
                  <a:pt x="7161" y="1905"/>
                </a:cubicBezTo>
                <a:cubicBezTo>
                  <a:pt x="6936" y="1613"/>
                  <a:pt x="6632" y="1381"/>
                  <a:pt x="6249" y="1210"/>
                </a:cubicBezTo>
                <a:cubicBezTo>
                  <a:pt x="5865" y="1038"/>
                  <a:pt x="5449" y="952"/>
                  <a:pt x="4999" y="952"/>
                </a:cubicBezTo>
                <a:cubicBezTo>
                  <a:pt x="4549" y="952"/>
                  <a:pt x="4132" y="1038"/>
                  <a:pt x="3749" y="1210"/>
                </a:cubicBezTo>
                <a:cubicBezTo>
                  <a:pt x="3365" y="1381"/>
                  <a:pt x="3061" y="1613"/>
                  <a:pt x="2837" y="1905"/>
                </a:cubicBezTo>
                <a:cubicBezTo>
                  <a:pt x="2612" y="2197"/>
                  <a:pt x="2500" y="2514"/>
                  <a:pt x="2500" y="2857"/>
                </a:cubicBezTo>
                <a:cubicBezTo>
                  <a:pt x="2500" y="3199"/>
                  <a:pt x="2612" y="3517"/>
                  <a:pt x="2837" y="3810"/>
                </a:cubicBezTo>
                <a:cubicBezTo>
                  <a:pt x="3061" y="4102"/>
                  <a:pt x="3365" y="4333"/>
                  <a:pt x="3749" y="4505"/>
                </a:cubicBezTo>
                <a:cubicBezTo>
                  <a:pt x="4132" y="4676"/>
                  <a:pt x="4549" y="4762"/>
                  <a:pt x="4999" y="4762"/>
                </a:cubicBezTo>
              </a:path>
            </a:pathLst>
          </a:custGeom>
          <a:solidFill>
            <a:srgbClr val="B5302A">
              <a:alpha val="100000"/>
            </a:srgbClr>
          </a:solidFill>
          <a:ln>
            <a:headEnd type="none"/>
            <a:tailEnd type="none"/>
          </a:ln>
        </p:spPr>
      </p:sp>
      <p:sp>
        <p:nvSpPr>
          <p:cNvPr id="10" name="TextBox 10"/>
          <p:cNvSpPr txBox="1"/>
          <p:nvPr>
            <p:custDataLst>
              <p:tags r:id="rId4"/>
            </p:custDataLst>
          </p:nvPr>
        </p:nvSpPr>
        <p:spPr>
          <a:xfrm>
            <a:off x="695151" y="3757761"/>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人民至上 · 自信自立</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5"/>
            </p:custDataLst>
          </p:nvPr>
        </p:nvSpPr>
        <p:spPr>
          <a:xfrm>
            <a:off x="695151" y="4216747"/>
            <a:ext cx="3367734" cy="67984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确立了理论创新的根本立场和精神特质，要求</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全党站稳人民立场，坚定走自己的路的战略自</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信。</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95151" y="5709345"/>
            <a:ext cx="3129669" cy="9525"/>
          </a:xfrm>
          <a:prstGeom prst="line">
            <a:avLst/>
          </a:prstGeom>
          <a:ln w="9525">
            <a:solidFill>
              <a:srgbClr val="D8D0C4">
                <a:alpha val="100000"/>
              </a:srgbClr>
            </a:solidFill>
            <a:prstDash val="solid"/>
            <a:headEnd type="none"/>
            <a:tailEnd type="none"/>
          </a:ln>
        </p:spPr>
      </p:sp>
      <p:sp>
        <p:nvSpPr>
          <p:cNvPr id="13" name="TextBox 13"/>
          <p:cNvSpPr txBox="1"/>
          <p:nvPr>
            <p:custDataLst>
              <p:tags r:id="rId7"/>
            </p:custDataLst>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根本立场</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4" name="AutoShape 14"/>
          <p:cNvSpPr/>
          <p:nvPr>
            <p:custDataLst>
              <p:tags r:id="rId8"/>
            </p:custDataLst>
          </p:nvPr>
        </p:nvSpPr>
        <p:spPr>
          <a:xfrm>
            <a:off x="4291428" y="2222896"/>
            <a:ext cx="3605948" cy="4177902"/>
          </a:xfrm>
          <a:prstGeom prst="rect">
            <a:avLst/>
          </a:prstGeom>
          <a:solidFill>
            <a:srgbClr val="EFE9E0">
              <a:alpha val="100000"/>
            </a:srgbClr>
          </a:solidFill>
          <a:ln w="9525">
            <a:solidFill>
              <a:srgbClr val="D8D0C4">
                <a:alpha val="100000"/>
              </a:srgbClr>
            </a:solidFill>
            <a:prstDash val="solid"/>
            <a:headEnd type="none"/>
            <a:tailEnd type="none"/>
          </a:ln>
        </p:spPr>
      </p:sp>
      <p:sp>
        <p:nvSpPr>
          <p:cNvPr id="15" name="AutoShape 15"/>
          <p:cNvSpPr/>
          <p:nvPr>
            <p:custDataLst>
              <p:tags r:id="rId9"/>
            </p:custDataLst>
          </p:nvPr>
        </p:nvSpPr>
        <p:spPr>
          <a:xfrm>
            <a:off x="4291428" y="2222896"/>
            <a:ext cx="3605948" cy="9525"/>
          </a:xfrm>
          <a:prstGeom prst="line">
            <a:avLst/>
          </a:prstGeom>
          <a:ln w="28575">
            <a:solidFill>
              <a:srgbClr val="B5302A">
                <a:alpha val="100000"/>
              </a:srgbClr>
            </a:solidFill>
            <a:prstDash val="solid"/>
            <a:headEnd type="none"/>
            <a:tailEnd type="none"/>
          </a:ln>
        </p:spPr>
      </p:sp>
      <p:sp>
        <p:nvSpPr>
          <p:cNvPr id="16" name="AutoShape 16"/>
          <p:cNvSpPr/>
          <p:nvPr>
            <p:custDataLst>
              <p:tags r:id="rId10"/>
            </p:custDataLst>
          </p:nvPr>
        </p:nvSpPr>
        <p:spPr>
          <a:xfrm>
            <a:off x="4529493" y="2518173"/>
            <a:ext cx="457086" cy="4572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9" y="7615"/>
                  <a:pt x="7499" y="7857"/>
                </a:cubicBezTo>
                <a:lnTo>
                  <a:pt x="7499" y="9048"/>
                </a:lnTo>
                <a:cubicBezTo>
                  <a:pt x="7499"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B5302A">
              <a:alpha val="100000"/>
            </a:srgbClr>
          </a:solidFill>
          <a:ln>
            <a:headEnd type="none"/>
            <a:tailEnd type="none"/>
          </a:ln>
        </p:spPr>
      </p:sp>
      <p:sp>
        <p:nvSpPr>
          <p:cNvPr id="17" name="TextBox 17"/>
          <p:cNvSpPr txBox="1"/>
          <p:nvPr>
            <p:custDataLst>
              <p:tags r:id="rId11"/>
            </p:custDataLst>
          </p:nvPr>
        </p:nvSpPr>
        <p:spPr>
          <a:xfrm>
            <a:off x="4529493" y="3757761"/>
            <a:ext cx="3129817"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守正创新 · 问题导向</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8" name="TextBox 18"/>
          <p:cNvSpPr txBox="1"/>
          <p:nvPr>
            <p:custDataLst>
              <p:tags r:id="rId12"/>
            </p:custDataLst>
          </p:nvPr>
        </p:nvSpPr>
        <p:spPr>
          <a:xfrm>
            <a:off x="4529493" y="4216747"/>
            <a:ext cx="3367883" cy="67984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提供了理论发展的动力源泉和实践路径，强调</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在坚守真理中勇于探索，在回答时代课题中推</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动理论创新。</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29493" y="5709345"/>
            <a:ext cx="3129817" cy="9525"/>
          </a:xfrm>
          <a:prstGeom prst="line">
            <a:avLst/>
          </a:prstGeom>
          <a:ln w="9525">
            <a:solidFill>
              <a:srgbClr val="D8D0C4">
                <a:alpha val="100000"/>
              </a:srgbClr>
            </a:solidFill>
            <a:prstDash val="solid"/>
            <a:headEnd type="none"/>
            <a:tailEnd type="none"/>
          </a:ln>
        </p:spPr>
      </p:sp>
      <p:sp>
        <p:nvSpPr>
          <p:cNvPr id="20" name="TextBox 20"/>
          <p:cNvSpPr txBox="1"/>
          <p:nvPr>
            <p:custDataLst>
              <p:tags r:id="rId14"/>
            </p:custDataLst>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实践路径</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AutoShape 21"/>
          <p:cNvSpPr/>
          <p:nvPr>
            <p:custDataLst>
              <p:tags r:id="rId15"/>
            </p:custDataLst>
          </p:nvPr>
        </p:nvSpPr>
        <p:spPr>
          <a:xfrm>
            <a:off x="8125918" y="2222896"/>
            <a:ext cx="3605799" cy="4177902"/>
          </a:xfrm>
          <a:prstGeom prst="rect">
            <a:avLst/>
          </a:prstGeom>
          <a:solidFill>
            <a:srgbClr val="EFE9E0">
              <a:alpha val="100000"/>
            </a:srgbClr>
          </a:solidFill>
          <a:ln w="9525">
            <a:solidFill>
              <a:srgbClr val="D8D0C4">
                <a:alpha val="100000"/>
              </a:srgbClr>
            </a:solidFill>
            <a:prstDash val="solid"/>
            <a:headEnd type="none"/>
            <a:tailEnd type="none"/>
          </a:ln>
        </p:spPr>
      </p:sp>
      <p:sp>
        <p:nvSpPr>
          <p:cNvPr id="22" name="AutoShape 22"/>
          <p:cNvSpPr/>
          <p:nvPr>
            <p:custDataLst>
              <p:tags r:id="rId16"/>
            </p:custDataLst>
          </p:nvPr>
        </p:nvSpPr>
        <p:spPr>
          <a:xfrm>
            <a:off x="8125918" y="2222896"/>
            <a:ext cx="3605799" cy="9525"/>
          </a:xfrm>
          <a:prstGeom prst="line">
            <a:avLst/>
          </a:prstGeom>
          <a:ln w="28575">
            <a:solidFill>
              <a:srgbClr val="B5302A">
                <a:alpha val="100000"/>
              </a:srgbClr>
            </a:solidFill>
            <a:prstDash val="solid"/>
            <a:headEnd type="none"/>
            <a:tailEnd type="none"/>
          </a:ln>
        </p:spPr>
      </p:sp>
      <p:sp>
        <p:nvSpPr>
          <p:cNvPr id="23" name="AutoShape 23"/>
          <p:cNvSpPr/>
          <p:nvPr>
            <p:custDataLst>
              <p:tags r:id="rId17"/>
            </p:custDataLst>
          </p:nvPr>
        </p:nvSpPr>
        <p:spPr>
          <a:xfrm>
            <a:off x="8363984" y="2518173"/>
            <a:ext cx="457086" cy="457200"/>
          </a:xfrm>
          <a:custGeom>
            <a:avLst/>
            <a:gdLst/>
            <a:ahLst/>
            <a:cxnLst/>
            <a:rect l="l" t="t" r="r" b="b"/>
            <a:pathLst>
              <a:path w="9998" h="10000">
                <a:moveTo>
                  <a:pt x="2120" y="2230"/>
                </a:moveTo>
                <a:cubicBezTo>
                  <a:pt x="1766" y="2596"/>
                  <a:pt x="1493" y="3013"/>
                  <a:pt x="1300" y="3480"/>
                </a:cubicBezTo>
                <a:cubicBezTo>
                  <a:pt x="1100" y="3966"/>
                  <a:pt x="1000" y="4473"/>
                  <a:pt x="1000" y="5000"/>
                </a:cubicBezTo>
                <a:cubicBezTo>
                  <a:pt x="1000" y="5726"/>
                  <a:pt x="1183" y="6400"/>
                  <a:pt x="1550" y="7020"/>
                </a:cubicBezTo>
                <a:cubicBezTo>
                  <a:pt x="1903" y="7620"/>
                  <a:pt x="2379" y="8096"/>
                  <a:pt x="2979" y="8450"/>
                </a:cubicBezTo>
                <a:cubicBezTo>
                  <a:pt x="3599" y="8816"/>
                  <a:pt x="4272" y="9000"/>
                  <a:pt x="4999" y="9000"/>
                </a:cubicBezTo>
                <a:cubicBezTo>
                  <a:pt x="5532" y="9000"/>
                  <a:pt x="6042" y="8900"/>
                  <a:pt x="6529" y="8700"/>
                </a:cubicBezTo>
                <a:cubicBezTo>
                  <a:pt x="6549" y="8533"/>
                  <a:pt x="6542" y="8356"/>
                  <a:pt x="6509" y="8170"/>
                </a:cubicBezTo>
                <a:cubicBezTo>
                  <a:pt x="6482" y="8056"/>
                  <a:pt x="6449" y="7946"/>
                  <a:pt x="6409" y="7840"/>
                </a:cubicBezTo>
                <a:cubicBezTo>
                  <a:pt x="6289" y="7560"/>
                  <a:pt x="5912" y="7086"/>
                  <a:pt x="5279" y="6420"/>
                </a:cubicBezTo>
                <a:cubicBezTo>
                  <a:pt x="5199" y="6333"/>
                  <a:pt x="5152" y="6240"/>
                  <a:pt x="5139" y="6140"/>
                </a:cubicBezTo>
                <a:cubicBezTo>
                  <a:pt x="5132" y="6066"/>
                  <a:pt x="5145" y="5920"/>
                  <a:pt x="5179" y="5700"/>
                </a:cubicBezTo>
                <a:lnTo>
                  <a:pt x="5189" y="5650"/>
                </a:lnTo>
                <a:cubicBezTo>
                  <a:pt x="5202" y="5543"/>
                  <a:pt x="5229" y="5463"/>
                  <a:pt x="5269" y="5410"/>
                </a:cubicBezTo>
                <a:cubicBezTo>
                  <a:pt x="5322" y="5336"/>
                  <a:pt x="5419" y="5273"/>
                  <a:pt x="5559" y="5220"/>
                </a:cubicBezTo>
                <a:cubicBezTo>
                  <a:pt x="5705" y="5160"/>
                  <a:pt x="5929" y="5106"/>
                  <a:pt x="6229" y="5060"/>
                </a:cubicBezTo>
                <a:cubicBezTo>
                  <a:pt x="6382" y="5040"/>
                  <a:pt x="6504" y="5041"/>
                  <a:pt x="6594" y="5065"/>
                </a:cubicBezTo>
                <a:cubicBezTo>
                  <a:pt x="6684" y="5088"/>
                  <a:pt x="6762" y="5136"/>
                  <a:pt x="6829" y="5210"/>
                </a:cubicBezTo>
                <a:cubicBezTo>
                  <a:pt x="6869" y="5250"/>
                  <a:pt x="6925" y="5326"/>
                  <a:pt x="6999" y="5440"/>
                </a:cubicBezTo>
                <a:lnTo>
                  <a:pt x="7059" y="5520"/>
                </a:lnTo>
                <a:cubicBezTo>
                  <a:pt x="7132" y="5633"/>
                  <a:pt x="7209" y="5716"/>
                  <a:pt x="7289" y="5770"/>
                </a:cubicBezTo>
                <a:cubicBezTo>
                  <a:pt x="7335" y="5810"/>
                  <a:pt x="7415" y="5853"/>
                  <a:pt x="7528" y="5900"/>
                </a:cubicBezTo>
                <a:cubicBezTo>
                  <a:pt x="7648" y="5960"/>
                  <a:pt x="7758" y="6018"/>
                  <a:pt x="7858" y="6075"/>
                </a:cubicBezTo>
                <a:cubicBezTo>
                  <a:pt x="7958" y="6131"/>
                  <a:pt x="8031" y="6195"/>
                  <a:pt x="8078" y="6265"/>
                </a:cubicBezTo>
                <a:cubicBezTo>
                  <a:pt x="8124" y="6335"/>
                  <a:pt x="8154" y="6426"/>
                  <a:pt x="8168" y="6540"/>
                </a:cubicBezTo>
                <a:cubicBezTo>
                  <a:pt x="8174" y="6606"/>
                  <a:pt x="8178" y="6733"/>
                  <a:pt x="8178" y="6920"/>
                </a:cubicBezTo>
                <a:lnTo>
                  <a:pt x="8178" y="6980"/>
                </a:lnTo>
                <a:cubicBezTo>
                  <a:pt x="8178" y="7160"/>
                  <a:pt x="8161" y="7330"/>
                  <a:pt x="8128" y="7490"/>
                </a:cubicBezTo>
                <a:cubicBezTo>
                  <a:pt x="8408" y="7143"/>
                  <a:pt x="8621" y="6760"/>
                  <a:pt x="8768" y="6340"/>
                </a:cubicBezTo>
                <a:cubicBezTo>
                  <a:pt x="8921" y="5913"/>
                  <a:pt x="8998" y="5466"/>
                  <a:pt x="8998" y="5000"/>
                </a:cubicBezTo>
                <a:cubicBezTo>
                  <a:pt x="8998" y="4460"/>
                  <a:pt x="8894" y="3943"/>
                  <a:pt x="8688" y="3450"/>
                </a:cubicBezTo>
                <a:cubicBezTo>
                  <a:pt x="8488" y="2970"/>
                  <a:pt x="8204" y="2546"/>
                  <a:pt x="7838" y="2180"/>
                </a:cubicBezTo>
                <a:cubicBezTo>
                  <a:pt x="7472" y="1813"/>
                  <a:pt x="7052" y="1526"/>
                  <a:pt x="6579" y="1320"/>
                </a:cubicBezTo>
                <a:cubicBezTo>
                  <a:pt x="6145" y="1613"/>
                  <a:pt x="5882" y="1823"/>
                  <a:pt x="5789" y="1950"/>
                </a:cubicBezTo>
                <a:cubicBezTo>
                  <a:pt x="5775" y="1970"/>
                  <a:pt x="5755" y="2013"/>
                  <a:pt x="5729" y="2080"/>
                </a:cubicBezTo>
                <a:cubicBezTo>
                  <a:pt x="5675" y="2213"/>
                  <a:pt x="5625" y="2310"/>
                  <a:pt x="5579" y="2370"/>
                </a:cubicBezTo>
                <a:cubicBezTo>
                  <a:pt x="5505" y="2483"/>
                  <a:pt x="5415" y="2546"/>
                  <a:pt x="5309" y="2560"/>
                </a:cubicBezTo>
                <a:cubicBezTo>
                  <a:pt x="5255" y="2566"/>
                  <a:pt x="5155" y="2566"/>
                  <a:pt x="5009" y="2560"/>
                </a:cubicBezTo>
                <a:cubicBezTo>
                  <a:pt x="4782" y="2540"/>
                  <a:pt x="4612" y="2543"/>
                  <a:pt x="4499" y="2570"/>
                </a:cubicBezTo>
                <a:cubicBezTo>
                  <a:pt x="4312" y="2610"/>
                  <a:pt x="4189" y="2713"/>
                  <a:pt x="4129" y="2880"/>
                </a:cubicBezTo>
                <a:cubicBezTo>
                  <a:pt x="4102" y="2966"/>
                  <a:pt x="4085" y="3080"/>
                  <a:pt x="4079" y="3220"/>
                </a:cubicBezTo>
                <a:cubicBezTo>
                  <a:pt x="4072" y="3380"/>
                  <a:pt x="4085" y="3530"/>
                  <a:pt x="4119" y="3670"/>
                </a:cubicBezTo>
                <a:cubicBezTo>
                  <a:pt x="4159" y="3836"/>
                  <a:pt x="4222" y="3973"/>
                  <a:pt x="4309" y="4080"/>
                </a:cubicBezTo>
                <a:cubicBezTo>
                  <a:pt x="4355" y="4133"/>
                  <a:pt x="4362" y="4220"/>
                  <a:pt x="4329" y="4340"/>
                </a:cubicBezTo>
                <a:cubicBezTo>
                  <a:pt x="4315" y="4400"/>
                  <a:pt x="4292" y="4456"/>
                  <a:pt x="4259" y="4510"/>
                </a:cubicBezTo>
                <a:cubicBezTo>
                  <a:pt x="4232" y="4543"/>
                  <a:pt x="4209" y="4570"/>
                  <a:pt x="4189" y="4590"/>
                </a:cubicBezTo>
                <a:cubicBezTo>
                  <a:pt x="4155" y="4570"/>
                  <a:pt x="4084" y="4496"/>
                  <a:pt x="3974" y="4370"/>
                </a:cubicBezTo>
                <a:cubicBezTo>
                  <a:pt x="3864" y="4243"/>
                  <a:pt x="3775" y="4150"/>
                  <a:pt x="3709" y="4090"/>
                </a:cubicBezTo>
                <a:cubicBezTo>
                  <a:pt x="3595" y="3990"/>
                  <a:pt x="3482" y="3923"/>
                  <a:pt x="3369" y="3890"/>
                </a:cubicBezTo>
                <a:cubicBezTo>
                  <a:pt x="3315" y="3876"/>
                  <a:pt x="3222" y="3856"/>
                  <a:pt x="3089" y="3830"/>
                </a:cubicBezTo>
                <a:lnTo>
                  <a:pt x="3079" y="3820"/>
                </a:lnTo>
                <a:cubicBezTo>
                  <a:pt x="2892" y="3780"/>
                  <a:pt x="2759" y="3746"/>
                  <a:pt x="2679" y="3720"/>
                </a:cubicBezTo>
                <a:cubicBezTo>
                  <a:pt x="2539" y="3673"/>
                  <a:pt x="2453" y="3616"/>
                  <a:pt x="2420" y="3550"/>
                </a:cubicBezTo>
                <a:cubicBezTo>
                  <a:pt x="2400" y="3496"/>
                  <a:pt x="2386" y="3430"/>
                  <a:pt x="2380" y="3350"/>
                </a:cubicBezTo>
                <a:cubicBezTo>
                  <a:pt x="2373" y="3303"/>
                  <a:pt x="2370" y="3223"/>
                  <a:pt x="2370" y="3110"/>
                </a:cubicBezTo>
                <a:cubicBezTo>
                  <a:pt x="2370" y="2970"/>
                  <a:pt x="2366" y="2863"/>
                  <a:pt x="2360" y="2790"/>
                </a:cubicBezTo>
                <a:cubicBezTo>
                  <a:pt x="2346" y="2656"/>
                  <a:pt x="2316" y="2540"/>
                  <a:pt x="2270" y="2440"/>
                </a:cubicBezTo>
                <a:cubicBezTo>
                  <a:pt x="2230" y="2360"/>
                  <a:pt x="2180" y="2290"/>
                  <a:pt x="2120" y="2230"/>
                </a:cubicBezTo>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path>
            </a:pathLst>
          </a:custGeom>
          <a:solidFill>
            <a:srgbClr val="B5302A">
              <a:alpha val="100000"/>
            </a:srgbClr>
          </a:solidFill>
          <a:ln>
            <a:headEnd type="none"/>
            <a:tailEnd type="none"/>
          </a:ln>
        </p:spPr>
      </p:sp>
      <p:sp>
        <p:nvSpPr>
          <p:cNvPr id="24" name="TextBox 24"/>
          <p:cNvSpPr txBox="1"/>
          <p:nvPr>
            <p:custDataLst>
              <p:tags r:id="rId18"/>
            </p:custDataLst>
          </p:nvPr>
        </p:nvSpPr>
        <p:spPr>
          <a:xfrm>
            <a:off x="8363984" y="3757761"/>
            <a:ext cx="3129669" cy="257175"/>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rPr>
              <a:t>系统观念 · 胸怀天下</a:t>
            </a:r>
            <a:endParaRPr lang="en-US" sz="1600" b="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5" name="TextBox 25"/>
          <p:cNvSpPr txBox="1"/>
          <p:nvPr>
            <p:custDataLst>
              <p:tags r:id="rId19"/>
            </p:custDataLst>
          </p:nvPr>
        </p:nvSpPr>
        <p:spPr>
          <a:xfrm>
            <a:off x="8363984" y="4216747"/>
            <a:ext cx="3367734" cy="679846"/>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赋予了科学思维方法和宏大视野，指导党员干</a:t>
            </a:r>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部用普遍联系的观点谋划发展，以世界眼光应</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对全球性挑战。</a:t>
            </a:r>
            <a:endParaRPr sz="1600" b="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63984" y="5709345"/>
            <a:ext cx="3129669" cy="9525"/>
          </a:xfrm>
          <a:prstGeom prst="line">
            <a:avLst/>
          </a:prstGeom>
          <a:ln w="9525">
            <a:solidFill>
              <a:srgbClr val="D8D0C4">
                <a:alpha val="100000"/>
              </a:srgbClr>
            </a:solidFill>
            <a:prstDash val="solid"/>
            <a:headEnd type="none"/>
            <a:tailEnd type="none"/>
          </a:ln>
        </p:spPr>
      </p:sp>
      <p:sp>
        <p:nvSpPr>
          <p:cNvPr id="27" name="TextBox 27"/>
          <p:cNvSpPr txBox="1"/>
          <p:nvPr>
            <p:custDataLst>
              <p:tags r:id="rId21"/>
            </p:custDataLst>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rPr>
              <a:t>宏大视野</a:t>
            </a:r>
            <a:endParaRPr lang="en-US" sz="1600" b="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BD5">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制度建设</a:t>
            </a:r>
            <a:endParaRPr lang="en-US" sz="1100"/>
          </a:p>
        </p:txBody>
      </p:sp>
      <p:sp>
        <p:nvSpPr>
          <p:cNvPr id="5" name="TextBox 5"/>
          <p:cNvSpPr txBox="1"/>
          <p:nvPr/>
        </p:nvSpPr>
        <p:spPr>
          <a:xfrm>
            <a:off x="457086" y="771525"/>
            <a:ext cx="11274781" cy="400050"/>
          </a:xfrm>
          <a:prstGeom prst="rect">
            <a:avLst/>
          </a:prstGeom>
          <a:ln>
            <a:headEnd type="none"/>
            <a:tailEnd type="none"/>
          </a:ln>
        </p:spPr>
        <p:txBody>
          <a:bodyPr vert="horz" wrap="none" lIns="0" tIns="0" rIns="0" bIns="0" rtlCol="0" anchor="t" anchorCtr="0"/>
          <a:lstStyle/>
          <a:p>
            <a:pPr algn="l">
              <a:defRPr/>
            </a:pPr>
            <a:r>
              <a:rPr lang="en-US" sz="28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举措一：健全"第一议题"与理论学习制度</a:t>
            </a:r>
            <a:endParaRPr lang="en-US" sz="1100"/>
          </a:p>
        </p:txBody>
      </p:sp>
      <p:sp>
        <p:nvSpPr>
          <p:cNvPr id="6" name="AutoShape 6"/>
          <p:cNvSpPr/>
          <p:nvPr/>
        </p:nvSpPr>
        <p:spPr>
          <a:xfrm>
            <a:off x="457086" y="134868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386780"/>
            <a:ext cx="11589027" cy="562868"/>
          </a:xfrm>
          <a:prstGeom prst="rect">
            <a:avLst/>
          </a:prstGeom>
          <a:ln>
            <a:headEnd type="none"/>
            <a:tailEnd type="none"/>
          </a:ln>
        </p:spPr>
        <p:txBody>
          <a:bodyPr vert="horz" wrap="square" lIns="0" tIns="0" rIns="0" bIns="0" rtlCol="0" anchor="t" anchorCtr="0"/>
          <a:lstStyle/>
          <a:p>
            <a:pPr algn="l">
              <a:defRPr/>
            </a:pPr>
            <a:r>
              <a:rPr lang="en-US"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理论武装的常态化与长效化离不开严密的制度保障。建立健全"第一议题"制度和完善的理论学习体系，将学习贯彻新思想</a:t>
            </a:r>
            <a:endParaRPr lang="en-US" sz="1100"/>
          </a:p>
          <a:p>
            <a:pPr algn="l"/>
            <a:r>
              <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作为各级党组织的首要政治任务，确保党的创新理论始终成为指导工作的"第一信号"和根本遵循。</a:t>
            </a:r>
            <a:endParaRPr sz="1600"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226766"/>
            <a:ext cx="3605799" cy="4174034"/>
          </a:xfrm>
          <a:prstGeom prst="rect">
            <a:avLst/>
          </a:prstGeom>
          <a:solidFill>
            <a:srgbClr val="EEE7DC">
              <a:alpha val="100000"/>
            </a:srgbClr>
          </a:solidFill>
          <a:ln w="9525">
            <a:solidFill>
              <a:srgbClr val="D5CCBE">
                <a:alpha val="100000"/>
              </a:srgbClr>
            </a:solidFill>
            <a:prstDash val="solid"/>
            <a:headEnd type="none"/>
            <a:tailEnd type="none"/>
          </a:ln>
        </p:spPr>
      </p:sp>
      <p:sp>
        <p:nvSpPr>
          <p:cNvPr id="9" name="AutoShape 9"/>
          <p:cNvSpPr/>
          <p:nvPr>
            <p:custDataLst>
              <p:tags r:id="rId2"/>
            </p:custDataLst>
          </p:nvPr>
        </p:nvSpPr>
        <p:spPr>
          <a:xfrm>
            <a:off x="457086" y="2226766"/>
            <a:ext cx="3605799"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95151" y="2522041"/>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95151" y="3750172"/>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"第一议题"制度</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95151" y="4190107"/>
            <a:ext cx="3367734"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各级党组织在召开重要会议时首要学习总书记</a:t>
            </a:r>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重要讲话和指示批示精神，将其作为强化政治忠诚、把准政治方向的制度安排。</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695151" y="5709345"/>
            <a:ext cx="3129669" cy="9525"/>
          </a:xfrm>
          <a:prstGeom prst="line">
            <a:avLst/>
          </a:prstGeom>
          <a:ln w="9525">
            <a:solidFill>
              <a:srgbClr val="D5CCBE">
                <a:alpha val="100000"/>
              </a:srgbClr>
            </a:solidFill>
            <a:prstDash val="solid"/>
            <a:headEnd type="none"/>
            <a:tailEnd type="none"/>
          </a:ln>
        </p:spPr>
      </p:sp>
      <p:sp>
        <p:nvSpPr>
          <p:cNvPr id="14" name="TextBox 14"/>
          <p:cNvSpPr txBox="1"/>
          <p:nvPr>
            <p:custDataLst>
              <p:tags r:id="rId7"/>
            </p:custDataLst>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政治忠诚</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8"/>
            </p:custDataLst>
          </p:nvPr>
        </p:nvSpPr>
        <p:spPr>
          <a:xfrm>
            <a:off x="4291428" y="2226766"/>
            <a:ext cx="3605948" cy="4174034"/>
          </a:xfrm>
          <a:prstGeom prst="rect">
            <a:avLst/>
          </a:prstGeom>
          <a:solidFill>
            <a:srgbClr val="EEE7DC">
              <a:alpha val="100000"/>
            </a:srgbClr>
          </a:solidFill>
          <a:ln w="9525">
            <a:solidFill>
              <a:srgbClr val="D5CCBE">
                <a:alpha val="100000"/>
              </a:srgbClr>
            </a:solidFill>
            <a:prstDash val="solid"/>
            <a:headEnd type="none"/>
            <a:tailEnd type="none"/>
          </a:ln>
        </p:spPr>
      </p:sp>
      <p:sp>
        <p:nvSpPr>
          <p:cNvPr id="16" name="AutoShape 16"/>
          <p:cNvSpPr/>
          <p:nvPr>
            <p:custDataLst>
              <p:tags r:id="rId9"/>
            </p:custDataLst>
          </p:nvPr>
        </p:nvSpPr>
        <p:spPr>
          <a:xfrm>
            <a:off x="4291428" y="2226766"/>
            <a:ext cx="3605948" cy="9525"/>
          </a:xfrm>
          <a:prstGeom prst="line">
            <a:avLst/>
          </a:prstGeom>
          <a:ln w="28575">
            <a:solidFill>
              <a:srgbClr val="B5302A">
                <a:alpha val="100000"/>
              </a:srgbClr>
            </a:solidFill>
            <a:prstDash val="solid"/>
            <a:headEnd type="none"/>
            <a:tailEnd type="none"/>
          </a:ln>
        </p:spPr>
      </p:sp>
      <p:sp>
        <p:nvSpPr>
          <p:cNvPr id="17" name="AutoShape 17"/>
          <p:cNvSpPr/>
          <p:nvPr>
            <p:custDataLst>
              <p:tags r:id="rId10"/>
            </p:custDataLst>
          </p:nvPr>
        </p:nvSpPr>
        <p:spPr>
          <a:xfrm>
            <a:off x="4529493" y="2522041"/>
            <a:ext cx="418996" cy="419100"/>
          </a:xfrm>
          <a:custGeom>
            <a:avLst/>
            <a:gdLst/>
            <a:ahLst/>
            <a:cxnLst/>
            <a:rect l="l" t="t" r="r" b="b"/>
            <a:pathLst>
              <a:path w="9998" h="10000">
                <a:moveTo>
                  <a:pt x="0" y="9444"/>
                </a:moveTo>
                <a:lnTo>
                  <a:pt x="0" y="556"/>
                </a:lnTo>
                <a:cubicBezTo>
                  <a:pt x="0" y="400"/>
                  <a:pt x="48" y="268"/>
                  <a:pt x="145" y="161"/>
                </a:cubicBezTo>
                <a:cubicBezTo>
                  <a:pt x="241" y="53"/>
                  <a:pt x="360" y="0"/>
                  <a:pt x="500" y="0"/>
                </a:cubicBez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moveTo>
                  <a:pt x="4499" y="8889"/>
                </a:moveTo>
                <a:lnTo>
                  <a:pt x="4499" y="1111"/>
                </a:lnTo>
                <a:lnTo>
                  <a:pt x="1000" y="1111"/>
                </a:lnTo>
                <a:lnTo>
                  <a:pt x="1000" y="8889"/>
                </a:lnTo>
                <a:lnTo>
                  <a:pt x="4499" y="8889"/>
                </a:lnTo>
                <a:moveTo>
                  <a:pt x="8998" y="1111"/>
                </a:moveTo>
                <a:lnTo>
                  <a:pt x="5499" y="1111"/>
                </a:lnTo>
                <a:lnTo>
                  <a:pt x="5499" y="8889"/>
                </a:lnTo>
                <a:lnTo>
                  <a:pt x="8998" y="8889"/>
                </a:lnTo>
                <a:lnTo>
                  <a:pt x="8998" y="1111"/>
                </a:lnTo>
                <a:moveTo>
                  <a:pt x="5999" y="3333"/>
                </a:moveTo>
                <a:lnTo>
                  <a:pt x="5999" y="2222"/>
                </a:lnTo>
                <a:lnTo>
                  <a:pt x="8498" y="2222"/>
                </a:lnTo>
                <a:lnTo>
                  <a:pt x="8498" y="3333"/>
                </a:lnTo>
                <a:lnTo>
                  <a:pt x="5999" y="3333"/>
                </a:lnTo>
                <a:moveTo>
                  <a:pt x="5999" y="5000"/>
                </a:moveTo>
                <a:lnTo>
                  <a:pt x="5999" y="3889"/>
                </a:lnTo>
                <a:lnTo>
                  <a:pt x="8498" y="3889"/>
                </a:lnTo>
                <a:lnTo>
                  <a:pt x="8498" y="5000"/>
                </a:lnTo>
              </a:path>
            </a:pathLst>
          </a:custGeom>
          <a:solidFill>
            <a:srgbClr val="B5302A">
              <a:alpha val="100000"/>
            </a:srgbClr>
          </a:solidFill>
          <a:ln>
            <a:headEnd type="none"/>
            <a:tailEnd type="none"/>
          </a:ln>
        </p:spPr>
      </p:sp>
      <p:sp>
        <p:nvSpPr>
          <p:cNvPr id="18" name="TextBox 18"/>
          <p:cNvSpPr txBox="1"/>
          <p:nvPr>
            <p:custDataLst>
              <p:tags r:id="rId11"/>
            </p:custDataLst>
          </p:nvPr>
        </p:nvSpPr>
        <p:spPr>
          <a:xfrm>
            <a:off x="4529493" y="3750172"/>
            <a:ext cx="3129817"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中心组学习制度</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2"/>
            </p:custDataLst>
          </p:nvPr>
        </p:nvSpPr>
        <p:spPr>
          <a:xfrm>
            <a:off x="4529493" y="4190107"/>
            <a:ext cx="3367883"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健全党委（党组）理论学习中心组学习制度，</a:t>
            </a:r>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发挥"关键少数"的领学促学作用，通过系统研讨和深度交流提升领导干部能力。</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custDataLst>
              <p:tags r:id="rId13"/>
            </p:custDataLst>
          </p:nvPr>
        </p:nvSpPr>
        <p:spPr>
          <a:xfrm>
            <a:off x="4529493" y="5709345"/>
            <a:ext cx="3129817" cy="9525"/>
          </a:xfrm>
          <a:prstGeom prst="line">
            <a:avLst/>
          </a:prstGeom>
          <a:ln w="9525">
            <a:solidFill>
              <a:srgbClr val="D5CCBE">
                <a:alpha val="100000"/>
              </a:srgbClr>
            </a:solidFill>
            <a:prstDash val="solid"/>
            <a:headEnd type="none"/>
            <a:tailEnd type="none"/>
          </a:ln>
        </p:spPr>
      </p:sp>
      <p:sp>
        <p:nvSpPr>
          <p:cNvPr id="21" name="TextBox 21"/>
          <p:cNvSpPr txBox="1"/>
          <p:nvPr>
            <p:custDataLst>
              <p:tags r:id="rId14"/>
            </p:custDataLst>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关键少数</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5"/>
            </p:custDataLst>
          </p:nvPr>
        </p:nvSpPr>
        <p:spPr>
          <a:xfrm>
            <a:off x="8125918" y="2226766"/>
            <a:ext cx="3605799" cy="4174034"/>
          </a:xfrm>
          <a:prstGeom prst="rect">
            <a:avLst/>
          </a:prstGeom>
          <a:solidFill>
            <a:srgbClr val="EEE7DC">
              <a:alpha val="100000"/>
            </a:srgbClr>
          </a:solidFill>
          <a:ln w="9525">
            <a:solidFill>
              <a:srgbClr val="D5CCBE">
                <a:alpha val="100000"/>
              </a:srgbClr>
            </a:solidFill>
            <a:prstDash val="solid"/>
            <a:headEnd type="none"/>
            <a:tailEnd type="none"/>
          </a:ln>
        </p:spPr>
      </p:sp>
      <p:sp>
        <p:nvSpPr>
          <p:cNvPr id="23" name="AutoShape 23"/>
          <p:cNvSpPr/>
          <p:nvPr>
            <p:custDataLst>
              <p:tags r:id="rId16"/>
            </p:custDataLst>
          </p:nvPr>
        </p:nvSpPr>
        <p:spPr>
          <a:xfrm>
            <a:off x="8125918" y="2226766"/>
            <a:ext cx="3605799" cy="9525"/>
          </a:xfrm>
          <a:prstGeom prst="line">
            <a:avLst/>
          </a:prstGeom>
          <a:ln w="28575">
            <a:solidFill>
              <a:srgbClr val="B5302A">
                <a:alpha val="100000"/>
              </a:srgbClr>
            </a:solidFill>
            <a:prstDash val="solid"/>
            <a:headEnd type="none"/>
            <a:tailEnd type="none"/>
          </a:ln>
        </p:spPr>
      </p:sp>
      <p:sp>
        <p:nvSpPr>
          <p:cNvPr id="24" name="AutoShape 24"/>
          <p:cNvSpPr/>
          <p:nvPr>
            <p:custDataLst>
              <p:tags r:id="rId17"/>
            </p:custDataLst>
          </p:nvPr>
        </p:nvSpPr>
        <p:spPr>
          <a:xfrm>
            <a:off x="8363984" y="2522041"/>
            <a:ext cx="418996" cy="419100"/>
          </a:xfrm>
          <a:custGeom>
            <a:avLst/>
            <a:gdLst/>
            <a:ahLst/>
            <a:cxnLst/>
            <a:rect l="l" t="t" r="r" b="b"/>
            <a:pathLst>
              <a:path w="9998" h="10000">
                <a:moveTo>
                  <a:pt x="9498" y="10000"/>
                </a:moveTo>
                <a:lnTo>
                  <a:pt x="500" y="10000"/>
                </a:lnTo>
                <a:cubicBezTo>
                  <a:pt x="360" y="10000"/>
                  <a:pt x="241" y="9946"/>
                  <a:pt x="145" y="9839"/>
                </a:cubicBezTo>
                <a:cubicBezTo>
                  <a:pt x="48" y="9731"/>
                  <a:pt x="0" y="9600"/>
                  <a:pt x="0" y="9444"/>
                </a:cubicBezTo>
                <a:lnTo>
                  <a:pt x="0" y="5267"/>
                </a:lnTo>
                <a:cubicBezTo>
                  <a:pt x="0" y="5103"/>
                  <a:pt x="56" y="4966"/>
                  <a:pt x="170" y="4856"/>
                </a:cubicBezTo>
                <a:lnTo>
                  <a:pt x="2000" y="3078"/>
                </a:lnTo>
                <a:lnTo>
                  <a:pt x="2000" y="556"/>
                </a:lnTo>
                <a:cubicBezTo>
                  <a:pt x="2000" y="400"/>
                  <a:pt x="2048" y="268"/>
                  <a:pt x="2145" y="161"/>
                </a:cubicBezTo>
                <a:cubicBezTo>
                  <a:pt x="2241" y="53"/>
                  <a:pt x="2360" y="0"/>
                  <a:pt x="2500" y="0"/>
                </a:cubicBez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moveTo>
                  <a:pt x="3499" y="6667"/>
                </a:moveTo>
                <a:lnTo>
                  <a:pt x="3499" y="8889"/>
                </a:lnTo>
                <a:lnTo>
                  <a:pt x="4999" y="8889"/>
                </a:lnTo>
                <a:lnTo>
                  <a:pt x="4999" y="5522"/>
                </a:lnTo>
                <a:lnTo>
                  <a:pt x="2999" y="3589"/>
                </a:lnTo>
                <a:lnTo>
                  <a:pt x="1000" y="5522"/>
                </a:lnTo>
                <a:lnTo>
                  <a:pt x="1000" y="8889"/>
                </a:lnTo>
                <a:lnTo>
                  <a:pt x="2500" y="8889"/>
                </a:lnTo>
                <a:lnTo>
                  <a:pt x="2500" y="6667"/>
                </a:lnTo>
                <a:lnTo>
                  <a:pt x="3499" y="6667"/>
                </a:lnTo>
                <a:moveTo>
                  <a:pt x="5999" y="5267"/>
                </a:moveTo>
                <a:lnTo>
                  <a:pt x="5999" y="8889"/>
                </a:lnTo>
                <a:lnTo>
                  <a:pt x="8998" y="8889"/>
                </a:lnTo>
                <a:lnTo>
                  <a:pt x="8998" y="1111"/>
                </a:lnTo>
                <a:lnTo>
                  <a:pt x="2999" y="1111"/>
                </a:lnTo>
                <a:lnTo>
                  <a:pt x="2999" y="2289"/>
                </a:lnTo>
                <a:cubicBezTo>
                  <a:pt x="3125" y="2289"/>
                  <a:pt x="3235" y="2337"/>
                  <a:pt x="3329" y="2433"/>
                </a:cubicBezTo>
                <a:lnTo>
                  <a:pt x="5829" y="4856"/>
                </a:lnTo>
                <a:cubicBezTo>
                  <a:pt x="5942" y="4966"/>
                  <a:pt x="5999" y="5103"/>
                  <a:pt x="5999" y="5267"/>
                </a:cubicBezTo>
                <a:moveTo>
                  <a:pt x="6999" y="5556"/>
                </a:moveTo>
                <a:lnTo>
                  <a:pt x="6999" y="4444"/>
                </a:lnTo>
                <a:lnTo>
                  <a:pt x="7998" y="4444"/>
                </a:lnTo>
                <a:lnTo>
                  <a:pt x="7998" y="5556"/>
                </a:lnTo>
                <a:lnTo>
                  <a:pt x="6999" y="5556"/>
                </a:lnTo>
                <a:moveTo>
                  <a:pt x="6999" y="7778"/>
                </a:moveTo>
                <a:lnTo>
                  <a:pt x="6999" y="6667"/>
                </a:lnTo>
                <a:lnTo>
                  <a:pt x="7998" y="6667"/>
                </a:lnTo>
                <a:lnTo>
                  <a:pt x="7998" y="7778"/>
                </a:lnTo>
                <a:lnTo>
                  <a:pt x="6999" y="7778"/>
                </a:lnTo>
                <a:moveTo>
                  <a:pt x="6999" y="3333"/>
                </a:moveTo>
                <a:lnTo>
                  <a:pt x="6999" y="2222"/>
                </a:lnTo>
                <a:lnTo>
                  <a:pt x="7998" y="2222"/>
                </a:lnTo>
                <a:lnTo>
                  <a:pt x="7998" y="3333"/>
                </a:lnTo>
                <a:lnTo>
                  <a:pt x="6999" y="3333"/>
                </a:lnTo>
                <a:moveTo>
                  <a:pt x="4999" y="3333"/>
                </a:moveTo>
                <a:lnTo>
                  <a:pt x="4999" y="2222"/>
                </a:lnTo>
                <a:lnTo>
                  <a:pt x="5999" y="2222"/>
                </a:lnTo>
                <a:lnTo>
                  <a:pt x="5999" y="3333"/>
                </a:lnTo>
              </a:path>
            </a:pathLst>
          </a:custGeom>
          <a:solidFill>
            <a:srgbClr val="B5302A">
              <a:alpha val="100000"/>
            </a:srgbClr>
          </a:solidFill>
          <a:ln>
            <a:headEnd type="none"/>
            <a:tailEnd type="none"/>
          </a:ln>
        </p:spPr>
      </p:sp>
      <p:sp>
        <p:nvSpPr>
          <p:cNvPr id="25" name="TextBox 25"/>
          <p:cNvSpPr txBox="1"/>
          <p:nvPr>
            <p:custDataLst>
              <p:tags r:id="rId18"/>
            </p:custDataLst>
          </p:nvPr>
        </p:nvSpPr>
        <p:spPr>
          <a:xfrm>
            <a:off x="8363984" y="3750172"/>
            <a:ext cx="3129669" cy="25717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基层学习覆盖</a:t>
            </a:r>
            <a:endPar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9"/>
            </p:custDataLst>
          </p:nvPr>
        </p:nvSpPr>
        <p:spPr>
          <a:xfrm>
            <a:off x="8363984" y="4190107"/>
            <a:ext cx="3367734" cy="679846"/>
          </a:xfrm>
          <a:prstGeom prst="rect">
            <a:avLst/>
          </a:prstGeom>
          <a:ln>
            <a:headEnd type="none"/>
            <a:tailEnd type="none"/>
          </a:ln>
        </p:spPr>
        <p:txBody>
          <a:bodyPr vert="horz" wrap="square" lIns="0" tIns="0" rIns="0" bIns="0" rtlCol="0" anchor="t" anchorCtr="0"/>
          <a:lstStyle/>
          <a:p>
            <a:pPr algn="l">
              <a:defRPr/>
            </a:pPr>
            <a:r>
              <a:rPr lang="en-US"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依托"三会一课"、主题党日等基层组织生活制</a:t>
            </a:r>
            <a:r>
              <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度，推动理论学习向基层延伸、向普通党员覆盖，打通理论武装的"最后一公里"。</a:t>
            </a:r>
            <a:endParaRPr sz="16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20"/>
            </p:custDataLst>
          </p:nvPr>
        </p:nvSpPr>
        <p:spPr>
          <a:xfrm>
            <a:off x="8363984" y="5709345"/>
            <a:ext cx="3129669" cy="9525"/>
          </a:xfrm>
          <a:prstGeom prst="line">
            <a:avLst/>
          </a:prstGeom>
          <a:ln w="9525">
            <a:solidFill>
              <a:srgbClr val="D5CCBE">
                <a:alpha val="100000"/>
              </a:srgbClr>
            </a:solidFill>
            <a:prstDash val="solid"/>
            <a:headEnd type="none"/>
            <a:tailEnd type="none"/>
          </a:ln>
        </p:spPr>
      </p:sp>
      <p:sp>
        <p:nvSpPr>
          <p:cNvPr id="28" name="TextBox 28"/>
          <p:cNvSpPr txBox="1"/>
          <p:nvPr>
            <p:custDataLst>
              <p:tags r:id="rId21"/>
            </p:custDataLst>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rPr>
              <a:t>全覆盖</a:t>
            </a:r>
            <a:endParaRPr lang="en-US" sz="1600"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771525"/>
            <a:ext cx="11274781" cy="400050"/>
          </a:xfrm>
          <a:prstGeom prst="rect">
            <a:avLst/>
          </a:prstGeom>
          <a:ln>
            <a:headEnd type="none"/>
            <a:tailEnd type="none"/>
          </a:ln>
        </p:spPr>
        <p:txBody>
          <a:bodyPr vert="horz" wrap="none" lIns="0" tIns="0" rIns="0" bIns="0" rtlCol="0" anchor="t" anchorCtr="0"/>
          <a:lstStyle/>
          <a:p>
            <a:pPr algn="l">
              <a:defRPr/>
            </a:pPr>
            <a:r>
              <a:rPr lang="en-US" sz="2800" b="1" i="0" strike="noStrike">
                <a:solidFill>
                  <a:srgbClr val="1C0A0A">
                    <a:alpha val="100000"/>
                  </a:srgbClr>
                </a:solidFill>
                <a:latin typeface="FZHei-B01" panose="02000000000000000000" charset="-122"/>
                <a:ea typeface="FZHei-B01" panose="02000000000000000000" charset="-122"/>
                <a:cs typeface="FZHei-B01" panose="02000000000000000000" charset="-122"/>
              </a:rPr>
              <a:t>坚持学思用贯通、知信行统一</a:t>
            </a:r>
            <a:endParaRPr lang="en-US" sz="1100"/>
          </a:p>
        </p:txBody>
      </p:sp>
      <p:sp>
        <p:nvSpPr>
          <p:cNvPr id="5" name="AutoShape 5"/>
          <p:cNvSpPr/>
          <p:nvPr/>
        </p:nvSpPr>
        <p:spPr>
          <a:xfrm>
            <a:off x="457086" y="134868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38678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理论学习的最终目的是指导实践、推动工作。坚持学思用贯通、知信行统一，弘扬理论联系实际的马克思主义学风，坚决</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克服学用脱节，将学习成果切实转化为推动高质量发展、防范化解风险和为民办实事的实际成效。</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264866"/>
            <a:ext cx="3605799" cy="4135934"/>
          </a:xfrm>
          <a:prstGeom prst="rect">
            <a:avLst/>
          </a:prstGeom>
          <a:solidFill>
            <a:srgbClr val="EFE9DF">
              <a:alpha val="100000"/>
            </a:srgbClr>
          </a:solidFill>
          <a:ln w="9525">
            <a:solidFill>
              <a:srgbClr val="D5CEC2">
                <a:alpha val="100000"/>
              </a:srgbClr>
            </a:solidFill>
            <a:prstDash val="solid"/>
            <a:headEnd type="none"/>
            <a:tailEnd type="none"/>
          </a:ln>
        </p:spPr>
      </p:sp>
      <p:sp>
        <p:nvSpPr>
          <p:cNvPr id="8" name="AutoShape 8"/>
          <p:cNvSpPr/>
          <p:nvPr/>
        </p:nvSpPr>
        <p:spPr>
          <a:xfrm>
            <a:off x="457086" y="2264866"/>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560141"/>
            <a:ext cx="457086" cy="4572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0" name="TextBox 10"/>
          <p:cNvSpPr txBox="1"/>
          <p:nvPr/>
        </p:nvSpPr>
        <p:spPr>
          <a:xfrm>
            <a:off x="695151" y="3883522"/>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5098"/>
                  </a:srgbClr>
                </a:solidFill>
                <a:latin typeface="FZHei-B01" panose="02000000000000000000" charset="-122"/>
                <a:ea typeface="FZHei-B01" panose="02000000000000000000" charset="-122"/>
                <a:cs typeface="FZHei-B01" panose="02000000000000000000" charset="-122"/>
              </a:rPr>
              <a:t>01</a:t>
            </a:r>
            <a:endParaRPr lang="en-US" sz="1100"/>
          </a:p>
        </p:txBody>
      </p:sp>
      <p:sp>
        <p:nvSpPr>
          <p:cNvPr id="11" name="TextBox 11"/>
          <p:cNvSpPr txBox="1"/>
          <p:nvPr/>
        </p:nvSpPr>
        <p:spPr>
          <a:xfrm>
            <a:off x="928158" y="3797797"/>
            <a:ext cx="1428393"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深入学习思考</a:t>
            </a:r>
            <a:endParaRPr lang="en-US" sz="1100"/>
          </a:p>
        </p:txBody>
      </p:sp>
      <p:sp>
        <p:nvSpPr>
          <p:cNvPr id="12" name="TextBox 12"/>
          <p:cNvSpPr txBox="1"/>
          <p:nvPr/>
        </p:nvSpPr>
        <p:spPr>
          <a:xfrm>
            <a:off x="695151" y="4218682"/>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原原本本学、联系实际学，深刻领悟新思想的</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核心要义，做到知其言更知其义、知其然更知</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其所以然。</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nvSpPr>
        <p:spPr>
          <a:xfrm>
            <a:off x="695151" y="5709345"/>
            <a:ext cx="3129669" cy="9525"/>
          </a:xfrm>
          <a:prstGeom prst="line">
            <a:avLst/>
          </a:prstGeom>
          <a:ln w="9525">
            <a:solidFill>
              <a:srgbClr val="D5CEC2">
                <a:alpha val="100000"/>
              </a:srgbClr>
            </a:solidFill>
            <a:prstDash val="solid"/>
            <a:headEnd type="none"/>
            <a:tailEnd type="none"/>
          </a:ln>
        </p:spPr>
      </p:sp>
      <p:sp>
        <p:nvSpPr>
          <p:cNvPr id="14" name="TextBox 14"/>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原原本本学</a:t>
            </a:r>
            <a:endParaRPr lang="en-US" sz="1100"/>
          </a:p>
        </p:txBody>
      </p:sp>
      <p:sp>
        <p:nvSpPr>
          <p:cNvPr id="15" name="AutoShape 15"/>
          <p:cNvSpPr/>
          <p:nvPr/>
        </p:nvSpPr>
        <p:spPr>
          <a:xfrm>
            <a:off x="4291428" y="2264866"/>
            <a:ext cx="3605948" cy="4135934"/>
          </a:xfrm>
          <a:prstGeom prst="rect">
            <a:avLst/>
          </a:prstGeom>
          <a:solidFill>
            <a:srgbClr val="EFE9DF">
              <a:alpha val="100000"/>
            </a:srgbClr>
          </a:solidFill>
          <a:ln w="9525">
            <a:solidFill>
              <a:srgbClr val="D5CEC2">
                <a:alpha val="100000"/>
              </a:srgbClr>
            </a:solidFill>
            <a:prstDash val="solid"/>
            <a:headEnd type="none"/>
            <a:tailEnd type="none"/>
          </a:ln>
        </p:spPr>
      </p:sp>
      <p:sp>
        <p:nvSpPr>
          <p:cNvPr id="16" name="AutoShape 16"/>
          <p:cNvSpPr/>
          <p:nvPr/>
        </p:nvSpPr>
        <p:spPr>
          <a:xfrm>
            <a:off x="4291428" y="2264866"/>
            <a:ext cx="3605948" cy="9525"/>
          </a:xfrm>
          <a:prstGeom prst="line">
            <a:avLst/>
          </a:prstGeom>
          <a:ln w="28575">
            <a:solidFill>
              <a:srgbClr val="B5302A">
                <a:alpha val="100000"/>
              </a:srgbClr>
            </a:solidFill>
            <a:prstDash val="solid"/>
            <a:headEnd type="none"/>
            <a:tailEnd type="none"/>
          </a:ln>
        </p:spPr>
      </p:sp>
      <p:sp>
        <p:nvSpPr>
          <p:cNvPr id="17" name="AutoShape 17"/>
          <p:cNvSpPr/>
          <p:nvPr/>
        </p:nvSpPr>
        <p:spPr>
          <a:xfrm>
            <a:off x="4529493" y="2560141"/>
            <a:ext cx="457086" cy="457200"/>
          </a:xfrm>
          <a:custGeom>
            <a:avLst/>
            <a:gdLst/>
            <a:ahLst/>
            <a:cxnLst/>
            <a:rect l="l" t="t" r="r" b="b"/>
            <a:pathLst>
              <a:path w="9998" h="10000">
                <a:moveTo>
                  <a:pt x="7892" y="7195"/>
                </a:moveTo>
                <a:lnTo>
                  <a:pt x="9998" y="9301"/>
                </a:lnTo>
                <a:lnTo>
                  <a:pt x="9299" y="10000"/>
                </a:lnTo>
                <a:lnTo>
                  <a:pt x="7193" y="7894"/>
                </a:lnTo>
                <a:cubicBezTo>
                  <a:pt x="6806" y="8202"/>
                  <a:pt x="6383" y="8438"/>
                  <a:pt x="5924" y="8602"/>
                </a:cubicBezTo>
                <a:cubicBezTo>
                  <a:pt x="5438" y="8772"/>
                  <a:pt x="4940" y="8858"/>
                  <a:pt x="4428" y="8858"/>
                </a:cubicBezTo>
                <a:cubicBezTo>
                  <a:pt x="3628" y="8858"/>
                  <a:pt x="2883" y="8658"/>
                  <a:pt x="2194" y="8258"/>
                </a:cubicBezTo>
                <a:cubicBezTo>
                  <a:pt x="1525" y="7864"/>
                  <a:pt x="997" y="7332"/>
                  <a:pt x="610" y="6663"/>
                </a:cubicBezTo>
                <a:cubicBezTo>
                  <a:pt x="203" y="5974"/>
                  <a:pt x="0" y="5229"/>
                  <a:pt x="0" y="4429"/>
                </a:cubicBezTo>
                <a:cubicBezTo>
                  <a:pt x="0" y="3628"/>
                  <a:pt x="203" y="2883"/>
                  <a:pt x="610" y="2195"/>
                </a:cubicBezTo>
                <a:cubicBezTo>
                  <a:pt x="997" y="1525"/>
                  <a:pt x="1525" y="997"/>
                  <a:pt x="2194" y="610"/>
                </a:cubicBezTo>
                <a:cubicBezTo>
                  <a:pt x="2883" y="203"/>
                  <a:pt x="3628" y="0"/>
                  <a:pt x="4428" y="0"/>
                </a:cubicBezTo>
                <a:cubicBezTo>
                  <a:pt x="5228" y="0"/>
                  <a:pt x="5973" y="203"/>
                  <a:pt x="6662" y="610"/>
                </a:cubicBezTo>
                <a:cubicBezTo>
                  <a:pt x="7331" y="997"/>
                  <a:pt x="7862" y="1525"/>
                  <a:pt x="8256" y="2195"/>
                </a:cubicBezTo>
                <a:cubicBezTo>
                  <a:pt x="8656" y="2883"/>
                  <a:pt x="8856" y="3628"/>
                  <a:pt x="8856" y="4429"/>
                </a:cubicBezTo>
                <a:cubicBezTo>
                  <a:pt x="8856" y="4941"/>
                  <a:pt x="8771" y="5439"/>
                  <a:pt x="8601" y="5925"/>
                </a:cubicBezTo>
                <a:cubicBezTo>
                  <a:pt x="8437" y="6384"/>
                  <a:pt x="8200" y="6807"/>
                  <a:pt x="7892" y="7195"/>
                </a:cubicBezTo>
                <a:moveTo>
                  <a:pt x="6829" y="6900"/>
                </a:moveTo>
                <a:lnTo>
                  <a:pt x="6898" y="6831"/>
                </a:lnTo>
                <a:cubicBezTo>
                  <a:pt x="7206" y="6515"/>
                  <a:pt x="7446" y="6154"/>
                  <a:pt x="7617" y="5748"/>
                </a:cubicBezTo>
                <a:cubicBezTo>
                  <a:pt x="7787" y="5328"/>
                  <a:pt x="7872" y="4888"/>
                  <a:pt x="7872" y="4429"/>
                </a:cubicBezTo>
                <a:cubicBezTo>
                  <a:pt x="7872" y="3805"/>
                  <a:pt x="7714" y="3225"/>
                  <a:pt x="7400" y="2687"/>
                </a:cubicBezTo>
                <a:cubicBezTo>
                  <a:pt x="7098" y="2168"/>
                  <a:pt x="6688" y="1758"/>
                  <a:pt x="6170" y="1457"/>
                </a:cubicBezTo>
                <a:cubicBezTo>
                  <a:pt x="5632" y="1141"/>
                  <a:pt x="5051" y="984"/>
                  <a:pt x="4428" y="984"/>
                </a:cubicBezTo>
                <a:cubicBezTo>
                  <a:pt x="3804" y="984"/>
                  <a:pt x="3224" y="1141"/>
                  <a:pt x="2686" y="1457"/>
                </a:cubicBezTo>
                <a:cubicBezTo>
                  <a:pt x="2168" y="1758"/>
                  <a:pt x="1758" y="2168"/>
                  <a:pt x="1456" y="2687"/>
                </a:cubicBezTo>
                <a:cubicBezTo>
                  <a:pt x="1141" y="3225"/>
                  <a:pt x="984" y="3805"/>
                  <a:pt x="984" y="4429"/>
                </a:cubicBezTo>
                <a:cubicBezTo>
                  <a:pt x="984" y="5052"/>
                  <a:pt x="1141" y="5633"/>
                  <a:pt x="1456" y="6171"/>
                </a:cubicBezTo>
                <a:cubicBezTo>
                  <a:pt x="1758" y="6689"/>
                  <a:pt x="2168" y="7100"/>
                  <a:pt x="2686" y="7402"/>
                </a:cubicBezTo>
                <a:cubicBezTo>
                  <a:pt x="3224" y="7716"/>
                  <a:pt x="3804" y="7874"/>
                  <a:pt x="4428" y="7874"/>
                </a:cubicBezTo>
                <a:cubicBezTo>
                  <a:pt x="4887" y="7874"/>
                  <a:pt x="5327" y="7788"/>
                  <a:pt x="5747" y="7618"/>
                </a:cubicBezTo>
                <a:cubicBezTo>
                  <a:pt x="6153" y="7447"/>
                  <a:pt x="6514" y="7208"/>
                  <a:pt x="6829" y="6900"/>
                </a:cubicBezTo>
              </a:path>
            </a:pathLst>
          </a:custGeom>
          <a:solidFill>
            <a:srgbClr val="B5302A">
              <a:alpha val="100000"/>
            </a:srgbClr>
          </a:solidFill>
          <a:ln>
            <a:headEnd type="none"/>
            <a:tailEnd type="none"/>
          </a:ln>
        </p:spPr>
      </p:sp>
      <p:sp>
        <p:nvSpPr>
          <p:cNvPr id="18" name="TextBox 18"/>
          <p:cNvSpPr txBox="1"/>
          <p:nvPr/>
        </p:nvSpPr>
        <p:spPr>
          <a:xfrm>
            <a:off x="4529493" y="3883522"/>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5098"/>
                  </a:srgbClr>
                </a:solidFill>
                <a:latin typeface="FZHei-B01" panose="02000000000000000000" charset="-122"/>
                <a:ea typeface="FZHei-B01" panose="02000000000000000000" charset="-122"/>
                <a:cs typeface="FZHei-B01" panose="02000000000000000000" charset="-122"/>
              </a:rPr>
              <a:t>02</a:t>
            </a:r>
            <a:endParaRPr lang="en-US" sz="1100"/>
          </a:p>
        </p:txBody>
      </p:sp>
      <p:sp>
        <p:nvSpPr>
          <p:cNvPr id="19" name="TextBox 19"/>
          <p:cNvSpPr txBox="1"/>
          <p:nvPr/>
        </p:nvSpPr>
        <p:spPr>
          <a:xfrm>
            <a:off x="4762500" y="3797797"/>
            <a:ext cx="971307"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调查研究</a:t>
            </a:r>
            <a:endParaRPr lang="en-US" sz="1100"/>
          </a:p>
        </p:txBody>
      </p:sp>
      <p:sp>
        <p:nvSpPr>
          <p:cNvPr id="20" name="TextBox 20"/>
          <p:cNvSpPr txBox="1"/>
          <p:nvPr/>
        </p:nvSpPr>
        <p:spPr>
          <a:xfrm>
            <a:off x="4529493" y="4218682"/>
            <a:ext cx="3367883"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用好"深、实、细、准、效"五字诀，将理论学</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习与破解改革发展难题结合，把调研成果转化</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为推进工作的实际举措。</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1" name="AutoShape 21"/>
          <p:cNvSpPr/>
          <p:nvPr/>
        </p:nvSpPr>
        <p:spPr>
          <a:xfrm>
            <a:off x="4529493" y="5709345"/>
            <a:ext cx="3129817" cy="9525"/>
          </a:xfrm>
          <a:prstGeom prst="line">
            <a:avLst/>
          </a:prstGeom>
          <a:ln w="9525">
            <a:solidFill>
              <a:srgbClr val="D5CEC2">
                <a:alpha val="100000"/>
              </a:srgbClr>
            </a:solidFill>
            <a:prstDash val="solid"/>
            <a:headEnd type="none"/>
            <a:tailEnd type="none"/>
          </a:ln>
        </p:spPr>
      </p:sp>
      <p:sp>
        <p:nvSpPr>
          <p:cNvPr id="22" name="TextBox 22"/>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五字诀</a:t>
            </a:r>
            <a:endParaRPr lang="en-US" sz="1100"/>
          </a:p>
        </p:txBody>
      </p:sp>
      <p:sp>
        <p:nvSpPr>
          <p:cNvPr id="23" name="AutoShape 23"/>
          <p:cNvSpPr/>
          <p:nvPr/>
        </p:nvSpPr>
        <p:spPr>
          <a:xfrm>
            <a:off x="8125918" y="2264866"/>
            <a:ext cx="3605799" cy="4135934"/>
          </a:xfrm>
          <a:prstGeom prst="rect">
            <a:avLst/>
          </a:prstGeom>
          <a:solidFill>
            <a:srgbClr val="EFE9DF">
              <a:alpha val="100000"/>
            </a:srgbClr>
          </a:solidFill>
          <a:ln w="9525">
            <a:solidFill>
              <a:srgbClr val="D5CEC2">
                <a:alpha val="100000"/>
              </a:srgbClr>
            </a:solidFill>
            <a:prstDash val="solid"/>
            <a:headEnd type="none"/>
            <a:tailEnd type="none"/>
          </a:ln>
        </p:spPr>
      </p:sp>
      <p:sp>
        <p:nvSpPr>
          <p:cNvPr id="24" name="AutoShape 24"/>
          <p:cNvSpPr/>
          <p:nvPr/>
        </p:nvSpPr>
        <p:spPr>
          <a:xfrm>
            <a:off x="8125918" y="2264866"/>
            <a:ext cx="3605799" cy="9525"/>
          </a:xfrm>
          <a:prstGeom prst="line">
            <a:avLst/>
          </a:prstGeom>
          <a:ln w="28575">
            <a:solidFill>
              <a:srgbClr val="B5302A">
                <a:alpha val="100000"/>
              </a:srgbClr>
            </a:solidFill>
            <a:prstDash val="solid"/>
            <a:headEnd type="none"/>
            <a:tailEnd type="none"/>
          </a:ln>
        </p:spPr>
      </p:sp>
      <p:sp>
        <p:nvSpPr>
          <p:cNvPr id="25" name="AutoShape 25"/>
          <p:cNvSpPr/>
          <p:nvPr/>
        </p:nvSpPr>
        <p:spPr>
          <a:xfrm>
            <a:off x="8363984" y="2560141"/>
            <a:ext cx="457086" cy="457200"/>
          </a:xfrm>
          <a:custGeom>
            <a:avLst/>
            <a:gdLst/>
            <a:ahLst/>
            <a:cxnLst/>
            <a:rect l="l" t="t" r="r" b="b"/>
            <a:pathLst>
              <a:path w="9998" h="10000">
                <a:moveTo>
                  <a:pt x="508" y="7583"/>
                </a:moveTo>
                <a:cubicBezTo>
                  <a:pt x="286" y="7203"/>
                  <a:pt x="117" y="6804"/>
                  <a:pt x="0" y="6384"/>
                </a:cubicBezTo>
                <a:cubicBezTo>
                  <a:pt x="256" y="6253"/>
                  <a:pt x="461" y="6064"/>
                  <a:pt x="617" y="5816"/>
                </a:cubicBezTo>
                <a:cubicBezTo>
                  <a:pt x="772" y="5568"/>
                  <a:pt x="850" y="5296"/>
                  <a:pt x="850" y="5000"/>
                </a:cubicBezTo>
                <a:cubicBezTo>
                  <a:pt x="850" y="4704"/>
                  <a:pt x="772" y="4432"/>
                  <a:pt x="617" y="4184"/>
                </a:cubicBezTo>
                <a:cubicBezTo>
                  <a:pt x="461" y="3936"/>
                  <a:pt x="256" y="3746"/>
                  <a:pt x="0" y="3616"/>
                </a:cubicBezTo>
                <a:cubicBezTo>
                  <a:pt x="242" y="2754"/>
                  <a:pt x="674" y="2007"/>
                  <a:pt x="1296" y="1374"/>
                </a:cubicBezTo>
                <a:cubicBezTo>
                  <a:pt x="1538" y="1532"/>
                  <a:pt x="1806" y="1617"/>
                  <a:pt x="2100" y="1627"/>
                </a:cubicBezTo>
                <a:cubicBezTo>
                  <a:pt x="2394" y="1637"/>
                  <a:pt x="2669" y="1568"/>
                  <a:pt x="2925" y="1420"/>
                </a:cubicBezTo>
                <a:cubicBezTo>
                  <a:pt x="3180" y="1272"/>
                  <a:pt x="3377" y="1069"/>
                  <a:pt x="3516" y="811"/>
                </a:cubicBezTo>
                <a:cubicBezTo>
                  <a:pt x="3654" y="553"/>
                  <a:pt x="3716" y="282"/>
                  <a:pt x="3703" y="0"/>
                </a:cubicBezTo>
                <a:cubicBezTo>
                  <a:pt x="4567" y="-227"/>
                  <a:pt x="5431" y="-227"/>
                  <a:pt x="6295" y="0"/>
                </a:cubicBezTo>
                <a:cubicBezTo>
                  <a:pt x="6281" y="282"/>
                  <a:pt x="6344" y="553"/>
                  <a:pt x="6482" y="811"/>
                </a:cubicBezTo>
                <a:cubicBezTo>
                  <a:pt x="6620" y="1069"/>
                  <a:pt x="6817" y="1272"/>
                  <a:pt x="7073" y="1420"/>
                </a:cubicBezTo>
                <a:cubicBezTo>
                  <a:pt x="7329" y="1568"/>
                  <a:pt x="7604" y="1637"/>
                  <a:pt x="7898" y="1627"/>
                </a:cubicBezTo>
                <a:cubicBezTo>
                  <a:pt x="8192" y="1617"/>
                  <a:pt x="8460" y="1532"/>
                  <a:pt x="8702" y="1374"/>
                </a:cubicBezTo>
                <a:cubicBezTo>
                  <a:pt x="9006" y="1690"/>
                  <a:pt x="9268" y="2038"/>
                  <a:pt x="9490" y="2417"/>
                </a:cubicBezTo>
                <a:cubicBezTo>
                  <a:pt x="9711" y="2796"/>
                  <a:pt x="9880" y="3196"/>
                  <a:pt x="9998" y="3616"/>
                </a:cubicBezTo>
                <a:cubicBezTo>
                  <a:pt x="9742" y="3746"/>
                  <a:pt x="9536" y="3936"/>
                  <a:pt x="9381" y="4184"/>
                </a:cubicBezTo>
                <a:cubicBezTo>
                  <a:pt x="9225" y="4432"/>
                  <a:pt x="9148" y="4704"/>
                  <a:pt x="9148" y="5000"/>
                </a:cubicBezTo>
                <a:cubicBezTo>
                  <a:pt x="9148" y="5296"/>
                  <a:pt x="9225" y="5568"/>
                  <a:pt x="9381" y="5816"/>
                </a:cubicBezTo>
                <a:cubicBezTo>
                  <a:pt x="9536" y="6064"/>
                  <a:pt x="9742" y="6253"/>
                  <a:pt x="9998" y="6384"/>
                </a:cubicBezTo>
                <a:cubicBezTo>
                  <a:pt x="9756" y="7245"/>
                  <a:pt x="9324" y="7992"/>
                  <a:pt x="8702" y="8626"/>
                </a:cubicBezTo>
                <a:cubicBezTo>
                  <a:pt x="8460" y="8467"/>
                  <a:pt x="8192" y="8383"/>
                  <a:pt x="7898" y="8373"/>
                </a:cubicBezTo>
                <a:cubicBezTo>
                  <a:pt x="7604" y="8362"/>
                  <a:pt x="7329" y="8431"/>
                  <a:pt x="7073" y="8580"/>
                </a:cubicBezTo>
                <a:cubicBezTo>
                  <a:pt x="6817" y="8728"/>
                  <a:pt x="6620" y="8931"/>
                  <a:pt x="6482" y="9189"/>
                </a:cubicBezTo>
                <a:cubicBezTo>
                  <a:pt x="6344" y="9447"/>
                  <a:pt x="6281" y="9717"/>
                  <a:pt x="6295" y="10000"/>
                </a:cubicBezTo>
                <a:cubicBezTo>
                  <a:pt x="5431" y="10227"/>
                  <a:pt x="4567" y="10227"/>
                  <a:pt x="3703" y="10000"/>
                </a:cubicBezTo>
                <a:cubicBezTo>
                  <a:pt x="3716" y="9717"/>
                  <a:pt x="3654" y="9447"/>
                  <a:pt x="3516" y="9189"/>
                </a:cubicBezTo>
                <a:cubicBezTo>
                  <a:pt x="3377" y="8931"/>
                  <a:pt x="3180" y="8728"/>
                  <a:pt x="2925" y="8580"/>
                </a:cubicBezTo>
                <a:cubicBezTo>
                  <a:pt x="2669" y="8431"/>
                  <a:pt x="2394" y="8362"/>
                  <a:pt x="2100" y="8373"/>
                </a:cubicBezTo>
                <a:cubicBezTo>
                  <a:pt x="1806" y="8383"/>
                  <a:pt x="1538" y="8467"/>
                  <a:pt x="1296" y="8626"/>
                </a:cubicBezTo>
                <a:cubicBezTo>
                  <a:pt x="992" y="8309"/>
                  <a:pt x="729" y="7961"/>
                  <a:pt x="508" y="7583"/>
                </a:cubicBezTo>
                <a:moveTo>
                  <a:pt x="3443" y="7686"/>
                </a:moveTo>
                <a:cubicBezTo>
                  <a:pt x="3719" y="7844"/>
                  <a:pt x="3958" y="8047"/>
                  <a:pt x="4159" y="8295"/>
                </a:cubicBezTo>
                <a:cubicBezTo>
                  <a:pt x="4359" y="8543"/>
                  <a:pt x="4511" y="8815"/>
                  <a:pt x="4615" y="9112"/>
                </a:cubicBezTo>
                <a:cubicBezTo>
                  <a:pt x="4871" y="9139"/>
                  <a:pt x="5127" y="9139"/>
                  <a:pt x="5383" y="9112"/>
                </a:cubicBezTo>
                <a:cubicBezTo>
                  <a:pt x="5486" y="8815"/>
                  <a:pt x="5636" y="8543"/>
                  <a:pt x="5834" y="8295"/>
                </a:cubicBezTo>
                <a:cubicBezTo>
                  <a:pt x="6030" y="8047"/>
                  <a:pt x="6269" y="7843"/>
                  <a:pt x="6550" y="7681"/>
                </a:cubicBezTo>
                <a:cubicBezTo>
                  <a:pt x="6830" y="7519"/>
                  <a:pt x="7129" y="7414"/>
                  <a:pt x="7447" y="7366"/>
                </a:cubicBezTo>
                <a:cubicBezTo>
                  <a:pt x="7765" y="7317"/>
                  <a:pt x="8076" y="7327"/>
                  <a:pt x="8380" y="7397"/>
                </a:cubicBezTo>
                <a:cubicBezTo>
                  <a:pt x="8532" y="7183"/>
                  <a:pt x="8663" y="6959"/>
                  <a:pt x="8774" y="6725"/>
                </a:cubicBezTo>
                <a:cubicBezTo>
                  <a:pt x="8560" y="6491"/>
                  <a:pt x="8396" y="6226"/>
                  <a:pt x="8282" y="5930"/>
                </a:cubicBezTo>
                <a:cubicBezTo>
                  <a:pt x="8167" y="5634"/>
                  <a:pt x="8110" y="5324"/>
                  <a:pt x="8110" y="5000"/>
                </a:cubicBezTo>
                <a:cubicBezTo>
                  <a:pt x="8110" y="4676"/>
                  <a:pt x="8167" y="4366"/>
                  <a:pt x="8282" y="4070"/>
                </a:cubicBezTo>
                <a:cubicBezTo>
                  <a:pt x="8396" y="3774"/>
                  <a:pt x="8560" y="3509"/>
                  <a:pt x="8774" y="3275"/>
                </a:cubicBezTo>
                <a:cubicBezTo>
                  <a:pt x="8718" y="3157"/>
                  <a:pt x="8658" y="3044"/>
                  <a:pt x="8593" y="2934"/>
                </a:cubicBezTo>
                <a:cubicBezTo>
                  <a:pt x="8527" y="2824"/>
                  <a:pt x="8456" y="2713"/>
                  <a:pt x="8380" y="2603"/>
                </a:cubicBezTo>
                <a:cubicBezTo>
                  <a:pt x="8076" y="2672"/>
                  <a:pt x="7765" y="2682"/>
                  <a:pt x="7447" y="2634"/>
                </a:cubicBezTo>
                <a:cubicBezTo>
                  <a:pt x="7129" y="2586"/>
                  <a:pt x="6831" y="2481"/>
                  <a:pt x="6555" y="2319"/>
                </a:cubicBezTo>
                <a:cubicBezTo>
                  <a:pt x="6278" y="2157"/>
                  <a:pt x="6039" y="1952"/>
                  <a:pt x="5839" y="1705"/>
                </a:cubicBezTo>
                <a:cubicBezTo>
                  <a:pt x="5638" y="1457"/>
                  <a:pt x="5486" y="1184"/>
                  <a:pt x="5383" y="888"/>
                </a:cubicBezTo>
                <a:cubicBezTo>
                  <a:pt x="5127" y="860"/>
                  <a:pt x="4871" y="860"/>
                  <a:pt x="4615" y="888"/>
                </a:cubicBezTo>
                <a:cubicBezTo>
                  <a:pt x="4511" y="1184"/>
                  <a:pt x="4361" y="1457"/>
                  <a:pt x="4164" y="1705"/>
                </a:cubicBezTo>
                <a:cubicBezTo>
                  <a:pt x="3967" y="1952"/>
                  <a:pt x="3727" y="2157"/>
                  <a:pt x="3443" y="2319"/>
                </a:cubicBezTo>
                <a:cubicBezTo>
                  <a:pt x="3159" y="2481"/>
                  <a:pt x="2860" y="2586"/>
                  <a:pt x="2546" y="2634"/>
                </a:cubicBezTo>
                <a:cubicBezTo>
                  <a:pt x="2231" y="2682"/>
                  <a:pt x="1922" y="2672"/>
                  <a:pt x="1618" y="2603"/>
                </a:cubicBezTo>
                <a:cubicBezTo>
                  <a:pt x="1466" y="2817"/>
                  <a:pt x="1334" y="3041"/>
                  <a:pt x="1224" y="3275"/>
                </a:cubicBezTo>
                <a:cubicBezTo>
                  <a:pt x="1438" y="3509"/>
                  <a:pt x="1602" y="3774"/>
                  <a:pt x="1716" y="4070"/>
                </a:cubicBezTo>
                <a:cubicBezTo>
                  <a:pt x="1830" y="4366"/>
                  <a:pt x="1888" y="4676"/>
                  <a:pt x="1888" y="5000"/>
                </a:cubicBezTo>
                <a:cubicBezTo>
                  <a:pt x="1888" y="5324"/>
                  <a:pt x="1830" y="5634"/>
                  <a:pt x="1716" y="5930"/>
                </a:cubicBezTo>
                <a:cubicBezTo>
                  <a:pt x="1602" y="6226"/>
                  <a:pt x="1438" y="6491"/>
                  <a:pt x="1224" y="6725"/>
                </a:cubicBezTo>
                <a:cubicBezTo>
                  <a:pt x="1279" y="6842"/>
                  <a:pt x="1339" y="6956"/>
                  <a:pt x="1405" y="7066"/>
                </a:cubicBezTo>
                <a:cubicBezTo>
                  <a:pt x="1471" y="7176"/>
                  <a:pt x="1542" y="7286"/>
                  <a:pt x="1618" y="7397"/>
                </a:cubicBezTo>
                <a:cubicBezTo>
                  <a:pt x="1922" y="7327"/>
                  <a:pt x="2233" y="7317"/>
                  <a:pt x="2551" y="7366"/>
                </a:cubicBezTo>
                <a:cubicBezTo>
                  <a:pt x="2869" y="7414"/>
                  <a:pt x="3166" y="7520"/>
                  <a:pt x="3443" y="7686"/>
                </a:cubicBezTo>
                <a:moveTo>
                  <a:pt x="4999" y="6550"/>
                </a:moveTo>
                <a:cubicBezTo>
                  <a:pt x="4715" y="6550"/>
                  <a:pt x="4454" y="6481"/>
                  <a:pt x="4216" y="6343"/>
                </a:cubicBezTo>
                <a:cubicBezTo>
                  <a:pt x="3977" y="6205"/>
                  <a:pt x="3789" y="6017"/>
                  <a:pt x="3651" y="5780"/>
                </a:cubicBezTo>
                <a:cubicBezTo>
                  <a:pt x="3512" y="5542"/>
                  <a:pt x="3443" y="5282"/>
                  <a:pt x="3443" y="5000"/>
                </a:cubicBezTo>
                <a:cubicBezTo>
                  <a:pt x="3443" y="4717"/>
                  <a:pt x="3512" y="4457"/>
                  <a:pt x="3651" y="4220"/>
                </a:cubicBezTo>
                <a:cubicBezTo>
                  <a:pt x="3789" y="3982"/>
                  <a:pt x="3977" y="3795"/>
                  <a:pt x="4216" y="3657"/>
                </a:cubicBezTo>
                <a:cubicBezTo>
                  <a:pt x="4454" y="3519"/>
                  <a:pt x="4715" y="3450"/>
                  <a:pt x="4999" y="3450"/>
                </a:cubicBezTo>
                <a:cubicBezTo>
                  <a:pt x="5282" y="3450"/>
                  <a:pt x="5543" y="3519"/>
                  <a:pt x="5782" y="3657"/>
                </a:cubicBezTo>
                <a:cubicBezTo>
                  <a:pt x="6020" y="3795"/>
                  <a:pt x="6209" y="3982"/>
                  <a:pt x="6347" y="4220"/>
                </a:cubicBezTo>
                <a:cubicBezTo>
                  <a:pt x="6485" y="4457"/>
                  <a:pt x="6555" y="4717"/>
                  <a:pt x="6555" y="5000"/>
                </a:cubicBezTo>
                <a:cubicBezTo>
                  <a:pt x="6555" y="5282"/>
                  <a:pt x="6485" y="5542"/>
                  <a:pt x="6347" y="5780"/>
                </a:cubicBezTo>
                <a:cubicBezTo>
                  <a:pt x="6209" y="6017"/>
                  <a:pt x="6020" y="6205"/>
                  <a:pt x="5782" y="6343"/>
                </a:cubicBezTo>
                <a:cubicBezTo>
                  <a:pt x="5543" y="6481"/>
                  <a:pt x="5282" y="6550"/>
                  <a:pt x="4999" y="6550"/>
                </a:cubicBezTo>
                <a:moveTo>
                  <a:pt x="4999" y="5517"/>
                </a:moveTo>
                <a:cubicBezTo>
                  <a:pt x="5144" y="5517"/>
                  <a:pt x="5267" y="5467"/>
                  <a:pt x="5367" y="5367"/>
                </a:cubicBezTo>
                <a:cubicBezTo>
                  <a:pt x="5467" y="5267"/>
                  <a:pt x="5518" y="5144"/>
                  <a:pt x="5518" y="5000"/>
                </a:cubicBezTo>
                <a:cubicBezTo>
                  <a:pt x="5518" y="4855"/>
                  <a:pt x="5467" y="4733"/>
                  <a:pt x="5367" y="4633"/>
                </a:cubicBezTo>
                <a:cubicBezTo>
                  <a:pt x="5267" y="4533"/>
                  <a:pt x="5144" y="4483"/>
                  <a:pt x="4999" y="4483"/>
                </a:cubicBezTo>
                <a:cubicBezTo>
                  <a:pt x="4853" y="4483"/>
                  <a:pt x="4731" y="4533"/>
                  <a:pt x="4631" y="4633"/>
                </a:cubicBezTo>
                <a:cubicBezTo>
                  <a:pt x="4530" y="4733"/>
                  <a:pt x="4480" y="4855"/>
                  <a:pt x="4480" y="5000"/>
                </a:cubicBezTo>
                <a:cubicBezTo>
                  <a:pt x="4480" y="5144"/>
                  <a:pt x="4530" y="5267"/>
                  <a:pt x="4631" y="5367"/>
                </a:cubicBezTo>
                <a:cubicBezTo>
                  <a:pt x="4731" y="5467"/>
                  <a:pt x="4853" y="5517"/>
                  <a:pt x="4999" y="5517"/>
                </a:cubicBezTo>
              </a:path>
            </a:pathLst>
          </a:custGeom>
          <a:solidFill>
            <a:srgbClr val="B5302A">
              <a:alpha val="100000"/>
            </a:srgbClr>
          </a:solidFill>
          <a:ln>
            <a:headEnd type="none"/>
            <a:tailEnd type="none"/>
          </a:ln>
        </p:spPr>
      </p:sp>
      <p:sp>
        <p:nvSpPr>
          <p:cNvPr id="26" name="TextBox 26"/>
          <p:cNvSpPr txBox="1"/>
          <p:nvPr/>
        </p:nvSpPr>
        <p:spPr>
          <a:xfrm>
            <a:off x="8363984" y="3883522"/>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5098"/>
                  </a:srgbClr>
                </a:solidFill>
                <a:latin typeface="FZHei-B01" panose="02000000000000000000" charset="-122"/>
                <a:ea typeface="FZHei-B01" panose="02000000000000000000" charset="-122"/>
                <a:cs typeface="FZHei-B01" panose="02000000000000000000" charset="-122"/>
              </a:rPr>
              <a:t>03</a:t>
            </a:r>
            <a:endParaRPr lang="en-US" sz="1100"/>
          </a:p>
        </p:txBody>
      </p:sp>
      <p:sp>
        <p:nvSpPr>
          <p:cNvPr id="27" name="TextBox 27"/>
          <p:cNvSpPr txBox="1"/>
          <p:nvPr/>
        </p:nvSpPr>
        <p:spPr>
          <a:xfrm>
            <a:off x="8596991" y="3797797"/>
            <a:ext cx="971307"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检视整改</a:t>
            </a:r>
            <a:endParaRPr lang="en-US" sz="1100"/>
          </a:p>
        </p:txBody>
      </p:sp>
      <p:sp>
        <p:nvSpPr>
          <p:cNvPr id="28" name="TextBox 28"/>
          <p:cNvSpPr txBox="1"/>
          <p:nvPr/>
        </p:nvSpPr>
        <p:spPr>
          <a:xfrm>
            <a:off x="8363984" y="4218682"/>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对照党的创新理论查摆自身在思想觉悟、能力</a:t>
            </a:r>
            <a:endParaRPr lang="en-US" sz="1100"/>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素质、作风形象等方面的差距，以刀刃向内的</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勇气抓好整改，实现以学促干。</a:t>
            </a:r>
            <a:endParaRPr sz="12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9" name="AutoShape 29"/>
          <p:cNvSpPr/>
          <p:nvPr/>
        </p:nvSpPr>
        <p:spPr>
          <a:xfrm>
            <a:off x="8363984" y="5709345"/>
            <a:ext cx="3129669" cy="9525"/>
          </a:xfrm>
          <a:prstGeom prst="line">
            <a:avLst/>
          </a:prstGeom>
          <a:ln w="9525">
            <a:solidFill>
              <a:srgbClr val="D5CEC2">
                <a:alpha val="100000"/>
              </a:srgbClr>
            </a:solidFill>
            <a:prstDash val="solid"/>
            <a:headEnd type="none"/>
            <a:tailEnd type="none"/>
          </a:ln>
        </p:spPr>
      </p:sp>
      <p:sp>
        <p:nvSpPr>
          <p:cNvPr id="30" name="TextBox 30"/>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刀刃向内</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理论创新 · 第二个结合</a:t>
            </a:r>
            <a:endParaRPr lang="en-US" sz="1100"/>
          </a:p>
        </p:txBody>
      </p:sp>
      <p:sp>
        <p:nvSpPr>
          <p:cNvPr id="4" name="TextBox 4"/>
          <p:cNvSpPr txBox="1"/>
          <p:nvPr/>
        </p:nvSpPr>
        <p:spPr>
          <a:xfrm>
            <a:off x="457086" y="771525"/>
            <a:ext cx="11274781" cy="390525"/>
          </a:xfrm>
          <a:prstGeom prst="rect">
            <a:avLst/>
          </a:prstGeom>
          <a:ln>
            <a:headEnd type="none"/>
            <a:tailEnd type="none"/>
          </a:ln>
        </p:spPr>
        <p:txBody>
          <a:bodyPr vert="horz" wrap="none" lIns="0" tIns="0" rIns="0" bIns="0" rtlCol="0" anchor="t" anchorCtr="0"/>
          <a:lstStyle/>
          <a:p>
            <a:pPr algn="l">
              <a:defRPr/>
            </a:pPr>
            <a:r>
              <a:rPr lang="en-US" sz="27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举措二：同中国具体实际相结合的理论创造</a:t>
            </a:r>
            <a:endParaRPr lang="en-US" sz="1100"/>
          </a:p>
        </p:txBody>
      </p:sp>
      <p:sp>
        <p:nvSpPr>
          <p:cNvPr id="5" name="AutoShape 5"/>
          <p:cNvSpPr/>
          <p:nvPr/>
        </p:nvSpPr>
        <p:spPr>
          <a:xfrm>
            <a:off x="457086" y="1325761"/>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363861"/>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把马克思主义基本原理同中国具体实际相结合，是党百年奋斗的基本经验。新征程上必须坚持马克思主义指导地位，立足</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中国国情、回应时代之问，用马克思主义之"矢"射新时代中国之"的"，在实践中不断作出新的理论创造。</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TextBox 7"/>
          <p:cNvSpPr txBox="1"/>
          <p:nvPr/>
        </p:nvSpPr>
        <p:spPr>
          <a:xfrm>
            <a:off x="457086" y="2663130"/>
            <a:ext cx="533267"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80000"/>
                  </a:srgbClr>
                </a:solidFill>
                <a:latin typeface="FZHei-B01" panose="02000000000000000000" charset="-122"/>
                <a:ea typeface="FZHei-B01" panose="02000000000000000000" charset="-122"/>
                <a:cs typeface="FZHei-B01" panose="02000000000000000000" charset="-122"/>
              </a:rPr>
              <a:t>01</a:t>
            </a:r>
            <a:endParaRPr lang="en-US" sz="1100"/>
          </a:p>
        </p:txBody>
      </p:sp>
      <p:sp>
        <p:nvSpPr>
          <p:cNvPr id="8" name="TextBox 8"/>
          <p:cNvSpPr txBox="1"/>
          <p:nvPr/>
        </p:nvSpPr>
        <p:spPr>
          <a:xfrm>
            <a:off x="1180804" y="2729805"/>
            <a:ext cx="10551061" cy="180975"/>
          </a:xfrm>
          <a:prstGeom prst="rect">
            <a:avLst/>
          </a:prstGeom>
          <a:ln>
            <a:headEnd type="none"/>
            <a:tailEnd type="none"/>
          </a:ln>
        </p:spPr>
        <p:txBody>
          <a:bodyPr vert="horz" wrap="none" lIns="0" tIns="0" rIns="0" bIns="0" rtlCol="0" anchor="t" anchorCtr="0"/>
          <a:lstStyle/>
          <a:p>
            <a:pPr algn="l">
              <a:defRPr/>
            </a:pPr>
            <a:r>
              <a:rPr lang="en-US" sz="1200"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马克思主义不是僵死的教条而是行动指南，只有同中国具体实际相结合，深刻把握时代大势和中国国情，才能落地生根、焕发出强大的真理力量。</a:t>
            </a:r>
            <a:endParaRPr lang="en-US" sz="1100"/>
          </a:p>
        </p:txBody>
      </p:sp>
      <p:sp>
        <p:nvSpPr>
          <p:cNvPr id="9" name="AutoShape 9"/>
          <p:cNvSpPr/>
          <p:nvPr/>
        </p:nvSpPr>
        <p:spPr>
          <a:xfrm>
            <a:off x="944524" y="3558332"/>
            <a:ext cx="10787342" cy="9525"/>
          </a:xfrm>
          <a:prstGeom prst="rect">
            <a:avLst/>
          </a:prstGeom>
          <a:solidFill>
            <a:srgbClr val="D9CFC1">
              <a:alpha val="100000"/>
            </a:srgbClr>
          </a:solidFill>
          <a:ln>
            <a:headEnd type="none"/>
            <a:tailEnd type="none"/>
          </a:ln>
        </p:spPr>
      </p:sp>
      <p:sp>
        <p:nvSpPr>
          <p:cNvPr id="10" name="TextBox 10"/>
          <p:cNvSpPr txBox="1"/>
          <p:nvPr/>
        </p:nvSpPr>
        <p:spPr>
          <a:xfrm>
            <a:off x="457086" y="4141441"/>
            <a:ext cx="533267"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80000"/>
                  </a:srgbClr>
                </a:solidFill>
                <a:latin typeface="FZHei-B01" panose="02000000000000000000" charset="-122"/>
                <a:ea typeface="FZHei-B01" panose="02000000000000000000" charset="-122"/>
                <a:cs typeface="FZHei-B01" panose="02000000000000000000" charset="-122"/>
              </a:rPr>
              <a:t>02</a:t>
            </a:r>
            <a:endParaRPr lang="en-US" sz="1100"/>
          </a:p>
        </p:txBody>
      </p:sp>
      <p:sp>
        <p:nvSpPr>
          <p:cNvPr id="11" name="TextBox 11"/>
          <p:cNvSpPr txBox="1"/>
          <p:nvPr/>
        </p:nvSpPr>
        <p:spPr>
          <a:xfrm>
            <a:off x="1180804" y="4208116"/>
            <a:ext cx="10551061" cy="180975"/>
          </a:xfrm>
          <a:prstGeom prst="rect">
            <a:avLst/>
          </a:prstGeom>
          <a:ln>
            <a:headEnd type="none"/>
            <a:tailEnd type="none"/>
          </a:ln>
        </p:spPr>
        <p:txBody>
          <a:bodyPr vert="horz" wrap="none" lIns="0" tIns="0" rIns="0" bIns="0" rtlCol="0" anchor="t" anchorCtr="0"/>
          <a:lstStyle/>
          <a:p>
            <a:pPr algn="l">
              <a:defRPr/>
            </a:pPr>
            <a:r>
              <a:rPr lang="en-US" sz="1200"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坚持"第一个结合"要求立足新时代新征程的伟大实践，聚焦全面深化改革、推动高质量发展等重大现实问题，在实践中检验真理、发展真理。</a:t>
            </a:r>
            <a:endParaRPr lang="en-US" sz="1100"/>
          </a:p>
        </p:txBody>
      </p:sp>
      <p:sp>
        <p:nvSpPr>
          <p:cNvPr id="12" name="AutoShape 12"/>
          <p:cNvSpPr/>
          <p:nvPr/>
        </p:nvSpPr>
        <p:spPr>
          <a:xfrm>
            <a:off x="944524" y="5036641"/>
            <a:ext cx="10787342" cy="9525"/>
          </a:xfrm>
          <a:prstGeom prst="rect">
            <a:avLst/>
          </a:prstGeom>
          <a:solidFill>
            <a:srgbClr val="D9CFC1">
              <a:alpha val="100000"/>
            </a:srgbClr>
          </a:solidFill>
          <a:ln>
            <a:headEnd type="none"/>
            <a:tailEnd type="none"/>
          </a:ln>
        </p:spPr>
      </p:sp>
      <p:sp>
        <p:nvSpPr>
          <p:cNvPr id="13" name="TextBox 13"/>
          <p:cNvSpPr txBox="1"/>
          <p:nvPr/>
        </p:nvSpPr>
        <p:spPr>
          <a:xfrm>
            <a:off x="457086" y="5478065"/>
            <a:ext cx="533267" cy="295275"/>
          </a:xfrm>
          <a:prstGeom prst="rect">
            <a:avLst/>
          </a:prstGeom>
          <a:ln>
            <a:headEnd type="none"/>
            <a:tailEnd type="none"/>
          </a:ln>
        </p:spPr>
        <p:txBody>
          <a:bodyPr vert="horz" wrap="none" lIns="0" tIns="0" rIns="0" bIns="0" rtlCol="0" anchor="t" anchorCtr="0"/>
          <a:lstStyle/>
          <a:p>
            <a:pPr algn="l">
              <a:defRPr/>
            </a:pPr>
            <a:r>
              <a:rPr lang="en-US" sz="2100" b="0" i="0" strike="noStrike">
                <a:solidFill>
                  <a:srgbClr val="B5302A">
                    <a:alpha val="80000"/>
                  </a:srgbClr>
                </a:solidFill>
                <a:latin typeface="FZHei-B01" panose="02000000000000000000" charset="-122"/>
                <a:ea typeface="FZHei-B01" panose="02000000000000000000" charset="-122"/>
                <a:cs typeface="FZHei-B01" panose="02000000000000000000" charset="-122"/>
              </a:rPr>
              <a:t>03</a:t>
            </a:r>
            <a:endParaRPr lang="en-US" sz="1100"/>
          </a:p>
        </p:txBody>
      </p:sp>
      <p:sp>
        <p:nvSpPr>
          <p:cNvPr id="14" name="TextBox 14"/>
          <p:cNvSpPr txBox="1"/>
          <p:nvPr/>
        </p:nvSpPr>
        <p:spPr>
          <a:xfrm>
            <a:off x="1180804" y="5544741"/>
            <a:ext cx="10551061" cy="464344"/>
          </a:xfrm>
          <a:prstGeom prst="rect">
            <a:avLst/>
          </a:prstGeom>
          <a:ln>
            <a:headEnd type="none"/>
            <a:tailEnd type="none"/>
          </a:ln>
        </p:spPr>
        <p:txBody>
          <a:bodyPr vert="horz" wrap="square" lIns="0" tIns="0" rIns="0" bIns="0" rtlCol="0" anchor="t" anchorCtr="0"/>
          <a:lstStyle/>
          <a:p>
            <a:pPr algn="l">
              <a:defRPr/>
            </a:pPr>
            <a:r>
              <a:rPr lang="en-US" sz="1200"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结合新的实践不断作出新的理论创造，要求全党保持敏锐的时代洞察力，准确识变、科学应变、主动求变，不断开辟马克思主义中国化时代化新境</a:t>
            </a:r>
            <a:endParaRPr lang="en-US" sz="1100"/>
          </a:p>
          <a:p>
            <a:pPr algn="l"/>
            <a:r>
              <a:rPr sz="1200"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界。</a:t>
            </a:r>
            <a:endParaRPr sz="1200"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0196"/>
                  </a:srgbClr>
                </a:solidFill>
                <a:latin typeface="FZHei-B01" panose="02000000000000000000" charset="-122"/>
                <a:ea typeface="FZHei-B01" panose="02000000000000000000" charset="-122"/>
                <a:cs typeface="FZHei-B01" panose="02000000000000000000" charset="-122"/>
              </a:rPr>
              <a:t>坚持思想建党、理论强党</a:t>
            </a:r>
            <a:endParaRPr lang="en-US" sz="1100"/>
          </a:p>
        </p:txBody>
      </p:sp>
      <p:sp>
        <p:nvSpPr>
          <p:cNvPr id="4" name="TextBox 4"/>
          <p:cNvSpPr txBox="1"/>
          <p:nvPr/>
        </p:nvSpPr>
        <p:spPr>
          <a:xfrm>
            <a:off x="457086" y="771525"/>
            <a:ext cx="11274781" cy="390525"/>
          </a:xfrm>
          <a:prstGeom prst="rect">
            <a:avLst/>
          </a:prstGeom>
          <a:ln>
            <a:headEnd type="none"/>
            <a:tailEnd type="none"/>
          </a:ln>
        </p:spPr>
        <p:txBody>
          <a:bodyPr vert="horz" wrap="none" lIns="0" tIns="0" rIns="0" bIns="0" rtlCol="0" anchor="t" anchorCtr="0"/>
          <a:lstStyle/>
          <a:p>
            <a:pPr algn="l">
              <a:defRPr/>
            </a:pPr>
            <a:r>
              <a:rPr lang="en-US" sz="27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举措二：同中华优秀传统文化相结合的时代内涵</a:t>
            </a:r>
            <a:endParaRPr lang="en-US" sz="1100"/>
          </a:p>
        </p:txBody>
      </p:sp>
      <p:sp>
        <p:nvSpPr>
          <p:cNvPr id="5" name="AutoShape 5"/>
          <p:cNvSpPr/>
          <p:nvPr/>
        </p:nvSpPr>
        <p:spPr>
          <a:xfrm>
            <a:off x="457086" y="1306711"/>
            <a:ext cx="9522" cy="974228"/>
          </a:xfrm>
          <a:prstGeom prst="line">
            <a:avLst/>
          </a:prstGeom>
          <a:ln w="9525">
            <a:solidFill>
              <a:srgbClr val="B5302A">
                <a:alpha val="78039"/>
              </a:srgbClr>
            </a:solidFill>
            <a:prstDash val="solid"/>
            <a:headEnd type="none"/>
            <a:tailEnd type="none"/>
          </a:ln>
        </p:spPr>
      </p:sp>
      <p:sp>
        <p:nvSpPr>
          <p:cNvPr id="6" name="TextBox 6"/>
          <p:cNvSpPr txBox="1"/>
          <p:nvPr/>
        </p:nvSpPr>
        <p:spPr>
          <a:xfrm>
            <a:off x="599925" y="1344811"/>
            <a:ext cx="11589027" cy="887611"/>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把马克思主义基本原理同中华优秀传统文化相结合，是又一次的思想解放。这一"化学反应"用马克思主义激活了传统文化</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的优秀因子，同时将中华民族的伟大精神注入马克思主义，造就了一个有机统一的新的文化生命体，夯实了理论的历史根</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基。</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nvSpPr>
        <p:spPr>
          <a:xfrm>
            <a:off x="457086" y="2471440"/>
            <a:ext cx="3605799" cy="3929360"/>
          </a:xfrm>
          <a:prstGeom prst="rect">
            <a:avLst/>
          </a:prstGeom>
          <a:solidFill>
            <a:srgbClr val="EEE9E1">
              <a:alpha val="100000"/>
            </a:srgbClr>
          </a:solidFill>
          <a:ln w="9525">
            <a:solidFill>
              <a:srgbClr val="D5CFC4">
                <a:alpha val="100000"/>
              </a:srgbClr>
            </a:solidFill>
            <a:prstDash val="solid"/>
            <a:headEnd type="none"/>
            <a:tailEnd type="none"/>
          </a:ln>
        </p:spPr>
      </p:sp>
      <p:sp>
        <p:nvSpPr>
          <p:cNvPr id="8" name="AutoShape 8"/>
          <p:cNvSpPr/>
          <p:nvPr/>
        </p:nvSpPr>
        <p:spPr>
          <a:xfrm>
            <a:off x="457086" y="2471440"/>
            <a:ext cx="3605799" cy="9525"/>
          </a:xfrm>
          <a:prstGeom prst="line">
            <a:avLst/>
          </a:prstGeom>
          <a:ln w="28575">
            <a:solidFill>
              <a:srgbClr val="B5302A">
                <a:alpha val="100000"/>
              </a:srgbClr>
            </a:solidFill>
            <a:prstDash val="solid"/>
            <a:headEnd type="none"/>
            <a:tailEnd type="none"/>
          </a:ln>
        </p:spPr>
      </p:sp>
      <p:sp>
        <p:nvSpPr>
          <p:cNvPr id="9" name="AutoShape 9"/>
          <p:cNvSpPr/>
          <p:nvPr/>
        </p:nvSpPr>
        <p:spPr>
          <a:xfrm>
            <a:off x="695151" y="2766715"/>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10" name="TextBox 10"/>
          <p:cNvSpPr txBox="1"/>
          <p:nvPr/>
        </p:nvSpPr>
        <p:spPr>
          <a:xfrm>
            <a:off x="695151" y="3806577"/>
            <a:ext cx="3129669" cy="23812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激活优秀传统文化因子</a:t>
            </a:r>
            <a:endParaRPr lang="en-US" sz="1100"/>
          </a:p>
        </p:txBody>
      </p:sp>
      <p:sp>
        <p:nvSpPr>
          <p:cNvPr id="11" name="TextBox 11"/>
          <p:cNvSpPr txBox="1"/>
          <p:nvPr/>
        </p:nvSpPr>
        <p:spPr>
          <a:xfrm>
            <a:off x="695151" y="4221808"/>
            <a:ext cx="3367734" cy="838200"/>
          </a:xfrm>
          <a:prstGeom prst="rect">
            <a:avLst/>
          </a:prstGeom>
          <a:ln>
            <a:headEnd type="none"/>
            <a:tailEnd type="none"/>
          </a:ln>
        </p:spPr>
        <p:txBody>
          <a:bodyPr vert="horz" wrap="square" lIns="0" tIns="0" rIns="0" bIns="0" rtlCol="0" anchor="t" anchorCtr="0"/>
          <a:lstStyle/>
          <a:p>
            <a:pPr algn="l">
              <a:defRPr/>
            </a:pPr>
            <a:r>
              <a:rPr lang="en-US"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"第二个结合"是深刻的"化学反应"，用马克思主义</a:t>
            </a:r>
            <a:endParaRPr lang="en-US" sz="1100"/>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真理力量激活中华优秀传统文化中富有生命力的</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优秀因子，赋予其新的时代内涵和现代表达形</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式。</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nvSpPr>
        <p:spPr>
          <a:xfrm>
            <a:off x="695151" y="5709345"/>
            <a:ext cx="3129669" cy="9525"/>
          </a:xfrm>
          <a:prstGeom prst="line">
            <a:avLst/>
          </a:prstGeom>
          <a:ln w="9525">
            <a:solidFill>
              <a:srgbClr val="D5CFC4">
                <a:alpha val="100000"/>
              </a:srgbClr>
            </a:solidFill>
            <a:prstDash val="solid"/>
            <a:headEnd type="none"/>
            <a:tailEnd type="none"/>
          </a:ln>
        </p:spPr>
      </p:sp>
      <p:sp>
        <p:nvSpPr>
          <p:cNvPr id="13" name="TextBox 13"/>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激活</a:t>
            </a:r>
            <a:endParaRPr lang="en-US" sz="1100"/>
          </a:p>
        </p:txBody>
      </p:sp>
      <p:sp>
        <p:nvSpPr>
          <p:cNvPr id="14" name="AutoShape 14"/>
          <p:cNvSpPr/>
          <p:nvPr/>
        </p:nvSpPr>
        <p:spPr>
          <a:xfrm>
            <a:off x="4291428" y="2471440"/>
            <a:ext cx="3605948" cy="3929360"/>
          </a:xfrm>
          <a:prstGeom prst="rect">
            <a:avLst/>
          </a:prstGeom>
          <a:solidFill>
            <a:srgbClr val="EEE9E1">
              <a:alpha val="100000"/>
            </a:srgbClr>
          </a:solidFill>
          <a:ln w="9525">
            <a:solidFill>
              <a:srgbClr val="D5CFC4">
                <a:alpha val="100000"/>
              </a:srgbClr>
            </a:solidFill>
            <a:prstDash val="solid"/>
            <a:headEnd type="none"/>
            <a:tailEnd type="none"/>
          </a:ln>
        </p:spPr>
      </p:sp>
      <p:sp>
        <p:nvSpPr>
          <p:cNvPr id="15" name="AutoShape 15"/>
          <p:cNvSpPr/>
          <p:nvPr/>
        </p:nvSpPr>
        <p:spPr>
          <a:xfrm>
            <a:off x="4291428" y="2471440"/>
            <a:ext cx="3605948" cy="9525"/>
          </a:xfrm>
          <a:prstGeom prst="line">
            <a:avLst/>
          </a:prstGeom>
          <a:ln w="28575">
            <a:solidFill>
              <a:srgbClr val="B5302A">
                <a:alpha val="100000"/>
              </a:srgbClr>
            </a:solidFill>
            <a:prstDash val="solid"/>
            <a:headEnd type="none"/>
            <a:tailEnd type="none"/>
          </a:ln>
        </p:spPr>
      </p:sp>
      <p:sp>
        <p:nvSpPr>
          <p:cNvPr id="16" name="AutoShape 16"/>
          <p:cNvSpPr/>
          <p:nvPr/>
        </p:nvSpPr>
        <p:spPr>
          <a:xfrm>
            <a:off x="4529493" y="2766715"/>
            <a:ext cx="418996" cy="419100"/>
          </a:xfrm>
          <a:custGeom>
            <a:avLst/>
            <a:gdLst/>
            <a:ahLst/>
            <a:cxnLst/>
            <a:rect l="l" t="t" r="r" b="b"/>
            <a:pathLst>
              <a:path w="9998" h="10000">
                <a:moveTo>
                  <a:pt x="0" y="0"/>
                </a:moveTo>
                <a:lnTo>
                  <a:pt x="5210" y="0"/>
                </a:lnTo>
                <a:cubicBezTo>
                  <a:pt x="5314" y="0"/>
                  <a:pt x="5410" y="26"/>
                  <a:pt x="5499" y="79"/>
                </a:cubicBezTo>
                <a:cubicBezTo>
                  <a:pt x="5587" y="131"/>
                  <a:pt x="5658" y="203"/>
                  <a:pt x="5710" y="295"/>
                </a:cubicBezTo>
                <a:lnTo>
                  <a:pt x="6110" y="1053"/>
                </a:lnTo>
                <a:lnTo>
                  <a:pt x="9443" y="1053"/>
                </a:lnTo>
                <a:cubicBezTo>
                  <a:pt x="9598" y="1053"/>
                  <a:pt x="9729" y="1103"/>
                  <a:pt x="9837" y="1205"/>
                </a:cubicBezTo>
                <a:cubicBezTo>
                  <a:pt x="9944" y="1307"/>
                  <a:pt x="9998" y="1431"/>
                  <a:pt x="9998" y="1579"/>
                </a:cubicBezTo>
                <a:lnTo>
                  <a:pt x="9998" y="7368"/>
                </a:lnTo>
                <a:cubicBezTo>
                  <a:pt x="9998" y="7515"/>
                  <a:pt x="9944" y="7640"/>
                  <a:pt x="9837" y="7742"/>
                </a:cubicBezTo>
                <a:cubicBezTo>
                  <a:pt x="9729" y="7844"/>
                  <a:pt x="9598" y="7895"/>
                  <a:pt x="9443" y="7895"/>
                </a:cubicBezTo>
                <a:lnTo>
                  <a:pt x="5899" y="7895"/>
                </a:lnTo>
                <a:cubicBezTo>
                  <a:pt x="5795" y="7895"/>
                  <a:pt x="5698" y="7868"/>
                  <a:pt x="5610" y="7816"/>
                </a:cubicBezTo>
                <a:cubicBezTo>
                  <a:pt x="5521" y="7763"/>
                  <a:pt x="5451" y="7691"/>
                  <a:pt x="5399" y="7600"/>
                </a:cubicBezTo>
                <a:lnTo>
                  <a:pt x="4999" y="6842"/>
                </a:lnTo>
                <a:lnTo>
                  <a:pt x="1111" y="6842"/>
                </a:lnTo>
                <a:lnTo>
                  <a:pt x="1111" y="10000"/>
                </a:lnTo>
                <a:lnTo>
                  <a:pt x="0" y="10000"/>
                </a:lnTo>
                <a:lnTo>
                  <a:pt x="0" y="0"/>
                </a:lnTo>
                <a:moveTo>
                  <a:pt x="5421" y="2105"/>
                </a:moveTo>
                <a:lnTo>
                  <a:pt x="4866" y="1053"/>
                </a:lnTo>
                <a:lnTo>
                  <a:pt x="1111" y="1053"/>
                </a:lnTo>
                <a:lnTo>
                  <a:pt x="1111" y="5789"/>
                </a:lnTo>
                <a:lnTo>
                  <a:pt x="5688" y="5789"/>
                </a:lnTo>
                <a:lnTo>
                  <a:pt x="6243" y="6842"/>
                </a:lnTo>
                <a:lnTo>
                  <a:pt x="8887" y="6842"/>
                </a:lnTo>
                <a:lnTo>
                  <a:pt x="8887" y="2105"/>
                </a:lnTo>
              </a:path>
            </a:pathLst>
          </a:custGeom>
          <a:solidFill>
            <a:srgbClr val="B5302A">
              <a:alpha val="100000"/>
            </a:srgbClr>
          </a:solidFill>
          <a:ln>
            <a:headEnd type="none"/>
            <a:tailEnd type="none"/>
          </a:ln>
        </p:spPr>
      </p:sp>
      <p:sp>
        <p:nvSpPr>
          <p:cNvPr id="17" name="TextBox 17"/>
          <p:cNvSpPr txBox="1"/>
          <p:nvPr/>
        </p:nvSpPr>
        <p:spPr>
          <a:xfrm>
            <a:off x="4529493" y="3806577"/>
            <a:ext cx="3129817" cy="23812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注入中华民族伟大精神</a:t>
            </a:r>
            <a:endParaRPr lang="en-US" sz="1100"/>
          </a:p>
        </p:txBody>
      </p:sp>
      <p:sp>
        <p:nvSpPr>
          <p:cNvPr id="18" name="TextBox 18"/>
          <p:cNvSpPr txBox="1"/>
          <p:nvPr/>
        </p:nvSpPr>
        <p:spPr>
          <a:xfrm>
            <a:off x="4529493" y="4221808"/>
            <a:ext cx="3367883" cy="838200"/>
          </a:xfrm>
          <a:prstGeom prst="rect">
            <a:avLst/>
          </a:prstGeom>
          <a:ln>
            <a:headEnd type="none"/>
            <a:tailEnd type="none"/>
          </a:ln>
        </p:spPr>
        <p:txBody>
          <a:bodyPr vert="horz" wrap="square" lIns="0" tIns="0" rIns="0" bIns="0" rtlCol="0" anchor="t" anchorCtr="0"/>
          <a:lstStyle/>
          <a:p>
            <a:pPr algn="l">
              <a:defRPr/>
            </a:pPr>
            <a:r>
              <a:rPr lang="en-US"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将中华民族的伟大精神和丰富智慧更深层次地注</a:t>
            </a:r>
            <a:endParaRPr lang="en-US" sz="1100"/>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入马克思主义，使科学理论深深扎根于中国历史</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文化的沃土，具备了鲜明的中国特色、中国风</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格、中国气派。</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nvSpPr>
        <p:spPr>
          <a:xfrm>
            <a:off x="4529493" y="5709345"/>
            <a:ext cx="3129817" cy="9525"/>
          </a:xfrm>
          <a:prstGeom prst="line">
            <a:avLst/>
          </a:prstGeom>
          <a:ln w="9525">
            <a:solidFill>
              <a:srgbClr val="D5CFC4">
                <a:alpha val="100000"/>
              </a:srgbClr>
            </a:solidFill>
            <a:prstDash val="solid"/>
            <a:headEnd type="none"/>
            <a:tailEnd type="none"/>
          </a:ln>
        </p:spPr>
      </p:sp>
      <p:sp>
        <p:nvSpPr>
          <p:cNvPr id="20" name="TextBox 20"/>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扎根</a:t>
            </a:r>
            <a:endParaRPr lang="en-US" sz="1100"/>
          </a:p>
        </p:txBody>
      </p:sp>
      <p:sp>
        <p:nvSpPr>
          <p:cNvPr id="21" name="AutoShape 21"/>
          <p:cNvSpPr/>
          <p:nvPr/>
        </p:nvSpPr>
        <p:spPr>
          <a:xfrm>
            <a:off x="8125918" y="2471440"/>
            <a:ext cx="3605799" cy="3929360"/>
          </a:xfrm>
          <a:prstGeom prst="rect">
            <a:avLst/>
          </a:prstGeom>
          <a:solidFill>
            <a:srgbClr val="EEE9E1">
              <a:alpha val="100000"/>
            </a:srgbClr>
          </a:solidFill>
          <a:ln w="9525">
            <a:solidFill>
              <a:srgbClr val="D5CFC4">
                <a:alpha val="100000"/>
              </a:srgbClr>
            </a:solidFill>
            <a:prstDash val="solid"/>
            <a:headEnd type="none"/>
            <a:tailEnd type="none"/>
          </a:ln>
        </p:spPr>
      </p:sp>
      <p:sp>
        <p:nvSpPr>
          <p:cNvPr id="22" name="AutoShape 22"/>
          <p:cNvSpPr/>
          <p:nvPr/>
        </p:nvSpPr>
        <p:spPr>
          <a:xfrm>
            <a:off x="8125918" y="2471440"/>
            <a:ext cx="3605799" cy="9525"/>
          </a:xfrm>
          <a:prstGeom prst="line">
            <a:avLst/>
          </a:prstGeom>
          <a:ln w="28575">
            <a:solidFill>
              <a:srgbClr val="B5302A">
                <a:alpha val="100000"/>
              </a:srgbClr>
            </a:solidFill>
            <a:prstDash val="solid"/>
            <a:headEnd type="none"/>
            <a:tailEnd type="none"/>
          </a:ln>
        </p:spPr>
      </p:sp>
      <p:sp>
        <p:nvSpPr>
          <p:cNvPr id="23" name="AutoShape 23"/>
          <p:cNvSpPr/>
          <p:nvPr/>
        </p:nvSpPr>
        <p:spPr>
          <a:xfrm>
            <a:off x="8363984" y="2766715"/>
            <a:ext cx="418996" cy="419100"/>
          </a:xfrm>
          <a:custGeom>
            <a:avLst/>
            <a:gdLst/>
            <a:ahLst/>
            <a:cxnLst/>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8"/>
                </a:cubicBezTo>
                <a:cubicBezTo>
                  <a:pt x="7977" y="1354"/>
                  <a:pt x="7587" y="1128"/>
                  <a:pt x="7139" y="1010"/>
                </a:cubicBezTo>
                <a:cubicBezTo>
                  <a:pt x="6691" y="892"/>
                  <a:pt x="6245" y="892"/>
                  <a:pt x="5801" y="1010"/>
                </a:cubicBezTo>
                <a:cubicBezTo>
                  <a:pt x="5356" y="1128"/>
                  <a:pt x="4967" y="1354"/>
                  <a:pt x="4634" y="1688"/>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B5302A">
              <a:alpha val="100000"/>
            </a:srgbClr>
          </a:solidFill>
          <a:ln>
            <a:headEnd type="none"/>
            <a:tailEnd type="none"/>
          </a:ln>
        </p:spPr>
      </p:sp>
      <p:sp>
        <p:nvSpPr>
          <p:cNvPr id="24" name="TextBox 24"/>
          <p:cNvSpPr txBox="1"/>
          <p:nvPr/>
        </p:nvSpPr>
        <p:spPr>
          <a:xfrm>
            <a:off x="8363984" y="3806577"/>
            <a:ext cx="3129669" cy="238125"/>
          </a:xfrm>
          <a:prstGeom prst="rect">
            <a:avLst/>
          </a:prstGeom>
          <a:ln>
            <a:headEnd type="none"/>
            <a:tailEnd type="none"/>
          </a:ln>
        </p:spPr>
        <p:txBody>
          <a:bodyPr vert="horz" wrap="none" lIns="0" tIns="0" rIns="0" bIns="0" rtlCol="0" anchor="t" anchorCtr="0"/>
          <a:lstStyle/>
          <a:p>
            <a:pPr algn="l">
              <a:defRPr/>
            </a:pPr>
            <a:r>
              <a:rPr lang="en-US" sz="1600" b="0" i="0" strike="noStrike">
                <a:solidFill>
                  <a:srgbClr val="1C0A0A">
                    <a:alpha val="100000"/>
                  </a:srgbClr>
                </a:solidFill>
                <a:latin typeface="FZHei-B01" panose="02000000000000000000" charset="-122"/>
                <a:ea typeface="FZHei-B01" panose="02000000000000000000" charset="-122"/>
                <a:cs typeface="FZHei-B01" panose="02000000000000000000" charset="-122"/>
              </a:rPr>
              <a:t>造就新文化生命体</a:t>
            </a:r>
            <a:endParaRPr lang="en-US" sz="1100"/>
          </a:p>
        </p:txBody>
      </p:sp>
      <p:sp>
        <p:nvSpPr>
          <p:cNvPr id="25" name="TextBox 25"/>
          <p:cNvSpPr txBox="1"/>
          <p:nvPr/>
        </p:nvSpPr>
        <p:spPr>
          <a:xfrm>
            <a:off x="8363984" y="4221808"/>
            <a:ext cx="3367734" cy="838200"/>
          </a:xfrm>
          <a:prstGeom prst="rect">
            <a:avLst/>
          </a:prstGeom>
          <a:ln>
            <a:headEnd type="none"/>
            <a:tailEnd type="none"/>
          </a:ln>
        </p:spPr>
        <p:txBody>
          <a:bodyPr vert="horz" wrap="square" lIns="0" tIns="0" rIns="0" bIns="0" rtlCol="0" anchor="t" anchorCtr="0"/>
          <a:lstStyle/>
          <a:p>
            <a:pPr algn="l">
              <a:defRPr/>
            </a:pPr>
            <a:r>
              <a:rPr lang="en-US"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这一结合造就了一个有机统一的新的文化生命</a:t>
            </a:r>
            <a:endParaRPr lang="en-US" sz="1100"/>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体，让马克思主义成为中国的，中华优秀传统文</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化成为现代的，为马克思主义中国化时代化提供</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a:p>
            <a:pPr algn="l"/>
            <a:r>
              <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了深厚历史文化支撑。</a:t>
            </a:r>
            <a:endParaRPr sz="1100"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nvSpPr>
        <p:spPr>
          <a:xfrm>
            <a:off x="8363984" y="5709345"/>
            <a:ext cx="3129669" cy="9525"/>
          </a:xfrm>
          <a:prstGeom prst="line">
            <a:avLst/>
          </a:prstGeom>
          <a:ln w="9525">
            <a:solidFill>
              <a:srgbClr val="D5CFC4">
                <a:alpha val="100000"/>
              </a:srgbClr>
            </a:solidFill>
            <a:prstDash val="solid"/>
            <a:headEnd type="none"/>
            <a:tailEnd type="none"/>
          </a:ln>
        </p:spPr>
      </p:sp>
      <p:sp>
        <p:nvSpPr>
          <p:cNvPr id="27" name="TextBox 27"/>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统一</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54901"/>
                  </a:srgbClr>
                </a:solidFill>
                <a:latin typeface="FZHei-B01" panose="02000000000000000000" charset="-122"/>
                <a:ea typeface="FZHei-B01" panose="02000000000000000000" charset="-122"/>
                <a:cs typeface="FZHei-B01" panose="02000000000000000000" charset="-122"/>
              </a:rPr>
              <a:t>理论创新方法论</a:t>
            </a:r>
            <a:endParaRPr lang="en-US" sz="1100"/>
          </a:p>
        </p:txBody>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举措二：以开放胸襟借鉴人类优秀文明成果</a:t>
            </a:r>
            <a:endParaRPr lang="en-US" sz="1100"/>
          </a:p>
        </p:txBody>
      </p:sp>
      <p:sp>
        <p:nvSpPr>
          <p:cNvPr id="5" name="AutoShape 5"/>
          <p:cNvSpPr/>
          <p:nvPr/>
        </p:nvSpPr>
        <p:spPr>
          <a:xfrm>
            <a:off x="457086" y="135255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39065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理论创新需要海纳百川的开放胸襟。在"人类知识的总和"中汲取优秀思想文化资源，学习和借鉴人类社会一切优秀文明成</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果，形成兼容并蓄、博采众长的理论大格局大气象，是马克思主义保持生机活力、不断注入鲜活力量的重要途径。</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192536"/>
            <a:ext cx="11274781" cy="1326505"/>
          </a:xfrm>
          <a:prstGeom prst="rect">
            <a:avLst/>
          </a:prstGeom>
          <a:solidFill>
            <a:srgbClr val="F0EBE3">
              <a:alpha val="100000"/>
            </a:srgbClr>
          </a:solidFill>
          <a:ln w="9525">
            <a:solidFill>
              <a:srgbClr val="D8D0C4">
                <a:alpha val="100000"/>
              </a:srgbClr>
            </a:solidFill>
            <a:prstDash val="solid"/>
            <a:headEnd type="none"/>
            <a:tailEnd type="none"/>
          </a:ln>
        </p:spPr>
      </p:sp>
      <p:sp>
        <p:nvSpPr>
          <p:cNvPr id="8" name="TextBox 8"/>
          <p:cNvSpPr txBox="1"/>
          <p:nvPr>
            <p:custDataLst>
              <p:tags r:id="rId2"/>
            </p:custDataLst>
          </p:nvPr>
        </p:nvSpPr>
        <p:spPr>
          <a:xfrm>
            <a:off x="695151" y="2565202"/>
            <a:ext cx="533267"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01</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9" name="TextBox 9"/>
          <p:cNvSpPr txBox="1"/>
          <p:nvPr>
            <p:custDataLst>
              <p:tags r:id="rId3"/>
            </p:custDataLst>
          </p:nvPr>
        </p:nvSpPr>
        <p:spPr>
          <a:xfrm>
            <a:off x="1418871" y="2603302"/>
            <a:ext cx="10074930" cy="49053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马克思主义本身即是人类优秀文明成果的结晶，保持其生机活力必须以海纳百川的开放胸襟，积极吸收借鉴人类社会创造的一切优秀</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文明成果。</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0" name="AutoShape 10"/>
          <p:cNvSpPr/>
          <p:nvPr>
            <p:custDataLst>
              <p:tags r:id="rId4"/>
            </p:custDataLst>
          </p:nvPr>
        </p:nvSpPr>
        <p:spPr>
          <a:xfrm>
            <a:off x="457086" y="3633340"/>
            <a:ext cx="11274781" cy="1326505"/>
          </a:xfrm>
          <a:prstGeom prst="rect">
            <a:avLst/>
          </a:prstGeom>
          <a:solidFill>
            <a:srgbClr val="F0EBE3">
              <a:alpha val="100000"/>
            </a:srgbClr>
          </a:solidFill>
          <a:ln w="9525">
            <a:solidFill>
              <a:srgbClr val="D8D0C4">
                <a:alpha val="100000"/>
              </a:srgbClr>
            </a:solidFill>
            <a:prstDash val="solid"/>
            <a:headEnd type="none"/>
            <a:tailEnd type="none"/>
          </a:ln>
        </p:spPr>
      </p:sp>
      <p:sp>
        <p:nvSpPr>
          <p:cNvPr id="11" name="TextBox 11"/>
          <p:cNvSpPr txBox="1"/>
          <p:nvPr>
            <p:custDataLst>
              <p:tags r:id="rId5"/>
            </p:custDataLst>
          </p:nvPr>
        </p:nvSpPr>
        <p:spPr>
          <a:xfrm>
            <a:off x="695151" y="4006007"/>
            <a:ext cx="533267"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02</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6"/>
            </p:custDataLst>
          </p:nvPr>
        </p:nvSpPr>
        <p:spPr>
          <a:xfrm>
            <a:off x="1418871" y="4044107"/>
            <a:ext cx="10110939" cy="49053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在"人类知识的总和"中汲取思想文化资源，要求具备宽广的世界眼光，批判性地借鉴国外在经济发展、社会治理、科技创新等领域的有</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益经验。</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7"/>
            </p:custDataLst>
          </p:nvPr>
        </p:nvSpPr>
        <p:spPr>
          <a:xfrm>
            <a:off x="457086" y="5074147"/>
            <a:ext cx="11274781" cy="1326505"/>
          </a:xfrm>
          <a:prstGeom prst="rect">
            <a:avLst/>
          </a:prstGeom>
          <a:solidFill>
            <a:srgbClr val="F0EBE3">
              <a:alpha val="100000"/>
            </a:srgbClr>
          </a:solidFill>
          <a:ln w="9525">
            <a:solidFill>
              <a:srgbClr val="D8D0C4">
                <a:alpha val="100000"/>
              </a:srgbClr>
            </a:solidFill>
            <a:prstDash val="solid"/>
            <a:headEnd type="none"/>
            <a:tailEnd type="none"/>
          </a:ln>
        </p:spPr>
      </p:sp>
      <p:sp>
        <p:nvSpPr>
          <p:cNvPr id="14" name="TextBox 14"/>
          <p:cNvSpPr txBox="1"/>
          <p:nvPr>
            <p:custDataLst>
              <p:tags r:id="rId8"/>
            </p:custDataLst>
          </p:nvPr>
        </p:nvSpPr>
        <p:spPr>
          <a:xfrm>
            <a:off x="695151" y="5446812"/>
            <a:ext cx="533267" cy="295275"/>
          </a:xfrm>
          <a:prstGeom prst="rect">
            <a:avLst/>
          </a:prstGeom>
          <a:ln>
            <a:headEnd type="none"/>
            <a:tailEnd type="none"/>
          </a:ln>
        </p:spPr>
        <p:txBody>
          <a:bodyPr vert="horz" wrap="none" lIns="0" tIns="0" rIns="0" bIns="0" rtlCol="0" anchor="t" anchorCtr="0"/>
          <a:lstStyle/>
          <a:p>
            <a:pPr algn="l">
              <a:defRPr/>
            </a:pPr>
            <a:r>
              <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rPr>
              <a:t>03</a:t>
            </a:r>
            <a:endParaRPr lang="en-US" b="0"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TextBox 15"/>
          <p:cNvSpPr txBox="1"/>
          <p:nvPr>
            <p:custDataLst>
              <p:tags r:id="rId9"/>
            </p:custDataLst>
          </p:nvPr>
        </p:nvSpPr>
        <p:spPr>
          <a:xfrm>
            <a:off x="1418871" y="5484912"/>
            <a:ext cx="10074930" cy="49053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通过兼容并蓄、博采众长，形成理论大格局大气象，使党的创新理论不仅立足中国大地，更具备回应人类共同挑战、引领时代发展潮</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流的世界历史意义。</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5" name="TextBox 5"/>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举措二：汲取人民智慧与推进体系化学理化</a:t>
            </a:r>
            <a:endParaRPr lang="en-US" sz="1100"/>
          </a:p>
        </p:txBody>
      </p:sp>
      <p:sp>
        <p:nvSpPr>
          <p:cNvPr id="6" name="AutoShape 6"/>
          <p:cNvSpPr/>
          <p:nvPr/>
        </p:nvSpPr>
        <p:spPr>
          <a:xfrm>
            <a:off x="457086" y="1390650"/>
            <a:ext cx="9522" cy="649486"/>
          </a:xfrm>
          <a:prstGeom prst="line">
            <a:avLst/>
          </a:prstGeom>
          <a:ln w="9525">
            <a:solidFill>
              <a:srgbClr val="B5302A">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人民群众是理论创新的源头活水，体系化学理化是理论深化的必然要求。从人民实践中汲取智慧使理论接地气、得民心；</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推进体系化学理化研究阐释，则能整体性呈现新思想的科学体系与实践伟力，增强理论的彻底性与说服力。</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249686"/>
            <a:ext cx="3605799" cy="4151114"/>
          </a:xfrm>
          <a:prstGeom prst="rect">
            <a:avLst/>
          </a:prstGeom>
          <a:solidFill>
            <a:srgbClr val="F0E9DF">
              <a:alpha val="100000"/>
            </a:srgbClr>
          </a:solidFill>
          <a:ln w="9525">
            <a:solidFill>
              <a:srgbClr val="D8CFC2">
                <a:alpha val="100000"/>
              </a:srgbClr>
            </a:solidFill>
            <a:prstDash val="solid"/>
            <a:headEnd type="none"/>
            <a:tailEnd type="none"/>
          </a:ln>
        </p:spPr>
      </p:sp>
      <p:sp>
        <p:nvSpPr>
          <p:cNvPr id="9" name="AutoShape 9"/>
          <p:cNvSpPr/>
          <p:nvPr>
            <p:custDataLst>
              <p:tags r:id="rId2"/>
            </p:custDataLst>
          </p:nvPr>
        </p:nvSpPr>
        <p:spPr>
          <a:xfrm>
            <a:off x="457086" y="2249686"/>
            <a:ext cx="3605799" cy="9525"/>
          </a:xfrm>
          <a:prstGeom prst="line">
            <a:avLst/>
          </a:prstGeom>
          <a:ln w="28575">
            <a:solidFill>
              <a:srgbClr val="B5302A">
                <a:alpha val="100000"/>
              </a:srgbClr>
            </a:solidFill>
            <a:prstDash val="solid"/>
            <a:headEnd type="none"/>
            <a:tailEnd type="none"/>
          </a:ln>
        </p:spPr>
      </p:sp>
      <p:sp>
        <p:nvSpPr>
          <p:cNvPr id="10" name="AutoShape 10"/>
          <p:cNvSpPr/>
          <p:nvPr>
            <p:custDataLst>
              <p:tags r:id="rId3"/>
            </p:custDataLst>
          </p:nvPr>
        </p:nvSpPr>
        <p:spPr>
          <a:xfrm>
            <a:off x="695151" y="2544961"/>
            <a:ext cx="418996" cy="419100"/>
          </a:xfrm>
          <a:custGeom>
            <a:avLst/>
            <a:gdLst/>
            <a:ahLst/>
            <a:cxnLst/>
            <a:rect l="l" t="t" r="r" b="b"/>
            <a:pathLst>
              <a:path w="9998" h="10000">
                <a:moveTo>
                  <a:pt x="952" y="10000"/>
                </a:moveTo>
                <a:lnTo>
                  <a:pt x="0" y="10000"/>
                </a:lnTo>
                <a:cubicBezTo>
                  <a:pt x="0" y="9308"/>
                  <a:pt x="174" y="8666"/>
                  <a:pt x="524" y="8076"/>
                </a:cubicBezTo>
                <a:cubicBezTo>
                  <a:pt x="860" y="7504"/>
                  <a:pt x="1313" y="7050"/>
                  <a:pt x="1885" y="6714"/>
                </a:cubicBezTo>
                <a:cubicBezTo>
                  <a:pt x="2475" y="6364"/>
                  <a:pt x="3117" y="6190"/>
                  <a:pt x="3809" y="6190"/>
                </a:cubicBezTo>
                <a:cubicBezTo>
                  <a:pt x="4501" y="6190"/>
                  <a:pt x="5142" y="6364"/>
                  <a:pt x="5732" y="6714"/>
                </a:cubicBezTo>
                <a:cubicBezTo>
                  <a:pt x="6303" y="7050"/>
                  <a:pt x="6757" y="7504"/>
                  <a:pt x="7094" y="8076"/>
                </a:cubicBezTo>
                <a:cubicBezTo>
                  <a:pt x="7443" y="8666"/>
                  <a:pt x="7618" y="9308"/>
                  <a:pt x="7618" y="10000"/>
                </a:cubicBezTo>
                <a:lnTo>
                  <a:pt x="6665" y="10000"/>
                </a:lnTo>
                <a:cubicBezTo>
                  <a:pt x="6665" y="9486"/>
                  <a:pt x="6535" y="9006"/>
                  <a:pt x="6275" y="8562"/>
                </a:cubicBezTo>
                <a:cubicBezTo>
                  <a:pt x="6021" y="8130"/>
                  <a:pt x="5678" y="7787"/>
                  <a:pt x="5247" y="7533"/>
                </a:cubicBezTo>
                <a:cubicBezTo>
                  <a:pt x="4802" y="7273"/>
                  <a:pt x="4323" y="7143"/>
                  <a:pt x="3809" y="7143"/>
                </a:cubicBezTo>
                <a:cubicBezTo>
                  <a:pt x="3294" y="7143"/>
                  <a:pt x="2815" y="7273"/>
                  <a:pt x="2371" y="7533"/>
                </a:cubicBezTo>
                <a:cubicBezTo>
                  <a:pt x="1939" y="7787"/>
                  <a:pt x="1596" y="8130"/>
                  <a:pt x="1343" y="8562"/>
                </a:cubicBezTo>
                <a:cubicBezTo>
                  <a:pt x="1082" y="9006"/>
                  <a:pt x="952" y="9486"/>
                  <a:pt x="952" y="10000"/>
                </a:cubicBezTo>
                <a:moveTo>
                  <a:pt x="3809" y="5714"/>
                </a:moveTo>
                <a:cubicBezTo>
                  <a:pt x="3288" y="5714"/>
                  <a:pt x="2809" y="5584"/>
                  <a:pt x="2371" y="5324"/>
                </a:cubicBezTo>
                <a:cubicBezTo>
                  <a:pt x="1939" y="5070"/>
                  <a:pt x="1596" y="4727"/>
                  <a:pt x="1343" y="4295"/>
                </a:cubicBezTo>
                <a:cubicBezTo>
                  <a:pt x="1082" y="3857"/>
                  <a:pt x="952" y="3377"/>
                  <a:pt x="952" y="2857"/>
                </a:cubicBezTo>
                <a:cubicBezTo>
                  <a:pt x="952" y="2336"/>
                  <a:pt x="1082" y="1857"/>
                  <a:pt x="1343" y="1419"/>
                </a:cubicBezTo>
                <a:cubicBezTo>
                  <a:pt x="1596" y="987"/>
                  <a:pt x="1939" y="644"/>
                  <a:pt x="2371" y="390"/>
                </a:cubicBezTo>
                <a:cubicBezTo>
                  <a:pt x="2809" y="130"/>
                  <a:pt x="3288" y="0"/>
                  <a:pt x="3809" y="0"/>
                </a:cubicBezTo>
                <a:cubicBezTo>
                  <a:pt x="4329" y="0"/>
                  <a:pt x="4809" y="130"/>
                  <a:pt x="5247" y="390"/>
                </a:cubicBezTo>
                <a:cubicBezTo>
                  <a:pt x="5678" y="644"/>
                  <a:pt x="6021" y="987"/>
                  <a:pt x="6275" y="1419"/>
                </a:cubicBezTo>
                <a:cubicBezTo>
                  <a:pt x="6535" y="1857"/>
                  <a:pt x="6665" y="2336"/>
                  <a:pt x="6665" y="2857"/>
                </a:cubicBezTo>
                <a:cubicBezTo>
                  <a:pt x="6665" y="3377"/>
                  <a:pt x="6535" y="3857"/>
                  <a:pt x="6275" y="4295"/>
                </a:cubicBezTo>
                <a:cubicBezTo>
                  <a:pt x="6021" y="4727"/>
                  <a:pt x="5678" y="5070"/>
                  <a:pt x="5247" y="5324"/>
                </a:cubicBezTo>
                <a:cubicBezTo>
                  <a:pt x="4809" y="5584"/>
                  <a:pt x="4329" y="5714"/>
                  <a:pt x="3809" y="5714"/>
                </a:cubicBezTo>
                <a:moveTo>
                  <a:pt x="3809" y="4762"/>
                </a:moveTo>
                <a:cubicBezTo>
                  <a:pt x="4151" y="4762"/>
                  <a:pt x="4469" y="4676"/>
                  <a:pt x="4761" y="4505"/>
                </a:cubicBezTo>
                <a:cubicBezTo>
                  <a:pt x="5053" y="4333"/>
                  <a:pt x="5284" y="4102"/>
                  <a:pt x="5456" y="3810"/>
                </a:cubicBezTo>
                <a:cubicBezTo>
                  <a:pt x="5627" y="3517"/>
                  <a:pt x="5713" y="3199"/>
                  <a:pt x="5713" y="2857"/>
                </a:cubicBezTo>
                <a:cubicBezTo>
                  <a:pt x="5713" y="2514"/>
                  <a:pt x="5627" y="2197"/>
                  <a:pt x="5456" y="1905"/>
                </a:cubicBezTo>
                <a:cubicBezTo>
                  <a:pt x="5284" y="1613"/>
                  <a:pt x="5053" y="1381"/>
                  <a:pt x="4761" y="1210"/>
                </a:cubicBezTo>
                <a:cubicBezTo>
                  <a:pt x="4469" y="1038"/>
                  <a:pt x="4151" y="952"/>
                  <a:pt x="3809" y="952"/>
                </a:cubicBezTo>
                <a:cubicBezTo>
                  <a:pt x="3466" y="952"/>
                  <a:pt x="3149" y="1038"/>
                  <a:pt x="2857" y="1210"/>
                </a:cubicBezTo>
                <a:cubicBezTo>
                  <a:pt x="2565" y="1381"/>
                  <a:pt x="2333" y="1613"/>
                  <a:pt x="2161" y="1905"/>
                </a:cubicBezTo>
                <a:cubicBezTo>
                  <a:pt x="1989" y="2197"/>
                  <a:pt x="1904" y="2514"/>
                  <a:pt x="1904" y="2857"/>
                </a:cubicBezTo>
                <a:cubicBezTo>
                  <a:pt x="1904" y="3199"/>
                  <a:pt x="1989" y="3517"/>
                  <a:pt x="2161" y="3810"/>
                </a:cubicBezTo>
                <a:cubicBezTo>
                  <a:pt x="2333" y="4102"/>
                  <a:pt x="2565" y="4333"/>
                  <a:pt x="2857" y="4505"/>
                </a:cubicBezTo>
                <a:cubicBezTo>
                  <a:pt x="3149" y="4676"/>
                  <a:pt x="3466" y="4762"/>
                  <a:pt x="3809" y="4762"/>
                </a:cubicBezTo>
                <a:moveTo>
                  <a:pt x="7360" y="7390"/>
                </a:moveTo>
                <a:lnTo>
                  <a:pt x="7751" y="6524"/>
                </a:lnTo>
                <a:cubicBezTo>
                  <a:pt x="8195" y="6720"/>
                  <a:pt x="8587" y="6995"/>
                  <a:pt x="8927" y="7348"/>
                </a:cubicBezTo>
                <a:cubicBezTo>
                  <a:pt x="9266" y="7700"/>
                  <a:pt x="9528" y="8098"/>
                  <a:pt x="9712" y="8543"/>
                </a:cubicBezTo>
                <a:cubicBezTo>
                  <a:pt x="9902" y="9006"/>
                  <a:pt x="9998" y="9492"/>
                  <a:pt x="9998" y="10000"/>
                </a:cubicBezTo>
                <a:lnTo>
                  <a:pt x="9046" y="10000"/>
                </a:lnTo>
                <a:cubicBezTo>
                  <a:pt x="9046" y="9428"/>
                  <a:pt x="8890" y="8905"/>
                  <a:pt x="8579" y="8429"/>
                </a:cubicBezTo>
                <a:cubicBezTo>
                  <a:pt x="8274" y="7965"/>
                  <a:pt x="7868" y="7618"/>
                  <a:pt x="7360" y="7390"/>
                </a:cubicBezTo>
                <a:moveTo>
                  <a:pt x="7160" y="2076"/>
                </a:moveTo>
                <a:lnTo>
                  <a:pt x="7427" y="1152"/>
                </a:lnTo>
                <a:cubicBezTo>
                  <a:pt x="7909" y="1349"/>
                  <a:pt x="8300" y="1667"/>
                  <a:pt x="8598" y="2105"/>
                </a:cubicBezTo>
                <a:cubicBezTo>
                  <a:pt x="8896" y="2543"/>
                  <a:pt x="9046" y="3031"/>
                  <a:pt x="9046" y="3571"/>
                </a:cubicBezTo>
                <a:cubicBezTo>
                  <a:pt x="9046" y="4022"/>
                  <a:pt x="8941" y="4440"/>
                  <a:pt x="8732" y="4824"/>
                </a:cubicBezTo>
                <a:cubicBezTo>
                  <a:pt x="8522" y="5208"/>
                  <a:pt x="8234" y="5520"/>
                  <a:pt x="7870" y="5762"/>
                </a:cubicBezTo>
                <a:cubicBezTo>
                  <a:pt x="7504" y="6003"/>
                  <a:pt x="7103" y="6143"/>
                  <a:pt x="6665" y="6181"/>
                </a:cubicBezTo>
                <a:lnTo>
                  <a:pt x="6665" y="5219"/>
                </a:lnTo>
                <a:cubicBezTo>
                  <a:pt x="6931" y="5181"/>
                  <a:pt x="7174" y="5084"/>
                  <a:pt x="7394" y="4929"/>
                </a:cubicBezTo>
                <a:cubicBezTo>
                  <a:pt x="7612" y="4773"/>
                  <a:pt x="7784" y="4576"/>
                  <a:pt x="7908" y="4338"/>
                </a:cubicBezTo>
                <a:cubicBezTo>
                  <a:pt x="8032" y="4100"/>
                  <a:pt x="8094" y="3844"/>
                  <a:pt x="8094" y="3571"/>
                </a:cubicBezTo>
                <a:cubicBezTo>
                  <a:pt x="8094" y="3247"/>
                  <a:pt x="8008" y="2952"/>
                  <a:pt x="7837" y="2686"/>
                </a:cubicBezTo>
                <a:cubicBezTo>
                  <a:pt x="7665" y="2419"/>
                  <a:pt x="7439" y="2216"/>
                  <a:pt x="7160" y="2076"/>
                </a:cubicBezTo>
              </a:path>
            </a:pathLst>
          </a:custGeom>
          <a:solidFill>
            <a:srgbClr val="B5302A">
              <a:alpha val="100000"/>
            </a:srgbClr>
          </a:solidFill>
          <a:ln>
            <a:headEnd type="none"/>
            <a:tailEnd type="none"/>
          </a:ln>
        </p:spPr>
      </p:sp>
      <p:sp>
        <p:nvSpPr>
          <p:cNvPr id="11" name="TextBox 11"/>
          <p:cNvSpPr txBox="1"/>
          <p:nvPr>
            <p:custDataLst>
              <p:tags r:id="rId4"/>
            </p:custDataLst>
          </p:nvPr>
        </p:nvSpPr>
        <p:spPr>
          <a:xfrm>
            <a:off x="695151" y="3628281"/>
            <a:ext cx="3129669"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汲取人民智慧</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695151" y="4066431"/>
            <a:ext cx="3367734" cy="93880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人民群众的伟大实践是理论创新的源头活水，</a:t>
            </a:r>
            <a:r>
              <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必须从基层探索和群众创造中汲取智慧，着力让党的创新理论成为接地气、聚民智、顺民意、得民心的理论</a:t>
            </a:r>
            <a:endPar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695151" y="5709345"/>
            <a:ext cx="3129669" cy="9525"/>
          </a:xfrm>
          <a:prstGeom prst="line">
            <a:avLst/>
          </a:prstGeom>
          <a:ln w="9525">
            <a:solidFill>
              <a:srgbClr val="D8CFC2">
                <a:alpha val="100000"/>
              </a:srgbClr>
            </a:solidFill>
            <a:prstDash val="solid"/>
            <a:headEnd type="none"/>
            <a:tailEnd type="none"/>
          </a:ln>
        </p:spPr>
      </p:sp>
      <p:sp>
        <p:nvSpPr>
          <p:cNvPr id="14" name="TextBox 14"/>
          <p:cNvSpPr txBox="1"/>
          <p:nvPr>
            <p:custDataLst>
              <p:tags r:id="rId7"/>
            </p:custDataLst>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源头活水</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5" name="AutoShape 15"/>
          <p:cNvSpPr/>
          <p:nvPr>
            <p:custDataLst>
              <p:tags r:id="rId8"/>
            </p:custDataLst>
          </p:nvPr>
        </p:nvSpPr>
        <p:spPr>
          <a:xfrm>
            <a:off x="4291428" y="2249686"/>
            <a:ext cx="3605948" cy="4151114"/>
          </a:xfrm>
          <a:prstGeom prst="rect">
            <a:avLst/>
          </a:prstGeom>
          <a:solidFill>
            <a:srgbClr val="F0E9DF">
              <a:alpha val="100000"/>
            </a:srgbClr>
          </a:solidFill>
          <a:ln w="9525">
            <a:solidFill>
              <a:srgbClr val="D8CFC2">
                <a:alpha val="100000"/>
              </a:srgbClr>
            </a:solidFill>
            <a:prstDash val="solid"/>
            <a:headEnd type="none"/>
            <a:tailEnd type="none"/>
          </a:ln>
        </p:spPr>
      </p:sp>
      <p:sp>
        <p:nvSpPr>
          <p:cNvPr id="16" name="AutoShape 16"/>
          <p:cNvSpPr/>
          <p:nvPr>
            <p:custDataLst>
              <p:tags r:id="rId9"/>
            </p:custDataLst>
          </p:nvPr>
        </p:nvSpPr>
        <p:spPr>
          <a:xfrm>
            <a:off x="4291428" y="2249686"/>
            <a:ext cx="3605948" cy="9525"/>
          </a:xfrm>
          <a:prstGeom prst="line">
            <a:avLst/>
          </a:prstGeom>
          <a:ln w="28575">
            <a:solidFill>
              <a:srgbClr val="B5302A">
                <a:alpha val="100000"/>
              </a:srgbClr>
            </a:solidFill>
            <a:prstDash val="solid"/>
            <a:headEnd type="none"/>
            <a:tailEnd type="none"/>
          </a:ln>
        </p:spPr>
      </p:sp>
      <p:sp>
        <p:nvSpPr>
          <p:cNvPr id="17" name="AutoShape 17"/>
          <p:cNvSpPr/>
          <p:nvPr>
            <p:custDataLst>
              <p:tags r:id="rId10"/>
            </p:custDataLst>
          </p:nvPr>
        </p:nvSpPr>
        <p:spPr>
          <a:xfrm>
            <a:off x="4529493" y="2544961"/>
            <a:ext cx="418996" cy="419100"/>
          </a:xfrm>
          <a:custGeom>
            <a:avLst/>
            <a:gdLst/>
            <a:ahLst/>
            <a:cxnLst/>
            <a:rect l="l" t="t" r="r" b="b"/>
            <a:pathLst>
              <a:path w="9998" h="10000">
                <a:moveTo>
                  <a:pt x="4999" y="8990"/>
                </a:moveTo>
                <a:lnTo>
                  <a:pt x="9246" y="6676"/>
                </a:lnTo>
                <a:lnTo>
                  <a:pt x="9877" y="7019"/>
                </a:lnTo>
                <a:cubicBezTo>
                  <a:pt x="9940" y="7057"/>
                  <a:pt x="9980" y="7107"/>
                  <a:pt x="9998" y="7171"/>
                </a:cubicBezTo>
                <a:cubicBezTo>
                  <a:pt x="10015" y="7235"/>
                  <a:pt x="10006" y="7295"/>
                  <a:pt x="9972" y="7352"/>
                </a:cubicBezTo>
                <a:cubicBezTo>
                  <a:pt x="9950" y="7384"/>
                  <a:pt x="9919" y="7409"/>
                  <a:pt x="9877" y="7429"/>
                </a:cubicBezTo>
                <a:lnTo>
                  <a:pt x="5272" y="9933"/>
                </a:lnTo>
                <a:cubicBezTo>
                  <a:pt x="5188" y="9977"/>
                  <a:pt x="5097" y="10000"/>
                  <a:pt x="4999" y="10000"/>
                </a:cubicBezTo>
                <a:cubicBezTo>
                  <a:pt x="4901" y="10000"/>
                  <a:pt x="4810" y="9977"/>
                  <a:pt x="4726" y="9933"/>
                </a:cubicBezTo>
                <a:lnTo>
                  <a:pt x="121" y="7429"/>
                </a:lnTo>
                <a:cubicBezTo>
                  <a:pt x="57" y="7397"/>
                  <a:pt x="17" y="7349"/>
                  <a:pt x="0" y="7286"/>
                </a:cubicBezTo>
                <a:cubicBezTo>
                  <a:pt x="-17" y="7222"/>
                  <a:pt x="-8" y="7161"/>
                  <a:pt x="26" y="7105"/>
                </a:cubicBezTo>
                <a:cubicBezTo>
                  <a:pt x="47" y="7073"/>
                  <a:pt x="79" y="7044"/>
                  <a:pt x="121" y="7019"/>
                </a:cubicBezTo>
                <a:lnTo>
                  <a:pt x="752" y="6676"/>
                </a:lnTo>
                <a:lnTo>
                  <a:pt x="4999" y="8990"/>
                </a:lnTo>
                <a:moveTo>
                  <a:pt x="4999" y="6752"/>
                </a:moveTo>
                <a:lnTo>
                  <a:pt x="9246" y="4438"/>
                </a:lnTo>
                <a:lnTo>
                  <a:pt x="9877" y="4781"/>
                </a:lnTo>
                <a:cubicBezTo>
                  <a:pt x="9940" y="4819"/>
                  <a:pt x="9980" y="4869"/>
                  <a:pt x="9998" y="4933"/>
                </a:cubicBezTo>
                <a:cubicBezTo>
                  <a:pt x="10015" y="4997"/>
                  <a:pt x="10006" y="5057"/>
                  <a:pt x="9972" y="5114"/>
                </a:cubicBezTo>
                <a:cubicBezTo>
                  <a:pt x="9950" y="5146"/>
                  <a:pt x="9919" y="5171"/>
                  <a:pt x="9877" y="5190"/>
                </a:cubicBezTo>
                <a:lnTo>
                  <a:pt x="4999" y="7848"/>
                </a:lnTo>
                <a:lnTo>
                  <a:pt x="121" y="5190"/>
                </a:lnTo>
                <a:cubicBezTo>
                  <a:pt x="57" y="5158"/>
                  <a:pt x="17" y="5111"/>
                  <a:pt x="0" y="5048"/>
                </a:cubicBezTo>
                <a:cubicBezTo>
                  <a:pt x="-17" y="4984"/>
                  <a:pt x="-8" y="4923"/>
                  <a:pt x="26" y="4867"/>
                </a:cubicBezTo>
                <a:cubicBezTo>
                  <a:pt x="47" y="4835"/>
                  <a:pt x="79" y="4806"/>
                  <a:pt x="121" y="4781"/>
                </a:cubicBezTo>
                <a:lnTo>
                  <a:pt x="752" y="4438"/>
                </a:lnTo>
                <a:lnTo>
                  <a:pt x="4999" y="6752"/>
                </a:lnTo>
                <a:moveTo>
                  <a:pt x="5272" y="67"/>
                </a:moveTo>
                <a:lnTo>
                  <a:pt x="9877" y="2571"/>
                </a:lnTo>
                <a:cubicBezTo>
                  <a:pt x="9940" y="2603"/>
                  <a:pt x="9980" y="2650"/>
                  <a:pt x="9998" y="2714"/>
                </a:cubicBezTo>
                <a:cubicBezTo>
                  <a:pt x="10015" y="2778"/>
                  <a:pt x="10006" y="2838"/>
                  <a:pt x="9972" y="2895"/>
                </a:cubicBezTo>
                <a:cubicBezTo>
                  <a:pt x="9950" y="2927"/>
                  <a:pt x="9919" y="2955"/>
                  <a:pt x="9877" y="2981"/>
                </a:cubicBezTo>
                <a:lnTo>
                  <a:pt x="4999" y="5629"/>
                </a:lnTo>
                <a:lnTo>
                  <a:pt x="121" y="2981"/>
                </a:lnTo>
                <a:cubicBezTo>
                  <a:pt x="57" y="2943"/>
                  <a:pt x="17" y="2892"/>
                  <a:pt x="0" y="2829"/>
                </a:cubicBezTo>
                <a:cubicBezTo>
                  <a:pt x="-17" y="2765"/>
                  <a:pt x="-8" y="2704"/>
                  <a:pt x="26" y="2648"/>
                </a:cubicBezTo>
                <a:cubicBezTo>
                  <a:pt x="47" y="2616"/>
                  <a:pt x="79" y="2590"/>
                  <a:pt x="121" y="2571"/>
                </a:cubicBezTo>
                <a:lnTo>
                  <a:pt x="4726" y="67"/>
                </a:lnTo>
                <a:cubicBezTo>
                  <a:pt x="4810" y="22"/>
                  <a:pt x="4901" y="0"/>
                  <a:pt x="4999" y="0"/>
                </a:cubicBezTo>
                <a:cubicBezTo>
                  <a:pt x="5097" y="0"/>
                  <a:pt x="5188" y="22"/>
                  <a:pt x="5272" y="67"/>
                </a:cubicBezTo>
                <a:moveTo>
                  <a:pt x="8216" y="2771"/>
                </a:moveTo>
                <a:lnTo>
                  <a:pt x="4999" y="1029"/>
                </a:lnTo>
                <a:lnTo>
                  <a:pt x="1782" y="2771"/>
                </a:lnTo>
                <a:lnTo>
                  <a:pt x="4999" y="4524"/>
                </a:lnTo>
              </a:path>
            </a:pathLst>
          </a:custGeom>
          <a:solidFill>
            <a:srgbClr val="B5302A">
              <a:alpha val="100000"/>
            </a:srgbClr>
          </a:solidFill>
          <a:ln>
            <a:headEnd type="none"/>
            <a:tailEnd type="none"/>
          </a:ln>
        </p:spPr>
      </p:sp>
      <p:sp>
        <p:nvSpPr>
          <p:cNvPr id="18" name="TextBox 18"/>
          <p:cNvSpPr txBox="1"/>
          <p:nvPr>
            <p:custDataLst>
              <p:tags r:id="rId11"/>
            </p:custDataLst>
          </p:nvPr>
        </p:nvSpPr>
        <p:spPr>
          <a:xfrm>
            <a:off x="4529493" y="3757761"/>
            <a:ext cx="3129817"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推进体系化</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9" name="TextBox 19"/>
          <p:cNvSpPr txBox="1"/>
          <p:nvPr>
            <p:custDataLst>
              <p:tags r:id="rId12"/>
            </p:custDataLst>
          </p:nvPr>
        </p:nvSpPr>
        <p:spPr>
          <a:xfrm>
            <a:off x="4529493" y="4195911"/>
            <a:ext cx="3367883" cy="679846"/>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深刻把握新思想各组成部分之间的内在逻辑，</a:t>
            </a:r>
            <a:r>
              <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构建系统完备、逻辑严密的科学理论体系，展现其浑然一体的理论架构</a:t>
            </a:r>
            <a:endPar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0" name="AutoShape 20"/>
          <p:cNvSpPr/>
          <p:nvPr>
            <p:custDataLst>
              <p:tags r:id="rId13"/>
            </p:custDataLst>
          </p:nvPr>
        </p:nvSpPr>
        <p:spPr>
          <a:xfrm>
            <a:off x="4529493" y="5709345"/>
            <a:ext cx="3129817" cy="9525"/>
          </a:xfrm>
          <a:prstGeom prst="line">
            <a:avLst/>
          </a:prstGeom>
          <a:ln w="9525">
            <a:solidFill>
              <a:srgbClr val="D8CFC2">
                <a:alpha val="100000"/>
              </a:srgbClr>
            </a:solidFill>
            <a:prstDash val="solid"/>
            <a:headEnd type="none"/>
            <a:tailEnd type="none"/>
          </a:ln>
        </p:spPr>
      </p:sp>
      <p:sp>
        <p:nvSpPr>
          <p:cNvPr id="21" name="TextBox 21"/>
          <p:cNvSpPr txBox="1"/>
          <p:nvPr>
            <p:custDataLst>
              <p:tags r:id="rId14"/>
            </p:custDataLst>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系统完备</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2" name="AutoShape 22"/>
          <p:cNvSpPr/>
          <p:nvPr>
            <p:custDataLst>
              <p:tags r:id="rId15"/>
            </p:custDataLst>
          </p:nvPr>
        </p:nvSpPr>
        <p:spPr>
          <a:xfrm>
            <a:off x="8125918" y="2249686"/>
            <a:ext cx="3605799" cy="4151114"/>
          </a:xfrm>
          <a:prstGeom prst="rect">
            <a:avLst/>
          </a:prstGeom>
          <a:solidFill>
            <a:srgbClr val="F0E9DF">
              <a:alpha val="100000"/>
            </a:srgbClr>
          </a:solidFill>
          <a:ln w="9525">
            <a:solidFill>
              <a:srgbClr val="D8CFC2">
                <a:alpha val="100000"/>
              </a:srgbClr>
            </a:solidFill>
            <a:prstDash val="solid"/>
            <a:headEnd type="none"/>
            <a:tailEnd type="none"/>
          </a:ln>
        </p:spPr>
      </p:sp>
      <p:sp>
        <p:nvSpPr>
          <p:cNvPr id="23" name="AutoShape 23"/>
          <p:cNvSpPr/>
          <p:nvPr>
            <p:custDataLst>
              <p:tags r:id="rId16"/>
            </p:custDataLst>
          </p:nvPr>
        </p:nvSpPr>
        <p:spPr>
          <a:xfrm>
            <a:off x="8125918" y="2249686"/>
            <a:ext cx="3605799" cy="9525"/>
          </a:xfrm>
          <a:prstGeom prst="line">
            <a:avLst/>
          </a:prstGeom>
          <a:ln w="28575">
            <a:solidFill>
              <a:srgbClr val="B5302A">
                <a:alpha val="100000"/>
              </a:srgbClr>
            </a:solidFill>
            <a:prstDash val="solid"/>
            <a:headEnd type="none"/>
            <a:tailEnd type="none"/>
          </a:ln>
        </p:spPr>
      </p:sp>
      <p:sp>
        <p:nvSpPr>
          <p:cNvPr id="24" name="AutoShape 24"/>
          <p:cNvSpPr/>
          <p:nvPr>
            <p:custDataLst>
              <p:tags r:id="rId17"/>
            </p:custDataLst>
          </p:nvPr>
        </p:nvSpPr>
        <p:spPr>
          <a:xfrm>
            <a:off x="8363984" y="25449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B5302A">
              <a:alpha val="100000"/>
            </a:srgbClr>
          </a:solidFill>
          <a:ln>
            <a:headEnd type="none"/>
            <a:tailEnd type="none"/>
          </a:ln>
        </p:spPr>
      </p:sp>
      <p:sp>
        <p:nvSpPr>
          <p:cNvPr id="25" name="TextBox 25"/>
          <p:cNvSpPr txBox="1"/>
          <p:nvPr>
            <p:custDataLst>
              <p:tags r:id="rId18"/>
            </p:custDataLst>
          </p:nvPr>
        </p:nvSpPr>
        <p:spPr>
          <a:xfrm>
            <a:off x="8363984" y="3757761"/>
            <a:ext cx="3129669" cy="257175"/>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推进学理化</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6" name="TextBox 26"/>
          <p:cNvSpPr txBox="1"/>
          <p:nvPr>
            <p:custDataLst>
              <p:tags r:id="rId19"/>
            </p:custDataLst>
          </p:nvPr>
        </p:nvSpPr>
        <p:spPr>
          <a:xfrm>
            <a:off x="8363984" y="4195911"/>
            <a:ext cx="3367734" cy="679846"/>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深化对新思想的研究阐释，用深厚的学术功底</a:t>
            </a:r>
            <a:r>
              <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rPr>
              <a:t>和严密的学理逻辑讲清道理、哲理、事理，整体性呈现其科学体系及实践伟力，增强说服力</a:t>
            </a:r>
            <a:endParaRPr b="0" i="0" strike="noStrike">
              <a:solidFill>
                <a:srgbClr val="1C0A0A">
                  <a:alpha val="81960"/>
                </a:srgbClr>
              </a:solidFill>
              <a:latin typeface="FZFangSong-Z02" panose="03000509000000000000" charset="-122"/>
              <a:ea typeface="FZFangSong-Z02" panose="03000509000000000000" charset="-122"/>
              <a:cs typeface="FZFangSong-Z02" panose="03000509000000000000" charset="-122"/>
            </a:endParaRPr>
          </a:p>
        </p:txBody>
      </p:sp>
      <p:sp>
        <p:nvSpPr>
          <p:cNvPr id="27" name="AutoShape 27"/>
          <p:cNvSpPr/>
          <p:nvPr>
            <p:custDataLst>
              <p:tags r:id="rId20"/>
            </p:custDataLst>
          </p:nvPr>
        </p:nvSpPr>
        <p:spPr>
          <a:xfrm>
            <a:off x="8363984" y="5709345"/>
            <a:ext cx="3129669" cy="9525"/>
          </a:xfrm>
          <a:prstGeom prst="line">
            <a:avLst/>
          </a:prstGeom>
          <a:ln w="9525">
            <a:solidFill>
              <a:srgbClr val="D8CFC2">
                <a:alpha val="100000"/>
              </a:srgbClr>
            </a:solidFill>
            <a:prstDash val="solid"/>
            <a:headEnd type="none"/>
            <a:tailEnd type="none"/>
          </a:ln>
        </p:spPr>
      </p:sp>
      <p:sp>
        <p:nvSpPr>
          <p:cNvPr id="28" name="TextBox 28"/>
          <p:cNvSpPr txBox="1"/>
          <p:nvPr>
            <p:custDataLst>
              <p:tags r:id="rId21"/>
            </p:custDataLst>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实践伟力</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举措三</a:t>
            </a:r>
            <a:endParaRPr lang="en-US" sz="1100"/>
          </a:p>
        </p:txBody>
      </p:sp>
      <p:sp>
        <p:nvSpPr>
          <p:cNvPr id="6" name="TextBox 6"/>
          <p:cNvSpPr txBox="1"/>
          <p:nvPr/>
        </p:nvSpPr>
        <p:spPr>
          <a:xfrm>
            <a:off x="457086" y="776288"/>
            <a:ext cx="11274781" cy="400050"/>
          </a:xfrm>
          <a:prstGeom prst="rect">
            <a:avLst/>
          </a:prstGeom>
          <a:ln>
            <a:headEnd type="none"/>
            <a:tailEnd type="none"/>
          </a:ln>
        </p:spPr>
        <p:txBody>
          <a:bodyPr vert="horz" wrap="none" lIns="0" tIns="0" rIns="0" bIns="0" rtlCol="0" anchor="t" anchorCtr="0"/>
          <a:lstStyle/>
          <a:p>
            <a:pPr algn="l">
              <a:defRPr/>
            </a:pPr>
            <a:r>
              <a:rPr lang="en-US" sz="2800" b="1" i="0" strike="noStrike">
                <a:solidFill>
                  <a:srgbClr val="1C0A0A">
                    <a:alpha val="100000"/>
                  </a:srgbClr>
                </a:solidFill>
                <a:latin typeface="FZHei-B01" panose="02000000000000000000" charset="-122"/>
                <a:ea typeface="FZHei-B01" panose="02000000000000000000" charset="-122"/>
                <a:cs typeface="FZHei-B01" panose="02000000000000000000" charset="-122"/>
              </a:rPr>
              <a:t>意识形态工作是党的一项极端重要工作</a:t>
            </a:r>
            <a:endParaRPr lang="en-US" sz="1100"/>
          </a:p>
        </p:txBody>
      </p:sp>
      <p:sp>
        <p:nvSpPr>
          <p:cNvPr id="7" name="AutoShape 7"/>
          <p:cNvSpPr/>
          <p:nvPr/>
        </p:nvSpPr>
        <p:spPr>
          <a:xfrm>
            <a:off x="457086" y="1372493"/>
            <a:ext cx="9522" cy="974228"/>
          </a:xfrm>
          <a:prstGeom prst="line">
            <a:avLst/>
          </a:prstGeom>
          <a:ln w="9525">
            <a:solidFill>
              <a:srgbClr val="B5302A">
                <a:alpha val="78039"/>
              </a:srgbClr>
            </a:solidFill>
            <a:prstDash val="solid"/>
            <a:headEnd type="none"/>
            <a:tailEnd type="none"/>
          </a:ln>
        </p:spPr>
      </p:sp>
      <p:sp>
        <p:nvSpPr>
          <p:cNvPr id="8" name="TextBox 8"/>
          <p:cNvSpPr txBox="1"/>
          <p:nvPr/>
        </p:nvSpPr>
        <p:spPr>
          <a:xfrm>
            <a:off x="599925" y="1410593"/>
            <a:ext cx="11589027" cy="887611"/>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意识形态工作关乎旗帜、道路和国家政治安全，是党的一项极端重要的工作。在复杂多变的舆论环境中，建设具有强大凝</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聚力和引领力的社会主义意识形态，是全党必须担负的战略任务，是坚持思想建党、理论强党在意识形态领域的集中体</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现。</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9" name="AutoShape 9"/>
          <p:cNvSpPr/>
          <p:nvPr>
            <p:custDataLst>
              <p:tags r:id="rId1"/>
            </p:custDataLst>
          </p:nvPr>
        </p:nvSpPr>
        <p:spPr>
          <a:xfrm>
            <a:off x="457086" y="3831431"/>
            <a:ext cx="11274781" cy="9525"/>
          </a:xfrm>
          <a:prstGeom prst="line">
            <a:avLst/>
          </a:prstGeom>
          <a:ln w="9525">
            <a:solidFill>
              <a:srgbClr val="DDD4C6">
                <a:alpha val="100000"/>
              </a:srgbClr>
            </a:solidFill>
            <a:prstDash val="solid"/>
            <a:headEnd type="none"/>
            <a:tailEnd type="none"/>
          </a:ln>
        </p:spPr>
      </p:sp>
      <p:sp>
        <p:nvSpPr>
          <p:cNvPr id="10" name="TextBox 10"/>
          <p:cNvSpPr txBox="1"/>
          <p:nvPr>
            <p:custDataLst>
              <p:tags r:id="rId2"/>
            </p:custDataLst>
          </p:nvPr>
        </p:nvSpPr>
        <p:spPr>
          <a:xfrm>
            <a:off x="457086" y="3033117"/>
            <a:ext cx="53326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70196"/>
                  </a:srgbClr>
                </a:solidFill>
                <a:latin typeface="Open Sans"/>
                <a:ea typeface="Open Sans"/>
                <a:cs typeface="Open Sans"/>
              </a:rPr>
              <a:t>01</a:t>
            </a:r>
            <a:endParaRPr lang="en-US" b="1" i="0" strike="noStrike">
              <a:solidFill>
                <a:srgbClr val="B5302A">
                  <a:alpha val="70196"/>
                </a:srgbClr>
              </a:solidFill>
              <a:latin typeface="Open Sans"/>
              <a:ea typeface="Open Sans"/>
              <a:cs typeface="Open Sans"/>
            </a:endParaRPr>
          </a:p>
        </p:txBody>
      </p:sp>
      <p:sp>
        <p:nvSpPr>
          <p:cNvPr id="11" name="TextBox 11"/>
          <p:cNvSpPr txBox="1"/>
          <p:nvPr>
            <p:custDataLst>
              <p:tags r:id="rId3"/>
            </p:custDataLst>
          </p:nvPr>
        </p:nvSpPr>
        <p:spPr>
          <a:xfrm>
            <a:off x="1142714" y="3099792"/>
            <a:ext cx="10589152" cy="18097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意识形态关乎旗帜、道路和国家政治安全，是政权稳固的思想防线；在多元思潮激荡的当下，意识形态领域</a:t>
            </a:r>
            <a:endPar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的斗争具有长期性、复杂性和尖锐性。</a:t>
            </a:r>
            <a:endPar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4"/>
            </p:custDataLst>
          </p:nvPr>
        </p:nvSpPr>
        <p:spPr>
          <a:xfrm>
            <a:off x="457086" y="5116116"/>
            <a:ext cx="11274781" cy="9525"/>
          </a:xfrm>
          <a:prstGeom prst="line">
            <a:avLst/>
          </a:prstGeom>
          <a:ln w="9525">
            <a:solidFill>
              <a:srgbClr val="DDD4C6">
                <a:alpha val="100000"/>
              </a:srgbClr>
            </a:solidFill>
            <a:prstDash val="solid"/>
            <a:headEnd type="none"/>
            <a:tailEnd type="none"/>
          </a:ln>
        </p:spPr>
      </p:sp>
      <p:sp>
        <p:nvSpPr>
          <p:cNvPr id="13" name="TextBox 13"/>
          <p:cNvSpPr txBox="1"/>
          <p:nvPr>
            <p:custDataLst>
              <p:tags r:id="rId5"/>
            </p:custDataLst>
          </p:nvPr>
        </p:nvSpPr>
        <p:spPr>
          <a:xfrm>
            <a:off x="457086" y="4317802"/>
            <a:ext cx="53326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70196"/>
                  </a:srgbClr>
                </a:solidFill>
                <a:latin typeface="Open Sans"/>
                <a:ea typeface="Open Sans"/>
                <a:cs typeface="Open Sans"/>
              </a:rPr>
              <a:t>02</a:t>
            </a:r>
            <a:endParaRPr lang="en-US" b="1" i="0" strike="noStrike">
              <a:solidFill>
                <a:srgbClr val="B5302A">
                  <a:alpha val="70196"/>
                </a:srgbClr>
              </a:solidFill>
              <a:latin typeface="Open Sans"/>
              <a:ea typeface="Open Sans"/>
              <a:cs typeface="Open Sans"/>
            </a:endParaRPr>
          </a:p>
        </p:txBody>
      </p:sp>
      <p:sp>
        <p:nvSpPr>
          <p:cNvPr id="14" name="TextBox 14"/>
          <p:cNvSpPr txBox="1"/>
          <p:nvPr>
            <p:custDataLst>
              <p:tags r:id="rId6"/>
            </p:custDataLst>
          </p:nvPr>
        </p:nvSpPr>
        <p:spPr>
          <a:xfrm>
            <a:off x="1142714" y="4384477"/>
            <a:ext cx="10589152" cy="18097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建设具有强大凝聚力和引领力的社会主义意识形态，要求用党的创新理论统领意识形态建设，巩固马克思主义</a:t>
            </a:r>
            <a:endPar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在意识形态领域的指导地位。</a:t>
            </a:r>
            <a:endPar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
        <p:nvSpPr>
          <p:cNvPr id="15" name="TextBox 15"/>
          <p:cNvSpPr txBox="1"/>
          <p:nvPr>
            <p:custDataLst>
              <p:tags r:id="rId7"/>
            </p:custDataLst>
          </p:nvPr>
        </p:nvSpPr>
        <p:spPr>
          <a:xfrm>
            <a:off x="457086" y="5460802"/>
            <a:ext cx="53326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70196"/>
                  </a:srgbClr>
                </a:solidFill>
                <a:latin typeface="Open Sans"/>
                <a:ea typeface="Open Sans"/>
                <a:cs typeface="Open Sans"/>
              </a:rPr>
              <a:t>03</a:t>
            </a:r>
            <a:endParaRPr lang="en-US" b="1" i="0" strike="noStrike">
              <a:solidFill>
                <a:srgbClr val="B5302A">
                  <a:alpha val="70196"/>
                </a:srgbClr>
              </a:solidFill>
              <a:latin typeface="Open Sans"/>
              <a:ea typeface="Open Sans"/>
              <a:cs typeface="Open Sans"/>
            </a:endParaRPr>
          </a:p>
        </p:txBody>
      </p:sp>
      <p:sp>
        <p:nvSpPr>
          <p:cNvPr id="16" name="TextBox 16"/>
          <p:cNvSpPr txBox="1"/>
          <p:nvPr>
            <p:custDataLst>
              <p:tags r:id="rId8"/>
            </p:custDataLst>
          </p:nvPr>
        </p:nvSpPr>
        <p:spPr>
          <a:xfrm>
            <a:off x="1142714" y="5527477"/>
            <a:ext cx="10589152" cy="464344"/>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全党特别是宣传思想战线必须担负起这一战略任务，坚持党管宣传、党管意识形态、党管媒体，确保意识形态工作领导权牢牢掌握在忠于党和人民的</a:t>
            </a:r>
            <a:r>
              <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rPr>
              <a:t>人手中。</a:t>
            </a:r>
            <a:endParaRPr b="0" i="0" strike="noStrike">
              <a:solidFill>
                <a:srgbClr val="1C0A0A">
                  <a:alpha val="87843"/>
                </a:srgbClr>
              </a:solidFill>
              <a:latin typeface="FZFangSong-Z02" panose="03000509000000000000" charset="-122"/>
              <a:ea typeface="FZFangSong-Z02" panose="03000509000000000000" charset="-122"/>
              <a:cs typeface="FZFangSong-Z02" panose="03000509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9F4EE">
              <a:alpha val="100000"/>
            </a:srgbClr>
          </a:solidFill>
          <a:ln>
            <a:headEnd type="none"/>
            <a:tailEnd type="none"/>
          </a:ln>
        </p:spPr>
      </p:sp>
      <p:sp>
        <p:nvSpPr>
          <p:cNvPr id="4" name="TextBox 4"/>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举措三：敢于开展思想斗争与破除错误思潮</a:t>
            </a:r>
            <a:endParaRPr lang="en-US" sz="1100"/>
          </a:p>
        </p:txBody>
      </p:sp>
      <p:sp>
        <p:nvSpPr>
          <p:cNvPr id="5" name="AutoShape 5"/>
          <p:cNvSpPr/>
          <p:nvPr/>
        </p:nvSpPr>
        <p:spPr>
          <a:xfrm>
            <a:off x="457086" y="1390650"/>
            <a:ext cx="9522" cy="649486"/>
          </a:xfrm>
          <a:prstGeom prst="line">
            <a:avLst/>
          </a:prstGeom>
          <a:ln w="9525">
            <a:solidFill>
              <a:srgbClr val="B5302A">
                <a:alpha val="78039"/>
              </a:srgbClr>
            </a:solidFill>
            <a:prstDash val="solid"/>
            <a:headEnd type="none"/>
            <a:tailEnd type="none"/>
          </a:ln>
        </p:spPr>
      </p:sp>
      <p:sp>
        <p:nvSpPr>
          <p:cNvPr id="6" name="TextBox 6"/>
          <p:cNvSpPr txBox="1"/>
          <p:nvPr/>
        </p:nvSpPr>
        <p:spPr>
          <a:xfrm>
            <a:off x="580880" y="1428750"/>
            <a:ext cx="11608072" cy="562868"/>
          </a:xfrm>
          <a:prstGeom prst="rect">
            <a:avLst/>
          </a:prstGeom>
          <a:ln>
            <a:headEnd type="none"/>
            <a:tailEnd type="none"/>
          </a:ln>
        </p:spPr>
        <p:txBody>
          <a:bodyPr vert="horz" wrap="square" lIns="0" tIns="0" rIns="0" bIns="0" rtlCol="0" anchor="t" anchorCtr="0"/>
          <a:lstStyle/>
          <a:p>
            <a:pPr algn="l">
              <a:defRPr/>
            </a:pPr>
            <a:r>
              <a:rPr lang="en-US"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掌握意识形态领导权必须发扬斗争精神。党员干部要敢于亮剑、正本清源，坚决破除历史虚无主义等错误思潮，壮大主流</a:t>
            </a:r>
            <a:r>
              <a:rPr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思想舆论。</a:t>
            </a:r>
            <a:endParaRPr b="0"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7" name="AutoShape 7"/>
          <p:cNvSpPr/>
          <p:nvPr>
            <p:custDataLst>
              <p:tags r:id="rId1"/>
            </p:custDataLst>
          </p:nvPr>
        </p:nvSpPr>
        <p:spPr>
          <a:xfrm>
            <a:off x="457086" y="2268736"/>
            <a:ext cx="3605799" cy="4132064"/>
          </a:xfrm>
          <a:prstGeom prst="rect">
            <a:avLst/>
          </a:prstGeom>
          <a:solidFill>
            <a:srgbClr val="F0E9E0">
              <a:alpha val="100000"/>
            </a:srgbClr>
          </a:solidFill>
          <a:ln w="9525">
            <a:solidFill>
              <a:srgbClr val="D8CFC3">
                <a:alpha val="100000"/>
              </a:srgbClr>
            </a:solidFill>
            <a:prstDash val="solid"/>
            <a:headEnd type="none"/>
            <a:tailEnd type="none"/>
          </a:ln>
        </p:spPr>
      </p:sp>
      <p:sp>
        <p:nvSpPr>
          <p:cNvPr id="8" name="AutoShape 8"/>
          <p:cNvSpPr/>
          <p:nvPr>
            <p:custDataLst>
              <p:tags r:id="rId2"/>
            </p:custDataLst>
          </p:nvPr>
        </p:nvSpPr>
        <p:spPr>
          <a:xfrm>
            <a:off x="457086" y="2268736"/>
            <a:ext cx="3605799" cy="9525"/>
          </a:xfrm>
          <a:prstGeom prst="line">
            <a:avLst/>
          </a:prstGeom>
          <a:ln w="28575">
            <a:solidFill>
              <a:srgbClr val="B5302A">
                <a:alpha val="100000"/>
              </a:srgbClr>
            </a:solidFill>
            <a:prstDash val="solid"/>
            <a:headEnd type="none"/>
            <a:tailEnd type="none"/>
          </a:ln>
        </p:spPr>
      </p:sp>
      <p:sp>
        <p:nvSpPr>
          <p:cNvPr id="9" name="TextBox 9"/>
          <p:cNvSpPr txBox="1"/>
          <p:nvPr>
            <p:custDataLst>
              <p:tags r:id="rId3"/>
            </p:custDataLst>
          </p:nvPr>
        </p:nvSpPr>
        <p:spPr>
          <a:xfrm>
            <a:off x="695151" y="2544961"/>
            <a:ext cx="3129669"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0000"/>
                  </a:srgbClr>
                </a:solidFill>
                <a:latin typeface="FZHei-B01" panose="02000000000000000000" charset="-122"/>
                <a:ea typeface="FZHei-B01" panose="02000000000000000000" charset="-122"/>
                <a:cs typeface="FZHei-B01" panose="02000000000000000000" charset="-122"/>
              </a:rPr>
              <a:t>01</a:t>
            </a:r>
            <a:endParaRPr lang="en-US" sz="1100"/>
          </a:p>
        </p:txBody>
      </p:sp>
      <p:sp>
        <p:nvSpPr>
          <p:cNvPr id="10" name="TextBox 10"/>
          <p:cNvSpPr txBox="1"/>
          <p:nvPr>
            <p:custDataLst>
              <p:tags r:id="rId4"/>
            </p:custDataLst>
          </p:nvPr>
        </p:nvSpPr>
        <p:spPr>
          <a:xfrm>
            <a:off x="695151" y="2864048"/>
            <a:ext cx="3129669"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敢于亮剑发声</a:t>
            </a:r>
            <a:endParaRPr lang="en-US" sz="1100"/>
          </a:p>
        </p:txBody>
      </p:sp>
      <p:sp>
        <p:nvSpPr>
          <p:cNvPr id="11" name="TextBox 11"/>
          <p:cNvSpPr txBox="1"/>
          <p:nvPr>
            <p:custDataLst>
              <p:tags r:id="rId5"/>
            </p:custDataLst>
          </p:nvPr>
        </p:nvSpPr>
        <p:spPr>
          <a:xfrm>
            <a:off x="695151" y="3313510"/>
            <a:ext cx="3367734" cy="1038821"/>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直面具有许多新的历史特点的伟大斗争，</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要求党员干部摒弃"爱惜羽毛"的绅士作风，在重大原则问题和大是大非面前敢于亮剑、敢于发声、敢于斗争</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2" name="AutoShape 12"/>
          <p:cNvSpPr/>
          <p:nvPr>
            <p:custDataLst>
              <p:tags r:id="rId6"/>
            </p:custDataLst>
          </p:nvPr>
        </p:nvSpPr>
        <p:spPr>
          <a:xfrm>
            <a:off x="695151" y="5747445"/>
            <a:ext cx="3129669" cy="9525"/>
          </a:xfrm>
          <a:prstGeom prst="line">
            <a:avLst/>
          </a:prstGeom>
          <a:ln w="9525">
            <a:solidFill>
              <a:srgbClr val="D8CFC3">
                <a:alpha val="100000"/>
              </a:srgbClr>
            </a:solidFill>
            <a:prstDash val="solid"/>
            <a:headEnd type="none"/>
            <a:tailEnd type="none"/>
          </a:ln>
        </p:spPr>
      </p:sp>
      <p:sp>
        <p:nvSpPr>
          <p:cNvPr id="13" name="TextBox 13"/>
          <p:cNvSpPr txBox="1"/>
          <p:nvPr>
            <p:custDataLst>
              <p:tags r:id="rId7"/>
            </p:custDataLst>
          </p:nvPr>
        </p:nvSpPr>
        <p:spPr>
          <a:xfrm>
            <a:off x="695151" y="58807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斗争精神</a:t>
            </a:r>
            <a:endParaRPr lang="en-US" sz="1100"/>
          </a:p>
        </p:txBody>
      </p:sp>
      <p:sp>
        <p:nvSpPr>
          <p:cNvPr id="14" name="AutoShape 14"/>
          <p:cNvSpPr/>
          <p:nvPr>
            <p:custDataLst>
              <p:tags r:id="rId8"/>
            </p:custDataLst>
          </p:nvPr>
        </p:nvSpPr>
        <p:spPr>
          <a:xfrm>
            <a:off x="4291428" y="2268736"/>
            <a:ext cx="3605948" cy="4132064"/>
          </a:xfrm>
          <a:prstGeom prst="rect">
            <a:avLst/>
          </a:prstGeom>
          <a:solidFill>
            <a:srgbClr val="F0E9E0">
              <a:alpha val="100000"/>
            </a:srgbClr>
          </a:solidFill>
          <a:ln w="9525">
            <a:solidFill>
              <a:srgbClr val="D8CFC3">
                <a:alpha val="100000"/>
              </a:srgbClr>
            </a:solidFill>
            <a:prstDash val="solid"/>
            <a:headEnd type="none"/>
            <a:tailEnd type="none"/>
          </a:ln>
        </p:spPr>
      </p:sp>
      <p:sp>
        <p:nvSpPr>
          <p:cNvPr id="15" name="AutoShape 15"/>
          <p:cNvSpPr/>
          <p:nvPr>
            <p:custDataLst>
              <p:tags r:id="rId9"/>
            </p:custDataLst>
          </p:nvPr>
        </p:nvSpPr>
        <p:spPr>
          <a:xfrm>
            <a:off x="4291428" y="2268736"/>
            <a:ext cx="3605948" cy="9525"/>
          </a:xfrm>
          <a:prstGeom prst="line">
            <a:avLst/>
          </a:prstGeom>
          <a:ln w="28575">
            <a:solidFill>
              <a:srgbClr val="B5302A">
                <a:alpha val="100000"/>
              </a:srgbClr>
            </a:solidFill>
            <a:prstDash val="solid"/>
            <a:headEnd type="none"/>
            <a:tailEnd type="none"/>
          </a:ln>
        </p:spPr>
      </p:sp>
      <p:sp>
        <p:nvSpPr>
          <p:cNvPr id="16" name="TextBox 16"/>
          <p:cNvSpPr txBox="1"/>
          <p:nvPr>
            <p:custDataLst>
              <p:tags r:id="rId10"/>
            </p:custDataLst>
          </p:nvPr>
        </p:nvSpPr>
        <p:spPr>
          <a:xfrm>
            <a:off x="4529493" y="2544961"/>
            <a:ext cx="3129817"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0000"/>
                  </a:srgbClr>
                </a:solidFill>
                <a:latin typeface="FZHei-B01" panose="02000000000000000000" charset="-122"/>
                <a:ea typeface="FZHei-B01" panose="02000000000000000000" charset="-122"/>
                <a:cs typeface="FZHei-B01" panose="02000000000000000000" charset="-122"/>
              </a:rPr>
              <a:t>02</a:t>
            </a:r>
            <a:endParaRPr lang="en-US" sz="1100"/>
          </a:p>
        </p:txBody>
      </p:sp>
      <p:sp>
        <p:nvSpPr>
          <p:cNvPr id="17" name="TextBox 17"/>
          <p:cNvSpPr txBox="1"/>
          <p:nvPr>
            <p:custDataLst>
              <p:tags r:id="rId11"/>
            </p:custDataLst>
          </p:nvPr>
        </p:nvSpPr>
        <p:spPr>
          <a:xfrm>
            <a:off x="4529493" y="2864048"/>
            <a:ext cx="3129817"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正本清源激浊扬清</a:t>
            </a:r>
            <a:endParaRPr lang="en-US" sz="1100"/>
          </a:p>
        </p:txBody>
      </p:sp>
      <p:sp>
        <p:nvSpPr>
          <p:cNvPr id="18" name="TextBox 18"/>
          <p:cNvSpPr txBox="1"/>
          <p:nvPr>
            <p:custDataLst>
              <p:tags r:id="rId12"/>
            </p:custDataLst>
          </p:nvPr>
        </p:nvSpPr>
        <p:spPr>
          <a:xfrm>
            <a:off x="4529493" y="3313510"/>
            <a:ext cx="3367883" cy="756048"/>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运用马克思主义立场观点方法，深刻剖析</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并坚决抵制历史虚无主义、新自由主义等错误思潮，廓清思想迷雾，明辨理论是非</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9" name="AutoShape 19"/>
          <p:cNvSpPr/>
          <p:nvPr>
            <p:custDataLst>
              <p:tags r:id="rId13"/>
            </p:custDataLst>
          </p:nvPr>
        </p:nvSpPr>
        <p:spPr>
          <a:xfrm>
            <a:off x="4529493" y="5747445"/>
            <a:ext cx="3129817" cy="9525"/>
          </a:xfrm>
          <a:prstGeom prst="line">
            <a:avLst/>
          </a:prstGeom>
          <a:ln w="9525">
            <a:solidFill>
              <a:srgbClr val="D8CFC3">
                <a:alpha val="100000"/>
              </a:srgbClr>
            </a:solidFill>
            <a:prstDash val="solid"/>
            <a:headEnd type="none"/>
            <a:tailEnd type="none"/>
          </a:ln>
        </p:spPr>
      </p:sp>
      <p:sp>
        <p:nvSpPr>
          <p:cNvPr id="20" name="TextBox 20"/>
          <p:cNvSpPr txBox="1"/>
          <p:nvPr>
            <p:custDataLst>
              <p:tags r:id="rId14"/>
            </p:custDataLst>
          </p:nvPr>
        </p:nvSpPr>
        <p:spPr>
          <a:xfrm>
            <a:off x="4529493" y="5880795"/>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正本清源</a:t>
            </a:r>
            <a:endParaRPr lang="en-US" sz="1100"/>
          </a:p>
        </p:txBody>
      </p:sp>
      <p:sp>
        <p:nvSpPr>
          <p:cNvPr id="21" name="AutoShape 21"/>
          <p:cNvSpPr/>
          <p:nvPr>
            <p:custDataLst>
              <p:tags r:id="rId15"/>
            </p:custDataLst>
          </p:nvPr>
        </p:nvSpPr>
        <p:spPr>
          <a:xfrm>
            <a:off x="8125918" y="2268736"/>
            <a:ext cx="3605799" cy="4132064"/>
          </a:xfrm>
          <a:prstGeom prst="rect">
            <a:avLst/>
          </a:prstGeom>
          <a:solidFill>
            <a:srgbClr val="F0E9E0">
              <a:alpha val="100000"/>
            </a:srgbClr>
          </a:solidFill>
          <a:ln w="9525">
            <a:solidFill>
              <a:srgbClr val="D8CFC3">
                <a:alpha val="100000"/>
              </a:srgbClr>
            </a:solidFill>
            <a:prstDash val="solid"/>
            <a:headEnd type="none"/>
            <a:tailEnd type="none"/>
          </a:ln>
        </p:spPr>
      </p:sp>
      <p:sp>
        <p:nvSpPr>
          <p:cNvPr id="22" name="AutoShape 22"/>
          <p:cNvSpPr/>
          <p:nvPr>
            <p:custDataLst>
              <p:tags r:id="rId16"/>
            </p:custDataLst>
          </p:nvPr>
        </p:nvSpPr>
        <p:spPr>
          <a:xfrm>
            <a:off x="8125918" y="2268736"/>
            <a:ext cx="3605799" cy="9525"/>
          </a:xfrm>
          <a:prstGeom prst="line">
            <a:avLst/>
          </a:prstGeom>
          <a:ln w="28575">
            <a:solidFill>
              <a:srgbClr val="B5302A">
                <a:alpha val="100000"/>
              </a:srgbClr>
            </a:solidFill>
            <a:prstDash val="solid"/>
            <a:headEnd type="none"/>
            <a:tailEnd type="none"/>
          </a:ln>
        </p:spPr>
      </p:sp>
      <p:sp>
        <p:nvSpPr>
          <p:cNvPr id="23" name="TextBox 23"/>
          <p:cNvSpPr txBox="1"/>
          <p:nvPr>
            <p:custDataLst>
              <p:tags r:id="rId17"/>
            </p:custDataLst>
          </p:nvPr>
        </p:nvSpPr>
        <p:spPr>
          <a:xfrm>
            <a:off x="8363984" y="2544961"/>
            <a:ext cx="3129669" cy="142875"/>
          </a:xfrm>
          <a:prstGeom prst="rect">
            <a:avLst/>
          </a:prstGeom>
          <a:ln>
            <a:headEnd type="none"/>
            <a:tailEnd type="none"/>
          </a:ln>
        </p:spPr>
        <p:txBody>
          <a:bodyPr vert="horz" wrap="none" lIns="0" tIns="0" rIns="0" bIns="0" rtlCol="0" anchor="t" anchorCtr="0"/>
          <a:lstStyle/>
          <a:p>
            <a:pPr algn="l">
              <a:defRPr/>
            </a:pPr>
            <a:r>
              <a:rPr lang="en-US" sz="900" b="0" i="0" strike="noStrike">
                <a:solidFill>
                  <a:srgbClr val="1C0A0A">
                    <a:alpha val="40000"/>
                  </a:srgbClr>
                </a:solidFill>
                <a:latin typeface="FZHei-B01" panose="02000000000000000000" charset="-122"/>
                <a:ea typeface="FZHei-B01" panose="02000000000000000000" charset="-122"/>
                <a:cs typeface="FZHei-B01" panose="02000000000000000000" charset="-122"/>
              </a:rPr>
              <a:t>03</a:t>
            </a:r>
            <a:endParaRPr lang="en-US" sz="1100"/>
          </a:p>
        </p:txBody>
      </p:sp>
      <p:sp>
        <p:nvSpPr>
          <p:cNvPr id="24" name="TextBox 24"/>
          <p:cNvSpPr txBox="1"/>
          <p:nvPr>
            <p:custDataLst>
              <p:tags r:id="rId18"/>
            </p:custDataLst>
          </p:nvPr>
        </p:nvSpPr>
        <p:spPr>
          <a:xfrm>
            <a:off x="8363984" y="2864048"/>
            <a:ext cx="3129669" cy="257175"/>
          </a:xfrm>
          <a:prstGeom prst="rect">
            <a:avLst/>
          </a:prstGeom>
          <a:ln>
            <a:headEnd type="none"/>
            <a:tailEnd type="none"/>
          </a:ln>
        </p:spPr>
        <p:txBody>
          <a:bodyPr vert="horz" wrap="none" lIns="0" tIns="0" rIns="0" bIns="0" rtlCol="0" anchor="t" anchorCtr="0"/>
          <a:lstStyle/>
          <a:p>
            <a:pPr algn="l">
              <a:defRPr/>
            </a:pPr>
            <a:r>
              <a:rPr lang="en-US" sz="1800" b="0" i="0" strike="noStrike">
                <a:solidFill>
                  <a:srgbClr val="1C0A0A">
                    <a:alpha val="100000"/>
                  </a:srgbClr>
                </a:solidFill>
                <a:latin typeface="FZHei-B01" panose="02000000000000000000" charset="-122"/>
                <a:ea typeface="FZHei-B01" panose="02000000000000000000" charset="-122"/>
                <a:cs typeface="FZHei-B01" panose="02000000000000000000" charset="-122"/>
              </a:rPr>
              <a:t>壮大主流舆论</a:t>
            </a:r>
            <a:endParaRPr lang="en-US" sz="1100"/>
          </a:p>
        </p:txBody>
      </p:sp>
      <p:sp>
        <p:nvSpPr>
          <p:cNvPr id="25" name="TextBox 25"/>
          <p:cNvSpPr txBox="1"/>
          <p:nvPr>
            <p:custDataLst>
              <p:tags r:id="rId19"/>
            </p:custDataLst>
          </p:nvPr>
        </p:nvSpPr>
        <p:spPr>
          <a:xfrm>
            <a:off x="8363984" y="3313510"/>
            <a:ext cx="3367734" cy="1038821"/>
          </a:xfrm>
          <a:prstGeom prst="rect">
            <a:avLst/>
          </a:prstGeom>
          <a:ln>
            <a:headEnd type="none"/>
            <a:tailEnd type="none"/>
          </a:ln>
        </p:spPr>
        <p:txBody>
          <a:bodyPr vert="horz" wrap="squar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创新话语体系和传播方式，用群众喜闻乐</a:t>
            </a:r>
            <a:r>
              <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见的形式宣传党的创新理论，让正能量产生大流量，巩固全党全国各族人民团结奋斗的共同思想基础</a:t>
            </a:r>
            <a:endParaRPr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26" name="AutoShape 26"/>
          <p:cNvSpPr/>
          <p:nvPr>
            <p:custDataLst>
              <p:tags r:id="rId20"/>
            </p:custDataLst>
          </p:nvPr>
        </p:nvSpPr>
        <p:spPr>
          <a:xfrm>
            <a:off x="8363984" y="5747445"/>
            <a:ext cx="3129669" cy="9525"/>
          </a:xfrm>
          <a:prstGeom prst="line">
            <a:avLst/>
          </a:prstGeom>
          <a:ln w="9525">
            <a:solidFill>
              <a:srgbClr val="D8CFC3">
                <a:alpha val="100000"/>
              </a:srgbClr>
            </a:solidFill>
            <a:prstDash val="solid"/>
            <a:headEnd type="none"/>
            <a:tailEnd type="none"/>
          </a:ln>
        </p:spPr>
      </p:sp>
      <p:sp>
        <p:nvSpPr>
          <p:cNvPr id="27" name="TextBox 27"/>
          <p:cNvSpPr txBox="1"/>
          <p:nvPr>
            <p:custDataLst>
              <p:tags r:id="rId21"/>
            </p:custDataLst>
          </p:nvPr>
        </p:nvSpPr>
        <p:spPr>
          <a:xfrm>
            <a:off x="8363984" y="58807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solidFill>
                  <a:srgbClr val="B5302A">
                    <a:alpha val="100000"/>
                  </a:srgbClr>
                </a:solidFill>
                <a:latin typeface="FZHei-B01" panose="02000000000000000000" charset="-122"/>
                <a:ea typeface="FZHei-B01" panose="02000000000000000000" charset="-122"/>
                <a:cs typeface="FZHei-B01" panose="02000000000000000000" charset="-122"/>
              </a:rPr>
              <a:t>主流舆论</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DD8">
              <a:alpha val="100000"/>
            </a:srgbClr>
          </a:solidFill>
          <a:ln>
            <a:headEnd type="none"/>
            <a:tailEnd type="none"/>
          </a:ln>
        </p:spPr>
      </p:sp>
      <p:sp>
        <p:nvSpPr>
          <p:cNvPr id="3" name="AutoShape 3"/>
          <p:cNvSpPr/>
          <p:nvPr/>
        </p:nvSpPr>
        <p:spPr>
          <a:xfrm>
            <a:off x="0" y="0"/>
            <a:ext cx="12188952" cy="6858000"/>
          </a:xfrm>
          <a:prstGeom prst="rect">
            <a:avLst/>
          </a:prstGeom>
          <a:solidFill>
            <a:srgbClr val="F9F4EE">
              <a:alpha val="100000"/>
            </a:srgbClr>
          </a:solidFill>
          <a:ln>
            <a:headEnd type="none"/>
            <a:tailEnd type="none"/>
          </a:ln>
        </p:spPr>
      </p:sp>
      <p:sp>
        <p:nvSpPr>
          <p:cNvPr id="5" name="TextBox 5"/>
          <p:cNvSpPr txBox="1"/>
          <p:nvPr/>
        </p:nvSpPr>
        <p:spPr>
          <a:xfrm>
            <a:off x="457086" y="771525"/>
            <a:ext cx="11274781" cy="390525"/>
          </a:xfrm>
          <a:prstGeom prst="rect">
            <a:avLst/>
          </a:prstGeom>
          <a:ln>
            <a:headEnd type="none"/>
            <a:tailEnd type="none"/>
          </a:ln>
        </p:spPr>
        <p:txBody>
          <a:bodyPr vert="horz" wrap="none" lIns="0" tIns="0" rIns="0" bIns="0" rtlCol="0" anchor="t" anchorCtr="0"/>
          <a:lstStyle/>
          <a:p>
            <a:pPr algn="l">
              <a:defRPr/>
            </a:pPr>
            <a:r>
              <a:rPr lang="en-US" sz="2700" b="1" i="0" strike="noStrike">
                <a:solidFill>
                  <a:srgbClr val="1C0A0A">
                    <a:alpha val="100000"/>
                  </a:srgbClr>
                </a:solidFill>
                <a:latin typeface="FZHei-B01" panose="02000000000000000000" charset="-122"/>
                <a:ea typeface="FZHei-B01" panose="02000000000000000000" charset="-122"/>
                <a:cs typeface="FZHei-B01" panose="02000000000000000000" charset="-122"/>
              </a:rPr>
              <a:t>举措三：落实责任制与加强阵地建设管理</a:t>
            </a:r>
            <a:endParaRPr lang="en-US" sz="1100"/>
          </a:p>
        </p:txBody>
      </p:sp>
      <p:sp>
        <p:nvSpPr>
          <p:cNvPr id="6" name="AutoShape 6"/>
          <p:cNvSpPr/>
          <p:nvPr/>
        </p:nvSpPr>
        <p:spPr>
          <a:xfrm>
            <a:off x="457086" y="1306711"/>
            <a:ext cx="9522" cy="649486"/>
          </a:xfrm>
          <a:prstGeom prst="line">
            <a:avLst/>
          </a:prstGeom>
          <a:ln w="19050">
            <a:solidFill>
              <a:srgbClr val="B5302A">
                <a:alpha val="78039"/>
              </a:srgbClr>
            </a:solidFill>
            <a:prstDash val="solid"/>
            <a:headEnd type="none"/>
            <a:tailEnd type="none"/>
          </a:ln>
        </p:spPr>
      </p:sp>
      <p:sp>
        <p:nvSpPr>
          <p:cNvPr id="7" name="TextBox 7"/>
          <p:cNvSpPr txBox="1"/>
          <p:nvPr/>
        </p:nvSpPr>
        <p:spPr>
          <a:xfrm>
            <a:off x="609448" y="1344811"/>
            <a:ext cx="11579504" cy="562868"/>
          </a:xfrm>
          <a:prstGeom prst="rect">
            <a:avLst/>
          </a:prstGeom>
          <a:ln>
            <a:headEnd type="none"/>
            <a:tailEnd type="none"/>
          </a:ln>
        </p:spPr>
        <p:txBody>
          <a:bodyPr vert="horz" wrap="square" lIns="0" tIns="0" rIns="0" bIns="0" rtlCol="0" anchor="t" anchorCtr="0"/>
          <a:lstStyle/>
          <a:p>
            <a:pPr algn="l">
              <a:defRPr/>
            </a:pPr>
            <a:r>
              <a:rPr lang="en-US"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落实意识形态工作责任制和加强阵地管理是掌握领导权的制度保障与物理防线。各级党委必须扛牢政治责任，坚持守土有</a:t>
            </a:r>
            <a:endParaRPr lang="en-US" sz="1100"/>
          </a:p>
          <a:p>
            <a:pPr algn="l"/>
            <a:r>
              <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rPr>
              <a:t>责、守土尽责，全面加强对各类宣传思想文化阵地的管理，决不给错误思想言论提供传播渠道，筑牢意识形态安全防线。</a:t>
            </a:r>
            <a:endParaRPr sz="1600" b="0" i="1" strike="noStrike">
              <a:solidFill>
                <a:srgbClr val="1C0A0A">
                  <a:alpha val="78039"/>
                </a:srgbClr>
              </a:solidFill>
              <a:latin typeface="FZFangSong-Z02" panose="03000509000000000000" charset="-122"/>
              <a:ea typeface="FZFangSong-Z02" panose="03000509000000000000" charset="-122"/>
              <a:cs typeface="FZFangSong-Z02" panose="03000509000000000000" charset="-122"/>
            </a:endParaRPr>
          </a:p>
        </p:txBody>
      </p:sp>
      <p:sp>
        <p:nvSpPr>
          <p:cNvPr id="8" name="AutoShape 8"/>
          <p:cNvSpPr/>
          <p:nvPr>
            <p:custDataLst>
              <p:tags r:id="rId1"/>
            </p:custDataLst>
          </p:nvPr>
        </p:nvSpPr>
        <p:spPr>
          <a:xfrm>
            <a:off x="457086" y="2146698"/>
            <a:ext cx="11274781" cy="1291085"/>
          </a:xfrm>
          <a:prstGeom prst="rect">
            <a:avLst/>
          </a:prstGeom>
          <a:solidFill>
            <a:srgbClr val="F0E9DF">
              <a:alpha val="100000"/>
            </a:srgbClr>
          </a:solidFill>
          <a:ln w="9525">
            <a:solidFill>
              <a:srgbClr val="D8D0C4">
                <a:alpha val="100000"/>
              </a:srgbClr>
            </a:solidFill>
            <a:prstDash val="solid"/>
            <a:headEnd type="none"/>
            <a:tailEnd type="none"/>
          </a:ln>
        </p:spPr>
      </p:sp>
      <p:sp>
        <p:nvSpPr>
          <p:cNvPr id="9" name="AutoShape 9"/>
          <p:cNvSpPr/>
          <p:nvPr>
            <p:custDataLst>
              <p:tags r:id="rId2"/>
            </p:custDataLst>
          </p:nvPr>
        </p:nvSpPr>
        <p:spPr>
          <a:xfrm>
            <a:off x="457086" y="2146698"/>
            <a:ext cx="9522" cy="1291085"/>
          </a:xfrm>
          <a:prstGeom prst="line">
            <a:avLst/>
          </a:prstGeom>
          <a:ln w="28575">
            <a:solidFill>
              <a:srgbClr val="B5302A">
                <a:alpha val="100000"/>
              </a:srgbClr>
            </a:solidFill>
            <a:prstDash val="solid"/>
            <a:headEnd type="none"/>
            <a:tailEnd type="none"/>
          </a:ln>
        </p:spPr>
      </p:sp>
      <p:sp>
        <p:nvSpPr>
          <p:cNvPr id="10" name="TextBox 10"/>
          <p:cNvSpPr txBox="1"/>
          <p:nvPr>
            <p:custDataLst>
              <p:tags r:id="rId3"/>
            </p:custDataLst>
          </p:nvPr>
        </p:nvSpPr>
        <p:spPr>
          <a:xfrm>
            <a:off x="714196" y="2481710"/>
            <a:ext cx="36334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01</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1" name="TextBox 11"/>
          <p:cNvSpPr txBox="1"/>
          <p:nvPr>
            <p:custDataLst>
              <p:tags r:id="rId4"/>
            </p:custDataLst>
          </p:nvPr>
        </p:nvSpPr>
        <p:spPr>
          <a:xfrm>
            <a:off x="1163248" y="2519810"/>
            <a:ext cx="7894846" cy="190500"/>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落实意识形态工作责任制</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2" name="TextBox 12"/>
          <p:cNvSpPr txBox="1"/>
          <p:nvPr>
            <p:custDataLst>
              <p:tags r:id="rId5"/>
            </p:custDataLst>
          </p:nvPr>
        </p:nvSpPr>
        <p:spPr>
          <a:xfrm>
            <a:off x="1163248" y="2864495"/>
            <a:ext cx="7932937" cy="16192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各级党委（党组）扛牢政治责任和领导责任，"一把手"亲自抓、带头管，将意识形态工作纳入重要议事日</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程和考核体系</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3" name="AutoShape 13"/>
          <p:cNvSpPr/>
          <p:nvPr>
            <p:custDataLst>
              <p:tags r:id="rId6"/>
            </p:custDataLst>
          </p:nvPr>
        </p:nvSpPr>
        <p:spPr>
          <a:xfrm>
            <a:off x="457086" y="3628281"/>
            <a:ext cx="11274781" cy="1291085"/>
          </a:xfrm>
          <a:prstGeom prst="rect">
            <a:avLst/>
          </a:prstGeom>
          <a:solidFill>
            <a:srgbClr val="F0E9DF">
              <a:alpha val="100000"/>
            </a:srgbClr>
          </a:solidFill>
          <a:ln w="9525">
            <a:solidFill>
              <a:srgbClr val="D8D0C4">
                <a:alpha val="100000"/>
              </a:srgbClr>
            </a:solidFill>
            <a:prstDash val="solid"/>
            <a:headEnd type="none"/>
            <a:tailEnd type="none"/>
          </a:ln>
        </p:spPr>
      </p:sp>
      <p:sp>
        <p:nvSpPr>
          <p:cNvPr id="14" name="AutoShape 14"/>
          <p:cNvSpPr/>
          <p:nvPr>
            <p:custDataLst>
              <p:tags r:id="rId7"/>
            </p:custDataLst>
          </p:nvPr>
        </p:nvSpPr>
        <p:spPr>
          <a:xfrm>
            <a:off x="457086" y="3628281"/>
            <a:ext cx="9522" cy="1291085"/>
          </a:xfrm>
          <a:prstGeom prst="line">
            <a:avLst/>
          </a:prstGeom>
          <a:ln w="28575">
            <a:solidFill>
              <a:srgbClr val="B5302A">
                <a:alpha val="100000"/>
              </a:srgbClr>
            </a:solidFill>
            <a:prstDash val="solid"/>
            <a:headEnd type="none"/>
            <a:tailEnd type="none"/>
          </a:ln>
        </p:spPr>
      </p:sp>
      <p:sp>
        <p:nvSpPr>
          <p:cNvPr id="15" name="TextBox 15"/>
          <p:cNvSpPr txBox="1"/>
          <p:nvPr>
            <p:custDataLst>
              <p:tags r:id="rId8"/>
            </p:custDataLst>
          </p:nvPr>
        </p:nvSpPr>
        <p:spPr>
          <a:xfrm>
            <a:off x="714196" y="3963293"/>
            <a:ext cx="36334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02</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16" name="TextBox 16"/>
          <p:cNvSpPr txBox="1"/>
          <p:nvPr>
            <p:custDataLst>
              <p:tags r:id="rId9"/>
            </p:custDataLst>
          </p:nvPr>
        </p:nvSpPr>
        <p:spPr>
          <a:xfrm>
            <a:off x="1163248" y="4001393"/>
            <a:ext cx="8532266" cy="190500"/>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加强阵地建设和管理</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17" name="TextBox 17"/>
          <p:cNvSpPr txBox="1"/>
          <p:nvPr>
            <p:custDataLst>
              <p:tags r:id="rId10"/>
            </p:custDataLst>
          </p:nvPr>
        </p:nvSpPr>
        <p:spPr>
          <a:xfrm>
            <a:off x="1163248" y="4346078"/>
            <a:ext cx="8570358" cy="16192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坚持党管媒体原则，全面加强对新闻出版、广播影视、高校课堂、网络空间等各类阵地的管理，确保正</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确的政治方向和舆论导向</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
        <p:nvSpPr>
          <p:cNvPr id="18" name="AutoShape 18"/>
          <p:cNvSpPr/>
          <p:nvPr>
            <p:custDataLst>
              <p:tags r:id="rId11"/>
            </p:custDataLst>
          </p:nvPr>
        </p:nvSpPr>
        <p:spPr>
          <a:xfrm>
            <a:off x="457086" y="5109865"/>
            <a:ext cx="11274781" cy="1291085"/>
          </a:xfrm>
          <a:prstGeom prst="rect">
            <a:avLst/>
          </a:prstGeom>
          <a:solidFill>
            <a:srgbClr val="F0E9DF">
              <a:alpha val="100000"/>
            </a:srgbClr>
          </a:solidFill>
          <a:ln w="9525">
            <a:solidFill>
              <a:srgbClr val="D8D0C4">
                <a:alpha val="100000"/>
              </a:srgbClr>
            </a:solidFill>
            <a:prstDash val="solid"/>
            <a:headEnd type="none"/>
            <a:tailEnd type="none"/>
          </a:ln>
        </p:spPr>
      </p:sp>
      <p:sp>
        <p:nvSpPr>
          <p:cNvPr id="19" name="AutoShape 19"/>
          <p:cNvSpPr/>
          <p:nvPr>
            <p:custDataLst>
              <p:tags r:id="rId12"/>
            </p:custDataLst>
          </p:nvPr>
        </p:nvSpPr>
        <p:spPr>
          <a:xfrm>
            <a:off x="457086" y="5109865"/>
            <a:ext cx="9522" cy="1291085"/>
          </a:xfrm>
          <a:prstGeom prst="line">
            <a:avLst/>
          </a:prstGeom>
          <a:ln w="28575">
            <a:solidFill>
              <a:srgbClr val="B5302A">
                <a:alpha val="100000"/>
              </a:srgbClr>
            </a:solidFill>
            <a:prstDash val="solid"/>
            <a:headEnd type="none"/>
            <a:tailEnd type="none"/>
          </a:ln>
        </p:spPr>
      </p:sp>
      <p:sp>
        <p:nvSpPr>
          <p:cNvPr id="20" name="TextBox 20"/>
          <p:cNvSpPr txBox="1"/>
          <p:nvPr>
            <p:custDataLst>
              <p:tags r:id="rId13"/>
            </p:custDataLst>
          </p:nvPr>
        </p:nvSpPr>
        <p:spPr>
          <a:xfrm>
            <a:off x="714196" y="5444877"/>
            <a:ext cx="363347" cy="295275"/>
          </a:xfrm>
          <a:prstGeom prst="rect">
            <a:avLst/>
          </a:prstGeom>
          <a:ln>
            <a:headEnd type="none"/>
            <a:tailEnd type="none"/>
          </a:ln>
        </p:spPr>
        <p:txBody>
          <a:bodyPr vert="horz" wrap="none" lIns="0" tIns="0" rIns="0" bIns="0" rtlCol="0" anchor="t" anchorCtr="0"/>
          <a:lstStyle/>
          <a:p>
            <a:pPr algn="l">
              <a:defRPr/>
            </a:pPr>
            <a:r>
              <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rPr>
              <a:t>03</a:t>
            </a:r>
            <a:endParaRPr lang="en-US" b="1" i="0" strike="noStrike">
              <a:solidFill>
                <a:srgbClr val="B5302A">
                  <a:alpha val="100000"/>
                </a:srgbClr>
              </a:solidFill>
              <a:latin typeface="FZHei-B01" panose="02000000000000000000" charset="-122"/>
              <a:ea typeface="FZHei-B01" panose="02000000000000000000" charset="-122"/>
              <a:cs typeface="FZHei-B01" panose="02000000000000000000" charset="-122"/>
            </a:endParaRPr>
          </a:p>
        </p:txBody>
      </p:sp>
      <p:sp>
        <p:nvSpPr>
          <p:cNvPr id="21" name="TextBox 21"/>
          <p:cNvSpPr txBox="1"/>
          <p:nvPr>
            <p:custDataLst>
              <p:tags r:id="rId14"/>
            </p:custDataLst>
          </p:nvPr>
        </p:nvSpPr>
        <p:spPr>
          <a:xfrm>
            <a:off x="1163248" y="5482977"/>
            <a:ext cx="7922819" cy="190500"/>
          </a:xfrm>
          <a:prstGeom prst="rect">
            <a:avLst/>
          </a:prstGeom>
          <a:ln>
            <a:headEnd type="none"/>
            <a:tailEnd type="none"/>
          </a:ln>
        </p:spPr>
        <p:txBody>
          <a:bodyPr vert="horz" wrap="none" lIns="0" tIns="0" rIns="0" bIns="0" rtlCol="0" anchor="t" anchorCtr="0"/>
          <a:lstStyle/>
          <a:p>
            <a:pPr algn="l">
              <a:defRPr/>
            </a:pPr>
            <a:r>
              <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rPr>
              <a:t>守土有责、守土负责、守土尽责</a:t>
            </a:r>
            <a:endParaRPr lang="en-US" b="1" i="0" strike="noStrike">
              <a:solidFill>
                <a:srgbClr val="1C0A0A">
                  <a:alpha val="100000"/>
                </a:srgbClr>
              </a:solidFill>
              <a:latin typeface="FZHei-B01" panose="02000000000000000000" charset="-122"/>
              <a:ea typeface="FZHei-B01" panose="02000000000000000000" charset="-122"/>
              <a:cs typeface="FZHei-B01" panose="02000000000000000000" charset="-122"/>
            </a:endParaRPr>
          </a:p>
        </p:txBody>
      </p:sp>
      <p:sp>
        <p:nvSpPr>
          <p:cNvPr id="22" name="TextBox 22"/>
          <p:cNvSpPr txBox="1"/>
          <p:nvPr>
            <p:custDataLst>
              <p:tags r:id="rId15"/>
            </p:custDataLst>
          </p:nvPr>
        </p:nvSpPr>
        <p:spPr>
          <a:xfrm>
            <a:off x="1163248" y="5827663"/>
            <a:ext cx="7960909" cy="161925"/>
          </a:xfrm>
          <a:prstGeom prst="rect">
            <a:avLst/>
          </a:prstGeom>
          <a:ln>
            <a:headEnd type="none"/>
            <a:tailEnd type="none"/>
          </a:ln>
        </p:spPr>
        <p:txBody>
          <a:bodyPr vert="horz" wrap="none" lIns="0" tIns="0" rIns="0" bIns="0" rtlCol="0" anchor="t" anchorCtr="0"/>
          <a:lstStyle/>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建立健全意识形态风险预警和应急处置机制，坚决封堵错误思想言论传播渠道，筑牢维护国家意识形态</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a:p>
            <a:pPr algn="l">
              <a:defRPr/>
            </a:pPr>
            <a:r>
              <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rPr>
              <a:t>安全的铜墙铁壁</a:t>
            </a:r>
            <a:endParaRPr lang="en-US" b="0" i="0" strike="noStrike">
              <a:solidFill>
                <a:srgbClr val="1C0A0A">
                  <a:alpha val="85098"/>
                </a:srgbClr>
              </a:solidFill>
              <a:latin typeface="FZFangSong-Z02" panose="03000509000000000000" charset="-122"/>
              <a:ea typeface="FZFangSong-Z02" panose="03000509000000000000" charset="-122"/>
              <a:cs typeface="FZFangSong-Z02" panose="03000509000000000000"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TextBox 5"/>
          <p:cNvSpPr txBox="1"/>
          <p:nvPr/>
        </p:nvSpPr>
        <p:spPr>
          <a:xfrm>
            <a:off x="2294505" y="2811809"/>
            <a:ext cx="7599943" cy="796230"/>
          </a:xfrm>
          <a:prstGeom prst="rect">
            <a:avLst/>
          </a:prstGeom>
          <a:ln>
            <a:headEnd type="none"/>
            <a:tailEnd type="none"/>
          </a:ln>
        </p:spPr>
        <p:txBody>
          <a:bodyPr vert="horz" wrap="none" lIns="0" tIns="0" rIns="0" bIns="0" rtlCol="0" anchor="t" anchorCtr="1"/>
          <a:lstStyle/>
          <a:p>
            <a:pPr algn="ctr">
              <a:defRPr/>
            </a:pPr>
            <a:r>
              <a:rPr lang="en-US" sz="5700" b="1" i="0" strike="noStrike">
                <a:solidFill>
                  <a:srgbClr val="F9F4EE">
                    <a:alpha val="100000"/>
                  </a:srgbClr>
                </a:solidFill>
                <a:latin typeface="FZHei-B01" panose="02000000000000000000" charset="-122"/>
                <a:ea typeface="FZHei-B01" panose="02000000000000000000" charset="-122"/>
                <a:cs typeface="FZHei-B01" panose="02000000000000000000" charset="-122"/>
              </a:rPr>
              <a:t>感谢聆听</a:t>
            </a:r>
            <a:r>
              <a:rPr lang="zh-CN" altLang="en-US" sz="5700" b="1" i="0" strike="noStrike">
                <a:solidFill>
                  <a:srgbClr val="F9F4EE">
                    <a:alpha val="100000"/>
                  </a:srgbClr>
                </a:solidFill>
                <a:latin typeface="FZHei-B01" panose="02000000000000000000" charset="-122"/>
                <a:ea typeface="FZHei-B01" panose="02000000000000000000" charset="-122"/>
                <a:cs typeface="FZHei-B01" panose="02000000000000000000" charset="-122"/>
              </a:rPr>
              <a:t>，敬请指正！</a:t>
            </a:r>
            <a:endParaRPr lang="zh-CN" altLang="en-US" sz="5700" b="1" i="0" strike="noStrike">
              <a:solidFill>
                <a:srgbClr val="F9F4EE">
                  <a:alpha val="100000"/>
                </a:srgbClr>
              </a:solidFill>
              <a:latin typeface="FZHei-B01" panose="02000000000000000000" charset="-122"/>
              <a:ea typeface="FZHei-B01" panose="02000000000000000000" charset="-122"/>
              <a:cs typeface="FZHei-B01" panose="020000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2.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3.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4.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5.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6.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7.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8.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9.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0.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1.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4.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5.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6.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7.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8.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9.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20.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21.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22.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3.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4.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5.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6.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7.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8.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29.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0.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1.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2.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3.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4.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5.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6.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7.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8.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39.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40.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41.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42.xml><?xml version="1.0" encoding="utf-8"?>
<p:tagLst xmlns:p="http://schemas.openxmlformats.org/presentationml/2006/main">
  <p:tag name="KSO_WM_DIAGRAM_VIRTUALLY_FRAME" val="{&quot;height&quot;:332.8593700787402,&quot;left&quot;:35.991023622047244,&quot;top&quot;:171.14062992125986,&quot;width&quot;:887.7662992125985}"/>
</p:tagLst>
</file>

<file path=ppt/tags/tag43.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4.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5.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6.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7.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8.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49.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0.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1.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2.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3.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4.xml><?xml version="1.0" encoding="utf-8"?>
<p:tagLst xmlns:p="http://schemas.openxmlformats.org/presentationml/2006/main">
  <p:tag name="KSO_WM_DIAGRAM_VIRTUALLY_FRAME" val="{&quot;height&quot;:164.13677165354332,&quot;left&quot;:122.06480314960626,&quot;top&quot;:159.5203937007874,&quot;width&quot;:777.6351968503938}"/>
</p:tagLst>
</file>

<file path=ppt/tags/tag55.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56.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57.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58.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59.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0.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1.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2.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3.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4.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5.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6.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7.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8.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69.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0.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1.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2.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3.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4.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5.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7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7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7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7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8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97.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98.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99.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0.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1.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2.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3.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4.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5.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6.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7.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8.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09.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0.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1.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2.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3.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4.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5.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6.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7.xml><?xml version="1.0" encoding="utf-8"?>
<p:tagLst xmlns:p="http://schemas.openxmlformats.org/presentationml/2006/main">
  <p:tag name="KSO_WM_DIAGRAM_VIRTUALLY_FRAME" val="{&quot;height&quot;:330.16409448818894,&quot;left&quot;:35.991023622047244,&quot;top&quot;:173.83590551181103,&quot;width&quot;:887.7662992125985}"/>
</p:tagLst>
</file>

<file path=ppt/tags/tag118.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19.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0.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1.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2.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3.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4.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5.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6.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7.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8.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29.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0.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1.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2.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3.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4.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5.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6.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7.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8.xml><?xml version="1.0" encoding="utf-8"?>
<p:tagLst xmlns:p="http://schemas.openxmlformats.org/presentationml/2006/main">
  <p:tag name="KSO_WM_DIAGRAM_VIRTUALLY_FRAME" val="{&quot;height&quot;:323.8593700787402,&quot;left&quot;:35.991023622047244,&quot;top&quot;:180.14062992125986,&quot;width&quot;:887.7662992125985}"/>
</p:tagLst>
</file>

<file path=ppt/tags/tag139.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0.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1.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2.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3.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4.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5.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6.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7.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8.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49.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0.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1.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2.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3.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4.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5.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6.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7.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8.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59.xml><?xml version="1.0" encoding="utf-8"?>
<p:tagLst xmlns:p="http://schemas.openxmlformats.org/presentationml/2006/main">
  <p:tag name="KSO_WM_DIAGRAM_VIRTUALLY_FRAME" val="{&quot;height&quot;:329.8593700787402,&quot;left&quot;:35.991023622047244,&quot;top&quot;:174.14062992125986,&quot;width&quot;:887.7662992125985}"/>
</p:tagLst>
</file>

<file path=ppt/tags/tag16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6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7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8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181.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2.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3.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4.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5.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6.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7.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8.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89.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0.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1.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2.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3.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4.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5.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6.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7.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8.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199.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200.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201.xml><?xml version="1.0" encoding="utf-8"?>
<p:tagLst xmlns:p="http://schemas.openxmlformats.org/presentationml/2006/main">
  <p:tag name="KSO_WM_DIAGRAM_VIRTUALLY_FRAME" val="{&quot;height&quot;:325.3593700787402,&quot;left&quot;:35.991023622047244,&quot;top&quot;:178.64062992125986,&quot;width&quot;:887.778031496063}"/>
</p:tagLst>
</file>

<file path=ppt/tags/tag202.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3.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4.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5.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6.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7.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8.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09.xml><?xml version="1.0" encoding="utf-8"?>
<p:tagLst xmlns:p="http://schemas.openxmlformats.org/presentationml/2006/main">
  <p:tag name="KSO_WM_DIAGRAM_VIRTUALLY_FRAME" val="{&quot;height&quot;:245.50779527559052,&quot;left&quot;:35.991023622047244,&quot;top&quot;:211.04299212598426,&quot;width&quot;:890.0273228346456}"/>
</p:tagLst>
</file>

<file path=ppt/tags/tag210.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1.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2.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3.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4.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5.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6.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7.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8.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19.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0.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1.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2.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3.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4.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5.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6.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7.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8.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29.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30.xml><?xml version="1.0" encoding="utf-8"?>
<p:tagLst xmlns:p="http://schemas.openxmlformats.org/presentationml/2006/main">
  <p:tag name="KSO_WM_DIAGRAM_VIRTUALLY_FRAME" val="{&quot;height&quot;:328.9686614173229,&quot;left&quot;:35.991023622047244,&quot;top&quot;:175.0311811023622,&quot;width&quot;:887.7662992125985}"/>
</p:tagLst>
</file>

<file path=ppt/tags/tag231.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2.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3.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4.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5.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6.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7.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8.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39.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0.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1.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2.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3.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4.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5.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6.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7.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8.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49.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50.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51.xml><?xml version="1.0" encoding="utf-8"?>
<p:tagLst xmlns:p="http://schemas.openxmlformats.org/presentationml/2006/main">
  <p:tag name="KSO_WM_DIAGRAM_VIRTUALLY_FRAME" val="{&quot;height&quot;:328.66409448818894,&quot;left&quot;:35.991023622047244,&quot;top&quot;:175.33590551181103,&quot;width&quot;:887.7662992125985}"/>
</p:tagLst>
</file>

<file path=ppt/tags/tag252.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3.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4.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5.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6.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7.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8.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59.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60.xml><?xml version="1.0" encoding="utf-8"?>
<p:tagLst xmlns:p="http://schemas.openxmlformats.org/presentationml/2006/main">
  <p:tag name="KSO_WM_DIAGRAM_VIRTUALLY_FRAME" val="{&quot;height&quot;:331.3477165354331,&quot;left&quot;:35.991023622047244,&quot;top&quot;:172.64062992125986,&quot;width&quot;:887.778031496063}"/>
</p:tagLst>
</file>

<file path=ppt/tags/tag26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6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2.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3.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4.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5.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6.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7.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8.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79.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80.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81.xml><?xml version="1.0" encoding="utf-8"?>
<p:tagLst xmlns:p="http://schemas.openxmlformats.org/presentationml/2006/main">
  <p:tag name="KSO_WM_DIAGRAM_VIRTUALLY_FRAME" val="{&quot;height&quot;:326.8593700787402,&quot;left&quot;:35.991023622047244,&quot;top&quot;:177.14062992125986,&quot;width&quot;:887.7662992125985}"/>
</p:tagLst>
</file>

<file path=ppt/tags/tag282.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3.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4.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5.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6.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7.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8.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89.xml><?xml version="1.0" encoding="utf-8"?>
<p:tagLst xmlns:p="http://schemas.openxmlformats.org/presentationml/2006/main">
  <p:tag name="KSO_WM_DIAGRAM_VIRTUALLY_FRAME" val="{&quot;height&quot;:232.96881889763776,&quot;left&quot;:35.991023622047244,&quot;top&quot;:238.82811023622048,&quot;width&quot;:887.778031496063}"/>
</p:tagLst>
</file>

<file path=ppt/tags/tag290.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1.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2.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3.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4.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5.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6.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7.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8.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299.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0.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1.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2.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3.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4.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5.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6.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7.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8.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09.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10.xml><?xml version="1.0" encoding="utf-8"?>
<p:tagLst xmlns:p="http://schemas.openxmlformats.org/presentationml/2006/main">
  <p:tag name="KSO_WM_DIAGRAM_VIRTUALLY_FRAME" val="{&quot;height&quot;:325.3593700787402,&quot;left&quot;:35.991023622047244,&quot;top&quot;:178.64062992125986,&quot;width&quot;:887.7662992125985}"/>
</p:tagLst>
</file>

<file path=ppt/tags/tag311.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2.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3.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4.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5.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6.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7.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8.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19.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0.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1.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2.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3.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4.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ags/tag325.xml><?xml version="1.0" encoding="utf-8"?>
<p:tagLst xmlns:p="http://schemas.openxmlformats.org/presentationml/2006/main">
  <p:tag name="KSO_WM_DIAGRAM_VIRTUALLY_FRAME" val="{&quot;height&quot;:334.98047244094494,&quot;left&quot;:35.991023622047244,&quot;top&quot;:169.03133858267717,&quot;width&quot;:887.778031496063}"/>
</p:tagLst>
</file>

<file path=ppt/theme/theme1.xml><?xml version="1.0" encoding="utf-8"?>
<a:theme xmlns:a="http://schemas.openxmlformats.org/drawingml/2006/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9827</Words>
  <Application>WPS 演示</Application>
  <PresentationFormat>On-screen Show (4:3)</PresentationFormat>
  <Paragraphs>859</Paragraphs>
  <Slides>36</Slides>
  <Notes>0</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36</vt:i4>
      </vt:variant>
    </vt:vector>
  </HeadingPairs>
  <TitlesOfParts>
    <vt:vector size="66" baseType="lpstr">
      <vt:lpstr>Arial</vt:lpstr>
      <vt:lpstr>宋体</vt:lpstr>
      <vt:lpstr>Wingdings</vt:lpstr>
      <vt:lpstr>黑体</vt:lpstr>
      <vt:lpstr>FZHei-B01</vt:lpstr>
      <vt:lpstr>FZFangSong-Z02</vt:lpstr>
      <vt:lpstr>微软雅黑</vt:lpstr>
      <vt:lpstr>Arial Unicode MS</vt:lpstr>
      <vt:lpstr>Open Sans</vt:lpstr>
      <vt:lpstr>FFont-Family</vt:lpstr>
      <vt:lpstr>KSOFD07F8244</vt:lpstr>
      <vt:lpstr>KSOFD07FF6A3</vt:lpstr>
      <vt:lpstr>KSOF21B99F26</vt:lpstr>
      <vt:lpstr>KSOFD0806B02</vt:lpstr>
      <vt:lpstr>KSOFD080DF61</vt:lpstr>
      <vt:lpstr>KSOF21BA87E4</vt:lpstr>
      <vt:lpstr>KSOF21BAFC43</vt:lpstr>
      <vt:lpstr>KSOF21BA1385</vt:lpstr>
      <vt:lpstr>阿里巴巴普惠体 B</vt:lpstr>
      <vt:lpstr>思源黑体 CN Heavy</vt:lpstr>
      <vt:lpstr>Noto Sans S Chinese Bold</vt:lpstr>
      <vt:lpstr>KSOF892030FB</vt:lpstr>
      <vt:lpstr>Calibri</vt:lpstr>
      <vt:lpstr>FZFangSong-Z02</vt:lpstr>
      <vt:lpstr>FZHei-B01</vt:lpstr>
      <vt:lpstr>Noto Sans S Chinese Bold</vt:lpstr>
      <vt:lpstr>Open Sans</vt:lpstr>
      <vt:lpstr>思源黑体 CN Heavy</vt:lpstr>
      <vt:lpstr>阿里巴巴普惠体 B</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2026-09-20T03:43:00Z</dcterms:created>
  <dcterms:modified xsi:type="dcterms:W3CDTF">2026-09-20T04:48:03Z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28CA51A46C1B4C88F455AF6A0745E4AA_42</vt:lpwstr>
  </property>
  <property fmtid="{D5CDD505-2E9C-101B-9397-08002B2CF9AE}" pid="3" name="KSOProductBuildVer">
    <vt:lpwstr>2052-12.1.0.28505</vt:lpwstr>
  </property>
</Properties>
</file>