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2.svg" ContentType="image/svg+xml"/>
  <Override PartName="/ppt/media/image14.svg" ContentType="image/svg+xml"/>
  <Override PartName="/ppt/media/image17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.svg" ContentType="image/svg+xml"/>
  <Override PartName="/ppt/media/image80.svg" ContentType="image/svg+xml"/>
  <Override PartName="/ppt/media/image83.svg" ContentType="image/svg+xml"/>
  <Override PartName="/ppt/media/image86.svg" ContentType="image/svg+xml"/>
  <Override PartName="/ppt/media/image8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今天我们齐聚一堂，共同学习探讨“以学铸魂强纪律，实干担当促发展”这一重要主题。本次党课旨在引导全体干部员工深刻把握“学、纪、干”的辩证关系，将学习成效、纪律成效、履职成效转化为集团高质量发展的生动实践。希望通过今天的学习，大家能以学凝心、以纪立身、以干立业，共同推动集团事业迈上新台阶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党课将围绕三个核心部分展开。第一部分，我们将探讨如何通过“深学细悟”来“铸魂固本”，筑牢思想根基。第二部分，我们将聚焦“严守规矩、正风肃纪”，强调纪律对发展的保障作用。最后，第三部分将落脚于“实干笃行、担当作为”，探讨如何将学习和纪律转化为实际行动。希望通过这三个部分的学习，大家能对我们今天的主题有一个全面而深刻的理解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现在，我们进入第一部分：深学细悟、铸魂固本。古人云：“立身百行，以学为先。”思想是行动的先导，理论是实践的指南。只有通过不断学习，我们才能保持理论上的清醒，从而筑牢集团发展的根基。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要明确为何而学。在新时代，学习已经成为企业发展的核心竞争力。我们必须摒弃那种被动、应付的学习态度，树立主动、深入、务实的终身学习理念。因为学习能决定我们的格局，提升我们的认知，更能给予我们应对不确定性的定力。学习，是我们每个人和企业发展的永恒刚需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我们具体要学什么呢？首先是要以学铸忠诚。忠诚是员工的第一品格。通过学习，我们要深刻领会国家政策，准确把握行业趋势和集团战略，始终与集团党委保持高度一致。更重要的是，要跳出本位主义，拒绝短视思维，将个人和部门的工作融入集团发展的大局，确保我们的航向始终正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来看一个案例。场景A，市场部为了短期业绩，损害了品牌价值，这就是典型的“部门墙”思维。而场景B，研发部主动协同，确保了产品的成功，这就是全局观。这两种不同的工作方式带来的结果截然不同。这提醒我们，在日常工作中，必须主动打破部门壁垒，践行“跳出岗位看全局”的理念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，我们要以学提能力。当前，“本领恐慌”是普遍存在的问题。我们必须坚持“缺什么补什么、干什么精什么”的原则，针对性地提升能力。对于管理层，要提升战略思维、统筹协调等能力；对于一线员工，要精通业务技能、流程规范。核心是要学用结合，知行合一，不能纸上谈兵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能力提升不是一蹴而就的，它遵循一个从“知道”到“做到”的转化路径。首先是输入，通过学习获取知识；然后是内化，通过思考理解知识；接着是输出，通过实践应用知识；最后是反馈，通过复盘总结经验。这个闭环过程，能将我们的学习成果真正转化为解决实际问题的能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，我们要以学拓格局。我们必须破除路径依赖，不能总用老办法解决新问题。要主动学习行业标杆的经验，借鉴创新。同时，要培养辩证思维，既要正视成绩，也要认清不足。最终目标是开阔我们的格局，以更前瞻的思维拥抱变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总结第一部分，学习是根基。通过学习，我们可以铸牢忠诚，提升能力，拓宽格局。这三点相辅相成，共同为集团的长远发展注入了不竭的思想动力。希望大家能将学习作为一种习惯，融入日常工作和生活。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接下来，我们进入第二部分：严守规矩、正风肃纪。古人说：“规矩方圆定，行稳致远长。”纪律作风是我们团队的生命线，也是企业发展的防火墙。只有纪律严明，我们才能行稳致远。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什么要守纪律？一支没有纪律的队伍是没有战斗力的。纪律既是约束，也是保障；既是底线，也是底气。它为我们划定了行为边界，也为企业发展提供了稳定环境。因此，我们每一位员工都必须时刻绷紧纪律这根弦，做到知敬畏、存戒惧、守底线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要守的第一条纪律，也是最根本的纪律，就是政治纪律。这要求我们坚守政治原则，恪守职业操守。坚决杜绝敷衍塞责、阳奉阴违、各行其是等行为。对于集团的决策部署，必须不折不扣地执行。领导干部要带头，全体员工要遵守，共同维护集团的利益和形象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，要严守工作纪律。当前，我们少数岗位还存在拖沓散漫、推诿扯皮等问题。我们必须树立“马上就办、真抓实干、办就办好”的优良作风，坚决抵制佛系躺平的心态。无论是常规工作、难点工作还是紧急任务，都要有对应的行动指南，确保工作质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再来看一个关于工作作风的案例。面对客户投诉，是推诿扯皮还是主动担当，结果截然不同。推诿扯皮会导致客户流失、团队失和；而主动担当则能赢得客户信任、凝聚团队力量。这个案例告诉我们，践行“马上就办、真抓实干”不仅仅是一句口号，它直接关系到我们的工作成效和企业的生存发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，也是至关重要的一条，是严守廉洁纪律。清正廉洁是我们的从业之本，立身之基。企业发展越好，我们越要守住廉洁底线。这需要我们时刻自重自省，做到慎独慎微，管住小事小节。同时，领导干部要扛起“一岗双责”，既要抓好业务，也要抓好作风建设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第二部分，纪律是保障。严守政治纪律，确保我们方向正确；严守工作纪律，提升我们的执行效率；严守廉洁纪律，维护我们的企业声誉。只有用铁的纪律锻造出一支过硬的队伍，我们才能为集团的高质量发展保驾护航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我们进入最后一部分：实干笃行、担当作为。古人说：“道虽迩，不行不至；事虽小，不为不成。”学习的成效最终要靠实干来检验，纪律的价值最终要靠担当来彰显。这一部分，我们将聚焦如何将学习和纪律转化为实际行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何要实干？因为实干是发展的硬道理。当前，集团正处在关键的窗口期，机遇和挑战并存。我们必须摒弃空谈，拒绝躺平，把学习和纪律的成果，转化为干事创业的强大动力。只有全员实干，才能汇聚起推动集团高质量发展的磅礴力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我们具体要怎么干？首先是要主动担当。我们要摒弃旁观者心态，树立“人人都是主角”的理念。无论是管理层、中层骨干还是一线员工，都有各自的责任。面对困难，我们要不退缩、不回避、不推诿，以“时时放心不下”的责任感，扛起自己的岗位使命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“时时放心不下”，这不仅仅是一种状态，更是一种态度和行动。它意味着时刻保持警觉，对工作极端负责，主动发现和解决问题。比如，我们要时刻关注项目进展、客户需求和团队状态。这种责任感，是我们做好一切工作的前提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，要务实攻坚。我们要直面集团在市场、产业、成本、创新等方面存在的短板。发扬奋斗精神，坚持问题导向、目标导向和结果导向。尤其要发扬“钉钉子精神”，对待工作不敷衍、不松懈，扎扎实实把每一项工作做好，挖潜力、补短板、强弱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我们身边，其实有很多这样的攻坚故事。比如，有的销售团队实现了销售额逆势增长，有的车间显著降低了成本，有的部门提升了协作效率。这些案例生动地告诉我们，发展是干出来的，成绩是拼出来的。只要我们肯实干，就一定能取得突破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，要争先创优。在当前的竞争环境下，不进则退，慢进也是退。我们必须树立勇争一流的意识，拒绝安于现状。在工作中要比学赶超，勇于创新突破，在业务、管理、服务等各个方面主动作为，努力开创高质量发展的新局面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争先创优，不仅仅是个人的事，更是团队的事。我们要发扬团队精神，心往一处想，劲往一处使。通过个人争先带动团队争先，再以团队奋进推动企业奋进，最终形成强大的合力，共同开创集团高质量发展的新局面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总结第三部分，实干是关键。通过主动担当、务实攻坚和争先创优，我们才能将宏伟的蓝图变为美好的现实。希望大家都能脚踏实地，勇于担当，在各自的岗位上做出更大的贡献。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我们对今天的党课内容进行总结。“学、纪、干”三者是相辅相成、有机统一的。学习是根基，为我们提供方向和动力；纪律是保障，为我们保驾护航；实干是关键，将一切愿景变为现实。三者相互促进，形成一个良性循环，共同推动集团发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向大家发出行动号召。站在新的发展起点，希望全体员工能以本次党课为契机，持续勤学善思，严守纪律规矩，勇于实干担当。让我们以更坚定的信念、更严明的作风、更务实的举措和更昂扬的斗志，全力以赴推动集团各项事业持续向好，再创佳绩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今天的党课到此结束，谢谢大家！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2.svg"/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png"/><Relationship Id="rId8" Type="http://schemas.openxmlformats.org/officeDocument/2006/relationships/image" Target="../media/image22.svg"/><Relationship Id="rId7" Type="http://schemas.openxmlformats.org/officeDocument/2006/relationships/image" Target="../media/image21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6.svg"/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24.sv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30.svg"/><Relationship Id="rId7" Type="http://schemas.openxmlformats.org/officeDocument/2006/relationships/image" Target="../media/image29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8.svg"/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0" Type="http://schemas.openxmlformats.org/officeDocument/2006/relationships/notesSlide" Target="../notesSlides/notesSlide8.xml"/><Relationship Id="rId1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38.svg"/><Relationship Id="rId7" Type="http://schemas.openxmlformats.org/officeDocument/2006/relationships/image" Target="../media/image37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Relationship Id="rId3" Type="http://schemas.openxmlformats.org/officeDocument/2006/relationships/image" Target="../media/image40.png"/><Relationship Id="rId2" Type="http://schemas.openxmlformats.org/officeDocument/2006/relationships/image" Target="../media/image8.svg"/><Relationship Id="rId1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47.svg"/><Relationship Id="rId7" Type="http://schemas.openxmlformats.org/officeDocument/2006/relationships/image" Target="../media/image46.png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8.svg"/><Relationship Id="rId3" Type="http://schemas.openxmlformats.org/officeDocument/2006/relationships/image" Target="../media/image39.png"/><Relationship Id="rId2" Type="http://schemas.openxmlformats.org/officeDocument/2006/relationships/image" Target="../media/image17.sv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6.png"/><Relationship Id="rId8" Type="http://schemas.openxmlformats.org/officeDocument/2006/relationships/image" Target="../media/image55.svg"/><Relationship Id="rId7" Type="http://schemas.openxmlformats.org/officeDocument/2006/relationships/image" Target="../media/image54.png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51.svg"/><Relationship Id="rId3" Type="http://schemas.openxmlformats.org/officeDocument/2006/relationships/image" Target="../media/image50.png"/><Relationship Id="rId2" Type="http://schemas.openxmlformats.org/officeDocument/2006/relationships/image" Target="../media/image49.svg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57.svg"/><Relationship Id="rId1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9.svg"/><Relationship Id="rId1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8.svg"/><Relationship Id="rId5" Type="http://schemas.openxmlformats.org/officeDocument/2006/relationships/image" Target="../media/image39.png"/><Relationship Id="rId4" Type="http://schemas.openxmlformats.org/officeDocument/2006/relationships/image" Target="../media/image64.svg"/><Relationship Id="rId3" Type="http://schemas.openxmlformats.org/officeDocument/2006/relationships/image" Target="../media/image63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12.svg"/><Relationship Id="rId5" Type="http://schemas.openxmlformats.org/officeDocument/2006/relationships/image" Target="../media/image15.png"/><Relationship Id="rId4" Type="http://schemas.openxmlformats.org/officeDocument/2006/relationships/image" Target="../media/image20.svg"/><Relationship Id="rId3" Type="http://schemas.openxmlformats.org/officeDocument/2006/relationships/image" Target="../media/image19.png"/><Relationship Id="rId2" Type="http://schemas.openxmlformats.org/officeDocument/2006/relationships/image" Target="../media/image6.svg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66.svg"/><Relationship Id="rId7" Type="http://schemas.openxmlformats.org/officeDocument/2006/relationships/image" Target="../media/image65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2.svg"/><Relationship Id="rId3" Type="http://schemas.openxmlformats.org/officeDocument/2006/relationships/image" Target="../media/image15.png"/><Relationship Id="rId2" Type="http://schemas.openxmlformats.org/officeDocument/2006/relationships/image" Target="../media/image20.svg"/><Relationship Id="rId10" Type="http://schemas.openxmlformats.org/officeDocument/2006/relationships/notesSlide" Target="../notesSlides/notesSlide20.xml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72.svg"/><Relationship Id="rId7" Type="http://schemas.openxmlformats.org/officeDocument/2006/relationships/image" Target="../media/image71.png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" Type="http://schemas.openxmlformats.org/officeDocument/2006/relationships/image" Target="../media/image68.svg"/><Relationship Id="rId3" Type="http://schemas.openxmlformats.org/officeDocument/2006/relationships/image" Target="../media/image67.png"/><Relationship Id="rId2" Type="http://schemas.openxmlformats.org/officeDocument/2006/relationships/image" Target="../media/image17.svg"/><Relationship Id="rId14" Type="http://schemas.openxmlformats.org/officeDocument/2006/relationships/notesSlide" Target="../notesSlides/notesSlide21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74.svg"/><Relationship Id="rId11" Type="http://schemas.openxmlformats.org/officeDocument/2006/relationships/image" Target="../media/image73.png"/><Relationship Id="rId10" Type="http://schemas.openxmlformats.org/officeDocument/2006/relationships/image" Target="../media/image20.svg"/><Relationship Id="rId1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80.svg"/><Relationship Id="rId7" Type="http://schemas.openxmlformats.org/officeDocument/2006/relationships/image" Target="../media/image79.png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4" Type="http://schemas.openxmlformats.org/officeDocument/2006/relationships/image" Target="../media/image76.svg"/><Relationship Id="rId3" Type="http://schemas.openxmlformats.org/officeDocument/2006/relationships/image" Target="../media/image75.png"/><Relationship Id="rId2" Type="http://schemas.openxmlformats.org/officeDocument/2006/relationships/image" Target="../media/image6.svg"/><Relationship Id="rId10" Type="http://schemas.openxmlformats.org/officeDocument/2006/relationships/notesSlide" Target="../notesSlides/notesSlide22.xml"/><Relationship Id="rId1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12.svg"/><Relationship Id="rId5" Type="http://schemas.openxmlformats.org/officeDocument/2006/relationships/image" Target="../media/image15.png"/><Relationship Id="rId4" Type="http://schemas.openxmlformats.org/officeDocument/2006/relationships/image" Target="../media/image83.svg"/><Relationship Id="rId3" Type="http://schemas.openxmlformats.org/officeDocument/2006/relationships/image" Target="../media/image82.png"/><Relationship Id="rId2" Type="http://schemas.openxmlformats.org/officeDocument/2006/relationships/image" Target="../media/image4.svg"/><Relationship Id="rId1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svg"/><Relationship Id="rId8" Type="http://schemas.openxmlformats.org/officeDocument/2006/relationships/image" Target="../media/image87.png"/><Relationship Id="rId7" Type="http://schemas.openxmlformats.org/officeDocument/2006/relationships/image" Target="../media/image86.svg"/><Relationship Id="rId6" Type="http://schemas.openxmlformats.org/officeDocument/2006/relationships/image" Target="../media/image8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3" Type="http://schemas.openxmlformats.org/officeDocument/2006/relationships/image" Target="../media/image4.svg"/><Relationship Id="rId2" Type="http://schemas.openxmlformats.org/officeDocument/2006/relationships/image" Target="../media/image81.png"/><Relationship Id="rId11" Type="http://schemas.openxmlformats.org/officeDocument/2006/relationships/notesSlide" Target="../notesSlides/notesSlide24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8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62.svg"/><Relationship Id="rId5" Type="http://schemas.openxmlformats.org/officeDocument/2006/relationships/image" Target="../media/image61.png"/><Relationship Id="rId4" Type="http://schemas.openxmlformats.org/officeDocument/2006/relationships/image" Target="../media/image12.svg"/><Relationship Id="rId3" Type="http://schemas.openxmlformats.org/officeDocument/2006/relationships/image" Target="../media/image15.png"/><Relationship Id="rId2" Type="http://schemas.openxmlformats.org/officeDocument/2006/relationships/image" Target="../media/image57.svg"/><Relationship Id="rId1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7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8.svg"/><Relationship Id="rId3" Type="http://schemas.openxmlformats.org/officeDocument/2006/relationships/image" Target="../media/image39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381000" y="2419350"/>
            <a:ext cx="1143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sz="4000" b="1" i="0" u="none" strike="noStrike">
                <a:solidFill>
                  <a:srgbClr val="FF000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  <a:sym typeface="Noto Sans SC"/>
              </a:rPr>
              <a:t>常态长效深化国有企业作风建设</a:t>
            </a:r>
            <a:endParaRPr lang="zh-CN" sz="4000" b="1" i="0" u="none" strike="noStrike">
              <a:solidFill>
                <a:srgbClr val="FF0000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  <a:sym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3302000" y="3795395"/>
            <a:ext cx="558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FF0000">
                    <a:alpha val="85098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主讲人：A</a:t>
            </a:r>
            <a:r>
              <a:rPr lang="zh-CN" altLang="en-US" sz="1800" b="0" i="0" u="none" strike="noStrike">
                <a:solidFill>
                  <a:srgbClr val="FF0000">
                    <a:alpha val="85098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Noto Sans SC"/>
              </a:rPr>
              <a:t>书记</a:t>
            </a:r>
            <a:endParaRPr lang="zh-CN" altLang="en-US" sz="1800" b="0" i="0" u="none" strike="noStrike">
              <a:solidFill>
                <a:srgbClr val="FF0000">
                  <a:alpha val="85098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Noto Sans SC"/>
            </a:endParaRPr>
          </a:p>
        </p:txBody>
      </p:sp>
      <p:cxnSp>
        <p:nvCxnSpPr>
          <p:cNvPr id="8" name="Connector 8"/>
          <p:cNvCxnSpPr/>
          <p:nvPr/>
        </p:nvCxnSpPr>
        <p:spPr>
          <a:xfrm rot="5314074">
            <a:off x="5842000" y="6153229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scene3d>
              <a:camera prst="orthographicFront"/>
              <a:lightRig rig="threePt" dir="t"/>
            </a:scene3d>
          </a:bodyPr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i="0" u="none" strike="noStrike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目录</a:t>
            </a:r>
            <a:endParaRPr lang="zh-CN" altLang="en-US" sz="3200" b="1" i="0" u="none" strike="noStrike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方正小标宋简体" panose="02000000000000000000" charset="-122"/>
              <a:ea typeface="方正小标宋简体" panose="02000000000000000000" charset="-122"/>
              <a:cs typeface="Noto Sans SC"/>
              <a:sym typeface="Noto Sans SC"/>
            </a:endParaRPr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644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2286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286000"/>
            <a:ext cx="3378200" cy="762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52500" y="2667000"/>
            <a:ext cx="2997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深学细悟、铸魂固本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4566">
            <a:off x="952513" y="3422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52500" y="3683000"/>
            <a:ext cx="2997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以理论清醒筑牢发展根基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坚持把理论学习作为首要任务，深入领会核心要义与精神实质，在学思践悟中坚定理想信念，用科学理论武装头脑、指导实践，夯实事业发展的思想根基。</a:t>
            </a:r>
            <a:endParaRPr lang="en-US" sz="1300" b="0" i="0" u="none" strike="noStrike">
              <a:solidFill>
                <a:srgbClr val="5555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394200" y="2286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394200" y="2286000"/>
            <a:ext cx="3378200" cy="762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584700" y="2667000"/>
            <a:ext cx="2997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严守规矩、正风肃纪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4566">
            <a:off x="4584713" y="3422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4584700" y="3683000"/>
            <a:ext cx="2997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以严明纪律护航发展大局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把纪律和规矩挺在前面，严格遵守党章党规党纪，持续深化作风建设，营造风清气正的政治生态，以铁的纪律为各项事业的稳步推进保驾护航。</a:t>
            </a:r>
            <a:endParaRPr lang="en-US" sz="1300" b="0" i="0" u="none" strike="noStrike">
              <a:solidFill>
                <a:srgbClr val="5555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026400" y="2286000"/>
            <a:ext cx="33782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8026400" y="2286000"/>
            <a:ext cx="3378200" cy="762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216900" y="2667000"/>
            <a:ext cx="2997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实干笃行、担当作为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4566">
            <a:off x="8216913" y="3422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8216900" y="3683000"/>
            <a:ext cx="29972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以履职尽责助推发展突破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坚持学用结合、知行合一，将学习成果转化为攻坚克难的实际行动，立足岗位主动担当，以“时时放心不下”的责任感，推动各项工作取得新突破、迈上新台阶。</a:t>
            </a:r>
            <a:endParaRPr lang="en-US" sz="1300" b="0" i="0" u="none" strike="noStrike">
              <a:solidFill>
                <a:srgbClr val="5555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06"/>
          <a:stretch>
            <a:fillRect/>
          </a:stretch>
        </p:blipFill>
        <p:spPr>
          <a:xfrm>
            <a:off x="-6528" y="5240265"/>
            <a:ext cx="12204877" cy="16075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1778000"/>
            <a:ext cx="1219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FF0000">
                    <a:alpha val="80000"/>
                  </a:srgbClr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第一部分</a:t>
            </a:r>
            <a:endParaRPr lang="zh-CN" altLang="en-US" sz="3600" b="1" i="0" u="none" strike="noStrike">
              <a:solidFill>
                <a:srgbClr val="FF0000">
                  <a:alpha val="80000"/>
                </a:srgbClr>
              </a:solidFill>
              <a:latin typeface="方正小标宋简体" panose="02000000000000000000" charset="-122"/>
              <a:ea typeface="方正小标宋简体" panose="02000000000000000000" charset="-122"/>
              <a:cs typeface="Noto Sans SC"/>
              <a:sym typeface="Noto Sans SC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0" y="3340735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0000"/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深学细悟、铸魂固本</a:t>
            </a:r>
            <a:r>
              <a:rPr lang="zh-CN" altLang="en-US" sz="3600" b="1" i="0" u="none" strike="noStrike">
                <a:solidFill>
                  <a:srgbClr val="FF0000"/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，</a:t>
            </a:r>
            <a:r>
              <a:rPr lang="en-US" sz="3600" b="1">
                <a:solidFill>
                  <a:srgbClr val="FF0000">
                    <a:alpha val="90196"/>
                  </a:srgbClr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以理论清醒筑牢发展根基</a:t>
            </a:r>
            <a:endParaRPr lang="en-US" altLang="en-US" sz="3600" b="1" i="0" u="none" strike="noStrike">
              <a:solidFill>
                <a:srgbClr val="FF0000">
                  <a:alpha val="90196"/>
                </a:srgbClr>
              </a:solidFill>
              <a:latin typeface="方正小标宋简体" panose="02000000000000000000" charset="-122"/>
              <a:ea typeface="方正小标宋简体" panose="02000000000000000000" charset="-122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43497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学习，是新时代</a:t>
            </a:r>
            <a:r>
              <a:rPr lang="zh-CN" alt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国有</a:t>
            </a: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企业发展的核心竞争力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77975"/>
            <a:ext cx="5270500" cy="1651000"/>
          </a:xfrm>
          <a:prstGeom prst="roundRect">
            <a:avLst>
              <a:gd name="adj" fmla="val 0"/>
            </a:avLst>
          </a:prstGeom>
          <a:solidFill>
            <a:srgbClr val="F3F4F6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577975"/>
            <a:ext cx="76200" cy="1651000"/>
          </a:xfrm>
          <a:prstGeom prst="roundRect">
            <a:avLst>
              <a:gd name="adj" fmla="val 0"/>
            </a:avLst>
          </a:prstGeom>
          <a:solidFill>
            <a:srgbClr val="6B728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1768475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01. 破除错误观念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167">
            <a:off x="1016008" y="2270125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466975"/>
            <a:ext cx="4762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必须坚决摒弃“被动学、应付学、浅层学”的浮躁心态，拒绝形式主义的学习模式，杜绝浅尝辄止、不求甚解的行为。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159500" y="1577975"/>
            <a:ext cx="52705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6159500" y="1577975"/>
            <a:ext cx="762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413500" y="1768475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02. 树立正确理念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167">
            <a:off x="6413508" y="2270125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413500" y="2466975"/>
            <a:ext cx="4762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必须牢固树立“主动学、深入学、务实学”的终身学习理念，将学习融入日常工作与企业发展，以学促行、以行践学。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3736975"/>
            <a:ext cx="34671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3927475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1460500" y="3889375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拼格局 · 拓视野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147">
            <a:off x="952513" y="4429125"/>
            <a:ext cx="30861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8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952500" y="4562475"/>
            <a:ext cx="30861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持续的学习决定了我们看问题的高度和广度，让我们突破固有思维的局限，在复杂环境中把握发展大势。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394200" y="3736975"/>
            <a:ext cx="34671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4700" y="3927475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5092700" y="3889375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靠认知 · 增洞察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14147">
            <a:off x="4584713" y="4429125"/>
            <a:ext cx="30861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8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4584700" y="4562475"/>
            <a:ext cx="30861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深度学习能不断提升对市场规律和行业趋势的敏锐洞察力，让我们透过现象看本质，做出科学的决策判断。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8026400" y="3736975"/>
            <a:ext cx="34671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6900" y="3927475"/>
            <a:ext cx="355600" cy="3556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8724900" y="3889375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赢定力 · 强信心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14147">
            <a:off x="8216913" y="4429125"/>
            <a:ext cx="30861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8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8216900" y="4562475"/>
            <a:ext cx="30861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系统的知识储备给予我们应对不确定性的底气，在变局和风险面前保持战略定力，从容应对各类挑战。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762000" y="5705475"/>
            <a:ext cx="10668000" cy="635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" name="AutoShape 30"/>
          <p:cNvSpPr/>
          <p:nvPr/>
        </p:nvSpPr>
        <p:spPr>
          <a:xfrm>
            <a:off x="762000" y="5705475"/>
            <a:ext cx="50800" cy="635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1016000" y="5705475"/>
            <a:ext cx="1028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结论：学习不是阶段性的任务，而是企业生存发展和个人成长进步的</a:t>
            </a: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永恒刚需</a:t>
            </a: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/>
          </a:p>
        </p:txBody>
      </p:sp>
      <p:sp>
        <p:nvSpPr>
          <p:cNvPr id="32" name="矩形 31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学什么？(一) 以学铸忠诚，把稳政治方向之舵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1905000"/>
            <a:ext cx="1003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忠诚是第一品格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员工的忠诚是企业发展的基石，是实现战略目标的根本保证。唯有筑牢忠诚之魂，才能在复杂多变的环境中行稳致远，确保各项事业始终沿着正确方向前进。</a:t>
            </a:r>
            <a:endParaRPr lang="en-US" sz="1400" b="0" i="0" u="none" strike="noStrike">
              <a:solidFill>
                <a:srgbClr val="52525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" y="3302000"/>
            <a:ext cx="5270500" cy="2667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4925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3454400"/>
            <a:ext cx="4254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把握政治方向，锚定前行坐标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9167">
            <a:off x="1016008" y="4057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1016000" y="4254500"/>
            <a:ext cx="47625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深刻领会与准确把握：</a:t>
            </a: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深入学习新时代发展理念，吃透国家宏观经济政策与集团战略部署，精准分析行业趋势。始终在思想上、政治上、行动上与集团党委保持高度一致，确保步伐统一、号令畅通。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286500" y="3302000"/>
            <a:ext cx="5270500" cy="2667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0500" y="34925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048500" y="3454400"/>
            <a:ext cx="4254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跳出本位主义，融入发展大局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9167">
            <a:off x="6540508" y="4057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6540500" y="4254500"/>
            <a:ext cx="47625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拒绝短视，理解底层逻辑：</a:t>
            </a: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摒弃只盯着“一亩三分地”的思维，自觉把个人工作、部门职责融入集团发展整体布局。深刻理解战略布局的深远意义，做到初心不改、航向不偏，以大局为重推动各项工作落实落地。</a:t>
            </a:r>
            <a:endParaRPr lang="en-US" sz="1100"/>
          </a:p>
        </p:txBody>
      </p:sp>
      <p:sp>
        <p:nvSpPr>
          <p:cNvPr id="17" name="矩形 16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案例研讨：部门墙与全局观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2413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52070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2095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场景A：本位主义下的“部门墙”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046">
            <a:off x="952508" y="2597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952500" y="2794000"/>
            <a:ext cx="4826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市场部为追求短期业绩，推出可能损害品牌长期价值的促销活动，未与品牌部充分沟通。此举虽短期业绩或有提升，但严重折损品牌形象，更导致部门间矛盾加深、协作效率大幅降低，长期来看得不偿失。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23000" y="1905000"/>
            <a:ext cx="5207000" cy="2413000"/>
          </a:xfrm>
          <a:prstGeom prst="roundRect">
            <a:avLst>
              <a:gd name="adj" fmla="val 0"/>
            </a:avLst>
          </a:prstGeom>
          <a:solidFill>
            <a:srgbClr val="006633">
              <a:alpha val="5000"/>
            </a:srgbClr>
          </a:solidFill>
          <a:ln w="12700" cap="flat" cmpd="sng">
            <a:solidFill>
              <a:srgbClr val="006633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6223000" y="1905000"/>
            <a:ext cx="5207000" cy="50800"/>
          </a:xfrm>
          <a:prstGeom prst="roundRect">
            <a:avLst>
              <a:gd name="adj" fmla="val 0"/>
            </a:avLst>
          </a:prstGeom>
          <a:solidFill>
            <a:srgbClr val="00663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413500" y="2095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6633"/>
                </a:solidFill>
                <a:latin typeface="Noto Sans SC"/>
                <a:ea typeface="Noto Sans SC"/>
                <a:cs typeface="Noto Sans SC"/>
                <a:sym typeface="Noto Sans SC"/>
              </a:rPr>
              <a:t>场景B：协同共赢的“全局观”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046">
            <a:off x="6413508" y="25971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6633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413500" y="2794000"/>
            <a:ext cx="4826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研发部在新产品设计阶段，主动邀请市场、生产、销售等部门共同参与研讨，确保产品既具创新性，又贴合市场真实需求与生产实际。最终产品成功率显著提高，各部门协同顺畅，形成强大合力，共同推动业务持续增长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4699000"/>
            <a:ext cx="10668000" cy="1651000"/>
          </a:xfrm>
          <a:prstGeom prst="roundRect">
            <a:avLst>
              <a:gd name="adj" fmla="val 0"/>
            </a:avLst>
          </a:prstGeom>
          <a:solidFill>
            <a:srgbClr val="333333">
              <a:alpha val="4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762000" y="4699000"/>
            <a:ext cx="50800" cy="1651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4889500"/>
            <a:ext cx="355600" cy="3556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524000" y="4851400"/>
            <a:ext cx="4572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深度反思：两种路径的本质差异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对比场景A与场景B的最终后果，思考“部门墙”思维对组织效率的深层阻碍，以及全局观协作模式为企业发展带来的长远价值。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cxnSp>
        <p:nvCxnSpPr>
          <p:cNvPr id="18" name="Connector 18"/>
          <p:cNvCxnSpPr/>
          <p:nvPr/>
        </p:nvCxnSpPr>
        <p:spPr>
          <a:xfrm rot="5365623">
            <a:off x="5461000" y="5518182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9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0000" y="4889500"/>
            <a:ext cx="355600" cy="3556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6858000" y="4851400"/>
            <a:ext cx="4445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躬身实践：打破壁垒的行动指南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结合自身岗位职责，探讨在日常工作中如何主动沟通、跨界协同，真正践行“跳出岗位看全局”的理念，为组织创造更大价值。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学什么？(二) 以学提能力，锤炼履职成事之能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705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0955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460500" y="2057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直面普遍问题：破解“本领恐慌”瓶颈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167">
            <a:off x="1016008" y="2597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730500"/>
            <a:ext cx="4762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“本领恐慌”是当前干部员工面临的共同挑战，知识老化、能力短板成为制约企业高质量发展的核心瓶颈，亟需通过系统性学习加以突破。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86500" y="1905000"/>
            <a:ext cx="52705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0500" y="20955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6985000" y="2057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锚定学习原则：精准对标，靶向施策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167">
            <a:off x="6540508" y="2597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540500" y="2730500"/>
            <a:ext cx="4762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坚持“缺什么补什么、干什么精什么”，不搞大水漫灌，针对岗位需求和能力短板开展差异化学习，确保学习内容与工作实践紧密结合。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3810000"/>
            <a:ext cx="5270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000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1460500" y="3962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管理层：锻造统筹引领的“领头雁”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9167">
            <a:off x="1016008" y="4438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1016000" y="45720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战略思维 · 统筹协调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着眼全局谋发展，统筹资源聚合力，提升系统谋划与科学决策水平。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cxnSp>
        <p:nvCxnSpPr>
          <p:cNvPr id="19" name="Connector 19"/>
          <p:cNvCxnSpPr/>
          <p:nvPr/>
        </p:nvCxnSpPr>
        <p:spPr>
          <a:xfrm rot="5331254">
            <a:off x="3111500" y="4946713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3556000" y="45720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改革创新 · 风险管控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敢于突破旧思维，健全风控机制，增强驾驭复杂局面和应对风险的能力。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6286500" y="3810000"/>
            <a:ext cx="52705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0500" y="4000500"/>
            <a:ext cx="304800" cy="3048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6985000" y="39624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一线员工：练就实干担当的“实干家”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9167">
            <a:off x="6540508" y="4438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6540500" y="45720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业务技能 · 流程规范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深耕专业领域，精通业务流程，严守操作规范，夯实岗位履职基本功。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cxnSp>
        <p:nvCxnSpPr>
          <p:cNvPr id="26" name="Connector 26"/>
          <p:cNvCxnSpPr/>
          <p:nvPr/>
        </p:nvCxnSpPr>
        <p:spPr>
          <a:xfrm rot="5331254">
            <a:off x="8636000" y="4946713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9080500" y="45720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提质增效 · 精益求精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聚焦工作质效，勇于钻研创新，以钉钉子精神把工作做细做实做优。</a:t>
            </a:r>
            <a:endParaRPr lang="en-US" sz="1300" b="0" i="0" u="none" strike="noStrike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8" name="AutoShape 28"/>
          <p:cNvSpPr/>
          <p:nvPr/>
        </p:nvSpPr>
        <p:spPr>
          <a:xfrm>
            <a:off x="762000" y="5778500"/>
            <a:ext cx="10795000" cy="762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6000" y="6007100"/>
            <a:ext cx="304800" cy="304800"/>
          </a:xfrm>
          <a:prstGeom prst="rect">
            <a:avLst/>
          </a:prstGeom>
        </p:spPr>
      </p:pic>
      <p:sp>
        <p:nvSpPr>
          <p:cNvPr id="30" name="AutoShape 30"/>
          <p:cNvSpPr/>
          <p:nvPr/>
        </p:nvSpPr>
        <p:spPr>
          <a:xfrm>
            <a:off x="1524000" y="5880100"/>
            <a:ext cx="9779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核心要求：</a:t>
            </a: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坚持学用结合、知行合一，将学习成果转化为解决问题、推动工作的实际成效，坚决杜绝纸上谈兵、学用脱节。</a:t>
            </a:r>
            <a:endParaRPr lang="en-US" sz="1100"/>
          </a:p>
        </p:txBody>
      </p:sp>
      <p:sp>
        <p:nvSpPr>
          <p:cNvPr id="31" name="矩形 30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从“知道”到“做到”：能力转化路径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1905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核心目标：将学习成果转化为“解决实际问题、推动工作落地、助力企业增收”的实操能力，构建知行合一的成长闭环。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556000"/>
            <a:ext cx="2476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37465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397000" y="3708400"/>
            <a:ext cx="1714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输入 · 学习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20834">
            <a:off x="952519" y="4311650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952500" y="4445000"/>
            <a:ext cx="209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通过阅读专业书籍、参加系统培训课程、主动向优秀同事请教，系统性获取知识与信息。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492500" y="3556000"/>
            <a:ext cx="2476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83000" y="37465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4127500" y="3708400"/>
            <a:ext cx="1714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内化 · 思考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20834">
            <a:off x="3683019" y="4311650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3683000" y="4445000"/>
            <a:ext cx="209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结合自身岗位与工作实际，深度思考知识的适用场景，将外部信息转化为内在的认知体系。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223000" y="3556000"/>
            <a:ext cx="2476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3500" y="37465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6858000" y="3708400"/>
            <a:ext cx="1714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输出 · 实践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20834">
            <a:off x="6413519" y="4311650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6413500" y="4445000"/>
            <a:ext cx="209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把理论知识应用到具体的工作任务中，用实际行动解决业务难题，让能力在实践中得到检验。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953500" y="3556000"/>
            <a:ext cx="2476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44000" y="3746500"/>
            <a:ext cx="355600" cy="3556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9588500" y="3708400"/>
            <a:ext cx="17145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反馈 · 复盘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20834">
            <a:off x="9144019" y="4311650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9144000" y="4445000"/>
            <a:ext cx="209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及时总结实践中的成功经验与失败教训，沉淀方法论，形成新的知识储备，实现能力螺旋式上升。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762000" y="58420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" name="AutoShape 28"/>
          <p:cNvSpPr/>
          <p:nvPr/>
        </p:nvSpPr>
        <p:spPr>
          <a:xfrm>
            <a:off x="762000" y="5943600"/>
            <a:ext cx="10668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这是一个从被动学习到主动实践，再到复盘提升的完整闭环，是实现能力持续进阶的核心逻辑。</a:t>
            </a:r>
            <a:endParaRPr lang="en-US" sz="1100"/>
          </a:p>
        </p:txBody>
      </p:sp>
      <p:sp>
        <p:nvSpPr>
          <p:cNvPr id="29" name="矩形 28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学什么？(三) 以学拓格局，涵养干事创业之心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C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429000" cy="3048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34290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2860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24000" y="22606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破除路径依赖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4946">
            <a:off x="1016014" y="2914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16000" y="3175000"/>
            <a:ext cx="2921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摒弃长期固守的固有思维和传统经验，敢于突破惯性束缚。因循守旧只会让我们在发展的道路上原地踏步，错失关键机遇，唯有主动求变，才能打开新局面。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81500" y="2032000"/>
            <a:ext cx="3429000" cy="3048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381500" y="2032000"/>
            <a:ext cx="34290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00" y="2286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143500" y="22606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学习标杆经验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4946">
            <a:off x="4635514" y="2914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4635500" y="3111500"/>
            <a:ext cx="29210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主动对标：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深入研究行业标杆与先进企业的发展模式、管理方法，汲取成功智慧。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借鉴创新：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参考优秀团队的工作范式，打破思想禁锢，更新观念，转化为自身发展的动力。</a:t>
            </a:r>
            <a:endParaRPr lang="en-US" sz="1400" b="0" i="0" u="none" strike="noStrike">
              <a:solidFill>
                <a:srgbClr val="52525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8001000" y="2032000"/>
            <a:ext cx="3429000" cy="3048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8001000" y="2032000"/>
            <a:ext cx="34290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2286000"/>
            <a:ext cx="406400" cy="4064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763000" y="22606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培养辩证思维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4946">
            <a:off x="8255014" y="2914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255000" y="3111500"/>
            <a:ext cx="2921000" cy="184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正视成绩：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全面审视发展成果，坚定信心，充分发挥集团现有的优势与增长潜力。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认清不足：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始终保持忧患意识，清醒认知当前的短板与弱项，在反思中寻求改进提升。</a:t>
            </a:r>
            <a:endParaRPr lang="en-US" sz="1400" b="0" i="0" u="none" strike="noStrike">
              <a:solidFill>
                <a:srgbClr val="52525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762000" y="5524500"/>
            <a:ext cx="10668000" cy="952500"/>
          </a:xfrm>
          <a:prstGeom prst="roundRect">
            <a:avLst>
              <a:gd name="adj" fmla="val 0"/>
            </a:avLst>
          </a:prstGeom>
          <a:solidFill>
            <a:srgbClr val="C00000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000" y="5715000"/>
            <a:ext cx="508000" cy="5080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1778000" y="5613400"/>
            <a:ext cx="939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最终目标：</a:t>
            </a:r>
            <a:r>
              <a:rPr lang="en-US" sz="1400" b="0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以更开阔的格局、更包容的心态、更前瞻的思维，主动适应市场变化、拥抱行业变革，在时代发展的浪潮中把握主动、赢得未来。</a:t>
            </a:r>
            <a:endParaRPr lang="en-US" sz="1100"/>
          </a:p>
        </p:txBody>
      </p:sp>
      <p:sp>
        <p:nvSpPr>
          <p:cNvPr id="26" name="矩形 25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学习是根基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286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6035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600200" y="26035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以学铸忠诚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5211">
            <a:off x="1016014" y="3295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16000" y="3556000"/>
            <a:ext cx="2870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深刻领悟思想精髓，筑牢信仰之基，把稳前行之舵，始终保持政治上的坚定与清醒，以绝对忠诚诠释初心使命。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94200" y="2286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3942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8200" y="26035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232400" y="26035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以学提能力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5211">
            <a:off x="4648214" y="3295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4648200" y="3556000"/>
            <a:ext cx="2870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聚焦业务难点与发展需求，锤炼成事之能，克服本领恐慌，不断提升履职尽责、攻坚克难的专业素养和实践本领。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26400" y="2286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80264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80400" y="2603500"/>
            <a:ext cx="457200" cy="4572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864600" y="2603500"/>
            <a:ext cx="2413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以学拓格局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5211">
            <a:off x="8280414" y="3295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280400" y="3556000"/>
            <a:ext cx="2870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跳出固有思维局限，涵养创业之心，拓宽发展视野，以更宏观的视角谋划集团未来，在时代发展大局中找准定位。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5207000"/>
            <a:ext cx="10668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1016000" y="5334000"/>
            <a:ext cx="10160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只有持续不断地学习，才能为集团长远发展注入不竭的思想动力，让每一次进步都凝聚智慧，让每一步前行都坚定有力。</a:t>
            </a:r>
            <a:endParaRPr lang="en-US" sz="1100"/>
          </a:p>
        </p:txBody>
      </p:sp>
      <p:sp>
        <p:nvSpPr>
          <p:cNvPr id="25" name="矩形 24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1905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FF0000">
                    <a:alpha val="80000"/>
                  </a:srgbClr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第二部分</a:t>
            </a:r>
            <a:endParaRPr lang="zh-CN" altLang="en-US" sz="3600" b="1" i="0" u="none" strike="noStrike">
              <a:solidFill>
                <a:srgbClr val="FF0000">
                  <a:alpha val="80000"/>
                </a:srgbClr>
              </a:solidFill>
              <a:latin typeface="方正小标宋简体" panose="02000000000000000000" charset="-122"/>
              <a:ea typeface="方正小标宋简体" panose="02000000000000000000" charset="-122"/>
              <a:cs typeface="Noto Sans SC"/>
              <a:sym typeface="Noto Sans SC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0" y="3369945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FF0000">
                    <a:alpha val="80000"/>
                  </a:srgbClr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严守规矩、正风肃纪，</a:t>
            </a:r>
            <a:r>
              <a:rPr lang="zh-CN" altLang="en-US" sz="3600" b="1">
                <a:solidFill>
                  <a:srgbClr val="FF0000">
                    <a:alpha val="80000"/>
                  </a:srgbClr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以严明纪律护航发展大局</a:t>
            </a:r>
            <a:endParaRPr lang="zh-CN" altLang="en-US" sz="3600" b="1" i="0" u="none" strike="noStrike">
              <a:solidFill>
                <a:srgbClr val="FF0000">
                  <a:alpha val="80000"/>
                </a:srgbClr>
              </a:solidFill>
              <a:latin typeface="方正小标宋简体" panose="02000000000000000000" charset="-122"/>
              <a:ea typeface="方正小标宋简体" panose="02000000000000000000" charset="-122"/>
              <a:cs typeface="Noto Sans SC"/>
              <a:sym typeface="Noto Sans SC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0" y="52705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zh-CN" altLang="en-US" sz="3600" b="1" i="0" u="none" strike="noStrike">
              <a:solidFill>
                <a:srgbClr val="FF0000">
                  <a:alpha val="80000"/>
                </a:srgbClr>
              </a:solidFill>
              <a:latin typeface="方正小标宋简体" panose="02000000000000000000" charset="-122"/>
              <a:ea typeface="方正小标宋简体" panose="02000000000000000000" charset="-122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纪律：企业行稳致远的生命线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508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1905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一支没有纪律、不讲规矩、作风松散的队伍，就如同一盘散沙，缺乏凝聚力与执行力，再宏伟的蓝图、再远大的目标也终将沦为空谈，无法真正落地生根。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17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33274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3302000"/>
            <a:ext cx="431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01. 约束：划定行为边界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清晰界定行为的红线与底线，明确什么能做、什么不能做，让每一位员工都清楚行为准则，不越雷池一步。</a:t>
            </a:r>
            <a:endParaRPr lang="en-US" sz="1300" b="0" i="0" u="none" strike="noStrike">
              <a:solidFill>
                <a:srgbClr val="5555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23000" y="317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3500" y="33274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6985000" y="3302000"/>
            <a:ext cx="431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02. 保障：筑牢发展根基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为企业健康有序发展、员工安心踏实工作提供稳定的内部环境，消除管理的不确定性，维护公平公正的秩序。</a:t>
            </a:r>
            <a:endParaRPr lang="en-US" sz="1300" b="0" i="0" u="none" strike="noStrike">
              <a:solidFill>
                <a:srgbClr val="5555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62000" y="4572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500" y="47244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524000" y="4699000"/>
            <a:ext cx="431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03. 底线：坚守立身之本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纪律是不可触碰、不可逾越的红线，是做人做事的基本准则，守住纪律底线，才能守住个人与企业的立身之本。</a:t>
            </a:r>
            <a:endParaRPr lang="en-US" sz="1300" b="0" i="0" u="none" strike="noStrike">
              <a:solidFill>
                <a:srgbClr val="5555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223000" y="4572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3500" y="47244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985000" y="4699000"/>
            <a:ext cx="431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04. 底气：凝聚团队力量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严格的纪律是团队战斗力的源泉，也是企业公信力的基石，让团队在面对挑战时步调一致，拥有攻坚克难的底气。</a:t>
            </a:r>
            <a:endParaRPr lang="en-US" sz="1300" b="0" i="0" u="none" strike="noStrike">
              <a:solidFill>
                <a:srgbClr val="5555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762000" y="6032500"/>
            <a:ext cx="10668000" cy="508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889000" y="6096000"/>
            <a:ext cx="1041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行动要求：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全体员工必须时刻绷紧纪律规矩这根弦，内化于心、外化于行，真正做到知敬畏、存戒惧、守底线。</a:t>
            </a:r>
            <a:endParaRPr lang="en-US" sz="1100"/>
          </a:p>
        </p:txBody>
      </p:sp>
      <p:sp>
        <p:nvSpPr>
          <p:cNvPr id="21" name="矩形 20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守什么纪律？(一) 严守政治纪律，坚守初心底线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644650"/>
            <a:ext cx="1066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C00000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762000" y="2032000"/>
            <a:ext cx="106680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762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16000" y="20955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【核心要义】</a:t>
            </a: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坚守政治原则，恪守职业操守，始终把讲政治放在首位，确保在思想上、政治上、行动上同集团发展方向保持高度一致，这是全体员工必须遵循的根本准则。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3429000"/>
            <a:ext cx="3429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35560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97000" y="35306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坚决杜绝敷衍塞责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14323">
            <a:off x="952513" y="3994150"/>
            <a:ext cx="304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952500" y="4127500"/>
            <a:ext cx="304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对集团的各项决策部署不认真执行、消极应付，缺乏责任担当，是政治纪律所不容的失职行为。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381500" y="3429000"/>
            <a:ext cx="3429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35560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016500" y="35306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坚决杜绝阳奉阴违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4323">
            <a:off x="4572013" y="3994150"/>
            <a:ext cx="304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4572000" y="4127500"/>
            <a:ext cx="304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表面上表示拥护，背后却另搞一套，表里不一、欺上瞒下，严重破坏集团的团结统一和执行效率。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01000" y="3429000"/>
            <a:ext cx="3429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35560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636000" y="35306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坚决杜绝各行其是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4323">
            <a:off x="8191513" y="3994150"/>
            <a:ext cx="304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191500" y="4127500"/>
            <a:ext cx="304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不顾大局，只考虑局部或个人利益，搞“上有政策、下有对策”，损害集团整体利益和发展大局。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5207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500" y="5334000"/>
            <a:ext cx="355600" cy="3556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1460500" y="5308600"/>
            <a:ext cx="444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令行禁止，贯彻执行：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对集团决策部署必须不折不扣、坚决执行，不打折扣、不搞变通、不做选择，确保政令畅通，落地见效。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5354166">
            <a:off x="5746750" y="5803942"/>
            <a:ext cx="952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6413500" y="5207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04000" y="5334000"/>
            <a:ext cx="355600" cy="3556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7112000" y="5308600"/>
            <a:ext cx="444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以上率下，全员共守：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管理层以身作则，杜绝特权思想；全员心中有尺、言行有度、履职有责，共同维护集团利益和良好形象。</a:t>
            </a:r>
            <a:endParaRPr lang="en-US" sz="1100"/>
          </a:p>
        </p:txBody>
      </p:sp>
      <p:sp>
        <p:nvSpPr>
          <p:cNvPr id="30" name="矩形 29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守什么纪律？(二) 严守工作纪律，锤炼务实作风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20320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/ 当前存在的突出问题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167">
            <a:off x="1016008" y="2533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730500"/>
            <a:ext cx="476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少数岗位仍存在拖沓散漫、推诿扯皮、敷衍应付、效率低下等现象。这些问题不仅直接影响工作推进和执行质效，更损害了整体形象，必须深刻反思并坚决予以纠正。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159500" y="19050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6159500" y="1905000"/>
            <a:ext cx="762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413500" y="20320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/ 树立“三办”优良作风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167">
            <a:off x="6413508" y="2533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413500" y="2667000"/>
            <a:ext cx="476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坚持“马上就办”，杜绝拖延、快速响应；坚持“真抓实干”，脚踏实地、务求实效；坚持“办就办好”，追求卓越、精益求精，以过硬作风展现担当作为。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43180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762000" y="4318000"/>
            <a:ext cx="762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1016000" y="44450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/ 坚决摒弃不良心态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9167">
            <a:off x="1016008" y="4946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1016000" y="5080000"/>
            <a:ext cx="4762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坚决抵制“佛系躺平”“消极懈怠”“得过且过”的思想，时刻保持昂扬向上的精神状态，以高度的责任感和使命感对待每一项工作，拒绝敷衍塞责，永葆干事热情。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159500" y="4318000"/>
            <a:ext cx="52705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159500" y="4318000"/>
            <a:ext cx="762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6413500" y="44450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/ 落实分类行动指南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9167">
            <a:off x="6413508" y="4946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6413500" y="5080000"/>
            <a:ext cx="4762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常规工作要精益求精、一丝不苟；难点工作要主动攻坚、不推不躲；紧急任务要快速响应、高效落实。以精细化标准推动各项工作落地见效。</a:t>
            </a:r>
            <a:endParaRPr lang="en-US" sz="1100"/>
          </a:p>
        </p:txBody>
      </p:sp>
      <p:sp>
        <p:nvSpPr>
          <p:cNvPr id="24" name="矩形 23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案例研讨：推诿扯皮 vs. 主动担当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705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52705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2159000"/>
            <a:ext cx="4762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情景 A：部门间推诿扯皮，问题“旅行”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167">
            <a:off x="1016008" y="2787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048000"/>
            <a:ext cx="4762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面对客户投诉，部门A推责给部门B，部门B又归咎于部门C，问题在部门间反复流转，客户多次沟通仍得不到有效解决，陷入“踢皮球”的恶性循环。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16000" y="4191000"/>
            <a:ext cx="4762500" cy="508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143000" y="4254500"/>
            <a:ext cx="4508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负面影响：</a:t>
            </a: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客户满意度跌至冰点，团队协作彻底破裂，企业品牌声誉严重受损。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159500" y="1905000"/>
            <a:ext cx="5270500" cy="2921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159500" y="1905000"/>
            <a:ext cx="52705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413500" y="2159000"/>
            <a:ext cx="4762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情景 B：首接负责主动担当，快速破局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167">
            <a:off x="6413508" y="2787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413500" y="3048000"/>
            <a:ext cx="4762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首位受理投诉的员工不回避、不推诿，主动牵头协调涉事部门，第一时间制定解决方案，并全程跟进闭环处理，确保客户问题得到实质性解决。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13500" y="4191000"/>
            <a:ext cx="4762500" cy="508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540500" y="4254500"/>
            <a:ext cx="4508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积极成效：</a:t>
            </a: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客户体验大幅改善，跨部门协作壁垒消除，团队凝聚力增强，企业公信力显著提升。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2000" y="5334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5524500"/>
            <a:ext cx="355600" cy="3556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1460500" y="5461000"/>
            <a:ext cx="977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核心研讨：</a:t>
            </a: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对比两种处理方式的后果，思考“马上就办、真抓实干”的实践路径。在日常工作中，我们应如何建立首接责任制，主动补位，杜绝推诿，切实把客户利益和集体荣誉放在首位？</a:t>
            </a:r>
            <a:endParaRPr lang="en-US" sz="1100"/>
          </a:p>
        </p:txBody>
      </p:sp>
      <p:sp>
        <p:nvSpPr>
          <p:cNvPr id="21" name="矩形 20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守什么纪律？(三) 严守廉洁纪律，筑牢立身防线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 l="5533" r="5533"/>
          <a:stretch>
            <a:fillRect/>
          </a:stretch>
        </p:blipFill>
        <p:spPr>
          <a:xfrm>
            <a:off x="762000" y="2032000"/>
            <a:ext cx="4064000" cy="304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461000"/>
            <a:ext cx="406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“出淤泥而不染，濯清涟而不妖”，莲花象征着高洁与清廉。廉洁是党员干部的立身之本，更是企业行稳致远的生命线。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5389889">
            <a:off x="3175000" y="4184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5715000" y="2032000"/>
            <a:ext cx="27940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5715000" y="2032000"/>
            <a:ext cx="508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5905500" y="2159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发展底线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8093">
            <a:off x="5905517" y="2660650"/>
            <a:ext cx="241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5905500" y="2794000"/>
            <a:ext cx="241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企业发展越稳健，业务规模越扩大，面临的诱惑和风险就越多。唯有始终严守廉洁底线，才能确保发展不偏航、不动摇。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699500" y="2032000"/>
            <a:ext cx="27940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8699500" y="2032000"/>
            <a:ext cx="508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8890000" y="2159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修身律己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8093">
            <a:off x="8890017" y="2660650"/>
            <a:ext cx="241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8890000" y="2794000"/>
            <a:ext cx="241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时刻自重自省，常怀律己之心；坚持慎独慎微，在无人监督时坚守原则；管住小事小节，从细微处防微杜渐，筑牢思想防线。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715000" y="4318000"/>
            <a:ext cx="27940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5715000" y="4318000"/>
            <a:ext cx="508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5905500" y="4445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严守红线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8093">
            <a:off x="5905517" y="4946650"/>
            <a:ext cx="241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5905500" y="5080000"/>
            <a:ext cx="241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坚决杜绝以权谋私、徇私舞弊、违规操作等行为，敢于同行业中的歪风邪气作斗争，维护公平公正的从业环境。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699500" y="4318000"/>
            <a:ext cx="27940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8699500" y="4318000"/>
            <a:ext cx="50800" cy="1968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8890000" y="4445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 一岗双责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18093">
            <a:off x="8890017" y="4946650"/>
            <a:ext cx="241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8890000" y="5080000"/>
            <a:ext cx="241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全体干部要切实扛起“一岗双责”，既要狠抓业务发展、提升经营效益，更要严抓作风建设，确保队伍清正廉洁。</a:t>
            </a:r>
            <a:endParaRPr lang="en-US" sz="1100"/>
          </a:p>
        </p:txBody>
      </p:sp>
      <p:sp>
        <p:nvSpPr>
          <p:cNvPr id="27" name="矩形 26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第二部分总结：纪律是保障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159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159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413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4130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严守政治纪律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4566">
            <a:off x="952513" y="3105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52500" y="3302000"/>
            <a:ext cx="29972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始终坚守初心使命，把准政治方向，在思想上、政治上、行动上同党中央保持高度一致，确保集团发展航向不偏、行稳致远。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94200" y="2159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394200" y="2159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4700" y="24130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156200" y="24130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严守工作纪律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4566">
            <a:off x="4584713" y="3105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584700" y="3302000"/>
            <a:ext cx="29972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锤炼求真务实、真抓实干的工作作风，严格遵守履职规范，强化责任担当，以严明的纪律保障各项工作高效执行、落地见效。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26400" y="2159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026400" y="2159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6900" y="24130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788400" y="2413000"/>
            <a:ext cx="2413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严守廉洁纪律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4566">
            <a:off x="8216913" y="3105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216900" y="3302000"/>
            <a:ext cx="29972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筑牢拒腐防变的思想道德防线，时刻自重自省自警自励，做到心有所畏、言有所戒、行有所止，坚决维护企业清正廉洁的良好声誉。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5080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952500" y="5207000"/>
            <a:ext cx="1028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只有以铁的纪律锻造一支政治坚定、作风优良、廉洁自律的过硬队伍，才能凝聚起攻坚克难的强大力量，为集团的高质量发展提供坚实的纪律保障和组织保证。</a:t>
            </a:r>
            <a:endParaRPr lang="en-US" sz="1100"/>
          </a:p>
        </p:txBody>
      </p:sp>
      <p:sp>
        <p:nvSpPr>
          <p:cNvPr id="24" name="矩形 23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1905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FF0000">
                    <a:alpha val="80000"/>
                  </a:srgbClr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第三部分</a:t>
            </a:r>
            <a:endParaRPr lang="zh-CN" altLang="en-US" sz="3600" b="1">
              <a:solidFill>
                <a:srgbClr val="FF0000">
                  <a:alpha val="80000"/>
                </a:srgbClr>
              </a:solidFill>
              <a:latin typeface="方正小标宋简体" panose="02000000000000000000" charset="-122"/>
              <a:ea typeface="方正小标宋简体" panose="02000000000000000000" charset="-122"/>
              <a:cs typeface="Noto Sans SC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0" y="3429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FF0000">
                    <a:alpha val="80000"/>
                  </a:srgbClr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实干笃行、担当作为，</a:t>
            </a:r>
            <a:r>
              <a:rPr lang="zh-CN" altLang="en-US" sz="3600" b="1">
                <a:solidFill>
                  <a:srgbClr val="FF0000">
                    <a:alpha val="80000"/>
                  </a:srgbClr>
                </a:solidFill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以履职尽责助推发展突破</a:t>
            </a:r>
            <a:endParaRPr lang="zh-CN" altLang="en-US" sz="3600" b="1">
              <a:solidFill>
                <a:srgbClr val="FF0000">
                  <a:alpha val="80000"/>
                </a:srgbClr>
              </a:solidFill>
              <a:latin typeface="方正小标宋简体" panose="02000000000000000000" charset="-122"/>
              <a:ea typeface="方正小标宋简体" panose="02000000000000000000" charset="-122"/>
              <a:cs typeface="Noto Sans SC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0" y="51435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zh-CN" altLang="en-US" sz="3600" b="1">
              <a:solidFill>
                <a:srgbClr val="FF0000">
                  <a:alpha val="80000"/>
                </a:srgbClr>
              </a:solidFill>
              <a:latin typeface="方正小标宋简体" panose="02000000000000000000" charset="-122"/>
              <a:ea typeface="方正小标宋简体" panose="02000000000000000000" charset="-122"/>
              <a:cs typeface="Noto Sans S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空谈误国，实干兴邦——实干是发展的硬道理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C00000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1905000"/>
            <a:ext cx="762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79500" y="2032000"/>
            <a:ext cx="10096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【时代背景】</a:t>
            </a:r>
            <a:r>
              <a:rPr lang="en-US" sz="15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当前集团正处于转型升级、提质增效、突破发展的关键窗口期，这是千载难逢的历史机遇，也面临着艰巨繁重的改革发展任务。唯有以“时时放心不下”的责任感、积极担当作为的精气神，才能在危机中育新机、于变局中开新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3556000"/>
            <a:ext cx="3429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37465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97000" y="3708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摒弃空谈，聚焦行动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14323">
            <a:off x="952513" y="4248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952500" y="43815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拒绝坐而论道、纸上谈兵，把心思用在干事业上，把精力投到抓落实中，用实际行动回应时代呼唤，用具体成效检验工作成果。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381500" y="3556000"/>
            <a:ext cx="3429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37465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016500" y="3708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拒绝躺平，主动担当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4323">
            <a:off x="4572013" y="4248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4572000" y="43815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坚决克服“等靠要”的消极心态，摒弃“佛系”“躺平”思想，在其位、谋其政、尽其责，以“逢山开路、遇水架桥”的闯劲干事创业。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001000" y="3556000"/>
            <a:ext cx="3429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91500" y="3746500"/>
            <a:ext cx="355600" cy="3556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636000" y="3708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知行合一，汇聚动力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4323">
            <a:off x="8191513" y="4248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191500" y="4381500"/>
            <a:ext cx="304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把学习成果转化为思路举措，把纪律自觉转化为行为准则，凝聚全员智慧和力量，形成心往一处想、劲往一处使的生动局面。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5715000"/>
            <a:ext cx="10668000" cy="825500"/>
          </a:xfrm>
          <a:prstGeom prst="roundRect">
            <a:avLst>
              <a:gd name="adj" fmla="val 0"/>
            </a:avLst>
          </a:prstGeom>
          <a:solidFill>
            <a:srgbClr val="C00000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952500" y="5842000"/>
            <a:ext cx="1028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最终目标：以全员实干汇聚集团高质量发展的磅礴力量，让蓝图变为实景，让愿景成为现实。</a:t>
            </a:r>
            <a:endParaRPr lang="en-US" sz="1100"/>
          </a:p>
        </p:txBody>
      </p:sp>
      <p:sp>
        <p:nvSpPr>
          <p:cNvPr id="25" name="矩形 24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怎么干？(一) 主动担当，扛起发展之责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18415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01. 摒弃旁观者心态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树立“人人都是发展主角、个个都是责任主体”的理念，杜绝置身事外、敷衍应付的消极态度，以主人翁精神主动融入发展大局。</a:t>
            </a:r>
            <a:endParaRPr lang="en-US" sz="1400" b="0" i="0" u="none" strike="noStrike">
              <a:solidFill>
                <a:srgbClr val="52525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62000" y="3302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762000" y="3302000"/>
            <a:ext cx="34290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34925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97000" y="3454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管理层：统筹引领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14323">
            <a:off x="952513" y="3994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952500" y="41275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扛起统筹发展、改革攻坚、团队管理的重任，把方向、管大局、保落实，以战略眼光谋划全局，为整体发展把舵领航。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445000" y="3302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4445000" y="3302000"/>
            <a:ext cx="34290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00" y="3492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080000" y="3454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中层骨干：承上启下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323">
            <a:off x="4635513" y="3994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4635500" y="41275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当好桥梁纽带，抓实落地、细化举措、攻坚克难，将顶层设计转化为具体行动，确保各项工作不走样、不打折、落到实处。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128000" y="3302000"/>
            <a:ext cx="3429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8128000" y="3302000"/>
            <a:ext cx="34290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8500" y="3492500"/>
            <a:ext cx="304800" cy="3048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8763000" y="34544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一线员工：履职尽责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14323">
            <a:off x="8318513" y="39941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8318500" y="41275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立足本职岗位，坚持精益求精，把每一项具体工作做细、做实、做优，以“螺丝钉”精神筑牢事业发展的坚实根基。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62000" y="5588000"/>
            <a:ext cx="10795000" cy="889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500" y="5816600"/>
            <a:ext cx="406400" cy="406400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1524000" y="5651500"/>
            <a:ext cx="977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筑牢“时时放心不下”的责任意识：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面对困难不退缩、面对矛盾不回避、面对责任不推诿，以高度的使命感和责任感，在各自岗位上展现担当、作出贡献。</a:t>
            </a:r>
            <a:endParaRPr lang="en-US" sz="1100"/>
          </a:p>
        </p:txBody>
      </p:sp>
      <p:sp>
        <p:nvSpPr>
          <p:cNvPr id="28" name="矩形 27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解读“时时放心不下”的责任感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2860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2606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一种状态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211">
            <a:off x="1016014" y="2914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175000"/>
            <a:ext cx="2870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时刻保持警觉和忧患意识，摒弃麻痹思想与侥幸心理，对岗位职责和工作任务始终牵挂于心、念兹在兹。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6900" y="2032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4069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22860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168900" y="22606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一种态度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5211">
            <a:off x="4660914" y="2914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60900" y="3175000"/>
            <a:ext cx="2870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对待工作极端负责，坚持一丝不苟、严谨细致的作风，以“时时放心不下”的自觉追求工作的完美与极致。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51800" y="2032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0518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22860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813800" y="22606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一种行动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5211">
            <a:off x="8305814" y="2914650"/>
            <a:ext cx="2870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305800" y="3175000"/>
            <a:ext cx="2870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主动深入一线发现问题、研判风险，不等不靠、积极作为，以“时时放心不下”的担当把问题解决在萌芽状态。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4826000"/>
            <a:ext cx="10668000" cy="1397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762000" y="4826000"/>
            <a:ext cx="3556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500" y="5016500"/>
            <a:ext cx="304800" cy="3048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1397000" y="4978400"/>
            <a:ext cx="279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聚焦项目进展与风险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13750">
            <a:off x="952513" y="5454650"/>
            <a:ext cx="317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952500" y="5588000"/>
            <a:ext cx="3175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紧盯项目关键节点，预判潜在风险隐患，确保各项工作推进平稳有序、落地见效。</a:t>
            </a:r>
            <a:endParaRPr lang="en-US" sz="1100"/>
          </a:p>
        </p:txBody>
      </p:sp>
      <p:cxnSp>
        <p:nvCxnSpPr>
          <p:cNvPr id="28" name="Connector 28"/>
          <p:cNvCxnSpPr/>
          <p:nvPr/>
        </p:nvCxnSpPr>
        <p:spPr>
          <a:xfrm rot="5357030">
            <a:off x="3810000" y="551819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AutoShape 29"/>
          <p:cNvSpPr/>
          <p:nvPr/>
        </p:nvSpPr>
        <p:spPr>
          <a:xfrm>
            <a:off x="4318000" y="4826000"/>
            <a:ext cx="3556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08500" y="5016500"/>
            <a:ext cx="304800" cy="304800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4953000" y="4978400"/>
            <a:ext cx="279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关注客户需求与体验</a:t>
            </a:r>
            <a:endParaRPr lang="en-US" sz="1100"/>
          </a:p>
        </p:txBody>
      </p:sp>
      <p:cxnSp>
        <p:nvCxnSpPr>
          <p:cNvPr id="32" name="Connector 32"/>
          <p:cNvCxnSpPr/>
          <p:nvPr/>
        </p:nvCxnSpPr>
        <p:spPr>
          <a:xfrm rot="-13750">
            <a:off x="4508513" y="5454650"/>
            <a:ext cx="317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AutoShape 33"/>
          <p:cNvSpPr/>
          <p:nvPr/>
        </p:nvSpPr>
        <p:spPr>
          <a:xfrm>
            <a:off x="4508500" y="5588000"/>
            <a:ext cx="3175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倾听客户真实诉求，优化服务流程与方式，切实把客户的“急难愁盼”放在心上、抓在手上。</a:t>
            </a:r>
            <a:endParaRPr lang="en-US" sz="1100"/>
          </a:p>
        </p:txBody>
      </p:sp>
      <p:cxnSp>
        <p:nvCxnSpPr>
          <p:cNvPr id="34" name="Connector 34"/>
          <p:cNvCxnSpPr/>
          <p:nvPr/>
        </p:nvCxnSpPr>
        <p:spPr>
          <a:xfrm rot="5357030">
            <a:off x="7366000" y="551819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" name="AutoShape 35"/>
          <p:cNvSpPr/>
          <p:nvPr/>
        </p:nvSpPr>
        <p:spPr>
          <a:xfrm>
            <a:off x="7874000" y="4826000"/>
            <a:ext cx="3556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64500" y="5016500"/>
            <a:ext cx="304800" cy="304800"/>
          </a:xfrm>
          <a:prstGeom prst="rect">
            <a:avLst/>
          </a:prstGeom>
        </p:spPr>
      </p:pic>
      <p:sp>
        <p:nvSpPr>
          <p:cNvPr id="37" name="AutoShape 37"/>
          <p:cNvSpPr/>
          <p:nvPr/>
        </p:nvSpPr>
        <p:spPr>
          <a:xfrm>
            <a:off x="8509000" y="4978400"/>
            <a:ext cx="2794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关切团队状态与成长</a:t>
            </a:r>
            <a:endParaRPr lang="en-US" sz="1100"/>
          </a:p>
        </p:txBody>
      </p:sp>
      <p:cxnSp>
        <p:nvCxnSpPr>
          <p:cNvPr id="38" name="Connector 38"/>
          <p:cNvCxnSpPr/>
          <p:nvPr/>
        </p:nvCxnSpPr>
        <p:spPr>
          <a:xfrm rot="-13750">
            <a:off x="8064513" y="5454650"/>
            <a:ext cx="317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AutoShape 39"/>
          <p:cNvSpPr/>
          <p:nvPr/>
        </p:nvSpPr>
        <p:spPr>
          <a:xfrm>
            <a:off x="8064500" y="5588000"/>
            <a:ext cx="3175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主动了解成员思想动态，及时提供支持帮助，凝聚团队合力，共同应对挑战、攻坚克难。</a:t>
            </a:r>
            <a:endParaRPr lang="en-US" sz="1100"/>
          </a:p>
        </p:txBody>
      </p:sp>
      <p:sp>
        <p:nvSpPr>
          <p:cNvPr id="40" name="矩形 39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怎么干？(二) 务实攻坚，激活发展之势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460500"/>
            <a:ext cx="10668000" cy="381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500" y="22225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87500" y="21844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01. 直面短板，正视问题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9291">
            <a:off x="1079509" y="2787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79500" y="29845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当前集团在市场拓展、产业升级、降本增效、创新改革等关键领域仍存在诸多难点堵点，需以清醒头脑精准研判，不回避、不掩盖，找准发展中的症结所在。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86500" y="20320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2865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4000" y="2222500"/>
            <a:ext cx="355600" cy="355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7112000" y="21844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02. 赓续血脉，发扬奋斗精神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9291">
            <a:off x="6604009" y="2787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6604000" y="29845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面对困难挑战，必须传承攻坚克难、敢打敢拼的优良传统，以“逢山开路、遇水架桥”的闯劲和韧劲，凝聚起全员奋进的磅礴力量，在实干中破局突围。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41910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62000" y="4191000"/>
            <a:ext cx="76200" cy="2095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500" y="4381500"/>
            <a:ext cx="355600" cy="3556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1587500" y="43434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03. 精准施策，坚持三个导向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9291">
            <a:off x="1079509" y="4946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1079500" y="5080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问题导向：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聚焦瓶颈制约，靶向发力破解难题；</a:t>
            </a: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目标导向：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紧扣年度核心目标，挂图作战、闭环推进；</a:t>
            </a: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结果导向：</a:t>
            </a: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以实际成效作为检验工作的根本标准，杜绝形式主义。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286500" y="41910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6286500" y="4191000"/>
            <a:ext cx="76200" cy="2095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04000" y="4381500"/>
            <a:ext cx="355600" cy="3556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7112000" y="43434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04. 久久为功，秉持钉钉子精神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9291">
            <a:off x="6604009" y="4946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604000" y="5080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对待工作不敷衍、不松懈、不浮躁，以抓铁有痕、踏石留印的作风，立足岗位深挖潜力、补齐短板、强化弱项，把每一项部署都落到实处、做出实效，积小胜为大胜。</a:t>
            </a:r>
            <a:endParaRPr lang="en-US" sz="1100"/>
          </a:p>
        </p:txBody>
      </p:sp>
      <p:sp>
        <p:nvSpPr>
          <p:cNvPr id="29" name="矩形 28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攻坚案例分享：我们身边的攻坚故事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2667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286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286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案例一：市场拓展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4566">
            <a:off x="952513" y="2914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52500" y="3175000"/>
            <a:ext cx="2997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某销售团队通过深入市场调研，精准挖掘潜在需求，成功开发出新的客户群体。面对复杂的市场环境，团队攻坚克难，最终实现了销售额的逆势增长，为公司发展注入强劲动力。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6900" y="2032000"/>
            <a:ext cx="3378200" cy="2667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4069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7400" y="22860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168900" y="2286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案例二：降本增效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4566">
            <a:off x="4597413" y="2914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597400" y="3175000"/>
            <a:ext cx="2997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某生产车间聚焦技术改造与流程优化，革新传统生产工艺。通过精细化管理和设备升级，不仅显著降低了能源消耗，更有效控制了产品废品率，切实提升了生产效益与质量。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051800" y="2032000"/>
            <a:ext cx="3378200" cy="2667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0518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42300" y="22860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813800" y="2286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案例三：创新改革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4566">
            <a:off x="8242313" y="2914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242300" y="3175000"/>
            <a:ext cx="2997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某部门积极引入先进管理工具，重构协作流程。打破部门壁垒，优化沟通机制，大幅提升了团队协作效率，加快了项目交付速度，为企业高质量发展提供了坚实的管理支撑。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5207000"/>
            <a:ext cx="106680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762000" y="5207000"/>
            <a:ext cx="50800" cy="1079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1016000" y="5334000"/>
            <a:ext cx="10160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核心启示：</a:t>
            </a: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发展是干出来的，成绩是拼出来的。这些鲜活的攻坚案例证明，唯有脚踏实地、勇于担当、敢于突破，才能在挑战中抓住机遇，在实干中创造不凡业绩。</a:t>
            </a:r>
            <a:endParaRPr lang="en-US" sz="1100"/>
          </a:p>
        </p:txBody>
      </p:sp>
      <p:sp>
        <p:nvSpPr>
          <p:cNvPr id="25" name="矩形 24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怎么干？(三) 争先创优，开创发展之新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 l="4543" r="4543"/>
          <a:stretch>
            <a:fillRect/>
          </a:stretch>
        </p:blipFill>
        <p:spPr>
          <a:xfrm>
            <a:off x="762000" y="2032000"/>
            <a:ext cx="4318000" cy="2921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207000"/>
            <a:ext cx="431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以“第一”的标准自我加压，以“冠军”的姿态砥砺前行，在新时代的征程中，唯有奋勇争先，方能不负使命、开创未来。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5389257">
            <a:off x="3556000" y="4057660"/>
            <a:ext cx="406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5969000" y="2032000"/>
            <a:ext cx="27305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5969000" y="2032000"/>
            <a:ext cx="508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9500" y="22225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6604000" y="2184400"/>
            <a:ext cx="1968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强化竞争意识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18582">
            <a:off x="6159517" y="2724150"/>
            <a:ext cx="234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6159500" y="2921000"/>
            <a:ext cx="241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时刻保持“不进则退、慢进亦是退”的清醒认知，摒弃懈怠思想，在激烈的发展竞争中找准定位、主动出击。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890000" y="2032000"/>
            <a:ext cx="27305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8890000" y="2032000"/>
            <a:ext cx="508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80500" y="2222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9525000" y="2184400"/>
            <a:ext cx="1968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树立进取意识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8582">
            <a:off x="9080517" y="2724150"/>
            <a:ext cx="234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9080500" y="2921000"/>
            <a:ext cx="241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坚决拒绝安于现状、固步自封，主动对标先进、勇争一流，以永不懈怠的精神状态和一往无前的奋斗姿态干事创业。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5969000" y="4191000"/>
            <a:ext cx="27305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5969000" y="4191000"/>
            <a:ext cx="508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59500" y="4381500"/>
            <a:ext cx="304800" cy="3048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6604000" y="4343400"/>
            <a:ext cx="1968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坚持比学赶超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18582">
            <a:off x="6159517" y="4883150"/>
            <a:ext cx="234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6159500" y="5080000"/>
            <a:ext cx="241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在日常工作中比能力、比作风、比成效、比担当，营造见贤思齐、力争上游的良好氛围，推动各项工作提质增效。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890000" y="4191000"/>
            <a:ext cx="27305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6" name="AutoShape 26"/>
          <p:cNvSpPr/>
          <p:nvPr/>
        </p:nvSpPr>
        <p:spPr>
          <a:xfrm>
            <a:off x="8890000" y="4191000"/>
            <a:ext cx="50800" cy="1905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80500" y="4381500"/>
            <a:ext cx="304800" cy="3048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9525000" y="4343400"/>
            <a:ext cx="1968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勇于创新突破</a:t>
            </a:r>
            <a:endParaRPr lang="en-US" sz="1100"/>
          </a:p>
        </p:txBody>
      </p:sp>
      <p:cxnSp>
        <p:nvCxnSpPr>
          <p:cNvPr id="29" name="Connector 29"/>
          <p:cNvCxnSpPr/>
          <p:nvPr/>
        </p:nvCxnSpPr>
        <p:spPr>
          <a:xfrm rot="-18582">
            <a:off x="9080517" y="4883150"/>
            <a:ext cx="234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0" name="AutoShape 30"/>
          <p:cNvSpPr/>
          <p:nvPr/>
        </p:nvSpPr>
        <p:spPr>
          <a:xfrm>
            <a:off x="9080500" y="5080000"/>
            <a:ext cx="241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打破传统思维定式的束缚，积极探索新思路、新方法、新路径，以创新驱动发展，不断开创高质量发展的新局面。</a:t>
            </a:r>
            <a:endParaRPr lang="en-US" sz="1100"/>
          </a:p>
        </p:txBody>
      </p:sp>
      <p:sp>
        <p:nvSpPr>
          <p:cNvPr id="31" name="矩形 30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凝聚合力，同向而行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286000"/>
            <a:ext cx="33020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286000"/>
            <a:ext cx="33020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6035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2603500"/>
            <a:ext cx="2159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团队精神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626">
            <a:off x="1016014" y="33591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619500"/>
            <a:ext cx="279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树立“一盘棋”思想，心往一处想、劲往一处使，在协作配合中凝聚起攻坚克难、勇毅前行的磅礴力量。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45000" y="2286000"/>
            <a:ext cx="33020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445000" y="2286000"/>
            <a:ext cx="33020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9000" y="260350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334000" y="2603500"/>
            <a:ext cx="2159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良性互动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5626">
            <a:off x="4699014" y="33591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4699000" y="3619500"/>
            <a:ext cx="279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鼓励岗位建功、比学赶超，以个人争先的星星之火，带动团队争先的燎原之势，形成你追我赶的良好氛围。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128000" y="2286000"/>
            <a:ext cx="33020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128000" y="2286000"/>
            <a:ext cx="33020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2603500"/>
            <a:ext cx="457200" cy="4572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9017000" y="2603500"/>
            <a:ext cx="2159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共同目标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5626">
            <a:off x="8382014" y="33591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8382000" y="3619500"/>
            <a:ext cx="279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锚定发展蓝图，以团队的整体奋进推动企业的全面奋进，让每一份努力都汇聚成推动集团发展的强大动能。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5334000"/>
            <a:ext cx="106680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762000" y="5334000"/>
            <a:ext cx="762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1143000" y="5334000"/>
            <a:ext cx="1003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最终愿景：</a:t>
            </a:r>
            <a:r>
              <a:rPr lang="en-US" sz="18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全力开创集团高质量发展新局面，以优异的成绩和扎实的成效，书写属于我们的时代答卷。</a:t>
            </a:r>
            <a:endParaRPr lang="en-US" sz="1100"/>
          </a:p>
        </p:txBody>
      </p:sp>
      <p:sp>
        <p:nvSpPr>
          <p:cNvPr id="25" name="矩形 24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第三部分总结：实干是关键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C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286000"/>
            <a:ext cx="3378200" cy="2540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52500" y="2603500"/>
            <a:ext cx="299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主动担当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4566">
            <a:off x="952513" y="3232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52500" y="3429000"/>
            <a:ext cx="2997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扛起岗位之责，始终牢记初心使命，在其位、谋其政、尽其责，以“时时放心不下”的责任感，把每一项工作落到实处，不负时代重托。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6900" y="2286000"/>
            <a:ext cx="3378200" cy="2540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4069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597400" y="2603500"/>
            <a:ext cx="299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务实攻坚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4566">
            <a:off x="4597413" y="3232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4597400" y="3429000"/>
            <a:ext cx="2997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聚焦发展中的难点堵点，敢于啃硬骨头、涉险滩，以务实的举措破解发展难题，激活内生发展势能，推动各项工作取得实质性突破。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51800" y="2286000"/>
            <a:ext cx="3378200" cy="2540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80518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242300" y="2603500"/>
            <a:ext cx="29972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争先创优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4566">
            <a:off x="8242313" y="32321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8242300" y="3429000"/>
            <a:ext cx="2997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对标先进、追求卓越，勇立时代潮头，以创新思维和实干精神开拓进取，在新时代的征程中不断开创新局面、创造经得起检验的新业绩。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334000"/>
            <a:ext cx="10668000" cy="10160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1016000" y="5461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“</a:t>
            </a: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只有脚踏实地、勇于担当，把初心落在行动上、把使命担在肩膀上，才能将宏伟蓝图一步步变为可触可感的美好现实。</a:t>
            </a:r>
            <a:r>
              <a:rPr lang="en-US" sz="16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”</a:t>
            </a:r>
            <a:endParaRPr lang="en-US" sz="1100"/>
          </a:p>
        </p:txBody>
      </p:sp>
      <p:sp>
        <p:nvSpPr>
          <p:cNvPr id="22" name="矩形 21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总结与升华：学、纪、干：相辅相成，有机统一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C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286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5400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460500" y="2540000"/>
            <a:ext cx="254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学习是根基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14566">
            <a:off x="952513" y="3168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952500" y="3429000"/>
            <a:ext cx="2997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筑牢思想之魂，为前行提供方向和动力。只有加强理论学习，才能补足精神之钙，把稳思想之舵，确保在复杂环境中不迷失、不动摇。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94200" y="2286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3942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4700" y="2540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092700" y="2540000"/>
            <a:ext cx="254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纪律是保障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14566">
            <a:off x="4584713" y="3168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4584700" y="3429000"/>
            <a:ext cx="2997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夯实发展之基，为前行保驾护航。严明的纪律是组织战斗力的根本保证，只有严守纪律规矩，才能规范行为、守住底线，维护团结统一。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26400" y="2286000"/>
            <a:ext cx="33782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8026400" y="2286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6900" y="2540000"/>
            <a:ext cx="406400" cy="4064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724900" y="2540000"/>
            <a:ext cx="254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实干是关键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4566">
            <a:off x="8216913" y="3168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216900" y="3429000"/>
            <a:ext cx="29972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成就未来之业，将一切愿景变为现实。一分部署，九分落实。唯有脚踏实地、真抓实干，才能把规划蓝图转化为实实在在的成果，创造经得起检验的业绩。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5080000"/>
            <a:ext cx="106680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6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762000" y="5080000"/>
            <a:ext cx="76200" cy="11430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25"/>
          <p:cNvSpPr/>
          <p:nvPr/>
        </p:nvSpPr>
        <p:spPr>
          <a:xfrm>
            <a:off x="1079500" y="5207000"/>
            <a:ext cx="10033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学习提供思想武器，纪律划定行为边界，实干创造实际价值。三者相互依存、相互促进，形成“以学促纪、以纪严干、以干践学”的有机闭环，共同为事业发展凝聚强大合力。</a:t>
            </a:r>
            <a:endParaRPr lang="en-US" sz="1100"/>
          </a:p>
        </p:txBody>
      </p:sp>
      <p:sp>
        <p:nvSpPr>
          <p:cNvPr id="26" name="矩形 25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凝心聚力，锐意进取，共创辉煌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C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52500" y="2222500"/>
            <a:ext cx="2997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01 立足新起点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4566">
            <a:off x="952513" y="2787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952500" y="3048000"/>
            <a:ext cx="29972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站在新的发展起点上，我们要深刻把握时代脉搏，认清发展形势，将思想和行动统一到集团的战略部署上来，以归零的心态重新出发，为企业高质量发展筑牢根基。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6900" y="2032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4069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597400" y="2222500"/>
            <a:ext cx="2997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02 践行新要求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4566">
            <a:off x="4597413" y="2787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4597400" y="2984500"/>
            <a:ext cx="29972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勤学善思 · 严守规矩 · 实干担当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以本次党课为契机，不断提升政治素养与业务能力，把纪律和规矩挺在前面，以勇于担当的精神直面挑战，在岗位上展现新作为。</a:t>
            </a:r>
            <a:endParaRPr lang="en-US" sz="1300" b="0" i="0" u="none" strike="noStrike">
              <a:solidFill>
                <a:srgbClr val="5555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051800" y="2032000"/>
            <a:ext cx="33782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8051800" y="2032000"/>
            <a:ext cx="3378200" cy="508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8242300" y="2222500"/>
            <a:ext cx="2997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03 展现新姿态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4566">
            <a:off x="8242313" y="2787650"/>
            <a:ext cx="2997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33333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8242300" y="3048000"/>
            <a:ext cx="29972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以更坚定的理想信念把方向，以更严明的纪律作风强保障，以更务实的工作举措求实效，以更昂扬的精神斗志开新局，彰显新时代员工的使命与风采。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080000"/>
            <a:ext cx="10668000" cy="1206500"/>
          </a:xfrm>
          <a:prstGeom prst="roundRect">
            <a:avLst>
              <a:gd name="adj" fmla="val 0"/>
            </a:avLst>
          </a:prstGeom>
          <a:solidFill>
            <a:srgbClr val="C000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762000" y="5080000"/>
            <a:ext cx="76200" cy="1206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1079500" y="5207000"/>
            <a:ext cx="10033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共同目标：</a:t>
            </a: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让我们携手同心，攻坚克难，以“时不我待、只争朝夕”的紧迫感，全力以赴推动集团各项事业持续向好发展，在新时代的征程上再创佳绩、再谱华章！</a:t>
            </a:r>
            <a:endParaRPr lang="en-US" sz="1100"/>
          </a:p>
        </p:txBody>
      </p:sp>
      <p:sp>
        <p:nvSpPr>
          <p:cNvPr id="23" name="矩形 22"/>
          <p:cNvSpPr/>
          <p:nvPr userDrawn="1"/>
        </p:nvSpPr>
        <p:spPr>
          <a:xfrm>
            <a:off x="0" y="6628765"/>
            <a:ext cx="12192000" cy="22923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0" y="266065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>
            <a:scene3d>
              <a:camera prst="orthographicFront"/>
              <a:lightRig rig="threePt" dir="t"/>
            </a:scene3d>
          </a:bodyPr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4800" b="1" i="0" u="none" strike="noStrike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方正小标宋简体" panose="02000000000000000000" charset="-122"/>
                <a:ea typeface="方正小标宋简体" panose="02000000000000000000" charset="-122"/>
                <a:cs typeface="Noto Sans SC"/>
                <a:sym typeface="Noto Sans SC"/>
              </a:rPr>
              <a:t>感谢聆听，敬请指正！</a:t>
            </a:r>
            <a:endParaRPr lang="zh-CN" altLang="en-US" sz="4800" b="1" i="0" u="none" strike="noStrike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  <a:latin typeface="方正小标宋简体" panose="02000000000000000000" charset="-122"/>
              <a:ea typeface="方正小标宋简体" panose="02000000000000000000" charset="-122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7826</Words>
  <Application>WPS 演示</Application>
  <PresentationFormat/>
  <Paragraphs>462</Paragraphs>
  <Slides>29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4" baseType="lpstr">
      <vt:lpstr>Arial</vt:lpstr>
      <vt:lpstr>宋体</vt:lpstr>
      <vt:lpstr>Wingdings</vt:lpstr>
      <vt:lpstr>Arial</vt:lpstr>
      <vt:lpstr>Times New Roman</vt:lpstr>
      <vt:lpstr>方正小标宋简体</vt:lpstr>
      <vt:lpstr>Noto Sans SC</vt:lpstr>
      <vt:lpstr>C059</vt:lpstr>
      <vt:lpstr>黑体</vt:lpstr>
      <vt:lpstr>微软雅黑</vt:lpstr>
      <vt:lpstr>宋体</vt:lpstr>
      <vt:lpstr>Arial Unicode MS</vt:lpstr>
      <vt:lpstr>方正书宋_GBK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admin</cp:lastModifiedBy>
  <cp:revision>7</cp:revision>
  <dcterms:created xsi:type="dcterms:W3CDTF">2026-09-20T06:10:17Z</dcterms:created>
  <dcterms:modified xsi:type="dcterms:W3CDTF">2026-09-20T06:10:17Z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{"Label":"1","ContentProducer":"001191110102MACQD9K64010000","ProduceID":"7647443873840729309","ReservedCode1":"","ContentPropagator":"","PropagateID":"","ReservedCode2":""}</vt:lpwstr>
  </property>
  <property fmtid="{D5CDD505-2E9C-101B-9397-08002B2CF9AE}" pid="3" name="KSOProductBuildVer">
    <vt:lpwstr>2052-12.8.2.19313</vt:lpwstr>
  </property>
  <property fmtid="{D5CDD505-2E9C-101B-9397-08002B2CF9AE}" pid="4" name="ICV">
    <vt:lpwstr>A8B8A4EDC79CE5C30C78AF6A37080BA6_43</vt:lpwstr>
  </property>
</Properties>
</file>