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1.svg" ContentType="image/svg+xml"/>
  <Override PartName="/ppt/media/image13.svg" ContentType="image/svg+xml"/>
  <Override PartName="/ppt/media/image15.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svg" ContentType="image/svg+xml"/>
  <Override PartName="/ppt/media/image30.svg" ContentType="image/svg+xml"/>
  <Override PartName="/ppt/media/image32.svg" ContentType="image/svg+xml"/>
  <Override PartName="/ppt/media/image34.svg" ContentType="image/svg+xml"/>
  <Override PartName="/ppt/media/image37.svg" ContentType="image/svg+xml"/>
  <Override PartName="/ppt/media/image39.svg" ContentType="image/svg+xml"/>
  <Override PartName="/ppt/media/image41.svg" ContentType="image/svg+xml"/>
  <Override PartName="/ppt/media/image43.svg" ContentType="image/svg+xml"/>
  <Override PartName="/ppt/media/image45.svg" ContentType="image/svg+xml"/>
  <Override PartName="/ppt/media/image48.svg" ContentType="image/svg+xml"/>
  <Override PartName="/ppt/media/image5.svg" ContentType="image/svg+xml"/>
  <Override PartName="/ppt/media/image50.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64" r:id="rId11"/>
    <p:sldId id="263"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9" r:id="rId26"/>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4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4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9" Type="http://schemas.openxmlformats.org/officeDocument/2006/relationships/tableStyles" Target="tableStyles.xml"/><Relationship Id="rId28" Type="http://schemas.openxmlformats.org/officeDocument/2006/relationships/viewProps" Target="viewProps.xml"/><Relationship Id="rId27" Type="http://schemas.openxmlformats.org/officeDocument/2006/relationships/presProps" Target="presProps.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今天我们共同学习的主题是“管党治党、兴党强党的科学指南——深入学习领会习近平党建思想”。党的十八大以来，以习近平同志为核心的党中央，围绕建设什么样的长期执政的马克思主义政党、怎样建设长期执政的马克思主义政党这一重大时代课题，提出了一系列新理念新思想新战略，形成了习近平党建思想。这一思想是新时代推进党的建设新的伟大工程的根本遵循和行动指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作为习近平新时代中国特色社会主义思想的重要组成部分，为我们在新时代建设一个坚强有力的马克思主义执政党提供了根本遵循。在新的征程上，我们面临着前所未有的机遇和挑战，只有深刻理解并坚决贯彻这一思想，才能确保我们党始终走在时代前列，始终成为全国人民的主心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党课将分为三个部分。首先，我们将探讨习近平党建思想的形成逻辑，理解其深厚的理论根源和实践基础。其次，我们将深入领会其核心内涵和要义，把握其精神实质。最后，我们将分析这一思想在新时代的重大价值和指导意义。希望通过今天的学习，大家能对习近平党建思想有一个更全面、更深刻的认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一部分：深刻认识习近平党建思想的形成逻辑。任何伟大的思想都不是空中楼阁，习近平党建思想的形成有着深刻的理论渊源、文化底蕴、实践基础和问题导向。理解这些，是我们把握这一思想精髓的前提。</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从理论渊源来看，习近平党建思想是对马克思主义政党建设思想的继承和发展。它坚持了马克思主义的基本原理，同时又根据中国的具体国情和时代特点，提出了许多创新性的观点，比如“党的领导是中国特色社会主义最本质的特征”，这极大地丰富和发展了马克思主义建党学说，是马克思主义中国化时代化的最新成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习近平党建思想深深植根于中华优秀传统文化的沃土。它不是对传统文化的简单照搬，而是进行了创造性转化和创新性发展。例如，将古代的民本思想发展为“以人民为中心”的发展思想，将修身理念与“三严三实”的要求相结合，使党的建设既有深厚的文化底蕴，又符合时代的要求，展现出鲜明的中国特色。</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习近平党建思想来源于新时代全面从严治党的伟大实践。党的十八大以来，我们党以前所未有的决心和力度推进党风廉政建设和反腐败斗争，取得了举世瞩目的成就。这些实践经验被系统地总结和提炼，最终形成了科学的理论体系，即习近平党建思想。它是实践的产物，又反过来指导着新的实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了解了形成逻辑之后，我们进入第二部分，深入领会习近平党建思想的内涵要义。这一思想内容丰富、体系完整，我们可以从最高原则、价值旨归、主题主线、总体布局和哲学基础这五个方面来把握其核心内容。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习近平党建思想具有强烈的问题导向。总书记深刻洞察到我们党作为世界上最大的执政党所面临的独有难题，并提出了“六个如何始终”的重大课题。习近平党建思想正是为了回应和解决这些问题而产生的，它为我们破解大党独有难题提供了科学的、系统的方法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的最高原则，就是坚持和加强党的全面领导。这是我们一切工作的根本保证。深刻领悟“两个确立”的决定性意义，增强“四个意识”、坚定“四个自信”、做到“两个维护”，是我们每个党员必须遵守的政治纪律和政治规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的价值旨归，就是坚持不忘初心、牢记使命。我们党的初心是为中国人民谋幸福，使命是为中华民族谋复兴。这是我们党的根本宗旨和奋斗目标，也是我们不断前进的力量源泉。在新的征程上，我们必须始终坚守这份初心和使命。</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的主题主线，就是深入推进全面从严治党。这是我们党保持先进性和纯洁性的必然要求。从提出到成为主题主线，体现了我们党对自身建设规律认识的不断深化。健全全面从严治党体系，是一项系统工程，需要从组织、教育、监管、制度、责任等多个方面协同发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提出了系统的“5+2”总体布局。首先来看其中的三个方面：政治建设是统领，决定着党的建设方向；思想建设是基础，为我们提供强大的精神动力；组织建设是关键，是我们党战斗力的源泉。这三者共同构成了党的建设的核心骨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着看总体布局的另外四个方面：作风建设是保持党同人民群众血肉联系的途径；纪律建设是全面从严治党的治本之策；制度建设为各项建设提供坚实保障；而反腐败斗争则是重中之重，必须一体推进不敢腐、不能腐、不想腐。这七个方面共同构成了一个有机整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的哲学基础，是“六个必须坚持”的世界观和方法论。首先，坚持人民至上，这是我们党的根本立场和价值取向。其次，坚持自信自立，这是我们党不断取得胜利的法宝。第三，坚持守正创新，这要求我们在坚守根本的同时，勇于开拓创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继续来看“六个必须坚持”的另外三个方面。第四，坚持问题导向，这要求我们直面挑战，解决实际问题。第五，坚持系统观念，这是我们推进各项工作的科学方法。第六，坚持胸怀天下，这体现了我们党作为大国大党的责任与担当。这六个方面共同构成了习近平党建思想的哲学基石。</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解了习近平党建思想的形成逻辑和内涵要义后，我们进入第三部分，探讨其重大的时代价值。这一思想不仅是指导我们党的建设的强大思想武器，也对推进中国式现代化、乃至对世界政党政治发展都具有深远的意义。</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习近平党建思想的第一个时代价值，是为开辟全面从严治党新境界提供了科学指引。当前，我们党面临的“四大考验”和“四种危险”依然严峻，反腐败斗争任重道远。这一思想为我们指明了方向，要求我们必须以永远在路上的坚韧和执着，把全面从严治党进行到底。</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时代价值，是为开创中国式现代化新局面提供了坚强保障。中国式现代化的最大优势就是党的领导。在当前复杂的国内外形势下，只有坚持和加强党的全面领导，才能确保我们的现代化建设事业行稳致远。习近平党建思想正是为建设一个能够领导好中国式现代化的坚强政党提供了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时代价值，是为破解世界性政党建设难题贡献了中国答案。在世界范围内，许多政党都面临着如何保持先进性、如何有效治理国家等难题。中国共产党的成功实践，特别是习近平党建思想所蕴含的智慧，为其他国家的政党提供了有益的借鉴，展现了中国智慧和中国方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对今天的学习内容进行一个简要的总结。我们学习了一个科学思想——习近平党建思想；理解了它的四重形成逻辑；领会了它的五大内涵要义；并把握了它的三大时代价值。希望大家能将这些要点牢记在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理论的价值在于指导实践。我们要自觉用习近平党建思想武装头脑，不断强化理论学习，锤炼党性修养，勇于担当作为，永葆清廉本色。要把学习的成果，切实转化为推动工作的实际行动。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今天的党课到此结束，谢谢大家的聆听！</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5" name="Shape 5"/>
        <p:cNvGrpSpPr/>
        <p:nvPr/>
      </p:nvGrpSpPr>
      <p:grpSpPr>
        <a:xfrm>
          <a:off x="0" y="0"/>
          <a:ext cx="0" cy="0"/>
          <a:chOff x="0" y="0"/>
          <a:chExt cx="0" cy="0"/>
        </a:xfrm>
      </p:grpSpPr>
      <p:sp>
        <p:nvSpPr>
          <p:cNvPr id="21" name="矩形 20"/>
          <p:cNvSpPr/>
          <p:nvPr userDrawn="1"/>
        </p:nvSpPr>
        <p:spPr>
          <a:xfrm>
            <a:off x="0" y="6628765"/>
            <a:ext cx="12192000" cy="22923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0" Type="http://schemas.openxmlformats.org/officeDocument/2006/relationships/notesSlide" Target="../notesSlides/notesSlide3.xml"/><Relationship Id="rId2" Type="http://schemas.openxmlformats.org/officeDocument/2006/relationships/tags" Target="../tags/tag2.xml"/><Relationship Id="rId19" Type="http://schemas.openxmlformats.org/officeDocument/2006/relationships/slideLayout" Target="../slideLayouts/slideLayout1.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5.svg"/><Relationship Id="rId7" Type="http://schemas.openxmlformats.org/officeDocument/2006/relationships/image" Target="../media/image14.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 Id="rId3" Type="http://schemas.openxmlformats.org/officeDocument/2006/relationships/image" Target="../media/image10.png"/><Relationship Id="rId2" Type="http://schemas.openxmlformats.org/officeDocument/2006/relationships/image" Target="../media/image9.svg"/><Relationship Id="rId10" Type="http://schemas.openxmlformats.org/officeDocument/2006/relationships/notesSlide" Target="../notesSlides/notesSlide6.xml"/><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 Id="rId3" Type="http://schemas.openxmlformats.org/officeDocument/2006/relationships/image" Target="../media/image17.png"/><Relationship Id="rId2" Type="http://schemas.openxmlformats.org/officeDocument/2006/relationships/image" Target="../media/image13.sv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8.svg"/><Relationship Id="rId7" Type="http://schemas.openxmlformats.org/officeDocument/2006/relationships/image" Target="../media/image27.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 Id="rId3" Type="http://schemas.openxmlformats.org/officeDocument/2006/relationships/image" Target="../media/image23.png"/><Relationship Id="rId2" Type="http://schemas.openxmlformats.org/officeDocument/2006/relationships/image" Target="../media/image22.svg"/><Relationship Id="rId10" Type="http://schemas.openxmlformats.org/officeDocument/2006/relationships/notesSlide" Target="../notesSlides/notesSlide11.xml"/><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9" Type="http://schemas.openxmlformats.org/officeDocument/2006/relationships/image" Target="../media/image35.png"/><Relationship Id="rId8" Type="http://schemas.openxmlformats.org/officeDocument/2006/relationships/image" Target="../media/image34.svg"/><Relationship Id="rId7" Type="http://schemas.openxmlformats.org/officeDocument/2006/relationships/image" Target="../media/image33.png"/><Relationship Id="rId6" Type="http://schemas.openxmlformats.org/officeDocument/2006/relationships/image" Target="../media/image13.svg"/><Relationship Id="rId5" Type="http://schemas.openxmlformats.org/officeDocument/2006/relationships/image" Target="../media/image16.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30.svg"/><Relationship Id="rId12" Type="http://schemas.openxmlformats.org/officeDocument/2006/relationships/notesSlide" Target="../notesSlides/notesSlide12.xml"/><Relationship Id="rId11" Type="http://schemas.openxmlformats.org/officeDocument/2006/relationships/slideLayout" Target="../slideLayouts/slideLayout1.xml"/><Relationship Id="rId10" Type="http://schemas.openxmlformats.org/officeDocument/2006/relationships/image" Target="../media/image11.svg"/><Relationship Id="rId1" Type="http://schemas.openxmlformats.org/officeDocument/2006/relationships/image" Target="../media/image29.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11.svg"/><Relationship Id="rId1" Type="http://schemas.openxmlformats.org/officeDocument/2006/relationships/image" Target="../media/image35.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37.svg"/><Relationship Id="rId1"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1.xml"/><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11.svg"/><Relationship Id="rId3" Type="http://schemas.openxmlformats.org/officeDocument/2006/relationships/image" Target="../media/image35.png"/><Relationship Id="rId2" Type="http://schemas.openxmlformats.org/officeDocument/2006/relationships/image" Target="../media/image39.svg"/><Relationship Id="rId1" Type="http://schemas.openxmlformats.org/officeDocument/2006/relationships/image" Target="../media/image38.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20.xml"/><Relationship Id="rId7"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45.svg"/><Relationship Id="rId3" Type="http://schemas.openxmlformats.org/officeDocument/2006/relationships/image" Target="../media/image44.png"/><Relationship Id="rId2" Type="http://schemas.openxmlformats.org/officeDocument/2006/relationships/image" Target="../media/image43.svg"/><Relationship Id="rId1" Type="http://schemas.openxmlformats.org/officeDocument/2006/relationships/image" Target="../media/image42.png"/></Relationships>
</file>

<file path=ppt/slides/_rels/slide21.xml.rels><?xml version="1.0" encoding="UTF-8" standalone="yes"?>
<Relationships xmlns="http://schemas.openxmlformats.org/package/2006/relationships"><Relationship Id="rId9" Type="http://schemas.openxmlformats.org/officeDocument/2006/relationships/image" Target="../media/image47.png"/><Relationship Id="rId8" Type="http://schemas.openxmlformats.org/officeDocument/2006/relationships/tags" Target="../tags/tag24.xml"/><Relationship Id="rId7" Type="http://schemas.openxmlformats.org/officeDocument/2006/relationships/tags" Target="../tags/tag2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image" Target="../media/image3.svg"/><Relationship Id="rId3" Type="http://schemas.openxmlformats.org/officeDocument/2006/relationships/image" Target="../media/image46.png"/><Relationship Id="rId26" Type="http://schemas.openxmlformats.org/officeDocument/2006/relationships/notesSlide" Target="../notesSlides/notesSlide21.xml"/><Relationship Id="rId25" Type="http://schemas.openxmlformats.org/officeDocument/2006/relationships/slideLayout" Target="../slideLayouts/slideLayout1.xml"/><Relationship Id="rId24" Type="http://schemas.openxmlformats.org/officeDocument/2006/relationships/tags" Target="../tags/tag34.xml"/><Relationship Id="rId23" Type="http://schemas.openxmlformats.org/officeDocument/2006/relationships/tags" Target="../tags/tag33.xml"/><Relationship Id="rId22" Type="http://schemas.openxmlformats.org/officeDocument/2006/relationships/image" Target="../media/image7.svg"/><Relationship Id="rId21" Type="http://schemas.openxmlformats.org/officeDocument/2006/relationships/image" Target="../media/image51.png"/><Relationship Id="rId20" Type="http://schemas.openxmlformats.org/officeDocument/2006/relationships/tags" Target="../tags/tag32.xml"/><Relationship Id="rId2" Type="http://schemas.openxmlformats.org/officeDocument/2006/relationships/tags" Target="../tags/tag20.xml"/><Relationship Id="rId19" Type="http://schemas.openxmlformats.org/officeDocument/2006/relationships/tags" Target="../tags/tag31.xml"/><Relationship Id="rId18" Type="http://schemas.openxmlformats.org/officeDocument/2006/relationships/tags" Target="../tags/tag30.xml"/><Relationship Id="rId17" Type="http://schemas.openxmlformats.org/officeDocument/2006/relationships/tags" Target="../tags/tag29.xml"/><Relationship Id="rId16" Type="http://schemas.openxmlformats.org/officeDocument/2006/relationships/image" Target="../media/image50.svg"/><Relationship Id="rId15" Type="http://schemas.openxmlformats.org/officeDocument/2006/relationships/image" Target="../media/image49.png"/><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image" Target="../media/image48.svg"/><Relationship Id="rId1" Type="http://schemas.openxmlformats.org/officeDocument/2006/relationships/tags" Target="../tags/tag19.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3.svg"/><Relationship Id="rId7" Type="http://schemas.openxmlformats.org/officeDocument/2006/relationships/image" Target="../media/image16.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39.svg"/><Relationship Id="rId3" Type="http://schemas.openxmlformats.org/officeDocument/2006/relationships/image" Target="../media/image38.png"/><Relationship Id="rId2" Type="http://schemas.openxmlformats.org/officeDocument/2006/relationships/image" Target="../media/image32.svg"/><Relationship Id="rId10" Type="http://schemas.openxmlformats.org/officeDocument/2006/relationships/notesSlide" Target="../notesSlides/notesSlide22.xml"/><Relationship Id="rId1"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688340" y="2171700"/>
            <a:ext cx="10674350" cy="1397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400"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学深悟透习近平党建思想</a:t>
            </a:r>
            <a:endParaRPr lang="zh-CN" altLang="en-US" sz="4400"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
        <p:nvSpPr>
          <p:cNvPr id="6" name="AutoShape 6"/>
          <p:cNvSpPr/>
          <p:nvPr/>
        </p:nvSpPr>
        <p:spPr>
          <a:xfrm>
            <a:off x="3977640" y="3835400"/>
            <a:ext cx="4826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i="0" u="none" strike="noStrike">
                <a:solidFill>
                  <a:schemeClr val="bg1">
                    <a:alpha val="94902"/>
                  </a:schemeClr>
                </a:solidFill>
                <a:latin typeface="黑体" panose="02010609060101010101" charset="-122"/>
                <a:ea typeface="黑体" panose="02010609060101010101" charset="-122"/>
                <a:cs typeface="黑体" panose="02010609060101010101" charset="-122"/>
                <a:sym typeface="Noto Sans SC" panose="020B0200000000000000" charset="-122"/>
              </a:rPr>
              <a:t>主讲人：A</a:t>
            </a:r>
            <a:r>
              <a:rPr lang="zh-CN" altLang="en-US" sz="2000" i="0" u="none" strike="noStrike">
                <a:solidFill>
                  <a:schemeClr val="bg1">
                    <a:alpha val="94902"/>
                  </a:schemeClr>
                </a:solidFill>
                <a:latin typeface="黑体" panose="02010609060101010101" charset="-122"/>
                <a:ea typeface="黑体" panose="02010609060101010101" charset="-122"/>
                <a:cs typeface="黑体" panose="02010609060101010101" charset="-122"/>
                <a:sym typeface="Noto Sans SC" panose="020B0200000000000000" charset="-122"/>
              </a:rPr>
              <a:t>书记</a:t>
            </a:r>
            <a:endParaRPr lang="zh-CN" altLang="en-US" sz="2000" i="0" u="none" strike="noStrike">
              <a:solidFill>
                <a:schemeClr val="bg1">
                  <a:alpha val="94902"/>
                </a:schemeClr>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引言：</a:t>
            </a:r>
            <a:r>
              <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伟大思想引领伟大事业，新征程上必须坚持党的全面领导</a:t>
            </a:r>
            <a:endParaRPr lang="en-US" sz="2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762000" y="2159000"/>
            <a:ext cx="508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952500" y="2159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时代课题与理论形成</a:t>
            </a:r>
            <a:endParaRPr lang="en-US" sz="1100"/>
          </a:p>
        </p:txBody>
      </p:sp>
      <p:sp>
        <p:nvSpPr>
          <p:cNvPr id="6" name="AutoShape 6"/>
          <p:cNvSpPr/>
          <p:nvPr/>
        </p:nvSpPr>
        <p:spPr>
          <a:xfrm>
            <a:off x="952500" y="2667000"/>
            <a:ext cx="33655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十八大以来，以习近平同志为核心的党中央，围绕“建设什么样的长期执政的马克思主义政党、怎样建设长期执政的马克思主义政党”这一重大时代课题，提出一系列新理念新思想新战略，形成了习近平党建思想。</a:t>
            </a:r>
            <a:endParaRPr lang="en-US" sz="1100"/>
          </a:p>
        </p:txBody>
      </p:sp>
      <p:sp>
        <p:nvSpPr>
          <p:cNvPr id="7" name="AutoShape 7"/>
          <p:cNvSpPr/>
          <p:nvPr/>
        </p:nvSpPr>
        <p:spPr>
          <a:xfrm>
            <a:off x="4445000" y="2159000"/>
            <a:ext cx="508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635500" y="2159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根本遵循与行动指南</a:t>
            </a:r>
            <a:endParaRPr lang="en-US" sz="1100"/>
          </a:p>
        </p:txBody>
      </p:sp>
      <p:sp>
        <p:nvSpPr>
          <p:cNvPr id="9" name="AutoShape 9"/>
          <p:cNvSpPr/>
          <p:nvPr/>
        </p:nvSpPr>
        <p:spPr>
          <a:xfrm>
            <a:off x="4635500" y="2667000"/>
            <a:ext cx="33655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这一思想是习近平新时代中国特色社会主义思想的“党建篇”，深刻回答了新时代党的建设的根本性问题，是新时代推进党的建设新的伟大工程的根本遵循和行动指南。</a:t>
            </a:r>
            <a:endParaRPr lang="en-US" sz="1100"/>
          </a:p>
        </p:txBody>
      </p:sp>
      <p:sp>
        <p:nvSpPr>
          <p:cNvPr id="10" name="AutoShape 10"/>
          <p:cNvSpPr/>
          <p:nvPr/>
        </p:nvSpPr>
        <p:spPr>
          <a:xfrm>
            <a:off x="8128000" y="2159000"/>
            <a:ext cx="508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8318500" y="2159000"/>
            <a:ext cx="330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重大意义与实践要求</a:t>
            </a:r>
            <a:endParaRPr lang="en-US" sz="1100"/>
          </a:p>
        </p:txBody>
      </p:sp>
      <p:sp>
        <p:nvSpPr>
          <p:cNvPr id="12" name="AutoShape 12"/>
          <p:cNvSpPr/>
          <p:nvPr/>
        </p:nvSpPr>
        <p:spPr>
          <a:xfrm>
            <a:off x="8318500" y="2667000"/>
            <a:ext cx="33655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在向第二个百年奋斗目标进军的新征程上，深入贯彻习近平党建思想，对于把党建设得更加坚强有力，确保党始终成为中国特色社会主义事业的坚强领导核心，意义重大而深远。</a:t>
            </a:r>
            <a:endParaRPr lang="en-US" sz="1100"/>
          </a:p>
        </p:txBody>
      </p:sp>
      <p:sp>
        <p:nvSpPr>
          <p:cNvPr id="13" name="AutoShape 13"/>
          <p:cNvSpPr/>
          <p:nvPr/>
        </p:nvSpPr>
        <p:spPr>
          <a:xfrm>
            <a:off x="762000" y="4889500"/>
            <a:ext cx="10668000" cy="13970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1016000" y="5080000"/>
            <a:ext cx="1016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核心指引：</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5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和加强党的全面领导，是党和国家的根本所在、命脉所在，是全国各族人民的利益所系、幸福所系。在新征程上，必须毫不动摇地把党的建设摆在首位，以永远在路上的坚韧和执着，推进全面从严治党向纵深发展，确保党始终走在时代前列。</a:t>
            </a:r>
            <a:endParaRPr lang="en-US" sz="1100"/>
          </a:p>
        </p:txBody>
      </p:sp>
      <p:cxnSp>
        <p:nvCxnSpPr>
          <p:cNvPr id="15" name="直接连接符 14"/>
          <p:cNvCxnSpPr/>
          <p:nvPr/>
        </p:nvCxnSpPr>
        <p:spPr>
          <a:xfrm>
            <a:off x="615315" y="1685925"/>
            <a:ext cx="10960100" cy="0"/>
          </a:xfrm>
          <a:prstGeom prst="line">
            <a:avLst/>
          </a:prstGeom>
          <a:ln w="2857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1912620" y="142875"/>
            <a:ext cx="836676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40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目</a:t>
            </a:r>
            <a:r>
              <a:rPr lang="en-US" altLang="zh-CN" sz="40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  </a:t>
            </a:r>
            <a:r>
              <a:rPr lang="zh-CN" altLang="en-US" sz="40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rPr>
              <a:t>录</a:t>
            </a:r>
            <a:endParaRPr lang="zh-CN" altLang="en-US" sz="4000" b="1" i="0" u="none" strike="noStrike">
              <a:solidFill>
                <a:srgbClr val="C00000"/>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
        <p:nvSpPr>
          <p:cNvPr id="4" name="AutoShape 4"/>
          <p:cNvSpPr/>
          <p:nvPr>
            <p:custDataLst>
              <p:tags r:id="rId1"/>
            </p:custDataLst>
          </p:nvPr>
        </p:nvSpPr>
        <p:spPr>
          <a:xfrm>
            <a:off x="762000" y="1349375"/>
            <a:ext cx="3429000" cy="5191125"/>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endParaRPr>
              <a:solidFill>
                <a:srgbClr val="C00000"/>
              </a:solidFill>
            </a:endParaRPr>
          </a:p>
        </p:txBody>
      </p:sp>
      <p:sp>
        <p:nvSpPr>
          <p:cNvPr id="5" name="AutoShape 5"/>
          <p:cNvSpPr/>
          <p:nvPr>
            <p:custDataLst>
              <p:tags r:id="rId2"/>
            </p:custDataLst>
          </p:nvPr>
        </p:nvSpPr>
        <p:spPr>
          <a:xfrm>
            <a:off x="762000" y="1349375"/>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endParaRPr>
              <a:solidFill>
                <a:srgbClr val="C00000"/>
              </a:solidFill>
            </a:endParaRPr>
          </a:p>
        </p:txBody>
      </p:sp>
      <p:sp>
        <p:nvSpPr>
          <p:cNvPr id="6" name="AutoShape 6"/>
          <p:cNvSpPr/>
          <p:nvPr>
            <p:custDataLst>
              <p:tags r:id="rId3"/>
            </p:custDataLst>
          </p:nvPr>
        </p:nvSpPr>
        <p:spPr>
          <a:xfrm>
            <a:off x="952500" y="1603375"/>
            <a:ext cx="3048000" cy="86487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custDataLst>
              <p:tags r:id="rId4"/>
            </p:custDataLst>
          </p:nvPr>
        </p:nvSpPr>
        <p:spPr>
          <a:xfrm>
            <a:off x="952500" y="2365375"/>
            <a:ext cx="3048000" cy="1038225"/>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深刻认识习近平党建思想的形成逻辑</a:t>
            </a:r>
            <a:endPar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8" name="Connector 8"/>
          <p:cNvCxnSpPr/>
          <p:nvPr>
            <p:custDataLst>
              <p:tags r:id="rId5"/>
            </p:custDataLst>
          </p:nvPr>
        </p:nvCxnSpPr>
        <p:spPr>
          <a:xfrm>
            <a:off x="952513" y="3248025"/>
            <a:ext cx="3047365" cy="75565"/>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custDataLst>
              <p:tags r:id="rId6"/>
            </p:custDataLst>
          </p:nvPr>
        </p:nvSpPr>
        <p:spPr>
          <a:xfrm>
            <a:off x="952500" y="3444875"/>
            <a:ext cx="3048000" cy="233616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理论渊源：传承马克思主义建党学说精髓</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文化底蕴：根植中华优秀传统文化沃土</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实践基础：总结新时代管党治党实践经验</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问题导向：直面党内存在的突出矛盾问题</a:t>
            </a:r>
            <a:endPar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7"/>
            </p:custDataLst>
          </p:nvPr>
        </p:nvSpPr>
        <p:spPr>
          <a:xfrm>
            <a:off x="4381500" y="1349375"/>
            <a:ext cx="3429000" cy="5191125"/>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endParaRPr>
              <a:solidFill>
                <a:srgbClr val="C00000"/>
              </a:solidFill>
            </a:endParaRPr>
          </a:p>
        </p:txBody>
      </p:sp>
      <p:sp>
        <p:nvSpPr>
          <p:cNvPr id="11" name="AutoShape 11"/>
          <p:cNvSpPr/>
          <p:nvPr>
            <p:custDataLst>
              <p:tags r:id="rId8"/>
            </p:custDataLst>
          </p:nvPr>
        </p:nvSpPr>
        <p:spPr>
          <a:xfrm>
            <a:off x="4381500" y="1349375"/>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endParaRPr>
              <a:solidFill>
                <a:srgbClr val="C00000"/>
              </a:solidFill>
            </a:endParaRPr>
          </a:p>
        </p:txBody>
      </p:sp>
      <p:sp>
        <p:nvSpPr>
          <p:cNvPr id="12" name="AutoShape 12"/>
          <p:cNvSpPr/>
          <p:nvPr>
            <p:custDataLst>
              <p:tags r:id="rId9"/>
            </p:custDataLst>
          </p:nvPr>
        </p:nvSpPr>
        <p:spPr>
          <a:xfrm>
            <a:off x="4572000" y="1603375"/>
            <a:ext cx="3048000" cy="86487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custDataLst>
              <p:tags r:id="rId10"/>
            </p:custDataLst>
          </p:nvPr>
        </p:nvSpPr>
        <p:spPr>
          <a:xfrm>
            <a:off x="4572000" y="2365375"/>
            <a:ext cx="3048000" cy="1038225"/>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深刻领会习近平党建思想的内涵要义</a:t>
            </a:r>
            <a:endPar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14" name="Connector 14"/>
          <p:cNvCxnSpPr/>
          <p:nvPr>
            <p:custDataLst>
              <p:tags r:id="rId11"/>
            </p:custDataLst>
          </p:nvPr>
        </p:nvCxnSpPr>
        <p:spPr>
          <a:xfrm>
            <a:off x="4572013" y="3248025"/>
            <a:ext cx="3047365" cy="75565"/>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custDataLst>
              <p:tags r:id="rId12"/>
            </p:custDataLst>
          </p:nvPr>
        </p:nvSpPr>
        <p:spPr>
          <a:xfrm>
            <a:off x="4572000" y="3444875"/>
            <a:ext cx="3048000" cy="233616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最高原则：坚持和加强党的全面领导</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价值旨归：坚守以人民为中心的根本立场</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主题主线：深入推进新时代党的建设新的伟大工程</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总体布局：构建系统科学的党建工作体系</a:t>
            </a:r>
            <a:endPar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custDataLst>
              <p:tags r:id="rId13"/>
            </p:custDataLst>
          </p:nvPr>
        </p:nvSpPr>
        <p:spPr>
          <a:xfrm>
            <a:off x="8001000" y="1349375"/>
            <a:ext cx="3429000" cy="5191125"/>
          </a:xfrm>
          <a:prstGeom prst="roundRect">
            <a:avLst>
              <a:gd name="adj" fmla="val 0"/>
            </a:avLst>
          </a:prstGeom>
          <a:solidFill>
            <a:srgbClr val="FFFFFF">
              <a:alpha val="6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endParaRPr>
              <a:solidFill>
                <a:srgbClr val="C00000"/>
              </a:solidFill>
            </a:endParaRPr>
          </a:p>
        </p:txBody>
      </p:sp>
      <p:sp>
        <p:nvSpPr>
          <p:cNvPr id="17" name="AutoShape 17"/>
          <p:cNvSpPr/>
          <p:nvPr>
            <p:custDataLst>
              <p:tags r:id="rId14"/>
            </p:custDataLst>
          </p:nvPr>
        </p:nvSpPr>
        <p:spPr>
          <a:xfrm>
            <a:off x="8001000" y="1349375"/>
            <a:ext cx="34290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endParaRPr>
              <a:solidFill>
                <a:srgbClr val="C00000"/>
              </a:solidFill>
            </a:endParaRPr>
          </a:p>
        </p:txBody>
      </p:sp>
      <p:sp>
        <p:nvSpPr>
          <p:cNvPr id="18" name="AutoShape 18"/>
          <p:cNvSpPr/>
          <p:nvPr>
            <p:custDataLst>
              <p:tags r:id="rId15"/>
            </p:custDataLst>
          </p:nvPr>
        </p:nvSpPr>
        <p:spPr>
          <a:xfrm>
            <a:off x="8191500" y="1603375"/>
            <a:ext cx="3048000" cy="86487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3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9" name="AutoShape 19"/>
          <p:cNvSpPr/>
          <p:nvPr>
            <p:custDataLst>
              <p:tags r:id="rId16"/>
            </p:custDataLst>
          </p:nvPr>
        </p:nvSpPr>
        <p:spPr>
          <a:xfrm>
            <a:off x="8191500" y="2365375"/>
            <a:ext cx="3048000" cy="1038225"/>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深刻把握习近平党建思想的时代价值</a:t>
            </a:r>
            <a:endPar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20" name="Connector 20"/>
          <p:cNvCxnSpPr/>
          <p:nvPr>
            <p:custDataLst>
              <p:tags r:id="rId17"/>
            </p:custDataLst>
          </p:nvPr>
        </p:nvCxnSpPr>
        <p:spPr>
          <a:xfrm>
            <a:off x="8191513" y="3248025"/>
            <a:ext cx="3047365" cy="75565"/>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1" name="AutoShape 21"/>
          <p:cNvSpPr/>
          <p:nvPr>
            <p:custDataLst>
              <p:tags r:id="rId18"/>
            </p:custDataLst>
          </p:nvPr>
        </p:nvSpPr>
        <p:spPr>
          <a:xfrm>
            <a:off x="8191500" y="3444875"/>
            <a:ext cx="3048000" cy="233616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政治引领：指引全面从严治党向纵深发展</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实践保障：为中国式现代化提供坚强政治保证</a:t>
            </a:r>
            <a:b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国际贡献：为世界政党治理贡献中国智慧与方案</a:t>
            </a:r>
            <a:endParaRPr lang="en-US" sz="1800" b="0"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22" name="直接连接符 21"/>
          <p:cNvCxnSpPr/>
          <p:nvPr/>
        </p:nvCxnSpPr>
        <p:spPr>
          <a:xfrm>
            <a:off x="615315" y="1089025"/>
            <a:ext cx="10960100" cy="0"/>
          </a:xfrm>
          <a:prstGeom prst="line">
            <a:avLst/>
          </a:prstGeom>
          <a:ln w="28575" cmpd="sng">
            <a:solidFill>
              <a:srgbClr val="C00000"/>
            </a:solidFill>
            <a:prstDash val="solid"/>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第一部分</a:t>
            </a:r>
            <a:endPar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0" y="3048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深刻认识习近平党建思想的形成逻辑</a:t>
            </a:r>
            <a:endParaRPr lang="en-US" sz="36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理论渊源：对马克思主义政党建设思想的继承发展</a:t>
            </a:r>
            <a:endParaRPr lang="en-US" sz="1100"/>
          </a:p>
        </p:txBody>
      </p:sp>
      <p:sp>
        <p:nvSpPr>
          <p:cNvPr id="4" name="AutoShape 4"/>
          <p:cNvSpPr/>
          <p:nvPr/>
        </p:nvSpPr>
        <p:spPr>
          <a:xfrm>
            <a:off x="762000" y="1778000"/>
            <a:ext cx="3429000" cy="3429000"/>
          </a:xfrm>
          <a:prstGeom prst="roundRect">
            <a:avLst>
              <a:gd name="adj" fmla="val 0"/>
            </a:avLst>
          </a:prstGeom>
          <a:solidFill>
            <a:srgbClr val="FFFFFF">
              <a:alpha val="7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032000"/>
            <a:ext cx="406400" cy="406400"/>
          </a:xfrm>
          <a:prstGeom prst="rect">
            <a:avLst/>
          </a:prstGeom>
        </p:spPr>
      </p:pic>
      <p:sp>
        <p:nvSpPr>
          <p:cNvPr id="6" name="AutoShape 6"/>
          <p:cNvSpPr/>
          <p:nvPr/>
        </p:nvSpPr>
        <p:spPr>
          <a:xfrm>
            <a:off x="1524000" y="2032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理论根基</a:t>
            </a:r>
            <a:endParaRPr lang="en-US" sz="1100"/>
          </a:p>
        </p:txBody>
      </p:sp>
      <p:cxnSp>
        <p:nvCxnSpPr>
          <p:cNvPr id="7" name="Connector 7"/>
          <p:cNvCxnSpPr/>
          <p:nvPr/>
        </p:nvCxnSpPr>
        <p:spPr>
          <a:xfrm rot="-14946">
            <a:off x="1016014" y="2597150"/>
            <a:ext cx="2921000" cy="12700"/>
          </a:xfrm>
          <a:prstGeom prst="straightConnector1">
            <a:avLst/>
          </a:prstGeom>
          <a:solidFill>
            <a:srgbClr val="DEE0E3">
              <a:alpha val="100000"/>
            </a:srgbClr>
          </a:solidFill>
          <a:ln w="12700" cap="flat" cmpd="sng">
            <a:solidFill>
              <a:srgbClr val="C00000">
                <a:alpha val="25000"/>
              </a:srgbClr>
            </a:solidFill>
            <a:prstDash val="solid"/>
            <a:round/>
            <a:headEnd type="none" w="med" len="med"/>
            <a:tailEnd type="none" w="med" len="med"/>
          </a:ln>
        </p:spPr>
      </p:cxnSp>
      <p:sp>
        <p:nvSpPr>
          <p:cNvPr id="8" name="AutoShape 8"/>
          <p:cNvSpPr/>
          <p:nvPr/>
        </p:nvSpPr>
        <p:spPr>
          <a:xfrm>
            <a:off x="1016000" y="27940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4A4A"/>
                </a:solidFill>
                <a:latin typeface="Noto Sans SC" panose="020B0200000000000000" charset="-122"/>
                <a:ea typeface="Noto Sans SC" panose="020B0200000000000000" charset="-122"/>
                <a:cs typeface="Noto Sans SC" panose="020B0200000000000000" charset="-122"/>
                <a:sym typeface="Noto Sans SC" panose="020B0200000000000000" charset="-122"/>
              </a:rPr>
              <a:t>马克思主义政党建设思想是习近平党建思想的理论源头。马克思、恩格斯、列宁等经典作家阐述了无产阶级政党的性质、宗旨、纲领与组织原则，为党的建设提供了根本遵循与理论基石。</a:t>
            </a:r>
            <a:endParaRPr lang="en-US" sz="1100"/>
          </a:p>
        </p:txBody>
      </p:sp>
      <p:sp>
        <p:nvSpPr>
          <p:cNvPr id="9" name="AutoShape 9"/>
          <p:cNvSpPr/>
          <p:nvPr/>
        </p:nvSpPr>
        <p:spPr>
          <a:xfrm>
            <a:off x="4381500" y="1778000"/>
            <a:ext cx="3429000" cy="3429000"/>
          </a:xfrm>
          <a:prstGeom prst="roundRect">
            <a:avLst>
              <a:gd name="adj" fmla="val 0"/>
            </a:avLst>
          </a:prstGeom>
          <a:solidFill>
            <a:srgbClr val="FFFFFF">
              <a:alpha val="7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032000"/>
            <a:ext cx="406400" cy="406400"/>
          </a:xfrm>
          <a:prstGeom prst="rect">
            <a:avLst/>
          </a:prstGeom>
        </p:spPr>
      </p:pic>
      <p:sp>
        <p:nvSpPr>
          <p:cNvPr id="11" name="AutoShape 11"/>
          <p:cNvSpPr/>
          <p:nvPr/>
        </p:nvSpPr>
        <p:spPr>
          <a:xfrm>
            <a:off x="5143500" y="2032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继承与发展</a:t>
            </a:r>
            <a:endParaRPr lang="en-US" sz="1100"/>
          </a:p>
        </p:txBody>
      </p:sp>
      <p:cxnSp>
        <p:nvCxnSpPr>
          <p:cNvPr id="12" name="Connector 12"/>
          <p:cNvCxnSpPr/>
          <p:nvPr/>
        </p:nvCxnSpPr>
        <p:spPr>
          <a:xfrm rot="-14946">
            <a:off x="4635514" y="2597150"/>
            <a:ext cx="2921000" cy="12700"/>
          </a:xfrm>
          <a:prstGeom prst="straightConnector1">
            <a:avLst/>
          </a:prstGeom>
          <a:solidFill>
            <a:srgbClr val="DEE0E3">
              <a:alpha val="100000"/>
            </a:srgbClr>
          </a:solidFill>
          <a:ln w="12700" cap="flat" cmpd="sng">
            <a:solidFill>
              <a:srgbClr val="C00000">
                <a:alpha val="25000"/>
              </a:srgbClr>
            </a:solidFill>
            <a:prstDash val="solid"/>
            <a:round/>
            <a:headEnd type="none" w="med" len="med"/>
            <a:tailEnd type="none" w="med" len="med"/>
          </a:ln>
        </p:spPr>
      </p:cxnSp>
      <p:sp>
        <p:nvSpPr>
          <p:cNvPr id="13" name="AutoShape 13"/>
          <p:cNvSpPr/>
          <p:nvPr/>
        </p:nvSpPr>
        <p:spPr>
          <a:xfrm>
            <a:off x="4635500" y="27940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4A4A"/>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坚持马克思主义基本原理与中国实际相结合，提出“党的领导是中国特色社会主义最本质特征”的创新性论断；确立“全面从严治党”“以政治建设为统领”等时代性观点，丰富了马克思主义建党学说的内涵。</a:t>
            </a:r>
            <a:endParaRPr lang="en-US" sz="1100"/>
          </a:p>
        </p:txBody>
      </p:sp>
      <p:sp>
        <p:nvSpPr>
          <p:cNvPr id="14" name="AutoShape 14"/>
          <p:cNvSpPr/>
          <p:nvPr/>
        </p:nvSpPr>
        <p:spPr>
          <a:xfrm>
            <a:off x="8001000" y="1778000"/>
            <a:ext cx="3429000" cy="3429000"/>
          </a:xfrm>
          <a:prstGeom prst="roundRect">
            <a:avLst>
              <a:gd name="adj" fmla="val 0"/>
            </a:avLst>
          </a:prstGeom>
          <a:solidFill>
            <a:srgbClr val="FFFFFF">
              <a:alpha val="75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032000"/>
            <a:ext cx="406400" cy="406400"/>
          </a:xfrm>
          <a:prstGeom prst="rect">
            <a:avLst/>
          </a:prstGeom>
        </p:spPr>
      </p:pic>
      <p:sp>
        <p:nvSpPr>
          <p:cNvPr id="16" name="AutoShape 16"/>
          <p:cNvSpPr/>
          <p:nvPr/>
        </p:nvSpPr>
        <p:spPr>
          <a:xfrm>
            <a:off x="8763000" y="2032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历史地位</a:t>
            </a:r>
            <a:endParaRPr lang="en-US" sz="1100"/>
          </a:p>
        </p:txBody>
      </p:sp>
      <p:cxnSp>
        <p:nvCxnSpPr>
          <p:cNvPr id="17" name="Connector 17"/>
          <p:cNvCxnSpPr/>
          <p:nvPr/>
        </p:nvCxnSpPr>
        <p:spPr>
          <a:xfrm rot="-14946">
            <a:off x="8255014" y="2597150"/>
            <a:ext cx="2921000" cy="12700"/>
          </a:xfrm>
          <a:prstGeom prst="straightConnector1">
            <a:avLst/>
          </a:prstGeom>
          <a:solidFill>
            <a:srgbClr val="DEE0E3">
              <a:alpha val="100000"/>
            </a:srgbClr>
          </a:solidFill>
          <a:ln w="12700" cap="flat" cmpd="sng">
            <a:solidFill>
              <a:srgbClr val="C00000">
                <a:alpha val="25000"/>
              </a:srgbClr>
            </a:solidFill>
            <a:prstDash val="solid"/>
            <a:round/>
            <a:headEnd type="none" w="med" len="med"/>
            <a:tailEnd type="none" w="med" len="med"/>
          </a:ln>
        </p:spPr>
      </p:cxnSp>
      <p:sp>
        <p:nvSpPr>
          <p:cNvPr id="18" name="AutoShape 18"/>
          <p:cNvSpPr/>
          <p:nvPr/>
        </p:nvSpPr>
        <p:spPr>
          <a:xfrm>
            <a:off x="8255000" y="2794000"/>
            <a:ext cx="29210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A4A4A"/>
                </a:solidFill>
                <a:latin typeface="Noto Sans SC" panose="020B0200000000000000" charset="-122"/>
                <a:ea typeface="Noto Sans SC" panose="020B0200000000000000" charset="-122"/>
                <a:cs typeface="Noto Sans SC" panose="020B0200000000000000" charset="-122"/>
                <a:sym typeface="Noto Sans SC" panose="020B0200000000000000" charset="-122"/>
              </a:rPr>
              <a:t>这是马克思主义建党学说中国化时代化的最新成果，标志着我们党对执政党建设规律的认识达到了前所未有的新高度，为新时代全面推进党的建设新的伟大工程提供了根本遵循和行动指南。</a:t>
            </a:r>
            <a:endParaRPr lang="en-US" sz="1100"/>
          </a:p>
        </p:txBody>
      </p:sp>
      <p:sp>
        <p:nvSpPr>
          <p:cNvPr id="19" name="AutoShape 19"/>
          <p:cNvSpPr/>
          <p:nvPr/>
        </p:nvSpPr>
        <p:spPr>
          <a:xfrm>
            <a:off x="762000" y="5524500"/>
            <a:ext cx="106680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6896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“坚持和加强党的全面领导，是党和国家的根本所在、命脉所在，是全国各族人民的利益所系、幸福所系”</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文化底蕴：对中华优秀传统文化的传承转化</a:t>
            </a:r>
            <a:endParaRPr lang="en-US" sz="1100"/>
          </a:p>
        </p:txBody>
      </p:sp>
      <p:sp>
        <p:nvSpPr>
          <p:cNvPr id="4" name="AutoShape 4"/>
          <p:cNvSpPr/>
          <p:nvPr/>
        </p:nvSpPr>
        <p:spPr>
          <a:xfrm>
            <a:off x="762000" y="1651000"/>
            <a:ext cx="10668000" cy="1079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803400"/>
            <a:ext cx="10160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文化根脉：</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中华优秀传统文化是习近平党建思想的重要源泉，其蕴含的民本、修身、廉政、辩证等思想精髓，为新时代党的建设提供了深厚的文化滋养与智慧支撑，构筑起党建思想的精神根基。</a:t>
            </a:r>
            <a:endParaRPr lang="en-US" sz="1100"/>
          </a:p>
        </p:txBody>
      </p:sp>
      <p:sp>
        <p:nvSpPr>
          <p:cNvPr id="6" name="AutoShape 6"/>
          <p:cNvSpPr/>
          <p:nvPr/>
        </p:nvSpPr>
        <p:spPr>
          <a:xfrm>
            <a:off x="762000" y="2921000"/>
            <a:ext cx="5207000" cy="1333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111500"/>
            <a:ext cx="355600" cy="355600"/>
          </a:xfrm>
          <a:prstGeom prst="rect">
            <a:avLst/>
          </a:prstGeom>
        </p:spPr>
      </p:pic>
      <p:sp>
        <p:nvSpPr>
          <p:cNvPr id="8" name="AutoShape 8"/>
          <p:cNvSpPr/>
          <p:nvPr/>
        </p:nvSpPr>
        <p:spPr>
          <a:xfrm>
            <a:off x="1397000" y="3048000"/>
            <a:ext cx="444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民本理念的升华</a:t>
            </a:r>
            <a:endParaRPr lang="en-US" sz="1100"/>
          </a:p>
          <a:p>
            <a:pPr marL="0" indent="0" algn="l">
              <a:lnSpc>
                <a:spcPct val="108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从“政之所兴在顺民心”的传统治世智慧，升华为“以人民为中心的发展思想”，彰显了新时代执政为民的价值追求与根本立场。</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223000" y="2921000"/>
            <a:ext cx="5207000" cy="1333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13500" y="3111500"/>
            <a:ext cx="355600" cy="355600"/>
          </a:xfrm>
          <a:prstGeom prst="rect">
            <a:avLst/>
          </a:prstGeom>
        </p:spPr>
      </p:pic>
      <p:sp>
        <p:nvSpPr>
          <p:cNvPr id="11" name="AutoShape 11"/>
          <p:cNvSpPr/>
          <p:nvPr/>
        </p:nvSpPr>
        <p:spPr>
          <a:xfrm>
            <a:off x="6858000" y="3048000"/>
            <a:ext cx="444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修身思想的传承</a:t>
            </a:r>
            <a:endParaRPr lang="en-US" sz="1100"/>
          </a:p>
          <a:p>
            <a:pPr marL="0" indent="0" algn="l">
              <a:lnSpc>
                <a:spcPct val="108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汲取“为政以德、政者正也”的修身之道，转化为“三严三实”的作风要求，筑牢党员干部廉洁自律、忠诚履职的立身之本。</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762000" y="4381500"/>
            <a:ext cx="5207000" cy="1333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52500" y="4572000"/>
            <a:ext cx="355600" cy="355600"/>
          </a:xfrm>
          <a:prstGeom prst="rect">
            <a:avLst/>
          </a:prstGeom>
        </p:spPr>
      </p:pic>
      <p:sp>
        <p:nvSpPr>
          <p:cNvPr id="14" name="AutoShape 14"/>
          <p:cNvSpPr/>
          <p:nvPr/>
        </p:nvSpPr>
        <p:spPr>
          <a:xfrm>
            <a:off x="1397000" y="4508500"/>
            <a:ext cx="444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廉政文化的发展</a:t>
            </a:r>
            <a:endParaRPr lang="en-US" sz="1100"/>
          </a:p>
          <a:p>
            <a:pPr marL="0" indent="0" algn="l">
              <a:lnSpc>
                <a:spcPct val="108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传承“整肃纲纪、清正廉洁”的历史智慧，发展为新时代巡视巡察制度，构建起全方位、多层次的党内监督体系与反腐防线。</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223000" y="4381500"/>
            <a:ext cx="5207000" cy="1333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13500" y="4572000"/>
            <a:ext cx="355600" cy="355600"/>
          </a:xfrm>
          <a:prstGeom prst="rect">
            <a:avLst/>
          </a:prstGeom>
        </p:spPr>
      </p:pic>
      <p:sp>
        <p:nvSpPr>
          <p:cNvPr id="17" name="AutoShape 17"/>
          <p:cNvSpPr/>
          <p:nvPr/>
        </p:nvSpPr>
        <p:spPr>
          <a:xfrm>
            <a:off x="6858000" y="4508500"/>
            <a:ext cx="444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改革精神的弘扬</a:t>
            </a:r>
            <a:endParaRPr lang="en-US" sz="1100"/>
          </a:p>
          <a:p>
            <a:pPr marL="0" indent="0" algn="l">
              <a:lnSpc>
                <a:spcPct val="108000"/>
              </a:lnSpc>
            </a:pPr>
            <a:r>
              <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秉持“苟日新，日日新”的革新理念，凝聚为全面深化改革的坚定决心，为国家发展与民族复兴注入源源不断的动力。</a:t>
            </a:r>
            <a:endParaRPr lang="en-US" sz="13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8"/>
          <p:cNvSpPr/>
          <p:nvPr/>
        </p:nvSpPr>
        <p:spPr>
          <a:xfrm>
            <a:off x="762000" y="5842000"/>
            <a:ext cx="10668000" cy="5588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889000" y="5943600"/>
            <a:ext cx="10414000" cy="4318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习近平党建思想呈现出鲜明的中国特色、中国风格、中国气派，展现了坚定的历史自信和高度的文化自觉。</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实践基础：对新时代全面从严治党经验的概括凝练</a:t>
            </a:r>
            <a:endParaRPr lang="en-US" sz="1100"/>
          </a:p>
        </p:txBody>
      </p:sp>
      <p:sp>
        <p:nvSpPr>
          <p:cNvPr id="4" name="AutoShape 4"/>
          <p:cNvSpPr/>
          <p:nvPr/>
        </p:nvSpPr>
        <p:spPr>
          <a:xfrm>
            <a:off x="762000" y="1651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伟大实践</a:t>
            </a:r>
            <a:endParaRPr lang="en-US" sz="1100"/>
          </a:p>
        </p:txBody>
      </p:sp>
      <p:sp>
        <p:nvSpPr>
          <p:cNvPr id="5" name="AutoShape 5"/>
          <p:cNvSpPr/>
          <p:nvPr/>
        </p:nvSpPr>
        <p:spPr>
          <a:xfrm>
            <a:off x="762000" y="21590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十八大以来，以习近平同志为核心的党中央以“得罪千百人、不负十四亿”的勇气和魄力，坚定不移推进全面从严治党，以“刀刃向内”的自我革命精神，推动管党治党从宽松软走向严紧硬，开创了党的建设新局面，为新时代党和国家事业发展提供了坚强政治保证。</a:t>
            </a:r>
            <a:endParaRPr lang="en-US" sz="1100"/>
          </a:p>
        </p:txBody>
      </p:sp>
      <p:sp>
        <p:nvSpPr>
          <p:cNvPr id="6" name="AutoShape 6"/>
          <p:cNvSpPr/>
          <p:nvPr/>
        </p:nvSpPr>
        <p:spPr>
          <a:xfrm>
            <a:off x="762000" y="3175000"/>
            <a:ext cx="3429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7" name="AutoShape 7"/>
          <p:cNvSpPr/>
          <p:nvPr/>
        </p:nvSpPr>
        <p:spPr>
          <a:xfrm>
            <a:off x="762000" y="3175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952500" y="3327400"/>
            <a:ext cx="317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作风建设常态化长效化</a:t>
            </a:r>
            <a:endParaRPr lang="en-US" sz="1100"/>
          </a:p>
        </p:txBody>
      </p:sp>
      <p:sp>
        <p:nvSpPr>
          <p:cNvPr id="9" name="AutoShape 9"/>
          <p:cNvSpPr/>
          <p:nvPr/>
        </p:nvSpPr>
        <p:spPr>
          <a:xfrm>
            <a:off x="952500" y="3746500"/>
            <a:ext cx="3111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中央八项规定成为必须坚守的铁规矩，“四风”顽瘴痼疾得到有效整治，党风政风为之一新，党心民心更加凝聚，党同人民群众的血肉联系更加紧密。</a:t>
            </a:r>
            <a:endParaRPr lang="en-US" sz="1100"/>
          </a:p>
        </p:txBody>
      </p:sp>
      <p:sp>
        <p:nvSpPr>
          <p:cNvPr id="10" name="AutoShape 10"/>
          <p:cNvSpPr/>
          <p:nvPr/>
        </p:nvSpPr>
        <p:spPr>
          <a:xfrm>
            <a:off x="4381500" y="3175000"/>
            <a:ext cx="3429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3175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572000" y="3327400"/>
            <a:ext cx="317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反腐败斗争压倒性胜利</a:t>
            </a:r>
            <a:endParaRPr lang="en-US" sz="1100"/>
          </a:p>
        </p:txBody>
      </p:sp>
      <p:sp>
        <p:nvSpPr>
          <p:cNvPr id="13" name="AutoShape 13"/>
          <p:cNvSpPr/>
          <p:nvPr/>
        </p:nvSpPr>
        <p:spPr>
          <a:xfrm>
            <a:off x="4572000" y="3746500"/>
            <a:ext cx="3111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坚持“打虎”“拍蝇”“猎狐”多管齐下，不敢腐、不能腐、不想腐一体推进，清除了党内存在的严重隐患，反腐败斗争取得压倒性胜利并全面巩固。</a:t>
            </a:r>
            <a:endParaRPr lang="en-US" sz="1100"/>
          </a:p>
        </p:txBody>
      </p:sp>
      <p:sp>
        <p:nvSpPr>
          <p:cNvPr id="14" name="AutoShape 14"/>
          <p:cNvSpPr/>
          <p:nvPr/>
        </p:nvSpPr>
        <p:spPr>
          <a:xfrm>
            <a:off x="8001000" y="3175000"/>
            <a:ext cx="3429000" cy="1714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001000" y="3175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191500" y="3327400"/>
            <a:ext cx="317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党内政治生态持续净化</a:t>
            </a:r>
            <a:endParaRPr lang="en-US" sz="1100"/>
          </a:p>
        </p:txBody>
      </p:sp>
      <p:sp>
        <p:nvSpPr>
          <p:cNvPr id="17" name="AutoShape 17"/>
          <p:cNvSpPr/>
          <p:nvPr/>
        </p:nvSpPr>
        <p:spPr>
          <a:xfrm>
            <a:off x="8191500" y="3746500"/>
            <a:ext cx="3111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管党治党宽松软状况得到根本扭转，党内政治生活气象更新，风清气正的党内政治生态不断形成和发展，党的创造力、凝聚力、战斗力显著增强。</a:t>
            </a:r>
            <a:endParaRPr lang="en-US" sz="1100"/>
          </a:p>
        </p:txBody>
      </p:sp>
      <p:sp>
        <p:nvSpPr>
          <p:cNvPr id="18" name="AutoShape 18"/>
          <p:cNvSpPr/>
          <p:nvPr/>
        </p:nvSpPr>
        <p:spPr>
          <a:xfrm>
            <a:off x="762000" y="51435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理论结晶</a:t>
            </a:r>
            <a:endParaRPr lang="en-US" sz="1100"/>
          </a:p>
        </p:txBody>
      </p:sp>
      <p:sp>
        <p:nvSpPr>
          <p:cNvPr id="19" name="AutoShape 19"/>
          <p:cNvSpPr/>
          <p:nvPr/>
        </p:nvSpPr>
        <p:spPr>
          <a:xfrm>
            <a:off x="762000" y="5588000"/>
            <a:ext cx="10668000" cy="952500"/>
          </a:xfrm>
          <a:prstGeom prst="roundRect">
            <a:avLst>
              <a:gd name="adj" fmla="val 0"/>
            </a:avLst>
          </a:prstGeom>
          <a:solidFill>
            <a:srgbClr val="FFFFFF">
              <a:alpha val="60000"/>
            </a:srgbClr>
          </a:solidFill>
          <a:ln cap="flat" cmpd="sng">
            <a:solidFill>
              <a:srgbClr val="E6CFCF">
                <a:alpha val="6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689600"/>
            <a:ext cx="1041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是对新时代全面从严治党伟大实践的理论升华与思想结晶，深刻回答了新时代建设什么样的长期执政的马克思主义政党、怎样建设长期执政的马克思主义政党这一重大时代课题，集中体现了党中央推进党的建设的大思路、大格局与大智慧，为新时代推进党的建设新的伟大工程提供了根本遵循。</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第二部分</a:t>
            </a:r>
            <a:endPar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0" y="3429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深刻领会习近平党建思想的内涵要义</a:t>
            </a:r>
            <a:endPar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问题导向：对破解大党独有难题的理论回应</a:t>
            </a:r>
            <a:endParaRPr lang="en-US" sz="1100"/>
          </a:p>
        </p:txBody>
      </p:sp>
      <p:sp>
        <p:nvSpPr>
          <p:cNvPr id="4" name="AutoShape 4"/>
          <p:cNvSpPr/>
          <p:nvPr/>
        </p:nvSpPr>
        <p:spPr>
          <a:xfrm>
            <a:off x="762000" y="1651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作为世界上最大的马克思主义执政党，面临着“大也有大的难处”。习近平总书记深刻洞察时代发展大势与党的建设实际，提出了关乎党长期执政的“六个如何始终”重大课题，为新时代党的建设指明了方向。</a:t>
            </a:r>
            <a:endParaRPr lang="en-US" sz="1100"/>
          </a:p>
        </p:txBody>
      </p:sp>
      <p:sp>
        <p:nvSpPr>
          <p:cNvPr id="5" name="AutoShape 5"/>
          <p:cNvSpPr/>
          <p:nvPr/>
        </p:nvSpPr>
        <p:spPr>
          <a:xfrm>
            <a:off x="762000" y="2667000"/>
            <a:ext cx="5207000" cy="9144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2768600"/>
            <a:ext cx="4889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坚守初心 · 践行使命</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如何始终不忘初心、牢记使命，筑牢信仰之基，补足精神之钙，把稳思想之舵，永葆共产党人的政治本色。</a:t>
            </a:r>
            <a:endParaRPr lang="en-US" sz="1100"/>
          </a:p>
        </p:txBody>
      </p:sp>
      <p:sp>
        <p:nvSpPr>
          <p:cNvPr id="7" name="AutoShape 7"/>
          <p:cNvSpPr/>
          <p:nvPr/>
        </p:nvSpPr>
        <p:spPr>
          <a:xfrm>
            <a:off x="762000" y="3708400"/>
            <a:ext cx="5207000" cy="9144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952500" y="3810000"/>
            <a:ext cx="4889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思想统一 · 步调一致</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如何始终统一思想、统一意志、统一行动，确保全党上下拧成一股绳，心往一处想、劲往一处使，形成强大合力。</a:t>
            </a:r>
            <a:endParaRPr lang="en-US" sz="1100"/>
          </a:p>
        </p:txBody>
      </p:sp>
      <p:sp>
        <p:nvSpPr>
          <p:cNvPr id="9" name="AutoShape 9"/>
          <p:cNvSpPr/>
          <p:nvPr/>
        </p:nvSpPr>
        <p:spPr>
          <a:xfrm>
            <a:off x="762000" y="4749800"/>
            <a:ext cx="5207000" cy="9144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952500" y="4851400"/>
            <a:ext cx="4889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锤炼本领 · 提升水平</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如何始终具备强大的执政能力和领导水平，不断适应新形势新任务，提升治国理政的本领与智慧，应对风险挑战。</a:t>
            </a:r>
            <a:endParaRPr lang="en-US" sz="1100"/>
          </a:p>
        </p:txBody>
      </p:sp>
      <p:sp>
        <p:nvSpPr>
          <p:cNvPr id="11" name="AutoShape 11"/>
          <p:cNvSpPr/>
          <p:nvPr/>
        </p:nvSpPr>
        <p:spPr>
          <a:xfrm>
            <a:off x="6223000" y="2667000"/>
            <a:ext cx="5207000" cy="9144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413500" y="2768600"/>
            <a:ext cx="4889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锐意进取 · 担当作为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如何始终保持干事创业精神状态，克服精神懈怠危险，以昂扬斗志开拓进取，在新征程上展现新作为。</a:t>
            </a:r>
            <a:endParaRPr lang="en-US" sz="1100"/>
          </a:p>
        </p:txBody>
      </p:sp>
      <p:sp>
        <p:nvSpPr>
          <p:cNvPr id="13" name="AutoShape 13"/>
          <p:cNvSpPr/>
          <p:nvPr/>
        </p:nvSpPr>
        <p:spPr>
          <a:xfrm>
            <a:off x="6223000" y="3708400"/>
            <a:ext cx="5207000" cy="9144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3810000"/>
            <a:ext cx="4889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 自我革命 · 祛病强身</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如何始终能够及时发现和解决自身存在的问题，勇于直面矛盾，不断推进党的自我净化、自我完善、自我革新。</a:t>
            </a:r>
            <a:endParaRPr lang="en-US" sz="1100"/>
          </a:p>
        </p:txBody>
      </p:sp>
      <p:sp>
        <p:nvSpPr>
          <p:cNvPr id="15" name="AutoShape 15"/>
          <p:cNvSpPr/>
          <p:nvPr/>
        </p:nvSpPr>
        <p:spPr>
          <a:xfrm>
            <a:off x="6223000" y="4749800"/>
            <a:ext cx="5207000" cy="9144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6413500" y="4851400"/>
            <a:ext cx="4889500" cy="7874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 激浊扬清 · 永葆清正</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44444"/>
                </a:solidFill>
                <a:latin typeface="Noto Sans SC" panose="020B0200000000000000" charset="-122"/>
                <a:ea typeface="Noto Sans SC" panose="020B0200000000000000" charset="-122"/>
                <a:cs typeface="Noto Sans SC" panose="020B0200000000000000" charset="-122"/>
                <a:sym typeface="Noto Sans SC" panose="020B0200000000000000" charset="-122"/>
              </a:rPr>
              <a:t>如何始终保持风清气正的政治生态，坚决反对腐败，营造海晏河清、朗朗乾坤的政治环境，凝聚党心民心。</a:t>
            </a:r>
            <a:endParaRPr lang="en-US" sz="1100"/>
          </a:p>
        </p:txBody>
      </p:sp>
      <p:sp>
        <p:nvSpPr>
          <p:cNvPr id="17" name="AutoShape 17"/>
          <p:cNvSpPr/>
          <p:nvPr/>
        </p:nvSpPr>
        <p:spPr>
          <a:xfrm>
            <a:off x="762000" y="5867400"/>
            <a:ext cx="10668000" cy="609600"/>
          </a:xfrm>
          <a:prstGeom prst="roundRect">
            <a:avLst>
              <a:gd name="adj" fmla="val 0"/>
            </a:avLst>
          </a:prstGeom>
          <a:solidFill>
            <a:srgbClr val="C00000">
              <a:alpha val="10000"/>
            </a:srgbClr>
          </a:solidFill>
          <a:ln cap="flat" cmpd="sng">
            <a:solidFill>
              <a:srgbClr val="A70000">
                <a:alpha val="1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952500" y="5943600"/>
            <a:ext cx="1041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科学指引：</a:t>
            </a:r>
            <a: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14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习近平党建思想深刻回答了建设什么样的长期执政的马克思主义政党、怎样建设长期执政的马克思主义政党这一重大时代课题，为破解大党独有难题提供了根本遵循和行动指南。</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最高原则：坚持和加强党的全面领导</a:t>
            </a:r>
            <a:endParaRPr lang="en-US" sz="1100"/>
          </a:p>
        </p:txBody>
      </p:sp>
      <p:sp>
        <p:nvSpPr>
          <p:cNvPr id="4" name="AutoShape 4"/>
          <p:cNvSpPr/>
          <p:nvPr/>
        </p:nvSpPr>
        <p:spPr>
          <a:xfrm>
            <a:off x="762000" y="2286000"/>
            <a:ext cx="3378200" cy="35560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57200" cy="457200"/>
          </a:xfrm>
          <a:prstGeom prst="rect">
            <a:avLst/>
          </a:prstGeom>
        </p:spPr>
      </p:pic>
      <p:sp>
        <p:nvSpPr>
          <p:cNvPr id="6" name="AutoShape 6"/>
          <p:cNvSpPr/>
          <p:nvPr/>
        </p:nvSpPr>
        <p:spPr>
          <a:xfrm>
            <a:off x="1600200" y="2603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根本保证</a:t>
            </a:r>
            <a:endParaRPr lang="en-US" sz="1100"/>
          </a:p>
        </p:txBody>
      </p:sp>
      <p:cxnSp>
        <p:nvCxnSpPr>
          <p:cNvPr id="7" name="Connector 7"/>
          <p:cNvCxnSpPr/>
          <p:nvPr/>
        </p:nvCxnSpPr>
        <p:spPr>
          <a:xfrm rot="-15211">
            <a:off x="1016014" y="3232150"/>
            <a:ext cx="28702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1016000" y="3429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坚持党的领导是中国特色社会主义最本质的特征，是新时代坚持和发展中国特色社会主义的根本政治保证。这一原则是我们党和国家事业发展的定海神针，关乎国家前途与民族命运。</a:t>
            </a:r>
            <a:endParaRPr lang="en-US" sz="1100"/>
          </a:p>
        </p:txBody>
      </p:sp>
      <p:sp>
        <p:nvSpPr>
          <p:cNvPr id="9" name="AutoShape 9"/>
          <p:cNvSpPr/>
          <p:nvPr/>
        </p:nvSpPr>
        <p:spPr>
          <a:xfrm>
            <a:off x="4394200" y="2286000"/>
            <a:ext cx="3378200" cy="35560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603500"/>
            <a:ext cx="457200" cy="457200"/>
          </a:xfrm>
          <a:prstGeom prst="rect">
            <a:avLst/>
          </a:prstGeom>
        </p:spPr>
      </p:pic>
      <p:sp>
        <p:nvSpPr>
          <p:cNvPr id="11" name="AutoShape 11"/>
          <p:cNvSpPr/>
          <p:nvPr/>
        </p:nvSpPr>
        <p:spPr>
          <a:xfrm>
            <a:off x="5232400" y="2603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两个确立</a:t>
            </a:r>
            <a:endParaRPr lang="en-US" sz="1100"/>
          </a:p>
        </p:txBody>
      </p:sp>
      <p:cxnSp>
        <p:nvCxnSpPr>
          <p:cNvPr id="12" name="Connector 12"/>
          <p:cNvCxnSpPr/>
          <p:nvPr/>
        </p:nvCxnSpPr>
        <p:spPr>
          <a:xfrm rot="-15211">
            <a:off x="4648214" y="3232150"/>
            <a:ext cx="28702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648200" y="3429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深刻领悟“两个确立”的决定性意义，即确立习近平同志党中央的核心、全党的核心地位，确立习近平新时代中国特色社会主义思想的指导地位，这是党的十八大以来最重要的政治成果。</a:t>
            </a:r>
            <a:endParaRPr lang="en-US" sz="1100"/>
          </a:p>
        </p:txBody>
      </p:sp>
      <p:sp>
        <p:nvSpPr>
          <p:cNvPr id="14" name="AutoShape 14"/>
          <p:cNvSpPr/>
          <p:nvPr/>
        </p:nvSpPr>
        <p:spPr>
          <a:xfrm>
            <a:off x="8026400" y="2286000"/>
            <a:ext cx="3378200" cy="35560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603500"/>
            <a:ext cx="457200" cy="457200"/>
          </a:xfrm>
          <a:prstGeom prst="rect">
            <a:avLst/>
          </a:prstGeom>
        </p:spPr>
      </p:pic>
      <p:sp>
        <p:nvSpPr>
          <p:cNvPr id="16" name="AutoShape 16"/>
          <p:cNvSpPr/>
          <p:nvPr/>
        </p:nvSpPr>
        <p:spPr>
          <a:xfrm>
            <a:off x="8864600" y="26035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两个维护</a:t>
            </a:r>
            <a:endParaRPr lang="en-US" sz="1100"/>
          </a:p>
        </p:txBody>
      </p:sp>
      <p:cxnSp>
        <p:nvCxnSpPr>
          <p:cNvPr id="17" name="Connector 17"/>
          <p:cNvCxnSpPr/>
          <p:nvPr/>
        </p:nvCxnSpPr>
        <p:spPr>
          <a:xfrm rot="-15211">
            <a:off x="8280414" y="3232150"/>
            <a:ext cx="28702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280400" y="3429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全党必须自觉增强“四个意识”、坚定“四个自信”、做到“两个维护”，始终在思想上、政治上、行动上同以习近平同志为核心的党中央保持高度一致，确保全党步调一致向前进。</a:t>
            </a:r>
            <a:endParaRPr lang="en-US" sz="1100"/>
          </a:p>
        </p:txBody>
      </p:sp>
      <p:sp>
        <p:nvSpPr>
          <p:cNvPr id="19" name="AutoShape 19"/>
          <p:cNvSpPr/>
          <p:nvPr/>
        </p:nvSpPr>
        <p:spPr>
          <a:xfrm>
            <a:off x="762000" y="5969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坚持党的全面领导是中国共产党百年奋斗的宝贵经验，是走好新征程的根本遵循</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价值旨归：坚持不忘初心、牢记使命</a:t>
            </a:r>
            <a:endParaRPr lang="en-US" sz="1100"/>
          </a:p>
        </p:txBody>
      </p:sp>
      <p:sp>
        <p:nvSpPr>
          <p:cNvPr id="4" name="AutoShape 4"/>
          <p:cNvSpPr/>
          <p:nvPr/>
        </p:nvSpPr>
        <p:spPr>
          <a:xfrm>
            <a:off x="762000" y="2032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60600"/>
            <a:ext cx="355600" cy="355600"/>
          </a:xfrm>
          <a:prstGeom prst="rect">
            <a:avLst/>
          </a:prstGeom>
        </p:spPr>
      </p:pic>
      <p:sp>
        <p:nvSpPr>
          <p:cNvPr id="7" name="AutoShape 7"/>
          <p:cNvSpPr/>
          <p:nvPr/>
        </p:nvSpPr>
        <p:spPr>
          <a:xfrm>
            <a:off x="1498600" y="22352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根本问题</a:t>
            </a:r>
            <a:endParaRPr lang="en-US" sz="1100"/>
          </a:p>
        </p:txBody>
      </p:sp>
      <p:sp>
        <p:nvSpPr>
          <p:cNvPr id="8" name="AutoShape 8"/>
          <p:cNvSpPr/>
          <p:nvPr/>
        </p:nvSpPr>
        <p:spPr>
          <a:xfrm>
            <a:off x="1016000" y="2730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初心和使命深刻回答了我们党“我是谁、为了谁、干什么、应该干什么”的根本问题，是党的性质宗旨的集中彰显，确立了我们党安身立命的根基与前行方向。</a:t>
            </a:r>
            <a:endParaRPr lang="en-US" sz="1100"/>
          </a:p>
        </p:txBody>
      </p:sp>
      <p:sp>
        <p:nvSpPr>
          <p:cNvPr id="9" name="AutoShape 9"/>
          <p:cNvSpPr/>
          <p:nvPr/>
        </p:nvSpPr>
        <p:spPr>
          <a:xfrm>
            <a:off x="6223000" y="20320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6223000" y="2032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60600"/>
            <a:ext cx="355600" cy="355600"/>
          </a:xfrm>
          <a:prstGeom prst="rect">
            <a:avLst/>
          </a:prstGeom>
        </p:spPr>
      </p:pic>
      <p:sp>
        <p:nvSpPr>
          <p:cNvPr id="12" name="AutoShape 12"/>
          <p:cNvSpPr/>
          <p:nvPr/>
        </p:nvSpPr>
        <p:spPr>
          <a:xfrm>
            <a:off x="6959600" y="22352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核心内涵</a:t>
            </a:r>
            <a:endParaRPr lang="en-US" sz="1100"/>
          </a:p>
        </p:txBody>
      </p:sp>
      <p:sp>
        <p:nvSpPr>
          <p:cNvPr id="13" name="AutoShape 13"/>
          <p:cNvSpPr/>
          <p:nvPr/>
        </p:nvSpPr>
        <p:spPr>
          <a:xfrm>
            <a:off x="6477000" y="27305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初心是为中国人民谋幸福，使命是为中华民族谋复兴。这一初心使命是激励中国共产党人不断前进的根本动力，凝聚着党的理想信念与奋斗目标的核心要义。</a:t>
            </a:r>
            <a:endParaRPr lang="en-US" sz="1100"/>
          </a:p>
        </p:txBody>
      </p:sp>
      <p:sp>
        <p:nvSpPr>
          <p:cNvPr id="14" name="AutoShape 14"/>
          <p:cNvSpPr/>
          <p:nvPr/>
        </p:nvSpPr>
        <p:spPr>
          <a:xfrm>
            <a:off x="762000" y="42545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2545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83100"/>
            <a:ext cx="355600" cy="355600"/>
          </a:xfrm>
          <a:prstGeom prst="rect">
            <a:avLst/>
          </a:prstGeom>
        </p:spPr>
      </p:pic>
      <p:sp>
        <p:nvSpPr>
          <p:cNvPr id="17" name="AutoShape 17"/>
          <p:cNvSpPr/>
          <p:nvPr/>
        </p:nvSpPr>
        <p:spPr>
          <a:xfrm>
            <a:off x="1498600" y="44577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力量源泉</a:t>
            </a:r>
            <a:endParaRPr lang="en-US" sz="1100"/>
          </a:p>
        </p:txBody>
      </p:sp>
      <p:sp>
        <p:nvSpPr>
          <p:cNvPr id="18" name="AutoShape 18"/>
          <p:cNvSpPr/>
          <p:nvPr/>
        </p:nvSpPr>
        <p:spPr>
          <a:xfrm>
            <a:off x="1016000" y="4953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无论顺境逆境，坚守初心使命让我们党在千难万险中凝聚起磅礴力量，始终保持先进性与纯洁性，成为我们党不断从胜利走向新的胜利的根本保证。</a:t>
            </a:r>
            <a:endParaRPr lang="en-US" sz="1100"/>
          </a:p>
        </p:txBody>
      </p:sp>
      <p:sp>
        <p:nvSpPr>
          <p:cNvPr id="19" name="AutoShape 19"/>
          <p:cNvSpPr/>
          <p:nvPr/>
        </p:nvSpPr>
        <p:spPr>
          <a:xfrm>
            <a:off x="6223000" y="4254500"/>
            <a:ext cx="5207000" cy="1968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6223000" y="42545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83100"/>
            <a:ext cx="355600" cy="355600"/>
          </a:xfrm>
          <a:prstGeom prst="rect">
            <a:avLst/>
          </a:prstGeom>
        </p:spPr>
      </p:pic>
      <p:sp>
        <p:nvSpPr>
          <p:cNvPr id="22" name="AutoShape 22"/>
          <p:cNvSpPr/>
          <p:nvPr/>
        </p:nvSpPr>
        <p:spPr>
          <a:xfrm>
            <a:off x="6959600" y="4457700"/>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时代要求</a:t>
            </a:r>
            <a:endParaRPr lang="en-US" sz="1100"/>
          </a:p>
        </p:txBody>
      </p:sp>
      <p:sp>
        <p:nvSpPr>
          <p:cNvPr id="23" name="AutoShape 23"/>
          <p:cNvSpPr/>
          <p:nvPr/>
        </p:nvSpPr>
        <p:spPr>
          <a:xfrm>
            <a:off x="6477000" y="4953000"/>
            <a:ext cx="4699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新征程上，必须初心如磐、使命在肩，胸怀“国之大者”，始终站在时代潮流最前列、攻坚克难最前沿，紧紧依靠人民，书写新时代的奋斗答卷。</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深入推进全面从严治党</a:t>
            </a:r>
            <a:endParaRPr lang="en-US" sz="1100"/>
          </a:p>
        </p:txBody>
      </p:sp>
      <p:sp>
        <p:nvSpPr>
          <p:cNvPr id="4" name="AutoShape 4"/>
          <p:cNvSpPr/>
          <p:nvPr/>
        </p:nvSpPr>
        <p:spPr>
          <a:xfrm>
            <a:off x="762000" y="1651000"/>
            <a:ext cx="5270500" cy="1587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803400"/>
            <a:ext cx="5016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演进历程：认识不断深化</a:t>
            </a:r>
            <a:endParaRPr lang="en-US" sz="1100"/>
          </a:p>
        </p:txBody>
      </p:sp>
      <p:sp>
        <p:nvSpPr>
          <p:cNvPr id="6" name="AutoShape 6"/>
          <p:cNvSpPr/>
          <p:nvPr/>
        </p:nvSpPr>
        <p:spPr>
          <a:xfrm>
            <a:off x="952500" y="2222500"/>
            <a:ext cx="488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从2014年首次提出，到确立为党的建设“鲜明主题”，再到明确为新时代党的建设“主题主线”，深刻体现了我们党对执政党建设规律认识的不断深化与升华。</a:t>
            </a:r>
            <a:endParaRPr lang="en-US" sz="1100"/>
          </a:p>
        </p:txBody>
      </p:sp>
      <p:sp>
        <p:nvSpPr>
          <p:cNvPr id="7" name="AutoShape 7"/>
          <p:cNvSpPr/>
          <p:nvPr/>
        </p:nvSpPr>
        <p:spPr>
          <a:xfrm>
            <a:off x="6159500" y="1651000"/>
            <a:ext cx="5270500" cy="1587500"/>
          </a:xfrm>
          <a:prstGeom prst="roundRect">
            <a:avLst>
              <a:gd name="adj" fmla="val 0"/>
            </a:avLst>
          </a:prstGeom>
          <a:solidFill>
            <a:srgbClr val="C00000">
              <a:alpha val="7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350000" y="1803400"/>
            <a:ext cx="5016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战略意义：必由之路</a:t>
            </a:r>
            <a:endParaRPr lang="en-US" sz="1100"/>
          </a:p>
        </p:txBody>
      </p:sp>
      <p:sp>
        <p:nvSpPr>
          <p:cNvPr id="9" name="AutoShape 9"/>
          <p:cNvSpPr/>
          <p:nvPr/>
        </p:nvSpPr>
        <p:spPr>
          <a:xfrm>
            <a:off x="6350000" y="2222500"/>
            <a:ext cx="488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全面从严治党是我们党永葆生机活力、跳出治乱兴衰历史周期率、走好新的赶考之路的根本保障，是新时代党的建设的根本遵循与行动指南。</a:t>
            </a:r>
            <a:endParaRPr lang="en-US" sz="1100"/>
          </a:p>
        </p:txBody>
      </p:sp>
      <p:sp>
        <p:nvSpPr>
          <p:cNvPr id="10" name="AutoShape 10"/>
          <p:cNvSpPr/>
          <p:nvPr/>
        </p:nvSpPr>
        <p:spPr>
          <a:xfrm>
            <a:off x="762000" y="3683000"/>
            <a:ext cx="2082800" cy="2222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873500"/>
            <a:ext cx="355600" cy="355600"/>
          </a:xfrm>
          <a:prstGeom prst="rect">
            <a:avLst/>
          </a:prstGeom>
        </p:spPr>
      </p:pic>
      <p:sp>
        <p:nvSpPr>
          <p:cNvPr id="12" name="AutoShape 12"/>
          <p:cNvSpPr/>
          <p:nvPr/>
        </p:nvSpPr>
        <p:spPr>
          <a:xfrm>
            <a:off x="1371600" y="3873500"/>
            <a:ext cx="17018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组织体系</a:t>
            </a:r>
            <a:endParaRPr lang="en-US" sz="1100"/>
          </a:p>
        </p:txBody>
      </p:sp>
      <p:sp>
        <p:nvSpPr>
          <p:cNvPr id="13" name="AutoShape 13"/>
          <p:cNvSpPr/>
          <p:nvPr/>
        </p:nvSpPr>
        <p:spPr>
          <a:xfrm>
            <a:off x="952500" y="4381500"/>
            <a:ext cx="18288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健全上下贯通、执行有力的组织体系，确保党中央决策部署层层落实，形成严密的组织保障。</a:t>
            </a:r>
            <a:endParaRPr lang="en-US" sz="1100"/>
          </a:p>
        </p:txBody>
      </p:sp>
      <p:sp>
        <p:nvSpPr>
          <p:cNvPr id="14" name="AutoShape 14"/>
          <p:cNvSpPr/>
          <p:nvPr/>
        </p:nvSpPr>
        <p:spPr>
          <a:xfrm>
            <a:off x="2971800" y="3683000"/>
            <a:ext cx="2082800" cy="2222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162300" y="3873500"/>
            <a:ext cx="355600" cy="355600"/>
          </a:xfrm>
          <a:prstGeom prst="rect">
            <a:avLst/>
          </a:prstGeom>
        </p:spPr>
      </p:pic>
      <p:sp>
        <p:nvSpPr>
          <p:cNvPr id="16" name="AutoShape 16"/>
          <p:cNvSpPr/>
          <p:nvPr/>
        </p:nvSpPr>
        <p:spPr>
          <a:xfrm>
            <a:off x="3581400" y="3873500"/>
            <a:ext cx="17018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教育体系</a:t>
            </a:r>
            <a:endParaRPr lang="en-US" sz="1100"/>
          </a:p>
        </p:txBody>
      </p:sp>
      <p:sp>
        <p:nvSpPr>
          <p:cNvPr id="17" name="AutoShape 17"/>
          <p:cNvSpPr/>
          <p:nvPr/>
        </p:nvSpPr>
        <p:spPr>
          <a:xfrm>
            <a:off x="3162300" y="4381500"/>
            <a:ext cx="18288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用习近平新时代中国特色社会主义思想凝心铸魂，筑牢思想根基，补足精神之钙。</a:t>
            </a:r>
            <a:endParaRPr lang="en-US" sz="1100"/>
          </a:p>
        </p:txBody>
      </p:sp>
      <p:sp>
        <p:nvSpPr>
          <p:cNvPr id="18" name="AutoShape 18"/>
          <p:cNvSpPr/>
          <p:nvPr/>
        </p:nvSpPr>
        <p:spPr>
          <a:xfrm>
            <a:off x="5181600" y="3683000"/>
            <a:ext cx="2082800" cy="2222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372100" y="3873500"/>
            <a:ext cx="355600" cy="355600"/>
          </a:xfrm>
          <a:prstGeom prst="rect">
            <a:avLst/>
          </a:prstGeom>
        </p:spPr>
      </p:pic>
      <p:sp>
        <p:nvSpPr>
          <p:cNvPr id="20" name="AutoShape 20"/>
          <p:cNvSpPr/>
          <p:nvPr/>
        </p:nvSpPr>
        <p:spPr>
          <a:xfrm>
            <a:off x="5791200" y="3873500"/>
            <a:ext cx="17018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监管体系</a:t>
            </a:r>
            <a:endParaRPr lang="en-US" sz="1100"/>
          </a:p>
        </p:txBody>
      </p:sp>
      <p:sp>
        <p:nvSpPr>
          <p:cNvPr id="21" name="AutoShape 21"/>
          <p:cNvSpPr/>
          <p:nvPr/>
        </p:nvSpPr>
        <p:spPr>
          <a:xfrm>
            <a:off x="5372100" y="4381500"/>
            <a:ext cx="18288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严明党的纪律规矩，强化政治监督，做到监督全覆盖、执纪零容忍，管全党、治全党。</a:t>
            </a:r>
            <a:endParaRPr lang="en-US" sz="1100"/>
          </a:p>
        </p:txBody>
      </p:sp>
      <p:sp>
        <p:nvSpPr>
          <p:cNvPr id="22" name="AutoShape 22"/>
          <p:cNvSpPr/>
          <p:nvPr/>
        </p:nvSpPr>
        <p:spPr>
          <a:xfrm>
            <a:off x="7391400" y="3683000"/>
            <a:ext cx="2082800" cy="2222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581900" y="3873500"/>
            <a:ext cx="355600" cy="355600"/>
          </a:xfrm>
          <a:prstGeom prst="rect">
            <a:avLst/>
          </a:prstGeom>
        </p:spPr>
      </p:pic>
      <p:sp>
        <p:nvSpPr>
          <p:cNvPr id="24" name="AutoShape 24"/>
          <p:cNvSpPr/>
          <p:nvPr/>
        </p:nvSpPr>
        <p:spPr>
          <a:xfrm>
            <a:off x="8001000" y="3873500"/>
            <a:ext cx="17018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制度体系</a:t>
            </a:r>
            <a:endParaRPr lang="en-US" sz="1100"/>
          </a:p>
        </p:txBody>
      </p:sp>
      <p:sp>
        <p:nvSpPr>
          <p:cNvPr id="25" name="AutoShape 25"/>
          <p:cNvSpPr/>
          <p:nvPr/>
        </p:nvSpPr>
        <p:spPr>
          <a:xfrm>
            <a:off x="7581900" y="4381500"/>
            <a:ext cx="18288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坚持制度治党、依规治党，完善党内法规制度体系，扎紧制度笼子，规范权力运行。</a:t>
            </a:r>
            <a:endParaRPr lang="en-US" sz="1100"/>
          </a:p>
        </p:txBody>
      </p:sp>
      <p:sp>
        <p:nvSpPr>
          <p:cNvPr id="26" name="AutoShape 26"/>
          <p:cNvSpPr/>
          <p:nvPr/>
        </p:nvSpPr>
        <p:spPr>
          <a:xfrm>
            <a:off x="9601200" y="3683000"/>
            <a:ext cx="2082800" cy="22225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91700" y="3873500"/>
            <a:ext cx="355600" cy="355600"/>
          </a:xfrm>
          <a:prstGeom prst="rect">
            <a:avLst/>
          </a:prstGeom>
        </p:spPr>
      </p:pic>
      <p:sp>
        <p:nvSpPr>
          <p:cNvPr id="28" name="AutoShape 28"/>
          <p:cNvSpPr/>
          <p:nvPr/>
        </p:nvSpPr>
        <p:spPr>
          <a:xfrm>
            <a:off x="10210800" y="3873500"/>
            <a:ext cx="17018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责任体系</a:t>
            </a:r>
            <a:endParaRPr lang="en-US" sz="1100"/>
          </a:p>
        </p:txBody>
      </p:sp>
      <p:sp>
        <p:nvSpPr>
          <p:cNvPr id="29" name="AutoShape 29"/>
          <p:cNvSpPr/>
          <p:nvPr/>
        </p:nvSpPr>
        <p:spPr>
          <a:xfrm>
            <a:off x="9791700" y="4381500"/>
            <a:ext cx="18288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050"/>
                </a:solidFill>
                <a:latin typeface="Noto Sans SC" panose="020B0200000000000000" charset="-122"/>
                <a:ea typeface="Noto Sans SC" panose="020B0200000000000000" charset="-122"/>
                <a:cs typeface="Noto Sans SC" panose="020B0200000000000000" charset="-122"/>
                <a:sym typeface="Noto Sans SC" panose="020B0200000000000000" charset="-122"/>
              </a:rPr>
              <a:t>层层压实管党治党政治责任，落实“一岗双责”，形成党委抓、书记抓、各部门抓的工作格局。</a:t>
            </a:r>
            <a:endParaRPr lang="en-US" sz="1100"/>
          </a:p>
        </p:txBody>
      </p:sp>
      <p:sp>
        <p:nvSpPr>
          <p:cNvPr id="30" name="AutoShape 30"/>
          <p:cNvSpPr/>
          <p:nvPr/>
        </p:nvSpPr>
        <p:spPr>
          <a:xfrm>
            <a:off x="762000" y="6096000"/>
            <a:ext cx="1092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新时代全面从严治党永远在路上，必须常抓不懈、久久为功 ——</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总体布局：系统构建新时代党的建设新格局（一）</a:t>
            </a:r>
            <a:endParaRPr lang="en-US" sz="1100"/>
          </a:p>
        </p:txBody>
      </p:sp>
      <p:sp>
        <p:nvSpPr>
          <p:cNvPr id="4" name="AutoShape 4"/>
          <p:cNvSpPr/>
          <p:nvPr/>
        </p:nvSpPr>
        <p:spPr>
          <a:xfrm>
            <a:off x="762000" y="1651000"/>
            <a:ext cx="1066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25252"/>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习近平党建思想科学构建了新时代党的建设“5+2”总体布局，各方面建设有机衔接、协同联动，深刻揭示了马克思主义执政党建设的本质规律与内在逻辑，为新时代全面从严治党提供了根本遵循。</a:t>
            </a:r>
            <a:endParaRPr lang="en-US" sz="1100"/>
          </a:p>
        </p:txBody>
      </p:sp>
      <p:sp>
        <p:nvSpPr>
          <p:cNvPr id="5" name="AutoShape 5"/>
          <p:cNvSpPr/>
          <p:nvPr/>
        </p:nvSpPr>
        <p:spPr>
          <a:xfrm>
            <a:off x="762000" y="2794000"/>
            <a:ext cx="3378200" cy="311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048000"/>
            <a:ext cx="304800" cy="304800"/>
          </a:xfrm>
          <a:prstGeom prst="rect">
            <a:avLst/>
          </a:prstGeom>
        </p:spPr>
      </p:pic>
      <p:sp>
        <p:nvSpPr>
          <p:cNvPr id="8" name="AutoShape 8"/>
          <p:cNvSpPr/>
          <p:nvPr/>
        </p:nvSpPr>
        <p:spPr>
          <a:xfrm>
            <a:off x="1333500" y="3022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政治建设 · 统领</a:t>
            </a:r>
            <a:endParaRPr lang="en-US" sz="1100"/>
          </a:p>
        </p:txBody>
      </p:sp>
      <p:cxnSp>
        <p:nvCxnSpPr>
          <p:cNvPr id="9" name="Connector 9"/>
          <p:cNvCxnSpPr/>
          <p:nvPr/>
        </p:nvCxnSpPr>
        <p:spPr>
          <a:xfrm rot="-14566">
            <a:off x="952513" y="35496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0" name="AutoShape 10"/>
          <p:cNvSpPr/>
          <p:nvPr/>
        </p:nvSpPr>
        <p:spPr>
          <a:xfrm>
            <a:off x="952500" y="37465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根本性建设，决定着党的建设方向和效果。必须坚持以党的政治建设为统领，把政治标准和政治要求贯穿党的建设各方面全过程，确保全党在政治立场、政治方向、政治原则上同党中央保持高度一致，为党和国家事业发展提供坚强政治保证。</a:t>
            </a:r>
            <a:endParaRPr lang="en-US" sz="1100"/>
          </a:p>
        </p:txBody>
      </p:sp>
      <p:sp>
        <p:nvSpPr>
          <p:cNvPr id="11" name="AutoShape 11"/>
          <p:cNvSpPr/>
          <p:nvPr/>
        </p:nvSpPr>
        <p:spPr>
          <a:xfrm>
            <a:off x="4406900" y="2794000"/>
            <a:ext cx="3378200" cy="311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069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3048000"/>
            <a:ext cx="304800" cy="304800"/>
          </a:xfrm>
          <a:prstGeom prst="rect">
            <a:avLst/>
          </a:prstGeom>
        </p:spPr>
      </p:pic>
      <p:sp>
        <p:nvSpPr>
          <p:cNvPr id="14" name="AutoShape 14"/>
          <p:cNvSpPr/>
          <p:nvPr/>
        </p:nvSpPr>
        <p:spPr>
          <a:xfrm>
            <a:off x="4978400" y="3022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思想建设 · 基础</a:t>
            </a:r>
            <a:endParaRPr lang="en-US" sz="1100"/>
          </a:p>
        </p:txBody>
      </p:sp>
      <p:cxnSp>
        <p:nvCxnSpPr>
          <p:cNvPr id="15" name="Connector 15"/>
          <p:cNvCxnSpPr/>
          <p:nvPr/>
        </p:nvCxnSpPr>
        <p:spPr>
          <a:xfrm rot="-14566">
            <a:off x="4597413" y="35496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4597400" y="37465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基础性建设，是保持党的先进性和纯洁性的根本保证。坚持用习近平新时代中国特色社会主义思想凝心铸魂，持续锤炼坚强党性，筑牢信仰之基、补足精神之钙、把稳思想之舵，为党和国家事业发展提供强大的思想引领和精神动力。</a:t>
            </a:r>
            <a:endParaRPr lang="en-US" sz="1100"/>
          </a:p>
        </p:txBody>
      </p:sp>
      <p:sp>
        <p:nvSpPr>
          <p:cNvPr id="17" name="AutoShape 17"/>
          <p:cNvSpPr/>
          <p:nvPr/>
        </p:nvSpPr>
        <p:spPr>
          <a:xfrm>
            <a:off x="8051800" y="2794000"/>
            <a:ext cx="3378200" cy="311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051800" y="2794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3048000"/>
            <a:ext cx="304800" cy="304800"/>
          </a:xfrm>
          <a:prstGeom prst="rect">
            <a:avLst/>
          </a:prstGeom>
        </p:spPr>
      </p:pic>
      <p:sp>
        <p:nvSpPr>
          <p:cNvPr id="20" name="AutoShape 20"/>
          <p:cNvSpPr/>
          <p:nvPr/>
        </p:nvSpPr>
        <p:spPr>
          <a:xfrm>
            <a:off x="8623300" y="30226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组织建设 · 关键</a:t>
            </a:r>
            <a:endParaRPr lang="en-US" sz="1100"/>
          </a:p>
        </p:txBody>
      </p:sp>
      <p:cxnSp>
        <p:nvCxnSpPr>
          <p:cNvPr id="21" name="Connector 21"/>
          <p:cNvCxnSpPr/>
          <p:nvPr/>
        </p:nvCxnSpPr>
        <p:spPr>
          <a:xfrm rot="-14566">
            <a:off x="8242313" y="3549650"/>
            <a:ext cx="2997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2" name="AutoShape 22"/>
          <p:cNvSpPr/>
          <p:nvPr/>
        </p:nvSpPr>
        <p:spPr>
          <a:xfrm>
            <a:off x="8242300" y="37465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党的优势和力量所在，是实现党的领导的重要保证。坚持健全上下贯通、执行有力的组织体系，建设堪当民族复兴重任的高素质干部队伍，把基层党组织建设成为坚强战斗堡垒，凝聚起推动事业发展的磅礴组织力量。</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总体布局：系统构建新时代党的建设新格局（二）</a:t>
            </a:r>
            <a:endParaRPr lang="en-US" sz="1100"/>
          </a:p>
        </p:txBody>
      </p:sp>
      <p:sp>
        <p:nvSpPr>
          <p:cNvPr id="4" name="AutoShape 4"/>
          <p:cNvSpPr/>
          <p:nvPr/>
        </p:nvSpPr>
        <p:spPr>
          <a:xfrm>
            <a:off x="762000" y="2032000"/>
            <a:ext cx="5207000" cy="177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作风建设 · 有效途径</a:t>
            </a:r>
            <a:endParaRPr lang="en-US" sz="1100"/>
          </a:p>
        </p:txBody>
      </p:sp>
      <p:sp>
        <p:nvSpPr>
          <p:cNvPr id="7" name="AutoShape 7"/>
          <p:cNvSpPr/>
          <p:nvPr/>
        </p:nvSpPr>
        <p:spPr>
          <a:xfrm>
            <a:off x="952500" y="2667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“坚持推进作风建设常态化长效化”，这是保持党同人民群众血肉联系的有效途径，是夯实执政根基、赢得民心所向的关键举措。</a:t>
            </a:r>
            <a:endParaRPr lang="en-US" sz="1100"/>
          </a:p>
        </p:txBody>
      </p:sp>
      <p:sp>
        <p:nvSpPr>
          <p:cNvPr id="8" name="AutoShape 8"/>
          <p:cNvSpPr/>
          <p:nvPr/>
        </p:nvSpPr>
        <p:spPr>
          <a:xfrm>
            <a:off x="6223000" y="2032000"/>
            <a:ext cx="5207000" cy="177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223000" y="2032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413500" y="2222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纪律建设 · 治本之策</a:t>
            </a:r>
            <a:endParaRPr lang="en-US" sz="1100"/>
          </a:p>
        </p:txBody>
      </p:sp>
      <p:sp>
        <p:nvSpPr>
          <p:cNvPr id="11" name="AutoShape 11"/>
          <p:cNvSpPr/>
          <p:nvPr/>
        </p:nvSpPr>
        <p:spPr>
          <a:xfrm>
            <a:off x="6413500" y="2667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“坚持用严明的纪律管全党治全党”，这是全面从严治党的治本之策，以铁的纪律维护党的团结统一，确保全党步调一致向前进。</a:t>
            </a:r>
            <a:endParaRPr lang="en-US" sz="1100"/>
          </a:p>
        </p:txBody>
      </p:sp>
      <p:sp>
        <p:nvSpPr>
          <p:cNvPr id="12" name="AutoShape 12"/>
          <p:cNvSpPr/>
          <p:nvPr/>
        </p:nvSpPr>
        <p:spPr>
          <a:xfrm>
            <a:off x="762000" y="4191000"/>
            <a:ext cx="5207000" cy="177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762000" y="4191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952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制度建设 · 坚实保障</a:t>
            </a:r>
            <a:endParaRPr lang="en-US" sz="1100"/>
          </a:p>
        </p:txBody>
      </p:sp>
      <p:sp>
        <p:nvSpPr>
          <p:cNvPr id="15" name="AutoShape 15"/>
          <p:cNvSpPr/>
          <p:nvPr/>
        </p:nvSpPr>
        <p:spPr>
          <a:xfrm>
            <a:off x="952500" y="4826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“坚持制度治党、依规治党”，把制度建设贯穿于党的各项建设之中，构建系统完备、科学规范的制度体系，为党的建设提供根本保障。</a:t>
            </a:r>
            <a:endParaRPr lang="en-US" sz="1100"/>
          </a:p>
        </p:txBody>
      </p:sp>
      <p:sp>
        <p:nvSpPr>
          <p:cNvPr id="16" name="AutoShape 16"/>
          <p:cNvSpPr/>
          <p:nvPr/>
        </p:nvSpPr>
        <p:spPr>
          <a:xfrm>
            <a:off x="6223000" y="4191000"/>
            <a:ext cx="5207000" cy="1778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223000" y="4191000"/>
            <a:ext cx="5207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413500" y="4381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反腐败斗争 · 重中之重</a:t>
            </a:r>
            <a:endParaRPr lang="en-US" sz="1100"/>
          </a:p>
        </p:txBody>
      </p:sp>
      <p:sp>
        <p:nvSpPr>
          <p:cNvPr id="19" name="AutoShape 19"/>
          <p:cNvSpPr/>
          <p:nvPr/>
        </p:nvSpPr>
        <p:spPr>
          <a:xfrm>
            <a:off x="6413500" y="4826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“坚持一体推进不敢腐、不能腐、不想腐”，这是新时代党的建设的重中之重，为打赢反腐败斗争攻坚战持久战提供了根本遵循和行动指南。</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哲学基础：“六个必须坚持”的世界观和方法论（一）</a:t>
            </a:r>
            <a:endParaRPr lang="en-US" sz="1100"/>
          </a:p>
        </p:txBody>
      </p:sp>
      <p:sp>
        <p:nvSpPr>
          <p:cNvPr id="4" name="AutoShape 4"/>
          <p:cNvSpPr/>
          <p:nvPr/>
        </p:nvSpPr>
        <p:spPr>
          <a:xfrm>
            <a:off x="762000" y="1651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“六个必须坚持”是习近平新时代中国特色社会主义思想的世界观和方法论，深刻揭示了习近平党建思想的理论根基与实践逻辑，为新时代党的建设提供了根本遵循与行动指南。</a:t>
            </a:r>
            <a:endParaRPr lang="en-US" sz="1100"/>
          </a:p>
        </p:txBody>
      </p:sp>
      <p:sp>
        <p:nvSpPr>
          <p:cNvPr id="5" name="AutoShape 5"/>
          <p:cNvSpPr/>
          <p:nvPr/>
        </p:nvSpPr>
        <p:spPr>
          <a:xfrm>
            <a:off x="762000" y="2794000"/>
            <a:ext cx="33782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048000"/>
            <a:ext cx="406400" cy="406400"/>
          </a:xfrm>
          <a:prstGeom prst="rect">
            <a:avLst/>
          </a:prstGeom>
        </p:spPr>
      </p:pic>
      <p:sp>
        <p:nvSpPr>
          <p:cNvPr id="7" name="AutoShape 7"/>
          <p:cNvSpPr/>
          <p:nvPr/>
        </p:nvSpPr>
        <p:spPr>
          <a:xfrm>
            <a:off x="1524000" y="3048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必须坚持人民至上</a:t>
            </a:r>
            <a:endParaRPr lang="en-US" sz="1100"/>
          </a:p>
        </p:txBody>
      </p:sp>
      <p:cxnSp>
        <p:nvCxnSpPr>
          <p:cNvPr id="8" name="Connector 8"/>
          <p:cNvCxnSpPr/>
          <p:nvPr/>
        </p:nvCxnSpPr>
        <p:spPr>
          <a:xfrm rot="-15211">
            <a:off x="1016014" y="3613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9" name="AutoShape 9"/>
          <p:cNvSpPr/>
          <p:nvPr/>
        </p:nvSpPr>
        <p:spPr>
          <a:xfrm>
            <a:off x="1016000" y="3810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深刻回答了“为了谁、依靠谁、我是谁”的根本问题，是党的建设的价值原点与力量源泉。始终把人民利益放在首位，将人民对美好生活的向往作为奋斗目标，彰显了马克思主义政党的根本立场。</a:t>
            </a:r>
            <a:endParaRPr lang="en-US" sz="1100"/>
          </a:p>
        </p:txBody>
      </p:sp>
      <p:sp>
        <p:nvSpPr>
          <p:cNvPr id="10" name="AutoShape 10"/>
          <p:cNvSpPr/>
          <p:nvPr/>
        </p:nvSpPr>
        <p:spPr>
          <a:xfrm>
            <a:off x="4394200" y="2794000"/>
            <a:ext cx="33782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3048000"/>
            <a:ext cx="406400" cy="406400"/>
          </a:xfrm>
          <a:prstGeom prst="rect">
            <a:avLst/>
          </a:prstGeom>
        </p:spPr>
      </p:pic>
      <p:sp>
        <p:nvSpPr>
          <p:cNvPr id="12" name="AutoShape 12"/>
          <p:cNvSpPr/>
          <p:nvPr/>
        </p:nvSpPr>
        <p:spPr>
          <a:xfrm>
            <a:off x="5156200" y="3048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必须坚持自信自立</a:t>
            </a:r>
            <a:endParaRPr lang="en-US" sz="1100"/>
          </a:p>
        </p:txBody>
      </p:sp>
      <p:cxnSp>
        <p:nvCxnSpPr>
          <p:cNvPr id="13" name="Connector 13"/>
          <p:cNvCxnSpPr/>
          <p:nvPr/>
        </p:nvCxnSpPr>
        <p:spPr>
          <a:xfrm rot="-15211">
            <a:off x="4648214" y="3613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4" name="AutoShape 14"/>
          <p:cNvSpPr/>
          <p:nvPr/>
        </p:nvSpPr>
        <p:spPr>
          <a:xfrm>
            <a:off x="4648200" y="3810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立足中国国情，走自己的路，是党的全部理论和实践的立足点。强调独立自主探索符合中国实际的发展路径，把国家和民族发展放在自己力量的基点上，将前途命运牢牢掌握在自己手中。</a:t>
            </a:r>
            <a:endParaRPr lang="en-US" sz="1100"/>
          </a:p>
        </p:txBody>
      </p:sp>
      <p:sp>
        <p:nvSpPr>
          <p:cNvPr id="15" name="AutoShape 15"/>
          <p:cNvSpPr/>
          <p:nvPr/>
        </p:nvSpPr>
        <p:spPr>
          <a:xfrm>
            <a:off x="8026400" y="2794000"/>
            <a:ext cx="3378200" cy="3048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3048000"/>
            <a:ext cx="406400" cy="406400"/>
          </a:xfrm>
          <a:prstGeom prst="rect">
            <a:avLst/>
          </a:prstGeom>
        </p:spPr>
      </p:pic>
      <p:sp>
        <p:nvSpPr>
          <p:cNvPr id="17" name="AutoShape 17"/>
          <p:cNvSpPr/>
          <p:nvPr/>
        </p:nvSpPr>
        <p:spPr>
          <a:xfrm>
            <a:off x="8788400" y="30480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必须坚持守正创新</a:t>
            </a:r>
            <a:endParaRPr lang="en-US" sz="1100"/>
          </a:p>
        </p:txBody>
      </p:sp>
      <p:cxnSp>
        <p:nvCxnSpPr>
          <p:cNvPr id="18" name="Connector 18"/>
          <p:cNvCxnSpPr/>
          <p:nvPr/>
        </p:nvCxnSpPr>
        <p:spPr>
          <a:xfrm rot="-15211">
            <a:off x="8280414" y="3613150"/>
            <a:ext cx="28702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9" name="AutoShape 19"/>
          <p:cNvSpPr/>
          <p:nvPr/>
        </p:nvSpPr>
        <p:spPr>
          <a:xfrm>
            <a:off x="8280400" y="3810000"/>
            <a:ext cx="2870200" cy="190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守正才能不迷失方向，创新才能把握时代。既要坚守马克思主义基本原理和党的根本宗旨，又要勇于推进理论创新、实践创新，以新的理论指导新的实践，让党的建设始终充满生机与活力。</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哲学基础：“六个必须坚持”的世界观和方法论（二）</a:t>
            </a:r>
            <a:endParaRPr lang="en-US" sz="1100"/>
          </a:p>
        </p:txBody>
      </p:sp>
      <p:sp>
        <p:nvSpPr>
          <p:cNvPr id="4" name="AutoShape 4"/>
          <p:cNvSpPr/>
          <p:nvPr/>
        </p:nvSpPr>
        <p:spPr>
          <a:xfrm>
            <a:off x="762000" y="2032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27100" y="22860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6" name="AutoShape 6"/>
          <p:cNvSpPr/>
          <p:nvPr/>
        </p:nvSpPr>
        <p:spPr>
          <a:xfrm>
            <a:off x="927100" y="30480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必须坚持问题导向</a:t>
            </a:r>
            <a:endParaRPr lang="en-US" sz="1100"/>
          </a:p>
        </p:txBody>
      </p:sp>
      <p:cxnSp>
        <p:nvCxnSpPr>
          <p:cNvPr id="7" name="Connector 7"/>
          <p:cNvCxnSpPr/>
          <p:nvPr/>
        </p:nvCxnSpPr>
        <p:spPr>
          <a:xfrm rot="-14505">
            <a:off x="927113" y="3613150"/>
            <a:ext cx="30099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8" name="AutoShape 8"/>
          <p:cNvSpPr/>
          <p:nvPr/>
        </p:nvSpPr>
        <p:spPr>
          <a:xfrm>
            <a:off x="927100" y="3810000"/>
            <a:ext cx="304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聚焦破解大党独有难题，靶向发力、久久为功。以解决实际问题为出发点，在攻坚克难中开创党的建设新局面，确保党始终成为中国特色社会主义事业的领导核心。</a:t>
            </a:r>
            <a:endParaRPr lang="en-US" sz="1100"/>
          </a:p>
        </p:txBody>
      </p:sp>
      <p:sp>
        <p:nvSpPr>
          <p:cNvPr id="9" name="AutoShape 9"/>
          <p:cNvSpPr/>
          <p:nvPr/>
        </p:nvSpPr>
        <p:spPr>
          <a:xfrm>
            <a:off x="4394200" y="2032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559300" y="22860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11" name="AutoShape 11"/>
          <p:cNvSpPr/>
          <p:nvPr/>
        </p:nvSpPr>
        <p:spPr>
          <a:xfrm>
            <a:off x="4559300" y="30480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必须坚持系统观念</a:t>
            </a:r>
            <a:endParaRPr lang="en-US" sz="1100"/>
          </a:p>
        </p:txBody>
      </p:sp>
      <p:cxnSp>
        <p:nvCxnSpPr>
          <p:cNvPr id="12" name="Connector 12"/>
          <p:cNvCxnSpPr/>
          <p:nvPr/>
        </p:nvCxnSpPr>
        <p:spPr>
          <a:xfrm rot="-14505">
            <a:off x="4559313" y="3613150"/>
            <a:ext cx="30099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3" name="AutoShape 13"/>
          <p:cNvSpPr/>
          <p:nvPr/>
        </p:nvSpPr>
        <p:spPr>
          <a:xfrm>
            <a:off x="4559300" y="3810000"/>
            <a:ext cx="304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用普遍联系、全面系统的观点推进党的建设，做到统筹兼顾、综合施策。坚持整体推进与重点突破相统一，避免单兵突进，确保党的建设各方面协调发展。</a:t>
            </a:r>
            <a:endParaRPr lang="en-US" sz="1100"/>
          </a:p>
        </p:txBody>
      </p:sp>
      <p:sp>
        <p:nvSpPr>
          <p:cNvPr id="14" name="AutoShape 14"/>
          <p:cNvSpPr/>
          <p:nvPr/>
        </p:nvSpPr>
        <p:spPr>
          <a:xfrm>
            <a:off x="8026400" y="2032000"/>
            <a:ext cx="33782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191500" y="2286000"/>
            <a:ext cx="304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16" name="AutoShape 16"/>
          <p:cNvSpPr/>
          <p:nvPr/>
        </p:nvSpPr>
        <p:spPr>
          <a:xfrm>
            <a:off x="8191500" y="30480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必须坚持胸怀天下</a:t>
            </a:r>
            <a:endParaRPr lang="en-US" sz="1100"/>
          </a:p>
        </p:txBody>
      </p:sp>
      <p:cxnSp>
        <p:nvCxnSpPr>
          <p:cNvPr id="17" name="Connector 17"/>
          <p:cNvCxnSpPr/>
          <p:nvPr/>
        </p:nvCxnSpPr>
        <p:spPr>
          <a:xfrm rot="-14505">
            <a:off x="8191513" y="3613150"/>
            <a:ext cx="30099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191500" y="3810000"/>
            <a:ext cx="3048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洞察世界大势，汲取世界政党兴衰成败的经验教训。以宽广的国际视野把握历史主动，既为中国人民谋幸福，也为人类进步事业贡献中国智慧和中国方案。</a:t>
            </a:r>
            <a:endParaRPr lang="en-US" sz="1100"/>
          </a:p>
        </p:txBody>
      </p:sp>
      <p:sp>
        <p:nvSpPr>
          <p:cNvPr id="19" name="AutoShape 19"/>
          <p:cNvSpPr/>
          <p:nvPr/>
        </p:nvSpPr>
        <p:spPr>
          <a:xfrm>
            <a:off x="762000" y="5715000"/>
            <a:ext cx="10668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这六个方面相互联系、有机统一，构成了习近平新时代中国特色社会主义思想的世界观和方法论，是指导我们认识世界、改造世界的强大思想武器。</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032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第三部分</a:t>
            </a:r>
            <a:endPar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0" y="2921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深刻把握习近平党建思想的时代价值</a:t>
            </a:r>
            <a:endParaRPr lang="en-US" sz="4000" b="1" i="0" u="none" strike="noStrike">
              <a:solidFill>
                <a:schemeClr val="bg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时代价值（一）：指引全面从严治党新境界</a:t>
            </a:r>
            <a:endParaRPr lang="en-US" sz="1100"/>
          </a:p>
        </p:txBody>
      </p:sp>
      <p:sp>
        <p:nvSpPr>
          <p:cNvPr id="4" name="AutoShape 4"/>
          <p:cNvSpPr/>
          <p:nvPr/>
        </p:nvSpPr>
        <p:spPr>
          <a:xfrm>
            <a:off x="762000" y="2032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222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现实挑战</a:t>
            </a:r>
            <a:endParaRPr lang="en-US" sz="1100"/>
          </a:p>
        </p:txBody>
      </p:sp>
      <p:cxnSp>
        <p:nvCxnSpPr>
          <p:cNvPr id="6" name="Connector 6"/>
          <p:cNvCxnSpPr/>
          <p:nvPr/>
        </p:nvCxnSpPr>
        <p:spPr>
          <a:xfrm rot="-14881">
            <a:off x="952514" y="2724150"/>
            <a:ext cx="29337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952500" y="29210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踏上新征程，党面临的“四大考验”与“四种危险”仍将长期存在。执政、改革开放、市场经济、外部环境考验复杂严峻；精神懈怠、能力不足、脱离群众、消极腐败危险不容忽视，反腐败斗争形势依然严峻复杂，全面从严治党永远在路上。</a:t>
            </a:r>
            <a:endParaRPr lang="en-US" sz="1100"/>
          </a:p>
        </p:txBody>
      </p:sp>
      <p:sp>
        <p:nvSpPr>
          <p:cNvPr id="8" name="AutoShape 8"/>
          <p:cNvSpPr/>
          <p:nvPr/>
        </p:nvSpPr>
        <p:spPr>
          <a:xfrm>
            <a:off x="4406900" y="2032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97400" y="2222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行动指南</a:t>
            </a:r>
            <a:endParaRPr lang="en-US" sz="1100"/>
          </a:p>
        </p:txBody>
      </p:sp>
      <p:cxnSp>
        <p:nvCxnSpPr>
          <p:cNvPr id="10" name="Connector 10"/>
          <p:cNvCxnSpPr/>
          <p:nvPr/>
        </p:nvCxnSpPr>
        <p:spPr>
          <a:xfrm rot="-14881">
            <a:off x="4597414" y="2724150"/>
            <a:ext cx="29337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1" name="AutoShape 11"/>
          <p:cNvSpPr/>
          <p:nvPr/>
        </p:nvSpPr>
        <p:spPr>
          <a:xfrm>
            <a:off x="4597400" y="29210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深刻回答了新时代建设什么样的长期执政的马克思主义政党、怎样建设长期执政的马克思主义政党这一重大课题，为深入研究解决管党治党新情况、新问题提供了根本遵循，是新时代全面从严治党的科学指南和行动纲领。</a:t>
            </a:r>
            <a:endParaRPr lang="en-US" sz="1100"/>
          </a:p>
        </p:txBody>
      </p:sp>
      <p:sp>
        <p:nvSpPr>
          <p:cNvPr id="12" name="AutoShape 12"/>
          <p:cNvSpPr/>
          <p:nvPr/>
        </p:nvSpPr>
        <p:spPr>
          <a:xfrm>
            <a:off x="8051800" y="2032000"/>
            <a:ext cx="3378200" cy="3111500"/>
          </a:xfrm>
          <a:prstGeom prst="roundRect">
            <a:avLst>
              <a:gd name="adj" fmla="val 0"/>
            </a:avLst>
          </a:prstGeom>
          <a:solidFill>
            <a:srgbClr val="C00000">
              <a:alpha val="5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42300" y="2222500"/>
            <a:ext cx="31242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实践要求</a:t>
            </a:r>
            <a:endParaRPr lang="en-US" sz="1100"/>
          </a:p>
        </p:txBody>
      </p:sp>
      <p:cxnSp>
        <p:nvCxnSpPr>
          <p:cNvPr id="14" name="Connector 14"/>
          <p:cNvCxnSpPr/>
          <p:nvPr/>
        </p:nvCxnSpPr>
        <p:spPr>
          <a:xfrm rot="-14881">
            <a:off x="8242314" y="2724150"/>
            <a:ext cx="29337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5" name="AutoShape 15"/>
          <p:cNvSpPr/>
          <p:nvPr/>
        </p:nvSpPr>
        <p:spPr>
          <a:xfrm>
            <a:off x="8242300" y="2921000"/>
            <a:ext cx="2997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4B4B4B"/>
                </a:solidFill>
                <a:latin typeface="Noto Sans SC" panose="020B0200000000000000" charset="-122"/>
                <a:ea typeface="Noto Sans SC" panose="020B0200000000000000" charset="-122"/>
                <a:cs typeface="Noto Sans SC" panose="020B0200000000000000" charset="-122"/>
                <a:sym typeface="Noto Sans SC" panose="020B0200000000000000" charset="-122"/>
              </a:rPr>
              <a:t>坚决摒弃权宜之计、一时之举的思想，克服松劲歇脚、疲劳厌战的情绪，杜绝转变风向、降调变调的错误期待。以“永远吹冲锋号”的坚韧与执着，以更高标准、更实举措、更严要求，把全面从严治党向纵深推进，确保党始终成为坚强领导核心。</a:t>
            </a:r>
            <a:endParaRPr lang="en-US" sz="1100"/>
          </a:p>
        </p:txBody>
      </p:sp>
      <p:sp>
        <p:nvSpPr>
          <p:cNvPr id="16" name="AutoShape 16"/>
          <p:cNvSpPr/>
          <p:nvPr/>
        </p:nvSpPr>
        <p:spPr>
          <a:xfrm>
            <a:off x="762000" y="5461000"/>
            <a:ext cx="10668000" cy="7620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89000" y="56388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治国必先治党，党兴才能国强 —— 以永远在路上的坚韧和执着推进全面从严治党</a:t>
            </a:r>
            <a:endParaRPr lang="en-US" sz="11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时代价值（二）：保障中国式现代化新局面</a:t>
            </a:r>
            <a:endParaRPr lang="en-US" sz="1100"/>
          </a:p>
        </p:txBody>
      </p:sp>
      <p:sp>
        <p:nvSpPr>
          <p:cNvPr id="4" name="AutoShape 4"/>
          <p:cNvSpPr/>
          <p:nvPr/>
        </p:nvSpPr>
        <p:spPr>
          <a:xfrm>
            <a:off x="762000" y="1841500"/>
            <a:ext cx="52705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0320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鲜明特征：坚持党的领导</a:t>
            </a:r>
            <a:endParaRPr lang="en-US" sz="1100"/>
          </a:p>
        </p:txBody>
      </p:sp>
      <p:sp>
        <p:nvSpPr>
          <p:cNvPr id="6" name="AutoShape 6"/>
          <p:cNvSpPr/>
          <p:nvPr/>
        </p:nvSpPr>
        <p:spPr>
          <a:xfrm>
            <a:off x="952500" y="2476500"/>
            <a:ext cx="4889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中国式现代化最鲜明的特征和最突出的优势，在于始终坚持中国共产党的领导。这不仅是其区别于其他现代化模式的根本标志，更是其行稳致远的根本保证。</a:t>
            </a:r>
            <a:endParaRPr lang="en-US" sz="1100"/>
          </a:p>
        </p:txBody>
      </p:sp>
      <p:sp>
        <p:nvSpPr>
          <p:cNvPr id="7" name="AutoShape 7"/>
          <p:cNvSpPr/>
          <p:nvPr/>
        </p:nvSpPr>
        <p:spPr>
          <a:xfrm>
            <a:off x="6159500" y="1841500"/>
            <a:ext cx="5270500" cy="1714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350000" y="2032000"/>
            <a:ext cx="488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时代背景：变局与开局</a:t>
            </a:r>
            <a:endParaRPr lang="en-US" sz="1100"/>
          </a:p>
        </p:txBody>
      </p:sp>
      <p:sp>
        <p:nvSpPr>
          <p:cNvPr id="9" name="AutoShape 9"/>
          <p:cNvSpPr/>
          <p:nvPr/>
        </p:nvSpPr>
        <p:spPr>
          <a:xfrm>
            <a:off x="6350000" y="2476500"/>
            <a:ext cx="4889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站在“十五五”时期（2026-2030年）的开局之年，面对百年变局加速演进、世界变乱交织的复杂外部环境，以及国内发展不平衡不充分等深层次问题，强化党的领导尤为关键。</a:t>
            </a:r>
            <a:endParaRPr lang="en-US" sz="1100"/>
          </a:p>
        </p:txBody>
      </p:sp>
      <p:sp>
        <p:nvSpPr>
          <p:cNvPr id="10" name="AutoShape 10"/>
          <p:cNvSpPr/>
          <p:nvPr/>
        </p:nvSpPr>
        <p:spPr>
          <a:xfrm>
            <a:off x="762000" y="3937000"/>
            <a:ext cx="3378200" cy="2286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4127500"/>
            <a:ext cx="355600" cy="355600"/>
          </a:xfrm>
          <a:prstGeom prst="rect">
            <a:avLst/>
          </a:prstGeom>
        </p:spPr>
      </p:pic>
      <p:sp>
        <p:nvSpPr>
          <p:cNvPr id="12" name="AutoShape 12"/>
          <p:cNvSpPr/>
          <p:nvPr/>
        </p:nvSpPr>
        <p:spPr>
          <a:xfrm>
            <a:off x="1397000" y="4127500"/>
            <a:ext cx="254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筑牢“主心骨”</a:t>
            </a:r>
            <a:endParaRPr lang="en-US" sz="1100"/>
          </a:p>
        </p:txBody>
      </p:sp>
      <p:sp>
        <p:nvSpPr>
          <p:cNvPr id="13" name="AutoShape 13"/>
          <p:cNvSpPr/>
          <p:nvPr/>
        </p:nvSpPr>
        <p:spPr>
          <a:xfrm>
            <a:off x="952500" y="4635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使党始终成为风雨来袭时全体人民最可靠的主心骨，为应对风险挑战、化解矛盾冲突提供最坚实的政治保障与精神支撑。</a:t>
            </a:r>
            <a:endParaRPr lang="en-US" sz="1100"/>
          </a:p>
        </p:txBody>
      </p:sp>
      <p:sp>
        <p:nvSpPr>
          <p:cNvPr id="14" name="AutoShape 14"/>
          <p:cNvSpPr/>
          <p:nvPr/>
        </p:nvSpPr>
        <p:spPr>
          <a:xfrm>
            <a:off x="4406900" y="3937000"/>
            <a:ext cx="3378200" cy="2286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97400" y="4127500"/>
            <a:ext cx="355600" cy="355600"/>
          </a:xfrm>
          <a:prstGeom prst="rect">
            <a:avLst/>
          </a:prstGeom>
        </p:spPr>
      </p:pic>
      <p:sp>
        <p:nvSpPr>
          <p:cNvPr id="16" name="AutoShape 16"/>
          <p:cNvSpPr/>
          <p:nvPr/>
        </p:nvSpPr>
        <p:spPr>
          <a:xfrm>
            <a:off x="5041900" y="4127500"/>
            <a:ext cx="254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强化能力保障</a:t>
            </a:r>
            <a:endParaRPr lang="en-US" sz="1100"/>
          </a:p>
        </p:txBody>
      </p:sp>
      <p:sp>
        <p:nvSpPr>
          <p:cNvPr id="17" name="AutoShape 17"/>
          <p:cNvSpPr/>
          <p:nvPr/>
        </p:nvSpPr>
        <p:spPr>
          <a:xfrm>
            <a:off x="4597400" y="4635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确保党员干部队伍政治过硬、本领高强，不断提升驾驭复杂局面、领导现代化建设的能力，以高素质干部队伍支撑高质量发展。</a:t>
            </a:r>
            <a:endParaRPr lang="en-US" sz="1100"/>
          </a:p>
        </p:txBody>
      </p:sp>
      <p:sp>
        <p:nvSpPr>
          <p:cNvPr id="18" name="AutoShape 18"/>
          <p:cNvSpPr/>
          <p:nvPr/>
        </p:nvSpPr>
        <p:spPr>
          <a:xfrm>
            <a:off x="8051800" y="3937000"/>
            <a:ext cx="3378200" cy="2286000"/>
          </a:xfrm>
          <a:prstGeom prst="roundRect">
            <a:avLst>
              <a:gd name="adj" fmla="val 0"/>
            </a:avLst>
          </a:prstGeom>
          <a:solidFill>
            <a:srgbClr val="FFFFFF">
              <a:alpha val="60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42300" y="4127500"/>
            <a:ext cx="355600" cy="355600"/>
          </a:xfrm>
          <a:prstGeom prst="rect">
            <a:avLst/>
          </a:prstGeom>
        </p:spPr>
      </p:pic>
      <p:sp>
        <p:nvSpPr>
          <p:cNvPr id="20" name="AutoShape 20"/>
          <p:cNvSpPr/>
          <p:nvPr/>
        </p:nvSpPr>
        <p:spPr>
          <a:xfrm>
            <a:off x="8686800" y="4127500"/>
            <a:ext cx="254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凝聚磅礴力量</a:t>
            </a:r>
            <a:endParaRPr lang="en-US" sz="1100"/>
          </a:p>
        </p:txBody>
      </p:sp>
      <p:sp>
        <p:nvSpPr>
          <p:cNvPr id="21" name="AutoShape 21"/>
          <p:cNvSpPr/>
          <p:nvPr/>
        </p:nvSpPr>
        <p:spPr>
          <a:xfrm>
            <a:off x="8242300" y="4635500"/>
            <a:ext cx="29972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团结带领全国各族人民心往一处想、劲往一处使，汇聚起万众一心、攻坚克难的磅礴伟力，推动党和国家事业始终沿着正确方向行稳致远。</a:t>
            </a:r>
            <a:endParaRPr lang="en-US" sz="110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时代价值（三）：贡献政党建设的中国答案</a:t>
            </a:r>
            <a:endParaRPr lang="en-US" sz="1100"/>
          </a:p>
        </p:txBody>
      </p:sp>
      <p:sp>
        <p:nvSpPr>
          <p:cNvPr id="4" name="AutoShape 4"/>
          <p:cNvSpPr/>
          <p:nvPr/>
        </p:nvSpPr>
        <p:spPr>
          <a:xfrm>
            <a:off x="762000" y="2032000"/>
            <a:ext cx="33782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406400" cy="406400"/>
          </a:xfrm>
          <a:prstGeom prst="rect">
            <a:avLst/>
          </a:prstGeom>
        </p:spPr>
      </p:pic>
      <p:sp>
        <p:nvSpPr>
          <p:cNvPr id="7" name="AutoShape 7"/>
          <p:cNvSpPr/>
          <p:nvPr/>
        </p:nvSpPr>
        <p:spPr>
          <a:xfrm>
            <a:off x="1524000" y="2349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世界瞩目</a:t>
            </a:r>
            <a:endParaRPr lang="en-US" sz="1100"/>
          </a:p>
        </p:txBody>
      </p:sp>
      <p:cxnSp>
        <p:nvCxnSpPr>
          <p:cNvPr id="8" name="Connector 8"/>
          <p:cNvCxnSpPr/>
          <p:nvPr/>
        </p:nvCxnSpPr>
        <p:spPr>
          <a:xfrm rot="-15211">
            <a:off x="1016014" y="297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175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读懂“中国之治”，必先读懂“中国共产党之治”。当西方政党政治陷入治理困境时，中国共产党的成功实践打破了西式模式的唯一性迷思，为世界政党政治发展提供了全新的选择与镜鉴。</a:t>
            </a:r>
            <a:endParaRPr lang="en-US" sz="1100"/>
          </a:p>
        </p:txBody>
      </p:sp>
      <p:sp>
        <p:nvSpPr>
          <p:cNvPr id="10" name="AutoShape 10"/>
          <p:cNvSpPr/>
          <p:nvPr/>
        </p:nvSpPr>
        <p:spPr>
          <a:xfrm>
            <a:off x="4394200" y="2032000"/>
            <a:ext cx="33782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406400" cy="406400"/>
          </a:xfrm>
          <a:prstGeom prst="rect">
            <a:avLst/>
          </a:prstGeom>
        </p:spPr>
      </p:pic>
      <p:sp>
        <p:nvSpPr>
          <p:cNvPr id="13" name="AutoShape 13"/>
          <p:cNvSpPr/>
          <p:nvPr/>
        </p:nvSpPr>
        <p:spPr>
          <a:xfrm>
            <a:off x="5156200" y="2349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中国方案</a:t>
            </a:r>
            <a:endParaRPr lang="en-US" sz="1100"/>
          </a:p>
        </p:txBody>
      </p:sp>
      <p:cxnSp>
        <p:nvCxnSpPr>
          <p:cNvPr id="14" name="Connector 14"/>
          <p:cNvCxnSpPr/>
          <p:nvPr/>
        </p:nvCxnSpPr>
        <p:spPr>
          <a:xfrm rot="-15211">
            <a:off x="4648214" y="297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48200" y="3175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习近平党建思想直面执政党建设的共性难题，为解决自我监督、惩治腐败、提升治理能力、保持团结统一等世界性课题提供了系统性方案，为各国政党加强自身建设提供了重要参照。</a:t>
            </a:r>
            <a:endParaRPr lang="en-US" sz="1100"/>
          </a:p>
        </p:txBody>
      </p:sp>
      <p:sp>
        <p:nvSpPr>
          <p:cNvPr id="16" name="AutoShape 16"/>
          <p:cNvSpPr/>
          <p:nvPr/>
        </p:nvSpPr>
        <p:spPr>
          <a:xfrm>
            <a:off x="8026400" y="2032000"/>
            <a:ext cx="3378200" cy="35560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80264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406400" cy="406400"/>
          </a:xfrm>
          <a:prstGeom prst="rect">
            <a:avLst/>
          </a:prstGeom>
        </p:spPr>
      </p:pic>
      <p:sp>
        <p:nvSpPr>
          <p:cNvPr id="19" name="AutoShape 19"/>
          <p:cNvSpPr/>
          <p:nvPr/>
        </p:nvSpPr>
        <p:spPr>
          <a:xfrm>
            <a:off x="8788400" y="23495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国际影响</a:t>
            </a:r>
            <a:endParaRPr lang="en-US" sz="1100"/>
          </a:p>
        </p:txBody>
      </p:sp>
      <p:cxnSp>
        <p:nvCxnSpPr>
          <p:cNvPr id="20" name="Connector 20"/>
          <p:cNvCxnSpPr/>
          <p:nvPr/>
        </p:nvCxnSpPr>
        <p:spPr>
          <a:xfrm rot="-15211">
            <a:off x="8280414" y="29781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8280400" y="3175000"/>
            <a:ext cx="2870200" cy="228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中国共产党的“成功密码”引发全球广泛关注，越来越多的外国政党渴望从中汲取治国理政与管党治党的经验。这不仅推动了全球政治文明的交流互鉴，更为人类政治文明进步贡献了中国智慧与中国力量。</a:t>
            </a:r>
            <a:endParaRPr lang="en-US" sz="1100"/>
          </a:p>
        </p:txBody>
      </p:sp>
      <p:sp>
        <p:nvSpPr>
          <p:cNvPr id="22" name="AutoShape 22"/>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中国共产党的探索与实践，超越了西方模式的局限，为人类政治文明发展开辟了新路径，彰显了马克思主义政党的强大生命力与时代价值。</a:t>
            </a:r>
            <a:endParaRPr lang="en-US" sz="11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课程总结</a:t>
            </a:r>
            <a:endPar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custDataLst>
              <p:tags r:id="rId1"/>
            </p:custDataLst>
          </p:nvPr>
        </p:nvSpPr>
        <p:spPr>
          <a:xfrm>
            <a:off x="762000" y="1778000"/>
            <a:ext cx="5207000" cy="2095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custDataLst>
              <p:tags r:id="rId2"/>
            </p:custDataLst>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016000" y="2006600"/>
            <a:ext cx="355600" cy="355600"/>
          </a:xfrm>
          <a:prstGeom prst="rect">
            <a:avLst/>
          </a:prstGeom>
        </p:spPr>
      </p:pic>
      <p:sp>
        <p:nvSpPr>
          <p:cNvPr id="6" name="AutoShape 6"/>
          <p:cNvSpPr/>
          <p:nvPr>
            <p:custDataLst>
              <p:tags r:id="rId5"/>
            </p:custDataLst>
          </p:nvPr>
        </p:nvSpPr>
        <p:spPr>
          <a:xfrm>
            <a:off x="1460500" y="1981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一个科学思想</a:t>
            </a:r>
            <a:endParaRPr lang="en-US" sz="1100"/>
          </a:p>
        </p:txBody>
      </p:sp>
      <p:sp>
        <p:nvSpPr>
          <p:cNvPr id="7" name="AutoShape 7"/>
          <p:cNvSpPr/>
          <p:nvPr>
            <p:custDataLst>
              <p:tags r:id="rId6"/>
            </p:custDataLst>
          </p:nvPr>
        </p:nvSpPr>
        <p:spPr>
          <a:xfrm>
            <a:off x="1016000" y="24765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习近平党建思想是新时代管党治党、兴党强党的根本遵循与科学指南，深刻回答了“建设什么样的长期执政的马克思主义政党、怎样建设长期执政的马克思主义政党”这一重大时代课题。</a:t>
            </a:r>
            <a:endParaRPr lang="en-US" sz="1100"/>
          </a:p>
        </p:txBody>
      </p:sp>
      <p:sp>
        <p:nvSpPr>
          <p:cNvPr id="8" name="AutoShape 8"/>
          <p:cNvSpPr/>
          <p:nvPr>
            <p:custDataLst>
              <p:tags r:id="rId7"/>
            </p:custDataLst>
          </p:nvPr>
        </p:nvSpPr>
        <p:spPr>
          <a:xfrm>
            <a:off x="6223000" y="1778000"/>
            <a:ext cx="5207000" cy="2095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custDataLst>
              <p:tags r:id="rId8"/>
            </p:custDataLst>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2006600"/>
            <a:ext cx="355600" cy="355600"/>
          </a:xfrm>
          <a:prstGeom prst="rect">
            <a:avLst/>
          </a:prstGeom>
        </p:spPr>
      </p:pic>
      <p:sp>
        <p:nvSpPr>
          <p:cNvPr id="10" name="AutoShape 10"/>
          <p:cNvSpPr/>
          <p:nvPr>
            <p:custDataLst>
              <p:tags r:id="rId11"/>
            </p:custDataLst>
          </p:nvPr>
        </p:nvSpPr>
        <p:spPr>
          <a:xfrm>
            <a:off x="6921500" y="19812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四重形成逻辑</a:t>
            </a:r>
            <a:endParaRPr lang="en-US" sz="1100"/>
          </a:p>
        </p:txBody>
      </p:sp>
      <p:sp>
        <p:nvSpPr>
          <p:cNvPr id="11" name="AutoShape 11"/>
          <p:cNvSpPr/>
          <p:nvPr>
            <p:custDataLst>
              <p:tags r:id="rId12"/>
            </p:custDataLst>
          </p:nvPr>
        </p:nvSpPr>
        <p:spPr>
          <a:xfrm>
            <a:off x="6477000" y="24765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源于马克思主义建党学说的理论渊源，植根于中华优秀传统文化的深厚底蕴，立足于新时代管党治党的实践基础，聚焦于解决党内突出问题的鲜明导向。</a:t>
            </a:r>
            <a:endParaRPr lang="en-US" sz="1100"/>
          </a:p>
        </p:txBody>
      </p:sp>
      <p:sp>
        <p:nvSpPr>
          <p:cNvPr id="12" name="AutoShape 12"/>
          <p:cNvSpPr/>
          <p:nvPr>
            <p:custDataLst>
              <p:tags r:id="rId13"/>
            </p:custDataLst>
          </p:nvPr>
        </p:nvSpPr>
        <p:spPr>
          <a:xfrm>
            <a:off x="762000" y="4127500"/>
            <a:ext cx="5207000" cy="2095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1016000" y="4356100"/>
            <a:ext cx="355600" cy="355600"/>
          </a:xfrm>
          <a:prstGeom prst="rect">
            <a:avLst/>
          </a:prstGeom>
        </p:spPr>
      </p:pic>
      <p:sp>
        <p:nvSpPr>
          <p:cNvPr id="14" name="AutoShape 14"/>
          <p:cNvSpPr/>
          <p:nvPr>
            <p:custDataLst>
              <p:tags r:id="rId17"/>
            </p:custDataLst>
          </p:nvPr>
        </p:nvSpPr>
        <p:spPr>
          <a:xfrm>
            <a:off x="1460500" y="43307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五大内涵要义</a:t>
            </a:r>
            <a:endParaRPr lang="en-US" sz="1100"/>
          </a:p>
        </p:txBody>
      </p:sp>
      <p:sp>
        <p:nvSpPr>
          <p:cNvPr id="15" name="AutoShape 15"/>
          <p:cNvSpPr/>
          <p:nvPr>
            <p:custDataLst>
              <p:tags r:id="rId18"/>
            </p:custDataLst>
          </p:nvPr>
        </p:nvSpPr>
        <p:spPr>
          <a:xfrm>
            <a:off x="1016000" y="4826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坚守“坚持和加强党的全面领导”的最高原则，秉持“以人民为中心”的价值旨归，紧扣“坚持自我革命”的主题主线，统筹“党的建设总体布局”，夯实“辩证唯物主义和历史唯物主义”的哲学基础。</a:t>
            </a:r>
            <a:endParaRPr lang="en-US" sz="1100"/>
          </a:p>
        </p:txBody>
      </p:sp>
      <p:sp>
        <p:nvSpPr>
          <p:cNvPr id="16" name="AutoShape 16"/>
          <p:cNvSpPr/>
          <p:nvPr>
            <p:custDataLst>
              <p:tags r:id="rId19"/>
            </p:custDataLst>
          </p:nvPr>
        </p:nvSpPr>
        <p:spPr>
          <a:xfrm>
            <a:off x="6223000" y="4127500"/>
            <a:ext cx="5207000" cy="2095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custDataLst>
              <p:tags r:id="rId20"/>
            </p:custDataLst>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477000" y="4356100"/>
            <a:ext cx="355600" cy="355600"/>
          </a:xfrm>
          <a:prstGeom prst="rect">
            <a:avLst/>
          </a:prstGeom>
        </p:spPr>
      </p:pic>
      <p:sp>
        <p:nvSpPr>
          <p:cNvPr id="18" name="AutoShape 18"/>
          <p:cNvSpPr/>
          <p:nvPr>
            <p:custDataLst>
              <p:tags r:id="rId23"/>
            </p:custDataLst>
          </p:nvPr>
        </p:nvSpPr>
        <p:spPr>
          <a:xfrm>
            <a:off x="6921500" y="43307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三大时代价值</a:t>
            </a:r>
            <a:endParaRPr lang="en-US" sz="1100"/>
          </a:p>
        </p:txBody>
      </p:sp>
      <p:sp>
        <p:nvSpPr>
          <p:cNvPr id="19" name="AutoShape 19"/>
          <p:cNvSpPr/>
          <p:nvPr>
            <p:custDataLst>
              <p:tags r:id="rId24"/>
            </p:custDataLst>
          </p:nvPr>
        </p:nvSpPr>
        <p:spPr>
          <a:xfrm>
            <a:off x="6477000" y="4826000"/>
            <a:ext cx="4699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为新时代全面从严治党提供根本遵循，为中国式现代化建设提供坚强政治保障，为世界政党治理贡献中国智慧与中国方案，彰显了马克思主义建党学说的强大生命力。</a:t>
            </a:r>
            <a:endParaRPr lang="en-US" sz="11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635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zh-CN" alt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结语</a:t>
            </a:r>
            <a:r>
              <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：自觉用习近平党建思想武装头脑、指导实践</a:t>
            </a:r>
            <a:endParaRPr lang="en-US" sz="32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762000" y="2032000"/>
            <a:ext cx="5207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06400" cy="406400"/>
          </a:xfrm>
          <a:prstGeom prst="rect">
            <a:avLst/>
          </a:prstGeom>
        </p:spPr>
      </p:pic>
      <p:sp>
        <p:nvSpPr>
          <p:cNvPr id="6" name="AutoShape 6"/>
          <p:cNvSpPr/>
          <p:nvPr/>
        </p:nvSpPr>
        <p:spPr>
          <a:xfrm>
            <a:off x="1524000" y="2286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01 强化理论学习</a:t>
            </a:r>
            <a:endParaRPr lang="en-US" sz="1100"/>
          </a:p>
        </p:txBody>
      </p:sp>
      <p:sp>
        <p:nvSpPr>
          <p:cNvPr id="7" name="AutoShape 7"/>
          <p:cNvSpPr/>
          <p:nvPr/>
        </p:nvSpPr>
        <p:spPr>
          <a:xfrm>
            <a:off x="1016000" y="2857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深刻领会习近平党建思想的核心要义、精神实质、丰富内涵和实践要求，在学深悟透、融会贯通上下功夫，切实筑牢思想根基，补足精神之钙。</a:t>
            </a:r>
            <a:endParaRPr lang="en-US" sz="1100"/>
          </a:p>
        </p:txBody>
      </p:sp>
      <p:sp>
        <p:nvSpPr>
          <p:cNvPr id="8" name="AutoShape 8"/>
          <p:cNvSpPr/>
          <p:nvPr/>
        </p:nvSpPr>
        <p:spPr>
          <a:xfrm>
            <a:off x="6223000" y="2032000"/>
            <a:ext cx="5207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477000" y="2286000"/>
            <a:ext cx="406400" cy="406400"/>
          </a:xfrm>
          <a:prstGeom prst="rect">
            <a:avLst/>
          </a:prstGeom>
        </p:spPr>
      </p:pic>
      <p:sp>
        <p:nvSpPr>
          <p:cNvPr id="10" name="AutoShape 10"/>
          <p:cNvSpPr/>
          <p:nvPr/>
        </p:nvSpPr>
        <p:spPr>
          <a:xfrm>
            <a:off x="6985000" y="2286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02 锤炼党性修养</a:t>
            </a:r>
            <a:endParaRPr lang="en-US" sz="1100"/>
          </a:p>
        </p:txBody>
      </p:sp>
      <p:sp>
        <p:nvSpPr>
          <p:cNvPr id="11" name="AutoShape 11"/>
          <p:cNvSpPr/>
          <p:nvPr/>
        </p:nvSpPr>
        <p:spPr>
          <a:xfrm>
            <a:off x="6477000" y="2857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把学习成果转化为坚定的理想信念和坚强的党性修养，不断增强“四个意识”、坚定“四个自信”、做到“两个维护”，始终保持政治上的清醒与坚定。</a:t>
            </a:r>
            <a:endParaRPr lang="en-US" sz="1100"/>
          </a:p>
        </p:txBody>
      </p:sp>
      <p:sp>
        <p:nvSpPr>
          <p:cNvPr id="12" name="AutoShape 12"/>
          <p:cNvSpPr/>
          <p:nvPr/>
        </p:nvSpPr>
        <p:spPr>
          <a:xfrm>
            <a:off x="762000" y="4191000"/>
            <a:ext cx="5207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4445000"/>
            <a:ext cx="406400" cy="406400"/>
          </a:xfrm>
          <a:prstGeom prst="rect">
            <a:avLst/>
          </a:prstGeom>
        </p:spPr>
      </p:pic>
      <p:sp>
        <p:nvSpPr>
          <p:cNvPr id="14" name="AutoShape 14"/>
          <p:cNvSpPr/>
          <p:nvPr/>
        </p:nvSpPr>
        <p:spPr>
          <a:xfrm>
            <a:off x="1524000" y="4445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03 勇于担当作为</a:t>
            </a:r>
            <a:endParaRPr lang="en-US" sz="1100"/>
          </a:p>
        </p:txBody>
      </p:sp>
      <p:sp>
        <p:nvSpPr>
          <p:cNvPr id="15" name="AutoShape 15"/>
          <p:cNvSpPr/>
          <p:nvPr/>
        </p:nvSpPr>
        <p:spPr>
          <a:xfrm>
            <a:off x="1016000" y="5016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把学习成果转化为推动工作的强大动力和实际成效，立足岗位职责，主动担当、积极作为，以“时时放心不下”的责任感，创造经得起检验的实绩。</a:t>
            </a:r>
            <a:endParaRPr lang="en-US" sz="1100"/>
          </a:p>
        </p:txBody>
      </p:sp>
      <p:sp>
        <p:nvSpPr>
          <p:cNvPr id="16" name="AutoShape 16"/>
          <p:cNvSpPr/>
          <p:nvPr/>
        </p:nvSpPr>
        <p:spPr>
          <a:xfrm>
            <a:off x="6223000" y="4191000"/>
            <a:ext cx="5207000" cy="1841500"/>
          </a:xfrm>
          <a:prstGeom prst="roundRect">
            <a:avLst>
              <a:gd name="adj" fmla="val 0"/>
            </a:avLst>
          </a:prstGeom>
          <a:solidFill>
            <a:srgbClr val="C00000">
              <a:alpha val="6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477000" y="4445000"/>
            <a:ext cx="406400" cy="406400"/>
          </a:xfrm>
          <a:prstGeom prst="rect">
            <a:avLst/>
          </a:prstGeom>
        </p:spPr>
      </p:pic>
      <p:sp>
        <p:nvSpPr>
          <p:cNvPr id="18" name="AutoShape 18"/>
          <p:cNvSpPr/>
          <p:nvPr/>
        </p:nvSpPr>
        <p:spPr>
          <a:xfrm>
            <a:off x="6985000" y="444500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panose="020B0200000000000000" charset="-122"/>
                <a:ea typeface="Noto Sans SC" panose="020B0200000000000000" charset="-122"/>
                <a:cs typeface="Noto Sans SC" panose="020B0200000000000000" charset="-122"/>
                <a:sym typeface="Noto Sans SC" panose="020B0200000000000000" charset="-122"/>
              </a:rPr>
              <a:t>04 永葆清廉本色</a:t>
            </a:r>
            <a:endParaRPr lang="en-US" sz="1100"/>
          </a:p>
        </p:txBody>
      </p:sp>
      <p:sp>
        <p:nvSpPr>
          <p:cNvPr id="19" name="AutoShape 19"/>
          <p:cNvSpPr/>
          <p:nvPr/>
        </p:nvSpPr>
        <p:spPr>
          <a:xfrm>
            <a:off x="6477000" y="5016500"/>
            <a:ext cx="4699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把学习成果转化为拒腐防变的思想自觉和行动自觉，严守纪律规矩，筑牢廉洁防线，始终保持共产党人清正廉洁的政治本色，做到心有所畏、言有所戒、行有所止。</a:t>
            </a:r>
            <a:endParaRPr lang="en-US" sz="11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3" name="AutoShape 3"/>
          <p:cNvSpPr/>
          <p:nvPr/>
        </p:nvSpPr>
        <p:spPr>
          <a:xfrm>
            <a:off x="0" y="2348230"/>
            <a:ext cx="12192000" cy="152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谢谢聆听</a:t>
            </a:r>
            <a:r>
              <a:rPr lang="zh-CN" altLang="en-US" sz="48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，敬请指正</a:t>
            </a:r>
            <a:r>
              <a:rPr lang="en-US" sz="48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rPr>
              <a:t>！</a:t>
            </a:r>
            <a:endParaRPr lang="en-US" sz="4800" b="1" i="0" u="none" strike="noStrike">
              <a:solidFill>
                <a:schemeClr val="bg1"/>
              </a:solidFill>
              <a:latin typeface="黑体" panose="02010609060101010101" charset="-122"/>
              <a:ea typeface="黑体" panose="02010609060101010101"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KSO_WM_DIAGRAM_VIRTUALLY_FRAME" val="{&quot;height&quot;:433.75,&quot;left&quot;:60,&quot;top&quot;:106.25,&quot;width&quot;:840}"/>
</p:tagLst>
</file>

<file path=ppt/tags/tag2.xml><?xml version="1.0" encoding="utf-8"?>
<p:tagLst xmlns:p="http://schemas.openxmlformats.org/presentationml/2006/main">
  <p:tag name="KSO_WM_DIAGRAM_VIRTUALLY_FRAME" val="{&quot;height&quot;:433.75,&quot;left&quot;:60,&quot;top&quot;:106.25,&quot;width&quot;:840}"/>
</p:tagLst>
</file>

<file path=ppt/tags/tag3.xml><?xml version="1.0" encoding="utf-8"?>
<p:tagLst xmlns:p="http://schemas.openxmlformats.org/presentationml/2006/main">
  <p:tag name="KSO_WM_DIAGRAM_VIRTUALLY_FRAME" val="{&quot;height&quot;:433.75,&quot;left&quot;:60,&quot;top&quot;:106.25,&quot;width&quot;:840}"/>
</p:tagLst>
</file>

<file path=ppt/tags/tag4.xml><?xml version="1.0" encoding="utf-8"?>
<p:tagLst xmlns:p="http://schemas.openxmlformats.org/presentationml/2006/main">
  <p:tag name="KSO_WM_DIAGRAM_VIRTUALLY_FRAME" val="{&quot;height&quot;:433.75,&quot;left&quot;:60,&quot;top&quot;:106.25,&quot;width&quot;:840}"/>
</p:tagLst>
</file>

<file path=ppt/tags/tag5.xml><?xml version="1.0" encoding="utf-8"?>
<p:tagLst xmlns:p="http://schemas.openxmlformats.org/presentationml/2006/main">
  <p:tag name="KSO_WM_DIAGRAM_VIRTUALLY_FRAME" val="{&quot;height&quot;:433.75,&quot;left&quot;:60,&quot;top&quot;:106.25,&quot;width&quot;:840}"/>
</p:tagLst>
</file>

<file path=ppt/tags/tag6.xml><?xml version="1.0" encoding="utf-8"?>
<p:tagLst xmlns:p="http://schemas.openxmlformats.org/presentationml/2006/main">
  <p:tag name="KSO_WM_DIAGRAM_VIRTUALLY_FRAME" val="{&quot;height&quot;:433.75,&quot;left&quot;:60,&quot;top&quot;:106.25,&quot;width&quot;:840}"/>
</p:tagLst>
</file>

<file path=ppt/tags/tag7.xml><?xml version="1.0" encoding="utf-8"?>
<p:tagLst xmlns:p="http://schemas.openxmlformats.org/presentationml/2006/main">
  <p:tag name="KSO_WM_DIAGRAM_VIRTUALLY_FRAME" val="{&quot;height&quot;:433.75,&quot;left&quot;:60,&quot;top&quot;:106.25,&quot;width&quot;:840}"/>
</p:tagLst>
</file>

<file path=ppt/tags/tag8.xml><?xml version="1.0" encoding="utf-8"?>
<p:tagLst xmlns:p="http://schemas.openxmlformats.org/presentationml/2006/main">
  <p:tag name="KSO_WM_DIAGRAM_VIRTUALLY_FRAME" val="{&quot;height&quot;:433.75,&quot;left&quot;:60,&quot;top&quot;:106.25,&quot;width&quot;:840}"/>
</p:tagLst>
</file>

<file path=ppt/tags/tag9.xml><?xml version="1.0" encoding="utf-8"?>
<p:tagLst xmlns:p="http://schemas.openxmlformats.org/presentationml/2006/main">
  <p:tag name="KSO_WM_DIAGRAM_VIRTUALLY_FRAME" val="{&quot;height&quot;:433.75,&quot;left&quot;:60,&quot;top&quot;:106.25,&quot;width&quot;:840}"/>
</p:tagLst>
</file>

<file path=ppt/tags/tag10.xml><?xml version="1.0" encoding="utf-8"?>
<p:tagLst xmlns:p="http://schemas.openxmlformats.org/presentationml/2006/main">
  <p:tag name="KSO_WM_DIAGRAM_VIRTUALLY_FRAME" val="{&quot;height&quot;:433.75,&quot;left&quot;:60,&quot;top&quot;:106.25,&quot;width&quot;:840}"/>
</p:tagLst>
</file>

<file path=ppt/tags/tag11.xml><?xml version="1.0" encoding="utf-8"?>
<p:tagLst xmlns:p="http://schemas.openxmlformats.org/presentationml/2006/main">
  <p:tag name="KSO_WM_DIAGRAM_VIRTUALLY_FRAME" val="{&quot;height&quot;:433.75,&quot;left&quot;:60,&quot;top&quot;:106.25,&quot;width&quot;:840}"/>
</p:tagLst>
</file>

<file path=ppt/tags/tag12.xml><?xml version="1.0" encoding="utf-8"?>
<p:tagLst xmlns:p="http://schemas.openxmlformats.org/presentationml/2006/main">
  <p:tag name="KSO_WM_DIAGRAM_VIRTUALLY_FRAME" val="{&quot;height&quot;:433.75,&quot;left&quot;:60,&quot;top&quot;:106.25,&quot;width&quot;:840}"/>
</p:tagLst>
</file>

<file path=ppt/tags/tag13.xml><?xml version="1.0" encoding="utf-8"?>
<p:tagLst xmlns:p="http://schemas.openxmlformats.org/presentationml/2006/main">
  <p:tag name="KSO_WM_DIAGRAM_VIRTUALLY_FRAME" val="{&quot;height&quot;:433.75,&quot;left&quot;:60,&quot;top&quot;:106.25,&quot;width&quot;:840}"/>
</p:tagLst>
</file>

<file path=ppt/tags/tag14.xml><?xml version="1.0" encoding="utf-8"?>
<p:tagLst xmlns:p="http://schemas.openxmlformats.org/presentationml/2006/main">
  <p:tag name="KSO_WM_DIAGRAM_VIRTUALLY_FRAME" val="{&quot;height&quot;:433.75,&quot;left&quot;:60,&quot;top&quot;:106.25,&quot;width&quot;:840}"/>
</p:tagLst>
</file>

<file path=ppt/tags/tag15.xml><?xml version="1.0" encoding="utf-8"?>
<p:tagLst xmlns:p="http://schemas.openxmlformats.org/presentationml/2006/main">
  <p:tag name="KSO_WM_DIAGRAM_VIRTUALLY_FRAME" val="{&quot;height&quot;:433.75,&quot;left&quot;:60,&quot;top&quot;:106.25,&quot;width&quot;:840}"/>
</p:tagLst>
</file>

<file path=ppt/tags/tag16.xml><?xml version="1.0" encoding="utf-8"?>
<p:tagLst xmlns:p="http://schemas.openxmlformats.org/presentationml/2006/main">
  <p:tag name="KSO_WM_DIAGRAM_VIRTUALLY_FRAME" val="{&quot;height&quot;:433.75,&quot;left&quot;:60,&quot;top&quot;:106.25,&quot;width&quot;:840}"/>
</p:tagLst>
</file>

<file path=ppt/tags/tag17.xml><?xml version="1.0" encoding="utf-8"?>
<p:tagLst xmlns:p="http://schemas.openxmlformats.org/presentationml/2006/main">
  <p:tag name="KSO_WM_DIAGRAM_VIRTUALLY_FRAME" val="{&quot;height&quot;:433.75,&quot;left&quot;:60,&quot;top&quot;:106.25,&quot;width&quot;:840}"/>
</p:tagLst>
</file>

<file path=ppt/tags/tag18.xml><?xml version="1.0" encoding="utf-8"?>
<p:tagLst xmlns:p="http://schemas.openxmlformats.org/presentationml/2006/main">
  <p:tag name="KSO_WM_DIAGRAM_VIRTUALLY_FRAME" val="{&quot;height&quot;:433.75,&quot;left&quot;:60,&quot;top&quot;:106.25,&quot;width&quot;:840}"/>
</p:tagLst>
</file>

<file path=ppt/tags/tag19.xml><?xml version="1.0" encoding="utf-8"?>
<p:tagLst xmlns:p="http://schemas.openxmlformats.org/presentationml/2006/main">
  <p:tag name="KSO_WM_DIAGRAM_VIRTUALLY_FRAME" val="{&quot;height&quot;:350,&quot;left&quot;:60,&quot;top&quot;:140,&quot;width&quot;:840}"/>
</p:tagLst>
</file>

<file path=ppt/tags/tag20.xml><?xml version="1.0" encoding="utf-8"?>
<p:tagLst xmlns:p="http://schemas.openxmlformats.org/presentationml/2006/main">
  <p:tag name="KSO_WM_DIAGRAM_VIRTUALLY_FRAME" val="{&quot;height&quot;:350,&quot;left&quot;:60,&quot;top&quot;:140,&quot;width&quot;:840}"/>
</p:tagLst>
</file>

<file path=ppt/tags/tag21.xml><?xml version="1.0" encoding="utf-8"?>
<p:tagLst xmlns:p="http://schemas.openxmlformats.org/presentationml/2006/main">
  <p:tag name="KSO_WM_DIAGRAM_VIRTUALLY_FRAME" val="{&quot;height&quot;:350,&quot;left&quot;:60,&quot;top&quot;:140,&quot;width&quot;:840}"/>
</p:tagLst>
</file>

<file path=ppt/tags/tag22.xml><?xml version="1.0" encoding="utf-8"?>
<p:tagLst xmlns:p="http://schemas.openxmlformats.org/presentationml/2006/main">
  <p:tag name="KSO_WM_DIAGRAM_VIRTUALLY_FRAME" val="{&quot;height&quot;:350,&quot;left&quot;:60,&quot;top&quot;:140,&quot;width&quot;:840}"/>
</p:tagLst>
</file>

<file path=ppt/tags/tag23.xml><?xml version="1.0" encoding="utf-8"?>
<p:tagLst xmlns:p="http://schemas.openxmlformats.org/presentationml/2006/main">
  <p:tag name="KSO_WM_DIAGRAM_VIRTUALLY_FRAME" val="{&quot;height&quot;:350,&quot;left&quot;:60,&quot;top&quot;:140,&quot;width&quot;:840}"/>
</p:tagLst>
</file>

<file path=ppt/tags/tag24.xml><?xml version="1.0" encoding="utf-8"?>
<p:tagLst xmlns:p="http://schemas.openxmlformats.org/presentationml/2006/main">
  <p:tag name="KSO_WM_DIAGRAM_VIRTUALLY_FRAME" val="{&quot;height&quot;:350,&quot;left&quot;:60,&quot;top&quot;:140,&quot;width&quot;:840}"/>
</p:tagLst>
</file>

<file path=ppt/tags/tag25.xml><?xml version="1.0" encoding="utf-8"?>
<p:tagLst xmlns:p="http://schemas.openxmlformats.org/presentationml/2006/main">
  <p:tag name="KSO_WM_DIAGRAM_VIRTUALLY_FRAME" val="{&quot;height&quot;:350,&quot;left&quot;:60,&quot;top&quot;:140,&quot;width&quot;:840}"/>
</p:tagLst>
</file>

<file path=ppt/tags/tag26.xml><?xml version="1.0" encoding="utf-8"?>
<p:tagLst xmlns:p="http://schemas.openxmlformats.org/presentationml/2006/main">
  <p:tag name="KSO_WM_DIAGRAM_VIRTUALLY_FRAME" val="{&quot;height&quot;:350,&quot;left&quot;:60,&quot;top&quot;:140,&quot;width&quot;:840}"/>
</p:tagLst>
</file>

<file path=ppt/tags/tag27.xml><?xml version="1.0" encoding="utf-8"?>
<p:tagLst xmlns:p="http://schemas.openxmlformats.org/presentationml/2006/main">
  <p:tag name="KSO_WM_DIAGRAM_VIRTUALLY_FRAME" val="{&quot;height&quot;:350,&quot;left&quot;:60,&quot;top&quot;:140,&quot;width&quot;:840}"/>
</p:tagLst>
</file>

<file path=ppt/tags/tag28.xml><?xml version="1.0" encoding="utf-8"?>
<p:tagLst xmlns:p="http://schemas.openxmlformats.org/presentationml/2006/main">
  <p:tag name="KSO_WM_DIAGRAM_VIRTUALLY_FRAME" val="{&quot;height&quot;:350,&quot;left&quot;:60,&quot;top&quot;:140,&quot;width&quot;:840}"/>
</p:tagLst>
</file>

<file path=ppt/tags/tag29.xml><?xml version="1.0" encoding="utf-8"?>
<p:tagLst xmlns:p="http://schemas.openxmlformats.org/presentationml/2006/main">
  <p:tag name="KSO_WM_DIAGRAM_VIRTUALLY_FRAME" val="{&quot;height&quot;:350,&quot;left&quot;:60,&quot;top&quot;:140,&quot;width&quot;:840}"/>
</p:tagLst>
</file>

<file path=ppt/tags/tag30.xml><?xml version="1.0" encoding="utf-8"?>
<p:tagLst xmlns:p="http://schemas.openxmlformats.org/presentationml/2006/main">
  <p:tag name="KSO_WM_DIAGRAM_VIRTUALLY_FRAME" val="{&quot;height&quot;:350,&quot;left&quot;:60,&quot;top&quot;:140,&quot;width&quot;:840}"/>
</p:tagLst>
</file>

<file path=ppt/tags/tag31.xml><?xml version="1.0" encoding="utf-8"?>
<p:tagLst xmlns:p="http://schemas.openxmlformats.org/presentationml/2006/main">
  <p:tag name="KSO_WM_DIAGRAM_VIRTUALLY_FRAME" val="{&quot;height&quot;:350,&quot;left&quot;:60,&quot;top&quot;:140,&quot;width&quot;:840}"/>
</p:tagLst>
</file>

<file path=ppt/tags/tag32.xml><?xml version="1.0" encoding="utf-8"?>
<p:tagLst xmlns:p="http://schemas.openxmlformats.org/presentationml/2006/main">
  <p:tag name="KSO_WM_DIAGRAM_VIRTUALLY_FRAME" val="{&quot;height&quot;:350,&quot;left&quot;:60,&quot;top&quot;:140,&quot;width&quot;:840}"/>
</p:tagLst>
</file>

<file path=ppt/tags/tag33.xml><?xml version="1.0" encoding="utf-8"?>
<p:tagLst xmlns:p="http://schemas.openxmlformats.org/presentationml/2006/main">
  <p:tag name="KSO_WM_DIAGRAM_VIRTUALLY_FRAME" val="{&quot;height&quot;:350,&quot;left&quot;:60,&quot;top&quot;:140,&quot;width&quot;:840}"/>
</p:tagLst>
</file>

<file path=ppt/tags/tag34.xml><?xml version="1.0" encoding="utf-8"?>
<p:tagLst xmlns:p="http://schemas.openxmlformats.org/presentationml/2006/main">
  <p:tag name="KSO_WM_DIAGRAM_VIRTUALLY_FRAME" val="{&quot;height&quot;:350,&quot;left&quot;:60,&quot;top&quot;:140,&quot;width&quot;:840}"/>
</p:tagLst>
</file>

<file path=ppt/theme/theme1.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6966</Words>
  <Application>WPS 演示</Application>
  <PresentationFormat/>
  <Paragraphs>356</Paragraphs>
  <Slides>23</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vt:lpstr>
      <vt:lpstr>宋体</vt:lpstr>
      <vt:lpstr>Wingdings</vt:lpstr>
      <vt:lpstr>Arial</vt:lpstr>
      <vt:lpstr>Times New Roman</vt:lpstr>
      <vt:lpstr>黑体</vt:lpstr>
      <vt:lpstr>Noto Sans SC</vt:lpstr>
      <vt:lpstr>思源黑体</vt:lpstr>
      <vt:lpstr>微软雅黑</vt:lpstr>
      <vt:lpstr>宋体</vt:lpstr>
      <vt:lpstr>Arial Unicode MS</vt:lpstr>
      <vt:lpstr>方正书宋_GBK</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admin</cp:lastModifiedBy>
  <cp:revision>4</cp:revision>
  <dcterms:created xsi:type="dcterms:W3CDTF">2026-09-22T00:17:42Z</dcterms:created>
  <dcterms:modified xsi:type="dcterms:W3CDTF">2026-09-22T00:17:42Z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{"Label":"1","ContentProducer":"001191110102MACQD9K64010000","ProduceID":"7685754287989394698","ReservedCode1":"","ContentPropagator":"","PropagateID":"","ReservedCode2":""}</vt:lpwstr>
  </property>
  <property fmtid="{D5CDD505-2E9C-101B-9397-08002B2CF9AE}" pid="3" name="KSOProductBuildVer">
    <vt:lpwstr>2052-12.8.2.19313</vt:lpwstr>
  </property>
  <property fmtid="{D5CDD505-2E9C-101B-9397-08002B2CF9AE}" pid="4" name="ICV">
    <vt:lpwstr>BB9376211FFD4B8A950A71ACF3104B28_12</vt:lpwstr>
  </property>
</Properties>
</file>