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5"/>
  </p:handoutMasterIdLst>
  <p:sldIdLst>
    <p:sldId id="383" r:id="rId3"/>
    <p:sldId id="261" r:id="rId5"/>
    <p:sldId id="384" r:id="rId6"/>
    <p:sldId id="263" r:id="rId7"/>
    <p:sldId id="264" r:id="rId8"/>
    <p:sldId id="468" r:id="rId9"/>
    <p:sldId id="469" r:id="rId10"/>
    <p:sldId id="470" r:id="rId11"/>
    <p:sldId id="443" r:id="rId12"/>
    <p:sldId id="465" r:id="rId13"/>
    <p:sldId id="473" r:id="rId14"/>
    <p:sldId id="474" r:id="rId15"/>
    <p:sldId id="475" r:id="rId16"/>
    <p:sldId id="476" r:id="rId17"/>
    <p:sldId id="447" r:id="rId18"/>
    <p:sldId id="411" r:id="rId19"/>
    <p:sldId id="477" r:id="rId20"/>
    <p:sldId id="478" r:id="rId21"/>
    <p:sldId id="479" r:id="rId22"/>
    <p:sldId id="482" r:id="rId23"/>
    <p:sldId id="48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8" userDrawn="1">
          <p15:clr>
            <a:srgbClr val="A4A3A4"/>
          </p15:clr>
        </p15:guide>
        <p15:guide id="2" pos="38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7232"/>
    <a:srgbClr val="C10000"/>
    <a:srgbClr val="C6252A"/>
    <a:srgbClr val="E6E6E6"/>
    <a:srgbClr val="6FD0FD"/>
    <a:srgbClr val="BCEFF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0" autoAdjust="0"/>
  </p:normalViewPr>
  <p:slideViewPr>
    <p:cSldViewPr snapToGrid="0" showGuides="1">
      <p:cViewPr varScale="1">
        <p:scale>
          <a:sx n="109" d="100"/>
          <a:sy n="109" d="100"/>
        </p:scale>
        <p:origin x="2304" y="96"/>
      </p:cViewPr>
      <p:guideLst>
        <p:guide orient="horz" pos="2098"/>
        <p:guide pos="386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B6CDA-A48A-4675-BC36-68B11F855E0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4DF758-22CE-4A29-B556-527F3664D84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B0500000000000000" charset="-122"/>
                <a:ea typeface="宋体" pitchFamily="2" charset="-122"/>
              </a:rPr>
            </a:fld>
            <a:endParaRPr lang="zh-CN" altLang="en-US">
              <a:solidFill>
                <a:prstClr val="black"/>
              </a:solidFill>
              <a:latin typeface="Calibri" panose="020B0500000000000000" charset="-122"/>
              <a:ea typeface="宋体"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0" y="736600"/>
            <a:ext cx="12194540" cy="85725"/>
          </a:xfrm>
          <a:prstGeom prst="rect">
            <a:avLst/>
          </a:prstGeom>
          <a:solidFill>
            <a:srgbClr val="C00000"/>
          </a:solidFill>
          <a:ln w="12700" cap="flat" cmpd="sng" algn="ctr">
            <a:noFill/>
            <a:prstDash val="solid"/>
            <a:miter lim="800000"/>
          </a:ln>
          <a:effectLst/>
        </p:spPr>
        <p:txBody>
          <a:bodyPr rtlCol="0" anchor="ctr"/>
          <a:lstStyle/>
          <a:p>
            <a:pPr algn="ctr" defTabSz="914400">
              <a:defRPr/>
            </a:pPr>
            <a:endParaRPr lang="zh-CN" altLang="en-US" kern="0" smtClean="0">
              <a:solidFill>
                <a:srgbClr val="FFFFFF"/>
              </a:solidFill>
              <a:latin typeface="方正姚体" panose="02010601030101010101" pitchFamily="2" charset="-122"/>
              <a:ea typeface="微软雅黑" panose="020B0503020204020204" pitchFamily="34" charset="-122"/>
              <a:sym typeface="方正姚体" panose="02010601030101010101" pitchFamily="2" charset="-122"/>
            </a:endParaRPr>
          </a:p>
        </p:txBody>
      </p:sp>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形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835" y="167005"/>
            <a:ext cx="582930" cy="654685"/>
          </a:xfrm>
          <a:prstGeom prst="rect">
            <a:avLst/>
          </a:prstGeom>
        </p:spPr>
      </p:pic>
      <p:pic>
        <p:nvPicPr>
          <p:cNvPr id="22" name="图片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58830" y="-216535"/>
            <a:ext cx="1250315" cy="10388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0" y="736600"/>
            <a:ext cx="12194540" cy="85725"/>
          </a:xfrm>
          <a:prstGeom prst="rect">
            <a:avLst/>
          </a:prstGeom>
          <a:solidFill>
            <a:srgbClr val="C00000"/>
          </a:solidFill>
          <a:ln w="12700" cap="flat" cmpd="sng" algn="ctr">
            <a:noFill/>
            <a:prstDash val="solid"/>
            <a:miter lim="800000"/>
          </a:ln>
          <a:effectLst/>
        </p:spPr>
        <p:txBody>
          <a:bodyPr rtlCol="0" anchor="ctr"/>
          <a:lstStyle/>
          <a:p>
            <a:pPr algn="ctr" defTabSz="914400">
              <a:defRPr/>
            </a:pPr>
            <a:endParaRPr lang="zh-CN" altLang="en-US" kern="0" smtClean="0">
              <a:solidFill>
                <a:srgbClr val="FFFFFF"/>
              </a:solidFill>
              <a:latin typeface="方正姚体" panose="02010601030101010101" pitchFamily="2" charset="-122"/>
              <a:ea typeface="微软雅黑" panose="020B0503020204020204" pitchFamily="34" charset="-122"/>
              <a:sym typeface="方正姚体" panose="02010601030101010101" pitchFamily="2" charset="-122"/>
            </a:endParaRPr>
          </a:p>
        </p:txBody>
      </p:sp>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形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835" y="167005"/>
            <a:ext cx="582930" cy="654685"/>
          </a:xfrm>
          <a:prstGeom prst="rect">
            <a:avLst/>
          </a:prstGeom>
        </p:spPr>
      </p:pic>
      <p:pic>
        <p:nvPicPr>
          <p:cNvPr id="22" name="图片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58830" y="-216535"/>
            <a:ext cx="1250315" cy="10388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0" y="736600"/>
            <a:ext cx="12194540" cy="85725"/>
          </a:xfrm>
          <a:prstGeom prst="rect">
            <a:avLst/>
          </a:prstGeom>
          <a:solidFill>
            <a:srgbClr val="C00000"/>
          </a:solidFill>
          <a:ln w="12700" cap="flat" cmpd="sng" algn="ctr">
            <a:noFill/>
            <a:prstDash val="solid"/>
            <a:miter lim="800000"/>
          </a:ln>
          <a:effectLst/>
        </p:spPr>
        <p:txBody>
          <a:bodyPr rtlCol="0" anchor="ctr"/>
          <a:lstStyle/>
          <a:p>
            <a:pPr algn="ctr" defTabSz="914400">
              <a:defRPr/>
            </a:pPr>
            <a:endParaRPr lang="zh-CN" altLang="en-US" kern="0" smtClean="0">
              <a:solidFill>
                <a:srgbClr val="FFFFFF"/>
              </a:solidFill>
              <a:latin typeface="方正姚体" panose="02010601030101010101" pitchFamily="2" charset="-122"/>
              <a:ea typeface="微软雅黑" panose="020B0503020204020204" pitchFamily="34" charset="-122"/>
              <a:sym typeface="方正姚体" panose="02010601030101010101" pitchFamily="2" charset="-122"/>
            </a:endParaRPr>
          </a:p>
        </p:txBody>
      </p:sp>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形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835" y="167005"/>
            <a:ext cx="582930" cy="654685"/>
          </a:xfrm>
          <a:prstGeom prst="rect">
            <a:avLst/>
          </a:prstGeom>
        </p:spPr>
      </p:pic>
      <p:pic>
        <p:nvPicPr>
          <p:cNvPr id="22" name="图片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58830" y="-216535"/>
            <a:ext cx="1250315" cy="10388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5" Type="http://schemas.openxmlformats.org/officeDocument/2006/relationships/notesSlide" Target="../notesSlides/notesSlide3.xml"/><Relationship Id="rId14" Type="http://schemas.openxmlformats.org/officeDocument/2006/relationships/slideLayout" Target="../slideLayouts/slideLayout1.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0" Type="http://schemas.openxmlformats.org/officeDocument/2006/relationships/notesSlide" Target="../notesSlides/notesSlide4.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0" Type="http://schemas.openxmlformats.org/officeDocument/2006/relationships/notesSlide" Target="../notesSlides/notesSlide9.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3.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3.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3.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3.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3.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0" Type="http://schemas.openxmlformats.org/officeDocument/2006/relationships/notesSlide" Target="../notesSlides/notesSlide15.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4.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image" Target="../media/image4.png"/><Relationship Id="rId2" Type="http://schemas.openxmlformats.org/officeDocument/2006/relationships/tags" Target="../tags/tag77.xml"/><Relationship Id="rId1" Type="http://schemas.openxmlformats.org/officeDocument/2006/relationships/tags" Target="../tags/tag76.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image" Target="../media/image4.png"/><Relationship Id="rId2" Type="http://schemas.openxmlformats.org/officeDocument/2006/relationships/tags" Target="../tags/tag81.xml"/><Relationship Id="rId1" Type="http://schemas.openxmlformats.org/officeDocument/2006/relationships/tags" Target="../tags/tag80.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4.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image" Target="../media/image4.png"/><Relationship Id="rId2" Type="http://schemas.openxmlformats.org/officeDocument/2006/relationships/tags" Target="../tags/tag85.xml"/><Relationship Id="rId1" Type="http://schemas.openxmlformats.org/officeDocument/2006/relationships/tags" Target="../tags/tag84.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4.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image" Target="../media/image4.png"/><Relationship Id="rId2" Type="http://schemas.openxmlformats.org/officeDocument/2006/relationships/tags" Target="../tags/tag89.xml"/><Relationship Id="rId1" Type="http://schemas.openxmlformats.org/officeDocument/2006/relationships/tags" Target="../tags/tag8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57810" y="2319020"/>
            <a:ext cx="11761470" cy="768350"/>
          </a:xfrm>
          <a:prstGeom prst="rect">
            <a:avLst/>
          </a:prstGeom>
          <a:noFill/>
        </p:spPr>
        <p:txBody>
          <a:bodyPr wrap="square" rtlCol="0">
            <a:spAutoFit/>
          </a:bodyPr>
          <a:lstStyle/>
          <a:p>
            <a:pPr algn="ctr">
              <a:lnSpc>
                <a:spcPct val="100000"/>
              </a:lnSpc>
            </a:pPr>
            <a:r>
              <a:rPr lang="zh-CN" altLang="en-US" sz="4400" dirty="0">
                <a:solidFill>
                  <a:srgbClr val="FF0000"/>
                </a:solidFill>
                <a:effectLst/>
                <a:latin typeface="方正小标宋简体" panose="02000000000000000000" charset="-122"/>
                <a:ea typeface="方正小标宋简体" panose="02000000000000000000" charset="-122"/>
                <a:cs typeface="方正小标宋简体" panose="02000000000000000000" charset="-122"/>
              </a:rPr>
              <a:t>坚持从严管党治党，提升基层党建质量</a:t>
            </a:r>
            <a:endParaRPr lang="zh-CN" altLang="en-US" sz="4400" dirty="0">
              <a:solidFill>
                <a:srgbClr val="FF0000"/>
              </a:solidFill>
              <a:effectLst/>
              <a:latin typeface="方正小标宋简体" panose="02000000000000000000" charset="-122"/>
              <a:ea typeface="方正小标宋简体" panose="02000000000000000000" charset="-122"/>
              <a:cs typeface="方正小标宋简体" panose="02000000000000000000" charset="-122"/>
            </a:endParaRPr>
          </a:p>
        </p:txBody>
      </p:sp>
      <p:sp>
        <p:nvSpPr>
          <p:cNvPr id="68" name="文本框 67"/>
          <p:cNvSpPr txBox="1"/>
          <p:nvPr/>
        </p:nvSpPr>
        <p:spPr>
          <a:xfrm>
            <a:off x="5279390" y="3399155"/>
            <a:ext cx="1889760" cy="398780"/>
          </a:xfrm>
          <a:prstGeom prst="rect">
            <a:avLst/>
          </a:prstGeom>
          <a:noFill/>
        </p:spPr>
        <p:txBody>
          <a:bodyPr wrap="none" rtlCol="0">
            <a:spAutoFit/>
            <a:scene3d>
              <a:camera prst="orthographicFront"/>
              <a:lightRig rig="threePt" dir="t"/>
            </a:scene3d>
            <a:sp3d contourW="12700"/>
          </a:bodyPr>
          <a:lstStyle/>
          <a:p>
            <a:pPr>
              <a:defRPr/>
            </a:pPr>
            <a:r>
              <a:rPr lang="zh-CN" altLang="en-US" sz="2000" kern="0" noProof="0" dirty="0">
                <a:ln>
                  <a:noFill/>
                </a:ln>
                <a:solidFill>
                  <a:srgbClr val="FF0000"/>
                </a:solidFill>
                <a:effectLst/>
                <a:uLnTx/>
                <a:uFillTx/>
                <a:latin typeface="方正小标宋简体" panose="02000000000000000000" charset="-122"/>
                <a:ea typeface="方正小标宋简体" panose="02000000000000000000" charset="-122"/>
                <a:cs typeface="方正小标宋简体" panose="02000000000000000000" charset="-122"/>
              </a:rPr>
              <a:t>授课人</a:t>
            </a:r>
            <a:r>
              <a:rPr lang="zh-CN" altLang="en-US" sz="2000" kern="0" noProof="0" dirty="0" smtClean="0">
                <a:ln>
                  <a:noFill/>
                </a:ln>
                <a:solidFill>
                  <a:srgbClr val="FF0000"/>
                </a:solidFill>
                <a:effectLst/>
                <a:uLnTx/>
                <a:uFillTx/>
                <a:latin typeface="方正小标宋简体" panose="02000000000000000000" charset="-122"/>
                <a:ea typeface="方正小标宋简体" panose="02000000000000000000" charset="-122"/>
                <a:cs typeface="方正小标宋简体" panose="02000000000000000000" charset="-122"/>
              </a:rPr>
              <a:t>：</a:t>
            </a:r>
            <a:r>
              <a:rPr lang="en-US" altLang="zh-CN" sz="2000" kern="0" noProof="0" dirty="0" smtClean="0">
                <a:ln>
                  <a:noFill/>
                </a:ln>
                <a:solidFill>
                  <a:srgbClr val="FF0000"/>
                </a:solidFill>
                <a:effectLst/>
                <a:uLnTx/>
                <a:uFillTx/>
                <a:latin typeface="方正小标宋简体" panose="02000000000000000000" charset="-122"/>
                <a:ea typeface="方正小标宋简体" panose="02000000000000000000" charset="-122"/>
                <a:cs typeface="方正小标宋简体" panose="02000000000000000000" charset="-122"/>
              </a:rPr>
              <a:t>A</a:t>
            </a:r>
            <a:r>
              <a:rPr lang="zh-CN" altLang="en-US" sz="2000" kern="0" noProof="0" dirty="0" smtClean="0">
                <a:ln>
                  <a:noFill/>
                </a:ln>
                <a:solidFill>
                  <a:srgbClr val="FF0000"/>
                </a:solidFill>
                <a:effectLst/>
                <a:uLnTx/>
                <a:uFillTx/>
                <a:latin typeface="方正小标宋简体" panose="02000000000000000000" charset="-122"/>
                <a:ea typeface="方正小标宋简体" panose="02000000000000000000" charset="-122"/>
                <a:cs typeface="方正小标宋简体" panose="02000000000000000000" charset="-122"/>
              </a:rPr>
              <a:t>书记</a:t>
            </a:r>
            <a:endParaRPr lang="zh-CN" altLang="en-US" sz="2000" kern="0" noProof="0" dirty="0">
              <a:ln>
                <a:noFill/>
              </a:ln>
              <a:solidFill>
                <a:srgbClr val="FF0000"/>
              </a:solidFill>
              <a:effectLst/>
              <a:uLnTx/>
              <a:uFillTx/>
              <a:latin typeface="方正小标宋简体" panose="02000000000000000000" charset="-122"/>
              <a:ea typeface="方正小标宋简体" panose="02000000000000000000" charset="-122"/>
              <a:cs typeface="方正小标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 name="TextBox 6"/>
          <p:cNvSpPr txBox="1"/>
          <p:nvPr/>
        </p:nvSpPr>
        <p:spPr>
          <a:xfrm>
            <a:off x="4579545" y="1053222"/>
            <a:ext cx="3403600" cy="828675"/>
          </a:xfrm>
          <a:prstGeom prst="rect">
            <a:avLst/>
          </a:prstGeom>
          <a:noFill/>
        </p:spPr>
        <p:txBody>
          <a:bodyPr wrap="square" lIns="91413" tIns="45706" rIns="91413" bIns="45706">
            <a:spAutoFit/>
            <a:scene3d>
              <a:camera prst="orthographicFront"/>
              <a:lightRig rig="threePt" dir="t"/>
            </a:scene3d>
          </a:bodyPr>
          <a:lstStyle/>
          <a:p>
            <a:pPr algn="ctr" defTabSz="914400">
              <a:defRPr/>
            </a:pPr>
            <a:r>
              <a:rPr lang="zh-CN" altLang="en-US" sz="4800" dirty="0">
                <a:ln w="22225">
                  <a:solidFill>
                    <a:schemeClr val="accent2"/>
                  </a:solidFill>
                  <a:prstDash val="solid"/>
                </a:ln>
                <a:solidFill>
                  <a:srgbClr val="FF0000"/>
                </a:solidFill>
                <a:effectLst/>
                <a:latin typeface="方正小标宋简体" panose="02000000000000000000" charset="-122"/>
                <a:ea typeface="方正小标宋简体" panose="02000000000000000000" charset="-122"/>
                <a:cs typeface="方正小标宋简体" panose="02000000000000000000" charset="-122"/>
              </a:rPr>
              <a:t>前 言 </a:t>
            </a:r>
            <a:endParaRPr lang="zh-CN" altLang="en-US" sz="4800" dirty="0">
              <a:ln w="22225">
                <a:solidFill>
                  <a:schemeClr val="accent2"/>
                </a:solidFill>
                <a:prstDash val="solid"/>
              </a:ln>
              <a:solidFill>
                <a:srgbClr val="FF0000"/>
              </a:solidFill>
              <a:effectLst/>
              <a:latin typeface="方正小标宋简体" panose="02000000000000000000" charset="-122"/>
              <a:ea typeface="方正小标宋简体" panose="02000000000000000000" charset="-122"/>
              <a:cs typeface="方正小标宋简体" panose="02000000000000000000" charset="-122"/>
            </a:endParaRPr>
          </a:p>
        </p:txBody>
      </p:sp>
      <p:sp>
        <p:nvSpPr>
          <p:cNvPr id="11" name="TextBox 10"/>
          <p:cNvSpPr txBox="1"/>
          <p:nvPr/>
        </p:nvSpPr>
        <p:spPr>
          <a:xfrm>
            <a:off x="1341120" y="2026285"/>
            <a:ext cx="9693275" cy="2611120"/>
          </a:xfrm>
          <a:prstGeom prst="rect">
            <a:avLst/>
          </a:prstGeom>
          <a:noFill/>
        </p:spPr>
        <p:txBody>
          <a:bodyPr wrap="square" lIns="91413" tIns="45706" rIns="91413" bIns="45706">
            <a:no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9pPr>
          </a:lstStyle>
          <a:p>
            <a:pPr algn="l">
              <a:lnSpc>
                <a:spcPct val="100000"/>
              </a:lnSpc>
            </a:pPr>
            <a:r>
              <a:rPr lang="en-US" altLang="zh-CN" sz="2400" dirty="0">
                <a:solidFill>
                  <a:srgbClr val="FF0000"/>
                </a:solidFill>
                <a:latin typeface="黑体" panose="02010609060101010101" charset="-122"/>
                <a:ea typeface="黑体" panose="02010609060101010101" charset="-122"/>
                <a:cs typeface="黑体" panose="02010609060101010101" charset="-122"/>
              </a:rPr>
              <a:t>    </a:t>
            </a:r>
            <a:r>
              <a:rPr lang="zh-CN" altLang="en-US" sz="2400" dirty="0">
                <a:solidFill>
                  <a:srgbClr val="FF0000"/>
                </a:solidFill>
                <a:latin typeface="黑体" panose="02010609060101010101" charset="-122"/>
                <a:ea typeface="黑体" panose="02010609060101010101" charset="-122"/>
                <a:cs typeface="黑体" panose="02010609060101010101" charset="-122"/>
              </a:rPr>
              <a:t>党的力量源于组织，组织强则事业兴。习近平总书记强调“要建设政治功能强、支部班子强、党员队伍强、作用发挥强的党支部”，为新时代基层党建工作指明了方向。市直机关各级党组织要深入贯彻习近平总书记重要指示精神，</a:t>
            </a:r>
            <a:r>
              <a:rPr lang="zh-CN" altLang="en-US" sz="2400" dirty="0">
                <a:solidFill>
                  <a:srgbClr val="FF0000"/>
                </a:solidFill>
                <a:effectLst/>
                <a:latin typeface="黑体" panose="02010609060101010101" charset="-122"/>
                <a:ea typeface="黑体" panose="02010609060101010101" charset="-122"/>
                <a:cs typeface="黑体" panose="02010609060101010101" charset="-122"/>
                <a:sym typeface="+mn-ea"/>
              </a:rPr>
              <a:t>坚持从严管党治党，</a:t>
            </a:r>
            <a:r>
              <a:rPr lang="zh-CN" altLang="en-US" sz="2400" dirty="0">
                <a:solidFill>
                  <a:srgbClr val="FF0000"/>
                </a:solidFill>
                <a:latin typeface="黑体" panose="02010609060101010101" charset="-122"/>
                <a:ea typeface="黑体" panose="02010609060101010101" charset="-122"/>
                <a:cs typeface="黑体" panose="02010609060101010101" charset="-122"/>
              </a:rPr>
              <a:t>以</a:t>
            </a:r>
            <a:r>
              <a:rPr lang="en-US" altLang="zh-CN" sz="2400" dirty="0">
                <a:solidFill>
                  <a:srgbClr val="FF0000"/>
                </a:solidFill>
                <a:latin typeface="黑体" panose="02010609060101010101" charset="-122"/>
                <a:ea typeface="黑体" panose="02010609060101010101" charset="-122"/>
                <a:cs typeface="黑体" panose="02010609060101010101" charset="-122"/>
              </a:rPr>
              <a:t>“</a:t>
            </a:r>
            <a:r>
              <a:rPr lang="zh-CN" altLang="en-US" sz="2400" dirty="0">
                <a:solidFill>
                  <a:srgbClr val="FF0000"/>
                </a:solidFill>
                <a:latin typeface="黑体" panose="02010609060101010101" charset="-122"/>
                <a:ea typeface="黑体" panose="02010609060101010101" charset="-122"/>
                <a:cs typeface="黑体" panose="02010609060101010101" charset="-122"/>
              </a:rPr>
              <a:t>四强”党支部建设为抓手，全面</a:t>
            </a:r>
            <a:r>
              <a:rPr lang="zh-CN" altLang="en-US" sz="2400" dirty="0">
                <a:solidFill>
                  <a:srgbClr val="FF0000"/>
                </a:solidFill>
                <a:effectLst/>
                <a:latin typeface="黑体" panose="02010609060101010101" charset="-122"/>
                <a:ea typeface="黑体" panose="02010609060101010101" charset="-122"/>
                <a:cs typeface="黑体" panose="02010609060101010101" charset="-122"/>
                <a:sym typeface="+mn-ea"/>
              </a:rPr>
              <a:t>提升基层党建质量</a:t>
            </a:r>
            <a:r>
              <a:rPr lang="en-US" altLang="zh-CN" sz="2400" dirty="0">
                <a:solidFill>
                  <a:srgbClr val="FF0000"/>
                </a:solidFill>
                <a:effectLst/>
                <a:latin typeface="黑体" panose="02010609060101010101" charset="-122"/>
                <a:ea typeface="黑体" panose="02010609060101010101" charset="-122"/>
                <a:cs typeface="黑体" panose="02010609060101010101" charset="-122"/>
                <a:sym typeface="+mn-ea"/>
              </a:rPr>
              <a:t>,</a:t>
            </a:r>
            <a:r>
              <a:rPr lang="zh-CN" altLang="en-US" sz="2400" dirty="0">
                <a:solidFill>
                  <a:srgbClr val="FF0000"/>
                </a:solidFill>
                <a:latin typeface="黑体" panose="02010609060101010101" charset="-122"/>
                <a:ea typeface="黑体" panose="02010609060101010101" charset="-122"/>
                <a:cs typeface="黑体" panose="02010609060101010101" charset="-122"/>
              </a:rPr>
              <a:t>推动基层党组织全面进步、全面过硬，切实</a:t>
            </a:r>
            <a:r>
              <a:rPr lang="zh-CN" altLang="en-US" sz="2400" dirty="0">
                <a:solidFill>
                  <a:srgbClr val="FF0000"/>
                </a:solidFill>
                <a:latin typeface="黑体" panose="02010609060101010101" charset="-122"/>
                <a:ea typeface="黑体" panose="02010609060101010101" charset="-122"/>
                <a:cs typeface="黑体" panose="02010609060101010101" charset="-122"/>
                <a:sym typeface="+mn-ea"/>
              </a:rPr>
              <a:t>把支部建成坚强战斗堡垒以组织力提升推动各项任务落地见效。</a:t>
            </a:r>
            <a:endParaRPr lang="zh-CN" altLang="en-US" sz="2400" dirty="0">
              <a:solidFill>
                <a:srgbClr val="FF0000"/>
              </a:solidFill>
              <a:latin typeface="黑体" panose="02010609060101010101" charset="-122"/>
              <a:ea typeface="黑体" panose="02010609060101010101" charset="-122"/>
              <a:cs typeface="黑体" panose="02010609060101010101" charset="-122"/>
            </a:endParaRPr>
          </a:p>
        </p:txBody>
      </p:sp>
      <p:cxnSp>
        <p:nvCxnSpPr>
          <p:cNvPr id="12" name="直接连接符 11"/>
          <p:cNvCxnSpPr/>
          <p:nvPr/>
        </p:nvCxnSpPr>
        <p:spPr>
          <a:xfrm>
            <a:off x="1356995" y="1882140"/>
            <a:ext cx="9768205" cy="0"/>
          </a:xfrm>
          <a:prstGeom prst="line">
            <a:avLst/>
          </a:prstGeom>
          <a:noFill/>
          <a:ln w="19050" cap="flat" cmpd="sng" algn="ctr">
            <a:solidFill>
              <a:srgbClr val="FF0000"/>
            </a:solidFill>
            <a:prstDash val="solid"/>
          </a:ln>
          <a:effectLst/>
        </p:spPr>
      </p:cxnSp>
      <p:sp>
        <p:nvSpPr>
          <p:cNvPr id="2" name="文本框 1"/>
          <p:cNvSpPr txBox="1"/>
          <p:nvPr/>
        </p:nvSpPr>
        <p:spPr>
          <a:xfrm>
            <a:off x="1072515" y="5839460"/>
            <a:ext cx="4064000" cy="368300"/>
          </a:xfrm>
          <a:prstGeom prst="rect">
            <a:avLst/>
          </a:prstGeom>
          <a:noFill/>
        </p:spPr>
        <p:txBody>
          <a:bodyPr wrap="square" rtlCol="0">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 name="TextBox 6"/>
          <p:cNvSpPr txBox="1"/>
          <p:nvPr/>
        </p:nvSpPr>
        <p:spPr>
          <a:xfrm>
            <a:off x="3697605" y="840740"/>
            <a:ext cx="5076825" cy="828675"/>
          </a:xfrm>
          <a:prstGeom prst="rect">
            <a:avLst/>
          </a:prstGeom>
          <a:noFill/>
        </p:spPr>
        <p:txBody>
          <a:bodyPr wrap="square" lIns="91413" tIns="45706" rIns="91413" bIns="45706">
            <a:spAutoFit/>
            <a:scene3d>
              <a:camera prst="orthographicFront"/>
              <a:lightRig rig="threePt" dir="t"/>
            </a:scene3d>
          </a:bodyPr>
          <a:lstStyle/>
          <a:p>
            <a:pPr algn="ctr" defTabSz="914400">
              <a:defRPr/>
            </a:pPr>
            <a:r>
              <a:rPr lang="zh-CN" altLang="en-US" sz="4800" b="1" dirty="0">
                <a:ln w="22225">
                  <a:solidFill>
                    <a:schemeClr val="accent2"/>
                  </a:solidFill>
                  <a:prstDash val="solid"/>
                </a:ln>
                <a:solidFill>
                  <a:srgbClr val="FF0000"/>
                </a:solidFill>
                <a:effectLst/>
                <a:latin typeface="方正小标宋简体" panose="02000000000000000000" charset="-122"/>
                <a:ea typeface="方正小标宋简体" panose="02000000000000000000" charset="-122"/>
                <a:cs typeface="方正小标宋简体" panose="02000000000000000000" charset="-122"/>
              </a:rPr>
              <a:t>目录 </a:t>
            </a:r>
            <a:endParaRPr lang="zh-CN" altLang="en-US" sz="4800" b="1" dirty="0">
              <a:ln w="22225">
                <a:solidFill>
                  <a:schemeClr val="accent2"/>
                </a:solidFill>
                <a:prstDash val="solid"/>
              </a:ln>
              <a:solidFill>
                <a:srgbClr val="FF0000"/>
              </a:solidFill>
              <a:effectLst/>
              <a:latin typeface="方正小标宋简体" panose="02000000000000000000" charset="-122"/>
              <a:ea typeface="方正小标宋简体" panose="02000000000000000000" charset="-122"/>
              <a:cs typeface="方正小标宋简体" panose="02000000000000000000" charset="-122"/>
            </a:endParaRPr>
          </a:p>
        </p:txBody>
      </p:sp>
      <p:cxnSp>
        <p:nvCxnSpPr>
          <p:cNvPr id="12" name="直接连接符 11"/>
          <p:cNvCxnSpPr/>
          <p:nvPr/>
        </p:nvCxnSpPr>
        <p:spPr>
          <a:xfrm>
            <a:off x="1650365" y="1645285"/>
            <a:ext cx="9788525" cy="9525"/>
          </a:xfrm>
          <a:prstGeom prst="line">
            <a:avLst/>
          </a:prstGeom>
          <a:noFill/>
          <a:ln w="19050" cap="flat" cmpd="sng" algn="ctr">
            <a:solidFill>
              <a:srgbClr val="FF0000"/>
            </a:solidFill>
            <a:prstDash val="solid"/>
          </a:ln>
          <a:effectLst/>
        </p:spPr>
      </p:cxnSp>
      <p:sp>
        <p:nvSpPr>
          <p:cNvPr id="2" name="矩形: 圆角 25"/>
          <p:cNvSpPr/>
          <p:nvPr>
            <p:custDataLst>
              <p:tags r:id="rId2"/>
            </p:custDataLst>
          </p:nvPr>
        </p:nvSpPr>
        <p:spPr>
          <a:xfrm>
            <a:off x="1907093" y="2040514"/>
            <a:ext cx="582627" cy="630044"/>
          </a:xfrm>
          <a:prstGeom prst="roundRect">
            <a:avLst/>
          </a:prstGeom>
          <a:solidFill>
            <a:srgbClr val="FF0000"/>
          </a:solidFill>
          <a:ln w="12700" cap="flat" cmpd="sng" algn="ctr">
            <a:noFill/>
            <a:prstDash val="solid"/>
            <a:miter lim="800000"/>
          </a:ln>
          <a:effectLst/>
        </p:spPr>
        <p:txBody>
          <a:bodyPr rtlCol="0" anchor="ctr"/>
          <a:lstStyle/>
          <a:p>
            <a:pPr algn="ctr" defTabSz="914400">
              <a:defRPr/>
            </a:pPr>
            <a:r>
              <a:rPr lang="en-US" altLang="zh-CN" sz="3200" b="1" kern="0" dirty="0" smtClean="0">
                <a:solidFill>
                  <a:schemeClr val="bg1"/>
                </a:solidFill>
                <a:latin typeface="阿里巴巴普惠体 B" panose="00020600040101010101" charset="-122"/>
                <a:ea typeface="阿里巴巴普惠体 B" panose="00020600040101010101" charset="-122"/>
                <a:cs typeface="+mn-ea"/>
                <a:sym typeface="+mn-lt"/>
              </a:rPr>
              <a:t>1</a:t>
            </a:r>
            <a:endParaRPr lang="en-US" altLang="zh-CN" sz="3200" b="1" kern="0" dirty="0" smtClean="0">
              <a:solidFill>
                <a:schemeClr val="bg1"/>
              </a:solidFill>
              <a:latin typeface="阿里巴巴普惠体 B" panose="00020600040101010101" charset="-122"/>
              <a:ea typeface="阿里巴巴普惠体 B" panose="00020600040101010101" charset="-122"/>
              <a:cs typeface="+mn-ea"/>
              <a:sym typeface="+mn-lt"/>
            </a:endParaRPr>
          </a:p>
        </p:txBody>
      </p:sp>
      <p:grpSp>
        <p:nvGrpSpPr>
          <p:cNvPr id="3" name="组合 2"/>
          <p:cNvGrpSpPr/>
          <p:nvPr>
            <p:custDataLst>
              <p:tags r:id="rId3"/>
            </p:custDataLst>
          </p:nvPr>
        </p:nvGrpSpPr>
        <p:grpSpPr>
          <a:xfrm>
            <a:off x="2537460" y="2040890"/>
            <a:ext cx="8857615" cy="629920"/>
            <a:chOff x="5072465" y="1826209"/>
            <a:chExt cx="3751188" cy="478124"/>
          </a:xfrm>
        </p:grpSpPr>
        <p:sp>
          <p:nvSpPr>
            <p:cNvPr id="4" name="矩形: 圆角 24"/>
            <p:cNvSpPr/>
            <p:nvPr>
              <p:custDataLst>
                <p:tags r:id="rId4"/>
              </p:custDataLst>
            </p:nvPr>
          </p:nvSpPr>
          <p:spPr>
            <a:xfrm>
              <a:off x="5072465" y="1826209"/>
              <a:ext cx="3751188" cy="478124"/>
            </a:xfrm>
            <a:prstGeom prst="roundRect">
              <a:avLst/>
            </a:prstGeom>
            <a:noFill/>
            <a:ln w="12700" cap="flat" cmpd="sng" algn="ctr">
              <a:solidFill>
                <a:srgbClr val="FF0000"/>
              </a:solidFill>
              <a:prstDash val="solid"/>
              <a:miter lim="800000"/>
            </a:ln>
            <a:effectLst/>
          </p:spPr>
          <p:txBody>
            <a:bodyPr rtlCol="0" anchor="ctr"/>
            <a:lstStyle/>
            <a:p>
              <a:pPr algn="l" defTabSz="914400">
                <a:defRPr/>
              </a:pPr>
              <a:endParaRPr lang="zh-CN" altLang="en-US" sz="2400" b="1" kern="0" dirty="0" smtClean="0">
                <a:solidFill>
                  <a:srgbClr val="FF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5" name="文本框 17"/>
            <p:cNvSpPr txBox="1"/>
            <p:nvPr>
              <p:custDataLst>
                <p:tags r:id="rId5"/>
              </p:custDataLst>
            </p:nvPr>
          </p:nvSpPr>
          <p:spPr>
            <a:xfrm>
              <a:off x="5072465" y="1874034"/>
              <a:ext cx="3751188" cy="349435"/>
            </a:xfrm>
            <a:prstGeom prst="rect">
              <a:avLst/>
            </a:prstGeom>
            <a:noFill/>
          </p:spPr>
          <p:txBody>
            <a:bodyPr wrap="square" rtlCol="0">
              <a:spAutoFit/>
            </a:bodyPr>
            <a:lstStyle/>
            <a:p>
              <a:pPr algn="l" defTabSz="914400"/>
              <a:r>
                <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深刻把握</a:t>
              </a:r>
              <a:r>
                <a:rPr lang="en-US" altLang="zh-CN"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a:t>
              </a:r>
              <a:r>
                <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四强</a:t>
              </a:r>
              <a:r>
                <a:rPr lang="en-US" altLang="zh-CN"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a:t>
              </a:r>
              <a:r>
                <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党支部建设的内涵要求</a:t>
              </a:r>
              <a:endPar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endParaRPr>
            </a:p>
          </p:txBody>
        </p:sp>
      </p:grpSp>
      <p:sp>
        <p:nvSpPr>
          <p:cNvPr id="6" name="矩形: 圆角 25"/>
          <p:cNvSpPr/>
          <p:nvPr>
            <p:custDataLst>
              <p:tags r:id="rId6"/>
            </p:custDataLst>
          </p:nvPr>
        </p:nvSpPr>
        <p:spPr>
          <a:xfrm>
            <a:off x="1907093" y="2753365"/>
            <a:ext cx="582627" cy="630044"/>
          </a:xfrm>
          <a:prstGeom prst="roundRect">
            <a:avLst/>
          </a:prstGeom>
          <a:solidFill>
            <a:srgbClr val="FF0000"/>
          </a:solidFill>
          <a:ln w="12700" cap="flat" cmpd="sng" algn="ctr">
            <a:noFill/>
            <a:prstDash val="solid"/>
            <a:miter lim="800000"/>
          </a:ln>
          <a:effectLst/>
        </p:spPr>
        <p:txBody>
          <a:bodyPr rtlCol="0" anchor="ctr"/>
          <a:lstStyle/>
          <a:p>
            <a:pPr algn="ctr" defTabSz="914400">
              <a:defRPr/>
            </a:pPr>
            <a:r>
              <a:rPr lang="en-US" altLang="zh-CN" sz="3200" b="1" kern="0" dirty="0" smtClean="0">
                <a:solidFill>
                  <a:schemeClr val="bg1"/>
                </a:solidFill>
                <a:ea typeface="宋体" pitchFamily="2" charset="-122"/>
                <a:cs typeface="+mn-ea"/>
                <a:sym typeface="+mn-lt"/>
              </a:rPr>
              <a:t>2</a:t>
            </a:r>
            <a:endParaRPr lang="en-US" altLang="zh-CN" sz="3200" b="1" kern="0" dirty="0" smtClean="0">
              <a:solidFill>
                <a:schemeClr val="bg1"/>
              </a:solidFill>
              <a:ea typeface="宋体" pitchFamily="2" charset="-122"/>
              <a:cs typeface="+mn-ea"/>
              <a:sym typeface="+mn-lt"/>
            </a:endParaRPr>
          </a:p>
        </p:txBody>
      </p:sp>
      <p:grpSp>
        <p:nvGrpSpPr>
          <p:cNvPr id="7" name="组合 6"/>
          <p:cNvGrpSpPr/>
          <p:nvPr>
            <p:custDataLst>
              <p:tags r:id="rId7"/>
            </p:custDataLst>
          </p:nvPr>
        </p:nvGrpSpPr>
        <p:grpSpPr>
          <a:xfrm>
            <a:off x="2537460" y="2753360"/>
            <a:ext cx="9189085" cy="629920"/>
            <a:chOff x="5072465" y="1826209"/>
            <a:chExt cx="3891207" cy="478124"/>
          </a:xfrm>
        </p:grpSpPr>
        <p:sp>
          <p:nvSpPr>
            <p:cNvPr id="8" name="矩形: 圆角 24"/>
            <p:cNvSpPr/>
            <p:nvPr>
              <p:custDataLst>
                <p:tags r:id="rId8"/>
              </p:custDataLst>
            </p:nvPr>
          </p:nvSpPr>
          <p:spPr>
            <a:xfrm>
              <a:off x="5072465" y="1826209"/>
              <a:ext cx="3751188" cy="478124"/>
            </a:xfrm>
            <a:prstGeom prst="roundRect">
              <a:avLst/>
            </a:prstGeom>
            <a:noFill/>
            <a:ln w="12700" cap="flat" cmpd="sng" algn="ctr">
              <a:solidFill>
                <a:srgbClr val="FF0000"/>
              </a:solidFill>
              <a:prstDash val="solid"/>
              <a:miter lim="800000"/>
            </a:ln>
            <a:effectLst/>
          </p:spPr>
          <p:txBody>
            <a:bodyPr rtlCol="0" anchor="ctr"/>
            <a:lstStyle/>
            <a:p>
              <a:pPr algn="l" defTabSz="914400">
                <a:defRPr/>
              </a:pPr>
              <a:endParaRPr lang="zh-CN" altLang="en-US" sz="2400" b="1" kern="0" dirty="0" smtClean="0">
                <a:solidFill>
                  <a:srgbClr val="FF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9" name="文本框 49"/>
            <p:cNvSpPr txBox="1"/>
            <p:nvPr>
              <p:custDataLst>
                <p:tags r:id="rId9"/>
              </p:custDataLst>
            </p:nvPr>
          </p:nvSpPr>
          <p:spPr>
            <a:xfrm>
              <a:off x="5074888" y="1876857"/>
              <a:ext cx="3888784" cy="349435"/>
            </a:xfrm>
            <a:prstGeom prst="rect">
              <a:avLst/>
            </a:prstGeom>
            <a:noFill/>
          </p:spPr>
          <p:txBody>
            <a:bodyPr wrap="square" rtlCol="0">
              <a:spAutoFit/>
            </a:bodyPr>
            <a:lstStyle/>
            <a:p>
              <a:pPr algn="l" defTabSz="914400"/>
              <a:r>
                <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充分肯定市直机关</a:t>
              </a:r>
              <a:r>
                <a:rPr lang="en-US" altLang="zh-CN"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a:t>
              </a:r>
              <a:r>
                <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四强</a:t>
              </a:r>
              <a:r>
                <a:rPr lang="en-US" altLang="zh-CN"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a:t>
              </a:r>
              <a:r>
                <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党支部创建工作成效</a:t>
              </a:r>
              <a:endParaRPr lang="zh-CN" altLang="en-US"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endParaRPr>
            </a:p>
          </p:txBody>
        </p:sp>
      </p:grpSp>
      <p:sp>
        <p:nvSpPr>
          <p:cNvPr id="13" name="矩形: 圆角 25"/>
          <p:cNvSpPr/>
          <p:nvPr>
            <p:custDataLst>
              <p:tags r:id="rId10"/>
            </p:custDataLst>
          </p:nvPr>
        </p:nvSpPr>
        <p:spPr>
          <a:xfrm>
            <a:off x="1907093" y="3480186"/>
            <a:ext cx="582627" cy="630044"/>
          </a:xfrm>
          <a:prstGeom prst="roundRect">
            <a:avLst/>
          </a:prstGeom>
          <a:solidFill>
            <a:srgbClr val="FF0000"/>
          </a:solidFill>
          <a:ln w="12700" cap="flat" cmpd="sng" algn="ctr">
            <a:noFill/>
            <a:prstDash val="solid"/>
            <a:miter lim="800000"/>
          </a:ln>
          <a:effectLst/>
        </p:spPr>
        <p:txBody>
          <a:bodyPr rtlCol="0" anchor="ctr"/>
          <a:lstStyle/>
          <a:p>
            <a:pPr algn="ctr" defTabSz="914400">
              <a:defRPr/>
            </a:pPr>
            <a:r>
              <a:rPr lang="en-US" altLang="zh-CN" sz="3200" b="1" kern="0" dirty="0" smtClean="0">
                <a:solidFill>
                  <a:schemeClr val="bg1"/>
                </a:solidFill>
                <a:ea typeface="宋体" pitchFamily="2" charset="-122"/>
                <a:cs typeface="+mn-ea"/>
                <a:sym typeface="+mn-lt"/>
              </a:rPr>
              <a:t>3</a:t>
            </a:r>
            <a:endParaRPr lang="en-US" altLang="zh-CN" sz="3200" b="1" kern="0" dirty="0" smtClean="0">
              <a:solidFill>
                <a:schemeClr val="bg1"/>
              </a:solidFill>
              <a:ea typeface="宋体" pitchFamily="2" charset="-122"/>
              <a:cs typeface="+mn-ea"/>
              <a:sym typeface="+mn-lt"/>
            </a:endParaRPr>
          </a:p>
        </p:txBody>
      </p:sp>
      <p:grpSp>
        <p:nvGrpSpPr>
          <p:cNvPr id="14" name="组合 13"/>
          <p:cNvGrpSpPr/>
          <p:nvPr>
            <p:custDataLst>
              <p:tags r:id="rId11"/>
            </p:custDataLst>
          </p:nvPr>
        </p:nvGrpSpPr>
        <p:grpSpPr>
          <a:xfrm>
            <a:off x="2537460" y="3480435"/>
            <a:ext cx="8857615" cy="630210"/>
            <a:chOff x="5072465" y="1826209"/>
            <a:chExt cx="3751189" cy="478124"/>
          </a:xfrm>
        </p:grpSpPr>
        <p:sp>
          <p:nvSpPr>
            <p:cNvPr id="15" name="矩形: 圆角 24"/>
            <p:cNvSpPr/>
            <p:nvPr>
              <p:custDataLst>
                <p:tags r:id="rId12"/>
              </p:custDataLst>
            </p:nvPr>
          </p:nvSpPr>
          <p:spPr>
            <a:xfrm>
              <a:off x="5072465" y="1826209"/>
              <a:ext cx="3751188" cy="478124"/>
            </a:xfrm>
            <a:prstGeom prst="roundRect">
              <a:avLst/>
            </a:prstGeom>
            <a:noFill/>
            <a:ln w="12700" cap="flat" cmpd="sng" algn="ctr">
              <a:solidFill>
                <a:srgbClr val="FF0000"/>
              </a:solidFill>
              <a:prstDash val="solid"/>
              <a:miter lim="800000"/>
            </a:ln>
            <a:effectLst/>
          </p:spPr>
          <p:txBody>
            <a:bodyPr rtlCol="0" anchor="ctr"/>
            <a:lstStyle/>
            <a:p>
              <a:pPr algn="l" defTabSz="914400">
                <a:defRPr/>
              </a:pPr>
              <a:endParaRPr lang="zh-CN" altLang="en-US" sz="2400" b="1" kern="0" dirty="0" smtClean="0">
                <a:solidFill>
                  <a:srgbClr val="FF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16" name="文本框 17"/>
            <p:cNvSpPr txBox="1"/>
            <p:nvPr>
              <p:custDataLst>
                <p:tags r:id="rId13"/>
              </p:custDataLst>
            </p:nvPr>
          </p:nvSpPr>
          <p:spPr>
            <a:xfrm>
              <a:off x="5072466" y="1872393"/>
              <a:ext cx="3751188" cy="349275"/>
            </a:xfrm>
            <a:prstGeom prst="rect">
              <a:avLst/>
            </a:prstGeom>
            <a:noFill/>
          </p:spPr>
          <p:txBody>
            <a:bodyPr wrap="square" rtlCol="0">
              <a:spAutoFit/>
            </a:bodyPr>
            <a:lstStyle/>
            <a:p>
              <a:pPr algn="l" defTabSz="914400"/>
              <a:r>
                <a:rPr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建设“四强”党支部，以高质量党建引领高质量发展迈上新台阶</a:t>
              </a:r>
              <a:endParaRPr sz="24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2" presetClass="entr" presetSubtype="2" decel="5600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750" fill="hold"/>
                                        <p:tgtEl>
                                          <p:spTgt spid="3"/>
                                        </p:tgtEl>
                                        <p:attrNameLst>
                                          <p:attrName>ppt_x</p:attrName>
                                        </p:attrNameLst>
                                      </p:cBhvr>
                                      <p:tavLst>
                                        <p:tav tm="0">
                                          <p:val>
                                            <p:strVal val="1+#ppt_w/2"/>
                                          </p:val>
                                        </p:tav>
                                        <p:tav tm="100000">
                                          <p:val>
                                            <p:strVal val="#ppt_x"/>
                                          </p:val>
                                        </p:tav>
                                      </p:tavLst>
                                    </p:anim>
                                    <p:anim calcmode="lin" valueType="num">
                                      <p:cBhvr additive="base">
                                        <p:cTn id="26" dur="75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par>
                          <p:cTn id="33" fill="hold">
                            <p:stCondLst>
                              <p:cond delay="3000"/>
                            </p:stCondLst>
                            <p:childTnLst>
                              <p:par>
                                <p:cTn id="34" presetID="2" presetClass="entr" presetSubtype="2" decel="5600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fill="hold"/>
                                        <p:tgtEl>
                                          <p:spTgt spid="7"/>
                                        </p:tgtEl>
                                        <p:attrNameLst>
                                          <p:attrName>ppt_x</p:attrName>
                                        </p:attrNameLst>
                                      </p:cBhvr>
                                      <p:tavLst>
                                        <p:tav tm="0">
                                          <p:val>
                                            <p:strVal val="1+#ppt_w/2"/>
                                          </p:val>
                                        </p:tav>
                                        <p:tav tm="100000">
                                          <p:val>
                                            <p:strVal val="#ppt_x"/>
                                          </p:val>
                                        </p:tav>
                                      </p:tavLst>
                                    </p:anim>
                                    <p:anim calcmode="lin" valueType="num">
                                      <p:cBhvr additive="base">
                                        <p:cTn id="37" dur="75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4500"/>
                            </p:stCondLst>
                            <p:childTnLst>
                              <p:par>
                                <p:cTn id="45" presetID="2" presetClass="entr" presetSubtype="2" decel="5600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750" fill="hold"/>
                                        <p:tgtEl>
                                          <p:spTgt spid="14"/>
                                        </p:tgtEl>
                                        <p:attrNameLst>
                                          <p:attrName>ppt_x</p:attrName>
                                        </p:attrNameLst>
                                      </p:cBhvr>
                                      <p:tavLst>
                                        <p:tav tm="0">
                                          <p:val>
                                            <p:strVal val="1+#ppt_w/2"/>
                                          </p:val>
                                        </p:tav>
                                        <p:tav tm="100000">
                                          <p:val>
                                            <p:strVal val="#ppt_x"/>
                                          </p:val>
                                        </p:tav>
                                      </p:tavLst>
                                    </p:anim>
                                    <p:anim calcmode="lin" valueType="num">
                                      <p:cBhvr additive="base">
                                        <p:cTn id="48"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bldLvl="0" animBg="1"/>
      <p:bldP spid="1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432435" y="3157855"/>
            <a:ext cx="11254105" cy="829945"/>
          </a:xfrm>
          <a:prstGeom prst="rect">
            <a:avLst/>
          </a:prstGeom>
          <a:noFill/>
          <a:ln>
            <a:noFill/>
          </a:ln>
        </p:spPr>
        <p:txBody>
          <a:bodyPr wrap="square" rtlCol="0">
            <a:spAutoFit/>
          </a:bodyPr>
          <a:lstStyle/>
          <a:p>
            <a:pPr algn="ctr" defTabSz="914400" fontAlgn="base">
              <a:spcBef>
                <a:spcPct val="0"/>
              </a:spcBef>
              <a:spcAft>
                <a:spcPct val="0"/>
              </a:spcAft>
            </a:pPr>
            <a:r>
              <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深刻把握</a:t>
            </a:r>
            <a:r>
              <a:rPr lang="en-US" altLang="zh-CN"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a:t>
            </a:r>
            <a:r>
              <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四强</a:t>
            </a:r>
            <a:r>
              <a:rPr lang="en-US" altLang="zh-CN"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a:t>
            </a:r>
            <a:r>
              <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党支部建设的内涵要求</a:t>
            </a:r>
            <a:endPar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endParaRPr>
          </a:p>
        </p:txBody>
      </p:sp>
      <p:grpSp>
        <p:nvGrpSpPr>
          <p:cNvPr id="16" name="组合 15"/>
          <p:cNvGrpSpPr/>
          <p:nvPr/>
        </p:nvGrpSpPr>
        <p:grpSpPr>
          <a:xfrm>
            <a:off x="4385194" y="152418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FF0000"/>
            </a:solidFill>
            <a:ln w="25400" cap="flat" cmpd="sng" algn="ctr">
              <a:gradFill flip="none" rotWithShape="1">
                <a:gsLst>
                  <a:gs pos="0">
                    <a:srgbClr val="FFF200"/>
                  </a:gs>
                  <a:gs pos="45000">
                    <a:srgbClr val="FF7A00"/>
                  </a:gs>
                  <a:gs pos="70000">
                    <a:srgbClr val="FF0300"/>
                  </a:gs>
                  <a:gs pos="100000">
                    <a:srgbClr val="4D0808"/>
                  </a:gs>
                </a:gsLst>
                <a:lin ang="8100000" scaled="1"/>
                <a:tileRect/>
              </a:gradFill>
              <a:prstDash val="solid"/>
            </a:ln>
            <a:effectLst>
              <a:reflection blurRad="6350" stA="52000" endA="300" endPos="35000" dir="5400000" sy="-100000" algn="bl" rotWithShape="0"/>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2">
              <a:off x="802226" y="2296781"/>
              <a:ext cx="458994" cy="381068"/>
            </a:xfrm>
            <a:prstGeom prst="star5">
              <a:avLst/>
            </a:prstGeom>
            <a:gradFill flip="none" rotWithShape="1">
              <a:gsLst>
                <a:gs pos="17000">
                  <a:srgbClr val="FFF200"/>
                </a:gs>
                <a:gs pos="79000">
                  <a:srgbClr val="FF7A00"/>
                </a:gs>
              </a:gsLst>
              <a:path path="circle">
                <a:fillToRect l="50000" t="50000" r="50000" b="50000"/>
              </a:path>
              <a:tileRect/>
            </a:gradFill>
            <a:ln w="12700" cap="flat" cmpd="sng" algn="ctr">
              <a:solidFill>
                <a:srgbClr val="FFFF00"/>
              </a:solidFill>
              <a:prstDash val="solid"/>
            </a:ln>
            <a:effectLst>
              <a:outerShdw blurRad="38100" sx="102000" sy="102000" algn="ctr" rotWithShape="0">
                <a:prstClr val="black"/>
              </a:outerShdw>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14304"/>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80604020202020204" pitchFamily="34" charset="0"/>
                  <a:ea typeface="宋体" pitchFamily="2" charset="-122"/>
                </a:defRPr>
              </a:lvl2pPr>
              <a:lvl3pPr fontAlgn="base">
                <a:spcBef>
                  <a:spcPct val="0"/>
                </a:spcBef>
                <a:spcAft>
                  <a:spcPct val="0"/>
                </a:spcAft>
                <a:defRPr>
                  <a:latin typeface="Arial" panose="02080604020202020204" pitchFamily="34" charset="0"/>
                  <a:ea typeface="宋体" pitchFamily="2" charset="-122"/>
                </a:defRPr>
              </a:lvl3pPr>
              <a:lvl4pPr fontAlgn="base">
                <a:spcBef>
                  <a:spcPct val="0"/>
                </a:spcBef>
                <a:spcAft>
                  <a:spcPct val="0"/>
                </a:spcAft>
                <a:defRPr>
                  <a:latin typeface="Arial" panose="02080604020202020204" pitchFamily="34" charset="0"/>
                  <a:ea typeface="宋体" pitchFamily="2" charset="-122"/>
                </a:defRPr>
              </a:lvl4pPr>
              <a:lvl5pPr fontAlgn="base">
                <a:spcBef>
                  <a:spcPct val="0"/>
                </a:spcBef>
                <a:spcAft>
                  <a:spcPct val="0"/>
                </a:spcAft>
                <a:defRPr>
                  <a:latin typeface="Arial" panose="02080604020202020204" pitchFamily="34" charset="0"/>
                  <a:ea typeface="宋体" pitchFamily="2" charset="-122"/>
                </a:defRPr>
              </a:lvl5pPr>
              <a:lvl6pPr>
                <a:defRPr>
                  <a:latin typeface="Arial" panose="02080604020202020204" pitchFamily="34" charset="0"/>
                  <a:ea typeface="宋体" pitchFamily="2" charset="-122"/>
                </a:defRPr>
              </a:lvl6pPr>
              <a:lvl7pPr>
                <a:defRPr>
                  <a:latin typeface="Arial" panose="02080604020202020204" pitchFamily="34" charset="0"/>
                  <a:ea typeface="宋体" pitchFamily="2" charset="-122"/>
                </a:defRPr>
              </a:lvl7pPr>
              <a:lvl8pPr>
                <a:defRPr>
                  <a:latin typeface="Arial" panose="02080604020202020204" pitchFamily="34" charset="0"/>
                  <a:ea typeface="宋体" pitchFamily="2" charset="-122"/>
                </a:defRPr>
              </a:lvl8pPr>
              <a:lvl9pPr>
                <a:defRPr>
                  <a:latin typeface="Arial" panose="02080604020202020204" pitchFamily="34" charset="0"/>
                  <a:ea typeface="宋体" pitchFamily="2" charset="-122"/>
                </a:defRPr>
              </a:lvl9pPr>
            </a:lstStyle>
            <a:p>
              <a:pPr algn="ctr" defTabSz="1219200">
                <a:defRPr/>
              </a:pPr>
              <a:r>
                <a:rPr lang="zh-CN" altLang="en-US" sz="2800" dirty="0">
                  <a:solidFill>
                    <a:schemeClr val="bg1"/>
                  </a:solidFill>
                  <a:latin typeface="阿里巴巴普惠体 B" panose="00020600040101010101" charset="-122"/>
                  <a:ea typeface="阿里巴巴普惠体 B" panose="00020600040101010101" charset="-122"/>
                  <a:cs typeface="+mn-ea"/>
                  <a:sym typeface="+mn-lt"/>
                </a:rPr>
                <a:t>第一部分</a:t>
              </a:r>
              <a:endParaRPr lang="zh-CN" altLang="en-US" sz="2800" dirty="0">
                <a:solidFill>
                  <a:schemeClr val="bg1"/>
                </a:solidFill>
                <a:latin typeface="阿里巴巴普惠体 B" panose="00020600040101010101" charset="-122"/>
                <a:ea typeface="阿里巴巴普惠体 B" panose="00020600040101010101" charset="-122"/>
                <a:cs typeface="+mn-ea"/>
                <a:sym typeface="+mn-lt"/>
              </a:endParaRPr>
            </a:p>
          </p:txBody>
        </p:sp>
      </p:grpSp>
      <p:grpSp>
        <p:nvGrpSpPr>
          <p:cNvPr id="23" name="组合 22"/>
          <p:cNvGrpSpPr/>
          <p:nvPr/>
        </p:nvGrpSpPr>
        <p:grpSpPr>
          <a:xfrm>
            <a:off x="1108563" y="2565815"/>
            <a:ext cx="9639300" cy="397363"/>
            <a:chOff x="1548831" y="1491630"/>
            <a:chExt cx="6188178" cy="255096"/>
          </a:xfrm>
        </p:grpSpPr>
        <p:grpSp>
          <p:nvGrpSpPr>
            <p:cNvPr id="24" name="组合 23"/>
            <p:cNvGrpSpPr/>
            <p:nvPr/>
          </p:nvGrpSpPr>
          <p:grpSpPr>
            <a:xfrm>
              <a:off x="4118171" y="1491630"/>
              <a:ext cx="887762" cy="255096"/>
              <a:chOff x="3965502" y="1879809"/>
              <a:chExt cx="1193100" cy="342834"/>
            </a:xfrm>
            <a:solidFill>
              <a:srgbClr val="E71E17"/>
            </a:solidFill>
          </p:grpSpPr>
          <p:sp>
            <p:nvSpPr>
              <p:cNvPr id="28" name="dark-star-shape_15445"/>
              <p:cNvSpPr>
                <a:spLocks noChangeAspect="1"/>
              </p:cNvSpPr>
              <p:nvPr>
                <p:custDataLst>
                  <p:tags r:id="rId2"/>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29" name="dark-star-shape_15445"/>
              <p:cNvSpPr>
                <a:spLocks noChangeAspect="1"/>
              </p:cNvSpPr>
              <p:nvPr>
                <p:custDataLst>
                  <p:tags r:id="rId3"/>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0" name="dark-star-shape_15445"/>
              <p:cNvSpPr>
                <a:spLocks noChangeAspect="1"/>
              </p:cNvSpPr>
              <p:nvPr>
                <p:custDataLst>
                  <p:tags r:id="rId4"/>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1" name="dark-star-shape_15445"/>
              <p:cNvSpPr>
                <a:spLocks noChangeAspect="1"/>
              </p:cNvSpPr>
              <p:nvPr>
                <p:custDataLst>
                  <p:tags r:id="rId5"/>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2" name="dark-star-shape_15445"/>
              <p:cNvSpPr>
                <a:spLocks noChangeAspect="1"/>
              </p:cNvSpPr>
              <p:nvPr>
                <p:custDataLst>
                  <p:tags r:id="rId6"/>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grpSp>
        <p:grpSp>
          <p:nvGrpSpPr>
            <p:cNvPr id="25" name="组合 24"/>
            <p:cNvGrpSpPr/>
            <p:nvPr/>
          </p:nvGrpSpPr>
          <p:grpSpPr>
            <a:xfrm>
              <a:off x="1548831" y="1619178"/>
              <a:ext cx="6188178" cy="0"/>
              <a:chOff x="1548831" y="2082167"/>
              <a:chExt cx="6188178" cy="0"/>
            </a:xfrm>
          </p:grpSpPr>
          <p:cxnSp>
            <p:nvCxnSpPr>
              <p:cNvPr id="26" name="直接连接符 25"/>
              <p:cNvCxnSpPr/>
              <p:nvPr>
                <p:custDataLst>
                  <p:tags r:id="rId7"/>
                </p:custDataLst>
              </p:nvPr>
            </p:nvCxnSpPr>
            <p:spPr>
              <a:xfrm>
                <a:off x="5148064" y="2082167"/>
                <a:ext cx="258894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8"/>
                </p:custDataLst>
              </p:nvPr>
            </p:nvCxnSpPr>
            <p:spPr>
              <a:xfrm>
                <a:off x="1548831" y="2082167"/>
                <a:ext cx="244710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6"/>
                                        </p:tgtEl>
                                      </p:cBhvr>
                                      <p:by x="115000" y="115000"/>
                                    </p:animScale>
                                  </p:childTnLst>
                                </p:cTn>
                              </p:par>
                              <p:par>
                                <p:cTn id="13" presetID="6" presetClass="emph" presetSubtype="0" fill="hold" nodeType="withEffect">
                                  <p:stCondLst>
                                    <p:cond delay="200"/>
                                  </p:stCondLst>
                                  <p:childTnLst>
                                    <p:animScale>
                                      <p:cBhvr>
                                        <p:cTn id="14" dur="100" fill="hold"/>
                                        <p:tgtEl>
                                          <p:spTgt spid="16"/>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6"/>
                                        </p:tgtEl>
                                      </p:cBhvr>
                                      <p:by x="105000" y="105000"/>
                                    </p:animScale>
                                  </p:childTnLst>
                                </p:cTn>
                              </p:par>
                              <p:par>
                                <p:cTn id="18" presetID="6" presetClass="emph" presetSubtype="0" fill="hold" nodeType="withEffect">
                                  <p:stCondLst>
                                    <p:cond delay="200"/>
                                  </p:stCondLst>
                                  <p:childTnLst>
                                    <p:animScale>
                                      <p:cBhvr>
                                        <p:cTn id="19" dur="100" fill="hold"/>
                                        <p:tgtEl>
                                          <p:spTgt spid="16"/>
                                        </p:tgtEl>
                                      </p:cBhvr>
                                      <p:by x="95000" y="9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16" presetClass="entr" presetSubtype="37"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outVertical)">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102226"/>
          <p:cNvSpPr/>
          <p:nvPr>
            <p:custDataLst>
              <p:tags r:id="rId1"/>
            </p:custDataLst>
          </p:nvPr>
        </p:nvSpPr>
        <p:spPr>
          <a:xfrm>
            <a:off x="1066800" y="3982085"/>
            <a:ext cx="10160000" cy="1200150"/>
          </a:xfrm>
          <a:prstGeom prst="rect">
            <a:avLst/>
          </a:prstGeom>
        </p:spPr>
        <p:txBody>
          <a:bodyPr wrap="square">
            <a:no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1859</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年，马克思在致恩格斯的信中指出：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我们现在必须绝对保持党</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否则将一事无成。</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”1920</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年，列宁提出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无产阶级实现无条件的集中和极严格</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是战胜资产阶级的基本条件之一</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。在创建和发展马克思主义政党的实践中，严明</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的作风建设和</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规矩成为马克思主义政党区别于其他政党的重要标志。</a:t>
            </a:r>
            <a:endPar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endParaRPr>
          </a:p>
        </p:txBody>
      </p:sp>
      <p:sp>
        <p:nvSpPr>
          <p:cNvPr id="13" name="矩形 12"/>
          <p:cNvSpPr/>
          <p:nvPr userDrawn="1">
            <p:custDataLst>
              <p:tags r:id="rId2"/>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深刻把握</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党支部建设的内涵要求</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2886075"/>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政治功能强是党支部建设的根本前提。政治功能如同党支部的灵魂，决定着党支部建设的方向与成效。市直机关作为政治机关，政治属性是其本质特征，党支部必须在讲政治上当先锋、作表率。要始终强化政治引领，深化思想引导，将政治标准与要求全方位贯穿于党支部建设之中。通过持续教育引导，使广大党员深刻领悟两个确立的决定性意义，坚定不移走好践行两个维护的第一方阵，确保党支部建设始终沿着正确政治方向前进。</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102226"/>
          <p:cNvSpPr/>
          <p:nvPr>
            <p:custDataLst>
              <p:tags r:id="rId1"/>
            </p:custDataLst>
          </p:nvPr>
        </p:nvSpPr>
        <p:spPr>
          <a:xfrm>
            <a:off x="1066800" y="3982085"/>
            <a:ext cx="10160000" cy="1200150"/>
          </a:xfrm>
          <a:prstGeom prst="rect">
            <a:avLst/>
          </a:prstGeom>
        </p:spPr>
        <p:txBody>
          <a:bodyPr wrap="square">
            <a:no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1859</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年，马克思在致恩格斯的信中指出：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我们现在必须绝对保持党</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否则将一事无成。</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”1920</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年，列宁提出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无产阶级实现无条件的集中和极严格</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是战胜资产阶级的基本条件之一</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。在创建和发展马克思主义政党的实践中，严明</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的作风建设和</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规矩成为马克思主义政党区别于其他政党的重要标志。</a:t>
            </a:r>
            <a:endPar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endParaRPr>
          </a:p>
        </p:txBody>
      </p:sp>
      <p:sp>
        <p:nvSpPr>
          <p:cNvPr id="13" name="矩形 12"/>
          <p:cNvSpPr/>
          <p:nvPr userDrawn="1">
            <p:custDataLst>
              <p:tags r:id="rId2"/>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深刻把握</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党支部建设的内涵要求</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2886075"/>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支部班子强是推动党支部发展的关键所在。常言道群雁高飞头雁领，党支部书记要切实履行第一责任人职责，充分发挥领头雁作用，将支部工作牢牢抓在手中，依托党支部直接管理党员的优势，严格做好党员教育管理监督工作。支部班子成员要同心同向、群策群力，形成强大工作合力，及时对支部重要事务开展深入研讨、科学决策并高效落实，以班子团结带动支部整体战斗力提升。</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102226"/>
          <p:cNvSpPr/>
          <p:nvPr>
            <p:custDataLst>
              <p:tags r:id="rId1"/>
            </p:custDataLst>
          </p:nvPr>
        </p:nvSpPr>
        <p:spPr>
          <a:xfrm>
            <a:off x="1066800" y="3982085"/>
            <a:ext cx="10160000" cy="1200150"/>
          </a:xfrm>
          <a:prstGeom prst="rect">
            <a:avLst/>
          </a:prstGeom>
        </p:spPr>
        <p:txBody>
          <a:bodyPr wrap="square">
            <a:no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1859</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年，马克思在致恩格斯的信中指出：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我们现在必须绝对保持党</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否则将一事无成。</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”1920</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年，列宁提出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无产阶级实现无条件的集中和极严格</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是战胜资产阶级的基本条件之一</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。在创建和发展马克思主义政党的实践中，严明</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的作风建设和</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rPr>
              <a:t>规矩成为马克思主义政党区别于其他政党的重要标志。</a:t>
            </a:r>
            <a:endPar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charset="0"/>
              <a:sym typeface="+mn-ea"/>
            </a:endParaRPr>
          </a:p>
        </p:txBody>
      </p:sp>
      <p:sp>
        <p:nvSpPr>
          <p:cNvPr id="13" name="矩形 12"/>
          <p:cNvSpPr/>
          <p:nvPr userDrawn="1">
            <p:custDataLst>
              <p:tags r:id="rId2"/>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深刻把握</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党支部建设的内涵要求</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2886075"/>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党员队伍强是夯实党支部发展的基础保障。党的先进性与纯洁性，正是通过每一位党员的先进性与纯洁性来彰显；党的执政使命，亦需依靠每一位党员扎实有效的工作来完成。市直机关在党和国家治理体系中地位特殊，党员干部集中，权力责任重大，这要求市直机关党员必须具备更高的政治觉悟、更精的理论素养、更实的工作作风。要精心选树政治素质优、岗位履责佳、作风品行正、群众评价好的优秀党员，树立先进标杆，展现先锋形象，为党支部发展筑牢坚实人才根基。</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userDrawn="1">
            <p:custDataLst>
              <p:tags r:id="rId1"/>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深刻把握</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党支部建设的内涵要求</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3392170"/>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作用发挥强是检验党支部建设的最终目标。要将推动中心工作、完成重大任务作为党支部建设的实践考场，不断探索党建与业务深度融合的有效路径，坚持围绕中心抓党建、抓好党建促业务。充分发挥党支部政治引领、督促落实、监督保障职能，大力推广以重点任务落实为核心的支部工作法，形成可复制、可推广的典型经验，为全面落实党中央赋予市直机关的各项工作职责提供强有力的组织支撑与保障。</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1382033" y="3157539"/>
            <a:ext cx="9428255" cy="1568450"/>
          </a:xfrm>
          <a:prstGeom prst="rect">
            <a:avLst/>
          </a:prstGeom>
          <a:noFill/>
          <a:ln>
            <a:noFill/>
          </a:ln>
        </p:spPr>
        <p:txBody>
          <a:bodyPr wrap="square" rtlCol="0">
            <a:spAutoFit/>
          </a:bodyPr>
          <a:lstStyle/>
          <a:p>
            <a:pPr algn="ctr" defTabSz="914400" fontAlgn="base">
              <a:spcBef>
                <a:spcPct val="0"/>
              </a:spcBef>
              <a:spcAft>
                <a:spcPct val="0"/>
              </a:spcAft>
            </a:pPr>
            <a:r>
              <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充分肯定市直机关</a:t>
            </a:r>
            <a:r>
              <a:rPr lang="en-US" altLang="zh-CN"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a:t>
            </a:r>
            <a:r>
              <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四强</a:t>
            </a:r>
            <a:r>
              <a:rPr lang="en-US" altLang="zh-CN"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a:t>
            </a:r>
            <a:r>
              <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rPr>
              <a:t>党支部创建工作成效</a:t>
            </a:r>
            <a:endPar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endParaRPr>
          </a:p>
        </p:txBody>
      </p:sp>
      <p:grpSp>
        <p:nvGrpSpPr>
          <p:cNvPr id="16" name="组合 15"/>
          <p:cNvGrpSpPr/>
          <p:nvPr/>
        </p:nvGrpSpPr>
        <p:grpSpPr>
          <a:xfrm>
            <a:off x="4659514" y="152418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FF0000"/>
            </a:solidFill>
            <a:ln w="25400" cap="flat" cmpd="sng" algn="ctr">
              <a:gradFill flip="none" rotWithShape="1">
                <a:gsLst>
                  <a:gs pos="0">
                    <a:srgbClr val="FFF200"/>
                  </a:gs>
                  <a:gs pos="45000">
                    <a:srgbClr val="FF7A00"/>
                  </a:gs>
                  <a:gs pos="70000">
                    <a:srgbClr val="FF0300"/>
                  </a:gs>
                  <a:gs pos="100000">
                    <a:srgbClr val="4D0808"/>
                  </a:gs>
                </a:gsLst>
                <a:lin ang="8100000" scaled="1"/>
                <a:tileRect/>
              </a:gradFill>
              <a:prstDash val="solid"/>
            </a:ln>
            <a:effectLst>
              <a:reflection blurRad="6350" stA="52000" endA="300" endPos="35000" dir="5400000" sy="-100000" algn="bl" rotWithShape="0"/>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2">
              <a:off x="802226" y="2296781"/>
              <a:ext cx="458994" cy="381068"/>
            </a:xfrm>
            <a:prstGeom prst="star5">
              <a:avLst/>
            </a:prstGeom>
            <a:gradFill flip="none" rotWithShape="1">
              <a:gsLst>
                <a:gs pos="17000">
                  <a:srgbClr val="FFF200"/>
                </a:gs>
                <a:gs pos="79000">
                  <a:srgbClr val="FF7A00"/>
                </a:gs>
              </a:gsLst>
              <a:path path="circle">
                <a:fillToRect l="50000" t="50000" r="50000" b="50000"/>
              </a:path>
              <a:tileRect/>
            </a:gradFill>
            <a:ln w="12700" cap="flat" cmpd="sng" algn="ctr">
              <a:solidFill>
                <a:srgbClr val="FFFF00"/>
              </a:solidFill>
              <a:prstDash val="solid"/>
            </a:ln>
            <a:effectLst>
              <a:outerShdw blurRad="38100" sx="102000" sy="102000" algn="ctr" rotWithShape="0">
                <a:prstClr val="black"/>
              </a:outerShdw>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14304"/>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80604020202020204" pitchFamily="34" charset="0"/>
                  <a:ea typeface="宋体" pitchFamily="2" charset="-122"/>
                </a:defRPr>
              </a:lvl2pPr>
              <a:lvl3pPr fontAlgn="base">
                <a:spcBef>
                  <a:spcPct val="0"/>
                </a:spcBef>
                <a:spcAft>
                  <a:spcPct val="0"/>
                </a:spcAft>
                <a:defRPr>
                  <a:latin typeface="Arial" panose="02080604020202020204" pitchFamily="34" charset="0"/>
                  <a:ea typeface="宋体" pitchFamily="2" charset="-122"/>
                </a:defRPr>
              </a:lvl3pPr>
              <a:lvl4pPr fontAlgn="base">
                <a:spcBef>
                  <a:spcPct val="0"/>
                </a:spcBef>
                <a:spcAft>
                  <a:spcPct val="0"/>
                </a:spcAft>
                <a:defRPr>
                  <a:latin typeface="Arial" panose="02080604020202020204" pitchFamily="34" charset="0"/>
                  <a:ea typeface="宋体" pitchFamily="2" charset="-122"/>
                </a:defRPr>
              </a:lvl4pPr>
              <a:lvl5pPr fontAlgn="base">
                <a:spcBef>
                  <a:spcPct val="0"/>
                </a:spcBef>
                <a:spcAft>
                  <a:spcPct val="0"/>
                </a:spcAft>
                <a:defRPr>
                  <a:latin typeface="Arial" panose="02080604020202020204" pitchFamily="34" charset="0"/>
                  <a:ea typeface="宋体" pitchFamily="2" charset="-122"/>
                </a:defRPr>
              </a:lvl5pPr>
              <a:lvl6pPr>
                <a:defRPr>
                  <a:latin typeface="Arial" panose="02080604020202020204" pitchFamily="34" charset="0"/>
                  <a:ea typeface="宋体" pitchFamily="2" charset="-122"/>
                </a:defRPr>
              </a:lvl6pPr>
              <a:lvl7pPr>
                <a:defRPr>
                  <a:latin typeface="Arial" panose="02080604020202020204" pitchFamily="34" charset="0"/>
                  <a:ea typeface="宋体" pitchFamily="2" charset="-122"/>
                </a:defRPr>
              </a:lvl7pPr>
              <a:lvl8pPr>
                <a:defRPr>
                  <a:latin typeface="Arial" panose="02080604020202020204" pitchFamily="34" charset="0"/>
                  <a:ea typeface="宋体" pitchFamily="2" charset="-122"/>
                </a:defRPr>
              </a:lvl8pPr>
              <a:lvl9pPr>
                <a:defRPr>
                  <a:latin typeface="Arial" panose="02080604020202020204" pitchFamily="34" charset="0"/>
                  <a:ea typeface="宋体" pitchFamily="2" charset="-122"/>
                </a:defRPr>
              </a:lvl9pPr>
            </a:lstStyle>
            <a:p>
              <a:pPr algn="ctr" defTabSz="1219200">
                <a:defRPr/>
              </a:pPr>
              <a:r>
                <a:rPr lang="zh-CN" altLang="en-US" sz="2800" dirty="0">
                  <a:solidFill>
                    <a:schemeClr val="bg1"/>
                  </a:solidFill>
                  <a:latin typeface="阿里巴巴普惠体 B" panose="00020600040101010101" charset="-122"/>
                  <a:ea typeface="阿里巴巴普惠体 B" panose="00020600040101010101" charset="-122"/>
                  <a:cs typeface="+mn-ea"/>
                  <a:sym typeface="+mn-lt"/>
                </a:rPr>
                <a:t>第二部分</a:t>
              </a:r>
              <a:endParaRPr lang="zh-CN" altLang="en-US" sz="2800" dirty="0">
                <a:solidFill>
                  <a:schemeClr val="bg1"/>
                </a:solidFill>
                <a:latin typeface="阿里巴巴普惠体 B" panose="00020600040101010101" charset="-122"/>
                <a:ea typeface="阿里巴巴普惠体 B" panose="00020600040101010101" charset="-122"/>
                <a:cs typeface="+mn-ea"/>
                <a:sym typeface="+mn-lt"/>
              </a:endParaRPr>
            </a:p>
          </p:txBody>
        </p:sp>
      </p:grpSp>
      <p:grpSp>
        <p:nvGrpSpPr>
          <p:cNvPr id="23" name="组合 22"/>
          <p:cNvGrpSpPr/>
          <p:nvPr/>
        </p:nvGrpSpPr>
        <p:grpSpPr>
          <a:xfrm>
            <a:off x="1382883" y="2565815"/>
            <a:ext cx="9639300" cy="397363"/>
            <a:chOff x="1548831" y="1491630"/>
            <a:chExt cx="6188178" cy="255096"/>
          </a:xfrm>
        </p:grpSpPr>
        <p:grpSp>
          <p:nvGrpSpPr>
            <p:cNvPr id="24" name="组合 23"/>
            <p:cNvGrpSpPr/>
            <p:nvPr/>
          </p:nvGrpSpPr>
          <p:grpSpPr>
            <a:xfrm>
              <a:off x="4118171" y="1491630"/>
              <a:ext cx="887762" cy="255096"/>
              <a:chOff x="3965502" y="1879809"/>
              <a:chExt cx="1193100" cy="342834"/>
            </a:xfrm>
            <a:solidFill>
              <a:srgbClr val="E71E17"/>
            </a:solidFill>
          </p:grpSpPr>
          <p:sp>
            <p:nvSpPr>
              <p:cNvPr id="28" name="dark-star-shape_15445"/>
              <p:cNvSpPr>
                <a:spLocks noChangeAspect="1"/>
              </p:cNvSpPr>
              <p:nvPr>
                <p:custDataLst>
                  <p:tags r:id="rId2"/>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29" name="dark-star-shape_15445"/>
              <p:cNvSpPr>
                <a:spLocks noChangeAspect="1"/>
              </p:cNvSpPr>
              <p:nvPr>
                <p:custDataLst>
                  <p:tags r:id="rId3"/>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0" name="dark-star-shape_15445"/>
              <p:cNvSpPr>
                <a:spLocks noChangeAspect="1"/>
              </p:cNvSpPr>
              <p:nvPr>
                <p:custDataLst>
                  <p:tags r:id="rId4"/>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1" name="dark-star-shape_15445"/>
              <p:cNvSpPr>
                <a:spLocks noChangeAspect="1"/>
              </p:cNvSpPr>
              <p:nvPr>
                <p:custDataLst>
                  <p:tags r:id="rId5"/>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2" name="dark-star-shape_15445"/>
              <p:cNvSpPr>
                <a:spLocks noChangeAspect="1"/>
              </p:cNvSpPr>
              <p:nvPr>
                <p:custDataLst>
                  <p:tags r:id="rId6"/>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grpSp>
        <p:grpSp>
          <p:nvGrpSpPr>
            <p:cNvPr id="25" name="组合 24"/>
            <p:cNvGrpSpPr/>
            <p:nvPr/>
          </p:nvGrpSpPr>
          <p:grpSpPr>
            <a:xfrm>
              <a:off x="1548831" y="1619178"/>
              <a:ext cx="6188178" cy="0"/>
              <a:chOff x="1548831" y="2082167"/>
              <a:chExt cx="6188178" cy="0"/>
            </a:xfrm>
          </p:grpSpPr>
          <p:cxnSp>
            <p:nvCxnSpPr>
              <p:cNvPr id="26" name="直接连接符 25"/>
              <p:cNvCxnSpPr/>
              <p:nvPr>
                <p:custDataLst>
                  <p:tags r:id="rId7"/>
                </p:custDataLst>
              </p:nvPr>
            </p:nvCxnSpPr>
            <p:spPr>
              <a:xfrm>
                <a:off x="5148064" y="2082167"/>
                <a:ext cx="258894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8"/>
                </p:custDataLst>
              </p:nvPr>
            </p:nvCxnSpPr>
            <p:spPr>
              <a:xfrm>
                <a:off x="1548831" y="2082167"/>
                <a:ext cx="244710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6"/>
                                        </p:tgtEl>
                                      </p:cBhvr>
                                      <p:by x="115000" y="115000"/>
                                    </p:animScale>
                                  </p:childTnLst>
                                </p:cTn>
                              </p:par>
                              <p:par>
                                <p:cTn id="13" presetID="6" presetClass="emph" presetSubtype="0" fill="hold" nodeType="withEffect">
                                  <p:stCondLst>
                                    <p:cond delay="200"/>
                                  </p:stCondLst>
                                  <p:childTnLst>
                                    <p:animScale>
                                      <p:cBhvr>
                                        <p:cTn id="14" dur="100" fill="hold"/>
                                        <p:tgtEl>
                                          <p:spTgt spid="16"/>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6"/>
                                        </p:tgtEl>
                                      </p:cBhvr>
                                      <p:by x="105000" y="105000"/>
                                    </p:animScale>
                                  </p:childTnLst>
                                </p:cTn>
                              </p:par>
                              <p:par>
                                <p:cTn id="18" presetID="6" presetClass="emph" presetSubtype="0" fill="hold" nodeType="withEffect">
                                  <p:stCondLst>
                                    <p:cond delay="200"/>
                                  </p:stCondLst>
                                  <p:childTnLst>
                                    <p:animScale>
                                      <p:cBhvr>
                                        <p:cTn id="19" dur="100" fill="hold"/>
                                        <p:tgtEl>
                                          <p:spTgt spid="16"/>
                                        </p:tgtEl>
                                      </p:cBhvr>
                                      <p:by x="95000" y="9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16" presetClass="entr" presetSubtype="37"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outVertical)">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3"/>
            <a:ext cx="10397490" cy="1014543"/>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1896645" y="1332922"/>
                <a:ext cx="6816420" cy="723041"/>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（一</a:t>
                </a:r>
                <a:r>
                  <a:rPr kumimoji="1" lang="zh-CN" altLang="en-US" sz="2400" dirty="0">
                    <a:solidFill>
                      <a:prstClr val="white"/>
                    </a:solidFill>
                    <a:latin typeface="阿里巴巴普惠体 B" panose="00020600040101010101" charset="-122"/>
                    <a:ea typeface="阿里巴巴普惠体 B" panose="0002060004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聚焦机制建设，构建科学规范的创建管理体系</a:t>
                </a:r>
                <a:endPar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80604020202020204" pitchFamily="34" charset="0"/>
                <a:buChar char="•"/>
                <a:defRPr sz="3200">
                  <a:solidFill>
                    <a:schemeClr val="tx1"/>
                  </a:solidFill>
                  <a:latin typeface="Calibri" panose="020B0500000000000000" charset="-122"/>
                  <a:ea typeface="宋体" pitchFamily="2" charset="-122"/>
                  <a:sym typeface="Calibri" panose="020B0500000000000000" charset="-122"/>
                </a:defRPr>
              </a:lvl1pPr>
              <a:lvl2pPr marL="742950" indent="-285750">
                <a:spcBef>
                  <a:spcPct val="20000"/>
                </a:spcBef>
                <a:buFont typeface="Arial" panose="02080604020202020204" pitchFamily="34" charset="0"/>
                <a:buChar char="–"/>
                <a:defRPr sz="2800">
                  <a:solidFill>
                    <a:schemeClr val="tx1"/>
                  </a:solidFill>
                  <a:latin typeface="Calibri" panose="020B0500000000000000" charset="-122"/>
                  <a:ea typeface="宋体" pitchFamily="2" charset="-122"/>
                  <a:sym typeface="Calibri" panose="020B0500000000000000" charset="-122"/>
                </a:defRPr>
              </a:lvl2pPr>
              <a:lvl3pPr marL="1143000" indent="-228600">
                <a:spcBef>
                  <a:spcPct val="20000"/>
                </a:spcBef>
                <a:buFont typeface="Arial" panose="02080604020202020204" pitchFamily="34" charset="0"/>
                <a:buChar char="•"/>
                <a:defRPr sz="2400">
                  <a:solidFill>
                    <a:schemeClr val="tx1"/>
                  </a:solidFill>
                  <a:latin typeface="Calibri" panose="020B0500000000000000" charset="-122"/>
                  <a:ea typeface="宋体" pitchFamily="2" charset="-122"/>
                  <a:sym typeface="Calibri" panose="020B0500000000000000" charset="-122"/>
                </a:defRPr>
              </a:lvl3pPr>
              <a:lvl4pPr marL="16002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4pPr>
              <a:lvl5pPr marL="20574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5pPr>
              <a:lvl6pPr marL="25146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6pPr>
              <a:lvl7pPr marL="29718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7pPr>
              <a:lvl8pPr marL="34290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8pPr>
              <a:lvl9pPr marL="38862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064733"/>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立足实际，经过深入调研、系统总结和广泛征求意见，精心制定《市直机关四强党支部创建管理办法（试行）》，全面涵盖创建标准、评定流程、动态管理等关键环节，明确创建工作的路线图和任务书。在创建要求上，细化政治功能、班子建设、党员队伍和作用发挥四大维度的具体指标；在评定机制上，科学设定年度命名比例，规范党支部申报</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机关党委初审</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党组（党委）审定</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工委复核的评定程序；在动态管理上，建立负面清单制度和定期复查机制，确保创建工作始终高标准推进。这一制度创新为市直机关基层党组织建设提供了规范化、标准化的工作指南，使创建工作有据可依、有章可循。</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充分肯定市直机关</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党支部创建工作成效</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3"/>
            <a:ext cx="10397490" cy="1014543"/>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1896645" y="1332922"/>
                <a:ext cx="6816420" cy="723041"/>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（二</a:t>
                </a:r>
                <a:r>
                  <a:rPr kumimoji="1" lang="zh-CN" altLang="en-US" sz="2400" dirty="0">
                    <a:solidFill>
                      <a:prstClr val="white"/>
                    </a:solidFill>
                    <a:latin typeface="阿里巴巴普惠体 B" panose="00020600040101010101" charset="-122"/>
                    <a:ea typeface="阿里巴巴普惠体 B" panose="0002060004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强化动态管理，打造闭环式质量管控体系</a:t>
                </a:r>
                <a:endPar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80604020202020204" pitchFamily="34" charset="0"/>
                <a:buChar char="•"/>
                <a:defRPr sz="3200">
                  <a:solidFill>
                    <a:schemeClr val="tx1"/>
                  </a:solidFill>
                  <a:latin typeface="Calibri" panose="020B0500000000000000" charset="-122"/>
                  <a:ea typeface="宋体" pitchFamily="2" charset="-122"/>
                  <a:sym typeface="Calibri" panose="020B0500000000000000" charset="-122"/>
                </a:defRPr>
              </a:lvl1pPr>
              <a:lvl2pPr marL="742950" indent="-285750">
                <a:spcBef>
                  <a:spcPct val="20000"/>
                </a:spcBef>
                <a:buFont typeface="Arial" panose="02080604020202020204" pitchFamily="34" charset="0"/>
                <a:buChar char="–"/>
                <a:defRPr sz="2800">
                  <a:solidFill>
                    <a:schemeClr val="tx1"/>
                  </a:solidFill>
                  <a:latin typeface="Calibri" panose="020B0500000000000000" charset="-122"/>
                  <a:ea typeface="宋体" pitchFamily="2" charset="-122"/>
                  <a:sym typeface="Calibri" panose="020B0500000000000000" charset="-122"/>
                </a:defRPr>
              </a:lvl2pPr>
              <a:lvl3pPr marL="1143000" indent="-228600">
                <a:spcBef>
                  <a:spcPct val="20000"/>
                </a:spcBef>
                <a:buFont typeface="Arial" panose="02080604020202020204" pitchFamily="34" charset="0"/>
                <a:buChar char="•"/>
                <a:defRPr sz="2400">
                  <a:solidFill>
                    <a:schemeClr val="tx1"/>
                  </a:solidFill>
                  <a:latin typeface="Calibri" panose="020B0500000000000000" charset="-122"/>
                  <a:ea typeface="宋体" pitchFamily="2" charset="-122"/>
                  <a:sym typeface="Calibri" panose="020B0500000000000000" charset="-122"/>
                </a:defRPr>
              </a:lvl3pPr>
              <a:lvl4pPr marL="16002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4pPr>
              <a:lvl5pPr marL="20574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5pPr>
              <a:lvl6pPr marL="25146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6pPr>
              <a:lvl7pPr marL="29718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7pPr>
              <a:lvl8pPr marL="34290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8pPr>
              <a:lvl9pPr marL="38862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064733"/>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建立年度评定</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定期复核的双重机制，严把质量关。在评定环节，坚持宁缺毋滥原则，通过自下而上申报、层层严格审核的程序，确保每个被命名的党支部都经得起检验。对已命名的四强党支部，每年开展回头看，通过实地检查、资料复核、群众评议等方式进行全面体检，对不符合标准的及时摘牌，形成能上能下的良性竞争机制。截至目前，已有</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60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多个党支部通过严格评定获得称号，并在后续复核中保持优良表现。这种动态管理机制有效激发了基层党组织的创建活力，形成了比学赶超的良好氛围。</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充分肯定市直机关</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党支部创建工作成效</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3"/>
            <a:ext cx="10397490" cy="1014543"/>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1896645" y="1332922"/>
                <a:ext cx="6816420" cy="723041"/>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（三</a:t>
                </a:r>
                <a:r>
                  <a:rPr kumimoji="1" lang="zh-CN" altLang="en-US" sz="2400" dirty="0">
                    <a:solidFill>
                      <a:prstClr val="white"/>
                    </a:solidFill>
                    <a:latin typeface="阿里巴巴普惠体 B" panose="00020600040101010101" charset="-122"/>
                    <a:ea typeface="阿里巴巴普惠体 B" panose="0002060004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坚持示范引领，搭建经验交流共享平台</a:t>
                </a:r>
                <a:endPar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80604020202020204" pitchFamily="34" charset="0"/>
                <a:buChar char="•"/>
                <a:defRPr sz="3200">
                  <a:solidFill>
                    <a:schemeClr val="tx1"/>
                  </a:solidFill>
                  <a:latin typeface="Calibri" panose="020B0500000000000000" charset="-122"/>
                  <a:ea typeface="宋体" pitchFamily="2" charset="-122"/>
                  <a:sym typeface="Calibri" panose="020B0500000000000000" charset="-122"/>
                </a:defRPr>
              </a:lvl1pPr>
              <a:lvl2pPr marL="742950" indent="-285750">
                <a:spcBef>
                  <a:spcPct val="20000"/>
                </a:spcBef>
                <a:buFont typeface="Arial" panose="02080604020202020204" pitchFamily="34" charset="0"/>
                <a:buChar char="–"/>
                <a:defRPr sz="2800">
                  <a:solidFill>
                    <a:schemeClr val="tx1"/>
                  </a:solidFill>
                  <a:latin typeface="Calibri" panose="020B0500000000000000" charset="-122"/>
                  <a:ea typeface="宋体" pitchFamily="2" charset="-122"/>
                  <a:sym typeface="Calibri" panose="020B0500000000000000" charset="-122"/>
                </a:defRPr>
              </a:lvl2pPr>
              <a:lvl3pPr marL="1143000" indent="-228600">
                <a:spcBef>
                  <a:spcPct val="20000"/>
                </a:spcBef>
                <a:buFont typeface="Arial" panose="02080604020202020204" pitchFamily="34" charset="0"/>
                <a:buChar char="•"/>
                <a:defRPr sz="2400">
                  <a:solidFill>
                    <a:schemeClr val="tx1"/>
                  </a:solidFill>
                  <a:latin typeface="Calibri" panose="020B0500000000000000" charset="-122"/>
                  <a:ea typeface="宋体" pitchFamily="2" charset="-122"/>
                  <a:sym typeface="Calibri" panose="020B0500000000000000" charset="-122"/>
                </a:defRPr>
              </a:lvl3pPr>
              <a:lvl4pPr marL="16002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4pPr>
              <a:lvl5pPr marL="20574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5pPr>
              <a:lvl6pPr marL="25146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6pPr>
              <a:lvl7pPr marL="29718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7pPr>
              <a:lvl8pPr marL="34290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8pPr>
              <a:lvl9pPr marL="38862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064733"/>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精心打造多层次的交流平台，近三年累计举办</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20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场专题经验交流会，组织</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170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余名优秀党支部书记现场分享经验，吸引</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4100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余人次参与学习。这些交流会突破传统模式，设置案例展示现场观摩互动研讨等环节，成为基层党建创新的博览会。同时，持续开展创新案例征集活动，从</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420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余个案例中精选优秀做法汇编成册，并通过支部书记讲</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四强</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专栏持续推广，已刊发</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40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余篇署名文章。今年特别聚焦改革发展主题，创新开展支部工作法精品党课改革攻坚成果三项征集活动，推动党建与中心工作深度融合。</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充分肯定市直机关</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党支部创建工作成效</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3"/>
            <a:ext cx="10397490" cy="1014543"/>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1896645" y="1332922"/>
                <a:ext cx="6816420" cy="723041"/>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（四</a:t>
                </a:r>
                <a:r>
                  <a:rPr kumimoji="1" lang="zh-CN" altLang="en-US" sz="2400" dirty="0">
                    <a:solidFill>
                      <a:prstClr val="white"/>
                    </a:solidFill>
                    <a:latin typeface="阿里巴巴普惠体 B" panose="00020600040101010101" charset="-122"/>
                    <a:ea typeface="阿里巴巴普惠体 B" panose="0002060004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突出能力提升，实施党支部书记素质工程</a:t>
                </a:r>
                <a:endPar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80604020202020204" pitchFamily="34" charset="0"/>
                <a:buChar char="•"/>
                <a:defRPr sz="3200">
                  <a:solidFill>
                    <a:schemeClr val="tx1"/>
                  </a:solidFill>
                  <a:latin typeface="Calibri" panose="020B0500000000000000" charset="-122"/>
                  <a:ea typeface="宋体" pitchFamily="2" charset="-122"/>
                  <a:sym typeface="Calibri" panose="020B0500000000000000" charset="-122"/>
                </a:defRPr>
              </a:lvl1pPr>
              <a:lvl2pPr marL="742950" indent="-285750">
                <a:spcBef>
                  <a:spcPct val="20000"/>
                </a:spcBef>
                <a:buFont typeface="Arial" panose="02080604020202020204" pitchFamily="34" charset="0"/>
                <a:buChar char="–"/>
                <a:defRPr sz="2800">
                  <a:solidFill>
                    <a:schemeClr val="tx1"/>
                  </a:solidFill>
                  <a:latin typeface="Calibri" panose="020B0500000000000000" charset="-122"/>
                  <a:ea typeface="宋体" pitchFamily="2" charset="-122"/>
                  <a:sym typeface="Calibri" panose="020B0500000000000000" charset="-122"/>
                </a:defRPr>
              </a:lvl2pPr>
              <a:lvl3pPr marL="1143000" indent="-228600">
                <a:spcBef>
                  <a:spcPct val="20000"/>
                </a:spcBef>
                <a:buFont typeface="Arial" panose="02080604020202020204" pitchFamily="34" charset="0"/>
                <a:buChar char="•"/>
                <a:defRPr sz="2400">
                  <a:solidFill>
                    <a:schemeClr val="tx1"/>
                  </a:solidFill>
                  <a:latin typeface="Calibri" panose="020B0500000000000000" charset="-122"/>
                  <a:ea typeface="宋体" pitchFamily="2" charset="-122"/>
                  <a:sym typeface="Calibri" panose="020B0500000000000000" charset="-122"/>
                </a:defRPr>
              </a:lvl3pPr>
              <a:lvl4pPr marL="16002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4pPr>
              <a:lvl5pPr marL="20574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5pPr>
              <a:lvl6pPr marL="25146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6pPr>
              <a:lvl7pPr marL="29718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7pPr>
              <a:lvl8pPr marL="34290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8pPr>
              <a:lvl9pPr marL="38862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064733"/>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针对党支部书记队伍特点，构建工委示范</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部门主办</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全员覆盖的三级培训体系。通过需求调研，精准设计包含思想理论、党内法规、实务操作等</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6</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大类主干课程，其中党建业务融合品牌创建等特色课程广受好评。创新采用五课联动教学模式（理论课</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案例课</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研讨课</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实践课</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点评课），在近</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200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人的培训班中取得显著成效。特别注重发挥学员主体作用，通过分组研讨</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成果展示</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交叉点评的方式，形成学</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讲</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听</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评</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做的完整能力提升闭环，有效解决了本领恐慌问题，锻造了一支政治过硬、业务精湛的党支部书记队伍。</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充分肯定市直机关</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党支部创建工作成效</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3"/>
            <a:ext cx="10397490" cy="1014543"/>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1896645" y="1332922"/>
                <a:ext cx="6816420" cy="723041"/>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（五</a:t>
                </a:r>
                <a:r>
                  <a:rPr kumimoji="1" lang="zh-CN" altLang="en-US" sz="2400" dirty="0">
                    <a:solidFill>
                      <a:prstClr val="white"/>
                    </a:solidFill>
                    <a:latin typeface="阿里巴巴普惠体 B" panose="00020600040101010101" charset="-122"/>
                    <a:ea typeface="阿里巴巴普惠体 B" panose="0002060004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rPr>
                  <a:t>坚持系统推进，形成创建工作长效机制</a:t>
                </a:r>
                <a:endParaRPr kumimoji="1"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80604020202020204" pitchFamily="34" charset="0"/>
                <a:buChar char="•"/>
                <a:defRPr sz="3200">
                  <a:solidFill>
                    <a:schemeClr val="tx1"/>
                  </a:solidFill>
                  <a:latin typeface="Calibri" panose="020B0500000000000000" charset="-122"/>
                  <a:ea typeface="宋体" pitchFamily="2" charset="-122"/>
                  <a:sym typeface="Calibri" panose="020B0500000000000000" charset="-122"/>
                </a:defRPr>
              </a:lvl1pPr>
              <a:lvl2pPr marL="742950" indent="-285750">
                <a:spcBef>
                  <a:spcPct val="20000"/>
                </a:spcBef>
                <a:buFont typeface="Arial" panose="02080604020202020204" pitchFamily="34" charset="0"/>
                <a:buChar char="–"/>
                <a:defRPr sz="2800">
                  <a:solidFill>
                    <a:schemeClr val="tx1"/>
                  </a:solidFill>
                  <a:latin typeface="Calibri" panose="020B0500000000000000" charset="-122"/>
                  <a:ea typeface="宋体" pitchFamily="2" charset="-122"/>
                  <a:sym typeface="Calibri" panose="020B0500000000000000" charset="-122"/>
                </a:defRPr>
              </a:lvl2pPr>
              <a:lvl3pPr marL="1143000" indent="-228600">
                <a:spcBef>
                  <a:spcPct val="20000"/>
                </a:spcBef>
                <a:buFont typeface="Arial" panose="02080604020202020204" pitchFamily="34" charset="0"/>
                <a:buChar char="•"/>
                <a:defRPr sz="2400">
                  <a:solidFill>
                    <a:schemeClr val="tx1"/>
                  </a:solidFill>
                  <a:latin typeface="Calibri" panose="020B0500000000000000" charset="-122"/>
                  <a:ea typeface="宋体" pitchFamily="2" charset="-122"/>
                  <a:sym typeface="Calibri" panose="020B0500000000000000" charset="-122"/>
                </a:defRPr>
              </a:lvl3pPr>
              <a:lvl4pPr marL="16002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4pPr>
              <a:lvl5pPr marL="2057400" indent="-228600">
                <a:spcBef>
                  <a:spcPct val="20000"/>
                </a:spcBef>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5pPr>
              <a:lvl6pPr marL="25146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6pPr>
              <a:lvl7pPr marL="29718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7pPr>
              <a:lvl8pPr marL="34290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8pPr>
              <a:lvl9pPr marL="3886200" indent="-228600" eaLnBrk="0" fontAlgn="base" hangingPunct="0">
                <a:spcBef>
                  <a:spcPct val="20000"/>
                </a:spcBef>
                <a:spcAft>
                  <a:spcPct val="0"/>
                </a:spcAft>
                <a:buFont typeface="Arial" panose="02080604020202020204" pitchFamily="34" charset="0"/>
                <a:buChar char="»"/>
                <a:defRPr sz="2000">
                  <a:solidFill>
                    <a:schemeClr val="tx1"/>
                  </a:solidFill>
                  <a:latin typeface="Calibri" panose="020B0500000000000000" charset="-122"/>
                  <a:ea typeface="宋体" pitchFamily="2" charset="-122"/>
                  <a:sym typeface="Calibri" panose="020B0500000000000000"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064733"/>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坚持系统思维，将机制建设、动态管理、示范引领和能力提升有机结合，构建起四位一体的工作格局。通过制度规范明确创建标准，动态管理保障创建质量，典型示范放大创建效应，能力提升夯实创建基础。这种综合施策的模式，既解决了建什么的问题，又回答了怎么建的困惑，更明确了如何持续建的方向，形成了创建工作可持续发展的长效机制，为机关党建高质量发展提供了坚实保障。</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充分肯定市直机关</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四强</a:t>
            </a:r>
            <a:r>
              <a:rPr lang="en-US" altLang="zh-CN" sz="2800" b="1" dirty="0" smtClean="0">
                <a:solidFill>
                  <a:srgbClr val="C00000"/>
                </a:solidFill>
                <a:latin typeface="阿里巴巴普惠体 B" panose="00020600040101010101" charset="-122"/>
                <a:ea typeface="阿里巴巴普惠体 B" panose="00020600040101010101" charset="-122"/>
              </a:rPr>
              <a:t>”</a:t>
            </a:r>
            <a:r>
              <a:rPr lang="zh-CN" altLang="en-US" sz="2800" b="1" dirty="0" smtClean="0">
                <a:solidFill>
                  <a:srgbClr val="C00000"/>
                </a:solidFill>
                <a:latin typeface="阿里巴巴普惠体 B" panose="00020600040101010101" charset="-122"/>
                <a:ea typeface="阿里巴巴普惠体 B" panose="00020600040101010101" charset="-122"/>
              </a:rPr>
              <a:t>党支部创建工作成效</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1142365" y="3157855"/>
            <a:ext cx="10032365" cy="1568450"/>
          </a:xfrm>
          <a:prstGeom prst="rect">
            <a:avLst/>
          </a:prstGeom>
          <a:noFill/>
          <a:ln>
            <a:noFill/>
          </a:ln>
        </p:spPr>
        <p:txBody>
          <a:bodyPr wrap="square" rtlCol="0">
            <a:spAutoFit/>
          </a:bodyPr>
          <a:lstStyle/>
          <a:p>
            <a:pPr algn="ctr" defTabSz="914400" fontAlgn="base">
              <a:spcBef>
                <a:spcPct val="0"/>
              </a:spcBef>
              <a:spcAft>
                <a:spcPct val="0"/>
              </a:spcAft>
            </a:pPr>
            <a:r>
              <a:rPr sz="48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建设“四强”党支部，以高质量党建引领高质量发展迈上新台阶</a:t>
            </a:r>
            <a:endParaRPr lang="zh-CN" altLang="en-US" sz="4800" dirty="0">
              <a:solidFill>
                <a:srgbClr val="FF0000"/>
              </a:solidFill>
              <a:latin typeface="阿里巴巴普惠体 B" panose="00020600040101010101" charset="-122"/>
              <a:ea typeface="阿里巴巴普惠体 B" panose="00020600040101010101" charset="-122"/>
              <a:sym typeface="Arial" panose="02080604020202020204" pitchFamily="34" charset="0"/>
            </a:endParaRPr>
          </a:p>
        </p:txBody>
      </p:sp>
      <p:grpSp>
        <p:nvGrpSpPr>
          <p:cNvPr id="16" name="组合 15"/>
          <p:cNvGrpSpPr/>
          <p:nvPr/>
        </p:nvGrpSpPr>
        <p:grpSpPr>
          <a:xfrm>
            <a:off x="4659514" y="152418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FF0000"/>
            </a:solidFill>
            <a:ln w="25400" cap="flat" cmpd="sng" algn="ctr">
              <a:gradFill flip="none" rotWithShape="1">
                <a:gsLst>
                  <a:gs pos="0">
                    <a:srgbClr val="FFF200"/>
                  </a:gs>
                  <a:gs pos="45000">
                    <a:srgbClr val="FF7A00"/>
                  </a:gs>
                  <a:gs pos="70000">
                    <a:srgbClr val="FF0300"/>
                  </a:gs>
                  <a:gs pos="100000">
                    <a:srgbClr val="4D0808"/>
                  </a:gs>
                </a:gsLst>
                <a:lin ang="8100000" scaled="1"/>
                <a:tileRect/>
              </a:gradFill>
              <a:prstDash val="solid"/>
            </a:ln>
            <a:effectLst>
              <a:reflection blurRad="6350" stA="52000" endA="300" endPos="35000" dir="5400000" sy="-100000" algn="bl" rotWithShape="0"/>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2">
              <a:off x="802226" y="2296781"/>
              <a:ext cx="458994" cy="381068"/>
            </a:xfrm>
            <a:prstGeom prst="star5">
              <a:avLst/>
            </a:prstGeom>
            <a:gradFill flip="none" rotWithShape="1">
              <a:gsLst>
                <a:gs pos="17000">
                  <a:srgbClr val="FFF200"/>
                </a:gs>
                <a:gs pos="79000">
                  <a:srgbClr val="FF7A00"/>
                </a:gs>
              </a:gsLst>
              <a:path path="circle">
                <a:fillToRect l="50000" t="50000" r="50000" b="50000"/>
              </a:path>
              <a:tileRect/>
            </a:gradFill>
            <a:ln w="12700" cap="flat" cmpd="sng" algn="ctr">
              <a:solidFill>
                <a:srgbClr val="FFFF00"/>
              </a:solidFill>
              <a:prstDash val="solid"/>
            </a:ln>
            <a:effectLst>
              <a:outerShdw blurRad="38100" sx="102000" sy="102000" algn="ctr" rotWithShape="0">
                <a:prstClr val="black"/>
              </a:outerShdw>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14304"/>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80604020202020204" pitchFamily="34" charset="0"/>
                  <a:ea typeface="宋体" pitchFamily="2" charset="-122"/>
                </a:defRPr>
              </a:lvl2pPr>
              <a:lvl3pPr fontAlgn="base">
                <a:spcBef>
                  <a:spcPct val="0"/>
                </a:spcBef>
                <a:spcAft>
                  <a:spcPct val="0"/>
                </a:spcAft>
                <a:defRPr>
                  <a:latin typeface="Arial" panose="02080604020202020204" pitchFamily="34" charset="0"/>
                  <a:ea typeface="宋体" pitchFamily="2" charset="-122"/>
                </a:defRPr>
              </a:lvl3pPr>
              <a:lvl4pPr fontAlgn="base">
                <a:spcBef>
                  <a:spcPct val="0"/>
                </a:spcBef>
                <a:spcAft>
                  <a:spcPct val="0"/>
                </a:spcAft>
                <a:defRPr>
                  <a:latin typeface="Arial" panose="02080604020202020204" pitchFamily="34" charset="0"/>
                  <a:ea typeface="宋体" pitchFamily="2" charset="-122"/>
                </a:defRPr>
              </a:lvl4pPr>
              <a:lvl5pPr fontAlgn="base">
                <a:spcBef>
                  <a:spcPct val="0"/>
                </a:spcBef>
                <a:spcAft>
                  <a:spcPct val="0"/>
                </a:spcAft>
                <a:defRPr>
                  <a:latin typeface="Arial" panose="02080604020202020204" pitchFamily="34" charset="0"/>
                  <a:ea typeface="宋体" pitchFamily="2" charset="-122"/>
                </a:defRPr>
              </a:lvl5pPr>
              <a:lvl6pPr>
                <a:defRPr>
                  <a:latin typeface="Arial" panose="02080604020202020204" pitchFamily="34" charset="0"/>
                  <a:ea typeface="宋体" pitchFamily="2" charset="-122"/>
                </a:defRPr>
              </a:lvl6pPr>
              <a:lvl7pPr>
                <a:defRPr>
                  <a:latin typeface="Arial" panose="02080604020202020204" pitchFamily="34" charset="0"/>
                  <a:ea typeface="宋体" pitchFamily="2" charset="-122"/>
                </a:defRPr>
              </a:lvl7pPr>
              <a:lvl8pPr>
                <a:defRPr>
                  <a:latin typeface="Arial" panose="02080604020202020204" pitchFamily="34" charset="0"/>
                  <a:ea typeface="宋体" pitchFamily="2" charset="-122"/>
                </a:defRPr>
              </a:lvl8pPr>
              <a:lvl9pPr>
                <a:defRPr>
                  <a:latin typeface="Arial" panose="02080604020202020204" pitchFamily="34" charset="0"/>
                  <a:ea typeface="宋体" pitchFamily="2" charset="-122"/>
                </a:defRPr>
              </a:lvl9pPr>
            </a:lstStyle>
            <a:p>
              <a:pPr algn="ctr" defTabSz="1219200">
                <a:defRPr/>
              </a:pPr>
              <a:r>
                <a:rPr lang="zh-CN" altLang="en-US" sz="2800" dirty="0">
                  <a:solidFill>
                    <a:schemeClr val="bg1"/>
                  </a:solidFill>
                  <a:latin typeface="阿里巴巴普惠体 B" panose="00020600040101010101" charset="-122"/>
                  <a:ea typeface="阿里巴巴普惠体 B" panose="00020600040101010101" charset="-122"/>
                  <a:cs typeface="+mn-ea"/>
                  <a:sym typeface="+mn-lt"/>
                </a:rPr>
                <a:t>第三部分</a:t>
              </a:r>
              <a:endParaRPr lang="zh-CN" altLang="en-US" sz="2800" dirty="0">
                <a:solidFill>
                  <a:schemeClr val="bg1"/>
                </a:solidFill>
                <a:latin typeface="阿里巴巴普惠体 B" panose="00020600040101010101" charset="-122"/>
                <a:ea typeface="阿里巴巴普惠体 B" panose="00020600040101010101" charset="-122"/>
                <a:cs typeface="+mn-ea"/>
                <a:sym typeface="+mn-lt"/>
              </a:endParaRPr>
            </a:p>
          </p:txBody>
        </p:sp>
      </p:grpSp>
      <p:grpSp>
        <p:nvGrpSpPr>
          <p:cNvPr id="23" name="组合 22"/>
          <p:cNvGrpSpPr/>
          <p:nvPr/>
        </p:nvGrpSpPr>
        <p:grpSpPr>
          <a:xfrm>
            <a:off x="1382883" y="2565815"/>
            <a:ext cx="9639300" cy="397363"/>
            <a:chOff x="1548831" y="1491630"/>
            <a:chExt cx="6188178" cy="255096"/>
          </a:xfrm>
        </p:grpSpPr>
        <p:grpSp>
          <p:nvGrpSpPr>
            <p:cNvPr id="24" name="组合 23"/>
            <p:cNvGrpSpPr/>
            <p:nvPr/>
          </p:nvGrpSpPr>
          <p:grpSpPr>
            <a:xfrm>
              <a:off x="4118171" y="1491630"/>
              <a:ext cx="887762" cy="255096"/>
              <a:chOff x="3965502" y="1879809"/>
              <a:chExt cx="1193100" cy="342834"/>
            </a:xfrm>
            <a:solidFill>
              <a:srgbClr val="E71E17"/>
            </a:solidFill>
          </p:grpSpPr>
          <p:sp>
            <p:nvSpPr>
              <p:cNvPr id="28" name="dark-star-shape_15445"/>
              <p:cNvSpPr>
                <a:spLocks noChangeAspect="1"/>
              </p:cNvSpPr>
              <p:nvPr>
                <p:custDataLst>
                  <p:tags r:id="rId2"/>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29" name="dark-star-shape_15445"/>
              <p:cNvSpPr>
                <a:spLocks noChangeAspect="1"/>
              </p:cNvSpPr>
              <p:nvPr>
                <p:custDataLst>
                  <p:tags r:id="rId3"/>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0" name="dark-star-shape_15445"/>
              <p:cNvSpPr>
                <a:spLocks noChangeAspect="1"/>
              </p:cNvSpPr>
              <p:nvPr>
                <p:custDataLst>
                  <p:tags r:id="rId4"/>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1" name="dark-star-shape_15445"/>
              <p:cNvSpPr>
                <a:spLocks noChangeAspect="1"/>
              </p:cNvSpPr>
              <p:nvPr>
                <p:custDataLst>
                  <p:tags r:id="rId5"/>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2" name="dark-star-shape_15445"/>
              <p:cNvSpPr>
                <a:spLocks noChangeAspect="1"/>
              </p:cNvSpPr>
              <p:nvPr>
                <p:custDataLst>
                  <p:tags r:id="rId6"/>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grpSp>
        <p:grpSp>
          <p:nvGrpSpPr>
            <p:cNvPr id="25" name="组合 24"/>
            <p:cNvGrpSpPr/>
            <p:nvPr/>
          </p:nvGrpSpPr>
          <p:grpSpPr>
            <a:xfrm>
              <a:off x="1548831" y="1619178"/>
              <a:ext cx="6188178" cy="0"/>
              <a:chOff x="1548831" y="2082167"/>
              <a:chExt cx="6188178" cy="0"/>
            </a:xfrm>
          </p:grpSpPr>
          <p:cxnSp>
            <p:nvCxnSpPr>
              <p:cNvPr id="26" name="直接连接符 25"/>
              <p:cNvCxnSpPr/>
              <p:nvPr>
                <p:custDataLst>
                  <p:tags r:id="rId7"/>
                </p:custDataLst>
              </p:nvPr>
            </p:nvCxnSpPr>
            <p:spPr>
              <a:xfrm>
                <a:off x="5148064" y="2082167"/>
                <a:ext cx="258894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8"/>
                </p:custDataLst>
              </p:nvPr>
            </p:nvCxnSpPr>
            <p:spPr>
              <a:xfrm>
                <a:off x="1548831" y="2082167"/>
                <a:ext cx="244710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6"/>
                                        </p:tgtEl>
                                      </p:cBhvr>
                                      <p:by x="115000" y="115000"/>
                                    </p:animScale>
                                  </p:childTnLst>
                                </p:cTn>
                              </p:par>
                              <p:par>
                                <p:cTn id="13" presetID="6" presetClass="emph" presetSubtype="0" fill="hold" nodeType="withEffect">
                                  <p:stCondLst>
                                    <p:cond delay="200"/>
                                  </p:stCondLst>
                                  <p:childTnLst>
                                    <p:animScale>
                                      <p:cBhvr>
                                        <p:cTn id="14" dur="100" fill="hold"/>
                                        <p:tgtEl>
                                          <p:spTgt spid="16"/>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6"/>
                                        </p:tgtEl>
                                      </p:cBhvr>
                                      <p:by x="105000" y="105000"/>
                                    </p:animScale>
                                  </p:childTnLst>
                                </p:cTn>
                              </p:par>
                              <p:par>
                                <p:cTn id="18" presetID="6" presetClass="emph" presetSubtype="0" fill="hold" nodeType="withEffect">
                                  <p:stCondLst>
                                    <p:cond delay="200"/>
                                  </p:stCondLst>
                                  <p:childTnLst>
                                    <p:animScale>
                                      <p:cBhvr>
                                        <p:cTn id="19" dur="100" fill="hold"/>
                                        <p:tgtEl>
                                          <p:spTgt spid="16"/>
                                        </p:tgtEl>
                                      </p:cBhvr>
                                      <p:by x="95000" y="9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16" presetClass="entr" presetSubtype="37"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outVertical)">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93443" y="1408224"/>
            <a:ext cx="6205113" cy="1190189"/>
            <a:chOff x="2993443" y="1701814"/>
            <a:chExt cx="6205113" cy="1190189"/>
          </a:xfrm>
        </p:grpSpPr>
        <p:sp>
          <p:nvSpPr>
            <p:cNvPr id="4" name="矩形 3"/>
            <p:cNvSpPr/>
            <p:nvPr>
              <p:custDataLst>
                <p:tags r:id="rId1"/>
              </p:custDataLst>
            </p:nvPr>
          </p:nvSpPr>
          <p:spPr>
            <a:xfrm>
              <a:off x="3445344" y="1701814"/>
              <a:ext cx="50596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rPr>
                <a:t>（一）夯实党组织责任体系</a:t>
              </a:r>
              <a:endPar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886460" y="2712720"/>
            <a:ext cx="10419080" cy="3415030"/>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党组（党委）要牢固树立</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抓党建是最大政绩</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理念，将党支部建设摆在核心位置，定期专题研究</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四强</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党支部建设工作，强化顶层设计与统筹推进，切实扛起主体责任。部门机关党委须严格履职，严把质量关，创新管理方式，通过动态跟踪、丰富活动载体，充分释放</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四强</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党支部示范效应。党支部书记要率先垂范，班子成员分工协作，坚持严管厚爱并重，及时发现并处置苗头性问题，推动全面从严治党要求落实到每一名党员。</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sz="28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建设“四强”党支部，以高质量党建引领高质量发展迈上新台阶</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93443" y="1408224"/>
            <a:ext cx="6205113" cy="1190189"/>
            <a:chOff x="2993443" y="1701814"/>
            <a:chExt cx="6205113" cy="1190189"/>
          </a:xfrm>
        </p:grpSpPr>
        <p:sp>
          <p:nvSpPr>
            <p:cNvPr id="4" name="矩形 3"/>
            <p:cNvSpPr/>
            <p:nvPr>
              <p:custDataLst>
                <p:tags r:id="rId1"/>
              </p:custDataLst>
            </p:nvPr>
          </p:nvSpPr>
          <p:spPr>
            <a:xfrm>
              <a:off x="3242144" y="1701814"/>
              <a:ext cx="54660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rPr>
                <a:t>（二）筑牢标准化规范化根基</a:t>
              </a:r>
              <a:endPar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886460" y="2712720"/>
            <a:ext cx="10419080" cy="2306955"/>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从组织设置、支委会建设、组织生活等维度全面规范党支部工作，为</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四强</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党支部建设奠定坚实基础。正确处理好</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显绩</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与</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潜绩</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关系，杜绝形式主义。深化机关党建专项督查，强化党支部书记述职评议考核结果运用，以问题整改为导向，推动</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四强</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党支部建设向纵深发展。</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sz="28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建设“四强”党支部，以高质量党建引领高质量发展迈上新台阶</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93443" y="1408224"/>
            <a:ext cx="6205113" cy="1190189"/>
            <a:chOff x="2993443" y="1701814"/>
            <a:chExt cx="6205113" cy="1190189"/>
          </a:xfrm>
        </p:grpSpPr>
        <p:sp>
          <p:nvSpPr>
            <p:cNvPr id="4" name="矩形 3"/>
            <p:cNvSpPr/>
            <p:nvPr>
              <p:custDataLst>
                <p:tags r:id="rId1"/>
              </p:custDataLst>
            </p:nvPr>
          </p:nvSpPr>
          <p:spPr>
            <a:xfrm>
              <a:off x="3648544" y="1701814"/>
              <a:ext cx="46532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rPr>
                <a:t>（三）联动模范机关建设</a:t>
              </a:r>
              <a:endPar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886460" y="2712720"/>
            <a:ext cx="10419080" cy="1753235"/>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强化政治机关意识教育，把</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讲政治、守纪律、负责任、有效率</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要求融入支部建设，增强党支部政治功能和组织功能，使其成为贯彻党的领导的坚强堡垒，让党旗在改革发展一线、重大斗争前沿、服务群众阵地高高飘扬。</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sz="28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建设“四强”党支部，以高质量党建引领高质量发展迈上新台阶</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93443" y="1408224"/>
            <a:ext cx="6205113" cy="1190189"/>
            <a:chOff x="2993443" y="1701814"/>
            <a:chExt cx="6205113" cy="1190189"/>
          </a:xfrm>
        </p:grpSpPr>
        <p:sp>
          <p:nvSpPr>
            <p:cNvPr id="4" name="矩形 3"/>
            <p:cNvSpPr/>
            <p:nvPr>
              <p:custDataLst>
                <p:tags r:id="rId1"/>
              </p:custDataLst>
            </p:nvPr>
          </p:nvSpPr>
          <p:spPr>
            <a:xfrm>
              <a:off x="3242144" y="1701814"/>
              <a:ext cx="54660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rPr>
                <a:t>（四）在深化改革中彰显担当</a:t>
              </a:r>
              <a:endPar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8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886460" y="2712720"/>
            <a:ext cx="10419080" cy="2306955"/>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四强</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党支部要勇于创新，推动党建与业务深度融合，将树立和践行正确政绩观学习教育贯穿始终，以解决党员干部思想、作风等问题为突破口，实现党建与业务从</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简单结合</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到</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深度融合</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rPr>
              <a:t>的转变，将党的政治优势、组织优势转化为发展动能，在高质量发展中展现新作为。</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8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sz="2800" b="1" kern="0" dirty="0">
                <a:solidFill>
                  <a:srgbClr val="FF0000"/>
                </a:solidFill>
                <a:effectLst>
                  <a:outerShdw dist="25400" sx="1000" sy="1000" algn="ctr" rotWithShape="0">
                    <a:srgbClr val="000000"/>
                  </a:outerShdw>
                </a:effectLst>
                <a:latin typeface="阿里巴巴普惠体 B" panose="00020600040101010101" charset="-122"/>
                <a:ea typeface="阿里巴巴普惠体 B" panose="00020600040101010101" charset="-122"/>
                <a:cs typeface="+mn-ea"/>
                <a:sym typeface="+mn-lt"/>
              </a:rPr>
              <a:t>建设“四强”党支部，以高质量党建引领高质量发展迈上新台阶</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 name="TextBox 6"/>
          <p:cNvSpPr txBox="1"/>
          <p:nvPr/>
        </p:nvSpPr>
        <p:spPr>
          <a:xfrm>
            <a:off x="4579545" y="1053222"/>
            <a:ext cx="3403600" cy="828675"/>
          </a:xfrm>
          <a:prstGeom prst="rect">
            <a:avLst/>
          </a:prstGeom>
          <a:noFill/>
        </p:spPr>
        <p:txBody>
          <a:bodyPr wrap="square" lIns="91413" tIns="45706" rIns="91413" bIns="45706">
            <a:spAutoFit/>
            <a:scene3d>
              <a:camera prst="orthographicFront"/>
              <a:lightRig rig="threePt" dir="t"/>
            </a:scene3d>
          </a:bodyPr>
          <a:lstStyle/>
          <a:p>
            <a:pPr algn="ctr" defTabSz="914400">
              <a:defRPr/>
            </a:pPr>
            <a:r>
              <a:rPr lang="zh-CN" altLang="en-US" sz="4800" dirty="0">
                <a:ln w="22225">
                  <a:solidFill>
                    <a:schemeClr val="accent2"/>
                  </a:solidFill>
                  <a:prstDash val="solid"/>
                </a:ln>
                <a:solidFill>
                  <a:srgbClr val="FF0000"/>
                </a:solidFill>
                <a:effectLst/>
                <a:latin typeface="方正小标宋简体" panose="02000000000000000000" charset="-122"/>
                <a:ea typeface="方正小标宋简体" panose="02000000000000000000" charset="-122"/>
                <a:cs typeface="方正小标宋简体" panose="02000000000000000000" charset="-122"/>
              </a:rPr>
              <a:t>结束语 </a:t>
            </a:r>
            <a:endParaRPr lang="zh-CN" altLang="en-US" sz="4800" dirty="0">
              <a:ln w="22225">
                <a:solidFill>
                  <a:schemeClr val="accent2"/>
                </a:solidFill>
                <a:prstDash val="solid"/>
              </a:ln>
              <a:solidFill>
                <a:srgbClr val="FF0000"/>
              </a:solidFill>
              <a:effectLst/>
              <a:latin typeface="方正小标宋简体" panose="02000000000000000000" charset="-122"/>
              <a:ea typeface="方正小标宋简体" panose="02000000000000000000" charset="-122"/>
              <a:cs typeface="方正小标宋简体" panose="02000000000000000000" charset="-122"/>
            </a:endParaRPr>
          </a:p>
        </p:txBody>
      </p:sp>
      <p:sp>
        <p:nvSpPr>
          <p:cNvPr id="11" name="TextBox 10"/>
          <p:cNvSpPr txBox="1"/>
          <p:nvPr/>
        </p:nvSpPr>
        <p:spPr>
          <a:xfrm>
            <a:off x="1322070" y="2026285"/>
            <a:ext cx="9918065" cy="2611120"/>
          </a:xfrm>
          <a:prstGeom prst="rect">
            <a:avLst/>
          </a:prstGeom>
          <a:noFill/>
        </p:spPr>
        <p:txBody>
          <a:bodyPr wrap="square" lIns="91413" tIns="45706" rIns="91413" bIns="45706">
            <a:no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9pPr>
          </a:lstStyle>
          <a:p>
            <a:pPr algn="just" defTabSz="914400" fontAlgn="base">
              <a:lnSpc>
                <a:spcPct val="120000"/>
              </a:lnSpc>
              <a:spcBef>
                <a:spcPct val="0"/>
              </a:spcBef>
              <a:spcAft>
                <a:spcPct val="0"/>
              </a:spcAft>
            </a:pPr>
            <a:r>
              <a:rPr lang="en-US" sz="2400" dirty="0">
                <a:solidFill>
                  <a:srgbClr val="FF0000"/>
                </a:solidFill>
                <a:latin typeface="黑体" panose="02010609060101010101" charset="-122"/>
                <a:ea typeface="黑体" panose="02010609060101010101" charset="-122"/>
                <a:cs typeface="黑体" panose="02010609060101010101" charset="-122"/>
              </a:rPr>
              <a:t>     </a:t>
            </a:r>
            <a:r>
              <a:rPr sz="2400" dirty="0">
                <a:solidFill>
                  <a:srgbClr val="FF0000"/>
                </a:solidFill>
                <a:latin typeface="黑体" panose="02010609060101010101" charset="-122"/>
                <a:ea typeface="黑体" panose="02010609060101010101" charset="-122"/>
                <a:cs typeface="黑体" panose="02010609060101010101" charset="-122"/>
              </a:rPr>
              <a:t>新征程上，</a:t>
            </a:r>
            <a:r>
              <a:rPr lang="zh-CN" sz="2400" dirty="0">
                <a:solidFill>
                  <a:srgbClr val="FF0000"/>
                </a:solidFill>
                <a:latin typeface="黑体" panose="02010609060101010101" charset="-122"/>
                <a:ea typeface="黑体" panose="02010609060101010101" charset="-122"/>
                <a:cs typeface="黑体" panose="02010609060101010101" charset="-122"/>
              </a:rPr>
              <a:t>各级</a:t>
            </a:r>
            <a:r>
              <a:rPr sz="2400" dirty="0">
                <a:solidFill>
                  <a:srgbClr val="FF0000"/>
                </a:solidFill>
                <a:latin typeface="黑体" panose="02010609060101010101" charset="-122"/>
                <a:ea typeface="黑体" panose="02010609060101010101" charset="-122"/>
                <a:cs typeface="黑体" panose="02010609060101010101" charset="-122"/>
              </a:rPr>
              <a:t>基层党组织持续深入学习贯彻习近平总书记重要指示批示精神，深化“四强”党支部建设，不断强化政治功能、组织功能，围绕中心工作突出作用发挥，以高质量机关党建促进高质量发展，为进一步全面深化改革</a:t>
            </a:r>
            <a:r>
              <a:rPr lang="zh-CN" sz="2400" dirty="0">
                <a:solidFill>
                  <a:srgbClr val="FF0000"/>
                </a:solidFill>
                <a:latin typeface="黑体" panose="02010609060101010101" charset="-122"/>
                <a:ea typeface="黑体" panose="02010609060101010101" charset="-122"/>
                <a:cs typeface="黑体" panose="02010609060101010101" charset="-122"/>
              </a:rPr>
              <a:t>、奋力谱写中国式现代化我市实践</a:t>
            </a:r>
            <a:r>
              <a:rPr sz="2400" dirty="0">
                <a:solidFill>
                  <a:srgbClr val="FF0000"/>
                </a:solidFill>
                <a:latin typeface="黑体" panose="02010609060101010101" charset="-122"/>
                <a:ea typeface="黑体" panose="02010609060101010101" charset="-122"/>
                <a:cs typeface="黑体" panose="02010609060101010101" charset="-122"/>
              </a:rPr>
              <a:t>贡献</a:t>
            </a:r>
            <a:r>
              <a:rPr lang="zh-CN" sz="2400" dirty="0">
                <a:solidFill>
                  <a:srgbClr val="FF0000"/>
                </a:solidFill>
                <a:latin typeface="黑体" panose="02010609060101010101" charset="-122"/>
                <a:ea typeface="黑体" panose="02010609060101010101" charset="-122"/>
                <a:cs typeface="黑体" panose="02010609060101010101" charset="-122"/>
              </a:rPr>
              <a:t>基层组织</a:t>
            </a:r>
            <a:r>
              <a:rPr sz="2400" dirty="0">
                <a:solidFill>
                  <a:srgbClr val="FF0000"/>
                </a:solidFill>
                <a:latin typeface="黑体" panose="02010609060101010101" charset="-122"/>
                <a:ea typeface="黑体" panose="02010609060101010101" charset="-122"/>
                <a:cs typeface="黑体" panose="02010609060101010101" charset="-122"/>
              </a:rPr>
              <a:t>力量。</a:t>
            </a:r>
            <a:endParaRPr sz="2400" dirty="0">
              <a:solidFill>
                <a:srgbClr val="FF0000"/>
              </a:solidFill>
              <a:latin typeface="黑体" panose="02010609060101010101" charset="-122"/>
              <a:ea typeface="黑体" panose="02010609060101010101" charset="-122"/>
              <a:cs typeface="黑体" panose="02010609060101010101" charset="-122"/>
            </a:endParaRPr>
          </a:p>
        </p:txBody>
      </p:sp>
      <p:cxnSp>
        <p:nvCxnSpPr>
          <p:cNvPr id="12" name="直接连接符 11"/>
          <p:cNvCxnSpPr/>
          <p:nvPr/>
        </p:nvCxnSpPr>
        <p:spPr>
          <a:xfrm>
            <a:off x="1268062" y="1881954"/>
            <a:ext cx="9966960" cy="0"/>
          </a:xfrm>
          <a:prstGeom prst="line">
            <a:avLst/>
          </a:prstGeom>
          <a:noFill/>
          <a:ln w="19050" cap="flat" cmpd="sng" algn="ctr">
            <a:solidFill>
              <a:srgbClr val="FF0000"/>
            </a:solidFill>
            <a:prstDash val="solid"/>
          </a:ln>
          <a:effectLst/>
        </p:spPr>
      </p:cxnSp>
      <p:sp>
        <p:nvSpPr>
          <p:cNvPr id="2" name="文本框 1"/>
          <p:cNvSpPr txBox="1"/>
          <p:nvPr/>
        </p:nvSpPr>
        <p:spPr>
          <a:xfrm>
            <a:off x="1072515" y="5839460"/>
            <a:ext cx="4064000" cy="368300"/>
          </a:xfrm>
          <a:prstGeom prst="rect">
            <a:avLst/>
          </a:prstGeom>
          <a:noFill/>
        </p:spPr>
        <p:txBody>
          <a:bodyPr wrap="square" rtlCol="0">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257810" y="2776220"/>
            <a:ext cx="11761470" cy="768350"/>
          </a:xfrm>
          <a:prstGeom prst="rect">
            <a:avLst/>
          </a:prstGeom>
          <a:noFill/>
        </p:spPr>
        <p:txBody>
          <a:bodyPr wrap="square" rtlCol="0">
            <a:spAutoFit/>
          </a:bodyPr>
          <a:lstStyle/>
          <a:p>
            <a:pPr algn="ctr">
              <a:lnSpc>
                <a:spcPct val="100000"/>
              </a:lnSpc>
            </a:pPr>
            <a:r>
              <a:rPr lang="zh-CN" altLang="en-US" sz="4400" dirty="0">
                <a:solidFill>
                  <a:srgbClr val="FF0000"/>
                </a:solidFill>
                <a:effectLst/>
                <a:latin typeface="方正小标宋简体" panose="02000000000000000000" charset="-122"/>
                <a:ea typeface="方正小标宋简体" panose="02000000000000000000" charset="-122"/>
                <a:cs typeface="方正小标宋简体" panose="02000000000000000000" charset="-122"/>
              </a:rPr>
              <a:t>感谢聆听，敬请指正！</a:t>
            </a:r>
            <a:endParaRPr lang="zh-CN" altLang="en-US" sz="4400" dirty="0">
              <a:solidFill>
                <a:srgbClr val="FF0000"/>
              </a:solidFill>
              <a:effectLst/>
              <a:latin typeface="方正小标宋简体" panose="02000000000000000000" charset="-122"/>
              <a:ea typeface="方正小标宋简体" panose="02000000000000000000" charset="-122"/>
              <a:cs typeface="方正小标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2.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3.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4.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5.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6.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7.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8.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9.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10.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11.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12.xml><?xml version="1.0" encoding="utf-8"?>
<p:tagLst xmlns:p="http://schemas.openxmlformats.org/presentationml/2006/main">
  <p:tag name="KSO_WM_DIAGRAM_VIRTUALLY_FRAME" val="{&quot;height&quot;:183.52071446362186,&quot;left&quot;:179.91480314960629,&quot;top&quot;:160.6703937007874,&quot;width&quot;:666.0351968503937}"/>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PA" val="v5.2.4"/>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PA" val="v5.2.4"/>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PA" val="v5.2.4"/>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PA" val="v5.2.9"/>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PA" val="v5.2.9"/>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PA" val="v5.2.9"/>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PA" val="v5.2.9"/>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PA" val="v5.2.9"/>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heme/theme1.xml><?xml version="1.0" encoding="utf-8"?>
<a:theme xmlns:a="http://schemas.openxmlformats.org/drawingml/2006/main" name="党课">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3805</Words>
  <Application>WPS 演示</Application>
  <PresentationFormat>宽屏</PresentationFormat>
  <Paragraphs>126</Paragraphs>
  <Slides>21</Slides>
  <Notes>28</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21</vt:i4>
      </vt:variant>
    </vt:vector>
  </HeadingPairs>
  <TitlesOfParts>
    <vt:vector size="42" baseType="lpstr">
      <vt:lpstr>Arial</vt:lpstr>
      <vt:lpstr>宋体</vt:lpstr>
      <vt:lpstr>Wingdings</vt:lpstr>
      <vt:lpstr>微软雅黑</vt:lpstr>
      <vt:lpstr>黑体</vt:lpstr>
      <vt:lpstr>方正姚体</vt:lpstr>
      <vt:lpstr>方正小标宋简体</vt:lpstr>
      <vt:lpstr>Times New Roman</vt:lpstr>
      <vt:lpstr>方正书宋_GBK</vt:lpstr>
      <vt:lpstr>阿里巴巴普惠体 B</vt:lpstr>
      <vt:lpstr>仿宋_GB2312</vt:lpstr>
      <vt:lpstr>Noto Sans S Chinese Bold</vt:lpstr>
      <vt:lpstr>宋体</vt:lpstr>
      <vt:lpstr>Arial Unicode MS</vt:lpstr>
      <vt:lpstr>等线</vt:lpstr>
      <vt:lpstr>C059</vt:lpstr>
      <vt:lpstr>Calibri</vt:lpstr>
      <vt:lpstr>Wingdings</vt:lpstr>
      <vt:lpstr>思源宋体 CN SemiBold</vt:lpstr>
      <vt:lpstr>思源黑体</vt:lpstr>
      <vt:lpstr>党课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工图网www.900ppt.com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工图网www.900ppt.com</dc:title>
  <dc:creator>工图网www.900ppt.com</dc:creator>
  <dc:description>工图网www.900ppt.com</dc:description>
  <dc:subject>工图网www.900ppt.com</dc:subject>
  <cp:lastModifiedBy>admin</cp:lastModifiedBy>
  <cp:revision>557</cp:revision>
  <dcterms:created xsi:type="dcterms:W3CDTF">2026-09-22T07:17:11Z</dcterms:created>
  <dcterms:modified xsi:type="dcterms:W3CDTF">2026-09-22T07:17:11Z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2052-12.8.2.19313</vt:lpwstr>
  </property>
  <property fmtid="{D5CDD505-2E9C-101B-9397-08002B2CF9AE}" pid="3" name="ICV">
    <vt:lpwstr>964F3722DA281913482AB26ABDC0B66E_43</vt:lpwstr>
  </property>
</Properties>
</file>