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handoutMasterIdLst>
    <p:handoutMasterId r:id="rId42"/>
  </p:handoutMasterIdLst>
  <p:sldIdLst>
    <p:sldId id="309" r:id="rId3"/>
    <p:sldId id="314" r:id="rId5"/>
    <p:sldId id="310" r:id="rId6"/>
    <p:sldId id="311" r:id="rId7"/>
    <p:sldId id="262" r:id="rId8"/>
    <p:sldId id="276" r:id="rId9"/>
    <p:sldId id="277" r:id="rId10"/>
    <p:sldId id="278" r:id="rId11"/>
    <p:sldId id="279" r:id="rId12"/>
    <p:sldId id="265" r:id="rId13"/>
    <p:sldId id="280" r:id="rId14"/>
    <p:sldId id="281" r:id="rId15"/>
    <p:sldId id="282" r:id="rId16"/>
    <p:sldId id="283" r:id="rId17"/>
    <p:sldId id="284" r:id="rId18"/>
    <p:sldId id="312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313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268" r:id="rId41"/>
  </p:sldIdLst>
  <p:sldSz cx="16256000" cy="9144000"/>
  <p:notesSz cx="9144000" cy="16256000"/>
  <p:embeddedFontLst>
    <p:embeddedFont>
      <p:font typeface="黑体" panose="02010609060101010101" charset="-122"/>
      <p:regular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D0D0"/>
    <a:srgbClr val="F8E0DC"/>
    <a:srgbClr val="FFECE4"/>
    <a:srgbClr val="FFE0E1"/>
    <a:srgbClr val="FD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45"/>
    <p:restoredTop sz="94610"/>
  </p:normalViewPr>
  <p:slideViewPr>
    <p:cSldViewPr snapToGrid="0" snapToObjects="1">
      <p:cViewPr>
        <p:scale>
          <a:sx n="59" d="100"/>
          <a:sy n="59" d="100"/>
        </p:scale>
        <p:origin x="912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font" Target="fonts/font1.fntdata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14499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213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6905979" y="0"/>
            <a:ext cx="5283200" cy="14499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213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27449562"/>
            <a:ext cx="5283200" cy="14499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13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905979" y="27449562"/>
            <a:ext cx="5283200" cy="14499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13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！今天我们共同学习的主题是“以好家风支撑起全社会的好风气”。家风，是一个家庭的精神内核，也是社会风气的重要组成部分。习近平总书记多次强调，不论时代发生多大变化，不论生活格局发生多大变化，我们都要重视家庭建设，注重家庭、注重家教、注重家风。本次党课将带领大家深入领会总书记的重要论述，探讨家风建设的重要意义、实践路径以及如何以好家风支撑起全社会的好风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结束语。以政治建设统领组织工作，说到底是把政治优势转化为组织优势、把组织优势转化为发展胜势。让我们以高质量组织工作，为中国式现代化建设提供坚强组织保证。谢谢大家。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党课将分为三个部分展开。第一部分，我们将探讨为什么说领导干部家风建设是党风政风民风建设的基石。第二部分，我们将深入解读新时代领导干部优良家风的丰富内涵。第三部分，我们将讨论领导干部如何成为以家风助推党风政风民风的楷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党课将分为三个部分展开。第一部分，我们将探讨为什么说领导干部家风建设是党风政风民风建设的基石。第二部分，我们将深入解读新时代领导干部优良家风的丰富内涵。第三部分，我们将讨论领导干部如何成为以家风助推党风政风民风的楷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先看整体判断。政治建设的基础性、先导性作用，决定它既是组织工作守正创新的逻辑起点，也是检验工作质效的价值前提。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第一条是定航向。政治方向是党生存发展第一位的问题，组织工作的首要任务就是把牢政治航向、坚守政治立场，这一点任何时候都不能含糊。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这里要讲透根本指向。新时代党的组织路线，根本指向是坚持党对组织工作的全面领导，关键是坚持党中央权威和集中统一领导，根本在做到“两个维护”。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这一页讲方向不移的实践含义。只有把政治建设摆在首位，组织工作才能在复杂局势中保持清醒，持续贯彻党的路线方针政策。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第二条是立根本。组织是形、思想是魂，组织工作既要造形、更要铸魂，这是理解组织工作的一把钥匙。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请大家记住这个比喻。理想信念就是共产党人精神上的钙，缺钙就会得软骨病，政治建设的根本任务之一就是补钙壮骨。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这一页讲铸魂的路径。通过政治教育夯实思想根基，通过党性锤炼强化组织凝聚，党组织和党员干部才能在风险考验面前保持团结统一、充满斗志。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第三条是树标尺。做好组织工作，首先要从政治上看、以政治标准来衡量，这个标尺立在前面，后面所有工作才有依据。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落到选人用人上。突出政治把关，才能精准识别干部的政治忠诚、政治定力和政治担当，选出政治过硬、能力出众的好干部。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再落到基层党建和人才工作上。基层党建强化政治引领，守好民心这个最大的政治；人才引育坚持政治吸纳，引导人才矢志报国、勇于创造。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小结第一章。定航向、立根本、树标尺，三者合一，说明政治建设是推动组织工作守正创新的逻辑起点与价值前提。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党课将分为三个部分展开。第一部分，我们将探讨为什么说领导干部家风建设是党风政风民风建设的基石。第二部分，我们将深入解读新时代领导干部优良家风的丰富内涵。第三部分，我们将讨论领导干部如何成为以家风助推党风政风民风的楷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先看三重逻辑的整体关系。理论逻辑讲属性，历史逻辑讲经验，实践逻辑讲需要，三者相互贯通，构成习近平党建思想的重要理论内涵。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第一条是理论逻辑。政治性是组织工作与生俱来的第一属性，党的组织建设从来就是围绕党的政治主张、政治目标展开的政治实践。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这里补一句理论源头。马克思、恩格斯阐明无产阶级政党的根本目的，列宁强调组织是夺取政权最重要的武器，我们党则把这些原则中国化时代化了。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第二条是历史逻辑。组织路线服务政治路线，这是我们党百年组织工作最宝贵的经验，什么时候坚持得好，党的事业就蓬勃发展。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请大家对照四个历史时期的说法。从“担负党的政治任务”到“以党的政治建设统领党的建设各项工作”，一条红线贯穿始终，就是政治统领。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第三条是实践逻辑。推进中国式现代化必然面临各种风险挑战，组织工作只有靠政治建设凝心铸魂、固本培元，才能接得住战略任务。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这里要落到政治能力上。政治建设持续淬炼政治判断力、政治领悟力、政治执行力，组织工作才能主动适配时代变革、对标战略需求。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小结第二章。深刻把握三重逻辑，目的是增强思想自觉与行动自觉，把政治建设的统领地位真正立起来。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党课将分为三个部分展开。第一部分，我们将探讨为什么说领导干部家风建设是党风政风民风建设的基石。第二部分，我们将深入解读新时代领导干部优良家风的丰富内涵。第三部分，我们将讨论领导干部如何成为以家风助推党风政风民风的楷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先看四个重点领域的全景。这四条不是并列的清单，而是从队伍到体系、从干部人才到政治生态的完整链条。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第一条是锚定政治忠诚。组织部门是管党治党的重要部门，组工干部的政治素质直接决定组织工作的政治方向和实际成效。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这里讲理论武装。深入学习领会习近平党建思想，在学思用贯通、知信行统一中筑牢信仰之基、补足精神之钙，这是政治忠诚的根。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落到队伍建设上。常态化开展政治历练，让组工干部在服务重大战略、应对风险挑战中接受考验，锻造讲政治、重公道、业务精、作风好的队伍。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第二条是强化政治功能。党的力量来自组织，只有各级组织都健全、都过硬，党的领导才能如身使臂、如臂使指。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这里讲组织体系的层次。党中央是定于一尊的中枢，地方组织是把方向管大局保落实的中间段，基层党组织是落实部署的神经末梢，层层都要过硬。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落到制度执行上。严格执行新形势下党内政治生活的若干准则，认真落实各项基本制度，才能实现思想上统一、政治上团结、行动上一致。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第三条是紧扣政治大局。组织工作从来都是为党的政治路线和中心大局服务的，必须始终胸怀“国之大者”。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这里讲选人用人的导向。坚持新时代好干部标准，突出政治素质考察，把政治过硬、敢于担当、善于作为、实绩突出的好干部选出来、用起来。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再讲人才工作。坚持党管人才原则，强化政治引领和政治吸纳，搭建干事创业平台，营造识才爱才敬才用才的良好环境。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第四条是严守政治规矩。政治纪律和政治规矩是根本遵循，要把纪律建设贯穿组织建设全过程，坚决整治选人用人上的不正之风。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这里讲政治生态。落实中央八项规定精神，引导党员干部知敬畏、存戒惧、守底线，以清朗的政治生态保障组织工作质效持续提升。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600">
                <a:solidFill>
                  <a:srgbClr val="000000"/>
                </a:solidFill>
              </a:rPr>
              <a:t>结束语。以政治建设统领组织工作，说到底是把政治优势转化为组织优势、把组织优势转化为发展胜势。让我们以高质量组织工作，为中国式现代化建设提供坚强组织保证。谢谢大家。</a:t>
            </a:r>
            <a:endParaRPr lang="zh-CN" altLang="en-US" sz="16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508000" y="2672715"/>
            <a:ext cx="15240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  <a:sym typeface="+mn-ea"/>
              </a:rPr>
              <a:t>学习贯彻习近平党建思想</a:t>
            </a:r>
            <a:endParaRPr lang="en-US" sz="4800" b="1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  <a:sym typeface="+mn-ea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以政治建设统领组织工作高质量发展</a:t>
            </a:r>
            <a:endParaRPr lang="en-US" sz="4800" b="1" i="0" u="none" strike="noStrike" dirty="0" err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4883573"/>
            <a:ext cx="16256000" cy="84666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主讲人：</a:t>
            </a:r>
            <a:r>
              <a:rPr lang="en-US" altLang="zh-CN" sz="3200" b="1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A</a:t>
            </a:r>
            <a:r>
              <a:rPr lang="zh-CN" altLang="en-US" sz="3200" b="1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书记</a:t>
            </a:r>
            <a:r>
              <a:rPr lang="en-US" sz="3200" b="1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 </a:t>
            </a:r>
            <a:endParaRPr lang="en-US" sz="3200" b="1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8" name="组合 7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3" name="图片 22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2" name="图片 21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52" name="图片 5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14704" y="653415"/>
            <a:ext cx="14889813" cy="10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前</a:t>
            </a:r>
            <a:r>
              <a:rPr lang="en-US" altLang="zh-CN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言</a:t>
            </a:r>
            <a:endParaRPr lang="zh-CN" altLang="en-US" sz="3600" b="1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11" name="组合 10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3" name="图片 22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2" name="图片 21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52" name="图片 5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1449070" y="2004695"/>
            <a:ext cx="13584555" cy="236601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24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坚持以党的政治建设为统领”是习近平党建思想的核心要义，也是新时代做好组织工作、提升组织工作质效的根本遵循。党的十八大以来，习近平总书记创造性提出“党的政治建设是党的根本性建设”的重大论断，构建起以政治建设为统领的党的建设科学体系，为新时代锚定组织工作方位、健全组织工作体系、提升组织工作质量提供了思想指引与行动指南。坚持以党的政治建设为统领是推动组织工作高质量发展的必然要求，也是贯彻落实习近平党建思想的重要体现。要坚持政治建设与组织工作深度融合、一体推进，持续把党的政治优势、组织优势转化为治理效能，以高质量组织工作为中国式现代化建设提供坚强组织保证。</a:t>
            </a:r>
            <a:endParaRPr lang="zh-CN" altLang="en-US" sz="24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AutoShape 3"/>
          <p:cNvSpPr/>
          <p:nvPr/>
        </p:nvSpPr>
        <p:spPr>
          <a:xfrm flipV="1">
            <a:off x="1355937" y="1846580"/>
            <a:ext cx="13544127" cy="1016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4666" tIns="84666" rIns="84666" bIns="84666" rtlCol="0" anchor="ctr"/>
          <a:p>
            <a:pPr algn="ctr">
              <a:defRPr/>
            </a:pPr>
            <a:endParaRPr sz="2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948267" y="609600"/>
            <a:ext cx="14359467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265" b="1" i="0" u="none" strike="noStrik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目  录</a:t>
            </a:r>
            <a:endParaRPr lang="en-US" sz="4265" b="1" i="0" u="none" strike="noStrike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2394373" y="2321560"/>
            <a:ext cx="11936307" cy="907627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2394373" y="2321560"/>
            <a:ext cx="985520" cy="907627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394373" y="2321560"/>
            <a:ext cx="985520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01</a:t>
            </a:r>
            <a:endParaRPr lang="en-US" sz="3200" b="1" i="0" u="none" strike="noStrike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3749040" y="2321560"/>
            <a:ext cx="10258213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深刻认识政治建设是抓好组织工作的</a:t>
            </a:r>
            <a:r>
              <a:rPr lang="en-US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根本前提</a:t>
            </a:r>
            <a:endParaRPr lang="en-US" sz="3200" b="1" i="0" u="none" strike="noStrike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394373" y="3602355"/>
            <a:ext cx="11936307" cy="907627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2394373" y="3602355"/>
            <a:ext cx="985520" cy="907627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2394373" y="3602355"/>
            <a:ext cx="985520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02</a:t>
            </a:r>
            <a:endParaRPr lang="en-US" sz="3200" b="1" i="0" u="none" strike="noStrike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749040" y="3602355"/>
            <a:ext cx="10258213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</a:pPr>
            <a:r>
              <a:rPr lang="zh-CN" altLang="en-US" sz="3200" b="1" dirty="0" err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准确把握政治建设</a:t>
            </a:r>
            <a:r>
              <a:rPr lang="en-US" sz="3200" b="1" dirty="0" err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统领组织工作的</a:t>
            </a:r>
            <a:r>
              <a:rPr lang="en-US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内在逻辑</a:t>
            </a:r>
            <a:endParaRPr lang="en-US" sz="3200" b="1" i="0" u="none" strike="noStrike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2394373" y="4912148"/>
            <a:ext cx="11936307" cy="907627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2394373" y="4912148"/>
            <a:ext cx="985520" cy="907627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32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2394373" y="4912148"/>
            <a:ext cx="985520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Noto Sans SC"/>
                <a:sym typeface="Noto Sans SC"/>
              </a:rPr>
              <a:t>03</a:t>
            </a:r>
            <a:endParaRPr lang="en-US" sz="3200" b="1" i="0" u="none" strike="noStrike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3749040" y="4912148"/>
            <a:ext cx="10258213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</a:pPr>
            <a:r>
              <a:rPr lang="en-US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学用贯通以高质量组织工作答好</a:t>
            </a:r>
            <a:r>
              <a:rPr lang="zh-CN" altLang="en-US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奋进新征程的</a:t>
            </a:r>
            <a:r>
              <a:rPr lang="en-US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时代答卷</a:t>
            </a:r>
            <a:endParaRPr lang="en-US" sz="3200" b="1" i="0" u="none" strike="noStrike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sp>
        <p:nvSpPr>
          <p:cNvPr id="3" name="AutoShape 3"/>
          <p:cNvSpPr/>
          <p:nvPr/>
        </p:nvSpPr>
        <p:spPr>
          <a:xfrm flipV="1">
            <a:off x="1448647" y="1846580"/>
            <a:ext cx="13544127" cy="1016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4666" tIns="84666" rIns="84666" bIns="84666" rtlCol="0" anchor="ctr"/>
          <a:lstStyle/>
          <a:p>
            <a:pPr algn="ctr">
              <a:defRPr/>
            </a:pPr>
            <a:endParaRPr sz="24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25" name="组合 24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6" name="图片 25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7" name="图片 26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28" name="图片 2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3233420" y="3769995"/>
            <a:ext cx="10258213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</a:pPr>
            <a:r>
              <a:rPr lang="zh-CN" alt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一、深刻认识政治建设是抓好组织工作的</a:t>
            </a:r>
            <a:r>
              <a:rPr 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根本前提</a:t>
            </a:r>
            <a:endParaRPr lang="en-US" sz="3600" b="1" i="0" u="none" strike="noStrike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18" name="组合 17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3" name="图片 22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2" name="图片 21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52" name="图片 5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政治建设的统领地位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定航向：立场不偏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政治方向是党生存发展第一位的问题，组织工作的首要任务是把牢政治航向。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立根本：根基扎实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组织是形、思想是魂，组织工作既要造形、更要铸魂。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树标尺：标准不失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做好组织工作首先要从政治上看、以政治标准来衡量。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明前提：基础先导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深刻把握政治建设的基础性、先导性作用，持续提升整体质效。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政治建设定航向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政治方向是党生存发展第一位的问题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组织工作的首要任务是把牢政治航向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组织工作必须坚守正确政治立场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新时代党的组织路线是党建思想的展开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党的组织路线要为党的政治路线服务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根本指向是坚持党对组织工作的全面领导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小结：只有把政治建设摆在首位，组织工作才能保持清醒头脑、方向不移。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1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坚持党对组织工作的全面领导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根本要求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5000" y="2387599"/>
            <a:ext cx="7366000" cy="5334000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8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关键是坚持党中央权威和集中统一领导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关键所在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255000" y="2387599"/>
            <a:ext cx="7366000" cy="5334000"/>
          </a:xfrm>
          <a:prstGeom prst="rect">
            <a:avLst/>
          </a:prstGeom>
          <a:solidFill>
            <a:srgbClr val="FFF8E6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50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根本在坚定拥护“两个确立”、坚决做到“两个维护”</a:t>
            </a: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35000" y="7899398"/>
            <a:ext cx="14986000" cy="609593"/>
          </a:xfrm>
          <a:prstGeom prst="rect">
            <a:avLst/>
          </a:prstGeom>
          <a:solidFill>
            <a:srgbClr val="FFF5F5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89000" y="8026408"/>
            <a:ext cx="14478000" cy="381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 err="1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</a:rPr>
              <a:t>政治建设决定党的建设成效，组织工作归根到底是政治性工作。</a:t>
            </a:r>
            <a:endParaRPr lang="en-US" sz="2000" b="1" dirty="0" err="1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9" cy="508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确保组织工作方向不移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持续贯彻落实党的路线方针政策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2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充分发挥党的建设的重要作用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4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组织工作方向由政治建设来决定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6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组织工作成效由政治建设来检验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8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9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在纷繁复杂的局势中保持清醒头脑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0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始终把政治建设摆在组织工作首位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2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小结：政治建设定航向，确保组织工作立场不偏、方向不移。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4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组织是形，思想是魂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造形：健全组织体系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严密的组织体系是党的优势所在、力量所在，是领导事业的坚实基础。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铸魂：筑牢理想信念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理想信念就是共产党人精神上的钙，必须常补常新、坚如磐石。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防病：防止软骨病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理想信念不坚定，精神上就会缺钙，就会得软骨病。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聚力：增强组织凝聚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以坚定的政治信仰夯实思想根基，增强党组织凝聚力战斗力。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909797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理想信念是精神上的钙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12"/>
          <p:cNvSpPr/>
          <p:nvPr/>
        </p:nvSpPr>
        <p:spPr>
          <a:xfrm>
            <a:off x="787400" y="17017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1066800" y="2351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1371600" y="2097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政治建设的根本任务是筑牢理想信念根基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15"/>
          <p:cNvSpPr/>
          <p:nvPr/>
        </p:nvSpPr>
        <p:spPr>
          <a:xfrm>
            <a:off x="1066800" y="3240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1371600" y="2986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通过政治教育夯实党员干部思想根基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1066800" y="4129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18"/>
          <p:cNvSpPr/>
          <p:nvPr/>
        </p:nvSpPr>
        <p:spPr>
          <a:xfrm>
            <a:off x="1371600" y="3875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通过党性锤炼强化党的组织凝聚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19"/>
          <p:cNvSpPr/>
          <p:nvPr/>
        </p:nvSpPr>
        <p:spPr>
          <a:xfrm>
            <a:off x="1066800" y="5018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1371600" y="4764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增强党组织的凝聚力和战斗力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1066800" y="5907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1371600" y="5653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在思想上政治上行动上同党中央保持一致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1" name="Shape 23"/>
          <p:cNvSpPr/>
          <p:nvPr/>
        </p:nvSpPr>
        <p:spPr>
          <a:xfrm>
            <a:off x="1066800" y="6796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1371600" y="6542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在风险考验面前保持团结统一、充满斗志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3" name="Shape 25"/>
          <p:cNvSpPr/>
          <p:nvPr/>
        </p:nvSpPr>
        <p:spPr>
          <a:xfrm>
            <a:off x="1016000" y="74315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Text 26"/>
          <p:cNvSpPr/>
          <p:nvPr/>
        </p:nvSpPr>
        <p:spPr>
          <a:xfrm>
            <a:off x="1219200" y="75598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小结：为组织工作开展筑牢最坚实的思想认同与组织基础。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铸魂强基，能经考验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以坚定的政治信仰夯实思想根基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以牢固的政治认同强化组织凝聚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在各类风险考验面前保持团结统一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以政治教育铸魂、以党性锤炼强基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让各级党组织始终充满战斗意志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让党员干部始终坚定政治立场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小结：思想认同与组织基础，是组织工作经得起考验的根本保障。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1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从政治上看、以政治标准衡量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衡量标准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5000" y="2387599"/>
            <a:ext cx="7366000" cy="5334000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8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把政治要求贯穿选人用人、考核评价全过程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检验标尺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255000" y="2387599"/>
            <a:ext cx="7366000" cy="5334000"/>
          </a:xfrm>
          <a:prstGeom prst="rect">
            <a:avLst/>
          </a:prstGeom>
          <a:solidFill>
            <a:srgbClr val="FFF8E6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50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以政治标尺校准基层党建和人才工作方向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35000" y="7899398"/>
            <a:ext cx="14986000" cy="609593"/>
          </a:xfrm>
          <a:prstGeom prst="rect">
            <a:avLst/>
          </a:prstGeom>
          <a:solidFill>
            <a:srgbClr val="FFF5F5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89000" y="8026408"/>
            <a:ext cx="14478000" cy="381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 err="1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</a:rPr>
              <a:t>政治标准是第一位标准，各项工作成效才能经得起检验。</a:t>
            </a:r>
            <a:endParaRPr lang="en-US" sz="2000" b="1" dirty="0" err="1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9" cy="508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选人用人突出政治把关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精准识别干部的政治忠诚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2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精准识别干部的政治定力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4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精准识别干部的政治担当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6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把政治过硬的好干部选出来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8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9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把能力出众的好干部用起来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0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把政治把关贯穿选人用人全过程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2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小结：政治把关精准，才能选出让党放心、让群众满意的好干部。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4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政治引领与政治吸纳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基层党建：强化政治引领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精准把握基层治理价值方向，守好民心这个最大的政治。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人才引育：坚持政治吸纳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引导广大人才矢志报国、勇于创造，自觉服务强国建设。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制度建设：推动走向规范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以政治建设为标尺，推动组织工作制度化、规范化。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成效检验：经得起检验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把政治要求贯穿始终，各项工作成效才能经得起检验。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909797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根本前提的三重支撑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12"/>
          <p:cNvSpPr/>
          <p:nvPr/>
        </p:nvSpPr>
        <p:spPr>
          <a:xfrm>
            <a:off x="787400" y="17017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1066800" y="2351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1371600" y="2097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定航向：立场不偏、方向不移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15"/>
          <p:cNvSpPr/>
          <p:nvPr/>
        </p:nvSpPr>
        <p:spPr>
          <a:xfrm>
            <a:off x="1066800" y="3240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1371600" y="2986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立根本：根基扎实、能经考验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1066800" y="4129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18"/>
          <p:cNvSpPr/>
          <p:nvPr/>
        </p:nvSpPr>
        <p:spPr>
          <a:xfrm>
            <a:off x="1371600" y="3875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树标尺：标准不失、评判有据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19"/>
          <p:cNvSpPr/>
          <p:nvPr/>
        </p:nvSpPr>
        <p:spPr>
          <a:xfrm>
            <a:off x="1066800" y="5018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1371600" y="4764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深刻把握政治建设的基础性作用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1066800" y="5907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1371600" y="5653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精准锚定定位、校准组织工作坐标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1" name="Shape 23"/>
          <p:cNvSpPr/>
          <p:nvPr/>
        </p:nvSpPr>
        <p:spPr>
          <a:xfrm>
            <a:off x="1066800" y="6796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1371600" y="6542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持续提升组织工作整体质效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3" name="Shape 25"/>
          <p:cNvSpPr/>
          <p:nvPr/>
        </p:nvSpPr>
        <p:spPr>
          <a:xfrm>
            <a:off x="1016000" y="74315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Text 26"/>
          <p:cNvSpPr/>
          <p:nvPr/>
        </p:nvSpPr>
        <p:spPr>
          <a:xfrm>
            <a:off x="1219200" y="75598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小结：政治建设是推动组织工作守正创新的逻辑起点与价值前提。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12"/>
          <p:cNvSpPr/>
          <p:nvPr/>
        </p:nvSpPr>
        <p:spPr>
          <a:xfrm>
            <a:off x="3749040" y="4018280"/>
            <a:ext cx="10258213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</a:pPr>
            <a:r>
              <a:rPr lang="zh-CN" altLang="en-US" sz="3600" b="1" dirty="0" err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二、准确把握政治建设</a:t>
            </a:r>
            <a:r>
              <a:rPr lang="en-US" sz="3600" b="1" dirty="0" err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统领组织工作的</a:t>
            </a:r>
            <a:r>
              <a:rPr 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内在逻辑</a:t>
            </a:r>
            <a:endParaRPr lang="en-US" sz="3600" b="1" i="0" u="none" strike="noStrike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18" name="组合 17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3" name="图片 22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2" name="图片 21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52" name="图片 5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三重逻辑的内在统一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理论逻辑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政治性是组织工作的第一属性，与生俱来、不可动摇。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历史逻辑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组织路线服务政治路线，是百年组织工作的宝贵经验。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实践逻辑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以政治建设统领组织工作，是应对风险考验的现实需要。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思想自觉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深化政治认知，增强思想自觉与行动自觉。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政治性是第一属性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党的组织建设是围绕政治主张开展的实践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政治性是组织工作与生俱来的根本属性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马克思恩格斯明确无产阶级政党的目的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列宁强调组织是夺取政权最重要的武器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我们党以马克思主义建党原则建立起来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不断深化对组织工作政治属性的认识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小结：以新时代党的组织路线推进组织建设，丰富发展马克思主义建党学说。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9" cy="508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马克思主义建党学说的发展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保证社会革命获得胜利是根本目的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2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实践革命的最高目的是消灭阶级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4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无产阶级要取得胜利必须组织起来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6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组织是无产阶级最重要的武器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8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9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新时代党的组织路线提供根本遵循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0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为建设坚强有力的马克思主义政党指引方向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2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小结：理论逻辑深刻回答了组织工作为什么必须具有政治性。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4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909797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组织路线服务政治路线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12"/>
          <p:cNvSpPr/>
          <p:nvPr/>
        </p:nvSpPr>
        <p:spPr>
          <a:xfrm>
            <a:off x="787400" y="17017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1066800" y="2351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1371600" y="2097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党自成立之日起就把政治建设摆在突出位置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15"/>
          <p:cNvSpPr/>
          <p:nvPr/>
        </p:nvSpPr>
        <p:spPr>
          <a:xfrm>
            <a:off x="1066800" y="3240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1371600" y="2986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新民主主义革命时期强调组织担负政治任务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1066800" y="4129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18"/>
          <p:cNvSpPr/>
          <p:nvPr/>
        </p:nvSpPr>
        <p:spPr>
          <a:xfrm>
            <a:off x="1371600" y="3875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社会主义革命和建设时期明确政治工作是生命线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19"/>
          <p:cNvSpPr/>
          <p:nvPr/>
        </p:nvSpPr>
        <p:spPr>
          <a:xfrm>
            <a:off x="1066800" y="5018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1371600" y="4764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改革开放时期强调组织路线保证政治路线落实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1066800" y="5907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1371600" y="5653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新时代要求以政治建设统领党的建设各项工作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1" name="Shape 23"/>
          <p:cNvSpPr/>
          <p:nvPr/>
        </p:nvSpPr>
        <p:spPr>
          <a:xfrm>
            <a:off x="1066800" y="6796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1371600" y="6542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百余年组织建设史就是一部政治建设统领史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3" name="Shape 25"/>
          <p:cNvSpPr/>
          <p:nvPr/>
        </p:nvSpPr>
        <p:spPr>
          <a:xfrm>
            <a:off x="1016000" y="74315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Text 26"/>
          <p:cNvSpPr/>
          <p:nvPr/>
        </p:nvSpPr>
        <p:spPr>
          <a:xfrm>
            <a:off x="1219200" y="75598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小结：什么时候坚持政治建设的统领地位，组织工作就蓬勃发展。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百年组织工作的历史经验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新民主主义革命时期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务使党的组织确实能担负党的政治任务。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社会主义革命和建设时期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政治工作是一切经济工作的生命线。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改革开放和社会主义现代化建设新时期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组织路线是保证政治路线贯彻落实的。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中国特色社会主义新时代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以党的政治建设统领党的建设各项工作。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新征程上的现实需要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推进中国式现代化是历史性事业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前进道路上必然面临各种风险挑战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风险挑战对党的组织工作提出更高要求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政治建设是凝心铸魂的根本性建设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政治建设是固本培元的根本性建设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组织工作要主动适配时代变革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小结：推动组织工作对标战略需求、聚合人才资源，承接各项战略任务。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9" cy="508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淬炼政治三力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持续淬炼党员干部的政治判断力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2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持续淬炼党员干部的政治领悟力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4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持续淬炼党员干部的政治执行力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6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推动组织工作主动适配时代变革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8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9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推动组织工作对标战略需求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0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以过硬组织能力抵御各类风险挑战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2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小结：使组织工作成为中国式现代化坚实可靠的组织支撑。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4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909797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三重逻辑的深刻启示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12"/>
          <p:cNvSpPr/>
          <p:nvPr/>
        </p:nvSpPr>
        <p:spPr>
          <a:xfrm>
            <a:off x="787400" y="17017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1066800" y="2351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1371600" y="2097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理论逻辑：政治性是组织工作第一属性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15"/>
          <p:cNvSpPr/>
          <p:nvPr/>
        </p:nvSpPr>
        <p:spPr>
          <a:xfrm>
            <a:off x="1066800" y="3240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1371600" y="2986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历史逻辑：组织路线服务政治路线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1066800" y="4129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18"/>
          <p:cNvSpPr/>
          <p:nvPr/>
        </p:nvSpPr>
        <p:spPr>
          <a:xfrm>
            <a:off x="1371600" y="3875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实践逻辑：应对风险考验、推进事业发展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19"/>
          <p:cNvSpPr/>
          <p:nvPr/>
        </p:nvSpPr>
        <p:spPr>
          <a:xfrm>
            <a:off x="1066800" y="5018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1371600" y="4764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深化对新时代组织工作的政治认知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1066800" y="5907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1371600" y="5653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增强以政治建设统领组织工作的思想自觉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1" name="Shape 23"/>
          <p:cNvSpPr/>
          <p:nvPr/>
        </p:nvSpPr>
        <p:spPr>
          <a:xfrm>
            <a:off x="1066800" y="6796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1371600" y="6542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增强以政治建设统领组织工作的行动自觉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3" name="Shape 25"/>
          <p:cNvSpPr/>
          <p:nvPr/>
        </p:nvSpPr>
        <p:spPr>
          <a:xfrm>
            <a:off x="1016000" y="74315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Text 26"/>
          <p:cNvSpPr/>
          <p:nvPr/>
        </p:nvSpPr>
        <p:spPr>
          <a:xfrm>
            <a:off x="1219200" y="75598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小结：深刻把握三重逻辑，是习近平党建思想的重要理论内涵。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16"/>
          <p:cNvSpPr/>
          <p:nvPr/>
        </p:nvSpPr>
        <p:spPr>
          <a:xfrm>
            <a:off x="3641725" y="3602143"/>
            <a:ext cx="10258213" cy="90762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</a:pPr>
            <a:r>
              <a:rPr lang="zh-CN" altLang="en-US" sz="3600" b="1" dirty="0" err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三、</a:t>
            </a:r>
            <a:r>
              <a:rPr 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学用贯通以高质量组织工作答好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奋进新征程的</a:t>
            </a:r>
            <a:r>
              <a:rPr lang="en-US" sz="3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  <a:sym typeface="+mn-ea"/>
              </a:rPr>
              <a:t>时代答卷</a:t>
            </a:r>
            <a:endParaRPr lang="en-US" sz="3600" b="1" i="0" u="none" strike="noStrike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18" name="组合 17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3" name="图片 22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2" name="图片 21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52" name="图片 5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四个重点领域持续用功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锚定政治忠诚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淬炼堪当民族复兴重任的高素质组工队伍。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强化政治功能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健全上下贯通、执行有力的组织体系。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紧扣政治大局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集聚服务高质量发展的干部人才动能。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严守政治规矩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涵养组织工作风清气正的政治生态。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锚定政治忠诚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组织部门是管党治党的重要部门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组工干部的政治素质决定工作方向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组工干部的政治素质决定工作成效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必须把政治忠诚摆在首要位置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组织工作必须坚持更高标准更严要求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把政治优势转化为组织优势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小结：以过硬的政治忠诚推动组织工作质效实现整体性提升。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1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深化党的创新理论武装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学习重点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5000" y="2387599"/>
            <a:ext cx="7366000" cy="5334000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8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深入学习领会习近平党建思想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深化党的创新理论武装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目标要求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255000" y="2387599"/>
            <a:ext cx="7366000" cy="5334000"/>
          </a:xfrm>
          <a:prstGeom prst="rect">
            <a:avLst/>
          </a:prstGeom>
          <a:solidFill>
            <a:srgbClr val="FFF8E6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50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在学思用贯通、知信行统一中筑牢信仰之基、补足精神之钙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35000" y="7899398"/>
            <a:ext cx="14986000" cy="609593"/>
          </a:xfrm>
          <a:prstGeom prst="rect">
            <a:avLst/>
          </a:prstGeom>
          <a:solidFill>
            <a:srgbClr val="FFF5F5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89000" y="8026408"/>
            <a:ext cx="14478000" cy="381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 err="1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自觉拥护“两个确立”、坚决做到“两个维护”。</a:t>
            </a:r>
            <a:endParaRPr lang="en-US" sz="2000" b="1" dirty="0" err="1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9" cy="508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锻造高素质组工队伍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常态化开展政治历练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2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在服务重大战略中接受政治考验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4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在应对风险挑战中提升政治能力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6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培养讲政治的组工干部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8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9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培养重公道、业务精、作风好的干部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0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为推进党的自我革命提供队伍力量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2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小结：锻造堪当民族复兴重任的高素质组工队伍。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4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909797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党的力量来自组织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12"/>
          <p:cNvSpPr/>
          <p:nvPr/>
        </p:nvSpPr>
        <p:spPr>
          <a:xfrm>
            <a:off x="787400" y="17017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1066800" y="2351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1371600" y="2097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党的力量来自组织，组织健全才能领导有力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15"/>
          <p:cNvSpPr/>
          <p:nvPr/>
        </p:nvSpPr>
        <p:spPr>
          <a:xfrm>
            <a:off x="1066800" y="3240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1371600" y="2986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各级组织都健全、都过硬才能如身使臂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1066800" y="4129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18"/>
          <p:cNvSpPr/>
          <p:nvPr/>
        </p:nvSpPr>
        <p:spPr>
          <a:xfrm>
            <a:off x="1371600" y="3875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党中央是定于一尊的中枢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19"/>
          <p:cNvSpPr/>
          <p:nvPr/>
        </p:nvSpPr>
        <p:spPr>
          <a:xfrm>
            <a:off x="1066800" y="5018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1371600" y="4764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必须有一锤定音的权威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1066800" y="5907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1371600" y="5653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这是最高的政治原则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1" name="Shape 23"/>
          <p:cNvSpPr/>
          <p:nvPr/>
        </p:nvSpPr>
        <p:spPr>
          <a:xfrm>
            <a:off x="1066800" y="6796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1371600" y="6542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也是健全组织体系的根本遵循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3" name="Shape 25"/>
          <p:cNvSpPr/>
          <p:nvPr/>
        </p:nvSpPr>
        <p:spPr>
          <a:xfrm>
            <a:off x="1016000" y="74315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Text 26"/>
          <p:cNvSpPr/>
          <p:nvPr/>
        </p:nvSpPr>
        <p:spPr>
          <a:xfrm>
            <a:off x="1219200" y="75598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小结：党的领导贯通到底，组织体系上下贯通、执行有力。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上下贯通、执行有力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党中央：定于一尊的中枢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必须有一锤定音的权威，这是最高的政治原则。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地方组织：中间段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把方向、管大局、保落实，确保政令统一、上下同心。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基层党组织：神经末梢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紧扣强化政治功能，加强标准化规范化建设。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建设目标：坚强堡垒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把基层党组织打造成实现党的领导的坚强堡垒。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严肃党内政治生活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严格执行新形势下党内政治生活准则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认真落实各项基本制度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确保各级组织思想上统一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确保各级组织政治上团结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确保各级组织行动上一致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抓紧补齐基层党组织建设短板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小结：把各领域基层党组织打造成推动改革发展的坚强堡垒。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9" cy="508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紧扣政治大局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1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组织工作从来都是为党的政治路线服务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2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组织工作必须为党的中心大局服务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4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5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必须始终胸怀国之大者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6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7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选人用人要坚持新时代好干部标准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8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9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突出政治素质考察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0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把政治过硬、敢于担当的干部选出来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2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小结：让干部人才优势转化为推进中国式现代化事业的发展胜势。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4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1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突出政治素质考察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选人导向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5000" y="2387599"/>
            <a:ext cx="7366000" cy="5334000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8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坚持新时代好干部标准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突出政治素质考察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255000" y="1777999"/>
            <a:ext cx="7366000" cy="609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用人导向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255000" y="2387599"/>
            <a:ext cx="7366000" cy="5334000"/>
          </a:xfrm>
          <a:prstGeom prst="rect">
            <a:avLst/>
          </a:prstGeom>
          <a:solidFill>
            <a:srgbClr val="FFF8E6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509000" y="2616199"/>
            <a:ext cx="6858000" cy="495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200000"/>
              </a:lnSpc>
            </a:pPr>
            <a:r>
              <a:rPr lang="en-US" sz="18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把政治过硬、敢于担当、善于作为、实绩突出的干部用起来</a:t>
            </a: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00000"/>
              </a:lnSpc>
            </a:pPr>
            <a:endParaRPr 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35000" y="7899398"/>
            <a:ext cx="14986000" cy="609593"/>
          </a:xfrm>
          <a:prstGeom prst="rect">
            <a:avLst/>
          </a:prstGeom>
          <a:solidFill>
            <a:srgbClr val="FFF5F5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89000" y="8026408"/>
            <a:ext cx="14478000" cy="381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000" b="1" dirty="0" err="1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</a:rPr>
              <a:t>以全局视野配强班子、用好干部、盘活人才，服务政治大局。</a:t>
            </a:r>
            <a:endParaRPr lang="en-US" sz="2000" b="1" dirty="0" err="1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909797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坚持党管人才原则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12"/>
          <p:cNvSpPr/>
          <p:nvPr/>
        </p:nvSpPr>
        <p:spPr>
          <a:xfrm>
            <a:off x="787400" y="17017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3"/>
          <p:cNvSpPr/>
          <p:nvPr/>
        </p:nvSpPr>
        <p:spPr>
          <a:xfrm>
            <a:off x="1066800" y="2351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1371600" y="2097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人才工作要坚持党管人才原则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15"/>
          <p:cNvSpPr/>
          <p:nvPr/>
        </p:nvSpPr>
        <p:spPr>
          <a:xfrm>
            <a:off x="1066800" y="3240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16"/>
          <p:cNvSpPr/>
          <p:nvPr/>
        </p:nvSpPr>
        <p:spPr>
          <a:xfrm>
            <a:off x="1371600" y="2986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强化对人才的政治引领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17"/>
          <p:cNvSpPr/>
          <p:nvPr/>
        </p:nvSpPr>
        <p:spPr>
          <a:xfrm>
            <a:off x="1066800" y="4129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18"/>
          <p:cNvSpPr/>
          <p:nvPr/>
        </p:nvSpPr>
        <p:spPr>
          <a:xfrm>
            <a:off x="1371600" y="3875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强化对人才的政治吸纳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19"/>
          <p:cNvSpPr/>
          <p:nvPr/>
        </p:nvSpPr>
        <p:spPr>
          <a:xfrm>
            <a:off x="1066800" y="5018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20"/>
          <p:cNvSpPr/>
          <p:nvPr/>
        </p:nvSpPr>
        <p:spPr>
          <a:xfrm>
            <a:off x="1371600" y="4764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聚焦国家战略需求集聚优化人才资源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9" name="Shape 21"/>
          <p:cNvSpPr/>
          <p:nvPr/>
        </p:nvSpPr>
        <p:spPr>
          <a:xfrm>
            <a:off x="1066800" y="5907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0" name="Text 22"/>
          <p:cNvSpPr/>
          <p:nvPr/>
        </p:nvSpPr>
        <p:spPr>
          <a:xfrm>
            <a:off x="1371600" y="5653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搭建人才干事创业平台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1" name="Shape 23"/>
          <p:cNvSpPr/>
          <p:nvPr/>
        </p:nvSpPr>
        <p:spPr>
          <a:xfrm>
            <a:off x="1066800" y="67965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" name="Text 24"/>
          <p:cNvSpPr/>
          <p:nvPr/>
        </p:nvSpPr>
        <p:spPr>
          <a:xfrm>
            <a:off x="1371600" y="65425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营造识才爱才敬才用才的良好环境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43" name="Shape 25"/>
          <p:cNvSpPr/>
          <p:nvPr/>
        </p:nvSpPr>
        <p:spPr>
          <a:xfrm>
            <a:off x="1016000" y="74315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4" name="Text 26"/>
          <p:cNvSpPr/>
          <p:nvPr/>
        </p:nvSpPr>
        <p:spPr>
          <a:xfrm>
            <a:off x="1219200" y="75598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小结：引导广大人才矢志报国、勇于创造，为强国建设贡献力量。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93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严守政治规矩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2088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35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01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73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纪律建设</a:t>
            </a:r>
            <a:endParaRPr lang="en-US" sz="24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8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把纪律建设贯穿组织建设全过程，严把政治关口。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0" y="2088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2000" y="2088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02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20200" y="2450777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4C00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整治歪风</a:t>
            </a:r>
            <a:endParaRPr lang="en-US" sz="2400" b="1" dirty="0">
              <a:solidFill>
                <a:srgbClr val="6D4C00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585200" y="2824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坚决整治选人用人上的不正之风。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35000" y="5263145"/>
            <a:ext cx="7239000" cy="2921000"/>
          </a:xfrm>
          <a:prstGeom prst="rect">
            <a:avLst/>
          </a:prstGeom>
          <a:solidFill>
            <a:srgbClr val="FFF5F5"/>
          </a:solidFill>
          <a:ln w="25400">
            <a:solidFill>
              <a:srgbClr val="6D0E0E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35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03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473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6D0E0E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纪律教育</a:t>
            </a:r>
            <a:endParaRPr lang="en-US" sz="2400" b="1" dirty="0">
              <a:solidFill>
                <a:srgbClr val="6D0E0E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38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落实中央八项规定精神，引导党员干部知敬畏、存戒惧、守底线。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382000" y="5263145"/>
            <a:ext cx="7239000" cy="2921000"/>
          </a:xfrm>
          <a:prstGeom prst="rect">
            <a:avLst/>
          </a:prstGeom>
          <a:solidFill>
            <a:srgbClr val="FFF8E6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solidFill>
            <a:srgbClr val="B8860B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82000" y="5263145"/>
            <a:ext cx="660400" cy="660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04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20200" y="5607731"/>
            <a:ext cx="6096000" cy="3556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B8860B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制度治党</a:t>
            </a:r>
            <a:endParaRPr lang="en-US" sz="2400" b="1" dirty="0">
              <a:solidFill>
                <a:srgbClr val="B8860B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585200" y="5999745"/>
            <a:ext cx="6781800" cy="1981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70000"/>
              </a:lnSpc>
            </a:pPr>
            <a:r>
              <a:rPr lang="en-US" sz="1600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坚持制度建党、依规治党，完善组织工作制度规范。</a:t>
            </a:r>
            <a:endParaRPr lang="en-US" sz="1600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/>
          <p:cNvSpPr/>
          <p:nvPr/>
        </p:nvSpPr>
        <p:spPr>
          <a:xfrm>
            <a:off x="635000" y="787400"/>
            <a:ext cx="0" cy="457200"/>
          </a:xfrm>
          <a:prstGeom prst="straightConnector1">
            <a:avLst/>
          </a:prstGeom>
          <a:noFill/>
          <a:ln w="50800">
            <a:solidFill>
              <a:srgbClr val="8B1A1A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3599" y="762000"/>
            <a:ext cx="14757385" cy="5080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Sans" pitchFamily="34" charset="-120"/>
              </a:rPr>
              <a:t>涵养风清气正的政治生态</a:t>
            </a:r>
            <a:endParaRPr lang="en-US" sz="28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000" y="1371600"/>
            <a:ext cx="14986000" cy="0"/>
          </a:xfrm>
          <a:prstGeom prst="straightConnector1">
            <a:avLst/>
          </a:prstGeom>
          <a:noFill/>
          <a:ln w="12700">
            <a:solidFill>
              <a:srgbClr val="B8860B">
                <a:alpha val="37647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35000" y="1549399"/>
            <a:ext cx="14986000" cy="6832599"/>
          </a:xfrm>
          <a:prstGeom prst="rect">
            <a:avLst/>
          </a:prstGeom>
          <a:solidFill>
            <a:srgbClr val="FFF5F5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2199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19200" y="1945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政治纪律和政治规矩是根本遵循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3088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19200" y="2834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是组织工作健康有序开展的重要保障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14400" y="3977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19200" y="3723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引导党员干部做到心有所畏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14400" y="4866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19200" y="4612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引导党员干部做到言有所戒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4400" y="5755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219200" y="5501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引导党员干部做到行有所止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14400" y="6644104"/>
            <a:ext cx="127000" cy="127000"/>
          </a:xfrm>
          <a:prstGeom prst="ellipse">
            <a:avLst/>
          </a:prstGeom>
          <a:solidFill>
            <a:srgbClr val="8B1A1A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19200" y="6390104"/>
            <a:ext cx="13970000" cy="635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rgbClr val="2C2C2C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推动组织工作制度化规范化法治化</a:t>
            </a:r>
            <a:endParaRPr lang="en-US" sz="1800" b="1" dirty="0">
              <a:solidFill>
                <a:srgbClr val="2C2C2C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63600" y="7279104"/>
            <a:ext cx="14528800" cy="7112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66800" y="7407440"/>
            <a:ext cx="14122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小结：以清朗的政治生态保障组织工作质效持续提升。</a:t>
            </a:r>
            <a:endParaRPr lang="en-US" sz="2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0" y="8966200"/>
            <a:ext cx="16256000" cy="0"/>
          </a:xfrm>
          <a:prstGeom prst="straightConnector1">
            <a:avLst/>
          </a:prstGeom>
          <a:noFill/>
          <a:ln w="25400">
            <a:solidFill>
              <a:srgbClr val="B8860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Shape 0"/>
          <p:cNvSpPr/>
          <p:nvPr/>
        </p:nvSpPr>
        <p:spPr>
          <a:xfrm>
            <a:off x="0" y="0"/>
            <a:ext cx="16256000" cy="558800"/>
          </a:xfrm>
          <a:prstGeom prst="rect">
            <a:avLst/>
          </a:prstGeom>
          <a:solidFill>
            <a:srgbClr val="6D0E0E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Text 2"/>
          <p:cNvSpPr/>
          <p:nvPr/>
        </p:nvSpPr>
        <p:spPr>
          <a:xfrm>
            <a:off x="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4064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Text 4"/>
          <p:cNvSpPr/>
          <p:nvPr/>
        </p:nvSpPr>
        <p:spPr>
          <a:xfrm>
            <a:off x="4064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5" name="Shape 5"/>
          <p:cNvSpPr/>
          <p:nvPr/>
        </p:nvSpPr>
        <p:spPr>
          <a:xfrm>
            <a:off x="8128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Text 6"/>
          <p:cNvSpPr/>
          <p:nvPr/>
        </p:nvSpPr>
        <p:spPr>
          <a:xfrm>
            <a:off x="8128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sp>
        <p:nvSpPr>
          <p:cNvPr id="37" name="Shape 7"/>
          <p:cNvSpPr/>
          <p:nvPr/>
        </p:nvSpPr>
        <p:spPr>
          <a:xfrm>
            <a:off x="12192000" y="76200"/>
            <a:ext cx="0" cy="406400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8"/>
          <p:cNvSpPr/>
          <p:nvPr/>
        </p:nvSpPr>
        <p:spPr>
          <a:xfrm>
            <a:off x="12192000" y="0"/>
            <a:ext cx="4064000" cy="5588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endParaRPr lang="en-US" sz="1600" b="1" dirty="0">
              <a:solidFill>
                <a:srgbClr val="8B1A1A">
                  <a:alpha val="80000"/>
                </a:srgbClr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14704" y="4064000"/>
            <a:ext cx="14889813" cy="101600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6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谢谢聆听,敬请指正</a:t>
            </a:r>
            <a:r>
              <a:rPr lang="zh-CN" altLang="en-US" sz="6000" b="1" dirty="0">
                <a:solidFill>
                  <a:srgbClr val="8B1A1A"/>
                </a:solidFill>
                <a:latin typeface="黑体" panose="02010609060101010101" charset="-122"/>
                <a:ea typeface="黑体" panose="02010609060101010101" charset="-122"/>
                <a:cs typeface="Quattrocento Sans" pitchFamily="34" charset="-120"/>
              </a:rPr>
              <a:t>！</a:t>
            </a:r>
            <a:endParaRPr lang="zh-CN" altLang="en-US" sz="6000" b="1" dirty="0">
              <a:solidFill>
                <a:srgbClr val="8B1A1A"/>
              </a:solidFill>
              <a:latin typeface="黑体" panose="02010609060101010101" charset="-122"/>
              <a:ea typeface="黑体" panose="02010609060101010101" charset="-122"/>
              <a:cs typeface="Quattrocento Sans" pitchFamily="34" charset="-12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6222153"/>
            <a:ext cx="16658167" cy="2931160"/>
            <a:chOff x="-1" y="7366"/>
            <a:chExt cx="19646" cy="3462"/>
          </a:xfrm>
        </p:grpSpPr>
        <p:grpSp>
          <p:nvGrpSpPr>
            <p:cNvPr id="11" name="组合 10"/>
            <p:cNvGrpSpPr/>
            <p:nvPr/>
          </p:nvGrpSpPr>
          <p:grpSpPr>
            <a:xfrm>
              <a:off x="-1" y="7366"/>
              <a:ext cx="19201" cy="3462"/>
              <a:chOff x="-1" y="7366"/>
              <a:chExt cx="19201" cy="3462"/>
            </a:xfrm>
          </p:grpSpPr>
          <p:pic>
            <p:nvPicPr>
              <p:cNvPr id="23" name="图片 22" descr="河山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-1" y="7366"/>
                <a:ext cx="19201" cy="3463"/>
              </a:xfrm>
              <a:prstGeom prst="rect">
                <a:avLst/>
              </a:prstGeom>
            </p:spPr>
          </p:pic>
          <p:pic>
            <p:nvPicPr>
              <p:cNvPr id="22" name="图片 21" descr="图片1567副本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8845"/>
                <a:ext cx="19201" cy="1967"/>
              </a:xfrm>
              <a:prstGeom prst="rect">
                <a:avLst/>
              </a:prstGeom>
            </p:spPr>
          </p:pic>
        </p:grpSp>
        <p:pic>
          <p:nvPicPr>
            <p:cNvPr id="52" name="图片 5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15" b="34571"/>
            <a:stretch>
              <a:fillRect/>
            </a:stretch>
          </p:blipFill>
          <p:spPr>
            <a:xfrm flipH="1">
              <a:off x="12043" y="8450"/>
              <a:ext cx="7603" cy="236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党课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4278</Words>
  <Application>WPS 演示</Application>
  <PresentationFormat>自定义</PresentationFormat>
  <Paragraphs>639</Paragraphs>
  <Slides>38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5" baseType="lpstr">
      <vt:lpstr>Arial</vt:lpstr>
      <vt:lpstr>宋体</vt:lpstr>
      <vt:lpstr>Wingdings</vt:lpstr>
      <vt:lpstr>Times New Roman</vt:lpstr>
      <vt:lpstr>黑体</vt:lpstr>
      <vt:lpstr>QuattrocentoSans</vt:lpstr>
      <vt:lpstr>仿宋_GB2312</vt:lpstr>
      <vt:lpstr>Quattrocento Sans</vt:lpstr>
      <vt:lpstr>Noto Sans SC</vt:lpstr>
      <vt:lpstr>C059</vt:lpstr>
      <vt:lpstr>微软雅黑</vt:lpstr>
      <vt:lpstr>宋体</vt:lpstr>
      <vt:lpstr>Arial Unicode MS</vt:lpstr>
      <vt:lpstr>等线</vt:lpstr>
      <vt:lpstr>方正书宋_GBK</vt:lpstr>
      <vt:lpstr>Calibri</vt:lpstr>
      <vt:lpstr>党课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2025年度政府工作报告</dc:title>
  <dc:creator>Kimi</dc:creator>
  <dc:subject>2025年度政府工作报告</dc:subject>
  <cp:lastModifiedBy>admin</cp:lastModifiedBy>
  <cp:revision>25</cp:revision>
  <dcterms:created xsi:type="dcterms:W3CDTF">2026-09-22T05:47:32Z</dcterms:created>
  <dcterms:modified xsi:type="dcterms:W3CDTF">2026-09-22T05:47:32Z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{"Label":"1","ContentProducer":"001191440300708461136T1WFUO","ProduceID":"ae543027050831e0b00814e4e0675e1f-QLGo","ReservedCode1":"{\"Type\":\" TC260PG\",\"Version\":1,\"Bindings\":[{\"Type\":\"soft\",\"AlgID\":\"sm3\",\"Value\":\"defcafefb14cf823cc52958f5efded4702efbc4bdad54119b3ff9c9885471057\"},{\"Type\":\"hash\",\"AlgID\":\"sm3\",\"Value\":\"0a77029d6d3e73d6fedbcfd46d109709643ffcaaf29d5e7692f685ea4de0f6a3\"}],\"PubSD\":[{\"Type\":\"DS\",\"AlgID\":\"sm2\",\"TBSData\":{\"Type\":\"Binding\",\"BType\":\"hash\"},\"Signature\":\"304502202938afc2a7a6ffca0d05a9e351b8239811d18224e3821cdf1773ac83363176f4022100b80567ad30d4eeb46f40c6d4a07e3c3eb26fc316ed00baacf42648f7cf53325a\"},{\"Type\":\"PubKey\",\"AlgID\":\"sm2\",\"KeyValue\":\"0407f79b28a17a752b3aae4305c98b48978213832729a2571850b1310b2bc9fe8fee039ccf25ebfeac27502414d9fcef792d777183c98893d226171c2f7a3289a2\"}],\"Extension\":{\"Timestamp\":1789974765,\"KeyVersion\":\"v1-TxLeOmf7bqU223\"}}","ContentPropagator":"001191440300708461136T1WFUO","PropagateID":"ae543027050831e0b00814e4e0675e1f-QLGo","ReservedCode2":"{\"Type\":\" TC260PG\",\"Version\":1,\"Bindings\":[{\"Type\":\"soft\",\"AlgID\":\"sm3\",\"Value\":\"defcafefb14cf823cc52958f5efded4702efbc4bdad54119b3ff9c9885471057\"},{\"Type\":\"hash\",\"AlgID\":\"sm3\",\"Value\":\"0a77029d6d3e73d6fedbcfd46d109709643ffcaaf29d5e7692f685ea4de0f6a3\"}],\"PubSD\":[{\"Type\":\"DS\",\"AlgID\":\"sm2\",\"TBSData\":{\"Type\":\"Binding\",\"BType\":\"hash\"},\"Signature\":\"3044022074f287af9d4faf1d44d3160ec3c63ffa9bc4464a5b1c064a2c492c344f0ec9eb02200a917cc35870da5e9a0490088bf3dfe811c28e87db0b6766db4257fa8337790f\"},{\"Type\":\"PubKey\",\"AlgID\":\"sm2\",\"KeyValue\":\"0407f79b28a17a752b3aae4305c98b48978213832729a2571850b1310b2bc9fe8fee039ccf25ebfeac27502414d9fcef792d777183c98893d226171c2f7a3289a2\"}],\"Extension\":{\"Timestamp\":1789974765,\"KeyVersion\":\"v1-TxLeOmf7bqU223\"}}"}</vt:lpwstr>
  </property>
  <property fmtid="{D5CDD505-2E9C-101B-9397-08002B2CF9AE}" pid="3" name="ICV">
    <vt:lpwstr>D263B4046A35344888FAB16A1475EA24_42</vt:lpwstr>
  </property>
  <property fmtid="{D5CDD505-2E9C-101B-9397-08002B2CF9AE}" pid="4" name="KSOProductBuildVer">
    <vt:lpwstr>2052-12.8.2.19313</vt:lpwstr>
  </property>
</Properties>
</file>