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5.svg" ContentType="image/svg+xml"/>
  <Override PartName="/ppt/media/image37.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svg" ContentType="image/svg+xml"/>
  <Override PartName="/ppt/media/image81.svg" ContentType="image/svg+xml"/>
  <Override PartName="/ppt/media/image83.svg" ContentType="image/svg+xml"/>
  <Override PartName="/ppt/media/image8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96" r:id="rId5"/>
    <p:sldId id="295"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2" r:id="rId39"/>
    <p:sldId id="294" r:id="rId40"/>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 id="1" name="幸全" initials="幸全" lastIdx="1" clrIdx="0"/>
  <p:cmAuthor id="2" name="作者" initials="A" lastIdx="0" clrIdx="1"/>
  <p:cmAuthor id="3" name="Administrator" initials="A" lastIdx="1" clrIdx="2"/>
  <p:cmAuthor id="4" name="王习习" initials="王"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纵深推进正风肃纪反腐”。在二十届中央纪委三次全会和四次全会精神的指引下，我们将深入探讨如何以全面从严治党的新成效，为推进中国式现代化提供坚强的政治保障。本次党课旨在帮助大家深刻理解正风肃纪反腐的重大意义、新时代的显著成效以及未来的工作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纵深推进正风肃纪反腐”。在二十届中央纪委三次全会和四次全会精神的指引下，我们将深入探讨如何以全面从严治党的新成效，为推进中国式现代化提供坚强的政治保障。本次党课旨在帮助大家深刻理解正风肃纪反腐的重大意义、新时代的显著成效以及未来的工作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接下来，我们进入第一部分，深入探讨为什么说正风肃纪反腐是全面从严治党的必要举措。我们将从历史传承、时代特征以及解决大党独有难题等多个角度来阐述其重要性。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对作风和纪律建设的重视，有着深厚的历史渊源。从革命年代到建设时期，再到改革开放，优良的作风和严明的纪律始终是我们战胜困难、取得胜利的重要保证。在新时代，这一传统不仅得到了继承，更被赋予了新的时代内涵，成为我们解决大党独有难题、保持先进性和纯洁性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优良的党风和严明的党纪，是我们党区别于其他任何政党的显著标志。十八大以来，以习近平同志为核心的党中央从中央八项规定破题，以上率下，大力整治作风问题。通过正风肃纪反腐一体推进，我们成功刹住了许多歪风邪气，解决了不少顽瘴痼疾，党风政风为之一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必须深刻认识到，作风问题的本质是党性问题。因此，解决作风问题不能只停留在表面，必须从思想根源入手，正本清源。十八大以来，通过一系列教育实践活动，我们着力解决党员干部的思想问题，使党风政风民风得到根本性好转，党的创造力、凝聚力和战斗力也得到了极大提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纪是管党治党的戒尺，是每一位党员干部必须遵守的行为准则。二十届中央纪委四次全会强调，要严格执行纪律，准确运用监督执纪“四种形态”。这告诉我们，优良的党风离不开严明的党纪作保障，只有把纪律和规矩挺在前面，才能确保党的团结统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为世界上最大的马克思主义执政党，我们面临着独有的难题。正风肃纪反腐正是解决这些难题、巩固大党优势的关键。正如习近平总书记所指出的，能够打倒我们的只有我们自己。因此，我们必须通过加强作风和纪律建设，不断增强自我净化、自我完善、自我革新、自我提高的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如何跳出治乱兴衰的历史周期率，是我们党始终思考的重大问题。毛泽东同志给出了第一个答案，那就是“让人民来监督政府”。经过百年奋斗特别是新时代十年的伟大实践，我们党又给出了第二个答案，那就是自我革命。正风肃纪反腐正是自我革命的重要体现，通过优良作风和铁的纪律，确保我们党始终保持先进性和纯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的团结统一是党的生命。正风肃纪通过严格的纪律约束，确保了全党在思想上、政治上、行动上同党中央保持高度一致。这不仅增强了党的凝聚力和战斗力，更是确保党的路线方针政策能够不折不扣得到贯彻执行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勇于自我革命是我们党最鲜明的品格。在新时代，正风肃纪反腐是推进自我革命的治本之策。我们必须坚持一体推进，始终保持严的基调，通过作风引领、纪律保障和反腐惩恶，不断清除党内的隐患，实现自我净化、自我完善、自我革新、自我提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为什么有勇气和底气进行自我革命？根本原因在于我们党始终代表最广大人民的根本利益，没有任何自己特殊的利益。不谋私利，才能谋根本、谋大利，才能有勇气正视自身问题，不讳疾忌医，从而始终保持党的先进性和纯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在了解了正风肃纪反腐的重要性之后，我们进入第二部分，回顾新时代以来，我们在这方面取得的显著成效。这些成效有目共睹，为我们继续推进全面从严治党奠定了坚实基础。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时代以来，我们党推进全面从严治党和反腐败斗争的力度之大，前所未有。我们在自我革命的问题上认识更清醒、行动更坚定，持续加大反腐败力度，并不断深化制度治党、依规治党，党的领导能力和执政水平得到了显著提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通过坚持有腐必反、有贪必肃，我们党成功赢得了历史主动。这不仅纯洁了干部队伍，维护了党的形象，更重要的是，为我们团结带领全国人民推进强国建设、民族复兴伟业赢得了宝贵的战略机遇和历史主动。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纪律严明是我们党的光荣传统。十八大以来，党中央以空前的力度查处违反政治纪律和政治规矩的行为，强调纪律是“戒尺”。如今，广大党员干部的纪律规矩意识显著增强，已经将纪律要求内化为思想自觉和行动自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持之以恒地加强纪律教育，通过剖析典型案例、细化党纪学习，引导党员干部将党章党规党纪作为必修课。始终坚持把纪律挺在前面，做到真管真严、长管长严，最终目标是让纪律规矩真正内化于心、外化于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作风建设永远在路上。面对“四大考验”和“四种危险”，党中央以出台八项规定为起点，以上率下，持续纠治“四风”问题，特别是着力整治群众身边的不正之风和腐败问题，取得了显著成效。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经过持续不懈的努力，党风政风焕然一新，党心民心为之振奋。我们不断完善对形式主义、官僚主义的惩戒机制，并深入开展“风腐同查同治”，推动作风建设走向常态化、长效化，确保我们党始终保持立党为公、执政为民的本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腐败是危害党的生命力和战斗力的最大毒瘤。我们党始终旗帜鲜明地反对腐败。二十届中央纪委四次全会要求深入查处新型腐败和隐性腐败，坚持受贿行贿一起查。同时，我们大力整治群众身边的“蝇贪蚁腐”，切实维护群众利益，巩固党的执政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的十八大以来，反腐败斗争被提升到“最彻底的自我革命”的战略高度。通过不懈努力，我们取得了反腐败斗争的压倒性胜利并全面巩固。这一胜利的取得，得益于我们坚持“五个强化”，一体推进不敢腐、不能腐、不想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尽管取得了压倒性胜利，但反腐败斗争形势依然严峻复杂。我们必须以“绝对不能回头、不能松懈、不能慈悲”的坚韧执着，紧盯重点问题、重点领域和重点对象，特别是新型腐败和隐性腐败，聚焦“七个有之”，更加有力地遏制增量、清除存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在回顾了取得的显著成效后，我们进入第三部分，探讨如何在新的历史起点上，坚决打好反腐败斗争的攻坚战、持久战和总体战。这需要我们有更清晰的思路和更有力的举措。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二十届中央纪委四次全会为我们指明了方向，那就是要打好反腐败斗争的攻坚战、持久战和总体战。攻坚战要求我们集中力量解决突出问题；持久战提醒我们要认识到斗争的长期性和艰巨性；而总体战则要求我们必须一体推进不敢腐、不能腐、不想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必须常抓不懈。我们要强化政治监督，确保党中央的决策部署落到实处。同时，要重拳纠治形式主义、官僚主义，靶向纠治享乐主义、奢靡之风。作风建设要从领导机关和领导干部抓起，以上率下，形成“头雁效应”。</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树立和践行正确政绩观是作风建设的核心。我们要引导党员干部牢记“三个务必”，坚持以人民为中心的发展思想。这要求我们在思想、学习、工作、领导和生活作风上全面过硬，以“时时放心不下”的责任感，真抓实干，为党和人民的事业担当作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中央八项规定是长期有效的铁规矩、硬杠杠。我们必须对违规吃喝、收送礼品礼金等问题露头就打，对工作中的层层加码、任性用权等问题坚决纠治。最终目的是解决人民群众反映强烈的突出问题，不断增强人民群众的获得感、幸福感、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加强纪律建设是全面从严治党的治本之策。我们要巩固深化党纪学习教育的成果，重点在三个方面下功夫：一是抓实党纪学习教育，二是严格执行纪律，三是准确运用“四种形态”，从而推动形成遵规守纪、干事创业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抓实党纪学习教育，首先要明确学习的重点内容是党章党规党纪，重点对象是各级党员领导干部。同时，我们要不断创新教育方式，增强教育的针对性和实效性，引导党员干部真正把纪律要求内化于心、外化于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学习的目的在于执行。我们必须巩固发展执纪必严、违纪必究的常态化成果，对任何违纪问题都要发现一起、查处一起，切实维护纪律的刚性和严肃性。在所有监督执纪工作中，都要把纪律挺在前面。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准确运用监督执纪“四种形态”，是贯彻惩前毖后、治病救人方针的具体体现。这四种形态层层递进、环环相扣，构成了一个完整的监督执纪问责体系。其核心在于通过抓早抓小、防微杜渐，实现“惩处极少数、教育大多数”的政治效果和社会效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一体推进不敢腐、不能腐、不想腐，是反腐败斗争的基本方针和新时代全面从严治党的重要方略。这三者是一个相互依存、相互促进的有机整体，揭示了反腐败斗争的基本规律。习近平总书记深刻指出，腐败的本质是权力出轨、越轨，这为我们推进“三不腐”提供了根本遵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三不腐”的内在机理各有侧重。“不敢腐”靠的是强大的震慑，让意欲腐败者不敢越雷池半步；“不能腐”靠的是完善的制度和监督，让腐败行为无处遁形；“不想腐”则是从思想根源入手，通过提高觉悟、锤炼党性，让党员干部从内心深处抵制腐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进“三不腐”，关键在于贯通协同、综合发力。我们要将不敢腐的震慑、不能腐的约束和不想腐的感召有机结合起来，同时发力、同向发力。特别要健全风腐同查同治机制，推动正风反腐一体深化，形成反腐败斗争的强大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一下今天的学习内容。纵深推进正风肃纪反腐，核心就是要始终坚持严的基调。我们要以正风肃纪反腐为抓手，通过推进作风建设常态化、加强纪律建设、一体推进“三不腐”这三项举措，最终实现推进党的自我革命、为中国式现代化提供坚强保障这两大目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我的党课到此结束，感谢大家的聆听！希望通过今天的学习，大家对纵深推进正风肃纪反腐有了更深刻的理解和认识。让我们共同努力，为推进全面从严治党、推进中国式现代化贡献自己的力量。谢谢大家！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3.xml"/><Relationship Id="rId14" Type="http://schemas.openxmlformats.org/officeDocument/2006/relationships/slideLayout" Target="../slideLayouts/slideLayout2.xml"/><Relationship Id="rId13" Type="http://schemas.openxmlformats.org/officeDocument/2006/relationships/image" Target="../media/image2.pn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18.sv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8.svg"/><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7.svg"/><Relationship Id="rId3" Type="http://schemas.openxmlformats.org/officeDocument/2006/relationships/image" Target="../media/image36.png"/><Relationship Id="rId2" Type="http://schemas.openxmlformats.org/officeDocument/2006/relationships/image" Target="../media/image26.svg"/><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26.sv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18.svg"/><Relationship Id="rId1"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8.svg"/><Relationship Id="rId3" Type="http://schemas.openxmlformats.org/officeDocument/2006/relationships/image" Target="../media/image33.png"/><Relationship Id="rId2" Type="http://schemas.openxmlformats.org/officeDocument/2006/relationships/image" Target="../media/image42.svg"/><Relationship Id="rId1"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8.svg"/><Relationship Id="rId1"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24.svg"/><Relationship Id="rId1" Type="http://schemas.openxmlformats.org/officeDocument/2006/relationships/image" Target="../media/image45.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18.svg"/><Relationship Id="rId1" Type="http://schemas.openxmlformats.org/officeDocument/2006/relationships/image" Target="../media/image38.png"/></Relationships>
</file>

<file path=ppt/slides/_rels/slide22.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image" Target="../media/image8.svg"/><Relationship Id="rId7" Type="http://schemas.openxmlformats.org/officeDocument/2006/relationships/image" Target="../media/image33.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 Id="rId3" Type="http://schemas.openxmlformats.org/officeDocument/2006/relationships/image" Target="../media/image54.png"/><Relationship Id="rId2" Type="http://schemas.openxmlformats.org/officeDocument/2006/relationships/image" Target="../media/image53.svg"/><Relationship Id="rId12" Type="http://schemas.openxmlformats.org/officeDocument/2006/relationships/notesSlide" Target="../notesSlides/notesSlide22.xml"/><Relationship Id="rId11" Type="http://schemas.openxmlformats.org/officeDocument/2006/relationships/slideLayout" Target="../slideLayouts/slideLayout1.xml"/><Relationship Id="rId10" Type="http://schemas.openxmlformats.org/officeDocument/2006/relationships/image" Target="../media/image59.svg"/><Relationship Id="rId1"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8.svg"/><Relationship Id="rId3" Type="http://schemas.openxmlformats.org/officeDocument/2006/relationships/image" Target="../media/image33.png"/><Relationship Id="rId2" Type="http://schemas.openxmlformats.org/officeDocument/2006/relationships/image" Target="../media/image61.svg"/><Relationship Id="rId1"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image" Target="../media/image64.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 Id="rId3" Type="http://schemas.openxmlformats.org/officeDocument/2006/relationships/image" Target="../media/image70.png"/><Relationship Id="rId2" Type="http://schemas.openxmlformats.org/officeDocument/2006/relationships/image" Target="../media/image61.svg"/><Relationship Id="rId1" Type="http://schemas.openxmlformats.org/officeDocument/2006/relationships/image" Target="../media/image60.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8.svg"/><Relationship Id="rId3" Type="http://schemas.openxmlformats.org/officeDocument/2006/relationships/image" Target="../media/image38.png"/><Relationship Id="rId2" Type="http://schemas.openxmlformats.org/officeDocument/2006/relationships/image" Target="../media/image30.svg"/><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75.svg"/><Relationship Id="rId3" Type="http://schemas.openxmlformats.org/officeDocument/2006/relationships/image" Target="../media/image74.png"/><Relationship Id="rId2" Type="http://schemas.openxmlformats.org/officeDocument/2006/relationships/image" Target="../media/image53.svg"/><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18.svg"/><Relationship Id="rId3" Type="http://schemas.openxmlformats.org/officeDocument/2006/relationships/image" Target="../media/image38.png"/><Relationship Id="rId2" Type="http://schemas.openxmlformats.org/officeDocument/2006/relationships/image" Target="../media/image42.svg"/><Relationship Id="rId1"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xml"/><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 Id="rId3" Type="http://schemas.openxmlformats.org/officeDocument/2006/relationships/image" Target="../media/image78.png"/><Relationship Id="rId2" Type="http://schemas.openxmlformats.org/officeDocument/2006/relationships/image" Target="../media/image42.svg"/><Relationship Id="rId1" Type="http://schemas.openxmlformats.org/officeDocument/2006/relationships/image" Target="../media/image41.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1.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83.svg"/><Relationship Id="rId3" Type="http://schemas.openxmlformats.org/officeDocument/2006/relationships/image" Target="../media/image82.png"/><Relationship Id="rId2" Type="http://schemas.openxmlformats.org/officeDocument/2006/relationships/image" Target="../media/image18.svg"/><Relationship Id="rId1" Type="http://schemas.openxmlformats.org/officeDocument/2006/relationships/image" Target="../media/image38.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18.svg"/><Relationship Id="rId1"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85.png"/><Relationship Id="rId4" Type="http://schemas.openxmlformats.org/officeDocument/2006/relationships/image" Target="../media/image22.svg"/><Relationship Id="rId3" Type="http://schemas.openxmlformats.org/officeDocument/2006/relationships/image" Target="../media/image84.png"/><Relationship Id="rId2" Type="http://schemas.openxmlformats.org/officeDocument/2006/relationships/image" Target="../media/image18.svg"/><Relationship Id="rId1"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1.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71.svg"/><Relationship Id="rId3" Type="http://schemas.openxmlformats.org/officeDocument/2006/relationships/image" Target="../media/image70.png"/><Relationship Id="rId2" Type="http://schemas.openxmlformats.org/officeDocument/2006/relationships/image" Target="../media/image28.svg"/><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667635"/>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深入</a:t>
            </a:r>
            <a:r>
              <a:rPr 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推进正风肃纪反腐</a:t>
            </a:r>
            <a:endParaRPr lang="zh-CN" alt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以全面从严治党新成效</a:t>
            </a:r>
            <a:r>
              <a:rPr lang="zh-CN" alt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护航</a:t>
            </a:r>
            <a:r>
              <a:rPr 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中国式现代化</a:t>
            </a:r>
            <a:r>
              <a:rPr lang="zh-CN" altLang="en-US" sz="3600" b="1">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新征程</a:t>
            </a:r>
            <a:endParaRPr lang="zh-CN" alt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endParaRPr 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635000" y="3810635"/>
            <a:ext cx="1092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endParaRPr lang="zh-CN" altLang="en-US" sz="36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0" y="3810635"/>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2400" b="1" i="0" u="none" strike="noStrike">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2400" b="1" i="0" u="none" strike="noStrike">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Noto Sans SC" panose="020B0200000000000000" charset="-122"/>
              </a:rPr>
              <a:t>书记</a:t>
            </a:r>
            <a:r>
              <a:rPr lang="en-US" sz="2400" b="1" i="0" u="none" strike="noStrike">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Noto Sans SC" panose="020B0200000000000000" charset="-122"/>
              </a:rPr>
              <a:t> </a:t>
            </a:r>
            <a:endParaRPr lang="en-US" sz="2400" b="1" i="0" u="none" strike="noStrike">
              <a:solidFill>
                <a:srgbClr val="FF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3" name="AutoShape 3"/>
          <p:cNvSpPr/>
          <p:nvPr/>
        </p:nvSpPr>
        <p:spPr>
          <a:xfrm>
            <a:off x="0" y="146685"/>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前</a:t>
            </a:r>
            <a:r>
              <a:rPr lang="en-US" altLang="zh-CN"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言</a:t>
            </a:r>
            <a:endPar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2" name="文本框 1"/>
          <p:cNvSpPr txBox="1"/>
          <p:nvPr/>
        </p:nvSpPr>
        <p:spPr>
          <a:xfrm>
            <a:off x="653415" y="1628140"/>
            <a:ext cx="10784840" cy="1630045"/>
          </a:xfrm>
          <a:prstGeom prst="rect">
            <a:avLst/>
          </a:prstGeom>
        </p:spPr>
        <p:txBody>
          <a:bodyPr wrap="square">
            <a:spAutoFit/>
          </a:bodyPr>
          <a:p>
            <a:r>
              <a:rPr lang="en-US" altLang="zh-CN" sz="2000">
                <a:solidFill>
                  <a:srgbClr val="C00000"/>
                </a:solidFill>
                <a:latin typeface="黑体" panose="02010609060101010101" charset="-122"/>
                <a:ea typeface="黑体" panose="02010609060101010101" charset="-122"/>
                <a:cs typeface="黑体" panose="02010609060101010101" charset="-122"/>
              </a:rPr>
              <a:t>    </a:t>
            </a:r>
            <a:r>
              <a:rPr lang="zh-CN" altLang="en-US" sz="2000">
                <a:solidFill>
                  <a:srgbClr val="C00000"/>
                </a:solidFill>
                <a:latin typeface="黑体" panose="02010609060101010101" charset="-122"/>
                <a:ea typeface="黑体" panose="02010609060101010101" charset="-122"/>
                <a:cs typeface="黑体" panose="02010609060101010101" charset="-122"/>
              </a:rPr>
              <a:t>正风肃纪反腐是全面从严治党的必要举措和长期课题。二十届中央纪委四次全会提出，“纵深推进正风肃纪反腐，持续推进新时代新征程纪检监察工作高质量发展，以全面从严治党新成效为推进中国式现代化提供坚强保障”。正风肃纪反腐是推进党的自我革命、增强党的凝聚力战斗力，应对“四大考验”、化解“四种危险”的法宝。我们要以正风肃纪反腐为抓手，始终坚持严的基调、严的措施、严的氛围推进党的建设新的伟大工程。</a:t>
            </a:r>
            <a:endParaRPr lang="zh-CN" altLang="en-US" sz="2000">
              <a:solidFill>
                <a:srgbClr val="C00000"/>
              </a:solidFill>
              <a:latin typeface="黑体" panose="02010609060101010101" charset="-122"/>
              <a:ea typeface="黑体" panose="02010609060101010101" charset="-122"/>
              <a:cs typeface="黑体" panose="02010609060101010101" charset="-122"/>
            </a:endParaRPr>
          </a:p>
        </p:txBody>
      </p:sp>
      <p:cxnSp>
        <p:nvCxnSpPr>
          <p:cNvPr id="5" name="直接连接符 4"/>
          <p:cNvCxnSpPr/>
          <p:nvPr/>
        </p:nvCxnSpPr>
        <p:spPr>
          <a:xfrm>
            <a:off x="551815" y="1307465"/>
            <a:ext cx="10805795"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905" y="52578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54269"/>
            <a:ext cx="10276840" cy="0"/>
          </a:xfrm>
          <a:prstGeom prst="line">
            <a:avLst/>
          </a:prstGeom>
          <a:noFill/>
          <a:ln w="19050" cap="flat" cmpd="sng" algn="ctr">
            <a:solidFill>
              <a:srgbClr val="C00000"/>
            </a:solidFill>
            <a:prstDash val="solid"/>
          </a:ln>
          <a:effectLst/>
        </p:spPr>
      </p:cxnSp>
      <p:sp>
        <p:nvSpPr>
          <p:cNvPr id="2" name="矩形: 圆角 25"/>
          <p:cNvSpPr/>
          <p:nvPr>
            <p:custDataLst>
              <p:tags r:id="rId1"/>
            </p:custDataLst>
          </p:nvPr>
        </p:nvSpPr>
        <p:spPr>
          <a:xfrm>
            <a:off x="962213" y="173952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1</a:t>
            </a:r>
            <a:endParaRPr lang="en-US" altLang="zh-CN" sz="3200" b="1" kern="0" dirty="0">
              <a:solidFill>
                <a:schemeClr val="bg1"/>
              </a:solidFill>
              <a:ea typeface="宋体" panose="02010600030101010101" pitchFamily="2" charset="-122"/>
              <a:cs typeface="+mn-ea"/>
              <a:sym typeface="+mn-lt"/>
            </a:endParaRPr>
          </a:p>
        </p:txBody>
      </p:sp>
      <p:grpSp>
        <p:nvGrpSpPr>
          <p:cNvPr id="3" name="组合 2"/>
          <p:cNvGrpSpPr/>
          <p:nvPr>
            <p:custDataLst>
              <p:tags r:id="rId2"/>
            </p:custDataLst>
          </p:nvPr>
        </p:nvGrpSpPr>
        <p:grpSpPr>
          <a:xfrm>
            <a:off x="1592708" y="1739721"/>
            <a:ext cx="9679305" cy="629920"/>
            <a:chOff x="5072465" y="1826209"/>
            <a:chExt cx="5316879" cy="477999"/>
          </a:xfrm>
        </p:grpSpPr>
        <p:sp>
          <p:nvSpPr>
            <p:cNvPr id="4" name="矩形: 圆角 24"/>
            <p:cNvSpPr/>
            <p:nvPr>
              <p:custDataLst>
                <p:tags r:id="rId3"/>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5" name="文本框 17"/>
            <p:cNvSpPr txBox="1"/>
            <p:nvPr>
              <p:custDataLst>
                <p:tags r:id="rId4"/>
              </p:custDataLst>
            </p:nvPr>
          </p:nvSpPr>
          <p:spPr>
            <a:xfrm>
              <a:off x="5072465" y="1917281"/>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rPr>
                <a:t>  </a:t>
              </a:r>
              <a:r>
                <a:rPr lang="en-US" sz="2200" b="1">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正风肃纪反腐是全面从严治党的必要举措</a:t>
              </a:r>
              <a:endParaRPr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endParaRPr>
            </a:p>
          </p:txBody>
        </p:sp>
      </p:grpSp>
      <p:sp>
        <p:nvSpPr>
          <p:cNvPr id="11" name="矩形: 圆角 25"/>
          <p:cNvSpPr/>
          <p:nvPr>
            <p:custDataLst>
              <p:tags r:id="rId5"/>
            </p:custDataLst>
          </p:nvPr>
        </p:nvSpPr>
        <p:spPr>
          <a:xfrm>
            <a:off x="962848" y="260248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2</a:t>
            </a:r>
            <a:endParaRPr lang="en-US" altLang="zh-CN" sz="3200" b="1" kern="0" dirty="0">
              <a:solidFill>
                <a:schemeClr val="bg1"/>
              </a:solidFill>
              <a:ea typeface="宋体" panose="02010600030101010101" pitchFamily="2" charset="-122"/>
              <a:cs typeface="+mn-ea"/>
              <a:sym typeface="+mn-lt"/>
            </a:endParaRPr>
          </a:p>
        </p:txBody>
      </p:sp>
      <p:grpSp>
        <p:nvGrpSpPr>
          <p:cNvPr id="17" name="组合 16"/>
          <p:cNvGrpSpPr/>
          <p:nvPr>
            <p:custDataLst>
              <p:tags r:id="rId6"/>
            </p:custDataLst>
          </p:nvPr>
        </p:nvGrpSpPr>
        <p:grpSpPr>
          <a:xfrm>
            <a:off x="1593343" y="2602686"/>
            <a:ext cx="9679305" cy="629920"/>
            <a:chOff x="5072465" y="1826209"/>
            <a:chExt cx="5316879" cy="477999"/>
          </a:xfrm>
        </p:grpSpPr>
        <p:sp>
          <p:nvSpPr>
            <p:cNvPr id="18" name="矩形: 圆角 24"/>
            <p:cNvSpPr/>
            <p:nvPr>
              <p:custDataLst>
                <p:tags r:id="rId7"/>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19" name="文本框 17"/>
            <p:cNvSpPr txBox="1"/>
            <p:nvPr>
              <p:custDataLst>
                <p:tags r:id="rId8"/>
              </p:custDataLst>
            </p:nvPr>
          </p:nvSpPr>
          <p:spPr>
            <a:xfrm>
              <a:off x="5072465" y="1895597"/>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rPr>
                <a:t>  </a:t>
              </a:r>
              <a:r>
                <a:rPr lang="en-US" sz="2200" b="1">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新时代正风肃纪反腐成效显著</a:t>
              </a:r>
              <a:endParaRPr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endParaRPr>
            </a:p>
          </p:txBody>
        </p:sp>
      </p:grpSp>
      <p:sp>
        <p:nvSpPr>
          <p:cNvPr id="20" name="矩形: 圆角 25"/>
          <p:cNvSpPr/>
          <p:nvPr>
            <p:custDataLst>
              <p:tags r:id="rId9"/>
            </p:custDataLst>
          </p:nvPr>
        </p:nvSpPr>
        <p:spPr>
          <a:xfrm>
            <a:off x="963483" y="342925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anose="02010600030101010101" pitchFamily="2" charset="-122"/>
                <a:cs typeface="+mn-ea"/>
                <a:sym typeface="+mn-lt"/>
              </a:rPr>
              <a:t>3</a:t>
            </a:r>
            <a:endParaRPr lang="en-US" altLang="zh-CN" sz="3200" b="1" kern="0" dirty="0">
              <a:solidFill>
                <a:schemeClr val="bg1"/>
              </a:solidFill>
              <a:ea typeface="宋体" panose="02010600030101010101" pitchFamily="2" charset="-122"/>
              <a:cs typeface="+mn-ea"/>
              <a:sym typeface="+mn-lt"/>
            </a:endParaRPr>
          </a:p>
        </p:txBody>
      </p:sp>
      <p:grpSp>
        <p:nvGrpSpPr>
          <p:cNvPr id="21" name="组合 20"/>
          <p:cNvGrpSpPr/>
          <p:nvPr>
            <p:custDataLst>
              <p:tags r:id="rId10"/>
            </p:custDataLst>
          </p:nvPr>
        </p:nvGrpSpPr>
        <p:grpSpPr>
          <a:xfrm>
            <a:off x="1593978" y="3419931"/>
            <a:ext cx="9679305" cy="629920"/>
            <a:chOff x="5072465" y="1826209"/>
            <a:chExt cx="5316879" cy="477999"/>
          </a:xfrm>
        </p:grpSpPr>
        <p:sp>
          <p:nvSpPr>
            <p:cNvPr id="22" name="矩形: 圆角 24"/>
            <p:cNvSpPr/>
            <p:nvPr>
              <p:custDataLst>
                <p:tags r:id="rId11"/>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黑体" panose="02010609060101010101" charset="-122"/>
                <a:ea typeface="黑体" panose="02010609060101010101" charset="-122"/>
                <a:cs typeface="+mn-ea"/>
                <a:sym typeface="+mn-lt"/>
              </a:endParaRPr>
            </a:p>
          </p:txBody>
        </p:sp>
        <p:sp>
          <p:nvSpPr>
            <p:cNvPr id="23" name="文本框 17"/>
            <p:cNvSpPr txBox="1"/>
            <p:nvPr>
              <p:custDataLst>
                <p:tags r:id="rId12"/>
              </p:custDataLst>
            </p:nvPr>
          </p:nvSpPr>
          <p:spPr>
            <a:xfrm>
              <a:off x="5072465" y="1902825"/>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rPr>
                <a:t>  </a:t>
              </a:r>
              <a:r>
                <a:rPr lang="en-US" sz="2200" b="1">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坚决打好反腐败斗争攻坚战持久战总体战</a:t>
              </a:r>
              <a:endParaRPr sz="2200" b="1" kern="0" dirty="0">
                <a:solidFill>
                  <a:srgbClr val="C00000"/>
                </a:solidFill>
                <a:effectLst>
                  <a:outerShdw dist="25400" sx="1000" sy="1000" algn="ctr" rotWithShape="0">
                    <a:srgbClr val="000000"/>
                  </a:outerShdw>
                </a:effectLst>
                <a:latin typeface="黑体" panose="02010609060101010101" charset="-122"/>
                <a:ea typeface="黑体" panose="02010609060101010101" charset="-122"/>
                <a:cs typeface="黑体" panose="02010609060101010101" charset="-122"/>
                <a:sym typeface="+mn-lt"/>
              </a:endParaRPr>
            </a:p>
          </p:txBody>
        </p:sp>
      </p:grpSp>
      <p:pic>
        <p:nvPicPr>
          <p:cNvPr id="13" name="图片 12"/>
          <p:cNvPicPr>
            <a:picLocks noChangeAspect="1"/>
          </p:cNvPicPr>
          <p:nvPr userDrawn="1"/>
        </p:nvPicPr>
        <p:blipFill>
          <a:blip r:embed="rId13">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1016000" y="214249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第一部分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1016000" y="2540000"/>
            <a:ext cx="10160000" cy="2032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正风肃纪反腐是全面从严治党的必要举措</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5334000"/>
            <a:ext cx="2540000" cy="2540000"/>
          </a:xfrm>
          <a:prstGeom prst="ellipse">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深厚的历史传承与鲜明的时代特征</a:t>
            </a:r>
            <a:endParaRPr lang="en-US" sz="1100"/>
          </a:p>
        </p:txBody>
      </p:sp>
      <p:sp>
        <p:nvSpPr>
          <p:cNvPr id="5" name="AutoShape 5"/>
          <p:cNvSpPr/>
          <p:nvPr/>
        </p:nvSpPr>
        <p:spPr>
          <a:xfrm>
            <a:off x="711200" y="1714500"/>
            <a:ext cx="107696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我们党高度重视加强作风建设和纪律建设，坚持正风肃纪反腐既有深厚的历史传承，也有鲜明的时代特征，是党和人民事业不断取得胜利的根本保证。</a:t>
            </a:r>
            <a:endParaRPr lang="en-US" sz="1100"/>
          </a:p>
        </p:txBody>
      </p:sp>
      <p:cxnSp>
        <p:nvCxnSpPr>
          <p:cNvPr id="6" name="Connector 6"/>
          <p:cNvCxnSpPr/>
          <p:nvPr/>
        </p:nvCxnSpPr>
        <p:spPr>
          <a:xfrm rot="-4053">
            <a:off x="711204" y="2851150"/>
            <a:ext cx="10769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7" name="AutoShape 7"/>
          <p:cNvSpPr/>
          <p:nvPr/>
        </p:nvSpPr>
        <p:spPr>
          <a:xfrm>
            <a:off x="711200" y="3175000"/>
            <a:ext cx="5270500" cy="2286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11200" y="34290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914400" y="34036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历史传承：胜利的制胜密码</a:t>
            </a:r>
            <a:endParaRPr lang="en-US" sz="1100"/>
          </a:p>
        </p:txBody>
      </p:sp>
      <p:sp>
        <p:nvSpPr>
          <p:cNvPr id="10" name="AutoShape 10"/>
          <p:cNvSpPr/>
          <p:nvPr/>
        </p:nvSpPr>
        <p:spPr>
          <a:xfrm>
            <a:off x="914400" y="4000500"/>
            <a:ext cx="48641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从革命战争年代到改革开放新时期，加强作风和纪律建设始终是我们党凝聚人心、攻坚克难的根本保障。它不仅是党的光荣传统，更是推动党和人民事业不断从胜利走向新胜利的独特政治优势。</a:t>
            </a:r>
            <a:endParaRPr lang="en-US" sz="1100"/>
          </a:p>
        </p:txBody>
      </p:sp>
      <p:sp>
        <p:nvSpPr>
          <p:cNvPr id="11" name="AutoShape 11"/>
          <p:cNvSpPr/>
          <p:nvPr/>
        </p:nvSpPr>
        <p:spPr>
          <a:xfrm>
            <a:off x="6210300" y="3175000"/>
            <a:ext cx="5270500" cy="2286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210300" y="3429000"/>
            <a:ext cx="50800" cy="3556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413500" y="34036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时代特征：破解难题的关键</a:t>
            </a:r>
            <a:endParaRPr lang="en-US" sz="1100"/>
          </a:p>
        </p:txBody>
      </p:sp>
      <p:sp>
        <p:nvSpPr>
          <p:cNvPr id="14" name="AutoShape 14"/>
          <p:cNvSpPr/>
          <p:nvPr/>
        </p:nvSpPr>
        <p:spPr>
          <a:xfrm>
            <a:off x="6413500" y="4000500"/>
            <a:ext cx="48641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新时代面临新的赶考之路，作风与纪律建设成为解决大党独有难题的关键路径。它既是我们党区别于其他政党的鲜明标识，更是在新征程上保持先进性和纯洁性、巩固长期执政地位的必然要求。</a:t>
            </a:r>
            <a:endParaRPr lang="en-US" sz="1100"/>
          </a:p>
        </p:txBody>
      </p:sp>
      <p:sp>
        <p:nvSpPr>
          <p:cNvPr id="15" name="AutoShape 15"/>
          <p:cNvSpPr/>
          <p:nvPr/>
        </p:nvSpPr>
        <p:spPr>
          <a:xfrm>
            <a:off x="711200" y="5651500"/>
            <a:ext cx="10769600" cy="762000"/>
          </a:xfrm>
          <a:prstGeom prst="roundRect">
            <a:avLst>
              <a:gd name="adj" fmla="val 0"/>
            </a:avLst>
          </a:prstGeom>
          <a:solidFill>
            <a:srgbClr val="C00000">
              <a:alpha val="7000"/>
            </a:srgbClr>
          </a:solidFill>
          <a:ln cap="flat" cmpd="sng">
            <a:solidFill>
              <a:srgbClr val="A70000">
                <a:alpha val="7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965200" y="5816600"/>
            <a:ext cx="10261600" cy="431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传承红色基因，严守纪律规矩，以优良作风护航新时代党的事业行稳致远</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党的鲜明标识：优良党风与严明党纪</a:t>
            </a:r>
            <a:endParaRPr lang="en-US" sz="1100"/>
          </a:p>
        </p:txBody>
      </p:sp>
      <p:sp>
        <p:nvSpPr>
          <p:cNvPr id="5" name="AutoShape 5"/>
          <p:cNvSpPr/>
          <p:nvPr/>
        </p:nvSpPr>
        <p:spPr>
          <a:xfrm>
            <a:off x="711200" y="1524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优良的党风、严明的党纪是我们党区别于其他政党的鲜明标识，是党的先进性和纯洁性的重要体现，更是凝聚党心民心、推动事业发展的根本保证。</a:t>
            </a:r>
            <a:endParaRPr lang="en-US" sz="1100"/>
          </a:p>
        </p:txBody>
      </p:sp>
      <p:cxnSp>
        <p:nvCxnSpPr>
          <p:cNvPr id="6" name="Connector 6"/>
          <p:cNvCxnSpPr/>
          <p:nvPr/>
        </p:nvCxnSpPr>
        <p:spPr>
          <a:xfrm rot="-4053">
            <a:off x="711204" y="2470150"/>
            <a:ext cx="107696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7" name="AutoShape 7"/>
          <p:cNvSpPr/>
          <p:nvPr/>
        </p:nvSpPr>
        <p:spPr>
          <a:xfrm>
            <a:off x="711200" y="2730500"/>
            <a:ext cx="10769600" cy="1206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11200" y="27305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965200" y="2857500"/>
            <a:ext cx="1041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党风的核心内涵：</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风是党组织和党员在思想、政治、组织、工作、生活等各方面展现出的一贯态度和行为风格，是党性的外在表现与党纪的具体实践。它不仅是党的整体风貌的直接体现，更是衡量党的创造力、凝聚力和战斗力的重要标尺，直接关系到党的执政根基和事业成败。</a:t>
            </a:r>
            <a:endParaRPr lang="en-US" sz="1100"/>
          </a:p>
        </p:txBody>
      </p:sp>
      <p:sp>
        <p:nvSpPr>
          <p:cNvPr id="10" name="AutoShape 10"/>
          <p:cNvSpPr/>
          <p:nvPr/>
        </p:nvSpPr>
        <p:spPr>
          <a:xfrm>
            <a:off x="711200" y="4191000"/>
            <a:ext cx="3429000" cy="22225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4381500"/>
            <a:ext cx="355600" cy="355600"/>
          </a:xfrm>
          <a:prstGeom prst="rect">
            <a:avLst/>
          </a:prstGeom>
        </p:spPr>
      </p:pic>
      <p:sp>
        <p:nvSpPr>
          <p:cNvPr id="12" name="AutoShape 12"/>
          <p:cNvSpPr/>
          <p:nvPr/>
        </p:nvSpPr>
        <p:spPr>
          <a:xfrm>
            <a:off x="1397000" y="438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以上率下 树立标杆</a:t>
            </a:r>
            <a:endParaRPr lang="en-US" sz="1100"/>
          </a:p>
        </p:txBody>
      </p:sp>
      <p:sp>
        <p:nvSpPr>
          <p:cNvPr id="13" name="AutoShape 13"/>
          <p:cNvSpPr/>
          <p:nvPr/>
        </p:nvSpPr>
        <p:spPr>
          <a:xfrm>
            <a:off x="965200" y="4889500"/>
            <a:ext cx="30226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习近平总书记以身作则、率先垂范，中央政治局带头严格自律，以“关键少数”的示范引领，带动全党全社会形成风清气正的政治生态，为作风建设注入强大动力与鲜明导向。</a:t>
            </a:r>
            <a:endParaRPr lang="en-US" sz="1100"/>
          </a:p>
        </p:txBody>
      </p:sp>
      <p:sp>
        <p:nvSpPr>
          <p:cNvPr id="14" name="AutoShape 14"/>
          <p:cNvSpPr/>
          <p:nvPr/>
        </p:nvSpPr>
        <p:spPr>
          <a:xfrm>
            <a:off x="4381500" y="4191000"/>
            <a:ext cx="3429000" cy="22225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4381500"/>
            <a:ext cx="355600" cy="355600"/>
          </a:xfrm>
          <a:prstGeom prst="rect">
            <a:avLst/>
          </a:prstGeom>
        </p:spPr>
      </p:pic>
      <p:sp>
        <p:nvSpPr>
          <p:cNvPr id="16" name="AutoShape 16"/>
          <p:cNvSpPr/>
          <p:nvPr/>
        </p:nvSpPr>
        <p:spPr>
          <a:xfrm>
            <a:off x="5067300" y="438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立规明矩 破题开局</a:t>
            </a:r>
            <a:endParaRPr lang="en-US" sz="1100"/>
          </a:p>
        </p:txBody>
      </p:sp>
      <p:sp>
        <p:nvSpPr>
          <p:cNvPr id="17" name="AutoShape 17"/>
          <p:cNvSpPr/>
          <p:nvPr/>
        </p:nvSpPr>
        <p:spPr>
          <a:xfrm>
            <a:off x="4635500" y="4889500"/>
            <a:ext cx="30226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以中央八项规定为切入口，从改进调查研究、精简会议活动等具体事项抓起，直面作风顽疾，动真碰硬整治“四风”，以制度刚性推动作风建设常态化、长效化。</a:t>
            </a:r>
            <a:endParaRPr lang="en-US" sz="1100"/>
          </a:p>
        </p:txBody>
      </p:sp>
      <p:sp>
        <p:nvSpPr>
          <p:cNvPr id="18" name="AutoShape 18"/>
          <p:cNvSpPr/>
          <p:nvPr/>
        </p:nvSpPr>
        <p:spPr>
          <a:xfrm>
            <a:off x="8051800" y="4191000"/>
            <a:ext cx="3429000" cy="22225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4381500"/>
            <a:ext cx="355600" cy="355600"/>
          </a:xfrm>
          <a:prstGeom prst="rect">
            <a:avLst/>
          </a:prstGeom>
        </p:spPr>
      </p:pic>
      <p:sp>
        <p:nvSpPr>
          <p:cNvPr id="20" name="AutoShape 20"/>
          <p:cNvSpPr/>
          <p:nvPr/>
        </p:nvSpPr>
        <p:spPr>
          <a:xfrm>
            <a:off x="8737600" y="438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正风反腐 标本兼治</a:t>
            </a:r>
            <a:endParaRPr lang="en-US" sz="1100"/>
          </a:p>
        </p:txBody>
      </p:sp>
      <p:sp>
        <p:nvSpPr>
          <p:cNvPr id="21" name="AutoShape 21"/>
          <p:cNvSpPr/>
          <p:nvPr/>
        </p:nvSpPr>
        <p:spPr>
          <a:xfrm>
            <a:off x="8305800" y="4889500"/>
            <a:ext cx="30226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坚持正风肃纪与反腐败斗争一体推进，既解决表面问题，更深挖思想根源，完善监督体系，刹住了一些长期未刹住的歪风邪气，解决了许多久治不愈的顽瘴痼疾。</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016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5080000"/>
            <a:ext cx="3175000" cy="317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作风问题的本质是党性问题</a:t>
            </a:r>
            <a:endParaRPr lang="en-US" sz="1100"/>
          </a:p>
        </p:txBody>
      </p:sp>
      <p:sp>
        <p:nvSpPr>
          <p:cNvPr id="5" name="AutoShape 5"/>
          <p:cNvSpPr/>
          <p:nvPr/>
        </p:nvSpPr>
        <p:spPr>
          <a:xfrm>
            <a:off x="711200" y="1778000"/>
            <a:ext cx="10769600" cy="1143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65200" y="1968500"/>
            <a:ext cx="10261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作风问题本质上是党性问题，必须从思想上正本清源、固本培元，筑牢党员干部的思想根基，确保党的先进性和纯洁性。</a:t>
            </a:r>
            <a:endParaRPr lang="en-US" sz="1100"/>
          </a:p>
        </p:txBody>
      </p:sp>
      <p:sp>
        <p:nvSpPr>
          <p:cNvPr id="7" name="AutoShape 7"/>
          <p:cNvSpPr/>
          <p:nvPr/>
        </p:nvSpPr>
        <p:spPr>
          <a:xfrm>
            <a:off x="711200" y="3429000"/>
            <a:ext cx="3429000" cy="24130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11200" y="342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746500"/>
            <a:ext cx="355600" cy="355600"/>
          </a:xfrm>
          <a:prstGeom prst="rect">
            <a:avLst/>
          </a:prstGeom>
        </p:spPr>
      </p:pic>
      <p:sp>
        <p:nvSpPr>
          <p:cNvPr id="10" name="AutoShape 10"/>
          <p:cNvSpPr/>
          <p:nvPr/>
        </p:nvSpPr>
        <p:spPr>
          <a:xfrm>
            <a:off x="1422400" y="374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表象与本质</a:t>
            </a:r>
            <a:endParaRPr lang="en-US" sz="1100"/>
          </a:p>
        </p:txBody>
      </p:sp>
      <p:sp>
        <p:nvSpPr>
          <p:cNvPr id="11" name="AutoShape 11"/>
          <p:cNvSpPr/>
          <p:nvPr/>
        </p:nvSpPr>
        <p:spPr>
          <a:xfrm>
            <a:off x="965200" y="43815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善于透过作风问题的表象，洞察其背后的党性根源。唯有抓住党性修养这个根本，才能精准剖析问题成因，为整改落实找准方向。</a:t>
            </a:r>
            <a:endParaRPr lang="en-US" sz="1100"/>
          </a:p>
        </p:txBody>
      </p:sp>
      <p:sp>
        <p:nvSpPr>
          <p:cNvPr id="12" name="AutoShape 12"/>
          <p:cNvSpPr/>
          <p:nvPr/>
        </p:nvSpPr>
        <p:spPr>
          <a:xfrm>
            <a:off x="4381500" y="3429000"/>
            <a:ext cx="3429000" cy="24130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381500" y="342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746500"/>
            <a:ext cx="355600" cy="355600"/>
          </a:xfrm>
          <a:prstGeom prst="rect">
            <a:avLst/>
          </a:prstGeom>
        </p:spPr>
      </p:pic>
      <p:sp>
        <p:nvSpPr>
          <p:cNvPr id="15" name="AutoShape 15"/>
          <p:cNvSpPr/>
          <p:nvPr/>
        </p:nvSpPr>
        <p:spPr>
          <a:xfrm>
            <a:off x="5092700" y="374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根本举措</a:t>
            </a:r>
            <a:endParaRPr lang="en-US" sz="1100"/>
          </a:p>
        </p:txBody>
      </p:sp>
      <p:sp>
        <p:nvSpPr>
          <p:cNvPr id="16" name="AutoShape 16"/>
          <p:cNvSpPr/>
          <p:nvPr/>
        </p:nvSpPr>
        <p:spPr>
          <a:xfrm>
            <a:off x="4635500" y="43815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坚持从思想源头抓起，加强理想信念教育，补足精神之钙。通过持续的思想淬炼与党性锤炼，从根源上纠偏止错，夯实立身之本。</a:t>
            </a:r>
            <a:endParaRPr lang="en-US" sz="1100"/>
          </a:p>
        </p:txBody>
      </p:sp>
      <p:sp>
        <p:nvSpPr>
          <p:cNvPr id="17" name="AutoShape 17"/>
          <p:cNvSpPr/>
          <p:nvPr/>
        </p:nvSpPr>
        <p:spPr>
          <a:xfrm>
            <a:off x="8051800" y="3429000"/>
            <a:ext cx="3429000" cy="24130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342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746500"/>
            <a:ext cx="355600" cy="355600"/>
          </a:xfrm>
          <a:prstGeom prst="rect">
            <a:avLst/>
          </a:prstGeom>
        </p:spPr>
      </p:pic>
      <p:sp>
        <p:nvSpPr>
          <p:cNvPr id="20" name="AutoShape 20"/>
          <p:cNvSpPr/>
          <p:nvPr/>
        </p:nvSpPr>
        <p:spPr>
          <a:xfrm>
            <a:off x="8763000" y="374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实践成效</a:t>
            </a:r>
            <a:endParaRPr lang="en-US" sz="1100"/>
          </a:p>
        </p:txBody>
      </p:sp>
      <p:sp>
        <p:nvSpPr>
          <p:cNvPr id="21" name="AutoShape 21"/>
          <p:cNvSpPr/>
          <p:nvPr/>
        </p:nvSpPr>
        <p:spPr>
          <a:xfrm>
            <a:off x="8305800" y="43815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党的十八大以来，党风政风为之一新，社风民风持续向好。党的创造力、凝聚力、战斗力得到极大提升，为事业发展提供了坚强保障。</a:t>
            </a:r>
            <a:endParaRPr lang="en-US" sz="1100"/>
          </a:p>
        </p:txBody>
      </p:sp>
      <p:sp>
        <p:nvSpPr>
          <p:cNvPr id="22" name="AutoShape 22"/>
          <p:cNvSpPr/>
          <p:nvPr/>
        </p:nvSpPr>
        <p:spPr>
          <a:xfrm>
            <a:off x="711200" y="6121400"/>
            <a:ext cx="107696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808080"/>
                </a:solidFill>
                <a:latin typeface="Noto Sans SC" panose="020B0200000000000000" charset="-122"/>
                <a:ea typeface="Noto Sans SC" panose="020B0200000000000000" charset="-122"/>
                <a:cs typeface="Noto Sans SC" panose="020B0200000000000000" charset="-122"/>
                <a:sym typeface="Noto Sans SC" panose="020B0200000000000000" charset="-122"/>
              </a:rPr>
              <a:t>—— 持之以恒推进全面从严治党，以优良党风凝聚党心民心 ——</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党纪是管党治党的戒尺</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党纪是管党治党的戒尺，也是党员、干部约束自身行为的标准和遵循，是全面从严治党的重要抓手与根本保障，是维护党的团结统一的根本保证。</a:t>
            </a:r>
            <a:endParaRPr lang="en-US" sz="1100"/>
          </a:p>
        </p:txBody>
      </p:sp>
      <p:sp>
        <p:nvSpPr>
          <p:cNvPr id="6" name="AutoShape 6"/>
          <p:cNvSpPr/>
          <p:nvPr/>
        </p:nvSpPr>
        <p:spPr>
          <a:xfrm>
            <a:off x="711200" y="2857500"/>
            <a:ext cx="5270500" cy="19685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965200" y="304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深化纪律执行与运用</a:t>
            </a:r>
            <a:endParaRPr lang="en-US" sz="1100"/>
          </a:p>
        </p:txBody>
      </p:sp>
      <p:sp>
        <p:nvSpPr>
          <p:cNvPr id="8" name="AutoShape 8"/>
          <p:cNvSpPr/>
          <p:nvPr/>
        </p:nvSpPr>
        <p:spPr>
          <a:xfrm>
            <a:off x="965200" y="34925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贯彻二十届中央纪委四次全会精神，坚持违纪必究，切实维护纪律刚性；精准运用监督执纪“四种形态”，贯彻惩前毖后、治病救人方针，筑牢层层设防的纪律屏障，让纪律真正成为带电的高压线。</a:t>
            </a:r>
            <a:endParaRPr lang="en-US" sz="1100"/>
          </a:p>
        </p:txBody>
      </p:sp>
      <p:sp>
        <p:nvSpPr>
          <p:cNvPr id="9" name="AutoShape 9"/>
          <p:cNvSpPr/>
          <p:nvPr/>
        </p:nvSpPr>
        <p:spPr>
          <a:xfrm>
            <a:off x="6210300" y="2857500"/>
            <a:ext cx="5270500" cy="1968500"/>
          </a:xfrm>
          <a:prstGeom prst="roundRect">
            <a:avLst>
              <a:gd name="adj" fmla="val 0"/>
            </a:avLst>
          </a:prstGeom>
          <a:solidFill>
            <a:srgbClr val="C00000">
              <a:alpha val="5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464300" y="304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纪律是党风建设的基石</a:t>
            </a:r>
            <a:endParaRPr lang="en-US" sz="1100"/>
          </a:p>
        </p:txBody>
      </p:sp>
      <p:sp>
        <p:nvSpPr>
          <p:cNvPr id="11" name="AutoShape 11"/>
          <p:cNvSpPr/>
          <p:nvPr/>
        </p:nvSpPr>
        <p:spPr>
          <a:xfrm>
            <a:off x="6464300" y="3492500"/>
            <a:ext cx="4762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坚定的党性修养、优良的党风政风，必须以严明的党纪为根本保障。只有把纪律和规矩挺在前面，才能从思想上固本培元，从行动上纠治顽疾，确保党的先进性和纯洁性，营造风清气正的政治生态。</a:t>
            </a:r>
            <a:endParaRPr lang="en-US" sz="1100"/>
          </a:p>
        </p:txBody>
      </p:sp>
      <p:sp>
        <p:nvSpPr>
          <p:cNvPr id="12" name="AutoShape 12"/>
          <p:cNvSpPr/>
          <p:nvPr/>
        </p:nvSpPr>
        <p:spPr>
          <a:xfrm>
            <a:off x="711200" y="5143500"/>
            <a:ext cx="10769600" cy="1079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65200" y="5334000"/>
            <a:ext cx="102616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把纪律建设摆在更加突出位置，让铁纪“长牙”、发威，让党员干部知敬畏、存戒惧、守底线，使全党形成遵规守纪的高度自觉。”</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解决大党独有难题的有效途径</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正风肃纪反腐是巩固大党优势、解决大党独有难题的关键所在，是推进中国式现代化、实现强国建设与民族复兴伟业的坚强政治保障。</a:t>
            </a:r>
            <a:endParaRPr lang="en-US" sz="1100"/>
          </a:p>
        </p:txBody>
      </p:sp>
      <p:sp>
        <p:nvSpPr>
          <p:cNvPr id="6" name="AutoShape 6"/>
          <p:cNvSpPr/>
          <p:nvPr/>
        </p:nvSpPr>
        <p:spPr>
          <a:xfrm>
            <a:off x="711200" y="2921000"/>
            <a:ext cx="34544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75000"/>
            <a:ext cx="406400" cy="406400"/>
          </a:xfrm>
          <a:prstGeom prst="rect">
            <a:avLst/>
          </a:prstGeom>
        </p:spPr>
      </p:pic>
      <p:sp>
        <p:nvSpPr>
          <p:cNvPr id="8" name="AutoShape 8"/>
          <p:cNvSpPr/>
          <p:nvPr/>
        </p:nvSpPr>
        <p:spPr>
          <a:xfrm>
            <a:off x="14732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新的更高要求</a:t>
            </a:r>
            <a:endParaRPr lang="en-US" sz="1100"/>
          </a:p>
        </p:txBody>
      </p:sp>
      <p:cxnSp>
        <p:nvCxnSpPr>
          <p:cNvPr id="9" name="Connector 9"/>
          <p:cNvCxnSpPr/>
          <p:nvPr/>
        </p:nvCxnSpPr>
        <p:spPr>
          <a:xfrm rot="-14817">
            <a:off x="965214" y="3740150"/>
            <a:ext cx="29464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65200" y="3937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二十届中央纪委四次全会强调，以中国式现代化全面推进强国建设、民族复兴伟业，对反腐败斗争提出了新的更高要求，必须始终保持零容忍的警醒和力度，坚决打赢反腐败斗争攻坚战持久战。</a:t>
            </a:r>
            <a:endParaRPr lang="en-US" sz="1100"/>
          </a:p>
        </p:txBody>
      </p:sp>
      <p:sp>
        <p:nvSpPr>
          <p:cNvPr id="11" name="AutoShape 11"/>
          <p:cNvSpPr/>
          <p:nvPr/>
        </p:nvSpPr>
        <p:spPr>
          <a:xfrm>
            <a:off x="4368800" y="2921000"/>
            <a:ext cx="34544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2800" y="3175000"/>
            <a:ext cx="406400" cy="406400"/>
          </a:xfrm>
          <a:prstGeom prst="rect">
            <a:avLst/>
          </a:prstGeom>
        </p:spPr>
      </p:pic>
      <p:sp>
        <p:nvSpPr>
          <p:cNvPr id="13" name="AutoShape 13"/>
          <p:cNvSpPr/>
          <p:nvPr/>
        </p:nvSpPr>
        <p:spPr>
          <a:xfrm>
            <a:off x="51308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根本保证</a:t>
            </a:r>
            <a:endParaRPr lang="en-US" sz="1100"/>
          </a:p>
        </p:txBody>
      </p:sp>
      <p:cxnSp>
        <p:nvCxnSpPr>
          <p:cNvPr id="14" name="Connector 14"/>
          <p:cNvCxnSpPr/>
          <p:nvPr/>
        </p:nvCxnSpPr>
        <p:spPr>
          <a:xfrm rot="-14817">
            <a:off x="4622814" y="3740150"/>
            <a:ext cx="29464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622800" y="3937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我们党作为世界第一大党，没有任何外力能够打倒我们，能够打倒我们的只有我们自己。必须坚持自我革命，坚决清除一切损害党的先进性和纯洁性的因素，筑牢拒腐防变的坚固防线。</a:t>
            </a:r>
            <a:endParaRPr lang="en-US" sz="1100"/>
          </a:p>
        </p:txBody>
      </p:sp>
      <p:sp>
        <p:nvSpPr>
          <p:cNvPr id="16" name="AutoShape 16"/>
          <p:cNvSpPr/>
          <p:nvPr/>
        </p:nvSpPr>
        <p:spPr>
          <a:xfrm>
            <a:off x="8026400" y="2921000"/>
            <a:ext cx="34544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175000"/>
            <a:ext cx="406400" cy="406400"/>
          </a:xfrm>
          <a:prstGeom prst="rect">
            <a:avLst/>
          </a:prstGeom>
        </p:spPr>
      </p:pic>
      <p:sp>
        <p:nvSpPr>
          <p:cNvPr id="18" name="AutoShape 18"/>
          <p:cNvSpPr/>
          <p:nvPr/>
        </p:nvSpPr>
        <p:spPr>
          <a:xfrm>
            <a:off x="87884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重大意义</a:t>
            </a:r>
            <a:endParaRPr lang="en-US" sz="1100"/>
          </a:p>
        </p:txBody>
      </p:sp>
      <p:cxnSp>
        <p:nvCxnSpPr>
          <p:cNvPr id="19" name="Connector 19"/>
          <p:cNvCxnSpPr/>
          <p:nvPr/>
        </p:nvCxnSpPr>
        <p:spPr>
          <a:xfrm rot="-14817">
            <a:off x="8280414" y="3740150"/>
            <a:ext cx="29464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280400" y="3937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加强作风建设与纪律建设是全面从严治党的治本之策。以优良党风政风带动社风民风，为营造风清气正的政治生态、激发党员干部干事创业活力注入强大正能量，凝聚起团结奋斗的磅礴力量。</a:t>
            </a:r>
            <a:endParaRPr lang="en-US" sz="1100"/>
          </a:p>
        </p:txBody>
      </p:sp>
      <p:sp>
        <p:nvSpPr>
          <p:cNvPr id="21" name="AutoShape 21"/>
          <p:cNvSpPr/>
          <p:nvPr/>
        </p:nvSpPr>
        <p:spPr>
          <a:xfrm>
            <a:off x="711200" y="59055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全面从严治党永远在路上，党的自我革命永远在路上 ——</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跳出历史周期率的必然选择</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中国共产党要跳出历史周期率，必须以优良作风、铁的纪律作保证，以刀刃向内的自我革命精神，永葆党的先进性和纯洁性。</a:t>
            </a:r>
            <a:endParaRPr lang="en-US" sz="1100"/>
          </a:p>
        </p:txBody>
      </p:sp>
      <p:sp>
        <p:nvSpPr>
          <p:cNvPr id="6" name="AutoShape 6"/>
          <p:cNvSpPr/>
          <p:nvPr/>
        </p:nvSpPr>
        <p:spPr>
          <a:xfrm>
            <a:off x="711200" y="2794000"/>
            <a:ext cx="3429000" cy="2413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048000"/>
            <a:ext cx="406400" cy="406400"/>
          </a:xfrm>
          <a:prstGeom prst="rect">
            <a:avLst/>
          </a:prstGeom>
        </p:spPr>
      </p:pic>
      <p:sp>
        <p:nvSpPr>
          <p:cNvPr id="8" name="AutoShape 8"/>
          <p:cNvSpPr/>
          <p:nvPr/>
        </p:nvSpPr>
        <p:spPr>
          <a:xfrm>
            <a:off x="1473200" y="3073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应对考验与危险</a:t>
            </a:r>
            <a:endParaRPr lang="en-US" sz="1100"/>
          </a:p>
        </p:txBody>
      </p:sp>
      <p:sp>
        <p:nvSpPr>
          <p:cNvPr id="9" name="AutoShape 9"/>
          <p:cNvSpPr/>
          <p:nvPr/>
        </p:nvSpPr>
        <p:spPr>
          <a:xfrm>
            <a:off x="9652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深刻认识并直面长期存在的“四大考验”与“四种危险”，常怀忧患之心，保持战略定力，以永远在路上的坚韧和执着，将全面从严治党向纵深推进，确保党始终成为中国人民最可靠的主心骨。</a:t>
            </a:r>
            <a:endParaRPr lang="en-US" sz="1100"/>
          </a:p>
        </p:txBody>
      </p:sp>
      <p:sp>
        <p:nvSpPr>
          <p:cNvPr id="10" name="AutoShape 10"/>
          <p:cNvSpPr/>
          <p:nvPr/>
        </p:nvSpPr>
        <p:spPr>
          <a:xfrm>
            <a:off x="4381500" y="2794000"/>
            <a:ext cx="3429000" cy="2413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048000"/>
            <a:ext cx="406400" cy="406400"/>
          </a:xfrm>
          <a:prstGeom prst="rect">
            <a:avLst/>
          </a:prstGeom>
        </p:spPr>
      </p:pic>
      <p:sp>
        <p:nvSpPr>
          <p:cNvPr id="12" name="AutoShape 12"/>
          <p:cNvSpPr/>
          <p:nvPr/>
        </p:nvSpPr>
        <p:spPr>
          <a:xfrm>
            <a:off x="5143500" y="3073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深化体制机制改革</a:t>
            </a:r>
            <a:endParaRPr lang="en-US" sz="1100"/>
          </a:p>
        </p:txBody>
      </p:sp>
      <p:sp>
        <p:nvSpPr>
          <p:cNvPr id="13" name="AutoShape 13"/>
          <p:cNvSpPr/>
          <p:nvPr/>
        </p:nvSpPr>
        <p:spPr>
          <a:xfrm>
            <a:off x="46355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聚焦解决大党独有难题，持续完善反腐败体制机制，构建系统完备、科学规范、运行有效的监督体系，强化权力运行的制约和监督，把权力关进制度的笼子，实现标本兼治。</a:t>
            </a:r>
            <a:endParaRPr lang="en-US" sz="1100"/>
          </a:p>
        </p:txBody>
      </p:sp>
      <p:sp>
        <p:nvSpPr>
          <p:cNvPr id="14" name="AutoShape 14"/>
          <p:cNvSpPr/>
          <p:nvPr/>
        </p:nvSpPr>
        <p:spPr>
          <a:xfrm>
            <a:off x="8051800" y="2794000"/>
            <a:ext cx="3429000" cy="2413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48000"/>
            <a:ext cx="406400" cy="406400"/>
          </a:xfrm>
          <a:prstGeom prst="rect">
            <a:avLst/>
          </a:prstGeom>
        </p:spPr>
      </p:pic>
      <p:sp>
        <p:nvSpPr>
          <p:cNvPr id="16" name="AutoShape 16"/>
          <p:cNvSpPr/>
          <p:nvPr/>
        </p:nvSpPr>
        <p:spPr>
          <a:xfrm>
            <a:off x="8813800" y="3073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筑牢拒腐防变防线</a:t>
            </a:r>
            <a:endParaRPr lang="en-US" sz="1100"/>
          </a:p>
        </p:txBody>
      </p:sp>
      <p:sp>
        <p:nvSpPr>
          <p:cNvPr id="17" name="AutoShape 17"/>
          <p:cNvSpPr/>
          <p:nvPr/>
        </p:nvSpPr>
        <p:spPr>
          <a:xfrm>
            <a:off x="83058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各级纪检监察机关充分发挥职能作用，坚持防微杜渐、抓早抓小，常态化开展警示教育，引导党员干部知敬畏、存戒惧、守底线，从思想深处筑牢拒腐防变的坚固堤坝。</a:t>
            </a:r>
            <a:endParaRPr lang="en-US" sz="1100"/>
          </a:p>
        </p:txBody>
      </p:sp>
      <p:sp>
        <p:nvSpPr>
          <p:cNvPr id="18" name="AutoShape 18"/>
          <p:cNvSpPr/>
          <p:nvPr/>
        </p:nvSpPr>
        <p:spPr>
          <a:xfrm>
            <a:off x="711200" y="5461000"/>
            <a:ext cx="10769600" cy="812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711200" y="5461000"/>
            <a:ext cx="10769600" cy="812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“勇于自我革命，是我们党最鲜明的品格，也是我们党最大的优势。” —— 始终保持赶考的清醒和谨慎，以伟大自我革命引领伟大社会革命。</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增强党的凝聚力和战斗力</a:t>
            </a:r>
            <a:endParaRPr lang="en-US" sz="1100"/>
          </a:p>
        </p:txBody>
      </p:sp>
      <p:sp>
        <p:nvSpPr>
          <p:cNvPr id="5" name="AutoShape 5"/>
          <p:cNvSpPr/>
          <p:nvPr/>
        </p:nvSpPr>
        <p:spPr>
          <a:xfrm>
            <a:off x="711200" y="1714500"/>
            <a:ext cx="10769600" cy="1079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65200" y="1879600"/>
            <a:ext cx="10261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只有通过正风肃纪的严格约束，才能确保党的团结统一和路线方针政策的贯彻执行，为新时代党的建设和事业发展提供坚强的纪律保障。</a:t>
            </a:r>
            <a:endParaRPr lang="en-US" sz="1100"/>
          </a:p>
        </p:txBody>
      </p:sp>
      <p:sp>
        <p:nvSpPr>
          <p:cNvPr id="7" name="AutoShape 7"/>
          <p:cNvSpPr/>
          <p:nvPr/>
        </p:nvSpPr>
        <p:spPr>
          <a:xfrm>
            <a:off x="711200" y="3175000"/>
            <a:ext cx="3429000" cy="23495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03600"/>
            <a:ext cx="457200" cy="457200"/>
          </a:xfrm>
          <a:prstGeom prst="rect">
            <a:avLst/>
          </a:prstGeom>
        </p:spPr>
      </p:pic>
      <p:sp>
        <p:nvSpPr>
          <p:cNvPr id="9" name="AutoShape 9"/>
          <p:cNvSpPr/>
          <p:nvPr/>
        </p:nvSpPr>
        <p:spPr>
          <a:xfrm>
            <a:off x="1524000" y="34417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思想上高度统一</a:t>
            </a:r>
            <a:endParaRPr lang="en-US" sz="1100"/>
          </a:p>
        </p:txBody>
      </p:sp>
      <p:sp>
        <p:nvSpPr>
          <p:cNvPr id="10" name="AutoShape 10"/>
          <p:cNvSpPr/>
          <p:nvPr/>
        </p:nvSpPr>
        <p:spPr>
          <a:xfrm>
            <a:off x="965200" y="4064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坚持以习近平新时代中国特色社会主义思想为指导，确保全体党员在政治立场、政治方向、政治原则上同党中央保持高度一致，筑牢坚实的思想根基。</a:t>
            </a:r>
            <a:endParaRPr lang="en-US" sz="1100"/>
          </a:p>
        </p:txBody>
      </p:sp>
      <p:sp>
        <p:nvSpPr>
          <p:cNvPr id="11" name="AutoShape 11"/>
          <p:cNvSpPr/>
          <p:nvPr/>
        </p:nvSpPr>
        <p:spPr>
          <a:xfrm>
            <a:off x="4381500" y="3175000"/>
            <a:ext cx="3429000" cy="23495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403600"/>
            <a:ext cx="457200" cy="457200"/>
          </a:xfrm>
          <a:prstGeom prst="rect">
            <a:avLst/>
          </a:prstGeom>
        </p:spPr>
      </p:pic>
      <p:sp>
        <p:nvSpPr>
          <p:cNvPr id="13" name="AutoShape 13"/>
          <p:cNvSpPr/>
          <p:nvPr/>
        </p:nvSpPr>
        <p:spPr>
          <a:xfrm>
            <a:off x="5194300" y="34417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行动上凝聚合力</a:t>
            </a:r>
            <a:endParaRPr lang="en-US" sz="1100"/>
          </a:p>
        </p:txBody>
      </p:sp>
      <p:sp>
        <p:nvSpPr>
          <p:cNvPr id="14" name="AutoShape 14"/>
          <p:cNvSpPr/>
          <p:nvPr/>
        </p:nvSpPr>
        <p:spPr>
          <a:xfrm>
            <a:off x="4635500" y="4064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以铁的纪律维护党的团结统一，消除内耗与分歧，将全党上下的力量凝聚起来，形成攻坚克难、无坚不摧的强大战斗力，成为坚不可摧的战斗堡垒。</a:t>
            </a:r>
            <a:endParaRPr lang="en-US" sz="1100"/>
          </a:p>
        </p:txBody>
      </p:sp>
      <p:sp>
        <p:nvSpPr>
          <p:cNvPr id="15" name="AutoShape 15"/>
          <p:cNvSpPr/>
          <p:nvPr/>
        </p:nvSpPr>
        <p:spPr>
          <a:xfrm>
            <a:off x="8051800" y="3175000"/>
            <a:ext cx="3429000" cy="2349500"/>
          </a:xfrm>
          <a:prstGeom prst="roundRect">
            <a:avLst>
              <a:gd name="adj" fmla="val 0"/>
            </a:avLst>
          </a:prstGeom>
          <a:solidFill>
            <a:srgbClr val="F9F9F9">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03600"/>
            <a:ext cx="457200" cy="457200"/>
          </a:xfrm>
          <a:prstGeom prst="rect">
            <a:avLst/>
          </a:prstGeom>
        </p:spPr>
      </p:pic>
      <p:sp>
        <p:nvSpPr>
          <p:cNvPr id="17" name="AutoShape 17"/>
          <p:cNvSpPr/>
          <p:nvPr/>
        </p:nvSpPr>
        <p:spPr>
          <a:xfrm>
            <a:off x="8864600" y="34417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执行上坚决有力</a:t>
            </a:r>
            <a:endParaRPr lang="en-US" sz="1100"/>
          </a:p>
        </p:txBody>
      </p:sp>
      <p:sp>
        <p:nvSpPr>
          <p:cNvPr id="18" name="AutoShape 18"/>
          <p:cNvSpPr/>
          <p:nvPr/>
        </p:nvSpPr>
        <p:spPr>
          <a:xfrm>
            <a:off x="8305800" y="4064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严明的纪律是政令畅通的根本保障，确保党的路线方针政策不打折扣、不搞变通地落到实处，让党的决策部署在基层真正落地生根、见行见效。</a:t>
            </a:r>
            <a:endParaRPr lang="en-US" sz="1100"/>
          </a:p>
        </p:txBody>
      </p:sp>
      <p:sp>
        <p:nvSpPr>
          <p:cNvPr id="19" name="AutoShape 19"/>
          <p:cNvSpPr/>
          <p:nvPr/>
        </p:nvSpPr>
        <p:spPr>
          <a:xfrm>
            <a:off x="711200" y="58420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严明纪律是党的生命线，团结统一是事业发展的根本保证 ——</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715000"/>
            <a:ext cx="1524000" cy="1524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新时代推进自我革命的治本之策</a:t>
            </a:r>
            <a:endParaRPr lang="en-US" sz="1100"/>
          </a:p>
        </p:txBody>
      </p:sp>
      <p:sp>
        <p:nvSpPr>
          <p:cNvPr id="5" name="AutoShape 5"/>
          <p:cNvSpPr/>
          <p:nvPr/>
        </p:nvSpPr>
        <p:spPr>
          <a:xfrm>
            <a:off x="711200" y="1651000"/>
            <a:ext cx="107696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勇于自我革命是我们党最鲜明的品格和最大优势，正风肃纪反腐是推进自我革命的治本之策，是新时代全面从严治党的核心抓手与关键路径，为党的长期执政和事业发展提供坚强保障。</a:t>
            </a:r>
            <a:endParaRPr lang="en-US" sz="1100"/>
          </a:p>
        </p:txBody>
      </p:sp>
      <p:sp>
        <p:nvSpPr>
          <p:cNvPr id="6" name="AutoShape 6"/>
          <p:cNvSpPr/>
          <p:nvPr/>
        </p:nvSpPr>
        <p:spPr>
          <a:xfrm>
            <a:off x="711200" y="3175000"/>
            <a:ext cx="3454400" cy="2667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29000"/>
            <a:ext cx="406400" cy="406400"/>
          </a:xfrm>
          <a:prstGeom prst="rect">
            <a:avLst/>
          </a:prstGeom>
        </p:spPr>
      </p:pic>
      <p:sp>
        <p:nvSpPr>
          <p:cNvPr id="8" name="AutoShape 8"/>
          <p:cNvSpPr/>
          <p:nvPr/>
        </p:nvSpPr>
        <p:spPr>
          <a:xfrm>
            <a:off x="1473200" y="3429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一体推进</a:t>
            </a:r>
            <a:endParaRPr lang="en-US" sz="1100"/>
          </a:p>
        </p:txBody>
      </p:sp>
      <p:cxnSp>
        <p:nvCxnSpPr>
          <p:cNvPr id="9" name="Connector 9"/>
          <p:cNvCxnSpPr/>
          <p:nvPr/>
        </p:nvCxnSpPr>
        <p:spPr>
          <a:xfrm rot="-14817">
            <a:off x="965214" y="3994150"/>
            <a:ext cx="29464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65200" y="4191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将正风、肃纪、反腐贯通协同，摒弃单兵突进的模式，实现三者统筹联动、同向发力。通过系统施治、标本兼治，形成惩治震慑、制度约束、提高觉悟一体推进的治理格局。</a:t>
            </a:r>
            <a:endParaRPr lang="en-US" sz="1100"/>
          </a:p>
        </p:txBody>
      </p:sp>
      <p:sp>
        <p:nvSpPr>
          <p:cNvPr id="11" name="AutoShape 11"/>
          <p:cNvSpPr/>
          <p:nvPr/>
        </p:nvSpPr>
        <p:spPr>
          <a:xfrm>
            <a:off x="4368800" y="3175000"/>
            <a:ext cx="3454400" cy="2667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2800" y="3429000"/>
            <a:ext cx="406400" cy="406400"/>
          </a:xfrm>
          <a:prstGeom prst="rect">
            <a:avLst/>
          </a:prstGeom>
        </p:spPr>
      </p:pic>
      <p:sp>
        <p:nvSpPr>
          <p:cNvPr id="13" name="AutoShape 13"/>
          <p:cNvSpPr/>
          <p:nvPr/>
        </p:nvSpPr>
        <p:spPr>
          <a:xfrm>
            <a:off x="5130800" y="3429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坚持严的基调</a:t>
            </a:r>
            <a:endParaRPr lang="en-US" sz="1100"/>
          </a:p>
        </p:txBody>
      </p:sp>
      <p:cxnSp>
        <p:nvCxnSpPr>
          <p:cNvPr id="14" name="Connector 14"/>
          <p:cNvCxnSpPr/>
          <p:nvPr/>
        </p:nvCxnSpPr>
        <p:spPr>
          <a:xfrm rot="-14817">
            <a:off x="4622814" y="3994150"/>
            <a:ext cx="29464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22800" y="4191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始终保持严的基调不动摇，坚持严字当头、全面从严。以严的措施强化监督执纪，以严的氛围凝聚治党合力，做到真管真严、敢管敢严、长管长严，筑牢拒腐防变防线。</a:t>
            </a:r>
            <a:endParaRPr lang="en-US" sz="1100"/>
          </a:p>
        </p:txBody>
      </p:sp>
      <p:sp>
        <p:nvSpPr>
          <p:cNvPr id="16" name="AutoShape 16"/>
          <p:cNvSpPr/>
          <p:nvPr/>
        </p:nvSpPr>
        <p:spPr>
          <a:xfrm>
            <a:off x="8026400" y="3175000"/>
            <a:ext cx="3454400" cy="2667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429000"/>
            <a:ext cx="406400" cy="406400"/>
          </a:xfrm>
          <a:prstGeom prst="rect">
            <a:avLst/>
          </a:prstGeom>
        </p:spPr>
      </p:pic>
      <p:sp>
        <p:nvSpPr>
          <p:cNvPr id="18" name="AutoShape 18"/>
          <p:cNvSpPr/>
          <p:nvPr/>
        </p:nvSpPr>
        <p:spPr>
          <a:xfrm>
            <a:off x="8788400" y="3429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自我净化提升</a:t>
            </a:r>
            <a:endParaRPr lang="en-US" sz="1100"/>
          </a:p>
        </p:txBody>
      </p:sp>
      <p:cxnSp>
        <p:nvCxnSpPr>
          <p:cNvPr id="19" name="Connector 19"/>
          <p:cNvCxnSpPr/>
          <p:nvPr/>
        </p:nvCxnSpPr>
        <p:spPr>
          <a:xfrm rot="-14817">
            <a:off x="8280414" y="3994150"/>
            <a:ext cx="29464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280400" y="4191000"/>
            <a:ext cx="29464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以优良作风作引领，以严明纪律作保障，以反腐惩恶清除隐患。在革故鼎新、守正创新中不断净化党的肌体，确保党始终不变质、不变色、不变味，永葆生机与活力。</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自我革命的底气所在</a:t>
            </a:r>
            <a:endParaRPr lang="en-US" sz="1100"/>
          </a:p>
        </p:txBody>
      </p:sp>
      <p:sp>
        <p:nvSpPr>
          <p:cNvPr id="5" name="AutoShape 5"/>
          <p:cNvSpPr/>
          <p:nvPr/>
        </p:nvSpPr>
        <p:spPr>
          <a:xfrm>
            <a:off x="711200" y="1778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我们党始终代表最广大人民根本利益，没有任何自己特殊的利益，这是我们党敢于自我革命的勇气之源、底气所在。</a:t>
            </a:r>
            <a:endParaRPr lang="en-US" sz="1100"/>
          </a:p>
        </p:txBody>
      </p:sp>
      <p:cxnSp>
        <p:nvCxnSpPr>
          <p:cNvPr id="6" name="Connector 6"/>
          <p:cNvCxnSpPr/>
          <p:nvPr/>
        </p:nvCxnSpPr>
        <p:spPr>
          <a:xfrm rot="-4053">
            <a:off x="711204" y="2914650"/>
            <a:ext cx="10769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7" name="AutoShape 7"/>
          <p:cNvSpPr/>
          <p:nvPr/>
        </p:nvSpPr>
        <p:spPr>
          <a:xfrm>
            <a:off x="711200" y="3302000"/>
            <a:ext cx="3429000" cy="2667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556000"/>
            <a:ext cx="406400" cy="406400"/>
          </a:xfrm>
          <a:prstGeom prst="rect">
            <a:avLst/>
          </a:prstGeom>
        </p:spPr>
      </p:pic>
      <p:sp>
        <p:nvSpPr>
          <p:cNvPr id="9" name="AutoShape 9"/>
          <p:cNvSpPr/>
          <p:nvPr/>
        </p:nvSpPr>
        <p:spPr>
          <a:xfrm>
            <a:off x="1473200" y="355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不谋私利</a:t>
            </a:r>
            <a:endParaRPr lang="en-US" sz="1100"/>
          </a:p>
        </p:txBody>
      </p:sp>
      <p:sp>
        <p:nvSpPr>
          <p:cNvPr id="10" name="AutoShape 10"/>
          <p:cNvSpPr/>
          <p:nvPr/>
        </p:nvSpPr>
        <p:spPr>
          <a:xfrm>
            <a:off x="9652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不谋私利是彻底自我革命的精神根基。无私才能无畏，不谋一己之私，方能谋根本、谋大利，从而敢于直面问题、刀刃向内，始终保持自我革命的勇气和定力。</a:t>
            </a:r>
            <a:endParaRPr lang="en-US" sz="1100"/>
          </a:p>
        </p:txBody>
      </p:sp>
      <p:sp>
        <p:nvSpPr>
          <p:cNvPr id="11" name="AutoShape 11"/>
          <p:cNvSpPr/>
          <p:nvPr/>
        </p:nvSpPr>
        <p:spPr>
          <a:xfrm>
            <a:off x="4381500" y="3302000"/>
            <a:ext cx="3429000" cy="2667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556000"/>
            <a:ext cx="406400" cy="406400"/>
          </a:xfrm>
          <a:prstGeom prst="rect">
            <a:avLst/>
          </a:prstGeom>
        </p:spPr>
      </p:pic>
      <p:sp>
        <p:nvSpPr>
          <p:cNvPr id="13" name="AutoShape 13"/>
          <p:cNvSpPr/>
          <p:nvPr/>
        </p:nvSpPr>
        <p:spPr>
          <a:xfrm>
            <a:off x="5143500" y="355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不讳疾忌医</a:t>
            </a:r>
            <a:endParaRPr lang="en-US" sz="1100"/>
          </a:p>
        </p:txBody>
      </p:sp>
      <p:sp>
        <p:nvSpPr>
          <p:cNvPr id="14" name="AutoShape 14"/>
          <p:cNvSpPr/>
          <p:nvPr/>
        </p:nvSpPr>
        <p:spPr>
          <a:xfrm>
            <a:off x="46355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勇于正视自身问题，不文过饰非、不掩盖矛盾。以刮骨疗毒的决心和意志，及时发现并解决党内存在的突出问题，确保党始终保持肌体健康，永葆生机与活力。</a:t>
            </a:r>
            <a:endParaRPr lang="en-US" sz="1100"/>
          </a:p>
        </p:txBody>
      </p:sp>
      <p:sp>
        <p:nvSpPr>
          <p:cNvPr id="15" name="AutoShape 15"/>
          <p:cNvSpPr/>
          <p:nvPr/>
        </p:nvSpPr>
        <p:spPr>
          <a:xfrm>
            <a:off x="8051800" y="3302000"/>
            <a:ext cx="3429000" cy="2667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556000"/>
            <a:ext cx="406400" cy="406400"/>
          </a:xfrm>
          <a:prstGeom prst="rect">
            <a:avLst/>
          </a:prstGeom>
        </p:spPr>
      </p:pic>
      <p:sp>
        <p:nvSpPr>
          <p:cNvPr id="17" name="AutoShape 17"/>
          <p:cNvSpPr/>
          <p:nvPr/>
        </p:nvSpPr>
        <p:spPr>
          <a:xfrm>
            <a:off x="8813800" y="3556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永葆先进纯洁</a:t>
            </a:r>
            <a:endParaRPr lang="en-US" sz="1100"/>
          </a:p>
        </p:txBody>
      </p:sp>
      <p:sp>
        <p:nvSpPr>
          <p:cNvPr id="18" name="AutoShape 18"/>
          <p:cNvSpPr/>
          <p:nvPr/>
        </p:nvSpPr>
        <p:spPr>
          <a:xfrm>
            <a:off x="83058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这是我们党历经百年风雨依然风华正茂的奥秘。始终坚守初心使命，不断清除一切侵蚀党的健康肌体的病毒，确保党始终成为中国人民最可靠、最坚强的主心骨。</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286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第二部分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0" y="273304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新时代正风肃纪反腐成效显著</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总体成效概述</a:t>
            </a:r>
            <a:endParaRPr lang="en-US" sz="1100"/>
          </a:p>
        </p:txBody>
      </p:sp>
      <p:sp>
        <p:nvSpPr>
          <p:cNvPr id="3" name="AutoShape 3"/>
          <p:cNvSpPr/>
          <p:nvPr/>
        </p:nvSpPr>
        <p:spPr>
          <a:xfrm>
            <a:off x="711200" y="1651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新时代以来，推进全面从严治党和反腐败斗争力度之大前所未有，成效有目共睹，为党和国家事业发展提供了坚强政治保证。</a:t>
            </a:r>
            <a:endParaRPr lang="en-US" sz="1100"/>
          </a:p>
        </p:txBody>
      </p:sp>
      <p:sp>
        <p:nvSpPr>
          <p:cNvPr id="4" name="AutoShape 4"/>
          <p:cNvSpPr/>
          <p:nvPr/>
        </p:nvSpPr>
        <p:spPr>
          <a:xfrm>
            <a:off x="711200" y="3048000"/>
            <a:ext cx="3429000" cy="2794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112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14400" y="3365500"/>
            <a:ext cx="3022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自我革命的清醒与坚定</a:t>
            </a:r>
            <a:endParaRPr lang="en-US" sz="1100"/>
          </a:p>
        </p:txBody>
      </p:sp>
      <p:sp>
        <p:nvSpPr>
          <p:cNvPr id="7" name="AutoShape 7"/>
          <p:cNvSpPr/>
          <p:nvPr/>
        </p:nvSpPr>
        <p:spPr>
          <a:xfrm>
            <a:off x="914400" y="4000500"/>
            <a:ext cx="30226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在自我革命这一重大问题上认识更加清醒、行动更加坚定，始终保持解决大党独有难题的清醒和坚定，以“永远在路上”的坚韧和执着推进全面从严治党，确保党始终成为中国特色社会主义事业的坚强领导核心。</a:t>
            </a:r>
            <a:endParaRPr lang="en-US" sz="1100"/>
          </a:p>
        </p:txBody>
      </p:sp>
      <p:sp>
        <p:nvSpPr>
          <p:cNvPr id="8" name="AutoShape 8"/>
          <p:cNvSpPr/>
          <p:nvPr/>
        </p:nvSpPr>
        <p:spPr>
          <a:xfrm>
            <a:off x="4381500" y="3048000"/>
            <a:ext cx="3429000" cy="2794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3815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584700" y="3365500"/>
            <a:ext cx="3022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反腐败力度持续加大</a:t>
            </a:r>
            <a:endParaRPr lang="en-US" sz="1100"/>
          </a:p>
        </p:txBody>
      </p:sp>
      <p:sp>
        <p:nvSpPr>
          <p:cNvPr id="11" name="AutoShape 11"/>
          <p:cNvSpPr/>
          <p:nvPr/>
        </p:nvSpPr>
        <p:spPr>
          <a:xfrm>
            <a:off x="4584700" y="4000500"/>
            <a:ext cx="30226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坚持无禁区、全覆盖、零容忍，一体推进不敢腐、不能腐、不想腐。持续加大反腐败力度，坚决惩治各类腐败行为，铲除腐败滋生的土壤和条件，反腐败斗争取得压倒性胜利并全面巩固，政治生态持续净化。</a:t>
            </a:r>
            <a:endParaRPr lang="en-US" sz="1100"/>
          </a:p>
        </p:txBody>
      </p:sp>
      <p:sp>
        <p:nvSpPr>
          <p:cNvPr id="12" name="AutoShape 12"/>
          <p:cNvSpPr/>
          <p:nvPr/>
        </p:nvSpPr>
        <p:spPr>
          <a:xfrm>
            <a:off x="8051800" y="3048000"/>
            <a:ext cx="3429000" cy="2794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0518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255000" y="3365500"/>
            <a:ext cx="3022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制度治党深化发展</a:t>
            </a:r>
            <a:endParaRPr lang="en-US" sz="1100"/>
          </a:p>
        </p:txBody>
      </p:sp>
      <p:sp>
        <p:nvSpPr>
          <p:cNvPr id="15" name="AutoShape 15"/>
          <p:cNvSpPr/>
          <p:nvPr/>
        </p:nvSpPr>
        <p:spPr>
          <a:xfrm>
            <a:off x="8255000" y="4000500"/>
            <a:ext cx="30226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深化制度治党、依规治党，不断完善党内法规制度体系，把制度建设贯穿于党的建设各方面。通过制度约束与规范，进一步提高党领导反腐败斗争、推进全面从严治党的能力，为党的长期执政筑牢制度根基。</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赢得历史主动</a:t>
            </a:r>
            <a:endParaRPr lang="en-US" sz="1100"/>
          </a:p>
        </p:txBody>
      </p:sp>
      <p:sp>
        <p:nvSpPr>
          <p:cNvPr id="5" name="AutoShape 5"/>
          <p:cNvSpPr/>
          <p:nvPr/>
        </p:nvSpPr>
        <p:spPr>
          <a:xfrm>
            <a:off x="711200" y="1651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我们坚持有腐必反、有贪必肃，以零容忍态度惩治腐败，坚决清除一切损害党的先进性和纯洁性的因素，赢得了确保党不变质、不变色、不变味的历史主动，为新时代新征程提供了坚强政治保证。</a:t>
            </a:r>
            <a:endParaRPr lang="en-US" sz="1100"/>
          </a:p>
        </p:txBody>
      </p:sp>
      <p:sp>
        <p:nvSpPr>
          <p:cNvPr id="6" name="AutoShape 6"/>
          <p:cNvSpPr/>
          <p:nvPr/>
        </p:nvSpPr>
        <p:spPr>
          <a:xfrm>
            <a:off x="711200" y="30480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112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352800"/>
            <a:ext cx="355600" cy="355600"/>
          </a:xfrm>
          <a:prstGeom prst="rect">
            <a:avLst/>
          </a:prstGeom>
        </p:spPr>
      </p:pic>
      <p:sp>
        <p:nvSpPr>
          <p:cNvPr id="9" name="AutoShape 9"/>
          <p:cNvSpPr/>
          <p:nvPr/>
        </p:nvSpPr>
        <p:spPr>
          <a:xfrm>
            <a:off x="14224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纯洁干部队伍</a:t>
            </a:r>
            <a:endParaRPr lang="en-US" sz="1100"/>
          </a:p>
        </p:txBody>
      </p:sp>
      <p:sp>
        <p:nvSpPr>
          <p:cNvPr id="10" name="AutoShape 10"/>
          <p:cNvSpPr/>
          <p:nvPr/>
        </p:nvSpPr>
        <p:spPr>
          <a:xfrm>
            <a:off x="9652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坚决惩治腐败分子，持续净化党内政治生态，不断纯洁党的干部队伍，有力维护了党的形象和威信，为红色江山永固筑牢了坚实的组织保障。</a:t>
            </a:r>
            <a:endParaRPr lang="en-US" sz="1100"/>
          </a:p>
        </p:txBody>
      </p:sp>
      <p:sp>
        <p:nvSpPr>
          <p:cNvPr id="11" name="AutoShape 11"/>
          <p:cNvSpPr/>
          <p:nvPr/>
        </p:nvSpPr>
        <p:spPr>
          <a:xfrm>
            <a:off x="4381500" y="30480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352800"/>
            <a:ext cx="355600" cy="355600"/>
          </a:xfrm>
          <a:prstGeom prst="rect">
            <a:avLst/>
          </a:prstGeom>
        </p:spPr>
      </p:pic>
      <p:sp>
        <p:nvSpPr>
          <p:cNvPr id="14" name="AutoShape 14"/>
          <p:cNvSpPr/>
          <p:nvPr/>
        </p:nvSpPr>
        <p:spPr>
          <a:xfrm>
            <a:off x="50927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凝聚奋进力量</a:t>
            </a:r>
            <a:endParaRPr lang="en-US" sz="1100"/>
          </a:p>
        </p:txBody>
      </p:sp>
      <p:sp>
        <p:nvSpPr>
          <p:cNvPr id="15" name="AutoShape 15"/>
          <p:cNvSpPr/>
          <p:nvPr/>
        </p:nvSpPr>
        <p:spPr>
          <a:xfrm>
            <a:off x="46355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以党风廉政建设和反腐败斗争的实际成效取信于民，凝聚起全党全国各族人民的磅礴力量，赢得了团结带领人民推进强国建设、民族复兴伟业的历史主动。</a:t>
            </a:r>
            <a:endParaRPr lang="en-US" sz="1100"/>
          </a:p>
        </p:txBody>
      </p:sp>
      <p:sp>
        <p:nvSpPr>
          <p:cNvPr id="16" name="AutoShape 16"/>
          <p:cNvSpPr/>
          <p:nvPr/>
        </p:nvSpPr>
        <p:spPr>
          <a:xfrm>
            <a:off x="8051800" y="30480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304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352800"/>
            <a:ext cx="355600" cy="355600"/>
          </a:xfrm>
          <a:prstGeom prst="rect">
            <a:avLst/>
          </a:prstGeom>
        </p:spPr>
      </p:pic>
      <p:sp>
        <p:nvSpPr>
          <p:cNvPr id="19" name="AutoShape 19"/>
          <p:cNvSpPr/>
          <p:nvPr/>
        </p:nvSpPr>
        <p:spPr>
          <a:xfrm>
            <a:off x="8763000" y="3327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牢记初心使命</a:t>
            </a:r>
            <a:endParaRPr lang="en-US" sz="1100"/>
          </a:p>
        </p:txBody>
      </p:sp>
      <p:sp>
        <p:nvSpPr>
          <p:cNvPr id="20" name="AutoShape 20"/>
          <p:cNvSpPr/>
          <p:nvPr/>
        </p:nvSpPr>
        <p:spPr>
          <a:xfrm>
            <a:off x="83058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始终牢记总书记嘱托，坚持严的基调不动摇，以永远在路上的坚韧和执着推进反腐败斗争，确保党始终成为中国特色社会主义事业的坚强领导核心。</a:t>
            </a:r>
            <a:endParaRPr lang="en-US" sz="1100"/>
          </a:p>
        </p:txBody>
      </p:sp>
      <p:sp>
        <p:nvSpPr>
          <p:cNvPr id="21" name="AutoShape 21"/>
          <p:cNvSpPr/>
          <p:nvPr/>
        </p:nvSpPr>
        <p:spPr>
          <a:xfrm>
            <a:off x="711200" y="5778500"/>
            <a:ext cx="10769600" cy="6096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711200" y="5778500"/>
            <a:ext cx="10769600" cy="609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坚定不移推进全面从严治党，确保党始终成为时代先锋、民族脊梁，引领中国号巨轮乘风破浪、行稳致远。</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795000" y="508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党员、干部纪律规矩意识不断增强</a:t>
            </a:r>
            <a:endParaRPr lang="en-US" sz="1100"/>
          </a:p>
        </p:txBody>
      </p:sp>
      <p:sp>
        <p:nvSpPr>
          <p:cNvPr id="5" name="AutoShape 5"/>
          <p:cNvSpPr/>
          <p:nvPr/>
        </p:nvSpPr>
        <p:spPr>
          <a:xfrm>
            <a:off x="711200" y="1651000"/>
            <a:ext cx="10769600" cy="1079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01700" y="1778000"/>
            <a:ext cx="103886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我们党是靠革命理想和铁的纪律组织起来的马克思主义政党，纪律严明是党的光荣传统和独特优势，是我们党从胜利走向胜利的根本保证。</a:t>
            </a:r>
            <a:endParaRPr lang="en-US" sz="1100"/>
          </a:p>
        </p:txBody>
      </p:sp>
      <p:sp>
        <p:nvSpPr>
          <p:cNvPr id="7" name="AutoShape 7"/>
          <p:cNvSpPr/>
          <p:nvPr/>
        </p:nvSpPr>
        <p:spPr>
          <a:xfrm>
            <a:off x="711200" y="3175000"/>
            <a:ext cx="3429000" cy="27940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29000"/>
            <a:ext cx="457200" cy="457200"/>
          </a:xfrm>
          <a:prstGeom prst="rect">
            <a:avLst/>
          </a:prstGeom>
        </p:spPr>
      </p:pic>
      <p:sp>
        <p:nvSpPr>
          <p:cNvPr id="9" name="AutoShape 9"/>
          <p:cNvSpPr/>
          <p:nvPr/>
        </p:nvSpPr>
        <p:spPr>
          <a:xfrm>
            <a:off x="1524000" y="3467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铁腕执纪 重拳出击</a:t>
            </a:r>
            <a:endParaRPr lang="en-US" sz="1100"/>
          </a:p>
        </p:txBody>
      </p:sp>
      <p:cxnSp>
        <p:nvCxnSpPr>
          <p:cNvPr id="10" name="Connector 10"/>
          <p:cNvCxnSpPr/>
          <p:nvPr/>
        </p:nvCxnSpPr>
        <p:spPr>
          <a:xfrm rot="-14946">
            <a:off x="965214" y="3994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9652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党的十八大以来，党中央以前所未有的决心和力度，严查违反政治纪律和政治规矩的突出问题，以“零容忍”态度惩治腐败，彰显了维护党纪国法的坚定决心。</a:t>
            </a:r>
            <a:endParaRPr lang="en-US" sz="1100"/>
          </a:p>
        </p:txBody>
      </p:sp>
      <p:sp>
        <p:nvSpPr>
          <p:cNvPr id="12" name="AutoShape 12"/>
          <p:cNvSpPr/>
          <p:nvPr/>
        </p:nvSpPr>
        <p:spPr>
          <a:xfrm>
            <a:off x="4381500" y="3175000"/>
            <a:ext cx="3429000" cy="27940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429000"/>
            <a:ext cx="457200" cy="457200"/>
          </a:xfrm>
          <a:prstGeom prst="rect">
            <a:avLst/>
          </a:prstGeom>
        </p:spPr>
      </p:pic>
      <p:sp>
        <p:nvSpPr>
          <p:cNvPr id="14" name="AutoShape 14"/>
          <p:cNvSpPr/>
          <p:nvPr/>
        </p:nvSpPr>
        <p:spPr>
          <a:xfrm>
            <a:off x="5194300" y="3467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纪律戒尺 高悬警示</a:t>
            </a:r>
            <a:endParaRPr lang="en-US" sz="1100"/>
          </a:p>
        </p:txBody>
      </p:sp>
      <p:cxnSp>
        <p:nvCxnSpPr>
          <p:cNvPr id="15" name="Connector 15"/>
          <p:cNvCxnSpPr/>
          <p:nvPr/>
        </p:nvCxnSpPr>
        <p:spPr>
          <a:xfrm rot="-14946">
            <a:off x="4635514" y="3994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46355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强调纪律是管党治党的“戒尺”，把纪律和规矩挺在前面，让党员干部知敬畏、存戒惧、守底线，进一步增强了全党的纪律规矩意识和行动自觉。</a:t>
            </a:r>
            <a:endParaRPr lang="en-US" sz="1100"/>
          </a:p>
        </p:txBody>
      </p:sp>
      <p:sp>
        <p:nvSpPr>
          <p:cNvPr id="17" name="AutoShape 17"/>
          <p:cNvSpPr/>
          <p:nvPr/>
        </p:nvSpPr>
        <p:spPr>
          <a:xfrm>
            <a:off x="8051800" y="3175000"/>
            <a:ext cx="3429000" cy="27940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29000"/>
            <a:ext cx="457200" cy="457200"/>
          </a:xfrm>
          <a:prstGeom prst="rect">
            <a:avLst/>
          </a:prstGeom>
        </p:spPr>
      </p:pic>
      <p:sp>
        <p:nvSpPr>
          <p:cNvPr id="19" name="AutoShape 19"/>
          <p:cNvSpPr/>
          <p:nvPr/>
        </p:nvSpPr>
        <p:spPr>
          <a:xfrm>
            <a:off x="8864600" y="3467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内化于心 外化于行</a:t>
            </a:r>
            <a:endParaRPr lang="en-US" sz="1100"/>
          </a:p>
        </p:txBody>
      </p:sp>
      <p:cxnSp>
        <p:nvCxnSpPr>
          <p:cNvPr id="20" name="Connector 20"/>
          <p:cNvCxnSpPr/>
          <p:nvPr/>
        </p:nvCxnSpPr>
        <p:spPr>
          <a:xfrm rot="-14946">
            <a:off x="8305814" y="3994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1" name="AutoShape 21"/>
          <p:cNvSpPr/>
          <p:nvPr/>
        </p:nvSpPr>
        <p:spPr>
          <a:xfrm>
            <a:off x="8305800" y="4191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广大党员干部将纪律规矩从外在约束转化为内在遵循，真正做到思想自觉、政治自觉和行动自觉，形成了尊崇制度、遵守纪律、捍卫法治的良好氛围。</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826000"/>
            <a:ext cx="3175000" cy="317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016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纪律教育的深化</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持之以恒加强纪律建设和执行落实，以严的基调强化正风肃纪，让纪律规矩真正内化于心、外化于行，成为党员干部的行为准则和行动自觉。</a:t>
            </a:r>
            <a:endParaRPr lang="en-US" sz="1100"/>
          </a:p>
        </p:txBody>
      </p:sp>
      <p:sp>
        <p:nvSpPr>
          <p:cNvPr id="6" name="AutoShape 6"/>
          <p:cNvSpPr/>
          <p:nvPr/>
        </p:nvSpPr>
        <p:spPr>
          <a:xfrm>
            <a:off x="711200" y="2921000"/>
            <a:ext cx="3429000" cy="2794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75000"/>
            <a:ext cx="457200" cy="457200"/>
          </a:xfrm>
          <a:prstGeom prst="rect">
            <a:avLst/>
          </a:prstGeom>
        </p:spPr>
      </p:pic>
      <p:sp>
        <p:nvSpPr>
          <p:cNvPr id="8" name="AutoShape 8"/>
          <p:cNvSpPr/>
          <p:nvPr/>
        </p:nvSpPr>
        <p:spPr>
          <a:xfrm>
            <a:off x="1524000" y="3175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抓实纪律教育</a:t>
            </a:r>
            <a:endParaRPr lang="en-US" sz="1100"/>
          </a:p>
        </p:txBody>
      </p:sp>
      <p:cxnSp>
        <p:nvCxnSpPr>
          <p:cNvPr id="9" name="Connector 9"/>
          <p:cNvCxnSpPr/>
          <p:nvPr/>
        </p:nvCxnSpPr>
        <p:spPr>
          <a:xfrm rot="-14946">
            <a:off x="965214" y="3803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65200" y="40005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突出典型案例剖析与警示教育，实化细化党纪学习内容，引导党员干部把党章党规党纪作为终身必修课，筑牢拒腐防变的思想根基。</a:t>
            </a:r>
            <a:endParaRPr lang="en-US" sz="1100"/>
          </a:p>
        </p:txBody>
      </p:sp>
      <p:sp>
        <p:nvSpPr>
          <p:cNvPr id="11" name="AutoShape 11"/>
          <p:cNvSpPr/>
          <p:nvPr/>
        </p:nvSpPr>
        <p:spPr>
          <a:xfrm>
            <a:off x="4381500" y="2921000"/>
            <a:ext cx="3429000" cy="2794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75000"/>
            <a:ext cx="457200" cy="457200"/>
          </a:xfrm>
          <a:prstGeom prst="rect">
            <a:avLst/>
          </a:prstGeom>
        </p:spPr>
      </p:pic>
      <p:sp>
        <p:nvSpPr>
          <p:cNvPr id="13" name="AutoShape 13"/>
          <p:cNvSpPr/>
          <p:nvPr/>
        </p:nvSpPr>
        <p:spPr>
          <a:xfrm>
            <a:off x="5194300" y="3175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把纪律挺在前面</a:t>
            </a:r>
            <a:endParaRPr lang="en-US" sz="1100"/>
          </a:p>
        </p:txBody>
      </p:sp>
      <p:cxnSp>
        <p:nvCxnSpPr>
          <p:cNvPr id="14" name="Connector 14"/>
          <p:cNvCxnSpPr/>
          <p:nvPr/>
        </p:nvCxnSpPr>
        <p:spPr>
          <a:xfrm rot="-14946">
            <a:off x="4635514" y="3803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635500" y="40005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坚持纪严于法、纪在法前，做到真管真严、敢管敢严、长管长严。对苗头性、倾向性问题早提醒早纠正，让纪律始终成为带电的“高压线”。</a:t>
            </a:r>
            <a:endParaRPr lang="en-US" sz="1100"/>
          </a:p>
        </p:txBody>
      </p:sp>
      <p:sp>
        <p:nvSpPr>
          <p:cNvPr id="16" name="AutoShape 16"/>
          <p:cNvSpPr/>
          <p:nvPr/>
        </p:nvSpPr>
        <p:spPr>
          <a:xfrm>
            <a:off x="8051800" y="2921000"/>
            <a:ext cx="3429000" cy="2794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75000"/>
            <a:ext cx="457200" cy="457200"/>
          </a:xfrm>
          <a:prstGeom prst="rect">
            <a:avLst/>
          </a:prstGeom>
        </p:spPr>
      </p:pic>
      <p:sp>
        <p:nvSpPr>
          <p:cNvPr id="18" name="AutoShape 18"/>
          <p:cNvSpPr/>
          <p:nvPr/>
        </p:nvSpPr>
        <p:spPr>
          <a:xfrm>
            <a:off x="8864600" y="3175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内化于心 外化于行</a:t>
            </a:r>
            <a:endParaRPr lang="en-US" sz="1100"/>
          </a:p>
        </p:txBody>
      </p:sp>
      <p:cxnSp>
        <p:nvCxnSpPr>
          <p:cNvPr id="19" name="Connector 19"/>
          <p:cNvCxnSpPr/>
          <p:nvPr/>
        </p:nvCxnSpPr>
        <p:spPr>
          <a:xfrm rot="-14946">
            <a:off x="8305814" y="3803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305800" y="40005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将纪律规矩融入日常、抓在经常，从思想深处敬畏纪律，在行动中严守规矩，实现从被动遵守到主动践行的转变，营造风清气正的政治生态。</a:t>
            </a:r>
            <a:endParaRPr lang="en-US" sz="1100"/>
          </a:p>
        </p:txBody>
      </p:sp>
      <p:sp>
        <p:nvSpPr>
          <p:cNvPr id="21" name="AutoShape 21"/>
          <p:cNvSpPr/>
          <p:nvPr/>
        </p:nvSpPr>
        <p:spPr>
          <a:xfrm>
            <a:off x="711200" y="60325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严守纪律规矩 · 永葆政治本色</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5080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党的作风持续改进</a:t>
            </a:r>
            <a:endParaRPr lang="en-US" sz="1100"/>
          </a:p>
        </p:txBody>
      </p:sp>
      <p:sp>
        <p:nvSpPr>
          <p:cNvPr id="5" name="AutoShape 5"/>
          <p:cNvSpPr/>
          <p:nvPr/>
        </p:nvSpPr>
        <p:spPr>
          <a:xfrm>
            <a:off x="711200" y="1651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作风建设永远在路上，整顿作风是党的自我革命一以贯之的要求。</a:t>
            </a:r>
            <a:endParaRPr lang="en-US" sz="1100"/>
          </a:p>
        </p:txBody>
      </p:sp>
      <p:sp>
        <p:nvSpPr>
          <p:cNvPr id="6" name="AutoShape 6"/>
          <p:cNvSpPr/>
          <p:nvPr/>
        </p:nvSpPr>
        <p:spPr>
          <a:xfrm>
            <a:off x="711200" y="2794000"/>
            <a:ext cx="3429000" cy="2667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048000"/>
            <a:ext cx="508000" cy="508000"/>
          </a:xfrm>
          <a:prstGeom prst="rect">
            <a:avLst/>
          </a:prstGeom>
        </p:spPr>
      </p:pic>
      <p:sp>
        <p:nvSpPr>
          <p:cNvPr id="8" name="AutoShape 8"/>
          <p:cNvSpPr/>
          <p:nvPr/>
        </p:nvSpPr>
        <p:spPr>
          <a:xfrm>
            <a:off x="1600200" y="3073400"/>
            <a:ext cx="228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时代背景与挑战</a:t>
            </a:r>
            <a:endParaRPr lang="en-US" sz="1100"/>
          </a:p>
        </p:txBody>
      </p:sp>
      <p:cxnSp>
        <p:nvCxnSpPr>
          <p:cNvPr id="9" name="Connector 9"/>
          <p:cNvCxnSpPr/>
          <p:nvPr/>
        </p:nvCxnSpPr>
        <p:spPr>
          <a:xfrm rot="-14946">
            <a:off x="965214" y="3740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652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直面党面临的“四大考验”与“四种危险”，聚焦党内存在的形式主义、官僚主义、享乐主义和奢靡之风等突出问题，深刻把握新时代作风建设的紧迫性与现实要求。</a:t>
            </a:r>
            <a:endParaRPr lang="en-US" sz="1100"/>
          </a:p>
        </p:txBody>
      </p:sp>
      <p:sp>
        <p:nvSpPr>
          <p:cNvPr id="11" name="AutoShape 11"/>
          <p:cNvSpPr/>
          <p:nvPr/>
        </p:nvSpPr>
        <p:spPr>
          <a:xfrm>
            <a:off x="4381500" y="2794000"/>
            <a:ext cx="3429000" cy="2667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048000"/>
            <a:ext cx="508000" cy="508000"/>
          </a:xfrm>
          <a:prstGeom prst="rect">
            <a:avLst/>
          </a:prstGeom>
        </p:spPr>
      </p:pic>
      <p:sp>
        <p:nvSpPr>
          <p:cNvPr id="13" name="AutoShape 13"/>
          <p:cNvSpPr/>
          <p:nvPr/>
        </p:nvSpPr>
        <p:spPr>
          <a:xfrm>
            <a:off x="5270500" y="3073400"/>
            <a:ext cx="228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八项规定立规明矩</a:t>
            </a:r>
            <a:endParaRPr lang="en-US" sz="1100"/>
          </a:p>
        </p:txBody>
      </p:sp>
      <p:cxnSp>
        <p:nvCxnSpPr>
          <p:cNvPr id="14" name="Connector 14"/>
          <p:cNvCxnSpPr/>
          <p:nvPr/>
        </p:nvCxnSpPr>
        <p:spPr>
          <a:xfrm rot="-14946">
            <a:off x="4635514" y="3740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6355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党中央坚持“打铁必须自身硬”，出台关于改进工作作风、密切联系群众的八项规定，以“小切口”推动“大变局”，为全面从严治党筑牢作风根基。</a:t>
            </a:r>
            <a:endParaRPr lang="en-US" sz="1100"/>
          </a:p>
        </p:txBody>
      </p:sp>
      <p:sp>
        <p:nvSpPr>
          <p:cNvPr id="16" name="AutoShape 16"/>
          <p:cNvSpPr/>
          <p:nvPr/>
        </p:nvSpPr>
        <p:spPr>
          <a:xfrm>
            <a:off x="8051800" y="2794000"/>
            <a:ext cx="3429000" cy="2667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48000"/>
            <a:ext cx="508000" cy="508000"/>
          </a:xfrm>
          <a:prstGeom prst="rect">
            <a:avLst/>
          </a:prstGeom>
        </p:spPr>
      </p:pic>
      <p:sp>
        <p:nvSpPr>
          <p:cNvPr id="18" name="AutoShape 18"/>
          <p:cNvSpPr/>
          <p:nvPr/>
        </p:nvSpPr>
        <p:spPr>
          <a:xfrm>
            <a:off x="8940800" y="3073400"/>
            <a:ext cx="228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以上率下久久为功</a:t>
            </a:r>
            <a:endParaRPr lang="en-US" sz="1100"/>
          </a:p>
        </p:txBody>
      </p:sp>
      <p:cxnSp>
        <p:nvCxnSpPr>
          <p:cNvPr id="19" name="Connector 19"/>
          <p:cNvCxnSpPr/>
          <p:nvPr/>
        </p:nvCxnSpPr>
        <p:spPr>
          <a:xfrm rot="-14946">
            <a:off x="8305814" y="3740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305800" y="3937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坚持领导带头、以上率下，持续纠治“四风”隐形变异问题，坚决整治群众身边的不正之风和腐败问题，以优良党风政风带动社风民风持续向好。</a:t>
            </a:r>
            <a:endParaRPr lang="en-US" sz="1100"/>
          </a:p>
        </p:txBody>
      </p:sp>
      <p:sp>
        <p:nvSpPr>
          <p:cNvPr id="21" name="AutoShape 21"/>
          <p:cNvSpPr/>
          <p:nvPr/>
        </p:nvSpPr>
        <p:spPr>
          <a:xfrm>
            <a:off x="711200" y="5969000"/>
            <a:ext cx="10769600" cy="5588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711200" y="6070600"/>
            <a:ext cx="107696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以永远在路上的坚韧和执着推进作风建设，凝聚起奋进新征程的磅礴力量。</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党风政风为之一新</a:t>
            </a:r>
            <a:endParaRPr lang="en-US" sz="1100"/>
          </a:p>
        </p:txBody>
      </p:sp>
      <p:sp>
        <p:nvSpPr>
          <p:cNvPr id="5" name="AutoShape 5"/>
          <p:cNvSpPr/>
          <p:nvPr/>
        </p:nvSpPr>
        <p:spPr>
          <a:xfrm>
            <a:off x="711200" y="1651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通过持续努力，党风政风为之一新，党心民心为之一振。</a:t>
            </a:r>
            <a:endParaRPr lang="en-US" sz="1100"/>
          </a:p>
        </p:txBody>
      </p:sp>
      <p:sp>
        <p:nvSpPr>
          <p:cNvPr id="6" name="AutoShape 6"/>
          <p:cNvSpPr/>
          <p:nvPr/>
        </p:nvSpPr>
        <p:spPr>
          <a:xfrm>
            <a:off x="711200" y="2794000"/>
            <a:ext cx="3429000" cy="2921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048000"/>
            <a:ext cx="457200" cy="457200"/>
          </a:xfrm>
          <a:prstGeom prst="rect">
            <a:avLst/>
          </a:prstGeom>
        </p:spPr>
      </p:pic>
      <p:sp>
        <p:nvSpPr>
          <p:cNvPr id="8" name="AutoShape 8"/>
          <p:cNvSpPr/>
          <p:nvPr/>
        </p:nvSpPr>
        <p:spPr>
          <a:xfrm>
            <a:off x="1524000" y="3086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完善惩戒机制</a:t>
            </a:r>
            <a:endParaRPr lang="en-US" sz="1100"/>
          </a:p>
        </p:txBody>
      </p:sp>
      <p:cxnSp>
        <p:nvCxnSpPr>
          <p:cNvPr id="9" name="Connector 9"/>
          <p:cNvCxnSpPr/>
          <p:nvPr/>
        </p:nvCxnSpPr>
        <p:spPr>
          <a:xfrm rot="-14946">
            <a:off x="9652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65200" y="3873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不断完善细化对形式主义、官僚主义的惩戒机制，明确行为边界，强化监督执纪问责，以刚性约束筑牢作风建设的坚实屏障，让制度长牙、纪律带电。</a:t>
            </a:r>
            <a:endParaRPr lang="en-US" sz="1100"/>
          </a:p>
        </p:txBody>
      </p:sp>
      <p:sp>
        <p:nvSpPr>
          <p:cNvPr id="11" name="AutoShape 11"/>
          <p:cNvSpPr/>
          <p:nvPr/>
        </p:nvSpPr>
        <p:spPr>
          <a:xfrm>
            <a:off x="4381500" y="2794000"/>
            <a:ext cx="3429000" cy="2921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048000"/>
            <a:ext cx="457200" cy="457200"/>
          </a:xfrm>
          <a:prstGeom prst="rect">
            <a:avLst/>
          </a:prstGeom>
        </p:spPr>
      </p:pic>
      <p:sp>
        <p:nvSpPr>
          <p:cNvPr id="13" name="AutoShape 13"/>
          <p:cNvSpPr/>
          <p:nvPr/>
        </p:nvSpPr>
        <p:spPr>
          <a:xfrm>
            <a:off x="5194300" y="3086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风腐同查同治</a:t>
            </a:r>
            <a:endParaRPr lang="en-US" sz="1100"/>
          </a:p>
        </p:txBody>
      </p:sp>
      <p:cxnSp>
        <p:nvCxnSpPr>
          <p:cNvPr id="14" name="Connector 14"/>
          <p:cNvCxnSpPr/>
          <p:nvPr/>
        </p:nvCxnSpPr>
        <p:spPr>
          <a:xfrm rot="-14946">
            <a:off x="46355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35500" y="3873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坚持风腐一体纠治，既由风查腐，深挖不正之风背后的利益输送与腐败问题；又由腐纠风，严查腐败案件背后的作风根源，斩断由风及腐的演化链条。</a:t>
            </a:r>
            <a:endParaRPr lang="en-US" sz="1100"/>
          </a:p>
        </p:txBody>
      </p:sp>
      <p:sp>
        <p:nvSpPr>
          <p:cNvPr id="16" name="AutoShape 16"/>
          <p:cNvSpPr/>
          <p:nvPr/>
        </p:nvSpPr>
        <p:spPr>
          <a:xfrm>
            <a:off x="8051800" y="2794000"/>
            <a:ext cx="3429000" cy="2921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48000"/>
            <a:ext cx="457200" cy="457200"/>
          </a:xfrm>
          <a:prstGeom prst="rect">
            <a:avLst/>
          </a:prstGeom>
        </p:spPr>
      </p:pic>
      <p:sp>
        <p:nvSpPr>
          <p:cNvPr id="18" name="AutoShape 18"/>
          <p:cNvSpPr/>
          <p:nvPr/>
        </p:nvSpPr>
        <p:spPr>
          <a:xfrm>
            <a:off x="8864600" y="3086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常态化长效化</a:t>
            </a:r>
            <a:endParaRPr lang="en-US" sz="1100"/>
          </a:p>
        </p:txBody>
      </p:sp>
      <p:cxnSp>
        <p:nvCxnSpPr>
          <p:cNvPr id="19" name="Connector 19"/>
          <p:cNvCxnSpPr/>
          <p:nvPr/>
        </p:nvCxnSpPr>
        <p:spPr>
          <a:xfrm rot="-14946">
            <a:off x="8305814" y="3676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305800" y="38735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推动作风建设融入日常、抓在经常，建立健全长效机制，持续加固中央八项规定堤坝，确保党始终保持立党为公、执政为民的政治本色，凝聚党心民心。</a:t>
            </a:r>
            <a:endParaRPr lang="en-US" sz="1100"/>
          </a:p>
        </p:txBody>
      </p:sp>
      <p:sp>
        <p:nvSpPr>
          <p:cNvPr id="21" name="AutoShape 21"/>
          <p:cNvSpPr/>
          <p:nvPr/>
        </p:nvSpPr>
        <p:spPr>
          <a:xfrm>
            <a:off x="0" y="6807200"/>
            <a:ext cx="1219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反腐败斗争深入推进</a:t>
            </a:r>
            <a:endParaRPr lang="en-US" sz="1100"/>
          </a:p>
        </p:txBody>
      </p:sp>
      <p:sp>
        <p:nvSpPr>
          <p:cNvPr id="3" name="AutoShape 3"/>
          <p:cNvSpPr/>
          <p:nvPr/>
        </p:nvSpPr>
        <p:spPr>
          <a:xfrm>
            <a:off x="711200" y="1651000"/>
            <a:ext cx="10769600" cy="1079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914400" y="1803400"/>
            <a:ext cx="103632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腐败是危害党的生命力和战斗力的最大毒瘤，旗帜鲜明反对腐败、坚定不移惩治腐败，是我们党一贯坚持的政治立场，是必须长期坚持的重大方针。</a:t>
            </a:r>
            <a:endParaRPr lang="en-US" sz="1100"/>
          </a:p>
        </p:txBody>
      </p:sp>
      <p:sp>
        <p:nvSpPr>
          <p:cNvPr id="5" name="AutoShape 5"/>
          <p:cNvSpPr/>
          <p:nvPr/>
        </p:nvSpPr>
        <p:spPr>
          <a:xfrm>
            <a:off x="711200" y="3048000"/>
            <a:ext cx="5257800" cy="2222500"/>
          </a:xfrm>
          <a:prstGeom prst="roundRect">
            <a:avLst>
              <a:gd name="adj" fmla="val 0"/>
            </a:avLst>
          </a:prstGeom>
          <a:solidFill>
            <a:srgbClr val="F9FAFB">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276600"/>
            <a:ext cx="355600" cy="355600"/>
          </a:xfrm>
          <a:prstGeom prst="rect">
            <a:avLst/>
          </a:prstGeom>
        </p:spPr>
      </p:pic>
      <p:sp>
        <p:nvSpPr>
          <p:cNvPr id="7" name="AutoShape 7"/>
          <p:cNvSpPr/>
          <p:nvPr/>
        </p:nvSpPr>
        <p:spPr>
          <a:xfrm>
            <a:off x="1447800" y="327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深化标本兼治，严查新型腐败</a:t>
            </a:r>
            <a:endParaRPr lang="en-US" sz="1100"/>
          </a:p>
        </p:txBody>
      </p:sp>
      <p:sp>
        <p:nvSpPr>
          <p:cNvPr id="8" name="AutoShape 8"/>
          <p:cNvSpPr/>
          <p:nvPr/>
        </p:nvSpPr>
        <p:spPr>
          <a:xfrm>
            <a:off x="965200" y="3835400"/>
            <a:ext cx="47498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二十届中央纪委四次全会明确要求深入查处新型腐败和隐性腐败，坚持受贿行贿一起查，斩断利益链条。通过深化以案促改、以案促治，完善防治腐败滋生蔓延的体制机制，从源头上铲除腐败土壤，持续净化政治生态。</a:t>
            </a:r>
            <a:endParaRPr lang="en-US" sz="1100"/>
          </a:p>
        </p:txBody>
      </p:sp>
      <p:sp>
        <p:nvSpPr>
          <p:cNvPr id="9" name="AutoShape 9"/>
          <p:cNvSpPr/>
          <p:nvPr/>
        </p:nvSpPr>
        <p:spPr>
          <a:xfrm>
            <a:off x="6223000" y="3048000"/>
            <a:ext cx="5257800" cy="2222500"/>
          </a:xfrm>
          <a:prstGeom prst="roundRect">
            <a:avLst>
              <a:gd name="adj" fmla="val 0"/>
            </a:avLst>
          </a:prstGeom>
          <a:solidFill>
            <a:srgbClr val="F9FAFB">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276600"/>
            <a:ext cx="355600" cy="355600"/>
          </a:xfrm>
          <a:prstGeom prst="rect">
            <a:avLst/>
          </a:prstGeom>
        </p:spPr>
      </p:pic>
      <p:sp>
        <p:nvSpPr>
          <p:cNvPr id="11" name="AutoShape 11"/>
          <p:cNvSpPr/>
          <p:nvPr/>
        </p:nvSpPr>
        <p:spPr>
          <a:xfrm>
            <a:off x="6959600" y="327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聚焦民生领域，惩治“蝇贪蚁腐”</a:t>
            </a:r>
            <a:endParaRPr lang="en-US" sz="1100"/>
          </a:p>
        </p:txBody>
      </p:sp>
      <p:sp>
        <p:nvSpPr>
          <p:cNvPr id="12" name="AutoShape 12"/>
          <p:cNvSpPr/>
          <p:nvPr/>
        </p:nvSpPr>
        <p:spPr>
          <a:xfrm>
            <a:off x="6477000" y="3835400"/>
            <a:ext cx="47498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以超常规举措开展群众身边不正之风和腐败问题集中整治，重点查处民生领域的“微腐败”。坚决维护群众切身利益，让群众感受到全面从严治党就在身边，不断夯实党的执政根基，凝聚党心民心。</a:t>
            </a:r>
            <a:endParaRPr lang="en-US" sz="1100"/>
          </a:p>
        </p:txBody>
      </p:sp>
      <p:sp>
        <p:nvSpPr>
          <p:cNvPr id="13" name="AutoShape 13"/>
          <p:cNvSpPr/>
          <p:nvPr/>
        </p:nvSpPr>
        <p:spPr>
          <a:xfrm>
            <a:off x="711200" y="5588000"/>
            <a:ext cx="10769600" cy="762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711200" y="57658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坚持不敢腐、不能腐、不想腐一体推进，永远吹冲锋号</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反腐败斗争取得压倒性胜利</a:t>
            </a:r>
            <a:endParaRPr lang="en-US" sz="1100"/>
          </a:p>
        </p:txBody>
      </p:sp>
      <p:sp>
        <p:nvSpPr>
          <p:cNvPr id="5" name="AutoShape 5"/>
          <p:cNvSpPr/>
          <p:nvPr/>
        </p:nvSpPr>
        <p:spPr>
          <a:xfrm>
            <a:off x="711200" y="15875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十八大以来，以习近平同志为核心的党中央将反腐败提升到“最彻底的自我革命”的战略高度，以猛药去疴、重典治乱的决心，以刮骨疗毒、壮士断腕的勇气，深入推进党风廉政建设和反腐败斗争，着力铲除腐败滋生的土壤和条件，推动反腐败斗争取得压倒性胜利并全面巩固。</a:t>
            </a:r>
            <a:endParaRPr lang="en-US" sz="1100"/>
          </a:p>
        </p:txBody>
      </p:sp>
      <p:cxnSp>
        <p:nvCxnSpPr>
          <p:cNvPr id="6" name="Connector 6"/>
          <p:cNvCxnSpPr/>
          <p:nvPr/>
        </p:nvCxnSpPr>
        <p:spPr>
          <a:xfrm rot="-4053">
            <a:off x="711204" y="2724150"/>
            <a:ext cx="10769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7" name="AutoShape 7"/>
          <p:cNvSpPr/>
          <p:nvPr/>
        </p:nvSpPr>
        <p:spPr>
          <a:xfrm>
            <a:off x="711200" y="3048000"/>
            <a:ext cx="3429000" cy="1587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3251200"/>
            <a:ext cx="304800" cy="304800"/>
          </a:xfrm>
          <a:prstGeom prst="rect">
            <a:avLst/>
          </a:prstGeom>
        </p:spPr>
      </p:pic>
      <p:sp>
        <p:nvSpPr>
          <p:cNvPr id="9" name="AutoShape 9"/>
          <p:cNvSpPr/>
          <p:nvPr/>
        </p:nvSpPr>
        <p:spPr>
          <a:xfrm>
            <a:off x="1295400" y="32258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强化高压态势 · 不敢腐</a:t>
            </a:r>
            <a:endParaRPr lang="en-US" sz="1100"/>
          </a:p>
        </p:txBody>
      </p:sp>
      <p:sp>
        <p:nvSpPr>
          <p:cNvPr id="10" name="AutoShape 10"/>
          <p:cNvSpPr/>
          <p:nvPr/>
        </p:nvSpPr>
        <p:spPr>
          <a:xfrm>
            <a:off x="914400" y="3657600"/>
            <a:ext cx="304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坚持零容忍态度惩治腐败，始终保持反腐败高压态势，让意欲腐败者不敢越雷池半步，筑牢反腐败斗争的坚实基础。</a:t>
            </a:r>
            <a:endParaRPr lang="en-US" sz="1100"/>
          </a:p>
        </p:txBody>
      </p:sp>
      <p:sp>
        <p:nvSpPr>
          <p:cNvPr id="11" name="AutoShape 11"/>
          <p:cNvSpPr/>
          <p:nvPr/>
        </p:nvSpPr>
        <p:spPr>
          <a:xfrm>
            <a:off x="4381500" y="3048000"/>
            <a:ext cx="3429000" cy="1587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3251200"/>
            <a:ext cx="304800" cy="304800"/>
          </a:xfrm>
          <a:prstGeom prst="rect">
            <a:avLst/>
          </a:prstGeom>
        </p:spPr>
      </p:pic>
      <p:sp>
        <p:nvSpPr>
          <p:cNvPr id="13" name="AutoShape 13"/>
          <p:cNvSpPr/>
          <p:nvPr/>
        </p:nvSpPr>
        <p:spPr>
          <a:xfrm>
            <a:off x="4965700" y="32258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强化制度约束 · 不能腐</a:t>
            </a:r>
            <a:endParaRPr lang="en-US" sz="1100"/>
          </a:p>
        </p:txBody>
      </p:sp>
      <p:sp>
        <p:nvSpPr>
          <p:cNvPr id="14" name="AutoShape 14"/>
          <p:cNvSpPr/>
          <p:nvPr/>
        </p:nvSpPr>
        <p:spPr>
          <a:xfrm>
            <a:off x="4584700" y="3657600"/>
            <a:ext cx="304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深化以案促改、以案促治，扎紧制度笼子，完善监督体系，从源头上堵塞漏洞，确保权力在阳光下规范运行。</a:t>
            </a:r>
            <a:endParaRPr lang="en-US" sz="1100"/>
          </a:p>
        </p:txBody>
      </p:sp>
      <p:sp>
        <p:nvSpPr>
          <p:cNvPr id="15" name="AutoShape 15"/>
          <p:cNvSpPr/>
          <p:nvPr/>
        </p:nvSpPr>
        <p:spPr>
          <a:xfrm>
            <a:off x="8051800" y="3048000"/>
            <a:ext cx="3429000" cy="1587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251200"/>
            <a:ext cx="304800" cy="304800"/>
          </a:xfrm>
          <a:prstGeom prst="rect">
            <a:avLst/>
          </a:prstGeom>
        </p:spPr>
      </p:pic>
      <p:sp>
        <p:nvSpPr>
          <p:cNvPr id="17" name="AutoShape 17"/>
          <p:cNvSpPr/>
          <p:nvPr/>
        </p:nvSpPr>
        <p:spPr>
          <a:xfrm>
            <a:off x="8636000" y="32258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强化思想教育 · 不想腐</a:t>
            </a:r>
            <a:endParaRPr lang="en-US" sz="1100"/>
          </a:p>
        </p:txBody>
      </p:sp>
      <p:sp>
        <p:nvSpPr>
          <p:cNvPr id="18" name="AutoShape 18"/>
          <p:cNvSpPr/>
          <p:nvPr/>
        </p:nvSpPr>
        <p:spPr>
          <a:xfrm>
            <a:off x="8255000" y="3657600"/>
            <a:ext cx="304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加强理想信念教育和警示教育，弘扬廉洁文化，补足精神之钙，从思想根源上消除腐败动机，筑牢拒腐防变防线。</a:t>
            </a:r>
            <a:endParaRPr lang="en-US" sz="1100"/>
          </a:p>
        </p:txBody>
      </p:sp>
      <p:sp>
        <p:nvSpPr>
          <p:cNvPr id="19" name="AutoShape 19"/>
          <p:cNvSpPr/>
          <p:nvPr/>
        </p:nvSpPr>
        <p:spPr>
          <a:xfrm>
            <a:off x="711200" y="48895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 y="5092700"/>
            <a:ext cx="304800" cy="304800"/>
          </a:xfrm>
          <a:prstGeom prst="rect">
            <a:avLst/>
          </a:prstGeom>
        </p:spPr>
      </p:pic>
      <p:sp>
        <p:nvSpPr>
          <p:cNvPr id="21" name="AutoShape 21"/>
          <p:cNvSpPr/>
          <p:nvPr/>
        </p:nvSpPr>
        <p:spPr>
          <a:xfrm>
            <a:off x="1295400" y="50673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强化受贿行贿一起查，铲除“围猎”污染源</a:t>
            </a:r>
            <a:endParaRPr lang="en-US" sz="1100"/>
          </a:p>
        </p:txBody>
      </p:sp>
      <p:sp>
        <p:nvSpPr>
          <p:cNvPr id="22" name="AutoShape 22"/>
          <p:cNvSpPr/>
          <p:nvPr/>
        </p:nvSpPr>
        <p:spPr>
          <a:xfrm>
            <a:off x="914400" y="5524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坚持受贿行贿一起查，斩断利益链，破除权钱交易关系网，净化政治生态和营商环境，营造风清气正的社会氛围。</a:t>
            </a:r>
            <a:endParaRPr lang="en-US" sz="1100"/>
          </a:p>
        </p:txBody>
      </p:sp>
      <p:sp>
        <p:nvSpPr>
          <p:cNvPr id="23" name="AutoShape 23"/>
          <p:cNvSpPr/>
          <p:nvPr/>
        </p:nvSpPr>
        <p:spPr>
          <a:xfrm>
            <a:off x="6210300" y="48895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5092700"/>
            <a:ext cx="304800" cy="304800"/>
          </a:xfrm>
          <a:prstGeom prst="rect">
            <a:avLst/>
          </a:prstGeom>
        </p:spPr>
      </p:pic>
      <p:sp>
        <p:nvSpPr>
          <p:cNvPr id="25" name="AutoShape 25"/>
          <p:cNvSpPr/>
          <p:nvPr/>
        </p:nvSpPr>
        <p:spPr>
          <a:xfrm>
            <a:off x="6794500" y="50673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强化完善反腐败工具箱，提升治理效能</a:t>
            </a:r>
            <a:endParaRPr lang="en-US" sz="1100"/>
          </a:p>
        </p:txBody>
      </p:sp>
      <p:sp>
        <p:nvSpPr>
          <p:cNvPr id="26" name="AutoShape 26"/>
          <p:cNvSpPr/>
          <p:nvPr/>
        </p:nvSpPr>
        <p:spPr>
          <a:xfrm>
            <a:off x="6413500" y="5524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运用大数据、信息化手段强化监督，完善反腐败法律法规体系，提升反腐败工作的专业化、规范化、法治化水平。</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反腐败斗争的坚韧执着</a:t>
            </a:r>
            <a:endParaRPr lang="en-US" sz="1100"/>
          </a:p>
        </p:txBody>
      </p:sp>
      <p:sp>
        <p:nvSpPr>
          <p:cNvPr id="5" name="AutoShape 5"/>
          <p:cNvSpPr/>
          <p:nvPr/>
        </p:nvSpPr>
        <p:spPr>
          <a:xfrm>
            <a:off x="711200" y="16510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87400" y="1651000"/>
            <a:ext cx="10693400" cy="114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41400" y="18034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必须以“反腐败绝对不能回头、不能松懈、不能慈悲”的坚韧执着，保持战略定力，坚持严的基调不动摇，持续拓展反腐败斗争的深度与广度，坚决打赢反腐败斗争攻坚战持久战。</a:t>
            </a:r>
            <a:endParaRPr lang="en-US" sz="1100"/>
          </a:p>
        </p:txBody>
      </p:sp>
      <p:sp>
        <p:nvSpPr>
          <p:cNvPr id="8" name="AutoShape 8"/>
          <p:cNvSpPr/>
          <p:nvPr/>
        </p:nvSpPr>
        <p:spPr>
          <a:xfrm>
            <a:off x="711200" y="3175000"/>
            <a:ext cx="3429000" cy="24765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112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3429000"/>
            <a:ext cx="355600" cy="355600"/>
          </a:xfrm>
          <a:prstGeom prst="rect">
            <a:avLst/>
          </a:prstGeom>
        </p:spPr>
      </p:pic>
      <p:sp>
        <p:nvSpPr>
          <p:cNvPr id="11" name="AutoShape 11"/>
          <p:cNvSpPr/>
          <p:nvPr/>
        </p:nvSpPr>
        <p:spPr>
          <a:xfrm>
            <a:off x="13716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紧盯重点领域对象</a:t>
            </a:r>
            <a:endParaRPr lang="en-US" sz="1100"/>
          </a:p>
        </p:txBody>
      </p:sp>
      <p:cxnSp>
        <p:nvCxnSpPr>
          <p:cNvPr id="12" name="Connector 12"/>
          <p:cNvCxnSpPr/>
          <p:nvPr/>
        </p:nvCxnSpPr>
        <p:spPr>
          <a:xfrm rot="-14444">
            <a:off x="914413" y="3930650"/>
            <a:ext cx="30226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3" name="AutoShape 13"/>
          <p:cNvSpPr/>
          <p:nvPr/>
        </p:nvSpPr>
        <p:spPr>
          <a:xfrm>
            <a:off x="914400" y="4127500"/>
            <a:ext cx="3022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聚焦权力集中、资金密集、资源富集的关键领域，紧盯“一把手”和关键少数，深挖新型腐败与隐性腐败的隐蔽特征，确保监督无死角、全覆盖。</a:t>
            </a:r>
            <a:endParaRPr lang="en-US" sz="1100"/>
          </a:p>
        </p:txBody>
      </p:sp>
      <p:sp>
        <p:nvSpPr>
          <p:cNvPr id="14" name="AutoShape 14"/>
          <p:cNvSpPr/>
          <p:nvPr/>
        </p:nvSpPr>
        <p:spPr>
          <a:xfrm>
            <a:off x="4381500" y="3175000"/>
            <a:ext cx="3429000" cy="24765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3815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3429000"/>
            <a:ext cx="355600" cy="355600"/>
          </a:xfrm>
          <a:prstGeom prst="rect">
            <a:avLst/>
          </a:prstGeom>
        </p:spPr>
      </p:pic>
      <p:sp>
        <p:nvSpPr>
          <p:cNvPr id="17" name="AutoShape 17"/>
          <p:cNvSpPr/>
          <p:nvPr/>
        </p:nvSpPr>
        <p:spPr>
          <a:xfrm>
            <a:off x="50419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严明政治纪律规矩</a:t>
            </a:r>
            <a:endParaRPr lang="en-US" sz="1100"/>
          </a:p>
        </p:txBody>
      </p:sp>
      <p:cxnSp>
        <p:nvCxnSpPr>
          <p:cNvPr id="18" name="Connector 18"/>
          <p:cNvCxnSpPr/>
          <p:nvPr/>
        </p:nvCxnSpPr>
        <p:spPr>
          <a:xfrm rot="-14444">
            <a:off x="4584713" y="3930650"/>
            <a:ext cx="30226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9" name="AutoShape 19"/>
          <p:cNvSpPr/>
          <p:nvPr/>
        </p:nvSpPr>
        <p:spPr>
          <a:xfrm>
            <a:off x="4584700" y="4127500"/>
            <a:ext cx="3022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深刻剖析“七个有之”的政治本质与现实危害，从政治高度审视腐败问题，坚决查处政治上离心离德、思想上蜕化变质的行为，筑牢政治根基。</a:t>
            </a:r>
            <a:endParaRPr lang="en-US" sz="1100"/>
          </a:p>
        </p:txBody>
      </p:sp>
      <p:sp>
        <p:nvSpPr>
          <p:cNvPr id="20" name="AutoShape 20"/>
          <p:cNvSpPr/>
          <p:nvPr/>
        </p:nvSpPr>
        <p:spPr>
          <a:xfrm>
            <a:off x="8051800" y="3175000"/>
            <a:ext cx="3429000" cy="24765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8051800" y="3175000"/>
            <a:ext cx="3429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429000"/>
            <a:ext cx="355600" cy="355600"/>
          </a:xfrm>
          <a:prstGeom prst="rect">
            <a:avLst/>
          </a:prstGeom>
        </p:spPr>
      </p:pic>
      <p:sp>
        <p:nvSpPr>
          <p:cNvPr id="23" name="AutoShape 23"/>
          <p:cNvSpPr/>
          <p:nvPr/>
        </p:nvSpPr>
        <p:spPr>
          <a:xfrm>
            <a:off x="87122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坚持遏增清存并重</a:t>
            </a:r>
            <a:endParaRPr lang="en-US" sz="1100"/>
          </a:p>
        </p:txBody>
      </p:sp>
      <p:cxnSp>
        <p:nvCxnSpPr>
          <p:cNvPr id="24" name="Connector 24"/>
          <p:cNvCxnSpPr/>
          <p:nvPr/>
        </p:nvCxnSpPr>
        <p:spPr>
          <a:xfrm rot="-14444">
            <a:off x="8255013" y="3930650"/>
            <a:ext cx="30226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25" name="AutoShape 25"/>
          <p:cNvSpPr/>
          <p:nvPr/>
        </p:nvSpPr>
        <p:spPr>
          <a:xfrm>
            <a:off x="8255000" y="4127500"/>
            <a:ext cx="30226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以“零容忍”态度遏制腐败增量，切断利益输送链条；以系统思维清除腐败存量，深化以案促改、以案促治，持续净化政治生态，巩固压倒性胜利。</a:t>
            </a:r>
            <a:endParaRPr lang="en-US" sz="1100"/>
          </a:p>
        </p:txBody>
      </p:sp>
      <p:sp>
        <p:nvSpPr>
          <p:cNvPr id="26" name="AutoShape 26"/>
          <p:cNvSpPr/>
          <p:nvPr/>
        </p:nvSpPr>
        <p:spPr>
          <a:xfrm>
            <a:off x="711200" y="5969000"/>
            <a:ext cx="10769600" cy="50800"/>
          </a:xfrm>
          <a:prstGeom prst="roundRect">
            <a:avLst>
              <a:gd name="adj" fmla="val 0"/>
            </a:avLst>
          </a:prstGeom>
          <a:solidFill>
            <a:srgbClr val="C00000">
              <a:alpha val="1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159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第三部分</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2616200"/>
            <a:ext cx="11430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坚决打好反腐败斗争攻坚战持久战总体战</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总体要求：攻坚战、持久战、总体战</a:t>
            </a:r>
            <a:endParaRPr lang="en-US" sz="1100"/>
          </a:p>
        </p:txBody>
      </p:sp>
      <p:sp>
        <p:nvSpPr>
          <p:cNvPr id="5" name="AutoShape 5"/>
          <p:cNvSpPr/>
          <p:nvPr/>
        </p:nvSpPr>
        <p:spPr>
          <a:xfrm>
            <a:off x="711200" y="1651000"/>
            <a:ext cx="10769600" cy="1079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14400" y="1778000"/>
            <a:ext cx="103632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二十届中央纪委四次全会强调，必须深刻把握当前反腐败斗争形势，坚定打赢反腐败这场持久战的如磐恒心，以永远在路上的坚韧和执着，把党的伟大自我革命进行到底。</a:t>
            </a:r>
            <a:endParaRPr lang="en-US" sz="1100"/>
          </a:p>
        </p:txBody>
      </p:sp>
      <p:sp>
        <p:nvSpPr>
          <p:cNvPr id="7" name="AutoShape 7"/>
          <p:cNvSpPr/>
          <p:nvPr/>
        </p:nvSpPr>
        <p:spPr>
          <a:xfrm>
            <a:off x="711200" y="3111500"/>
            <a:ext cx="3429000" cy="2984500"/>
          </a:xfrm>
          <a:prstGeom prst="roundRect">
            <a:avLst>
              <a:gd name="adj" fmla="val 0"/>
            </a:avLst>
          </a:prstGeom>
          <a:solidFill>
            <a:srgbClr val="F9FAFB">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11200" y="3111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03600"/>
            <a:ext cx="355600" cy="355600"/>
          </a:xfrm>
          <a:prstGeom prst="rect">
            <a:avLst/>
          </a:prstGeom>
        </p:spPr>
      </p:pic>
      <p:sp>
        <p:nvSpPr>
          <p:cNvPr id="10" name="AutoShape 10"/>
          <p:cNvSpPr/>
          <p:nvPr/>
        </p:nvSpPr>
        <p:spPr>
          <a:xfrm>
            <a:off x="14478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攻坚战</a:t>
            </a:r>
            <a:endParaRPr lang="en-US" sz="1100"/>
          </a:p>
        </p:txBody>
      </p:sp>
      <p:cxnSp>
        <p:nvCxnSpPr>
          <p:cNvPr id="11" name="Connector 11"/>
          <p:cNvCxnSpPr/>
          <p:nvPr/>
        </p:nvCxnSpPr>
        <p:spPr>
          <a:xfrm rot="-14946">
            <a:off x="965214" y="39306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2" name="AutoShape 12"/>
          <p:cNvSpPr/>
          <p:nvPr/>
        </p:nvSpPr>
        <p:spPr>
          <a:xfrm>
            <a:off x="965200" y="4127500"/>
            <a:ext cx="2921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坚持问题导向，集中力量解决群众反映强烈的突出问题。聚焦重点领域和关键环节，以雷霆之势惩治腐败，坚决清除一切损害党的先进性和纯洁性的因素，确保反腐败斗争取得阶段性成效。</a:t>
            </a:r>
            <a:endParaRPr lang="en-US" sz="1100"/>
          </a:p>
        </p:txBody>
      </p:sp>
      <p:sp>
        <p:nvSpPr>
          <p:cNvPr id="13" name="AutoShape 13"/>
          <p:cNvSpPr/>
          <p:nvPr/>
        </p:nvSpPr>
        <p:spPr>
          <a:xfrm>
            <a:off x="4381500" y="3111500"/>
            <a:ext cx="3429000" cy="2984500"/>
          </a:xfrm>
          <a:prstGeom prst="roundRect">
            <a:avLst>
              <a:gd name="adj" fmla="val 0"/>
            </a:avLst>
          </a:prstGeom>
          <a:solidFill>
            <a:srgbClr val="F9FAFB">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381500" y="3111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403600"/>
            <a:ext cx="355600" cy="355600"/>
          </a:xfrm>
          <a:prstGeom prst="rect">
            <a:avLst/>
          </a:prstGeom>
        </p:spPr>
      </p:pic>
      <p:sp>
        <p:nvSpPr>
          <p:cNvPr id="16" name="AutoShape 16"/>
          <p:cNvSpPr/>
          <p:nvPr/>
        </p:nvSpPr>
        <p:spPr>
          <a:xfrm>
            <a:off x="51181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持久战</a:t>
            </a:r>
            <a:endParaRPr lang="en-US" sz="1100"/>
          </a:p>
        </p:txBody>
      </p:sp>
      <p:cxnSp>
        <p:nvCxnSpPr>
          <p:cNvPr id="17" name="Connector 17"/>
          <p:cNvCxnSpPr/>
          <p:nvPr/>
        </p:nvCxnSpPr>
        <p:spPr>
          <a:xfrm rot="-14946">
            <a:off x="4635514" y="39306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8" name="AutoShape 18"/>
          <p:cNvSpPr/>
          <p:nvPr/>
        </p:nvSpPr>
        <p:spPr>
          <a:xfrm>
            <a:off x="4635500" y="4127500"/>
            <a:ext cx="2921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深刻认识反腐败斗争的长期性、复杂性、艰巨性，摒弃毕其功于一役的思想。保持战略定力，坚持常抓不懈、久久为功，把严的基调长期坚持下去，决不能有松劲歇脚、疲劳厌战的情绪。</a:t>
            </a:r>
            <a:endParaRPr lang="en-US" sz="1100"/>
          </a:p>
        </p:txBody>
      </p:sp>
      <p:sp>
        <p:nvSpPr>
          <p:cNvPr id="19" name="AutoShape 19"/>
          <p:cNvSpPr/>
          <p:nvPr/>
        </p:nvSpPr>
        <p:spPr>
          <a:xfrm>
            <a:off x="8051800" y="3111500"/>
            <a:ext cx="3429000" cy="2984500"/>
          </a:xfrm>
          <a:prstGeom prst="roundRect">
            <a:avLst>
              <a:gd name="adj" fmla="val 0"/>
            </a:avLst>
          </a:prstGeom>
          <a:solidFill>
            <a:srgbClr val="F9FAFB">
              <a:alpha val="10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051800" y="31115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03600"/>
            <a:ext cx="355600" cy="355600"/>
          </a:xfrm>
          <a:prstGeom prst="rect">
            <a:avLst/>
          </a:prstGeom>
        </p:spPr>
      </p:pic>
      <p:sp>
        <p:nvSpPr>
          <p:cNvPr id="22" name="AutoShape 22"/>
          <p:cNvSpPr/>
          <p:nvPr/>
        </p:nvSpPr>
        <p:spPr>
          <a:xfrm>
            <a:off x="87884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总体战</a:t>
            </a:r>
            <a:endParaRPr lang="en-US" sz="1100"/>
          </a:p>
        </p:txBody>
      </p:sp>
      <p:cxnSp>
        <p:nvCxnSpPr>
          <p:cNvPr id="23" name="Connector 23"/>
          <p:cNvCxnSpPr/>
          <p:nvPr/>
        </p:nvCxnSpPr>
        <p:spPr>
          <a:xfrm rot="-14946">
            <a:off x="8305814" y="39306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4" name="AutoShape 24"/>
          <p:cNvSpPr/>
          <p:nvPr/>
        </p:nvSpPr>
        <p:spPr>
          <a:xfrm>
            <a:off x="8305800" y="4127500"/>
            <a:ext cx="2921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深刻把握一体推进不敢腐、不能腐、不想腐的方针方略，打通三者内在联系，同时发力、同向发力、综合发力。构建全方位、多层次的反腐败治理体系，坚定打赢反腐败这场总体战的坚强决心。</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016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坚持推进作风建设常态化长效化</a:t>
            </a:r>
            <a:endParaRPr lang="en-US" sz="1100"/>
          </a:p>
        </p:txBody>
      </p:sp>
      <p:sp>
        <p:nvSpPr>
          <p:cNvPr id="5" name="AutoShape 5"/>
          <p:cNvSpPr/>
          <p:nvPr/>
        </p:nvSpPr>
        <p:spPr>
          <a:xfrm>
            <a:off x="711200" y="1879600"/>
            <a:ext cx="76200" cy="50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14400" y="1841500"/>
            <a:ext cx="10566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是党员干部党性修养、政绩观念、工作态度的综合体现，是党的形象的“晴雨表”，关系人心向背与事业成败。推进作风建设常态化长效化，是新时代全面从严治党的必然要求，也是保持党的先进性和纯洁性的关键举措。</a:t>
            </a:r>
            <a:endParaRPr lang="en-US" sz="1100"/>
          </a:p>
        </p:txBody>
      </p:sp>
      <p:sp>
        <p:nvSpPr>
          <p:cNvPr id="7" name="AutoShape 7"/>
          <p:cNvSpPr/>
          <p:nvPr/>
        </p:nvSpPr>
        <p:spPr>
          <a:xfrm>
            <a:off x="711200" y="2921000"/>
            <a:ext cx="3429000" cy="2413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49600"/>
            <a:ext cx="406400" cy="406400"/>
          </a:xfrm>
          <a:prstGeom prst="rect">
            <a:avLst/>
          </a:prstGeom>
        </p:spPr>
      </p:pic>
      <p:sp>
        <p:nvSpPr>
          <p:cNvPr id="9" name="AutoShape 9"/>
          <p:cNvSpPr/>
          <p:nvPr/>
        </p:nvSpPr>
        <p:spPr>
          <a:xfrm>
            <a:off x="1473200" y="3149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强化政治监督</a:t>
            </a:r>
            <a:endParaRPr lang="en-US" sz="1100"/>
          </a:p>
        </p:txBody>
      </p:sp>
      <p:sp>
        <p:nvSpPr>
          <p:cNvPr id="10" name="AutoShape 10"/>
          <p:cNvSpPr/>
          <p:nvPr/>
        </p:nvSpPr>
        <p:spPr>
          <a:xfrm>
            <a:off x="965200" y="3746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紧扣二十届中央纪委四次全会部署，围绕改革总目标和“七个聚焦”细化监督内容，狠抓落实，确保党中央重大决策部署落地生根，以精准监督保障政令畅通。</a:t>
            </a:r>
            <a:endParaRPr lang="en-US" sz="1100"/>
          </a:p>
        </p:txBody>
      </p:sp>
      <p:sp>
        <p:nvSpPr>
          <p:cNvPr id="11" name="AutoShape 11"/>
          <p:cNvSpPr/>
          <p:nvPr/>
        </p:nvSpPr>
        <p:spPr>
          <a:xfrm>
            <a:off x="4381500" y="2921000"/>
            <a:ext cx="3429000" cy="2413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49600"/>
            <a:ext cx="406400" cy="406400"/>
          </a:xfrm>
          <a:prstGeom prst="rect">
            <a:avLst/>
          </a:prstGeom>
        </p:spPr>
      </p:pic>
      <p:sp>
        <p:nvSpPr>
          <p:cNvPr id="13" name="AutoShape 13"/>
          <p:cNvSpPr/>
          <p:nvPr/>
        </p:nvSpPr>
        <p:spPr>
          <a:xfrm>
            <a:off x="5143500" y="3149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纠治“四风”顽疾</a:t>
            </a:r>
            <a:endParaRPr lang="en-US" sz="1100"/>
          </a:p>
        </p:txBody>
      </p:sp>
      <p:sp>
        <p:nvSpPr>
          <p:cNvPr id="14" name="AutoShape 14"/>
          <p:cNvSpPr/>
          <p:nvPr/>
        </p:nvSpPr>
        <p:spPr>
          <a:xfrm>
            <a:off x="4635500" y="3746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重拳整治群众反映强烈的形式主义、官僚主义，靶向纠治隐形变异的享乐主义、奢靡之风，持续加固中央八项规定堤坝，坚决防止“四风”问题反弹回潮。</a:t>
            </a:r>
            <a:endParaRPr lang="en-US" sz="1100"/>
          </a:p>
        </p:txBody>
      </p:sp>
      <p:sp>
        <p:nvSpPr>
          <p:cNvPr id="15" name="AutoShape 15"/>
          <p:cNvSpPr/>
          <p:nvPr/>
        </p:nvSpPr>
        <p:spPr>
          <a:xfrm>
            <a:off x="8051800" y="2921000"/>
            <a:ext cx="3429000" cy="2413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49600"/>
            <a:ext cx="406400" cy="406400"/>
          </a:xfrm>
          <a:prstGeom prst="rect">
            <a:avLst/>
          </a:prstGeom>
        </p:spPr>
      </p:pic>
      <p:sp>
        <p:nvSpPr>
          <p:cNvPr id="17" name="AutoShape 17"/>
          <p:cNvSpPr/>
          <p:nvPr/>
        </p:nvSpPr>
        <p:spPr>
          <a:xfrm>
            <a:off x="8813800" y="31496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坚持以上率下</a:t>
            </a:r>
            <a:endParaRPr lang="en-US" sz="1100"/>
          </a:p>
        </p:txBody>
      </p:sp>
      <p:sp>
        <p:nvSpPr>
          <p:cNvPr id="18" name="AutoShape 18"/>
          <p:cNvSpPr/>
          <p:nvPr/>
        </p:nvSpPr>
        <p:spPr>
          <a:xfrm>
            <a:off x="8305800" y="3746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抓住“关键少数”，从领导机关抓起、领导干部改起，充分发挥“头雁效应”，层层传导压力，形成一级抓一级、层层抓落实的良好工作格局。</a:t>
            </a:r>
            <a:endParaRPr lang="en-US" sz="1100"/>
          </a:p>
        </p:txBody>
      </p:sp>
      <p:sp>
        <p:nvSpPr>
          <p:cNvPr id="19" name="AutoShape 19"/>
          <p:cNvSpPr/>
          <p:nvPr/>
        </p:nvSpPr>
        <p:spPr>
          <a:xfrm>
            <a:off x="711200" y="5651500"/>
            <a:ext cx="107696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作风建设永远在路上，必须以“钉钉子精神”持续发力、久久为功，以优良党风政风凝聚奋进力量。</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树立和践行正确政绩观</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引导广大党员干部牢记“三个务必”，坚持以人民为中心的发展思想，把为民造福作为最重要的政绩，切实做到权为民所用、情为民所系、利为民所谋。</a:t>
            </a:r>
            <a:endParaRPr lang="en-US" sz="1100"/>
          </a:p>
        </p:txBody>
      </p:sp>
      <p:sp>
        <p:nvSpPr>
          <p:cNvPr id="6" name="AutoShape 6"/>
          <p:cNvSpPr/>
          <p:nvPr/>
        </p:nvSpPr>
        <p:spPr>
          <a:xfrm>
            <a:off x="711200" y="28575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3048000"/>
            <a:ext cx="355600" cy="355600"/>
          </a:xfrm>
          <a:prstGeom prst="rect">
            <a:avLst/>
          </a:prstGeom>
        </p:spPr>
      </p:pic>
      <p:sp>
        <p:nvSpPr>
          <p:cNvPr id="8" name="AutoShape 8"/>
          <p:cNvSpPr/>
          <p:nvPr/>
        </p:nvSpPr>
        <p:spPr>
          <a:xfrm>
            <a:off x="1397000" y="304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牢记“三个务必”</a:t>
            </a:r>
            <a:endParaRPr lang="en-US" sz="1100"/>
          </a:p>
        </p:txBody>
      </p:sp>
      <p:cxnSp>
        <p:nvCxnSpPr>
          <p:cNvPr id="9" name="Connector 9"/>
          <p:cNvCxnSpPr/>
          <p:nvPr/>
        </p:nvCxnSpPr>
        <p:spPr>
          <a:xfrm rot="-14444">
            <a:off x="914413" y="3549650"/>
            <a:ext cx="3022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14400" y="3746500"/>
            <a:ext cx="30226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务必不忘初心、牢记使命，务必谦虚谨慎、艰苦奋斗，务必敢于斗争、善于斗争。始终保持赶考路上的清醒和坚定，筑牢思想根基。</a:t>
            </a:r>
            <a:endParaRPr lang="en-US" sz="1100"/>
          </a:p>
        </p:txBody>
      </p:sp>
      <p:sp>
        <p:nvSpPr>
          <p:cNvPr id="11" name="AutoShape 11"/>
          <p:cNvSpPr/>
          <p:nvPr/>
        </p:nvSpPr>
        <p:spPr>
          <a:xfrm>
            <a:off x="4381500" y="28575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3048000"/>
            <a:ext cx="355600" cy="355600"/>
          </a:xfrm>
          <a:prstGeom prst="rect">
            <a:avLst/>
          </a:prstGeom>
        </p:spPr>
      </p:pic>
      <p:sp>
        <p:nvSpPr>
          <p:cNvPr id="13" name="AutoShape 13"/>
          <p:cNvSpPr/>
          <p:nvPr/>
        </p:nvSpPr>
        <p:spPr>
          <a:xfrm>
            <a:off x="5067300" y="304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锤炼过硬作风</a:t>
            </a:r>
            <a:endParaRPr lang="en-US" sz="1100"/>
          </a:p>
        </p:txBody>
      </p:sp>
      <p:cxnSp>
        <p:nvCxnSpPr>
          <p:cNvPr id="14" name="Connector 14"/>
          <p:cNvCxnSpPr/>
          <p:nvPr/>
        </p:nvCxnSpPr>
        <p:spPr>
          <a:xfrm rot="-14444">
            <a:off x="4584713" y="3549650"/>
            <a:ext cx="3022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584700" y="3746500"/>
            <a:ext cx="30226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在思想、学习、工作、领导和生活作风上全面过硬。坚决反对形式主义、官僚主义，以优良党风政风凝聚人心，夯实执政根基。</a:t>
            </a:r>
            <a:endParaRPr lang="en-US" sz="1100"/>
          </a:p>
        </p:txBody>
      </p:sp>
      <p:sp>
        <p:nvSpPr>
          <p:cNvPr id="16" name="AutoShape 16"/>
          <p:cNvSpPr/>
          <p:nvPr/>
        </p:nvSpPr>
        <p:spPr>
          <a:xfrm>
            <a:off x="8051800" y="2857500"/>
            <a:ext cx="3429000" cy="2413000"/>
          </a:xfrm>
          <a:prstGeom prst="roundRect">
            <a:avLst>
              <a:gd name="adj" fmla="val 0"/>
            </a:avLst>
          </a:prstGeom>
          <a:solidFill>
            <a:srgbClr val="C00000">
              <a:alpha val="3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048000"/>
            <a:ext cx="355600" cy="355600"/>
          </a:xfrm>
          <a:prstGeom prst="rect">
            <a:avLst/>
          </a:prstGeom>
        </p:spPr>
      </p:pic>
      <p:sp>
        <p:nvSpPr>
          <p:cNvPr id="18" name="AutoShape 18"/>
          <p:cNvSpPr/>
          <p:nvPr/>
        </p:nvSpPr>
        <p:spPr>
          <a:xfrm>
            <a:off x="8737600" y="3048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强化责任担当</a:t>
            </a:r>
            <a:endParaRPr lang="en-US" sz="1100"/>
          </a:p>
        </p:txBody>
      </p:sp>
      <p:cxnSp>
        <p:nvCxnSpPr>
          <p:cNvPr id="19" name="Connector 19"/>
          <p:cNvCxnSpPr/>
          <p:nvPr/>
        </p:nvCxnSpPr>
        <p:spPr>
          <a:xfrm rot="-14444">
            <a:off x="8255013" y="3549650"/>
            <a:ext cx="3022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255000" y="3746500"/>
            <a:ext cx="30226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秉持“时时放心不下”的责任感，聚焦问题、知难而进。真抓实干、务求实效，把精力投到抓落实中，切实为党分忧、为民尽责。</a:t>
            </a:r>
            <a:endParaRPr lang="en-US" sz="1100"/>
          </a:p>
        </p:txBody>
      </p:sp>
      <p:sp>
        <p:nvSpPr>
          <p:cNvPr id="21" name="AutoShape 21"/>
          <p:cNvSpPr/>
          <p:nvPr/>
        </p:nvSpPr>
        <p:spPr>
          <a:xfrm>
            <a:off x="711200" y="5651500"/>
            <a:ext cx="10769600" cy="711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711200" y="5651500"/>
            <a:ext cx="10769600" cy="711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“为民造福是最大政绩” —— 坚持以人民为中心，创造经得起历史和人民检验的实绩</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严格落实中央八项规定精神</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把中央八项规定作为长期有效的铁规矩、硬杠杠，以钉钉子精神持之以恒纠治“四风”，推动作风建设常态化长效化。</a:t>
            </a:r>
            <a:endParaRPr lang="en-US" sz="1100"/>
          </a:p>
        </p:txBody>
      </p:sp>
      <p:sp>
        <p:nvSpPr>
          <p:cNvPr id="6" name="AutoShape 6"/>
          <p:cNvSpPr/>
          <p:nvPr/>
        </p:nvSpPr>
        <p:spPr>
          <a:xfrm>
            <a:off x="711200" y="2921000"/>
            <a:ext cx="34290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75000"/>
            <a:ext cx="457200" cy="457200"/>
          </a:xfrm>
          <a:prstGeom prst="rect">
            <a:avLst/>
          </a:prstGeom>
        </p:spPr>
      </p:pic>
      <p:sp>
        <p:nvSpPr>
          <p:cNvPr id="8" name="AutoShape 8"/>
          <p:cNvSpPr/>
          <p:nvPr/>
        </p:nvSpPr>
        <p:spPr>
          <a:xfrm>
            <a:off x="1524000" y="3175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露头就打</a:t>
            </a:r>
            <a:endParaRPr lang="en-US" sz="1100"/>
          </a:p>
        </p:txBody>
      </p:sp>
      <p:cxnSp>
        <p:nvCxnSpPr>
          <p:cNvPr id="9" name="Connector 9"/>
          <p:cNvCxnSpPr/>
          <p:nvPr/>
        </p:nvCxnSpPr>
        <p:spPr>
          <a:xfrm rot="-14946">
            <a:off x="965214" y="3803650"/>
            <a:ext cx="2921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65200" y="4000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坚持问题导向，对违规吃喝、违规收送礼品礼金、私车公养、公款旅游等隐形变异问题坚持露头就打、反复敲打，做到有纪必执、有违必究。</a:t>
            </a:r>
            <a:endParaRPr lang="en-US" sz="1100"/>
          </a:p>
        </p:txBody>
      </p:sp>
      <p:sp>
        <p:nvSpPr>
          <p:cNvPr id="11" name="AutoShape 11"/>
          <p:cNvSpPr/>
          <p:nvPr/>
        </p:nvSpPr>
        <p:spPr>
          <a:xfrm>
            <a:off x="4381500" y="2921000"/>
            <a:ext cx="34290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75000"/>
            <a:ext cx="457200" cy="457200"/>
          </a:xfrm>
          <a:prstGeom prst="rect">
            <a:avLst/>
          </a:prstGeom>
        </p:spPr>
      </p:pic>
      <p:sp>
        <p:nvSpPr>
          <p:cNvPr id="13" name="AutoShape 13"/>
          <p:cNvSpPr/>
          <p:nvPr/>
        </p:nvSpPr>
        <p:spPr>
          <a:xfrm>
            <a:off x="5194300" y="3175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坚决纠治</a:t>
            </a:r>
            <a:endParaRPr lang="en-US" sz="1100"/>
          </a:p>
        </p:txBody>
      </p:sp>
      <p:cxnSp>
        <p:nvCxnSpPr>
          <p:cNvPr id="14" name="Connector 14"/>
          <p:cNvCxnSpPr/>
          <p:nvPr/>
        </p:nvCxnSpPr>
        <p:spPr>
          <a:xfrm rot="-14946">
            <a:off x="4635514" y="3803650"/>
            <a:ext cx="2921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635500" y="4000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坚决纠治工作中层层加码、麻痹松懈、任性用权、不担当不作为等形式主义、官僚主义问题，切实为基层减负，提升履职尽责的能力与实效。</a:t>
            </a:r>
            <a:endParaRPr lang="en-US" sz="1100"/>
          </a:p>
        </p:txBody>
      </p:sp>
      <p:sp>
        <p:nvSpPr>
          <p:cNvPr id="16" name="AutoShape 16"/>
          <p:cNvSpPr/>
          <p:nvPr/>
        </p:nvSpPr>
        <p:spPr>
          <a:xfrm>
            <a:off x="8051800" y="2921000"/>
            <a:ext cx="3429000" cy="2667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75000"/>
            <a:ext cx="457200" cy="457200"/>
          </a:xfrm>
          <a:prstGeom prst="rect">
            <a:avLst/>
          </a:prstGeom>
        </p:spPr>
      </p:pic>
      <p:sp>
        <p:nvSpPr>
          <p:cNvPr id="18" name="AutoShape 18"/>
          <p:cNvSpPr/>
          <p:nvPr/>
        </p:nvSpPr>
        <p:spPr>
          <a:xfrm>
            <a:off x="8864600" y="3175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心系群众</a:t>
            </a:r>
            <a:endParaRPr lang="en-US" sz="1100"/>
          </a:p>
        </p:txBody>
      </p:sp>
      <p:cxnSp>
        <p:nvCxnSpPr>
          <p:cNvPr id="19" name="Connector 19"/>
          <p:cNvCxnSpPr/>
          <p:nvPr/>
        </p:nvCxnSpPr>
        <p:spPr>
          <a:xfrm rot="-14946">
            <a:off x="8305814" y="3803650"/>
            <a:ext cx="2921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305800" y="4000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始终站稳人民立场，着力解决群众反映强烈的急难愁盼问题，让群众感受到作风建设带来的实际成效，不断增强人民群众的获得感与幸福感。</a:t>
            </a:r>
            <a:endParaRPr lang="en-US" sz="1100"/>
          </a:p>
        </p:txBody>
      </p:sp>
      <p:sp>
        <p:nvSpPr>
          <p:cNvPr id="21" name="AutoShape 21"/>
          <p:cNvSpPr/>
          <p:nvPr/>
        </p:nvSpPr>
        <p:spPr>
          <a:xfrm>
            <a:off x="711200" y="5842000"/>
            <a:ext cx="10769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持之以恒正风肃纪，永葆清正廉洁本色 ——</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以严的基调加强党的纪律建设</a:t>
            </a:r>
            <a:endParaRPr lang="en-US" sz="1100"/>
          </a:p>
        </p:txBody>
      </p:sp>
      <p:sp>
        <p:nvSpPr>
          <p:cNvPr id="5" name="AutoShape 5"/>
          <p:cNvSpPr/>
          <p:nvPr/>
        </p:nvSpPr>
        <p:spPr>
          <a:xfrm>
            <a:off x="711200" y="16510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全面加强党的纪律建设，是全面从严治党的治本之策。要引导党员干部全面学习、深刻理解、严格执行党的纪律，把纪律规矩刻印在心，以严明的纪律确保全党步调一致向前进。</a:t>
            </a:r>
            <a:endParaRPr lang="en-US" sz="1100"/>
          </a:p>
        </p:txBody>
      </p:sp>
      <p:sp>
        <p:nvSpPr>
          <p:cNvPr id="6" name="AutoShape 6"/>
          <p:cNvSpPr/>
          <p:nvPr/>
        </p:nvSpPr>
        <p:spPr>
          <a:xfrm>
            <a:off x="711200" y="2857500"/>
            <a:ext cx="3454400" cy="2286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11500"/>
            <a:ext cx="355600" cy="355600"/>
          </a:xfrm>
          <a:prstGeom prst="rect">
            <a:avLst/>
          </a:prstGeom>
        </p:spPr>
      </p:pic>
      <p:sp>
        <p:nvSpPr>
          <p:cNvPr id="8" name="AutoShape 8"/>
          <p:cNvSpPr/>
          <p:nvPr/>
        </p:nvSpPr>
        <p:spPr>
          <a:xfrm>
            <a:off x="1422400" y="311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抓实党纪学习教育</a:t>
            </a:r>
            <a:endParaRPr lang="en-US" sz="1100"/>
          </a:p>
        </p:txBody>
      </p:sp>
      <p:sp>
        <p:nvSpPr>
          <p:cNvPr id="9" name="AutoShape 9"/>
          <p:cNvSpPr/>
          <p:nvPr/>
        </p:nvSpPr>
        <p:spPr>
          <a:xfrm>
            <a:off x="965200" y="3619500"/>
            <a:ext cx="2946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坚持把党纪学习作为必修课，深入学习党章党规党纪，推动学纪、知纪、明纪、守纪常态化，筑牢拒腐防变的思想根基，补足精神之钙。</a:t>
            </a:r>
            <a:endParaRPr lang="en-US" sz="1100"/>
          </a:p>
        </p:txBody>
      </p:sp>
      <p:sp>
        <p:nvSpPr>
          <p:cNvPr id="10" name="AutoShape 10"/>
          <p:cNvSpPr/>
          <p:nvPr/>
        </p:nvSpPr>
        <p:spPr>
          <a:xfrm>
            <a:off x="4368800" y="2857500"/>
            <a:ext cx="3454400" cy="2286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2800" y="3111500"/>
            <a:ext cx="355600" cy="355600"/>
          </a:xfrm>
          <a:prstGeom prst="rect">
            <a:avLst/>
          </a:prstGeom>
        </p:spPr>
      </p:pic>
      <p:sp>
        <p:nvSpPr>
          <p:cNvPr id="12" name="AutoShape 12"/>
          <p:cNvSpPr/>
          <p:nvPr/>
        </p:nvSpPr>
        <p:spPr>
          <a:xfrm>
            <a:off x="5080000" y="311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严格执行党的纪律</a:t>
            </a:r>
            <a:endParaRPr lang="en-US" sz="1100"/>
          </a:p>
        </p:txBody>
      </p:sp>
      <p:sp>
        <p:nvSpPr>
          <p:cNvPr id="13" name="AutoShape 13"/>
          <p:cNvSpPr/>
          <p:nvPr/>
        </p:nvSpPr>
        <p:spPr>
          <a:xfrm>
            <a:off x="4622800" y="3619500"/>
            <a:ext cx="2946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坚持纪律面前人人平等，执纪必严、违纪必究。对违反党纪的行为零容忍，坚决维护纪律的严肃性和权威性，让纪律真正成为带电的“高压线”。</a:t>
            </a:r>
            <a:endParaRPr lang="en-US" sz="1100"/>
          </a:p>
        </p:txBody>
      </p:sp>
      <p:sp>
        <p:nvSpPr>
          <p:cNvPr id="14" name="AutoShape 14"/>
          <p:cNvSpPr/>
          <p:nvPr/>
        </p:nvSpPr>
        <p:spPr>
          <a:xfrm>
            <a:off x="8026400" y="2857500"/>
            <a:ext cx="3454400" cy="2286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111500"/>
            <a:ext cx="355600" cy="355600"/>
          </a:xfrm>
          <a:prstGeom prst="rect">
            <a:avLst/>
          </a:prstGeom>
        </p:spPr>
      </p:pic>
      <p:sp>
        <p:nvSpPr>
          <p:cNvPr id="16" name="AutoShape 16"/>
          <p:cNvSpPr/>
          <p:nvPr/>
        </p:nvSpPr>
        <p:spPr>
          <a:xfrm>
            <a:off x="8737600" y="3111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精准运用“四种形态”</a:t>
            </a:r>
            <a:endParaRPr lang="en-US" sz="1100"/>
          </a:p>
        </p:txBody>
      </p:sp>
      <p:sp>
        <p:nvSpPr>
          <p:cNvPr id="17" name="AutoShape 17"/>
          <p:cNvSpPr/>
          <p:nvPr/>
        </p:nvSpPr>
        <p:spPr>
          <a:xfrm>
            <a:off x="8280400" y="3619500"/>
            <a:ext cx="2946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抓早抓小、防微杜渐，精准把握政策策略，实现由“惩治极少数”向“管住大多数”拓展，做到关口前移、层层设防，维护风清气正的政治生态。</a:t>
            </a:r>
            <a:endParaRPr lang="en-US" sz="1100"/>
          </a:p>
        </p:txBody>
      </p:sp>
      <p:sp>
        <p:nvSpPr>
          <p:cNvPr id="18" name="AutoShape 18"/>
          <p:cNvSpPr/>
          <p:nvPr/>
        </p:nvSpPr>
        <p:spPr>
          <a:xfrm>
            <a:off x="711200" y="5397500"/>
            <a:ext cx="10769600" cy="88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65200" y="5562600"/>
            <a:ext cx="105156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二十届中央纪委四次全会强调：</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巩固深化党纪学习教育成果，着力推动形成遵规守纪、干事创业的良好氛围，为全面推进强国建设、民族复兴伟业提供坚强纪律保障。</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抓实党纪学习教育</a:t>
            </a:r>
            <a:endParaRPr lang="en-US" sz="1100"/>
          </a:p>
        </p:txBody>
      </p:sp>
      <p:sp>
        <p:nvSpPr>
          <p:cNvPr id="5" name="AutoShape 5"/>
          <p:cNvSpPr/>
          <p:nvPr/>
        </p:nvSpPr>
        <p:spPr>
          <a:xfrm>
            <a:off x="711200" y="1651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在抓实党纪学习教育上巩固深化，需紧扣核心目标，突出重点内容、聚焦关键对象、创新教育形式，推动纪律教育常态化、制度化，让铁的纪律真正转化为党员干部的日常习惯和自觉遵循。</a:t>
            </a:r>
            <a:endParaRPr lang="en-US" sz="1100"/>
          </a:p>
        </p:txBody>
      </p:sp>
      <p:sp>
        <p:nvSpPr>
          <p:cNvPr id="6" name="AutoShape 6"/>
          <p:cNvSpPr/>
          <p:nvPr/>
        </p:nvSpPr>
        <p:spPr>
          <a:xfrm>
            <a:off x="711200" y="3048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302000"/>
            <a:ext cx="406400" cy="406400"/>
          </a:xfrm>
          <a:prstGeom prst="rect">
            <a:avLst/>
          </a:prstGeom>
        </p:spPr>
      </p:pic>
      <p:sp>
        <p:nvSpPr>
          <p:cNvPr id="8" name="AutoShape 8"/>
          <p:cNvSpPr/>
          <p:nvPr/>
        </p:nvSpPr>
        <p:spPr>
          <a:xfrm>
            <a:off x="1473200" y="3302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重点内容</a:t>
            </a:r>
            <a:endParaRPr lang="en-US" sz="1100"/>
          </a:p>
        </p:txBody>
      </p:sp>
      <p:cxnSp>
        <p:nvCxnSpPr>
          <p:cNvPr id="9" name="Connector 9"/>
          <p:cNvCxnSpPr/>
          <p:nvPr/>
        </p:nvCxnSpPr>
        <p:spPr>
          <a:xfrm rot="-14946">
            <a:off x="965214" y="3867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65200" y="4064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深学细悟党章党规党纪，把党章作为必修课，逐章逐条领会核心要义。将纪律规矩学深悟透，深刻理解纪律建设的政治性与时代性，夯实遵规守纪的思想根基，做到学纪、知纪、明纪、守纪。</a:t>
            </a:r>
            <a:endParaRPr lang="en-US" sz="1100"/>
          </a:p>
        </p:txBody>
      </p:sp>
      <p:sp>
        <p:nvSpPr>
          <p:cNvPr id="11" name="AutoShape 11"/>
          <p:cNvSpPr/>
          <p:nvPr/>
        </p:nvSpPr>
        <p:spPr>
          <a:xfrm>
            <a:off x="4381500" y="3048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302000"/>
            <a:ext cx="406400" cy="406400"/>
          </a:xfrm>
          <a:prstGeom prst="rect">
            <a:avLst/>
          </a:prstGeom>
        </p:spPr>
      </p:pic>
      <p:sp>
        <p:nvSpPr>
          <p:cNvPr id="13" name="AutoShape 13"/>
          <p:cNvSpPr/>
          <p:nvPr/>
        </p:nvSpPr>
        <p:spPr>
          <a:xfrm>
            <a:off x="5143500" y="3302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重点对象</a:t>
            </a:r>
            <a:endParaRPr lang="en-US" sz="1100"/>
          </a:p>
        </p:txBody>
      </p:sp>
      <p:cxnSp>
        <p:nvCxnSpPr>
          <p:cNvPr id="14" name="Connector 14"/>
          <p:cNvCxnSpPr/>
          <p:nvPr/>
        </p:nvCxnSpPr>
        <p:spPr>
          <a:xfrm rot="-14946">
            <a:off x="4635514" y="3867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4635500" y="4064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聚焦各级党员领导干部这一“关键少数”，发挥头雁效应。督促领导干部带头学纪守纪、严格执纪，层层压实责任，形成一级抓一级、层层抓落实的良好局面，引领广大党员自觉对标对表。</a:t>
            </a:r>
            <a:endParaRPr lang="en-US" sz="1100"/>
          </a:p>
        </p:txBody>
      </p:sp>
      <p:sp>
        <p:nvSpPr>
          <p:cNvPr id="16" name="AutoShape 16"/>
          <p:cNvSpPr/>
          <p:nvPr/>
        </p:nvSpPr>
        <p:spPr>
          <a:xfrm>
            <a:off x="8051800" y="3048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302000"/>
            <a:ext cx="406400" cy="406400"/>
          </a:xfrm>
          <a:prstGeom prst="rect">
            <a:avLst/>
          </a:prstGeom>
        </p:spPr>
      </p:pic>
      <p:sp>
        <p:nvSpPr>
          <p:cNvPr id="18" name="AutoShape 18"/>
          <p:cNvSpPr/>
          <p:nvPr/>
        </p:nvSpPr>
        <p:spPr>
          <a:xfrm>
            <a:off x="8813800" y="3302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方式创新</a:t>
            </a:r>
            <a:endParaRPr lang="en-US" sz="1100"/>
          </a:p>
        </p:txBody>
      </p:sp>
      <p:cxnSp>
        <p:nvCxnSpPr>
          <p:cNvPr id="19" name="Connector 19"/>
          <p:cNvCxnSpPr/>
          <p:nvPr/>
        </p:nvCxnSpPr>
        <p:spPr>
          <a:xfrm rot="-14946">
            <a:off x="8305814" y="3867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0" name="AutoShape 20"/>
          <p:cNvSpPr/>
          <p:nvPr/>
        </p:nvSpPr>
        <p:spPr>
          <a:xfrm>
            <a:off x="8305800" y="4064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打破传统模式，运用案例教学、情景模拟等多元形式，结合新媒体平台拓展学习渠道。通过沉浸式、互动式教育，增强针对性与感染力，推动纪律教育入脑入心，实现从“被动学”到“主动悟”的转变。</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71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严格执行纪律</a:t>
            </a:r>
            <a:endParaRPr lang="en-US" sz="1100"/>
          </a:p>
        </p:txBody>
      </p:sp>
      <p:sp>
        <p:nvSpPr>
          <p:cNvPr id="5" name="AutoShape 5"/>
          <p:cNvSpPr/>
          <p:nvPr/>
        </p:nvSpPr>
        <p:spPr>
          <a:xfrm>
            <a:off x="711200" y="1651000"/>
            <a:ext cx="10769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在严格执行纪律上巩固深化，对违纪问题坚持发现一起、查处一起，做到真管真严、敢管敢严、长管长严，切实维护纪律的刚性约束与严肃性。</a:t>
            </a:r>
            <a:endParaRPr lang="en-US" sz="1100"/>
          </a:p>
        </p:txBody>
      </p:sp>
      <p:sp>
        <p:nvSpPr>
          <p:cNvPr id="6" name="AutoShape 6"/>
          <p:cNvSpPr/>
          <p:nvPr/>
        </p:nvSpPr>
        <p:spPr>
          <a:xfrm>
            <a:off x="711200" y="3175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29000"/>
            <a:ext cx="406400" cy="406400"/>
          </a:xfrm>
          <a:prstGeom prst="rect">
            <a:avLst/>
          </a:prstGeom>
        </p:spPr>
      </p:pic>
      <p:sp>
        <p:nvSpPr>
          <p:cNvPr id="8" name="AutoShape 8"/>
          <p:cNvSpPr/>
          <p:nvPr/>
        </p:nvSpPr>
        <p:spPr>
          <a:xfrm>
            <a:off x="1498600" y="345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执纪必严</a:t>
            </a:r>
            <a:endParaRPr lang="en-US" sz="1100"/>
          </a:p>
        </p:txBody>
      </p:sp>
      <p:sp>
        <p:nvSpPr>
          <p:cNvPr id="9" name="AutoShape 9"/>
          <p:cNvSpPr/>
          <p:nvPr/>
        </p:nvSpPr>
        <p:spPr>
          <a:xfrm>
            <a:off x="965200" y="4064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65200" y="4381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巩固发展执纪必严、违纪必究常态化成果，让纪律真正成为带电的“高压线”，杜绝“宽松软”现象，确保纪律约束始终严紧硬。</a:t>
            </a:r>
            <a:endParaRPr lang="en-US" sz="1100"/>
          </a:p>
        </p:txBody>
      </p:sp>
      <p:sp>
        <p:nvSpPr>
          <p:cNvPr id="11" name="AutoShape 11"/>
          <p:cNvSpPr/>
          <p:nvPr/>
        </p:nvSpPr>
        <p:spPr>
          <a:xfrm>
            <a:off x="4381500" y="3175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429000"/>
            <a:ext cx="406400" cy="406400"/>
          </a:xfrm>
          <a:prstGeom prst="rect">
            <a:avLst/>
          </a:prstGeom>
        </p:spPr>
      </p:pic>
      <p:sp>
        <p:nvSpPr>
          <p:cNvPr id="13" name="AutoShape 13"/>
          <p:cNvSpPr/>
          <p:nvPr/>
        </p:nvSpPr>
        <p:spPr>
          <a:xfrm>
            <a:off x="5168900" y="345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维护刚性</a:t>
            </a:r>
            <a:endParaRPr lang="en-US" sz="1100"/>
          </a:p>
        </p:txBody>
      </p:sp>
      <p:sp>
        <p:nvSpPr>
          <p:cNvPr id="14" name="AutoShape 14"/>
          <p:cNvSpPr/>
          <p:nvPr/>
        </p:nvSpPr>
        <p:spPr>
          <a:xfrm>
            <a:off x="4635500" y="4064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635500" y="4381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坚持纪律面前人人平等，没有任何例外。对各类违纪行为坚决查处，坚决纠正有令不行、有禁不止的行为，切实维护党纪的绝对权威。</a:t>
            </a:r>
            <a:endParaRPr lang="en-US" sz="1100"/>
          </a:p>
        </p:txBody>
      </p:sp>
      <p:sp>
        <p:nvSpPr>
          <p:cNvPr id="16" name="AutoShape 16"/>
          <p:cNvSpPr/>
          <p:nvPr/>
        </p:nvSpPr>
        <p:spPr>
          <a:xfrm>
            <a:off x="8051800" y="3175000"/>
            <a:ext cx="34290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29000"/>
            <a:ext cx="406400" cy="406400"/>
          </a:xfrm>
          <a:prstGeom prst="rect">
            <a:avLst/>
          </a:prstGeom>
        </p:spPr>
      </p:pic>
      <p:sp>
        <p:nvSpPr>
          <p:cNvPr id="18" name="AutoShape 18"/>
          <p:cNvSpPr/>
          <p:nvPr/>
        </p:nvSpPr>
        <p:spPr>
          <a:xfrm>
            <a:off x="8839200" y="3454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挺在前面</a:t>
            </a:r>
            <a:endParaRPr lang="en-US" sz="1100"/>
          </a:p>
        </p:txBody>
      </p:sp>
      <p:sp>
        <p:nvSpPr>
          <p:cNvPr id="19" name="AutoShape 19"/>
          <p:cNvSpPr/>
          <p:nvPr/>
        </p:nvSpPr>
        <p:spPr>
          <a:xfrm>
            <a:off x="8305800" y="4064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305800" y="43815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在监督检查、审查调查、巡视巡察等工作中，始终把纪律和规矩挺在前面，运用“四种形态”抓早抓小，筑牢拒腐防变的第一道防线。</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准确运用“四种形态”</a:t>
            </a:r>
            <a:endParaRPr lang="en-US" sz="1100"/>
          </a:p>
        </p:txBody>
      </p:sp>
      <p:sp>
        <p:nvSpPr>
          <p:cNvPr id="3" name="AutoShape 3"/>
          <p:cNvSpPr/>
          <p:nvPr/>
        </p:nvSpPr>
        <p:spPr>
          <a:xfrm>
            <a:off x="711200" y="1524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贯彻惩前毖后、治病救人方针，通过抓早抓小、层层设防，实现由“惩治极少数”向“管住大多数”拓展，体现严管厚爱、治病救人的执纪理念，筑牢全面从严治党的坚实基础。</a:t>
            </a:r>
            <a:endParaRPr lang="en-US" sz="1100"/>
          </a:p>
        </p:txBody>
      </p:sp>
      <p:sp>
        <p:nvSpPr>
          <p:cNvPr id="4" name="AutoShape 4"/>
          <p:cNvSpPr/>
          <p:nvPr/>
        </p:nvSpPr>
        <p:spPr>
          <a:xfrm>
            <a:off x="711200" y="2540000"/>
            <a:ext cx="2603500" cy="23495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11200" y="2540000"/>
            <a:ext cx="2603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38200" y="2730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838200" y="32385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常态警示 · 红脸出汗</a:t>
            </a:r>
            <a:endParaRPr lang="en-US" sz="1100"/>
          </a:p>
        </p:txBody>
      </p:sp>
      <p:sp>
        <p:nvSpPr>
          <p:cNvPr id="8" name="AutoShape 8"/>
          <p:cNvSpPr/>
          <p:nvPr/>
        </p:nvSpPr>
        <p:spPr>
          <a:xfrm>
            <a:off x="838200" y="36830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经常开展批评和自我批评、约谈函询，让咬耳扯袖、红脸出汗成为党内政治生活常态，从源头遏制违纪苗头。</a:t>
            </a:r>
            <a:endParaRPr lang="en-US" sz="1100"/>
          </a:p>
        </p:txBody>
      </p:sp>
      <p:sp>
        <p:nvSpPr>
          <p:cNvPr id="9" name="AutoShape 9"/>
          <p:cNvSpPr/>
          <p:nvPr/>
        </p:nvSpPr>
        <p:spPr>
          <a:xfrm>
            <a:off x="3467100" y="2540000"/>
            <a:ext cx="2603500" cy="23495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3467100" y="2540000"/>
            <a:ext cx="2603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594100" y="2730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3594100" y="32385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纪律轻处 · 组织调整</a:t>
            </a:r>
            <a:endParaRPr lang="en-US" sz="1100"/>
          </a:p>
        </p:txBody>
      </p:sp>
      <p:sp>
        <p:nvSpPr>
          <p:cNvPr id="13" name="AutoShape 13"/>
          <p:cNvSpPr/>
          <p:nvPr/>
        </p:nvSpPr>
        <p:spPr>
          <a:xfrm>
            <a:off x="3594100" y="36830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对轻微违纪问题及时予以党纪轻处分或组织调整，使其成为违纪处理的大多数，防止小错演变成大错。</a:t>
            </a:r>
            <a:endParaRPr lang="en-US" sz="1100"/>
          </a:p>
        </p:txBody>
      </p:sp>
      <p:sp>
        <p:nvSpPr>
          <p:cNvPr id="14" name="AutoShape 14"/>
          <p:cNvSpPr/>
          <p:nvPr/>
        </p:nvSpPr>
        <p:spPr>
          <a:xfrm>
            <a:off x="6223000" y="2540000"/>
            <a:ext cx="2603500" cy="23495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6223000" y="2540000"/>
            <a:ext cx="2603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350000" y="2730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nvSpPr>
        <p:spPr>
          <a:xfrm>
            <a:off x="6350000" y="32385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纪律重处 · 职务调整</a:t>
            </a:r>
            <a:endParaRPr lang="en-US" sz="1100"/>
          </a:p>
        </p:txBody>
      </p:sp>
      <p:sp>
        <p:nvSpPr>
          <p:cNvPr id="18" name="AutoShape 18"/>
          <p:cNvSpPr/>
          <p:nvPr/>
        </p:nvSpPr>
        <p:spPr>
          <a:xfrm>
            <a:off x="6350000" y="36830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对严重违纪行为实施党纪重处分、作出重大职务调整，此类情形虽为少数，却能形成有力震慑，遏制违纪恶化。</a:t>
            </a:r>
            <a:endParaRPr lang="en-US" sz="1100"/>
          </a:p>
        </p:txBody>
      </p:sp>
      <p:sp>
        <p:nvSpPr>
          <p:cNvPr id="19" name="AutoShape 19"/>
          <p:cNvSpPr/>
          <p:nvPr/>
        </p:nvSpPr>
        <p:spPr>
          <a:xfrm>
            <a:off x="8978900" y="2540000"/>
            <a:ext cx="2603500" cy="2349500"/>
          </a:xfrm>
          <a:prstGeom prst="roundRect">
            <a:avLst>
              <a:gd name="adj" fmla="val 0"/>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978900" y="2540000"/>
            <a:ext cx="2603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105900" y="2730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2" name="AutoShape 22"/>
          <p:cNvSpPr/>
          <p:nvPr/>
        </p:nvSpPr>
        <p:spPr>
          <a:xfrm>
            <a:off x="9105900" y="32385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立案审查 · 严厉惩处</a:t>
            </a:r>
            <a:endParaRPr lang="en-US" sz="1100"/>
          </a:p>
        </p:txBody>
      </p:sp>
      <p:sp>
        <p:nvSpPr>
          <p:cNvPr id="23" name="AutoShape 23"/>
          <p:cNvSpPr/>
          <p:nvPr/>
        </p:nvSpPr>
        <p:spPr>
          <a:xfrm>
            <a:off x="9105900" y="3683000"/>
            <a:ext cx="234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对严重违纪涉嫌违法犯罪的行为坚决立案审查，虽为极少数，却彰显党纪国法的刚性，强化“不敢腐”的震慑。</a:t>
            </a:r>
            <a:endParaRPr lang="en-US" sz="1100"/>
          </a:p>
        </p:txBody>
      </p:sp>
      <p:sp>
        <p:nvSpPr>
          <p:cNvPr id="24" name="AutoShape 24"/>
          <p:cNvSpPr/>
          <p:nvPr/>
        </p:nvSpPr>
        <p:spPr>
          <a:xfrm>
            <a:off x="711200" y="5207000"/>
            <a:ext cx="10871200" cy="12192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5435600"/>
            <a:ext cx="609600" cy="609600"/>
          </a:xfrm>
          <a:prstGeom prst="rect">
            <a:avLst/>
          </a:prstGeom>
        </p:spPr>
      </p:pic>
      <p:sp>
        <p:nvSpPr>
          <p:cNvPr id="26" name="AutoShape 26"/>
          <p:cNvSpPr/>
          <p:nvPr/>
        </p:nvSpPr>
        <p:spPr>
          <a:xfrm>
            <a:off x="1727200" y="5359400"/>
            <a:ext cx="965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层层设防，标本兼治：</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四种形态”环环相扣、逻辑严密，是一个有机整体。它既紧盯“极少数”严重违纪违法案件，更注重管住“大多数”党员干部，通过常态化教育、针对性处理、强有力震慑，实现政治效果、纪法效果和社会效果的统一，为全面从严治党提供坚实保障。</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一体推进不敢腐、不能腐、不想腐</a:t>
            </a:r>
            <a:endParaRPr lang="en-US" sz="1100"/>
          </a:p>
        </p:txBody>
      </p:sp>
      <p:sp>
        <p:nvSpPr>
          <p:cNvPr id="3" name="AutoShape 3"/>
          <p:cNvSpPr/>
          <p:nvPr/>
        </p:nvSpPr>
        <p:spPr>
          <a:xfrm>
            <a:off x="711200" y="16510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腐败是我们党面临的最大威胁，反腐败是最彻底的自我革命。</a:t>
            </a:r>
            <a:endParaRPr lang="en-US" sz="1100"/>
          </a:p>
        </p:txBody>
      </p:sp>
      <p:cxnSp>
        <p:nvCxnSpPr>
          <p:cNvPr id="4" name="Connector 4"/>
          <p:cNvCxnSpPr/>
          <p:nvPr/>
        </p:nvCxnSpPr>
        <p:spPr>
          <a:xfrm rot="-4053">
            <a:off x="711204" y="2406650"/>
            <a:ext cx="107696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5" name="AutoShape 5"/>
          <p:cNvSpPr/>
          <p:nvPr/>
        </p:nvSpPr>
        <p:spPr>
          <a:xfrm>
            <a:off x="711200" y="2667000"/>
            <a:ext cx="3429000" cy="2349500"/>
          </a:xfrm>
          <a:prstGeom prst="roundRect">
            <a:avLst>
              <a:gd name="adj" fmla="val 0"/>
            </a:avLst>
          </a:prstGeom>
          <a:solidFill>
            <a:srgbClr val="F9F9F9">
              <a:alpha val="100000"/>
            </a:srgbClr>
          </a:solidFill>
          <a:ln cap="flat" cmpd="sng">
            <a:solidFill>
              <a:srgbClr val="E0C9C9">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11200" y="2667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838200" y="29210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系统工程</a:t>
            </a:r>
            <a:endParaRPr lang="en-US" sz="1100"/>
          </a:p>
        </p:txBody>
      </p:sp>
      <p:sp>
        <p:nvSpPr>
          <p:cNvPr id="8" name="AutoShape 8"/>
          <p:cNvSpPr/>
          <p:nvPr/>
        </p:nvSpPr>
        <p:spPr>
          <a:xfrm>
            <a:off x="838200" y="3429000"/>
            <a:ext cx="3175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反腐败是一项系统工程，不敢腐、不能腐、不想腐三者相互依存、相互促进，绝非割裂的个体。唯有统筹联动、一体推进，才能形成反腐败斗争的强大合力，构筑起拒腐防变的坚固防线。</a:t>
            </a:r>
            <a:endParaRPr lang="en-US" sz="1100"/>
          </a:p>
        </p:txBody>
      </p:sp>
      <p:sp>
        <p:nvSpPr>
          <p:cNvPr id="9" name="AutoShape 9"/>
          <p:cNvSpPr/>
          <p:nvPr/>
        </p:nvSpPr>
        <p:spPr>
          <a:xfrm>
            <a:off x="4381500" y="2667000"/>
            <a:ext cx="3429000" cy="2349500"/>
          </a:xfrm>
          <a:prstGeom prst="roundRect">
            <a:avLst>
              <a:gd name="adj" fmla="val 0"/>
            </a:avLst>
          </a:prstGeom>
          <a:solidFill>
            <a:srgbClr val="F9F9F9">
              <a:alpha val="100000"/>
            </a:srgbClr>
          </a:solidFill>
          <a:ln cap="flat" cmpd="sng">
            <a:solidFill>
              <a:srgbClr val="E0C9C9">
                <a:alpha val="10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81500" y="2667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08500" y="29210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科学总结</a:t>
            </a:r>
            <a:endParaRPr lang="en-US" sz="1100"/>
          </a:p>
        </p:txBody>
      </p:sp>
      <p:sp>
        <p:nvSpPr>
          <p:cNvPr id="12" name="AutoShape 12"/>
          <p:cNvSpPr/>
          <p:nvPr/>
        </p:nvSpPr>
        <p:spPr>
          <a:xfrm>
            <a:off x="4508500" y="3429000"/>
            <a:ext cx="3175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将“三不腐”作为有机整体统筹推进，深刻揭示了反腐败斗争的内在规律，是对新时代全面从严治党和反腐败斗争实践经验的科学总结与理论升华，为深化党风廉政建设提供了根本遵循。</a:t>
            </a:r>
            <a:endParaRPr lang="en-US" sz="1100"/>
          </a:p>
        </p:txBody>
      </p:sp>
      <p:sp>
        <p:nvSpPr>
          <p:cNvPr id="13" name="AutoShape 13"/>
          <p:cNvSpPr/>
          <p:nvPr/>
        </p:nvSpPr>
        <p:spPr>
          <a:xfrm>
            <a:off x="8051800" y="2667000"/>
            <a:ext cx="3429000" cy="2349500"/>
          </a:xfrm>
          <a:prstGeom prst="roundRect">
            <a:avLst>
              <a:gd name="adj" fmla="val 0"/>
            </a:avLst>
          </a:prstGeom>
          <a:solidFill>
            <a:srgbClr val="F9F9F9">
              <a:alpha val="100000"/>
            </a:srgbClr>
          </a:solidFill>
          <a:ln cap="flat" cmpd="sng">
            <a:solidFill>
              <a:srgbClr val="E0C9C9">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8051800" y="2667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178800" y="2921000"/>
            <a:ext cx="317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腐败本质</a:t>
            </a:r>
            <a:endParaRPr lang="en-US" sz="1100"/>
          </a:p>
        </p:txBody>
      </p:sp>
      <p:sp>
        <p:nvSpPr>
          <p:cNvPr id="16" name="AutoShape 16"/>
          <p:cNvSpPr/>
          <p:nvPr/>
        </p:nvSpPr>
        <p:spPr>
          <a:xfrm>
            <a:off x="8178800" y="3429000"/>
            <a:ext cx="3175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习近平总书记深刻指出：“腐败的本质是权力出轨、越轨。”这一论断精准戳中腐败的根源，为从源头遏制腐败、规范权力运行指明了方向，是我们推进反腐败斗争的根本依据。</a:t>
            </a:r>
            <a:endParaRPr lang="en-US" sz="1100"/>
          </a:p>
        </p:txBody>
      </p:sp>
      <p:sp>
        <p:nvSpPr>
          <p:cNvPr id="17" name="AutoShape 17"/>
          <p:cNvSpPr/>
          <p:nvPr/>
        </p:nvSpPr>
        <p:spPr>
          <a:xfrm>
            <a:off x="711200" y="5270500"/>
            <a:ext cx="10769600" cy="101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01700" y="5435600"/>
            <a:ext cx="10388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坚持一体推进不敢腐、不能腐、不想腐，不仅是反腐败斗争的基本方针，更是新时代全面从严治党的重要方略，必须始终坚持严的基调不动摇，永远吹冲锋号，坚决打赢反腐败斗争攻坚战持久战。</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“三不腐”的内在机理</a:t>
            </a:r>
            <a:endParaRPr lang="en-US" sz="1100"/>
          </a:p>
        </p:txBody>
      </p:sp>
      <p:sp>
        <p:nvSpPr>
          <p:cNvPr id="5" name="AutoShape 5"/>
          <p:cNvSpPr/>
          <p:nvPr/>
        </p:nvSpPr>
        <p:spPr>
          <a:xfrm>
            <a:off x="711200" y="1651000"/>
            <a:ext cx="107696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一体推进“三不腐”，是从遏制腐败行为发生的内在机理出发，坚持惩治震慑、制度约束、提高觉悟一体推进，实现标本兼治、系统施治的根本之策，彰显了反腐败斗争的系统性和科学性。</a:t>
            </a:r>
            <a:endParaRPr lang="en-US" sz="1100"/>
          </a:p>
        </p:txBody>
      </p:sp>
      <p:sp>
        <p:nvSpPr>
          <p:cNvPr id="6" name="AutoShape 6"/>
          <p:cNvSpPr/>
          <p:nvPr/>
        </p:nvSpPr>
        <p:spPr>
          <a:xfrm>
            <a:off x="711200" y="2794000"/>
            <a:ext cx="3429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11200" y="2794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11500"/>
            <a:ext cx="355600" cy="355600"/>
          </a:xfrm>
          <a:prstGeom prst="rect">
            <a:avLst/>
          </a:prstGeom>
        </p:spPr>
      </p:pic>
      <p:sp>
        <p:nvSpPr>
          <p:cNvPr id="9" name="AutoShape 9"/>
          <p:cNvSpPr/>
          <p:nvPr/>
        </p:nvSpPr>
        <p:spPr>
          <a:xfrm>
            <a:off x="1422400" y="3098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不敢腐 · 强力震慑</a:t>
            </a:r>
            <a:endParaRPr lang="en-US" sz="1100"/>
          </a:p>
        </p:txBody>
      </p:sp>
      <p:sp>
        <p:nvSpPr>
          <p:cNvPr id="10" name="AutoShape 10"/>
          <p:cNvSpPr/>
          <p:nvPr/>
        </p:nvSpPr>
        <p:spPr>
          <a:xfrm>
            <a:off x="9652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以零容忍态度惩治腐败，让腐败行为付出沉重代价，形成“伸手必被捉”的强大震慑。通过严肃查处违纪违法案件，使党员干部心生敬畏，不敢触碰纪律法律的“高压线”。</a:t>
            </a:r>
            <a:endParaRPr lang="en-US" sz="1100"/>
          </a:p>
        </p:txBody>
      </p:sp>
      <p:sp>
        <p:nvSpPr>
          <p:cNvPr id="11" name="AutoShape 11"/>
          <p:cNvSpPr/>
          <p:nvPr/>
        </p:nvSpPr>
        <p:spPr>
          <a:xfrm>
            <a:off x="4381500" y="2794000"/>
            <a:ext cx="3429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2794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11500"/>
            <a:ext cx="355600" cy="355600"/>
          </a:xfrm>
          <a:prstGeom prst="rect">
            <a:avLst/>
          </a:prstGeom>
        </p:spPr>
      </p:pic>
      <p:sp>
        <p:nvSpPr>
          <p:cNvPr id="14" name="AutoShape 14"/>
          <p:cNvSpPr/>
          <p:nvPr/>
        </p:nvSpPr>
        <p:spPr>
          <a:xfrm>
            <a:off x="5092700" y="3098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不能腐 · 制度约束</a:t>
            </a:r>
            <a:endParaRPr lang="en-US" sz="1100"/>
          </a:p>
        </p:txBody>
      </p:sp>
      <p:sp>
        <p:nvSpPr>
          <p:cNvPr id="15" name="AutoShape 15"/>
          <p:cNvSpPr/>
          <p:nvPr/>
        </p:nvSpPr>
        <p:spPr>
          <a:xfrm>
            <a:off x="46355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健全完善法规制度体系，织密监督制约的制度笼子。通过强化对权力运行的监督和制约，压缩权力寻租空间，从体制机制上堵塞腐败漏洞，让权力在阳光下规范运行。</a:t>
            </a:r>
            <a:endParaRPr lang="en-US" sz="1100"/>
          </a:p>
        </p:txBody>
      </p:sp>
      <p:sp>
        <p:nvSpPr>
          <p:cNvPr id="16" name="AutoShape 16"/>
          <p:cNvSpPr/>
          <p:nvPr/>
        </p:nvSpPr>
        <p:spPr>
          <a:xfrm>
            <a:off x="8051800" y="2794000"/>
            <a:ext cx="3429000" cy="2413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2794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11500"/>
            <a:ext cx="355600" cy="355600"/>
          </a:xfrm>
          <a:prstGeom prst="rect">
            <a:avLst/>
          </a:prstGeom>
        </p:spPr>
      </p:pic>
      <p:sp>
        <p:nvSpPr>
          <p:cNvPr id="19" name="AutoShape 19"/>
          <p:cNvSpPr/>
          <p:nvPr/>
        </p:nvSpPr>
        <p:spPr>
          <a:xfrm>
            <a:off x="8763000" y="30988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不想腐 · 思想铸魂</a:t>
            </a:r>
            <a:endParaRPr lang="en-US" sz="1100"/>
          </a:p>
        </p:txBody>
      </p:sp>
      <p:sp>
        <p:nvSpPr>
          <p:cNvPr id="20" name="AutoShape 20"/>
          <p:cNvSpPr/>
          <p:nvPr/>
        </p:nvSpPr>
        <p:spPr>
          <a:xfrm>
            <a:off x="8305800" y="3683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加强理想信念教育和党性修养，弘扬廉洁文化。引导党员干部树立正确的世界观、人生观、价值观，从思想深处筑牢拒腐防变的堤坝，自觉抵制腐败诱惑，实现从“不敢”“不能”到“不想”的升华。</a:t>
            </a:r>
            <a:endParaRPr lang="en-US" sz="1100"/>
          </a:p>
        </p:txBody>
      </p:sp>
      <p:sp>
        <p:nvSpPr>
          <p:cNvPr id="21" name="AutoShape 21"/>
          <p:cNvSpPr/>
          <p:nvPr/>
        </p:nvSpPr>
        <p:spPr>
          <a:xfrm>
            <a:off x="711200" y="5461000"/>
            <a:ext cx="10769600" cy="8128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889000" y="5588000"/>
            <a:ext cx="10414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三者贯通融合、一体推进，构筑起拒腐防变的坚固防线，是新时代反腐败斗争的基本方针和重要方略。</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贯通协同，综合发力</a:t>
            </a:r>
            <a:endParaRPr lang="en-US" sz="1100"/>
          </a:p>
        </p:txBody>
      </p:sp>
      <p:sp>
        <p:nvSpPr>
          <p:cNvPr id="5" name="AutoShape 5"/>
          <p:cNvSpPr/>
          <p:nvPr/>
        </p:nvSpPr>
        <p:spPr>
          <a:xfrm>
            <a:off x="711200" y="1651000"/>
            <a:ext cx="10769600" cy="1143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65200" y="1841500"/>
            <a:ext cx="102616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要把不敢腐、不能腐、不想腐有效贯通起来，三者同时发力、同向发力、综合发力，把不敢腐的震慑力、不能腐的约束力、不想腐的感召力结合起来，形成反腐败斗争的强大合力。</a:t>
            </a:r>
            <a:endParaRPr lang="en-US" sz="1100"/>
          </a:p>
        </p:txBody>
      </p:sp>
      <p:sp>
        <p:nvSpPr>
          <p:cNvPr id="7" name="AutoShape 7"/>
          <p:cNvSpPr/>
          <p:nvPr/>
        </p:nvSpPr>
        <p:spPr>
          <a:xfrm>
            <a:off x="711200" y="3302000"/>
            <a:ext cx="3429000" cy="2540000"/>
          </a:xfrm>
          <a:prstGeom prst="roundRect">
            <a:avLst>
              <a:gd name="adj" fmla="val 0"/>
            </a:avLst>
          </a:prstGeom>
          <a:solidFill>
            <a:srgbClr val="F9F9F9">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112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619500"/>
            <a:ext cx="406400" cy="406400"/>
          </a:xfrm>
          <a:prstGeom prst="rect">
            <a:avLst/>
          </a:prstGeom>
        </p:spPr>
      </p:pic>
      <p:sp>
        <p:nvSpPr>
          <p:cNvPr id="10" name="AutoShape 10"/>
          <p:cNvSpPr/>
          <p:nvPr/>
        </p:nvSpPr>
        <p:spPr>
          <a:xfrm>
            <a:off x="1473200" y="3632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贯通协同</a:t>
            </a:r>
            <a:endParaRPr lang="en-US" sz="1100"/>
          </a:p>
        </p:txBody>
      </p:sp>
      <p:sp>
        <p:nvSpPr>
          <p:cNvPr id="11" name="AutoShape 11"/>
          <p:cNvSpPr/>
          <p:nvPr/>
        </p:nvSpPr>
        <p:spPr>
          <a:xfrm>
            <a:off x="965200" y="4254500"/>
            <a:ext cx="2921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打破不敢腐、不能腐、不想腐之间的机制壁垒，将惩治震慑、制度约束、思想教育融为一体，实现三者相互渗透、相互促进，构建全方位、多层次的反腐闭环体系。</a:t>
            </a:r>
            <a:endParaRPr lang="en-US" sz="1100"/>
          </a:p>
        </p:txBody>
      </p:sp>
      <p:sp>
        <p:nvSpPr>
          <p:cNvPr id="12" name="AutoShape 12"/>
          <p:cNvSpPr/>
          <p:nvPr/>
        </p:nvSpPr>
        <p:spPr>
          <a:xfrm>
            <a:off x="4381500" y="3302000"/>
            <a:ext cx="3429000" cy="2540000"/>
          </a:xfrm>
          <a:prstGeom prst="roundRect">
            <a:avLst>
              <a:gd name="adj" fmla="val 0"/>
            </a:avLst>
          </a:prstGeom>
          <a:solidFill>
            <a:srgbClr val="F9F9F9">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3815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619500"/>
            <a:ext cx="406400" cy="406400"/>
          </a:xfrm>
          <a:prstGeom prst="rect">
            <a:avLst/>
          </a:prstGeom>
        </p:spPr>
      </p:pic>
      <p:sp>
        <p:nvSpPr>
          <p:cNvPr id="15" name="AutoShape 15"/>
          <p:cNvSpPr/>
          <p:nvPr/>
        </p:nvSpPr>
        <p:spPr>
          <a:xfrm>
            <a:off x="5143500" y="3632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风腐同查同治</a:t>
            </a:r>
            <a:endParaRPr lang="en-US" sz="1100"/>
          </a:p>
        </p:txBody>
      </p:sp>
      <p:sp>
        <p:nvSpPr>
          <p:cNvPr id="16" name="AutoShape 16"/>
          <p:cNvSpPr/>
          <p:nvPr/>
        </p:nvSpPr>
        <p:spPr>
          <a:xfrm>
            <a:off x="4635500" y="4254500"/>
            <a:ext cx="2921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健全不正之风与腐败问题同查同治机制，深挖由风及腐、风腐交织的问题线索，以“同查”形成强力震慑，以“同治”铲除风腐滋生的共同土壤，从根源上净化政治生态。</a:t>
            </a:r>
            <a:endParaRPr lang="en-US" sz="1100"/>
          </a:p>
        </p:txBody>
      </p:sp>
      <p:sp>
        <p:nvSpPr>
          <p:cNvPr id="17" name="AutoShape 17"/>
          <p:cNvSpPr/>
          <p:nvPr/>
        </p:nvSpPr>
        <p:spPr>
          <a:xfrm>
            <a:off x="8051800" y="3302000"/>
            <a:ext cx="3429000" cy="2540000"/>
          </a:xfrm>
          <a:prstGeom prst="roundRect">
            <a:avLst>
              <a:gd name="adj" fmla="val 0"/>
            </a:avLst>
          </a:prstGeom>
          <a:solidFill>
            <a:srgbClr val="F9F9F9">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619500"/>
            <a:ext cx="406400" cy="406400"/>
          </a:xfrm>
          <a:prstGeom prst="rect">
            <a:avLst/>
          </a:prstGeom>
        </p:spPr>
      </p:pic>
      <p:sp>
        <p:nvSpPr>
          <p:cNvPr id="20" name="AutoShape 20"/>
          <p:cNvSpPr/>
          <p:nvPr/>
        </p:nvSpPr>
        <p:spPr>
          <a:xfrm>
            <a:off x="8813800" y="3632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一体深化</a:t>
            </a:r>
            <a:endParaRPr lang="en-US" sz="1100"/>
          </a:p>
        </p:txBody>
      </p:sp>
      <p:sp>
        <p:nvSpPr>
          <p:cNvPr id="21" name="AutoShape 21"/>
          <p:cNvSpPr/>
          <p:nvPr/>
        </p:nvSpPr>
        <p:spPr>
          <a:xfrm>
            <a:off x="8305800" y="4254500"/>
            <a:ext cx="2921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推动正风反腐与深化改革、完善制度、促进治理贯通融合，坚持惩治震慑、制度约束、提高觉悟一体推进，实现政治效果、纪法效果和社会效果的有机统一。</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711200" y="609600"/>
            <a:ext cx="107696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结语</a:t>
            </a:r>
            <a:r>
              <a:rPr lang="en-US" sz="28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28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以永远在路上的坚韧和执着，把全面从严治党向纵深推进。</a:t>
            </a:r>
            <a:endParaRPr lang="en-US" sz="2800">
              <a:solidFill>
                <a:srgbClr val="C00000"/>
              </a:solidFill>
              <a:latin typeface="黑体" panose="02010609060101010101" charset="-122"/>
              <a:ea typeface="黑体" panose="02010609060101010101" charset="-122"/>
            </a:endParaRPr>
          </a:p>
          <a:p>
            <a:pPr marL="0" indent="0" algn="l">
              <a:lnSpc>
                <a:spcPct val="125000"/>
              </a:lnSpc>
              <a:defRPr/>
            </a:pPr>
            <a:endParaRPr lang="en-US" sz="2800">
              <a:solidFill>
                <a:srgbClr val="C00000"/>
              </a:solidFill>
              <a:latin typeface="黑体" panose="02010609060101010101" charset="-122"/>
              <a:ea typeface="黑体" panose="02010609060101010101" charset="-122"/>
            </a:endParaRPr>
          </a:p>
        </p:txBody>
      </p:sp>
      <p:sp>
        <p:nvSpPr>
          <p:cNvPr id="7" name="AutoShape 7"/>
          <p:cNvSpPr/>
          <p:nvPr/>
        </p:nvSpPr>
        <p:spPr>
          <a:xfrm>
            <a:off x="711200" y="1926590"/>
            <a:ext cx="3454400" cy="273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14400" y="2155190"/>
            <a:ext cx="304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一个核心抓手</a:t>
            </a:r>
            <a:endParaRPr lang="en-US" sz="1100"/>
          </a:p>
        </p:txBody>
      </p:sp>
      <p:cxnSp>
        <p:nvCxnSpPr>
          <p:cNvPr id="9" name="Connector 9"/>
          <p:cNvCxnSpPr/>
          <p:nvPr/>
        </p:nvCxnSpPr>
        <p:spPr>
          <a:xfrm rot="-14323">
            <a:off x="914413" y="26568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14400" y="287909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以正风肃纪反腐为全面从严治党的重要抓手，紧紧围绕党的中心任务，强化监督执纪问责，打通管党治党的“最后一公里”，确保党始终成为中国特色社会主义事业的坚强领导核心。</a:t>
            </a:r>
            <a:endParaRPr lang="en-US" sz="1100"/>
          </a:p>
        </p:txBody>
      </p:sp>
      <p:sp>
        <p:nvSpPr>
          <p:cNvPr id="11" name="AutoShape 11"/>
          <p:cNvSpPr/>
          <p:nvPr/>
        </p:nvSpPr>
        <p:spPr>
          <a:xfrm>
            <a:off x="4368800" y="1926590"/>
            <a:ext cx="3454400" cy="273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2155190"/>
            <a:ext cx="304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两大根本目标</a:t>
            </a:r>
            <a:endParaRPr lang="en-US" sz="1100"/>
          </a:p>
        </p:txBody>
      </p:sp>
      <p:cxnSp>
        <p:nvCxnSpPr>
          <p:cNvPr id="13" name="Connector 13"/>
          <p:cNvCxnSpPr/>
          <p:nvPr/>
        </p:nvCxnSpPr>
        <p:spPr>
          <a:xfrm rot="-14323">
            <a:off x="4572013" y="26568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72000" y="287909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持续推进党的自我革命，不断清除一切损害党的先进性和纯洁性的因素；同时为中国式现代化建设提供坚实的政治保障、纪律保障和作风保障，护航发展大局行稳致远。</a:t>
            </a:r>
            <a:endParaRPr lang="en-US" sz="1100"/>
          </a:p>
        </p:txBody>
      </p:sp>
      <p:sp>
        <p:nvSpPr>
          <p:cNvPr id="15" name="AutoShape 15"/>
          <p:cNvSpPr/>
          <p:nvPr/>
        </p:nvSpPr>
        <p:spPr>
          <a:xfrm>
            <a:off x="8026400" y="1926590"/>
            <a:ext cx="3454400" cy="273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229600" y="2155190"/>
            <a:ext cx="304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三项关键举措</a:t>
            </a:r>
            <a:endParaRPr lang="en-US" sz="1100"/>
          </a:p>
        </p:txBody>
      </p:sp>
      <p:cxnSp>
        <p:nvCxnSpPr>
          <p:cNvPr id="17" name="Connector 17"/>
          <p:cNvCxnSpPr/>
          <p:nvPr/>
        </p:nvCxnSpPr>
        <p:spPr>
          <a:xfrm rot="-14323">
            <a:off x="8229613" y="265684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29600" y="2879090"/>
            <a:ext cx="304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坚持作风建设常态化长效化，锲而不舍纠治“四风”；以严的基调加强纪律建设，让铁纪“长牙”发威；一体推进不敢腐、不能腐、不想腐，筑牢拒腐防变的思想与制度防线。</a:t>
            </a:r>
            <a:endParaRPr lang="en-US" sz="1100"/>
          </a:p>
        </p:txBody>
      </p:sp>
      <p:sp>
        <p:nvSpPr>
          <p:cNvPr id="19" name="AutoShape 19"/>
          <p:cNvSpPr/>
          <p:nvPr/>
        </p:nvSpPr>
        <p:spPr>
          <a:xfrm>
            <a:off x="640715" y="1295400"/>
            <a:ext cx="107696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286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谢谢聆听,</a:t>
            </a:r>
            <a:r>
              <a:rPr lang="zh-CN" alt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敬请指正</a:t>
            </a:r>
            <a:r>
              <a:rPr lang="en-US" sz="48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a:t>
            </a:r>
            <a:endParaRPr lang="en-US" sz="1100">
              <a:latin typeface="黑体" panose="02010609060101010101" charset="-122"/>
              <a:ea typeface="黑体" panose="02010609060101010101" charset="-122"/>
              <a:cs typeface="黑体" panose="02010609060101010101" charset="-122"/>
            </a:endParaRPr>
          </a:p>
        </p:txBody>
      </p:sp>
    </p:spTree>
  </p:cSld>
  <p:clrMapOvr>
    <a:masterClrMapping/>
  </p:clrMapOvr>
</p:sld>
</file>

<file path=ppt/tags/tag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3.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4.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5.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6.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7.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8.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9.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0.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heme/theme1.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10707</Words>
  <Application>WPS 演示</Application>
  <PresentationFormat/>
  <Paragraphs>561</Paragraphs>
  <Slides>37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37</vt:i4>
      </vt:variant>
    </vt:vector>
  </HeadingPairs>
  <TitlesOfParts>
    <vt:vector size="49" baseType="lpstr">
      <vt:lpstr>Arial</vt:lpstr>
      <vt:lpstr>宋体</vt:lpstr>
      <vt:lpstr>Wingdings</vt:lpstr>
      <vt:lpstr>Arial</vt:lpstr>
      <vt:lpstr>微软雅黑</vt:lpstr>
      <vt:lpstr>黑体</vt:lpstr>
      <vt:lpstr>Noto Sans SC</vt:lpstr>
      <vt:lpstr>思源黑体 CN Heavy</vt:lpstr>
      <vt:lpstr>Arial Unicode MS</vt:lpstr>
      <vt:lpstr>KSOFBD29610E</vt:lpstr>
      <vt:lpstr>FFont-Family</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2</cp:revision>
  <dcterms:created xsi:type="dcterms:W3CDTF">2026-09-18T05:56:00Z</dcterms:created>
  <dcterms:modified xsi:type="dcterms:W3CDTF">2026-10-02T23:40:24Z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{"Label":"1","ContentProducer":"001191110102MACQD9K64010000","ProduceID":"7686745967862189296","ReservedCode1":"","ContentPropagator":"","PropagateID":"","ReservedCode2":""}</vt:lpwstr>
  </property>
  <property fmtid="{D5CDD505-2E9C-101B-9397-08002B2CF9AE}" pid="3" name="ICV">
    <vt:lpwstr>71F4B9C528FD9C5A9ED2AC6AB50FB79E_42</vt:lpwstr>
  </property>
  <property fmtid="{D5CDD505-2E9C-101B-9397-08002B2CF9AE}" pid="4" name="KSOProductBuildVer">
    <vt:lpwstr>2052-12.1.0.28505</vt:lpwstr>
  </property>
</Properties>
</file>