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3.svg" ContentType="image/svg+xml"/>
  <Override PartName="/ppt/media/image15.svg" ContentType="image/svg+xml"/>
  <Override PartName="/ppt/media/image17.svg" ContentType="image/svg+xml"/>
  <Override PartName="/ppt/media/image19.svg" ContentType="image/svg+xml"/>
  <Override PartName="/ppt/media/image21.svg" ContentType="image/svg+xml"/>
  <Override PartName="/ppt/media/image23.svg" ContentType="image/svg+xml"/>
  <Override PartName="/ppt/media/image25.svg" ContentType="image/svg+xml"/>
  <Override PartName="/ppt/media/image27.svg" ContentType="image/svg+xml"/>
  <Override PartName="/ppt/media/image29.svg" ContentType="image/svg+xml"/>
  <Override PartName="/ppt/media/image31.svg" ContentType="image/svg+xml"/>
  <Override PartName="/ppt/media/image33.svg" ContentType="image/svg+xml"/>
  <Override PartName="/ppt/media/image35.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5.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6" r:id="rId28"/>
    <p:sldId id="284" r:id="rId29"/>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60" userDrawn="1">
          <p15:clr>
            <a:srgbClr val="A4A3A4"/>
          </p15:clr>
        </p15:guide>
        <p15:guide id="2" pos="29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00" d="100"/>
          <a:sy n="100" d="100"/>
        </p:scale>
        <p:origin x="0" y="0"/>
      </p:cViewPr>
      <p:guideLst>
        <p:guide orient="horz" pos="1660"/>
        <p:guide pos="292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持之以恒加强党性修养，在建设现代化经济强市中展现先锋本色”。党性是党员干部立身、立业、立言、立德的基石。在新的历史起点上，我们必须深刻认识加强党性修养的极端重要性，准确把握其丰富内涵，并将其转化为推动我市高质量发展的强大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深刻指出，党性教育是共产党人的“心学”。这为我们加强党性修养指明了方向。当前，我市正处在“十五五”开局的关键时期，面临着产业转型、城市提质等艰巨任务。这就要求我们每一位党员干部，必须在思想、政治和行动上与党中央保持高度一致，以坚强的党性迎接挑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系统地学习和理解党性修养，本次党课将围绕三个核心议题展开。首先，我们将探讨“为什么要加强党性修养”，深刻认识其极端重要性。其次，我们将明确“党性修养的核心内容是什么”，准确把握其丰富内涵。最后，我们将学习“如何加强党性修养”，掌握具体的实践路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部分：深刻认识党性修养的极端重要性。我们必须明确，加强党性修养绝不是一句空洞的口号，它直接关系到党的生死存亡，也关系到我们城市事业的兴衰成败。接下来，我们将从四个维度来深入理解这一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加强党性修养是推进全面从严治党的必然要求。面对我们党作为世界上最大执政党面临的独有难题，加强党性修养是从思想根源上解决问题的根本之举。只有党性纯，作风才能正，才能永葆党的先进性和纯洁性。同时，面对我市繁重的改革发展任务，只有党性过硬的干部队伍，才能不断提高执政能力和领导水平，为各项事业提供坚实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加强党性修养是坚持人民立场的具体表现。党性的核心就是立场问题。我们一切工作的出发点和落脚点都是为了人民。无论是城市更新这样的重大项目，还是解决群众身边的小事，都体现着我们的党性。去年我们完成了9233套安置房的交付，让1.8万名群众喜迁新居，这就是党性在民生领域的生动体现。我们必须坚决反对形式主义、官僚主义，始终与人民群众站在一起，为实现共同富裕而努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加强党性修养是进行伟大斗争的实践要求。当前，我们面临着复杂的国际国内形势，改革发展稳定任务艰巨。无论是应对经济下行压力，还是破解征地拆迁等棘手难题，都需要我们有敢于负责、勇于担当的斗争精神。这种精神的根源就在于坚强的党性。去年，我市的化债防险工作得到省里表扬，国企改革和营商环境评价也取得了优异成绩，这正是我们党员干部党性坚强、勇于斗争的结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加强党性修养是锻造过硬队伍的迫切需要。干部队伍是我们事业发展的第一资源。当前，我们的干部队伍还存在一些问题，必须通过加强党性修养来解决。只有党性坚强，干部才能做到忠诚干净担当，才能有动力去学习新知识、提升新能力，以适应建强副中心的新要求。同时，坚持把党性作为选人用人的首要标准，才能营造风清气正的政治生态，让干事创业的氛围更加浓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接下来，我们进入第二部分，准确把握党性修养的丰富内涵。党性修养不是单一的概念，而是一个系统工程。在新时代，我们必须从六个方面来全面加强和提升，这六个方面共同构成了党性修养的核心内容。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六个核心维度分别是：政治修养、理论修养、纪律修养、作风修养、道德修养和专业修养。其中，政治修养是首要，理论修养是基础，纪律修养是保障，作风修养是关键，道德修养是底色，专业修养是支撑。这六个方面相辅相成，缺一不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必须把政治修养摆在首位。政治修养的核心是坚定拥护“两个确立”、坚决做到“两个维护”。这要求我们必须坚定政治信仰，深入学习习近平新时代中国特色社会主义思想；必须站稳政治立场，始终同党中央保持高度一致；必须严守政治纪律和政治规矩，坚决杜绝“七个有之”，做到“五个必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要强化理论武装。理论上的成熟是政治上坚定的基础。我们必须把学习习近平新时代中国特色社会主义思想作为长期任务，坚持读原著、学原文、悟原理。更重要的是要做到学思用贯通，把理论学习与解决我市发展中的实际问题紧密结合起来，防止学用脱节。同时，要不断健全理论学习机制，推动学习常态化、制度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要加强纪律规矩意识。纪律是党的生命线。我们必须把学习遵守党章党规党纪作为基础性工作，坚持纪严于法、纪在法前。要让铁的纪律真正转化为我们的日常习惯和自觉遵循。同时，要自觉接受各方面的监督，习惯在受监督和约束的环境中工作生活，特别是要加强对“一把手”的监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要锤炼优良工作作风。作风问题关系人心向背。我们要持之以恒落实中央八项规定精神，重点整治形式主义、官僚主义，把干部从“文山会海”中解放出来。要大兴调查研究之风，密切联系服务群众，让群众的诉求有人听、有人办。同时，要大力发扬斗争担当精神，为敢于担当的干部撑腰鼓劲，营造干事创业的良好氛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要提升干部的道德修养。做官先做人，做人先立德。我们要做到明大德、守公德、严私德。明大德，就是要对党忠诚，在大是大非面前旗帜鲜明；守公德，就是要全心全意为人民服务，正确行使权力；严私德，就是要严格约束自己，廉洁齐家，做到清清白白做人、干干净净做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六，要增强专业履职本领。党性强，还要能力强。我们要成为本职工作的行家里手，就必须加强专业知识学习，不断更新知识结构。要注重在实践中锻炼，把年轻干部放到一线去摔打，在火热的实践中练就真本领。同时，要弘扬精益求精的工匠精神，对待工作一丝不苟，争创一流业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学习的目的在于实践。现在我们进入第三部分，探讨如何以坚强的党性修养来锤炼过硬的工作作风。加强党性修养，最终要体现在解决实际问题、改进工作作风、推动事业发展上。接下来，我们将学习六个具体的实践路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加强党性修养是一个持续不断、久久为功的过程。我们可以从六个方面努力：深化理论滋养，用科学理论武装头脑；坚定理想信念，筑牢精神之基；践行初心使命，始终为民造福；严肃党内生活，用好批评和自我批评的武器；勇于担当作为，在实践中检验党性；严守纪律规矩，永葆清廉本色。</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要深化理论滋养。这要求我们坚持原原本本地学，认真学习党的创新理论著作；坚持融会贯通地学，把理论学习与历史学习、地方发展实际相结合；坚持联系实际地学，带着我市发展中的具体问题去学习和思考，真正做到学思用贯通、知信行统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要坚定理想信念。这需要我们加强正面教育，学习传承焦裕禄精神等宝贵精神财富；强化对党忠诚教育，通过重温入党誓词等活动，增强党员意识；同时，也要开展反面警示教育，以案为鉴，警钟长鸣，筑牢拒腐防变的思想防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要践行初心使命。为民造福是最大的政绩。我们要健全联系群众的制度，畅通民意表达渠道，确保群众的呼声能够被听到、被回应。更重要的是，要切实办好民生实事，聚焦群众最关心的就业、教育、医疗等问题，一件一件抓落实，让老百姓有更多的获得感、幸福感和安全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要严肃党内政治生活。党内政治生活是锤炼党性的“大熔炉”。我们要严格落实“三会一课”、民主生活会等制度，提高组织生活的质量。特别是要用好批评和自我批评这个锐利武器，真正做到红脸出汗、排毒治病。同时，要大力发展积极健康的党内政治文化，营造风清气正的政治生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要勇于担当作为。担当是检验党性的试金石。我们要树立鲜明的用人导向，大胆选拔使用那些在一线敢于担当、实绩突出的干部。要完善考核评价体系，让干好干坏不一样。同时，要健全容错纠错机制，按照“三个区分开来”的要求，为敢于担当的干部撑腰鼓劲，保护大家干事创业的积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六，要严守纪律规矩。全面从严治党永远在路上，我们要把严的基调长期坚持下去。这需要我们强化纪律宣传教育，让纪律入脑入心；加强干部监督管理，让权力在阳光下运行；始终保持惩治腐败的高压态势，坚持无禁区、全覆盖、零容忍，坚决查处群众身边的腐败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深刻指出，党性教育是共产党人的“心学”。这为我们加强党性修养指明了方向。当前，我市正处在“十五五”开局的关键时期，面临着产业转型、城市提质等艰巨任务。这就要求我们每一位党员干部，必须在思想、政治和行动上与党中央保持高度一致，以坚强的党性迎接挑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今天的党课到此结束，谢谢大家！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882"/>
            <a:alpha val="27000"/>
          </a:schemeClr>
        </a:solidFill>
        <a:effectLst/>
      </p:bgPr>
    </p:bg>
    <p:spTree>
      <p:nvGrpSpPr>
        <p:cNvPr id="5" name="Shape 5"/>
        <p:cNvGrpSpPr/>
        <p:nvPr/>
      </p:nvGrpSpPr>
      <p:grpSpPr>
        <a:xfrm>
          <a:off x="0" y="0"/>
          <a:ext cx="0" cy="0"/>
          <a:chOff x="0" y="0"/>
          <a:chExt cx="0" cy="0"/>
        </a:xfrm>
      </p:grpSpPr>
      <p:sp>
        <p:nvSpPr>
          <p:cNvPr id="17" name="矩形 16"/>
          <p:cNvSpPr/>
          <p:nvPr userDrawn="1"/>
        </p:nvSpPr>
        <p:spPr>
          <a:xfrm flipV="1">
            <a:off x="-635" y="6692900"/>
            <a:ext cx="12205335" cy="177800"/>
          </a:xfrm>
          <a:prstGeom prst="rect">
            <a:avLst/>
          </a:prstGeom>
          <a:solidFill>
            <a:srgbClr val="C00000"/>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 Id="rId3"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image" Target="../media/image23.svg"/><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 Id="rId3" Type="http://schemas.openxmlformats.org/officeDocument/2006/relationships/image" Target="../media/image24.png"/><Relationship Id="rId2" Type="http://schemas.openxmlformats.org/officeDocument/2006/relationships/image" Target="../media/image11.sv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9" Type="http://schemas.openxmlformats.org/officeDocument/2006/relationships/image" Target="../media/image32.png"/><Relationship Id="rId8" Type="http://schemas.openxmlformats.org/officeDocument/2006/relationships/image" Target="../media/image31.svg"/><Relationship Id="rId7" Type="http://schemas.openxmlformats.org/officeDocument/2006/relationships/image" Target="../media/image30.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13.svg"/><Relationship Id="rId3" Type="http://schemas.openxmlformats.org/officeDocument/2006/relationships/image" Target="../media/image12.png"/><Relationship Id="rId2" Type="http://schemas.openxmlformats.org/officeDocument/2006/relationships/image" Target="../media/image21.svg"/><Relationship Id="rId14" Type="http://schemas.openxmlformats.org/officeDocument/2006/relationships/notesSlide" Target="../notesSlides/notesSlide18.xml"/><Relationship Id="rId13" Type="http://schemas.openxmlformats.org/officeDocument/2006/relationships/slideLayout" Target="../slideLayouts/slideLayout1.xml"/><Relationship Id="rId12" Type="http://schemas.openxmlformats.org/officeDocument/2006/relationships/image" Target="../media/image35.svg"/><Relationship Id="rId11" Type="http://schemas.openxmlformats.org/officeDocument/2006/relationships/image" Target="../media/image34.png"/><Relationship Id="rId10" Type="http://schemas.openxmlformats.org/officeDocument/2006/relationships/image" Target="../media/image33.svg"/><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17.svg"/><Relationship Id="rId3"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39.svg"/><Relationship Id="rId1" Type="http://schemas.openxmlformats.org/officeDocument/2006/relationships/image" Target="../media/image38.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1.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43.svg"/><Relationship Id="rId1"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47.svg"/><Relationship Id="rId3" Type="http://schemas.openxmlformats.org/officeDocument/2006/relationships/image" Target="../media/image46.png"/><Relationship Id="rId2" Type="http://schemas.openxmlformats.org/officeDocument/2006/relationships/image" Target="../media/image11.svg"/><Relationship Id="rId1" Type="http://schemas.openxmlformats.org/officeDocument/2006/relationships/image" Target="../media/image10.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71525" y="1905000"/>
            <a:ext cx="11039475" cy="1524000"/>
          </a:xfrm>
          <a:prstGeom prst="rect">
            <a:avLst/>
          </a:prstGeom>
          <a:noFill/>
          <a:ln w="12700" cap="flat" cmpd="sng">
            <a:noFill/>
            <a:prstDash val="solid"/>
            <a:round/>
          </a:ln>
        </p:spPr>
        <p:txBody>
          <a:bodyPr vert="horz" wrap="square" lIns="0" tIns="0" rIns="0" bIns="0" rtlCol="0" anchor="ctr" anchorCtr="0"/>
          <a:lstStyle/>
          <a:p>
            <a:pPr marL="0" indent="0" algn="ctr">
              <a:lnSpc>
                <a:spcPct val="92000"/>
              </a:lnSpc>
              <a:defRPr/>
            </a:pPr>
            <a:r>
              <a:rPr lang="zh-CN" sz="48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锤炼坚强党性，勇担时代重任</a:t>
            </a:r>
            <a:endParaRPr lang="zh-CN" altLang="en-US" sz="48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6096000" y="3619500"/>
            <a:ext cx="571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endParaRPr lang="en-US" sz="1100"/>
          </a:p>
        </p:txBody>
      </p:sp>
      <p:sp>
        <p:nvSpPr>
          <p:cNvPr id="6" name="AutoShape 6"/>
          <p:cNvSpPr/>
          <p:nvPr/>
        </p:nvSpPr>
        <p:spPr>
          <a:xfrm>
            <a:off x="3556000" y="3512185"/>
            <a:ext cx="5080000" cy="444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主讲人：A</a:t>
            </a:r>
            <a:r>
              <a:rPr lang="zh-CN" alt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书记</a:t>
            </a:r>
            <a:endParaRPr lang="zh-CN" alt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2" name="图片 1"/>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前</a:t>
            </a:r>
            <a:r>
              <a:rPr lang="en-US" altLang="zh-CN" sz="36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  </a:t>
            </a:r>
            <a:r>
              <a:rPr lang="zh-CN" altLang="en-US" sz="36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言</a:t>
            </a:r>
            <a:endParaRPr lang="zh-CN" altLang="en-US" sz="36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
        <p:nvSpPr>
          <p:cNvPr id="5" name="AutoShape 5"/>
          <p:cNvSpPr/>
          <p:nvPr/>
        </p:nvSpPr>
        <p:spPr>
          <a:xfrm>
            <a:off x="1016000" y="2279650"/>
            <a:ext cx="1016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20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      习近平总书记强调：“党性教育是共产党人修身养性的必修课，也是共产党人的‘心学’，增强党性，重在坚定理想信念，铸牢对党忠诚，厚植为民情怀，纯正道德品质，保持清正廉洁。”我市作为经济强市、国家历史文化名城、老工业基地转型之城，正处在“十五五”开局的关键节点，正处在产业向新、城市提质、治理增效的攻坚阶段。全市党员特别是领导干部，必须站在政治和全局高度，把加强党性修养同我市发展实际紧密结合起来，做到思想上对标、政治上看齐、行动上紧跟</a:t>
            </a:r>
            <a:r>
              <a:rPr lang="en-US" sz="2000">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，以绝对忠诚的政治品格和务实担当的作风，奋力走好新时代赶考路。</a:t>
            </a:r>
            <a:endParaRPr lang="en-US" sz="20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cxnSp>
        <p:nvCxnSpPr>
          <p:cNvPr id="24" name="直接连接符 23"/>
          <p:cNvCxnSpPr/>
          <p:nvPr/>
        </p:nvCxnSpPr>
        <p:spPr>
          <a:xfrm>
            <a:off x="761365" y="1517015"/>
            <a:ext cx="1057021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8" name="图片 7"/>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2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目</a:t>
            </a:r>
            <a:r>
              <a:rPr lang="en-US" altLang="zh-CN" sz="32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  </a:t>
            </a:r>
            <a:r>
              <a:rPr lang="zh-CN" altLang="en-US" sz="32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录</a:t>
            </a:r>
            <a:endParaRPr lang="zh-CN" altLang="en-US" sz="32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
        <p:nvSpPr>
          <p:cNvPr id="4" name="AutoShape 4"/>
          <p:cNvSpPr/>
          <p:nvPr/>
        </p:nvSpPr>
        <p:spPr>
          <a:xfrm>
            <a:off x="762000" y="1698625"/>
            <a:ext cx="3302000" cy="3556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1698625"/>
            <a:ext cx="330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2016125"/>
            <a:ext cx="304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7" name="AutoShape 7"/>
          <p:cNvSpPr/>
          <p:nvPr/>
        </p:nvSpPr>
        <p:spPr>
          <a:xfrm>
            <a:off x="952500" y="2714625"/>
            <a:ext cx="292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深刻认识党性修养的极端重要性</a:t>
            </a:r>
            <a:endParaRPr lang="en-US" sz="1100"/>
          </a:p>
        </p:txBody>
      </p:sp>
      <p:cxnSp>
        <p:nvCxnSpPr>
          <p:cNvPr id="8" name="Connector 8"/>
          <p:cNvCxnSpPr/>
          <p:nvPr/>
        </p:nvCxnSpPr>
        <p:spPr>
          <a:xfrm rot="-14946">
            <a:off x="952514" y="3660775"/>
            <a:ext cx="2921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952500" y="3857625"/>
            <a:ext cx="2921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聚焦“为什么修”的根本命题，深刻理解加强党性修养是共产党人的“心学”与终身必修课，是筑牢信仰之基、补足精神之钙、把稳思想之舵的根本保障。</a:t>
            </a:r>
            <a:endParaRPr lang="en-US" sz="1100"/>
          </a:p>
        </p:txBody>
      </p:sp>
      <p:sp>
        <p:nvSpPr>
          <p:cNvPr id="10" name="AutoShape 10"/>
          <p:cNvSpPr/>
          <p:nvPr/>
        </p:nvSpPr>
        <p:spPr>
          <a:xfrm>
            <a:off x="4445000" y="1698625"/>
            <a:ext cx="3302000" cy="3556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445000" y="1698625"/>
            <a:ext cx="330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635500" y="2016125"/>
            <a:ext cx="304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3" name="AutoShape 13"/>
          <p:cNvSpPr/>
          <p:nvPr/>
        </p:nvSpPr>
        <p:spPr>
          <a:xfrm>
            <a:off x="4635500" y="2714625"/>
            <a:ext cx="292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准确把握党性修养的丰富内涵</a:t>
            </a:r>
            <a:endParaRPr lang="en-US" sz="1100"/>
          </a:p>
        </p:txBody>
      </p:sp>
      <p:cxnSp>
        <p:nvCxnSpPr>
          <p:cNvPr id="14" name="Connector 14"/>
          <p:cNvCxnSpPr/>
          <p:nvPr/>
        </p:nvCxnSpPr>
        <p:spPr>
          <a:xfrm rot="-14946">
            <a:off x="4635514" y="3660775"/>
            <a:ext cx="2921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5" name="AutoShape 15"/>
          <p:cNvSpPr/>
          <p:nvPr/>
        </p:nvSpPr>
        <p:spPr>
          <a:xfrm>
            <a:off x="4635500" y="3857625"/>
            <a:ext cx="2921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明确“修什么”的核心要义，涵盖政治修养、理论修养、道德修养、纪律修养和作风修养等关键维度，是党员干部立身、立业、立言、立德的核心支撑与根本遵循。</a:t>
            </a:r>
            <a:endParaRPr lang="en-US" sz="1100"/>
          </a:p>
        </p:txBody>
      </p:sp>
      <p:sp>
        <p:nvSpPr>
          <p:cNvPr id="16" name="AutoShape 16"/>
          <p:cNvSpPr/>
          <p:nvPr/>
        </p:nvSpPr>
        <p:spPr>
          <a:xfrm>
            <a:off x="8128000" y="1698625"/>
            <a:ext cx="3302000" cy="3556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128000" y="1698625"/>
            <a:ext cx="330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318500" y="2016125"/>
            <a:ext cx="304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9" name="AutoShape 19"/>
          <p:cNvSpPr/>
          <p:nvPr/>
        </p:nvSpPr>
        <p:spPr>
          <a:xfrm>
            <a:off x="8318500" y="2714625"/>
            <a:ext cx="292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以坚强党性修养锤炼过硬工作作风</a:t>
            </a:r>
            <a:endParaRPr lang="en-US" sz="1100"/>
          </a:p>
        </p:txBody>
      </p:sp>
      <p:cxnSp>
        <p:nvCxnSpPr>
          <p:cNvPr id="20" name="Connector 20"/>
          <p:cNvCxnSpPr/>
          <p:nvPr/>
        </p:nvCxnSpPr>
        <p:spPr>
          <a:xfrm rot="-14946">
            <a:off x="8318514" y="3660775"/>
            <a:ext cx="2921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1" name="AutoShape 21"/>
          <p:cNvSpPr/>
          <p:nvPr/>
        </p:nvSpPr>
        <p:spPr>
          <a:xfrm>
            <a:off x="8318500" y="3857625"/>
            <a:ext cx="2921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践行“怎么修”的实践路径，坚持学思用贯通、知信行统一，把党性修养融入日常、抓在经常，以“时时放心不下”的责任感展现新担当、新作为。</a:t>
            </a:r>
            <a:endParaRPr lang="en-US" sz="1100"/>
          </a:p>
        </p:txBody>
      </p:sp>
      <p:pic>
        <p:nvPicPr>
          <p:cNvPr id="2" name="图片 1"/>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22" name="图片 21"/>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762000" y="2533650"/>
            <a:ext cx="1066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一、</a:t>
            </a:r>
            <a:r>
              <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深刻认识党性修养的极端重要性</a:t>
            </a:r>
            <a:endPar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2" name="图片 1"/>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（一）加强党性修养是推进全面从严治党的必然要求</a:t>
            </a:r>
            <a:endParaRPr lang="en-US" sz="1100"/>
          </a:p>
        </p:txBody>
      </p:sp>
      <p:sp>
        <p:nvSpPr>
          <p:cNvPr id="4" name="AutoShape 4"/>
          <p:cNvSpPr/>
          <p:nvPr/>
        </p:nvSpPr>
        <p:spPr>
          <a:xfrm>
            <a:off x="762000" y="1651000"/>
            <a:ext cx="10668000" cy="1079500"/>
          </a:xfrm>
          <a:prstGeom prst="roundRect">
            <a:avLst>
              <a:gd name="adj" fmla="val 0"/>
            </a:avLst>
          </a:prstGeom>
          <a:solidFill>
            <a:srgbClr val="C00000">
              <a:alpha val="7000"/>
            </a:srgbClr>
          </a:solidFill>
          <a:ln cap="flat" cmpd="sng">
            <a:solidFill>
              <a:srgbClr val="A70000">
                <a:alpha val="7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778000"/>
            <a:ext cx="10287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核心观点：</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全面从严治党，既要靠制度治党、纪律管党，更要靠党性立党、思想强党。这是从政治高度和思想深度对管党治党规律的深刻把握，是新时代加强党的建设的根本遵循。</a:t>
            </a:r>
            <a:endParaRPr lang="en-US" sz="1100"/>
          </a:p>
        </p:txBody>
      </p:sp>
      <p:sp>
        <p:nvSpPr>
          <p:cNvPr id="6" name="AutoShape 6"/>
          <p:cNvSpPr/>
          <p:nvPr/>
        </p:nvSpPr>
        <p:spPr>
          <a:xfrm>
            <a:off x="762000" y="2984500"/>
            <a:ext cx="342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破解大党独有难题的根本之举</a:t>
            </a:r>
            <a:endParaRPr lang="en-US" sz="1100"/>
          </a:p>
        </p:txBody>
      </p:sp>
      <p:cxnSp>
        <p:nvCxnSpPr>
          <p:cNvPr id="7" name="Connector 7"/>
          <p:cNvCxnSpPr/>
          <p:nvPr/>
        </p:nvCxnSpPr>
        <p:spPr>
          <a:xfrm rot="-12732">
            <a:off x="762012" y="3549650"/>
            <a:ext cx="3429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8" name="AutoShape 8"/>
          <p:cNvSpPr/>
          <p:nvPr/>
        </p:nvSpPr>
        <p:spPr>
          <a:xfrm>
            <a:off x="762000" y="3746500"/>
            <a:ext cx="3429000" cy="2413000"/>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六个如何始终”的独有难题，加强党性修养是根本破解之道。个别干部出现的执行力弱化、担当精神缺失等问题，根源在于党性这个“总开关”出了问题。唯有不断锤炼党性，才能从思想深处固本培元，确保党始终成为中国特色社会主义事业的坚强领导核心。</a:t>
            </a:r>
            <a:endParaRPr lang="en-US" sz="1100"/>
          </a:p>
        </p:txBody>
      </p:sp>
      <p:sp>
        <p:nvSpPr>
          <p:cNvPr id="9" name="AutoShape 9"/>
          <p:cNvSpPr/>
          <p:nvPr/>
        </p:nvSpPr>
        <p:spPr>
          <a:xfrm>
            <a:off x="4381500" y="2984500"/>
            <a:ext cx="342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永葆党的先进性和纯洁性的内在需要</a:t>
            </a:r>
            <a:endParaRPr lang="en-US" sz="1100"/>
          </a:p>
        </p:txBody>
      </p:sp>
      <p:cxnSp>
        <p:nvCxnSpPr>
          <p:cNvPr id="10" name="Connector 10"/>
          <p:cNvCxnSpPr/>
          <p:nvPr/>
        </p:nvCxnSpPr>
        <p:spPr>
          <a:xfrm rot="-12732">
            <a:off x="4381512" y="3549650"/>
            <a:ext cx="3429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1" name="AutoShape 11"/>
          <p:cNvSpPr/>
          <p:nvPr/>
        </p:nvSpPr>
        <p:spPr>
          <a:xfrm>
            <a:off x="4381500" y="3746500"/>
            <a:ext cx="3429000" cy="2413000"/>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是党的先进性和纯洁性的集中体现。当前“四风”问题树倒根存，形式主义、官僚主义新表现层出不穷，其本质是党性不纯的表现。必须坚持思想建党与制度治党紧密结合，不断加强党性教育，才能持续净化党内政治生态，确保党始终保持蓬勃朝气。</a:t>
            </a:r>
            <a:endParaRPr lang="en-US" sz="1100"/>
          </a:p>
        </p:txBody>
      </p:sp>
      <p:sp>
        <p:nvSpPr>
          <p:cNvPr id="12" name="AutoShape 12"/>
          <p:cNvSpPr/>
          <p:nvPr/>
        </p:nvSpPr>
        <p:spPr>
          <a:xfrm>
            <a:off x="8001000" y="2984500"/>
            <a:ext cx="342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提高执政能力和领导水平的坚实保障</a:t>
            </a:r>
            <a:endParaRPr lang="en-US" sz="1100"/>
          </a:p>
        </p:txBody>
      </p:sp>
      <p:cxnSp>
        <p:nvCxnSpPr>
          <p:cNvPr id="13" name="Connector 13"/>
          <p:cNvCxnSpPr/>
          <p:nvPr/>
        </p:nvCxnSpPr>
        <p:spPr>
          <a:xfrm rot="-12732">
            <a:off x="8001012" y="3549650"/>
            <a:ext cx="3429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4" name="AutoShape 14"/>
          <p:cNvSpPr/>
          <p:nvPr/>
        </p:nvSpPr>
        <p:spPr>
          <a:xfrm>
            <a:off x="8001000" y="3746500"/>
            <a:ext cx="3429000" cy="2413000"/>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当前改革发展任务艰巨繁重，从重大项目攻坚到基层治理创新，都需要一支党性过硬的干部队伍。坚强的党性是干部应对风险挑战、驾驭复杂局面的底气所在。只有不断提升党性修养，才能锻造出政治过硬、本领高强的执政骨干，为事业发展提供坚实的组织保障。</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（二）加强党性修养是坚持人民立场的具体表现</a:t>
            </a:r>
            <a:endParaRPr lang="en-US" sz="1100"/>
          </a:p>
        </p:txBody>
      </p:sp>
      <p:sp>
        <p:nvSpPr>
          <p:cNvPr id="4" name="AutoShape 4"/>
          <p:cNvSpPr/>
          <p:nvPr/>
        </p:nvSpPr>
        <p:spPr>
          <a:xfrm>
            <a:off x="762000" y="1460500"/>
            <a:ext cx="10668000" cy="952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952500" y="1587500"/>
            <a:ext cx="10287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核心观点：</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党性说到底就是立场问题。“江山就是人民，人民就是江山”，坚守人民立场是加强党性修养的根本出发点和落脚点，也是衡量党性强弱的根本标尺。</a:t>
            </a:r>
            <a:endParaRPr lang="en-US" sz="1100"/>
          </a:p>
        </p:txBody>
      </p:sp>
      <p:sp>
        <p:nvSpPr>
          <p:cNvPr id="6" name="AutoShape 6"/>
          <p:cNvSpPr/>
          <p:nvPr/>
        </p:nvSpPr>
        <p:spPr>
          <a:xfrm>
            <a:off x="762000" y="2667000"/>
            <a:ext cx="3429000" cy="361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895600"/>
            <a:ext cx="355600" cy="355600"/>
          </a:xfrm>
          <a:prstGeom prst="rect">
            <a:avLst/>
          </a:prstGeom>
        </p:spPr>
      </p:pic>
      <p:sp>
        <p:nvSpPr>
          <p:cNvPr id="8" name="AutoShape 8"/>
          <p:cNvSpPr/>
          <p:nvPr/>
        </p:nvSpPr>
        <p:spPr>
          <a:xfrm>
            <a:off x="1397000" y="2895600"/>
            <a:ext cx="273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践行根本宗旨的集中体现</a:t>
            </a:r>
            <a:endParaRPr lang="en-US" sz="1100"/>
          </a:p>
        </p:txBody>
      </p:sp>
      <p:cxnSp>
        <p:nvCxnSpPr>
          <p:cNvPr id="9" name="Connector 9"/>
          <p:cNvCxnSpPr/>
          <p:nvPr/>
        </p:nvCxnSpPr>
        <p:spPr>
          <a:xfrm rot="-14323">
            <a:off x="952513" y="3422650"/>
            <a:ext cx="304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952500" y="3619500"/>
            <a:ext cx="3048000" cy="254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市委决策始终站在人民立场，把解决群众急难愁盼作为头等大事。城市更新是“面子”更是“里子”，是检验党性的试金石。</a:t>
            </a:r>
            <a:endParaRPr lang="en-US" sz="1100"/>
          </a:p>
          <a:p>
            <a:pPr marL="0" indent="0" algn="l">
              <a:lnSpc>
                <a:spcPct val="117000"/>
              </a:lnSpc>
              <a:spcBef>
                <a:spcPts val="1000"/>
              </a:spcBef>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民生答卷：</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去年交付安置房9233套，1.8万名群众喜迁新居，保交楼任务全面完成，以“住有所居”兑现对人民的承诺。</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4381500" y="2667000"/>
            <a:ext cx="3429000" cy="361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2895600"/>
            <a:ext cx="355600" cy="355600"/>
          </a:xfrm>
          <a:prstGeom prst="rect">
            <a:avLst/>
          </a:prstGeom>
        </p:spPr>
      </p:pic>
      <p:sp>
        <p:nvSpPr>
          <p:cNvPr id="13" name="AutoShape 13"/>
          <p:cNvSpPr/>
          <p:nvPr/>
        </p:nvSpPr>
        <p:spPr>
          <a:xfrm>
            <a:off x="5016500" y="2895600"/>
            <a:ext cx="273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密切党群血肉联系的要求</a:t>
            </a:r>
            <a:endParaRPr lang="en-US" sz="1100"/>
          </a:p>
        </p:txBody>
      </p:sp>
      <p:cxnSp>
        <p:nvCxnSpPr>
          <p:cNvPr id="14" name="Connector 14"/>
          <p:cNvCxnSpPr/>
          <p:nvPr/>
        </p:nvCxnSpPr>
        <p:spPr>
          <a:xfrm rot="-14323">
            <a:off x="4572013" y="3422650"/>
            <a:ext cx="304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572000" y="3619500"/>
            <a:ext cx="3048000" cy="254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形式主义、官僚主义本质是党性缺失。调研“走马观花”、问题“层层推诿”，只会割裂党同人民群众的血肉联系。</a:t>
            </a:r>
            <a:endParaRPr lang="en-US" sz="1100"/>
          </a:p>
          <a:p>
            <a:pPr marL="0" indent="0" algn="l">
              <a:lnSpc>
                <a:spcPct val="117000"/>
              </a:lnSpc>
              <a:spcBef>
                <a:spcPts val="1000"/>
              </a:spcBef>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破题关键：</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坚决破除“官本位”思想，走出机关大院，与群众坐在一条板凳上，同群众想在一起、干在一起，把根扎在基层。</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8001000" y="2667000"/>
            <a:ext cx="3429000" cy="361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2895600"/>
            <a:ext cx="355600" cy="355600"/>
          </a:xfrm>
          <a:prstGeom prst="rect">
            <a:avLst/>
          </a:prstGeom>
        </p:spPr>
      </p:pic>
      <p:sp>
        <p:nvSpPr>
          <p:cNvPr id="18" name="AutoShape 18"/>
          <p:cNvSpPr/>
          <p:nvPr/>
        </p:nvSpPr>
        <p:spPr>
          <a:xfrm>
            <a:off x="8636000" y="2895600"/>
            <a:ext cx="273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实现共同富裕的重要支撑</a:t>
            </a:r>
            <a:endParaRPr lang="en-US" sz="1100"/>
          </a:p>
        </p:txBody>
      </p:sp>
      <p:cxnSp>
        <p:nvCxnSpPr>
          <p:cNvPr id="19" name="Connector 19"/>
          <p:cNvCxnSpPr/>
          <p:nvPr/>
        </p:nvCxnSpPr>
        <p:spPr>
          <a:xfrm rot="-14323">
            <a:off x="8191513" y="3422650"/>
            <a:ext cx="304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0" name="AutoShape 20"/>
          <p:cNvSpPr/>
          <p:nvPr/>
        </p:nvSpPr>
        <p:spPr>
          <a:xfrm>
            <a:off x="8191500" y="3619500"/>
            <a:ext cx="3048000" cy="254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当前城乡发展不平衡、农村居民收入偏低等问题依然突出，这是对党员干部党性和担当的现实考验。</a:t>
            </a:r>
            <a:endParaRPr lang="en-US" sz="1100"/>
          </a:p>
          <a:p>
            <a:pPr marL="0" indent="0" algn="l">
              <a:lnSpc>
                <a:spcPct val="117000"/>
              </a:lnSpc>
              <a:spcBef>
                <a:spcPts val="1000"/>
              </a:spcBef>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使命担当：</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以坚强党性扛起政治责任，在乡村振兴、民生保障上持续用力，不断缩小差距，让发展成果更多更公平惠及全体人民。</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（三）加强党性修养是进行伟大斗争的实践要求</a:t>
            </a:r>
            <a:endParaRPr lang="en-US" sz="1100"/>
          </a:p>
        </p:txBody>
      </p:sp>
      <p:sp>
        <p:nvSpPr>
          <p:cNvPr id="4" name="AutoShape 4"/>
          <p:cNvSpPr/>
          <p:nvPr/>
        </p:nvSpPr>
        <p:spPr>
          <a:xfrm>
            <a:off x="762000" y="1397000"/>
            <a:ext cx="10668000" cy="9525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524000"/>
            <a:ext cx="10287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核心观点：</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敢于负责、勇于担当，是检验党性和作风的试金石。在新征程上，唯有以坚强党性为根基，才能在复杂局面中保持定力，在风险挑战中挺身而出，在改革攻坚中破局开路。</a:t>
            </a:r>
            <a:endParaRPr lang="en-US" sz="1100"/>
          </a:p>
        </p:txBody>
      </p:sp>
      <p:sp>
        <p:nvSpPr>
          <p:cNvPr id="6" name="AutoShape 6"/>
          <p:cNvSpPr/>
          <p:nvPr/>
        </p:nvSpPr>
        <p:spPr>
          <a:xfrm>
            <a:off x="762000" y="2667000"/>
            <a:ext cx="3429000" cy="2603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952500" y="28575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应对复杂形势的迫切需要</a:t>
            </a:r>
            <a:endParaRPr lang="en-US" sz="1100"/>
          </a:p>
        </p:txBody>
      </p:sp>
      <p:sp>
        <p:nvSpPr>
          <p:cNvPr id="8" name="AutoShape 8"/>
          <p:cNvSpPr/>
          <p:nvPr/>
        </p:nvSpPr>
        <p:spPr>
          <a:xfrm>
            <a:off x="952500" y="3365500"/>
            <a:ext cx="3048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外部面临全球经济复苏乏力、贸易壁垒高筑的挑战，内部叠加产业升级、债务化解等多重压力。坚强的党性是保持战略定力、守住底线的根本保证。</a:t>
            </a:r>
            <a:b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实践印证：</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我市化债防险工作获省委省政府通报表扬，是党性引领攻坚克难的生动体现。</a:t>
            </a:r>
            <a:endParaRPr lang="en-US" sz="1100"/>
          </a:p>
        </p:txBody>
      </p:sp>
      <p:sp>
        <p:nvSpPr>
          <p:cNvPr id="9" name="AutoShape 9"/>
          <p:cNvSpPr/>
          <p:nvPr/>
        </p:nvSpPr>
        <p:spPr>
          <a:xfrm>
            <a:off x="4381500" y="2667000"/>
            <a:ext cx="3429000" cy="2603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572000" y="28575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破解发展难题的必由之路</a:t>
            </a:r>
            <a:endParaRPr lang="en-US" sz="1100"/>
          </a:p>
        </p:txBody>
      </p:sp>
      <p:sp>
        <p:nvSpPr>
          <p:cNvPr id="11" name="AutoShape 11"/>
          <p:cNvSpPr/>
          <p:nvPr/>
        </p:nvSpPr>
        <p:spPr>
          <a:xfrm>
            <a:off x="4572000" y="3365500"/>
            <a:ext cx="3048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改革进入深水区，征地拆迁、问题楼盘处置等“硬骨头”问题频发。唯有党性过硬，才能直面矛盾、突破利益固化的藩篱。</a:t>
            </a:r>
            <a:b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实践印证：</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国企改革三年行动获评全省A级，营商环境评价位居全省第一，彰显了党性支撑下的担当作为。</a:t>
            </a:r>
            <a:endParaRPr lang="en-US" sz="1100"/>
          </a:p>
        </p:txBody>
      </p:sp>
      <p:sp>
        <p:nvSpPr>
          <p:cNvPr id="12" name="AutoShape 12"/>
          <p:cNvSpPr/>
          <p:nvPr/>
        </p:nvSpPr>
        <p:spPr>
          <a:xfrm>
            <a:off x="8001000" y="2667000"/>
            <a:ext cx="3429000" cy="2603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191500" y="28575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防范风险挑战的现实考量</a:t>
            </a:r>
            <a:endParaRPr lang="en-US" sz="1100"/>
          </a:p>
        </p:txBody>
      </p:sp>
      <p:sp>
        <p:nvSpPr>
          <p:cNvPr id="14" name="AutoShape 14"/>
          <p:cNvSpPr/>
          <p:nvPr/>
        </p:nvSpPr>
        <p:spPr>
          <a:xfrm>
            <a:off x="8191500" y="3365500"/>
            <a:ext cx="3048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政治、经济、社会等领域风险交织，防汛抗旱、安全生产等底线工作不容有失。党性修养决定着风险防范的敏锐性与执行力。</a:t>
            </a:r>
            <a:b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实践要求：</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党员干部要常怀“时时放心不下”的责任感，守土有责、守土尽责，为高质量发展保驾护航。</a:t>
            </a:r>
            <a:endParaRPr lang="en-US" sz="1100"/>
          </a:p>
        </p:txBody>
      </p:sp>
      <p:sp>
        <p:nvSpPr>
          <p:cNvPr id="15" name="AutoShape 15"/>
          <p:cNvSpPr/>
          <p:nvPr/>
        </p:nvSpPr>
        <p:spPr>
          <a:xfrm>
            <a:off x="762000" y="5524500"/>
            <a:ext cx="10668000" cy="889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952500" y="5651500"/>
            <a:ext cx="10287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“心有所信，方能行远；学有所悟，而后笃行。”</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加强党性修养是终身必修课，必须融入血脉、付诸行动，以“逢山开路、遇水架桥”的斗争精神，在新时代的伟大斗争中展现新作为、作出新贡献。</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（四）加强党性修养是锻造过硬队伍的迫切需要</a:t>
            </a:r>
            <a:endParaRPr lang="en-US" sz="1100"/>
          </a:p>
        </p:txBody>
      </p:sp>
      <p:sp>
        <p:nvSpPr>
          <p:cNvPr id="4" name="AutoShape 4"/>
          <p:cNvSpPr/>
          <p:nvPr/>
        </p:nvSpPr>
        <p:spPr>
          <a:xfrm>
            <a:off x="762000" y="1587500"/>
            <a:ext cx="10668000" cy="889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752600"/>
            <a:ext cx="1028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核心观点：</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干部队伍是我市发展的第一资源，党性修养是队伍建设的核心任务，是提升干部素质、净化政治生态、推动事业发展的根本保障。</a:t>
            </a:r>
            <a:endParaRPr lang="en-US" sz="1100"/>
          </a:p>
        </p:txBody>
      </p:sp>
      <p:sp>
        <p:nvSpPr>
          <p:cNvPr id="6" name="AutoShape 6"/>
          <p:cNvSpPr/>
          <p:nvPr/>
        </p:nvSpPr>
        <p:spPr>
          <a:xfrm>
            <a:off x="762000" y="2794000"/>
            <a:ext cx="3429000" cy="29845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952500" y="2984500"/>
            <a:ext cx="304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锻造队伍的根本抓手</a:t>
            </a:r>
            <a:endParaRPr lang="en-US" sz="1100"/>
          </a:p>
        </p:txBody>
      </p:sp>
      <p:cxnSp>
        <p:nvCxnSpPr>
          <p:cNvPr id="8" name="Connector 8"/>
          <p:cNvCxnSpPr/>
          <p:nvPr/>
        </p:nvCxnSpPr>
        <p:spPr>
          <a:xfrm rot="-14323">
            <a:off x="952513" y="3613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952500" y="37846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针对理想信念滑坡、宗旨意识淡薄等问题，以党性修养为“校正器”，筑牢思想根基。确保干部做到政治忠诚有底、廉洁干净有界、履职担当有力，打造坚不可摧的战斗堡垒。</a:t>
            </a:r>
            <a:endParaRPr lang="en-US" sz="1100"/>
          </a:p>
        </p:txBody>
      </p:sp>
      <p:sp>
        <p:nvSpPr>
          <p:cNvPr id="10" name="AutoShape 10"/>
          <p:cNvSpPr/>
          <p:nvPr/>
        </p:nvSpPr>
        <p:spPr>
          <a:xfrm>
            <a:off x="4381500" y="2794000"/>
            <a:ext cx="3429000" cy="29845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572000" y="2984500"/>
            <a:ext cx="304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提升能力的内生动力</a:t>
            </a:r>
            <a:endParaRPr lang="en-US" sz="1100"/>
          </a:p>
        </p:txBody>
      </p:sp>
      <p:cxnSp>
        <p:nvCxnSpPr>
          <p:cNvPr id="12" name="Connector 12"/>
          <p:cNvCxnSpPr/>
          <p:nvPr/>
        </p:nvCxnSpPr>
        <p:spPr>
          <a:xfrm rot="-14323">
            <a:off x="4572013" y="3613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572000" y="37846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紧扣建强副中心的时代要求，以坚强党性激发学习自觉。主动更新知识结构，深研产业、科技与治理之道；强化实践锻炼，在攻坚克难中锤炼本领，始终跟上时代发展的节拍。</a:t>
            </a:r>
            <a:endParaRPr lang="en-US" sz="1100"/>
          </a:p>
        </p:txBody>
      </p:sp>
      <p:sp>
        <p:nvSpPr>
          <p:cNvPr id="14" name="AutoShape 14"/>
          <p:cNvSpPr/>
          <p:nvPr/>
        </p:nvSpPr>
        <p:spPr>
          <a:xfrm>
            <a:off x="8001000" y="2794000"/>
            <a:ext cx="3429000" cy="29845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191500" y="2984500"/>
            <a:ext cx="304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净化生态的关键所在</a:t>
            </a:r>
            <a:endParaRPr lang="en-US" sz="1100"/>
          </a:p>
        </p:txBody>
      </p:sp>
      <p:cxnSp>
        <p:nvCxnSpPr>
          <p:cNvPr id="16" name="Connector 16"/>
          <p:cNvCxnSpPr/>
          <p:nvPr/>
        </p:nvCxnSpPr>
        <p:spPr>
          <a:xfrm rot="-14323">
            <a:off x="8191513" y="3613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7" name="AutoShape 17"/>
          <p:cNvSpPr/>
          <p:nvPr/>
        </p:nvSpPr>
        <p:spPr>
          <a:xfrm>
            <a:off x="8191500" y="37846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坚持把党性作为选人用人的首要标尺，树立鲜明导向。推动形成“能者上、优者奖、庸者下、劣者汰”的良性机制，让重实效、强实干、抓落实成为干部队伍的鲜明底色。</a:t>
            </a:r>
            <a:endParaRPr lang="en-US" sz="1100"/>
          </a:p>
        </p:txBody>
      </p:sp>
      <p:sp>
        <p:nvSpPr>
          <p:cNvPr id="18" name="AutoShape 18"/>
          <p:cNvSpPr/>
          <p:nvPr/>
        </p:nvSpPr>
        <p:spPr>
          <a:xfrm>
            <a:off x="762000" y="60960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以党性铸魂 · 以实干立身 · 以清廉守正 ——</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762000" y="2451735"/>
            <a:ext cx="10668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二、</a:t>
            </a:r>
            <a:r>
              <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准确把握党性修养的丰富内涵</a:t>
            </a:r>
            <a:endPar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8" name="图片 7"/>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党性修养的六个核心维度</a:t>
            </a:r>
            <a:endParaRPr lang="en-US" sz="1100"/>
          </a:p>
        </p:txBody>
      </p:sp>
      <p:sp>
        <p:nvSpPr>
          <p:cNvPr id="4" name="AutoShape 4"/>
          <p:cNvSpPr/>
          <p:nvPr/>
        </p:nvSpPr>
        <p:spPr>
          <a:xfrm>
            <a:off x="762000" y="1397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新时代加强党性修养，必须聚焦六个关键方面，持续锤炼政治品格、提升能力素质，为推进强国建设、民族复兴伟业提供坚强政治保证。</a:t>
            </a:r>
            <a:endParaRPr lang="en-US" sz="1100"/>
          </a:p>
        </p:txBody>
      </p:sp>
      <p:sp>
        <p:nvSpPr>
          <p:cNvPr id="5" name="AutoShape 5"/>
          <p:cNvSpPr/>
          <p:nvPr/>
        </p:nvSpPr>
        <p:spPr>
          <a:xfrm>
            <a:off x="762000" y="2413000"/>
            <a:ext cx="5207000" cy="107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603500"/>
            <a:ext cx="63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7" name="AutoShape 7"/>
          <p:cNvSpPr/>
          <p:nvPr/>
        </p:nvSpPr>
        <p:spPr>
          <a:xfrm>
            <a:off x="1651000" y="25654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政治修养 · 首要前提</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坚定理想信念，把稳政治方向，增强“四个意识”、坚定“四个自信”、做到“两个维护”，始终保持政治上的清醒和坚定。</a:t>
            </a:r>
            <a:endParaRPr lang="en-US" sz="1100"/>
          </a:p>
        </p:txBody>
      </p:sp>
      <p:sp>
        <p:nvSpPr>
          <p:cNvPr id="8" name="AutoShape 8"/>
          <p:cNvSpPr/>
          <p:nvPr/>
        </p:nvSpPr>
        <p:spPr>
          <a:xfrm>
            <a:off x="762000" y="3683000"/>
            <a:ext cx="5207000" cy="107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952500" y="3873500"/>
            <a:ext cx="63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0" name="AutoShape 10"/>
          <p:cNvSpPr/>
          <p:nvPr/>
        </p:nvSpPr>
        <p:spPr>
          <a:xfrm>
            <a:off x="1651000" y="38354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理论修养 · 坚实基础</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深入学习党的创新理论，坚持学思用贯通、知信行统一，以科学理论武装头脑、指导实践、推动工作，筑牢思想根基。</a:t>
            </a:r>
            <a:endParaRPr lang="en-US" sz="1100"/>
          </a:p>
        </p:txBody>
      </p:sp>
      <p:sp>
        <p:nvSpPr>
          <p:cNvPr id="11" name="AutoShape 11"/>
          <p:cNvSpPr/>
          <p:nvPr/>
        </p:nvSpPr>
        <p:spPr>
          <a:xfrm>
            <a:off x="762000" y="4953000"/>
            <a:ext cx="5207000" cy="107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952500" y="5143500"/>
            <a:ext cx="63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3" name="AutoShape 13"/>
          <p:cNvSpPr/>
          <p:nvPr/>
        </p:nvSpPr>
        <p:spPr>
          <a:xfrm>
            <a:off x="1651000" y="51054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纪律修养 · 根本保障</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严守政治纪律和政治规矩，心存敬畏、手握戒尺，自觉遵守党纪国法，做到心有所畏、言有所戒、行有所止。</a:t>
            </a:r>
            <a:endParaRPr lang="en-US" sz="1100"/>
          </a:p>
        </p:txBody>
      </p:sp>
      <p:sp>
        <p:nvSpPr>
          <p:cNvPr id="14" name="AutoShape 14"/>
          <p:cNvSpPr/>
          <p:nvPr/>
        </p:nvSpPr>
        <p:spPr>
          <a:xfrm>
            <a:off x="6223000" y="2413000"/>
            <a:ext cx="5207000" cy="107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6413500" y="2603500"/>
            <a:ext cx="63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16" name="AutoShape 16"/>
          <p:cNvSpPr/>
          <p:nvPr/>
        </p:nvSpPr>
        <p:spPr>
          <a:xfrm>
            <a:off x="7112000" y="25654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作风修养 · 关键所在</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坚持实事求是，践行群众路线，力戒形式主义、官僚主义，始终保持同人民群众的血肉联系，做到求真务实、清正廉洁。</a:t>
            </a:r>
            <a:endParaRPr lang="en-US" sz="1100"/>
          </a:p>
        </p:txBody>
      </p:sp>
      <p:sp>
        <p:nvSpPr>
          <p:cNvPr id="17" name="AutoShape 17"/>
          <p:cNvSpPr/>
          <p:nvPr/>
        </p:nvSpPr>
        <p:spPr>
          <a:xfrm>
            <a:off x="6223000" y="3683000"/>
            <a:ext cx="5207000" cy="107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413500" y="3873500"/>
            <a:ext cx="63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sp>
        <p:nvSpPr>
          <p:cNvPr id="19" name="AutoShape 19"/>
          <p:cNvSpPr/>
          <p:nvPr/>
        </p:nvSpPr>
        <p:spPr>
          <a:xfrm>
            <a:off x="7112000" y="38354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道德修养 · 鲜明底色</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明大德、守公德、严私德，涵养高尚道德情操和健康生活情趣，做到以德修身、以德立威、以德服众。</a:t>
            </a:r>
            <a:endParaRPr lang="en-US" sz="1100"/>
          </a:p>
        </p:txBody>
      </p:sp>
      <p:sp>
        <p:nvSpPr>
          <p:cNvPr id="20" name="AutoShape 20"/>
          <p:cNvSpPr/>
          <p:nvPr/>
        </p:nvSpPr>
        <p:spPr>
          <a:xfrm>
            <a:off x="6223000" y="4953000"/>
            <a:ext cx="5207000" cy="107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413500" y="5143500"/>
            <a:ext cx="63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06</a:t>
            </a:r>
            <a:endParaRPr lang="en-US" sz="1100"/>
          </a:p>
        </p:txBody>
      </p:sp>
      <p:sp>
        <p:nvSpPr>
          <p:cNvPr id="22" name="AutoShape 22"/>
          <p:cNvSpPr/>
          <p:nvPr/>
        </p:nvSpPr>
        <p:spPr>
          <a:xfrm>
            <a:off x="7112000" y="51054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专业修养 · 重要支撑</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练就过硬业务本领，提升履职尽责能力，不断学习新知识、掌握新技能，成为本职工作的行家里手和攻坚克难的实干家。</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（一）把政治修养摆首位</a:t>
            </a:r>
            <a:endParaRPr lang="en-US" sz="1100"/>
          </a:p>
        </p:txBody>
      </p:sp>
      <p:sp>
        <p:nvSpPr>
          <p:cNvPr id="4" name="AutoShape 4"/>
          <p:cNvSpPr/>
          <p:nvPr/>
        </p:nvSpPr>
        <p:spPr>
          <a:xfrm>
            <a:off x="762000" y="1460500"/>
            <a:ext cx="10668000" cy="952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587500"/>
            <a:ext cx="10287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深刻领悟“两个确立”的决定性意义，增强“四个意识”、坚定“四个自信”、做到“两个维护”，是加强党员干部政治修养的根本遵循与核心要义。</a:t>
            </a:r>
            <a:endParaRPr lang="en-US" sz="1100"/>
          </a:p>
        </p:txBody>
      </p:sp>
      <p:sp>
        <p:nvSpPr>
          <p:cNvPr id="6" name="AutoShape 6"/>
          <p:cNvSpPr/>
          <p:nvPr/>
        </p:nvSpPr>
        <p:spPr>
          <a:xfrm>
            <a:off x="762000" y="2794000"/>
            <a:ext cx="3429000" cy="3302000"/>
          </a:xfrm>
          <a:prstGeom prst="roundRect">
            <a:avLst>
              <a:gd name="adj" fmla="val 0"/>
            </a:avLst>
          </a:prstGeom>
          <a:solidFill>
            <a:srgbClr val="FFFFFF">
              <a:alpha val="60000"/>
            </a:srgbClr>
          </a:solidFill>
          <a:ln w="12700" cap="flat" cmpd="sng">
            <a:solidFill>
              <a:srgbClr val="C00000">
                <a:alpha val="18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022600"/>
            <a:ext cx="355600" cy="355600"/>
          </a:xfrm>
          <a:prstGeom prst="rect">
            <a:avLst/>
          </a:prstGeom>
        </p:spPr>
      </p:pic>
      <p:sp>
        <p:nvSpPr>
          <p:cNvPr id="8" name="AutoShape 8"/>
          <p:cNvSpPr/>
          <p:nvPr/>
        </p:nvSpPr>
        <p:spPr>
          <a:xfrm>
            <a:off x="1397000" y="30099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筑牢政治信仰根基</a:t>
            </a:r>
            <a:endParaRPr lang="en-US" sz="1100"/>
          </a:p>
        </p:txBody>
      </p:sp>
      <p:cxnSp>
        <p:nvCxnSpPr>
          <p:cNvPr id="9" name="Connector 9"/>
          <p:cNvCxnSpPr/>
          <p:nvPr/>
        </p:nvCxnSpPr>
        <p:spPr>
          <a:xfrm rot="-14323">
            <a:off x="952513" y="3549650"/>
            <a:ext cx="304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952500" y="3746500"/>
            <a:ext cx="3048000" cy="2222500"/>
          </a:xfrm>
          <a:prstGeom prst="rect">
            <a:avLst/>
          </a:prstGeom>
          <a:noFill/>
          <a:ln w="12700" cap="flat" cmpd="sng">
            <a:noFill/>
            <a:prstDash val="solid"/>
            <a:round/>
          </a:ln>
        </p:spPr>
        <p:txBody>
          <a:bodyPr vert="horz" wrap="square" lIns="0" tIns="0" rIns="0" bIns="0" rtlCol="0" anchor="ctr" anchorCtr="0"/>
          <a:lstStyle/>
          <a:p>
            <a:pPr marL="0" indent="0" algn="l">
              <a:lnSpc>
                <a:spcPct val="121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把学懂弄通做实习近平新时代中国特色社会主义思想作为首要政治任务，在深学细悟中坚定理想信念。要自觉将地方发展置于全国全省大局中定位谋划，以理论上的清醒保持政治上的坚定，做到学思用贯通、知信行统一。</a:t>
            </a:r>
            <a:endParaRPr lang="en-US" sz="1100"/>
          </a:p>
        </p:txBody>
      </p:sp>
      <p:sp>
        <p:nvSpPr>
          <p:cNvPr id="11" name="AutoShape 11"/>
          <p:cNvSpPr/>
          <p:nvPr/>
        </p:nvSpPr>
        <p:spPr>
          <a:xfrm>
            <a:off x="4381500" y="2794000"/>
            <a:ext cx="3429000" cy="3302000"/>
          </a:xfrm>
          <a:prstGeom prst="roundRect">
            <a:avLst>
              <a:gd name="adj" fmla="val 0"/>
            </a:avLst>
          </a:prstGeom>
          <a:solidFill>
            <a:srgbClr val="FFFFFF">
              <a:alpha val="60000"/>
            </a:srgbClr>
          </a:solidFill>
          <a:ln w="12700" cap="flat" cmpd="sng">
            <a:solidFill>
              <a:srgbClr val="C00000">
                <a:alpha val="18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3022600"/>
            <a:ext cx="355600" cy="355600"/>
          </a:xfrm>
          <a:prstGeom prst="rect">
            <a:avLst/>
          </a:prstGeom>
        </p:spPr>
      </p:pic>
      <p:sp>
        <p:nvSpPr>
          <p:cNvPr id="13" name="AutoShape 13"/>
          <p:cNvSpPr/>
          <p:nvPr/>
        </p:nvSpPr>
        <p:spPr>
          <a:xfrm>
            <a:off x="5016500" y="30099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把准政治方向立场</a:t>
            </a:r>
            <a:endParaRPr lang="en-US" sz="1100"/>
          </a:p>
        </p:txBody>
      </p:sp>
      <p:cxnSp>
        <p:nvCxnSpPr>
          <p:cNvPr id="14" name="Connector 14"/>
          <p:cNvCxnSpPr/>
          <p:nvPr/>
        </p:nvCxnSpPr>
        <p:spPr>
          <a:xfrm rot="-14323">
            <a:off x="4572013" y="3549650"/>
            <a:ext cx="304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572000" y="3746500"/>
            <a:ext cx="3048000" cy="2222500"/>
          </a:xfrm>
          <a:prstGeom prst="rect">
            <a:avLst/>
          </a:prstGeom>
          <a:noFill/>
          <a:ln w="12700" cap="flat" cmpd="sng">
            <a:noFill/>
            <a:prstDash val="solid"/>
            <a:round/>
          </a:ln>
        </p:spPr>
        <p:txBody>
          <a:bodyPr vert="horz" wrap="square" lIns="0" tIns="0" rIns="0" bIns="0" rtlCol="0" anchor="ctr" anchorCtr="0"/>
          <a:lstStyle/>
          <a:p>
            <a:pPr marL="0" indent="0" algn="l">
              <a:lnSpc>
                <a:spcPct val="121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始终在政治立场、政治方向、政治原则、政治道路上同以习近平同志为核心的党中央保持高度一致。坚决贯彻落实党中央决策部署和市委工作要求，不打折扣、不做选择、不搞变通，确保令行禁止、政令畅通。</a:t>
            </a:r>
            <a:endParaRPr lang="en-US" sz="1100"/>
          </a:p>
        </p:txBody>
      </p:sp>
      <p:sp>
        <p:nvSpPr>
          <p:cNvPr id="16" name="AutoShape 16"/>
          <p:cNvSpPr/>
          <p:nvPr/>
        </p:nvSpPr>
        <p:spPr>
          <a:xfrm>
            <a:off x="8001000" y="2794000"/>
            <a:ext cx="3429000" cy="3302000"/>
          </a:xfrm>
          <a:prstGeom prst="roundRect">
            <a:avLst>
              <a:gd name="adj" fmla="val 0"/>
            </a:avLst>
          </a:prstGeom>
          <a:solidFill>
            <a:srgbClr val="FFFFFF">
              <a:alpha val="60000"/>
            </a:srgbClr>
          </a:solidFill>
          <a:ln w="12700" cap="flat" cmpd="sng">
            <a:solidFill>
              <a:srgbClr val="C00000">
                <a:alpha val="18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3022600"/>
            <a:ext cx="355600" cy="355600"/>
          </a:xfrm>
          <a:prstGeom prst="rect">
            <a:avLst/>
          </a:prstGeom>
        </p:spPr>
      </p:pic>
      <p:sp>
        <p:nvSpPr>
          <p:cNvPr id="18" name="AutoShape 18"/>
          <p:cNvSpPr/>
          <p:nvPr/>
        </p:nvSpPr>
        <p:spPr>
          <a:xfrm>
            <a:off x="8636000" y="30099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严守政治纪律规矩</a:t>
            </a:r>
            <a:endParaRPr lang="en-US" sz="1100"/>
          </a:p>
        </p:txBody>
      </p:sp>
      <p:cxnSp>
        <p:nvCxnSpPr>
          <p:cNvPr id="19" name="Connector 19"/>
          <p:cNvCxnSpPr/>
          <p:nvPr/>
        </p:nvCxnSpPr>
        <p:spPr>
          <a:xfrm rot="-14323">
            <a:off x="8191513" y="3549650"/>
            <a:ext cx="304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0" name="AutoShape 20"/>
          <p:cNvSpPr/>
          <p:nvPr/>
        </p:nvSpPr>
        <p:spPr>
          <a:xfrm>
            <a:off x="8191500" y="3746500"/>
            <a:ext cx="3048000" cy="2222500"/>
          </a:xfrm>
          <a:prstGeom prst="rect">
            <a:avLst/>
          </a:prstGeom>
          <a:noFill/>
          <a:ln w="12700" cap="flat" cmpd="sng">
            <a:noFill/>
            <a:prstDash val="solid"/>
            <a:round/>
          </a:ln>
        </p:spPr>
        <p:txBody>
          <a:bodyPr vert="horz" wrap="square" lIns="0" tIns="0" rIns="0" bIns="0" rtlCol="0" anchor="ctr" anchorCtr="0"/>
          <a:lstStyle/>
          <a:p>
            <a:pPr marL="0" indent="0" algn="l">
              <a:lnSpc>
                <a:spcPct val="121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防止“七个有之”，严格恪守“五个必须”。严格执行党内政治生活准则，自觉净化社交圈、生活圈、朋友圈，坚决抵制和反对搞小圈子、小团伙，始终保持清清爽爽的同志关系、规规矩矩的上下级关系，营造良好政治生态。</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（二）强化理论武装头脑</a:t>
            </a:r>
            <a:endParaRPr lang="en-US" sz="1100"/>
          </a:p>
        </p:txBody>
      </p:sp>
      <p:sp>
        <p:nvSpPr>
          <p:cNvPr id="4" name="AutoShape 4"/>
          <p:cNvSpPr/>
          <p:nvPr/>
        </p:nvSpPr>
        <p:spPr>
          <a:xfrm>
            <a:off x="762000" y="14605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核心要求：坚持把学习贯彻习近平新时代中国特色社会主义思想作为首要政治任务，用党的创新理论凝心铸魂，切实将学习成果转化为坚定理想、锤炼党性和指导实践、推动工作的强大力量。</a:t>
            </a:r>
            <a:endParaRPr lang="en-US" sz="1100"/>
          </a:p>
        </p:txBody>
      </p:sp>
      <p:sp>
        <p:nvSpPr>
          <p:cNvPr id="5" name="AutoShape 5"/>
          <p:cNvSpPr/>
          <p:nvPr/>
        </p:nvSpPr>
        <p:spPr>
          <a:xfrm>
            <a:off x="762000" y="2413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413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730500"/>
            <a:ext cx="355600" cy="355600"/>
          </a:xfrm>
          <a:prstGeom prst="rect">
            <a:avLst/>
          </a:prstGeom>
        </p:spPr>
      </p:pic>
      <p:sp>
        <p:nvSpPr>
          <p:cNvPr id="8" name="AutoShape 8"/>
          <p:cNvSpPr/>
          <p:nvPr/>
        </p:nvSpPr>
        <p:spPr>
          <a:xfrm>
            <a:off x="1397000" y="2717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深学细悟 筑牢根基</a:t>
            </a:r>
            <a:endParaRPr lang="en-US" sz="1100"/>
          </a:p>
        </p:txBody>
      </p:sp>
      <p:cxnSp>
        <p:nvCxnSpPr>
          <p:cNvPr id="9" name="Connector 9"/>
          <p:cNvCxnSpPr/>
          <p:nvPr/>
        </p:nvCxnSpPr>
        <p:spPr>
          <a:xfrm rot="-14566">
            <a:off x="952513" y="3295650"/>
            <a:ext cx="2997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952500" y="34925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学习新思想作为长期政治任务，坚持读原著、学原文、悟原理，做到学深悟透、融会贯通。紧密结合地方发展实际，深入学习贯彻总书记重要指示精神，深刻领悟其核心要义与实践要求，防止学习浮于表面、浅尝辄止。</a:t>
            </a:r>
            <a:endParaRPr lang="en-US" sz="1100"/>
          </a:p>
        </p:txBody>
      </p:sp>
      <p:sp>
        <p:nvSpPr>
          <p:cNvPr id="11" name="AutoShape 11"/>
          <p:cNvSpPr/>
          <p:nvPr/>
        </p:nvSpPr>
        <p:spPr>
          <a:xfrm>
            <a:off x="4406900" y="2413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406900" y="2413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2730500"/>
            <a:ext cx="355600" cy="355600"/>
          </a:xfrm>
          <a:prstGeom prst="rect">
            <a:avLst/>
          </a:prstGeom>
        </p:spPr>
      </p:pic>
      <p:sp>
        <p:nvSpPr>
          <p:cNvPr id="14" name="AutoShape 14"/>
          <p:cNvSpPr/>
          <p:nvPr/>
        </p:nvSpPr>
        <p:spPr>
          <a:xfrm>
            <a:off x="5041900" y="2717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知行合一 学以致用</a:t>
            </a:r>
            <a:endParaRPr lang="en-US" sz="1100"/>
          </a:p>
        </p:txBody>
      </p:sp>
      <p:cxnSp>
        <p:nvCxnSpPr>
          <p:cNvPr id="15" name="Connector 15"/>
          <p:cNvCxnSpPr/>
          <p:nvPr/>
        </p:nvCxnSpPr>
        <p:spPr>
          <a:xfrm rot="-14566">
            <a:off x="4597413" y="3295650"/>
            <a:ext cx="2997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6" name="AutoShape 16"/>
          <p:cNvSpPr/>
          <p:nvPr/>
        </p:nvSpPr>
        <p:spPr>
          <a:xfrm>
            <a:off x="4597400" y="34925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大力弘扬理论联系实际的优良学风，持续深化正确政绩观教育。聚焦产业升级、城市提质、民生改善等现实课题，将理论学习与破解发展难题紧密结合，坚决杜绝学用脱节、纸上谈兵，切实把学习成效转化为推动高质量发展的生动实践。</a:t>
            </a:r>
            <a:endParaRPr lang="en-US" sz="1100"/>
          </a:p>
        </p:txBody>
      </p:sp>
      <p:sp>
        <p:nvSpPr>
          <p:cNvPr id="17" name="AutoShape 17"/>
          <p:cNvSpPr/>
          <p:nvPr/>
        </p:nvSpPr>
        <p:spPr>
          <a:xfrm>
            <a:off x="8051800" y="2413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2413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42300" y="2730500"/>
            <a:ext cx="355600" cy="355600"/>
          </a:xfrm>
          <a:prstGeom prst="rect">
            <a:avLst/>
          </a:prstGeom>
        </p:spPr>
      </p:pic>
      <p:sp>
        <p:nvSpPr>
          <p:cNvPr id="20" name="AutoShape 20"/>
          <p:cNvSpPr/>
          <p:nvPr/>
        </p:nvSpPr>
        <p:spPr>
          <a:xfrm>
            <a:off x="8686800" y="2717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常态长效 固本培元</a:t>
            </a:r>
            <a:endParaRPr lang="en-US" sz="1100"/>
          </a:p>
        </p:txBody>
      </p:sp>
      <p:cxnSp>
        <p:nvCxnSpPr>
          <p:cNvPr id="21" name="Connector 21"/>
          <p:cNvCxnSpPr/>
          <p:nvPr/>
        </p:nvCxnSpPr>
        <p:spPr>
          <a:xfrm rot="-14566">
            <a:off x="8242313" y="3295650"/>
            <a:ext cx="2997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2" name="AutoShape 22"/>
          <p:cNvSpPr/>
          <p:nvPr/>
        </p:nvSpPr>
        <p:spPr>
          <a:xfrm>
            <a:off x="8242300" y="34925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党组理论学习中心组学习、领导干部带头讲党课等制度，推动理论学习规范化、制度化。充分发挥党校主阵地作用，把新思想作为干部教育培训的核心课程。建立健全学习考核与成果转化机制，推动理论武装走深走实、常态长效。</a:t>
            </a:r>
            <a:endParaRPr lang="en-US" sz="1100"/>
          </a:p>
        </p:txBody>
      </p:sp>
      <p:sp>
        <p:nvSpPr>
          <p:cNvPr id="23" name="AutoShape 23"/>
          <p:cNvSpPr/>
          <p:nvPr/>
        </p:nvSpPr>
        <p:spPr>
          <a:xfrm>
            <a:off x="762000" y="6032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理论上的成熟是政治上坚定的基础，思想上的统一是步调一致的关键。</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（三）加强纪律规矩意识</a:t>
            </a:r>
            <a:endParaRPr lang="en-US" sz="1100"/>
          </a:p>
        </p:txBody>
      </p:sp>
      <p:sp>
        <p:nvSpPr>
          <p:cNvPr id="4" name="AutoShape 4"/>
          <p:cNvSpPr/>
          <p:nvPr/>
        </p:nvSpPr>
        <p:spPr>
          <a:xfrm>
            <a:off x="762000" y="1524000"/>
            <a:ext cx="10668000" cy="8890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1651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8B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把铁的纪律转化为日常习惯和自觉遵循，坚持纪严于法、纪在法前，让纪律规矩成为管党治党的“戒尺”和党员干部的“护身符”。</a:t>
            </a:r>
            <a:endParaRPr lang="en-US" sz="1100"/>
          </a:p>
        </p:txBody>
      </p:sp>
      <p:sp>
        <p:nvSpPr>
          <p:cNvPr id="6" name="AutoShape 6"/>
          <p:cNvSpPr/>
          <p:nvPr/>
        </p:nvSpPr>
        <p:spPr>
          <a:xfrm>
            <a:off x="762000" y="2794000"/>
            <a:ext cx="5270500" cy="29845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22600"/>
            <a:ext cx="304800" cy="304800"/>
          </a:xfrm>
          <a:prstGeom prst="rect">
            <a:avLst/>
          </a:prstGeom>
        </p:spPr>
      </p:pic>
      <p:sp>
        <p:nvSpPr>
          <p:cNvPr id="8" name="AutoShape 8"/>
          <p:cNvSpPr/>
          <p:nvPr/>
        </p:nvSpPr>
        <p:spPr>
          <a:xfrm>
            <a:off x="1422400" y="2984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严守纪律 · 固本培元</a:t>
            </a:r>
            <a:endParaRPr lang="en-US" sz="1100"/>
          </a:p>
        </p:txBody>
      </p:sp>
      <p:cxnSp>
        <p:nvCxnSpPr>
          <p:cNvPr id="9" name="Connector 9"/>
          <p:cNvCxnSpPr/>
          <p:nvPr/>
        </p:nvCxnSpPr>
        <p:spPr>
          <a:xfrm rot="-9167">
            <a:off x="1016008" y="3486150"/>
            <a:ext cx="47625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0" name="AutoShape 10"/>
          <p:cNvSpPr/>
          <p:nvPr/>
        </p:nvSpPr>
        <p:spPr>
          <a:xfrm>
            <a:off x="1016000" y="3619500"/>
            <a:ext cx="4826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强化党章引领：</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将学习贯彻党章作为基础性工作，深刻领会党章精神实质，以党章为镜规范言行。</a:t>
            </a:r>
            <a:endParaRPr lang="en-US" sz="1100"/>
          </a:p>
          <a:p>
            <a:pPr marL="0" indent="0" algn="l">
              <a:lnSpc>
                <a:spcPct val="117000"/>
              </a:lnSpc>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坚持执纪必严：</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深化运用监督执纪“四种形态”，做到抓早抓小、防微杜渐，让纪律真正成为带电的“高压线”。</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扎紧制度笼子：</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聚焦工程建设、土地出让等重点领域，完善廉政风险防控机制，铲除腐败滋生土壤。</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6286500" y="2794000"/>
            <a:ext cx="5270500" cy="29845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022600"/>
            <a:ext cx="304800" cy="304800"/>
          </a:xfrm>
          <a:prstGeom prst="rect">
            <a:avLst/>
          </a:prstGeom>
        </p:spPr>
      </p:pic>
      <p:sp>
        <p:nvSpPr>
          <p:cNvPr id="13" name="AutoShape 13"/>
          <p:cNvSpPr/>
          <p:nvPr/>
        </p:nvSpPr>
        <p:spPr>
          <a:xfrm>
            <a:off x="6946900" y="2984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主动监督 · 规范用权</a:t>
            </a:r>
            <a:endParaRPr lang="en-US" sz="1100"/>
          </a:p>
        </p:txBody>
      </p:sp>
      <p:cxnSp>
        <p:nvCxnSpPr>
          <p:cNvPr id="14" name="Connector 14"/>
          <p:cNvCxnSpPr/>
          <p:nvPr/>
        </p:nvCxnSpPr>
        <p:spPr>
          <a:xfrm rot="-9167">
            <a:off x="6540508" y="3486150"/>
            <a:ext cx="47625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5" name="AutoShape 15"/>
          <p:cNvSpPr/>
          <p:nvPr/>
        </p:nvSpPr>
        <p:spPr>
          <a:xfrm>
            <a:off x="6540500" y="3619500"/>
            <a:ext cx="4826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涵养监督自觉：</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引导党员干部正确对待监督，主动接受各方面监督，在监督下开展工作成为常态。</a:t>
            </a:r>
            <a:endParaRPr lang="en-US" sz="1100"/>
          </a:p>
          <a:p>
            <a:pPr marL="0" indent="0" algn="l">
              <a:lnSpc>
                <a:spcPct val="117000"/>
              </a:lnSpc>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紧盯关键少数：</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强化对“一把手”和领导班子的监督，破解监督难题，杜绝权力运行的“真空地带”。</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净化政治生态：</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习惯在受监督和约束的环境中工作生活，营造风清气正、崇廉尚实的良好政治氛围。</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762000" y="5969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“加强纪律性，革命无不胜。” 严明的纪律是我们党从胜利走向新的胜利的根本保证。</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（四）锤炼优良工作作风</a:t>
            </a:r>
            <a:endParaRPr lang="en-US" sz="1100"/>
          </a:p>
        </p:txBody>
      </p:sp>
      <p:sp>
        <p:nvSpPr>
          <p:cNvPr id="4" name="AutoShape 4"/>
          <p:cNvSpPr/>
          <p:nvPr/>
        </p:nvSpPr>
        <p:spPr>
          <a:xfrm>
            <a:off x="762000" y="14605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核心要求：以优良党风政风带动社风民风，营造风清气正的政治生态。</a:t>
            </a:r>
            <a:endParaRPr lang="en-US" sz="1100"/>
          </a:p>
        </p:txBody>
      </p:sp>
      <p:sp>
        <p:nvSpPr>
          <p:cNvPr id="5" name="AutoShape 5"/>
          <p:cNvSpPr/>
          <p:nvPr/>
        </p:nvSpPr>
        <p:spPr>
          <a:xfrm>
            <a:off x="762000" y="2413000"/>
            <a:ext cx="342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落实中央八项规定精神</a:t>
            </a:r>
            <a:endParaRPr lang="en-US" sz="1100"/>
          </a:p>
        </p:txBody>
      </p:sp>
      <p:cxnSp>
        <p:nvCxnSpPr>
          <p:cNvPr id="6" name="Connector 6"/>
          <p:cNvCxnSpPr/>
          <p:nvPr/>
        </p:nvCxnSpPr>
        <p:spPr>
          <a:xfrm rot="-12732">
            <a:off x="762012" y="2978150"/>
            <a:ext cx="3429000" cy="12700"/>
          </a:xfrm>
          <a:prstGeom prst="straightConnector1">
            <a:avLst/>
          </a:prstGeom>
          <a:solidFill>
            <a:srgbClr val="DEE0E3">
              <a:alpha val="100000"/>
            </a:srgbClr>
          </a:solidFill>
          <a:ln w="25400" cap="flat" cmpd="sng">
            <a:solidFill>
              <a:srgbClr val="C00000">
                <a:alpha val="25000"/>
              </a:srgbClr>
            </a:solidFill>
            <a:prstDash val="solid"/>
            <a:round/>
            <a:headEnd type="none" w="lg" len="lg"/>
            <a:tailEnd type="none" w="lg" len="lg"/>
          </a:ln>
        </p:spPr>
      </p:cxnSp>
      <p:sp>
        <p:nvSpPr>
          <p:cNvPr id="7" name="AutoShape 7"/>
          <p:cNvSpPr/>
          <p:nvPr/>
        </p:nvSpPr>
        <p:spPr>
          <a:xfrm>
            <a:off x="762000" y="3175000"/>
            <a:ext cx="3429000" cy="2413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持续纠治“四风”，重点整治形式主义、官僚主义顽瘴痼疾，严防反弹回潮。</a:t>
            </a:r>
            <a:b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大力精简文件会议，坚决整治“文山会海”、过度留痕、层层加码等问题。</a:t>
            </a:r>
            <a:b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切实为基层减负松绑，把干部从繁琐无效的事务中解放出来，聚焦真抓实干。</a:t>
            </a:r>
            <a:endParaRPr lang="en-US" sz="1100"/>
          </a:p>
        </p:txBody>
      </p:sp>
      <p:sp>
        <p:nvSpPr>
          <p:cNvPr id="8" name="AutoShape 8"/>
          <p:cNvSpPr/>
          <p:nvPr/>
        </p:nvSpPr>
        <p:spPr>
          <a:xfrm>
            <a:off x="4381500" y="2413000"/>
            <a:ext cx="342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密切联系服务群众</a:t>
            </a:r>
            <a:endParaRPr lang="en-US" sz="1100"/>
          </a:p>
        </p:txBody>
      </p:sp>
      <p:cxnSp>
        <p:nvCxnSpPr>
          <p:cNvPr id="9" name="Connector 9"/>
          <p:cNvCxnSpPr/>
          <p:nvPr/>
        </p:nvCxnSpPr>
        <p:spPr>
          <a:xfrm rot="-12732">
            <a:off x="4381512" y="2978150"/>
            <a:ext cx="3429000" cy="12700"/>
          </a:xfrm>
          <a:prstGeom prst="straightConnector1">
            <a:avLst/>
          </a:prstGeom>
          <a:solidFill>
            <a:srgbClr val="DEE0E3">
              <a:alpha val="100000"/>
            </a:srgbClr>
          </a:solidFill>
          <a:ln w="25400" cap="flat" cmpd="sng">
            <a:solidFill>
              <a:srgbClr val="C00000">
                <a:alpha val="25000"/>
              </a:srgbClr>
            </a:solidFill>
            <a:prstDash val="solid"/>
            <a:round/>
            <a:headEnd type="none" w="lg" len="lg"/>
            <a:tailEnd type="none" w="lg" len="lg"/>
          </a:ln>
        </p:spPr>
      </p:cxnSp>
      <p:sp>
        <p:nvSpPr>
          <p:cNvPr id="10" name="AutoShape 10"/>
          <p:cNvSpPr/>
          <p:nvPr/>
        </p:nvSpPr>
        <p:spPr>
          <a:xfrm>
            <a:off x="4381500" y="3175000"/>
            <a:ext cx="3429000" cy="2413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大兴调查研究之风，建立领导干部常态化包联基层、蹲点调研的长效机制。</a:t>
            </a:r>
            <a:b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畅通“12345”热线、领导接访等渠道，用心倾听群众呼声，了解群众诉求。</a:t>
            </a:r>
            <a:b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着力解决群众急难愁盼，确保件件有着落、事事有回音，切实提升群众获得感。</a:t>
            </a:r>
            <a:endParaRPr lang="en-US" sz="1100"/>
          </a:p>
        </p:txBody>
      </p:sp>
      <p:sp>
        <p:nvSpPr>
          <p:cNvPr id="11" name="AutoShape 11"/>
          <p:cNvSpPr/>
          <p:nvPr/>
        </p:nvSpPr>
        <p:spPr>
          <a:xfrm>
            <a:off x="8001000" y="2413000"/>
            <a:ext cx="342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发扬斗争担当精神</a:t>
            </a:r>
            <a:endParaRPr lang="en-US" sz="1100"/>
          </a:p>
        </p:txBody>
      </p:sp>
      <p:cxnSp>
        <p:nvCxnSpPr>
          <p:cNvPr id="12" name="Connector 12"/>
          <p:cNvCxnSpPr/>
          <p:nvPr/>
        </p:nvCxnSpPr>
        <p:spPr>
          <a:xfrm rot="-12732">
            <a:off x="8001012" y="2978150"/>
            <a:ext cx="3429000" cy="12700"/>
          </a:xfrm>
          <a:prstGeom prst="straightConnector1">
            <a:avLst/>
          </a:prstGeom>
          <a:solidFill>
            <a:srgbClr val="DEE0E3">
              <a:alpha val="100000"/>
            </a:srgbClr>
          </a:solidFill>
          <a:ln w="25400" cap="flat" cmpd="sng">
            <a:solidFill>
              <a:srgbClr val="C00000">
                <a:alpha val="25000"/>
              </a:srgbClr>
            </a:solidFill>
            <a:prstDash val="solid"/>
            <a:round/>
            <a:headEnd type="none" w="lg" len="lg"/>
            <a:tailEnd type="none" w="lg" len="lg"/>
          </a:ln>
        </p:spPr>
      </p:cxnSp>
      <p:sp>
        <p:nvSpPr>
          <p:cNvPr id="13" name="AutoShape 13"/>
          <p:cNvSpPr/>
          <p:nvPr/>
        </p:nvSpPr>
        <p:spPr>
          <a:xfrm>
            <a:off x="8001000" y="3175000"/>
            <a:ext cx="3429000" cy="2413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教育引导干部在困难面前迎难而上，在风险挑战面前敢于斗争、善于作为。</a:t>
            </a:r>
            <a:b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落实“三个区分开来”，健全容错纠错机制，为担当者撑腰、为负责者负责。</a:t>
            </a:r>
            <a:b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树立鲜明实干导向，激励干部放开手脚干事创业，凝聚起攻坚克难的强大合力。</a:t>
            </a:r>
            <a:endParaRPr lang="en-US" sz="1100"/>
          </a:p>
        </p:txBody>
      </p:sp>
      <p:sp>
        <p:nvSpPr>
          <p:cNvPr id="14" name="AutoShape 14"/>
          <p:cNvSpPr/>
          <p:nvPr/>
        </p:nvSpPr>
        <p:spPr>
          <a:xfrm>
            <a:off x="762000" y="5867400"/>
            <a:ext cx="10668000" cy="584200"/>
          </a:xfrm>
          <a:prstGeom prst="roundRect">
            <a:avLst>
              <a:gd name="adj" fmla="val 0"/>
            </a:avLst>
          </a:prstGeom>
          <a:solidFill>
            <a:srgbClr val="C00000">
              <a:alpha val="7000"/>
            </a:srgbClr>
          </a:solidFill>
          <a:ln cap="flat" cmpd="sng">
            <a:solidFill>
              <a:srgbClr val="A70000">
                <a:alpha val="7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89000" y="5969000"/>
            <a:ext cx="104140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A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作风建设永远在路上，必须常抓不懈、久久为功，以优良作风保障各项事业行稳致远。</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（五）提升干部道德修养</a:t>
            </a:r>
            <a:endParaRPr lang="en-US" sz="1100"/>
          </a:p>
        </p:txBody>
      </p:sp>
      <p:sp>
        <p:nvSpPr>
          <p:cNvPr id="4" name="AutoShape 4"/>
          <p:cNvSpPr/>
          <p:nvPr/>
        </p:nvSpPr>
        <p:spPr>
          <a:xfrm>
            <a:off x="762000" y="14605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核心要求：明大德、守公德、严私德，筑牢党员干部的立身之本与从政之基。</a:t>
            </a:r>
            <a:endParaRPr lang="en-US" sz="1100"/>
          </a:p>
        </p:txBody>
      </p:sp>
      <p:sp>
        <p:nvSpPr>
          <p:cNvPr id="5" name="AutoShape 5"/>
          <p:cNvSpPr/>
          <p:nvPr/>
        </p:nvSpPr>
        <p:spPr>
          <a:xfrm>
            <a:off x="762000" y="2349500"/>
            <a:ext cx="3429000" cy="323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603500"/>
            <a:ext cx="317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明大德 · 对党忠诚</a:t>
            </a:r>
            <a:endParaRPr lang="en-US" sz="1100"/>
          </a:p>
        </p:txBody>
      </p:sp>
      <p:cxnSp>
        <p:nvCxnSpPr>
          <p:cNvPr id="7" name="Connector 7"/>
          <p:cNvCxnSpPr/>
          <p:nvPr/>
        </p:nvCxnSpPr>
        <p:spPr>
          <a:xfrm rot="-14323">
            <a:off x="952513" y="3168650"/>
            <a:ext cx="3048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8" name="AutoShape 8"/>
          <p:cNvSpPr/>
          <p:nvPr/>
        </p:nvSpPr>
        <p:spPr>
          <a:xfrm>
            <a:off x="952500" y="3365500"/>
            <a:ext cx="3048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始终对党忠诚老实，坚定理想信念，坚决抵制个人主义与自由主义。在大是大非面前立场坚定、旗帜鲜明，在意识形态斗争中敢于发声、善于亮剑，永葆共产党人的政治本色。</a:t>
            </a:r>
            <a:endParaRPr lang="en-US" sz="1100"/>
          </a:p>
        </p:txBody>
      </p:sp>
      <p:sp>
        <p:nvSpPr>
          <p:cNvPr id="9" name="AutoShape 9"/>
          <p:cNvSpPr/>
          <p:nvPr/>
        </p:nvSpPr>
        <p:spPr>
          <a:xfrm>
            <a:off x="4381500" y="2349500"/>
            <a:ext cx="3429000" cy="323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572000" y="2603500"/>
            <a:ext cx="317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守公德 · 为民服务</a:t>
            </a:r>
            <a:endParaRPr lang="en-US" sz="1100"/>
          </a:p>
        </p:txBody>
      </p:sp>
      <p:cxnSp>
        <p:nvCxnSpPr>
          <p:cNvPr id="11" name="Connector 11"/>
          <p:cNvCxnSpPr/>
          <p:nvPr/>
        </p:nvCxnSpPr>
        <p:spPr>
          <a:xfrm rot="-14323">
            <a:off x="4572013" y="3168650"/>
            <a:ext cx="3048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2" name="AutoShape 12"/>
          <p:cNvSpPr/>
          <p:nvPr/>
        </p:nvSpPr>
        <p:spPr>
          <a:xfrm>
            <a:off x="4572000" y="3365500"/>
            <a:ext cx="3048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强化宗旨意识，恪守立党为公、执政为民。坚持权为民所用、情为民所系、利为民所谋，带头践行公序良俗，维护社会公平正义，不搞特权、不谋私利，始终把人民利益放在最高位置。</a:t>
            </a:r>
            <a:endParaRPr lang="en-US" sz="1100"/>
          </a:p>
        </p:txBody>
      </p:sp>
      <p:sp>
        <p:nvSpPr>
          <p:cNvPr id="13" name="AutoShape 13"/>
          <p:cNvSpPr/>
          <p:nvPr/>
        </p:nvSpPr>
        <p:spPr>
          <a:xfrm>
            <a:off x="8001000" y="2349500"/>
            <a:ext cx="3429000" cy="323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8191500" y="2603500"/>
            <a:ext cx="317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严私德 · 廉洁齐家</a:t>
            </a:r>
            <a:endParaRPr lang="en-US" sz="1100"/>
          </a:p>
        </p:txBody>
      </p:sp>
      <p:cxnSp>
        <p:nvCxnSpPr>
          <p:cNvPr id="15" name="Connector 15"/>
          <p:cNvCxnSpPr/>
          <p:nvPr/>
        </p:nvCxnSpPr>
        <p:spPr>
          <a:xfrm rot="-14323">
            <a:off x="8191513" y="3168650"/>
            <a:ext cx="3048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6" name="AutoShape 16"/>
          <p:cNvSpPr/>
          <p:nvPr/>
        </p:nvSpPr>
        <p:spPr>
          <a:xfrm>
            <a:off x="8191500" y="3365500"/>
            <a:ext cx="3048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时刻自重自省，做到慎独慎微、慎始慎终。自觉净化社交圈、生活圈、朋友圈，严格教育管理亲属和身边工作人员，常怀律己之心，永葆“清清白白做人、干干净净做事”的政治自觉。</a:t>
            </a:r>
            <a:endParaRPr lang="en-US" sz="1100"/>
          </a:p>
        </p:txBody>
      </p:sp>
      <p:sp>
        <p:nvSpPr>
          <p:cNvPr id="17" name="AutoShape 17"/>
          <p:cNvSpPr/>
          <p:nvPr/>
        </p:nvSpPr>
        <p:spPr>
          <a:xfrm>
            <a:off x="762000" y="5905500"/>
            <a:ext cx="10668000" cy="5334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762000" y="5994400"/>
            <a:ext cx="10668000" cy="533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A8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为官之道，德在其首 —— 以高尚道德修养锻造忠诚干净担当的高素质干部队伍</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（六）增强专业履职本领</a:t>
            </a:r>
            <a:endParaRPr lang="en-US" sz="1100"/>
          </a:p>
        </p:txBody>
      </p:sp>
      <p:sp>
        <p:nvSpPr>
          <p:cNvPr id="4" name="AutoShape 4"/>
          <p:cNvSpPr/>
          <p:nvPr/>
        </p:nvSpPr>
        <p:spPr>
          <a:xfrm>
            <a:off x="762000" y="14605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核心要求：成为本职工作的行家里手，练就攻坚克难的硬脊梁、铁肩膀、真本事。</a:t>
            </a:r>
            <a:endParaRPr lang="en-US" sz="1100"/>
          </a:p>
        </p:txBody>
      </p:sp>
      <p:sp>
        <p:nvSpPr>
          <p:cNvPr id="5" name="AutoShape 5"/>
          <p:cNvSpPr/>
          <p:nvPr/>
        </p:nvSpPr>
        <p:spPr>
          <a:xfrm>
            <a:off x="762000" y="2413000"/>
            <a:ext cx="34290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67000"/>
            <a:ext cx="406400" cy="406400"/>
          </a:xfrm>
          <a:prstGeom prst="rect">
            <a:avLst/>
          </a:prstGeom>
        </p:spPr>
      </p:pic>
      <p:sp>
        <p:nvSpPr>
          <p:cNvPr id="7" name="AutoShape 7"/>
          <p:cNvSpPr/>
          <p:nvPr/>
        </p:nvSpPr>
        <p:spPr>
          <a:xfrm>
            <a:off x="1524000" y="2667000"/>
            <a:ext cx="254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深化专业赋能</a:t>
            </a:r>
            <a:endParaRPr lang="en-US" sz="1100"/>
          </a:p>
        </p:txBody>
      </p:sp>
      <p:cxnSp>
        <p:nvCxnSpPr>
          <p:cNvPr id="8" name="Connector 8"/>
          <p:cNvCxnSpPr/>
          <p:nvPr/>
        </p:nvCxnSpPr>
        <p:spPr>
          <a:xfrm rot="-14946">
            <a:off x="1016014" y="32321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429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紧跟时代发展步伐，系统学习经济、科技、法律、金融、城市规划等前沿知识。市委将统筹资源开设先进制造、新能源、人工智能等专题研修班，为干部精准“充电”，补齐知识短板，提升驾驭复杂局面的能力。</a:t>
            </a:r>
            <a:endParaRPr lang="en-US" sz="1100"/>
          </a:p>
        </p:txBody>
      </p:sp>
      <p:sp>
        <p:nvSpPr>
          <p:cNvPr id="10" name="AutoShape 10"/>
          <p:cNvSpPr/>
          <p:nvPr/>
        </p:nvSpPr>
        <p:spPr>
          <a:xfrm>
            <a:off x="4381500" y="2413000"/>
            <a:ext cx="34290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667000"/>
            <a:ext cx="406400" cy="406400"/>
          </a:xfrm>
          <a:prstGeom prst="rect">
            <a:avLst/>
          </a:prstGeom>
        </p:spPr>
      </p:pic>
      <p:sp>
        <p:nvSpPr>
          <p:cNvPr id="12" name="AutoShape 12"/>
          <p:cNvSpPr/>
          <p:nvPr/>
        </p:nvSpPr>
        <p:spPr>
          <a:xfrm>
            <a:off x="5143500" y="2667000"/>
            <a:ext cx="254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淬炼实战本领</a:t>
            </a:r>
            <a:endParaRPr lang="en-US" sz="1100"/>
          </a:p>
        </p:txBody>
      </p:sp>
      <p:cxnSp>
        <p:nvCxnSpPr>
          <p:cNvPr id="13" name="Connector 13"/>
          <p:cNvCxnSpPr/>
          <p:nvPr/>
        </p:nvCxnSpPr>
        <p:spPr>
          <a:xfrm rot="-14946">
            <a:off x="4635514" y="32321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35500" y="3429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坚持在一线锤炼干部，把伊滨科技城、重大项目专班、基层治理前沿作为“练兵场”。选派优秀年轻干部驻点挂职，在急难险重任务中经风雨、见世面、壮筋骨，锻造一支敢打硬仗、善作善成的实干队伍。</a:t>
            </a:r>
            <a:endParaRPr lang="en-US" sz="1100"/>
          </a:p>
        </p:txBody>
      </p:sp>
      <p:sp>
        <p:nvSpPr>
          <p:cNvPr id="15" name="AutoShape 15"/>
          <p:cNvSpPr/>
          <p:nvPr/>
        </p:nvSpPr>
        <p:spPr>
          <a:xfrm>
            <a:off x="8001000" y="2413000"/>
            <a:ext cx="34290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667000"/>
            <a:ext cx="406400" cy="406400"/>
          </a:xfrm>
          <a:prstGeom prst="rect">
            <a:avLst/>
          </a:prstGeom>
        </p:spPr>
      </p:pic>
      <p:sp>
        <p:nvSpPr>
          <p:cNvPr id="17" name="AutoShape 17"/>
          <p:cNvSpPr/>
          <p:nvPr/>
        </p:nvSpPr>
        <p:spPr>
          <a:xfrm>
            <a:off x="8763000" y="2667000"/>
            <a:ext cx="254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涵养工匠精神</a:t>
            </a:r>
            <a:endParaRPr lang="en-US" sz="1100"/>
          </a:p>
        </p:txBody>
      </p:sp>
      <p:cxnSp>
        <p:nvCxnSpPr>
          <p:cNvPr id="18" name="Connector 18"/>
          <p:cNvCxnSpPr/>
          <p:nvPr/>
        </p:nvCxnSpPr>
        <p:spPr>
          <a:xfrm rot="-14946">
            <a:off x="8255014" y="32321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55000" y="3429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零差错、零失误”的精品意识，坚决摒弃“差不多、过得去”的敷衍心态。以工匠精神打磨每一项工作，从细节处见真章，用高标准创一流业绩，把“严细实”的工作要求落到实处，创造经得起检验的成绩。</a:t>
            </a:r>
            <a:endParaRPr lang="en-US" sz="1100"/>
          </a:p>
        </p:txBody>
      </p:sp>
      <p:sp>
        <p:nvSpPr>
          <p:cNvPr id="20" name="AutoShape 20"/>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以过硬本领展现新担当 · 以务实作风创造新业绩 ——</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762000" y="2481580"/>
            <a:ext cx="10668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三、</a:t>
            </a:r>
            <a:r>
              <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以坚强党性修养锤炼过硬工作作风</a:t>
            </a:r>
            <a:endPar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2" name="图片 1"/>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党性修养的六个实践路径</a:t>
            </a:r>
            <a:endParaRPr lang="en-US" sz="1100"/>
          </a:p>
        </p:txBody>
      </p:sp>
      <p:sp>
        <p:nvSpPr>
          <p:cNvPr id="4" name="AutoShape 4"/>
          <p:cNvSpPr/>
          <p:nvPr/>
        </p:nvSpPr>
        <p:spPr>
          <a:xfrm>
            <a:off x="762000" y="1397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加强党性修养是一个持续不断、久久为功的过程，必须以高度的政治自觉锤炼党性，在知行合一中永葆共产党人的政治本色。</a:t>
            </a:r>
            <a:endParaRPr lang="en-US" sz="1100"/>
          </a:p>
        </p:txBody>
      </p:sp>
      <p:sp>
        <p:nvSpPr>
          <p:cNvPr id="5" name="AutoShape 5"/>
          <p:cNvSpPr/>
          <p:nvPr/>
        </p:nvSpPr>
        <p:spPr>
          <a:xfrm>
            <a:off x="762000" y="2286000"/>
            <a:ext cx="5207000" cy="1206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476500"/>
            <a:ext cx="355600" cy="355600"/>
          </a:xfrm>
          <a:prstGeom prst="rect">
            <a:avLst/>
          </a:prstGeom>
        </p:spPr>
      </p:pic>
      <p:sp>
        <p:nvSpPr>
          <p:cNvPr id="8" name="AutoShape 8"/>
          <p:cNvSpPr/>
          <p:nvPr/>
        </p:nvSpPr>
        <p:spPr>
          <a:xfrm>
            <a:off x="1524000" y="2438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深化理论滋养</a:t>
            </a:r>
            <a:endParaRPr lang="en-US" sz="1100"/>
          </a:p>
        </p:txBody>
      </p:sp>
      <p:sp>
        <p:nvSpPr>
          <p:cNvPr id="9" name="AutoShape 9"/>
          <p:cNvSpPr/>
          <p:nvPr/>
        </p:nvSpPr>
        <p:spPr>
          <a:xfrm>
            <a:off x="1524000" y="2895600"/>
            <a:ext cx="4254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坚持读原著、学原文、悟原理，深入学习党的创新理论，用科学思想武装头脑、指导实践。</a:t>
            </a:r>
            <a:endParaRPr lang="en-US" sz="1100"/>
          </a:p>
        </p:txBody>
      </p:sp>
      <p:sp>
        <p:nvSpPr>
          <p:cNvPr id="10" name="AutoShape 10"/>
          <p:cNvSpPr/>
          <p:nvPr/>
        </p:nvSpPr>
        <p:spPr>
          <a:xfrm>
            <a:off x="6223000" y="2286000"/>
            <a:ext cx="5207000" cy="1206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2286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476500"/>
            <a:ext cx="355600" cy="355600"/>
          </a:xfrm>
          <a:prstGeom prst="rect">
            <a:avLst/>
          </a:prstGeom>
        </p:spPr>
      </p:pic>
      <p:sp>
        <p:nvSpPr>
          <p:cNvPr id="13" name="AutoShape 13"/>
          <p:cNvSpPr/>
          <p:nvPr/>
        </p:nvSpPr>
        <p:spPr>
          <a:xfrm>
            <a:off x="6985000" y="2438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坚定理想信念</a:t>
            </a:r>
            <a:endParaRPr lang="en-US" sz="1100"/>
          </a:p>
        </p:txBody>
      </p:sp>
      <p:sp>
        <p:nvSpPr>
          <p:cNvPr id="14" name="AutoShape 14"/>
          <p:cNvSpPr/>
          <p:nvPr/>
        </p:nvSpPr>
        <p:spPr>
          <a:xfrm>
            <a:off x="6985000" y="2895600"/>
            <a:ext cx="4254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筑牢信仰之基、补足精神之钙、把稳思想之舵，树立远大理想，始终保持政治上的清醒坚定。</a:t>
            </a:r>
            <a:endParaRPr lang="en-US" sz="1100"/>
          </a:p>
        </p:txBody>
      </p:sp>
      <p:sp>
        <p:nvSpPr>
          <p:cNvPr id="15" name="AutoShape 15"/>
          <p:cNvSpPr/>
          <p:nvPr/>
        </p:nvSpPr>
        <p:spPr>
          <a:xfrm>
            <a:off x="762000" y="3683000"/>
            <a:ext cx="5207000" cy="1206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762000" y="3683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3873500"/>
            <a:ext cx="355600" cy="355600"/>
          </a:xfrm>
          <a:prstGeom prst="rect">
            <a:avLst/>
          </a:prstGeom>
        </p:spPr>
      </p:pic>
      <p:sp>
        <p:nvSpPr>
          <p:cNvPr id="18" name="AutoShape 18"/>
          <p:cNvSpPr/>
          <p:nvPr/>
        </p:nvSpPr>
        <p:spPr>
          <a:xfrm>
            <a:off x="1524000" y="3835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践行初心使命</a:t>
            </a:r>
            <a:endParaRPr lang="en-US" sz="1100"/>
          </a:p>
        </p:txBody>
      </p:sp>
      <p:sp>
        <p:nvSpPr>
          <p:cNvPr id="19" name="AutoShape 19"/>
          <p:cNvSpPr/>
          <p:nvPr/>
        </p:nvSpPr>
        <p:spPr>
          <a:xfrm>
            <a:off x="1524000" y="4292600"/>
            <a:ext cx="4254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站稳人民立场，把人民放在心中最高位置，用心用情解决群众急难愁盼，始终为人民谋幸福。</a:t>
            </a:r>
            <a:endParaRPr lang="en-US" sz="1100"/>
          </a:p>
        </p:txBody>
      </p:sp>
      <p:sp>
        <p:nvSpPr>
          <p:cNvPr id="20" name="AutoShape 20"/>
          <p:cNvSpPr/>
          <p:nvPr/>
        </p:nvSpPr>
        <p:spPr>
          <a:xfrm>
            <a:off x="6223000" y="3683000"/>
            <a:ext cx="5207000" cy="1206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223000" y="3683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3873500"/>
            <a:ext cx="355600" cy="355600"/>
          </a:xfrm>
          <a:prstGeom prst="rect">
            <a:avLst/>
          </a:prstGeom>
        </p:spPr>
      </p:pic>
      <p:sp>
        <p:nvSpPr>
          <p:cNvPr id="23" name="AutoShape 23"/>
          <p:cNvSpPr/>
          <p:nvPr/>
        </p:nvSpPr>
        <p:spPr>
          <a:xfrm>
            <a:off x="6985000" y="3835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严肃党内生活</a:t>
            </a:r>
            <a:endParaRPr lang="en-US" sz="1100"/>
          </a:p>
        </p:txBody>
      </p:sp>
      <p:sp>
        <p:nvSpPr>
          <p:cNvPr id="24" name="AutoShape 24"/>
          <p:cNvSpPr/>
          <p:nvPr/>
        </p:nvSpPr>
        <p:spPr>
          <a:xfrm>
            <a:off x="6985000" y="4292600"/>
            <a:ext cx="4254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严格执行民主集中制，用好批评和自我批评武器，增强党内政治生活的政治性与战斗性。</a:t>
            </a:r>
            <a:endParaRPr lang="en-US" sz="1100"/>
          </a:p>
        </p:txBody>
      </p:sp>
      <p:sp>
        <p:nvSpPr>
          <p:cNvPr id="25" name="AutoShape 25"/>
          <p:cNvSpPr/>
          <p:nvPr/>
        </p:nvSpPr>
        <p:spPr>
          <a:xfrm>
            <a:off x="762000" y="5080000"/>
            <a:ext cx="5207000" cy="1206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6" name="AutoShape 26"/>
          <p:cNvSpPr/>
          <p:nvPr/>
        </p:nvSpPr>
        <p:spPr>
          <a:xfrm>
            <a:off x="762000" y="5080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6000" y="5270500"/>
            <a:ext cx="355600" cy="355600"/>
          </a:xfrm>
          <a:prstGeom prst="rect">
            <a:avLst/>
          </a:prstGeom>
        </p:spPr>
      </p:pic>
      <p:sp>
        <p:nvSpPr>
          <p:cNvPr id="28" name="AutoShape 28"/>
          <p:cNvSpPr/>
          <p:nvPr/>
        </p:nvSpPr>
        <p:spPr>
          <a:xfrm>
            <a:off x="1524000" y="5232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勇于担当作为</a:t>
            </a:r>
            <a:endParaRPr lang="en-US" sz="1100"/>
          </a:p>
        </p:txBody>
      </p:sp>
      <p:sp>
        <p:nvSpPr>
          <p:cNvPr id="29" name="AutoShape 29"/>
          <p:cNvSpPr/>
          <p:nvPr/>
        </p:nvSpPr>
        <p:spPr>
          <a:xfrm>
            <a:off x="1524000" y="5689600"/>
            <a:ext cx="4254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在关键时刻敢于挺身而出，以“时时放心不下”的责任感履职尽责，在实践中锤炼过硬本领。</a:t>
            </a:r>
            <a:endParaRPr lang="en-US" sz="1100"/>
          </a:p>
        </p:txBody>
      </p:sp>
      <p:sp>
        <p:nvSpPr>
          <p:cNvPr id="30" name="AutoShape 30"/>
          <p:cNvSpPr/>
          <p:nvPr/>
        </p:nvSpPr>
        <p:spPr>
          <a:xfrm>
            <a:off x="6223000" y="5080000"/>
            <a:ext cx="5207000" cy="1206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31" name="AutoShape 31"/>
          <p:cNvSpPr/>
          <p:nvPr/>
        </p:nvSpPr>
        <p:spPr>
          <a:xfrm>
            <a:off x="6223000" y="5080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2" name="Picture 3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77000" y="5270500"/>
            <a:ext cx="355600" cy="355600"/>
          </a:xfrm>
          <a:prstGeom prst="rect">
            <a:avLst/>
          </a:prstGeom>
        </p:spPr>
      </p:pic>
      <p:sp>
        <p:nvSpPr>
          <p:cNvPr id="33" name="AutoShape 33"/>
          <p:cNvSpPr/>
          <p:nvPr/>
        </p:nvSpPr>
        <p:spPr>
          <a:xfrm>
            <a:off x="6985000" y="5232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06 严守纪律规矩</a:t>
            </a:r>
            <a:endParaRPr lang="en-US" sz="1100"/>
          </a:p>
        </p:txBody>
      </p:sp>
      <p:sp>
        <p:nvSpPr>
          <p:cNvPr id="34" name="AutoShape 34"/>
          <p:cNvSpPr/>
          <p:nvPr/>
        </p:nvSpPr>
        <p:spPr>
          <a:xfrm>
            <a:off x="6985000" y="5689600"/>
            <a:ext cx="4254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把纪律规矩挺在前面，严格遵守政治纪律和政治规矩，做到心有所畏、言有所戒、行有所止。</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（一）深化理论滋养党性，做到学思用贯通</a:t>
            </a:r>
            <a:endParaRPr lang="en-US" sz="1100"/>
          </a:p>
        </p:txBody>
      </p:sp>
      <p:sp>
        <p:nvSpPr>
          <p:cNvPr id="4" name="AutoShape 4"/>
          <p:cNvSpPr/>
          <p:nvPr/>
        </p:nvSpPr>
        <p:spPr>
          <a:xfrm>
            <a:off x="762000" y="2032000"/>
            <a:ext cx="3378200" cy="3429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49500"/>
            <a:ext cx="406400" cy="406400"/>
          </a:xfrm>
          <a:prstGeom prst="rect">
            <a:avLst/>
          </a:prstGeom>
        </p:spPr>
      </p:pic>
      <p:sp>
        <p:nvSpPr>
          <p:cNvPr id="6" name="AutoShape 6"/>
          <p:cNvSpPr/>
          <p:nvPr/>
        </p:nvSpPr>
        <p:spPr>
          <a:xfrm>
            <a:off x="1524000" y="2349500"/>
            <a:ext cx="254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坚持原原本本学</a:t>
            </a:r>
            <a:endParaRPr lang="en-US" sz="1100"/>
          </a:p>
        </p:txBody>
      </p:sp>
      <p:cxnSp>
        <p:nvCxnSpPr>
          <p:cNvPr id="7" name="Connector 7"/>
          <p:cNvCxnSpPr/>
          <p:nvPr/>
        </p:nvCxnSpPr>
        <p:spPr>
          <a:xfrm rot="-15211">
            <a:off x="1016014" y="2978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1750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深学细悟党的创新理论，原原本本研读《习近平谈治国理政》等重要著作，及时跟进学习最新讲话精神。市委常委会带头落实“第一议题”制度，以上率下，推动理论学习入脑入心、走深走实。</a:t>
            </a:r>
            <a:endParaRPr lang="en-US" sz="1100"/>
          </a:p>
        </p:txBody>
      </p:sp>
      <p:sp>
        <p:nvSpPr>
          <p:cNvPr id="9" name="AutoShape 9"/>
          <p:cNvSpPr/>
          <p:nvPr/>
        </p:nvSpPr>
        <p:spPr>
          <a:xfrm>
            <a:off x="4394200" y="2032000"/>
            <a:ext cx="3378200" cy="3429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349500"/>
            <a:ext cx="406400" cy="406400"/>
          </a:xfrm>
          <a:prstGeom prst="rect">
            <a:avLst/>
          </a:prstGeom>
        </p:spPr>
      </p:pic>
      <p:sp>
        <p:nvSpPr>
          <p:cNvPr id="11" name="AutoShape 11"/>
          <p:cNvSpPr/>
          <p:nvPr/>
        </p:nvSpPr>
        <p:spPr>
          <a:xfrm>
            <a:off x="5156200" y="2349500"/>
            <a:ext cx="254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坚持融会贯通学</a:t>
            </a:r>
            <a:endParaRPr lang="en-US" sz="1100"/>
          </a:p>
        </p:txBody>
      </p:sp>
      <p:cxnSp>
        <p:nvCxnSpPr>
          <p:cNvPr id="12" name="Connector 12"/>
          <p:cNvCxnSpPr/>
          <p:nvPr/>
        </p:nvCxnSpPr>
        <p:spPr>
          <a:xfrm rot="-15211">
            <a:off x="4648214" y="2978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48200" y="31750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将新思想学习与党史、新中国史等“四史”教育结合，更与我市工业发展奋斗史、十三朝古都文脉史深度融合。从历史纵深中感悟思想伟力，在古今交汇中汲取智慧力量，做到知其然更知其所以然。</a:t>
            </a:r>
            <a:endParaRPr lang="en-US" sz="1100"/>
          </a:p>
        </p:txBody>
      </p:sp>
      <p:sp>
        <p:nvSpPr>
          <p:cNvPr id="14" name="AutoShape 14"/>
          <p:cNvSpPr/>
          <p:nvPr/>
        </p:nvSpPr>
        <p:spPr>
          <a:xfrm>
            <a:off x="8026400" y="2032000"/>
            <a:ext cx="3378200" cy="3429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349500"/>
            <a:ext cx="406400" cy="406400"/>
          </a:xfrm>
          <a:prstGeom prst="rect">
            <a:avLst/>
          </a:prstGeom>
        </p:spPr>
      </p:pic>
      <p:sp>
        <p:nvSpPr>
          <p:cNvPr id="16" name="AutoShape 16"/>
          <p:cNvSpPr/>
          <p:nvPr/>
        </p:nvSpPr>
        <p:spPr>
          <a:xfrm>
            <a:off x="8788400" y="2349500"/>
            <a:ext cx="254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坚持联系实际学</a:t>
            </a:r>
            <a:endParaRPr lang="en-US" sz="1100"/>
          </a:p>
        </p:txBody>
      </p:sp>
      <p:cxnSp>
        <p:nvCxnSpPr>
          <p:cNvPr id="17" name="Connector 17"/>
          <p:cNvCxnSpPr/>
          <p:nvPr/>
        </p:nvCxnSpPr>
        <p:spPr>
          <a:xfrm rot="-15211">
            <a:off x="8280414" y="2978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280400" y="31750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紧扣“十五五”规划开局实际，带着百万吨乙烯下游产业链招商、文旅消费提质扩容等发展课题深入研讨。坚持学用结合、知行合一，切实把学习成果转化为破解难题、推动高质量发展的具体举措。</a:t>
            </a:r>
            <a:endParaRPr lang="en-US" sz="1100"/>
          </a:p>
        </p:txBody>
      </p:sp>
      <p:sp>
        <p:nvSpPr>
          <p:cNvPr id="19" name="AutoShape 19"/>
          <p:cNvSpPr/>
          <p:nvPr/>
        </p:nvSpPr>
        <p:spPr>
          <a:xfrm>
            <a:off x="0" y="5969000"/>
            <a:ext cx="1219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以学铸魂 以学增智 以学正风 以学促干 ——</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（二）坚定理想信念淬炼，筑牢精神之基</a:t>
            </a:r>
            <a:endParaRPr lang="en-US" sz="1100"/>
          </a:p>
        </p:txBody>
      </p:sp>
      <p:sp>
        <p:nvSpPr>
          <p:cNvPr id="4" name="AutoShape 4"/>
          <p:cNvSpPr/>
          <p:nvPr/>
        </p:nvSpPr>
        <p:spPr>
          <a:xfrm>
            <a:off x="762000" y="2032000"/>
            <a:ext cx="3378200" cy="50800"/>
          </a:xfrm>
          <a:prstGeom prst="roundRect">
            <a:avLst>
              <a:gd name="adj" fmla="val 0"/>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159000"/>
            <a:ext cx="3378200" cy="35560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889000" y="2413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加强理想信念教育</a:t>
            </a:r>
            <a:endParaRPr lang="en-US" sz="1100"/>
          </a:p>
        </p:txBody>
      </p:sp>
      <p:cxnSp>
        <p:nvCxnSpPr>
          <p:cNvPr id="7" name="Connector 7"/>
          <p:cNvCxnSpPr/>
          <p:nvPr/>
        </p:nvCxnSpPr>
        <p:spPr>
          <a:xfrm rot="-13974">
            <a:off x="889013" y="3105150"/>
            <a:ext cx="3124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889000" y="3302000"/>
            <a:ext cx="3124200" cy="234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深入开展社会主义核心价值观和爱国主义教育，厚植家国情怀，凝聚思想共识。将焦裕禄精神、红旗渠精神、大别山精神纳入必修课，让红色基因融入血脉，以革命先辈为榜样，补足精神之钙，坚定前行方向。</a:t>
            </a:r>
            <a:endParaRPr lang="en-US" sz="1100"/>
          </a:p>
        </p:txBody>
      </p:sp>
      <p:sp>
        <p:nvSpPr>
          <p:cNvPr id="9" name="AutoShape 9"/>
          <p:cNvSpPr/>
          <p:nvPr/>
        </p:nvSpPr>
        <p:spPr>
          <a:xfrm>
            <a:off x="4406900" y="2032000"/>
            <a:ext cx="3378200" cy="50800"/>
          </a:xfrm>
          <a:prstGeom prst="roundRect">
            <a:avLst>
              <a:gd name="adj" fmla="val 0"/>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406900" y="2159000"/>
            <a:ext cx="3378200" cy="35560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533900" y="2413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强化对党忠诚教育</a:t>
            </a:r>
            <a:endParaRPr lang="en-US" sz="1100"/>
          </a:p>
        </p:txBody>
      </p:sp>
      <p:cxnSp>
        <p:nvCxnSpPr>
          <p:cNvPr id="12" name="Connector 12"/>
          <p:cNvCxnSpPr/>
          <p:nvPr/>
        </p:nvCxnSpPr>
        <p:spPr>
          <a:xfrm rot="-13974">
            <a:off x="4533913" y="3105150"/>
            <a:ext cx="3124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533900" y="3302000"/>
            <a:ext cx="3124200" cy="234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常态化开展“重温入党誓词”“过政治生日”等政治仪式，强化党员身份意识。在干部考察中，把“政治忠诚度”作为首要前置把关项，全方位考察政治立场，确保干部队伍政治过硬、绝对忠诚可靠。</a:t>
            </a:r>
            <a:endParaRPr lang="en-US" sz="1100"/>
          </a:p>
        </p:txBody>
      </p:sp>
      <p:sp>
        <p:nvSpPr>
          <p:cNvPr id="14" name="AutoShape 14"/>
          <p:cNvSpPr/>
          <p:nvPr/>
        </p:nvSpPr>
        <p:spPr>
          <a:xfrm>
            <a:off x="8051800" y="2032000"/>
            <a:ext cx="3378200" cy="50800"/>
          </a:xfrm>
          <a:prstGeom prst="roundRect">
            <a:avLst>
              <a:gd name="adj" fmla="val 0"/>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051800" y="2159000"/>
            <a:ext cx="3378200" cy="35560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178800" y="2413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开展反面警示教育</a:t>
            </a:r>
            <a:endParaRPr lang="en-US" sz="1100"/>
          </a:p>
        </p:txBody>
      </p:sp>
      <p:cxnSp>
        <p:nvCxnSpPr>
          <p:cNvPr id="17" name="Connector 17"/>
          <p:cNvCxnSpPr/>
          <p:nvPr/>
        </p:nvCxnSpPr>
        <p:spPr>
          <a:xfrm rot="-13974">
            <a:off x="8178813" y="3105150"/>
            <a:ext cx="3124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178800" y="3302000"/>
            <a:ext cx="3124200" cy="234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坚持以案为鉴、以案明纪，组织参观廉政教育基地、观看警示教育片。对违纪违法典型案例及时通报曝光，深入剖析根源，用“身边事”警示“身边人”，让党员干部知敬畏、存戒惧、守底线。</a:t>
            </a:r>
            <a:endParaRPr lang="en-US" sz="1100"/>
          </a:p>
        </p:txBody>
      </p:sp>
      <p:sp>
        <p:nvSpPr>
          <p:cNvPr id="19" name="AutoShape 19"/>
          <p:cNvSpPr/>
          <p:nvPr/>
        </p:nvSpPr>
        <p:spPr>
          <a:xfrm>
            <a:off x="762000" y="5969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8B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理想信念是共产党人的精神支柱和政治灵魂，必须常抓不懈、久久为功 ——</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（三）践行初心使命砥砺，为民造福是最大的政绩</a:t>
            </a:r>
            <a:endParaRPr lang="en-US" sz="1100"/>
          </a:p>
        </p:txBody>
      </p:sp>
      <p:sp>
        <p:nvSpPr>
          <p:cNvPr id="4" name="AutoShape 4"/>
          <p:cNvSpPr/>
          <p:nvPr/>
        </p:nvSpPr>
        <p:spPr>
          <a:xfrm>
            <a:off x="762000" y="1905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133600"/>
            <a:ext cx="304800" cy="304800"/>
          </a:xfrm>
          <a:prstGeom prst="rect">
            <a:avLst/>
          </a:prstGeom>
        </p:spPr>
      </p:pic>
      <p:sp>
        <p:nvSpPr>
          <p:cNvPr id="6" name="AutoShape 6"/>
          <p:cNvSpPr/>
          <p:nvPr/>
        </p:nvSpPr>
        <p:spPr>
          <a:xfrm>
            <a:off x="1333500" y="2095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健全联系群众制度</a:t>
            </a:r>
            <a:endParaRPr lang="en-US" sz="1100"/>
          </a:p>
        </p:txBody>
      </p:sp>
      <p:cxnSp>
        <p:nvCxnSpPr>
          <p:cNvPr id="7" name="Connector 7"/>
          <p:cNvCxnSpPr/>
          <p:nvPr/>
        </p:nvCxnSpPr>
        <p:spPr>
          <a:xfrm rot="-14566">
            <a:off x="952513" y="2597150"/>
            <a:ext cx="2997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8" name="AutoShape 8"/>
          <p:cNvSpPr/>
          <p:nvPr/>
        </p:nvSpPr>
        <p:spPr>
          <a:xfrm>
            <a:off x="952500" y="2730500"/>
            <a:ext cx="2997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完善领导干部基层联系点、定期接访下访等常态化机制，推动党员干部沉下身子察民情、解民忧。推广“党建+网格+大数据”治理模式，精准对接群众需求，打通服务群众的“最后一公里”。</a:t>
            </a:r>
            <a:endParaRPr lang="en-US" sz="1100"/>
          </a:p>
        </p:txBody>
      </p:sp>
      <p:sp>
        <p:nvSpPr>
          <p:cNvPr id="9" name="AutoShape 9"/>
          <p:cNvSpPr/>
          <p:nvPr/>
        </p:nvSpPr>
        <p:spPr>
          <a:xfrm>
            <a:off x="4394200" y="1905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4700" y="2133600"/>
            <a:ext cx="304800" cy="304800"/>
          </a:xfrm>
          <a:prstGeom prst="rect">
            <a:avLst/>
          </a:prstGeom>
        </p:spPr>
      </p:pic>
      <p:sp>
        <p:nvSpPr>
          <p:cNvPr id="11" name="AutoShape 11"/>
          <p:cNvSpPr/>
          <p:nvPr/>
        </p:nvSpPr>
        <p:spPr>
          <a:xfrm>
            <a:off x="4965700" y="2095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畅通民意表达渠道</a:t>
            </a:r>
            <a:endParaRPr lang="en-US" sz="1100"/>
          </a:p>
        </p:txBody>
      </p:sp>
      <p:cxnSp>
        <p:nvCxnSpPr>
          <p:cNvPr id="12" name="Connector 12"/>
          <p:cNvCxnSpPr/>
          <p:nvPr/>
        </p:nvCxnSpPr>
        <p:spPr>
          <a:xfrm rot="-14566">
            <a:off x="4584713" y="2597150"/>
            <a:ext cx="2997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3" name="AutoShape 13"/>
          <p:cNvSpPr/>
          <p:nvPr/>
        </p:nvSpPr>
        <p:spPr>
          <a:xfrm>
            <a:off x="4584700" y="2730500"/>
            <a:ext cx="2997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健全人大代表、政协委员联系群众和基层协商议事制度，保障群众的知情权、参与权。严格落实“12345”政务服务热线限时办结机制，做到民有所呼、我有所应，确保群众诉求件件有着落。</a:t>
            </a:r>
            <a:endParaRPr lang="en-US" sz="1100"/>
          </a:p>
        </p:txBody>
      </p:sp>
      <p:sp>
        <p:nvSpPr>
          <p:cNvPr id="14" name="AutoShape 14"/>
          <p:cNvSpPr/>
          <p:nvPr/>
        </p:nvSpPr>
        <p:spPr>
          <a:xfrm>
            <a:off x="8026400" y="1905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6900" y="2133600"/>
            <a:ext cx="304800" cy="304800"/>
          </a:xfrm>
          <a:prstGeom prst="rect">
            <a:avLst/>
          </a:prstGeom>
        </p:spPr>
      </p:pic>
      <p:sp>
        <p:nvSpPr>
          <p:cNvPr id="16" name="AutoShape 16"/>
          <p:cNvSpPr/>
          <p:nvPr/>
        </p:nvSpPr>
        <p:spPr>
          <a:xfrm>
            <a:off x="8597900" y="2095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切实办好民生实事</a:t>
            </a:r>
            <a:endParaRPr lang="en-US" sz="1100"/>
          </a:p>
        </p:txBody>
      </p:sp>
      <p:cxnSp>
        <p:nvCxnSpPr>
          <p:cNvPr id="17" name="Connector 17"/>
          <p:cNvCxnSpPr/>
          <p:nvPr/>
        </p:nvCxnSpPr>
        <p:spPr>
          <a:xfrm rot="-14566">
            <a:off x="8216913" y="2597150"/>
            <a:ext cx="2997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8" name="AutoShape 18"/>
          <p:cNvSpPr/>
          <p:nvPr/>
        </p:nvSpPr>
        <p:spPr>
          <a:xfrm>
            <a:off x="8216900" y="2730500"/>
            <a:ext cx="2997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聚焦就业、教育、医疗、养老等群众急难愁盼问题。持续抓好保交房、老旧小区改造、社区食堂扩面等惠民工程，以“钉钉子”精神把民生实事办实办好，不断提升群众的获得感与幸福感。</a:t>
            </a:r>
            <a:endParaRPr lang="en-US" sz="1100"/>
          </a:p>
        </p:txBody>
      </p:sp>
      <p:sp>
        <p:nvSpPr>
          <p:cNvPr id="19" name="AutoShape 19"/>
          <p:cNvSpPr/>
          <p:nvPr/>
        </p:nvSpPr>
        <p:spPr>
          <a:xfrm>
            <a:off x="762000" y="5207000"/>
            <a:ext cx="10668000" cy="1016000"/>
          </a:xfrm>
          <a:prstGeom prst="roundRect">
            <a:avLst>
              <a:gd name="adj" fmla="val 0"/>
            </a:avLst>
          </a:prstGeom>
          <a:solidFill>
            <a:srgbClr val="C00000">
              <a:alpha val="3000"/>
            </a:srgbClr>
          </a:solidFill>
          <a:ln cap="flat" cmpd="sng">
            <a:solidFill>
              <a:srgbClr val="A70000">
                <a:alpha val="3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89000" y="5359400"/>
            <a:ext cx="10414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A8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“江山就是人民，人民就是江山。” 始终把人民放在心中最高位置，用实干诠释初心，以实绩践行使命，让改革发展成果更多更公平惠及全体人民。</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（四）严肃党内生活锤炼，用好批评和自我批评武器</a:t>
            </a:r>
            <a:endParaRPr lang="en-US" sz="1100"/>
          </a:p>
        </p:txBody>
      </p:sp>
      <p:sp>
        <p:nvSpPr>
          <p:cNvPr id="4" name="AutoShape 4"/>
          <p:cNvSpPr/>
          <p:nvPr/>
        </p:nvSpPr>
        <p:spPr>
          <a:xfrm>
            <a:off x="762000" y="2032000"/>
            <a:ext cx="3429000" cy="355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11400"/>
            <a:ext cx="355600" cy="355600"/>
          </a:xfrm>
          <a:prstGeom prst="rect">
            <a:avLst/>
          </a:prstGeom>
        </p:spPr>
      </p:pic>
      <p:sp>
        <p:nvSpPr>
          <p:cNvPr id="6" name="AutoShape 6"/>
          <p:cNvSpPr/>
          <p:nvPr/>
        </p:nvSpPr>
        <p:spPr>
          <a:xfrm>
            <a:off x="1460500" y="23114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严格落实组织生活制度</a:t>
            </a:r>
            <a:endParaRPr lang="en-US" sz="1100"/>
          </a:p>
        </p:txBody>
      </p:sp>
      <p:cxnSp>
        <p:nvCxnSpPr>
          <p:cNvPr id="7" name="Connector 7"/>
          <p:cNvCxnSpPr/>
          <p:nvPr/>
        </p:nvCxnSpPr>
        <p:spPr>
          <a:xfrm rot="-14946">
            <a:off x="1016014" y="29146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111500"/>
            <a:ext cx="2921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执行“三会一课”、民主生活会、组织生活会等基本制度，确保党的组织生活经常、认真、严肃。着力增强党内政治生活的政治性、时代性、原则性、战斗性，让党内政治生活真正成为锤炼党性的“大熔炉”，筑牢全面从严治党的根基。</a:t>
            </a:r>
            <a:endParaRPr lang="en-US" sz="1100"/>
          </a:p>
        </p:txBody>
      </p:sp>
      <p:sp>
        <p:nvSpPr>
          <p:cNvPr id="9" name="AutoShape 9"/>
          <p:cNvSpPr/>
          <p:nvPr/>
        </p:nvSpPr>
        <p:spPr>
          <a:xfrm>
            <a:off x="4381500" y="2032000"/>
            <a:ext cx="3429000" cy="355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311400"/>
            <a:ext cx="355600" cy="355600"/>
          </a:xfrm>
          <a:prstGeom prst="rect">
            <a:avLst/>
          </a:prstGeom>
        </p:spPr>
      </p:pic>
      <p:sp>
        <p:nvSpPr>
          <p:cNvPr id="11" name="AutoShape 11"/>
          <p:cNvSpPr/>
          <p:nvPr/>
        </p:nvSpPr>
        <p:spPr>
          <a:xfrm>
            <a:off x="5080000" y="23114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提高民主生活会质量</a:t>
            </a:r>
            <a:endParaRPr lang="en-US" sz="1100"/>
          </a:p>
        </p:txBody>
      </p:sp>
      <p:cxnSp>
        <p:nvCxnSpPr>
          <p:cNvPr id="12" name="Connector 12"/>
          <p:cNvCxnSpPr/>
          <p:nvPr/>
        </p:nvCxnSpPr>
        <p:spPr>
          <a:xfrm rot="-14946">
            <a:off x="4635514" y="29146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35500" y="3111500"/>
            <a:ext cx="2921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用好批评和自我批评的锐利武器，深入开展对照检查，做到见人见事见思想，坚决防止流于形式、走过场。通过积极健康的思想斗争，真正达到“红脸出汗、排毒治病”的效果，不断增强领导班子的凝聚力、向心力和战斗力。</a:t>
            </a:r>
            <a:endParaRPr lang="en-US" sz="1100"/>
          </a:p>
        </p:txBody>
      </p:sp>
      <p:sp>
        <p:nvSpPr>
          <p:cNvPr id="14" name="AutoShape 14"/>
          <p:cNvSpPr/>
          <p:nvPr/>
        </p:nvSpPr>
        <p:spPr>
          <a:xfrm>
            <a:off x="8001000" y="2032000"/>
            <a:ext cx="3429000" cy="355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311400"/>
            <a:ext cx="355600" cy="355600"/>
          </a:xfrm>
          <a:prstGeom prst="rect">
            <a:avLst/>
          </a:prstGeom>
        </p:spPr>
      </p:pic>
      <p:sp>
        <p:nvSpPr>
          <p:cNvPr id="16" name="AutoShape 16"/>
          <p:cNvSpPr/>
          <p:nvPr/>
        </p:nvSpPr>
        <p:spPr>
          <a:xfrm>
            <a:off x="8699500" y="23114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发展积极健康党内政治文化</a:t>
            </a:r>
            <a:endParaRPr lang="en-US" sz="1100"/>
          </a:p>
        </p:txBody>
      </p:sp>
      <p:cxnSp>
        <p:nvCxnSpPr>
          <p:cNvPr id="17" name="Connector 17"/>
          <p:cNvCxnSpPr/>
          <p:nvPr/>
        </p:nvCxnSpPr>
        <p:spPr>
          <a:xfrm rot="-14946">
            <a:off x="8255014" y="29146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255000" y="3111500"/>
            <a:ext cx="2921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大力弘扬忠诚老实、公道正派、实事求是、清正廉洁等共产党人价值观。旗帜鲜明抵制和反对个人主义、分散主义、拜金主义等不良风气，坚决抵制拉帮结派、阿谀奉承等庸俗腐朽文化，营造风清气正的良好政治生态。</a:t>
            </a:r>
            <a:endParaRPr lang="en-US" sz="1100"/>
          </a:p>
        </p:txBody>
      </p:sp>
      <p:sp>
        <p:nvSpPr>
          <p:cNvPr id="19" name="AutoShape 19"/>
          <p:cNvSpPr/>
          <p:nvPr/>
        </p:nvSpPr>
        <p:spPr>
          <a:xfrm>
            <a:off x="762000" y="5969000"/>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762000" y="61214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严肃党内政治生活是全面从严治党的根本性基础工作，必须以严的标准、实的举措常抓不懈、久久为功。</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（五）勇于担当作为检验，树立鲜明用人导向</a:t>
            </a:r>
            <a:endParaRPr lang="en-US" sz="1100"/>
          </a:p>
        </p:txBody>
      </p:sp>
      <p:sp>
        <p:nvSpPr>
          <p:cNvPr id="4" name="AutoShape 4"/>
          <p:cNvSpPr/>
          <p:nvPr/>
        </p:nvSpPr>
        <p:spPr>
          <a:xfrm>
            <a:off x="762000" y="2032000"/>
            <a:ext cx="3378200" cy="342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889000" y="2286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树立鲜明用人导向</a:t>
            </a:r>
            <a:endParaRPr lang="en-US" sz="1100"/>
          </a:p>
        </p:txBody>
      </p:sp>
      <p:cxnSp>
        <p:nvCxnSpPr>
          <p:cNvPr id="6" name="Connector 6"/>
          <p:cNvCxnSpPr/>
          <p:nvPr/>
        </p:nvCxnSpPr>
        <p:spPr>
          <a:xfrm rot="-13974">
            <a:off x="889013" y="2978150"/>
            <a:ext cx="3124200" cy="12700"/>
          </a:xfrm>
          <a:prstGeom prst="line">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7" name="AutoShape 7"/>
          <p:cNvSpPr/>
          <p:nvPr/>
        </p:nvSpPr>
        <p:spPr>
          <a:xfrm>
            <a:off x="889000" y="3175000"/>
            <a:ext cx="3124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坚持德才兼备、以德为先，大胆选拔使用对党忠诚、敢于担当、实绩突出的干部。注重在项目建设、招商引资、化险维稳等改革发展一线精准识别、历练和选拔干部，让有为者有位。</a:t>
            </a:r>
            <a:endParaRPr lang="en-US" sz="1100"/>
          </a:p>
        </p:txBody>
      </p:sp>
      <p:sp>
        <p:nvSpPr>
          <p:cNvPr id="8" name="AutoShape 8"/>
          <p:cNvSpPr/>
          <p:nvPr/>
        </p:nvSpPr>
        <p:spPr>
          <a:xfrm>
            <a:off x="4406900" y="2032000"/>
            <a:ext cx="3378200" cy="342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33900" y="2286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完善考核评价体系</a:t>
            </a:r>
            <a:endParaRPr lang="en-US" sz="1100"/>
          </a:p>
        </p:txBody>
      </p:sp>
      <p:cxnSp>
        <p:nvCxnSpPr>
          <p:cNvPr id="10" name="Connector 10"/>
          <p:cNvCxnSpPr/>
          <p:nvPr/>
        </p:nvCxnSpPr>
        <p:spPr>
          <a:xfrm rot="-13974">
            <a:off x="4533913" y="2978150"/>
            <a:ext cx="3124200" cy="12700"/>
          </a:xfrm>
          <a:prstGeom prst="line">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1" name="AutoShape 11"/>
          <p:cNvSpPr/>
          <p:nvPr/>
        </p:nvSpPr>
        <p:spPr>
          <a:xfrm>
            <a:off x="4533900" y="3175000"/>
            <a:ext cx="3124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建立健全推动高质量发展的绩效考核体系，优化考核指标，强化结果运用。将考核结果与干部选拔任用、评优评先、问责追责直接挂钩，充分发挥考核“指挥棒”的激励鞭策作用。</a:t>
            </a:r>
            <a:endParaRPr lang="en-US" sz="1100"/>
          </a:p>
        </p:txBody>
      </p:sp>
      <p:sp>
        <p:nvSpPr>
          <p:cNvPr id="12" name="AutoShape 12"/>
          <p:cNvSpPr/>
          <p:nvPr/>
        </p:nvSpPr>
        <p:spPr>
          <a:xfrm>
            <a:off x="8051800" y="2032000"/>
            <a:ext cx="3378200" cy="342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178800" y="2286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健全容错纠错机制</a:t>
            </a:r>
            <a:endParaRPr lang="en-US" sz="1100"/>
          </a:p>
        </p:txBody>
      </p:sp>
      <p:cxnSp>
        <p:nvCxnSpPr>
          <p:cNvPr id="14" name="Connector 14"/>
          <p:cNvCxnSpPr/>
          <p:nvPr/>
        </p:nvCxnSpPr>
        <p:spPr>
          <a:xfrm rot="-13974">
            <a:off x="8178813" y="2978150"/>
            <a:ext cx="3124200" cy="12700"/>
          </a:xfrm>
          <a:prstGeom prst="line">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5" name="AutoShape 15"/>
          <p:cNvSpPr/>
          <p:nvPr/>
        </p:nvSpPr>
        <p:spPr>
          <a:xfrm>
            <a:off x="8178800" y="3175000"/>
            <a:ext cx="3124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严格落实“三个区分开来”要求，为敢于担当、先行先试的干部撑腰鼓劲。及时为受到不实反映的干部澄清正名，严肃查处诬告陷害行为，切实保护干部干事创业的积极性和主动性。</a:t>
            </a:r>
            <a:endParaRPr lang="en-US" sz="1100"/>
          </a:p>
        </p:txBody>
      </p:sp>
      <p:sp>
        <p:nvSpPr>
          <p:cNvPr id="16" name="AutoShape 16"/>
          <p:cNvSpPr/>
          <p:nvPr/>
        </p:nvSpPr>
        <p:spPr>
          <a:xfrm>
            <a:off x="762000" y="5842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激励干部在新时代新征程上，以担当诠释忠诚，以作为彰显价值 ——</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（六）严守纪律规矩涵养，把严的基调长期坚持下去</a:t>
            </a:r>
            <a:endParaRPr lang="en-US" sz="1100"/>
          </a:p>
        </p:txBody>
      </p:sp>
      <p:sp>
        <p:nvSpPr>
          <p:cNvPr id="4" name="AutoShape 4"/>
          <p:cNvSpPr/>
          <p:nvPr/>
        </p:nvSpPr>
        <p:spPr>
          <a:xfrm>
            <a:off x="762000" y="2032000"/>
            <a:ext cx="3378200" cy="342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06400" cy="406400"/>
          </a:xfrm>
          <a:prstGeom prst="rect">
            <a:avLst/>
          </a:prstGeom>
        </p:spPr>
      </p:pic>
      <p:sp>
        <p:nvSpPr>
          <p:cNvPr id="6" name="AutoShape 6"/>
          <p:cNvSpPr/>
          <p:nvPr/>
        </p:nvSpPr>
        <p:spPr>
          <a:xfrm>
            <a:off x="1524000" y="2286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强化纪律宣传教育</a:t>
            </a:r>
            <a:endParaRPr lang="en-US" sz="1100"/>
          </a:p>
        </p:txBody>
      </p:sp>
      <p:cxnSp>
        <p:nvCxnSpPr>
          <p:cNvPr id="7" name="Connector 7"/>
          <p:cNvCxnSpPr/>
          <p:nvPr/>
        </p:nvCxnSpPr>
        <p:spPr>
          <a:xfrm rot="-15211">
            <a:off x="1016014" y="2851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048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将纪律教育纳入干部教育培训整体规划，创新情景式、沉浸式教育形式，增强感染力。对新提任干部严格执行任前廉政谈话和党纪法规知识测试制度，让纪律规矩入脑入心，筑牢思想“防火墙”。</a:t>
            </a:r>
            <a:endParaRPr lang="en-US" sz="1100"/>
          </a:p>
        </p:txBody>
      </p:sp>
      <p:sp>
        <p:nvSpPr>
          <p:cNvPr id="9" name="AutoShape 9"/>
          <p:cNvSpPr/>
          <p:nvPr/>
        </p:nvSpPr>
        <p:spPr>
          <a:xfrm>
            <a:off x="4406900" y="2032000"/>
            <a:ext cx="3378200" cy="342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286000"/>
            <a:ext cx="406400" cy="406400"/>
          </a:xfrm>
          <a:prstGeom prst="rect">
            <a:avLst/>
          </a:prstGeom>
        </p:spPr>
      </p:pic>
      <p:sp>
        <p:nvSpPr>
          <p:cNvPr id="11" name="AutoShape 11"/>
          <p:cNvSpPr/>
          <p:nvPr/>
        </p:nvSpPr>
        <p:spPr>
          <a:xfrm>
            <a:off x="5168900" y="2286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加强干部监督管理</a:t>
            </a:r>
            <a:endParaRPr lang="en-US" sz="1100"/>
          </a:p>
        </p:txBody>
      </p:sp>
      <p:cxnSp>
        <p:nvCxnSpPr>
          <p:cNvPr id="12" name="Connector 12"/>
          <p:cNvCxnSpPr/>
          <p:nvPr/>
        </p:nvCxnSpPr>
        <p:spPr>
          <a:xfrm rot="-15211">
            <a:off x="4660914" y="2851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60900" y="3048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健全全方位、常态化的干部监督机制，紧盯权力集中、资金密集的重点领域，强化对“一把手”和领导班子的监督。发挥巡视巡察政治利剑作用，实现监督无死角、全覆盖，让权力在阳光下规范运行。</a:t>
            </a:r>
            <a:endParaRPr lang="en-US" sz="1100"/>
          </a:p>
        </p:txBody>
      </p:sp>
      <p:sp>
        <p:nvSpPr>
          <p:cNvPr id="14" name="AutoShape 14"/>
          <p:cNvSpPr/>
          <p:nvPr/>
        </p:nvSpPr>
        <p:spPr>
          <a:xfrm>
            <a:off x="8051800" y="2032000"/>
            <a:ext cx="3378200" cy="342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286000"/>
            <a:ext cx="406400" cy="406400"/>
          </a:xfrm>
          <a:prstGeom prst="rect">
            <a:avLst/>
          </a:prstGeom>
        </p:spPr>
      </p:pic>
      <p:sp>
        <p:nvSpPr>
          <p:cNvPr id="16" name="AutoShape 16"/>
          <p:cNvSpPr/>
          <p:nvPr/>
        </p:nvSpPr>
        <p:spPr>
          <a:xfrm>
            <a:off x="8813800" y="2286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严厉惩治腐败问题</a:t>
            </a:r>
            <a:endParaRPr lang="en-US" sz="1100"/>
          </a:p>
        </p:txBody>
      </p:sp>
      <p:cxnSp>
        <p:nvCxnSpPr>
          <p:cNvPr id="17" name="Connector 17"/>
          <p:cNvCxnSpPr/>
          <p:nvPr/>
        </p:nvCxnSpPr>
        <p:spPr>
          <a:xfrm rot="-15211">
            <a:off x="8305814" y="2851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305800" y="3048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坚持无禁区、全覆盖、零容忍，坚持重遏制、强高压、长震慑。重点查处政治问题与经济问题交织的腐败案件，坚决整治群众身边的“微腐败”和不正之风，以永远吹冲锋号的姿态持续深化反腐败斗争。</a:t>
            </a:r>
            <a:endParaRPr lang="en-US" sz="1100"/>
          </a:p>
        </p:txBody>
      </p:sp>
      <p:sp>
        <p:nvSpPr>
          <p:cNvPr id="19" name="AutoShape 19"/>
          <p:cNvSpPr/>
          <p:nvPr/>
        </p:nvSpPr>
        <p:spPr>
          <a:xfrm>
            <a:off x="762000" y="5651500"/>
            <a:ext cx="10668000" cy="7620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89000" y="5791200"/>
            <a:ext cx="10414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全面从严治党永远在路上，必须把严的基调、严的措施、严的氛围长期坚持下去，以铁的纪律护航事业发展。</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sz="36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结束语</a:t>
            </a:r>
            <a:endParaRPr lang="zh-CN" sz="36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
        <p:nvSpPr>
          <p:cNvPr id="5" name="AutoShape 5"/>
          <p:cNvSpPr/>
          <p:nvPr/>
        </p:nvSpPr>
        <p:spPr>
          <a:xfrm>
            <a:off x="1016000" y="2470150"/>
            <a:ext cx="1016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20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      同志们，百年大党，千秋伟业，“赶考”永无止境。站在新的历史起点上，我市肩负着建强经济强市、形成增长极的光荣使命，每一项任务都是对党性的实战检验。我们要坚持以习近平总书记关于党的建设的重要思想为指引，持之以恒加强党性修养，始终牢记“中国共产党人是什么、要干什么”这个根本问题，时刻牢记“我是谁、为了谁、依靠谁”，把党性体现到落实“第一议题”的坚决上，体现到推动先进制造和文旅融合的担当上，体现到化解问题楼盘和地方债务的攻坚上，体现到办好群众家门口实事的温情上，体现到严守纪律规矩的自觉上，以坚强党性锤炼过硬作风，以过硬作风拼出发展实绩，把中国式现代化宏伟蓝图在我市一步步变成美好现实，以优异成绩向党和人民交出一份经得起历史检验的答卷。</a:t>
            </a:r>
            <a:endParaRPr lang="en-US" sz="20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cxnSp>
        <p:nvCxnSpPr>
          <p:cNvPr id="24" name="直接连接符 23"/>
          <p:cNvCxnSpPr/>
          <p:nvPr/>
        </p:nvCxnSpPr>
        <p:spPr>
          <a:xfrm>
            <a:off x="761365" y="1517015"/>
            <a:ext cx="1057021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8" name="图片 7"/>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2603500" y="2331720"/>
            <a:ext cx="6985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800" b="1" i="0" u="none" strike="noStrike">
                <a:solidFill>
                  <a:srgbClr val="FF0000"/>
                </a:solidFill>
                <a:latin typeface="方正小标宋简体" panose="03000509000000000000" charset="-122"/>
                <a:ea typeface="方正小标宋简体" panose="03000509000000000000" charset="-122"/>
                <a:cs typeface="Noto Sans SC" panose="020B0200000000000000" charset="-122"/>
                <a:sym typeface="Noto Sans SC" panose="020B0200000000000000" charset="-122"/>
              </a:rPr>
              <a:t>感谢聆听，敬请指正</a:t>
            </a:r>
            <a:r>
              <a:rPr lang="en-US" sz="4800" b="1" i="0" u="none" strike="noStrike">
                <a:solidFill>
                  <a:srgbClr val="FF0000"/>
                </a:solidFill>
                <a:latin typeface="方正小标宋简体" panose="03000509000000000000" charset="-122"/>
                <a:ea typeface="方正小标宋简体" panose="03000509000000000000" charset="-122"/>
                <a:cs typeface="Noto Sans SC" panose="020B0200000000000000" charset="-122"/>
                <a:sym typeface="Noto Sans SC" panose="020B0200000000000000" charset="-122"/>
              </a:rPr>
              <a:t>！</a:t>
            </a:r>
            <a:endParaRPr lang="en-US" sz="4800" b="1" i="0" u="none" strike="noStrike">
              <a:solidFill>
                <a:srgbClr val="FF0000"/>
              </a:solidFill>
              <a:latin typeface="方正小标宋简体" panose="03000509000000000000" charset="-122"/>
              <a:ea typeface="方正小标宋简体" panose="03000509000000000000" charset="-122"/>
              <a:cs typeface="Noto Sans SC" panose="020B0200000000000000" charset="-122"/>
              <a:sym typeface="Noto Sans SC" panose="020B0200000000000000" charset="-122"/>
            </a:endParaRPr>
          </a:p>
        </p:txBody>
      </p: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8" name="图片 7"/>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theme/theme1.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8214</Words>
  <Application>WPS 演示</Application>
  <PresentationFormat/>
  <Paragraphs>369</Paragraphs>
  <Slides>26</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26</vt:i4>
      </vt:variant>
    </vt:vector>
  </HeadingPairs>
  <TitlesOfParts>
    <vt:vector size="36" baseType="lpstr">
      <vt:lpstr>Arial</vt:lpstr>
      <vt:lpstr>宋体</vt:lpstr>
      <vt:lpstr>Wingdings</vt:lpstr>
      <vt:lpstr>Arial</vt:lpstr>
      <vt:lpstr>微软雅黑</vt:lpstr>
      <vt:lpstr>黑体</vt:lpstr>
      <vt:lpstr>Noto Sans SC</vt:lpstr>
      <vt:lpstr>Arial Unicode MS</vt:lpstr>
      <vt:lpstr>方正小标宋简体</vt:lpstr>
      <vt:lpstr>1_默认主题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5</cp:revision>
  <dcterms:created xsi:type="dcterms:W3CDTF">2026-08-24T06:46:00Z</dcterms:created>
  <dcterms:modified xsi:type="dcterms:W3CDTF">2026-10-03T23:31:31Z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{"Label":"1","ContentProducer":"001191110102MACQD9K64010000","ProduceID":"7673408401100508458","ReservedCode1":"","ContentPropagator":"","PropagateID":"","ReservedCode2":""}</vt:lpwstr>
  </property>
  <property fmtid="{D5CDD505-2E9C-101B-9397-08002B2CF9AE}" pid="3" name="KSOProductBuildVer">
    <vt:lpwstr>2052-12.1.0.28505</vt:lpwstr>
  </property>
  <property fmtid="{D5CDD505-2E9C-101B-9397-08002B2CF9AE}" pid="4" name="ICV">
    <vt:lpwstr>330786DE4E134F678531059E42CDA6DB_12</vt:lpwstr>
  </property>
</Properties>
</file>