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3.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svg" ContentType="image/svg+xml"/>
  <Override PartName="/ppt/media/image30.svg" ContentType="image/svg+xml"/>
  <Override PartName="/ppt/media/image32.svg" ContentType="image/svg+xml"/>
  <Override PartName="/ppt/media/image34.svg" ContentType="image/svg+xml"/>
  <Override PartName="/ppt/media/image38.svg" ContentType="image/svg+xml"/>
  <Override PartName="/ppt/media/image40.svg" ContentType="image/svg+xml"/>
  <Override PartName="/ppt/media/image43.svg" ContentType="image/svg+xml"/>
  <Override PartName="/ppt/media/image46.svg" ContentType="image/svg+xml"/>
  <Override PartName="/ppt/media/image48.svg" ContentType="image/svg+xml"/>
  <Override PartName="/ppt/media/image5.svg" ContentType="image/svg+xml"/>
  <Override PartName="/ppt/media/image51.svg" ContentType="image/svg+xml"/>
  <Override PartName="/ppt/media/image53.svg" ContentType="image/svg+xml"/>
  <Override PartName="/ppt/media/image58.svg" ContentType="image/svg+xml"/>
  <Override PartName="/ppt/media/image60.svg" ContentType="image/svg+xml"/>
  <Override PartName="/ppt/media/image62.svg" ContentType="image/svg+xml"/>
  <Override PartName="/ppt/media/image64.svg" ContentType="image/svg+xml"/>
  <Override PartName="/ppt/media/image67.svg" ContentType="image/svg+xml"/>
  <Override PartName="/ppt/media/image7.svg" ContentType="image/svg+xml"/>
  <Override PartName="/ppt/media/image70.svg" ContentType="image/svg+xml"/>
  <Override PartName="/ppt/media/image73.svg" ContentType="image/svg+xml"/>
  <Override PartName="/ppt/media/image75.svg" ContentType="image/svg+xml"/>
  <Override PartName="/ppt/media/image77.svg" ContentType="image/svg+xml"/>
  <Override PartName="/ppt/media/image79.svg" ContentType="image/svg+xml"/>
  <Override PartName="/ppt/media/image81.svg" ContentType="image/svg+xml"/>
  <Override PartName="/ppt/media/image83.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57" r:id="rId5"/>
    <p:sldId id="258" r:id="rId6"/>
    <p:sldId id="259" r:id="rId7"/>
    <p:sldId id="298"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6" r:id="rId44"/>
    <p:sldId id="297" r:id="rId45"/>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8"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8"/>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深入学习领会习近平党建思想鲜明的理论品格”。习近平党建思想是习近平新时代中国特色社会主义思想的重要组成部分，它不仅为新时代党的建设提供了根本遵循，更蕴含着深刻的理论内涵和鲜明的理论品格。本次党课将带领大家系统梳理和领会这些理论品格，从而更好地指导我们的工作实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理解什么是“理论品格”。简单来说，它就是一种思想体系所具有的内在特质。对于习近平党建思想而言，其理论品格超越了具体的工作部署，是对我们党长期执政规律的深刻把握。它包含六个核心要素：坚定的理想信念、高度的历史主动、鲜明的问题导向、强烈的使命担当、深厚的为民情怀和科学的思想方法。这些要素共同构成了其“明体达用、体用贯通”的总体特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明体达用、体用贯通”是理解习近平党建思想的关键。“明体”，就是要搞清楚党的建设的根本遵循是什么，它揭示了我们党作为长期执政的马克思主义政党的根本规定和价值根基。“达用”，则是回答怎么做的问题，将这些根本原则转化为具体的实践路径和工作方法。而“体用贯通”，则是将理论与实践、价值与制度、党的建设与国家发展紧密结合，回答了党的建设的战略意义所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通过本次学习，我们希望能够增进“四个认同”。首先是政治认同，从政治高度认识到这一思想的重要性；其次是思想认同，从内心深处信服其科学内涵；再次是理论认同，从理论层面把握其系统性和创新性；最后是情感认同，在情感上产生共鸣，并自觉地将其运用到实际工作中。这四个认同是我们学深悟透的重要标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接下来，我们进入第一个部分的学习：深刻领会习近平党建思想蕴含的坚定的理想信念。理想信念是共产党人的精神支柱和政治灵魂，这是我们理解党的建设的出发点。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什么说理想信念如此重要？因为它是党的建设最深层的精神根基。马克思主义政党的本质，就是以崇高理想为追求。党的建设，无论形式如何，最根本的还是理想信念的建设。一旦失去了理想信念，党就会失去政治灵魂，在长期执政的复杂环境中迷失方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明确指出：“理想信念是共产党人的精神支柱和政治灵魂。”这句话深刻揭示了理想信念的核心地位。党的建设是一项严肃的政治工程，其目标是保持党的先进性和战斗力。而理想信念，正是这项工程的精神源头。如果没有了理想信念，党的各项建设就如同无源之水、无本之木，失去了内在的动力和根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想信念，从根本上回答了“我们党凭什么立起来、强起来”这个问题。习近平党建思想强调思想建党、理论强党，正是将理想信念放在了党的建设的根基位置。在实践中，坚定的理想信念能帮助我们在复杂形势下保持政治定力，在大是大非面前旗帜鲜明，并能统一全党的意志和行动，形成强大的凝聚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如何坚定理想信念呢？习近平党建思想给出了“三管齐下”的路径。一是强化理论武装，用党的创新理论来武装头脑；二是加强党性锤炼，通过教育和锻炼，将理想信念内化为党员干部的政治品格；三是筑牢政治忠诚，将理想信念落实到严肃的党内政治生活和具体的政治实践中。</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一下第一部分。坚定的理想信念是习近平党建思想的政治灵魂，它揭示了党的建设最深层的精神根基，回答了“党凭什么立起来、强起来”的根本问题。我们必须通过理论武装、党性锤炼和政治忠诚这三个方面，来不断巩固和加强我们的理想信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现在我们进入第二部分：深刻领会习近平党建思想蕴含的高度的历史主动。核心观点是要坚定历史自信，增强历史主动。这体现了我们党在把握历史规律基础上的前瞻性和创造性。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什么是“历史主动”？它指的是在深刻把握历史规律的基础上，主动地去认识、适应和引领变化，而不是被动地应付。这意味着我们的党建工作不是一成不变的，而是要随着时代的发展、任务的变化而不断创新和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理解历史主动，首先要明确我们所处的历史方位。今天，我们党已经是长期执政的政党，正领导人民推进强国建设和民族复兴。这既是巨大的机遇，也带来了复杂的风险考验。因此，一个重大的时代课题摆在我们面前：如何确保党在长期执政中不变质、不变色、不变味，始终成为坚强的领导核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正是以高度的历史主动，来回答这个重大时代课题。它科学地回答了“建设什么样的长期执政的马克思主义政党、怎样建设”这一问题。这一思想将马克思主义建党学说与我们党长期执政的实践相结合，体现了鲜明的时代意识和理论创造精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种历史主动精神，体现在党的建设新的伟大工程的方方面面。它让我们永葆“赶考”的清醒和坚定，系统回答了管党治党的一系列重大问题。同时，它也深化了我们对自身建设规律的认识，使党在革命性锻造中更加坚强有力，能够在各种风险考验中始终成为全国人民的主心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总结第二部分。高度的历史主动是习近平党建思想的时代特征。它体现了我们党在把握历史规律基础上的前瞻性和创造性。正是这种主动精神，引领和保障着我们党和国家的事业能够行稳致远。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第三部分，我们来学习习近平党建思想蕴含的鲜明的问题导向。坚持问题导向是马克思主义的鲜明特点，也是我们党一贯的优良传统。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强调：“只有聆听时代的声音，回应时代的呼唤，认真研究解决重大而紧迫的问题，才能真正把握住历史脉络、找到发展规律，推动理论创新。”习近平党建思想正是在这样的背景下形成的，它直面党内存在的突出问题，体现了我们党务实的品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的问题导向，不是就事论事，而是要通过解决问题来揭示规律。长期执政本身就是一个不断解决问题的过程。党越是发展，越要有清醒的问题意识。习近平党建思想正是从现实矛盾切入，揭示了长期执政条件下，党的建设必须坚持全面从严、系统治理、标本兼治的内在规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那么，长期执政条件下，我们党面临哪些突出问题呢？比如理想信念弱化、政治意识淡化、组织功能虚化、作风问题顽固化等等。这些问题如果不加以解决，将严重影响党的先进性和纯洁性，削弱党的战斗力。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针对这些问题，我们提出了全面从严治党的战略方针。这正是问题导向的系统方案。“全面”意味着全覆盖，“从严”意味着各个方面都要严起来。通过全面从严治党，我们党的建设实现了从宽松软到严紧硬的转变，取得了显著成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第三部分。鲜明的问题导向是习近平党建思想的实践切口。它让这一思想能够在破解实际难题中揭示规律、建构体系，而不仅仅是停留在理论层面。这要求我们在工作中，要善于发现问题、分析问题并解决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第四部分，我们来学习强烈的使命担当。使命担当是中国共产党人的精神基因和价值追求，也是习近平党建思想的重要组成部分。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党的初心和使命，就是为中国人民谋幸福，为中华民族谋复兴。习近平党建思想深刻揭示了强党与强国相统一的内在逻辑。只有把党建设得坚强有力、自身过硬，国家事业才有保证，民族复兴才有坚强的领导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习近平总书记指出，我们的责任就是接过历史的接力棒，为实现中华民族伟大复兴而奋斗。这深刻阐明了党建工作的战略意义。要应对各种风险挑战，实现我们的奋斗目标，就必须把党建设好、建设强。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在强烈的使命担当指引下，新时代全面从严治党取得了显著成就。我们健全了组织体系，建设了高素质干部队伍，坚持制度治党，并全面落实了管党治党的政治责任。通过思想、监督、执纪、治吏、作风、反腐等各方面的从严要求，我们刹住了许多歪风，纠治了许多顽瘴痼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强烈的使命担当，本质上是对党和国家事业、对人民和历史的高度负责。我们学习领会这种担当精神，就是要在强党强国的统一理解中，不断增进四个认同，将党的建设成效，切实转化为推进强国建设、民族复兴伟业的坚强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总结第四部分。强烈的使命担当是习近平党建思想的战略指向。它将党的自身建设与国家发展、民族复兴的宏大目标紧密相连，回答了党如何更好地领导人民推进中国式现代化的重大问题。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第五部分，我们来学习深厚的为民情怀。人民立场是马克思主义政党的根本政治立场，也是习近平党建思想最鲜明的价值底色。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强调，我们党始终代表中国最广大人民的根本利益。把党建设好、建设强，根本目的就是为了更好地代表人民、服务人民，保持同人民群众的血肉联系。可以说，人民性是习近平党建思想最鲜明、最深厚的价值底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民情怀，从根本上回答了“为了谁、依靠谁、我是谁”这个问题。我们加强党的建设，推进全面从严治党，一个重要目的就是防范党在长期执政中脱离群众。我们要警惕党员干部淡化人民立场，坚决守住党的根本宗旨。深厚的为民情怀，是贯穿习近平党建思想的价值根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份深厚的为民情怀，具体体现在“坚持不忘初心、牢记使命”这一重要方略中。它要求我们在管党治党的全部实践中，发扬密切联系群众的优良作风，严守守护群众利益的刚性纪律，并不断提升回应人民期盼的治理效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真正体悟这份为民情怀，我们需要深刻理解“我将无我，不负人民”所蕴含的强大人格力量。这要求我们不断深化对党的性质宗旨和初心使命的认识，始终站稳人民立场，厚植为民根基，真正做到守护民心、造福人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总结第五部分。深厚的为民情怀是习近平党建思想的价值立场。它深刻揭示了管党治党的重要使命，回答了“为了谁、依靠谁、我是谁”的根本问题，是贯穿党的建设始终的价值红线。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最后一部分，我们来学习科学的思想方法。科学的思想方法是科学理论能够发挥强大指导作用的重要基础。习近平党建思想就蕴含着丰富的科学思想方法。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强调要提高战略思维、历史思维、辩证思维、系统思维、创新思维、法治思维、底线思维这七种思维能力。这要求我们在推进党的建设时，要善于把握各种关系，做到前瞻性思考、全局性谋划、整体性推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这些科学思想方法在党建实践中得到了广泛应用。比如，战略思维要求我们党建工作要服务大局；系统思维体现在党建工作的全领域覆盖和协同发力；辩证思维则强调党的各项建设要相互促进，而不是单打独斗。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科学的思想方法，就像一座桥梁，将前面我们学习的各种理论品格，如理想信念、为民情怀、历史主动等，转化为具体的实践路径和工作方案。正是通过这座桥梁，习近平党建思想的真理力量、人格力量和实践伟力才得以充分彰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总结第六部分。科学的思想方法是习近平党建思想的方法论支撑。它将其他五个理论品格串联起来，形成了一个完整的实践体系，为我们认识问题、分析问题和解决问题提供了科学的方法论指引。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想强调，学习的目的在于应用。我们要通过深入学习领会，在领悟真理力量中坚定信仰，在增强历史主动中自觉行动，在强化问题导向中提升能力，在履行使命担当中践行初心，在坚定人民立场中厚植情怀，在掌握科学方法中把握规律，从而走好新时代的强党强国之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今天的党课到此结束，谢谢大家的聆听！</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3_自定义版式">
    <p:spTree>
      <p:nvGrpSpPr>
        <p:cNvPr id="1" name=""/>
        <p:cNvGrpSpPr/>
        <p:nvPr/>
      </p:nvGrpSpPr>
      <p:grpSpPr>
        <a:xfrm>
          <a:off x="0" y="0"/>
          <a:ext cx="0" cy="0"/>
          <a:chOff x="0" y="0"/>
          <a:chExt cx="0" cy="0"/>
        </a:xfrm>
      </p:grpSpPr>
      <p:sp>
        <p:nvSpPr>
          <p:cNvPr id="8" name="文本框 7"/>
          <p:cNvSpPr txBox="1"/>
          <p:nvPr userDrawn="1"/>
        </p:nvSpPr>
        <p:spPr>
          <a:xfrm>
            <a:off x="1050878" y="5336327"/>
            <a:ext cx="7297081" cy="39878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scene3d>
              <a:camera prst="orthographicFront"/>
              <a:lightRig rig="threePt" dir="t"/>
            </a:scene3d>
            <a:sp3d contourW="12700"/>
          </a:bodyPr>
          <a:lstStyle/>
          <a:p>
            <a:pPr algn="just"/>
            <a:r>
              <a:rPr lang="zh-CN" altLang="en-US" sz="2000" b="1" dirty="0">
                <a:noFill/>
                <a:latin typeface="+mn-ea"/>
              </a:rPr>
              <a:t>更多精品</a:t>
            </a:r>
            <a:r>
              <a:rPr lang="en-US" altLang="zh-CN" sz="2000" b="1" dirty="0">
                <a:noFill/>
                <a:latin typeface="+mn-ea"/>
              </a:rPr>
              <a:t>PPT</a:t>
            </a:r>
            <a:r>
              <a:rPr lang="zh-CN" altLang="en-US" sz="2000" b="1" dirty="0">
                <a:noFill/>
                <a:latin typeface="+mn-ea"/>
              </a:rPr>
              <a:t>模板</a:t>
            </a:r>
            <a:r>
              <a:rPr lang="zh-CN" altLang="en-US" sz="2000" b="1" dirty="0" smtClean="0">
                <a:noFill/>
                <a:latin typeface="+mn-ea"/>
              </a:rPr>
              <a:t>：</a:t>
            </a:r>
            <a:r>
              <a:rPr lang="en-US" altLang="zh-CN" sz="2000" b="1" dirty="0" smtClean="0">
                <a:noFill/>
                <a:latin typeface="+mn-ea"/>
              </a:rPr>
              <a:t>www.900ppt.com</a:t>
            </a:r>
            <a:endParaRPr lang="en-US" altLang="zh-CN" sz="2000" b="1" dirty="0" smtClean="0">
              <a:no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 name="Shape 5"/>
        <p:cNvGrpSpPr/>
        <p:nvPr/>
      </p:nvGrpSpPr>
      <p:grpSpPr>
        <a:xfrm>
          <a:off x="0" y="0"/>
          <a:ext cx="0" cy="0"/>
          <a:chOff x="0" y="0"/>
          <a:chExt cx="0" cy="0"/>
        </a:xfrm>
      </p:grpSpPr>
      <p:sp>
        <p:nvSpPr>
          <p:cNvPr id="26" name="矩形 25"/>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svg"/><Relationship Id="rId7" Type="http://schemas.openxmlformats.org/officeDocument/2006/relationships/image" Target="../media/image8.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4" Type="http://schemas.openxmlformats.org/officeDocument/2006/relationships/notesSlide" Target="../notesSlides/notesSlide2.xml"/><Relationship Id="rId13" Type="http://schemas.openxmlformats.org/officeDocument/2006/relationships/slideLayout" Target="../slideLayouts/slideLayout1.xml"/><Relationship Id="rId12" Type="http://schemas.openxmlformats.org/officeDocument/2006/relationships/image" Target="../media/image13.svg"/><Relationship Id="rId11" Type="http://schemas.openxmlformats.org/officeDocument/2006/relationships/image" Target="../media/image12.png"/><Relationship Id="rId10" Type="http://schemas.openxmlformats.org/officeDocument/2006/relationships/image" Target="../media/image11.sv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0.svg"/><Relationship Id="rId7" Type="http://schemas.openxmlformats.org/officeDocument/2006/relationships/image" Target="../media/image19.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3" Type="http://schemas.openxmlformats.org/officeDocument/2006/relationships/image" Target="../media/image15.png"/><Relationship Id="rId2" Type="http://schemas.openxmlformats.org/officeDocument/2006/relationships/image" Target="../media/image3.svg"/><Relationship Id="rId10" Type="http://schemas.openxmlformats.org/officeDocument/2006/relationships/notesSlide" Target="../notesSlides/notesSlide4.xml"/><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3" Type="http://schemas.openxmlformats.org/officeDocument/2006/relationships/notesSlide" Target="../notesSlides/notesSlide5.xml"/><Relationship Id="rId32" Type="http://schemas.openxmlformats.org/officeDocument/2006/relationships/slideLayout" Target="../slideLayouts/slideLayout2.xml"/><Relationship Id="rId31" Type="http://schemas.openxmlformats.org/officeDocument/2006/relationships/tags" Target="../tags/tag30.xml"/><Relationship Id="rId30" Type="http://schemas.openxmlformats.org/officeDocument/2006/relationships/tags" Target="../tags/tag29.xml"/><Relationship Id="rId3" Type="http://schemas.openxmlformats.org/officeDocument/2006/relationships/tags" Target="../tags/tag2.xml"/><Relationship Id="rId29" Type="http://schemas.openxmlformats.org/officeDocument/2006/relationships/tags" Target="../tags/tag28.xml"/><Relationship Id="rId28" Type="http://schemas.openxmlformats.org/officeDocument/2006/relationships/tags" Target="../tags/tag27.xml"/><Relationship Id="rId27" Type="http://schemas.openxmlformats.org/officeDocument/2006/relationships/tags" Target="../tags/tag26.xml"/><Relationship Id="rId26" Type="http://schemas.openxmlformats.org/officeDocument/2006/relationships/tags" Target="../tags/tag25.xml"/><Relationship Id="rId25" Type="http://schemas.openxmlformats.org/officeDocument/2006/relationships/tags" Target="../tags/tag24.xml"/><Relationship Id="rId24" Type="http://schemas.openxmlformats.org/officeDocument/2006/relationships/tags" Target="../tags/tag23.xml"/><Relationship Id="rId23" Type="http://schemas.openxmlformats.org/officeDocument/2006/relationships/tags" Target="../tags/tag22.xml"/><Relationship Id="rId22" Type="http://schemas.openxmlformats.org/officeDocument/2006/relationships/tags" Target="../tags/tag21.xml"/><Relationship Id="rId21" Type="http://schemas.openxmlformats.org/officeDocument/2006/relationships/tags" Target="../tags/tag20.xml"/><Relationship Id="rId20" Type="http://schemas.openxmlformats.org/officeDocument/2006/relationships/tags" Target="../tags/tag19.xml"/><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24.svg"/><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svg"/><Relationship Id="rId3" Type="http://schemas.openxmlformats.org/officeDocument/2006/relationships/image" Target="../media/image14.png"/><Relationship Id="rId2" Type="http://schemas.openxmlformats.org/officeDocument/2006/relationships/image" Target="../media/image32.svg"/><Relationship Id="rId1"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9.svg"/><Relationship Id="rId3" Type="http://schemas.openxmlformats.org/officeDocument/2006/relationships/image" Target="../media/image36.png"/><Relationship Id="rId2" Type="http://schemas.openxmlformats.org/officeDocument/2006/relationships/image" Target="../media/image18.svg"/><Relationship Id="rId1"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32.svg"/><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image" Target="../media/image46.svg"/><Relationship Id="rId3" Type="http://schemas.openxmlformats.org/officeDocument/2006/relationships/image" Target="../media/image45.png"/><Relationship Id="rId2" Type="http://schemas.openxmlformats.org/officeDocument/2006/relationships/image" Target="../media/image18.svg"/><Relationship Id="rId1" Type="http://schemas.openxmlformats.org/officeDocument/2006/relationships/image" Target="../media/image44.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41.png"/><Relationship Id="rId4" Type="http://schemas.openxmlformats.org/officeDocument/2006/relationships/image" Target="../media/image43.svg"/><Relationship Id="rId3" Type="http://schemas.openxmlformats.org/officeDocument/2006/relationships/image" Target="../media/image42.png"/><Relationship Id="rId2" Type="http://schemas.openxmlformats.org/officeDocument/2006/relationships/image" Target="../media/image3.svg"/><Relationship Id="rId1" Type="http://schemas.openxmlformats.org/officeDocument/2006/relationships/image" Target="../media/image14.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image" Target="../media/image32.svg"/><Relationship Id="rId3" Type="http://schemas.openxmlformats.org/officeDocument/2006/relationships/image" Target="../media/image41.png"/><Relationship Id="rId2" Type="http://schemas.openxmlformats.org/officeDocument/2006/relationships/image" Target="../media/image18.svg"/><Relationship Id="rId1"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image" Target="../media/image38.svg"/><Relationship Id="rId5" Type="http://schemas.openxmlformats.org/officeDocument/2006/relationships/image" Target="../media/image49.png"/><Relationship Id="rId4" Type="http://schemas.openxmlformats.org/officeDocument/2006/relationships/image" Target="../media/image48.svg"/><Relationship Id="rId3" Type="http://schemas.openxmlformats.org/officeDocument/2006/relationships/image" Target="../media/image47.png"/><Relationship Id="rId2" Type="http://schemas.openxmlformats.org/officeDocument/2006/relationships/image" Target="../media/image40.svg"/><Relationship Id="rId1"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xml"/><Relationship Id="rId4" Type="http://schemas.openxmlformats.org/officeDocument/2006/relationships/image" Target="../media/image51.svg"/><Relationship Id="rId3" Type="http://schemas.openxmlformats.org/officeDocument/2006/relationships/image" Target="../media/image50.png"/><Relationship Id="rId2" Type="http://schemas.openxmlformats.org/officeDocument/2006/relationships/image" Target="../media/image18.svg"/><Relationship Id="rId1" Type="http://schemas.openxmlformats.org/officeDocument/2006/relationships/image" Target="../media/image4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9" Type="http://schemas.openxmlformats.org/officeDocument/2006/relationships/image" Target="../media/image42.png"/><Relationship Id="rId8" Type="http://schemas.openxmlformats.org/officeDocument/2006/relationships/image" Target="../media/image13.svg"/><Relationship Id="rId7" Type="http://schemas.openxmlformats.org/officeDocument/2006/relationships/image" Target="../media/image55.png"/><Relationship Id="rId6" Type="http://schemas.openxmlformats.org/officeDocument/2006/relationships/image" Target="../media/image30.svg"/><Relationship Id="rId5" Type="http://schemas.openxmlformats.org/officeDocument/2006/relationships/image" Target="../media/image54.png"/><Relationship Id="rId4" Type="http://schemas.openxmlformats.org/officeDocument/2006/relationships/image" Target="../media/image3.svg"/><Relationship Id="rId3" Type="http://schemas.openxmlformats.org/officeDocument/2006/relationships/image" Target="../media/image14.png"/><Relationship Id="rId2" Type="http://schemas.openxmlformats.org/officeDocument/2006/relationships/image" Target="../media/image53.svg"/><Relationship Id="rId16" Type="http://schemas.openxmlformats.org/officeDocument/2006/relationships/notesSlide" Target="../notesSlides/notesSlide21.xml"/><Relationship Id="rId15" Type="http://schemas.openxmlformats.org/officeDocument/2006/relationships/slideLayout" Target="../slideLayouts/slideLayout1.xml"/><Relationship Id="rId14" Type="http://schemas.openxmlformats.org/officeDocument/2006/relationships/image" Target="../media/image58.svg"/><Relationship Id="rId13" Type="http://schemas.openxmlformats.org/officeDocument/2006/relationships/image" Target="../media/image57.png"/><Relationship Id="rId12" Type="http://schemas.openxmlformats.org/officeDocument/2006/relationships/image" Target="../media/image22.svg"/><Relationship Id="rId11" Type="http://schemas.openxmlformats.org/officeDocument/2006/relationships/image" Target="../media/image56.png"/><Relationship Id="rId10" Type="http://schemas.openxmlformats.org/officeDocument/2006/relationships/image" Target="../media/image43.svg"/><Relationship Id="rId1" Type="http://schemas.openxmlformats.org/officeDocument/2006/relationships/image" Target="../media/image52.png"/></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8.svg"/><Relationship Id="rId7" Type="http://schemas.openxmlformats.org/officeDocument/2006/relationships/image" Target="../media/image47.png"/><Relationship Id="rId6" Type="http://schemas.openxmlformats.org/officeDocument/2006/relationships/image" Target="../media/image38.svg"/><Relationship Id="rId5" Type="http://schemas.openxmlformats.org/officeDocument/2006/relationships/image" Target="../media/image49.png"/><Relationship Id="rId4" Type="http://schemas.openxmlformats.org/officeDocument/2006/relationships/image" Target="../media/image13.svg"/><Relationship Id="rId3" Type="http://schemas.openxmlformats.org/officeDocument/2006/relationships/image" Target="../media/image55.png"/><Relationship Id="rId2" Type="http://schemas.openxmlformats.org/officeDocument/2006/relationships/image" Target="../media/image60.svg"/><Relationship Id="rId10" Type="http://schemas.openxmlformats.org/officeDocument/2006/relationships/notesSlide" Target="../notesSlides/notesSlide22.xml"/><Relationship Id="rId1" Type="http://schemas.openxmlformats.org/officeDocument/2006/relationships/image" Target="../media/image59.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54.png"/><Relationship Id="rId4" Type="http://schemas.openxmlformats.org/officeDocument/2006/relationships/image" Target="../media/image13.svg"/><Relationship Id="rId3" Type="http://schemas.openxmlformats.org/officeDocument/2006/relationships/image" Target="../media/image55.png"/><Relationship Id="rId2" Type="http://schemas.openxmlformats.org/officeDocument/2006/relationships/image" Target="../media/image62.svg"/><Relationship Id="rId1"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1.xml"/><Relationship Id="rId4" Type="http://schemas.openxmlformats.org/officeDocument/2006/relationships/image" Target="../media/image3.svg"/><Relationship Id="rId3" Type="http://schemas.openxmlformats.org/officeDocument/2006/relationships/image" Target="../media/image14.png"/><Relationship Id="rId2" Type="http://schemas.openxmlformats.org/officeDocument/2006/relationships/image" Target="../media/image38.svg"/><Relationship Id="rId1" Type="http://schemas.openxmlformats.org/officeDocument/2006/relationships/image" Target="../media/image4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1.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30.svg"/><Relationship Id="rId3" Type="http://schemas.openxmlformats.org/officeDocument/2006/relationships/image" Target="../media/image54.png"/><Relationship Id="rId2" Type="http://schemas.openxmlformats.org/officeDocument/2006/relationships/image" Target="../media/image3.svg"/><Relationship Id="rId1"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1.xml"/><Relationship Id="rId4" Type="http://schemas.openxmlformats.org/officeDocument/2006/relationships/image" Target="../media/image40.svg"/><Relationship Id="rId3" Type="http://schemas.openxmlformats.org/officeDocument/2006/relationships/image" Target="../media/image39.png"/><Relationship Id="rId2" Type="http://schemas.openxmlformats.org/officeDocument/2006/relationships/image" Target="../media/image9.svg"/><Relationship Id="rId1" Type="http://schemas.openxmlformats.org/officeDocument/2006/relationships/image" Target="../media/image6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33.xml"/><Relationship Id="rId7"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41.png"/><Relationship Id="rId4" Type="http://schemas.openxmlformats.org/officeDocument/2006/relationships/image" Target="../media/image38.svg"/><Relationship Id="rId3" Type="http://schemas.openxmlformats.org/officeDocument/2006/relationships/image" Target="../media/image49.png"/><Relationship Id="rId2" Type="http://schemas.openxmlformats.org/officeDocument/2006/relationships/image" Target="../media/image67.svg"/><Relationship Id="rId1" Type="http://schemas.openxmlformats.org/officeDocument/2006/relationships/image" Target="../media/image66.png"/></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1.xml"/><Relationship Id="rId6" Type="http://schemas.openxmlformats.org/officeDocument/2006/relationships/image" Target="../media/image11.svg"/><Relationship Id="rId5" Type="http://schemas.openxmlformats.org/officeDocument/2006/relationships/image" Target="../media/image71.png"/><Relationship Id="rId4" Type="http://schemas.openxmlformats.org/officeDocument/2006/relationships/image" Target="../media/image70.svg"/><Relationship Id="rId3" Type="http://schemas.openxmlformats.org/officeDocument/2006/relationships/image" Target="../media/image69.png"/><Relationship Id="rId2" Type="http://schemas.openxmlformats.org/officeDocument/2006/relationships/image" Target="../media/image34.svg"/><Relationship Id="rId1" Type="http://schemas.openxmlformats.org/officeDocument/2006/relationships/image" Target="../media/image68.png"/></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5.xml"/><Relationship Id="rId7" Type="http://schemas.openxmlformats.org/officeDocument/2006/relationships/slideLayout" Target="../slideLayouts/slideLayout1.xml"/><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73.svg"/><Relationship Id="rId3" Type="http://schemas.openxmlformats.org/officeDocument/2006/relationships/image" Target="../media/image72.png"/><Relationship Id="rId2" Type="http://schemas.openxmlformats.org/officeDocument/2006/relationships/image" Target="../media/image9.svg"/><Relationship Id="rId1"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38.xml"/><Relationship Id="rId7" Type="http://schemas.openxmlformats.org/officeDocument/2006/relationships/slideLayout" Target="../slideLayouts/slideLayout1.xml"/><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77.svg"/><Relationship Id="rId3" Type="http://schemas.openxmlformats.org/officeDocument/2006/relationships/image" Target="../media/image76.png"/><Relationship Id="rId2" Type="http://schemas.openxmlformats.org/officeDocument/2006/relationships/image" Target="../media/image3.svg"/><Relationship Id="rId1" Type="http://schemas.openxmlformats.org/officeDocument/2006/relationships/image" Target="../media/image14.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1.xml"/><Relationship Id="rId2" Type="http://schemas.openxmlformats.org/officeDocument/2006/relationships/image" Target="../media/image32.svg"/><Relationship Id="rId1" Type="http://schemas.openxmlformats.org/officeDocument/2006/relationships/image" Target="../media/image41.png"/></Relationships>
</file>

<file path=ppt/slides/_rels/slide40.xml.rels><?xml version="1.0" encoding="UTF-8" standalone="yes"?>
<Relationships xmlns="http://schemas.openxmlformats.org/package/2006/relationships"><Relationship Id="rId8" Type="http://schemas.openxmlformats.org/officeDocument/2006/relationships/notesSlide" Target="../notesSlides/notesSlide40.xml"/><Relationship Id="rId7" Type="http://schemas.openxmlformats.org/officeDocument/2006/relationships/slideLayout" Target="../slideLayouts/slideLayout1.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81.svg"/><Relationship Id="rId3" Type="http://schemas.openxmlformats.org/officeDocument/2006/relationships/image" Target="../media/image80.png"/><Relationship Id="rId2" Type="http://schemas.openxmlformats.org/officeDocument/2006/relationships/image" Target="../media/image13.svg"/><Relationship Id="rId1" Type="http://schemas.openxmlformats.org/officeDocument/2006/relationships/image" Target="../media/image5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81000" y="2286000"/>
            <a:ext cx="11430000" cy="165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深入学习领会习近平党建思想</a:t>
            </a:r>
            <a:endParaRPr lang="en-US" sz="48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a:p>
            <a:pPr marL="0" indent="0" algn="ctr">
              <a:lnSpc>
                <a:spcPct val="125000"/>
              </a:lnSpc>
              <a:defRPr/>
            </a:pPr>
            <a:r>
              <a:rPr lang="en-US" sz="48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鲜明的理论品格</a:t>
            </a:r>
            <a:endParaRPr lang="en-US" sz="48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5" name="AutoShape 5"/>
          <p:cNvSpPr/>
          <p:nvPr/>
        </p:nvSpPr>
        <p:spPr>
          <a:xfrm>
            <a:off x="2433955" y="5549900"/>
            <a:ext cx="8128000" cy="812800"/>
          </a:xfrm>
          <a:prstGeom prst="roundRect">
            <a:avLst>
              <a:gd name="adj" fmla="val 0"/>
            </a:avLst>
          </a:prstGeom>
          <a:solidFill>
            <a:srgbClr val="FFFFFF">
              <a:alpha val="12000"/>
            </a:srgbClr>
          </a:solidFill>
          <a:ln w="12700" cap="flat" cmpd="sng">
            <a:solidFill>
              <a:srgbClr val="FFFFFF">
                <a:alpha val="20000"/>
              </a:srgbClr>
            </a:solidFill>
            <a:prstDash val="solid"/>
            <a:round/>
          </a:ln>
        </p:spPr>
        <p:txBody>
          <a:bodyPr vert="horz" wrap="square" lIns="63500" tIns="63500" rIns="63500" bIns="63500" rtlCol="0" anchor="ctr"/>
          <a:lstStyle/>
          <a:p>
            <a:pPr algn="ctr">
              <a:defRPr/>
            </a:pPr>
            <a:endParaRPr>
              <a:solidFill>
                <a:srgbClr val="FF0000"/>
              </a:solidFill>
              <a:latin typeface="黑体" panose="02010609060101010101" charset="-122"/>
              <a:ea typeface="黑体" panose="02010609060101010101" charset="-122"/>
            </a:endParaRPr>
          </a:p>
        </p:txBody>
      </p:sp>
      <p:sp>
        <p:nvSpPr>
          <p:cNvPr id="6" name="AutoShape 6"/>
          <p:cNvSpPr/>
          <p:nvPr/>
        </p:nvSpPr>
        <p:spPr>
          <a:xfrm>
            <a:off x="2032000" y="4164330"/>
            <a:ext cx="812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0" i="0" u="none" strike="noStrike">
                <a:solidFill>
                  <a:srgbClr val="FF0000">
                    <a:alpha val="94902"/>
                  </a:srgbClr>
                </a:solidFill>
                <a:latin typeface="黑体" panose="02010609060101010101" charset="-122"/>
                <a:ea typeface="黑体" panose="02010609060101010101" charset="-122"/>
                <a:cs typeface="黑体" panose="02010609060101010101" charset="-122"/>
                <a:sym typeface="Noto Sans SC" panose="020B0200000000000000" charset="-122"/>
              </a:rPr>
              <a:t>主讲人：A</a:t>
            </a:r>
            <a:r>
              <a:rPr lang="zh-CN" altLang="en-US" sz="1800" b="0" i="0" u="none" strike="noStrike">
                <a:solidFill>
                  <a:srgbClr val="FF0000">
                    <a:alpha val="94902"/>
                  </a:srgbClr>
                </a:solidFill>
                <a:latin typeface="黑体" panose="02010609060101010101" charset="-122"/>
                <a:ea typeface="黑体" panose="02010609060101010101" charset="-122"/>
                <a:cs typeface="黑体" panose="02010609060101010101" charset="-122"/>
                <a:sym typeface="Noto Sans SC" panose="020B0200000000000000" charset="-122"/>
              </a:rPr>
              <a:t>书记</a:t>
            </a:r>
            <a:endParaRPr lang="zh-CN" altLang="en-US" sz="1800" b="0" i="0" u="none" strike="noStrike">
              <a:solidFill>
                <a:srgbClr val="FF0000">
                  <a:alpha val="94902"/>
                </a:srgbClr>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引言：</a:t>
            </a:r>
            <a:r>
              <a:rPr 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深刻理解“理论品格”的内涵</a:t>
            </a:r>
            <a:endParaRPr lang="en-US" sz="1100" b="1">
              <a:latin typeface="黑体" panose="02010609060101010101" charset="-122"/>
              <a:ea typeface="黑体" panose="02010609060101010101" charset="-122"/>
              <a:cs typeface="黑体" panose="02010609060101010101" charset="-122"/>
            </a:endParaRPr>
          </a:p>
        </p:txBody>
      </p:sp>
      <p:sp>
        <p:nvSpPr>
          <p:cNvPr id="4" name="AutoShape 4"/>
          <p:cNvSpPr/>
          <p:nvPr/>
        </p:nvSpPr>
        <p:spPr>
          <a:xfrm>
            <a:off x="762000" y="1651000"/>
            <a:ext cx="10668000" cy="1397000"/>
          </a:xfrm>
          <a:prstGeom prst="roundRect">
            <a:avLst>
              <a:gd name="adj" fmla="val 0"/>
            </a:avLst>
          </a:prstGeom>
          <a:solidFill>
            <a:srgbClr val="FFFFFF">
              <a:alpha val="7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778000"/>
            <a:ext cx="10287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理论品格</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是思想体系作为科学理论的内在特质，彰显其科学性与真理性。习近平党建思想的理论品格，超越了具体的工作部署，是对马克思主义政党长期执政规律的深刻洞察与理论升华，是新时代全面从严治党的根本遵循与行动指南。</a:t>
            </a:r>
            <a:endParaRPr lang="en-US" sz="1100"/>
          </a:p>
        </p:txBody>
      </p:sp>
      <p:sp>
        <p:nvSpPr>
          <p:cNvPr id="6" name="AutoShape 6"/>
          <p:cNvSpPr/>
          <p:nvPr/>
        </p:nvSpPr>
        <p:spPr>
          <a:xfrm>
            <a:off x="762000" y="33020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492500"/>
            <a:ext cx="355600" cy="355600"/>
          </a:xfrm>
          <a:prstGeom prst="rect">
            <a:avLst/>
          </a:prstGeom>
        </p:spPr>
      </p:pic>
      <p:sp>
        <p:nvSpPr>
          <p:cNvPr id="8" name="AutoShape 8"/>
          <p:cNvSpPr/>
          <p:nvPr/>
        </p:nvSpPr>
        <p:spPr>
          <a:xfrm>
            <a:off x="1397000" y="34290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坚定的理想信念</a:t>
            </a:r>
            <a:endParaRPr lang="en-US" sz="1100"/>
          </a:p>
          <a:p>
            <a:pPr marL="0" indent="0" algn="l">
              <a:lnSpc>
                <a:spcPct val="125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筑牢信仰之基，补足精神之钙，把稳思想之舵。</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4394200" y="33020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3492500"/>
            <a:ext cx="355600" cy="355600"/>
          </a:xfrm>
          <a:prstGeom prst="rect">
            <a:avLst/>
          </a:prstGeom>
        </p:spPr>
      </p:pic>
      <p:sp>
        <p:nvSpPr>
          <p:cNvPr id="11" name="AutoShape 11"/>
          <p:cNvSpPr/>
          <p:nvPr/>
        </p:nvSpPr>
        <p:spPr>
          <a:xfrm>
            <a:off x="5029200" y="34290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高度的历史主动</a:t>
            </a:r>
            <a:endParaRPr lang="en-US" sz="1100"/>
          </a:p>
          <a:p>
            <a:pPr marL="0" indent="0" algn="l">
              <a:lnSpc>
                <a:spcPct val="125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把握历史大势，主动担当作为，引领时代发展方向。</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8026400" y="33020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6900" y="3492500"/>
            <a:ext cx="355600" cy="355600"/>
          </a:xfrm>
          <a:prstGeom prst="rect">
            <a:avLst/>
          </a:prstGeom>
        </p:spPr>
      </p:pic>
      <p:sp>
        <p:nvSpPr>
          <p:cNvPr id="14" name="AutoShape 14"/>
          <p:cNvSpPr/>
          <p:nvPr/>
        </p:nvSpPr>
        <p:spPr>
          <a:xfrm>
            <a:off x="8661400" y="34290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鲜明的问题导向</a:t>
            </a:r>
            <a:endParaRPr lang="en-US" sz="1100"/>
          </a:p>
          <a:p>
            <a:pPr marL="0" indent="0" algn="l">
              <a:lnSpc>
                <a:spcPct val="125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聚焦现实难题，直面矛盾挑战，破解党建发展瓶颈。</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762000" y="45720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4762500"/>
            <a:ext cx="355600" cy="355600"/>
          </a:xfrm>
          <a:prstGeom prst="rect">
            <a:avLst/>
          </a:prstGeom>
        </p:spPr>
      </p:pic>
      <p:sp>
        <p:nvSpPr>
          <p:cNvPr id="17" name="AutoShape 17"/>
          <p:cNvSpPr/>
          <p:nvPr/>
        </p:nvSpPr>
        <p:spPr>
          <a:xfrm>
            <a:off x="1397000" y="46990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强烈的使命担当</a:t>
            </a:r>
            <a:endParaRPr lang="en-US" sz="1100"/>
          </a:p>
          <a:p>
            <a:pPr marL="0" indent="0" algn="l">
              <a:lnSpc>
                <a:spcPct val="125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扛起时代重任，践行初心使命，勇于自我革命。</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4394200" y="45720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84700" y="4762500"/>
            <a:ext cx="355600" cy="355600"/>
          </a:xfrm>
          <a:prstGeom prst="rect">
            <a:avLst/>
          </a:prstGeom>
        </p:spPr>
      </p:pic>
      <p:sp>
        <p:nvSpPr>
          <p:cNvPr id="20" name="AutoShape 20"/>
          <p:cNvSpPr/>
          <p:nvPr/>
        </p:nvSpPr>
        <p:spPr>
          <a:xfrm>
            <a:off x="5029200" y="46990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深厚的为民情怀</a:t>
            </a:r>
            <a:endParaRPr lang="en-US" sz="1100"/>
          </a:p>
          <a:p>
            <a:pPr marL="0" indent="0" algn="l">
              <a:lnSpc>
                <a:spcPct val="125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心系人民群众，站稳人民立场，把人民放在心中最高位置。</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8026400" y="45720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16900" y="4762500"/>
            <a:ext cx="355600" cy="355600"/>
          </a:xfrm>
          <a:prstGeom prst="rect">
            <a:avLst/>
          </a:prstGeom>
        </p:spPr>
      </p:pic>
      <p:sp>
        <p:nvSpPr>
          <p:cNvPr id="23" name="AutoShape 23"/>
          <p:cNvSpPr/>
          <p:nvPr/>
        </p:nvSpPr>
        <p:spPr>
          <a:xfrm>
            <a:off x="8661400" y="46990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科学的思想方法</a:t>
            </a:r>
            <a:endParaRPr lang="en-US" sz="1100"/>
          </a:p>
          <a:p>
            <a:pPr marL="0" indent="0" algn="l">
              <a:lnSpc>
                <a:spcPct val="125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坚持实事求是，运用辩证思维，推动理论与实践结合。</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762000" y="5842000"/>
            <a:ext cx="10668000" cy="635000"/>
          </a:xfrm>
          <a:prstGeom prst="roundRect">
            <a:avLst>
              <a:gd name="adj" fmla="val 0"/>
            </a:avLst>
          </a:prstGeom>
          <a:solidFill>
            <a:srgbClr val="C00000">
              <a:alpha val="8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25" name="AutoShape 25"/>
          <p:cNvSpPr/>
          <p:nvPr/>
        </p:nvSpPr>
        <p:spPr>
          <a:xfrm>
            <a:off x="762000" y="59436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总体特征：</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明体达用、体用贯通，实现理论创新与实践探索的有机统一。</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引言：</a:t>
            </a:r>
            <a:r>
              <a:rPr 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把握“明体达用、体用贯通”的精髓</a:t>
            </a:r>
            <a:endParaRPr lang="en-US" sz="1100" b="1">
              <a:latin typeface="黑体" panose="02010609060101010101" charset="-122"/>
              <a:ea typeface="黑体" panose="02010609060101010101" charset="-122"/>
              <a:cs typeface="黑体" panose="02010609060101010101" charset="-122"/>
            </a:endParaRPr>
          </a:p>
        </p:txBody>
      </p:sp>
      <p:sp>
        <p:nvSpPr>
          <p:cNvPr id="4" name="AutoShape 4"/>
          <p:cNvSpPr/>
          <p:nvPr/>
        </p:nvSpPr>
        <p:spPr>
          <a:xfrm>
            <a:off x="762000" y="2032000"/>
            <a:ext cx="3378200" cy="368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65200" y="2286000"/>
            <a:ext cx="29718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明体 · 根本遵循</a:t>
            </a:r>
            <a:endParaRPr lang="en-US" sz="1100"/>
          </a:p>
        </p:txBody>
      </p:sp>
      <p:cxnSp>
        <p:nvCxnSpPr>
          <p:cNvPr id="6" name="Connector 6"/>
          <p:cNvCxnSpPr/>
          <p:nvPr/>
        </p:nvCxnSpPr>
        <p:spPr>
          <a:xfrm rot="-14946">
            <a:off x="965214" y="2914650"/>
            <a:ext cx="2921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7" name="AutoShape 7"/>
          <p:cNvSpPr/>
          <p:nvPr/>
        </p:nvSpPr>
        <p:spPr>
          <a:xfrm>
            <a:off x="965200" y="3111500"/>
            <a:ext cx="29718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【核心内涵】</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揭示了长期执政的马克思主义政党建设的根本规定、政治原则和价值根基，是党的建设的本源与根基所在。</a:t>
            </a:r>
            <a:endParaRPr lang="en-US" sz="1100"/>
          </a:p>
          <a:p>
            <a:pPr marL="0" indent="0" algn="l">
              <a:lnSpc>
                <a:spcPct val="125000"/>
              </a:lnSpc>
              <a:spcBef>
                <a:spcPts val="1200"/>
              </a:spcBef>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【核心回答】</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“是什么” —— 解决党的建设的根本遵循问题，确立政治方向与价值坐标。</a:t>
            </a:r>
            <a:endParaRPr lang="en-US" sz="14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406900" y="2032000"/>
            <a:ext cx="3378200" cy="368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610100" y="2286000"/>
            <a:ext cx="29718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达用 · 实践路径</a:t>
            </a:r>
            <a:endParaRPr lang="en-US" sz="1100"/>
          </a:p>
        </p:txBody>
      </p:sp>
      <p:cxnSp>
        <p:nvCxnSpPr>
          <p:cNvPr id="10" name="Connector 10"/>
          <p:cNvCxnSpPr/>
          <p:nvPr/>
        </p:nvCxnSpPr>
        <p:spPr>
          <a:xfrm rot="-14946">
            <a:off x="4610114" y="2914650"/>
            <a:ext cx="2921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1" name="AutoShape 11"/>
          <p:cNvSpPr/>
          <p:nvPr/>
        </p:nvSpPr>
        <p:spPr>
          <a:xfrm>
            <a:off x="4610100" y="3111500"/>
            <a:ext cx="29718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【核心内涵】</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将根本规定转化为管党治党、兴党强党的实践要求、制度机制和具体工作方法，实现理论向实践的深度转化。</a:t>
            </a:r>
            <a:endParaRPr lang="en-US" sz="1100"/>
          </a:p>
          <a:p>
            <a:pPr marL="0" indent="0" algn="l">
              <a:lnSpc>
                <a:spcPct val="125000"/>
              </a:lnSpc>
              <a:spcBef>
                <a:spcPts val="1200"/>
              </a:spcBef>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【核心回答】</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“怎么做” —— 解决党的建设的实践路径问题，推动全面从严治党向纵深发展。</a:t>
            </a:r>
            <a:endParaRPr lang="en-US" sz="14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8051800" y="2032000"/>
            <a:ext cx="3378200" cy="368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255000" y="2286000"/>
            <a:ext cx="29718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贯通 · 战略意义</a:t>
            </a:r>
            <a:endParaRPr lang="en-US" sz="1100"/>
          </a:p>
        </p:txBody>
      </p:sp>
      <p:cxnSp>
        <p:nvCxnSpPr>
          <p:cNvPr id="14" name="Connector 14"/>
          <p:cNvCxnSpPr/>
          <p:nvPr/>
        </p:nvCxnSpPr>
        <p:spPr>
          <a:xfrm rot="-14946">
            <a:off x="8255014" y="2914650"/>
            <a:ext cx="2921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15" name="AutoShape 15"/>
          <p:cNvSpPr/>
          <p:nvPr/>
        </p:nvSpPr>
        <p:spPr>
          <a:xfrm>
            <a:off x="8255000" y="3111500"/>
            <a:ext cx="2971800" cy="241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【核心内涵】</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将理论本体与实践运用、价值立场与制度安排、党的建设与强国建设、民族复兴紧密结合，形成整体合力。</a:t>
            </a:r>
            <a:endParaRPr lang="en-US" sz="1100"/>
          </a:p>
          <a:p>
            <a:pPr marL="0" indent="0" algn="l">
              <a:lnSpc>
                <a:spcPct val="125000"/>
              </a:lnSpc>
              <a:spcBef>
                <a:spcPts val="1200"/>
              </a:spcBef>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【核心回答】</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“为什么” —— 解决党的建设的战略意义问题，确保党始终成为中国特色社会主义事业的领导核心。</a:t>
            </a:r>
            <a:endParaRPr lang="en-US" sz="14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762000" y="59690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C00000">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坚持思想建党、理论强党，把新时代党的建设新的伟大工程推向纵深 ——</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引言：</a:t>
            </a:r>
            <a:r>
              <a:rPr lang="en-US" sz="32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通过学习增进“四个认同”</a:t>
            </a:r>
            <a:endParaRPr lang="en-US" sz="1100">
              <a:latin typeface="黑体" panose="02010609060101010101" charset="-122"/>
              <a:ea typeface="黑体" panose="02010609060101010101" charset="-122"/>
              <a:cs typeface="黑体" panose="02010609060101010101" charset="-122"/>
            </a:endParaRPr>
          </a:p>
        </p:txBody>
      </p:sp>
      <p:sp>
        <p:nvSpPr>
          <p:cNvPr id="4" name="AutoShape 4"/>
          <p:cNvSpPr/>
          <p:nvPr/>
        </p:nvSpPr>
        <p:spPr>
          <a:xfrm>
            <a:off x="762000" y="19050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133600"/>
            <a:ext cx="406400" cy="406400"/>
          </a:xfrm>
          <a:prstGeom prst="rect">
            <a:avLst/>
          </a:prstGeom>
        </p:spPr>
      </p:pic>
      <p:sp>
        <p:nvSpPr>
          <p:cNvPr id="6" name="AutoShape 6"/>
          <p:cNvSpPr/>
          <p:nvPr/>
        </p:nvSpPr>
        <p:spPr>
          <a:xfrm>
            <a:off x="1524000" y="2133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政治认同</a:t>
            </a:r>
            <a:endParaRPr lang="en-US" sz="1100"/>
          </a:p>
        </p:txBody>
      </p:sp>
      <p:sp>
        <p:nvSpPr>
          <p:cNvPr id="7" name="AutoShape 7"/>
          <p:cNvSpPr/>
          <p:nvPr/>
        </p:nvSpPr>
        <p:spPr>
          <a:xfrm>
            <a:off x="1016000" y="2667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从政治高度深刻理解习近平党建思想的正确性与重要性，将其作为根本遵循，始终在政治立场、政治方向、政治原则上同党中央保持高度一致，坚定政治信仰。</a:t>
            </a:r>
            <a:endParaRPr lang="en-US" sz="1100"/>
          </a:p>
        </p:txBody>
      </p:sp>
      <p:sp>
        <p:nvSpPr>
          <p:cNvPr id="8" name="AutoShape 8"/>
          <p:cNvSpPr/>
          <p:nvPr/>
        </p:nvSpPr>
        <p:spPr>
          <a:xfrm>
            <a:off x="6223000" y="19050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133600"/>
            <a:ext cx="406400" cy="406400"/>
          </a:xfrm>
          <a:prstGeom prst="rect">
            <a:avLst/>
          </a:prstGeom>
        </p:spPr>
      </p:pic>
      <p:sp>
        <p:nvSpPr>
          <p:cNvPr id="10" name="AutoShape 10"/>
          <p:cNvSpPr/>
          <p:nvPr/>
        </p:nvSpPr>
        <p:spPr>
          <a:xfrm>
            <a:off x="6985000" y="2133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思想认同</a:t>
            </a:r>
            <a:endParaRPr lang="en-US" sz="1100"/>
          </a:p>
        </p:txBody>
      </p:sp>
      <p:sp>
        <p:nvSpPr>
          <p:cNvPr id="11" name="AutoShape 11"/>
          <p:cNvSpPr/>
          <p:nvPr/>
        </p:nvSpPr>
        <p:spPr>
          <a:xfrm>
            <a:off x="6477000" y="2667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从思想深处接受和信服其科学内涵与精神实质，筑牢信仰之基、补足精神之钙，真正做到内化于心、外化于行，坚定理想信念，补足精神上的“钙”。</a:t>
            </a:r>
            <a:endParaRPr lang="en-US" sz="1100"/>
          </a:p>
        </p:txBody>
      </p:sp>
      <p:sp>
        <p:nvSpPr>
          <p:cNvPr id="12" name="AutoShape 12"/>
          <p:cNvSpPr/>
          <p:nvPr/>
        </p:nvSpPr>
        <p:spPr>
          <a:xfrm>
            <a:off x="762000" y="41910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19600"/>
            <a:ext cx="406400" cy="406400"/>
          </a:xfrm>
          <a:prstGeom prst="rect">
            <a:avLst/>
          </a:prstGeom>
        </p:spPr>
      </p:pic>
      <p:sp>
        <p:nvSpPr>
          <p:cNvPr id="14" name="AutoShape 14"/>
          <p:cNvSpPr/>
          <p:nvPr/>
        </p:nvSpPr>
        <p:spPr>
          <a:xfrm>
            <a:off x="1524000" y="4419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理论认同</a:t>
            </a:r>
            <a:endParaRPr lang="en-US" sz="1100"/>
          </a:p>
        </p:txBody>
      </p:sp>
      <p:sp>
        <p:nvSpPr>
          <p:cNvPr id="15" name="AutoShape 15"/>
          <p:cNvSpPr/>
          <p:nvPr/>
        </p:nvSpPr>
        <p:spPr>
          <a:xfrm>
            <a:off x="1016000" y="4953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从理论层面把握其系统性、创新性与时代性，深刻领会核心要义、精神实质与实践要求，提升理论素养，增强运用科学理论分析和解决问题的能力。</a:t>
            </a:r>
            <a:endParaRPr lang="en-US" sz="1100"/>
          </a:p>
        </p:txBody>
      </p:sp>
      <p:sp>
        <p:nvSpPr>
          <p:cNvPr id="16" name="AutoShape 16"/>
          <p:cNvSpPr/>
          <p:nvPr/>
        </p:nvSpPr>
        <p:spPr>
          <a:xfrm>
            <a:off x="6223000" y="41910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19600"/>
            <a:ext cx="406400" cy="406400"/>
          </a:xfrm>
          <a:prstGeom prst="rect">
            <a:avLst/>
          </a:prstGeom>
        </p:spPr>
      </p:pic>
      <p:sp>
        <p:nvSpPr>
          <p:cNvPr id="18" name="AutoShape 18"/>
          <p:cNvSpPr/>
          <p:nvPr/>
        </p:nvSpPr>
        <p:spPr>
          <a:xfrm>
            <a:off x="6985000" y="44196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情感认同</a:t>
            </a:r>
            <a:endParaRPr lang="en-US" sz="1100"/>
          </a:p>
        </p:txBody>
      </p:sp>
      <p:sp>
        <p:nvSpPr>
          <p:cNvPr id="19" name="AutoShape 19"/>
          <p:cNvSpPr/>
          <p:nvPr/>
        </p:nvSpPr>
        <p:spPr>
          <a:xfrm>
            <a:off x="6477000" y="4953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从情感上产生强烈共鸣，将对党的深厚情感转化为干事创业的内生动力，自觉践行思想要求，以实际行动诠释对党的忠诚与热爱，做到知行合一。</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10" name="TextBox 6"/>
          <p:cNvSpPr txBox="1"/>
          <p:nvPr/>
        </p:nvSpPr>
        <p:spPr>
          <a:xfrm>
            <a:off x="3653155" y="657860"/>
            <a:ext cx="5076825" cy="828675"/>
          </a:xfrm>
          <a:prstGeom prst="rect">
            <a:avLst/>
          </a:prstGeom>
          <a:noFill/>
        </p:spPr>
        <p:txBody>
          <a:bodyPr wrap="square" lIns="91413" tIns="45706" rIns="91413" bIns="45706">
            <a:spAutoFit/>
          </a:bodyPr>
          <a:lstStyle/>
          <a:p>
            <a:pPr algn="ctr" defTabSz="914400">
              <a:defRPr/>
            </a:pPr>
            <a:r>
              <a:rPr lang="zh-CN" altLang="en-US" sz="4800" dirty="0">
                <a:ln w="6350">
                  <a:noFill/>
                </a:ln>
                <a:solidFill>
                  <a:srgbClr val="FF0000"/>
                </a:solidFill>
                <a:effectLst/>
                <a:latin typeface="黑体" panose="02010609060101010101" charset="-122"/>
                <a:ea typeface="黑体" panose="02010609060101010101" charset="-122"/>
                <a:cs typeface="黑体" panose="02010609060101010101" charset="-122"/>
              </a:rPr>
              <a:t>目录 </a:t>
            </a:r>
            <a:endParaRPr lang="en-US" altLang="zh-CN" sz="2800" dirty="0">
              <a:ln w="6350">
                <a:noFill/>
              </a:ln>
              <a:solidFill>
                <a:srgbClr val="FF0000"/>
              </a:solidFill>
              <a:effectLst/>
              <a:latin typeface="黑体" panose="02010609060101010101" charset="-122"/>
              <a:ea typeface="黑体" panose="02010609060101010101" charset="-122"/>
              <a:cs typeface="黑体" panose="02010609060101010101" charset="-122"/>
            </a:endParaRPr>
          </a:p>
        </p:txBody>
      </p:sp>
      <p:cxnSp>
        <p:nvCxnSpPr>
          <p:cNvPr id="12" name="直接连接符 11"/>
          <p:cNvCxnSpPr/>
          <p:nvPr/>
        </p:nvCxnSpPr>
        <p:spPr>
          <a:xfrm>
            <a:off x="1616677" y="1486349"/>
            <a:ext cx="8484870" cy="0"/>
          </a:xfrm>
          <a:prstGeom prst="line">
            <a:avLst/>
          </a:prstGeom>
          <a:noFill/>
          <a:ln w="22225" cap="flat" cmpd="sng" algn="ctr">
            <a:solidFill>
              <a:srgbClr val="FF0000"/>
            </a:solidFill>
            <a:prstDash val="solid"/>
          </a:ln>
          <a:effectLst/>
        </p:spPr>
      </p:cxnSp>
      <p:grpSp>
        <p:nvGrpSpPr>
          <p:cNvPr id="6" name="组合 5"/>
          <p:cNvGrpSpPr/>
          <p:nvPr>
            <p:custDataLst>
              <p:tags r:id="rId2"/>
            </p:custDataLst>
          </p:nvPr>
        </p:nvGrpSpPr>
        <p:grpSpPr>
          <a:xfrm>
            <a:off x="1715770" y="1654810"/>
            <a:ext cx="8492490" cy="578485"/>
            <a:chOff x="5275106" y="1756984"/>
            <a:chExt cx="8152806" cy="507987"/>
          </a:xfrm>
        </p:grpSpPr>
        <p:sp>
          <p:nvSpPr>
            <p:cNvPr id="7" name="流程图: 可选过程 6"/>
            <p:cNvSpPr/>
            <p:nvPr>
              <p:custDataLst>
                <p:tags r:id="rId3"/>
              </p:custDataLst>
            </p:nvPr>
          </p:nvSpPr>
          <p:spPr>
            <a:xfrm>
              <a:off x="5715054" y="1756984"/>
              <a:ext cx="7712858" cy="507987"/>
            </a:xfrm>
            <a:prstGeom prst="flowChartAlternateProcess">
              <a:avLst/>
            </a:prstGeom>
            <a:solidFill>
              <a:schemeClr val="bg1"/>
            </a:solidFill>
            <a:ln>
              <a:solidFill>
                <a:srgbClr val="C7021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endParaRPr>
            </a:p>
          </p:txBody>
        </p:sp>
        <p:sp>
          <p:nvSpPr>
            <p:cNvPr id="17" name="流程图: 可选过程 16"/>
            <p:cNvSpPr/>
            <p:nvPr>
              <p:custDataLst>
                <p:tags r:id="rId4"/>
              </p:custDataLst>
            </p:nvPr>
          </p:nvSpPr>
          <p:spPr>
            <a:xfrm>
              <a:off x="5275106" y="1756984"/>
              <a:ext cx="624840" cy="507987"/>
            </a:xfrm>
            <a:prstGeom prst="flowChartAlternateProcess">
              <a:avLst/>
            </a:prstGeom>
            <a:solidFill>
              <a:srgbClr val="C00000"/>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endParaRPr>
            </a:p>
          </p:txBody>
        </p:sp>
        <p:sp>
          <p:nvSpPr>
            <p:cNvPr id="18" name="文本框 17"/>
            <p:cNvSpPr txBox="1"/>
            <p:nvPr>
              <p:custDataLst>
                <p:tags r:id="rId5"/>
              </p:custDataLst>
            </p:nvPr>
          </p:nvSpPr>
          <p:spPr>
            <a:xfrm>
              <a:off x="5993840" y="1811299"/>
              <a:ext cx="7418558" cy="404271"/>
            </a:xfrm>
            <a:prstGeom prst="rect">
              <a:avLst/>
            </a:prstGeom>
            <a:noFill/>
          </p:spPr>
          <p:txBody>
            <a:bodyPr wrap="square" rtlCol="0">
              <a:spAutoFit/>
            </a:bodyPr>
            <a:lstStyle/>
            <a:p>
              <a:pPr algn="l"/>
              <a:r>
                <a:rPr lang="en-US" sz="24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深刻领会习近平党建思想蕴含的坚定理想信念</a:t>
              </a:r>
              <a:endParaRPr lang="zh-CN" altLang="en-US" sz="2400" b="1" dirty="0">
                <a:gradFill>
                  <a:gsLst>
                    <a:gs pos="0">
                      <a:srgbClr val="E30000"/>
                    </a:gs>
                    <a:gs pos="100000">
                      <a:srgbClr val="760303"/>
                    </a:gs>
                  </a:gsLst>
                  <a:lin ang="5400000" scaled="0"/>
                </a:gradFill>
                <a:latin typeface="思源黑体 CN Medium" panose="020B0600000000000000" charset="-122"/>
                <a:ea typeface="思源黑体 CN Medium" panose="020B0600000000000000" charset="-122"/>
                <a:cs typeface="+mn-ea"/>
                <a:sym typeface="+mn-lt"/>
              </a:endParaRPr>
            </a:p>
          </p:txBody>
        </p:sp>
        <p:sp>
          <p:nvSpPr>
            <p:cNvPr id="19" name="文本框 18"/>
            <p:cNvSpPr txBox="1"/>
            <p:nvPr>
              <p:custDataLst>
                <p:tags r:id="rId6"/>
              </p:custDataLst>
            </p:nvPr>
          </p:nvSpPr>
          <p:spPr>
            <a:xfrm>
              <a:off x="5285116" y="1764824"/>
              <a:ext cx="614126" cy="485682"/>
            </a:xfrm>
            <a:prstGeom prst="rect">
              <a:avLst/>
            </a:prstGeom>
            <a:noFill/>
          </p:spPr>
          <p:txBody>
            <a:bodyPr wrap="square" rtlCol="0">
              <a:spAutoFit/>
            </a:bodyPr>
            <a:lstStyle/>
            <a:p>
              <a:pPr algn="ctr"/>
              <a:r>
                <a:rPr lang="en-US" altLang="zh-CN" sz="3000" b="1" dirty="0">
                  <a:solidFill>
                    <a:schemeClr val="bg1"/>
                  </a:solidFill>
                  <a:latin typeface="思源黑体 CN Medium" panose="020B0600000000000000" charset="-122"/>
                  <a:ea typeface="思源黑体 CN Medium" panose="020B0600000000000000" charset="-122"/>
                </a:rPr>
                <a:t>1</a:t>
              </a:r>
              <a:endParaRPr lang="en-US" altLang="zh-CN" sz="3000" b="1" dirty="0">
                <a:solidFill>
                  <a:schemeClr val="bg1"/>
                </a:solidFill>
                <a:latin typeface="思源黑体 CN Medium" panose="020B0600000000000000" charset="-122"/>
                <a:ea typeface="思源黑体 CN Medium" panose="020B0600000000000000" charset="-122"/>
              </a:endParaRPr>
            </a:p>
          </p:txBody>
        </p:sp>
      </p:grpSp>
      <p:grpSp>
        <p:nvGrpSpPr>
          <p:cNvPr id="22" name="组合 21"/>
          <p:cNvGrpSpPr/>
          <p:nvPr>
            <p:custDataLst>
              <p:tags r:id="rId7"/>
            </p:custDataLst>
          </p:nvPr>
        </p:nvGrpSpPr>
        <p:grpSpPr>
          <a:xfrm>
            <a:off x="1715770" y="2305050"/>
            <a:ext cx="8492490" cy="1946948"/>
            <a:chOff x="5275106" y="1756984"/>
            <a:chExt cx="8152806" cy="1709680"/>
          </a:xfrm>
        </p:grpSpPr>
        <p:sp>
          <p:nvSpPr>
            <p:cNvPr id="24" name="流程图: 可选过程 23"/>
            <p:cNvSpPr/>
            <p:nvPr>
              <p:custDataLst>
                <p:tags r:id="rId8"/>
              </p:custDataLst>
            </p:nvPr>
          </p:nvSpPr>
          <p:spPr>
            <a:xfrm>
              <a:off x="5715054" y="1756984"/>
              <a:ext cx="7712858" cy="507987"/>
            </a:xfrm>
            <a:prstGeom prst="flowChartAlternateProcess">
              <a:avLst/>
            </a:prstGeom>
            <a:solidFill>
              <a:schemeClr val="bg1"/>
            </a:solidFill>
            <a:ln>
              <a:solidFill>
                <a:srgbClr val="C7021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endParaRPr>
            </a:p>
          </p:txBody>
        </p:sp>
        <p:sp>
          <p:nvSpPr>
            <p:cNvPr id="25" name="流程图: 可选过程 24"/>
            <p:cNvSpPr/>
            <p:nvPr>
              <p:custDataLst>
                <p:tags r:id="rId9"/>
              </p:custDataLst>
            </p:nvPr>
          </p:nvSpPr>
          <p:spPr>
            <a:xfrm>
              <a:off x="5275106" y="1756984"/>
              <a:ext cx="624840" cy="507987"/>
            </a:xfrm>
            <a:prstGeom prst="flowChartAlternateProcess">
              <a:avLst/>
            </a:prstGeom>
            <a:solidFill>
              <a:srgbClr val="C00000"/>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endParaRPr>
            </a:p>
          </p:txBody>
        </p:sp>
        <p:sp>
          <p:nvSpPr>
            <p:cNvPr id="26" name="文本框 25"/>
            <p:cNvSpPr txBox="1"/>
            <p:nvPr>
              <p:custDataLst>
                <p:tags r:id="rId10"/>
              </p:custDataLst>
            </p:nvPr>
          </p:nvSpPr>
          <p:spPr>
            <a:xfrm>
              <a:off x="5993840" y="1811299"/>
              <a:ext cx="7418558" cy="404271"/>
            </a:xfrm>
            <a:prstGeom prst="rect">
              <a:avLst/>
            </a:prstGeom>
            <a:noFill/>
          </p:spPr>
          <p:txBody>
            <a:bodyPr wrap="square" rtlCol="0">
              <a:spAutoFit/>
            </a:bodyPr>
            <a:lstStyle/>
            <a:p>
              <a:pPr algn="l"/>
              <a:r>
                <a:rPr lang="en-US" sz="24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深刻领会习近平党建思想蕴含的高度历史主动</a:t>
              </a:r>
              <a:endParaRPr lang="zh-CN" altLang="en-US" sz="2400" b="1" dirty="0">
                <a:gradFill>
                  <a:gsLst>
                    <a:gs pos="0">
                      <a:srgbClr val="E30000"/>
                    </a:gs>
                    <a:gs pos="100000">
                      <a:srgbClr val="760303"/>
                    </a:gs>
                  </a:gsLst>
                  <a:lin ang="5400000" scaled="0"/>
                </a:gradFill>
                <a:latin typeface="思源黑体 CN Medium" panose="020B0600000000000000" charset="-122"/>
                <a:ea typeface="思源黑体 CN Medium" panose="020B0600000000000000" charset="-122"/>
                <a:cs typeface="+mn-ea"/>
                <a:sym typeface="+mn-lt"/>
              </a:endParaRPr>
            </a:p>
          </p:txBody>
        </p:sp>
        <p:sp>
          <p:nvSpPr>
            <p:cNvPr id="29" name="文本框 28"/>
            <p:cNvSpPr txBox="1"/>
            <p:nvPr>
              <p:custDataLst>
                <p:tags r:id="rId11"/>
              </p:custDataLst>
            </p:nvPr>
          </p:nvSpPr>
          <p:spPr>
            <a:xfrm>
              <a:off x="5285116" y="1764824"/>
              <a:ext cx="614126" cy="1701840"/>
            </a:xfrm>
            <a:prstGeom prst="rect">
              <a:avLst/>
            </a:prstGeom>
            <a:noFill/>
          </p:spPr>
          <p:txBody>
            <a:bodyPr wrap="square" rtlCol="0">
              <a:spAutoFit/>
            </a:bodyPr>
            <a:lstStyle/>
            <a:p>
              <a:pPr algn="ctr"/>
              <a:r>
                <a:rPr lang="en-US" altLang="zh-CN" sz="3000" b="1" dirty="0">
                  <a:solidFill>
                    <a:schemeClr val="bg1"/>
                  </a:solidFill>
                  <a:latin typeface="思源黑体 CN Medium" panose="020B0600000000000000" charset="-122"/>
                  <a:ea typeface="思源黑体 CN Medium" panose="020B0600000000000000" charset="-122"/>
                  <a:sym typeface="+mn-ea"/>
                </a:rPr>
                <a:t>2</a:t>
              </a:r>
              <a:endParaRPr lang="en-US" altLang="zh-CN" sz="3000" b="1" dirty="0">
                <a:solidFill>
                  <a:schemeClr val="bg1"/>
                </a:solidFill>
                <a:latin typeface="思源黑体 CN Medium" panose="020B0600000000000000" charset="-122"/>
                <a:ea typeface="思源黑体 CN Medium" panose="020B0600000000000000" charset="-122"/>
              </a:endParaRPr>
            </a:p>
            <a:p>
              <a:r>
                <a:rPr lang="en-US" altLang="zh-CN" sz="3000" b="1" dirty="0">
                  <a:solidFill>
                    <a:schemeClr val="bg1"/>
                  </a:solidFill>
                  <a:latin typeface="微软雅黑" panose="020B0503020204020204" charset="-122"/>
                  <a:ea typeface="微软雅黑" panose="020B0503020204020204" charset="-122"/>
                </a:rPr>
                <a:t>222</a:t>
              </a:r>
              <a:endParaRPr lang="en-US" altLang="zh-CN" sz="3000" b="1" dirty="0">
                <a:solidFill>
                  <a:schemeClr val="bg1"/>
                </a:solidFill>
                <a:latin typeface="微软雅黑" panose="020B0503020204020204" charset="-122"/>
                <a:ea typeface="微软雅黑" panose="020B0503020204020204" charset="-122"/>
              </a:endParaRPr>
            </a:p>
          </p:txBody>
        </p:sp>
      </p:grpSp>
      <p:grpSp>
        <p:nvGrpSpPr>
          <p:cNvPr id="40" name="组合 39"/>
          <p:cNvGrpSpPr/>
          <p:nvPr>
            <p:custDataLst>
              <p:tags r:id="rId12"/>
            </p:custDataLst>
          </p:nvPr>
        </p:nvGrpSpPr>
        <p:grpSpPr>
          <a:xfrm>
            <a:off x="1715770" y="2955290"/>
            <a:ext cx="8492490" cy="1023658"/>
            <a:chOff x="5275106" y="1756984"/>
            <a:chExt cx="8152806" cy="898908"/>
          </a:xfrm>
        </p:grpSpPr>
        <p:sp>
          <p:nvSpPr>
            <p:cNvPr id="45" name="流程图: 可选过程 44"/>
            <p:cNvSpPr/>
            <p:nvPr>
              <p:custDataLst>
                <p:tags r:id="rId13"/>
              </p:custDataLst>
            </p:nvPr>
          </p:nvSpPr>
          <p:spPr>
            <a:xfrm>
              <a:off x="5715054" y="1756984"/>
              <a:ext cx="7712858" cy="507987"/>
            </a:xfrm>
            <a:prstGeom prst="flowChartAlternateProcess">
              <a:avLst/>
            </a:prstGeom>
            <a:solidFill>
              <a:schemeClr val="bg1"/>
            </a:solidFill>
            <a:ln>
              <a:solidFill>
                <a:srgbClr val="C7021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endParaRPr>
            </a:p>
          </p:txBody>
        </p:sp>
        <p:sp>
          <p:nvSpPr>
            <p:cNvPr id="46" name="流程图: 可选过程 45"/>
            <p:cNvSpPr/>
            <p:nvPr>
              <p:custDataLst>
                <p:tags r:id="rId14"/>
              </p:custDataLst>
            </p:nvPr>
          </p:nvSpPr>
          <p:spPr>
            <a:xfrm>
              <a:off x="5275106" y="1756984"/>
              <a:ext cx="624840" cy="507987"/>
            </a:xfrm>
            <a:prstGeom prst="flowChartAlternateProcess">
              <a:avLst/>
            </a:prstGeom>
            <a:solidFill>
              <a:srgbClr val="C00000"/>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endParaRPr>
            </a:p>
          </p:txBody>
        </p:sp>
        <p:sp>
          <p:nvSpPr>
            <p:cNvPr id="47" name="文本框 46"/>
            <p:cNvSpPr txBox="1"/>
            <p:nvPr>
              <p:custDataLst>
                <p:tags r:id="rId15"/>
              </p:custDataLst>
            </p:nvPr>
          </p:nvSpPr>
          <p:spPr>
            <a:xfrm>
              <a:off x="5993840" y="1811299"/>
              <a:ext cx="7418558" cy="404271"/>
            </a:xfrm>
            <a:prstGeom prst="rect">
              <a:avLst/>
            </a:prstGeom>
            <a:noFill/>
          </p:spPr>
          <p:txBody>
            <a:bodyPr wrap="square" rtlCol="0">
              <a:spAutoFit/>
            </a:bodyPr>
            <a:lstStyle/>
            <a:p>
              <a:pPr algn="l"/>
              <a:r>
                <a:rPr lang="en-US" sz="24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深刻领会习近平党建思想蕴含的鲜明问题导向</a:t>
              </a:r>
              <a:endParaRPr lang="zh-CN" altLang="en-US" sz="2400" b="1" dirty="0">
                <a:gradFill>
                  <a:gsLst>
                    <a:gs pos="0">
                      <a:srgbClr val="E30000"/>
                    </a:gs>
                    <a:gs pos="100000">
                      <a:srgbClr val="760303"/>
                    </a:gs>
                  </a:gsLst>
                  <a:lin ang="5400000" scaled="0"/>
                </a:gradFill>
                <a:latin typeface="思源黑体 CN Medium" panose="020B0600000000000000" charset="-122"/>
                <a:ea typeface="思源黑体 CN Medium" panose="020B0600000000000000" charset="-122"/>
                <a:cs typeface="+mn-ea"/>
                <a:sym typeface="+mn-lt"/>
              </a:endParaRPr>
            </a:p>
          </p:txBody>
        </p:sp>
        <p:sp>
          <p:nvSpPr>
            <p:cNvPr id="48" name="文本框 47"/>
            <p:cNvSpPr txBox="1"/>
            <p:nvPr>
              <p:custDataLst>
                <p:tags r:id="rId16"/>
              </p:custDataLst>
            </p:nvPr>
          </p:nvSpPr>
          <p:spPr>
            <a:xfrm>
              <a:off x="5285116" y="1764824"/>
              <a:ext cx="614126" cy="891068"/>
            </a:xfrm>
            <a:prstGeom prst="rect">
              <a:avLst/>
            </a:prstGeom>
            <a:noFill/>
          </p:spPr>
          <p:txBody>
            <a:bodyPr wrap="square" rtlCol="0">
              <a:spAutoFit/>
            </a:bodyPr>
            <a:lstStyle/>
            <a:p>
              <a:pPr algn="ctr"/>
              <a:r>
                <a:rPr lang="en-US" altLang="zh-CN" sz="3000" b="1" dirty="0">
                  <a:solidFill>
                    <a:schemeClr val="bg1"/>
                  </a:solidFill>
                  <a:latin typeface="思源黑体 CN Medium" panose="020B0600000000000000" charset="-122"/>
                  <a:ea typeface="思源黑体 CN Medium" panose="020B0600000000000000" charset="-122"/>
                  <a:sym typeface="+mn-ea"/>
                </a:rPr>
                <a:t>3</a:t>
              </a:r>
              <a:endParaRPr lang="en-US" altLang="zh-CN" sz="3000" b="1" dirty="0">
                <a:solidFill>
                  <a:schemeClr val="bg1"/>
                </a:solidFill>
                <a:latin typeface="思源黑体 CN Medium" panose="020B0600000000000000" charset="-122"/>
                <a:ea typeface="思源黑体 CN Medium" panose="020B0600000000000000" charset="-122"/>
              </a:endParaRPr>
            </a:p>
            <a:p>
              <a:r>
                <a:rPr lang="en-US" altLang="zh-CN" sz="3000" b="1" dirty="0">
                  <a:solidFill>
                    <a:schemeClr val="bg1"/>
                  </a:solidFill>
                  <a:latin typeface="微软雅黑" panose="020B0503020204020204" charset="-122"/>
                  <a:ea typeface="微软雅黑" panose="020B0503020204020204" charset="-122"/>
                </a:rPr>
                <a:t>3</a:t>
              </a:r>
              <a:endParaRPr lang="en-US" altLang="zh-CN" sz="3000" b="1" dirty="0">
                <a:solidFill>
                  <a:schemeClr val="bg1"/>
                </a:solidFill>
                <a:latin typeface="微软雅黑" panose="020B0503020204020204" charset="-122"/>
                <a:ea typeface="微软雅黑" panose="020B0503020204020204" charset="-122"/>
              </a:endParaRPr>
            </a:p>
          </p:txBody>
        </p:sp>
      </p:grpSp>
      <p:grpSp>
        <p:nvGrpSpPr>
          <p:cNvPr id="49" name="组合 48"/>
          <p:cNvGrpSpPr/>
          <p:nvPr>
            <p:custDataLst>
              <p:tags r:id="rId17"/>
            </p:custDataLst>
          </p:nvPr>
        </p:nvGrpSpPr>
        <p:grpSpPr>
          <a:xfrm>
            <a:off x="1715770" y="3605530"/>
            <a:ext cx="8492490" cy="578485"/>
            <a:chOff x="5275106" y="1756984"/>
            <a:chExt cx="8152806" cy="507987"/>
          </a:xfrm>
        </p:grpSpPr>
        <p:sp>
          <p:nvSpPr>
            <p:cNvPr id="50" name="流程图: 可选过程 49"/>
            <p:cNvSpPr/>
            <p:nvPr>
              <p:custDataLst>
                <p:tags r:id="rId18"/>
              </p:custDataLst>
            </p:nvPr>
          </p:nvSpPr>
          <p:spPr>
            <a:xfrm>
              <a:off x="5715054" y="1756984"/>
              <a:ext cx="7712858" cy="507987"/>
            </a:xfrm>
            <a:prstGeom prst="flowChartAlternateProcess">
              <a:avLst/>
            </a:prstGeom>
            <a:solidFill>
              <a:schemeClr val="bg1"/>
            </a:solidFill>
            <a:ln>
              <a:solidFill>
                <a:srgbClr val="C7021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endParaRPr>
            </a:p>
          </p:txBody>
        </p:sp>
        <p:sp>
          <p:nvSpPr>
            <p:cNvPr id="51" name="流程图: 可选过程 50"/>
            <p:cNvSpPr/>
            <p:nvPr>
              <p:custDataLst>
                <p:tags r:id="rId19"/>
              </p:custDataLst>
            </p:nvPr>
          </p:nvSpPr>
          <p:spPr>
            <a:xfrm>
              <a:off x="5275106" y="1756984"/>
              <a:ext cx="624840" cy="507987"/>
            </a:xfrm>
            <a:prstGeom prst="flowChartAlternateProcess">
              <a:avLst/>
            </a:prstGeom>
            <a:solidFill>
              <a:srgbClr val="C00000"/>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endParaRPr>
            </a:p>
          </p:txBody>
        </p:sp>
        <p:sp>
          <p:nvSpPr>
            <p:cNvPr id="52" name="文本框 51"/>
            <p:cNvSpPr txBox="1"/>
            <p:nvPr>
              <p:custDataLst>
                <p:tags r:id="rId20"/>
              </p:custDataLst>
            </p:nvPr>
          </p:nvSpPr>
          <p:spPr>
            <a:xfrm>
              <a:off x="5993840" y="1811299"/>
              <a:ext cx="7418558" cy="404271"/>
            </a:xfrm>
            <a:prstGeom prst="rect">
              <a:avLst/>
            </a:prstGeom>
            <a:noFill/>
          </p:spPr>
          <p:txBody>
            <a:bodyPr wrap="square" rtlCol="0">
              <a:spAutoFit/>
            </a:bodyPr>
            <a:lstStyle/>
            <a:p>
              <a:pPr algn="l"/>
              <a:r>
                <a:rPr lang="en-US" sz="24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深刻领会习近平党建思想蕴含的强烈的命担当</a:t>
              </a:r>
              <a:endParaRPr lang="zh-CN" altLang="en-US" sz="2400" b="1" dirty="0">
                <a:gradFill>
                  <a:gsLst>
                    <a:gs pos="0">
                      <a:srgbClr val="E30000"/>
                    </a:gs>
                    <a:gs pos="100000">
                      <a:srgbClr val="760303"/>
                    </a:gs>
                  </a:gsLst>
                  <a:lin ang="5400000" scaled="0"/>
                </a:gradFill>
                <a:latin typeface="思源黑体 CN Medium" panose="020B0600000000000000" charset="-122"/>
                <a:ea typeface="思源黑体 CN Medium" panose="020B0600000000000000" charset="-122"/>
                <a:cs typeface="+mn-ea"/>
                <a:sym typeface="+mn-lt"/>
              </a:endParaRPr>
            </a:p>
          </p:txBody>
        </p:sp>
        <p:sp>
          <p:nvSpPr>
            <p:cNvPr id="53" name="文本框 52"/>
            <p:cNvSpPr txBox="1"/>
            <p:nvPr>
              <p:custDataLst>
                <p:tags r:id="rId21"/>
              </p:custDataLst>
            </p:nvPr>
          </p:nvSpPr>
          <p:spPr>
            <a:xfrm>
              <a:off x="5285116" y="1764824"/>
              <a:ext cx="614126" cy="485682"/>
            </a:xfrm>
            <a:prstGeom prst="rect">
              <a:avLst/>
            </a:prstGeom>
            <a:noFill/>
          </p:spPr>
          <p:txBody>
            <a:bodyPr wrap="square" rtlCol="0">
              <a:spAutoFit/>
            </a:bodyPr>
            <a:lstStyle/>
            <a:p>
              <a:pPr algn="ctr"/>
              <a:r>
                <a:rPr lang="en-US" altLang="zh-CN" sz="3000" b="1" dirty="0">
                  <a:solidFill>
                    <a:schemeClr val="bg1"/>
                  </a:solidFill>
                  <a:latin typeface="微软雅黑" panose="020B0503020204020204" charset="-122"/>
                  <a:ea typeface="微软雅黑" panose="020B0503020204020204" charset="-122"/>
                </a:rPr>
                <a:t>4</a:t>
              </a:r>
              <a:endParaRPr lang="en-US" altLang="zh-CN" sz="3000" b="1" dirty="0">
                <a:solidFill>
                  <a:schemeClr val="bg1"/>
                </a:solidFill>
                <a:latin typeface="微软雅黑" panose="020B0503020204020204" charset="-122"/>
                <a:ea typeface="微软雅黑" panose="020B0503020204020204" charset="-122"/>
              </a:endParaRPr>
            </a:p>
          </p:txBody>
        </p:sp>
      </p:grpSp>
      <p:grpSp>
        <p:nvGrpSpPr>
          <p:cNvPr id="54" name="组合 53"/>
          <p:cNvGrpSpPr/>
          <p:nvPr>
            <p:custDataLst>
              <p:tags r:id="rId22"/>
            </p:custDataLst>
          </p:nvPr>
        </p:nvGrpSpPr>
        <p:grpSpPr>
          <a:xfrm>
            <a:off x="1715770" y="4255770"/>
            <a:ext cx="8492490" cy="578485"/>
            <a:chOff x="5275106" y="1756984"/>
            <a:chExt cx="8152806" cy="507987"/>
          </a:xfrm>
        </p:grpSpPr>
        <p:sp>
          <p:nvSpPr>
            <p:cNvPr id="55" name="流程图: 可选过程 54"/>
            <p:cNvSpPr/>
            <p:nvPr>
              <p:custDataLst>
                <p:tags r:id="rId23"/>
              </p:custDataLst>
            </p:nvPr>
          </p:nvSpPr>
          <p:spPr>
            <a:xfrm>
              <a:off x="5715054" y="1756984"/>
              <a:ext cx="7712858" cy="507987"/>
            </a:xfrm>
            <a:prstGeom prst="flowChartAlternateProcess">
              <a:avLst/>
            </a:prstGeom>
            <a:solidFill>
              <a:schemeClr val="bg1"/>
            </a:solidFill>
            <a:ln>
              <a:solidFill>
                <a:srgbClr val="C7021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endParaRPr>
            </a:p>
          </p:txBody>
        </p:sp>
        <p:sp>
          <p:nvSpPr>
            <p:cNvPr id="56" name="流程图: 可选过程 55"/>
            <p:cNvSpPr/>
            <p:nvPr>
              <p:custDataLst>
                <p:tags r:id="rId24"/>
              </p:custDataLst>
            </p:nvPr>
          </p:nvSpPr>
          <p:spPr>
            <a:xfrm>
              <a:off x="5275106" y="1756984"/>
              <a:ext cx="624840" cy="507987"/>
            </a:xfrm>
            <a:prstGeom prst="flowChartAlternateProcess">
              <a:avLst/>
            </a:prstGeom>
            <a:solidFill>
              <a:srgbClr val="C00000"/>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endParaRPr>
            </a:p>
          </p:txBody>
        </p:sp>
        <p:sp>
          <p:nvSpPr>
            <p:cNvPr id="57" name="文本框 56"/>
            <p:cNvSpPr txBox="1"/>
            <p:nvPr>
              <p:custDataLst>
                <p:tags r:id="rId25"/>
              </p:custDataLst>
            </p:nvPr>
          </p:nvSpPr>
          <p:spPr>
            <a:xfrm>
              <a:off x="5993840" y="1811299"/>
              <a:ext cx="7418558" cy="404271"/>
            </a:xfrm>
            <a:prstGeom prst="rect">
              <a:avLst/>
            </a:prstGeom>
            <a:noFill/>
          </p:spPr>
          <p:txBody>
            <a:bodyPr wrap="square" rtlCol="0">
              <a:spAutoFit/>
            </a:bodyPr>
            <a:lstStyle/>
            <a:p>
              <a:pPr algn="l"/>
              <a:r>
                <a:rPr lang="en-US" sz="24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深刻领会习近平党建思想蕴含的深厚为民情怀</a:t>
              </a:r>
              <a:endParaRPr lang="zh-CN" altLang="en-US" sz="2400" b="1" dirty="0">
                <a:gradFill>
                  <a:gsLst>
                    <a:gs pos="0">
                      <a:srgbClr val="E30000"/>
                    </a:gs>
                    <a:gs pos="100000">
                      <a:srgbClr val="760303"/>
                    </a:gs>
                  </a:gsLst>
                  <a:lin ang="5400000" scaled="0"/>
                </a:gradFill>
                <a:latin typeface="思源黑体 CN Medium" panose="020B0600000000000000" charset="-122"/>
                <a:ea typeface="思源黑体 CN Medium" panose="020B0600000000000000" charset="-122"/>
                <a:cs typeface="+mn-ea"/>
                <a:sym typeface="+mn-lt"/>
              </a:endParaRPr>
            </a:p>
          </p:txBody>
        </p:sp>
        <p:sp>
          <p:nvSpPr>
            <p:cNvPr id="58" name="文本框 57"/>
            <p:cNvSpPr txBox="1"/>
            <p:nvPr>
              <p:custDataLst>
                <p:tags r:id="rId26"/>
              </p:custDataLst>
            </p:nvPr>
          </p:nvSpPr>
          <p:spPr>
            <a:xfrm>
              <a:off x="5285116" y="1764824"/>
              <a:ext cx="614126" cy="485682"/>
            </a:xfrm>
            <a:prstGeom prst="rect">
              <a:avLst/>
            </a:prstGeom>
            <a:noFill/>
          </p:spPr>
          <p:txBody>
            <a:bodyPr wrap="square" rtlCol="0">
              <a:spAutoFit/>
            </a:bodyPr>
            <a:lstStyle/>
            <a:p>
              <a:pPr algn="ctr"/>
              <a:r>
                <a:rPr lang="en-US" altLang="zh-CN" sz="3000" b="1" dirty="0">
                  <a:solidFill>
                    <a:schemeClr val="bg1"/>
                  </a:solidFill>
                  <a:latin typeface="微软雅黑" panose="020B0503020204020204" charset="-122"/>
                  <a:ea typeface="微软雅黑" panose="020B0503020204020204" charset="-122"/>
                </a:rPr>
                <a:t>5</a:t>
              </a:r>
              <a:endParaRPr lang="en-US" altLang="zh-CN" sz="3000" b="1" dirty="0">
                <a:solidFill>
                  <a:schemeClr val="bg1"/>
                </a:solidFill>
                <a:latin typeface="微软雅黑" panose="020B0503020204020204" charset="-122"/>
                <a:ea typeface="微软雅黑" panose="020B0503020204020204" charset="-122"/>
              </a:endParaRPr>
            </a:p>
          </p:txBody>
        </p:sp>
      </p:grpSp>
      <p:grpSp>
        <p:nvGrpSpPr>
          <p:cNvPr id="2" name="组合 1"/>
          <p:cNvGrpSpPr/>
          <p:nvPr>
            <p:custDataLst>
              <p:tags r:id="rId27"/>
            </p:custDataLst>
          </p:nvPr>
        </p:nvGrpSpPr>
        <p:grpSpPr>
          <a:xfrm>
            <a:off x="1718945" y="4916170"/>
            <a:ext cx="8492490" cy="578485"/>
            <a:chOff x="5275106" y="1756984"/>
            <a:chExt cx="8152806" cy="507987"/>
          </a:xfrm>
        </p:grpSpPr>
        <p:sp>
          <p:nvSpPr>
            <p:cNvPr id="3" name="流程图: 可选过程 2"/>
            <p:cNvSpPr/>
            <p:nvPr>
              <p:custDataLst>
                <p:tags r:id="rId28"/>
              </p:custDataLst>
            </p:nvPr>
          </p:nvSpPr>
          <p:spPr>
            <a:xfrm>
              <a:off x="5715054" y="1756984"/>
              <a:ext cx="7712858" cy="507987"/>
            </a:xfrm>
            <a:prstGeom prst="flowChartAlternateProcess">
              <a:avLst/>
            </a:prstGeom>
            <a:solidFill>
              <a:schemeClr val="bg1"/>
            </a:solidFill>
            <a:ln>
              <a:solidFill>
                <a:srgbClr val="C7021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solidFill>
                  <a:schemeClr val="bg1"/>
                </a:solidFill>
              </a:endParaRPr>
            </a:p>
          </p:txBody>
        </p:sp>
        <p:sp>
          <p:nvSpPr>
            <p:cNvPr id="4" name="流程图: 可选过程 3"/>
            <p:cNvSpPr/>
            <p:nvPr>
              <p:custDataLst>
                <p:tags r:id="rId29"/>
              </p:custDataLst>
            </p:nvPr>
          </p:nvSpPr>
          <p:spPr>
            <a:xfrm>
              <a:off x="5275106" y="1756984"/>
              <a:ext cx="624840" cy="507987"/>
            </a:xfrm>
            <a:prstGeom prst="flowChartAlternateProcess">
              <a:avLst/>
            </a:prstGeom>
            <a:solidFill>
              <a:srgbClr val="C00000"/>
            </a:solid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b="1">
                <a:solidFill>
                  <a:schemeClr val="bg1"/>
                </a:solidFill>
              </a:endParaRPr>
            </a:p>
          </p:txBody>
        </p:sp>
        <p:sp>
          <p:nvSpPr>
            <p:cNvPr id="5" name="文本框 4"/>
            <p:cNvSpPr txBox="1"/>
            <p:nvPr>
              <p:custDataLst>
                <p:tags r:id="rId30"/>
              </p:custDataLst>
            </p:nvPr>
          </p:nvSpPr>
          <p:spPr>
            <a:xfrm>
              <a:off x="5993840" y="1811299"/>
              <a:ext cx="7418558" cy="404271"/>
            </a:xfrm>
            <a:prstGeom prst="rect">
              <a:avLst/>
            </a:prstGeom>
            <a:noFill/>
          </p:spPr>
          <p:txBody>
            <a:bodyPr wrap="square" rtlCol="0">
              <a:spAutoFit/>
            </a:bodyPr>
            <a:p>
              <a:pPr algn="l"/>
              <a:r>
                <a:rPr lang="en-US" sz="24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深刻领会习近平党建思想蕴含的科学思想方法</a:t>
              </a:r>
              <a:endParaRPr lang="zh-CN" altLang="en-US" sz="2400" b="1" dirty="0">
                <a:gradFill>
                  <a:gsLst>
                    <a:gs pos="0">
                      <a:srgbClr val="E30000"/>
                    </a:gs>
                    <a:gs pos="100000">
                      <a:srgbClr val="760303"/>
                    </a:gs>
                  </a:gsLst>
                  <a:lin ang="5400000" scaled="0"/>
                </a:gradFill>
                <a:latin typeface="思源黑体 CN Medium" panose="020B0600000000000000" charset="-122"/>
                <a:ea typeface="思源黑体 CN Medium" panose="020B0600000000000000" charset="-122"/>
                <a:cs typeface="+mn-ea"/>
                <a:sym typeface="+mn-lt"/>
              </a:endParaRPr>
            </a:p>
          </p:txBody>
        </p:sp>
        <p:sp>
          <p:nvSpPr>
            <p:cNvPr id="8" name="文本框 7"/>
            <p:cNvSpPr txBox="1"/>
            <p:nvPr>
              <p:custDataLst>
                <p:tags r:id="rId31"/>
              </p:custDataLst>
            </p:nvPr>
          </p:nvSpPr>
          <p:spPr>
            <a:xfrm>
              <a:off x="5285116" y="1764824"/>
              <a:ext cx="614126" cy="485682"/>
            </a:xfrm>
            <a:prstGeom prst="rect">
              <a:avLst/>
            </a:prstGeom>
            <a:noFill/>
          </p:spPr>
          <p:txBody>
            <a:bodyPr wrap="square" rtlCol="0">
              <a:spAutoFit/>
            </a:bodyPr>
            <a:p>
              <a:pPr algn="ctr"/>
              <a:r>
                <a:rPr lang="en-US" altLang="zh-CN" sz="3000" b="1" dirty="0">
                  <a:solidFill>
                    <a:schemeClr val="bg1"/>
                  </a:solidFill>
                  <a:latin typeface="微软雅黑" panose="020B0503020204020204" charset="-122"/>
                  <a:ea typeface="微软雅黑" panose="020B0503020204020204" charset="-122"/>
                </a:rPr>
                <a:t>6</a:t>
              </a:r>
              <a:endParaRPr lang="en-US" altLang="zh-CN" sz="3000" b="1" dirty="0">
                <a:solidFill>
                  <a:schemeClr val="bg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000"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000" fill="hold">
                                          <p:stCondLst>
                                            <p:cond delay="0"/>
                                          </p:stCondLst>
                                        </p:cTn>
                                        <p:tgtEl>
                                          <p:spTgt spid="22"/>
                                        </p:tgtEl>
                                        <p:attrNameLst>
                                          <p:attrName>style.visibility</p:attrName>
                                        </p:attrNameLst>
                                      </p:cBhvr>
                                      <p:to>
                                        <p:strVal val="visible"/>
                                      </p:to>
                                    </p:set>
                                    <p:anim calcmode="lin" valueType="num">
                                      <p:cBhvr additive="base">
                                        <p:cTn id="12" dur="1000" fill="hold"/>
                                        <p:tgtEl>
                                          <p:spTgt spid="22"/>
                                        </p:tgtEl>
                                        <p:attrNameLst>
                                          <p:attrName>ppt_x</p:attrName>
                                        </p:attrNameLst>
                                      </p:cBhvr>
                                      <p:tavLst>
                                        <p:tav tm="0">
                                          <p:val>
                                            <p:strVal val="1+#ppt_w/2"/>
                                          </p:val>
                                        </p:tav>
                                        <p:tav tm="100000">
                                          <p:val>
                                            <p:strVal val="#ppt_x"/>
                                          </p:val>
                                        </p:tav>
                                      </p:tavLst>
                                    </p:anim>
                                    <p:anim calcmode="lin" valueType="num">
                                      <p:cBhvr additive="base">
                                        <p:cTn id="13" dur="10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2" fill="hold" nodeType="afterEffect">
                                  <p:stCondLst>
                                    <p:cond delay="0"/>
                                  </p:stCondLst>
                                  <p:childTnLst>
                                    <p:set>
                                      <p:cBhvr>
                                        <p:cTn id="16" dur="1000" fill="hold">
                                          <p:stCondLst>
                                            <p:cond delay="0"/>
                                          </p:stCondLst>
                                        </p:cTn>
                                        <p:tgtEl>
                                          <p:spTgt spid="40"/>
                                        </p:tgtEl>
                                        <p:attrNameLst>
                                          <p:attrName>style.visibility</p:attrName>
                                        </p:attrNameLst>
                                      </p:cBhvr>
                                      <p:to>
                                        <p:strVal val="visible"/>
                                      </p:to>
                                    </p:set>
                                    <p:anim calcmode="lin" valueType="num">
                                      <p:cBhvr additive="base">
                                        <p:cTn id="17" dur="1000" fill="hold"/>
                                        <p:tgtEl>
                                          <p:spTgt spid="40"/>
                                        </p:tgtEl>
                                        <p:attrNameLst>
                                          <p:attrName>ppt_x</p:attrName>
                                        </p:attrNameLst>
                                      </p:cBhvr>
                                      <p:tavLst>
                                        <p:tav tm="0">
                                          <p:val>
                                            <p:strVal val="1+#ppt_w/2"/>
                                          </p:val>
                                        </p:tav>
                                        <p:tav tm="100000">
                                          <p:val>
                                            <p:strVal val="#ppt_x"/>
                                          </p:val>
                                        </p:tav>
                                      </p:tavLst>
                                    </p:anim>
                                    <p:anim calcmode="lin" valueType="num">
                                      <p:cBhvr additive="base">
                                        <p:cTn id="18" dur="1000"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 presetClass="entr" presetSubtype="2" fill="hold" nodeType="afterEffect">
                                  <p:stCondLst>
                                    <p:cond delay="0"/>
                                  </p:stCondLst>
                                  <p:childTnLst>
                                    <p:set>
                                      <p:cBhvr>
                                        <p:cTn id="21" dur="1000" fill="hold">
                                          <p:stCondLst>
                                            <p:cond delay="0"/>
                                          </p:stCondLst>
                                        </p:cTn>
                                        <p:tgtEl>
                                          <p:spTgt spid="49"/>
                                        </p:tgtEl>
                                        <p:attrNameLst>
                                          <p:attrName>style.visibility</p:attrName>
                                        </p:attrNameLst>
                                      </p:cBhvr>
                                      <p:to>
                                        <p:strVal val="visible"/>
                                      </p:to>
                                    </p:set>
                                    <p:anim calcmode="lin" valueType="num">
                                      <p:cBhvr additive="base">
                                        <p:cTn id="22" dur="1000" fill="hold"/>
                                        <p:tgtEl>
                                          <p:spTgt spid="49"/>
                                        </p:tgtEl>
                                        <p:attrNameLst>
                                          <p:attrName>ppt_x</p:attrName>
                                        </p:attrNameLst>
                                      </p:cBhvr>
                                      <p:tavLst>
                                        <p:tav tm="0">
                                          <p:val>
                                            <p:strVal val="1+#ppt_w/2"/>
                                          </p:val>
                                        </p:tav>
                                        <p:tav tm="100000">
                                          <p:val>
                                            <p:strVal val="#ppt_x"/>
                                          </p:val>
                                        </p:tav>
                                      </p:tavLst>
                                    </p:anim>
                                    <p:anim calcmode="lin" valueType="num">
                                      <p:cBhvr additive="base">
                                        <p:cTn id="23" dur="1000" fill="hold"/>
                                        <p:tgtEl>
                                          <p:spTgt spid="49"/>
                                        </p:tgtEl>
                                        <p:attrNameLst>
                                          <p:attrName>ppt_y</p:attrName>
                                        </p:attrNameLst>
                                      </p:cBhvr>
                                      <p:tavLst>
                                        <p:tav tm="0">
                                          <p:val>
                                            <p:strVal val="#ppt_y"/>
                                          </p:val>
                                        </p:tav>
                                        <p:tav tm="100000">
                                          <p:val>
                                            <p:strVal val="#ppt_y"/>
                                          </p:val>
                                        </p:tav>
                                      </p:tavLst>
                                    </p:anim>
                                  </p:childTnLst>
                                </p:cTn>
                              </p:par>
                            </p:childTnLst>
                          </p:cTn>
                        </p:par>
                        <p:par>
                          <p:cTn id="24" fill="hold">
                            <p:stCondLst>
                              <p:cond delay="4000"/>
                            </p:stCondLst>
                            <p:childTnLst>
                              <p:par>
                                <p:cTn id="25" presetID="2" presetClass="entr" presetSubtype="2" fill="hold" nodeType="afterEffect">
                                  <p:stCondLst>
                                    <p:cond delay="0"/>
                                  </p:stCondLst>
                                  <p:childTnLst>
                                    <p:set>
                                      <p:cBhvr>
                                        <p:cTn id="26" dur="1000" fill="hold">
                                          <p:stCondLst>
                                            <p:cond delay="0"/>
                                          </p:stCondLst>
                                        </p:cTn>
                                        <p:tgtEl>
                                          <p:spTgt spid="54"/>
                                        </p:tgtEl>
                                        <p:attrNameLst>
                                          <p:attrName>style.visibility</p:attrName>
                                        </p:attrNameLst>
                                      </p:cBhvr>
                                      <p:to>
                                        <p:strVal val="visible"/>
                                      </p:to>
                                    </p:set>
                                    <p:anim calcmode="lin" valueType="num">
                                      <p:cBhvr additive="base">
                                        <p:cTn id="27" dur="1000" fill="hold"/>
                                        <p:tgtEl>
                                          <p:spTgt spid="54"/>
                                        </p:tgtEl>
                                        <p:attrNameLst>
                                          <p:attrName>ppt_x</p:attrName>
                                        </p:attrNameLst>
                                      </p:cBhvr>
                                      <p:tavLst>
                                        <p:tav tm="0">
                                          <p:val>
                                            <p:strVal val="1+#ppt_w/2"/>
                                          </p:val>
                                        </p:tav>
                                        <p:tav tm="100000">
                                          <p:val>
                                            <p:strVal val="#ppt_x"/>
                                          </p:val>
                                        </p:tav>
                                      </p:tavLst>
                                    </p:anim>
                                    <p:anim calcmode="lin" valueType="num">
                                      <p:cBhvr additive="base">
                                        <p:cTn id="28" dur="1000" fill="hold"/>
                                        <p:tgtEl>
                                          <p:spTgt spid="54"/>
                                        </p:tgtEl>
                                        <p:attrNameLst>
                                          <p:attrName>ppt_y</p:attrName>
                                        </p:attrNameLst>
                                      </p:cBhvr>
                                      <p:tavLst>
                                        <p:tav tm="0">
                                          <p:val>
                                            <p:strVal val="#ppt_y"/>
                                          </p:val>
                                        </p:tav>
                                        <p:tav tm="100000">
                                          <p:val>
                                            <p:strVal val="#ppt_y"/>
                                          </p:val>
                                        </p:tav>
                                      </p:tavLst>
                                    </p:anim>
                                  </p:childTnLst>
                                </p:cTn>
                              </p:par>
                            </p:childTnLst>
                          </p:cTn>
                        </p:par>
                        <p:par>
                          <p:cTn id="29" fill="hold">
                            <p:stCondLst>
                              <p:cond delay="5000"/>
                            </p:stCondLst>
                            <p:childTnLst>
                              <p:par>
                                <p:cTn id="30" presetID="2" presetClass="entr" presetSubtype="2" fill="hold" nodeType="afterEffect">
                                  <p:stCondLst>
                                    <p:cond delay="0"/>
                                  </p:stCondLst>
                                  <p:childTnLst>
                                    <p:set>
                                      <p:cBhvr>
                                        <p:cTn id="31" dur="1000" fill="hold">
                                          <p:stCondLst>
                                            <p:cond delay="0"/>
                                          </p:stCondLst>
                                        </p:cTn>
                                        <p:tgtEl>
                                          <p:spTgt spid="2"/>
                                        </p:tgtEl>
                                        <p:attrNameLst>
                                          <p:attrName>style.visibility</p:attrName>
                                        </p:attrNameLst>
                                      </p:cBhvr>
                                      <p:to>
                                        <p:strVal val="visible"/>
                                      </p:to>
                                    </p:set>
                                    <p:anim calcmode="lin" valueType="num">
                                      <p:cBhvr additive="base">
                                        <p:cTn id="32" dur="1000" fill="hold"/>
                                        <p:tgtEl>
                                          <p:spTgt spid="2"/>
                                        </p:tgtEl>
                                        <p:attrNameLst>
                                          <p:attrName>ppt_x</p:attrName>
                                        </p:attrNameLst>
                                      </p:cBhvr>
                                      <p:tavLst>
                                        <p:tav tm="0">
                                          <p:val>
                                            <p:strVal val="1+#ppt_w/2"/>
                                          </p:val>
                                        </p:tav>
                                        <p:tav tm="100000">
                                          <p:val>
                                            <p:strVal val="#ppt_x"/>
                                          </p:val>
                                        </p:tav>
                                      </p:tavLst>
                                    </p:anim>
                                    <p:anim calcmode="lin" valueType="num">
                                      <p:cBhvr additive="base">
                                        <p:cTn id="33"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81000" y="2794000"/>
            <a:ext cx="1143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一、</a:t>
            </a: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深刻领会习近平党建思想</a:t>
            </a:r>
            <a:r>
              <a:rPr lang="en-US" sz="3600" b="1">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蕴含的坚定理想信念</a:t>
            </a:r>
            <a:endParaRPr lang="en-US" sz="1100">
              <a:latin typeface="黑体" panose="02010609060101010101" charset="-122"/>
              <a:ea typeface="黑体"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理想信念是党的建设最深层的精神根基</a:t>
            </a:r>
            <a:endParaRPr lang="en-US" sz="1100"/>
          </a:p>
        </p:txBody>
      </p:sp>
      <p:sp>
        <p:nvSpPr>
          <p:cNvPr id="4" name="AutoShape 4"/>
          <p:cNvSpPr/>
          <p:nvPr/>
        </p:nvSpPr>
        <p:spPr>
          <a:xfrm>
            <a:off x="762000" y="1778000"/>
            <a:ext cx="5207000" cy="18415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1968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马克思主义政党的本质内核</a:t>
            </a:r>
            <a:endParaRPr lang="en-US" sz="1100"/>
          </a:p>
        </p:txBody>
      </p:sp>
      <p:sp>
        <p:nvSpPr>
          <p:cNvPr id="6" name="AutoShape 6"/>
          <p:cNvSpPr/>
          <p:nvPr/>
        </p:nvSpPr>
        <p:spPr>
          <a:xfrm>
            <a:off x="1016000" y="2413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它是以科学理论为指导、以崇高理想为追求、以坚定信念为支撑的先进政治力量。这种理想信念是区别于其他政党的根本标志，也是党保持先进性、纯洁性和战斗力的精神源泉。</a:t>
            </a:r>
            <a:endParaRPr lang="en-US" sz="1100"/>
          </a:p>
        </p:txBody>
      </p:sp>
      <p:sp>
        <p:nvSpPr>
          <p:cNvPr id="7" name="AutoShape 7"/>
          <p:cNvSpPr/>
          <p:nvPr/>
        </p:nvSpPr>
        <p:spPr>
          <a:xfrm>
            <a:off x="6223000" y="1778000"/>
            <a:ext cx="5207000" cy="18415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77000" y="1968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党的建设的根本所在</a:t>
            </a:r>
            <a:endParaRPr lang="en-US" sz="1100"/>
          </a:p>
        </p:txBody>
      </p:sp>
      <p:sp>
        <p:nvSpPr>
          <p:cNvPr id="9" name="AutoShape 9"/>
          <p:cNvSpPr/>
          <p:nvPr/>
        </p:nvSpPr>
        <p:spPr>
          <a:xfrm>
            <a:off x="6477000" y="2413000"/>
            <a:ext cx="4699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党的建设归根结底是人的建设、组织的建设与政治力量的凝聚。其中，理想信念是贯穿始终的灵魂主线，是统一思想、凝聚共识、汇聚力量的根本保障，决定着党的建设的方向与成效。</a:t>
            </a:r>
            <a:endParaRPr lang="en-US" sz="1100"/>
          </a:p>
        </p:txBody>
      </p:sp>
      <p:sp>
        <p:nvSpPr>
          <p:cNvPr id="10" name="AutoShape 10"/>
          <p:cNvSpPr/>
          <p:nvPr/>
        </p:nvSpPr>
        <p:spPr>
          <a:xfrm>
            <a:off x="762000" y="4064000"/>
            <a:ext cx="10668000" cy="2095500"/>
          </a:xfrm>
          <a:prstGeom prst="roundRect">
            <a:avLst>
              <a:gd name="adj" fmla="val 0"/>
            </a:avLst>
          </a:prstGeom>
          <a:solidFill>
            <a:srgbClr val="C00000">
              <a:alpha val="5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4292600"/>
            <a:ext cx="304800" cy="304800"/>
          </a:xfrm>
          <a:prstGeom prst="rect">
            <a:avLst/>
          </a:prstGeom>
        </p:spPr>
      </p:pic>
      <p:sp>
        <p:nvSpPr>
          <p:cNvPr id="12" name="AutoShape 12"/>
          <p:cNvSpPr/>
          <p:nvPr/>
        </p:nvSpPr>
        <p:spPr>
          <a:xfrm>
            <a:off x="1422400" y="4267200"/>
            <a:ext cx="457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丧失政治灵魂，动摇执政根基</a:t>
            </a:r>
            <a:endParaRPr lang="en-US" sz="1100"/>
          </a:p>
        </p:txBody>
      </p:sp>
      <p:sp>
        <p:nvSpPr>
          <p:cNvPr id="13" name="AutoShape 13"/>
          <p:cNvSpPr/>
          <p:nvPr/>
        </p:nvSpPr>
        <p:spPr>
          <a:xfrm>
            <a:off x="1016000" y="4762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一旦放弃理想信念，马克思主义政党就会失去精神支柱，沦为松散的政治团体，丧失其先进性与战斗力，无法承担起引领社会发展的历史使命，最终导致人心涣散、力量瓦解。</a:t>
            </a:r>
            <a:endParaRPr lang="en-US" sz="1100"/>
          </a:p>
        </p:txBody>
      </p:sp>
      <p:cxnSp>
        <p:nvCxnSpPr>
          <p:cNvPr id="14" name="Connector 14"/>
          <p:cNvCxnSpPr/>
          <p:nvPr/>
        </p:nvCxnSpPr>
        <p:spPr>
          <a:xfrm rot="5372498">
            <a:off x="5302250" y="5105425"/>
            <a:ext cx="1587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50000" y="4292600"/>
            <a:ext cx="304800" cy="304800"/>
          </a:xfrm>
          <a:prstGeom prst="rect">
            <a:avLst/>
          </a:prstGeom>
        </p:spPr>
      </p:pic>
      <p:sp>
        <p:nvSpPr>
          <p:cNvPr id="16" name="AutoShape 16"/>
          <p:cNvSpPr/>
          <p:nvPr/>
        </p:nvSpPr>
        <p:spPr>
          <a:xfrm>
            <a:off x="6756400" y="4267200"/>
            <a:ext cx="4572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迷失前进方向，陷入执政危机</a:t>
            </a:r>
            <a:endParaRPr lang="en-US" sz="1100"/>
          </a:p>
        </p:txBody>
      </p:sp>
      <p:sp>
        <p:nvSpPr>
          <p:cNvPr id="17" name="AutoShape 17"/>
          <p:cNvSpPr/>
          <p:nvPr/>
        </p:nvSpPr>
        <p:spPr>
          <a:xfrm>
            <a:off x="6350000" y="4762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在长期执政的考验中，若丧失理想信念，党就会在权力诱惑、利益纠葛与复杂环境中迷失自我，偏离初心使命，最终导致脱离群众、失去根基，陷入执政合法性的危机。</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理想信念是共产党人的精神支柱和政治灵魂</a:t>
            </a:r>
            <a:endParaRPr lang="en-US" sz="1100"/>
          </a:p>
        </p:txBody>
      </p:sp>
      <p:sp>
        <p:nvSpPr>
          <p:cNvPr id="4" name="AutoShape 4"/>
          <p:cNvSpPr/>
          <p:nvPr/>
        </p:nvSpPr>
        <p:spPr>
          <a:xfrm>
            <a:off x="762000" y="1841500"/>
            <a:ext cx="10668000" cy="1143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0066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0" i="1"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“理想信念是共产党人的精神支柱和政治灵魂。”</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习近平总书记</a:t>
            </a:r>
            <a:endParaRPr lang="en-US" sz="1100"/>
          </a:p>
        </p:txBody>
      </p:sp>
      <p:sp>
        <p:nvSpPr>
          <p:cNvPr id="6" name="AutoShape 6"/>
          <p:cNvSpPr/>
          <p:nvPr/>
        </p:nvSpPr>
        <p:spPr>
          <a:xfrm>
            <a:off x="762000" y="3302000"/>
            <a:ext cx="3378200" cy="2286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492500"/>
            <a:ext cx="355600" cy="355600"/>
          </a:xfrm>
          <a:prstGeom prst="rect">
            <a:avLst/>
          </a:prstGeom>
        </p:spPr>
      </p:pic>
      <p:sp>
        <p:nvSpPr>
          <p:cNvPr id="8" name="AutoShape 8"/>
          <p:cNvSpPr/>
          <p:nvPr/>
        </p:nvSpPr>
        <p:spPr>
          <a:xfrm>
            <a:off x="1397000" y="3492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政治工程的核心</a:t>
            </a:r>
            <a:endParaRPr lang="en-US" sz="1100"/>
          </a:p>
        </p:txBody>
      </p:sp>
      <p:sp>
        <p:nvSpPr>
          <p:cNvPr id="9" name="AutoShape 9"/>
          <p:cNvSpPr/>
          <p:nvPr/>
        </p:nvSpPr>
        <p:spPr>
          <a:xfrm>
            <a:off x="952500" y="40005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党的建设绝非一般的组织治理，而是保持党的先进性、纯洁性和战斗力的根本政治工程，是关乎执政根基与事业成败的关键所在。</a:t>
            </a:r>
            <a:endParaRPr lang="en-US" sz="1100"/>
          </a:p>
        </p:txBody>
      </p:sp>
      <p:sp>
        <p:nvSpPr>
          <p:cNvPr id="10" name="AutoShape 10"/>
          <p:cNvSpPr/>
          <p:nvPr/>
        </p:nvSpPr>
        <p:spPr>
          <a:xfrm>
            <a:off x="4406900" y="3302000"/>
            <a:ext cx="3378200" cy="2286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3492500"/>
            <a:ext cx="355600" cy="355600"/>
          </a:xfrm>
          <a:prstGeom prst="rect">
            <a:avLst/>
          </a:prstGeom>
        </p:spPr>
      </p:pic>
      <p:sp>
        <p:nvSpPr>
          <p:cNvPr id="12" name="AutoShape 12"/>
          <p:cNvSpPr/>
          <p:nvPr/>
        </p:nvSpPr>
        <p:spPr>
          <a:xfrm>
            <a:off x="5041900" y="3492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精神源头的活水</a:t>
            </a:r>
            <a:endParaRPr lang="en-US" sz="1100"/>
          </a:p>
        </p:txBody>
      </p:sp>
      <p:sp>
        <p:nvSpPr>
          <p:cNvPr id="13" name="AutoShape 13"/>
          <p:cNvSpPr/>
          <p:nvPr/>
        </p:nvSpPr>
        <p:spPr>
          <a:xfrm>
            <a:off x="4597400" y="40005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理想信念是党的思想、组织、作风等各方面建设的精神源头，为党建工作注入不竭的动力，指引着党的建设始终沿着正确的政治方向前行。</a:t>
            </a:r>
            <a:endParaRPr lang="en-US" sz="1100"/>
          </a:p>
        </p:txBody>
      </p:sp>
      <p:sp>
        <p:nvSpPr>
          <p:cNvPr id="14" name="AutoShape 14"/>
          <p:cNvSpPr/>
          <p:nvPr/>
        </p:nvSpPr>
        <p:spPr>
          <a:xfrm>
            <a:off x="8051800" y="3302000"/>
            <a:ext cx="3378200" cy="2286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3492500"/>
            <a:ext cx="355600" cy="355600"/>
          </a:xfrm>
          <a:prstGeom prst="rect">
            <a:avLst/>
          </a:prstGeom>
        </p:spPr>
      </p:pic>
      <p:sp>
        <p:nvSpPr>
          <p:cNvPr id="16" name="AutoShape 16"/>
          <p:cNvSpPr/>
          <p:nvPr/>
        </p:nvSpPr>
        <p:spPr>
          <a:xfrm>
            <a:off x="8686800" y="34925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固本培元的根基</a:t>
            </a:r>
            <a:endParaRPr lang="en-US" sz="1100"/>
          </a:p>
        </p:txBody>
      </p:sp>
      <p:sp>
        <p:nvSpPr>
          <p:cNvPr id="17" name="AutoShape 17"/>
          <p:cNvSpPr/>
          <p:nvPr/>
        </p:nvSpPr>
        <p:spPr>
          <a:xfrm>
            <a:off x="8242300" y="40005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失去理想信念，党的各项建设将失去内在自觉与根基，如同无源之水、无本之木，难以凝聚力量、统一意志，更无法经受住各种风险考验。</a:t>
            </a:r>
            <a:endParaRPr lang="en-US" sz="1100"/>
          </a:p>
        </p:txBody>
      </p:sp>
      <p:sp>
        <p:nvSpPr>
          <p:cNvPr id="18" name="AutoShape 18"/>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筑牢信仰之基 · 补足精神之钙 · 把稳思想之舵</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理想信念回答“党凭什么立起来、强起来”的根本问题</a:t>
            </a:r>
            <a:endParaRPr lang="en-US" sz="1100"/>
          </a:p>
        </p:txBody>
      </p:sp>
      <p:sp>
        <p:nvSpPr>
          <p:cNvPr id="4" name="AutoShape 4"/>
          <p:cNvSpPr/>
          <p:nvPr/>
        </p:nvSpPr>
        <p:spPr>
          <a:xfrm>
            <a:off x="762000" y="2032000"/>
            <a:ext cx="1066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思想建党 · 理论强党</a:t>
            </a:r>
            <a:endParaRPr lang="en-US" sz="1100"/>
          </a:p>
        </p:txBody>
      </p:sp>
      <p:sp>
        <p:nvSpPr>
          <p:cNvPr id="5" name="AutoShape 5"/>
          <p:cNvSpPr/>
          <p:nvPr/>
        </p:nvSpPr>
        <p:spPr>
          <a:xfrm>
            <a:off x="762000" y="2603500"/>
            <a:ext cx="10668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始终贯穿着对马克思主义的坚定信仰，对共产主义远大理想和中国特色社会主义共同理想的执着追求，将理想信念置于党的建设的根基位置，为新时代党的建设提供了根本遵循与精神旗帜，是我们党不断从胜利走向新的胜利的精神密码。</a:t>
            </a:r>
            <a:endParaRPr lang="en-US" sz="1100"/>
          </a:p>
        </p:txBody>
      </p:sp>
      <p:sp>
        <p:nvSpPr>
          <p:cNvPr id="6" name="AutoShape 6"/>
          <p:cNvSpPr/>
          <p:nvPr/>
        </p:nvSpPr>
        <p:spPr>
          <a:xfrm>
            <a:off x="762000" y="3937000"/>
            <a:ext cx="3429000" cy="20955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4191000"/>
            <a:ext cx="355600" cy="355600"/>
          </a:xfrm>
          <a:prstGeom prst="rect">
            <a:avLst/>
          </a:prstGeom>
        </p:spPr>
      </p:pic>
      <p:sp>
        <p:nvSpPr>
          <p:cNvPr id="8" name="AutoShape 8"/>
          <p:cNvSpPr/>
          <p:nvPr/>
        </p:nvSpPr>
        <p:spPr>
          <a:xfrm>
            <a:off x="1498600" y="4191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保持政治定力</a:t>
            </a:r>
            <a:endParaRPr lang="en-US" sz="1100"/>
          </a:p>
        </p:txBody>
      </p:sp>
      <p:sp>
        <p:nvSpPr>
          <p:cNvPr id="9" name="AutoShape 9"/>
          <p:cNvSpPr/>
          <p:nvPr/>
        </p:nvSpPr>
        <p:spPr>
          <a:xfrm>
            <a:off x="1016000" y="4762500"/>
            <a:ext cx="2921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在波谲云诡的国际形势和复杂多变的国内环境中，始终保持清醒头脑与战略定力，不为风险所惧，不为干扰所惑，坚定走中国特色社会主义道路。</a:t>
            </a:r>
            <a:endParaRPr lang="en-US" sz="1100"/>
          </a:p>
        </p:txBody>
      </p:sp>
      <p:sp>
        <p:nvSpPr>
          <p:cNvPr id="10" name="AutoShape 10"/>
          <p:cNvSpPr/>
          <p:nvPr/>
        </p:nvSpPr>
        <p:spPr>
          <a:xfrm>
            <a:off x="4381500" y="3937000"/>
            <a:ext cx="3429000" cy="20955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4191000"/>
            <a:ext cx="355600" cy="355600"/>
          </a:xfrm>
          <a:prstGeom prst="rect">
            <a:avLst/>
          </a:prstGeom>
        </p:spPr>
      </p:pic>
      <p:sp>
        <p:nvSpPr>
          <p:cNvPr id="12" name="AutoShape 12"/>
          <p:cNvSpPr/>
          <p:nvPr/>
        </p:nvSpPr>
        <p:spPr>
          <a:xfrm>
            <a:off x="5118100" y="4191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旗帜鲜明讲政治</a:t>
            </a:r>
            <a:endParaRPr lang="en-US" sz="1100"/>
          </a:p>
        </p:txBody>
      </p:sp>
      <p:sp>
        <p:nvSpPr>
          <p:cNvPr id="13" name="AutoShape 13"/>
          <p:cNvSpPr/>
          <p:nvPr/>
        </p:nvSpPr>
        <p:spPr>
          <a:xfrm>
            <a:off x="4635500" y="4762500"/>
            <a:ext cx="2921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在大是大非面前立场坚定、态度鲜明，坚决维护党中央权威和集中统一领导，始终在政治立场、政治方向、政治原则上同党中央保持高度一致。</a:t>
            </a:r>
            <a:endParaRPr lang="en-US" sz="1100"/>
          </a:p>
        </p:txBody>
      </p:sp>
      <p:sp>
        <p:nvSpPr>
          <p:cNvPr id="14" name="AutoShape 14"/>
          <p:cNvSpPr/>
          <p:nvPr/>
        </p:nvSpPr>
        <p:spPr>
          <a:xfrm>
            <a:off x="8001000" y="3937000"/>
            <a:ext cx="3429000" cy="2095500"/>
          </a:xfrm>
          <a:prstGeom prst="roundRect">
            <a:avLst>
              <a:gd name="adj" fmla="val 0"/>
            </a:avLst>
          </a:prstGeom>
          <a:solidFill>
            <a:srgbClr val="C00000">
              <a:alpha val="7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4191000"/>
            <a:ext cx="355600" cy="355600"/>
          </a:xfrm>
          <a:prstGeom prst="rect">
            <a:avLst/>
          </a:prstGeom>
        </p:spPr>
      </p:pic>
      <p:sp>
        <p:nvSpPr>
          <p:cNvPr id="16" name="AutoShape 16"/>
          <p:cNvSpPr/>
          <p:nvPr/>
        </p:nvSpPr>
        <p:spPr>
          <a:xfrm>
            <a:off x="8737600" y="4191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凝聚磅礴力量</a:t>
            </a:r>
            <a:endParaRPr lang="en-US" sz="1100"/>
          </a:p>
        </p:txBody>
      </p:sp>
      <p:sp>
        <p:nvSpPr>
          <p:cNvPr id="17" name="AutoShape 17"/>
          <p:cNvSpPr/>
          <p:nvPr/>
        </p:nvSpPr>
        <p:spPr>
          <a:xfrm>
            <a:off x="8255000" y="4762500"/>
            <a:ext cx="2921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凝聚全党的意志与行动，使党组织成为团结统一、步调一致的战斗集体，汇聚起攻坚克难、无坚不摧的强大凝聚力与战斗力。</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坚定理想信念必须“三管齐下”</a:t>
            </a:r>
            <a:endParaRPr lang="en-US" sz="1100"/>
          </a:p>
        </p:txBody>
      </p:sp>
      <p:sp>
        <p:nvSpPr>
          <p:cNvPr id="4" name="AutoShape 4"/>
          <p:cNvSpPr/>
          <p:nvPr/>
        </p:nvSpPr>
        <p:spPr>
          <a:xfrm>
            <a:off x="762000" y="2286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03500"/>
            <a:ext cx="406400" cy="406400"/>
          </a:xfrm>
          <a:prstGeom prst="rect">
            <a:avLst/>
          </a:prstGeom>
        </p:spPr>
      </p:pic>
      <p:sp>
        <p:nvSpPr>
          <p:cNvPr id="6" name="AutoShape 6"/>
          <p:cNvSpPr/>
          <p:nvPr/>
        </p:nvSpPr>
        <p:spPr>
          <a:xfrm>
            <a:off x="1524000" y="2603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强化理论武装</a:t>
            </a:r>
            <a:endParaRPr lang="en-US" sz="1100"/>
          </a:p>
        </p:txBody>
      </p:sp>
      <p:cxnSp>
        <p:nvCxnSpPr>
          <p:cNvPr id="7" name="Connector 7"/>
          <p:cNvCxnSpPr/>
          <p:nvPr/>
        </p:nvCxnSpPr>
        <p:spPr>
          <a:xfrm rot="-15211">
            <a:off x="1016014" y="3232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492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坚持用党的创新理论凝心铸魂，把理想信念建立在科学理论基础之上。通过持续深化理论学习，不断提高政治判断力、政治领悟力、政治执行力，让理想信念的根基更加牢固。</a:t>
            </a:r>
            <a:endParaRPr lang="en-US" sz="1100"/>
          </a:p>
        </p:txBody>
      </p:sp>
      <p:sp>
        <p:nvSpPr>
          <p:cNvPr id="9" name="AutoShape 9"/>
          <p:cNvSpPr/>
          <p:nvPr/>
        </p:nvSpPr>
        <p:spPr>
          <a:xfrm>
            <a:off x="4406900" y="2286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603500"/>
            <a:ext cx="406400" cy="406400"/>
          </a:xfrm>
          <a:prstGeom prst="rect">
            <a:avLst/>
          </a:prstGeom>
        </p:spPr>
      </p:pic>
      <p:sp>
        <p:nvSpPr>
          <p:cNvPr id="11" name="AutoShape 11"/>
          <p:cNvSpPr/>
          <p:nvPr/>
        </p:nvSpPr>
        <p:spPr>
          <a:xfrm>
            <a:off x="5168900" y="2603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加强党性锤炼</a:t>
            </a:r>
            <a:endParaRPr lang="en-US" sz="1100"/>
          </a:p>
        </p:txBody>
      </p:sp>
      <p:cxnSp>
        <p:nvCxnSpPr>
          <p:cNvPr id="12" name="Connector 12"/>
          <p:cNvCxnSpPr/>
          <p:nvPr/>
        </p:nvCxnSpPr>
        <p:spPr>
          <a:xfrm rot="-15211">
            <a:off x="4660914" y="3232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60900" y="3492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坚持加强党性教育和党性锻炼，在严格的党内政治生活中淬炼党性。把理想信念转化为党员干部的政治品格、价值追求和行为准则，做到心有所畏、言有所戒、行有所止。</a:t>
            </a:r>
            <a:endParaRPr lang="en-US" sz="1100"/>
          </a:p>
        </p:txBody>
      </p:sp>
      <p:sp>
        <p:nvSpPr>
          <p:cNvPr id="14" name="AutoShape 14"/>
          <p:cNvSpPr/>
          <p:nvPr/>
        </p:nvSpPr>
        <p:spPr>
          <a:xfrm>
            <a:off x="8051800" y="2286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603500"/>
            <a:ext cx="406400" cy="406400"/>
          </a:xfrm>
          <a:prstGeom prst="rect">
            <a:avLst/>
          </a:prstGeom>
        </p:spPr>
      </p:pic>
      <p:sp>
        <p:nvSpPr>
          <p:cNvPr id="16" name="AutoShape 16"/>
          <p:cNvSpPr/>
          <p:nvPr/>
        </p:nvSpPr>
        <p:spPr>
          <a:xfrm>
            <a:off x="8813800" y="2603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筑牢政治忠诚</a:t>
            </a:r>
            <a:endParaRPr lang="en-US" sz="1100"/>
          </a:p>
        </p:txBody>
      </p:sp>
      <p:cxnSp>
        <p:nvCxnSpPr>
          <p:cNvPr id="17" name="Connector 17"/>
          <p:cNvCxnSpPr/>
          <p:nvPr/>
        </p:nvCxnSpPr>
        <p:spPr>
          <a:xfrm rot="-15211">
            <a:off x="8305814" y="3232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305800" y="34925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坚持严肃党内政治生活，把理想信念落实到组织生活和政治实践之中。始终在政治立场、政治方向、政治原则、政治道路上同党中央保持高度一致，永葆共产党人的忠诚本色。</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小结：理想信念是安身立命的根本</a:t>
            </a:r>
            <a:endParaRPr lang="en-US" sz="1100"/>
          </a:p>
        </p:txBody>
      </p:sp>
      <p:sp>
        <p:nvSpPr>
          <p:cNvPr id="4" name="AutoShape 4"/>
          <p:cNvSpPr/>
          <p:nvPr/>
        </p:nvSpPr>
        <p:spPr>
          <a:xfrm>
            <a:off x="762000" y="2286000"/>
            <a:ext cx="3378200" cy="3048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03500"/>
            <a:ext cx="406400" cy="406400"/>
          </a:xfrm>
          <a:prstGeom prst="rect">
            <a:avLst/>
          </a:prstGeom>
        </p:spPr>
      </p:pic>
      <p:sp>
        <p:nvSpPr>
          <p:cNvPr id="6" name="AutoShape 6"/>
          <p:cNvSpPr/>
          <p:nvPr/>
        </p:nvSpPr>
        <p:spPr>
          <a:xfrm>
            <a:off x="1549400" y="2603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筑牢政治灵魂</a:t>
            </a:r>
            <a:endParaRPr lang="en-US" sz="1100"/>
          </a:p>
        </p:txBody>
      </p:sp>
      <p:sp>
        <p:nvSpPr>
          <p:cNvPr id="7" name="AutoShape 7"/>
          <p:cNvSpPr/>
          <p:nvPr/>
        </p:nvSpPr>
        <p:spPr>
          <a:xfrm>
            <a:off x="1016000" y="330200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坚定的理想信念是习近平党建思想的政治灵魂，是共产党人精神上的“钙”。它不仅是我们党保持先进性与纯洁性的根本前提，更是凝聚全党意志、汇聚磅礴力量的精神旗帜。</a:t>
            </a:r>
            <a:endParaRPr lang="en-US" sz="1100"/>
          </a:p>
        </p:txBody>
      </p:sp>
      <p:sp>
        <p:nvSpPr>
          <p:cNvPr id="8" name="AutoShape 8"/>
          <p:cNvSpPr/>
          <p:nvPr/>
        </p:nvSpPr>
        <p:spPr>
          <a:xfrm>
            <a:off x="4394200" y="2286000"/>
            <a:ext cx="3378200" cy="3048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603500"/>
            <a:ext cx="406400" cy="406400"/>
          </a:xfrm>
          <a:prstGeom prst="rect">
            <a:avLst/>
          </a:prstGeom>
        </p:spPr>
      </p:pic>
      <p:sp>
        <p:nvSpPr>
          <p:cNvPr id="10" name="AutoShape 10"/>
          <p:cNvSpPr/>
          <p:nvPr/>
        </p:nvSpPr>
        <p:spPr>
          <a:xfrm>
            <a:off x="5181600" y="2603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夯实精神根基</a:t>
            </a:r>
            <a:endParaRPr lang="en-US" sz="1100"/>
          </a:p>
        </p:txBody>
      </p:sp>
      <p:sp>
        <p:nvSpPr>
          <p:cNvPr id="11" name="AutoShape 11"/>
          <p:cNvSpPr/>
          <p:nvPr/>
        </p:nvSpPr>
        <p:spPr>
          <a:xfrm>
            <a:off x="4648200" y="330200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深刻揭示了党的建设最深层的精神根基，直面并回答了“党凭什么立起来、强起来”的根本问题。它为新时代党的建设提供了根本遵循，让我们党在时代浪潮中始终保持政治本色。</a:t>
            </a:r>
            <a:endParaRPr lang="en-US" sz="1100"/>
          </a:p>
        </p:txBody>
      </p:sp>
      <p:sp>
        <p:nvSpPr>
          <p:cNvPr id="12" name="AutoShape 12"/>
          <p:cNvSpPr/>
          <p:nvPr/>
        </p:nvSpPr>
        <p:spPr>
          <a:xfrm>
            <a:off x="8026400" y="2286000"/>
            <a:ext cx="3378200" cy="30480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603500"/>
            <a:ext cx="406400" cy="406400"/>
          </a:xfrm>
          <a:prstGeom prst="rect">
            <a:avLst/>
          </a:prstGeom>
        </p:spPr>
      </p:pic>
      <p:sp>
        <p:nvSpPr>
          <p:cNvPr id="14" name="AutoShape 14"/>
          <p:cNvSpPr/>
          <p:nvPr/>
        </p:nvSpPr>
        <p:spPr>
          <a:xfrm>
            <a:off x="8813800" y="2603500"/>
            <a:ext cx="2413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强化实践路径</a:t>
            </a:r>
            <a:endParaRPr lang="en-US" sz="1100"/>
          </a:p>
        </p:txBody>
      </p:sp>
      <p:sp>
        <p:nvSpPr>
          <p:cNvPr id="15" name="AutoShape 15"/>
          <p:cNvSpPr/>
          <p:nvPr/>
        </p:nvSpPr>
        <p:spPr>
          <a:xfrm>
            <a:off x="8280400" y="3302000"/>
            <a:ext cx="28702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必须通过深化理论武装筑牢思想根基，以严格的党性锤炼砥砺政治品格，以绝对的政治忠诚践行初心使命，不断巩固理想信念，确保党始终成为坚强领导核心。</a:t>
            </a:r>
            <a:endParaRPr lang="en-US" sz="1100"/>
          </a:p>
        </p:txBody>
      </p:sp>
      <p:sp>
        <p:nvSpPr>
          <p:cNvPr id="16" name="AutoShape 16"/>
          <p:cNvSpPr/>
          <p:nvPr/>
        </p:nvSpPr>
        <p:spPr>
          <a:xfrm>
            <a:off x="762000" y="5842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补足精神之钙 · 把稳思想之舵 · 筑牢信仰之基 ——</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81000" y="2032000"/>
            <a:ext cx="11430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二、深刻领会习近平党建思想蕴含的高度历史主动</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什么是“历史主动”？</a:t>
            </a:r>
            <a:endParaRPr lang="en-US" sz="1100"/>
          </a:p>
        </p:txBody>
      </p:sp>
      <p:sp>
        <p:nvSpPr>
          <p:cNvPr id="4" name="AutoShape 4"/>
          <p:cNvSpPr/>
          <p:nvPr/>
        </p:nvSpPr>
        <p:spPr>
          <a:xfrm>
            <a:off x="762000" y="2032000"/>
            <a:ext cx="5207000" cy="3429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406400" cy="406400"/>
          </a:xfrm>
          <a:prstGeom prst="rect">
            <a:avLst/>
          </a:prstGeom>
        </p:spPr>
      </p:pic>
      <p:sp>
        <p:nvSpPr>
          <p:cNvPr id="6" name="AutoShape 6"/>
          <p:cNvSpPr/>
          <p:nvPr/>
        </p:nvSpPr>
        <p:spPr>
          <a:xfrm>
            <a:off x="1549400" y="2311400"/>
            <a:ext cx="431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核心内涵：把握规律，主动作为</a:t>
            </a:r>
            <a:endParaRPr lang="en-US" sz="1100"/>
          </a:p>
        </p:txBody>
      </p:sp>
      <p:cxnSp>
        <p:nvCxnSpPr>
          <p:cNvPr id="7" name="Connector 7"/>
          <p:cNvCxnSpPr/>
          <p:nvPr/>
        </p:nvCxnSpPr>
        <p:spPr>
          <a:xfrm rot="-9291">
            <a:off x="1016009" y="2978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175000"/>
            <a:ext cx="4699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它是在深刻把握历史规律和时代大势的基础上，摒弃被动应付、消极等待的心态，主动识变、应变、求变。通过持续推进理论创新、实践创新和制度创新，将发展的主动权牢牢掌握在手中，实现从“顺势而为”到“谋势而动”的升华。</a:t>
            </a:r>
            <a:endParaRPr lang="en-US" sz="1100"/>
          </a:p>
        </p:txBody>
      </p:sp>
      <p:sp>
        <p:nvSpPr>
          <p:cNvPr id="9" name="AutoShape 9"/>
          <p:cNvSpPr/>
          <p:nvPr/>
        </p:nvSpPr>
        <p:spPr>
          <a:xfrm>
            <a:off x="6223000" y="2032000"/>
            <a:ext cx="5207000" cy="3429000"/>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349500"/>
            <a:ext cx="406400" cy="406400"/>
          </a:xfrm>
          <a:prstGeom prst="rect">
            <a:avLst/>
          </a:prstGeom>
        </p:spPr>
      </p:pic>
      <p:sp>
        <p:nvSpPr>
          <p:cNvPr id="11" name="AutoShape 11"/>
          <p:cNvSpPr/>
          <p:nvPr/>
        </p:nvSpPr>
        <p:spPr>
          <a:xfrm>
            <a:off x="7010400" y="2311400"/>
            <a:ext cx="431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鲜明特征：随势而动，持续发展</a:t>
            </a:r>
            <a:endParaRPr lang="en-US" sz="1100"/>
          </a:p>
        </p:txBody>
      </p:sp>
      <p:cxnSp>
        <p:nvCxnSpPr>
          <p:cNvPr id="12" name="Connector 12"/>
          <p:cNvCxnSpPr/>
          <p:nvPr/>
        </p:nvCxnSpPr>
        <p:spPr>
          <a:xfrm rot="-9291">
            <a:off x="6477009" y="2978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6477000" y="3175000"/>
            <a:ext cx="4699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建设从来不是静态的、一成不变的，而是随着党的历史方位、中心任务和时代条件的变化而不断发展。它始终紧扣时代脉搏，回应实践需求，在自我革新与自我完善中保持生机与活力，确保党始终走在时代前列。</a:t>
            </a:r>
            <a:endParaRPr lang="en-US" sz="1100"/>
          </a:p>
        </p:txBody>
      </p:sp>
      <p:sp>
        <p:nvSpPr>
          <p:cNvPr id="14" name="AutoShape 14"/>
          <p:cNvSpPr/>
          <p:nvPr/>
        </p:nvSpPr>
        <p:spPr>
          <a:xfrm>
            <a:off x="762000" y="57785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59309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以历史主动精神，开创事业发展新局面 ——</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深刻把握新时代党的建设的历史方位</a:t>
            </a:r>
            <a:endParaRPr lang="en-US" sz="1100"/>
          </a:p>
        </p:txBody>
      </p:sp>
      <p:sp>
        <p:nvSpPr>
          <p:cNvPr id="4" name="AutoShape 4"/>
          <p:cNvSpPr/>
          <p:nvPr/>
        </p:nvSpPr>
        <p:spPr>
          <a:xfrm>
            <a:off x="762000" y="2032000"/>
            <a:ext cx="3378200" cy="355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457200" cy="457200"/>
          </a:xfrm>
          <a:prstGeom prst="rect">
            <a:avLst/>
          </a:prstGeom>
        </p:spPr>
      </p:pic>
      <p:sp>
        <p:nvSpPr>
          <p:cNvPr id="6" name="AutoShape 6"/>
          <p:cNvSpPr/>
          <p:nvPr/>
        </p:nvSpPr>
        <p:spPr>
          <a:xfrm>
            <a:off x="1574800" y="2387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历史方位</a:t>
            </a:r>
            <a:endParaRPr lang="en-US" sz="1100"/>
          </a:p>
        </p:txBody>
      </p:sp>
      <p:sp>
        <p:nvSpPr>
          <p:cNvPr id="7" name="AutoShape 7"/>
          <p:cNvSpPr/>
          <p:nvPr/>
        </p:nvSpPr>
        <p:spPr>
          <a:xfrm>
            <a:off x="1016000" y="31115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中国共产党已成为长期执政的马克思主义政党，正引领中国人民以中国式现代化全面推进强国建设、民族复兴伟业，这是我们谋划党的建设的根本历史坐标。</a:t>
            </a:r>
            <a:endParaRPr lang="en-US" sz="1100"/>
          </a:p>
        </p:txBody>
      </p:sp>
      <p:sp>
        <p:nvSpPr>
          <p:cNvPr id="8" name="AutoShape 8"/>
          <p:cNvSpPr/>
          <p:nvPr/>
        </p:nvSpPr>
        <p:spPr>
          <a:xfrm>
            <a:off x="4394200" y="2032000"/>
            <a:ext cx="3378200" cy="355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349500"/>
            <a:ext cx="457200" cy="457200"/>
          </a:xfrm>
          <a:prstGeom prst="rect">
            <a:avLst/>
          </a:prstGeom>
        </p:spPr>
      </p:pic>
      <p:sp>
        <p:nvSpPr>
          <p:cNvPr id="10" name="AutoShape 10"/>
          <p:cNvSpPr/>
          <p:nvPr/>
        </p:nvSpPr>
        <p:spPr>
          <a:xfrm>
            <a:off x="5207000" y="2387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风险挑战</a:t>
            </a:r>
            <a:endParaRPr lang="en-US" sz="1100"/>
          </a:p>
        </p:txBody>
      </p:sp>
      <p:sp>
        <p:nvSpPr>
          <p:cNvPr id="11" name="AutoShape 11"/>
          <p:cNvSpPr/>
          <p:nvPr/>
        </p:nvSpPr>
        <p:spPr>
          <a:xfrm>
            <a:off x="4648200" y="31115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长期执政既彰显了党的领导核心地位，也意味着党面临的执政考验、改革开放考验、市场经济考验、外部环境考验更加严峻，精神懈怠、能力不足等危险更加尖锐。</a:t>
            </a:r>
            <a:endParaRPr lang="en-US" sz="1100"/>
          </a:p>
        </p:txBody>
      </p:sp>
      <p:sp>
        <p:nvSpPr>
          <p:cNvPr id="12" name="AutoShape 12"/>
          <p:cNvSpPr/>
          <p:nvPr/>
        </p:nvSpPr>
        <p:spPr>
          <a:xfrm>
            <a:off x="8026400" y="2032000"/>
            <a:ext cx="3378200" cy="3556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349500"/>
            <a:ext cx="457200" cy="457200"/>
          </a:xfrm>
          <a:prstGeom prst="rect">
            <a:avLst/>
          </a:prstGeom>
        </p:spPr>
      </p:pic>
      <p:sp>
        <p:nvSpPr>
          <p:cNvPr id="14" name="AutoShape 14"/>
          <p:cNvSpPr/>
          <p:nvPr/>
        </p:nvSpPr>
        <p:spPr>
          <a:xfrm>
            <a:off x="8839200" y="2387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时代课题</a:t>
            </a:r>
            <a:endParaRPr lang="en-US" sz="1100"/>
          </a:p>
        </p:txBody>
      </p:sp>
      <p:sp>
        <p:nvSpPr>
          <p:cNvPr id="15" name="AutoShape 15"/>
          <p:cNvSpPr/>
          <p:nvPr/>
        </p:nvSpPr>
        <p:spPr>
          <a:xfrm>
            <a:off x="8280400" y="31115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必须始终保持党的先进性和纯洁性，坚决防止党变质、变色、变味，确保党始终成为中国特色社会主义事业的坚强领导核心，这是关乎事业成败的根本所在。</a:t>
            </a:r>
            <a:endParaRPr lang="en-US" sz="1100"/>
          </a:p>
        </p:txBody>
      </p:sp>
      <p:sp>
        <p:nvSpPr>
          <p:cNvPr id="16" name="AutoShape 16"/>
          <p:cNvSpPr/>
          <p:nvPr/>
        </p:nvSpPr>
        <p:spPr>
          <a:xfrm>
            <a:off x="762000" y="57785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952500" y="59055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立足历史方位，直面风险挑战，回答时代课题，是加强新时代党的建设的逻辑起点与实践基础。</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以高度的历史主动回答时代课题</a:t>
            </a:r>
            <a:endParaRPr lang="en-US" sz="1100"/>
          </a:p>
        </p:txBody>
      </p:sp>
      <p:sp>
        <p:nvSpPr>
          <p:cNvPr id="4" name="AutoShape 4"/>
          <p:cNvSpPr/>
          <p:nvPr/>
        </p:nvSpPr>
        <p:spPr>
          <a:xfrm>
            <a:off x="762000" y="2286000"/>
            <a:ext cx="5207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03500"/>
            <a:ext cx="406400" cy="406400"/>
          </a:xfrm>
          <a:prstGeom prst="rect">
            <a:avLst/>
          </a:prstGeom>
        </p:spPr>
      </p:pic>
      <p:sp>
        <p:nvSpPr>
          <p:cNvPr id="6" name="AutoShape 6"/>
          <p:cNvSpPr/>
          <p:nvPr/>
        </p:nvSpPr>
        <p:spPr>
          <a:xfrm>
            <a:off x="1587500" y="25908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科学回答时代之问</a:t>
            </a:r>
            <a:endParaRPr lang="en-US" sz="1100"/>
          </a:p>
        </p:txBody>
      </p:sp>
      <p:cxnSp>
        <p:nvCxnSpPr>
          <p:cNvPr id="7" name="Connector 7"/>
          <p:cNvCxnSpPr/>
          <p:nvPr/>
        </p:nvCxnSpPr>
        <p:spPr>
          <a:xfrm rot="-9291">
            <a:off x="1016009" y="3232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492500"/>
            <a:ext cx="4699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立足中华民族伟大复兴战略全局，基于对百年党史经验的深刻总结与时代发展方位的精准洞察，系统回答了“建设什么样的长期执政的马克思主义政党、怎样建设长期执政的马克思主义政党”这一根本性、全局性、战略性的重大时代课题。</a:t>
            </a:r>
            <a:endParaRPr lang="en-US" sz="1100"/>
          </a:p>
        </p:txBody>
      </p:sp>
      <p:sp>
        <p:nvSpPr>
          <p:cNvPr id="9" name="AutoShape 9"/>
          <p:cNvSpPr/>
          <p:nvPr/>
        </p:nvSpPr>
        <p:spPr>
          <a:xfrm>
            <a:off x="6223000" y="2286000"/>
            <a:ext cx="5207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603500"/>
            <a:ext cx="406400" cy="406400"/>
          </a:xfrm>
          <a:prstGeom prst="rect">
            <a:avLst/>
          </a:prstGeom>
        </p:spPr>
      </p:pic>
      <p:sp>
        <p:nvSpPr>
          <p:cNvPr id="11" name="AutoShape 11"/>
          <p:cNvSpPr/>
          <p:nvPr/>
        </p:nvSpPr>
        <p:spPr>
          <a:xfrm>
            <a:off x="7048500" y="25908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理论创新引领实践</a:t>
            </a:r>
            <a:endParaRPr lang="en-US" sz="1100"/>
          </a:p>
        </p:txBody>
      </p:sp>
      <p:cxnSp>
        <p:nvCxnSpPr>
          <p:cNvPr id="12" name="Connector 12"/>
          <p:cNvCxnSpPr/>
          <p:nvPr/>
        </p:nvCxnSpPr>
        <p:spPr>
          <a:xfrm rot="-9291">
            <a:off x="6477009" y="3232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6477000" y="3492500"/>
            <a:ext cx="4699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思想将马克思主义建党学说的基本原理与新时代中国共产党长期执政的伟大实践深度融合，既蕴含着高度的历史主动精神，又展现出鲜明的时代意识与理论创造精神，为新时代全面从严治党、推进党的建设新的伟大工程提供了根本遵循。</a:t>
            </a:r>
            <a:endParaRPr lang="en-US" sz="1100"/>
          </a:p>
        </p:txBody>
      </p:sp>
      <p:sp>
        <p:nvSpPr>
          <p:cNvPr id="14" name="AutoShape 14"/>
          <p:cNvSpPr/>
          <p:nvPr/>
        </p:nvSpPr>
        <p:spPr>
          <a:xfrm>
            <a:off x="762000" y="5842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坚持守正创新，始终保持马克思主义政党的先进性和纯洁性 ——</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历史主动在党的建设新的伟大工程中的体现</a:t>
            </a:r>
            <a:endParaRPr lang="en-US" sz="1100"/>
          </a:p>
        </p:txBody>
      </p:sp>
      <p:sp>
        <p:nvSpPr>
          <p:cNvPr id="4" name="AutoShape 4"/>
          <p:cNvSpPr/>
          <p:nvPr/>
        </p:nvSpPr>
        <p:spPr>
          <a:xfrm>
            <a:off x="762000" y="2032000"/>
            <a:ext cx="5207000" cy="1841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222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永葆“赶考”的清醒和坚定</a:t>
            </a:r>
            <a:endParaRPr lang="en-US" sz="1100"/>
          </a:p>
        </p:txBody>
      </p:sp>
      <p:sp>
        <p:nvSpPr>
          <p:cNvPr id="6" name="AutoShape 6"/>
          <p:cNvSpPr/>
          <p:nvPr/>
        </p:nvSpPr>
        <p:spPr>
          <a:xfrm>
            <a:off x="952500" y="26670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系统回答了新时代管党治党“怎么办、怎么干”的一系列重大问题，始终保持解决大党独有难题的清醒和坚定，确保党在时代发展中始终保持先进性与纯洁性。</a:t>
            </a:r>
            <a:endParaRPr lang="en-US" sz="1100"/>
          </a:p>
        </p:txBody>
      </p:sp>
      <p:sp>
        <p:nvSpPr>
          <p:cNvPr id="7" name="AutoShape 7"/>
          <p:cNvSpPr/>
          <p:nvPr/>
        </p:nvSpPr>
        <p:spPr>
          <a:xfrm>
            <a:off x="6223000" y="2032000"/>
            <a:ext cx="5207000" cy="1841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13500" y="2222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深化对党的建设规律认识</a:t>
            </a:r>
            <a:endParaRPr lang="en-US" sz="1100"/>
          </a:p>
        </p:txBody>
      </p:sp>
      <p:sp>
        <p:nvSpPr>
          <p:cNvPr id="9" name="AutoShape 9"/>
          <p:cNvSpPr/>
          <p:nvPr/>
        </p:nvSpPr>
        <p:spPr>
          <a:xfrm>
            <a:off x="6413500" y="26670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深刻体现了党对自身建设规律、执政规律的认识不断深化，将实践经验升华为系统理论，为新时代推进党的建设新的伟大工程提供了科学遵循与行动指南。</a:t>
            </a:r>
            <a:endParaRPr lang="en-US" sz="1100"/>
          </a:p>
        </p:txBody>
      </p:sp>
      <p:sp>
        <p:nvSpPr>
          <p:cNvPr id="10" name="AutoShape 10"/>
          <p:cNvSpPr/>
          <p:nvPr/>
        </p:nvSpPr>
        <p:spPr>
          <a:xfrm>
            <a:off x="762000" y="4254500"/>
            <a:ext cx="5207000" cy="1841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952500" y="4445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在革命性锻造中更加坚强有力</a:t>
            </a:r>
            <a:endParaRPr lang="en-US" sz="1100"/>
          </a:p>
        </p:txBody>
      </p:sp>
      <p:sp>
        <p:nvSpPr>
          <p:cNvPr id="12" name="AutoShape 12"/>
          <p:cNvSpPr/>
          <p:nvPr/>
        </p:nvSpPr>
        <p:spPr>
          <a:xfrm>
            <a:off x="952500" y="4889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坚持自我革命，不断清除一切损害党的先进性和纯洁性的因素，使党在革命性锻造中锤炼出更强大的政治领导力、思想引领力、群众组织力和社会号召力。</a:t>
            </a:r>
            <a:endParaRPr lang="en-US" sz="1100"/>
          </a:p>
        </p:txBody>
      </p:sp>
      <p:sp>
        <p:nvSpPr>
          <p:cNvPr id="13" name="AutoShape 13"/>
          <p:cNvSpPr/>
          <p:nvPr/>
        </p:nvSpPr>
        <p:spPr>
          <a:xfrm>
            <a:off x="6223000" y="4254500"/>
            <a:ext cx="5207000" cy="1841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413500" y="4445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始终成为全国人民的主心骨</a:t>
            </a:r>
            <a:endParaRPr lang="en-US" sz="1100"/>
          </a:p>
        </p:txBody>
      </p:sp>
      <p:sp>
        <p:nvSpPr>
          <p:cNvPr id="15" name="AutoShape 15"/>
          <p:cNvSpPr/>
          <p:nvPr/>
        </p:nvSpPr>
        <p:spPr>
          <a:xfrm>
            <a:off x="6413500" y="4889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在应对国内外各种风险挑战、风浪考验的历史进程中，始终发挥总揽全局、协调各方的领导核心作用，成为全国人民最可靠的主心骨和定盘星。</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小结：以历史主动引领保障事业发展</a:t>
            </a:r>
            <a:endParaRPr lang="en-US" sz="1100"/>
          </a:p>
        </p:txBody>
      </p:sp>
      <p:sp>
        <p:nvSpPr>
          <p:cNvPr id="4" name="AutoShape 4"/>
          <p:cNvSpPr/>
          <p:nvPr/>
        </p:nvSpPr>
        <p:spPr>
          <a:xfrm>
            <a:off x="762000" y="2286000"/>
            <a:ext cx="3378200" cy="2921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03500"/>
            <a:ext cx="457200" cy="457200"/>
          </a:xfrm>
          <a:prstGeom prst="rect">
            <a:avLst/>
          </a:prstGeom>
        </p:spPr>
      </p:pic>
      <p:sp>
        <p:nvSpPr>
          <p:cNvPr id="6" name="AutoShape 6"/>
          <p:cNvSpPr/>
          <p:nvPr/>
        </p:nvSpPr>
        <p:spPr>
          <a:xfrm>
            <a:off x="1587500" y="26035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鲜明的时代特征</a:t>
            </a:r>
            <a:endParaRPr lang="en-US" sz="1100"/>
          </a:p>
        </p:txBody>
      </p:sp>
      <p:cxnSp>
        <p:nvCxnSpPr>
          <p:cNvPr id="7" name="Connector 7"/>
          <p:cNvCxnSpPr/>
          <p:nvPr/>
        </p:nvCxnSpPr>
        <p:spPr>
          <a:xfrm rot="-15211">
            <a:off x="1016014" y="3232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429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高度的历史主动是习近平党建思想的核心标识，深刻彰显了新时代党建工作把握历史方位、顺应时代潮流的鲜明特质，是我们党区别于其他政党的显著优势。</a:t>
            </a:r>
            <a:endParaRPr lang="en-US" sz="1100"/>
          </a:p>
        </p:txBody>
      </p:sp>
      <p:sp>
        <p:nvSpPr>
          <p:cNvPr id="9" name="AutoShape 9"/>
          <p:cNvSpPr/>
          <p:nvPr/>
        </p:nvSpPr>
        <p:spPr>
          <a:xfrm>
            <a:off x="4406900" y="2286000"/>
            <a:ext cx="3378200" cy="2921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2603500"/>
            <a:ext cx="457200" cy="457200"/>
          </a:xfrm>
          <a:prstGeom prst="rect">
            <a:avLst/>
          </a:prstGeom>
        </p:spPr>
      </p:pic>
      <p:sp>
        <p:nvSpPr>
          <p:cNvPr id="11" name="AutoShape 11"/>
          <p:cNvSpPr/>
          <p:nvPr/>
        </p:nvSpPr>
        <p:spPr>
          <a:xfrm>
            <a:off x="5232400" y="26035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科学的前瞻视野</a:t>
            </a:r>
            <a:endParaRPr lang="en-US" sz="1100"/>
          </a:p>
        </p:txBody>
      </p:sp>
      <p:cxnSp>
        <p:nvCxnSpPr>
          <p:cNvPr id="12" name="Connector 12"/>
          <p:cNvCxnSpPr/>
          <p:nvPr/>
        </p:nvCxnSpPr>
        <p:spPr>
          <a:xfrm rot="-15211">
            <a:off x="4660914" y="3232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60900" y="3429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建立在对历史规律深刻把握的基础之上，体现了我们党洞察大势、谋划未来的战略眼光。这种前瞻性让党能够在复杂变局中保持清醒，做出科学决策，引领发展方向。</a:t>
            </a:r>
            <a:endParaRPr lang="en-US" sz="1100"/>
          </a:p>
        </p:txBody>
      </p:sp>
      <p:sp>
        <p:nvSpPr>
          <p:cNvPr id="14" name="AutoShape 14"/>
          <p:cNvSpPr/>
          <p:nvPr/>
        </p:nvSpPr>
        <p:spPr>
          <a:xfrm>
            <a:off x="8051800" y="2286000"/>
            <a:ext cx="3378200" cy="2921000"/>
          </a:xfrm>
          <a:prstGeom prst="roundRect">
            <a:avLst>
              <a:gd name="adj" fmla="val 0"/>
            </a:avLst>
          </a:prstGeom>
          <a:solidFill>
            <a:srgbClr val="FFFFFF">
              <a:alpha val="60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2603500"/>
            <a:ext cx="457200" cy="457200"/>
          </a:xfrm>
          <a:prstGeom prst="rect">
            <a:avLst/>
          </a:prstGeom>
        </p:spPr>
      </p:pic>
      <p:sp>
        <p:nvSpPr>
          <p:cNvPr id="16" name="AutoShape 16"/>
          <p:cNvSpPr/>
          <p:nvPr/>
        </p:nvSpPr>
        <p:spPr>
          <a:xfrm>
            <a:off x="8877300" y="26035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坚实的引领保障</a:t>
            </a:r>
            <a:endParaRPr lang="en-US" sz="1100"/>
          </a:p>
        </p:txBody>
      </p:sp>
      <p:cxnSp>
        <p:nvCxnSpPr>
          <p:cNvPr id="17" name="Connector 17"/>
          <p:cNvCxnSpPr/>
          <p:nvPr/>
        </p:nvCxnSpPr>
        <p:spPr>
          <a:xfrm rot="-15211">
            <a:off x="8305814" y="3232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305800" y="3429000"/>
            <a:ext cx="28702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通过主动识变、应变、求变，有效防范化解风险挑战，为党和国家事业发展提供坚强的政治保证和组织保障，确保中国号巨轮在时代浪潮中行稳致远。</a:t>
            </a:r>
            <a:endParaRPr lang="en-US" sz="1100"/>
          </a:p>
        </p:txBody>
      </p:sp>
      <p:sp>
        <p:nvSpPr>
          <p:cNvPr id="19" name="AutoShape 19"/>
          <p:cNvSpPr/>
          <p:nvPr/>
        </p:nvSpPr>
        <p:spPr>
          <a:xfrm>
            <a:off x="762000" y="5524500"/>
            <a:ext cx="10668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952500" y="56896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核心启示：</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5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始终保持高度的历史主动，是我们党不断从胜利走向新的胜利的关键所在，也是新时代全面推进党的建设新的伟大工程的根本遵循。</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508000" y="2353310"/>
            <a:ext cx="11176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三、深刻领会习近平党建思想蕴含的鲜明问题导向</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聆听时代声音，回应时代呼唤</a:t>
            </a:r>
            <a:endParaRPr lang="en-US" sz="1100"/>
          </a:p>
        </p:txBody>
      </p:sp>
      <p:sp>
        <p:nvSpPr>
          <p:cNvPr id="4" name="AutoShape 4"/>
          <p:cNvSpPr/>
          <p:nvPr/>
        </p:nvSpPr>
        <p:spPr>
          <a:xfrm>
            <a:off x="762000" y="1905000"/>
            <a:ext cx="50800" cy="1270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1905000"/>
            <a:ext cx="10414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55555"/>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“只有聆听时代的声音，回应时代的呼唤，认真研究解决重大而紧迫的问题，才能真正把握住历史脉络、找到发展规律，推动理论创新。”</a:t>
            </a:r>
            <a:endParaRPr lang="en-US" sz="1100"/>
          </a:p>
          <a:p>
            <a:pPr marL="0" indent="0" algn="r">
              <a:lnSpc>
                <a:spcPct val="117000"/>
              </a:lnSpc>
            </a:pPr>
            <a:r>
              <a:rPr lang="en-US" sz="1600" b="1" i="0" u="none" strike="noStrike">
                <a:solidFill>
                  <a:srgbClr val="333333"/>
                </a:solidFill>
                <a:latin typeface="Noto Serif SC" panose="02020200000000000000" charset="-122"/>
                <a:ea typeface="Noto Serif SC" panose="02020200000000000000" charset="-122"/>
                <a:cs typeface="Noto Serif SC" panose="02020200000000000000" charset="-122"/>
                <a:sym typeface="Noto Serif SC" panose="02020200000000000000" charset="-122"/>
              </a:rPr>
              <a:t>—— 习近平总书记</a:t>
            </a:r>
            <a:endParaRPr lang="en-US" sz="1600" b="1" i="0" u="none" strike="noStrike">
              <a:solidFill>
                <a:srgbClr val="333333"/>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6" name="AutoShape 6"/>
          <p:cNvSpPr/>
          <p:nvPr/>
        </p:nvSpPr>
        <p:spPr>
          <a:xfrm>
            <a:off x="762000" y="3683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937000"/>
            <a:ext cx="355600" cy="355600"/>
          </a:xfrm>
          <a:prstGeom prst="rect">
            <a:avLst/>
          </a:prstGeom>
        </p:spPr>
      </p:pic>
      <p:sp>
        <p:nvSpPr>
          <p:cNvPr id="8" name="AutoShape 8"/>
          <p:cNvSpPr/>
          <p:nvPr/>
        </p:nvSpPr>
        <p:spPr>
          <a:xfrm>
            <a:off x="1498600" y="3937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思想形成背景</a:t>
            </a:r>
            <a:endParaRPr lang="en-US" sz="1100"/>
          </a:p>
        </p:txBody>
      </p:sp>
      <p:sp>
        <p:nvSpPr>
          <p:cNvPr id="9" name="AutoShape 9"/>
          <p:cNvSpPr/>
          <p:nvPr/>
        </p:nvSpPr>
        <p:spPr>
          <a:xfrm>
            <a:off x="1016000" y="45085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习近平党建思想是在直面党内存在的突出问题、应对长期执政面临的风险考验、推进新时代党的建设新的伟大工程的实践中形成和发展的，深深植根于中国特色社会主义的伟大实践沃土。</a:t>
            </a:r>
            <a:endParaRPr lang="en-US" sz="1100"/>
          </a:p>
        </p:txBody>
      </p:sp>
      <p:sp>
        <p:nvSpPr>
          <p:cNvPr id="10" name="AutoShape 10"/>
          <p:cNvSpPr/>
          <p:nvPr/>
        </p:nvSpPr>
        <p:spPr>
          <a:xfrm>
            <a:off x="6223000" y="3683000"/>
            <a:ext cx="5207000" cy="228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3937000"/>
            <a:ext cx="355600" cy="355600"/>
          </a:xfrm>
          <a:prstGeom prst="rect">
            <a:avLst/>
          </a:prstGeom>
        </p:spPr>
      </p:pic>
      <p:sp>
        <p:nvSpPr>
          <p:cNvPr id="12" name="AutoShape 12"/>
          <p:cNvSpPr/>
          <p:nvPr/>
        </p:nvSpPr>
        <p:spPr>
          <a:xfrm>
            <a:off x="6959600" y="3937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鲜明的务实品格</a:t>
            </a:r>
            <a:endParaRPr lang="en-US" sz="1100"/>
          </a:p>
        </p:txBody>
      </p:sp>
      <p:sp>
        <p:nvSpPr>
          <p:cNvPr id="13" name="AutoShape 13"/>
          <p:cNvSpPr/>
          <p:nvPr/>
        </p:nvSpPr>
        <p:spPr>
          <a:xfrm>
            <a:off x="6477000" y="4508500"/>
            <a:ext cx="4699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始终坚持鲜明的问题导向，聚焦新时代党的建设面临的重大理论与实践课题，在不断发现问题、深入剖析问题、切实解决问题的过程中，推动党的建设理论创新与实践发展，彰显了实事求是的精神内核。</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通过问题揭示规律，而非就事论事</a:t>
            </a:r>
            <a:endParaRPr lang="en-US" sz="1100"/>
          </a:p>
        </p:txBody>
      </p:sp>
      <p:sp>
        <p:nvSpPr>
          <p:cNvPr id="4" name="AutoShape 4"/>
          <p:cNvSpPr/>
          <p:nvPr/>
        </p:nvSpPr>
        <p:spPr>
          <a:xfrm>
            <a:off x="762000" y="2159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159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长期执政的考验</a:t>
            </a:r>
            <a:endParaRPr lang="en-US" sz="1100"/>
          </a:p>
        </p:txBody>
      </p:sp>
      <p:sp>
        <p:nvSpPr>
          <p:cNvPr id="6" name="AutoShape 6"/>
          <p:cNvSpPr/>
          <p:nvPr/>
        </p:nvSpPr>
        <p:spPr>
          <a:xfrm>
            <a:off x="1016000" y="2794000"/>
            <a:ext cx="3048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长期执政并非一劳永逸的资格，而是一个持续经受时代考验、不断发现并解决问题的历史过程。唯有始终保持忧患意识，才能在复杂环境中守住执政根基，确保党的事业行稳致远。</a:t>
            </a:r>
            <a:endParaRPr lang="en-US" sz="1100"/>
          </a:p>
        </p:txBody>
      </p:sp>
      <p:sp>
        <p:nvSpPr>
          <p:cNvPr id="7" name="AutoShape 7"/>
          <p:cNvSpPr/>
          <p:nvPr/>
        </p:nvSpPr>
        <p:spPr>
          <a:xfrm>
            <a:off x="4445000" y="2159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699000" y="2159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直面问题的清醒</a:t>
            </a:r>
            <a:endParaRPr lang="en-US" sz="1100"/>
          </a:p>
        </p:txBody>
      </p:sp>
      <p:sp>
        <p:nvSpPr>
          <p:cNvPr id="9" name="AutoShape 9"/>
          <p:cNvSpPr/>
          <p:nvPr/>
        </p:nvSpPr>
        <p:spPr>
          <a:xfrm>
            <a:off x="4699000" y="2794000"/>
            <a:ext cx="3048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执政时间越久，越不能忽视自身存在的问题；事业越发展，越需要以强烈的问题意识推进自我革命。正视问题是解决问题的前提，也是党永葆生机活力的关键所在。</a:t>
            </a:r>
            <a:endParaRPr lang="en-US" sz="1100"/>
          </a:p>
        </p:txBody>
      </p:sp>
      <p:sp>
        <p:nvSpPr>
          <p:cNvPr id="10" name="AutoShape 10"/>
          <p:cNvSpPr/>
          <p:nvPr/>
        </p:nvSpPr>
        <p:spPr>
          <a:xfrm>
            <a:off x="8128000" y="2159000"/>
            <a:ext cx="50800" cy="2286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8382000" y="2159000"/>
            <a:ext cx="304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揭示内在规律</a:t>
            </a:r>
            <a:endParaRPr lang="en-US" sz="1100"/>
          </a:p>
        </p:txBody>
      </p:sp>
      <p:sp>
        <p:nvSpPr>
          <p:cNvPr id="12" name="AutoShape 12"/>
          <p:cNvSpPr/>
          <p:nvPr/>
        </p:nvSpPr>
        <p:spPr>
          <a:xfrm>
            <a:off x="8382000" y="2794000"/>
            <a:ext cx="3048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习近平党建思想深刻回答了“从何切入推进党的建设”的时代课题，揭示了长期执政的马克思主义政党必须坚持全面从严、系统治理、标本兼治的根本规律，为新时代党的建设指明了方向。</a:t>
            </a:r>
            <a:endParaRPr lang="en-US" sz="1100"/>
          </a:p>
        </p:txBody>
      </p:sp>
      <p:sp>
        <p:nvSpPr>
          <p:cNvPr id="13" name="AutoShape 13"/>
          <p:cNvSpPr/>
          <p:nvPr/>
        </p:nvSpPr>
        <p:spPr>
          <a:xfrm>
            <a:off x="762000" y="5461000"/>
            <a:ext cx="10668000" cy="8128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613400"/>
            <a:ext cx="10160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核心要义：坚持问题导向，深化规律认识，以永远在路上的坚韧推进党的建设新的伟大工程</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清醒认识长期执政条件下的突出问题</a:t>
            </a:r>
            <a:endParaRPr lang="en-US" sz="1100"/>
          </a:p>
        </p:txBody>
      </p:sp>
      <p:sp>
        <p:nvSpPr>
          <p:cNvPr id="4" name="AutoShape 4"/>
          <p:cNvSpPr/>
          <p:nvPr/>
        </p:nvSpPr>
        <p:spPr>
          <a:xfrm>
            <a:off x="762000" y="19050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2095500"/>
            <a:ext cx="355600" cy="355600"/>
          </a:xfrm>
          <a:prstGeom prst="rect">
            <a:avLst/>
          </a:prstGeom>
        </p:spPr>
      </p:pic>
      <p:sp>
        <p:nvSpPr>
          <p:cNvPr id="6" name="AutoShape 6"/>
          <p:cNvSpPr/>
          <p:nvPr/>
        </p:nvSpPr>
        <p:spPr>
          <a:xfrm>
            <a:off x="1397000" y="20320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01 理想信念弱化</a:t>
            </a:r>
            <a:endParaRPr lang="en-US" sz="1100"/>
          </a:p>
          <a:p>
            <a:pPr marL="0" indent="0" algn="l">
              <a:lnSpc>
                <a:spcPct val="100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精神之钙流失，导致政治立场动摇，丧失前进动力与方向，是根本性的危险。</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4406900" y="19050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2095500"/>
            <a:ext cx="355600" cy="355600"/>
          </a:xfrm>
          <a:prstGeom prst="rect">
            <a:avLst/>
          </a:prstGeom>
        </p:spPr>
      </p:pic>
      <p:sp>
        <p:nvSpPr>
          <p:cNvPr id="9" name="AutoShape 9"/>
          <p:cNvSpPr/>
          <p:nvPr/>
        </p:nvSpPr>
        <p:spPr>
          <a:xfrm>
            <a:off x="5041900" y="20320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02 政治意识淡化</a:t>
            </a:r>
            <a:endParaRPr lang="en-US" sz="1100"/>
          </a:p>
          <a:p>
            <a:pPr marL="0" indent="0" algn="l">
              <a:lnSpc>
                <a:spcPct val="100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政治站位不高，大局意识不强，对党中央决策部署贯彻落实不到位，甚至出现偏差。</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8051800" y="19050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2095500"/>
            <a:ext cx="355600" cy="355600"/>
          </a:xfrm>
          <a:prstGeom prst="rect">
            <a:avLst/>
          </a:prstGeom>
        </p:spPr>
      </p:pic>
      <p:sp>
        <p:nvSpPr>
          <p:cNvPr id="12" name="AutoShape 12"/>
          <p:cNvSpPr/>
          <p:nvPr/>
        </p:nvSpPr>
        <p:spPr>
          <a:xfrm>
            <a:off x="8686800" y="20320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03 组织功能虚化</a:t>
            </a:r>
            <a:endParaRPr lang="en-US" sz="1100"/>
          </a:p>
          <a:p>
            <a:pPr marL="0" indent="0" algn="l">
              <a:lnSpc>
                <a:spcPct val="100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基层党组织凝聚力下降，战斗堡垒作用弱化，难以有效动员和凝聚党员群众力量。</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762000" y="32385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2500" y="3429000"/>
            <a:ext cx="355600" cy="355600"/>
          </a:xfrm>
          <a:prstGeom prst="rect">
            <a:avLst/>
          </a:prstGeom>
        </p:spPr>
      </p:pic>
      <p:sp>
        <p:nvSpPr>
          <p:cNvPr id="15" name="AutoShape 15"/>
          <p:cNvSpPr/>
          <p:nvPr/>
        </p:nvSpPr>
        <p:spPr>
          <a:xfrm>
            <a:off x="1397000" y="33655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04 作风问题顽固化</a:t>
            </a:r>
            <a:endParaRPr lang="en-US" sz="1100"/>
          </a:p>
          <a:p>
            <a:pPr marL="0" indent="0" algn="l">
              <a:lnSpc>
                <a:spcPct val="100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形式主义、官僚主义屡禁不止，享乐主义、奢靡之风隐形变异，群众深恶痛绝。</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4406900" y="32385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97400" y="3429000"/>
            <a:ext cx="355600" cy="355600"/>
          </a:xfrm>
          <a:prstGeom prst="rect">
            <a:avLst/>
          </a:prstGeom>
        </p:spPr>
      </p:pic>
      <p:sp>
        <p:nvSpPr>
          <p:cNvPr id="18" name="AutoShape 18"/>
          <p:cNvSpPr/>
          <p:nvPr/>
        </p:nvSpPr>
        <p:spPr>
          <a:xfrm>
            <a:off x="5041900" y="33655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05 纪律约束松弛化</a:t>
            </a:r>
            <a:endParaRPr lang="en-US" sz="1100"/>
          </a:p>
          <a:p>
            <a:pPr marL="0" indent="0" algn="l">
              <a:lnSpc>
                <a:spcPct val="100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纪律观念淡薄，执行纪律宽松软，缺乏敬畏之心，导致违纪违法问题易发多发。</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8051800" y="3238500"/>
            <a:ext cx="33782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42300" y="3429000"/>
            <a:ext cx="355600" cy="355600"/>
          </a:xfrm>
          <a:prstGeom prst="rect">
            <a:avLst/>
          </a:prstGeom>
        </p:spPr>
      </p:pic>
      <p:sp>
        <p:nvSpPr>
          <p:cNvPr id="21" name="AutoShape 21"/>
          <p:cNvSpPr/>
          <p:nvPr/>
        </p:nvSpPr>
        <p:spPr>
          <a:xfrm>
            <a:off x="8686800" y="3365500"/>
            <a:ext cx="266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06 腐败风险隐蔽化</a:t>
            </a:r>
            <a:endParaRPr lang="en-US" sz="1100"/>
          </a:p>
          <a:p>
            <a:pPr marL="0" indent="0" algn="l">
              <a:lnSpc>
                <a:spcPct val="100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新型腐败手段花样翻新，利益输送更加隐蔽复杂，给监督执纪工作带来更大挑战。</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2" name="AutoShape 22"/>
          <p:cNvSpPr/>
          <p:nvPr/>
        </p:nvSpPr>
        <p:spPr>
          <a:xfrm>
            <a:off x="762000" y="4572000"/>
            <a:ext cx="7023100" cy="1079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52500" y="4762500"/>
            <a:ext cx="355600" cy="355600"/>
          </a:xfrm>
          <a:prstGeom prst="rect">
            <a:avLst/>
          </a:prstGeom>
        </p:spPr>
      </p:pic>
      <p:sp>
        <p:nvSpPr>
          <p:cNvPr id="24" name="AutoShape 24"/>
          <p:cNvSpPr/>
          <p:nvPr/>
        </p:nvSpPr>
        <p:spPr>
          <a:xfrm>
            <a:off x="1397000" y="4699000"/>
            <a:ext cx="6223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07 责任落实形式化</a:t>
            </a:r>
            <a:endParaRPr lang="en-US" sz="1100"/>
          </a:p>
          <a:p>
            <a:pPr marL="0" indent="0" algn="l">
              <a:lnSpc>
                <a:spcPct val="100000"/>
              </a:lnSpc>
            </a:pPr>
            <a:r>
              <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责任层层递减，表态多调门高、行动少落实差，缺乏具体抓手和有效考核，难以形成工作闭环，导致政策空转。</a:t>
            </a:r>
            <a:endParaRPr lang="en-US" sz="12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5" name="AutoShape 25"/>
          <p:cNvSpPr/>
          <p:nvPr/>
        </p:nvSpPr>
        <p:spPr>
          <a:xfrm>
            <a:off x="762000" y="5651500"/>
            <a:ext cx="10668000" cy="825500"/>
          </a:xfrm>
          <a:prstGeom prst="roundRect">
            <a:avLst>
              <a:gd name="adj" fmla="val 0"/>
            </a:avLst>
          </a:prstGeom>
          <a:solidFill>
            <a:srgbClr val="C00000">
              <a:alpha val="90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952500" y="5740400"/>
            <a:ext cx="1028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严重后果警示：</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这些问题严重侵蚀党的执政根基，削弱党的创造力、凝聚力和战斗力，损害党的先进性和纯洁性，必须引起高度警醒并坚决加以解决。</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全面从严治党是问题导向的系统方案</a:t>
            </a:r>
            <a:endParaRPr lang="en-US" sz="1100"/>
          </a:p>
        </p:txBody>
      </p:sp>
      <p:sp>
        <p:nvSpPr>
          <p:cNvPr id="4" name="AutoShape 4"/>
          <p:cNvSpPr/>
          <p:nvPr/>
        </p:nvSpPr>
        <p:spPr>
          <a:xfrm>
            <a:off x="762000" y="1778000"/>
            <a:ext cx="5207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06600"/>
            <a:ext cx="406400" cy="406400"/>
          </a:xfrm>
          <a:prstGeom prst="rect">
            <a:avLst/>
          </a:prstGeom>
        </p:spPr>
      </p:pic>
      <p:sp>
        <p:nvSpPr>
          <p:cNvPr id="6" name="AutoShape 6"/>
          <p:cNvSpPr/>
          <p:nvPr/>
        </p:nvSpPr>
        <p:spPr>
          <a:xfrm>
            <a:off x="1524000" y="2006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主题确立：直面深层问题</a:t>
            </a:r>
            <a:endParaRPr lang="en-US" sz="1100"/>
          </a:p>
        </p:txBody>
      </p:sp>
      <p:sp>
        <p:nvSpPr>
          <p:cNvPr id="7" name="AutoShape 7"/>
          <p:cNvSpPr/>
          <p:nvPr/>
        </p:nvSpPr>
        <p:spPr>
          <a:xfrm>
            <a:off x="1016000" y="2540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针对长期执政条件下党的建设面临的深层次问题，提出的系统化解决方案，是新时代党的建设的鲜明主题与核心抓手，为党和国家事业发展提供根本政治保证。</a:t>
            </a:r>
            <a:endParaRPr lang="en-US" sz="1100"/>
          </a:p>
        </p:txBody>
      </p:sp>
      <p:sp>
        <p:nvSpPr>
          <p:cNvPr id="8" name="AutoShape 8"/>
          <p:cNvSpPr/>
          <p:nvPr/>
        </p:nvSpPr>
        <p:spPr>
          <a:xfrm>
            <a:off x="6223000" y="1778000"/>
            <a:ext cx="5207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006600"/>
            <a:ext cx="406400" cy="406400"/>
          </a:xfrm>
          <a:prstGeom prst="rect">
            <a:avLst/>
          </a:prstGeom>
        </p:spPr>
      </p:pic>
      <p:sp>
        <p:nvSpPr>
          <p:cNvPr id="10" name="AutoShape 10"/>
          <p:cNvSpPr/>
          <p:nvPr/>
        </p:nvSpPr>
        <p:spPr>
          <a:xfrm>
            <a:off x="6985000" y="20066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“全面”内涵：全域覆盖无死角</a:t>
            </a:r>
            <a:endParaRPr lang="en-US" sz="1100"/>
          </a:p>
        </p:txBody>
      </p:sp>
      <p:sp>
        <p:nvSpPr>
          <p:cNvPr id="11" name="AutoShape 11"/>
          <p:cNvSpPr/>
          <p:nvPr/>
        </p:nvSpPr>
        <p:spPr>
          <a:xfrm>
            <a:off x="6477000" y="2540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意味着管党治党对象全覆盖、领域全覆盖、过程全覆盖、责任全覆盖，确保党建工作不留空白、没有盲区，实现党的建设各领域、各方面、各环节的整体推进。</a:t>
            </a:r>
            <a:endParaRPr lang="en-US" sz="1100"/>
          </a:p>
        </p:txBody>
      </p:sp>
      <p:sp>
        <p:nvSpPr>
          <p:cNvPr id="12" name="AutoShape 12"/>
          <p:cNvSpPr/>
          <p:nvPr/>
        </p:nvSpPr>
        <p:spPr>
          <a:xfrm>
            <a:off x="762000" y="4127500"/>
            <a:ext cx="5207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356100"/>
            <a:ext cx="406400" cy="406400"/>
          </a:xfrm>
          <a:prstGeom prst="rect">
            <a:avLst/>
          </a:prstGeom>
        </p:spPr>
      </p:pic>
      <p:sp>
        <p:nvSpPr>
          <p:cNvPr id="14" name="AutoShape 14"/>
          <p:cNvSpPr/>
          <p:nvPr/>
        </p:nvSpPr>
        <p:spPr>
          <a:xfrm>
            <a:off x="1524000" y="4356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“从严”内涵：严字当头不松懈</a:t>
            </a:r>
            <a:endParaRPr lang="en-US" sz="1100"/>
          </a:p>
        </p:txBody>
      </p:sp>
      <p:sp>
        <p:nvSpPr>
          <p:cNvPr id="15" name="AutoShape 15"/>
          <p:cNvSpPr/>
          <p:nvPr/>
        </p:nvSpPr>
        <p:spPr>
          <a:xfrm>
            <a:off x="1016000" y="488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坚持严字当头、一严到底，让党的思想建设、组织建设、作风建设、纪律建设以及制度建设等各方面都严起来，以严的基调强化正风肃纪，筑牢党的建设的坚实防线。</a:t>
            </a:r>
            <a:endParaRPr lang="en-US" sz="1100"/>
          </a:p>
        </p:txBody>
      </p:sp>
      <p:sp>
        <p:nvSpPr>
          <p:cNvPr id="16" name="AutoShape 16"/>
          <p:cNvSpPr/>
          <p:nvPr/>
        </p:nvSpPr>
        <p:spPr>
          <a:xfrm>
            <a:off x="6223000" y="4127500"/>
            <a:ext cx="5207000" cy="2032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356100"/>
            <a:ext cx="406400" cy="406400"/>
          </a:xfrm>
          <a:prstGeom prst="rect">
            <a:avLst/>
          </a:prstGeom>
        </p:spPr>
      </p:pic>
      <p:sp>
        <p:nvSpPr>
          <p:cNvPr id="18" name="AutoShape 18"/>
          <p:cNvSpPr/>
          <p:nvPr/>
        </p:nvSpPr>
        <p:spPr>
          <a:xfrm>
            <a:off x="6985000" y="43561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实践成效：常态长效显实效</a:t>
            </a:r>
            <a:endParaRPr lang="en-US" sz="1100"/>
          </a:p>
        </p:txBody>
      </p:sp>
      <p:sp>
        <p:nvSpPr>
          <p:cNvPr id="19" name="AutoShape 19"/>
          <p:cNvSpPr/>
          <p:nvPr/>
        </p:nvSpPr>
        <p:spPr>
          <a:xfrm>
            <a:off x="6477000" y="4889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推动党的建设从宽松软走向严紧硬，从局部整治迈向系统治理，从阶段性推进走向常态化长效化，党内政治生态持续净化，党的凝聚力和战斗力显著增强。</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小结：在破解难题中揭示规律、建构体系</a:t>
            </a:r>
            <a:endParaRPr lang="en-US" sz="1100"/>
          </a:p>
        </p:txBody>
      </p:sp>
      <p:sp>
        <p:nvSpPr>
          <p:cNvPr id="4" name="AutoShape 4"/>
          <p:cNvSpPr/>
          <p:nvPr/>
        </p:nvSpPr>
        <p:spPr>
          <a:xfrm>
            <a:off x="762000" y="1968500"/>
            <a:ext cx="10668000" cy="1270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968500"/>
            <a:ext cx="76200" cy="1270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92200" y="2374900"/>
            <a:ext cx="457200" cy="457200"/>
          </a:xfrm>
          <a:prstGeom prst="rect">
            <a:avLst/>
          </a:prstGeom>
        </p:spPr>
      </p:pic>
      <p:sp>
        <p:nvSpPr>
          <p:cNvPr id="7" name="AutoShape 7"/>
          <p:cNvSpPr/>
          <p:nvPr/>
        </p:nvSpPr>
        <p:spPr>
          <a:xfrm>
            <a:off x="1778000" y="2095500"/>
            <a:ext cx="9525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鲜明的问题导向是习近平党建思想的</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实践切口</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，它扎根于新时代党的建设的生动实践，直面管党治党的现实挑战，成为这一思想体系形成与发展的逻辑起点。</a:t>
            </a:r>
            <a:endParaRPr lang="en-US" sz="1100"/>
          </a:p>
        </p:txBody>
      </p:sp>
      <p:sp>
        <p:nvSpPr>
          <p:cNvPr id="8" name="AutoShape 8"/>
          <p:cNvSpPr/>
          <p:nvPr/>
        </p:nvSpPr>
        <p:spPr>
          <a:xfrm>
            <a:off x="762000" y="3429000"/>
            <a:ext cx="10668000" cy="1270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762000" y="3429000"/>
            <a:ext cx="76200" cy="1270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2200" y="3835400"/>
            <a:ext cx="457200" cy="457200"/>
          </a:xfrm>
          <a:prstGeom prst="rect">
            <a:avLst/>
          </a:prstGeom>
        </p:spPr>
      </p:pic>
      <p:sp>
        <p:nvSpPr>
          <p:cNvPr id="11" name="AutoShape 11"/>
          <p:cNvSpPr/>
          <p:nvPr/>
        </p:nvSpPr>
        <p:spPr>
          <a:xfrm>
            <a:off x="1778000" y="3556000"/>
            <a:ext cx="9525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它超越了单纯的规范性要求，在破解长期执政条件下党的建设难题中，深刻揭示政党建设的内在规律，形成系统完备的理论原理，建构起科学严谨的党建思想体系。</a:t>
            </a:r>
            <a:endParaRPr lang="en-US" sz="1100"/>
          </a:p>
        </p:txBody>
      </p:sp>
      <p:sp>
        <p:nvSpPr>
          <p:cNvPr id="12" name="AutoShape 12"/>
          <p:cNvSpPr/>
          <p:nvPr/>
        </p:nvSpPr>
        <p:spPr>
          <a:xfrm>
            <a:off x="762000" y="4889500"/>
            <a:ext cx="10668000" cy="1270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762000" y="4889500"/>
            <a:ext cx="76200" cy="1270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92200" y="5295900"/>
            <a:ext cx="457200" cy="457200"/>
          </a:xfrm>
          <a:prstGeom prst="rect">
            <a:avLst/>
          </a:prstGeom>
        </p:spPr>
      </p:pic>
      <p:sp>
        <p:nvSpPr>
          <p:cNvPr id="15" name="AutoShape 15"/>
          <p:cNvSpPr/>
          <p:nvPr/>
        </p:nvSpPr>
        <p:spPr>
          <a:xfrm>
            <a:off x="1778000" y="5016500"/>
            <a:ext cx="9525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这要求我们在实践中坚持问题导向，将</a:t>
            </a: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发现问题、分析问题、解决问题</a:t>
            </a: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贯通起来，以解决实际问题为抓手，不断推动新时代党的建设新的伟大工程向纵深发展。</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81000" y="2703195"/>
            <a:ext cx="11430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四、深刻领会习近平党建思想蕴含的强烈的命担当</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为中国人民谋幸福，为中华民族谋复兴</a:t>
            </a:r>
            <a:endParaRPr lang="en-US" sz="1100"/>
          </a:p>
        </p:txBody>
      </p:sp>
      <p:sp>
        <p:nvSpPr>
          <p:cNvPr id="4" name="AutoShape 4"/>
          <p:cNvSpPr/>
          <p:nvPr/>
        </p:nvSpPr>
        <p:spPr>
          <a:xfrm>
            <a:off x="762000" y="1778000"/>
            <a:ext cx="5207000" cy="190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1968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党的根本性质与初心</a:t>
            </a:r>
            <a:endParaRPr lang="en-US" sz="1100"/>
          </a:p>
        </p:txBody>
      </p:sp>
      <p:sp>
        <p:nvSpPr>
          <p:cNvPr id="6" name="AutoShape 6"/>
          <p:cNvSpPr/>
          <p:nvPr/>
        </p:nvSpPr>
        <p:spPr>
          <a:xfrm>
            <a:off x="1016000" y="2476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中国共产党是中国工人阶级的先锋队，同时是中国人民和中华民族的先锋队。这一性质决定了我们党始终把人民利益放在首位，把民族复兴作为己任，是中国特色社会主义事业的领导核心。</a:t>
            </a:r>
            <a:endParaRPr lang="en-US" sz="1100"/>
          </a:p>
        </p:txBody>
      </p:sp>
      <p:sp>
        <p:nvSpPr>
          <p:cNvPr id="7" name="AutoShape 7"/>
          <p:cNvSpPr/>
          <p:nvPr/>
        </p:nvSpPr>
        <p:spPr>
          <a:xfrm>
            <a:off x="6223000" y="1778000"/>
            <a:ext cx="5207000" cy="1905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77000" y="1968500"/>
            <a:ext cx="469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强党与强国的辩证统一</a:t>
            </a:r>
            <a:endParaRPr lang="en-US" sz="1100"/>
          </a:p>
        </p:txBody>
      </p:sp>
      <p:sp>
        <p:nvSpPr>
          <p:cNvPr id="9" name="AutoShape 9"/>
          <p:cNvSpPr/>
          <p:nvPr/>
        </p:nvSpPr>
        <p:spPr>
          <a:xfrm>
            <a:off x="6477000" y="2476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习近平党建思想将管党治党、兴党强党与强国建设、民族复兴紧密贯通。强党是强国的根本前提，强国是强党的必然追求，二者相辅相成，构成了国家发展与民族复兴的根本逻辑。</a:t>
            </a:r>
            <a:endParaRPr lang="en-US" sz="1100"/>
          </a:p>
        </p:txBody>
      </p:sp>
      <p:sp>
        <p:nvSpPr>
          <p:cNvPr id="10" name="AutoShape 10"/>
          <p:cNvSpPr/>
          <p:nvPr/>
        </p:nvSpPr>
        <p:spPr>
          <a:xfrm>
            <a:off x="762000" y="4064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内在逻辑：筑牢民族复兴的根基</a:t>
            </a:r>
            <a:endParaRPr lang="en-US" sz="1100"/>
          </a:p>
        </p:txBody>
      </p:sp>
      <p:sp>
        <p:nvSpPr>
          <p:cNvPr id="11" name="AutoShape 11"/>
          <p:cNvSpPr/>
          <p:nvPr/>
        </p:nvSpPr>
        <p:spPr>
          <a:xfrm>
            <a:off x="762000" y="4635500"/>
            <a:ext cx="5207000" cy="1587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4826000"/>
            <a:ext cx="457200" cy="457200"/>
          </a:xfrm>
          <a:prstGeom prst="rect">
            <a:avLst/>
          </a:prstGeom>
        </p:spPr>
      </p:pic>
      <p:sp>
        <p:nvSpPr>
          <p:cNvPr id="13" name="AutoShape 13"/>
          <p:cNvSpPr/>
          <p:nvPr/>
        </p:nvSpPr>
        <p:spPr>
          <a:xfrm>
            <a:off x="1587500" y="48514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坚强有力是国家事业的根本保证</a:t>
            </a:r>
            <a:endParaRPr lang="en-US" sz="1100"/>
          </a:p>
        </p:txBody>
      </p:sp>
      <p:sp>
        <p:nvSpPr>
          <p:cNvPr id="14" name="AutoShape 14"/>
          <p:cNvSpPr/>
          <p:nvPr/>
        </p:nvSpPr>
        <p:spPr>
          <a:xfrm>
            <a:off x="1016000" y="53340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党是国家发展的“定盘星”。只有党坚强有力，才能确保国家发展的正确方向，凝聚起推动国家繁荣和民族进步的磅礴力量，为各项事业提供坚实的政治和组织保障。</a:t>
            </a:r>
            <a:endParaRPr lang="en-US" sz="1100"/>
          </a:p>
        </p:txBody>
      </p:sp>
      <p:sp>
        <p:nvSpPr>
          <p:cNvPr id="15" name="AutoShape 15"/>
          <p:cNvSpPr/>
          <p:nvPr/>
        </p:nvSpPr>
        <p:spPr>
          <a:xfrm>
            <a:off x="6223000" y="4635500"/>
            <a:ext cx="5207000" cy="1587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4826000"/>
            <a:ext cx="457200" cy="457200"/>
          </a:xfrm>
          <a:prstGeom prst="rect">
            <a:avLst/>
          </a:prstGeom>
        </p:spPr>
      </p:pic>
      <p:sp>
        <p:nvSpPr>
          <p:cNvPr id="17" name="AutoShape 17"/>
          <p:cNvSpPr/>
          <p:nvPr/>
        </p:nvSpPr>
        <p:spPr>
          <a:xfrm>
            <a:off x="7048500" y="4851400"/>
            <a:ext cx="431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自身过硬是民族复兴的领导力量</a:t>
            </a:r>
            <a:endParaRPr lang="en-US" sz="1100"/>
          </a:p>
        </p:txBody>
      </p:sp>
      <p:sp>
        <p:nvSpPr>
          <p:cNvPr id="18" name="AutoShape 18"/>
          <p:cNvSpPr/>
          <p:nvPr/>
        </p:nvSpPr>
        <p:spPr>
          <a:xfrm>
            <a:off x="6477000" y="53340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打铁必须自身硬。党只有不断进行自我革命，保持先进性和纯洁性，才能成为带领人民实现民族复兴的坚强领导核心，引领中国号巨轮行稳致远。</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接过历史的接力棒，继续为实现中华民族伟大复兴而努力奋斗</a:t>
            </a:r>
            <a:endParaRPr lang="en-US" sz="1100"/>
          </a:p>
        </p:txBody>
      </p:sp>
      <p:sp>
        <p:nvSpPr>
          <p:cNvPr id="4" name="AutoShape 4"/>
          <p:cNvSpPr/>
          <p:nvPr/>
        </p:nvSpPr>
        <p:spPr>
          <a:xfrm>
            <a:off x="762000" y="20955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095500"/>
            <a:ext cx="10414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“我们的责任，就是要团结带领全党全国各族人民，接过历史的接力棒，继续为实现中华民族伟大复兴而努力奋斗，使中华民族更加坚强有力地自立于世界民族之林，为人类作出新的更大的贡献。”</a:t>
            </a:r>
            <a:endParaRPr lang="en-US" sz="1100"/>
          </a:p>
          <a:p>
            <a:pPr marL="0" indent="0" algn="r">
              <a:lnSpc>
                <a:spcPct val="125000"/>
              </a:lnSpc>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习近平总书记</a:t>
            </a:r>
            <a:endPar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6" name="Connector 6"/>
          <p:cNvCxnSpPr/>
          <p:nvPr/>
        </p:nvCxnSpPr>
        <p:spPr>
          <a:xfrm rot="-4092">
            <a:off x="762004" y="4248150"/>
            <a:ext cx="1066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762000" y="45085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党建引领，筑牢复兴根基</a:t>
            </a:r>
            <a:endParaRPr lang="en-US" sz="1100"/>
          </a:p>
        </p:txBody>
      </p:sp>
      <p:sp>
        <p:nvSpPr>
          <p:cNvPr id="8" name="AutoShape 8"/>
          <p:cNvSpPr/>
          <p:nvPr/>
        </p:nvSpPr>
        <p:spPr>
          <a:xfrm>
            <a:off x="762000" y="5143500"/>
            <a:ext cx="1066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办好中国的事情，关键在党。面对具有许多新的历史特点的伟大斗争与风险挑战，必须毫不动摇坚持和完善党的领导，毫不动摇把党建设得更加坚强有力。这不仅是实现“两个一百年”奋斗目标的根本政治保证，更是凝聚磅礴力量、战胜一切艰难险阻、实现中华民族伟大复兴中国梦的坚实基础。</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新时代全面从严治党的实践成就</a:t>
            </a:r>
            <a:endParaRPr lang="en-US" sz="1100"/>
          </a:p>
        </p:txBody>
      </p:sp>
      <p:sp>
        <p:nvSpPr>
          <p:cNvPr id="4" name="AutoShape 4"/>
          <p:cNvSpPr/>
          <p:nvPr/>
        </p:nvSpPr>
        <p:spPr>
          <a:xfrm>
            <a:off x="762000" y="1778000"/>
            <a:ext cx="5207000" cy="1333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9304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健全组织体系</a:t>
            </a:r>
            <a:endParaRPr lang="en-US" sz="1100"/>
          </a:p>
        </p:txBody>
      </p:sp>
      <p:sp>
        <p:nvSpPr>
          <p:cNvPr id="6" name="AutoShape 6"/>
          <p:cNvSpPr/>
          <p:nvPr/>
        </p:nvSpPr>
        <p:spPr>
          <a:xfrm>
            <a:off x="952500" y="23368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构建上下贯通、执行有力的严密组织体系，确保党的路线方针政策和决策部署落地生根，夯实党的执政根基。</a:t>
            </a:r>
            <a:endParaRPr lang="en-US" sz="1100"/>
          </a:p>
        </p:txBody>
      </p:sp>
      <p:sp>
        <p:nvSpPr>
          <p:cNvPr id="7" name="AutoShape 7"/>
          <p:cNvSpPr/>
          <p:nvPr/>
        </p:nvSpPr>
        <p:spPr>
          <a:xfrm>
            <a:off x="762000" y="3302000"/>
            <a:ext cx="5207000" cy="1333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952500" y="34544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建设干部队伍</a:t>
            </a:r>
            <a:endParaRPr lang="en-US" sz="1100"/>
          </a:p>
        </p:txBody>
      </p:sp>
      <p:sp>
        <p:nvSpPr>
          <p:cNvPr id="9" name="AutoShape 9"/>
          <p:cNvSpPr/>
          <p:nvPr/>
        </p:nvSpPr>
        <p:spPr>
          <a:xfrm>
            <a:off x="952500" y="38608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坚持德才兼备、以德为先，锻造政治过硬、本领高强的干部队伍，为民族复兴伟业提供坚强的组织和人才保障。</a:t>
            </a:r>
            <a:endParaRPr lang="en-US" sz="1100"/>
          </a:p>
        </p:txBody>
      </p:sp>
      <p:sp>
        <p:nvSpPr>
          <p:cNvPr id="10" name="AutoShape 10"/>
          <p:cNvSpPr/>
          <p:nvPr/>
        </p:nvSpPr>
        <p:spPr>
          <a:xfrm>
            <a:off x="762000" y="4826000"/>
            <a:ext cx="5207000" cy="1333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952500" y="49784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坚持制度治党</a:t>
            </a:r>
            <a:endParaRPr lang="en-US" sz="1100"/>
          </a:p>
        </p:txBody>
      </p:sp>
      <p:sp>
        <p:nvSpPr>
          <p:cNvPr id="12" name="AutoShape 12"/>
          <p:cNvSpPr/>
          <p:nvPr/>
        </p:nvSpPr>
        <p:spPr>
          <a:xfrm>
            <a:off x="952500" y="53848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把制度建设贯穿党的建设各方面，完善党内法规体系，扎紧制度笼子，为全面从严治党提供坚实的制度保障。</a:t>
            </a:r>
            <a:endParaRPr lang="en-US" sz="1100"/>
          </a:p>
        </p:txBody>
      </p:sp>
      <p:sp>
        <p:nvSpPr>
          <p:cNvPr id="13" name="AutoShape 13"/>
          <p:cNvSpPr/>
          <p:nvPr/>
        </p:nvSpPr>
        <p:spPr>
          <a:xfrm>
            <a:off x="6223000" y="1778000"/>
            <a:ext cx="5207000" cy="1333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413500" y="19304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落实政治责任</a:t>
            </a:r>
            <a:endParaRPr lang="en-US" sz="1100"/>
          </a:p>
        </p:txBody>
      </p:sp>
      <p:sp>
        <p:nvSpPr>
          <p:cNvPr id="15" name="AutoShape 15"/>
          <p:cNvSpPr/>
          <p:nvPr/>
        </p:nvSpPr>
        <p:spPr>
          <a:xfrm>
            <a:off x="6413500" y="23368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层层压实管党治党政治责任，强化各级党组织的主体责任和监督责任，形成全党动手一起抓的良好局面。</a:t>
            </a:r>
            <a:endParaRPr lang="en-US" sz="1100"/>
          </a:p>
        </p:txBody>
      </p:sp>
      <p:sp>
        <p:nvSpPr>
          <p:cNvPr id="16" name="AutoShape 16"/>
          <p:cNvSpPr/>
          <p:nvPr/>
        </p:nvSpPr>
        <p:spPr>
          <a:xfrm>
            <a:off x="6223000" y="3302000"/>
            <a:ext cx="5207000" cy="1333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6413500" y="34544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坚持全面从严</a:t>
            </a:r>
            <a:endParaRPr lang="en-US" sz="1100"/>
          </a:p>
        </p:txBody>
      </p:sp>
      <p:sp>
        <p:nvSpPr>
          <p:cNvPr id="18" name="AutoShape 18"/>
          <p:cNvSpPr/>
          <p:nvPr/>
        </p:nvSpPr>
        <p:spPr>
          <a:xfrm>
            <a:off x="6413500" y="38608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坚持思想、监督、执纪、治吏、作风、反腐“六个从严”，全方位推进党的建设，让铁纪“长牙”、发威。</a:t>
            </a:r>
            <a:endParaRPr lang="en-US" sz="1100"/>
          </a:p>
        </p:txBody>
      </p:sp>
      <p:sp>
        <p:nvSpPr>
          <p:cNvPr id="19" name="AutoShape 19"/>
          <p:cNvSpPr/>
          <p:nvPr/>
        </p:nvSpPr>
        <p:spPr>
          <a:xfrm>
            <a:off x="6223000" y="4826000"/>
            <a:ext cx="5207000" cy="1333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6413500" y="49784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06 取得显著成效</a:t>
            </a:r>
            <a:endParaRPr lang="en-US" sz="1100"/>
          </a:p>
        </p:txBody>
      </p:sp>
      <p:sp>
        <p:nvSpPr>
          <p:cNvPr id="21" name="AutoShape 21"/>
          <p:cNvSpPr/>
          <p:nvPr/>
        </p:nvSpPr>
        <p:spPr>
          <a:xfrm>
            <a:off x="6413500" y="5384800"/>
            <a:ext cx="4826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刹住了一些长期没有刹住的歪风，纠治了一些多年未除的顽瘴痼疾，党风政风焕然一新，党心民心更加凝聚。</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对党和国家事业、对人民和历史高度负责</a:t>
            </a:r>
            <a:endParaRPr lang="en-US" sz="1100"/>
          </a:p>
        </p:txBody>
      </p:sp>
      <p:sp>
        <p:nvSpPr>
          <p:cNvPr id="4" name="AutoShape 4"/>
          <p:cNvSpPr/>
          <p:nvPr/>
        </p:nvSpPr>
        <p:spPr>
          <a:xfrm>
            <a:off x="762000" y="2032000"/>
            <a:ext cx="5207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349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深刻体现</a:t>
            </a:r>
            <a:endParaRPr lang="en-US" sz="1100"/>
          </a:p>
        </p:txBody>
      </p:sp>
      <p:cxnSp>
        <p:nvCxnSpPr>
          <p:cNvPr id="6" name="Connector 6"/>
          <p:cNvCxnSpPr/>
          <p:nvPr/>
        </p:nvCxnSpPr>
        <p:spPr>
          <a:xfrm rot="-9291">
            <a:off x="1016009" y="2978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1016000" y="3175000"/>
            <a:ext cx="4699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烈的使命担当，是中国共产党人精神谱系的鲜明标识，更是对党和国家事业、对人民和历史高度负责的深刻体现。这种担当源于对初心使命的坚守，根植于对人民的深厚情感，彰显着共产党人始终把国家发展、民族复兴与人民幸福扛在肩上的政治本色与历史自觉。</a:t>
            </a:r>
            <a:endParaRPr lang="en-US" sz="1100"/>
          </a:p>
        </p:txBody>
      </p:sp>
      <p:sp>
        <p:nvSpPr>
          <p:cNvPr id="8" name="AutoShape 8"/>
          <p:cNvSpPr/>
          <p:nvPr/>
        </p:nvSpPr>
        <p:spPr>
          <a:xfrm>
            <a:off x="6223000" y="2032000"/>
            <a:ext cx="5207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477000" y="2349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实践要求</a:t>
            </a:r>
            <a:endParaRPr lang="en-US" sz="1100"/>
          </a:p>
        </p:txBody>
      </p:sp>
      <p:cxnSp>
        <p:nvCxnSpPr>
          <p:cNvPr id="10" name="Connector 10"/>
          <p:cNvCxnSpPr/>
          <p:nvPr/>
        </p:nvCxnSpPr>
        <p:spPr>
          <a:xfrm rot="-9291">
            <a:off x="6477009" y="2978150"/>
            <a:ext cx="4699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1" name="AutoShape 11"/>
          <p:cNvSpPr/>
          <p:nvPr/>
        </p:nvSpPr>
        <p:spPr>
          <a:xfrm>
            <a:off x="6477000" y="3175000"/>
            <a:ext cx="4699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会习近平党建思想蕴含的使命担当，要在强党与强国的贯通理解中，不断增进政治认同、思想认同、理论认同与情感认同。坚持把党建成效转化为治国理政的强大动力，以永不懈怠的精神状态和一往无前的奋斗姿态，为推进强国建设、民族复兴伟业筑牢坚实的政治根基与组织保障。</a:t>
            </a:r>
            <a:endParaRPr lang="en-US" sz="1100"/>
          </a:p>
        </p:txBody>
      </p:sp>
      <p:sp>
        <p:nvSpPr>
          <p:cNvPr id="12" name="AutoShape 12"/>
          <p:cNvSpPr/>
          <p:nvPr/>
        </p:nvSpPr>
        <p:spPr>
          <a:xfrm>
            <a:off x="762000" y="5715000"/>
            <a:ext cx="10668000" cy="6096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762000" y="5715000"/>
            <a:ext cx="10668000" cy="609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不忘初心 · 牢记使命 · 以高度的责任感推动党和国家事业不断向前</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小结：以强党强国贯通使命担当</a:t>
            </a:r>
            <a:endParaRPr lang="en-US" sz="1100"/>
          </a:p>
        </p:txBody>
      </p:sp>
      <p:sp>
        <p:nvSpPr>
          <p:cNvPr id="4" name="AutoShape 4"/>
          <p:cNvSpPr/>
          <p:nvPr/>
        </p:nvSpPr>
        <p:spPr>
          <a:xfrm>
            <a:off x="762000" y="2032000"/>
            <a:ext cx="3302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558800" cy="558800"/>
          </a:xfrm>
          <a:prstGeom prst="rect">
            <a:avLst/>
          </a:prstGeom>
        </p:spPr>
      </p:pic>
      <p:sp>
        <p:nvSpPr>
          <p:cNvPr id="6" name="AutoShape 6"/>
          <p:cNvSpPr/>
          <p:nvPr/>
        </p:nvSpPr>
        <p:spPr>
          <a:xfrm>
            <a:off x="1016000" y="3048000"/>
            <a:ext cx="279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战略指向：使命核心</a:t>
            </a:r>
            <a:endParaRPr lang="en-US" sz="1100"/>
          </a:p>
        </p:txBody>
      </p:sp>
      <p:cxnSp>
        <p:nvCxnSpPr>
          <p:cNvPr id="7" name="Connector 7"/>
          <p:cNvCxnSpPr/>
          <p:nvPr/>
        </p:nvCxnSpPr>
        <p:spPr>
          <a:xfrm rot="-17188">
            <a:off x="1016016" y="3613150"/>
            <a:ext cx="2540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810000"/>
            <a:ext cx="2794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强烈的使命担当是习近平党建思想的战略指向，彰显了党始终将自身建设与国家前途命运紧密结合的宏大视野与责任自觉。</a:t>
            </a:r>
            <a:endParaRPr lang="en-US" sz="1100"/>
          </a:p>
        </p:txBody>
      </p:sp>
      <p:sp>
        <p:nvSpPr>
          <p:cNvPr id="9" name="AutoShape 9"/>
          <p:cNvSpPr/>
          <p:nvPr/>
        </p:nvSpPr>
        <p:spPr>
          <a:xfrm>
            <a:off x="4445000" y="2032000"/>
            <a:ext cx="3302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2349500"/>
            <a:ext cx="558800" cy="558800"/>
          </a:xfrm>
          <a:prstGeom prst="rect">
            <a:avLst/>
          </a:prstGeom>
        </p:spPr>
      </p:pic>
      <p:sp>
        <p:nvSpPr>
          <p:cNvPr id="11" name="AutoShape 11"/>
          <p:cNvSpPr/>
          <p:nvPr/>
        </p:nvSpPr>
        <p:spPr>
          <a:xfrm>
            <a:off x="4699000" y="3048000"/>
            <a:ext cx="279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目标锚定：党建融合</a:t>
            </a:r>
            <a:endParaRPr lang="en-US" sz="1100"/>
          </a:p>
        </p:txBody>
      </p:sp>
      <p:cxnSp>
        <p:nvCxnSpPr>
          <p:cNvPr id="12" name="Connector 12"/>
          <p:cNvCxnSpPr/>
          <p:nvPr/>
        </p:nvCxnSpPr>
        <p:spPr>
          <a:xfrm rot="-17188">
            <a:off x="4699016" y="3613150"/>
            <a:ext cx="2540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99000" y="3810000"/>
            <a:ext cx="2794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将党的自身建设与国家发展、民族复兴的宏大目标深度融合，以党的坚强领导为中国式现代化建设提供根本政治保证与组织支撑。</a:t>
            </a:r>
            <a:endParaRPr lang="en-US" sz="1100"/>
          </a:p>
        </p:txBody>
      </p:sp>
      <p:sp>
        <p:nvSpPr>
          <p:cNvPr id="14" name="AutoShape 14"/>
          <p:cNvSpPr/>
          <p:nvPr/>
        </p:nvSpPr>
        <p:spPr>
          <a:xfrm>
            <a:off x="8128000" y="2032000"/>
            <a:ext cx="33020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349500"/>
            <a:ext cx="558800" cy="558800"/>
          </a:xfrm>
          <a:prstGeom prst="rect">
            <a:avLst/>
          </a:prstGeom>
        </p:spPr>
      </p:pic>
      <p:sp>
        <p:nvSpPr>
          <p:cNvPr id="16" name="AutoShape 16"/>
          <p:cNvSpPr/>
          <p:nvPr/>
        </p:nvSpPr>
        <p:spPr>
          <a:xfrm>
            <a:off x="8382000" y="3048000"/>
            <a:ext cx="279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时代之问：引领征程</a:t>
            </a:r>
            <a:endParaRPr lang="en-US" sz="1100"/>
          </a:p>
        </p:txBody>
      </p:sp>
      <p:cxnSp>
        <p:nvCxnSpPr>
          <p:cNvPr id="17" name="Connector 17"/>
          <p:cNvCxnSpPr/>
          <p:nvPr/>
        </p:nvCxnSpPr>
        <p:spPr>
          <a:xfrm rot="-17188">
            <a:off x="8382016" y="3613150"/>
            <a:ext cx="2540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382000" y="3810000"/>
            <a:ext cx="2794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深刻回答了党如何更好领导中国人民，以中国式现代化全面推进强国建设、民族复兴伟业的重大时代课题。</a:t>
            </a:r>
            <a:endParaRPr lang="en-US" sz="1100"/>
          </a:p>
        </p:txBody>
      </p:sp>
      <p:sp>
        <p:nvSpPr>
          <p:cNvPr id="19" name="AutoShape 19"/>
          <p:cNvSpPr/>
          <p:nvPr/>
        </p:nvSpPr>
        <p:spPr>
          <a:xfrm>
            <a:off x="762000" y="5842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坚持党的领导，为强国建设、民族复兴伟业提供坚强政治保证 ——</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81000" y="2262505"/>
            <a:ext cx="11430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五、深刻领会习近平党建思想蕴含的深厚为民情怀</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始终代表中国最广大人民的根本利益</a:t>
            </a:r>
            <a:endParaRPr lang="en-US" sz="1100"/>
          </a:p>
        </p:txBody>
      </p:sp>
      <p:sp>
        <p:nvSpPr>
          <p:cNvPr id="4" name="AutoShape 4"/>
          <p:cNvSpPr/>
          <p:nvPr/>
        </p:nvSpPr>
        <p:spPr>
          <a:xfrm>
            <a:off x="762000" y="1778000"/>
            <a:ext cx="10668000" cy="1079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952500" y="1905000"/>
            <a:ext cx="10287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0" i="0" u="none" strike="noStrike">
                <a:solidFill>
                  <a:srgbClr val="333333"/>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“我们党始终代表中国最广大人民的根本利益，这是我们党一切行动的根本出发点和落脚点，也是我们党永远立于不败之地的根本保证。”</a:t>
            </a:r>
            <a:endParaRPr lang="en-US" sz="1100"/>
          </a:p>
          <a:p>
            <a:pPr marL="0" indent="0" algn="r">
              <a:lnSpc>
                <a:spcPct val="125000"/>
              </a:lnSpc>
            </a:pPr>
            <a:r>
              <a:rPr lang="en-US" sz="1600" b="0" i="1" u="none" strike="noStrike">
                <a:solidFill>
                  <a:srgbClr val="666666"/>
                </a:solidFill>
                <a:latin typeface="Noto Serif SC" panose="02020200000000000000" charset="-122"/>
                <a:ea typeface="Noto Serif SC" panose="02020200000000000000" charset="-122"/>
                <a:cs typeface="Noto Serif SC" panose="02020200000000000000" charset="-122"/>
                <a:sym typeface="Noto Serif SC" panose="02020200000000000000" charset="-122"/>
              </a:rPr>
              <a:t>—— 习近平总书记</a:t>
            </a:r>
            <a:endParaRPr lang="en-US" sz="1600" b="0" i="1" u="none" strike="noStrike">
              <a:solidFill>
                <a:srgbClr val="666666"/>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6" name="AutoShape 6"/>
          <p:cNvSpPr/>
          <p:nvPr/>
        </p:nvSpPr>
        <p:spPr>
          <a:xfrm>
            <a:off x="762000" y="3238500"/>
            <a:ext cx="5270500" cy="2222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492500"/>
            <a:ext cx="355600" cy="355600"/>
          </a:xfrm>
          <a:prstGeom prst="rect">
            <a:avLst/>
          </a:prstGeom>
        </p:spPr>
      </p:pic>
      <p:sp>
        <p:nvSpPr>
          <p:cNvPr id="8" name="AutoShape 8"/>
          <p:cNvSpPr/>
          <p:nvPr/>
        </p:nvSpPr>
        <p:spPr>
          <a:xfrm>
            <a:off x="1460500" y="34671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党建的根本目的</a:t>
            </a:r>
            <a:endParaRPr lang="en-US" sz="1100"/>
          </a:p>
        </p:txBody>
      </p:sp>
      <p:sp>
        <p:nvSpPr>
          <p:cNvPr id="9" name="AutoShape 9"/>
          <p:cNvSpPr/>
          <p:nvPr/>
        </p:nvSpPr>
        <p:spPr>
          <a:xfrm>
            <a:off x="1016000" y="4064000"/>
            <a:ext cx="4762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把党建设好、建设强，根本目的是确保党始终代表人民、植根人民、服务人民，永葆同人民群众的血肉联系。坚持为人民执政、靠人民执政，始终成为中国人民最可靠、最坚强的主心骨。</a:t>
            </a:r>
            <a:endParaRPr lang="en-US" sz="1100"/>
          </a:p>
        </p:txBody>
      </p:sp>
      <p:sp>
        <p:nvSpPr>
          <p:cNvPr id="10" name="AutoShape 10"/>
          <p:cNvSpPr/>
          <p:nvPr/>
        </p:nvSpPr>
        <p:spPr>
          <a:xfrm>
            <a:off x="6159500" y="3238500"/>
            <a:ext cx="5270500" cy="2222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13500" y="3492500"/>
            <a:ext cx="355600" cy="355600"/>
          </a:xfrm>
          <a:prstGeom prst="rect">
            <a:avLst/>
          </a:prstGeom>
        </p:spPr>
      </p:pic>
      <p:sp>
        <p:nvSpPr>
          <p:cNvPr id="12" name="AutoShape 12"/>
          <p:cNvSpPr/>
          <p:nvPr/>
        </p:nvSpPr>
        <p:spPr>
          <a:xfrm>
            <a:off x="6858000" y="34671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鲜明的价值底色</a:t>
            </a:r>
            <a:endParaRPr lang="en-US" sz="1100"/>
          </a:p>
        </p:txBody>
      </p:sp>
      <p:sp>
        <p:nvSpPr>
          <p:cNvPr id="13" name="AutoShape 13"/>
          <p:cNvSpPr/>
          <p:nvPr/>
        </p:nvSpPr>
        <p:spPr>
          <a:xfrm>
            <a:off x="6413500" y="4064000"/>
            <a:ext cx="4762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人民性是习近平党建思想最鲜明、最深厚的价值底色。坚持人民至上，是中国共产党百年奋斗的宝贵经验，也是新时代加强党的建设必须始终坚守的根本立场与价值追求。</a:t>
            </a:r>
            <a:endParaRPr lang="en-US" sz="1100"/>
          </a:p>
        </p:txBody>
      </p:sp>
      <p:sp>
        <p:nvSpPr>
          <p:cNvPr id="14" name="AutoShape 14"/>
          <p:cNvSpPr/>
          <p:nvPr/>
        </p:nvSpPr>
        <p:spPr>
          <a:xfrm>
            <a:off x="762000" y="5842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不忘初心 · 牢记使命 · 始终把人民放在心中最高位置 ——</a:t>
            </a:r>
            <a:endParaRPr lang="en-US" sz="11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回答“为了谁、依靠谁、我是谁”的根本问题</a:t>
            </a:r>
            <a:endParaRPr lang="en-US" sz="1100"/>
          </a:p>
        </p:txBody>
      </p:sp>
      <p:sp>
        <p:nvSpPr>
          <p:cNvPr id="4" name="AutoShape 4"/>
          <p:cNvSpPr/>
          <p:nvPr/>
        </p:nvSpPr>
        <p:spPr>
          <a:xfrm>
            <a:off x="762000" y="2032000"/>
            <a:ext cx="5207000" cy="184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222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防范脱离群众</a:t>
            </a:r>
            <a:endParaRPr lang="en-US" sz="1100"/>
          </a:p>
        </p:txBody>
      </p:sp>
      <p:sp>
        <p:nvSpPr>
          <p:cNvPr id="6" name="AutoShape 6"/>
          <p:cNvSpPr/>
          <p:nvPr/>
        </p:nvSpPr>
        <p:spPr>
          <a:xfrm>
            <a:off x="952500" y="26670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加强党的自身建设、持之以恒推进全面从严治党，核心目的在于防范党在长期执政条件下脱离群众的危险，始终保持党同人民群众的血肉联系，这是党的执政根基所在。</a:t>
            </a:r>
            <a:endParaRPr lang="en-US" sz="1100"/>
          </a:p>
        </p:txBody>
      </p:sp>
      <p:sp>
        <p:nvSpPr>
          <p:cNvPr id="7" name="AutoShape 7"/>
          <p:cNvSpPr/>
          <p:nvPr/>
        </p:nvSpPr>
        <p:spPr>
          <a:xfrm>
            <a:off x="6223000" y="2032000"/>
            <a:ext cx="5207000" cy="184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13500" y="2222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警惕立场淡化</a:t>
            </a:r>
            <a:endParaRPr lang="en-US" sz="1100"/>
          </a:p>
        </p:txBody>
      </p:sp>
      <p:sp>
        <p:nvSpPr>
          <p:cNvPr id="9" name="AutoShape 9"/>
          <p:cNvSpPr/>
          <p:nvPr/>
        </p:nvSpPr>
        <p:spPr>
          <a:xfrm>
            <a:off x="6413500" y="26670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时刻警惕党员干部在权力诱惑与利益考验中淡化人民立场，防止出现脱离群众、漠视民生的倾向，确保党员干部始终站在人民立场上想问题、作决策、办事情。</a:t>
            </a:r>
            <a:endParaRPr lang="en-US" sz="1100"/>
          </a:p>
        </p:txBody>
      </p:sp>
      <p:sp>
        <p:nvSpPr>
          <p:cNvPr id="10" name="AutoShape 10"/>
          <p:cNvSpPr/>
          <p:nvPr/>
        </p:nvSpPr>
        <p:spPr>
          <a:xfrm>
            <a:off x="762000" y="4191000"/>
            <a:ext cx="5207000" cy="184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952500" y="4381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守住根本宗旨</a:t>
            </a:r>
            <a:endParaRPr lang="en-US" sz="1100"/>
          </a:p>
        </p:txBody>
      </p:sp>
      <p:sp>
        <p:nvSpPr>
          <p:cNvPr id="12" name="AutoShape 12"/>
          <p:cNvSpPr/>
          <p:nvPr/>
        </p:nvSpPr>
        <p:spPr>
          <a:xfrm>
            <a:off x="952500" y="48260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坚决守住党的性质宗旨不动摇，是坚持不忘初心、牢记使命的必然要求，更是党在新时代保持先进性和纯洁性、赢得人民拥护的根本保障。</a:t>
            </a:r>
            <a:endParaRPr lang="en-US" sz="1100"/>
          </a:p>
        </p:txBody>
      </p:sp>
      <p:sp>
        <p:nvSpPr>
          <p:cNvPr id="13" name="AutoShape 13"/>
          <p:cNvSpPr/>
          <p:nvPr/>
        </p:nvSpPr>
        <p:spPr>
          <a:xfrm>
            <a:off x="6223000" y="4191000"/>
            <a:ext cx="5207000" cy="184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413500" y="4381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筑牢价值根基</a:t>
            </a:r>
            <a:endParaRPr lang="en-US" sz="1100"/>
          </a:p>
        </p:txBody>
      </p:sp>
      <p:sp>
        <p:nvSpPr>
          <p:cNvPr id="15" name="AutoShape 15"/>
          <p:cNvSpPr/>
          <p:nvPr/>
        </p:nvSpPr>
        <p:spPr>
          <a:xfrm>
            <a:off x="6413500" y="48260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深厚的为民情怀是贯穿习近平党建思想的价值根基，深刻彰显了中国共产党始终把人民放在心中最高位置的政治本色与使命担当，是我们党不断前行的力量源泉。</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“坚持不忘初心、牢记使命”的实践体现</a:t>
            </a:r>
            <a:endParaRPr lang="en-US" sz="1100"/>
          </a:p>
        </p:txBody>
      </p:sp>
      <p:sp>
        <p:nvSpPr>
          <p:cNvPr id="4" name="AutoShape 4"/>
          <p:cNvSpPr/>
          <p:nvPr/>
        </p:nvSpPr>
        <p:spPr>
          <a:xfrm>
            <a:off x="762000" y="1778000"/>
            <a:ext cx="10668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不忘初心、牢记使命”作为“十四个坚持”的重要内容，深刻彰显了中国共产党的初心本色与使命担当。这份深厚的为民情怀，不仅是理论层面的价值指引，更具体落实在管党治党、兴党强党的全部实践之中，成为凝聚人心、汇聚力量的根本遵循。</a:t>
            </a:r>
            <a:endParaRPr lang="en-US" sz="1100"/>
          </a:p>
        </p:txBody>
      </p:sp>
      <p:sp>
        <p:nvSpPr>
          <p:cNvPr id="5" name="AutoShape 5"/>
          <p:cNvSpPr/>
          <p:nvPr/>
        </p:nvSpPr>
        <p:spPr>
          <a:xfrm>
            <a:off x="762000" y="3175000"/>
            <a:ext cx="3378200" cy="241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429000"/>
            <a:ext cx="406400" cy="406400"/>
          </a:xfrm>
          <a:prstGeom prst="rect">
            <a:avLst/>
          </a:prstGeom>
        </p:spPr>
      </p:pic>
      <p:sp>
        <p:nvSpPr>
          <p:cNvPr id="7" name="AutoShape 7"/>
          <p:cNvSpPr/>
          <p:nvPr/>
        </p:nvSpPr>
        <p:spPr>
          <a:xfrm>
            <a:off x="1524000" y="3429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密切联系群众</a:t>
            </a:r>
            <a:endParaRPr lang="en-US" sz="1100"/>
          </a:p>
        </p:txBody>
      </p:sp>
      <p:sp>
        <p:nvSpPr>
          <p:cNvPr id="8" name="AutoShape 8"/>
          <p:cNvSpPr/>
          <p:nvPr/>
        </p:nvSpPr>
        <p:spPr>
          <a:xfrm>
            <a:off x="1016000" y="40005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传承优良作风，始终保持同人民群众的血肉联系。把群众呼声作为第一信号，深入基层察实情、听民意，以实际行动践行全心全意为人民服务的根本宗旨。</a:t>
            </a:r>
            <a:endParaRPr lang="en-US" sz="1100"/>
          </a:p>
        </p:txBody>
      </p:sp>
      <p:sp>
        <p:nvSpPr>
          <p:cNvPr id="9" name="AutoShape 9"/>
          <p:cNvSpPr/>
          <p:nvPr/>
        </p:nvSpPr>
        <p:spPr>
          <a:xfrm>
            <a:off x="4406900" y="3175000"/>
            <a:ext cx="3378200" cy="241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0900" y="3429000"/>
            <a:ext cx="406400" cy="406400"/>
          </a:xfrm>
          <a:prstGeom prst="rect">
            <a:avLst/>
          </a:prstGeom>
        </p:spPr>
      </p:pic>
      <p:sp>
        <p:nvSpPr>
          <p:cNvPr id="11" name="AutoShape 11"/>
          <p:cNvSpPr/>
          <p:nvPr/>
        </p:nvSpPr>
        <p:spPr>
          <a:xfrm>
            <a:off x="5168900" y="3429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守护群众利益</a:t>
            </a:r>
            <a:endParaRPr lang="en-US" sz="1100"/>
          </a:p>
        </p:txBody>
      </p:sp>
      <p:sp>
        <p:nvSpPr>
          <p:cNvPr id="12" name="AutoShape 12"/>
          <p:cNvSpPr/>
          <p:nvPr/>
        </p:nvSpPr>
        <p:spPr>
          <a:xfrm>
            <a:off x="4660900" y="40005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严守刚性纪律，坚决惩治损害群众利益的腐败与不正之风。以铁的纪律维护社会公平正义，切实保障人民群众的合法权益，让群众感受到实实在在的安全感。</a:t>
            </a:r>
            <a:endParaRPr lang="en-US" sz="1100"/>
          </a:p>
        </p:txBody>
      </p:sp>
      <p:sp>
        <p:nvSpPr>
          <p:cNvPr id="13" name="AutoShape 13"/>
          <p:cNvSpPr/>
          <p:nvPr/>
        </p:nvSpPr>
        <p:spPr>
          <a:xfrm>
            <a:off x="8051800" y="3175000"/>
            <a:ext cx="3378200" cy="2413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3429000"/>
            <a:ext cx="406400" cy="406400"/>
          </a:xfrm>
          <a:prstGeom prst="rect">
            <a:avLst/>
          </a:prstGeom>
        </p:spPr>
      </p:pic>
      <p:sp>
        <p:nvSpPr>
          <p:cNvPr id="15" name="AutoShape 15"/>
          <p:cNvSpPr/>
          <p:nvPr/>
        </p:nvSpPr>
        <p:spPr>
          <a:xfrm>
            <a:off x="8813800" y="34290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回应美好期盼</a:t>
            </a:r>
            <a:endParaRPr lang="en-US" sz="1100"/>
          </a:p>
        </p:txBody>
      </p:sp>
      <p:sp>
        <p:nvSpPr>
          <p:cNvPr id="16" name="AutoShape 16"/>
          <p:cNvSpPr/>
          <p:nvPr/>
        </p:nvSpPr>
        <p:spPr>
          <a:xfrm>
            <a:off x="8305800" y="4000500"/>
            <a:ext cx="2870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C3C3C"/>
                </a:solidFill>
                <a:latin typeface="Noto Sans SC" panose="020B0200000000000000" charset="-122"/>
                <a:ea typeface="Noto Sans SC" panose="020B0200000000000000" charset="-122"/>
                <a:cs typeface="Noto Sans SC" panose="020B0200000000000000" charset="-122"/>
                <a:sym typeface="Noto Sans SC" panose="020B0200000000000000" charset="-122"/>
              </a:rPr>
              <a:t>提升治理效能，聚焦群众急难愁盼问题精准施策。把民生实事办到群众心坎上，不断满足人民对美好生活的向往，增强群众的获得感与幸福感。</a:t>
            </a:r>
            <a:endParaRPr lang="en-US" sz="1100"/>
          </a:p>
        </p:txBody>
      </p:sp>
      <p:sp>
        <p:nvSpPr>
          <p:cNvPr id="17" name="AutoShape 17"/>
          <p:cNvSpPr/>
          <p:nvPr/>
        </p:nvSpPr>
        <p:spPr>
          <a:xfrm>
            <a:off x="762000" y="5842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初心如磐，使命在肩，让为民情怀在实践中落地生根 ——</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体悟“我将无我，不负人民”的强大人格力量</a:t>
            </a:r>
            <a:endParaRPr lang="en-US" sz="1100"/>
          </a:p>
        </p:txBody>
      </p:sp>
      <p:sp>
        <p:nvSpPr>
          <p:cNvPr id="4" name="AutoShape 4"/>
          <p:cNvSpPr/>
          <p:nvPr/>
        </p:nvSpPr>
        <p:spPr>
          <a:xfrm>
            <a:off x="762000" y="2032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深学细悟 · 筑牢思想根基</a:t>
            </a:r>
            <a:endParaRPr lang="en-US" sz="1100"/>
          </a:p>
        </p:txBody>
      </p:sp>
      <p:sp>
        <p:nvSpPr>
          <p:cNvPr id="5" name="AutoShape 5"/>
          <p:cNvSpPr/>
          <p:nvPr/>
        </p:nvSpPr>
        <p:spPr>
          <a:xfrm>
            <a:off x="762000" y="26035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学细悟习近平党建思想蕴含的深厚为民情怀，必须不断深化对党的性质宗旨、初心使命的认识与理解。将人民至上的理念根植于心，把为民服务的宗旨落实于行，始终保持同人民群众的血肉联系，是我们一切工作的出发点和落脚点。</a:t>
            </a:r>
            <a:endParaRPr lang="en-US" sz="1100"/>
          </a:p>
        </p:txBody>
      </p:sp>
      <p:sp>
        <p:nvSpPr>
          <p:cNvPr id="6" name="AutoShape 6"/>
          <p:cNvSpPr/>
          <p:nvPr/>
        </p:nvSpPr>
        <p:spPr>
          <a:xfrm>
            <a:off x="762000" y="4191000"/>
            <a:ext cx="3429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762000" y="4191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4445000"/>
            <a:ext cx="406400" cy="406400"/>
          </a:xfrm>
          <a:prstGeom prst="rect">
            <a:avLst/>
          </a:prstGeom>
        </p:spPr>
      </p:pic>
      <p:sp>
        <p:nvSpPr>
          <p:cNvPr id="9" name="AutoShape 9"/>
          <p:cNvSpPr/>
          <p:nvPr/>
        </p:nvSpPr>
        <p:spPr>
          <a:xfrm>
            <a:off x="1524000" y="4470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始终站稳人民立场</a:t>
            </a:r>
            <a:endParaRPr lang="en-US" sz="1100"/>
          </a:p>
        </p:txBody>
      </p:sp>
      <p:sp>
        <p:nvSpPr>
          <p:cNvPr id="10" name="AutoShape 10"/>
          <p:cNvSpPr/>
          <p:nvPr/>
        </p:nvSpPr>
        <p:spPr>
          <a:xfrm>
            <a:off x="1016000" y="5016500"/>
            <a:ext cx="292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坚持人民主体地位，把人民放在心中最高位置。从人民的角度想问题、作决策，确保发展成果由人民共享，让人民成为改革发展的受益者。</a:t>
            </a:r>
            <a:endParaRPr lang="en-US" sz="1100"/>
          </a:p>
        </p:txBody>
      </p:sp>
      <p:sp>
        <p:nvSpPr>
          <p:cNvPr id="11" name="AutoShape 11"/>
          <p:cNvSpPr/>
          <p:nvPr/>
        </p:nvSpPr>
        <p:spPr>
          <a:xfrm>
            <a:off x="4381500" y="4191000"/>
            <a:ext cx="3429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381500" y="4191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4445000"/>
            <a:ext cx="406400" cy="406400"/>
          </a:xfrm>
          <a:prstGeom prst="rect">
            <a:avLst/>
          </a:prstGeom>
        </p:spPr>
      </p:pic>
      <p:sp>
        <p:nvSpPr>
          <p:cNvPr id="14" name="AutoShape 14"/>
          <p:cNvSpPr/>
          <p:nvPr/>
        </p:nvSpPr>
        <p:spPr>
          <a:xfrm>
            <a:off x="5143500" y="4470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厚植为民根基</a:t>
            </a:r>
            <a:endParaRPr lang="en-US" sz="1100"/>
          </a:p>
        </p:txBody>
      </p:sp>
      <p:sp>
        <p:nvSpPr>
          <p:cNvPr id="15" name="AutoShape 15"/>
          <p:cNvSpPr/>
          <p:nvPr/>
        </p:nvSpPr>
        <p:spPr>
          <a:xfrm>
            <a:off x="4635500" y="5016500"/>
            <a:ext cx="292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深入基层、扎根群众，倾听百姓呼声，了解群众疾苦。以务实的作风解决群众急难愁盼问题，夯实党的执政根基，凝聚起奋进的磅礴力量。</a:t>
            </a:r>
            <a:endParaRPr lang="en-US" sz="1100"/>
          </a:p>
        </p:txBody>
      </p:sp>
      <p:sp>
        <p:nvSpPr>
          <p:cNvPr id="16" name="AutoShape 16"/>
          <p:cNvSpPr/>
          <p:nvPr/>
        </p:nvSpPr>
        <p:spPr>
          <a:xfrm>
            <a:off x="8001000" y="4191000"/>
            <a:ext cx="3429000" cy="203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01000" y="4191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4445000"/>
            <a:ext cx="406400" cy="406400"/>
          </a:xfrm>
          <a:prstGeom prst="rect">
            <a:avLst/>
          </a:prstGeom>
        </p:spPr>
      </p:pic>
      <p:sp>
        <p:nvSpPr>
          <p:cNvPr id="19" name="AutoShape 19"/>
          <p:cNvSpPr/>
          <p:nvPr/>
        </p:nvSpPr>
        <p:spPr>
          <a:xfrm>
            <a:off x="8763000" y="44704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守护民心造福人民</a:t>
            </a:r>
            <a:endParaRPr lang="en-US" sz="1100"/>
          </a:p>
        </p:txBody>
      </p:sp>
      <p:sp>
        <p:nvSpPr>
          <p:cNvPr id="20" name="AutoShape 20"/>
          <p:cNvSpPr/>
          <p:nvPr/>
        </p:nvSpPr>
        <p:spPr>
          <a:xfrm>
            <a:off x="8255000" y="5016500"/>
            <a:ext cx="292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用心用情用力办好民生实事，不断提升人民群众的获得感、幸福感、安全感。以实际行动诠释“我将无我，不负人民”的崇高境界。</a:t>
            </a:r>
            <a:endParaRPr lang="en-US"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小结：以人民为中心是党的建设的价值原点</a:t>
            </a:r>
            <a:endParaRPr lang="en-US" sz="1100"/>
          </a:p>
        </p:txBody>
      </p:sp>
      <p:sp>
        <p:nvSpPr>
          <p:cNvPr id="4" name="AutoShape 4"/>
          <p:cNvSpPr/>
          <p:nvPr/>
        </p:nvSpPr>
        <p:spPr>
          <a:xfrm>
            <a:off x="762000" y="2032000"/>
            <a:ext cx="3378200" cy="292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57200" cy="457200"/>
          </a:xfrm>
          <a:prstGeom prst="rect">
            <a:avLst/>
          </a:prstGeom>
        </p:spPr>
      </p:pic>
      <p:sp>
        <p:nvSpPr>
          <p:cNvPr id="6" name="AutoShape 6"/>
          <p:cNvSpPr/>
          <p:nvPr/>
        </p:nvSpPr>
        <p:spPr>
          <a:xfrm>
            <a:off x="1016000" y="2921000"/>
            <a:ext cx="2870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价值立场的基石</a:t>
            </a:r>
            <a:endParaRPr lang="en-US" sz="1100"/>
          </a:p>
        </p:txBody>
      </p:sp>
      <p:sp>
        <p:nvSpPr>
          <p:cNvPr id="7" name="AutoShape 7"/>
          <p:cNvSpPr/>
          <p:nvPr/>
        </p:nvSpPr>
        <p:spPr>
          <a:xfrm>
            <a:off x="1016000" y="3556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深厚的为民情怀是习近平党建思想的根本价值立场，彰显了中国共产党始终把人民放在心中最高位置的政治本色与初心使命。</a:t>
            </a:r>
            <a:endParaRPr lang="en-US" sz="1100"/>
          </a:p>
        </p:txBody>
      </p:sp>
      <p:sp>
        <p:nvSpPr>
          <p:cNvPr id="8" name="AutoShape 8"/>
          <p:cNvSpPr/>
          <p:nvPr/>
        </p:nvSpPr>
        <p:spPr>
          <a:xfrm>
            <a:off x="4394200" y="2032000"/>
            <a:ext cx="3378200" cy="292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286000"/>
            <a:ext cx="457200" cy="457200"/>
          </a:xfrm>
          <a:prstGeom prst="rect">
            <a:avLst/>
          </a:prstGeom>
        </p:spPr>
      </p:pic>
      <p:sp>
        <p:nvSpPr>
          <p:cNvPr id="10" name="AutoShape 10"/>
          <p:cNvSpPr/>
          <p:nvPr/>
        </p:nvSpPr>
        <p:spPr>
          <a:xfrm>
            <a:off x="4648200" y="2921000"/>
            <a:ext cx="2870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根本问题的回答</a:t>
            </a:r>
            <a:endParaRPr lang="en-US" sz="1100"/>
          </a:p>
        </p:txBody>
      </p:sp>
      <p:sp>
        <p:nvSpPr>
          <p:cNvPr id="11" name="AutoShape 11"/>
          <p:cNvSpPr/>
          <p:nvPr/>
        </p:nvSpPr>
        <p:spPr>
          <a:xfrm>
            <a:off x="4648200" y="3556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深刻揭示了管党治党、兴党强党的重要使命，直面并回答了“为了谁、依靠谁、我是谁”这一关乎政党根基的根本问题。</a:t>
            </a:r>
            <a:endParaRPr lang="en-US" sz="1100"/>
          </a:p>
        </p:txBody>
      </p:sp>
      <p:sp>
        <p:nvSpPr>
          <p:cNvPr id="12" name="AutoShape 12"/>
          <p:cNvSpPr/>
          <p:nvPr/>
        </p:nvSpPr>
        <p:spPr>
          <a:xfrm>
            <a:off x="8026400" y="2032000"/>
            <a:ext cx="3378200" cy="292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286000"/>
            <a:ext cx="457200" cy="457200"/>
          </a:xfrm>
          <a:prstGeom prst="rect">
            <a:avLst/>
          </a:prstGeom>
        </p:spPr>
      </p:pic>
      <p:sp>
        <p:nvSpPr>
          <p:cNvPr id="14" name="AutoShape 14"/>
          <p:cNvSpPr/>
          <p:nvPr/>
        </p:nvSpPr>
        <p:spPr>
          <a:xfrm>
            <a:off x="8280400" y="2921000"/>
            <a:ext cx="2870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贯穿始终的红线</a:t>
            </a:r>
            <a:endParaRPr lang="en-US" sz="1100"/>
          </a:p>
        </p:txBody>
      </p:sp>
      <p:sp>
        <p:nvSpPr>
          <p:cNvPr id="15" name="AutoShape 15"/>
          <p:cNvSpPr/>
          <p:nvPr/>
        </p:nvSpPr>
        <p:spPr>
          <a:xfrm>
            <a:off x="8280400" y="3556000"/>
            <a:ext cx="28702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以人民为中心是贯穿党的建设全过程、各方面的价值红线，是衡量党建工作成效的根本标尺，指引着党的建设方向。</a:t>
            </a:r>
            <a:endParaRPr lang="en-US" sz="1100"/>
          </a:p>
        </p:txBody>
      </p:sp>
      <p:sp>
        <p:nvSpPr>
          <p:cNvPr id="16" name="AutoShape 16"/>
          <p:cNvSpPr/>
          <p:nvPr/>
        </p:nvSpPr>
        <p:spPr>
          <a:xfrm>
            <a:off x="762000" y="5397500"/>
            <a:ext cx="10668000" cy="8128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1016000" y="5562600"/>
            <a:ext cx="10160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“江山就是人民，人民就是江山” —— 始终坚守为中国人民谋幸福、为中华民族谋复兴的初心使命</a:t>
            </a:r>
            <a:endParaRPr lang="en-US" sz="11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381000" y="2657475"/>
            <a:ext cx="11430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rPr>
              <a:t>六、深刻领会习近平党建思想蕴含的科学思想方法</a:t>
            </a:r>
            <a:endParaRPr lang="en-US" sz="3600" b="1" i="0" u="none" strike="noStrike">
              <a:solidFill>
                <a:srgbClr val="C0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掌握“七种思维”能力</a:t>
            </a:r>
            <a:endParaRPr lang="en-US" sz="1100"/>
          </a:p>
        </p:txBody>
      </p:sp>
      <p:sp>
        <p:nvSpPr>
          <p:cNvPr id="4" name="AutoShape 4"/>
          <p:cNvSpPr/>
          <p:nvPr/>
        </p:nvSpPr>
        <p:spPr>
          <a:xfrm>
            <a:off x="762000" y="1778000"/>
            <a:ext cx="2476500" cy="114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778000"/>
            <a:ext cx="24765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战略思维</a:t>
            </a:r>
            <a:endParaRPr lang="en-US" sz="1100"/>
          </a:p>
          <a:p>
            <a:pPr marL="0" indent="0" algn="ctr">
              <a:lnSpc>
                <a:spcPct val="125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高瞻远瞩 · 统揽全局</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3492500" y="1778000"/>
            <a:ext cx="2476500" cy="114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3492500" y="1778000"/>
            <a:ext cx="24765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历史思维</a:t>
            </a:r>
            <a:endParaRPr lang="en-US" sz="1100"/>
          </a:p>
          <a:p>
            <a:pPr marL="0" indent="0" algn="ctr">
              <a:lnSpc>
                <a:spcPct val="125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鉴古知今 · 学史明智</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1778000"/>
            <a:ext cx="2476500" cy="114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223000" y="1778000"/>
            <a:ext cx="24765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辩证思维</a:t>
            </a:r>
            <a:endParaRPr lang="en-US" sz="1100"/>
          </a:p>
          <a:p>
            <a:pPr marL="0" indent="0" algn="ctr">
              <a:lnSpc>
                <a:spcPct val="125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对立统一 · 矛盾分析</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8953500" y="1778000"/>
            <a:ext cx="2476500" cy="114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8953500" y="1778000"/>
            <a:ext cx="24765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系统思维</a:t>
            </a:r>
            <a:endParaRPr lang="en-US" sz="1100"/>
          </a:p>
          <a:p>
            <a:pPr marL="0" indent="0" algn="ctr">
              <a:lnSpc>
                <a:spcPct val="125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统筹兼顾 · 整体推进</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762000" y="3175000"/>
            <a:ext cx="3378200" cy="114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762000" y="3175000"/>
            <a:ext cx="33782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创新思维</a:t>
            </a:r>
            <a:endParaRPr lang="en-US" sz="1100"/>
          </a:p>
          <a:p>
            <a:pPr marL="0" indent="0" algn="ctr">
              <a:lnSpc>
                <a:spcPct val="125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与时俱进 · 开拓进取</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4406900" y="3175000"/>
            <a:ext cx="3378200" cy="114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4406900" y="3175000"/>
            <a:ext cx="33782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法治思维</a:t>
            </a:r>
            <a:endParaRPr lang="en-US" sz="1100"/>
          </a:p>
          <a:p>
            <a:pPr marL="0" indent="0" algn="ctr">
              <a:lnSpc>
                <a:spcPct val="125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尊崇法治 · 依法办事</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8051800" y="3175000"/>
            <a:ext cx="3378200" cy="1143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51800" y="3175000"/>
            <a:ext cx="33782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底线思维</a:t>
            </a:r>
            <a:endParaRPr lang="en-US" sz="1100"/>
          </a:p>
          <a:p>
            <a:pPr marL="0" indent="0" algn="ctr">
              <a:lnSpc>
                <a:spcPct val="125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居安思危 · 防患未然</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762000" y="4699000"/>
            <a:ext cx="10668000" cy="1714500"/>
          </a:xfrm>
          <a:prstGeom prst="roundRect">
            <a:avLst>
              <a:gd name="adj" fmla="val 0"/>
            </a:avLst>
          </a:prstGeom>
          <a:solidFill>
            <a:srgbClr val="C00000">
              <a:alpha val="8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1016000" y="48895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核心要求</a:t>
            </a:r>
            <a:endParaRPr lang="en-US" sz="1100"/>
          </a:p>
        </p:txBody>
      </p:sp>
      <p:sp>
        <p:nvSpPr>
          <p:cNvPr id="20" name="AutoShape 20"/>
          <p:cNvSpPr/>
          <p:nvPr/>
        </p:nvSpPr>
        <p:spPr>
          <a:xfrm>
            <a:off x="1016000" y="5334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要把握好全局和局部、当前和长远、宏观和微观、主要矛盾和次要矛盾、特殊和一般的关系，做到前瞻性思考、全局性谋划、整体性推进。不断增强工作的科学性、预见性、主动性和创造性，确保各项事业始终沿着正确政治方向前进。</a:t>
            </a:r>
            <a:endParaRPr lang="en-US" sz="11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科学思想方法在党建实践中的应用</a:t>
            </a:r>
            <a:endParaRPr lang="en-US" sz="1100"/>
          </a:p>
        </p:txBody>
      </p:sp>
      <p:sp>
        <p:nvSpPr>
          <p:cNvPr id="4" name="AutoShape 4"/>
          <p:cNvSpPr/>
          <p:nvPr/>
        </p:nvSpPr>
        <p:spPr>
          <a:xfrm>
            <a:off x="762000" y="2032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457200" cy="457200"/>
          </a:xfrm>
          <a:prstGeom prst="rect">
            <a:avLst/>
          </a:prstGeom>
        </p:spPr>
      </p:pic>
      <p:sp>
        <p:nvSpPr>
          <p:cNvPr id="6" name="AutoShape 6"/>
          <p:cNvSpPr/>
          <p:nvPr/>
        </p:nvSpPr>
        <p:spPr>
          <a:xfrm>
            <a:off x="1600200" y="2349500"/>
            <a:ext cx="2286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战略思维</a:t>
            </a:r>
            <a:endParaRPr lang="en-US" sz="1100"/>
          </a:p>
        </p:txBody>
      </p:sp>
      <p:cxnSp>
        <p:nvCxnSpPr>
          <p:cNvPr id="7" name="Connector 7"/>
          <p:cNvCxnSpPr/>
          <p:nvPr/>
        </p:nvCxnSpPr>
        <p:spPr>
          <a:xfrm rot="-15211">
            <a:off x="1016014" y="2978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8" name="AutoShape 8"/>
          <p:cNvSpPr/>
          <p:nvPr/>
        </p:nvSpPr>
        <p:spPr>
          <a:xfrm>
            <a:off x="1016000" y="31750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党建工作既要着力解决当前面临的突出问题，更要着眼于长远发展与顶层设计；既要强化党的自身建设根基，更要紧紧围绕党和国家事业发展全局，确保党建工作始终服务于国家战略目标的实现。</a:t>
            </a:r>
            <a:endParaRPr lang="en-US" sz="1100"/>
          </a:p>
        </p:txBody>
      </p:sp>
      <p:sp>
        <p:nvSpPr>
          <p:cNvPr id="9" name="AutoShape 9"/>
          <p:cNvSpPr/>
          <p:nvPr/>
        </p:nvSpPr>
        <p:spPr>
          <a:xfrm>
            <a:off x="4394200" y="2032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349500"/>
            <a:ext cx="457200" cy="457200"/>
          </a:xfrm>
          <a:prstGeom prst="rect">
            <a:avLst/>
          </a:prstGeom>
        </p:spPr>
      </p:pic>
      <p:sp>
        <p:nvSpPr>
          <p:cNvPr id="11" name="AutoShape 11"/>
          <p:cNvSpPr/>
          <p:nvPr/>
        </p:nvSpPr>
        <p:spPr>
          <a:xfrm>
            <a:off x="5232400" y="2349500"/>
            <a:ext cx="2286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系统思维</a:t>
            </a:r>
            <a:endParaRPr lang="en-US" sz="1100"/>
          </a:p>
        </p:txBody>
      </p:sp>
      <p:cxnSp>
        <p:nvCxnSpPr>
          <p:cNvPr id="12" name="Connector 12"/>
          <p:cNvCxnSpPr/>
          <p:nvPr/>
        </p:nvCxnSpPr>
        <p:spPr>
          <a:xfrm rot="-15211">
            <a:off x="4648214" y="2978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3" name="AutoShape 13"/>
          <p:cNvSpPr/>
          <p:nvPr/>
        </p:nvSpPr>
        <p:spPr>
          <a:xfrm>
            <a:off x="4648200" y="31750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坚持党建工作全领域覆盖、全链条衔接、全方位发力，统筹推进各领域党建协同发展。以系统治理的视角，实现整体推进与重点突破相结合，推动党建工作与业务工作深度融合、协同发力。</a:t>
            </a:r>
            <a:endParaRPr lang="en-US" sz="1100"/>
          </a:p>
        </p:txBody>
      </p:sp>
      <p:sp>
        <p:nvSpPr>
          <p:cNvPr id="14" name="AutoShape 14"/>
          <p:cNvSpPr/>
          <p:nvPr/>
        </p:nvSpPr>
        <p:spPr>
          <a:xfrm>
            <a:off x="8026400" y="2032000"/>
            <a:ext cx="3378200" cy="3429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349500"/>
            <a:ext cx="457200" cy="457200"/>
          </a:xfrm>
          <a:prstGeom prst="rect">
            <a:avLst/>
          </a:prstGeom>
        </p:spPr>
      </p:pic>
      <p:sp>
        <p:nvSpPr>
          <p:cNvPr id="16" name="AutoShape 16"/>
          <p:cNvSpPr/>
          <p:nvPr/>
        </p:nvSpPr>
        <p:spPr>
          <a:xfrm>
            <a:off x="8864600" y="2349500"/>
            <a:ext cx="2286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辩证思维</a:t>
            </a:r>
            <a:endParaRPr lang="en-US" sz="1100"/>
          </a:p>
        </p:txBody>
      </p:sp>
      <p:cxnSp>
        <p:nvCxnSpPr>
          <p:cNvPr id="17" name="Connector 17"/>
          <p:cNvCxnSpPr/>
          <p:nvPr/>
        </p:nvCxnSpPr>
        <p:spPr>
          <a:xfrm rot="-15211">
            <a:off x="8280414" y="2978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8" name="AutoShape 18"/>
          <p:cNvSpPr/>
          <p:nvPr/>
        </p:nvSpPr>
        <p:spPr>
          <a:xfrm>
            <a:off x="8280400" y="31750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把握党建各要素间的辩证关系，强调思想建设、组织建设、作风建设等方面相互贯通、相互支撑、相互促进。摒弃片面化、单一化的思维定式，在对立统一中推动党建工作全面进步、全面过硬。</a:t>
            </a:r>
            <a:endParaRPr lang="en-US" sz="1100"/>
          </a:p>
        </p:txBody>
      </p:sp>
      <p:sp>
        <p:nvSpPr>
          <p:cNvPr id="19" name="AutoShape 19"/>
          <p:cNvSpPr/>
          <p:nvPr/>
        </p:nvSpPr>
        <p:spPr>
          <a:xfrm>
            <a:off x="762000" y="5778500"/>
            <a:ext cx="10668000" cy="508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867400"/>
            <a:ext cx="1041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核心要义：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坚持科学思想方法指导，以高质量党建引领高质量发展，确保党始终成为中国特色社会主义事业的坚强领导核心。</a:t>
            </a:r>
            <a:endParaRPr lang="en-US" sz="11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科学方法是连接理论与实践的桥梁</a:t>
            </a:r>
            <a:endParaRPr lang="en-US" sz="1100"/>
          </a:p>
        </p:txBody>
      </p:sp>
      <p:sp>
        <p:nvSpPr>
          <p:cNvPr id="4" name="AutoShape 4"/>
          <p:cNvSpPr/>
          <p:nvPr/>
        </p:nvSpPr>
        <p:spPr>
          <a:xfrm>
            <a:off x="762000" y="1778000"/>
            <a:ext cx="10668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01 / 核心转化路径</a:t>
            </a:r>
            <a:endParaRPr lang="en-US" sz="1100"/>
          </a:p>
        </p:txBody>
      </p:sp>
      <p:sp>
        <p:nvSpPr>
          <p:cNvPr id="5" name="AutoShape 5"/>
          <p:cNvSpPr/>
          <p:nvPr/>
        </p:nvSpPr>
        <p:spPr>
          <a:xfrm>
            <a:off x="762000" y="2413000"/>
            <a:ext cx="3429000"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413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39800" y="2476500"/>
            <a:ext cx="317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理想信念 → 政治建设</a:t>
            </a:r>
            <a:endParaRPr lang="en-US" sz="1100"/>
          </a:p>
          <a:p>
            <a:pPr marL="0" indent="0" algn="l">
              <a:lnSpc>
                <a:spcPct val="108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转化为党的政治建设和思想建设的基本理念，筑牢信仰之基，补足精神之钙，把稳思想之舵。</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381500" y="2413000"/>
            <a:ext cx="3429000"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4381500" y="2413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4559300" y="2476500"/>
            <a:ext cx="317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为民情怀 → 作风建设</a:t>
            </a:r>
            <a:endParaRPr lang="en-US" sz="1100"/>
          </a:p>
          <a:p>
            <a:pPr marL="0" indent="0" algn="l">
              <a:lnSpc>
                <a:spcPct val="108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转化为党的作风建设和纪律建设的基本要求，恪守为民初心，厚植执政根基，永葆政治本色。</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8001000" y="2413000"/>
            <a:ext cx="3429000"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8001000" y="2413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8178800" y="2476500"/>
            <a:ext cx="317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历史主动 → 战略部署</a:t>
            </a:r>
            <a:endParaRPr lang="en-US" sz="1100"/>
          </a:p>
          <a:p>
            <a:pPr marL="0" indent="0" algn="l">
              <a:lnSpc>
                <a:spcPct val="108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转化为党的建设战略部署，把握时代发展主动权，引领伟大斗争，开创事业发展新局面。</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762000" y="3810000"/>
            <a:ext cx="3429000"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3810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939800" y="3873500"/>
            <a:ext cx="317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问题导向 → 系统方案</a:t>
            </a:r>
            <a:endParaRPr lang="en-US" sz="1100"/>
          </a:p>
          <a:p>
            <a:pPr marL="0" indent="0" algn="l">
              <a:lnSpc>
                <a:spcPct val="108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转化为全面从严治党的系统方案，精准施策破解难题，靶向治疗顽瘴痼疾，净化政治生态。</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4381500" y="3810000"/>
            <a:ext cx="3429000"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4381500" y="3810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4559300" y="3873500"/>
            <a:ext cx="317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使命担当 → 实践路径</a:t>
            </a:r>
            <a:endParaRPr lang="en-US" sz="1100"/>
          </a:p>
          <a:p>
            <a:pPr marL="0" indent="0" algn="l">
              <a:lnSpc>
                <a:spcPct val="108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转化为强党强国的实践路径，以担当诠释忠诚，以实干践行使命，推动党和国家事业发展。</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8001000" y="3810000"/>
            <a:ext cx="3429000" cy="1206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8001000" y="3810000"/>
            <a:ext cx="50800"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8178800" y="3873500"/>
            <a:ext cx="3175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系统观念 → 整体推进</a:t>
            </a:r>
            <a:endParaRPr lang="en-US" sz="1100"/>
          </a:p>
          <a:p>
            <a:pPr marL="0" indent="0" algn="l">
              <a:lnSpc>
                <a:spcPct val="108000"/>
              </a:lnSpc>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统筹推进党的建设各方面工作，形成整体合力，确保党的建设始终沿着正确方向前进。</a:t>
            </a:r>
            <a:endPar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23"/>
          <p:cNvSpPr/>
          <p:nvPr/>
        </p:nvSpPr>
        <p:spPr>
          <a:xfrm>
            <a:off x="762000" y="5270500"/>
            <a:ext cx="10668000" cy="1079500"/>
          </a:xfrm>
          <a:prstGeom prst="roundRect">
            <a:avLst>
              <a:gd name="adj" fmla="val 0"/>
            </a:avLst>
          </a:prstGeom>
          <a:solidFill>
            <a:srgbClr val="C00000">
              <a:alpha val="8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5524500"/>
            <a:ext cx="406400" cy="406400"/>
          </a:xfrm>
          <a:prstGeom prst="rect">
            <a:avLst/>
          </a:prstGeom>
        </p:spPr>
      </p:pic>
      <p:sp>
        <p:nvSpPr>
          <p:cNvPr id="25" name="AutoShape 25"/>
          <p:cNvSpPr/>
          <p:nvPr/>
        </p:nvSpPr>
        <p:spPr>
          <a:xfrm>
            <a:off x="1587500" y="5397500"/>
            <a:ext cx="965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思想伟力彰显：</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这些科学方法进一步彰显了习近平党建思想强大的真理力量、人格力量和实践伟力，为新时代推进党的建设新的伟大工程提供了根本遵循、行动指南和科学方法，确保党始终成为中国特色社会主义事业的坚强领导核心。</a:t>
            </a:r>
            <a:endParaRPr lang="en-US" sz="11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小结：以科学方法指导管党治党、兴党强党</a:t>
            </a:r>
            <a:endParaRPr lang="en-US" sz="1100"/>
          </a:p>
        </p:txBody>
      </p:sp>
      <p:sp>
        <p:nvSpPr>
          <p:cNvPr id="4" name="AutoShape 4"/>
          <p:cNvSpPr/>
          <p:nvPr/>
        </p:nvSpPr>
        <p:spPr>
          <a:xfrm>
            <a:off x="7620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2667000"/>
            <a:ext cx="406400" cy="406400"/>
          </a:xfrm>
          <a:prstGeom prst="rect">
            <a:avLst/>
          </a:prstGeom>
        </p:spPr>
      </p:pic>
      <p:sp>
        <p:nvSpPr>
          <p:cNvPr id="6" name="AutoShape 6"/>
          <p:cNvSpPr/>
          <p:nvPr/>
        </p:nvSpPr>
        <p:spPr>
          <a:xfrm>
            <a:off x="1270000" y="26924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筑牢方法论根基</a:t>
            </a:r>
            <a:endParaRPr lang="en-US" sz="1100"/>
          </a:p>
        </p:txBody>
      </p:sp>
      <p:sp>
        <p:nvSpPr>
          <p:cNvPr id="7" name="AutoShape 7"/>
          <p:cNvSpPr/>
          <p:nvPr/>
        </p:nvSpPr>
        <p:spPr>
          <a:xfrm>
            <a:off x="762000" y="3302000"/>
            <a:ext cx="3378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科学的思想方法是习近平党建思想的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核心方法论支撑</a:t>
            </a: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，深刻揭示了党的建设内在规律，为整个党建理论体系提供了坚实的哲学基础与逻辑起点，是理解和把握新时代党建思想精髓的关键钥匙。</a:t>
            </a:r>
            <a:endParaRPr lang="en-US" sz="1100"/>
          </a:p>
        </p:txBody>
      </p:sp>
      <p:sp>
        <p:nvSpPr>
          <p:cNvPr id="8" name="AutoShape 8"/>
          <p:cNvSpPr/>
          <p:nvPr/>
        </p:nvSpPr>
        <p:spPr>
          <a:xfrm>
            <a:off x="43942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94200" y="2667000"/>
            <a:ext cx="406400" cy="406400"/>
          </a:xfrm>
          <a:prstGeom prst="rect">
            <a:avLst/>
          </a:prstGeom>
        </p:spPr>
      </p:pic>
      <p:sp>
        <p:nvSpPr>
          <p:cNvPr id="10" name="AutoShape 10"/>
          <p:cNvSpPr/>
          <p:nvPr/>
        </p:nvSpPr>
        <p:spPr>
          <a:xfrm>
            <a:off x="4902200" y="26924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构建系统化实践体系</a:t>
            </a:r>
            <a:endParaRPr lang="en-US" sz="1100"/>
          </a:p>
        </p:txBody>
      </p:sp>
      <p:sp>
        <p:nvSpPr>
          <p:cNvPr id="11" name="AutoShape 11"/>
          <p:cNvSpPr/>
          <p:nvPr/>
        </p:nvSpPr>
        <p:spPr>
          <a:xfrm>
            <a:off x="4394200" y="3302000"/>
            <a:ext cx="3378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它有效串联起五大理论品格，将抽象的理论优势转化为管党治党、兴党强党的</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系统化实践体系</a:t>
            </a: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，推动党建工作从理论认知走向具体实践，实现了理论指导与实践落实的深度融合与有机统一。</a:t>
            </a:r>
            <a:endParaRPr lang="en-US" sz="1100"/>
          </a:p>
        </p:txBody>
      </p:sp>
      <p:sp>
        <p:nvSpPr>
          <p:cNvPr id="12" name="AutoShape 12"/>
          <p:cNvSpPr/>
          <p:nvPr/>
        </p:nvSpPr>
        <p:spPr>
          <a:xfrm>
            <a:off x="8026400" y="2286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26400" y="2667000"/>
            <a:ext cx="406400" cy="406400"/>
          </a:xfrm>
          <a:prstGeom prst="rect">
            <a:avLst/>
          </a:prstGeom>
        </p:spPr>
      </p:pic>
      <p:sp>
        <p:nvSpPr>
          <p:cNvPr id="14" name="AutoShape 14"/>
          <p:cNvSpPr/>
          <p:nvPr/>
        </p:nvSpPr>
        <p:spPr>
          <a:xfrm>
            <a:off x="8534400" y="26924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树立实践行动典范</a:t>
            </a:r>
            <a:endParaRPr lang="en-US" sz="1100"/>
          </a:p>
        </p:txBody>
      </p:sp>
      <p:sp>
        <p:nvSpPr>
          <p:cNvPr id="15" name="AutoShape 15"/>
          <p:cNvSpPr/>
          <p:nvPr/>
        </p:nvSpPr>
        <p:spPr>
          <a:xfrm>
            <a:off x="8026400" y="3302000"/>
            <a:ext cx="3378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为我们科学认识问题、准确分析问题、更好解决问题树立了</a:t>
            </a: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实践典范</a:t>
            </a:r>
            <a:r>
              <a:rPr lang="en-US" sz="1400" b="0" i="0" u="none" strike="noStrike">
                <a:solidFill>
                  <a:srgbClr val="595959"/>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，提供了科学的方法论指引，确保新时代党的建设始终沿着正确方向前进，不断开创管党治党、兴党强党的新局面。</a:t>
            </a:r>
            <a:endParaRPr lang="en-US" sz="1100"/>
          </a:p>
        </p:txBody>
      </p:sp>
      <p:sp>
        <p:nvSpPr>
          <p:cNvPr id="16" name="AutoShape 16"/>
          <p:cNvSpPr/>
          <p:nvPr/>
        </p:nvSpPr>
        <p:spPr>
          <a:xfrm>
            <a:off x="762000" y="5842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坚持科学方法引领 · 开创党建工作新局面</a:t>
            </a:r>
            <a:endParaRPr lang="en-US" sz="11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C00000"/>
                </a:solidFill>
                <a:latin typeface="Noto Sans SC" panose="020B0200000000000000" charset="-122"/>
                <a:ea typeface="宋体" panose="02010600030101010101" pitchFamily="2" charset="-122"/>
                <a:cs typeface="Noto Sans SC" panose="020B0200000000000000" charset="-122"/>
                <a:sym typeface="Noto Sans SC" panose="020B0200000000000000" charset="-122"/>
              </a:rPr>
              <a:t>结语：</a:t>
            </a: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深入学习领会，走好强党强国之路</a:t>
            </a:r>
            <a:endParaRPr lang="en-US" sz="1100"/>
          </a:p>
        </p:txBody>
      </p:sp>
      <p:sp>
        <p:nvSpPr>
          <p:cNvPr id="4" name="AutoShape 4"/>
          <p:cNvSpPr/>
          <p:nvPr/>
        </p:nvSpPr>
        <p:spPr>
          <a:xfrm>
            <a:off x="762000" y="1905000"/>
            <a:ext cx="5207000" cy="1206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133600"/>
            <a:ext cx="508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90600" y="20066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坚定信仰信念</a:t>
            </a:r>
            <a:endParaRPr lang="en-US" sz="1100"/>
          </a:p>
          <a:p>
            <a:pPr marL="0" indent="0" algn="l">
              <a:lnSpc>
                <a:spcPct val="108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在领悟真理力量中筑牢思想根基，深刻理解科学理论的真理伟力，补足精神之钙，把稳思想之舵。</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762000" y="3365500"/>
            <a:ext cx="5207000" cy="1206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3594100"/>
            <a:ext cx="508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990600" y="34671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增强行动自觉</a:t>
            </a:r>
            <a:endParaRPr lang="en-US" sz="1100"/>
          </a:p>
          <a:p>
            <a:pPr marL="0" indent="0" algn="l">
              <a:lnSpc>
                <a:spcPct val="108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在增强历史主动中把握时代大势，主动担当作为，以时不我待的紧迫感，将宏伟蓝图一步步变为现实。</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62000" y="4826000"/>
            <a:ext cx="5207000" cy="1206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762000" y="5054600"/>
            <a:ext cx="508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990600" y="49276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提升实践能力</a:t>
            </a:r>
            <a:endParaRPr lang="en-US" sz="1100"/>
          </a:p>
          <a:p>
            <a:pPr marL="0" indent="0" algn="l">
              <a:lnSpc>
                <a:spcPct val="108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在强化问题导向中攻坚克难，聚焦改革发展中的现实难题，锤炼解决实际问题的真本领与硬功夫。</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223000" y="1905000"/>
            <a:ext cx="5207000" cy="1206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223000" y="2133600"/>
            <a:ext cx="508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451600" y="20066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践行初心使命</a:t>
            </a:r>
            <a:endParaRPr lang="en-US" sz="1100"/>
          </a:p>
          <a:p>
            <a:pPr marL="0" indent="0" algn="l">
              <a:lnSpc>
                <a:spcPct val="108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在履行使命担当中砥砺前行，把初心融入血脉，把使命扛在肩上，为实现中华民族伟大复兴而不懈奋斗。</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6223000" y="3365500"/>
            <a:ext cx="5207000" cy="1206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6223000" y="3594100"/>
            <a:ext cx="508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451600" y="34671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厚植为民情怀</a:t>
            </a:r>
            <a:endParaRPr lang="en-US" sz="1100"/>
          </a:p>
          <a:p>
            <a:pPr marL="0" indent="0" algn="l">
              <a:lnSpc>
                <a:spcPct val="108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在坚定人民立场中心系群众，始终把人民利益放在首位，用心用情解决群众急难愁盼，增进民生福祉。</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6223000" y="4826000"/>
            <a:ext cx="5207000" cy="1206500"/>
          </a:xfrm>
          <a:prstGeom prst="roundRect">
            <a:avLst>
              <a:gd name="adj" fmla="val 0"/>
            </a:avLst>
          </a:prstGeom>
          <a:solidFill>
            <a:srgbClr val="C00000">
              <a:alpha val="5000"/>
            </a:srgbClr>
          </a:solidFill>
          <a:ln cap="flat" cmpd="sng">
            <a:solidFill>
              <a:srgbClr val="A70000">
                <a:alpha val="5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6223000" y="5054600"/>
            <a:ext cx="508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451600" y="4927600"/>
            <a:ext cx="4826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06 把握规律要求</a:t>
            </a:r>
            <a:endParaRPr lang="en-US" sz="1100"/>
          </a:p>
          <a:p>
            <a:pPr marL="0" indent="0" algn="l">
              <a:lnSpc>
                <a:spcPct val="108000"/>
              </a:lnSpc>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在掌握科学方法中深化认识，遵循管党治党、兴党强党的内在规律，不断推进新时代党的建设新的伟大工程。</a:t>
            </a:r>
            <a:endPar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41300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谢谢聆听</a:t>
            </a:r>
            <a:r>
              <a:rPr lang="zh-CN" altLang="en-US" sz="48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，敬请指正</a:t>
            </a:r>
            <a:r>
              <a:rPr lang="en-US" sz="48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rPr>
              <a:t>！</a:t>
            </a:r>
            <a:endParaRPr lang="en-US" sz="4800" b="1" i="0" u="none" strike="noStrike">
              <a:solidFill>
                <a:srgbClr val="FF0000"/>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317.8,&quot;left&quot;:73.75,&quot;top&quot;:116.45,&quot;width&quot;:835}"/>
</p:tagLst>
</file>

<file path=ppt/tags/tag2.xml><?xml version="1.0" encoding="utf-8"?>
<p:tagLst xmlns:p="http://schemas.openxmlformats.org/presentationml/2006/main">
  <p:tag name="KSO_WM_DIAGRAM_VIRTUALLY_FRAME" val="{&quot;height&quot;:317.8,&quot;left&quot;:73.75,&quot;top&quot;:116.45,&quot;width&quot;:835}"/>
</p:tagLst>
</file>

<file path=ppt/tags/tag3.xml><?xml version="1.0" encoding="utf-8"?>
<p:tagLst xmlns:p="http://schemas.openxmlformats.org/presentationml/2006/main">
  <p:tag name="KSO_WM_DIAGRAM_VIRTUALLY_FRAME" val="{&quot;height&quot;:317.8,&quot;left&quot;:73.75,&quot;top&quot;:116.45,&quot;width&quot;:835}"/>
</p:tagLst>
</file>

<file path=ppt/tags/tag4.xml><?xml version="1.0" encoding="utf-8"?>
<p:tagLst xmlns:p="http://schemas.openxmlformats.org/presentationml/2006/main">
  <p:tag name="KSO_WM_DIAGRAM_VIRTUALLY_FRAME" val="{&quot;height&quot;:317.8,&quot;left&quot;:73.75,&quot;top&quot;:116.45,&quot;width&quot;:835}"/>
</p:tagLst>
</file>

<file path=ppt/tags/tag5.xml><?xml version="1.0" encoding="utf-8"?>
<p:tagLst xmlns:p="http://schemas.openxmlformats.org/presentationml/2006/main">
  <p:tag name="KSO_WM_DIAGRAM_VIRTUALLY_FRAME" val="{&quot;height&quot;:317.8,&quot;left&quot;:73.75,&quot;top&quot;:116.45,&quot;width&quot;:835}"/>
</p:tagLst>
</file>

<file path=ppt/tags/tag6.xml><?xml version="1.0" encoding="utf-8"?>
<p:tagLst xmlns:p="http://schemas.openxmlformats.org/presentationml/2006/main">
  <p:tag name="KSO_WM_DIAGRAM_VIRTUALLY_FRAME" val="{&quot;height&quot;:317.8,&quot;left&quot;:73.75,&quot;top&quot;:116.45,&quot;width&quot;:835}"/>
</p:tagLst>
</file>

<file path=ppt/tags/tag7.xml><?xml version="1.0" encoding="utf-8"?>
<p:tagLst xmlns:p="http://schemas.openxmlformats.org/presentationml/2006/main">
  <p:tag name="KSO_WM_DIAGRAM_VIRTUALLY_FRAME" val="{&quot;height&quot;:317.8,&quot;left&quot;:73.75,&quot;top&quot;:116.45,&quot;width&quot;:835}"/>
</p:tagLst>
</file>

<file path=ppt/tags/tag8.xml><?xml version="1.0" encoding="utf-8"?>
<p:tagLst xmlns:p="http://schemas.openxmlformats.org/presentationml/2006/main">
  <p:tag name="KSO_WM_DIAGRAM_VIRTUALLY_FRAME" val="{&quot;height&quot;:317.8,&quot;left&quot;:73.75,&quot;top&quot;:116.45,&quot;width&quot;:835}"/>
</p:tagLst>
</file>

<file path=ppt/tags/tag9.xml><?xml version="1.0" encoding="utf-8"?>
<p:tagLst xmlns:p="http://schemas.openxmlformats.org/presentationml/2006/main">
  <p:tag name="KSO_WM_DIAGRAM_VIRTUALLY_FRAME" val="{&quot;height&quot;:317.8,&quot;left&quot;:73.75,&quot;top&quot;:116.45,&quot;width&quot;:835}"/>
</p:tagLst>
</file>

<file path=ppt/tags/tag10.xml><?xml version="1.0" encoding="utf-8"?>
<p:tagLst xmlns:p="http://schemas.openxmlformats.org/presentationml/2006/main">
  <p:tag name="KSO_WM_DIAGRAM_VIRTUALLY_FRAME" val="{&quot;height&quot;:317.8,&quot;left&quot;:73.75,&quot;top&quot;:116.45,&quot;width&quot;:835}"/>
</p:tagLst>
</file>

<file path=ppt/tags/tag11.xml><?xml version="1.0" encoding="utf-8"?>
<p:tagLst xmlns:p="http://schemas.openxmlformats.org/presentationml/2006/main">
  <p:tag name="KSO_WM_DIAGRAM_VIRTUALLY_FRAME" val="{&quot;height&quot;:317.8,&quot;left&quot;:73.75,&quot;top&quot;:116.45,&quot;width&quot;:835}"/>
</p:tagLst>
</file>

<file path=ppt/tags/tag12.xml><?xml version="1.0" encoding="utf-8"?>
<p:tagLst xmlns:p="http://schemas.openxmlformats.org/presentationml/2006/main">
  <p:tag name="KSO_WM_DIAGRAM_VIRTUALLY_FRAME" val="{&quot;height&quot;:317.8,&quot;left&quot;:73.75,&quot;top&quot;:116.45,&quot;width&quot;:835}"/>
</p:tagLst>
</file>

<file path=ppt/tags/tag13.xml><?xml version="1.0" encoding="utf-8"?>
<p:tagLst xmlns:p="http://schemas.openxmlformats.org/presentationml/2006/main">
  <p:tag name="KSO_WM_DIAGRAM_VIRTUALLY_FRAME" val="{&quot;height&quot;:317.8,&quot;left&quot;:73.75,&quot;top&quot;:116.45,&quot;width&quot;:835}"/>
</p:tagLst>
</file>

<file path=ppt/tags/tag14.xml><?xml version="1.0" encoding="utf-8"?>
<p:tagLst xmlns:p="http://schemas.openxmlformats.org/presentationml/2006/main">
  <p:tag name="KSO_WM_DIAGRAM_VIRTUALLY_FRAME" val="{&quot;height&quot;:317.8,&quot;left&quot;:73.75,&quot;top&quot;:116.45,&quot;width&quot;:835}"/>
</p:tagLst>
</file>

<file path=ppt/tags/tag15.xml><?xml version="1.0" encoding="utf-8"?>
<p:tagLst xmlns:p="http://schemas.openxmlformats.org/presentationml/2006/main">
  <p:tag name="KSO_WM_DIAGRAM_VIRTUALLY_FRAME" val="{&quot;height&quot;:317.8,&quot;left&quot;:73.75,&quot;top&quot;:116.45,&quot;width&quot;:835}"/>
</p:tagLst>
</file>

<file path=ppt/tags/tag16.xml><?xml version="1.0" encoding="utf-8"?>
<p:tagLst xmlns:p="http://schemas.openxmlformats.org/presentationml/2006/main">
  <p:tag name="KSO_WM_DIAGRAM_VIRTUALLY_FRAME" val="{&quot;height&quot;:317.8,&quot;left&quot;:73.75,&quot;top&quot;:116.45,&quot;width&quot;:835}"/>
</p:tagLst>
</file>

<file path=ppt/tags/tag17.xml><?xml version="1.0" encoding="utf-8"?>
<p:tagLst xmlns:p="http://schemas.openxmlformats.org/presentationml/2006/main">
  <p:tag name="KSO_WM_DIAGRAM_VIRTUALLY_FRAME" val="{&quot;height&quot;:317.8,&quot;left&quot;:73.75,&quot;top&quot;:116.45,&quot;width&quot;:835}"/>
</p:tagLst>
</file>

<file path=ppt/tags/tag18.xml><?xml version="1.0" encoding="utf-8"?>
<p:tagLst xmlns:p="http://schemas.openxmlformats.org/presentationml/2006/main">
  <p:tag name="KSO_WM_DIAGRAM_VIRTUALLY_FRAME" val="{&quot;height&quot;:317.8,&quot;left&quot;:73.75,&quot;top&quot;:116.45,&quot;width&quot;:835}"/>
</p:tagLst>
</file>

<file path=ppt/tags/tag19.xml><?xml version="1.0" encoding="utf-8"?>
<p:tagLst xmlns:p="http://schemas.openxmlformats.org/presentationml/2006/main">
  <p:tag name="KSO_WM_DIAGRAM_VIRTUALLY_FRAME" val="{&quot;height&quot;:317.8,&quot;left&quot;:73.75,&quot;top&quot;:116.45,&quot;width&quot;:835}"/>
</p:tagLst>
</file>

<file path=ppt/tags/tag20.xml><?xml version="1.0" encoding="utf-8"?>
<p:tagLst xmlns:p="http://schemas.openxmlformats.org/presentationml/2006/main">
  <p:tag name="KSO_WM_DIAGRAM_VIRTUALLY_FRAME" val="{&quot;height&quot;:317.8,&quot;left&quot;:73.75,&quot;top&quot;:116.45,&quot;width&quot;:835}"/>
</p:tagLst>
</file>

<file path=ppt/tags/tag21.xml><?xml version="1.0" encoding="utf-8"?>
<p:tagLst xmlns:p="http://schemas.openxmlformats.org/presentationml/2006/main">
  <p:tag name="KSO_WM_DIAGRAM_VIRTUALLY_FRAME" val="{&quot;height&quot;:317.8,&quot;left&quot;:73.75,&quot;top&quot;:116.45,&quot;width&quot;:835}"/>
</p:tagLst>
</file>

<file path=ppt/tags/tag22.xml><?xml version="1.0" encoding="utf-8"?>
<p:tagLst xmlns:p="http://schemas.openxmlformats.org/presentationml/2006/main">
  <p:tag name="KSO_WM_DIAGRAM_VIRTUALLY_FRAME" val="{&quot;height&quot;:317.8,&quot;left&quot;:73.75,&quot;top&quot;:116.45,&quot;width&quot;:835}"/>
</p:tagLst>
</file>

<file path=ppt/tags/tag23.xml><?xml version="1.0" encoding="utf-8"?>
<p:tagLst xmlns:p="http://schemas.openxmlformats.org/presentationml/2006/main">
  <p:tag name="KSO_WM_DIAGRAM_VIRTUALLY_FRAME" val="{&quot;height&quot;:317.8,&quot;left&quot;:73.75,&quot;top&quot;:116.45,&quot;width&quot;:835}"/>
</p:tagLst>
</file>

<file path=ppt/tags/tag24.xml><?xml version="1.0" encoding="utf-8"?>
<p:tagLst xmlns:p="http://schemas.openxmlformats.org/presentationml/2006/main">
  <p:tag name="KSO_WM_DIAGRAM_VIRTUALLY_FRAME" val="{&quot;height&quot;:317.8,&quot;left&quot;:73.75,&quot;top&quot;:116.45,&quot;width&quot;:835}"/>
</p:tagLst>
</file>

<file path=ppt/tags/tag25.xml><?xml version="1.0" encoding="utf-8"?>
<p:tagLst xmlns:p="http://schemas.openxmlformats.org/presentationml/2006/main">
  <p:tag name="KSO_WM_DIAGRAM_VIRTUALLY_FRAME" val="{&quot;height&quot;:317.8,&quot;left&quot;:73.75,&quot;top&quot;:116.45,&quot;width&quot;:835}"/>
</p:tagLst>
</file>

<file path=ppt/tags/tag26.xml><?xml version="1.0" encoding="utf-8"?>
<p:tagLst xmlns:p="http://schemas.openxmlformats.org/presentationml/2006/main">
  <p:tag name="KSO_WM_DIAGRAM_VIRTUALLY_FRAME" val="{&quot;height&quot;:317.8,&quot;left&quot;:73.75,&quot;top&quot;:116.45,&quot;width&quot;:835}"/>
</p:tagLst>
</file>

<file path=ppt/tags/tag27.xml><?xml version="1.0" encoding="utf-8"?>
<p:tagLst xmlns:p="http://schemas.openxmlformats.org/presentationml/2006/main">
  <p:tag name="KSO_WM_DIAGRAM_VIRTUALLY_FRAME" val="{&quot;height&quot;:317.8,&quot;left&quot;:73.75,&quot;top&quot;:116.45,&quot;width&quot;:835}"/>
</p:tagLst>
</file>

<file path=ppt/tags/tag28.xml><?xml version="1.0" encoding="utf-8"?>
<p:tagLst xmlns:p="http://schemas.openxmlformats.org/presentationml/2006/main">
  <p:tag name="KSO_WM_DIAGRAM_VIRTUALLY_FRAME" val="{&quot;height&quot;:317.8,&quot;left&quot;:73.75,&quot;top&quot;:116.45,&quot;width&quot;:835}"/>
</p:tagLst>
</file>

<file path=ppt/tags/tag29.xml><?xml version="1.0" encoding="utf-8"?>
<p:tagLst xmlns:p="http://schemas.openxmlformats.org/presentationml/2006/main">
  <p:tag name="KSO_WM_DIAGRAM_VIRTUALLY_FRAME" val="{&quot;height&quot;:317.8,&quot;left&quot;:73.75,&quot;top&quot;:116.45,&quot;width&quot;:835}"/>
</p:tagLst>
</file>

<file path=ppt/tags/tag30.xml><?xml version="1.0" encoding="utf-8"?>
<p:tagLst xmlns:p="http://schemas.openxmlformats.org/presentationml/2006/main">
  <p:tag name="KSO_WM_DIAGRAM_VIRTUALLY_FRAME" val="{&quot;height&quot;:317.8,&quot;left&quot;:73.75,&quot;top&quot;:116.45,&quot;width&quot;:835}"/>
</p:tagLst>
</file>

<file path=ppt/theme/theme1.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10764</Words>
  <Application>WPS 演示</Application>
  <PresentationFormat/>
  <Paragraphs>617</Paragraphs>
  <Slides>42</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42</vt:i4>
      </vt:variant>
    </vt:vector>
  </HeadingPairs>
  <TitlesOfParts>
    <vt:vector size="56" baseType="lpstr">
      <vt:lpstr>Arial</vt:lpstr>
      <vt:lpstr>宋体</vt:lpstr>
      <vt:lpstr>Wingdings</vt:lpstr>
      <vt:lpstr>Arial</vt:lpstr>
      <vt:lpstr>黑体</vt:lpstr>
      <vt:lpstr>Noto Sans SC</vt:lpstr>
      <vt:lpstr>思源黑体 CN Medium</vt:lpstr>
      <vt:lpstr>微软雅黑</vt:lpstr>
      <vt:lpstr>Arial Unicode MS</vt:lpstr>
      <vt:lpstr>Noto Serif SC</vt:lpstr>
      <vt:lpstr>KSOFDDF55C4C</vt:lpstr>
      <vt:lpstr>FFont-Family</vt:lpstr>
      <vt:lpstr>思源黑体 CN Medium</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2</cp:revision>
  <dcterms:created xsi:type="dcterms:W3CDTF">2026-09-21T00:44:00Z</dcterms:created>
  <dcterms:modified xsi:type="dcterms:W3CDTF">2026-10-01T23:03:29Z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{"Label":"1","ContentProducer":"001191110102MACQD9K64010000","ProduceID":"7687493030345706762","ReservedCode1":"","ContentPropagator":"","PropagateID":"","ReservedCode2":""}</vt:lpwstr>
  </property>
  <property fmtid="{D5CDD505-2E9C-101B-9397-08002B2CF9AE}" pid="3" name="ICV">
    <vt:lpwstr>7FD627A0F4FD3071EC7DB06A1ABA60F4_42</vt:lpwstr>
  </property>
  <property fmtid="{D5CDD505-2E9C-101B-9397-08002B2CF9AE}" pid="4" name="KSOProductBuildVer">
    <vt:lpwstr>2052-12.1.0.28505</vt:lpwstr>
  </property>
</Properties>
</file>