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handoutMasterIdLst>
    <p:handoutMasterId r:id="rId36"/>
  </p:handoutMasterIdLst>
  <p:sldIdLst>
    <p:sldId id="256" r:id="rId3"/>
    <p:sldId id="288" r:id="rId5"/>
    <p:sldId id="290"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80" r:id="rId27"/>
    <p:sldId id="281" r:id="rId28"/>
    <p:sldId id="282" r:id="rId29"/>
    <p:sldId id="283" r:id="rId30"/>
    <p:sldId id="279" r:id="rId31"/>
    <p:sldId id="284" r:id="rId32"/>
    <p:sldId id="285" r:id="rId33"/>
    <p:sldId id="286" r:id="rId34"/>
    <p:sldId id="289" r:id="rId35"/>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软用户" lastIdx="0" clrIdx="0"/>
  <p:cmAuthor id="2" name="幸全" initials="幸全" lastIdx="0" clrIdx="1"/>
  <p:cmAuthor id="3" name="作者" initials="A" lastIdx="0" clrIdx="2"/>
  <p:cmAuthor id="4" name="Administrator" initials="A" lastIdx="0" clrIdx="3"/>
  <p:cmAuthor id="5" name="王习习" initials="王" lastIdx="0"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commentAuthors" Target="commentAuthors.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同志，今天我们围绕学习贯彻《习近平谈治国理政》第一至五卷，以"高质量发展作为新时代的鲜明标识"为题，共同进行一次专题学习。高质量发展是贯穿《习近平谈治国理政》的重要内容，是习近平经济思想的重要原创性概念。让我们系统把握其思想脉络、理论品格与实践伟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同志，今天我们围绕"坚持以高质量党建促进高质量发展"这一主题开展专题党课学习。习近平总书记强调，必须坚持党的全面领导，以高质量党建引领高质量发展。这一重要论述为我们推动高质量发展提供了科学指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幻灯片图像占位符 1"/>
          <p:cNvSpPr>
            <a:spLocks noGrp="1" noRot="1" noChangeAspect="1" noTextEdit="1"/>
          </p:cNvSpPr>
          <p:nvPr>
            <p:ph type="sldImg"/>
          </p:nvPr>
        </p:nvSpPr>
        <p:spPr>
          <a:ln>
            <a:miter/>
          </a:ln>
        </p:spPr>
      </p:sp>
      <p:sp>
        <p:nvSpPr>
          <p:cNvPr id="19458" name="备注占位符 2"/>
          <p:cNvSpPr>
            <a:spLocks noGrp="1"/>
          </p:cNvSpPr>
          <p:nvPr>
            <p:ph type="body"/>
          </p:nvPr>
        </p:nvSpPr>
        <p:spPr/>
        <p:txBody>
          <a:bodyPr wrap="square" lIns="91440" tIns="45720" rIns="91440" bIns="45720" anchor="t" anchorCtr="0"/>
          <a:p>
            <a:pPr lvl="0" eaLnBrk="1" hangingPunct="1"/>
            <a:endParaRPr lang="zh-CN" altLang="en-US" dirty="0">
              <a:ea typeface="宋体" panose="02010600030101010101" pitchFamily="2" charset="-122"/>
            </a:endParaRPr>
          </a:p>
        </p:txBody>
      </p:sp>
      <p:sp>
        <p:nvSpPr>
          <p:cNvPr id="19459"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buFontTx/>
            </a:pPr>
            <a:fld id="{9A0DB2DC-4C9A-4742-B13C-FB6460FD3503}" type="slidenum">
              <a:rPr lang="en-US" altLang="zh-CN" sz="1200" dirty="0">
                <a:latin typeface="等线" panose="02010600030101010101" charset="-122"/>
                <a:ea typeface="等线" panose="02010600030101010101" charset="-122"/>
                <a:sym typeface="微软雅黑" panose="020B0503020204020204" charset="-122"/>
              </a:rPr>
            </a:fld>
            <a:endParaRPr lang="en-US" altLang="zh-CN" sz="1200" dirty="0">
              <a:latin typeface="等线" panose="02010600030101010101" charset="-122"/>
              <a:ea typeface="等线" panose="02010600030101010101" charset="-122"/>
              <a:sym typeface="微软雅黑" panose="020B050302020402020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进入第一部分：系统把握习近平总书记关于高质量发展重要论述的理论演进脉络。这一重要论述是在新时代推进和拓展中国式现代化的过程中逐步形成、丰富发展的科学理论体系，充分彰显了中国共产党人深刻洞察发展大势、科学把握内外环境变化的历史主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高质量发展的提出不是一蹴而就的，而是有一个长期的积淀孕育过程。早在第一卷中，习近平总书记就强调增长必须是实实在在、没有水分的增长，是有效益、有质量、可持续的增长。这已经蕴含了高质量发展的核心要义，打破了过去片面追求增速的路径依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经济发展新常态是高质量发展提出的重要背景。习近平总书记深刻分析了"三期叠加"阶段的特征，作出了我国经济发展进入新常态的重大判断。新常态意味着我国经济正在向形态更高级、分工更优化、结构更合理的阶段演进，这就必然要求提升发展质量，为高质量发展的提出奠定了现实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新发展理念是高质量发展的理论先导。创新、协调、绿色、开放、共享五大发展理念，系统回答了发展的目的、动力、方式、路径等重大问题。习近平总书记强调，新发展理念是最重要、最主要的。这五大理念后来直接成为高质量发展的核心内涵，为高质量发展的正式提出奠定了坚实的理论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2017年党的十九大是一个重要的里程碑，正式作出了"我国经济已由高速增长阶段转向高质量发展阶段"的重大判断。随后在中央经济工作会议上，习近平总书记系统阐述了高质量发展的科学内涵，从五个方面回答了高质量发展是什么、怎么做、谁来做、为谁做等根本问题。至此，高质量发展成为习近平经济思想的重要原创性概念和标识性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高质量发展提出后，成为我国经济社会发展的鲜明主题。2020年，习近平总书记在浙江考察时作出重要判断：大进大出的环境条件已经变化，必须提出引领发展的新思路。这个新思路就是构建以国内大循环为主体、国内国际双循环相互促进的新发展格局。新发展格局进一步增强了高质量发展的韧性和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新时代第二个十年，高质量发展理论得到进一步丰富拓展。党的二十大将高质量发展确立为全面建设社会主义现代化国家的首要任务，并作为中国式现代化的本质要求之一。2023年中央经济工作会议进一步提出，必须把坚持高质量发展作为新时代的硬道理。从首要任务到硬道理，高质量发展的战略地位不断提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新质生产力是习近平总书记提出的又一个重大原创性概念。高质量发展需要新的生产力理论来指导，新质生产力正是回应了这一迫切需要。它代表先进生产力演进方向，特点是创新，关键在质优。习近平总书记强调，发展新质生产力一定要因地制宜、各有千秋，不能盲目跟风。这一理论为高质量发展开辟了更加广阔的空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强调了高质量发展的"三个不只是"：不只是一个经济要求，而是对经济社会发展方方面面的总要求；不是只对经济发达地区的要求，而是所有地区都必须贯彻的要求；不是一时一事的要求，而是必须长期坚持的要求。在地区、领域、行业等各个层面，习近平总书记都提出了高质量发展的具体要求，使理论体系更加丰富立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部分小结：从第一卷到第五卷，高质量发展理论经历了清晰的演进脉络。第一卷是积淀孕育，强调增长要有质量有效益；第二卷提出经济发展新常态和新发展理念，作了充分理论准备；第三卷在党的十九大上正式提出，系统构建了理论体系；第四卷提出构建新发展格局，增强韧性活力；第五卷将其确立为首要任务和新时代的硬道理，并提出新质生产力。这是一个与时俱进、不断深化的理论创新过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进入第二部分：科学把握习近平总书记关于高质量发展重要论述的鲜明理论品格。高质量发展是动态演进、阶梯式上升的过程。唯有运用科学思想方法观大势、谋全局、抓大事，才能在纷繁复杂的不确定性中持续巩固和扩大发展确定性，牢牢掌握高质量发展主动权。这一部分我们将学习五大鲜明理论品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守正创新是高质量发展重要论述的首要理论品格。守正，就是坚持马克思主义政治经济学基本原理、坚持党的全面领导、坚持以人民为中心、坚持中国特色社会主义道路不动摇。创新，就是立足不同阶段的主要问题和重点任务，持续推动理论创新。从第一卷到第五卷，我们可以清晰看到一条守正创新的理论发展轨迹，成功开辟了马克思主义政治经济学中国化时代化新境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人民至上是高质量发展的价值旨归。高质量发展就是能够很好满足人民日益增长的美好生活需要的发展。从第一卷到第五卷，人民至上始终是贯穿始终的价值主线。发展为了人民、发展依靠人民、发展成果由人民共享，这三个方面构成了完整的人民至上价值体系，从根本上超越了西方以资本为中心的发展逻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知行合一是高质量发展的实践品格。这种知行合一体现在两个方面：一是以"知"定向，在理论清醒中锚定发展航向，通过对经济发展规律的深刻把握，为实践指明路径；二是以"行"践知，在攻坚克难中彰显真理力量，始终以解决重大现实问题为实践指向。高质量发展从不回避问题，正是在破解具体问题、化解现实矛盾中，理论不断转化为强大的物质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系统辩证是高质量发展的科学思维方法。高质量发展是一个系统性工程，需要运用科学思维来把握。习近平总书记运用了三种重要思维：一是辩证思维，统筹好五对重要关系，体现两点论与重点论的统一；二是系统思维，以全局视野谋划整体性发展，推动各领域协同联动；三是历史思维，从历史纵深中洞察发展大势，深刻阐明我国经济转向高质量发展的历史必然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胸怀天下是高质量发展的人类情怀。高质量发展不是闭门求进，而是以为人类谋进步、为世界谋大同的宏阔视野，坚持在坚定维护世界和平与发展中谋求自身发展，又以自身发展更好造福世界。从高质量共建"一带一路"，到高水平对外开放同世界共享发展机遇，再到推动"大金砖合作"高质量发展，习近平总书记将胸怀天下的大国担当内嵌到高质量发展的理论和实践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进入第三部分：习近平总书记关于高质量发展的重要论述彰显磅礴实践伟力。思想伟力领航发展方向，理论之光照耀奋进征程。新时代以来，我国高质量发展取得显著成就，经济总量连跨重大台阶，发展的活力更充沛、动力更强劲、结构更优化、底气更充足、韧性更强大，全面建设社会主义现代化国家的物质技术基础更加坚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创新是引领发展的第一动力。习近平总书记强调，协调发展、绿色发展、开放发展、共享发展都有利于增强发展动力，但核心在创新。新时代以来，我们党把创新摆在国家全局的核心位置，重大创新成果竞相涌现："嫦娥"探月、"北斗"组网、超级计算机"灵晟"登顶全球榜单。今年上半年高技术制造业增加值增长13.3%，新动能成为支撑高质量发展的核心引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协调是高质量发展的内生特点。习近平总书记强调，不平衡是普遍的，要在发展中促进相对平衡。新时代以来，京津冀协同发展、长三角一体化、粤港澳大湾区建设等重大区域战略落地见效，逐步构建起优势互补、高质量发展的区域经济布局。我们打赢了人类历史上规模最大的脱贫攻坚战，全面推进乡村振兴，城乡要素双向流动更加顺畅，发展的潜力和后劲被充分激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绿色是高质量发展的鲜明底色。新时代以来，我国建成了全球最大的可再生能源体系，构建了全球最完整的新能源产业链，新能源汽车、光伏等绿色产业形成全球竞争优势。特别是在长江经济带，十年间优良水质比例从67%提升至96.5%，地区生产总值翻了一番多，真正实现了生态环境保护与经济发展齐头并进。绿水青山就是金山银山的理念深入人心、成为实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共享是高质量发展的根本目的。高质量发展的出发点和落脚点是人，人民幸福安康是高质量发展的根本目的。新时代以来，我们建成了世界上规模最大的教育体系、社会保障体系、医疗卫生体系。在做大"蛋糕"的同时，努力把"蛋糕"切好分好，构建初次分配、再分配、第三次分配协调配套的制度体系。育儿补贴发放、养老保险全国统筹稳步落地，群众的忧心事、烦心事一件件解决，人民群众的获得感、幸福感、安全感持续增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进入第四部分：推动高质量发展再上新台阶。高质量发展是全面建设社会主义现代化国家的首要任务。习近平总书记强调，必须完整、准确、全面贯彻新发展理念，必须更好统筹质的有效提升和量的合理增长，必须坚定不移深化改革开放、深入转变发展方式，必须以满足人民日益增长的美好生活需要为出发点和落脚点。这四个"必须"为推动高质量发展再上新台阶提供了根本遵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推动高质量发展再上新台阶，第一个"必须"是完整、准确、全面贯彻新发展理念。创新、协调、绿色、开放、共享五大发展理念是一个系统的理论体系，必须一体推进、协同发力。坚持创新发展，加快高水平科技自立自强；坚持协调发展，优化区域经济布局；坚持绿色发展，走生态优先之路；坚持开放发展，稳步扩大制度型开放；坚持共享发展，让发展成果更多更公平惠及全体人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必须"是更好统筹质的有效提升和量的合理增长。经济社会发展是量变积累到质变飞跃的过程。推动高质量发展，决不能再走过去"摊大饼"式的规模扩张老路，但同时必须重视合理的经济增速对稳定就业、保障民生、化解各类风险的重要作用。一方面，把"质的有效提升"摆在更加突出的位置，加快构建现代化产业体系；另一方面，在提高发展质量效益基础上努力实现"量的合理增长"。质和量是辩证统一的，统一于高质量发展的伟大实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开放是高质量发展的必由之路。新时代以来，我国对外开放水平和发展内外联动性显著提升。从2013年上海自贸试验区揭牌到2026年内蒙古自贸试验区落地，23个自贸试验区雁阵齐飞，海南自由贸易港封关运作。今年上半年，我国货物贸易进出口25.47万亿元，同比增长16.9%，稳居全球货物贸易第一大国地位。一批内陆沿边地区从开放末梢变为开放前沿，高水平对外开放为中国式现代化拓展了发展空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必须"是坚定不移深化改革开放、深入转变发展方式。"十五五"时期推动高质量发展，必须着力化解各类结构性矛盾，不断破除制约高质量发展的体制机制藩篱。一方面，要深化改革，充分发挥市场在资源配置中的决定性作用，更好发挥政府作用，让各类经营主体的活力竞相迸发；另一方面，要稳步扩大自主开放，在国内国际双循环的相互促进中拓展高质量发展的跃升拓维空间。最终要推动经济发展从要素投入驱动转向创新驱动、效率提升驱动的内涵型增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个"必须"是以满足人民日益增长的美好生活需要为出发点和落脚点。中国式现代化，民生为大。高质量发展的出发点和落脚点是人，人民幸福安康是高质量发展的根本目的。要坚持发展为了人民，始终将人民利益置于首位；坚持发展依靠人民，充分调动人民的积极性主动性创造性；坚持发展成果由人民共享，把民生福祉改善作为衡量高质量发展成效的核心标尺。让全体人民在高质量发展进程中感受到实实在在的获得感、幸福感、安全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今天的党课就要结束了。让我们以这次学习为新的起点，深入学习贯彻《习近平谈治国理政》第一至五卷，系统把握高质量发展的思想脉络、理论品格与实践伟力，不断增强以高质量发展全面推进中国式现代化的政治自觉、思想自觉、行动自觉。要深刻领悟"两个确立"的决定性意义，坚决做到"两个维护"，完整准确全面贯彻新发展理念，立足本职岗位，勇于担当作为，把学习成果转化为推动高质量发展的实际成效，为全面建设社会主义现代化国家、全面推进中华民族伟大复兴贡献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感谢各位同志的聆听，以上是本次党课的全部内容，敬请批评指正。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目录">
    <p:bg>
      <p:bgPr>
        <a:solidFill>
          <a:schemeClr val="bg1"/>
        </a:solidFill>
        <a:effectLst/>
      </p:bgPr>
    </p:bg>
    <p:spTree>
      <p:nvGrpSpPr>
        <p:cNvPr id="1" name=""/>
        <p:cNvGrpSpPr/>
        <p:nvPr/>
      </p:nvGrpSpPr>
      <p:grpSpPr>
        <a:xfrm>
          <a:off x="0" y="0"/>
          <a:ext cx="0" cy="0"/>
          <a:chOff x="0" y="0"/>
          <a:chExt cx="0" cy="0"/>
        </a:xfrm>
      </p:grpSpPr>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charset="-122"/>
              <a:cs typeface="+mn-cs"/>
            </a:endParaRPr>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AD142950-2B78-4F3B-919F-ED1A4007ED18}" type="slidenum">
              <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4" Type="http://schemas.openxmlformats.org/officeDocument/2006/relationships/notesSlide" Target="../notesSlides/notesSlide3.xml"/><Relationship Id="rId23" Type="http://schemas.openxmlformats.org/officeDocument/2006/relationships/slideLayout" Target="../slideLayouts/slideLayout2.xml"/><Relationship Id="rId22" Type="http://schemas.openxmlformats.org/officeDocument/2006/relationships/tags" Target="../tags/tag21.xml"/><Relationship Id="rId21" Type="http://schemas.openxmlformats.org/officeDocument/2006/relationships/image" Target="../media/image2.png"/><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6" name="AutoShape 6"/>
          <p:cNvSpPr/>
          <p:nvPr/>
        </p:nvSpPr>
        <p:spPr>
          <a:xfrm>
            <a:off x="1031875" y="241300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40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a:p>
            <a:pPr marL="0" indent="0" algn="ctr">
              <a:lnSpc>
                <a:spcPct val="125000"/>
              </a:lnSpc>
              <a:defRPr/>
            </a:pPr>
            <a:r>
              <a:rPr lang="zh-CN" altLang="en-US" sz="40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牢牢把握高质量发展这个首要任务</a:t>
            </a:r>
            <a:endParaRPr lang="zh-CN" altLang="en-US" sz="40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a:p>
            <a:pPr marL="0" indent="0" algn="ctr">
              <a:lnSpc>
                <a:spcPct val="125000"/>
              </a:lnSpc>
              <a:defRPr/>
            </a:pPr>
            <a:r>
              <a:rPr lang="en-US" sz="22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                    ——</a:t>
            </a:r>
            <a:r>
              <a:rPr lang="zh-CN" altLang="en-US" sz="22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深入</a:t>
            </a:r>
            <a:r>
              <a:rPr lang="en-US" sz="22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学习贯彻《习近平谈治国理政》</a:t>
            </a:r>
            <a:endParaRPr lang="en-US" sz="22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a:p>
            <a:pPr indent="0" algn="ctr" eaLnBrk="1" fontAlgn="auto" latinLnBrk="0" hangingPunct="1">
              <a:lnSpc>
                <a:spcPct val="125000"/>
              </a:lnSpc>
              <a:spcBef>
                <a:spcPts val="2200"/>
              </a:spcBef>
              <a:defRPr/>
            </a:pPr>
            <a:r>
              <a:rPr lang="zh-CN" altLang="en-US" sz="2800">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主讲人：</a:t>
            </a:r>
            <a:r>
              <a:rPr lang="en-US" altLang="zh-CN" sz="2800">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A</a:t>
            </a:r>
            <a:r>
              <a:rPr lang="zh-CN" altLang="en-US" sz="2800">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书记</a:t>
            </a:r>
            <a:endParaRPr lang="zh-CN" altLang="en-US" sz="2800">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p:txBody>
      </p:sp>
      <p:sp>
        <p:nvSpPr>
          <p:cNvPr id="7" name="AutoShape 7"/>
          <p:cNvSpPr/>
          <p:nvPr/>
        </p:nvSpPr>
        <p:spPr>
          <a:xfrm>
            <a:off x="1016000" y="368300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AutoShape 5"/>
          <p:cNvSpPr/>
          <p:nvPr/>
        </p:nvSpPr>
        <p:spPr>
          <a:xfrm>
            <a:off x="1397000" y="433705"/>
            <a:ext cx="9906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zh-CN" altLang="en-US"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rPr>
              <a:t>前</a:t>
            </a:r>
            <a:r>
              <a:rPr lang="en-US" altLang="zh-CN"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rPr>
              <a:t>  </a:t>
            </a:r>
            <a:r>
              <a:rPr lang="zh-CN" altLang="en-US"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rPr>
              <a:t>言</a:t>
            </a:r>
            <a:endParaRPr lang="en-US"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endParaRPr>
          </a:p>
          <a:p>
            <a:pPr marL="0" indent="0" algn="ctr">
              <a:lnSpc>
                <a:spcPct val="108000"/>
              </a:lnSpc>
              <a:defRPr/>
            </a:pPr>
            <a:endParaRPr lang="en-US" altLang="en-US"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endParaRPr>
          </a:p>
        </p:txBody>
      </p:sp>
      <p:sp>
        <p:nvSpPr>
          <p:cNvPr id="2" name="文本框 1"/>
          <p:cNvSpPr txBox="1"/>
          <p:nvPr/>
        </p:nvSpPr>
        <p:spPr>
          <a:xfrm>
            <a:off x="1073785" y="1560830"/>
            <a:ext cx="10514965" cy="1609090"/>
          </a:xfrm>
          <a:prstGeom prst="rect">
            <a:avLst/>
          </a:prstGeom>
        </p:spPr>
        <p:txBody>
          <a:bodyPr wrap="square">
            <a:noAutofit/>
          </a:bodyPr>
          <a:p>
            <a:pPr marL="0" indent="266700" algn="just"/>
            <a:r>
              <a:rPr lang="en-US" altLang="zh-CN" sz="2400" b="0" i="0">
                <a:solidFill>
                  <a:srgbClr val="C00000"/>
                </a:solidFill>
                <a:latin typeface="黑体" panose="02010609060101010101" charset="-122"/>
                <a:ea typeface="黑体" panose="02010609060101010101" charset="-122"/>
                <a:cs typeface="黑体" panose="02010609060101010101" charset="-122"/>
              </a:rPr>
              <a:t>  </a:t>
            </a:r>
            <a:r>
              <a:rPr lang="zh-CN" altLang="en-US" sz="2400" b="0" i="0">
                <a:solidFill>
                  <a:srgbClr val="C00000"/>
                </a:solidFill>
                <a:latin typeface="黑体" panose="02010609060101010101" charset="-122"/>
                <a:ea typeface="黑体" panose="02010609060101010101" charset="-122"/>
                <a:cs typeface="黑体" panose="02010609060101010101" charset="-122"/>
              </a:rPr>
              <a:t>高质量发展是新时代中国发展的鲜明标识，也是贯穿《习近平谈治国理政》第一至五卷的重要内容。立足新时代的历史坐标和发展任务，围绕实现什么样的发展、怎样实现发展等重大时代课题，习近平总书记战略性、创造性提出高质量发展，指引新时代中国发展打开新的天地、迈上更高台阶。高质量发展丰富和发展了马克思主义政治经济学，标志着我们在发展方式上探索出一条规模与质量并重、公平与效率统一的现代化新路径。深入学习第一至五卷，系统把握高质量发展的思想脉络、理论品格与实践伟力，有助于不断增强以高质量发展全面推进中国式现代化的政治自觉、思想自觉、行动自觉。</a:t>
            </a:r>
            <a:endParaRPr lang="zh-CN" altLang="en-US" sz="2400" b="0" i="0">
              <a:solidFill>
                <a:srgbClr val="C00000"/>
              </a:solidFill>
              <a:latin typeface="黑体" panose="02010609060101010101" charset="-122"/>
              <a:ea typeface="黑体" panose="02010609060101010101" charset="-122"/>
              <a:cs typeface="黑体" panose="02010609060101010101" charset="-122"/>
            </a:endParaRPr>
          </a:p>
        </p:txBody>
      </p:sp>
      <p:cxnSp>
        <p:nvCxnSpPr>
          <p:cNvPr id="3" name="直接连接符 2"/>
          <p:cNvCxnSpPr/>
          <p:nvPr/>
        </p:nvCxnSpPr>
        <p:spPr>
          <a:xfrm>
            <a:off x="1073785" y="1294765"/>
            <a:ext cx="10367010" cy="0"/>
          </a:xfrm>
          <a:prstGeom prst="line">
            <a:avLst/>
          </a:prstGeom>
          <a:ln w="28575" cmpd="sng">
            <a:solidFill>
              <a:schemeClr val="bg1"/>
            </a:solidFill>
            <a:prstDash val="solid"/>
          </a:ln>
        </p:spPr>
        <p:style>
          <a:lnRef idx="2">
            <a:schemeClr val="accent1"/>
          </a:lnRef>
          <a:fillRef idx="0">
            <a:srgbClr val="FFFFFF"/>
          </a:fillRef>
          <a:effectRef idx="0">
            <a:srgbClr val="FFFFFF"/>
          </a:effectRef>
          <a:fontRef idx="minor">
            <a:schemeClr val="tx1"/>
          </a:fontRef>
        </p:style>
      </p:cxnSp>
      <p:cxnSp>
        <p:nvCxnSpPr>
          <p:cNvPr id="4" name="直接连接符 3"/>
          <p:cNvCxnSpPr/>
          <p:nvPr/>
        </p:nvCxnSpPr>
        <p:spPr>
          <a:xfrm>
            <a:off x="963930" y="1199515"/>
            <a:ext cx="10683875"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pic>
        <p:nvPicPr>
          <p:cNvPr id="15" name="图片 1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48" name="组合 47"/>
          <p:cNvGrpSpPr/>
          <p:nvPr>
            <p:custDataLst>
              <p:tags r:id="rId1"/>
            </p:custDataLst>
          </p:nvPr>
        </p:nvGrpSpPr>
        <p:grpSpPr>
          <a:xfrm>
            <a:off x="1836420" y="2739390"/>
            <a:ext cx="8927465" cy="523240"/>
            <a:chOff x="4709205" y="2404332"/>
            <a:chExt cx="6712942" cy="523220"/>
          </a:xfrm>
        </p:grpSpPr>
        <p:grpSp>
          <p:nvGrpSpPr>
            <p:cNvPr id="5" name="组合 4"/>
            <p:cNvGrpSpPr/>
            <p:nvPr/>
          </p:nvGrpSpPr>
          <p:grpSpPr>
            <a:xfrm>
              <a:off x="5488680" y="2417191"/>
              <a:ext cx="5933467" cy="510361"/>
              <a:chOff x="5666317" y="2407865"/>
              <a:chExt cx="5933467" cy="510361"/>
            </a:xfrm>
          </p:grpSpPr>
          <p:sp>
            <p:nvSpPr>
              <p:cNvPr id="6" name="矩形: 圆角 5"/>
              <p:cNvSpPr/>
              <p:nvPr>
                <p:custDataLst>
                  <p:tags r:id="rId2"/>
                </p:custDataLst>
              </p:nvPr>
            </p:nvSpPr>
            <p:spPr>
              <a:xfrm>
                <a:off x="5667374" y="2407865"/>
                <a:ext cx="5932410" cy="510361"/>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endParaRPr>
              </a:p>
            </p:txBody>
          </p:sp>
          <p:sp>
            <p:nvSpPr>
              <p:cNvPr id="7" name="文本框 6"/>
              <p:cNvSpPr txBox="1"/>
              <p:nvPr>
                <p:custDataLst>
                  <p:tags r:id="rId3"/>
                </p:custDataLst>
              </p:nvPr>
            </p:nvSpPr>
            <p:spPr>
              <a:xfrm>
                <a:off x="5666317" y="2458028"/>
                <a:ext cx="5793786" cy="398765"/>
              </a:xfrm>
              <a:prstGeom prst="rect">
                <a:avLst/>
              </a:prstGeom>
              <a:noFill/>
            </p:spPr>
            <p:txBody>
              <a:bodyPr wrap="square" rtlCol="0">
                <a:spAutoFit/>
              </a:bodyPr>
              <a:lstStyle/>
              <a:p>
                <a:r>
                  <a:rPr lang="zh-CN" altLang="en-US" sz="2000" b="1" dirty="0">
                    <a:solidFill>
                      <a:schemeClr val="bg1"/>
                    </a:solidFill>
                    <a:latin typeface="微软雅黑" panose="020B0503020204020204" charset="-122"/>
                    <a:ea typeface="微软雅黑" panose="020B0503020204020204" charset="-122"/>
                  </a:rPr>
                  <a:t>科学把握习近平总书记关于高质量发展的重要论述的鲜明理论品格</a:t>
                </a:r>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4709205" y="2404332"/>
              <a:ext cx="627095" cy="521950"/>
              <a:chOff x="5710608" y="1850225"/>
              <a:chExt cx="627095" cy="521950"/>
            </a:xfrm>
          </p:grpSpPr>
          <p:sp>
            <p:nvSpPr>
              <p:cNvPr id="24" name="矩形 23"/>
              <p:cNvSpPr/>
              <p:nvPr>
                <p:custDataLst>
                  <p:tags r:id="rId4"/>
                </p:custDataLst>
              </p:nvPr>
            </p:nvSpPr>
            <p:spPr>
              <a:xfrm>
                <a:off x="5737097" y="1884057"/>
                <a:ext cx="600606" cy="4738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custDataLst>
                  <p:tags r:id="rId5"/>
                </p:custDataLst>
              </p:nvPr>
            </p:nvSpPr>
            <p:spPr>
              <a:xfrm>
                <a:off x="5710608" y="1850225"/>
                <a:ext cx="627095" cy="521950"/>
              </a:xfrm>
              <a:prstGeom prst="rect">
                <a:avLst/>
              </a:prstGeom>
            </p:spPr>
            <p:txBody>
              <a:bodyPr wrap="square">
                <a:spAutoFit/>
              </a:bodyPr>
              <a:lstStyle/>
              <a:p>
                <a:r>
                  <a:rPr lang="en-US" altLang="zh-CN" sz="2800" b="1" dirty="0">
                    <a:solidFill>
                      <a:schemeClr val="bg1"/>
                    </a:solidFill>
                    <a:latin typeface="微软雅黑" panose="020B0503020204020204" charset="-122"/>
                    <a:ea typeface="微软雅黑" panose="020B0503020204020204" charset="-122"/>
                  </a:rPr>
                  <a:t>02</a:t>
                </a:r>
                <a:endParaRPr lang="zh-CN" altLang="en-US" sz="2800" dirty="0"/>
              </a:p>
            </p:txBody>
          </p:sp>
        </p:grpSp>
      </p:grpSp>
      <p:grpSp>
        <p:nvGrpSpPr>
          <p:cNvPr id="47" name="组合 46"/>
          <p:cNvGrpSpPr/>
          <p:nvPr>
            <p:custDataLst>
              <p:tags r:id="rId6"/>
            </p:custDataLst>
          </p:nvPr>
        </p:nvGrpSpPr>
        <p:grpSpPr>
          <a:xfrm>
            <a:off x="1806575" y="3462655"/>
            <a:ext cx="9155430" cy="798444"/>
            <a:chOff x="4679286" y="3455996"/>
            <a:chExt cx="6845963" cy="799171"/>
          </a:xfrm>
        </p:grpSpPr>
        <p:grpSp>
          <p:nvGrpSpPr>
            <p:cNvPr id="8" name="组合 7"/>
            <p:cNvGrpSpPr/>
            <p:nvPr/>
          </p:nvGrpSpPr>
          <p:grpSpPr>
            <a:xfrm>
              <a:off x="5439730" y="3472457"/>
              <a:ext cx="6085519" cy="782710"/>
              <a:chOff x="5647614" y="3284305"/>
              <a:chExt cx="6085519" cy="518998"/>
            </a:xfrm>
          </p:grpSpPr>
          <p:sp>
            <p:nvSpPr>
              <p:cNvPr id="9" name="矩形: 圆角 8"/>
              <p:cNvSpPr/>
              <p:nvPr>
                <p:custDataLst>
                  <p:tags r:id="rId7"/>
                </p:custDataLst>
              </p:nvPr>
            </p:nvSpPr>
            <p:spPr>
              <a:xfrm>
                <a:off x="5667374" y="3284305"/>
                <a:ext cx="5932410" cy="36066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endParaRPr>
              </a:p>
            </p:txBody>
          </p:sp>
          <p:sp>
            <p:nvSpPr>
              <p:cNvPr id="10" name="矩形 9"/>
              <p:cNvSpPr/>
              <p:nvPr>
                <p:custDataLst>
                  <p:tags r:id="rId8"/>
                </p:custDataLst>
              </p:nvPr>
            </p:nvSpPr>
            <p:spPr>
              <a:xfrm>
                <a:off x="5647614" y="3334242"/>
                <a:ext cx="6085519" cy="469061"/>
              </a:xfrm>
              <a:prstGeom prst="rect">
                <a:avLst/>
              </a:prstGeom>
            </p:spPr>
            <p:txBody>
              <a:bodyPr wrap="square">
                <a:spAutoFit/>
              </a:bodyPr>
              <a:lstStyle/>
              <a:p>
                <a:r>
                  <a:rPr lang="zh-CN" altLang="en-US" sz="2000" b="1" dirty="0">
                    <a:solidFill>
                      <a:schemeClr val="bg1"/>
                    </a:solidFill>
                    <a:latin typeface="微软雅黑" panose="020B0503020204020204" charset="-122"/>
                    <a:ea typeface="微软雅黑" panose="020B0503020204020204" charset="-122"/>
                  </a:rPr>
                  <a:t> 习近平总书记关于高质量发展的重要论述彰显磅礴实践伟力</a:t>
                </a:r>
                <a:endParaRPr lang="zh-CN" altLang="en-US" sz="2000" b="1" dirty="0">
                  <a:solidFill>
                    <a:schemeClr val="bg1"/>
                  </a:solidFill>
                  <a:latin typeface="微软雅黑" panose="020B0503020204020204" charset="-122"/>
                  <a:ea typeface="微软雅黑" panose="020B0503020204020204" charset="-122"/>
                </a:endParaRPr>
              </a:p>
              <a:p>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26" name="组合 25"/>
            <p:cNvGrpSpPr/>
            <p:nvPr/>
          </p:nvGrpSpPr>
          <p:grpSpPr>
            <a:xfrm>
              <a:off x="4679286" y="3455996"/>
              <a:ext cx="647993" cy="522445"/>
              <a:chOff x="5710608" y="1850225"/>
              <a:chExt cx="647993" cy="522445"/>
            </a:xfrm>
          </p:grpSpPr>
          <p:sp>
            <p:nvSpPr>
              <p:cNvPr id="27" name="矩形 26"/>
              <p:cNvSpPr/>
              <p:nvPr>
                <p:custDataLst>
                  <p:tags r:id="rId9"/>
                </p:custDataLst>
              </p:nvPr>
            </p:nvSpPr>
            <p:spPr>
              <a:xfrm>
                <a:off x="5737097" y="1884057"/>
                <a:ext cx="600606" cy="4738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custDataLst>
                  <p:tags r:id="rId10"/>
                </p:custDataLst>
              </p:nvPr>
            </p:nvSpPr>
            <p:spPr>
              <a:xfrm>
                <a:off x="5710608" y="1850225"/>
                <a:ext cx="647993" cy="522445"/>
              </a:xfrm>
              <a:prstGeom prst="rect">
                <a:avLst/>
              </a:prstGeom>
            </p:spPr>
            <p:txBody>
              <a:bodyPr wrap="square">
                <a:spAutoFit/>
              </a:bodyPr>
              <a:lstStyle/>
              <a:p>
                <a:r>
                  <a:rPr lang="en-US" altLang="zh-CN" sz="2800" b="1" dirty="0">
                    <a:solidFill>
                      <a:schemeClr val="bg1"/>
                    </a:solidFill>
                    <a:latin typeface="微软雅黑" panose="020B0503020204020204" charset="-122"/>
                    <a:ea typeface="微软雅黑" panose="020B0503020204020204" charset="-122"/>
                  </a:rPr>
                  <a:t>03</a:t>
                </a:r>
                <a:endParaRPr lang="zh-CN" altLang="en-US" sz="2800" dirty="0"/>
              </a:p>
            </p:txBody>
          </p:sp>
        </p:grpSp>
      </p:grpSp>
      <p:sp>
        <p:nvSpPr>
          <p:cNvPr id="44" name="矩形 43"/>
          <p:cNvSpPr/>
          <p:nvPr/>
        </p:nvSpPr>
        <p:spPr>
          <a:xfrm>
            <a:off x="5494021" y="975636"/>
            <a:ext cx="1203960" cy="706755"/>
          </a:xfrm>
          <a:prstGeom prst="rect">
            <a:avLst/>
          </a:prstGeom>
        </p:spPr>
        <p:txBody>
          <a:bodyPr wrap="none">
            <a:spAutoFit/>
          </a:bodyPr>
          <a:lstStyle/>
          <a:p>
            <a:r>
              <a:rPr lang="zh-CN" altLang="en-US" sz="4000" b="1" dirty="0">
                <a:solidFill>
                  <a:srgbClr val="C00000"/>
                </a:solidFill>
                <a:latin typeface="方正小标宋简体" panose="03000509000000000000" charset="-122"/>
                <a:ea typeface="方正小标宋简体" panose="03000509000000000000" charset="-122"/>
              </a:rPr>
              <a:t>目录</a:t>
            </a:r>
            <a:endParaRPr lang="zh-CN" altLang="en-US" sz="4000" b="1" dirty="0">
              <a:solidFill>
                <a:srgbClr val="C00000"/>
              </a:solidFill>
              <a:latin typeface="方正小标宋简体" panose="03000509000000000000" charset="-122"/>
              <a:ea typeface="方正小标宋简体" panose="03000509000000000000" charset="-122"/>
            </a:endParaRPr>
          </a:p>
        </p:txBody>
      </p:sp>
      <p:grpSp>
        <p:nvGrpSpPr>
          <p:cNvPr id="49" name="组合 48"/>
          <p:cNvGrpSpPr/>
          <p:nvPr>
            <p:custDataLst>
              <p:tags r:id="rId11"/>
            </p:custDataLst>
          </p:nvPr>
        </p:nvGrpSpPr>
        <p:grpSpPr>
          <a:xfrm>
            <a:off x="1828800" y="1981200"/>
            <a:ext cx="8927465" cy="523113"/>
            <a:chOff x="4709205" y="2404332"/>
            <a:chExt cx="6712942" cy="523220"/>
          </a:xfrm>
        </p:grpSpPr>
        <p:grpSp>
          <p:nvGrpSpPr>
            <p:cNvPr id="50" name="组合 49"/>
            <p:cNvGrpSpPr/>
            <p:nvPr/>
          </p:nvGrpSpPr>
          <p:grpSpPr>
            <a:xfrm>
              <a:off x="5488680" y="2417191"/>
              <a:ext cx="5933467" cy="510361"/>
              <a:chOff x="5666317" y="2407865"/>
              <a:chExt cx="5933467" cy="510361"/>
            </a:xfrm>
          </p:grpSpPr>
          <p:sp>
            <p:nvSpPr>
              <p:cNvPr id="54" name="矩形: 圆角 53"/>
              <p:cNvSpPr/>
              <p:nvPr>
                <p:custDataLst>
                  <p:tags r:id="rId12"/>
                </p:custDataLst>
              </p:nvPr>
            </p:nvSpPr>
            <p:spPr>
              <a:xfrm>
                <a:off x="5667374" y="2407865"/>
                <a:ext cx="5932410" cy="510361"/>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endParaRPr>
              </a:p>
            </p:txBody>
          </p:sp>
          <p:sp>
            <p:nvSpPr>
              <p:cNvPr id="55" name="文本框 54"/>
              <p:cNvSpPr txBox="1"/>
              <p:nvPr>
                <p:custDataLst>
                  <p:tags r:id="rId13"/>
                </p:custDataLst>
              </p:nvPr>
            </p:nvSpPr>
            <p:spPr>
              <a:xfrm>
                <a:off x="5666317" y="2458030"/>
                <a:ext cx="5799402" cy="398862"/>
              </a:xfrm>
              <a:prstGeom prst="rect">
                <a:avLst/>
              </a:prstGeom>
              <a:noFill/>
            </p:spPr>
            <p:txBody>
              <a:bodyPr wrap="square" rtlCol="0">
                <a:spAutoFit/>
              </a:bodyPr>
              <a:lstStyle/>
              <a:p>
                <a:r>
                  <a:rPr lang="zh-CN" altLang="en-US" sz="2000" b="1" dirty="0">
                    <a:solidFill>
                      <a:schemeClr val="bg1"/>
                    </a:solidFill>
                    <a:latin typeface="微软雅黑" panose="020B0503020204020204" charset="-122"/>
                    <a:ea typeface="微软雅黑" panose="020B0503020204020204" charset="-122"/>
                  </a:rPr>
                  <a:t>系统把握习近平总书记关于高质量发展的重要论述的理论演进脉络</a:t>
                </a:r>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51" name="组合 50"/>
            <p:cNvGrpSpPr/>
            <p:nvPr/>
          </p:nvGrpSpPr>
          <p:grpSpPr>
            <a:xfrm>
              <a:off x="4709205" y="2404332"/>
              <a:ext cx="627095" cy="522077"/>
              <a:chOff x="5710608" y="1850225"/>
              <a:chExt cx="627095" cy="522077"/>
            </a:xfrm>
          </p:grpSpPr>
          <p:sp>
            <p:nvSpPr>
              <p:cNvPr id="52" name="矩形 51"/>
              <p:cNvSpPr/>
              <p:nvPr>
                <p:custDataLst>
                  <p:tags r:id="rId14"/>
                </p:custDataLst>
              </p:nvPr>
            </p:nvSpPr>
            <p:spPr>
              <a:xfrm>
                <a:off x="5737097" y="1884057"/>
                <a:ext cx="600606" cy="4738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custDataLst>
                  <p:tags r:id="rId15"/>
                </p:custDataLst>
              </p:nvPr>
            </p:nvSpPr>
            <p:spPr>
              <a:xfrm>
                <a:off x="5710608" y="1850225"/>
                <a:ext cx="627095" cy="522077"/>
              </a:xfrm>
              <a:prstGeom prst="rect">
                <a:avLst/>
              </a:prstGeom>
            </p:spPr>
            <p:txBody>
              <a:bodyPr wrap="square">
                <a:spAutoFit/>
              </a:bodyPr>
              <a:lstStyle/>
              <a:p>
                <a:r>
                  <a:rPr lang="en-US" altLang="zh-CN" sz="2800" b="1" dirty="0">
                    <a:solidFill>
                      <a:schemeClr val="bg1"/>
                    </a:solidFill>
                    <a:latin typeface="微软雅黑" panose="020B0503020204020204" charset="-122"/>
                    <a:ea typeface="微软雅黑" panose="020B0503020204020204" charset="-122"/>
                  </a:rPr>
                  <a:t>01</a:t>
                </a:r>
                <a:endParaRPr lang="zh-CN" altLang="en-US" sz="2800" dirty="0"/>
              </a:p>
            </p:txBody>
          </p:sp>
        </p:grpSp>
      </p:grpSp>
      <p:grpSp>
        <p:nvGrpSpPr>
          <p:cNvPr id="2" name="组合 1"/>
          <p:cNvGrpSpPr/>
          <p:nvPr>
            <p:custDataLst>
              <p:tags r:id="rId16"/>
            </p:custDataLst>
          </p:nvPr>
        </p:nvGrpSpPr>
        <p:grpSpPr>
          <a:xfrm>
            <a:off x="1796415" y="4229735"/>
            <a:ext cx="9155430" cy="798444"/>
            <a:chOff x="4679286" y="3455996"/>
            <a:chExt cx="6845963" cy="799171"/>
          </a:xfrm>
        </p:grpSpPr>
        <p:grpSp>
          <p:nvGrpSpPr>
            <p:cNvPr id="3" name="组合 2"/>
            <p:cNvGrpSpPr/>
            <p:nvPr/>
          </p:nvGrpSpPr>
          <p:grpSpPr>
            <a:xfrm>
              <a:off x="5439730" y="3472457"/>
              <a:ext cx="6085519" cy="782710"/>
              <a:chOff x="5647614" y="3284305"/>
              <a:chExt cx="6085519" cy="518998"/>
            </a:xfrm>
          </p:grpSpPr>
          <p:sp>
            <p:nvSpPr>
              <p:cNvPr id="4" name="矩形: 圆角 8"/>
              <p:cNvSpPr/>
              <p:nvPr>
                <p:custDataLst>
                  <p:tags r:id="rId17"/>
                </p:custDataLst>
              </p:nvPr>
            </p:nvSpPr>
            <p:spPr>
              <a:xfrm>
                <a:off x="5667374" y="3284305"/>
                <a:ext cx="5932410" cy="36066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endParaRPr>
              </a:p>
            </p:txBody>
          </p:sp>
          <p:sp>
            <p:nvSpPr>
              <p:cNvPr id="11" name="矩形 10"/>
              <p:cNvSpPr/>
              <p:nvPr>
                <p:custDataLst>
                  <p:tags r:id="rId18"/>
                </p:custDataLst>
              </p:nvPr>
            </p:nvSpPr>
            <p:spPr>
              <a:xfrm>
                <a:off x="5647614" y="3334242"/>
                <a:ext cx="6085519" cy="469061"/>
              </a:xfrm>
              <a:prstGeom prst="rect">
                <a:avLst/>
              </a:prstGeom>
            </p:spPr>
            <p:txBody>
              <a:bodyPr wrap="square">
                <a:spAutoFit/>
              </a:bodyPr>
              <a:lstStyle/>
              <a:p>
                <a:r>
                  <a:rPr lang="zh-CN" altLang="en-US" sz="2000" b="1" dirty="0">
                    <a:solidFill>
                      <a:schemeClr val="bg1"/>
                    </a:solidFill>
                    <a:latin typeface="微软雅黑" panose="020B0503020204020204" charset="-122"/>
                    <a:ea typeface="微软雅黑" panose="020B0503020204020204" charset="-122"/>
                  </a:rPr>
                  <a:t> 推动高质量发展再上新台阶</a:t>
                </a:r>
                <a:endParaRPr lang="zh-CN" altLang="en-US" sz="2000" b="1" dirty="0">
                  <a:solidFill>
                    <a:schemeClr val="bg1"/>
                  </a:solidFill>
                  <a:latin typeface="微软雅黑" panose="020B0503020204020204" charset="-122"/>
                  <a:ea typeface="微软雅黑" panose="020B0503020204020204" charset="-122"/>
                </a:endParaRPr>
              </a:p>
              <a:p>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12" name="组合 11"/>
            <p:cNvGrpSpPr/>
            <p:nvPr/>
          </p:nvGrpSpPr>
          <p:grpSpPr>
            <a:xfrm>
              <a:off x="4679286" y="3455996"/>
              <a:ext cx="647993" cy="522445"/>
              <a:chOff x="5710608" y="1850225"/>
              <a:chExt cx="647993" cy="522445"/>
            </a:xfrm>
          </p:grpSpPr>
          <p:sp>
            <p:nvSpPr>
              <p:cNvPr id="13" name="矩形 12"/>
              <p:cNvSpPr/>
              <p:nvPr>
                <p:custDataLst>
                  <p:tags r:id="rId19"/>
                </p:custDataLst>
              </p:nvPr>
            </p:nvSpPr>
            <p:spPr>
              <a:xfrm>
                <a:off x="5737097" y="1884057"/>
                <a:ext cx="600606" cy="4738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custDataLst>
                  <p:tags r:id="rId20"/>
                </p:custDataLst>
              </p:nvPr>
            </p:nvSpPr>
            <p:spPr>
              <a:xfrm>
                <a:off x="5710608" y="1850225"/>
                <a:ext cx="647993" cy="522445"/>
              </a:xfrm>
              <a:prstGeom prst="rect">
                <a:avLst/>
              </a:prstGeom>
            </p:spPr>
            <p:txBody>
              <a:bodyPr wrap="square">
                <a:spAutoFit/>
              </a:bodyPr>
              <a:lstStyle/>
              <a:p>
                <a:r>
                  <a:rPr lang="en-US" altLang="zh-CN" sz="2800" b="1" dirty="0">
                    <a:solidFill>
                      <a:schemeClr val="bg1"/>
                    </a:solidFill>
                    <a:latin typeface="微软雅黑" panose="020B0503020204020204" charset="-122"/>
                    <a:ea typeface="微软雅黑" panose="020B0503020204020204" charset="-122"/>
                  </a:rPr>
                  <a:t>04</a:t>
                </a:r>
                <a:endParaRPr lang="zh-CN" altLang="en-US" sz="2800" dirty="0"/>
              </a:p>
            </p:txBody>
          </p:sp>
        </p:grpSp>
      </p:grpSp>
      <p:pic>
        <p:nvPicPr>
          <p:cNvPr id="15" name="图片 14"/>
          <p:cNvPicPr>
            <a:picLocks noChangeAspect="1"/>
          </p:cNvPicPr>
          <p:nvPr userDrawn="1"/>
        </p:nvPicPr>
        <p:blipFill>
          <a:blip r:embed="rId2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cxnSp>
        <p:nvCxnSpPr>
          <p:cNvPr id="16" name="直接连接符 15"/>
          <p:cNvCxnSpPr/>
          <p:nvPr/>
        </p:nvCxnSpPr>
        <p:spPr>
          <a:xfrm>
            <a:off x="963930" y="1682115"/>
            <a:ext cx="10683875"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ustDataLst>
      <p:tags r:id="rId2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016000" y="2938145"/>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一、系统把握习近平总书记关于高质量发展</a:t>
            </a:r>
            <a:endPar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的重要论述的理论演进脉络</a:t>
            </a:r>
            <a:endPar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28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第一卷 · 积淀孕育</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高质量发展正式提出前的积淀与孕育</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进入新时代，我国发展总体向好，同时面临粗放型发展方式难以为继、单纯追求总量扩张无法满足民生需求、全球经济深度调整导致外部环境不确定性上升等新变化。</a:t>
            </a:r>
            <a:endParaRPr lang="en-US" sz="1100"/>
          </a:p>
        </p:txBody>
      </p:sp>
      <p:sp>
        <p:nvSpPr>
          <p:cNvPr id="7" name="AutoShape 7"/>
          <p:cNvSpPr/>
          <p:nvPr/>
        </p:nvSpPr>
        <p:spPr>
          <a:xfrm>
            <a:off x="762000" y="3048000"/>
            <a:ext cx="10668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143000" y="3238500"/>
            <a:ext cx="127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重要论述</a:t>
            </a:r>
            <a:endParaRPr lang="en-US" sz="1100"/>
          </a:p>
        </p:txBody>
      </p:sp>
      <p:sp>
        <p:nvSpPr>
          <p:cNvPr id="9" name="AutoShape 9"/>
          <p:cNvSpPr/>
          <p:nvPr/>
        </p:nvSpPr>
        <p:spPr>
          <a:xfrm>
            <a:off x="1143000" y="3619500"/>
            <a:ext cx="9906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1"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"增强经济增长的内生活力和动力，增长必须是实实在在和没有水分的增长，是有效益、有质量、可持续的增长。"</a:t>
            </a:r>
            <a:endParaRPr lang="en-US" sz="1100"/>
          </a:p>
        </p:txBody>
      </p:sp>
      <p:sp>
        <p:nvSpPr>
          <p:cNvPr id="10" name="AutoShape 10"/>
          <p:cNvSpPr/>
          <p:nvPr/>
        </p:nvSpPr>
        <p:spPr>
          <a:xfrm>
            <a:off x="762000" y="46990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第一卷"促进经济持续健康发展"专题中，习近平总书记的这一重要论述，打破了片面追求经济增速的发展路径依赖，对把经济发展转到更加注重质量效益的轨道上来具有重大指导意义，为高质量发展的正式提出奠定了思想基础。</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76200" cy="6858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第二卷 · 重要背景</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经济发展新常态是高质量发展提出的重要背景</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从"三期叠加"到经济发展新常态</a:t>
            </a:r>
            <a:endParaRPr lang="en-US" sz="1100"/>
          </a:p>
        </p:txBody>
      </p:sp>
      <p:sp>
        <p:nvSpPr>
          <p:cNvPr id="7" name="AutoShape 7"/>
          <p:cNvSpPr/>
          <p:nvPr/>
        </p:nvSpPr>
        <p:spPr>
          <a:xfrm>
            <a:off x="762000" y="2540000"/>
            <a:ext cx="4826000" cy="1778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730500"/>
            <a:ext cx="431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"三期叠加"阶段：</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增长速度换挡期</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结构调整阵痛期</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前期刺激政策消化期</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9" name="AutoShape 9"/>
          <p:cNvSpPr/>
          <p:nvPr/>
        </p:nvSpPr>
        <p:spPr>
          <a:xfrm>
            <a:off x="6096000" y="2540000"/>
            <a:ext cx="5334000" cy="1778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350000" y="2730500"/>
            <a:ext cx="4826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经济发展新常态：</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我国经济向形态更高级、分工更优化、结构更合理阶段演进的必经过程，揭示了提升发展质量的必然性。</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762000" y="46990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第二卷《经济工作要适应经济发展新常态》中，习近平总书记从"三期叠加"到经济发展新常态，立足客观实际研判发展态势作出重大判断。经济发展新常态的提出，为发展理念转变作了理论上的重要铺垫，也为高质量发展的正式提出提供了现实依据。</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第二卷 · 理论准备</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新发展理念为高质量发展作出充分理论准备</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习近平总书记提出创新、协调、绿色、开放、共享的新发展理念，将发展方式转型的现实要求上升为指导发展的基本原则。</a:t>
            </a:r>
            <a:endParaRPr lang="en-US" sz="1100"/>
          </a:p>
        </p:txBody>
      </p:sp>
      <p:sp>
        <p:nvSpPr>
          <p:cNvPr id="7" name="AutoShape 7"/>
          <p:cNvSpPr/>
          <p:nvPr/>
        </p:nvSpPr>
        <p:spPr>
          <a:xfrm>
            <a:off x="762000" y="2794000"/>
            <a:ext cx="2032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62000" y="2984500"/>
            <a:ext cx="203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创新</a:t>
            </a:r>
            <a:endParaRPr lang="en-US" sz="1100"/>
          </a:p>
        </p:txBody>
      </p:sp>
      <p:sp>
        <p:nvSpPr>
          <p:cNvPr id="9" name="AutoShape 9"/>
          <p:cNvSpPr/>
          <p:nvPr/>
        </p:nvSpPr>
        <p:spPr>
          <a:xfrm>
            <a:off x="762000" y="3429000"/>
            <a:ext cx="2032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第一动力</a:t>
            </a:r>
            <a:endParaRPr lang="en-US" sz="1100"/>
          </a:p>
        </p:txBody>
      </p:sp>
      <p:sp>
        <p:nvSpPr>
          <p:cNvPr id="10" name="AutoShape 10"/>
          <p:cNvSpPr/>
          <p:nvPr/>
        </p:nvSpPr>
        <p:spPr>
          <a:xfrm>
            <a:off x="3048000" y="2794000"/>
            <a:ext cx="2032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048000" y="2984500"/>
            <a:ext cx="203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协调</a:t>
            </a:r>
            <a:endParaRPr lang="en-US" sz="1100"/>
          </a:p>
        </p:txBody>
      </p:sp>
      <p:sp>
        <p:nvSpPr>
          <p:cNvPr id="12" name="AutoShape 12"/>
          <p:cNvSpPr/>
          <p:nvPr/>
        </p:nvSpPr>
        <p:spPr>
          <a:xfrm>
            <a:off x="3048000" y="3429000"/>
            <a:ext cx="2032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内生特点</a:t>
            </a:r>
            <a:endParaRPr lang="en-US" sz="1100"/>
          </a:p>
        </p:txBody>
      </p:sp>
      <p:sp>
        <p:nvSpPr>
          <p:cNvPr id="13" name="AutoShape 13"/>
          <p:cNvSpPr/>
          <p:nvPr/>
        </p:nvSpPr>
        <p:spPr>
          <a:xfrm>
            <a:off x="5334000" y="2794000"/>
            <a:ext cx="2032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334000" y="2984500"/>
            <a:ext cx="203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绿色</a:t>
            </a:r>
            <a:endParaRPr lang="en-US" sz="1100"/>
          </a:p>
        </p:txBody>
      </p:sp>
      <p:sp>
        <p:nvSpPr>
          <p:cNvPr id="15" name="AutoShape 15"/>
          <p:cNvSpPr/>
          <p:nvPr/>
        </p:nvSpPr>
        <p:spPr>
          <a:xfrm>
            <a:off x="5334000" y="3429000"/>
            <a:ext cx="2032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普遍形态</a:t>
            </a:r>
            <a:endParaRPr lang="en-US" sz="1100"/>
          </a:p>
        </p:txBody>
      </p:sp>
      <p:sp>
        <p:nvSpPr>
          <p:cNvPr id="16" name="AutoShape 16"/>
          <p:cNvSpPr/>
          <p:nvPr/>
        </p:nvSpPr>
        <p:spPr>
          <a:xfrm>
            <a:off x="7620000" y="2794000"/>
            <a:ext cx="2032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0" y="2984500"/>
            <a:ext cx="203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开放</a:t>
            </a:r>
            <a:endParaRPr lang="en-US" sz="1100"/>
          </a:p>
        </p:txBody>
      </p:sp>
      <p:sp>
        <p:nvSpPr>
          <p:cNvPr id="18" name="AutoShape 18"/>
          <p:cNvSpPr/>
          <p:nvPr/>
        </p:nvSpPr>
        <p:spPr>
          <a:xfrm>
            <a:off x="7620000" y="3429000"/>
            <a:ext cx="2032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必由之路</a:t>
            </a:r>
            <a:endParaRPr lang="en-US" sz="1100"/>
          </a:p>
        </p:txBody>
      </p:sp>
      <p:sp>
        <p:nvSpPr>
          <p:cNvPr id="19" name="AutoShape 19"/>
          <p:cNvSpPr/>
          <p:nvPr/>
        </p:nvSpPr>
        <p:spPr>
          <a:xfrm>
            <a:off x="9906000" y="2794000"/>
            <a:ext cx="1524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9906000" y="2984500"/>
            <a:ext cx="152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共享</a:t>
            </a:r>
            <a:endParaRPr lang="en-US" sz="1100"/>
          </a:p>
        </p:txBody>
      </p:sp>
      <p:sp>
        <p:nvSpPr>
          <p:cNvPr id="21" name="AutoShape 21"/>
          <p:cNvSpPr/>
          <p:nvPr/>
        </p:nvSpPr>
        <p:spPr>
          <a:xfrm>
            <a:off x="9906000" y="3429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根本目的</a:t>
            </a:r>
            <a:endParaRPr lang="en-US" sz="1100"/>
          </a:p>
        </p:txBody>
      </p:sp>
      <p:sp>
        <p:nvSpPr>
          <p:cNvPr id="22" name="AutoShape 22"/>
          <p:cNvSpPr/>
          <p:nvPr/>
        </p:nvSpPr>
        <p:spPr>
          <a:xfrm>
            <a:off x="762000" y="4191000"/>
            <a:ext cx="106680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第四卷《深入贯彻新发展理念》中，习近平总书记从十三个方面总结党的十八大以来我们党对经济社会发展提出的重大理论和理念，强调"其中新发展理念是最重要、最主要的"。作为系统的理论体系，五大发展理念回答了发展的目的、动力、方式、路径等一系列重大问题，各有侧重又相互贯通、相互促进，为高质量发展的正式提出提供了理论指导和理念前提。</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第三卷 · 正式提出</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高质量发展的正式提出与系统构建</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985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095500"/>
            <a:ext cx="10160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2017年10月，党的十九大作出"我国经济已由高速增长阶段转向高质量发展阶段"的重大判断</a:t>
            </a:r>
            <a:endParaRPr lang="en-US" sz="1100"/>
          </a:p>
        </p:txBody>
      </p:sp>
      <p:sp>
        <p:nvSpPr>
          <p:cNvPr id="8" name="AutoShape 8"/>
          <p:cNvSpPr/>
          <p:nvPr/>
        </p:nvSpPr>
        <p:spPr>
          <a:xfrm>
            <a:off x="762000" y="2921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高质量发展的科学内涵</a:t>
            </a:r>
            <a:endParaRPr lang="en-US" sz="1100"/>
          </a:p>
        </p:txBody>
      </p:sp>
      <p:sp>
        <p:nvSpPr>
          <p:cNvPr id="9" name="AutoShape 9"/>
          <p:cNvSpPr/>
          <p:nvPr/>
        </p:nvSpPr>
        <p:spPr>
          <a:xfrm>
            <a:off x="762000" y="3365500"/>
            <a:ext cx="10668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10160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600" b="0"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高质量发展，就是能够很好满足人民日益增长的美好生活需要的发展，是体现新发展理念的发展，是创新成为第一动力、协调成为内生特点、绿色成为普遍形态、开放成为必由之路、共享成为根本目的的发展。</a:t>
            </a:r>
            <a:endParaRPr lang="en-US" sz="1100"/>
          </a:p>
        </p:txBody>
      </p:sp>
      <p:sp>
        <p:nvSpPr>
          <p:cNvPr id="11" name="AutoShape 11"/>
          <p:cNvSpPr/>
          <p:nvPr/>
        </p:nvSpPr>
        <p:spPr>
          <a:xfrm>
            <a:off x="762000" y="47625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三卷《我国经济已由高速增长阶段转向高质量发展阶段》从供给、需求、投入产出、分配、宏观经济循环五个方面阐述高质量发展的内涵，明确高质量发展的要求、工作主线、基本路径、着力点、制度保障等，科学回答了高质量发展是什么、怎么做、谁来做、为谁做等一系列理论和实践问题。至此，高质量发展成为逻辑严密、内涵科学的理论体系。</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第四卷 · 鲜明主题</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构建新发展格局，增强高质量发展韧性活力</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985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"大进大出的环境条件已经变化，必须根据新的形势提出引领发展的新思路。"</a:t>
            </a:r>
            <a:endParaRPr lang="en-US" sz="1100"/>
          </a:p>
        </p:txBody>
      </p:sp>
      <p:sp>
        <p:nvSpPr>
          <p:cNvPr id="8" name="AutoShape 8"/>
          <p:cNvSpPr/>
          <p:nvPr/>
        </p:nvSpPr>
        <p:spPr>
          <a:xfrm>
            <a:off x="762000" y="2984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新发展格局的核心内涵</a:t>
            </a:r>
            <a:endParaRPr lang="en-US" sz="1100"/>
          </a:p>
        </p:txBody>
      </p:sp>
      <p:sp>
        <p:nvSpPr>
          <p:cNvPr id="9" name="AutoShape 9"/>
          <p:cNvSpPr/>
          <p:nvPr/>
        </p:nvSpPr>
        <p:spPr>
          <a:xfrm>
            <a:off x="762000" y="3492500"/>
            <a:ext cx="4826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683000"/>
            <a:ext cx="431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以国内大循环为主体</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依托强大国内市场，贯通生产、分配、流通、消费各环节，形成国民经济良性循环。</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6096000" y="3492500"/>
            <a:ext cx="5334000" cy="1270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350000" y="3683000"/>
            <a:ext cx="4826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国内国际双循环相互促进</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通过发挥内需潜力，使国内市场和国际市场更好联通，以国际循环提升国内大循环效率和水平。</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3" name="AutoShape 13"/>
          <p:cNvSpPr/>
          <p:nvPr/>
        </p:nvSpPr>
        <p:spPr>
          <a:xfrm>
            <a:off x="762000" y="5080000"/>
            <a:ext cx="1066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四卷《构建新发展格局、重塑新竞争优势》《加快构建新发展格局》集中展现了习近平总书记对构建新发展格局的时代必然性、最本质特征、重要着力点的深刻思考。构建新发展格局是适应我国发展新阶段要求、塑造国际合作和竞争新优势的必然选择，进一步增强了高质量发展的韧性和活力。</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 · 丰富拓展</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高质量发展的丰富拓展与进一步深化</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新时代迈入第二个十年，全面建成社会主义现代化强国的艰巨任务更加清晰、更为紧迫，对高质量发展提出了更高要求。</a:t>
            </a:r>
            <a:endParaRPr lang="en-US" sz="1100"/>
          </a:p>
        </p:txBody>
      </p:sp>
      <p:sp>
        <p:nvSpPr>
          <p:cNvPr id="7" name="AutoShape 7"/>
          <p:cNvSpPr/>
          <p:nvPr/>
        </p:nvSpPr>
        <p:spPr>
          <a:xfrm>
            <a:off x="762000" y="2794000"/>
            <a:ext cx="330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984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2022年 · 党的二十大</a:t>
            </a:r>
            <a:endParaRPr lang="en-US" sz="1100"/>
          </a:p>
        </p:txBody>
      </p:sp>
      <p:sp>
        <p:nvSpPr>
          <p:cNvPr id="9" name="AutoShape 9"/>
          <p:cNvSpPr/>
          <p:nvPr/>
        </p:nvSpPr>
        <p:spPr>
          <a:xfrm>
            <a:off x="1016000" y="3429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高质量发展是全面建设社会主义现代化国家的</a:t>
            </a: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首要任务</a:t>
            </a:r>
            <a:endParaRPr lang="en-US" sz="1100"/>
          </a:p>
        </p:txBody>
      </p:sp>
      <p:sp>
        <p:nvSpPr>
          <p:cNvPr id="10" name="AutoShape 10"/>
          <p:cNvSpPr/>
          <p:nvPr/>
        </p:nvSpPr>
        <p:spPr>
          <a:xfrm>
            <a:off x="4445000" y="2794000"/>
            <a:ext cx="330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699000" y="2984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中国式现代化</a:t>
            </a:r>
            <a:endParaRPr lang="en-US" sz="1100"/>
          </a:p>
        </p:txBody>
      </p:sp>
      <p:sp>
        <p:nvSpPr>
          <p:cNvPr id="12" name="AutoShape 12"/>
          <p:cNvSpPr/>
          <p:nvPr/>
        </p:nvSpPr>
        <p:spPr>
          <a:xfrm>
            <a:off x="4699000" y="3429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把实现高质量发展作为中国式现代化的</a:t>
            </a: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本质要求之一</a:t>
            </a:r>
            <a:endParaRPr lang="en-US" sz="1100"/>
          </a:p>
        </p:txBody>
      </p:sp>
      <p:sp>
        <p:nvSpPr>
          <p:cNvPr id="13" name="AutoShape 13"/>
          <p:cNvSpPr/>
          <p:nvPr/>
        </p:nvSpPr>
        <p:spPr>
          <a:xfrm>
            <a:off x="8128000" y="2794000"/>
            <a:ext cx="3302000" cy="1524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382000" y="2984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alpha val="80000"/>
                  </a:srgbClr>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2023年 · 中央经济工作会议</a:t>
            </a:r>
            <a:endParaRPr lang="en-US" sz="1100"/>
          </a:p>
        </p:txBody>
      </p:sp>
      <p:sp>
        <p:nvSpPr>
          <p:cNvPr id="15" name="AutoShape 15"/>
          <p:cNvSpPr/>
          <p:nvPr/>
        </p:nvSpPr>
        <p:spPr>
          <a:xfrm>
            <a:off x="8382000" y="3429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必须把坚持高质量发展作为新时代的</a:t>
            </a:r>
            <a:r>
              <a:rPr lang="en-US" sz="1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硬道理</a:t>
            </a:r>
            <a:endParaRPr lang="en-US" sz="1100"/>
          </a:p>
        </p:txBody>
      </p:sp>
      <p:sp>
        <p:nvSpPr>
          <p:cNvPr id="16" name="AutoShape 16"/>
          <p:cNvSpPr/>
          <p:nvPr/>
        </p:nvSpPr>
        <p:spPr>
          <a:xfrm>
            <a:off x="762000" y="46990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首要任务、本质要求到新时代的硬道理，高质量发展在社会主义现代化建设大局中的战略地位进一步明确，体现了我们党与时俱进推进理论创新的高度自信与自觉。第五卷首篇是2022年10月习近平总书记在党的二十大上所作的报告，系统部署了高质量发展的各项任务。</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 · 动力深化</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新质生产力：高质量发展动力理论的深化突破</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高质量发展需要新的生产力理论来指导。习近平总书记提出新质生产力，回应了生产力理论创新的迫切需要。</a:t>
            </a:r>
            <a:endParaRPr lang="en-US" sz="1100"/>
          </a:p>
        </p:txBody>
      </p:sp>
      <p:sp>
        <p:nvSpPr>
          <p:cNvPr id="7" name="AutoShape 7"/>
          <p:cNvSpPr/>
          <p:nvPr/>
        </p:nvSpPr>
        <p:spPr>
          <a:xfrm>
            <a:off x="762000" y="2857500"/>
            <a:ext cx="5080000" cy="1651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3048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新质生产力的核心内涵</a:t>
            </a:r>
            <a:endParaRPr lang="en-US" sz="1100"/>
          </a:p>
        </p:txBody>
      </p:sp>
      <p:sp>
        <p:nvSpPr>
          <p:cNvPr id="9" name="AutoShape 9"/>
          <p:cNvSpPr/>
          <p:nvPr/>
        </p:nvSpPr>
        <p:spPr>
          <a:xfrm>
            <a:off x="1016000" y="3492500"/>
            <a:ext cx="4572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新质生产力代表先进生产力演进方向，其特点是创新，关键在质优，本质是先进生产力。它摆脱了传统增长路径，以科技创新推动产业创新。</a:t>
            </a:r>
            <a:endParaRPr lang="en-US" sz="1100"/>
          </a:p>
        </p:txBody>
      </p:sp>
      <p:sp>
        <p:nvSpPr>
          <p:cNvPr id="10" name="AutoShape 10"/>
          <p:cNvSpPr/>
          <p:nvPr/>
        </p:nvSpPr>
        <p:spPr>
          <a:xfrm>
            <a:off x="6350000" y="2857500"/>
            <a:ext cx="5080000" cy="19685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3048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发展新质生产力的重要原则</a:t>
            </a:r>
            <a:endParaRPr lang="en-US" sz="1100"/>
          </a:p>
        </p:txBody>
      </p:sp>
      <p:sp>
        <p:nvSpPr>
          <p:cNvPr id="12" name="AutoShape 12"/>
          <p:cNvSpPr/>
          <p:nvPr/>
        </p:nvSpPr>
        <p:spPr>
          <a:xfrm>
            <a:off x="6604000" y="3492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"一定要因地制宜，各有千秋。"</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发展新质生产力要立足各地资源禀赋、产业基础、科研条件，不能盲目跟风、一哄而上，要走符合自身实际的路子。</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3" name="AutoShape 13"/>
          <p:cNvSpPr/>
          <p:nvPr/>
        </p:nvSpPr>
        <p:spPr>
          <a:xfrm>
            <a:off x="762000" y="48895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第五卷"因地制宜发展新质生产力，实现高质量发展"专题中，习近平总书记系统阐述新质生产力的内涵、特点、意义和发展路径。新质生产力的提出表明高质量发展动力理论进一步深化与突破，为高质量发展开辟广阔空间，实现了对马克思主义生产力理论的创新性发展。</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第一部分 · 总体要求</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高质量发展是全方位、全领域、长期性的总要求</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889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"高质量发展不只是一个经济要求，而是对经济社会发展方方面面的总要求；不是只对经济发达地区的要求，而是所有地区发展都必须贯彻的要求；不是一时一事的要求，而是必须长期坚持的要求。"</a:t>
            </a:r>
            <a:endParaRPr lang="en-US" sz="1100"/>
          </a:p>
        </p:txBody>
      </p:sp>
      <p:sp>
        <p:nvSpPr>
          <p:cNvPr id="8" name="AutoShape 8"/>
          <p:cNvSpPr/>
          <p:nvPr/>
        </p:nvSpPr>
        <p:spPr>
          <a:xfrm>
            <a:off x="762000" y="3175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地区层面</a:t>
            </a:r>
            <a:endParaRPr lang="en-US" sz="1100"/>
          </a:p>
        </p:txBody>
      </p:sp>
      <p:sp>
        <p:nvSpPr>
          <p:cNvPr id="9" name="AutoShape 9"/>
          <p:cNvSpPr/>
          <p:nvPr/>
        </p:nvSpPr>
        <p:spPr>
          <a:xfrm>
            <a:off x="762000" y="3619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810000"/>
            <a:ext cx="279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要求走出适合本地区实际的高质量发展之路，因地制宜、分类指导。</a:t>
            </a:r>
            <a:endParaRPr lang="en-US" sz="1100"/>
          </a:p>
        </p:txBody>
      </p:sp>
      <p:sp>
        <p:nvSpPr>
          <p:cNvPr id="11" name="AutoShape 11"/>
          <p:cNvSpPr/>
          <p:nvPr/>
        </p:nvSpPr>
        <p:spPr>
          <a:xfrm>
            <a:off x="4445000" y="3175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领域层面</a:t>
            </a:r>
            <a:endParaRPr lang="en-US" sz="1100"/>
          </a:p>
        </p:txBody>
      </p:sp>
      <p:sp>
        <p:nvSpPr>
          <p:cNvPr id="12" name="AutoShape 12"/>
          <p:cNvSpPr/>
          <p:nvPr/>
        </p:nvSpPr>
        <p:spPr>
          <a:xfrm>
            <a:off x="4445000" y="3619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810000"/>
            <a:ext cx="279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政绩观、城市建设治理、文化、生态、安全等各领域都要贯彻高质量发展要求。</a:t>
            </a:r>
            <a:endParaRPr lang="en-US" sz="1100"/>
          </a:p>
        </p:txBody>
      </p:sp>
      <p:sp>
        <p:nvSpPr>
          <p:cNvPr id="14" name="AutoShape 14"/>
          <p:cNvSpPr/>
          <p:nvPr/>
        </p:nvSpPr>
        <p:spPr>
          <a:xfrm>
            <a:off x="8128000" y="3175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行业层面</a:t>
            </a:r>
            <a:endParaRPr lang="en-US" sz="1100"/>
          </a:p>
        </p:txBody>
      </p:sp>
      <p:sp>
        <p:nvSpPr>
          <p:cNvPr id="15" name="AutoShape 15"/>
          <p:cNvSpPr/>
          <p:nvPr/>
        </p:nvSpPr>
        <p:spPr>
          <a:xfrm>
            <a:off x="8128000" y="3619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810000"/>
            <a:ext cx="279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先进制造业、金融、就业、人口等各行业都要扎实推进高质量发展。</a:t>
            </a:r>
            <a:endParaRPr lang="en-US" sz="1100"/>
          </a:p>
        </p:txBody>
      </p:sp>
      <p:sp>
        <p:nvSpPr>
          <p:cNvPr id="17" name="AutoShape 17"/>
          <p:cNvSpPr/>
          <p:nvPr/>
        </p:nvSpPr>
        <p:spPr>
          <a:xfrm>
            <a:off x="762000" y="5207000"/>
            <a:ext cx="1066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这些重要论述使高质量发展理论体系更加丰富立体，对实践形成更加科学有力的指导。高质量发展已经从经济领域扩展到经济社会发展方方面面，从发达地区扩展到所有地区，从阶段性要求上升为必须长期坚持的要求。</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第一部分 · 脉络小结</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高质量发展理论演进时间轴</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cxnSp>
        <p:nvCxnSpPr>
          <p:cNvPr id="6" name="Connector 6"/>
          <p:cNvCxnSpPr/>
          <p:nvPr/>
        </p:nvCxnSpPr>
        <p:spPr>
          <a:xfrm rot="-4407">
            <a:off x="1270004" y="3549650"/>
            <a:ext cx="9906000" cy="12700"/>
          </a:xfrm>
          <a:prstGeom prst="straightConnector1">
            <a:avLst/>
          </a:prstGeom>
          <a:solidFill>
            <a:srgbClr val="DEE0E3">
              <a:alpha val="100000"/>
            </a:srgbClr>
          </a:solidFill>
          <a:ln w="25400" cap="flat" cmpd="sng">
            <a:solidFill>
              <a:srgbClr val="8B1A1A">
                <a:alpha val="40000"/>
              </a:srgbClr>
            </a:solidFill>
            <a:prstDash val="solid"/>
            <a:round/>
            <a:headEnd type="none" w="lg" len="lg"/>
            <a:tailEnd type="none" w="lg" len="lg"/>
          </a:ln>
        </p:spPr>
      </p:cxnSp>
      <p:sp>
        <p:nvSpPr>
          <p:cNvPr id="7" name="AutoShape 7"/>
          <p:cNvSpPr/>
          <p:nvPr/>
        </p:nvSpPr>
        <p:spPr>
          <a:xfrm>
            <a:off x="11430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620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第一卷</a:t>
            </a:r>
            <a:endParaRPr lang="en-US" sz="1100"/>
          </a:p>
        </p:txBody>
      </p:sp>
      <p:sp>
        <p:nvSpPr>
          <p:cNvPr id="9" name="AutoShape 9"/>
          <p:cNvSpPr/>
          <p:nvPr/>
        </p:nvSpPr>
        <p:spPr>
          <a:xfrm>
            <a:off x="6350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积淀孕育</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注重质量效益</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0" name="AutoShape 10"/>
          <p:cNvSpPr/>
          <p:nvPr/>
        </p:nvSpPr>
        <p:spPr>
          <a:xfrm>
            <a:off x="31115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27305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第二卷</a:t>
            </a:r>
            <a:endParaRPr lang="en-US" sz="1100"/>
          </a:p>
        </p:txBody>
      </p:sp>
      <p:sp>
        <p:nvSpPr>
          <p:cNvPr id="12" name="AutoShape 12"/>
          <p:cNvSpPr/>
          <p:nvPr/>
        </p:nvSpPr>
        <p:spPr>
          <a:xfrm>
            <a:off x="26035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新常态+新发展理念</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理论准备</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3" name="AutoShape 13"/>
          <p:cNvSpPr/>
          <p:nvPr/>
        </p:nvSpPr>
        <p:spPr>
          <a:xfrm>
            <a:off x="50800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46990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第三卷</a:t>
            </a:r>
            <a:endParaRPr lang="en-US" sz="1100"/>
          </a:p>
        </p:txBody>
      </p:sp>
      <p:sp>
        <p:nvSpPr>
          <p:cNvPr id="15" name="AutoShape 15"/>
          <p:cNvSpPr/>
          <p:nvPr/>
        </p:nvSpPr>
        <p:spPr>
          <a:xfrm>
            <a:off x="45720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十九大正式提出</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系统构建理论体系</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6" name="AutoShape 16"/>
          <p:cNvSpPr/>
          <p:nvPr/>
        </p:nvSpPr>
        <p:spPr>
          <a:xfrm>
            <a:off x="70485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6675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第四卷</a:t>
            </a:r>
            <a:endParaRPr lang="en-US" sz="1100"/>
          </a:p>
        </p:txBody>
      </p:sp>
      <p:sp>
        <p:nvSpPr>
          <p:cNvPr id="18" name="AutoShape 18"/>
          <p:cNvSpPr/>
          <p:nvPr/>
        </p:nvSpPr>
        <p:spPr>
          <a:xfrm>
            <a:off x="65405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新发展格局</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增强韧性活力</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9" name="AutoShape 19"/>
          <p:cNvSpPr/>
          <p:nvPr/>
        </p:nvSpPr>
        <p:spPr>
          <a:xfrm>
            <a:off x="90170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6360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a:t>
            </a:r>
            <a:endParaRPr lang="en-US" sz="1100"/>
          </a:p>
        </p:txBody>
      </p:sp>
      <p:sp>
        <p:nvSpPr>
          <p:cNvPr id="21" name="AutoShape 21"/>
          <p:cNvSpPr/>
          <p:nvPr/>
        </p:nvSpPr>
        <p:spPr>
          <a:xfrm>
            <a:off x="85090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首要任务+硬道理</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新质生产力</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22" name="AutoShape 22"/>
          <p:cNvSpPr/>
          <p:nvPr/>
        </p:nvSpPr>
        <p:spPr>
          <a:xfrm>
            <a:off x="109855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10604500" y="2286000"/>
            <a:ext cx="127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未来</a:t>
            </a:r>
            <a:endParaRPr lang="en-US" sz="1100"/>
          </a:p>
        </p:txBody>
      </p:sp>
      <p:sp>
        <p:nvSpPr>
          <p:cNvPr id="24" name="AutoShape 24"/>
          <p:cNvSpPr/>
          <p:nvPr/>
        </p:nvSpPr>
        <p:spPr>
          <a:xfrm>
            <a:off x="10477500" y="2667000"/>
            <a:ext cx="152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持续丰富</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不断深化</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25" name="AutoShape 25"/>
          <p:cNvSpPr/>
          <p:nvPr/>
        </p:nvSpPr>
        <p:spPr>
          <a:xfrm>
            <a:off x="762000" y="4318000"/>
            <a:ext cx="10668000" cy="2032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143000" y="4572000"/>
            <a:ext cx="9906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8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第一卷到第五卷，高质量发展理论经历了从积淀孕育、理论准备、正式提出、丰富拓展到深化突破的演进历程。这一过程充分彰显了中国共产党人深刻洞察发展大势、科学把握内外环境变化，顺应社会主要矛盾转化、立足发展阶段跃迁推进理论创新的历史主动，标志着我们党对经济社会发展规律的认识达到了新高度。</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110615" y="254000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二、科学把握习近平总书记关于高质量发展的</a:t>
            </a:r>
            <a:endPar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重要论述的鲜明理论品格</a:t>
            </a:r>
            <a:endPar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理论品格之一</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守正创新的理论智慧</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守正：锚定根本不动摇</a:t>
            </a:r>
            <a:endParaRPr lang="en-US" sz="1100"/>
          </a:p>
        </p:txBody>
      </p:sp>
      <p:sp>
        <p:nvSpPr>
          <p:cNvPr id="7" name="AutoShape 7"/>
          <p:cNvSpPr/>
          <p:nvPr/>
        </p:nvSpPr>
        <p:spPr>
          <a:xfrm>
            <a:off x="762000" y="2476500"/>
            <a:ext cx="5080000" cy="1651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667000"/>
            <a:ext cx="4572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坚持马克思主义政治经济学基本原理</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坚持党对经济工作的全面领导</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坚持以人民为中心的发展思想</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锚定中国特色社会主义发展道路</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9" name="AutoShape 9"/>
          <p:cNvSpPr/>
          <p:nvPr/>
        </p:nvSpPr>
        <p:spPr>
          <a:xfrm>
            <a:off x="6350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创新：与时俱进开新局</a:t>
            </a:r>
            <a:endParaRPr lang="en-US" sz="1100"/>
          </a:p>
        </p:txBody>
      </p:sp>
      <p:sp>
        <p:nvSpPr>
          <p:cNvPr id="10" name="AutoShape 10"/>
          <p:cNvSpPr/>
          <p:nvPr/>
        </p:nvSpPr>
        <p:spPr>
          <a:xfrm>
            <a:off x="6350000" y="2476500"/>
            <a:ext cx="5080000" cy="1778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2667000"/>
            <a:ext cx="4572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第一卷：确立奋斗目标，全面深化改革</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第二卷：系统阐述新发展理念</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第三卷：明确提出高质量发展</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第四卷：构建新发展格局</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第五卷：发展新质生产力</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2" name="AutoShape 12"/>
          <p:cNvSpPr/>
          <p:nvPr/>
        </p:nvSpPr>
        <p:spPr>
          <a:xfrm>
            <a:off x="762000" y="4508500"/>
            <a:ext cx="1066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习近平总书记关于高质量发展的重要论述，坚持马克思主义政治经济学基本原理不动摇，同时立足不同阶段我国经济社会发展面临的主要问题、重点任务，持续推动理论创新、实践创新、制度创新。这一系列重要理论创新，把马克思主义政治经济学基本原理同中国具体实际相结合、同中华优秀传统文化相结合，成功开辟了马克思主义政治经济学中国化时代化新境界，体现了生产力质态跃升与生产关系动态适配的辩证统一。</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理论品格之二</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人民至上的价值旨归</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762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高质量发展就是能够很好满足人民日益增长的美好生活需要的发展</a:t>
            </a:r>
            <a:endParaRPr lang="en-US" sz="1100"/>
          </a:p>
        </p:txBody>
      </p:sp>
      <p:sp>
        <p:nvSpPr>
          <p:cNvPr id="8" name="AutoShape 8"/>
          <p:cNvSpPr/>
          <p:nvPr/>
        </p:nvSpPr>
        <p:spPr>
          <a:xfrm>
            <a:off x="762000" y="3048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发展为了人民</a:t>
            </a:r>
            <a:endParaRPr lang="en-US" sz="1100"/>
          </a:p>
        </p:txBody>
      </p:sp>
      <p:sp>
        <p:nvSpPr>
          <p:cNvPr id="9" name="AutoShape 9"/>
          <p:cNvSpPr/>
          <p:nvPr/>
        </p:nvSpPr>
        <p:spPr>
          <a:xfrm>
            <a:off x="762000" y="3492500"/>
            <a:ext cx="3302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6830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从第一卷"得民心者得天下"的深刻警醒，到把以人民为中心融入高质量发展全链条。</a:t>
            </a:r>
            <a:endParaRPr lang="en-US" sz="1100"/>
          </a:p>
        </p:txBody>
      </p:sp>
      <p:sp>
        <p:nvSpPr>
          <p:cNvPr id="11" name="AutoShape 11"/>
          <p:cNvSpPr/>
          <p:nvPr/>
        </p:nvSpPr>
        <p:spPr>
          <a:xfrm>
            <a:off x="4445000" y="3048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发展依靠人民</a:t>
            </a:r>
            <a:endParaRPr lang="en-US" sz="1100"/>
          </a:p>
        </p:txBody>
      </p:sp>
      <p:sp>
        <p:nvSpPr>
          <p:cNvPr id="12" name="AutoShape 12"/>
          <p:cNvSpPr/>
          <p:nvPr/>
        </p:nvSpPr>
        <p:spPr>
          <a:xfrm>
            <a:off x="4445000" y="3492500"/>
            <a:ext cx="3302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6830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人民群众是推动历史发展的主体，是社会变革的决定性力量，充分调动人民积极性主动性创造性。</a:t>
            </a:r>
            <a:endParaRPr lang="en-US" sz="1100"/>
          </a:p>
        </p:txBody>
      </p:sp>
      <p:sp>
        <p:nvSpPr>
          <p:cNvPr id="14" name="AutoShape 14"/>
          <p:cNvSpPr/>
          <p:nvPr/>
        </p:nvSpPr>
        <p:spPr>
          <a:xfrm>
            <a:off x="8128000" y="3048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发展成果由人民共享</a:t>
            </a:r>
            <a:endParaRPr lang="en-US" sz="1100"/>
          </a:p>
        </p:txBody>
      </p:sp>
      <p:sp>
        <p:nvSpPr>
          <p:cNvPr id="15" name="AutoShape 15"/>
          <p:cNvSpPr/>
          <p:nvPr/>
        </p:nvSpPr>
        <p:spPr>
          <a:xfrm>
            <a:off x="8128000" y="3492500"/>
            <a:ext cx="3302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6830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第五卷聚焦"落实以人民为中心的发展思想，不断提高人民生活品质"，推动共同富裕取得实质性进展。</a:t>
            </a:r>
            <a:endParaRPr lang="en-US" sz="1100"/>
          </a:p>
        </p:txBody>
      </p:sp>
      <p:sp>
        <p:nvSpPr>
          <p:cNvPr id="17" name="AutoShape 17"/>
          <p:cNvSpPr/>
          <p:nvPr/>
        </p:nvSpPr>
        <p:spPr>
          <a:xfrm>
            <a:off x="762000" y="4953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通读第一至五卷可以深切体会到，在新时代高质量发展中，人民至上从不是抽象的口号，而是贯穿每一个发展战略、每一项顶层设计的价值主线，深刻回答了发展为了谁、依靠谁，让谁受益、由谁评价的重要问题，从根本上超越了西方以资本为中心、资本异化人的发展逻辑。</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理论品格之三</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知行合一的实践导向</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以"知"定向：在理论清醒中锚定航向</a:t>
            </a:r>
            <a:endParaRPr lang="en-US" sz="1100"/>
          </a:p>
        </p:txBody>
      </p:sp>
      <p:sp>
        <p:nvSpPr>
          <p:cNvPr id="7" name="AutoShape 7"/>
          <p:cNvSpPr/>
          <p:nvPr/>
        </p:nvSpPr>
        <p:spPr>
          <a:xfrm>
            <a:off x="762000" y="2476500"/>
            <a:ext cx="5080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6670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第一卷《加快从要素驱动、投资规模驱动发展为主向以创新驱动发展为主的转变》等，以对经济发展规律的深刻把握，通过创新驱动、能源革命等具体部署，为摆脱粗放发展惯性擘画前进方向、指明实践路径。</a:t>
            </a:r>
            <a:endParaRPr lang="en-US" sz="1100"/>
          </a:p>
        </p:txBody>
      </p:sp>
      <p:sp>
        <p:nvSpPr>
          <p:cNvPr id="9" name="AutoShape 9"/>
          <p:cNvSpPr/>
          <p:nvPr/>
        </p:nvSpPr>
        <p:spPr>
          <a:xfrm>
            <a:off x="6350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以"行"践知：在攻坚克难中彰显力量</a:t>
            </a:r>
            <a:endParaRPr lang="en-US" sz="1100"/>
          </a:p>
        </p:txBody>
      </p:sp>
      <p:sp>
        <p:nvSpPr>
          <p:cNvPr id="10" name="AutoShape 10"/>
          <p:cNvSpPr/>
          <p:nvPr/>
        </p:nvSpPr>
        <p:spPr>
          <a:xfrm>
            <a:off x="6350000" y="24765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26670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第五卷针对关键核心技术受制于人、区域城乡发展不平衡、生态环境约束趋紧等重大现实问题，以鲜明问题导向在实践中指新路、破藩篱，从加强基础研究到推进乡村振兴，再到统筹发展和安全。</a:t>
            </a:r>
            <a:endParaRPr lang="en-US" sz="1100"/>
          </a:p>
        </p:txBody>
      </p:sp>
      <p:sp>
        <p:nvSpPr>
          <p:cNvPr id="12" name="AutoShape 12"/>
          <p:cNvSpPr/>
          <p:nvPr/>
        </p:nvSpPr>
        <p:spPr>
          <a:xfrm>
            <a:off x="762000" y="4318000"/>
            <a:ext cx="10668000" cy="2032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143000" y="4572000"/>
            <a:ext cx="9906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8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具有鲜明的实践品格，内含知行合一的发展哲学。推进高质量发展的一个鲜明特质，在于从不回避问题，始终以解决重大现实问题为实践指向，在化解矛盾中把理论认知转化为改造客观世界的强大力量。正是在破解具体问题、化解现实矛盾中，新发展理念不断转化为改造客观世界的强大物质力量，高质量发展蓝图不断在实践检验中迸发强大真理力量。</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理论品格之四</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系统辩证的科学思维</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高质量发展是涵盖发展方向、道路、阶段、理念、格局、质量、机制、安全等的系统性工程，体现发展目的与手段的辩证统一。</a:t>
            </a:r>
            <a:endParaRPr lang="en-US" sz="1100"/>
          </a:p>
        </p:txBody>
      </p:sp>
      <p:sp>
        <p:nvSpPr>
          <p:cNvPr id="7" name="AutoShape 7"/>
          <p:cNvSpPr/>
          <p:nvPr/>
        </p:nvSpPr>
        <p:spPr>
          <a:xfrm>
            <a:off x="762000" y="2667000"/>
            <a:ext cx="3302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857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辩证思维</a:t>
            </a:r>
            <a:endParaRPr lang="en-US" sz="1100"/>
          </a:p>
        </p:txBody>
      </p:sp>
      <p:sp>
        <p:nvSpPr>
          <p:cNvPr id="9" name="AutoShape 9"/>
          <p:cNvSpPr/>
          <p:nvPr/>
        </p:nvSpPr>
        <p:spPr>
          <a:xfrm>
            <a:off x="1016000" y="32385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统筹有效市场和有为政府、总供给和总需求、新动能和旧动能等五对重要关系，体现两点论与重点论统一。</a:t>
            </a:r>
            <a:endParaRPr lang="en-US" sz="1100"/>
          </a:p>
        </p:txBody>
      </p:sp>
      <p:sp>
        <p:nvSpPr>
          <p:cNvPr id="10" name="AutoShape 10"/>
          <p:cNvSpPr/>
          <p:nvPr/>
        </p:nvSpPr>
        <p:spPr>
          <a:xfrm>
            <a:off x="4445000" y="2667000"/>
            <a:ext cx="3302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699000" y="2857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系统思维</a:t>
            </a:r>
            <a:endParaRPr lang="en-US" sz="1100"/>
          </a:p>
        </p:txBody>
      </p:sp>
      <p:sp>
        <p:nvSpPr>
          <p:cNvPr id="12" name="AutoShape 12"/>
          <p:cNvSpPr/>
          <p:nvPr/>
        </p:nvSpPr>
        <p:spPr>
          <a:xfrm>
            <a:off x="4699000" y="32385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以全局视野谋划整体性发展，把贯彻新发展理念、构建新发展格局作为相互支撑的有机整体，推动各领域协同联动。</a:t>
            </a:r>
            <a:endParaRPr lang="en-US" sz="1100"/>
          </a:p>
        </p:txBody>
      </p:sp>
      <p:sp>
        <p:nvSpPr>
          <p:cNvPr id="13" name="AutoShape 13"/>
          <p:cNvSpPr/>
          <p:nvPr/>
        </p:nvSpPr>
        <p:spPr>
          <a:xfrm>
            <a:off x="8128000" y="2667000"/>
            <a:ext cx="3302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382000" y="2857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历史思维</a:t>
            </a:r>
            <a:endParaRPr lang="en-US" sz="1100"/>
          </a:p>
        </p:txBody>
      </p:sp>
      <p:sp>
        <p:nvSpPr>
          <p:cNvPr id="15" name="AutoShape 15"/>
          <p:cNvSpPr/>
          <p:nvPr/>
        </p:nvSpPr>
        <p:spPr>
          <a:xfrm>
            <a:off x="8382000" y="32385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从历史纵深洞察发展大势，基于全球中等收入经济体跃升经验教训，作出经济发展螺旋式上升的重大论断。</a:t>
            </a:r>
            <a:endParaRPr lang="en-US" sz="1100"/>
          </a:p>
        </p:txBody>
      </p:sp>
      <p:sp>
        <p:nvSpPr>
          <p:cNvPr id="16" name="AutoShape 16"/>
          <p:cNvSpPr/>
          <p:nvPr/>
        </p:nvSpPr>
        <p:spPr>
          <a:xfrm>
            <a:off x="762000" y="4508500"/>
            <a:ext cx="10668000" cy="18415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143000" y="4762500"/>
            <a:ext cx="990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58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习近平总书记关于高质量发展的重要论述，运用辩证思维在对立统一中把握发展规律，坚持系统思维以全局视野谋划整体性发展，善用历史思维从历史纵深中洞察发展大势。在第五卷《经济工作必须统筹好几对重要关系》中，强调必须统筹好五对重要关系，体现了两点论与重点论的辩证统一，使高质量发展成为涵盖经济社会全领域、贯通当前与长远的系统性变革。</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理论品格之五</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胸怀天下的人类情怀</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8255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"我们追求的不是中国独善其身的现代化，而是期待同广大发展中国家在内的各国一道，共同实现现代化。"</a:t>
            </a:r>
            <a:endParaRPr lang="en-US" sz="1100"/>
          </a:p>
        </p:txBody>
      </p:sp>
      <p:sp>
        <p:nvSpPr>
          <p:cNvPr id="8" name="AutoShape 8"/>
          <p:cNvSpPr/>
          <p:nvPr/>
        </p:nvSpPr>
        <p:spPr>
          <a:xfrm>
            <a:off x="762000" y="3111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高质量发展的世界意义与大国担当</a:t>
            </a:r>
            <a:endParaRPr lang="en-US" sz="1100"/>
          </a:p>
        </p:txBody>
      </p:sp>
      <p:sp>
        <p:nvSpPr>
          <p:cNvPr id="9" name="AutoShape 9"/>
          <p:cNvSpPr/>
          <p:nvPr/>
        </p:nvSpPr>
        <p:spPr>
          <a:xfrm>
            <a:off x="762000" y="3619500"/>
            <a:ext cx="3302000" cy="1397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810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高质量共建"一带一路"</a:t>
            </a:r>
            <a:endParaRPr lang="en-US" sz="1100"/>
          </a:p>
        </p:txBody>
      </p:sp>
      <p:sp>
        <p:nvSpPr>
          <p:cNvPr id="11" name="AutoShape 11"/>
          <p:cNvSpPr/>
          <p:nvPr/>
        </p:nvSpPr>
        <p:spPr>
          <a:xfrm>
            <a:off x="1016000" y="4191000"/>
            <a:ext cx="2794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拓展国际合作空间，为世界各国共同发展注入强劲动力。</a:t>
            </a:r>
            <a:endParaRPr lang="en-US" sz="1100"/>
          </a:p>
        </p:txBody>
      </p:sp>
      <p:sp>
        <p:nvSpPr>
          <p:cNvPr id="12" name="AutoShape 12"/>
          <p:cNvSpPr/>
          <p:nvPr/>
        </p:nvSpPr>
        <p:spPr>
          <a:xfrm>
            <a:off x="4445000" y="3619500"/>
            <a:ext cx="3302000" cy="1397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810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高水平对外开放</a:t>
            </a:r>
            <a:endParaRPr lang="en-US" sz="1100"/>
          </a:p>
        </p:txBody>
      </p:sp>
      <p:sp>
        <p:nvSpPr>
          <p:cNvPr id="14" name="AutoShape 14"/>
          <p:cNvSpPr/>
          <p:nvPr/>
        </p:nvSpPr>
        <p:spPr>
          <a:xfrm>
            <a:off x="4699000" y="4191000"/>
            <a:ext cx="2794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同世界共享发展机遇，推动建设开放包容、互联互通、共同发展的世界。</a:t>
            </a:r>
            <a:endParaRPr lang="en-US" sz="1100"/>
          </a:p>
        </p:txBody>
      </p:sp>
      <p:sp>
        <p:nvSpPr>
          <p:cNvPr id="15" name="AutoShape 15"/>
          <p:cNvSpPr/>
          <p:nvPr/>
        </p:nvSpPr>
        <p:spPr>
          <a:xfrm>
            <a:off x="8128000" y="3619500"/>
            <a:ext cx="3302000" cy="1397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810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"大金砖合作"高质量发展</a:t>
            </a:r>
            <a:endParaRPr lang="en-US" sz="1100"/>
          </a:p>
        </p:txBody>
      </p:sp>
      <p:sp>
        <p:nvSpPr>
          <p:cNvPr id="17" name="AutoShape 17"/>
          <p:cNvSpPr/>
          <p:nvPr/>
        </p:nvSpPr>
        <p:spPr>
          <a:xfrm>
            <a:off x="8382000" y="4191000"/>
            <a:ext cx="2794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推动新兴市场和发展中国家团结合作，为全球治理体系改革贡献力量。</a:t>
            </a:r>
            <a:endParaRPr lang="en-US" sz="1100"/>
          </a:p>
        </p:txBody>
      </p:sp>
      <p:sp>
        <p:nvSpPr>
          <p:cNvPr id="18" name="AutoShape 18"/>
          <p:cNvSpPr/>
          <p:nvPr/>
        </p:nvSpPr>
        <p:spPr>
          <a:xfrm>
            <a:off x="762000" y="5334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不是闭门求进，而是以为人类谋进步、为世界谋大同的宏阔视野，坚持在坚定维护世界和平与发展中谋求自身发展，又以自身发展更好造福世界，诠释了全新的全球发展观、人类文明观，为世界注入了更多确定性、稳定性。</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016000" y="254000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三、习近平总书记关于高质量发展的重要论述</a:t>
            </a:r>
            <a:endPar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彰显磅礴实践伟力</a:t>
            </a:r>
            <a:endPar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实践伟力之一</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创新驱动发展效果日益显现</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985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"协调发展、绿色发展、开放发展、共享发展都有利于增强发展动力，但核心在创新。"</a:t>
            </a:r>
            <a:endParaRPr lang="en-US" sz="1100"/>
          </a:p>
        </p:txBody>
      </p:sp>
      <p:sp>
        <p:nvSpPr>
          <p:cNvPr id="8" name="AutoShape 8"/>
          <p:cNvSpPr/>
          <p:nvPr/>
        </p:nvSpPr>
        <p:spPr>
          <a:xfrm>
            <a:off x="762000" y="2984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重大创新成果竞相涌现</a:t>
            </a:r>
            <a:endParaRPr lang="en-US" sz="1100"/>
          </a:p>
        </p:txBody>
      </p:sp>
      <p:sp>
        <p:nvSpPr>
          <p:cNvPr id="9" name="AutoShape 9"/>
          <p:cNvSpPr/>
          <p:nvPr/>
        </p:nvSpPr>
        <p:spPr>
          <a:xfrm>
            <a:off x="762000" y="3429000"/>
            <a:ext cx="5080000" cy="1651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619500"/>
            <a:ext cx="4572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"嫦娥"探月、"北斗"组网</a:t>
            </a:r>
            <a:endParaRPr lang="en-US" sz="1100"/>
          </a:p>
          <a:p>
            <a:pPr marL="0" indent="0" algn="l">
              <a:lnSpc>
                <a:spcPct val="142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长征十号乙运载火箭实现全球首次海上网系回收</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华为发布半导体领域"韬定律"</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全国产超级计算机"灵晟"登顶全球超算榜单</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我国跻身全球最具创新力的十个经济体之列</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6350000" y="2984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新动能成为核心引擎</a:t>
            </a:r>
            <a:endParaRPr lang="en-US" sz="1100"/>
          </a:p>
        </p:txBody>
      </p:sp>
      <p:sp>
        <p:nvSpPr>
          <p:cNvPr id="12" name="AutoShape 12"/>
          <p:cNvSpPr/>
          <p:nvPr/>
        </p:nvSpPr>
        <p:spPr>
          <a:xfrm>
            <a:off x="6350000" y="3429000"/>
            <a:ext cx="5080000" cy="1651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604000" y="3683000"/>
            <a:ext cx="457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13.3%</a:t>
            </a:r>
            <a:endParaRPr lang="en-US" sz="1100"/>
          </a:p>
        </p:txBody>
      </p:sp>
      <p:sp>
        <p:nvSpPr>
          <p:cNvPr id="14" name="AutoShape 14"/>
          <p:cNvSpPr/>
          <p:nvPr/>
        </p:nvSpPr>
        <p:spPr>
          <a:xfrm>
            <a:off x="6604000" y="4381500"/>
            <a:ext cx="4572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今年上半年高技术制造业增加值增长</a:t>
            </a:r>
            <a:endParaRPr lang="en-US" sz="1100"/>
          </a:p>
          <a:p>
            <a:pPr marL="0" indent="0" algn="ctr">
              <a:lnSpc>
                <a:spcPct val="133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快于全部规模以上工业增加值7.9个百分点</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5" name="AutoShape 15"/>
          <p:cNvSpPr/>
          <p:nvPr/>
        </p:nvSpPr>
        <p:spPr>
          <a:xfrm>
            <a:off x="762000" y="53975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们党把创新摆在国家全局的核心位置，着力实现发展动力转换、发展优势重塑。一批重大创新成果涌现，高水平科技自立自强取得突破，创新引领发展的第一动力作用日益显现，新动能成为支撑高质量发展的核心引擎。</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实践伟力之二</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发展不平衡难题逐步破解</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"不平衡是普遍的，要在发展中促进相对平衡。"</a:t>
            </a:r>
            <a:endParaRPr lang="en-US" sz="1100"/>
          </a:p>
        </p:txBody>
      </p:sp>
      <p:sp>
        <p:nvSpPr>
          <p:cNvPr id="8" name="AutoShape 8"/>
          <p:cNvSpPr/>
          <p:nvPr/>
        </p:nvSpPr>
        <p:spPr>
          <a:xfrm>
            <a:off x="762000" y="2921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重大区域战略落地见效</a:t>
            </a:r>
            <a:endParaRPr lang="en-US" sz="1100"/>
          </a:p>
        </p:txBody>
      </p:sp>
      <p:sp>
        <p:nvSpPr>
          <p:cNvPr id="9" name="AutoShape 9"/>
          <p:cNvSpPr/>
          <p:nvPr/>
        </p:nvSpPr>
        <p:spPr>
          <a:xfrm>
            <a:off x="762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京津冀协同发展</a:t>
            </a:r>
            <a:endParaRPr lang="en-US" sz="1100"/>
          </a:p>
        </p:txBody>
      </p:sp>
      <p:sp>
        <p:nvSpPr>
          <p:cNvPr id="11" name="AutoShape 11"/>
          <p:cNvSpPr/>
          <p:nvPr/>
        </p:nvSpPr>
        <p:spPr>
          <a:xfrm>
            <a:off x="1016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疏解北京非首都功能，推动区域一体化发展。</a:t>
            </a:r>
            <a:endParaRPr lang="en-US" sz="1100"/>
          </a:p>
        </p:txBody>
      </p:sp>
      <p:sp>
        <p:nvSpPr>
          <p:cNvPr id="12" name="AutoShape 12"/>
          <p:cNvSpPr/>
          <p:nvPr/>
        </p:nvSpPr>
        <p:spPr>
          <a:xfrm>
            <a:off x="4445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长三角一体化</a:t>
            </a:r>
            <a:endParaRPr lang="en-US" sz="1100"/>
          </a:p>
        </p:txBody>
      </p:sp>
      <p:sp>
        <p:nvSpPr>
          <p:cNvPr id="14" name="AutoShape 14"/>
          <p:cNvSpPr/>
          <p:nvPr/>
        </p:nvSpPr>
        <p:spPr>
          <a:xfrm>
            <a:off x="4699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制度创新持续突破，打造高质量发展样板区。</a:t>
            </a:r>
            <a:endParaRPr lang="en-US" sz="1100"/>
          </a:p>
        </p:txBody>
      </p:sp>
      <p:sp>
        <p:nvSpPr>
          <p:cNvPr id="15" name="AutoShape 15"/>
          <p:cNvSpPr/>
          <p:nvPr/>
        </p:nvSpPr>
        <p:spPr>
          <a:xfrm>
            <a:off x="8128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粤港澳大湾区</a:t>
            </a:r>
            <a:endParaRPr lang="en-US" sz="1100"/>
          </a:p>
        </p:txBody>
      </p:sp>
      <p:sp>
        <p:nvSpPr>
          <p:cNvPr id="17" name="AutoShape 17"/>
          <p:cNvSpPr/>
          <p:nvPr/>
        </p:nvSpPr>
        <p:spPr>
          <a:xfrm>
            <a:off x="8382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加快建设国际一流湾区和世界级城市群。</a:t>
            </a:r>
            <a:endParaRPr lang="en-US" sz="1100"/>
          </a:p>
        </p:txBody>
      </p:sp>
      <p:sp>
        <p:nvSpPr>
          <p:cNvPr id="18" name="AutoShape 18"/>
          <p:cNvSpPr/>
          <p:nvPr/>
        </p:nvSpPr>
        <p:spPr>
          <a:xfrm>
            <a:off x="762000" y="4953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系列重大区域战略落地见效，我国逐步构建起主体功能明显、优势互补、高质量发展的区域经济布局。我们打赢脱贫攻坚战，推进乡村全面振兴，乡村特色产业蓬勃发展，农民在家门口实现致富增收；乡村基础设施不断提档升级；农民进城和技术下乡"双向奔赴"，城乡要素双向流动更加顺畅。通过推动协调发展补齐发展短板，发展的潜力和后劲被充分激发。</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实践伟力之三</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绿色低碳转型取得亮眼成绩</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"建立健全绿色低碳循环发展经济体系、促进经济社会发展全面绿色转型是解决我国生态环境问题的基础之策。"</a:t>
            </a:r>
            <a:endParaRPr lang="en-US" sz="1100"/>
          </a:p>
        </p:txBody>
      </p:sp>
      <p:sp>
        <p:nvSpPr>
          <p:cNvPr id="8" name="AutoShape 8"/>
          <p:cNvSpPr/>
          <p:nvPr/>
        </p:nvSpPr>
        <p:spPr>
          <a:xfrm>
            <a:off x="762000" y="2921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全球领先的绿色产业体系</a:t>
            </a:r>
            <a:endParaRPr lang="en-US" sz="1100"/>
          </a:p>
        </p:txBody>
      </p:sp>
      <p:sp>
        <p:nvSpPr>
          <p:cNvPr id="9" name="AutoShape 9"/>
          <p:cNvSpPr/>
          <p:nvPr/>
        </p:nvSpPr>
        <p:spPr>
          <a:xfrm>
            <a:off x="762000" y="3365500"/>
            <a:ext cx="5080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建成全球最大的可再生能源体系</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构建全球最完整的新能源产业链</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新能源汽车、光伏等绿色产业形成全球竞争优势</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带动全球绿色低碳产业发展</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6350000" y="2921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长江经济带生态巨变</a:t>
            </a:r>
            <a:endParaRPr lang="en-US" sz="1100"/>
          </a:p>
        </p:txBody>
      </p:sp>
      <p:sp>
        <p:nvSpPr>
          <p:cNvPr id="12" name="AutoShape 12"/>
          <p:cNvSpPr/>
          <p:nvPr/>
        </p:nvSpPr>
        <p:spPr>
          <a:xfrm>
            <a:off x="6350000" y="33655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604000" y="3619500"/>
            <a:ext cx="4572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67% → 96.5%</a:t>
            </a:r>
            <a:endParaRPr lang="en-US" sz="1100"/>
          </a:p>
        </p:txBody>
      </p:sp>
      <p:sp>
        <p:nvSpPr>
          <p:cNvPr id="14" name="AutoShape 14"/>
          <p:cNvSpPr/>
          <p:nvPr/>
        </p:nvSpPr>
        <p:spPr>
          <a:xfrm>
            <a:off x="6604000" y="4254500"/>
            <a:ext cx="457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十年间长江经济带优良水质比例大幅提升</a:t>
            </a:r>
            <a:endParaRPr lang="en-US" sz="1100"/>
          </a:p>
          <a:p>
            <a:pPr marL="0" indent="0" algn="ctr">
              <a:lnSpc>
                <a:spcPct val="133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地区生产总值翻了一番多</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5" name="AutoShape 15"/>
          <p:cNvSpPr/>
          <p:nvPr/>
        </p:nvSpPr>
        <p:spPr>
          <a:xfrm>
            <a:off x="762000" y="5207000"/>
            <a:ext cx="1066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绿色是高质量发展的鲜明底色。在"共抓大保护，不搞大开发"科学指引下，长江经济带生态环境保护与经济发展真正实现了齐头并进。绿水青山就是金山银山的理念深入人心、成为实景，我国走出了一条生态优先、绿色低碳的发展新路径。</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76200" cy="6858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实践伟力之五</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人民群众获得感、幸福感、安全感持续增强</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"在推进高质量发展中推动共同富裕取得更为明显的实质性进展。"</a:t>
            </a:r>
            <a:endParaRPr lang="en-US" sz="1100"/>
          </a:p>
        </p:txBody>
      </p:sp>
      <p:sp>
        <p:nvSpPr>
          <p:cNvPr id="8" name="AutoShape 8"/>
          <p:cNvSpPr/>
          <p:nvPr/>
        </p:nvSpPr>
        <p:spPr>
          <a:xfrm>
            <a:off x="762000" y="2921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建成世界上规模最大的民生保障体系</a:t>
            </a:r>
            <a:endParaRPr lang="en-US" sz="1100"/>
          </a:p>
        </p:txBody>
      </p:sp>
      <p:sp>
        <p:nvSpPr>
          <p:cNvPr id="9" name="AutoShape 9"/>
          <p:cNvSpPr/>
          <p:nvPr/>
        </p:nvSpPr>
        <p:spPr>
          <a:xfrm>
            <a:off x="762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教育体系</a:t>
            </a:r>
            <a:endParaRPr lang="en-US" sz="1100"/>
          </a:p>
        </p:txBody>
      </p:sp>
      <p:sp>
        <p:nvSpPr>
          <p:cNvPr id="11" name="AutoShape 11"/>
          <p:cNvSpPr/>
          <p:nvPr/>
        </p:nvSpPr>
        <p:spPr>
          <a:xfrm>
            <a:off x="1016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建成世界上规模最大的教育体系，教育普及水平实现历史性跨越。</a:t>
            </a:r>
            <a:endParaRPr lang="en-US" sz="1100"/>
          </a:p>
        </p:txBody>
      </p:sp>
      <p:sp>
        <p:nvSpPr>
          <p:cNvPr id="12" name="AutoShape 12"/>
          <p:cNvSpPr/>
          <p:nvPr/>
        </p:nvSpPr>
        <p:spPr>
          <a:xfrm>
            <a:off x="4445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社会保障体系</a:t>
            </a:r>
            <a:endParaRPr lang="en-US" sz="1100"/>
          </a:p>
        </p:txBody>
      </p:sp>
      <p:sp>
        <p:nvSpPr>
          <p:cNvPr id="14" name="AutoShape 14"/>
          <p:cNvSpPr/>
          <p:nvPr/>
        </p:nvSpPr>
        <p:spPr>
          <a:xfrm>
            <a:off x="4699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建成世界上规模最大的社会保障体系，养老保险全国统筹稳步落地。</a:t>
            </a:r>
            <a:endParaRPr lang="en-US" sz="1100"/>
          </a:p>
        </p:txBody>
      </p:sp>
      <p:sp>
        <p:nvSpPr>
          <p:cNvPr id="15" name="AutoShape 15"/>
          <p:cNvSpPr/>
          <p:nvPr/>
        </p:nvSpPr>
        <p:spPr>
          <a:xfrm>
            <a:off x="8128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医疗卫生体系</a:t>
            </a:r>
            <a:endParaRPr lang="en-US" sz="1100"/>
          </a:p>
        </p:txBody>
      </p:sp>
      <p:sp>
        <p:nvSpPr>
          <p:cNvPr id="17" name="AutoShape 17"/>
          <p:cNvSpPr/>
          <p:nvPr/>
        </p:nvSpPr>
        <p:spPr>
          <a:xfrm>
            <a:off x="8382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建成世界上规模最大的医疗卫生体系，公共卫生防护网更加牢固。</a:t>
            </a:r>
            <a:endParaRPr lang="en-US" sz="1100"/>
          </a:p>
        </p:txBody>
      </p:sp>
      <p:sp>
        <p:nvSpPr>
          <p:cNvPr id="18" name="AutoShape 18"/>
          <p:cNvSpPr/>
          <p:nvPr/>
        </p:nvSpPr>
        <p:spPr>
          <a:xfrm>
            <a:off x="762000" y="4953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出发点和落脚点是人，人民幸福安康是高质量发展的根本目的。在做大"蛋糕"的同时，构建初次分配、再分配、第三次分配协调配套的制度体系，努力把"蛋糕"切好分好。育儿补贴发放、养老保险全国统筹稳步落地……群众的忧心事、烦心事一件件解决，高质量发展之路在全体人民的共建共享中越走越坚实、越走越宽广。</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016000" y="267208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四、</a:t>
            </a:r>
            <a:r>
              <a:rPr 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推动高质量发展再上新台阶</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76200" cy="6858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必须之一</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完整、准确、全面贯彻新发展理念</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发展理念具有战略性、纲领性、引领性，是发展思路、方向、着力点的集中体现。推动高质量发展再上新台阶，必须完整、准确、全面贯彻新发展理念。</a:t>
            </a:r>
            <a:endParaRPr lang="en-US" sz="1100"/>
          </a:p>
        </p:txBody>
      </p:sp>
      <p:sp>
        <p:nvSpPr>
          <p:cNvPr id="7" name="AutoShape 7"/>
          <p:cNvSpPr/>
          <p:nvPr/>
        </p:nvSpPr>
        <p:spPr>
          <a:xfrm>
            <a:off x="762000" y="2857500"/>
            <a:ext cx="203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62000" y="3048000"/>
            <a:ext cx="203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创新发展</a:t>
            </a:r>
            <a:endParaRPr lang="en-US" sz="1100"/>
          </a:p>
        </p:txBody>
      </p:sp>
      <p:sp>
        <p:nvSpPr>
          <p:cNvPr id="9" name="AutoShape 9"/>
          <p:cNvSpPr/>
          <p:nvPr/>
        </p:nvSpPr>
        <p:spPr>
          <a:xfrm>
            <a:off x="952500" y="3492500"/>
            <a:ext cx="1651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健全新型举国体制，加快高水平科技自立自强</a:t>
            </a:r>
            <a:endParaRPr lang="en-US" sz="1100"/>
          </a:p>
        </p:txBody>
      </p:sp>
      <p:sp>
        <p:nvSpPr>
          <p:cNvPr id="10" name="AutoShape 10"/>
          <p:cNvSpPr/>
          <p:nvPr/>
        </p:nvSpPr>
        <p:spPr>
          <a:xfrm>
            <a:off x="3048000" y="2857500"/>
            <a:ext cx="203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048000" y="3048000"/>
            <a:ext cx="203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协调发展</a:t>
            </a:r>
            <a:endParaRPr lang="en-US" sz="1100"/>
          </a:p>
        </p:txBody>
      </p:sp>
      <p:sp>
        <p:nvSpPr>
          <p:cNvPr id="12" name="AutoShape 12"/>
          <p:cNvSpPr/>
          <p:nvPr/>
        </p:nvSpPr>
        <p:spPr>
          <a:xfrm>
            <a:off x="3238500" y="3492500"/>
            <a:ext cx="1651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推进区域协调发展战略、乡村振兴战略</a:t>
            </a:r>
            <a:endParaRPr lang="en-US" sz="1100"/>
          </a:p>
        </p:txBody>
      </p:sp>
      <p:sp>
        <p:nvSpPr>
          <p:cNvPr id="13" name="AutoShape 13"/>
          <p:cNvSpPr/>
          <p:nvPr/>
        </p:nvSpPr>
        <p:spPr>
          <a:xfrm>
            <a:off x="5334000" y="2857500"/>
            <a:ext cx="203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334000" y="3048000"/>
            <a:ext cx="203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绿色发展</a:t>
            </a:r>
            <a:endParaRPr lang="en-US" sz="1100"/>
          </a:p>
        </p:txBody>
      </p:sp>
      <p:sp>
        <p:nvSpPr>
          <p:cNvPr id="15" name="AutoShape 15"/>
          <p:cNvSpPr/>
          <p:nvPr/>
        </p:nvSpPr>
        <p:spPr>
          <a:xfrm>
            <a:off x="5524500" y="3492500"/>
            <a:ext cx="1651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推动产业结构能源结构调整，走生态优先之路</a:t>
            </a:r>
            <a:endParaRPr lang="en-US" sz="1100"/>
          </a:p>
        </p:txBody>
      </p:sp>
      <p:sp>
        <p:nvSpPr>
          <p:cNvPr id="16" name="AutoShape 16"/>
          <p:cNvSpPr/>
          <p:nvPr/>
        </p:nvSpPr>
        <p:spPr>
          <a:xfrm>
            <a:off x="7620000" y="2857500"/>
            <a:ext cx="203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0" y="3048000"/>
            <a:ext cx="203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开放发展</a:t>
            </a:r>
            <a:endParaRPr lang="en-US" sz="1100"/>
          </a:p>
        </p:txBody>
      </p:sp>
      <p:sp>
        <p:nvSpPr>
          <p:cNvPr id="18" name="AutoShape 18"/>
          <p:cNvSpPr/>
          <p:nvPr/>
        </p:nvSpPr>
        <p:spPr>
          <a:xfrm>
            <a:off x="7810500" y="3492500"/>
            <a:ext cx="1651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依托高水平对外开放新格局，稳步扩大制度型开放</a:t>
            </a:r>
            <a:endParaRPr lang="en-US" sz="1100"/>
          </a:p>
        </p:txBody>
      </p:sp>
      <p:sp>
        <p:nvSpPr>
          <p:cNvPr id="19" name="AutoShape 19"/>
          <p:cNvSpPr/>
          <p:nvPr/>
        </p:nvSpPr>
        <p:spPr>
          <a:xfrm>
            <a:off x="9652000" y="2857500"/>
            <a:ext cx="1778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9652000" y="3048000"/>
            <a:ext cx="177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共享发展</a:t>
            </a:r>
            <a:endParaRPr lang="en-US" sz="1100"/>
          </a:p>
        </p:txBody>
      </p:sp>
      <p:sp>
        <p:nvSpPr>
          <p:cNvPr id="21" name="AutoShape 21"/>
          <p:cNvSpPr/>
          <p:nvPr/>
        </p:nvSpPr>
        <p:spPr>
          <a:xfrm>
            <a:off x="9779000" y="3492500"/>
            <a:ext cx="152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发展成果由人民共享</a:t>
            </a:r>
            <a:endParaRPr lang="en-US" sz="1100"/>
          </a:p>
        </p:txBody>
      </p:sp>
      <p:sp>
        <p:nvSpPr>
          <p:cNvPr id="22" name="AutoShape 22"/>
          <p:cNvSpPr/>
          <p:nvPr/>
        </p:nvSpPr>
        <p:spPr>
          <a:xfrm>
            <a:off x="762000" y="4762500"/>
            <a:ext cx="1066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发展理念是一个系统的理论体系，回答了关于发展的目的、动力、方式、路径等一系列理论和实践问题，阐明了我们党关于发展的政治立场、价值导向、发展模式、发展道路等重大政治问题。完整、准确、全面贯彻新发展理念，是推动高质量发展的根本遵循，必须一体推进、协同发力，不能畸轻畸重、以偏概全。</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76200" cy="6858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必须之二</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更好统筹质的有效提升和量的合理增长</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经济社会发展是量变积累到质变飞跃的过程。推动高质量发展，决不能再走过去"摊大饼"式的规模扩张老路，同时必须重视合理的经济增速对稳定就业、保障民生、化解各类风险的重要作用。</a:t>
            </a:r>
            <a:endParaRPr lang="en-US" sz="1100"/>
          </a:p>
        </p:txBody>
      </p:sp>
      <p:sp>
        <p:nvSpPr>
          <p:cNvPr id="7" name="AutoShape 7"/>
          <p:cNvSpPr/>
          <p:nvPr/>
        </p:nvSpPr>
        <p:spPr>
          <a:xfrm>
            <a:off x="762000" y="2921000"/>
            <a:ext cx="5080000" cy="1778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3111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质的有效提升</a:t>
            </a:r>
            <a:endParaRPr lang="en-US" sz="1100"/>
          </a:p>
        </p:txBody>
      </p:sp>
      <p:sp>
        <p:nvSpPr>
          <p:cNvPr id="9" name="AutoShape 9"/>
          <p:cNvSpPr/>
          <p:nvPr/>
        </p:nvSpPr>
        <p:spPr>
          <a:xfrm>
            <a:off x="1016000" y="36195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把"质的有效提升"摆在更加突出的位置，加快构建现代化产业体系，提高产品和服务质量，增强产业链供应链的竞争力和安全性。</a:t>
            </a:r>
            <a:endParaRPr lang="en-US" sz="1100"/>
          </a:p>
        </p:txBody>
      </p:sp>
      <p:sp>
        <p:nvSpPr>
          <p:cNvPr id="10" name="AutoShape 10"/>
          <p:cNvSpPr/>
          <p:nvPr/>
        </p:nvSpPr>
        <p:spPr>
          <a:xfrm>
            <a:off x="6350000" y="2921000"/>
            <a:ext cx="5080000" cy="1778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3111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量的合理增长</a:t>
            </a:r>
            <a:endParaRPr lang="en-US" sz="1100"/>
          </a:p>
        </p:txBody>
      </p:sp>
      <p:sp>
        <p:nvSpPr>
          <p:cNvPr id="12" name="AutoShape 12"/>
          <p:cNvSpPr/>
          <p:nvPr/>
        </p:nvSpPr>
        <p:spPr>
          <a:xfrm>
            <a:off x="6604000" y="36195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在提高发展质量效益基础上努力长期实现"量的合理增长"，通过扩大有效投资、释放居民消费活力、塑造吸引外资新优势等"政策组合拳"夯实基础。</a:t>
            </a:r>
            <a:endParaRPr lang="en-US" sz="1100"/>
          </a:p>
        </p:txBody>
      </p:sp>
      <p:sp>
        <p:nvSpPr>
          <p:cNvPr id="13" name="AutoShape 13"/>
          <p:cNvSpPr/>
          <p:nvPr/>
        </p:nvSpPr>
        <p:spPr>
          <a:xfrm>
            <a:off x="762000" y="5016500"/>
            <a:ext cx="10668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143000" y="5270500"/>
            <a:ext cx="9906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质和量是辩证统一的关系。质的有效提升为量的合理增长开辟空间、增强后劲；量的合理增长为质的有效提升提供支撑、创造条件。二者相互促进、相辅相成，统一于高质量发展的伟大实践。</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实践伟力之四</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对外开放水平和发展内外联动性显著提升</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"建设更高水平开放型经济新体制，实施更大范围、更宽领域、更深层次的对外开放。"</a:t>
            </a:r>
            <a:endParaRPr lang="en-US" sz="1100"/>
          </a:p>
        </p:txBody>
      </p:sp>
      <p:sp>
        <p:nvSpPr>
          <p:cNvPr id="8" name="AutoShape 8"/>
          <p:cNvSpPr/>
          <p:nvPr/>
        </p:nvSpPr>
        <p:spPr>
          <a:xfrm>
            <a:off x="762000" y="2921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自贸试验区雁阵齐飞</a:t>
            </a:r>
            <a:endParaRPr lang="en-US" sz="1100"/>
          </a:p>
        </p:txBody>
      </p:sp>
      <p:sp>
        <p:nvSpPr>
          <p:cNvPr id="9" name="AutoShape 9"/>
          <p:cNvSpPr/>
          <p:nvPr/>
        </p:nvSpPr>
        <p:spPr>
          <a:xfrm>
            <a:off x="762000" y="3365500"/>
            <a:ext cx="5080000" cy="18415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4572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从2013年上海自贸试验区揭牌</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到2026年内蒙古自贸试验区落地</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23个自贸试验区雁阵齐飞</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海南自由贸易港封关运作</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一大批制度创新成果在全国推广</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6350000" y="2921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货物贸易稳居全球第一</a:t>
            </a:r>
            <a:endParaRPr lang="en-US" sz="1100"/>
          </a:p>
        </p:txBody>
      </p:sp>
      <p:sp>
        <p:nvSpPr>
          <p:cNvPr id="12" name="AutoShape 12"/>
          <p:cNvSpPr/>
          <p:nvPr/>
        </p:nvSpPr>
        <p:spPr>
          <a:xfrm>
            <a:off x="6350000" y="33655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604000" y="3619500"/>
            <a:ext cx="4572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25.47万亿元</a:t>
            </a:r>
            <a:endParaRPr lang="en-US" sz="1100"/>
          </a:p>
        </p:txBody>
      </p:sp>
      <p:sp>
        <p:nvSpPr>
          <p:cNvPr id="14" name="AutoShape 14"/>
          <p:cNvSpPr/>
          <p:nvPr/>
        </p:nvSpPr>
        <p:spPr>
          <a:xfrm>
            <a:off x="6604000" y="4254500"/>
            <a:ext cx="457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今年上半年货物贸易进出口总额</a:t>
            </a:r>
            <a:endParaRPr lang="en-US" sz="1100"/>
          </a:p>
          <a:p>
            <a:pPr marL="0" indent="0" algn="ctr">
              <a:lnSpc>
                <a:spcPct val="133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同比增长16.9%，稳居全球第一</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5" name="AutoShape 15"/>
          <p:cNvSpPr/>
          <p:nvPr/>
        </p:nvSpPr>
        <p:spPr>
          <a:xfrm>
            <a:off x="762000" y="5461000"/>
            <a:ext cx="1066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必须在更高水平对外开放的条件下才能实现。一批内陆沿边地区从开放末梢变为开放前沿，国内国际两个市场、两种资源联动效应持续放大。实践充分证明，高水平对外开放为中国式现代化拓展发展空间，塑造国际合作和竞争新优势。</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必须之三</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坚定不移深化改革开放、深入转变发展方式</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"十五五"时期推动高质量发展，必须着力化解各类结构性矛盾，不断破除制约高质量发展的体制机制藩篱，充分发挥市场在资源配置中的决定性作用，更好发挥政府作用，让各类经营主体的活力竞相迸发。</a:t>
            </a:r>
            <a:endParaRPr lang="en-US" sz="1100"/>
          </a:p>
        </p:txBody>
      </p:sp>
      <p:sp>
        <p:nvSpPr>
          <p:cNvPr id="7" name="AutoShape 7"/>
          <p:cNvSpPr/>
          <p:nvPr/>
        </p:nvSpPr>
        <p:spPr>
          <a:xfrm>
            <a:off x="762000" y="2857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深化改革：破除体制机制藩篱</a:t>
            </a:r>
            <a:endParaRPr lang="en-US" sz="1100"/>
          </a:p>
        </p:txBody>
      </p:sp>
      <p:sp>
        <p:nvSpPr>
          <p:cNvPr id="8" name="AutoShape 8"/>
          <p:cNvSpPr/>
          <p:nvPr/>
        </p:nvSpPr>
        <p:spPr>
          <a:xfrm>
            <a:off x="762000" y="3302000"/>
            <a:ext cx="5080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3492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着力化解各类结构性矛盾</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充分发挥市场在资源配置中的决定性作用</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更好发挥政府作用</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让各类经营主体的活力竞相迸发</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0" name="AutoShape 10"/>
          <p:cNvSpPr/>
          <p:nvPr/>
        </p:nvSpPr>
        <p:spPr>
          <a:xfrm>
            <a:off x="6350000" y="2857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扩大开放：拓展跃升拓维空间</a:t>
            </a:r>
            <a:endParaRPr lang="en-US" sz="1100"/>
          </a:p>
        </p:txBody>
      </p:sp>
      <p:sp>
        <p:nvSpPr>
          <p:cNvPr id="11" name="AutoShape 11"/>
          <p:cNvSpPr/>
          <p:nvPr/>
        </p:nvSpPr>
        <p:spPr>
          <a:xfrm>
            <a:off x="6350000" y="33020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604000" y="3492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稳步扩大自主开放</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在国内国际双循环的相互促进中</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拓展高质量发展的跃升拓维空间</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塑造国际合作和竞争新优势</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3" name="AutoShape 13"/>
          <p:cNvSpPr/>
          <p:nvPr/>
        </p:nvSpPr>
        <p:spPr>
          <a:xfrm>
            <a:off x="762000" y="5143500"/>
            <a:ext cx="10668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143000" y="5334000"/>
            <a:ext cx="990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进一步推动经济发展从主要依靠低成本资源和要素投入驱动，转向主要依靠创新驱动、效率提升驱动的内涵型增长，实现发展方式的根本性转变。</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必须之四</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以满足人民日益增长的美好生活需要为出发点和落脚点</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"中国式现代化，民生为大。"</a:t>
            </a:r>
            <a:endParaRPr lang="en-US" sz="1100"/>
          </a:p>
        </p:txBody>
      </p:sp>
      <p:sp>
        <p:nvSpPr>
          <p:cNvPr id="8" name="AutoShape 8"/>
          <p:cNvSpPr/>
          <p:nvPr/>
        </p:nvSpPr>
        <p:spPr>
          <a:xfrm>
            <a:off x="762000" y="2921000"/>
            <a:ext cx="3302000" cy="1651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3111500"/>
            <a:ext cx="279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发展为了人民</a:t>
            </a:r>
            <a:endParaRPr lang="en-US" sz="1100"/>
          </a:p>
        </p:txBody>
      </p:sp>
      <p:sp>
        <p:nvSpPr>
          <p:cNvPr id="10" name="AutoShape 10"/>
          <p:cNvSpPr/>
          <p:nvPr/>
        </p:nvSpPr>
        <p:spPr>
          <a:xfrm>
            <a:off x="1016000" y="3619500"/>
            <a:ext cx="2794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始终将人民的利益置于首位，以人民群众对美好生活的需求为导向牵引推进高质量发展。</a:t>
            </a:r>
            <a:endParaRPr lang="en-US" sz="1100"/>
          </a:p>
        </p:txBody>
      </p:sp>
      <p:sp>
        <p:nvSpPr>
          <p:cNvPr id="11" name="AutoShape 11"/>
          <p:cNvSpPr/>
          <p:nvPr/>
        </p:nvSpPr>
        <p:spPr>
          <a:xfrm>
            <a:off x="4445000" y="2921000"/>
            <a:ext cx="3302000" cy="190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699000" y="3111500"/>
            <a:ext cx="279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发展依靠人民</a:t>
            </a:r>
            <a:endParaRPr lang="en-US" sz="1100"/>
          </a:p>
        </p:txBody>
      </p:sp>
      <p:sp>
        <p:nvSpPr>
          <p:cNvPr id="13" name="AutoShape 13"/>
          <p:cNvSpPr/>
          <p:nvPr/>
        </p:nvSpPr>
        <p:spPr>
          <a:xfrm>
            <a:off x="4699000" y="3619500"/>
            <a:ext cx="2794000" cy="1079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尊重人民群众的主体地位，充分调动人民的积极性、主动性、创造性，鼓励人民通过共同奋斗创造美好生活。</a:t>
            </a:r>
            <a:endParaRPr lang="en-US" sz="1100"/>
          </a:p>
        </p:txBody>
      </p:sp>
      <p:sp>
        <p:nvSpPr>
          <p:cNvPr id="14" name="AutoShape 14"/>
          <p:cNvSpPr/>
          <p:nvPr/>
        </p:nvSpPr>
        <p:spPr>
          <a:xfrm>
            <a:off x="8128000" y="2921000"/>
            <a:ext cx="3302000" cy="1651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382000" y="3111500"/>
            <a:ext cx="279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发展成果由人民共享</a:t>
            </a:r>
            <a:endParaRPr lang="en-US" sz="1100"/>
          </a:p>
        </p:txBody>
      </p:sp>
      <p:sp>
        <p:nvSpPr>
          <p:cNvPr id="16" name="AutoShape 16"/>
          <p:cNvSpPr/>
          <p:nvPr/>
        </p:nvSpPr>
        <p:spPr>
          <a:xfrm>
            <a:off x="8382000" y="3619500"/>
            <a:ext cx="2794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把民生福祉改善作为衡量高质量发展成效的核心标尺，着力解决好人民群众急难愁盼问题。</a:t>
            </a:r>
            <a:endParaRPr lang="en-US" sz="1100"/>
          </a:p>
        </p:txBody>
      </p:sp>
      <p:sp>
        <p:nvSpPr>
          <p:cNvPr id="17" name="AutoShape 17"/>
          <p:cNvSpPr/>
          <p:nvPr/>
        </p:nvSpPr>
        <p:spPr>
          <a:xfrm>
            <a:off x="762000" y="48895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出发点和落脚点是人，人民幸福安康是高质量发展的根本目的。必须坚持发展为了人民、发展依靠人民、发展成果由人民共享，让全体人民在高质量发展进程中感受到实实在在的获得感、幸福感、安全感，推动人的全面发展、全体人民共同富裕取得更为明显的实质性进展。</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以高质量发展全面推进中国式现代化</a:t>
            </a:r>
            <a:endParaRPr lang="en-US" sz="1100"/>
          </a:p>
        </p:txBody>
      </p:sp>
      <p:cxnSp>
        <p:nvCxnSpPr>
          <p:cNvPr id="4" name="Connector 4"/>
          <p:cNvCxnSpPr/>
          <p:nvPr/>
        </p:nvCxnSpPr>
        <p:spPr>
          <a:xfrm rot="-17188">
            <a:off x="4826016" y="1390650"/>
            <a:ext cx="2540000" cy="12700"/>
          </a:xfrm>
          <a:prstGeom prst="straightConnector1">
            <a:avLst/>
          </a:prstGeom>
          <a:solidFill>
            <a:srgbClr val="DEE0E3">
              <a:alpha val="100000"/>
            </a:srgbClr>
          </a:solidFill>
          <a:ln w="38100" cap="flat" cmpd="sng">
            <a:solidFill>
              <a:srgbClr val="8B1A1A">
                <a:alpha val="100000"/>
              </a:srgbClr>
            </a:solidFill>
            <a:prstDash val="solid"/>
            <a:round/>
            <a:headEnd type="none" w="lg" len="lg"/>
            <a:tailEnd type="none" w="lg" len="lg"/>
          </a:ln>
        </p:spPr>
      </p:cxnSp>
      <p:sp>
        <p:nvSpPr>
          <p:cNvPr id="5" name="AutoShape 5"/>
          <p:cNvSpPr/>
          <p:nvPr/>
        </p:nvSpPr>
        <p:spPr>
          <a:xfrm>
            <a:off x="762000" y="177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7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深入学习《习近平谈治国理政》第一至五卷，系统把握高质量发展的思想脉络、理论品格与实践伟力，</a:t>
            </a:r>
            <a:endParaRPr lang="en-US" sz="1100"/>
          </a:p>
          <a:p>
            <a:pPr marL="0" indent="0" algn="ctr">
              <a:lnSpc>
                <a:spcPct val="150000"/>
              </a:lnSpc>
            </a:pPr>
            <a:r>
              <a:rPr lang="en-US" sz="17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不断增强以高质量发展全面推进中国式现代化的政治自觉、思想自觉、行动自觉。</a:t>
            </a:r>
            <a:endParaRPr lang="en-US" sz="17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6" name="AutoShape 6"/>
          <p:cNvSpPr/>
          <p:nvPr/>
        </p:nvSpPr>
        <p:spPr>
          <a:xfrm>
            <a:off x="762000" y="2857500"/>
            <a:ext cx="5080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3048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增强政治自觉</a:t>
            </a:r>
            <a:endParaRPr lang="en-US" sz="1100"/>
          </a:p>
        </p:txBody>
      </p:sp>
      <p:sp>
        <p:nvSpPr>
          <p:cNvPr id="8" name="AutoShape 8"/>
          <p:cNvSpPr/>
          <p:nvPr/>
        </p:nvSpPr>
        <p:spPr>
          <a:xfrm>
            <a:off x="1016000" y="3492500"/>
            <a:ext cx="457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深刻领悟"两个确立"的决定性意义，坚决做到"两个维护"，把高质量发展作为新时代的硬道理长期坚持。</a:t>
            </a:r>
            <a:endParaRPr lang="en-US" sz="1100"/>
          </a:p>
        </p:txBody>
      </p:sp>
      <p:sp>
        <p:nvSpPr>
          <p:cNvPr id="9" name="AutoShape 9"/>
          <p:cNvSpPr/>
          <p:nvPr/>
        </p:nvSpPr>
        <p:spPr>
          <a:xfrm>
            <a:off x="6350000" y="28575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604000" y="3048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增强思想自觉</a:t>
            </a:r>
            <a:endParaRPr lang="en-US" sz="1100"/>
          </a:p>
        </p:txBody>
      </p:sp>
      <p:sp>
        <p:nvSpPr>
          <p:cNvPr id="11" name="AutoShape 11"/>
          <p:cNvSpPr/>
          <p:nvPr/>
        </p:nvSpPr>
        <p:spPr>
          <a:xfrm>
            <a:off x="6604000" y="3492500"/>
            <a:ext cx="457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深入学习习近平经济思想，完整准确全面贯彻新发展理念，牢牢把握高质量发展的核心要义和实践要求。</a:t>
            </a:r>
            <a:endParaRPr lang="en-US" sz="1100"/>
          </a:p>
        </p:txBody>
      </p:sp>
      <p:sp>
        <p:nvSpPr>
          <p:cNvPr id="12" name="AutoShape 12"/>
          <p:cNvSpPr/>
          <p:nvPr/>
        </p:nvSpPr>
        <p:spPr>
          <a:xfrm>
            <a:off x="762000" y="4699000"/>
            <a:ext cx="10668000" cy="1524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16000" y="4889500"/>
            <a:ext cx="1016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增强行动自觉</a:t>
            </a:r>
            <a:endParaRPr lang="en-US" sz="1100"/>
          </a:p>
        </p:txBody>
      </p:sp>
      <p:sp>
        <p:nvSpPr>
          <p:cNvPr id="14" name="AutoShape 14"/>
          <p:cNvSpPr/>
          <p:nvPr/>
        </p:nvSpPr>
        <p:spPr>
          <a:xfrm>
            <a:off x="1016000" y="5397500"/>
            <a:ext cx="10160000" cy="698500"/>
          </a:xfrm>
          <a:prstGeom prst="rect">
            <a:avLst/>
          </a:prstGeom>
          <a:noFill/>
          <a:ln w="12700" cap="flat" cmpd="sng">
            <a:noFill/>
            <a:prstDash val="solid"/>
            <a:round/>
          </a:ln>
        </p:spPr>
        <p:txBody>
          <a:bodyPr vert="horz" wrap="square" lIns="0" tIns="0" rIns="0" bIns="0" rtlCol="0" anchor="ctr" anchorCtr="0"/>
          <a:lstStyle/>
          <a:p>
            <a:pPr marL="0" indent="0" algn="ctr">
              <a:lnSpc>
                <a:spcPct val="142000"/>
              </a:lnSpc>
              <a:defRPr/>
            </a:pPr>
            <a:r>
              <a:rPr lang="en-US" sz="1600" b="0" i="0" u="none" strike="noStrike">
                <a:solidFill>
                  <a:srgbClr val="FFFFFF">
                    <a:alpha val="90196"/>
                  </a:srgbClr>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立足本职岗位，勇于担当作为，把学习成果转化为推动高质量发展的实际成效，</a:t>
            </a:r>
            <a:endParaRPr lang="en-US" sz="1100"/>
          </a:p>
          <a:p>
            <a:pPr marL="0" indent="0" algn="ctr">
              <a:lnSpc>
                <a:spcPct val="142000"/>
              </a:lnSpc>
            </a:pPr>
            <a:r>
              <a:rPr lang="en-US" sz="1600" b="0" i="0" u="none" strike="noStrike">
                <a:solidFill>
                  <a:srgbClr val="FFFFFF">
                    <a:alpha val="90196"/>
                  </a:srgbClr>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为全面建设社会主义现代化国家、全面推进中华民族伟大复兴贡献力量。</a:t>
            </a:r>
            <a:endParaRPr lang="en-US" sz="1600" b="0" i="0" u="none" strike="noStrike">
              <a:solidFill>
                <a:srgbClr val="FFFFFF">
                  <a:alpha val="90196"/>
                </a:srgbClr>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016000" y="270002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chemeClr val="bg1"/>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感谢聆听</a:t>
            </a:r>
            <a:r>
              <a:rPr lang="zh-CN" altLang="en-US" sz="4800" b="1" i="0" u="none" strike="noStrike">
                <a:solidFill>
                  <a:schemeClr val="bg1"/>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，敬请指正！</a:t>
            </a:r>
            <a:endParaRPr lang="zh-CN" altLang="en-US" sz="4800" b="1" i="0" u="none" strike="noStrike">
              <a:solidFill>
                <a:schemeClr val="bg1"/>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7" name="AutoShape 7"/>
          <p:cNvSpPr/>
          <p:nvPr/>
        </p:nvSpPr>
        <p:spPr>
          <a:xfrm>
            <a:off x="1016000" y="4699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spTree>
  </p:cSld>
  <p:clrMapOvr>
    <a:masterClrMapping/>
  </p:clrMapOvr>
</p:sld>
</file>

<file path=ppt/tags/tag1.xml><?xml version="1.0" encoding="utf-8"?>
<p:tagLst xmlns:p="http://schemas.openxmlformats.org/presentationml/2006/main">
  <p:tag name="KSO_WM_DIAGRAM_VIRTUALLY_FRAME" val="{&quot;height&quot;:179.97212598425193,&quot;left&quot;:156.15,&quot;top&quot;:155.55,&quot;width&quot;:734.9}"/>
</p:tagLst>
</file>

<file path=ppt/tags/tag2.xml><?xml version="1.0" encoding="utf-8"?>
<p:tagLst xmlns:p="http://schemas.openxmlformats.org/presentationml/2006/main">
  <p:tag name="KSO_WM_DIAGRAM_VIRTUALLY_FRAME" val="{&quot;height&quot;:179.97212598425193,&quot;left&quot;:156.15,&quot;top&quot;:155.55,&quot;width&quot;:734.9}"/>
</p:tagLst>
</file>

<file path=ppt/tags/tag3.xml><?xml version="1.0" encoding="utf-8"?>
<p:tagLst xmlns:p="http://schemas.openxmlformats.org/presentationml/2006/main">
  <p:tag name="KSO_WM_DIAGRAM_VIRTUALLY_FRAME" val="{&quot;height&quot;:179.97212598425193,&quot;left&quot;:156.15,&quot;top&quot;:155.55,&quot;width&quot;:734.9}"/>
</p:tagLst>
</file>

<file path=ppt/tags/tag4.xml><?xml version="1.0" encoding="utf-8"?>
<p:tagLst xmlns:p="http://schemas.openxmlformats.org/presentationml/2006/main">
  <p:tag name="KSO_WM_DIAGRAM_VIRTUALLY_FRAME" val="{&quot;height&quot;:179.97212598425193,&quot;left&quot;:156.15,&quot;top&quot;:155.55,&quot;width&quot;:734.9}"/>
</p:tagLst>
</file>

<file path=ppt/tags/tag5.xml><?xml version="1.0" encoding="utf-8"?>
<p:tagLst xmlns:p="http://schemas.openxmlformats.org/presentationml/2006/main">
  <p:tag name="KSO_WM_DIAGRAM_VIRTUALLY_FRAME" val="{&quot;height&quot;:179.97212598425193,&quot;left&quot;:156.15,&quot;top&quot;:155.55,&quot;width&quot;:734.9}"/>
</p:tagLst>
</file>

<file path=ppt/tags/tag6.xml><?xml version="1.0" encoding="utf-8"?>
<p:tagLst xmlns:p="http://schemas.openxmlformats.org/presentationml/2006/main">
  <p:tag name="KSO_WM_DIAGRAM_VIRTUALLY_FRAME" val="{&quot;height&quot;:179.97212598425193,&quot;left&quot;:156.15,&quot;top&quot;:155.55,&quot;width&quot;:734.9}"/>
</p:tagLst>
</file>

<file path=ppt/tags/tag7.xml><?xml version="1.0" encoding="utf-8"?>
<p:tagLst xmlns:p="http://schemas.openxmlformats.org/presentationml/2006/main">
  <p:tag name="KSO_WM_DIAGRAM_VIRTUALLY_FRAME" val="{&quot;height&quot;:179.97212598425193,&quot;left&quot;:156.15,&quot;top&quot;:155.55,&quot;width&quot;:734.9}"/>
</p:tagLst>
</file>

<file path=ppt/tags/tag8.xml><?xml version="1.0" encoding="utf-8"?>
<p:tagLst xmlns:p="http://schemas.openxmlformats.org/presentationml/2006/main">
  <p:tag name="KSO_WM_DIAGRAM_VIRTUALLY_FRAME" val="{&quot;height&quot;:179.97212598425193,&quot;left&quot;:156.15,&quot;top&quot;:155.55,&quot;width&quot;:734.9}"/>
</p:tagLst>
</file>

<file path=ppt/tags/tag9.xml><?xml version="1.0" encoding="utf-8"?>
<p:tagLst xmlns:p="http://schemas.openxmlformats.org/presentationml/2006/main">
  <p:tag name="KSO_WM_DIAGRAM_VIRTUALLY_FRAME" val="{&quot;height&quot;:179.97212598425193,&quot;left&quot;:156.15,&quot;top&quot;:155.55,&quot;width&quot;:734.9}"/>
</p:tagLst>
</file>

<file path=ppt/tags/tag10.xml><?xml version="1.0" encoding="utf-8"?>
<p:tagLst xmlns:p="http://schemas.openxmlformats.org/presentationml/2006/main">
  <p:tag name="KSO_WM_DIAGRAM_VIRTUALLY_FRAME" val="{&quot;height&quot;:179.97212598425193,&quot;left&quot;:156.15,&quot;top&quot;:155.55,&quot;width&quot;:734.9}"/>
</p:tagLst>
</file>

<file path=ppt/tags/tag11.xml><?xml version="1.0" encoding="utf-8"?>
<p:tagLst xmlns:p="http://schemas.openxmlformats.org/presentationml/2006/main">
  <p:tag name="KSO_WM_DIAGRAM_VIRTUALLY_FRAME" val="{&quot;height&quot;:179.97212598425193,&quot;left&quot;:156.15,&quot;top&quot;:155.55,&quot;width&quot;:734.9}"/>
</p:tagLst>
</file>

<file path=ppt/tags/tag12.xml><?xml version="1.0" encoding="utf-8"?>
<p:tagLst xmlns:p="http://schemas.openxmlformats.org/presentationml/2006/main">
  <p:tag name="KSO_WM_DIAGRAM_VIRTUALLY_FRAME" val="{&quot;height&quot;:179.97212598425193,&quot;left&quot;:156.15,&quot;top&quot;:155.55,&quot;width&quot;:734.9}"/>
</p:tagLst>
</file>

<file path=ppt/tags/tag13.xml><?xml version="1.0" encoding="utf-8"?>
<p:tagLst xmlns:p="http://schemas.openxmlformats.org/presentationml/2006/main">
  <p:tag name="KSO_WM_DIAGRAM_VIRTUALLY_FRAME" val="{&quot;height&quot;:179.97212598425193,&quot;left&quot;:156.15,&quot;top&quot;:155.55,&quot;width&quot;:734.9}"/>
</p:tagLst>
</file>

<file path=ppt/tags/tag14.xml><?xml version="1.0" encoding="utf-8"?>
<p:tagLst xmlns:p="http://schemas.openxmlformats.org/presentationml/2006/main">
  <p:tag name="KSO_WM_DIAGRAM_VIRTUALLY_FRAME" val="{&quot;height&quot;:179.97212598425193,&quot;left&quot;:156.15,&quot;top&quot;:155.55,&quot;width&quot;:734.9}"/>
</p:tagLst>
</file>

<file path=ppt/tags/tag15.xml><?xml version="1.0" encoding="utf-8"?>
<p:tagLst xmlns:p="http://schemas.openxmlformats.org/presentationml/2006/main">
  <p:tag name="KSO_WM_DIAGRAM_VIRTUALLY_FRAME" val="{&quot;height&quot;:179.97212598425193,&quot;left&quot;:156.15,&quot;top&quot;:155.55,&quot;width&quot;:734.9}"/>
</p:tagLst>
</file>

<file path=ppt/tags/tag16.xml><?xml version="1.0" encoding="utf-8"?>
<p:tagLst xmlns:p="http://schemas.openxmlformats.org/presentationml/2006/main">
  <p:tag name="KSO_WM_DIAGRAM_VIRTUALLY_FRAME" val="{&quot;height&quot;:179.97212598425193,&quot;left&quot;:156.15,&quot;top&quot;:155.55,&quot;width&quot;:734.9}"/>
</p:tagLst>
</file>

<file path=ppt/tags/tag17.xml><?xml version="1.0" encoding="utf-8"?>
<p:tagLst xmlns:p="http://schemas.openxmlformats.org/presentationml/2006/main">
  <p:tag name="KSO_WM_DIAGRAM_VIRTUALLY_FRAME" val="{&quot;height&quot;:179.97212598425193,&quot;left&quot;:156.15,&quot;top&quot;:155.55,&quot;width&quot;:734.9}"/>
</p:tagLst>
</file>

<file path=ppt/tags/tag18.xml><?xml version="1.0" encoding="utf-8"?>
<p:tagLst xmlns:p="http://schemas.openxmlformats.org/presentationml/2006/main">
  <p:tag name="KSO_WM_DIAGRAM_VIRTUALLY_FRAME" val="{&quot;height&quot;:179.97212598425193,&quot;left&quot;:156.15,&quot;top&quot;:155.55,&quot;width&quot;:734.9}"/>
</p:tagLst>
</file>

<file path=ppt/tags/tag19.xml><?xml version="1.0" encoding="utf-8"?>
<p:tagLst xmlns:p="http://schemas.openxmlformats.org/presentationml/2006/main">
  <p:tag name="KSO_WM_DIAGRAM_VIRTUALLY_FRAME" val="{&quot;height&quot;:179.97212598425193,&quot;left&quot;:156.15,&quot;top&quot;:155.55,&quot;width&quot;:734.9}"/>
</p:tagLst>
</file>

<file path=ppt/tags/tag20.xml><?xml version="1.0" encoding="utf-8"?>
<p:tagLst xmlns:p="http://schemas.openxmlformats.org/presentationml/2006/main">
  <p:tag name="KSO_WM_DIAGRAM_VIRTUALLY_FRAME" val="{&quot;height&quot;:179.97212598425193,&quot;left&quot;:156.15,&quot;top&quot;:155.55,&quot;width&quot;:734.9}"/>
</p:tagLst>
</file>

<file path=ppt/tags/tag21.xml><?xml version="1.0" encoding="utf-8"?>
<p:tagLst xmlns:p="http://schemas.openxmlformats.org/presentationml/2006/main">
  <p:tag name="KSO_WM_TEMPLATE_CATEGORY" val="custom"/>
  <p:tag name="KSO_WM_TEMPLATE_INDEX" val="2"/>
  <p:tag name="KSO_WM_TAG_VERSION" val="1.0"/>
  <p:tag name="KSO_WM_SLIDE_ID" val="custom2_2"/>
  <p:tag name="KSO_WM_SLIDE_INDEX" val="2"/>
  <p:tag name="KSO_WM_SLIDE_ITEM_CNT" val="6"/>
  <p:tag name="KSO_WM_SLIDE_LAYOUT" val="a_m"/>
  <p:tag name="KSO_WM_SLIDE_LAYOUT_CNT" val="1_1"/>
  <p:tag name="KSO_WM_SLIDE_TYPE" val="contents"/>
  <p:tag name="KSO_WM_SLIDE_SUBTYPE" val="diag"/>
  <p:tag name="KSO_WM_BEAUTIFY_FLAG" val="#wm#"/>
  <p:tag name="KSO_WM_DIAGRAM_GROUP_CODE" val="m1-1"/>
  <p:tag name="KSO_WM_SLIDE_DIAGTYPE" val="m"/>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7969</Words>
  <Application>WPS 演示</Application>
  <PresentationFormat/>
  <Paragraphs>532</Paragraphs>
  <Slides>32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Arial</vt:lpstr>
      <vt:lpstr>宋体</vt:lpstr>
      <vt:lpstr>Wingdings</vt:lpstr>
      <vt:lpstr>Arial</vt:lpstr>
      <vt:lpstr>微软雅黑</vt:lpstr>
      <vt:lpstr>黑体</vt:lpstr>
      <vt:lpstr>Noto Serif SC</vt:lpstr>
      <vt:lpstr>方正小标宋简体</vt:lpstr>
      <vt:lpstr>等线</vt:lpstr>
      <vt:lpstr>Arial Unicode MS</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5</cp:revision>
  <dcterms:created xsi:type="dcterms:W3CDTF">2026-08-24T14:30:00Z</dcterms:created>
  <dcterms:modified xsi:type="dcterms:W3CDTF">2026-10-04T23:34:24Z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{"Label":"1","ContentProducer":"001191110102MACQD9K64010000","ProduceID":"7677594923781311754","ReservedCode1":"","ContentPropagator":"","PropagateID":"","ReservedCode2":""}</vt:lpwstr>
  </property>
  <property fmtid="{D5CDD505-2E9C-101B-9397-08002B2CF9AE}" pid="3" name="KSOProductBuildVer">
    <vt:lpwstr>2052-12.1.0.28505</vt:lpwstr>
  </property>
  <property fmtid="{D5CDD505-2E9C-101B-9397-08002B2CF9AE}" pid="4" name="ICV">
    <vt:lpwstr>0402CF8FA6D241C8A96DCA5751127FBE_13</vt:lpwstr>
  </property>
</Properties>
</file>