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1.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0.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1.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handoutMasterIdLst>
    <p:handoutMasterId r:id="rId31"/>
  </p:handoutMasterIdLst>
  <p:sldIdLst>
    <p:sldId id="256" r:id="rId3"/>
    <p:sldId id="286" r:id="rId5"/>
    <p:sldId id="312" r:id="rId6"/>
    <p:sldId id="259" r:id="rId7"/>
    <p:sldId id="260" r:id="rId8"/>
    <p:sldId id="261" r:id="rId9"/>
    <p:sldId id="262" r:id="rId10"/>
    <p:sldId id="263" r:id="rId11"/>
    <p:sldId id="264" r:id="rId12"/>
    <p:sldId id="266" r:id="rId13"/>
    <p:sldId id="267" r:id="rId14"/>
    <p:sldId id="268" r:id="rId15"/>
    <p:sldId id="269" r:id="rId16"/>
    <p:sldId id="270"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 id="1" name="幸全" initials="幸全" lastIdx="1" clrIdx="0"/>
  <p:cmAuthor id="2" name="作者" initials="A" lastIdx="0" clrIdx="1"/>
  <p:cmAuthor id="3" name="Administrator" initials="A" lastIdx="1" clrIdx="2"/>
  <p:cmAuthor id="4" name="王习习" initials="王"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commentAuthors" Target="commentAuthors.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传承和弘扬伟大抗战精神，从伟大胜利走向伟大复兴”。历史是最好的教科书，伟大的抗战精神是中华民族在血与火的考验中铸就的宝贵财富。在实现中华民族伟大复兴的征程上，我们必须铭记历史，传承精神，汲取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精神之源。要理解伟大抗战精神，我们必须回到历史深处，探寻它的根脉。这种精神不是凭空产生的，它深深植根于我们民族的血脉之中，在近代以来的艰苦抗争中不断积淀，并最终在中国共产党的伟大担当中得到升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伟大抗战精神的根源，在于我们中华民族五千年文明孕育的伟大民族精神。我们的文化基因中，蕴含着家国情怀、民族气节、英雄气概和必胜信念。当近代的苦难来临时，这些沉睡的精神基因被唤醒，转化为了具体的、可歌可泣的抗战精神，成为支撑我们赢得胜利的强大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艰苦卓绝的抗战中，伟大抗战精神在不同的地域和斗争环境中，形成了各具特色的具体形态。无论是延安精神、东北抗联精神，还是太行精神、沂蒙精神，它们虽然表现形式各异，但都闪耀着爱国主义和革命英雄主义的光辉，共同汇聚成了全民族抗战的磅礴力量，指向一个共同的目标：救亡图存，民族复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伟大的精神往往诞生于最严峻的考验之中。近代中国，屡遭列强侵略，国家主权沦丧，民族危机空前。特别是日本军国主义的野蛮侵略，妄图将中华民族推向万劫不复的深渊。然而，正是这场最深重的危机，唤醒了全体中国人民，激发了最广泛的团结，熔铸了最强烈的民族认同，最终升华为伟大的抗战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民族危亡的关头，谁能担当起领导抗战的重任？历史给出了答案。旧中国的失败，根源在于政治腐朽和民族涣散。而中国共产党，从诞生之日起就肩负着民族复兴的使命。在抗战中，我们党率先举起抗日大旗，制定正确纲领，开辟敌后战场，以钢铁般的意志和坚定的行动，将四分五裂的中国凝聚成了一个坚不可摧的整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一部分，我们可以看到，伟大抗战精神有三个主要来源：它根植于我们深厚的民族精神之根，积淀于近代以来不屈的抗争历史，最终在中国共产党的伟大担当中得到升华。这三者共同铸就了这座不朽的精神丰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现在我们进入第二部分：精神之力。伟大抗战精神不仅仅是一种理念，它更是一种能够转化为巨大物质力量的强大动力。正是这种精神，凝聚了全民族的力量，支撑我们赢得了最终的胜利。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抗日战争是中华民族命运的转折之战。在伟大抗战精神的感召下，我们实现了空前的民族觉醒和社会动员。从将军到士兵，从工人到农民，全体中华儿女同仇敌忾，用血肉之躯筑起了捍卫民族尊严的长城。正是这种不屈的意志和顽强的精神，使我们取得了近代以来反侵略战争的第一次完全胜利，实现了中华民族的浴火重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抗日战争也是一场锻造之战，它锤炼了中国共产党，使其成为领导民族复兴的坚强核心。在抗战中，我们党展现了卓越的领导力，以《论持久战》等科学理论指引方向，以坚定的立场凝聚人心，以不屈的斗争点燃希望。正是在这场血与火的考验中，中国共产党淬火成钢，成为了无坚不摧的中流砥柱。</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场生死之战，同样铸就了人民军队的英雄气概。我们的军队来自人民、为了人民，与人民形成了生死与共的血肉联系。正是这种军民鱼水情，使我们能够开展波澜壮阔的人民战争，创造出地雷战、地道战等战争奇观。凭借着压倒一切敌人的英雄气概，人民军队愈战愈勇，以“钢少气多”战胜了“钢多气少”的敌人，取得了辉煌的战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二部分，伟大抗战精神展现了三大历史伟力：它赋予了中华民族重生之力，实现了凤凰涅槃；它锻造了中国共产党，使其成为坚强的领导核心；它壮大了人民军队，铸就了保卫国家的钢铁长城。这充分证明，伟大的精神是战胜一切困难、推动历史前进的磅礴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现在我们进入第三部分：精神之碑。伟大抗战精神不仅是历史的产物，更铸就了一座跨越时空的丰碑。它向世界展示了中华民族不屈的气概、必胜的决心和复兴的能力，为我们民族的未来指明了方向。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伟大抗战精神是中国共产党人精神谱系中的重要一环。它与伟大建党精神、井冈山精神、长征精神等一脉相承，共同构成了我们党的宝贵精神财富。这棵精神之树，深深植根于民族精神的沃土，不断结出推动民族复兴的硕果，至今仍然是我们攻坚克难的强大精神动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抗战胜利是中华民族从百年屈辱走向伟大复兴的伟大转折点。它洗刷了我们的民族耻辱，捍卫了中华文明，并使中国的国际地位得到空前提升。伟大抗战精神就像一座灯塔，照亮了我们救亡图存、走向复兴的道路。正是在这一精神的指引下，我们建立了新中国，走上了社会主义道路，并创造了今天的发展奇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中国人民的抗日战争不仅是中华民族的胜利，也是世界人民的胜利。我们创造了弱国战胜强国的奇迹，极大地鼓舞了全世界被压迫民族的解放斗争。这一胜利，推动了世界历史的进步潮流，为后来“全球南方”的崛起奠定了基础。伟大的精神属于中国，也属于全人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三部分，伟大抗战精神铸就了三座不朽的丰碑：它是一座精神丰碑，丰富了我们党的精神谱系；它是一座复兴丰碑，开启了民族复兴的伟大征程；它也是一座世界丰碑，深刻影响了世界历史的进程。这一精神，既是历史的，也是现实的，既是中国的，也是世界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现在我们进入第四部分：精神之续。历史是最好的教科书，也是最好的清醒剂。伟大抗战精神不仅属于过去，更照亮着我们未来的前行之路。接下来，我们将探讨如何在新时代传承和弘扬这一伟大精神。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传承伟大抗战精神，首先要传承团结奋斗的精神。抗战的胜利告诉我们，团结就是力量，奋斗开创未来。今天，我们要实现民族复兴的伟业，同样需要这种“比铁还硬，比钢还强”的团结之力。我们必须清醒地认识到前路的艰辛，准备付出更为艰巨的努力，紧紧依靠人民，汇聚起推动历史前进的磅礴伟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传承伟大抗战精神，就要坚定“正义必胜、和平必胜、人民必胜”的信念。这种必胜的信念，是我们战胜一切困难的精神支柱。当前，我们面临着复杂的国内外环境，更需要传承这种精神，保持战略定力，坚定必胜信心，不断增强做中国人的志气、骨气、底气，走好我们自己的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传承伟大抗战精神，就要发扬敢于斗争、善于斗争的品格。抗战史就是一部斗争史。今天，我们面临的风险挑战同样严峻，伟大抗战精神不是陈列在博物馆里的“过去式”，而是指导我们应对挑战的“进行时”。我们要以顽强的斗争精神，直面矛盾，破解难题，在危机中育新机，于变局中开新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传承伟大抗战精神，还要弘扬合作共赢的理念。“合则强，孤则弱”，抗战的胜利离不开世界反法西斯力量的支持。今天，面对全球性的挑战，我们更应传承这种精神，坚定维护世界和平与正义，践行全人类共同价值，推动构建人类命运共同体，以合作共赢开创美好世界的新未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四部分，在新时代传承和弘扬伟大抗战精神，我们要走好四条路径：一是要团结奋斗，汇聚磅礴力量；二是要坚定信心，增强志气骨气底气；三是要顽强斗争，战胜困难挑战；四是要合作共赢，开创美好未来。这四个方面，构成了我们在新征程上传承伟大精神的行动指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回顾历史，伟大抗战精神是我们民族的宝贵财富和复兴的强大动力。展望未来，历史告诫我们，正义必胜，和平必胜，人民必胜！让我们铭记伟大历史，传承伟大精神，踔厉奋发，勇毅前行，为实现中华民族伟大复兴的中国梦而团结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我的讲解到此结束，谢谢大家！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文本框 7"/>
          <p:cNvSpPr txBox="1"/>
          <p:nvPr userDrawn="1"/>
        </p:nvSpPr>
        <p:spPr>
          <a:xfrm>
            <a:off x="1050878" y="5336327"/>
            <a:ext cx="7297081" cy="39878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scene3d>
              <a:camera prst="orthographicFront"/>
              <a:lightRig rig="threePt" dir="t"/>
            </a:scene3d>
            <a:sp3d contourW="12700"/>
          </a:bodyPr>
          <a:lstStyle/>
          <a:p>
            <a:pPr algn="just"/>
            <a:r>
              <a:rPr lang="zh-CN" altLang="en-US" sz="2000" b="1" dirty="0">
                <a:noFill/>
                <a:latin typeface="+mn-ea"/>
              </a:rPr>
              <a:t>更多精品</a:t>
            </a:r>
            <a:r>
              <a:rPr lang="en-US" altLang="zh-CN" sz="2000" b="1" dirty="0">
                <a:noFill/>
                <a:latin typeface="+mn-ea"/>
              </a:rPr>
              <a:t>PPT</a:t>
            </a:r>
            <a:r>
              <a:rPr lang="zh-CN" altLang="en-US" sz="2000" b="1" dirty="0">
                <a:noFill/>
                <a:latin typeface="+mn-ea"/>
              </a:rPr>
              <a:t>模板</a:t>
            </a:r>
            <a:r>
              <a:rPr lang="zh-CN" altLang="en-US" sz="2000" b="1" dirty="0" smtClean="0">
                <a:noFill/>
                <a:latin typeface="+mn-ea"/>
              </a:rPr>
              <a:t>：</a:t>
            </a:r>
            <a:r>
              <a:rPr lang="en-US" altLang="zh-CN" sz="2000" b="1" dirty="0" smtClean="0">
                <a:noFill/>
                <a:latin typeface="+mn-ea"/>
              </a:rPr>
              <a:t>www.900ppt.com</a:t>
            </a:r>
            <a:endParaRPr lang="en-US" altLang="zh-CN" sz="2000" b="1" dirty="0" smtClean="0">
              <a:no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9" Type="http://schemas.openxmlformats.org/officeDocument/2006/relationships/notesSlide" Target="../notesSlides/notesSlide3.xml"/><Relationship Id="rId18" Type="http://schemas.openxmlformats.org/officeDocument/2006/relationships/slideLayout" Target="../slideLayouts/slideLayout3.xml"/><Relationship Id="rId17" Type="http://schemas.openxmlformats.org/officeDocument/2006/relationships/image" Target="../media/image2.pn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svg"/><Relationship Id="rId7"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0" Type="http://schemas.openxmlformats.org/officeDocument/2006/relationships/notesSlide" Target="../notesSlides/notesSlide5.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8.svg"/><Relationship Id="rId7" Type="http://schemas.openxmlformats.org/officeDocument/2006/relationships/image" Target="../media/image17.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12.svg"/><Relationship Id="rId10" Type="http://schemas.openxmlformats.org/officeDocument/2006/relationships/notesSlide" Target="../notesSlides/notesSlide6.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svg"/><Relationship Id="rId7" Type="http://schemas.openxmlformats.org/officeDocument/2006/relationships/image" Target="../media/image25.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3" Type="http://schemas.openxmlformats.org/officeDocument/2006/relationships/image" Target="../media/image21.png"/><Relationship Id="rId2" Type="http://schemas.openxmlformats.org/officeDocument/2006/relationships/image" Target="../media/image20.svg"/><Relationship Id="rId14" Type="http://schemas.openxmlformats.org/officeDocument/2006/relationships/notesSlide" Target="../notesSlides/notesSlide8.xml"/><Relationship Id="rId13" Type="http://schemas.openxmlformats.org/officeDocument/2006/relationships/slideLayout" Target="../slideLayouts/slideLayout1.xml"/><Relationship Id="rId12" Type="http://schemas.openxmlformats.org/officeDocument/2006/relationships/image" Target="../media/image18.svg"/><Relationship Id="rId11" Type="http://schemas.openxmlformats.org/officeDocument/2006/relationships/image" Target="../media/image28.png"/><Relationship Id="rId10" Type="http://schemas.openxmlformats.org/officeDocument/2006/relationships/image" Target="../media/image14.svg"/><Relationship Id="rId1" Type="http://schemas.openxmlformats.org/officeDocument/2006/relationships/image" Target="../media/image19.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6.svg"/><Relationship Id="rId7" Type="http://schemas.openxmlformats.org/officeDocument/2006/relationships/image" Target="../media/image35.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0" Type="http://schemas.openxmlformats.org/officeDocument/2006/relationships/notesSlide" Target="../notesSlides/notesSlide9.xml"/><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18.svg"/><Relationship Id="rId1"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18.svg"/><Relationship Id="rId3" Type="http://schemas.openxmlformats.org/officeDocument/2006/relationships/image" Target="../media/image28.png"/><Relationship Id="rId2" Type="http://schemas.openxmlformats.org/officeDocument/2006/relationships/image" Target="../media/image42.svg"/><Relationship Id="rId1" Type="http://schemas.openxmlformats.org/officeDocument/2006/relationships/image" Target="../media/image41.png"/></Relationships>
</file>

<file path=ppt/slides/_rels/slide13.xml.rels><?xml version="1.0" encoding="UTF-8" standalone="yes"?>
<Relationships xmlns="http://schemas.openxmlformats.org/package/2006/relationships"><Relationship Id="rId9" Type="http://schemas.openxmlformats.org/officeDocument/2006/relationships/image" Target="../media/image49.png"/><Relationship Id="rId8" Type="http://schemas.openxmlformats.org/officeDocument/2006/relationships/image" Target="../media/image42.svg"/><Relationship Id="rId7" Type="http://schemas.openxmlformats.org/officeDocument/2006/relationships/image" Target="../media/image41.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18.svg"/><Relationship Id="rId14" Type="http://schemas.openxmlformats.org/officeDocument/2006/relationships/notesSlide" Target="../notesSlides/notesSlide13.xml"/><Relationship Id="rId13" Type="http://schemas.openxmlformats.org/officeDocument/2006/relationships/slideLayout" Target="../slideLayouts/slideLayout1.xml"/><Relationship Id="rId12" Type="http://schemas.openxmlformats.org/officeDocument/2006/relationships/image" Target="../media/image51.svg"/><Relationship Id="rId11" Type="http://schemas.openxmlformats.org/officeDocument/2006/relationships/image" Target="../media/image50.png"/><Relationship Id="rId10" Type="http://schemas.openxmlformats.org/officeDocument/2006/relationships/image" Target="../media/image36.sv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54.svg"/><Relationship Id="rId3" Type="http://schemas.openxmlformats.org/officeDocument/2006/relationships/image" Target="../media/image53.png"/><Relationship Id="rId2" Type="http://schemas.openxmlformats.org/officeDocument/2006/relationships/image" Target="../media/image16.svg"/><Relationship Id="rId1"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6.svg"/><Relationship Id="rId7" Type="http://schemas.openxmlformats.org/officeDocument/2006/relationships/image" Target="../media/image49.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 Id="rId3" Type="http://schemas.openxmlformats.org/officeDocument/2006/relationships/image" Target="../media/image57.png"/><Relationship Id="rId2" Type="http://schemas.openxmlformats.org/officeDocument/2006/relationships/image" Target="../media/image56.svg"/><Relationship Id="rId10" Type="http://schemas.openxmlformats.org/officeDocument/2006/relationships/notesSlide" Target="../notesSlides/notesSlide16.xml"/><Relationship Id="rId1" Type="http://schemas.openxmlformats.org/officeDocument/2006/relationships/image" Target="../media/image55.png"/></Relationships>
</file>

<file path=ppt/slides/_rels/slide17.xml.rels><?xml version="1.0" encoding="UTF-8" standalone="yes"?>
<Relationships xmlns="http://schemas.openxmlformats.org/package/2006/relationships"><Relationship Id="rId9" Type="http://schemas.openxmlformats.org/officeDocument/2006/relationships/image" Target="../media/image64.png"/><Relationship Id="rId8" Type="http://schemas.openxmlformats.org/officeDocument/2006/relationships/image" Target="../media/image51.svg"/><Relationship Id="rId7" Type="http://schemas.openxmlformats.org/officeDocument/2006/relationships/image" Target="../media/image50.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30.svg"/><Relationship Id="rId3" Type="http://schemas.openxmlformats.org/officeDocument/2006/relationships/image" Target="../media/image61.png"/><Relationship Id="rId2" Type="http://schemas.openxmlformats.org/officeDocument/2006/relationships/image" Target="../media/image40.svg"/><Relationship Id="rId12" Type="http://schemas.openxmlformats.org/officeDocument/2006/relationships/notesSlide" Target="../notesSlides/notesSlide17.xml"/><Relationship Id="rId11" Type="http://schemas.openxmlformats.org/officeDocument/2006/relationships/slideLayout" Target="../slideLayouts/slideLayout1.xml"/><Relationship Id="rId10" Type="http://schemas.openxmlformats.org/officeDocument/2006/relationships/image" Target="../media/image65.svg"/><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36.svg"/><Relationship Id="rId1"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54.svg"/><Relationship Id="rId1"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36.svg"/><Relationship Id="rId5" Type="http://schemas.openxmlformats.org/officeDocument/2006/relationships/image" Target="../media/image49.png"/><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image" Target="../media/image38.svg"/><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16.svg"/><Relationship Id="rId3" Type="http://schemas.openxmlformats.org/officeDocument/2006/relationships/image" Target="../media/image52.png"/><Relationship Id="rId2" Type="http://schemas.openxmlformats.org/officeDocument/2006/relationships/image" Target="../media/image36.svg"/><Relationship Id="rId1" Type="http://schemas.openxmlformats.org/officeDocument/2006/relationships/image" Target="../media/image49.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63.svg"/><Relationship Id="rId3" Type="http://schemas.openxmlformats.org/officeDocument/2006/relationships/image" Target="../media/image62.png"/><Relationship Id="rId2" Type="http://schemas.openxmlformats.org/officeDocument/2006/relationships/image" Target="../media/image69.svg"/><Relationship Id="rId1" Type="http://schemas.openxmlformats.org/officeDocument/2006/relationships/image" Target="../media/image68.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1.svg"/><Relationship Id="rId7" Type="http://schemas.openxmlformats.org/officeDocument/2006/relationships/image" Target="../media/image70.png"/><Relationship Id="rId6" Type="http://schemas.openxmlformats.org/officeDocument/2006/relationships/image" Target="../media/image16.svg"/><Relationship Id="rId5" Type="http://schemas.openxmlformats.org/officeDocument/2006/relationships/image" Target="../media/image52.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18.svg"/><Relationship Id="rId10" Type="http://schemas.openxmlformats.org/officeDocument/2006/relationships/notesSlide" Target="../notesSlides/notesSlide25.xml"/><Relationship Id="rId1" Type="http://schemas.openxmlformats.org/officeDocument/2006/relationships/image" Target="../media/image28.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xml"/><Relationship Id="rId4" Type="http://schemas.openxmlformats.org/officeDocument/2006/relationships/image" Target="../media/image38.svg"/><Relationship Id="rId3" Type="http://schemas.openxmlformats.org/officeDocument/2006/relationships/image" Target="../media/image37.png"/><Relationship Id="rId2" Type="http://schemas.openxmlformats.org/officeDocument/2006/relationships/image" Target="../media/image18.svg"/><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1016000" y="1905000"/>
            <a:ext cx="1016000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传承伟大抗战精神</a:t>
            </a:r>
            <a:endParaRPr lang="en-US" altLang="zh-CN"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zh-CN" alt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为推进中国式现代化而团结奋斗</a:t>
            </a:r>
            <a:endParaRPr lang="zh-CN" alt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1016000" y="3642360"/>
            <a:ext cx="990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2000" b="0"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书记</a:t>
            </a:r>
            <a:r>
              <a:rPr lang="en-US" sz="2000" b="0"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rPr>
              <a:t> </a:t>
            </a:r>
            <a:endParaRPr lang="en-US" sz="2000" b="0" i="0" u="none" strike="noStrike">
              <a:solidFill>
                <a:schemeClr val="bg1"/>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4262120" y="584835"/>
            <a:ext cx="36671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FF0000"/>
                </a:solidFill>
                <a:effectLst/>
                <a:latin typeface="黑体" panose="02010609060101010101" charset="-122"/>
                <a:ea typeface="黑体" panose="02010609060101010101" charset="-122"/>
                <a:cs typeface="黑体" panose="02010609060101010101" charset="-122"/>
              </a:rPr>
              <a:t>前 言</a:t>
            </a:r>
            <a:r>
              <a:rPr lang="en-US" altLang="zh-CN" sz="4800" b="1" dirty="0">
                <a:ln w="6350">
                  <a:noFill/>
                </a:ln>
                <a:solidFill>
                  <a:srgbClr val="FF0000"/>
                </a:solidFill>
                <a:effectLst/>
                <a:latin typeface="黑体" panose="02010609060101010101" charset="-122"/>
                <a:ea typeface="黑体" panose="02010609060101010101" charset="-122"/>
                <a:cs typeface="黑体" panose="02010609060101010101" charset="-122"/>
              </a:rPr>
              <a:t> </a:t>
            </a:r>
            <a:endParaRPr lang="en-US" altLang="zh-CN" sz="2800" b="1" dirty="0">
              <a:ln w="6350">
                <a:noFill/>
              </a:ln>
              <a:solidFill>
                <a:srgbClr val="FF0000"/>
              </a:solidFill>
              <a:effectLst/>
              <a:latin typeface="黑体" panose="02010609060101010101" charset="-122"/>
              <a:ea typeface="黑体" panose="02010609060101010101" charset="-122"/>
              <a:cs typeface="黑体" panose="02010609060101010101" charset="-122"/>
            </a:endParaRPr>
          </a:p>
        </p:txBody>
      </p:sp>
      <p:sp>
        <p:nvSpPr>
          <p:cNvPr id="11" name="TextBox 10"/>
          <p:cNvSpPr txBox="1"/>
          <p:nvPr/>
        </p:nvSpPr>
        <p:spPr>
          <a:xfrm>
            <a:off x="791210" y="1621155"/>
            <a:ext cx="10783570" cy="3410585"/>
          </a:xfrm>
          <a:prstGeom prst="rect">
            <a:avLst/>
          </a:prstGeom>
          <a:noFill/>
        </p:spPr>
        <p:txBody>
          <a:bodyPr wrap="square" lIns="91413" tIns="45706" rIns="91413" bIns="45706">
            <a:no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9pPr>
          </a:lstStyle>
          <a:p>
            <a:pPr algn="just" defTabSz="914400" fontAlgn="base">
              <a:lnSpc>
                <a:spcPct val="120000"/>
              </a:lnSpc>
              <a:spcBef>
                <a:spcPct val="0"/>
              </a:spcBef>
              <a:spcAft>
                <a:spcPct val="0"/>
              </a:spcAft>
            </a:pPr>
            <a:r>
              <a:rPr lang="en-US" altLang="zh-CN" sz="2400" dirty="0">
                <a:solidFill>
                  <a:srgbClr val="FF0000"/>
                </a:solidFill>
                <a:latin typeface="黑体" panose="02010609060101010101" charset="-122"/>
                <a:ea typeface="黑体" panose="02010609060101010101" charset="-122"/>
                <a:cs typeface="黑体" panose="02010609060101010101" charset="-122"/>
              </a:rPr>
              <a:t>    </a:t>
            </a:r>
            <a:r>
              <a:rPr lang="zh-CN" altLang="en-US" sz="2400" dirty="0">
                <a:solidFill>
                  <a:srgbClr val="FF0000"/>
                </a:solidFill>
                <a:latin typeface="黑体" panose="02010609060101010101" charset="-122"/>
                <a:ea typeface="黑体" panose="02010609060101010101" charset="-122"/>
                <a:cs typeface="黑体" panose="02010609060101010101" charset="-122"/>
              </a:rPr>
              <a:t>习近平总书记强调，</a:t>
            </a:r>
            <a:r>
              <a:rPr lang="en-US" altLang="zh-CN" sz="2400" dirty="0">
                <a:solidFill>
                  <a:srgbClr val="FF0000"/>
                </a:solidFill>
                <a:latin typeface="黑体" panose="02010609060101010101" charset="-122"/>
                <a:ea typeface="黑体" panose="02010609060101010101" charset="-122"/>
                <a:cs typeface="黑体" panose="02010609060101010101" charset="-122"/>
              </a:rPr>
              <a:t>“</a:t>
            </a:r>
            <a:r>
              <a:rPr lang="zh-CN" altLang="en-US" sz="2400" dirty="0">
                <a:solidFill>
                  <a:srgbClr val="FF0000"/>
                </a:solidFill>
                <a:latin typeface="黑体" panose="02010609060101010101" charset="-122"/>
                <a:ea typeface="黑体" panose="02010609060101010101" charset="-122"/>
                <a:cs typeface="黑体" panose="02010609060101010101" charset="-122"/>
              </a:rPr>
              <a:t>传承和弘扬伟大抗战精神，踔厉奋发、勇毅前行，为以中国式现代化全面推进强国建设、民族复兴伟业而团结奋斗</a:t>
            </a:r>
            <a:r>
              <a:rPr lang="en-US" altLang="zh-CN" sz="2400" dirty="0">
                <a:solidFill>
                  <a:srgbClr val="FF0000"/>
                </a:solidFill>
                <a:latin typeface="黑体" panose="02010609060101010101" charset="-122"/>
                <a:ea typeface="黑体" panose="02010609060101010101" charset="-122"/>
                <a:cs typeface="黑体" panose="02010609060101010101" charset="-122"/>
              </a:rPr>
              <a:t>”</a:t>
            </a:r>
            <a:r>
              <a:rPr lang="zh-CN" altLang="en-US" sz="2400" dirty="0">
                <a:solidFill>
                  <a:srgbClr val="FF0000"/>
                </a:solidFill>
                <a:latin typeface="黑体" panose="02010609060101010101" charset="-122"/>
                <a:ea typeface="黑体" panose="02010609060101010101" charset="-122"/>
                <a:cs typeface="黑体" panose="02010609060101010101" charset="-122"/>
              </a:rPr>
              <a:t>。回望这场艰苦卓绝的伟大战争，在中国共产党倡导建立的抗日民族统一战线旗帜下，中国人民以铮铮铁骨战强敌、以血肉之躯筑长城，取得近代以来反抗外敌入侵的第一次完全胜利。中国人民英勇抗击日本军国主义侵略者，孕育出伟大抗战精神。。新时代新征程，我们要继续</a:t>
            </a:r>
            <a:r>
              <a:rPr lang="zh-CN" altLang="en-US" sz="2400" dirty="0">
                <a:solidFill>
                  <a:srgbClr val="FF0000"/>
                </a:solidFill>
                <a:latin typeface="黑体" panose="02010609060101010101" charset="-122"/>
                <a:ea typeface="黑体" panose="02010609060101010101" charset="-122"/>
                <a:cs typeface="黑体" panose="02010609060101010101" charset="-122"/>
                <a:sym typeface="Noto Sans SC" panose="020B0200000000000000" charset="-122"/>
              </a:rPr>
              <a:t>传承和弘扬伟大抗战精神，把民族复兴伟业不断推向前进。</a:t>
            </a:r>
            <a:endParaRPr lang="zh-CN" altLang="en-US" sz="2400" dirty="0">
              <a:solidFill>
                <a:srgbClr val="FF0000"/>
              </a:solidFill>
              <a:latin typeface="黑体" panose="02010609060101010101" charset="-122"/>
              <a:ea typeface="黑体" panose="02010609060101010101" charset="-122"/>
              <a:cs typeface="黑体" panose="02010609060101010101" charset="-122"/>
            </a:endParaRPr>
          </a:p>
        </p:txBody>
      </p:sp>
      <p:sp>
        <p:nvSpPr>
          <p:cNvPr id="2" name="文本框 1"/>
          <p:cNvSpPr txBox="1"/>
          <p:nvPr/>
        </p:nvSpPr>
        <p:spPr>
          <a:xfrm>
            <a:off x="1072515" y="5839460"/>
            <a:ext cx="4064000" cy="368300"/>
          </a:xfrm>
          <a:prstGeom prst="rect">
            <a:avLst/>
          </a:prstGeom>
          <a:noFill/>
        </p:spPr>
        <p:txBody>
          <a:bodyPr wrap="square" rtlCol="0">
            <a:spAutoFit/>
          </a:bodyPr>
          <a:p>
            <a:endParaRPr lang="zh-CN" altLang="en-US">
              <a:latin typeface="黑体" panose="02010609060101010101" charset="-122"/>
              <a:ea typeface="黑体" panose="02010609060101010101" charset="-122"/>
            </a:endParaRPr>
          </a:p>
        </p:txBody>
      </p:sp>
      <p:cxnSp>
        <p:nvCxnSpPr>
          <p:cNvPr id="3" name="直接连接符 2"/>
          <p:cNvCxnSpPr/>
          <p:nvPr/>
        </p:nvCxnSpPr>
        <p:spPr>
          <a:xfrm flipV="1">
            <a:off x="946785" y="1601470"/>
            <a:ext cx="10472420" cy="19685"/>
          </a:xfrm>
          <a:prstGeom prst="line">
            <a:avLst/>
          </a:prstGeom>
          <a:noFill/>
          <a:ln w="22225" cap="flat" cmpd="sng" algn="ctr">
            <a:solidFill>
              <a:srgbClr val="FF0000"/>
            </a:solidFill>
            <a:prstDash val="solid"/>
          </a:ln>
          <a:effectLst/>
        </p:spPr>
      </p:cxnSp>
      <p:pic>
        <p:nvPicPr>
          <p:cNvPr id="13" name="图片 12"/>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557905" y="525780"/>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目录</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cxnSp>
        <p:nvCxnSpPr>
          <p:cNvPr id="12" name="直接连接符 11"/>
          <p:cNvCxnSpPr/>
          <p:nvPr/>
        </p:nvCxnSpPr>
        <p:spPr>
          <a:xfrm>
            <a:off x="994377" y="1354269"/>
            <a:ext cx="10276840" cy="0"/>
          </a:xfrm>
          <a:prstGeom prst="line">
            <a:avLst/>
          </a:prstGeom>
          <a:noFill/>
          <a:ln w="19050" cap="flat" cmpd="sng" algn="ctr">
            <a:solidFill>
              <a:srgbClr val="C00000"/>
            </a:solidFill>
            <a:prstDash val="solid"/>
          </a:ln>
          <a:effectLst/>
        </p:spPr>
      </p:cxnSp>
      <p:sp>
        <p:nvSpPr>
          <p:cNvPr id="2" name="矩形: 圆角 25"/>
          <p:cNvSpPr/>
          <p:nvPr>
            <p:custDataLst>
              <p:tags r:id="rId1"/>
            </p:custDataLst>
          </p:nvPr>
        </p:nvSpPr>
        <p:spPr>
          <a:xfrm>
            <a:off x="962213" y="173952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1</a:t>
            </a:r>
            <a:endParaRPr lang="en-US" altLang="zh-CN" sz="3200" b="1" kern="0" dirty="0">
              <a:solidFill>
                <a:schemeClr val="bg1"/>
              </a:solidFill>
              <a:ea typeface="宋体" pitchFamily="2" charset="-122"/>
              <a:cs typeface="+mn-ea"/>
              <a:sym typeface="+mn-lt"/>
            </a:endParaRPr>
          </a:p>
        </p:txBody>
      </p:sp>
      <p:grpSp>
        <p:nvGrpSpPr>
          <p:cNvPr id="3" name="组合 2"/>
          <p:cNvGrpSpPr/>
          <p:nvPr>
            <p:custDataLst>
              <p:tags r:id="rId2"/>
            </p:custDataLst>
          </p:nvPr>
        </p:nvGrpSpPr>
        <p:grpSpPr>
          <a:xfrm>
            <a:off x="1592708" y="1739721"/>
            <a:ext cx="9679305" cy="629920"/>
            <a:chOff x="5072465" y="1826209"/>
            <a:chExt cx="5316879" cy="477999"/>
          </a:xfrm>
        </p:grpSpPr>
        <p:sp>
          <p:nvSpPr>
            <p:cNvPr id="4" name="矩形: 圆角 24"/>
            <p:cNvSpPr/>
            <p:nvPr>
              <p:custDataLst>
                <p:tags r:id="rId3"/>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5" name="文本框 17"/>
            <p:cNvSpPr txBox="1"/>
            <p:nvPr>
              <p:custDataLst>
                <p:tags r:id="rId4"/>
              </p:custDataLst>
            </p:nvPr>
          </p:nvSpPr>
          <p:spPr>
            <a:xfrm>
              <a:off x="5072465" y="1917281"/>
              <a:ext cx="5225143" cy="326215"/>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准确把握伟大抗战精神的深厚底蕴</a:t>
              </a:r>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11" name="矩形: 圆角 25"/>
          <p:cNvSpPr/>
          <p:nvPr>
            <p:custDataLst>
              <p:tags r:id="rId5"/>
            </p:custDataLst>
          </p:nvPr>
        </p:nvSpPr>
        <p:spPr>
          <a:xfrm>
            <a:off x="962848" y="260248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2</a:t>
            </a:r>
            <a:endParaRPr lang="en-US" altLang="zh-CN" sz="3200" b="1" kern="0" dirty="0">
              <a:solidFill>
                <a:schemeClr val="bg1"/>
              </a:solidFill>
              <a:ea typeface="宋体" pitchFamily="2" charset="-122"/>
              <a:cs typeface="+mn-ea"/>
              <a:sym typeface="+mn-lt"/>
            </a:endParaRPr>
          </a:p>
        </p:txBody>
      </p:sp>
      <p:grpSp>
        <p:nvGrpSpPr>
          <p:cNvPr id="17" name="组合 16"/>
          <p:cNvGrpSpPr/>
          <p:nvPr>
            <p:custDataLst>
              <p:tags r:id="rId6"/>
            </p:custDataLst>
          </p:nvPr>
        </p:nvGrpSpPr>
        <p:grpSpPr>
          <a:xfrm>
            <a:off x="1593343" y="2602686"/>
            <a:ext cx="9679305" cy="859791"/>
            <a:chOff x="5072465" y="1826209"/>
            <a:chExt cx="5316879" cy="652431"/>
          </a:xfrm>
        </p:grpSpPr>
        <p:sp>
          <p:nvSpPr>
            <p:cNvPr id="18" name="矩形: 圆角 24"/>
            <p:cNvSpPr/>
            <p:nvPr>
              <p:custDataLst>
                <p:tags r:id="rId7"/>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19" name="文本框 17"/>
            <p:cNvSpPr txBox="1"/>
            <p:nvPr>
              <p:custDataLst>
                <p:tags r:id="rId8"/>
              </p:custDataLst>
            </p:nvPr>
          </p:nvSpPr>
          <p:spPr>
            <a:xfrm>
              <a:off x="5072465" y="1895597"/>
              <a:ext cx="5225143" cy="583043"/>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深刻认识伟大抗战精神的时代价值</a:t>
              </a:r>
              <a:endParaRPr lang="en-US" sz="2200"/>
            </a:p>
            <a:p>
              <a:pPr algn="l" defTabSz="914400"/>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20" name="矩形: 圆角 25"/>
          <p:cNvSpPr/>
          <p:nvPr>
            <p:custDataLst>
              <p:tags r:id="rId9"/>
            </p:custDataLst>
          </p:nvPr>
        </p:nvSpPr>
        <p:spPr>
          <a:xfrm>
            <a:off x="963483" y="342925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3</a:t>
            </a:r>
            <a:endParaRPr lang="en-US" altLang="zh-CN" sz="3200" b="1" kern="0" dirty="0">
              <a:solidFill>
                <a:schemeClr val="bg1"/>
              </a:solidFill>
              <a:ea typeface="宋体" pitchFamily="2" charset="-122"/>
              <a:cs typeface="+mn-ea"/>
              <a:sym typeface="+mn-lt"/>
            </a:endParaRPr>
          </a:p>
        </p:txBody>
      </p:sp>
      <p:grpSp>
        <p:nvGrpSpPr>
          <p:cNvPr id="21" name="组合 20"/>
          <p:cNvGrpSpPr/>
          <p:nvPr>
            <p:custDataLst>
              <p:tags r:id="rId10"/>
            </p:custDataLst>
          </p:nvPr>
        </p:nvGrpSpPr>
        <p:grpSpPr>
          <a:xfrm>
            <a:off x="1593978" y="3419931"/>
            <a:ext cx="9679305" cy="869316"/>
            <a:chOff x="5072465" y="1826209"/>
            <a:chExt cx="5316879" cy="659659"/>
          </a:xfrm>
        </p:grpSpPr>
        <p:sp>
          <p:nvSpPr>
            <p:cNvPr id="22" name="矩形: 圆角 24"/>
            <p:cNvSpPr/>
            <p:nvPr>
              <p:custDataLst>
                <p:tags r:id="rId11"/>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23" name="文本框 17"/>
            <p:cNvSpPr txBox="1"/>
            <p:nvPr>
              <p:custDataLst>
                <p:tags r:id="rId12"/>
              </p:custDataLst>
            </p:nvPr>
          </p:nvSpPr>
          <p:spPr>
            <a:xfrm>
              <a:off x="5072465" y="1902825"/>
              <a:ext cx="5225143" cy="583043"/>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高度肯定伟大抗战精神的历史坐标</a:t>
              </a:r>
              <a:endParaRPr lang="en-US" sz="2200"/>
            </a:p>
            <a:p>
              <a:pPr algn="l" defTabSz="914400"/>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6" name="矩形: 圆角 25"/>
          <p:cNvSpPr/>
          <p:nvPr>
            <p:custDataLst>
              <p:tags r:id="rId13"/>
            </p:custDataLst>
          </p:nvPr>
        </p:nvSpPr>
        <p:spPr>
          <a:xfrm>
            <a:off x="968563" y="425729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4</a:t>
            </a:r>
            <a:endParaRPr lang="en-US" altLang="zh-CN" sz="3200" b="1" kern="0" dirty="0">
              <a:solidFill>
                <a:schemeClr val="bg1"/>
              </a:solidFill>
              <a:ea typeface="宋体" pitchFamily="2" charset="-122"/>
              <a:cs typeface="+mn-ea"/>
              <a:sym typeface="+mn-lt"/>
            </a:endParaRPr>
          </a:p>
        </p:txBody>
      </p:sp>
      <p:grpSp>
        <p:nvGrpSpPr>
          <p:cNvPr id="7" name="组合 6"/>
          <p:cNvGrpSpPr/>
          <p:nvPr>
            <p:custDataLst>
              <p:tags r:id="rId14"/>
            </p:custDataLst>
          </p:nvPr>
        </p:nvGrpSpPr>
        <p:grpSpPr>
          <a:xfrm>
            <a:off x="1599058" y="4247971"/>
            <a:ext cx="9679305" cy="869316"/>
            <a:chOff x="5072465" y="1826209"/>
            <a:chExt cx="5316879" cy="659659"/>
          </a:xfrm>
        </p:grpSpPr>
        <p:sp>
          <p:nvSpPr>
            <p:cNvPr id="8" name="矩形: 圆角 24"/>
            <p:cNvSpPr/>
            <p:nvPr>
              <p:custDataLst>
                <p:tags r:id="rId15"/>
              </p:custDataLst>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9" name="文本框 17"/>
            <p:cNvSpPr txBox="1"/>
            <p:nvPr>
              <p:custDataLst>
                <p:tags r:id="rId16"/>
              </p:custDataLst>
            </p:nvPr>
          </p:nvSpPr>
          <p:spPr>
            <a:xfrm>
              <a:off x="5072465" y="1902825"/>
              <a:ext cx="5225143" cy="583043"/>
            </a:xfrm>
            <a:prstGeom prst="rect">
              <a:avLst/>
            </a:prstGeom>
            <a:noFill/>
          </p:spPr>
          <p:txBody>
            <a:bodyPr wrap="square" rtlCol="0">
              <a:spAutoFit/>
            </a:bodyPr>
            <a:lstStyle/>
            <a:p>
              <a:pPr algn="l" defTabSz="914400"/>
              <a:r>
                <a:rPr 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  </a:t>
              </a:r>
              <a:r>
                <a:rPr lang="en-US" sz="2200" b="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薪火相传把伟大抗战精神不断弘扬下去</a:t>
              </a:r>
              <a:endParaRPr lang="en-US" sz="2200"/>
            </a:p>
            <a:p>
              <a:pPr algn="l" defTabSz="914400"/>
              <a:endParaRPr lang="zh-CN" altLang="en-US"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pic>
        <p:nvPicPr>
          <p:cNvPr id="13" name="图片 12"/>
          <p:cNvPicPr>
            <a:picLocks noChangeAspect="1"/>
          </p:cNvPicPr>
          <p:nvPr userDrawn="1"/>
        </p:nvPicPr>
        <p:blipFill>
          <a:blip r:embed="rId17">
            <a:extLst>
              <a:ext uri="{28A0092B-C50C-407E-A947-70E740481C1C}">
                <a14:useLocalDpi xmlns:a14="http://schemas.microsoft.com/office/drawing/2010/main" val="0"/>
              </a:ext>
            </a:extLst>
          </a:blip>
          <a:srcRect t="69706"/>
          <a:stretch>
            <a:fillRect/>
          </a:stretch>
        </p:blipFill>
        <p:spPr>
          <a:xfrm>
            <a:off x="-12878" y="5266300"/>
            <a:ext cx="12204877" cy="16075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2" grpId="0" bldLvl="0" animBg="1"/>
      <p:bldP spid="11" grpId="0" bldLvl="0" animBg="1"/>
      <p:bldP spid="2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1524000"/>
            <a:ext cx="12192000" cy="228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第一部分</a:t>
            </a:r>
            <a:endParaRPr lang="zh-CN" altLang="en-US" sz="36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4" name="AutoShape 4"/>
          <p:cNvSpPr/>
          <p:nvPr/>
        </p:nvSpPr>
        <p:spPr>
          <a:xfrm>
            <a:off x="0" y="3333750"/>
            <a:ext cx="1219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准确把握伟大抗战精神的深厚底蕴</a:t>
            </a:r>
            <a:endParaRPr lang="en-US" sz="3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中华民族精神是抗战精神的“根”与“魂”</a:t>
            </a:r>
            <a:endParaRPr lang="en-US" sz="1100"/>
          </a:p>
        </p:txBody>
      </p:sp>
      <p:sp>
        <p:nvSpPr>
          <p:cNvPr id="5" name="AutoShape 5"/>
          <p:cNvSpPr/>
          <p:nvPr/>
        </p:nvSpPr>
        <p:spPr>
          <a:xfrm>
            <a:off x="762000" y="1778000"/>
            <a:ext cx="5270500" cy="1524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778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1841500"/>
            <a:ext cx="495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文化基因：文明的精神底色</a:t>
            </a:r>
            <a:endParaRPr lang="en-US" sz="1100"/>
          </a:p>
          <a:p>
            <a:pPr marL="0" indent="0" algn="l">
              <a:lnSpc>
                <a:spcPct val="117000"/>
              </a:lnSpc>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中华民族五千年的文明史，孕育了坚忍不拔、包容开放的民族品格。这种未曾中断的文化基因，不仅是民族存续的根基，更是抗战精神得以萌发、生长并凝聚人心的深厚土壤与精神源泉。</a:t>
            </a:r>
            <a:endPar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159500" y="1778000"/>
            <a:ext cx="5270500" cy="1524000"/>
          </a:xfrm>
          <a:prstGeom prst="roundRect">
            <a:avLst>
              <a:gd name="adj" fmla="val 0"/>
            </a:avLst>
          </a:prstGeom>
          <a:solidFill>
            <a:srgbClr val="C00000">
              <a:alpha val="4000"/>
            </a:srgbClr>
          </a:solidFill>
          <a:ln cap="flat" cmpd="sng">
            <a:solidFill>
              <a:srgbClr val="A70000">
                <a:alpha val="4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159500" y="1778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350000" y="1841500"/>
            <a:ext cx="495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精神唤醒：从蛰伏到迸发</a:t>
            </a:r>
            <a:endParaRPr lang="en-US" sz="1100"/>
          </a:p>
          <a:p>
            <a:pPr marL="0" indent="0" algn="l">
              <a:lnSpc>
                <a:spcPct val="117000"/>
              </a:lnSpc>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近代的深重苦难如惊雷般唤醒了沉睡的“东方睡狮”。国难当头，深藏于民族血脉中的隐性精神基因被瞬间激活，转化为救亡图存、共御外侮的显性力量，凝聚成无坚不摧的抗战精神。</a:t>
            </a:r>
            <a:endPar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3556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精神内核的时代升华与具体体现</a:t>
            </a:r>
            <a:endParaRPr lang="en-US" sz="1100"/>
          </a:p>
        </p:txBody>
      </p:sp>
      <p:sp>
        <p:nvSpPr>
          <p:cNvPr id="12" name="AutoShape 12"/>
          <p:cNvSpPr/>
          <p:nvPr/>
        </p:nvSpPr>
        <p:spPr>
          <a:xfrm>
            <a:off x="762000" y="4127500"/>
            <a:ext cx="2565400" cy="22225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318000"/>
            <a:ext cx="355600" cy="355600"/>
          </a:xfrm>
          <a:prstGeom prst="rect">
            <a:avLst/>
          </a:prstGeom>
        </p:spPr>
      </p:pic>
      <p:sp>
        <p:nvSpPr>
          <p:cNvPr id="14" name="AutoShape 14"/>
          <p:cNvSpPr/>
          <p:nvPr/>
        </p:nvSpPr>
        <p:spPr>
          <a:xfrm>
            <a:off x="1397000" y="4318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爱国情怀</a:t>
            </a:r>
            <a:endParaRPr lang="en-US" sz="1100"/>
          </a:p>
        </p:txBody>
      </p:sp>
      <p:sp>
        <p:nvSpPr>
          <p:cNvPr id="15" name="AutoShape 15"/>
          <p:cNvSpPr/>
          <p:nvPr/>
        </p:nvSpPr>
        <p:spPr>
          <a:xfrm>
            <a:off x="952500" y="4826000"/>
            <a:ext cx="2184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从“家国情怀”到使命担当</a:t>
            </a:r>
            <a:endParaRPr lang="en-US" sz="1100"/>
          </a:p>
          <a:p>
            <a:pPr marL="0" indent="0" algn="l">
              <a:lnSpc>
                <a:spcPct val="108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升华为“天下兴亡、匹夫有责”的集体觉醒，将对家园的眷恋转化为保家卫国的坚定行动，成为凝聚全民的精神旗帜。</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3454400" y="4127500"/>
            <a:ext cx="2565400" cy="22225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4900" y="4318000"/>
            <a:ext cx="355600" cy="355600"/>
          </a:xfrm>
          <a:prstGeom prst="rect">
            <a:avLst/>
          </a:prstGeom>
        </p:spPr>
      </p:pic>
      <p:sp>
        <p:nvSpPr>
          <p:cNvPr id="18" name="AutoShape 18"/>
          <p:cNvSpPr/>
          <p:nvPr/>
        </p:nvSpPr>
        <p:spPr>
          <a:xfrm>
            <a:off x="4089400" y="4318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民族气节</a:t>
            </a:r>
            <a:endParaRPr lang="en-US" sz="1100"/>
          </a:p>
        </p:txBody>
      </p:sp>
      <p:sp>
        <p:nvSpPr>
          <p:cNvPr id="19" name="AutoShape 19"/>
          <p:cNvSpPr/>
          <p:nvPr/>
        </p:nvSpPr>
        <p:spPr>
          <a:xfrm>
            <a:off x="3644900" y="4826000"/>
            <a:ext cx="2184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从“价值坚守”到铮铮傲骨</a:t>
            </a:r>
            <a:endParaRPr lang="en-US" sz="1100"/>
          </a:p>
          <a:p>
            <a:pPr marL="0" indent="0" algn="l">
              <a:lnSpc>
                <a:spcPct val="108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升华为“视死如归、宁死不屈”的民族脊梁，面对强敌威逼利诱，坚守民族大义，展现出不可侵犯的尊严与骨气。</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6146800" y="4127500"/>
            <a:ext cx="2565400" cy="22225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37300" y="4318000"/>
            <a:ext cx="355600" cy="355600"/>
          </a:xfrm>
          <a:prstGeom prst="rect">
            <a:avLst/>
          </a:prstGeom>
        </p:spPr>
      </p:pic>
      <p:sp>
        <p:nvSpPr>
          <p:cNvPr id="22" name="AutoShape 22"/>
          <p:cNvSpPr/>
          <p:nvPr/>
        </p:nvSpPr>
        <p:spPr>
          <a:xfrm>
            <a:off x="6781800" y="4318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英雄气概</a:t>
            </a:r>
            <a:endParaRPr lang="en-US" sz="1100"/>
          </a:p>
        </p:txBody>
      </p:sp>
      <p:sp>
        <p:nvSpPr>
          <p:cNvPr id="23" name="AutoShape 23"/>
          <p:cNvSpPr/>
          <p:nvPr/>
        </p:nvSpPr>
        <p:spPr>
          <a:xfrm>
            <a:off x="6337300" y="4826000"/>
            <a:ext cx="2184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从“血性风骨”到浴血奋战</a:t>
            </a:r>
            <a:endParaRPr lang="en-US" sz="1100"/>
          </a:p>
          <a:p>
            <a:pPr marL="0" indent="0" algn="l">
              <a:lnSpc>
                <a:spcPct val="108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升华为“不畏强暴、血战到底”的铁血意志，在枪林弹雨中挺身而出，用血肉之躯筑起捍卫祖国的钢铁长城。</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8839200" y="4127500"/>
            <a:ext cx="2565400" cy="2222500"/>
          </a:xfrm>
          <a:prstGeom prst="roundRect">
            <a:avLst>
              <a:gd name="adj" fmla="val 0"/>
            </a:avLst>
          </a:prstGeom>
          <a:solidFill>
            <a:srgbClr val="F9F9F9">
              <a:alpha val="100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29700" y="4318000"/>
            <a:ext cx="355600" cy="355600"/>
          </a:xfrm>
          <a:prstGeom prst="rect">
            <a:avLst/>
          </a:prstGeom>
        </p:spPr>
      </p:pic>
      <p:sp>
        <p:nvSpPr>
          <p:cNvPr id="26" name="AutoShape 26"/>
          <p:cNvSpPr/>
          <p:nvPr/>
        </p:nvSpPr>
        <p:spPr>
          <a:xfrm>
            <a:off x="9474200" y="4318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必胜信念</a:t>
            </a:r>
            <a:endParaRPr lang="en-US" sz="1100"/>
          </a:p>
        </p:txBody>
      </p:sp>
      <p:sp>
        <p:nvSpPr>
          <p:cNvPr id="27" name="AutoShape 27"/>
          <p:cNvSpPr/>
          <p:nvPr/>
        </p:nvSpPr>
        <p:spPr>
          <a:xfrm>
            <a:off x="9029700" y="4826000"/>
            <a:ext cx="21844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从“文明韧性”到胜利曙光</a:t>
            </a:r>
            <a:endParaRPr lang="en-US" sz="1100"/>
          </a:p>
          <a:p>
            <a:pPr marL="0" indent="0" algn="l">
              <a:lnSpc>
                <a:spcPct val="108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升华为“百折不挠、坚忍不拔”的顽强意志，坚信正义必将战胜邪恶，成为支撑中华民族最终赢得抗战胜利的精神密码。</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906000" y="-1016000"/>
            <a:ext cx="3048000" cy="3048000"/>
          </a:xfrm>
          <a:prstGeom prst="ellipse">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1176000" y="5334000"/>
            <a:ext cx="1524000" cy="1524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群星闪耀：抗战精神的具体形态</a:t>
            </a:r>
            <a:endParaRPr lang="en-US" sz="1100"/>
          </a:p>
        </p:txBody>
      </p:sp>
      <p:sp>
        <p:nvSpPr>
          <p:cNvPr id="5" name="AutoShape 5"/>
          <p:cNvSpPr/>
          <p:nvPr/>
        </p:nvSpPr>
        <p:spPr>
          <a:xfrm>
            <a:off x="762000" y="1524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在艰苦卓绝的抗战岁月中，伟大抗战精神在不同的地域与斗争环境里，生发出各具特色的精神形态。它们如群星般闪耀，成为激励中华儿女同仇敌忾、共赴国难的精神灯塔，凝聚起全民族救亡图存的磅礴伟力。</a:t>
            </a:r>
            <a:endParaRPr lang="en-US" sz="1100"/>
          </a:p>
        </p:txBody>
      </p:sp>
      <p:sp>
        <p:nvSpPr>
          <p:cNvPr id="6" name="AutoShape 6"/>
          <p:cNvSpPr/>
          <p:nvPr/>
        </p:nvSpPr>
        <p:spPr>
          <a:xfrm>
            <a:off x="762000" y="2540000"/>
            <a:ext cx="2476500" cy="2413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55600" cy="355600"/>
          </a:xfrm>
          <a:prstGeom prst="rect">
            <a:avLst/>
          </a:prstGeom>
        </p:spPr>
      </p:pic>
      <p:sp>
        <p:nvSpPr>
          <p:cNvPr id="8" name="AutoShape 8"/>
          <p:cNvSpPr/>
          <p:nvPr/>
        </p:nvSpPr>
        <p:spPr>
          <a:xfrm>
            <a:off x="1371600" y="2730500"/>
            <a:ext cx="184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延安精神</a:t>
            </a:r>
            <a:endParaRPr lang="en-US" sz="1100"/>
          </a:p>
        </p:txBody>
      </p:sp>
      <p:sp>
        <p:nvSpPr>
          <p:cNvPr id="9" name="AutoShape 9"/>
          <p:cNvSpPr/>
          <p:nvPr/>
        </p:nvSpPr>
        <p:spPr>
          <a:xfrm>
            <a:off x="952500" y="3238500"/>
            <a:ext cx="2159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以坚定正确的政治方向为灵魂，以解放思想、实事求是为精髓，以全心全意为人民服务为根本宗旨，以自力更生、艰苦奋斗为特征，是革命圣地的精神标识。</a:t>
            </a:r>
            <a:endParaRPr lang="en-US" sz="1100"/>
          </a:p>
        </p:txBody>
      </p:sp>
      <p:sp>
        <p:nvSpPr>
          <p:cNvPr id="10" name="AutoShape 10"/>
          <p:cNvSpPr/>
          <p:nvPr/>
        </p:nvSpPr>
        <p:spPr>
          <a:xfrm>
            <a:off x="3492500" y="2540000"/>
            <a:ext cx="2476500" cy="2413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000" y="2730500"/>
            <a:ext cx="355600" cy="355600"/>
          </a:xfrm>
          <a:prstGeom prst="rect">
            <a:avLst/>
          </a:prstGeom>
        </p:spPr>
      </p:pic>
      <p:sp>
        <p:nvSpPr>
          <p:cNvPr id="12" name="AutoShape 12"/>
          <p:cNvSpPr/>
          <p:nvPr/>
        </p:nvSpPr>
        <p:spPr>
          <a:xfrm>
            <a:off x="4102100" y="2730500"/>
            <a:ext cx="184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东北抗联精神</a:t>
            </a:r>
            <a:endParaRPr lang="en-US" sz="1100"/>
          </a:p>
        </p:txBody>
      </p:sp>
      <p:sp>
        <p:nvSpPr>
          <p:cNvPr id="13" name="AutoShape 13"/>
          <p:cNvSpPr/>
          <p:nvPr/>
        </p:nvSpPr>
        <p:spPr>
          <a:xfrm>
            <a:off x="3683000" y="3238500"/>
            <a:ext cx="2159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蕴含着坚定的理想信念与高尚的爱国情操，诠释了不畏强暴、血战到底的英雄气概。在白山黑水间，用鲜血和生命谱写了艰苦卓绝的抗日篇章。</a:t>
            </a:r>
            <a:endParaRPr lang="en-US" sz="1100"/>
          </a:p>
        </p:txBody>
      </p:sp>
      <p:sp>
        <p:nvSpPr>
          <p:cNvPr id="14" name="AutoShape 14"/>
          <p:cNvSpPr/>
          <p:nvPr/>
        </p:nvSpPr>
        <p:spPr>
          <a:xfrm>
            <a:off x="6223000" y="2540000"/>
            <a:ext cx="2476500" cy="2413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2730500"/>
            <a:ext cx="355600" cy="355600"/>
          </a:xfrm>
          <a:prstGeom prst="rect">
            <a:avLst/>
          </a:prstGeom>
        </p:spPr>
      </p:pic>
      <p:sp>
        <p:nvSpPr>
          <p:cNvPr id="16" name="AutoShape 16"/>
          <p:cNvSpPr/>
          <p:nvPr/>
        </p:nvSpPr>
        <p:spPr>
          <a:xfrm>
            <a:off x="6832600" y="2730500"/>
            <a:ext cx="184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太行精神</a:t>
            </a:r>
            <a:endParaRPr lang="en-US" sz="1100"/>
          </a:p>
        </p:txBody>
      </p:sp>
      <p:sp>
        <p:nvSpPr>
          <p:cNvPr id="17" name="AutoShape 17"/>
          <p:cNvSpPr/>
          <p:nvPr/>
        </p:nvSpPr>
        <p:spPr>
          <a:xfrm>
            <a:off x="6413500" y="3238500"/>
            <a:ext cx="2159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不怕牺牲、不畏艰险；百折不挠、艰苦奋斗。是中国军民在华北敌后战场铸就的革命风骨，展现了万众一心、敢于胜利的民族气节。</a:t>
            </a:r>
            <a:endParaRPr lang="en-US" sz="1100"/>
          </a:p>
        </p:txBody>
      </p:sp>
      <p:sp>
        <p:nvSpPr>
          <p:cNvPr id="18" name="AutoShape 18"/>
          <p:cNvSpPr/>
          <p:nvPr/>
        </p:nvSpPr>
        <p:spPr>
          <a:xfrm>
            <a:off x="8953500" y="2540000"/>
            <a:ext cx="2476500" cy="2413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0" y="2730500"/>
            <a:ext cx="355600" cy="355600"/>
          </a:xfrm>
          <a:prstGeom prst="rect">
            <a:avLst/>
          </a:prstGeom>
        </p:spPr>
      </p:pic>
      <p:sp>
        <p:nvSpPr>
          <p:cNvPr id="20" name="AutoShape 20"/>
          <p:cNvSpPr/>
          <p:nvPr/>
        </p:nvSpPr>
        <p:spPr>
          <a:xfrm>
            <a:off x="9563100" y="2730500"/>
            <a:ext cx="184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沂蒙精神</a:t>
            </a:r>
            <a:endParaRPr lang="en-US" sz="1100"/>
          </a:p>
        </p:txBody>
      </p:sp>
      <p:sp>
        <p:nvSpPr>
          <p:cNvPr id="21" name="AutoShape 21"/>
          <p:cNvSpPr/>
          <p:nvPr/>
        </p:nvSpPr>
        <p:spPr>
          <a:xfrm>
            <a:off x="9144000" y="3238500"/>
            <a:ext cx="2159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核心是“水乳交融、生死与共”。它见证了党与人民群众休戚与共的血肉联系，是人民战争取得胜利的坚实根基与力量源泉。</a:t>
            </a:r>
            <a:endParaRPr lang="en-US" sz="1100"/>
          </a:p>
        </p:txBody>
      </p:sp>
      <p:sp>
        <p:nvSpPr>
          <p:cNvPr id="22" name="AutoShape 22"/>
          <p:cNvSpPr/>
          <p:nvPr/>
        </p:nvSpPr>
        <p:spPr>
          <a:xfrm>
            <a:off x="762000" y="5270500"/>
            <a:ext cx="10668000" cy="1143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5270500"/>
            <a:ext cx="76200" cy="114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1079500" y="5435600"/>
            <a:ext cx="1028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共同目标：</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为国家生存而战，誓死捍卫民族独立的底线；为民族复兴而战，开启强国富民的伟大征程；为人类正义而战，彰显中华民族的责任与担当。这不仅是抗战时期的铮铮誓言，更是穿越时空、激励后人不断前行的精神火炬。</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524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795000" y="5080000"/>
            <a:ext cx="2286000" cy="2286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深重危机是砥砺伟大精神的“磨刀石”</a:t>
            </a:r>
            <a:endParaRPr lang="en-US" sz="1100"/>
          </a:p>
        </p:txBody>
      </p:sp>
      <p:cxnSp>
        <p:nvCxnSpPr>
          <p:cNvPr id="5" name="Connector 5"/>
          <p:cNvCxnSpPr/>
          <p:nvPr/>
        </p:nvCxnSpPr>
        <p:spPr>
          <a:xfrm rot="-4092">
            <a:off x="762004" y="2279650"/>
            <a:ext cx="10668000" cy="12700"/>
          </a:xfrm>
          <a:prstGeom prst="straightConnector1">
            <a:avLst/>
          </a:prstGeom>
          <a:solidFill>
            <a:srgbClr val="DEE0E3">
              <a:alpha val="100000"/>
            </a:srgbClr>
          </a:solidFill>
          <a:ln w="25400" cap="flat" cmpd="sng">
            <a:solidFill>
              <a:srgbClr val="C00000">
                <a:alpha val="100000"/>
              </a:srgbClr>
            </a:solidFill>
            <a:prstDash val="solid"/>
            <a:round/>
            <a:headEnd type="none" w="lg" len="lg"/>
            <a:tailEnd type="none" w="lg" len="lg"/>
          </a:ln>
        </p:spPr>
      </p:cxnSp>
      <p:sp>
        <p:nvSpPr>
          <p:cNvPr id="6" name="AutoShape 6"/>
          <p:cNvSpPr/>
          <p:nvPr/>
        </p:nvSpPr>
        <p:spPr>
          <a:xfrm>
            <a:off x="762000" y="2197100"/>
            <a:ext cx="177800" cy="1778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2540000"/>
            <a:ext cx="2603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1895 · 梦碎甲午</a:t>
            </a:r>
            <a:endParaRPr lang="en-US" sz="1100"/>
          </a:p>
          <a:p>
            <a:pPr marL="0" indent="0" algn="l">
              <a:lnSpc>
                <a:spcPct val="117000"/>
              </a:lnSpc>
              <a:spcBef>
                <a:spcPts val="6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洋务运动宣告破产，《马关条约》签订，割地赔款，中国半殖民地化程度急剧加深，民族危机初显深重。</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3492500" y="2197100"/>
            <a:ext cx="177800" cy="1778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3492500" y="2540000"/>
            <a:ext cx="2603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1901 · 辛丑蒙羞</a:t>
            </a:r>
            <a:endParaRPr lang="en-US" sz="1100"/>
          </a:p>
          <a:p>
            <a:pPr marL="0" indent="0" algn="l">
              <a:lnSpc>
                <a:spcPct val="117000"/>
              </a:lnSpc>
              <a:spcBef>
                <a:spcPts val="6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《辛丑条约》签订，清廷沦为列强统治工具，赔款数额空前，标志着中国完全沦为半殖民地半封建社会。</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223000" y="2197100"/>
            <a:ext cx="177800" cy="1778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540000"/>
            <a:ext cx="2603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1931 · 寇深祸亟</a:t>
            </a:r>
            <a:endParaRPr lang="en-US" sz="1100"/>
          </a:p>
          <a:p>
            <a:pPr marL="0" indent="0" algn="l">
              <a:lnSpc>
                <a:spcPct val="117000"/>
              </a:lnSpc>
              <a:spcBef>
                <a:spcPts val="6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九一八事变爆发，日军迅速侵占东北三省，扶持伪满洲国，中华民族面临局部沦陷的严峻局面。</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953500" y="2197100"/>
            <a:ext cx="177800" cy="1778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953500" y="2540000"/>
            <a:ext cx="2603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1937 · 全面抗战</a:t>
            </a:r>
            <a:endParaRPr lang="en-US" sz="1100"/>
          </a:p>
          <a:p>
            <a:pPr marL="0" indent="0" algn="l">
              <a:lnSpc>
                <a:spcPct val="117000"/>
              </a:lnSpc>
              <a:spcBef>
                <a:spcPts val="6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七七事变爆发，日军发动全面侵华战争，妄图“三个月灭亡中国”，中华民族到了最危险的时刻。</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62000" y="4318000"/>
            <a:ext cx="34671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89000" y="4508500"/>
            <a:ext cx="32131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存亡绝续：至暗时刻的考验</a:t>
            </a:r>
            <a:endParaRPr lang="en-US" sz="1100"/>
          </a:p>
          <a:p>
            <a:pPr marL="0" indent="0" algn="l">
              <a:lnSpc>
                <a:spcPct val="117000"/>
              </a:lnSpc>
              <a:spcBef>
                <a:spcPts val="800"/>
              </a:spcBef>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从甲午之败到日寇全面侵华，列强的铁蹄肆意践踏华夏大地，制造了无数惨案。国家主权沦丧、文明蒙尘，这不仅是领土的丧失，更是民族尊严的重创，是近代中国最为沉痛的历史记忆。</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4356100" y="4318000"/>
            <a:ext cx="34671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4483100" y="4508500"/>
            <a:ext cx="32131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破而后立：危机催生的觉醒</a:t>
            </a:r>
            <a:endParaRPr lang="en-US" sz="1100"/>
          </a:p>
          <a:p>
            <a:pPr marL="0" indent="0" algn="l">
              <a:lnSpc>
                <a:spcPct val="117000"/>
              </a:lnSpc>
              <a:spcBef>
                <a:spcPts val="800"/>
              </a:spcBef>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亡国灭种的威胁，打破了阶层隔阂与地域壁垒。从东北的抗日联军到南方的游击战场，中华儿女同仇敌忾，实现了从“一盘散沙”到“全民抗战”的伟大转变，凝聚起不可战胜的磅礴力量。</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7950200" y="4318000"/>
            <a:ext cx="3467100" cy="2095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077200" y="4508500"/>
            <a:ext cx="32131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精神涅槃：民族魂的升华</a:t>
            </a:r>
            <a:endParaRPr lang="en-US" sz="1100"/>
          </a:p>
          <a:p>
            <a:pPr marL="0" indent="0" algn="l">
              <a:lnSpc>
                <a:spcPct val="117000"/>
              </a:lnSpc>
              <a:spcBef>
                <a:spcPts val="800"/>
              </a:spcBef>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伟大抗战精神是民族精神的淬火重生，它熔铸了“天下兴亡、匹夫有责”的家国情怀与“视死如归、宁死不屈”的民族气节。这不仅是战胜强敌的精神密码，更是中华民族走向复兴的精神基石。</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中国共产党是凝聚全民族抗战力量的核心</a:t>
            </a:r>
            <a:endParaRPr lang="en-US" sz="1100"/>
          </a:p>
        </p:txBody>
      </p:sp>
      <p:sp>
        <p:nvSpPr>
          <p:cNvPr id="5" name="AutoShape 5"/>
          <p:cNvSpPr/>
          <p:nvPr/>
        </p:nvSpPr>
        <p:spPr>
          <a:xfrm>
            <a:off x="762000" y="1778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旧中国的历史困境</a:t>
            </a:r>
            <a:endParaRPr lang="en-US" sz="1100"/>
          </a:p>
        </p:txBody>
      </p:sp>
      <p:sp>
        <p:nvSpPr>
          <p:cNvPr id="6" name="AutoShape 6"/>
          <p:cNvSpPr/>
          <p:nvPr/>
        </p:nvSpPr>
        <p:spPr>
          <a:xfrm>
            <a:off x="762000" y="2540000"/>
            <a:ext cx="5207000" cy="1587500"/>
          </a:xfrm>
          <a:prstGeom prst="roundRect">
            <a:avLst>
              <a:gd name="adj" fmla="val 0"/>
            </a:avLst>
          </a:prstGeom>
          <a:solidFill>
            <a:srgbClr val="F9F9F9">
              <a:alpha val="100000"/>
            </a:srgbClr>
          </a:solidFill>
          <a:ln w="12700" cap="flat" cmpd="sng">
            <a:solidFill>
              <a:srgbClr val="E0E0E0">
                <a:alpha val="10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730500"/>
            <a:ext cx="304800" cy="304800"/>
          </a:xfrm>
          <a:prstGeom prst="rect">
            <a:avLst/>
          </a:prstGeom>
        </p:spPr>
      </p:pic>
      <p:sp>
        <p:nvSpPr>
          <p:cNvPr id="8" name="AutoShape 8"/>
          <p:cNvSpPr/>
          <p:nvPr/>
        </p:nvSpPr>
        <p:spPr>
          <a:xfrm>
            <a:off x="1397000" y="2730500"/>
            <a:ext cx="438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失败根源：腐朽统治与民族涣散</a:t>
            </a:r>
            <a:endParaRPr lang="en-US" sz="1100"/>
          </a:p>
        </p:txBody>
      </p:sp>
      <p:sp>
        <p:nvSpPr>
          <p:cNvPr id="9" name="AutoShape 9"/>
          <p:cNvSpPr/>
          <p:nvPr/>
        </p:nvSpPr>
        <p:spPr>
          <a:xfrm>
            <a:off x="952500" y="31750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历次反侵略战争的惨败，并非单纯的武器落后，其核心症结在于封建统治的腐朽无能与民族精神的极度涣散。国家缺乏统一的意志与组织力，形如一盘散沙，无法形成抵御外侮的有效合力。</a:t>
            </a:r>
            <a:endParaRPr lang="en-US" sz="1100"/>
          </a:p>
        </p:txBody>
      </p:sp>
      <p:sp>
        <p:nvSpPr>
          <p:cNvPr id="10" name="AutoShape 10"/>
          <p:cNvSpPr/>
          <p:nvPr/>
        </p:nvSpPr>
        <p:spPr>
          <a:xfrm>
            <a:off x="762000" y="4445000"/>
            <a:ext cx="5207000" cy="1587500"/>
          </a:xfrm>
          <a:prstGeom prst="roundRect">
            <a:avLst>
              <a:gd name="adj" fmla="val 0"/>
            </a:avLst>
          </a:prstGeom>
          <a:solidFill>
            <a:srgbClr val="F9F9F9">
              <a:alpha val="100000"/>
            </a:srgbClr>
          </a:solidFill>
          <a:ln w="12700" cap="flat" cmpd="sng">
            <a:solidFill>
              <a:srgbClr val="E0E0E0">
                <a:alpha val="10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4635500"/>
            <a:ext cx="304800" cy="304800"/>
          </a:xfrm>
          <a:prstGeom prst="rect">
            <a:avLst/>
          </a:prstGeom>
        </p:spPr>
      </p:pic>
      <p:sp>
        <p:nvSpPr>
          <p:cNvPr id="12" name="AutoShape 12"/>
          <p:cNvSpPr/>
          <p:nvPr/>
        </p:nvSpPr>
        <p:spPr>
          <a:xfrm>
            <a:off x="1397000" y="4635500"/>
            <a:ext cx="4381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各方表现：妥协退让与各自为政</a:t>
            </a:r>
            <a:endParaRPr lang="en-US" sz="1100"/>
          </a:p>
        </p:txBody>
      </p:sp>
      <p:sp>
        <p:nvSpPr>
          <p:cNvPr id="13" name="AutoShape 13"/>
          <p:cNvSpPr/>
          <p:nvPr/>
        </p:nvSpPr>
        <p:spPr>
          <a:xfrm>
            <a:off x="952500" y="5080000"/>
            <a:ext cx="482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面对日寇铁蹄，旧政权或推行绥靖政策、彷徨无措，或屈膝投降沦为傀儡；地方军阀割据一方、只顾私利，导致山河破碎，中华民族陷入了前所未有的生存危机与深重苦难。</a:t>
            </a:r>
            <a:endParaRPr lang="en-US" sz="1100"/>
          </a:p>
        </p:txBody>
      </p:sp>
      <p:sp>
        <p:nvSpPr>
          <p:cNvPr id="14" name="AutoShape 14"/>
          <p:cNvSpPr/>
          <p:nvPr/>
        </p:nvSpPr>
        <p:spPr>
          <a:xfrm>
            <a:off x="6223000" y="1778000"/>
            <a:ext cx="5461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中国共产党的中流砥柱作用</a:t>
            </a:r>
            <a:endParaRPr lang="en-US" sz="1100"/>
          </a:p>
        </p:txBody>
      </p:sp>
      <p:sp>
        <p:nvSpPr>
          <p:cNvPr id="15" name="AutoShape 15"/>
          <p:cNvSpPr/>
          <p:nvPr/>
        </p:nvSpPr>
        <p:spPr>
          <a:xfrm>
            <a:off x="6223000" y="2540000"/>
            <a:ext cx="5461000" cy="825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350000" y="2641600"/>
            <a:ext cx="520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自诞生之日起，中国共产党就把实现中华民族伟大复兴作为历史使命。在民族危亡时刻，党以最坚定的立场捍卫独立，以最坚决的行动维护利益，成为凝聚全民族力量的坚强核心。</a:t>
            </a:r>
            <a:endParaRPr lang="en-US" sz="1100"/>
          </a:p>
        </p:txBody>
      </p:sp>
      <p:sp>
        <p:nvSpPr>
          <p:cNvPr id="17" name="AutoShape 17"/>
          <p:cNvSpPr/>
          <p:nvPr/>
        </p:nvSpPr>
        <p:spPr>
          <a:xfrm>
            <a:off x="6223000" y="3619500"/>
            <a:ext cx="2667000" cy="1333500"/>
          </a:xfrm>
          <a:prstGeom prst="roundRect">
            <a:avLst>
              <a:gd name="adj" fmla="val 0"/>
            </a:avLst>
          </a:prstGeom>
          <a:solidFill>
            <a:srgbClr val="FAFAFA">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50000" y="3784600"/>
            <a:ext cx="254000" cy="254000"/>
          </a:xfrm>
          <a:prstGeom prst="rect">
            <a:avLst/>
          </a:prstGeom>
        </p:spPr>
      </p:pic>
      <p:sp>
        <p:nvSpPr>
          <p:cNvPr id="19" name="AutoShape 19"/>
          <p:cNvSpPr/>
          <p:nvPr/>
        </p:nvSpPr>
        <p:spPr>
          <a:xfrm>
            <a:off x="6667500" y="3784600"/>
            <a:ext cx="2222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率先举旗 · 唤醒民众</a:t>
            </a:r>
            <a:endParaRPr lang="en-US" sz="1100"/>
          </a:p>
        </p:txBody>
      </p:sp>
      <p:sp>
        <p:nvSpPr>
          <p:cNvPr id="20" name="AutoShape 20"/>
          <p:cNvSpPr/>
          <p:nvPr/>
        </p:nvSpPr>
        <p:spPr>
          <a:xfrm>
            <a:off x="6350000" y="4216400"/>
            <a:ext cx="2413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九一八事变后第一时间发表抗日宣言，冲破妥协阴霾，成为全国救亡运动的最早发起者。</a:t>
            </a:r>
            <a:endParaRPr lang="en-US" sz="1100"/>
          </a:p>
        </p:txBody>
      </p:sp>
      <p:sp>
        <p:nvSpPr>
          <p:cNvPr id="21" name="AutoShape 21"/>
          <p:cNvSpPr/>
          <p:nvPr/>
        </p:nvSpPr>
        <p:spPr>
          <a:xfrm>
            <a:off x="9017000" y="3619500"/>
            <a:ext cx="2667000" cy="1333500"/>
          </a:xfrm>
          <a:prstGeom prst="roundRect">
            <a:avLst>
              <a:gd name="adj" fmla="val 0"/>
            </a:avLst>
          </a:prstGeom>
          <a:solidFill>
            <a:srgbClr val="FAFAFA">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0" y="3784600"/>
            <a:ext cx="254000" cy="254000"/>
          </a:xfrm>
          <a:prstGeom prst="rect">
            <a:avLst/>
          </a:prstGeom>
        </p:spPr>
      </p:pic>
      <p:sp>
        <p:nvSpPr>
          <p:cNvPr id="23" name="AutoShape 23"/>
          <p:cNvSpPr/>
          <p:nvPr/>
        </p:nvSpPr>
        <p:spPr>
          <a:xfrm>
            <a:off x="9461500" y="3784600"/>
            <a:ext cx="2222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纲领指引 · 锚定方向</a:t>
            </a:r>
            <a:endParaRPr lang="en-US" sz="1100"/>
          </a:p>
        </p:txBody>
      </p:sp>
      <p:sp>
        <p:nvSpPr>
          <p:cNvPr id="24" name="AutoShape 24"/>
          <p:cNvSpPr/>
          <p:nvPr/>
        </p:nvSpPr>
        <p:spPr>
          <a:xfrm>
            <a:off x="9144000" y="4216400"/>
            <a:ext cx="2413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制定《抗日救国十大纲领》，为全国抗战确立了正确的战略方针，指明了争取胜利的道路。</a:t>
            </a:r>
            <a:endParaRPr lang="en-US" sz="1100"/>
          </a:p>
        </p:txBody>
      </p:sp>
      <p:sp>
        <p:nvSpPr>
          <p:cNvPr id="25" name="AutoShape 25"/>
          <p:cNvSpPr/>
          <p:nvPr/>
        </p:nvSpPr>
        <p:spPr>
          <a:xfrm>
            <a:off x="6223000" y="5080000"/>
            <a:ext cx="2667000" cy="1333500"/>
          </a:xfrm>
          <a:prstGeom prst="roundRect">
            <a:avLst>
              <a:gd name="adj" fmla="val 0"/>
            </a:avLst>
          </a:prstGeom>
          <a:solidFill>
            <a:srgbClr val="FAFAFA">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50000" y="5245100"/>
            <a:ext cx="254000" cy="254000"/>
          </a:xfrm>
          <a:prstGeom prst="rect">
            <a:avLst/>
          </a:prstGeom>
        </p:spPr>
      </p:pic>
      <p:sp>
        <p:nvSpPr>
          <p:cNvPr id="27" name="AutoShape 27"/>
          <p:cNvSpPr/>
          <p:nvPr/>
        </p:nvSpPr>
        <p:spPr>
          <a:xfrm>
            <a:off x="6667500" y="5245100"/>
            <a:ext cx="2222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敌后抗战 · 牵制敌军</a:t>
            </a:r>
            <a:endParaRPr lang="en-US" sz="1100"/>
          </a:p>
        </p:txBody>
      </p:sp>
      <p:sp>
        <p:nvSpPr>
          <p:cNvPr id="28" name="AutoShape 28"/>
          <p:cNvSpPr/>
          <p:nvPr/>
        </p:nvSpPr>
        <p:spPr>
          <a:xfrm>
            <a:off x="6350000" y="5676900"/>
            <a:ext cx="2413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深入敌后建立抗日根据地，开展游击战争，使敌后战场逐步成为全国抗战的主战场。</a:t>
            </a:r>
            <a:endParaRPr lang="en-US" sz="1100"/>
          </a:p>
        </p:txBody>
      </p:sp>
      <p:sp>
        <p:nvSpPr>
          <p:cNvPr id="29" name="AutoShape 29"/>
          <p:cNvSpPr/>
          <p:nvPr/>
        </p:nvSpPr>
        <p:spPr>
          <a:xfrm>
            <a:off x="9017000" y="5080000"/>
            <a:ext cx="2667000" cy="1333500"/>
          </a:xfrm>
          <a:prstGeom prst="roundRect">
            <a:avLst>
              <a:gd name="adj" fmla="val 0"/>
            </a:avLst>
          </a:prstGeom>
          <a:solidFill>
            <a:srgbClr val="FAFAFA">
              <a:alpha val="100000"/>
            </a:srgbClr>
          </a:solidFill>
          <a:ln w="12700" cap="flat" cmpd="sng">
            <a:solidFill>
              <a:srgbClr val="E6E6E6">
                <a:alpha val="100000"/>
              </a:srgbClr>
            </a:solid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144000" y="5245100"/>
            <a:ext cx="254000" cy="254000"/>
          </a:xfrm>
          <a:prstGeom prst="rect">
            <a:avLst/>
          </a:prstGeom>
        </p:spPr>
      </p:pic>
      <p:sp>
        <p:nvSpPr>
          <p:cNvPr id="31" name="AutoShape 31"/>
          <p:cNvSpPr/>
          <p:nvPr/>
        </p:nvSpPr>
        <p:spPr>
          <a:xfrm>
            <a:off x="9461500" y="5245100"/>
            <a:ext cx="2222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凝聚一心 · 共御外侮</a:t>
            </a:r>
            <a:endParaRPr lang="en-US" sz="1100"/>
          </a:p>
        </p:txBody>
      </p:sp>
      <p:sp>
        <p:nvSpPr>
          <p:cNvPr id="32" name="AutoShape 32"/>
          <p:cNvSpPr/>
          <p:nvPr/>
        </p:nvSpPr>
        <p:spPr>
          <a:xfrm>
            <a:off x="9144000" y="5676900"/>
            <a:ext cx="2413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促成抗日民族统一战线，动员各界民众，将“一盘散沙”的中国凝聚成坚不可摧的整体。</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016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3175000" cy="3175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本章小结：伟大抗战精神的三大来源</a:t>
            </a:r>
            <a:endParaRPr lang="en-US" sz="1100"/>
          </a:p>
        </p:txBody>
      </p:sp>
      <p:sp>
        <p:nvSpPr>
          <p:cNvPr id="5" name="AutoShape 5"/>
          <p:cNvSpPr/>
          <p:nvPr/>
        </p:nvSpPr>
        <p:spPr>
          <a:xfrm>
            <a:off x="762000" y="2032000"/>
            <a:ext cx="3378200" cy="1905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60600"/>
            <a:ext cx="406400" cy="406400"/>
          </a:xfrm>
          <a:prstGeom prst="rect">
            <a:avLst/>
          </a:prstGeom>
        </p:spPr>
      </p:pic>
      <p:sp>
        <p:nvSpPr>
          <p:cNvPr id="7" name="AutoShape 7"/>
          <p:cNvSpPr/>
          <p:nvPr/>
        </p:nvSpPr>
        <p:spPr>
          <a:xfrm>
            <a:off x="1549400" y="22606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民族之根</a:t>
            </a:r>
            <a:endParaRPr lang="en-US" sz="1100"/>
          </a:p>
        </p:txBody>
      </p:sp>
      <p:sp>
        <p:nvSpPr>
          <p:cNvPr id="8" name="AutoShape 8"/>
          <p:cNvSpPr/>
          <p:nvPr/>
        </p:nvSpPr>
        <p:spPr>
          <a:xfrm>
            <a:off x="1016000" y="2857500"/>
            <a:ext cx="2870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根植于中华民族5000多年文明孕育的伟大民族精神，是流淌在中华儿女血脉中最深层的文化基因与精神底色。</a:t>
            </a:r>
            <a:endParaRPr lang="en-US" sz="1100"/>
          </a:p>
        </p:txBody>
      </p:sp>
      <p:sp>
        <p:nvSpPr>
          <p:cNvPr id="9" name="AutoShape 9"/>
          <p:cNvSpPr/>
          <p:nvPr/>
        </p:nvSpPr>
        <p:spPr>
          <a:xfrm>
            <a:off x="4406900" y="2032000"/>
            <a:ext cx="3378200" cy="1905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260600"/>
            <a:ext cx="406400" cy="406400"/>
          </a:xfrm>
          <a:prstGeom prst="rect">
            <a:avLst/>
          </a:prstGeom>
        </p:spPr>
      </p:pic>
      <p:sp>
        <p:nvSpPr>
          <p:cNvPr id="11" name="AutoShape 11"/>
          <p:cNvSpPr/>
          <p:nvPr/>
        </p:nvSpPr>
        <p:spPr>
          <a:xfrm>
            <a:off x="5194300" y="22606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历史之淀</a:t>
            </a:r>
            <a:endParaRPr lang="en-US" sz="1100"/>
          </a:p>
        </p:txBody>
      </p:sp>
      <p:sp>
        <p:nvSpPr>
          <p:cNvPr id="12" name="AutoShape 12"/>
          <p:cNvSpPr/>
          <p:nvPr/>
        </p:nvSpPr>
        <p:spPr>
          <a:xfrm>
            <a:off x="4660900" y="2857500"/>
            <a:ext cx="2870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积淀于近代以来中国人民争取民族独立和人民解放的伟大抗争，是在抵御外侮、救亡图存的血火考验中凝聚的磅礴力量。</a:t>
            </a:r>
            <a:endParaRPr lang="en-US" sz="1100"/>
          </a:p>
        </p:txBody>
      </p:sp>
      <p:sp>
        <p:nvSpPr>
          <p:cNvPr id="13" name="AutoShape 13"/>
          <p:cNvSpPr/>
          <p:nvPr/>
        </p:nvSpPr>
        <p:spPr>
          <a:xfrm>
            <a:off x="8051800" y="2032000"/>
            <a:ext cx="3378200" cy="1905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260600"/>
            <a:ext cx="406400" cy="406400"/>
          </a:xfrm>
          <a:prstGeom prst="rect">
            <a:avLst/>
          </a:prstGeom>
        </p:spPr>
      </p:pic>
      <p:sp>
        <p:nvSpPr>
          <p:cNvPr id="15" name="AutoShape 15"/>
          <p:cNvSpPr/>
          <p:nvPr/>
        </p:nvSpPr>
        <p:spPr>
          <a:xfrm>
            <a:off x="8839200" y="22606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政党之魂</a:t>
            </a:r>
            <a:endParaRPr lang="en-US" sz="1100"/>
          </a:p>
        </p:txBody>
      </p:sp>
      <p:sp>
        <p:nvSpPr>
          <p:cNvPr id="16" name="AutoShape 16"/>
          <p:cNvSpPr/>
          <p:nvPr/>
        </p:nvSpPr>
        <p:spPr>
          <a:xfrm>
            <a:off x="8305800" y="2857500"/>
            <a:ext cx="2870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升华于中国共产党担当民族复兴使命的伟大实践，是党始终成为中流砥柱、团结带领人民攻坚克难的精神旗帜。</a:t>
            </a:r>
            <a:endParaRPr lang="en-US" sz="1100"/>
          </a:p>
        </p:txBody>
      </p:sp>
      <p:sp>
        <p:nvSpPr>
          <p:cNvPr id="17" name="AutoShape 17"/>
          <p:cNvSpPr/>
          <p:nvPr/>
        </p:nvSpPr>
        <p:spPr>
          <a:xfrm>
            <a:off x="762000" y="4381500"/>
            <a:ext cx="10668000" cy="12700"/>
          </a:xfrm>
          <a:prstGeom prst="roundRect">
            <a:avLst>
              <a:gd name="adj" fmla="val 0"/>
            </a:avLst>
          </a:prstGeom>
          <a:solidFill>
            <a:srgbClr val="C00000">
              <a:alpha val="15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4762500"/>
            <a:ext cx="10668000" cy="1587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5143500"/>
            <a:ext cx="609600" cy="609600"/>
          </a:xfrm>
          <a:prstGeom prst="rect">
            <a:avLst/>
          </a:prstGeom>
        </p:spPr>
      </p:pic>
      <p:sp>
        <p:nvSpPr>
          <p:cNvPr id="20" name="AutoShape 20"/>
          <p:cNvSpPr/>
          <p:nvPr/>
        </p:nvSpPr>
        <p:spPr>
          <a:xfrm>
            <a:off x="1841500" y="4953000"/>
            <a:ext cx="93345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核心结论：</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是历史的产物，是中华民族历经磨难而生生不息的精神瑰宝，更是中国共产党领导中国人民在抗日战争壮阔进程中共同铸就的不朽精神丰碑。它跨越时空、历久弥新，既是对历史的深刻铭记，更是激励我们在新时代奋勇向前、实现民族复兴的强大精神动力。</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1682750"/>
            <a:ext cx="12192000" cy="241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第二部分</a:t>
            </a:r>
            <a:endParaRPr lang="zh-CN" altLang="en-US" sz="40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4" name="AutoShape 4"/>
          <p:cNvSpPr/>
          <p:nvPr/>
        </p:nvSpPr>
        <p:spPr>
          <a:xfrm>
            <a:off x="0" y="346075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深刻认识伟大抗战精神的时代价值</a:t>
            </a:r>
            <a:endPar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转折之战：中华民族凤凰涅槃、浴火重生</a:t>
            </a:r>
            <a:endParaRPr lang="en-US" sz="1100"/>
          </a:p>
        </p:txBody>
      </p:sp>
      <p:sp>
        <p:nvSpPr>
          <p:cNvPr id="5" name="AutoShape 5"/>
          <p:cNvSpPr/>
          <p:nvPr/>
        </p:nvSpPr>
        <p:spPr>
          <a:xfrm>
            <a:off x="762000" y="2032000"/>
            <a:ext cx="3378200" cy="2413000"/>
          </a:xfrm>
          <a:prstGeom prst="roundRect">
            <a:avLst>
              <a:gd name="adj" fmla="val 0"/>
            </a:avLst>
          </a:prstGeom>
          <a:solidFill>
            <a:srgbClr val="F9F9F9">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286000"/>
            <a:ext cx="355600" cy="355600"/>
          </a:xfrm>
          <a:prstGeom prst="rect">
            <a:avLst/>
          </a:prstGeom>
        </p:spPr>
      </p:pic>
      <p:sp>
        <p:nvSpPr>
          <p:cNvPr id="8" name="AutoShape 8"/>
          <p:cNvSpPr/>
          <p:nvPr/>
        </p:nvSpPr>
        <p:spPr>
          <a:xfrm>
            <a:off x="1397000" y="2286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社会动员之广泛</a:t>
            </a:r>
            <a:endParaRPr lang="en-US" sz="1100"/>
          </a:p>
        </p:txBody>
      </p:sp>
      <p:sp>
        <p:nvSpPr>
          <p:cNvPr id="9" name="AutoShape 9"/>
          <p:cNvSpPr/>
          <p:nvPr/>
        </p:nvSpPr>
        <p:spPr>
          <a:xfrm>
            <a:off x="952500" y="2857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“四万万人齐蹈厉”是共抵外侮的生动写照。从白山黑水到天涯海角，不分党派、不分民族、不分阶层，中华儿女皆投身救亡洪流，凝聚起全民族的磅礴伟力。</a:t>
            </a:r>
            <a:endParaRPr lang="en-US" sz="1100"/>
          </a:p>
        </p:txBody>
      </p:sp>
      <p:sp>
        <p:nvSpPr>
          <p:cNvPr id="10" name="AutoShape 10"/>
          <p:cNvSpPr/>
          <p:nvPr/>
        </p:nvSpPr>
        <p:spPr>
          <a:xfrm>
            <a:off x="4406900" y="2032000"/>
            <a:ext cx="3378200" cy="2413000"/>
          </a:xfrm>
          <a:prstGeom prst="roundRect">
            <a:avLst>
              <a:gd name="adj" fmla="val 0"/>
            </a:avLst>
          </a:prstGeom>
          <a:solidFill>
            <a:srgbClr val="F9F9F9">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286000"/>
            <a:ext cx="355600" cy="355600"/>
          </a:xfrm>
          <a:prstGeom prst="rect">
            <a:avLst/>
          </a:prstGeom>
        </p:spPr>
      </p:pic>
      <p:sp>
        <p:nvSpPr>
          <p:cNvPr id="13" name="AutoShape 13"/>
          <p:cNvSpPr/>
          <p:nvPr/>
        </p:nvSpPr>
        <p:spPr>
          <a:xfrm>
            <a:off x="5041900" y="2286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民族觉醒之深刻</a:t>
            </a:r>
            <a:endParaRPr lang="en-US" sz="1100"/>
          </a:p>
        </p:txBody>
      </p:sp>
      <p:sp>
        <p:nvSpPr>
          <p:cNvPr id="14" name="AutoShape 14"/>
          <p:cNvSpPr/>
          <p:nvPr/>
        </p:nvSpPr>
        <p:spPr>
          <a:xfrm>
            <a:off x="4597400" y="2857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“誓死不当亡国奴”是响彻大地的最强音。民族意识空前觉醒，无数同胞以“争着死、抢着死”的决绝诠释大义，唤醒了沉睡的东方雄狮，铸就了民族的精神脊梁。</a:t>
            </a:r>
            <a:endParaRPr lang="en-US" sz="1100"/>
          </a:p>
        </p:txBody>
      </p:sp>
      <p:sp>
        <p:nvSpPr>
          <p:cNvPr id="15" name="AutoShape 15"/>
          <p:cNvSpPr/>
          <p:nvPr/>
        </p:nvSpPr>
        <p:spPr>
          <a:xfrm>
            <a:off x="8051800" y="2032000"/>
            <a:ext cx="3378200" cy="2413000"/>
          </a:xfrm>
          <a:prstGeom prst="roundRect">
            <a:avLst>
              <a:gd name="adj" fmla="val 0"/>
            </a:avLst>
          </a:prstGeom>
          <a:solidFill>
            <a:srgbClr val="F9F9F9">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286000"/>
            <a:ext cx="355600" cy="355600"/>
          </a:xfrm>
          <a:prstGeom prst="rect">
            <a:avLst/>
          </a:prstGeom>
        </p:spPr>
      </p:pic>
      <p:sp>
        <p:nvSpPr>
          <p:cNvPr id="18" name="AutoShape 18"/>
          <p:cNvSpPr/>
          <p:nvPr/>
        </p:nvSpPr>
        <p:spPr>
          <a:xfrm>
            <a:off x="8686800" y="2286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战斗意志之顽强</a:t>
            </a:r>
            <a:endParaRPr lang="en-US" sz="1100"/>
          </a:p>
        </p:txBody>
      </p:sp>
      <p:sp>
        <p:nvSpPr>
          <p:cNvPr id="19" name="AutoShape 19"/>
          <p:cNvSpPr/>
          <p:nvPr/>
        </p:nvSpPr>
        <p:spPr>
          <a:xfrm>
            <a:off x="8242300" y="2857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“一寸山河一寸血”是浴血奋战的真实缩影。面对强敌，中华将士用血肉之躯弥补装备差距，以绝不屈服的意志抵御外侮，用铁血忠魂浇铸起坚不可摧的民族防线。</a:t>
            </a:r>
            <a:endParaRPr lang="en-US" sz="1100"/>
          </a:p>
        </p:txBody>
      </p:sp>
      <p:sp>
        <p:nvSpPr>
          <p:cNvPr id="20" name="AutoShape 20"/>
          <p:cNvSpPr/>
          <p:nvPr/>
        </p:nvSpPr>
        <p:spPr>
          <a:xfrm>
            <a:off x="762000" y="4953000"/>
            <a:ext cx="10668000" cy="1397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952500" y="5143500"/>
            <a:ext cx="1028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历史丰碑：</a:t>
            </a: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在伟大抗战精神的引领下，中国人民创造了“战争史上的奇观”，不仅打破了“日军不可战胜”的神话，更取得了中国近代以来反抗外敌入侵的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第一次完全胜利</a:t>
            </a:r>
            <a:r>
              <a:rPr lang="en-US" sz="15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。这场胜利彻底洗刷了百年民族耻辱，重新确立了中国在世界上的大国地位，是中华民族走向伟大复兴的历史转折点。</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锻造之战：中国共产党淬火成钢、无坚不摧</a:t>
            </a:r>
            <a:endParaRPr lang="en-US" sz="1100"/>
          </a:p>
        </p:txBody>
      </p:sp>
      <p:sp>
        <p:nvSpPr>
          <p:cNvPr id="5" name="AutoShape 5"/>
          <p:cNvSpPr/>
          <p:nvPr/>
        </p:nvSpPr>
        <p:spPr>
          <a:xfrm>
            <a:off x="762000" y="1778000"/>
            <a:ext cx="10668000" cy="114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19685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【中流砥柱】</a:t>
            </a:r>
            <a:r>
              <a:rPr lang="en-US" sz="15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中国共产党始终站在抗日战争的最前列，以科学的理论指引方向、以坚定的意志凝聚人心、以无畏的斗争迎接挑战，成为凝聚全民族力量、引领抗战走向最终胜利的坚强核心。</a:t>
            </a:r>
            <a:endParaRPr lang="en-US" sz="1100"/>
          </a:p>
        </p:txBody>
      </p:sp>
      <p:sp>
        <p:nvSpPr>
          <p:cNvPr id="7" name="AutoShape 7"/>
          <p:cNvSpPr/>
          <p:nvPr/>
        </p:nvSpPr>
        <p:spPr>
          <a:xfrm>
            <a:off x="762000" y="3302000"/>
            <a:ext cx="3429000" cy="2667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30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556000"/>
            <a:ext cx="355600" cy="355600"/>
          </a:xfrm>
          <a:prstGeom prst="rect">
            <a:avLst/>
          </a:prstGeom>
        </p:spPr>
      </p:pic>
      <p:sp>
        <p:nvSpPr>
          <p:cNvPr id="10" name="AutoShape 10"/>
          <p:cNvSpPr/>
          <p:nvPr/>
        </p:nvSpPr>
        <p:spPr>
          <a:xfrm>
            <a:off x="1397000" y="3556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展现卓越领导力</a:t>
            </a:r>
            <a:endParaRPr lang="en-US" sz="1100"/>
          </a:p>
        </p:txBody>
      </p:sp>
      <p:cxnSp>
        <p:nvCxnSpPr>
          <p:cNvPr id="11" name="Connector 11"/>
          <p:cNvCxnSpPr/>
          <p:nvPr/>
        </p:nvCxnSpPr>
        <p:spPr>
          <a:xfrm rot="-14323">
            <a:off x="952513" y="4121150"/>
            <a:ext cx="3048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
        <p:nvSpPr>
          <p:cNvPr id="12" name="AutoShape 12"/>
          <p:cNvSpPr/>
          <p:nvPr/>
        </p:nvSpPr>
        <p:spPr>
          <a:xfrm>
            <a:off x="952500" y="42545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以《论持久战》擘画战略蓝图，展现出超越时代的政治远见。在政治引领、社会动员与战略指导上发挥核心作用，成为全民族抗战的“定盘星”与“主心骨”。</a:t>
            </a:r>
            <a:endParaRPr lang="en-US" sz="1100"/>
          </a:p>
        </p:txBody>
      </p:sp>
      <p:sp>
        <p:nvSpPr>
          <p:cNvPr id="13" name="AutoShape 13"/>
          <p:cNvSpPr/>
          <p:nvPr/>
        </p:nvSpPr>
        <p:spPr>
          <a:xfrm>
            <a:off x="4381500" y="3302000"/>
            <a:ext cx="3429000" cy="2667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4381500" y="330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3556000"/>
            <a:ext cx="355600" cy="355600"/>
          </a:xfrm>
          <a:prstGeom prst="rect">
            <a:avLst/>
          </a:prstGeom>
        </p:spPr>
      </p:pic>
      <p:sp>
        <p:nvSpPr>
          <p:cNvPr id="16" name="AutoShape 16"/>
          <p:cNvSpPr/>
          <p:nvPr/>
        </p:nvSpPr>
        <p:spPr>
          <a:xfrm>
            <a:off x="5016500" y="3556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凝聚全民族力量</a:t>
            </a:r>
            <a:endParaRPr lang="en-US" sz="1100"/>
          </a:p>
        </p:txBody>
      </p:sp>
      <p:cxnSp>
        <p:nvCxnSpPr>
          <p:cNvPr id="17" name="Connector 17"/>
          <p:cNvCxnSpPr/>
          <p:nvPr/>
        </p:nvCxnSpPr>
        <p:spPr>
          <a:xfrm rot="-14323">
            <a:off x="4572013" y="4121150"/>
            <a:ext cx="3048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
        <p:nvSpPr>
          <p:cNvPr id="18" name="AutoShape 18"/>
          <p:cNvSpPr/>
          <p:nvPr/>
        </p:nvSpPr>
        <p:spPr>
          <a:xfrm>
            <a:off x="4572000" y="42545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以鲜明的抗日主张凝聚共识，坚持“团结、进步”，反对“投降、分裂”。深入发动群众，建立广泛的抗日民族统一战线，将分散的力量汇聚成不可战胜的洪流。</a:t>
            </a:r>
            <a:endParaRPr lang="en-US" sz="1100"/>
          </a:p>
        </p:txBody>
      </p:sp>
      <p:sp>
        <p:nvSpPr>
          <p:cNvPr id="19" name="AutoShape 19"/>
          <p:cNvSpPr/>
          <p:nvPr/>
        </p:nvSpPr>
        <p:spPr>
          <a:xfrm>
            <a:off x="8001000" y="3302000"/>
            <a:ext cx="3429000" cy="2667000"/>
          </a:xfrm>
          <a:prstGeom prst="roundRect">
            <a:avLst>
              <a:gd name="adj" fmla="val 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001000" y="3302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3556000"/>
            <a:ext cx="355600" cy="355600"/>
          </a:xfrm>
          <a:prstGeom prst="rect">
            <a:avLst/>
          </a:prstGeom>
        </p:spPr>
      </p:pic>
      <p:sp>
        <p:nvSpPr>
          <p:cNvPr id="22" name="AutoShape 22"/>
          <p:cNvSpPr/>
          <p:nvPr/>
        </p:nvSpPr>
        <p:spPr>
          <a:xfrm>
            <a:off x="8636000" y="3556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03 点燃必胜的信念</a:t>
            </a:r>
            <a:endParaRPr lang="en-US" sz="1100"/>
          </a:p>
        </p:txBody>
      </p:sp>
      <p:cxnSp>
        <p:nvCxnSpPr>
          <p:cNvPr id="23" name="Connector 23"/>
          <p:cNvCxnSpPr/>
          <p:nvPr/>
        </p:nvCxnSpPr>
        <p:spPr>
          <a:xfrm rot="-14323">
            <a:off x="8191513" y="4121150"/>
            <a:ext cx="3048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
        <p:nvSpPr>
          <p:cNvPr id="24" name="AutoShape 24"/>
          <p:cNvSpPr/>
          <p:nvPr/>
        </p:nvSpPr>
        <p:spPr>
          <a:xfrm>
            <a:off x="8191500" y="4254500"/>
            <a:ext cx="304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以百折不挠的精神直面艰难险阻，用浴血奋战的行动诠释忠诚。让中国人民看到了民族解放的曙光，将必胜的信念深植于每个人心中，铸就了无坚不摧的精神长城。</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生死之战：人民军队愈战愈勇、越战越强</a:t>
            </a:r>
            <a:endParaRPr lang="en-US" sz="1100"/>
          </a:p>
        </p:txBody>
      </p:sp>
      <p:sp>
        <p:nvSpPr>
          <p:cNvPr id="5" name="AutoShape 5"/>
          <p:cNvSpPr/>
          <p:nvPr/>
        </p:nvSpPr>
        <p:spPr>
          <a:xfrm>
            <a:off x="762000" y="1651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精神变物质的力量</a:t>
            </a:r>
            <a:endParaRPr lang="en-US" sz="1100"/>
          </a:p>
        </p:txBody>
      </p:sp>
      <p:sp>
        <p:nvSpPr>
          <p:cNvPr id="6" name="AutoShape 6"/>
          <p:cNvSpPr/>
          <p:nvPr/>
        </p:nvSpPr>
        <p:spPr>
          <a:xfrm>
            <a:off x="762000" y="2222500"/>
            <a:ext cx="762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2603500"/>
            <a:ext cx="406400" cy="406400"/>
          </a:xfrm>
          <a:prstGeom prst="rect">
            <a:avLst/>
          </a:prstGeom>
        </p:spPr>
      </p:pic>
      <p:sp>
        <p:nvSpPr>
          <p:cNvPr id="8" name="AutoShape 8"/>
          <p:cNvSpPr/>
          <p:nvPr/>
        </p:nvSpPr>
        <p:spPr>
          <a:xfrm>
            <a:off x="1333500" y="2540000"/>
            <a:ext cx="4635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军民鱼水，生死相依</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因人民而生，为人民而战。人民群众不仅是军队的坚强后盾，更是力量的源泉，铸就了军民之间生死与共的血肉联系，这是人民军队不断发展的根本。</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873500"/>
            <a:ext cx="406400" cy="406400"/>
          </a:xfrm>
          <a:prstGeom prst="rect">
            <a:avLst/>
          </a:prstGeom>
        </p:spPr>
      </p:pic>
      <p:sp>
        <p:nvSpPr>
          <p:cNvPr id="10" name="AutoShape 10"/>
          <p:cNvSpPr/>
          <p:nvPr/>
        </p:nvSpPr>
        <p:spPr>
          <a:xfrm>
            <a:off x="1333500" y="3810000"/>
            <a:ext cx="4635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星火燎原，队伍壮大</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从初创时期“小米加步枪”的几万人队伍，在战火洗礼中不断发展壮大，最终汇聚成百万之众的钢铁洪流，展现出极强的生命力与感召力。</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5143500"/>
            <a:ext cx="406400" cy="406400"/>
          </a:xfrm>
          <a:prstGeom prst="rect">
            <a:avLst/>
          </a:prstGeom>
        </p:spPr>
      </p:pic>
      <p:sp>
        <p:nvSpPr>
          <p:cNvPr id="12" name="AutoShape 12"/>
          <p:cNvSpPr/>
          <p:nvPr/>
        </p:nvSpPr>
        <p:spPr>
          <a:xfrm>
            <a:off x="1333500" y="5080000"/>
            <a:ext cx="4635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全民皆兵，战法奇绝</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广泛开展伏击战、破袭战、地雷战、地道战、麻雀战等灵活战术，将人民战争的智慧发挥到极致，创造出令敌人闻风丧胆的战争奇观。</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223000" y="1651000"/>
            <a:ext cx="520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英雄气概与辉煌战绩</a:t>
            </a:r>
            <a:endParaRPr lang="en-US" sz="1100"/>
          </a:p>
        </p:txBody>
      </p:sp>
      <p:sp>
        <p:nvSpPr>
          <p:cNvPr id="14" name="AutoShape 14"/>
          <p:cNvSpPr/>
          <p:nvPr/>
        </p:nvSpPr>
        <p:spPr>
          <a:xfrm>
            <a:off x="6223000" y="2222500"/>
            <a:ext cx="762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3000" y="2603500"/>
            <a:ext cx="406400" cy="406400"/>
          </a:xfrm>
          <a:prstGeom prst="rect">
            <a:avLst/>
          </a:prstGeom>
        </p:spPr>
      </p:pic>
      <p:sp>
        <p:nvSpPr>
          <p:cNvPr id="16" name="AutoShape 16"/>
          <p:cNvSpPr/>
          <p:nvPr/>
        </p:nvSpPr>
        <p:spPr>
          <a:xfrm>
            <a:off x="6794500" y="2540000"/>
            <a:ext cx="4635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亮剑精神，气吞山河</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始终秉持“压倒一切敌人而不被任何敌人所压倒”的英雄气概，面对装备精良的强敌毫不畏惧、敢于斗争，这是人民军队战无不胜的精神脊梁。</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23000" y="3873500"/>
            <a:ext cx="406400" cy="406400"/>
          </a:xfrm>
          <a:prstGeom prst="rect">
            <a:avLst/>
          </a:prstGeom>
        </p:spPr>
      </p:pic>
      <p:sp>
        <p:nvSpPr>
          <p:cNvPr id="18" name="AutoShape 18"/>
          <p:cNvSpPr/>
          <p:nvPr/>
        </p:nvSpPr>
        <p:spPr>
          <a:xfrm>
            <a:off x="6794500" y="3810000"/>
            <a:ext cx="4635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经典战例，威震四方</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平型关大捷打破“日军不可战胜”的神话，夜袭阳明堡重创敌军空中力量，黄土岭伏击战击毙日军名将阿部规秀，屡创辉煌战绩。</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223000" y="5143500"/>
            <a:ext cx="406400" cy="406400"/>
          </a:xfrm>
          <a:prstGeom prst="rect">
            <a:avLst/>
          </a:prstGeom>
        </p:spPr>
      </p:pic>
      <p:sp>
        <p:nvSpPr>
          <p:cNvPr id="20" name="AutoShape 20"/>
          <p:cNvSpPr/>
          <p:nvPr/>
        </p:nvSpPr>
        <p:spPr>
          <a:xfrm>
            <a:off x="6794500" y="5080000"/>
            <a:ext cx="4635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以气胜钢，制胜法宝</a:t>
            </a:r>
            <a:endParaRPr lang="en-US" sz="1100"/>
          </a:p>
          <a:p>
            <a:pPr marL="0" indent="0" algn="l">
              <a:lnSpc>
                <a:spcPct val="108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在武器装备落后的劣势下，凭借“钢少气多”的精神优势力克“钢多气少”的敌人，用坚定的信念、顽强的意志和灵活的战术，铸就克敌制胜的根本密码。</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本章小结：伟大抗战精神的三大力量</a:t>
            </a:r>
            <a:endParaRPr lang="en-US" sz="1100"/>
          </a:p>
        </p:txBody>
      </p:sp>
      <p:sp>
        <p:nvSpPr>
          <p:cNvPr id="5" name="AutoShape 5"/>
          <p:cNvSpPr/>
          <p:nvPr/>
        </p:nvSpPr>
        <p:spPr>
          <a:xfrm>
            <a:off x="762000" y="1905000"/>
            <a:ext cx="33782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190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22500"/>
            <a:ext cx="457200" cy="457200"/>
          </a:xfrm>
          <a:prstGeom prst="rect">
            <a:avLst/>
          </a:prstGeom>
        </p:spPr>
      </p:pic>
      <p:sp>
        <p:nvSpPr>
          <p:cNvPr id="8" name="AutoShape 8"/>
          <p:cNvSpPr/>
          <p:nvPr/>
        </p:nvSpPr>
        <p:spPr>
          <a:xfrm>
            <a:off x="1600200" y="2222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民族重生之力</a:t>
            </a:r>
            <a:endParaRPr lang="en-US" sz="1100"/>
          </a:p>
        </p:txBody>
      </p:sp>
      <p:sp>
        <p:nvSpPr>
          <p:cNvPr id="9" name="AutoShape 9"/>
          <p:cNvSpPr/>
          <p:nvPr/>
        </p:nvSpPr>
        <p:spPr>
          <a:xfrm>
            <a:off x="1016000" y="29210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推动中华民族取得近代以来反侵略战争的第一次完全胜利，彻底洗刷百年民族耻辱，实现了从沉沦到奋起的凤凰涅槃，唤醒了全民族的觉醒与自信。</a:t>
            </a:r>
            <a:endParaRPr lang="en-US" sz="1100"/>
          </a:p>
        </p:txBody>
      </p:sp>
      <p:sp>
        <p:nvSpPr>
          <p:cNvPr id="10" name="AutoShape 10"/>
          <p:cNvSpPr/>
          <p:nvPr/>
        </p:nvSpPr>
        <p:spPr>
          <a:xfrm>
            <a:off x="4394200" y="1905000"/>
            <a:ext cx="33782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190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222500"/>
            <a:ext cx="457200" cy="457200"/>
          </a:xfrm>
          <a:prstGeom prst="rect">
            <a:avLst/>
          </a:prstGeom>
        </p:spPr>
      </p:pic>
      <p:sp>
        <p:nvSpPr>
          <p:cNvPr id="13" name="AutoShape 13"/>
          <p:cNvSpPr/>
          <p:nvPr/>
        </p:nvSpPr>
        <p:spPr>
          <a:xfrm>
            <a:off x="5232400" y="2222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政党锻造之力</a:t>
            </a:r>
            <a:endParaRPr lang="en-US" sz="1100"/>
          </a:p>
        </p:txBody>
      </p:sp>
      <p:sp>
        <p:nvSpPr>
          <p:cNvPr id="14" name="AutoShape 14"/>
          <p:cNvSpPr/>
          <p:nvPr/>
        </p:nvSpPr>
        <p:spPr>
          <a:xfrm>
            <a:off x="4648200" y="29210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在血与火的严峻考验中锤炼了中国共产党，使其政治上更加成熟、思想上更加统一、组织上更加坚强，最终成为引领中华民族走向复兴的中流砥柱。</a:t>
            </a:r>
            <a:endParaRPr lang="en-US" sz="1100"/>
          </a:p>
        </p:txBody>
      </p:sp>
      <p:sp>
        <p:nvSpPr>
          <p:cNvPr id="15" name="AutoShape 15"/>
          <p:cNvSpPr/>
          <p:nvPr/>
        </p:nvSpPr>
        <p:spPr>
          <a:xfrm>
            <a:off x="8026400" y="1905000"/>
            <a:ext cx="3378200" cy="279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026400" y="1905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222500"/>
            <a:ext cx="457200" cy="457200"/>
          </a:xfrm>
          <a:prstGeom prst="rect">
            <a:avLst/>
          </a:prstGeom>
        </p:spPr>
      </p:pic>
      <p:sp>
        <p:nvSpPr>
          <p:cNvPr id="18" name="AutoShape 18"/>
          <p:cNvSpPr/>
          <p:nvPr/>
        </p:nvSpPr>
        <p:spPr>
          <a:xfrm>
            <a:off x="8864600" y="2222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军队壮大之力</a:t>
            </a:r>
            <a:endParaRPr lang="en-US" sz="1100"/>
          </a:p>
        </p:txBody>
      </p:sp>
      <p:sp>
        <p:nvSpPr>
          <p:cNvPr id="19" name="AutoShape 19"/>
          <p:cNvSpPr/>
          <p:nvPr/>
        </p:nvSpPr>
        <p:spPr>
          <a:xfrm>
            <a:off x="8280400" y="2921000"/>
            <a:ext cx="28702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铸就了人民军队听党指挥、服务人民、能打胜仗的英雄气概，淬炼出不畏强敌、血战到底的战斗精神，成为捍卫国家主权与民族尊严的钢铁长城。</a:t>
            </a:r>
            <a:endParaRPr lang="en-US" sz="1100"/>
          </a:p>
        </p:txBody>
      </p:sp>
      <p:sp>
        <p:nvSpPr>
          <p:cNvPr id="20" name="AutoShape 20"/>
          <p:cNvSpPr/>
          <p:nvPr/>
        </p:nvSpPr>
        <p:spPr>
          <a:xfrm>
            <a:off x="762000" y="5143500"/>
            <a:ext cx="106680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1016000" y="53086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核心结论：</a:t>
            </a:r>
            <a:r>
              <a:rPr lang="en-US" sz="15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伟大抗战精神是中国人民弥足珍贵的精神财富，它不仅是我们战胜一切艰难险阻的强大精神动力，更是凝聚人心、汇聚民力、推动中华民族历史车轮滚滚向前的磅礴力量，激励着一代又一代中华儿女奋勇前行。</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1524000"/>
            <a:ext cx="12192000" cy="254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第三部分</a:t>
            </a:r>
            <a:endParaRPr lang="zh-CN" altLang="en-US" sz="40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5" name="AutoShape 5"/>
          <p:cNvSpPr/>
          <p:nvPr/>
        </p:nvSpPr>
        <p:spPr>
          <a:xfrm>
            <a:off x="0" y="3302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高度肯定伟大抗战精神的历史坐标</a:t>
            </a:r>
            <a:endPar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cap="flat" cmpd="sng">
            <a:solidFill>
              <a:srgbClr val="A70000">
                <a:alpha val="3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丰富发展中国共产党人的精神谱系</a:t>
            </a:r>
            <a:endParaRPr lang="en-US" sz="1100"/>
          </a:p>
        </p:txBody>
      </p:sp>
      <p:sp>
        <p:nvSpPr>
          <p:cNvPr id="5" name="AutoShape 5"/>
          <p:cNvSpPr/>
          <p:nvPr/>
        </p:nvSpPr>
        <p:spPr>
          <a:xfrm>
            <a:off x="762000" y="1651000"/>
            <a:ext cx="2603500" cy="1651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651000"/>
            <a:ext cx="2603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1841500"/>
            <a:ext cx="304800" cy="304800"/>
          </a:xfrm>
          <a:prstGeom prst="rect">
            <a:avLst/>
          </a:prstGeom>
        </p:spPr>
      </p:pic>
      <p:sp>
        <p:nvSpPr>
          <p:cNvPr id="8" name="AutoShape 8"/>
          <p:cNvSpPr/>
          <p:nvPr/>
        </p:nvSpPr>
        <p:spPr>
          <a:xfrm>
            <a:off x="1333500" y="1816100"/>
            <a:ext cx="196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根深 · 民族之魂</a:t>
            </a:r>
            <a:endParaRPr lang="en-US" sz="1100"/>
          </a:p>
        </p:txBody>
      </p:sp>
      <p:sp>
        <p:nvSpPr>
          <p:cNvPr id="9" name="AutoShape 9"/>
          <p:cNvSpPr/>
          <p:nvPr/>
        </p:nvSpPr>
        <p:spPr>
          <a:xfrm>
            <a:off x="952500" y="2286000"/>
            <a:ext cx="234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以爱国主义为核心的伟大民族精神，是精神谱系扎根的深厚土壤，滋养着共产党人的精神品格。</a:t>
            </a:r>
            <a:endParaRPr lang="en-US" sz="1100"/>
          </a:p>
        </p:txBody>
      </p:sp>
      <p:sp>
        <p:nvSpPr>
          <p:cNvPr id="10" name="AutoShape 10"/>
          <p:cNvSpPr/>
          <p:nvPr/>
        </p:nvSpPr>
        <p:spPr>
          <a:xfrm>
            <a:off x="3492500" y="1651000"/>
            <a:ext cx="2603500" cy="1651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3492500" y="1651000"/>
            <a:ext cx="2603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000" y="1841500"/>
            <a:ext cx="304800" cy="304800"/>
          </a:xfrm>
          <a:prstGeom prst="rect">
            <a:avLst/>
          </a:prstGeom>
        </p:spPr>
      </p:pic>
      <p:sp>
        <p:nvSpPr>
          <p:cNvPr id="13" name="AutoShape 13"/>
          <p:cNvSpPr/>
          <p:nvPr/>
        </p:nvSpPr>
        <p:spPr>
          <a:xfrm>
            <a:off x="4064000" y="1816100"/>
            <a:ext cx="196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干壮 · 源头活水</a:t>
            </a:r>
            <a:endParaRPr lang="en-US" sz="1100"/>
          </a:p>
        </p:txBody>
      </p:sp>
      <p:sp>
        <p:nvSpPr>
          <p:cNvPr id="14" name="AutoShape 14"/>
          <p:cNvSpPr/>
          <p:nvPr/>
        </p:nvSpPr>
        <p:spPr>
          <a:xfrm>
            <a:off x="3683000" y="2286000"/>
            <a:ext cx="234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伟大建党精神是精神谱系的源头，是中国共产党的精神之源，为百年征程注入不竭动力。</a:t>
            </a:r>
            <a:endParaRPr lang="en-US" sz="1100"/>
          </a:p>
        </p:txBody>
      </p:sp>
      <p:sp>
        <p:nvSpPr>
          <p:cNvPr id="15" name="AutoShape 15"/>
          <p:cNvSpPr/>
          <p:nvPr/>
        </p:nvSpPr>
        <p:spPr>
          <a:xfrm>
            <a:off x="6223000" y="1651000"/>
            <a:ext cx="2603500" cy="1651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223000" y="1651000"/>
            <a:ext cx="2603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1841500"/>
            <a:ext cx="304800" cy="304800"/>
          </a:xfrm>
          <a:prstGeom prst="rect">
            <a:avLst/>
          </a:prstGeom>
        </p:spPr>
      </p:pic>
      <p:sp>
        <p:nvSpPr>
          <p:cNvPr id="18" name="AutoShape 18"/>
          <p:cNvSpPr/>
          <p:nvPr/>
        </p:nvSpPr>
        <p:spPr>
          <a:xfrm>
            <a:off x="6794500" y="1816100"/>
            <a:ext cx="196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枝繁 · 赓续传承</a:t>
            </a:r>
            <a:endParaRPr lang="en-US" sz="1100"/>
          </a:p>
        </p:txBody>
      </p:sp>
      <p:sp>
        <p:nvSpPr>
          <p:cNvPr id="19" name="AutoShape 19"/>
          <p:cNvSpPr/>
          <p:nvPr/>
        </p:nvSpPr>
        <p:spPr>
          <a:xfrm>
            <a:off x="6413500" y="2286000"/>
            <a:ext cx="234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井冈山、长征、抗战等精神如繁茂枝干，在百年党史中不断生长，形成绵延不绝的精神谱系。</a:t>
            </a:r>
            <a:endParaRPr lang="en-US" sz="1100"/>
          </a:p>
        </p:txBody>
      </p:sp>
      <p:sp>
        <p:nvSpPr>
          <p:cNvPr id="20" name="AutoShape 20"/>
          <p:cNvSpPr/>
          <p:nvPr/>
        </p:nvSpPr>
        <p:spPr>
          <a:xfrm>
            <a:off x="8953500" y="1651000"/>
            <a:ext cx="2603500" cy="1651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8953500" y="1651000"/>
            <a:ext cx="2603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0" y="1841500"/>
            <a:ext cx="304800" cy="304800"/>
          </a:xfrm>
          <a:prstGeom prst="rect">
            <a:avLst/>
          </a:prstGeom>
        </p:spPr>
      </p:pic>
      <p:sp>
        <p:nvSpPr>
          <p:cNvPr id="23" name="AutoShape 23"/>
          <p:cNvSpPr/>
          <p:nvPr/>
        </p:nvSpPr>
        <p:spPr>
          <a:xfrm>
            <a:off x="9525000" y="1816100"/>
            <a:ext cx="196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果硕 · 复兴伟业</a:t>
            </a:r>
            <a:endParaRPr lang="en-US" sz="1100"/>
          </a:p>
        </p:txBody>
      </p:sp>
      <p:sp>
        <p:nvSpPr>
          <p:cNvPr id="24" name="AutoShape 24"/>
          <p:cNvSpPr/>
          <p:nvPr/>
        </p:nvSpPr>
        <p:spPr>
          <a:xfrm>
            <a:off x="9144000" y="2286000"/>
            <a:ext cx="234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精神谱系融入民族复兴进程，凝聚起磅礴力量，结出了国家强盛、人民幸福的累累硕果。</a:t>
            </a:r>
            <a:endParaRPr lang="en-US" sz="1100"/>
          </a:p>
        </p:txBody>
      </p:sp>
      <p:sp>
        <p:nvSpPr>
          <p:cNvPr id="25" name="AutoShape 25"/>
          <p:cNvSpPr/>
          <p:nvPr/>
        </p:nvSpPr>
        <p:spPr>
          <a:xfrm>
            <a:off x="762000" y="3746500"/>
            <a:ext cx="3429000" cy="2413000"/>
          </a:xfrm>
          <a:prstGeom prst="roundRect">
            <a:avLst>
              <a:gd name="adj" fmla="val 0"/>
            </a:avLst>
          </a:prstGeom>
          <a:solidFill>
            <a:srgbClr val="F9F9F9">
              <a:alpha val="100000"/>
            </a:srgbClr>
          </a:solidFill>
          <a:ln w="12700" cap="flat" cmpd="sng">
            <a:solidFill>
              <a:srgbClr val="DCDCDC">
                <a:alpha val="100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762000" y="3746500"/>
            <a:ext cx="50800" cy="241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7" name="AutoShape 27"/>
          <p:cNvSpPr/>
          <p:nvPr/>
        </p:nvSpPr>
        <p:spPr>
          <a:xfrm>
            <a:off x="1016000" y="4000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精神之树的根基</a:t>
            </a:r>
            <a:endParaRPr lang="en-US" sz="1100"/>
          </a:p>
        </p:txBody>
      </p:sp>
      <p:sp>
        <p:nvSpPr>
          <p:cNvPr id="28" name="AutoShape 28"/>
          <p:cNvSpPr/>
          <p:nvPr/>
        </p:nvSpPr>
        <p:spPr>
          <a:xfrm>
            <a:off x="1016000" y="4508500"/>
            <a:ext cx="29845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中国共产党人的精神谱系并非无源之水，它深深植根于以爱国主义为核心的伟大民族精神之中。这棵精神之树在中华优秀传统文化的沃土中汲取养分，始终与民族命运紧密相连，成为支撑百年奋斗的坚实根基。</a:t>
            </a:r>
            <a:endParaRPr lang="en-US" sz="1100"/>
          </a:p>
        </p:txBody>
      </p:sp>
      <p:sp>
        <p:nvSpPr>
          <p:cNvPr id="29" name="AutoShape 29"/>
          <p:cNvSpPr/>
          <p:nvPr/>
        </p:nvSpPr>
        <p:spPr>
          <a:xfrm>
            <a:off x="4381500" y="3746500"/>
            <a:ext cx="3429000" cy="2413000"/>
          </a:xfrm>
          <a:prstGeom prst="roundRect">
            <a:avLst>
              <a:gd name="adj" fmla="val 0"/>
            </a:avLst>
          </a:prstGeom>
          <a:solidFill>
            <a:srgbClr val="F9F9F9">
              <a:alpha val="100000"/>
            </a:srgbClr>
          </a:solidFill>
          <a:ln w="12700" cap="flat" cmpd="sng">
            <a:solidFill>
              <a:srgbClr val="DCDCDC">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4381500" y="3746500"/>
            <a:ext cx="50800" cy="241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4635500" y="4000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历史脉络的传承</a:t>
            </a:r>
            <a:endParaRPr lang="en-US" sz="1100"/>
          </a:p>
        </p:txBody>
      </p:sp>
      <p:sp>
        <p:nvSpPr>
          <p:cNvPr id="32" name="AutoShape 32"/>
          <p:cNvSpPr/>
          <p:nvPr/>
        </p:nvSpPr>
        <p:spPr>
          <a:xfrm>
            <a:off x="4635500" y="4508500"/>
            <a:ext cx="29845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伟大建党精神是精神谱系的源头，其后的井冈山精神、长征精神、伟大抗战精神等，皆是这一源头的赓续与发展。它们跨越时空、历久弥新，共同构筑起共产党人的精神大厦，见证了党在不同时期的初心与使命。</a:t>
            </a:r>
            <a:endParaRPr lang="en-US" sz="1100"/>
          </a:p>
        </p:txBody>
      </p:sp>
      <p:sp>
        <p:nvSpPr>
          <p:cNvPr id="33" name="AutoShape 33"/>
          <p:cNvSpPr/>
          <p:nvPr/>
        </p:nvSpPr>
        <p:spPr>
          <a:xfrm>
            <a:off x="8001000" y="3746500"/>
            <a:ext cx="3429000" cy="2413000"/>
          </a:xfrm>
          <a:prstGeom prst="roundRect">
            <a:avLst>
              <a:gd name="adj" fmla="val 0"/>
            </a:avLst>
          </a:prstGeom>
          <a:solidFill>
            <a:srgbClr val="F9F9F9">
              <a:alpha val="100000"/>
            </a:srgbClr>
          </a:solidFill>
          <a:ln w="12700" cap="flat" cmpd="sng">
            <a:solidFill>
              <a:srgbClr val="DCDCDC">
                <a:alpha val="100000"/>
              </a:srgbClr>
            </a:solidFill>
            <a:prstDash val="solid"/>
            <a:round/>
          </a:ln>
        </p:spPr>
        <p:txBody>
          <a:bodyPr vert="horz" wrap="square" lIns="63500" tIns="63500" rIns="63500" bIns="63500" rtlCol="0" anchor="ctr"/>
          <a:lstStyle/>
          <a:p>
            <a:pPr algn="ctr">
              <a:defRPr/>
            </a:pPr>
          </a:p>
        </p:txBody>
      </p:sp>
      <p:sp>
        <p:nvSpPr>
          <p:cNvPr id="34" name="AutoShape 34"/>
          <p:cNvSpPr/>
          <p:nvPr/>
        </p:nvSpPr>
        <p:spPr>
          <a:xfrm>
            <a:off x="8001000" y="3746500"/>
            <a:ext cx="50800" cy="2413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5" name="AutoShape 35"/>
          <p:cNvSpPr/>
          <p:nvPr/>
        </p:nvSpPr>
        <p:spPr>
          <a:xfrm>
            <a:off x="8255000" y="4000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时代征程的伟力</a:t>
            </a:r>
            <a:endParaRPr lang="en-US" sz="1100"/>
          </a:p>
        </p:txBody>
      </p:sp>
      <p:sp>
        <p:nvSpPr>
          <p:cNvPr id="36" name="AutoShape 36"/>
          <p:cNvSpPr/>
          <p:nvPr/>
        </p:nvSpPr>
        <p:spPr>
          <a:xfrm>
            <a:off x="8255000" y="4508500"/>
            <a:ext cx="29845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从站起来、富起来到强起来，精神谱系始终是攻坚克难的“密码”。在新时代，它化作砥砺前行的动力源泉，激励着中华儿女在全面建设社会主义现代化国家的新征程上，不断开创中华民族伟大复兴的新局面。</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展现中华民族伟大复兴的光明前景</a:t>
            </a:r>
            <a:endParaRPr lang="en-US" sz="1100"/>
          </a:p>
        </p:txBody>
      </p:sp>
      <p:cxnSp>
        <p:nvCxnSpPr>
          <p:cNvPr id="5" name="Connector 5"/>
          <p:cNvCxnSpPr/>
          <p:nvPr/>
        </p:nvCxnSpPr>
        <p:spPr>
          <a:xfrm rot="-4092">
            <a:off x="762004" y="2279650"/>
            <a:ext cx="10668000" cy="12700"/>
          </a:xfrm>
          <a:prstGeom prst="straightConnector1">
            <a:avLst/>
          </a:prstGeom>
          <a:solidFill>
            <a:srgbClr val="DEE0E3">
              <a:alpha val="100000"/>
            </a:srgbClr>
          </a:solidFill>
          <a:ln w="25400" cap="flat" cmpd="sng">
            <a:solidFill>
              <a:srgbClr val="C00000">
                <a:alpha val="25000"/>
              </a:srgbClr>
            </a:solidFill>
            <a:prstDash val="solid"/>
            <a:round/>
            <a:headEnd type="none" w="lg" len="lg"/>
            <a:tailEnd type="none" w="lg" len="lg"/>
          </a:ln>
        </p:spPr>
      </p:cxnSp>
      <p:sp>
        <p:nvSpPr>
          <p:cNvPr id="6" name="AutoShape 6"/>
          <p:cNvSpPr/>
          <p:nvPr/>
        </p:nvSpPr>
        <p:spPr>
          <a:xfrm>
            <a:off x="2032000" y="2184400"/>
            <a:ext cx="203200" cy="2032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2540000"/>
            <a:ext cx="3048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1840 · 百年屈辱</a:t>
            </a:r>
            <a:endParaRPr lang="en-US" sz="1100"/>
          </a:p>
          <a:p>
            <a:pPr marL="0" indent="0" algn="ctr">
              <a:lnSpc>
                <a:spcPct val="100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鸦片战争击碎天朝迷梦</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中华民族陷入生存危机</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5994400" y="2184400"/>
            <a:ext cx="203200" cy="2032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72000" y="2540000"/>
            <a:ext cx="3048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1945 · 伟大转折</a:t>
            </a:r>
            <a:endParaRPr lang="en-US" sz="1100"/>
          </a:p>
          <a:p>
            <a:pPr marL="0" indent="0" algn="ctr">
              <a:lnSpc>
                <a:spcPct val="100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抗日战争取得完全胜利</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洗刷百年民族耻辱</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9652000" y="2184400"/>
            <a:ext cx="203200" cy="203200"/>
          </a:xfrm>
          <a:prstGeom prst="ellipse">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8382000" y="2540000"/>
            <a:ext cx="3048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 · 民族复兴</a:t>
            </a:r>
            <a:endParaRPr lang="en-US" sz="1100"/>
          </a:p>
          <a:p>
            <a:pPr marL="0" indent="0" algn="ctr">
              <a:lnSpc>
                <a:spcPct val="100000"/>
              </a:lnSpc>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迈向强国建设新征程</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擘画伟大复兴蓝图</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62000" y="3937000"/>
            <a:ext cx="5270500" cy="2413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3937000"/>
            <a:ext cx="5270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952500" y="4127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历史巨变：重塑民族尊严与格局</a:t>
            </a:r>
            <a:endParaRPr lang="en-US" sz="1100"/>
          </a:p>
        </p:txBody>
      </p:sp>
      <p:pic>
        <p:nvPicPr>
          <p:cNvPr id="15" name="Picture 1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635500"/>
            <a:ext cx="203200" cy="203200"/>
          </a:xfrm>
          <a:prstGeom prst="rect">
            <a:avLst/>
          </a:prstGeom>
        </p:spPr>
      </p:pic>
      <p:sp>
        <p:nvSpPr>
          <p:cNvPr id="16" name="AutoShape 16"/>
          <p:cNvSpPr/>
          <p:nvPr/>
        </p:nvSpPr>
        <p:spPr>
          <a:xfrm>
            <a:off x="1244600" y="4597400"/>
            <a:ext cx="4762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洗刷百年屈辱：</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彻底终结了近代以来中国被侵略、被奴役的屈辱历史，实现了民族独立的第一步跨越。</a:t>
            </a:r>
            <a:endParaRPr lang="en-US" sz="1100"/>
          </a:p>
        </p:txBody>
      </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5181600"/>
            <a:ext cx="203200" cy="203200"/>
          </a:xfrm>
          <a:prstGeom prst="rect">
            <a:avLst/>
          </a:prstGeom>
        </p:spPr>
      </p:pic>
      <p:sp>
        <p:nvSpPr>
          <p:cNvPr id="18" name="AutoShape 18"/>
          <p:cNvSpPr/>
          <p:nvPr/>
        </p:nvSpPr>
        <p:spPr>
          <a:xfrm>
            <a:off x="1244600" y="5143500"/>
            <a:ext cx="4762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捍卫文明成果：</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成功抵御了外敌的文化与军事侵略，守护了中华民族五千多年的文明根脉与精神家园。</a:t>
            </a:r>
            <a:endParaRPr lang="en-US" sz="1100"/>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5727700"/>
            <a:ext cx="203200" cy="203200"/>
          </a:xfrm>
          <a:prstGeom prst="rect">
            <a:avLst/>
          </a:prstGeom>
        </p:spPr>
      </p:pic>
      <p:sp>
        <p:nvSpPr>
          <p:cNvPr id="20" name="AutoShape 20"/>
          <p:cNvSpPr/>
          <p:nvPr/>
        </p:nvSpPr>
        <p:spPr>
          <a:xfrm>
            <a:off x="1244600" y="5689600"/>
            <a:ext cx="4762500" cy="5334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提升国际地位：</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跻身联合国安理会常任理事国，中国的国际话语权与影响力得到根本性提升。</a:t>
            </a:r>
            <a:endParaRPr lang="en-US" sz="1100"/>
          </a:p>
        </p:txBody>
      </p:sp>
      <p:sp>
        <p:nvSpPr>
          <p:cNvPr id="21" name="AutoShape 21"/>
          <p:cNvSpPr/>
          <p:nvPr/>
        </p:nvSpPr>
        <p:spPr>
          <a:xfrm>
            <a:off x="6286500" y="3937000"/>
            <a:ext cx="5270500" cy="24130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22" name="AutoShape 22"/>
          <p:cNvSpPr/>
          <p:nvPr/>
        </p:nvSpPr>
        <p:spPr>
          <a:xfrm>
            <a:off x="6286500" y="3937000"/>
            <a:ext cx="5270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6477000" y="4127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复兴之路：精神火炬照亮征程</a:t>
            </a:r>
            <a:endParaRPr lang="en-US" sz="1100"/>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635500"/>
            <a:ext cx="203200" cy="203200"/>
          </a:xfrm>
          <a:prstGeom prst="rect">
            <a:avLst/>
          </a:prstGeom>
        </p:spPr>
      </p:pic>
      <p:sp>
        <p:nvSpPr>
          <p:cNvPr id="25" name="AutoShape 25"/>
          <p:cNvSpPr/>
          <p:nvPr/>
        </p:nvSpPr>
        <p:spPr>
          <a:xfrm>
            <a:off x="6769100" y="45974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精神的不灭灯塔：</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伟大抗战精神凝聚起全民族的向心力，成为激励中国人民在逆境中奋起、在奋斗中自强的永恒精神力量，照亮了救亡图存与民族复兴的征途。</a:t>
            </a:r>
            <a:endParaRPr lang="en-US" sz="1100"/>
          </a:p>
        </p:txBody>
      </p:sp>
      <p:pic>
        <p:nvPicPr>
          <p:cNvPr id="26" name="Picture 2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5461000"/>
            <a:ext cx="203200" cy="203200"/>
          </a:xfrm>
          <a:prstGeom prst="rect">
            <a:avLst/>
          </a:prstGeom>
        </p:spPr>
      </p:pic>
      <p:sp>
        <p:nvSpPr>
          <p:cNvPr id="27" name="AutoShape 27"/>
          <p:cNvSpPr/>
          <p:nvPr/>
        </p:nvSpPr>
        <p:spPr>
          <a:xfrm>
            <a:off x="6769100" y="54229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从胜利走向新的飞跃：</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推翻“三座大山”建立新中国，确立社会主义制度，创造了工业化奇迹与经济腾飞的中国速度，向着全面建设社会主义现代化强国的目标迈进。</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深刻改变世界历史的走向</a:t>
            </a:r>
            <a:endParaRPr lang="en-US" sz="1100"/>
          </a:p>
        </p:txBody>
      </p:sp>
      <p:sp>
        <p:nvSpPr>
          <p:cNvPr id="5" name="AutoShape 5"/>
          <p:cNvSpPr/>
          <p:nvPr/>
        </p:nvSpPr>
        <p:spPr>
          <a:xfrm>
            <a:off x="762000" y="1905000"/>
            <a:ext cx="3378200" cy="241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1905000"/>
            <a:ext cx="3378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159000"/>
            <a:ext cx="355600" cy="355600"/>
          </a:xfrm>
          <a:prstGeom prst="rect">
            <a:avLst/>
          </a:prstGeom>
        </p:spPr>
      </p:pic>
      <p:sp>
        <p:nvSpPr>
          <p:cNvPr id="8" name="AutoShape 8"/>
          <p:cNvSpPr/>
          <p:nvPr/>
        </p:nvSpPr>
        <p:spPr>
          <a:xfrm>
            <a:off x="1397000" y="2159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铸就反法西斯光辉战绩</a:t>
            </a:r>
            <a:endParaRPr lang="en-US" sz="1100"/>
          </a:p>
        </p:txBody>
      </p:sp>
      <p:sp>
        <p:nvSpPr>
          <p:cNvPr id="9" name="AutoShape 9"/>
          <p:cNvSpPr/>
          <p:nvPr/>
        </p:nvSpPr>
        <p:spPr>
          <a:xfrm>
            <a:off x="965200" y="2667000"/>
            <a:ext cx="29718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创造了弱国打败强国的战争奇迹，打破了“日军不可战胜”的神话。这一胜利极大鼓舞了全世界被压迫民族争取独立与解放的信心，成为反法西斯战争的东方主战场，为世界和平立下不朽功勋。</a:t>
            </a:r>
            <a:endParaRPr lang="en-US" sz="1100"/>
          </a:p>
        </p:txBody>
      </p:sp>
      <p:sp>
        <p:nvSpPr>
          <p:cNvPr id="10" name="AutoShape 10"/>
          <p:cNvSpPr/>
          <p:nvPr/>
        </p:nvSpPr>
        <p:spPr>
          <a:xfrm>
            <a:off x="4406900" y="1905000"/>
            <a:ext cx="3378200" cy="241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406900" y="1905000"/>
            <a:ext cx="3378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0100" y="2159000"/>
            <a:ext cx="355600" cy="355600"/>
          </a:xfrm>
          <a:prstGeom prst="rect">
            <a:avLst/>
          </a:prstGeom>
        </p:spPr>
      </p:pic>
      <p:sp>
        <p:nvSpPr>
          <p:cNvPr id="13" name="AutoShape 13"/>
          <p:cNvSpPr/>
          <p:nvPr/>
        </p:nvSpPr>
        <p:spPr>
          <a:xfrm>
            <a:off x="5041900" y="2159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逆转强权主宰的旧格局</a:t>
            </a:r>
            <a:endParaRPr lang="en-US" sz="1100"/>
          </a:p>
        </p:txBody>
      </p:sp>
      <p:sp>
        <p:nvSpPr>
          <p:cNvPr id="14" name="AutoShape 14"/>
          <p:cNvSpPr/>
          <p:nvPr/>
        </p:nvSpPr>
        <p:spPr>
          <a:xfrm>
            <a:off x="4610100" y="2667000"/>
            <a:ext cx="29718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彻底粉碎了法西斯瓜分世界的野心，终结了少数列强通过战争瓜分势力范围、主宰世界的旧时代。推动国际格局向着更加公正、多元的方向演进，改写了近代以来的世界权力版图。</a:t>
            </a:r>
            <a:endParaRPr lang="en-US" sz="1100"/>
          </a:p>
        </p:txBody>
      </p:sp>
      <p:sp>
        <p:nvSpPr>
          <p:cNvPr id="15" name="AutoShape 15"/>
          <p:cNvSpPr/>
          <p:nvPr/>
        </p:nvSpPr>
        <p:spPr>
          <a:xfrm>
            <a:off x="8051800" y="1905000"/>
            <a:ext cx="3378200" cy="2413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051800" y="1905000"/>
            <a:ext cx="33782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159000"/>
            <a:ext cx="355600" cy="355600"/>
          </a:xfrm>
          <a:prstGeom prst="rect">
            <a:avLst/>
          </a:prstGeom>
        </p:spPr>
      </p:pic>
      <p:sp>
        <p:nvSpPr>
          <p:cNvPr id="18" name="AutoShape 18"/>
          <p:cNvSpPr/>
          <p:nvPr/>
        </p:nvSpPr>
        <p:spPr>
          <a:xfrm>
            <a:off x="8686800" y="2159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点燃全球南方崛起火种</a:t>
            </a:r>
            <a:endParaRPr lang="en-US" sz="1100"/>
          </a:p>
        </p:txBody>
      </p:sp>
      <p:sp>
        <p:nvSpPr>
          <p:cNvPr id="19" name="AutoShape 19"/>
          <p:cNvSpPr/>
          <p:nvPr/>
        </p:nvSpPr>
        <p:spPr>
          <a:xfrm>
            <a:off x="8255000" y="2667000"/>
            <a:ext cx="29718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为广大亚非拉国家争取民族独立树立了鲜活榜样，加速了世界殖民体系的土崩瓦解。越来越多的发展中国家登上世界舞台，发出响亮的“南方声音”，成为百年变局中的新生力量。</a:t>
            </a:r>
            <a:endParaRPr lang="en-US" sz="1100"/>
          </a:p>
        </p:txBody>
      </p:sp>
      <p:sp>
        <p:nvSpPr>
          <p:cNvPr id="20" name="AutoShape 20"/>
          <p:cNvSpPr/>
          <p:nvPr/>
        </p:nvSpPr>
        <p:spPr>
          <a:xfrm>
            <a:off x="762000" y="4826000"/>
            <a:ext cx="10668000" cy="1460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762000" y="50165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1079500" y="4978400"/>
            <a:ext cx="10160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跨越国界的精神丰碑：</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的抗战精神不仅属于中华民族，更属于全人类。中国人民的鲜血没有白流，它浇灌了世界民族解放运动的胜利之花，成为人类追求和平、正义与自由的共同精神财富，也为构建人类命运共同体提供了深刻的历史启示。</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334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本章小结：伟大抗战精神的三大丰碑</a:t>
            </a:r>
            <a:endParaRPr lang="en-US" sz="1100"/>
          </a:p>
        </p:txBody>
      </p:sp>
      <p:sp>
        <p:nvSpPr>
          <p:cNvPr id="5" name="AutoShape 5"/>
          <p:cNvSpPr/>
          <p:nvPr/>
        </p:nvSpPr>
        <p:spPr>
          <a:xfrm>
            <a:off x="762000" y="2032000"/>
            <a:ext cx="33020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57200" cy="457200"/>
          </a:xfrm>
          <a:prstGeom prst="rect">
            <a:avLst/>
          </a:prstGeom>
        </p:spPr>
      </p:pic>
      <p:sp>
        <p:nvSpPr>
          <p:cNvPr id="7" name="AutoShape 7"/>
          <p:cNvSpPr/>
          <p:nvPr/>
        </p:nvSpPr>
        <p:spPr>
          <a:xfrm>
            <a:off x="1587500" y="2311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精神丰碑</a:t>
            </a:r>
            <a:endParaRPr lang="en-US" sz="1100"/>
          </a:p>
        </p:txBody>
      </p:sp>
      <p:sp>
        <p:nvSpPr>
          <p:cNvPr id="8" name="AutoShape 8"/>
          <p:cNvSpPr/>
          <p:nvPr/>
        </p:nvSpPr>
        <p:spPr>
          <a:xfrm>
            <a:off x="1016000" y="2921000"/>
            <a:ext cx="279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丰富和发展了中国共产党人的精神谱系，构筑起民族精神的新高地，为实现中华民族伟大复兴提供了永不枯竭的精神动力与信念支撑。</a:t>
            </a:r>
            <a:endParaRPr lang="en-US" sz="1100"/>
          </a:p>
        </p:txBody>
      </p:sp>
      <p:sp>
        <p:nvSpPr>
          <p:cNvPr id="9" name="AutoShape 9"/>
          <p:cNvSpPr/>
          <p:nvPr/>
        </p:nvSpPr>
        <p:spPr>
          <a:xfrm>
            <a:off x="4445000" y="2032000"/>
            <a:ext cx="33020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286000"/>
            <a:ext cx="457200" cy="457200"/>
          </a:xfrm>
          <a:prstGeom prst="rect">
            <a:avLst/>
          </a:prstGeom>
        </p:spPr>
      </p:pic>
      <p:sp>
        <p:nvSpPr>
          <p:cNvPr id="11" name="AutoShape 11"/>
          <p:cNvSpPr/>
          <p:nvPr/>
        </p:nvSpPr>
        <p:spPr>
          <a:xfrm>
            <a:off x="5270500" y="2311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复兴丰碑</a:t>
            </a:r>
            <a:endParaRPr lang="en-US" sz="1100"/>
          </a:p>
        </p:txBody>
      </p:sp>
      <p:sp>
        <p:nvSpPr>
          <p:cNvPr id="12" name="AutoShape 12"/>
          <p:cNvSpPr/>
          <p:nvPr/>
        </p:nvSpPr>
        <p:spPr>
          <a:xfrm>
            <a:off x="4699000" y="2921000"/>
            <a:ext cx="279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它是近代以来中国从深重苦难走向伟大复兴的历史转折点，彻底粉碎了日本军国主义的侵略图谋，为国家独立与民族解放奠定了坚实基础。</a:t>
            </a:r>
            <a:endParaRPr lang="en-US" sz="1100"/>
          </a:p>
        </p:txBody>
      </p:sp>
      <p:sp>
        <p:nvSpPr>
          <p:cNvPr id="13" name="AutoShape 13"/>
          <p:cNvSpPr/>
          <p:nvPr/>
        </p:nvSpPr>
        <p:spPr>
          <a:xfrm>
            <a:off x="8128000" y="2032000"/>
            <a:ext cx="33020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286000"/>
            <a:ext cx="457200" cy="457200"/>
          </a:xfrm>
          <a:prstGeom prst="rect">
            <a:avLst/>
          </a:prstGeom>
        </p:spPr>
      </p:pic>
      <p:sp>
        <p:nvSpPr>
          <p:cNvPr id="15" name="AutoShape 15"/>
          <p:cNvSpPr/>
          <p:nvPr/>
        </p:nvSpPr>
        <p:spPr>
          <a:xfrm>
            <a:off x="8953500" y="2311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世界丰碑</a:t>
            </a:r>
            <a:endParaRPr lang="en-US" sz="1100"/>
          </a:p>
        </p:txBody>
      </p:sp>
      <p:sp>
        <p:nvSpPr>
          <p:cNvPr id="16" name="AutoShape 16"/>
          <p:cNvSpPr/>
          <p:nvPr/>
        </p:nvSpPr>
        <p:spPr>
          <a:xfrm>
            <a:off x="8382000" y="2921000"/>
            <a:ext cx="279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它是世界反法西斯战争的东方主战场，极大鼓舞了全球被压迫民族的解放斗争，深刻重塑了战后的世界政治格局与国际力量对比。</a:t>
            </a:r>
            <a:endParaRPr lang="en-US" sz="1100"/>
          </a:p>
        </p:txBody>
      </p:sp>
      <p:sp>
        <p:nvSpPr>
          <p:cNvPr id="17" name="AutoShape 17"/>
          <p:cNvSpPr/>
          <p:nvPr/>
        </p:nvSpPr>
        <p:spPr>
          <a:xfrm>
            <a:off x="762000" y="4953000"/>
            <a:ext cx="10668000" cy="1397000"/>
          </a:xfrm>
          <a:prstGeom prst="roundRect">
            <a:avLst>
              <a:gd name="adj" fmla="val 0"/>
            </a:avLst>
          </a:prstGeom>
          <a:solidFill>
            <a:srgbClr val="C00000">
              <a:alpha val="8000"/>
            </a:srgbClr>
          </a:solidFill>
          <a:ln w="12700" cap="flat" cmpd="sng">
            <a:solidFill>
              <a:srgbClr val="C00000">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16000" y="5143500"/>
            <a:ext cx="1016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核心结论：</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不仅是中国人民弥足珍贵的精神财富，更是全人类共同的历史记忆。它超越了时空的界限，既是对历史的深刻铭记，更是对当下的有力指引，激励着我们在新时代继续攻坚克难，向着民族复兴的宏伟目标奋勇前进。</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952500"/>
            <a:ext cx="12192000" cy="266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第四部分</a:t>
            </a:r>
            <a:endParaRPr lang="zh-CN" altLang="en-US" sz="4000" b="1"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5" name="AutoShape 5"/>
          <p:cNvSpPr/>
          <p:nvPr/>
        </p:nvSpPr>
        <p:spPr>
          <a:xfrm>
            <a:off x="0" y="2984500"/>
            <a:ext cx="12192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薪火相传把伟大抗战精神</a:t>
            </a:r>
            <a:endPar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不断弘扬下去</a:t>
            </a:r>
            <a:endParaRPr lang="en-US" sz="40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287000" y="127000"/>
            <a:ext cx="1778000" cy="1778000"/>
          </a:xfrm>
          <a:prstGeom prst="ellipse">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以团结奋斗书写复兴伟业的新篇章</a:t>
            </a:r>
            <a:endParaRPr lang="en-US" sz="1100"/>
          </a:p>
        </p:txBody>
      </p:sp>
      <p:sp>
        <p:nvSpPr>
          <p:cNvPr id="4" name="AutoShape 4"/>
          <p:cNvSpPr/>
          <p:nvPr/>
        </p:nvSpPr>
        <p:spPr>
          <a:xfrm>
            <a:off x="762000" y="165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精神启示：团结是魂，奋斗是根</a:t>
            </a:r>
            <a:endParaRPr lang="en-US" sz="1100"/>
          </a:p>
        </p:txBody>
      </p:sp>
      <p:sp>
        <p:nvSpPr>
          <p:cNvPr id="5" name="AutoShape 5"/>
          <p:cNvSpPr/>
          <p:nvPr/>
        </p:nvSpPr>
        <p:spPr>
          <a:xfrm>
            <a:off x="762000" y="2222500"/>
            <a:ext cx="5207000" cy="146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349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力量生于团结：凝聚民族命运共同体</a:t>
            </a:r>
            <a:endParaRPr lang="en-US" sz="1100"/>
          </a:p>
          <a:p>
            <a:pPr marL="0"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伟大抗战精神唤醒了全民族的危机意识，超越了地域与党派的界限，使中华民族真正凝聚成一个牢不可破的整体。这种团结之力，是我们战胜一切艰难险阻的根本保证。</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2222500"/>
            <a:ext cx="5207000" cy="1460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2349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伟业成于奋斗：铸就历史的人间奇迹</a:t>
            </a:r>
            <a:endParaRPr lang="en-US" sz="1100"/>
          </a:p>
          <a:p>
            <a:pPr marL="0"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从平型关的号角到太行山上的烽火，中国人民以“比铁还硬、比钢还强”的意志，用血肉之躯筑起新的长城。正是这种“血战到底”的奋斗之志，创造了“人心齐，泰山移”的战争奇观。</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762000" y="3937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时代要求：以史为鉴，开创未来</a:t>
            </a:r>
            <a:endParaRPr lang="en-US" sz="1100"/>
          </a:p>
        </p:txBody>
      </p:sp>
      <p:sp>
        <p:nvSpPr>
          <p:cNvPr id="10" name="AutoShape 10"/>
          <p:cNvSpPr/>
          <p:nvPr/>
        </p:nvSpPr>
        <p:spPr>
          <a:xfrm>
            <a:off x="762000" y="4508500"/>
            <a:ext cx="3429000" cy="1841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952500" y="4635500"/>
            <a:ext cx="3048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保持清醒，知重负重</a:t>
            </a:r>
            <a:endParaRPr lang="en-US" sz="1100"/>
          </a:p>
          <a:p>
            <a:pPr marL="0"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中华民族伟大复兴，绝不是轻轻松松就能实现的。面对波谲云诡的国际形势和深层次的改革矛盾，必须摒弃幻想，以“安而不忘危”的战略清醒，直面一切风险挑战。</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381500" y="4508500"/>
            <a:ext cx="3429000" cy="1841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572000" y="4635500"/>
            <a:ext cx="3048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赓续血脉，砥砺前行</a:t>
            </a:r>
            <a:endParaRPr lang="en-US" sz="1100"/>
          </a:p>
          <a:p>
            <a:pPr marL="0"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传承抗战精神的红色基因，以“功成不必在我”的境界和“功成必定有我”的担当，准备付出更为艰巨、更为艰苦的努力，在新时代的长征路上勇毅前行。</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8001000" y="4508500"/>
            <a:ext cx="3429000" cy="1841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191500" y="4635500"/>
            <a:ext cx="3048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汇聚民心，共襄伟业</a:t>
            </a:r>
            <a:endParaRPr lang="en-US" sz="1100"/>
          </a:p>
          <a:p>
            <a:pPr marL="0"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涵养“清澈的爱，只为中国”的家国情怀，始终与人民站在一起。紧紧依靠人民、一切为了人民，凝聚起亿万人民的磅礴伟力，和衷共济，共绘复兴画卷。</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以信心底气创造无愧时代的新业绩</a:t>
            </a:r>
            <a:endParaRPr lang="en-US" sz="1100"/>
          </a:p>
        </p:txBody>
      </p:sp>
      <p:sp>
        <p:nvSpPr>
          <p:cNvPr id="5" name="AutoShape 5"/>
          <p:cNvSpPr/>
          <p:nvPr/>
        </p:nvSpPr>
        <p:spPr>
          <a:xfrm>
            <a:off x="762000" y="1803400"/>
            <a:ext cx="76200" cy="457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1778000"/>
            <a:ext cx="10414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“正义必胜！和平必胜！人民必胜！”</a:t>
            </a:r>
            <a:endParaRPr lang="en-US" sz="1100"/>
          </a:p>
        </p:txBody>
      </p:sp>
      <p:sp>
        <p:nvSpPr>
          <p:cNvPr id="7" name="AutoShape 7"/>
          <p:cNvSpPr/>
          <p:nvPr/>
        </p:nvSpPr>
        <p:spPr>
          <a:xfrm>
            <a:off x="762000" y="2794000"/>
            <a:ext cx="3429000" cy="1714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984500"/>
            <a:ext cx="304800" cy="304800"/>
          </a:xfrm>
          <a:prstGeom prst="rect">
            <a:avLst/>
          </a:prstGeom>
        </p:spPr>
      </p:pic>
      <p:sp>
        <p:nvSpPr>
          <p:cNvPr id="9" name="AutoShape 9"/>
          <p:cNvSpPr/>
          <p:nvPr/>
        </p:nvSpPr>
        <p:spPr>
          <a:xfrm>
            <a:off x="1333500" y="29591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坚定志气 · 昂扬向上</a:t>
            </a:r>
            <a:endParaRPr lang="en-US" sz="1100"/>
          </a:p>
        </p:txBody>
      </p:sp>
      <p:sp>
        <p:nvSpPr>
          <p:cNvPr id="10" name="AutoShape 10"/>
          <p:cNvSpPr/>
          <p:nvPr/>
        </p:nvSpPr>
        <p:spPr>
          <a:xfrm>
            <a:off x="952500" y="34290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立鸿鹄之志，做奋斗之人。以不屈的意志直面发展中的困难，在攻坚克难中挺起民族脊梁，展现新时代中国人的精神风貌。</a:t>
            </a:r>
            <a:endParaRPr lang="en-US" sz="1100"/>
          </a:p>
        </p:txBody>
      </p:sp>
      <p:sp>
        <p:nvSpPr>
          <p:cNvPr id="11" name="AutoShape 11"/>
          <p:cNvSpPr/>
          <p:nvPr/>
        </p:nvSpPr>
        <p:spPr>
          <a:xfrm>
            <a:off x="4381500" y="2794000"/>
            <a:ext cx="3429000" cy="1714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984500"/>
            <a:ext cx="304800" cy="304800"/>
          </a:xfrm>
          <a:prstGeom prst="rect">
            <a:avLst/>
          </a:prstGeom>
        </p:spPr>
      </p:pic>
      <p:sp>
        <p:nvSpPr>
          <p:cNvPr id="13" name="AutoShape 13"/>
          <p:cNvSpPr/>
          <p:nvPr/>
        </p:nvSpPr>
        <p:spPr>
          <a:xfrm>
            <a:off x="4953000" y="29591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锤炼骨气 · 坚守底线</a:t>
            </a:r>
            <a:endParaRPr lang="en-US" sz="1100"/>
          </a:p>
        </p:txBody>
      </p:sp>
      <p:sp>
        <p:nvSpPr>
          <p:cNvPr id="14" name="AutoShape 14"/>
          <p:cNvSpPr/>
          <p:nvPr/>
        </p:nvSpPr>
        <p:spPr>
          <a:xfrm>
            <a:off x="4572000" y="34290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坚守原则底线，绝不卑躬屈膝。传承中华民族的铮铮铁骨，在风云变幻的国际环境中保持民族尊严与独立人格。</a:t>
            </a:r>
            <a:endParaRPr lang="en-US" sz="1100"/>
          </a:p>
        </p:txBody>
      </p:sp>
      <p:sp>
        <p:nvSpPr>
          <p:cNvPr id="15" name="AutoShape 15"/>
          <p:cNvSpPr/>
          <p:nvPr/>
        </p:nvSpPr>
        <p:spPr>
          <a:xfrm>
            <a:off x="8001000" y="2794000"/>
            <a:ext cx="3429000" cy="1714500"/>
          </a:xfrm>
          <a:prstGeom prst="roundRect">
            <a:avLst>
              <a:gd name="adj" fmla="val 0"/>
            </a:avLst>
          </a:prstGeom>
          <a:solidFill>
            <a:srgbClr val="C00000">
              <a:alpha val="4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2984500"/>
            <a:ext cx="304800" cy="304800"/>
          </a:xfrm>
          <a:prstGeom prst="rect">
            <a:avLst/>
          </a:prstGeom>
        </p:spPr>
      </p:pic>
      <p:sp>
        <p:nvSpPr>
          <p:cNvPr id="17" name="AutoShape 17"/>
          <p:cNvSpPr/>
          <p:nvPr/>
        </p:nvSpPr>
        <p:spPr>
          <a:xfrm>
            <a:off x="8572500" y="29591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涵养底气 · 自信从容</a:t>
            </a:r>
            <a:endParaRPr lang="en-US" sz="1100"/>
          </a:p>
        </p:txBody>
      </p:sp>
      <p:sp>
        <p:nvSpPr>
          <p:cNvPr id="18" name="AutoShape 18"/>
          <p:cNvSpPr/>
          <p:nvPr/>
        </p:nvSpPr>
        <p:spPr>
          <a:xfrm>
            <a:off x="8191500" y="3429000"/>
            <a:ext cx="304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底气源于实力，自信成于积淀。以深厚的文化底蕴和坚实的发展成就为根基，满怀信心走好中国特色社会主义道路。</a:t>
            </a:r>
            <a:endParaRPr lang="en-US" sz="1100"/>
          </a:p>
        </p:txBody>
      </p:sp>
      <p:sp>
        <p:nvSpPr>
          <p:cNvPr id="19" name="AutoShape 19"/>
          <p:cNvSpPr/>
          <p:nvPr/>
        </p:nvSpPr>
        <p:spPr>
          <a:xfrm>
            <a:off x="762000" y="4826000"/>
            <a:ext cx="5270500" cy="1524000"/>
          </a:xfrm>
          <a:prstGeom prst="roundRect">
            <a:avLst>
              <a:gd name="adj" fmla="val 0"/>
            </a:avLst>
          </a:prstGeom>
          <a:solidFill>
            <a:srgbClr val="F9F9F9">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762000" y="5016500"/>
            <a:ext cx="50800" cy="25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952500" y="4978400"/>
            <a:ext cx="4953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精神内核：凝聚民族的精神火炬</a:t>
            </a:r>
            <a:endParaRPr lang="en-US" sz="1100"/>
          </a:p>
        </p:txBody>
      </p:sp>
      <p:sp>
        <p:nvSpPr>
          <p:cNvPr id="22" name="AutoShape 22"/>
          <p:cNvSpPr/>
          <p:nvPr/>
        </p:nvSpPr>
        <p:spPr>
          <a:xfrm>
            <a:off x="952500" y="53594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抗战精神蕴含的必胜信念，是我们战胜一切艰难险阻的根本支撑。它不仅是历史的回响，更是激励中国人民在新时代奋勇前进、实现民族复兴的强大精神动力。</a:t>
            </a:r>
            <a:endParaRPr lang="en-US" sz="1100"/>
          </a:p>
        </p:txBody>
      </p:sp>
      <p:sp>
        <p:nvSpPr>
          <p:cNvPr id="23" name="AutoShape 23"/>
          <p:cNvSpPr/>
          <p:nvPr/>
        </p:nvSpPr>
        <p:spPr>
          <a:xfrm>
            <a:off x="6159500" y="4826000"/>
            <a:ext cx="5270500" cy="1524000"/>
          </a:xfrm>
          <a:prstGeom prst="roundRect">
            <a:avLst>
              <a:gd name="adj" fmla="val 0"/>
            </a:avLst>
          </a:prstGeom>
          <a:solidFill>
            <a:srgbClr val="F9F9F9">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6159500" y="5016500"/>
            <a:ext cx="50800" cy="25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6350000" y="4978400"/>
            <a:ext cx="4953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时代践行：保持定力 勇毅前行</a:t>
            </a:r>
            <a:endParaRPr lang="en-US" sz="1100"/>
          </a:p>
        </p:txBody>
      </p:sp>
      <p:sp>
        <p:nvSpPr>
          <p:cNvPr id="26" name="AutoShape 26"/>
          <p:cNvSpPr/>
          <p:nvPr/>
        </p:nvSpPr>
        <p:spPr>
          <a:xfrm>
            <a:off x="6350000" y="5359400"/>
            <a:ext cx="495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面对复杂的国内外环境，唯有传承红色基因，增强战略自信。将必胜信念转化为攻坚克难的实际行动，在“十五五”新征程上，坚定不移推进高质量发展，创造新的历史伟业。</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1905000" cy="1905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以顽强斗争打开事业发展的新天地</a:t>
            </a:r>
            <a:endParaRPr lang="en-US" sz="1100"/>
          </a:p>
        </p:txBody>
      </p:sp>
      <p:sp>
        <p:nvSpPr>
          <p:cNvPr id="5" name="AutoShape 5"/>
          <p:cNvSpPr/>
          <p:nvPr/>
        </p:nvSpPr>
        <p:spPr>
          <a:xfrm>
            <a:off x="762000" y="1778000"/>
            <a:ext cx="5207000" cy="3810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32000"/>
            <a:ext cx="355600" cy="355600"/>
          </a:xfrm>
          <a:prstGeom prst="rect">
            <a:avLst/>
          </a:prstGeom>
        </p:spPr>
      </p:pic>
      <p:sp>
        <p:nvSpPr>
          <p:cNvPr id="7" name="AutoShape 7"/>
          <p:cNvSpPr/>
          <p:nvPr/>
        </p:nvSpPr>
        <p:spPr>
          <a:xfrm>
            <a:off x="1460500" y="20066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精神传承：斗争的根脉</a:t>
            </a:r>
            <a:endParaRPr lang="en-US" sz="1100"/>
          </a:p>
        </p:txBody>
      </p:sp>
      <p:cxnSp>
        <p:nvCxnSpPr>
          <p:cNvPr id="8" name="Connector 8"/>
          <p:cNvCxnSpPr/>
          <p:nvPr/>
        </p:nvCxnSpPr>
        <p:spPr>
          <a:xfrm rot="-9291">
            <a:off x="1016009" y="2597150"/>
            <a:ext cx="46990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2794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英雄史诗，铸魂育人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中国人民抗日战争史不仅是救亡图存的民族解放史，更是一部培塑敢于斗争、善于斗争精神的英雄史诗，熔铸了不畏强敌、血战到底的民族风骨。</a:t>
            </a:r>
            <a:endParaRPr lang="en-US" sz="1100"/>
          </a:p>
        </p:txBody>
      </p:sp>
      <p:sp>
        <p:nvSpPr>
          <p:cNvPr id="10" name="AutoShape 10"/>
          <p:cNvSpPr/>
          <p:nvPr/>
        </p:nvSpPr>
        <p:spPr>
          <a:xfrm>
            <a:off x="1016000" y="4191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精神永续，而非陈列</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伟大抗战精神绝非尘封的“过去式”，而是激荡在时代浪潮中的“进行时”，是我们跨越艰险、攻坚克难的精神源泉与力量支撑。</a:t>
            </a:r>
            <a:endParaRPr lang="en-US" sz="1100"/>
          </a:p>
        </p:txBody>
      </p:sp>
      <p:sp>
        <p:nvSpPr>
          <p:cNvPr id="11" name="AutoShape 11"/>
          <p:cNvSpPr/>
          <p:nvPr/>
        </p:nvSpPr>
        <p:spPr>
          <a:xfrm>
            <a:off x="6223000" y="1778000"/>
            <a:ext cx="5207000" cy="3810000"/>
          </a:xfrm>
          <a:prstGeom prst="roundRect">
            <a:avLst>
              <a:gd name="adj" fmla="val 0"/>
            </a:avLst>
          </a:prstGeom>
          <a:solidFill>
            <a:srgbClr val="C00000">
              <a:alpha val="4000"/>
            </a:srgbClr>
          </a:solidFill>
          <a:ln w="12700" cap="flat" cmpd="sng">
            <a:solidFill>
              <a:srgbClr val="C00000">
                <a:alpha val="1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032000"/>
            <a:ext cx="355600" cy="355600"/>
          </a:xfrm>
          <a:prstGeom prst="rect">
            <a:avLst/>
          </a:prstGeom>
        </p:spPr>
      </p:pic>
      <p:sp>
        <p:nvSpPr>
          <p:cNvPr id="13" name="AutoShape 13"/>
          <p:cNvSpPr/>
          <p:nvPr/>
        </p:nvSpPr>
        <p:spPr>
          <a:xfrm>
            <a:off x="6921500" y="20066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时代斗争：破冰与攀登</a:t>
            </a:r>
            <a:endParaRPr lang="en-US" sz="1100"/>
          </a:p>
        </p:txBody>
      </p:sp>
      <p:cxnSp>
        <p:nvCxnSpPr>
          <p:cNvPr id="14" name="Connector 14"/>
          <p:cNvCxnSpPr/>
          <p:nvPr/>
        </p:nvCxnSpPr>
        <p:spPr>
          <a:xfrm rot="-9291">
            <a:off x="6477009" y="2597150"/>
            <a:ext cx="4699000" cy="12700"/>
          </a:xfrm>
          <a:prstGeom prst="line">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6477000" y="2794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变局加速，考验严峻</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世界百年未有之大变局加速演进，外部打压遏制不断升级，我国发展面临逆水行舟、不进则退的深刻考验，唯有斗争方能破局。</a:t>
            </a:r>
            <a:endParaRPr lang="en-US" sz="1100"/>
          </a:p>
        </p:txBody>
      </p:sp>
      <p:sp>
        <p:nvSpPr>
          <p:cNvPr id="16" name="AutoShape 16"/>
          <p:cNvSpPr/>
          <p:nvPr/>
        </p:nvSpPr>
        <p:spPr>
          <a:xfrm>
            <a:off x="6477000" y="4191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勇毅前行，开创新局</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传承红色斗争基因，以正确的战略策略应变局、育新机。直面矛盾不回避，应对挑战不退缩，以“登山者”的坚韧与“破冰船”的勇毅，在危机中育新机，于变局中开新局。</a:t>
            </a:r>
            <a:endParaRPr lang="en-US" sz="1100"/>
          </a:p>
        </p:txBody>
      </p:sp>
      <p:sp>
        <p:nvSpPr>
          <p:cNvPr id="17" name="AutoShape 17"/>
          <p:cNvSpPr/>
          <p:nvPr/>
        </p:nvSpPr>
        <p:spPr>
          <a:xfrm>
            <a:off x="762000" y="5842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89000" y="5969000"/>
            <a:ext cx="1041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敢于斗争、善于斗争，是我们战胜一切艰难险阻、不断从胜利走向新的胜利的根本保证。”</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016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以合作共赢开创美好世界的新未来</a:t>
            </a:r>
            <a:endParaRPr lang="en-US" sz="1100"/>
          </a:p>
        </p:txBody>
      </p:sp>
      <p:sp>
        <p:nvSpPr>
          <p:cNvPr id="5" name="AutoShape 5"/>
          <p:cNvSpPr/>
          <p:nvPr/>
        </p:nvSpPr>
        <p:spPr>
          <a:xfrm>
            <a:off x="762000" y="1651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“合则强，孤则弱。” —— 从历史中汲取智慧，在时代中践行担当</a:t>
            </a:r>
            <a:endParaRPr lang="en-US" sz="1100"/>
          </a:p>
        </p:txBody>
      </p:sp>
      <p:sp>
        <p:nvSpPr>
          <p:cNvPr id="6" name="AutoShape 6"/>
          <p:cNvSpPr/>
          <p:nvPr/>
        </p:nvSpPr>
        <p:spPr>
          <a:xfrm>
            <a:off x="762000" y="2603500"/>
            <a:ext cx="5270500" cy="273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857500"/>
            <a:ext cx="355600" cy="355600"/>
          </a:xfrm>
          <a:prstGeom prst="rect">
            <a:avLst/>
          </a:prstGeom>
        </p:spPr>
      </p:pic>
      <p:sp>
        <p:nvSpPr>
          <p:cNvPr id="8" name="AutoShape 8"/>
          <p:cNvSpPr/>
          <p:nvPr/>
        </p:nvSpPr>
        <p:spPr>
          <a:xfrm>
            <a:off x="1498600" y="2857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历史启示：团结铸就胜利</a:t>
            </a:r>
            <a:endParaRPr lang="en-US" sz="1100"/>
          </a:p>
        </p:txBody>
      </p:sp>
      <p:cxnSp>
        <p:nvCxnSpPr>
          <p:cNvPr id="9" name="Connector 9"/>
          <p:cNvCxnSpPr/>
          <p:nvPr/>
        </p:nvCxnSpPr>
        <p:spPr>
          <a:xfrm rot="-9167">
            <a:off x="1016008" y="3422650"/>
            <a:ext cx="4762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1016000" y="35814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并肩战斗：</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中国抗战的伟大胜利，是与反法西斯同盟国及各国人民风雨同舟、生死与共的结果，印证了“独行快，众行远”的深刻道理。</a:t>
            </a:r>
            <a:endParaRPr lang="en-US" sz="1100"/>
          </a:p>
        </p:txBody>
      </p:sp>
      <p:sp>
        <p:nvSpPr>
          <p:cNvPr id="11" name="AutoShape 11"/>
          <p:cNvSpPr/>
          <p:nvPr/>
        </p:nvSpPr>
        <p:spPr>
          <a:xfrm>
            <a:off x="1016000" y="44704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精神共鸣：</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伟大抗战精神超越了国界与种族，彰显了全人类对和平的向往与对正义的坚守，成为联结不同文明的精神纽带。</a:t>
            </a:r>
            <a:endParaRPr lang="en-US" sz="1100"/>
          </a:p>
        </p:txBody>
      </p:sp>
      <p:sp>
        <p:nvSpPr>
          <p:cNvPr id="12" name="AutoShape 12"/>
          <p:cNvSpPr/>
          <p:nvPr/>
        </p:nvSpPr>
        <p:spPr>
          <a:xfrm>
            <a:off x="6159500" y="2603500"/>
            <a:ext cx="5270500" cy="273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2857500"/>
            <a:ext cx="355600" cy="355600"/>
          </a:xfrm>
          <a:prstGeom prst="rect">
            <a:avLst/>
          </a:prstGeom>
        </p:spPr>
      </p:pic>
      <p:sp>
        <p:nvSpPr>
          <p:cNvPr id="14" name="AutoShape 14"/>
          <p:cNvSpPr/>
          <p:nvPr/>
        </p:nvSpPr>
        <p:spPr>
          <a:xfrm>
            <a:off x="6896100" y="2857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时代呼唤：共赢开创未来</a:t>
            </a:r>
            <a:endParaRPr lang="en-US" sz="1100"/>
          </a:p>
        </p:txBody>
      </p:sp>
      <p:cxnSp>
        <p:nvCxnSpPr>
          <p:cNvPr id="15" name="Connector 15"/>
          <p:cNvCxnSpPr/>
          <p:nvPr/>
        </p:nvCxnSpPr>
        <p:spPr>
          <a:xfrm rot="-9167">
            <a:off x="6413508" y="3422650"/>
            <a:ext cx="4762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6413500" y="35814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直面变局：</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冷战思维与霸权主义依然存在，人类再次面临抉择。唯有摒弃零和博弈，以对话消弭分歧，以合作化解危机，才能驱散阴霾。</a:t>
            </a:r>
            <a:endParaRPr lang="en-US" sz="1100"/>
          </a:p>
        </p:txBody>
      </p:sp>
      <p:sp>
        <p:nvSpPr>
          <p:cNvPr id="17" name="AutoShape 17"/>
          <p:cNvSpPr/>
          <p:nvPr/>
        </p:nvSpPr>
        <p:spPr>
          <a:xfrm>
            <a:off x="6413500" y="44704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中国方案：</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传承抗战精神，践行全人类共同价值，推动构建人类命运共同体，为动荡变革的世界注入和平发展的确定性力量。</a:t>
            </a:r>
            <a:endParaRPr lang="en-US" sz="1100"/>
          </a:p>
        </p:txBody>
      </p:sp>
      <p:sp>
        <p:nvSpPr>
          <p:cNvPr id="18" name="AutoShape 18"/>
          <p:cNvSpPr/>
          <p:nvPr/>
        </p:nvSpPr>
        <p:spPr>
          <a:xfrm>
            <a:off x="762000" y="5651500"/>
            <a:ext cx="10668000" cy="635000"/>
          </a:xfrm>
          <a:prstGeom prst="roundRect">
            <a:avLst>
              <a:gd name="adj" fmla="val 0"/>
            </a:avLst>
          </a:prstGeom>
          <a:solidFill>
            <a:srgbClr val="C00000">
              <a:alpha val="7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762000" y="58166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A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以史为鉴，开创未来，让和平的薪火代代相传，让发展的动力源源不断 ✦</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160000" y="-1016000"/>
            <a:ext cx="3048000" cy="3048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334000"/>
            <a:ext cx="2540000" cy="2540000"/>
          </a:xfrm>
          <a:prstGeom prst="ellipse">
            <a:avLst/>
          </a:prstGeom>
          <a:solidFill>
            <a:srgbClr val="C000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本章小结：新时代传承弘扬抗战精神的四大路径</a:t>
            </a:r>
            <a:endParaRPr lang="en-US" sz="1100"/>
          </a:p>
        </p:txBody>
      </p:sp>
      <p:sp>
        <p:nvSpPr>
          <p:cNvPr id="5" name="AutoShape 5"/>
          <p:cNvSpPr/>
          <p:nvPr/>
        </p:nvSpPr>
        <p:spPr>
          <a:xfrm>
            <a:off x="762000" y="1778000"/>
            <a:ext cx="5270500" cy="2032000"/>
          </a:xfrm>
          <a:prstGeom prst="roundRect">
            <a:avLst>
              <a:gd name="adj" fmla="val 0"/>
            </a:avLst>
          </a:prstGeom>
          <a:solidFill>
            <a:srgbClr val="C00000">
              <a:alpha val="4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222500"/>
            <a:ext cx="609600" cy="609600"/>
          </a:xfrm>
          <a:prstGeom prst="rect">
            <a:avLst/>
          </a:prstGeom>
        </p:spPr>
      </p:pic>
      <p:sp>
        <p:nvSpPr>
          <p:cNvPr id="7" name="AutoShape 7"/>
          <p:cNvSpPr/>
          <p:nvPr/>
        </p:nvSpPr>
        <p:spPr>
          <a:xfrm>
            <a:off x="1905000" y="2032000"/>
            <a:ext cx="3873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团结奋斗</a:t>
            </a:r>
            <a:endParaRPr lang="en-US" sz="1100"/>
          </a:p>
        </p:txBody>
      </p:sp>
      <p:sp>
        <p:nvSpPr>
          <p:cNvPr id="8" name="AutoShape 8"/>
          <p:cNvSpPr/>
          <p:nvPr/>
        </p:nvSpPr>
        <p:spPr>
          <a:xfrm>
            <a:off x="1905000" y="2603500"/>
            <a:ext cx="3873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凝聚起全体中华儿女的磅礴伟力，心往一处想、劲往一处使，在党的领导下汇聚实现民族复兴的强大合力，让团结成为战胜一切艰难险阻的坚实基础。</a:t>
            </a:r>
            <a:endParaRPr lang="en-US" sz="1100"/>
          </a:p>
        </p:txBody>
      </p:sp>
      <p:sp>
        <p:nvSpPr>
          <p:cNvPr id="9" name="AutoShape 9"/>
          <p:cNvSpPr/>
          <p:nvPr/>
        </p:nvSpPr>
        <p:spPr>
          <a:xfrm>
            <a:off x="6223000" y="1778000"/>
            <a:ext cx="5270500" cy="2032000"/>
          </a:xfrm>
          <a:prstGeom prst="roundRect">
            <a:avLst>
              <a:gd name="adj" fmla="val 0"/>
            </a:avLst>
          </a:prstGeom>
          <a:solidFill>
            <a:srgbClr val="C00000">
              <a:alpha val="4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222500"/>
            <a:ext cx="609600" cy="609600"/>
          </a:xfrm>
          <a:prstGeom prst="rect">
            <a:avLst/>
          </a:prstGeom>
        </p:spPr>
      </p:pic>
      <p:sp>
        <p:nvSpPr>
          <p:cNvPr id="11" name="AutoShape 11"/>
          <p:cNvSpPr/>
          <p:nvPr/>
        </p:nvSpPr>
        <p:spPr>
          <a:xfrm>
            <a:off x="7366000" y="2032000"/>
            <a:ext cx="3873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坚定信心</a:t>
            </a:r>
            <a:endParaRPr lang="en-US" sz="1100"/>
          </a:p>
        </p:txBody>
      </p:sp>
      <p:sp>
        <p:nvSpPr>
          <p:cNvPr id="12" name="AutoShape 12"/>
          <p:cNvSpPr/>
          <p:nvPr/>
        </p:nvSpPr>
        <p:spPr>
          <a:xfrm>
            <a:off x="7366000" y="2603500"/>
            <a:ext cx="3873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从伟大抗战精神中汲取信念力量，增强做中国人的志气、骨气与底气，坚定中国特色社会主义道路自信、理论自信、制度自信和文化自信，锚定目标勇毅前行。</a:t>
            </a:r>
            <a:endParaRPr lang="en-US" sz="1100"/>
          </a:p>
        </p:txBody>
      </p:sp>
      <p:sp>
        <p:nvSpPr>
          <p:cNvPr id="13" name="AutoShape 13"/>
          <p:cNvSpPr/>
          <p:nvPr/>
        </p:nvSpPr>
        <p:spPr>
          <a:xfrm>
            <a:off x="762000" y="4127500"/>
            <a:ext cx="5270500" cy="2032000"/>
          </a:xfrm>
          <a:prstGeom prst="roundRect">
            <a:avLst>
              <a:gd name="adj" fmla="val 0"/>
            </a:avLst>
          </a:prstGeom>
          <a:solidFill>
            <a:srgbClr val="C00000">
              <a:alpha val="4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4572000"/>
            <a:ext cx="609600" cy="609600"/>
          </a:xfrm>
          <a:prstGeom prst="rect">
            <a:avLst/>
          </a:prstGeom>
        </p:spPr>
      </p:pic>
      <p:sp>
        <p:nvSpPr>
          <p:cNvPr id="15" name="AutoShape 15"/>
          <p:cNvSpPr/>
          <p:nvPr/>
        </p:nvSpPr>
        <p:spPr>
          <a:xfrm>
            <a:off x="1905000" y="4381500"/>
            <a:ext cx="3873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顽强斗争</a:t>
            </a:r>
            <a:endParaRPr lang="en-US" sz="1100"/>
          </a:p>
        </p:txBody>
      </p:sp>
      <p:sp>
        <p:nvSpPr>
          <p:cNvPr id="16" name="AutoShape 16"/>
          <p:cNvSpPr/>
          <p:nvPr/>
        </p:nvSpPr>
        <p:spPr>
          <a:xfrm>
            <a:off x="1905000" y="4953000"/>
            <a:ext cx="3873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发扬斗争精神、增强斗争本领，敢于直面前进道路上的风险挑战与艰难险阻，以“越是艰险越向前”的勇气攻坚克难，在斗争中赢得主动、赢得未来。</a:t>
            </a:r>
            <a:endParaRPr lang="en-US" sz="1100"/>
          </a:p>
        </p:txBody>
      </p:sp>
      <p:sp>
        <p:nvSpPr>
          <p:cNvPr id="17" name="AutoShape 17"/>
          <p:cNvSpPr/>
          <p:nvPr/>
        </p:nvSpPr>
        <p:spPr>
          <a:xfrm>
            <a:off x="6223000" y="4127500"/>
            <a:ext cx="5270500" cy="2032000"/>
          </a:xfrm>
          <a:prstGeom prst="roundRect">
            <a:avLst>
              <a:gd name="adj" fmla="val 0"/>
            </a:avLst>
          </a:prstGeom>
          <a:solidFill>
            <a:srgbClr val="C00000">
              <a:alpha val="4000"/>
            </a:srgbClr>
          </a:solidFill>
          <a:ln w="12700" cap="flat" cmpd="sng">
            <a:solidFill>
              <a:srgbClr val="C00000">
                <a:alpha val="12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40500" y="4572000"/>
            <a:ext cx="609600" cy="609600"/>
          </a:xfrm>
          <a:prstGeom prst="rect">
            <a:avLst/>
          </a:prstGeom>
        </p:spPr>
      </p:pic>
      <p:sp>
        <p:nvSpPr>
          <p:cNvPr id="19" name="AutoShape 19"/>
          <p:cNvSpPr/>
          <p:nvPr/>
        </p:nvSpPr>
        <p:spPr>
          <a:xfrm>
            <a:off x="7366000" y="4381500"/>
            <a:ext cx="3873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合作共赢</a:t>
            </a:r>
            <a:endParaRPr lang="en-US" sz="1100"/>
          </a:p>
        </p:txBody>
      </p:sp>
      <p:sp>
        <p:nvSpPr>
          <p:cNvPr id="20" name="AutoShape 20"/>
          <p:cNvSpPr/>
          <p:nvPr/>
        </p:nvSpPr>
        <p:spPr>
          <a:xfrm>
            <a:off x="7366000" y="4953000"/>
            <a:ext cx="3873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秉持人类命运共同体理念，坚持走和平发展道路，在国际舞台上广结善缘、深化合作，与世界各国携手应对共同挑战，共创人类更加美好的未来。</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结束语</a:t>
            </a:r>
            <a:endParaRPr lang="zh-CN" altLang="en-US" sz="32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762000" y="1714500"/>
            <a:ext cx="5270500" cy="1714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968500"/>
            <a:ext cx="457200" cy="457200"/>
          </a:xfrm>
          <a:prstGeom prst="rect">
            <a:avLst/>
          </a:prstGeom>
        </p:spPr>
      </p:pic>
      <p:sp>
        <p:nvSpPr>
          <p:cNvPr id="7" name="AutoShape 7"/>
          <p:cNvSpPr/>
          <p:nvPr/>
        </p:nvSpPr>
        <p:spPr>
          <a:xfrm>
            <a:off x="1587500" y="1905000"/>
            <a:ext cx="431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精神丰碑 永不褪色</a:t>
            </a:r>
            <a:endParaRPr lang="en-US" sz="1100"/>
          </a:p>
          <a:p>
            <a:pPr marL="0" indent="0" algn="l">
              <a:lnSpc>
                <a:spcPct val="117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伟大抗战精神是中华民族在血与火的考验中铸就的宝贵财富，凝聚着天下兴亡、匹夫有责的爱国情怀与视死如归、宁死不屈的民族气节，是我们永远的精神灯塔。</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159500" y="1714500"/>
            <a:ext cx="5270500" cy="1714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1968500"/>
            <a:ext cx="457200" cy="457200"/>
          </a:xfrm>
          <a:prstGeom prst="rect">
            <a:avLst/>
          </a:prstGeom>
        </p:spPr>
      </p:pic>
      <p:sp>
        <p:nvSpPr>
          <p:cNvPr id="10" name="AutoShape 10"/>
          <p:cNvSpPr/>
          <p:nvPr/>
        </p:nvSpPr>
        <p:spPr>
          <a:xfrm>
            <a:off x="6985000" y="1905000"/>
            <a:ext cx="431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复兴伟力 生生不息</a:t>
            </a:r>
            <a:endParaRPr lang="en-US" sz="1100"/>
          </a:p>
          <a:p>
            <a:pPr marL="0" indent="0" algn="l">
              <a:lnSpc>
                <a:spcPct val="117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它是中国共产党人精神谱系的璀璨明珠，更是激励我们攻坚克难的强大动力。在新时代的赶考路上，这种精神始终是推动民族复兴伟业的坚实底气与力量源泉。</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3683000"/>
            <a:ext cx="10668000" cy="1206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762000" y="3683000"/>
            <a:ext cx="762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3784600"/>
            <a:ext cx="10287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历史昭示未来</a:t>
            </a:r>
            <a:endParaRPr lang="en-US" sz="1100"/>
          </a:p>
          <a:p>
            <a:pPr marL="0" indent="0" algn="l">
              <a:lnSpc>
                <a:spcPct val="108000"/>
              </a:lnSpc>
            </a:pPr>
            <a:r>
              <a:rPr lang="en-US" sz="1400" b="0" i="1"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“历史告诫我们，正义的信念不可动摇，和平的期盼不可阻遏，人民的力量不可战胜！”这是历史的结论，更是面向未来的庄严宣示，指引我们在时代征程中坚定前行。</a:t>
            </a:r>
            <a:endParaRPr lang="en-US" sz="1400" b="0" i="1"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62000" y="5143500"/>
            <a:ext cx="1066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踔厉奋发 勇毅前行</a:t>
            </a:r>
            <a:endParaRPr lang="en-US" sz="1100"/>
          </a:p>
          <a:p>
            <a:pPr marL="0" indent="0" algn="l">
              <a:lnSpc>
                <a:spcPct val="117000"/>
              </a:lnSpc>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让我们传承和弘扬伟大抗战精神，凝聚起万众一心的磅礴力量，以中国式现代化全面推进强国建设、民族复兴伟业，在新时代的征程上续写中华民族的辉煌篇章！</a:t>
            </a:r>
            <a:endPar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4" name="AutoShape 4"/>
          <p:cNvSpPr/>
          <p:nvPr/>
        </p:nvSpPr>
        <p:spPr>
          <a:xfrm>
            <a:off x="0" y="2222500"/>
            <a:ext cx="12192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5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谢谢聆听</a:t>
            </a:r>
            <a:r>
              <a:rPr lang="zh-CN" altLang="en-US" sz="5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，敬请指正</a:t>
            </a:r>
            <a:r>
              <a:rPr lang="en-US" sz="5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a:t>
            </a:r>
            <a:endParaRPr lang="en-US" sz="56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2.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3.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4.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5.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6.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7.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8.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9.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0.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1.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2.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3.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4.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5.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ags/tag16.xml><?xml version="1.0" encoding="utf-8"?>
<p:tagLst xmlns:p="http://schemas.openxmlformats.org/presentationml/2006/main">
  <p:tag name="KSO_WM_DIAGRAM_VIRTUALLY_FRAME" val="{&quot;height&quot;:247.85976377952767,&quot;left&quot;:75.76480314960631,&quot;top&quot;:136.97039370078738,&quot;width&quot;:812.2952755905511}"/>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8158</Words>
  <Application>WPS 演示</Application>
  <PresentationFormat/>
  <Paragraphs>442</Paragraphs>
  <Slides>27</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27</vt:i4>
      </vt:variant>
    </vt:vector>
  </HeadingPairs>
  <TitlesOfParts>
    <vt:vector size="45" baseType="lpstr">
      <vt:lpstr>Arial</vt:lpstr>
      <vt:lpstr>宋体</vt:lpstr>
      <vt:lpstr>Wingdings</vt:lpstr>
      <vt:lpstr>Arial</vt:lpstr>
      <vt:lpstr>Times New Roman</vt:lpstr>
      <vt:lpstr>黑体</vt:lpstr>
      <vt:lpstr>Noto Sans SC</vt:lpstr>
      <vt:lpstr>思源黑体</vt:lpstr>
      <vt:lpstr>方正书宋_GBK</vt:lpstr>
      <vt:lpstr>思源黑体 CN Heavy</vt:lpstr>
      <vt:lpstr>Noto Sans S Chinese Bold</vt:lpstr>
      <vt:lpstr>Noto Serif SC</vt:lpstr>
      <vt:lpstr>思源宋体</vt:lpstr>
      <vt:lpstr>微软雅黑</vt:lpstr>
      <vt:lpstr>宋体</vt:lpstr>
      <vt:lpstr>Arial Unicode MS</vt:lpstr>
      <vt:lpstr>DejaVu Sans</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4</cp:revision>
  <dcterms:created xsi:type="dcterms:W3CDTF">2026-09-18T01:58:02Z</dcterms:created>
  <dcterms:modified xsi:type="dcterms:W3CDTF">2026-09-18T01:58:02Z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{"Label":"1","ContentProducer":"001191110102MACQD9K64010000","ProduceID":"7658296103813762000","ReservedCode1":"","ContentPropagator":"","PropagateID":"","ReservedCode2":""}</vt:lpwstr>
  </property>
  <property fmtid="{D5CDD505-2E9C-101B-9397-08002B2CF9AE}" pid="3" name="KSOProductBuildVer">
    <vt:lpwstr>2052-12.8.2.19313</vt:lpwstr>
  </property>
  <property fmtid="{D5CDD505-2E9C-101B-9397-08002B2CF9AE}" pid="4" name="ICV">
    <vt:lpwstr>670F0DCB305B423697742E9C88410BC9_12</vt:lpwstr>
  </property>
</Properties>
</file>