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1.svg" ContentType="image/svg+xml"/>
  <Override PartName="/ppt/media/image13.svg" ContentType="image/svg+xml"/>
  <Override PartName="/ppt/media/image15.svg" ContentType="image/svg+xml"/>
  <Override PartName="/ppt/media/image19.svg" ContentType="image/svg+xml"/>
  <Override PartName="/ppt/media/image21.svg" ContentType="image/svg+xml"/>
  <Override PartName="/ppt/media/image23.svg" ContentType="image/svg+xml"/>
  <Override PartName="/ppt/media/image29.svg" ContentType="image/svg+xml"/>
  <Override PartName="/ppt/media/image31.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 id="2147483664" r:id="rId5"/>
  </p:sldMasterIdLst>
  <p:notesMasterIdLst>
    <p:notesMasterId r:id="rId7"/>
  </p:notesMasterIdLst>
  <p:handoutMasterIdLst>
    <p:handoutMasterId r:id="rId37"/>
  </p:handoutMasterIdLst>
  <p:sldIdLst>
    <p:sldId id="256" r:id="rId6"/>
    <p:sldId id="286"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本次专题党课的主题是“自觉做党的创新理论的笃信笃行者”。在党的百年奋斗历程中，特别是党的十八大以来，我们党不断推进理论创新，形成了习近平新时代中国特色社会主义思想。这次党课，我们将深入学习领会这一伟大思想，特别是习近平总书记关于党的建设的重要思想，努力将其转化为推动工作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本次专题党课的主题是“自觉做党的创新理论的笃信笃行者”。在党的百年奋斗历程中，特别是党的十八大以来，我们党不断推进理论创新，形成了习近平新时代中国特色社会主义思想。这次党课，我们将深入学习领会这一伟大思想，特别是习近平总书记关于党的建设的重要思想，努力将其转化为推动工作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将围绕四个核心部分展开。首先，我们将提高政治站位，深刻领悟习近平党建思想的精髓要义。其次，我们将探讨掌握科学的学习方法，提升理论素养。再次，我们将聚焦主责主业，学习如何将理论学习成果转化为实际工作成效。最后，我们将强调党员领导干部如何以身作则，发挥示范引领作用。希望通过这四个部分的学习，大家能对党的创新理论有更深刻的理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现在，我们进入第一部分：提高政治站位。在这一章，我们将深入探讨习近平总书记关于党的建设的重要思想，深刻理解其核心内容、精神实质和重大的历史意义。这是我们开展一切工作的前提和基础。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关于党的建设的重要思想，首先科学回答了在新时代建设一个什么样的长期执政的马克思主义政党、怎样建设这个政党的重大时代课题。面对复杂的国际国内形势和“四大考验”、“四种危险”，我们党必须时刻牢记初心使命，确立宏伟目标，那就是要把党建设成为始终走在时代前列、人民衷心拥护的强大政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思想的重大意义还体现在，它将全面从严治党纳入“四个全面”战略布局，提升到前所未有的战略高度。同时，它深刻阐明了党的建设新的伟大工程的决定性作用，并创造性地提出了“以党的自我革命引领社会革命”的重要论断，深化了我们对党的建设规律的认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思想还深刻阐明了新时代党的建设的根本方针和科学布局。它明确了坚持和加强党的全面领导是根本原则，并构建了以政治建设为统领，全面推进思想、组织、作风、纪律、制度建设和反腐败斗争的“5+2”科学布局。这为我们加强党的建设提供了清晰的路线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江山就是人民、人民就是江山”，这一思想坚守了以人民为中心的价值立场。同时，它强调了抓好党建是最大政绩，要求各级党组织和党员干部必须压实政治责任，切实履行好管党治党的职责。这既是对我们工作的要求，也是对我们价值取向的指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提出的“四个不容易”，深刻警示我们，即使在功成名就、执掌政权之后，我们党依然面临着诸多挑战。这是对历史周期率的深刻洞察，提醒我们必须时刻保持清醒和警惕，不断加强自身建设，才能跳出历史周期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如何跳出历史周期率？我们党给出了“第二个答案”，那就是自我革命。这是对马克思主义建党学说的重大原创性贡献。同时，通过构建全面从严治党体系，推动管党治党走向制度化、规范化，为我们党长期执政提供了坚实的制度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思想还在党的政治建设、思想建设等各个领域提出了一系列新论断，如“两个确立”、“政治三力”、“两个结合”等，这些都极大地丰富和发展了马克思主义建党学说，为新时代党的建设提供了具体而深刻的指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的价值在于指导实践。习近平总书记关于党的建设的重要思想，其强大的真理力量和实践伟力已经充分彰显。在这一思想指引下，我们党解决了许多长期想解决而没有解决的难题，办成了许多过去想办而没有办成的大事，党在革命性锻造中更加坚强，党心军心民心空前凝聚，引领着中华民族伟大复兴进入了不可逆转的历史进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理论学习不仅要知其然，更要知其所以然。接下来，我们进入第二部分，探讨如何掌握科学的学习方法，在深学细悟中真正提升我们的理论素养和思维能力，做到学思用贯通、知信行统一。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学习党的创新理论，首先要坚持党的建设、党的领导、党的事业三者相统一。党的建设是根本保障，党的领导是命脉所在，党的事业是最终归宿。我们必须深刻理解这三者之间的内在联系，坚决防止党建工作与业务工作“两张皮”，确保党建工作始终服务于党和国家事业发展大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要坚持历史逻辑、理论逻辑、实践逻辑三贯通。我们要从历史维度把握这一思想是党百年奋斗的智慧结晶，从理论维度认识到它是马克思主义建党学说的最新发展，从实践维度理解它是解决现实问题的行动指南。只有这样，才能全面、系统、深刻地把握其精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学习理论还要坚持联系时代潮流、民族命运和国际局势。我们要有宽广的世界眼光，看清世界发展大势；要有深沉的忧患意识，时刻保持清醒和坚定；更要有强烈的历史主动精神，自觉增强“四个意识”、坚定“四个自信”、做到“两个维护”。</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学习理论必须坚持与思想实际、工作实际、社会实际相结合。要把自己摆进去，把职责摆进去，把工作摆进去，真正做到学思用贯通、知信行统一。只有这样，理论学习才能真正入脑入心，转化为推动工作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理论学习的最终目的在于应用。第三部分，我们将聚焦主责主业，探讨如何将学习成果切实转化为推动工作的实际成效，让党的创新理论在实践中落地生根、开花结果。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学习党的创新理论，首先要把它作为提高政治站位的“登云梯”。我们要深刻领悟“两个确立”的决定性意义，不断提高政治判断力、政治领悟力、政治执行力，始终严守政治纪律和政治规矩，坚决做到“两个维护”。</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要把它作为汲取党性滋养的“活水源”。我们要牢固树立正确政绩观，始终坚持以人民为中心，走好新时代党的群众路线，用心用情解决群众的急难愁盼问题，同时加强党纪教育，永葆共产党员的政治本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学习要成为促进担当作为的“加油站”。我们要树立鲜明的选人用人导向，激励干部干事创业。同时，要完善激励约束机制，为担当者担当，为负责者负责。广大党员干部也要不断加强学习，克服“本领恐慌”，提升推动高质量发展的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的创新理论也是我们拓宽思路方法的“百宝箱”。我们要强化系统观念，坚持问题导向，针对党建工作中的薄弱环节，精准施策，补短板、强弱项。同时，要勇于推进改革创新，积极探索“互联网+党建”等新模式，不断提升管党治党的科学化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学习党的创新理论要成为保持清正廉洁的“清醒剂”。我们要始终保持高压惩腐的态势，一体推进不敢腐、不能腐、不想腐。同时，要大力涵养新时代廉洁文化，注重家庭家教家风建设，引导党员干部知敬畏、存戒惧、守底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“其身正，不令而行；其身不正，虽令不从。”党员领导干部是“关键少数”，其言行具有重要的示范引领作用。第四部分，我们将重点探讨党员领导干部如何坚持以身作则，发挥好表率作用。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领导干部要做政治过硬的表率。要把学习贯彻习近平新时代中国特色社会主义思想作为首要政治任务，在真学真懂、真信真用上下功夫，不断提高政治觉悟和政治能力，确保在思想上政治上行动上同党中央保持高度一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领导干部要做从严治党的表率。要切实担负起管党治党的政治责任，党委（党组）书记要履行好第一责任人职责，班子成员要落实好“一岗双责”。要敢于较真碰硬，推动全面从严治党各项要求落到实处。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领导干部要做求真务实的表率。要大力弘扬求真务实精神，坚决反对形式主义、官僚主义，把更多精力用在察实情、出实招、办实事、求实效上。要带头厉行勤俭节约，始终保持艰苦奋斗的优良作风。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领导干部要做清正廉洁的表率。要始终敬畏党纪国法，把纪律和规矩挺在前面。要自觉接受各方面监督，习惯在受监督和约束的环境中工作生活，做到清清白白做人、干干净净做事。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今天的党课即将结束。我们共同学习了习近平总书记关于党的建设的重要思想，探讨了提高政治站位、掌握科学方法、聚焦主责主业、坚持以身作则四项核心要求。希望大家能以此次学习为契机，深刻领会，自觉践行，最终目标是以高质量党建引领高质量发展，为谱写中国式现代化的新篇章贡献我们的智慧和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齐聚一堂，共同庆祝中国共产党成立105周年。本次专题党课的主题是“自觉做党的创新理论的笃信笃行者”。在党的百年奋斗历程中，特别是党的十八大以来，我们党不断推进理论创新，形成了习近平新时代中国特色社会主义思想。这次党课，我们将深入学习领会这一伟大思想，特别是习近平总书记关于党的建设的重要思想，努力将其转化为推动工作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2.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2.xml"/><Relationship Id="rId2" Type="http://schemas.openxmlformats.org/officeDocument/2006/relationships/image" Target="../media/image9.sv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17.jpe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2.xml"/><Relationship Id="rId2" Type="http://schemas.openxmlformats.org/officeDocument/2006/relationships/image" Target="../media/image25.jpeg"/><Relationship Id="rId1"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image" Target="../media/image24.jpe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5.svg"/><Relationship Id="rId7" Type="http://schemas.openxmlformats.org/officeDocument/2006/relationships/image" Target="../media/image14.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29.svg"/><Relationship Id="rId10" Type="http://schemas.openxmlformats.org/officeDocument/2006/relationships/notesSlide" Target="../notesSlides/notesSlide29.xml"/><Relationship Id="rId1"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9" name="AutoShape 5"/>
          <p:cNvSpPr/>
          <p:nvPr/>
        </p:nvSpPr>
        <p:spPr>
          <a:xfrm>
            <a:off x="234315" y="2437765"/>
            <a:ext cx="11430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p>
            <a:pPr marL="0" indent="0" algn="ctr">
              <a:lnSpc>
                <a:spcPct val="125000"/>
              </a:lnSpc>
              <a:defRPr/>
            </a:pPr>
            <a:r>
              <a:rPr lang="zh-CN" sz="3600">
                <a:solidFill>
                  <a:srgbClr val="FF0000"/>
                </a:solidFill>
                <a:latin typeface="黑体" panose="02010609060101010101" charset="-122"/>
                <a:ea typeface="黑体" panose="02010609060101010101" charset="-122"/>
              </a:rPr>
              <a:t>始终坚持用习近平党建思想凝心铸魂</a:t>
            </a:r>
            <a:endParaRPr lang="en-US" sz="3600">
              <a:solidFill>
                <a:srgbClr val="FF0000"/>
              </a:solidFill>
              <a:latin typeface="黑体" panose="02010609060101010101" charset="-122"/>
              <a:ea typeface="黑体" panose="02010609060101010101" charset="-122"/>
            </a:endParaRPr>
          </a:p>
        </p:txBody>
      </p:sp>
      <p:sp>
        <p:nvSpPr>
          <p:cNvPr id="10" name="AutoShape 7"/>
          <p:cNvSpPr/>
          <p:nvPr/>
        </p:nvSpPr>
        <p:spPr>
          <a:xfrm>
            <a:off x="3409315" y="3321685"/>
            <a:ext cx="5080000" cy="508000"/>
          </a:xfrm>
          <a:prstGeom prst="rect">
            <a:avLst/>
          </a:prstGeom>
          <a:noFill/>
          <a:ln w="12700" cap="flat" cmpd="sng">
            <a:noFill/>
            <a:prstDash val="solid"/>
            <a:round/>
          </a:ln>
        </p:spPr>
        <p:txBody>
          <a:bodyPr vert="horz" wrap="square" lIns="0" tIns="0" rIns="0" bIns="0" rtlCol="0" anchor="ctr" anchorCtr="0"/>
          <a:p>
            <a:pPr marL="0" indent="0" algn="ctr">
              <a:lnSpc>
                <a:spcPct val="125000"/>
              </a:lnSpc>
              <a:defRPr/>
            </a:pPr>
            <a:r>
              <a:rPr lang="en-US" sz="2000" b="0" i="0" u="none" strike="noStrike">
                <a:solidFill>
                  <a:srgbClr val="FF0000">
                    <a:alpha val="85098"/>
                  </a:srgbClr>
                </a:solidFill>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主讲人：A</a:t>
            </a:r>
            <a:r>
              <a:rPr lang="zh-CN" altLang="en-US" sz="2000" b="0" i="0" u="none" strike="noStrike">
                <a:solidFill>
                  <a:srgbClr val="FF0000">
                    <a:alpha val="85098"/>
                  </a:srgbClr>
                </a:solidFill>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书记</a:t>
            </a:r>
            <a:endParaRPr lang="zh-CN" altLang="en-US" sz="2000" b="0" i="0" u="none" strike="noStrike">
              <a:solidFill>
                <a:srgbClr val="FF0000">
                  <a:alpha val="85098"/>
                </a:srgbClr>
              </a:solidFill>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AutoShape 5"/>
          <p:cNvSpPr/>
          <p:nvPr/>
        </p:nvSpPr>
        <p:spPr>
          <a:xfrm>
            <a:off x="234315" y="449580"/>
            <a:ext cx="11430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p>
            <a:pPr marL="0" indent="0" algn="ctr">
              <a:lnSpc>
                <a:spcPct val="125000"/>
              </a:lnSpc>
              <a:defRPr/>
            </a:pPr>
            <a:r>
              <a:rPr lang="zh-CN" sz="3600">
                <a:solidFill>
                  <a:srgbClr val="C00000"/>
                </a:solidFill>
                <a:latin typeface="黑体" panose="02010609060101010101" charset="-122"/>
                <a:ea typeface="黑体" panose="02010609060101010101" charset="-122"/>
              </a:rPr>
              <a:t>前</a:t>
            </a:r>
            <a:r>
              <a:rPr lang="en-US" altLang="zh-CN" sz="3600">
                <a:solidFill>
                  <a:srgbClr val="C00000"/>
                </a:solidFill>
                <a:latin typeface="黑体" panose="02010609060101010101" charset="-122"/>
                <a:ea typeface="黑体" panose="02010609060101010101" charset="-122"/>
              </a:rPr>
              <a:t>  </a:t>
            </a:r>
            <a:r>
              <a:rPr lang="zh-CN" sz="3600">
                <a:solidFill>
                  <a:srgbClr val="C00000"/>
                </a:solidFill>
                <a:latin typeface="黑体" panose="02010609060101010101" charset="-122"/>
                <a:ea typeface="黑体" panose="02010609060101010101" charset="-122"/>
              </a:rPr>
              <a:t>言</a:t>
            </a:r>
            <a:endParaRPr lang="zh-CN" sz="3600">
              <a:solidFill>
                <a:srgbClr val="C00000"/>
              </a:solidFill>
              <a:latin typeface="黑体" panose="02010609060101010101" charset="-122"/>
              <a:ea typeface="黑体" panose="02010609060101010101" charset="-122"/>
            </a:endParaRPr>
          </a:p>
        </p:txBody>
      </p:sp>
      <p:sp>
        <p:nvSpPr>
          <p:cNvPr id="2" name="文本框 1"/>
          <p:cNvSpPr txBox="1"/>
          <p:nvPr/>
        </p:nvSpPr>
        <p:spPr>
          <a:xfrm>
            <a:off x="864235" y="1564640"/>
            <a:ext cx="10211435" cy="1630045"/>
          </a:xfrm>
          <a:prstGeom prst="rect">
            <a:avLst/>
          </a:prstGeom>
        </p:spPr>
        <p:txBody>
          <a:bodyPr wrap="square">
            <a:spAutoFit/>
          </a:bodyPr>
          <a:p>
            <a:pPr marL="0" indent="342900" algn="l"/>
            <a:r>
              <a:rPr lang="zh-CN" altLang="en-US" sz="2000" b="0" i="0">
                <a:solidFill>
                  <a:srgbClr val="C00000"/>
                </a:solidFill>
                <a:latin typeface="黑体" panose="02010609060101010101" charset="-122"/>
                <a:ea typeface="黑体" panose="02010609060101010101" charset="-122"/>
              </a:rPr>
              <a:t>理论强，才能方向明、人心齐、底气足。坚持以科学理论引领、用科学理论武装，是马克思主义政党永葆先进性和纯洁性的根本保证。实现全党思想、意志、行动的统一，最根本的就是用党的创新理论武装全党。新征程上，我们必须教育引导全市广大党员干部</a:t>
            </a:r>
            <a:r>
              <a:rPr lang="zh-CN" sz="2000">
                <a:solidFill>
                  <a:srgbClr val="C00000"/>
                </a:solidFill>
                <a:latin typeface="黑体" panose="02010609060101010101" charset="-122"/>
                <a:ea typeface="黑体" panose="02010609060101010101" charset="-122"/>
                <a:sym typeface="+mn-ea"/>
              </a:rPr>
              <a:t>坚持用习近平党建思想凝心铸魂</a:t>
            </a:r>
            <a:r>
              <a:rPr lang="zh-CN" altLang="en-US" sz="2000" b="0" i="0">
                <a:solidFill>
                  <a:srgbClr val="C00000"/>
                </a:solidFill>
                <a:latin typeface="黑体" panose="02010609060101010101" charset="-122"/>
                <a:ea typeface="黑体" panose="02010609060101010101" charset="-122"/>
              </a:rPr>
              <a:t>，不断铸牢绝对忠诚的政治品格，为奋力推进中国式现代化我市实践而努力奋斗。</a:t>
            </a:r>
            <a:endParaRPr lang="zh-CN" altLang="en-US" sz="2000" b="0" i="0">
              <a:solidFill>
                <a:srgbClr val="C00000"/>
              </a:solidFill>
              <a:latin typeface="黑体" panose="02010609060101010101" charset="-122"/>
              <a:ea typeface="黑体" panose="02010609060101010101" charset="-122"/>
            </a:endParaRPr>
          </a:p>
        </p:txBody>
      </p:sp>
      <p:cxnSp>
        <p:nvCxnSpPr>
          <p:cNvPr id="3" name="直接连接符 2"/>
          <p:cNvCxnSpPr/>
          <p:nvPr/>
        </p:nvCxnSpPr>
        <p:spPr>
          <a:xfrm flipV="1">
            <a:off x="843280" y="1203960"/>
            <a:ext cx="10344150" cy="40005"/>
          </a:xfrm>
          <a:prstGeom prst="line">
            <a:avLst/>
          </a:prstGeom>
          <a:ln w="34925">
            <a:solidFill>
              <a:srgbClr val="C00000"/>
            </a:solidFill>
          </a:ln>
        </p:spPr>
        <p:style>
          <a:lnRef idx="2">
            <a:schemeClr val="accent1"/>
          </a:lnRef>
          <a:fillRef idx="0">
            <a:srgbClr val="FFFFFF"/>
          </a:fillRef>
          <a:effectRef idx="0">
            <a:srgbClr val="FFFFFF"/>
          </a:effectRef>
          <a:fontRef idx="minor">
            <a:schemeClr val="tx1"/>
          </a:fontRef>
        </p:style>
      </p:cxnSp>
      <p:pic>
        <p:nvPicPr>
          <p:cNvPr id="8" name="图片 7"/>
          <p:cNvPicPr>
            <a:picLocks noChangeAspect="1"/>
          </p:cNvPicPr>
          <p:nvPr userDrawn="1"/>
        </p:nvPicPr>
        <p:blipFill>
          <a:blip r:embed="rId1"/>
          <a:srcRect l="14719" t="70440"/>
          <a:stretch>
            <a:fillRect/>
          </a:stretch>
        </p:blipFill>
        <p:spPr>
          <a:xfrm>
            <a:off x="-635" y="5852795"/>
            <a:ext cx="12192635" cy="10134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482600"/>
            <a:ext cx="10668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Noto Sans SC" panose="020B0200000000000000" charset="-122"/>
                <a:sym typeface="Noto Sans SC" panose="020B0200000000000000" charset="-122"/>
              </a:rPr>
              <a:t>目</a:t>
            </a:r>
            <a:r>
              <a:rPr lang="en-US" altLang="zh-CN"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Noto Sans SC" panose="020B0200000000000000" charset="-122"/>
                <a:sym typeface="Noto Sans SC" panose="020B0200000000000000" charset="-122"/>
              </a:rPr>
              <a:t>  </a:t>
            </a: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Noto Sans SC" panose="020B0200000000000000" charset="-122"/>
                <a:sym typeface="Noto Sans SC" panose="020B0200000000000000" charset="-122"/>
              </a:rPr>
              <a:t>录</a:t>
            </a:r>
            <a:endPar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Noto Sans SC" panose="020B0200000000000000" charset="-122"/>
              <a:sym typeface="Noto Sans SC" panose="020B0200000000000000" charset="-122"/>
            </a:endParaRPr>
          </a:p>
        </p:txBody>
      </p:sp>
      <p:sp>
        <p:nvSpPr>
          <p:cNvPr id="4" name="AutoShape 4"/>
          <p:cNvSpPr/>
          <p:nvPr/>
        </p:nvSpPr>
        <p:spPr>
          <a:xfrm>
            <a:off x="762000" y="1565275"/>
            <a:ext cx="5207000" cy="1778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565275"/>
            <a:ext cx="762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1692275"/>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提高政治站位</a:t>
            </a:r>
            <a:endParaRPr lang="en-US" sz="1100"/>
          </a:p>
        </p:txBody>
      </p:sp>
      <p:cxnSp>
        <p:nvCxnSpPr>
          <p:cNvPr id="7" name="Connector 7"/>
          <p:cNvCxnSpPr/>
          <p:nvPr/>
        </p:nvCxnSpPr>
        <p:spPr>
          <a:xfrm rot="-9291">
            <a:off x="1016009" y="2320925"/>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2517775"/>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深刻领悟习近平党建思想的精髓要义，准确把握其核心内涵与历史意义，始终在思想上政治上行动上同党中央保持高度一致。</a:t>
            </a:r>
            <a:endParaRPr lang="en-US" sz="1100"/>
          </a:p>
        </p:txBody>
      </p:sp>
      <p:sp>
        <p:nvSpPr>
          <p:cNvPr id="9" name="AutoShape 9"/>
          <p:cNvSpPr/>
          <p:nvPr/>
        </p:nvSpPr>
        <p:spPr>
          <a:xfrm>
            <a:off x="6350000" y="1565275"/>
            <a:ext cx="5207000" cy="1778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350000" y="1565275"/>
            <a:ext cx="762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1692275"/>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掌握科学方法</a:t>
            </a:r>
            <a:endParaRPr lang="en-US" sz="1100"/>
          </a:p>
        </p:txBody>
      </p:sp>
      <p:cxnSp>
        <p:nvCxnSpPr>
          <p:cNvPr id="12" name="Connector 12"/>
          <p:cNvCxnSpPr/>
          <p:nvPr/>
        </p:nvCxnSpPr>
        <p:spPr>
          <a:xfrm rot="-9291">
            <a:off x="6604009" y="2320925"/>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604000" y="2517775"/>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坚持读原著、学原文、悟原理，在深学细悟中提升理论素养，掌握贯穿其中的立场、观点、方法，切实增强解决实际问题的能力。</a:t>
            </a:r>
            <a:endParaRPr lang="en-US" sz="1100"/>
          </a:p>
        </p:txBody>
      </p:sp>
      <p:sp>
        <p:nvSpPr>
          <p:cNvPr id="14" name="AutoShape 14"/>
          <p:cNvSpPr/>
          <p:nvPr/>
        </p:nvSpPr>
        <p:spPr>
          <a:xfrm>
            <a:off x="762000" y="3679825"/>
            <a:ext cx="5207000" cy="1778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62000" y="3679825"/>
            <a:ext cx="762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3806825"/>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聚焦主责主业</a:t>
            </a:r>
            <a:endParaRPr lang="en-US" sz="1100"/>
          </a:p>
        </p:txBody>
      </p:sp>
      <p:cxnSp>
        <p:nvCxnSpPr>
          <p:cNvPr id="17" name="Connector 17"/>
          <p:cNvCxnSpPr/>
          <p:nvPr/>
        </p:nvCxnSpPr>
        <p:spPr>
          <a:xfrm rot="-9291">
            <a:off x="1016009" y="4435475"/>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1016000" y="4568825"/>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锚定中心任务，把学习成果转化为谋划工作的思路、破解难题的举措和推动发展的实际成效，以高质量党建引领保障事业高质量发展。</a:t>
            </a:r>
            <a:endParaRPr lang="en-US" sz="1100"/>
          </a:p>
        </p:txBody>
      </p:sp>
      <p:sp>
        <p:nvSpPr>
          <p:cNvPr id="19" name="AutoShape 19"/>
          <p:cNvSpPr/>
          <p:nvPr/>
        </p:nvSpPr>
        <p:spPr>
          <a:xfrm>
            <a:off x="6350000" y="3679825"/>
            <a:ext cx="5207000" cy="1778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6350000" y="3679825"/>
            <a:ext cx="762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604000" y="3806825"/>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坚持以身作则</a:t>
            </a:r>
            <a:endParaRPr lang="en-US" sz="1100"/>
          </a:p>
        </p:txBody>
      </p:sp>
      <p:cxnSp>
        <p:nvCxnSpPr>
          <p:cNvPr id="22" name="Connector 22"/>
          <p:cNvCxnSpPr/>
          <p:nvPr/>
        </p:nvCxnSpPr>
        <p:spPr>
          <a:xfrm rot="-9291">
            <a:off x="6604009" y="4435475"/>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3" name="AutoShape 23"/>
          <p:cNvSpPr/>
          <p:nvPr/>
        </p:nvSpPr>
        <p:spPr>
          <a:xfrm>
            <a:off x="6604000" y="4568825"/>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党员领导干部要带头加强理论学习、带头锤炼党性修养、带头履职尽责担当，充分发挥“头雁效应”，为广大党员干部作出示范引领。</a:t>
            </a:r>
            <a:endParaRPr lang="en-US" sz="1100"/>
          </a:p>
        </p:txBody>
      </p:sp>
      <p:sp>
        <p:nvSpPr>
          <p:cNvPr id="2" name="矩形 1"/>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4" name="图片 23"/>
          <p:cNvPicPr>
            <a:picLocks noChangeAspect="1"/>
          </p:cNvPicPr>
          <p:nvPr userDrawn="1"/>
        </p:nvPicPr>
        <p:blipFill>
          <a:blip r:embed="rId1"/>
          <a:srcRect l="14719" t="70440"/>
          <a:stretch>
            <a:fillRect/>
          </a:stretch>
        </p:blipFill>
        <p:spPr>
          <a:xfrm>
            <a:off x="-635" y="5852795"/>
            <a:ext cx="12192635" cy="10134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867025"/>
            <a:ext cx="12192000" cy="762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一、</a:t>
            </a:r>
            <a:r>
              <a:rPr 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 提高政治站位</a:t>
            </a: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a:t>
            </a:r>
            <a:r>
              <a:rPr lang="en-US" sz="360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深刻领悟习近平总书记</a:t>
            </a:r>
            <a:endParaRPr lang="en-US" sz="360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endParaRPr>
          </a:p>
          <a:p>
            <a:pPr marL="0" indent="0" algn="ctr">
              <a:lnSpc>
                <a:spcPct val="125000"/>
              </a:lnSpc>
              <a:defRPr/>
            </a:pPr>
            <a:r>
              <a:rPr lang="en-US" sz="360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关于党的建设的重要思想的精髓要义</a:t>
            </a:r>
            <a:endParaRPr lang="en-US"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科学回答了建设长期执政马克思主义政党的时代课题</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5207000" cy="3302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79500" y="2540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直面严峻挑战，牢记根本问题</a:t>
            </a:r>
            <a:endParaRPr lang="en-US" sz="1100"/>
          </a:p>
        </p:txBody>
      </p:sp>
      <p:cxnSp>
        <p:nvCxnSpPr>
          <p:cNvPr id="8" name="Connector 8"/>
          <p:cNvCxnSpPr/>
          <p:nvPr/>
        </p:nvCxnSpPr>
        <p:spPr>
          <a:xfrm rot="-9683">
            <a:off x="1079509" y="3295650"/>
            <a:ext cx="4508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3556000"/>
            <a:ext cx="46355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执政考验、改革开放考验、市场经济考验、外部环境考验这“四大考验”，以及精神懈怠危险、能力不足危险、脱离群众危险、消极腐败危险这“四种危险”的严峻挑战，我们党必须时刻警醒，始终牢记“中国共产党是什么、要干什么”这一根本问题，锚定前行方向。</a:t>
            </a:r>
            <a:endParaRPr lang="en-US" sz="1100"/>
          </a:p>
        </p:txBody>
      </p:sp>
      <p:sp>
        <p:nvSpPr>
          <p:cNvPr id="10" name="AutoShape 10"/>
          <p:cNvSpPr/>
          <p:nvPr/>
        </p:nvSpPr>
        <p:spPr>
          <a:xfrm>
            <a:off x="6223000" y="2286000"/>
            <a:ext cx="5207000" cy="3302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540500" y="2540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锚定建设目标，锻造强大政党</a:t>
            </a:r>
            <a:endParaRPr lang="en-US" sz="1100"/>
          </a:p>
        </p:txBody>
      </p:sp>
      <p:cxnSp>
        <p:nvCxnSpPr>
          <p:cNvPr id="13" name="Connector 13"/>
          <p:cNvCxnSpPr/>
          <p:nvPr/>
        </p:nvCxnSpPr>
        <p:spPr>
          <a:xfrm rot="-9683">
            <a:off x="6540509" y="3295650"/>
            <a:ext cx="4508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3556000"/>
            <a:ext cx="46355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明确将党建设成为始终走在时代前列、人民衷心拥护、勇于自我革命、经得起各种风浪考验、朝气蓬勃的马克思主义执政党，致力于成为世界上最强大的政党，为中国特色社会主义事业提供根本政治保证。</a:t>
            </a:r>
            <a:endParaRPr lang="en-US" sz="1100"/>
          </a:p>
        </p:txBody>
      </p:sp>
      <p:sp>
        <p:nvSpPr>
          <p:cNvPr id="15" name="AutoShape 15"/>
          <p:cNvSpPr/>
          <p:nvPr/>
        </p:nvSpPr>
        <p:spPr>
          <a:xfrm>
            <a:off x="762000" y="58420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952500" y="5943600"/>
            <a:ext cx="10287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这一科学回答，深刻揭示了长期执政条件下党的建设的本质规律，为新时代全面从严治党提供了根本遵循。</a:t>
            </a:r>
            <a:endParaRPr lang="en-US" sz="1100"/>
          </a:p>
        </p:txBody>
      </p:sp>
      <p:sp>
        <p:nvSpPr>
          <p:cNvPr id="17" name="矩形 16"/>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确立战略布局与深化工程认知</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5207000" cy="3302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79500" y="2540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确立战略布局</a:t>
            </a:r>
            <a:endParaRPr lang="en-US" sz="1100"/>
          </a:p>
        </p:txBody>
      </p:sp>
      <p:cxnSp>
        <p:nvCxnSpPr>
          <p:cNvPr id="8" name="Connector 8"/>
          <p:cNvCxnSpPr/>
          <p:nvPr/>
        </p:nvCxnSpPr>
        <p:spPr>
          <a:xfrm rot="-9549">
            <a:off x="1079509" y="3295650"/>
            <a:ext cx="45720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9" name="AutoShape 9"/>
          <p:cNvSpPr/>
          <p:nvPr/>
        </p:nvSpPr>
        <p:spPr>
          <a:xfrm>
            <a:off x="1079500" y="3683000"/>
            <a:ext cx="46355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纳入“四个全面”战略布局，深刻强调其在治国理政中具有根本性、基础性地位，是事业发展的基础、关键与要害所在。</a:t>
            </a:r>
            <a:endParaRPr lang="en-US" sz="1100"/>
          </a:p>
        </p:txBody>
      </p:sp>
      <p:sp>
        <p:nvSpPr>
          <p:cNvPr id="10" name="AutoShape 10"/>
          <p:cNvSpPr/>
          <p:nvPr/>
        </p:nvSpPr>
        <p:spPr>
          <a:xfrm>
            <a:off x="6223000" y="2286000"/>
            <a:ext cx="5207000" cy="3302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540500" y="2540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深化工程认知</a:t>
            </a:r>
            <a:endParaRPr lang="en-US" sz="1100"/>
          </a:p>
        </p:txBody>
      </p:sp>
      <p:cxnSp>
        <p:nvCxnSpPr>
          <p:cNvPr id="13" name="Connector 13"/>
          <p:cNvCxnSpPr/>
          <p:nvPr/>
        </p:nvCxnSpPr>
        <p:spPr>
          <a:xfrm rot="-9549">
            <a:off x="6540509" y="3295650"/>
            <a:ext cx="45720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14" name="AutoShape 14"/>
          <p:cNvSpPr/>
          <p:nvPr/>
        </p:nvSpPr>
        <p:spPr>
          <a:xfrm>
            <a:off x="6540500" y="3683000"/>
            <a:ext cx="46355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明确党的建设新的伟大工程是起</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决定性</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作用的工程；创造性提出“以党的自我革命引领社会革命”的“两个革命”重要论断，深化了对执政规律的科学认识。</a:t>
            </a:r>
            <a:endParaRPr lang="en-US" sz="1100"/>
          </a:p>
        </p:txBody>
      </p:sp>
      <p:sp>
        <p:nvSpPr>
          <p:cNvPr id="15" name="AutoShape 15"/>
          <p:cNvSpPr/>
          <p:nvPr/>
        </p:nvSpPr>
        <p:spPr>
          <a:xfrm>
            <a:off x="762000" y="5842000"/>
            <a:ext cx="10668000" cy="762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5943600"/>
            <a:ext cx="10160000" cy="5588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这一思想把党的建设提升到前所未有的战略高度，为新时代坚持和发展中国特色社会主义、推进党的建设新的伟大工程提供了根本遵循。</a:t>
            </a:r>
            <a:endParaRPr lang="en-US" sz="1100"/>
          </a:p>
        </p:txBody>
      </p:sp>
      <p:sp>
        <p:nvSpPr>
          <p:cNvPr id="17" name="矩形 16"/>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深刻阐明了新时代党的建设的根本方针与科学布局</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5207000" cy="35560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101600" cy="50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3114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 确立根本原则</a:t>
            </a:r>
            <a:endParaRPr lang="en-US" sz="1100"/>
          </a:p>
        </p:txBody>
      </p:sp>
      <p:cxnSp>
        <p:nvCxnSpPr>
          <p:cNvPr id="8" name="Connector 8"/>
          <p:cNvCxnSpPr/>
          <p:nvPr/>
        </p:nvCxnSpPr>
        <p:spPr>
          <a:xfrm rot="-9291">
            <a:off x="1016009" y="3105150"/>
            <a:ext cx="469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9" name="AutoShape 9"/>
          <p:cNvSpPr/>
          <p:nvPr/>
        </p:nvSpPr>
        <p:spPr>
          <a:xfrm>
            <a:off x="1016000" y="3429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中国共产党领导是中国特色社会主义</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最本质的特征</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和</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最大优势</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，是党和国家的根本所在、命脉所在，是全国各族人民的利益所系、命运所系。</a:t>
            </a:r>
            <a:endParaRPr lang="en-US" sz="1100"/>
          </a:p>
        </p:txBody>
      </p:sp>
      <p:sp>
        <p:nvSpPr>
          <p:cNvPr id="10" name="AutoShape 10"/>
          <p:cNvSpPr/>
          <p:nvPr/>
        </p:nvSpPr>
        <p:spPr>
          <a:xfrm>
            <a:off x="1016000" y="5080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坚持和加强党的</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全面领导</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，是新时代党的建设的出发点和落脚点，确保党始终总揽全局、协调各方。</a:t>
            </a:r>
            <a:endParaRPr lang="en-US" sz="1100"/>
          </a:p>
        </p:txBody>
      </p:sp>
      <p:sp>
        <p:nvSpPr>
          <p:cNvPr id="11" name="AutoShape 11"/>
          <p:cNvSpPr/>
          <p:nvPr/>
        </p:nvSpPr>
        <p:spPr>
          <a:xfrm>
            <a:off x="6223000" y="2286000"/>
            <a:ext cx="5207000" cy="35560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223000" y="2286000"/>
            <a:ext cx="101600" cy="50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477000" y="23114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 构建科学布局</a:t>
            </a:r>
            <a:endParaRPr lang="en-US" sz="1100"/>
          </a:p>
        </p:txBody>
      </p:sp>
      <p:cxnSp>
        <p:nvCxnSpPr>
          <p:cNvPr id="14" name="Connector 14"/>
          <p:cNvCxnSpPr/>
          <p:nvPr/>
        </p:nvCxnSpPr>
        <p:spPr>
          <a:xfrm rot="-9291">
            <a:off x="6477009" y="3105150"/>
            <a:ext cx="469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5" name="AutoShape 15"/>
          <p:cNvSpPr/>
          <p:nvPr/>
        </p:nvSpPr>
        <p:spPr>
          <a:xfrm>
            <a:off x="6477000" y="3429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鲜明提出新时代党的建设总要求，回答了“建设什么样的长期执政的马克思主义政党、怎样建设长期执政的马克思主义政党”这一重大时代课题。</a:t>
            </a:r>
            <a:endParaRPr lang="en-US" sz="1100"/>
          </a:p>
        </p:txBody>
      </p:sp>
      <p:sp>
        <p:nvSpPr>
          <p:cNvPr id="16" name="AutoShape 16"/>
          <p:cNvSpPr/>
          <p:nvPr/>
        </p:nvSpPr>
        <p:spPr>
          <a:xfrm>
            <a:off x="6477000" y="4826000"/>
            <a:ext cx="4699000" cy="1016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604000" y="4953000"/>
            <a:ext cx="444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a:t>
            </a: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“5+2”</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总体布局：以政治建设为统领，统筹推进思想、组织、作风、纪律建设，把制度建设贯穿其中，深入推进反腐败斗争。</a:t>
            </a:r>
            <a:endParaRPr lang="en-US" sz="1100"/>
          </a:p>
        </p:txBody>
      </p:sp>
      <p:sp>
        <p:nvSpPr>
          <p:cNvPr id="18" name="AutoShape 18"/>
          <p:cNvSpPr/>
          <p:nvPr/>
        </p:nvSpPr>
        <p:spPr>
          <a:xfrm>
            <a:off x="762000" y="6096000"/>
            <a:ext cx="10668000" cy="50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889000" y="6172200"/>
            <a:ext cx="1041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这一科学布局，系统回答了新时代党的建设抓什么、怎么抓的问题，为推进新时代党的建设新的伟大工程提供了根本遵循。</a:t>
            </a:r>
            <a:endParaRPr lang="en-US" sz="1100"/>
          </a:p>
        </p:txBody>
      </p:sp>
      <p:sp>
        <p:nvSpPr>
          <p:cNvPr id="20" name="矩形 19"/>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坚守价值立场与压实政治责任</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t="1866" b="1866"/>
          <a:stretch>
            <a:fillRect/>
          </a:stretch>
        </p:blipFill>
        <p:spPr>
          <a:xfrm>
            <a:off x="762000" y="2159000"/>
            <a:ext cx="4572000" cy="3302000"/>
          </a:xfrm>
          <a:prstGeom prst="rect">
            <a:avLst/>
          </a:prstGeom>
          <a:noFill/>
          <a:ln w="25400" cap="flat" cmpd="sng">
            <a:solidFill>
              <a:srgbClr val="C00000">
                <a:alpha val="60000"/>
              </a:srgbClr>
            </a:solidFill>
            <a:prstDash val="solid"/>
            <a:round/>
          </a:ln>
        </p:spPr>
      </p:pic>
      <p:sp>
        <p:nvSpPr>
          <p:cNvPr id="6" name="AutoShape 6"/>
          <p:cNvSpPr/>
          <p:nvPr/>
        </p:nvSpPr>
        <p:spPr>
          <a:xfrm>
            <a:off x="762000" y="5715000"/>
            <a:ext cx="4572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党员干部深入乡村院落，与群众围坐交流，倾听民声、体察民情，以实际行动践行“人民至上”的价值理念，夯实执政根基。</a:t>
            </a:r>
            <a:endParaRPr lang="en-US" sz="1100"/>
          </a:p>
        </p:txBody>
      </p:sp>
      <p:cxnSp>
        <p:nvCxnSpPr>
          <p:cNvPr id="7" name="Connector 7"/>
          <p:cNvCxnSpPr/>
          <p:nvPr/>
        </p:nvCxnSpPr>
        <p:spPr>
          <a:xfrm rot="5389582">
            <a:off x="3746500" y="4248160"/>
            <a:ext cx="419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6223000" y="2159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223000" y="2159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2286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 坚守价值立场</a:t>
            </a:r>
            <a:endParaRPr lang="en-US" sz="1100"/>
          </a:p>
        </p:txBody>
      </p:sp>
      <p:cxnSp>
        <p:nvCxnSpPr>
          <p:cNvPr id="11" name="Connector 11"/>
          <p:cNvCxnSpPr/>
          <p:nvPr/>
        </p:nvCxnSpPr>
        <p:spPr>
          <a:xfrm rot="-9291">
            <a:off x="6477009" y="2787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6477000" y="2984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始终牢记“江山就是人民、人民就是江山”，不忘初心、牢记使命，把人民对美好生活的向往作为奋斗目标，让改革发展成果更多更公平惠及全体人民。</a:t>
            </a:r>
            <a:endParaRPr lang="en-US" sz="1100"/>
          </a:p>
        </p:txBody>
      </p:sp>
      <p:sp>
        <p:nvSpPr>
          <p:cNvPr id="13" name="AutoShape 13"/>
          <p:cNvSpPr/>
          <p:nvPr/>
        </p:nvSpPr>
        <p:spPr>
          <a:xfrm>
            <a:off x="6223000" y="43815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223000" y="43815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477000" y="4508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 压实政治责任</a:t>
            </a:r>
            <a:endParaRPr lang="en-US" sz="1100"/>
          </a:p>
        </p:txBody>
      </p:sp>
      <p:cxnSp>
        <p:nvCxnSpPr>
          <p:cNvPr id="16" name="Connector 16"/>
          <p:cNvCxnSpPr/>
          <p:nvPr/>
        </p:nvCxnSpPr>
        <p:spPr>
          <a:xfrm rot="-9291">
            <a:off x="6477009" y="5010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6477000" y="5207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牢固树立“抓好党建是最大政绩”的理念，强化“抓好党建是本职、不抓党建是失职、抓不好党建是不称职”的责任意识，切实履行管党治党职责。</a:t>
            </a:r>
            <a:endParaRPr lang="en-US" sz="1100"/>
          </a:p>
        </p:txBody>
      </p:sp>
      <p:sp>
        <p:nvSpPr>
          <p:cNvPr id="18" name="矩形 17"/>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进一步深化了对马克思主义执政党建设规律的认识（一）</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159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2860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功成名就时居安思危不容易</a:t>
            </a:r>
            <a:endParaRPr lang="en-US" sz="1100"/>
          </a:p>
          <a:p>
            <a:pPr marL="0" indent="0" algn="l">
              <a:lnSpc>
                <a:spcPct val="117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在取得伟大成就、事业发展顺境之时，能否始终保持清醒头脑，预见隐患与风险，防止骄傲自满、贪图享乐，是对执政党的重大考验。</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2159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223000" y="2159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22860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执掌政权后俭以养德不容易</a:t>
            </a:r>
            <a:endParaRPr lang="en-US" sz="1100"/>
          </a:p>
          <a:p>
            <a:pPr marL="0" indent="0" algn="l">
              <a:lnSpc>
                <a:spcPct val="117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掌握权力资源后，能否坚守艰苦奋斗、勤俭节约的优良作风，抵御奢靡之风的侵蚀，始终保持共产党人的政治本色，是必须时刻警惕的课题。</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4191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762000" y="4191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43180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承平时期严以治吏不容易</a:t>
            </a:r>
            <a:endParaRPr lang="en-US" sz="1100"/>
          </a:p>
          <a:p>
            <a:pPr marL="0" indent="0" algn="l">
              <a:lnSpc>
                <a:spcPct val="117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在长期和平稳定的环境中，能否严明纪律、严格管理干部队伍，防止官僚主义、形式主义滋生蔓延，确保队伍的纯洁性和战斗力，至关重要。</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223000" y="4191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223000" y="4191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477000" y="43180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变革关头顺应民心不容易</a:t>
            </a:r>
            <a:endParaRPr lang="en-US" sz="1100"/>
          </a:p>
          <a:p>
            <a:pPr marL="0" indent="0" algn="l">
              <a:lnSpc>
                <a:spcPct val="117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在时代变革、利益调整的关键时期，能否始终站稳人民立场，倾听人民呼声，把人民利益放在首位，是检验执政党初心和使命的试金石。</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矩形 16"/>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进一步深化了对马克思主义执政党建设规律的认识（二）</a:t>
            </a:r>
            <a:endParaRPr lang="en-US" sz="1100"/>
          </a:p>
        </p:txBody>
      </p:sp>
      <p:sp>
        <p:nvSpPr>
          <p:cNvPr id="4" name="AutoShape 4"/>
          <p:cNvSpPr/>
          <p:nvPr/>
        </p:nvSpPr>
        <p:spPr>
          <a:xfrm>
            <a:off x="762000" y="1524000"/>
            <a:ext cx="1066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t="15178" b="15178"/>
          <a:stretch>
            <a:fillRect/>
          </a:stretch>
        </p:blipFill>
        <p:spPr>
          <a:xfrm>
            <a:off x="762000" y="2159000"/>
            <a:ext cx="3556000" cy="3302000"/>
          </a:xfrm>
          <a:prstGeom prst="rect">
            <a:avLst/>
          </a:prstGeom>
          <a:noFill/>
          <a:ln w="12700" cap="flat" cmpd="sng">
            <a:solidFill>
              <a:srgbClr val="C00000">
                <a:alpha val="30000"/>
              </a:srgbClr>
            </a:solidFill>
            <a:prstDash val="solid"/>
            <a:round/>
          </a:ln>
        </p:spPr>
      </p:pic>
      <p:sp>
        <p:nvSpPr>
          <p:cNvPr id="6" name="AutoShape 6"/>
          <p:cNvSpPr/>
          <p:nvPr/>
        </p:nvSpPr>
        <p:spPr>
          <a:xfrm>
            <a:off x="762000" y="5651500"/>
            <a:ext cx="3556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以史为鉴，警钟长鸣。始终保持解决大党独有难题的清醒和坚定，是跳出治乱兴衰历史周期率的关键所在。</a:t>
            </a:r>
            <a:endParaRPr lang="en-US" sz="1100"/>
          </a:p>
        </p:txBody>
      </p:sp>
      <p:cxnSp>
        <p:nvCxnSpPr>
          <p:cNvPr id="7" name="Connector 7"/>
          <p:cNvCxnSpPr/>
          <p:nvPr/>
        </p:nvCxnSpPr>
        <p:spPr>
          <a:xfrm rot="5389582">
            <a:off x="2730500" y="4248160"/>
            <a:ext cx="419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5207000" y="2159000"/>
            <a:ext cx="63500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5207000" y="2159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397500" y="2286000"/>
            <a:ext cx="596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给出跳出历史周期率的“第二个答案”</a:t>
            </a:r>
            <a:endParaRPr lang="en-US" sz="1100"/>
          </a:p>
        </p:txBody>
      </p:sp>
      <p:cxnSp>
        <p:nvCxnSpPr>
          <p:cNvPr id="11" name="Connector 11"/>
          <p:cNvCxnSpPr/>
          <p:nvPr/>
        </p:nvCxnSpPr>
        <p:spPr>
          <a:xfrm rot="-7314">
            <a:off x="5397507" y="2787650"/>
            <a:ext cx="596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5397500" y="2921000"/>
            <a:ext cx="596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在毛泽东同志提出“让人民来监督政府”第一个答案的基础上，我们党结合新的历史条件，创造性提出“</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自我革命</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”这一“第二个答案”，这是对马克思主义建党学说的重大原创性贡献，标志着我们党对长期执政规律的认识达到了新高度。</a:t>
            </a:r>
            <a:endParaRPr lang="en-US" sz="1100"/>
          </a:p>
        </p:txBody>
      </p:sp>
      <p:sp>
        <p:nvSpPr>
          <p:cNvPr id="13" name="AutoShape 13"/>
          <p:cNvSpPr/>
          <p:nvPr/>
        </p:nvSpPr>
        <p:spPr>
          <a:xfrm>
            <a:off x="5207000" y="4318000"/>
            <a:ext cx="63500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207000" y="4318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397500" y="4445000"/>
            <a:ext cx="596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构建全面从严治党体系，推动管党治党制度化规范化</a:t>
            </a:r>
            <a:endParaRPr lang="en-US" sz="1100"/>
          </a:p>
        </p:txBody>
      </p:sp>
      <p:cxnSp>
        <p:nvCxnSpPr>
          <p:cNvPr id="16" name="Connector 16"/>
          <p:cNvCxnSpPr/>
          <p:nvPr/>
        </p:nvCxnSpPr>
        <p:spPr>
          <a:xfrm rot="-7314">
            <a:off x="5397507" y="4946650"/>
            <a:ext cx="596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5397500" y="5080000"/>
            <a:ext cx="596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坚持制度治党、依规治党，健全</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组织、教育、监管、制度、责任</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五大体系，形成内容科学、程序严密、配套完备、运行有效的党内法规制度体系，为党长期执政和国家长治久安提供坚实制度保障。</a:t>
            </a:r>
            <a:endParaRPr lang="en-US" sz="1100"/>
          </a:p>
        </p:txBody>
      </p:sp>
      <p:sp>
        <p:nvSpPr>
          <p:cNvPr id="18" name="矩形 17"/>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进一步深化了对马克思主义执政党建设规律的认识（三）</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4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3429000" cy="3302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政治建设的根本遵循</a:t>
            </a:r>
            <a:endParaRPr lang="en-US" sz="1100"/>
          </a:p>
        </p:txBody>
      </p:sp>
      <p:cxnSp>
        <p:nvCxnSpPr>
          <p:cNvPr id="8" name="Connector 8"/>
          <p:cNvCxnSpPr/>
          <p:nvPr/>
        </p:nvCxnSpPr>
        <p:spPr>
          <a:xfrm rot="-14323">
            <a:off x="952513" y="3422650"/>
            <a:ext cx="30480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9" name="AutoShape 9"/>
          <p:cNvSpPr/>
          <p:nvPr/>
        </p:nvSpPr>
        <p:spPr>
          <a:xfrm>
            <a:off x="952500" y="3683000"/>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明确提出“两个确立”的决定性意义，强调增强“政治三力”，为党的政治建设锚定了根本方向，确保全党在政治立场、政治方向、政治原则、政治道路上同党中央保持高度一致。</a:t>
            </a:r>
            <a:endParaRPr lang="en-US" sz="1100"/>
          </a:p>
        </p:txBody>
      </p:sp>
      <p:sp>
        <p:nvSpPr>
          <p:cNvPr id="10" name="AutoShape 10"/>
          <p:cNvSpPr/>
          <p:nvPr/>
        </p:nvSpPr>
        <p:spPr>
          <a:xfrm>
            <a:off x="4381500" y="2286000"/>
            <a:ext cx="3429000" cy="3302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2286000"/>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72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思想建设的理论升华</a:t>
            </a:r>
            <a:endParaRPr lang="en-US" sz="1100"/>
          </a:p>
        </p:txBody>
      </p:sp>
      <p:cxnSp>
        <p:nvCxnSpPr>
          <p:cNvPr id="13" name="Connector 13"/>
          <p:cNvCxnSpPr/>
          <p:nvPr/>
        </p:nvCxnSpPr>
        <p:spPr>
          <a:xfrm rot="-14323">
            <a:off x="4572013" y="3422650"/>
            <a:ext cx="30480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14" name="AutoShape 14"/>
          <p:cNvSpPr/>
          <p:nvPr/>
        </p:nvSpPr>
        <p:spPr>
          <a:xfrm>
            <a:off x="4572000" y="3683000"/>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深刻阐述“两个结合”的根本要求，凝练概括“伟大建党精神”，开辟了马克思主义中国化时代化的新境界，为全党提供了强大的思想武器和精神旗帜。</a:t>
            </a:r>
            <a:endParaRPr lang="en-US" sz="1100"/>
          </a:p>
        </p:txBody>
      </p:sp>
      <p:sp>
        <p:nvSpPr>
          <p:cNvPr id="15" name="AutoShape 15"/>
          <p:cNvSpPr/>
          <p:nvPr/>
        </p:nvSpPr>
        <p:spPr>
          <a:xfrm>
            <a:off x="8001000" y="2286000"/>
            <a:ext cx="3429000" cy="3302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01000" y="2286000"/>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1915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全面建设的系统拓展</a:t>
            </a:r>
            <a:endParaRPr lang="en-US" sz="1100"/>
          </a:p>
        </p:txBody>
      </p:sp>
      <p:cxnSp>
        <p:nvCxnSpPr>
          <p:cNvPr id="18" name="Connector 18"/>
          <p:cNvCxnSpPr/>
          <p:nvPr/>
        </p:nvCxnSpPr>
        <p:spPr>
          <a:xfrm rot="-14323">
            <a:off x="8191513" y="3422650"/>
            <a:ext cx="30480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19" name="AutoShape 19"/>
          <p:cNvSpPr/>
          <p:nvPr/>
        </p:nvSpPr>
        <p:spPr>
          <a:xfrm>
            <a:off x="8191500" y="3683000"/>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在作风建设、纪律建设和反腐败斗争等方面作出一系列重要论述，形成了系统完备、科学规范的党建理论体系，极大丰富了马克思主义建党学说的宝库。</a:t>
            </a:r>
            <a:endParaRPr lang="en-US" sz="1100"/>
          </a:p>
        </p:txBody>
      </p:sp>
      <p:sp>
        <p:nvSpPr>
          <p:cNvPr id="20" name="AutoShape 20"/>
          <p:cNvSpPr/>
          <p:nvPr/>
        </p:nvSpPr>
        <p:spPr>
          <a:xfrm>
            <a:off x="762000" y="5969000"/>
            <a:ext cx="10668000" cy="635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6070600"/>
            <a:ext cx="10287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这些新论断、新思想、新要求，为新时代推进党的建设新的伟大工程提供了根本遵循和行动指南，指引着党的建设不断开创新局面。</a:t>
            </a:r>
            <a:endParaRPr lang="en-US" sz="1100"/>
          </a:p>
        </p:txBody>
      </p:sp>
      <p:sp>
        <p:nvSpPr>
          <p:cNvPr id="22" name="矩形 21"/>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充分彰显了其强大的真理力量和实践伟力</a:t>
            </a:r>
            <a:endParaRPr lang="en-US" sz="1100"/>
          </a:p>
        </p:txBody>
      </p:sp>
      <p:sp>
        <p:nvSpPr>
          <p:cNvPr id="4" name="AutoShape 4"/>
          <p:cNvSpPr/>
          <p:nvPr/>
        </p:nvSpPr>
        <p:spPr>
          <a:xfrm>
            <a:off x="762000" y="1905000"/>
            <a:ext cx="3378200" cy="4318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473" r="473"/>
          <a:stretch>
            <a:fillRect/>
          </a:stretch>
        </p:blipFill>
        <p:spPr>
          <a:xfrm>
            <a:off x="889000" y="2095500"/>
            <a:ext cx="3124200" cy="2032000"/>
          </a:xfrm>
          <a:prstGeom prst="rect">
            <a:avLst/>
          </a:prstGeom>
          <a:noFill/>
          <a:ln w="25400" cap="flat" cmpd="sng">
            <a:noFill/>
            <a:prstDash val="solid"/>
            <a:round/>
          </a:ln>
        </p:spPr>
      </p:pic>
      <p:sp>
        <p:nvSpPr>
          <p:cNvPr id="6" name="AutoShape 6"/>
          <p:cNvSpPr/>
          <p:nvPr/>
        </p:nvSpPr>
        <p:spPr>
          <a:xfrm>
            <a:off x="889000" y="4381500"/>
            <a:ext cx="31242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管党治党宽松软状况得到根本扭转</a:t>
            </a:r>
            <a:endParaRPr lang="en-US" sz="1100"/>
          </a:p>
        </p:txBody>
      </p:sp>
      <p:cxnSp>
        <p:nvCxnSpPr>
          <p:cNvPr id="7" name="Connector 7"/>
          <p:cNvCxnSpPr/>
          <p:nvPr/>
        </p:nvCxnSpPr>
        <p:spPr>
          <a:xfrm rot="-13974">
            <a:off x="889013" y="4946650"/>
            <a:ext cx="31242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889000" y="5080000"/>
            <a:ext cx="3124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坚决刹住歪风，强力纠治顽疾，有效消除隐患，经过革命性锻造，我们党在政治、思想、组织、作风等各方面更加坚强有力，焕发出新的强大生机活力。</a:t>
            </a:r>
            <a:endParaRPr lang="en-US" sz="1100"/>
          </a:p>
        </p:txBody>
      </p:sp>
      <p:sp>
        <p:nvSpPr>
          <p:cNvPr id="9" name="AutoShape 9"/>
          <p:cNvSpPr/>
          <p:nvPr/>
        </p:nvSpPr>
        <p:spPr>
          <a:xfrm>
            <a:off x="4406900" y="1905000"/>
            <a:ext cx="3378200" cy="4318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2"/>
          <a:srcRect l="631" r="631"/>
          <a:stretch>
            <a:fillRect/>
          </a:stretch>
        </p:blipFill>
        <p:spPr>
          <a:xfrm>
            <a:off x="4533900" y="2095500"/>
            <a:ext cx="3124200" cy="2032000"/>
          </a:xfrm>
          <a:prstGeom prst="rect">
            <a:avLst/>
          </a:prstGeom>
          <a:noFill/>
          <a:ln w="25400" cap="flat" cmpd="sng">
            <a:noFill/>
            <a:prstDash val="solid"/>
            <a:round/>
          </a:ln>
        </p:spPr>
      </p:pic>
      <p:sp>
        <p:nvSpPr>
          <p:cNvPr id="11" name="AutoShape 11"/>
          <p:cNvSpPr/>
          <p:nvPr/>
        </p:nvSpPr>
        <p:spPr>
          <a:xfrm>
            <a:off x="4533900" y="4381500"/>
            <a:ext cx="31242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党心军心民心空前凝聚</a:t>
            </a:r>
            <a:endParaRPr lang="en-US" sz="1100"/>
          </a:p>
        </p:txBody>
      </p:sp>
      <p:cxnSp>
        <p:nvCxnSpPr>
          <p:cNvPr id="12" name="Connector 12"/>
          <p:cNvCxnSpPr/>
          <p:nvPr/>
        </p:nvCxnSpPr>
        <p:spPr>
          <a:xfrm rot="-13974">
            <a:off x="4533913" y="4946650"/>
            <a:ext cx="31242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3" name="AutoShape 13"/>
          <p:cNvSpPr/>
          <p:nvPr/>
        </p:nvSpPr>
        <p:spPr>
          <a:xfrm>
            <a:off x="4533900" y="5080000"/>
            <a:ext cx="3124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党风政风为之一新，社风民风持续向好，党同人民群众的血肉联系更加紧密，为打赢脱贫攻坚战、全面建成小康社会提供了根本政治保证和坚实力量支撑。</a:t>
            </a:r>
            <a:endParaRPr lang="en-US" sz="1100"/>
          </a:p>
        </p:txBody>
      </p:sp>
      <p:sp>
        <p:nvSpPr>
          <p:cNvPr id="14" name="AutoShape 14"/>
          <p:cNvSpPr/>
          <p:nvPr/>
        </p:nvSpPr>
        <p:spPr>
          <a:xfrm>
            <a:off x="8051800" y="1905000"/>
            <a:ext cx="3378200" cy="4318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srcRect l="6670" r="6670"/>
          <a:stretch>
            <a:fillRect/>
          </a:stretch>
        </p:blipFill>
        <p:spPr>
          <a:xfrm>
            <a:off x="8178800" y="2095500"/>
            <a:ext cx="3124200" cy="2032000"/>
          </a:xfrm>
          <a:prstGeom prst="rect">
            <a:avLst/>
          </a:prstGeom>
          <a:noFill/>
          <a:ln w="25400" cap="flat" cmpd="sng">
            <a:noFill/>
            <a:prstDash val="solid"/>
            <a:round/>
          </a:ln>
        </p:spPr>
      </p:pic>
      <p:sp>
        <p:nvSpPr>
          <p:cNvPr id="16" name="AutoShape 16"/>
          <p:cNvSpPr/>
          <p:nvPr/>
        </p:nvSpPr>
        <p:spPr>
          <a:xfrm>
            <a:off x="8178800" y="4381500"/>
            <a:ext cx="31242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引领民族复兴进入不可逆转的历史进程</a:t>
            </a:r>
            <a:endParaRPr lang="en-US" sz="1100"/>
          </a:p>
        </p:txBody>
      </p:sp>
      <p:cxnSp>
        <p:nvCxnSpPr>
          <p:cNvPr id="17" name="Connector 17"/>
          <p:cNvCxnSpPr/>
          <p:nvPr/>
        </p:nvCxnSpPr>
        <p:spPr>
          <a:xfrm rot="-13974">
            <a:off x="8178813" y="4946650"/>
            <a:ext cx="31242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8" name="AutoShape 18"/>
          <p:cNvSpPr/>
          <p:nvPr/>
        </p:nvSpPr>
        <p:spPr>
          <a:xfrm>
            <a:off x="8178800" y="5080000"/>
            <a:ext cx="3124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中国式现代化成功推进和拓展，创造了人类文明新形态，为发展中国家走向现代化提供了全新选择，贡献了中国智慧和中国方案，中华民族伟大复兴展现出前所未有的光明前景。</a:t>
            </a:r>
            <a:endParaRPr lang="en-US" sz="1100"/>
          </a:p>
        </p:txBody>
      </p:sp>
      <p:sp>
        <p:nvSpPr>
          <p:cNvPr id="19" name="矩形 18"/>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9083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二、掌握科学方法，</a:t>
            </a:r>
            <a:r>
              <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在深学细悟中</a:t>
            </a:r>
            <a:endPar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endParaRPr>
          </a:p>
          <a:p>
            <a:pPr marL="0" indent="0" algn="ctr">
              <a:lnSpc>
                <a:spcPct val="125000"/>
              </a:lnSpc>
              <a:defRPr/>
            </a:pPr>
            <a:r>
              <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提升理论素养和思维能力</a:t>
            </a:r>
            <a:endPar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方法一：坚持三者相统一</a:t>
            </a:r>
            <a:endParaRPr lang="en-US" sz="1100"/>
          </a:p>
        </p:txBody>
      </p:sp>
      <p:sp>
        <p:nvSpPr>
          <p:cNvPr id="4" name="AutoShape 4"/>
          <p:cNvSpPr/>
          <p:nvPr/>
        </p:nvSpPr>
        <p:spPr>
          <a:xfrm>
            <a:off x="762000" y="2032000"/>
            <a:ext cx="3378200" cy="2667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286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党的建设</a:t>
            </a:r>
            <a:endParaRPr lang="en-US" sz="1100"/>
          </a:p>
        </p:txBody>
      </p:sp>
      <p:cxnSp>
        <p:nvCxnSpPr>
          <p:cNvPr id="7" name="Connector 7"/>
          <p:cNvCxnSpPr/>
          <p:nvPr/>
        </p:nvCxnSpPr>
        <p:spPr>
          <a:xfrm rot="-14566">
            <a:off x="952513" y="2978150"/>
            <a:ext cx="2997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8" name="AutoShape 8"/>
          <p:cNvSpPr/>
          <p:nvPr/>
        </p:nvSpPr>
        <p:spPr>
          <a:xfrm>
            <a:off x="952500" y="31750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是事业发展的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根本保障</a:t>
            </a: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。必须把党建设得更加坚强有力，确保党始终成为中国特色社会主义事业的领导核心，为各项工作提供坚实的政治和组织保证。</a:t>
            </a:r>
            <a:endParaRPr lang="en-US" sz="1100"/>
          </a:p>
        </p:txBody>
      </p:sp>
      <p:sp>
        <p:nvSpPr>
          <p:cNvPr id="9" name="AutoShape 9"/>
          <p:cNvSpPr/>
          <p:nvPr/>
        </p:nvSpPr>
        <p:spPr>
          <a:xfrm>
            <a:off x="4394200" y="2032000"/>
            <a:ext cx="3378200" cy="2667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3942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584700" y="2286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党的领导</a:t>
            </a:r>
            <a:endParaRPr lang="en-US" sz="1100"/>
          </a:p>
        </p:txBody>
      </p:sp>
      <p:cxnSp>
        <p:nvCxnSpPr>
          <p:cNvPr id="12" name="Connector 12"/>
          <p:cNvCxnSpPr/>
          <p:nvPr/>
        </p:nvCxnSpPr>
        <p:spPr>
          <a:xfrm rot="-14566">
            <a:off x="4584713" y="2978150"/>
            <a:ext cx="2997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3" name="AutoShape 13"/>
          <p:cNvSpPr/>
          <p:nvPr/>
        </p:nvSpPr>
        <p:spPr>
          <a:xfrm>
            <a:off x="4584700" y="31750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是全局工作的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命脉所在</a:t>
            </a: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。党的领导必须贯穿于党的建设全过程，体现在治国理政各方面，确保党始终总揽全局、协调各方，引领事业沿着正确方向前进。</a:t>
            </a:r>
            <a:endParaRPr lang="en-US" sz="1100"/>
          </a:p>
        </p:txBody>
      </p:sp>
      <p:sp>
        <p:nvSpPr>
          <p:cNvPr id="14" name="AutoShape 14"/>
          <p:cNvSpPr/>
          <p:nvPr/>
        </p:nvSpPr>
        <p:spPr>
          <a:xfrm>
            <a:off x="8026400" y="2032000"/>
            <a:ext cx="3378200" cy="2667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0264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216900" y="2286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党的事业</a:t>
            </a:r>
            <a:endParaRPr lang="en-US" sz="1100"/>
          </a:p>
        </p:txBody>
      </p:sp>
      <p:cxnSp>
        <p:nvCxnSpPr>
          <p:cNvPr id="17" name="Connector 17"/>
          <p:cNvCxnSpPr/>
          <p:nvPr/>
        </p:nvCxnSpPr>
        <p:spPr>
          <a:xfrm rot="-14566">
            <a:off x="8216913" y="2978150"/>
            <a:ext cx="2997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8" name="AutoShape 18"/>
          <p:cNvSpPr/>
          <p:nvPr/>
        </p:nvSpPr>
        <p:spPr>
          <a:xfrm>
            <a:off x="8216900" y="31750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是全部工作的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最终归宿</a:t>
            </a: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。党的建设和党的领导，最终都要落脚到服务党和国家事业发展大局上，以事业发展的成效检验党建工作的成果。</a:t>
            </a:r>
            <a:endParaRPr lang="en-US" sz="1100"/>
          </a:p>
        </p:txBody>
      </p:sp>
      <p:sp>
        <p:nvSpPr>
          <p:cNvPr id="19" name="AutoShape 19"/>
          <p:cNvSpPr/>
          <p:nvPr/>
        </p:nvSpPr>
        <p:spPr>
          <a:xfrm>
            <a:off x="762000" y="5207000"/>
            <a:ext cx="10668000" cy="1079500"/>
          </a:xfrm>
          <a:prstGeom prst="roundRect">
            <a:avLst>
              <a:gd name="adj" fmla="val 0"/>
            </a:avLst>
          </a:prstGeom>
          <a:solidFill>
            <a:srgbClr val="C00000">
              <a:alpha val="8000"/>
            </a:srgbClr>
          </a:solidFill>
          <a:ln w="12700" cap="flat" cmpd="sng">
            <a:solidFill>
              <a:srgbClr val="C00000">
                <a:alpha val="4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762000" y="5207000"/>
            <a:ext cx="762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5397500"/>
            <a:ext cx="304800" cy="304800"/>
          </a:xfrm>
          <a:prstGeom prst="rect">
            <a:avLst/>
          </a:prstGeom>
        </p:spPr>
      </p:pic>
      <p:sp>
        <p:nvSpPr>
          <p:cNvPr id="22" name="AutoShape 22"/>
          <p:cNvSpPr/>
          <p:nvPr/>
        </p:nvSpPr>
        <p:spPr>
          <a:xfrm>
            <a:off x="1524000" y="5359400"/>
            <a:ext cx="952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5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深刻把握三者内在逻辑，坚决防止党建工作与业务工作“两张皮”，推动党建与业务深度融合，确保党建工作始终服务于党和国家事业发展的宏大实践。</a:t>
            </a:r>
            <a:endParaRPr lang="en-US" sz="1100"/>
          </a:p>
        </p:txBody>
      </p:sp>
      <p:sp>
        <p:nvSpPr>
          <p:cNvPr id="23" name="矩形 22"/>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方法二：坚持三贯通</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413000"/>
            <a:ext cx="3378200" cy="3048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730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 历史维度</a:t>
            </a:r>
            <a:endParaRPr lang="en-US" sz="1100"/>
          </a:p>
        </p:txBody>
      </p:sp>
      <p:cxnSp>
        <p:nvCxnSpPr>
          <p:cNvPr id="8" name="Connector 8"/>
          <p:cNvCxnSpPr/>
          <p:nvPr/>
        </p:nvCxnSpPr>
        <p:spPr>
          <a:xfrm rot="-14566">
            <a:off x="952513" y="3422650"/>
            <a:ext cx="29972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9" name="AutoShape 9"/>
          <p:cNvSpPr/>
          <p:nvPr/>
        </p:nvSpPr>
        <p:spPr>
          <a:xfrm>
            <a:off x="952500" y="3683000"/>
            <a:ext cx="2997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深刻把握这一思想是党百余年奋斗特别是新时代伟大实践的经验总结与</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智慧结晶</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，是历经历史检验、实践锤炼的科学真理。</a:t>
            </a:r>
            <a:endParaRPr lang="en-US" sz="1100"/>
          </a:p>
        </p:txBody>
      </p:sp>
      <p:sp>
        <p:nvSpPr>
          <p:cNvPr id="10" name="AutoShape 10"/>
          <p:cNvSpPr/>
          <p:nvPr/>
        </p:nvSpPr>
        <p:spPr>
          <a:xfrm>
            <a:off x="4406900" y="2413000"/>
            <a:ext cx="3378200" cy="3048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97400" y="2730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 理论维度</a:t>
            </a:r>
            <a:endParaRPr lang="en-US" sz="1100"/>
          </a:p>
        </p:txBody>
      </p:sp>
      <p:cxnSp>
        <p:nvCxnSpPr>
          <p:cNvPr id="13" name="Connector 13"/>
          <p:cNvCxnSpPr/>
          <p:nvPr/>
        </p:nvCxnSpPr>
        <p:spPr>
          <a:xfrm rot="-14566">
            <a:off x="4597413" y="3422650"/>
            <a:ext cx="29972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14" name="AutoShape 14"/>
          <p:cNvSpPr/>
          <p:nvPr/>
        </p:nvSpPr>
        <p:spPr>
          <a:xfrm>
            <a:off x="4597400" y="3683000"/>
            <a:ext cx="2997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深刻认识这一思想是马克思主义建党学说中国化时代化的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最新发展</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，实现了马克思主义执政党建设理论的重大突破与创新。</a:t>
            </a:r>
            <a:endParaRPr lang="en-US" sz="1100"/>
          </a:p>
        </p:txBody>
      </p:sp>
      <p:sp>
        <p:nvSpPr>
          <p:cNvPr id="15" name="AutoShape 15"/>
          <p:cNvSpPr/>
          <p:nvPr/>
        </p:nvSpPr>
        <p:spPr>
          <a:xfrm>
            <a:off x="8051800" y="2413000"/>
            <a:ext cx="3378200" cy="3048000"/>
          </a:xfrm>
          <a:prstGeom prst="roundRect">
            <a:avLst>
              <a:gd name="adj" fmla="val 0"/>
            </a:avLst>
          </a:prstGeom>
          <a:solidFill>
            <a:srgbClr val="FFFFFF">
              <a:alpha val="6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242300" y="2730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 实践维度</a:t>
            </a:r>
            <a:endParaRPr lang="en-US" sz="1100"/>
          </a:p>
        </p:txBody>
      </p:sp>
      <p:cxnSp>
        <p:nvCxnSpPr>
          <p:cNvPr id="18" name="Connector 18"/>
          <p:cNvCxnSpPr/>
          <p:nvPr/>
        </p:nvCxnSpPr>
        <p:spPr>
          <a:xfrm rot="-14566">
            <a:off x="8242313" y="3422650"/>
            <a:ext cx="29972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19" name="AutoShape 19"/>
          <p:cNvSpPr/>
          <p:nvPr/>
        </p:nvSpPr>
        <p:spPr>
          <a:xfrm>
            <a:off x="8242300" y="3683000"/>
            <a:ext cx="2997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深刻理解这一思想是解决新时代党的建设突出问题、推动管党治党实践的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行动指南</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，具有极强的现实针对性和实践指导性。</a:t>
            </a:r>
            <a:endParaRPr lang="en-US" sz="1100"/>
          </a:p>
        </p:txBody>
      </p:sp>
      <p:sp>
        <p:nvSpPr>
          <p:cNvPr id="20" name="AutoShape 20"/>
          <p:cNvSpPr/>
          <p:nvPr/>
        </p:nvSpPr>
        <p:spPr>
          <a:xfrm>
            <a:off x="762000" y="58420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943600"/>
            <a:ext cx="10287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贯通历史、理论与实践，方能全面把握其形成脉络、核心要义和实践要求，确保党的建设始终沿着正确方向前进。</a:t>
            </a:r>
            <a:endParaRPr lang="en-US" sz="1100"/>
          </a:p>
        </p:txBody>
      </p:sp>
      <p:sp>
        <p:nvSpPr>
          <p:cNvPr id="22" name="矩形 21"/>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方法三：坚持三相联系</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413000"/>
            <a:ext cx="3378200" cy="3048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413000"/>
            <a:ext cx="3378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794000"/>
            <a:ext cx="2997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宽广的世界眼光</a:t>
            </a:r>
            <a:endParaRPr lang="en-US" sz="1100"/>
          </a:p>
        </p:txBody>
      </p:sp>
      <p:cxnSp>
        <p:nvCxnSpPr>
          <p:cNvPr id="8" name="Connector 8"/>
          <p:cNvCxnSpPr/>
          <p:nvPr/>
        </p:nvCxnSpPr>
        <p:spPr>
          <a:xfrm rot="-14566">
            <a:off x="952513" y="3549650"/>
            <a:ext cx="2997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952500" y="38100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深刻认识世界格局“东升西降”的历史大势，在比较鉴别中更加坚定中国特色社会主义制度自信，始终站在时代前沿观察思考问题。</a:t>
            </a:r>
            <a:endParaRPr lang="en-US" sz="1100"/>
          </a:p>
        </p:txBody>
      </p:sp>
      <p:sp>
        <p:nvSpPr>
          <p:cNvPr id="10" name="AutoShape 10"/>
          <p:cNvSpPr/>
          <p:nvPr/>
        </p:nvSpPr>
        <p:spPr>
          <a:xfrm>
            <a:off x="4394200" y="2413000"/>
            <a:ext cx="3378200" cy="3048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413000"/>
            <a:ext cx="3378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84700" y="2794000"/>
            <a:ext cx="2997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深沉的忧患意识</a:t>
            </a:r>
            <a:endParaRPr lang="en-US" sz="1100"/>
          </a:p>
        </p:txBody>
      </p:sp>
      <p:cxnSp>
        <p:nvCxnSpPr>
          <p:cNvPr id="13" name="Connector 13"/>
          <p:cNvCxnSpPr/>
          <p:nvPr/>
        </p:nvCxnSpPr>
        <p:spPr>
          <a:xfrm rot="-14566">
            <a:off x="4584713" y="3549650"/>
            <a:ext cx="2997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4584700" y="38100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时刻保持解决大党独有难题的清醒和坚定，居安思危、未雨绸缪，直面风险挑战，以“赶考”的心态答好新时代的答卷。</a:t>
            </a:r>
            <a:endParaRPr lang="en-US" sz="1100"/>
          </a:p>
        </p:txBody>
      </p:sp>
      <p:sp>
        <p:nvSpPr>
          <p:cNvPr id="15" name="AutoShape 15"/>
          <p:cNvSpPr/>
          <p:nvPr/>
        </p:nvSpPr>
        <p:spPr>
          <a:xfrm>
            <a:off x="8026400" y="2413000"/>
            <a:ext cx="3378200" cy="3048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26400" y="2413000"/>
            <a:ext cx="3378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216900" y="2794000"/>
            <a:ext cx="2997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强烈的历史主动</a:t>
            </a:r>
            <a:endParaRPr lang="en-US" sz="1100"/>
          </a:p>
        </p:txBody>
      </p:sp>
      <p:cxnSp>
        <p:nvCxnSpPr>
          <p:cNvPr id="18" name="Connector 18"/>
          <p:cNvCxnSpPr/>
          <p:nvPr/>
        </p:nvCxnSpPr>
        <p:spPr>
          <a:xfrm rot="-14566">
            <a:off x="8216913" y="3549650"/>
            <a:ext cx="2997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9" name="AutoShape 19"/>
          <p:cNvSpPr/>
          <p:nvPr/>
        </p:nvSpPr>
        <p:spPr>
          <a:xfrm>
            <a:off x="8216900" y="38100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增强“四个意识”、坚定“四个自信”、做到“两个维护”，主动担当作为，在历史发展的关键节点牢牢掌握事业发展的主动权。</a:t>
            </a:r>
            <a:endParaRPr lang="en-US" sz="1100"/>
          </a:p>
        </p:txBody>
      </p:sp>
      <p:sp>
        <p:nvSpPr>
          <p:cNvPr id="20" name="AutoShape 20"/>
          <p:cNvSpPr/>
          <p:nvPr/>
        </p:nvSpPr>
        <p:spPr>
          <a:xfrm>
            <a:off x="762000" y="5842000"/>
            <a:ext cx="10668000" cy="635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943600"/>
            <a:ext cx="10287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坚持联系时代潮流、民族命运和国际局势，把理论学习成果转化为观察问题、分析问题、解决问题的立场、观点和方法。</a:t>
            </a:r>
            <a:endParaRPr lang="en-US" sz="1100"/>
          </a:p>
        </p:txBody>
      </p:sp>
      <p:sp>
        <p:nvSpPr>
          <p:cNvPr id="22" name="矩形 21"/>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方法四：坚持三结合</a:t>
            </a:r>
            <a:endParaRPr lang="en-US" sz="1100"/>
          </a:p>
        </p:txBody>
      </p:sp>
      <p:sp>
        <p:nvSpPr>
          <p:cNvPr id="4" name="AutoShape 4"/>
          <p:cNvSpPr/>
          <p:nvPr/>
        </p:nvSpPr>
        <p:spPr>
          <a:xfrm>
            <a:off x="762000" y="2032000"/>
            <a:ext cx="3378200" cy="2413000"/>
          </a:xfrm>
          <a:prstGeom prst="roundRect">
            <a:avLst>
              <a:gd name="adj" fmla="val 0"/>
            </a:avLst>
          </a:prstGeom>
          <a:solidFill>
            <a:srgbClr val="FFFFFF">
              <a:alpha val="75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7" name="AutoShape 7"/>
          <p:cNvSpPr/>
          <p:nvPr/>
        </p:nvSpPr>
        <p:spPr>
          <a:xfrm>
            <a:off x="1549400" y="2260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把思想摆进去</a:t>
            </a:r>
            <a:endParaRPr lang="en-US" sz="1100"/>
          </a:p>
        </p:txBody>
      </p:sp>
      <p:cxnSp>
        <p:nvCxnSpPr>
          <p:cNvPr id="8" name="Connector 8"/>
          <p:cNvCxnSpPr/>
          <p:nvPr/>
        </p:nvCxnSpPr>
        <p:spPr>
          <a:xfrm rot="-15211">
            <a:off x="1016014" y="2914650"/>
            <a:ext cx="2870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16000" y="3175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自觉检视理想信念和党性修养的实际情况，主动掸去思想上的灰尘，不断锤炼政治品格，筑牢信仰之基。</a:t>
            </a:r>
            <a:endParaRPr lang="en-US" sz="1100"/>
          </a:p>
        </p:txBody>
      </p:sp>
      <p:sp>
        <p:nvSpPr>
          <p:cNvPr id="10" name="AutoShape 10"/>
          <p:cNvSpPr/>
          <p:nvPr/>
        </p:nvSpPr>
        <p:spPr>
          <a:xfrm>
            <a:off x="4394200" y="2032000"/>
            <a:ext cx="3378200" cy="2413000"/>
          </a:xfrm>
          <a:prstGeom prst="roundRect">
            <a:avLst>
              <a:gd name="adj" fmla="val 0"/>
            </a:avLst>
          </a:prstGeom>
          <a:solidFill>
            <a:srgbClr val="FFFFFF">
              <a:alpha val="75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286000"/>
            <a:ext cx="406400" cy="406400"/>
          </a:xfrm>
          <a:prstGeom prst="rect">
            <a:avLst/>
          </a:prstGeom>
        </p:spPr>
      </p:pic>
      <p:sp>
        <p:nvSpPr>
          <p:cNvPr id="13" name="AutoShape 13"/>
          <p:cNvSpPr/>
          <p:nvPr/>
        </p:nvSpPr>
        <p:spPr>
          <a:xfrm>
            <a:off x="5181600" y="2260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把工作摆进去</a:t>
            </a:r>
            <a:endParaRPr lang="en-US" sz="1100"/>
          </a:p>
        </p:txBody>
      </p:sp>
      <p:cxnSp>
        <p:nvCxnSpPr>
          <p:cNvPr id="14" name="Connector 14"/>
          <p:cNvCxnSpPr/>
          <p:nvPr/>
        </p:nvCxnSpPr>
        <p:spPr>
          <a:xfrm rot="-15211">
            <a:off x="4648214" y="2914650"/>
            <a:ext cx="2870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5" name="AutoShape 15"/>
          <p:cNvSpPr/>
          <p:nvPr/>
        </p:nvSpPr>
        <p:spPr>
          <a:xfrm>
            <a:off x="4648200" y="3175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深入思考如何运用党建理论破解发展中的难点问题，将学习成果转化为谋划工作的思路，切实提升治理效能。</a:t>
            </a:r>
            <a:endParaRPr lang="en-US" sz="1100"/>
          </a:p>
        </p:txBody>
      </p:sp>
      <p:sp>
        <p:nvSpPr>
          <p:cNvPr id="16" name="AutoShape 16"/>
          <p:cNvSpPr/>
          <p:nvPr/>
        </p:nvSpPr>
        <p:spPr>
          <a:xfrm>
            <a:off x="8026400" y="2032000"/>
            <a:ext cx="3378200" cy="2413000"/>
          </a:xfrm>
          <a:prstGeom prst="roundRect">
            <a:avLst>
              <a:gd name="adj" fmla="val 0"/>
            </a:avLst>
          </a:prstGeom>
          <a:solidFill>
            <a:srgbClr val="FFFFFF">
              <a:alpha val="75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264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286000"/>
            <a:ext cx="406400" cy="406400"/>
          </a:xfrm>
          <a:prstGeom prst="rect">
            <a:avLst/>
          </a:prstGeom>
        </p:spPr>
      </p:pic>
      <p:sp>
        <p:nvSpPr>
          <p:cNvPr id="19" name="AutoShape 19"/>
          <p:cNvSpPr/>
          <p:nvPr/>
        </p:nvSpPr>
        <p:spPr>
          <a:xfrm>
            <a:off x="8813800" y="2260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把职责摆进去</a:t>
            </a:r>
            <a:endParaRPr lang="en-US" sz="1100"/>
          </a:p>
        </p:txBody>
      </p:sp>
      <p:cxnSp>
        <p:nvCxnSpPr>
          <p:cNvPr id="20" name="Connector 20"/>
          <p:cNvCxnSpPr/>
          <p:nvPr/>
        </p:nvCxnSpPr>
        <p:spPr>
          <a:xfrm rot="-15211">
            <a:off x="8280414" y="2914650"/>
            <a:ext cx="2870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1" name="AutoShape 21"/>
          <p:cNvSpPr/>
          <p:nvPr/>
        </p:nvSpPr>
        <p:spPr>
          <a:xfrm>
            <a:off x="8280400" y="3175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深刻反思落实全面从严治党责任是否到位，强化责任担当，做到守土有责、守土负责、守土尽责。</a:t>
            </a:r>
            <a:endParaRPr lang="en-US" sz="1100"/>
          </a:p>
        </p:txBody>
      </p:sp>
      <p:sp>
        <p:nvSpPr>
          <p:cNvPr id="22" name="AutoShape 22"/>
          <p:cNvSpPr/>
          <p:nvPr/>
        </p:nvSpPr>
        <p:spPr>
          <a:xfrm>
            <a:off x="762000" y="5080000"/>
            <a:ext cx="10668000" cy="1143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762000" y="50800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1092200" y="5270500"/>
            <a:ext cx="1003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最终目标：坚持学思用贯通、知信行统一，将理论学习的成果真正转化为改造主观世界和客观世界的强大力量，确保学出成效、行出实绩。</a:t>
            </a:r>
            <a:endParaRPr lang="en-US" sz="1100"/>
          </a:p>
        </p:txBody>
      </p:sp>
      <p:sp>
        <p:nvSpPr>
          <p:cNvPr id="25" name="矩形 24"/>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667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三、聚焦主责主业，</a:t>
            </a:r>
            <a:r>
              <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切实将学习成果转化为</a:t>
            </a:r>
            <a:endPar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endParaRPr>
          </a:p>
          <a:p>
            <a:pPr marL="0" indent="0" algn="ctr">
              <a:lnSpc>
                <a:spcPct val="125000"/>
              </a:lnSpc>
              <a:defRPr/>
            </a:pPr>
            <a:r>
              <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推动工作的实际成效</a:t>
            </a:r>
            <a:endParaRPr lang="zh-CN" alt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转化一：提高政治站位的“登云梯”</a:t>
            </a:r>
            <a:endParaRPr lang="en-US" sz="1100"/>
          </a:p>
        </p:txBody>
      </p:sp>
      <p:sp>
        <p:nvSpPr>
          <p:cNvPr id="4" name="AutoShape 4"/>
          <p:cNvSpPr/>
          <p:nvPr/>
        </p:nvSpPr>
        <p:spPr>
          <a:xfrm>
            <a:off x="762000" y="2032000"/>
            <a:ext cx="3429000" cy="3556000"/>
          </a:xfrm>
          <a:prstGeom prst="roundRect">
            <a:avLst>
              <a:gd name="adj" fmla="val 0"/>
            </a:avLst>
          </a:prstGeom>
          <a:solidFill>
            <a:srgbClr val="FFFFFF">
              <a:alpha val="7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349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a:t>
            </a:r>
            <a:endParaRPr lang="en-US" sz="1100"/>
          </a:p>
        </p:txBody>
      </p:sp>
      <p:cxnSp>
        <p:nvCxnSpPr>
          <p:cNvPr id="7" name="Connector 7"/>
          <p:cNvCxnSpPr/>
          <p:nvPr/>
        </p:nvCxnSpPr>
        <p:spPr>
          <a:xfrm rot="-14323">
            <a:off x="952513" y="3041650"/>
            <a:ext cx="30480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8" name="AutoShape 8"/>
          <p:cNvSpPr/>
          <p:nvPr/>
        </p:nvSpPr>
        <p:spPr>
          <a:xfrm>
            <a:off x="952500" y="33020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深刻领悟“两个确立”的决定性意义，把“两个维护”作为最高政治原则和根本政治规矩，始终在思想上、政治上、行动上同以习近平同志为核心的党中央保持高度一致，确保政治立场不移、政治方向不偏。</a:t>
            </a:r>
            <a:endParaRPr lang="en-US" sz="1100"/>
          </a:p>
        </p:txBody>
      </p:sp>
      <p:sp>
        <p:nvSpPr>
          <p:cNvPr id="9" name="AutoShape 9"/>
          <p:cNvSpPr/>
          <p:nvPr/>
        </p:nvSpPr>
        <p:spPr>
          <a:xfrm>
            <a:off x="4381500" y="2032000"/>
            <a:ext cx="3429000" cy="3556000"/>
          </a:xfrm>
          <a:prstGeom prst="roundRect">
            <a:avLst>
              <a:gd name="adj" fmla="val 0"/>
            </a:avLst>
          </a:prstGeom>
          <a:solidFill>
            <a:srgbClr val="FFFFFF">
              <a:alpha val="7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381500" y="2032000"/>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572000" y="2349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不断提高“政治三力”</a:t>
            </a:r>
            <a:endParaRPr lang="en-US" sz="1100"/>
          </a:p>
        </p:txBody>
      </p:sp>
      <p:cxnSp>
        <p:nvCxnSpPr>
          <p:cNvPr id="12" name="Connector 12"/>
          <p:cNvCxnSpPr/>
          <p:nvPr/>
        </p:nvCxnSpPr>
        <p:spPr>
          <a:xfrm rot="-14323">
            <a:off x="4572013" y="3041650"/>
            <a:ext cx="30480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13" name="AutoShape 13"/>
          <p:cNvSpPr/>
          <p:nvPr/>
        </p:nvSpPr>
        <p:spPr>
          <a:xfrm>
            <a:off x="4572000" y="32385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政治判断力：</a:t>
            </a: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以国家政治安全为大、以人民为重，善于从一般事务中发现政治问题，做到见微知著、明辨是非。</a:t>
            </a:r>
            <a:endParaRPr lang="en-US" sz="1100"/>
          </a:p>
        </p:txBody>
      </p:sp>
      <p:cxnSp>
        <p:nvCxnSpPr>
          <p:cNvPr id="14" name="Connector 14"/>
          <p:cNvCxnSpPr/>
          <p:nvPr/>
        </p:nvCxnSpPr>
        <p:spPr>
          <a:xfrm rot="-14323">
            <a:off x="4572013" y="4184650"/>
            <a:ext cx="3048000" cy="12700"/>
          </a:xfrm>
          <a:prstGeom prst="straightConnector1">
            <a:avLst/>
          </a:prstGeom>
          <a:solidFill>
            <a:srgbClr val="DEE0E3">
              <a:alpha val="100000"/>
            </a:srgbClr>
          </a:solidFill>
          <a:ln w="12700" cap="flat" cmpd="sng">
            <a:solidFill>
              <a:srgbClr val="000000">
                <a:alpha val="5000"/>
              </a:srgbClr>
            </a:solidFill>
            <a:prstDash val="solid"/>
            <a:round/>
            <a:headEnd type="none" w="med" len="med"/>
            <a:tailEnd type="none" w="med" len="med"/>
          </a:ln>
        </p:spPr>
      </p:cxnSp>
      <p:sp>
        <p:nvSpPr>
          <p:cNvPr id="15" name="AutoShape 15"/>
          <p:cNvSpPr/>
          <p:nvPr/>
        </p:nvSpPr>
        <p:spPr>
          <a:xfrm>
            <a:off x="4572000" y="42926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政治领悟力与执行力：</a:t>
            </a: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深入学习、融会贯通党中央精神，对标对表、不折不扣抓好贯彻落实，确保决策部署落地见效。</a:t>
            </a:r>
            <a:endParaRPr lang="en-US" sz="1100"/>
          </a:p>
        </p:txBody>
      </p:sp>
      <p:sp>
        <p:nvSpPr>
          <p:cNvPr id="16" name="AutoShape 16"/>
          <p:cNvSpPr/>
          <p:nvPr/>
        </p:nvSpPr>
        <p:spPr>
          <a:xfrm>
            <a:off x="8001000" y="2032000"/>
            <a:ext cx="3429000" cy="3556000"/>
          </a:xfrm>
          <a:prstGeom prst="roundRect">
            <a:avLst>
              <a:gd name="adj" fmla="val 0"/>
            </a:avLst>
          </a:prstGeom>
          <a:solidFill>
            <a:srgbClr val="FFFFFF">
              <a:alpha val="7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01000" y="2032000"/>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191500" y="2349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严守政治纪律和政治规矩</a:t>
            </a:r>
            <a:endParaRPr lang="en-US" sz="1100"/>
          </a:p>
        </p:txBody>
      </p:sp>
      <p:cxnSp>
        <p:nvCxnSpPr>
          <p:cNvPr id="19" name="Connector 19"/>
          <p:cNvCxnSpPr/>
          <p:nvPr/>
        </p:nvCxnSpPr>
        <p:spPr>
          <a:xfrm rot="-14323">
            <a:off x="8191513" y="3041650"/>
            <a:ext cx="30480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20" name="AutoShape 20"/>
          <p:cNvSpPr/>
          <p:nvPr/>
        </p:nvSpPr>
        <p:spPr>
          <a:xfrm>
            <a:off x="8191500" y="33020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时刻绷紧政治纪律这根弦，坚决防止“七个有之”，自觉做到“五个必须”，始终做政治上的明白人、老实人，以严明的纪律维护团结统一，营造风清气正的政治生态。</a:t>
            </a:r>
            <a:endParaRPr lang="en-US" sz="1100"/>
          </a:p>
        </p:txBody>
      </p:sp>
      <p:sp>
        <p:nvSpPr>
          <p:cNvPr id="21" name="AutoShape 21"/>
          <p:cNvSpPr/>
          <p:nvPr/>
        </p:nvSpPr>
        <p:spPr>
          <a:xfrm>
            <a:off x="762000" y="5905500"/>
            <a:ext cx="10668000" cy="571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952500" y="5994400"/>
            <a:ext cx="1028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核心要义：把政治建设摆在首位，以坚定的政治立场和正确的政治方向引领各项事业稳步向前。</a:t>
            </a:r>
            <a:endParaRPr lang="en-US" sz="1100"/>
          </a:p>
        </p:txBody>
      </p:sp>
      <p:sp>
        <p:nvSpPr>
          <p:cNvPr id="23" name="矩形 22"/>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转化二：汲取党性滋养的“活水源”</a:t>
            </a:r>
            <a:endParaRPr lang="en-US" sz="1100"/>
          </a:p>
        </p:txBody>
      </p:sp>
      <p:pic>
        <p:nvPicPr>
          <p:cNvPr id="4" name="Picture 4"/>
          <p:cNvPicPr>
            <a:picLocks noChangeAspect="1"/>
          </p:cNvPicPr>
          <p:nvPr/>
        </p:nvPicPr>
        <p:blipFill>
          <a:blip r:embed="rId1"/>
          <a:srcRect l="2777" r="2777"/>
          <a:stretch>
            <a:fillRect/>
          </a:stretch>
        </p:blipFill>
        <p:spPr>
          <a:xfrm>
            <a:off x="762000" y="2032000"/>
            <a:ext cx="4318000" cy="3048000"/>
          </a:xfrm>
          <a:prstGeom prst="rect">
            <a:avLst/>
          </a:prstGeom>
          <a:noFill/>
          <a:ln w="12700" cap="flat" cmpd="sng">
            <a:solidFill>
              <a:srgbClr val="C00000">
                <a:alpha val="30000"/>
              </a:srgbClr>
            </a:solidFill>
            <a:prstDash val="solid"/>
            <a:round/>
          </a:ln>
        </p:spPr>
      </p:pic>
      <p:sp>
        <p:nvSpPr>
          <p:cNvPr id="5" name="AutoShape 5"/>
          <p:cNvSpPr/>
          <p:nvPr/>
        </p:nvSpPr>
        <p:spPr>
          <a:xfrm>
            <a:off x="762000" y="5461000"/>
            <a:ext cx="431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深入基层一线，在田间地头、河畔溪边倾听民声，以实地调研察实情、出实招，切实把群众路线落到实处。</a:t>
            </a:r>
            <a:endParaRPr lang="en-US" sz="1100"/>
          </a:p>
        </p:txBody>
      </p:sp>
      <p:cxnSp>
        <p:nvCxnSpPr>
          <p:cNvPr id="6" name="Connector 6"/>
          <p:cNvCxnSpPr/>
          <p:nvPr/>
        </p:nvCxnSpPr>
        <p:spPr>
          <a:xfrm rot="5389889">
            <a:off x="3556000" y="4184659"/>
            <a:ext cx="431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7" name="AutoShape 7"/>
          <p:cNvSpPr/>
          <p:nvPr/>
        </p:nvSpPr>
        <p:spPr>
          <a:xfrm>
            <a:off x="6096000" y="1968500"/>
            <a:ext cx="5588000" cy="1333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096000" y="1968500"/>
            <a:ext cx="508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286500" y="20955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牢固树立正确政绩观</a:t>
            </a:r>
            <a:endParaRPr lang="en-US" sz="1100"/>
          </a:p>
        </p:txBody>
      </p:sp>
      <p:cxnSp>
        <p:nvCxnSpPr>
          <p:cNvPr id="10" name="Connector 10"/>
          <p:cNvCxnSpPr/>
          <p:nvPr/>
        </p:nvCxnSpPr>
        <p:spPr>
          <a:xfrm rot="-8488">
            <a:off x="6286508" y="2597150"/>
            <a:ext cx="5143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1" name="AutoShape 11"/>
          <p:cNvSpPr/>
          <p:nvPr/>
        </p:nvSpPr>
        <p:spPr>
          <a:xfrm>
            <a:off x="6286500" y="2730500"/>
            <a:ext cx="5270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始终坚持以人民为中心的发展思想，把为民造福作为最大政绩，摒弃华而不实的“形象工程”，把有限的资源用在改善民生、服务群众的刀刃上。</a:t>
            </a:r>
            <a:endParaRPr lang="en-US" sz="1100"/>
          </a:p>
        </p:txBody>
      </p:sp>
      <p:sp>
        <p:nvSpPr>
          <p:cNvPr id="12" name="AutoShape 12"/>
          <p:cNvSpPr/>
          <p:nvPr/>
        </p:nvSpPr>
        <p:spPr>
          <a:xfrm>
            <a:off x="6096000" y="3556000"/>
            <a:ext cx="5588000" cy="1333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096000" y="3556000"/>
            <a:ext cx="508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286500" y="36830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走好新时代党的群众路线</a:t>
            </a:r>
            <a:endParaRPr lang="en-US" sz="1100"/>
          </a:p>
        </p:txBody>
      </p:sp>
      <p:cxnSp>
        <p:nvCxnSpPr>
          <p:cNvPr id="15" name="Connector 15"/>
          <p:cNvCxnSpPr/>
          <p:nvPr/>
        </p:nvCxnSpPr>
        <p:spPr>
          <a:xfrm rot="-8488">
            <a:off x="6286508" y="4184650"/>
            <a:ext cx="5143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6286500" y="4318000"/>
            <a:ext cx="5270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大兴调查研究之风，放下架子、扑下身子，深入群众生产生活，精准掌握群众急难愁盼，以“时时放心不下”的责任感解决好群众的操心事、烦心事。</a:t>
            </a:r>
            <a:endParaRPr lang="en-US" sz="1100"/>
          </a:p>
        </p:txBody>
      </p:sp>
      <p:sp>
        <p:nvSpPr>
          <p:cNvPr id="17" name="AutoShape 17"/>
          <p:cNvSpPr/>
          <p:nvPr/>
        </p:nvSpPr>
        <p:spPr>
          <a:xfrm>
            <a:off x="6096000" y="5080000"/>
            <a:ext cx="5588000" cy="1333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096000" y="5080000"/>
            <a:ext cx="508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286500" y="51816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持之以恒强化党纪教育</a:t>
            </a:r>
            <a:endParaRPr lang="en-US" sz="1100"/>
          </a:p>
        </p:txBody>
      </p:sp>
      <p:cxnSp>
        <p:nvCxnSpPr>
          <p:cNvPr id="20" name="Connector 20"/>
          <p:cNvCxnSpPr/>
          <p:nvPr/>
        </p:nvCxnSpPr>
        <p:spPr>
          <a:xfrm rot="-8488">
            <a:off x="6286508" y="5607050"/>
            <a:ext cx="5143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6286500" y="5689600"/>
            <a:ext cx="5270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常态化开展党章党规党纪学习，引导党员干部学纪知纪、明纪守纪，将纪律规矩内化于心、外化于行，永葆共产党人清正廉洁的政治本色。</a:t>
            </a:r>
            <a:endParaRPr lang="en-US" sz="1100"/>
          </a:p>
        </p:txBody>
      </p:sp>
      <p:sp>
        <p:nvSpPr>
          <p:cNvPr id="22" name="矩形 21"/>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转化三：促进担当作为的“加油站”</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4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4950" r="4950"/>
          <a:stretch>
            <a:fillRect/>
          </a:stretch>
        </p:blipFill>
        <p:spPr>
          <a:xfrm>
            <a:off x="762000" y="2032000"/>
            <a:ext cx="4318000" cy="3175000"/>
          </a:xfrm>
          <a:prstGeom prst="rect">
            <a:avLst/>
          </a:prstGeom>
          <a:noFill/>
          <a:ln w="12700" cap="flat" cmpd="sng">
            <a:solidFill>
              <a:srgbClr val="C00000">
                <a:alpha val="20000"/>
              </a:srgbClr>
            </a:solidFill>
            <a:prstDash val="solid"/>
            <a:round/>
          </a:ln>
        </p:spPr>
      </p:pic>
      <p:sp>
        <p:nvSpPr>
          <p:cNvPr id="6" name="AutoShape 6"/>
          <p:cNvSpPr/>
          <p:nvPr/>
        </p:nvSpPr>
        <p:spPr>
          <a:xfrm>
            <a:off x="762000" y="5461000"/>
            <a:ext cx="4318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在现代化生产一线，担当作为体现在每一个岗位的履职尽责中。树立鲜明导向，让实干者有舞台，为担当者撑腰鼓劲。</a:t>
            </a:r>
            <a:endParaRPr lang="en-US" sz="1100"/>
          </a:p>
        </p:txBody>
      </p:sp>
      <p:cxnSp>
        <p:nvCxnSpPr>
          <p:cNvPr id="7" name="Connector 7"/>
          <p:cNvCxnSpPr/>
          <p:nvPr/>
        </p:nvCxnSpPr>
        <p:spPr>
          <a:xfrm rot="5389582">
            <a:off x="3619500" y="4121160"/>
            <a:ext cx="419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5969000" y="2032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159500" y="2032000"/>
            <a:ext cx="5397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树立鲜明的选人用人导向</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大力选拔</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想干事、能干事、干成事、不出事</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的干部；坚决调整混日子、躺平摆烂、推诿扯皮的干部，营造风清气正的政治生态。</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0" name="Connector 10"/>
          <p:cNvCxnSpPr/>
          <p:nvPr/>
        </p:nvCxnSpPr>
        <p:spPr>
          <a:xfrm rot="-7813">
            <a:off x="5969007" y="3549650"/>
            <a:ext cx="5588000" cy="12700"/>
          </a:xfrm>
          <a:prstGeom prst="straightConnector1">
            <a:avLst/>
          </a:prstGeom>
          <a:solidFill>
            <a:srgbClr val="DEE0E3">
              <a:alpha val="100000"/>
            </a:srgbClr>
          </a:solidFill>
          <a:ln w="12700" cap="flat" cmpd="sng">
            <a:solidFill>
              <a:srgbClr val="000000">
                <a:alpha val="8000"/>
              </a:srgbClr>
            </a:solidFill>
            <a:prstDash val="solid"/>
            <a:round/>
            <a:headEnd type="none" w="med" len="med"/>
            <a:tailEnd type="none" w="med" len="med"/>
          </a:ln>
        </p:spPr>
      </p:cxnSp>
      <p:sp>
        <p:nvSpPr>
          <p:cNvPr id="11" name="AutoShape 11"/>
          <p:cNvSpPr/>
          <p:nvPr/>
        </p:nvSpPr>
        <p:spPr>
          <a:xfrm>
            <a:off x="5969000" y="3810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159500" y="3810000"/>
            <a:ext cx="5397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完善激励约束机制</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三个区分开来</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”重要要求，严管厚爱结合、激励约束并重，为敢于担当者担当，为勇于负责者负责，保护干部干事创业的积极性。</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3" name="Connector 13"/>
          <p:cNvCxnSpPr/>
          <p:nvPr/>
        </p:nvCxnSpPr>
        <p:spPr>
          <a:xfrm rot="-7813">
            <a:off x="5969007" y="5137150"/>
            <a:ext cx="5588000" cy="12700"/>
          </a:xfrm>
          <a:prstGeom prst="straightConnector1">
            <a:avLst/>
          </a:prstGeom>
          <a:solidFill>
            <a:srgbClr val="DEE0E3">
              <a:alpha val="100000"/>
            </a:srgbClr>
          </a:solidFill>
          <a:ln w="12700" cap="flat" cmpd="sng">
            <a:solidFill>
              <a:srgbClr val="000000">
                <a:alpha val="8000"/>
              </a:srgbClr>
            </a:solidFill>
            <a:prstDash val="solid"/>
            <a:round/>
            <a:headEnd type="none" w="med" len="med"/>
            <a:tailEnd type="none" w="med" len="med"/>
          </a:ln>
        </p:spPr>
      </p:cxnSp>
      <p:sp>
        <p:nvSpPr>
          <p:cNvPr id="14" name="AutoShape 14"/>
          <p:cNvSpPr/>
          <p:nvPr/>
        </p:nvSpPr>
        <p:spPr>
          <a:xfrm>
            <a:off x="5969000" y="5334000"/>
            <a:ext cx="50800" cy="88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159500" y="5334000"/>
            <a:ext cx="5397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增强推动高质量发展的本领</a:t>
            </a:r>
            <a:endParaRPr lang="en-US" sz="1100"/>
          </a:p>
          <a:p>
            <a:pPr marL="0" indent="0" algn="l">
              <a:lnSpc>
                <a:spcPct val="117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持续克服“本领恐慌”，加强专业知识学习与实践锻炼，不断提升推动高质量发展、服务群众的能力和水平。</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矩形 15"/>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转化四：拓宽思路方法的“百宝箱”</a:t>
            </a:r>
            <a:endParaRPr lang="en-US" sz="1100"/>
          </a:p>
        </p:txBody>
      </p:sp>
      <p:sp>
        <p:nvSpPr>
          <p:cNvPr id="4" name="AutoShape 4"/>
          <p:cNvSpPr/>
          <p:nvPr/>
        </p:nvSpPr>
        <p:spPr>
          <a:xfrm>
            <a:off x="762000" y="2413000"/>
            <a:ext cx="3378200" cy="304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794000"/>
            <a:ext cx="406400" cy="406400"/>
          </a:xfrm>
          <a:prstGeom prst="rect">
            <a:avLst/>
          </a:prstGeom>
        </p:spPr>
      </p:pic>
      <p:sp>
        <p:nvSpPr>
          <p:cNvPr id="7" name="AutoShape 7"/>
          <p:cNvSpPr/>
          <p:nvPr/>
        </p:nvSpPr>
        <p:spPr>
          <a:xfrm>
            <a:off x="1549400" y="2768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强化系统观念</a:t>
            </a:r>
            <a:endParaRPr lang="en-US" sz="1100"/>
          </a:p>
        </p:txBody>
      </p:sp>
      <p:cxnSp>
        <p:nvCxnSpPr>
          <p:cNvPr id="8" name="Connector 8"/>
          <p:cNvCxnSpPr/>
          <p:nvPr/>
        </p:nvCxnSpPr>
        <p:spPr>
          <a:xfrm rot="-15211">
            <a:off x="1016014" y="3549650"/>
            <a:ext cx="2870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9" name="AutoShape 9"/>
          <p:cNvSpPr/>
          <p:nvPr/>
        </p:nvSpPr>
        <p:spPr>
          <a:xfrm>
            <a:off x="1016000" y="3937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统筹“关键少数”与“绝大多数”，将顶层设计的科学性与基层首创的生动性有机结合，形成上下联动、全域协同的工作格局。</a:t>
            </a:r>
            <a:endParaRPr lang="en-US" sz="1100"/>
          </a:p>
        </p:txBody>
      </p:sp>
      <p:sp>
        <p:nvSpPr>
          <p:cNvPr id="10" name="AutoShape 10"/>
          <p:cNvSpPr/>
          <p:nvPr/>
        </p:nvSpPr>
        <p:spPr>
          <a:xfrm>
            <a:off x="4406900" y="2413000"/>
            <a:ext cx="3378200" cy="304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794000"/>
            <a:ext cx="406400" cy="406400"/>
          </a:xfrm>
          <a:prstGeom prst="rect">
            <a:avLst/>
          </a:prstGeom>
        </p:spPr>
      </p:pic>
      <p:sp>
        <p:nvSpPr>
          <p:cNvPr id="13" name="AutoShape 13"/>
          <p:cNvSpPr/>
          <p:nvPr/>
        </p:nvSpPr>
        <p:spPr>
          <a:xfrm>
            <a:off x="5194300" y="2768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坚持问题导向</a:t>
            </a:r>
            <a:endParaRPr lang="en-US" sz="1100"/>
          </a:p>
        </p:txBody>
      </p:sp>
      <p:cxnSp>
        <p:nvCxnSpPr>
          <p:cNvPr id="14" name="Connector 14"/>
          <p:cNvCxnSpPr/>
          <p:nvPr/>
        </p:nvCxnSpPr>
        <p:spPr>
          <a:xfrm rot="-15211">
            <a:off x="4660914" y="3549650"/>
            <a:ext cx="2870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5" name="AutoShape 15"/>
          <p:cNvSpPr/>
          <p:nvPr/>
        </p:nvSpPr>
        <p:spPr>
          <a:xfrm>
            <a:off x="4660900" y="3937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聚焦基层党组织软弱涣散、非公党建薄弱等突出问题，靶向发力、精准施策，切实补短板、强弱项，夯实党的执政根基。</a:t>
            </a:r>
            <a:endParaRPr lang="en-US" sz="1100"/>
          </a:p>
        </p:txBody>
      </p:sp>
      <p:sp>
        <p:nvSpPr>
          <p:cNvPr id="16" name="AutoShape 16"/>
          <p:cNvSpPr/>
          <p:nvPr/>
        </p:nvSpPr>
        <p:spPr>
          <a:xfrm>
            <a:off x="8051800" y="2413000"/>
            <a:ext cx="3378200" cy="304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518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794000"/>
            <a:ext cx="406400" cy="406400"/>
          </a:xfrm>
          <a:prstGeom prst="rect">
            <a:avLst/>
          </a:prstGeom>
        </p:spPr>
      </p:pic>
      <p:sp>
        <p:nvSpPr>
          <p:cNvPr id="19" name="AutoShape 19"/>
          <p:cNvSpPr/>
          <p:nvPr/>
        </p:nvSpPr>
        <p:spPr>
          <a:xfrm>
            <a:off x="8839200" y="2768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推进改革创新</a:t>
            </a:r>
            <a:endParaRPr lang="en-US" sz="1100"/>
          </a:p>
        </p:txBody>
      </p:sp>
      <p:cxnSp>
        <p:nvCxnSpPr>
          <p:cNvPr id="20" name="Connector 20"/>
          <p:cNvCxnSpPr/>
          <p:nvPr/>
        </p:nvCxnSpPr>
        <p:spPr>
          <a:xfrm rot="-15211">
            <a:off x="8305814" y="3549650"/>
            <a:ext cx="2870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21" name="AutoShape 21"/>
          <p:cNvSpPr/>
          <p:nvPr/>
        </p:nvSpPr>
        <p:spPr>
          <a:xfrm>
            <a:off x="8305800" y="3937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紧跟时代步伐，积极探索“</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互联网+党建</a:t>
            </a: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”新模式，运用数字化手段赋能党建工作，不断提升管党治党的科学化、智能化水平。</a:t>
            </a:r>
            <a:endParaRPr lang="en-US" sz="1100"/>
          </a:p>
        </p:txBody>
      </p:sp>
      <p:sp>
        <p:nvSpPr>
          <p:cNvPr id="22" name="AutoShape 22"/>
          <p:cNvSpPr/>
          <p:nvPr/>
        </p:nvSpPr>
        <p:spPr>
          <a:xfrm>
            <a:off x="762000" y="5842000"/>
            <a:ext cx="10668000" cy="635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1016000" y="5943600"/>
            <a:ext cx="10160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以科学的思维方法武装头脑，以创新的实践路径推动发展，让党建工作在守正创新中焕发新的生机与活力。</a:t>
            </a:r>
            <a:endParaRPr lang="en-US" sz="1100"/>
          </a:p>
        </p:txBody>
      </p:sp>
      <p:sp>
        <p:nvSpPr>
          <p:cNvPr id="24" name="矩形 23"/>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转化五：保持清正廉洁的“清醒剂”</a:t>
            </a:r>
            <a:endParaRPr lang="en-US" sz="1100"/>
          </a:p>
        </p:txBody>
      </p:sp>
      <p:sp>
        <p:nvSpPr>
          <p:cNvPr id="4" name="AutoShape 4"/>
          <p:cNvSpPr/>
          <p:nvPr/>
        </p:nvSpPr>
        <p:spPr>
          <a:xfrm>
            <a:off x="762000" y="1651000"/>
            <a:ext cx="3378200" cy="4064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a:stretch>
            <a:fillRect/>
          </a:stretch>
        </p:blipFill>
        <p:spPr>
          <a:xfrm>
            <a:off x="1016000" y="1905000"/>
            <a:ext cx="2032000" cy="2032000"/>
          </a:xfrm>
          <a:prstGeom prst="rect">
            <a:avLst/>
          </a:prstGeom>
          <a:noFill/>
          <a:ln w="25400" cap="flat" cmpd="sng">
            <a:noFill/>
            <a:prstDash val="solid"/>
            <a:round/>
          </a:ln>
        </p:spPr>
      </p:pic>
      <p:sp>
        <p:nvSpPr>
          <p:cNvPr id="6" name="AutoShape 6"/>
          <p:cNvSpPr/>
          <p:nvPr/>
        </p:nvSpPr>
        <p:spPr>
          <a:xfrm>
            <a:off x="1016000" y="4191000"/>
            <a:ext cx="2870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4445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保持高压惩腐力度不减</a:t>
            </a:r>
            <a:endParaRPr lang="en-US" sz="1100"/>
          </a:p>
          <a:p>
            <a:pPr marL="0" indent="0" algn="l">
              <a:lnSpc>
                <a:spcPct val="117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深化整治权力集中、资金密集领域腐败，严肃查处群众身边的“蝇贪蚁腐”，以零容忍态度惩治腐败，维护社会公平正义。</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06900" y="1651000"/>
            <a:ext cx="3378200" cy="4064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660900" y="1905000"/>
            <a:ext cx="2870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660900" y="2222500"/>
            <a:ext cx="2870200" cy="304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健全防治腐败体制机制</a:t>
            </a:r>
            <a:endParaRPr lang="en-US" sz="1100"/>
          </a:p>
          <a:p>
            <a:pPr marL="0" indent="0" algn="l">
              <a:lnSpc>
                <a:spcPct val="133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坚持以案促改、以案促治，将查办案件与堵塞制度漏洞、强化监督管理结合起来。推动构建不敢腐、不能腐、不想腐的长效机制，扎紧制度的笼子，从源头上铲除腐败滋生的土壤，确保权力在阳光下运行。</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051800" y="1651000"/>
            <a:ext cx="3378200" cy="4064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2"/>
          <a:srcRect/>
          <a:stretch>
            <a:fillRect/>
          </a:stretch>
        </p:blipFill>
        <p:spPr>
          <a:xfrm>
            <a:off x="8305800" y="1905000"/>
            <a:ext cx="2032000" cy="2032000"/>
          </a:xfrm>
          <a:prstGeom prst="rect">
            <a:avLst/>
          </a:prstGeom>
          <a:noFill/>
          <a:ln w="25400" cap="flat" cmpd="sng">
            <a:noFill/>
            <a:prstDash val="solid"/>
            <a:round/>
          </a:ln>
        </p:spPr>
      </p:pic>
      <p:sp>
        <p:nvSpPr>
          <p:cNvPr id="13" name="AutoShape 13"/>
          <p:cNvSpPr/>
          <p:nvPr/>
        </p:nvSpPr>
        <p:spPr>
          <a:xfrm>
            <a:off x="8305800" y="4191000"/>
            <a:ext cx="2870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305800" y="4445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涵养新时代廉洁文化</a:t>
            </a:r>
            <a:endParaRPr lang="en-US" sz="1100"/>
          </a:p>
          <a:p>
            <a:pPr marL="0" indent="0" algn="l">
              <a:lnSpc>
                <a:spcPct val="117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注重家庭家教家风建设，引导党员干部守住底线、不越红线、不碰高压线，以廉洁文化滋养身心，筑牢拒腐防变的思想道德防线。</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762000" y="5969000"/>
            <a:ext cx="10668000" cy="508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762000" y="6045200"/>
            <a:ext cx="10668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知敬畏 · 存戒惧 · 守底线，一体推进不敢腐、不能腐、不想腐</a:t>
            </a:r>
            <a:endParaRPr lang="en-US" sz="1100"/>
          </a:p>
        </p:txBody>
      </p:sp>
      <p:sp>
        <p:nvSpPr>
          <p:cNvPr id="17" name="矩形 16"/>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667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四、 坚持以身作则</a:t>
            </a:r>
            <a:r>
              <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，以“关键少数”</a:t>
            </a:r>
            <a:endPar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endParaRPr>
          </a:p>
          <a:p>
            <a:pPr marL="0" indent="0" algn="ctr">
              <a:lnSpc>
                <a:spcPct val="125000"/>
              </a:lnSpc>
              <a:defRPr/>
            </a:pPr>
            <a:r>
              <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带动“绝大多数”</a:t>
            </a:r>
            <a:endPar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表率一：做政治过硬的表率</a:t>
            </a:r>
            <a:endParaRPr lang="en-US" sz="1100"/>
          </a:p>
        </p:txBody>
      </p:sp>
      <p:sp>
        <p:nvSpPr>
          <p:cNvPr id="4" name="AutoShape 4"/>
          <p:cNvSpPr/>
          <p:nvPr/>
        </p:nvSpPr>
        <p:spPr>
          <a:xfrm>
            <a:off x="762000" y="1397000"/>
            <a:ext cx="1066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10233" r="10233"/>
          <a:stretch>
            <a:fillRect/>
          </a:stretch>
        </p:blipFill>
        <p:spPr>
          <a:xfrm>
            <a:off x="762000" y="2159000"/>
            <a:ext cx="4318000" cy="3048000"/>
          </a:xfrm>
          <a:prstGeom prst="rect">
            <a:avLst/>
          </a:prstGeom>
          <a:noFill/>
          <a:ln w="25400" cap="flat" cmpd="sng">
            <a:noFill/>
            <a:prstDash val="solid"/>
            <a:round/>
          </a:ln>
        </p:spPr>
      </p:pic>
      <p:sp>
        <p:nvSpPr>
          <p:cNvPr id="6" name="AutoShape 6"/>
          <p:cNvSpPr/>
          <p:nvPr/>
        </p:nvSpPr>
        <p:spPr>
          <a:xfrm>
            <a:off x="762000" y="5461000"/>
            <a:ext cx="431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党章是党的总章程，是全党必须共同遵守的根本行为规范。党员干部应自觉学习党章、遵守党章、贯彻党章、维护党章，始终保持政治上的坚定与清醒。</a:t>
            </a:r>
            <a:endParaRPr lang="en-US" sz="1100"/>
          </a:p>
        </p:txBody>
      </p:sp>
      <p:cxnSp>
        <p:nvCxnSpPr>
          <p:cNvPr id="7" name="Connector 7"/>
          <p:cNvCxnSpPr/>
          <p:nvPr/>
        </p:nvCxnSpPr>
        <p:spPr>
          <a:xfrm rot="5389582">
            <a:off x="3619500" y="4248160"/>
            <a:ext cx="41910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8" name="AutoShape 8"/>
          <p:cNvSpPr/>
          <p:nvPr/>
        </p:nvSpPr>
        <p:spPr>
          <a:xfrm>
            <a:off x="6096000" y="2159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350000" y="21336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锚定首要政治任务</a:t>
            </a:r>
            <a:endParaRPr lang="en-US" sz="1100"/>
          </a:p>
        </p:txBody>
      </p:sp>
      <p:sp>
        <p:nvSpPr>
          <p:cNvPr id="10" name="AutoShape 10"/>
          <p:cNvSpPr/>
          <p:nvPr/>
        </p:nvSpPr>
        <p:spPr>
          <a:xfrm>
            <a:off x="6350000" y="2667000"/>
            <a:ext cx="508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把学习贯彻习近平新时代中国特色社会主义思想作为终身必修课和首要政治任务，深刻领悟其核心要义、精神实质、丰富内涵和实践要求，筑牢思想根基。</a:t>
            </a:r>
            <a:endParaRPr lang="en-US" sz="1100"/>
          </a:p>
        </p:txBody>
      </p:sp>
      <p:cxnSp>
        <p:nvCxnSpPr>
          <p:cNvPr id="11" name="Connector 11"/>
          <p:cNvCxnSpPr/>
          <p:nvPr/>
        </p:nvCxnSpPr>
        <p:spPr>
          <a:xfrm rot="-8185">
            <a:off x="6096008" y="3803650"/>
            <a:ext cx="5334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2" name="AutoShape 12"/>
          <p:cNvSpPr/>
          <p:nvPr/>
        </p:nvSpPr>
        <p:spPr>
          <a:xfrm>
            <a:off x="6096000" y="40640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350000" y="40386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在真学真懂上下功夫</a:t>
            </a:r>
            <a:endParaRPr lang="en-US" sz="1100"/>
          </a:p>
        </p:txBody>
      </p:sp>
      <p:sp>
        <p:nvSpPr>
          <p:cNvPr id="14" name="AutoShape 14"/>
          <p:cNvSpPr/>
          <p:nvPr/>
        </p:nvSpPr>
        <p:spPr>
          <a:xfrm>
            <a:off x="6350000" y="4572000"/>
            <a:ext cx="2476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坚持读原著、学原文、悟原理，做到学思用贯通、知信行统一，深刻理解其世界观、方法论，知其然更知其所以然。</a:t>
            </a:r>
            <a:endParaRPr lang="en-US" sz="1100"/>
          </a:p>
        </p:txBody>
      </p:sp>
      <p:cxnSp>
        <p:nvCxnSpPr>
          <p:cNvPr id="15" name="Connector 15"/>
          <p:cNvCxnSpPr/>
          <p:nvPr/>
        </p:nvCxnSpPr>
        <p:spPr>
          <a:xfrm rot="5361804">
            <a:off x="8382000" y="5137185"/>
            <a:ext cx="1143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9080500" y="4572000"/>
            <a:ext cx="2476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在对标对表上见行动：</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经常同党中央决策部署校准偏差，确保在思想上、政治上、行动上始终同以习近平同志为核心的党中央保持高度一致。</a:t>
            </a:r>
            <a:endParaRPr lang="en-US" sz="1100"/>
          </a:p>
        </p:txBody>
      </p:sp>
      <p:sp>
        <p:nvSpPr>
          <p:cNvPr id="17" name="矩形 16"/>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表率二：做从严治党的表率</a:t>
            </a:r>
            <a:endParaRPr lang="en-US" sz="1100"/>
          </a:p>
        </p:txBody>
      </p:sp>
      <p:cxnSp>
        <p:nvCxnSpPr>
          <p:cNvPr id="4" name="Connector 4"/>
          <p:cNvCxnSpPr/>
          <p:nvPr/>
        </p:nvCxnSpPr>
        <p:spPr>
          <a:xfrm rot="-4092">
            <a:off x="762004" y="1771650"/>
            <a:ext cx="1066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5" name="AutoShape 5"/>
          <p:cNvSpPr/>
          <p:nvPr/>
        </p:nvSpPr>
        <p:spPr>
          <a:xfrm>
            <a:off x="762000" y="2286000"/>
            <a:ext cx="5207000" cy="3556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76200" cy="355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79500" y="2540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种好自己的“责任田”</a:t>
            </a:r>
            <a:endParaRPr lang="en-US" sz="1100"/>
          </a:p>
        </p:txBody>
      </p:sp>
      <p:cxnSp>
        <p:nvCxnSpPr>
          <p:cNvPr id="8" name="Connector 8"/>
          <p:cNvCxnSpPr/>
          <p:nvPr/>
        </p:nvCxnSpPr>
        <p:spPr>
          <a:xfrm rot="-9549">
            <a:off x="1079509" y="3295650"/>
            <a:ext cx="4572000" cy="12700"/>
          </a:xfrm>
          <a:prstGeom prst="straightConnector1">
            <a:avLst/>
          </a:prstGeom>
          <a:solidFill>
            <a:srgbClr val="DEE0E3">
              <a:alpha val="100000"/>
            </a:srgbClr>
          </a:solidFill>
          <a:ln w="12700" cap="flat" cmpd="sng">
            <a:solidFill>
              <a:srgbClr val="333333">
                <a:alpha val="10000"/>
              </a:srgbClr>
            </a:solidFill>
            <a:prstDash val="dash"/>
            <a:round/>
            <a:headEnd type="none" w="med" len="med"/>
            <a:tailEnd type="none" w="med" len="med"/>
          </a:ln>
        </p:spPr>
      </p:cxnSp>
      <p:sp>
        <p:nvSpPr>
          <p:cNvPr id="9" name="AutoShape 9"/>
          <p:cNvSpPr/>
          <p:nvPr/>
        </p:nvSpPr>
        <p:spPr>
          <a:xfrm>
            <a:off x="1079500" y="3683000"/>
            <a:ext cx="4635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压实主体责任：</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党委（党组）书记作为管党治党第一责任人，必须把抓好党建作为最大的政绩，切实履行牵头抓总、统筹协调、督促落实的职责。</a:t>
            </a:r>
            <a:endParaRPr lang="en-US" sz="1100"/>
          </a:p>
        </p:txBody>
      </p:sp>
      <p:sp>
        <p:nvSpPr>
          <p:cNvPr id="10" name="AutoShape 10"/>
          <p:cNvSpPr/>
          <p:nvPr/>
        </p:nvSpPr>
        <p:spPr>
          <a:xfrm>
            <a:off x="1079500" y="5080000"/>
            <a:ext cx="4635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落实“一岗双责”：</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领导班子成员要在抓好业务工作的同时，严格落实分管领域的党建责任，做到党建工作与业务工作同部署、同落实、同检查。</a:t>
            </a:r>
            <a:endParaRPr lang="en-US" sz="1100"/>
          </a:p>
        </p:txBody>
      </p:sp>
      <p:sp>
        <p:nvSpPr>
          <p:cNvPr id="11" name="AutoShape 11"/>
          <p:cNvSpPr/>
          <p:nvPr/>
        </p:nvSpPr>
        <p:spPr>
          <a:xfrm>
            <a:off x="6223000" y="2286000"/>
            <a:ext cx="5207000" cy="3556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223000" y="2286000"/>
            <a:ext cx="76200" cy="355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540500" y="2540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敢于较真碰硬，勇于动真格</a:t>
            </a:r>
            <a:endParaRPr lang="en-US" sz="1100"/>
          </a:p>
        </p:txBody>
      </p:sp>
      <p:cxnSp>
        <p:nvCxnSpPr>
          <p:cNvPr id="14" name="Connector 14"/>
          <p:cNvCxnSpPr/>
          <p:nvPr/>
        </p:nvCxnSpPr>
        <p:spPr>
          <a:xfrm rot="-9549">
            <a:off x="6540509" y="3295650"/>
            <a:ext cx="4572000" cy="12700"/>
          </a:xfrm>
          <a:prstGeom prst="straightConnector1">
            <a:avLst/>
          </a:prstGeom>
          <a:solidFill>
            <a:srgbClr val="DEE0E3">
              <a:alpha val="100000"/>
            </a:srgbClr>
          </a:solidFill>
          <a:ln w="12700" cap="flat" cmpd="sng">
            <a:solidFill>
              <a:srgbClr val="333333">
                <a:alpha val="10000"/>
              </a:srgbClr>
            </a:solidFill>
            <a:prstDash val="dash"/>
            <a:round/>
            <a:headEnd type="none" w="med" len="med"/>
            <a:tailEnd type="none" w="med" len="med"/>
          </a:ln>
        </p:spPr>
      </p:cxnSp>
      <p:sp>
        <p:nvSpPr>
          <p:cNvPr id="15" name="AutoShape 15"/>
          <p:cNvSpPr/>
          <p:nvPr/>
        </p:nvSpPr>
        <p:spPr>
          <a:xfrm>
            <a:off x="6540500" y="3683000"/>
            <a:ext cx="4635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坚守原则底线：</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在大是大非和原则问题上立场坚定、旗帜鲜明，面对矛盾敢于迎难而上，面对歪风邪气敢于坚决斗争，绝不含糊退让。</a:t>
            </a:r>
            <a:endParaRPr lang="en-US" sz="1100"/>
          </a:p>
        </p:txBody>
      </p:sp>
      <p:sp>
        <p:nvSpPr>
          <p:cNvPr id="16" name="AutoShape 16"/>
          <p:cNvSpPr/>
          <p:nvPr/>
        </p:nvSpPr>
        <p:spPr>
          <a:xfrm>
            <a:off x="6540500" y="5080000"/>
            <a:ext cx="4635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推动纵深发展：</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坚持问题导向，层层传导压力，把全面从严治党的要求延伸到基层“神经末梢”，确保管党治党不留空白、没有死角。</a:t>
            </a:r>
            <a:endParaRPr lang="en-US" sz="1100"/>
          </a:p>
        </p:txBody>
      </p:sp>
      <p:sp>
        <p:nvSpPr>
          <p:cNvPr id="17" name="AutoShape 17"/>
          <p:cNvSpPr/>
          <p:nvPr/>
        </p:nvSpPr>
        <p:spPr>
          <a:xfrm>
            <a:off x="762000" y="6096000"/>
            <a:ext cx="10668000" cy="50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6096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核心要义：把严的基调、严的措施、严的氛围长期坚持下去，为事业发展提供坚强政治保证。</a:t>
            </a:r>
            <a:endParaRPr lang="en-US" sz="1100"/>
          </a:p>
        </p:txBody>
      </p:sp>
      <p:sp>
        <p:nvSpPr>
          <p:cNvPr id="19" name="矩形 18"/>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表率三：做求真务实的表率</a:t>
            </a:r>
            <a:endParaRPr lang="en-US" sz="1100"/>
          </a:p>
        </p:txBody>
      </p:sp>
      <p:sp>
        <p:nvSpPr>
          <p:cNvPr id="4" name="AutoShape 4"/>
          <p:cNvSpPr/>
          <p:nvPr/>
        </p:nvSpPr>
        <p:spPr>
          <a:xfrm>
            <a:off x="762000" y="1460500"/>
            <a:ext cx="1066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3918" r="3918"/>
          <a:stretch>
            <a:fillRect/>
          </a:stretch>
        </p:blipFill>
        <p:spPr>
          <a:xfrm>
            <a:off x="762000" y="2032000"/>
            <a:ext cx="4572000" cy="3302000"/>
          </a:xfrm>
          <a:prstGeom prst="rect">
            <a:avLst/>
          </a:prstGeom>
          <a:noFill/>
          <a:ln w="25400" cap="flat" cmpd="sng">
            <a:solidFill>
              <a:srgbClr val="C00000">
                <a:alpha val="30000"/>
              </a:srgbClr>
            </a:solidFill>
            <a:prstDash val="solid"/>
            <a:round/>
          </a:ln>
        </p:spPr>
      </p:pic>
      <p:sp>
        <p:nvSpPr>
          <p:cNvPr id="6" name="AutoShape 6"/>
          <p:cNvSpPr/>
          <p:nvPr/>
        </p:nvSpPr>
        <p:spPr>
          <a:xfrm>
            <a:off x="762000" y="55880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察实情、出实招、办实事，把求真务实的精神落实到田间地头，用实实在在的行动服务于民、造福于民。</a:t>
            </a:r>
            <a:endParaRPr lang="en-US" sz="1100"/>
          </a:p>
        </p:txBody>
      </p:sp>
      <p:cxnSp>
        <p:nvCxnSpPr>
          <p:cNvPr id="7" name="Connector 7"/>
          <p:cNvCxnSpPr/>
          <p:nvPr/>
        </p:nvCxnSpPr>
        <p:spPr>
          <a:xfrm rot="5389889">
            <a:off x="3746500" y="4184659"/>
            <a:ext cx="431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6096000" y="2032000"/>
            <a:ext cx="53340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096000" y="2032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350000" y="21590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力戒形式主义、官僚主义</a:t>
            </a:r>
            <a:endParaRPr lang="en-US" sz="1100"/>
          </a:p>
        </p:txBody>
      </p:sp>
      <p:cxnSp>
        <p:nvCxnSpPr>
          <p:cNvPr id="11" name="Connector 11"/>
          <p:cNvCxnSpPr/>
          <p:nvPr/>
        </p:nvCxnSpPr>
        <p:spPr>
          <a:xfrm rot="-9046">
            <a:off x="6350008" y="26606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6350000" y="2794000"/>
            <a:ext cx="4953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坚决纠正工作中的“虚把式”和“走过场”，不慕虚荣、不务虚功、不图虚名，把更多精力用在打基础、利长远、惠民生的潜绩上，让工作经得起实践和历史的检验。</a:t>
            </a:r>
            <a:endParaRPr lang="en-US" sz="1100"/>
          </a:p>
        </p:txBody>
      </p:sp>
      <p:sp>
        <p:nvSpPr>
          <p:cNvPr id="13" name="AutoShape 13"/>
          <p:cNvSpPr/>
          <p:nvPr/>
        </p:nvSpPr>
        <p:spPr>
          <a:xfrm>
            <a:off x="6096000" y="4318000"/>
            <a:ext cx="53340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096000" y="4318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350000" y="44450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厉行勤俭节约，永葆清廉本色</a:t>
            </a:r>
            <a:endParaRPr lang="en-US" sz="1100"/>
          </a:p>
        </p:txBody>
      </p:sp>
      <p:cxnSp>
        <p:nvCxnSpPr>
          <p:cNvPr id="16" name="Connector 16"/>
          <p:cNvCxnSpPr/>
          <p:nvPr/>
        </p:nvCxnSpPr>
        <p:spPr>
          <a:xfrm rot="-9046">
            <a:off x="6350008" y="49466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6350000" y="5080000"/>
            <a:ext cx="4953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严格落实中央八项规定精神，带头抵制享乐主义和奢靡之风，始终保持艰苦奋斗、勤俭节约的优良作风，以自身的清廉形象凝聚人心、汇聚力量。</a:t>
            </a:r>
            <a:endParaRPr lang="en-US" sz="1100"/>
          </a:p>
        </p:txBody>
      </p:sp>
      <p:sp>
        <p:nvSpPr>
          <p:cNvPr id="18" name="矩形 17"/>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表率四：做清正廉洁的表率</a:t>
            </a:r>
            <a:endParaRPr lang="en-US" sz="1100"/>
          </a:p>
        </p:txBody>
      </p:sp>
      <p:sp>
        <p:nvSpPr>
          <p:cNvPr id="4" name="AutoShape 4"/>
          <p:cNvSpPr/>
          <p:nvPr/>
        </p:nvSpPr>
        <p:spPr>
          <a:xfrm>
            <a:off x="762000" y="1524000"/>
            <a:ext cx="1066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t="3571" b="3571"/>
          <a:stretch>
            <a:fillRect/>
          </a:stretch>
        </p:blipFill>
        <p:spPr>
          <a:xfrm>
            <a:off x="762000" y="2286000"/>
            <a:ext cx="3556000" cy="3302000"/>
          </a:xfrm>
          <a:prstGeom prst="rect">
            <a:avLst/>
          </a:prstGeom>
          <a:noFill/>
          <a:ln w="12700" cap="flat" cmpd="sng">
            <a:solidFill>
              <a:srgbClr val="C00000">
                <a:alpha val="30000"/>
              </a:srgbClr>
            </a:solidFill>
            <a:prstDash val="solid"/>
            <a:round/>
          </a:ln>
        </p:spPr>
      </p:pic>
      <p:sp>
        <p:nvSpPr>
          <p:cNvPr id="6" name="AutoShape 6"/>
          <p:cNvSpPr/>
          <p:nvPr/>
        </p:nvSpPr>
        <p:spPr>
          <a:xfrm>
            <a:off x="762000" y="5715000"/>
            <a:ext cx="355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以公正为准则，以廉洁为基石，筑牢拒腐防变的思想防线，守护公平正义的天平。</a:t>
            </a:r>
            <a:endParaRPr lang="en-US" sz="1100"/>
          </a:p>
        </p:txBody>
      </p:sp>
      <p:cxnSp>
        <p:nvCxnSpPr>
          <p:cNvPr id="7" name="Connector 7"/>
          <p:cNvCxnSpPr/>
          <p:nvPr/>
        </p:nvCxnSpPr>
        <p:spPr>
          <a:xfrm rot="5389257">
            <a:off x="3048000" y="4311660"/>
            <a:ext cx="4064000" cy="12700"/>
          </a:xfrm>
          <a:prstGeom prst="straightConnector1">
            <a:avLst/>
          </a:prstGeom>
          <a:solidFill>
            <a:srgbClr val="DEE0E3">
              <a:alpha val="100000"/>
            </a:srgbClr>
          </a:solidFill>
          <a:ln w="12700" cap="flat" cmpd="sng">
            <a:solidFill>
              <a:srgbClr val="000000">
                <a:alpha val="15000"/>
              </a:srgbClr>
            </a:solidFill>
            <a:prstDash val="dash"/>
            <a:round/>
            <a:headEnd type="none" w="med" len="med"/>
            <a:tailEnd type="none" w="med" len="med"/>
          </a:ln>
        </p:spPr>
      </p:cxnSp>
      <p:sp>
        <p:nvSpPr>
          <p:cNvPr id="8" name="AutoShape 8"/>
          <p:cNvSpPr/>
          <p:nvPr/>
        </p:nvSpPr>
        <p:spPr>
          <a:xfrm>
            <a:off x="5588000" y="2286000"/>
            <a:ext cx="5842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5588000" y="2286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842000" y="2413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敬畏党纪国法，筑牢思想根基</a:t>
            </a:r>
            <a:endParaRPr lang="en-US" sz="1100"/>
          </a:p>
        </p:txBody>
      </p:sp>
      <p:cxnSp>
        <p:nvCxnSpPr>
          <p:cNvPr id="11" name="Connector 11"/>
          <p:cNvCxnSpPr/>
          <p:nvPr/>
        </p:nvCxnSpPr>
        <p:spPr>
          <a:xfrm rot="-8185">
            <a:off x="5842008" y="2978150"/>
            <a:ext cx="533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5842000" y="3111500"/>
            <a:ext cx="5334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始终把纪律和规矩挺在前面，深刻领会党纪国法的严肃性与权威性，做到心有所畏、言有所戒、行有所止，在思想上政治上行动上筑牢不可逾越的底线。</a:t>
            </a:r>
            <a:endParaRPr lang="en-US" sz="1100"/>
          </a:p>
        </p:txBody>
      </p:sp>
      <p:sp>
        <p:nvSpPr>
          <p:cNvPr id="13" name="AutoShape 13"/>
          <p:cNvSpPr/>
          <p:nvPr/>
        </p:nvSpPr>
        <p:spPr>
          <a:xfrm>
            <a:off x="5588000" y="4445000"/>
            <a:ext cx="5842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588000" y="4445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842000" y="4572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自觉接受监督，规范权力运行</a:t>
            </a:r>
            <a:endParaRPr lang="en-US" sz="1100"/>
          </a:p>
        </p:txBody>
      </p:sp>
      <p:cxnSp>
        <p:nvCxnSpPr>
          <p:cNvPr id="16" name="Connector 16"/>
          <p:cNvCxnSpPr/>
          <p:nvPr/>
        </p:nvCxnSpPr>
        <p:spPr>
          <a:xfrm rot="-8185">
            <a:off x="5842008" y="5137150"/>
            <a:ext cx="533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5842000" y="5270500"/>
            <a:ext cx="5334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主动适应在监督和约束下工作生活的常态，让权力在阳光下运行，虚心接受组织监督、群众监督和舆论监督，确保权力始终用于为人民服务。</a:t>
            </a:r>
            <a:endParaRPr lang="en-US" sz="1100"/>
          </a:p>
        </p:txBody>
      </p:sp>
      <p:sp>
        <p:nvSpPr>
          <p:cNvPr id="18" name="矩形 17"/>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42545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Noto Sans SC" panose="020B0200000000000000" charset="-122"/>
              </a:rPr>
              <a:t>课程总结</a:t>
            </a:r>
            <a:endParaRPr lang="zh-CN" altLang="en-US" sz="3600" b="1">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endParaRPr>
          </a:p>
        </p:txBody>
      </p:sp>
      <p:sp>
        <p:nvSpPr>
          <p:cNvPr id="4" name="AutoShape 4"/>
          <p:cNvSpPr/>
          <p:nvPr/>
        </p:nvSpPr>
        <p:spPr>
          <a:xfrm>
            <a:off x="762000" y="131445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574800"/>
            <a:ext cx="10668000" cy="1143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15748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17018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【一个核心思想】</a:t>
            </a:r>
            <a:endParaRPr lang="en-US" sz="1100"/>
          </a:p>
          <a:p>
            <a:pPr marL="0" indent="0" algn="l">
              <a:lnSpc>
                <a:spcPct val="117000"/>
              </a:lnSpc>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深刻领会、准确把握习近平总书记关于党的建设的重要思想，以此作为新时代党的建设的根本遵循和行动指南。</a:t>
            </a:r>
            <a:endPar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2936875"/>
            <a:ext cx="24765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127375"/>
            <a:ext cx="355600" cy="355600"/>
          </a:xfrm>
          <a:prstGeom prst="rect">
            <a:avLst/>
          </a:prstGeom>
        </p:spPr>
      </p:pic>
      <p:sp>
        <p:nvSpPr>
          <p:cNvPr id="10" name="AutoShape 10"/>
          <p:cNvSpPr/>
          <p:nvPr/>
        </p:nvSpPr>
        <p:spPr>
          <a:xfrm>
            <a:off x="1397000" y="3089275"/>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提高政治站位</a:t>
            </a:r>
            <a:endParaRPr lang="en-US" sz="1100"/>
          </a:p>
        </p:txBody>
      </p:sp>
      <p:cxnSp>
        <p:nvCxnSpPr>
          <p:cNvPr id="11" name="Connector 11"/>
          <p:cNvCxnSpPr/>
          <p:nvPr/>
        </p:nvCxnSpPr>
        <p:spPr>
          <a:xfrm rot="-20834">
            <a:off x="952519" y="3692525"/>
            <a:ext cx="209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2" name="AutoShape 12"/>
          <p:cNvSpPr/>
          <p:nvPr/>
        </p:nvSpPr>
        <p:spPr>
          <a:xfrm>
            <a:off x="889000" y="3825875"/>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始终把政治建设摆在首位，坚定拥护“两个确立”，坚决做到“两个维护”，确保政治方向不偏航。</a:t>
            </a:r>
            <a:endParaRPr lang="en-US" sz="1100"/>
          </a:p>
        </p:txBody>
      </p:sp>
      <p:sp>
        <p:nvSpPr>
          <p:cNvPr id="13" name="AutoShape 13"/>
          <p:cNvSpPr/>
          <p:nvPr/>
        </p:nvSpPr>
        <p:spPr>
          <a:xfrm>
            <a:off x="3492500" y="2936875"/>
            <a:ext cx="24765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3000" y="3127375"/>
            <a:ext cx="355600" cy="355600"/>
          </a:xfrm>
          <a:prstGeom prst="rect">
            <a:avLst/>
          </a:prstGeom>
        </p:spPr>
      </p:pic>
      <p:sp>
        <p:nvSpPr>
          <p:cNvPr id="15" name="AutoShape 15"/>
          <p:cNvSpPr/>
          <p:nvPr/>
        </p:nvSpPr>
        <p:spPr>
          <a:xfrm>
            <a:off x="4127500" y="3089275"/>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掌握科学方法</a:t>
            </a:r>
            <a:endParaRPr lang="en-US" sz="1100"/>
          </a:p>
        </p:txBody>
      </p:sp>
      <p:cxnSp>
        <p:nvCxnSpPr>
          <p:cNvPr id="16" name="Connector 16"/>
          <p:cNvCxnSpPr/>
          <p:nvPr/>
        </p:nvCxnSpPr>
        <p:spPr>
          <a:xfrm rot="-20834">
            <a:off x="3683019" y="3692525"/>
            <a:ext cx="209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7" name="AutoShape 17"/>
          <p:cNvSpPr/>
          <p:nvPr/>
        </p:nvSpPr>
        <p:spPr>
          <a:xfrm>
            <a:off x="3619500" y="3825875"/>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坚持实事求是、系统观念，用好调查研究传家宝，不断提升党建工作的科学性和实效性。</a:t>
            </a:r>
            <a:endParaRPr lang="en-US" sz="1100"/>
          </a:p>
        </p:txBody>
      </p:sp>
      <p:sp>
        <p:nvSpPr>
          <p:cNvPr id="18" name="AutoShape 18"/>
          <p:cNvSpPr/>
          <p:nvPr/>
        </p:nvSpPr>
        <p:spPr>
          <a:xfrm>
            <a:off x="6223000" y="2936875"/>
            <a:ext cx="24765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3127375"/>
            <a:ext cx="355600" cy="355600"/>
          </a:xfrm>
          <a:prstGeom prst="rect">
            <a:avLst/>
          </a:prstGeom>
        </p:spPr>
      </p:pic>
      <p:sp>
        <p:nvSpPr>
          <p:cNvPr id="20" name="AutoShape 20"/>
          <p:cNvSpPr/>
          <p:nvPr/>
        </p:nvSpPr>
        <p:spPr>
          <a:xfrm>
            <a:off x="6858000" y="3089275"/>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聚焦主责主业</a:t>
            </a:r>
            <a:endParaRPr lang="en-US" sz="1100"/>
          </a:p>
        </p:txBody>
      </p:sp>
      <p:cxnSp>
        <p:nvCxnSpPr>
          <p:cNvPr id="21" name="Connector 21"/>
          <p:cNvCxnSpPr/>
          <p:nvPr/>
        </p:nvCxnSpPr>
        <p:spPr>
          <a:xfrm rot="-20834">
            <a:off x="6413519" y="3692525"/>
            <a:ext cx="209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2" name="AutoShape 22"/>
          <p:cNvSpPr/>
          <p:nvPr/>
        </p:nvSpPr>
        <p:spPr>
          <a:xfrm>
            <a:off x="6350000" y="3825875"/>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紧扣中心任务，强化责任担当，把党建工作与业务工作深度融合，以党建促发展、以发展强党建。</a:t>
            </a:r>
            <a:endParaRPr lang="en-US" sz="1100"/>
          </a:p>
        </p:txBody>
      </p:sp>
      <p:sp>
        <p:nvSpPr>
          <p:cNvPr id="23" name="AutoShape 23"/>
          <p:cNvSpPr/>
          <p:nvPr/>
        </p:nvSpPr>
        <p:spPr>
          <a:xfrm>
            <a:off x="8953500" y="2936875"/>
            <a:ext cx="24765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44000" y="3127375"/>
            <a:ext cx="355600" cy="355600"/>
          </a:xfrm>
          <a:prstGeom prst="rect">
            <a:avLst/>
          </a:prstGeom>
        </p:spPr>
      </p:pic>
      <p:sp>
        <p:nvSpPr>
          <p:cNvPr id="25" name="AutoShape 25"/>
          <p:cNvSpPr/>
          <p:nvPr/>
        </p:nvSpPr>
        <p:spPr>
          <a:xfrm>
            <a:off x="9588500" y="3089275"/>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坚持以身作则</a:t>
            </a:r>
            <a:endParaRPr lang="en-US" sz="1100"/>
          </a:p>
        </p:txBody>
      </p:sp>
      <p:cxnSp>
        <p:nvCxnSpPr>
          <p:cNvPr id="26" name="Connector 26"/>
          <p:cNvCxnSpPr/>
          <p:nvPr/>
        </p:nvCxnSpPr>
        <p:spPr>
          <a:xfrm rot="-20834">
            <a:off x="9144019" y="3692525"/>
            <a:ext cx="209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7" name="AutoShape 27"/>
          <p:cNvSpPr/>
          <p:nvPr/>
        </p:nvSpPr>
        <p:spPr>
          <a:xfrm>
            <a:off x="9080500" y="3825875"/>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发挥“头雁效应”，严守纪律规矩，锤炼过硬作风，以“关键少数”带动“绝大多数”见行见效。</a:t>
            </a:r>
            <a:endParaRPr lang="en-US" sz="1100"/>
          </a:p>
        </p:txBody>
      </p:sp>
      <p:sp>
        <p:nvSpPr>
          <p:cNvPr id="28" name="AutoShape 28"/>
          <p:cNvSpPr/>
          <p:nvPr/>
        </p:nvSpPr>
        <p:spPr>
          <a:xfrm>
            <a:off x="762000" y="4759325"/>
            <a:ext cx="10668000" cy="952500"/>
          </a:xfrm>
          <a:prstGeom prst="roundRect">
            <a:avLst>
              <a:gd name="adj" fmla="val 0"/>
            </a:avLst>
          </a:prstGeom>
          <a:solidFill>
            <a:srgbClr val="C00000">
              <a:alpha val="8000"/>
            </a:srgbClr>
          </a:solidFill>
          <a:ln w="12700" cap="flat" cmpd="sng">
            <a:solidFill>
              <a:srgbClr val="C00000">
                <a:alpha val="40000"/>
              </a:srgbClr>
            </a:solidFill>
            <a:prstDash val="solid"/>
            <a:round/>
          </a:ln>
        </p:spPr>
        <p:txBody>
          <a:bodyPr vert="horz" wrap="square" lIns="63500" tIns="63500" rIns="63500" bIns="63500" rtlCol="0" anchor="ctr"/>
          <a:lstStyle/>
          <a:p>
            <a:pPr algn="ctr">
              <a:defRPr/>
            </a:pPr>
          </a:p>
        </p:txBody>
      </p:sp>
      <p:sp>
        <p:nvSpPr>
          <p:cNvPr id="29" name="AutoShape 29"/>
          <p:cNvSpPr/>
          <p:nvPr/>
        </p:nvSpPr>
        <p:spPr>
          <a:xfrm>
            <a:off x="1016000" y="4886325"/>
            <a:ext cx="10160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【最终目标】</a:t>
            </a:r>
            <a:r>
              <a:rPr lang="en-US" sz="15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以高质量党建引领高质量发展，凝心聚力、真抓实干，为谱写中国式现代化我市新篇章而努力奋斗！</a:t>
            </a:r>
            <a:endParaRPr lang="en-US" sz="15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 name="矩形 1"/>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234315" y="2872105"/>
            <a:ext cx="1143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笃信笃行</a:t>
            </a:r>
            <a:r>
              <a:rPr lang="en-US" sz="2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党的创新理论</a:t>
            </a:r>
            <a:r>
              <a:rPr lang="zh-CN" altLang="en-US" sz="2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2400">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为奋力</a:t>
            </a:r>
            <a:r>
              <a:rPr lang="zh-CN" altLang="en-US" sz="2400">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推进</a:t>
            </a:r>
            <a:r>
              <a:rPr lang="en-US" sz="2400">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中国式现代化我市</a:t>
            </a:r>
            <a:r>
              <a:rPr lang="zh-CN" altLang="en-US" sz="2400">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a:t>
            </a:r>
            <a:r>
              <a:rPr lang="en-US" sz="2400">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而努力奋斗</a:t>
            </a:r>
            <a:endParaRPr lang="zh-CN" altLang="en-US" sz="2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1025525" y="4078605"/>
            <a:ext cx="508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主讲人：XXX</a:t>
            </a:r>
            <a:endParaRPr lang="en-US" sz="1100"/>
          </a:p>
        </p:txBody>
      </p:sp>
      <p:sp>
        <p:nvSpPr>
          <p:cNvPr id="8" name="AutoShape 8"/>
          <p:cNvSpPr/>
          <p:nvPr/>
        </p:nvSpPr>
        <p:spPr>
          <a:xfrm>
            <a:off x="6105525" y="4078605"/>
            <a:ext cx="508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2026年6月</a:t>
            </a:r>
            <a:endParaRPr lang="en-US" sz="1100"/>
          </a:p>
        </p:txBody>
      </p:sp>
      <p:sp>
        <p:nvSpPr>
          <p:cNvPr id="9" name="AutoShape 5"/>
          <p:cNvSpPr/>
          <p:nvPr/>
        </p:nvSpPr>
        <p:spPr>
          <a:xfrm>
            <a:off x="234315" y="2778760"/>
            <a:ext cx="11430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p>
            <a:pPr marL="0" indent="0" algn="ctr">
              <a:lnSpc>
                <a:spcPct val="125000"/>
              </a:lnSpc>
              <a:defRPr/>
            </a:pPr>
            <a:r>
              <a:rPr lang="zh-CN" sz="3600" dirty="0">
                <a:solidFill>
                  <a:srgbClr val="FF0000"/>
                </a:solidFill>
                <a:effectLst>
                  <a:outerShdw blurRad="38100" dist="25400" dir="2700000" algn="tl" rotWithShape="0">
                    <a:prstClr val="black">
                      <a:alpha val="40000"/>
                    </a:prstClr>
                  </a:outerShdw>
                </a:effectLst>
                <a:latin typeface="黑体" panose="02010609060101010101" charset="-122"/>
                <a:ea typeface="黑体" panose="02010609060101010101" charset="-122"/>
                <a:sym typeface="+mn-ea"/>
              </a:rPr>
              <a:t>感谢聆听，敬请指正！</a:t>
            </a:r>
            <a:endParaRPr lang="zh-CN" sz="3600">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6778</Words>
  <Application>WPS 演示</Application>
  <PresentationFormat/>
  <Paragraphs>371</Paragraphs>
  <Slides>30</Slides>
  <Notes>0</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30</vt:i4>
      </vt:variant>
    </vt:vector>
  </HeadingPairs>
  <TitlesOfParts>
    <vt:vector size="43" baseType="lpstr">
      <vt:lpstr>Arial</vt:lpstr>
      <vt:lpstr>宋体</vt:lpstr>
      <vt:lpstr>Wingdings</vt:lpstr>
      <vt:lpstr>Arial</vt:lpstr>
      <vt:lpstr>黑体</vt:lpstr>
      <vt:lpstr>方正小标宋简体</vt:lpstr>
      <vt:lpstr>Noto Sans SC</vt:lpstr>
      <vt:lpstr>微软雅黑</vt:lpstr>
      <vt:lpstr>Arial Unicode MS</vt:lpstr>
      <vt:lpstr>Office 主题​​</vt:lpstr>
      <vt:lpstr>默认主题</vt:lpstr>
      <vt:lpstr>1_默认主题</vt:lpstr>
      <vt:lpstr>2_默认主题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10</cp:revision>
  <dcterms:created xsi:type="dcterms:W3CDTF">2026-09-18T01:29:00Z</dcterms:created>
  <dcterms:modified xsi:type="dcterms:W3CDTF">2026-10-02T23:40:05Z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{"Label":"1","ContentProducer":"001191110102MACQD9K64010000","ProduceID":"7651822369602538699","ReservedCode1":"","ContentPropagator":"","PropagateID":"","ReservedCode2":""}</vt:lpwstr>
  </property>
  <property fmtid="{D5CDD505-2E9C-101B-9397-08002B2CF9AE}" pid="3" name="KSOProductBuildVer">
    <vt:lpwstr>2052-12.1.0.28505</vt:lpwstr>
  </property>
  <property fmtid="{D5CDD505-2E9C-101B-9397-08002B2CF9AE}" pid="4" name="ICV">
    <vt:lpwstr>E364AD604B4D185CDC93AC6A69C7A5D1_42</vt:lpwstr>
  </property>
</Properties>
</file>