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svg" ContentType="image/svg+xml"/>
  <Override PartName="/ppt/media/image100.svg" ContentType="image/svg+xml"/>
  <Override PartName="/ppt/media/image102.svg" ContentType="image/svg+xml"/>
  <Override PartName="/ppt/media/image104.svg" ContentType="image/svg+xml"/>
  <Override PartName="/ppt/media/image106.svg" ContentType="image/svg+xml"/>
  <Override PartName="/ppt/media/image108.svg" ContentType="image/svg+xml"/>
  <Override PartName="/ppt/media/image110.svg" ContentType="image/svg+xml"/>
  <Override PartName="/ppt/media/image112.svg" ContentType="image/svg+xml"/>
  <Override PartName="/ppt/media/image114.svg" ContentType="image/svg+xml"/>
  <Override PartName="/ppt/media/image116.svg" ContentType="image/svg+xml"/>
  <Override PartName="/ppt/media/image118.svg" ContentType="image/svg+xml"/>
  <Override PartName="/ppt/media/image12.svg" ContentType="image/svg+xml"/>
  <Override PartName="/ppt/media/image120.svg" ContentType="image/svg+xml"/>
  <Override PartName="/ppt/media/image12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3.svg" ContentType="image/svg+xml"/>
  <Override PartName="/ppt/media/image46.svg" ContentType="image/svg+xml"/>
  <Override PartName="/ppt/media/image48.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svg" ContentType="image/svg+xml"/>
  <Override PartName="/ppt/media/image61.svg" ContentType="image/svg+xml"/>
  <Override PartName="/ppt/media/image63.svg" ContentType="image/svg+xml"/>
  <Override PartName="/ppt/media/image65.svg" ContentType="image/svg+xml"/>
  <Override PartName="/ppt/media/image68.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svg" ContentType="image/svg+xml"/>
  <Override PartName="/ppt/media/image81.svg" ContentType="image/svg+xml"/>
  <Override PartName="/ppt/media/image83.svg" ContentType="image/svg+xml"/>
  <Override PartName="/ppt/media/image85.svg" ContentType="image/svg+xml"/>
  <Override PartName="/ppt/media/image87.svg" ContentType="image/svg+xml"/>
  <Override PartName="/ppt/media/image89.svg" ContentType="image/svg+xml"/>
  <Override PartName="/ppt/media/image91.svg" ContentType="image/svg+xml"/>
  <Override PartName="/ppt/media/image93.svg" ContentType="image/svg+xml"/>
  <Override PartName="/ppt/media/image95.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305" r:id="rId5"/>
    <p:sldId id="306"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6" r:id="rId33"/>
    <p:sldId id="287" r:id="rId34"/>
    <p:sldId id="288" r:id="rId35"/>
    <p:sldId id="285"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4" r:id="rId5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40" userDrawn="1">
          <p15:clr>
            <a:srgbClr val="747775"/>
          </p15:clr>
        </p15:guide>
        <p15:guide id="2" pos="288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幸全" initials="幸全" lastIdx="0" clrIdx="1"/>
  <p:cmAuthor id="3" name="作者" initials="A" lastIdx="0" clrIdx="2"/>
  <p:cmAuthor id="4" name="Administrator" initials="A" lastIdx="0" clrIdx="3"/>
  <p:cmAuthor id="5" name="王习习" initials="王" lastIdx="0"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4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5" Type="http://schemas.openxmlformats.org/officeDocument/2006/relationships/commentAuthors" Target="commentAuthors.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深入学习贯彻《习近平关于树立和践行正确政绩观论述摘编》”。这次学习旨在引导我们深刻理解正确政绩观的内涵，努力创造经得起实践、人民和历史检验的实绩，为推进中国式现代化贡献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深入学习贯彻《习近平关于树立和践行正确政绩观论述摘编》”。这次学习旨在引导我们深刻理解正确政绩观的内涵，努力创造经得起实践、人民和历史检验的实绩，为推进中国式现代化贡献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接下来，我们进入第一部分的学习：深刻阐明树立和践行正确政绩观的重大意义和根本立场。这一部分将帮助我们从根本上理解为什么政绩观是一个至关重要的问题。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必须明确，政绩观是一个根本性问题。它不仅仅关系到个人的工作评价，更关乎我们党立党为公、执政为民的根本宗旨。我们必须从对历史和人民负责、从党的初心使命、从党和国家事业发展、以及从贯彻党中央决策部署这四个高度来认识它的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正确的政绩观包含哪些内涵呢？它的根本要求是坚持实事求是，按规律办事。实现路径是通过科学决策和实干苦干。最终的检验标准有三条：是否经得起实践和历史的检验，是否真正造福了人民，是否得到了群众的公认。</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与正确政绩观相对的，是错误的政绩观。它的出发点往往是个人或小团体利益，表现为心浮气躁、急功近利，甚至弄虚作假。最典型的形式就是搞“形象工程”和“政绩工程”，这不仅会给地方发展留下沉重包袱，更会严重损害党和政府在人民群众心中的形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当前全面推进中国式现代化的关键时期，树立正确政绩观尤为重要。特别是在“十五五”这个关键阶段，我们必须警惕和防止一些不良倾向，比如临近换届时的等待观望，或者换届后的急功近利，坚决杜绝政绩冲动和盲目蛮干，确保发展的连续性和稳定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形式主义和官僚主义是我们工作中的大敌。追根溯源，形式主义的根源在于政绩观错位和责任心缺失，而官僚主义则源于官本位思想和扭曲的权力观。树立正确的政绩观，是从根本上纠治这“四风”问题的关键。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决定政绩观的根本是什么？答案是党性。总书记强调，树立和践行正确政绩观，起决定性作用的是党性。只有我们的党性坚强了，摒弃了私心杂念，才能从根本上保证我们的政绩观不会出现偏差。党性是我们党员干部立身、立业、立言、立德的基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衡量党性强弱的根本尺子是什么？就是公与私这两个字。党性的本质是立场问题。作为党的干部，我们的本色就是要全心全意为人民服务，诚心诚意为党和人民的事业奋斗，做到大公无私、公私分明、先公后私、公而忘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加强党性修养，首先要用习近平新时代中国特色社会主义思想来凝心铸魂。同时，要不断改造主观世界，提升自己的思想觉悟和道德修养。最根本的，是要时刻牢记我们创造业绩的最终目的，是为人民谋利益。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在党性修养中，政治修养必须摆在首位。我们要时刻牢记自己的第一身份是共产党员，牢固树立“四个意识”，不断增强“政治三力”，始终在思想上、政治上、行动上同党中央保持高度一致，做到绝对忠诚。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现在我们进入第二部分，学习树立和践行正确政绩观的价值取向和重要标准。这一部分将回答“为了谁”的根本问题。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政绩观的首要问题，是“为什么人”的问题。这个问题检验着我们党的性质宗旨，决定着我们干事创业的根本方向。我们必须明确，共产党人干事业、创政绩，最终目的是为了造福人民。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总书记明确指出，为民造福是最大政绩。我们党为人民而生、因人民而兴，人民立场是我们的根本政治立场。让老百姓过上幸福生活，就是我们党的事业追求。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做到为民造福，就必须解决好“我是谁、为了谁、依靠谁”这个根本问题。我们要不断追求“我将无我，不负人民”的崇高精神境界，时刻牢记为人民服务的根本宗旨。更重要的是，人民群众不仅听我们说什么，更看我们做什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我们要坚持以人民为中心的发展思想，做到发展为了人民、依靠人民、成果由人民共享。通过真抓实干、久久为功，把好事实事做到群众的心坎上，最终把我们的丰碑立在人民群众的心中。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书记有一个非常生动的比喻：时代是出卷人，我们是答卷人，人民是阅卷人。我们的工作做得好不好，最终要由人民来评判。金杯银杯不如群众的口碑，群众说好，才是真的好。我们的根本职责，就是为老百姓把事情办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检验政绩的重要标准，就是看我们为老百姓办了多少好事实事。最终的检验标准，要看人民是否得到了实惠，生活是否得到了改善，权益是否得到了保障。我们要始终保持对人民的赤子之心，对群众反映强烈的问题要严肃对待，对侵害群众利益的行为要坚决纠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树立正确的政绩观，必须同时树立正确的权力观和事业观。核心要求是不慕虚荣、不务虚功、不图虚名，切实做到为官一任、造福一方。工作的重点是解决群众的急难愁盼问题，稳步推进共同富裕，最终目的是不断增强人民群众的获得感、幸福感和安全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接下来我们进入第三部分，探讨树立和践行正确政绩观的内在要求和重要内容。这一部分将重点阐述如何通过推动高质量发展来体现正确的政绩观。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政绩观和发展观是密切相关的。有什么样的发展观，就会有什么样的政绩观。反过来，政绩观正确与否，也直接决定着发展的成效甚至成败。因此，把高质量发展作为树立和践行正确政绩观的内在要求，是题中应有之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国经济已经进入高质量发展阶段，这是保持经济持续健康发展、适应社会主要矛盾变化、遵循经济规律的必然要求。因此，坚持高质量发展，本身就是正确政绩观的重要内容。我们的政绩，不仅体现在抓发展上，也体现在惠民生、保稳定等各个方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动高质量发展，必须坚定不移地贯彻创新、协调、绿色、开放、共享的新发展理念。高质量发展的内涵，就是体现新发展理念的发展。新发展理念是一个整体，我们必须完整把握、准确理解、全面落实，这是一个十分重要的政治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在实践中，树立正确政绩观需要我们处理好五对重要关系：稳和进、立和破、虚和实、标和本、近和远。这要求我们坚持底线思维，强化风险意识，自觉将新发展理念贯穿到工作的全过程。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实事求是是我们党的思想路线。在工作中，我们必须坚持一切从实际出发，按规律办事。现实中，有些干部热情很高，但缺乏科学精神，结果好心办坏事。我们的决策必须符合实际、符合规律、符合科学精神，坚决防止“拍脑袋决策、拍胸脯表态、拍屁股走人”的“三拍”现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树立正确政绩观，要求我们对“国之大者”心中有数。要多打大算盘、算大账，善于把地方工作融入国家发展大局，做到既为一域争光，更为全局添彩。同时，也要因地制宜，突出特色，走出适合本地实际的发展之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总而言之，我们追求的发展，既要有一定速度，更要注重质量和效益。关键是要因地制宜，从实际出发，大力发展新质生产力，最终走出一条适合本地区实际的高质量发展之路。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总书记强调，业绩都是干出来的，真干才能真出业绩、出真业绩。树立正确政绩观，最终要落脚到实干担当上。这就要求我们树立“功成不必在我、功成必定有我”的思想境界，通过实实在在的行动来创造政绩。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功成不必在我”体现的是一种宽阔的胸怀和长远的眼光。它要求我们保持工作的连续性，确保一张蓝图绘到底，处理好个人利益与长远利益的关系。坚决反对那种换一届领导就兜底翻，为了出政绩而另搞一套的错误做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在工作中，我们既要做那些让老百姓看得见、摸得着的“显功”，也要做那些为后人作铺垫、打基础的“潜功”。这要求我们不计较个人功名，追求的是人民群众的好口碑，以及历史沉淀之后的真正评价。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现在我们进入第四部分，学习树立和践行正确政绩观的思想境界和实践路径。这一部分将告诉我们，正确的政绩观应该如何体现在具体行动中。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要把蓝图变为现实，就必须发扬钉钉子精神。这意味着我们要一件事情接着一件事情办，一年接着一年干，脚踏实地，持之以恒，才能最终将宏伟的目标变为美好的现实。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如果说“功成不必在我”是胸怀，那么“功成必定有我”就是担当。干部就要有担当，要干字当头。干事担事，是我们的职责所在，也是价值所在。担当和作为是统一的，不作为就是不担当。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我们要以“功成必定有我”的历史担当，保持时时放心不下的责任感，鼓足干事创业的精气神。面对困难要事不避难、义不逃责，大胆开拓，积极作为，用实际行动做到为官一任、造福一方。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敢于斗争是我们党的鲜明品格。我们斗争的目的，是为了实现人民对美好生活的向往和中华民族的伟大复兴。这要求我们知重负重、苦干实干、攻坚克难，通过顽强斗争来打开事业发展的新天地。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抓落实是我们党的根本要求，也是衡量干部党性和政绩观的重要标志。总书记强调“一分部署，九分落实”。如果不沉下心来抓落实，再好的目标和蓝图也只是镜中花、水中月。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要抓好落实，需要有四种劲头：一是真抓的实劲，二是敢抓的狠劲，三是善抓的巧劲，四是常抓的韧劲。只有这样，才能确保各项工作落到实处、取得实效。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抓落实不是照本宣科，也需要创造性地开展工作。坚决贯彻党中央决策部署与创造性开展工作并不矛盾。我们要在坚决执行的前提下，结合地方实际，积极探索有效的落实方法和途径，确保中央精神落地生根。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最后，我们进入第五部分，学习树立和践行正确政绩观的重要抓手和根本保障。这一部分将探讨如何通过制度建设来引导和保障正确政绩观的树立。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选人用人是指挥棒、风向标。对干部最大的激励，就是树立重实干、重实绩的用人导向。我们要把敢不敢扛事、愿不愿做事、能不能干事作为识别干部的标准，把干了什么事、干了多少事、群众认不认可作为选拔干部的根本依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树立正确的用人导向，就必须推动干部能上能下。决不能让干多干少一个样、干好干坏一个样。对那些敢于担当、实绩突出的干部要大胆使用，对不作为的干部要坚决调整，形成能者上、优者奖、庸者下、劣者汰的良好局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完善政绩考核评价体系是重要抓手。我们要用好考核这根指挥棒，考核内容要全面，既看发展也看基础，既看显绩也看潜绩，不能简单以GDP论英雄。要把民生改善、社会进步、生态效益等作为重要考核指标，并且要做到经常化、制度化、全覆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考核干部要坚持原则，干部的业绩在实践，声名在民间。我们要带上“望远镜”和“显微镜”，近距离接触、多角度考察干部，多到基层群众中去了解真实情况。同时，要完善差异化考核，提高考评的针对性和科学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最后，树立和践行正确政绩观的根本保障，在于推动管党治党责任落实到位。党委（党组）书记要牢固树立抓好党建是本职的观念。经济社会发展要讲政绩观，党的建设同样要讲政绩观，要坚持务实为本。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对今天的学习内容做一个总结。树立正确政绩观，根本在于坚强的党性，价值取向是为民造福，内在要求是推动高质量发展，实践路径是坚持“功成不必在我”和“功成必定有我”的统一，狠抓落实，而根本保障则在于完善的制度建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我的讲解到此结束，谢谢大家！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3" Type="http://schemas.openxmlformats.org/officeDocument/2006/relationships/notesSlide" Target="../notesSlides/notesSlide3.xml"/><Relationship Id="rId22" Type="http://schemas.openxmlformats.org/officeDocument/2006/relationships/slideLayout" Target="../slideLayouts/slideLayout2.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2.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image" Target="../media/image2.png"/><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svg"/><Relationship Id="rId7"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0" Type="http://schemas.openxmlformats.org/officeDocument/2006/relationships/notesSlide" Target="../notesSlides/notesSlide5.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4.svg"/><Relationship Id="rId7" Type="http://schemas.openxmlformats.org/officeDocument/2006/relationships/image" Target="../media/image23.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0" Type="http://schemas.openxmlformats.org/officeDocument/2006/relationships/notesSlide" Target="../notesSlides/notesSlide7.xml"/><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10.sv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10.svg"/><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3.svg"/><Relationship Id="rId7" Type="http://schemas.openxmlformats.org/officeDocument/2006/relationships/image" Target="../media/image42.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 Id="rId3" Type="http://schemas.openxmlformats.org/officeDocument/2006/relationships/image" Target="../media/image45.png"/><Relationship Id="rId2" Type="http://schemas.openxmlformats.org/officeDocument/2006/relationships/image" Target="../media/image34.svg"/><Relationship Id="rId10" Type="http://schemas.openxmlformats.org/officeDocument/2006/relationships/notesSlide" Target="../notesSlides/notesSlide12.xml"/><Relationship Id="rId1" Type="http://schemas.openxmlformats.org/officeDocument/2006/relationships/image" Target="../media/image44.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svg"/><Relationship Id="rId7" Type="http://schemas.openxmlformats.org/officeDocument/2006/relationships/image" Target="../media/image41.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34.svg"/><Relationship Id="rId3" Type="http://schemas.openxmlformats.org/officeDocument/2006/relationships/image" Target="../media/image44.png"/><Relationship Id="rId2" Type="http://schemas.openxmlformats.org/officeDocument/2006/relationships/image" Target="../media/image18.svg"/><Relationship Id="rId10" Type="http://schemas.openxmlformats.org/officeDocument/2006/relationships/notesSlide" Target="../notesSlides/notesSlide13.xml"/><Relationship Id="rId1"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3.svg"/><Relationship Id="rId7" Type="http://schemas.openxmlformats.org/officeDocument/2006/relationships/image" Target="../media/image4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 Id="rId3" Type="http://schemas.openxmlformats.org/officeDocument/2006/relationships/image" Target="../media/image54.png"/><Relationship Id="rId2" Type="http://schemas.openxmlformats.org/officeDocument/2006/relationships/image" Target="../media/image53.svg"/><Relationship Id="rId10" Type="http://schemas.openxmlformats.org/officeDocument/2006/relationships/notesSlide" Target="../notesSlides/notesSlide15.xml"/><Relationship Id="rId1" Type="http://schemas.openxmlformats.org/officeDocument/2006/relationships/image" Target="../media/image5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3.svg"/><Relationship Id="rId7" Type="http://schemas.openxmlformats.org/officeDocument/2006/relationships/image" Target="../media/image62.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 Id="rId3" Type="http://schemas.openxmlformats.org/officeDocument/2006/relationships/image" Target="../media/image58.png"/><Relationship Id="rId2" Type="http://schemas.openxmlformats.org/officeDocument/2006/relationships/image" Target="../media/image43.svg"/><Relationship Id="rId10" Type="http://schemas.openxmlformats.org/officeDocument/2006/relationships/notesSlide" Target="../notesSlides/notesSlide18.xml"/><Relationship Id="rId1"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6.svg"/><Relationship Id="rId7" Type="http://schemas.openxmlformats.org/officeDocument/2006/relationships/image" Target="../media/image66.png"/><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43.svg"/><Relationship Id="rId3" Type="http://schemas.openxmlformats.org/officeDocument/2006/relationships/image" Target="../media/image42.png"/><Relationship Id="rId2" Type="http://schemas.openxmlformats.org/officeDocument/2006/relationships/image" Target="../media/image55.svg"/><Relationship Id="rId10" Type="http://schemas.openxmlformats.org/officeDocument/2006/relationships/notesSlide" Target="../notesSlides/notesSlide20.xml"/><Relationship Id="rId1" Type="http://schemas.openxmlformats.org/officeDocument/2006/relationships/image" Target="../media/image5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4.svg"/><Relationship Id="rId3" Type="http://schemas.openxmlformats.org/officeDocument/2006/relationships/image" Target="../media/image69.png"/><Relationship Id="rId2" Type="http://schemas.openxmlformats.org/officeDocument/2006/relationships/image" Target="../media/image68.svg"/><Relationship Id="rId1" Type="http://schemas.openxmlformats.org/officeDocument/2006/relationships/image" Target="../media/image6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5.svg"/><Relationship Id="rId7" Type="http://schemas.openxmlformats.org/officeDocument/2006/relationships/image" Target="../media/image74.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 Id="rId3" Type="http://schemas.openxmlformats.org/officeDocument/2006/relationships/image" Target="../media/image70.png"/><Relationship Id="rId2" Type="http://schemas.openxmlformats.org/officeDocument/2006/relationships/image" Target="../media/image53.svg"/><Relationship Id="rId10" Type="http://schemas.openxmlformats.org/officeDocument/2006/relationships/notesSlide" Target="../notesSlides/notesSlide28.xml"/><Relationship Id="rId1" Type="http://schemas.openxmlformats.org/officeDocument/2006/relationships/image" Target="../media/image52.pn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svg"/><Relationship Id="rId7" Type="http://schemas.openxmlformats.org/officeDocument/2006/relationships/image" Target="../media/image41.png"/><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 Id="rId3" Type="http://schemas.openxmlformats.org/officeDocument/2006/relationships/image" Target="../media/image78.png"/><Relationship Id="rId2" Type="http://schemas.openxmlformats.org/officeDocument/2006/relationships/image" Target="../media/image77.svg"/><Relationship Id="rId10" Type="http://schemas.openxmlformats.org/officeDocument/2006/relationships/notesSlide" Target="../notesSlides/notesSlide29.xml"/><Relationship Id="rId1" Type="http://schemas.openxmlformats.org/officeDocument/2006/relationships/image" Target="../media/image76.png"/></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1.svg"/><Relationship Id="rId7" Type="http://schemas.openxmlformats.org/officeDocument/2006/relationships/image" Target="../media/image60.png"/><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 Id="rId3" Type="http://schemas.openxmlformats.org/officeDocument/2006/relationships/image" Target="../media/image84.png"/><Relationship Id="rId2" Type="http://schemas.openxmlformats.org/officeDocument/2006/relationships/image" Target="../media/image83.svg"/><Relationship Id="rId10" Type="http://schemas.openxmlformats.org/officeDocument/2006/relationships/notesSlide" Target="../notesSlides/notesSlide30.xml"/><Relationship Id="rId1" Type="http://schemas.openxmlformats.org/officeDocument/2006/relationships/image" Target="../media/image82.pn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3.svg"/><Relationship Id="rId7" Type="http://schemas.openxmlformats.org/officeDocument/2006/relationships/image" Target="../media/image92.png"/><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89.svg"/><Relationship Id="rId10" Type="http://schemas.openxmlformats.org/officeDocument/2006/relationships/notesSlide" Target="../notesSlides/notesSlide31.xml"/><Relationship Id="rId1" Type="http://schemas.openxmlformats.org/officeDocument/2006/relationships/image" Target="../media/image88.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96.png"/><Relationship Id="rId4" Type="http://schemas.openxmlformats.org/officeDocument/2006/relationships/image" Target="../media/image95.svg"/><Relationship Id="rId3" Type="http://schemas.openxmlformats.org/officeDocument/2006/relationships/image" Target="../media/image94.png"/><Relationship Id="rId2" Type="http://schemas.openxmlformats.org/officeDocument/2006/relationships/image" Target="../media/image43.svg"/><Relationship Id="rId1"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41.png"/><Relationship Id="rId4" Type="http://schemas.openxmlformats.org/officeDocument/2006/relationships/image" Target="../media/image100.svg"/><Relationship Id="rId3" Type="http://schemas.openxmlformats.org/officeDocument/2006/relationships/image" Target="../media/image99.png"/><Relationship Id="rId2" Type="http://schemas.openxmlformats.org/officeDocument/2006/relationships/image" Target="../media/image98.svg"/><Relationship Id="rId1" Type="http://schemas.openxmlformats.org/officeDocument/2006/relationships/image" Target="../media/image9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6.xml"/><Relationship Id="rId7" Type="http://schemas.openxmlformats.org/officeDocument/2006/relationships/slideLayout" Target="../slideLayouts/slideLayout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61.svg"/><Relationship Id="rId3" Type="http://schemas.openxmlformats.org/officeDocument/2006/relationships/image" Target="../media/image60.png"/><Relationship Id="rId2" Type="http://schemas.openxmlformats.org/officeDocument/2006/relationships/image" Target="../media/image10.svg"/><Relationship Id="rId1" Type="http://schemas.openxmlformats.org/officeDocument/2006/relationships/image" Target="../media/image41.pn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0.svg"/><Relationship Id="rId7" Type="http://schemas.openxmlformats.org/officeDocument/2006/relationships/image" Target="../media/image99.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73.svg"/><Relationship Id="rId3" Type="http://schemas.openxmlformats.org/officeDocument/2006/relationships/image" Target="../media/image72.png"/><Relationship Id="rId2" Type="http://schemas.openxmlformats.org/officeDocument/2006/relationships/image" Target="../media/image10.svg"/><Relationship Id="rId10" Type="http://schemas.openxmlformats.org/officeDocument/2006/relationships/notesSlide" Target="../notesSlides/notesSlide37.xml"/><Relationship Id="rId1" Type="http://schemas.openxmlformats.org/officeDocument/2006/relationships/image" Target="../media/image41.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6.svg"/><Relationship Id="rId7" Type="http://schemas.openxmlformats.org/officeDocument/2006/relationships/image" Target="../media/image105.png"/><Relationship Id="rId6" Type="http://schemas.openxmlformats.org/officeDocument/2006/relationships/image" Target="../media/image104.svg"/><Relationship Id="rId5" Type="http://schemas.openxmlformats.org/officeDocument/2006/relationships/image" Target="../media/image103.png"/><Relationship Id="rId4" Type="http://schemas.openxmlformats.org/officeDocument/2006/relationships/image" Target="../media/image102.svg"/><Relationship Id="rId3" Type="http://schemas.openxmlformats.org/officeDocument/2006/relationships/image" Target="../media/image101.png"/><Relationship Id="rId2" Type="http://schemas.openxmlformats.org/officeDocument/2006/relationships/image" Target="../media/image57.svg"/><Relationship Id="rId10" Type="http://schemas.openxmlformats.org/officeDocument/2006/relationships/notesSlide" Target="../notesSlides/notesSlide42.xml"/><Relationship Id="rId1" Type="http://schemas.openxmlformats.org/officeDocument/2006/relationships/image" Target="../media/image5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4.svg"/><Relationship Id="rId7" Type="http://schemas.openxmlformats.org/officeDocument/2006/relationships/image" Target="../media/image113.png"/><Relationship Id="rId6" Type="http://schemas.openxmlformats.org/officeDocument/2006/relationships/image" Target="../media/image112.svg"/><Relationship Id="rId5" Type="http://schemas.openxmlformats.org/officeDocument/2006/relationships/image" Target="../media/image111.png"/><Relationship Id="rId4" Type="http://schemas.openxmlformats.org/officeDocument/2006/relationships/image" Target="../media/image110.svg"/><Relationship Id="rId3" Type="http://schemas.openxmlformats.org/officeDocument/2006/relationships/image" Target="../media/image109.png"/><Relationship Id="rId2" Type="http://schemas.openxmlformats.org/officeDocument/2006/relationships/image" Target="../media/image108.svg"/><Relationship Id="rId10" Type="http://schemas.openxmlformats.org/officeDocument/2006/relationships/notesSlide" Target="../notesSlides/notesSlide44.xml"/><Relationship Id="rId1" Type="http://schemas.openxmlformats.org/officeDocument/2006/relationships/image" Target="../media/image107.png"/></Relationships>
</file>

<file path=ppt/slides/_rels/slide4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0.svg"/><Relationship Id="rId7" Type="http://schemas.openxmlformats.org/officeDocument/2006/relationships/image" Target="../media/image119.png"/><Relationship Id="rId6" Type="http://schemas.openxmlformats.org/officeDocument/2006/relationships/image" Target="../media/image4.svg"/><Relationship Id="rId5" Type="http://schemas.openxmlformats.org/officeDocument/2006/relationships/image" Target="../media/image69.png"/><Relationship Id="rId4" Type="http://schemas.openxmlformats.org/officeDocument/2006/relationships/image" Target="../media/image118.svg"/><Relationship Id="rId3" Type="http://schemas.openxmlformats.org/officeDocument/2006/relationships/image" Target="../media/image117.png"/><Relationship Id="rId2" Type="http://schemas.openxmlformats.org/officeDocument/2006/relationships/image" Target="../media/image116.svg"/><Relationship Id="rId10" Type="http://schemas.openxmlformats.org/officeDocument/2006/relationships/notesSlide" Target="../notesSlides/notesSlide45.xml"/><Relationship Id="rId1" Type="http://schemas.openxmlformats.org/officeDocument/2006/relationships/image" Target="../media/image115.png"/></Relationships>
</file>

<file path=ppt/slides/_rels/slide4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svg"/><Relationship Id="rId7" Type="http://schemas.openxmlformats.org/officeDocument/2006/relationships/image" Target="../media/image96.png"/><Relationship Id="rId6" Type="http://schemas.openxmlformats.org/officeDocument/2006/relationships/image" Target="../media/image122.svg"/><Relationship Id="rId5" Type="http://schemas.openxmlformats.org/officeDocument/2006/relationships/image" Target="../media/image121.png"/><Relationship Id="rId4" Type="http://schemas.openxmlformats.org/officeDocument/2006/relationships/image" Target="../media/image18.svg"/><Relationship Id="rId3" Type="http://schemas.openxmlformats.org/officeDocument/2006/relationships/image" Target="../media/image49.png"/><Relationship Id="rId2" Type="http://schemas.openxmlformats.org/officeDocument/2006/relationships/image" Target="../media/image36.svg"/><Relationship Id="rId10" Type="http://schemas.openxmlformats.org/officeDocument/2006/relationships/notesSlide" Target="../notesSlides/notesSlide46.xml"/><Relationship Id="rId1" Type="http://schemas.openxmlformats.org/officeDocument/2006/relationships/image" Target="../media/image6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508000" y="2222500"/>
            <a:ext cx="11176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深学细悟</a:t>
            </a: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《习近平关于树立和践行</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正确政绩观论述摘编》</a:t>
            </a:r>
            <a:endParaRPr 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3683000" y="4010660"/>
            <a:ext cx="482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主讲人：A</a:t>
            </a:r>
            <a:r>
              <a:rPr lang="zh-CN" altLang="en-US" sz="2400" b="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书记</a:t>
            </a:r>
            <a:endParaRPr lang="zh-CN" altLang="en-US" sz="2400" b="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08000" y="165100"/>
            <a:ext cx="11176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前</a:t>
            </a:r>
            <a:r>
              <a:rPr lang="en-US" altLang="zh-CN"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  </a:t>
            </a:r>
            <a:r>
              <a:rPr lang="zh-CN" alt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言</a:t>
            </a:r>
            <a:endParaRPr lang="zh-CN" alt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2" name="文本框 1"/>
          <p:cNvSpPr txBox="1"/>
          <p:nvPr/>
        </p:nvSpPr>
        <p:spPr>
          <a:xfrm>
            <a:off x="991870" y="1905635"/>
            <a:ext cx="10161270" cy="2245360"/>
          </a:xfrm>
          <a:prstGeom prst="rect">
            <a:avLst/>
          </a:prstGeom>
        </p:spPr>
        <p:txBody>
          <a:bodyPr wrap="square">
            <a:spAutoFit/>
          </a:bodyPr>
          <a:p>
            <a:pPr marL="0" indent="0" algn="just"/>
            <a:r>
              <a:rPr lang="en-US" altLang="zh-CN" sz="2000" b="0" i="0">
                <a:solidFill>
                  <a:srgbClr val="C00000"/>
                </a:solidFill>
                <a:latin typeface="黑体" panose="02010609060101010101" charset="-122"/>
                <a:ea typeface="黑体" panose="02010609060101010101" charset="-122"/>
                <a:cs typeface="黑体" panose="02010609060101010101" charset="-122"/>
              </a:rPr>
              <a:t>    </a:t>
            </a:r>
            <a:r>
              <a:rPr lang="zh-CN" altLang="en-US" sz="2000" b="0" i="0">
                <a:solidFill>
                  <a:srgbClr val="C00000"/>
                </a:solidFill>
                <a:latin typeface="黑体" panose="02010609060101010101" charset="-122"/>
                <a:ea typeface="黑体" panose="02010609060101010101" charset="-122"/>
                <a:cs typeface="黑体" panose="02010609060101010101" charset="-122"/>
              </a:rPr>
              <a:t>中央党史和文献研究院编辑出版的</a:t>
            </a:r>
            <a:r>
              <a:rPr lang="en-US" altLang="zh-CN" sz="2000" b="0" i="0">
                <a:solidFill>
                  <a:srgbClr val="C00000"/>
                </a:solidFill>
                <a:latin typeface="黑体" panose="02010609060101010101" charset="-122"/>
                <a:ea typeface="黑体" panose="02010609060101010101" charset="-122"/>
                <a:cs typeface="黑体" panose="02010609060101010101" charset="-122"/>
              </a:rPr>
              <a:t>《</a:t>
            </a:r>
            <a:r>
              <a:rPr lang="zh-CN" altLang="en-US" sz="2000" b="0" i="0">
                <a:solidFill>
                  <a:srgbClr val="C00000"/>
                </a:solidFill>
                <a:latin typeface="黑体" panose="02010609060101010101" charset="-122"/>
                <a:ea typeface="黑体" panose="02010609060101010101" charset="-122"/>
                <a:cs typeface="黑体" panose="02010609060101010101" charset="-122"/>
              </a:rPr>
              <a:t>习近平关于树立和践行正确政绩观论述摘编</a:t>
            </a:r>
            <a:r>
              <a:rPr lang="en-US" altLang="zh-CN" sz="2000" b="0" i="0">
                <a:solidFill>
                  <a:srgbClr val="C00000"/>
                </a:solidFill>
                <a:latin typeface="黑体" panose="02010609060101010101" charset="-122"/>
                <a:ea typeface="黑体" panose="02010609060101010101" charset="-122"/>
                <a:cs typeface="黑体" panose="02010609060101010101" charset="-122"/>
              </a:rPr>
              <a:t>》</a:t>
            </a:r>
            <a:r>
              <a:rPr lang="zh-CN" altLang="en-US" sz="2000" b="0" i="0">
                <a:solidFill>
                  <a:srgbClr val="C00000"/>
                </a:solidFill>
                <a:latin typeface="黑体" panose="02010609060101010101" charset="-122"/>
                <a:ea typeface="黑体" panose="02010609060101010101" charset="-122"/>
                <a:cs typeface="黑体" panose="02010609060101010101" charset="-122"/>
              </a:rPr>
              <a:t>，分</a:t>
            </a:r>
            <a:r>
              <a:rPr lang="en-US" altLang="zh-CN" sz="2000" b="0" i="0">
                <a:solidFill>
                  <a:srgbClr val="C00000"/>
                </a:solidFill>
                <a:latin typeface="黑体" panose="02010609060101010101" charset="-122"/>
                <a:ea typeface="黑体" panose="02010609060101010101" charset="-122"/>
                <a:cs typeface="黑体" panose="02010609060101010101" charset="-122"/>
              </a:rPr>
              <a:t>7</a:t>
            </a:r>
            <a:r>
              <a:rPr lang="zh-CN" altLang="en-US" sz="2000" b="0" i="0">
                <a:solidFill>
                  <a:srgbClr val="C00000"/>
                </a:solidFill>
                <a:latin typeface="黑体" panose="02010609060101010101" charset="-122"/>
                <a:ea typeface="黑体" panose="02010609060101010101" charset="-122"/>
                <a:cs typeface="黑体" panose="02010609060101010101" charset="-122"/>
              </a:rPr>
              <a:t>个专题，收入党的十八大以来习近平总书记有关重要论述</a:t>
            </a:r>
            <a:r>
              <a:rPr lang="en-US" altLang="zh-CN" sz="2000" b="0" i="0">
                <a:solidFill>
                  <a:srgbClr val="C00000"/>
                </a:solidFill>
                <a:latin typeface="黑体" panose="02010609060101010101" charset="-122"/>
                <a:ea typeface="黑体" panose="02010609060101010101" charset="-122"/>
                <a:cs typeface="黑体" panose="02010609060101010101" charset="-122"/>
              </a:rPr>
              <a:t>253</a:t>
            </a:r>
            <a:r>
              <a:rPr lang="zh-CN" altLang="en-US" sz="2000" b="0" i="0">
                <a:solidFill>
                  <a:srgbClr val="C00000"/>
                </a:solidFill>
                <a:latin typeface="黑体" panose="02010609060101010101" charset="-122"/>
                <a:ea typeface="黑体" panose="02010609060101010101" charset="-122"/>
                <a:cs typeface="黑体" panose="02010609060101010101" charset="-122"/>
              </a:rPr>
              <a:t>段，全面系统反映了习近平总书记关于树立和践行正确政绩观一系列重大理论和实践问题的深邃思考和重要要求。深入学习贯彻这些重要论述，对于教育引导各级党组织和党员、干部深刻领悟“两个确立”的决定性意义、坚决做到“两个维护”，立党为公、为民造福、科学决策、真抓实干，更加坚决有力地贯彻落实党中央重大决策部署，努力创造经得起实践、人民、历史检验的实绩，不断开创中国式现代化新局面，具有十分重要的意义。</a:t>
            </a:r>
            <a:endParaRPr lang="zh-CN" altLang="en-US" sz="2000" b="0" i="0">
              <a:solidFill>
                <a:srgbClr val="C00000"/>
              </a:solidFill>
              <a:latin typeface="黑体" panose="02010609060101010101" charset="-122"/>
              <a:ea typeface="黑体" panose="02010609060101010101" charset="-122"/>
              <a:cs typeface="黑体" panose="02010609060101010101" charset="-122"/>
            </a:endParaRPr>
          </a:p>
        </p:txBody>
      </p:sp>
      <p:pic>
        <p:nvPicPr>
          <p:cNvPr id="4" name="图片 3"/>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700" y="5640705"/>
            <a:ext cx="12204700" cy="1217295"/>
          </a:xfrm>
          <a:prstGeom prst="rect">
            <a:avLst/>
          </a:prstGeom>
        </p:spPr>
      </p:pic>
      <p:cxnSp>
        <p:nvCxnSpPr>
          <p:cNvPr id="12" name="直接连接符 11"/>
          <p:cNvCxnSpPr/>
          <p:nvPr/>
        </p:nvCxnSpPr>
        <p:spPr>
          <a:xfrm>
            <a:off x="994377" y="1566359"/>
            <a:ext cx="10276840" cy="0"/>
          </a:xfrm>
          <a:prstGeom prst="line">
            <a:avLst/>
          </a:prstGeom>
          <a:noFill/>
          <a:ln w="19050" cap="flat" cmpd="sng" algn="ctr">
            <a:solidFill>
              <a:srgbClr val="C00000"/>
            </a:solidFill>
            <a:prstDash val="solid"/>
          </a:ln>
          <a:effectLst/>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557905" y="525780"/>
            <a:ext cx="50768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目录</a:t>
            </a:r>
            <a:r>
              <a:rPr lang="zh-CN" altLang="en-US" sz="4800" b="1" dirty="0">
                <a:ln w="6350">
                  <a:noFill/>
                </a:ln>
                <a:solidFill>
                  <a:srgbClr val="C0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cxnSp>
        <p:nvCxnSpPr>
          <p:cNvPr id="12" name="直接连接符 11"/>
          <p:cNvCxnSpPr/>
          <p:nvPr/>
        </p:nvCxnSpPr>
        <p:spPr>
          <a:xfrm>
            <a:off x="994377" y="1354269"/>
            <a:ext cx="10276840" cy="0"/>
          </a:xfrm>
          <a:prstGeom prst="line">
            <a:avLst/>
          </a:prstGeom>
          <a:noFill/>
          <a:ln w="19050" cap="flat" cmpd="sng" algn="ctr">
            <a:solidFill>
              <a:srgbClr val="C00000"/>
            </a:solidFill>
            <a:prstDash val="solid"/>
          </a:ln>
          <a:effectLst/>
        </p:spPr>
      </p:cxnSp>
      <p:sp>
        <p:nvSpPr>
          <p:cNvPr id="2" name="矩形: 圆角 25"/>
          <p:cNvSpPr/>
          <p:nvPr>
            <p:custDataLst>
              <p:tags r:id="rId1"/>
            </p:custDataLst>
          </p:nvPr>
        </p:nvSpPr>
        <p:spPr>
          <a:xfrm>
            <a:off x="962213" y="173952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1</a:t>
            </a:r>
            <a:endParaRPr lang="en-US" altLang="zh-CN" sz="3200" b="1" kern="0" dirty="0">
              <a:solidFill>
                <a:schemeClr val="bg1"/>
              </a:solidFill>
              <a:ea typeface="宋体" panose="02010600030101010101" pitchFamily="2" charset="-122"/>
              <a:cs typeface="+mn-ea"/>
              <a:sym typeface="+mn-lt"/>
            </a:endParaRPr>
          </a:p>
        </p:txBody>
      </p:sp>
      <p:grpSp>
        <p:nvGrpSpPr>
          <p:cNvPr id="3" name="组合 2"/>
          <p:cNvGrpSpPr/>
          <p:nvPr>
            <p:custDataLst>
              <p:tags r:id="rId2"/>
            </p:custDataLst>
          </p:nvPr>
        </p:nvGrpSpPr>
        <p:grpSpPr>
          <a:xfrm>
            <a:off x="1592708" y="1739721"/>
            <a:ext cx="9679305" cy="629920"/>
            <a:chOff x="5072465" y="1826209"/>
            <a:chExt cx="5316879" cy="477999"/>
          </a:xfrm>
        </p:grpSpPr>
        <p:sp>
          <p:nvSpPr>
            <p:cNvPr id="4" name="矩形: 圆角 24"/>
            <p:cNvSpPr/>
            <p:nvPr>
              <p:custDataLst>
                <p:tags r:id="rId3"/>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5" name="文本框 17"/>
            <p:cNvSpPr txBox="1"/>
            <p:nvPr>
              <p:custDataLst>
                <p:tags r:id="rId4"/>
              </p:custDataLst>
            </p:nvPr>
          </p:nvSpPr>
          <p:spPr>
            <a:xfrm>
              <a:off x="5072465" y="1917281"/>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深刻阐明树立和践行正确政绩观的重大意义和根本立场</a:t>
              </a:r>
              <a:endPar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11" name="矩形: 圆角 25"/>
          <p:cNvSpPr/>
          <p:nvPr>
            <p:custDataLst>
              <p:tags r:id="rId5"/>
            </p:custDataLst>
          </p:nvPr>
        </p:nvSpPr>
        <p:spPr>
          <a:xfrm>
            <a:off x="962848" y="260248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2</a:t>
            </a:r>
            <a:endParaRPr lang="en-US" altLang="zh-CN" sz="3200" b="1" kern="0" dirty="0">
              <a:solidFill>
                <a:schemeClr val="bg1"/>
              </a:solidFill>
              <a:ea typeface="宋体" panose="02010600030101010101" pitchFamily="2" charset="-122"/>
              <a:cs typeface="+mn-ea"/>
              <a:sym typeface="+mn-lt"/>
            </a:endParaRPr>
          </a:p>
        </p:txBody>
      </p:sp>
      <p:grpSp>
        <p:nvGrpSpPr>
          <p:cNvPr id="17" name="组合 16"/>
          <p:cNvGrpSpPr/>
          <p:nvPr>
            <p:custDataLst>
              <p:tags r:id="rId6"/>
            </p:custDataLst>
          </p:nvPr>
        </p:nvGrpSpPr>
        <p:grpSpPr>
          <a:xfrm>
            <a:off x="1593343" y="2602686"/>
            <a:ext cx="9679305" cy="629920"/>
            <a:chOff x="5072465" y="1826209"/>
            <a:chExt cx="5316879" cy="477999"/>
          </a:xfrm>
        </p:grpSpPr>
        <p:sp>
          <p:nvSpPr>
            <p:cNvPr id="18" name="矩形: 圆角 24"/>
            <p:cNvSpPr/>
            <p:nvPr>
              <p:custDataLst>
                <p:tags r:id="rId7"/>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19" name="文本框 17"/>
            <p:cNvSpPr txBox="1"/>
            <p:nvPr>
              <p:custDataLst>
                <p:tags r:id="rId8"/>
              </p:custDataLst>
            </p:nvPr>
          </p:nvSpPr>
          <p:spPr>
            <a:xfrm>
              <a:off x="5072465" y="1895597"/>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深刻阐明树立和践行正确政绩观的价值取向和重要标准</a:t>
              </a:r>
              <a:endPar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20" name="矩形: 圆角 25"/>
          <p:cNvSpPr/>
          <p:nvPr>
            <p:custDataLst>
              <p:tags r:id="rId9"/>
            </p:custDataLst>
          </p:nvPr>
        </p:nvSpPr>
        <p:spPr>
          <a:xfrm>
            <a:off x="963483" y="342925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3</a:t>
            </a:r>
            <a:endParaRPr lang="en-US" altLang="zh-CN" sz="3200" b="1" kern="0" dirty="0">
              <a:solidFill>
                <a:schemeClr val="bg1"/>
              </a:solidFill>
              <a:ea typeface="宋体" panose="02010600030101010101" pitchFamily="2" charset="-122"/>
              <a:cs typeface="+mn-ea"/>
              <a:sym typeface="+mn-lt"/>
            </a:endParaRPr>
          </a:p>
        </p:txBody>
      </p:sp>
      <p:grpSp>
        <p:nvGrpSpPr>
          <p:cNvPr id="21" name="组合 20"/>
          <p:cNvGrpSpPr/>
          <p:nvPr>
            <p:custDataLst>
              <p:tags r:id="rId10"/>
            </p:custDataLst>
          </p:nvPr>
        </p:nvGrpSpPr>
        <p:grpSpPr>
          <a:xfrm>
            <a:off x="1593978" y="3419931"/>
            <a:ext cx="9679305" cy="629920"/>
            <a:chOff x="5072465" y="1826209"/>
            <a:chExt cx="5316879" cy="477999"/>
          </a:xfrm>
        </p:grpSpPr>
        <p:sp>
          <p:nvSpPr>
            <p:cNvPr id="22" name="矩形: 圆角 24"/>
            <p:cNvSpPr/>
            <p:nvPr>
              <p:custDataLst>
                <p:tags r:id="rId11"/>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23" name="文本框 17"/>
            <p:cNvSpPr txBox="1"/>
            <p:nvPr>
              <p:custDataLst>
                <p:tags r:id="rId12"/>
              </p:custDataLst>
            </p:nvPr>
          </p:nvSpPr>
          <p:spPr>
            <a:xfrm>
              <a:off x="5072465" y="1902825"/>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深刻阐明树立和践行正确政绩观的内在要求和重要内容</a:t>
              </a:r>
              <a:endPar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pic>
        <p:nvPicPr>
          <p:cNvPr id="6" name="图片 5"/>
          <p:cNvPicPr>
            <a:picLocks noChangeAspect="1"/>
          </p:cNvPicPr>
          <p:nvPr userDrawn="1"/>
        </p:nvPicPr>
        <p:blipFill>
          <a:blip r:embed="rId13">
            <a:extLst>
              <a:ext uri="{28A0092B-C50C-407E-A947-70E740481C1C}">
                <a14:useLocalDpi xmlns:a14="http://schemas.microsoft.com/office/drawing/2010/main" val="0"/>
              </a:ext>
            </a:extLst>
          </a:blip>
          <a:srcRect t="69706"/>
          <a:stretch>
            <a:fillRect/>
          </a:stretch>
        </p:blipFill>
        <p:spPr>
          <a:xfrm>
            <a:off x="-12700" y="5640705"/>
            <a:ext cx="12204700" cy="1217295"/>
          </a:xfrm>
          <a:prstGeom prst="rect">
            <a:avLst/>
          </a:prstGeom>
        </p:spPr>
      </p:pic>
      <p:sp>
        <p:nvSpPr>
          <p:cNvPr id="7" name="矩形: 圆角 25"/>
          <p:cNvSpPr/>
          <p:nvPr>
            <p:custDataLst>
              <p:tags r:id="rId14"/>
            </p:custDataLst>
          </p:nvPr>
        </p:nvSpPr>
        <p:spPr>
          <a:xfrm>
            <a:off x="962848" y="422173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4</a:t>
            </a:r>
            <a:endParaRPr lang="en-US" altLang="zh-CN" sz="3200" b="1" kern="0" dirty="0">
              <a:solidFill>
                <a:schemeClr val="bg1"/>
              </a:solidFill>
              <a:ea typeface="宋体" panose="02010600030101010101" pitchFamily="2" charset="-122"/>
              <a:cs typeface="+mn-ea"/>
              <a:sym typeface="+mn-lt"/>
            </a:endParaRPr>
          </a:p>
        </p:txBody>
      </p:sp>
      <p:grpSp>
        <p:nvGrpSpPr>
          <p:cNvPr id="8" name="组合 7"/>
          <p:cNvGrpSpPr/>
          <p:nvPr>
            <p:custDataLst>
              <p:tags r:id="rId15"/>
            </p:custDataLst>
          </p:nvPr>
        </p:nvGrpSpPr>
        <p:grpSpPr>
          <a:xfrm>
            <a:off x="1593343" y="4221936"/>
            <a:ext cx="9679305" cy="629920"/>
            <a:chOff x="5072465" y="1826209"/>
            <a:chExt cx="5316879" cy="477999"/>
          </a:xfrm>
        </p:grpSpPr>
        <p:sp>
          <p:nvSpPr>
            <p:cNvPr id="9" name="矩形: 圆角 24"/>
            <p:cNvSpPr/>
            <p:nvPr>
              <p:custDataLst>
                <p:tags r:id="rId16"/>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13" name="文本框 17"/>
            <p:cNvSpPr txBox="1"/>
            <p:nvPr>
              <p:custDataLst>
                <p:tags r:id="rId17"/>
              </p:custDataLst>
            </p:nvPr>
          </p:nvSpPr>
          <p:spPr>
            <a:xfrm>
              <a:off x="5072465" y="1895597"/>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深刻阐明树立和践行正确政绩观的思想境界和实践路径</a:t>
              </a:r>
              <a:endPar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14" name="矩形: 圆角 25"/>
          <p:cNvSpPr/>
          <p:nvPr>
            <p:custDataLst>
              <p:tags r:id="rId18"/>
            </p:custDataLst>
          </p:nvPr>
        </p:nvSpPr>
        <p:spPr>
          <a:xfrm>
            <a:off x="963483" y="504850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5</a:t>
            </a:r>
            <a:endParaRPr lang="en-US" altLang="zh-CN" sz="3200" b="1" kern="0" dirty="0">
              <a:solidFill>
                <a:schemeClr val="bg1"/>
              </a:solidFill>
              <a:ea typeface="宋体" panose="02010600030101010101" pitchFamily="2" charset="-122"/>
              <a:cs typeface="+mn-ea"/>
              <a:sym typeface="+mn-lt"/>
            </a:endParaRPr>
          </a:p>
        </p:txBody>
      </p:sp>
      <p:grpSp>
        <p:nvGrpSpPr>
          <p:cNvPr id="15" name="组合 14"/>
          <p:cNvGrpSpPr/>
          <p:nvPr>
            <p:custDataLst>
              <p:tags r:id="rId19"/>
            </p:custDataLst>
          </p:nvPr>
        </p:nvGrpSpPr>
        <p:grpSpPr>
          <a:xfrm>
            <a:off x="1593978" y="5039181"/>
            <a:ext cx="9679305" cy="629920"/>
            <a:chOff x="5072465" y="1826209"/>
            <a:chExt cx="5316879" cy="477999"/>
          </a:xfrm>
        </p:grpSpPr>
        <p:sp>
          <p:nvSpPr>
            <p:cNvPr id="16" name="矩形: 圆角 24"/>
            <p:cNvSpPr/>
            <p:nvPr>
              <p:custDataLst>
                <p:tags r:id="rId20"/>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24" name="文本框 17"/>
            <p:cNvSpPr txBox="1"/>
            <p:nvPr>
              <p:custDataLst>
                <p:tags r:id="rId21"/>
              </p:custDataLst>
            </p:nvPr>
          </p:nvSpPr>
          <p:spPr>
            <a:xfrm>
              <a:off x="5072465" y="1902825"/>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深刻阐明树立和践行正确政绩观的重要抓手和根本保障</a:t>
              </a:r>
              <a:endPar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2" grpId="0" bldLvl="0" animBg="1"/>
      <p:bldP spid="11" grpId="0" bldLvl="0" animBg="1"/>
      <p:bldP spid="2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229489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第一部分</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1016000" y="322326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深刻阐明树立和践行正确政绩观的</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重大意义和根本立场</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政绩观是根本性问题</a:t>
            </a:r>
            <a:endParaRPr lang="en-US" sz="1100"/>
          </a:p>
        </p:txBody>
      </p:sp>
      <p:sp>
        <p:nvSpPr>
          <p:cNvPr id="5" name="AutoShape 5"/>
          <p:cNvSpPr/>
          <p:nvPr/>
        </p:nvSpPr>
        <p:spPr>
          <a:xfrm>
            <a:off x="711200" y="1651000"/>
            <a:ext cx="10769600" cy="1079500"/>
          </a:xfrm>
          <a:prstGeom prst="roundRect">
            <a:avLst>
              <a:gd name="adj" fmla="val 0"/>
            </a:avLst>
          </a:prstGeom>
          <a:solidFill>
            <a:srgbClr val="C00000">
              <a:alpha val="8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14400" y="1778000"/>
            <a:ext cx="103632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核心论断：</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政绩观问题是一个根本性问题，关乎立党为公、执政为民的根本宗旨，是衡量党员干部党性修养、政治立场和责任担当的重要标尺，决定着事业发展的方向与成效。</a:t>
            </a:r>
            <a:endParaRPr lang="en-US" sz="1100"/>
          </a:p>
        </p:txBody>
      </p:sp>
      <p:sp>
        <p:nvSpPr>
          <p:cNvPr id="7" name="AutoShape 7"/>
          <p:cNvSpPr/>
          <p:nvPr/>
        </p:nvSpPr>
        <p:spPr>
          <a:xfrm>
            <a:off x="711200" y="3048000"/>
            <a:ext cx="5232400" cy="1460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238500"/>
            <a:ext cx="406400" cy="406400"/>
          </a:xfrm>
          <a:prstGeom prst="rect">
            <a:avLst/>
          </a:prstGeom>
        </p:spPr>
      </p:pic>
      <p:sp>
        <p:nvSpPr>
          <p:cNvPr id="9" name="AutoShape 9"/>
          <p:cNvSpPr/>
          <p:nvPr/>
        </p:nvSpPr>
        <p:spPr>
          <a:xfrm>
            <a:off x="1473200" y="3238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对历史和人民负责的高度</a:t>
            </a:r>
            <a:endParaRPr lang="en-US" sz="1100"/>
          </a:p>
        </p:txBody>
      </p:sp>
      <p:sp>
        <p:nvSpPr>
          <p:cNvPr id="10" name="AutoShape 10"/>
          <p:cNvSpPr/>
          <p:nvPr/>
        </p:nvSpPr>
        <p:spPr>
          <a:xfrm>
            <a:off x="965200" y="3683000"/>
            <a:ext cx="4724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坚持以人民为中心，把人民群众的满意度作为衡量政绩的根本标准，既做让老百姓看得见、摸得着、得实惠的实事，也做为后人作铺垫、打基础、利长远的好事。</a:t>
            </a:r>
            <a:endParaRPr lang="en-US" sz="1100"/>
          </a:p>
        </p:txBody>
      </p:sp>
      <p:sp>
        <p:nvSpPr>
          <p:cNvPr id="11" name="AutoShape 11"/>
          <p:cNvSpPr/>
          <p:nvPr/>
        </p:nvSpPr>
        <p:spPr>
          <a:xfrm>
            <a:off x="6248400" y="3048000"/>
            <a:ext cx="5232400" cy="1460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2400" y="3238500"/>
            <a:ext cx="406400" cy="406400"/>
          </a:xfrm>
          <a:prstGeom prst="rect">
            <a:avLst/>
          </a:prstGeom>
        </p:spPr>
      </p:pic>
      <p:sp>
        <p:nvSpPr>
          <p:cNvPr id="13" name="AutoShape 13"/>
          <p:cNvSpPr/>
          <p:nvPr/>
        </p:nvSpPr>
        <p:spPr>
          <a:xfrm>
            <a:off x="7010400" y="3238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党的初心使命与宗旨的高度</a:t>
            </a:r>
            <a:endParaRPr lang="en-US" sz="1100"/>
          </a:p>
        </p:txBody>
      </p:sp>
      <p:sp>
        <p:nvSpPr>
          <p:cNvPr id="14" name="AutoShape 14"/>
          <p:cNvSpPr/>
          <p:nvPr/>
        </p:nvSpPr>
        <p:spPr>
          <a:xfrm>
            <a:off x="6502400" y="3683000"/>
            <a:ext cx="4724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坚守为中国人民谋幸福、为中华民族谋复兴的初心使命，深刻践行全心全意为人民服务的根本宗旨，把为民造福作为最大的政绩，始终同人民想在一起、干在一起。</a:t>
            </a:r>
            <a:endParaRPr lang="en-US" sz="1100"/>
          </a:p>
        </p:txBody>
      </p:sp>
      <p:sp>
        <p:nvSpPr>
          <p:cNvPr id="15" name="AutoShape 15"/>
          <p:cNvSpPr/>
          <p:nvPr/>
        </p:nvSpPr>
        <p:spPr>
          <a:xfrm>
            <a:off x="711200" y="4762500"/>
            <a:ext cx="5232400" cy="1460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953000"/>
            <a:ext cx="406400" cy="406400"/>
          </a:xfrm>
          <a:prstGeom prst="rect">
            <a:avLst/>
          </a:prstGeom>
        </p:spPr>
      </p:pic>
      <p:sp>
        <p:nvSpPr>
          <p:cNvPr id="17" name="AutoShape 17"/>
          <p:cNvSpPr/>
          <p:nvPr/>
        </p:nvSpPr>
        <p:spPr>
          <a:xfrm>
            <a:off x="1473200" y="4953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推进党和国家事业发展的高度</a:t>
            </a:r>
            <a:endParaRPr lang="en-US" sz="1100"/>
          </a:p>
        </p:txBody>
      </p:sp>
      <p:sp>
        <p:nvSpPr>
          <p:cNvPr id="18" name="AutoShape 18"/>
          <p:cNvSpPr/>
          <p:nvPr/>
        </p:nvSpPr>
        <p:spPr>
          <a:xfrm>
            <a:off x="965200" y="5397500"/>
            <a:ext cx="4724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立足新发展阶段，完整、准确、全面贯彻新发展理念，构建新发展格局，推动高质量发展，以实实在在的工作成效为党和国家事业长远发展奠定坚实基础。</a:t>
            </a:r>
            <a:endParaRPr lang="en-US" sz="1100"/>
          </a:p>
        </p:txBody>
      </p:sp>
      <p:sp>
        <p:nvSpPr>
          <p:cNvPr id="19" name="AutoShape 19"/>
          <p:cNvSpPr/>
          <p:nvPr/>
        </p:nvSpPr>
        <p:spPr>
          <a:xfrm>
            <a:off x="6248400" y="4762500"/>
            <a:ext cx="5232400" cy="1460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02400" y="4953000"/>
            <a:ext cx="406400" cy="406400"/>
          </a:xfrm>
          <a:prstGeom prst="rect">
            <a:avLst/>
          </a:prstGeom>
        </p:spPr>
      </p:pic>
      <p:sp>
        <p:nvSpPr>
          <p:cNvPr id="21" name="AutoShape 21"/>
          <p:cNvSpPr/>
          <p:nvPr/>
        </p:nvSpPr>
        <p:spPr>
          <a:xfrm>
            <a:off x="7010400" y="4953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贯彻落实决策部署的高度</a:t>
            </a:r>
            <a:endParaRPr lang="en-US" sz="1100"/>
          </a:p>
        </p:txBody>
      </p:sp>
      <p:sp>
        <p:nvSpPr>
          <p:cNvPr id="22" name="AutoShape 22"/>
          <p:cNvSpPr/>
          <p:nvPr/>
        </p:nvSpPr>
        <p:spPr>
          <a:xfrm>
            <a:off x="6502400" y="5397500"/>
            <a:ext cx="4724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坚决维护党中央权威和集中统一领导，把贯彻落实党中央的重大决策部署作为首要政治任务，确保政令畅通、令行禁止，以实际行动诠释政治忠诚。</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正确政绩观的内涵</a:t>
            </a:r>
            <a:endParaRPr lang="en-US" sz="1100"/>
          </a:p>
        </p:txBody>
      </p:sp>
      <p:sp>
        <p:nvSpPr>
          <p:cNvPr id="5" name="AutoShape 5"/>
          <p:cNvSpPr/>
          <p:nvPr/>
        </p:nvSpPr>
        <p:spPr>
          <a:xfrm>
            <a:off x="711200" y="2032000"/>
            <a:ext cx="3429000" cy="3302000"/>
          </a:xfrm>
          <a:prstGeom prst="roundRect">
            <a:avLst>
              <a:gd name="adj" fmla="val 0"/>
            </a:avLst>
          </a:prstGeom>
          <a:solidFill>
            <a:srgbClr val="C00000">
              <a:alpha val="3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203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349500"/>
            <a:ext cx="457200" cy="457200"/>
          </a:xfrm>
          <a:prstGeom prst="rect">
            <a:avLst/>
          </a:prstGeom>
        </p:spPr>
      </p:pic>
      <p:sp>
        <p:nvSpPr>
          <p:cNvPr id="8" name="AutoShape 8"/>
          <p:cNvSpPr/>
          <p:nvPr/>
        </p:nvSpPr>
        <p:spPr>
          <a:xfrm>
            <a:off x="1524000" y="23495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根本要求</a:t>
            </a:r>
            <a:endParaRPr lang="en-US" sz="1100"/>
          </a:p>
        </p:txBody>
      </p:sp>
      <p:cxnSp>
        <p:nvCxnSpPr>
          <p:cNvPr id="9" name="Connector 9"/>
          <p:cNvCxnSpPr/>
          <p:nvPr/>
        </p:nvCxnSpPr>
        <p:spPr>
          <a:xfrm rot="-14946">
            <a:off x="965214" y="29781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0" name="AutoShape 10"/>
          <p:cNvSpPr/>
          <p:nvPr/>
        </p:nvSpPr>
        <p:spPr>
          <a:xfrm>
            <a:off x="965200" y="3175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坚持从实际出发、按客观规律办事，这是树立正确政绩观的前提与基石。唯有尊重事物发展的客观规律，立足发展实际制定政策，才能确保发展方向不偏、根基稳固，坚决杜绝脱离实际的盲目蛮干与形式主义。</a:t>
            </a:r>
            <a:endParaRPr lang="en-US" sz="1100"/>
          </a:p>
        </p:txBody>
      </p:sp>
      <p:sp>
        <p:nvSpPr>
          <p:cNvPr id="11" name="AutoShape 11"/>
          <p:cNvSpPr/>
          <p:nvPr/>
        </p:nvSpPr>
        <p:spPr>
          <a:xfrm>
            <a:off x="4381500" y="2032000"/>
            <a:ext cx="3429000" cy="3302000"/>
          </a:xfrm>
          <a:prstGeom prst="roundRect">
            <a:avLst>
              <a:gd name="adj" fmla="val 0"/>
            </a:avLst>
          </a:prstGeom>
          <a:solidFill>
            <a:srgbClr val="C00000">
              <a:alpha val="3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381500" y="203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349500"/>
            <a:ext cx="457200" cy="457200"/>
          </a:xfrm>
          <a:prstGeom prst="rect">
            <a:avLst/>
          </a:prstGeom>
        </p:spPr>
      </p:pic>
      <p:sp>
        <p:nvSpPr>
          <p:cNvPr id="14" name="AutoShape 14"/>
          <p:cNvSpPr/>
          <p:nvPr/>
        </p:nvSpPr>
        <p:spPr>
          <a:xfrm>
            <a:off x="5194300" y="23495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实现路径</a:t>
            </a:r>
            <a:endParaRPr lang="en-US" sz="1100"/>
          </a:p>
        </p:txBody>
      </p:sp>
      <p:cxnSp>
        <p:nvCxnSpPr>
          <p:cNvPr id="15" name="Connector 15"/>
          <p:cNvCxnSpPr/>
          <p:nvPr/>
        </p:nvCxnSpPr>
        <p:spPr>
          <a:xfrm rot="-14946">
            <a:off x="4635514" y="29781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6" name="AutoShape 16"/>
          <p:cNvSpPr/>
          <p:nvPr/>
        </p:nvSpPr>
        <p:spPr>
          <a:xfrm>
            <a:off x="4635500" y="3175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科学决策把准方向，以实干苦干夯实基础。将科学规划与脚踏实地的行动相结合，摒弃空谈与浮躁，把发展蓝图一步步转化为现实成果，用实实在在的行动创造经得起推敲的政绩，做到件件有着落、事事有回音。</a:t>
            </a:r>
            <a:endParaRPr lang="en-US" sz="1100"/>
          </a:p>
        </p:txBody>
      </p:sp>
      <p:sp>
        <p:nvSpPr>
          <p:cNvPr id="17" name="AutoShape 17"/>
          <p:cNvSpPr/>
          <p:nvPr/>
        </p:nvSpPr>
        <p:spPr>
          <a:xfrm>
            <a:off x="8051800" y="2032000"/>
            <a:ext cx="3429000" cy="3302000"/>
          </a:xfrm>
          <a:prstGeom prst="roundRect">
            <a:avLst>
              <a:gd name="adj" fmla="val 0"/>
            </a:avLst>
          </a:prstGeom>
          <a:solidFill>
            <a:srgbClr val="C00000">
              <a:alpha val="3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03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349500"/>
            <a:ext cx="457200" cy="457200"/>
          </a:xfrm>
          <a:prstGeom prst="rect">
            <a:avLst/>
          </a:prstGeom>
        </p:spPr>
      </p:pic>
      <p:sp>
        <p:nvSpPr>
          <p:cNvPr id="20" name="AutoShape 20"/>
          <p:cNvSpPr/>
          <p:nvPr/>
        </p:nvSpPr>
        <p:spPr>
          <a:xfrm>
            <a:off x="8864600" y="23495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检验标准</a:t>
            </a:r>
            <a:endParaRPr lang="en-US" sz="1100"/>
          </a:p>
        </p:txBody>
      </p:sp>
      <p:cxnSp>
        <p:nvCxnSpPr>
          <p:cNvPr id="21" name="Connector 21"/>
          <p:cNvCxnSpPr/>
          <p:nvPr/>
        </p:nvCxnSpPr>
        <p:spPr>
          <a:xfrm rot="-14946">
            <a:off x="8305814" y="29781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22" name="AutoShape 22"/>
          <p:cNvSpPr/>
          <p:nvPr/>
        </p:nvSpPr>
        <p:spPr>
          <a:xfrm>
            <a:off x="8305800" y="3175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政绩的最终检验在于是否经得起实践和历史的考验，是否真正造福人民、增进民生福祉，是否得到群众的真心认可与广泛拥护。这是衡量政绩得失的核心标尺与根本准则，也是政绩观的价值归宿。</a:t>
            </a:r>
            <a:endParaRPr lang="en-US" sz="1100"/>
          </a:p>
        </p:txBody>
      </p:sp>
      <p:sp>
        <p:nvSpPr>
          <p:cNvPr id="23" name="AutoShape 23"/>
          <p:cNvSpPr/>
          <p:nvPr/>
        </p:nvSpPr>
        <p:spPr>
          <a:xfrm>
            <a:off x="711200" y="5651500"/>
            <a:ext cx="10769600" cy="762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838200" y="5778500"/>
            <a:ext cx="105156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总结：树立正确政绩观，既是党员干部的政治要求，也是干事创业的实践指南，更是对人民负责、为人民谋福祉的根本体现。</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错误政绩观的表现</a:t>
            </a:r>
            <a:endParaRPr lang="en-US" sz="1100"/>
          </a:p>
        </p:txBody>
      </p:sp>
      <p:sp>
        <p:nvSpPr>
          <p:cNvPr id="5" name="AutoShape 5"/>
          <p:cNvSpPr/>
          <p:nvPr/>
        </p:nvSpPr>
        <p:spPr>
          <a:xfrm>
            <a:off x="711200" y="16510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1905000"/>
            <a:ext cx="406400" cy="406400"/>
          </a:xfrm>
          <a:prstGeom prst="rect">
            <a:avLst/>
          </a:prstGeom>
        </p:spPr>
      </p:pic>
      <p:sp>
        <p:nvSpPr>
          <p:cNvPr id="7" name="AutoShape 7"/>
          <p:cNvSpPr/>
          <p:nvPr/>
        </p:nvSpPr>
        <p:spPr>
          <a:xfrm>
            <a:off x="1524000" y="19050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出发点错误</a:t>
            </a:r>
            <a:endParaRPr lang="en-US" sz="1100"/>
          </a:p>
        </p:txBody>
      </p:sp>
      <p:sp>
        <p:nvSpPr>
          <p:cNvPr id="8" name="AutoShape 8"/>
          <p:cNvSpPr/>
          <p:nvPr/>
        </p:nvSpPr>
        <p:spPr>
          <a:xfrm>
            <a:off x="965200" y="2476500"/>
            <a:ext cx="47498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出发点偏离为民初心，并非着眼于群众的切身利益与长远发展，而是从个人仕途晋升或小团体的局部利益出发，将公共权力异化为谋取私利的工具，彻底背离了立党为公、执政为民的根本宗旨。</a:t>
            </a:r>
            <a:endParaRPr lang="en-US" sz="1100"/>
          </a:p>
        </p:txBody>
      </p:sp>
      <p:sp>
        <p:nvSpPr>
          <p:cNvPr id="9" name="AutoShape 9"/>
          <p:cNvSpPr/>
          <p:nvPr/>
        </p:nvSpPr>
        <p:spPr>
          <a:xfrm>
            <a:off x="6223000" y="16510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1905000"/>
            <a:ext cx="406400" cy="406400"/>
          </a:xfrm>
          <a:prstGeom prst="rect">
            <a:avLst/>
          </a:prstGeom>
        </p:spPr>
      </p:pic>
      <p:sp>
        <p:nvSpPr>
          <p:cNvPr id="11" name="AutoShape 11"/>
          <p:cNvSpPr/>
          <p:nvPr/>
        </p:nvSpPr>
        <p:spPr>
          <a:xfrm>
            <a:off x="7035800" y="19050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行为特征</a:t>
            </a:r>
            <a:endParaRPr lang="en-US" sz="1100"/>
          </a:p>
        </p:txBody>
      </p:sp>
      <p:sp>
        <p:nvSpPr>
          <p:cNvPr id="12" name="AutoShape 12"/>
          <p:cNvSpPr/>
          <p:nvPr/>
        </p:nvSpPr>
        <p:spPr>
          <a:xfrm>
            <a:off x="6477000" y="2476500"/>
            <a:ext cx="47498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表现为心浮气躁、急功近利，缺乏久久为功的定力；热衷于追求短期见效的表面文章，甚至不惜弄虚作假、虚报浮夸；盲目蛮干、脱离实际，无视客观规律与地方发展的真实需求。</a:t>
            </a:r>
            <a:endParaRPr lang="en-US" sz="1100"/>
          </a:p>
        </p:txBody>
      </p:sp>
      <p:sp>
        <p:nvSpPr>
          <p:cNvPr id="13" name="AutoShape 13"/>
          <p:cNvSpPr/>
          <p:nvPr/>
        </p:nvSpPr>
        <p:spPr>
          <a:xfrm>
            <a:off x="711200" y="40640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318000"/>
            <a:ext cx="406400" cy="406400"/>
          </a:xfrm>
          <a:prstGeom prst="rect">
            <a:avLst/>
          </a:prstGeom>
        </p:spPr>
      </p:pic>
      <p:sp>
        <p:nvSpPr>
          <p:cNvPr id="15" name="AutoShape 15"/>
          <p:cNvSpPr/>
          <p:nvPr/>
        </p:nvSpPr>
        <p:spPr>
          <a:xfrm>
            <a:off x="1524000" y="43180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典型形式</a:t>
            </a:r>
            <a:endParaRPr lang="en-US" sz="1100"/>
          </a:p>
        </p:txBody>
      </p:sp>
      <p:sp>
        <p:nvSpPr>
          <p:cNvPr id="16" name="AutoShape 16"/>
          <p:cNvSpPr/>
          <p:nvPr/>
        </p:nvSpPr>
        <p:spPr>
          <a:xfrm>
            <a:off x="965200" y="4889500"/>
            <a:ext cx="47498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热衷于打造华而不实的“形象工程”“政绩工程”，脱离地方实际需求与财政承受能力，盲目上马大型项目、追求规模宏大与外观亮眼，却忽视民生改善与产业发展的实际成效。</a:t>
            </a:r>
            <a:endParaRPr lang="en-US" sz="1100"/>
          </a:p>
        </p:txBody>
      </p:sp>
      <p:sp>
        <p:nvSpPr>
          <p:cNvPr id="17" name="AutoShape 17"/>
          <p:cNvSpPr/>
          <p:nvPr/>
        </p:nvSpPr>
        <p:spPr>
          <a:xfrm>
            <a:off x="6223000" y="40640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318000"/>
            <a:ext cx="406400" cy="406400"/>
          </a:xfrm>
          <a:prstGeom prst="rect">
            <a:avLst/>
          </a:prstGeom>
        </p:spPr>
      </p:pic>
      <p:sp>
        <p:nvSpPr>
          <p:cNvPr id="19" name="AutoShape 19"/>
          <p:cNvSpPr/>
          <p:nvPr/>
        </p:nvSpPr>
        <p:spPr>
          <a:xfrm>
            <a:off x="7035800" y="43180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严重后果</a:t>
            </a:r>
            <a:endParaRPr lang="en-US" sz="1100"/>
          </a:p>
        </p:txBody>
      </p:sp>
      <p:sp>
        <p:nvSpPr>
          <p:cNvPr id="20" name="AutoShape 20"/>
          <p:cNvSpPr/>
          <p:nvPr/>
        </p:nvSpPr>
        <p:spPr>
          <a:xfrm>
            <a:off x="6477000" y="4889500"/>
            <a:ext cx="47498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不仅造成公共财政资金的巨大浪费，给地方发展留下沉重的债务包袱；更严重损害党和政府公信力，引发群众强烈不满，破坏党群干群关系，成为阻碍经济社会高质量发展的突出顽疾。</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5334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树立正确政绩观是开创中国式现代化新局面的必然要求</a:t>
            </a:r>
            <a:endParaRPr lang="en-US" sz="1100"/>
          </a:p>
        </p:txBody>
      </p:sp>
      <p:sp>
        <p:nvSpPr>
          <p:cNvPr id="5" name="AutoShape 5"/>
          <p:cNvSpPr/>
          <p:nvPr/>
        </p:nvSpPr>
        <p:spPr>
          <a:xfrm>
            <a:off x="711200" y="2032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286000"/>
            <a:ext cx="457200" cy="457200"/>
          </a:xfrm>
          <a:prstGeom prst="rect">
            <a:avLst/>
          </a:prstGeom>
        </p:spPr>
      </p:pic>
      <p:sp>
        <p:nvSpPr>
          <p:cNvPr id="7" name="AutoShape 7"/>
          <p:cNvSpPr/>
          <p:nvPr/>
        </p:nvSpPr>
        <p:spPr>
          <a:xfrm>
            <a:off x="15240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锚定中心任务</a:t>
            </a:r>
            <a:endParaRPr lang="en-US" sz="1100"/>
          </a:p>
        </p:txBody>
      </p:sp>
      <p:sp>
        <p:nvSpPr>
          <p:cNvPr id="8" name="AutoShape 8"/>
          <p:cNvSpPr/>
          <p:nvPr/>
        </p:nvSpPr>
        <p:spPr>
          <a:xfrm>
            <a:off x="965200" y="29845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全面建成社会主义现代化强国、全面推进中华民族伟大复兴，是新时代新征程的核心使命。这一目标是树立正确政绩观的根本遵循，要求政绩观必须摒弃短期功利主义，始终锚定民族复兴的宏伟蓝图。</a:t>
            </a:r>
            <a:endParaRPr lang="en-US" sz="1100"/>
          </a:p>
        </p:txBody>
      </p:sp>
      <p:sp>
        <p:nvSpPr>
          <p:cNvPr id="9" name="AutoShape 9"/>
          <p:cNvSpPr/>
          <p:nvPr/>
        </p:nvSpPr>
        <p:spPr>
          <a:xfrm>
            <a:off x="4381500" y="2032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286000"/>
            <a:ext cx="457200" cy="457200"/>
          </a:xfrm>
          <a:prstGeom prst="rect">
            <a:avLst/>
          </a:prstGeom>
        </p:spPr>
      </p:pic>
      <p:sp>
        <p:nvSpPr>
          <p:cNvPr id="11" name="AutoShape 11"/>
          <p:cNvSpPr/>
          <p:nvPr/>
        </p:nvSpPr>
        <p:spPr>
          <a:xfrm>
            <a:off x="51943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把握关键阶段</a:t>
            </a:r>
            <a:endParaRPr lang="en-US" sz="1100"/>
          </a:p>
        </p:txBody>
      </p:sp>
      <p:sp>
        <p:nvSpPr>
          <p:cNvPr id="12" name="AutoShape 12"/>
          <p:cNvSpPr/>
          <p:nvPr/>
        </p:nvSpPr>
        <p:spPr>
          <a:xfrm>
            <a:off x="4635500" y="29845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“十五五”时期是迈向第二个百年奋斗目标的关键窗口期，既是夯实基础的蓄力期，也是全面发力的攻坚期。这一阶段迫切需要立足长远、求真务实的政绩观，坚决杜绝脱离实际的短期行为与虚假政绩。</a:t>
            </a:r>
            <a:endParaRPr lang="en-US" sz="1100"/>
          </a:p>
        </p:txBody>
      </p:sp>
      <p:sp>
        <p:nvSpPr>
          <p:cNvPr id="13" name="AutoShape 13"/>
          <p:cNvSpPr/>
          <p:nvPr/>
        </p:nvSpPr>
        <p:spPr>
          <a:xfrm>
            <a:off x="8051800" y="2032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286000"/>
            <a:ext cx="457200" cy="457200"/>
          </a:xfrm>
          <a:prstGeom prst="rect">
            <a:avLst/>
          </a:prstGeom>
        </p:spPr>
      </p:pic>
      <p:sp>
        <p:nvSpPr>
          <p:cNvPr id="15" name="AutoShape 15"/>
          <p:cNvSpPr/>
          <p:nvPr/>
        </p:nvSpPr>
        <p:spPr>
          <a:xfrm>
            <a:off x="88646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纠治现实问题</a:t>
            </a:r>
            <a:endParaRPr lang="en-US" sz="1100"/>
          </a:p>
        </p:txBody>
      </p:sp>
      <p:sp>
        <p:nvSpPr>
          <p:cNvPr id="16" name="AutoShape 16"/>
          <p:cNvSpPr/>
          <p:nvPr/>
        </p:nvSpPr>
        <p:spPr>
          <a:xfrm>
            <a:off x="8305800" y="29845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坚决防止临近换届的“等待观望”与不作为倾向；警惕换届后急于求成、盲目“翻烧饼”的乱象；严厉杜绝政绩冲动、盲目蛮干、大干快上等违背发展规律的行为，确保发展的连续性与稳定性。</a:t>
            </a:r>
            <a:endParaRPr lang="en-US" sz="1100"/>
          </a:p>
        </p:txBody>
      </p:sp>
      <p:sp>
        <p:nvSpPr>
          <p:cNvPr id="17" name="AutoShape 17"/>
          <p:cNvSpPr/>
          <p:nvPr/>
        </p:nvSpPr>
        <p:spPr>
          <a:xfrm>
            <a:off x="711200" y="5651500"/>
            <a:ext cx="107696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965200" y="5816600"/>
            <a:ext cx="10261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核心遵循：</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始终坚持以人民为中心的发展思想，把为民造福作为最大政绩，做到一张蓝图绘到底，一任接着一任干，确保中国式现代化建设行稳致远。</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635000" y="-635000"/>
            <a:ext cx="2540000" cy="254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0" y="5080000"/>
            <a:ext cx="3175000" cy="3175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形式主义与官僚主义的根源</a:t>
            </a:r>
            <a:endParaRPr lang="en-US" sz="1100"/>
          </a:p>
        </p:txBody>
      </p:sp>
      <p:sp>
        <p:nvSpPr>
          <p:cNvPr id="5" name="AutoShape 5"/>
          <p:cNvSpPr/>
          <p:nvPr/>
        </p:nvSpPr>
        <p:spPr>
          <a:xfrm>
            <a:off x="711200" y="1778000"/>
            <a:ext cx="5232400" cy="3556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1778000"/>
            <a:ext cx="52324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095500"/>
            <a:ext cx="406400" cy="406400"/>
          </a:xfrm>
          <a:prstGeom prst="rect">
            <a:avLst/>
          </a:prstGeom>
        </p:spPr>
      </p:pic>
      <p:sp>
        <p:nvSpPr>
          <p:cNvPr id="8" name="AutoShape 8"/>
          <p:cNvSpPr/>
          <p:nvPr/>
        </p:nvSpPr>
        <p:spPr>
          <a:xfrm>
            <a:off x="1473200" y="20955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形式主义</a:t>
            </a:r>
            <a:endParaRPr lang="en-US" sz="1100"/>
          </a:p>
        </p:txBody>
      </p:sp>
      <p:cxnSp>
        <p:nvCxnSpPr>
          <p:cNvPr id="9" name="Connector 9"/>
          <p:cNvCxnSpPr/>
          <p:nvPr/>
        </p:nvCxnSpPr>
        <p:spPr>
          <a:xfrm rot="-9241">
            <a:off x="965209" y="2660650"/>
            <a:ext cx="47244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65200" y="28575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问题实质</a:t>
            </a:r>
            <a:endParaRPr lang="en-US" sz="1100"/>
          </a:p>
          <a:p>
            <a:pPr marL="0" indent="0" algn="l">
              <a:lnSpc>
                <a:spcPct val="108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其实质是主观主义与功利主义的外化，表现为脱离实际、脱离群众，重表象轻实效、重包装轻落实，本质上是党性不纯、宗旨意识淡薄的体现。</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965200" y="41910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思想根源</a:t>
            </a:r>
            <a:endParaRPr lang="en-US" sz="1100"/>
          </a:p>
          <a:p>
            <a:pPr marL="0" indent="0" algn="l">
              <a:lnSpc>
                <a:spcPct val="108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核心源于政绩观错位与责任心缺失，片面追求“显绩”而忽视“潜绩”，热衷搞花架子、做表面文章，缺乏对事业的敬畏之心和对群众的责任感。</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248400" y="1778000"/>
            <a:ext cx="5232400" cy="3556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248400" y="1778000"/>
            <a:ext cx="52324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2400" y="2095500"/>
            <a:ext cx="406400" cy="406400"/>
          </a:xfrm>
          <a:prstGeom prst="rect">
            <a:avLst/>
          </a:prstGeom>
        </p:spPr>
      </p:pic>
      <p:sp>
        <p:nvSpPr>
          <p:cNvPr id="15" name="AutoShape 15"/>
          <p:cNvSpPr/>
          <p:nvPr/>
        </p:nvSpPr>
        <p:spPr>
          <a:xfrm>
            <a:off x="7010400" y="20955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官僚主义</a:t>
            </a:r>
            <a:endParaRPr lang="en-US" sz="1100"/>
          </a:p>
        </p:txBody>
      </p:sp>
      <p:cxnSp>
        <p:nvCxnSpPr>
          <p:cNvPr id="16" name="Connector 16"/>
          <p:cNvCxnSpPr/>
          <p:nvPr/>
        </p:nvCxnSpPr>
        <p:spPr>
          <a:xfrm rot="-9241">
            <a:off x="6502409" y="2660650"/>
            <a:ext cx="47244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7" name="AutoShape 17"/>
          <p:cNvSpPr/>
          <p:nvPr/>
        </p:nvSpPr>
        <p:spPr>
          <a:xfrm>
            <a:off x="6502400" y="28575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问题实质</a:t>
            </a:r>
            <a:endParaRPr lang="en-US" sz="1100"/>
          </a:p>
          <a:p>
            <a:pPr marL="0" indent="0" algn="l">
              <a:lnSpc>
                <a:spcPct val="108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其实质是封建残余思想与特权意识的体现，表现为脱离基层、脱离群众，居高临下、颐指气使，本质上是官本位思想严重、群众立场丧失的表现。</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6502400" y="41910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思想根源</a:t>
            </a:r>
            <a:endParaRPr lang="en-US" sz="1100"/>
          </a:p>
          <a:p>
            <a:pPr marL="0" indent="0" algn="l">
              <a:lnSpc>
                <a:spcPct val="108000"/>
              </a:lnSpc>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核心源于权力观扭曲与宗旨意识淡漠，将公权力视为个人特权，把职位当作等级象征，忽视权力的人民性，缺乏服务群众的自觉性和主动性。</a:t>
            </a:r>
            <a:endPar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711200" y="5588000"/>
            <a:ext cx="10769600" cy="762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38200" y="5689600"/>
            <a:ext cx="105156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纠治“四风”顽疾，必须从思想根源入手，树立正确的政绩观、权力观和群众观，坚持实事求是、真抓实干，始终保持同人民群众的血肉联系。</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588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党性是决定政绩观的根本</a:t>
            </a:r>
            <a:endParaRPr lang="en-US" sz="1100"/>
          </a:p>
        </p:txBody>
      </p:sp>
      <p:sp>
        <p:nvSpPr>
          <p:cNvPr id="5" name="AutoShape 5"/>
          <p:cNvSpPr/>
          <p:nvPr/>
        </p:nvSpPr>
        <p:spPr>
          <a:xfrm>
            <a:off x="711200" y="1778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177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095500"/>
            <a:ext cx="406400" cy="406400"/>
          </a:xfrm>
          <a:prstGeom prst="rect">
            <a:avLst/>
          </a:prstGeom>
        </p:spPr>
      </p:pic>
      <p:sp>
        <p:nvSpPr>
          <p:cNvPr id="8" name="AutoShape 8"/>
          <p:cNvSpPr/>
          <p:nvPr/>
        </p:nvSpPr>
        <p:spPr>
          <a:xfrm>
            <a:off x="1473200" y="2095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核心论断</a:t>
            </a:r>
            <a:endParaRPr lang="en-US" sz="1100"/>
          </a:p>
        </p:txBody>
      </p:sp>
      <p:sp>
        <p:nvSpPr>
          <p:cNvPr id="9" name="AutoShape 9"/>
          <p:cNvSpPr/>
          <p:nvPr/>
        </p:nvSpPr>
        <p:spPr>
          <a:xfrm>
            <a:off x="965200" y="2794000"/>
            <a:ext cx="2921000" cy="209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树立和践行正确政绩观，起决定性作用的是党性。党性是政绩观的“定盘星”，只有牢牢守住党性原则，才能校准政绩观的坐标，确保发展方向不偏、初心不改，让政绩经得起历史和人民的检验。</a:t>
            </a:r>
            <a:endParaRPr lang="en-US" sz="1100"/>
          </a:p>
        </p:txBody>
      </p:sp>
      <p:sp>
        <p:nvSpPr>
          <p:cNvPr id="10" name="AutoShape 10"/>
          <p:cNvSpPr/>
          <p:nvPr/>
        </p:nvSpPr>
        <p:spPr>
          <a:xfrm>
            <a:off x="4381500" y="1778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177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095500"/>
            <a:ext cx="406400" cy="406400"/>
          </a:xfrm>
          <a:prstGeom prst="rect">
            <a:avLst/>
          </a:prstGeom>
        </p:spPr>
      </p:pic>
      <p:sp>
        <p:nvSpPr>
          <p:cNvPr id="13" name="AutoShape 13"/>
          <p:cNvSpPr/>
          <p:nvPr/>
        </p:nvSpPr>
        <p:spPr>
          <a:xfrm>
            <a:off x="5143500" y="2095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根本保证</a:t>
            </a:r>
            <a:endParaRPr lang="en-US" sz="1100"/>
          </a:p>
        </p:txBody>
      </p:sp>
      <p:sp>
        <p:nvSpPr>
          <p:cNvPr id="14" name="AutoShape 14"/>
          <p:cNvSpPr/>
          <p:nvPr/>
        </p:nvSpPr>
        <p:spPr>
          <a:xfrm>
            <a:off x="4635500" y="2794000"/>
            <a:ext cx="2921000" cy="209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只有党性坚强、摒弃私心杂念，才能保证政绩观不出偏差。坚守党性原则，筑牢思想防线，才能抵御功利主义、形式主义的侵蚀，始终把为民造福作为最大政绩，做到权为民所用、情为民所系、利为民所谋。</a:t>
            </a:r>
            <a:endParaRPr lang="en-US" sz="1100"/>
          </a:p>
        </p:txBody>
      </p:sp>
      <p:sp>
        <p:nvSpPr>
          <p:cNvPr id="15" name="AutoShape 15"/>
          <p:cNvSpPr/>
          <p:nvPr/>
        </p:nvSpPr>
        <p:spPr>
          <a:xfrm>
            <a:off x="8051800" y="1778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177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095500"/>
            <a:ext cx="406400" cy="406400"/>
          </a:xfrm>
          <a:prstGeom prst="rect">
            <a:avLst/>
          </a:prstGeom>
        </p:spPr>
      </p:pic>
      <p:sp>
        <p:nvSpPr>
          <p:cNvPr id="18" name="AutoShape 18"/>
          <p:cNvSpPr/>
          <p:nvPr/>
        </p:nvSpPr>
        <p:spPr>
          <a:xfrm>
            <a:off x="8813800" y="2095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党性基石</a:t>
            </a:r>
            <a:endParaRPr lang="en-US" sz="1100"/>
          </a:p>
        </p:txBody>
      </p:sp>
      <p:sp>
        <p:nvSpPr>
          <p:cNvPr id="19" name="AutoShape 19"/>
          <p:cNvSpPr/>
          <p:nvPr/>
        </p:nvSpPr>
        <p:spPr>
          <a:xfrm>
            <a:off x="8305800" y="2794000"/>
            <a:ext cx="2921000" cy="209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党性是党员干部立身、立业、立言、立德的基石。它是党员干部的精神支柱与行动准则，决定着党员干部的政治立场、价值取向和行为方式，是永葆共产党人政治本色、夯实执政根基的根本所在。</a:t>
            </a:r>
            <a:endParaRPr lang="en-US" sz="1100"/>
          </a:p>
        </p:txBody>
      </p:sp>
      <p:sp>
        <p:nvSpPr>
          <p:cNvPr id="20" name="AutoShape 20"/>
          <p:cNvSpPr/>
          <p:nvPr/>
        </p:nvSpPr>
        <p:spPr>
          <a:xfrm>
            <a:off x="711200" y="5461000"/>
            <a:ext cx="10769600" cy="8128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9000" y="5461000"/>
            <a:ext cx="10414000" cy="8128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“心有所畏，方能言有所戒、行有所止。” 锤炼坚强党性，方能树立正确政绩观，答好新时代的赶考答卷。</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588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衡量党性强弱的根本尺子</a:t>
            </a:r>
            <a:endParaRPr lang="en-US" sz="1100"/>
          </a:p>
        </p:txBody>
      </p:sp>
      <p:sp>
        <p:nvSpPr>
          <p:cNvPr id="5" name="AutoShape 5"/>
          <p:cNvSpPr/>
          <p:nvPr/>
        </p:nvSpPr>
        <p:spPr>
          <a:xfrm>
            <a:off x="711200" y="1778000"/>
            <a:ext cx="3429000" cy="304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1778000"/>
            <a:ext cx="50800" cy="304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32000"/>
            <a:ext cx="406400" cy="406400"/>
          </a:xfrm>
          <a:prstGeom prst="rect">
            <a:avLst/>
          </a:prstGeom>
        </p:spPr>
      </p:pic>
      <p:sp>
        <p:nvSpPr>
          <p:cNvPr id="8" name="AutoShape 8"/>
          <p:cNvSpPr/>
          <p:nvPr/>
        </p:nvSpPr>
        <p:spPr>
          <a:xfrm>
            <a:off x="1524000" y="2032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根本标尺：公私二字</a:t>
            </a:r>
            <a:endParaRPr lang="en-US" sz="1100"/>
          </a:p>
        </p:txBody>
      </p:sp>
      <p:cxnSp>
        <p:nvCxnSpPr>
          <p:cNvPr id="9" name="Connector 9"/>
          <p:cNvCxnSpPr/>
          <p:nvPr/>
        </p:nvCxnSpPr>
        <p:spPr>
          <a:xfrm rot="-15211">
            <a:off x="1016014" y="2660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1016000" y="2857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公与私是检验党性强弱的“试金石”。党员干部心中装着“公”，则党性立、作风正；若偏向“私”，则党性失、原则弃。厘清公私界限，方能守住为政之本。</a:t>
            </a:r>
            <a:endParaRPr lang="en-US" sz="1100"/>
          </a:p>
        </p:txBody>
      </p:sp>
      <p:sp>
        <p:nvSpPr>
          <p:cNvPr id="11" name="AutoShape 11"/>
          <p:cNvSpPr/>
          <p:nvPr/>
        </p:nvSpPr>
        <p:spPr>
          <a:xfrm>
            <a:off x="4381500" y="1778000"/>
            <a:ext cx="3429000" cy="304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381500" y="1778000"/>
            <a:ext cx="50800" cy="304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6300" y="2032000"/>
            <a:ext cx="406400" cy="406400"/>
          </a:xfrm>
          <a:prstGeom prst="rect">
            <a:avLst/>
          </a:prstGeom>
        </p:spPr>
      </p:pic>
      <p:sp>
        <p:nvSpPr>
          <p:cNvPr id="14" name="AutoShape 14"/>
          <p:cNvSpPr/>
          <p:nvPr/>
        </p:nvSpPr>
        <p:spPr>
          <a:xfrm>
            <a:off x="5194300" y="2032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本质内核：政治立场</a:t>
            </a:r>
            <a:endParaRPr lang="en-US" sz="1100"/>
          </a:p>
        </p:txBody>
      </p:sp>
      <p:cxnSp>
        <p:nvCxnSpPr>
          <p:cNvPr id="15" name="Connector 15"/>
          <p:cNvCxnSpPr/>
          <p:nvPr/>
        </p:nvCxnSpPr>
        <p:spPr>
          <a:xfrm rot="-15211">
            <a:off x="4686314" y="2660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4686300" y="2857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党性的本质是立场问题。必须始终站在党和人民的立场上想问题、做决策，坚持党性与人民性的统一，把人民利益放在首位，这是共产党人安身立命的根本。</a:t>
            </a:r>
            <a:endParaRPr lang="en-US" sz="1100"/>
          </a:p>
        </p:txBody>
      </p:sp>
      <p:sp>
        <p:nvSpPr>
          <p:cNvPr id="17" name="AutoShape 17"/>
          <p:cNvSpPr/>
          <p:nvPr/>
        </p:nvSpPr>
        <p:spPr>
          <a:xfrm>
            <a:off x="8051800" y="1778000"/>
            <a:ext cx="3429000" cy="304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1778000"/>
            <a:ext cx="50800" cy="304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56600" y="2032000"/>
            <a:ext cx="406400" cy="406400"/>
          </a:xfrm>
          <a:prstGeom prst="rect">
            <a:avLst/>
          </a:prstGeom>
        </p:spPr>
      </p:pic>
      <p:sp>
        <p:nvSpPr>
          <p:cNvPr id="20" name="AutoShape 20"/>
          <p:cNvSpPr/>
          <p:nvPr/>
        </p:nvSpPr>
        <p:spPr>
          <a:xfrm>
            <a:off x="8864600" y="2032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践行准则：公仆本色</a:t>
            </a:r>
            <a:endParaRPr lang="en-US" sz="1100"/>
          </a:p>
        </p:txBody>
      </p:sp>
      <p:cxnSp>
        <p:nvCxnSpPr>
          <p:cNvPr id="21" name="Connector 21"/>
          <p:cNvCxnSpPr/>
          <p:nvPr/>
        </p:nvCxnSpPr>
        <p:spPr>
          <a:xfrm rot="-15211">
            <a:off x="8356614" y="2660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2" name="AutoShape 22"/>
          <p:cNvSpPr/>
          <p:nvPr/>
        </p:nvSpPr>
        <p:spPr>
          <a:xfrm>
            <a:off x="8356600" y="2857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恪守全心全意为人民服务的宗旨，做到大公无私、公私分明、先公后私、公而忘私。以赤诚之心投身党和人民事业，用实际行动诠释初心与使命。</a:t>
            </a:r>
            <a:endParaRPr lang="en-US" sz="1100"/>
          </a:p>
        </p:txBody>
      </p:sp>
      <p:sp>
        <p:nvSpPr>
          <p:cNvPr id="23" name="AutoShape 23"/>
          <p:cNvSpPr/>
          <p:nvPr/>
        </p:nvSpPr>
        <p:spPr>
          <a:xfrm>
            <a:off x="711200" y="5207000"/>
            <a:ext cx="10769600" cy="1079500"/>
          </a:xfrm>
          <a:prstGeom prst="roundRect">
            <a:avLst>
              <a:gd name="adj" fmla="val 0"/>
            </a:avLst>
          </a:prstGeom>
          <a:solidFill>
            <a:srgbClr val="C00000">
              <a:alpha val="6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889000" y="5359400"/>
            <a:ext cx="10414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“一心可以丧邦，一心可以兴邦，只在公私之间尔。”</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党员干部唯有始终秉持公心，摒弃私心杂念，才能筑牢党性根基，永葆共产党人的政治本色。</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414000" y="-762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588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加强党性修养的路径</a:t>
            </a:r>
            <a:endParaRPr lang="en-US" sz="1100"/>
          </a:p>
        </p:txBody>
      </p:sp>
      <p:sp>
        <p:nvSpPr>
          <p:cNvPr id="5" name="AutoShape 5"/>
          <p:cNvSpPr/>
          <p:nvPr/>
        </p:nvSpPr>
        <p:spPr>
          <a:xfrm>
            <a:off x="711200" y="1778000"/>
            <a:ext cx="5232400" cy="1968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032000"/>
            <a:ext cx="406400" cy="406400"/>
          </a:xfrm>
          <a:prstGeom prst="rect">
            <a:avLst/>
          </a:prstGeom>
        </p:spPr>
      </p:pic>
      <p:sp>
        <p:nvSpPr>
          <p:cNvPr id="7" name="AutoShape 7"/>
          <p:cNvSpPr/>
          <p:nvPr/>
        </p:nvSpPr>
        <p:spPr>
          <a:xfrm>
            <a:off x="1524000" y="2032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凝心铸魂</a:t>
            </a:r>
            <a:endParaRPr lang="en-US" sz="1100"/>
          </a:p>
        </p:txBody>
      </p:sp>
      <p:sp>
        <p:nvSpPr>
          <p:cNvPr id="8" name="AutoShape 8"/>
          <p:cNvSpPr/>
          <p:nvPr/>
        </p:nvSpPr>
        <p:spPr>
          <a:xfrm>
            <a:off x="965200" y="26035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坚持用习近平新时代中国特色社会主义思想凝心铸魂，筑牢信仰之基、补足精神之钙、把稳思想之舵，始终保持共产党人的政治本色和理想信念。</a:t>
            </a:r>
            <a:endParaRPr lang="en-US" sz="1100"/>
          </a:p>
        </p:txBody>
      </p:sp>
      <p:sp>
        <p:nvSpPr>
          <p:cNvPr id="9" name="AutoShape 9"/>
          <p:cNvSpPr/>
          <p:nvPr/>
        </p:nvSpPr>
        <p:spPr>
          <a:xfrm>
            <a:off x="6248400" y="1778000"/>
            <a:ext cx="5232400" cy="1968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2400" y="2032000"/>
            <a:ext cx="406400" cy="406400"/>
          </a:xfrm>
          <a:prstGeom prst="rect">
            <a:avLst/>
          </a:prstGeom>
        </p:spPr>
      </p:pic>
      <p:sp>
        <p:nvSpPr>
          <p:cNvPr id="11" name="AutoShape 11"/>
          <p:cNvSpPr/>
          <p:nvPr/>
        </p:nvSpPr>
        <p:spPr>
          <a:xfrm>
            <a:off x="7061200" y="2032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改造主观世界</a:t>
            </a:r>
            <a:endParaRPr lang="en-US" sz="1100"/>
          </a:p>
        </p:txBody>
      </p:sp>
      <p:sp>
        <p:nvSpPr>
          <p:cNvPr id="12" name="AutoShape 12"/>
          <p:cNvSpPr/>
          <p:nvPr/>
        </p:nvSpPr>
        <p:spPr>
          <a:xfrm>
            <a:off x="6502400" y="26035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深刻领会党的创新理论关于坚定理想信念、提升思想境界的核心要求，主动检视自我、修正言行，不断净化思想根源，锤炼忠诚干净担当的政治品格。</a:t>
            </a:r>
            <a:endParaRPr lang="en-US" sz="1100"/>
          </a:p>
        </p:txBody>
      </p:sp>
      <p:sp>
        <p:nvSpPr>
          <p:cNvPr id="13" name="AutoShape 13"/>
          <p:cNvSpPr/>
          <p:nvPr/>
        </p:nvSpPr>
        <p:spPr>
          <a:xfrm>
            <a:off x="711200" y="4191000"/>
            <a:ext cx="5232400" cy="1968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445000"/>
            <a:ext cx="406400" cy="406400"/>
          </a:xfrm>
          <a:prstGeom prst="rect">
            <a:avLst/>
          </a:prstGeom>
        </p:spPr>
      </p:pic>
      <p:sp>
        <p:nvSpPr>
          <p:cNvPr id="15" name="AutoShape 15"/>
          <p:cNvSpPr/>
          <p:nvPr/>
        </p:nvSpPr>
        <p:spPr>
          <a:xfrm>
            <a:off x="1524000" y="4445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提升道德修养</a:t>
            </a:r>
            <a:endParaRPr lang="en-US" sz="1100"/>
          </a:p>
        </p:txBody>
      </p:sp>
      <p:sp>
        <p:nvSpPr>
          <p:cNvPr id="16" name="AutoShape 16"/>
          <p:cNvSpPr/>
          <p:nvPr/>
        </p:nvSpPr>
        <p:spPr>
          <a:xfrm>
            <a:off x="965200" y="50165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持之以恒明大德、守公德、严私德，不断提高思想觉悟、精神境界和道德水准，做到心有所畏、言有所戒、行有所止，永葆清正廉洁的政治本色。</a:t>
            </a:r>
            <a:endParaRPr lang="en-US" sz="1100"/>
          </a:p>
        </p:txBody>
      </p:sp>
      <p:sp>
        <p:nvSpPr>
          <p:cNvPr id="17" name="AutoShape 17"/>
          <p:cNvSpPr/>
          <p:nvPr/>
        </p:nvSpPr>
        <p:spPr>
          <a:xfrm>
            <a:off x="6248400" y="4191000"/>
            <a:ext cx="5232400" cy="1968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02400" y="4445000"/>
            <a:ext cx="406400" cy="406400"/>
          </a:xfrm>
          <a:prstGeom prst="rect">
            <a:avLst/>
          </a:prstGeom>
        </p:spPr>
      </p:pic>
      <p:sp>
        <p:nvSpPr>
          <p:cNvPr id="19" name="AutoShape 19"/>
          <p:cNvSpPr/>
          <p:nvPr/>
        </p:nvSpPr>
        <p:spPr>
          <a:xfrm>
            <a:off x="7061200" y="4445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牢记为民宗旨</a:t>
            </a:r>
            <a:endParaRPr lang="en-US" sz="1100"/>
          </a:p>
        </p:txBody>
      </p:sp>
      <p:sp>
        <p:nvSpPr>
          <p:cNvPr id="20" name="AutoShape 20"/>
          <p:cNvSpPr/>
          <p:nvPr/>
        </p:nvSpPr>
        <p:spPr>
          <a:xfrm>
            <a:off x="6502400" y="5016500"/>
            <a:ext cx="472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始终牢记创造业绩的根本目的是为人民谋利益，坚持以人民为中心的发展思想，把人民群众的安危冷暖放在心上，用心用情解决群众急难愁盼问题。</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把政治修养摆在首位</a:t>
            </a:r>
            <a:endParaRPr lang="en-US" sz="1100"/>
          </a:p>
        </p:txBody>
      </p:sp>
      <p:sp>
        <p:nvSpPr>
          <p:cNvPr id="3" name="AutoShape 3"/>
          <p:cNvSpPr/>
          <p:nvPr/>
        </p:nvSpPr>
        <p:spPr>
          <a:xfrm>
            <a:off x="711200" y="1651000"/>
            <a:ext cx="52324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1968500"/>
            <a:ext cx="609600" cy="609600"/>
          </a:xfrm>
          <a:prstGeom prst="rect">
            <a:avLst/>
          </a:prstGeom>
        </p:spPr>
      </p:pic>
      <p:sp>
        <p:nvSpPr>
          <p:cNvPr id="5" name="AutoShape 5"/>
          <p:cNvSpPr/>
          <p:nvPr/>
        </p:nvSpPr>
        <p:spPr>
          <a:xfrm>
            <a:off x="1727200" y="19685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第一身份</a:t>
            </a:r>
            <a:endParaRPr lang="en-US" sz="1100"/>
          </a:p>
        </p:txBody>
      </p:sp>
      <p:sp>
        <p:nvSpPr>
          <p:cNvPr id="6" name="AutoShape 6"/>
          <p:cNvSpPr/>
          <p:nvPr/>
        </p:nvSpPr>
        <p:spPr>
          <a:xfrm>
            <a:off x="1727200" y="2476500"/>
            <a:ext cx="406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牢记自己的第一身份是共产党员，始终坚守党员的政治本色，将党员身份作为终身的政治名片，时刻以党员标准严格要求自己，在任何时候、任何情况下都不忘身份、不丢本色。</a:t>
            </a:r>
            <a:endParaRPr lang="en-US" sz="1100"/>
          </a:p>
        </p:txBody>
      </p:sp>
      <p:sp>
        <p:nvSpPr>
          <p:cNvPr id="7" name="AutoShape 7"/>
          <p:cNvSpPr/>
          <p:nvPr/>
        </p:nvSpPr>
        <p:spPr>
          <a:xfrm>
            <a:off x="6248400" y="1651000"/>
            <a:ext cx="52324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2400" y="1968500"/>
            <a:ext cx="609600" cy="609600"/>
          </a:xfrm>
          <a:prstGeom prst="rect">
            <a:avLst/>
          </a:prstGeom>
        </p:spPr>
      </p:pic>
      <p:sp>
        <p:nvSpPr>
          <p:cNvPr id="9" name="AutoShape 9"/>
          <p:cNvSpPr/>
          <p:nvPr/>
        </p:nvSpPr>
        <p:spPr>
          <a:xfrm>
            <a:off x="7264400" y="19685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政治意识</a:t>
            </a:r>
            <a:endParaRPr lang="en-US" sz="1100"/>
          </a:p>
        </p:txBody>
      </p:sp>
      <p:sp>
        <p:nvSpPr>
          <p:cNvPr id="10" name="AutoShape 10"/>
          <p:cNvSpPr/>
          <p:nvPr/>
        </p:nvSpPr>
        <p:spPr>
          <a:xfrm>
            <a:off x="7264400" y="2476500"/>
            <a:ext cx="406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牢固树立和自觉强化政治意识、大局意识、核心意识、看齐意识，深刻领悟“两个确立”的决定性意义，始终在政治立场、政治方向、政治原则、政治道路上同党中央保持高度一致。</a:t>
            </a:r>
            <a:endParaRPr lang="en-US" sz="1100"/>
          </a:p>
        </p:txBody>
      </p:sp>
      <p:sp>
        <p:nvSpPr>
          <p:cNvPr id="11" name="AutoShape 11"/>
          <p:cNvSpPr/>
          <p:nvPr/>
        </p:nvSpPr>
        <p:spPr>
          <a:xfrm>
            <a:off x="711200" y="4064000"/>
            <a:ext cx="52324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381500"/>
            <a:ext cx="609600" cy="609600"/>
          </a:xfrm>
          <a:prstGeom prst="rect">
            <a:avLst/>
          </a:prstGeom>
        </p:spPr>
      </p:pic>
      <p:sp>
        <p:nvSpPr>
          <p:cNvPr id="13" name="AutoShape 13"/>
          <p:cNvSpPr/>
          <p:nvPr/>
        </p:nvSpPr>
        <p:spPr>
          <a:xfrm>
            <a:off x="1727200" y="43815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政治能力</a:t>
            </a:r>
            <a:endParaRPr lang="en-US" sz="1100"/>
          </a:p>
        </p:txBody>
      </p:sp>
      <p:sp>
        <p:nvSpPr>
          <p:cNvPr id="14" name="AutoShape 14"/>
          <p:cNvSpPr/>
          <p:nvPr/>
        </p:nvSpPr>
        <p:spPr>
          <a:xfrm>
            <a:off x="1727200" y="4889500"/>
            <a:ext cx="406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不断增强政治判断力、政治领悟力、政治执行力，善于从政治上分析问题、解决问题，把握政治大局，确保各项工作始终沿着正确政治方向推进，切实担负起政治责任。</a:t>
            </a:r>
            <a:endParaRPr lang="en-US" sz="1100"/>
          </a:p>
        </p:txBody>
      </p:sp>
      <p:sp>
        <p:nvSpPr>
          <p:cNvPr id="15" name="AutoShape 15"/>
          <p:cNvSpPr/>
          <p:nvPr/>
        </p:nvSpPr>
        <p:spPr>
          <a:xfrm>
            <a:off x="6248400" y="4064000"/>
            <a:ext cx="52324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02400" y="4381500"/>
            <a:ext cx="609600" cy="609600"/>
          </a:xfrm>
          <a:prstGeom prst="rect">
            <a:avLst/>
          </a:prstGeom>
        </p:spPr>
      </p:pic>
      <p:sp>
        <p:nvSpPr>
          <p:cNvPr id="17" name="AutoShape 17"/>
          <p:cNvSpPr/>
          <p:nvPr/>
        </p:nvSpPr>
        <p:spPr>
          <a:xfrm>
            <a:off x="7264400" y="43815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对党忠诚</a:t>
            </a:r>
            <a:endParaRPr lang="en-US" sz="1100"/>
          </a:p>
        </p:txBody>
      </p:sp>
      <p:sp>
        <p:nvSpPr>
          <p:cNvPr id="18" name="AutoShape 18"/>
          <p:cNvSpPr/>
          <p:nvPr/>
        </p:nvSpPr>
        <p:spPr>
          <a:xfrm>
            <a:off x="7264400" y="4889500"/>
            <a:ext cx="406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在思想上政治上行动上始终同以习近平同志为核心的党中央保持高度一致，做到绝对忠诚、纯粹忠诚、无条件忠诚，以实际行动践行入党誓言，永葆共产党人的政治本色。</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第二部分</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635000" y="3155315"/>
            <a:ext cx="1092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36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深刻阐明</a:t>
            </a: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树立和践行正确政绩观的</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00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价值取向和重要标准</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为什么人的问题是首要问题</a:t>
            </a:r>
            <a:endParaRPr lang="en-US" sz="1100"/>
          </a:p>
        </p:txBody>
      </p:sp>
      <p:cxnSp>
        <p:nvCxnSpPr>
          <p:cNvPr id="5" name="Connector 5"/>
          <p:cNvCxnSpPr/>
          <p:nvPr/>
        </p:nvCxnSpPr>
        <p:spPr>
          <a:xfrm rot="-4053">
            <a:off x="711204" y="1390650"/>
            <a:ext cx="10769600" cy="12700"/>
          </a:xfrm>
          <a:prstGeom prst="straightConnector1">
            <a:avLst/>
          </a:prstGeom>
          <a:solidFill>
            <a:srgbClr val="DEE0E3">
              <a:alpha val="100000"/>
            </a:srgbClr>
          </a:solidFill>
          <a:ln w="25400" cap="flat" cmpd="sng">
            <a:solidFill>
              <a:srgbClr val="C00000">
                <a:alpha val="100000"/>
              </a:srgbClr>
            </a:solidFill>
            <a:prstDash val="solid"/>
            <a:round/>
            <a:headEnd type="none" w="lg" len="lg"/>
            <a:tailEnd type="none" w="lg" len="lg"/>
          </a:ln>
        </p:spPr>
      </p:cxnSp>
      <p:sp>
        <p:nvSpPr>
          <p:cNvPr id="6" name="AutoShape 6"/>
          <p:cNvSpPr/>
          <p:nvPr/>
        </p:nvSpPr>
        <p:spPr>
          <a:xfrm>
            <a:off x="711200" y="1778000"/>
            <a:ext cx="52324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032000"/>
            <a:ext cx="406400" cy="406400"/>
          </a:xfrm>
          <a:prstGeom prst="rect">
            <a:avLst/>
          </a:prstGeom>
        </p:spPr>
      </p:pic>
      <p:sp>
        <p:nvSpPr>
          <p:cNvPr id="8" name="AutoShape 8"/>
          <p:cNvSpPr/>
          <p:nvPr/>
        </p:nvSpPr>
        <p:spPr>
          <a:xfrm>
            <a:off x="1498600" y="2032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首要问题</a:t>
            </a:r>
            <a:endParaRPr lang="en-US" sz="1100"/>
          </a:p>
        </p:txBody>
      </p:sp>
      <p:sp>
        <p:nvSpPr>
          <p:cNvPr id="9" name="AutoShape 9"/>
          <p:cNvSpPr/>
          <p:nvPr/>
        </p:nvSpPr>
        <p:spPr>
          <a:xfrm>
            <a:off x="965200" y="2603500"/>
            <a:ext cx="47244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为什么人的问题，是政绩观的首要问题，也是衡量党员干部履职尽责、干事创业的根本标尺，深刻关乎着党和国家事业发展的根基与方向。</a:t>
            </a:r>
            <a:endParaRPr lang="en-US" sz="1100"/>
          </a:p>
        </p:txBody>
      </p:sp>
      <p:sp>
        <p:nvSpPr>
          <p:cNvPr id="10" name="AutoShape 10"/>
          <p:cNvSpPr/>
          <p:nvPr/>
        </p:nvSpPr>
        <p:spPr>
          <a:xfrm>
            <a:off x="6248400" y="1778000"/>
            <a:ext cx="52324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2400" y="2032000"/>
            <a:ext cx="406400" cy="406400"/>
          </a:xfrm>
          <a:prstGeom prst="rect">
            <a:avLst/>
          </a:prstGeom>
        </p:spPr>
      </p:pic>
      <p:sp>
        <p:nvSpPr>
          <p:cNvPr id="12" name="AutoShape 12"/>
          <p:cNvSpPr/>
          <p:nvPr/>
        </p:nvSpPr>
        <p:spPr>
          <a:xfrm>
            <a:off x="7035800" y="2032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检验标准</a:t>
            </a:r>
            <a:endParaRPr lang="en-US" sz="1100"/>
          </a:p>
        </p:txBody>
      </p:sp>
      <p:sp>
        <p:nvSpPr>
          <p:cNvPr id="13" name="AutoShape 13"/>
          <p:cNvSpPr/>
          <p:nvPr/>
        </p:nvSpPr>
        <p:spPr>
          <a:xfrm>
            <a:off x="6502400" y="2603500"/>
            <a:ext cx="47244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这一问题直接检验着一个政党的性质宗旨，彰显着其政治立场与价值追求，更是辨别马克思主义政党与其他政党本质区别的关键所在。</a:t>
            </a:r>
            <a:endParaRPr lang="en-US" sz="1100"/>
          </a:p>
        </p:txBody>
      </p:sp>
      <p:sp>
        <p:nvSpPr>
          <p:cNvPr id="14" name="AutoShape 14"/>
          <p:cNvSpPr/>
          <p:nvPr/>
        </p:nvSpPr>
        <p:spPr>
          <a:xfrm>
            <a:off x="711200" y="4127500"/>
            <a:ext cx="52324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381500"/>
            <a:ext cx="406400" cy="406400"/>
          </a:xfrm>
          <a:prstGeom prst="rect">
            <a:avLst/>
          </a:prstGeom>
        </p:spPr>
      </p:pic>
      <p:sp>
        <p:nvSpPr>
          <p:cNvPr id="16" name="AutoShape 16"/>
          <p:cNvSpPr/>
          <p:nvPr/>
        </p:nvSpPr>
        <p:spPr>
          <a:xfrm>
            <a:off x="1498600" y="4381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决定方向</a:t>
            </a:r>
            <a:endParaRPr lang="en-US" sz="1100"/>
          </a:p>
        </p:txBody>
      </p:sp>
      <p:sp>
        <p:nvSpPr>
          <p:cNvPr id="17" name="AutoShape 17"/>
          <p:cNvSpPr/>
          <p:nvPr/>
        </p:nvSpPr>
        <p:spPr>
          <a:xfrm>
            <a:off x="965200" y="4953000"/>
            <a:ext cx="47244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它决定着干事创业的根本方向，指引着各项工作的出发点与落脚点，确保发展成果始终惠及广大人民群众，而非为了个人或小团体的私利。</a:t>
            </a:r>
            <a:endParaRPr lang="en-US" sz="1100"/>
          </a:p>
        </p:txBody>
      </p:sp>
      <p:sp>
        <p:nvSpPr>
          <p:cNvPr id="18" name="AutoShape 18"/>
          <p:cNvSpPr/>
          <p:nvPr/>
        </p:nvSpPr>
        <p:spPr>
          <a:xfrm>
            <a:off x="6248400" y="4127500"/>
            <a:ext cx="52324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02400" y="4381500"/>
            <a:ext cx="406400" cy="406400"/>
          </a:xfrm>
          <a:prstGeom prst="rect">
            <a:avLst/>
          </a:prstGeom>
        </p:spPr>
      </p:pic>
      <p:sp>
        <p:nvSpPr>
          <p:cNvPr id="20" name="AutoShape 20"/>
          <p:cNvSpPr/>
          <p:nvPr/>
        </p:nvSpPr>
        <p:spPr>
          <a:xfrm>
            <a:off x="7035800" y="4381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根本立场</a:t>
            </a:r>
            <a:endParaRPr lang="en-US" sz="1100"/>
          </a:p>
        </p:txBody>
      </p:sp>
      <p:sp>
        <p:nvSpPr>
          <p:cNvPr id="21" name="AutoShape 21"/>
          <p:cNvSpPr/>
          <p:nvPr/>
        </p:nvSpPr>
        <p:spPr>
          <a:xfrm>
            <a:off x="6502400" y="4953000"/>
            <a:ext cx="47244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共产党人干事业、创政绩，归根到底是为了造福人民，始终把人民利益放在首位，努力实现人民对美好生活的向往这一奋斗目标。</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为民造福是最大政绩</a:t>
            </a:r>
            <a:endParaRPr lang="en-US" sz="1100"/>
          </a:p>
        </p:txBody>
      </p:sp>
      <p:sp>
        <p:nvSpPr>
          <p:cNvPr id="5" name="AutoShape 5"/>
          <p:cNvSpPr/>
          <p:nvPr/>
        </p:nvSpPr>
        <p:spPr>
          <a:xfrm>
            <a:off x="711200" y="17780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90600" y="1778000"/>
            <a:ext cx="4953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党的初心</a:t>
            </a:r>
            <a:endParaRPr lang="en-US" sz="1100"/>
          </a:p>
          <a:p>
            <a:pPr marL="0" indent="0" algn="l">
              <a:lnSpc>
                <a:spcPct val="125000"/>
              </a:lnSpc>
              <a:spcBef>
                <a:spcPts val="1000"/>
              </a:spcBef>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为人民而生、因人民而兴，始终以百姓心为心。我们党从诞生之日起，就把人民写在自己的旗帜上，始终与人民心连心、同呼吸、共命运，把人民的利益作为一切工作的出发点和归宿。</a:t>
            </a:r>
            <a:endPar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17780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502400" y="1778000"/>
            <a:ext cx="4953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根本立场</a:t>
            </a:r>
            <a:endParaRPr lang="en-US" sz="1100"/>
          </a:p>
          <a:p>
            <a:pPr marL="0" indent="0" algn="l">
              <a:lnSpc>
                <a:spcPct val="125000"/>
              </a:lnSpc>
              <a:spcBef>
                <a:spcPts val="1000"/>
              </a:spcBef>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人民立场是中国共产党的根本政治立场，是马克思主义政党区别于其他政党的显著标志。始终站在人民立场上观察问题、分析问题、解决问题，才能把握正确的政治方向，凝聚起磅礴的人民力量。</a:t>
            </a:r>
            <a:endPar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711200" y="41910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90600" y="4191000"/>
            <a:ext cx="4953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本质要求</a:t>
            </a:r>
            <a:endParaRPr lang="en-US" sz="1100"/>
          </a:p>
          <a:p>
            <a:pPr marL="0" indent="0" algn="l">
              <a:lnSpc>
                <a:spcPct val="125000"/>
              </a:lnSpc>
              <a:spcBef>
                <a:spcPts val="1000"/>
              </a:spcBef>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为民造福是立党为公、执政为民的本质要求。必须把实现好、维护好、发展好最广大人民根本利益作为一切工作的出发点和落脚点，用心用情用力解决好群众关心的就业、教育、医疗等民生问题。</a:t>
            </a:r>
            <a:endPar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223000" y="41910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502400" y="4191000"/>
            <a:ext cx="4953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奋斗目标</a:t>
            </a:r>
            <a:endParaRPr lang="en-US" sz="1100"/>
          </a:p>
          <a:p>
            <a:pPr marL="0" indent="0" algn="l">
              <a:lnSpc>
                <a:spcPct val="125000"/>
              </a:lnSpc>
              <a:spcBef>
                <a:spcPts val="1000"/>
              </a:spcBef>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让老百姓过上幸福生活是我们党的奋斗目标。要始终把人民的安居乐业、安危冷暖放在心上，一件一件抓落实，一年接着一年干，努力让群众看到变化、得到实惠，不断增强人民群众的获得感、幸福感、安全感。</a:t>
            </a:r>
            <a:endPar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解决好“我是谁、为了谁、依靠谁”的根本问题</a:t>
            </a:r>
            <a:endParaRPr lang="en-US" sz="1100"/>
          </a:p>
        </p:txBody>
      </p:sp>
      <p:sp>
        <p:nvSpPr>
          <p:cNvPr id="5" name="AutoShape 5"/>
          <p:cNvSpPr/>
          <p:nvPr/>
        </p:nvSpPr>
        <p:spPr>
          <a:xfrm>
            <a:off x="711200" y="1778000"/>
            <a:ext cx="52324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177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90600" y="19685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核心问题：找准定位与初心</a:t>
            </a:r>
            <a:endParaRPr lang="en-US" sz="1100"/>
          </a:p>
        </p:txBody>
      </p:sp>
      <p:sp>
        <p:nvSpPr>
          <p:cNvPr id="8" name="AutoShape 8"/>
          <p:cNvSpPr/>
          <p:nvPr/>
        </p:nvSpPr>
        <p:spPr>
          <a:xfrm>
            <a:off x="990600" y="2476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解决好“我是谁、为了谁、依靠谁”的根本问题，是党员干部站稳政治立场、践行初心使命的核心要义。这不仅是身份的认知，更是明确了我们一切工作的出发点和价值归宿，是走好群众路线的根本前提。</a:t>
            </a:r>
            <a:endParaRPr lang="en-US" sz="1100"/>
          </a:p>
        </p:txBody>
      </p:sp>
      <p:sp>
        <p:nvSpPr>
          <p:cNvPr id="9" name="AutoShape 9"/>
          <p:cNvSpPr/>
          <p:nvPr/>
        </p:nvSpPr>
        <p:spPr>
          <a:xfrm>
            <a:off x="6248400" y="1778000"/>
            <a:ext cx="52324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48400" y="177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27800" y="19685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精神境界：无我与担当</a:t>
            </a:r>
            <a:endParaRPr lang="en-US" sz="1100"/>
          </a:p>
        </p:txBody>
      </p:sp>
      <p:sp>
        <p:nvSpPr>
          <p:cNvPr id="12" name="AutoShape 12"/>
          <p:cNvSpPr/>
          <p:nvPr/>
        </p:nvSpPr>
        <p:spPr>
          <a:xfrm>
            <a:off x="6527800" y="2476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始终追求“我将无我，不负人民”的崇高精神境界，以无私奉献的赤子之心把人民利益放在首位。这种境界彰显了共产党人舍小我、为大我的使命担当，是超越个人得失、心系苍生的家国情怀体现。</a:t>
            </a:r>
            <a:endParaRPr lang="en-US" sz="1100"/>
          </a:p>
        </p:txBody>
      </p:sp>
      <p:sp>
        <p:nvSpPr>
          <p:cNvPr id="13" name="AutoShape 13"/>
          <p:cNvSpPr/>
          <p:nvPr/>
        </p:nvSpPr>
        <p:spPr>
          <a:xfrm>
            <a:off x="711200" y="4127500"/>
            <a:ext cx="52324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711200" y="41275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990600" y="43180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根本宗旨：服务与坚守</a:t>
            </a:r>
            <a:endParaRPr lang="en-US" sz="1100"/>
          </a:p>
        </p:txBody>
      </p:sp>
      <p:sp>
        <p:nvSpPr>
          <p:cNvPr id="16" name="AutoShape 16"/>
          <p:cNvSpPr/>
          <p:nvPr/>
        </p:nvSpPr>
        <p:spPr>
          <a:xfrm>
            <a:off x="990600" y="48260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全心全意为人民服务是我们党的根本宗旨，也是我们党区别于其他政党的根本标志。无论时代如何变迁，这一宗旨始终是我们党赢得人民拥护和支持、不断发展壮大的根本原因。</a:t>
            </a:r>
            <a:endParaRPr lang="en-US" sz="1100"/>
          </a:p>
        </p:txBody>
      </p:sp>
      <p:sp>
        <p:nvSpPr>
          <p:cNvPr id="17" name="AutoShape 17"/>
          <p:cNvSpPr/>
          <p:nvPr/>
        </p:nvSpPr>
        <p:spPr>
          <a:xfrm>
            <a:off x="6248400" y="4127500"/>
            <a:ext cx="52324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248400" y="41275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527800" y="43180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行动检验：实干与实效</a:t>
            </a:r>
            <a:endParaRPr lang="en-US" sz="1100"/>
          </a:p>
        </p:txBody>
      </p:sp>
      <p:sp>
        <p:nvSpPr>
          <p:cNvPr id="20" name="AutoShape 20"/>
          <p:cNvSpPr/>
          <p:nvPr/>
        </p:nvSpPr>
        <p:spPr>
          <a:xfrm>
            <a:off x="6527800" y="48260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人民群众不仅听其言，更观其行。要以真抓实干的实际行动回应群众期盼，把承诺落到实处，用经得起实践、人民和历史检验的业绩，诠释对人民的忠诚与担当。</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715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把好事实事做到群众心坎上</a:t>
            </a:r>
            <a:endParaRPr lang="en-US" sz="1100"/>
          </a:p>
        </p:txBody>
      </p:sp>
      <p:sp>
        <p:nvSpPr>
          <p:cNvPr id="5" name="AutoShape 5"/>
          <p:cNvSpPr/>
          <p:nvPr/>
        </p:nvSpPr>
        <p:spPr>
          <a:xfrm>
            <a:off x="711200" y="1778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2032000"/>
            <a:ext cx="50800" cy="50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032000"/>
            <a:ext cx="406400" cy="406400"/>
          </a:xfrm>
          <a:prstGeom prst="rect">
            <a:avLst/>
          </a:prstGeom>
        </p:spPr>
      </p:pic>
      <p:sp>
        <p:nvSpPr>
          <p:cNvPr id="8" name="AutoShape 8"/>
          <p:cNvSpPr/>
          <p:nvPr/>
        </p:nvSpPr>
        <p:spPr>
          <a:xfrm>
            <a:off x="1498600" y="2032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坚守初心 · 发展思想</a:t>
            </a:r>
            <a:endParaRPr lang="en-US" sz="1100"/>
          </a:p>
        </p:txBody>
      </p:sp>
      <p:sp>
        <p:nvSpPr>
          <p:cNvPr id="9" name="AutoShape 9"/>
          <p:cNvSpPr/>
          <p:nvPr/>
        </p:nvSpPr>
        <p:spPr>
          <a:xfrm>
            <a:off x="965200" y="2603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始终坚持以人民为中心的发展思想，将人民立场作为根本政治立场，把人民对美好生活的向往作为奋斗目标，让改革发展成果更多更公平惠及全体人民，夯实民生根基。</a:t>
            </a:r>
            <a:endParaRPr lang="en-US" sz="1100"/>
          </a:p>
        </p:txBody>
      </p:sp>
      <p:sp>
        <p:nvSpPr>
          <p:cNvPr id="10" name="AutoShape 10"/>
          <p:cNvSpPr/>
          <p:nvPr/>
        </p:nvSpPr>
        <p:spPr>
          <a:xfrm>
            <a:off x="6273800" y="1778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273800" y="2032000"/>
            <a:ext cx="50800" cy="50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7800" y="2032000"/>
            <a:ext cx="406400" cy="406400"/>
          </a:xfrm>
          <a:prstGeom prst="rect">
            <a:avLst/>
          </a:prstGeom>
        </p:spPr>
      </p:pic>
      <p:sp>
        <p:nvSpPr>
          <p:cNvPr id="13" name="AutoShape 13"/>
          <p:cNvSpPr/>
          <p:nvPr/>
        </p:nvSpPr>
        <p:spPr>
          <a:xfrm>
            <a:off x="7061200" y="2032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践行宗旨 · 发展原则</a:t>
            </a:r>
            <a:endParaRPr lang="en-US" sz="1100"/>
          </a:p>
        </p:txBody>
      </p:sp>
      <p:sp>
        <p:nvSpPr>
          <p:cNvPr id="14" name="AutoShape 14"/>
          <p:cNvSpPr/>
          <p:nvPr/>
        </p:nvSpPr>
        <p:spPr>
          <a:xfrm>
            <a:off x="6527800" y="2603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坚持发展为了人民、发展依靠人民、发展成果由人民共享。深刻践行人民主体地位，凝聚万众一心的磅礴力量，让人民成为推动发展的根本力量和受益者。</a:t>
            </a:r>
            <a:endParaRPr lang="en-US" sz="1100"/>
          </a:p>
        </p:txBody>
      </p:sp>
      <p:sp>
        <p:nvSpPr>
          <p:cNvPr id="15" name="AutoShape 15"/>
          <p:cNvSpPr/>
          <p:nvPr/>
        </p:nvSpPr>
        <p:spPr>
          <a:xfrm>
            <a:off x="711200" y="41275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711200" y="4381500"/>
            <a:ext cx="50800" cy="50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381500"/>
            <a:ext cx="406400" cy="406400"/>
          </a:xfrm>
          <a:prstGeom prst="rect">
            <a:avLst/>
          </a:prstGeom>
        </p:spPr>
      </p:pic>
      <p:sp>
        <p:nvSpPr>
          <p:cNvPr id="18" name="AutoShape 18"/>
          <p:cNvSpPr/>
          <p:nvPr/>
        </p:nvSpPr>
        <p:spPr>
          <a:xfrm>
            <a:off x="1498600" y="4381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求真务实 · 工作作风</a:t>
            </a:r>
            <a:endParaRPr lang="en-US" sz="1100"/>
          </a:p>
        </p:txBody>
      </p:sp>
      <p:sp>
        <p:nvSpPr>
          <p:cNvPr id="19" name="AutoShape 19"/>
          <p:cNvSpPr/>
          <p:nvPr/>
        </p:nvSpPr>
        <p:spPr>
          <a:xfrm>
            <a:off x="965200" y="4953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大力弘扬真抓实干、久久为功的优良作风，坚决力戒形式主义、官僚主义。以“钉钉子精神”把惠民政策落到实处，用实打实的行动解决群众的操心事、烦心事。</a:t>
            </a:r>
            <a:endParaRPr lang="en-US" sz="1100"/>
          </a:p>
        </p:txBody>
      </p:sp>
      <p:sp>
        <p:nvSpPr>
          <p:cNvPr id="20" name="AutoShape 20"/>
          <p:cNvSpPr/>
          <p:nvPr/>
        </p:nvSpPr>
        <p:spPr>
          <a:xfrm>
            <a:off x="6273800" y="41275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273800" y="4381500"/>
            <a:ext cx="50800" cy="50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27800" y="4381500"/>
            <a:ext cx="406400" cy="406400"/>
          </a:xfrm>
          <a:prstGeom prst="rect">
            <a:avLst/>
          </a:prstGeom>
        </p:spPr>
      </p:pic>
      <p:sp>
        <p:nvSpPr>
          <p:cNvPr id="23" name="AutoShape 23"/>
          <p:cNvSpPr/>
          <p:nvPr/>
        </p:nvSpPr>
        <p:spPr>
          <a:xfrm>
            <a:off x="7061200" y="4381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民心丰碑 · 最终目标</a:t>
            </a:r>
            <a:endParaRPr lang="en-US" sz="1100"/>
          </a:p>
        </p:txBody>
      </p:sp>
      <p:sp>
        <p:nvSpPr>
          <p:cNvPr id="24" name="AutoShape 24"/>
          <p:cNvSpPr/>
          <p:nvPr/>
        </p:nvSpPr>
        <p:spPr>
          <a:xfrm>
            <a:off x="6527800" y="4953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把为民办事、为民造福作为最大政绩，用心用情用力解决群众急难愁盼。以真心换民心，以实干赢民信，将无形的丰碑深深镌刻在人民群众心中，赢得民心所向。</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人民是阅卷人</a:t>
            </a:r>
            <a:endParaRPr lang="en-US" sz="1100"/>
          </a:p>
        </p:txBody>
      </p:sp>
      <p:sp>
        <p:nvSpPr>
          <p:cNvPr id="3" name="AutoShape 3"/>
          <p:cNvSpPr/>
          <p:nvPr/>
        </p:nvSpPr>
        <p:spPr>
          <a:xfrm>
            <a:off x="711200" y="1778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19685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经典论述</a:t>
            </a:r>
            <a:endParaRPr lang="en-US" sz="1100"/>
          </a:p>
        </p:txBody>
      </p:sp>
      <p:sp>
        <p:nvSpPr>
          <p:cNvPr id="5" name="AutoShape 5"/>
          <p:cNvSpPr/>
          <p:nvPr/>
        </p:nvSpPr>
        <p:spPr>
          <a:xfrm>
            <a:off x="711200" y="2413000"/>
            <a:ext cx="520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“时代是出卷人，我们是答卷人，人民是阅卷人。”这一精辟论述深刻揭示了中国共产党的初心使命与时代责任，阐明了党与人民休戚与共的血肉联系，彰显了始终以人民为中心的发展思想。</a:t>
            </a:r>
            <a:endParaRPr lang="en-US" sz="1100"/>
          </a:p>
        </p:txBody>
      </p:sp>
      <p:sp>
        <p:nvSpPr>
          <p:cNvPr id="6" name="AutoShape 6"/>
          <p:cNvSpPr/>
          <p:nvPr/>
        </p:nvSpPr>
        <p:spPr>
          <a:xfrm>
            <a:off x="6273800" y="1778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6273800" y="19685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评价标准</a:t>
            </a:r>
            <a:endParaRPr lang="en-US" sz="1100"/>
          </a:p>
        </p:txBody>
      </p:sp>
      <p:sp>
        <p:nvSpPr>
          <p:cNvPr id="8" name="AutoShape 8"/>
          <p:cNvSpPr/>
          <p:nvPr/>
        </p:nvSpPr>
        <p:spPr>
          <a:xfrm>
            <a:off x="6273800" y="2413000"/>
            <a:ext cx="520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金杯银杯不如群众口碑，群众说好才是真的好。人民群众的满意度、获得感与幸福感，是衡量我们工作成效的最高标尺，也是检验一切工作成败的根本标准。</a:t>
            </a:r>
            <a:endParaRPr lang="en-US" sz="1100"/>
          </a:p>
        </p:txBody>
      </p:sp>
      <p:sp>
        <p:nvSpPr>
          <p:cNvPr id="9" name="AutoShape 9"/>
          <p:cNvSpPr/>
          <p:nvPr/>
        </p:nvSpPr>
        <p:spPr>
          <a:xfrm>
            <a:off x="711200" y="4064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711200" y="42545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执政评判</a:t>
            </a:r>
            <a:endParaRPr lang="en-US" sz="1100"/>
          </a:p>
        </p:txBody>
      </p:sp>
      <p:sp>
        <p:nvSpPr>
          <p:cNvPr id="11" name="AutoShape 11"/>
          <p:cNvSpPr/>
          <p:nvPr/>
        </p:nvSpPr>
        <p:spPr>
          <a:xfrm>
            <a:off x="711200" y="4699000"/>
            <a:ext cx="520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党的执政水平和执政成效必须而且只能由人民来评判。人民的意愿、人民的选择是我们党执政的根基，自觉接受人民监督，才能不断提升执政能力，确保党的事业始终沿着正确方向前进。</a:t>
            </a:r>
            <a:endParaRPr lang="en-US" sz="1100"/>
          </a:p>
        </p:txBody>
      </p:sp>
      <p:sp>
        <p:nvSpPr>
          <p:cNvPr id="12" name="AutoShape 12"/>
          <p:cNvSpPr/>
          <p:nvPr/>
        </p:nvSpPr>
        <p:spPr>
          <a:xfrm>
            <a:off x="6273800" y="4064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273800" y="425450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根本职责</a:t>
            </a:r>
            <a:endParaRPr lang="en-US" sz="1100"/>
          </a:p>
        </p:txBody>
      </p:sp>
      <p:sp>
        <p:nvSpPr>
          <p:cNvPr id="14" name="AutoShape 14"/>
          <p:cNvSpPr/>
          <p:nvPr/>
        </p:nvSpPr>
        <p:spPr>
          <a:xfrm>
            <a:off x="6273800" y="4699000"/>
            <a:ext cx="520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共产党当家就是要为老百姓办事，把老百姓的事情办好。始终把人民利益放在首位，用心用情解决群众急难愁盼问题，让发展成果更多更公平惠及全体人民，是我们一切工作的出发点和落脚点。</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016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检验政绩的重要标准</a:t>
            </a:r>
            <a:endParaRPr lang="en-US" sz="1100"/>
          </a:p>
        </p:txBody>
      </p:sp>
      <p:sp>
        <p:nvSpPr>
          <p:cNvPr id="5" name="AutoShape 5"/>
          <p:cNvSpPr/>
          <p:nvPr/>
        </p:nvSpPr>
        <p:spPr>
          <a:xfrm>
            <a:off x="711200" y="1651000"/>
            <a:ext cx="5283200" cy="2159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1905000"/>
            <a:ext cx="406400" cy="406400"/>
          </a:xfrm>
          <a:prstGeom prst="rect">
            <a:avLst/>
          </a:prstGeom>
        </p:spPr>
      </p:pic>
      <p:sp>
        <p:nvSpPr>
          <p:cNvPr id="7" name="AutoShape 7"/>
          <p:cNvSpPr/>
          <p:nvPr/>
        </p:nvSpPr>
        <p:spPr>
          <a:xfrm>
            <a:off x="1498600" y="1905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检验标准</a:t>
            </a:r>
            <a:endParaRPr lang="en-US" sz="1100"/>
          </a:p>
        </p:txBody>
      </p:sp>
      <p:sp>
        <p:nvSpPr>
          <p:cNvPr id="8" name="AutoShape 8"/>
          <p:cNvSpPr/>
          <p:nvPr/>
        </p:nvSpPr>
        <p:spPr>
          <a:xfrm>
            <a:off x="965200" y="2476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把为老百姓办了多少好事实事作为检验政绩的重要标准，将民生改善、群众满意度作为衡量工作成效的核心标尺，真正做到以人民为中心，把惠民利民落到实处。</a:t>
            </a:r>
            <a:endParaRPr lang="en-US" sz="1100"/>
          </a:p>
        </p:txBody>
      </p:sp>
      <p:sp>
        <p:nvSpPr>
          <p:cNvPr id="9" name="AutoShape 9"/>
          <p:cNvSpPr/>
          <p:nvPr/>
        </p:nvSpPr>
        <p:spPr>
          <a:xfrm>
            <a:off x="6197600" y="1651000"/>
            <a:ext cx="5283200" cy="2159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51600" y="1905000"/>
            <a:ext cx="406400" cy="406400"/>
          </a:xfrm>
          <a:prstGeom prst="rect">
            <a:avLst/>
          </a:prstGeom>
        </p:spPr>
      </p:pic>
      <p:sp>
        <p:nvSpPr>
          <p:cNvPr id="11" name="AutoShape 11"/>
          <p:cNvSpPr/>
          <p:nvPr/>
        </p:nvSpPr>
        <p:spPr>
          <a:xfrm>
            <a:off x="6985000" y="1905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最终检验</a:t>
            </a:r>
            <a:endParaRPr lang="en-US" sz="1100"/>
          </a:p>
        </p:txBody>
      </p:sp>
      <p:sp>
        <p:nvSpPr>
          <p:cNvPr id="12" name="AutoShape 12"/>
          <p:cNvSpPr/>
          <p:nvPr/>
        </p:nvSpPr>
        <p:spPr>
          <a:xfrm>
            <a:off x="6451600" y="2476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政绩的最终检验，要看人民是否真正得到了实惠，生活是否真正得到改善，权益是否真正得到保障。这是评判一切工作成效的根本准则与价值归宿。</a:t>
            </a:r>
            <a:endParaRPr lang="en-US" sz="1100"/>
          </a:p>
        </p:txBody>
      </p:sp>
      <p:sp>
        <p:nvSpPr>
          <p:cNvPr id="13" name="AutoShape 13"/>
          <p:cNvSpPr/>
          <p:nvPr/>
        </p:nvSpPr>
        <p:spPr>
          <a:xfrm>
            <a:off x="711200" y="4064000"/>
            <a:ext cx="5283200" cy="2159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318000"/>
            <a:ext cx="406400" cy="406400"/>
          </a:xfrm>
          <a:prstGeom prst="rect">
            <a:avLst/>
          </a:prstGeom>
        </p:spPr>
      </p:pic>
      <p:sp>
        <p:nvSpPr>
          <p:cNvPr id="15" name="AutoShape 15"/>
          <p:cNvSpPr/>
          <p:nvPr/>
        </p:nvSpPr>
        <p:spPr>
          <a:xfrm>
            <a:off x="1498600" y="4318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赤子之心</a:t>
            </a:r>
            <a:endParaRPr lang="en-US" sz="1100"/>
          </a:p>
        </p:txBody>
      </p:sp>
      <p:sp>
        <p:nvSpPr>
          <p:cNvPr id="16" name="AutoShape 16"/>
          <p:cNvSpPr/>
          <p:nvPr/>
        </p:nvSpPr>
        <p:spPr>
          <a:xfrm>
            <a:off x="965200" y="4889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始终保持对人民的赤子之心，凡事把群众利益放在第一位，用心用情解决群众的急难愁盼问题，把初心使命融入到为民服务的每一个细节之中。</a:t>
            </a:r>
            <a:endParaRPr lang="en-US" sz="1100"/>
          </a:p>
        </p:txBody>
      </p:sp>
      <p:sp>
        <p:nvSpPr>
          <p:cNvPr id="17" name="AutoShape 17"/>
          <p:cNvSpPr/>
          <p:nvPr/>
        </p:nvSpPr>
        <p:spPr>
          <a:xfrm>
            <a:off x="6197600" y="4064000"/>
            <a:ext cx="5283200" cy="2159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51600" y="4318000"/>
            <a:ext cx="406400" cy="406400"/>
          </a:xfrm>
          <a:prstGeom prst="rect">
            <a:avLst/>
          </a:prstGeom>
        </p:spPr>
      </p:pic>
      <p:sp>
        <p:nvSpPr>
          <p:cNvPr id="19" name="AutoShape 19"/>
          <p:cNvSpPr/>
          <p:nvPr/>
        </p:nvSpPr>
        <p:spPr>
          <a:xfrm>
            <a:off x="6985000" y="43180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问题导向</a:t>
            </a:r>
            <a:endParaRPr lang="en-US" sz="1100"/>
          </a:p>
        </p:txBody>
      </p:sp>
      <p:sp>
        <p:nvSpPr>
          <p:cNvPr id="20" name="AutoShape 20"/>
          <p:cNvSpPr/>
          <p:nvPr/>
        </p:nvSpPr>
        <p:spPr>
          <a:xfrm>
            <a:off x="6451600" y="4889500"/>
            <a:ext cx="4775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坚持问题导向，凡是群众反映强烈的问题都要严肃认真对待，凡是侵害群众利益的行为都要坚决纠正，切实维护群众的合法权益与根本利益。</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树立正确的权力观、政绩观、事业观</a:t>
            </a:r>
            <a:endParaRPr lang="en-US" sz="1100"/>
          </a:p>
        </p:txBody>
      </p:sp>
      <p:cxnSp>
        <p:nvCxnSpPr>
          <p:cNvPr id="3" name="Connector 3"/>
          <p:cNvCxnSpPr/>
          <p:nvPr/>
        </p:nvCxnSpPr>
        <p:spPr>
          <a:xfrm rot="-4053">
            <a:off x="711204" y="1390650"/>
            <a:ext cx="10769600" cy="12700"/>
          </a:xfrm>
          <a:prstGeom prst="straightConnector1">
            <a:avLst/>
          </a:prstGeom>
          <a:solidFill>
            <a:srgbClr val="DEE0E3">
              <a:alpha val="100000"/>
            </a:srgbClr>
          </a:solidFill>
          <a:ln w="25400" cap="flat" cmpd="sng">
            <a:solidFill>
              <a:srgbClr val="C00000">
                <a:alpha val="100000"/>
              </a:srgbClr>
            </a:solidFill>
            <a:prstDash val="solid"/>
            <a:round/>
            <a:headEnd type="none" w="lg" len="lg"/>
            <a:tailEnd type="none" w="lg" len="lg"/>
          </a:ln>
        </p:spPr>
      </p:cxnSp>
      <p:sp>
        <p:nvSpPr>
          <p:cNvPr id="4" name="AutoShape 4"/>
          <p:cNvSpPr/>
          <p:nvPr/>
        </p:nvSpPr>
        <p:spPr>
          <a:xfrm>
            <a:off x="711200" y="1778000"/>
            <a:ext cx="5283200" cy="2095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11200" y="17780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90600" y="1905000"/>
            <a:ext cx="4826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核心要求</a:t>
            </a:r>
            <a:endParaRPr lang="en-US" sz="1100"/>
          </a:p>
          <a:p>
            <a:pPr marL="0" indent="0" algn="l">
              <a:lnSpc>
                <a:spcPct val="108000"/>
              </a:lnSpc>
              <a:spcBef>
                <a:spcPts val="800"/>
              </a:spcBef>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不慕虚荣 · 不务虚功 · 不图虚名</a:t>
            </a:r>
            <a:endPar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spcBef>
                <a:spcPts val="600"/>
              </a:spcBef>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坚决摒弃华而不实的形式主义，拒绝虚假政绩与表面文章。始终保持求真务实的工作作风，把精力聚焦到真抓实干、解决实际问题上，以实实在在的成效取信于民。</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197600" y="1778000"/>
            <a:ext cx="5283200" cy="2095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197600" y="17780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477000" y="1905000"/>
            <a:ext cx="4826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根本目标</a:t>
            </a:r>
            <a:endParaRPr lang="en-US" sz="1100"/>
          </a:p>
          <a:p>
            <a:pPr marL="0" indent="0" algn="l">
              <a:lnSpc>
                <a:spcPct val="108000"/>
              </a:lnSpc>
              <a:spcBef>
                <a:spcPts val="800"/>
              </a:spcBef>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为官一任 · 造福一方</a:t>
            </a:r>
            <a:endPar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spcBef>
                <a:spcPts val="600"/>
              </a:spcBef>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坚守为人民服务的初心使命，立足岗位主动担当作为。把为民造福作为最大的政绩，用心用情用力办好民生实事，让改革发展成果更多更公平地惠及全体人民。</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11200" y="4127500"/>
            <a:ext cx="5283200" cy="2095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711200" y="41275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990600" y="4254500"/>
            <a:ext cx="4826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工作重点</a:t>
            </a:r>
            <a:endParaRPr lang="en-US" sz="1100"/>
          </a:p>
          <a:p>
            <a:pPr marL="0" indent="0" algn="l">
              <a:lnSpc>
                <a:spcPct val="108000"/>
              </a:lnSpc>
              <a:spcBef>
                <a:spcPts val="800"/>
              </a:spcBef>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聚焦民生 · 推进共富</a:t>
            </a:r>
            <a:endPar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spcBef>
                <a:spcPts val="600"/>
              </a:spcBef>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着力解决群众最关心的就业、教育、医疗、养老等急难愁盼问题，持续补齐民生短板。在高质量发展中促进社会公平正义，稳步推进共同富裕取得实质性进展。</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197600" y="4127500"/>
            <a:ext cx="5283200" cy="2095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197600" y="41275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477000" y="4254500"/>
            <a:ext cx="4826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最终目的</a:t>
            </a:r>
            <a:endParaRPr lang="en-US" sz="1100"/>
          </a:p>
          <a:p>
            <a:pPr marL="0" indent="0" algn="l">
              <a:lnSpc>
                <a:spcPct val="108000"/>
              </a:lnSpc>
              <a:spcBef>
                <a:spcPts val="800"/>
              </a:spcBef>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增强福祉 · 民心所向</a:t>
            </a:r>
            <a:endPar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spcBef>
                <a:spcPts val="600"/>
              </a:spcBef>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始终把人民利益放在首位，通过一件件民生实事的落地，不断满足人民对美好生活的向往。切实增强人民群众的获得感、幸福感、安全感，凝聚起奋进新征程的磅礴力量。</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第三部分</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0" y="3048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深刻阐明树立和践行正确政绩观的</a:t>
            </a:r>
            <a:endParaRPr lang="en-US" sz="36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en-US" sz="36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内在要求和重要内容</a:t>
            </a:r>
            <a:endParaRPr lang="en-US" sz="36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7" name="AutoShape 7"/>
          <p:cNvSpPr/>
          <p:nvPr/>
        </p:nvSpPr>
        <p:spPr>
          <a:xfrm>
            <a:off x="0" y="6350000"/>
            <a:ext cx="12192000" cy="50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endParaRPr sz="3600" b="1">
              <a:solidFill>
                <a:srgbClr val="C00000"/>
              </a:solidFill>
              <a:latin typeface="黑体" panose="02010609060101010101" charset="-122"/>
              <a:ea typeface="黑体" panose="0201060906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508000" y="5588000"/>
            <a:ext cx="1524000" cy="1524000"/>
          </a:xfrm>
          <a:prstGeom prst="ellipse">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政绩观与发展观密切相关</a:t>
            </a:r>
            <a:endParaRPr lang="en-US" sz="1100"/>
          </a:p>
        </p:txBody>
      </p:sp>
      <p:sp>
        <p:nvSpPr>
          <p:cNvPr id="5" name="AutoShape 5"/>
          <p:cNvSpPr/>
          <p:nvPr/>
        </p:nvSpPr>
        <p:spPr>
          <a:xfrm>
            <a:off x="711200" y="1841500"/>
            <a:ext cx="52324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65200" y="2095500"/>
            <a:ext cx="762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168400" y="20574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辩证关系</a:t>
            </a:r>
            <a:endParaRPr lang="en-US" sz="1100"/>
          </a:p>
        </p:txBody>
      </p:sp>
      <p:sp>
        <p:nvSpPr>
          <p:cNvPr id="8" name="AutoShape 8"/>
          <p:cNvSpPr/>
          <p:nvPr/>
        </p:nvSpPr>
        <p:spPr>
          <a:xfrm>
            <a:off x="965200" y="2603500"/>
            <a:ext cx="47244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发展观是政绩观的思想根源，有什么样的发展观就会产生什么样的政绩观。二者相辅相成、互为映照，是推动事业发展的一体两面，统一于治国理政的实践之中。</a:t>
            </a:r>
            <a:endParaRPr lang="en-US" sz="1100"/>
          </a:p>
        </p:txBody>
      </p:sp>
      <p:sp>
        <p:nvSpPr>
          <p:cNvPr id="9" name="AutoShape 9"/>
          <p:cNvSpPr/>
          <p:nvPr/>
        </p:nvSpPr>
        <p:spPr>
          <a:xfrm>
            <a:off x="6248400" y="1841500"/>
            <a:ext cx="52324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502400" y="2095500"/>
            <a:ext cx="762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705600" y="20574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决定作用</a:t>
            </a:r>
            <a:endParaRPr lang="en-US" sz="1100"/>
          </a:p>
        </p:txBody>
      </p:sp>
      <p:sp>
        <p:nvSpPr>
          <p:cNvPr id="12" name="AutoShape 12"/>
          <p:cNvSpPr/>
          <p:nvPr/>
        </p:nvSpPr>
        <p:spPr>
          <a:xfrm>
            <a:off x="6502400" y="2603500"/>
            <a:ext cx="47244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政绩观正确与否，不仅影响领导干部的个人成长与政治生涯，更直接决定着发展的成效乃至成败，是关乎地方发展和事业兴衰的关键因素。</a:t>
            </a:r>
            <a:endParaRPr lang="en-US" sz="1100"/>
          </a:p>
        </p:txBody>
      </p:sp>
      <p:sp>
        <p:nvSpPr>
          <p:cNvPr id="13" name="AutoShape 13"/>
          <p:cNvSpPr/>
          <p:nvPr/>
        </p:nvSpPr>
        <p:spPr>
          <a:xfrm>
            <a:off x="711200" y="4191000"/>
            <a:ext cx="52324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965200" y="4445000"/>
            <a:ext cx="762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168400" y="44069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内在要求</a:t>
            </a:r>
            <a:endParaRPr lang="en-US" sz="1100"/>
          </a:p>
        </p:txBody>
      </p:sp>
      <p:sp>
        <p:nvSpPr>
          <p:cNvPr id="16" name="AutoShape 16"/>
          <p:cNvSpPr/>
          <p:nvPr/>
        </p:nvSpPr>
        <p:spPr>
          <a:xfrm>
            <a:off x="965200" y="4953000"/>
            <a:ext cx="47244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必须把高质量发展作为树立和践行正确政绩观的内在要求与核心内容，坚决摒弃粗放式发展思维，锚定高质量发展目标不动摇，以发展实效检验政绩观。</a:t>
            </a:r>
            <a:endParaRPr lang="en-US" sz="1100"/>
          </a:p>
        </p:txBody>
      </p:sp>
      <p:sp>
        <p:nvSpPr>
          <p:cNvPr id="17" name="AutoShape 17"/>
          <p:cNvSpPr/>
          <p:nvPr/>
        </p:nvSpPr>
        <p:spPr>
          <a:xfrm>
            <a:off x="6248400" y="4191000"/>
            <a:ext cx="52324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502400" y="4445000"/>
            <a:ext cx="762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705600" y="44069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发展目标</a:t>
            </a:r>
            <a:endParaRPr lang="en-US" sz="1100"/>
          </a:p>
        </p:txBody>
      </p:sp>
      <p:sp>
        <p:nvSpPr>
          <p:cNvPr id="20" name="AutoShape 20"/>
          <p:cNvSpPr/>
          <p:nvPr/>
        </p:nvSpPr>
        <p:spPr>
          <a:xfrm>
            <a:off x="6502400" y="4953000"/>
            <a:ext cx="47244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推动经济社会发展向着更高质量、更有效率、更加公平、更可持续、更为安全的方向迈进，实现发展成果惠及全体人民，确保发展行稳致远。</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坚持高质量发展是政绩观的重要内容</a:t>
            </a:r>
            <a:endParaRPr lang="en-US" sz="1100"/>
          </a:p>
        </p:txBody>
      </p:sp>
      <p:sp>
        <p:nvSpPr>
          <p:cNvPr id="3" name="AutoShape 3"/>
          <p:cNvSpPr/>
          <p:nvPr/>
        </p:nvSpPr>
        <p:spPr>
          <a:xfrm>
            <a:off x="711200" y="1524000"/>
            <a:ext cx="10769600" cy="1079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914400" y="1651000"/>
            <a:ext cx="10414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发展阶段深刻变革：</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我国经济已由高速增长阶段转向高质量发展阶段，这是新时代我国经济发展的基本特征，也是树立正确政绩观的核心前提与根本遵循，标志着发展理念、发展方式和发展目标的全面升级。</a:t>
            </a:r>
            <a:endParaRPr lang="en-US" sz="1100"/>
          </a:p>
        </p:txBody>
      </p:sp>
      <p:sp>
        <p:nvSpPr>
          <p:cNvPr id="5" name="AutoShape 5"/>
          <p:cNvSpPr/>
          <p:nvPr/>
        </p:nvSpPr>
        <p:spPr>
          <a:xfrm>
            <a:off x="711200" y="2857500"/>
            <a:ext cx="3429000" cy="2095500"/>
          </a:xfrm>
          <a:prstGeom prst="roundRect">
            <a:avLst>
              <a:gd name="adj" fmla="val 0"/>
            </a:avLst>
          </a:prstGeom>
          <a:solidFill>
            <a:srgbClr val="FFFFFF">
              <a:alpha val="10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28575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3111500"/>
            <a:ext cx="304800" cy="304800"/>
          </a:xfrm>
          <a:prstGeom prst="rect">
            <a:avLst/>
          </a:prstGeom>
        </p:spPr>
      </p:pic>
      <p:sp>
        <p:nvSpPr>
          <p:cNvPr id="8" name="AutoShape 8"/>
          <p:cNvSpPr/>
          <p:nvPr/>
        </p:nvSpPr>
        <p:spPr>
          <a:xfrm>
            <a:off x="1320800" y="3086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保持持续健康发展</a:t>
            </a:r>
            <a:endParaRPr lang="en-US" sz="1100"/>
          </a:p>
        </p:txBody>
      </p:sp>
      <p:sp>
        <p:nvSpPr>
          <p:cNvPr id="9" name="AutoShape 9"/>
          <p:cNvSpPr/>
          <p:nvPr/>
        </p:nvSpPr>
        <p:spPr>
          <a:xfrm>
            <a:off x="914400" y="35560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这是保持经济持续健康发展的必然要求。必须摆脱粗放式增长路径依赖，推动经济实现质的有效提升和量的合理增长，确保经济运行在合理区间，夯实长远发展根基。</a:t>
            </a:r>
            <a:endParaRPr lang="en-US" sz="1100"/>
          </a:p>
        </p:txBody>
      </p:sp>
      <p:sp>
        <p:nvSpPr>
          <p:cNvPr id="10" name="AutoShape 10"/>
          <p:cNvSpPr/>
          <p:nvPr/>
        </p:nvSpPr>
        <p:spPr>
          <a:xfrm>
            <a:off x="4381500" y="2857500"/>
            <a:ext cx="3429000" cy="2095500"/>
          </a:xfrm>
          <a:prstGeom prst="roundRect">
            <a:avLst>
              <a:gd name="adj" fmla="val 0"/>
            </a:avLst>
          </a:prstGeom>
          <a:solidFill>
            <a:srgbClr val="FFFFFF">
              <a:alpha val="10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28575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3111500"/>
            <a:ext cx="304800" cy="304800"/>
          </a:xfrm>
          <a:prstGeom prst="rect">
            <a:avLst/>
          </a:prstGeom>
        </p:spPr>
      </p:pic>
      <p:sp>
        <p:nvSpPr>
          <p:cNvPr id="13" name="AutoShape 13"/>
          <p:cNvSpPr/>
          <p:nvPr/>
        </p:nvSpPr>
        <p:spPr>
          <a:xfrm>
            <a:off x="4991100" y="3086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顺应社会主要矛盾</a:t>
            </a:r>
            <a:endParaRPr lang="en-US" sz="1100"/>
          </a:p>
        </p:txBody>
      </p:sp>
      <p:sp>
        <p:nvSpPr>
          <p:cNvPr id="14" name="AutoShape 14"/>
          <p:cNvSpPr/>
          <p:nvPr/>
        </p:nvSpPr>
        <p:spPr>
          <a:xfrm>
            <a:off x="4584700" y="35560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这是适应我国社会主要矛盾变化、全面建设社会主义现代化国家的必然要求。紧扣人民对美好生活的向往，把发展成果更多更公平惠及全体人民，促进社会公平正义。</a:t>
            </a:r>
            <a:endParaRPr lang="en-US" sz="1100"/>
          </a:p>
        </p:txBody>
      </p:sp>
      <p:sp>
        <p:nvSpPr>
          <p:cNvPr id="15" name="AutoShape 15"/>
          <p:cNvSpPr/>
          <p:nvPr/>
        </p:nvSpPr>
        <p:spPr>
          <a:xfrm>
            <a:off x="8051800" y="2857500"/>
            <a:ext cx="3429000" cy="2095500"/>
          </a:xfrm>
          <a:prstGeom prst="roundRect">
            <a:avLst>
              <a:gd name="adj" fmla="val 0"/>
            </a:avLst>
          </a:prstGeom>
          <a:solidFill>
            <a:srgbClr val="FFFFFF">
              <a:alpha val="10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8575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11500"/>
            <a:ext cx="304800" cy="304800"/>
          </a:xfrm>
          <a:prstGeom prst="rect">
            <a:avLst/>
          </a:prstGeom>
        </p:spPr>
      </p:pic>
      <p:sp>
        <p:nvSpPr>
          <p:cNvPr id="18" name="AutoShape 18"/>
          <p:cNvSpPr/>
          <p:nvPr/>
        </p:nvSpPr>
        <p:spPr>
          <a:xfrm>
            <a:off x="8661400" y="3086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遵循经济发展规律</a:t>
            </a:r>
            <a:endParaRPr lang="en-US" sz="1100"/>
          </a:p>
        </p:txBody>
      </p:sp>
      <p:sp>
        <p:nvSpPr>
          <p:cNvPr id="19" name="AutoShape 19"/>
          <p:cNvSpPr/>
          <p:nvPr/>
        </p:nvSpPr>
        <p:spPr>
          <a:xfrm>
            <a:off x="8255000" y="3556000"/>
            <a:ext cx="304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这是遵循经济规律发展的必然要求。尊重经济发展的内在逻辑，摒弃急功近利的短期行为，以科学理念谋划发展，实现速度、质量、效益的有机统一。</a:t>
            </a:r>
            <a:endParaRPr lang="en-US" sz="1100"/>
          </a:p>
        </p:txBody>
      </p:sp>
      <p:sp>
        <p:nvSpPr>
          <p:cNvPr id="20" name="AutoShape 20"/>
          <p:cNvSpPr/>
          <p:nvPr/>
        </p:nvSpPr>
        <p:spPr>
          <a:xfrm>
            <a:off x="711200" y="5207000"/>
            <a:ext cx="10769600" cy="1143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14400" y="5397500"/>
            <a:ext cx="10414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政绩观的全面体现：</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政绩不仅体现在经济增长的数字上，更体现在惠民生、保稳定、促和谐的实际成效上，是经得起历史检验、人民认可的综合成果，彰显着党员干部的责任与担当。</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完整准确全面贯彻新发展理念</a:t>
            </a:r>
            <a:endParaRPr lang="en-US" sz="1100"/>
          </a:p>
        </p:txBody>
      </p:sp>
      <p:sp>
        <p:nvSpPr>
          <p:cNvPr id="3" name="AutoShape 3"/>
          <p:cNvSpPr/>
          <p:nvPr/>
        </p:nvSpPr>
        <p:spPr>
          <a:xfrm>
            <a:off x="711200" y="17780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11200" y="1968500"/>
            <a:ext cx="76200" cy="457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65200" y="1968500"/>
            <a:ext cx="4699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坚持新发展理念引领</a:t>
            </a:r>
            <a:endParaRPr lang="en-US" sz="1100"/>
          </a:p>
        </p:txBody>
      </p:sp>
      <p:sp>
        <p:nvSpPr>
          <p:cNvPr id="6" name="AutoShape 6"/>
          <p:cNvSpPr/>
          <p:nvPr/>
        </p:nvSpPr>
        <p:spPr>
          <a:xfrm>
            <a:off x="965200" y="2540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坚定不移贯彻创新、协调、绿色、开放、共享的新发展理念，将其作为指引发展的根本遵循，确保经济社会发展始终沿着正确方向稳步前行，让发展成果更多更公平惠及全体人民。</a:t>
            </a:r>
            <a:endParaRPr lang="en-US" sz="1100"/>
          </a:p>
        </p:txBody>
      </p:sp>
      <p:sp>
        <p:nvSpPr>
          <p:cNvPr id="7" name="AutoShape 7"/>
          <p:cNvSpPr/>
          <p:nvPr/>
        </p:nvSpPr>
        <p:spPr>
          <a:xfrm>
            <a:off x="6273800" y="17780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273800" y="1968500"/>
            <a:ext cx="76200" cy="457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527800" y="1968500"/>
            <a:ext cx="4699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深刻把握高质量发展内涵</a:t>
            </a:r>
            <a:endParaRPr lang="en-US" sz="1100"/>
          </a:p>
        </p:txBody>
      </p:sp>
      <p:sp>
        <p:nvSpPr>
          <p:cNvPr id="10" name="AutoShape 10"/>
          <p:cNvSpPr/>
          <p:nvPr/>
        </p:nvSpPr>
        <p:spPr>
          <a:xfrm>
            <a:off x="6527800" y="2540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高质量发展是能够很好满足人民日益增长的美好生活需要的发展，是体现新发展理念的发展，是创新驱动、结构优化、绿色低碳的可持续发展，彰显着发展的温度与厚度。</a:t>
            </a:r>
            <a:endParaRPr lang="en-US" sz="1100"/>
          </a:p>
        </p:txBody>
      </p:sp>
      <p:sp>
        <p:nvSpPr>
          <p:cNvPr id="11" name="AutoShape 11"/>
          <p:cNvSpPr/>
          <p:nvPr/>
        </p:nvSpPr>
        <p:spPr>
          <a:xfrm>
            <a:off x="711200" y="40640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711200" y="4254500"/>
            <a:ext cx="76200" cy="457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965200" y="4254500"/>
            <a:ext cx="4699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坚持整体性系统推进落实</a:t>
            </a:r>
            <a:endParaRPr lang="en-US" sz="1100"/>
          </a:p>
        </p:txBody>
      </p:sp>
      <p:sp>
        <p:nvSpPr>
          <p:cNvPr id="14" name="AutoShape 14"/>
          <p:cNvSpPr/>
          <p:nvPr/>
        </p:nvSpPr>
        <p:spPr>
          <a:xfrm>
            <a:off x="965200" y="4826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新发展理念是一个不可分割的整体，必须强化系统观念，在完整把握、准确理解、全面落实上下足功夫，统筹兼顾各领域发展，避免出现偏废或失衡，实现协同发力、一体推进。</a:t>
            </a:r>
            <a:endParaRPr lang="en-US" sz="1100"/>
          </a:p>
        </p:txBody>
      </p:sp>
      <p:sp>
        <p:nvSpPr>
          <p:cNvPr id="15" name="AutoShape 15"/>
          <p:cNvSpPr/>
          <p:nvPr/>
        </p:nvSpPr>
        <p:spPr>
          <a:xfrm>
            <a:off x="6273800" y="40640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273800" y="4254500"/>
            <a:ext cx="76200" cy="457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527800" y="4254500"/>
            <a:ext cx="4699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严守贯彻落实的政治要求</a:t>
            </a:r>
            <a:endParaRPr lang="en-US" sz="1100"/>
          </a:p>
        </p:txBody>
      </p:sp>
      <p:sp>
        <p:nvSpPr>
          <p:cNvPr id="18" name="AutoShape 18"/>
          <p:cNvSpPr/>
          <p:nvPr/>
        </p:nvSpPr>
        <p:spPr>
          <a:xfrm>
            <a:off x="6527800" y="4826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完整准确全面贯彻新发展理念，不仅是经济社会发展的实践要求，更是十分重要的政治要求。必须从政治高度深化认识、坚决践行，确保党中央关于发展的决策部署落地生根、开花结果。</a:t>
            </a:r>
            <a:endParaRPr lang="en-US" sz="1100"/>
          </a:p>
        </p:txBody>
      </p:sp>
      <p:sp>
        <p:nvSpPr>
          <p:cNvPr id="19" name="AutoShape 19"/>
          <p:cNvSpPr/>
          <p:nvPr/>
        </p:nvSpPr>
        <p:spPr>
          <a:xfrm>
            <a:off x="0" y="6350000"/>
            <a:ext cx="12192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处理好五大关系</a:t>
            </a:r>
            <a:endParaRPr lang="en-US" sz="1100"/>
          </a:p>
        </p:txBody>
      </p:sp>
      <p:sp>
        <p:nvSpPr>
          <p:cNvPr id="3" name="AutoShape 3"/>
          <p:cNvSpPr/>
          <p:nvPr/>
        </p:nvSpPr>
        <p:spPr>
          <a:xfrm>
            <a:off x="711200" y="1778000"/>
            <a:ext cx="3429000" cy="1397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11200" y="1778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889000" y="1879600"/>
            <a:ext cx="3175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稳和进</a:t>
            </a:r>
            <a:endParaRPr lang="en-US" sz="1100"/>
          </a:p>
          <a:p>
            <a:pPr marL="0" indent="0" algn="l">
              <a:lnSpc>
                <a:spcPct val="108000"/>
              </a:lnSpc>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坚持稳中求进工作总基调，稳是基础、进是目标，在稳的前提下积极进取，推动经济社会持续健康发展。</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4381500" y="1778000"/>
            <a:ext cx="3429000" cy="1397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4381500" y="1778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559300" y="1879600"/>
            <a:ext cx="3175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立和破</a:t>
            </a:r>
            <a:endParaRPr lang="en-US" sz="1100"/>
          </a:p>
          <a:p>
            <a:pPr marL="0" indent="0" algn="l">
              <a:lnSpc>
                <a:spcPct val="108000"/>
              </a:lnSpc>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坚持破立并举，既要敢于破除陈旧观念与机制障碍，又要善于建立适应新发展格局的体系与秩序，激发发展活力。</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8051800" y="1778000"/>
            <a:ext cx="3429000" cy="1397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8051800" y="1778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8229600" y="1879600"/>
            <a:ext cx="3175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虚和实</a:t>
            </a:r>
            <a:endParaRPr lang="en-US" sz="1100"/>
          </a:p>
          <a:p>
            <a:pPr marL="0" indent="0" algn="l">
              <a:lnSpc>
                <a:spcPct val="108000"/>
              </a:lnSpc>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立足实际、真抓实干，坚决杜绝形式主义与官僚主义，把心思用在办实事、求实效上，以实绩检验工作成效。</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711200" y="3556000"/>
            <a:ext cx="5257800" cy="1397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11200" y="355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89000" y="3657600"/>
            <a:ext cx="4953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标和本</a:t>
            </a:r>
            <a:endParaRPr lang="en-US" sz="1100"/>
          </a:p>
          <a:p>
            <a:pPr marL="0" indent="0" algn="l">
              <a:lnSpc>
                <a:spcPct val="108000"/>
              </a:lnSpc>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坚持标本兼治，既着力解决当前突出问题，又深挖问题根源，注重源头治理与长效机制建设，实现长治久安与可持续发展。</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223000" y="3556000"/>
            <a:ext cx="5257800" cy="1397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223000" y="355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400800" y="3657600"/>
            <a:ext cx="4953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近和远</a:t>
            </a:r>
            <a:endParaRPr lang="en-US" sz="1100"/>
          </a:p>
          <a:p>
            <a:pPr marL="0" indent="0" algn="l">
              <a:lnSpc>
                <a:spcPct val="108000"/>
              </a:lnSpc>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立足当前、着眼长远，既要办好惠及民生的具体实事，又要科学谋划长远发展蓝图，统筹短期目标与长期规划。</a:t>
            </a:r>
            <a:endPar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711200" y="5270500"/>
            <a:ext cx="10769600" cy="1079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711200" y="52705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397500"/>
            <a:ext cx="1041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工作方法指引：</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坚持底线思维，强化风险意识，自觉把新发展理念贯穿到经济社会发展全过程，统筹发展和安全，以系统观念谋划和推进各项工作，切实把正确政绩观转化为推动高质量发展的实际成效。</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坚持实事求是、科学决策</a:t>
            </a:r>
            <a:endParaRPr lang="en-US" sz="1100"/>
          </a:p>
        </p:txBody>
      </p:sp>
      <p:sp>
        <p:nvSpPr>
          <p:cNvPr id="5" name="AutoShape 5"/>
          <p:cNvSpPr/>
          <p:nvPr/>
        </p:nvSpPr>
        <p:spPr>
          <a:xfrm>
            <a:off x="711200" y="1651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1879600"/>
            <a:ext cx="50800" cy="3556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65200" y="18542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思想基石：实事求是</a:t>
            </a:r>
            <a:endParaRPr lang="en-US" sz="1100"/>
          </a:p>
        </p:txBody>
      </p:sp>
      <p:sp>
        <p:nvSpPr>
          <p:cNvPr id="8" name="AutoShape 8"/>
          <p:cNvSpPr/>
          <p:nvPr/>
        </p:nvSpPr>
        <p:spPr>
          <a:xfrm>
            <a:off x="965200" y="23368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坚持一切从实际出发，自觉按客观规律办事，将调查研究作为谋事之基、成事之道。摒弃脱离实际的空想与教条，让各项工作始终扎根于现实土壤，确保方向不偏、路径正确。</a:t>
            </a:r>
            <a:endParaRPr lang="en-US" sz="1100"/>
          </a:p>
        </p:txBody>
      </p:sp>
      <p:sp>
        <p:nvSpPr>
          <p:cNvPr id="9" name="AutoShape 9"/>
          <p:cNvSpPr/>
          <p:nvPr/>
        </p:nvSpPr>
        <p:spPr>
          <a:xfrm>
            <a:off x="6273800" y="1651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273800" y="1879600"/>
            <a:ext cx="50800" cy="3556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27800" y="18542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现实警醒：力戒浮躁</a:t>
            </a:r>
            <a:endParaRPr lang="en-US" sz="1100"/>
          </a:p>
        </p:txBody>
      </p:sp>
      <p:sp>
        <p:nvSpPr>
          <p:cNvPr id="12" name="AutoShape 12"/>
          <p:cNvSpPr/>
          <p:nvPr/>
        </p:nvSpPr>
        <p:spPr>
          <a:xfrm>
            <a:off x="6527800" y="23368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部分干部干事热情有余但科学精神不足，凭经验拍板、靠激情决策，导致工作脱离实际。这种盲目推进不仅未能创造实绩，反而埋下矛盾隐患，造成公共资源的浪费和发展的弯路。</a:t>
            </a:r>
            <a:endParaRPr lang="en-US" sz="1100"/>
          </a:p>
        </p:txBody>
      </p:sp>
      <p:sp>
        <p:nvSpPr>
          <p:cNvPr id="13" name="AutoShape 13"/>
          <p:cNvSpPr/>
          <p:nvPr/>
        </p:nvSpPr>
        <p:spPr>
          <a:xfrm>
            <a:off x="711200" y="40005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711200" y="4229100"/>
            <a:ext cx="50800" cy="3556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965200" y="42037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决策准则：科学严谨</a:t>
            </a:r>
            <a:endParaRPr lang="en-US" sz="1100"/>
          </a:p>
        </p:txBody>
      </p:sp>
      <p:sp>
        <p:nvSpPr>
          <p:cNvPr id="16" name="AutoShape 16"/>
          <p:cNvSpPr/>
          <p:nvPr/>
        </p:nvSpPr>
        <p:spPr>
          <a:xfrm>
            <a:off x="965200" y="46863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制定政策、谋划方案必须符合实际情况、契合客观规律、遵循科学精神。坚持调研先行、民主集中、专家论证，多方听取意见，让决策经得起实践、人民和历史的检验。</a:t>
            </a:r>
            <a:endParaRPr lang="en-US" sz="1100"/>
          </a:p>
        </p:txBody>
      </p:sp>
      <p:sp>
        <p:nvSpPr>
          <p:cNvPr id="17" name="AutoShape 17"/>
          <p:cNvSpPr/>
          <p:nvPr/>
        </p:nvSpPr>
        <p:spPr>
          <a:xfrm>
            <a:off x="6273800" y="40005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273800" y="4229100"/>
            <a:ext cx="50800" cy="3556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527800" y="42037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作风底线：杜绝“三拍”</a:t>
            </a:r>
            <a:endParaRPr lang="en-US" sz="1100"/>
          </a:p>
        </p:txBody>
      </p:sp>
      <p:sp>
        <p:nvSpPr>
          <p:cNvPr id="20" name="AutoShape 20"/>
          <p:cNvSpPr/>
          <p:nvPr/>
        </p:nvSpPr>
        <p:spPr>
          <a:xfrm>
            <a:off x="6527800" y="46863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坚决防止和纠正“拍脑袋决策、拍胸脯表态、拍屁股走人”的官僚主义作风。强化责任意识与担当精神，对决策失误严肃追责，以严谨务实的态度对待每一项关乎发展的决策部署。</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71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对国之大者心中有数</a:t>
            </a:r>
            <a:endParaRPr lang="en-US" sz="1100"/>
          </a:p>
        </p:txBody>
      </p:sp>
      <p:sp>
        <p:nvSpPr>
          <p:cNvPr id="5" name="AutoShape 5"/>
          <p:cNvSpPr/>
          <p:nvPr/>
        </p:nvSpPr>
        <p:spPr>
          <a:xfrm>
            <a:off x="711200" y="1651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165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905000"/>
            <a:ext cx="406400" cy="406400"/>
          </a:xfrm>
          <a:prstGeom prst="rect">
            <a:avLst/>
          </a:prstGeom>
        </p:spPr>
      </p:pic>
      <p:sp>
        <p:nvSpPr>
          <p:cNvPr id="8" name="AutoShape 8"/>
          <p:cNvSpPr/>
          <p:nvPr/>
        </p:nvSpPr>
        <p:spPr>
          <a:xfrm>
            <a:off x="1524000" y="18796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大局意识</a:t>
            </a:r>
            <a:endParaRPr lang="en-US" sz="1100"/>
          </a:p>
        </p:txBody>
      </p:sp>
      <p:sp>
        <p:nvSpPr>
          <p:cNvPr id="9" name="AutoShape 9"/>
          <p:cNvSpPr/>
          <p:nvPr/>
        </p:nvSpPr>
        <p:spPr>
          <a:xfrm>
            <a:off x="1016000" y="24130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多打大算盘、算大账，少打小算盘、算小账。始终站在全局和战略的高度研判形势、谋划工作，跳出局部利益的局限，把眼光放长远、把格局摆宏大，确保各项工作始终沿着正确方向推进。</a:t>
            </a:r>
            <a:endParaRPr lang="en-US" sz="1100"/>
          </a:p>
        </p:txBody>
      </p:sp>
      <p:sp>
        <p:nvSpPr>
          <p:cNvPr id="10" name="AutoShape 10"/>
          <p:cNvSpPr/>
          <p:nvPr/>
        </p:nvSpPr>
        <p:spPr>
          <a:xfrm>
            <a:off x="6273800" y="1651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73800" y="165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78600" y="1905000"/>
            <a:ext cx="406400" cy="406400"/>
          </a:xfrm>
          <a:prstGeom prst="rect">
            <a:avLst/>
          </a:prstGeom>
        </p:spPr>
      </p:pic>
      <p:sp>
        <p:nvSpPr>
          <p:cNvPr id="13" name="AutoShape 13"/>
          <p:cNvSpPr/>
          <p:nvPr/>
        </p:nvSpPr>
        <p:spPr>
          <a:xfrm>
            <a:off x="7086600" y="18796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全局观念</a:t>
            </a:r>
            <a:endParaRPr lang="en-US" sz="1100"/>
          </a:p>
        </p:txBody>
      </p:sp>
      <p:sp>
        <p:nvSpPr>
          <p:cNvPr id="14" name="AutoShape 14"/>
          <p:cNvSpPr/>
          <p:nvPr/>
        </p:nvSpPr>
        <p:spPr>
          <a:xfrm>
            <a:off x="6578600" y="24130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善于把地区和部门的工作融入党和国家事业大棋局。以全局视野谋划发展，主动对接国家战略部署，在服务大局中找准自身定位、彰显担当作为，实现局部发展与全局目标的有机统一。</a:t>
            </a:r>
            <a:endParaRPr lang="en-US" sz="1100"/>
          </a:p>
        </p:txBody>
      </p:sp>
      <p:sp>
        <p:nvSpPr>
          <p:cNvPr id="15" name="AutoShape 15"/>
          <p:cNvSpPr/>
          <p:nvPr/>
        </p:nvSpPr>
        <p:spPr>
          <a:xfrm>
            <a:off x="711200" y="4064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11200" y="4064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318000"/>
            <a:ext cx="406400" cy="406400"/>
          </a:xfrm>
          <a:prstGeom prst="rect">
            <a:avLst/>
          </a:prstGeom>
        </p:spPr>
      </p:pic>
      <p:sp>
        <p:nvSpPr>
          <p:cNvPr id="18" name="AutoShape 18"/>
          <p:cNvSpPr/>
          <p:nvPr/>
        </p:nvSpPr>
        <p:spPr>
          <a:xfrm>
            <a:off x="1524000" y="42926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工作目标</a:t>
            </a:r>
            <a:endParaRPr lang="en-US" sz="1100"/>
          </a:p>
        </p:txBody>
      </p:sp>
      <p:sp>
        <p:nvSpPr>
          <p:cNvPr id="19" name="AutoShape 19"/>
          <p:cNvSpPr/>
          <p:nvPr/>
        </p:nvSpPr>
        <p:spPr>
          <a:xfrm>
            <a:off x="1016000" y="48260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做到既为一域争光、更为全局添彩。立足自身发展实际，发挥比较优势，在推动地方经济社会进步的同时，为国家整体发展大局贡献力量，实现局部成就与全局发展的协同共进。</a:t>
            </a:r>
            <a:endParaRPr lang="en-US" sz="1100"/>
          </a:p>
        </p:txBody>
      </p:sp>
      <p:sp>
        <p:nvSpPr>
          <p:cNvPr id="20" name="AutoShape 20"/>
          <p:cNvSpPr/>
          <p:nvPr/>
        </p:nvSpPr>
        <p:spPr>
          <a:xfrm>
            <a:off x="6273800" y="4064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273800" y="4064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8600" y="4318000"/>
            <a:ext cx="406400" cy="406400"/>
          </a:xfrm>
          <a:prstGeom prst="rect">
            <a:avLst/>
          </a:prstGeom>
        </p:spPr>
      </p:pic>
      <p:sp>
        <p:nvSpPr>
          <p:cNvPr id="23" name="AutoShape 23"/>
          <p:cNvSpPr/>
          <p:nvPr/>
        </p:nvSpPr>
        <p:spPr>
          <a:xfrm>
            <a:off x="7086600" y="4292600"/>
            <a:ext cx="4191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发展关键</a:t>
            </a:r>
            <a:endParaRPr lang="en-US" sz="1100"/>
          </a:p>
        </p:txBody>
      </p:sp>
      <p:sp>
        <p:nvSpPr>
          <p:cNvPr id="24" name="AutoShape 24"/>
          <p:cNvSpPr/>
          <p:nvPr/>
        </p:nvSpPr>
        <p:spPr>
          <a:xfrm>
            <a:off x="6578600" y="48260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因地制宜、突出特色是发展的关键。结合地方资源禀赋、历史文化与发展基础，探索差异化发展路径，避免同质化竞争，走出一条具有本地特色、符合时代要求的高质量发展之路。</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635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715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走出适合本地区实际的高质量发展之路</a:t>
            </a:r>
            <a:endParaRPr lang="en-US" sz="1100"/>
          </a:p>
        </p:txBody>
      </p:sp>
      <p:sp>
        <p:nvSpPr>
          <p:cNvPr id="5" name="AutoShape 5"/>
          <p:cNvSpPr/>
          <p:nvPr/>
        </p:nvSpPr>
        <p:spPr>
          <a:xfrm>
            <a:off x="711200" y="1651000"/>
            <a:ext cx="5232400" cy="2159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1879600"/>
            <a:ext cx="406400" cy="406400"/>
          </a:xfrm>
          <a:prstGeom prst="rect">
            <a:avLst/>
          </a:prstGeom>
        </p:spPr>
      </p:pic>
      <p:sp>
        <p:nvSpPr>
          <p:cNvPr id="7" name="AutoShape 7"/>
          <p:cNvSpPr/>
          <p:nvPr/>
        </p:nvSpPr>
        <p:spPr>
          <a:xfrm>
            <a:off x="1524000" y="1879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坚持速度与质量并重</a:t>
            </a:r>
            <a:endParaRPr lang="en-US" sz="1100"/>
          </a:p>
        </p:txBody>
      </p:sp>
      <p:sp>
        <p:nvSpPr>
          <p:cNvPr id="8" name="AutoShape 8"/>
          <p:cNvSpPr/>
          <p:nvPr/>
        </p:nvSpPr>
        <p:spPr>
          <a:xfrm>
            <a:off x="965200" y="24130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发展不仅要有一定的增长速度，更要注重发展的质量和效益。要把发展的着力点放在实体经济上，推动经济实现质的有效提升和量的合理增长，筑牢高质量发展的坚实根基。</a:t>
            </a:r>
            <a:endParaRPr lang="en-US" sz="1100"/>
          </a:p>
        </p:txBody>
      </p:sp>
      <p:sp>
        <p:nvSpPr>
          <p:cNvPr id="9" name="AutoShape 9"/>
          <p:cNvSpPr/>
          <p:nvPr/>
        </p:nvSpPr>
        <p:spPr>
          <a:xfrm>
            <a:off x="6248400" y="1651000"/>
            <a:ext cx="5232400" cy="2159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2400" y="1879600"/>
            <a:ext cx="406400" cy="406400"/>
          </a:xfrm>
          <a:prstGeom prst="rect">
            <a:avLst/>
          </a:prstGeom>
        </p:spPr>
      </p:pic>
      <p:sp>
        <p:nvSpPr>
          <p:cNvPr id="11" name="AutoShape 11"/>
          <p:cNvSpPr/>
          <p:nvPr/>
        </p:nvSpPr>
        <p:spPr>
          <a:xfrm>
            <a:off x="7061200" y="1879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立足实际 因地制宜</a:t>
            </a:r>
            <a:endParaRPr lang="en-US" sz="1100"/>
          </a:p>
        </p:txBody>
      </p:sp>
      <p:sp>
        <p:nvSpPr>
          <p:cNvPr id="12" name="AutoShape 12"/>
          <p:cNvSpPr/>
          <p:nvPr/>
        </p:nvSpPr>
        <p:spPr>
          <a:xfrm>
            <a:off x="6502400" y="24130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不同地区、不同领域要从实际出发，立足自身资源禀赋、产业基础和区位优势，不搞“一刀切”和同质化发展。找准定位，发挥比较优势，探索差异化的发展路径。</a:t>
            </a:r>
            <a:endParaRPr lang="en-US" sz="1100"/>
          </a:p>
        </p:txBody>
      </p:sp>
      <p:sp>
        <p:nvSpPr>
          <p:cNvPr id="13" name="AutoShape 13"/>
          <p:cNvSpPr/>
          <p:nvPr/>
        </p:nvSpPr>
        <p:spPr>
          <a:xfrm>
            <a:off x="711200" y="4064000"/>
            <a:ext cx="5232400" cy="2159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292600"/>
            <a:ext cx="406400" cy="406400"/>
          </a:xfrm>
          <a:prstGeom prst="rect">
            <a:avLst/>
          </a:prstGeom>
        </p:spPr>
      </p:pic>
      <p:sp>
        <p:nvSpPr>
          <p:cNvPr id="15" name="AutoShape 15"/>
          <p:cNvSpPr/>
          <p:nvPr/>
        </p:nvSpPr>
        <p:spPr>
          <a:xfrm>
            <a:off x="1524000" y="4292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培育发展新质生产力</a:t>
            </a:r>
            <a:endParaRPr lang="en-US" sz="1100"/>
          </a:p>
        </p:txBody>
      </p:sp>
      <p:sp>
        <p:nvSpPr>
          <p:cNvPr id="16" name="AutoShape 16"/>
          <p:cNvSpPr/>
          <p:nvPr/>
        </p:nvSpPr>
        <p:spPr>
          <a:xfrm>
            <a:off x="965200" y="48260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紧跟科技革命与产业变革趋势，推动科技创新与实体经济深度融合。因地制宜布局战略性新兴产业，加快传统产业数字化、智能化转型，培育壮大发展新动能，激活高质量发展的内生动力。</a:t>
            </a:r>
            <a:endParaRPr lang="en-US" sz="1100"/>
          </a:p>
        </p:txBody>
      </p:sp>
      <p:sp>
        <p:nvSpPr>
          <p:cNvPr id="17" name="AutoShape 17"/>
          <p:cNvSpPr/>
          <p:nvPr/>
        </p:nvSpPr>
        <p:spPr>
          <a:xfrm>
            <a:off x="6248400" y="4064000"/>
            <a:ext cx="5232400" cy="2159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02400" y="4292600"/>
            <a:ext cx="406400" cy="406400"/>
          </a:xfrm>
          <a:prstGeom prst="rect">
            <a:avLst/>
          </a:prstGeom>
        </p:spPr>
      </p:pic>
      <p:sp>
        <p:nvSpPr>
          <p:cNvPr id="19" name="AutoShape 19"/>
          <p:cNvSpPr/>
          <p:nvPr/>
        </p:nvSpPr>
        <p:spPr>
          <a:xfrm>
            <a:off x="7061200" y="4292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走好特色高质量发展路</a:t>
            </a:r>
            <a:endParaRPr lang="en-US" sz="1100"/>
          </a:p>
        </p:txBody>
      </p:sp>
      <p:sp>
        <p:nvSpPr>
          <p:cNvPr id="20" name="AutoShape 20"/>
          <p:cNvSpPr/>
          <p:nvPr/>
        </p:nvSpPr>
        <p:spPr>
          <a:xfrm>
            <a:off x="6502400" y="48260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以满足人民日益增长的美好生活需要为根本目的，统筹发展与安全，让发展成果更多更公平惠及全体人民。最终走出一条契合本地区实际、彰显特色优势、可持续的高质量发展之路。</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71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业绩都是干出来的</a:t>
            </a:r>
            <a:endParaRPr lang="en-US" sz="1100"/>
          </a:p>
        </p:txBody>
      </p:sp>
      <p:sp>
        <p:nvSpPr>
          <p:cNvPr id="5" name="AutoShape 5"/>
          <p:cNvSpPr/>
          <p:nvPr/>
        </p:nvSpPr>
        <p:spPr>
          <a:xfrm>
            <a:off x="711200" y="16510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1905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930400"/>
            <a:ext cx="355600" cy="355600"/>
          </a:xfrm>
          <a:prstGeom prst="rect">
            <a:avLst/>
          </a:prstGeom>
        </p:spPr>
      </p:pic>
      <p:sp>
        <p:nvSpPr>
          <p:cNvPr id="8" name="AutoShape 8"/>
          <p:cNvSpPr/>
          <p:nvPr/>
        </p:nvSpPr>
        <p:spPr>
          <a:xfrm>
            <a:off x="1498600" y="1905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核心要义：真干出真绩</a:t>
            </a:r>
            <a:endParaRPr lang="en-US" sz="1100"/>
          </a:p>
        </p:txBody>
      </p:sp>
      <p:sp>
        <p:nvSpPr>
          <p:cNvPr id="9" name="AutoShape 9"/>
          <p:cNvSpPr/>
          <p:nvPr/>
        </p:nvSpPr>
        <p:spPr>
          <a:xfrm>
            <a:off x="1016000" y="2413000"/>
            <a:ext cx="4521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业绩绝非空谈可得，唯有真刀真枪地干、脚踏实地地做，才能真正创造出经得起实践、人民和历史检验的业绩，让“真业绩”成为衡量工作成效的唯一标尺。</a:t>
            </a:r>
            <a:endParaRPr lang="en-US" sz="1100"/>
          </a:p>
        </p:txBody>
      </p:sp>
      <p:sp>
        <p:nvSpPr>
          <p:cNvPr id="10" name="AutoShape 10"/>
          <p:cNvSpPr/>
          <p:nvPr/>
        </p:nvSpPr>
        <p:spPr>
          <a:xfrm>
            <a:off x="6273800" y="16510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273800" y="1905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78600" y="1930400"/>
            <a:ext cx="355600" cy="355600"/>
          </a:xfrm>
          <a:prstGeom prst="rect">
            <a:avLst/>
          </a:prstGeom>
        </p:spPr>
      </p:pic>
      <p:sp>
        <p:nvSpPr>
          <p:cNvPr id="13" name="AutoShape 13"/>
          <p:cNvSpPr/>
          <p:nvPr/>
        </p:nvSpPr>
        <p:spPr>
          <a:xfrm>
            <a:off x="7061200" y="1905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根本落脚点：实干担当</a:t>
            </a:r>
            <a:endParaRPr lang="en-US" sz="1100"/>
          </a:p>
        </p:txBody>
      </p:sp>
      <p:sp>
        <p:nvSpPr>
          <p:cNvPr id="14" name="AutoShape 14"/>
          <p:cNvSpPr/>
          <p:nvPr/>
        </p:nvSpPr>
        <p:spPr>
          <a:xfrm>
            <a:off x="6578600" y="2413000"/>
            <a:ext cx="4521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树立和践行正确政绩观，最终要落脚到具体行动上。坚持求真务实，把心思用在干事业上，把精力投到抓落实中，以“时时放心不下”的责任感履职尽责。</a:t>
            </a:r>
            <a:endParaRPr lang="en-US" sz="1100"/>
          </a:p>
        </p:txBody>
      </p:sp>
      <p:sp>
        <p:nvSpPr>
          <p:cNvPr id="15" name="AutoShape 15"/>
          <p:cNvSpPr/>
          <p:nvPr/>
        </p:nvSpPr>
        <p:spPr>
          <a:xfrm>
            <a:off x="711200" y="40640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711200" y="4318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343400"/>
            <a:ext cx="355600" cy="355600"/>
          </a:xfrm>
          <a:prstGeom prst="rect">
            <a:avLst/>
          </a:prstGeom>
        </p:spPr>
      </p:pic>
      <p:sp>
        <p:nvSpPr>
          <p:cNvPr id="18" name="AutoShape 18"/>
          <p:cNvSpPr/>
          <p:nvPr/>
        </p:nvSpPr>
        <p:spPr>
          <a:xfrm>
            <a:off x="1498600" y="4318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思想境界：功成不必在我</a:t>
            </a:r>
            <a:endParaRPr lang="en-US" sz="1100"/>
          </a:p>
        </p:txBody>
      </p:sp>
      <p:sp>
        <p:nvSpPr>
          <p:cNvPr id="19" name="AutoShape 19"/>
          <p:cNvSpPr/>
          <p:nvPr/>
        </p:nvSpPr>
        <p:spPr>
          <a:xfrm>
            <a:off x="1016000" y="4826000"/>
            <a:ext cx="4521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坚持“功成不必在我”的精神境界和“功成必定有我”的历史担当，不计较个人得失，多做打基础、利长远的事，甘做铺垫工作、甘抓未成之事。</a:t>
            </a:r>
            <a:endParaRPr lang="en-US" sz="1100"/>
          </a:p>
        </p:txBody>
      </p:sp>
      <p:sp>
        <p:nvSpPr>
          <p:cNvPr id="20" name="AutoShape 20"/>
          <p:cNvSpPr/>
          <p:nvPr/>
        </p:nvSpPr>
        <p:spPr>
          <a:xfrm>
            <a:off x="6273800" y="40640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273800" y="4318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8600" y="4343400"/>
            <a:ext cx="355600" cy="355600"/>
          </a:xfrm>
          <a:prstGeom prst="rect">
            <a:avLst/>
          </a:prstGeom>
        </p:spPr>
      </p:pic>
      <p:sp>
        <p:nvSpPr>
          <p:cNvPr id="23" name="AutoShape 23"/>
          <p:cNvSpPr/>
          <p:nvPr/>
        </p:nvSpPr>
        <p:spPr>
          <a:xfrm>
            <a:off x="7061200" y="4318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实践路径：以实干创实绩</a:t>
            </a:r>
            <a:endParaRPr lang="en-US" sz="1100"/>
          </a:p>
        </p:txBody>
      </p:sp>
      <p:sp>
        <p:nvSpPr>
          <p:cNvPr id="24" name="AutoShape 24"/>
          <p:cNvSpPr/>
          <p:nvPr/>
        </p:nvSpPr>
        <p:spPr>
          <a:xfrm>
            <a:off x="6578600" y="4826000"/>
            <a:ext cx="4521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拒绝口号式、表态式、包装式落实，以“钉钉子精神”抓细抓实各项工作，用实际行动诠释初心使命，用实实在在的政绩回应人民期盼。</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坚持功成不必在我</a:t>
            </a:r>
            <a:endParaRPr lang="en-US" sz="1100"/>
          </a:p>
        </p:txBody>
      </p:sp>
      <p:sp>
        <p:nvSpPr>
          <p:cNvPr id="5" name="AutoShape 5"/>
          <p:cNvSpPr/>
          <p:nvPr/>
        </p:nvSpPr>
        <p:spPr>
          <a:xfrm>
            <a:off x="711200" y="1651000"/>
            <a:ext cx="52705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165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1879600"/>
            <a:ext cx="406400" cy="406400"/>
          </a:xfrm>
          <a:prstGeom prst="rect">
            <a:avLst/>
          </a:prstGeom>
        </p:spPr>
      </p:pic>
      <p:sp>
        <p:nvSpPr>
          <p:cNvPr id="8" name="AutoShape 8"/>
          <p:cNvSpPr/>
          <p:nvPr/>
        </p:nvSpPr>
        <p:spPr>
          <a:xfrm>
            <a:off x="1498600" y="1879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政治优势与战略定力</a:t>
            </a:r>
            <a:endParaRPr lang="en-US" sz="1100"/>
          </a:p>
        </p:txBody>
      </p:sp>
      <p:sp>
        <p:nvSpPr>
          <p:cNvPr id="9" name="AutoShape 9"/>
          <p:cNvSpPr/>
          <p:nvPr/>
        </p:nvSpPr>
        <p:spPr>
          <a:xfrm>
            <a:off x="965200" y="24130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保持工作的连续性和稳定性，确保一张蓝图绘到底。这是我们党治国理政的重要政治优势，体现了一以贯之的战略定力与务实作风。</a:t>
            </a:r>
            <a:endParaRPr lang="en-US" sz="1100"/>
          </a:p>
        </p:txBody>
      </p:sp>
      <p:sp>
        <p:nvSpPr>
          <p:cNvPr id="10" name="AutoShape 10"/>
          <p:cNvSpPr/>
          <p:nvPr/>
        </p:nvSpPr>
        <p:spPr>
          <a:xfrm>
            <a:off x="6210300" y="1651000"/>
            <a:ext cx="52705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210300" y="165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64300" y="1879600"/>
            <a:ext cx="406400" cy="406400"/>
          </a:xfrm>
          <a:prstGeom prst="rect">
            <a:avLst/>
          </a:prstGeom>
        </p:spPr>
      </p:pic>
      <p:sp>
        <p:nvSpPr>
          <p:cNvPr id="13" name="AutoShape 13"/>
          <p:cNvSpPr/>
          <p:nvPr/>
        </p:nvSpPr>
        <p:spPr>
          <a:xfrm>
            <a:off x="6997700" y="1879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崇高的思想境界</a:t>
            </a:r>
            <a:endParaRPr lang="en-US" sz="1100"/>
          </a:p>
        </p:txBody>
      </p:sp>
      <p:sp>
        <p:nvSpPr>
          <p:cNvPr id="14" name="AutoShape 14"/>
          <p:cNvSpPr/>
          <p:nvPr/>
        </p:nvSpPr>
        <p:spPr>
          <a:xfrm>
            <a:off x="6464300" y="24130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这是一种不计个人功名、着眼长远发展的博大胸怀。它超越了个人得失的狭隘，彰显了共产党人“先天下之忧而忧”的无私奉献精神与历史担当。</a:t>
            </a:r>
            <a:endParaRPr lang="en-US" sz="1100"/>
          </a:p>
        </p:txBody>
      </p:sp>
      <p:sp>
        <p:nvSpPr>
          <p:cNvPr id="15" name="AutoShape 15"/>
          <p:cNvSpPr/>
          <p:nvPr/>
        </p:nvSpPr>
        <p:spPr>
          <a:xfrm>
            <a:off x="711200" y="4064000"/>
            <a:ext cx="52705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711200" y="4064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292600"/>
            <a:ext cx="406400" cy="406400"/>
          </a:xfrm>
          <a:prstGeom prst="rect">
            <a:avLst/>
          </a:prstGeom>
        </p:spPr>
      </p:pic>
      <p:sp>
        <p:nvSpPr>
          <p:cNvPr id="18" name="AutoShape 18"/>
          <p:cNvSpPr/>
          <p:nvPr/>
        </p:nvSpPr>
        <p:spPr>
          <a:xfrm>
            <a:off x="1498600" y="4292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辩证的利益观</a:t>
            </a:r>
            <a:endParaRPr lang="en-US" sz="1100"/>
          </a:p>
        </p:txBody>
      </p:sp>
      <p:sp>
        <p:nvSpPr>
          <p:cNvPr id="19" name="AutoShape 19"/>
          <p:cNvSpPr/>
          <p:nvPr/>
        </p:nvSpPr>
        <p:spPr>
          <a:xfrm>
            <a:off x="965200" y="48260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正确处理“大我”与“小我”、长远利益与个人抱负的关系。始终将人民利益和集体利益放在首位，摒弃急功近利的个人功利主义思想。</a:t>
            </a:r>
            <a:endParaRPr lang="en-US" sz="1100"/>
          </a:p>
        </p:txBody>
      </p:sp>
      <p:sp>
        <p:nvSpPr>
          <p:cNvPr id="20" name="AutoShape 20"/>
          <p:cNvSpPr/>
          <p:nvPr/>
        </p:nvSpPr>
        <p:spPr>
          <a:xfrm>
            <a:off x="6210300" y="4064000"/>
            <a:ext cx="52705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210300" y="4064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64300" y="4292600"/>
            <a:ext cx="406400" cy="406400"/>
          </a:xfrm>
          <a:prstGeom prst="rect">
            <a:avLst/>
          </a:prstGeom>
        </p:spPr>
      </p:pic>
      <p:sp>
        <p:nvSpPr>
          <p:cNvPr id="23" name="AutoShape 23"/>
          <p:cNvSpPr/>
          <p:nvPr/>
        </p:nvSpPr>
        <p:spPr>
          <a:xfrm>
            <a:off x="6997700" y="4292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坚决反对错误倾向</a:t>
            </a:r>
            <a:endParaRPr lang="en-US" sz="1100"/>
          </a:p>
        </p:txBody>
      </p:sp>
      <p:sp>
        <p:nvSpPr>
          <p:cNvPr id="24" name="AutoShape 24"/>
          <p:cNvSpPr/>
          <p:nvPr/>
        </p:nvSpPr>
        <p:spPr>
          <a:xfrm>
            <a:off x="6464300" y="48260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坚决反对为了短期政绩而“另搞一套”，杜绝换一届领导就“兜底翻”的现象。坚决抵制脱离实际、劳民伤财的形象工程与政绩工程。</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0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既要做显功，也要做潜功</a:t>
            </a:r>
            <a:endParaRPr lang="en-US" sz="1100"/>
          </a:p>
        </p:txBody>
      </p:sp>
      <p:sp>
        <p:nvSpPr>
          <p:cNvPr id="5" name="AutoShape 5"/>
          <p:cNvSpPr/>
          <p:nvPr/>
        </p:nvSpPr>
        <p:spPr>
          <a:xfrm>
            <a:off x="711200" y="1397000"/>
            <a:ext cx="107696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2032000"/>
            <a:ext cx="3429000" cy="3048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286000"/>
            <a:ext cx="406400" cy="406400"/>
          </a:xfrm>
          <a:prstGeom prst="rect">
            <a:avLst/>
          </a:prstGeom>
        </p:spPr>
      </p:pic>
      <p:sp>
        <p:nvSpPr>
          <p:cNvPr id="8" name="AutoShape 8"/>
          <p:cNvSpPr/>
          <p:nvPr/>
        </p:nvSpPr>
        <p:spPr>
          <a:xfrm>
            <a:off x="1473200" y="231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工作要求</a:t>
            </a:r>
            <a:endParaRPr lang="en-US" sz="1100"/>
          </a:p>
        </p:txBody>
      </p:sp>
      <p:sp>
        <p:nvSpPr>
          <p:cNvPr id="9" name="AutoShape 9"/>
          <p:cNvSpPr/>
          <p:nvPr/>
        </p:nvSpPr>
        <p:spPr>
          <a:xfrm>
            <a:off x="965200" y="29845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既要做让老百姓看得见、摸得着、得实惠的民生实事，解决群众急难愁盼问题；也要做为后人作铺垫、打基础、利长远的长远好事，夯实发展根基，实现短期成效与长远发展的有机统一。</a:t>
            </a:r>
            <a:endParaRPr lang="en-US" sz="1100"/>
          </a:p>
        </p:txBody>
      </p:sp>
      <p:sp>
        <p:nvSpPr>
          <p:cNvPr id="10" name="AutoShape 10"/>
          <p:cNvSpPr/>
          <p:nvPr/>
        </p:nvSpPr>
        <p:spPr>
          <a:xfrm>
            <a:off x="4381500" y="2032000"/>
            <a:ext cx="3429000" cy="3048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286000"/>
            <a:ext cx="406400" cy="406400"/>
          </a:xfrm>
          <a:prstGeom prst="rect">
            <a:avLst/>
          </a:prstGeom>
        </p:spPr>
      </p:pic>
      <p:sp>
        <p:nvSpPr>
          <p:cNvPr id="12" name="AutoShape 12"/>
          <p:cNvSpPr/>
          <p:nvPr/>
        </p:nvSpPr>
        <p:spPr>
          <a:xfrm>
            <a:off x="5143500" y="231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正确政绩观</a:t>
            </a:r>
            <a:endParaRPr lang="en-US" sz="1100"/>
          </a:p>
        </p:txBody>
      </p:sp>
      <p:sp>
        <p:nvSpPr>
          <p:cNvPr id="13" name="AutoShape 13"/>
          <p:cNvSpPr/>
          <p:nvPr/>
        </p:nvSpPr>
        <p:spPr>
          <a:xfrm>
            <a:off x="4635500" y="29845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树立“功成不必在我”的精神境界和“功成必定有我”的历史担当。不慕虚荣、不务虚功，不追求表面政绩，多做打基础、利长远的事，既要做显功，也要做潜功，创造经得起实践检验的业绩。</a:t>
            </a:r>
            <a:endParaRPr lang="en-US" sz="1100"/>
          </a:p>
        </p:txBody>
      </p:sp>
      <p:sp>
        <p:nvSpPr>
          <p:cNvPr id="14" name="AutoShape 14"/>
          <p:cNvSpPr/>
          <p:nvPr/>
        </p:nvSpPr>
        <p:spPr>
          <a:xfrm>
            <a:off x="8051800" y="2032000"/>
            <a:ext cx="3429000" cy="3048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286000"/>
            <a:ext cx="406400" cy="406400"/>
          </a:xfrm>
          <a:prstGeom prst="rect">
            <a:avLst/>
          </a:prstGeom>
        </p:spPr>
      </p:pic>
      <p:sp>
        <p:nvSpPr>
          <p:cNvPr id="16" name="AutoShape 16"/>
          <p:cNvSpPr/>
          <p:nvPr/>
        </p:nvSpPr>
        <p:spPr>
          <a:xfrm>
            <a:off x="8813800" y="231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价值追求</a:t>
            </a:r>
            <a:endParaRPr lang="en-US" sz="1100"/>
          </a:p>
        </p:txBody>
      </p:sp>
      <p:sp>
        <p:nvSpPr>
          <p:cNvPr id="17" name="AutoShape 17"/>
          <p:cNvSpPr/>
          <p:nvPr/>
        </p:nvSpPr>
        <p:spPr>
          <a:xfrm>
            <a:off x="8305800" y="29845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不计较个人功名与一时得失，始终把人民群众的好口碑作为最高褒奖，把经得起历史沉淀和人民检验的评价作为最终追求，用心用情用力为人民谋幸福、为民族谋复兴。</a:t>
            </a:r>
            <a:endParaRPr lang="en-US" sz="1100"/>
          </a:p>
        </p:txBody>
      </p:sp>
      <p:sp>
        <p:nvSpPr>
          <p:cNvPr id="18" name="AutoShape 18"/>
          <p:cNvSpPr/>
          <p:nvPr/>
        </p:nvSpPr>
        <p:spPr>
          <a:xfrm>
            <a:off x="711200" y="5461000"/>
            <a:ext cx="10769600" cy="952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89000" y="5588000"/>
            <a:ext cx="10414000" cy="6985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核心要义：坚持一张蓝图绘到底，一任接着一任干，把惠民利民的好事办好、实事办实，让发展成果更多更公平惠及全体人民。</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19050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第四部分</a:t>
            </a:r>
            <a:endPar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475615" y="3302000"/>
            <a:ext cx="11176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深刻阐明树立和践行正确政绩观的</a:t>
            </a:r>
            <a:endPar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00000"/>
              </a:lnSpc>
              <a:defRPr/>
            </a:pPr>
            <a:r>
              <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思想境界和实践路径</a:t>
            </a:r>
            <a:endPar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发扬钉钉子精神</a:t>
            </a:r>
            <a:endParaRPr lang="en-US" sz="1100"/>
          </a:p>
        </p:txBody>
      </p:sp>
      <p:sp>
        <p:nvSpPr>
          <p:cNvPr id="5" name="AutoShape 5"/>
          <p:cNvSpPr/>
          <p:nvPr/>
        </p:nvSpPr>
        <p:spPr>
          <a:xfrm>
            <a:off x="711200" y="1905000"/>
            <a:ext cx="3429000" cy="304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1905000"/>
            <a:ext cx="76200" cy="304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600" y="2159000"/>
            <a:ext cx="406400" cy="406400"/>
          </a:xfrm>
          <a:prstGeom prst="rect">
            <a:avLst/>
          </a:prstGeom>
        </p:spPr>
      </p:pic>
      <p:sp>
        <p:nvSpPr>
          <p:cNvPr id="8" name="AutoShape 8"/>
          <p:cNvSpPr/>
          <p:nvPr/>
        </p:nvSpPr>
        <p:spPr>
          <a:xfrm>
            <a:off x="1498600" y="2184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工作方法</a:t>
            </a:r>
            <a:endParaRPr lang="en-US" sz="1100"/>
          </a:p>
        </p:txBody>
      </p:sp>
      <p:cxnSp>
        <p:nvCxnSpPr>
          <p:cNvPr id="9" name="Connector 9"/>
          <p:cNvCxnSpPr/>
          <p:nvPr/>
        </p:nvCxnSpPr>
        <p:spPr>
          <a:xfrm rot="-15077">
            <a:off x="990614" y="2724150"/>
            <a:ext cx="28956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90600" y="2921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秉持“一件事情接着一件事情办，一年接着一年干”的理念，以抓铁有痕、踏石留印的韧劲，确保各项部署稳步推进，把每一项工作都做扎实、做到位，积小胜为大胜。</a:t>
            </a:r>
            <a:endParaRPr lang="en-US" sz="1100"/>
          </a:p>
        </p:txBody>
      </p:sp>
      <p:sp>
        <p:nvSpPr>
          <p:cNvPr id="11" name="AutoShape 11"/>
          <p:cNvSpPr/>
          <p:nvPr/>
        </p:nvSpPr>
        <p:spPr>
          <a:xfrm>
            <a:off x="4381500" y="1905000"/>
            <a:ext cx="3429000" cy="304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381500" y="1905000"/>
            <a:ext cx="76200" cy="304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159000"/>
            <a:ext cx="406400" cy="406400"/>
          </a:xfrm>
          <a:prstGeom prst="rect">
            <a:avLst/>
          </a:prstGeom>
        </p:spPr>
      </p:pic>
      <p:sp>
        <p:nvSpPr>
          <p:cNvPr id="14" name="AutoShape 14"/>
          <p:cNvSpPr/>
          <p:nvPr/>
        </p:nvSpPr>
        <p:spPr>
          <a:xfrm>
            <a:off x="5168900" y="2184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工作态度</a:t>
            </a:r>
            <a:endParaRPr lang="en-US" sz="1100"/>
          </a:p>
        </p:txBody>
      </p:sp>
      <p:cxnSp>
        <p:nvCxnSpPr>
          <p:cNvPr id="15" name="Connector 15"/>
          <p:cNvCxnSpPr/>
          <p:nvPr/>
        </p:nvCxnSpPr>
        <p:spPr>
          <a:xfrm rot="-15077">
            <a:off x="4660914" y="2724150"/>
            <a:ext cx="28956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4660900" y="2921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坚持脚踏实地、求真务实，不驰于空想、不骛于虚声。以严谨细致的作风对待每一项任务，力戒形式主义、官僚主义，把工作成效体现在实实在在的行动上。</a:t>
            </a:r>
            <a:endParaRPr lang="en-US" sz="1100"/>
          </a:p>
        </p:txBody>
      </p:sp>
      <p:sp>
        <p:nvSpPr>
          <p:cNvPr id="17" name="AutoShape 17"/>
          <p:cNvSpPr/>
          <p:nvPr/>
        </p:nvSpPr>
        <p:spPr>
          <a:xfrm>
            <a:off x="8051800" y="1905000"/>
            <a:ext cx="3429000" cy="304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1905000"/>
            <a:ext cx="76200" cy="304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31200" y="2159000"/>
            <a:ext cx="406400" cy="406400"/>
          </a:xfrm>
          <a:prstGeom prst="rect">
            <a:avLst/>
          </a:prstGeom>
        </p:spPr>
      </p:pic>
      <p:sp>
        <p:nvSpPr>
          <p:cNvPr id="20" name="AutoShape 20"/>
          <p:cNvSpPr/>
          <p:nvPr/>
        </p:nvSpPr>
        <p:spPr>
          <a:xfrm>
            <a:off x="8839200" y="2184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最终目标</a:t>
            </a:r>
            <a:endParaRPr lang="en-US" sz="1100"/>
          </a:p>
        </p:txBody>
      </p:sp>
      <p:cxnSp>
        <p:nvCxnSpPr>
          <p:cNvPr id="21" name="Connector 21"/>
          <p:cNvCxnSpPr/>
          <p:nvPr/>
        </p:nvCxnSpPr>
        <p:spPr>
          <a:xfrm rot="-15077">
            <a:off x="8331214" y="2724150"/>
            <a:ext cx="28956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2" name="AutoShape 22"/>
          <p:cNvSpPr/>
          <p:nvPr/>
        </p:nvSpPr>
        <p:spPr>
          <a:xfrm>
            <a:off x="8331200" y="2921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将既定的行动纲领、战略目标和工作蓝图，转化为改革发展的生动实践和丰硕成果，让宏伟蓝图变为美好现实，不断增进民生福祉，开创事业发展新局面。</a:t>
            </a:r>
            <a:endParaRPr lang="en-US" sz="1100"/>
          </a:p>
        </p:txBody>
      </p:sp>
      <p:sp>
        <p:nvSpPr>
          <p:cNvPr id="23" name="AutoShape 23"/>
          <p:cNvSpPr/>
          <p:nvPr/>
        </p:nvSpPr>
        <p:spPr>
          <a:xfrm>
            <a:off x="711200" y="5461000"/>
            <a:ext cx="107696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711200" y="5461000"/>
            <a:ext cx="107696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“持之以恒抓落实，久久为功见成效，以钉钉子精神把美好蓝图一步步变为现实”</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坚持功成必定有我</a:t>
            </a:r>
            <a:endParaRPr lang="en-US" sz="1100"/>
          </a:p>
        </p:txBody>
      </p:sp>
      <p:sp>
        <p:nvSpPr>
          <p:cNvPr id="3" name="AutoShape 3"/>
          <p:cNvSpPr/>
          <p:nvPr/>
        </p:nvSpPr>
        <p:spPr>
          <a:xfrm>
            <a:off x="711200" y="1778000"/>
            <a:ext cx="5207000" cy="1714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965200" y="2006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143000" y="1968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责任担当</a:t>
            </a:r>
            <a:endParaRPr lang="en-US" sz="1100"/>
          </a:p>
        </p:txBody>
      </p:sp>
      <p:sp>
        <p:nvSpPr>
          <p:cNvPr id="6" name="AutoShape 6"/>
          <p:cNvSpPr/>
          <p:nvPr/>
        </p:nvSpPr>
        <p:spPr>
          <a:xfrm>
            <a:off x="965200" y="2476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“功成必定有我”彰显的是舍我其谁的责任与担当。面对时代赋予的使命任务，不推诿、不退缩，以主动作为的姿态扛起肩上的责任，这是党员干部应有的政治本色。</a:t>
            </a:r>
            <a:endParaRPr lang="en-US" sz="1100"/>
          </a:p>
        </p:txBody>
      </p:sp>
      <p:sp>
        <p:nvSpPr>
          <p:cNvPr id="7" name="AutoShape 7"/>
          <p:cNvSpPr/>
          <p:nvPr/>
        </p:nvSpPr>
        <p:spPr>
          <a:xfrm>
            <a:off x="6273800" y="1778000"/>
            <a:ext cx="5207000" cy="1714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527800" y="2006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705600" y="1968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干部本分</a:t>
            </a:r>
            <a:endParaRPr lang="en-US" sz="1100"/>
          </a:p>
        </p:txBody>
      </p:sp>
      <p:sp>
        <p:nvSpPr>
          <p:cNvPr id="10" name="AutoShape 10"/>
          <p:cNvSpPr/>
          <p:nvPr/>
        </p:nvSpPr>
        <p:spPr>
          <a:xfrm>
            <a:off x="6527800" y="2476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干部就要有担当，必须坚持“干”字当头。在其位谋其政，任其职尽其责，以“时时放心不下”的责任感，把各项工作抓实、抓细、抓到位，拒绝躺平，主动作为。</a:t>
            </a:r>
            <a:endParaRPr lang="en-US" sz="1100"/>
          </a:p>
        </p:txBody>
      </p:sp>
      <p:sp>
        <p:nvSpPr>
          <p:cNvPr id="11" name="AutoShape 11"/>
          <p:cNvSpPr/>
          <p:nvPr/>
        </p:nvSpPr>
        <p:spPr>
          <a:xfrm>
            <a:off x="711200" y="3937000"/>
            <a:ext cx="5207000" cy="1714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965200" y="4165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143000" y="4127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价值所在</a:t>
            </a:r>
            <a:endParaRPr lang="en-US" sz="1100"/>
          </a:p>
        </p:txBody>
      </p:sp>
      <p:sp>
        <p:nvSpPr>
          <p:cNvPr id="14" name="AutoShape 14"/>
          <p:cNvSpPr/>
          <p:nvPr/>
        </p:nvSpPr>
        <p:spPr>
          <a:xfrm>
            <a:off x="965200" y="4635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干事担事，是干部的职责所在，也是价值所在。唯有勇于挑重担、啃硬骨头，在攻坚克难中锤炼本领，才能真正践行初心使命，实现为人民服务的根本价值。</a:t>
            </a:r>
            <a:endParaRPr lang="en-US" sz="1100"/>
          </a:p>
        </p:txBody>
      </p:sp>
      <p:sp>
        <p:nvSpPr>
          <p:cNvPr id="15" name="AutoShape 15"/>
          <p:cNvSpPr/>
          <p:nvPr/>
        </p:nvSpPr>
        <p:spPr>
          <a:xfrm>
            <a:off x="6273800" y="3937000"/>
            <a:ext cx="5207000" cy="1714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527800" y="4165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705600" y="4127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辩证统一</a:t>
            </a:r>
            <a:endParaRPr lang="en-US" sz="1100"/>
          </a:p>
        </p:txBody>
      </p:sp>
      <p:sp>
        <p:nvSpPr>
          <p:cNvPr id="18" name="AutoShape 18"/>
          <p:cNvSpPr/>
          <p:nvPr/>
        </p:nvSpPr>
        <p:spPr>
          <a:xfrm>
            <a:off x="6527800" y="4635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担当和作为是一体的，不作为就是不担当，有作为就要有担当。要摒弃“躺平”心态，以担当诠释忠诚，以作为彰显本色，在新时代的赶考路上展现新作为、作出新贡献。</a:t>
            </a:r>
            <a:endParaRPr lang="en-US" sz="1100"/>
          </a:p>
        </p:txBody>
      </p:sp>
      <p:sp>
        <p:nvSpPr>
          <p:cNvPr id="19" name="AutoShape 19"/>
          <p:cNvSpPr/>
          <p:nvPr/>
        </p:nvSpPr>
        <p:spPr>
          <a:xfrm>
            <a:off x="711200" y="5969000"/>
            <a:ext cx="10769600" cy="457200"/>
          </a:xfrm>
          <a:prstGeom prst="roundRect">
            <a:avLst>
              <a:gd name="adj" fmla="val 0"/>
            </a:avLst>
          </a:prstGeom>
          <a:solidFill>
            <a:srgbClr val="C00000">
              <a:alpha val="10000"/>
            </a:srgbClr>
          </a:solidFill>
          <a:ln cap="flat" cmpd="sng">
            <a:solidFill>
              <a:srgbClr val="A70000">
                <a:alpha val="1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711200" y="5969000"/>
            <a:ext cx="107696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不忘初心 · 牢记使命 · 勇于担当 · 善于作为</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715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以时时放心不下的责任感积极担当作为</a:t>
            </a:r>
            <a:endParaRPr lang="en-US" sz="1100"/>
          </a:p>
        </p:txBody>
      </p:sp>
      <p:sp>
        <p:nvSpPr>
          <p:cNvPr id="5" name="AutoShape 5"/>
          <p:cNvSpPr/>
          <p:nvPr/>
        </p:nvSpPr>
        <p:spPr>
          <a:xfrm>
            <a:off x="711200" y="1778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95500"/>
            <a:ext cx="457200" cy="457200"/>
          </a:xfrm>
          <a:prstGeom prst="rect">
            <a:avLst/>
          </a:prstGeom>
        </p:spPr>
      </p:pic>
      <p:sp>
        <p:nvSpPr>
          <p:cNvPr id="7" name="AutoShape 7"/>
          <p:cNvSpPr/>
          <p:nvPr/>
        </p:nvSpPr>
        <p:spPr>
          <a:xfrm>
            <a:off x="1600200" y="2133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历史担当</a:t>
            </a:r>
            <a:endParaRPr lang="en-US" sz="1100"/>
          </a:p>
        </p:txBody>
      </p:sp>
      <p:cxnSp>
        <p:nvCxnSpPr>
          <p:cNvPr id="8" name="Connector 8"/>
          <p:cNvCxnSpPr/>
          <p:nvPr/>
        </p:nvCxnSpPr>
        <p:spPr>
          <a:xfrm rot="-15915">
            <a:off x="1016015" y="2724150"/>
            <a:ext cx="2743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9" name="AutoShape 9"/>
          <p:cNvSpPr/>
          <p:nvPr/>
        </p:nvSpPr>
        <p:spPr>
          <a:xfrm>
            <a:off x="965200" y="2921000"/>
            <a:ext cx="29210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功成必定有我”的历史担当，始终保持昂扬向上的精神状态，鼓足干事创业的精气神。在新时代新征程上，主动肩负起时代赋予的重任，把初心使命融入血脉，以永不懈怠的精神状态和一往无前的奋斗姿态履职尽责。</a:t>
            </a:r>
            <a:endParaRPr lang="en-US" sz="1100"/>
          </a:p>
        </p:txBody>
      </p:sp>
      <p:sp>
        <p:nvSpPr>
          <p:cNvPr id="10" name="AutoShape 10"/>
          <p:cNvSpPr/>
          <p:nvPr/>
        </p:nvSpPr>
        <p:spPr>
          <a:xfrm>
            <a:off x="4381500" y="1778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6300" y="2095500"/>
            <a:ext cx="457200" cy="457200"/>
          </a:xfrm>
          <a:prstGeom prst="rect">
            <a:avLst/>
          </a:prstGeom>
        </p:spPr>
      </p:pic>
      <p:sp>
        <p:nvSpPr>
          <p:cNvPr id="12" name="AutoShape 12"/>
          <p:cNvSpPr/>
          <p:nvPr/>
        </p:nvSpPr>
        <p:spPr>
          <a:xfrm>
            <a:off x="5270500" y="2133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工作态度</a:t>
            </a:r>
            <a:endParaRPr lang="en-US" sz="1100"/>
          </a:p>
        </p:txBody>
      </p:sp>
      <p:cxnSp>
        <p:nvCxnSpPr>
          <p:cNvPr id="13" name="Connector 13"/>
          <p:cNvCxnSpPr/>
          <p:nvPr/>
        </p:nvCxnSpPr>
        <p:spPr>
          <a:xfrm rot="-15915">
            <a:off x="4686315" y="2724150"/>
            <a:ext cx="2743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4" name="AutoShape 14"/>
          <p:cNvSpPr/>
          <p:nvPr/>
        </p:nvSpPr>
        <p:spPr>
          <a:xfrm>
            <a:off x="4635500" y="2921000"/>
            <a:ext cx="29210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秉持事不避难、义不逃责的坚定态度，面对困难敢于迎难而上，面对风险敢于挺身而出。坚持问题导向，大胆开拓进取，积极主动作为，以“时时放心不下”的责任感把各项工作抓实抓细抓到位，切实做到守土有责、守土负责、守土尽责。</a:t>
            </a:r>
            <a:endParaRPr lang="en-US" sz="1100"/>
          </a:p>
        </p:txBody>
      </p:sp>
      <p:sp>
        <p:nvSpPr>
          <p:cNvPr id="15" name="AutoShape 15"/>
          <p:cNvSpPr/>
          <p:nvPr/>
        </p:nvSpPr>
        <p:spPr>
          <a:xfrm>
            <a:off x="8051800" y="1778000"/>
            <a:ext cx="3429000" cy="3302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56600" y="2095500"/>
            <a:ext cx="457200" cy="457200"/>
          </a:xfrm>
          <a:prstGeom prst="rect">
            <a:avLst/>
          </a:prstGeom>
        </p:spPr>
      </p:pic>
      <p:sp>
        <p:nvSpPr>
          <p:cNvPr id="17" name="AutoShape 17"/>
          <p:cNvSpPr/>
          <p:nvPr/>
        </p:nvSpPr>
        <p:spPr>
          <a:xfrm>
            <a:off x="8940800" y="21336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根本目标</a:t>
            </a:r>
            <a:endParaRPr lang="en-US" sz="1100"/>
          </a:p>
        </p:txBody>
      </p:sp>
      <p:cxnSp>
        <p:nvCxnSpPr>
          <p:cNvPr id="18" name="Connector 18"/>
          <p:cNvCxnSpPr/>
          <p:nvPr/>
        </p:nvCxnSpPr>
        <p:spPr>
          <a:xfrm rot="-15915">
            <a:off x="8356615" y="2724150"/>
            <a:ext cx="2743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9" name="AutoShape 19"/>
          <p:cNvSpPr/>
          <p:nvPr/>
        </p:nvSpPr>
        <p:spPr>
          <a:xfrm>
            <a:off x="8305800" y="2921000"/>
            <a:ext cx="29210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人民为中心的发展思想，用心用情用力解决群众急难愁盼问题。把为民造福作为最重要的政绩，用实际行动做到为官一任、造福一方，不断增强人民群众的获得感、幸福感、安全感，让发展成果更多更公平惠及全体人民。</a:t>
            </a:r>
            <a:endParaRPr lang="en-US" sz="1100"/>
          </a:p>
        </p:txBody>
      </p:sp>
      <p:sp>
        <p:nvSpPr>
          <p:cNvPr id="20" name="AutoShape 20"/>
          <p:cNvSpPr/>
          <p:nvPr/>
        </p:nvSpPr>
        <p:spPr>
          <a:xfrm>
            <a:off x="711200" y="5461000"/>
            <a:ext cx="107696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711200" y="5461000"/>
            <a:ext cx="107696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不忘初心担使命 · 踔厉奋发建新功 · 一心为民谋福祉</a:t>
            </a:r>
            <a:endParaRPr lang="en-US" sz="1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发扬斗争精神</a:t>
            </a:r>
            <a:endParaRPr lang="en-US" sz="1100"/>
          </a:p>
        </p:txBody>
      </p:sp>
      <p:sp>
        <p:nvSpPr>
          <p:cNvPr id="5" name="AutoShape 5"/>
          <p:cNvSpPr/>
          <p:nvPr/>
        </p:nvSpPr>
        <p:spPr>
          <a:xfrm>
            <a:off x="711200" y="1778000"/>
            <a:ext cx="5232400" cy="1905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1778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32000"/>
            <a:ext cx="406400" cy="406400"/>
          </a:xfrm>
          <a:prstGeom prst="rect">
            <a:avLst/>
          </a:prstGeom>
        </p:spPr>
      </p:pic>
      <p:sp>
        <p:nvSpPr>
          <p:cNvPr id="8" name="AutoShape 8"/>
          <p:cNvSpPr/>
          <p:nvPr/>
        </p:nvSpPr>
        <p:spPr>
          <a:xfrm>
            <a:off x="1574800" y="20320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政治基因</a:t>
            </a:r>
            <a:endParaRPr lang="en-US" sz="1100"/>
          </a:p>
        </p:txBody>
      </p:sp>
      <p:sp>
        <p:nvSpPr>
          <p:cNvPr id="9" name="AutoShape 9"/>
          <p:cNvSpPr/>
          <p:nvPr/>
        </p:nvSpPr>
        <p:spPr>
          <a:xfrm>
            <a:off x="1016000" y="26035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敢于斗争是我们党与生俱来的政治基因，是百年淬炼形成的鲜明品格。它不仅是革命年代的制胜法宝，更是新时代应对风险挑战的根本底气。</a:t>
            </a:r>
            <a:endParaRPr lang="en-US" sz="1100"/>
          </a:p>
        </p:txBody>
      </p:sp>
      <p:sp>
        <p:nvSpPr>
          <p:cNvPr id="10" name="AutoShape 10"/>
          <p:cNvSpPr/>
          <p:nvPr/>
        </p:nvSpPr>
        <p:spPr>
          <a:xfrm>
            <a:off x="6248400" y="1778000"/>
            <a:ext cx="5232400" cy="1905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48400" y="1778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3200" y="2032000"/>
            <a:ext cx="406400" cy="406400"/>
          </a:xfrm>
          <a:prstGeom prst="rect">
            <a:avLst/>
          </a:prstGeom>
        </p:spPr>
      </p:pic>
      <p:sp>
        <p:nvSpPr>
          <p:cNvPr id="13" name="AutoShape 13"/>
          <p:cNvSpPr/>
          <p:nvPr/>
        </p:nvSpPr>
        <p:spPr>
          <a:xfrm>
            <a:off x="7112000" y="20320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斗争目的</a:t>
            </a:r>
            <a:endParaRPr lang="en-US" sz="1100"/>
          </a:p>
        </p:txBody>
      </p:sp>
      <p:sp>
        <p:nvSpPr>
          <p:cNvPr id="14" name="AutoShape 14"/>
          <p:cNvSpPr/>
          <p:nvPr/>
        </p:nvSpPr>
        <p:spPr>
          <a:xfrm>
            <a:off x="6553200" y="26035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斗争不是目的，而是手段。我们的斗争始终围绕实现人民对美好生活的向往、实现中华民族伟大复兴的中国梦展开，一切为了人民，一切依靠人民。</a:t>
            </a:r>
            <a:endParaRPr lang="en-US" sz="1100"/>
          </a:p>
        </p:txBody>
      </p:sp>
      <p:sp>
        <p:nvSpPr>
          <p:cNvPr id="15" name="AutoShape 15"/>
          <p:cNvSpPr/>
          <p:nvPr/>
        </p:nvSpPr>
        <p:spPr>
          <a:xfrm>
            <a:off x="711200" y="4191000"/>
            <a:ext cx="5232400" cy="1905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11200" y="4191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45000"/>
            <a:ext cx="406400" cy="406400"/>
          </a:xfrm>
          <a:prstGeom prst="rect">
            <a:avLst/>
          </a:prstGeom>
        </p:spPr>
      </p:pic>
      <p:sp>
        <p:nvSpPr>
          <p:cNvPr id="18" name="AutoShape 18"/>
          <p:cNvSpPr/>
          <p:nvPr/>
        </p:nvSpPr>
        <p:spPr>
          <a:xfrm>
            <a:off x="1574800" y="44450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斗争要求</a:t>
            </a:r>
            <a:endParaRPr lang="en-US" sz="1100"/>
          </a:p>
        </p:txBody>
      </p:sp>
      <p:sp>
        <p:nvSpPr>
          <p:cNvPr id="19" name="AutoShape 19"/>
          <p:cNvSpPr/>
          <p:nvPr/>
        </p:nvSpPr>
        <p:spPr>
          <a:xfrm>
            <a:off x="1016000" y="50165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面对矛盾敢于迎难而上，面对危机敢于挺身而出。要做到知重负重、苦干实干、攻坚克难，在复杂严峻的斗争中练就真本领、锤炼硬作风。</a:t>
            </a:r>
            <a:endParaRPr lang="en-US" sz="1100"/>
          </a:p>
        </p:txBody>
      </p:sp>
      <p:sp>
        <p:nvSpPr>
          <p:cNvPr id="20" name="AutoShape 20"/>
          <p:cNvSpPr/>
          <p:nvPr/>
        </p:nvSpPr>
        <p:spPr>
          <a:xfrm>
            <a:off x="6248400" y="4191000"/>
            <a:ext cx="5232400" cy="1905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248400" y="4191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53200" y="4445000"/>
            <a:ext cx="406400" cy="406400"/>
          </a:xfrm>
          <a:prstGeom prst="rect">
            <a:avLst/>
          </a:prstGeom>
        </p:spPr>
      </p:pic>
      <p:sp>
        <p:nvSpPr>
          <p:cNvPr id="23" name="AutoShape 23"/>
          <p:cNvSpPr/>
          <p:nvPr/>
        </p:nvSpPr>
        <p:spPr>
          <a:xfrm>
            <a:off x="7112000" y="44450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最终目标</a:t>
            </a:r>
            <a:endParaRPr lang="en-US" sz="1100"/>
          </a:p>
        </p:txBody>
      </p:sp>
      <p:sp>
        <p:nvSpPr>
          <p:cNvPr id="24" name="AutoShape 24"/>
          <p:cNvSpPr/>
          <p:nvPr/>
        </p:nvSpPr>
        <p:spPr>
          <a:xfrm>
            <a:off x="6553200" y="50165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通过顽强斗争，有效防范化解前进道路上的各种风险挑战，不断夺取具有许多新的历史特点的伟大斗争新胜利，打开事业发展新天地。</a:t>
            </a:r>
            <a:endParaRPr lang="en-US"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635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715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提高抓落实能力</a:t>
            </a:r>
            <a:endParaRPr lang="en-US" sz="1100"/>
          </a:p>
        </p:txBody>
      </p:sp>
      <p:sp>
        <p:nvSpPr>
          <p:cNvPr id="5" name="AutoShape 5"/>
          <p:cNvSpPr/>
          <p:nvPr/>
        </p:nvSpPr>
        <p:spPr>
          <a:xfrm>
            <a:off x="711200" y="1778000"/>
            <a:ext cx="5207000" cy="1714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11200" y="1778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65200" y="1930400"/>
            <a:ext cx="4826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根本要求</a:t>
            </a:r>
            <a:endParaRPr lang="en-US" sz="1100"/>
          </a:p>
        </p:txBody>
      </p:sp>
      <p:sp>
        <p:nvSpPr>
          <p:cNvPr id="8" name="AutoShape 8"/>
          <p:cNvSpPr/>
          <p:nvPr/>
        </p:nvSpPr>
        <p:spPr>
          <a:xfrm>
            <a:off x="965200" y="2413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抓落实是党的政治路线、思想路线、群众路线的根本要求，是践行初心使命、推动事业发展的核心要义，彰显着共产党人直面问题、攻坚克难的政治品格。</a:t>
            </a:r>
            <a:endParaRPr lang="en-US" sz="1100"/>
          </a:p>
        </p:txBody>
      </p:sp>
      <p:sp>
        <p:nvSpPr>
          <p:cNvPr id="9" name="AutoShape 9"/>
          <p:cNvSpPr/>
          <p:nvPr/>
        </p:nvSpPr>
        <p:spPr>
          <a:xfrm>
            <a:off x="6273800" y="1778000"/>
            <a:ext cx="5207000" cy="1714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73800" y="1778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27800" y="1930400"/>
            <a:ext cx="4826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重要标志</a:t>
            </a:r>
            <a:endParaRPr lang="en-US" sz="1100"/>
          </a:p>
        </p:txBody>
      </p:sp>
      <p:sp>
        <p:nvSpPr>
          <p:cNvPr id="12" name="AutoShape 12"/>
          <p:cNvSpPr/>
          <p:nvPr/>
        </p:nvSpPr>
        <p:spPr>
          <a:xfrm>
            <a:off x="6527800" y="2413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抓落实是衡量领导干部党性修养和政绩观是否端正的重要标志，是检验干部政治站位、责任担当与工作作风的关键标尺，体现着对党的事业的绝对忠诚。</a:t>
            </a:r>
            <a:endParaRPr lang="en-US" sz="1100"/>
          </a:p>
        </p:txBody>
      </p:sp>
      <p:sp>
        <p:nvSpPr>
          <p:cNvPr id="13" name="AutoShape 13"/>
          <p:cNvSpPr/>
          <p:nvPr/>
        </p:nvSpPr>
        <p:spPr>
          <a:xfrm>
            <a:off x="711200" y="3937000"/>
            <a:ext cx="5207000" cy="1714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711200" y="3937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965200" y="4089400"/>
            <a:ext cx="4826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经典论述</a:t>
            </a:r>
            <a:endParaRPr lang="en-US" sz="1100"/>
          </a:p>
        </p:txBody>
      </p:sp>
      <p:sp>
        <p:nvSpPr>
          <p:cNvPr id="16" name="AutoShape 16"/>
          <p:cNvSpPr/>
          <p:nvPr/>
        </p:nvSpPr>
        <p:spPr>
          <a:xfrm>
            <a:off x="965200" y="4572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习近平总书记强调：“一分部署，九分落实。”这一重要论述深刻揭示了决策与执行的辩证关系，凸显了落实在治国理政中的核心地位，为各项工作的推进提供了根本遵循。</a:t>
            </a:r>
            <a:endParaRPr lang="en-US" sz="1100"/>
          </a:p>
        </p:txBody>
      </p:sp>
      <p:sp>
        <p:nvSpPr>
          <p:cNvPr id="17" name="AutoShape 17"/>
          <p:cNvSpPr/>
          <p:nvPr/>
        </p:nvSpPr>
        <p:spPr>
          <a:xfrm>
            <a:off x="6273800" y="3937000"/>
            <a:ext cx="5207000" cy="1714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273800" y="3937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527800" y="4089400"/>
            <a:ext cx="4826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反面警示</a:t>
            </a:r>
            <a:endParaRPr lang="en-US" sz="1100"/>
          </a:p>
        </p:txBody>
      </p:sp>
      <p:sp>
        <p:nvSpPr>
          <p:cNvPr id="20" name="AutoShape 20"/>
          <p:cNvSpPr/>
          <p:nvPr/>
        </p:nvSpPr>
        <p:spPr>
          <a:xfrm>
            <a:off x="6527800" y="4572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如果不沉下心来抓落实，再好的目标、再美的蓝图也只是镜中花、水中月。唯有以“钉钉子精神”一抓到底，把规划蓝图变为现实成果，才能不负时代重托与人民期盼。</a:t>
            </a:r>
            <a:endParaRPr lang="en-US" sz="1100"/>
          </a:p>
        </p:txBody>
      </p:sp>
      <p:sp>
        <p:nvSpPr>
          <p:cNvPr id="21" name="AutoShape 21"/>
          <p:cNvSpPr/>
          <p:nvPr/>
        </p:nvSpPr>
        <p:spPr>
          <a:xfrm>
            <a:off x="711200" y="5905500"/>
            <a:ext cx="10769600" cy="508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711200" y="5905500"/>
            <a:ext cx="10769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空谈误国 · 实干兴邦 · 以抓落实诠释忠诚担当</a:t>
            </a:r>
            <a:endParaRPr lang="en-US" sz="11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1176000" y="5588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抓落实的四种劲</a:t>
            </a:r>
            <a:endParaRPr lang="en-US" sz="1100"/>
          </a:p>
        </p:txBody>
      </p:sp>
      <p:sp>
        <p:nvSpPr>
          <p:cNvPr id="5" name="AutoShape 5"/>
          <p:cNvSpPr/>
          <p:nvPr/>
        </p:nvSpPr>
        <p:spPr>
          <a:xfrm>
            <a:off x="711200" y="1778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17780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65200" y="1968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真抓的实劲</a:t>
            </a:r>
            <a:endParaRPr lang="en-US" sz="1100"/>
          </a:p>
        </p:txBody>
      </p:sp>
      <p:sp>
        <p:nvSpPr>
          <p:cNvPr id="8" name="AutoShape 8"/>
          <p:cNvSpPr/>
          <p:nvPr/>
        </p:nvSpPr>
        <p:spPr>
          <a:xfrm>
            <a:off x="965200" y="2603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秉持求真务实的态度，察实情、出实招、办实事、求实效。坚决杜绝形式主义、官僚主义，不做表面文章，不搞花架子，以脚踏实地的作风和实实在在的行动，推动各项工作落地生根、取得实效。</a:t>
            </a:r>
            <a:endParaRPr lang="en-US" sz="1100"/>
          </a:p>
        </p:txBody>
      </p:sp>
      <p:sp>
        <p:nvSpPr>
          <p:cNvPr id="9" name="AutoShape 9"/>
          <p:cNvSpPr/>
          <p:nvPr/>
        </p:nvSpPr>
        <p:spPr>
          <a:xfrm>
            <a:off x="6273800" y="1778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273800" y="17780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27800" y="1968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敢抓的狠劲</a:t>
            </a:r>
            <a:endParaRPr lang="en-US" sz="1100"/>
          </a:p>
        </p:txBody>
      </p:sp>
      <p:sp>
        <p:nvSpPr>
          <p:cNvPr id="12" name="AutoShape 12"/>
          <p:cNvSpPr/>
          <p:nvPr/>
        </p:nvSpPr>
        <p:spPr>
          <a:xfrm>
            <a:off x="6527800" y="2603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面对困难挑战敢于较真碰硬，面对矛盾问题勇于担当作为。不回避难点、不畏惧挑战，以“钉钉子”精神攻坚克难，以“啃硬骨头”的决心突破瓶颈，确保各项决策部署不折不扣落实到位。</a:t>
            </a:r>
            <a:endParaRPr lang="en-US" sz="1100"/>
          </a:p>
        </p:txBody>
      </p:sp>
      <p:sp>
        <p:nvSpPr>
          <p:cNvPr id="13" name="AutoShape 13"/>
          <p:cNvSpPr/>
          <p:nvPr/>
        </p:nvSpPr>
        <p:spPr>
          <a:xfrm>
            <a:off x="711200" y="4191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711200" y="41910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965200" y="4381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善抓的巧劲</a:t>
            </a:r>
            <a:endParaRPr lang="en-US" sz="1100"/>
          </a:p>
        </p:txBody>
      </p:sp>
      <p:sp>
        <p:nvSpPr>
          <p:cNvPr id="16" name="AutoShape 16"/>
          <p:cNvSpPr/>
          <p:nvPr/>
        </p:nvSpPr>
        <p:spPr>
          <a:xfrm>
            <a:off x="965200" y="5016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注重方式方法，善于运用科学思维和创新举措。找准工作的切入点和突破口，坚持统筹兼顾、精准施策，以科学的方法、创新的思路提升落实效能，做到事半功倍，推动各项工作提质增效。</a:t>
            </a:r>
            <a:endParaRPr lang="en-US" sz="1100"/>
          </a:p>
        </p:txBody>
      </p:sp>
      <p:sp>
        <p:nvSpPr>
          <p:cNvPr id="17" name="AutoShape 17"/>
          <p:cNvSpPr/>
          <p:nvPr/>
        </p:nvSpPr>
        <p:spPr>
          <a:xfrm>
            <a:off x="6273800" y="4191000"/>
            <a:ext cx="52070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273800" y="4191000"/>
            <a:ext cx="762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527800" y="4381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常抓的韧劲</a:t>
            </a:r>
            <a:endParaRPr lang="en-US" sz="1100"/>
          </a:p>
        </p:txBody>
      </p:sp>
      <p:sp>
        <p:nvSpPr>
          <p:cNvPr id="20" name="AutoShape 20"/>
          <p:cNvSpPr/>
          <p:nvPr/>
        </p:nvSpPr>
        <p:spPr>
          <a:xfrm>
            <a:off x="6527800" y="5016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保持久久为功的战略定力，一抓到底、持之以恒。不松劲、不懈怠、不停步，建立常态化、长效化的工作机制，以“功成不必在我，功成必定有我”的境界，推动各项事业持续深入、行稳致远。</a:t>
            </a:r>
            <a:endParaRPr lang="en-US" sz="11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创造性开展工作</a:t>
            </a:r>
            <a:endParaRPr lang="en-US" sz="1100"/>
          </a:p>
        </p:txBody>
      </p:sp>
      <p:sp>
        <p:nvSpPr>
          <p:cNvPr id="3" name="AutoShape 3"/>
          <p:cNvSpPr/>
          <p:nvPr/>
        </p:nvSpPr>
        <p:spPr>
          <a:xfrm>
            <a:off x="711200" y="17780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965200" y="2006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143000" y="1968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严守政治纪律</a:t>
            </a:r>
            <a:endParaRPr lang="en-US" sz="1100"/>
          </a:p>
        </p:txBody>
      </p:sp>
      <p:sp>
        <p:nvSpPr>
          <p:cNvPr id="6" name="AutoShape 6"/>
          <p:cNvSpPr/>
          <p:nvPr/>
        </p:nvSpPr>
        <p:spPr>
          <a:xfrm>
            <a:off x="965200" y="2476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有力贯彻落实党中央重大决策部署，是党的政治纪律和政治规矩的核心要求，是检验党员干部政治立场与忠诚的重要标尺，必须坚定不移、毫不动摇地执行到位，确保在政治上、思想上、行动上同党中央保持高度一致。</a:t>
            </a:r>
            <a:endParaRPr lang="en-US" sz="1100"/>
          </a:p>
        </p:txBody>
      </p:sp>
      <p:sp>
        <p:nvSpPr>
          <p:cNvPr id="7" name="AutoShape 7"/>
          <p:cNvSpPr/>
          <p:nvPr/>
        </p:nvSpPr>
        <p:spPr>
          <a:xfrm>
            <a:off x="6273800" y="17780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527800" y="2006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705600" y="1968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强化行动体现</a:t>
            </a:r>
            <a:endParaRPr lang="en-US" sz="1100"/>
          </a:p>
        </p:txBody>
      </p:sp>
      <p:sp>
        <p:nvSpPr>
          <p:cNvPr id="10" name="AutoShape 10"/>
          <p:cNvSpPr/>
          <p:nvPr/>
        </p:nvSpPr>
        <p:spPr>
          <a:xfrm>
            <a:off x="6527800" y="2476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深刻领悟“两个确立”的决定性意义，将“两个维护”内化于心、外化于行，切实把政治忠诚转化为落实党中央决策部署的具体行动，以“时时放心不下”的责任感，确保各项工作始终沿着正确政治方向推进。</a:t>
            </a:r>
            <a:endParaRPr lang="en-US" sz="1100"/>
          </a:p>
        </p:txBody>
      </p:sp>
      <p:sp>
        <p:nvSpPr>
          <p:cNvPr id="11" name="AutoShape 11"/>
          <p:cNvSpPr/>
          <p:nvPr/>
        </p:nvSpPr>
        <p:spPr>
          <a:xfrm>
            <a:off x="711200" y="41275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965200" y="43561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143000" y="4318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把握辩证关系</a:t>
            </a:r>
            <a:endParaRPr lang="en-US" sz="1100"/>
          </a:p>
        </p:txBody>
      </p:sp>
      <p:sp>
        <p:nvSpPr>
          <p:cNvPr id="14" name="AutoShape 14"/>
          <p:cNvSpPr/>
          <p:nvPr/>
        </p:nvSpPr>
        <p:spPr>
          <a:xfrm>
            <a:off x="965200" y="48260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坚决贯彻落实与创造性开展工作相辅相成，前者是根本原则，后者是实践路径。既要杜绝打折扣、搞变通的行为，也要防止脱离实际、机械照搬的倾向，确保在严守原则的前提下灵活施策，让政策落地更具实效。</a:t>
            </a:r>
            <a:endParaRPr lang="en-US" sz="1100"/>
          </a:p>
        </p:txBody>
      </p:sp>
      <p:sp>
        <p:nvSpPr>
          <p:cNvPr id="15" name="AutoShape 15"/>
          <p:cNvSpPr/>
          <p:nvPr/>
        </p:nvSpPr>
        <p:spPr>
          <a:xfrm>
            <a:off x="6273800" y="4127500"/>
            <a:ext cx="5207000" cy="1968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527800" y="43561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705600" y="4318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鼓励探索创新</a:t>
            </a:r>
            <a:endParaRPr lang="en-US" sz="1100"/>
          </a:p>
        </p:txBody>
      </p:sp>
      <p:sp>
        <p:nvSpPr>
          <p:cNvPr id="18" name="AutoShape 18"/>
          <p:cNvSpPr/>
          <p:nvPr/>
        </p:nvSpPr>
        <p:spPr>
          <a:xfrm>
            <a:off x="6527800" y="48260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鼓励各地结合发展实际与地域特色，因地制宜探索落实举措，把党中央的顶层设计转化为地方发展的具体方案，以创新思维破解发展难题，推动决策部署落地见效、开花结果，形成生动鲜活的实践样板。</a:t>
            </a:r>
            <a:endParaRPr lang="en-US" sz="11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第五部分</a:t>
            </a:r>
            <a:endPar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635000" y="3048000"/>
            <a:ext cx="1092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深刻阐明树立和践行正确政绩观</a:t>
            </a:r>
            <a:endPar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08000"/>
              </a:lnSpc>
              <a:defRPr/>
            </a:pPr>
            <a:r>
              <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的重要抓手和根本保障</a:t>
            </a:r>
            <a:endParaRPr 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树立重实干、重实绩的用人导向</a:t>
            </a:r>
            <a:endParaRPr lang="en-US" sz="1100"/>
          </a:p>
        </p:txBody>
      </p:sp>
      <p:sp>
        <p:nvSpPr>
          <p:cNvPr id="3" name="AutoShape 3"/>
          <p:cNvSpPr/>
          <p:nvPr/>
        </p:nvSpPr>
        <p:spPr>
          <a:xfrm>
            <a:off x="711200" y="1905000"/>
            <a:ext cx="2603500" cy="3302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159000"/>
            <a:ext cx="609600" cy="609600"/>
          </a:xfrm>
          <a:prstGeom prst="rect">
            <a:avLst/>
          </a:prstGeom>
        </p:spPr>
      </p:pic>
      <p:sp>
        <p:nvSpPr>
          <p:cNvPr id="5" name="AutoShape 5"/>
          <p:cNvSpPr/>
          <p:nvPr/>
        </p:nvSpPr>
        <p:spPr>
          <a:xfrm>
            <a:off x="965200" y="2921000"/>
            <a:ext cx="2222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鲜明风向标</a:t>
            </a:r>
            <a:endParaRPr lang="en-US" sz="1100"/>
          </a:p>
        </p:txBody>
      </p:sp>
      <p:cxnSp>
        <p:nvCxnSpPr>
          <p:cNvPr id="6" name="Connector 6"/>
          <p:cNvCxnSpPr/>
          <p:nvPr/>
        </p:nvCxnSpPr>
        <p:spPr>
          <a:xfrm rot="-20834">
            <a:off x="965219" y="3486150"/>
            <a:ext cx="2095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965200" y="3683000"/>
            <a:ext cx="2222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选人用人导向是引导干部树立正确政绩观的关键，发挥着不可替代的指引作用，引领干部聚焦实干、争先创优。</a:t>
            </a:r>
            <a:endParaRPr lang="en-US" sz="1100"/>
          </a:p>
        </p:txBody>
      </p:sp>
      <p:sp>
        <p:nvSpPr>
          <p:cNvPr id="8" name="AutoShape 8"/>
          <p:cNvSpPr/>
          <p:nvPr/>
        </p:nvSpPr>
        <p:spPr>
          <a:xfrm>
            <a:off x="3467100" y="1905000"/>
            <a:ext cx="2603500" cy="3302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21100" y="2159000"/>
            <a:ext cx="609600" cy="609600"/>
          </a:xfrm>
          <a:prstGeom prst="rect">
            <a:avLst/>
          </a:prstGeom>
        </p:spPr>
      </p:pic>
      <p:sp>
        <p:nvSpPr>
          <p:cNvPr id="10" name="AutoShape 10"/>
          <p:cNvSpPr/>
          <p:nvPr/>
        </p:nvSpPr>
        <p:spPr>
          <a:xfrm>
            <a:off x="3721100" y="2921000"/>
            <a:ext cx="2222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最强激励源</a:t>
            </a:r>
            <a:endParaRPr lang="en-US" sz="1100"/>
          </a:p>
        </p:txBody>
      </p:sp>
      <p:cxnSp>
        <p:nvCxnSpPr>
          <p:cNvPr id="11" name="Connector 11"/>
          <p:cNvCxnSpPr/>
          <p:nvPr/>
        </p:nvCxnSpPr>
        <p:spPr>
          <a:xfrm rot="-20834">
            <a:off x="3721119" y="3486150"/>
            <a:ext cx="2095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3721100" y="3683000"/>
            <a:ext cx="2222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树立正确的用人导向，是对干部最直接、最有效的正向激励，能充分激发干部干事创业的内生动力，营造担当作为的良好氛围。</a:t>
            </a:r>
            <a:endParaRPr lang="en-US" sz="1100"/>
          </a:p>
        </p:txBody>
      </p:sp>
      <p:sp>
        <p:nvSpPr>
          <p:cNvPr id="13" name="AutoShape 13"/>
          <p:cNvSpPr/>
          <p:nvPr/>
        </p:nvSpPr>
        <p:spPr>
          <a:xfrm>
            <a:off x="6223000" y="1905000"/>
            <a:ext cx="2603500" cy="3302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7000" y="2159000"/>
            <a:ext cx="609600" cy="609600"/>
          </a:xfrm>
          <a:prstGeom prst="rect">
            <a:avLst/>
          </a:prstGeom>
        </p:spPr>
      </p:pic>
      <p:sp>
        <p:nvSpPr>
          <p:cNvPr id="15" name="AutoShape 15"/>
          <p:cNvSpPr/>
          <p:nvPr/>
        </p:nvSpPr>
        <p:spPr>
          <a:xfrm>
            <a:off x="6477000" y="2921000"/>
            <a:ext cx="2222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精准识别尺</a:t>
            </a:r>
            <a:endParaRPr lang="en-US" sz="1100"/>
          </a:p>
        </p:txBody>
      </p:sp>
      <p:cxnSp>
        <p:nvCxnSpPr>
          <p:cNvPr id="16" name="Connector 16"/>
          <p:cNvCxnSpPr/>
          <p:nvPr/>
        </p:nvCxnSpPr>
        <p:spPr>
          <a:xfrm rot="-20834">
            <a:off x="6477019" y="3486150"/>
            <a:ext cx="2095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7" name="AutoShape 17"/>
          <p:cNvSpPr/>
          <p:nvPr/>
        </p:nvSpPr>
        <p:spPr>
          <a:xfrm>
            <a:off x="6477000" y="3683000"/>
            <a:ext cx="2222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将“敢不敢扛事、愿不愿做事、能不能干事”作为识别干部、评判优劣的核心标尺，为干部考核奖惩提供明确依据。</a:t>
            </a:r>
            <a:endParaRPr lang="en-US" sz="1100"/>
          </a:p>
        </p:txBody>
      </p:sp>
      <p:sp>
        <p:nvSpPr>
          <p:cNvPr id="18" name="AutoShape 18"/>
          <p:cNvSpPr/>
          <p:nvPr/>
        </p:nvSpPr>
        <p:spPr>
          <a:xfrm>
            <a:off x="8978900" y="1905000"/>
            <a:ext cx="2603500" cy="3302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32900" y="2159000"/>
            <a:ext cx="609600" cy="609600"/>
          </a:xfrm>
          <a:prstGeom prst="rect">
            <a:avLst/>
          </a:prstGeom>
        </p:spPr>
      </p:pic>
      <p:sp>
        <p:nvSpPr>
          <p:cNvPr id="20" name="AutoShape 20"/>
          <p:cNvSpPr/>
          <p:nvPr/>
        </p:nvSpPr>
        <p:spPr>
          <a:xfrm>
            <a:off x="9232900" y="2921000"/>
            <a:ext cx="2222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根本选拔据</a:t>
            </a:r>
            <a:endParaRPr lang="en-US" sz="1100"/>
          </a:p>
        </p:txBody>
      </p:sp>
      <p:cxnSp>
        <p:nvCxnSpPr>
          <p:cNvPr id="21" name="Connector 21"/>
          <p:cNvCxnSpPr/>
          <p:nvPr/>
        </p:nvCxnSpPr>
        <p:spPr>
          <a:xfrm rot="-20834">
            <a:off x="9232919" y="3486150"/>
            <a:ext cx="2095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2" name="AutoShape 22"/>
          <p:cNvSpPr/>
          <p:nvPr/>
        </p:nvSpPr>
        <p:spPr>
          <a:xfrm>
            <a:off x="9232900" y="3683000"/>
            <a:ext cx="2222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把干部实际工作成效、干事数量质量以及群众认可度作为选拔任用的根本依据，确保选出来的干部经得起检验。</a:t>
            </a:r>
            <a:endParaRPr lang="en-US" sz="1100"/>
          </a:p>
        </p:txBody>
      </p:sp>
      <p:sp>
        <p:nvSpPr>
          <p:cNvPr id="23" name="AutoShape 23"/>
          <p:cNvSpPr/>
          <p:nvPr/>
        </p:nvSpPr>
        <p:spPr>
          <a:xfrm>
            <a:off x="711200" y="5524500"/>
            <a:ext cx="10871200" cy="762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838200" y="5689600"/>
            <a:ext cx="106172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核心目标：坚持凭实绩选用干部，让有为者有位、能干者能上、优秀者优先，锻造高素质干部队伍！</a:t>
            </a:r>
            <a:endParaRPr lang="en-US" sz="11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推动干部能上能下</a:t>
            </a:r>
            <a:endParaRPr lang="en-US" sz="1100"/>
          </a:p>
        </p:txBody>
      </p:sp>
      <p:sp>
        <p:nvSpPr>
          <p:cNvPr id="3" name="AutoShape 3"/>
          <p:cNvSpPr/>
          <p:nvPr/>
        </p:nvSpPr>
        <p:spPr>
          <a:xfrm>
            <a:off x="711200" y="1778000"/>
            <a:ext cx="52324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1778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65200" y="1968500"/>
            <a:ext cx="47244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鲜明用人导向</a:t>
            </a:r>
            <a:endParaRPr lang="en-US" sz="1100"/>
          </a:p>
        </p:txBody>
      </p:sp>
      <p:sp>
        <p:nvSpPr>
          <p:cNvPr id="6" name="AutoShape 6"/>
          <p:cNvSpPr/>
          <p:nvPr/>
        </p:nvSpPr>
        <p:spPr>
          <a:xfrm>
            <a:off x="965200" y="24765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坚决摒弃“干多干少一个样、干好干坏一个样”的不良倾向，打破“大锅饭”思维，树立“以实绩论英雄、凭本事用干部”的鲜明导向，杜绝“躺平”心态，让有为者有位、无为者让位。</a:t>
            </a:r>
            <a:endParaRPr lang="en-US" sz="1100"/>
          </a:p>
        </p:txBody>
      </p:sp>
      <p:sp>
        <p:nvSpPr>
          <p:cNvPr id="7" name="AutoShape 7"/>
          <p:cNvSpPr/>
          <p:nvPr/>
        </p:nvSpPr>
        <p:spPr>
          <a:xfrm>
            <a:off x="6248400" y="1778000"/>
            <a:ext cx="52324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248400" y="1778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502400" y="1968500"/>
            <a:ext cx="47244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健全激励机制</a:t>
            </a:r>
            <a:endParaRPr lang="en-US" sz="1100"/>
          </a:p>
        </p:txBody>
      </p:sp>
      <p:sp>
        <p:nvSpPr>
          <p:cNvPr id="10" name="AutoShape 10"/>
          <p:cNvSpPr/>
          <p:nvPr/>
        </p:nvSpPr>
        <p:spPr>
          <a:xfrm>
            <a:off x="6502400" y="24765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对敢于负责、勇于担当、善于作为、实绩突出的干部，打破隐形台阶和资历限制，及时大胆选拔任用，让实干者得实惠、受重用，充分激发干部队伍干事创业的内生动力。</a:t>
            </a:r>
            <a:endParaRPr lang="en-US" sz="1100"/>
          </a:p>
        </p:txBody>
      </p:sp>
      <p:sp>
        <p:nvSpPr>
          <p:cNvPr id="11" name="AutoShape 11"/>
          <p:cNvSpPr/>
          <p:nvPr/>
        </p:nvSpPr>
        <p:spPr>
          <a:xfrm>
            <a:off x="711200" y="4191000"/>
            <a:ext cx="52324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711200" y="419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965200" y="4381500"/>
            <a:ext cx="47244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强化惩戒约束</a:t>
            </a:r>
            <a:endParaRPr lang="en-US" sz="1100"/>
          </a:p>
        </p:txBody>
      </p:sp>
      <p:sp>
        <p:nvSpPr>
          <p:cNvPr id="14" name="AutoShape 14"/>
          <p:cNvSpPr/>
          <p:nvPr/>
        </p:nvSpPr>
        <p:spPr>
          <a:xfrm>
            <a:off x="965200" y="48895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对不作为、慢作为、乱作为的干部，坚决果断予以调整，打破“铁交椅”，畅通干部“下”的渠道，形成有力震慑，倒逼干部履职尽责、担当作为，营造风清气正的政治生态。</a:t>
            </a:r>
            <a:endParaRPr lang="en-US" sz="1100"/>
          </a:p>
        </p:txBody>
      </p:sp>
      <p:sp>
        <p:nvSpPr>
          <p:cNvPr id="15" name="AutoShape 15"/>
          <p:cNvSpPr/>
          <p:nvPr/>
        </p:nvSpPr>
        <p:spPr>
          <a:xfrm>
            <a:off x="6248400" y="4191000"/>
            <a:ext cx="5232400" cy="2095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248400" y="419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502400" y="4381500"/>
            <a:ext cx="47244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营造良好生态</a:t>
            </a:r>
            <a:endParaRPr lang="en-US" sz="1100"/>
          </a:p>
        </p:txBody>
      </p:sp>
      <p:sp>
        <p:nvSpPr>
          <p:cNvPr id="18" name="AutoShape 18"/>
          <p:cNvSpPr/>
          <p:nvPr/>
        </p:nvSpPr>
        <p:spPr>
          <a:xfrm>
            <a:off x="6502400" y="4889500"/>
            <a:ext cx="4724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持续推动形成“能者上、优者奖、庸者下、劣者汰”的良性循环，树立正确的价值导向，让干部队伍始终保持蓬勃朝气和昂扬斗志，为事业发展提供坚强的组织保障。</a:t>
            </a:r>
            <a:endParaRPr lang="en-US" sz="11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完善政绩考核评价体系</a:t>
            </a:r>
            <a:endParaRPr lang="en-US" sz="1100"/>
          </a:p>
        </p:txBody>
      </p:sp>
      <p:sp>
        <p:nvSpPr>
          <p:cNvPr id="5" name="AutoShape 5"/>
          <p:cNvSpPr/>
          <p:nvPr/>
        </p:nvSpPr>
        <p:spPr>
          <a:xfrm>
            <a:off x="711200" y="1778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006600"/>
            <a:ext cx="406400" cy="406400"/>
          </a:xfrm>
          <a:prstGeom prst="rect">
            <a:avLst/>
          </a:prstGeom>
        </p:spPr>
      </p:pic>
      <p:sp>
        <p:nvSpPr>
          <p:cNvPr id="7" name="AutoShape 7"/>
          <p:cNvSpPr/>
          <p:nvPr/>
        </p:nvSpPr>
        <p:spPr>
          <a:xfrm>
            <a:off x="1473200" y="200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重要抓手</a:t>
            </a:r>
            <a:endParaRPr lang="en-US" sz="1100"/>
          </a:p>
        </p:txBody>
      </p:sp>
      <p:sp>
        <p:nvSpPr>
          <p:cNvPr id="8" name="AutoShape 8"/>
          <p:cNvSpPr/>
          <p:nvPr/>
        </p:nvSpPr>
        <p:spPr>
          <a:xfrm>
            <a:off x="965200" y="254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完善政绩考核评价体系是落实新时代发展要求的关键举措。用好考核“指挥棒”，发挥其引导干部树立正确政绩观、推动事业发展的核心作用，确保考核成为激励担当作为的重要抓手。</a:t>
            </a:r>
            <a:endParaRPr lang="en-US" sz="1100"/>
          </a:p>
        </p:txBody>
      </p:sp>
      <p:sp>
        <p:nvSpPr>
          <p:cNvPr id="9" name="AutoShape 9"/>
          <p:cNvSpPr/>
          <p:nvPr/>
        </p:nvSpPr>
        <p:spPr>
          <a:xfrm>
            <a:off x="6273800" y="1778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7800" y="2006600"/>
            <a:ext cx="406400" cy="406400"/>
          </a:xfrm>
          <a:prstGeom prst="rect">
            <a:avLst/>
          </a:prstGeom>
        </p:spPr>
      </p:pic>
      <p:sp>
        <p:nvSpPr>
          <p:cNvPr id="11" name="AutoShape 11"/>
          <p:cNvSpPr/>
          <p:nvPr/>
        </p:nvSpPr>
        <p:spPr>
          <a:xfrm>
            <a:off x="7035800" y="200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考核内容</a:t>
            </a:r>
            <a:endParaRPr lang="en-US" sz="1100"/>
          </a:p>
        </p:txBody>
      </p:sp>
      <p:sp>
        <p:nvSpPr>
          <p:cNvPr id="12" name="AutoShape 12"/>
          <p:cNvSpPr/>
          <p:nvPr/>
        </p:nvSpPr>
        <p:spPr>
          <a:xfrm>
            <a:off x="6527800" y="254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坚持全面辩证的考核视角，既看发展成效又看基础条件，既看显性政绩又看隐性政绩。坚决摒弃简单以国内生产总值增长率论英雄的片面做法，注重考核发展的全面性与可持续性。</a:t>
            </a:r>
            <a:endParaRPr lang="en-US" sz="1100"/>
          </a:p>
        </p:txBody>
      </p:sp>
      <p:sp>
        <p:nvSpPr>
          <p:cNvPr id="13" name="AutoShape 13"/>
          <p:cNvSpPr/>
          <p:nvPr/>
        </p:nvSpPr>
        <p:spPr>
          <a:xfrm>
            <a:off x="711200" y="41275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356100"/>
            <a:ext cx="406400" cy="406400"/>
          </a:xfrm>
          <a:prstGeom prst="rect">
            <a:avLst/>
          </a:prstGeom>
        </p:spPr>
      </p:pic>
      <p:sp>
        <p:nvSpPr>
          <p:cNvPr id="15" name="AutoShape 15"/>
          <p:cNvSpPr/>
          <p:nvPr/>
        </p:nvSpPr>
        <p:spPr>
          <a:xfrm>
            <a:off x="1473200" y="4356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重要指标</a:t>
            </a:r>
            <a:endParaRPr lang="en-US" sz="1100"/>
          </a:p>
        </p:txBody>
      </p:sp>
      <p:sp>
        <p:nvSpPr>
          <p:cNvPr id="16" name="AutoShape 16"/>
          <p:cNvSpPr/>
          <p:nvPr/>
        </p:nvSpPr>
        <p:spPr>
          <a:xfrm>
            <a:off x="9652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将民生改善、社会进步、生态效益等实绩纳入核心考核指标，关注群众获得感、幸福感与安全感。把生态保护成效、民生保障水平作为评价政绩的重要标尺，体现发展的温度与厚度。</a:t>
            </a:r>
            <a:endParaRPr lang="en-US" sz="1100"/>
          </a:p>
        </p:txBody>
      </p:sp>
      <p:sp>
        <p:nvSpPr>
          <p:cNvPr id="17" name="AutoShape 17"/>
          <p:cNvSpPr/>
          <p:nvPr/>
        </p:nvSpPr>
        <p:spPr>
          <a:xfrm>
            <a:off x="6273800" y="41275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27800" y="4356100"/>
            <a:ext cx="406400" cy="406400"/>
          </a:xfrm>
          <a:prstGeom prst="rect">
            <a:avLst/>
          </a:prstGeom>
        </p:spPr>
      </p:pic>
      <p:sp>
        <p:nvSpPr>
          <p:cNvPr id="19" name="AutoShape 19"/>
          <p:cNvSpPr/>
          <p:nvPr/>
        </p:nvSpPr>
        <p:spPr>
          <a:xfrm>
            <a:off x="7035800" y="4356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考核方法</a:t>
            </a:r>
            <a:endParaRPr lang="en-US" sz="1100"/>
          </a:p>
        </p:txBody>
      </p:sp>
      <p:sp>
        <p:nvSpPr>
          <p:cNvPr id="20" name="AutoShape 20"/>
          <p:cNvSpPr/>
          <p:nvPr/>
        </p:nvSpPr>
        <p:spPr>
          <a:xfrm>
            <a:off x="65278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推动考核工作实现经常化、制度化、全覆盖，构建日常考核、年度考核、专项考核相结合的评价体系。确保考核不留死角、不走形式，以科学的考核机制推动干部履职尽责、担当作为。</a:t>
            </a:r>
            <a:endParaRPr lang="en-US" sz="11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近距离接触、多角度考察干部</a:t>
            </a:r>
            <a:endParaRPr lang="en-US" sz="1100"/>
          </a:p>
        </p:txBody>
      </p:sp>
      <p:sp>
        <p:nvSpPr>
          <p:cNvPr id="5" name="AutoShape 5"/>
          <p:cNvSpPr/>
          <p:nvPr/>
        </p:nvSpPr>
        <p:spPr>
          <a:xfrm>
            <a:off x="711200" y="16510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165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1879600"/>
            <a:ext cx="406400" cy="406400"/>
          </a:xfrm>
          <a:prstGeom prst="rect">
            <a:avLst/>
          </a:prstGeom>
        </p:spPr>
      </p:pic>
      <p:sp>
        <p:nvSpPr>
          <p:cNvPr id="8" name="AutoShape 8"/>
          <p:cNvSpPr/>
          <p:nvPr/>
        </p:nvSpPr>
        <p:spPr>
          <a:xfrm>
            <a:off x="1498600" y="1879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坚守考核原则</a:t>
            </a:r>
            <a:endParaRPr lang="en-US" sz="1100"/>
          </a:p>
        </p:txBody>
      </p:sp>
      <p:sp>
        <p:nvSpPr>
          <p:cNvPr id="9" name="AutoShape 9"/>
          <p:cNvSpPr/>
          <p:nvPr/>
        </p:nvSpPr>
        <p:spPr>
          <a:xfrm>
            <a:off x="965200" y="2413000"/>
            <a:ext cx="47498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坚持“干部业绩在实践，干部声名在民间”的原则。把功夫下在平时，深入改革发展一线看实绩，走进群众中间听民声，全方位、立体式了解干部的德、能、勤、绩、廉，确保考核结果真实反映干部表现。</a:t>
            </a:r>
            <a:endParaRPr lang="en-US" sz="1100"/>
          </a:p>
        </p:txBody>
      </p:sp>
      <p:sp>
        <p:nvSpPr>
          <p:cNvPr id="10" name="AutoShape 10"/>
          <p:cNvSpPr/>
          <p:nvPr/>
        </p:nvSpPr>
        <p:spPr>
          <a:xfrm>
            <a:off x="6223000" y="16510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1651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1879600"/>
            <a:ext cx="406400" cy="406400"/>
          </a:xfrm>
          <a:prstGeom prst="rect">
            <a:avLst/>
          </a:prstGeom>
        </p:spPr>
      </p:pic>
      <p:sp>
        <p:nvSpPr>
          <p:cNvPr id="13" name="AutoShape 13"/>
          <p:cNvSpPr/>
          <p:nvPr/>
        </p:nvSpPr>
        <p:spPr>
          <a:xfrm>
            <a:off x="7010400" y="1879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创新考察方法</a:t>
            </a:r>
            <a:endParaRPr lang="en-US" sz="1100"/>
          </a:p>
        </p:txBody>
      </p:sp>
      <p:sp>
        <p:nvSpPr>
          <p:cNvPr id="14" name="AutoShape 14"/>
          <p:cNvSpPr/>
          <p:nvPr/>
        </p:nvSpPr>
        <p:spPr>
          <a:xfrm>
            <a:off x="6477000" y="2413000"/>
            <a:ext cx="47498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带上“望远镜”看长远，用好“显微镜”察细节。近距离接触干部的工作圈、生活圈和社交圈，多角度识别干部的政治素质、履职能力和作风品行，既看关键时刻表现，也看一贯工作状态，确保考准考实。</a:t>
            </a:r>
            <a:endParaRPr lang="en-US" sz="1100"/>
          </a:p>
        </p:txBody>
      </p:sp>
      <p:sp>
        <p:nvSpPr>
          <p:cNvPr id="15" name="AutoShape 15"/>
          <p:cNvSpPr/>
          <p:nvPr/>
        </p:nvSpPr>
        <p:spPr>
          <a:xfrm>
            <a:off x="711200" y="40005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11200" y="40005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229100"/>
            <a:ext cx="406400" cy="406400"/>
          </a:xfrm>
          <a:prstGeom prst="rect">
            <a:avLst/>
          </a:prstGeom>
        </p:spPr>
      </p:pic>
      <p:sp>
        <p:nvSpPr>
          <p:cNvPr id="18" name="AutoShape 18"/>
          <p:cNvSpPr/>
          <p:nvPr/>
        </p:nvSpPr>
        <p:spPr>
          <a:xfrm>
            <a:off x="1498600" y="4229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拓宽考核渠道</a:t>
            </a:r>
            <a:endParaRPr lang="en-US" sz="1100"/>
          </a:p>
        </p:txBody>
      </p:sp>
      <p:sp>
        <p:nvSpPr>
          <p:cNvPr id="19" name="AutoShape 19"/>
          <p:cNvSpPr/>
          <p:nvPr/>
        </p:nvSpPr>
        <p:spPr>
          <a:xfrm>
            <a:off x="965200" y="4762500"/>
            <a:ext cx="47498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多到基层干部群众中、多在乡语口碑中了解干部。跳出“材料看人”的局限，深入田间地头、社区楼栋，倾听群众的真实评价，从乡语口碑中检验干部的群众基础、工作作风和实际成效。</a:t>
            </a:r>
            <a:endParaRPr lang="en-US" sz="1100"/>
          </a:p>
        </p:txBody>
      </p:sp>
      <p:sp>
        <p:nvSpPr>
          <p:cNvPr id="20" name="AutoShape 20"/>
          <p:cNvSpPr/>
          <p:nvPr/>
        </p:nvSpPr>
        <p:spPr>
          <a:xfrm>
            <a:off x="6223000" y="4000500"/>
            <a:ext cx="5257800" cy="2095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223000" y="40005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229100"/>
            <a:ext cx="406400" cy="406400"/>
          </a:xfrm>
          <a:prstGeom prst="rect">
            <a:avLst/>
          </a:prstGeom>
        </p:spPr>
      </p:pic>
      <p:sp>
        <p:nvSpPr>
          <p:cNvPr id="23" name="AutoShape 23"/>
          <p:cNvSpPr/>
          <p:nvPr/>
        </p:nvSpPr>
        <p:spPr>
          <a:xfrm>
            <a:off x="7010400" y="4229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完善差异化考核</a:t>
            </a:r>
            <a:endParaRPr lang="en-US" sz="1100"/>
          </a:p>
        </p:txBody>
      </p:sp>
      <p:sp>
        <p:nvSpPr>
          <p:cNvPr id="24" name="AutoShape 24"/>
          <p:cNvSpPr/>
          <p:nvPr/>
        </p:nvSpPr>
        <p:spPr>
          <a:xfrm>
            <a:off x="6477000" y="4762500"/>
            <a:ext cx="47498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针对不同领域、不同岗位、不同层级完善考核评价体系。破除“一刀切”模式，突出实绩导向，分类设置考核指标，提高考评的针对性和科学性，让考核成为激励干部担当作为的“指挥棒”。</a:t>
            </a:r>
            <a:endParaRPr lang="en-US" sz="11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推动管党治党责任落实到位</a:t>
            </a:r>
            <a:endParaRPr lang="en-US" sz="1100"/>
          </a:p>
        </p:txBody>
      </p:sp>
      <p:sp>
        <p:nvSpPr>
          <p:cNvPr id="5" name="AutoShape 5"/>
          <p:cNvSpPr/>
          <p:nvPr/>
        </p:nvSpPr>
        <p:spPr>
          <a:xfrm>
            <a:off x="711200" y="1778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006600"/>
            <a:ext cx="406400" cy="406400"/>
          </a:xfrm>
          <a:prstGeom prst="rect">
            <a:avLst/>
          </a:prstGeom>
        </p:spPr>
      </p:pic>
      <p:sp>
        <p:nvSpPr>
          <p:cNvPr id="7" name="AutoShape 7"/>
          <p:cNvSpPr/>
          <p:nvPr/>
        </p:nvSpPr>
        <p:spPr>
          <a:xfrm>
            <a:off x="1473200" y="200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根本保障</a:t>
            </a:r>
            <a:endParaRPr lang="en-US" sz="1100"/>
          </a:p>
        </p:txBody>
      </p:sp>
      <p:sp>
        <p:nvSpPr>
          <p:cNvPr id="8" name="AutoShape 8"/>
          <p:cNvSpPr/>
          <p:nvPr/>
        </p:nvSpPr>
        <p:spPr>
          <a:xfrm>
            <a:off x="965200" y="254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推动管党治党责任落实到位，是树立和践行正确政绩观的根本保障。唯有压实管党治党政治责任，才能为经济社会发展提供坚强的政治引领和组织保障。</a:t>
            </a:r>
            <a:endParaRPr lang="en-US" sz="1100"/>
          </a:p>
        </p:txBody>
      </p:sp>
      <p:sp>
        <p:nvSpPr>
          <p:cNvPr id="9" name="AutoShape 9"/>
          <p:cNvSpPr/>
          <p:nvPr/>
        </p:nvSpPr>
        <p:spPr>
          <a:xfrm>
            <a:off x="6273800" y="1778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7800" y="2006600"/>
            <a:ext cx="406400" cy="406400"/>
          </a:xfrm>
          <a:prstGeom prst="rect">
            <a:avLst/>
          </a:prstGeom>
        </p:spPr>
      </p:pic>
      <p:sp>
        <p:nvSpPr>
          <p:cNvPr id="11" name="AutoShape 11"/>
          <p:cNvSpPr/>
          <p:nvPr/>
        </p:nvSpPr>
        <p:spPr>
          <a:xfrm>
            <a:off x="7035800" y="200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强化党建观念</a:t>
            </a:r>
            <a:endParaRPr lang="en-US" sz="1100"/>
          </a:p>
        </p:txBody>
      </p:sp>
      <p:sp>
        <p:nvSpPr>
          <p:cNvPr id="12" name="AutoShape 12"/>
          <p:cNvSpPr/>
          <p:nvPr/>
        </p:nvSpPr>
        <p:spPr>
          <a:xfrm>
            <a:off x="6527800" y="254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党委（党组）书记要牢固树立“抓好党建是本职、不抓党建是失职、抓不好党建是不称职”的观念，切实履行第一责任人职责，做到守土有责、守土尽责。</a:t>
            </a:r>
            <a:endParaRPr lang="en-US" sz="1100"/>
          </a:p>
        </p:txBody>
      </p:sp>
      <p:sp>
        <p:nvSpPr>
          <p:cNvPr id="13" name="AutoShape 13"/>
          <p:cNvSpPr/>
          <p:nvPr/>
        </p:nvSpPr>
        <p:spPr>
          <a:xfrm>
            <a:off x="711200" y="41275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5200" y="4356100"/>
            <a:ext cx="406400" cy="406400"/>
          </a:xfrm>
          <a:prstGeom prst="rect">
            <a:avLst/>
          </a:prstGeom>
        </p:spPr>
      </p:pic>
      <p:sp>
        <p:nvSpPr>
          <p:cNvPr id="15" name="AutoShape 15"/>
          <p:cNvSpPr/>
          <p:nvPr/>
        </p:nvSpPr>
        <p:spPr>
          <a:xfrm>
            <a:off x="1473200" y="4356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健全责任链条</a:t>
            </a:r>
            <a:endParaRPr lang="en-US" sz="1100"/>
          </a:p>
        </p:txBody>
      </p:sp>
      <p:sp>
        <p:nvSpPr>
          <p:cNvPr id="16" name="AutoShape 16"/>
          <p:cNvSpPr/>
          <p:nvPr/>
        </p:nvSpPr>
        <p:spPr>
          <a:xfrm>
            <a:off x="9652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坚持责任上全链条，分层分类建立健全责任体系，形成一级抓一级、层层抓落实的工作格局，确保管党治党责任纵向到底、横向到边，不留死角。</a:t>
            </a:r>
            <a:endParaRPr lang="en-US" sz="1100"/>
          </a:p>
        </p:txBody>
      </p:sp>
      <p:sp>
        <p:nvSpPr>
          <p:cNvPr id="17" name="AutoShape 17"/>
          <p:cNvSpPr/>
          <p:nvPr/>
        </p:nvSpPr>
        <p:spPr>
          <a:xfrm>
            <a:off x="6273800" y="41275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27800" y="4356100"/>
            <a:ext cx="406400" cy="406400"/>
          </a:xfrm>
          <a:prstGeom prst="rect">
            <a:avLst/>
          </a:prstGeom>
        </p:spPr>
      </p:pic>
      <p:sp>
        <p:nvSpPr>
          <p:cNvPr id="19" name="AutoShape 19"/>
          <p:cNvSpPr/>
          <p:nvPr/>
        </p:nvSpPr>
        <p:spPr>
          <a:xfrm>
            <a:off x="7035800" y="4356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树立正确党建政绩观</a:t>
            </a:r>
            <a:endParaRPr lang="en-US" sz="1100"/>
          </a:p>
        </p:txBody>
      </p:sp>
      <p:sp>
        <p:nvSpPr>
          <p:cNvPr id="20" name="AutoShape 20"/>
          <p:cNvSpPr/>
          <p:nvPr/>
        </p:nvSpPr>
        <p:spPr>
          <a:xfrm>
            <a:off x="65278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经济社会发展要树立正确政绩观，党的建设也要树立正确政绩观。要坚持务实为本，不搞形式主义，把党建工作成效体现在推动发展、服务民生的实际成果上。</a:t>
            </a:r>
            <a:endParaRPr lang="en-US" sz="11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508000"/>
            <a:ext cx="1016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课程</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a:t>
            </a:r>
            <a:endParaRPr lang="en-US" sz="1100"/>
          </a:p>
        </p:txBody>
      </p:sp>
      <p:sp>
        <p:nvSpPr>
          <p:cNvPr id="5" name="AutoShape 5"/>
          <p:cNvSpPr/>
          <p:nvPr/>
        </p:nvSpPr>
        <p:spPr>
          <a:xfrm>
            <a:off x="711200" y="1524000"/>
            <a:ext cx="3429000" cy="2095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1752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14400" y="1714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根本立场</a:t>
            </a:r>
            <a:endParaRPr lang="en-US" sz="1100"/>
          </a:p>
        </p:txBody>
      </p:sp>
      <p:sp>
        <p:nvSpPr>
          <p:cNvPr id="8" name="AutoShape 8"/>
          <p:cNvSpPr/>
          <p:nvPr/>
        </p:nvSpPr>
        <p:spPr>
          <a:xfrm>
            <a:off x="914400" y="2222500"/>
            <a:ext cx="3124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党性是决定政绩观的根本前提。要始终坚持立党为公、执政为民的根本立场，将党性修养作为政绩观的坚实基石，永葆共产党人的政治本色。</a:t>
            </a:r>
            <a:endParaRPr lang="en-US" sz="1100"/>
          </a:p>
        </p:txBody>
      </p:sp>
      <p:sp>
        <p:nvSpPr>
          <p:cNvPr id="9" name="AutoShape 9"/>
          <p:cNvSpPr/>
          <p:nvPr/>
        </p:nvSpPr>
        <p:spPr>
          <a:xfrm>
            <a:off x="4381500" y="1524000"/>
            <a:ext cx="3429000" cy="2095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381500" y="1752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584700" y="1714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价值取向</a:t>
            </a:r>
            <a:endParaRPr lang="en-US" sz="1100"/>
          </a:p>
        </p:txBody>
      </p:sp>
      <p:sp>
        <p:nvSpPr>
          <p:cNvPr id="12" name="AutoShape 12"/>
          <p:cNvSpPr/>
          <p:nvPr/>
        </p:nvSpPr>
        <p:spPr>
          <a:xfrm>
            <a:off x="4584700" y="2222500"/>
            <a:ext cx="3124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为民造福是最大的政绩，人民是政绩的最终阅卷人。要始终把人民的满意度作为衡量政绩的根本标准，用心用情解决群众急难愁盼问题。</a:t>
            </a:r>
            <a:endParaRPr lang="en-US" sz="1100"/>
          </a:p>
        </p:txBody>
      </p:sp>
      <p:sp>
        <p:nvSpPr>
          <p:cNvPr id="13" name="AutoShape 13"/>
          <p:cNvSpPr/>
          <p:nvPr/>
        </p:nvSpPr>
        <p:spPr>
          <a:xfrm>
            <a:off x="8051800" y="1524000"/>
            <a:ext cx="3429000" cy="2095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051800" y="17526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255000" y="1714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内在要求</a:t>
            </a:r>
            <a:endParaRPr lang="en-US" sz="1100"/>
          </a:p>
        </p:txBody>
      </p:sp>
      <p:sp>
        <p:nvSpPr>
          <p:cNvPr id="16" name="AutoShape 16"/>
          <p:cNvSpPr/>
          <p:nvPr/>
        </p:nvSpPr>
        <p:spPr>
          <a:xfrm>
            <a:off x="8255000" y="2222500"/>
            <a:ext cx="3124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坚持高质量发展是政绩观的内在要求。必须完整、准确、全面贯彻新发展理念，摒弃粗放式发展模式，推动发展质量变革与效能提升。</a:t>
            </a:r>
            <a:endParaRPr lang="en-US" sz="1100"/>
          </a:p>
        </p:txBody>
      </p:sp>
      <p:sp>
        <p:nvSpPr>
          <p:cNvPr id="17" name="AutoShape 17"/>
          <p:cNvSpPr/>
          <p:nvPr/>
        </p:nvSpPr>
        <p:spPr>
          <a:xfrm>
            <a:off x="711200" y="4000500"/>
            <a:ext cx="5257800" cy="2095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711200" y="42291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14400" y="4191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实践路径</a:t>
            </a:r>
            <a:endParaRPr lang="en-US" sz="1100"/>
          </a:p>
        </p:txBody>
      </p:sp>
      <p:sp>
        <p:nvSpPr>
          <p:cNvPr id="20" name="AutoShape 20"/>
          <p:cNvSpPr/>
          <p:nvPr/>
        </p:nvSpPr>
        <p:spPr>
          <a:xfrm>
            <a:off x="914400" y="4699000"/>
            <a:ext cx="48768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坚持“功成不必在我”的精神境界与“功成必定有我”的历史担当相统一。大力发扬钉钉子精神，脚踏实地、久久为功，以抓铁有痕的韧劲狠抓工作落实，确保各项政策举措落地见效。</a:t>
            </a:r>
            <a:endParaRPr lang="en-US" sz="1100"/>
          </a:p>
        </p:txBody>
      </p:sp>
      <p:sp>
        <p:nvSpPr>
          <p:cNvPr id="21" name="AutoShape 21"/>
          <p:cNvSpPr/>
          <p:nvPr/>
        </p:nvSpPr>
        <p:spPr>
          <a:xfrm>
            <a:off x="6223000" y="4000500"/>
            <a:ext cx="5257800" cy="20955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6223000" y="4229100"/>
            <a:ext cx="50800" cy="304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6426200" y="4191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保障措施</a:t>
            </a:r>
            <a:endParaRPr lang="en-US" sz="1100"/>
          </a:p>
        </p:txBody>
      </p:sp>
      <p:sp>
        <p:nvSpPr>
          <p:cNvPr id="24" name="AutoShape 24"/>
          <p:cNvSpPr/>
          <p:nvPr/>
        </p:nvSpPr>
        <p:spPr>
          <a:xfrm>
            <a:off x="6426200" y="4699000"/>
            <a:ext cx="48768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树立鲜明正确的用人导向，完善政绩考核评价体系，把考核结果与干部选拔任用紧密挂钩。同时压实管党治党政治责任，以严的基调强化正风肃纪，为树立和践行正确政绩观提供坚实的制度保障。</a:t>
            </a:r>
            <a:endParaRPr lang="en-US" sz="1100"/>
          </a:p>
        </p:txBody>
      </p:sp>
      <p:cxnSp>
        <p:nvCxnSpPr>
          <p:cNvPr id="25" name="直接连接符 24"/>
          <p:cNvCxnSpPr/>
          <p:nvPr/>
        </p:nvCxnSpPr>
        <p:spPr>
          <a:xfrm>
            <a:off x="491457" y="1354269"/>
            <a:ext cx="11337290" cy="0"/>
          </a:xfrm>
          <a:prstGeom prst="line">
            <a:avLst/>
          </a:prstGeom>
          <a:noFill/>
          <a:ln w="19050" cap="flat" cmpd="sng" algn="ctr">
            <a:solidFill>
              <a:srgbClr val="C00000"/>
            </a:solidFill>
            <a:prstDash val="solid"/>
          </a:ln>
          <a:effectLst/>
        </p:spPr>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413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谢谢聆听</a:t>
            </a:r>
            <a:r>
              <a:rPr lang="zh-CN" alt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，敬请指正</a:t>
            </a: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Tree>
  </p:cSld>
  <p:clrMapOvr>
    <a:masterClrMapping/>
  </p:clrMapOvr>
</p:sld>
</file>

<file path=ppt/tags/tag1.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2.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3.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4.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5.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6.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7.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8.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9.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0.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1.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2.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3.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4.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5.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6.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7.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8.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19.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ags/tag20.xml><?xml version="1.0" encoding="utf-8"?>
<p:tagLst xmlns:p="http://schemas.openxmlformats.org/presentationml/2006/main">
  <p:tag name="KSO_WM_DIAGRAM_VIRTUALLY_FRAME" val="{&quot;height&quot;:182.65976377952762,&quot;left&quot;:75.76480314960631,&quot;top&quot;:136.97039370078738,&quot;width&quot;:811.8952755905511}"/>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14258</Words>
  <Application>WPS 演示</Application>
  <PresentationFormat/>
  <Paragraphs>757</Paragraphs>
  <Slides>48</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48</vt:i4>
      </vt:variant>
    </vt:vector>
  </HeadingPairs>
  <TitlesOfParts>
    <vt:vector size="61" baseType="lpstr">
      <vt:lpstr>Arial</vt:lpstr>
      <vt:lpstr>宋体</vt:lpstr>
      <vt:lpstr>Wingdings</vt:lpstr>
      <vt:lpstr>Arial</vt:lpstr>
      <vt:lpstr>黑体</vt:lpstr>
      <vt:lpstr>Noto Sans SC</vt:lpstr>
      <vt:lpstr>思源黑体 CN Heavy</vt:lpstr>
      <vt:lpstr>Noto Sans S Chinese Bold</vt:lpstr>
      <vt:lpstr>微软雅黑</vt:lpstr>
      <vt:lpstr>Arial Unicode MS</vt:lpstr>
      <vt:lpstr>KSOFBD29610E</vt:lpstr>
      <vt:lpstr>Segoe Print</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3</cp:revision>
  <dcterms:created xsi:type="dcterms:W3CDTF">2026-09-17T13:32:00Z</dcterms:created>
  <dcterms:modified xsi:type="dcterms:W3CDTF">2026-09-17T13:39:58Z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{"Label":"1","ContentProducer":"001191110102MACQD9K64010000","ProduceID":"7686493716404079902","ReservedCode1":"","ContentPropagator":"","PropagateID":"","ReservedCode2":""}</vt:lpwstr>
  </property>
  <property fmtid="{D5CDD505-2E9C-101B-9397-08002B2CF9AE}" pid="3" name="KSOProductBuildVer">
    <vt:lpwstr>2052-12.1.0.28505</vt:lpwstr>
  </property>
  <property fmtid="{D5CDD505-2E9C-101B-9397-08002B2CF9AE}" pid="4" name="ICV">
    <vt:lpwstr>DB895A1DC6454FA1830AD674C592F549_12</vt:lpwstr>
  </property>
</Properties>
</file>