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lIns="91440" tIns="45720" rIns="91440" bIns="45720" anchor="ctr"/>
          <a:p>
            <a:pPr marL="0" algn="c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56155" y="939800"/>
            <a:ext cx="7680325" cy="210058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6000" b="1">
                <a:solidFill>
                  <a:schemeClr val="bg1"/>
                </a:solidFill>
                <a:effectLst/>
                <a:latin typeface="思源黑体 Medium"/>
                <a:ea typeface="思源黑体 Medium"/>
              </a:rPr>
              <a:t>加强党性修养</a:t>
            </a:r>
            <a:endParaRPr lang="en-US" sz="6000" b="1">
              <a:solidFill>
                <a:schemeClr val="bg1"/>
              </a:solidFill>
              <a:effectLst/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6000" b="1">
                <a:solidFill>
                  <a:schemeClr val="bg1"/>
                </a:solidFill>
                <a:effectLst/>
                <a:latin typeface="思源黑体 Medium"/>
                <a:ea typeface="思源黑体 Medium"/>
              </a:rPr>
              <a:t>永葆政治本色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2825750" y="5399405"/>
            <a:ext cx="7227570" cy="407670"/>
            <a:chOff x="4450" y="8247"/>
            <a:chExt cx="11382" cy="642"/>
          </a:xfrm>
        </p:grpSpPr>
        <p:sp>
          <p:nvSpPr>
            <p:cNvPr id="5" name="AutoShape 5"/>
            <p:cNvSpPr/>
            <p:nvPr/>
          </p:nvSpPr>
          <p:spPr>
            <a:xfrm>
              <a:off x="11655" y="8248"/>
              <a:ext cx="3352" cy="636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5133" y="8247"/>
              <a:ext cx="2476" cy="638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4450" y="8291"/>
              <a:ext cx="11382" cy="598"/>
              <a:chOff x="-1921" y="6914"/>
              <a:chExt cx="11382" cy="598"/>
            </a:xfrm>
          </p:grpSpPr>
          <p:grpSp>
            <p:nvGrpSpPr>
              <p:cNvPr id="8" name="Group 8"/>
              <p:cNvGrpSpPr/>
              <p:nvPr/>
            </p:nvGrpSpPr>
            <p:grpSpPr>
              <a:xfrm>
                <a:off x="-1321" y="6923"/>
                <a:ext cx="10782" cy="589"/>
                <a:chOff x="1555441" y="3748912"/>
                <a:chExt cx="6846365" cy="373841"/>
              </a:xfrm>
              <a:noFill/>
            </p:grpSpPr>
            <p:sp>
              <p:nvSpPr>
                <p:cNvPr id="9" name="TextBox 9"/>
                <p:cNvSpPr txBox="1"/>
                <p:nvPr/>
              </p:nvSpPr>
              <p:spPr>
                <a:xfrm>
                  <a:off x="1555441" y="3754453"/>
                  <a:ext cx="280289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indent="0" algn="l" fontAlgn="auto">
                    <a:defRPr/>
                  </a:pPr>
                  <a:r>
                    <a:rPr lang="zh-CN" alt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主讲人：</a:t>
                  </a:r>
                  <a:r>
                    <a:rPr lang="en-US" altLang="zh-CN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A</a:t>
                  </a:r>
                  <a:r>
                    <a:rPr lang="zh-CN" alt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书记</a:t>
                  </a:r>
                  <a:endParaRPr lang="en-US" sz="1100"/>
                </a:p>
              </p:txBody>
            </p:sp>
            <p:sp>
              <p:nvSpPr>
                <p:cNvPr id="10" name="AutoShape 10"/>
                <p:cNvSpPr/>
                <p:nvPr/>
              </p:nvSpPr>
              <p:spPr>
                <a:xfrm>
                  <a:off x="5718296" y="3748912"/>
                  <a:ext cx="268351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indent="0" algn="l" fontAlgn="auto"/>
                  <a:r>
                    <a:rPr lang="zh-CN" alt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日期：</a:t>
                  </a:r>
                  <a:r>
                    <a:rPr 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2026.10</a:t>
                  </a:r>
                  <a:endParaRPr lang="en-US" sz="1800">
                    <a:solidFill>
                      <a:schemeClr val="bg1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11" name="AutoShape 11"/>
              <p:cNvSpPr/>
              <p:nvPr/>
            </p:nvSpPr>
            <p:spPr>
              <a:xfrm>
                <a:off x="-1921" y="6914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12" name="AutoShape 12"/>
              <p:cNvSpPr/>
              <p:nvPr/>
            </p:nvSpPr>
            <p:spPr>
              <a:xfrm>
                <a:off x="4618" y="6922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cxnSp>
        <p:nvCxnSpPr>
          <p:cNvPr id="13" name="Connector 13"/>
          <p:cNvCxnSpPr/>
          <p:nvPr/>
        </p:nvCxnSpPr>
        <p:spPr>
          <a:xfrm>
            <a:off x="2663508" y="4093845"/>
            <a:ext cx="6865620" cy="0"/>
          </a:xfrm>
          <a:prstGeom prst="line">
            <a:avLst/>
          </a:prstGeom>
          <a:ln w="25400">
            <a:solidFill>
              <a:srgbClr val="ECB920"/>
            </a:solidFill>
          </a:ln>
        </p:spPr>
      </p:cxn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16350" y="523240"/>
            <a:ext cx="2234565" cy="11474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defRPr/>
            </a:pPr>
            <a:r>
              <a:rPr lang="en-US" sz="7200" b="1" spc="-442">
                <a:solidFill>
                  <a:srgbClr val="E4B738"/>
                </a:solidFill>
                <a:latin typeface="思源黑体 Medium"/>
                <a:ea typeface="思源黑体 Medium"/>
              </a:rPr>
              <a:t>目录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718185" y="2101850"/>
            <a:ext cx="10880725" cy="4104640"/>
            <a:chOff x="1131" y="3310"/>
            <a:chExt cx="17135" cy="6464"/>
          </a:xfrm>
        </p:grpSpPr>
        <p:grpSp>
          <p:nvGrpSpPr>
            <p:cNvPr id="4" name="Group 4"/>
            <p:cNvGrpSpPr/>
            <p:nvPr/>
          </p:nvGrpSpPr>
          <p:grpSpPr>
            <a:xfrm>
              <a:off x="1131" y="3310"/>
              <a:ext cx="8157" cy="1604"/>
              <a:chOff x="8594" y="4054"/>
              <a:chExt cx="8157" cy="1604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8594" y="4054"/>
                <a:ext cx="8157" cy="160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6" name="AutoShape 6"/>
              <p:cNvSpPr/>
              <p:nvPr/>
            </p:nvSpPr>
            <p:spPr>
              <a:xfrm rot="5400000">
                <a:off x="8556" y="4764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7" name="Group 7"/>
              <p:cNvGrpSpPr/>
              <p:nvPr/>
            </p:nvGrpSpPr>
            <p:grpSpPr>
              <a:xfrm>
                <a:off x="8912" y="4285"/>
                <a:ext cx="1170" cy="1170"/>
                <a:chOff x="8846" y="3613"/>
                <a:chExt cx="1170" cy="1170"/>
              </a:xfrm>
            </p:grpSpPr>
            <p:sp>
              <p:nvSpPr>
                <p:cNvPr id="8" name="AutoShape 8"/>
                <p:cNvSpPr/>
                <p:nvPr/>
              </p:nvSpPr>
              <p:spPr>
                <a:xfrm>
                  <a:off x="8846" y="3613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9" name="TextBox 9"/>
                <p:cNvSpPr txBox="1"/>
                <p:nvPr/>
              </p:nvSpPr>
              <p:spPr>
                <a:xfrm>
                  <a:off x="8954" y="3843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01</a:t>
                  </a:r>
                  <a:endParaRPr lang="en-US" sz="1100"/>
                </a:p>
              </p:txBody>
            </p:sp>
          </p:grpSp>
          <p:sp>
            <p:nvSpPr>
              <p:cNvPr id="10" name="TextBox 10"/>
              <p:cNvSpPr txBox="1"/>
              <p:nvPr/>
            </p:nvSpPr>
            <p:spPr>
              <a:xfrm>
                <a:off x="10216" y="4054"/>
                <a:ext cx="6043" cy="160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深刻认识党性修养的时代价值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131" y="5740"/>
              <a:ext cx="8157" cy="1604"/>
              <a:chOff x="8594" y="4054"/>
              <a:chExt cx="8157" cy="1604"/>
            </a:xfrm>
          </p:grpSpPr>
          <p:sp>
            <p:nvSpPr>
              <p:cNvPr id="12" name="AutoShape 12"/>
              <p:cNvSpPr/>
              <p:nvPr/>
            </p:nvSpPr>
            <p:spPr>
              <a:xfrm>
                <a:off x="8594" y="4054"/>
                <a:ext cx="8157" cy="160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13" name="AutoShape 13"/>
              <p:cNvSpPr/>
              <p:nvPr/>
            </p:nvSpPr>
            <p:spPr>
              <a:xfrm rot="5400000">
                <a:off x="8556" y="4764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14" name="Group 14"/>
              <p:cNvGrpSpPr/>
              <p:nvPr/>
            </p:nvGrpSpPr>
            <p:grpSpPr>
              <a:xfrm>
                <a:off x="8912" y="4285"/>
                <a:ext cx="1170" cy="1170"/>
                <a:chOff x="8846" y="3613"/>
                <a:chExt cx="1170" cy="1170"/>
              </a:xfrm>
            </p:grpSpPr>
            <p:sp>
              <p:nvSpPr>
                <p:cNvPr id="15" name="AutoShape 15"/>
                <p:cNvSpPr/>
                <p:nvPr/>
              </p:nvSpPr>
              <p:spPr>
                <a:xfrm>
                  <a:off x="8846" y="3613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16" name="TextBox 16"/>
                <p:cNvSpPr txBox="1"/>
                <p:nvPr/>
              </p:nvSpPr>
              <p:spPr>
                <a:xfrm>
                  <a:off x="8954" y="3843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03</a:t>
                  </a:r>
                  <a:endParaRPr lang="en-US" sz="1100"/>
                </a:p>
              </p:txBody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10216" y="4054"/>
                <a:ext cx="6043" cy="160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践行党的宗旨强化责任担当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109" y="3310"/>
              <a:ext cx="8157" cy="1604"/>
              <a:chOff x="8594" y="4054"/>
              <a:chExt cx="8157" cy="1604"/>
            </a:xfrm>
          </p:grpSpPr>
          <p:sp>
            <p:nvSpPr>
              <p:cNvPr id="19" name="AutoShape 19"/>
              <p:cNvSpPr/>
              <p:nvPr/>
            </p:nvSpPr>
            <p:spPr>
              <a:xfrm>
                <a:off x="8594" y="4054"/>
                <a:ext cx="8157" cy="160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20" name="AutoShape 20"/>
              <p:cNvSpPr/>
              <p:nvPr/>
            </p:nvSpPr>
            <p:spPr>
              <a:xfrm rot="5400000">
                <a:off x="8556" y="4764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21" name="Group 21"/>
              <p:cNvGrpSpPr/>
              <p:nvPr/>
            </p:nvGrpSpPr>
            <p:grpSpPr>
              <a:xfrm>
                <a:off x="8912" y="4285"/>
                <a:ext cx="1170" cy="1170"/>
                <a:chOff x="8846" y="3613"/>
                <a:chExt cx="1170" cy="1170"/>
              </a:xfrm>
            </p:grpSpPr>
            <p:sp>
              <p:nvSpPr>
                <p:cNvPr id="22" name="AutoShape 22"/>
                <p:cNvSpPr/>
                <p:nvPr/>
              </p:nvSpPr>
              <p:spPr>
                <a:xfrm>
                  <a:off x="8846" y="3613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8954" y="3843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02</a:t>
                  </a:r>
                  <a:endParaRPr lang="en-US" sz="1100"/>
                </a:p>
              </p:txBody>
            </p:sp>
          </p:grpSp>
          <p:sp>
            <p:nvSpPr>
              <p:cNvPr id="24" name="TextBox 24"/>
              <p:cNvSpPr txBox="1"/>
              <p:nvPr/>
            </p:nvSpPr>
            <p:spPr>
              <a:xfrm>
                <a:off x="10225" y="4054"/>
                <a:ext cx="6043" cy="160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坚定理想信念筑牢政治根基</a:t>
                </a:r>
                <a:endParaRPr lang="en-US" sz="1100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109" y="5740"/>
              <a:ext cx="8157" cy="1604"/>
              <a:chOff x="8594" y="4054"/>
              <a:chExt cx="8157" cy="1604"/>
            </a:xfrm>
          </p:grpSpPr>
          <p:sp>
            <p:nvSpPr>
              <p:cNvPr id="26" name="AutoShape 26"/>
              <p:cNvSpPr/>
              <p:nvPr/>
            </p:nvSpPr>
            <p:spPr>
              <a:xfrm>
                <a:off x="8594" y="4054"/>
                <a:ext cx="8157" cy="160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27" name="AutoShape 27"/>
              <p:cNvSpPr/>
              <p:nvPr/>
            </p:nvSpPr>
            <p:spPr>
              <a:xfrm rot="5400000">
                <a:off x="8556" y="4764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28" name="Group 28"/>
              <p:cNvGrpSpPr/>
              <p:nvPr/>
            </p:nvGrpSpPr>
            <p:grpSpPr>
              <a:xfrm>
                <a:off x="8912" y="4285"/>
                <a:ext cx="1170" cy="1170"/>
                <a:chOff x="8846" y="3613"/>
                <a:chExt cx="1170" cy="1170"/>
              </a:xfrm>
            </p:grpSpPr>
            <p:sp>
              <p:nvSpPr>
                <p:cNvPr id="29" name="AutoShape 29"/>
                <p:cNvSpPr/>
                <p:nvPr/>
              </p:nvSpPr>
              <p:spPr>
                <a:xfrm>
                  <a:off x="8846" y="3613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8954" y="3843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04</a:t>
                  </a:r>
                  <a:endParaRPr lang="en-US" sz="1100"/>
                </a:p>
              </p:txBody>
            </p:sp>
          </p:grpSp>
          <p:sp>
            <p:nvSpPr>
              <p:cNvPr id="31" name="TextBox 31"/>
              <p:cNvSpPr txBox="1"/>
              <p:nvPr/>
            </p:nvSpPr>
            <p:spPr>
              <a:xfrm>
                <a:off x="10225" y="4054"/>
                <a:ext cx="6043" cy="160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严守纪律规矩涵养清正作风</a:t>
                </a:r>
                <a:endParaRPr lang="en-US" sz="1100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131" y="8170"/>
              <a:ext cx="8157" cy="1604"/>
              <a:chOff x="8594" y="4054"/>
              <a:chExt cx="8157" cy="1604"/>
            </a:xfrm>
          </p:grpSpPr>
          <p:sp>
            <p:nvSpPr>
              <p:cNvPr id="33" name="AutoShape 33"/>
              <p:cNvSpPr/>
              <p:nvPr/>
            </p:nvSpPr>
            <p:spPr>
              <a:xfrm>
                <a:off x="8594" y="4054"/>
                <a:ext cx="8157" cy="160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34" name="AutoShape 34"/>
              <p:cNvSpPr/>
              <p:nvPr/>
            </p:nvSpPr>
            <p:spPr>
              <a:xfrm rot="5400000">
                <a:off x="8556" y="4764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35" name="Group 35"/>
              <p:cNvGrpSpPr/>
              <p:nvPr/>
            </p:nvGrpSpPr>
            <p:grpSpPr>
              <a:xfrm>
                <a:off x="8912" y="4285"/>
                <a:ext cx="1170" cy="1170"/>
                <a:chOff x="8846" y="3613"/>
                <a:chExt cx="1170" cy="1170"/>
              </a:xfrm>
            </p:grpSpPr>
            <p:sp>
              <p:nvSpPr>
                <p:cNvPr id="36" name="AutoShape 36"/>
                <p:cNvSpPr/>
                <p:nvPr/>
              </p:nvSpPr>
              <p:spPr>
                <a:xfrm>
                  <a:off x="8846" y="3613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37" name="TextBox 37"/>
                <p:cNvSpPr txBox="1"/>
                <p:nvPr/>
              </p:nvSpPr>
              <p:spPr>
                <a:xfrm>
                  <a:off x="8954" y="3843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05</a:t>
                  </a:r>
                  <a:endParaRPr lang="en-US" sz="1100"/>
                </a:p>
              </p:txBody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10225" y="4054"/>
                <a:ext cx="6043" cy="160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建立长效机制推动党性落地</a:t>
                </a:r>
                <a:endParaRPr lang="en-US" sz="110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109" y="8170"/>
              <a:ext cx="8157" cy="1604"/>
              <a:chOff x="8594" y="4054"/>
              <a:chExt cx="8157" cy="1604"/>
            </a:xfrm>
          </p:grpSpPr>
          <p:sp>
            <p:nvSpPr>
              <p:cNvPr id="40" name="AutoShape 40"/>
              <p:cNvSpPr/>
              <p:nvPr/>
            </p:nvSpPr>
            <p:spPr>
              <a:xfrm>
                <a:off x="8594" y="4054"/>
                <a:ext cx="8157" cy="1604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127000" dist="38100" dir="5400000" algn="t" rotWithShape="0">
                  <a:srgbClr val="E4B738">
                    <a:alpha val="48000"/>
                  </a:srgbClr>
                </a:outerShdw>
              </a:effectLst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sp>
            <p:nvSpPr>
              <p:cNvPr id="41" name="AutoShape 41"/>
              <p:cNvSpPr/>
              <p:nvPr/>
            </p:nvSpPr>
            <p:spPr>
              <a:xfrm rot="5400000">
                <a:off x="8556" y="4764"/>
                <a:ext cx="260" cy="184"/>
              </a:xfrm>
              <a:prstGeom prst="triangle">
                <a:avLst/>
              </a:prstGeom>
              <a:solidFill>
                <a:srgbClr val="E4B738"/>
              </a:solidFill>
              <a:ln>
                <a:noFill/>
              </a:ln>
            </p:spPr>
            <p:txBody>
              <a:bodyPr vert="horz" lIns="0" tIns="0" rIns="0" bIns="0" anchor="ctr">
                <a:noAutofit/>
              </a:bodyPr>
              <a:p>
                <a:pPr marL="0" algn="ctr"/>
              </a:p>
            </p:txBody>
          </p:sp>
          <p:grpSp>
            <p:nvGrpSpPr>
              <p:cNvPr id="42" name="Group 42"/>
              <p:cNvGrpSpPr/>
              <p:nvPr/>
            </p:nvGrpSpPr>
            <p:grpSpPr>
              <a:xfrm>
                <a:off x="8912" y="4285"/>
                <a:ext cx="1170" cy="1170"/>
                <a:chOff x="8846" y="3613"/>
                <a:chExt cx="1170" cy="1170"/>
              </a:xfrm>
            </p:grpSpPr>
            <p:sp>
              <p:nvSpPr>
                <p:cNvPr id="43" name="AutoShape 43"/>
                <p:cNvSpPr/>
                <p:nvPr/>
              </p:nvSpPr>
              <p:spPr>
                <a:xfrm>
                  <a:off x="8846" y="3613"/>
                  <a:ext cx="1170" cy="1170"/>
                </a:xfrm>
                <a:prstGeom prst="ellipse">
                  <a:avLst/>
                </a:prstGeom>
                <a:solidFill>
                  <a:srgbClr val="E4B738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44" name="TextBox 44"/>
                <p:cNvSpPr txBox="1"/>
                <p:nvPr/>
              </p:nvSpPr>
              <p:spPr>
                <a:xfrm>
                  <a:off x="8954" y="3843"/>
                  <a:ext cx="963" cy="738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algn="ctr">
                    <a:defRPr/>
                  </a:pPr>
                  <a:r>
                    <a:rPr lang="en-US" sz="2400" b="1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06</a:t>
                  </a:r>
                  <a:endParaRPr lang="en-US" sz="1100"/>
                </a:p>
              </p:txBody>
            </p:sp>
          </p:grpSp>
          <p:sp>
            <p:nvSpPr>
              <p:cNvPr id="45" name="TextBox 45"/>
              <p:cNvSpPr txBox="1"/>
              <p:nvPr/>
            </p:nvSpPr>
            <p:spPr>
              <a:xfrm>
                <a:off x="10225" y="4054"/>
                <a:ext cx="6043" cy="1604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400">
                    <a:solidFill>
                      <a:srgbClr val="595959"/>
                    </a:solidFill>
                    <a:latin typeface="思源黑体 Normal"/>
                    <a:ea typeface="思源黑体 Normal"/>
                  </a:rPr>
                  <a:t>永葆政治本色走好新时代赶考路</a:t>
                </a:r>
                <a:endParaRPr lang="en-US" sz="1100"/>
              </a:p>
            </p:txBody>
          </p:sp>
        </p:grpSp>
      </p:grpSp>
      <p:sp>
        <p:nvSpPr>
          <p:cNvPr id="46" name="AutoShape 4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深刻认识党性修养的</a:t>
            </a:r>
            <a:endParaRPr lang="en-US" sz="4800" b="1" spc="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时代价值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PART-01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85165" y="1470855"/>
            <a:ext cx="3115310" cy="4417634"/>
          </a:xfrm>
          <a:prstGeom prst="round2DiagRect">
            <a:avLst>
              <a:gd name="adj1" fmla="val 17346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745990" y="1087120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351655" y="1555197"/>
            <a:ext cx="791210" cy="791845"/>
          </a:xfrm>
          <a:prstGeom prst="ellipse">
            <a:avLst/>
          </a:prstGeom>
          <a:solidFill>
            <a:srgbClr val="E4B738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746765" y="2964181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4351085" y="3432181"/>
            <a:ext cx="792000" cy="792000"/>
          </a:xfrm>
          <a:prstGeom prst="ellipse">
            <a:avLst/>
          </a:prstGeom>
          <a:solidFill>
            <a:srgbClr val="E4B738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746765" y="4840923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4351085" y="5308923"/>
            <a:ext cx="792000" cy="792000"/>
          </a:xfrm>
          <a:prstGeom prst="ellipse">
            <a:avLst/>
          </a:prstGeom>
          <a:solidFill>
            <a:srgbClr val="E4B738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0" name="TextBox 10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党性修养是共产党人的终身课题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5277485" y="1565910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性修养是共产党员按照党的性质、宗旨、纲领和纪律要求，不断改造主观世界、提升思想境界、锤炼政治品格的实践过程。它既体现为坚定理想信念，也体现为严守政治纪律、践行党的宗旨、勇于担当作为，是党员保持先进性和纯洁性的根本保证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277485" y="1095375"/>
            <a:ext cx="6120130" cy="59563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党性修养的核心内涵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277485" y="3450590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性修养不是抽象的理论概念，而是党员在思想、政治、作风、纪律和能力等方面的综合锤炼。党员必须把对党忠诚落实到岗位职责、组织生活和日常言行中，在重大原则问题上立场坚定，在急难险重任务面前主动担当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277485" y="2973705"/>
            <a:ext cx="6120130" cy="60198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党性修养的本质要求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277485" y="5344795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性修养不可能一蹴而就，也不存在一劳永逸。党员干部面临的环境、任务和风险不断变化，必须把加强党性修养作为终身必修课，持续进行自我净化、自我完善、自我革新、自我提高，始终保持共产党人的政治本色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277485" y="4852670"/>
            <a:ext cx="6120130" cy="61722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党性修养的长期属性</a:t>
            </a:r>
            <a:endParaRPr lang="en-US" sz="1100"/>
          </a:p>
        </p:txBody>
      </p:sp>
      <p:pic>
        <p:nvPicPr>
          <p:cNvPr id="17" name="image30.jpeg"/>
          <p:cNvPicPr>
            <a:picLocks noChangeAspect="1"/>
          </p:cNvPicPr>
          <p:nvPr/>
        </p:nvPicPr>
        <p:blipFill>
          <a:blip r:embed="rId1"/>
          <a:srcRect l="23508" r="23508"/>
          <a:stretch>
            <a:fillRect/>
          </a:stretch>
        </p:blipFill>
        <p:spPr>
          <a:xfrm>
            <a:off x="932180" y="1671858"/>
            <a:ext cx="3138805" cy="4442997"/>
          </a:xfrm>
          <a:prstGeom prst="round2DiagRect">
            <a:avLst>
              <a:gd name="adj1" fmla="val 15840"/>
              <a:gd name="adj2" fmla="val 0"/>
            </a:avLst>
          </a:prstGeom>
          <a:ln w="9525" cap="flat" cmpd="sng">
            <a:solidFill>
              <a:schemeClr val="tx1">
                <a:alpha val="20000"/>
                <a:lumMod val="100000"/>
              </a:schemeClr>
            </a:solidFill>
            <a:prstDash val="solid"/>
          </a:ln>
          <a:effectLst>
            <a:outerShdw blurRad="152400" dist="38100" dir="2700000" algn="tl" rotWithShape="0">
              <a:schemeClr val="tx1">
                <a:alpha val="20000"/>
              </a:schemeClr>
            </a:outerShdw>
          </a:effectLst>
        </p:spPr>
      </p:pic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3720" y="3793497"/>
            <a:ext cx="1514638" cy="1358790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1454" y="173"/>
                </a:lnTo>
                <a:lnTo>
                  <a:pt x="1644" y="1071"/>
                </a:lnTo>
                <a:lnTo>
                  <a:pt x="2327" y="1685"/>
                </a:ln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9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360045" rIns="10795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Normal"/>
                <a:ea typeface="思源黑体 Normal"/>
              </a:rPr>
              <a:t>03</a:t>
            </a:r>
            <a:endParaRPr lang="en-US" sz="18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148561" y="3794768"/>
            <a:ext cx="1514639" cy="1358788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57" y="1687"/>
                </a:lnTo>
                <a:lnTo>
                  <a:pt x="740" y="1074"/>
                </a:lnTo>
                <a:lnTo>
                  <a:pt x="930" y="175"/>
                </a:ln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252095" tIns="323850" rIns="9144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Normal"/>
                <a:ea typeface="思源黑体 Normal"/>
              </a:rPr>
              <a:t>02</a:t>
            </a:r>
            <a:endParaRPr lang="en-US" sz="18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350510" y="2366010"/>
            <a:ext cx="1514475" cy="1358901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067" y="2140"/>
                </a:lnTo>
                <a:lnTo>
                  <a:pt x="1194" y="1856"/>
                </a:lnTo>
                <a:lnTo>
                  <a:pt x="321" y="2140"/>
                </a:ln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Normal"/>
                <a:ea typeface="思源黑体 Normal"/>
              </a:rPr>
              <a:t>01</a:t>
            </a:r>
            <a:endParaRPr lang="en-US" sz="18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105525" y="336042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99999">
                <a:schemeClr val="accent6">
                  <a:lumMod val="50000"/>
                </a:schemeClr>
              </a:gs>
            </a:gsLst>
            <a:lin ang="2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 rot="7200000">
            <a:off x="6050915" y="4619625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gradFill>
            <a:gsLst>
              <a:gs pos="1000">
                <a:schemeClr val="accent6">
                  <a:lumMod val="50000"/>
                </a:schemeClr>
              </a:gs>
              <a:gs pos="99999">
                <a:schemeClr val="accent6">
                  <a:lumMod val="50000"/>
                </a:schemeClr>
              </a:gs>
            </a:gsLst>
            <a:lin ang="27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 rot="14400000">
            <a:off x="4998720" y="396494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gradFill>
            <a:gsLst>
              <a:gs pos="1000">
                <a:schemeClr val="accent6">
                  <a:lumMod val="50000"/>
                </a:schemeClr>
              </a:gs>
              <a:gs pos="99999">
                <a:schemeClr val="accent3">
                  <a:lumMod val="75000"/>
                </a:schemeClr>
              </a:gs>
            </a:gsLst>
            <a:lin ang="27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8" name="TextBox 8"/>
          <p:cNvSpPr txBox="1"/>
          <p:nvPr/>
        </p:nvSpPr>
        <p:spPr>
          <a:xfrm>
            <a:off x="274320" y="1595120"/>
            <a:ext cx="4947920" cy="4318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党的先进性需要党员来体现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32715" y="4570730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政治本色不是停留在口头上的表态，而要在关键时刻、复杂局面和重大任务中接受检验。党员干部能否做到顾全大局、实事求是、敢于负责、严守纪律，直接反映其党性修养的深度和成色。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32715" y="41179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政治本色要经受实践检验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720330" y="3990975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智能决策涉及数据分析、资源配置和风险研判，但技术理性不能替代政治方向。必须坚持党对各项工作的领导，把政治标准贯穿调查研究、方案论证、风险评估和组织实施全过程，确保决策始终服务党和人民事业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7720330" y="35591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决策质量取决于政治立场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274320" y="2026920"/>
            <a:ext cx="4947920" cy="18802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党的先进性和纯洁性，最终要通过每一名党员的思想觉悟、工作表现和群众评价体现出来。党员队伍党性坚强，党组织就有凝聚力、战斗力和号召力；党员理想信念动摇，党的事业就会受到影响。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党性修养关系党的事业成败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坚定理想信念筑牢政治根基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PART-02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84" y="4510558"/>
            <a:ext cx="2899773" cy="1525186"/>
          </a:xfrm>
          <a:custGeom>
            <a:avLst/>
            <a:gdLst/>
            <a:ahLst/>
            <a:cxnLst/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318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>
            <a:off x="6495261" y="4800376"/>
            <a:ext cx="1788016" cy="945551"/>
          </a:xfrm>
          <a:custGeom>
            <a:avLst/>
            <a:gdLst/>
            <a:ahLst/>
            <a:cxnLst/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7389270" y="2933560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318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5" name="Freeform 5"/>
          <p:cNvSpPr/>
          <p:nvPr/>
        </p:nvSpPr>
        <p:spPr>
          <a:xfrm>
            <a:off x="7945148" y="3223377"/>
            <a:ext cx="1788016" cy="945550"/>
          </a:xfrm>
          <a:custGeom>
            <a:avLst/>
            <a:gdLst/>
            <a:ahLst/>
            <a:cxnLst/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>
            <a:off x="8839157" y="1356562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318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9393264" y="1646380"/>
            <a:ext cx="1789786" cy="945551"/>
          </a:xfrm>
          <a:custGeom>
            <a:avLst/>
            <a:gdLst/>
            <a:ahLst/>
            <a:cxnLst/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7389270" y="3686439"/>
            <a:ext cx="1449886" cy="1581855"/>
          </a:xfrm>
          <a:custGeom>
            <a:avLst/>
            <a:gdLst/>
            <a:ahLst/>
            <a:cxnLst/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9" name="Freeform 9"/>
          <p:cNvSpPr/>
          <p:nvPr/>
        </p:nvSpPr>
        <p:spPr>
          <a:xfrm>
            <a:off x="8839157" y="2111060"/>
            <a:ext cx="1448116" cy="1581854"/>
          </a:xfrm>
          <a:custGeom>
            <a:avLst/>
            <a:gdLst/>
            <a:ahLst/>
            <a:cxnLst/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0" name="Freeform 10"/>
          <p:cNvSpPr/>
          <p:nvPr/>
        </p:nvSpPr>
        <p:spPr>
          <a:xfrm>
            <a:off x="7389270" y="2115918"/>
            <a:ext cx="4347889" cy="4120595"/>
          </a:xfrm>
          <a:custGeom>
            <a:avLst/>
            <a:gdLst/>
            <a:ahLst/>
            <a:cxnLst/>
            <a:rect l="l" t="t" r="r" b="b"/>
            <a:pathLst>
              <a:path w="4001391" h="4146393">
                <a:moveTo>
                  <a:pt x="2667052" y="772256"/>
                </a:moveTo>
                <a:lnTo>
                  <a:pt x="2667052" y="1586871"/>
                </a:lnTo>
                <a:lnTo>
                  <a:pt x="1334340" y="2357498"/>
                </a:lnTo>
                <a:lnTo>
                  <a:pt x="1334340" y="3172113"/>
                </a:lnTo>
                <a:lnTo>
                  <a:pt x="0" y="3944369"/>
                </a:lnTo>
                <a:lnTo>
                  <a:pt x="0" y="4146393"/>
                </a:lnTo>
                <a:lnTo>
                  <a:pt x="1502151" y="3273126"/>
                </a:lnTo>
                <a:lnTo>
                  <a:pt x="1502151" y="2456881"/>
                </a:lnTo>
                <a:lnTo>
                  <a:pt x="2825087" y="1687884"/>
                </a:lnTo>
                <a:lnTo>
                  <a:pt x="2825087" y="863493"/>
                </a:lnTo>
                <a:lnTo>
                  <a:pt x="4001392" y="190620"/>
                </a:lnTo>
                <a:lnTo>
                  <a:pt x="4001392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1" name="Freeform 11"/>
          <p:cNvSpPr/>
          <p:nvPr/>
        </p:nvSpPr>
        <p:spPr>
          <a:xfrm>
            <a:off x="5939384" y="5263436"/>
            <a:ext cx="1449886" cy="973075"/>
          </a:xfrm>
          <a:custGeom>
            <a:avLst/>
            <a:gdLst/>
            <a:ahLst/>
            <a:cxnLst/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12" name="Freeform 12"/>
          <p:cNvSpPr/>
          <p:nvPr/>
        </p:nvSpPr>
        <p:spPr>
          <a:xfrm>
            <a:off x="10011893" y="1912890"/>
            <a:ext cx="552529" cy="412533"/>
          </a:xfrm>
          <a:custGeom>
            <a:avLst/>
            <a:gdLst/>
            <a:ahLst/>
            <a:cxnLst/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3" name="Freeform 13"/>
          <p:cNvSpPr/>
          <p:nvPr/>
        </p:nvSpPr>
        <p:spPr>
          <a:xfrm>
            <a:off x="8591867" y="3443487"/>
            <a:ext cx="494579" cy="505332"/>
          </a:xfrm>
          <a:custGeom>
            <a:avLst/>
            <a:gdLst/>
            <a:ahLst/>
            <a:cxnLst/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4" name="Freeform 14"/>
          <p:cNvSpPr/>
          <p:nvPr/>
        </p:nvSpPr>
        <p:spPr>
          <a:xfrm>
            <a:off x="7113011" y="5029434"/>
            <a:ext cx="552528" cy="487434"/>
          </a:xfrm>
          <a:custGeom>
            <a:avLst/>
            <a:gdLst/>
            <a:ahLst/>
            <a:cxnLst/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cxnSp>
        <p:nvCxnSpPr>
          <p:cNvPr id="15" name="Connector 15"/>
          <p:cNvCxnSpPr/>
          <p:nvPr/>
        </p:nvCxnSpPr>
        <p:spPr>
          <a:xfrm>
            <a:off x="8748332" y="1557953"/>
            <a:ext cx="1150196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6" name="Connector 16"/>
          <p:cNvCxnSpPr/>
          <p:nvPr/>
        </p:nvCxnSpPr>
        <p:spPr>
          <a:xfrm>
            <a:off x="7229971" y="3272329"/>
            <a:ext cx="964844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7" name="Connector 17"/>
          <p:cNvCxnSpPr/>
          <p:nvPr/>
        </p:nvCxnSpPr>
        <p:spPr>
          <a:xfrm>
            <a:off x="5696376" y="4950143"/>
            <a:ext cx="848048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sp>
        <p:nvSpPr>
          <p:cNvPr id="18" name="TextBox 18"/>
          <p:cNvSpPr txBox="1"/>
          <p:nvPr/>
        </p:nvSpPr>
        <p:spPr>
          <a:xfrm>
            <a:off x="719455" y="509143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在智能决策工作中，对党忠诚应体现为坚持正确政治方向、严格执行请示报告制度、服从组织安排、维护组织权威。涉及重大事项、敏感数据和关键资源配置时，必须坚持集体研究、规范程序和审慎决策。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719455" y="472122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把政治忠诚落实到决策实践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2229485" y="323342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理论上的清醒是政治上坚定的前提。要持续学习党的创新理论，深刻把握其世界观、方法论和贯穿其中的立场观点方法，避免碎片化、表面化学习，真正做到学思用贯通、知信行统一。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2229485" y="286321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坚持用党的创新理论凝心铸魂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3917950" y="143256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对党忠诚是共产党人首要的政治品质，核心是忠于党的信仰、忠于党的组织、忠于党的事业。党员干部要增强政治意识、大局意识、核心意识、看齐意识，自觉在思想上政治上行动上同党中央保持高度一致。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3917950" y="106235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对党忠诚是根本政治品格</a:t>
            </a:r>
            <a:endParaRPr lang="en-US" sz="1100"/>
          </a:p>
        </p:txBody>
      </p:sp>
      <p:sp>
        <p:nvSpPr>
          <p:cNvPr id="24" name="Freeform 2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25" name="TextBox 2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把牢对党忠诚这一首要标准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929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lt1"/>
                </a:solidFill>
                <a:latin typeface="思源黑体 Normal"/>
                <a:ea typeface="思源黑体 Normal"/>
              </a:rPr>
              <a:t>理想信念坚定，党员干部才能在利益诱惑面前保持定力，在困难挑战面前坚定信心，在复杂舆论面前明辨是非。理想信念滑坡，往往会导致政治立场动摇、宗旨意识淡薄，最终突破纪律和规矩底线。</a:t>
            </a:r>
            <a:endParaRPr lang="en-US" sz="140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pic>
        <p:nvPicPr>
          <p:cNvPr id="3" name="image27.jpeg"/>
          <p:cNvPicPr>
            <a:picLocks noChangeAspect="1"/>
          </p:cNvPicPr>
          <p:nvPr/>
        </p:nvPicPr>
        <p:blipFill>
          <a:blip r:embed="rId1"/>
          <a:srcRect l="16705" r="16705"/>
          <a:stretch>
            <a:fillRect/>
          </a:stretch>
        </p:blipFill>
        <p:spPr>
          <a:xfrm>
            <a:off x="879838" y="4815669"/>
            <a:ext cx="978071" cy="978071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28.jpeg"/>
          <p:cNvPicPr>
            <a:picLocks noChangeAspect="1"/>
          </p:cNvPicPr>
          <p:nvPr/>
        </p:nvPicPr>
        <p:blipFill>
          <a:blip r:embed="rId2"/>
          <a:srcRect l="16778" r="16778"/>
          <a:stretch>
            <a:fillRect/>
          </a:stretch>
        </p:blipFill>
        <p:spPr>
          <a:xfrm>
            <a:off x="459142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5" name="image29.jpeg"/>
          <p:cNvPicPr>
            <a:picLocks noChangeAspect="1"/>
          </p:cNvPicPr>
          <p:nvPr/>
        </p:nvPicPr>
        <p:blipFill>
          <a:blip r:embed="rId3"/>
          <a:srcRect l="16506" r="16506"/>
          <a:stretch>
            <a:fillRect/>
          </a:stretch>
        </p:blipFill>
        <p:spPr>
          <a:xfrm>
            <a:off x="832904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TextBox 6"/>
          <p:cNvSpPr txBox="1"/>
          <p:nvPr/>
        </p:nvSpPr>
        <p:spPr>
          <a:xfrm>
            <a:off x="185801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理想信念是精神上的钙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56895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警惕思想上的“温水效应”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930656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增强政治敏锐性和政治鉴别力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4391025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lt1"/>
                </a:solidFill>
                <a:latin typeface="思源黑体 Normal"/>
                <a:ea typeface="思源黑体 Normal"/>
              </a:rPr>
              <a:t>思想问题往往具有渐进性和隐蔽性，可能从理论学习松懈、组织生活敷衍、工作标准降低开始，逐渐发展为纪律意识淡薄和权力观念扭曲。因此，要及时检视思想苗头，防止小问题积累成大风险。</a:t>
            </a:r>
            <a:endParaRPr lang="en-US" sz="140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12165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lt1"/>
                </a:solidFill>
                <a:latin typeface="思源黑体 Normal"/>
                <a:ea typeface="思源黑体 Normal"/>
              </a:rPr>
              <a:t>面对错误思潮、网络杂音和利益诱导，党员干部必须善于从政治上分析问题、判断形势、推动工作。既要看具体业务，也要看政治影响；既要看眼前效果，也要看长远后果，始终保持头脑清醒、立场坚定。</a:t>
            </a:r>
            <a:endParaRPr lang="en-US" sz="140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坚定理想信念抵御思想风险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692220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849630" y="218376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ctr">
            <a:no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思源黑体 Normal"/>
                <a:ea typeface="思源黑体 Normal"/>
              </a:rPr>
              <a:t>“三会一课”、主题党日、组织生活会、民主评议党员等制度，是党员接受政治教育、思想淬炼和组织监督的重要载体。必须增强组织生活的政治性、时代性、原则性和战斗性，防止形式主义和表面应付。</a:t>
            </a:r>
            <a:endParaRPr lang="en-US" sz="1500">
              <a:solidFill>
                <a:schemeClr val="dk1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92150" y="1715135"/>
            <a:ext cx="3298190" cy="738000"/>
          </a:xfrm>
          <a:prstGeom prst="round1Rect">
            <a:avLst/>
          </a:prstGeom>
          <a:solidFill>
            <a:srgbClr val="E4B738"/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indent="0" algn="l" fontAlgn="auto"/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组织生活是党性锻炼的重要平台</a:t>
            </a:r>
            <a:endParaRPr lang="en-US" sz="200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 flipH="1" flipV="1">
            <a:off x="4398178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4555490" y="216090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chemeClr val="dk1"/>
                </a:solidFill>
                <a:latin typeface="思源黑体 Normal"/>
                <a:ea typeface="思源黑体 Normal"/>
              </a:rPr>
              <a:t>批评和自我批评贵在真实、重在坦诚、难在坚持。党员干部要联系思想和工作实际查摆问题，既不回避矛盾，也不泛泛而谈；对同志的批评要出于公心、实事求是，达到统一思想、增进团结、改进工作的目的。</a:t>
            </a:r>
            <a:endParaRPr lang="en-US" sz="1500">
              <a:solidFill>
                <a:schemeClr val="dk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98010" y="1715135"/>
            <a:ext cx="3298190" cy="738000"/>
          </a:xfrm>
          <a:prstGeom prst="round1Rect">
            <a:avLst/>
          </a:prstGeom>
          <a:solidFill>
            <a:srgbClr val="E4B738"/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indent="0" algn="l" fontAlgn="auto"/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用好批评和自我批评武器</a:t>
            </a:r>
            <a:endParaRPr lang="en-US" sz="200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 flipH="1" flipV="1">
            <a:off x="8133878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291195" y="216090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chemeClr val="dk1"/>
                </a:solidFill>
                <a:latin typeface="思源黑体 Normal"/>
                <a:ea typeface="思源黑体 Normal"/>
              </a:rPr>
              <a:t>党员干部要正确对待组织监督、群众监督和舆论监督，把监督视为帮助和保护。对发现的问题及时整改，对组织指出的不足认真反思，形成有权必有责、用权受监督、失责必追究的良好氛围。</a:t>
            </a:r>
            <a:endParaRPr lang="en-US" sz="1500">
              <a:solidFill>
                <a:schemeClr val="dk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33715" y="1714500"/>
            <a:ext cx="3298190" cy="738000"/>
          </a:xfrm>
          <a:prstGeom prst="round1Rect">
            <a:avLst/>
          </a:prstGeom>
          <a:solidFill>
            <a:srgbClr val="E4B738"/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indent="0" algn="l" fontAlgn="auto"/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在组织监督中接受检验</a:t>
            </a:r>
            <a:endParaRPr lang="en-US" sz="200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严肃党内政治生活锤炼党性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践行党的宗旨</a:t>
            </a:r>
            <a:endParaRPr lang="en-US" sz="4800" b="1" spc="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强化责任担当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PART-03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7659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48056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8453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5" name="Freeform 5"/>
          <p:cNvSpPr/>
          <p:nvPr/>
        </p:nvSpPr>
        <p:spPr>
          <a:xfrm>
            <a:off x="513080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50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6" name="Connector 6"/>
          <p:cNvCxnSpPr/>
          <p:nvPr/>
        </p:nvCxnSpPr>
        <p:spPr>
          <a:xfrm>
            <a:off x="979805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513080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240" b="1">
                <a:solidFill>
                  <a:schemeClr val="bg1"/>
                </a:solidFill>
                <a:latin typeface="思源黑体 Normal"/>
                <a:ea typeface="思源黑体 Normal"/>
              </a:rPr>
              <a:t>01</a:t>
            </a:r>
            <a:endParaRPr lang="en-US" sz="224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138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始终牢记党的根本宗旨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87249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全心全意为人民服务是党的根本宗旨，也是衡量党员党性强弱的重要标准。智能决策不能只追求效率、速度和技术指标，更要关注群众获得感、公共服务公平性和政策执行温度，把人民立场体现在决策目标和评价标准中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288155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2">
                  <a:lumMod val="25000"/>
                  <a:lumOff val="75000"/>
                </a:schemeClr>
              </a:gs>
              <a:gs pos="5000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11" name="Connector 11"/>
          <p:cNvCxnSpPr/>
          <p:nvPr/>
        </p:nvCxnSpPr>
        <p:spPr>
          <a:xfrm>
            <a:off x="4754880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12" name="AutoShape 12"/>
          <p:cNvSpPr/>
          <p:nvPr/>
        </p:nvSpPr>
        <p:spPr>
          <a:xfrm>
            <a:off x="4288155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240" b="1">
                <a:solidFill>
                  <a:schemeClr val="bg1"/>
                </a:solidFill>
                <a:latin typeface="思源黑体 Normal"/>
                <a:ea typeface="思源黑体 Normal"/>
              </a:rPr>
              <a:t>02</a:t>
            </a:r>
            <a:endParaRPr lang="en-US" sz="224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56455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把群众需求作为决策起点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4647565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科学决策必须深入实际、深入基层、深入群众，避免仅凭材料、数据或模型作判断。要通过调查研究、意见征集、基层走访和效果评估，准确识别群众急难愁盼问题，使数据分析与真实民情相互印证。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8063230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2">
                  <a:lumMod val="25000"/>
                  <a:lumOff val="75000"/>
                </a:schemeClr>
              </a:gs>
              <a:gs pos="5000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16" name="Connector 16"/>
          <p:cNvCxnSpPr/>
          <p:nvPr/>
        </p:nvCxnSpPr>
        <p:spPr>
          <a:xfrm>
            <a:off x="8529955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17" name="AutoShape 17"/>
          <p:cNvSpPr/>
          <p:nvPr/>
        </p:nvSpPr>
        <p:spPr>
          <a:xfrm>
            <a:off x="8063230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240" b="1">
                <a:solidFill>
                  <a:schemeClr val="bg1"/>
                </a:solidFill>
                <a:latin typeface="思源黑体 Normal"/>
                <a:ea typeface="思源黑体 Normal"/>
              </a:rPr>
              <a:t>03</a:t>
            </a:r>
            <a:endParaRPr lang="en-US" sz="224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3153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用群众评价检验工作成效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42264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决策是否正确，不能只看程序是否完整、指标是否达成，还要看群众是否真正受益。应建立群众满意度、问题解决率、政策可及性和风险可控性等评价维度，推动决策从“重过程”转向“重结果、重民生、重长效”。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站稳人民立场提升服务意识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5.jpeg"/>
          <p:cNvPicPr>
            <a:picLocks noChangeAspect="1"/>
          </p:cNvPicPr>
          <p:nvPr/>
        </p:nvPicPr>
        <p:blipFill>
          <a:blip r:embed="rId1"/>
          <a:srcRect l="16682" r="16682"/>
          <a:stretch>
            <a:fillRect/>
          </a:stretch>
        </p:blipFill>
        <p:spPr>
          <a:xfrm>
            <a:off x="266065" y="1748790"/>
            <a:ext cx="4046220" cy="4046220"/>
          </a:xfrm>
          <a:prstGeom prst="ellipse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12310" y="5170805"/>
            <a:ext cx="996315" cy="1016000"/>
            <a:chOff x="7499" y="8150"/>
            <a:chExt cx="1600" cy="1600"/>
          </a:xfrm>
        </p:grpSpPr>
        <p:sp>
          <p:nvSpPr>
            <p:cNvPr id="4" name="AutoShape 4"/>
            <p:cNvSpPr/>
            <p:nvPr/>
          </p:nvSpPr>
          <p:spPr>
            <a:xfrm>
              <a:off x="7499" y="8150"/>
              <a:ext cx="1600" cy="1600"/>
            </a:xfrm>
            <a:prstGeom prst="ellipse">
              <a:avLst/>
            </a:prstGeom>
            <a:solidFill>
              <a:srgbClr val="E4B73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523" y="8405"/>
              <a:ext cx="1553" cy="1091"/>
            </a:xfrm>
            <a:prstGeom prst="rect">
              <a:avLst/>
            </a:prstGeom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ctr" fontAlgn="auto">
                <a:lnSpc>
                  <a:spcPct val="100000"/>
                </a:lnSpc>
                <a:defRPr/>
              </a:pPr>
              <a:r>
                <a:rPr lang="en-US" sz="2800">
                  <a:solidFill>
                    <a:srgbClr val="FFFFFF"/>
                  </a:solidFill>
                  <a:latin typeface="思源黑体 Normal"/>
                  <a:ea typeface="思源黑体 Normal"/>
                </a:rPr>
                <a:t>03</a:t>
              </a:r>
              <a:endParaRPr lang="en-US" sz="11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12310" y="1398905"/>
            <a:ext cx="996315" cy="1016000"/>
            <a:chOff x="7499" y="1915"/>
            <a:chExt cx="1600" cy="1600"/>
          </a:xfrm>
        </p:grpSpPr>
        <p:sp>
          <p:nvSpPr>
            <p:cNvPr id="7" name="AutoShape 7"/>
            <p:cNvSpPr/>
            <p:nvPr/>
          </p:nvSpPr>
          <p:spPr>
            <a:xfrm>
              <a:off x="7499" y="1915"/>
              <a:ext cx="1600" cy="1600"/>
            </a:xfrm>
            <a:prstGeom prst="ellipse">
              <a:avLst/>
            </a:prstGeom>
            <a:solidFill>
              <a:srgbClr val="E4B73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523" y="2170"/>
              <a:ext cx="1553" cy="1091"/>
            </a:xfrm>
            <a:prstGeom prst="rect">
              <a:avLst/>
            </a:prstGeom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ctr" fontAlgn="auto">
                <a:lnSpc>
                  <a:spcPct val="100000"/>
                </a:lnSpc>
                <a:defRPr/>
              </a:pPr>
              <a:r>
                <a:rPr lang="en-US" sz="2800">
                  <a:solidFill>
                    <a:srgbClr val="FFFFFF"/>
                  </a:solidFill>
                  <a:latin typeface="思源黑体 Normal"/>
                  <a:ea typeface="思源黑体 Normal"/>
                </a:rPr>
                <a:t>01</a:t>
              </a:r>
              <a:endParaRPr lang="en-US" sz="11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12310" y="3284855"/>
            <a:ext cx="996315" cy="1016000"/>
            <a:chOff x="7499" y="4957"/>
            <a:chExt cx="1600" cy="1600"/>
          </a:xfrm>
        </p:grpSpPr>
        <p:sp>
          <p:nvSpPr>
            <p:cNvPr id="10" name="AutoShape 10"/>
            <p:cNvSpPr/>
            <p:nvPr/>
          </p:nvSpPr>
          <p:spPr>
            <a:xfrm>
              <a:off x="7499" y="4957"/>
              <a:ext cx="1600" cy="1600"/>
            </a:xfrm>
            <a:prstGeom prst="ellipse">
              <a:avLst/>
            </a:prstGeom>
            <a:solidFill>
              <a:srgbClr val="E4B73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523" y="5212"/>
              <a:ext cx="1553" cy="1091"/>
            </a:xfrm>
            <a:prstGeom prst="rect">
              <a:avLst/>
            </a:prstGeom>
          </p:spPr>
          <p:txBody>
            <a:bodyPr vert="horz" wrap="square" lIns="90170" tIns="46990" rIns="90170" bIns="46990" rtlCol="0" anchor="ctr">
              <a:normAutofit/>
            </a:bodyPr>
            <a:lstStyle/>
            <a:p>
              <a:pPr marL="0" indent="0" algn="ctr" fontAlgn="auto">
                <a:lnSpc>
                  <a:spcPct val="100000"/>
                </a:lnSpc>
                <a:defRPr/>
              </a:pPr>
              <a:r>
                <a:rPr lang="en-US" sz="2800">
                  <a:solidFill>
                    <a:srgbClr val="FFFFFF"/>
                  </a:solidFill>
                  <a:latin typeface="思源黑体 Normal"/>
                  <a:ea typeface="思源黑体 Normal"/>
                </a:rPr>
                <a:t>02</a:t>
              </a:r>
              <a:endParaRPr lang="en-US" sz="11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708650" y="1722120"/>
            <a:ext cx="5860415" cy="13677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智能决策必须以真实、完整、可靠的数据为基础，坚持从实际出发、按规律办事。不能为了迎合预设结论而选择性使用数据，也不能把模型输出简单等同于客观事实，必须结合现场情况和专业判断进行综合研判。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709285" y="3604260"/>
            <a:ext cx="5860415" cy="13677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数据可能存在缺失、滞后、口径不一和样本偏差，模型也可能放大历史偏见。决策人员要加强数据来源审查、算法逻辑验证和结果交叉比对，特别关注弱势群体和边缘地区，防止技术工具造成新的不公平。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709285" y="5487035"/>
            <a:ext cx="5860415" cy="13677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智能系统能够提高信息处理和趋势研判效率，但不能替代党员干部的政治判断、群众工作和责任担当。涉及公共利益、重大安全和敏感事项时，应坚持人工复核、集体研判和责任追溯，确保技术始终在制度和责任框架内运行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708650" y="5063490"/>
            <a:ext cx="5860415" cy="4318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坚持“人机协同”而非盲目依赖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708650" y="3172460"/>
            <a:ext cx="5860415" cy="4318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防止数据偏差影响公正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5708650" y="1290320"/>
            <a:ext cx="5860415" cy="4318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尊重客观规律和事实依据</a:t>
            </a:r>
            <a:endParaRPr lang="en-US" sz="1100"/>
          </a:p>
        </p:txBody>
      </p:sp>
      <p:sp>
        <p:nvSpPr>
          <p:cNvPr id="18" name="Freeform 18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9" name="TextBox 19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在智能决策中坚持实事求是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5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AutoShape 3"/>
          <p:cNvSpPr/>
          <p:nvPr/>
        </p:nvSpPr>
        <p:spPr>
          <a:xfrm>
            <a:off x="85026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811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5" name="AutoShape 5"/>
          <p:cNvSpPr/>
          <p:nvPr/>
        </p:nvSpPr>
        <p:spPr>
          <a:xfrm>
            <a:off x="465645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2657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>
            <a:off x="846264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8" name="Connector 8"/>
          <p:cNvCxnSpPr/>
          <p:nvPr/>
        </p:nvCxnSpPr>
        <p:spPr>
          <a:xfrm flipV="1">
            <a:off x="8820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9" name="Connector 9"/>
          <p:cNvCxnSpPr/>
          <p:nvPr/>
        </p:nvCxnSpPr>
        <p:spPr>
          <a:xfrm>
            <a:off x="46666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10" name="Connector 10"/>
          <p:cNvCxnSpPr/>
          <p:nvPr/>
        </p:nvCxnSpPr>
        <p:spPr>
          <a:xfrm flipV="1">
            <a:off x="84512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sp>
        <p:nvSpPr>
          <p:cNvPr id="11" name="TextBox 11"/>
          <p:cNvSpPr txBox="1"/>
          <p:nvPr/>
        </p:nvSpPr>
        <p:spPr>
          <a:xfrm>
            <a:off x="85026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担当体现党性成色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5026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关键时刻站得出来、危急关头豁得出去，是共产党人党性修养的重要体现。面对复杂任务，党员干部不能只考虑个人得失和岗位边界，而要主动认领责任、协同攻坚，把组织需要、事业需要和群众需要放在首位。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65645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担当不仅是态度，更需要能力支撑。要加强战略思维、系统思维、底线思维和创新思维训练，善于运用数据分析、情景推演和风险评估等方法，提高发现问题、分析问题和解决问题的能力。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46264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建立容错纠错的正确导向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46264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对改革创新中的探索性失误，应严格区分主观故意、失职失责与经验不足、先行先试。既要坚持纪律红线和法律底线，也要鼓励党员干部在遵循程序、充分论证和风险可控的前提下大胆探索、主动作为。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65645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提升破解难题的能力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在急难险重任务中担当作为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严守纪律规矩</a:t>
            </a:r>
            <a:endParaRPr lang="en-US" sz="4800" b="1" spc="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涵养清正作风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PART-04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1471747" y="1596502"/>
            <a:ext cx="1908000" cy="1878548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Freeform 3"/>
          <p:cNvSpPr/>
          <p:nvPr/>
        </p:nvSpPr>
        <p:spPr>
          <a:xfrm rot="2700000">
            <a:off x="5142840" y="1596473"/>
            <a:ext cx="1908000" cy="1878744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Freeform 4"/>
          <p:cNvSpPr/>
          <p:nvPr/>
        </p:nvSpPr>
        <p:spPr>
          <a:xfrm rot="2700000">
            <a:off x="8804593" y="1596471"/>
            <a:ext cx="1908000" cy="1878758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1084222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党的纪律是维护党的团结统一、完成党的任务的重要保证。党员干部必须强化纪律意识和规矩意识，严格遵守政治纪律、组织纪律、廉洁纪律、群众纪律、工作纪律和生活纪律，把遵规守纪落实到每一次决策、每一项审批和每一个工作环节。</a:t>
            </a:r>
            <a:endParaRPr lang="en-US" sz="15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84222" y="3353435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纪律是不可逾越的底线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764840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民主集中制是党的根本组织原则和领导制度。重大决策必须充分听取意见、深入论证、集体研究，不能以个人意见代替组织决定，也不能以技术模型、专家意见或部门建议绕开组织程序，确保决策权规范运行。</a:t>
            </a:r>
            <a:endParaRPr lang="en-US" sz="15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64840" y="3373120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严格执行民主集中制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426450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智能决策工作涉及大量数据、模型和敏感信息，必须严格执行请示报告、信息发布、权限管理和保密审查制度。对未经授权的材料不得擅自传播，对重要情况不得迟报漏报瞒报，切实维护组织安全和工作秩序。</a:t>
            </a:r>
            <a:endParaRPr lang="en-US" sz="15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426450" y="3373120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强化请示报告和保密意识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把纪律规矩挺在前面</a:t>
            </a:r>
            <a:endParaRPr lang="en-US" sz="1100"/>
          </a:p>
        </p:txBody>
      </p:sp>
      <p:pic>
        <p:nvPicPr>
          <p:cNvPr id="13" name="image20.jpeg"/>
          <p:cNvPicPr>
            <a:picLocks noChangeAspect="1"/>
          </p:cNvPicPr>
          <p:nvPr/>
        </p:nvPicPr>
        <p:blipFill rotWithShape="1">
          <a:blip r:embed="rId1"/>
          <a:srcRect l="14717" r="14717"/>
          <a:stretch>
            <a:fillRect/>
          </a:stretch>
        </p:blipFill>
        <p:spPr>
          <a:xfrm>
            <a:off x="1084222" y="1375107"/>
            <a:ext cx="2664000" cy="1887027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8" y="1226355"/>
                </a:lnTo>
                <a:cubicBezTo>
                  <a:pt x="-7859" y="1194917"/>
                  <a:pt x="-7859" y="1143946"/>
                  <a:pt x="23578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pic>
        <p:nvPicPr>
          <p:cNvPr id="14" name="image4.jpeg"/>
          <p:cNvPicPr>
            <a:picLocks noChangeAspect="1"/>
          </p:cNvPicPr>
          <p:nvPr/>
        </p:nvPicPr>
        <p:blipFill rotWithShape="1">
          <a:blip r:embed="rId2"/>
          <a:srcRect l="2980" r="2980"/>
          <a:stretch>
            <a:fillRect/>
          </a:stretch>
        </p:blipFill>
        <p:spPr>
          <a:xfrm>
            <a:off x="4764840" y="1375107"/>
            <a:ext cx="2664000" cy="1887301"/>
          </a:xfrm>
          <a:custGeom>
            <a:avLst/>
            <a:gdLst/>
            <a:ahLst/>
            <a:cxnLst/>
            <a:pathLst>
              <a:path w="2330450" h="1651000">
                <a:moveTo>
                  <a:pt x="1169431" y="0"/>
                </a:moveTo>
                <a:cubicBezTo>
                  <a:pt x="1190033" y="0"/>
                  <a:pt x="1210635" y="7860"/>
                  <a:pt x="1226354" y="23579"/>
                </a:cubicBezTo>
                <a:lnTo>
                  <a:pt x="2306872" y="1104128"/>
                </a:lnTo>
                <a:cubicBezTo>
                  <a:pt x="2338310" y="1135566"/>
                  <a:pt x="2338310" y="1186540"/>
                  <a:pt x="2306872" y="1217978"/>
                </a:cubicBezTo>
                <a:lnTo>
                  <a:pt x="1873862" y="1651000"/>
                </a:lnTo>
                <a:lnTo>
                  <a:pt x="448177" y="1651000"/>
                </a:lnTo>
                <a:lnTo>
                  <a:pt x="23578" y="1226389"/>
                </a:lnTo>
                <a:cubicBezTo>
                  <a:pt x="-7859" y="1194951"/>
                  <a:pt x="-7859" y="1143978"/>
                  <a:pt x="23578" y="1112539"/>
                </a:cubicBezTo>
                <a:lnTo>
                  <a:pt x="1112508" y="23579"/>
                </a:lnTo>
                <a:cubicBezTo>
                  <a:pt x="1128227" y="7860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pic>
        <p:nvPicPr>
          <p:cNvPr id="15" name="image13.jpeg"/>
          <p:cNvPicPr>
            <a:picLocks noChangeAspect="1"/>
          </p:cNvPicPr>
          <p:nvPr/>
        </p:nvPicPr>
        <p:blipFill>
          <a:blip r:embed="rId3"/>
          <a:srcRect t="2768" b="2768"/>
          <a:stretch>
            <a:fillRect/>
          </a:stretch>
        </p:blipFill>
        <p:spPr>
          <a:xfrm>
            <a:off x="8426450" y="1375107"/>
            <a:ext cx="2664000" cy="1887249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9" y="1226355"/>
                </a:lnTo>
                <a:cubicBezTo>
                  <a:pt x="-7859" y="1194917"/>
                  <a:pt x="-7859" y="1143946"/>
                  <a:pt x="23579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cxnSp>
        <p:nvCxnSpPr>
          <p:cNvPr id="16" name="Connector 16"/>
          <p:cNvCxnSpPr/>
          <p:nvPr/>
        </p:nvCxnSpPr>
        <p:spPr>
          <a:xfrm>
            <a:off x="1087315" y="3268203"/>
            <a:ext cx="993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</p:cxn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19" y="2417534"/>
            <a:ext cx="12205318" cy="4440466"/>
          </a:xfrm>
          <a:custGeom>
            <a:avLst/>
            <a:gdLst/>
            <a:ahLst/>
            <a:cxnLst/>
            <a:rect l="l" t="t" r="r" b="b"/>
            <a:pathLst>
              <a:path w="12205318" h="4440466">
                <a:moveTo>
                  <a:pt x="0" y="0"/>
                </a:moveTo>
                <a:lnTo>
                  <a:pt x="1378933" y="0"/>
                </a:lnTo>
                <a:lnTo>
                  <a:pt x="1388136" y="60299"/>
                </a:lnTo>
                <a:cubicBezTo>
                  <a:pt x="1460309" y="412998"/>
                  <a:pt x="1772377" y="678311"/>
                  <a:pt x="2146411" y="678311"/>
                </a:cubicBezTo>
                <a:cubicBezTo>
                  <a:pt x="2520446" y="678311"/>
                  <a:pt x="2832514" y="412998"/>
                  <a:pt x="2904686" y="60299"/>
                </a:cubicBezTo>
                <a:lnTo>
                  <a:pt x="2913889" y="0"/>
                </a:lnTo>
                <a:lnTo>
                  <a:pt x="5341841" y="0"/>
                </a:lnTo>
                <a:lnTo>
                  <a:pt x="5351044" y="60299"/>
                </a:lnTo>
                <a:cubicBezTo>
                  <a:pt x="5423217" y="412998"/>
                  <a:pt x="5735285" y="678311"/>
                  <a:pt x="6109319" y="678311"/>
                </a:cubicBezTo>
                <a:cubicBezTo>
                  <a:pt x="6483354" y="678311"/>
                  <a:pt x="6795422" y="412998"/>
                  <a:pt x="6867594" y="60299"/>
                </a:cubicBezTo>
                <a:lnTo>
                  <a:pt x="6876797" y="0"/>
                </a:lnTo>
                <a:lnTo>
                  <a:pt x="9304749" y="0"/>
                </a:lnTo>
                <a:lnTo>
                  <a:pt x="9313952" y="60299"/>
                </a:lnTo>
                <a:cubicBezTo>
                  <a:pt x="9386125" y="412998"/>
                  <a:pt x="9698193" y="678311"/>
                  <a:pt x="10072227" y="678311"/>
                </a:cubicBezTo>
                <a:cubicBezTo>
                  <a:pt x="10446261" y="678311"/>
                  <a:pt x="10758329" y="412998"/>
                  <a:pt x="10830502" y="60299"/>
                </a:cubicBezTo>
                <a:lnTo>
                  <a:pt x="10839705" y="0"/>
                </a:lnTo>
                <a:lnTo>
                  <a:pt x="12205318" y="0"/>
                </a:lnTo>
                <a:lnTo>
                  <a:pt x="12205318" y="4440466"/>
                </a:lnTo>
                <a:lnTo>
                  <a:pt x="0" y="4440466"/>
                </a:lnTo>
                <a:lnTo>
                  <a:pt x="0" y="0"/>
                </a:ln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9500908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575092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5538000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/>
        </p:nvSpPr>
        <p:spPr>
          <a:xfrm>
            <a:off x="9824907" y="2096417"/>
            <a:ext cx="467999" cy="425454"/>
          </a:xfrm>
          <a:custGeom>
            <a:avLst/>
            <a:gdLst/>
            <a:ahLst/>
            <a:cxnLst/>
            <a:rect l="l" t="t" r="r" b="b"/>
            <a:pathLst>
              <a:path w="467999" h="425454">
                <a:moveTo>
                  <a:pt x="411103" y="-400"/>
                </a:moveTo>
                <a:lnTo>
                  <a:pt x="56129" y="-400"/>
                </a:lnTo>
                <a:cubicBezTo>
                  <a:pt x="18116" y="-400"/>
                  <a:pt x="-384" y="18959"/>
                  <a:pt x="-384" y="57570"/>
                </a:cubicBezTo>
                <a:lnTo>
                  <a:pt x="-384" y="289653"/>
                </a:lnTo>
                <a:cubicBezTo>
                  <a:pt x="-384" y="328367"/>
                  <a:pt x="16975" y="346660"/>
                  <a:pt x="54032" y="346660"/>
                </a:cubicBezTo>
                <a:lnTo>
                  <a:pt x="108450" y="346660"/>
                </a:lnTo>
                <a:lnTo>
                  <a:pt x="101751" y="405693"/>
                </a:lnTo>
                <a:cubicBezTo>
                  <a:pt x="101751" y="412806"/>
                  <a:pt x="105569" y="419365"/>
                  <a:pt x="111699" y="422717"/>
                </a:cubicBezTo>
                <a:cubicBezTo>
                  <a:pt x="117799" y="426144"/>
                  <a:pt x="125282" y="425779"/>
                  <a:pt x="131026" y="421771"/>
                </a:cubicBezTo>
                <a:lnTo>
                  <a:pt x="239060" y="346674"/>
                </a:lnTo>
                <a:lnTo>
                  <a:pt x="413199" y="346674"/>
                </a:lnTo>
                <a:cubicBezTo>
                  <a:pt x="450882" y="346674"/>
                  <a:pt x="467616" y="328382"/>
                  <a:pt x="467616" y="289667"/>
                </a:cubicBezTo>
                <a:lnTo>
                  <a:pt x="467616" y="57570"/>
                </a:lnTo>
                <a:cubicBezTo>
                  <a:pt x="467616" y="18959"/>
                  <a:pt x="448787" y="-371"/>
                  <a:pt x="411103" y="-400"/>
                </a:cubicBezTo>
                <a:moveTo>
                  <a:pt x="124896" y="201160"/>
                </a:moveTo>
                <a:cubicBezTo>
                  <a:pt x="113823" y="201229"/>
                  <a:pt x="103798" y="194467"/>
                  <a:pt x="99505" y="184026"/>
                </a:cubicBezTo>
                <a:cubicBezTo>
                  <a:pt x="95211" y="173587"/>
                  <a:pt x="97492" y="161529"/>
                  <a:pt x="105284" y="153482"/>
                </a:cubicBezTo>
                <a:cubicBezTo>
                  <a:pt x="113997" y="144506"/>
                  <a:pt x="127516" y="142628"/>
                  <a:pt x="138254" y="148897"/>
                </a:cubicBezTo>
                <a:cubicBezTo>
                  <a:pt x="148994" y="155167"/>
                  <a:pt x="154283" y="168027"/>
                  <a:pt x="151157" y="180264"/>
                </a:cubicBezTo>
                <a:cubicBezTo>
                  <a:pt x="148028" y="192499"/>
                  <a:pt x="137263" y="201066"/>
                  <a:pt x="124896" y="201160"/>
                </a:cubicBezTo>
                <a:moveTo>
                  <a:pt x="233559" y="201160"/>
                </a:moveTo>
                <a:cubicBezTo>
                  <a:pt x="222515" y="201150"/>
                  <a:pt x="212561" y="194343"/>
                  <a:pt x="208333" y="183908"/>
                </a:cubicBezTo>
                <a:cubicBezTo>
                  <a:pt x="204104" y="173474"/>
                  <a:pt x="206429" y="161461"/>
                  <a:pt x="214226" y="153463"/>
                </a:cubicBezTo>
                <a:cubicBezTo>
                  <a:pt x="222025" y="145464"/>
                  <a:pt x="233763" y="143052"/>
                  <a:pt x="243978" y="147344"/>
                </a:cubicBezTo>
                <a:cubicBezTo>
                  <a:pt x="255994" y="152470"/>
                  <a:pt x="262816" y="165547"/>
                  <a:pt x="260286" y="178610"/>
                </a:cubicBezTo>
                <a:cubicBezTo>
                  <a:pt x="257756" y="191672"/>
                  <a:pt x="246579" y="201103"/>
                  <a:pt x="233559" y="201160"/>
                </a:cubicBezTo>
                <a:moveTo>
                  <a:pt x="342377" y="201160"/>
                </a:moveTo>
                <a:cubicBezTo>
                  <a:pt x="331333" y="201150"/>
                  <a:pt x="321380" y="194343"/>
                  <a:pt x="317152" y="183908"/>
                </a:cubicBezTo>
                <a:cubicBezTo>
                  <a:pt x="312921" y="173474"/>
                  <a:pt x="315248" y="161461"/>
                  <a:pt x="323046" y="153463"/>
                </a:cubicBezTo>
                <a:cubicBezTo>
                  <a:pt x="330843" y="145464"/>
                  <a:pt x="342582" y="143052"/>
                  <a:pt x="352797" y="147344"/>
                </a:cubicBezTo>
                <a:cubicBezTo>
                  <a:pt x="361231" y="150920"/>
                  <a:pt x="367366" y="158560"/>
                  <a:pt x="369155" y="167716"/>
                </a:cubicBezTo>
                <a:cubicBezTo>
                  <a:pt x="370944" y="176873"/>
                  <a:pt x="368150" y="186340"/>
                  <a:pt x="361703" y="192954"/>
                </a:cubicBezTo>
                <a:cubicBezTo>
                  <a:pt x="356574" y="198187"/>
                  <a:pt x="349631" y="201160"/>
                  <a:pt x="342377" y="201160"/>
                </a:cubicBezTo>
              </a:path>
            </a:pathLst>
          </a:custGeom>
          <a:solidFill>
            <a:srgbClr val="E4B738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1899092" y="2091913"/>
            <a:ext cx="467999" cy="434462"/>
          </a:xfrm>
          <a:custGeom>
            <a:avLst/>
            <a:gdLst/>
            <a:ahLst/>
            <a:cxnLst/>
            <a:rect l="l" t="t" r="r" b="b"/>
            <a:pathLst>
              <a:path w="467999" h="434462">
                <a:moveTo>
                  <a:pt x="413196" y="115"/>
                </a:moveTo>
                <a:lnTo>
                  <a:pt x="53838" y="115"/>
                </a:lnTo>
                <a:cubicBezTo>
                  <a:pt x="23992" y="115"/>
                  <a:pt x="114" y="24185"/>
                  <a:pt x="114" y="54272"/>
                </a:cubicBezTo>
                <a:lnTo>
                  <a:pt x="114" y="287751"/>
                </a:lnTo>
                <a:cubicBezTo>
                  <a:pt x="114" y="317838"/>
                  <a:pt x="23992" y="341908"/>
                  <a:pt x="53838" y="341908"/>
                </a:cubicBezTo>
                <a:lnTo>
                  <a:pt x="188747" y="341908"/>
                </a:lnTo>
                <a:lnTo>
                  <a:pt x="188747" y="408101"/>
                </a:lnTo>
                <a:lnTo>
                  <a:pt x="114726" y="408101"/>
                </a:lnTo>
                <a:cubicBezTo>
                  <a:pt x="107563" y="408101"/>
                  <a:pt x="101594" y="414119"/>
                  <a:pt x="101594" y="421339"/>
                </a:cubicBezTo>
                <a:cubicBezTo>
                  <a:pt x="101594" y="428561"/>
                  <a:pt x="107563" y="434578"/>
                  <a:pt x="114726" y="434578"/>
                </a:cubicBezTo>
                <a:lnTo>
                  <a:pt x="342757" y="434578"/>
                </a:lnTo>
                <a:cubicBezTo>
                  <a:pt x="349921" y="434578"/>
                  <a:pt x="355890" y="428561"/>
                  <a:pt x="355890" y="421339"/>
                </a:cubicBezTo>
                <a:cubicBezTo>
                  <a:pt x="355890" y="414119"/>
                  <a:pt x="349921" y="408101"/>
                  <a:pt x="342757" y="408101"/>
                </a:cubicBezTo>
                <a:lnTo>
                  <a:pt x="269931" y="408101"/>
                </a:lnTo>
                <a:lnTo>
                  <a:pt x="269931" y="341908"/>
                </a:lnTo>
                <a:lnTo>
                  <a:pt x="414389" y="341908"/>
                </a:lnTo>
                <a:cubicBezTo>
                  <a:pt x="444237" y="341908"/>
                  <a:pt x="468114" y="317838"/>
                  <a:pt x="468114" y="287751"/>
                </a:cubicBezTo>
                <a:lnTo>
                  <a:pt x="468114" y="54272"/>
                </a:lnTo>
                <a:cubicBezTo>
                  <a:pt x="466920" y="25388"/>
                  <a:pt x="443042" y="115"/>
                  <a:pt x="413196" y="115"/>
                </a:cubicBezTo>
                <a:moveTo>
                  <a:pt x="389317" y="80749"/>
                </a:moveTo>
                <a:cubicBezTo>
                  <a:pt x="389317" y="80749"/>
                  <a:pt x="389317" y="81953"/>
                  <a:pt x="389317" y="80749"/>
                </a:cubicBezTo>
                <a:lnTo>
                  <a:pt x="389317" y="81953"/>
                </a:lnTo>
                <a:lnTo>
                  <a:pt x="255605" y="261275"/>
                </a:lnTo>
                <a:lnTo>
                  <a:pt x="252023" y="258867"/>
                </a:lnTo>
                <a:lnTo>
                  <a:pt x="146961" y="181844"/>
                </a:lnTo>
                <a:lnTo>
                  <a:pt x="109951" y="229983"/>
                </a:lnTo>
                <a:cubicBezTo>
                  <a:pt x="106369" y="236001"/>
                  <a:pt x="99206" y="238408"/>
                  <a:pt x="93236" y="236001"/>
                </a:cubicBezTo>
                <a:cubicBezTo>
                  <a:pt x="86073" y="233593"/>
                  <a:pt x="82491" y="225169"/>
                  <a:pt x="84879" y="217948"/>
                </a:cubicBezTo>
                <a:cubicBezTo>
                  <a:pt x="84879" y="216746"/>
                  <a:pt x="84879" y="216746"/>
                  <a:pt x="86073" y="215541"/>
                </a:cubicBezTo>
                <a:lnTo>
                  <a:pt x="136216" y="149349"/>
                </a:lnTo>
                <a:lnTo>
                  <a:pt x="140992" y="143331"/>
                </a:lnTo>
                <a:lnTo>
                  <a:pt x="249634" y="223966"/>
                </a:lnTo>
                <a:lnTo>
                  <a:pt x="367829" y="66307"/>
                </a:lnTo>
                <a:cubicBezTo>
                  <a:pt x="371411" y="62697"/>
                  <a:pt x="377380" y="61493"/>
                  <a:pt x="382154" y="63900"/>
                </a:cubicBezTo>
                <a:cubicBezTo>
                  <a:pt x="389317" y="66307"/>
                  <a:pt x="392899" y="73528"/>
                  <a:pt x="389317" y="80749"/>
                </a:cubicBezTo>
              </a:path>
            </a:pathLst>
          </a:custGeom>
          <a:solidFill>
            <a:srgbClr val="E4B738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5862094" y="2075145"/>
            <a:ext cx="467811" cy="467999"/>
          </a:xfrm>
          <a:custGeom>
            <a:avLst/>
            <a:gdLst/>
            <a:ahLst/>
            <a:cxnLst/>
            <a:rect l="l" t="t" r="r" b="b"/>
            <a:pathLst>
              <a:path w="467811" h="467999">
                <a:moveTo>
                  <a:pt x="424917" y="114"/>
                </a:moveTo>
                <a:lnTo>
                  <a:pt x="341919" y="114"/>
                </a:lnTo>
                <a:lnTo>
                  <a:pt x="339655" y="114"/>
                </a:lnTo>
                <a:lnTo>
                  <a:pt x="73304" y="870"/>
                </a:lnTo>
                <a:cubicBezTo>
                  <a:pt x="49913" y="870"/>
                  <a:pt x="31050" y="19772"/>
                  <a:pt x="31050" y="43209"/>
                </a:cubicBezTo>
                <a:lnTo>
                  <a:pt x="31050" y="106718"/>
                </a:lnTo>
                <a:lnTo>
                  <a:pt x="79340" y="106718"/>
                </a:lnTo>
                <a:cubicBezTo>
                  <a:pt x="88395" y="106718"/>
                  <a:pt x="95185" y="113523"/>
                  <a:pt x="95185" y="122595"/>
                </a:cubicBezTo>
                <a:lnTo>
                  <a:pt x="95185" y="133180"/>
                </a:lnTo>
                <a:cubicBezTo>
                  <a:pt x="95185" y="142253"/>
                  <a:pt x="88395" y="149058"/>
                  <a:pt x="79340" y="149058"/>
                </a:cubicBezTo>
                <a:lnTo>
                  <a:pt x="74059" y="149058"/>
                </a:lnTo>
                <a:lnTo>
                  <a:pt x="74059" y="143765"/>
                </a:lnTo>
                <a:cubicBezTo>
                  <a:pt x="74059" y="134692"/>
                  <a:pt x="67268" y="127888"/>
                  <a:pt x="58213" y="127888"/>
                </a:cubicBezTo>
                <a:lnTo>
                  <a:pt x="14450" y="127888"/>
                </a:lnTo>
                <a:cubicBezTo>
                  <a:pt x="8414" y="128644"/>
                  <a:pt x="3132" y="132424"/>
                  <a:pt x="869" y="138473"/>
                </a:cubicBezTo>
                <a:cubicBezTo>
                  <a:pt x="114" y="139985"/>
                  <a:pt x="114" y="142253"/>
                  <a:pt x="114" y="143765"/>
                </a:cubicBezTo>
                <a:lnTo>
                  <a:pt x="114" y="154350"/>
                </a:lnTo>
                <a:cubicBezTo>
                  <a:pt x="114" y="163423"/>
                  <a:pt x="6905" y="170226"/>
                  <a:pt x="15959" y="170226"/>
                </a:cubicBezTo>
                <a:lnTo>
                  <a:pt x="31804" y="170226"/>
                </a:lnTo>
                <a:lnTo>
                  <a:pt x="31804" y="287416"/>
                </a:lnTo>
                <a:lnTo>
                  <a:pt x="80095" y="287416"/>
                </a:lnTo>
                <a:cubicBezTo>
                  <a:pt x="89149" y="287416"/>
                  <a:pt x="95940" y="294221"/>
                  <a:pt x="95940" y="303294"/>
                </a:cubicBezTo>
                <a:lnTo>
                  <a:pt x="95940" y="313877"/>
                </a:lnTo>
                <a:cubicBezTo>
                  <a:pt x="95940" y="322951"/>
                  <a:pt x="89149" y="329756"/>
                  <a:pt x="80095" y="329756"/>
                </a:cubicBezTo>
                <a:lnTo>
                  <a:pt x="74813" y="329756"/>
                </a:lnTo>
                <a:lnTo>
                  <a:pt x="74813" y="325220"/>
                </a:lnTo>
                <a:cubicBezTo>
                  <a:pt x="74813" y="316147"/>
                  <a:pt x="68022" y="309342"/>
                  <a:pt x="58968" y="309342"/>
                </a:cubicBezTo>
                <a:lnTo>
                  <a:pt x="15205" y="309342"/>
                </a:lnTo>
                <a:cubicBezTo>
                  <a:pt x="9168" y="310098"/>
                  <a:pt x="3887" y="313877"/>
                  <a:pt x="1623" y="319927"/>
                </a:cubicBezTo>
                <a:cubicBezTo>
                  <a:pt x="869" y="321439"/>
                  <a:pt x="869" y="323706"/>
                  <a:pt x="869" y="325220"/>
                </a:cubicBezTo>
                <a:lnTo>
                  <a:pt x="869" y="335803"/>
                </a:lnTo>
                <a:cubicBezTo>
                  <a:pt x="869" y="344876"/>
                  <a:pt x="7659" y="351681"/>
                  <a:pt x="16714" y="351681"/>
                </a:cubicBezTo>
                <a:lnTo>
                  <a:pt x="32559" y="351681"/>
                </a:lnTo>
                <a:lnTo>
                  <a:pt x="32559" y="425776"/>
                </a:lnTo>
                <a:cubicBezTo>
                  <a:pt x="32559" y="449213"/>
                  <a:pt x="51422" y="468113"/>
                  <a:pt x="74813" y="468113"/>
                </a:cubicBezTo>
                <a:lnTo>
                  <a:pt x="425672" y="468113"/>
                </a:lnTo>
                <a:cubicBezTo>
                  <a:pt x="449062" y="468113"/>
                  <a:pt x="467926" y="449213"/>
                  <a:pt x="467926" y="425776"/>
                </a:cubicBezTo>
                <a:lnTo>
                  <a:pt x="467926" y="42453"/>
                </a:lnTo>
                <a:cubicBezTo>
                  <a:pt x="467172" y="19015"/>
                  <a:pt x="448308" y="114"/>
                  <a:pt x="424917" y="114"/>
                </a:cubicBezTo>
                <a:moveTo>
                  <a:pt x="393982" y="346388"/>
                </a:moveTo>
                <a:cubicBezTo>
                  <a:pt x="393982" y="346388"/>
                  <a:pt x="393228" y="347902"/>
                  <a:pt x="393228" y="348658"/>
                </a:cubicBezTo>
                <a:cubicBezTo>
                  <a:pt x="392472" y="350169"/>
                  <a:pt x="390209" y="352437"/>
                  <a:pt x="388701" y="353949"/>
                </a:cubicBezTo>
                <a:lnTo>
                  <a:pt x="384173" y="356217"/>
                </a:lnTo>
                <a:lnTo>
                  <a:pt x="381154" y="356973"/>
                </a:lnTo>
                <a:lnTo>
                  <a:pt x="153285" y="356973"/>
                </a:lnTo>
                <a:cubicBezTo>
                  <a:pt x="151776" y="356217"/>
                  <a:pt x="149512" y="355461"/>
                  <a:pt x="148003" y="354705"/>
                </a:cubicBezTo>
                <a:cubicBezTo>
                  <a:pt x="146494" y="353949"/>
                  <a:pt x="144985" y="351681"/>
                  <a:pt x="144230" y="349414"/>
                </a:cubicBezTo>
                <a:cubicBezTo>
                  <a:pt x="144230" y="348658"/>
                  <a:pt x="143476" y="347144"/>
                  <a:pt x="143476" y="347144"/>
                </a:cubicBezTo>
                <a:cubicBezTo>
                  <a:pt x="142721" y="346388"/>
                  <a:pt x="140458" y="336561"/>
                  <a:pt x="143476" y="325976"/>
                </a:cubicBezTo>
                <a:lnTo>
                  <a:pt x="143476" y="325220"/>
                </a:lnTo>
                <a:lnTo>
                  <a:pt x="144230" y="324462"/>
                </a:lnTo>
                <a:cubicBezTo>
                  <a:pt x="151776" y="314635"/>
                  <a:pt x="169885" y="304050"/>
                  <a:pt x="189503" y="293465"/>
                </a:cubicBezTo>
                <a:cubicBezTo>
                  <a:pt x="207612" y="283636"/>
                  <a:pt x="234020" y="268514"/>
                  <a:pt x="234020" y="260955"/>
                </a:cubicBezTo>
                <a:lnTo>
                  <a:pt x="234020" y="256417"/>
                </a:lnTo>
                <a:cubicBezTo>
                  <a:pt x="234020" y="254150"/>
                  <a:pt x="233265" y="252638"/>
                  <a:pt x="231757" y="251126"/>
                </a:cubicBezTo>
                <a:cubicBezTo>
                  <a:pt x="215911" y="235248"/>
                  <a:pt x="207612" y="213322"/>
                  <a:pt x="207612" y="189884"/>
                </a:cubicBezTo>
                <a:cubicBezTo>
                  <a:pt x="207612" y="152082"/>
                  <a:pt x="215156" y="112767"/>
                  <a:pt x="268728" y="112767"/>
                </a:cubicBezTo>
                <a:cubicBezTo>
                  <a:pt x="322301" y="112767"/>
                  <a:pt x="329846" y="151326"/>
                  <a:pt x="329846" y="189884"/>
                </a:cubicBezTo>
                <a:cubicBezTo>
                  <a:pt x="329846" y="213322"/>
                  <a:pt x="321547" y="235248"/>
                  <a:pt x="305701" y="251126"/>
                </a:cubicBezTo>
                <a:cubicBezTo>
                  <a:pt x="304192" y="252638"/>
                  <a:pt x="303438" y="254150"/>
                  <a:pt x="303438" y="256417"/>
                </a:cubicBezTo>
                <a:lnTo>
                  <a:pt x="303438" y="260955"/>
                </a:lnTo>
                <a:cubicBezTo>
                  <a:pt x="303438" y="268514"/>
                  <a:pt x="330600" y="283636"/>
                  <a:pt x="347955" y="293465"/>
                </a:cubicBezTo>
                <a:cubicBezTo>
                  <a:pt x="367573" y="304050"/>
                  <a:pt x="385682" y="314635"/>
                  <a:pt x="393228" y="324462"/>
                </a:cubicBezTo>
                <a:lnTo>
                  <a:pt x="393982" y="325220"/>
                </a:lnTo>
                <a:lnTo>
                  <a:pt x="393982" y="325976"/>
                </a:lnTo>
                <a:cubicBezTo>
                  <a:pt x="397755" y="335803"/>
                  <a:pt x="394736" y="345632"/>
                  <a:pt x="393982" y="346388"/>
                </a:cubicBezTo>
              </a:path>
            </a:pathLst>
          </a:custGeom>
          <a:solidFill>
            <a:srgbClr val="E4B738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9" name="TextBox 9"/>
          <p:cNvSpPr txBox="1"/>
          <p:nvPr/>
        </p:nvSpPr>
        <p:spPr>
          <a:xfrm>
            <a:off x="426085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作风建设必须落到工作实效上。要坚决反对重痕迹轻实绩、重表态轻落实、重包装轻效果等现象，减少不必要的材料和会议，把更多时间用于调查研究、分析问题、服务基层和推动落实。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26085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反对形式主义和官僚主义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378960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面对复杂决策任务，要强化目标导向、问题导向和结果导向，明确责任边界、时间节点和评价标准。既要防止急于求成、仓促决策，也要避免层层请示、久拖不决，以规范高效的流程保障决策质量。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378960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坚持务实高效的工作方法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345805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党员干部要把工作成效作为检验作风的重要标尺，对部署的任务紧盯不放、持续跟踪、闭环管理。对发现的问题要及时反馈、及时纠偏、及时复盘，推动形成发现问题、解决问题、总结提升的良性循环。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345805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形成真抓实干的工作习惯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持续改进作风提升工作效能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3829" y="1315497"/>
            <a:ext cx="230516" cy="230516"/>
          </a:xfrm>
          <a:prstGeom prst="ellipse">
            <a:avLst/>
          </a:prstGeom>
          <a:solidFill>
            <a:srgbClr val="E4B738"/>
          </a:solidFill>
        </p:spPr>
      </p:sp>
      <p:sp>
        <p:nvSpPr>
          <p:cNvPr id="3" name="AutoShape 3"/>
          <p:cNvSpPr/>
          <p:nvPr/>
        </p:nvSpPr>
        <p:spPr>
          <a:xfrm>
            <a:off x="763829" y="3191287"/>
            <a:ext cx="230516" cy="230516"/>
          </a:xfrm>
          <a:prstGeom prst="ellipse">
            <a:avLst/>
          </a:prstGeom>
          <a:solidFill>
            <a:srgbClr val="E4B738"/>
          </a:solidFill>
        </p:spPr>
      </p:sp>
      <p:sp>
        <p:nvSpPr>
          <p:cNvPr id="4" name="AutoShape 4"/>
          <p:cNvSpPr/>
          <p:nvPr/>
        </p:nvSpPr>
        <p:spPr>
          <a:xfrm>
            <a:off x="763829" y="5134387"/>
            <a:ext cx="230516" cy="230516"/>
          </a:xfrm>
          <a:prstGeom prst="ellipse">
            <a:avLst/>
          </a:prstGeom>
          <a:solidFill>
            <a:srgbClr val="E4B738"/>
          </a:solidFill>
        </p:spPr>
      </p:sp>
      <p:sp>
        <p:nvSpPr>
          <p:cNvPr id="5" name="TextBox 5"/>
          <p:cNvSpPr txBox="1"/>
          <p:nvPr/>
        </p:nvSpPr>
        <p:spPr>
          <a:xfrm>
            <a:off x="1065530" y="3440430"/>
            <a:ext cx="5760000" cy="13932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数据采购、项目建设、平台运维、模型应用和结果采信等环节，都可能存在利益输送和权力寻租风险。要完善授权审批、供应商管理、过程留痕、利益冲突申报和第三方评估机制，做到权责清晰、流程透明、责任可追溯。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1065530" y="3100070"/>
            <a:ext cx="57600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防范智能决策领域廉政风险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1065530" y="5369560"/>
            <a:ext cx="5760000" cy="13932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党员干部要慎独慎微、慎始慎终，警惕小恩小惠、请托说情和关系围猎。要严格落实中央八项规定及其实施细则精神，培养健康生活情趣，主动接受组织和群众监督，做到心有所畏、言有所戒、行有所止。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065530" y="5033645"/>
            <a:ext cx="57600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自觉净化社交圈生活圈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065530" y="1214755"/>
            <a:ext cx="57600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树立正确权力观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065530" y="1543685"/>
            <a:ext cx="5760000" cy="13932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权力来自组织和人民，必须用来履行职责、服务群众、推动发展。党员干部要正确处理公与私、义与利、权与责的关系，始终做到依法用权、秉公用权、廉洁用权，不能把岗位影响力转化为个人利益。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坚持廉洁用权守住政治底线</a:t>
            </a:r>
            <a:endParaRPr lang="en-US" sz="1100"/>
          </a:p>
        </p:txBody>
      </p:sp>
      <p:pic>
        <p:nvPicPr>
          <p:cNvPr id="13" name="image21.jpeg"/>
          <p:cNvPicPr>
            <a:picLocks noChangeAspect="1"/>
          </p:cNvPicPr>
          <p:nvPr/>
        </p:nvPicPr>
        <p:blipFill>
          <a:blip r:embed="rId1"/>
          <a:srcRect l="16646" r="16646"/>
          <a:stretch>
            <a:fillRect/>
          </a:stretch>
        </p:blipFill>
        <p:spPr>
          <a:xfrm>
            <a:off x="7000240" y="1605915"/>
            <a:ext cx="4500880" cy="4500880"/>
          </a:xfrm>
          <a:prstGeom prst="ellipse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建立长效机制</a:t>
            </a:r>
            <a:endParaRPr lang="en-US" sz="4800" b="1" spc="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推动党性落地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PART-05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1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以党性分析促进自我检视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70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以理论学习提升政治能力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32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以警示教育筑牢思想防线</a:t>
            </a:r>
            <a:endParaRPr lang="en-US" sz="1100"/>
          </a:p>
        </p:txBody>
      </p:sp>
      <p:sp>
        <p:nvSpPr>
          <p:cNvPr id="5" name="Freeform 5"/>
          <p:cNvSpPr/>
          <p:nvPr/>
        </p:nvSpPr>
        <p:spPr>
          <a:xfrm>
            <a:off x="172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18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7" name="Freeform 7"/>
          <p:cNvSpPr/>
          <p:nvPr/>
        </p:nvSpPr>
        <p:spPr>
          <a:xfrm>
            <a:off x="553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34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E4B738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799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" name="TextBox 10"/>
          <p:cNvSpPr txBox="1"/>
          <p:nvPr/>
        </p:nvSpPr>
        <p:spPr>
          <a:xfrm>
            <a:off x="70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把理论学习与岗位职责、重点任务和现实问题结合起来，推动学习从“完成规定动作”转向“解决实际问题”。通过专题研讨、案例教学、调查研究和岗位实践，引导党员干部在学中思、思中悟、悟中行。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51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党员干部要定期对照党章党规、初心使命和岗位职责，检查理想信念、宗旨意识、纪律作风和担当精神。对查摆出的具体问题，建立整改清单、责任清单和时限清单，防止党性分析停留在口号和表态层面。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325485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警示教育要坚持用身边事教育身边人，深入剖析违纪违法案件背后的思想蜕变、权力失控和监督失灵。通过以案说德、以案说纪、以案说法、以案说责，引导党员干部知敬畏、存戒惧、守底线。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4" name="TextBox 1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构建经常性党性教育机制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7.jpeg"/>
          <p:cNvPicPr>
            <a:picLocks noChangeAspect="1"/>
          </p:cNvPicPr>
          <p:nvPr/>
        </p:nvPicPr>
        <p:blipFill rotWithShape="1">
          <a:blip r:embed="rId1"/>
          <a:srcRect l="3799" t="3019" r="20475" b="46512"/>
          <a:stretch>
            <a:fillRect/>
          </a:stretch>
        </p:blipFill>
        <p:spPr>
          <a:xfrm>
            <a:off x="4661001" y="1540252"/>
            <a:ext cx="1620000" cy="1620000"/>
          </a:xfrm>
          <a:custGeom>
            <a:avLst/>
            <a:gdLst/>
            <a:ahLst/>
            <a:cxnLst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3" name="image38.jpeg"/>
          <p:cNvPicPr>
            <a:picLocks noChangeAspect="1"/>
          </p:cNvPicPr>
          <p:nvPr/>
        </p:nvPicPr>
        <p:blipFill rotWithShape="1">
          <a:blip r:embed="rId2"/>
          <a:srcRect l="25588" t="2852" r="35943" b="39477"/>
          <a:stretch>
            <a:fillRect/>
          </a:stretch>
        </p:blipFill>
        <p:spPr>
          <a:xfrm>
            <a:off x="6344704" y="2592965"/>
            <a:ext cx="1620000" cy="1620000"/>
          </a:xfrm>
          <a:custGeom>
            <a:avLst/>
            <a:gdLst/>
            <a:ahLst/>
            <a:cxnLst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39.jpeg"/>
          <p:cNvPicPr>
            <a:picLocks noChangeAspect="1"/>
          </p:cNvPicPr>
          <p:nvPr/>
        </p:nvPicPr>
        <p:blipFill>
          <a:blip r:embed="rId3"/>
          <a:srcRect l="19675" t="4500" r="19675" b="4500"/>
          <a:stretch>
            <a:fillRect/>
          </a:stretch>
        </p:blipFill>
        <p:spPr>
          <a:xfrm>
            <a:off x="4665891" y="3699195"/>
            <a:ext cx="1620000" cy="1620000"/>
          </a:xfrm>
          <a:custGeom>
            <a:avLst/>
            <a:gdLst/>
            <a:ahLst/>
            <a:cxnLst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5" name="AutoShape 5"/>
          <p:cNvSpPr/>
          <p:nvPr/>
        </p:nvSpPr>
        <p:spPr>
          <a:xfrm>
            <a:off x="4384776" y="2663411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458338" y="3777045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84776" y="4822354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3290" y="1909445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对涉及公共利益、社会稳定、数据安全和重大资源配置的决策事项，应开展政治安全、意识形态、廉政风险和社会影响评估。审查重点包括决策方向是否正确、依据是否充分、程序是否规范、风险是否可控。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923290" y="1224915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建立政治安全审查机制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23290" y="4601210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建立定期检查、随机抽查、专项审计和问题复盘相结合的监督机制，重点关注决策偏差、程序缺失、数据滥用和执行变形等问题。对发现的风险及时纠偏，对有效做法及时固化，持续提升制度执行力。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923290" y="3916680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推动监督评价常态化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136890" y="3255645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明确数据提供、模型开发、方案论证、集体决策、执行监督和效果评估等环节的责任主体，建立岗位责任、审核责任和领导责任相衔接的责任体系。任何技术结果都必须有来源、有依据、有复核、有记录，确保责任能够追溯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136890" y="2571115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完善决策全过程责任链条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把党性要求嵌入智能决策流程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38325" y="1822450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在理论学习、遵规守纪、服务群众、攻坚克难和廉洁自律等方面，党员干部要带头示范、带头落实。特别是在重大项目、复杂任务和突发事件中，要主动亮身份、担责任、作贡献，带动形成奋勇争先的良好氛围。</a:t>
            </a:r>
            <a:endParaRPr lang="en-US" sz="15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838325" y="136652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党员干部要走在前作表率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38325" y="3717925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党支部要把党性教育融入业务管理、团队建设和日常监督，围绕重点任务开展承诺践诺、党员示范岗、责任区和攻坚小组等活动。通过组织化动员和协同化推进，把党的政治优势转化为决策效能和发展动能。</a:t>
            </a:r>
            <a:endParaRPr lang="en-US" sz="15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38325" y="327406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党支部要发挥战斗堡垒作用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838325" y="5560060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全体党员要从小事做起、从本职岗位做起，把政治本色体现为对工作的认真、对群众的负责、对纪律的敬畏和对事业的忠诚。要以更高标准约束自己，以更实作风履职尽责，努力在智能决策实践中交出经得起检验的答卷。</a:t>
            </a:r>
            <a:endParaRPr lang="en-US" sz="15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38325" y="512826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以实际行动接受群众检验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94656" y="14501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1129400" y="1584888"/>
            <a:ext cx="368642" cy="36864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0" name="AutoShape 10"/>
          <p:cNvSpPr/>
          <p:nvPr/>
        </p:nvSpPr>
        <p:spPr>
          <a:xfrm>
            <a:off x="986401" y="332656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1121145" y="3461313"/>
            <a:ext cx="368642" cy="36864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2" name="AutoShape 12"/>
          <p:cNvSpPr/>
          <p:nvPr/>
        </p:nvSpPr>
        <p:spPr>
          <a:xfrm>
            <a:off x="994656" y="521188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1129401" y="5346629"/>
            <a:ext cx="368642" cy="36864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以党员先锋作用凝聚组织合力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025" y="293370"/>
            <a:ext cx="2527935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713990" y="4102735"/>
            <a:ext cx="6739255" cy="8382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rgbClr val="FBD74D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2467610" y="187388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永葆政治本色</a:t>
            </a:r>
            <a:endParaRPr lang="en-US" sz="4800" b="1" spc="40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Medium"/>
                <a:ea typeface="思源黑体 Medium"/>
              </a:rPr>
              <a:t>走好新时代赶考路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4195763" y="768985"/>
            <a:ext cx="3650615" cy="1160145"/>
            <a:chOff x="6852" y="2011"/>
            <a:chExt cx="5749" cy="1827"/>
          </a:xfrm>
        </p:grpSpPr>
        <p:grpSp>
          <p:nvGrpSpPr>
            <p:cNvPr id="6" name="Group 6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Normal"/>
                    <a:ea typeface="思源黑体 Normal"/>
                  </a:rPr>
                  <a:t>PART-06</a:t>
                </a:r>
                <a:endParaRPr lang="en-US" sz="1100"/>
              </a:p>
            </p:txBody>
          </p:sp>
        </p:grpSp>
        <p:sp>
          <p:nvSpPr>
            <p:cNvPr id="9" name="AutoShape 9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0" name="AutoShape 10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7953" y="1264285"/>
            <a:ext cx="2414270" cy="1626870"/>
            <a:chOff x="2531" y="1991"/>
            <a:chExt cx="3802" cy="2562"/>
          </a:xfrm>
          <a:solidFill>
            <a:srgbClr val="E4B738"/>
          </a:solidFill>
        </p:grpSpPr>
        <p:sp>
          <p:nvSpPr>
            <p:cNvPr id="3" name="Freeform 3"/>
            <p:cNvSpPr/>
            <p:nvPr/>
          </p:nvSpPr>
          <p:spPr>
            <a:xfrm>
              <a:off x="2531" y="1991"/>
              <a:ext cx="3803" cy="2562"/>
            </a:xfrm>
            <a:custGeom>
              <a:avLst/>
              <a:gdLst/>
              <a:ahLst/>
              <a:cxnLst/>
              <a:rect l="l" t="t" r="r" b="b"/>
              <a:pathLst>
                <a:path w="2139848" h="1441441">
                  <a:moveTo>
                    <a:pt x="0" y="1134815"/>
                  </a:moveTo>
                  <a:lnTo>
                    <a:pt x="831588" y="303037"/>
                  </a:lnTo>
                  <a:lnTo>
                    <a:pt x="1363493" y="303037"/>
                  </a:lnTo>
                  <a:cubicBezTo>
                    <a:pt x="1370233" y="303086"/>
                    <a:pt x="1376457" y="299434"/>
                    <a:pt x="1379702" y="293526"/>
                  </a:cubicBezTo>
                  <a:cubicBezTo>
                    <a:pt x="1382948" y="287617"/>
                    <a:pt x="1382693" y="280404"/>
                    <a:pt x="1379037" y="274741"/>
                  </a:cubicBezTo>
                  <a:lnTo>
                    <a:pt x="1349970" y="230120"/>
                  </a:lnTo>
                  <a:cubicBezTo>
                    <a:pt x="1322420" y="189052"/>
                    <a:pt x="1312301" y="138723"/>
                    <a:pt x="1321836" y="90195"/>
                  </a:cubicBezTo>
                  <a:cubicBezTo>
                    <a:pt x="1325865" y="63769"/>
                    <a:pt x="1339475" y="39751"/>
                    <a:pt x="1360073" y="22720"/>
                  </a:cubicBezTo>
                  <a:cubicBezTo>
                    <a:pt x="1378343" y="9698"/>
                    <a:pt x="1399865" y="2002"/>
                    <a:pt x="1422248" y="487"/>
                  </a:cubicBezTo>
                  <a:cubicBezTo>
                    <a:pt x="1473675" y="-3400"/>
                    <a:pt x="1524108" y="16138"/>
                    <a:pt x="1559499" y="53659"/>
                  </a:cubicBezTo>
                  <a:lnTo>
                    <a:pt x="2098399" y="606208"/>
                  </a:lnTo>
                  <a:cubicBezTo>
                    <a:pt x="2098399" y="606208"/>
                    <a:pt x="2191661" y="684722"/>
                    <a:pt x="2098399" y="808323"/>
                  </a:cubicBezTo>
                  <a:cubicBezTo>
                    <a:pt x="2020680" y="911712"/>
                    <a:pt x="1673279" y="1274740"/>
                    <a:pt x="1559499" y="1392433"/>
                  </a:cubicBezTo>
                  <a:cubicBezTo>
                    <a:pt x="1531797" y="1421458"/>
                    <a:pt x="1494156" y="1438950"/>
                    <a:pt x="1454113" y="1441407"/>
                  </a:cubicBezTo>
                  <a:cubicBezTo>
                    <a:pt x="1412008" y="1442351"/>
                    <a:pt x="1371835" y="1423753"/>
                    <a:pt x="1345307" y="1391034"/>
                  </a:cubicBezTo>
                  <a:cubicBezTo>
                    <a:pt x="1341155" y="1385749"/>
                    <a:pt x="1337708" y="1379949"/>
                    <a:pt x="1335048" y="1373776"/>
                  </a:cubicBezTo>
                  <a:cubicBezTo>
                    <a:pt x="1315085" y="1318694"/>
                    <a:pt x="1324074" y="1257267"/>
                    <a:pt x="1358985" y="1210219"/>
                  </a:cubicBezTo>
                  <a:lnTo>
                    <a:pt x="1386964" y="1170885"/>
                  </a:lnTo>
                  <a:cubicBezTo>
                    <a:pt x="1391027" y="1165393"/>
                    <a:pt x="1391638" y="1158077"/>
                    <a:pt x="1388545" y="1151987"/>
                  </a:cubicBezTo>
                  <a:cubicBezTo>
                    <a:pt x="1385452" y="1145897"/>
                    <a:pt x="1379183" y="1142077"/>
                    <a:pt x="1372353" y="1142122"/>
                  </a:cubicBezTo>
                  <a:lnTo>
                    <a:pt x="0" y="1134815"/>
                  </a:lnTo>
                  <a:close/>
                </a:path>
              </a:pathLst>
            </a:custGeom>
            <a:grpFill/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AutoShape 4"/>
            <p:cNvSpPr/>
            <p:nvPr/>
          </p:nvSpPr>
          <p:spPr>
            <a:xfrm rot="5400000">
              <a:off x="2531" y="4004"/>
              <a:ext cx="454" cy="454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>
              <a:off x="4146" y="2994"/>
              <a:ext cx="574" cy="555"/>
            </a:xfrm>
            <a:custGeom>
              <a:avLst/>
              <a:gdLst/>
              <a:ahLst/>
              <a:cxnLst/>
              <a:rect l="l" t="t" r="r" b="b"/>
              <a:pathLst>
                <a:path w="323214" h="312379">
                  <a:moveTo>
                    <a:pt x="244506" y="244532"/>
                  </a:moveTo>
                  <a:cubicBezTo>
                    <a:pt x="230541" y="218158"/>
                    <a:pt x="204883" y="204404"/>
                    <a:pt x="175978" y="192914"/>
                  </a:cubicBezTo>
                  <a:cubicBezTo>
                    <a:pt x="171594" y="191135"/>
                    <a:pt x="169807" y="186119"/>
                    <a:pt x="171919" y="182073"/>
                  </a:cubicBezTo>
                  <a:lnTo>
                    <a:pt x="171919" y="181911"/>
                  </a:lnTo>
                  <a:lnTo>
                    <a:pt x="172406" y="180941"/>
                  </a:lnTo>
                  <a:cubicBezTo>
                    <a:pt x="185235" y="163141"/>
                    <a:pt x="196439" y="140649"/>
                    <a:pt x="198063" y="111847"/>
                  </a:cubicBezTo>
                  <a:cubicBezTo>
                    <a:pt x="201148" y="78837"/>
                    <a:pt x="188645" y="55536"/>
                    <a:pt x="171269" y="38060"/>
                  </a:cubicBezTo>
                  <a:cubicBezTo>
                    <a:pt x="168833" y="35633"/>
                    <a:pt x="168184" y="31911"/>
                    <a:pt x="169807" y="28837"/>
                  </a:cubicBezTo>
                  <a:cubicBezTo>
                    <a:pt x="178089" y="13626"/>
                    <a:pt x="190918" y="1652"/>
                    <a:pt x="214302" y="196"/>
                  </a:cubicBezTo>
                  <a:cubicBezTo>
                    <a:pt x="250027" y="-1422"/>
                    <a:pt x="269514" y="21232"/>
                    <a:pt x="272761" y="50358"/>
                  </a:cubicBezTo>
                  <a:cubicBezTo>
                    <a:pt x="277632" y="82720"/>
                    <a:pt x="266266" y="108610"/>
                    <a:pt x="253275" y="124792"/>
                  </a:cubicBezTo>
                  <a:cubicBezTo>
                    <a:pt x="251650" y="128028"/>
                    <a:pt x="248403" y="129646"/>
                    <a:pt x="246779" y="132882"/>
                  </a:cubicBezTo>
                  <a:cubicBezTo>
                    <a:pt x="245480" y="135471"/>
                    <a:pt x="245155" y="141458"/>
                    <a:pt x="246129" y="145342"/>
                  </a:cubicBezTo>
                  <a:cubicBezTo>
                    <a:pt x="246455" y="146961"/>
                    <a:pt x="247266" y="148255"/>
                    <a:pt x="248566" y="149387"/>
                  </a:cubicBezTo>
                  <a:cubicBezTo>
                    <a:pt x="253112" y="153271"/>
                    <a:pt x="262368" y="156021"/>
                    <a:pt x="268052" y="158934"/>
                  </a:cubicBezTo>
                  <a:cubicBezTo>
                    <a:pt x="276171" y="162171"/>
                    <a:pt x="282666" y="165406"/>
                    <a:pt x="289162" y="168643"/>
                  </a:cubicBezTo>
                  <a:cubicBezTo>
                    <a:pt x="302153" y="175116"/>
                    <a:pt x="316767" y="184824"/>
                    <a:pt x="321639" y="197769"/>
                  </a:cubicBezTo>
                  <a:cubicBezTo>
                    <a:pt x="324887" y="205860"/>
                    <a:pt x="323263" y="222041"/>
                    <a:pt x="318392" y="228513"/>
                  </a:cubicBezTo>
                  <a:cubicBezTo>
                    <a:pt x="307836" y="243562"/>
                    <a:pt x="277470" y="245989"/>
                    <a:pt x="252463" y="248901"/>
                  </a:cubicBezTo>
                  <a:cubicBezTo>
                    <a:pt x="249215" y="249063"/>
                    <a:pt x="246129" y="247445"/>
                    <a:pt x="244506" y="244532"/>
                  </a:cubicBezTo>
                  <a:moveTo>
                    <a:pt x="114" y="276895"/>
                  </a:moveTo>
                  <a:lnTo>
                    <a:pt x="114" y="265568"/>
                  </a:lnTo>
                  <a:cubicBezTo>
                    <a:pt x="114" y="262332"/>
                    <a:pt x="1738" y="259096"/>
                    <a:pt x="3362" y="255860"/>
                  </a:cubicBezTo>
                  <a:cubicBezTo>
                    <a:pt x="9695" y="243076"/>
                    <a:pt x="22523" y="234986"/>
                    <a:pt x="33728" y="227057"/>
                  </a:cubicBezTo>
                  <a:cubicBezTo>
                    <a:pt x="34053" y="226896"/>
                    <a:pt x="34378" y="226572"/>
                    <a:pt x="34702" y="226409"/>
                  </a:cubicBezTo>
                  <a:cubicBezTo>
                    <a:pt x="44283" y="221718"/>
                    <a:pt x="53864" y="216862"/>
                    <a:pt x="65069" y="212170"/>
                  </a:cubicBezTo>
                  <a:cubicBezTo>
                    <a:pt x="67829" y="210876"/>
                    <a:pt x="71726" y="209420"/>
                    <a:pt x="74812" y="208125"/>
                  </a:cubicBezTo>
                  <a:cubicBezTo>
                    <a:pt x="75948" y="207639"/>
                    <a:pt x="76923" y="206992"/>
                    <a:pt x="77572" y="206021"/>
                  </a:cubicBezTo>
                  <a:cubicBezTo>
                    <a:pt x="82282" y="200358"/>
                    <a:pt x="87315" y="188707"/>
                    <a:pt x="82769" y="179807"/>
                  </a:cubicBezTo>
                  <a:cubicBezTo>
                    <a:pt x="81145" y="176572"/>
                    <a:pt x="79521" y="174953"/>
                    <a:pt x="76436" y="171879"/>
                  </a:cubicBezTo>
                  <a:lnTo>
                    <a:pt x="76111" y="171556"/>
                  </a:lnTo>
                  <a:cubicBezTo>
                    <a:pt x="61496" y="155374"/>
                    <a:pt x="48668" y="127866"/>
                    <a:pt x="51915" y="95665"/>
                  </a:cubicBezTo>
                  <a:cubicBezTo>
                    <a:pt x="55163" y="63303"/>
                    <a:pt x="76273" y="40649"/>
                    <a:pt x="111998" y="40649"/>
                  </a:cubicBezTo>
                  <a:cubicBezTo>
                    <a:pt x="147561" y="40649"/>
                    <a:pt x="168672" y="63141"/>
                    <a:pt x="173706" y="95342"/>
                  </a:cubicBezTo>
                  <a:cubicBezTo>
                    <a:pt x="173706" y="95665"/>
                    <a:pt x="173706" y="95827"/>
                    <a:pt x="173867" y="96151"/>
                  </a:cubicBezTo>
                  <a:cubicBezTo>
                    <a:pt x="175329" y="115407"/>
                    <a:pt x="170620" y="133044"/>
                    <a:pt x="165749" y="144371"/>
                  </a:cubicBezTo>
                  <a:cubicBezTo>
                    <a:pt x="161039" y="155536"/>
                    <a:pt x="156167" y="163465"/>
                    <a:pt x="149834" y="171394"/>
                  </a:cubicBezTo>
                  <a:cubicBezTo>
                    <a:pt x="149510" y="171717"/>
                    <a:pt x="149347" y="172041"/>
                    <a:pt x="149185" y="172365"/>
                  </a:cubicBezTo>
                  <a:cubicBezTo>
                    <a:pt x="147561" y="174953"/>
                    <a:pt x="144962" y="176572"/>
                    <a:pt x="143339" y="179160"/>
                  </a:cubicBezTo>
                  <a:cubicBezTo>
                    <a:pt x="143014" y="179647"/>
                    <a:pt x="142851" y="180132"/>
                    <a:pt x="142690" y="180779"/>
                  </a:cubicBezTo>
                  <a:cubicBezTo>
                    <a:pt x="139928" y="190326"/>
                    <a:pt x="143014" y="202785"/>
                    <a:pt x="146262" y="207477"/>
                  </a:cubicBezTo>
                  <a:cubicBezTo>
                    <a:pt x="147885" y="210552"/>
                    <a:pt x="154056" y="210714"/>
                    <a:pt x="158928" y="212170"/>
                  </a:cubicBezTo>
                  <a:cubicBezTo>
                    <a:pt x="159253" y="212333"/>
                    <a:pt x="159415" y="212333"/>
                    <a:pt x="159739" y="212493"/>
                  </a:cubicBezTo>
                  <a:cubicBezTo>
                    <a:pt x="179064" y="220584"/>
                    <a:pt x="198226" y="230131"/>
                    <a:pt x="212677" y="242915"/>
                  </a:cubicBezTo>
                  <a:cubicBezTo>
                    <a:pt x="212840" y="243076"/>
                    <a:pt x="213002" y="243238"/>
                    <a:pt x="213165" y="243238"/>
                  </a:cubicBezTo>
                  <a:cubicBezTo>
                    <a:pt x="217387" y="247445"/>
                    <a:pt x="222908" y="253109"/>
                    <a:pt x="225182" y="260876"/>
                  </a:cubicBezTo>
                  <a:cubicBezTo>
                    <a:pt x="225668" y="262655"/>
                    <a:pt x="225831" y="264598"/>
                    <a:pt x="225831" y="266377"/>
                  </a:cubicBezTo>
                  <a:lnTo>
                    <a:pt x="225831" y="278999"/>
                  </a:lnTo>
                  <a:cubicBezTo>
                    <a:pt x="225831" y="279808"/>
                    <a:pt x="225668" y="280617"/>
                    <a:pt x="225507" y="281264"/>
                  </a:cubicBezTo>
                  <a:cubicBezTo>
                    <a:pt x="219985" y="298093"/>
                    <a:pt x="197738" y="302947"/>
                    <a:pt x="177115" y="307640"/>
                  </a:cubicBezTo>
                  <a:cubicBezTo>
                    <a:pt x="141390" y="314112"/>
                    <a:pt x="91050" y="314112"/>
                    <a:pt x="53702" y="307640"/>
                  </a:cubicBezTo>
                  <a:cubicBezTo>
                    <a:pt x="35839" y="304403"/>
                    <a:pt x="16353" y="299549"/>
                    <a:pt x="6609" y="288222"/>
                  </a:cubicBezTo>
                  <a:cubicBezTo>
                    <a:pt x="3362" y="286605"/>
                    <a:pt x="1738" y="283368"/>
                    <a:pt x="114" y="276895"/>
                  </a:cubicBezTo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  <a:miter lim="800000"/>
            </a:ln>
          </p:spPr>
          <p:txBody>
            <a:bodyPr vert="horz" lIns="91440" tIns="45720" rIns="91440" bIns="45720" anchor="ctr"/>
            <a:p>
              <a:pPr marL="0" algn="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12995" y="1264285"/>
            <a:ext cx="2414270" cy="1626870"/>
            <a:chOff x="8200" y="1991"/>
            <a:chExt cx="3802" cy="2562"/>
          </a:xfrm>
          <a:solidFill>
            <a:srgbClr val="E4B738"/>
          </a:solidFill>
        </p:grpSpPr>
        <p:sp>
          <p:nvSpPr>
            <p:cNvPr id="7" name="AutoShape 7"/>
            <p:cNvSpPr/>
            <p:nvPr/>
          </p:nvSpPr>
          <p:spPr>
            <a:xfrm rot="5400000">
              <a:off x="8204" y="4004"/>
              <a:ext cx="454" cy="454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8200" y="1991"/>
              <a:ext cx="3802" cy="2562"/>
              <a:chOff x="8138" y="1991"/>
              <a:chExt cx="3802" cy="2562"/>
            </a:xfrm>
            <a:grpFill/>
          </p:grpSpPr>
          <p:sp>
            <p:nvSpPr>
              <p:cNvPr id="9" name="Freeform 9"/>
              <p:cNvSpPr/>
              <p:nvPr/>
            </p:nvSpPr>
            <p:spPr>
              <a:xfrm>
                <a:off x="8138" y="1991"/>
                <a:ext cx="3803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848" h="1441441">
                    <a:moveTo>
                      <a:pt x="0" y="1134815"/>
                    </a:moveTo>
                    <a:lnTo>
                      <a:pt x="831588" y="303037"/>
                    </a:lnTo>
                    <a:lnTo>
                      <a:pt x="1363493" y="303037"/>
                    </a:lnTo>
                    <a:cubicBezTo>
                      <a:pt x="1370233" y="303086"/>
                      <a:pt x="1376457" y="299434"/>
                      <a:pt x="1379702" y="293526"/>
                    </a:cubicBezTo>
                    <a:cubicBezTo>
                      <a:pt x="1382948" y="287617"/>
                      <a:pt x="1382693" y="280404"/>
                      <a:pt x="1379037" y="274741"/>
                    </a:cubicBezTo>
                    <a:lnTo>
                      <a:pt x="1349970" y="230120"/>
                    </a:lnTo>
                    <a:cubicBezTo>
                      <a:pt x="1322420" y="189052"/>
                      <a:pt x="1312301" y="138723"/>
                      <a:pt x="1321836" y="90195"/>
                    </a:cubicBezTo>
                    <a:cubicBezTo>
                      <a:pt x="1325865" y="63769"/>
                      <a:pt x="1339475" y="39751"/>
                      <a:pt x="1360073" y="22720"/>
                    </a:cubicBezTo>
                    <a:cubicBezTo>
                      <a:pt x="1378343" y="9698"/>
                      <a:pt x="1399865" y="2002"/>
                      <a:pt x="1422248" y="487"/>
                    </a:cubicBezTo>
                    <a:cubicBezTo>
                      <a:pt x="1473675" y="-3400"/>
                      <a:pt x="1524108" y="16138"/>
                      <a:pt x="1559499" y="53659"/>
                    </a:cubicBezTo>
                    <a:lnTo>
                      <a:pt x="2098399" y="606208"/>
                    </a:lnTo>
                    <a:cubicBezTo>
                      <a:pt x="2098399" y="606208"/>
                      <a:pt x="2191661" y="684722"/>
                      <a:pt x="2098399" y="808323"/>
                    </a:cubicBezTo>
                    <a:cubicBezTo>
                      <a:pt x="2020680" y="911712"/>
                      <a:pt x="1673279" y="1274740"/>
                      <a:pt x="1559499" y="1392433"/>
                    </a:cubicBezTo>
                    <a:cubicBezTo>
                      <a:pt x="1531797" y="1421458"/>
                      <a:pt x="1494156" y="1438950"/>
                      <a:pt x="1454113" y="1441407"/>
                    </a:cubicBezTo>
                    <a:cubicBezTo>
                      <a:pt x="1412008" y="1442351"/>
                      <a:pt x="1371835" y="1423753"/>
                      <a:pt x="1345307" y="1391034"/>
                    </a:cubicBezTo>
                    <a:cubicBezTo>
                      <a:pt x="1341155" y="1385749"/>
                      <a:pt x="1337708" y="1379949"/>
                      <a:pt x="1335048" y="1373776"/>
                    </a:cubicBezTo>
                    <a:cubicBezTo>
                      <a:pt x="1315085" y="1318694"/>
                      <a:pt x="1324074" y="1257267"/>
                      <a:pt x="1358985" y="1210219"/>
                    </a:cubicBezTo>
                    <a:lnTo>
                      <a:pt x="1386964" y="1170885"/>
                    </a:lnTo>
                    <a:cubicBezTo>
                      <a:pt x="1391027" y="1165393"/>
                      <a:pt x="1391638" y="1158077"/>
                      <a:pt x="1388545" y="1151987"/>
                    </a:cubicBezTo>
                    <a:cubicBezTo>
                      <a:pt x="1385452" y="1145897"/>
                      <a:pt x="1379183" y="1142077"/>
                      <a:pt x="1372353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9753" y="2984"/>
                <a:ext cx="574" cy="576"/>
              </a:xfrm>
              <a:custGeom>
                <a:avLst/>
                <a:gdLst/>
                <a:ahLst/>
                <a:cxnLst/>
                <a:rect l="l" t="t" r="r" b="b"/>
                <a:pathLst>
                  <a:path w="323214" h="323849">
                    <a:moveTo>
                      <a:pt x="36038" y="115"/>
                    </a:moveTo>
                    <a:lnTo>
                      <a:pt x="287407" y="115"/>
                    </a:lnTo>
                    <a:cubicBezTo>
                      <a:pt x="307261" y="115"/>
                      <a:pt x="323330" y="16215"/>
                      <a:pt x="323330" y="36109"/>
                    </a:cubicBezTo>
                    <a:lnTo>
                      <a:pt x="323330" y="216007"/>
                    </a:lnTo>
                    <a:cubicBezTo>
                      <a:pt x="323330" y="235901"/>
                      <a:pt x="307261" y="252000"/>
                      <a:pt x="287407" y="252000"/>
                    </a:cubicBezTo>
                    <a:lnTo>
                      <a:pt x="36038" y="252000"/>
                    </a:lnTo>
                    <a:cubicBezTo>
                      <a:pt x="16183" y="252000"/>
                      <a:pt x="115" y="235878"/>
                      <a:pt x="115" y="216007"/>
                    </a:cubicBezTo>
                    <a:lnTo>
                      <a:pt x="115" y="36109"/>
                    </a:lnTo>
                    <a:cubicBezTo>
                      <a:pt x="115" y="16215"/>
                      <a:pt x="16183" y="115"/>
                      <a:pt x="36038" y="115"/>
                    </a:cubicBezTo>
                    <a:moveTo>
                      <a:pt x="18077" y="287971"/>
                    </a:moveTo>
                    <a:lnTo>
                      <a:pt x="305368" y="287971"/>
                    </a:lnTo>
                    <a:cubicBezTo>
                      <a:pt x="315288" y="287971"/>
                      <a:pt x="323330" y="296029"/>
                      <a:pt x="323330" y="305968"/>
                    </a:cubicBezTo>
                    <a:cubicBezTo>
                      <a:pt x="323330" y="315907"/>
                      <a:pt x="315288" y="323965"/>
                      <a:pt x="305368" y="323965"/>
                    </a:cubicBezTo>
                    <a:lnTo>
                      <a:pt x="18077" y="323965"/>
                    </a:lnTo>
                    <a:cubicBezTo>
                      <a:pt x="8157" y="323965"/>
                      <a:pt x="115" y="315907"/>
                      <a:pt x="115" y="305968"/>
                    </a:cubicBezTo>
                    <a:cubicBezTo>
                      <a:pt x="115" y="296029"/>
                      <a:pt x="8157" y="287971"/>
                      <a:pt x="18077" y="287971"/>
                    </a:cubicBezTo>
                    <a:moveTo>
                      <a:pt x="161722" y="126047"/>
                    </a:moveTo>
                    <a:cubicBezTo>
                      <a:pt x="151795" y="126047"/>
                      <a:pt x="143760" y="134097"/>
                      <a:pt x="143760" y="144043"/>
                    </a:cubicBezTo>
                    <a:lnTo>
                      <a:pt x="143760" y="162040"/>
                    </a:lnTo>
                    <a:cubicBezTo>
                      <a:pt x="143760" y="171980"/>
                      <a:pt x="151802" y="180037"/>
                      <a:pt x="161722" y="180037"/>
                    </a:cubicBezTo>
                    <a:cubicBezTo>
                      <a:pt x="171643" y="180037"/>
                      <a:pt x="179684" y="171980"/>
                      <a:pt x="179684" y="162040"/>
                    </a:cubicBezTo>
                    <a:lnTo>
                      <a:pt x="179684" y="144043"/>
                    </a:lnTo>
                    <a:cubicBezTo>
                      <a:pt x="179684" y="134119"/>
                      <a:pt x="171650" y="126047"/>
                      <a:pt x="161722" y="126047"/>
                    </a:cubicBezTo>
                    <a:moveTo>
                      <a:pt x="233546" y="108073"/>
                    </a:moveTo>
                    <a:cubicBezTo>
                      <a:pt x="223642" y="108073"/>
                      <a:pt x="215584" y="116099"/>
                      <a:pt x="215584" y="126047"/>
                    </a:cubicBezTo>
                    <a:lnTo>
                      <a:pt x="215584" y="162040"/>
                    </a:lnTo>
                    <a:cubicBezTo>
                      <a:pt x="215585" y="171978"/>
                      <a:pt x="223627" y="180035"/>
                      <a:pt x="233546" y="180035"/>
                    </a:cubicBezTo>
                    <a:cubicBezTo>
                      <a:pt x="243465" y="180035"/>
                      <a:pt x="251505" y="171978"/>
                      <a:pt x="251507" y="162040"/>
                    </a:cubicBezTo>
                    <a:lnTo>
                      <a:pt x="251507" y="126047"/>
                    </a:lnTo>
                    <a:cubicBezTo>
                      <a:pt x="251507" y="116123"/>
                      <a:pt x="243472" y="108073"/>
                      <a:pt x="233546" y="108073"/>
                    </a:cubicBezTo>
                    <a:moveTo>
                      <a:pt x="89923" y="72056"/>
                    </a:moveTo>
                    <a:lnTo>
                      <a:pt x="89876" y="72079"/>
                    </a:lnTo>
                    <a:cubicBezTo>
                      <a:pt x="79949" y="72079"/>
                      <a:pt x="71915" y="80129"/>
                      <a:pt x="71915" y="90076"/>
                    </a:cubicBezTo>
                    <a:lnTo>
                      <a:pt x="71915" y="162040"/>
                    </a:lnTo>
                    <a:cubicBezTo>
                      <a:pt x="71915" y="171992"/>
                      <a:pt x="79967" y="180060"/>
                      <a:pt x="89899" y="180060"/>
                    </a:cubicBezTo>
                    <a:cubicBezTo>
                      <a:pt x="99832" y="180060"/>
                      <a:pt x="107884" y="171992"/>
                      <a:pt x="107884" y="162040"/>
                    </a:cubicBezTo>
                    <a:lnTo>
                      <a:pt x="107884" y="90053"/>
                    </a:lnTo>
                    <a:cubicBezTo>
                      <a:pt x="107884" y="80106"/>
                      <a:pt x="99850" y="72056"/>
                      <a:pt x="89923" y="72056"/>
                    </a:cubicBezTo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  <a:miter lim="800000"/>
              </a:ln>
            </p:spPr>
            <p:txBody>
              <a:bodyPr vert="horz" lIns="91440" tIns="45720" rIns="91440" bIns="45720" anchor="ctr"/>
              <a:p>
                <a:pPr marL="0" algn="l"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8425180" y="1209675"/>
            <a:ext cx="2416175" cy="1626870"/>
            <a:chOff x="13598" y="1905"/>
            <a:chExt cx="3805" cy="2562"/>
          </a:xfrm>
          <a:solidFill>
            <a:srgbClr val="E4B738"/>
          </a:solidFill>
        </p:grpSpPr>
        <p:sp>
          <p:nvSpPr>
            <p:cNvPr id="12" name="AutoShape 12"/>
            <p:cNvSpPr/>
            <p:nvPr/>
          </p:nvSpPr>
          <p:spPr>
            <a:xfrm rot="5400000">
              <a:off x="13598" y="3918"/>
              <a:ext cx="454" cy="454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3601" y="1905"/>
              <a:ext cx="3802" cy="2562"/>
              <a:chOff x="13601" y="1905"/>
              <a:chExt cx="3802" cy="2562"/>
            </a:xfrm>
            <a:grpFill/>
          </p:grpSpPr>
          <p:sp>
            <p:nvSpPr>
              <p:cNvPr id="14" name="Freeform 14"/>
              <p:cNvSpPr/>
              <p:nvPr/>
            </p:nvSpPr>
            <p:spPr>
              <a:xfrm>
                <a:off x="13601" y="1905"/>
                <a:ext cx="3802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215" h="1441441">
                    <a:moveTo>
                      <a:pt x="0" y="1134815"/>
                    </a:moveTo>
                    <a:lnTo>
                      <a:pt x="831342" y="303037"/>
                    </a:lnTo>
                    <a:lnTo>
                      <a:pt x="1363089" y="303037"/>
                    </a:lnTo>
                    <a:cubicBezTo>
                      <a:pt x="1369827" y="303086"/>
                      <a:pt x="1376049" y="299434"/>
                      <a:pt x="1379294" y="293526"/>
                    </a:cubicBezTo>
                    <a:cubicBezTo>
                      <a:pt x="1382538" y="287617"/>
                      <a:pt x="1382283" y="280404"/>
                      <a:pt x="1378629" y="274741"/>
                    </a:cubicBezTo>
                    <a:lnTo>
                      <a:pt x="1349570" y="230120"/>
                    </a:lnTo>
                    <a:cubicBezTo>
                      <a:pt x="1322029" y="189052"/>
                      <a:pt x="1311913" y="138723"/>
                      <a:pt x="1321445" y="90195"/>
                    </a:cubicBezTo>
                    <a:cubicBezTo>
                      <a:pt x="1325472" y="63769"/>
                      <a:pt x="1339078" y="39751"/>
                      <a:pt x="1359671" y="22720"/>
                    </a:cubicBezTo>
                    <a:cubicBezTo>
                      <a:pt x="1377935" y="9698"/>
                      <a:pt x="1399451" y="2002"/>
                      <a:pt x="1421827" y="487"/>
                    </a:cubicBezTo>
                    <a:cubicBezTo>
                      <a:pt x="1473238" y="-3400"/>
                      <a:pt x="1523656" y="16138"/>
                      <a:pt x="1559037" y="53659"/>
                    </a:cubicBezTo>
                    <a:lnTo>
                      <a:pt x="2097778" y="606208"/>
                    </a:lnTo>
                    <a:cubicBezTo>
                      <a:pt x="2097778" y="606208"/>
                      <a:pt x="2191012" y="684722"/>
                      <a:pt x="2097778" y="808323"/>
                    </a:cubicBezTo>
                    <a:cubicBezTo>
                      <a:pt x="2020082" y="911712"/>
                      <a:pt x="1672784" y="1274740"/>
                      <a:pt x="1559037" y="1392433"/>
                    </a:cubicBezTo>
                    <a:cubicBezTo>
                      <a:pt x="1531344" y="1421458"/>
                      <a:pt x="1493714" y="1438950"/>
                      <a:pt x="1453682" y="1441407"/>
                    </a:cubicBezTo>
                    <a:cubicBezTo>
                      <a:pt x="1411590" y="1442351"/>
                      <a:pt x="1371429" y="1423753"/>
                      <a:pt x="1344909" y="1391034"/>
                    </a:cubicBezTo>
                    <a:cubicBezTo>
                      <a:pt x="1340758" y="1385749"/>
                      <a:pt x="1337312" y="1379949"/>
                      <a:pt x="1334653" y="1373776"/>
                    </a:cubicBezTo>
                    <a:cubicBezTo>
                      <a:pt x="1314696" y="1318694"/>
                      <a:pt x="1323682" y="1257267"/>
                      <a:pt x="1358583" y="1210219"/>
                    </a:cubicBezTo>
                    <a:lnTo>
                      <a:pt x="1386553" y="1170885"/>
                    </a:lnTo>
                    <a:cubicBezTo>
                      <a:pt x="1390615" y="1165393"/>
                      <a:pt x="1391226" y="1158077"/>
                      <a:pt x="1388134" y="1151987"/>
                    </a:cubicBezTo>
                    <a:cubicBezTo>
                      <a:pt x="1385041" y="1145897"/>
                      <a:pt x="1378775" y="1142077"/>
                      <a:pt x="1371947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grpFill/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5214" y="2899"/>
                <a:ext cx="57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323273" h="323300">
                    <a:moveTo>
                      <a:pt x="186603" y="183405"/>
                    </a:moveTo>
                    <a:lnTo>
                      <a:pt x="282354" y="183405"/>
                    </a:lnTo>
                    <a:cubicBezTo>
                      <a:pt x="294761" y="183405"/>
                      <a:pt x="304820" y="193406"/>
                      <a:pt x="304820" y="205745"/>
                    </a:cubicBezTo>
                    <a:lnTo>
                      <a:pt x="304820" y="300960"/>
                    </a:lnTo>
                    <a:cubicBezTo>
                      <a:pt x="304820" y="313299"/>
                      <a:pt x="294761" y="323300"/>
                      <a:pt x="282354" y="323300"/>
                    </a:cubicBezTo>
                    <a:lnTo>
                      <a:pt x="186603" y="323300"/>
                    </a:lnTo>
                    <a:cubicBezTo>
                      <a:pt x="174195" y="323300"/>
                      <a:pt x="164137" y="313299"/>
                      <a:pt x="164137" y="300960"/>
                    </a:cubicBezTo>
                    <a:lnTo>
                      <a:pt x="164137" y="205745"/>
                    </a:lnTo>
                    <a:cubicBezTo>
                      <a:pt x="164137" y="193406"/>
                      <a:pt x="174195" y="183405"/>
                      <a:pt x="186603" y="183405"/>
                    </a:cubicBezTo>
                    <a:close/>
                    <a:moveTo>
                      <a:pt x="22466" y="183405"/>
                    </a:moveTo>
                    <a:lnTo>
                      <a:pt x="118216" y="183405"/>
                    </a:lnTo>
                    <a:cubicBezTo>
                      <a:pt x="130624" y="183405"/>
                      <a:pt x="140682" y="193406"/>
                      <a:pt x="140682" y="205745"/>
                    </a:cubicBezTo>
                    <a:lnTo>
                      <a:pt x="140682" y="300960"/>
                    </a:lnTo>
                    <a:cubicBezTo>
                      <a:pt x="140682" y="313299"/>
                      <a:pt x="130624" y="323300"/>
                      <a:pt x="118216" y="323300"/>
                    </a:cubicBezTo>
                    <a:lnTo>
                      <a:pt x="22466" y="323300"/>
                    </a:lnTo>
                    <a:cubicBezTo>
                      <a:pt x="10058" y="323300"/>
                      <a:pt x="0" y="313299"/>
                      <a:pt x="0" y="300960"/>
                    </a:cubicBezTo>
                    <a:lnTo>
                      <a:pt x="0" y="205745"/>
                    </a:lnTo>
                    <a:cubicBezTo>
                      <a:pt x="0" y="193406"/>
                      <a:pt x="10058" y="183405"/>
                      <a:pt x="22466" y="183405"/>
                    </a:cubicBezTo>
                    <a:close/>
                    <a:moveTo>
                      <a:pt x="237255" y="53926"/>
                    </a:moveTo>
                    <a:lnTo>
                      <a:pt x="205489" y="85515"/>
                    </a:lnTo>
                    <a:lnTo>
                      <a:pt x="237255" y="117105"/>
                    </a:lnTo>
                    <a:lnTo>
                      <a:pt x="269023" y="85515"/>
                    </a:lnTo>
                    <a:close/>
                    <a:moveTo>
                      <a:pt x="22466" y="20185"/>
                    </a:moveTo>
                    <a:lnTo>
                      <a:pt x="118216" y="20185"/>
                    </a:lnTo>
                    <a:cubicBezTo>
                      <a:pt x="130624" y="20185"/>
                      <a:pt x="140682" y="30187"/>
                      <a:pt x="140682" y="42526"/>
                    </a:cubicBezTo>
                    <a:lnTo>
                      <a:pt x="140682" y="137741"/>
                    </a:lnTo>
                    <a:cubicBezTo>
                      <a:pt x="140682" y="150078"/>
                      <a:pt x="130624" y="160081"/>
                      <a:pt x="118216" y="160081"/>
                    </a:cubicBezTo>
                    <a:lnTo>
                      <a:pt x="22466" y="160081"/>
                    </a:lnTo>
                    <a:cubicBezTo>
                      <a:pt x="10058" y="160081"/>
                      <a:pt x="0" y="150078"/>
                      <a:pt x="0" y="137741"/>
                    </a:cubicBezTo>
                    <a:lnTo>
                      <a:pt x="0" y="42526"/>
                    </a:lnTo>
                    <a:cubicBezTo>
                      <a:pt x="0" y="30187"/>
                      <a:pt x="10058" y="20185"/>
                      <a:pt x="22466" y="20185"/>
                    </a:cubicBezTo>
                    <a:close/>
                    <a:moveTo>
                      <a:pt x="237233" y="0"/>
                    </a:moveTo>
                    <a:cubicBezTo>
                      <a:pt x="242982" y="0"/>
                      <a:pt x="248730" y="2181"/>
                      <a:pt x="253117" y="6541"/>
                    </a:cubicBezTo>
                    <a:lnTo>
                      <a:pt x="253139" y="6541"/>
                    </a:lnTo>
                    <a:lnTo>
                      <a:pt x="316696" y="69720"/>
                    </a:lnTo>
                    <a:cubicBezTo>
                      <a:pt x="325466" y="78444"/>
                      <a:pt x="325466" y="92586"/>
                      <a:pt x="316696" y="101310"/>
                    </a:cubicBezTo>
                    <a:lnTo>
                      <a:pt x="253139" y="164510"/>
                    </a:lnTo>
                    <a:cubicBezTo>
                      <a:pt x="244366" y="173232"/>
                      <a:pt x="230145" y="173232"/>
                      <a:pt x="221372" y="164510"/>
                    </a:cubicBezTo>
                    <a:lnTo>
                      <a:pt x="157837" y="101310"/>
                    </a:lnTo>
                    <a:cubicBezTo>
                      <a:pt x="149068" y="92586"/>
                      <a:pt x="149068" y="78444"/>
                      <a:pt x="157837" y="69720"/>
                    </a:cubicBezTo>
                    <a:lnTo>
                      <a:pt x="221350" y="6541"/>
                    </a:lnTo>
                    <a:cubicBezTo>
                      <a:pt x="225736" y="2181"/>
                      <a:pt x="231485" y="0"/>
                      <a:pt x="2372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1015683" y="2990215"/>
            <a:ext cx="3178810" cy="74803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始终保持政治坚定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015683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无论形势如何变化、任务如何调整，党员干部都必须坚持党的领导、坚定理想信念、站稳人民立场。要把政治标准贯穿工作全过程，把对党忠诚体现到履职尽责的每一个细节中。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4530725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清正廉洁是共产党人的政治底色。要坚持依法用权、规范用权、廉洁用权，自觉抵制不正之风和利益诱惑，做到干净做事、清白做人，以良好作风维护党员干部形象。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044498" y="2990215"/>
            <a:ext cx="3178810" cy="74803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始终保持担当精神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8044498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bg1"/>
                </a:solidFill>
                <a:latin typeface="思源黑体 Normal"/>
                <a:ea typeface="思源黑体 Normal"/>
              </a:rPr>
              <a:t>新时代任务艰巨、风险交织，更需要党员干部知责于心、担责于身、履责于行。要敢于面对矛盾、善于破解难题、勇于开拓创新，以实干实绩体现党性、诠释忠诚。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4530725" y="2990215"/>
            <a:ext cx="3178810" cy="748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始终保持清正廉洁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23" name="TextBox 23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以党性修养凝聚奋进力量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00405" y="2021840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E4B738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黑体 Normal"/>
                <a:ea typeface="思源黑体 Normal"/>
              </a:rPr>
              <a:t>坚持把理论学习作为政治生活的重要内容，做到及时学、联系实际学、带着问题学。通过持续学习提升政治判断力、政治领悟力、政治执行力，避免思想松懈和能力滞后。</a:t>
            </a:r>
            <a:endParaRPr lang="en-US" sz="1500">
              <a:solidFill>
                <a:srgbClr val="262626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69340" y="1687195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从日常学习中增强党性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39920" y="2021840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E4B738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黑体 Normal"/>
                <a:ea typeface="思源黑体 Normal"/>
              </a:rPr>
              <a:t>把党性要求落实到调查研究、决策分析、项目推进、风险防控和服务群众等具体工作中，坚持高标准、严要求、重实效。每完成一项任务，都要检视是否体现了责任意识、群众立场和纪律观念。</a:t>
            </a:r>
            <a:endParaRPr lang="en-US" sz="1500">
              <a:solidFill>
                <a:srgbClr val="262626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808855" y="1687195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从履职尽责中锤炼党性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178800" y="2021840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E4B738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黑体 Normal"/>
                <a:ea typeface="思源黑体 Normal"/>
              </a:rPr>
              <a:t>党员干部要经常自省、自警、自律，主动接受组织监督和群众监督，及时纠正苗头性问题。要把遵规守纪变成思想自觉、行动自觉和习惯自觉，始终做到忠诚、干净、担当。</a:t>
            </a:r>
            <a:endParaRPr lang="en-US" sz="1500">
              <a:solidFill>
                <a:srgbClr val="262626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8547735" y="1687195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E4B738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从自我约束中守护党性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9" name="TextBox 9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党性锻炼落实到每一天每一岗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5960" y="1906750"/>
            <a:ext cx="3420001" cy="247689"/>
          </a:xfrm>
          <a:prstGeom prst="rect">
            <a:avLst/>
          </a:prstGeom>
          <a:solidFill>
            <a:srgbClr val="E4B738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695960" y="1981201"/>
            <a:ext cx="3420001" cy="396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386001" y="1906750"/>
            <a:ext cx="3420001" cy="247689"/>
          </a:xfrm>
          <a:prstGeom prst="rect">
            <a:avLst/>
          </a:prstGeom>
          <a:solidFill>
            <a:srgbClr val="E4B738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385945" y="1981200"/>
            <a:ext cx="3420110" cy="396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8076041" y="1906750"/>
            <a:ext cx="3420001" cy="247689"/>
          </a:xfrm>
          <a:prstGeom prst="rect">
            <a:avLst/>
          </a:prstGeom>
          <a:solidFill>
            <a:srgbClr val="E4B738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8076041" y="1981201"/>
            <a:ext cx="3420001" cy="3960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4385310" y="2951480"/>
            <a:ext cx="342011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坚持政治方向正确、调查研究深入、数据依据可靠、论证过程严谨、执行责任清晰、监督评价有效，努力提高决策的科学性、民主性和规范性。让每一项决策都经得起实践、群众和历史检验。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95960" y="2951480"/>
            <a:ext cx="342011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要把加强党性修养同贯彻党中央决策部署、完成本单位重点任务结合起来，围绕高质量发展、风险防控和群众需求找准工作着力点，确保思想提升最终转化为推动事业发展的实际行动。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075930" y="2951480"/>
            <a:ext cx="342011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全体党员要牢记初心使命，永葆共产党人的政治本色，把党性修养融入岗位、融入职责、融入日常，以忠诚之心、为民之情、务实之风和担当之行，走好新时代的赶考之路。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695960" y="220218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对照使命明确行动方向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385310" y="220218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对照标准提升决策质量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075930" y="220218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E4B738"/>
                </a:solidFill>
                <a:latin typeface="思源黑体 Normal"/>
                <a:ea typeface="思源黑体 Normal"/>
              </a:rPr>
              <a:t>对照承诺交出时代答卷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E4B738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E4B738"/>
                </a:solidFill>
                <a:latin typeface="思源黑体 Normal"/>
                <a:ea typeface="思源黑体 Normal"/>
              </a:rPr>
              <a:t>以优异业绩践行初心使命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5000" r="-1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2705" y="777240"/>
            <a:ext cx="9551035" cy="2100580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zh-CN" altLang="en-US" sz="7200" b="1">
                <a:solidFill>
                  <a:schemeClr val="bg1"/>
                </a:solidFill>
                <a:latin typeface="思源黑体 Medium"/>
                <a:ea typeface="思源黑体 Medium"/>
              </a:rPr>
              <a:t>感谢您的聆听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17500" y="242570"/>
            <a:ext cx="2467610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600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4" name="Connector 4"/>
          <p:cNvCxnSpPr/>
          <p:nvPr/>
        </p:nvCxnSpPr>
        <p:spPr>
          <a:xfrm>
            <a:off x="2663508" y="3931285"/>
            <a:ext cx="6865620" cy="0"/>
          </a:xfrm>
          <a:prstGeom prst="line">
            <a:avLst/>
          </a:prstGeom>
          <a:ln w="25400">
            <a:solidFill>
              <a:srgbClr val="ECB920"/>
            </a:solidFill>
          </a:ln>
        </p:spPr>
      </p:cxnSp>
      <p:grpSp>
        <p:nvGrpSpPr>
          <p:cNvPr id="5" name="Group 5"/>
          <p:cNvGrpSpPr/>
          <p:nvPr/>
        </p:nvGrpSpPr>
        <p:grpSpPr>
          <a:xfrm>
            <a:off x="2825750" y="5236845"/>
            <a:ext cx="7227570" cy="407670"/>
            <a:chOff x="4450" y="8247"/>
            <a:chExt cx="11382" cy="642"/>
          </a:xfrm>
        </p:grpSpPr>
        <p:sp>
          <p:nvSpPr>
            <p:cNvPr id="6" name="AutoShape 6"/>
            <p:cNvSpPr/>
            <p:nvPr/>
          </p:nvSpPr>
          <p:spPr>
            <a:xfrm>
              <a:off x="11655" y="8248"/>
              <a:ext cx="3352" cy="636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7" name="AutoShape 7"/>
            <p:cNvSpPr/>
            <p:nvPr/>
          </p:nvSpPr>
          <p:spPr>
            <a:xfrm>
              <a:off x="5133" y="8247"/>
              <a:ext cx="2476" cy="638"/>
            </a:xfrm>
            <a:prstGeom prst="roundRect">
              <a:avLst/>
            </a:prstGeom>
            <a:solidFill>
              <a:srgbClr val="FF0000"/>
            </a:solidFill>
            <a:ln w="12700" cap="flat" cmpd="sng">
              <a:solidFill>
                <a:schemeClr val="accent1">
                  <a:lumMod val="75000"/>
                </a:schemeClr>
              </a:solidFill>
              <a:prstDash val="solid"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450" y="8291"/>
              <a:ext cx="11382" cy="598"/>
              <a:chOff x="-1921" y="6914"/>
              <a:chExt cx="11382" cy="598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-1321" y="6923"/>
                <a:ext cx="10782" cy="589"/>
                <a:chOff x="1555441" y="3748912"/>
                <a:chExt cx="6846365" cy="373841"/>
              </a:xfrm>
              <a:noFill/>
            </p:grpSpPr>
            <p:sp>
              <p:nvSpPr>
                <p:cNvPr id="10" name="TextBox 10"/>
                <p:cNvSpPr txBox="1"/>
                <p:nvPr/>
              </p:nvSpPr>
              <p:spPr>
                <a:xfrm>
                  <a:off x="1555441" y="3754453"/>
                  <a:ext cx="280289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rtlCol="0" anchor="ctr">
                  <a:noAutofit/>
                </a:bodyPr>
                <a:lstStyle/>
                <a:p>
                  <a:pPr marL="0" indent="0" algn="l" fontAlgn="auto">
                    <a:defRPr/>
                  </a:pPr>
                  <a:r>
                    <a:rPr lang="zh-CN" alt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汇报人：</a:t>
                  </a:r>
                  <a:r>
                    <a:rPr 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XXX</a:t>
                  </a:r>
                  <a:endParaRPr lang="en-US" sz="1100"/>
                </a:p>
              </p:txBody>
            </p:sp>
            <p:sp>
              <p:nvSpPr>
                <p:cNvPr id="11" name="AutoShape 11"/>
                <p:cNvSpPr/>
                <p:nvPr/>
              </p:nvSpPr>
              <p:spPr>
                <a:xfrm>
                  <a:off x="5718296" y="3748912"/>
                  <a:ext cx="2683510" cy="3683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indent="0" algn="l" fontAlgn="auto"/>
                  <a:r>
                    <a:rPr lang="zh-CN" alt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日期：</a:t>
                  </a:r>
                  <a:r>
                    <a:rPr lang="en-US" sz="1800">
                      <a:solidFill>
                        <a:schemeClr val="bg1"/>
                      </a:solidFill>
                      <a:latin typeface="思源黑体 Normal"/>
                      <a:ea typeface="思源黑体 Normal"/>
                    </a:rPr>
                    <a:t>20XX-XX-XX</a:t>
                  </a:r>
                  <a:endParaRPr lang="en-US" sz="1800">
                    <a:solidFill>
                      <a:schemeClr val="bg1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12" name="AutoShape 12"/>
              <p:cNvSpPr/>
              <p:nvPr/>
            </p:nvSpPr>
            <p:spPr>
              <a:xfrm>
                <a:off x="-1921" y="6914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13" name="AutoShape 13"/>
              <p:cNvSpPr/>
              <p:nvPr/>
            </p:nvSpPr>
            <p:spPr>
              <a:xfrm>
                <a:off x="4618" y="6922"/>
                <a:ext cx="551" cy="5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E4B738"/>
      </a:dk2>
      <a:lt2>
        <a:srgbClr val="FFFFFF"/>
      </a:lt2>
      <a:accent1>
        <a:srgbClr val="E4B738"/>
      </a:accent1>
      <a:accent2>
        <a:srgbClr val="E4B738"/>
      </a:accent2>
      <a:accent3>
        <a:srgbClr val="E4B738"/>
      </a:accent3>
      <a:accent4>
        <a:srgbClr val="E4B738"/>
      </a:accent4>
      <a:accent5>
        <a:srgbClr val="E4B738"/>
      </a:accent5>
      <a:accent6>
        <a:srgbClr val="E4B738"/>
      </a:accent6>
      <a:hlink>
        <a:srgbClr val="262626"/>
      </a:hlink>
      <a:folHlink>
        <a:srgbClr val="262626"/>
      </a:folHlink>
    </a:clrScheme>
    <a:fontScheme name="Office">
      <a:maj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5572</Words>
  <Application>WPS 演示</Application>
  <PresentationFormat>全屏显示(4:3)</PresentationFormat>
  <Paragraphs>348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思源黑体 Medium</vt:lpstr>
      <vt:lpstr>黑体</vt:lpstr>
      <vt:lpstr>思源黑体 Normal</vt:lpstr>
      <vt:lpstr>微软雅黑</vt:lpstr>
      <vt:lpstr>Arial Unicode MS</vt:lpstr>
      <vt:lpstr>Calibri</vt:lpstr>
      <vt:lpstr>思源黑体 Medium</vt:lpstr>
      <vt:lpstr>思源黑体 Normal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2</cp:revision>
  <dcterms:created xsi:type="dcterms:W3CDTF">2026-10-06T06:15:00Z</dcterms:created>
  <dcterms:modified xsi:type="dcterms:W3CDTF">2026-10-06T06:18:24Z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{"ContentPropagator":"文多多","Label":"1","ReservedCode1":"1791267352593","ProduceID":"wenduoduo-pptx-1791267352593","ReservedCode2":"1791267352593","PropagateID":"wenduoduo-pptx1791267352593","ContentProducer":"文多多"}</vt:lpwstr>
  </property>
  <property fmtid="{D5CDD505-2E9C-101B-9397-08002B2CF9AE}" pid="5" name="ICV">
    <vt:lpwstr>17519B72003A468CAAB0C15813C6A617_12</vt:lpwstr>
  </property>
  <property fmtid="{D5CDD505-2E9C-101B-9397-08002B2CF9AE}" pid="6" name="KSOProductBuildVer">
    <vt:lpwstr>2052-12.1.0.28505</vt:lpwstr>
  </property>
</Properties>
</file>