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30"/>
  </p:notesMasterIdLst>
  <p:handoutMasterIdLst>
    <p:handoutMasterId r:id="rId31"/>
  </p:handout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 showGuides="1">
      <p:cViewPr varScale="1">
        <p:scale>
          <a:sx n="114" d="100"/>
          <a:sy n="114" d="100"/>
        </p:scale>
        <p:origin x="912" y="6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4" Type="http://schemas.openxmlformats.org/officeDocument/2006/relationships/tableStyles" Target="tableStyles.xml"/><Relationship Id="rId33" Type="http://schemas.openxmlformats.org/officeDocument/2006/relationships/viewProps" Target="viewProps.xml"/><Relationship Id="rId32" Type="http://schemas.openxmlformats.org/officeDocument/2006/relationships/presProps" Target="presProps.xml"/><Relationship Id="rId31" Type="http://schemas.openxmlformats.org/officeDocument/2006/relationships/handoutMaster" Target="handoutMasters/handoutMaster1.xml"/><Relationship Id="rId30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9" Type="http://schemas.openxmlformats.org/officeDocument/2006/relationships/slide" Target="slides/slide27.xml"/><Relationship Id="rId28" Type="http://schemas.openxmlformats.org/officeDocument/2006/relationships/slide" Target="slides/slide26.xml"/><Relationship Id="rId27" Type="http://schemas.openxmlformats.org/officeDocument/2006/relationships/slide" Target="slides/slide25.xml"/><Relationship Id="rId26" Type="http://schemas.openxmlformats.org/officeDocument/2006/relationships/slide" Target="slides/slide24.xml"/><Relationship Id="rId25" Type="http://schemas.openxmlformats.org/officeDocument/2006/relationships/slide" Target="slides/slide23.xml"/><Relationship Id="rId24" Type="http://schemas.openxmlformats.org/officeDocument/2006/relationships/slide" Target="slides/slide22.xml"/><Relationship Id="rId23" Type="http://schemas.openxmlformats.org/officeDocument/2006/relationships/slide" Target="slides/slide21.xml"/><Relationship Id="rId22" Type="http://schemas.openxmlformats.org/officeDocument/2006/relationships/slide" Target="slides/slide20.xml"/><Relationship Id="rId21" Type="http://schemas.openxmlformats.org/officeDocument/2006/relationships/slide" Target="slides/slide19.xml"/><Relationship Id="rId20" Type="http://schemas.openxmlformats.org/officeDocument/2006/relationships/slide" Target="slides/slide18.xml"/><Relationship Id="rId2" Type="http://schemas.openxmlformats.org/officeDocument/2006/relationships/theme" Target="theme/theme1.xml"/><Relationship Id="rId19" Type="http://schemas.openxmlformats.org/officeDocument/2006/relationships/slide" Target="slides/slide17.xml"/><Relationship Id="rId18" Type="http://schemas.openxmlformats.org/officeDocument/2006/relationships/slide" Target="slides/slide16.xml"/><Relationship Id="rId17" Type="http://schemas.openxmlformats.org/officeDocument/2006/relationships/slide" Target="slides/slide15.xml"/><Relationship Id="rId16" Type="http://schemas.openxmlformats.org/officeDocument/2006/relationships/slide" Target="slides/slide14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标题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标题和副标题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标题版式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7" Type="http://schemas.openxmlformats.org/officeDocument/2006/relationships/theme" Target="../theme/theme1.xml"/><Relationship Id="rId6" Type="http://schemas.openxmlformats.org/officeDocument/2006/relationships/image" Target="../media/image1.png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6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 hidden="1"/>
          <p:cNvSpPr/>
          <p:nvPr/>
        </p:nvSpPr>
        <p:spPr>
          <a:xfrm>
            <a:off x="0" y="0"/>
            <a:ext cx="0" cy="0"/>
          </a:xfrm>
          <a:prstGeom prst="rect">
            <a:avLst/>
          </a:prstGeom>
          <a:solidFill>
            <a:schemeClr val="accent1"/>
          </a:solidFill>
          <a:ln w="12700" cap="flat" cmpd="sng">
            <a:solidFill>
              <a:schemeClr val="accent1">
                <a:shade val="50000"/>
              </a:schemeClr>
            </a:solidFill>
            <a:prstDash val="solid"/>
          </a:ln>
        </p:spPr>
        <p:txBody>
          <a:bodyPr vert="horz" lIns="91440" tIns="45720" rIns="91440" bIns="45720" anchor="ctr"/>
          <a:p>
            <a:pPr marL="0" algn="ct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.jpe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3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.jpe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.jpe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4.jpe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.jpe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image" Target="../media/image6.jpeg"/><Relationship Id="rId1" Type="http://schemas.openxmlformats.org/officeDocument/2006/relationships/image" Target="../media/image5.jpe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3.jpe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.jpe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4.jpe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.jpe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image" Target="../media/image7.jpe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.jpeg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 l="-15000" r="-15000" b="-3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529080" y="903605"/>
            <a:ext cx="9127490" cy="2287905"/>
          </a:xfrm>
          <a:prstGeom prst="rect">
            <a:avLst/>
          </a:prstGeom>
          <a:noFill/>
        </p:spPr>
        <p:txBody>
          <a:bodyPr vert="horz" wrap="square" lIns="0" tIns="0" rIns="0" bIns="0" rtlCol="0" anchor="b">
            <a:noAutofit/>
          </a:bodyPr>
          <a:lstStyle/>
          <a:p>
            <a:pPr marL="0" indent="0" algn="dist" fontAlgn="auto">
              <a:lnSpc>
                <a:spcPct val="110000"/>
              </a:lnSpc>
              <a:defRPr/>
            </a:pPr>
            <a:r>
              <a:rPr lang="en-US" sz="5400" b="1" i="0" u="none" baseline="0">
                <a:solidFill>
                  <a:schemeClr val="bg1"/>
                </a:solidFill>
                <a:effectLst/>
                <a:latin typeface="思源黑体 Medium"/>
                <a:ea typeface="思源黑体 Medium"/>
              </a:rPr>
              <a:t>坚守初心使命 严明纪律规矩 永葆清廉本色</a:t>
            </a:r>
            <a:endParaRPr lang="en-US" sz="5400" b="1" i="0" u="none" baseline="0">
              <a:solidFill>
                <a:schemeClr val="bg1"/>
              </a:solidFill>
              <a:effectLst/>
              <a:latin typeface="思源黑体 Medium"/>
              <a:ea typeface="思源黑体 Medium"/>
            </a:endParaRPr>
          </a:p>
        </p:txBody>
      </p:sp>
      <p:grpSp>
        <p:nvGrpSpPr>
          <p:cNvPr id="4" name="Group 4"/>
          <p:cNvGrpSpPr/>
          <p:nvPr/>
        </p:nvGrpSpPr>
        <p:grpSpPr>
          <a:xfrm>
            <a:off x="2825750" y="5399405"/>
            <a:ext cx="7227570" cy="407670"/>
            <a:chOff x="4450" y="8247"/>
            <a:chExt cx="11382" cy="642"/>
          </a:xfrm>
        </p:grpSpPr>
        <p:sp>
          <p:nvSpPr>
            <p:cNvPr id="5" name="AutoShape 5"/>
            <p:cNvSpPr/>
            <p:nvPr/>
          </p:nvSpPr>
          <p:spPr>
            <a:xfrm>
              <a:off x="11655" y="8248"/>
              <a:ext cx="3352" cy="636"/>
            </a:xfrm>
            <a:prstGeom prst="roundRect">
              <a:avLst/>
            </a:prstGeom>
            <a:solidFill>
              <a:srgbClr val="FF0000"/>
            </a:solidFill>
            <a:ln w="12700" cap="flat" cmpd="sng">
              <a:solidFill>
                <a:schemeClr val="accent1">
                  <a:lumMod val="75000"/>
                </a:schemeClr>
              </a:solidFill>
              <a:prstDash val="solid"/>
            </a:ln>
          </p:spPr>
          <p:txBody>
            <a:bodyPr vert="horz" lIns="91440" tIns="45720" rIns="91440" bIns="45720" anchor="ctr"/>
            <a:p>
              <a:pPr marL="0" algn="ctr"/>
            </a:p>
          </p:txBody>
        </p:sp>
        <p:sp>
          <p:nvSpPr>
            <p:cNvPr id="6" name="AutoShape 6"/>
            <p:cNvSpPr/>
            <p:nvPr/>
          </p:nvSpPr>
          <p:spPr>
            <a:xfrm>
              <a:off x="5133" y="8247"/>
              <a:ext cx="2476" cy="638"/>
            </a:xfrm>
            <a:prstGeom prst="roundRect">
              <a:avLst/>
            </a:prstGeom>
            <a:solidFill>
              <a:srgbClr val="FF0000"/>
            </a:solidFill>
            <a:ln w="12700" cap="flat" cmpd="sng">
              <a:solidFill>
                <a:schemeClr val="accent1">
                  <a:lumMod val="75000"/>
                </a:schemeClr>
              </a:solidFill>
              <a:prstDash val="solid"/>
            </a:ln>
          </p:spPr>
          <p:txBody>
            <a:bodyPr vert="horz" lIns="91440" tIns="45720" rIns="91440" bIns="45720" anchor="ctr"/>
            <a:p>
              <a:pPr marL="0" algn="ctr"/>
            </a:p>
          </p:txBody>
        </p:sp>
        <p:grpSp>
          <p:nvGrpSpPr>
            <p:cNvPr id="7" name="Group 7"/>
            <p:cNvGrpSpPr/>
            <p:nvPr/>
          </p:nvGrpSpPr>
          <p:grpSpPr>
            <a:xfrm>
              <a:off x="4450" y="8291"/>
              <a:ext cx="11382" cy="598"/>
              <a:chOff x="-1921" y="6914"/>
              <a:chExt cx="11382" cy="598"/>
            </a:xfrm>
          </p:grpSpPr>
          <p:grpSp>
            <p:nvGrpSpPr>
              <p:cNvPr id="8" name="Group 8"/>
              <p:cNvGrpSpPr/>
              <p:nvPr/>
            </p:nvGrpSpPr>
            <p:grpSpPr>
              <a:xfrm>
                <a:off x="-1321" y="6923"/>
                <a:ext cx="10782" cy="589"/>
                <a:chOff x="1555441" y="3748912"/>
                <a:chExt cx="6846365" cy="373841"/>
              </a:xfrm>
              <a:noFill/>
            </p:grpSpPr>
            <p:sp>
              <p:nvSpPr>
                <p:cNvPr id="9" name="TextBox 9"/>
                <p:cNvSpPr txBox="1"/>
                <p:nvPr/>
              </p:nvSpPr>
              <p:spPr>
                <a:xfrm>
                  <a:off x="1555441" y="3754453"/>
                  <a:ext cx="2802890" cy="368300"/>
                </a:xfrm>
                <a:prstGeom prst="rect">
                  <a:avLst/>
                </a:prstGeom>
                <a:grpFill/>
                <a:ln>
                  <a:noFill/>
                </a:ln>
              </p:spPr>
              <p:txBody>
                <a:bodyPr vert="horz" wrap="square" lIns="91440" tIns="45720" rIns="91440" bIns="45720" rtlCol="0" anchor="ctr">
                  <a:noAutofit/>
                </a:bodyPr>
                <a:lstStyle/>
                <a:p>
                  <a:pPr marL="0" indent="0" algn="l" fontAlgn="auto">
                    <a:defRPr/>
                  </a:pPr>
                  <a:r>
                    <a:rPr lang="zh-CN" altLang="en-US" sz="1800" b="0" i="0" u="none" baseline="0">
                      <a:solidFill>
                        <a:schemeClr val="bg1"/>
                      </a:solidFill>
                      <a:latin typeface="思源黑体 Normal"/>
                      <a:ea typeface="思源黑体 Normal"/>
                    </a:rPr>
                    <a:t>主讲人：</a:t>
                  </a:r>
                  <a:r>
                    <a:rPr lang="en-US" sz="1800" b="0" i="0" u="none" baseline="0">
                      <a:solidFill>
                        <a:schemeClr val="bg1"/>
                      </a:solidFill>
                      <a:latin typeface="思源黑体 Normal"/>
                      <a:ea typeface="思源黑体 Normal"/>
                    </a:rPr>
                    <a:t>A</a:t>
                  </a:r>
                  <a:r>
                    <a:rPr lang="zh-CN" altLang="en-US" sz="1800" b="0" i="0" u="none" baseline="0">
                      <a:solidFill>
                        <a:schemeClr val="bg1"/>
                      </a:solidFill>
                      <a:latin typeface="思源黑体 Normal"/>
                      <a:ea typeface="思源黑体 Normal"/>
                    </a:rPr>
                    <a:t>书记</a:t>
                  </a:r>
                  <a:endParaRPr lang="en-US" sz="1100"/>
                </a:p>
              </p:txBody>
            </p:sp>
            <p:sp>
              <p:nvSpPr>
                <p:cNvPr id="10" name="AutoShape 10"/>
                <p:cNvSpPr/>
                <p:nvPr/>
              </p:nvSpPr>
              <p:spPr>
                <a:xfrm>
                  <a:off x="5718296" y="3748912"/>
                  <a:ext cx="2683510" cy="368300"/>
                </a:xfrm>
                <a:prstGeom prst="rect">
                  <a:avLst/>
                </a:prstGeom>
                <a:grpFill/>
                <a:ln>
                  <a:noFill/>
                </a:ln>
              </p:spPr>
              <p:txBody>
                <a:bodyPr vert="horz" wrap="square" lIns="91440" tIns="45720" rIns="91440" bIns="45720" anchor="ctr">
                  <a:noAutofit/>
                </a:bodyPr>
                <a:p>
                  <a:pPr marL="0" indent="0" algn="l" fontAlgn="auto"/>
                  <a:r>
                    <a:rPr lang="zh-CN" altLang="en-US" sz="1800" b="0" i="0" u="none" baseline="0">
                      <a:solidFill>
                        <a:schemeClr val="bg1"/>
                      </a:solidFill>
                      <a:latin typeface="思源黑体 Normal"/>
                      <a:ea typeface="思源黑体 Normal"/>
                    </a:rPr>
                    <a:t>日期：</a:t>
                  </a:r>
                  <a:r>
                    <a:rPr lang="en-US" sz="1800" b="0" i="0" u="none" baseline="0">
                      <a:solidFill>
                        <a:schemeClr val="bg1"/>
                      </a:solidFill>
                      <a:latin typeface="思源黑体 Normal"/>
                      <a:ea typeface="思源黑体 Normal"/>
                    </a:rPr>
                    <a:t>2026.*.**</a:t>
                  </a:r>
                  <a:endParaRPr lang="en-US" sz="1800" b="0" i="0" u="none" baseline="0">
                    <a:solidFill>
                      <a:schemeClr val="bg1"/>
                    </a:solidFill>
                    <a:latin typeface="思源黑体 Normal"/>
                    <a:ea typeface="思源黑体 Normal"/>
                  </a:endParaRPr>
                </a:p>
              </p:txBody>
            </p:sp>
          </p:grpSp>
          <p:sp>
            <p:nvSpPr>
              <p:cNvPr id="11" name="AutoShape 11"/>
              <p:cNvSpPr/>
              <p:nvPr/>
            </p:nvSpPr>
            <p:spPr>
              <a:xfrm>
                <a:off x="-1921" y="6914"/>
                <a:ext cx="551" cy="558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txBody>
              <a:bodyPr vert="horz" lIns="91440" tIns="45720" rIns="91440" bIns="45720" anchor="ctr">
                <a:noAutofit/>
              </a:bodyPr>
              <a:p>
                <a:pPr marL="0" algn="l"/>
              </a:p>
            </p:txBody>
          </p:sp>
          <p:sp>
            <p:nvSpPr>
              <p:cNvPr id="12" name="AutoShape 12"/>
              <p:cNvSpPr/>
              <p:nvPr/>
            </p:nvSpPr>
            <p:spPr>
              <a:xfrm>
                <a:off x="4618" y="6922"/>
                <a:ext cx="551" cy="558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txBody>
              <a:bodyPr vert="horz" lIns="91440" tIns="45720" rIns="91440" bIns="45720" anchor="ctr">
                <a:noAutofit/>
              </a:bodyPr>
              <a:p>
                <a:pPr marL="0" algn="l"/>
              </a:p>
            </p:txBody>
          </p:sp>
        </p:grpSp>
      </p:grpSp>
      <p:cxnSp>
        <p:nvCxnSpPr>
          <p:cNvPr id="13" name="Connector 13"/>
          <p:cNvCxnSpPr/>
          <p:nvPr/>
        </p:nvCxnSpPr>
        <p:spPr>
          <a:xfrm>
            <a:off x="2663508" y="4093845"/>
            <a:ext cx="6865620" cy="0"/>
          </a:xfrm>
          <a:prstGeom prst="line">
            <a:avLst/>
          </a:prstGeom>
          <a:ln w="25400">
            <a:solidFill>
              <a:srgbClr val="ECB920"/>
            </a:solidFill>
          </a:ln>
        </p:spPr>
      </p:cxnSp>
      <p:sp>
        <p:nvSpPr>
          <p:cNvPr id="14" name="AutoShape 14"/>
          <p:cNvSpPr/>
          <p:nvPr/>
        </p:nvSpPr>
        <p:spPr>
          <a:xfrm>
            <a:off x="10795000" y="6540500"/>
            <a:ext cx="1270000" cy="190500"/>
          </a:xfrm>
          <a:prstGeom prst="rect">
            <a:avLst/>
          </a:prstGeom>
          <a:solidFill>
            <a:srgbClr val="000000">
              <a:alpha val="0"/>
            </a:srgbClr>
          </a:solidFill>
        </p:spPr>
        <p:txBody>
          <a:bodyPr rtlCol="0" anchor="t"/>
          <a:lstStyle/>
          <a:p>
            <a:pPr algn="r">
              <a:defRPr/>
            </a:pPr>
            <a:endParaRPr lang="en-US" sz="800" b="0" i="0" u="none" baseline="0">
              <a:solidFill>
                <a:srgbClr val="80808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 l="-15000" r="-15000" b="-3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3816350" y="370840"/>
            <a:ext cx="2234565" cy="1147445"/>
          </a:xfrm>
          <a:prstGeom prst="rect">
            <a:avLst/>
          </a:prstGeom>
        </p:spPr>
        <p:txBody>
          <a:bodyPr vert="horz" wrap="square" lIns="90170" tIns="46990" rIns="90170" bIns="46990" rtlCol="0" anchor="ctr">
            <a:noAutofit/>
          </a:bodyPr>
          <a:lstStyle/>
          <a:p>
            <a:pPr marL="0" indent="0" algn="ctr" fontAlgn="auto">
              <a:lnSpc>
                <a:spcPct val="100000"/>
              </a:lnSpc>
              <a:defRPr/>
            </a:pPr>
            <a:r>
              <a:rPr lang="en-US" sz="7200" b="1" i="0" u="none" spc="-442" baseline="0">
                <a:solidFill>
                  <a:srgbClr val="E4B738"/>
                </a:solidFill>
                <a:latin typeface="思源黑体 Medium"/>
                <a:ea typeface="思源黑体 Medium"/>
              </a:rPr>
              <a:t>目录</a:t>
            </a:r>
            <a:endParaRPr lang="en-US" sz="1100"/>
          </a:p>
        </p:txBody>
      </p:sp>
      <p:grpSp>
        <p:nvGrpSpPr>
          <p:cNvPr id="3" name="Group 3"/>
          <p:cNvGrpSpPr/>
          <p:nvPr/>
        </p:nvGrpSpPr>
        <p:grpSpPr>
          <a:xfrm>
            <a:off x="6419215" y="1962150"/>
            <a:ext cx="4748530" cy="888365"/>
            <a:chOff x="10109" y="3310"/>
            <a:chExt cx="7478" cy="1399"/>
          </a:xfrm>
        </p:grpSpPr>
        <p:sp>
          <p:nvSpPr>
            <p:cNvPr id="4" name="AutoShape 4"/>
            <p:cNvSpPr/>
            <p:nvPr/>
          </p:nvSpPr>
          <p:spPr>
            <a:xfrm>
              <a:off x="10109" y="3310"/>
              <a:ext cx="7478" cy="1399"/>
            </a:xfrm>
            <a:prstGeom prst="roundRect">
              <a:avLst>
                <a:gd name="adj" fmla="val 50000"/>
              </a:avLst>
            </a:prstGeom>
            <a:solidFill>
              <a:srgbClr val="FFFFFF"/>
            </a:solidFill>
            <a:ln>
              <a:noFill/>
            </a:ln>
            <a:effectLst>
              <a:outerShdw blurRad="127000" dist="38100" dir="5400000" algn="t" rotWithShape="0">
                <a:srgbClr val="E4B738">
                  <a:alpha val="48000"/>
                </a:srgbClr>
              </a:outerShdw>
            </a:effectLst>
          </p:spPr>
          <p:txBody>
            <a:bodyPr vert="horz" lIns="0" tIns="0" rIns="0" bIns="0" anchor="ctr">
              <a:noAutofit/>
            </a:bodyPr>
            <a:p>
              <a:pPr marL="0" algn="ctr"/>
            </a:p>
          </p:txBody>
        </p:sp>
        <p:sp>
          <p:nvSpPr>
            <p:cNvPr id="5" name="AutoShape 5"/>
            <p:cNvSpPr/>
            <p:nvPr/>
          </p:nvSpPr>
          <p:spPr>
            <a:xfrm rot="5400000">
              <a:off x="10071" y="3918"/>
              <a:ext cx="260" cy="184"/>
            </a:xfrm>
            <a:prstGeom prst="triangle">
              <a:avLst/>
            </a:prstGeom>
            <a:solidFill>
              <a:srgbClr val="E4B738"/>
            </a:solidFill>
            <a:ln>
              <a:noFill/>
            </a:ln>
          </p:spPr>
          <p:txBody>
            <a:bodyPr vert="horz" lIns="0" tIns="0" rIns="0" bIns="0" anchor="ctr">
              <a:noAutofit/>
            </a:bodyPr>
            <a:p>
              <a:pPr marL="0" algn="ctr"/>
            </a:p>
          </p:txBody>
        </p:sp>
        <p:grpSp>
          <p:nvGrpSpPr>
            <p:cNvPr id="6" name="Group 6"/>
            <p:cNvGrpSpPr/>
            <p:nvPr/>
          </p:nvGrpSpPr>
          <p:grpSpPr>
            <a:xfrm>
              <a:off x="10323" y="3422"/>
              <a:ext cx="1170" cy="1170"/>
              <a:chOff x="8782" y="3494"/>
              <a:chExt cx="1170" cy="1170"/>
            </a:xfrm>
          </p:grpSpPr>
          <p:sp>
            <p:nvSpPr>
              <p:cNvPr id="7" name="AutoShape 7"/>
              <p:cNvSpPr/>
              <p:nvPr/>
            </p:nvSpPr>
            <p:spPr>
              <a:xfrm>
                <a:off x="8782" y="3494"/>
                <a:ext cx="1170" cy="1170"/>
              </a:xfrm>
              <a:prstGeom prst="ellipse">
                <a:avLst/>
              </a:prstGeom>
              <a:solidFill>
                <a:srgbClr val="E4B738"/>
              </a:solidFill>
              <a:ln>
                <a:noFill/>
              </a:ln>
            </p:spPr>
            <p:txBody>
              <a:bodyPr vert="horz" lIns="91440" tIns="45720" rIns="91440" bIns="45720" anchor="ctr"/>
              <a:p>
                <a:pPr marL="0" algn="ctr"/>
              </a:p>
            </p:txBody>
          </p:sp>
          <p:sp>
            <p:nvSpPr>
              <p:cNvPr id="8" name="TextBox 8"/>
              <p:cNvSpPr txBox="1"/>
              <p:nvPr/>
            </p:nvSpPr>
            <p:spPr>
              <a:xfrm>
                <a:off x="8886" y="3710"/>
                <a:ext cx="963" cy="738"/>
              </a:xfrm>
              <a:prstGeom prst="rect">
                <a:avLst/>
              </a:prstGeom>
              <a:noFill/>
            </p:spPr>
            <p:txBody>
              <a:bodyPr vert="horz" wrap="square" lIns="91440" tIns="45720" rIns="91440" bIns="45720" rtlCol="0" anchor="ctr">
                <a:noAutofit/>
              </a:bodyPr>
              <a:lstStyle/>
              <a:p>
                <a:pPr marL="0" algn="ctr">
                  <a:defRPr/>
                </a:pPr>
                <a:r>
                  <a:rPr lang="en-US" sz="2400" b="1" i="0" u="none" baseline="0">
                    <a:solidFill>
                      <a:schemeClr val="bg1"/>
                    </a:solidFill>
                    <a:latin typeface="思源黑体 Normal"/>
                    <a:ea typeface="思源黑体 Normal"/>
                  </a:rPr>
                  <a:t>02</a:t>
                </a:r>
                <a:endParaRPr lang="en-US" sz="1100"/>
              </a:p>
            </p:txBody>
          </p:sp>
        </p:grpSp>
        <p:sp>
          <p:nvSpPr>
            <p:cNvPr id="9" name="TextBox 9"/>
            <p:cNvSpPr txBox="1"/>
            <p:nvPr/>
          </p:nvSpPr>
          <p:spPr>
            <a:xfrm>
              <a:off x="11614" y="3311"/>
              <a:ext cx="5613" cy="1397"/>
            </a:xfrm>
            <a:prstGeom prst="rect">
              <a:avLst/>
            </a:prstGeom>
            <a:noFill/>
          </p:spPr>
          <p:txBody>
            <a:bodyPr vert="horz" wrap="square" lIns="91440" tIns="45720" rIns="91440" bIns="45720" rtlCol="0" anchor="ctr">
              <a:noAutofit/>
            </a:bodyPr>
            <a:lstStyle/>
            <a:p>
              <a:pPr marL="0" indent="0" algn="l" fontAlgn="auto">
                <a:lnSpc>
                  <a:spcPct val="100000"/>
                </a:lnSpc>
                <a:spcBef>
                  <a:spcPct val="0"/>
                </a:spcBef>
                <a:defRPr/>
              </a:pPr>
              <a:r>
                <a:rPr lang="en-US" sz="2400" b="0" i="0" u="none" baseline="0">
                  <a:solidFill>
                    <a:srgbClr val="595959"/>
                  </a:solidFill>
                  <a:latin typeface="思源黑体 Normal"/>
                  <a:ea typeface="思源黑体 Normal"/>
                </a:rPr>
                <a:t>第一章：坚守初心使命——筑牢信仰之基</a:t>
              </a:r>
              <a:endParaRPr lang="en-US" sz="1100"/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6419215" y="3129915"/>
            <a:ext cx="4748530" cy="888365"/>
            <a:chOff x="10109" y="3310"/>
            <a:chExt cx="7478" cy="1399"/>
          </a:xfrm>
        </p:grpSpPr>
        <p:sp>
          <p:nvSpPr>
            <p:cNvPr id="11" name="AutoShape 11"/>
            <p:cNvSpPr/>
            <p:nvPr/>
          </p:nvSpPr>
          <p:spPr>
            <a:xfrm>
              <a:off x="10109" y="3310"/>
              <a:ext cx="7478" cy="1399"/>
            </a:xfrm>
            <a:prstGeom prst="roundRect">
              <a:avLst>
                <a:gd name="adj" fmla="val 50000"/>
              </a:avLst>
            </a:prstGeom>
            <a:solidFill>
              <a:srgbClr val="FFFFFF"/>
            </a:solidFill>
            <a:ln>
              <a:noFill/>
            </a:ln>
            <a:effectLst>
              <a:outerShdw blurRad="127000" dist="38100" dir="5400000" algn="t" rotWithShape="0">
                <a:srgbClr val="E4B738">
                  <a:alpha val="48000"/>
                </a:srgbClr>
              </a:outerShdw>
            </a:effectLst>
          </p:spPr>
          <p:txBody>
            <a:bodyPr vert="horz" lIns="0" tIns="0" rIns="0" bIns="0" anchor="ctr">
              <a:noAutofit/>
            </a:bodyPr>
            <a:p>
              <a:pPr marL="0" algn="ctr"/>
            </a:p>
          </p:txBody>
        </p:sp>
        <p:sp>
          <p:nvSpPr>
            <p:cNvPr id="12" name="AutoShape 12"/>
            <p:cNvSpPr/>
            <p:nvPr/>
          </p:nvSpPr>
          <p:spPr>
            <a:xfrm rot="5400000">
              <a:off x="10071" y="3918"/>
              <a:ext cx="260" cy="184"/>
            </a:xfrm>
            <a:prstGeom prst="triangle">
              <a:avLst/>
            </a:prstGeom>
            <a:solidFill>
              <a:srgbClr val="E4B738"/>
            </a:solidFill>
            <a:ln>
              <a:noFill/>
            </a:ln>
          </p:spPr>
          <p:txBody>
            <a:bodyPr vert="horz" lIns="0" tIns="0" rIns="0" bIns="0" anchor="ctr">
              <a:noAutofit/>
            </a:bodyPr>
            <a:p>
              <a:pPr marL="0" algn="ctr"/>
            </a:p>
          </p:txBody>
        </p:sp>
        <p:grpSp>
          <p:nvGrpSpPr>
            <p:cNvPr id="13" name="Group 13"/>
            <p:cNvGrpSpPr/>
            <p:nvPr/>
          </p:nvGrpSpPr>
          <p:grpSpPr>
            <a:xfrm>
              <a:off x="10323" y="3422"/>
              <a:ext cx="1170" cy="1170"/>
              <a:chOff x="8782" y="3494"/>
              <a:chExt cx="1170" cy="1170"/>
            </a:xfrm>
          </p:grpSpPr>
          <p:sp>
            <p:nvSpPr>
              <p:cNvPr id="14" name="AutoShape 14"/>
              <p:cNvSpPr/>
              <p:nvPr/>
            </p:nvSpPr>
            <p:spPr>
              <a:xfrm>
                <a:off x="8782" y="3494"/>
                <a:ext cx="1170" cy="1170"/>
              </a:xfrm>
              <a:prstGeom prst="ellipse">
                <a:avLst/>
              </a:prstGeom>
              <a:solidFill>
                <a:srgbClr val="E4B738"/>
              </a:solidFill>
              <a:ln>
                <a:noFill/>
              </a:ln>
            </p:spPr>
            <p:txBody>
              <a:bodyPr vert="horz" lIns="91440" tIns="45720" rIns="91440" bIns="45720" anchor="ctr"/>
              <a:p>
                <a:pPr marL="0" algn="ctr"/>
              </a:p>
            </p:txBody>
          </p:sp>
          <p:sp>
            <p:nvSpPr>
              <p:cNvPr id="15" name="TextBox 15"/>
              <p:cNvSpPr txBox="1"/>
              <p:nvPr/>
            </p:nvSpPr>
            <p:spPr>
              <a:xfrm>
                <a:off x="8886" y="3710"/>
                <a:ext cx="963" cy="738"/>
              </a:xfrm>
              <a:prstGeom prst="rect">
                <a:avLst/>
              </a:prstGeom>
              <a:noFill/>
            </p:spPr>
            <p:txBody>
              <a:bodyPr vert="horz" wrap="square" lIns="91440" tIns="45720" rIns="91440" bIns="45720" rtlCol="0" anchor="ctr">
                <a:noAutofit/>
              </a:bodyPr>
              <a:lstStyle/>
              <a:p>
                <a:pPr marL="0" algn="ctr">
                  <a:defRPr/>
                </a:pPr>
                <a:r>
                  <a:rPr lang="en-US" sz="2400" b="1" i="0" u="none" baseline="0">
                    <a:solidFill>
                      <a:schemeClr val="bg1"/>
                    </a:solidFill>
                    <a:latin typeface="思源黑体 Normal"/>
                    <a:ea typeface="思源黑体 Normal"/>
                  </a:rPr>
                  <a:t>04</a:t>
                </a:r>
                <a:endParaRPr lang="en-US" sz="1100"/>
              </a:p>
            </p:txBody>
          </p:sp>
        </p:grpSp>
        <p:sp>
          <p:nvSpPr>
            <p:cNvPr id="16" name="TextBox 16"/>
            <p:cNvSpPr txBox="1"/>
            <p:nvPr/>
          </p:nvSpPr>
          <p:spPr>
            <a:xfrm>
              <a:off x="11614" y="3311"/>
              <a:ext cx="5613" cy="1397"/>
            </a:xfrm>
            <a:prstGeom prst="rect">
              <a:avLst/>
            </a:prstGeom>
            <a:noFill/>
          </p:spPr>
          <p:txBody>
            <a:bodyPr vert="horz" wrap="square" lIns="91440" tIns="45720" rIns="91440" bIns="45720" rtlCol="0" anchor="ctr">
              <a:noAutofit/>
            </a:bodyPr>
            <a:lstStyle/>
            <a:p>
              <a:pPr marL="0" indent="0" algn="l" fontAlgn="auto">
                <a:lnSpc>
                  <a:spcPct val="100000"/>
                </a:lnSpc>
                <a:spcBef>
                  <a:spcPct val="0"/>
                </a:spcBef>
                <a:defRPr/>
              </a:pPr>
              <a:r>
                <a:rPr lang="en-US" sz="2400" b="0" i="0" u="none" baseline="0">
                  <a:solidFill>
                    <a:srgbClr val="595959"/>
                  </a:solidFill>
                  <a:latin typeface="思源黑体 Normal"/>
                  <a:ea typeface="思源黑体 Normal"/>
                </a:rPr>
                <a:t>第三章：永葆清廉本色——擦亮从政之底</a:t>
              </a:r>
              <a:endParaRPr lang="en-US" sz="1100"/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6419215" y="4297680"/>
            <a:ext cx="4748530" cy="888365"/>
            <a:chOff x="10109" y="3310"/>
            <a:chExt cx="7478" cy="1399"/>
          </a:xfrm>
        </p:grpSpPr>
        <p:sp>
          <p:nvSpPr>
            <p:cNvPr id="18" name="AutoShape 18"/>
            <p:cNvSpPr/>
            <p:nvPr/>
          </p:nvSpPr>
          <p:spPr>
            <a:xfrm>
              <a:off x="10109" y="3310"/>
              <a:ext cx="7478" cy="1399"/>
            </a:xfrm>
            <a:prstGeom prst="roundRect">
              <a:avLst>
                <a:gd name="adj" fmla="val 50000"/>
              </a:avLst>
            </a:prstGeom>
            <a:solidFill>
              <a:srgbClr val="FFFFFF"/>
            </a:solidFill>
            <a:ln>
              <a:noFill/>
            </a:ln>
            <a:effectLst>
              <a:outerShdw blurRad="127000" dist="38100" dir="5400000" algn="t" rotWithShape="0">
                <a:srgbClr val="E4B738">
                  <a:alpha val="48000"/>
                </a:srgbClr>
              </a:outerShdw>
            </a:effectLst>
          </p:spPr>
          <p:txBody>
            <a:bodyPr vert="horz" lIns="0" tIns="0" rIns="0" bIns="0" anchor="ctr">
              <a:noAutofit/>
            </a:bodyPr>
            <a:p>
              <a:pPr marL="0" algn="ctr"/>
            </a:p>
          </p:txBody>
        </p:sp>
        <p:sp>
          <p:nvSpPr>
            <p:cNvPr id="19" name="AutoShape 19"/>
            <p:cNvSpPr/>
            <p:nvPr/>
          </p:nvSpPr>
          <p:spPr>
            <a:xfrm rot="5400000">
              <a:off x="10071" y="3918"/>
              <a:ext cx="260" cy="184"/>
            </a:xfrm>
            <a:prstGeom prst="triangle">
              <a:avLst/>
            </a:prstGeom>
            <a:solidFill>
              <a:srgbClr val="E4B738"/>
            </a:solidFill>
            <a:ln>
              <a:noFill/>
            </a:ln>
          </p:spPr>
          <p:txBody>
            <a:bodyPr vert="horz" lIns="0" tIns="0" rIns="0" bIns="0" anchor="ctr">
              <a:noAutofit/>
            </a:bodyPr>
            <a:p>
              <a:pPr marL="0" algn="ctr"/>
            </a:p>
          </p:txBody>
        </p:sp>
        <p:grpSp>
          <p:nvGrpSpPr>
            <p:cNvPr id="20" name="Group 20"/>
            <p:cNvGrpSpPr/>
            <p:nvPr/>
          </p:nvGrpSpPr>
          <p:grpSpPr>
            <a:xfrm>
              <a:off x="10323" y="3422"/>
              <a:ext cx="1170" cy="1170"/>
              <a:chOff x="8782" y="3494"/>
              <a:chExt cx="1170" cy="1170"/>
            </a:xfrm>
          </p:grpSpPr>
          <p:sp>
            <p:nvSpPr>
              <p:cNvPr id="21" name="AutoShape 21"/>
              <p:cNvSpPr/>
              <p:nvPr/>
            </p:nvSpPr>
            <p:spPr>
              <a:xfrm>
                <a:off x="8782" y="3494"/>
                <a:ext cx="1170" cy="1170"/>
              </a:xfrm>
              <a:prstGeom prst="ellipse">
                <a:avLst/>
              </a:prstGeom>
              <a:solidFill>
                <a:srgbClr val="E4B738"/>
              </a:solidFill>
              <a:ln>
                <a:noFill/>
              </a:ln>
            </p:spPr>
            <p:txBody>
              <a:bodyPr vert="horz" lIns="91440" tIns="45720" rIns="91440" bIns="45720" anchor="ctr"/>
              <a:p>
                <a:pPr marL="0" algn="ctr"/>
              </a:p>
            </p:txBody>
          </p:sp>
          <p:sp>
            <p:nvSpPr>
              <p:cNvPr id="22" name="TextBox 22"/>
              <p:cNvSpPr txBox="1"/>
              <p:nvPr/>
            </p:nvSpPr>
            <p:spPr>
              <a:xfrm>
                <a:off x="8886" y="3710"/>
                <a:ext cx="963" cy="738"/>
              </a:xfrm>
              <a:prstGeom prst="rect">
                <a:avLst/>
              </a:prstGeom>
              <a:noFill/>
            </p:spPr>
            <p:txBody>
              <a:bodyPr vert="horz" wrap="square" lIns="91440" tIns="45720" rIns="91440" bIns="45720" rtlCol="0" anchor="ctr">
                <a:noAutofit/>
              </a:bodyPr>
              <a:lstStyle/>
              <a:p>
                <a:pPr marL="0" algn="ctr">
                  <a:defRPr/>
                </a:pPr>
                <a:r>
                  <a:rPr lang="en-US" sz="2400" b="1" i="0" u="none" baseline="0">
                    <a:solidFill>
                      <a:schemeClr val="bg1"/>
                    </a:solidFill>
                    <a:latin typeface="思源黑体 Normal"/>
                    <a:ea typeface="思源黑体 Normal"/>
                  </a:rPr>
                  <a:t>06</a:t>
                </a:r>
                <a:endParaRPr lang="en-US" sz="1100"/>
              </a:p>
            </p:txBody>
          </p:sp>
        </p:grpSp>
        <p:sp>
          <p:nvSpPr>
            <p:cNvPr id="23" name="TextBox 23"/>
            <p:cNvSpPr txBox="1"/>
            <p:nvPr/>
          </p:nvSpPr>
          <p:spPr>
            <a:xfrm>
              <a:off x="11614" y="3311"/>
              <a:ext cx="5613" cy="1397"/>
            </a:xfrm>
            <a:prstGeom prst="rect">
              <a:avLst/>
            </a:prstGeom>
            <a:noFill/>
          </p:spPr>
          <p:txBody>
            <a:bodyPr vert="horz" wrap="square" lIns="91440" tIns="45720" rIns="91440" bIns="45720" rtlCol="0" anchor="ctr">
              <a:noAutofit/>
            </a:bodyPr>
            <a:lstStyle/>
            <a:p>
              <a:pPr marL="0" indent="0" algn="l" fontAlgn="auto">
                <a:lnSpc>
                  <a:spcPct val="100000"/>
                </a:lnSpc>
                <a:spcBef>
                  <a:spcPct val="0"/>
                </a:spcBef>
                <a:defRPr/>
              </a:pPr>
              <a:r>
                <a:rPr lang="en-US" sz="2400" b="0" i="0" u="none" baseline="0">
                  <a:solidFill>
                    <a:srgbClr val="595959"/>
                  </a:solidFill>
                  <a:latin typeface="思源黑体 Normal"/>
                  <a:ea typeface="思源黑体 Normal"/>
                </a:rPr>
                <a:t>第五章：严于律己——争做清正廉洁的表率</a:t>
              </a:r>
              <a:endParaRPr lang="en-US" sz="1100"/>
            </a:p>
          </p:txBody>
        </p:sp>
      </p:grpSp>
      <p:grpSp>
        <p:nvGrpSpPr>
          <p:cNvPr id="24" name="Group 24"/>
          <p:cNvGrpSpPr/>
          <p:nvPr/>
        </p:nvGrpSpPr>
        <p:grpSpPr>
          <a:xfrm>
            <a:off x="1174115" y="1962150"/>
            <a:ext cx="4748530" cy="4391025"/>
            <a:chOff x="10109" y="3090"/>
            <a:chExt cx="7478" cy="6915"/>
          </a:xfrm>
        </p:grpSpPr>
        <p:grpSp>
          <p:nvGrpSpPr>
            <p:cNvPr id="25" name="Group 25"/>
            <p:cNvGrpSpPr/>
            <p:nvPr/>
          </p:nvGrpSpPr>
          <p:grpSpPr>
            <a:xfrm>
              <a:off x="10109" y="3090"/>
              <a:ext cx="7478" cy="1399"/>
              <a:chOff x="10109" y="3310"/>
              <a:chExt cx="7478" cy="1399"/>
            </a:xfrm>
          </p:grpSpPr>
          <p:sp>
            <p:nvSpPr>
              <p:cNvPr id="26" name="AutoShape 26"/>
              <p:cNvSpPr/>
              <p:nvPr/>
            </p:nvSpPr>
            <p:spPr>
              <a:xfrm>
                <a:off x="10109" y="3310"/>
                <a:ext cx="7478" cy="1399"/>
              </a:xfrm>
              <a:prstGeom prst="roundRect">
                <a:avLst>
                  <a:gd name="adj" fmla="val 50000"/>
                </a:avLst>
              </a:prstGeom>
              <a:solidFill>
                <a:srgbClr val="FFFFFF"/>
              </a:solidFill>
              <a:ln>
                <a:noFill/>
              </a:ln>
              <a:effectLst>
                <a:outerShdw blurRad="127000" dist="38100" dir="5400000" algn="t" rotWithShape="0">
                  <a:srgbClr val="E4B738">
                    <a:alpha val="48000"/>
                  </a:srgbClr>
                </a:outerShdw>
              </a:effectLst>
            </p:spPr>
            <p:txBody>
              <a:bodyPr vert="horz" lIns="0" tIns="0" rIns="0" bIns="0" anchor="ctr">
                <a:noAutofit/>
              </a:bodyPr>
              <a:p>
                <a:pPr marL="0" algn="ctr"/>
              </a:p>
            </p:txBody>
          </p:sp>
          <p:sp>
            <p:nvSpPr>
              <p:cNvPr id="27" name="AutoShape 27"/>
              <p:cNvSpPr/>
              <p:nvPr/>
            </p:nvSpPr>
            <p:spPr>
              <a:xfrm rot="5400000">
                <a:off x="10071" y="3918"/>
                <a:ext cx="260" cy="184"/>
              </a:xfrm>
              <a:prstGeom prst="triangle">
                <a:avLst/>
              </a:prstGeom>
              <a:solidFill>
                <a:srgbClr val="E4B738"/>
              </a:solidFill>
              <a:ln>
                <a:noFill/>
              </a:ln>
            </p:spPr>
            <p:txBody>
              <a:bodyPr vert="horz" lIns="0" tIns="0" rIns="0" bIns="0" anchor="ctr">
                <a:noAutofit/>
              </a:bodyPr>
              <a:p>
                <a:pPr marL="0" algn="ctr"/>
              </a:p>
            </p:txBody>
          </p:sp>
          <p:grpSp>
            <p:nvGrpSpPr>
              <p:cNvPr id="28" name="Group 28"/>
              <p:cNvGrpSpPr/>
              <p:nvPr/>
            </p:nvGrpSpPr>
            <p:grpSpPr>
              <a:xfrm>
                <a:off x="10323" y="3422"/>
                <a:ext cx="1170" cy="1170"/>
                <a:chOff x="8782" y="3494"/>
                <a:chExt cx="1170" cy="1170"/>
              </a:xfrm>
            </p:grpSpPr>
            <p:sp>
              <p:nvSpPr>
                <p:cNvPr id="29" name="AutoShape 29"/>
                <p:cNvSpPr/>
                <p:nvPr/>
              </p:nvSpPr>
              <p:spPr>
                <a:xfrm>
                  <a:off x="8782" y="3494"/>
                  <a:ext cx="1170" cy="1170"/>
                </a:xfrm>
                <a:prstGeom prst="ellipse">
                  <a:avLst/>
                </a:prstGeom>
                <a:solidFill>
                  <a:srgbClr val="E4B738"/>
                </a:solidFill>
                <a:ln>
                  <a:noFill/>
                </a:ln>
              </p:spPr>
              <p:txBody>
                <a:bodyPr vert="horz" lIns="91440" tIns="45720" rIns="91440" bIns="45720" anchor="ctr"/>
                <a:p>
                  <a:pPr marL="0" algn="ctr"/>
                </a:p>
              </p:txBody>
            </p:sp>
            <p:sp>
              <p:nvSpPr>
                <p:cNvPr id="30" name="TextBox 30"/>
                <p:cNvSpPr txBox="1"/>
                <p:nvPr/>
              </p:nvSpPr>
              <p:spPr>
                <a:xfrm>
                  <a:off x="8886" y="3710"/>
                  <a:ext cx="963" cy="738"/>
                </a:xfrm>
                <a:prstGeom prst="rect">
                  <a:avLst/>
                </a:prstGeom>
                <a:noFill/>
              </p:spPr>
              <p:txBody>
                <a:bodyPr vert="horz" wrap="square" lIns="91440" tIns="45720" rIns="91440" bIns="45720" rtlCol="0" anchor="ctr">
                  <a:noAutofit/>
                </a:bodyPr>
                <a:lstStyle/>
                <a:p>
                  <a:pPr marL="0" algn="ctr">
                    <a:defRPr/>
                  </a:pPr>
                  <a:r>
                    <a:rPr lang="en-US" sz="2400" b="1" i="0" u="none" baseline="0">
                      <a:solidFill>
                        <a:schemeClr val="bg1"/>
                      </a:solidFill>
                      <a:latin typeface="思源黑体 Normal"/>
                      <a:ea typeface="思源黑体 Normal"/>
                    </a:rPr>
                    <a:t>01</a:t>
                  </a:r>
                  <a:endParaRPr lang="en-US" sz="1100"/>
                </a:p>
              </p:txBody>
            </p:sp>
          </p:grpSp>
          <p:sp>
            <p:nvSpPr>
              <p:cNvPr id="31" name="TextBox 31"/>
              <p:cNvSpPr txBox="1"/>
              <p:nvPr/>
            </p:nvSpPr>
            <p:spPr>
              <a:xfrm>
                <a:off x="11614" y="3311"/>
                <a:ext cx="5613" cy="1397"/>
              </a:xfrm>
              <a:prstGeom prst="rect">
                <a:avLst/>
              </a:prstGeom>
              <a:noFill/>
            </p:spPr>
            <p:txBody>
              <a:bodyPr vert="horz" wrap="square" lIns="91440" tIns="45720" rIns="91440" bIns="45720" rtlCol="0" anchor="ctr">
                <a:noAutofit/>
              </a:bodyPr>
              <a:lstStyle/>
              <a:p>
                <a:pPr marL="0" indent="0" algn="l" fontAlgn="auto">
                  <a:lnSpc>
                    <a:spcPct val="100000"/>
                  </a:lnSpc>
                  <a:spcBef>
                    <a:spcPct val="0"/>
                  </a:spcBef>
                  <a:defRPr/>
                </a:pPr>
                <a:r>
                  <a:rPr lang="en-US" sz="2400" b="0" i="0" u="none" baseline="0">
                    <a:solidFill>
                      <a:srgbClr val="595959"/>
                    </a:solidFill>
                    <a:latin typeface="思源黑体 Normal"/>
                    <a:ea typeface="思源黑体 Normal"/>
                  </a:rPr>
                  <a:t>开篇：深刻认识党课的重要意义</a:t>
                </a:r>
                <a:endParaRPr lang="en-US" sz="1100"/>
              </a:p>
            </p:txBody>
          </p:sp>
        </p:grpSp>
        <p:grpSp>
          <p:nvGrpSpPr>
            <p:cNvPr id="32" name="Group 32"/>
            <p:cNvGrpSpPr/>
            <p:nvPr/>
          </p:nvGrpSpPr>
          <p:grpSpPr>
            <a:xfrm>
              <a:off x="10109" y="4929"/>
              <a:ext cx="7478" cy="1399"/>
              <a:chOff x="10109" y="3310"/>
              <a:chExt cx="7478" cy="1399"/>
            </a:xfrm>
          </p:grpSpPr>
          <p:sp>
            <p:nvSpPr>
              <p:cNvPr id="33" name="AutoShape 33"/>
              <p:cNvSpPr/>
              <p:nvPr/>
            </p:nvSpPr>
            <p:spPr>
              <a:xfrm>
                <a:off x="10109" y="3310"/>
                <a:ext cx="7478" cy="1399"/>
              </a:xfrm>
              <a:prstGeom prst="roundRect">
                <a:avLst>
                  <a:gd name="adj" fmla="val 50000"/>
                </a:avLst>
              </a:prstGeom>
              <a:solidFill>
                <a:srgbClr val="FFFFFF"/>
              </a:solidFill>
              <a:ln>
                <a:noFill/>
              </a:ln>
              <a:effectLst>
                <a:outerShdw blurRad="127000" dist="38100" dir="5400000" algn="t" rotWithShape="0">
                  <a:srgbClr val="E4B738">
                    <a:alpha val="48000"/>
                  </a:srgbClr>
                </a:outerShdw>
              </a:effectLst>
            </p:spPr>
            <p:txBody>
              <a:bodyPr vert="horz" lIns="0" tIns="0" rIns="0" bIns="0" anchor="ctr">
                <a:noAutofit/>
              </a:bodyPr>
              <a:p>
                <a:pPr marL="0" algn="ctr"/>
              </a:p>
            </p:txBody>
          </p:sp>
          <p:sp>
            <p:nvSpPr>
              <p:cNvPr id="34" name="AutoShape 34"/>
              <p:cNvSpPr/>
              <p:nvPr/>
            </p:nvSpPr>
            <p:spPr>
              <a:xfrm rot="5400000">
                <a:off x="10071" y="3918"/>
                <a:ext cx="260" cy="184"/>
              </a:xfrm>
              <a:prstGeom prst="triangle">
                <a:avLst/>
              </a:prstGeom>
              <a:solidFill>
                <a:srgbClr val="E4B738"/>
              </a:solidFill>
              <a:ln>
                <a:noFill/>
              </a:ln>
            </p:spPr>
            <p:txBody>
              <a:bodyPr vert="horz" lIns="0" tIns="0" rIns="0" bIns="0" anchor="ctr">
                <a:noAutofit/>
              </a:bodyPr>
              <a:p>
                <a:pPr marL="0" algn="ctr"/>
              </a:p>
            </p:txBody>
          </p:sp>
          <p:grpSp>
            <p:nvGrpSpPr>
              <p:cNvPr id="35" name="Group 35"/>
              <p:cNvGrpSpPr/>
              <p:nvPr/>
            </p:nvGrpSpPr>
            <p:grpSpPr>
              <a:xfrm>
                <a:off x="10323" y="3422"/>
                <a:ext cx="1170" cy="1170"/>
                <a:chOff x="8782" y="3494"/>
                <a:chExt cx="1170" cy="1170"/>
              </a:xfrm>
            </p:grpSpPr>
            <p:sp>
              <p:nvSpPr>
                <p:cNvPr id="36" name="AutoShape 36"/>
                <p:cNvSpPr/>
                <p:nvPr/>
              </p:nvSpPr>
              <p:spPr>
                <a:xfrm>
                  <a:off x="8782" y="3494"/>
                  <a:ext cx="1170" cy="1170"/>
                </a:xfrm>
                <a:prstGeom prst="ellipse">
                  <a:avLst/>
                </a:prstGeom>
                <a:solidFill>
                  <a:srgbClr val="E4B738"/>
                </a:solidFill>
                <a:ln>
                  <a:noFill/>
                </a:ln>
              </p:spPr>
              <p:txBody>
                <a:bodyPr vert="horz" lIns="91440" tIns="45720" rIns="91440" bIns="45720" anchor="ctr"/>
                <a:p>
                  <a:pPr marL="0" algn="ctr"/>
                </a:p>
              </p:txBody>
            </p:sp>
            <p:sp>
              <p:nvSpPr>
                <p:cNvPr id="37" name="TextBox 37"/>
                <p:cNvSpPr txBox="1"/>
                <p:nvPr/>
              </p:nvSpPr>
              <p:spPr>
                <a:xfrm>
                  <a:off x="8886" y="3710"/>
                  <a:ext cx="963" cy="738"/>
                </a:xfrm>
                <a:prstGeom prst="rect">
                  <a:avLst/>
                </a:prstGeom>
                <a:noFill/>
              </p:spPr>
              <p:txBody>
                <a:bodyPr vert="horz" wrap="square" lIns="91440" tIns="45720" rIns="91440" bIns="45720" rtlCol="0" anchor="ctr">
                  <a:noAutofit/>
                </a:bodyPr>
                <a:lstStyle/>
                <a:p>
                  <a:pPr marL="0" algn="ctr">
                    <a:defRPr/>
                  </a:pPr>
                  <a:r>
                    <a:rPr lang="en-US" sz="2400" b="1" i="0" u="none" baseline="0">
                      <a:solidFill>
                        <a:schemeClr val="bg1"/>
                      </a:solidFill>
                      <a:latin typeface="思源黑体 Normal"/>
                      <a:ea typeface="思源黑体 Normal"/>
                    </a:rPr>
                    <a:t>03</a:t>
                  </a:r>
                  <a:endParaRPr lang="en-US" sz="1100"/>
                </a:p>
              </p:txBody>
            </p:sp>
          </p:grpSp>
          <p:sp>
            <p:nvSpPr>
              <p:cNvPr id="38" name="TextBox 38"/>
              <p:cNvSpPr txBox="1"/>
              <p:nvPr/>
            </p:nvSpPr>
            <p:spPr>
              <a:xfrm>
                <a:off x="11614" y="3311"/>
                <a:ext cx="5613" cy="1397"/>
              </a:xfrm>
              <a:prstGeom prst="rect">
                <a:avLst/>
              </a:prstGeom>
              <a:noFill/>
            </p:spPr>
            <p:txBody>
              <a:bodyPr vert="horz" wrap="square" lIns="91440" tIns="45720" rIns="91440" bIns="45720" rtlCol="0" anchor="ctr">
                <a:noAutofit/>
              </a:bodyPr>
              <a:lstStyle/>
              <a:p>
                <a:pPr marL="0" indent="0" algn="l" fontAlgn="auto">
                  <a:lnSpc>
                    <a:spcPct val="100000"/>
                  </a:lnSpc>
                  <a:spcBef>
                    <a:spcPct val="0"/>
                  </a:spcBef>
                  <a:defRPr/>
                </a:pPr>
                <a:r>
                  <a:rPr lang="en-US" sz="2400" b="0" i="0" u="none" baseline="0">
                    <a:solidFill>
                      <a:srgbClr val="595959"/>
                    </a:solidFill>
                    <a:latin typeface="思源黑体 Normal"/>
                    <a:ea typeface="思源黑体 Normal"/>
                  </a:rPr>
                  <a:t>第二章：严明纪律规矩——绷紧行为之弦</a:t>
                </a:r>
                <a:endParaRPr lang="en-US" sz="1100"/>
              </a:p>
            </p:txBody>
          </p:sp>
        </p:grpSp>
        <p:grpSp>
          <p:nvGrpSpPr>
            <p:cNvPr id="39" name="Group 39"/>
            <p:cNvGrpSpPr/>
            <p:nvPr/>
          </p:nvGrpSpPr>
          <p:grpSpPr>
            <a:xfrm>
              <a:off x="10109" y="6768"/>
              <a:ext cx="7478" cy="1399"/>
              <a:chOff x="10109" y="3310"/>
              <a:chExt cx="7478" cy="1399"/>
            </a:xfrm>
          </p:grpSpPr>
          <p:sp>
            <p:nvSpPr>
              <p:cNvPr id="40" name="AutoShape 40"/>
              <p:cNvSpPr/>
              <p:nvPr/>
            </p:nvSpPr>
            <p:spPr>
              <a:xfrm>
                <a:off x="10109" y="3310"/>
                <a:ext cx="7478" cy="1399"/>
              </a:xfrm>
              <a:prstGeom prst="roundRect">
                <a:avLst>
                  <a:gd name="adj" fmla="val 50000"/>
                </a:avLst>
              </a:prstGeom>
              <a:solidFill>
                <a:srgbClr val="FFFFFF"/>
              </a:solidFill>
              <a:ln>
                <a:noFill/>
              </a:ln>
              <a:effectLst>
                <a:outerShdw blurRad="127000" dist="38100" dir="5400000" algn="t" rotWithShape="0">
                  <a:srgbClr val="E4B738">
                    <a:alpha val="48000"/>
                  </a:srgbClr>
                </a:outerShdw>
              </a:effectLst>
            </p:spPr>
            <p:txBody>
              <a:bodyPr vert="horz" lIns="0" tIns="0" rIns="0" bIns="0" anchor="ctr">
                <a:noAutofit/>
              </a:bodyPr>
              <a:p>
                <a:pPr marL="0" algn="ctr"/>
              </a:p>
            </p:txBody>
          </p:sp>
          <p:sp>
            <p:nvSpPr>
              <p:cNvPr id="41" name="AutoShape 41"/>
              <p:cNvSpPr/>
              <p:nvPr/>
            </p:nvSpPr>
            <p:spPr>
              <a:xfrm rot="5400000">
                <a:off x="10071" y="3918"/>
                <a:ext cx="260" cy="184"/>
              </a:xfrm>
              <a:prstGeom prst="triangle">
                <a:avLst/>
              </a:prstGeom>
              <a:solidFill>
                <a:srgbClr val="E4B738"/>
              </a:solidFill>
              <a:ln>
                <a:noFill/>
              </a:ln>
            </p:spPr>
            <p:txBody>
              <a:bodyPr vert="horz" lIns="0" tIns="0" rIns="0" bIns="0" anchor="ctr">
                <a:noAutofit/>
              </a:bodyPr>
              <a:p>
                <a:pPr marL="0" algn="ctr"/>
              </a:p>
            </p:txBody>
          </p:sp>
          <p:grpSp>
            <p:nvGrpSpPr>
              <p:cNvPr id="42" name="Group 42"/>
              <p:cNvGrpSpPr/>
              <p:nvPr/>
            </p:nvGrpSpPr>
            <p:grpSpPr>
              <a:xfrm>
                <a:off x="10323" y="3422"/>
                <a:ext cx="1170" cy="1170"/>
                <a:chOff x="8782" y="3494"/>
                <a:chExt cx="1170" cy="1170"/>
              </a:xfrm>
            </p:grpSpPr>
            <p:sp>
              <p:nvSpPr>
                <p:cNvPr id="43" name="AutoShape 43"/>
                <p:cNvSpPr/>
                <p:nvPr/>
              </p:nvSpPr>
              <p:spPr>
                <a:xfrm>
                  <a:off x="8782" y="3494"/>
                  <a:ext cx="1170" cy="1170"/>
                </a:xfrm>
                <a:prstGeom prst="ellipse">
                  <a:avLst/>
                </a:prstGeom>
                <a:solidFill>
                  <a:srgbClr val="E4B738"/>
                </a:solidFill>
                <a:ln>
                  <a:noFill/>
                </a:ln>
              </p:spPr>
              <p:txBody>
                <a:bodyPr vert="horz" lIns="91440" tIns="45720" rIns="91440" bIns="45720" anchor="ctr"/>
                <a:p>
                  <a:pPr marL="0" algn="ctr"/>
                </a:p>
              </p:txBody>
            </p:sp>
            <p:sp>
              <p:nvSpPr>
                <p:cNvPr id="44" name="TextBox 44"/>
                <p:cNvSpPr txBox="1"/>
                <p:nvPr/>
              </p:nvSpPr>
              <p:spPr>
                <a:xfrm>
                  <a:off x="8886" y="3710"/>
                  <a:ext cx="963" cy="738"/>
                </a:xfrm>
                <a:prstGeom prst="rect">
                  <a:avLst/>
                </a:prstGeom>
                <a:noFill/>
              </p:spPr>
              <p:txBody>
                <a:bodyPr vert="horz" wrap="square" lIns="91440" tIns="45720" rIns="91440" bIns="45720" rtlCol="0" anchor="ctr">
                  <a:noAutofit/>
                </a:bodyPr>
                <a:lstStyle/>
                <a:p>
                  <a:pPr marL="0" algn="ctr">
                    <a:defRPr/>
                  </a:pPr>
                  <a:r>
                    <a:rPr lang="en-US" sz="2400" b="1" i="0" u="none" baseline="0">
                      <a:solidFill>
                        <a:schemeClr val="bg1"/>
                      </a:solidFill>
                      <a:latin typeface="思源黑体 Normal"/>
                      <a:ea typeface="思源黑体 Normal"/>
                    </a:rPr>
                    <a:t>05</a:t>
                  </a:r>
                  <a:endParaRPr lang="en-US" sz="1100"/>
                </a:p>
              </p:txBody>
            </p:sp>
          </p:grpSp>
          <p:sp>
            <p:nvSpPr>
              <p:cNvPr id="45" name="TextBox 45"/>
              <p:cNvSpPr txBox="1"/>
              <p:nvPr/>
            </p:nvSpPr>
            <p:spPr>
              <a:xfrm>
                <a:off x="11614" y="3311"/>
                <a:ext cx="5613" cy="1397"/>
              </a:xfrm>
              <a:prstGeom prst="rect">
                <a:avLst/>
              </a:prstGeom>
              <a:noFill/>
            </p:spPr>
            <p:txBody>
              <a:bodyPr vert="horz" wrap="square" lIns="91440" tIns="45720" rIns="91440" bIns="45720" rtlCol="0" anchor="ctr">
                <a:noAutofit/>
              </a:bodyPr>
              <a:lstStyle/>
              <a:p>
                <a:pPr marL="0" indent="0" algn="l" fontAlgn="auto">
                  <a:lnSpc>
                    <a:spcPct val="100000"/>
                  </a:lnSpc>
                  <a:spcBef>
                    <a:spcPct val="0"/>
                  </a:spcBef>
                  <a:defRPr/>
                </a:pPr>
                <a:r>
                  <a:rPr lang="en-US" sz="2400" b="0" i="0" u="none" baseline="0">
                    <a:solidFill>
                      <a:srgbClr val="595959"/>
                    </a:solidFill>
                    <a:latin typeface="思源黑体 Normal"/>
                    <a:ea typeface="思源黑体 Normal"/>
                  </a:rPr>
                  <a:t>第四章：以案为鉴——深刻汲取沉痛教训</a:t>
                </a:r>
                <a:endParaRPr lang="en-US" sz="1100"/>
              </a:p>
            </p:txBody>
          </p:sp>
        </p:grpSp>
        <p:grpSp>
          <p:nvGrpSpPr>
            <p:cNvPr id="46" name="Group 46"/>
            <p:cNvGrpSpPr/>
            <p:nvPr/>
          </p:nvGrpSpPr>
          <p:grpSpPr>
            <a:xfrm>
              <a:off x="10109" y="8607"/>
              <a:ext cx="7478" cy="1399"/>
              <a:chOff x="10109" y="3310"/>
              <a:chExt cx="7478" cy="1399"/>
            </a:xfrm>
          </p:grpSpPr>
          <p:sp>
            <p:nvSpPr>
              <p:cNvPr id="47" name="AutoShape 47"/>
              <p:cNvSpPr/>
              <p:nvPr/>
            </p:nvSpPr>
            <p:spPr>
              <a:xfrm>
                <a:off x="10109" y="3310"/>
                <a:ext cx="7478" cy="1399"/>
              </a:xfrm>
              <a:prstGeom prst="roundRect">
                <a:avLst>
                  <a:gd name="adj" fmla="val 50000"/>
                </a:avLst>
              </a:prstGeom>
              <a:solidFill>
                <a:srgbClr val="FFFFFF"/>
              </a:solidFill>
              <a:ln>
                <a:noFill/>
              </a:ln>
              <a:effectLst>
                <a:outerShdw blurRad="127000" dist="38100" dir="5400000" algn="t" rotWithShape="0">
                  <a:srgbClr val="E4B738">
                    <a:alpha val="48000"/>
                  </a:srgbClr>
                </a:outerShdw>
              </a:effectLst>
            </p:spPr>
            <p:txBody>
              <a:bodyPr vert="horz" lIns="0" tIns="0" rIns="0" bIns="0" anchor="ctr">
                <a:noAutofit/>
              </a:bodyPr>
              <a:p>
                <a:pPr marL="0" algn="ctr"/>
              </a:p>
            </p:txBody>
          </p:sp>
          <p:sp>
            <p:nvSpPr>
              <p:cNvPr id="48" name="AutoShape 48"/>
              <p:cNvSpPr/>
              <p:nvPr/>
            </p:nvSpPr>
            <p:spPr>
              <a:xfrm rot="5400000">
                <a:off x="10071" y="3918"/>
                <a:ext cx="260" cy="184"/>
              </a:xfrm>
              <a:prstGeom prst="triangle">
                <a:avLst/>
              </a:prstGeom>
              <a:solidFill>
                <a:srgbClr val="E4B738"/>
              </a:solidFill>
              <a:ln>
                <a:noFill/>
              </a:ln>
            </p:spPr>
            <p:txBody>
              <a:bodyPr vert="horz" lIns="0" tIns="0" rIns="0" bIns="0" anchor="ctr">
                <a:noAutofit/>
              </a:bodyPr>
              <a:p>
                <a:pPr marL="0" algn="ctr"/>
              </a:p>
            </p:txBody>
          </p:sp>
          <p:grpSp>
            <p:nvGrpSpPr>
              <p:cNvPr id="49" name="Group 49"/>
              <p:cNvGrpSpPr/>
              <p:nvPr/>
            </p:nvGrpSpPr>
            <p:grpSpPr>
              <a:xfrm>
                <a:off x="10323" y="3422"/>
                <a:ext cx="1170" cy="1170"/>
                <a:chOff x="8782" y="3494"/>
                <a:chExt cx="1170" cy="1170"/>
              </a:xfrm>
            </p:grpSpPr>
            <p:sp>
              <p:nvSpPr>
                <p:cNvPr id="50" name="AutoShape 50"/>
                <p:cNvSpPr/>
                <p:nvPr/>
              </p:nvSpPr>
              <p:spPr>
                <a:xfrm>
                  <a:off x="8782" y="3494"/>
                  <a:ext cx="1170" cy="1170"/>
                </a:xfrm>
                <a:prstGeom prst="ellipse">
                  <a:avLst/>
                </a:prstGeom>
                <a:solidFill>
                  <a:srgbClr val="E4B738"/>
                </a:solidFill>
                <a:ln>
                  <a:noFill/>
                </a:ln>
              </p:spPr>
              <p:txBody>
                <a:bodyPr vert="horz" lIns="91440" tIns="45720" rIns="91440" bIns="45720" anchor="ctr"/>
                <a:p>
                  <a:pPr marL="0" algn="ctr"/>
                </a:p>
              </p:txBody>
            </p:sp>
            <p:sp>
              <p:nvSpPr>
                <p:cNvPr id="51" name="TextBox 51"/>
                <p:cNvSpPr txBox="1"/>
                <p:nvPr/>
              </p:nvSpPr>
              <p:spPr>
                <a:xfrm>
                  <a:off x="8886" y="3710"/>
                  <a:ext cx="963" cy="738"/>
                </a:xfrm>
                <a:prstGeom prst="rect">
                  <a:avLst/>
                </a:prstGeom>
                <a:noFill/>
              </p:spPr>
              <p:txBody>
                <a:bodyPr vert="horz" wrap="square" lIns="91440" tIns="45720" rIns="91440" bIns="45720" rtlCol="0" anchor="ctr">
                  <a:noAutofit/>
                </a:bodyPr>
                <a:lstStyle/>
                <a:p>
                  <a:pPr marL="0" algn="ctr">
                    <a:defRPr/>
                  </a:pPr>
                  <a:r>
                    <a:rPr lang="en-US" sz="2400" b="1" i="0" u="none" baseline="0">
                      <a:solidFill>
                        <a:schemeClr val="bg1"/>
                      </a:solidFill>
                      <a:latin typeface="思源黑体 Normal"/>
                      <a:ea typeface="思源黑体 Normal"/>
                    </a:rPr>
                    <a:t>07</a:t>
                  </a:r>
                  <a:endParaRPr lang="en-US" sz="1100"/>
                </a:p>
              </p:txBody>
            </p:sp>
          </p:grpSp>
          <p:sp>
            <p:nvSpPr>
              <p:cNvPr id="52" name="TextBox 52"/>
              <p:cNvSpPr txBox="1"/>
              <p:nvPr/>
            </p:nvSpPr>
            <p:spPr>
              <a:xfrm>
                <a:off x="11614" y="3311"/>
                <a:ext cx="5613" cy="1397"/>
              </a:xfrm>
              <a:prstGeom prst="rect">
                <a:avLst/>
              </a:prstGeom>
              <a:noFill/>
            </p:spPr>
            <p:txBody>
              <a:bodyPr vert="horz" wrap="square" lIns="91440" tIns="45720" rIns="91440" bIns="45720" rtlCol="0" anchor="ctr">
                <a:noAutofit/>
              </a:bodyPr>
              <a:lstStyle/>
              <a:p>
                <a:pPr marL="0" indent="0" algn="l" fontAlgn="auto">
                  <a:lnSpc>
                    <a:spcPct val="100000"/>
                  </a:lnSpc>
                  <a:spcBef>
                    <a:spcPct val="0"/>
                  </a:spcBef>
                  <a:defRPr/>
                </a:pPr>
                <a:r>
                  <a:rPr lang="en-US" sz="2400" b="0" i="0" u="none" baseline="0">
                    <a:solidFill>
                      <a:srgbClr val="595959"/>
                    </a:solidFill>
                    <a:latin typeface="思源黑体 Normal"/>
                    <a:ea typeface="思源黑体 Normal"/>
                  </a:rPr>
                  <a:t>结语：不忘初心再出发</a:t>
                </a:r>
                <a:endParaRPr lang="en-US" sz="1100"/>
              </a:p>
            </p:txBody>
          </p:sp>
        </p:grpSp>
      </p:grpSp>
      <p:sp>
        <p:nvSpPr>
          <p:cNvPr id="53" name="AutoShape 53"/>
          <p:cNvSpPr/>
          <p:nvPr/>
        </p:nvSpPr>
        <p:spPr>
          <a:xfrm>
            <a:off x="10795000" y="6540500"/>
            <a:ext cx="1270000" cy="190500"/>
          </a:xfrm>
          <a:prstGeom prst="rect">
            <a:avLst/>
          </a:prstGeom>
          <a:solidFill>
            <a:srgbClr val="000000">
              <a:alpha val="0"/>
            </a:srgbClr>
          </a:solidFill>
        </p:spPr>
        <p:txBody>
          <a:bodyPr rtlCol="0" anchor="t"/>
          <a:lstStyle/>
          <a:p>
            <a:pPr algn="r">
              <a:defRPr/>
            </a:pPr>
            <a:endParaRPr lang="en-US" sz="800" b="0" i="0" u="none" baseline="0">
              <a:solidFill>
                <a:srgbClr val="80808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  <p:transition advClick="0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 l="-15000" r="-15000" b="-3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327025" y="293370"/>
            <a:ext cx="2527935" cy="26035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>
            <a:spAutoFit/>
          </a:bodyPr>
          <a:lstStyle/>
          <a:p>
            <a:pPr marL="0" algn="l">
              <a:defRPr/>
            </a:pPr>
            <a:endParaRPr lang="en-US" sz="1600" b="0" i="0" u="none" baseline="0">
              <a:solidFill>
                <a:schemeClr val="bg1"/>
              </a:solidFill>
              <a:latin typeface="思源黑体 Normal"/>
              <a:ea typeface="思源黑体 Normal"/>
            </a:endParaRPr>
          </a:p>
        </p:txBody>
      </p:sp>
      <p:sp>
        <p:nvSpPr>
          <p:cNvPr id="3" name="AutoShape 3"/>
          <p:cNvSpPr/>
          <p:nvPr/>
        </p:nvSpPr>
        <p:spPr>
          <a:xfrm>
            <a:off x="2713990" y="4102735"/>
            <a:ext cx="6739255" cy="83820"/>
          </a:xfrm>
          <a:prstGeom prst="rect">
            <a:avLst/>
          </a:prstGeom>
          <a:gradFill>
            <a:gsLst>
              <a:gs pos="0">
                <a:schemeClr val="accent4"/>
              </a:gs>
              <a:gs pos="100000">
                <a:srgbClr val="FBD74D">
                  <a:alpha val="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txBody>
          <a:bodyPr vert="horz" lIns="91440" tIns="45720" rIns="91440" bIns="45720" anchor="ctr"/>
          <a:p>
            <a:pPr marL="0" algn="ctr"/>
          </a:p>
        </p:txBody>
      </p:sp>
      <p:sp>
        <p:nvSpPr>
          <p:cNvPr id="4" name="TextBox 4"/>
          <p:cNvSpPr txBox="1"/>
          <p:nvPr/>
        </p:nvSpPr>
        <p:spPr>
          <a:xfrm>
            <a:off x="2467610" y="1873885"/>
            <a:ext cx="7232015" cy="21697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>
            <a:noAutofit/>
            <a:scene3d>
              <a:camera prst="orthographicFront"/>
              <a:lightRig rig="threePt" dir="t"/>
            </a:scene3d>
          </a:bodyPr>
          <a:lstStyle/>
          <a:p>
            <a:pPr marL="0" indent="0" algn="ctr" fontAlgn="auto">
              <a:lnSpc>
                <a:spcPct val="110000"/>
              </a:lnSpc>
              <a:defRPr/>
            </a:pPr>
            <a:r>
              <a:rPr lang="en-US" sz="4800" b="1" i="0" u="none" spc="400" baseline="0"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思源黑体 Medium"/>
                <a:ea typeface="思源黑体 Medium"/>
              </a:rPr>
              <a:t>开篇：深刻认识党课的重要意义</a:t>
            </a:r>
            <a:endParaRPr lang="en-US" sz="1100"/>
          </a:p>
        </p:txBody>
      </p:sp>
      <p:grpSp>
        <p:nvGrpSpPr>
          <p:cNvPr id="5" name="Group 5"/>
          <p:cNvGrpSpPr/>
          <p:nvPr/>
        </p:nvGrpSpPr>
        <p:grpSpPr>
          <a:xfrm>
            <a:off x="4195763" y="768985"/>
            <a:ext cx="3650615" cy="1160145"/>
            <a:chOff x="6852" y="2011"/>
            <a:chExt cx="5749" cy="1827"/>
          </a:xfrm>
        </p:grpSpPr>
        <p:grpSp>
          <p:nvGrpSpPr>
            <p:cNvPr id="6" name="Group 6"/>
            <p:cNvGrpSpPr/>
            <p:nvPr/>
          </p:nvGrpSpPr>
          <p:grpSpPr>
            <a:xfrm>
              <a:off x="7109" y="2220"/>
              <a:ext cx="5250" cy="1354"/>
              <a:chOff x="6929" y="2214"/>
              <a:chExt cx="5250" cy="1354"/>
            </a:xfrm>
          </p:grpSpPr>
          <p:sp>
            <p:nvSpPr>
              <p:cNvPr id="7" name="AutoShape 7"/>
              <p:cNvSpPr/>
              <p:nvPr/>
            </p:nvSpPr>
            <p:spPr>
              <a:xfrm>
                <a:off x="6929" y="2214"/>
                <a:ext cx="5251" cy="1354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vert="horz" lIns="91440" tIns="45720" rIns="91440" bIns="45720" anchor="ctr"/>
              <a:p>
                <a:pPr marL="0" algn="ctr"/>
              </a:p>
            </p:txBody>
          </p:sp>
          <p:sp>
            <p:nvSpPr>
              <p:cNvPr id="8" name="TextBox 8"/>
              <p:cNvSpPr txBox="1"/>
              <p:nvPr/>
            </p:nvSpPr>
            <p:spPr>
              <a:xfrm>
                <a:off x="7085" y="2216"/>
                <a:ext cx="4938" cy="1353"/>
              </a:xfrm>
              <a:prstGeom prst="rect">
                <a:avLst/>
              </a:prstGeom>
              <a:noFill/>
            </p:spPr>
            <p:txBody>
              <a:bodyPr vert="horz" wrap="square" lIns="121873" tIns="60936" rIns="121873" bIns="60936" rtlCol="0" anchor="ctr">
                <a:noAutofit/>
              </a:bodyPr>
              <a:lstStyle/>
              <a:p>
                <a:pPr marL="0" algn="ctr">
                  <a:defRPr/>
                </a:pPr>
                <a:r>
                  <a:rPr lang="en-US" sz="3200" b="1" i="0" u="none" spc="800" baseline="0">
                    <a:solidFill>
                      <a:schemeClr val="bg1"/>
                    </a:solidFill>
                    <a:latin typeface="思源黑体 Normal"/>
                    <a:ea typeface="思源黑体 Normal"/>
                  </a:rPr>
                  <a:t>PART-01</a:t>
                </a:r>
                <a:endParaRPr lang="en-US" sz="1100"/>
              </a:p>
            </p:txBody>
          </p:sp>
        </p:grpSp>
        <p:sp>
          <p:nvSpPr>
            <p:cNvPr id="9" name="AutoShape 9"/>
            <p:cNvSpPr/>
            <p:nvPr/>
          </p:nvSpPr>
          <p:spPr>
            <a:xfrm rot="5400000" flipV="1">
              <a:off x="11657" y="1783"/>
              <a:ext cx="716" cy="1173"/>
            </a:xfrm>
            <a:prstGeom prst="corner">
              <a:avLst>
                <a:gd name="adj1" fmla="val 7476"/>
                <a:gd name="adj2" fmla="val 7583"/>
              </a:avLst>
            </a:prstGeom>
            <a:solidFill>
              <a:srgbClr val="B40000"/>
            </a:solidFill>
            <a:ln>
              <a:noFill/>
            </a:ln>
          </p:spPr>
          <p:txBody>
            <a:bodyPr vert="horz" lIns="91440" tIns="45720" rIns="91440" bIns="45720" anchor="ctr"/>
            <a:p>
              <a:pPr marL="0" algn="ctr"/>
            </a:p>
          </p:txBody>
        </p:sp>
        <p:sp>
          <p:nvSpPr>
            <p:cNvPr id="10" name="AutoShape 10"/>
            <p:cNvSpPr/>
            <p:nvPr/>
          </p:nvSpPr>
          <p:spPr>
            <a:xfrm rot="16200000" flipV="1">
              <a:off x="7080" y="2894"/>
              <a:ext cx="716" cy="1173"/>
            </a:xfrm>
            <a:prstGeom prst="corner">
              <a:avLst>
                <a:gd name="adj1" fmla="val 7476"/>
                <a:gd name="adj2" fmla="val 7583"/>
              </a:avLst>
            </a:prstGeom>
            <a:solidFill>
              <a:srgbClr val="B40000"/>
            </a:solidFill>
            <a:ln>
              <a:noFill/>
            </a:ln>
          </p:spPr>
          <p:txBody>
            <a:bodyPr vert="horz" lIns="91440" tIns="45720" rIns="91440" bIns="45720" anchor="ctr"/>
            <a:p>
              <a:pPr marL="0" algn="ctr"/>
            </a:p>
          </p:txBody>
        </p:sp>
      </p:grpSp>
      <p:sp>
        <p:nvSpPr>
          <p:cNvPr id="11" name="AutoShape 11"/>
          <p:cNvSpPr/>
          <p:nvPr/>
        </p:nvSpPr>
        <p:spPr>
          <a:xfrm>
            <a:off x="10795000" y="6540500"/>
            <a:ext cx="1270000" cy="190500"/>
          </a:xfrm>
          <a:prstGeom prst="rect">
            <a:avLst/>
          </a:prstGeom>
          <a:solidFill>
            <a:srgbClr val="000000">
              <a:alpha val="0"/>
            </a:srgbClr>
          </a:solidFill>
        </p:spPr>
        <p:txBody>
          <a:bodyPr rtlCol="0" anchor="t"/>
          <a:lstStyle/>
          <a:p>
            <a:pPr algn="r">
              <a:defRPr/>
            </a:pPr>
            <a:endParaRPr lang="en-US" sz="800" b="0" i="0" u="none" baseline="0">
              <a:solidFill>
                <a:srgbClr val="80808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  <p:transition advClick="0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130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203325" y="1769745"/>
            <a:ext cx="5232400" cy="4364355"/>
            <a:chOff x="1022247" y="1769914"/>
            <a:chExt cx="5232251" cy="4364186"/>
          </a:xfrm>
          <a:solidFill>
            <a:srgbClr val="FFFFFF"/>
          </a:solidFill>
        </p:grpSpPr>
        <p:sp>
          <p:nvSpPr>
            <p:cNvPr id="3" name="Freeform 3"/>
            <p:cNvSpPr/>
            <p:nvPr/>
          </p:nvSpPr>
          <p:spPr>
            <a:xfrm>
              <a:off x="1022247" y="1769914"/>
              <a:ext cx="5232251" cy="4364186"/>
            </a:xfrm>
            <a:custGeom>
              <a:avLst/>
              <a:gdLst/>
              <a:ahLst/>
              <a:cxnLst/>
              <a:rect l="l" t="t" r="r" b="b"/>
              <a:pathLst>
                <a:path w="5232251" h="4239000">
                  <a:moveTo>
                    <a:pt x="575868" y="0"/>
                  </a:moveTo>
                  <a:lnTo>
                    <a:pt x="4096415" y="0"/>
                  </a:lnTo>
                  <a:lnTo>
                    <a:pt x="5232251" y="4239000"/>
                  </a:lnTo>
                  <a:lnTo>
                    <a:pt x="575868" y="4239000"/>
                  </a:lnTo>
                  <a:cubicBezTo>
                    <a:pt x="257825" y="4239000"/>
                    <a:pt x="0" y="3981175"/>
                    <a:pt x="0" y="3663132"/>
                  </a:cubicBezTo>
                  <a:lnTo>
                    <a:pt x="0" y="575868"/>
                  </a:lnTo>
                  <a:cubicBezTo>
                    <a:pt x="0" y="257825"/>
                    <a:pt x="257825" y="0"/>
                    <a:pt x="57586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0170" tIns="46990" rIns="90170" bIns="46990" anchor="ctr">
              <a:normAutofit/>
            </a:bodyPr>
            <a:p>
              <a:pPr marL="0" algn="ctr"/>
            </a:p>
          </p:txBody>
        </p:sp>
        <p:sp>
          <p:nvSpPr>
            <p:cNvPr id="4" name="AutoShape 4"/>
            <p:cNvSpPr/>
            <p:nvPr/>
          </p:nvSpPr>
          <p:spPr>
            <a:xfrm>
              <a:off x="1203707" y="2017434"/>
              <a:ext cx="803982" cy="803979"/>
            </a:xfrm>
            <a:prstGeom prst="ellipse">
              <a:avLst/>
            </a:prstGeom>
            <a:solidFill>
              <a:srgbClr val="E4B738">
                <a:alpha val="36000"/>
              </a:srgbClr>
            </a:solidFill>
            <a:ln>
              <a:noFill/>
            </a:ln>
          </p:spPr>
          <p:txBody>
            <a:bodyPr vert="horz" wrap="square" lIns="90170" tIns="46990" rIns="90170" bIns="46990" anchor="ctr">
              <a:normAutofit/>
            </a:bodyPr>
            <a:p>
              <a:pPr marL="0" algn="ctr"/>
            </a:p>
          </p:txBody>
        </p:sp>
        <p:sp>
          <p:nvSpPr>
            <p:cNvPr id="5" name="AutoShape 5"/>
            <p:cNvSpPr/>
            <p:nvPr/>
          </p:nvSpPr>
          <p:spPr>
            <a:xfrm>
              <a:off x="1260827" y="2074554"/>
              <a:ext cx="689743" cy="689741"/>
            </a:xfrm>
            <a:prstGeom prst="ellipse">
              <a:avLst/>
            </a:prstGeom>
            <a:solidFill>
              <a:srgbClr val="E4B738"/>
            </a:solidFill>
          </p:spPr>
          <p:txBody>
            <a:bodyPr vert="horz" wrap="square" lIns="90170" tIns="46990" rIns="90170" bIns="46990" anchor="ctr">
              <a:normAutofit/>
            </a:bodyPr>
            <a:p>
              <a:pPr marL="0" algn="ctr"/>
            </a:p>
          </p:txBody>
        </p:sp>
        <p:sp>
          <p:nvSpPr>
            <p:cNvPr id="6" name="Freeform 6"/>
            <p:cNvSpPr/>
            <p:nvPr/>
          </p:nvSpPr>
          <p:spPr>
            <a:xfrm>
              <a:off x="1508705" y="2315382"/>
              <a:ext cx="193988" cy="208085"/>
            </a:xfrm>
            <a:custGeom>
              <a:avLst/>
              <a:gdLst/>
              <a:ahLst/>
              <a:cxnLst/>
              <a:rect l="l" t="t" r="r" b="b"/>
              <a:pathLst>
                <a:path w="487477" h="522922">
                  <a:moveTo>
                    <a:pt x="8356" y="512114"/>
                  </a:moveTo>
                  <a:lnTo>
                    <a:pt x="8356" y="512114"/>
                  </a:lnTo>
                  <a:lnTo>
                    <a:pt x="8356" y="512114"/>
                  </a:lnTo>
                  <a:lnTo>
                    <a:pt x="7404" y="511161"/>
                  </a:lnTo>
                  <a:cubicBezTo>
                    <a:pt x="6451" y="510209"/>
                    <a:pt x="6451" y="509256"/>
                    <a:pt x="5499" y="508303"/>
                  </a:cubicBezTo>
                  <a:lnTo>
                    <a:pt x="5499" y="508303"/>
                  </a:lnTo>
                  <a:lnTo>
                    <a:pt x="5499" y="507351"/>
                  </a:lnTo>
                  <a:lnTo>
                    <a:pt x="4546" y="505446"/>
                  </a:lnTo>
                  <a:lnTo>
                    <a:pt x="3593" y="503541"/>
                  </a:lnTo>
                  <a:lnTo>
                    <a:pt x="3593" y="503541"/>
                  </a:lnTo>
                  <a:lnTo>
                    <a:pt x="3593" y="503541"/>
                  </a:lnTo>
                  <a:lnTo>
                    <a:pt x="3593" y="503541"/>
                  </a:lnTo>
                  <a:lnTo>
                    <a:pt x="2641" y="501636"/>
                  </a:lnTo>
                  <a:cubicBezTo>
                    <a:pt x="2641" y="501636"/>
                    <a:pt x="2641" y="500684"/>
                    <a:pt x="2641" y="500684"/>
                  </a:cubicBezTo>
                  <a:cubicBezTo>
                    <a:pt x="2641" y="499731"/>
                    <a:pt x="2641" y="499731"/>
                    <a:pt x="1689" y="498778"/>
                  </a:cubicBezTo>
                  <a:cubicBezTo>
                    <a:pt x="1689" y="497826"/>
                    <a:pt x="736" y="495921"/>
                    <a:pt x="736" y="494968"/>
                  </a:cubicBezTo>
                  <a:lnTo>
                    <a:pt x="736" y="492111"/>
                  </a:lnTo>
                  <a:cubicBezTo>
                    <a:pt x="736" y="490206"/>
                    <a:pt x="736" y="487349"/>
                    <a:pt x="736" y="485443"/>
                  </a:cubicBezTo>
                  <a:cubicBezTo>
                    <a:pt x="736" y="478776"/>
                    <a:pt x="2641" y="473061"/>
                    <a:pt x="5499" y="467346"/>
                  </a:cubicBezTo>
                  <a:lnTo>
                    <a:pt x="155041" y="151116"/>
                  </a:lnTo>
                  <a:cubicBezTo>
                    <a:pt x="157899" y="146353"/>
                    <a:pt x="158851" y="140639"/>
                    <a:pt x="158851" y="134924"/>
                  </a:cubicBezTo>
                  <a:lnTo>
                    <a:pt x="158851" y="19671"/>
                  </a:lnTo>
                  <a:lnTo>
                    <a:pt x="120751" y="19671"/>
                  </a:lnTo>
                  <a:lnTo>
                    <a:pt x="120751" y="621"/>
                  </a:lnTo>
                  <a:lnTo>
                    <a:pt x="368401" y="621"/>
                  </a:lnTo>
                  <a:lnTo>
                    <a:pt x="368401" y="19671"/>
                  </a:lnTo>
                  <a:lnTo>
                    <a:pt x="330301" y="19671"/>
                  </a:lnTo>
                  <a:lnTo>
                    <a:pt x="330301" y="134924"/>
                  </a:lnTo>
                  <a:cubicBezTo>
                    <a:pt x="330301" y="140639"/>
                    <a:pt x="331254" y="146353"/>
                    <a:pt x="334111" y="151116"/>
                  </a:cubicBezTo>
                  <a:lnTo>
                    <a:pt x="483654" y="467346"/>
                  </a:lnTo>
                  <a:cubicBezTo>
                    <a:pt x="489368" y="478776"/>
                    <a:pt x="489368" y="492111"/>
                    <a:pt x="485558" y="504493"/>
                  </a:cubicBezTo>
                  <a:lnTo>
                    <a:pt x="485558" y="504493"/>
                  </a:lnTo>
                  <a:lnTo>
                    <a:pt x="484606" y="506399"/>
                  </a:lnTo>
                  <a:cubicBezTo>
                    <a:pt x="479843" y="515924"/>
                    <a:pt x="470318" y="522591"/>
                    <a:pt x="459841" y="523543"/>
                  </a:cubicBezTo>
                  <a:lnTo>
                    <a:pt x="457936" y="523543"/>
                  </a:lnTo>
                  <a:lnTo>
                    <a:pt x="32168" y="523543"/>
                  </a:lnTo>
                  <a:lnTo>
                    <a:pt x="30264" y="523543"/>
                  </a:lnTo>
                  <a:cubicBezTo>
                    <a:pt x="29311" y="523543"/>
                    <a:pt x="28358" y="523543"/>
                    <a:pt x="27406" y="523543"/>
                  </a:cubicBezTo>
                  <a:cubicBezTo>
                    <a:pt x="26454" y="523543"/>
                    <a:pt x="24549" y="523543"/>
                    <a:pt x="23596" y="522591"/>
                  </a:cubicBezTo>
                  <a:lnTo>
                    <a:pt x="23596" y="522591"/>
                  </a:lnTo>
                  <a:cubicBezTo>
                    <a:pt x="21691" y="521639"/>
                    <a:pt x="19786" y="521639"/>
                    <a:pt x="17881" y="520686"/>
                  </a:cubicBezTo>
                  <a:lnTo>
                    <a:pt x="15976" y="519734"/>
                  </a:lnTo>
                  <a:cubicBezTo>
                    <a:pt x="15976" y="519734"/>
                    <a:pt x="15024" y="519734"/>
                    <a:pt x="15024" y="518781"/>
                  </a:cubicBezTo>
                  <a:cubicBezTo>
                    <a:pt x="13118" y="517828"/>
                    <a:pt x="11214" y="515924"/>
                    <a:pt x="10261" y="514971"/>
                  </a:cubicBezTo>
                  <a:lnTo>
                    <a:pt x="8356" y="512114"/>
                  </a:lnTo>
                  <a:lnTo>
                    <a:pt x="8356" y="512114"/>
                  </a:lnTo>
                  <a:close/>
                  <a:moveTo>
                    <a:pt x="255054" y="402576"/>
                  </a:moveTo>
                  <a:lnTo>
                    <a:pt x="252196" y="404481"/>
                  </a:lnTo>
                  <a:lnTo>
                    <a:pt x="246481" y="408291"/>
                  </a:lnTo>
                  <a:cubicBezTo>
                    <a:pt x="198856" y="439724"/>
                    <a:pt x="119799" y="440676"/>
                    <a:pt x="55029" y="414959"/>
                  </a:cubicBezTo>
                  <a:lnTo>
                    <a:pt x="51218" y="413053"/>
                  </a:lnTo>
                  <a:lnTo>
                    <a:pt x="22643" y="474014"/>
                  </a:lnTo>
                  <a:lnTo>
                    <a:pt x="21691" y="475918"/>
                  </a:lnTo>
                  <a:cubicBezTo>
                    <a:pt x="18833" y="482586"/>
                    <a:pt x="18833" y="490206"/>
                    <a:pt x="21691" y="495921"/>
                  </a:cubicBezTo>
                  <a:cubicBezTo>
                    <a:pt x="22643" y="498778"/>
                    <a:pt x="25501" y="501636"/>
                    <a:pt x="29311" y="502589"/>
                  </a:cubicBezTo>
                  <a:lnTo>
                    <a:pt x="30264" y="502589"/>
                  </a:lnTo>
                  <a:lnTo>
                    <a:pt x="31216" y="502589"/>
                  </a:lnTo>
                  <a:lnTo>
                    <a:pt x="456983" y="502589"/>
                  </a:lnTo>
                  <a:lnTo>
                    <a:pt x="457936" y="502589"/>
                  </a:lnTo>
                  <a:cubicBezTo>
                    <a:pt x="461746" y="502589"/>
                    <a:pt x="464604" y="499731"/>
                    <a:pt x="466508" y="495921"/>
                  </a:cubicBezTo>
                  <a:cubicBezTo>
                    <a:pt x="468414" y="490206"/>
                    <a:pt x="469366" y="483539"/>
                    <a:pt x="467461" y="477824"/>
                  </a:cubicBezTo>
                  <a:lnTo>
                    <a:pt x="466508" y="475918"/>
                  </a:lnTo>
                  <a:lnTo>
                    <a:pt x="465556" y="474014"/>
                  </a:lnTo>
                  <a:lnTo>
                    <a:pt x="423646" y="385431"/>
                  </a:lnTo>
                  <a:cubicBezTo>
                    <a:pt x="365543" y="372096"/>
                    <a:pt x="296011" y="376859"/>
                    <a:pt x="255054" y="402576"/>
                  </a:cubicBezTo>
                  <a:close/>
                  <a:moveTo>
                    <a:pt x="305536" y="255891"/>
                  </a:moveTo>
                  <a:cubicBezTo>
                    <a:pt x="287439" y="255891"/>
                    <a:pt x="272199" y="271131"/>
                    <a:pt x="272199" y="289228"/>
                  </a:cubicBezTo>
                  <a:cubicBezTo>
                    <a:pt x="272199" y="307326"/>
                    <a:pt x="287439" y="322566"/>
                    <a:pt x="305536" y="322566"/>
                  </a:cubicBezTo>
                  <a:cubicBezTo>
                    <a:pt x="323633" y="322566"/>
                    <a:pt x="338874" y="307326"/>
                    <a:pt x="338874" y="289228"/>
                  </a:cubicBezTo>
                  <a:cubicBezTo>
                    <a:pt x="338874" y="270178"/>
                    <a:pt x="323633" y="255891"/>
                    <a:pt x="305536" y="255891"/>
                  </a:cubicBezTo>
                  <a:close/>
                </a:path>
              </a:pathLst>
            </a:custGeom>
            <a:solidFill>
              <a:schemeClr val="bg2"/>
            </a:solidFill>
          </p:spPr>
          <p:txBody>
            <a:bodyPr vert="horz" wrap="square" lIns="90170" tIns="46990" rIns="90170" bIns="46990" anchor="ctr">
              <a:normAutofit/>
            </a:bodyPr>
            <a:p>
              <a:pPr marL="0" algn="ctr"/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5579745" y="1769745"/>
            <a:ext cx="5407631" cy="4364355"/>
            <a:chOff x="5399051" y="1769914"/>
            <a:chExt cx="5407482" cy="4364186"/>
          </a:xfrm>
          <a:solidFill>
            <a:srgbClr val="FFFFFF"/>
          </a:solidFill>
        </p:grpSpPr>
        <p:sp>
          <p:nvSpPr>
            <p:cNvPr id="8" name="Freeform 8"/>
            <p:cNvSpPr/>
            <p:nvPr/>
          </p:nvSpPr>
          <p:spPr>
            <a:xfrm>
              <a:off x="5399051" y="1769914"/>
              <a:ext cx="5407482" cy="4364186"/>
            </a:xfrm>
            <a:custGeom>
              <a:avLst/>
              <a:gdLst/>
              <a:ahLst/>
              <a:cxnLst/>
              <a:rect l="l" t="t" r="r" b="b"/>
              <a:pathLst>
                <a:path w="5407482" h="4239000">
                  <a:moveTo>
                    <a:pt x="0" y="0"/>
                  </a:moveTo>
                  <a:lnTo>
                    <a:pt x="4831614" y="0"/>
                  </a:lnTo>
                  <a:cubicBezTo>
                    <a:pt x="5149657" y="0"/>
                    <a:pt x="5407482" y="257825"/>
                    <a:pt x="5407482" y="575868"/>
                  </a:cubicBezTo>
                  <a:lnTo>
                    <a:pt x="5407482" y="3663132"/>
                  </a:lnTo>
                  <a:cubicBezTo>
                    <a:pt x="5407482" y="3981175"/>
                    <a:pt x="5149657" y="4239000"/>
                    <a:pt x="4831614" y="4239000"/>
                  </a:cubicBezTo>
                  <a:lnTo>
                    <a:pt x="1135837" y="423900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0170" tIns="46990" rIns="90170" bIns="46990" anchor="ctr">
              <a:normAutofit/>
            </a:bodyPr>
            <a:p>
              <a:pPr marL="0" algn="ctr"/>
            </a:p>
          </p:txBody>
        </p:sp>
        <p:sp>
          <p:nvSpPr>
            <p:cNvPr id="9" name="AutoShape 9"/>
            <p:cNvSpPr/>
            <p:nvPr/>
          </p:nvSpPr>
          <p:spPr>
            <a:xfrm>
              <a:off x="9804460" y="5125857"/>
              <a:ext cx="803982" cy="803979"/>
            </a:xfrm>
            <a:prstGeom prst="ellipse">
              <a:avLst/>
            </a:prstGeom>
            <a:solidFill>
              <a:srgbClr val="E4B738">
                <a:alpha val="36000"/>
              </a:srgbClr>
            </a:solidFill>
            <a:ln>
              <a:noFill/>
            </a:ln>
          </p:spPr>
          <p:txBody>
            <a:bodyPr vert="horz" wrap="square" lIns="90170" tIns="46990" rIns="90170" bIns="46990" anchor="ctr">
              <a:normAutofit/>
            </a:bodyPr>
            <a:p>
              <a:pPr marL="0" algn="ctr"/>
            </a:p>
          </p:txBody>
        </p:sp>
        <p:sp>
          <p:nvSpPr>
            <p:cNvPr id="10" name="AutoShape 10"/>
            <p:cNvSpPr/>
            <p:nvPr/>
          </p:nvSpPr>
          <p:spPr>
            <a:xfrm>
              <a:off x="9861580" y="5182976"/>
              <a:ext cx="689743" cy="689741"/>
            </a:xfrm>
            <a:prstGeom prst="ellipse">
              <a:avLst/>
            </a:prstGeom>
            <a:solidFill>
              <a:srgbClr val="E4B738"/>
            </a:solidFill>
          </p:spPr>
          <p:txBody>
            <a:bodyPr vert="horz" wrap="square" lIns="90170" tIns="46990" rIns="90170" bIns="46990" anchor="ctr">
              <a:normAutofit/>
            </a:bodyPr>
            <a:p>
              <a:pPr marL="0" algn="ctr"/>
            </a:p>
          </p:txBody>
        </p:sp>
        <p:sp>
          <p:nvSpPr>
            <p:cNvPr id="11" name="Freeform 11"/>
            <p:cNvSpPr/>
            <p:nvPr/>
          </p:nvSpPr>
          <p:spPr>
            <a:xfrm>
              <a:off x="10109457" y="5423804"/>
              <a:ext cx="193988" cy="208085"/>
            </a:xfrm>
            <a:custGeom>
              <a:avLst/>
              <a:gdLst/>
              <a:ahLst/>
              <a:cxnLst/>
              <a:rect l="l" t="t" r="r" b="b"/>
              <a:pathLst>
                <a:path w="487477" h="522922">
                  <a:moveTo>
                    <a:pt x="8356" y="512114"/>
                  </a:moveTo>
                  <a:lnTo>
                    <a:pt x="8356" y="512114"/>
                  </a:lnTo>
                  <a:lnTo>
                    <a:pt x="8356" y="512114"/>
                  </a:lnTo>
                  <a:lnTo>
                    <a:pt x="7404" y="511161"/>
                  </a:lnTo>
                  <a:cubicBezTo>
                    <a:pt x="6451" y="510209"/>
                    <a:pt x="6451" y="509256"/>
                    <a:pt x="5499" y="508303"/>
                  </a:cubicBezTo>
                  <a:lnTo>
                    <a:pt x="5499" y="508303"/>
                  </a:lnTo>
                  <a:lnTo>
                    <a:pt x="5499" y="507351"/>
                  </a:lnTo>
                  <a:lnTo>
                    <a:pt x="4546" y="505446"/>
                  </a:lnTo>
                  <a:lnTo>
                    <a:pt x="3593" y="503541"/>
                  </a:lnTo>
                  <a:lnTo>
                    <a:pt x="3593" y="503541"/>
                  </a:lnTo>
                  <a:lnTo>
                    <a:pt x="3593" y="503541"/>
                  </a:lnTo>
                  <a:lnTo>
                    <a:pt x="3593" y="503541"/>
                  </a:lnTo>
                  <a:lnTo>
                    <a:pt x="2641" y="501636"/>
                  </a:lnTo>
                  <a:cubicBezTo>
                    <a:pt x="2641" y="501636"/>
                    <a:pt x="2641" y="500684"/>
                    <a:pt x="2641" y="500684"/>
                  </a:cubicBezTo>
                  <a:cubicBezTo>
                    <a:pt x="2641" y="499731"/>
                    <a:pt x="2641" y="499731"/>
                    <a:pt x="1689" y="498778"/>
                  </a:cubicBezTo>
                  <a:cubicBezTo>
                    <a:pt x="1689" y="497826"/>
                    <a:pt x="736" y="495921"/>
                    <a:pt x="736" y="494968"/>
                  </a:cubicBezTo>
                  <a:lnTo>
                    <a:pt x="736" y="492111"/>
                  </a:lnTo>
                  <a:cubicBezTo>
                    <a:pt x="736" y="490206"/>
                    <a:pt x="736" y="487349"/>
                    <a:pt x="736" y="485443"/>
                  </a:cubicBezTo>
                  <a:cubicBezTo>
                    <a:pt x="736" y="478776"/>
                    <a:pt x="2641" y="473061"/>
                    <a:pt x="5499" y="467346"/>
                  </a:cubicBezTo>
                  <a:lnTo>
                    <a:pt x="155041" y="151116"/>
                  </a:lnTo>
                  <a:cubicBezTo>
                    <a:pt x="157899" y="146353"/>
                    <a:pt x="158851" y="140639"/>
                    <a:pt x="158851" y="134924"/>
                  </a:cubicBezTo>
                  <a:lnTo>
                    <a:pt x="158851" y="19671"/>
                  </a:lnTo>
                  <a:lnTo>
                    <a:pt x="120751" y="19671"/>
                  </a:lnTo>
                  <a:lnTo>
                    <a:pt x="120751" y="621"/>
                  </a:lnTo>
                  <a:lnTo>
                    <a:pt x="368401" y="621"/>
                  </a:lnTo>
                  <a:lnTo>
                    <a:pt x="368401" y="19671"/>
                  </a:lnTo>
                  <a:lnTo>
                    <a:pt x="330301" y="19671"/>
                  </a:lnTo>
                  <a:lnTo>
                    <a:pt x="330301" y="134924"/>
                  </a:lnTo>
                  <a:cubicBezTo>
                    <a:pt x="330301" y="140639"/>
                    <a:pt x="331254" y="146353"/>
                    <a:pt x="334111" y="151116"/>
                  </a:cubicBezTo>
                  <a:lnTo>
                    <a:pt x="483654" y="467346"/>
                  </a:lnTo>
                  <a:cubicBezTo>
                    <a:pt x="489368" y="478776"/>
                    <a:pt x="489368" y="492111"/>
                    <a:pt x="485558" y="504493"/>
                  </a:cubicBezTo>
                  <a:lnTo>
                    <a:pt x="485558" y="504493"/>
                  </a:lnTo>
                  <a:lnTo>
                    <a:pt x="484606" y="506399"/>
                  </a:lnTo>
                  <a:cubicBezTo>
                    <a:pt x="479843" y="515924"/>
                    <a:pt x="470318" y="522591"/>
                    <a:pt x="459841" y="523543"/>
                  </a:cubicBezTo>
                  <a:lnTo>
                    <a:pt x="457936" y="523543"/>
                  </a:lnTo>
                  <a:lnTo>
                    <a:pt x="32168" y="523543"/>
                  </a:lnTo>
                  <a:lnTo>
                    <a:pt x="30264" y="523543"/>
                  </a:lnTo>
                  <a:cubicBezTo>
                    <a:pt x="29311" y="523543"/>
                    <a:pt x="28358" y="523543"/>
                    <a:pt x="27406" y="523543"/>
                  </a:cubicBezTo>
                  <a:cubicBezTo>
                    <a:pt x="26454" y="523543"/>
                    <a:pt x="24549" y="523543"/>
                    <a:pt x="23596" y="522591"/>
                  </a:cubicBezTo>
                  <a:lnTo>
                    <a:pt x="23596" y="522591"/>
                  </a:lnTo>
                  <a:cubicBezTo>
                    <a:pt x="21691" y="521639"/>
                    <a:pt x="19786" y="521639"/>
                    <a:pt x="17881" y="520686"/>
                  </a:cubicBezTo>
                  <a:lnTo>
                    <a:pt x="15976" y="519734"/>
                  </a:lnTo>
                  <a:cubicBezTo>
                    <a:pt x="15976" y="519734"/>
                    <a:pt x="15024" y="519734"/>
                    <a:pt x="15024" y="518781"/>
                  </a:cubicBezTo>
                  <a:cubicBezTo>
                    <a:pt x="13118" y="517828"/>
                    <a:pt x="11214" y="515924"/>
                    <a:pt x="10261" y="514971"/>
                  </a:cubicBezTo>
                  <a:lnTo>
                    <a:pt x="8356" y="512114"/>
                  </a:lnTo>
                  <a:lnTo>
                    <a:pt x="8356" y="512114"/>
                  </a:lnTo>
                  <a:close/>
                  <a:moveTo>
                    <a:pt x="255054" y="402576"/>
                  </a:moveTo>
                  <a:lnTo>
                    <a:pt x="252196" y="404481"/>
                  </a:lnTo>
                  <a:lnTo>
                    <a:pt x="246481" y="408291"/>
                  </a:lnTo>
                  <a:cubicBezTo>
                    <a:pt x="198856" y="439724"/>
                    <a:pt x="119799" y="440676"/>
                    <a:pt x="55029" y="414959"/>
                  </a:cubicBezTo>
                  <a:lnTo>
                    <a:pt x="51218" y="413053"/>
                  </a:lnTo>
                  <a:lnTo>
                    <a:pt x="22643" y="474014"/>
                  </a:lnTo>
                  <a:lnTo>
                    <a:pt x="21691" y="475918"/>
                  </a:lnTo>
                  <a:cubicBezTo>
                    <a:pt x="18833" y="482586"/>
                    <a:pt x="18833" y="490206"/>
                    <a:pt x="21691" y="495921"/>
                  </a:cubicBezTo>
                  <a:cubicBezTo>
                    <a:pt x="22643" y="498778"/>
                    <a:pt x="25501" y="501636"/>
                    <a:pt x="29311" y="502589"/>
                  </a:cubicBezTo>
                  <a:lnTo>
                    <a:pt x="30264" y="502589"/>
                  </a:lnTo>
                  <a:lnTo>
                    <a:pt x="31216" y="502589"/>
                  </a:lnTo>
                  <a:lnTo>
                    <a:pt x="456983" y="502589"/>
                  </a:lnTo>
                  <a:lnTo>
                    <a:pt x="457936" y="502589"/>
                  </a:lnTo>
                  <a:cubicBezTo>
                    <a:pt x="461746" y="502589"/>
                    <a:pt x="464604" y="499731"/>
                    <a:pt x="466508" y="495921"/>
                  </a:cubicBezTo>
                  <a:cubicBezTo>
                    <a:pt x="468414" y="490206"/>
                    <a:pt x="469366" y="483539"/>
                    <a:pt x="467461" y="477824"/>
                  </a:cubicBezTo>
                  <a:lnTo>
                    <a:pt x="466508" y="475918"/>
                  </a:lnTo>
                  <a:lnTo>
                    <a:pt x="465556" y="474014"/>
                  </a:lnTo>
                  <a:lnTo>
                    <a:pt x="423646" y="385431"/>
                  </a:lnTo>
                  <a:cubicBezTo>
                    <a:pt x="365543" y="372096"/>
                    <a:pt x="296011" y="376859"/>
                    <a:pt x="255054" y="402576"/>
                  </a:cubicBezTo>
                  <a:close/>
                  <a:moveTo>
                    <a:pt x="305536" y="255891"/>
                  </a:moveTo>
                  <a:cubicBezTo>
                    <a:pt x="287439" y="255891"/>
                    <a:pt x="272199" y="271131"/>
                    <a:pt x="272199" y="289228"/>
                  </a:cubicBezTo>
                  <a:cubicBezTo>
                    <a:pt x="272199" y="307326"/>
                    <a:pt x="287439" y="322566"/>
                    <a:pt x="305536" y="322566"/>
                  </a:cubicBezTo>
                  <a:cubicBezTo>
                    <a:pt x="323633" y="322566"/>
                    <a:pt x="338874" y="307326"/>
                    <a:pt x="338874" y="289228"/>
                  </a:cubicBezTo>
                  <a:cubicBezTo>
                    <a:pt x="338874" y="270178"/>
                    <a:pt x="323633" y="255891"/>
                    <a:pt x="305536" y="255891"/>
                  </a:cubicBezTo>
                  <a:close/>
                </a:path>
              </a:pathLst>
            </a:custGeom>
            <a:solidFill>
              <a:schemeClr val="bg2"/>
            </a:solidFill>
          </p:spPr>
          <p:txBody>
            <a:bodyPr vert="horz" wrap="square" lIns="90170" tIns="46990" rIns="90170" bIns="46990" anchor="ctr">
              <a:normAutofit/>
            </a:bodyPr>
            <a:p>
              <a:pPr marL="0" algn="ctr"/>
            </a:p>
          </p:txBody>
        </p:sp>
      </p:grpSp>
      <p:sp>
        <p:nvSpPr>
          <p:cNvPr id="12" name="TextBox 12"/>
          <p:cNvSpPr txBox="1"/>
          <p:nvPr/>
        </p:nvSpPr>
        <p:spPr>
          <a:xfrm>
            <a:off x="1333500" y="2789555"/>
            <a:ext cx="4248000" cy="792000"/>
          </a:xfrm>
          <a:prstGeom prst="rect">
            <a:avLst/>
          </a:prstGeom>
        </p:spPr>
        <p:txBody>
          <a:bodyPr vert="horz" wrap="square" lIns="90170" tIns="46990" rIns="90170" bIns="46990" rtlCol="0" anchor="b">
            <a:normAutofit/>
          </a:bodyPr>
          <a:lstStyle/>
          <a:p>
            <a:pPr marL="0" indent="0" algn="l" fontAlgn="auto">
              <a:lnSpc>
                <a:spcPct val="110000"/>
              </a:lnSpc>
              <a:defRPr/>
            </a:pPr>
            <a:r>
              <a:rPr lang="en-US" sz="2000" b="1" i="0" u="none" baseline="0">
                <a:solidFill>
                  <a:srgbClr val="E4B738"/>
                </a:solidFill>
                <a:latin typeface="思源黑体 Normal"/>
                <a:ea typeface="思源黑体 Normal"/>
              </a:rPr>
              <a:t>从历史维度看党课教育</a:t>
            </a:r>
            <a:endParaRPr lang="en-US" sz="1100"/>
          </a:p>
        </p:txBody>
      </p:sp>
      <p:sp>
        <p:nvSpPr>
          <p:cNvPr id="13" name="AutoShape 13"/>
          <p:cNvSpPr/>
          <p:nvPr/>
        </p:nvSpPr>
        <p:spPr>
          <a:xfrm>
            <a:off x="1333500" y="3581400"/>
            <a:ext cx="4248000" cy="1980000"/>
          </a:xfrm>
          <a:prstGeom prst="rect">
            <a:avLst/>
          </a:prstGeom>
          <a:noFill/>
        </p:spPr>
        <p:txBody>
          <a:bodyPr vert="horz" wrap="square" lIns="90170" tIns="46990" rIns="90170" bIns="46990" anchor="t">
            <a:normAutofit/>
          </a:bodyPr>
          <a:p>
            <a:pPr marL="0" indent="0" algn="just" fontAlgn="auto">
              <a:lnSpc>
                <a:spcPct val="150000"/>
              </a:lnSpc>
            </a:pPr>
            <a:r>
              <a:rPr lang="en-US" sz="1500" b="0" i="0" u="none" baseline="0">
                <a:solidFill>
                  <a:srgbClr val="333333"/>
                </a:solidFill>
                <a:latin typeface="思源黑体 Normal"/>
                <a:ea typeface="思源黑体 Normal"/>
              </a:rPr>
              <a:t>党课是中国共产党在长期革命和建设中形成的优良传统，是统一思想、凝聚共识、提升党性的重要载体。县委书记带头讲党课，既是落实全面从严治党主体责任的具体行动，也是对全县党员干部的政治提醒和精神洗礼。</a:t>
            </a:r>
            <a:endParaRPr lang="en-US" sz="1500" b="0" i="0" u="none" baseline="0">
              <a:solidFill>
                <a:srgbClr val="333333"/>
              </a:solidFill>
              <a:latin typeface="思源黑体 Normal"/>
              <a:ea typeface="思源黑体 Normal"/>
            </a:endParaRPr>
          </a:p>
        </p:txBody>
      </p:sp>
      <p:sp>
        <p:nvSpPr>
          <p:cNvPr id="14" name="TextBox 14"/>
          <p:cNvSpPr txBox="1"/>
          <p:nvPr/>
        </p:nvSpPr>
        <p:spPr>
          <a:xfrm>
            <a:off x="6483985" y="1996440"/>
            <a:ext cx="4248000" cy="792000"/>
          </a:xfrm>
          <a:prstGeom prst="rect">
            <a:avLst/>
          </a:prstGeom>
        </p:spPr>
        <p:txBody>
          <a:bodyPr vert="horz" wrap="square" lIns="90170" tIns="46990" rIns="90170" bIns="46990" rtlCol="0" anchor="b">
            <a:normAutofit/>
          </a:bodyPr>
          <a:lstStyle/>
          <a:p>
            <a:pPr marL="0" indent="0" algn="l" fontAlgn="auto">
              <a:lnSpc>
                <a:spcPct val="110000"/>
              </a:lnSpc>
              <a:defRPr/>
            </a:pPr>
            <a:r>
              <a:rPr lang="en-US" sz="2000" b="1" i="0" u="none" baseline="0">
                <a:solidFill>
                  <a:srgbClr val="E4B738"/>
                </a:solidFill>
                <a:latin typeface="思源黑体 Normal"/>
                <a:ea typeface="思源黑体 Normal"/>
              </a:rPr>
              <a:t>从现实维度看党课必要性</a:t>
            </a:r>
            <a:endParaRPr lang="en-US" sz="1100"/>
          </a:p>
        </p:txBody>
      </p:sp>
      <p:sp>
        <p:nvSpPr>
          <p:cNvPr id="15" name="AutoShape 15"/>
          <p:cNvSpPr/>
          <p:nvPr/>
        </p:nvSpPr>
        <p:spPr>
          <a:xfrm>
            <a:off x="6483985" y="2789555"/>
            <a:ext cx="4248000" cy="1980000"/>
          </a:xfrm>
          <a:prstGeom prst="rect">
            <a:avLst/>
          </a:prstGeom>
          <a:noFill/>
        </p:spPr>
        <p:txBody>
          <a:bodyPr vert="horz" wrap="square" lIns="90170" tIns="46990" rIns="90170" bIns="46990" anchor="t">
            <a:normAutofit/>
          </a:bodyPr>
          <a:p>
            <a:pPr marL="0" indent="0" algn="just" fontAlgn="auto">
              <a:lnSpc>
                <a:spcPct val="150000"/>
              </a:lnSpc>
            </a:pPr>
            <a:r>
              <a:rPr lang="en-US" sz="1500" b="0" i="0" u="none" baseline="0">
                <a:solidFill>
                  <a:srgbClr val="333333"/>
                </a:solidFill>
                <a:latin typeface="思源黑体 Normal"/>
                <a:ea typeface="思源黑体 Normal"/>
              </a:rPr>
              <a:t>当前反腐败斗争形势依然严峻复杂，少数党员干部理想信念动摇、纪律意识淡薄、廉洁底线失守。开展此次专题党课，旨在引导全县党员干部从思想深处树立正确的权力观、政绩观、事业观，筑牢拒腐防变的思想堤坝。</a:t>
            </a:r>
            <a:endParaRPr lang="en-US" sz="1500" b="0" i="0" u="none" baseline="0">
              <a:solidFill>
                <a:srgbClr val="333333"/>
              </a:solidFill>
              <a:latin typeface="思源黑体 Normal"/>
              <a:ea typeface="思源黑体 Normal"/>
            </a:endParaRPr>
          </a:p>
        </p:txBody>
      </p:sp>
      <p:sp>
        <p:nvSpPr>
          <p:cNvPr id="16" name="Freeform 16"/>
          <p:cNvSpPr/>
          <p:nvPr/>
        </p:nvSpPr>
        <p:spPr>
          <a:xfrm>
            <a:off x="0" y="320040"/>
            <a:ext cx="685165" cy="718820"/>
          </a:xfrm>
          <a:custGeom>
            <a:avLst/>
            <a:gdLst/>
            <a:ahLst/>
            <a:cxnLst/>
            <a:rect l="l" t="t" r="r" b="b"/>
            <a:pathLst>
              <a:path w="461590" h="406400">
                <a:moveTo>
                  <a:pt x="258390" y="0"/>
                </a:moveTo>
                <a:lnTo>
                  <a:pt x="0" y="0"/>
                </a:lnTo>
                <a:lnTo>
                  <a:pt x="0" y="406400"/>
                </a:lnTo>
                <a:lnTo>
                  <a:pt x="258390" y="406400"/>
                </a:lnTo>
                <a:lnTo>
                  <a:pt x="461590" y="203200"/>
                </a:lnTo>
                <a:lnTo>
                  <a:pt x="258390" y="0"/>
                </a:lnTo>
                <a:close/>
              </a:path>
            </a:pathLst>
          </a:custGeom>
          <a:solidFill>
            <a:srgbClr val="E4B738"/>
          </a:solidFill>
        </p:spPr>
      </p:sp>
      <p:sp>
        <p:nvSpPr>
          <p:cNvPr id="17" name="TextBox 17"/>
          <p:cNvSpPr txBox="1"/>
          <p:nvPr/>
        </p:nvSpPr>
        <p:spPr>
          <a:xfrm>
            <a:off x="781050" y="319405"/>
            <a:ext cx="10800000" cy="720090"/>
          </a:xfrm>
          <a:prstGeom prst="rect">
            <a:avLst/>
          </a:prstGeom>
        </p:spPr>
        <p:txBody>
          <a:bodyPr vert="horz" wrap="square" lIns="90170" tIns="46990" rIns="90170" bIns="46990" rtlCol="0" anchor="ctr">
            <a:normAutofit/>
          </a:bodyPr>
          <a:lstStyle/>
          <a:p>
            <a:pPr marL="0" indent="0" algn="l" fontAlgn="auto">
              <a:lnSpc>
                <a:spcPct val="100000"/>
              </a:lnSpc>
              <a:defRPr/>
            </a:pPr>
            <a:r>
              <a:rPr lang="en-US" sz="3200" b="1" i="0" u="none" baseline="0">
                <a:solidFill>
                  <a:srgbClr val="E4B738"/>
                </a:solidFill>
                <a:latin typeface="思源黑体 Normal"/>
                <a:ea typeface="思源黑体 Normal"/>
              </a:rPr>
              <a:t>党课是党性淬炼的熔炉</a:t>
            </a:r>
            <a:endParaRPr lang="en-US" sz="1100"/>
          </a:p>
        </p:txBody>
      </p:sp>
      <p:sp>
        <p:nvSpPr>
          <p:cNvPr id="18" name="AutoShape 18"/>
          <p:cNvSpPr/>
          <p:nvPr/>
        </p:nvSpPr>
        <p:spPr>
          <a:xfrm>
            <a:off x="10795000" y="6540500"/>
            <a:ext cx="1270000" cy="190500"/>
          </a:xfrm>
          <a:prstGeom prst="rect">
            <a:avLst/>
          </a:prstGeom>
          <a:solidFill>
            <a:srgbClr val="000000">
              <a:alpha val="0"/>
            </a:srgbClr>
          </a:solidFill>
        </p:spPr>
        <p:txBody>
          <a:bodyPr rtlCol="0" anchor="t"/>
          <a:lstStyle/>
          <a:p>
            <a:pPr algn="r">
              <a:defRPr/>
            </a:pPr>
            <a:endParaRPr lang="en-US" sz="800" b="0" i="0" u="none" baseline="0">
              <a:solidFill>
                <a:srgbClr val="80808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  <p:transition advClick="0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130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8012430" y="1141095"/>
            <a:ext cx="3296285" cy="5153660"/>
          </a:xfrm>
          <a:prstGeom prst="snip2DiagRect">
            <a:avLst/>
          </a:prstGeom>
          <a:noFill/>
          <a:ln>
            <a:solidFill>
              <a:schemeClr val="accent1">
                <a:alpha val="25000"/>
              </a:schemeClr>
            </a:solidFill>
          </a:ln>
        </p:spPr>
        <p:txBody>
          <a:bodyPr vert="horz" lIns="91440" tIns="45720" rIns="91440" bIns="45720" anchor="ctr"/>
          <a:p>
            <a:pPr marL="0" algn="ctr"/>
          </a:p>
        </p:txBody>
      </p:sp>
      <p:sp>
        <p:nvSpPr>
          <p:cNvPr id="3" name="Freeform 3"/>
          <p:cNvSpPr/>
          <p:nvPr/>
        </p:nvSpPr>
        <p:spPr>
          <a:xfrm flipH="1">
            <a:off x="11085830" y="6006465"/>
            <a:ext cx="216000" cy="216000"/>
          </a:xfrm>
          <a:custGeom>
            <a:avLst/>
            <a:gdLst/>
            <a:ahLst/>
            <a:cxnLst/>
            <a:rect l="l" t="t" r="r" b="b"/>
            <a:pathLst>
              <a:path w="255" h="384">
                <a:moveTo>
                  <a:pt x="0" y="50"/>
                </a:moveTo>
                <a:lnTo>
                  <a:pt x="6" y="383"/>
                </a:lnTo>
                <a:lnTo>
                  <a:pt x="255" y="384"/>
                </a:lnTo>
                <a:lnTo>
                  <a:pt x="255" y="288"/>
                </a:lnTo>
                <a:lnTo>
                  <a:pt x="75" y="288"/>
                </a:lnTo>
                <a:lnTo>
                  <a:pt x="75" y="0"/>
                </a:lnTo>
                <a:lnTo>
                  <a:pt x="0" y="50"/>
                </a:lnTo>
                <a:close/>
              </a:path>
            </a:pathLst>
          </a:custGeom>
          <a:solidFill>
            <a:schemeClr val="accent1">
              <a:alpha val="65000"/>
            </a:schemeClr>
          </a:solidFill>
          <a:ln cap="flat">
            <a:noFill/>
            <a:prstDash val="solid"/>
            <a:miter lim="800000"/>
          </a:ln>
        </p:spPr>
        <p:txBody>
          <a:bodyPr rot="0" vert="horz" wrap="square" lIns="91440" tIns="45720" rIns="91440" bIns="45720" anchor="ctr">
            <a:noAutofit/>
          </a:bodyPr>
          <a:p>
            <a:pPr marL="0" algn="l"/>
          </a:p>
        </p:txBody>
      </p:sp>
      <p:sp>
        <p:nvSpPr>
          <p:cNvPr id="4" name="Freeform 4"/>
          <p:cNvSpPr/>
          <p:nvPr/>
        </p:nvSpPr>
        <p:spPr>
          <a:xfrm>
            <a:off x="770255" y="1496695"/>
            <a:ext cx="6374765" cy="585470"/>
          </a:xfrm>
          <a:custGeom>
            <a:avLst/>
            <a:gdLst/>
            <a:ahLst/>
            <a:cxnLst/>
            <a:rect l="l" t="t" r="r" b="b"/>
            <a:pathLst>
              <a:path w="10573" h="1032">
                <a:moveTo>
                  <a:pt x="10573" y="0"/>
                </a:moveTo>
                <a:lnTo>
                  <a:pt x="10573" y="545"/>
                </a:lnTo>
                <a:lnTo>
                  <a:pt x="9607" y="1032"/>
                </a:lnTo>
                <a:lnTo>
                  <a:pt x="0" y="1032"/>
                </a:lnTo>
                <a:lnTo>
                  <a:pt x="0" y="487"/>
                </a:lnTo>
                <a:lnTo>
                  <a:pt x="544" y="9"/>
                </a:lnTo>
                <a:lnTo>
                  <a:pt x="10573" y="0"/>
                </a:lnTo>
                <a:close/>
              </a:path>
            </a:pathLst>
          </a:custGeom>
          <a:noFill/>
          <a:ln w="6350">
            <a:gradFill>
              <a:gsLst>
                <a:gs pos="0">
                  <a:schemeClr val="accent1">
                    <a:alpha val="100000"/>
                  </a:schemeClr>
                </a:gs>
                <a:gs pos="100000">
                  <a:schemeClr val="accent1">
                    <a:alpha val="0"/>
                  </a:schemeClr>
                </a:gs>
              </a:gsLst>
            </a:gradFill>
          </a:ln>
        </p:spPr>
        <p:txBody>
          <a:bodyPr rot="0" vert="horz" wrap="square" lIns="252095" tIns="0" rIns="0" bIns="0" anchor="ctr">
            <a:noAutofit/>
          </a:bodyPr>
          <a:p>
            <a:pPr marL="0" algn="l"/>
            <a:r>
              <a:rPr lang="en-US" sz="2000" b="1" i="0" u="none" baseline="0">
                <a:solidFill>
                  <a:srgbClr val="E4B738"/>
                </a:solidFill>
                <a:latin typeface="思源黑体 Normal"/>
                <a:ea typeface="思源黑体 Normal"/>
              </a:rPr>
              <a:t>一条主线贯穿始终</a:t>
            </a:r>
            <a:endParaRPr lang="en-US" sz="2000" b="1" i="0" u="none" baseline="0">
              <a:solidFill>
                <a:srgbClr val="E4B738"/>
              </a:solidFill>
              <a:latin typeface="思源黑体 Normal"/>
              <a:ea typeface="思源黑体 Normal"/>
            </a:endParaRPr>
          </a:p>
        </p:txBody>
      </p:sp>
      <p:sp>
        <p:nvSpPr>
          <p:cNvPr id="5" name="Freeform 5"/>
          <p:cNvSpPr/>
          <p:nvPr/>
        </p:nvSpPr>
        <p:spPr>
          <a:xfrm>
            <a:off x="718820" y="1993900"/>
            <a:ext cx="161925" cy="215900"/>
          </a:xfrm>
          <a:custGeom>
            <a:avLst/>
            <a:gdLst/>
            <a:ahLst/>
            <a:cxnLst/>
            <a:rect l="l" t="t" r="r" b="b"/>
            <a:pathLst>
              <a:path w="255" h="384">
                <a:moveTo>
                  <a:pt x="0" y="50"/>
                </a:moveTo>
                <a:lnTo>
                  <a:pt x="6" y="383"/>
                </a:lnTo>
                <a:lnTo>
                  <a:pt x="255" y="384"/>
                </a:lnTo>
                <a:lnTo>
                  <a:pt x="255" y="288"/>
                </a:lnTo>
                <a:lnTo>
                  <a:pt x="75" y="288"/>
                </a:lnTo>
                <a:lnTo>
                  <a:pt x="75" y="0"/>
                </a:lnTo>
                <a:lnTo>
                  <a:pt x="0" y="50"/>
                </a:lnTo>
                <a:close/>
              </a:path>
            </a:pathLst>
          </a:custGeom>
          <a:solidFill>
            <a:schemeClr val="accent1">
              <a:alpha val="65000"/>
            </a:schemeClr>
          </a:solidFill>
          <a:ln cap="flat">
            <a:noFill/>
            <a:prstDash val="solid"/>
            <a:miter lim="800000"/>
          </a:ln>
        </p:spPr>
        <p:txBody>
          <a:bodyPr rot="0" vert="horz" wrap="square" lIns="91440" tIns="45720" rIns="91440" bIns="45720" anchor="ctr">
            <a:noAutofit/>
          </a:bodyPr>
          <a:p>
            <a:pPr marL="0" algn="l"/>
          </a:p>
        </p:txBody>
      </p:sp>
      <p:sp>
        <p:nvSpPr>
          <p:cNvPr id="6" name="Freeform 6"/>
          <p:cNvSpPr/>
          <p:nvPr/>
        </p:nvSpPr>
        <p:spPr>
          <a:xfrm flipV="1">
            <a:off x="1136015" y="1428115"/>
            <a:ext cx="3743960" cy="36195"/>
          </a:xfrm>
          <a:custGeom>
            <a:avLst/>
            <a:gdLst/>
            <a:ahLst/>
            <a:cxnLst/>
            <a:rect l="l" t="t" r="r" b="b"/>
            <a:pathLst>
              <a:path w="1179613" h="21889">
                <a:moveTo>
                  <a:pt x="1157786" y="21889"/>
                </a:moveTo>
                <a:lnTo>
                  <a:pt x="1179613" y="0"/>
                </a:lnTo>
                <a:lnTo>
                  <a:pt x="0" y="0"/>
                </a:lnTo>
                <a:lnTo>
                  <a:pt x="21889" y="21889"/>
                </a:lnTo>
                <a:lnTo>
                  <a:pt x="1157786" y="21889"/>
                </a:lnTo>
                <a:close/>
              </a:path>
            </a:pathLst>
          </a:custGeom>
          <a:gradFill>
            <a:gsLst>
              <a:gs pos="0">
                <a:schemeClr val="accent1">
                  <a:alpha val="75000"/>
                </a:schemeClr>
              </a:gs>
              <a:gs pos="86000">
                <a:schemeClr val="accent1">
                  <a:alpha val="0"/>
                </a:schemeClr>
              </a:gs>
            </a:gsLst>
            <a:lin ang="2700000"/>
          </a:gradFill>
          <a:ln cap="flat">
            <a:noFill/>
            <a:prstDash val="solid"/>
            <a:miter lim="800000"/>
          </a:ln>
        </p:spPr>
        <p:txBody>
          <a:bodyPr rot="0" vert="horz" wrap="square" lIns="91440" tIns="45720" rIns="91440" bIns="45720" anchor="ctr">
            <a:noAutofit/>
          </a:bodyPr>
          <a:p>
            <a:pPr marL="0" algn="l"/>
          </a:p>
        </p:txBody>
      </p:sp>
      <p:sp>
        <p:nvSpPr>
          <p:cNvPr id="7" name="Freeform 7"/>
          <p:cNvSpPr/>
          <p:nvPr/>
        </p:nvSpPr>
        <p:spPr>
          <a:xfrm>
            <a:off x="770255" y="4003040"/>
            <a:ext cx="6374765" cy="585470"/>
          </a:xfrm>
          <a:custGeom>
            <a:avLst/>
            <a:gdLst/>
            <a:ahLst/>
            <a:cxnLst/>
            <a:rect l="l" t="t" r="r" b="b"/>
            <a:pathLst>
              <a:path w="10573" h="1032">
                <a:moveTo>
                  <a:pt x="10573" y="0"/>
                </a:moveTo>
                <a:lnTo>
                  <a:pt x="10573" y="545"/>
                </a:lnTo>
                <a:lnTo>
                  <a:pt x="9607" y="1032"/>
                </a:lnTo>
                <a:lnTo>
                  <a:pt x="0" y="1032"/>
                </a:lnTo>
                <a:lnTo>
                  <a:pt x="0" y="487"/>
                </a:lnTo>
                <a:lnTo>
                  <a:pt x="544" y="9"/>
                </a:lnTo>
                <a:lnTo>
                  <a:pt x="10573" y="0"/>
                </a:lnTo>
                <a:close/>
              </a:path>
            </a:pathLst>
          </a:custGeom>
          <a:noFill/>
          <a:ln w="6350">
            <a:gradFill>
              <a:gsLst>
                <a:gs pos="0">
                  <a:schemeClr val="accent1">
                    <a:alpha val="100000"/>
                  </a:schemeClr>
                </a:gs>
                <a:gs pos="100000">
                  <a:schemeClr val="accent1">
                    <a:alpha val="0"/>
                  </a:schemeClr>
                </a:gs>
              </a:gsLst>
            </a:gradFill>
          </a:ln>
        </p:spPr>
        <p:txBody>
          <a:bodyPr rot="0" vert="horz" wrap="square" lIns="252095" tIns="0" rIns="0" bIns="0" anchor="ctr">
            <a:noAutofit/>
          </a:bodyPr>
          <a:p>
            <a:pPr marL="0" algn="l"/>
            <a:r>
              <a:rPr lang="en-US" sz="2000" b="1" i="0" u="none" baseline="0">
                <a:solidFill>
                  <a:srgbClr val="E4B738"/>
                </a:solidFill>
                <a:latin typeface="思源黑体 Normal"/>
                <a:ea typeface="思源黑体 Normal"/>
              </a:rPr>
              <a:t>三大目标引领方向</a:t>
            </a:r>
            <a:endParaRPr lang="en-US" sz="2000" b="1" i="0" u="none" baseline="0">
              <a:solidFill>
                <a:srgbClr val="E4B738"/>
              </a:solidFill>
              <a:latin typeface="思源黑体 Normal"/>
              <a:ea typeface="思源黑体 Normal"/>
            </a:endParaRPr>
          </a:p>
        </p:txBody>
      </p:sp>
      <p:sp>
        <p:nvSpPr>
          <p:cNvPr id="8" name="Freeform 8"/>
          <p:cNvSpPr/>
          <p:nvPr/>
        </p:nvSpPr>
        <p:spPr>
          <a:xfrm>
            <a:off x="718820" y="4500245"/>
            <a:ext cx="161925" cy="215900"/>
          </a:xfrm>
          <a:custGeom>
            <a:avLst/>
            <a:gdLst/>
            <a:ahLst/>
            <a:cxnLst/>
            <a:rect l="l" t="t" r="r" b="b"/>
            <a:pathLst>
              <a:path w="255" h="384">
                <a:moveTo>
                  <a:pt x="0" y="50"/>
                </a:moveTo>
                <a:lnTo>
                  <a:pt x="6" y="383"/>
                </a:lnTo>
                <a:lnTo>
                  <a:pt x="255" y="384"/>
                </a:lnTo>
                <a:lnTo>
                  <a:pt x="255" y="288"/>
                </a:lnTo>
                <a:lnTo>
                  <a:pt x="75" y="288"/>
                </a:lnTo>
                <a:lnTo>
                  <a:pt x="75" y="0"/>
                </a:lnTo>
                <a:lnTo>
                  <a:pt x="0" y="50"/>
                </a:lnTo>
                <a:close/>
              </a:path>
            </a:pathLst>
          </a:custGeom>
          <a:solidFill>
            <a:schemeClr val="accent1">
              <a:alpha val="65000"/>
            </a:schemeClr>
          </a:solidFill>
          <a:ln cap="flat">
            <a:noFill/>
            <a:prstDash val="solid"/>
            <a:miter lim="800000"/>
          </a:ln>
        </p:spPr>
        <p:txBody>
          <a:bodyPr rot="0" vert="horz" wrap="square" lIns="91440" tIns="45720" rIns="91440" bIns="45720" anchor="ctr">
            <a:noAutofit/>
          </a:bodyPr>
          <a:p>
            <a:pPr marL="0" algn="l"/>
          </a:p>
        </p:txBody>
      </p:sp>
      <p:sp>
        <p:nvSpPr>
          <p:cNvPr id="9" name="Freeform 9"/>
          <p:cNvSpPr/>
          <p:nvPr/>
        </p:nvSpPr>
        <p:spPr>
          <a:xfrm flipV="1">
            <a:off x="1136015" y="3934460"/>
            <a:ext cx="3743960" cy="36195"/>
          </a:xfrm>
          <a:custGeom>
            <a:avLst/>
            <a:gdLst/>
            <a:ahLst/>
            <a:cxnLst/>
            <a:rect l="l" t="t" r="r" b="b"/>
            <a:pathLst>
              <a:path w="1179613" h="21889">
                <a:moveTo>
                  <a:pt x="1157786" y="21889"/>
                </a:moveTo>
                <a:lnTo>
                  <a:pt x="1179613" y="0"/>
                </a:lnTo>
                <a:lnTo>
                  <a:pt x="0" y="0"/>
                </a:lnTo>
                <a:lnTo>
                  <a:pt x="21889" y="21889"/>
                </a:lnTo>
                <a:lnTo>
                  <a:pt x="1157786" y="21889"/>
                </a:lnTo>
                <a:close/>
              </a:path>
            </a:pathLst>
          </a:custGeom>
          <a:gradFill>
            <a:gsLst>
              <a:gs pos="0">
                <a:schemeClr val="accent1">
                  <a:alpha val="75000"/>
                </a:schemeClr>
              </a:gs>
              <a:gs pos="86000">
                <a:schemeClr val="accent1">
                  <a:alpha val="0"/>
                </a:schemeClr>
              </a:gs>
            </a:gsLst>
            <a:lin ang="2700000"/>
          </a:gradFill>
          <a:ln cap="flat">
            <a:noFill/>
            <a:prstDash val="solid"/>
            <a:miter lim="800000"/>
          </a:ln>
        </p:spPr>
        <p:txBody>
          <a:bodyPr rot="0" vert="horz" wrap="square" lIns="91440" tIns="45720" rIns="91440" bIns="45720" anchor="ctr">
            <a:noAutofit/>
          </a:bodyPr>
          <a:p>
            <a:pPr marL="0" algn="l"/>
          </a:p>
        </p:txBody>
      </p:sp>
      <p:sp>
        <p:nvSpPr>
          <p:cNvPr id="10" name="TextBox 10"/>
          <p:cNvSpPr txBox="1"/>
          <p:nvPr/>
        </p:nvSpPr>
        <p:spPr>
          <a:xfrm>
            <a:off x="902335" y="2221230"/>
            <a:ext cx="6242685" cy="164655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>
            <a:noAutofit/>
          </a:bodyPr>
          <a:lstStyle/>
          <a:p>
            <a:pPr marL="0" indent="0" algn="l" fontAlgn="auto">
              <a:lnSpc>
                <a:spcPct val="150000"/>
              </a:lnSpc>
              <a:defRPr/>
            </a:pPr>
            <a:r>
              <a:rPr lang="en-US" sz="1500" b="0" i="0" u="none" baseline="0">
                <a:solidFill>
                  <a:schemeClr val="bg1"/>
                </a:solidFill>
                <a:latin typeface="思源黑体 Normal"/>
                <a:ea typeface="思源黑体 Normal"/>
              </a:rPr>
              <a:t>本次党课围绕“初心使命是根本动力、纪律规矩是行为准则、清廉本色是政治底色”这一逻辑主线，通过理论阐释、案例剖析和实践要求，推动全县党员干部真正做到学思用贯通、知信行统一。</a:t>
            </a:r>
            <a:endParaRPr lang="en-US" sz="1100"/>
          </a:p>
        </p:txBody>
      </p:sp>
      <p:sp>
        <p:nvSpPr>
          <p:cNvPr id="11" name="TextBox 11"/>
          <p:cNvSpPr txBox="1"/>
          <p:nvPr/>
        </p:nvSpPr>
        <p:spPr>
          <a:xfrm>
            <a:off x="902335" y="4723765"/>
            <a:ext cx="6242685" cy="164655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>
            <a:noAutofit/>
          </a:bodyPr>
          <a:lstStyle/>
          <a:p>
            <a:pPr marL="0" indent="0" algn="l" fontAlgn="auto">
              <a:lnSpc>
                <a:spcPct val="150000"/>
              </a:lnSpc>
              <a:defRPr/>
            </a:pPr>
            <a:r>
              <a:rPr lang="en-US" sz="1500" b="0" i="0" u="none" baseline="0">
                <a:solidFill>
                  <a:schemeClr val="bg1"/>
                </a:solidFill>
                <a:latin typeface="思源黑体 Normal"/>
                <a:ea typeface="思源黑体 Normal"/>
              </a:rPr>
              <a:t>第一，强化理论武装，深刻理解“不忘初心、牢记使命”的丰富内涵；第二，严明纪律戒尺，全面掌握党纪处分条例等核心规矩；第三，永葆廉洁本色，以案为鉴、以案促改，营造风清气正的政治生态。</a:t>
            </a:r>
            <a:endParaRPr lang="en-US" sz="1100"/>
          </a:p>
        </p:txBody>
      </p:sp>
      <p:sp>
        <p:nvSpPr>
          <p:cNvPr id="12" name="Freeform 12"/>
          <p:cNvSpPr/>
          <p:nvPr/>
        </p:nvSpPr>
        <p:spPr>
          <a:xfrm>
            <a:off x="0" y="320040"/>
            <a:ext cx="685165" cy="718820"/>
          </a:xfrm>
          <a:custGeom>
            <a:avLst/>
            <a:gdLst/>
            <a:ahLst/>
            <a:cxnLst/>
            <a:rect l="l" t="t" r="r" b="b"/>
            <a:pathLst>
              <a:path w="461590" h="406400">
                <a:moveTo>
                  <a:pt x="258390" y="0"/>
                </a:moveTo>
                <a:lnTo>
                  <a:pt x="0" y="0"/>
                </a:lnTo>
                <a:lnTo>
                  <a:pt x="0" y="406400"/>
                </a:lnTo>
                <a:lnTo>
                  <a:pt x="258390" y="406400"/>
                </a:lnTo>
                <a:lnTo>
                  <a:pt x="461590" y="203200"/>
                </a:lnTo>
                <a:lnTo>
                  <a:pt x="258390" y="0"/>
                </a:lnTo>
                <a:close/>
              </a:path>
            </a:pathLst>
          </a:custGeom>
          <a:solidFill>
            <a:srgbClr val="E4B738"/>
          </a:solidFill>
        </p:spPr>
      </p:sp>
      <p:sp>
        <p:nvSpPr>
          <p:cNvPr id="13" name="TextBox 13"/>
          <p:cNvSpPr txBox="1"/>
          <p:nvPr/>
        </p:nvSpPr>
        <p:spPr>
          <a:xfrm>
            <a:off x="781050" y="319405"/>
            <a:ext cx="10800000" cy="720090"/>
          </a:xfrm>
          <a:prstGeom prst="rect">
            <a:avLst/>
          </a:prstGeom>
        </p:spPr>
        <p:txBody>
          <a:bodyPr vert="horz" wrap="square" lIns="90170" tIns="46990" rIns="90170" bIns="46990" rtlCol="0" anchor="ctr">
            <a:normAutofit/>
          </a:bodyPr>
          <a:lstStyle/>
          <a:p>
            <a:pPr marL="0" indent="0" algn="l" fontAlgn="auto">
              <a:lnSpc>
                <a:spcPct val="100000"/>
              </a:lnSpc>
              <a:defRPr/>
            </a:pPr>
            <a:r>
              <a:rPr lang="en-US" sz="3200" b="1" i="0" u="none" baseline="0">
                <a:solidFill>
                  <a:srgbClr val="E4B738"/>
                </a:solidFill>
                <a:latin typeface="思源黑体 Normal"/>
                <a:ea typeface="思源黑体 Normal"/>
              </a:rPr>
              <a:t>党课的核心主线与目标</a:t>
            </a:r>
            <a:endParaRPr lang="en-US" sz="1100"/>
          </a:p>
        </p:txBody>
      </p:sp>
      <p:pic>
        <p:nvPicPr>
          <p:cNvPr id="14" name="image67.jpeg"/>
          <p:cNvPicPr>
            <a:picLocks noChangeAspect="1"/>
          </p:cNvPicPr>
          <p:nvPr/>
        </p:nvPicPr>
        <p:blipFill>
          <a:blip r:embed="rId1"/>
          <a:srcRect l="28635" r="28635"/>
          <a:stretch>
            <a:fillRect/>
          </a:stretch>
        </p:blipFill>
        <p:spPr>
          <a:xfrm>
            <a:off x="7935595" y="1222375"/>
            <a:ext cx="3296285" cy="5153660"/>
          </a:xfrm>
          <a:custGeom>
            <a:avLst/>
            <a:gdLst/>
            <a:ahLst/>
            <a:cxnLst/>
            <a:pathLst>
              <a:path w="5191" h="8116">
                <a:moveTo>
                  <a:pt x="0" y="0"/>
                </a:moveTo>
                <a:lnTo>
                  <a:pt x="4326" y="0"/>
                </a:lnTo>
                <a:lnTo>
                  <a:pt x="5191" y="865"/>
                </a:lnTo>
                <a:lnTo>
                  <a:pt x="5191" y="8116"/>
                </a:lnTo>
                <a:lnTo>
                  <a:pt x="865" y="8116"/>
                </a:lnTo>
                <a:lnTo>
                  <a:pt x="0" y="7251"/>
                </a:lnTo>
                <a:lnTo>
                  <a:pt x="0" y="0"/>
                </a:lnTo>
                <a:close/>
              </a:path>
            </a:pathLst>
          </a:custGeom>
          <a:ln w="6350">
            <a:gradFill>
              <a:gsLst>
                <a:gs pos="0">
                  <a:schemeClr val="accent1"/>
                </a:gs>
                <a:gs pos="5200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2700000"/>
            </a:gradFill>
          </a:ln>
        </p:spPr>
      </p:pic>
      <p:sp>
        <p:nvSpPr>
          <p:cNvPr id="15" name="AutoShape 15"/>
          <p:cNvSpPr/>
          <p:nvPr/>
        </p:nvSpPr>
        <p:spPr>
          <a:xfrm>
            <a:off x="10795000" y="6540500"/>
            <a:ext cx="1270000" cy="190500"/>
          </a:xfrm>
          <a:prstGeom prst="rect">
            <a:avLst/>
          </a:prstGeom>
          <a:solidFill>
            <a:srgbClr val="000000">
              <a:alpha val="0"/>
            </a:srgbClr>
          </a:solidFill>
        </p:spPr>
        <p:txBody>
          <a:bodyPr rtlCol="0" anchor="t"/>
          <a:lstStyle/>
          <a:p>
            <a:pPr algn="r">
              <a:defRPr/>
            </a:pPr>
            <a:endParaRPr lang="en-US" sz="800" b="0" i="0" u="none" baseline="0">
              <a:solidFill>
                <a:srgbClr val="80808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 l="-15000" r="-15000" b="-3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327025" y="293370"/>
            <a:ext cx="2527935" cy="26035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>
            <a:spAutoFit/>
          </a:bodyPr>
          <a:lstStyle/>
          <a:p>
            <a:pPr marL="0" algn="l">
              <a:defRPr/>
            </a:pPr>
            <a:endParaRPr lang="en-US" sz="1600" b="0" i="0" u="none" baseline="0">
              <a:solidFill>
                <a:schemeClr val="bg1"/>
              </a:solidFill>
              <a:latin typeface="思源黑体 Normal"/>
              <a:ea typeface="思源黑体 Normal"/>
            </a:endParaRPr>
          </a:p>
        </p:txBody>
      </p:sp>
      <p:sp>
        <p:nvSpPr>
          <p:cNvPr id="3" name="AutoShape 3"/>
          <p:cNvSpPr/>
          <p:nvPr/>
        </p:nvSpPr>
        <p:spPr>
          <a:xfrm>
            <a:off x="2713990" y="4102735"/>
            <a:ext cx="6739255" cy="83820"/>
          </a:xfrm>
          <a:prstGeom prst="rect">
            <a:avLst/>
          </a:prstGeom>
          <a:gradFill>
            <a:gsLst>
              <a:gs pos="0">
                <a:schemeClr val="accent4"/>
              </a:gs>
              <a:gs pos="100000">
                <a:srgbClr val="FBD74D">
                  <a:alpha val="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txBody>
          <a:bodyPr vert="horz" lIns="91440" tIns="45720" rIns="91440" bIns="45720" anchor="ctr"/>
          <a:p>
            <a:pPr marL="0" algn="ctr"/>
          </a:p>
        </p:txBody>
      </p:sp>
      <p:sp>
        <p:nvSpPr>
          <p:cNvPr id="4" name="TextBox 4"/>
          <p:cNvSpPr txBox="1"/>
          <p:nvPr/>
        </p:nvSpPr>
        <p:spPr>
          <a:xfrm>
            <a:off x="2467610" y="1873885"/>
            <a:ext cx="7232015" cy="21697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>
            <a:noAutofit/>
            <a:scene3d>
              <a:camera prst="orthographicFront"/>
              <a:lightRig rig="threePt" dir="t"/>
            </a:scene3d>
          </a:bodyPr>
          <a:lstStyle/>
          <a:p>
            <a:pPr marL="0" indent="0" algn="ctr" fontAlgn="auto">
              <a:lnSpc>
                <a:spcPct val="110000"/>
              </a:lnSpc>
              <a:defRPr/>
            </a:pPr>
            <a:r>
              <a:rPr lang="en-US" sz="4800" b="1" i="0" u="none" spc="400" baseline="0"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思源黑体 Medium"/>
                <a:ea typeface="思源黑体 Medium"/>
              </a:rPr>
              <a:t>第一章：坚守初心使命——筑牢信仰之基</a:t>
            </a:r>
            <a:endParaRPr lang="en-US" sz="1100"/>
          </a:p>
        </p:txBody>
      </p:sp>
      <p:grpSp>
        <p:nvGrpSpPr>
          <p:cNvPr id="5" name="Group 5"/>
          <p:cNvGrpSpPr/>
          <p:nvPr/>
        </p:nvGrpSpPr>
        <p:grpSpPr>
          <a:xfrm>
            <a:off x="4195763" y="768985"/>
            <a:ext cx="3650615" cy="1160145"/>
            <a:chOff x="6852" y="2011"/>
            <a:chExt cx="5749" cy="1827"/>
          </a:xfrm>
        </p:grpSpPr>
        <p:grpSp>
          <p:nvGrpSpPr>
            <p:cNvPr id="6" name="Group 6"/>
            <p:cNvGrpSpPr/>
            <p:nvPr/>
          </p:nvGrpSpPr>
          <p:grpSpPr>
            <a:xfrm>
              <a:off x="7109" y="2220"/>
              <a:ext cx="5250" cy="1354"/>
              <a:chOff x="6929" y="2214"/>
              <a:chExt cx="5250" cy="1354"/>
            </a:xfrm>
          </p:grpSpPr>
          <p:sp>
            <p:nvSpPr>
              <p:cNvPr id="7" name="AutoShape 7"/>
              <p:cNvSpPr/>
              <p:nvPr/>
            </p:nvSpPr>
            <p:spPr>
              <a:xfrm>
                <a:off x="6929" y="2214"/>
                <a:ext cx="5251" cy="1354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vert="horz" lIns="91440" tIns="45720" rIns="91440" bIns="45720" anchor="ctr"/>
              <a:p>
                <a:pPr marL="0" algn="ctr"/>
              </a:p>
            </p:txBody>
          </p:sp>
          <p:sp>
            <p:nvSpPr>
              <p:cNvPr id="8" name="TextBox 8"/>
              <p:cNvSpPr txBox="1"/>
              <p:nvPr/>
            </p:nvSpPr>
            <p:spPr>
              <a:xfrm>
                <a:off x="7085" y="2216"/>
                <a:ext cx="4938" cy="1353"/>
              </a:xfrm>
              <a:prstGeom prst="rect">
                <a:avLst/>
              </a:prstGeom>
              <a:noFill/>
            </p:spPr>
            <p:txBody>
              <a:bodyPr vert="horz" wrap="square" lIns="121873" tIns="60936" rIns="121873" bIns="60936" rtlCol="0" anchor="ctr">
                <a:noAutofit/>
              </a:bodyPr>
              <a:lstStyle/>
              <a:p>
                <a:pPr marL="0" algn="ctr">
                  <a:defRPr/>
                </a:pPr>
                <a:r>
                  <a:rPr lang="en-US" sz="3200" b="1" i="0" u="none" spc="800" baseline="0">
                    <a:solidFill>
                      <a:schemeClr val="bg1"/>
                    </a:solidFill>
                    <a:latin typeface="思源黑体 Normal"/>
                    <a:ea typeface="思源黑体 Normal"/>
                  </a:rPr>
                  <a:t>PART-02</a:t>
                </a:r>
                <a:endParaRPr lang="en-US" sz="1100"/>
              </a:p>
            </p:txBody>
          </p:sp>
        </p:grpSp>
        <p:sp>
          <p:nvSpPr>
            <p:cNvPr id="9" name="AutoShape 9"/>
            <p:cNvSpPr/>
            <p:nvPr/>
          </p:nvSpPr>
          <p:spPr>
            <a:xfrm rot="5400000" flipV="1">
              <a:off x="11657" y="1783"/>
              <a:ext cx="716" cy="1173"/>
            </a:xfrm>
            <a:prstGeom prst="corner">
              <a:avLst>
                <a:gd name="adj1" fmla="val 7476"/>
                <a:gd name="adj2" fmla="val 7583"/>
              </a:avLst>
            </a:prstGeom>
            <a:solidFill>
              <a:srgbClr val="B40000"/>
            </a:solidFill>
            <a:ln>
              <a:noFill/>
            </a:ln>
          </p:spPr>
          <p:txBody>
            <a:bodyPr vert="horz" lIns="91440" tIns="45720" rIns="91440" bIns="45720" anchor="ctr"/>
            <a:p>
              <a:pPr marL="0" algn="ctr"/>
            </a:p>
          </p:txBody>
        </p:sp>
        <p:sp>
          <p:nvSpPr>
            <p:cNvPr id="10" name="AutoShape 10"/>
            <p:cNvSpPr/>
            <p:nvPr/>
          </p:nvSpPr>
          <p:spPr>
            <a:xfrm rot="16200000" flipV="1">
              <a:off x="7080" y="2894"/>
              <a:ext cx="716" cy="1173"/>
            </a:xfrm>
            <a:prstGeom prst="corner">
              <a:avLst>
                <a:gd name="adj1" fmla="val 7476"/>
                <a:gd name="adj2" fmla="val 7583"/>
              </a:avLst>
            </a:prstGeom>
            <a:solidFill>
              <a:srgbClr val="B40000"/>
            </a:solidFill>
            <a:ln>
              <a:noFill/>
            </a:ln>
          </p:spPr>
          <p:txBody>
            <a:bodyPr vert="horz" lIns="91440" tIns="45720" rIns="91440" bIns="45720" anchor="ctr"/>
            <a:p>
              <a:pPr marL="0" algn="ctr"/>
            </a:p>
          </p:txBody>
        </p:sp>
      </p:grpSp>
      <p:sp>
        <p:nvSpPr>
          <p:cNvPr id="11" name="AutoShape 11"/>
          <p:cNvSpPr/>
          <p:nvPr/>
        </p:nvSpPr>
        <p:spPr>
          <a:xfrm>
            <a:off x="10795000" y="6540500"/>
            <a:ext cx="1270000" cy="190500"/>
          </a:xfrm>
          <a:prstGeom prst="rect">
            <a:avLst/>
          </a:prstGeom>
          <a:solidFill>
            <a:srgbClr val="000000">
              <a:alpha val="0"/>
            </a:srgbClr>
          </a:solidFill>
        </p:spPr>
        <p:txBody>
          <a:bodyPr rtlCol="0" anchor="t"/>
          <a:lstStyle/>
          <a:p>
            <a:pPr algn="r">
              <a:defRPr/>
            </a:pPr>
            <a:endParaRPr lang="en-US" sz="800" b="0" i="0" u="none" baseline="0">
              <a:solidFill>
                <a:srgbClr val="80808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  <p:transition advClick="0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130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696595" y="2295525"/>
            <a:ext cx="5102225" cy="3612515"/>
          </a:xfrm>
          <a:prstGeom prst="roundRect">
            <a:avLst>
              <a:gd name="adj" fmla="val 0"/>
            </a:avLst>
          </a:prstGeom>
          <a:solidFill>
            <a:srgbClr val="FFFFFF"/>
          </a:solidFill>
          <a:ln>
            <a:noFill/>
          </a:ln>
          <a:effectLst/>
        </p:spPr>
        <p:txBody>
          <a:bodyPr vert="horz" wrap="square" lIns="90170" tIns="46990" rIns="90170" bIns="46990" anchor="ctr">
            <a:normAutofit/>
          </a:bodyPr>
          <a:p>
            <a:pPr marL="0" algn="l"/>
          </a:p>
        </p:txBody>
      </p:sp>
      <p:sp>
        <p:nvSpPr>
          <p:cNvPr id="3" name="AutoShape 3"/>
          <p:cNvSpPr/>
          <p:nvPr/>
        </p:nvSpPr>
        <p:spPr>
          <a:xfrm>
            <a:off x="961390" y="1760855"/>
            <a:ext cx="793750" cy="777875"/>
          </a:xfrm>
          <a:prstGeom prst="roundRect">
            <a:avLst>
              <a:gd name="adj" fmla="val 0"/>
            </a:avLst>
          </a:prstGeom>
          <a:solidFill>
            <a:srgbClr val="E4B738"/>
          </a:solidFill>
          <a:ln>
            <a:noFill/>
          </a:ln>
          <a:effectLst/>
        </p:spPr>
        <p:txBody>
          <a:bodyPr vert="horz" wrap="square" lIns="90170" tIns="46990" rIns="90170" bIns="46990" anchor="ctr">
            <a:normAutofit/>
          </a:bodyPr>
          <a:p>
            <a:pPr marL="0" algn="ctr">
              <a:spcBef>
                <a:spcPct val="0"/>
              </a:spcBef>
              <a:spcAft>
                <a:spcPct val="0"/>
              </a:spcAft>
            </a:pPr>
            <a:r>
              <a:rPr lang="en-US" sz="2400" b="1" i="0" u="none" baseline="0">
                <a:solidFill>
                  <a:schemeClr val="lt1"/>
                </a:solidFill>
                <a:latin typeface="思源黑体 Normal"/>
                <a:ea typeface="思源黑体 Normal"/>
              </a:rPr>
              <a:t>01</a:t>
            </a:r>
            <a:endParaRPr lang="en-US" sz="2400" b="1" i="0" u="none" baseline="0">
              <a:solidFill>
                <a:schemeClr val="lt1"/>
              </a:solidFill>
              <a:latin typeface="思源黑体 Normal"/>
              <a:ea typeface="思源黑体 Normal"/>
            </a:endParaRPr>
          </a:p>
        </p:txBody>
      </p:sp>
      <p:cxnSp>
        <p:nvCxnSpPr>
          <p:cNvPr id="4" name="Connector 4"/>
          <p:cNvCxnSpPr/>
          <p:nvPr/>
        </p:nvCxnSpPr>
        <p:spPr>
          <a:xfrm flipV="1">
            <a:off x="916305" y="3330575"/>
            <a:ext cx="4662805" cy="0"/>
          </a:xfrm>
          <a:prstGeom prst="line">
            <a:avLst/>
          </a:prstGeom>
          <a:ln w="22225">
            <a:solidFill>
              <a:srgbClr val="E4B738">
                <a:alpha val="50000"/>
              </a:srgbClr>
            </a:solidFill>
          </a:ln>
        </p:spPr>
      </p:cxnSp>
      <p:sp>
        <p:nvSpPr>
          <p:cNvPr id="5" name="AutoShape 5"/>
          <p:cNvSpPr/>
          <p:nvPr/>
        </p:nvSpPr>
        <p:spPr>
          <a:xfrm>
            <a:off x="6393815" y="2295525"/>
            <a:ext cx="5102225" cy="3612515"/>
          </a:xfrm>
          <a:prstGeom prst="roundRect">
            <a:avLst>
              <a:gd name="adj" fmla="val 0"/>
            </a:avLst>
          </a:prstGeom>
          <a:solidFill>
            <a:srgbClr val="FFFFFF"/>
          </a:solidFill>
          <a:ln>
            <a:noFill/>
          </a:ln>
          <a:effectLst/>
        </p:spPr>
        <p:txBody>
          <a:bodyPr vert="horz" wrap="square" lIns="90170" tIns="46990" rIns="90170" bIns="46990" anchor="ctr">
            <a:normAutofit/>
          </a:bodyPr>
          <a:p>
            <a:pPr marL="0" algn="l"/>
          </a:p>
        </p:txBody>
      </p:sp>
      <p:sp>
        <p:nvSpPr>
          <p:cNvPr id="6" name="AutoShape 6"/>
          <p:cNvSpPr/>
          <p:nvPr/>
        </p:nvSpPr>
        <p:spPr>
          <a:xfrm>
            <a:off x="6657975" y="1760855"/>
            <a:ext cx="793750" cy="777875"/>
          </a:xfrm>
          <a:prstGeom prst="roundRect">
            <a:avLst>
              <a:gd name="adj" fmla="val 0"/>
            </a:avLst>
          </a:prstGeom>
          <a:solidFill>
            <a:srgbClr val="E4B738"/>
          </a:solidFill>
          <a:ln>
            <a:noFill/>
          </a:ln>
          <a:effectLst/>
        </p:spPr>
        <p:txBody>
          <a:bodyPr vert="horz" wrap="square" lIns="90170" tIns="46990" rIns="90170" bIns="46990" anchor="ctr">
            <a:normAutofit/>
          </a:bodyPr>
          <a:p>
            <a:pPr marL="0" algn="ctr">
              <a:spcBef>
                <a:spcPct val="0"/>
              </a:spcBef>
              <a:spcAft>
                <a:spcPct val="0"/>
              </a:spcAft>
            </a:pPr>
            <a:r>
              <a:rPr lang="en-US" sz="2400" b="1" i="0" u="none" baseline="0">
                <a:solidFill>
                  <a:schemeClr val="lt1"/>
                </a:solidFill>
                <a:latin typeface="思源黑体 Normal"/>
                <a:ea typeface="思源黑体 Normal"/>
              </a:rPr>
              <a:t>02</a:t>
            </a:r>
            <a:endParaRPr lang="en-US" sz="2400" b="1" i="0" u="none" baseline="0">
              <a:solidFill>
                <a:schemeClr val="lt1"/>
              </a:solidFill>
              <a:latin typeface="思源黑体 Normal"/>
              <a:ea typeface="思源黑体 Normal"/>
            </a:endParaRPr>
          </a:p>
        </p:txBody>
      </p:sp>
      <p:cxnSp>
        <p:nvCxnSpPr>
          <p:cNvPr id="7" name="Connector 7"/>
          <p:cNvCxnSpPr/>
          <p:nvPr/>
        </p:nvCxnSpPr>
        <p:spPr>
          <a:xfrm flipV="1">
            <a:off x="6614160" y="3336290"/>
            <a:ext cx="4662170" cy="0"/>
          </a:xfrm>
          <a:prstGeom prst="line">
            <a:avLst/>
          </a:prstGeom>
          <a:ln w="22225">
            <a:solidFill>
              <a:srgbClr val="E4B738">
                <a:alpha val="50000"/>
              </a:srgbClr>
            </a:solidFill>
          </a:ln>
        </p:spPr>
      </p:cxnSp>
      <p:sp>
        <p:nvSpPr>
          <p:cNvPr id="8" name="TextBox 8"/>
          <p:cNvSpPr txBox="1"/>
          <p:nvPr/>
        </p:nvSpPr>
        <p:spPr>
          <a:xfrm>
            <a:off x="781050" y="319405"/>
            <a:ext cx="10800000" cy="720090"/>
          </a:xfrm>
          <a:prstGeom prst="rect">
            <a:avLst/>
          </a:prstGeom>
        </p:spPr>
        <p:txBody>
          <a:bodyPr vert="horz" wrap="square" lIns="90170" tIns="46990" rIns="90170" bIns="46990" rtlCol="0" anchor="ctr">
            <a:normAutofit/>
          </a:bodyPr>
          <a:lstStyle/>
          <a:p>
            <a:pPr marL="0" indent="0" algn="l" fontAlgn="auto">
              <a:lnSpc>
                <a:spcPct val="100000"/>
              </a:lnSpc>
              <a:defRPr/>
            </a:pPr>
            <a:r>
              <a:rPr lang="en-US" sz="3200" b="1" i="0" u="none" baseline="0">
                <a:solidFill>
                  <a:srgbClr val="E4B738"/>
                </a:solidFill>
                <a:latin typeface="思源黑体 Normal"/>
                <a:ea typeface="思源黑体 Normal"/>
              </a:rPr>
              <a:t>初心使命是共产党人的“灵魂密码”</a:t>
            </a:r>
            <a:endParaRPr lang="en-US" sz="1100"/>
          </a:p>
        </p:txBody>
      </p:sp>
      <p:sp>
        <p:nvSpPr>
          <p:cNvPr id="9" name="Freeform 9"/>
          <p:cNvSpPr/>
          <p:nvPr/>
        </p:nvSpPr>
        <p:spPr>
          <a:xfrm>
            <a:off x="0" y="320040"/>
            <a:ext cx="685165" cy="718820"/>
          </a:xfrm>
          <a:custGeom>
            <a:avLst/>
            <a:gdLst/>
            <a:ahLst/>
            <a:cxnLst/>
            <a:rect l="l" t="t" r="r" b="b"/>
            <a:pathLst>
              <a:path w="461590" h="406400">
                <a:moveTo>
                  <a:pt x="258390" y="0"/>
                </a:moveTo>
                <a:lnTo>
                  <a:pt x="0" y="0"/>
                </a:lnTo>
                <a:lnTo>
                  <a:pt x="0" y="406400"/>
                </a:lnTo>
                <a:lnTo>
                  <a:pt x="258390" y="406400"/>
                </a:lnTo>
                <a:lnTo>
                  <a:pt x="461590" y="203200"/>
                </a:lnTo>
                <a:lnTo>
                  <a:pt x="258390" y="0"/>
                </a:lnTo>
                <a:close/>
              </a:path>
            </a:pathLst>
          </a:custGeom>
          <a:solidFill>
            <a:srgbClr val="E4B738"/>
          </a:solidFill>
        </p:spPr>
      </p:sp>
      <p:sp>
        <p:nvSpPr>
          <p:cNvPr id="10" name="TextBox 10"/>
          <p:cNvSpPr txBox="1"/>
          <p:nvPr/>
        </p:nvSpPr>
        <p:spPr>
          <a:xfrm>
            <a:off x="961390" y="2796540"/>
            <a:ext cx="4535805" cy="540000"/>
          </a:xfrm>
          <a:prstGeom prst="rect">
            <a:avLst/>
          </a:prstGeom>
        </p:spPr>
        <p:txBody>
          <a:bodyPr vert="horz" wrap="square" lIns="90170" tIns="46990" rIns="90170" bIns="46990" rtlCol="0" anchor="ctr">
            <a:normAutofit/>
          </a:bodyPr>
          <a:lstStyle/>
          <a:p>
            <a:pPr marL="0" indent="0" algn="l" fontAlgn="auto">
              <a:lnSpc>
                <a:spcPct val="90000"/>
              </a:lnSpc>
              <a:defRPr/>
            </a:pPr>
            <a:r>
              <a:rPr lang="en-US" sz="2000" b="1" i="0" u="none" baseline="0">
                <a:solidFill>
                  <a:srgbClr val="E4B738"/>
                </a:solidFill>
                <a:latin typeface="思源黑体 Normal"/>
                <a:ea typeface="思源黑体 Normal"/>
              </a:rPr>
              <a:t>追溯初心的红色基因</a:t>
            </a:r>
            <a:endParaRPr lang="en-US" sz="1100"/>
          </a:p>
        </p:txBody>
      </p:sp>
      <p:sp>
        <p:nvSpPr>
          <p:cNvPr id="11" name="TextBox 11"/>
          <p:cNvSpPr txBox="1"/>
          <p:nvPr/>
        </p:nvSpPr>
        <p:spPr>
          <a:xfrm>
            <a:off x="961390" y="3343275"/>
            <a:ext cx="4536000" cy="2160000"/>
          </a:xfrm>
          <a:prstGeom prst="rect">
            <a:avLst/>
          </a:prstGeom>
        </p:spPr>
        <p:txBody>
          <a:bodyPr vert="horz" wrap="square" lIns="90170" tIns="46990" rIns="90170" bIns="46990" rtlCol="0" anchor="t">
            <a:normAutofit/>
          </a:bodyPr>
          <a:lstStyle/>
          <a:p>
            <a:pPr marL="0" indent="0" algn="just" fontAlgn="auto">
              <a:lnSpc>
                <a:spcPct val="150000"/>
              </a:lnSpc>
              <a:defRPr/>
            </a:pPr>
            <a:r>
              <a:rPr lang="en-US" sz="1500" b="0" i="0" u="none" baseline="0">
                <a:solidFill>
                  <a:srgbClr val="262626"/>
                </a:solidFill>
                <a:latin typeface="思源黑体 Normal"/>
                <a:ea typeface="思源黑体 Normal"/>
              </a:rPr>
              <a:t>中国共产党人的初心和使命，就是为中国人民谋幸福、为中华民族谋复兴。从南湖红船到井冈星火，从延安窑洞到开国大典，一代代共产党人用热血和生命诠释了初心永恒。作为基层干部，要深刻领悟“人民就是江山”的真谛。</a:t>
            </a:r>
            <a:endParaRPr lang="en-US" sz="1100"/>
          </a:p>
          <a:p>
            <a:pPr marL="0" indent="0" algn="r" fontAlgn="auto">
              <a:lnSpc>
                <a:spcPct val="150000"/>
              </a:lnSpc>
            </a:pPr>
          </a:p>
          <a:p>
            <a:pPr marL="0" indent="0" algn="r" fontAlgn="auto">
              <a:lnSpc>
                <a:spcPct val="150000"/>
              </a:lnSpc>
            </a:pPr>
          </a:p>
        </p:txBody>
      </p:sp>
      <p:sp>
        <p:nvSpPr>
          <p:cNvPr id="12" name="TextBox 12"/>
          <p:cNvSpPr txBox="1"/>
          <p:nvPr/>
        </p:nvSpPr>
        <p:spPr>
          <a:xfrm>
            <a:off x="6657975" y="3343275"/>
            <a:ext cx="4536000" cy="2160000"/>
          </a:xfrm>
          <a:prstGeom prst="rect">
            <a:avLst/>
          </a:prstGeom>
        </p:spPr>
        <p:txBody>
          <a:bodyPr vert="horz" wrap="square" lIns="90170" tIns="46990" rIns="90170" bIns="46990" rtlCol="0" anchor="t">
            <a:normAutofit/>
          </a:bodyPr>
          <a:lstStyle/>
          <a:p>
            <a:pPr marL="0" indent="0" algn="just" fontAlgn="auto">
              <a:lnSpc>
                <a:spcPct val="150000"/>
              </a:lnSpc>
              <a:defRPr/>
            </a:pPr>
            <a:r>
              <a:rPr lang="en-US" sz="1500" b="0" i="0" u="none" baseline="0">
                <a:solidFill>
                  <a:srgbClr val="262626"/>
                </a:solidFill>
                <a:latin typeface="思源黑体 Normal"/>
                <a:ea typeface="思源黑体 Normal"/>
              </a:rPr>
              <a:t>进入新发展阶段，初心使命具体化为推动高质量发展、促进共同富裕、维护社会公平正义等时代课题。全县党员干部必须把初心落在行动上，把使命担在肩膀上，切实解决群众急难愁盼问题，用实绩检验党性成色。</a:t>
            </a:r>
            <a:endParaRPr lang="en-US" sz="1100"/>
          </a:p>
          <a:p>
            <a:pPr marL="0" indent="0" algn="r" fontAlgn="auto">
              <a:lnSpc>
                <a:spcPct val="150000"/>
              </a:lnSpc>
            </a:pPr>
          </a:p>
          <a:p>
            <a:pPr marL="0" indent="0" algn="r" fontAlgn="auto">
              <a:lnSpc>
                <a:spcPct val="150000"/>
              </a:lnSpc>
            </a:pPr>
          </a:p>
        </p:txBody>
      </p:sp>
      <p:sp>
        <p:nvSpPr>
          <p:cNvPr id="13" name="TextBox 13"/>
          <p:cNvSpPr txBox="1"/>
          <p:nvPr/>
        </p:nvSpPr>
        <p:spPr>
          <a:xfrm>
            <a:off x="6657975" y="2796540"/>
            <a:ext cx="4535805" cy="540000"/>
          </a:xfrm>
          <a:prstGeom prst="rect">
            <a:avLst/>
          </a:prstGeom>
        </p:spPr>
        <p:txBody>
          <a:bodyPr vert="horz" wrap="square" lIns="90170" tIns="46990" rIns="90170" bIns="46990" rtlCol="0" anchor="ctr">
            <a:normAutofit/>
          </a:bodyPr>
          <a:lstStyle/>
          <a:p>
            <a:pPr marL="0" indent="0" algn="l" fontAlgn="auto">
              <a:lnSpc>
                <a:spcPct val="90000"/>
              </a:lnSpc>
              <a:defRPr/>
            </a:pPr>
            <a:r>
              <a:rPr lang="en-US" sz="2000" b="1" i="0" u="none" baseline="0">
                <a:solidFill>
                  <a:srgbClr val="E4B738"/>
                </a:solidFill>
                <a:latin typeface="思源黑体 Normal"/>
                <a:ea typeface="思源黑体 Normal"/>
              </a:rPr>
              <a:t>初心在新时代的实践要求</a:t>
            </a:r>
            <a:endParaRPr lang="en-US" sz="1100"/>
          </a:p>
        </p:txBody>
      </p:sp>
      <p:sp>
        <p:nvSpPr>
          <p:cNvPr id="14" name="AutoShape 14"/>
          <p:cNvSpPr/>
          <p:nvPr/>
        </p:nvSpPr>
        <p:spPr>
          <a:xfrm>
            <a:off x="10795000" y="6540500"/>
            <a:ext cx="1270000" cy="190500"/>
          </a:xfrm>
          <a:prstGeom prst="rect">
            <a:avLst/>
          </a:prstGeom>
          <a:solidFill>
            <a:srgbClr val="000000">
              <a:alpha val="0"/>
            </a:srgbClr>
          </a:solidFill>
        </p:spPr>
        <p:txBody>
          <a:bodyPr rtlCol="0" anchor="t"/>
          <a:lstStyle/>
          <a:p>
            <a:pPr algn="r">
              <a:defRPr/>
            </a:pPr>
            <a:endParaRPr lang="en-US" sz="800" b="0" i="0" u="none" baseline="0">
              <a:solidFill>
                <a:srgbClr val="80808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  <p:transition advClick="0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130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695960" y="1483840"/>
            <a:ext cx="5147186" cy="247689"/>
          </a:xfrm>
          <a:prstGeom prst="rect">
            <a:avLst/>
          </a:prstGeom>
          <a:solidFill>
            <a:srgbClr val="E4B738"/>
          </a:solidFill>
          <a:ln>
            <a:noFill/>
          </a:ln>
          <a:effectLst>
            <a:outerShdw blurRad="254000" dist="101600" dir="2700000" algn="tl" rotWithShape="0">
              <a:schemeClr val="bg1">
                <a:alpha val="40000"/>
                <a:lumMod val="75000"/>
              </a:schemeClr>
            </a:outerShdw>
          </a:effectLst>
        </p:spPr>
        <p:txBody>
          <a:bodyPr vert="horz" wrap="square" lIns="90170" tIns="46990" rIns="90170" bIns="46990" anchor="ctr">
            <a:normAutofit/>
          </a:bodyPr>
          <a:p>
            <a:pPr marL="0" algn="ctr"/>
          </a:p>
        </p:txBody>
      </p:sp>
      <p:sp>
        <p:nvSpPr>
          <p:cNvPr id="3" name="AutoShape 3"/>
          <p:cNvSpPr/>
          <p:nvPr/>
        </p:nvSpPr>
        <p:spPr>
          <a:xfrm>
            <a:off x="695960" y="1617833"/>
            <a:ext cx="5147186" cy="4624217"/>
          </a:xfrm>
          <a:prstGeom prst="rect">
            <a:avLst/>
          </a:prstGeom>
          <a:solidFill>
            <a:srgbClr val="FFFFFF"/>
          </a:solidFill>
          <a:ln>
            <a:noFill/>
          </a:ln>
          <a:effectLst>
            <a:outerShdw blurRad="254000" dist="101600" dir="2700000" algn="tl" rotWithShape="0">
              <a:schemeClr val="tx1">
                <a:alpha val="15000"/>
                <a:lumMod val="75000"/>
                <a:lumOff val="25000"/>
              </a:schemeClr>
            </a:outerShdw>
          </a:effectLst>
        </p:spPr>
        <p:txBody>
          <a:bodyPr vert="horz" lIns="90170" tIns="46990" rIns="90170" bIns="46990" anchor="ctr">
            <a:normAutofit/>
          </a:bodyPr>
          <a:p>
            <a:pPr marL="0" algn="ctr"/>
          </a:p>
        </p:txBody>
      </p:sp>
      <p:sp>
        <p:nvSpPr>
          <p:cNvPr id="4" name="AutoShape 4"/>
          <p:cNvSpPr/>
          <p:nvPr/>
        </p:nvSpPr>
        <p:spPr>
          <a:xfrm>
            <a:off x="6348856" y="1494613"/>
            <a:ext cx="5147186" cy="247689"/>
          </a:xfrm>
          <a:prstGeom prst="rect">
            <a:avLst/>
          </a:prstGeom>
          <a:solidFill>
            <a:srgbClr val="E4B738"/>
          </a:solidFill>
          <a:ln>
            <a:noFill/>
          </a:ln>
          <a:effectLst>
            <a:outerShdw blurRad="254000" dist="101600" dir="2700000" algn="tl" rotWithShape="0">
              <a:schemeClr val="bg1">
                <a:alpha val="40000"/>
                <a:lumMod val="75000"/>
              </a:schemeClr>
            </a:outerShdw>
          </a:effectLst>
        </p:spPr>
        <p:txBody>
          <a:bodyPr vert="horz" wrap="square" lIns="90170" tIns="46990" rIns="90170" bIns="46990" anchor="ctr">
            <a:normAutofit/>
          </a:bodyPr>
          <a:p>
            <a:pPr marL="0" algn="ctr"/>
          </a:p>
        </p:txBody>
      </p:sp>
      <p:sp>
        <p:nvSpPr>
          <p:cNvPr id="5" name="AutoShape 5"/>
          <p:cNvSpPr/>
          <p:nvPr/>
        </p:nvSpPr>
        <p:spPr>
          <a:xfrm>
            <a:off x="6348856" y="1628606"/>
            <a:ext cx="5147186" cy="4624217"/>
          </a:xfrm>
          <a:prstGeom prst="rect">
            <a:avLst/>
          </a:prstGeom>
          <a:solidFill>
            <a:srgbClr val="FFFFFF"/>
          </a:solidFill>
          <a:ln>
            <a:noFill/>
          </a:ln>
          <a:effectLst>
            <a:outerShdw blurRad="254000" dist="101600" dir="2700000" algn="tl" rotWithShape="0">
              <a:schemeClr val="tx1">
                <a:alpha val="15000"/>
                <a:lumMod val="75000"/>
                <a:lumOff val="25000"/>
              </a:schemeClr>
            </a:outerShdw>
          </a:effectLst>
        </p:spPr>
        <p:txBody>
          <a:bodyPr vert="horz" lIns="90170" tIns="46990" rIns="90170" bIns="46990" anchor="ctr">
            <a:normAutofit/>
          </a:bodyPr>
          <a:p>
            <a:pPr marL="0" algn="ctr"/>
          </a:p>
        </p:txBody>
      </p:sp>
      <p:sp>
        <p:nvSpPr>
          <p:cNvPr id="6" name="TextBox 6"/>
          <p:cNvSpPr txBox="1"/>
          <p:nvPr/>
        </p:nvSpPr>
        <p:spPr>
          <a:xfrm>
            <a:off x="1109250" y="3051737"/>
            <a:ext cx="4319905" cy="2520000"/>
          </a:xfrm>
          <a:prstGeom prst="rect">
            <a:avLst/>
          </a:prstGeom>
          <a:noFill/>
        </p:spPr>
        <p:txBody>
          <a:bodyPr vert="horz" wrap="square" lIns="90170" tIns="46990" rIns="90170" bIns="46990" rtlCol="0" anchor="t">
            <a:normAutofit/>
          </a:bodyPr>
          <a:lstStyle/>
          <a:p>
            <a:pPr marL="0" indent="0" algn="l" fontAlgn="auto">
              <a:lnSpc>
                <a:spcPct val="150000"/>
              </a:lnSpc>
              <a:defRPr/>
            </a:pPr>
            <a:r>
              <a:rPr lang="en-US" sz="1500" b="0" i="0" u="none" baseline="0">
                <a:solidFill>
                  <a:srgbClr val="333333"/>
                </a:solidFill>
                <a:latin typeface="思源黑体 Normal"/>
                <a:ea typeface="思源黑体 Normal"/>
              </a:rPr>
              <a:t>部分干部存在“信仰危机”，表现为对马克思主义理论不真信、不真学，对共产主义理想虚无缥缈论，甚至出现“不信马列信鬼神”的荒唐现象。必须通过严肃党内政治生活，补足精神之钙。</a:t>
            </a:r>
            <a:endParaRPr lang="en-US" sz="1100"/>
          </a:p>
        </p:txBody>
      </p:sp>
      <p:sp>
        <p:nvSpPr>
          <p:cNvPr id="7" name="AutoShape 7"/>
          <p:cNvSpPr/>
          <p:nvPr/>
        </p:nvSpPr>
        <p:spPr>
          <a:xfrm>
            <a:off x="6942360" y="3051737"/>
            <a:ext cx="3960000" cy="2520000"/>
          </a:xfrm>
          <a:prstGeom prst="rect">
            <a:avLst/>
          </a:prstGeom>
          <a:noFill/>
        </p:spPr>
        <p:txBody>
          <a:bodyPr vert="horz" wrap="square" lIns="90170" tIns="46990" rIns="90170" bIns="46990" anchor="t">
            <a:normAutofit/>
          </a:bodyPr>
          <a:p>
            <a:pPr marL="0" indent="0" algn="just" fontAlgn="auto">
              <a:lnSpc>
                <a:spcPct val="150000"/>
              </a:lnSpc>
            </a:pPr>
            <a:r>
              <a:rPr lang="en-US" sz="1500" b="0" i="0" u="none" baseline="0">
                <a:solidFill>
                  <a:srgbClr val="333333"/>
                </a:solidFill>
                <a:latin typeface="思源黑体 Normal"/>
                <a:ea typeface="思源黑体 Normal"/>
              </a:rPr>
              <a:t>个别干部脱离群众，习惯了“坐堂办公”，不愿意深入田间地头；在涉及群众利益时推诿扯皮，甚至与民争利。这些都背离了立党为公、执政为民的初心。要常态化开展“我为群众办实事”活动，重新拉近党群距离。</a:t>
            </a:r>
            <a:endParaRPr lang="en-US" sz="1500" b="0" i="0" u="none" baseline="0">
              <a:solidFill>
                <a:srgbClr val="333333"/>
              </a:solidFill>
              <a:latin typeface="思源黑体 Normal"/>
              <a:ea typeface="思源黑体 Normal"/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6942360" y="2176145"/>
            <a:ext cx="4320000" cy="792000"/>
          </a:xfrm>
          <a:prstGeom prst="rect">
            <a:avLst/>
          </a:prstGeom>
          <a:noFill/>
        </p:spPr>
        <p:txBody>
          <a:bodyPr vert="horz" wrap="square" lIns="90170" tIns="46990" rIns="90170" bIns="46990" rtlCol="0" anchor="t">
            <a:normAutofit/>
          </a:bodyPr>
          <a:lstStyle/>
          <a:p>
            <a:pPr marL="0" indent="0" algn="l" fontAlgn="auto">
              <a:lnSpc>
                <a:spcPct val="110000"/>
              </a:lnSpc>
              <a:defRPr/>
            </a:pPr>
            <a:r>
              <a:rPr lang="en-US" sz="2000" b="1" i="0" u="none" baseline="0">
                <a:solidFill>
                  <a:srgbClr val="E4B738"/>
                </a:solidFill>
                <a:latin typeface="思源黑体 Normal"/>
                <a:ea typeface="思源黑体 Normal"/>
              </a:rPr>
              <a:t>宗旨意识淡化问题</a:t>
            </a:r>
            <a:endParaRPr lang="en-US" sz="1100"/>
          </a:p>
        </p:txBody>
      </p:sp>
      <p:sp>
        <p:nvSpPr>
          <p:cNvPr id="9" name="TextBox 9"/>
          <p:cNvSpPr txBox="1"/>
          <p:nvPr/>
        </p:nvSpPr>
        <p:spPr>
          <a:xfrm>
            <a:off x="1109250" y="2176145"/>
            <a:ext cx="4320000" cy="792000"/>
          </a:xfrm>
          <a:prstGeom prst="rect">
            <a:avLst/>
          </a:prstGeom>
          <a:noFill/>
        </p:spPr>
        <p:txBody>
          <a:bodyPr vert="horz" wrap="square" lIns="90170" tIns="46990" rIns="90170" bIns="46990" rtlCol="0" anchor="t">
            <a:normAutofit/>
          </a:bodyPr>
          <a:lstStyle/>
          <a:p>
            <a:pPr marL="0" indent="0" algn="l" fontAlgn="auto">
              <a:lnSpc>
                <a:spcPct val="110000"/>
              </a:lnSpc>
              <a:defRPr/>
            </a:pPr>
            <a:r>
              <a:rPr lang="en-US" sz="2000" b="1" i="0" u="none" baseline="0">
                <a:solidFill>
                  <a:srgbClr val="E4B738"/>
                </a:solidFill>
                <a:latin typeface="思源黑体 Normal"/>
                <a:ea typeface="思源黑体 Normal"/>
              </a:rPr>
              <a:t>理想信念滑坡问题</a:t>
            </a:r>
            <a:endParaRPr lang="en-US" sz="1100"/>
          </a:p>
        </p:txBody>
      </p:sp>
      <p:sp>
        <p:nvSpPr>
          <p:cNvPr id="10" name="Freeform 10"/>
          <p:cNvSpPr/>
          <p:nvPr/>
        </p:nvSpPr>
        <p:spPr>
          <a:xfrm>
            <a:off x="0" y="320040"/>
            <a:ext cx="685165" cy="718820"/>
          </a:xfrm>
          <a:custGeom>
            <a:avLst/>
            <a:gdLst/>
            <a:ahLst/>
            <a:cxnLst/>
            <a:rect l="l" t="t" r="r" b="b"/>
            <a:pathLst>
              <a:path w="461590" h="406400">
                <a:moveTo>
                  <a:pt x="258390" y="0"/>
                </a:moveTo>
                <a:lnTo>
                  <a:pt x="0" y="0"/>
                </a:lnTo>
                <a:lnTo>
                  <a:pt x="0" y="406400"/>
                </a:lnTo>
                <a:lnTo>
                  <a:pt x="258390" y="406400"/>
                </a:lnTo>
                <a:lnTo>
                  <a:pt x="461590" y="203200"/>
                </a:lnTo>
                <a:lnTo>
                  <a:pt x="258390" y="0"/>
                </a:lnTo>
                <a:close/>
              </a:path>
            </a:pathLst>
          </a:custGeom>
          <a:solidFill>
            <a:srgbClr val="E4B738"/>
          </a:solidFill>
        </p:spPr>
      </p:sp>
      <p:sp>
        <p:nvSpPr>
          <p:cNvPr id="11" name="TextBox 11"/>
          <p:cNvSpPr txBox="1"/>
          <p:nvPr/>
        </p:nvSpPr>
        <p:spPr>
          <a:xfrm>
            <a:off x="781050" y="319405"/>
            <a:ext cx="10800000" cy="720090"/>
          </a:xfrm>
          <a:prstGeom prst="rect">
            <a:avLst/>
          </a:prstGeom>
        </p:spPr>
        <p:txBody>
          <a:bodyPr vert="horz" wrap="square" lIns="90170" tIns="46990" rIns="90170" bIns="46990" rtlCol="0" anchor="ctr">
            <a:normAutofit/>
          </a:bodyPr>
          <a:lstStyle/>
          <a:p>
            <a:pPr marL="0" indent="0" algn="l" fontAlgn="auto">
              <a:lnSpc>
                <a:spcPct val="100000"/>
              </a:lnSpc>
              <a:defRPr/>
            </a:pPr>
            <a:r>
              <a:rPr lang="en-US" sz="3200" b="1" i="0" u="none" baseline="0">
                <a:solidFill>
                  <a:srgbClr val="E4B738"/>
                </a:solidFill>
                <a:latin typeface="思源黑体 Normal"/>
                <a:ea typeface="思源黑体 Normal"/>
              </a:rPr>
              <a:t>对照初心查找差距不足</a:t>
            </a:r>
            <a:endParaRPr lang="en-US" sz="1100"/>
          </a:p>
        </p:txBody>
      </p:sp>
      <p:sp>
        <p:nvSpPr>
          <p:cNvPr id="12" name="AutoShape 12"/>
          <p:cNvSpPr/>
          <p:nvPr/>
        </p:nvSpPr>
        <p:spPr>
          <a:xfrm>
            <a:off x="10795000" y="6540500"/>
            <a:ext cx="1270000" cy="190500"/>
          </a:xfrm>
          <a:prstGeom prst="rect">
            <a:avLst/>
          </a:prstGeom>
          <a:solidFill>
            <a:srgbClr val="000000">
              <a:alpha val="0"/>
            </a:srgbClr>
          </a:solidFill>
        </p:spPr>
        <p:txBody>
          <a:bodyPr rtlCol="0" anchor="t"/>
          <a:lstStyle/>
          <a:p>
            <a:pPr algn="r">
              <a:defRPr/>
            </a:pPr>
            <a:endParaRPr lang="en-US" sz="800" b="0" i="0" u="none" baseline="0">
              <a:solidFill>
                <a:srgbClr val="80808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  <p:transition advClick="0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130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712787" y="1479357"/>
            <a:ext cx="10804527" cy="2221736"/>
          </a:xfrm>
          <a:prstGeom prst="plaque">
            <a:avLst>
              <a:gd name="adj" fmla="val 9919"/>
            </a:avLst>
          </a:prstGeom>
          <a:solidFill>
            <a:srgbClr val="FFFFFF"/>
          </a:solidFill>
          <a:ln>
            <a:solidFill>
              <a:srgbClr val="E4B738"/>
            </a:solidFill>
          </a:ln>
          <a:effectLst>
            <a:outerShdw blurRad="190500" dist="127000" dir="2700000" sx="95000" sy="95000" algn="tl" rotWithShape="0">
              <a:schemeClr val="accent1">
                <a:alpha val="10000"/>
              </a:schemeClr>
            </a:outerShdw>
          </a:effectLst>
        </p:spPr>
        <p:txBody>
          <a:bodyPr vert="horz" lIns="90170" tIns="46990" rIns="90170" bIns="46990" anchor="ctr">
            <a:normAutofit/>
          </a:bodyPr>
          <a:p>
            <a:pPr marL="0" algn="ctr"/>
          </a:p>
        </p:txBody>
      </p:sp>
      <p:sp>
        <p:nvSpPr>
          <p:cNvPr id="3" name="AutoShape 3"/>
          <p:cNvSpPr/>
          <p:nvPr/>
        </p:nvSpPr>
        <p:spPr>
          <a:xfrm>
            <a:off x="807430" y="1599407"/>
            <a:ext cx="10614821" cy="1982147"/>
          </a:xfrm>
          <a:prstGeom prst="plaque">
            <a:avLst>
              <a:gd name="adj" fmla="val 9919"/>
            </a:avLst>
          </a:prstGeom>
          <a:noFill/>
          <a:ln>
            <a:solidFill>
              <a:srgbClr val="E4B738">
                <a:alpha val="50000"/>
              </a:srgbClr>
            </a:solidFill>
          </a:ln>
          <a:effectLst/>
        </p:spPr>
        <p:txBody>
          <a:bodyPr vert="horz" lIns="90170" tIns="46990" rIns="90170" bIns="46990" anchor="ctr">
            <a:normAutofit/>
          </a:bodyPr>
          <a:p>
            <a:pPr marL="0" algn="ctr"/>
          </a:p>
        </p:txBody>
      </p:sp>
      <p:cxnSp>
        <p:nvCxnSpPr>
          <p:cNvPr id="4" name="Connector 4"/>
          <p:cNvCxnSpPr/>
          <p:nvPr/>
        </p:nvCxnSpPr>
        <p:spPr>
          <a:xfrm>
            <a:off x="3514596" y="1977979"/>
            <a:ext cx="0" cy="1224360"/>
          </a:xfrm>
          <a:prstGeom prst="line">
            <a:avLst/>
          </a:prstGeom>
          <a:ln w="12700" cap="flat" cmpd="sng">
            <a:solidFill>
              <a:schemeClr val="accent1"/>
            </a:solidFill>
            <a:prstDash val="solid"/>
          </a:ln>
        </p:spPr>
      </p:cxnSp>
      <p:sp>
        <p:nvSpPr>
          <p:cNvPr id="5" name="AutoShape 5"/>
          <p:cNvSpPr/>
          <p:nvPr/>
        </p:nvSpPr>
        <p:spPr>
          <a:xfrm>
            <a:off x="712787" y="4041065"/>
            <a:ext cx="10804527" cy="2221736"/>
          </a:xfrm>
          <a:prstGeom prst="plaque">
            <a:avLst>
              <a:gd name="adj" fmla="val 9919"/>
            </a:avLst>
          </a:prstGeom>
          <a:solidFill>
            <a:srgbClr val="FFFFFF"/>
          </a:solidFill>
          <a:ln>
            <a:solidFill>
              <a:srgbClr val="E4B738"/>
            </a:solidFill>
          </a:ln>
          <a:effectLst>
            <a:outerShdw blurRad="190500" dist="127000" dir="2700000" sx="95000" sy="95000" algn="tl" rotWithShape="0">
              <a:schemeClr val="accent1">
                <a:alpha val="10000"/>
              </a:schemeClr>
            </a:outerShdw>
          </a:effectLst>
        </p:spPr>
        <p:txBody>
          <a:bodyPr vert="horz" lIns="90170" tIns="46990" rIns="90170" bIns="46990" anchor="ctr">
            <a:normAutofit/>
          </a:bodyPr>
          <a:p>
            <a:pPr marL="0" algn="ctr"/>
          </a:p>
        </p:txBody>
      </p:sp>
      <p:sp>
        <p:nvSpPr>
          <p:cNvPr id="6" name="AutoShape 6"/>
          <p:cNvSpPr/>
          <p:nvPr/>
        </p:nvSpPr>
        <p:spPr>
          <a:xfrm>
            <a:off x="807430" y="4160481"/>
            <a:ext cx="10614821" cy="1982147"/>
          </a:xfrm>
          <a:prstGeom prst="plaque">
            <a:avLst>
              <a:gd name="adj" fmla="val 9919"/>
            </a:avLst>
          </a:prstGeom>
          <a:noFill/>
          <a:ln>
            <a:solidFill>
              <a:srgbClr val="E4B738">
                <a:alpha val="50000"/>
              </a:srgbClr>
            </a:solidFill>
          </a:ln>
          <a:effectLst/>
        </p:spPr>
        <p:txBody>
          <a:bodyPr vert="horz" lIns="90170" tIns="46990" rIns="90170" bIns="46990" anchor="ctr">
            <a:normAutofit/>
          </a:bodyPr>
          <a:p>
            <a:pPr marL="0" algn="ctr"/>
          </a:p>
        </p:txBody>
      </p:sp>
      <p:cxnSp>
        <p:nvCxnSpPr>
          <p:cNvPr id="7" name="Connector 7"/>
          <p:cNvCxnSpPr/>
          <p:nvPr/>
        </p:nvCxnSpPr>
        <p:spPr>
          <a:xfrm>
            <a:off x="3514596" y="4539687"/>
            <a:ext cx="0" cy="1224360"/>
          </a:xfrm>
          <a:prstGeom prst="line">
            <a:avLst/>
          </a:prstGeom>
          <a:ln w="12700" cap="flat" cmpd="sng">
            <a:solidFill>
              <a:schemeClr val="accent1"/>
            </a:solidFill>
            <a:prstDash val="solid"/>
          </a:ln>
        </p:spPr>
      </p:cxnSp>
      <p:sp>
        <p:nvSpPr>
          <p:cNvPr id="8" name="TextBox 8"/>
          <p:cNvSpPr txBox="1"/>
          <p:nvPr/>
        </p:nvSpPr>
        <p:spPr>
          <a:xfrm>
            <a:off x="1047115" y="1820000"/>
            <a:ext cx="2160000" cy="1440000"/>
          </a:xfrm>
          <a:prstGeom prst="rect">
            <a:avLst/>
          </a:prstGeom>
        </p:spPr>
        <p:txBody>
          <a:bodyPr vert="horz" wrap="square" lIns="90170" tIns="46990" rIns="90170" bIns="46990" rtlCol="0" anchor="ctr">
            <a:normAutofit/>
          </a:bodyPr>
          <a:lstStyle/>
          <a:p>
            <a:pPr marL="0" indent="0" algn="ctr" fontAlgn="auto">
              <a:lnSpc>
                <a:spcPct val="110000"/>
              </a:lnSpc>
              <a:defRPr/>
            </a:pPr>
            <a:r>
              <a:rPr lang="en-US" sz="2000" b="1" i="0" u="none" baseline="0">
                <a:solidFill>
                  <a:srgbClr val="E4B738"/>
                </a:solidFill>
                <a:latin typeface="思源黑体 Normal"/>
                <a:ea typeface="思源黑体 Normal"/>
              </a:rPr>
              <a:t>坚持人民至上的价值取向</a:t>
            </a:r>
            <a:endParaRPr lang="en-US" sz="1100"/>
          </a:p>
        </p:txBody>
      </p:sp>
      <p:sp>
        <p:nvSpPr>
          <p:cNvPr id="9" name="TextBox 9"/>
          <p:cNvSpPr txBox="1"/>
          <p:nvPr/>
        </p:nvSpPr>
        <p:spPr>
          <a:xfrm>
            <a:off x="1047115" y="4415155"/>
            <a:ext cx="2160000" cy="1440000"/>
          </a:xfrm>
          <a:prstGeom prst="rect">
            <a:avLst/>
          </a:prstGeom>
        </p:spPr>
        <p:txBody>
          <a:bodyPr vert="horz" wrap="square" lIns="90170" tIns="46990" rIns="90170" bIns="46990" rtlCol="0" anchor="ctr">
            <a:normAutofit/>
          </a:bodyPr>
          <a:lstStyle/>
          <a:p>
            <a:pPr marL="0" indent="0" algn="ctr" fontAlgn="auto">
              <a:lnSpc>
                <a:spcPct val="110000"/>
              </a:lnSpc>
              <a:defRPr/>
            </a:pPr>
            <a:r>
              <a:rPr lang="en-US" sz="2000" b="1" i="0" u="none" baseline="0">
                <a:solidFill>
                  <a:srgbClr val="E4B738"/>
                </a:solidFill>
                <a:latin typeface="思源黑体 Normal"/>
                <a:ea typeface="思源黑体 Normal"/>
              </a:rPr>
              <a:t>激发干事创业的担当精神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3822065" y="1765935"/>
            <a:ext cx="7308215" cy="1548130"/>
          </a:xfrm>
          <a:prstGeom prst="rect">
            <a:avLst/>
          </a:prstGeom>
          <a:noFill/>
        </p:spPr>
        <p:txBody>
          <a:bodyPr vert="horz" wrap="square" lIns="90170" tIns="46990" rIns="90170" bIns="46990" anchor="ctr">
            <a:normAutofit/>
          </a:bodyPr>
          <a:p>
            <a:pPr marL="0" indent="0" algn="just" fontAlgn="auto">
              <a:lnSpc>
                <a:spcPct val="150000"/>
              </a:lnSpc>
            </a:pPr>
            <a:r>
              <a:rPr lang="en-US" sz="1500" b="0" i="0" u="none" baseline="0">
                <a:solidFill>
                  <a:srgbClr val="262626"/>
                </a:solidFill>
                <a:latin typeface="思源黑体 Normal"/>
                <a:ea typeface="思源黑体 Normal"/>
              </a:rPr>
              <a:t>始终把人民利益放在最高位置，在制定政策、推进改革、实施项目时，都要以群众赞不赞成、答不答应、满不满意为根本标准。例如在乡村振兴中，要尊重农民主体地位，避免“替民做主”。</a:t>
            </a:r>
            <a:endParaRPr lang="en-US" sz="1500" b="0" i="0" u="none" baseline="0">
              <a:solidFill>
                <a:srgbClr val="262626"/>
              </a:solidFill>
              <a:latin typeface="思源黑体 Normal"/>
              <a:ea typeface="思源黑体 Normal"/>
            </a:endParaRPr>
          </a:p>
        </p:txBody>
      </p:sp>
      <p:sp>
        <p:nvSpPr>
          <p:cNvPr id="11" name="AutoShape 11"/>
          <p:cNvSpPr/>
          <p:nvPr/>
        </p:nvSpPr>
        <p:spPr>
          <a:xfrm>
            <a:off x="3822065" y="4361090"/>
            <a:ext cx="7308215" cy="1548130"/>
          </a:xfrm>
          <a:prstGeom prst="rect">
            <a:avLst/>
          </a:prstGeom>
          <a:noFill/>
        </p:spPr>
        <p:txBody>
          <a:bodyPr vert="horz" wrap="square" lIns="90170" tIns="46990" rIns="90170" bIns="46990" anchor="ctr">
            <a:normAutofit/>
          </a:bodyPr>
          <a:p>
            <a:pPr marL="0" indent="0" algn="just" fontAlgn="auto">
              <a:lnSpc>
                <a:spcPct val="150000"/>
              </a:lnSpc>
            </a:pPr>
            <a:r>
              <a:rPr lang="en-US" sz="1500" b="0" i="0" u="none" baseline="0">
                <a:solidFill>
                  <a:srgbClr val="262626"/>
                </a:solidFill>
                <a:latin typeface="思源黑体 Normal"/>
                <a:ea typeface="思源黑体 Normal"/>
              </a:rPr>
              <a:t>初心使命不是空洞口号，最终要落实到履职尽责上。要大力弘扬“敢闯敢试、埋头苦干”的精神，在招商引资、项目建设、信访维稳等一线战场上，展现新时代党员干部的先锋本色。</a:t>
            </a:r>
            <a:endParaRPr lang="en-US" sz="1500" b="0" i="0" u="none" baseline="0">
              <a:solidFill>
                <a:srgbClr val="262626"/>
              </a:solidFill>
              <a:latin typeface="思源黑体 Normal"/>
              <a:ea typeface="思源黑体 Normal"/>
            </a:endParaRPr>
          </a:p>
        </p:txBody>
      </p:sp>
      <p:sp>
        <p:nvSpPr>
          <p:cNvPr id="12" name="TextBox 12"/>
          <p:cNvSpPr txBox="1"/>
          <p:nvPr/>
        </p:nvSpPr>
        <p:spPr>
          <a:xfrm>
            <a:off x="781050" y="319405"/>
            <a:ext cx="10800000" cy="720090"/>
          </a:xfrm>
          <a:prstGeom prst="rect">
            <a:avLst/>
          </a:prstGeom>
        </p:spPr>
        <p:txBody>
          <a:bodyPr vert="horz" wrap="square" lIns="90170" tIns="46990" rIns="90170" bIns="46990" rtlCol="0" anchor="ctr">
            <a:normAutofit/>
          </a:bodyPr>
          <a:lstStyle/>
          <a:p>
            <a:pPr marL="0" indent="0" algn="l" fontAlgn="auto">
              <a:lnSpc>
                <a:spcPct val="100000"/>
              </a:lnSpc>
              <a:defRPr/>
            </a:pPr>
            <a:r>
              <a:rPr lang="en-US" sz="3200" b="1" i="0" u="none" baseline="0">
                <a:solidFill>
                  <a:srgbClr val="E4B738"/>
                </a:solidFill>
                <a:latin typeface="思源黑体 Normal"/>
                <a:ea typeface="思源黑体 Normal"/>
              </a:rPr>
              <a:t>践行初心使命的行动路径</a:t>
            </a:r>
            <a:endParaRPr lang="en-US" sz="1100"/>
          </a:p>
        </p:txBody>
      </p:sp>
      <p:sp>
        <p:nvSpPr>
          <p:cNvPr id="13" name="Freeform 13"/>
          <p:cNvSpPr/>
          <p:nvPr/>
        </p:nvSpPr>
        <p:spPr>
          <a:xfrm>
            <a:off x="0" y="320040"/>
            <a:ext cx="685165" cy="718820"/>
          </a:xfrm>
          <a:custGeom>
            <a:avLst/>
            <a:gdLst/>
            <a:ahLst/>
            <a:cxnLst/>
            <a:rect l="l" t="t" r="r" b="b"/>
            <a:pathLst>
              <a:path w="461590" h="406400">
                <a:moveTo>
                  <a:pt x="258390" y="0"/>
                </a:moveTo>
                <a:lnTo>
                  <a:pt x="0" y="0"/>
                </a:lnTo>
                <a:lnTo>
                  <a:pt x="0" y="406400"/>
                </a:lnTo>
                <a:lnTo>
                  <a:pt x="258390" y="406400"/>
                </a:lnTo>
                <a:lnTo>
                  <a:pt x="461590" y="203200"/>
                </a:lnTo>
                <a:lnTo>
                  <a:pt x="258390" y="0"/>
                </a:lnTo>
                <a:close/>
              </a:path>
            </a:pathLst>
          </a:custGeom>
          <a:solidFill>
            <a:srgbClr val="E4B738"/>
          </a:solidFill>
        </p:spPr>
      </p:sp>
      <p:sp>
        <p:nvSpPr>
          <p:cNvPr id="14" name="AutoShape 14"/>
          <p:cNvSpPr/>
          <p:nvPr/>
        </p:nvSpPr>
        <p:spPr>
          <a:xfrm>
            <a:off x="10795000" y="6540500"/>
            <a:ext cx="1270000" cy="190500"/>
          </a:xfrm>
          <a:prstGeom prst="rect">
            <a:avLst/>
          </a:prstGeom>
          <a:solidFill>
            <a:srgbClr val="000000">
              <a:alpha val="0"/>
            </a:srgbClr>
          </a:solidFill>
        </p:spPr>
        <p:txBody>
          <a:bodyPr rtlCol="0" anchor="t"/>
          <a:lstStyle/>
          <a:p>
            <a:pPr algn="r">
              <a:defRPr/>
            </a:pPr>
            <a:endParaRPr lang="en-US" sz="800" b="0" i="0" u="none" baseline="0">
              <a:solidFill>
                <a:srgbClr val="80808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  <p:transition advClick="0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 l="-15000" r="-15000" b="-3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327025" y="293370"/>
            <a:ext cx="2527935" cy="26035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>
            <a:spAutoFit/>
          </a:bodyPr>
          <a:lstStyle/>
          <a:p>
            <a:pPr marL="0" algn="l">
              <a:defRPr/>
            </a:pPr>
            <a:endParaRPr lang="en-US" sz="1600" b="0" i="0" u="none" baseline="0">
              <a:solidFill>
                <a:schemeClr val="bg1"/>
              </a:solidFill>
              <a:latin typeface="思源黑体 Normal"/>
              <a:ea typeface="思源黑体 Normal"/>
            </a:endParaRPr>
          </a:p>
        </p:txBody>
      </p:sp>
      <p:sp>
        <p:nvSpPr>
          <p:cNvPr id="3" name="AutoShape 3"/>
          <p:cNvSpPr/>
          <p:nvPr/>
        </p:nvSpPr>
        <p:spPr>
          <a:xfrm>
            <a:off x="2713990" y="4102735"/>
            <a:ext cx="6739255" cy="83820"/>
          </a:xfrm>
          <a:prstGeom prst="rect">
            <a:avLst/>
          </a:prstGeom>
          <a:gradFill>
            <a:gsLst>
              <a:gs pos="0">
                <a:schemeClr val="accent4"/>
              </a:gs>
              <a:gs pos="100000">
                <a:srgbClr val="FBD74D">
                  <a:alpha val="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txBody>
          <a:bodyPr vert="horz" lIns="91440" tIns="45720" rIns="91440" bIns="45720" anchor="ctr"/>
          <a:p>
            <a:pPr marL="0" algn="ctr"/>
          </a:p>
        </p:txBody>
      </p:sp>
      <p:sp>
        <p:nvSpPr>
          <p:cNvPr id="4" name="TextBox 4"/>
          <p:cNvSpPr txBox="1"/>
          <p:nvPr/>
        </p:nvSpPr>
        <p:spPr>
          <a:xfrm>
            <a:off x="2467610" y="1873885"/>
            <a:ext cx="7232015" cy="21697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>
            <a:noAutofit/>
            <a:scene3d>
              <a:camera prst="orthographicFront"/>
              <a:lightRig rig="threePt" dir="t"/>
            </a:scene3d>
          </a:bodyPr>
          <a:lstStyle/>
          <a:p>
            <a:pPr marL="0" indent="0" algn="ctr" fontAlgn="auto">
              <a:lnSpc>
                <a:spcPct val="110000"/>
              </a:lnSpc>
              <a:defRPr/>
            </a:pPr>
            <a:r>
              <a:rPr lang="en-US" sz="4800" b="1" i="0" u="none" spc="400" baseline="0"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思源黑体 Medium"/>
                <a:ea typeface="思源黑体 Medium"/>
              </a:rPr>
              <a:t>第二章：严明纪律规矩——绷紧行为之弦</a:t>
            </a:r>
            <a:endParaRPr lang="en-US" sz="1100"/>
          </a:p>
        </p:txBody>
      </p:sp>
      <p:grpSp>
        <p:nvGrpSpPr>
          <p:cNvPr id="5" name="Group 5"/>
          <p:cNvGrpSpPr/>
          <p:nvPr/>
        </p:nvGrpSpPr>
        <p:grpSpPr>
          <a:xfrm>
            <a:off x="4195763" y="768985"/>
            <a:ext cx="3650615" cy="1160145"/>
            <a:chOff x="6852" y="2011"/>
            <a:chExt cx="5749" cy="1827"/>
          </a:xfrm>
        </p:grpSpPr>
        <p:grpSp>
          <p:nvGrpSpPr>
            <p:cNvPr id="6" name="Group 6"/>
            <p:cNvGrpSpPr/>
            <p:nvPr/>
          </p:nvGrpSpPr>
          <p:grpSpPr>
            <a:xfrm>
              <a:off x="7109" y="2220"/>
              <a:ext cx="5250" cy="1354"/>
              <a:chOff x="6929" y="2214"/>
              <a:chExt cx="5250" cy="1354"/>
            </a:xfrm>
          </p:grpSpPr>
          <p:sp>
            <p:nvSpPr>
              <p:cNvPr id="7" name="AutoShape 7"/>
              <p:cNvSpPr/>
              <p:nvPr/>
            </p:nvSpPr>
            <p:spPr>
              <a:xfrm>
                <a:off x="6929" y="2214"/>
                <a:ext cx="5251" cy="1354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vert="horz" lIns="91440" tIns="45720" rIns="91440" bIns="45720" anchor="ctr"/>
              <a:p>
                <a:pPr marL="0" algn="ctr"/>
              </a:p>
            </p:txBody>
          </p:sp>
          <p:sp>
            <p:nvSpPr>
              <p:cNvPr id="8" name="TextBox 8"/>
              <p:cNvSpPr txBox="1"/>
              <p:nvPr/>
            </p:nvSpPr>
            <p:spPr>
              <a:xfrm>
                <a:off x="7085" y="2216"/>
                <a:ext cx="4938" cy="1353"/>
              </a:xfrm>
              <a:prstGeom prst="rect">
                <a:avLst/>
              </a:prstGeom>
              <a:noFill/>
            </p:spPr>
            <p:txBody>
              <a:bodyPr vert="horz" wrap="square" lIns="121873" tIns="60936" rIns="121873" bIns="60936" rtlCol="0" anchor="ctr">
                <a:noAutofit/>
              </a:bodyPr>
              <a:lstStyle/>
              <a:p>
                <a:pPr marL="0" algn="ctr">
                  <a:defRPr/>
                </a:pPr>
                <a:r>
                  <a:rPr lang="en-US" sz="3200" b="1" i="0" u="none" spc="800" baseline="0">
                    <a:solidFill>
                      <a:schemeClr val="bg1"/>
                    </a:solidFill>
                    <a:latin typeface="思源黑体 Normal"/>
                    <a:ea typeface="思源黑体 Normal"/>
                  </a:rPr>
                  <a:t>PART-03</a:t>
                </a:r>
                <a:endParaRPr lang="en-US" sz="1100"/>
              </a:p>
            </p:txBody>
          </p:sp>
        </p:grpSp>
        <p:sp>
          <p:nvSpPr>
            <p:cNvPr id="9" name="AutoShape 9"/>
            <p:cNvSpPr/>
            <p:nvPr/>
          </p:nvSpPr>
          <p:spPr>
            <a:xfrm rot="5400000" flipV="1">
              <a:off x="11657" y="1783"/>
              <a:ext cx="716" cy="1173"/>
            </a:xfrm>
            <a:prstGeom prst="corner">
              <a:avLst>
                <a:gd name="adj1" fmla="val 7476"/>
                <a:gd name="adj2" fmla="val 7583"/>
              </a:avLst>
            </a:prstGeom>
            <a:solidFill>
              <a:srgbClr val="B40000"/>
            </a:solidFill>
            <a:ln>
              <a:noFill/>
            </a:ln>
          </p:spPr>
          <p:txBody>
            <a:bodyPr vert="horz" lIns="91440" tIns="45720" rIns="91440" bIns="45720" anchor="ctr"/>
            <a:p>
              <a:pPr marL="0" algn="ctr"/>
            </a:p>
          </p:txBody>
        </p:sp>
        <p:sp>
          <p:nvSpPr>
            <p:cNvPr id="10" name="AutoShape 10"/>
            <p:cNvSpPr/>
            <p:nvPr/>
          </p:nvSpPr>
          <p:spPr>
            <a:xfrm rot="16200000" flipV="1">
              <a:off x="7080" y="2894"/>
              <a:ext cx="716" cy="1173"/>
            </a:xfrm>
            <a:prstGeom prst="corner">
              <a:avLst>
                <a:gd name="adj1" fmla="val 7476"/>
                <a:gd name="adj2" fmla="val 7583"/>
              </a:avLst>
            </a:prstGeom>
            <a:solidFill>
              <a:srgbClr val="B40000"/>
            </a:solidFill>
            <a:ln>
              <a:noFill/>
            </a:ln>
          </p:spPr>
          <p:txBody>
            <a:bodyPr vert="horz" lIns="91440" tIns="45720" rIns="91440" bIns="45720" anchor="ctr"/>
            <a:p>
              <a:pPr marL="0" algn="ctr"/>
            </a:p>
          </p:txBody>
        </p:sp>
      </p:grpSp>
      <p:sp>
        <p:nvSpPr>
          <p:cNvPr id="11" name="AutoShape 11"/>
          <p:cNvSpPr/>
          <p:nvPr/>
        </p:nvSpPr>
        <p:spPr>
          <a:xfrm>
            <a:off x="10795000" y="6540500"/>
            <a:ext cx="1270000" cy="190500"/>
          </a:xfrm>
          <a:prstGeom prst="rect">
            <a:avLst/>
          </a:prstGeom>
          <a:solidFill>
            <a:srgbClr val="000000">
              <a:alpha val="0"/>
            </a:srgbClr>
          </a:solidFill>
        </p:spPr>
        <p:txBody>
          <a:bodyPr rtlCol="0" anchor="t"/>
          <a:lstStyle/>
          <a:p>
            <a:pPr algn="r">
              <a:defRPr/>
            </a:pPr>
            <a:endParaRPr lang="en-US" sz="800" b="0" i="0" u="none" baseline="0">
              <a:solidFill>
                <a:srgbClr val="80808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  <p:transition advClick="0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130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6376670" y="1816735"/>
            <a:ext cx="4464000" cy="4354830"/>
          </a:xfrm>
          <a:prstGeom prst="roundRect">
            <a:avLst>
              <a:gd name="adj" fmla="val 2258"/>
            </a:avLst>
          </a:prstGeom>
          <a:noFill/>
          <a:ln w="25400">
            <a:solidFill>
              <a:schemeClr val="accent1"/>
            </a:solidFill>
          </a:ln>
        </p:spPr>
        <p:txBody>
          <a:bodyPr vert="horz" lIns="90170" tIns="46990" rIns="90170" bIns="46990" anchor="ctr">
            <a:normAutofit/>
          </a:bodyPr>
          <a:p>
            <a:pPr marL="0" algn="ctr"/>
          </a:p>
        </p:txBody>
      </p:sp>
      <p:sp>
        <p:nvSpPr>
          <p:cNvPr id="3" name="AutoShape 3"/>
          <p:cNvSpPr/>
          <p:nvPr/>
        </p:nvSpPr>
        <p:spPr>
          <a:xfrm>
            <a:off x="8149591" y="1390015"/>
            <a:ext cx="890270" cy="890270"/>
          </a:xfrm>
          <a:prstGeom prst="ellipse">
            <a:avLst/>
          </a:prstGeom>
          <a:solidFill>
            <a:schemeClr val="accent1">
              <a:alpha val="15000"/>
            </a:schemeClr>
          </a:solidFill>
          <a:ln>
            <a:noFill/>
          </a:ln>
        </p:spPr>
        <p:txBody>
          <a:bodyPr vert="horz" lIns="90170" tIns="46990" rIns="90170" bIns="46990" anchor="ctr">
            <a:normAutofit/>
          </a:bodyPr>
          <a:p>
            <a:pPr marL="0" algn="ctr"/>
          </a:p>
        </p:txBody>
      </p:sp>
      <p:sp>
        <p:nvSpPr>
          <p:cNvPr id="4" name="AutoShape 4"/>
          <p:cNvSpPr/>
          <p:nvPr/>
        </p:nvSpPr>
        <p:spPr>
          <a:xfrm>
            <a:off x="8179753" y="1389380"/>
            <a:ext cx="829945" cy="829945"/>
          </a:xfrm>
          <a:prstGeom prst="ellipse">
            <a:avLst/>
          </a:prstGeom>
          <a:solidFill>
            <a:srgbClr val="E4B738"/>
          </a:solidFill>
          <a:ln>
            <a:noFill/>
          </a:ln>
        </p:spPr>
        <p:txBody>
          <a:bodyPr vert="horz" lIns="90170" tIns="46990" rIns="90170" bIns="46990" anchor="ctr">
            <a:normAutofit/>
          </a:bodyPr>
          <a:p>
            <a:pPr marL="0" algn="ctr"/>
          </a:p>
        </p:txBody>
      </p:sp>
      <p:sp>
        <p:nvSpPr>
          <p:cNvPr id="5" name="Freeform 5"/>
          <p:cNvSpPr/>
          <p:nvPr/>
        </p:nvSpPr>
        <p:spPr>
          <a:xfrm>
            <a:off x="8472458" y="1642991"/>
            <a:ext cx="307193" cy="323851"/>
          </a:xfrm>
          <a:custGeom>
            <a:avLst/>
            <a:gdLst/>
            <a:ahLst/>
            <a:cxnLst/>
            <a:rect l="l" t="t" r="r" b="b"/>
            <a:pathLst>
              <a:path w="484" h="510">
                <a:moveTo>
                  <a:pt x="278" y="270"/>
                </a:moveTo>
                <a:lnTo>
                  <a:pt x="87" y="270"/>
                </a:lnTo>
                <a:cubicBezTo>
                  <a:pt x="78" y="270"/>
                  <a:pt x="71" y="263"/>
                  <a:pt x="71" y="254"/>
                </a:cubicBezTo>
                <a:cubicBezTo>
                  <a:pt x="71" y="245"/>
                  <a:pt x="78" y="238"/>
                  <a:pt x="87" y="238"/>
                </a:cubicBezTo>
                <a:lnTo>
                  <a:pt x="278" y="238"/>
                </a:lnTo>
                <a:cubicBezTo>
                  <a:pt x="287" y="238"/>
                  <a:pt x="294" y="245"/>
                  <a:pt x="294" y="254"/>
                </a:cubicBezTo>
                <a:cubicBezTo>
                  <a:pt x="294" y="263"/>
                  <a:pt x="287" y="270"/>
                  <a:pt x="278" y="270"/>
                </a:cubicBezTo>
                <a:close/>
                <a:moveTo>
                  <a:pt x="326" y="159"/>
                </a:moveTo>
                <a:lnTo>
                  <a:pt x="87" y="159"/>
                </a:lnTo>
                <a:cubicBezTo>
                  <a:pt x="78" y="159"/>
                  <a:pt x="71" y="152"/>
                  <a:pt x="71" y="143"/>
                </a:cubicBezTo>
                <a:cubicBezTo>
                  <a:pt x="71" y="134"/>
                  <a:pt x="78" y="127"/>
                  <a:pt x="87" y="127"/>
                </a:cubicBezTo>
                <a:lnTo>
                  <a:pt x="326" y="127"/>
                </a:lnTo>
                <a:cubicBezTo>
                  <a:pt x="335" y="127"/>
                  <a:pt x="342" y="134"/>
                  <a:pt x="342" y="143"/>
                </a:cubicBezTo>
                <a:cubicBezTo>
                  <a:pt x="342" y="152"/>
                  <a:pt x="335" y="159"/>
                  <a:pt x="326" y="159"/>
                </a:cubicBezTo>
                <a:close/>
                <a:moveTo>
                  <a:pt x="388" y="510"/>
                </a:moveTo>
                <a:lnTo>
                  <a:pt x="43" y="510"/>
                </a:lnTo>
                <a:cubicBezTo>
                  <a:pt x="19" y="510"/>
                  <a:pt x="0" y="492"/>
                  <a:pt x="0" y="470"/>
                </a:cubicBezTo>
                <a:lnTo>
                  <a:pt x="0" y="40"/>
                </a:lnTo>
                <a:cubicBezTo>
                  <a:pt x="0" y="18"/>
                  <a:pt x="19" y="0"/>
                  <a:pt x="43" y="0"/>
                </a:cubicBezTo>
                <a:lnTo>
                  <a:pt x="388" y="0"/>
                </a:lnTo>
                <a:cubicBezTo>
                  <a:pt x="412" y="0"/>
                  <a:pt x="431" y="18"/>
                  <a:pt x="431" y="40"/>
                </a:cubicBezTo>
                <a:lnTo>
                  <a:pt x="431" y="104"/>
                </a:lnTo>
                <a:cubicBezTo>
                  <a:pt x="431" y="113"/>
                  <a:pt x="424" y="120"/>
                  <a:pt x="415" y="120"/>
                </a:cubicBezTo>
                <a:cubicBezTo>
                  <a:pt x="406" y="120"/>
                  <a:pt x="399" y="113"/>
                  <a:pt x="399" y="104"/>
                </a:cubicBezTo>
                <a:lnTo>
                  <a:pt x="399" y="40"/>
                </a:lnTo>
                <a:cubicBezTo>
                  <a:pt x="399" y="36"/>
                  <a:pt x="394" y="32"/>
                  <a:pt x="388" y="32"/>
                </a:cubicBezTo>
                <a:lnTo>
                  <a:pt x="43" y="32"/>
                </a:lnTo>
                <a:cubicBezTo>
                  <a:pt x="37" y="32"/>
                  <a:pt x="32" y="36"/>
                  <a:pt x="32" y="40"/>
                </a:cubicBezTo>
                <a:lnTo>
                  <a:pt x="32" y="470"/>
                </a:lnTo>
                <a:cubicBezTo>
                  <a:pt x="32" y="474"/>
                  <a:pt x="37" y="478"/>
                  <a:pt x="43" y="478"/>
                </a:cubicBezTo>
                <a:lnTo>
                  <a:pt x="388" y="478"/>
                </a:lnTo>
                <a:cubicBezTo>
                  <a:pt x="394" y="478"/>
                  <a:pt x="399" y="474"/>
                  <a:pt x="399" y="470"/>
                </a:cubicBezTo>
                <a:lnTo>
                  <a:pt x="399" y="445"/>
                </a:lnTo>
                <a:cubicBezTo>
                  <a:pt x="399" y="436"/>
                  <a:pt x="406" y="429"/>
                  <a:pt x="415" y="429"/>
                </a:cubicBezTo>
                <a:cubicBezTo>
                  <a:pt x="424" y="429"/>
                  <a:pt x="431" y="436"/>
                  <a:pt x="431" y="445"/>
                </a:cubicBezTo>
                <a:lnTo>
                  <a:pt x="431" y="470"/>
                </a:lnTo>
                <a:cubicBezTo>
                  <a:pt x="431" y="492"/>
                  <a:pt x="412" y="510"/>
                  <a:pt x="388" y="510"/>
                </a:cubicBezTo>
                <a:close/>
                <a:moveTo>
                  <a:pt x="278" y="382"/>
                </a:moveTo>
                <a:lnTo>
                  <a:pt x="87" y="382"/>
                </a:lnTo>
                <a:cubicBezTo>
                  <a:pt x="78" y="382"/>
                  <a:pt x="71" y="375"/>
                  <a:pt x="71" y="366"/>
                </a:cubicBezTo>
                <a:cubicBezTo>
                  <a:pt x="71" y="357"/>
                  <a:pt x="78" y="350"/>
                  <a:pt x="87" y="350"/>
                </a:cubicBezTo>
                <a:lnTo>
                  <a:pt x="278" y="350"/>
                </a:lnTo>
                <a:cubicBezTo>
                  <a:pt x="287" y="350"/>
                  <a:pt x="294" y="357"/>
                  <a:pt x="294" y="366"/>
                </a:cubicBezTo>
                <a:cubicBezTo>
                  <a:pt x="294" y="375"/>
                  <a:pt x="287" y="382"/>
                  <a:pt x="278" y="382"/>
                </a:cubicBezTo>
                <a:close/>
                <a:moveTo>
                  <a:pt x="332" y="423"/>
                </a:moveTo>
                <a:cubicBezTo>
                  <a:pt x="329" y="423"/>
                  <a:pt x="326" y="422"/>
                  <a:pt x="324" y="421"/>
                </a:cubicBezTo>
                <a:cubicBezTo>
                  <a:pt x="316" y="416"/>
                  <a:pt x="313" y="407"/>
                  <a:pt x="318" y="399"/>
                </a:cubicBezTo>
                <a:lnTo>
                  <a:pt x="454" y="163"/>
                </a:lnTo>
                <a:cubicBezTo>
                  <a:pt x="458" y="155"/>
                  <a:pt x="468" y="153"/>
                  <a:pt x="476" y="157"/>
                </a:cubicBezTo>
                <a:cubicBezTo>
                  <a:pt x="483" y="162"/>
                  <a:pt x="486" y="171"/>
                  <a:pt x="482" y="179"/>
                </a:cubicBezTo>
                <a:lnTo>
                  <a:pt x="346" y="415"/>
                </a:lnTo>
                <a:cubicBezTo>
                  <a:pt x="343" y="420"/>
                  <a:pt x="337" y="423"/>
                  <a:pt x="332" y="423"/>
                </a:cubicBezTo>
                <a:close/>
              </a:path>
            </a:pathLst>
          </a:custGeom>
          <a:solidFill>
            <a:srgbClr val="FFFFFF"/>
          </a:solidFill>
          <a:ln cap="flat">
            <a:noFill/>
            <a:prstDash val="solid"/>
            <a:miter lim="800000"/>
          </a:ln>
        </p:spPr>
        <p:txBody>
          <a:bodyPr vert="horz" wrap="square" lIns="90170" tIns="46990" rIns="90170" bIns="46990" anchor="ctr">
            <a:normAutofit/>
          </a:bodyPr>
          <a:p>
            <a:pPr marL="0" algn="l"/>
          </a:p>
        </p:txBody>
      </p:sp>
      <p:sp>
        <p:nvSpPr>
          <p:cNvPr id="6" name="AutoShape 6"/>
          <p:cNvSpPr/>
          <p:nvPr/>
        </p:nvSpPr>
        <p:spPr>
          <a:xfrm>
            <a:off x="1320165" y="1816735"/>
            <a:ext cx="4464000" cy="4354830"/>
          </a:xfrm>
          <a:prstGeom prst="roundRect">
            <a:avLst>
              <a:gd name="adj" fmla="val 2258"/>
            </a:avLst>
          </a:prstGeom>
          <a:noFill/>
          <a:ln w="25400">
            <a:solidFill>
              <a:schemeClr val="accent1"/>
            </a:solidFill>
          </a:ln>
        </p:spPr>
        <p:txBody>
          <a:bodyPr vert="horz" lIns="90170" tIns="46990" rIns="90170" bIns="46990" anchor="ctr">
            <a:normAutofit/>
          </a:bodyPr>
          <a:p>
            <a:pPr marL="0" algn="ctr"/>
          </a:p>
        </p:txBody>
      </p:sp>
      <p:cxnSp>
        <p:nvCxnSpPr>
          <p:cNvPr id="7" name="Connector 7"/>
          <p:cNvCxnSpPr/>
          <p:nvPr/>
        </p:nvCxnSpPr>
        <p:spPr>
          <a:xfrm>
            <a:off x="8437560" y="5815330"/>
            <a:ext cx="360000" cy="0"/>
          </a:xfrm>
          <a:prstGeom prst="line">
            <a:avLst/>
          </a:prstGeom>
          <a:ln w="47625" cap="rnd">
            <a:solidFill>
              <a:schemeClr val="accent1"/>
            </a:solidFill>
          </a:ln>
        </p:spPr>
      </p:cxnSp>
      <p:cxnSp>
        <p:nvCxnSpPr>
          <p:cNvPr id="8" name="Connector 8"/>
          <p:cNvCxnSpPr/>
          <p:nvPr/>
        </p:nvCxnSpPr>
        <p:spPr>
          <a:xfrm>
            <a:off x="3405820" y="5815330"/>
            <a:ext cx="360000" cy="0"/>
          </a:xfrm>
          <a:prstGeom prst="line">
            <a:avLst/>
          </a:prstGeom>
          <a:ln w="47625" cap="rnd">
            <a:solidFill>
              <a:schemeClr val="accent1"/>
            </a:solidFill>
          </a:ln>
        </p:spPr>
      </p:cxnSp>
      <p:sp>
        <p:nvSpPr>
          <p:cNvPr id="9" name="AutoShape 9"/>
          <p:cNvSpPr/>
          <p:nvPr/>
        </p:nvSpPr>
        <p:spPr>
          <a:xfrm>
            <a:off x="3126106" y="1390650"/>
            <a:ext cx="890270" cy="890270"/>
          </a:xfrm>
          <a:prstGeom prst="ellipse">
            <a:avLst/>
          </a:prstGeom>
          <a:solidFill>
            <a:schemeClr val="accent1">
              <a:alpha val="15000"/>
            </a:schemeClr>
          </a:solidFill>
          <a:ln>
            <a:noFill/>
          </a:ln>
        </p:spPr>
        <p:txBody>
          <a:bodyPr vert="horz" lIns="90170" tIns="46990" rIns="90170" bIns="46990" anchor="ctr">
            <a:normAutofit/>
          </a:bodyPr>
          <a:p>
            <a:pPr marL="0" algn="ctr"/>
          </a:p>
        </p:txBody>
      </p:sp>
      <p:sp>
        <p:nvSpPr>
          <p:cNvPr id="10" name="AutoShape 10"/>
          <p:cNvSpPr/>
          <p:nvPr/>
        </p:nvSpPr>
        <p:spPr>
          <a:xfrm>
            <a:off x="3156268" y="1390015"/>
            <a:ext cx="829945" cy="829945"/>
          </a:xfrm>
          <a:prstGeom prst="ellipse">
            <a:avLst/>
          </a:prstGeom>
          <a:solidFill>
            <a:srgbClr val="E4B738"/>
          </a:solidFill>
          <a:ln>
            <a:noFill/>
          </a:ln>
        </p:spPr>
        <p:txBody>
          <a:bodyPr vert="horz" lIns="90170" tIns="46990" rIns="90170" bIns="46990" anchor="ctr">
            <a:normAutofit/>
          </a:bodyPr>
          <a:p>
            <a:pPr marL="0" algn="ctr"/>
          </a:p>
        </p:txBody>
      </p:sp>
      <p:sp>
        <p:nvSpPr>
          <p:cNvPr id="11" name="Freeform 11"/>
          <p:cNvSpPr/>
          <p:nvPr/>
        </p:nvSpPr>
        <p:spPr>
          <a:xfrm>
            <a:off x="3431858" y="1643167"/>
            <a:ext cx="278766" cy="323642"/>
          </a:xfrm>
          <a:custGeom>
            <a:avLst/>
            <a:gdLst/>
            <a:ahLst/>
            <a:cxnLst/>
            <a:rect l="l" t="t" r="r" b="b"/>
            <a:pathLst>
              <a:path w="439" h="510">
                <a:moveTo>
                  <a:pt x="219" y="423"/>
                </a:moveTo>
                <a:cubicBezTo>
                  <a:pt x="210" y="423"/>
                  <a:pt x="200" y="420"/>
                  <a:pt x="192" y="413"/>
                </a:cubicBezTo>
                <a:lnTo>
                  <a:pt x="6" y="266"/>
                </a:lnTo>
                <a:cubicBezTo>
                  <a:pt x="-1" y="261"/>
                  <a:pt x="-2" y="252"/>
                  <a:pt x="3" y="245"/>
                </a:cubicBezTo>
                <a:cubicBezTo>
                  <a:pt x="8" y="239"/>
                  <a:pt x="17" y="238"/>
                  <a:pt x="24" y="243"/>
                </a:cubicBezTo>
                <a:lnTo>
                  <a:pt x="211" y="391"/>
                </a:lnTo>
                <a:cubicBezTo>
                  <a:pt x="216" y="395"/>
                  <a:pt x="223" y="395"/>
                  <a:pt x="228" y="391"/>
                </a:cubicBezTo>
                <a:lnTo>
                  <a:pt x="415" y="243"/>
                </a:lnTo>
                <a:cubicBezTo>
                  <a:pt x="422" y="238"/>
                  <a:pt x="431" y="239"/>
                  <a:pt x="436" y="245"/>
                </a:cubicBezTo>
                <a:cubicBezTo>
                  <a:pt x="441" y="252"/>
                  <a:pt x="440" y="261"/>
                  <a:pt x="433" y="266"/>
                </a:cubicBezTo>
                <a:lnTo>
                  <a:pt x="246" y="413"/>
                </a:lnTo>
                <a:cubicBezTo>
                  <a:pt x="238" y="420"/>
                  <a:pt x="229" y="423"/>
                  <a:pt x="219" y="423"/>
                </a:cubicBezTo>
                <a:close/>
                <a:moveTo>
                  <a:pt x="219" y="510"/>
                </a:moveTo>
                <a:cubicBezTo>
                  <a:pt x="210" y="510"/>
                  <a:pt x="200" y="507"/>
                  <a:pt x="192" y="500"/>
                </a:cubicBezTo>
                <a:lnTo>
                  <a:pt x="6" y="353"/>
                </a:lnTo>
                <a:cubicBezTo>
                  <a:pt x="-1" y="348"/>
                  <a:pt x="-2" y="339"/>
                  <a:pt x="3" y="332"/>
                </a:cubicBezTo>
                <a:cubicBezTo>
                  <a:pt x="8" y="326"/>
                  <a:pt x="17" y="325"/>
                  <a:pt x="24" y="330"/>
                </a:cubicBezTo>
                <a:lnTo>
                  <a:pt x="211" y="477"/>
                </a:lnTo>
                <a:cubicBezTo>
                  <a:pt x="216" y="482"/>
                  <a:pt x="223" y="482"/>
                  <a:pt x="228" y="477"/>
                </a:cubicBezTo>
                <a:lnTo>
                  <a:pt x="415" y="330"/>
                </a:lnTo>
                <a:cubicBezTo>
                  <a:pt x="422" y="325"/>
                  <a:pt x="431" y="326"/>
                  <a:pt x="436" y="332"/>
                </a:cubicBezTo>
                <a:cubicBezTo>
                  <a:pt x="441" y="339"/>
                  <a:pt x="440" y="348"/>
                  <a:pt x="433" y="353"/>
                </a:cubicBezTo>
                <a:lnTo>
                  <a:pt x="246" y="500"/>
                </a:lnTo>
                <a:cubicBezTo>
                  <a:pt x="238" y="507"/>
                  <a:pt x="229" y="510"/>
                  <a:pt x="219" y="510"/>
                </a:cubicBezTo>
                <a:close/>
                <a:moveTo>
                  <a:pt x="218" y="336"/>
                </a:moveTo>
                <a:cubicBezTo>
                  <a:pt x="209" y="336"/>
                  <a:pt x="199" y="333"/>
                  <a:pt x="192" y="327"/>
                </a:cubicBezTo>
                <a:lnTo>
                  <a:pt x="34" y="202"/>
                </a:lnTo>
                <a:cubicBezTo>
                  <a:pt x="23" y="194"/>
                  <a:pt x="17" y="181"/>
                  <a:pt x="17" y="168"/>
                </a:cubicBezTo>
                <a:cubicBezTo>
                  <a:pt x="17" y="154"/>
                  <a:pt x="23" y="142"/>
                  <a:pt x="34" y="134"/>
                </a:cubicBezTo>
                <a:lnTo>
                  <a:pt x="192" y="9"/>
                </a:lnTo>
                <a:cubicBezTo>
                  <a:pt x="207" y="-3"/>
                  <a:pt x="230" y="-3"/>
                  <a:pt x="245" y="9"/>
                </a:cubicBezTo>
                <a:lnTo>
                  <a:pt x="403" y="134"/>
                </a:lnTo>
                <a:cubicBezTo>
                  <a:pt x="414" y="142"/>
                  <a:pt x="420" y="154"/>
                  <a:pt x="420" y="168"/>
                </a:cubicBezTo>
                <a:cubicBezTo>
                  <a:pt x="420" y="181"/>
                  <a:pt x="414" y="194"/>
                  <a:pt x="403" y="202"/>
                </a:cubicBezTo>
                <a:lnTo>
                  <a:pt x="245" y="327"/>
                </a:lnTo>
                <a:cubicBezTo>
                  <a:pt x="238" y="333"/>
                  <a:pt x="228" y="336"/>
                  <a:pt x="218" y="336"/>
                </a:cubicBezTo>
                <a:close/>
                <a:moveTo>
                  <a:pt x="218" y="29"/>
                </a:moveTo>
                <a:cubicBezTo>
                  <a:pt x="215" y="29"/>
                  <a:pt x="212" y="30"/>
                  <a:pt x="210" y="32"/>
                </a:cubicBezTo>
                <a:lnTo>
                  <a:pt x="51" y="156"/>
                </a:lnTo>
                <a:cubicBezTo>
                  <a:pt x="48" y="159"/>
                  <a:pt x="46" y="163"/>
                  <a:pt x="46" y="168"/>
                </a:cubicBezTo>
                <a:cubicBezTo>
                  <a:pt x="46" y="172"/>
                  <a:pt x="48" y="177"/>
                  <a:pt x="51" y="179"/>
                </a:cubicBezTo>
                <a:lnTo>
                  <a:pt x="210" y="304"/>
                </a:lnTo>
                <a:cubicBezTo>
                  <a:pt x="215" y="308"/>
                  <a:pt x="222" y="308"/>
                  <a:pt x="227" y="304"/>
                </a:cubicBezTo>
                <a:lnTo>
                  <a:pt x="385" y="179"/>
                </a:lnTo>
                <a:cubicBezTo>
                  <a:pt x="389" y="176"/>
                  <a:pt x="391" y="172"/>
                  <a:pt x="391" y="168"/>
                </a:cubicBezTo>
                <a:cubicBezTo>
                  <a:pt x="391" y="163"/>
                  <a:pt x="389" y="159"/>
                  <a:pt x="385" y="156"/>
                </a:cubicBezTo>
                <a:lnTo>
                  <a:pt x="227" y="32"/>
                </a:lnTo>
                <a:cubicBezTo>
                  <a:pt x="225" y="30"/>
                  <a:pt x="222" y="29"/>
                  <a:pt x="218" y="29"/>
                </a:cubicBezTo>
                <a:close/>
              </a:path>
            </a:pathLst>
          </a:custGeom>
          <a:solidFill>
            <a:srgbClr val="FFFFFF"/>
          </a:solidFill>
          <a:ln cap="flat">
            <a:noFill/>
            <a:prstDash val="solid"/>
            <a:miter lim="800000"/>
          </a:ln>
        </p:spPr>
        <p:txBody>
          <a:bodyPr vert="horz" wrap="square" lIns="90170" tIns="46990" rIns="90170" bIns="46990" anchor="ctr">
            <a:normAutofit/>
          </a:bodyPr>
          <a:p>
            <a:pPr marL="0" algn="l"/>
          </a:p>
        </p:txBody>
      </p:sp>
      <p:sp>
        <p:nvSpPr>
          <p:cNvPr id="12" name="AutoShape 12"/>
          <p:cNvSpPr/>
          <p:nvPr/>
        </p:nvSpPr>
        <p:spPr>
          <a:xfrm>
            <a:off x="1572165" y="3255010"/>
            <a:ext cx="3960000" cy="2418080"/>
          </a:xfrm>
          <a:prstGeom prst="rect">
            <a:avLst/>
          </a:prstGeom>
          <a:noFill/>
        </p:spPr>
        <p:txBody>
          <a:bodyPr vert="horz" wrap="square" lIns="90170" tIns="46990" rIns="90170" bIns="46990" anchor="t">
            <a:normAutofit/>
          </a:bodyPr>
          <a:p>
            <a:pPr marL="0" indent="0" algn="just" fontAlgn="auto">
              <a:lnSpc>
                <a:spcPct val="150000"/>
              </a:lnSpc>
            </a:pPr>
            <a:r>
              <a:rPr lang="en-US" sz="1500" b="0" i="0" u="none" baseline="0">
                <a:solidFill>
                  <a:schemeClr val="bg1"/>
                </a:solidFill>
                <a:latin typeface="思源黑体 Normal"/>
                <a:ea typeface="思源黑体 Normal"/>
              </a:rPr>
              <a:t>从“三大纪律八项注意”到中央八项规定，严明的纪律始终是我们党从胜利走向胜利的重要保证。新修订的《中国共产党纪律处分条例》为党员划定了更清晰的行为红线，必须原原本本学、逐条逐句悟。</a:t>
            </a:r>
            <a:endParaRPr lang="en-US" sz="1500" b="0" i="0" u="none" baseline="0">
              <a:solidFill>
                <a:schemeClr val="bg1"/>
              </a:solidFill>
              <a:latin typeface="思源黑体 Normal"/>
              <a:ea typeface="思源黑体 Normal"/>
            </a:endParaRPr>
          </a:p>
        </p:txBody>
      </p:sp>
      <p:sp>
        <p:nvSpPr>
          <p:cNvPr id="13" name="AutoShape 13"/>
          <p:cNvSpPr/>
          <p:nvPr/>
        </p:nvSpPr>
        <p:spPr>
          <a:xfrm>
            <a:off x="6628670" y="3255010"/>
            <a:ext cx="3960000" cy="2418080"/>
          </a:xfrm>
          <a:prstGeom prst="rect">
            <a:avLst/>
          </a:prstGeom>
          <a:noFill/>
        </p:spPr>
        <p:txBody>
          <a:bodyPr vert="horz" wrap="square" lIns="90170" tIns="46990" rIns="90170" bIns="46990" anchor="t">
            <a:normAutofit/>
          </a:bodyPr>
          <a:p>
            <a:pPr marL="0" indent="0" algn="just" fontAlgn="auto">
              <a:lnSpc>
                <a:spcPct val="150000"/>
              </a:lnSpc>
            </a:pPr>
            <a:r>
              <a:rPr lang="en-US" sz="1500" b="0" i="0" u="none" baseline="0">
                <a:solidFill>
                  <a:schemeClr val="bg1"/>
                </a:solidFill>
                <a:latin typeface="思源黑体 Normal"/>
                <a:ea typeface="思源黑体 Normal"/>
              </a:rPr>
              <a:t>纪律既是“紧箍咒”，也是“护身符”。事实证明，许多落马干部都是从破坏小规矩开始，逐步滑向违纪违法的深渊。要时刻绷紧纪律这根弦，做到心有所畏、言有所戒、行有所止。</a:t>
            </a:r>
            <a:endParaRPr lang="en-US" sz="1500" b="0" i="0" u="none" baseline="0">
              <a:solidFill>
                <a:schemeClr val="bg1"/>
              </a:solidFill>
              <a:latin typeface="思源黑体 Normal"/>
              <a:ea typeface="思源黑体 Normal"/>
            </a:endParaRPr>
          </a:p>
        </p:txBody>
      </p:sp>
      <p:sp>
        <p:nvSpPr>
          <p:cNvPr id="14" name="TextBox 14"/>
          <p:cNvSpPr txBox="1"/>
          <p:nvPr/>
        </p:nvSpPr>
        <p:spPr>
          <a:xfrm>
            <a:off x="1572165" y="2442845"/>
            <a:ext cx="3960000" cy="792000"/>
          </a:xfrm>
          <a:prstGeom prst="rect">
            <a:avLst/>
          </a:prstGeom>
        </p:spPr>
        <p:txBody>
          <a:bodyPr vert="horz" wrap="square" lIns="90170" tIns="46990" rIns="90170" bIns="46990" rtlCol="0" anchor="t">
            <a:normAutofit/>
          </a:bodyPr>
          <a:lstStyle/>
          <a:p>
            <a:pPr marL="0" indent="0" algn="l" fontAlgn="auto">
              <a:lnSpc>
                <a:spcPct val="110000"/>
              </a:lnSpc>
              <a:defRPr/>
            </a:pPr>
            <a:r>
              <a:rPr lang="en-US" sz="2000" b="1" i="0" u="none" baseline="0">
                <a:solidFill>
                  <a:srgbClr val="E4B738"/>
                </a:solidFill>
                <a:latin typeface="思源黑体 Normal"/>
                <a:ea typeface="思源黑体 Normal"/>
              </a:rPr>
              <a:t>纪律严明是党的光荣传统</a:t>
            </a:r>
            <a:endParaRPr lang="en-US" sz="1100"/>
          </a:p>
        </p:txBody>
      </p:sp>
      <p:sp>
        <p:nvSpPr>
          <p:cNvPr id="15" name="TextBox 15"/>
          <p:cNvSpPr txBox="1"/>
          <p:nvPr/>
        </p:nvSpPr>
        <p:spPr>
          <a:xfrm>
            <a:off x="6628670" y="2442845"/>
            <a:ext cx="3960000" cy="792000"/>
          </a:xfrm>
          <a:prstGeom prst="rect">
            <a:avLst/>
          </a:prstGeom>
        </p:spPr>
        <p:txBody>
          <a:bodyPr vert="horz" wrap="square" lIns="90170" tIns="46990" rIns="90170" bIns="46990" rtlCol="0" anchor="t">
            <a:normAutofit/>
          </a:bodyPr>
          <a:lstStyle/>
          <a:p>
            <a:pPr marL="0" indent="0" algn="l" fontAlgn="auto">
              <a:lnSpc>
                <a:spcPct val="110000"/>
              </a:lnSpc>
              <a:defRPr/>
            </a:pPr>
            <a:r>
              <a:rPr lang="en-US" sz="2000" b="1" i="0" u="none" baseline="0">
                <a:solidFill>
                  <a:srgbClr val="E4B738"/>
                </a:solidFill>
                <a:latin typeface="思源黑体 Normal"/>
                <a:ea typeface="思源黑体 Normal"/>
              </a:rPr>
              <a:t>纪律规矩是干部成长的安全带</a:t>
            </a:r>
            <a:endParaRPr lang="en-US" sz="1100"/>
          </a:p>
        </p:txBody>
      </p:sp>
      <p:sp>
        <p:nvSpPr>
          <p:cNvPr id="16" name="Freeform 16"/>
          <p:cNvSpPr/>
          <p:nvPr/>
        </p:nvSpPr>
        <p:spPr>
          <a:xfrm>
            <a:off x="0" y="320040"/>
            <a:ext cx="685165" cy="718820"/>
          </a:xfrm>
          <a:custGeom>
            <a:avLst/>
            <a:gdLst/>
            <a:ahLst/>
            <a:cxnLst/>
            <a:rect l="l" t="t" r="r" b="b"/>
            <a:pathLst>
              <a:path w="461590" h="406400">
                <a:moveTo>
                  <a:pt x="258390" y="0"/>
                </a:moveTo>
                <a:lnTo>
                  <a:pt x="0" y="0"/>
                </a:lnTo>
                <a:lnTo>
                  <a:pt x="0" y="406400"/>
                </a:lnTo>
                <a:lnTo>
                  <a:pt x="258390" y="406400"/>
                </a:lnTo>
                <a:lnTo>
                  <a:pt x="461590" y="203200"/>
                </a:lnTo>
                <a:lnTo>
                  <a:pt x="258390" y="0"/>
                </a:lnTo>
                <a:close/>
              </a:path>
            </a:pathLst>
          </a:custGeom>
          <a:solidFill>
            <a:srgbClr val="E4B738"/>
          </a:solidFill>
        </p:spPr>
      </p:sp>
      <p:sp>
        <p:nvSpPr>
          <p:cNvPr id="17" name="TextBox 17"/>
          <p:cNvSpPr txBox="1"/>
          <p:nvPr/>
        </p:nvSpPr>
        <p:spPr>
          <a:xfrm>
            <a:off x="781050" y="319405"/>
            <a:ext cx="10800000" cy="720090"/>
          </a:xfrm>
          <a:prstGeom prst="rect">
            <a:avLst/>
          </a:prstGeom>
        </p:spPr>
        <p:txBody>
          <a:bodyPr vert="horz" wrap="square" lIns="90170" tIns="46990" rIns="90170" bIns="46990" rtlCol="0" anchor="ctr">
            <a:normAutofit/>
          </a:bodyPr>
          <a:lstStyle/>
          <a:p>
            <a:pPr marL="0" indent="0" algn="l" fontAlgn="auto">
              <a:lnSpc>
                <a:spcPct val="100000"/>
              </a:lnSpc>
              <a:defRPr/>
            </a:pPr>
            <a:r>
              <a:rPr lang="en-US" sz="3200" b="1" i="0" u="none" baseline="0">
                <a:solidFill>
                  <a:srgbClr val="E4B738"/>
                </a:solidFill>
                <a:latin typeface="思源黑体 Normal"/>
                <a:ea typeface="思源黑体 Normal"/>
              </a:rPr>
              <a:t>纪律建设是全面从严治党的治本之策</a:t>
            </a:r>
            <a:endParaRPr lang="en-US" sz="1100"/>
          </a:p>
        </p:txBody>
      </p:sp>
      <p:sp>
        <p:nvSpPr>
          <p:cNvPr id="18" name="AutoShape 18"/>
          <p:cNvSpPr/>
          <p:nvPr/>
        </p:nvSpPr>
        <p:spPr>
          <a:xfrm>
            <a:off x="10795000" y="6540500"/>
            <a:ext cx="1270000" cy="190500"/>
          </a:xfrm>
          <a:prstGeom prst="rect">
            <a:avLst/>
          </a:prstGeom>
          <a:solidFill>
            <a:srgbClr val="000000">
              <a:alpha val="0"/>
            </a:srgbClr>
          </a:solidFill>
        </p:spPr>
        <p:txBody>
          <a:bodyPr rtlCol="0" anchor="t"/>
          <a:lstStyle/>
          <a:p>
            <a:pPr algn="r">
              <a:defRPr/>
            </a:pPr>
            <a:endParaRPr lang="en-US" sz="800" b="0" i="0" u="none" baseline="0">
              <a:solidFill>
                <a:srgbClr val="80808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  <p:transition advClick="0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130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869315" y="1439940"/>
            <a:ext cx="324485" cy="322580"/>
          </a:xfrm>
          <a:custGeom>
            <a:avLst/>
            <a:gdLst/>
            <a:ahLst/>
            <a:cxnLst/>
            <a:rect l="l" t="t" r="r" b="b"/>
            <a:pathLst>
              <a:path w="510" h="508">
                <a:moveTo>
                  <a:pt x="305" y="0"/>
                </a:moveTo>
                <a:cubicBezTo>
                  <a:pt x="193" y="0"/>
                  <a:pt x="102" y="91"/>
                  <a:pt x="102" y="203"/>
                </a:cubicBezTo>
                <a:cubicBezTo>
                  <a:pt x="102" y="228"/>
                  <a:pt x="106" y="252"/>
                  <a:pt x="115" y="275"/>
                </a:cubicBezTo>
                <a:lnTo>
                  <a:pt x="35" y="341"/>
                </a:lnTo>
                <a:cubicBezTo>
                  <a:pt x="7" y="363"/>
                  <a:pt x="-6" y="400"/>
                  <a:pt x="2" y="435"/>
                </a:cubicBezTo>
                <a:cubicBezTo>
                  <a:pt x="11" y="470"/>
                  <a:pt x="38" y="497"/>
                  <a:pt x="73" y="506"/>
                </a:cubicBezTo>
                <a:cubicBezTo>
                  <a:pt x="108" y="514"/>
                  <a:pt x="145" y="501"/>
                  <a:pt x="167" y="473"/>
                </a:cubicBezTo>
                <a:lnTo>
                  <a:pt x="233" y="393"/>
                </a:lnTo>
                <a:cubicBezTo>
                  <a:pt x="256" y="402"/>
                  <a:pt x="280" y="406"/>
                  <a:pt x="305" y="406"/>
                </a:cubicBezTo>
                <a:cubicBezTo>
                  <a:pt x="378" y="407"/>
                  <a:pt x="446" y="369"/>
                  <a:pt x="482" y="305"/>
                </a:cubicBezTo>
                <a:cubicBezTo>
                  <a:pt x="519" y="242"/>
                  <a:pt x="519" y="164"/>
                  <a:pt x="482" y="101"/>
                </a:cubicBezTo>
                <a:cubicBezTo>
                  <a:pt x="446" y="38"/>
                  <a:pt x="378" y="-1"/>
                  <a:pt x="305" y="0"/>
                </a:cubicBezTo>
                <a:close/>
                <a:moveTo>
                  <a:pt x="128" y="441"/>
                </a:moveTo>
                <a:cubicBezTo>
                  <a:pt x="118" y="454"/>
                  <a:pt x="101" y="460"/>
                  <a:pt x="85" y="456"/>
                </a:cubicBezTo>
                <a:cubicBezTo>
                  <a:pt x="68" y="452"/>
                  <a:pt x="56" y="440"/>
                  <a:pt x="52" y="424"/>
                </a:cubicBezTo>
                <a:cubicBezTo>
                  <a:pt x="48" y="407"/>
                  <a:pt x="54" y="390"/>
                  <a:pt x="67" y="380"/>
                </a:cubicBezTo>
                <a:lnTo>
                  <a:pt x="139" y="321"/>
                </a:lnTo>
                <a:cubicBezTo>
                  <a:pt x="152" y="339"/>
                  <a:pt x="169" y="355"/>
                  <a:pt x="187" y="369"/>
                </a:cubicBezTo>
                <a:lnTo>
                  <a:pt x="128" y="441"/>
                </a:lnTo>
                <a:close/>
                <a:moveTo>
                  <a:pt x="305" y="355"/>
                </a:moveTo>
                <a:cubicBezTo>
                  <a:pt x="221" y="355"/>
                  <a:pt x="152" y="287"/>
                  <a:pt x="152" y="203"/>
                </a:cubicBezTo>
                <a:cubicBezTo>
                  <a:pt x="152" y="119"/>
                  <a:pt x="221" y="51"/>
                  <a:pt x="305" y="51"/>
                </a:cubicBezTo>
                <a:cubicBezTo>
                  <a:pt x="389" y="51"/>
                  <a:pt x="457" y="119"/>
                  <a:pt x="457" y="203"/>
                </a:cubicBezTo>
                <a:cubicBezTo>
                  <a:pt x="457" y="287"/>
                  <a:pt x="389" y="355"/>
                  <a:pt x="305" y="355"/>
                </a:cubicBezTo>
                <a:close/>
                <a:moveTo>
                  <a:pt x="381" y="178"/>
                </a:moveTo>
                <a:cubicBezTo>
                  <a:pt x="374" y="178"/>
                  <a:pt x="367" y="181"/>
                  <a:pt x="363" y="185"/>
                </a:cubicBezTo>
                <a:cubicBezTo>
                  <a:pt x="358" y="190"/>
                  <a:pt x="355" y="197"/>
                  <a:pt x="355" y="203"/>
                </a:cubicBezTo>
                <a:cubicBezTo>
                  <a:pt x="355" y="231"/>
                  <a:pt x="332" y="254"/>
                  <a:pt x="304" y="254"/>
                </a:cubicBezTo>
                <a:cubicBezTo>
                  <a:pt x="295" y="254"/>
                  <a:pt x="286" y="259"/>
                  <a:pt x="282" y="267"/>
                </a:cubicBezTo>
                <a:cubicBezTo>
                  <a:pt x="277" y="275"/>
                  <a:pt x="277" y="285"/>
                  <a:pt x="282" y="293"/>
                </a:cubicBezTo>
                <a:cubicBezTo>
                  <a:pt x="286" y="300"/>
                  <a:pt x="295" y="305"/>
                  <a:pt x="304" y="305"/>
                </a:cubicBezTo>
                <a:cubicBezTo>
                  <a:pt x="360" y="305"/>
                  <a:pt x="406" y="259"/>
                  <a:pt x="406" y="203"/>
                </a:cubicBezTo>
                <a:cubicBezTo>
                  <a:pt x="406" y="197"/>
                  <a:pt x="403" y="190"/>
                  <a:pt x="399" y="185"/>
                </a:cubicBezTo>
                <a:cubicBezTo>
                  <a:pt x="394" y="181"/>
                  <a:pt x="387" y="178"/>
                  <a:pt x="381" y="178"/>
                </a:cubicBezTo>
                <a:close/>
              </a:path>
            </a:pathLst>
          </a:custGeom>
          <a:solidFill>
            <a:srgbClr val="E4B738"/>
          </a:solidFill>
          <a:ln cap="sq">
            <a:noFill/>
            <a:prstDash val="solid"/>
            <a:bevel/>
          </a:ln>
        </p:spPr>
        <p:txBody>
          <a:bodyPr vert="horz" wrap="square" lIns="90170" tIns="46990" rIns="90170" bIns="46990" anchor="ctr">
            <a:normAutofit/>
          </a:bodyPr>
          <a:p>
            <a:pPr marL="0" algn="l"/>
          </a:p>
        </p:txBody>
      </p:sp>
      <p:sp>
        <p:nvSpPr>
          <p:cNvPr id="3" name="Freeform 3"/>
          <p:cNvSpPr/>
          <p:nvPr/>
        </p:nvSpPr>
        <p:spPr>
          <a:xfrm>
            <a:off x="869315" y="4085350"/>
            <a:ext cx="324485" cy="323850"/>
          </a:xfrm>
          <a:custGeom>
            <a:avLst/>
            <a:gdLst/>
            <a:ahLst/>
            <a:cxnLst/>
            <a:rect l="l" t="t" r="r" b="b"/>
            <a:pathLst>
              <a:path w="510" h="510">
                <a:moveTo>
                  <a:pt x="459" y="0"/>
                </a:moveTo>
                <a:lnTo>
                  <a:pt x="76" y="0"/>
                </a:lnTo>
                <a:cubicBezTo>
                  <a:pt x="34" y="0"/>
                  <a:pt x="0" y="34"/>
                  <a:pt x="0" y="76"/>
                </a:cubicBezTo>
                <a:lnTo>
                  <a:pt x="0" y="434"/>
                </a:lnTo>
                <a:cubicBezTo>
                  <a:pt x="0" y="476"/>
                  <a:pt x="34" y="510"/>
                  <a:pt x="76" y="510"/>
                </a:cubicBezTo>
                <a:lnTo>
                  <a:pt x="459" y="510"/>
                </a:lnTo>
                <a:cubicBezTo>
                  <a:pt x="487" y="510"/>
                  <a:pt x="510" y="487"/>
                  <a:pt x="510" y="459"/>
                </a:cubicBezTo>
                <a:lnTo>
                  <a:pt x="510" y="51"/>
                </a:lnTo>
                <a:cubicBezTo>
                  <a:pt x="510" y="23"/>
                  <a:pt x="487" y="0"/>
                  <a:pt x="459" y="0"/>
                </a:cubicBezTo>
                <a:close/>
                <a:moveTo>
                  <a:pt x="51" y="434"/>
                </a:moveTo>
                <a:lnTo>
                  <a:pt x="51" y="76"/>
                </a:lnTo>
                <a:cubicBezTo>
                  <a:pt x="51" y="62"/>
                  <a:pt x="62" y="51"/>
                  <a:pt x="76" y="51"/>
                </a:cubicBezTo>
                <a:lnTo>
                  <a:pt x="102" y="51"/>
                </a:lnTo>
                <a:lnTo>
                  <a:pt x="102" y="459"/>
                </a:lnTo>
                <a:lnTo>
                  <a:pt x="76" y="459"/>
                </a:lnTo>
                <a:cubicBezTo>
                  <a:pt x="62" y="459"/>
                  <a:pt x="51" y="448"/>
                  <a:pt x="51" y="434"/>
                </a:cubicBezTo>
                <a:close/>
                <a:moveTo>
                  <a:pt x="153" y="459"/>
                </a:moveTo>
                <a:lnTo>
                  <a:pt x="153" y="51"/>
                </a:lnTo>
                <a:lnTo>
                  <a:pt x="459" y="51"/>
                </a:lnTo>
                <a:lnTo>
                  <a:pt x="459" y="459"/>
                </a:lnTo>
                <a:lnTo>
                  <a:pt x="153" y="459"/>
                </a:lnTo>
                <a:close/>
                <a:moveTo>
                  <a:pt x="382" y="204"/>
                </a:moveTo>
                <a:cubicBezTo>
                  <a:pt x="383" y="170"/>
                  <a:pt x="361" y="140"/>
                  <a:pt x="328" y="130"/>
                </a:cubicBezTo>
                <a:cubicBezTo>
                  <a:pt x="296" y="120"/>
                  <a:pt x="261" y="133"/>
                  <a:pt x="242" y="162"/>
                </a:cubicBezTo>
                <a:cubicBezTo>
                  <a:pt x="223" y="190"/>
                  <a:pt x="226" y="227"/>
                  <a:pt x="248" y="253"/>
                </a:cubicBezTo>
                <a:cubicBezTo>
                  <a:pt x="221" y="276"/>
                  <a:pt x="204" y="314"/>
                  <a:pt x="204" y="357"/>
                </a:cubicBezTo>
                <a:cubicBezTo>
                  <a:pt x="204" y="372"/>
                  <a:pt x="215" y="383"/>
                  <a:pt x="229" y="383"/>
                </a:cubicBezTo>
                <a:lnTo>
                  <a:pt x="382" y="383"/>
                </a:lnTo>
                <a:cubicBezTo>
                  <a:pt x="397" y="383"/>
                  <a:pt x="408" y="372"/>
                  <a:pt x="408" y="357"/>
                </a:cubicBezTo>
                <a:cubicBezTo>
                  <a:pt x="408" y="314"/>
                  <a:pt x="391" y="276"/>
                  <a:pt x="364" y="253"/>
                </a:cubicBezTo>
                <a:cubicBezTo>
                  <a:pt x="376" y="239"/>
                  <a:pt x="382" y="222"/>
                  <a:pt x="382" y="204"/>
                </a:cubicBezTo>
                <a:close/>
                <a:moveTo>
                  <a:pt x="306" y="179"/>
                </a:moveTo>
                <a:cubicBezTo>
                  <a:pt x="320" y="179"/>
                  <a:pt x="331" y="190"/>
                  <a:pt x="331" y="204"/>
                </a:cubicBezTo>
                <a:cubicBezTo>
                  <a:pt x="331" y="218"/>
                  <a:pt x="320" y="230"/>
                  <a:pt x="306" y="230"/>
                </a:cubicBezTo>
                <a:cubicBezTo>
                  <a:pt x="292" y="230"/>
                  <a:pt x="280" y="218"/>
                  <a:pt x="280" y="204"/>
                </a:cubicBezTo>
                <a:cubicBezTo>
                  <a:pt x="280" y="190"/>
                  <a:pt x="292" y="179"/>
                  <a:pt x="306" y="179"/>
                </a:cubicBezTo>
                <a:close/>
                <a:moveTo>
                  <a:pt x="258" y="332"/>
                </a:moveTo>
                <a:cubicBezTo>
                  <a:pt x="265" y="302"/>
                  <a:pt x="284" y="281"/>
                  <a:pt x="306" y="281"/>
                </a:cubicBezTo>
                <a:cubicBezTo>
                  <a:pt x="328" y="281"/>
                  <a:pt x="347" y="302"/>
                  <a:pt x="354" y="332"/>
                </a:cubicBezTo>
                <a:lnTo>
                  <a:pt x="258" y="332"/>
                </a:lnTo>
                <a:close/>
              </a:path>
            </a:pathLst>
          </a:custGeom>
          <a:solidFill>
            <a:srgbClr val="E4B738"/>
          </a:solidFill>
          <a:ln cap="sq">
            <a:noFill/>
            <a:prstDash val="solid"/>
            <a:bevel/>
          </a:ln>
        </p:spPr>
        <p:txBody>
          <a:bodyPr vert="horz" wrap="square" lIns="90170" tIns="46990" rIns="90170" bIns="46990" anchor="ctr">
            <a:normAutofit/>
          </a:bodyPr>
          <a:p>
            <a:pPr marL="0" algn="l"/>
          </a:p>
        </p:txBody>
      </p:sp>
      <p:sp>
        <p:nvSpPr>
          <p:cNvPr id="4" name="Freeform 4"/>
          <p:cNvSpPr/>
          <p:nvPr/>
        </p:nvSpPr>
        <p:spPr>
          <a:xfrm>
            <a:off x="4537696" y="4085360"/>
            <a:ext cx="323831" cy="323831"/>
          </a:xfrm>
          <a:custGeom>
            <a:avLst/>
            <a:gdLst/>
            <a:ahLst/>
            <a:cxnLst/>
            <a:rect l="l" t="t" r="r" b="b"/>
            <a:pathLst>
              <a:path w="510" h="510">
                <a:moveTo>
                  <a:pt x="434" y="128"/>
                </a:moveTo>
                <a:lnTo>
                  <a:pt x="332" y="128"/>
                </a:lnTo>
                <a:lnTo>
                  <a:pt x="332" y="76"/>
                </a:lnTo>
                <a:cubicBezTo>
                  <a:pt x="332" y="34"/>
                  <a:pt x="297" y="0"/>
                  <a:pt x="255" y="0"/>
                </a:cubicBezTo>
                <a:cubicBezTo>
                  <a:pt x="213" y="0"/>
                  <a:pt x="179" y="34"/>
                  <a:pt x="179" y="76"/>
                </a:cubicBezTo>
                <a:lnTo>
                  <a:pt x="179" y="128"/>
                </a:lnTo>
                <a:lnTo>
                  <a:pt x="76" y="128"/>
                </a:lnTo>
                <a:cubicBezTo>
                  <a:pt x="34" y="128"/>
                  <a:pt x="0" y="162"/>
                  <a:pt x="0" y="204"/>
                </a:cubicBezTo>
                <a:lnTo>
                  <a:pt x="0" y="434"/>
                </a:lnTo>
                <a:cubicBezTo>
                  <a:pt x="0" y="476"/>
                  <a:pt x="34" y="510"/>
                  <a:pt x="76" y="510"/>
                </a:cubicBezTo>
                <a:lnTo>
                  <a:pt x="434" y="510"/>
                </a:lnTo>
                <a:cubicBezTo>
                  <a:pt x="476" y="510"/>
                  <a:pt x="510" y="476"/>
                  <a:pt x="510" y="434"/>
                </a:cubicBezTo>
                <a:lnTo>
                  <a:pt x="510" y="204"/>
                </a:lnTo>
                <a:cubicBezTo>
                  <a:pt x="510" y="162"/>
                  <a:pt x="476" y="128"/>
                  <a:pt x="434" y="128"/>
                </a:cubicBezTo>
                <a:close/>
                <a:moveTo>
                  <a:pt x="230" y="76"/>
                </a:moveTo>
                <a:cubicBezTo>
                  <a:pt x="230" y="62"/>
                  <a:pt x="241" y="51"/>
                  <a:pt x="255" y="51"/>
                </a:cubicBezTo>
                <a:cubicBezTo>
                  <a:pt x="269" y="51"/>
                  <a:pt x="281" y="62"/>
                  <a:pt x="281" y="76"/>
                </a:cubicBezTo>
                <a:lnTo>
                  <a:pt x="281" y="128"/>
                </a:lnTo>
                <a:lnTo>
                  <a:pt x="230" y="128"/>
                </a:lnTo>
                <a:lnTo>
                  <a:pt x="230" y="76"/>
                </a:lnTo>
                <a:close/>
                <a:moveTo>
                  <a:pt x="459" y="434"/>
                </a:moveTo>
                <a:cubicBezTo>
                  <a:pt x="459" y="448"/>
                  <a:pt x="448" y="459"/>
                  <a:pt x="434" y="459"/>
                </a:cubicBezTo>
                <a:lnTo>
                  <a:pt x="76" y="459"/>
                </a:lnTo>
                <a:cubicBezTo>
                  <a:pt x="62" y="459"/>
                  <a:pt x="51" y="448"/>
                  <a:pt x="51" y="434"/>
                </a:cubicBezTo>
                <a:lnTo>
                  <a:pt x="51" y="204"/>
                </a:lnTo>
                <a:cubicBezTo>
                  <a:pt x="51" y="190"/>
                  <a:pt x="62" y="179"/>
                  <a:pt x="76" y="179"/>
                </a:cubicBezTo>
                <a:lnTo>
                  <a:pt x="434" y="179"/>
                </a:lnTo>
                <a:cubicBezTo>
                  <a:pt x="448" y="179"/>
                  <a:pt x="459" y="190"/>
                  <a:pt x="459" y="204"/>
                </a:cubicBezTo>
                <a:lnTo>
                  <a:pt x="459" y="434"/>
                </a:lnTo>
                <a:close/>
                <a:moveTo>
                  <a:pt x="229" y="229"/>
                </a:moveTo>
                <a:lnTo>
                  <a:pt x="127" y="229"/>
                </a:lnTo>
                <a:cubicBezTo>
                  <a:pt x="113" y="229"/>
                  <a:pt x="102" y="240"/>
                  <a:pt x="102" y="255"/>
                </a:cubicBezTo>
                <a:lnTo>
                  <a:pt x="102" y="382"/>
                </a:lnTo>
                <a:cubicBezTo>
                  <a:pt x="102" y="397"/>
                  <a:pt x="113" y="408"/>
                  <a:pt x="127" y="408"/>
                </a:cubicBezTo>
                <a:lnTo>
                  <a:pt x="229" y="408"/>
                </a:lnTo>
                <a:cubicBezTo>
                  <a:pt x="244" y="408"/>
                  <a:pt x="255" y="397"/>
                  <a:pt x="255" y="382"/>
                </a:cubicBezTo>
                <a:lnTo>
                  <a:pt x="255" y="255"/>
                </a:lnTo>
                <a:cubicBezTo>
                  <a:pt x="255" y="240"/>
                  <a:pt x="244" y="229"/>
                  <a:pt x="229" y="229"/>
                </a:cubicBezTo>
                <a:close/>
                <a:moveTo>
                  <a:pt x="204" y="357"/>
                </a:moveTo>
                <a:lnTo>
                  <a:pt x="153" y="357"/>
                </a:lnTo>
                <a:lnTo>
                  <a:pt x="153" y="280"/>
                </a:lnTo>
                <a:lnTo>
                  <a:pt x="204" y="280"/>
                </a:lnTo>
                <a:lnTo>
                  <a:pt x="204" y="357"/>
                </a:lnTo>
                <a:close/>
                <a:moveTo>
                  <a:pt x="383" y="229"/>
                </a:moveTo>
                <a:lnTo>
                  <a:pt x="307" y="229"/>
                </a:lnTo>
                <a:cubicBezTo>
                  <a:pt x="292" y="229"/>
                  <a:pt x="281" y="240"/>
                  <a:pt x="281" y="255"/>
                </a:cubicBezTo>
                <a:cubicBezTo>
                  <a:pt x="281" y="269"/>
                  <a:pt x="292" y="280"/>
                  <a:pt x="307" y="280"/>
                </a:cubicBezTo>
                <a:lnTo>
                  <a:pt x="383" y="280"/>
                </a:lnTo>
                <a:cubicBezTo>
                  <a:pt x="398" y="280"/>
                  <a:pt x="409" y="269"/>
                  <a:pt x="409" y="255"/>
                </a:cubicBezTo>
                <a:cubicBezTo>
                  <a:pt x="409" y="240"/>
                  <a:pt x="398" y="229"/>
                  <a:pt x="383" y="229"/>
                </a:cubicBezTo>
                <a:close/>
                <a:moveTo>
                  <a:pt x="383" y="357"/>
                </a:moveTo>
                <a:lnTo>
                  <a:pt x="307" y="357"/>
                </a:lnTo>
                <a:cubicBezTo>
                  <a:pt x="292" y="357"/>
                  <a:pt x="281" y="368"/>
                  <a:pt x="281" y="383"/>
                </a:cubicBezTo>
                <a:cubicBezTo>
                  <a:pt x="281" y="397"/>
                  <a:pt x="292" y="408"/>
                  <a:pt x="307" y="408"/>
                </a:cubicBezTo>
                <a:lnTo>
                  <a:pt x="383" y="408"/>
                </a:lnTo>
                <a:cubicBezTo>
                  <a:pt x="398" y="408"/>
                  <a:pt x="409" y="397"/>
                  <a:pt x="409" y="383"/>
                </a:cubicBezTo>
                <a:cubicBezTo>
                  <a:pt x="409" y="368"/>
                  <a:pt x="398" y="357"/>
                  <a:pt x="383" y="357"/>
                </a:cubicBezTo>
                <a:close/>
              </a:path>
            </a:pathLst>
          </a:custGeom>
          <a:solidFill>
            <a:srgbClr val="E4B738"/>
          </a:solidFill>
          <a:ln cap="sq">
            <a:noFill/>
            <a:prstDash val="solid"/>
            <a:bevel/>
          </a:ln>
        </p:spPr>
        <p:txBody>
          <a:bodyPr vert="horz" wrap="square" lIns="90170" tIns="46990" rIns="90170" bIns="46990" anchor="ctr">
            <a:normAutofit/>
          </a:bodyPr>
          <a:p>
            <a:pPr marL="0" algn="l"/>
          </a:p>
        </p:txBody>
      </p:sp>
      <p:sp>
        <p:nvSpPr>
          <p:cNvPr id="5" name="Freeform 5"/>
          <p:cNvSpPr/>
          <p:nvPr/>
        </p:nvSpPr>
        <p:spPr>
          <a:xfrm>
            <a:off x="4537696" y="1439433"/>
            <a:ext cx="323895" cy="323594"/>
          </a:xfrm>
          <a:custGeom>
            <a:avLst/>
            <a:gdLst/>
            <a:ahLst/>
            <a:cxnLst/>
            <a:rect l="l" t="t" r="r" b="b"/>
            <a:pathLst>
              <a:path w="323915" h="323614">
                <a:moveTo>
                  <a:pt x="301671" y="1143"/>
                </a:moveTo>
                <a:lnTo>
                  <a:pt x="142464" y="64825"/>
                </a:lnTo>
                <a:lnTo>
                  <a:pt x="80900" y="64825"/>
                </a:lnTo>
                <a:cubicBezTo>
                  <a:pt x="45811" y="64806"/>
                  <a:pt x="14715" y="87423"/>
                  <a:pt x="3924" y="120811"/>
                </a:cubicBezTo>
                <a:cubicBezTo>
                  <a:pt x="-6867" y="154201"/>
                  <a:pt x="5111" y="190737"/>
                  <a:pt x="33574" y="211258"/>
                </a:cubicBezTo>
                <a:lnTo>
                  <a:pt x="44588" y="283213"/>
                </a:lnTo>
                <a:cubicBezTo>
                  <a:pt x="48769" y="309371"/>
                  <a:pt x="73364" y="327187"/>
                  <a:pt x="99523" y="323006"/>
                </a:cubicBezTo>
                <a:cubicBezTo>
                  <a:pt x="125682" y="318825"/>
                  <a:pt x="143498" y="294229"/>
                  <a:pt x="139317" y="268071"/>
                </a:cubicBezTo>
                <a:lnTo>
                  <a:pt x="132416" y="226742"/>
                </a:lnTo>
                <a:lnTo>
                  <a:pt x="142682" y="226742"/>
                </a:lnTo>
                <a:lnTo>
                  <a:pt x="301655" y="290332"/>
                </a:lnTo>
                <a:cubicBezTo>
                  <a:pt x="306640" y="292341"/>
                  <a:pt x="312296" y="291749"/>
                  <a:pt x="316756" y="288750"/>
                </a:cubicBezTo>
                <a:cubicBezTo>
                  <a:pt x="321216" y="285752"/>
                  <a:pt x="323897" y="280736"/>
                  <a:pt x="323916" y="275361"/>
                </a:cubicBezTo>
                <a:lnTo>
                  <a:pt x="323916" y="16191"/>
                </a:lnTo>
                <a:cubicBezTo>
                  <a:pt x="323902" y="10821"/>
                  <a:pt x="321233" y="5805"/>
                  <a:pt x="316787" y="2793"/>
                </a:cubicBezTo>
                <a:cubicBezTo>
                  <a:pt x="312341" y="-218"/>
                  <a:pt x="306694" y="-836"/>
                  <a:pt x="301702" y="1143"/>
                </a:cubicBezTo>
                <a:moveTo>
                  <a:pt x="80900" y="97227"/>
                </a:moveTo>
                <a:lnTo>
                  <a:pt x="129503" y="97227"/>
                </a:lnTo>
                <a:lnTo>
                  <a:pt x="129503" y="194418"/>
                </a:lnTo>
                <a:lnTo>
                  <a:pt x="80900" y="194418"/>
                </a:lnTo>
                <a:cubicBezTo>
                  <a:pt x="54401" y="193943"/>
                  <a:pt x="33167" y="172327"/>
                  <a:pt x="33167" y="145823"/>
                </a:cubicBezTo>
                <a:cubicBezTo>
                  <a:pt x="33167" y="119319"/>
                  <a:pt x="54401" y="97702"/>
                  <a:pt x="80900" y="97227"/>
                </a:cubicBezTo>
                <a:moveTo>
                  <a:pt x="107382" y="273461"/>
                </a:moveTo>
                <a:cubicBezTo>
                  <a:pt x="108296" y="278974"/>
                  <a:pt x="106187" y="284554"/>
                  <a:pt x="101855" y="288084"/>
                </a:cubicBezTo>
                <a:cubicBezTo>
                  <a:pt x="97524" y="291614"/>
                  <a:pt x="91633" y="292555"/>
                  <a:pt x="86418" y="290547"/>
                </a:cubicBezTo>
                <a:cubicBezTo>
                  <a:pt x="81203" y="288539"/>
                  <a:pt x="77462" y="283892"/>
                  <a:pt x="76616" y="278368"/>
                </a:cubicBezTo>
                <a:lnTo>
                  <a:pt x="68562" y="225745"/>
                </a:lnTo>
                <a:cubicBezTo>
                  <a:pt x="77909" y="227210"/>
                  <a:pt x="81663" y="226805"/>
                  <a:pt x="99593" y="226805"/>
                </a:cubicBezTo>
                <a:lnTo>
                  <a:pt x="107382" y="273461"/>
                </a:lnTo>
                <a:moveTo>
                  <a:pt x="291483" y="251434"/>
                </a:moveTo>
                <a:lnTo>
                  <a:pt x="161905" y="199590"/>
                </a:lnTo>
                <a:lnTo>
                  <a:pt x="161905" y="91884"/>
                </a:lnTo>
                <a:lnTo>
                  <a:pt x="291483" y="40041"/>
                </a:lnTo>
                <a:lnTo>
                  <a:pt x="291483" y="251434"/>
                </a:lnTo>
              </a:path>
            </a:pathLst>
          </a:custGeom>
          <a:solidFill>
            <a:srgbClr val="E4B738"/>
          </a:solidFill>
          <a:ln cap="sq">
            <a:noFill/>
            <a:prstDash val="solid"/>
            <a:bevel/>
          </a:ln>
        </p:spPr>
        <p:txBody>
          <a:bodyPr vert="horz" lIns="90170" tIns="46990" rIns="90170" bIns="46990" anchor="ctr">
            <a:normAutofit/>
          </a:bodyPr>
          <a:p>
            <a:pPr marL="0" algn="l"/>
          </a:p>
        </p:txBody>
      </p:sp>
      <p:sp>
        <p:nvSpPr>
          <p:cNvPr id="6" name="Freeform 6"/>
          <p:cNvSpPr/>
          <p:nvPr/>
        </p:nvSpPr>
        <p:spPr>
          <a:xfrm>
            <a:off x="8199525" y="1439283"/>
            <a:ext cx="323128" cy="323895"/>
          </a:xfrm>
          <a:custGeom>
            <a:avLst/>
            <a:gdLst/>
            <a:ahLst/>
            <a:cxnLst/>
            <a:rect l="l" t="t" r="r" b="b"/>
            <a:pathLst>
              <a:path w="323148" h="323915">
                <a:moveTo>
                  <a:pt x="248544" y="12116"/>
                </a:moveTo>
                <a:cubicBezTo>
                  <a:pt x="217529" y="-2426"/>
                  <a:pt x="181982" y="-3940"/>
                  <a:pt x="149843" y="7911"/>
                </a:cubicBezTo>
                <a:cubicBezTo>
                  <a:pt x="103454" y="24989"/>
                  <a:pt x="70787" y="66924"/>
                  <a:pt x="65578" y="116080"/>
                </a:cubicBezTo>
                <a:cubicBezTo>
                  <a:pt x="61792" y="152262"/>
                  <a:pt x="45702" y="186049"/>
                  <a:pt x="19996" y="211791"/>
                </a:cubicBezTo>
                <a:cubicBezTo>
                  <a:pt x="-5030" y="236832"/>
                  <a:pt x="-6805" y="277587"/>
                  <a:pt x="16025" y="302659"/>
                </a:cubicBezTo>
                <a:cubicBezTo>
                  <a:pt x="39960" y="328899"/>
                  <a:pt x="81696" y="332808"/>
                  <a:pt x="111253" y="303266"/>
                </a:cubicBezTo>
                <a:cubicBezTo>
                  <a:pt x="159077" y="255458"/>
                  <a:pt x="208475" y="261375"/>
                  <a:pt x="238188" y="250552"/>
                </a:cubicBezTo>
                <a:cubicBezTo>
                  <a:pt x="287275" y="232674"/>
                  <a:pt x="320760" y="186987"/>
                  <a:pt x="323026" y="134794"/>
                </a:cubicBezTo>
                <a:cubicBezTo>
                  <a:pt x="325293" y="82601"/>
                  <a:pt x="295896" y="34182"/>
                  <a:pt x="248544" y="12116"/>
                </a:cubicBezTo>
                <a:moveTo>
                  <a:pt x="39867" y="280919"/>
                </a:moveTo>
                <a:cubicBezTo>
                  <a:pt x="28468" y="268461"/>
                  <a:pt x="29791" y="247640"/>
                  <a:pt x="42795" y="234637"/>
                </a:cubicBezTo>
                <a:cubicBezTo>
                  <a:pt x="46797" y="230634"/>
                  <a:pt x="50581" y="226430"/>
                  <a:pt x="54225" y="222178"/>
                </a:cubicBezTo>
                <a:lnTo>
                  <a:pt x="101053" y="269006"/>
                </a:lnTo>
                <a:cubicBezTo>
                  <a:pt x="96677" y="272650"/>
                  <a:pt x="92441" y="276465"/>
                  <a:pt x="88392" y="280514"/>
                </a:cubicBezTo>
                <a:cubicBezTo>
                  <a:pt x="72243" y="296663"/>
                  <a:pt x="51843" y="294141"/>
                  <a:pt x="39867" y="280997"/>
                </a:cubicBezTo>
                <a:moveTo>
                  <a:pt x="281807" y="170118"/>
                </a:moveTo>
                <a:cubicBezTo>
                  <a:pt x="271020" y="193484"/>
                  <a:pt x="251322" y="211556"/>
                  <a:pt x="227115" y="220294"/>
                </a:cubicBezTo>
                <a:cubicBezTo>
                  <a:pt x="202681" y="229186"/>
                  <a:pt x="174168" y="224031"/>
                  <a:pt x="128056" y="250350"/>
                </a:cubicBezTo>
                <a:lnTo>
                  <a:pt x="112219" y="234419"/>
                </a:lnTo>
                <a:lnTo>
                  <a:pt x="168701" y="177936"/>
                </a:lnTo>
                <a:lnTo>
                  <a:pt x="230526" y="177936"/>
                </a:lnTo>
                <a:cubicBezTo>
                  <a:pt x="239245" y="177665"/>
                  <a:pt x="246173" y="170518"/>
                  <a:pt x="246173" y="161794"/>
                </a:cubicBezTo>
                <a:cubicBezTo>
                  <a:pt x="246173" y="153071"/>
                  <a:pt x="239245" y="145924"/>
                  <a:pt x="230526" y="145653"/>
                </a:cubicBezTo>
                <a:lnTo>
                  <a:pt x="178170" y="145653"/>
                </a:lnTo>
                <a:lnTo>
                  <a:pt x="178170" y="93313"/>
                </a:lnTo>
                <a:cubicBezTo>
                  <a:pt x="178352" y="87426"/>
                  <a:pt x="175317" y="81907"/>
                  <a:pt x="170248" y="78910"/>
                </a:cubicBezTo>
                <a:cubicBezTo>
                  <a:pt x="165177" y="75913"/>
                  <a:pt x="158880" y="75913"/>
                  <a:pt x="153809" y="78910"/>
                </a:cubicBezTo>
                <a:cubicBezTo>
                  <a:pt x="148740" y="81907"/>
                  <a:pt x="145705" y="87426"/>
                  <a:pt x="145887" y="93313"/>
                </a:cubicBezTo>
                <a:lnTo>
                  <a:pt x="145887" y="155106"/>
                </a:lnTo>
                <a:lnTo>
                  <a:pt x="89389" y="211589"/>
                </a:lnTo>
                <a:lnTo>
                  <a:pt x="73022" y="195206"/>
                </a:lnTo>
                <a:cubicBezTo>
                  <a:pt x="86500" y="171950"/>
                  <a:pt x="94926" y="146113"/>
                  <a:pt x="97751" y="119382"/>
                </a:cubicBezTo>
                <a:cubicBezTo>
                  <a:pt x="101646" y="82514"/>
                  <a:pt x="126141" y="51058"/>
                  <a:pt x="160931" y="38247"/>
                </a:cubicBezTo>
                <a:cubicBezTo>
                  <a:pt x="197718" y="24798"/>
                  <a:pt x="238985" y="34848"/>
                  <a:pt x="265470" y="63706"/>
                </a:cubicBezTo>
                <a:cubicBezTo>
                  <a:pt x="291955" y="92563"/>
                  <a:pt x="298434" y="134539"/>
                  <a:pt x="281885" y="170040"/>
                </a:cubicBezTo>
              </a:path>
            </a:pathLst>
          </a:custGeom>
          <a:solidFill>
            <a:srgbClr val="E4B738"/>
          </a:solidFill>
          <a:ln cap="sq">
            <a:noFill/>
            <a:prstDash val="solid"/>
            <a:bevel/>
          </a:ln>
        </p:spPr>
        <p:txBody>
          <a:bodyPr vert="horz" lIns="90170" tIns="46990" rIns="90170" bIns="46990" anchor="ctr">
            <a:normAutofit/>
          </a:bodyPr>
          <a:p>
            <a:pPr marL="0" algn="l"/>
          </a:p>
        </p:txBody>
      </p:sp>
      <p:sp>
        <p:nvSpPr>
          <p:cNvPr id="7" name="AutoShape 7"/>
          <p:cNvSpPr/>
          <p:nvPr/>
        </p:nvSpPr>
        <p:spPr>
          <a:xfrm>
            <a:off x="774020" y="1989455"/>
            <a:ext cx="3240000" cy="1944000"/>
          </a:xfrm>
          <a:prstGeom prst="rect">
            <a:avLst/>
          </a:prstGeom>
        </p:spPr>
        <p:txBody>
          <a:bodyPr vert="horz" wrap="square" lIns="90170" tIns="46990" rIns="90170" bIns="46990" anchor="t">
            <a:normAutofit/>
          </a:bodyPr>
          <a:p>
            <a:pPr marL="0" indent="0" algn="just" fontAlgn="auto">
              <a:lnSpc>
                <a:spcPct val="120000"/>
              </a:lnSpc>
            </a:pPr>
            <a:r>
              <a:rPr lang="en-US" sz="1400" b="0" i="0" u="none" baseline="0">
                <a:solidFill>
                  <a:schemeClr val="bg1"/>
                </a:solidFill>
                <a:latin typeface="思源黑体 Normal"/>
                <a:ea typeface="思源黑体 Normal"/>
              </a:rPr>
              <a:t>坚决维护党中央权威和集中统一领导，绝不允许在贯彻执行中央决策部署上打折扣、做选择、搞变通。当前要重点防范“低级红”“高级黑”，严禁散布违背党的理论和路线方针政策的言论。</a:t>
            </a:r>
            <a:endParaRPr lang="en-US" sz="1400" b="0" i="0" u="none" baseline="0">
              <a:solidFill>
                <a:schemeClr val="bg1"/>
              </a:solidFill>
              <a:latin typeface="思源黑体 Normal"/>
              <a:ea typeface="思源黑体 Normal"/>
            </a:endParaRPr>
          </a:p>
        </p:txBody>
      </p:sp>
      <p:sp>
        <p:nvSpPr>
          <p:cNvPr id="8" name="AutoShape 8"/>
          <p:cNvSpPr/>
          <p:nvPr/>
        </p:nvSpPr>
        <p:spPr>
          <a:xfrm>
            <a:off x="774020" y="4643120"/>
            <a:ext cx="3240000" cy="1944000"/>
          </a:xfrm>
          <a:prstGeom prst="rect">
            <a:avLst/>
          </a:prstGeom>
        </p:spPr>
        <p:txBody>
          <a:bodyPr vert="horz" wrap="square" lIns="90170" tIns="46990" rIns="90170" bIns="46990" anchor="t">
            <a:normAutofit/>
          </a:bodyPr>
          <a:p>
            <a:pPr marL="0" indent="0" algn="just" fontAlgn="auto">
              <a:lnSpc>
                <a:spcPct val="120000"/>
              </a:lnSpc>
            </a:pPr>
            <a:r>
              <a:rPr lang="en-US" sz="1400" b="0" i="0" u="none" baseline="0">
                <a:solidFill>
                  <a:schemeClr val="bg1"/>
                </a:solidFill>
                <a:latin typeface="思源黑体 Normal"/>
                <a:ea typeface="思源黑体 Normal"/>
              </a:rPr>
              <a:t>严禁超标准、超范围向群众筹资筹劳，严禁在办理涉及群众事务时刁难群众、吃拿卡要，严禁在扶贫、救灾等资金使用中优亲厚友。要主动接受群众监督，让权力在阳光下运行。</a:t>
            </a:r>
            <a:endParaRPr lang="en-US" sz="1400" b="0" i="0" u="none" baseline="0">
              <a:solidFill>
                <a:schemeClr val="bg1"/>
              </a:solidFill>
              <a:latin typeface="思源黑体 Normal"/>
              <a:ea typeface="思源黑体 Normal"/>
            </a:endParaRPr>
          </a:p>
        </p:txBody>
      </p:sp>
      <p:sp>
        <p:nvSpPr>
          <p:cNvPr id="9" name="AutoShape 9"/>
          <p:cNvSpPr/>
          <p:nvPr/>
        </p:nvSpPr>
        <p:spPr>
          <a:xfrm>
            <a:off x="4491990" y="1989455"/>
            <a:ext cx="3240000" cy="1944000"/>
          </a:xfrm>
          <a:prstGeom prst="rect">
            <a:avLst/>
          </a:prstGeom>
        </p:spPr>
        <p:txBody>
          <a:bodyPr vert="horz" wrap="square" lIns="90170" tIns="46990" rIns="90170" bIns="46990" anchor="t">
            <a:normAutofit/>
          </a:bodyPr>
          <a:p>
            <a:pPr marL="0" indent="0" algn="just" fontAlgn="auto">
              <a:lnSpc>
                <a:spcPct val="120000"/>
              </a:lnSpc>
            </a:pPr>
            <a:r>
              <a:rPr lang="en-US" sz="1400" b="0" i="0" u="none" baseline="0">
                <a:solidFill>
                  <a:schemeClr val="bg1"/>
                </a:solidFill>
                <a:latin typeface="思源黑体 Normal"/>
                <a:ea typeface="思源黑体 Normal"/>
              </a:rPr>
              <a:t>严格执行民主集中制、请示报告制度、干部选拔任用规定。严禁拉帮结派、搞团团伙伙，严禁跑官要官、买官卖官，确保党的组织体系严密高效运转。</a:t>
            </a:r>
            <a:endParaRPr lang="en-US" sz="1400" b="0" i="0" u="none" baseline="0">
              <a:solidFill>
                <a:schemeClr val="bg1"/>
              </a:solidFill>
              <a:latin typeface="思源黑体 Normal"/>
              <a:ea typeface="思源黑体 Normal"/>
            </a:endParaRPr>
          </a:p>
        </p:txBody>
      </p:sp>
      <p:sp>
        <p:nvSpPr>
          <p:cNvPr id="10" name="AutoShape 10"/>
          <p:cNvSpPr/>
          <p:nvPr/>
        </p:nvSpPr>
        <p:spPr>
          <a:xfrm>
            <a:off x="4491990" y="4643120"/>
            <a:ext cx="3240000" cy="1944000"/>
          </a:xfrm>
          <a:prstGeom prst="rect">
            <a:avLst/>
          </a:prstGeom>
        </p:spPr>
        <p:txBody>
          <a:bodyPr vert="horz" wrap="square" lIns="90170" tIns="46990" rIns="90170" bIns="46990" anchor="t">
            <a:normAutofit/>
          </a:bodyPr>
          <a:p>
            <a:pPr marL="0" indent="0" algn="just" fontAlgn="auto">
              <a:lnSpc>
                <a:spcPct val="120000"/>
              </a:lnSpc>
            </a:pPr>
            <a:r>
              <a:rPr lang="en-US" sz="1400" b="0" i="0" u="none" baseline="0">
                <a:solidFill>
                  <a:schemeClr val="bg1"/>
                </a:solidFill>
                <a:latin typeface="思源黑体 Normal"/>
                <a:ea typeface="思源黑体 Normal"/>
              </a:rPr>
              <a:t>严禁工作中不负责任、疏于管理，严禁形式主义、官僚主义，严禁违规干预和插手市场经济活动。要树立正确政绩观，杜绝“形象工程”“政绩工程”。</a:t>
            </a:r>
            <a:endParaRPr lang="en-US" sz="1400" b="0" i="0" u="none" baseline="0">
              <a:solidFill>
                <a:schemeClr val="bg1"/>
              </a:solidFill>
              <a:latin typeface="思源黑体 Normal"/>
              <a:ea typeface="思源黑体 Normal"/>
            </a:endParaRPr>
          </a:p>
        </p:txBody>
      </p:sp>
      <p:sp>
        <p:nvSpPr>
          <p:cNvPr id="11" name="AutoShape 11"/>
          <p:cNvSpPr/>
          <p:nvPr/>
        </p:nvSpPr>
        <p:spPr>
          <a:xfrm>
            <a:off x="8164195" y="1989455"/>
            <a:ext cx="3240000" cy="1944000"/>
          </a:xfrm>
          <a:prstGeom prst="rect">
            <a:avLst/>
          </a:prstGeom>
        </p:spPr>
        <p:txBody>
          <a:bodyPr vert="horz" wrap="square" lIns="90170" tIns="46990" rIns="90170" bIns="46990" anchor="t">
            <a:normAutofit/>
          </a:bodyPr>
          <a:p>
            <a:pPr marL="0" indent="0" algn="just" fontAlgn="auto">
              <a:lnSpc>
                <a:spcPct val="120000"/>
              </a:lnSpc>
            </a:pPr>
            <a:r>
              <a:rPr lang="en-US" sz="1400" b="0" i="0" u="none" baseline="0">
                <a:solidFill>
                  <a:schemeClr val="bg1"/>
                </a:solidFill>
                <a:latin typeface="思源黑体 Normal"/>
                <a:ea typeface="思源黑体 Normal"/>
              </a:rPr>
              <a:t>严禁以权谋私、贪污受贿、违规接受礼品礼金、违规经商办企业。要管好“八小时之外”，净化社交圈、生活圈、朋友圈，坚决守住公私分明、清正廉洁的底线。</a:t>
            </a:r>
            <a:endParaRPr lang="en-US" sz="1400" b="0" i="0" u="none" baseline="0">
              <a:solidFill>
                <a:schemeClr val="bg1"/>
              </a:solidFill>
              <a:latin typeface="思源黑体 Normal"/>
              <a:ea typeface="思源黑体 Normal"/>
            </a:endParaRPr>
          </a:p>
        </p:txBody>
      </p:sp>
      <p:sp>
        <p:nvSpPr>
          <p:cNvPr id="12" name="TextBox 12"/>
          <p:cNvSpPr txBox="1"/>
          <p:nvPr/>
        </p:nvSpPr>
        <p:spPr>
          <a:xfrm>
            <a:off x="1193800" y="1363345"/>
            <a:ext cx="2762885" cy="754380"/>
          </a:xfrm>
          <a:prstGeom prst="rect">
            <a:avLst/>
          </a:prstGeom>
          <a:noFill/>
        </p:spPr>
        <p:txBody>
          <a:bodyPr vert="horz" wrap="square" lIns="90170" tIns="46990" rIns="90170" bIns="46990" rtlCol="0" anchor="t">
            <a:normAutofit/>
          </a:bodyPr>
          <a:lstStyle/>
          <a:p>
            <a:pPr marL="0" algn="l">
              <a:defRPr/>
            </a:pPr>
            <a:r>
              <a:rPr lang="en-US" sz="2000" b="1" i="0" u="none" baseline="0">
                <a:solidFill>
                  <a:srgbClr val="E4B738"/>
                </a:solidFill>
                <a:latin typeface="思源黑体 Normal"/>
                <a:ea typeface="思源黑体 Normal"/>
              </a:rPr>
              <a:t>政治纪律是根本</a:t>
            </a:r>
            <a:endParaRPr lang="en-US" sz="1100"/>
          </a:p>
        </p:txBody>
      </p:sp>
      <p:sp>
        <p:nvSpPr>
          <p:cNvPr id="13" name="TextBox 13"/>
          <p:cNvSpPr txBox="1"/>
          <p:nvPr/>
        </p:nvSpPr>
        <p:spPr>
          <a:xfrm>
            <a:off x="4861560" y="1363345"/>
            <a:ext cx="2762885" cy="754380"/>
          </a:xfrm>
          <a:prstGeom prst="rect">
            <a:avLst/>
          </a:prstGeom>
          <a:noFill/>
        </p:spPr>
        <p:txBody>
          <a:bodyPr vert="horz" wrap="square" lIns="90170" tIns="46990" rIns="90170" bIns="46990" rtlCol="0" anchor="t">
            <a:normAutofit/>
          </a:bodyPr>
          <a:lstStyle/>
          <a:p>
            <a:pPr marL="0" algn="l">
              <a:defRPr/>
            </a:pPr>
            <a:r>
              <a:rPr lang="en-US" sz="2000" b="1" i="0" u="none" baseline="0">
                <a:solidFill>
                  <a:srgbClr val="E4B738"/>
                </a:solidFill>
                <a:latin typeface="思源黑体 Normal"/>
                <a:ea typeface="思源黑体 Normal"/>
              </a:rPr>
              <a:t>组织纪律是保障</a:t>
            </a:r>
            <a:endParaRPr lang="en-US" sz="1100"/>
          </a:p>
        </p:txBody>
      </p:sp>
      <p:sp>
        <p:nvSpPr>
          <p:cNvPr id="14" name="TextBox 14"/>
          <p:cNvSpPr txBox="1"/>
          <p:nvPr/>
        </p:nvSpPr>
        <p:spPr>
          <a:xfrm>
            <a:off x="8529320" y="1363345"/>
            <a:ext cx="2762885" cy="754380"/>
          </a:xfrm>
          <a:prstGeom prst="rect">
            <a:avLst/>
          </a:prstGeom>
          <a:noFill/>
        </p:spPr>
        <p:txBody>
          <a:bodyPr vert="horz" wrap="square" lIns="90170" tIns="46990" rIns="90170" bIns="46990" rtlCol="0" anchor="t">
            <a:normAutofit/>
          </a:bodyPr>
          <a:lstStyle/>
          <a:p>
            <a:pPr marL="0" algn="l">
              <a:defRPr/>
            </a:pPr>
            <a:r>
              <a:rPr lang="en-US" sz="2000" b="1" i="0" u="none" baseline="0">
                <a:solidFill>
                  <a:srgbClr val="E4B738"/>
                </a:solidFill>
                <a:latin typeface="思源黑体 Normal"/>
                <a:ea typeface="思源黑体 Normal"/>
              </a:rPr>
              <a:t>廉洁纪律是底线</a:t>
            </a:r>
            <a:endParaRPr lang="en-US" sz="1100"/>
          </a:p>
        </p:txBody>
      </p:sp>
      <p:sp>
        <p:nvSpPr>
          <p:cNvPr id="15" name="TextBox 15"/>
          <p:cNvSpPr txBox="1"/>
          <p:nvPr/>
        </p:nvSpPr>
        <p:spPr>
          <a:xfrm>
            <a:off x="1193800" y="4021455"/>
            <a:ext cx="2762885" cy="754380"/>
          </a:xfrm>
          <a:prstGeom prst="rect">
            <a:avLst/>
          </a:prstGeom>
          <a:noFill/>
        </p:spPr>
        <p:txBody>
          <a:bodyPr vert="horz" wrap="square" lIns="90170" tIns="46990" rIns="90170" bIns="46990" rtlCol="0" anchor="t">
            <a:normAutofit/>
          </a:bodyPr>
          <a:lstStyle/>
          <a:p>
            <a:pPr marL="0" algn="l">
              <a:defRPr/>
            </a:pPr>
            <a:r>
              <a:rPr lang="en-US" sz="2000" b="1" i="0" u="none" baseline="0">
                <a:solidFill>
                  <a:srgbClr val="E4B738"/>
                </a:solidFill>
                <a:latin typeface="思源黑体 Normal"/>
                <a:ea typeface="思源黑体 Normal"/>
              </a:rPr>
              <a:t>群众纪律是宗旨</a:t>
            </a:r>
            <a:endParaRPr lang="en-US" sz="1100"/>
          </a:p>
        </p:txBody>
      </p:sp>
      <p:sp>
        <p:nvSpPr>
          <p:cNvPr id="16" name="TextBox 16"/>
          <p:cNvSpPr txBox="1"/>
          <p:nvPr/>
        </p:nvSpPr>
        <p:spPr>
          <a:xfrm>
            <a:off x="4861560" y="4021455"/>
            <a:ext cx="2762885" cy="754380"/>
          </a:xfrm>
          <a:prstGeom prst="rect">
            <a:avLst/>
          </a:prstGeom>
          <a:noFill/>
        </p:spPr>
        <p:txBody>
          <a:bodyPr vert="horz" wrap="square" lIns="90170" tIns="46990" rIns="90170" bIns="46990" rtlCol="0" anchor="t">
            <a:normAutofit/>
          </a:bodyPr>
          <a:lstStyle/>
          <a:p>
            <a:pPr marL="0" algn="l">
              <a:defRPr/>
            </a:pPr>
            <a:r>
              <a:rPr lang="en-US" sz="2000" b="1" i="0" u="none" baseline="0">
                <a:solidFill>
                  <a:srgbClr val="E4B738"/>
                </a:solidFill>
                <a:latin typeface="思源黑体 Normal"/>
                <a:ea typeface="思源黑体 Normal"/>
              </a:rPr>
              <a:t>工作纪律是标尺</a:t>
            </a:r>
            <a:endParaRPr lang="en-US" sz="1100"/>
          </a:p>
        </p:txBody>
      </p:sp>
      <p:sp>
        <p:nvSpPr>
          <p:cNvPr id="17" name="Freeform 17"/>
          <p:cNvSpPr/>
          <p:nvPr/>
        </p:nvSpPr>
        <p:spPr>
          <a:xfrm>
            <a:off x="8266200" y="4085350"/>
            <a:ext cx="307956" cy="323831"/>
          </a:xfrm>
          <a:custGeom>
            <a:avLst/>
            <a:gdLst/>
            <a:ahLst/>
            <a:cxnLst/>
            <a:rect l="l" t="t" r="r" b="b"/>
            <a:pathLst>
              <a:path w="485" h="510">
                <a:moveTo>
                  <a:pt x="459" y="306"/>
                </a:moveTo>
                <a:lnTo>
                  <a:pt x="459" y="153"/>
                </a:lnTo>
                <a:cubicBezTo>
                  <a:pt x="468" y="153"/>
                  <a:pt x="477" y="149"/>
                  <a:pt x="481" y="141"/>
                </a:cubicBezTo>
                <a:cubicBezTo>
                  <a:pt x="486" y="133"/>
                  <a:pt x="486" y="123"/>
                  <a:pt x="481" y="115"/>
                </a:cubicBezTo>
                <a:cubicBezTo>
                  <a:pt x="477" y="107"/>
                  <a:pt x="468" y="102"/>
                  <a:pt x="459" y="102"/>
                </a:cubicBezTo>
                <a:lnTo>
                  <a:pt x="459" y="26"/>
                </a:lnTo>
                <a:cubicBezTo>
                  <a:pt x="459" y="19"/>
                  <a:pt x="456" y="12"/>
                  <a:pt x="451" y="7"/>
                </a:cubicBezTo>
                <a:cubicBezTo>
                  <a:pt x="446" y="3"/>
                  <a:pt x="440" y="0"/>
                  <a:pt x="433" y="0"/>
                </a:cubicBezTo>
                <a:lnTo>
                  <a:pt x="25" y="0"/>
                </a:lnTo>
                <a:cubicBezTo>
                  <a:pt x="11" y="0"/>
                  <a:pt x="0" y="11"/>
                  <a:pt x="0" y="26"/>
                </a:cubicBezTo>
                <a:lnTo>
                  <a:pt x="0" y="433"/>
                </a:lnTo>
                <a:cubicBezTo>
                  <a:pt x="0" y="448"/>
                  <a:pt x="11" y="459"/>
                  <a:pt x="25" y="459"/>
                </a:cubicBezTo>
                <a:lnTo>
                  <a:pt x="77" y="459"/>
                </a:lnTo>
                <a:lnTo>
                  <a:pt x="77" y="485"/>
                </a:lnTo>
                <a:cubicBezTo>
                  <a:pt x="77" y="499"/>
                  <a:pt x="88" y="510"/>
                  <a:pt x="102" y="510"/>
                </a:cubicBezTo>
                <a:cubicBezTo>
                  <a:pt x="116" y="510"/>
                  <a:pt x="127" y="499"/>
                  <a:pt x="127" y="485"/>
                </a:cubicBezTo>
                <a:lnTo>
                  <a:pt x="127" y="459"/>
                </a:lnTo>
                <a:lnTo>
                  <a:pt x="331" y="459"/>
                </a:lnTo>
                <a:lnTo>
                  <a:pt x="331" y="485"/>
                </a:lnTo>
                <a:cubicBezTo>
                  <a:pt x="331" y="499"/>
                  <a:pt x="343" y="510"/>
                  <a:pt x="357" y="510"/>
                </a:cubicBezTo>
                <a:cubicBezTo>
                  <a:pt x="371" y="510"/>
                  <a:pt x="382" y="499"/>
                  <a:pt x="382" y="485"/>
                </a:cubicBezTo>
                <a:lnTo>
                  <a:pt x="382" y="459"/>
                </a:lnTo>
                <a:lnTo>
                  <a:pt x="433" y="459"/>
                </a:lnTo>
                <a:cubicBezTo>
                  <a:pt x="440" y="459"/>
                  <a:pt x="446" y="456"/>
                  <a:pt x="451" y="451"/>
                </a:cubicBezTo>
                <a:cubicBezTo>
                  <a:pt x="456" y="447"/>
                  <a:pt x="459" y="440"/>
                  <a:pt x="459" y="433"/>
                </a:cubicBezTo>
                <a:lnTo>
                  <a:pt x="459" y="357"/>
                </a:lnTo>
                <a:cubicBezTo>
                  <a:pt x="473" y="357"/>
                  <a:pt x="484" y="346"/>
                  <a:pt x="484" y="332"/>
                </a:cubicBezTo>
                <a:cubicBezTo>
                  <a:pt x="484" y="317"/>
                  <a:pt x="473" y="306"/>
                  <a:pt x="459" y="306"/>
                </a:cubicBezTo>
                <a:close/>
                <a:moveTo>
                  <a:pt x="51" y="408"/>
                </a:moveTo>
                <a:lnTo>
                  <a:pt x="51" y="51"/>
                </a:lnTo>
                <a:lnTo>
                  <a:pt x="408" y="51"/>
                </a:lnTo>
                <a:lnTo>
                  <a:pt x="408" y="102"/>
                </a:lnTo>
                <a:cubicBezTo>
                  <a:pt x="394" y="103"/>
                  <a:pt x="383" y="114"/>
                  <a:pt x="383" y="128"/>
                </a:cubicBezTo>
                <a:cubicBezTo>
                  <a:pt x="383" y="141"/>
                  <a:pt x="394" y="153"/>
                  <a:pt x="408" y="153"/>
                </a:cubicBezTo>
                <a:lnTo>
                  <a:pt x="408" y="306"/>
                </a:lnTo>
                <a:cubicBezTo>
                  <a:pt x="394" y="306"/>
                  <a:pt x="382" y="317"/>
                  <a:pt x="382" y="332"/>
                </a:cubicBezTo>
                <a:cubicBezTo>
                  <a:pt x="382" y="346"/>
                  <a:pt x="394" y="357"/>
                  <a:pt x="408" y="357"/>
                </a:cubicBezTo>
                <a:lnTo>
                  <a:pt x="408" y="408"/>
                </a:lnTo>
                <a:lnTo>
                  <a:pt x="51" y="408"/>
                </a:lnTo>
                <a:close/>
                <a:moveTo>
                  <a:pt x="204" y="127"/>
                </a:moveTo>
                <a:cubicBezTo>
                  <a:pt x="148" y="127"/>
                  <a:pt x="102" y="173"/>
                  <a:pt x="102" y="229"/>
                </a:cubicBezTo>
                <a:cubicBezTo>
                  <a:pt x="102" y="285"/>
                  <a:pt x="148" y="331"/>
                  <a:pt x="204" y="331"/>
                </a:cubicBezTo>
                <a:cubicBezTo>
                  <a:pt x="260" y="331"/>
                  <a:pt x="306" y="285"/>
                  <a:pt x="306" y="229"/>
                </a:cubicBezTo>
                <a:cubicBezTo>
                  <a:pt x="306" y="173"/>
                  <a:pt x="260" y="127"/>
                  <a:pt x="204" y="127"/>
                </a:cubicBezTo>
                <a:close/>
                <a:moveTo>
                  <a:pt x="204" y="280"/>
                </a:moveTo>
                <a:cubicBezTo>
                  <a:pt x="176" y="280"/>
                  <a:pt x="153" y="257"/>
                  <a:pt x="153" y="229"/>
                </a:cubicBezTo>
                <a:cubicBezTo>
                  <a:pt x="153" y="201"/>
                  <a:pt x="176" y="178"/>
                  <a:pt x="204" y="178"/>
                </a:cubicBezTo>
                <a:cubicBezTo>
                  <a:pt x="232" y="178"/>
                  <a:pt x="255" y="201"/>
                  <a:pt x="255" y="229"/>
                </a:cubicBezTo>
                <a:cubicBezTo>
                  <a:pt x="255" y="257"/>
                  <a:pt x="232" y="280"/>
                  <a:pt x="204" y="280"/>
                </a:cubicBezTo>
                <a:close/>
                <a:moveTo>
                  <a:pt x="213" y="206"/>
                </a:moveTo>
                <a:cubicBezTo>
                  <a:pt x="203" y="202"/>
                  <a:pt x="191" y="205"/>
                  <a:pt x="184" y="213"/>
                </a:cubicBezTo>
                <a:cubicBezTo>
                  <a:pt x="177" y="222"/>
                  <a:pt x="176" y="234"/>
                  <a:pt x="182" y="244"/>
                </a:cubicBezTo>
                <a:cubicBezTo>
                  <a:pt x="189" y="253"/>
                  <a:pt x="200" y="257"/>
                  <a:pt x="211" y="254"/>
                </a:cubicBezTo>
                <a:cubicBezTo>
                  <a:pt x="222" y="251"/>
                  <a:pt x="229" y="241"/>
                  <a:pt x="229" y="230"/>
                </a:cubicBezTo>
                <a:cubicBezTo>
                  <a:pt x="229" y="219"/>
                  <a:pt x="223" y="210"/>
                  <a:pt x="213" y="206"/>
                </a:cubicBezTo>
                <a:close/>
              </a:path>
            </a:pathLst>
          </a:custGeom>
          <a:solidFill>
            <a:srgbClr val="E4B738"/>
          </a:solidFill>
          <a:ln cap="sq">
            <a:noFill/>
            <a:prstDash val="solid"/>
            <a:bevel/>
          </a:ln>
        </p:spPr>
        <p:txBody>
          <a:bodyPr vert="horz" wrap="square" lIns="90170" tIns="46990" rIns="90170" bIns="46990" anchor="ctr">
            <a:normAutofit/>
          </a:bodyPr>
          <a:p>
            <a:pPr marL="0" algn="l"/>
          </a:p>
        </p:txBody>
      </p:sp>
      <p:sp>
        <p:nvSpPr>
          <p:cNvPr id="18" name="TextBox 18"/>
          <p:cNvSpPr txBox="1"/>
          <p:nvPr/>
        </p:nvSpPr>
        <p:spPr>
          <a:xfrm>
            <a:off x="8581390" y="4021455"/>
            <a:ext cx="2762885" cy="754380"/>
          </a:xfrm>
          <a:prstGeom prst="rect">
            <a:avLst/>
          </a:prstGeom>
          <a:noFill/>
        </p:spPr>
        <p:txBody>
          <a:bodyPr vert="horz" wrap="square" lIns="90170" tIns="46990" rIns="90170" bIns="46990" rtlCol="0" anchor="t">
            <a:normAutofit/>
          </a:bodyPr>
          <a:lstStyle/>
          <a:p>
            <a:pPr marL="0" algn="l">
              <a:defRPr/>
            </a:pPr>
            <a:r>
              <a:rPr lang="en-US" sz="2000" b="1" i="0" u="none" baseline="0">
                <a:solidFill>
                  <a:srgbClr val="E4B738"/>
                </a:solidFill>
                <a:latin typeface="思源黑体 Normal"/>
                <a:ea typeface="思源黑体 Normal"/>
              </a:rPr>
              <a:t>生活纪律是镜子</a:t>
            </a:r>
            <a:endParaRPr lang="en-US" sz="1100"/>
          </a:p>
        </p:txBody>
      </p:sp>
      <p:sp>
        <p:nvSpPr>
          <p:cNvPr id="19" name="AutoShape 19"/>
          <p:cNvSpPr/>
          <p:nvPr/>
        </p:nvSpPr>
        <p:spPr>
          <a:xfrm>
            <a:off x="8164195" y="4643120"/>
            <a:ext cx="3240000" cy="1944000"/>
          </a:xfrm>
          <a:prstGeom prst="rect">
            <a:avLst/>
          </a:prstGeom>
        </p:spPr>
        <p:txBody>
          <a:bodyPr vert="horz" wrap="square" lIns="90170" tIns="46990" rIns="90170" bIns="46990" anchor="t">
            <a:normAutofit/>
          </a:bodyPr>
          <a:p>
            <a:pPr marL="0" indent="0" algn="just" fontAlgn="auto">
              <a:lnSpc>
                <a:spcPct val="120000"/>
              </a:lnSpc>
            </a:pPr>
            <a:r>
              <a:rPr lang="en-US" sz="1400" b="0" i="0" u="none" baseline="0">
                <a:solidFill>
                  <a:schemeClr val="bg1"/>
                </a:solidFill>
                <a:latin typeface="思源黑体 Normal"/>
                <a:ea typeface="思源黑体 Normal"/>
              </a:rPr>
              <a:t>注重家庭家教家风建设，严禁生活奢靡、贪图享乐，严禁违背社会公序良俗。党员干部要带头弘扬社会主义核心价值观，以良好家风带动党风政风。</a:t>
            </a:r>
            <a:endParaRPr lang="en-US" sz="1400" b="0" i="0" u="none" baseline="0">
              <a:solidFill>
                <a:schemeClr val="bg1"/>
              </a:solidFill>
              <a:latin typeface="思源黑体 Normal"/>
              <a:ea typeface="思源黑体 Normal"/>
            </a:endParaRPr>
          </a:p>
        </p:txBody>
      </p:sp>
      <p:sp>
        <p:nvSpPr>
          <p:cNvPr id="20" name="Freeform 20"/>
          <p:cNvSpPr/>
          <p:nvPr/>
        </p:nvSpPr>
        <p:spPr>
          <a:xfrm>
            <a:off x="0" y="320040"/>
            <a:ext cx="685165" cy="718820"/>
          </a:xfrm>
          <a:custGeom>
            <a:avLst/>
            <a:gdLst/>
            <a:ahLst/>
            <a:cxnLst/>
            <a:rect l="l" t="t" r="r" b="b"/>
            <a:pathLst>
              <a:path w="461590" h="406400">
                <a:moveTo>
                  <a:pt x="258390" y="0"/>
                </a:moveTo>
                <a:lnTo>
                  <a:pt x="0" y="0"/>
                </a:lnTo>
                <a:lnTo>
                  <a:pt x="0" y="406400"/>
                </a:lnTo>
                <a:lnTo>
                  <a:pt x="258390" y="406400"/>
                </a:lnTo>
                <a:lnTo>
                  <a:pt x="461590" y="203200"/>
                </a:lnTo>
                <a:lnTo>
                  <a:pt x="258390" y="0"/>
                </a:lnTo>
                <a:close/>
              </a:path>
            </a:pathLst>
          </a:custGeom>
          <a:solidFill>
            <a:srgbClr val="E4B738"/>
          </a:solidFill>
        </p:spPr>
      </p:sp>
      <p:sp>
        <p:nvSpPr>
          <p:cNvPr id="21" name="TextBox 21"/>
          <p:cNvSpPr txBox="1"/>
          <p:nvPr/>
        </p:nvSpPr>
        <p:spPr>
          <a:xfrm>
            <a:off x="781050" y="319405"/>
            <a:ext cx="10800000" cy="720090"/>
          </a:xfrm>
          <a:prstGeom prst="rect">
            <a:avLst/>
          </a:prstGeom>
        </p:spPr>
        <p:txBody>
          <a:bodyPr vert="horz" wrap="square" lIns="90170" tIns="46990" rIns="90170" bIns="46990" rtlCol="0" anchor="ctr">
            <a:normAutofit/>
          </a:bodyPr>
          <a:lstStyle/>
          <a:p>
            <a:pPr marL="0" indent="0" algn="l" fontAlgn="auto">
              <a:lnSpc>
                <a:spcPct val="100000"/>
              </a:lnSpc>
              <a:defRPr/>
            </a:pPr>
            <a:r>
              <a:rPr lang="en-US" sz="3200" b="1" i="0" u="none" baseline="0">
                <a:solidFill>
                  <a:srgbClr val="E4B738"/>
                </a:solidFill>
                <a:latin typeface="思源黑体 Normal"/>
                <a:ea typeface="思源黑体 Normal"/>
              </a:rPr>
              <a:t>重点解读六大纪律红线</a:t>
            </a:r>
            <a:endParaRPr lang="en-US" sz="1100"/>
          </a:p>
        </p:txBody>
      </p:sp>
      <p:sp>
        <p:nvSpPr>
          <p:cNvPr id="22" name="AutoShape 22"/>
          <p:cNvSpPr/>
          <p:nvPr/>
        </p:nvSpPr>
        <p:spPr>
          <a:xfrm>
            <a:off x="10795000" y="6540500"/>
            <a:ext cx="1270000" cy="190500"/>
          </a:xfrm>
          <a:prstGeom prst="rect">
            <a:avLst/>
          </a:prstGeom>
          <a:solidFill>
            <a:srgbClr val="000000">
              <a:alpha val="0"/>
            </a:srgbClr>
          </a:solidFill>
        </p:spPr>
        <p:txBody>
          <a:bodyPr rtlCol="0" anchor="t"/>
          <a:lstStyle/>
          <a:p>
            <a:pPr algn="r">
              <a:defRPr/>
            </a:pPr>
            <a:endParaRPr lang="en-US" sz="800" b="0" i="0" u="none" baseline="0">
              <a:solidFill>
                <a:srgbClr val="80808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  <p:transition advClick="0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130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5.jpeg"/>
          <p:cNvPicPr>
            <a:picLocks noChangeAspect="1"/>
          </p:cNvPicPr>
          <p:nvPr/>
        </p:nvPicPr>
        <p:blipFill>
          <a:blip r:embed="rId1"/>
          <a:srcRect l="25009" r="25009"/>
          <a:stretch>
            <a:fillRect/>
          </a:stretch>
        </p:blipFill>
        <p:spPr>
          <a:xfrm>
            <a:off x="7330849" y="1377981"/>
            <a:ext cx="3780000" cy="5040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781050" y="319405"/>
            <a:ext cx="10800000" cy="720090"/>
          </a:xfrm>
          <a:prstGeom prst="rect">
            <a:avLst/>
          </a:prstGeom>
        </p:spPr>
        <p:txBody>
          <a:bodyPr vert="horz" wrap="square" lIns="90170" tIns="46990" rIns="90170" bIns="46990" rtlCol="0" anchor="ctr">
            <a:normAutofit/>
          </a:bodyPr>
          <a:lstStyle/>
          <a:p>
            <a:pPr marL="0" indent="0" algn="l" fontAlgn="auto">
              <a:lnSpc>
                <a:spcPct val="100000"/>
              </a:lnSpc>
              <a:defRPr/>
            </a:pPr>
            <a:r>
              <a:rPr lang="en-US" sz="3200" b="1" i="0" u="none" baseline="0">
                <a:solidFill>
                  <a:srgbClr val="E4B738"/>
                </a:solidFill>
                <a:latin typeface="思源黑体 Normal"/>
                <a:ea typeface="思源黑体 Normal"/>
              </a:rPr>
              <a:t>狠抓纪律执行的关键环节</a:t>
            </a:r>
            <a:endParaRPr lang="en-US" sz="1100"/>
          </a:p>
        </p:txBody>
      </p:sp>
      <p:sp>
        <p:nvSpPr>
          <p:cNvPr id="4" name="Freeform 4"/>
          <p:cNvSpPr/>
          <p:nvPr/>
        </p:nvSpPr>
        <p:spPr>
          <a:xfrm>
            <a:off x="0" y="320040"/>
            <a:ext cx="685165" cy="718820"/>
          </a:xfrm>
          <a:custGeom>
            <a:avLst/>
            <a:gdLst/>
            <a:ahLst/>
            <a:cxnLst/>
            <a:rect l="l" t="t" r="r" b="b"/>
            <a:pathLst>
              <a:path w="461590" h="406400">
                <a:moveTo>
                  <a:pt x="258390" y="0"/>
                </a:moveTo>
                <a:lnTo>
                  <a:pt x="0" y="0"/>
                </a:lnTo>
                <a:lnTo>
                  <a:pt x="0" y="406400"/>
                </a:lnTo>
                <a:lnTo>
                  <a:pt x="258390" y="406400"/>
                </a:lnTo>
                <a:lnTo>
                  <a:pt x="461590" y="203200"/>
                </a:lnTo>
                <a:lnTo>
                  <a:pt x="258390" y="0"/>
                </a:lnTo>
                <a:close/>
              </a:path>
            </a:pathLst>
          </a:custGeom>
          <a:solidFill>
            <a:srgbClr val="E4B738"/>
          </a:solidFill>
        </p:spPr>
      </p:sp>
      <p:grpSp>
        <p:nvGrpSpPr>
          <p:cNvPr id="5" name="Group 5"/>
          <p:cNvGrpSpPr/>
          <p:nvPr/>
        </p:nvGrpSpPr>
        <p:grpSpPr>
          <a:xfrm>
            <a:off x="685165" y="1434816"/>
            <a:ext cx="6076950" cy="4888230"/>
            <a:chOff x="1079" y="2205"/>
            <a:chExt cx="9570" cy="7698"/>
          </a:xfrm>
        </p:grpSpPr>
        <p:grpSp>
          <p:nvGrpSpPr>
            <p:cNvPr id="6" name="Group 6"/>
            <p:cNvGrpSpPr/>
            <p:nvPr/>
          </p:nvGrpSpPr>
          <p:grpSpPr>
            <a:xfrm>
              <a:off x="1079" y="6223"/>
              <a:ext cx="9524" cy="3681"/>
              <a:chOff x="1079" y="6223"/>
              <a:chExt cx="9524" cy="3681"/>
            </a:xfrm>
          </p:grpSpPr>
          <p:sp>
            <p:nvSpPr>
              <p:cNvPr id="7" name="TextBox 7"/>
              <p:cNvSpPr txBox="1"/>
              <p:nvPr/>
            </p:nvSpPr>
            <p:spPr>
              <a:xfrm>
                <a:off x="1079" y="7070"/>
                <a:ext cx="9524" cy="2835"/>
              </a:xfrm>
              <a:prstGeom prst="rect">
                <a:avLst/>
              </a:prstGeom>
            </p:spPr>
            <p:txBody>
              <a:bodyPr vert="horz" wrap="square" lIns="90170" tIns="46990" rIns="90170" bIns="46990" rtlCol="0" anchor="t">
                <a:normAutofit/>
              </a:bodyPr>
              <a:lstStyle/>
              <a:p>
                <a:pPr marL="0" indent="0" algn="just" fontAlgn="auto">
                  <a:lnSpc>
                    <a:spcPct val="150000"/>
                  </a:lnSpc>
                  <a:defRPr/>
                </a:pPr>
                <a:r>
                  <a:rPr lang="en-US" sz="1500" b="0" i="0" u="none" baseline="0">
                    <a:solidFill>
                      <a:schemeClr val="bg1"/>
                    </a:solidFill>
                    <a:latin typeface="思源黑体 Normal"/>
                    <a:ea typeface="思源黑体 Normal"/>
                  </a:rPr>
                  <a:t>运用好监督执纪“四种形态”，特别是第一种形态，让红脸出汗成为常态。对苗头性、倾向性问题及时提醒、约谈、函询，防止小问题演变成大错误。要坚持党纪面前人人平等，没有“特权党员”。</a:t>
                </a:r>
                <a:endParaRPr lang="en-US" sz="1100"/>
              </a:p>
            </p:txBody>
          </p:sp>
          <p:sp>
            <p:nvSpPr>
              <p:cNvPr id="8" name="TextBox 8"/>
              <p:cNvSpPr txBox="1"/>
              <p:nvPr/>
            </p:nvSpPr>
            <p:spPr>
              <a:xfrm>
                <a:off x="1079" y="6223"/>
                <a:ext cx="9524" cy="850"/>
              </a:xfrm>
              <a:prstGeom prst="rect">
                <a:avLst/>
              </a:prstGeom>
              <a:noFill/>
            </p:spPr>
            <p:txBody>
              <a:bodyPr vert="horz" wrap="square" lIns="90170" tIns="46990" rIns="90170" bIns="46990" rtlCol="0" anchor="ctr">
                <a:normAutofit/>
              </a:bodyPr>
              <a:lstStyle/>
              <a:p>
                <a:pPr marL="0" indent="0" algn="l" fontAlgn="auto">
                  <a:lnSpc>
                    <a:spcPct val="100000"/>
                  </a:lnSpc>
                  <a:defRPr/>
                </a:pPr>
                <a:r>
                  <a:rPr lang="en-US" sz="2000" b="1" i="0" u="none" baseline="0">
                    <a:solidFill>
                      <a:srgbClr val="E4B738"/>
                    </a:solidFill>
                    <a:latin typeface="思源黑体 Normal"/>
                    <a:ea typeface="思源黑体 Normal"/>
                  </a:rPr>
                  <a:t>监督执纪精准化</a:t>
                </a:r>
                <a:endParaRPr lang="en-US" sz="1100"/>
              </a:p>
            </p:txBody>
          </p:sp>
        </p:grpSp>
        <p:sp>
          <p:nvSpPr>
            <p:cNvPr id="9" name="TextBox 9"/>
            <p:cNvSpPr txBox="1"/>
            <p:nvPr/>
          </p:nvSpPr>
          <p:spPr>
            <a:xfrm>
              <a:off x="1125" y="3055"/>
              <a:ext cx="9524" cy="2835"/>
            </a:xfrm>
            <a:prstGeom prst="rect">
              <a:avLst/>
            </a:prstGeom>
          </p:spPr>
          <p:txBody>
            <a:bodyPr vert="horz" wrap="square" lIns="90170" tIns="46990" rIns="90170" bIns="46990" rtlCol="0" anchor="t">
              <a:normAutofit/>
            </a:bodyPr>
            <a:lstStyle/>
            <a:p>
              <a:pPr marL="0" indent="0" algn="just" fontAlgn="auto">
                <a:lnSpc>
                  <a:spcPct val="150000"/>
                </a:lnSpc>
                <a:defRPr/>
              </a:pPr>
              <a:r>
                <a:rPr lang="en-US" sz="1500" b="0" i="0" u="none" baseline="0">
                  <a:solidFill>
                    <a:schemeClr val="bg1"/>
                  </a:solidFill>
                  <a:latin typeface="思源黑体 Normal"/>
                  <a:ea typeface="思源黑体 Normal"/>
                </a:rPr>
                <a:t>把纪律教育融入日常、抓在经常，通过党委理论学习中心组学习、支部主题党日活动、专题研讨等载体，让纪律规矩入脑入心。特别要抓好年轻干部和新提拔干部的纪律培训。</a:t>
              </a:r>
              <a:endParaRPr lang="en-US" sz="1100"/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1125" y="2205"/>
              <a:ext cx="9524" cy="850"/>
            </a:xfrm>
            <a:prstGeom prst="rect">
              <a:avLst/>
            </a:prstGeom>
            <a:noFill/>
          </p:spPr>
          <p:txBody>
            <a:bodyPr vert="horz" wrap="square" lIns="90170" tIns="46990" rIns="90170" bIns="46990" rtlCol="0" anchor="ctr">
              <a:normAutofit/>
            </a:bodyPr>
            <a:lstStyle/>
            <a:p>
              <a:pPr marL="0" indent="0" algn="l" fontAlgn="auto">
                <a:lnSpc>
                  <a:spcPct val="100000"/>
                </a:lnSpc>
                <a:defRPr/>
              </a:pPr>
              <a:r>
                <a:rPr lang="en-US" sz="2000" b="1" i="0" u="none" baseline="0">
                  <a:solidFill>
                    <a:srgbClr val="E4B738"/>
                  </a:solidFill>
                  <a:latin typeface="思源黑体 Normal"/>
                  <a:ea typeface="思源黑体 Normal"/>
                </a:rPr>
                <a:t>纪律教育常态化</a:t>
              </a:r>
              <a:endParaRPr lang="en-US" sz="1100"/>
            </a:p>
          </p:txBody>
        </p:sp>
      </p:grpSp>
      <p:sp>
        <p:nvSpPr>
          <p:cNvPr id="11" name="AutoShape 11"/>
          <p:cNvSpPr/>
          <p:nvPr/>
        </p:nvSpPr>
        <p:spPr>
          <a:xfrm>
            <a:off x="10795000" y="6540500"/>
            <a:ext cx="1270000" cy="190500"/>
          </a:xfrm>
          <a:prstGeom prst="rect">
            <a:avLst/>
          </a:prstGeom>
          <a:solidFill>
            <a:srgbClr val="000000">
              <a:alpha val="0"/>
            </a:srgbClr>
          </a:solidFill>
        </p:spPr>
        <p:txBody>
          <a:bodyPr rtlCol="0" anchor="t"/>
          <a:lstStyle/>
          <a:p>
            <a:pPr algn="r">
              <a:defRPr/>
            </a:pPr>
            <a:endParaRPr lang="en-US" sz="800" b="0" i="0" u="none" baseline="0">
              <a:solidFill>
                <a:srgbClr val="80808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  <p:transition advClick="0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 l="-15000" r="-15000" b="-3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327025" y="293370"/>
            <a:ext cx="2527935" cy="26035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>
            <a:spAutoFit/>
          </a:bodyPr>
          <a:lstStyle/>
          <a:p>
            <a:pPr marL="0" algn="l">
              <a:defRPr/>
            </a:pPr>
            <a:endParaRPr lang="en-US" sz="1600" b="0" i="0" u="none" baseline="0">
              <a:solidFill>
                <a:schemeClr val="bg1"/>
              </a:solidFill>
              <a:latin typeface="思源黑体 Normal"/>
              <a:ea typeface="思源黑体 Normal"/>
            </a:endParaRPr>
          </a:p>
        </p:txBody>
      </p:sp>
      <p:sp>
        <p:nvSpPr>
          <p:cNvPr id="3" name="AutoShape 3"/>
          <p:cNvSpPr/>
          <p:nvPr/>
        </p:nvSpPr>
        <p:spPr>
          <a:xfrm>
            <a:off x="2713990" y="4102735"/>
            <a:ext cx="6739255" cy="83820"/>
          </a:xfrm>
          <a:prstGeom prst="rect">
            <a:avLst/>
          </a:prstGeom>
          <a:gradFill>
            <a:gsLst>
              <a:gs pos="0">
                <a:schemeClr val="accent4"/>
              </a:gs>
              <a:gs pos="100000">
                <a:srgbClr val="FBD74D">
                  <a:alpha val="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txBody>
          <a:bodyPr vert="horz" lIns="91440" tIns="45720" rIns="91440" bIns="45720" anchor="ctr"/>
          <a:p>
            <a:pPr marL="0" algn="ctr"/>
          </a:p>
        </p:txBody>
      </p:sp>
      <p:sp>
        <p:nvSpPr>
          <p:cNvPr id="4" name="TextBox 4"/>
          <p:cNvSpPr txBox="1"/>
          <p:nvPr/>
        </p:nvSpPr>
        <p:spPr>
          <a:xfrm>
            <a:off x="2467610" y="1873885"/>
            <a:ext cx="7232015" cy="21697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>
            <a:noAutofit/>
            <a:scene3d>
              <a:camera prst="orthographicFront"/>
              <a:lightRig rig="threePt" dir="t"/>
            </a:scene3d>
          </a:bodyPr>
          <a:lstStyle/>
          <a:p>
            <a:pPr marL="0" indent="0" algn="ctr" fontAlgn="auto">
              <a:lnSpc>
                <a:spcPct val="110000"/>
              </a:lnSpc>
              <a:defRPr/>
            </a:pPr>
            <a:r>
              <a:rPr lang="en-US" sz="4800" b="1" i="0" u="none" spc="400" baseline="0"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思源黑体 Medium"/>
                <a:ea typeface="思源黑体 Medium"/>
              </a:rPr>
              <a:t>第三章：永葆清廉本色——擦亮从政之底</a:t>
            </a:r>
            <a:endParaRPr lang="en-US" sz="1100"/>
          </a:p>
        </p:txBody>
      </p:sp>
      <p:grpSp>
        <p:nvGrpSpPr>
          <p:cNvPr id="5" name="Group 5"/>
          <p:cNvGrpSpPr/>
          <p:nvPr/>
        </p:nvGrpSpPr>
        <p:grpSpPr>
          <a:xfrm>
            <a:off x="4195763" y="768985"/>
            <a:ext cx="3650615" cy="1160145"/>
            <a:chOff x="6852" y="2011"/>
            <a:chExt cx="5749" cy="1827"/>
          </a:xfrm>
        </p:grpSpPr>
        <p:grpSp>
          <p:nvGrpSpPr>
            <p:cNvPr id="6" name="Group 6"/>
            <p:cNvGrpSpPr/>
            <p:nvPr/>
          </p:nvGrpSpPr>
          <p:grpSpPr>
            <a:xfrm>
              <a:off x="7109" y="2220"/>
              <a:ext cx="5250" cy="1354"/>
              <a:chOff x="6929" y="2214"/>
              <a:chExt cx="5250" cy="1354"/>
            </a:xfrm>
          </p:grpSpPr>
          <p:sp>
            <p:nvSpPr>
              <p:cNvPr id="7" name="AutoShape 7"/>
              <p:cNvSpPr/>
              <p:nvPr/>
            </p:nvSpPr>
            <p:spPr>
              <a:xfrm>
                <a:off x="6929" y="2214"/>
                <a:ext cx="5251" cy="1354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vert="horz" lIns="91440" tIns="45720" rIns="91440" bIns="45720" anchor="ctr"/>
              <a:p>
                <a:pPr marL="0" algn="ctr"/>
              </a:p>
            </p:txBody>
          </p:sp>
          <p:sp>
            <p:nvSpPr>
              <p:cNvPr id="8" name="TextBox 8"/>
              <p:cNvSpPr txBox="1"/>
              <p:nvPr/>
            </p:nvSpPr>
            <p:spPr>
              <a:xfrm>
                <a:off x="7085" y="2216"/>
                <a:ext cx="4938" cy="1353"/>
              </a:xfrm>
              <a:prstGeom prst="rect">
                <a:avLst/>
              </a:prstGeom>
              <a:noFill/>
            </p:spPr>
            <p:txBody>
              <a:bodyPr vert="horz" wrap="square" lIns="121873" tIns="60936" rIns="121873" bIns="60936" rtlCol="0" anchor="ctr">
                <a:noAutofit/>
              </a:bodyPr>
              <a:lstStyle/>
              <a:p>
                <a:pPr marL="0" algn="ctr">
                  <a:defRPr/>
                </a:pPr>
                <a:r>
                  <a:rPr lang="en-US" sz="3200" b="1" i="0" u="none" spc="800" baseline="0">
                    <a:solidFill>
                      <a:schemeClr val="bg1"/>
                    </a:solidFill>
                    <a:latin typeface="思源黑体 Normal"/>
                    <a:ea typeface="思源黑体 Normal"/>
                  </a:rPr>
                  <a:t>PART-04</a:t>
                </a:r>
                <a:endParaRPr lang="en-US" sz="1100"/>
              </a:p>
            </p:txBody>
          </p:sp>
        </p:grpSp>
        <p:sp>
          <p:nvSpPr>
            <p:cNvPr id="9" name="AutoShape 9"/>
            <p:cNvSpPr/>
            <p:nvPr/>
          </p:nvSpPr>
          <p:spPr>
            <a:xfrm rot="5400000" flipV="1">
              <a:off x="11657" y="1783"/>
              <a:ext cx="716" cy="1173"/>
            </a:xfrm>
            <a:prstGeom prst="corner">
              <a:avLst>
                <a:gd name="adj1" fmla="val 7476"/>
                <a:gd name="adj2" fmla="val 7583"/>
              </a:avLst>
            </a:prstGeom>
            <a:solidFill>
              <a:srgbClr val="B40000"/>
            </a:solidFill>
            <a:ln>
              <a:noFill/>
            </a:ln>
          </p:spPr>
          <p:txBody>
            <a:bodyPr vert="horz" lIns="91440" tIns="45720" rIns="91440" bIns="45720" anchor="ctr"/>
            <a:p>
              <a:pPr marL="0" algn="ctr"/>
            </a:p>
          </p:txBody>
        </p:sp>
        <p:sp>
          <p:nvSpPr>
            <p:cNvPr id="10" name="AutoShape 10"/>
            <p:cNvSpPr/>
            <p:nvPr/>
          </p:nvSpPr>
          <p:spPr>
            <a:xfrm rot="16200000" flipV="1">
              <a:off x="7080" y="2894"/>
              <a:ext cx="716" cy="1173"/>
            </a:xfrm>
            <a:prstGeom prst="corner">
              <a:avLst>
                <a:gd name="adj1" fmla="val 7476"/>
                <a:gd name="adj2" fmla="val 7583"/>
              </a:avLst>
            </a:prstGeom>
            <a:solidFill>
              <a:srgbClr val="B40000"/>
            </a:solidFill>
            <a:ln>
              <a:noFill/>
            </a:ln>
          </p:spPr>
          <p:txBody>
            <a:bodyPr vert="horz" lIns="91440" tIns="45720" rIns="91440" bIns="45720" anchor="ctr"/>
            <a:p>
              <a:pPr marL="0" algn="ctr"/>
            </a:p>
          </p:txBody>
        </p:sp>
      </p:grpSp>
      <p:sp>
        <p:nvSpPr>
          <p:cNvPr id="11" name="AutoShape 11"/>
          <p:cNvSpPr/>
          <p:nvPr/>
        </p:nvSpPr>
        <p:spPr>
          <a:xfrm>
            <a:off x="10795000" y="6540500"/>
            <a:ext cx="1270000" cy="190500"/>
          </a:xfrm>
          <a:prstGeom prst="rect">
            <a:avLst/>
          </a:prstGeom>
          <a:solidFill>
            <a:srgbClr val="000000">
              <a:alpha val="0"/>
            </a:srgbClr>
          </a:solidFill>
        </p:spPr>
        <p:txBody>
          <a:bodyPr rtlCol="0" anchor="t"/>
          <a:lstStyle/>
          <a:p>
            <a:pPr algn="r">
              <a:defRPr/>
            </a:pPr>
            <a:endParaRPr lang="en-US" sz="800" b="0" i="0" u="none" baseline="0">
              <a:solidFill>
                <a:srgbClr val="80808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  <p:transition advClick="0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130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 rot="-10800000">
            <a:off x="2148695" y="1338360"/>
            <a:ext cx="9000000" cy="2304000"/>
          </a:xfrm>
          <a:prstGeom prst="rect">
            <a:avLst/>
          </a:prstGeom>
          <a:solidFill>
            <a:srgbClr val="FFFFFF"/>
          </a:solidFill>
          <a:ln>
            <a:solidFill>
              <a:schemeClr val="accent1"/>
            </a:solidFill>
          </a:ln>
        </p:spPr>
        <p:txBody>
          <a:bodyPr vert="horz" lIns="50800" tIns="50800" rIns="50800" bIns="50800" rtlCol="0" anchor="ctr">
            <a:normAutofit/>
          </a:bodyPr>
          <a:lstStyle/>
          <a:p>
            <a:pPr marL="0" indent="0" algn="ctr">
              <a:lnSpc>
                <a:spcPts val="2725"/>
              </a:lnSpc>
              <a:spcBef>
                <a:spcPct val="0"/>
              </a:spcBef>
              <a:defRPr/>
            </a:pPr>
            <a:endParaRPr lang="en-US" sz="1100"/>
          </a:p>
        </p:txBody>
      </p:sp>
      <p:sp>
        <p:nvSpPr>
          <p:cNvPr id="3" name="TextBox 3"/>
          <p:cNvSpPr txBox="1"/>
          <p:nvPr/>
        </p:nvSpPr>
        <p:spPr>
          <a:xfrm rot="-10800000">
            <a:off x="2148695" y="4026950"/>
            <a:ext cx="9000000" cy="2304000"/>
          </a:xfrm>
          <a:prstGeom prst="rect">
            <a:avLst/>
          </a:prstGeom>
          <a:solidFill>
            <a:srgbClr val="FFFFFF"/>
          </a:solidFill>
          <a:ln>
            <a:solidFill>
              <a:schemeClr val="accent1"/>
            </a:solidFill>
          </a:ln>
        </p:spPr>
        <p:txBody>
          <a:bodyPr vert="horz" lIns="50800" tIns="50800" rIns="50800" bIns="50800" rtlCol="0" anchor="ctr">
            <a:normAutofit/>
          </a:bodyPr>
          <a:lstStyle/>
          <a:p>
            <a:pPr marL="0" indent="0" algn="ctr">
              <a:lnSpc>
                <a:spcPts val="2725"/>
              </a:lnSpc>
              <a:spcBef>
                <a:spcPct val="0"/>
              </a:spcBef>
              <a:defRPr/>
            </a:pPr>
            <a:endParaRPr lang="en-US" sz="1100"/>
          </a:p>
        </p:txBody>
      </p:sp>
      <p:grpSp>
        <p:nvGrpSpPr>
          <p:cNvPr id="4" name="Group 4"/>
          <p:cNvGrpSpPr/>
          <p:nvPr/>
        </p:nvGrpSpPr>
        <p:grpSpPr>
          <a:xfrm>
            <a:off x="928370" y="4625865"/>
            <a:ext cx="1106170" cy="1106170"/>
            <a:chOff x="892" y="7111"/>
            <a:chExt cx="1742" cy="1742"/>
          </a:xfrm>
          <a:solidFill>
            <a:schemeClr val="accent6">
              <a:lumMod val="60000"/>
              <a:lumOff val="40000"/>
            </a:schemeClr>
          </a:solidFill>
        </p:grpSpPr>
        <p:sp>
          <p:nvSpPr>
            <p:cNvPr id="5" name="Freeform 5"/>
            <p:cNvSpPr/>
            <p:nvPr/>
          </p:nvSpPr>
          <p:spPr>
            <a:xfrm>
              <a:off x="892" y="7111"/>
              <a:ext cx="1742" cy="1742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E4B738"/>
            </a:solidFill>
            <a:ln>
              <a:noFill/>
            </a:ln>
          </p:spPr>
        </p:sp>
        <p:sp>
          <p:nvSpPr>
            <p:cNvPr id="6" name="TextBox 6"/>
            <p:cNvSpPr txBox="1"/>
            <p:nvPr/>
          </p:nvSpPr>
          <p:spPr>
            <a:xfrm>
              <a:off x="1083" y="7408"/>
              <a:ext cx="1361" cy="1148"/>
            </a:xfrm>
            <a:prstGeom prst="rect">
              <a:avLst/>
            </a:prstGeom>
            <a:noFill/>
            <a:ln>
              <a:noFill/>
            </a:ln>
          </p:spPr>
          <p:txBody>
            <a:bodyPr vert="horz" lIns="0" tIns="0" rIns="0" bIns="0" rtlCol="0" anchor="ctr" anchorCtr="1">
              <a:normAutofit/>
            </a:bodyPr>
            <a:lstStyle/>
            <a:p>
              <a:pPr marL="0" indent="0" algn="ctr" fontAlgn="auto">
                <a:lnSpc>
                  <a:spcPct val="100000"/>
                </a:lnSpc>
                <a:defRPr/>
              </a:pPr>
              <a:r>
                <a:rPr lang="en-US" sz="3200" b="0" i="0" u="none" baseline="0">
                  <a:solidFill>
                    <a:srgbClr val="FFFFFF"/>
                  </a:solidFill>
                  <a:latin typeface="思源黑体 Normal"/>
                  <a:ea typeface="思源黑体 Normal"/>
                </a:rPr>
                <a:t>02</a:t>
              </a:r>
              <a:endParaRPr lang="en-US" sz="1100"/>
            </a:p>
          </p:txBody>
        </p:sp>
      </p:grpSp>
      <p:sp>
        <p:nvSpPr>
          <p:cNvPr id="7" name="TextBox 7"/>
          <p:cNvSpPr txBox="1"/>
          <p:nvPr/>
        </p:nvSpPr>
        <p:spPr>
          <a:xfrm>
            <a:off x="2328545" y="4767580"/>
            <a:ext cx="8639810" cy="1367790"/>
          </a:xfrm>
          <a:prstGeom prst="rect">
            <a:avLst/>
          </a:prstGeom>
        </p:spPr>
        <p:txBody>
          <a:bodyPr vert="horz" wrap="square" lIns="90170" tIns="46990" rIns="90170" bIns="46990" rtlCol="0" anchor="t">
            <a:normAutofit/>
          </a:bodyPr>
          <a:lstStyle/>
          <a:p>
            <a:pPr marL="0" indent="0" algn="just" fontAlgn="auto">
              <a:lnSpc>
                <a:spcPct val="150000"/>
              </a:lnSpc>
              <a:defRPr/>
            </a:pPr>
            <a:r>
              <a:rPr lang="en-US" sz="1500" b="0" i="0" u="none" baseline="0">
                <a:solidFill>
                  <a:srgbClr val="262626"/>
                </a:solidFill>
                <a:latin typeface="思源黑体 Normal"/>
                <a:ea typeface="思源黑体 Normal"/>
              </a:rPr>
              <a:t>当前，廉洁不单是不贪不占，更要求干部做到公私分明、克己奉公、甘于奉献。要正确处理好公与私、义与利、廉与腐、俭与奢、苦与乐、亲与清的关系，永葆共产党人清白干净的本质。</a:t>
            </a:r>
            <a:endParaRPr lang="en-US" sz="1100"/>
          </a:p>
        </p:txBody>
      </p:sp>
      <p:sp>
        <p:nvSpPr>
          <p:cNvPr id="8" name="TextBox 8"/>
          <p:cNvSpPr txBox="1"/>
          <p:nvPr/>
        </p:nvSpPr>
        <p:spPr>
          <a:xfrm>
            <a:off x="2328545" y="4227195"/>
            <a:ext cx="8639810" cy="539750"/>
          </a:xfrm>
          <a:prstGeom prst="rect">
            <a:avLst/>
          </a:prstGeom>
          <a:noFill/>
        </p:spPr>
        <p:txBody>
          <a:bodyPr vert="horz" wrap="square" lIns="90170" tIns="46990" rIns="90170" bIns="46990" rtlCol="0" anchor="ctr">
            <a:normAutofit/>
          </a:bodyPr>
          <a:lstStyle/>
          <a:p>
            <a:pPr marL="0" indent="0" algn="l" fontAlgn="auto">
              <a:lnSpc>
                <a:spcPct val="110000"/>
              </a:lnSpc>
              <a:defRPr/>
            </a:pPr>
            <a:r>
              <a:rPr lang="en-US" sz="2000" b="1" i="0" u="none" baseline="0">
                <a:solidFill>
                  <a:srgbClr val="E4B738"/>
                </a:solidFill>
                <a:latin typeface="思源黑体 Normal"/>
                <a:ea typeface="思源黑体 Normal"/>
              </a:rPr>
              <a:t>新时代清廉从政的内涵</a:t>
            </a:r>
            <a:endParaRPr lang="en-US" sz="1100"/>
          </a:p>
        </p:txBody>
      </p:sp>
      <p:sp>
        <p:nvSpPr>
          <p:cNvPr id="9" name="TextBox 9"/>
          <p:cNvSpPr txBox="1"/>
          <p:nvPr/>
        </p:nvSpPr>
        <p:spPr>
          <a:xfrm>
            <a:off x="2328545" y="2076450"/>
            <a:ext cx="8639810" cy="1367790"/>
          </a:xfrm>
          <a:prstGeom prst="rect">
            <a:avLst/>
          </a:prstGeom>
        </p:spPr>
        <p:txBody>
          <a:bodyPr vert="horz" wrap="square" lIns="90170" tIns="46990" rIns="90170" bIns="46990" rtlCol="0" anchor="t">
            <a:normAutofit/>
          </a:bodyPr>
          <a:lstStyle/>
          <a:p>
            <a:pPr marL="0" indent="0" algn="just" fontAlgn="auto">
              <a:lnSpc>
                <a:spcPct val="150000"/>
              </a:lnSpc>
              <a:defRPr/>
            </a:pPr>
            <a:r>
              <a:rPr lang="en-US" sz="1500" b="0" i="0" u="none" baseline="0">
                <a:solidFill>
                  <a:srgbClr val="262626"/>
                </a:solidFill>
                <a:latin typeface="思源黑体 Normal"/>
                <a:ea typeface="思源黑体 Normal"/>
              </a:rPr>
              <a:t>中华优秀传统文化中蕴含着丰富的廉政思想，如“公生明、廉生威”“吏不畏吾严而畏吾廉”。中国共产党人将廉洁与党性相融合，形成了全心全意为人民服务的廉洁本色。要善于从传统文化中汲取廉洁养分。</a:t>
            </a:r>
            <a:endParaRPr lang="en-US" sz="1100"/>
          </a:p>
        </p:txBody>
      </p:sp>
      <p:grpSp>
        <p:nvGrpSpPr>
          <p:cNvPr id="10" name="Group 10"/>
          <p:cNvGrpSpPr/>
          <p:nvPr/>
        </p:nvGrpSpPr>
        <p:grpSpPr>
          <a:xfrm>
            <a:off x="928370" y="1937275"/>
            <a:ext cx="1106170" cy="1106170"/>
            <a:chOff x="1237" y="3051"/>
            <a:chExt cx="1742" cy="1742"/>
          </a:xfrm>
        </p:grpSpPr>
        <p:sp>
          <p:nvSpPr>
            <p:cNvPr id="11" name="Freeform 11"/>
            <p:cNvSpPr/>
            <p:nvPr/>
          </p:nvSpPr>
          <p:spPr>
            <a:xfrm>
              <a:off x="1237" y="3051"/>
              <a:ext cx="1742" cy="1742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E4B738"/>
            </a:solidFill>
            <a:ln>
              <a:noFill/>
            </a:ln>
          </p:spPr>
        </p:sp>
        <p:sp>
          <p:nvSpPr>
            <p:cNvPr id="12" name="TextBox 12"/>
            <p:cNvSpPr txBox="1"/>
            <p:nvPr/>
          </p:nvSpPr>
          <p:spPr>
            <a:xfrm>
              <a:off x="1428" y="3348"/>
              <a:ext cx="1361" cy="1148"/>
            </a:xfrm>
            <a:prstGeom prst="rect">
              <a:avLst/>
            </a:prstGeom>
            <a:noFill/>
            <a:ln>
              <a:noFill/>
            </a:ln>
          </p:spPr>
          <p:txBody>
            <a:bodyPr vert="horz" lIns="0" tIns="0" rIns="0" bIns="0" rtlCol="0" anchor="ctr" anchorCtr="1">
              <a:normAutofit/>
            </a:bodyPr>
            <a:lstStyle/>
            <a:p>
              <a:pPr marL="0" indent="0" algn="ctr" fontAlgn="auto">
                <a:lnSpc>
                  <a:spcPct val="100000"/>
                </a:lnSpc>
                <a:defRPr/>
              </a:pPr>
              <a:r>
                <a:rPr lang="en-US" sz="3200" b="0" i="0" u="none" baseline="0">
                  <a:solidFill>
                    <a:srgbClr val="FFFFFF"/>
                  </a:solidFill>
                  <a:latin typeface="思源黑体 Normal"/>
                  <a:ea typeface="思源黑体 Normal"/>
                </a:rPr>
                <a:t>01</a:t>
              </a:r>
              <a:endParaRPr lang="en-US" sz="1100"/>
            </a:p>
          </p:txBody>
        </p:sp>
      </p:grpSp>
      <p:sp>
        <p:nvSpPr>
          <p:cNvPr id="13" name="TextBox 13"/>
          <p:cNvSpPr txBox="1"/>
          <p:nvPr/>
        </p:nvSpPr>
        <p:spPr>
          <a:xfrm>
            <a:off x="2328545" y="1536700"/>
            <a:ext cx="8639810" cy="539750"/>
          </a:xfrm>
          <a:prstGeom prst="rect">
            <a:avLst/>
          </a:prstGeom>
          <a:noFill/>
        </p:spPr>
        <p:txBody>
          <a:bodyPr vert="horz" wrap="square" lIns="90170" tIns="46990" rIns="90170" bIns="46990" rtlCol="0" anchor="ctr">
            <a:normAutofit/>
          </a:bodyPr>
          <a:lstStyle/>
          <a:p>
            <a:pPr marL="0" indent="0" algn="l" fontAlgn="auto">
              <a:lnSpc>
                <a:spcPct val="110000"/>
              </a:lnSpc>
              <a:defRPr/>
            </a:pPr>
            <a:r>
              <a:rPr lang="en-US" sz="2000" b="1" i="0" u="none" baseline="0">
                <a:solidFill>
                  <a:srgbClr val="E4B738"/>
                </a:solidFill>
                <a:latin typeface="思源黑体 Normal"/>
                <a:ea typeface="思源黑体 Normal"/>
              </a:rPr>
              <a:t>廉洁文化的历史传承</a:t>
            </a:r>
            <a:endParaRPr lang="en-US" sz="1100"/>
          </a:p>
        </p:txBody>
      </p:sp>
      <p:sp>
        <p:nvSpPr>
          <p:cNvPr id="14" name="TextBox 14"/>
          <p:cNvSpPr txBox="1"/>
          <p:nvPr/>
        </p:nvSpPr>
        <p:spPr>
          <a:xfrm>
            <a:off x="781050" y="319405"/>
            <a:ext cx="10800000" cy="720090"/>
          </a:xfrm>
          <a:prstGeom prst="rect">
            <a:avLst/>
          </a:prstGeom>
        </p:spPr>
        <p:txBody>
          <a:bodyPr vert="horz" wrap="square" lIns="90170" tIns="46990" rIns="90170" bIns="46990" rtlCol="0" anchor="ctr">
            <a:normAutofit/>
          </a:bodyPr>
          <a:lstStyle/>
          <a:p>
            <a:pPr marL="0" indent="0" algn="l" fontAlgn="auto">
              <a:lnSpc>
                <a:spcPct val="100000"/>
              </a:lnSpc>
              <a:defRPr/>
            </a:pPr>
            <a:r>
              <a:rPr lang="en-US" sz="3200" b="1" i="0" u="none" baseline="0">
                <a:solidFill>
                  <a:srgbClr val="E4B738"/>
                </a:solidFill>
                <a:latin typeface="思源黑体 Normal"/>
                <a:ea typeface="思源黑体 Normal"/>
              </a:rPr>
              <a:t>清廉是共产党人的政治本色</a:t>
            </a:r>
            <a:endParaRPr lang="en-US" sz="1100"/>
          </a:p>
        </p:txBody>
      </p:sp>
      <p:sp>
        <p:nvSpPr>
          <p:cNvPr id="15" name="Freeform 15"/>
          <p:cNvSpPr/>
          <p:nvPr/>
        </p:nvSpPr>
        <p:spPr>
          <a:xfrm>
            <a:off x="0" y="320040"/>
            <a:ext cx="685165" cy="718820"/>
          </a:xfrm>
          <a:custGeom>
            <a:avLst/>
            <a:gdLst/>
            <a:ahLst/>
            <a:cxnLst/>
            <a:rect l="l" t="t" r="r" b="b"/>
            <a:pathLst>
              <a:path w="461590" h="406400">
                <a:moveTo>
                  <a:pt x="258390" y="0"/>
                </a:moveTo>
                <a:lnTo>
                  <a:pt x="0" y="0"/>
                </a:lnTo>
                <a:lnTo>
                  <a:pt x="0" y="406400"/>
                </a:lnTo>
                <a:lnTo>
                  <a:pt x="258390" y="406400"/>
                </a:lnTo>
                <a:lnTo>
                  <a:pt x="461590" y="203200"/>
                </a:lnTo>
                <a:lnTo>
                  <a:pt x="258390" y="0"/>
                </a:lnTo>
                <a:close/>
              </a:path>
            </a:pathLst>
          </a:custGeom>
          <a:solidFill>
            <a:srgbClr val="E4B738"/>
          </a:solidFill>
        </p:spPr>
      </p:sp>
      <p:sp>
        <p:nvSpPr>
          <p:cNvPr id="16" name="AutoShape 16"/>
          <p:cNvSpPr/>
          <p:nvPr/>
        </p:nvSpPr>
        <p:spPr>
          <a:xfrm>
            <a:off x="10795000" y="6540500"/>
            <a:ext cx="1270000" cy="190500"/>
          </a:xfrm>
          <a:prstGeom prst="rect">
            <a:avLst/>
          </a:prstGeom>
          <a:solidFill>
            <a:srgbClr val="000000">
              <a:alpha val="0"/>
            </a:srgbClr>
          </a:solidFill>
        </p:spPr>
        <p:txBody>
          <a:bodyPr rtlCol="0" anchor="t"/>
          <a:lstStyle/>
          <a:p>
            <a:pPr algn="r">
              <a:defRPr/>
            </a:pPr>
            <a:endParaRPr lang="en-US" sz="800" b="0" i="0" u="none" baseline="0">
              <a:solidFill>
                <a:srgbClr val="80808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  <p:transition advClick="0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130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Connector 2"/>
          <p:cNvCxnSpPr/>
          <p:nvPr/>
        </p:nvCxnSpPr>
        <p:spPr>
          <a:xfrm>
            <a:off x="715645" y="4505960"/>
            <a:ext cx="5078095" cy="0"/>
          </a:xfrm>
          <a:prstGeom prst="line">
            <a:avLst/>
          </a:prstGeom>
          <a:ln w="9525">
            <a:solidFill>
              <a:schemeClr val="accent1"/>
            </a:solidFill>
          </a:ln>
        </p:spPr>
      </p:cxnSp>
      <p:sp>
        <p:nvSpPr>
          <p:cNvPr id="3" name="AutoShape 3"/>
          <p:cNvSpPr/>
          <p:nvPr/>
        </p:nvSpPr>
        <p:spPr>
          <a:xfrm>
            <a:off x="646430" y="3968115"/>
            <a:ext cx="637540" cy="540000"/>
          </a:xfrm>
          <a:prstGeom prst="rect">
            <a:avLst/>
          </a:prstGeom>
          <a:noFill/>
        </p:spPr>
        <p:txBody>
          <a:bodyPr vert="horz" wrap="square" lIns="90170" tIns="46990" rIns="90170" bIns="46990" anchor="ctr">
            <a:normAutofit/>
          </a:bodyPr>
          <a:p>
            <a:pPr marL="0" algn="ctr">
              <a:spcBef>
                <a:spcPct val="0"/>
              </a:spcBef>
              <a:spcAft>
                <a:spcPct val="0"/>
              </a:spcAft>
            </a:pPr>
            <a:r>
              <a:rPr lang="en-US" sz="2400" b="1" i="0" u="none" baseline="0">
                <a:solidFill>
                  <a:srgbClr val="E4B738"/>
                </a:solidFill>
                <a:latin typeface="思源黑体 Normal"/>
                <a:ea typeface="思源黑体 Normal"/>
              </a:rPr>
              <a:t>01</a:t>
            </a:r>
            <a:endParaRPr lang="en-US" sz="2400" b="1" i="0" u="none" baseline="0">
              <a:solidFill>
                <a:srgbClr val="E4B738"/>
              </a:solidFill>
              <a:latin typeface="思源黑体 Normal"/>
              <a:ea typeface="思源黑体 Normal"/>
            </a:endParaRPr>
          </a:p>
        </p:txBody>
      </p:sp>
      <p:cxnSp>
        <p:nvCxnSpPr>
          <p:cNvPr id="4" name="Connector 4"/>
          <p:cNvCxnSpPr/>
          <p:nvPr/>
        </p:nvCxnSpPr>
        <p:spPr>
          <a:xfrm>
            <a:off x="6448425" y="4505960"/>
            <a:ext cx="5066030" cy="0"/>
          </a:xfrm>
          <a:prstGeom prst="line">
            <a:avLst/>
          </a:prstGeom>
          <a:ln w="9525">
            <a:solidFill>
              <a:schemeClr val="accent1"/>
            </a:solidFill>
          </a:ln>
        </p:spPr>
      </p:cxnSp>
      <p:sp>
        <p:nvSpPr>
          <p:cNvPr id="5" name="AutoShape 5"/>
          <p:cNvSpPr/>
          <p:nvPr/>
        </p:nvSpPr>
        <p:spPr>
          <a:xfrm>
            <a:off x="6448425" y="4532630"/>
            <a:ext cx="5066030" cy="1866265"/>
          </a:xfrm>
          <a:prstGeom prst="rect">
            <a:avLst/>
          </a:prstGeom>
          <a:noFill/>
        </p:spPr>
        <p:txBody>
          <a:bodyPr vert="horz" wrap="square" lIns="90170" tIns="46990" rIns="90170" bIns="46990" anchor="t">
            <a:normAutofit/>
          </a:bodyPr>
          <a:p>
            <a:pPr marL="0" indent="0" algn="just" fontAlgn="auto">
              <a:lnSpc>
                <a:spcPct val="150000"/>
              </a:lnSpc>
            </a:pPr>
            <a:r>
              <a:rPr lang="en-US" sz="1500" b="0" i="0" u="none" baseline="0">
                <a:solidFill>
                  <a:schemeClr val="bg1"/>
                </a:solidFill>
                <a:latin typeface="思源黑体 Normal"/>
                <a:ea typeface="思源黑体 Normal"/>
              </a:rPr>
              <a:t>权力是一把双刃剑，用好了可以造福人民，用不好就会害人害己。要敬畏组织、敬畏人民、敬畏法纪，时刻保持如履薄冰的谨慎，做到依法用权、秉公用权、廉洁用权。</a:t>
            </a:r>
            <a:endParaRPr lang="en-US" sz="1500" b="0" i="0" u="none" baseline="0">
              <a:solidFill>
                <a:schemeClr val="bg1"/>
              </a:solidFill>
              <a:latin typeface="思源黑体 Normal"/>
              <a:ea typeface="思源黑体 Normal"/>
            </a:endParaRPr>
          </a:p>
        </p:txBody>
      </p:sp>
      <p:sp>
        <p:nvSpPr>
          <p:cNvPr id="6" name="AutoShape 6"/>
          <p:cNvSpPr/>
          <p:nvPr/>
        </p:nvSpPr>
        <p:spPr>
          <a:xfrm>
            <a:off x="6329045" y="3968115"/>
            <a:ext cx="637540" cy="540000"/>
          </a:xfrm>
          <a:prstGeom prst="rect">
            <a:avLst/>
          </a:prstGeom>
          <a:noFill/>
        </p:spPr>
        <p:txBody>
          <a:bodyPr vert="horz" wrap="square" lIns="90170" tIns="46990" rIns="90170" bIns="46990" anchor="ctr">
            <a:normAutofit/>
          </a:bodyPr>
          <a:p>
            <a:pPr marL="0" algn="ctr">
              <a:spcBef>
                <a:spcPct val="0"/>
              </a:spcBef>
              <a:spcAft>
                <a:spcPct val="0"/>
              </a:spcAft>
            </a:pPr>
            <a:r>
              <a:rPr lang="en-US" sz="2400" b="1" i="0" u="none" baseline="0">
                <a:solidFill>
                  <a:srgbClr val="E4B738"/>
                </a:solidFill>
                <a:latin typeface="思源黑体 Normal"/>
                <a:ea typeface="思源黑体 Normal"/>
              </a:rPr>
              <a:t>02</a:t>
            </a:r>
            <a:endParaRPr lang="en-US" sz="2400" b="1" i="0" u="none" baseline="0">
              <a:solidFill>
                <a:srgbClr val="E4B738"/>
              </a:solidFill>
              <a:latin typeface="思源黑体 Normal"/>
              <a:ea typeface="思源黑体 Normal"/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6880860" y="3968115"/>
            <a:ext cx="4633595" cy="540000"/>
          </a:xfrm>
          <a:prstGeom prst="rect">
            <a:avLst/>
          </a:prstGeom>
        </p:spPr>
        <p:txBody>
          <a:bodyPr vert="horz" wrap="square" lIns="90170" tIns="46990" rIns="90170" bIns="46990" rtlCol="0" anchor="ctr">
            <a:normAutofit/>
          </a:bodyPr>
          <a:lstStyle/>
          <a:p>
            <a:pPr marL="0" indent="0" algn="l" fontAlgn="auto">
              <a:lnSpc>
                <a:spcPct val="100000"/>
              </a:lnSpc>
              <a:defRPr/>
            </a:pPr>
            <a:r>
              <a:rPr lang="en-US" sz="2000" b="1" i="0" u="none" baseline="0">
                <a:solidFill>
                  <a:srgbClr val="E4B738"/>
                </a:solidFill>
                <a:latin typeface="思源黑体 Normal"/>
                <a:ea typeface="思源黑体 Normal"/>
              </a:rPr>
              <a:t>常怀敬畏之心用权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714375" y="4532630"/>
            <a:ext cx="5066030" cy="1866265"/>
          </a:xfrm>
          <a:prstGeom prst="rect">
            <a:avLst/>
          </a:prstGeom>
          <a:noFill/>
        </p:spPr>
        <p:txBody>
          <a:bodyPr vert="horz" wrap="square" lIns="90170" tIns="46990" rIns="90170" bIns="46990" anchor="t">
            <a:normAutofit/>
          </a:bodyPr>
          <a:p>
            <a:pPr marL="0" indent="0" algn="just" fontAlgn="auto">
              <a:lnSpc>
                <a:spcPct val="150000"/>
              </a:lnSpc>
            </a:pPr>
            <a:r>
              <a:rPr lang="en-US" sz="1500" b="0" i="0" u="none" baseline="0">
                <a:solidFill>
                  <a:schemeClr val="bg1"/>
                </a:solidFill>
                <a:latin typeface="思源黑体 Normal"/>
                <a:ea typeface="思源黑体 Normal"/>
              </a:rPr>
              <a:t>深入学习习近平总书记关于全面从严治党的重要论述，坚持读原著、学原文、悟原理。通过持续学习，把廉洁意识内化为坚定信念，外化为自觉行动，从思想源头上消除贪腐念头。</a:t>
            </a:r>
            <a:endParaRPr lang="en-US" sz="1500" b="0" i="0" u="none" baseline="0">
              <a:solidFill>
                <a:schemeClr val="bg1"/>
              </a:solidFill>
              <a:latin typeface="思源黑体 Normal"/>
              <a:ea typeface="思源黑体 Normal"/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1146810" y="3968115"/>
            <a:ext cx="4633595" cy="540000"/>
          </a:xfrm>
          <a:prstGeom prst="rect">
            <a:avLst/>
          </a:prstGeom>
        </p:spPr>
        <p:txBody>
          <a:bodyPr vert="horz" wrap="square" lIns="90170" tIns="46990" rIns="90170" bIns="46990" rtlCol="0" anchor="ctr">
            <a:normAutofit/>
          </a:bodyPr>
          <a:lstStyle/>
          <a:p>
            <a:pPr marL="0" indent="0" algn="l" fontAlgn="auto">
              <a:lnSpc>
                <a:spcPct val="100000"/>
              </a:lnSpc>
              <a:defRPr/>
            </a:pPr>
            <a:r>
              <a:rPr lang="en-US" sz="2000" b="1" i="0" u="none" baseline="0">
                <a:solidFill>
                  <a:srgbClr val="E4B738"/>
                </a:solidFill>
                <a:latin typeface="思源黑体 Normal"/>
                <a:ea typeface="思源黑体 Normal"/>
              </a:rPr>
              <a:t>加强理论武装修心</a:t>
            </a:r>
            <a:endParaRPr lang="en-US" sz="1100"/>
          </a:p>
        </p:txBody>
      </p:sp>
      <p:sp>
        <p:nvSpPr>
          <p:cNvPr id="10" name="TextBox 10"/>
          <p:cNvSpPr txBox="1"/>
          <p:nvPr/>
        </p:nvSpPr>
        <p:spPr>
          <a:xfrm>
            <a:off x="781050" y="319405"/>
            <a:ext cx="10800000" cy="720090"/>
          </a:xfrm>
          <a:prstGeom prst="rect">
            <a:avLst/>
          </a:prstGeom>
        </p:spPr>
        <p:txBody>
          <a:bodyPr vert="horz" wrap="square" lIns="90170" tIns="46990" rIns="90170" bIns="46990" rtlCol="0" anchor="ctr">
            <a:normAutofit/>
          </a:bodyPr>
          <a:lstStyle/>
          <a:p>
            <a:pPr marL="0" indent="0" algn="l" fontAlgn="auto">
              <a:lnSpc>
                <a:spcPct val="100000"/>
              </a:lnSpc>
              <a:defRPr/>
            </a:pPr>
            <a:r>
              <a:rPr lang="en-US" sz="3200" b="1" i="0" u="none" baseline="0">
                <a:solidFill>
                  <a:srgbClr val="E4B738"/>
                </a:solidFill>
                <a:latin typeface="思源黑体 Normal"/>
                <a:ea typeface="思源黑体 Normal"/>
              </a:rPr>
              <a:t>筑牢廉洁自律的思想防线</a:t>
            </a:r>
            <a:endParaRPr lang="en-US" sz="1100"/>
          </a:p>
        </p:txBody>
      </p:sp>
      <p:sp>
        <p:nvSpPr>
          <p:cNvPr id="11" name="Freeform 11"/>
          <p:cNvSpPr/>
          <p:nvPr/>
        </p:nvSpPr>
        <p:spPr>
          <a:xfrm>
            <a:off x="0" y="320040"/>
            <a:ext cx="685165" cy="718820"/>
          </a:xfrm>
          <a:custGeom>
            <a:avLst/>
            <a:gdLst/>
            <a:ahLst/>
            <a:cxnLst/>
            <a:rect l="l" t="t" r="r" b="b"/>
            <a:pathLst>
              <a:path w="461590" h="406400">
                <a:moveTo>
                  <a:pt x="258390" y="0"/>
                </a:moveTo>
                <a:lnTo>
                  <a:pt x="0" y="0"/>
                </a:lnTo>
                <a:lnTo>
                  <a:pt x="0" y="406400"/>
                </a:lnTo>
                <a:lnTo>
                  <a:pt x="258390" y="406400"/>
                </a:lnTo>
                <a:lnTo>
                  <a:pt x="461590" y="203200"/>
                </a:lnTo>
                <a:lnTo>
                  <a:pt x="258390" y="0"/>
                </a:lnTo>
                <a:close/>
              </a:path>
            </a:pathLst>
          </a:custGeom>
          <a:solidFill>
            <a:srgbClr val="E4B738"/>
          </a:solidFill>
        </p:spPr>
      </p:sp>
      <p:pic>
        <p:nvPicPr>
          <p:cNvPr id="12" name="image8.jpeg"/>
          <p:cNvPicPr>
            <a:picLocks noChangeAspect="1"/>
          </p:cNvPicPr>
          <p:nvPr/>
        </p:nvPicPr>
        <p:blipFill>
          <a:blip r:embed="rId1"/>
          <a:srcRect l="-13" t="2651" r="13" b="26612"/>
          <a:stretch>
            <a:fillRect/>
          </a:stretch>
        </p:blipFill>
        <p:spPr>
          <a:xfrm>
            <a:off x="714375" y="1350645"/>
            <a:ext cx="5064760" cy="2388235"/>
          </a:xfrm>
          <a:prstGeom prst="roundRect">
            <a:avLst>
              <a:gd name="adj" fmla="val 9726"/>
            </a:avLst>
          </a:prstGeom>
          <a:ln w="3175" cap="flat" cmpd="sng">
            <a:solidFill>
              <a:schemeClr val="tx1">
                <a:alpha val="20000"/>
                <a:lumMod val="40000"/>
                <a:lumOff val="60000"/>
              </a:schemeClr>
            </a:solidFill>
            <a:prstDash val="solid"/>
          </a:ln>
        </p:spPr>
      </p:pic>
      <p:pic>
        <p:nvPicPr>
          <p:cNvPr id="13" name="image9.jpeg"/>
          <p:cNvPicPr>
            <a:picLocks noChangeAspect="1"/>
          </p:cNvPicPr>
          <p:nvPr/>
        </p:nvPicPr>
        <p:blipFill>
          <a:blip r:embed="rId2"/>
          <a:srcRect t="4863" b="24418"/>
          <a:stretch>
            <a:fillRect/>
          </a:stretch>
        </p:blipFill>
        <p:spPr>
          <a:xfrm>
            <a:off x="6448425" y="1350645"/>
            <a:ext cx="5066030" cy="2388235"/>
          </a:xfrm>
          <a:prstGeom prst="roundRect">
            <a:avLst>
              <a:gd name="adj" fmla="val 9726"/>
            </a:avLst>
          </a:prstGeom>
          <a:ln w="3175" cap="flat" cmpd="sng">
            <a:solidFill>
              <a:schemeClr val="tx1">
                <a:alpha val="20000"/>
                <a:lumMod val="40000"/>
                <a:lumOff val="60000"/>
              </a:schemeClr>
            </a:solidFill>
            <a:prstDash val="solid"/>
          </a:ln>
        </p:spPr>
      </p:pic>
      <p:sp>
        <p:nvSpPr>
          <p:cNvPr id="14" name="AutoShape 14"/>
          <p:cNvSpPr/>
          <p:nvPr/>
        </p:nvSpPr>
        <p:spPr>
          <a:xfrm>
            <a:off x="10795000" y="6540500"/>
            <a:ext cx="1270000" cy="190500"/>
          </a:xfrm>
          <a:prstGeom prst="rect">
            <a:avLst/>
          </a:prstGeom>
          <a:solidFill>
            <a:srgbClr val="000000">
              <a:alpha val="0"/>
            </a:srgbClr>
          </a:solidFill>
        </p:spPr>
        <p:txBody>
          <a:bodyPr rtlCol="0" anchor="t"/>
          <a:lstStyle/>
          <a:p>
            <a:pPr algn="r">
              <a:defRPr/>
            </a:pPr>
            <a:endParaRPr lang="en-US" sz="800" b="0" i="0" u="none" baseline="0">
              <a:solidFill>
                <a:srgbClr val="80808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  <p:transition advClick="0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130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023620" y="1551940"/>
            <a:ext cx="5435600" cy="4601210"/>
            <a:chOff x="1657" y="2489"/>
            <a:chExt cx="8560" cy="7246"/>
          </a:xfrm>
        </p:grpSpPr>
        <p:sp>
          <p:nvSpPr>
            <p:cNvPr id="3" name="AutoShape 3"/>
            <p:cNvSpPr/>
            <p:nvPr/>
          </p:nvSpPr>
          <p:spPr>
            <a:xfrm>
              <a:off x="1657" y="3351"/>
              <a:ext cx="8560" cy="2665"/>
            </a:xfrm>
            <a:prstGeom prst="rect">
              <a:avLst/>
            </a:prstGeom>
            <a:noFill/>
            <a:ln>
              <a:noFill/>
            </a:ln>
          </p:spPr>
          <p:txBody>
            <a:bodyPr vert="horz" wrap="square" lIns="90170" tIns="46990" rIns="90170" bIns="46990" anchor="t">
              <a:normAutofit/>
            </a:bodyPr>
            <a:p>
              <a:pPr marL="0" indent="0" algn="l" fontAlgn="auto">
                <a:lnSpc>
                  <a:spcPct val="150000"/>
                </a:lnSpc>
              </a:pPr>
              <a:r>
                <a:rPr lang="en-US" sz="1500" b="0" i="0" u="none" baseline="0">
                  <a:solidFill>
                    <a:schemeClr val="bg1"/>
                  </a:solidFill>
                  <a:latin typeface="思源黑体 Normal"/>
                  <a:ea typeface="思源黑体 Normal"/>
                </a:rPr>
                <a:t>领导干部的家风不是个人小事，而是关系党的形象的大事。要严格要求配偶、子女和身边工作人员，防止“枕边风”成为腐败的导火索。要带头传承红色家风，做到家风正、政风清。</a:t>
              </a:r>
              <a:endParaRPr lang="en-US" sz="1500" b="0" i="0" u="none" baseline="0">
                <a:solidFill>
                  <a:schemeClr val="bg1"/>
                </a:solidFill>
                <a:latin typeface="思源黑体 Normal"/>
                <a:ea typeface="思源黑体 Normal"/>
              </a:endParaRP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1657" y="2489"/>
              <a:ext cx="8560" cy="850"/>
            </a:xfrm>
            <a:prstGeom prst="rect">
              <a:avLst/>
            </a:prstGeom>
            <a:noFill/>
            <a:ln>
              <a:noFill/>
            </a:ln>
          </p:spPr>
          <p:txBody>
            <a:bodyPr vert="horz" wrap="square" lIns="90170" tIns="46990" rIns="90170" bIns="46990" rtlCol="0" anchor="ctr">
              <a:normAutofit/>
            </a:bodyPr>
            <a:lstStyle/>
            <a:p>
              <a:pPr marL="0" indent="0" algn="l" fontAlgn="auto">
                <a:lnSpc>
                  <a:spcPct val="90000"/>
                </a:lnSpc>
                <a:defRPr/>
              </a:pPr>
              <a:r>
                <a:rPr lang="en-US" sz="2000" b="1" i="0" u="none" baseline="0">
                  <a:solidFill>
                    <a:srgbClr val="E4B738"/>
                  </a:solidFill>
                  <a:latin typeface="思源黑体 Normal"/>
                  <a:ea typeface="思源黑体 Normal"/>
                </a:rPr>
                <a:t>以良好家风涵养党风</a:t>
              </a:r>
              <a:endParaRPr lang="en-US" sz="1100"/>
            </a:p>
          </p:txBody>
        </p:sp>
        <p:sp>
          <p:nvSpPr>
            <p:cNvPr id="5" name="AutoShape 5"/>
            <p:cNvSpPr/>
            <p:nvPr/>
          </p:nvSpPr>
          <p:spPr>
            <a:xfrm>
              <a:off x="1657" y="7071"/>
              <a:ext cx="8560" cy="2665"/>
            </a:xfrm>
            <a:prstGeom prst="rect">
              <a:avLst/>
            </a:prstGeom>
            <a:noFill/>
            <a:ln>
              <a:noFill/>
            </a:ln>
          </p:spPr>
          <p:txBody>
            <a:bodyPr vert="horz" wrap="square" lIns="90170" tIns="46990" rIns="90170" bIns="46990" anchor="t">
              <a:normAutofit/>
            </a:bodyPr>
            <a:p>
              <a:pPr marL="0" indent="0" algn="l" fontAlgn="auto">
                <a:lnSpc>
                  <a:spcPct val="150000"/>
                </a:lnSpc>
              </a:pPr>
              <a:r>
                <a:rPr lang="en-US" sz="1500" b="0" i="0" u="none" baseline="0">
                  <a:solidFill>
                    <a:schemeClr val="bg1"/>
                  </a:solidFill>
                  <a:latin typeface="思源黑体 Normal"/>
                  <a:ea typeface="思源黑体 Normal"/>
                </a:rPr>
                <a:t>在与企业交往中，既要积极主动作为，帮助企业解决实际困难，又要守好廉洁底线，做到交往有道、公私分明，杜绝任何形式的利益输送。要明确政商交往的正面清单和负面清单。</a:t>
              </a:r>
              <a:endParaRPr lang="en-US" sz="1500" b="0" i="0" u="none" baseline="0">
                <a:solidFill>
                  <a:schemeClr val="bg1"/>
                </a:solidFill>
                <a:latin typeface="思源黑体 Normal"/>
                <a:ea typeface="思源黑体 Normal"/>
              </a:endParaRP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1657" y="6226"/>
              <a:ext cx="8560" cy="850"/>
            </a:xfrm>
            <a:prstGeom prst="rect">
              <a:avLst/>
            </a:prstGeom>
            <a:noFill/>
            <a:ln>
              <a:noFill/>
            </a:ln>
          </p:spPr>
          <p:txBody>
            <a:bodyPr vert="horz" wrap="square" lIns="90170" tIns="46990" rIns="90170" bIns="46990" rtlCol="0" anchor="ctr">
              <a:normAutofit/>
            </a:bodyPr>
            <a:lstStyle/>
            <a:p>
              <a:pPr marL="0" indent="0" algn="l" fontAlgn="auto">
                <a:lnSpc>
                  <a:spcPct val="90000"/>
                </a:lnSpc>
                <a:defRPr/>
              </a:pPr>
              <a:r>
                <a:rPr lang="en-US" sz="2000" b="1" i="0" u="none" baseline="0">
                  <a:solidFill>
                    <a:srgbClr val="E4B738"/>
                  </a:solidFill>
                  <a:latin typeface="思源黑体 Normal"/>
                  <a:ea typeface="思源黑体 Normal"/>
                </a:rPr>
                <a:t>构建亲清政商关系</a:t>
              </a:r>
              <a:endParaRPr lang="en-US" sz="1100"/>
            </a:p>
          </p:txBody>
        </p:sp>
      </p:grpSp>
      <p:sp>
        <p:nvSpPr>
          <p:cNvPr id="7" name="Freeform 7"/>
          <p:cNvSpPr/>
          <p:nvPr/>
        </p:nvSpPr>
        <p:spPr>
          <a:xfrm>
            <a:off x="0" y="320040"/>
            <a:ext cx="685165" cy="718820"/>
          </a:xfrm>
          <a:custGeom>
            <a:avLst/>
            <a:gdLst/>
            <a:ahLst/>
            <a:cxnLst/>
            <a:rect l="l" t="t" r="r" b="b"/>
            <a:pathLst>
              <a:path w="461590" h="406400">
                <a:moveTo>
                  <a:pt x="258390" y="0"/>
                </a:moveTo>
                <a:lnTo>
                  <a:pt x="0" y="0"/>
                </a:lnTo>
                <a:lnTo>
                  <a:pt x="0" y="406400"/>
                </a:lnTo>
                <a:lnTo>
                  <a:pt x="258390" y="406400"/>
                </a:lnTo>
                <a:lnTo>
                  <a:pt x="461590" y="203200"/>
                </a:lnTo>
                <a:lnTo>
                  <a:pt x="258390" y="0"/>
                </a:lnTo>
                <a:close/>
              </a:path>
            </a:pathLst>
          </a:custGeom>
          <a:solidFill>
            <a:srgbClr val="E4B738"/>
          </a:solidFill>
        </p:spPr>
      </p:sp>
      <p:sp>
        <p:nvSpPr>
          <p:cNvPr id="8" name="TextBox 8"/>
          <p:cNvSpPr txBox="1"/>
          <p:nvPr/>
        </p:nvSpPr>
        <p:spPr>
          <a:xfrm>
            <a:off x="781050" y="319405"/>
            <a:ext cx="10800000" cy="720090"/>
          </a:xfrm>
          <a:prstGeom prst="rect">
            <a:avLst/>
          </a:prstGeom>
        </p:spPr>
        <p:txBody>
          <a:bodyPr vert="horz" wrap="square" lIns="90170" tIns="46990" rIns="90170" bIns="46990" rtlCol="0" anchor="ctr">
            <a:normAutofit/>
          </a:bodyPr>
          <a:lstStyle/>
          <a:p>
            <a:pPr marL="0" indent="0" algn="l" fontAlgn="auto">
              <a:lnSpc>
                <a:spcPct val="100000"/>
              </a:lnSpc>
              <a:defRPr/>
            </a:pPr>
            <a:r>
              <a:rPr lang="en-US" sz="3200" b="1" i="0" u="none" baseline="0">
                <a:solidFill>
                  <a:srgbClr val="E4B738"/>
                </a:solidFill>
                <a:latin typeface="思源黑体 Normal"/>
                <a:ea typeface="思源黑体 Normal"/>
              </a:rPr>
              <a:t>培育清正廉洁的家风政风</a:t>
            </a:r>
            <a:endParaRPr lang="en-US" sz="1100"/>
          </a:p>
        </p:txBody>
      </p:sp>
      <p:grpSp>
        <p:nvGrpSpPr>
          <p:cNvPr id="9" name="Group 9"/>
          <p:cNvGrpSpPr/>
          <p:nvPr/>
        </p:nvGrpSpPr>
        <p:grpSpPr>
          <a:xfrm>
            <a:off x="6854661" y="1585024"/>
            <a:ext cx="4570894" cy="4535086"/>
            <a:chOff x="10570" y="2519"/>
            <a:chExt cx="7198" cy="7142"/>
          </a:xfrm>
        </p:grpSpPr>
        <p:sp>
          <p:nvSpPr>
            <p:cNvPr id="10" name="Freeform 10"/>
            <p:cNvSpPr/>
            <p:nvPr/>
          </p:nvSpPr>
          <p:spPr>
            <a:xfrm rot="11588930">
              <a:off x="10570" y="2844"/>
              <a:ext cx="6944" cy="6816"/>
            </a:xfrm>
            <a:custGeom>
              <a:avLst/>
              <a:gdLst/>
              <a:ahLst/>
              <a:cxnLst/>
              <a:rect l="l" t="t" r="r" b="b"/>
              <a:pathLst>
                <a:path w="2879096" h="2825937">
                  <a:moveTo>
                    <a:pt x="155801" y="656522"/>
                  </a:moveTo>
                  <a:cubicBezTo>
                    <a:pt x="280483" y="472785"/>
                    <a:pt x="506988" y="388965"/>
                    <a:pt x="723967" y="435637"/>
                  </a:cubicBezTo>
                  <a:cubicBezTo>
                    <a:pt x="907228" y="475071"/>
                    <a:pt x="1281656" y="484786"/>
                    <a:pt x="1725140" y="102453"/>
                  </a:cubicBezTo>
                  <a:cubicBezTo>
                    <a:pt x="1725140" y="102453"/>
                    <a:pt x="2146336" y="-241209"/>
                    <a:pt x="2574960" y="330291"/>
                  </a:cubicBezTo>
                  <a:cubicBezTo>
                    <a:pt x="3003585" y="901791"/>
                    <a:pt x="2879760" y="1720941"/>
                    <a:pt x="2794035" y="1930491"/>
                  </a:cubicBezTo>
                  <a:cubicBezTo>
                    <a:pt x="2708310" y="2140041"/>
                    <a:pt x="2460660" y="2835366"/>
                    <a:pt x="1851061" y="2825841"/>
                  </a:cubicBezTo>
                  <a:cubicBezTo>
                    <a:pt x="1241461" y="2816316"/>
                    <a:pt x="1451011" y="2175093"/>
                    <a:pt x="603286" y="1933729"/>
                  </a:cubicBezTo>
                  <a:cubicBezTo>
                    <a:pt x="-244440" y="1692366"/>
                    <a:pt x="22260" y="920841"/>
                    <a:pt x="107985" y="739866"/>
                  </a:cubicBezTo>
                  <a:cubicBezTo>
                    <a:pt x="121606" y="711291"/>
                    <a:pt x="137608" y="683288"/>
                    <a:pt x="155801" y="656522"/>
                  </a:cubicBezTo>
                  <a:close/>
                </a:path>
              </a:pathLst>
            </a:custGeom>
            <a:noFill/>
            <a:ln w="9525" cap="flat">
              <a:solidFill>
                <a:schemeClr val="accent1"/>
              </a:solidFill>
              <a:prstDash val="solid"/>
              <a:miter lim="800000"/>
            </a:ln>
            <a:effectLst/>
          </p:spPr>
          <p:txBody>
            <a:bodyPr vert="horz" lIns="91440" tIns="45720" rIns="91440" bIns="45720" anchor="ctr"/>
            <a:p>
              <a:pPr marL="0" algn="l"/>
            </a:p>
          </p:txBody>
        </p:sp>
        <p:pic>
          <p:nvPicPr>
            <p:cNvPr id="11" name="image67.jpeg"/>
            <p:cNvPicPr>
              <a:picLocks noChangeAspect="1"/>
            </p:cNvPicPr>
            <p:nvPr/>
          </p:nvPicPr>
          <p:blipFill rotWithShape="1">
            <a:blip r:embed="rId1"/>
            <a:srcRect l="14004" t="-5" r="14003" b="5"/>
            <a:stretch>
              <a:fillRect/>
            </a:stretch>
          </p:blipFill>
          <p:spPr>
            <a:xfrm rot="21445174">
              <a:off x="10657" y="2793"/>
              <a:ext cx="7111" cy="6598"/>
            </a:xfrm>
            <a:custGeom>
              <a:avLst/>
              <a:gdLst/>
              <a:ahLst/>
              <a:cxnLst/>
              <a:pathLst>
                <a:path w="4515311" h="4189463">
                  <a:moveTo>
                    <a:pt x="1139864" y="1681"/>
                  </a:moveTo>
                  <a:cubicBezTo>
                    <a:pt x="1666331" y="38907"/>
                    <a:pt x="1958762" y="680183"/>
                    <a:pt x="3039740" y="494141"/>
                  </a:cubicBezTo>
                  <a:cubicBezTo>
                    <a:pt x="4370176" y="265163"/>
                    <a:pt x="4513638" y="1507199"/>
                    <a:pt x="4515307" y="1813904"/>
                  </a:cubicBezTo>
                  <a:cubicBezTo>
                    <a:pt x="4515453" y="1862388"/>
                    <a:pt x="4511932" y="1911661"/>
                    <a:pt x="4504565" y="1960680"/>
                  </a:cubicBezTo>
                  <a:cubicBezTo>
                    <a:pt x="4454282" y="2297034"/>
                    <a:pt x="4197159" y="2562971"/>
                    <a:pt x="3866646" y="2642434"/>
                  </a:cubicBezTo>
                  <a:cubicBezTo>
                    <a:pt x="3587485" y="2709528"/>
                    <a:pt x="3064108" y="2944432"/>
                    <a:pt x="2705395" y="3766393"/>
                  </a:cubicBezTo>
                  <a:cubicBezTo>
                    <a:pt x="2705395" y="3766393"/>
                    <a:pt x="2351807" y="4520184"/>
                    <a:pt x="1381038" y="4015432"/>
                  </a:cubicBezTo>
                  <a:cubicBezTo>
                    <a:pt x="410268" y="3510681"/>
                    <a:pt x="37969" y="2297647"/>
                    <a:pt x="17349" y="1951491"/>
                  </a:cubicBezTo>
                  <a:cubicBezTo>
                    <a:pt x="-3270" y="1605335"/>
                    <a:pt x="-122497" y="481134"/>
                    <a:pt x="725429" y="90005"/>
                  </a:cubicBezTo>
                  <a:cubicBezTo>
                    <a:pt x="884415" y="16668"/>
                    <a:pt x="1018371" y="-6910"/>
                    <a:pt x="1139864" y="1681"/>
                  </a:cubicBezTo>
                  <a:close/>
                </a:path>
              </a:pathLst>
            </a:custGeom>
            <a:ln w="12700">
              <a:solidFill>
                <a:schemeClr val="accent1">
                  <a:lumMod val="60000"/>
                  <a:lumOff val="40000"/>
                </a:schemeClr>
              </a:solidFill>
            </a:ln>
          </p:spPr>
        </p:pic>
        <p:sp>
          <p:nvSpPr>
            <p:cNvPr id="12" name="AutoShape 12"/>
            <p:cNvSpPr/>
            <p:nvPr/>
          </p:nvSpPr>
          <p:spPr>
            <a:xfrm>
              <a:off x="13808" y="2519"/>
              <a:ext cx="404" cy="404"/>
            </a:xfrm>
            <a:prstGeom prst="ellipse">
              <a:avLst/>
            </a:prstGeom>
            <a:gradFill>
              <a:gsLst>
                <a:gs pos="0">
                  <a:schemeClr val="accent2">
                    <a:lumMod val="25000"/>
                    <a:lumOff val="75000"/>
                  </a:schemeClr>
                </a:gs>
                <a:gs pos="50000">
                  <a:schemeClr val="accent2"/>
                </a:gs>
                <a:gs pos="100000">
                  <a:schemeClr val="accent2">
                    <a:lumMod val="85000"/>
                  </a:schemeClr>
                </a:gs>
              </a:gsLst>
              <a:lin ang="5400000"/>
            </a:gradFill>
            <a:ln>
              <a:noFill/>
            </a:ln>
          </p:spPr>
          <p:txBody>
            <a:bodyPr vert="horz" lIns="91440" tIns="45720" rIns="91440" bIns="45720" anchor="ctr"/>
            <a:p>
              <a:pPr marL="0" algn="ctr"/>
            </a:p>
          </p:txBody>
        </p:sp>
        <p:sp>
          <p:nvSpPr>
            <p:cNvPr id="13" name="AutoShape 13"/>
            <p:cNvSpPr/>
            <p:nvPr/>
          </p:nvSpPr>
          <p:spPr>
            <a:xfrm>
              <a:off x="16460" y="8648"/>
              <a:ext cx="252" cy="252"/>
            </a:xfrm>
            <a:prstGeom prst="ellipse">
              <a:avLst/>
            </a:prstGeom>
            <a:gradFill>
              <a:gsLst>
                <a:gs pos="0">
                  <a:schemeClr val="accent2">
                    <a:lumMod val="25000"/>
                    <a:lumOff val="75000"/>
                  </a:schemeClr>
                </a:gs>
                <a:gs pos="50000">
                  <a:schemeClr val="accent2"/>
                </a:gs>
                <a:gs pos="100000">
                  <a:schemeClr val="accent2">
                    <a:lumMod val="85000"/>
                  </a:schemeClr>
                </a:gs>
              </a:gsLst>
              <a:lin ang="5400000"/>
            </a:gradFill>
            <a:ln>
              <a:noFill/>
            </a:ln>
          </p:spPr>
          <p:txBody>
            <a:bodyPr vert="horz" lIns="91440" tIns="45720" rIns="91440" bIns="45720" anchor="ctr"/>
            <a:p>
              <a:pPr marL="0" algn="ctr"/>
            </a:p>
          </p:txBody>
        </p:sp>
      </p:grpSp>
      <p:sp>
        <p:nvSpPr>
          <p:cNvPr id="14" name="AutoShape 14"/>
          <p:cNvSpPr/>
          <p:nvPr/>
        </p:nvSpPr>
        <p:spPr>
          <a:xfrm>
            <a:off x="10795000" y="6540500"/>
            <a:ext cx="1270000" cy="190500"/>
          </a:xfrm>
          <a:prstGeom prst="rect">
            <a:avLst/>
          </a:prstGeom>
          <a:solidFill>
            <a:srgbClr val="000000">
              <a:alpha val="0"/>
            </a:srgbClr>
          </a:solidFill>
        </p:spPr>
        <p:txBody>
          <a:bodyPr rtlCol="0" anchor="t"/>
          <a:lstStyle/>
          <a:p>
            <a:pPr algn="r">
              <a:defRPr/>
            </a:pPr>
            <a:endParaRPr lang="en-US" sz="800" b="0" i="0" u="none" baseline="0">
              <a:solidFill>
                <a:srgbClr val="80808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 l="-15000" r="-15000" b="-3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327025" y="293370"/>
            <a:ext cx="2527935" cy="26035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>
            <a:spAutoFit/>
          </a:bodyPr>
          <a:lstStyle/>
          <a:p>
            <a:pPr marL="0" algn="l">
              <a:defRPr/>
            </a:pPr>
            <a:endParaRPr lang="en-US" sz="1600" b="0" i="0" u="none" baseline="0">
              <a:solidFill>
                <a:schemeClr val="bg1"/>
              </a:solidFill>
              <a:latin typeface="思源黑体 Normal"/>
              <a:ea typeface="思源黑体 Normal"/>
            </a:endParaRPr>
          </a:p>
        </p:txBody>
      </p:sp>
      <p:sp>
        <p:nvSpPr>
          <p:cNvPr id="3" name="AutoShape 3"/>
          <p:cNvSpPr/>
          <p:nvPr/>
        </p:nvSpPr>
        <p:spPr>
          <a:xfrm>
            <a:off x="2713990" y="4102735"/>
            <a:ext cx="6739255" cy="83820"/>
          </a:xfrm>
          <a:prstGeom prst="rect">
            <a:avLst/>
          </a:prstGeom>
          <a:gradFill>
            <a:gsLst>
              <a:gs pos="0">
                <a:schemeClr val="accent4"/>
              </a:gs>
              <a:gs pos="100000">
                <a:srgbClr val="FBD74D">
                  <a:alpha val="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txBody>
          <a:bodyPr vert="horz" lIns="91440" tIns="45720" rIns="91440" bIns="45720" anchor="ctr"/>
          <a:p>
            <a:pPr marL="0" algn="ctr"/>
          </a:p>
        </p:txBody>
      </p:sp>
      <p:sp>
        <p:nvSpPr>
          <p:cNvPr id="4" name="TextBox 4"/>
          <p:cNvSpPr txBox="1"/>
          <p:nvPr/>
        </p:nvSpPr>
        <p:spPr>
          <a:xfrm>
            <a:off x="2467610" y="1873885"/>
            <a:ext cx="7232015" cy="21697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>
            <a:noAutofit/>
            <a:scene3d>
              <a:camera prst="orthographicFront"/>
              <a:lightRig rig="threePt" dir="t"/>
            </a:scene3d>
          </a:bodyPr>
          <a:lstStyle/>
          <a:p>
            <a:pPr marL="0" indent="0" algn="ctr" fontAlgn="auto">
              <a:lnSpc>
                <a:spcPct val="110000"/>
              </a:lnSpc>
              <a:defRPr/>
            </a:pPr>
            <a:r>
              <a:rPr lang="en-US" sz="4800" b="1" i="0" u="none" spc="400" baseline="0"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思源黑体 Medium"/>
                <a:ea typeface="思源黑体 Medium"/>
              </a:rPr>
              <a:t>第四章：以案为鉴——深刻汲取沉痛教训</a:t>
            </a:r>
            <a:endParaRPr lang="en-US" sz="1100"/>
          </a:p>
        </p:txBody>
      </p:sp>
      <p:grpSp>
        <p:nvGrpSpPr>
          <p:cNvPr id="5" name="Group 5"/>
          <p:cNvGrpSpPr/>
          <p:nvPr/>
        </p:nvGrpSpPr>
        <p:grpSpPr>
          <a:xfrm>
            <a:off x="4195763" y="768985"/>
            <a:ext cx="3650615" cy="1160145"/>
            <a:chOff x="6852" y="2011"/>
            <a:chExt cx="5749" cy="1827"/>
          </a:xfrm>
        </p:grpSpPr>
        <p:grpSp>
          <p:nvGrpSpPr>
            <p:cNvPr id="6" name="Group 6"/>
            <p:cNvGrpSpPr/>
            <p:nvPr/>
          </p:nvGrpSpPr>
          <p:grpSpPr>
            <a:xfrm>
              <a:off x="7109" y="2220"/>
              <a:ext cx="5250" cy="1354"/>
              <a:chOff x="6929" y="2214"/>
              <a:chExt cx="5250" cy="1354"/>
            </a:xfrm>
          </p:grpSpPr>
          <p:sp>
            <p:nvSpPr>
              <p:cNvPr id="7" name="AutoShape 7"/>
              <p:cNvSpPr/>
              <p:nvPr/>
            </p:nvSpPr>
            <p:spPr>
              <a:xfrm>
                <a:off x="6929" y="2214"/>
                <a:ext cx="5251" cy="1354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vert="horz" lIns="91440" tIns="45720" rIns="91440" bIns="45720" anchor="ctr"/>
              <a:p>
                <a:pPr marL="0" algn="ctr"/>
              </a:p>
            </p:txBody>
          </p:sp>
          <p:sp>
            <p:nvSpPr>
              <p:cNvPr id="8" name="TextBox 8"/>
              <p:cNvSpPr txBox="1"/>
              <p:nvPr/>
            </p:nvSpPr>
            <p:spPr>
              <a:xfrm>
                <a:off x="7085" y="2216"/>
                <a:ext cx="4938" cy="1353"/>
              </a:xfrm>
              <a:prstGeom prst="rect">
                <a:avLst/>
              </a:prstGeom>
              <a:noFill/>
            </p:spPr>
            <p:txBody>
              <a:bodyPr vert="horz" wrap="square" lIns="121873" tIns="60936" rIns="121873" bIns="60936" rtlCol="0" anchor="ctr">
                <a:noAutofit/>
              </a:bodyPr>
              <a:lstStyle/>
              <a:p>
                <a:pPr marL="0" algn="ctr">
                  <a:defRPr/>
                </a:pPr>
                <a:r>
                  <a:rPr lang="en-US" sz="3200" b="1" i="0" u="none" spc="800" baseline="0">
                    <a:solidFill>
                      <a:schemeClr val="bg1"/>
                    </a:solidFill>
                    <a:latin typeface="思源黑体 Normal"/>
                    <a:ea typeface="思源黑体 Normal"/>
                  </a:rPr>
                  <a:t>PART-05</a:t>
                </a:r>
                <a:endParaRPr lang="en-US" sz="1100"/>
              </a:p>
            </p:txBody>
          </p:sp>
        </p:grpSp>
        <p:sp>
          <p:nvSpPr>
            <p:cNvPr id="9" name="AutoShape 9"/>
            <p:cNvSpPr/>
            <p:nvPr/>
          </p:nvSpPr>
          <p:spPr>
            <a:xfrm rot="5400000" flipV="1">
              <a:off x="11657" y="1783"/>
              <a:ext cx="716" cy="1173"/>
            </a:xfrm>
            <a:prstGeom prst="corner">
              <a:avLst>
                <a:gd name="adj1" fmla="val 7476"/>
                <a:gd name="adj2" fmla="val 7583"/>
              </a:avLst>
            </a:prstGeom>
            <a:solidFill>
              <a:srgbClr val="B40000"/>
            </a:solidFill>
            <a:ln>
              <a:noFill/>
            </a:ln>
          </p:spPr>
          <p:txBody>
            <a:bodyPr vert="horz" lIns="91440" tIns="45720" rIns="91440" bIns="45720" anchor="ctr"/>
            <a:p>
              <a:pPr marL="0" algn="ctr"/>
            </a:p>
          </p:txBody>
        </p:sp>
        <p:sp>
          <p:nvSpPr>
            <p:cNvPr id="10" name="AutoShape 10"/>
            <p:cNvSpPr/>
            <p:nvPr/>
          </p:nvSpPr>
          <p:spPr>
            <a:xfrm rot="16200000" flipV="1">
              <a:off x="7080" y="2894"/>
              <a:ext cx="716" cy="1173"/>
            </a:xfrm>
            <a:prstGeom prst="corner">
              <a:avLst>
                <a:gd name="adj1" fmla="val 7476"/>
                <a:gd name="adj2" fmla="val 7583"/>
              </a:avLst>
            </a:prstGeom>
            <a:solidFill>
              <a:srgbClr val="B40000"/>
            </a:solidFill>
            <a:ln>
              <a:noFill/>
            </a:ln>
          </p:spPr>
          <p:txBody>
            <a:bodyPr vert="horz" lIns="91440" tIns="45720" rIns="91440" bIns="45720" anchor="ctr"/>
            <a:p>
              <a:pPr marL="0" algn="ctr"/>
            </a:p>
          </p:txBody>
        </p:sp>
      </p:grpSp>
      <p:sp>
        <p:nvSpPr>
          <p:cNvPr id="11" name="AutoShape 11"/>
          <p:cNvSpPr/>
          <p:nvPr/>
        </p:nvSpPr>
        <p:spPr>
          <a:xfrm>
            <a:off x="10795000" y="6540500"/>
            <a:ext cx="1270000" cy="190500"/>
          </a:xfrm>
          <a:prstGeom prst="rect">
            <a:avLst/>
          </a:prstGeom>
          <a:solidFill>
            <a:srgbClr val="000000">
              <a:alpha val="0"/>
            </a:srgbClr>
          </a:solidFill>
        </p:spPr>
        <p:txBody>
          <a:bodyPr rtlCol="0" anchor="t"/>
          <a:lstStyle/>
          <a:p>
            <a:pPr algn="r">
              <a:defRPr/>
            </a:pPr>
            <a:endParaRPr lang="en-US" sz="800" b="0" i="0" u="none" baseline="0">
              <a:solidFill>
                <a:srgbClr val="80808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  <p:transition advClick="0"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130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Connector 2"/>
          <p:cNvCxnSpPr/>
          <p:nvPr/>
        </p:nvCxnSpPr>
        <p:spPr>
          <a:xfrm>
            <a:off x="0" y="5807395"/>
            <a:ext cx="12192000" cy="0"/>
          </a:xfrm>
          <a:prstGeom prst="line">
            <a:avLst/>
          </a:prstGeom>
          <a:ln w="12700">
            <a:solidFill>
              <a:srgbClr val="870102">
                <a:alpha val="40000"/>
              </a:srgbClr>
            </a:solidFill>
          </a:ln>
        </p:spPr>
      </p:cxnSp>
      <p:cxnSp>
        <p:nvCxnSpPr>
          <p:cNvPr id="3" name="Connector 3"/>
          <p:cNvCxnSpPr/>
          <p:nvPr/>
        </p:nvCxnSpPr>
        <p:spPr>
          <a:xfrm flipH="1" flipV="1">
            <a:off x="5385371" y="3200400"/>
            <a:ext cx="1" cy="2546316"/>
          </a:xfrm>
          <a:prstGeom prst="line">
            <a:avLst/>
          </a:prstGeom>
          <a:ln w="12700">
            <a:solidFill>
              <a:srgbClr val="870102">
                <a:alpha val="40000"/>
              </a:srgbClr>
            </a:solidFill>
          </a:ln>
        </p:spPr>
      </p:cxnSp>
      <p:sp>
        <p:nvSpPr>
          <p:cNvPr id="4" name="AutoShape 4"/>
          <p:cNvSpPr/>
          <p:nvPr/>
        </p:nvSpPr>
        <p:spPr>
          <a:xfrm>
            <a:off x="5324692" y="5746716"/>
            <a:ext cx="121359" cy="121359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vert="horz" lIns="91440" tIns="45720" rIns="91440" bIns="45720" anchor="ctr"/>
          <a:p>
            <a:pPr marL="0" algn="ctr"/>
          </a:p>
        </p:txBody>
      </p:sp>
      <p:sp>
        <p:nvSpPr>
          <p:cNvPr id="5" name="AutoShape 5"/>
          <p:cNvSpPr/>
          <p:nvPr/>
        </p:nvSpPr>
        <p:spPr>
          <a:xfrm>
            <a:off x="770255" y="2823210"/>
            <a:ext cx="4953635" cy="468630"/>
          </a:xfrm>
          <a:prstGeom prst="rect">
            <a:avLst/>
          </a:prstGeom>
          <a:gradFill>
            <a:gsLst>
              <a:gs pos="0">
                <a:schemeClr val="accent1">
                  <a:lumMod val="60000"/>
                  <a:lumOff val="40000"/>
                </a:schemeClr>
              </a:gs>
              <a:gs pos="74000">
                <a:schemeClr val="accent1"/>
              </a:gs>
              <a:gs pos="83000">
                <a:schemeClr val="accent1"/>
              </a:gs>
              <a:gs pos="100000">
                <a:schemeClr val="accent1"/>
              </a:gs>
            </a:gsLst>
            <a:lin ang="18900000"/>
          </a:gradFill>
          <a:ln>
            <a:noFill/>
          </a:ln>
        </p:spPr>
        <p:txBody>
          <a:bodyPr vert="horz" lIns="144000" tIns="45720" rIns="91440" bIns="45720" anchor="ctr"/>
          <a:p>
            <a:pPr marL="0" algn="l"/>
            <a:r>
              <a:rPr lang="en-US" sz="2000" b="1" i="0" u="none" spc="100" baseline="0">
                <a:solidFill>
                  <a:schemeClr val="lt1"/>
                </a:solidFill>
                <a:latin typeface="思源黑体 Normal"/>
                <a:ea typeface="思源黑体 Normal"/>
              </a:rPr>
              <a:t>利用职权大肆敛财的蜕变之路</a:t>
            </a:r>
            <a:endParaRPr lang="en-US" sz="2000" b="1" i="0" u="none" spc="100" baseline="0">
              <a:solidFill>
                <a:schemeClr val="lt1"/>
              </a:solidFill>
              <a:latin typeface="思源黑体 Normal"/>
              <a:ea typeface="思源黑体 Normal"/>
            </a:endParaRPr>
          </a:p>
        </p:txBody>
      </p:sp>
      <p:sp>
        <p:nvSpPr>
          <p:cNvPr id="6" name="AutoShape 6"/>
          <p:cNvSpPr/>
          <p:nvPr/>
        </p:nvSpPr>
        <p:spPr>
          <a:xfrm flipV="1">
            <a:off x="5385371" y="3292034"/>
            <a:ext cx="342035" cy="149362"/>
          </a:xfrm>
          <a:prstGeom prst="rtTriangle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txBody>
          <a:bodyPr vert="horz" lIns="91440" tIns="45720" rIns="91440" bIns="45720" anchor="ctr"/>
          <a:p>
            <a:pPr marL="0" algn="ctr"/>
          </a:p>
        </p:txBody>
      </p:sp>
      <p:cxnSp>
        <p:nvCxnSpPr>
          <p:cNvPr id="7" name="Connector 7"/>
          <p:cNvCxnSpPr/>
          <p:nvPr/>
        </p:nvCxnSpPr>
        <p:spPr>
          <a:xfrm flipH="1" flipV="1">
            <a:off x="10528866" y="2276475"/>
            <a:ext cx="1" cy="3470241"/>
          </a:xfrm>
          <a:prstGeom prst="line">
            <a:avLst/>
          </a:prstGeom>
          <a:ln w="12700">
            <a:solidFill>
              <a:srgbClr val="870102">
                <a:alpha val="40000"/>
              </a:srgbClr>
            </a:solidFill>
          </a:ln>
        </p:spPr>
      </p:cxnSp>
      <p:sp>
        <p:nvSpPr>
          <p:cNvPr id="8" name="AutoShape 8"/>
          <p:cNvSpPr/>
          <p:nvPr/>
        </p:nvSpPr>
        <p:spPr>
          <a:xfrm flipV="1">
            <a:off x="10535688" y="2354858"/>
            <a:ext cx="342035" cy="149362"/>
          </a:xfrm>
          <a:prstGeom prst="rtTriangle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txBody>
          <a:bodyPr vert="horz" lIns="91440" tIns="45720" rIns="91440" bIns="45720" anchor="ctr"/>
          <a:p>
            <a:pPr marL="0" algn="ctr"/>
          </a:p>
        </p:txBody>
      </p:sp>
      <p:sp>
        <p:nvSpPr>
          <p:cNvPr id="9" name="AutoShape 9"/>
          <p:cNvSpPr/>
          <p:nvPr/>
        </p:nvSpPr>
        <p:spPr>
          <a:xfrm>
            <a:off x="10468187" y="5746716"/>
            <a:ext cx="121359" cy="121359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vert="horz" lIns="91440" tIns="45720" rIns="91440" bIns="45720" anchor="ctr"/>
          <a:p>
            <a:pPr marL="0" algn="ctr"/>
          </a:p>
        </p:txBody>
      </p:sp>
      <p:sp>
        <p:nvSpPr>
          <p:cNvPr id="10" name="AutoShape 10"/>
          <p:cNvSpPr/>
          <p:nvPr/>
        </p:nvSpPr>
        <p:spPr>
          <a:xfrm>
            <a:off x="5906135" y="1885950"/>
            <a:ext cx="4953635" cy="468630"/>
          </a:xfrm>
          <a:prstGeom prst="rect">
            <a:avLst/>
          </a:prstGeom>
          <a:gradFill>
            <a:gsLst>
              <a:gs pos="0">
                <a:schemeClr val="accent1">
                  <a:lumMod val="60000"/>
                  <a:lumOff val="40000"/>
                </a:schemeClr>
              </a:gs>
              <a:gs pos="74000">
                <a:schemeClr val="accent1"/>
              </a:gs>
              <a:gs pos="83000">
                <a:schemeClr val="accent1"/>
              </a:gs>
              <a:gs pos="100000">
                <a:schemeClr val="accent1"/>
              </a:gs>
            </a:gsLst>
            <a:lin ang="18900000"/>
          </a:gradFill>
          <a:ln>
            <a:noFill/>
          </a:ln>
        </p:spPr>
        <p:txBody>
          <a:bodyPr vert="horz" lIns="144000" tIns="45720" rIns="91440" bIns="45720" anchor="ctr"/>
          <a:p>
            <a:pPr marL="0" algn="l"/>
            <a:r>
              <a:rPr lang="en-US" sz="2000" b="1" i="0" u="none" spc="100" baseline="0">
                <a:solidFill>
                  <a:schemeClr val="lt1"/>
                </a:solidFill>
                <a:latin typeface="思源黑体 Normal"/>
                <a:ea typeface="思源黑体 Normal"/>
              </a:rPr>
              <a:t>对抗组织审查的深刻警示</a:t>
            </a:r>
            <a:endParaRPr lang="en-US" sz="2000" b="1" i="0" u="none" spc="100" baseline="0">
              <a:solidFill>
                <a:schemeClr val="lt1"/>
              </a:solidFill>
              <a:latin typeface="思源黑体 Normal"/>
              <a:ea typeface="思源黑体 Normal"/>
            </a:endParaRPr>
          </a:p>
        </p:txBody>
      </p:sp>
      <p:sp>
        <p:nvSpPr>
          <p:cNvPr id="11" name="TextBox 11"/>
          <p:cNvSpPr txBox="1"/>
          <p:nvPr/>
        </p:nvSpPr>
        <p:spPr>
          <a:xfrm>
            <a:off x="770255" y="3291205"/>
            <a:ext cx="4615180" cy="2455545"/>
          </a:xfrm>
          <a:prstGeom prst="rect">
            <a:avLst/>
          </a:prstGeom>
        </p:spPr>
        <p:txBody>
          <a:bodyPr vert="horz" wrap="square" lIns="90170" tIns="46990" rIns="90170" bIns="46990" rtlCol="0" anchor="t">
            <a:normAutofit/>
          </a:bodyPr>
          <a:lstStyle/>
          <a:p>
            <a:pPr marL="0" indent="0" algn="just" fontAlgn="auto">
              <a:lnSpc>
                <a:spcPct val="150000"/>
              </a:lnSpc>
              <a:defRPr/>
            </a:pPr>
            <a:r>
              <a:rPr lang="en-US" sz="1600" b="0" i="0" u="none" baseline="0">
                <a:solidFill>
                  <a:schemeClr val="bg1"/>
                </a:solidFill>
                <a:latin typeface="思源黑体 Normal"/>
                <a:ea typeface="思源黑体 Normal"/>
              </a:rPr>
              <a:t>某县原县委书记在任职期间，利用职务便利在工程承揽、项目审批、干部调整等方面为他人谋利，收受巨额贿赂。其从年轻有为的领导干部一步步跌入犯罪深渊，根源在于初心迷失、纪律失守、贪欲膨胀。</a:t>
            </a:r>
            <a:endParaRPr lang="en-US" sz="1100"/>
          </a:p>
        </p:txBody>
      </p:sp>
      <p:sp>
        <p:nvSpPr>
          <p:cNvPr id="12" name="TextBox 12"/>
          <p:cNvSpPr txBox="1"/>
          <p:nvPr/>
        </p:nvSpPr>
        <p:spPr>
          <a:xfrm>
            <a:off x="5916295" y="2354580"/>
            <a:ext cx="4615180" cy="2455545"/>
          </a:xfrm>
          <a:prstGeom prst="rect">
            <a:avLst/>
          </a:prstGeom>
        </p:spPr>
        <p:txBody>
          <a:bodyPr vert="horz" wrap="square" lIns="90170" tIns="46990" rIns="90170" bIns="46990" rtlCol="0" anchor="t">
            <a:normAutofit/>
          </a:bodyPr>
          <a:lstStyle/>
          <a:p>
            <a:pPr marL="0" indent="0" algn="just" fontAlgn="auto">
              <a:lnSpc>
                <a:spcPct val="150000"/>
              </a:lnSpc>
              <a:defRPr/>
            </a:pPr>
            <a:r>
              <a:rPr lang="en-US" sz="1600" b="0" i="0" u="none" baseline="0">
                <a:solidFill>
                  <a:schemeClr val="bg1"/>
                </a:solidFill>
                <a:latin typeface="思源黑体 Normal"/>
                <a:ea typeface="思源黑体 Normal"/>
              </a:rPr>
              <a:t>案例中当事人在组织调查期间，与他人串供、转移隐匿赃款赃物，企图对抗审查，最终受到从严惩处。这警示我们必须对党忠诚老实，主动向组织说明问题才是唯一正确出路。</a:t>
            </a:r>
            <a:endParaRPr lang="en-US" sz="1100"/>
          </a:p>
        </p:txBody>
      </p:sp>
      <p:sp>
        <p:nvSpPr>
          <p:cNvPr id="13" name="Freeform 13"/>
          <p:cNvSpPr/>
          <p:nvPr/>
        </p:nvSpPr>
        <p:spPr>
          <a:xfrm>
            <a:off x="0" y="320040"/>
            <a:ext cx="685165" cy="718820"/>
          </a:xfrm>
          <a:custGeom>
            <a:avLst/>
            <a:gdLst/>
            <a:ahLst/>
            <a:cxnLst/>
            <a:rect l="l" t="t" r="r" b="b"/>
            <a:pathLst>
              <a:path w="461590" h="406400">
                <a:moveTo>
                  <a:pt x="258390" y="0"/>
                </a:moveTo>
                <a:lnTo>
                  <a:pt x="0" y="0"/>
                </a:lnTo>
                <a:lnTo>
                  <a:pt x="0" y="406400"/>
                </a:lnTo>
                <a:lnTo>
                  <a:pt x="258390" y="406400"/>
                </a:lnTo>
                <a:lnTo>
                  <a:pt x="461590" y="203200"/>
                </a:lnTo>
                <a:lnTo>
                  <a:pt x="258390" y="0"/>
                </a:lnTo>
                <a:close/>
              </a:path>
            </a:pathLst>
          </a:custGeom>
          <a:solidFill>
            <a:srgbClr val="E4B738"/>
          </a:solidFill>
        </p:spPr>
      </p:sp>
      <p:sp>
        <p:nvSpPr>
          <p:cNvPr id="14" name="TextBox 14"/>
          <p:cNvSpPr txBox="1"/>
          <p:nvPr/>
        </p:nvSpPr>
        <p:spPr>
          <a:xfrm>
            <a:off x="781050" y="319405"/>
            <a:ext cx="10800000" cy="720090"/>
          </a:xfrm>
          <a:prstGeom prst="rect">
            <a:avLst/>
          </a:prstGeom>
        </p:spPr>
        <p:txBody>
          <a:bodyPr vert="horz" wrap="square" lIns="90170" tIns="46990" rIns="90170" bIns="46990" rtlCol="0" anchor="ctr">
            <a:normAutofit/>
          </a:bodyPr>
          <a:lstStyle/>
          <a:p>
            <a:pPr marL="0" indent="0" algn="l" fontAlgn="auto">
              <a:lnSpc>
                <a:spcPct val="100000"/>
              </a:lnSpc>
              <a:defRPr/>
            </a:pPr>
            <a:r>
              <a:rPr lang="en-US" sz="3200" b="1" i="0" u="none" baseline="0">
                <a:solidFill>
                  <a:srgbClr val="E4B738"/>
                </a:solidFill>
                <a:latin typeface="思源黑体 Normal"/>
                <a:ea typeface="思源黑体 Normal"/>
              </a:rPr>
              <a:t>典型腐败案例剖析（一）</a:t>
            </a:r>
            <a:endParaRPr lang="en-US" sz="1100"/>
          </a:p>
        </p:txBody>
      </p:sp>
      <p:sp>
        <p:nvSpPr>
          <p:cNvPr id="15" name="AutoShape 15"/>
          <p:cNvSpPr/>
          <p:nvPr/>
        </p:nvSpPr>
        <p:spPr>
          <a:xfrm>
            <a:off x="10795000" y="6540500"/>
            <a:ext cx="1270000" cy="190500"/>
          </a:xfrm>
          <a:prstGeom prst="rect">
            <a:avLst/>
          </a:prstGeom>
          <a:solidFill>
            <a:srgbClr val="000000">
              <a:alpha val="0"/>
            </a:srgbClr>
          </a:solidFill>
        </p:spPr>
        <p:txBody>
          <a:bodyPr rtlCol="0" anchor="t"/>
          <a:lstStyle/>
          <a:p>
            <a:pPr algn="r">
              <a:defRPr/>
            </a:pPr>
            <a:endParaRPr lang="en-US" sz="800" b="0" i="0" u="none" baseline="0">
              <a:solidFill>
                <a:srgbClr val="80808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130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696000" y="1341726"/>
            <a:ext cx="5656527" cy="4934385"/>
          </a:xfrm>
          <a:custGeom>
            <a:avLst/>
            <a:gdLst/>
            <a:ahLst/>
            <a:cxnLst/>
            <a:rect l="l" t="t" r="r" b="b"/>
            <a:pathLst>
              <a:path w="5656607" h="4934454">
                <a:moveTo>
                  <a:pt x="0" y="298931"/>
                </a:moveTo>
                <a:lnTo>
                  <a:pt x="0" y="4635524"/>
                </a:lnTo>
                <a:cubicBezTo>
                  <a:pt x="0" y="4800617"/>
                  <a:pt x="139952" y="4934455"/>
                  <a:pt x="312591" y="4934455"/>
                </a:cubicBezTo>
                <a:lnTo>
                  <a:pt x="4364164" y="4934455"/>
                </a:lnTo>
                <a:cubicBezTo>
                  <a:pt x="4511369" y="4934455"/>
                  <a:pt x="4638625" y="4836244"/>
                  <a:pt x="4669709" y="4698646"/>
                </a:cubicBezTo>
                <a:lnTo>
                  <a:pt x="5649438" y="362058"/>
                </a:lnTo>
                <a:cubicBezTo>
                  <a:pt x="5691506" y="175836"/>
                  <a:pt x="5543119" y="0"/>
                  <a:pt x="5343892" y="0"/>
                </a:cubicBezTo>
                <a:lnTo>
                  <a:pt x="312591" y="0"/>
                </a:lnTo>
                <a:cubicBezTo>
                  <a:pt x="139952" y="0"/>
                  <a:pt x="0" y="133836"/>
                  <a:pt x="0" y="298931"/>
                </a:cubicBezTo>
                <a:close/>
              </a:path>
            </a:pathLst>
          </a:custGeom>
          <a:solidFill>
            <a:srgbClr val="FFFFFF"/>
          </a:solidFill>
          <a:ln cap="flat">
            <a:noFill/>
            <a:prstDash val="solid"/>
            <a:miter lim="800000"/>
          </a:ln>
        </p:spPr>
        <p:txBody>
          <a:bodyPr vert="horz" wrap="square" lIns="90170" tIns="46990" rIns="90170" bIns="46990" anchor="ctr">
            <a:normAutofit/>
          </a:bodyPr>
          <a:p>
            <a:pPr marL="0" algn="l"/>
          </a:p>
        </p:txBody>
      </p:sp>
      <p:sp>
        <p:nvSpPr>
          <p:cNvPr id="3" name="Freeform 3"/>
          <p:cNvSpPr/>
          <p:nvPr/>
        </p:nvSpPr>
        <p:spPr>
          <a:xfrm flipH="1" flipV="1">
            <a:off x="5763864" y="1341726"/>
            <a:ext cx="5656527" cy="4934385"/>
          </a:xfrm>
          <a:custGeom>
            <a:avLst/>
            <a:gdLst/>
            <a:ahLst/>
            <a:cxnLst/>
            <a:rect l="l" t="t" r="r" b="b"/>
            <a:pathLst>
              <a:path w="5656607" h="4934454">
                <a:moveTo>
                  <a:pt x="0" y="298931"/>
                </a:moveTo>
                <a:lnTo>
                  <a:pt x="0" y="4635524"/>
                </a:lnTo>
                <a:cubicBezTo>
                  <a:pt x="0" y="4800617"/>
                  <a:pt x="139952" y="4934455"/>
                  <a:pt x="312591" y="4934455"/>
                </a:cubicBezTo>
                <a:lnTo>
                  <a:pt x="4364164" y="4934455"/>
                </a:lnTo>
                <a:cubicBezTo>
                  <a:pt x="4511369" y="4934455"/>
                  <a:pt x="4638625" y="4836244"/>
                  <a:pt x="4669709" y="4698646"/>
                </a:cubicBezTo>
                <a:lnTo>
                  <a:pt x="5649438" y="362058"/>
                </a:lnTo>
                <a:cubicBezTo>
                  <a:pt x="5691506" y="175836"/>
                  <a:pt x="5543119" y="0"/>
                  <a:pt x="5343892" y="0"/>
                </a:cubicBezTo>
                <a:lnTo>
                  <a:pt x="312591" y="0"/>
                </a:lnTo>
                <a:cubicBezTo>
                  <a:pt x="139952" y="0"/>
                  <a:pt x="0" y="133836"/>
                  <a:pt x="0" y="298931"/>
                </a:cubicBezTo>
                <a:close/>
              </a:path>
            </a:pathLst>
          </a:custGeom>
          <a:solidFill>
            <a:srgbClr val="FFFFFF"/>
          </a:solidFill>
          <a:ln cap="flat">
            <a:noFill/>
            <a:prstDash val="solid"/>
            <a:miter lim="800000"/>
          </a:ln>
        </p:spPr>
        <p:txBody>
          <a:bodyPr vert="horz" wrap="square" lIns="90170" tIns="46990" rIns="90170" bIns="46990" anchor="ctr">
            <a:normAutofit/>
          </a:bodyPr>
          <a:p>
            <a:pPr marL="0" algn="l"/>
          </a:p>
        </p:txBody>
      </p:sp>
      <p:sp>
        <p:nvSpPr>
          <p:cNvPr id="4" name="AutoShape 4"/>
          <p:cNvSpPr/>
          <p:nvPr/>
        </p:nvSpPr>
        <p:spPr>
          <a:xfrm>
            <a:off x="951230" y="1636994"/>
            <a:ext cx="864000" cy="828000"/>
          </a:xfrm>
          <a:prstGeom prst="rect">
            <a:avLst/>
          </a:prstGeom>
          <a:noFill/>
        </p:spPr>
        <p:txBody>
          <a:bodyPr vert="horz" wrap="square" lIns="90170" tIns="46990" rIns="90170" bIns="46990" anchor="b">
            <a:normAutofit/>
          </a:bodyPr>
          <a:p>
            <a:pPr marL="0" algn="l">
              <a:spcBef>
                <a:spcPct val="0"/>
              </a:spcBef>
              <a:spcAft>
                <a:spcPct val="0"/>
              </a:spcAft>
            </a:pPr>
            <a:r>
              <a:rPr lang="en-US" sz="3780" b="1" i="0" u="none" baseline="0">
                <a:solidFill>
                  <a:srgbClr val="E4B738"/>
                </a:solidFill>
                <a:latin typeface="思源黑体 Normal"/>
                <a:ea typeface="思源黑体 Normal"/>
              </a:rPr>
              <a:t>01</a:t>
            </a:r>
            <a:endParaRPr lang="en-US" sz="3780" b="1" i="0" u="none" baseline="0">
              <a:solidFill>
                <a:srgbClr val="E4B738"/>
              </a:solidFill>
              <a:latin typeface="思源黑体 Normal"/>
              <a:ea typeface="思源黑体 Normal"/>
            </a:endParaRPr>
          </a:p>
        </p:txBody>
      </p:sp>
      <p:sp>
        <p:nvSpPr>
          <p:cNvPr id="5" name="AutoShape 5"/>
          <p:cNvSpPr/>
          <p:nvPr/>
        </p:nvSpPr>
        <p:spPr>
          <a:xfrm>
            <a:off x="10335836" y="1636994"/>
            <a:ext cx="864000" cy="828000"/>
          </a:xfrm>
          <a:prstGeom prst="rect">
            <a:avLst/>
          </a:prstGeom>
          <a:noFill/>
        </p:spPr>
        <p:txBody>
          <a:bodyPr vert="horz" wrap="square" lIns="90170" tIns="46990" rIns="90170" bIns="46990" anchor="b">
            <a:normAutofit/>
          </a:bodyPr>
          <a:p>
            <a:pPr marL="0" algn="r">
              <a:spcBef>
                <a:spcPct val="0"/>
              </a:spcBef>
              <a:spcAft>
                <a:spcPct val="0"/>
              </a:spcAft>
            </a:pPr>
            <a:r>
              <a:rPr lang="en-US" sz="3780" b="1" i="0" u="none" baseline="0">
                <a:solidFill>
                  <a:srgbClr val="E4B738"/>
                </a:solidFill>
                <a:latin typeface="思源黑体 Normal"/>
                <a:ea typeface="思源黑体 Normal"/>
              </a:rPr>
              <a:t>02</a:t>
            </a:r>
            <a:endParaRPr lang="en-US" sz="3780" b="1" i="0" u="none" baseline="0">
              <a:solidFill>
                <a:srgbClr val="E4B738"/>
              </a:solidFill>
              <a:latin typeface="思源黑体 Normal"/>
              <a:ea typeface="思源黑体 Normal"/>
            </a:endParaRPr>
          </a:p>
        </p:txBody>
      </p:sp>
      <p:sp>
        <p:nvSpPr>
          <p:cNvPr id="6" name="TextBox 6"/>
          <p:cNvSpPr txBox="1"/>
          <p:nvPr/>
        </p:nvSpPr>
        <p:spPr>
          <a:xfrm>
            <a:off x="951230" y="2531745"/>
            <a:ext cx="4357370" cy="828040"/>
          </a:xfrm>
          <a:prstGeom prst="rect">
            <a:avLst/>
          </a:prstGeom>
        </p:spPr>
        <p:txBody>
          <a:bodyPr vert="horz" wrap="square" lIns="90170" tIns="46990" rIns="90170" bIns="46990" rtlCol="0" anchor="t">
            <a:normAutofit/>
          </a:bodyPr>
          <a:lstStyle/>
          <a:p>
            <a:pPr marL="0" indent="0" algn="l" fontAlgn="auto">
              <a:lnSpc>
                <a:spcPct val="110000"/>
              </a:lnSpc>
              <a:defRPr/>
            </a:pPr>
            <a:r>
              <a:rPr lang="en-US" sz="2000" b="1" i="0" u="none" baseline="0">
                <a:solidFill>
                  <a:srgbClr val="E4B738"/>
                </a:solidFill>
                <a:latin typeface="思源黑体 Normal"/>
                <a:ea typeface="思源黑体 Normal"/>
              </a:rPr>
              <a:t>由风及腐的渐进式演变</a:t>
            </a:r>
            <a:endParaRPr lang="en-US" sz="1100"/>
          </a:p>
        </p:txBody>
      </p:sp>
      <p:sp>
        <p:nvSpPr>
          <p:cNvPr id="7" name="TextBox 7"/>
          <p:cNvSpPr txBox="1"/>
          <p:nvPr/>
        </p:nvSpPr>
        <p:spPr>
          <a:xfrm>
            <a:off x="6842125" y="2533015"/>
            <a:ext cx="4357370" cy="828040"/>
          </a:xfrm>
          <a:prstGeom prst="rect">
            <a:avLst/>
          </a:prstGeom>
        </p:spPr>
        <p:txBody>
          <a:bodyPr vert="horz" wrap="square" lIns="90170" tIns="46990" rIns="90170" bIns="46990" rtlCol="0" anchor="t">
            <a:normAutofit/>
          </a:bodyPr>
          <a:lstStyle/>
          <a:p>
            <a:pPr marL="0" indent="0" algn="r" fontAlgn="auto">
              <a:lnSpc>
                <a:spcPct val="110000"/>
              </a:lnSpc>
              <a:defRPr/>
            </a:pPr>
            <a:r>
              <a:rPr lang="en-US" sz="2000" b="1" i="0" u="none" baseline="0">
                <a:solidFill>
                  <a:srgbClr val="E4B738"/>
                </a:solidFill>
                <a:latin typeface="思源黑体 Normal"/>
                <a:ea typeface="思源黑体 Normal"/>
              </a:rPr>
              <a:t>家风不正引发家族式腐败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951230" y="3395980"/>
            <a:ext cx="4356000" cy="2382520"/>
          </a:xfrm>
          <a:prstGeom prst="rect">
            <a:avLst/>
          </a:prstGeom>
          <a:noFill/>
        </p:spPr>
        <p:txBody>
          <a:bodyPr vert="horz" wrap="square" lIns="90170" tIns="46990" rIns="90170" bIns="46990" anchor="t">
            <a:normAutofit/>
          </a:bodyPr>
          <a:p>
            <a:pPr marL="0" indent="0" algn="l" fontAlgn="auto">
              <a:lnSpc>
                <a:spcPct val="150000"/>
              </a:lnSpc>
            </a:pPr>
            <a:r>
              <a:rPr lang="en-US" sz="1500" b="0" i="0" u="none" baseline="0">
                <a:solidFill>
                  <a:srgbClr val="262626"/>
                </a:solidFill>
                <a:latin typeface="思源黑体 Normal"/>
                <a:ea typeface="思源黑体 Normal"/>
              </a:rPr>
              <a:t>某局原局长从接受宴请、收受土特产开始，逐渐发展到收受贵重礼品、现金，最终沦为阶下囚。腐败往往从小节失守开始，必须抓早抓小、防微杜渐，坚决防止“温水煮青蛙”。</a:t>
            </a:r>
            <a:endParaRPr lang="en-US" sz="1500" b="0" i="0" u="none" baseline="0">
              <a:solidFill>
                <a:srgbClr val="262626"/>
              </a:solidFill>
              <a:latin typeface="思源黑体 Normal"/>
              <a:ea typeface="思源黑体 Normal"/>
            </a:endParaRPr>
          </a:p>
        </p:txBody>
      </p:sp>
      <p:sp>
        <p:nvSpPr>
          <p:cNvPr id="9" name="AutoShape 9"/>
          <p:cNvSpPr/>
          <p:nvPr/>
        </p:nvSpPr>
        <p:spPr>
          <a:xfrm>
            <a:off x="6843495" y="3395980"/>
            <a:ext cx="4356000" cy="2382520"/>
          </a:xfrm>
          <a:prstGeom prst="rect">
            <a:avLst/>
          </a:prstGeom>
          <a:noFill/>
        </p:spPr>
        <p:txBody>
          <a:bodyPr vert="horz" wrap="square" lIns="90170" tIns="46990" rIns="90170" bIns="46990" anchor="t">
            <a:normAutofit/>
          </a:bodyPr>
          <a:p>
            <a:pPr marL="0" indent="0" algn="r" fontAlgn="auto">
              <a:lnSpc>
                <a:spcPct val="150000"/>
              </a:lnSpc>
            </a:pPr>
            <a:r>
              <a:rPr lang="en-US" sz="1500" b="0" i="0" u="none" baseline="0">
                <a:solidFill>
                  <a:srgbClr val="262626"/>
                </a:solidFill>
                <a:latin typeface="思源黑体 Normal"/>
                <a:ea typeface="思源黑体 Normal"/>
              </a:rPr>
              <a:t>某领导干部默许、纵容亲属利用其影响力经商牟利，甚至亲自为家族企业“站台”，最终全家身陷囹圄。这警示我们必须管好亲属和身边人，绝不能让亲情成为腐败的温床。</a:t>
            </a:r>
            <a:endParaRPr lang="en-US" sz="1500" b="0" i="0" u="none" baseline="0">
              <a:solidFill>
                <a:srgbClr val="262626"/>
              </a:solidFill>
              <a:latin typeface="思源黑体 Normal"/>
              <a:ea typeface="思源黑体 Normal"/>
            </a:endParaRPr>
          </a:p>
        </p:txBody>
      </p:sp>
      <p:sp>
        <p:nvSpPr>
          <p:cNvPr id="10" name="TextBox 10"/>
          <p:cNvSpPr txBox="1"/>
          <p:nvPr/>
        </p:nvSpPr>
        <p:spPr>
          <a:xfrm>
            <a:off x="781050" y="319405"/>
            <a:ext cx="10800000" cy="720090"/>
          </a:xfrm>
          <a:prstGeom prst="rect">
            <a:avLst/>
          </a:prstGeom>
        </p:spPr>
        <p:txBody>
          <a:bodyPr vert="horz" wrap="square" lIns="90170" tIns="46990" rIns="90170" bIns="46990" rtlCol="0" anchor="ctr">
            <a:normAutofit/>
          </a:bodyPr>
          <a:lstStyle/>
          <a:p>
            <a:pPr marL="0" indent="0" algn="l" fontAlgn="auto">
              <a:lnSpc>
                <a:spcPct val="100000"/>
              </a:lnSpc>
              <a:defRPr/>
            </a:pPr>
            <a:r>
              <a:rPr lang="en-US" sz="3200" b="1" i="0" u="none" baseline="0">
                <a:solidFill>
                  <a:srgbClr val="E4B738"/>
                </a:solidFill>
                <a:latin typeface="思源黑体 Normal"/>
                <a:ea typeface="思源黑体 Normal"/>
              </a:rPr>
              <a:t>典型腐败案例剖析（二）</a:t>
            </a:r>
            <a:endParaRPr lang="en-US" sz="1100"/>
          </a:p>
        </p:txBody>
      </p:sp>
      <p:sp>
        <p:nvSpPr>
          <p:cNvPr id="11" name="Freeform 11"/>
          <p:cNvSpPr/>
          <p:nvPr/>
        </p:nvSpPr>
        <p:spPr>
          <a:xfrm>
            <a:off x="0" y="320040"/>
            <a:ext cx="685165" cy="718820"/>
          </a:xfrm>
          <a:custGeom>
            <a:avLst/>
            <a:gdLst/>
            <a:ahLst/>
            <a:cxnLst/>
            <a:rect l="l" t="t" r="r" b="b"/>
            <a:pathLst>
              <a:path w="461590" h="406400">
                <a:moveTo>
                  <a:pt x="258390" y="0"/>
                </a:moveTo>
                <a:lnTo>
                  <a:pt x="0" y="0"/>
                </a:lnTo>
                <a:lnTo>
                  <a:pt x="0" y="406400"/>
                </a:lnTo>
                <a:lnTo>
                  <a:pt x="258390" y="406400"/>
                </a:lnTo>
                <a:lnTo>
                  <a:pt x="461590" y="203200"/>
                </a:lnTo>
                <a:lnTo>
                  <a:pt x="258390" y="0"/>
                </a:lnTo>
                <a:close/>
              </a:path>
            </a:pathLst>
          </a:custGeom>
          <a:solidFill>
            <a:srgbClr val="E4B738"/>
          </a:solidFill>
        </p:spPr>
      </p:sp>
      <p:sp>
        <p:nvSpPr>
          <p:cNvPr id="12" name="AutoShape 12"/>
          <p:cNvSpPr/>
          <p:nvPr/>
        </p:nvSpPr>
        <p:spPr>
          <a:xfrm>
            <a:off x="10795000" y="6540500"/>
            <a:ext cx="1270000" cy="190500"/>
          </a:xfrm>
          <a:prstGeom prst="rect">
            <a:avLst/>
          </a:prstGeom>
          <a:solidFill>
            <a:srgbClr val="000000">
              <a:alpha val="0"/>
            </a:srgbClr>
          </a:solidFill>
        </p:spPr>
        <p:txBody>
          <a:bodyPr rtlCol="0" anchor="t"/>
          <a:lstStyle/>
          <a:p>
            <a:pPr algn="r">
              <a:defRPr/>
            </a:pPr>
            <a:endParaRPr lang="en-US" sz="800" b="0" i="0" u="none" baseline="0">
              <a:solidFill>
                <a:srgbClr val="80808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  <p:transition advClick="0"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130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5755640" y="1220470"/>
            <a:ext cx="5594350" cy="5122545"/>
            <a:chOff x="9064" y="1742"/>
            <a:chExt cx="8810" cy="8067"/>
          </a:xfrm>
        </p:grpSpPr>
        <p:sp>
          <p:nvSpPr>
            <p:cNvPr id="3" name="TextBox 3"/>
            <p:cNvSpPr txBox="1"/>
            <p:nvPr/>
          </p:nvSpPr>
          <p:spPr>
            <a:xfrm>
              <a:off x="9064" y="2592"/>
              <a:ext cx="8811" cy="3118"/>
            </a:xfrm>
            <a:prstGeom prst="rect">
              <a:avLst/>
            </a:prstGeom>
          </p:spPr>
          <p:txBody>
            <a:bodyPr vert="horz" wrap="square" lIns="90170" tIns="46990" rIns="90170" bIns="46990" rtlCol="0" anchor="t">
              <a:normAutofit/>
            </a:bodyPr>
            <a:lstStyle/>
            <a:p>
              <a:pPr marL="0" indent="0" algn="just" fontAlgn="auto">
                <a:lnSpc>
                  <a:spcPct val="150000"/>
                </a:lnSpc>
                <a:defRPr/>
              </a:pPr>
              <a:r>
                <a:rPr lang="en-US" sz="1600" b="0" i="0" u="none" baseline="0">
                  <a:solidFill>
                    <a:schemeClr val="bg1"/>
                  </a:solidFill>
                  <a:latin typeface="思源黑体 Normal"/>
                  <a:ea typeface="思源黑体 Normal"/>
                </a:rPr>
                <a:t>组织全县各部门、各乡镇集中观看警示教育片，参观廉政教育基地，旁听职务犯罪庭审，用身边事教育身边人，让党员干部受警醒、明底线、知敬畏。</a:t>
              </a:r>
              <a:endParaRPr lang="en-US" sz="1100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9064" y="1742"/>
              <a:ext cx="8811" cy="850"/>
            </a:xfrm>
            <a:prstGeom prst="rect">
              <a:avLst/>
            </a:prstGeom>
            <a:noFill/>
          </p:spPr>
          <p:txBody>
            <a:bodyPr vert="horz" wrap="square" lIns="90170" tIns="46990" rIns="90170" bIns="46990" rtlCol="0" anchor="ctr">
              <a:normAutofit/>
            </a:bodyPr>
            <a:lstStyle/>
            <a:p>
              <a:pPr marL="0" indent="0" algn="l" fontAlgn="auto">
                <a:lnSpc>
                  <a:spcPct val="110000"/>
                </a:lnSpc>
                <a:defRPr/>
              </a:pPr>
              <a:r>
                <a:rPr lang="en-US" sz="2000" b="1" i="0" u="none" baseline="0">
                  <a:solidFill>
                    <a:srgbClr val="E4B738"/>
                  </a:solidFill>
                  <a:latin typeface="思源黑体 Normal"/>
                  <a:ea typeface="思源黑体 Normal"/>
                </a:rPr>
                <a:t>开展警示教育全覆盖</a:t>
              </a:r>
              <a:endParaRPr lang="en-US" sz="1100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9064" y="6691"/>
              <a:ext cx="8811" cy="3118"/>
            </a:xfrm>
            <a:prstGeom prst="rect">
              <a:avLst/>
            </a:prstGeom>
          </p:spPr>
          <p:txBody>
            <a:bodyPr vert="horz" wrap="square" lIns="90170" tIns="46990" rIns="90170" bIns="46990" rtlCol="0" anchor="t">
              <a:normAutofit/>
            </a:bodyPr>
            <a:lstStyle/>
            <a:p>
              <a:pPr marL="0" indent="0" algn="just" fontAlgn="auto">
                <a:lnSpc>
                  <a:spcPct val="150000"/>
                </a:lnSpc>
                <a:defRPr/>
              </a:pPr>
              <a:r>
                <a:rPr lang="en-US" sz="1600" b="0" i="0" u="none" baseline="0">
                  <a:solidFill>
                    <a:schemeClr val="bg1"/>
                  </a:solidFill>
                  <a:latin typeface="思源黑体 Normal"/>
                  <a:ea typeface="思源黑体 Normal"/>
                </a:rPr>
                <a:t>针对案件暴露出的权力运行监督盲区、监管机制缺失等问题，要举一反三，修订完善相关制度。特别是加强对“一把手”的监督，完善权力运行制约体系，让权力在制度笼子里规范运行。</a:t>
              </a:r>
              <a:endParaRPr lang="en-US" sz="1100"/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9064" y="5841"/>
              <a:ext cx="8811" cy="850"/>
            </a:xfrm>
            <a:prstGeom prst="rect">
              <a:avLst/>
            </a:prstGeom>
            <a:noFill/>
          </p:spPr>
          <p:txBody>
            <a:bodyPr vert="horz" wrap="square" lIns="90170" tIns="46990" rIns="90170" bIns="46990" rtlCol="0" anchor="ctr">
              <a:normAutofit/>
            </a:bodyPr>
            <a:lstStyle/>
            <a:p>
              <a:pPr marL="0" indent="0" algn="l" fontAlgn="auto">
                <a:lnSpc>
                  <a:spcPct val="110000"/>
                </a:lnSpc>
                <a:defRPr/>
              </a:pPr>
              <a:r>
                <a:rPr lang="en-US" sz="2000" b="1" i="0" u="none" baseline="0">
                  <a:solidFill>
                    <a:srgbClr val="E4B738"/>
                  </a:solidFill>
                  <a:latin typeface="思源黑体 Normal"/>
                  <a:ea typeface="思源黑体 Normal"/>
                </a:rPr>
                <a:t>健全制度堵塞漏洞</a:t>
              </a:r>
              <a:endParaRPr lang="en-US" sz="1100"/>
            </a:p>
          </p:txBody>
        </p:sp>
      </p:grpSp>
      <p:sp>
        <p:nvSpPr>
          <p:cNvPr id="7" name="Freeform 7"/>
          <p:cNvSpPr/>
          <p:nvPr/>
        </p:nvSpPr>
        <p:spPr>
          <a:xfrm>
            <a:off x="0" y="320040"/>
            <a:ext cx="685165" cy="718820"/>
          </a:xfrm>
          <a:custGeom>
            <a:avLst/>
            <a:gdLst/>
            <a:ahLst/>
            <a:cxnLst/>
            <a:rect l="l" t="t" r="r" b="b"/>
            <a:pathLst>
              <a:path w="461590" h="406400">
                <a:moveTo>
                  <a:pt x="258390" y="0"/>
                </a:moveTo>
                <a:lnTo>
                  <a:pt x="0" y="0"/>
                </a:lnTo>
                <a:lnTo>
                  <a:pt x="0" y="406400"/>
                </a:lnTo>
                <a:lnTo>
                  <a:pt x="258390" y="406400"/>
                </a:lnTo>
                <a:lnTo>
                  <a:pt x="461590" y="203200"/>
                </a:lnTo>
                <a:lnTo>
                  <a:pt x="258390" y="0"/>
                </a:lnTo>
                <a:close/>
              </a:path>
            </a:pathLst>
          </a:custGeom>
          <a:solidFill>
            <a:srgbClr val="E4B738"/>
          </a:solidFill>
        </p:spPr>
      </p:sp>
      <p:sp>
        <p:nvSpPr>
          <p:cNvPr id="8" name="TextBox 8"/>
          <p:cNvSpPr txBox="1"/>
          <p:nvPr/>
        </p:nvSpPr>
        <p:spPr>
          <a:xfrm>
            <a:off x="781050" y="319405"/>
            <a:ext cx="10800000" cy="720090"/>
          </a:xfrm>
          <a:prstGeom prst="rect">
            <a:avLst/>
          </a:prstGeom>
        </p:spPr>
        <p:txBody>
          <a:bodyPr vert="horz" wrap="square" lIns="90170" tIns="46990" rIns="90170" bIns="46990" rtlCol="0" anchor="ctr">
            <a:normAutofit/>
          </a:bodyPr>
          <a:lstStyle/>
          <a:p>
            <a:pPr marL="0" indent="0" algn="l" fontAlgn="auto">
              <a:lnSpc>
                <a:spcPct val="100000"/>
              </a:lnSpc>
              <a:defRPr/>
            </a:pPr>
            <a:r>
              <a:rPr lang="en-US" sz="3200" b="1" i="0" u="none" baseline="0">
                <a:solidFill>
                  <a:srgbClr val="E4B738"/>
                </a:solidFill>
                <a:latin typeface="思源黑体 Normal"/>
                <a:ea typeface="思源黑体 Normal"/>
              </a:rPr>
              <a:t>以案促改的实践路径</a:t>
            </a:r>
            <a:endParaRPr lang="en-US" sz="1100"/>
          </a:p>
        </p:txBody>
      </p:sp>
      <p:pic>
        <p:nvPicPr>
          <p:cNvPr id="9" name="image5.jpeg"/>
          <p:cNvPicPr>
            <a:picLocks noChangeAspect="1"/>
          </p:cNvPicPr>
          <p:nvPr/>
        </p:nvPicPr>
        <p:blipFill>
          <a:blip r:embed="rId1"/>
          <a:srcRect l="12285" r="12285"/>
          <a:stretch>
            <a:fillRect/>
          </a:stretch>
        </p:blipFill>
        <p:spPr>
          <a:xfrm>
            <a:off x="-12700" y="1419543"/>
            <a:ext cx="5348028" cy="4724400"/>
          </a:xfrm>
          <a:custGeom>
            <a:avLst/>
            <a:gdLst/>
            <a:ahLst/>
            <a:cxnLst/>
            <a:pathLst>
              <a:path w="5348028" h="4724400">
                <a:moveTo>
                  <a:pt x="0" y="0"/>
                </a:moveTo>
                <a:lnTo>
                  <a:pt x="2985828" y="0"/>
                </a:lnTo>
                <a:cubicBezTo>
                  <a:pt x="4290118" y="0"/>
                  <a:pt x="5348028" y="1057910"/>
                  <a:pt x="5348028" y="2362200"/>
                </a:cubicBezTo>
                <a:cubicBezTo>
                  <a:pt x="5348028" y="3666490"/>
                  <a:pt x="4290118" y="4724400"/>
                  <a:pt x="2985828" y="4724400"/>
                </a:cubicBezTo>
                <a:lnTo>
                  <a:pt x="0" y="4724400"/>
                </a:lnTo>
                <a:close/>
              </a:path>
            </a:pathLst>
          </a:custGeom>
          <a:ln w="9525" cap="flat" cmpd="sng">
            <a:solidFill>
              <a:schemeClr val="dk1">
                <a:alpha val="50000"/>
                <a:lumMod val="40000"/>
                <a:lumOff val="60000"/>
              </a:schemeClr>
            </a:solidFill>
            <a:prstDash val="solid"/>
          </a:ln>
        </p:spPr>
      </p:pic>
      <p:sp>
        <p:nvSpPr>
          <p:cNvPr id="10" name="AutoShape 10"/>
          <p:cNvSpPr/>
          <p:nvPr/>
        </p:nvSpPr>
        <p:spPr>
          <a:xfrm>
            <a:off x="10795000" y="6540500"/>
            <a:ext cx="1270000" cy="190500"/>
          </a:xfrm>
          <a:prstGeom prst="rect">
            <a:avLst/>
          </a:prstGeom>
          <a:solidFill>
            <a:srgbClr val="000000">
              <a:alpha val="0"/>
            </a:srgbClr>
          </a:solidFill>
        </p:spPr>
        <p:txBody>
          <a:bodyPr rtlCol="0" anchor="t"/>
          <a:lstStyle/>
          <a:p>
            <a:pPr algn="r">
              <a:defRPr/>
            </a:pPr>
            <a:endParaRPr lang="en-US" sz="800" b="0" i="0" u="none" baseline="0">
              <a:solidFill>
                <a:srgbClr val="80808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 l="-15000" r="-15000" b="-3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327025" y="293370"/>
            <a:ext cx="2527935" cy="26035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>
            <a:spAutoFit/>
          </a:bodyPr>
          <a:lstStyle/>
          <a:p>
            <a:pPr marL="0" algn="l">
              <a:defRPr/>
            </a:pPr>
            <a:endParaRPr lang="en-US" sz="1600" b="0" i="0" u="none" baseline="0">
              <a:solidFill>
                <a:schemeClr val="bg1"/>
              </a:solidFill>
              <a:latin typeface="思源黑体 Normal"/>
              <a:ea typeface="思源黑体 Normal"/>
            </a:endParaRPr>
          </a:p>
        </p:txBody>
      </p:sp>
      <p:sp>
        <p:nvSpPr>
          <p:cNvPr id="3" name="AutoShape 3"/>
          <p:cNvSpPr/>
          <p:nvPr/>
        </p:nvSpPr>
        <p:spPr>
          <a:xfrm>
            <a:off x="2713990" y="4102735"/>
            <a:ext cx="6739255" cy="83820"/>
          </a:xfrm>
          <a:prstGeom prst="rect">
            <a:avLst/>
          </a:prstGeom>
          <a:gradFill>
            <a:gsLst>
              <a:gs pos="0">
                <a:schemeClr val="accent4"/>
              </a:gs>
              <a:gs pos="100000">
                <a:srgbClr val="FBD74D">
                  <a:alpha val="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txBody>
          <a:bodyPr vert="horz" lIns="91440" tIns="45720" rIns="91440" bIns="45720" anchor="ctr"/>
          <a:p>
            <a:pPr marL="0" algn="ctr"/>
          </a:p>
        </p:txBody>
      </p:sp>
      <p:sp>
        <p:nvSpPr>
          <p:cNvPr id="4" name="TextBox 4"/>
          <p:cNvSpPr txBox="1"/>
          <p:nvPr/>
        </p:nvSpPr>
        <p:spPr>
          <a:xfrm>
            <a:off x="2467610" y="1873885"/>
            <a:ext cx="7232015" cy="21697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>
            <a:noAutofit/>
            <a:scene3d>
              <a:camera prst="orthographicFront"/>
              <a:lightRig rig="threePt" dir="t"/>
            </a:scene3d>
          </a:bodyPr>
          <a:lstStyle/>
          <a:p>
            <a:pPr marL="0" indent="0" algn="ctr" fontAlgn="auto">
              <a:lnSpc>
                <a:spcPct val="110000"/>
              </a:lnSpc>
              <a:defRPr/>
            </a:pPr>
            <a:r>
              <a:rPr lang="en-US" sz="4800" b="1" i="0" u="none" spc="400" baseline="0"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思源黑体 Medium"/>
                <a:ea typeface="思源黑体 Medium"/>
              </a:rPr>
              <a:t>第五章：严于律己——争做清正廉洁的表率</a:t>
            </a:r>
            <a:endParaRPr lang="en-US" sz="1100"/>
          </a:p>
        </p:txBody>
      </p:sp>
      <p:grpSp>
        <p:nvGrpSpPr>
          <p:cNvPr id="5" name="Group 5"/>
          <p:cNvGrpSpPr/>
          <p:nvPr/>
        </p:nvGrpSpPr>
        <p:grpSpPr>
          <a:xfrm>
            <a:off x="4195763" y="768985"/>
            <a:ext cx="3650615" cy="1160145"/>
            <a:chOff x="6852" y="2011"/>
            <a:chExt cx="5749" cy="1827"/>
          </a:xfrm>
        </p:grpSpPr>
        <p:grpSp>
          <p:nvGrpSpPr>
            <p:cNvPr id="6" name="Group 6"/>
            <p:cNvGrpSpPr/>
            <p:nvPr/>
          </p:nvGrpSpPr>
          <p:grpSpPr>
            <a:xfrm>
              <a:off x="7109" y="2220"/>
              <a:ext cx="5250" cy="1354"/>
              <a:chOff x="6929" y="2214"/>
              <a:chExt cx="5250" cy="1354"/>
            </a:xfrm>
          </p:grpSpPr>
          <p:sp>
            <p:nvSpPr>
              <p:cNvPr id="7" name="AutoShape 7"/>
              <p:cNvSpPr/>
              <p:nvPr/>
            </p:nvSpPr>
            <p:spPr>
              <a:xfrm>
                <a:off x="6929" y="2214"/>
                <a:ext cx="5251" cy="1354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vert="horz" lIns="91440" tIns="45720" rIns="91440" bIns="45720" anchor="ctr"/>
              <a:p>
                <a:pPr marL="0" algn="ctr"/>
              </a:p>
            </p:txBody>
          </p:sp>
          <p:sp>
            <p:nvSpPr>
              <p:cNvPr id="8" name="TextBox 8"/>
              <p:cNvSpPr txBox="1"/>
              <p:nvPr/>
            </p:nvSpPr>
            <p:spPr>
              <a:xfrm>
                <a:off x="7085" y="2216"/>
                <a:ext cx="4938" cy="1353"/>
              </a:xfrm>
              <a:prstGeom prst="rect">
                <a:avLst/>
              </a:prstGeom>
              <a:noFill/>
            </p:spPr>
            <p:txBody>
              <a:bodyPr vert="horz" wrap="square" lIns="121873" tIns="60936" rIns="121873" bIns="60936" rtlCol="0" anchor="ctr">
                <a:noAutofit/>
              </a:bodyPr>
              <a:lstStyle/>
              <a:p>
                <a:pPr marL="0" algn="ctr">
                  <a:defRPr/>
                </a:pPr>
                <a:r>
                  <a:rPr lang="en-US" sz="3200" b="1" i="0" u="none" spc="800" baseline="0">
                    <a:solidFill>
                      <a:schemeClr val="bg1"/>
                    </a:solidFill>
                    <a:latin typeface="思源黑体 Normal"/>
                    <a:ea typeface="思源黑体 Normal"/>
                  </a:rPr>
                  <a:t>PART-06</a:t>
                </a:r>
                <a:endParaRPr lang="en-US" sz="1100"/>
              </a:p>
            </p:txBody>
          </p:sp>
        </p:grpSp>
        <p:sp>
          <p:nvSpPr>
            <p:cNvPr id="9" name="AutoShape 9"/>
            <p:cNvSpPr/>
            <p:nvPr/>
          </p:nvSpPr>
          <p:spPr>
            <a:xfrm rot="5400000" flipV="1">
              <a:off x="11657" y="1783"/>
              <a:ext cx="716" cy="1173"/>
            </a:xfrm>
            <a:prstGeom prst="corner">
              <a:avLst>
                <a:gd name="adj1" fmla="val 7476"/>
                <a:gd name="adj2" fmla="val 7583"/>
              </a:avLst>
            </a:prstGeom>
            <a:solidFill>
              <a:srgbClr val="B40000"/>
            </a:solidFill>
            <a:ln>
              <a:noFill/>
            </a:ln>
          </p:spPr>
          <p:txBody>
            <a:bodyPr vert="horz" lIns="91440" tIns="45720" rIns="91440" bIns="45720" anchor="ctr"/>
            <a:p>
              <a:pPr marL="0" algn="ctr"/>
            </a:p>
          </p:txBody>
        </p:sp>
        <p:sp>
          <p:nvSpPr>
            <p:cNvPr id="10" name="AutoShape 10"/>
            <p:cNvSpPr/>
            <p:nvPr/>
          </p:nvSpPr>
          <p:spPr>
            <a:xfrm rot="16200000" flipV="1">
              <a:off x="7080" y="2894"/>
              <a:ext cx="716" cy="1173"/>
            </a:xfrm>
            <a:prstGeom prst="corner">
              <a:avLst>
                <a:gd name="adj1" fmla="val 7476"/>
                <a:gd name="adj2" fmla="val 7583"/>
              </a:avLst>
            </a:prstGeom>
            <a:solidFill>
              <a:srgbClr val="B40000"/>
            </a:solidFill>
            <a:ln>
              <a:noFill/>
            </a:ln>
          </p:spPr>
          <p:txBody>
            <a:bodyPr vert="horz" lIns="91440" tIns="45720" rIns="91440" bIns="45720" anchor="ctr"/>
            <a:p>
              <a:pPr marL="0" algn="ctr"/>
            </a:p>
          </p:txBody>
        </p:sp>
      </p:grpSp>
      <p:sp>
        <p:nvSpPr>
          <p:cNvPr id="11" name="AutoShape 11"/>
          <p:cNvSpPr/>
          <p:nvPr/>
        </p:nvSpPr>
        <p:spPr>
          <a:xfrm>
            <a:off x="10795000" y="6540500"/>
            <a:ext cx="1270000" cy="190500"/>
          </a:xfrm>
          <a:prstGeom prst="rect">
            <a:avLst/>
          </a:prstGeom>
          <a:solidFill>
            <a:srgbClr val="000000">
              <a:alpha val="0"/>
            </a:srgbClr>
          </a:solidFill>
        </p:spPr>
        <p:txBody>
          <a:bodyPr rtlCol="0" anchor="t"/>
          <a:lstStyle/>
          <a:p>
            <a:pPr algn="r">
              <a:defRPr/>
            </a:pPr>
            <a:endParaRPr lang="en-US" sz="800" b="0" i="0" u="none" baseline="0">
              <a:solidFill>
                <a:srgbClr val="80808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  <p:transition advClick="0"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130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779145" y="1368425"/>
            <a:ext cx="637540" cy="637540"/>
            <a:chOff x="1227" y="2209"/>
            <a:chExt cx="1004" cy="1004"/>
          </a:xfrm>
        </p:grpSpPr>
        <p:sp>
          <p:nvSpPr>
            <p:cNvPr id="3" name="AutoShape 3"/>
            <p:cNvSpPr/>
            <p:nvPr/>
          </p:nvSpPr>
          <p:spPr>
            <a:xfrm>
              <a:off x="1227" y="2209"/>
              <a:ext cx="1005" cy="1005"/>
            </a:xfrm>
            <a:prstGeom prst="ellipse">
              <a:avLst/>
            </a:prstGeom>
            <a:solidFill>
              <a:schemeClr val="accent1">
                <a:alpha val="12000"/>
              </a:schemeClr>
            </a:solidFill>
          </p:spPr>
        </p:sp>
        <p:sp>
          <p:nvSpPr>
            <p:cNvPr id="4" name="AutoShape 4"/>
            <p:cNvSpPr/>
            <p:nvPr/>
          </p:nvSpPr>
          <p:spPr>
            <a:xfrm>
              <a:off x="1440" y="2421"/>
              <a:ext cx="581" cy="581"/>
            </a:xfrm>
            <a:prstGeom prst="ellipse">
              <a:avLst/>
            </a:prstGeom>
            <a:solidFill>
              <a:srgbClr val="E4B738"/>
            </a:solidFill>
          </p:spPr>
        </p:sp>
      </p:grpSp>
      <p:sp>
        <p:nvSpPr>
          <p:cNvPr id="5" name="TextBox 5"/>
          <p:cNvSpPr txBox="1"/>
          <p:nvPr/>
        </p:nvSpPr>
        <p:spPr>
          <a:xfrm>
            <a:off x="1574800" y="1905635"/>
            <a:ext cx="4319905" cy="1816735"/>
          </a:xfrm>
          <a:prstGeom prst="rect">
            <a:avLst/>
          </a:prstGeom>
        </p:spPr>
        <p:txBody>
          <a:bodyPr vert="horz" wrap="square" lIns="90170" tIns="46990" rIns="90170" bIns="46990" rtlCol="0" anchor="t">
            <a:normAutofit/>
          </a:bodyPr>
          <a:lstStyle/>
          <a:p>
            <a:pPr marL="0" indent="0" algn="just" fontAlgn="auto">
              <a:lnSpc>
                <a:spcPct val="150000"/>
              </a:lnSpc>
              <a:defRPr/>
            </a:pPr>
            <a:r>
              <a:rPr lang="en-US" sz="1500" b="0" i="0" u="none" baseline="0">
                <a:solidFill>
                  <a:schemeClr val="bg1"/>
                </a:solidFill>
                <a:latin typeface="思源黑体 Normal"/>
                <a:ea typeface="思源黑体 Normal"/>
              </a:rPr>
              <a:t>坚决守住第一次，面对诱惑时要有“如临深渊、如履薄冰”的警觉。一旦有了第一次，就会滋长侥幸心理，防线就会一溃千里。要时刻保持“第一次”的敬畏，不给腐败任何可乘之机。</a:t>
            </a:r>
            <a:endParaRPr lang="en-US" sz="1100"/>
          </a:p>
        </p:txBody>
      </p:sp>
      <p:sp>
        <p:nvSpPr>
          <p:cNvPr id="6" name="TextBox 6"/>
          <p:cNvSpPr txBox="1"/>
          <p:nvPr/>
        </p:nvSpPr>
        <p:spPr>
          <a:xfrm>
            <a:off x="1574800" y="4506595"/>
            <a:ext cx="4319905" cy="1816735"/>
          </a:xfrm>
          <a:prstGeom prst="rect">
            <a:avLst/>
          </a:prstGeom>
        </p:spPr>
        <p:txBody>
          <a:bodyPr vert="horz" wrap="square" lIns="90170" tIns="46990" rIns="90170" bIns="46990" rtlCol="0" anchor="t">
            <a:normAutofit/>
          </a:bodyPr>
          <a:lstStyle/>
          <a:p>
            <a:pPr marL="0" indent="0" algn="just" fontAlgn="auto">
              <a:lnSpc>
                <a:spcPct val="150000"/>
              </a:lnSpc>
              <a:defRPr/>
            </a:pPr>
            <a:r>
              <a:rPr lang="en-US" sz="1500" b="0" i="0" u="none" baseline="0">
                <a:solidFill>
                  <a:schemeClr val="bg1"/>
                </a:solidFill>
                <a:latin typeface="思源黑体 Normal"/>
                <a:ea typeface="思源黑体 Normal"/>
              </a:rPr>
              <a:t>“千里之堤，溃于蚁穴”。要管住小节，不因“小事”而放纵，不因“小利”而伸手。要从小事小节上加强修养，从一点一滴中砥砺品质，做到见微知著、防微杜渐。</a:t>
            </a:r>
            <a:endParaRPr lang="en-US" sz="1100"/>
          </a:p>
        </p:txBody>
      </p:sp>
      <p:sp>
        <p:nvSpPr>
          <p:cNvPr id="7" name="TextBox 7"/>
          <p:cNvSpPr txBox="1"/>
          <p:nvPr/>
        </p:nvSpPr>
        <p:spPr>
          <a:xfrm>
            <a:off x="7228205" y="4506595"/>
            <a:ext cx="4319905" cy="1816735"/>
          </a:xfrm>
          <a:prstGeom prst="rect">
            <a:avLst/>
          </a:prstGeom>
        </p:spPr>
        <p:txBody>
          <a:bodyPr vert="horz" wrap="square" lIns="90170" tIns="46990" rIns="90170" bIns="46990" rtlCol="0" anchor="t">
            <a:normAutofit/>
          </a:bodyPr>
          <a:lstStyle/>
          <a:p>
            <a:pPr marL="0" indent="0" algn="just" fontAlgn="auto">
              <a:lnSpc>
                <a:spcPct val="150000"/>
              </a:lnSpc>
              <a:defRPr/>
            </a:pPr>
            <a:r>
              <a:rPr lang="en-US" sz="1500" b="0" i="0" u="none" baseline="0">
                <a:solidFill>
                  <a:schemeClr val="bg1"/>
                </a:solidFill>
                <a:latin typeface="思源黑体 Normal"/>
                <a:ea typeface="思源黑体 Normal"/>
              </a:rPr>
              <a:t>党员干部交友要谨慎，多交良师益友，远离那些带有功利目的的“围猎者”。要善于从交友动机中辨别“毒友”，不给别有用心之人可乘之机。要倡导清清爽爽的同志关系、规规矩矩的上下级关系。</a:t>
            </a:r>
            <a:endParaRPr lang="en-US" sz="1100"/>
          </a:p>
        </p:txBody>
      </p:sp>
      <p:sp>
        <p:nvSpPr>
          <p:cNvPr id="8" name="TextBox 8"/>
          <p:cNvSpPr txBox="1"/>
          <p:nvPr/>
        </p:nvSpPr>
        <p:spPr>
          <a:xfrm>
            <a:off x="7228205" y="1905635"/>
            <a:ext cx="4319905" cy="1816735"/>
          </a:xfrm>
          <a:prstGeom prst="rect">
            <a:avLst/>
          </a:prstGeom>
        </p:spPr>
        <p:txBody>
          <a:bodyPr vert="horz" wrap="square" lIns="90170" tIns="46990" rIns="90170" bIns="46990" rtlCol="0" anchor="t">
            <a:normAutofit/>
          </a:bodyPr>
          <a:lstStyle/>
          <a:p>
            <a:pPr marL="0" indent="0" algn="just" fontAlgn="auto">
              <a:lnSpc>
                <a:spcPct val="150000"/>
              </a:lnSpc>
              <a:defRPr/>
            </a:pPr>
            <a:r>
              <a:rPr lang="en-US" sz="1500" b="0" i="0" u="none" baseline="0">
                <a:solidFill>
                  <a:schemeClr val="bg1"/>
                </a:solidFill>
                <a:latin typeface="思源黑体 Normal"/>
                <a:ea typeface="思源黑体 Normal"/>
              </a:rPr>
              <a:t>人前人后一个样，有没有监督一个样。在私底下、无人时、细微处更要小心谨慎，做到“暗室不欺”。要自觉净化朋友圈，培养健康的生活情趣，远离低级趣味。</a:t>
            </a:r>
            <a:endParaRPr lang="en-US" sz="1100"/>
          </a:p>
        </p:txBody>
      </p:sp>
      <p:sp>
        <p:nvSpPr>
          <p:cNvPr id="9" name="TextBox 9"/>
          <p:cNvSpPr txBox="1"/>
          <p:nvPr/>
        </p:nvSpPr>
        <p:spPr>
          <a:xfrm>
            <a:off x="1574800" y="1334770"/>
            <a:ext cx="4319905" cy="706120"/>
          </a:xfrm>
          <a:prstGeom prst="rect">
            <a:avLst/>
          </a:prstGeom>
        </p:spPr>
        <p:txBody>
          <a:bodyPr vert="horz" lIns="90170" tIns="46990" rIns="90170" bIns="46990" rtlCol="0" anchor="ctr">
            <a:normAutofit/>
          </a:bodyPr>
          <a:lstStyle/>
          <a:p>
            <a:pPr marL="0" indent="0" algn="l" fontAlgn="auto">
              <a:lnSpc>
                <a:spcPct val="90000"/>
              </a:lnSpc>
              <a:defRPr/>
            </a:pPr>
            <a:r>
              <a:rPr lang="en-US" sz="2000" b="1" i="0" u="none" baseline="0">
                <a:solidFill>
                  <a:srgbClr val="E4B738"/>
                </a:solidFill>
                <a:latin typeface="思源黑体 Normal"/>
                <a:ea typeface="思源黑体 Normal"/>
              </a:rPr>
              <a:t>慎初：把好第一道关口</a:t>
            </a:r>
            <a:endParaRPr lang="en-US" sz="1100"/>
          </a:p>
        </p:txBody>
      </p:sp>
      <p:grpSp>
        <p:nvGrpSpPr>
          <p:cNvPr id="10" name="Group 10"/>
          <p:cNvGrpSpPr/>
          <p:nvPr/>
        </p:nvGrpSpPr>
        <p:grpSpPr>
          <a:xfrm>
            <a:off x="779145" y="4003040"/>
            <a:ext cx="637540" cy="637540"/>
            <a:chOff x="1227" y="2209"/>
            <a:chExt cx="1004" cy="1004"/>
          </a:xfrm>
        </p:grpSpPr>
        <p:sp>
          <p:nvSpPr>
            <p:cNvPr id="11" name="AutoShape 11"/>
            <p:cNvSpPr/>
            <p:nvPr/>
          </p:nvSpPr>
          <p:spPr>
            <a:xfrm>
              <a:off x="1227" y="2209"/>
              <a:ext cx="1005" cy="1005"/>
            </a:xfrm>
            <a:prstGeom prst="ellipse">
              <a:avLst/>
            </a:prstGeom>
            <a:solidFill>
              <a:schemeClr val="accent1">
                <a:alpha val="12000"/>
              </a:schemeClr>
            </a:solidFill>
          </p:spPr>
        </p:sp>
        <p:sp>
          <p:nvSpPr>
            <p:cNvPr id="12" name="AutoShape 12"/>
            <p:cNvSpPr/>
            <p:nvPr/>
          </p:nvSpPr>
          <p:spPr>
            <a:xfrm>
              <a:off x="1440" y="2421"/>
              <a:ext cx="581" cy="581"/>
            </a:xfrm>
            <a:prstGeom prst="ellipse">
              <a:avLst/>
            </a:prstGeom>
            <a:solidFill>
              <a:srgbClr val="E4B738"/>
            </a:solidFill>
          </p:spPr>
        </p:sp>
      </p:grpSp>
      <p:sp>
        <p:nvSpPr>
          <p:cNvPr id="13" name="TextBox 13"/>
          <p:cNvSpPr txBox="1"/>
          <p:nvPr/>
        </p:nvSpPr>
        <p:spPr>
          <a:xfrm>
            <a:off x="1574800" y="3969385"/>
            <a:ext cx="4319905" cy="706120"/>
          </a:xfrm>
          <a:prstGeom prst="rect">
            <a:avLst/>
          </a:prstGeom>
        </p:spPr>
        <p:txBody>
          <a:bodyPr vert="horz" lIns="90170" tIns="46990" rIns="90170" bIns="46990" rtlCol="0" anchor="ctr">
            <a:normAutofit/>
          </a:bodyPr>
          <a:lstStyle/>
          <a:p>
            <a:pPr marL="0" indent="0" algn="l" fontAlgn="auto">
              <a:lnSpc>
                <a:spcPct val="90000"/>
              </a:lnSpc>
              <a:defRPr/>
            </a:pPr>
            <a:r>
              <a:rPr lang="en-US" sz="2000" b="1" i="0" u="none" baseline="0">
                <a:solidFill>
                  <a:srgbClr val="E4B738"/>
                </a:solidFill>
                <a:latin typeface="思源黑体 Normal"/>
                <a:ea typeface="思源黑体 Normal"/>
              </a:rPr>
              <a:t>慎微：从点滴之处做起</a:t>
            </a:r>
            <a:endParaRPr lang="en-US" sz="1100"/>
          </a:p>
        </p:txBody>
      </p:sp>
      <p:grpSp>
        <p:nvGrpSpPr>
          <p:cNvPr id="14" name="Group 14"/>
          <p:cNvGrpSpPr/>
          <p:nvPr/>
        </p:nvGrpSpPr>
        <p:grpSpPr>
          <a:xfrm>
            <a:off x="6414135" y="1368425"/>
            <a:ext cx="637540" cy="637540"/>
            <a:chOff x="1227" y="2209"/>
            <a:chExt cx="1004" cy="1004"/>
          </a:xfrm>
        </p:grpSpPr>
        <p:sp>
          <p:nvSpPr>
            <p:cNvPr id="15" name="AutoShape 15"/>
            <p:cNvSpPr/>
            <p:nvPr/>
          </p:nvSpPr>
          <p:spPr>
            <a:xfrm>
              <a:off x="1227" y="2209"/>
              <a:ext cx="1005" cy="1005"/>
            </a:xfrm>
            <a:prstGeom prst="ellipse">
              <a:avLst/>
            </a:prstGeom>
            <a:solidFill>
              <a:schemeClr val="accent1">
                <a:alpha val="12000"/>
              </a:schemeClr>
            </a:solidFill>
          </p:spPr>
        </p:sp>
        <p:sp>
          <p:nvSpPr>
            <p:cNvPr id="16" name="AutoShape 16"/>
            <p:cNvSpPr/>
            <p:nvPr/>
          </p:nvSpPr>
          <p:spPr>
            <a:xfrm>
              <a:off x="1440" y="2421"/>
              <a:ext cx="581" cy="581"/>
            </a:xfrm>
            <a:prstGeom prst="ellipse">
              <a:avLst/>
            </a:prstGeom>
            <a:solidFill>
              <a:srgbClr val="E4B738"/>
            </a:solidFill>
          </p:spPr>
        </p:sp>
      </p:grpSp>
      <p:sp>
        <p:nvSpPr>
          <p:cNvPr id="17" name="TextBox 17"/>
          <p:cNvSpPr txBox="1"/>
          <p:nvPr/>
        </p:nvSpPr>
        <p:spPr>
          <a:xfrm>
            <a:off x="7209790" y="1334770"/>
            <a:ext cx="4319905" cy="706120"/>
          </a:xfrm>
          <a:prstGeom prst="rect">
            <a:avLst/>
          </a:prstGeom>
        </p:spPr>
        <p:txBody>
          <a:bodyPr vert="horz" lIns="90170" tIns="46990" rIns="90170" bIns="46990" rtlCol="0" anchor="ctr">
            <a:normAutofit/>
          </a:bodyPr>
          <a:lstStyle/>
          <a:p>
            <a:pPr marL="0" indent="0" algn="l" fontAlgn="auto">
              <a:lnSpc>
                <a:spcPct val="90000"/>
              </a:lnSpc>
              <a:defRPr/>
            </a:pPr>
            <a:r>
              <a:rPr lang="en-US" sz="2000" b="1" i="0" u="none" baseline="0">
                <a:solidFill>
                  <a:srgbClr val="E4B738"/>
                </a:solidFill>
                <a:latin typeface="思源黑体 Normal"/>
                <a:ea typeface="思源黑体 Normal"/>
              </a:rPr>
              <a:t>慎独：在无人时守住底线</a:t>
            </a:r>
            <a:endParaRPr lang="en-US" sz="1100"/>
          </a:p>
        </p:txBody>
      </p:sp>
      <p:grpSp>
        <p:nvGrpSpPr>
          <p:cNvPr id="18" name="Group 18"/>
          <p:cNvGrpSpPr/>
          <p:nvPr/>
        </p:nvGrpSpPr>
        <p:grpSpPr>
          <a:xfrm>
            <a:off x="6414135" y="4003040"/>
            <a:ext cx="637540" cy="637540"/>
            <a:chOff x="1227" y="2209"/>
            <a:chExt cx="1004" cy="1004"/>
          </a:xfrm>
        </p:grpSpPr>
        <p:sp>
          <p:nvSpPr>
            <p:cNvPr id="19" name="AutoShape 19"/>
            <p:cNvSpPr/>
            <p:nvPr/>
          </p:nvSpPr>
          <p:spPr>
            <a:xfrm>
              <a:off x="1227" y="2209"/>
              <a:ext cx="1005" cy="1005"/>
            </a:xfrm>
            <a:prstGeom prst="ellipse">
              <a:avLst/>
            </a:prstGeom>
            <a:solidFill>
              <a:schemeClr val="accent1">
                <a:alpha val="12000"/>
              </a:schemeClr>
            </a:solidFill>
          </p:spPr>
        </p:sp>
        <p:sp>
          <p:nvSpPr>
            <p:cNvPr id="20" name="AutoShape 20"/>
            <p:cNvSpPr/>
            <p:nvPr/>
          </p:nvSpPr>
          <p:spPr>
            <a:xfrm>
              <a:off x="1440" y="2421"/>
              <a:ext cx="581" cy="581"/>
            </a:xfrm>
            <a:prstGeom prst="ellipse">
              <a:avLst/>
            </a:prstGeom>
            <a:solidFill>
              <a:srgbClr val="E4B738"/>
            </a:solidFill>
          </p:spPr>
        </p:sp>
      </p:grpSp>
      <p:sp>
        <p:nvSpPr>
          <p:cNvPr id="21" name="TextBox 21"/>
          <p:cNvSpPr txBox="1"/>
          <p:nvPr/>
        </p:nvSpPr>
        <p:spPr>
          <a:xfrm>
            <a:off x="7209790" y="3969385"/>
            <a:ext cx="4319905" cy="706120"/>
          </a:xfrm>
          <a:prstGeom prst="rect">
            <a:avLst/>
          </a:prstGeom>
        </p:spPr>
        <p:txBody>
          <a:bodyPr vert="horz" lIns="90170" tIns="46990" rIns="90170" bIns="46990" rtlCol="0" anchor="ctr">
            <a:normAutofit/>
          </a:bodyPr>
          <a:lstStyle/>
          <a:p>
            <a:pPr marL="0" indent="0" algn="l" fontAlgn="auto">
              <a:lnSpc>
                <a:spcPct val="90000"/>
              </a:lnSpc>
              <a:defRPr/>
            </a:pPr>
            <a:r>
              <a:rPr lang="en-US" sz="2000" b="1" i="0" u="none" baseline="0">
                <a:solidFill>
                  <a:srgbClr val="E4B738"/>
                </a:solidFill>
                <a:latin typeface="思源黑体 Normal"/>
                <a:ea typeface="思源黑体 Normal"/>
              </a:rPr>
              <a:t>慎友：净化社交圈层</a:t>
            </a:r>
            <a:endParaRPr lang="en-US" sz="1100"/>
          </a:p>
        </p:txBody>
      </p:sp>
      <p:sp>
        <p:nvSpPr>
          <p:cNvPr id="22" name="Freeform 22"/>
          <p:cNvSpPr/>
          <p:nvPr/>
        </p:nvSpPr>
        <p:spPr>
          <a:xfrm>
            <a:off x="0" y="320040"/>
            <a:ext cx="685165" cy="718820"/>
          </a:xfrm>
          <a:custGeom>
            <a:avLst/>
            <a:gdLst/>
            <a:ahLst/>
            <a:cxnLst/>
            <a:rect l="l" t="t" r="r" b="b"/>
            <a:pathLst>
              <a:path w="461590" h="406400">
                <a:moveTo>
                  <a:pt x="258390" y="0"/>
                </a:moveTo>
                <a:lnTo>
                  <a:pt x="0" y="0"/>
                </a:lnTo>
                <a:lnTo>
                  <a:pt x="0" y="406400"/>
                </a:lnTo>
                <a:lnTo>
                  <a:pt x="258390" y="406400"/>
                </a:lnTo>
                <a:lnTo>
                  <a:pt x="461590" y="203200"/>
                </a:lnTo>
                <a:lnTo>
                  <a:pt x="258390" y="0"/>
                </a:lnTo>
                <a:close/>
              </a:path>
            </a:pathLst>
          </a:custGeom>
          <a:solidFill>
            <a:srgbClr val="E4B738"/>
          </a:solidFill>
        </p:spPr>
      </p:sp>
      <p:sp>
        <p:nvSpPr>
          <p:cNvPr id="23" name="TextBox 23"/>
          <p:cNvSpPr txBox="1"/>
          <p:nvPr/>
        </p:nvSpPr>
        <p:spPr>
          <a:xfrm>
            <a:off x="781050" y="319405"/>
            <a:ext cx="10800000" cy="720090"/>
          </a:xfrm>
          <a:prstGeom prst="rect">
            <a:avLst/>
          </a:prstGeom>
        </p:spPr>
        <p:txBody>
          <a:bodyPr vert="horz" wrap="square" lIns="90170" tIns="46990" rIns="90170" bIns="46990" rtlCol="0" anchor="ctr">
            <a:normAutofit/>
          </a:bodyPr>
          <a:lstStyle/>
          <a:p>
            <a:pPr marL="0" indent="0" algn="l" fontAlgn="auto">
              <a:lnSpc>
                <a:spcPct val="100000"/>
              </a:lnSpc>
              <a:defRPr/>
            </a:pPr>
            <a:r>
              <a:rPr lang="en-US" sz="3200" b="1" i="0" u="none" baseline="0">
                <a:solidFill>
                  <a:srgbClr val="E4B738"/>
                </a:solidFill>
                <a:latin typeface="思源黑体 Normal"/>
                <a:ea typeface="思源黑体 Normal"/>
              </a:rPr>
              <a:t>领导干部要带头做到“四慎”</a:t>
            </a:r>
            <a:endParaRPr lang="en-US" sz="1100"/>
          </a:p>
        </p:txBody>
      </p:sp>
      <p:sp>
        <p:nvSpPr>
          <p:cNvPr id="24" name="AutoShape 24"/>
          <p:cNvSpPr/>
          <p:nvPr/>
        </p:nvSpPr>
        <p:spPr>
          <a:xfrm>
            <a:off x="10795000" y="6540500"/>
            <a:ext cx="1270000" cy="190500"/>
          </a:xfrm>
          <a:prstGeom prst="rect">
            <a:avLst/>
          </a:prstGeom>
          <a:solidFill>
            <a:srgbClr val="000000">
              <a:alpha val="0"/>
            </a:srgbClr>
          </a:solidFill>
        </p:spPr>
        <p:txBody>
          <a:bodyPr rtlCol="0" anchor="t"/>
          <a:lstStyle/>
          <a:p>
            <a:pPr algn="r">
              <a:defRPr/>
            </a:pPr>
            <a:endParaRPr lang="en-US" sz="800" b="0" i="0" u="none" baseline="0">
              <a:solidFill>
                <a:srgbClr val="80808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  <p:transition advClick="0"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130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669290" y="1800860"/>
            <a:ext cx="3420000" cy="2880000"/>
          </a:xfrm>
          <a:custGeom>
            <a:avLst/>
            <a:gdLst/>
            <a:ahLst/>
            <a:cxnLst/>
            <a:rect l="l" t="t" r="r" b="b"/>
            <a:pathLst>
              <a:path w="3419475" h="2424738">
                <a:moveTo>
                  <a:pt x="226895" y="0"/>
                </a:moveTo>
                <a:lnTo>
                  <a:pt x="3192580" y="0"/>
                </a:lnTo>
                <a:cubicBezTo>
                  <a:pt x="3317891" y="0"/>
                  <a:pt x="3419475" y="101584"/>
                  <a:pt x="3419475" y="226895"/>
                </a:cubicBezTo>
                <a:lnTo>
                  <a:pt x="3419475" y="1978968"/>
                </a:lnTo>
                <a:cubicBezTo>
                  <a:pt x="3419475" y="2104279"/>
                  <a:pt x="3317891" y="2205863"/>
                  <a:pt x="3192580" y="2205863"/>
                </a:cubicBezTo>
                <a:lnTo>
                  <a:pt x="895506" y="2205863"/>
                </a:lnTo>
                <a:lnTo>
                  <a:pt x="889574" y="2213354"/>
                </a:lnTo>
                <a:cubicBezTo>
                  <a:pt x="809384" y="2314615"/>
                  <a:pt x="744479" y="2396574"/>
                  <a:pt x="740251" y="2401913"/>
                </a:cubicBezTo>
                <a:cubicBezTo>
                  <a:pt x="728975" y="2416153"/>
                  <a:pt x="711196" y="2424738"/>
                  <a:pt x="693034" y="2424738"/>
                </a:cubicBezTo>
                <a:cubicBezTo>
                  <a:pt x="674871" y="2424737"/>
                  <a:pt x="657075" y="2416130"/>
                  <a:pt x="645800" y="2401891"/>
                </a:cubicBezTo>
                <a:cubicBezTo>
                  <a:pt x="641571" y="2396552"/>
                  <a:pt x="576666" y="2314593"/>
                  <a:pt x="496476" y="2213332"/>
                </a:cubicBezTo>
                <a:lnTo>
                  <a:pt x="490561" y="2205863"/>
                </a:lnTo>
                <a:lnTo>
                  <a:pt x="226895" y="2205863"/>
                </a:lnTo>
                <a:cubicBezTo>
                  <a:pt x="101584" y="2205863"/>
                  <a:pt x="0" y="2104279"/>
                  <a:pt x="0" y="1978968"/>
                </a:cubicBezTo>
                <a:lnTo>
                  <a:pt x="0" y="226895"/>
                </a:lnTo>
                <a:cubicBezTo>
                  <a:pt x="0" y="101584"/>
                  <a:pt x="101584" y="0"/>
                  <a:pt x="226895" y="0"/>
                </a:cubicBezTo>
                <a:close/>
              </a:path>
            </a:pathLst>
          </a:custGeom>
          <a:solidFill>
            <a:srgbClr val="E4B738"/>
          </a:solidFill>
          <a:ln>
            <a:noFill/>
          </a:ln>
        </p:spPr>
        <p:txBody>
          <a:bodyPr vert="horz" wrap="square" lIns="269875" tIns="90170" rIns="269875" bIns="306070" anchor="ctr">
            <a:normAutofit/>
          </a:bodyPr>
          <a:p>
            <a:pPr marL="0" indent="0" algn="just" fontAlgn="auto">
              <a:lnSpc>
                <a:spcPct val="120000"/>
              </a:lnSpc>
            </a:pPr>
            <a:r>
              <a:rPr lang="en-US" sz="1400" b="0" i="0" u="none" baseline="0">
                <a:solidFill>
                  <a:schemeClr val="lt1"/>
                </a:solidFill>
                <a:latin typeface="思源黑体 Normal"/>
                <a:ea typeface="思源黑体 Normal"/>
              </a:rPr>
              <a:t>始终在思想上政治上行动上同党中央保持高度一致，坚决贯彻执行中央和省委、市委的各项决策部署，做政治上的“明白人”。要不断增强政治判断力、政治领悟力、政治执行力。</a:t>
            </a:r>
            <a:endParaRPr lang="en-US" sz="1400" b="0" i="0" u="none" baseline="0">
              <a:solidFill>
                <a:schemeClr val="lt1"/>
              </a:solidFill>
              <a:latin typeface="思源黑体 Normal"/>
              <a:ea typeface="思源黑体 Normal"/>
            </a:endParaRPr>
          </a:p>
        </p:txBody>
      </p:sp>
      <p:pic>
        <p:nvPicPr>
          <p:cNvPr id="3" name="image27.jpeg"/>
          <p:cNvPicPr>
            <a:picLocks noChangeAspect="1"/>
          </p:cNvPicPr>
          <p:nvPr/>
        </p:nvPicPr>
        <p:blipFill>
          <a:blip r:embed="rId1"/>
          <a:srcRect l="16705" r="16705"/>
          <a:stretch>
            <a:fillRect/>
          </a:stretch>
        </p:blipFill>
        <p:spPr>
          <a:xfrm>
            <a:off x="879838" y="4815669"/>
            <a:ext cx="978071" cy="978071"/>
          </a:xfrm>
          <a:custGeom>
            <a:avLst/>
            <a:gdLst/>
            <a:ahLst/>
            <a:cxnLst/>
            <a:pathLst>
              <a:path w="1033200" h="1033200">
                <a:moveTo>
                  <a:pt x="516600" y="0"/>
                </a:moveTo>
                <a:cubicBezTo>
                  <a:pt x="801910" y="0"/>
                  <a:pt x="1033200" y="231290"/>
                  <a:pt x="1033200" y="516600"/>
                </a:cubicBezTo>
                <a:cubicBezTo>
                  <a:pt x="1033200" y="801910"/>
                  <a:pt x="801910" y="1033200"/>
                  <a:pt x="516600" y="1033200"/>
                </a:cubicBezTo>
                <a:cubicBezTo>
                  <a:pt x="231290" y="1033200"/>
                  <a:pt x="0" y="801910"/>
                  <a:pt x="0" y="516600"/>
                </a:cubicBezTo>
                <a:cubicBezTo>
                  <a:pt x="0" y="231290"/>
                  <a:pt x="231290" y="0"/>
                  <a:pt x="516600" y="0"/>
                </a:cubicBezTo>
                <a:close/>
              </a:path>
            </a:pathLst>
          </a:custGeom>
          <a:ln w="9525" cap="flat" cmpd="sng">
            <a:solidFill>
              <a:schemeClr val="dk1">
                <a:alpha val="20000"/>
                <a:lumMod val="40000"/>
                <a:lumOff val="60000"/>
              </a:schemeClr>
            </a:solidFill>
            <a:prstDash val="solid"/>
          </a:ln>
        </p:spPr>
      </p:pic>
      <p:pic>
        <p:nvPicPr>
          <p:cNvPr id="4" name="image28.jpeg"/>
          <p:cNvPicPr>
            <a:picLocks noChangeAspect="1"/>
          </p:cNvPicPr>
          <p:nvPr/>
        </p:nvPicPr>
        <p:blipFill>
          <a:blip r:embed="rId2"/>
          <a:srcRect l="16778" r="16778"/>
          <a:stretch>
            <a:fillRect/>
          </a:stretch>
        </p:blipFill>
        <p:spPr>
          <a:xfrm>
            <a:off x="4591423" y="4815669"/>
            <a:ext cx="977436" cy="977436"/>
          </a:xfrm>
          <a:custGeom>
            <a:avLst/>
            <a:gdLst/>
            <a:ahLst/>
            <a:cxnLst/>
            <a:pathLst>
              <a:path w="1033200" h="1033200">
                <a:moveTo>
                  <a:pt x="516600" y="0"/>
                </a:moveTo>
                <a:cubicBezTo>
                  <a:pt x="801910" y="0"/>
                  <a:pt x="1033200" y="231290"/>
                  <a:pt x="1033200" y="516600"/>
                </a:cubicBezTo>
                <a:cubicBezTo>
                  <a:pt x="1033200" y="801910"/>
                  <a:pt x="801910" y="1033200"/>
                  <a:pt x="516600" y="1033200"/>
                </a:cubicBezTo>
                <a:cubicBezTo>
                  <a:pt x="231290" y="1033200"/>
                  <a:pt x="0" y="801910"/>
                  <a:pt x="0" y="516600"/>
                </a:cubicBezTo>
                <a:cubicBezTo>
                  <a:pt x="0" y="231290"/>
                  <a:pt x="231290" y="0"/>
                  <a:pt x="516600" y="0"/>
                </a:cubicBezTo>
                <a:close/>
              </a:path>
            </a:pathLst>
          </a:custGeom>
          <a:ln w="9525" cap="flat" cmpd="sng">
            <a:solidFill>
              <a:schemeClr val="dk1">
                <a:alpha val="20000"/>
                <a:lumMod val="40000"/>
                <a:lumOff val="60000"/>
              </a:schemeClr>
            </a:solidFill>
            <a:prstDash val="solid"/>
          </a:ln>
        </p:spPr>
      </p:pic>
      <p:pic>
        <p:nvPicPr>
          <p:cNvPr id="5" name="image29.jpeg"/>
          <p:cNvPicPr>
            <a:picLocks noChangeAspect="1"/>
          </p:cNvPicPr>
          <p:nvPr/>
        </p:nvPicPr>
        <p:blipFill>
          <a:blip r:embed="rId3"/>
          <a:srcRect l="16506" r="16506"/>
          <a:stretch>
            <a:fillRect/>
          </a:stretch>
        </p:blipFill>
        <p:spPr>
          <a:xfrm>
            <a:off x="8329043" y="4815669"/>
            <a:ext cx="977436" cy="977436"/>
          </a:xfrm>
          <a:custGeom>
            <a:avLst/>
            <a:gdLst/>
            <a:ahLst/>
            <a:cxnLst/>
            <a:pathLst>
              <a:path w="1033200" h="1033200">
                <a:moveTo>
                  <a:pt x="516600" y="0"/>
                </a:moveTo>
                <a:cubicBezTo>
                  <a:pt x="801910" y="0"/>
                  <a:pt x="1033200" y="231290"/>
                  <a:pt x="1033200" y="516600"/>
                </a:cubicBezTo>
                <a:cubicBezTo>
                  <a:pt x="1033200" y="801910"/>
                  <a:pt x="801910" y="1033200"/>
                  <a:pt x="516600" y="1033200"/>
                </a:cubicBezTo>
                <a:cubicBezTo>
                  <a:pt x="231290" y="1033200"/>
                  <a:pt x="0" y="801910"/>
                  <a:pt x="0" y="516600"/>
                </a:cubicBezTo>
                <a:cubicBezTo>
                  <a:pt x="0" y="231290"/>
                  <a:pt x="231290" y="0"/>
                  <a:pt x="516600" y="0"/>
                </a:cubicBezTo>
                <a:close/>
              </a:path>
            </a:pathLst>
          </a:custGeom>
          <a:ln w="9525" cap="flat" cmpd="sng">
            <a:solidFill>
              <a:schemeClr val="dk1">
                <a:alpha val="20000"/>
                <a:lumMod val="40000"/>
                <a:lumOff val="60000"/>
              </a:schemeClr>
            </a:solidFill>
            <a:prstDash val="solid"/>
          </a:ln>
        </p:spPr>
      </p:pic>
      <p:sp>
        <p:nvSpPr>
          <p:cNvPr id="6" name="TextBox 6"/>
          <p:cNvSpPr txBox="1"/>
          <p:nvPr/>
        </p:nvSpPr>
        <p:spPr>
          <a:xfrm>
            <a:off x="1858010" y="4908069"/>
            <a:ext cx="2240915" cy="792000"/>
          </a:xfrm>
          <a:prstGeom prst="rect">
            <a:avLst/>
          </a:prstGeom>
        </p:spPr>
        <p:txBody>
          <a:bodyPr vert="horz" wrap="square" lIns="90170" tIns="46990" rIns="90170" bIns="46990" rtlCol="0" anchor="t">
            <a:normAutofit/>
          </a:bodyPr>
          <a:lstStyle/>
          <a:p>
            <a:pPr marL="0" indent="0" algn="l" fontAlgn="auto">
              <a:lnSpc>
                <a:spcPct val="108000"/>
              </a:lnSpc>
              <a:defRPr/>
            </a:pPr>
            <a:r>
              <a:rPr lang="en-US" sz="2000" b="1" i="0" u="none" baseline="0">
                <a:solidFill>
                  <a:srgbClr val="E4B738"/>
                </a:solidFill>
                <a:latin typeface="思源黑体 Normal"/>
                <a:ea typeface="思源黑体 Normal"/>
              </a:rPr>
              <a:t>对党忠诚是政治灵魂</a:t>
            </a:r>
            <a:endParaRPr lang="en-US" sz="1100"/>
          </a:p>
        </p:txBody>
      </p:sp>
      <p:sp>
        <p:nvSpPr>
          <p:cNvPr id="7" name="TextBox 7"/>
          <p:cNvSpPr txBox="1"/>
          <p:nvPr/>
        </p:nvSpPr>
        <p:spPr>
          <a:xfrm>
            <a:off x="5568950" y="4908069"/>
            <a:ext cx="2240915" cy="792000"/>
          </a:xfrm>
          <a:prstGeom prst="rect">
            <a:avLst/>
          </a:prstGeom>
        </p:spPr>
        <p:txBody>
          <a:bodyPr vert="horz" wrap="square" lIns="90170" tIns="46990" rIns="90170" bIns="46990" rtlCol="0" anchor="t">
            <a:normAutofit/>
          </a:bodyPr>
          <a:lstStyle/>
          <a:p>
            <a:pPr marL="0" indent="0" algn="l" fontAlgn="auto">
              <a:lnSpc>
                <a:spcPct val="120000"/>
              </a:lnSpc>
              <a:defRPr/>
            </a:pPr>
            <a:r>
              <a:rPr lang="en-US" sz="2000" b="1" i="0" u="none" baseline="0">
                <a:solidFill>
                  <a:srgbClr val="E4B738"/>
                </a:solidFill>
                <a:latin typeface="思源黑体 Normal"/>
                <a:ea typeface="思源黑体 Normal"/>
              </a:rPr>
              <a:t>清正廉洁是做人底线</a:t>
            </a:r>
            <a:endParaRPr lang="en-US" sz="1100"/>
          </a:p>
        </p:txBody>
      </p:sp>
      <p:sp>
        <p:nvSpPr>
          <p:cNvPr id="8" name="TextBox 8"/>
          <p:cNvSpPr txBox="1"/>
          <p:nvPr/>
        </p:nvSpPr>
        <p:spPr>
          <a:xfrm>
            <a:off x="9306560" y="4908069"/>
            <a:ext cx="2240915" cy="792000"/>
          </a:xfrm>
          <a:prstGeom prst="rect">
            <a:avLst/>
          </a:prstGeom>
        </p:spPr>
        <p:txBody>
          <a:bodyPr vert="horz" wrap="square" lIns="90170" tIns="46990" rIns="90170" bIns="46990" rtlCol="0" anchor="t">
            <a:normAutofit/>
          </a:bodyPr>
          <a:lstStyle/>
          <a:p>
            <a:pPr marL="0" indent="0" algn="l" fontAlgn="auto">
              <a:lnSpc>
                <a:spcPct val="108000"/>
              </a:lnSpc>
              <a:defRPr/>
            </a:pPr>
            <a:r>
              <a:rPr lang="en-US" sz="2000" b="1" i="0" u="none" baseline="0">
                <a:solidFill>
                  <a:srgbClr val="E4B738"/>
                </a:solidFill>
                <a:latin typeface="思源黑体 Normal"/>
                <a:ea typeface="思源黑体 Normal"/>
              </a:rPr>
              <a:t>担当作为是职责所在</a:t>
            </a:r>
            <a:endParaRPr lang="en-US" sz="1100"/>
          </a:p>
        </p:txBody>
      </p:sp>
      <p:sp>
        <p:nvSpPr>
          <p:cNvPr id="9" name="Freeform 9"/>
          <p:cNvSpPr/>
          <p:nvPr/>
        </p:nvSpPr>
        <p:spPr>
          <a:xfrm>
            <a:off x="4391025" y="1800860"/>
            <a:ext cx="3420000" cy="2880000"/>
          </a:xfrm>
          <a:custGeom>
            <a:avLst/>
            <a:gdLst/>
            <a:ahLst/>
            <a:cxnLst/>
            <a:rect l="l" t="t" r="r" b="b"/>
            <a:pathLst>
              <a:path w="3419475" h="2424738">
                <a:moveTo>
                  <a:pt x="226895" y="0"/>
                </a:moveTo>
                <a:lnTo>
                  <a:pt x="3192580" y="0"/>
                </a:lnTo>
                <a:cubicBezTo>
                  <a:pt x="3317891" y="0"/>
                  <a:pt x="3419475" y="101584"/>
                  <a:pt x="3419475" y="226895"/>
                </a:cubicBezTo>
                <a:lnTo>
                  <a:pt x="3419475" y="1978968"/>
                </a:lnTo>
                <a:cubicBezTo>
                  <a:pt x="3419475" y="2104279"/>
                  <a:pt x="3317891" y="2205863"/>
                  <a:pt x="3192580" y="2205863"/>
                </a:cubicBezTo>
                <a:lnTo>
                  <a:pt x="895506" y="2205863"/>
                </a:lnTo>
                <a:lnTo>
                  <a:pt x="889574" y="2213354"/>
                </a:lnTo>
                <a:cubicBezTo>
                  <a:pt x="809384" y="2314615"/>
                  <a:pt x="744479" y="2396574"/>
                  <a:pt x="740251" y="2401913"/>
                </a:cubicBezTo>
                <a:cubicBezTo>
                  <a:pt x="728975" y="2416153"/>
                  <a:pt x="711196" y="2424738"/>
                  <a:pt x="693034" y="2424738"/>
                </a:cubicBezTo>
                <a:cubicBezTo>
                  <a:pt x="674871" y="2424737"/>
                  <a:pt x="657075" y="2416130"/>
                  <a:pt x="645800" y="2401891"/>
                </a:cubicBezTo>
                <a:cubicBezTo>
                  <a:pt x="641571" y="2396552"/>
                  <a:pt x="576666" y="2314593"/>
                  <a:pt x="496476" y="2213332"/>
                </a:cubicBezTo>
                <a:lnTo>
                  <a:pt x="490561" y="2205863"/>
                </a:lnTo>
                <a:lnTo>
                  <a:pt x="226895" y="2205863"/>
                </a:lnTo>
                <a:cubicBezTo>
                  <a:pt x="101584" y="2205863"/>
                  <a:pt x="0" y="2104279"/>
                  <a:pt x="0" y="1978968"/>
                </a:cubicBezTo>
                <a:lnTo>
                  <a:pt x="0" y="226895"/>
                </a:lnTo>
                <a:cubicBezTo>
                  <a:pt x="0" y="101584"/>
                  <a:pt x="101584" y="0"/>
                  <a:pt x="226895" y="0"/>
                </a:cubicBezTo>
                <a:close/>
              </a:path>
            </a:pathLst>
          </a:custGeom>
          <a:solidFill>
            <a:srgbClr val="E4B738"/>
          </a:solidFill>
          <a:ln>
            <a:noFill/>
          </a:ln>
        </p:spPr>
        <p:txBody>
          <a:bodyPr vert="horz" wrap="square" lIns="269875" tIns="90170" rIns="269875" bIns="306070" anchor="ctr">
            <a:normAutofit/>
          </a:bodyPr>
          <a:p>
            <a:pPr marL="0" indent="0" algn="just" fontAlgn="auto">
              <a:lnSpc>
                <a:spcPct val="120000"/>
              </a:lnSpc>
            </a:pPr>
            <a:r>
              <a:rPr lang="en-US" sz="1400" b="0" i="0" u="none" baseline="0">
                <a:solidFill>
                  <a:schemeClr val="lt1"/>
                </a:solidFill>
                <a:latin typeface="思源黑体 Normal"/>
                <a:ea typeface="思源黑体 Normal"/>
              </a:rPr>
              <a:t>算好政治账、经济账、名誉账、家庭账、亲情账、自由账、健康账，时刻警醒自己：贪廉一瞬间，悲欢两重天。要以廉洁自律为荣，以贪污腐败为耻，清清白白做人，干干净净做事。</a:t>
            </a:r>
            <a:endParaRPr lang="en-US" sz="1400" b="0" i="0" u="none" baseline="0">
              <a:solidFill>
                <a:schemeClr val="lt1"/>
              </a:solidFill>
              <a:latin typeface="思源黑体 Normal"/>
              <a:ea typeface="思源黑体 Normal"/>
            </a:endParaRPr>
          </a:p>
        </p:txBody>
      </p:sp>
      <p:sp>
        <p:nvSpPr>
          <p:cNvPr id="10" name="Freeform 10"/>
          <p:cNvSpPr/>
          <p:nvPr/>
        </p:nvSpPr>
        <p:spPr>
          <a:xfrm>
            <a:off x="8121650" y="1800860"/>
            <a:ext cx="3420000" cy="2880000"/>
          </a:xfrm>
          <a:custGeom>
            <a:avLst/>
            <a:gdLst/>
            <a:ahLst/>
            <a:cxnLst/>
            <a:rect l="l" t="t" r="r" b="b"/>
            <a:pathLst>
              <a:path w="3419475" h="2424738">
                <a:moveTo>
                  <a:pt x="226895" y="0"/>
                </a:moveTo>
                <a:lnTo>
                  <a:pt x="3192580" y="0"/>
                </a:lnTo>
                <a:cubicBezTo>
                  <a:pt x="3317891" y="0"/>
                  <a:pt x="3419475" y="101584"/>
                  <a:pt x="3419475" y="226895"/>
                </a:cubicBezTo>
                <a:lnTo>
                  <a:pt x="3419475" y="1978968"/>
                </a:lnTo>
                <a:cubicBezTo>
                  <a:pt x="3419475" y="2104279"/>
                  <a:pt x="3317891" y="2205863"/>
                  <a:pt x="3192580" y="2205863"/>
                </a:cubicBezTo>
                <a:lnTo>
                  <a:pt x="895506" y="2205863"/>
                </a:lnTo>
                <a:lnTo>
                  <a:pt x="889574" y="2213354"/>
                </a:lnTo>
                <a:cubicBezTo>
                  <a:pt x="809384" y="2314615"/>
                  <a:pt x="744479" y="2396574"/>
                  <a:pt x="740251" y="2401913"/>
                </a:cubicBezTo>
                <a:cubicBezTo>
                  <a:pt x="728975" y="2416153"/>
                  <a:pt x="711196" y="2424738"/>
                  <a:pt x="693034" y="2424738"/>
                </a:cubicBezTo>
                <a:cubicBezTo>
                  <a:pt x="674871" y="2424737"/>
                  <a:pt x="657075" y="2416130"/>
                  <a:pt x="645800" y="2401891"/>
                </a:cubicBezTo>
                <a:cubicBezTo>
                  <a:pt x="641571" y="2396552"/>
                  <a:pt x="576666" y="2314593"/>
                  <a:pt x="496476" y="2213332"/>
                </a:cubicBezTo>
                <a:lnTo>
                  <a:pt x="490561" y="2205863"/>
                </a:lnTo>
                <a:lnTo>
                  <a:pt x="226895" y="2205863"/>
                </a:lnTo>
                <a:cubicBezTo>
                  <a:pt x="101584" y="2205863"/>
                  <a:pt x="0" y="2104279"/>
                  <a:pt x="0" y="1978968"/>
                </a:cubicBezTo>
                <a:lnTo>
                  <a:pt x="0" y="226895"/>
                </a:lnTo>
                <a:cubicBezTo>
                  <a:pt x="0" y="101584"/>
                  <a:pt x="101584" y="0"/>
                  <a:pt x="226895" y="0"/>
                </a:cubicBezTo>
                <a:close/>
              </a:path>
            </a:pathLst>
          </a:custGeom>
          <a:solidFill>
            <a:srgbClr val="E4B738"/>
          </a:solidFill>
          <a:ln>
            <a:noFill/>
          </a:ln>
        </p:spPr>
        <p:txBody>
          <a:bodyPr vert="horz" wrap="square" lIns="269875" tIns="90170" rIns="269875" bIns="306070" anchor="ctr">
            <a:normAutofit/>
          </a:bodyPr>
          <a:p>
            <a:pPr marL="0" indent="0" algn="just" fontAlgn="auto">
              <a:lnSpc>
                <a:spcPct val="120000"/>
              </a:lnSpc>
            </a:pPr>
            <a:r>
              <a:rPr lang="en-US" sz="1400" b="0" i="0" u="none" baseline="0">
                <a:solidFill>
                  <a:schemeClr val="lt1"/>
                </a:solidFill>
                <a:latin typeface="思源黑体 Normal"/>
                <a:ea typeface="思源黑体 Normal"/>
              </a:rPr>
              <a:t>在乡村振兴、招商引资、项目建设、信访维稳等急难险重任务中，要敢于冲锋在前、勇于攻坚克难。要旗帜鲜明地为担当者担当、为负责者负责，营造干事创业的良好氛围。</a:t>
            </a:r>
            <a:endParaRPr lang="en-US" sz="1400" b="0" i="0" u="none" baseline="0">
              <a:solidFill>
                <a:schemeClr val="lt1"/>
              </a:solidFill>
              <a:latin typeface="思源黑体 Normal"/>
              <a:ea typeface="思源黑体 Normal"/>
            </a:endParaRPr>
          </a:p>
        </p:txBody>
      </p:sp>
      <p:sp>
        <p:nvSpPr>
          <p:cNvPr id="11" name="Freeform 11"/>
          <p:cNvSpPr/>
          <p:nvPr/>
        </p:nvSpPr>
        <p:spPr>
          <a:xfrm>
            <a:off x="0" y="320040"/>
            <a:ext cx="685165" cy="718820"/>
          </a:xfrm>
          <a:custGeom>
            <a:avLst/>
            <a:gdLst/>
            <a:ahLst/>
            <a:cxnLst/>
            <a:rect l="l" t="t" r="r" b="b"/>
            <a:pathLst>
              <a:path w="461590" h="406400">
                <a:moveTo>
                  <a:pt x="258390" y="0"/>
                </a:moveTo>
                <a:lnTo>
                  <a:pt x="0" y="0"/>
                </a:lnTo>
                <a:lnTo>
                  <a:pt x="0" y="406400"/>
                </a:lnTo>
                <a:lnTo>
                  <a:pt x="258390" y="406400"/>
                </a:lnTo>
                <a:lnTo>
                  <a:pt x="461590" y="203200"/>
                </a:lnTo>
                <a:lnTo>
                  <a:pt x="258390" y="0"/>
                </a:lnTo>
                <a:close/>
              </a:path>
            </a:pathLst>
          </a:custGeom>
          <a:solidFill>
            <a:srgbClr val="E4B738"/>
          </a:solidFill>
        </p:spPr>
      </p:sp>
      <p:sp>
        <p:nvSpPr>
          <p:cNvPr id="12" name="TextBox 12"/>
          <p:cNvSpPr txBox="1"/>
          <p:nvPr/>
        </p:nvSpPr>
        <p:spPr>
          <a:xfrm>
            <a:off x="781050" y="319405"/>
            <a:ext cx="10800000" cy="720090"/>
          </a:xfrm>
          <a:prstGeom prst="rect">
            <a:avLst/>
          </a:prstGeom>
        </p:spPr>
        <p:txBody>
          <a:bodyPr vert="horz" wrap="square" lIns="90170" tIns="46990" rIns="90170" bIns="46990" rtlCol="0" anchor="ctr">
            <a:normAutofit/>
          </a:bodyPr>
          <a:lstStyle/>
          <a:p>
            <a:pPr marL="0" indent="0" algn="l" fontAlgn="auto">
              <a:lnSpc>
                <a:spcPct val="100000"/>
              </a:lnSpc>
              <a:defRPr/>
            </a:pPr>
            <a:r>
              <a:rPr lang="en-US" sz="3200" b="1" i="0" u="none" baseline="0">
                <a:solidFill>
                  <a:srgbClr val="E4B738"/>
                </a:solidFill>
                <a:latin typeface="思源黑体 Normal"/>
                <a:ea typeface="思源黑体 Normal"/>
              </a:rPr>
              <a:t>争当忠诚干净担当的好干部</a:t>
            </a:r>
            <a:endParaRPr lang="en-US" sz="1100"/>
          </a:p>
        </p:txBody>
      </p:sp>
      <p:sp>
        <p:nvSpPr>
          <p:cNvPr id="13" name="AutoShape 13"/>
          <p:cNvSpPr/>
          <p:nvPr/>
        </p:nvSpPr>
        <p:spPr>
          <a:xfrm>
            <a:off x="10795000" y="6540500"/>
            <a:ext cx="1270000" cy="190500"/>
          </a:xfrm>
          <a:prstGeom prst="rect">
            <a:avLst/>
          </a:prstGeom>
          <a:solidFill>
            <a:srgbClr val="000000">
              <a:alpha val="0"/>
            </a:srgbClr>
          </a:solidFill>
        </p:spPr>
        <p:txBody>
          <a:bodyPr rtlCol="0" anchor="t"/>
          <a:lstStyle/>
          <a:p>
            <a:pPr algn="r">
              <a:defRPr/>
            </a:pPr>
            <a:endParaRPr lang="en-US" sz="800" b="0" i="0" u="none" baseline="0">
              <a:solidFill>
                <a:srgbClr val="80808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  <p:transition advClick="0"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 l="-15000" r="-15000" b="-3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327025" y="293370"/>
            <a:ext cx="2527935" cy="26035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>
            <a:spAutoFit/>
          </a:bodyPr>
          <a:lstStyle/>
          <a:p>
            <a:pPr marL="0" algn="l">
              <a:defRPr/>
            </a:pPr>
            <a:endParaRPr lang="en-US" sz="1600" b="0" i="0" u="none" baseline="0">
              <a:solidFill>
                <a:schemeClr val="bg1"/>
              </a:solidFill>
              <a:latin typeface="思源黑体 Normal"/>
              <a:ea typeface="思源黑体 Normal"/>
            </a:endParaRPr>
          </a:p>
        </p:txBody>
      </p:sp>
      <p:sp>
        <p:nvSpPr>
          <p:cNvPr id="3" name="AutoShape 3"/>
          <p:cNvSpPr/>
          <p:nvPr/>
        </p:nvSpPr>
        <p:spPr>
          <a:xfrm>
            <a:off x="2713990" y="4102735"/>
            <a:ext cx="6739255" cy="83820"/>
          </a:xfrm>
          <a:prstGeom prst="rect">
            <a:avLst/>
          </a:prstGeom>
          <a:gradFill>
            <a:gsLst>
              <a:gs pos="0">
                <a:schemeClr val="accent4"/>
              </a:gs>
              <a:gs pos="100000">
                <a:srgbClr val="FBD74D">
                  <a:alpha val="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txBody>
          <a:bodyPr vert="horz" lIns="91440" tIns="45720" rIns="91440" bIns="45720" anchor="ctr"/>
          <a:p>
            <a:pPr marL="0" algn="ctr"/>
          </a:p>
        </p:txBody>
      </p:sp>
      <p:sp>
        <p:nvSpPr>
          <p:cNvPr id="4" name="TextBox 4"/>
          <p:cNvSpPr txBox="1"/>
          <p:nvPr/>
        </p:nvSpPr>
        <p:spPr>
          <a:xfrm>
            <a:off x="2467610" y="1873885"/>
            <a:ext cx="7232015" cy="21697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>
            <a:noAutofit/>
            <a:scene3d>
              <a:camera prst="orthographicFront"/>
              <a:lightRig rig="threePt" dir="t"/>
            </a:scene3d>
          </a:bodyPr>
          <a:lstStyle/>
          <a:p>
            <a:pPr marL="0" indent="0" algn="ctr" fontAlgn="auto">
              <a:lnSpc>
                <a:spcPct val="110000"/>
              </a:lnSpc>
              <a:defRPr/>
            </a:pPr>
            <a:r>
              <a:rPr lang="en-US" sz="4800" b="1" i="0" u="none" spc="400" baseline="0"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思源黑体 Medium"/>
                <a:ea typeface="思源黑体 Medium"/>
              </a:rPr>
              <a:t>结语：不忘初心再出发</a:t>
            </a:r>
            <a:endParaRPr lang="en-US" sz="1100"/>
          </a:p>
        </p:txBody>
      </p:sp>
      <p:grpSp>
        <p:nvGrpSpPr>
          <p:cNvPr id="5" name="Group 5"/>
          <p:cNvGrpSpPr/>
          <p:nvPr/>
        </p:nvGrpSpPr>
        <p:grpSpPr>
          <a:xfrm>
            <a:off x="4195763" y="768985"/>
            <a:ext cx="3650615" cy="1160145"/>
            <a:chOff x="6852" y="2011"/>
            <a:chExt cx="5749" cy="1827"/>
          </a:xfrm>
        </p:grpSpPr>
        <p:grpSp>
          <p:nvGrpSpPr>
            <p:cNvPr id="6" name="Group 6"/>
            <p:cNvGrpSpPr/>
            <p:nvPr/>
          </p:nvGrpSpPr>
          <p:grpSpPr>
            <a:xfrm>
              <a:off x="7109" y="2220"/>
              <a:ext cx="5250" cy="1354"/>
              <a:chOff x="6929" y="2214"/>
              <a:chExt cx="5250" cy="1354"/>
            </a:xfrm>
          </p:grpSpPr>
          <p:sp>
            <p:nvSpPr>
              <p:cNvPr id="7" name="AutoShape 7"/>
              <p:cNvSpPr/>
              <p:nvPr/>
            </p:nvSpPr>
            <p:spPr>
              <a:xfrm>
                <a:off x="6929" y="2214"/>
                <a:ext cx="5251" cy="1354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vert="horz" lIns="91440" tIns="45720" rIns="91440" bIns="45720" anchor="ctr"/>
              <a:p>
                <a:pPr marL="0" algn="ctr"/>
              </a:p>
            </p:txBody>
          </p:sp>
          <p:sp>
            <p:nvSpPr>
              <p:cNvPr id="8" name="TextBox 8"/>
              <p:cNvSpPr txBox="1"/>
              <p:nvPr/>
            </p:nvSpPr>
            <p:spPr>
              <a:xfrm>
                <a:off x="7085" y="2216"/>
                <a:ext cx="4938" cy="1353"/>
              </a:xfrm>
              <a:prstGeom prst="rect">
                <a:avLst/>
              </a:prstGeom>
              <a:noFill/>
            </p:spPr>
            <p:txBody>
              <a:bodyPr vert="horz" wrap="square" lIns="121873" tIns="60936" rIns="121873" bIns="60936" rtlCol="0" anchor="ctr">
                <a:noAutofit/>
              </a:bodyPr>
              <a:lstStyle/>
              <a:p>
                <a:pPr marL="0" algn="ctr">
                  <a:defRPr/>
                </a:pPr>
                <a:r>
                  <a:rPr lang="en-US" sz="3200" b="1" i="0" u="none" spc="800" baseline="0">
                    <a:solidFill>
                      <a:schemeClr val="bg1"/>
                    </a:solidFill>
                    <a:latin typeface="思源黑体 Normal"/>
                    <a:ea typeface="思源黑体 Normal"/>
                  </a:rPr>
                  <a:t>PART-07</a:t>
                </a:r>
                <a:endParaRPr lang="en-US" sz="1100"/>
              </a:p>
            </p:txBody>
          </p:sp>
        </p:grpSp>
        <p:sp>
          <p:nvSpPr>
            <p:cNvPr id="9" name="AutoShape 9"/>
            <p:cNvSpPr/>
            <p:nvPr/>
          </p:nvSpPr>
          <p:spPr>
            <a:xfrm rot="5400000" flipV="1">
              <a:off x="11657" y="1783"/>
              <a:ext cx="716" cy="1173"/>
            </a:xfrm>
            <a:prstGeom prst="corner">
              <a:avLst>
                <a:gd name="adj1" fmla="val 7476"/>
                <a:gd name="adj2" fmla="val 7583"/>
              </a:avLst>
            </a:prstGeom>
            <a:solidFill>
              <a:srgbClr val="B40000"/>
            </a:solidFill>
            <a:ln>
              <a:noFill/>
            </a:ln>
          </p:spPr>
          <p:txBody>
            <a:bodyPr vert="horz" lIns="91440" tIns="45720" rIns="91440" bIns="45720" anchor="ctr"/>
            <a:p>
              <a:pPr marL="0" algn="ctr"/>
            </a:p>
          </p:txBody>
        </p:sp>
        <p:sp>
          <p:nvSpPr>
            <p:cNvPr id="10" name="AutoShape 10"/>
            <p:cNvSpPr/>
            <p:nvPr/>
          </p:nvSpPr>
          <p:spPr>
            <a:xfrm rot="16200000" flipV="1">
              <a:off x="7080" y="2894"/>
              <a:ext cx="716" cy="1173"/>
            </a:xfrm>
            <a:prstGeom prst="corner">
              <a:avLst>
                <a:gd name="adj1" fmla="val 7476"/>
                <a:gd name="adj2" fmla="val 7583"/>
              </a:avLst>
            </a:prstGeom>
            <a:solidFill>
              <a:srgbClr val="B40000"/>
            </a:solidFill>
            <a:ln>
              <a:noFill/>
            </a:ln>
          </p:spPr>
          <p:txBody>
            <a:bodyPr vert="horz" lIns="91440" tIns="45720" rIns="91440" bIns="45720" anchor="ctr"/>
            <a:p>
              <a:pPr marL="0" algn="ctr"/>
            </a:p>
          </p:txBody>
        </p:sp>
      </p:grpSp>
      <p:sp>
        <p:nvSpPr>
          <p:cNvPr id="11" name="AutoShape 11"/>
          <p:cNvSpPr/>
          <p:nvPr/>
        </p:nvSpPr>
        <p:spPr>
          <a:xfrm>
            <a:off x="10795000" y="6540500"/>
            <a:ext cx="1270000" cy="190500"/>
          </a:xfrm>
          <a:prstGeom prst="rect">
            <a:avLst/>
          </a:prstGeom>
          <a:solidFill>
            <a:srgbClr val="000000">
              <a:alpha val="0"/>
            </a:srgbClr>
          </a:solidFill>
        </p:spPr>
        <p:txBody>
          <a:bodyPr rtlCol="0" anchor="t"/>
          <a:lstStyle/>
          <a:p>
            <a:pPr algn="r">
              <a:defRPr/>
            </a:pPr>
            <a:endParaRPr lang="en-US" sz="800" b="0" i="0" u="none" baseline="0">
              <a:solidFill>
                <a:srgbClr val="80808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  <p:transition advClick="0"/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130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470626" y="2123622"/>
            <a:ext cx="6395640" cy="3058431"/>
            <a:chOff x="784951" y="2533197"/>
            <a:chExt cx="6395640" cy="3058431"/>
          </a:xfrm>
        </p:grpSpPr>
        <p:grpSp>
          <p:nvGrpSpPr>
            <p:cNvPr id="3" name="Group 3"/>
            <p:cNvGrpSpPr/>
            <p:nvPr/>
          </p:nvGrpSpPr>
          <p:grpSpPr>
            <a:xfrm>
              <a:off x="784951" y="2533197"/>
              <a:ext cx="595086" cy="3042556"/>
              <a:chOff x="784951" y="2533197"/>
              <a:chExt cx="595086" cy="3042556"/>
            </a:xfrm>
          </p:grpSpPr>
          <p:sp>
            <p:nvSpPr>
              <p:cNvPr id="4" name="AutoShape 4"/>
              <p:cNvSpPr/>
              <p:nvPr/>
            </p:nvSpPr>
            <p:spPr>
              <a:xfrm>
                <a:off x="784951" y="2533197"/>
                <a:ext cx="595086" cy="595086"/>
              </a:xfrm>
              <a:prstGeom prst="ellipse">
                <a:avLst/>
              </a:prstGeom>
              <a:solidFill>
                <a:srgbClr val="E4B738"/>
              </a:solidFill>
              <a:ln>
                <a:noFill/>
              </a:ln>
            </p:spPr>
            <p:txBody>
              <a:bodyPr vert="horz" wrap="square" lIns="90170" tIns="46990" rIns="90170" bIns="46990" anchor="ctr">
                <a:normAutofit/>
              </a:bodyPr>
              <a:p>
                <a:pPr marL="0" algn="ctr"/>
                <a:r>
                  <a:rPr lang="en-US" sz="1440" b="1" i="0" u="none" baseline="0">
                    <a:solidFill>
                      <a:schemeClr val="lt1"/>
                    </a:solidFill>
                    <a:latin typeface="思源黑体 Normal"/>
                    <a:ea typeface="思源黑体 Normal"/>
                  </a:rPr>
                  <a:t>01</a:t>
                </a:r>
                <a:endParaRPr lang="en-US" sz="1440" b="1" i="0" u="none" baseline="0">
                  <a:solidFill>
                    <a:schemeClr val="lt1"/>
                  </a:solidFill>
                  <a:latin typeface="思源黑体 Normal"/>
                  <a:ea typeface="思源黑体 Normal"/>
                </a:endParaRPr>
              </a:p>
            </p:txBody>
          </p:sp>
          <p:cxnSp>
            <p:nvCxnSpPr>
              <p:cNvPr id="5" name="Connector 5"/>
              <p:cNvCxnSpPr/>
              <p:nvPr/>
            </p:nvCxnSpPr>
            <p:spPr>
              <a:xfrm>
                <a:off x="1081972" y="3128283"/>
                <a:ext cx="0" cy="2370817"/>
              </a:xfrm>
              <a:prstGeom prst="line">
                <a:avLst/>
              </a:prstGeom>
              <a:ln w="6350" cap="flat" cmpd="sng">
                <a:solidFill>
                  <a:schemeClr val="accent1"/>
                </a:solidFill>
                <a:prstDash val="solid"/>
              </a:ln>
            </p:spPr>
          </p:cxnSp>
          <p:sp>
            <p:nvSpPr>
              <p:cNvPr id="6" name="AutoShape 6"/>
              <p:cNvSpPr/>
              <p:nvPr/>
            </p:nvSpPr>
            <p:spPr>
              <a:xfrm>
                <a:off x="1029246" y="5483227"/>
                <a:ext cx="92526" cy="92526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0170" tIns="46990" rIns="90170" bIns="46990" anchor="ctr">
                <a:normAutofit/>
              </a:bodyPr>
              <a:p>
                <a:pPr marL="0" algn="ctr"/>
              </a:p>
            </p:txBody>
          </p:sp>
        </p:grpSp>
        <p:grpSp>
          <p:nvGrpSpPr>
            <p:cNvPr id="7" name="Group 7"/>
            <p:cNvGrpSpPr/>
            <p:nvPr/>
          </p:nvGrpSpPr>
          <p:grpSpPr>
            <a:xfrm>
              <a:off x="6585505" y="2533197"/>
              <a:ext cx="595086" cy="3058431"/>
              <a:chOff x="6585505" y="2533197"/>
              <a:chExt cx="595086" cy="3058431"/>
            </a:xfrm>
          </p:grpSpPr>
          <p:sp>
            <p:nvSpPr>
              <p:cNvPr id="8" name="AutoShape 8"/>
              <p:cNvSpPr/>
              <p:nvPr/>
            </p:nvSpPr>
            <p:spPr>
              <a:xfrm>
                <a:off x="6585505" y="2533197"/>
                <a:ext cx="595086" cy="595086"/>
              </a:xfrm>
              <a:prstGeom prst="ellipse">
                <a:avLst/>
              </a:prstGeom>
              <a:solidFill>
                <a:srgbClr val="E4B738"/>
              </a:solidFill>
              <a:ln>
                <a:noFill/>
              </a:ln>
            </p:spPr>
            <p:txBody>
              <a:bodyPr vert="horz" wrap="square" lIns="90170" tIns="46990" rIns="90170" bIns="46990" anchor="ctr">
                <a:normAutofit/>
              </a:bodyPr>
              <a:p>
                <a:pPr marL="0" algn="ctr"/>
                <a:r>
                  <a:rPr lang="en-US" sz="1440" b="1" i="0" u="none" baseline="0">
                    <a:solidFill>
                      <a:schemeClr val="lt1"/>
                    </a:solidFill>
                    <a:latin typeface="思源黑体 Normal"/>
                    <a:ea typeface="思源黑体 Normal"/>
                  </a:rPr>
                  <a:t>02</a:t>
                </a:r>
                <a:endParaRPr lang="en-US" sz="1440" b="1" i="0" u="none" baseline="0">
                  <a:solidFill>
                    <a:schemeClr val="lt1"/>
                  </a:solidFill>
                  <a:latin typeface="思源黑体 Normal"/>
                  <a:ea typeface="思源黑体 Normal"/>
                </a:endParaRPr>
              </a:p>
            </p:txBody>
          </p:sp>
          <p:cxnSp>
            <p:nvCxnSpPr>
              <p:cNvPr id="9" name="Connector 9"/>
              <p:cNvCxnSpPr/>
              <p:nvPr/>
            </p:nvCxnSpPr>
            <p:spPr>
              <a:xfrm>
                <a:off x="6883048" y="3128283"/>
                <a:ext cx="0" cy="2370817"/>
              </a:xfrm>
              <a:prstGeom prst="line">
                <a:avLst/>
              </a:prstGeom>
              <a:ln w="9525">
                <a:solidFill>
                  <a:schemeClr val="accent2"/>
                </a:solidFill>
              </a:ln>
            </p:spPr>
          </p:cxnSp>
          <p:sp>
            <p:nvSpPr>
              <p:cNvPr id="10" name="AutoShape 10"/>
              <p:cNvSpPr/>
              <p:nvPr/>
            </p:nvSpPr>
            <p:spPr>
              <a:xfrm>
                <a:off x="6837591" y="5499102"/>
                <a:ext cx="92526" cy="92526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txBody>
              <a:bodyPr vert="horz" wrap="square" lIns="90170" tIns="46990" rIns="90170" bIns="46990" anchor="ctr">
                <a:normAutofit/>
              </a:bodyPr>
              <a:p>
                <a:pPr marL="0" algn="ctr"/>
              </a:p>
            </p:txBody>
          </p:sp>
        </p:grpSp>
      </p:grpSp>
      <p:sp>
        <p:nvSpPr>
          <p:cNvPr id="11" name="TextBox 11"/>
          <p:cNvSpPr txBox="1"/>
          <p:nvPr/>
        </p:nvSpPr>
        <p:spPr>
          <a:xfrm>
            <a:off x="781050" y="319405"/>
            <a:ext cx="10800000" cy="720090"/>
          </a:xfrm>
          <a:prstGeom prst="rect">
            <a:avLst/>
          </a:prstGeom>
        </p:spPr>
        <p:txBody>
          <a:bodyPr vert="horz" wrap="square" lIns="90170" tIns="46990" rIns="90170" bIns="46990" rtlCol="0" anchor="ctr">
            <a:normAutofit/>
          </a:bodyPr>
          <a:lstStyle/>
          <a:p>
            <a:pPr marL="0" indent="0" algn="l" fontAlgn="auto">
              <a:lnSpc>
                <a:spcPct val="100000"/>
              </a:lnSpc>
              <a:defRPr/>
            </a:pPr>
            <a:r>
              <a:rPr lang="en-US" sz="3200" b="1" i="0" u="none" baseline="0">
                <a:solidFill>
                  <a:srgbClr val="E4B738"/>
                </a:solidFill>
                <a:latin typeface="思源黑体 Normal"/>
                <a:ea typeface="思源黑体 Normal"/>
              </a:rPr>
              <a:t>以清风正气护航现代化建设</a:t>
            </a:r>
            <a:endParaRPr lang="en-US" sz="1100"/>
          </a:p>
        </p:txBody>
      </p:sp>
      <p:sp>
        <p:nvSpPr>
          <p:cNvPr id="12" name="Freeform 12"/>
          <p:cNvSpPr/>
          <p:nvPr/>
        </p:nvSpPr>
        <p:spPr>
          <a:xfrm>
            <a:off x="0" y="320040"/>
            <a:ext cx="685165" cy="718820"/>
          </a:xfrm>
          <a:custGeom>
            <a:avLst/>
            <a:gdLst/>
            <a:ahLst/>
            <a:cxnLst/>
            <a:rect l="l" t="t" r="r" b="b"/>
            <a:pathLst>
              <a:path w="461590" h="406400">
                <a:moveTo>
                  <a:pt x="258390" y="0"/>
                </a:moveTo>
                <a:lnTo>
                  <a:pt x="0" y="0"/>
                </a:lnTo>
                <a:lnTo>
                  <a:pt x="0" y="406400"/>
                </a:lnTo>
                <a:lnTo>
                  <a:pt x="258390" y="406400"/>
                </a:lnTo>
                <a:lnTo>
                  <a:pt x="461590" y="203200"/>
                </a:lnTo>
                <a:lnTo>
                  <a:pt x="258390" y="0"/>
                </a:lnTo>
                <a:close/>
              </a:path>
            </a:pathLst>
          </a:custGeom>
          <a:solidFill>
            <a:srgbClr val="E4B738"/>
          </a:solidFill>
        </p:spPr>
      </p:sp>
      <p:sp>
        <p:nvSpPr>
          <p:cNvPr id="13" name="TextBox 13"/>
          <p:cNvSpPr txBox="1"/>
          <p:nvPr/>
        </p:nvSpPr>
        <p:spPr>
          <a:xfrm>
            <a:off x="1069340" y="2585085"/>
            <a:ext cx="4860290" cy="540000"/>
          </a:xfrm>
          <a:prstGeom prst="rect">
            <a:avLst/>
          </a:prstGeom>
          <a:noFill/>
        </p:spPr>
        <p:txBody>
          <a:bodyPr vert="horz" wrap="square" lIns="90170" tIns="46990" rIns="90170" bIns="46990" rtlCol="0" anchor="ctr">
            <a:normAutofit/>
          </a:bodyPr>
          <a:lstStyle/>
          <a:p>
            <a:pPr marL="0" indent="0" algn="l" fontAlgn="auto">
              <a:defRPr/>
            </a:pPr>
            <a:r>
              <a:rPr lang="en-US" sz="2000" b="1" i="0" u="none" baseline="0">
                <a:solidFill>
                  <a:srgbClr val="E4B738"/>
                </a:solidFill>
                <a:latin typeface="思源黑体 Normal"/>
                <a:ea typeface="思源黑体 Normal"/>
              </a:rPr>
              <a:t>凝聚奋进力量</a:t>
            </a:r>
            <a:endParaRPr lang="en-US" sz="1100"/>
          </a:p>
        </p:txBody>
      </p:sp>
      <p:sp>
        <p:nvSpPr>
          <p:cNvPr id="14" name="TextBox 14"/>
          <p:cNvSpPr txBox="1"/>
          <p:nvPr/>
        </p:nvSpPr>
        <p:spPr>
          <a:xfrm>
            <a:off x="1065530" y="3136265"/>
            <a:ext cx="4860290" cy="2045970"/>
          </a:xfrm>
          <a:prstGeom prst="rect">
            <a:avLst/>
          </a:prstGeom>
          <a:noFill/>
        </p:spPr>
        <p:txBody>
          <a:bodyPr vert="horz" wrap="square" lIns="90170" tIns="46990" rIns="90170" bIns="46990" rtlCol="0" anchor="t">
            <a:normAutofit/>
          </a:bodyPr>
          <a:lstStyle/>
          <a:p>
            <a:pPr marL="0" indent="0" algn="just" fontAlgn="auto">
              <a:lnSpc>
                <a:spcPct val="150000"/>
              </a:lnSpc>
              <a:defRPr/>
            </a:pPr>
            <a:r>
              <a:rPr lang="en-US" sz="1500" b="0" i="0" u="none" baseline="0">
                <a:solidFill>
                  <a:schemeClr val="bg1"/>
                </a:solidFill>
                <a:latin typeface="思源黑体 Normal"/>
                <a:ea typeface="思源黑体 Normal"/>
              </a:rPr>
              <a:t>全县各级党组织要以此次党课为契机，深入开展纪律教育学习月活动，推动全面从严治党向纵深发展。每一位党员干部都要把党性修养作为终身课题，把纪律规矩刻印在心，把清廉本色融入血脉。</a:t>
            </a:r>
            <a:endParaRPr lang="en-US" sz="1100"/>
          </a:p>
        </p:txBody>
      </p:sp>
      <p:sp>
        <p:nvSpPr>
          <p:cNvPr id="15" name="TextBox 15"/>
          <p:cNvSpPr txBox="1"/>
          <p:nvPr/>
        </p:nvSpPr>
        <p:spPr>
          <a:xfrm>
            <a:off x="6870065" y="2585085"/>
            <a:ext cx="4860290" cy="540000"/>
          </a:xfrm>
          <a:prstGeom prst="rect">
            <a:avLst/>
          </a:prstGeom>
          <a:noFill/>
        </p:spPr>
        <p:txBody>
          <a:bodyPr vert="horz" wrap="square" lIns="90170" tIns="46990" rIns="90170" bIns="46990" rtlCol="0" anchor="ctr">
            <a:normAutofit/>
          </a:bodyPr>
          <a:lstStyle/>
          <a:p>
            <a:pPr marL="0" indent="0" algn="l" fontAlgn="auto">
              <a:defRPr/>
            </a:pPr>
            <a:r>
              <a:rPr lang="en-US" sz="2000" b="1" i="0" u="none" baseline="0">
                <a:solidFill>
                  <a:srgbClr val="E4B738"/>
                </a:solidFill>
                <a:latin typeface="思源黑体 Normal"/>
                <a:ea typeface="思源黑体 Normal"/>
              </a:rPr>
              <a:t>开创县域发展新局面</a:t>
            </a:r>
            <a:endParaRPr lang="en-US" sz="1100"/>
          </a:p>
        </p:txBody>
      </p:sp>
      <p:sp>
        <p:nvSpPr>
          <p:cNvPr id="16" name="TextBox 16"/>
          <p:cNvSpPr txBox="1"/>
          <p:nvPr/>
        </p:nvSpPr>
        <p:spPr>
          <a:xfrm>
            <a:off x="6866255" y="3136265"/>
            <a:ext cx="4860290" cy="2045970"/>
          </a:xfrm>
          <a:prstGeom prst="rect">
            <a:avLst/>
          </a:prstGeom>
          <a:noFill/>
        </p:spPr>
        <p:txBody>
          <a:bodyPr vert="horz" wrap="square" lIns="90170" tIns="46990" rIns="90170" bIns="46990" rtlCol="0" anchor="t">
            <a:normAutofit/>
          </a:bodyPr>
          <a:lstStyle/>
          <a:p>
            <a:pPr marL="0" indent="0" algn="just" fontAlgn="auto">
              <a:lnSpc>
                <a:spcPct val="150000"/>
              </a:lnSpc>
              <a:defRPr/>
            </a:pPr>
            <a:r>
              <a:rPr lang="en-US" sz="1500" b="0" i="0" u="none" baseline="0">
                <a:solidFill>
                  <a:schemeClr val="bg1"/>
                </a:solidFill>
                <a:latin typeface="思源黑体 Normal"/>
                <a:ea typeface="思源黑体 Normal"/>
              </a:rPr>
              <a:t>要以清正廉洁的作风保障发展成效，把党课学习成果转化为推动县域经济高质量发展、创造人民高品质生活的强大动力。让我们更加紧密地团结在党中央周围，不忘初心、牢记使命，为建设现代化新XX县而不懈奋斗！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>
            <a:off x="10795000" y="6540500"/>
            <a:ext cx="1270000" cy="190500"/>
          </a:xfrm>
          <a:prstGeom prst="rect">
            <a:avLst/>
          </a:prstGeom>
          <a:solidFill>
            <a:srgbClr val="000000">
              <a:alpha val="0"/>
            </a:srgbClr>
          </a:solidFill>
        </p:spPr>
        <p:txBody>
          <a:bodyPr rtlCol="0" anchor="t"/>
          <a:lstStyle/>
          <a:p>
            <a:pPr algn="r">
              <a:defRPr/>
            </a:pPr>
            <a:endParaRPr lang="en-US" sz="800" b="0" i="0" u="none" baseline="0">
              <a:solidFill>
                <a:srgbClr val="80808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  <p:transition advClick="0"/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 l="-15000" r="-15000" b="-3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322705" y="777240"/>
            <a:ext cx="9551035" cy="2100580"/>
          </a:xfrm>
          <a:prstGeom prst="rect">
            <a:avLst/>
          </a:prstGeom>
          <a:noFill/>
        </p:spPr>
        <p:txBody>
          <a:bodyPr vert="horz" wrap="square" lIns="0" tIns="0" rIns="0" bIns="0" rtlCol="0" anchor="b">
            <a:noAutofit/>
          </a:bodyPr>
          <a:lstStyle/>
          <a:p>
            <a:pPr marL="0" indent="0" algn="ctr" fontAlgn="auto">
              <a:lnSpc>
                <a:spcPct val="110000"/>
              </a:lnSpc>
              <a:defRPr/>
            </a:pPr>
            <a:r>
              <a:rPr lang="zh-CN" altLang="en-US" sz="7200" b="1" i="0" u="none" baseline="0">
                <a:solidFill>
                  <a:schemeClr val="bg1"/>
                </a:solidFill>
                <a:latin typeface="思源黑体 Medium"/>
                <a:ea typeface="思源黑体 Medium"/>
              </a:rPr>
              <a:t>感谢您的聆听</a:t>
            </a:r>
            <a:endParaRPr lang="en-US" sz="1100"/>
          </a:p>
        </p:txBody>
      </p:sp>
      <p:sp>
        <p:nvSpPr>
          <p:cNvPr id="3" name="TextBox 3"/>
          <p:cNvSpPr txBox="1"/>
          <p:nvPr/>
        </p:nvSpPr>
        <p:spPr>
          <a:xfrm>
            <a:off x="317500" y="242570"/>
            <a:ext cx="2467610" cy="26035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>
            <a:spAutoFit/>
          </a:bodyPr>
          <a:lstStyle/>
          <a:p>
            <a:pPr marL="0" algn="l">
              <a:defRPr/>
            </a:pPr>
            <a:endParaRPr lang="en-US" sz="1600" b="0" i="0" u="none" baseline="0">
              <a:solidFill>
                <a:schemeClr val="bg1"/>
              </a:solidFill>
              <a:latin typeface="思源黑体 Normal"/>
              <a:ea typeface="思源黑体 Normal"/>
            </a:endParaRPr>
          </a:p>
        </p:txBody>
      </p:sp>
      <p:cxnSp>
        <p:nvCxnSpPr>
          <p:cNvPr id="4" name="Connector 4"/>
          <p:cNvCxnSpPr/>
          <p:nvPr/>
        </p:nvCxnSpPr>
        <p:spPr>
          <a:xfrm>
            <a:off x="2663508" y="3931285"/>
            <a:ext cx="6865620" cy="0"/>
          </a:xfrm>
          <a:prstGeom prst="line">
            <a:avLst/>
          </a:prstGeom>
          <a:ln w="25400">
            <a:solidFill>
              <a:srgbClr val="ECB920"/>
            </a:solidFill>
          </a:ln>
        </p:spPr>
      </p:cxnSp>
      <p:grpSp>
        <p:nvGrpSpPr>
          <p:cNvPr id="5" name="Group 5"/>
          <p:cNvGrpSpPr/>
          <p:nvPr/>
        </p:nvGrpSpPr>
        <p:grpSpPr>
          <a:xfrm>
            <a:off x="2825750" y="5236845"/>
            <a:ext cx="7227570" cy="407670"/>
            <a:chOff x="4450" y="8247"/>
            <a:chExt cx="11382" cy="642"/>
          </a:xfrm>
        </p:grpSpPr>
        <p:sp>
          <p:nvSpPr>
            <p:cNvPr id="6" name="AutoShape 6"/>
            <p:cNvSpPr/>
            <p:nvPr/>
          </p:nvSpPr>
          <p:spPr>
            <a:xfrm>
              <a:off x="11655" y="8248"/>
              <a:ext cx="3352" cy="636"/>
            </a:xfrm>
            <a:prstGeom prst="roundRect">
              <a:avLst/>
            </a:prstGeom>
            <a:solidFill>
              <a:srgbClr val="FF0000"/>
            </a:solidFill>
            <a:ln w="12700" cap="flat" cmpd="sng">
              <a:solidFill>
                <a:schemeClr val="accent1">
                  <a:lumMod val="75000"/>
                </a:schemeClr>
              </a:solidFill>
              <a:prstDash val="solid"/>
            </a:ln>
          </p:spPr>
          <p:txBody>
            <a:bodyPr vert="horz" lIns="91440" tIns="45720" rIns="91440" bIns="45720" anchor="ctr"/>
            <a:p>
              <a:pPr marL="0" algn="ctr"/>
            </a:p>
          </p:txBody>
        </p:sp>
        <p:sp>
          <p:nvSpPr>
            <p:cNvPr id="7" name="AutoShape 7"/>
            <p:cNvSpPr/>
            <p:nvPr/>
          </p:nvSpPr>
          <p:spPr>
            <a:xfrm>
              <a:off x="5133" y="8247"/>
              <a:ext cx="2476" cy="638"/>
            </a:xfrm>
            <a:prstGeom prst="roundRect">
              <a:avLst/>
            </a:prstGeom>
            <a:solidFill>
              <a:srgbClr val="FF0000"/>
            </a:solidFill>
            <a:ln w="12700" cap="flat" cmpd="sng">
              <a:solidFill>
                <a:schemeClr val="accent1">
                  <a:lumMod val="75000"/>
                </a:schemeClr>
              </a:solidFill>
              <a:prstDash val="solid"/>
            </a:ln>
          </p:spPr>
          <p:txBody>
            <a:bodyPr vert="horz" lIns="91440" tIns="45720" rIns="91440" bIns="45720" anchor="ctr"/>
            <a:p>
              <a:pPr marL="0" algn="ctr"/>
            </a:p>
          </p:txBody>
        </p:sp>
        <p:grpSp>
          <p:nvGrpSpPr>
            <p:cNvPr id="8" name="Group 8"/>
            <p:cNvGrpSpPr/>
            <p:nvPr/>
          </p:nvGrpSpPr>
          <p:grpSpPr>
            <a:xfrm>
              <a:off x="4450" y="8291"/>
              <a:ext cx="11382" cy="598"/>
              <a:chOff x="-1921" y="6914"/>
              <a:chExt cx="11382" cy="598"/>
            </a:xfrm>
          </p:grpSpPr>
          <p:grpSp>
            <p:nvGrpSpPr>
              <p:cNvPr id="9" name="Group 9"/>
              <p:cNvGrpSpPr/>
              <p:nvPr/>
            </p:nvGrpSpPr>
            <p:grpSpPr>
              <a:xfrm>
                <a:off x="-1321" y="6923"/>
                <a:ext cx="10782" cy="589"/>
                <a:chOff x="1555441" y="3748912"/>
                <a:chExt cx="6846365" cy="373841"/>
              </a:xfrm>
              <a:noFill/>
            </p:grpSpPr>
            <p:sp>
              <p:nvSpPr>
                <p:cNvPr id="10" name="TextBox 10"/>
                <p:cNvSpPr txBox="1"/>
                <p:nvPr/>
              </p:nvSpPr>
              <p:spPr>
                <a:xfrm>
                  <a:off x="1555441" y="3754453"/>
                  <a:ext cx="2802890" cy="368300"/>
                </a:xfrm>
                <a:prstGeom prst="rect">
                  <a:avLst/>
                </a:prstGeom>
                <a:grpFill/>
                <a:ln>
                  <a:noFill/>
                </a:ln>
              </p:spPr>
              <p:txBody>
                <a:bodyPr vert="horz" wrap="square" lIns="91440" tIns="45720" rIns="91440" bIns="45720" rtlCol="0" anchor="ctr">
                  <a:noAutofit/>
                </a:bodyPr>
                <a:lstStyle/>
                <a:p>
                  <a:pPr marL="0" indent="0" algn="l" fontAlgn="auto">
                    <a:defRPr/>
                  </a:pPr>
                  <a:r>
                    <a:rPr lang="zh-CN" altLang="en-US" sz="1800" b="0" i="0" u="none" baseline="0">
                      <a:solidFill>
                        <a:schemeClr val="bg1"/>
                      </a:solidFill>
                      <a:latin typeface="思源黑体 Normal"/>
                      <a:ea typeface="思源黑体 Normal"/>
                    </a:rPr>
                    <a:t>汇报人：</a:t>
                  </a:r>
                  <a:r>
                    <a:rPr lang="en-US" sz="1800" b="0" i="0" u="none" baseline="0">
                      <a:solidFill>
                        <a:schemeClr val="bg1"/>
                      </a:solidFill>
                      <a:latin typeface="思源黑体 Normal"/>
                      <a:ea typeface="思源黑体 Normal"/>
                    </a:rPr>
                    <a:t>XXX</a:t>
                  </a:r>
                  <a:endParaRPr lang="en-US" sz="1100"/>
                </a:p>
              </p:txBody>
            </p:sp>
            <p:sp>
              <p:nvSpPr>
                <p:cNvPr id="11" name="AutoShape 11"/>
                <p:cNvSpPr/>
                <p:nvPr/>
              </p:nvSpPr>
              <p:spPr>
                <a:xfrm>
                  <a:off x="5718296" y="3748912"/>
                  <a:ext cx="2683510" cy="368300"/>
                </a:xfrm>
                <a:prstGeom prst="rect">
                  <a:avLst/>
                </a:prstGeom>
                <a:grpFill/>
                <a:ln>
                  <a:noFill/>
                </a:ln>
              </p:spPr>
              <p:txBody>
                <a:bodyPr vert="horz" wrap="square" lIns="91440" tIns="45720" rIns="91440" bIns="45720" anchor="ctr">
                  <a:noAutofit/>
                </a:bodyPr>
                <a:p>
                  <a:pPr marL="0" indent="0" algn="l" fontAlgn="auto"/>
                  <a:r>
                    <a:rPr lang="zh-CN" altLang="en-US" sz="1800" b="0" i="0" u="none" baseline="0">
                      <a:solidFill>
                        <a:schemeClr val="bg1"/>
                      </a:solidFill>
                      <a:latin typeface="思源黑体 Normal"/>
                      <a:ea typeface="思源黑体 Normal"/>
                    </a:rPr>
                    <a:t>日期：</a:t>
                  </a:r>
                  <a:r>
                    <a:rPr lang="en-US" sz="1800" b="0" i="0" u="none" baseline="0">
                      <a:solidFill>
                        <a:schemeClr val="bg1"/>
                      </a:solidFill>
                      <a:latin typeface="思源黑体 Normal"/>
                      <a:ea typeface="思源黑体 Normal"/>
                    </a:rPr>
                    <a:t>20XX-XX-XX</a:t>
                  </a:r>
                  <a:endParaRPr lang="en-US" sz="1800" b="0" i="0" u="none" baseline="0">
                    <a:solidFill>
                      <a:schemeClr val="bg1"/>
                    </a:solidFill>
                    <a:latin typeface="思源黑体 Normal"/>
                    <a:ea typeface="思源黑体 Normal"/>
                  </a:endParaRPr>
                </a:p>
              </p:txBody>
            </p:sp>
          </p:grpSp>
          <p:sp>
            <p:nvSpPr>
              <p:cNvPr id="12" name="AutoShape 12"/>
              <p:cNvSpPr/>
              <p:nvPr/>
            </p:nvSpPr>
            <p:spPr>
              <a:xfrm>
                <a:off x="-1921" y="6914"/>
                <a:ext cx="551" cy="558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txBody>
              <a:bodyPr vert="horz" lIns="91440" tIns="45720" rIns="91440" bIns="45720" anchor="ctr">
                <a:noAutofit/>
              </a:bodyPr>
              <a:p>
                <a:pPr marL="0" algn="l"/>
              </a:p>
            </p:txBody>
          </p:sp>
          <p:sp>
            <p:nvSpPr>
              <p:cNvPr id="13" name="AutoShape 13"/>
              <p:cNvSpPr/>
              <p:nvPr/>
            </p:nvSpPr>
            <p:spPr>
              <a:xfrm>
                <a:off x="4618" y="6922"/>
                <a:ext cx="551" cy="558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txBody>
              <a:bodyPr vert="horz" lIns="91440" tIns="45720" rIns="91440" bIns="45720" anchor="ctr">
                <a:noAutofit/>
              </a:bodyPr>
              <a:p>
                <a:pPr marL="0" algn="l"/>
              </a:p>
            </p:txBody>
          </p:sp>
        </p:grpSp>
      </p:grpSp>
      <p:sp>
        <p:nvSpPr>
          <p:cNvPr id="14" name="AutoShape 14"/>
          <p:cNvSpPr/>
          <p:nvPr/>
        </p:nvSpPr>
        <p:spPr>
          <a:xfrm>
            <a:off x="10795000" y="6540500"/>
            <a:ext cx="1270000" cy="190500"/>
          </a:xfrm>
          <a:prstGeom prst="rect">
            <a:avLst/>
          </a:prstGeom>
          <a:solidFill>
            <a:srgbClr val="000000">
              <a:alpha val="0"/>
            </a:srgbClr>
          </a:solidFill>
        </p:spPr>
        <p:txBody>
          <a:bodyPr rtlCol="0" anchor="t"/>
          <a:lstStyle/>
          <a:p>
            <a:pPr algn="r">
              <a:defRPr/>
            </a:pPr>
            <a:endParaRPr lang="en-US" sz="800" b="0" i="0" u="none" baseline="0">
              <a:solidFill>
                <a:srgbClr val="80808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  <p:bldLst>
      <p:bldP spid="2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rgbClr val="262626"/>
      </a:dk1>
      <a:lt1>
        <a:srgbClr val="FFFFFF"/>
      </a:lt1>
      <a:dk2>
        <a:srgbClr val="E4B738"/>
      </a:dk2>
      <a:lt2>
        <a:srgbClr val="FFFFFF"/>
      </a:lt2>
      <a:accent1>
        <a:srgbClr val="E4B738"/>
      </a:accent1>
      <a:accent2>
        <a:srgbClr val="E4B738"/>
      </a:accent2>
      <a:accent3>
        <a:srgbClr val="E4B738"/>
      </a:accent3>
      <a:accent4>
        <a:srgbClr val="E4B738"/>
      </a:accent4>
      <a:accent5>
        <a:srgbClr val="E4B738"/>
      </a:accent5>
      <a:accent6>
        <a:srgbClr val="E4B738"/>
      </a:accent6>
      <a:hlink>
        <a:srgbClr val="262626"/>
      </a:hlink>
      <a:folHlink>
        <a:srgbClr val="262626"/>
      </a:folHlink>
    </a:clrScheme>
    <a:fontScheme name="Office">
      <a:majorFont>
        <a:latin typeface="思源黑体 Normal"/>
        <a:ea typeface="思源黑体 Normal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思源黑体 Normal"/>
        <a:ea typeface="思源黑体 Normal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4298</Words>
  <Application>WPS 演示</Application>
  <PresentationFormat>全屏显示(4:3)</PresentationFormat>
  <Paragraphs>292</Paragraphs>
  <Slides>27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11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27</vt:i4>
      </vt:variant>
    </vt:vector>
  </HeadingPairs>
  <TitlesOfParts>
    <vt:vector size="39" baseType="lpstr">
      <vt:lpstr>Arial</vt:lpstr>
      <vt:lpstr>宋体</vt:lpstr>
      <vt:lpstr>Wingdings</vt:lpstr>
      <vt:lpstr>思源黑体 Medium</vt:lpstr>
      <vt:lpstr>黑体</vt:lpstr>
      <vt:lpstr>思源黑体 Normal</vt:lpstr>
      <vt:lpstr>微软雅黑</vt:lpstr>
      <vt:lpstr>Arial Unicode MS</vt:lpstr>
      <vt:lpstr>Calibri</vt:lpstr>
      <vt:lpstr>思源黑体 Medium</vt:lpstr>
      <vt:lpstr>思源黑体 Normal</vt:lpstr>
      <vt:lpstr>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>志存高远</cp:lastModifiedBy>
  <cp:revision>2</cp:revision>
  <dcterms:created xsi:type="dcterms:W3CDTF">2026-05-25T03:38:00Z</dcterms:created>
  <dcterms:modified xsi:type="dcterms:W3CDTF">2026-05-25T03:41:36Z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pyright">
    <vt:lpwstr>https://docmee.cn</vt:lpwstr>
  </property>
  <property fmtid="{D5CDD505-2E9C-101B-9397-08002B2CF9AE}" pid="3" name="developer">
    <vt:lpwstr>https://github.com/veasion</vt:lpwstr>
  </property>
  <property fmtid="{D5CDD505-2E9C-101B-9397-08002B2CF9AE}" pid="4" name="AIGC">
    <vt:lpwstr>{"ContentPropagator":"文多多","Label":"1","ReservedCode1":"1779680329512","ProduceID":"wenduoduo-pptx-1779680329512","ReservedCode2":"1779680329512","PropagateID":"wenduoduo-pptx1779680329512","ContentProducer":"文多多"}</vt:lpwstr>
  </property>
  <property fmtid="{D5CDD505-2E9C-101B-9397-08002B2CF9AE}" pid="5" name="ICV">
    <vt:lpwstr>65BBBE194C924722AC2241CE37E6D8E8_12</vt:lpwstr>
  </property>
  <property fmtid="{D5CDD505-2E9C-101B-9397-08002B2CF9AE}" pid="6" name="KSOProductBuildVer">
    <vt:lpwstr>2052-12.1.0.26375</vt:lpwstr>
  </property>
</Properties>
</file>