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7.svg" ContentType="image/svg+xml"/>
  <Override PartName="/ppt/media/image39.svg" ContentType="image/svg+xml"/>
  <Override PartName="/ppt/media/image4.svg" ContentType="image/svg+xml"/>
  <Override PartName="/ppt/media/image41.svg" ContentType="image/svg+xml"/>
  <Override PartName="/ppt/media/image44.svg" ContentType="image/svg+xml"/>
  <Override PartName="/ppt/media/image47.svg" ContentType="image/svg+xml"/>
  <Override PartName="/ppt/media/image50.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svg" ContentType="image/svg+xml"/>
  <Override PartName="/ppt/media/image61.svg" ContentType="image/svg+xml"/>
  <Override PartName="/ppt/media/image63.svg" ContentType="image/svg+xml"/>
  <Override PartName="/ppt/media/image65.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Lst>
  <p:notesMasterIdLst>
    <p:notesMasterId r:id="rId6"/>
  </p:notesMasterIdLst>
  <p:sldIdLst>
    <p:sldId id="256" r:id="rId5"/>
    <p:sldId id="277"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592"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592"/>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党课将分为三个部分。首先，我们将探讨如何通过固本培元来铸牢党性之魂；其次，将重点讲解如何坚持阳光用权，保障企业规范管理；最后，将围绕清正廉洁，探讨我们如何担当起建设世界一流企业的时代重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现在我们进入第一部分：坚持固本培元，铸牢忠诚干净担当的党性之魂。党性是党员干部的立身之本，我们首先要深刻理解其重要性。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加强党性修养，对于我们应对复杂环境、推动企业发展、凝聚职工人心都具有极端重要性。它是我们的“定盘星”、“动力源”和“强磁场”。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作为“定盘星”，坚强的党性能够帮助我们在复杂多变的内外环境中保持清醒头脑，抵御各种风险和诱惑，确保我们不迷失方向。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作为“动力源”，党性能够将政治优势转化为发展优势，激励广大党员干部在各自岗位上担当作为，成为推动企业高质量发展的中坚力量。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作为“强磁场”，良好的党性修养能够营造风清气正的政治生态，增强企业的凝聚力和向心力，让全体职工心往一处想、劲往一处使。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明确了重要性之后，我们需要准确把握新时代党性修养的核心内涵，具体来说，要做到四个方面：绝对忠诚、清正廉洁、担当作为和服务职工。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“两个维护”是党的最高政治原则和根本政治规矩。我们的忠诚，要体现在思想和行动的高度统一上，确保企业发展始终沿着正确的政治方向前进。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清正廉洁是我们的从业底线，也是不可触碰的红线。我们必须时刻保持清醒，严格自律，守住廉洁关，这是对自己、对家庭、对企业负责的基本要求。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接下来，我们进入第二部分，探讨如何坚持阳光用权，确保企业经营管理的规范有序。权力是一把双刃剑，如何正确行使权力，是我们必须面对的重要课题。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要做到阳光用权，首先要树立正确的权力观。我们必须深刻认识到，权力是公器，必须为民所用，并且要时刻对权力保持敬畏之心。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防止权力滥用，根本上要靠制度。我们要通过健全治理结构、优化内控流程、深化办事公开等方式，把权力关进制度的笼子里，让权力在阳光下运行。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监督是对干部的爱护和保护。我们必须养成在监督下工作和生活的习惯，主动接受党内、群众和各类依法监督，确保权力不被滥用。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监督的重点是“关键少数”，特别是各级“一把手”和领导班子成员。同时，也要加强对关键岗位和年轻干部的教育、管理和监督。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现在我们进入最后一部分，探讨如何通过坚持清正廉洁，来担当起建设世界一流企业的时代重任。清廉是企业的核心竞争力之一。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建设清廉国企，不仅是政治要求，也是企业自身发展的需要，更是我们履行社会责任的重要体现，具有重大的政治、经济和社会意义。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我们必须以零容忍的态度惩治腐败，持续强化“不敢腐”的震慑。同时，要精准运用政策策略，并做好以案促改促治的“后半篇文章”。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作风建设永远在路上。我们要持续纠治“四风”问题，特别是形式主义、官僚主义，同时大力弘扬忠诚老实、公道正派等新风正气。</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建设清廉国企是一项系统工程，需要我们从教育、制度、监督和文化等多个方面协同发力，久久为功。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png"/><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1.png"/><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image" Target="../media/image4.svg"/><Relationship Id="rId3" Type="http://schemas.openxmlformats.org/officeDocument/2006/relationships/image" Target="../media/image3.png"/><Relationship Id="rId23" Type="http://schemas.openxmlformats.org/officeDocument/2006/relationships/notesSlide" Target="../notesSlides/notesSlide5.xml"/><Relationship Id="rId22" Type="http://schemas.openxmlformats.org/officeDocument/2006/relationships/slideLayout" Target="../slideLayouts/slideLayout12.xml"/><Relationship Id="rId21" Type="http://schemas.openxmlformats.org/officeDocument/2006/relationships/tags" Target="../tags/tag18.xml"/><Relationship Id="rId20" Type="http://schemas.openxmlformats.org/officeDocument/2006/relationships/tags" Target="../tags/tag17.xml"/><Relationship Id="rId2" Type="http://schemas.openxmlformats.org/officeDocument/2006/relationships/tags" Target="../tags/tag5.xml"/><Relationship Id="rId19" Type="http://schemas.openxmlformats.org/officeDocument/2006/relationships/tags" Target="../tags/tag16.xml"/><Relationship Id="rId18" Type="http://schemas.openxmlformats.org/officeDocument/2006/relationships/image" Target="../media/image8.svg"/><Relationship Id="rId17" Type="http://schemas.openxmlformats.org/officeDocument/2006/relationships/image" Target="../media/image7.png"/><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image" Target="../media/image6.svg"/><Relationship Id="rId10" Type="http://schemas.openxmlformats.org/officeDocument/2006/relationships/image" Target="../media/image5.pn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2.xml"/><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6.sv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image" Target="../media/image14.svg"/><Relationship Id="rId3" Type="http://schemas.openxmlformats.org/officeDocument/2006/relationships/image" Target="../media/image13.png"/><Relationship Id="rId26" Type="http://schemas.openxmlformats.org/officeDocument/2006/relationships/notesSlide" Target="../notesSlides/notesSlide9.xml"/><Relationship Id="rId25" Type="http://schemas.openxmlformats.org/officeDocument/2006/relationships/slideLayout" Target="../slideLayouts/slideLayout12.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image" Target="../media/image26.svg"/><Relationship Id="rId21" Type="http://schemas.openxmlformats.org/officeDocument/2006/relationships/image" Target="../media/image25.png"/><Relationship Id="rId20" Type="http://schemas.openxmlformats.org/officeDocument/2006/relationships/tags" Target="../tags/tag32.xml"/><Relationship Id="rId2" Type="http://schemas.openxmlformats.org/officeDocument/2006/relationships/tags" Target="../tags/tag20.xml"/><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image" Target="../media/image24.svg"/><Relationship Id="rId15" Type="http://schemas.openxmlformats.org/officeDocument/2006/relationships/image" Target="../media/image23.png"/><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image" Target="../media/image22.svg"/><Relationship Id="rId1" Type="http://schemas.openxmlformats.org/officeDocument/2006/relationships/tags" Target="../tags/tag19.xml"/></Relationships>
</file>

<file path=ppt/slides/_rels/slide10.xml.rels><?xml version="1.0" encoding="UTF-8" standalone="yes"?>
<Relationships xmlns="http://schemas.openxmlformats.org/package/2006/relationships"><Relationship Id="rId9" Type="http://schemas.openxmlformats.org/officeDocument/2006/relationships/image" Target="../media/image28.svg"/><Relationship Id="rId8" Type="http://schemas.openxmlformats.org/officeDocument/2006/relationships/image" Target="../media/image27.png"/><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tags" Target="../tags/tag36.xml"/><Relationship Id="rId18" Type="http://schemas.openxmlformats.org/officeDocument/2006/relationships/notesSlide" Target="../notesSlides/notesSlide10.xml"/><Relationship Id="rId17" Type="http://schemas.openxmlformats.org/officeDocument/2006/relationships/slideLayout" Target="../slideLayouts/slideLayout12.xml"/><Relationship Id="rId16" Type="http://schemas.openxmlformats.org/officeDocument/2006/relationships/tags" Target="../tags/tag44.xml"/><Relationship Id="rId15" Type="http://schemas.openxmlformats.org/officeDocument/2006/relationships/tags" Target="../tags/tag43.xml"/><Relationship Id="rId14" Type="http://schemas.openxmlformats.org/officeDocument/2006/relationships/image" Target="../media/image30.svg"/><Relationship Id="rId13" Type="http://schemas.openxmlformats.org/officeDocument/2006/relationships/image" Target="../media/image29.png"/><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5.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2.xml"/><Relationship Id="rId6" Type="http://schemas.openxmlformats.org/officeDocument/2006/relationships/image" Target="../media/image22.svg"/><Relationship Id="rId5" Type="http://schemas.openxmlformats.org/officeDocument/2006/relationships/image" Target="../media/image35.png"/><Relationship Id="rId4" Type="http://schemas.openxmlformats.org/officeDocument/2006/relationships/image" Target="../media/image34.svg"/><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2.xml"/><Relationship Id="rId6" Type="http://schemas.openxmlformats.org/officeDocument/2006/relationships/image" Target="../media/image22.svg"/><Relationship Id="rId5" Type="http://schemas.openxmlformats.org/officeDocument/2006/relationships/image" Target="../media/image35.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16.svg"/><Relationship Id="rId1" Type="http://schemas.openxmlformats.org/officeDocument/2006/relationships/image" Target="../media/image42.png"/></Relationships>
</file>

<file path=ppt/slides/_rels/slide16.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image" Target="../media/image44.svg"/><Relationship Id="rId3" Type="http://schemas.openxmlformats.org/officeDocument/2006/relationships/image" Target="../media/image43.png"/><Relationship Id="rId23" Type="http://schemas.openxmlformats.org/officeDocument/2006/relationships/notesSlide" Target="../notesSlides/notesSlide16.xml"/><Relationship Id="rId22" Type="http://schemas.openxmlformats.org/officeDocument/2006/relationships/slideLayout" Target="../slideLayouts/slideLayout12.xml"/><Relationship Id="rId21" Type="http://schemas.openxmlformats.org/officeDocument/2006/relationships/tags" Target="../tags/tag59.xml"/><Relationship Id="rId20" Type="http://schemas.openxmlformats.org/officeDocument/2006/relationships/tags" Target="../tags/tag58.xml"/><Relationship Id="rId2" Type="http://schemas.openxmlformats.org/officeDocument/2006/relationships/tags" Target="../tags/tag46.xml"/><Relationship Id="rId19" Type="http://schemas.openxmlformats.org/officeDocument/2006/relationships/tags" Target="../tags/tag57.xml"/><Relationship Id="rId18" Type="http://schemas.openxmlformats.org/officeDocument/2006/relationships/image" Target="../media/image47.svg"/><Relationship Id="rId17" Type="http://schemas.openxmlformats.org/officeDocument/2006/relationships/image" Target="../media/image46.png"/><Relationship Id="rId16" Type="http://schemas.openxmlformats.org/officeDocument/2006/relationships/tags" Target="../tags/tag56.xml"/><Relationship Id="rId15" Type="http://schemas.openxmlformats.org/officeDocument/2006/relationships/tags" Target="../tags/tag55.xml"/><Relationship Id="rId14" Type="http://schemas.openxmlformats.org/officeDocument/2006/relationships/tags" Target="../tags/tag54.xml"/><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image" Target="../media/image8.svg"/><Relationship Id="rId10" Type="http://schemas.openxmlformats.org/officeDocument/2006/relationships/image" Target="../media/image45.png"/><Relationship Id="rId1" Type="http://schemas.openxmlformats.org/officeDocument/2006/relationships/tags" Target="../tags/tag4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image" Target="../media/image14.svg"/><Relationship Id="rId3" Type="http://schemas.openxmlformats.org/officeDocument/2006/relationships/image" Target="../media/image48.png"/><Relationship Id="rId23" Type="http://schemas.openxmlformats.org/officeDocument/2006/relationships/notesSlide" Target="../notesSlides/notesSlide18.xml"/><Relationship Id="rId22" Type="http://schemas.openxmlformats.org/officeDocument/2006/relationships/slideLayout" Target="../slideLayouts/slideLayout12.xml"/><Relationship Id="rId21" Type="http://schemas.openxmlformats.org/officeDocument/2006/relationships/tags" Target="../tags/tag74.xml"/><Relationship Id="rId20" Type="http://schemas.openxmlformats.org/officeDocument/2006/relationships/tags" Target="../tags/tag73.xml"/><Relationship Id="rId2" Type="http://schemas.openxmlformats.org/officeDocument/2006/relationships/tags" Target="../tags/tag61.xml"/><Relationship Id="rId19" Type="http://schemas.openxmlformats.org/officeDocument/2006/relationships/tags" Target="../tags/tag72.xml"/><Relationship Id="rId18" Type="http://schemas.openxmlformats.org/officeDocument/2006/relationships/image" Target="../media/image16.svg"/><Relationship Id="rId17" Type="http://schemas.openxmlformats.org/officeDocument/2006/relationships/image" Target="../media/image42.png"/><Relationship Id="rId16" Type="http://schemas.openxmlformats.org/officeDocument/2006/relationships/tags" Target="../tags/tag71.xml"/><Relationship Id="rId15" Type="http://schemas.openxmlformats.org/officeDocument/2006/relationships/tags" Target="../tags/tag70.xml"/><Relationship Id="rId14" Type="http://schemas.openxmlformats.org/officeDocument/2006/relationships/tags" Target="../tags/tag69.xml"/><Relationship Id="rId13" Type="http://schemas.openxmlformats.org/officeDocument/2006/relationships/tags" Target="../tags/tag68.xml"/><Relationship Id="rId12" Type="http://schemas.openxmlformats.org/officeDocument/2006/relationships/tags" Target="../tags/tag67.xml"/><Relationship Id="rId11" Type="http://schemas.openxmlformats.org/officeDocument/2006/relationships/image" Target="../media/image50.svg"/><Relationship Id="rId10" Type="http://schemas.openxmlformats.org/officeDocument/2006/relationships/image" Target="../media/image49.png"/><Relationship Id="rId1" Type="http://schemas.openxmlformats.org/officeDocument/2006/relationships/tags" Target="../tags/tag60.xml"/></Relationships>
</file>

<file path=ppt/slides/_rels/slide19.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image" Target="../media/image12.svg"/><Relationship Id="rId3" Type="http://schemas.openxmlformats.org/officeDocument/2006/relationships/image" Target="../media/image51.png"/><Relationship Id="rId23" Type="http://schemas.openxmlformats.org/officeDocument/2006/relationships/notesSlide" Target="../notesSlides/notesSlide19.xml"/><Relationship Id="rId22" Type="http://schemas.openxmlformats.org/officeDocument/2006/relationships/slideLayout" Target="../slideLayouts/slideLayout12.xml"/><Relationship Id="rId21" Type="http://schemas.openxmlformats.org/officeDocument/2006/relationships/tags" Target="../tags/tag89.xml"/><Relationship Id="rId20" Type="http://schemas.openxmlformats.org/officeDocument/2006/relationships/tags" Target="../tags/tag88.xml"/><Relationship Id="rId2" Type="http://schemas.openxmlformats.org/officeDocument/2006/relationships/tags" Target="../tags/tag76.xml"/><Relationship Id="rId19" Type="http://schemas.openxmlformats.org/officeDocument/2006/relationships/tags" Target="../tags/tag87.xml"/><Relationship Id="rId18" Type="http://schemas.openxmlformats.org/officeDocument/2006/relationships/image" Target="../media/image55.svg"/><Relationship Id="rId17" Type="http://schemas.openxmlformats.org/officeDocument/2006/relationships/image" Target="../media/image54.png"/><Relationship Id="rId16" Type="http://schemas.openxmlformats.org/officeDocument/2006/relationships/tags" Target="../tags/tag86.xml"/><Relationship Id="rId15" Type="http://schemas.openxmlformats.org/officeDocument/2006/relationships/tags" Target="../tags/tag85.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image" Target="../media/image53.svg"/><Relationship Id="rId10" Type="http://schemas.openxmlformats.org/officeDocument/2006/relationships/image" Target="../media/image52.png"/><Relationship Id="rId1" Type="http://schemas.openxmlformats.org/officeDocument/2006/relationships/tags" Target="../tags/tag75.xml"/></Relationships>
</file>

<file path=ppt/slides/_rels/slide20.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tags" Target="../tags/tag91.xml"/><Relationship Id="rId16" Type="http://schemas.openxmlformats.org/officeDocument/2006/relationships/notesSlide" Target="../notesSlides/notesSlide20.xml"/><Relationship Id="rId15" Type="http://schemas.openxmlformats.org/officeDocument/2006/relationships/slideLayout" Target="../slideLayouts/slideLayout12.xml"/><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image" Target="../media/image57.svg"/><Relationship Id="rId10" Type="http://schemas.openxmlformats.org/officeDocument/2006/relationships/image" Target="../media/image56.png"/><Relationship Id="rId1" Type="http://schemas.openxmlformats.org/officeDocument/2006/relationships/tags" Target="../tags/tag90.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65.svg"/><Relationship Id="rId7" Type="http://schemas.openxmlformats.org/officeDocument/2006/relationships/image" Target="../media/image64.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 Id="rId3" Type="http://schemas.openxmlformats.org/officeDocument/2006/relationships/image" Target="../media/image60.png"/><Relationship Id="rId2" Type="http://schemas.openxmlformats.org/officeDocument/2006/relationships/image" Target="../media/image59.svg"/><Relationship Id="rId10" Type="http://schemas.openxmlformats.org/officeDocument/2006/relationships/notesSlide" Target="../notesSlides/notesSlide21.xml"/><Relationship Id="rId1" Type="http://schemas.openxmlformats.org/officeDocument/2006/relationships/image" Target="../media/image5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635000" y="1857375"/>
            <a:ext cx="10922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加</a:t>
            </a:r>
            <a:r>
              <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强党性</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修养，锤炼严实作风</a:t>
            </a:r>
            <a:endPar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25000"/>
              </a:lnSpc>
              <a:defRPr/>
            </a:pP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a:t>
            </a:r>
            <a:r>
              <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国有企业高质量发展</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迈上新台阶</a:t>
            </a:r>
            <a:endPar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523875" y="3762375"/>
            <a:ext cx="1092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24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授课人：</a:t>
            </a:r>
            <a:r>
              <a:rPr lang="en-US" altLang="zh-CN" sz="24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a:t>
            </a:r>
            <a:r>
              <a:rPr lang="zh-CN" altLang="en-US" sz="24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书记</a:t>
            </a:r>
            <a:endParaRPr lang="zh-CN" altLang="en-US" sz="24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p:nvPr/>
        </p:nvSpPr>
        <p:spPr>
          <a:xfrm>
            <a:off x="762000" y="711200"/>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前</a:t>
            </a:r>
            <a:r>
              <a:rPr lang="en-US" altLang="zh-CN"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言</a:t>
            </a:r>
            <a:endPar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1143000" y="1854200"/>
            <a:ext cx="9906000" cy="254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altLang="zh-CN" sz="20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20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习近平总书记在二十届中央政治局第二十一次集体学习时，将增强党性作为“五个进一步到位”要求之一作出部署，指出“增强党性，重在坚定理想信念，铸牢对党忠诚，厚植为民情怀，纯正道德品质，保持清正廉洁”。我们要深学细悟，持续加强党性修养，锤炼严实作风，推动国有企业高质量发展迈上新台阶。</a:t>
            </a:r>
            <a:endParaRPr lang="zh-CN" altLang="en-US" sz="2000" b="0"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87375"/>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a:t>
            </a:r>
            <a:endParaRPr lang="en-US" sz="1100"/>
          </a:p>
        </p:txBody>
      </p:sp>
      <p:sp>
        <p:nvSpPr>
          <p:cNvPr id="6" name="AutoShape 6"/>
          <p:cNvSpPr/>
          <p:nvPr>
            <p:custDataLst>
              <p:tags r:id="rId1"/>
            </p:custDataLst>
          </p:nvPr>
        </p:nvSpPr>
        <p:spPr>
          <a:xfrm>
            <a:off x="1300480" y="1857375"/>
            <a:ext cx="863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01 坚持固本培元，铸牢忠诚干净担当的党性之魂</a:t>
            </a:r>
            <a:endParaRPr lang="en-US" sz="2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9" name="AutoShape 9"/>
          <p:cNvSpPr/>
          <p:nvPr>
            <p:custDataLst>
              <p:tags r:id="rId2"/>
            </p:custDataLst>
          </p:nvPr>
        </p:nvSpPr>
        <p:spPr>
          <a:xfrm>
            <a:off x="1300480" y="3048000"/>
            <a:ext cx="863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02 坚持阳光用权，保障企业经营管理规范有序</a:t>
            </a:r>
            <a:endParaRPr lang="en-US" sz="2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12" name="AutoShape 12"/>
          <p:cNvSpPr/>
          <p:nvPr>
            <p:custDataLst>
              <p:tags r:id="rId3"/>
            </p:custDataLst>
          </p:nvPr>
        </p:nvSpPr>
        <p:spPr>
          <a:xfrm>
            <a:off x="1300480" y="4238625"/>
            <a:ext cx="863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03 坚持清正廉洁，勇担建设世界一流企业的时代重任</a:t>
            </a:r>
            <a:endParaRPr lang="en-US" sz="2000" b="1" i="0" u="none" strike="noStrike">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AutoShape 3"/>
          <p:cNvSpPr/>
          <p:nvPr/>
        </p:nvSpPr>
        <p:spPr>
          <a:xfrm>
            <a:off x="635000" y="2619375"/>
            <a:ext cx="10922000" cy="152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一、坚持固本培元，铸牢忠诚干净担当的党性之魂</a:t>
            </a:r>
            <a:endParaRPr lang="en-US" sz="32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（一）深刻认识新时代加强党性修养的极端重要性</a:t>
            </a:r>
            <a:endParaRPr lang="en-US" sz="1100"/>
          </a:p>
        </p:txBody>
      </p:sp>
      <p:sp>
        <p:nvSpPr>
          <p:cNvPr id="4" name="AutoShape 4"/>
          <p:cNvSpPr/>
          <p:nvPr>
            <p:custDataLst>
              <p:tags r:id="rId1"/>
            </p:custDataLst>
          </p:nvPr>
        </p:nvSpPr>
        <p:spPr>
          <a:xfrm>
            <a:off x="762000" y="2286000"/>
            <a:ext cx="3302000" cy="3048000"/>
          </a:xfrm>
          <a:prstGeom prst="roundRect">
            <a:avLst>
              <a:gd name="adj" fmla="val 4166"/>
            </a:avLst>
          </a:prstGeom>
          <a:solidFill>
            <a:srgbClr val="FFFFFF">
              <a:alpha val="95000"/>
            </a:srgbClr>
          </a:solidFill>
          <a:ln w="25400" cap="flat" cmpd="sng">
            <a:noFill/>
            <a:prstDash val="solid"/>
            <a:round/>
          </a:ln>
          <a:effectLst>
            <a:outerShdw blurRad="127000" dist="63500" dir="2700000" algn="tl" rotWithShape="0">
              <a:srgbClr val="000000">
                <a:alpha val="1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08200" y="2397125"/>
            <a:ext cx="609600" cy="609600"/>
          </a:xfrm>
          <a:prstGeom prst="rect">
            <a:avLst/>
          </a:prstGeom>
        </p:spPr>
      </p:pic>
      <p:sp>
        <p:nvSpPr>
          <p:cNvPr id="6" name="AutoShape 6"/>
          <p:cNvSpPr/>
          <p:nvPr>
            <p:custDataLst>
              <p:tags r:id="rId5"/>
            </p:custDataLst>
          </p:nvPr>
        </p:nvSpPr>
        <p:spPr>
          <a:xfrm>
            <a:off x="1016000" y="3159125"/>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应对复杂环境考验的“定盘星”</a:t>
            </a:r>
            <a:endParaRPr lang="en-US" sz="1100"/>
          </a:p>
        </p:txBody>
      </p:sp>
      <p:cxnSp>
        <p:nvCxnSpPr>
          <p:cNvPr id="7" name="Connector 7"/>
          <p:cNvCxnSpPr/>
          <p:nvPr>
            <p:custDataLst>
              <p:tags r:id="rId6"/>
            </p:custDataLst>
          </p:nvPr>
        </p:nvCxnSpPr>
        <p:spPr>
          <a:xfrm rot="-15626">
            <a:off x="1016014" y="3771900"/>
            <a:ext cx="2794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8" name="AutoShape 8"/>
          <p:cNvSpPr/>
          <p:nvPr>
            <p:custDataLst>
              <p:tags r:id="rId7"/>
            </p:custDataLst>
          </p:nvPr>
        </p:nvSpPr>
        <p:spPr>
          <a:xfrm>
            <a:off x="1016000" y="4064000"/>
            <a:ext cx="2794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在错综复杂的国内外形势下，坚定理想信念，保持政治定力，确保发展方向不偏航。</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4445000" y="2286000"/>
            <a:ext cx="3302000" cy="3048000"/>
          </a:xfrm>
          <a:prstGeom prst="roundRect">
            <a:avLst>
              <a:gd name="adj" fmla="val 4166"/>
            </a:avLst>
          </a:prstGeom>
          <a:solidFill>
            <a:srgbClr val="FFFFFF">
              <a:alpha val="95000"/>
            </a:srgbClr>
          </a:solidFill>
          <a:ln w="25400" cap="flat" cmpd="sng">
            <a:noFill/>
            <a:prstDash val="solid"/>
            <a:round/>
          </a:ln>
          <a:effectLst>
            <a:outerShdw blurRad="127000" dist="63500" dir="2700000" algn="tl" rotWithShape="0">
              <a:srgbClr val="000000">
                <a:alpha val="1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91200" y="2397125"/>
            <a:ext cx="609600" cy="609600"/>
          </a:xfrm>
          <a:prstGeom prst="rect">
            <a:avLst/>
          </a:prstGeom>
        </p:spPr>
      </p:pic>
      <p:sp>
        <p:nvSpPr>
          <p:cNvPr id="11" name="AutoShape 11"/>
          <p:cNvSpPr/>
          <p:nvPr>
            <p:custDataLst>
              <p:tags r:id="rId12"/>
            </p:custDataLst>
          </p:nvPr>
        </p:nvSpPr>
        <p:spPr>
          <a:xfrm>
            <a:off x="4699000" y="3159125"/>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推动企业高质量发展的“动力源”</a:t>
            </a:r>
            <a:endParaRPr lang="en-US" sz="1100"/>
          </a:p>
        </p:txBody>
      </p:sp>
      <p:cxnSp>
        <p:nvCxnSpPr>
          <p:cNvPr id="12" name="Connector 12"/>
          <p:cNvCxnSpPr/>
          <p:nvPr>
            <p:custDataLst>
              <p:tags r:id="rId13"/>
            </p:custDataLst>
          </p:nvPr>
        </p:nvCxnSpPr>
        <p:spPr>
          <a:xfrm rot="-15626">
            <a:off x="4699014" y="3771900"/>
            <a:ext cx="2794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3" name="AutoShape 13"/>
          <p:cNvSpPr/>
          <p:nvPr>
            <p:custDataLst>
              <p:tags r:id="rId14"/>
            </p:custDataLst>
          </p:nvPr>
        </p:nvSpPr>
        <p:spPr>
          <a:xfrm>
            <a:off x="4699000" y="4064000"/>
            <a:ext cx="2794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将党性修养转化为攻坚克难的实际行动，激发创新活力，引领企业在新时代实现新跨越。</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5"/>
            </p:custDataLst>
          </p:nvPr>
        </p:nvSpPr>
        <p:spPr>
          <a:xfrm>
            <a:off x="8128000" y="2286000"/>
            <a:ext cx="3302000" cy="3048000"/>
          </a:xfrm>
          <a:prstGeom prst="roundRect">
            <a:avLst>
              <a:gd name="adj" fmla="val 4166"/>
            </a:avLst>
          </a:prstGeom>
          <a:solidFill>
            <a:srgbClr val="FFFFFF">
              <a:alpha val="95000"/>
            </a:srgbClr>
          </a:solidFill>
          <a:ln w="25400" cap="flat" cmpd="sng">
            <a:noFill/>
            <a:prstDash val="solid"/>
            <a:round/>
          </a:ln>
          <a:effectLst>
            <a:outerShdw blurRad="127000" dist="63500" dir="2700000" algn="tl" rotWithShape="0">
              <a:srgbClr val="000000">
                <a:alpha val="1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custDataLst>
              <p:tags r:id="rId16"/>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474200" y="2397125"/>
            <a:ext cx="609600" cy="609600"/>
          </a:xfrm>
          <a:prstGeom prst="rect">
            <a:avLst/>
          </a:prstGeom>
        </p:spPr>
      </p:pic>
      <p:sp>
        <p:nvSpPr>
          <p:cNvPr id="16" name="AutoShape 16"/>
          <p:cNvSpPr/>
          <p:nvPr>
            <p:custDataLst>
              <p:tags r:id="rId19"/>
            </p:custDataLst>
          </p:nvPr>
        </p:nvSpPr>
        <p:spPr>
          <a:xfrm>
            <a:off x="8382000" y="3159125"/>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凝聚干部职工人心的“强磁场”</a:t>
            </a:r>
            <a:endParaRPr lang="en-US" sz="1100"/>
          </a:p>
        </p:txBody>
      </p:sp>
      <p:cxnSp>
        <p:nvCxnSpPr>
          <p:cNvPr id="17" name="Connector 17"/>
          <p:cNvCxnSpPr/>
          <p:nvPr>
            <p:custDataLst>
              <p:tags r:id="rId20"/>
            </p:custDataLst>
          </p:nvPr>
        </p:nvCxnSpPr>
        <p:spPr>
          <a:xfrm rot="-15626">
            <a:off x="8382014" y="3771900"/>
            <a:ext cx="2794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8" name="AutoShape 18"/>
          <p:cNvSpPr/>
          <p:nvPr>
            <p:custDataLst>
              <p:tags r:id="rId21"/>
            </p:custDataLst>
          </p:nvPr>
        </p:nvSpPr>
        <p:spPr>
          <a:xfrm>
            <a:off x="8382000" y="4064000"/>
            <a:ext cx="2794000" cy="1016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发挥先锋模范作用，增强党组织的凝聚力和向心力，团结带领全体职工共同奋斗。</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应对复杂环境考验的“定盘星”</a:t>
            </a:r>
            <a:endParaRPr lang="en-US" sz="1100"/>
          </a:p>
        </p:txBody>
      </p:sp>
      <p:cxnSp>
        <p:nvCxnSpPr>
          <p:cNvPr id="3" name="Connector 3"/>
          <p:cNvCxnSpPr/>
          <p:nvPr/>
        </p:nvCxnSpPr>
        <p:spPr>
          <a:xfrm rot="-4092">
            <a:off x="762004" y="1835150"/>
            <a:ext cx="10668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4" name="AutoShape 4"/>
          <p:cNvSpPr/>
          <p:nvPr/>
        </p:nvSpPr>
        <p:spPr>
          <a:xfrm>
            <a:off x="762000" y="2159000"/>
            <a:ext cx="10668000" cy="1270000"/>
          </a:xfrm>
          <a:prstGeom prst="roundRect">
            <a:avLst>
              <a:gd name="adj" fmla="val 10000"/>
            </a:avLst>
          </a:prstGeom>
          <a:solidFill>
            <a:srgbClr val="FFFFFF">
              <a:alpha val="90000"/>
            </a:srgbClr>
          </a:solidFill>
          <a:ln cap="flat" cmpd="sng">
            <a:solidFill>
              <a:srgbClr val="E6CFCF">
                <a:alpha val="90000"/>
              </a:srgb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13000"/>
            <a:ext cx="406400" cy="406400"/>
          </a:xfrm>
          <a:prstGeom prst="rect">
            <a:avLst/>
          </a:prstGeom>
        </p:spPr>
      </p:pic>
      <p:sp>
        <p:nvSpPr>
          <p:cNvPr id="6" name="AutoShape 6"/>
          <p:cNvSpPr/>
          <p:nvPr/>
        </p:nvSpPr>
        <p:spPr>
          <a:xfrm>
            <a:off x="1574800" y="2349500"/>
            <a:ext cx="952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形势严峻：百年变局加速演进</a:t>
            </a:r>
            <a:endParaRPr lang="en-US" sz="1800">
              <a:solidFill>
                <a:schemeClr val="tx1"/>
              </a:solidFill>
            </a:endParaRPr>
          </a:p>
          <a:p>
            <a:pPr indent="0" algn="l">
              <a:lnSpc>
                <a:spcPct val="125000"/>
              </a:lnSpc>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当前，世界百年未有之大变局加速演进，我们面临的外部环境复杂多变，各种诱惑和考验层出不穷，对党员干部的政治定力提出了更高要求。</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762000" y="3619500"/>
            <a:ext cx="10668000" cy="1270000"/>
          </a:xfrm>
          <a:prstGeom prst="roundRect">
            <a:avLst>
              <a:gd name="adj" fmla="val 10000"/>
            </a:avLst>
          </a:prstGeom>
          <a:solidFill>
            <a:srgbClr val="FFFFFF">
              <a:alpha val="90000"/>
            </a:srgbClr>
          </a:solidFill>
          <a:ln cap="flat" cmpd="sng">
            <a:solidFill>
              <a:srgbClr val="E6CFCF">
                <a:alpha val="90000"/>
              </a:srgb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873500"/>
            <a:ext cx="406400" cy="406400"/>
          </a:xfrm>
          <a:prstGeom prst="rect">
            <a:avLst/>
          </a:prstGeom>
        </p:spPr>
      </p:pic>
      <p:sp>
        <p:nvSpPr>
          <p:cNvPr id="9" name="AutoShape 9"/>
          <p:cNvSpPr/>
          <p:nvPr/>
        </p:nvSpPr>
        <p:spPr>
          <a:xfrm>
            <a:off x="1574800" y="3810000"/>
            <a:ext cx="952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问题根源：理想信念滑坡与党性丧失</a:t>
            </a:r>
            <a:endParaRPr lang="en-US" sz="1800">
              <a:solidFill>
                <a:schemeClr val="tx1"/>
              </a:solidFill>
            </a:endParaRPr>
          </a:p>
          <a:p>
            <a:pPr indent="0" algn="l">
              <a:lnSpc>
                <a:spcPct val="125000"/>
              </a:lnSpc>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从近年查处的国企腐败案件看，许多问题的根源往往在于理想信念滑坡、党性原则丧失。这警示我们必须时刻警惕思想防线的松懈。</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5080000"/>
            <a:ext cx="10668000" cy="1270000"/>
          </a:xfrm>
          <a:prstGeom prst="roundRect">
            <a:avLst>
              <a:gd name="adj" fmla="val 10000"/>
            </a:avLst>
          </a:prstGeom>
          <a:solidFill>
            <a:srgbClr val="FFFFFF">
              <a:alpha val="90000"/>
            </a:srgbClr>
          </a:solidFill>
          <a:ln cap="flat" cmpd="sng">
            <a:solidFill>
              <a:srgbClr val="E6CFCF">
                <a:alpha val="90000"/>
              </a:srgb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334000"/>
            <a:ext cx="406400" cy="406400"/>
          </a:xfrm>
          <a:prstGeom prst="rect">
            <a:avLst/>
          </a:prstGeom>
        </p:spPr>
      </p:pic>
      <p:sp>
        <p:nvSpPr>
          <p:cNvPr id="12" name="AutoShape 12"/>
          <p:cNvSpPr/>
          <p:nvPr/>
        </p:nvSpPr>
        <p:spPr>
          <a:xfrm>
            <a:off x="1574800" y="5270500"/>
            <a:ext cx="952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破局之策：加强党性修养，保持正确方向</a:t>
            </a:r>
            <a:endParaRPr lang="en-US" sz="1800">
              <a:solidFill>
                <a:schemeClr val="tx1"/>
              </a:solidFill>
            </a:endParaRPr>
          </a:p>
          <a:p>
            <a:pPr indent="0" algn="l">
              <a:lnSpc>
                <a:spcPct val="125000"/>
              </a:lnSpc>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只有不断加强党性修养，筑牢信仰之基，补足精神之钙，才能在风浪考验面前保持清醒头脑，确保在复杂环境中不迷失方向。</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推动企业高质量发展的“动力源”</a:t>
            </a:r>
            <a:endParaRPr lang="en-US" sz="1100"/>
          </a:p>
        </p:txBody>
      </p:sp>
      <p:sp>
        <p:nvSpPr>
          <p:cNvPr id="3" name="AutoShape 3"/>
          <p:cNvSpPr/>
          <p:nvPr/>
        </p:nvSpPr>
        <p:spPr>
          <a:xfrm>
            <a:off x="762000" y="2032000"/>
            <a:ext cx="10668000" cy="3556000"/>
          </a:xfrm>
          <a:prstGeom prst="roundRect">
            <a:avLst>
              <a:gd name="adj" fmla="val 3571"/>
            </a:avLst>
          </a:prstGeom>
          <a:solidFill>
            <a:srgbClr val="FFFFFF">
              <a:alpha val="90000"/>
            </a:srgbClr>
          </a:solidFill>
          <a:ln w="12700" cap="flat" cmpd="sng">
            <a:solidFill>
              <a:srgbClr val="A50000">
                <a:alpha val="2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43000" y="2413000"/>
            <a:ext cx="406400" cy="406400"/>
          </a:xfrm>
          <a:prstGeom prst="rect">
            <a:avLst/>
          </a:prstGeom>
        </p:spPr>
      </p:pic>
      <p:sp>
        <p:nvSpPr>
          <p:cNvPr id="5" name="AutoShape 5"/>
          <p:cNvSpPr/>
          <p:nvPr/>
        </p:nvSpPr>
        <p:spPr>
          <a:xfrm>
            <a:off x="1651000" y="24130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党性引领：忠诚与担当的统一</a:t>
            </a:r>
            <a:endParaRPr lang="en-US" sz="1100"/>
          </a:p>
        </p:txBody>
      </p:sp>
      <p:cxnSp>
        <p:nvCxnSpPr>
          <p:cNvPr id="6" name="Connector 6"/>
          <p:cNvCxnSpPr/>
          <p:nvPr/>
        </p:nvCxnSpPr>
        <p:spPr>
          <a:xfrm rot="-9291">
            <a:off x="1143009" y="2914650"/>
            <a:ext cx="4699000" cy="12700"/>
          </a:xfrm>
          <a:prstGeom prst="straightConnector1">
            <a:avLst/>
          </a:prstGeom>
          <a:solidFill>
            <a:srgbClr val="DEE0E3">
              <a:alpha val="100000"/>
            </a:srgbClr>
          </a:solidFill>
          <a:ln w="12700" cap="flat" cmpd="sng">
            <a:solidFill>
              <a:srgbClr val="A50000">
                <a:alpha val="30000"/>
              </a:srgbClr>
            </a:solidFill>
            <a:prstDash val="solid"/>
            <a:round/>
            <a:headEnd type="none" w="med" len="med"/>
            <a:tailEnd type="none" w="med" len="med"/>
          </a:ln>
        </p:spPr>
      </p:cxnSp>
      <p:sp>
        <p:nvSpPr>
          <p:cNvPr id="7" name="AutoShape 7"/>
          <p:cNvSpPr/>
          <p:nvPr/>
        </p:nvSpPr>
        <p:spPr>
          <a:xfrm>
            <a:off x="1143000" y="3111500"/>
            <a:ext cx="4699000" cy="203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坚强的党性体现为对党忠诚、对企业负责的统一。这种内在的精神力量，能够有效激发党员干部攻坚克难的斗志和改革创新的锐气，将政治优势转化为企业的核心竞争力。</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50000" y="2413000"/>
            <a:ext cx="406400" cy="406400"/>
          </a:xfrm>
          <a:prstGeom prst="rect">
            <a:avLst/>
          </a:prstGeom>
        </p:spPr>
      </p:pic>
      <p:sp>
        <p:nvSpPr>
          <p:cNvPr id="9" name="AutoShape 9"/>
          <p:cNvSpPr/>
          <p:nvPr/>
        </p:nvSpPr>
        <p:spPr>
          <a:xfrm>
            <a:off x="6858000" y="24130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实践成效：攻坚克难的先锋力量</a:t>
            </a:r>
            <a:endParaRPr lang="en-US" sz="1100"/>
          </a:p>
        </p:txBody>
      </p:sp>
      <p:cxnSp>
        <p:nvCxnSpPr>
          <p:cNvPr id="10" name="Connector 10"/>
          <p:cNvCxnSpPr/>
          <p:nvPr/>
        </p:nvCxnSpPr>
        <p:spPr>
          <a:xfrm rot="-9291">
            <a:off x="6350009" y="2914650"/>
            <a:ext cx="4699000" cy="12700"/>
          </a:xfrm>
          <a:prstGeom prst="straightConnector1">
            <a:avLst/>
          </a:prstGeom>
          <a:solidFill>
            <a:srgbClr val="DEE0E3">
              <a:alpha val="100000"/>
            </a:srgbClr>
          </a:solidFill>
          <a:ln w="12700" cap="flat" cmpd="sng">
            <a:solidFill>
              <a:srgbClr val="A50000">
                <a:alpha val="30000"/>
              </a:srgbClr>
            </a:solidFill>
            <a:prstDash val="solid"/>
            <a:round/>
            <a:headEnd type="none" w="med" len="med"/>
            <a:tailEnd type="none" w="med" len="med"/>
          </a:ln>
        </p:spPr>
      </p:cxnSp>
      <p:sp>
        <p:nvSpPr>
          <p:cNvPr id="11" name="AutoShape 11"/>
          <p:cNvSpPr/>
          <p:nvPr/>
        </p:nvSpPr>
        <p:spPr>
          <a:xfrm>
            <a:off x="6350000" y="3111500"/>
            <a:ext cx="4699000" cy="203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据统计，在国家重大工程和科技攻关项目中，由党员突击队、党员示范岗牵头完成的关键任务占比超过很高比例。这充分展现了党性在实际工作中的强大实践力量，是推动企业高质量发展的坚实保障。</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凝聚干部职工人心的“强磁场”</a:t>
            </a:r>
            <a:endParaRPr lang="en-US" sz="1100"/>
          </a:p>
        </p:txBody>
      </p:sp>
      <p:cxnSp>
        <p:nvCxnSpPr>
          <p:cNvPr id="3" name="Connector 3"/>
          <p:cNvCxnSpPr/>
          <p:nvPr/>
        </p:nvCxnSpPr>
        <p:spPr>
          <a:xfrm rot="-4092">
            <a:off x="762004" y="1771650"/>
            <a:ext cx="10668000" cy="12700"/>
          </a:xfrm>
          <a:prstGeom prst="line">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4" name="AutoShape 4"/>
          <p:cNvSpPr/>
          <p:nvPr/>
        </p:nvSpPr>
        <p:spPr>
          <a:xfrm>
            <a:off x="762000" y="2159000"/>
            <a:ext cx="10668000" cy="3289935"/>
          </a:xfrm>
          <a:prstGeom prst="roundRect">
            <a:avLst>
              <a:gd name="adj" fmla="val 4166"/>
            </a:avLst>
          </a:prstGeom>
          <a:solidFill>
            <a:srgbClr val="FFFFFF">
              <a:alpha val="90000"/>
            </a:srgbClr>
          </a:solidFill>
          <a:ln cap="flat" cmpd="sng">
            <a:solidFill>
              <a:srgbClr val="E6CFCF">
                <a:alpha val="9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43000" y="2540000"/>
            <a:ext cx="406400" cy="406400"/>
          </a:xfrm>
          <a:prstGeom prst="rect">
            <a:avLst/>
          </a:prstGeom>
        </p:spPr>
      </p:pic>
      <p:sp>
        <p:nvSpPr>
          <p:cNvPr id="6" name="AutoShape 6"/>
          <p:cNvSpPr/>
          <p:nvPr/>
        </p:nvSpPr>
        <p:spPr>
          <a:xfrm>
            <a:off x="1651000" y="2540000"/>
            <a:ext cx="939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筑牢政治生态根基</a:t>
            </a:r>
            <a:endParaRPr lang="en-US" sz="1100"/>
          </a:p>
        </p:txBody>
      </p:sp>
      <p:sp>
        <p:nvSpPr>
          <p:cNvPr id="7" name="AutoShape 7"/>
          <p:cNvSpPr/>
          <p:nvPr/>
        </p:nvSpPr>
        <p:spPr>
          <a:xfrm>
            <a:off x="1651000" y="2984500"/>
            <a:ext cx="939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党员干部的党性修养和道德品行，直接影响企业的政治生态和内部风气。高尚的品德是营造风清气正环境的基石，能够从根本上提升企业的凝聚力和向心力。</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8" name="Connector 8"/>
          <p:cNvCxnSpPr/>
          <p:nvPr/>
        </p:nvCxnSpPr>
        <p:spPr>
          <a:xfrm rot="-4407">
            <a:off x="1143004" y="3867150"/>
            <a:ext cx="9906000" cy="12700"/>
          </a:xfrm>
          <a:prstGeom prst="line">
            <a:avLst/>
          </a:prstGeom>
          <a:solidFill>
            <a:srgbClr val="DEE0E3">
              <a:alpha val="100000"/>
            </a:srgbClr>
          </a:solidFill>
          <a:ln w="12700" cap="flat" cmpd="sng">
            <a:solidFill>
              <a:srgbClr val="A50000">
                <a:alpha val="20000"/>
              </a:srgbClr>
            </a:solidFill>
            <a:prstDash val="dash"/>
            <a:round/>
            <a:headEnd type="none" w="med" len="med"/>
            <a:tailEnd type="none" w="med" len="med"/>
          </a:ln>
        </p:spPr>
      </p:cxn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4127500"/>
            <a:ext cx="406400" cy="406400"/>
          </a:xfrm>
          <a:prstGeom prst="rect">
            <a:avLst/>
          </a:prstGeom>
        </p:spPr>
      </p:pic>
      <p:sp>
        <p:nvSpPr>
          <p:cNvPr id="10" name="AutoShape 10"/>
          <p:cNvSpPr/>
          <p:nvPr/>
        </p:nvSpPr>
        <p:spPr>
          <a:xfrm>
            <a:off x="1651000" y="4127500"/>
            <a:ext cx="939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发挥“磁石”效应凝聚人心</a:t>
            </a:r>
            <a:endParaRPr lang="en-US" sz="1100"/>
          </a:p>
        </p:txBody>
      </p:sp>
      <p:sp>
        <p:nvSpPr>
          <p:cNvPr id="11" name="AutoShape 11"/>
          <p:cNvSpPr/>
          <p:nvPr/>
        </p:nvSpPr>
        <p:spPr>
          <a:xfrm>
            <a:off x="1651000" y="4572000"/>
            <a:ext cx="939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一个品德高尚、清正廉洁的领导班子，能够像磁石一样凝聚人心，赢得职工的信任和支持；反之，失德失范的行为则会严重损害企业根基，削弱团队战斗力。</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（二）准确把握新时代党性修养的核心内涵与实践要求</a:t>
            </a:r>
            <a:endParaRPr lang="en-US" sz="3200"/>
          </a:p>
        </p:txBody>
      </p:sp>
      <p:sp>
        <p:nvSpPr>
          <p:cNvPr id="4" name="AutoShape 4"/>
          <p:cNvSpPr/>
          <p:nvPr>
            <p:custDataLst>
              <p:tags r:id="rId1"/>
            </p:custDataLst>
          </p:nvPr>
        </p:nvSpPr>
        <p:spPr>
          <a:xfrm>
            <a:off x="762000" y="2159000"/>
            <a:ext cx="5207000" cy="1905000"/>
          </a:xfrm>
          <a:prstGeom prst="roundRect">
            <a:avLst>
              <a:gd name="adj" fmla="val 66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500" y="2476500"/>
            <a:ext cx="609600" cy="609600"/>
          </a:xfrm>
          <a:prstGeom prst="rect">
            <a:avLst/>
          </a:prstGeom>
        </p:spPr>
      </p:pic>
      <p:sp>
        <p:nvSpPr>
          <p:cNvPr id="6" name="AutoShape 6"/>
          <p:cNvSpPr/>
          <p:nvPr>
            <p:custDataLst>
              <p:tags r:id="rId5"/>
            </p:custDataLst>
          </p:nvPr>
        </p:nvSpPr>
        <p:spPr>
          <a:xfrm>
            <a:off x="1841500" y="2422525"/>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锤炼“两个维护”的绝对忠诚</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custDataLst>
              <p:tags r:id="rId6"/>
            </p:custDataLst>
          </p:nvPr>
        </p:nvSpPr>
        <p:spPr>
          <a:xfrm>
            <a:off x="1841500" y="2936875"/>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把对党忠诚作为首要政治品质，始终在思想上政治上行动上同党中央保持高度一致。</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custDataLst>
              <p:tags r:id="rId7"/>
            </p:custDataLst>
          </p:nvPr>
        </p:nvSpPr>
        <p:spPr>
          <a:xfrm>
            <a:off x="6223000" y="2159000"/>
            <a:ext cx="5207000" cy="1905000"/>
          </a:xfrm>
          <a:prstGeom prst="roundRect">
            <a:avLst>
              <a:gd name="adj" fmla="val 66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9" name="Picture 9"/>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40500" y="2476500"/>
            <a:ext cx="609600" cy="609600"/>
          </a:xfrm>
          <a:prstGeom prst="rect">
            <a:avLst/>
          </a:prstGeom>
        </p:spPr>
      </p:pic>
      <p:sp>
        <p:nvSpPr>
          <p:cNvPr id="10" name="AutoShape 10"/>
          <p:cNvSpPr/>
          <p:nvPr>
            <p:custDataLst>
              <p:tags r:id="rId11"/>
            </p:custDataLst>
          </p:nvPr>
        </p:nvSpPr>
        <p:spPr>
          <a:xfrm>
            <a:off x="7302500" y="2422525"/>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恪守清正廉洁的从业底线</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custDataLst>
              <p:tags r:id="rId12"/>
            </p:custDataLst>
          </p:nvPr>
        </p:nvSpPr>
        <p:spPr>
          <a:xfrm>
            <a:off x="7302500" y="2936875"/>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时刻自重自省，严守纪法规矩，永葆共产党人清正廉洁的政治本色。</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custDataLst>
              <p:tags r:id="rId13"/>
            </p:custDataLst>
          </p:nvPr>
        </p:nvSpPr>
        <p:spPr>
          <a:xfrm>
            <a:off x="762000" y="4318000"/>
            <a:ext cx="5207000" cy="1905000"/>
          </a:xfrm>
          <a:prstGeom prst="roundRect">
            <a:avLst>
              <a:gd name="adj" fmla="val 66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3" name="Picture 13"/>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79500" y="4635500"/>
            <a:ext cx="609600" cy="609600"/>
          </a:xfrm>
          <a:prstGeom prst="rect">
            <a:avLst/>
          </a:prstGeom>
        </p:spPr>
      </p:pic>
      <p:sp>
        <p:nvSpPr>
          <p:cNvPr id="14" name="AutoShape 14"/>
          <p:cNvSpPr/>
          <p:nvPr>
            <p:custDataLst>
              <p:tags r:id="rId17"/>
            </p:custDataLst>
          </p:nvPr>
        </p:nvSpPr>
        <p:spPr>
          <a:xfrm>
            <a:off x="1841500" y="4597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强化担当作为的实干精神</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custDataLst>
              <p:tags r:id="rId18"/>
            </p:custDataLst>
          </p:nvPr>
        </p:nvSpPr>
        <p:spPr>
          <a:xfrm>
            <a:off x="1841500" y="50165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勇于直面矛盾，敢于攻坚克难，以钉钉子精神把各项工作落到实处。</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custDataLst>
              <p:tags r:id="rId19"/>
            </p:custDataLst>
          </p:nvPr>
        </p:nvSpPr>
        <p:spPr>
          <a:xfrm>
            <a:off x="6223000" y="4318000"/>
            <a:ext cx="5207000" cy="1905000"/>
          </a:xfrm>
          <a:prstGeom prst="roundRect">
            <a:avLst>
              <a:gd name="adj" fmla="val 66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7" name="Picture 17"/>
          <p:cNvPicPr>
            <a:picLocks noChangeAspect="1"/>
          </p:cNvPicPr>
          <p:nvPr>
            <p:custDataLst>
              <p:tags r:id="rId20"/>
            </p:custDataLst>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540500" y="4635500"/>
            <a:ext cx="609600" cy="609600"/>
          </a:xfrm>
          <a:prstGeom prst="rect">
            <a:avLst/>
          </a:prstGeom>
        </p:spPr>
      </p:pic>
      <p:sp>
        <p:nvSpPr>
          <p:cNvPr id="18" name="AutoShape 18"/>
          <p:cNvSpPr/>
          <p:nvPr>
            <p:custDataLst>
              <p:tags r:id="rId23"/>
            </p:custDataLst>
          </p:nvPr>
        </p:nvSpPr>
        <p:spPr>
          <a:xfrm>
            <a:off x="7302500" y="4597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践行服务职工的宗旨意识</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custDataLst>
              <p:tags r:id="rId24"/>
            </p:custDataLst>
          </p:nvPr>
        </p:nvSpPr>
        <p:spPr>
          <a:xfrm>
            <a:off x="7302500" y="50165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坚持以人民为中心的发展思想，用心用情用力解决职工群众急难愁盼问题。</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锤炼“两个维护”的绝对忠诚</a:t>
            </a:r>
            <a:endParaRPr lang="en-US" sz="1100"/>
          </a:p>
        </p:txBody>
      </p:sp>
      <p:cxnSp>
        <p:nvCxnSpPr>
          <p:cNvPr id="4" name="Connector 4"/>
          <p:cNvCxnSpPr/>
          <p:nvPr/>
        </p:nvCxnSpPr>
        <p:spPr>
          <a:xfrm rot="-34376">
            <a:off x="762032" y="1771650"/>
            <a:ext cx="1270000" cy="12700"/>
          </a:xfrm>
          <a:prstGeom prst="straightConnector1">
            <a:avLst/>
          </a:prstGeom>
          <a:solidFill>
            <a:srgbClr val="DEE0E3">
              <a:alpha val="100000"/>
            </a:srgbClr>
          </a:solidFill>
          <a:ln w="50800" cap="flat" cmpd="sng">
            <a:solidFill>
              <a:srgbClr val="A50000">
                <a:alpha val="100000"/>
              </a:srgbClr>
            </a:solidFill>
            <a:prstDash val="solid"/>
            <a:round/>
            <a:headEnd type="none" w="lg" len="lg"/>
            <a:tailEnd type="none" w="lg" len="lg"/>
          </a:ln>
        </p:spPr>
      </p:cxnSp>
      <p:sp>
        <p:nvSpPr>
          <p:cNvPr id="5" name="AutoShape 5"/>
          <p:cNvSpPr/>
          <p:nvPr>
            <p:custDataLst>
              <p:tags r:id="rId1"/>
            </p:custDataLst>
          </p:nvPr>
        </p:nvSpPr>
        <p:spPr>
          <a:xfrm>
            <a:off x="762000" y="2032000"/>
            <a:ext cx="10668000" cy="4040505"/>
          </a:xfrm>
          <a:prstGeom prst="roundRect">
            <a:avLst>
              <a:gd name="adj" fmla="val 3571"/>
            </a:avLst>
          </a:prstGeom>
          <a:solidFill>
            <a:srgbClr val="FFFFFF">
              <a:alpha val="90000"/>
            </a:srgbClr>
          </a:solidFill>
          <a:ln w="25400" cap="flat" cmpd="sng">
            <a:noFill/>
            <a:prstDash val="solid"/>
            <a:round/>
          </a:ln>
          <a:effectLst>
            <a:outerShdw blurRad="127000" dist="50800" dir="27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6" name="Picture 6"/>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2413000"/>
            <a:ext cx="406400" cy="406400"/>
          </a:xfrm>
          <a:prstGeom prst="rect">
            <a:avLst/>
          </a:prstGeom>
        </p:spPr>
      </p:pic>
      <p:sp>
        <p:nvSpPr>
          <p:cNvPr id="7" name="AutoShape 7"/>
          <p:cNvSpPr/>
          <p:nvPr>
            <p:custDataLst>
              <p:tags r:id="rId5"/>
            </p:custDataLst>
          </p:nvPr>
        </p:nvSpPr>
        <p:spPr>
          <a:xfrm>
            <a:off x="1651000" y="2413000"/>
            <a:ext cx="939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首要政治品质：对党忠诚</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custDataLst>
              <p:tags r:id="rId6"/>
            </p:custDataLst>
          </p:nvPr>
        </p:nvSpPr>
        <p:spPr>
          <a:xfrm>
            <a:off x="1651000" y="2794000"/>
            <a:ext cx="939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对党忠诚是共产党人首要的政治品质。这不仅是党章对党员的基本要求，更是国有企业必须坚守的政治底色。</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Picture 9"/>
          <p:cNvPicPr>
            <a:picLocks noChangeAspect="1"/>
          </p:cNvPicPr>
          <p:nvPr>
            <p:custDataLst>
              <p:tags r:id="rId7"/>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43000" y="3556000"/>
            <a:ext cx="406400" cy="406400"/>
          </a:xfrm>
          <a:prstGeom prst="rect">
            <a:avLst/>
          </a:prstGeom>
        </p:spPr>
      </p:pic>
      <p:sp>
        <p:nvSpPr>
          <p:cNvPr id="10" name="AutoShape 10"/>
          <p:cNvSpPr/>
          <p:nvPr>
            <p:custDataLst>
              <p:tags r:id="rId10"/>
            </p:custDataLst>
          </p:nvPr>
        </p:nvSpPr>
        <p:spPr>
          <a:xfrm>
            <a:off x="1651000" y="3556000"/>
            <a:ext cx="939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custDataLst>
              <p:tags r:id="rId11"/>
            </p:custDataLst>
          </p:nvPr>
        </p:nvSpPr>
        <p:spPr>
          <a:xfrm>
            <a:off x="1651000" y="3937000"/>
            <a:ext cx="939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国有企业必须旗帜鲜明讲政治，深刻领悟“两个确立”的决定性意义，将其转化为坚决做到“两个维护”的思想自觉和行动自觉。</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2" name="Picture 12"/>
          <p:cNvPicPr>
            <a:picLocks noChangeAspect="1"/>
          </p:cNvPicPr>
          <p:nvPr>
            <p:custDataLst>
              <p:tags r:id="rId12"/>
            </p:custDataLst>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43000" y="4699000"/>
            <a:ext cx="406400" cy="406400"/>
          </a:xfrm>
          <a:prstGeom prst="rect">
            <a:avLst/>
          </a:prstGeom>
        </p:spPr>
      </p:pic>
      <p:sp>
        <p:nvSpPr>
          <p:cNvPr id="13" name="AutoShape 13"/>
          <p:cNvSpPr/>
          <p:nvPr>
            <p:custDataLst>
              <p:tags r:id="rId15"/>
            </p:custDataLst>
          </p:nvPr>
        </p:nvSpPr>
        <p:spPr>
          <a:xfrm>
            <a:off x="1651000" y="4699000"/>
            <a:ext cx="939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落实行动：贯彻执行党中央决策部署</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6"/>
            </p:custDataLst>
          </p:nvPr>
        </p:nvSpPr>
        <p:spPr>
          <a:xfrm>
            <a:off x="1651000" y="5080000"/>
            <a:ext cx="939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将对党的忠诚具体体现为不折不扣贯彻执行党中央决策部署的实际行动，确保企业发展始终沿着正确的政治方向前进。</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恪守清正廉洁的从业底线</a:t>
            </a:r>
            <a:endParaRPr lang="en-US" sz="1100"/>
          </a:p>
        </p:txBody>
      </p:sp>
      <p:cxnSp>
        <p:nvCxnSpPr>
          <p:cNvPr id="3" name="Connector 3"/>
          <p:cNvCxnSpPr/>
          <p:nvPr/>
        </p:nvCxnSpPr>
        <p:spPr>
          <a:xfrm rot="-4092">
            <a:off x="762004" y="1771650"/>
            <a:ext cx="10668000" cy="12700"/>
          </a:xfrm>
          <a:prstGeom prst="line">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4" name="AutoShape 4"/>
          <p:cNvSpPr/>
          <p:nvPr/>
        </p:nvSpPr>
        <p:spPr>
          <a:xfrm>
            <a:off x="762000" y="2159000"/>
            <a:ext cx="3302000" cy="3302000"/>
          </a:xfrm>
          <a:prstGeom prst="roundRect">
            <a:avLst>
              <a:gd name="adj" fmla="val 3846"/>
            </a:avLst>
          </a:prstGeom>
          <a:solidFill>
            <a:srgbClr val="FFFFFF">
              <a:alpha val="90000"/>
            </a:srgbClr>
          </a:solidFill>
          <a:ln w="25400" cap="flat" cmpd="sng">
            <a:noFill/>
            <a:prstDash val="solid"/>
            <a:round/>
          </a:ln>
          <a:effectLst>
            <a:outerShdw blurRad="1016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33600" y="2413000"/>
            <a:ext cx="558800" cy="558800"/>
          </a:xfrm>
          <a:prstGeom prst="rect">
            <a:avLst/>
          </a:prstGeom>
        </p:spPr>
      </p:pic>
      <p:sp>
        <p:nvSpPr>
          <p:cNvPr id="6" name="AutoShape 6"/>
          <p:cNvSpPr/>
          <p:nvPr/>
        </p:nvSpPr>
        <p:spPr>
          <a:xfrm>
            <a:off x="952500" y="3048000"/>
            <a:ext cx="2921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正视风险 保持警醒</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952500" y="3492500"/>
            <a:ext cx="2921000" cy="1651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国有企业资金密集、资源富集，廉洁风险点多面广。党员干部必须时刻绷紧廉洁自律这根弦，筑牢思想防线。</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2159000"/>
            <a:ext cx="3302000" cy="3302000"/>
          </a:xfrm>
          <a:prstGeom prst="roundRect">
            <a:avLst>
              <a:gd name="adj" fmla="val 3846"/>
            </a:avLst>
          </a:prstGeom>
          <a:solidFill>
            <a:srgbClr val="FFFFFF">
              <a:alpha val="90000"/>
            </a:srgbClr>
          </a:solidFill>
          <a:ln w="25400" cap="flat" cmpd="sng">
            <a:noFill/>
            <a:prstDash val="solid"/>
            <a:round/>
          </a:ln>
          <a:effectLst>
            <a:outerShdw blurRad="1016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6600" y="2413000"/>
            <a:ext cx="558800" cy="558800"/>
          </a:xfrm>
          <a:prstGeom prst="rect">
            <a:avLst/>
          </a:prstGeom>
        </p:spPr>
      </p:pic>
      <p:sp>
        <p:nvSpPr>
          <p:cNvPr id="10" name="AutoShape 10"/>
          <p:cNvSpPr/>
          <p:nvPr/>
        </p:nvSpPr>
        <p:spPr>
          <a:xfrm>
            <a:off x="4635500" y="3048000"/>
            <a:ext cx="2921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知敬畏 存戒惧 守底线</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635500" y="3492500"/>
            <a:ext cx="2921000" cy="1651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常怀敬畏之心，严守纪律规矩。正确处理公与私、义与利的关系，做到心有所畏、言有所戒、行有所止。</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128000" y="2159000"/>
            <a:ext cx="3302000" cy="3302000"/>
          </a:xfrm>
          <a:prstGeom prst="roundRect">
            <a:avLst>
              <a:gd name="adj" fmla="val 3846"/>
            </a:avLst>
          </a:prstGeom>
          <a:solidFill>
            <a:srgbClr val="FFFFFF">
              <a:alpha val="90000"/>
            </a:srgbClr>
          </a:solidFill>
          <a:ln w="25400" cap="flat" cmpd="sng">
            <a:noFill/>
            <a:prstDash val="solid"/>
            <a:round/>
          </a:ln>
          <a:effectLst>
            <a:outerShdw blurRad="1016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99600" y="2413000"/>
            <a:ext cx="558800" cy="558800"/>
          </a:xfrm>
          <a:prstGeom prst="rect">
            <a:avLst/>
          </a:prstGeom>
        </p:spPr>
      </p:pic>
      <p:sp>
        <p:nvSpPr>
          <p:cNvPr id="14" name="AutoShape 14"/>
          <p:cNvSpPr/>
          <p:nvPr/>
        </p:nvSpPr>
        <p:spPr>
          <a:xfrm>
            <a:off x="8318500" y="3048000"/>
            <a:ext cx="2921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净化社交圈 生活圈</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8318500" y="3492500"/>
            <a:ext cx="2921000" cy="1651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注重家风建设，净化社交圈、生活圈、朋友圈。做到交往有原则、有界限、有规矩，自觉抵制各种诱惑。</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AutoShape 3"/>
          <p:cNvSpPr/>
          <p:nvPr/>
        </p:nvSpPr>
        <p:spPr>
          <a:xfrm>
            <a:off x="1016000" y="2413000"/>
            <a:ext cx="10160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二、坚持阳光用权，保障企业经营管理规范有序</a:t>
            </a:r>
            <a:endParaRPr lang="en-US" sz="1100"/>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（一）牢固树立正确的权力观</a:t>
            </a:r>
            <a:endParaRPr lang="en-US" sz="1100"/>
          </a:p>
        </p:txBody>
      </p:sp>
      <p:sp>
        <p:nvSpPr>
          <p:cNvPr id="3" name="AutoShape 3"/>
          <p:cNvSpPr/>
          <p:nvPr/>
        </p:nvSpPr>
        <p:spPr>
          <a:xfrm>
            <a:off x="762000" y="2286000"/>
            <a:ext cx="3302000" cy="3048000"/>
          </a:xfrm>
          <a:prstGeom prst="roundRect">
            <a:avLst>
              <a:gd name="adj" fmla="val 41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968500" y="2667000"/>
            <a:ext cx="889000" cy="889000"/>
          </a:xfrm>
          <a:prstGeom prst="rect">
            <a:avLst/>
          </a:prstGeom>
        </p:spPr>
      </p:pic>
      <p:sp>
        <p:nvSpPr>
          <p:cNvPr id="5" name="AutoShape 5"/>
          <p:cNvSpPr/>
          <p:nvPr/>
        </p:nvSpPr>
        <p:spPr>
          <a:xfrm>
            <a:off x="889000" y="3683000"/>
            <a:ext cx="304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深刻认识权力的公共属性</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889000" y="4127500"/>
            <a:ext cx="304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权力是人民赋予的公器，而非个人私产，必须用于服务人民。</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4445000" y="2286000"/>
            <a:ext cx="3302000" cy="3048000"/>
          </a:xfrm>
          <a:prstGeom prst="roundRect">
            <a:avLst>
              <a:gd name="adj" fmla="val 41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1500" y="2667000"/>
            <a:ext cx="889000" cy="889000"/>
          </a:xfrm>
          <a:prstGeom prst="rect">
            <a:avLst/>
          </a:prstGeom>
        </p:spPr>
      </p:pic>
      <p:sp>
        <p:nvSpPr>
          <p:cNvPr id="9" name="AutoShape 9"/>
          <p:cNvSpPr/>
          <p:nvPr/>
        </p:nvSpPr>
        <p:spPr>
          <a:xfrm>
            <a:off x="4572000" y="3683000"/>
            <a:ext cx="304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坚持权为民所用的宗旨</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4572000" y="4127500"/>
            <a:ext cx="304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始终把人民利益放在首位，全心全意为人民服务，造福于民。</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128000" y="2286000"/>
            <a:ext cx="3302000" cy="3048000"/>
          </a:xfrm>
          <a:prstGeom prst="roundRect">
            <a:avLst>
              <a:gd name="adj" fmla="val 416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4500" y="2667000"/>
            <a:ext cx="889000" cy="889000"/>
          </a:xfrm>
          <a:prstGeom prst="rect">
            <a:avLst/>
          </a:prstGeom>
        </p:spPr>
      </p:pic>
      <p:sp>
        <p:nvSpPr>
          <p:cNvPr id="13" name="AutoShape 13"/>
          <p:cNvSpPr/>
          <p:nvPr/>
        </p:nvSpPr>
        <p:spPr>
          <a:xfrm>
            <a:off x="8255000" y="3683000"/>
            <a:ext cx="304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保持对权力的敬畏之心</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8255000" y="4127500"/>
            <a:ext cx="304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依法用权、秉公用权、廉洁用权，自觉接受监督，不越雷池。</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（二）构建严密规范的权力运行制约机制</a:t>
            </a:r>
            <a:endParaRPr lang="en-US" sz="1100"/>
          </a:p>
        </p:txBody>
      </p:sp>
      <p:sp>
        <p:nvSpPr>
          <p:cNvPr id="4" name="AutoShape 4"/>
          <p:cNvSpPr/>
          <p:nvPr/>
        </p:nvSpPr>
        <p:spPr>
          <a:xfrm>
            <a:off x="762000" y="2159000"/>
            <a:ext cx="3302000" cy="3556000"/>
          </a:xfrm>
          <a:prstGeom prst="roundRect">
            <a:avLst>
              <a:gd name="adj" fmla="val 384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08200" y="2540000"/>
            <a:ext cx="609600" cy="609600"/>
          </a:xfrm>
          <a:prstGeom prst="rect">
            <a:avLst/>
          </a:prstGeom>
        </p:spPr>
      </p:pic>
      <p:sp>
        <p:nvSpPr>
          <p:cNvPr id="6" name="AutoShape 6"/>
          <p:cNvSpPr/>
          <p:nvPr/>
        </p:nvSpPr>
        <p:spPr>
          <a:xfrm>
            <a:off x="1016000" y="3302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健全法人治理结构</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7" name="Connector 7"/>
          <p:cNvCxnSpPr/>
          <p:nvPr/>
        </p:nvCxnSpPr>
        <p:spPr>
          <a:xfrm rot="-19098">
            <a:off x="1270018" y="3740150"/>
            <a:ext cx="2286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8" name="AutoShape 8"/>
          <p:cNvSpPr/>
          <p:nvPr/>
        </p:nvSpPr>
        <p:spPr>
          <a:xfrm>
            <a:off x="1016000" y="3937000"/>
            <a:ext cx="2794000" cy="1270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厘清权力边界，明确决策、执行、监督的职责定位，形成科学有效的权力制衡机制。</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445000" y="2159000"/>
            <a:ext cx="3302000" cy="3556000"/>
          </a:xfrm>
          <a:prstGeom prst="roundRect">
            <a:avLst>
              <a:gd name="adj" fmla="val 384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1200" y="2540000"/>
            <a:ext cx="609600" cy="609600"/>
          </a:xfrm>
          <a:prstGeom prst="rect">
            <a:avLst/>
          </a:prstGeom>
        </p:spPr>
      </p:pic>
      <p:sp>
        <p:nvSpPr>
          <p:cNvPr id="11" name="AutoShape 11"/>
          <p:cNvSpPr/>
          <p:nvPr/>
        </p:nvSpPr>
        <p:spPr>
          <a:xfrm>
            <a:off x="4699000" y="3302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优化内部流程控制</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2" name="Connector 12"/>
          <p:cNvCxnSpPr/>
          <p:nvPr/>
        </p:nvCxnSpPr>
        <p:spPr>
          <a:xfrm rot="-19098">
            <a:off x="4953018" y="3740150"/>
            <a:ext cx="2286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3" name="AutoShape 13"/>
          <p:cNvSpPr/>
          <p:nvPr/>
        </p:nvSpPr>
        <p:spPr>
          <a:xfrm>
            <a:off x="4699000" y="3937000"/>
            <a:ext cx="2794000" cy="1270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嵌入廉洁风险防控节点，强化流程管控，确保权力行使各环节规范透明、有章可循。</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8128000" y="2159000"/>
            <a:ext cx="3302000" cy="3556000"/>
          </a:xfrm>
          <a:prstGeom prst="roundRect">
            <a:avLst>
              <a:gd name="adj" fmla="val 3846"/>
            </a:avLst>
          </a:prstGeom>
          <a:solidFill>
            <a:srgbClr val="FFFFFF">
              <a:alpha val="95000"/>
            </a:srgbClr>
          </a:solidFill>
          <a:ln w="25400" cap="flat" cmpd="sng">
            <a:no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74200" y="2540000"/>
            <a:ext cx="609600" cy="609600"/>
          </a:xfrm>
          <a:prstGeom prst="rect">
            <a:avLst/>
          </a:prstGeom>
        </p:spPr>
      </p:pic>
      <p:sp>
        <p:nvSpPr>
          <p:cNvPr id="16" name="AutoShape 16"/>
          <p:cNvSpPr/>
          <p:nvPr/>
        </p:nvSpPr>
        <p:spPr>
          <a:xfrm>
            <a:off x="8382000" y="3302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深化办事公开机制</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7" name="Connector 17"/>
          <p:cNvCxnSpPr/>
          <p:nvPr/>
        </p:nvCxnSpPr>
        <p:spPr>
          <a:xfrm rot="-19098">
            <a:off x="8636018" y="3740150"/>
            <a:ext cx="2286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8" name="AutoShape 18"/>
          <p:cNvSpPr/>
          <p:nvPr/>
        </p:nvSpPr>
        <p:spPr>
          <a:xfrm>
            <a:off x="8382000" y="3937000"/>
            <a:ext cx="2794000" cy="1270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拓宽公开渠道，主动接受群众和社会监督，让权力在阳光下运行，防止暗箱操作。</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（三）养成在监督下行使权力的行动自觉</a:t>
            </a:r>
            <a:endParaRPr lang="en-US" sz="1100"/>
          </a:p>
        </p:txBody>
      </p:sp>
      <p:sp>
        <p:nvSpPr>
          <p:cNvPr id="6" name="AutoShape 6"/>
          <p:cNvSpPr/>
          <p:nvPr/>
        </p:nvSpPr>
        <p:spPr>
          <a:xfrm>
            <a:off x="762000" y="2286000"/>
            <a:ext cx="3302000" cy="3048000"/>
          </a:xfrm>
          <a:prstGeom prst="roundRect">
            <a:avLst>
              <a:gd name="adj" fmla="val 4166"/>
            </a:avLst>
          </a:prstGeom>
          <a:solidFill>
            <a:srgbClr val="FFFFFF">
              <a:alpha val="100000"/>
            </a:srgbClr>
          </a:solidFill>
          <a:ln w="12700" cap="flat" cmpd="sng">
            <a:solidFill>
              <a:srgbClr val="E5E7EB">
                <a:alpha val="100000"/>
              </a:srgbClr>
            </a:solidFill>
            <a:prstDash val="solid"/>
            <a:round/>
          </a:ln>
          <a:effectLst>
            <a:outerShdw blurRad="127000" dist="50800" dir="27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08200" y="2667000"/>
            <a:ext cx="609600" cy="609600"/>
          </a:xfrm>
          <a:prstGeom prst="rect">
            <a:avLst/>
          </a:prstGeom>
        </p:spPr>
      </p:pic>
      <p:sp>
        <p:nvSpPr>
          <p:cNvPr id="8" name="AutoShape 8"/>
          <p:cNvSpPr/>
          <p:nvPr/>
        </p:nvSpPr>
        <p:spPr>
          <a:xfrm>
            <a:off x="1016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主动接受党内监督</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1016000" y="3937000"/>
            <a:ext cx="2794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强化自我约束，严格执行民主集中制，把权力关进制度的笼子。</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4445000" y="2286000"/>
            <a:ext cx="3302000" cy="3048000"/>
          </a:xfrm>
          <a:prstGeom prst="roundRect">
            <a:avLst>
              <a:gd name="adj" fmla="val 4166"/>
            </a:avLst>
          </a:prstGeom>
          <a:solidFill>
            <a:srgbClr val="FFFFFF">
              <a:alpha val="100000"/>
            </a:srgbClr>
          </a:solidFill>
          <a:ln w="12700" cap="flat" cmpd="sng">
            <a:solidFill>
              <a:srgbClr val="E5E7EB">
                <a:alpha val="100000"/>
              </a:srgbClr>
            </a:solidFill>
            <a:prstDash val="solid"/>
            <a:round/>
          </a:ln>
          <a:effectLst>
            <a:outerShdw blurRad="127000" dist="50800" dir="27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1200" y="2667000"/>
            <a:ext cx="609600" cy="609600"/>
          </a:xfrm>
          <a:prstGeom prst="rect">
            <a:avLst/>
          </a:prstGeom>
        </p:spPr>
      </p:pic>
      <p:sp>
        <p:nvSpPr>
          <p:cNvPr id="12" name="AutoShape 12"/>
          <p:cNvSpPr/>
          <p:nvPr/>
        </p:nvSpPr>
        <p:spPr>
          <a:xfrm>
            <a:off x="4699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诚恳接受群众监督</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4699000" y="3937000"/>
            <a:ext cx="2794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畅通监督渠道，虚心听取民意，自觉接受人民群众的评判和检验。</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8128000" y="2286000"/>
            <a:ext cx="3302000" cy="3048000"/>
          </a:xfrm>
          <a:prstGeom prst="roundRect">
            <a:avLst>
              <a:gd name="adj" fmla="val 4166"/>
            </a:avLst>
          </a:prstGeom>
          <a:solidFill>
            <a:srgbClr val="FFFFFF">
              <a:alpha val="100000"/>
            </a:srgbClr>
          </a:solidFill>
          <a:ln w="12700" cap="flat" cmpd="sng">
            <a:solidFill>
              <a:srgbClr val="E5E7EB">
                <a:alpha val="100000"/>
              </a:srgbClr>
            </a:solidFill>
            <a:prstDash val="solid"/>
            <a:round/>
          </a:ln>
          <a:effectLst>
            <a:outerShdw blurRad="127000" dist="50800" dir="27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74200" y="2667000"/>
            <a:ext cx="609600" cy="609600"/>
          </a:xfrm>
          <a:prstGeom prst="rect">
            <a:avLst/>
          </a:prstGeom>
        </p:spPr>
      </p:pic>
      <p:sp>
        <p:nvSpPr>
          <p:cNvPr id="16" name="AutoShape 16"/>
          <p:cNvSpPr/>
          <p:nvPr/>
        </p:nvSpPr>
        <p:spPr>
          <a:xfrm>
            <a:off x="8382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依法接受各类监督</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382000" y="3937000"/>
            <a:ext cx="2794000" cy="762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支持配合监察、司法、审计等机关工作，确保权力在法治轨道上运行。</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（四）强化对“关键少数”行使权力的监督制约</a:t>
            </a:r>
            <a:endParaRPr lang="en-US" sz="1100"/>
          </a:p>
        </p:txBody>
      </p:sp>
      <p:sp>
        <p:nvSpPr>
          <p:cNvPr id="4" name="AutoShape 4"/>
          <p:cNvSpPr/>
          <p:nvPr>
            <p:custDataLst>
              <p:tags r:id="rId1"/>
            </p:custDataLst>
          </p:nvPr>
        </p:nvSpPr>
        <p:spPr>
          <a:xfrm>
            <a:off x="762000" y="2286000"/>
            <a:ext cx="3302000" cy="3302000"/>
          </a:xfrm>
          <a:prstGeom prst="roundRect">
            <a:avLst>
              <a:gd name="adj" fmla="val 3846"/>
            </a:avLst>
          </a:prstGeom>
          <a:solidFill>
            <a:srgbClr val="FFFFFF">
              <a:alpha val="90000"/>
            </a:srgbClr>
          </a:solidFill>
          <a:ln cap="flat" cmpd="sng">
            <a:solidFill>
              <a:srgbClr val="E6CFCF">
                <a:alpha val="90000"/>
              </a:srgbClr>
            </a:solidFill>
            <a:prstDash val="solid"/>
            <a:round/>
          </a:ln>
          <a:effectLst>
            <a:outerShdw blurRad="101600" dist="50800" dir="54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08200" y="2667000"/>
            <a:ext cx="609600" cy="609600"/>
          </a:xfrm>
          <a:prstGeom prst="rect">
            <a:avLst/>
          </a:prstGeom>
        </p:spPr>
      </p:pic>
      <p:sp>
        <p:nvSpPr>
          <p:cNvPr id="6" name="AutoShape 6"/>
          <p:cNvSpPr/>
          <p:nvPr>
            <p:custDataLst>
              <p:tags r:id="rId5"/>
            </p:custDataLst>
          </p:nvPr>
        </p:nvSpPr>
        <p:spPr>
          <a:xfrm>
            <a:off x="1016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突出对“一把手”的监督</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7" name="Connector 7"/>
          <p:cNvCxnSpPr/>
          <p:nvPr>
            <p:custDataLst>
              <p:tags r:id="rId6"/>
            </p:custDataLst>
          </p:nvPr>
        </p:nvCxnSpPr>
        <p:spPr>
          <a:xfrm rot="-19098">
            <a:off x="1270018" y="3930650"/>
            <a:ext cx="2286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8" name="AutoShape 8"/>
          <p:cNvSpPr/>
          <p:nvPr>
            <p:custDataLst>
              <p:tags r:id="rId7"/>
            </p:custDataLst>
          </p:nvPr>
        </p:nvSpPr>
        <p:spPr>
          <a:xfrm>
            <a:off x="1016000" y="4175125"/>
            <a:ext cx="2794000" cy="1016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聚焦权力运行关键环节，确保“一把手”始终置于党组织和群众监督之下，防止权力滥用。</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4445000" y="2286000"/>
            <a:ext cx="3302000" cy="3302000"/>
          </a:xfrm>
          <a:prstGeom prst="roundRect">
            <a:avLst>
              <a:gd name="adj" fmla="val 3846"/>
            </a:avLst>
          </a:prstGeom>
          <a:solidFill>
            <a:srgbClr val="FFFFFF">
              <a:alpha val="90000"/>
            </a:srgbClr>
          </a:solidFill>
          <a:ln cap="flat" cmpd="sng">
            <a:solidFill>
              <a:srgbClr val="E6CFCF">
                <a:alpha val="90000"/>
              </a:srgbClr>
            </a:solidFill>
            <a:prstDash val="solid"/>
            <a:round/>
          </a:ln>
          <a:effectLst>
            <a:outerShdw blurRad="101600" dist="50800" dir="54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91200" y="2667000"/>
            <a:ext cx="609600" cy="609600"/>
          </a:xfrm>
          <a:prstGeom prst="rect">
            <a:avLst/>
          </a:prstGeom>
        </p:spPr>
      </p:pic>
      <p:sp>
        <p:nvSpPr>
          <p:cNvPr id="11" name="AutoShape 11"/>
          <p:cNvSpPr/>
          <p:nvPr>
            <p:custDataLst>
              <p:tags r:id="rId12"/>
            </p:custDataLst>
          </p:nvPr>
        </p:nvSpPr>
        <p:spPr>
          <a:xfrm>
            <a:off x="4699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加强对领导班子成员的监督</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2" name="Connector 12"/>
          <p:cNvCxnSpPr/>
          <p:nvPr>
            <p:custDataLst>
              <p:tags r:id="rId13"/>
            </p:custDataLst>
          </p:nvPr>
        </p:nvCxnSpPr>
        <p:spPr>
          <a:xfrm rot="-19098">
            <a:off x="4953018" y="3930650"/>
            <a:ext cx="2286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3" name="AutoShape 13"/>
          <p:cNvSpPr/>
          <p:nvPr>
            <p:custDataLst>
              <p:tags r:id="rId14"/>
            </p:custDataLst>
          </p:nvPr>
        </p:nvSpPr>
        <p:spPr>
          <a:xfrm>
            <a:off x="4699000" y="4175125"/>
            <a:ext cx="2794000" cy="1016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督促班子成员履行“一岗双责”，严肃党内政治生活，增强领导班子整体监督合力。</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5"/>
            </p:custDataLst>
          </p:nvPr>
        </p:nvSpPr>
        <p:spPr>
          <a:xfrm>
            <a:off x="8128000" y="2286000"/>
            <a:ext cx="3302000" cy="3302000"/>
          </a:xfrm>
          <a:prstGeom prst="roundRect">
            <a:avLst>
              <a:gd name="adj" fmla="val 3846"/>
            </a:avLst>
          </a:prstGeom>
          <a:solidFill>
            <a:srgbClr val="FFFFFF">
              <a:alpha val="90000"/>
            </a:srgbClr>
          </a:solidFill>
          <a:ln cap="flat" cmpd="sng">
            <a:solidFill>
              <a:srgbClr val="E6CFCF">
                <a:alpha val="90000"/>
              </a:srgbClr>
            </a:solidFill>
            <a:prstDash val="solid"/>
            <a:round/>
          </a:ln>
          <a:effectLst>
            <a:outerShdw blurRad="101600" dist="50800" dir="5400000" algn="tl" rotWithShape="0">
              <a:srgbClr val="000000">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5" name="Picture 15"/>
          <p:cNvPicPr>
            <a:picLocks noChangeAspect="1"/>
          </p:cNvPicPr>
          <p:nvPr>
            <p:custDataLst>
              <p:tags r:id="rId16"/>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474200" y="2667000"/>
            <a:ext cx="609600" cy="609600"/>
          </a:xfrm>
          <a:prstGeom prst="rect">
            <a:avLst/>
          </a:prstGeom>
        </p:spPr>
      </p:pic>
      <p:sp>
        <p:nvSpPr>
          <p:cNvPr id="16" name="AutoShape 16"/>
          <p:cNvSpPr/>
          <p:nvPr>
            <p:custDataLst>
              <p:tags r:id="rId19"/>
            </p:custDataLst>
          </p:nvPr>
        </p:nvSpPr>
        <p:spPr>
          <a:xfrm>
            <a:off x="8382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管住关键岗位和年轻干部</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7" name="Connector 17"/>
          <p:cNvCxnSpPr/>
          <p:nvPr>
            <p:custDataLst>
              <p:tags r:id="rId20"/>
            </p:custDataLst>
          </p:nvPr>
        </p:nvCxnSpPr>
        <p:spPr>
          <a:xfrm rot="-19098">
            <a:off x="8636018" y="3930650"/>
            <a:ext cx="2286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8" name="AutoShape 18"/>
          <p:cNvSpPr/>
          <p:nvPr>
            <p:custDataLst>
              <p:tags r:id="rId21"/>
            </p:custDataLst>
          </p:nvPr>
        </p:nvSpPr>
        <p:spPr>
          <a:xfrm>
            <a:off x="8382000" y="4175125"/>
            <a:ext cx="2794000" cy="1016000"/>
          </a:xfrm>
          <a:prstGeom prst="rect">
            <a:avLst/>
          </a:prstGeom>
          <a:noFill/>
          <a:ln w="12700" cap="flat" cmpd="sng">
            <a:noFill/>
            <a:prstDash val="solid"/>
            <a:round/>
          </a:ln>
        </p:spPr>
        <p:txBody>
          <a:bodyPr vert="horz" wrap="square" lIns="0" tIns="0" rIns="0" bIns="0" rtlCol="0" anchor="ctr" anchorCtr="0"/>
          <a:lstStyle/>
          <a:p>
            <a:pPr indent="0" algn="just">
              <a:lnSpc>
                <a:spcPct val="117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紧盯管人管钱管物等关键岗位，加强对年轻干部的教育引导，扣好廉洁从政“第一粒扣子”。</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utoShape 4"/>
          <p:cNvSpPr/>
          <p:nvPr/>
        </p:nvSpPr>
        <p:spPr>
          <a:xfrm>
            <a:off x="1016000" y="2413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三、坚持清正廉洁，勇担建设世界一流企业的时代重任</a:t>
            </a:r>
            <a:endParaRPr lang="en-US" sz="1100"/>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（一）深刻把握清廉国企建设的重大意义</a:t>
            </a:r>
            <a:endParaRPr lang="en-US" sz="1100"/>
          </a:p>
        </p:txBody>
      </p:sp>
      <p:sp>
        <p:nvSpPr>
          <p:cNvPr id="4" name="AutoShape 4"/>
          <p:cNvSpPr/>
          <p:nvPr>
            <p:custDataLst>
              <p:tags r:id="rId1"/>
            </p:custDataLst>
          </p:nvPr>
        </p:nvSpPr>
        <p:spPr>
          <a:xfrm>
            <a:off x="762000" y="2286000"/>
            <a:ext cx="3302000" cy="3048000"/>
          </a:xfrm>
          <a:prstGeom prst="roundRect">
            <a:avLst>
              <a:gd name="adj" fmla="val 4166"/>
            </a:avLst>
          </a:prstGeom>
          <a:solidFill>
            <a:srgbClr val="FFFFFF">
              <a:alpha val="90000"/>
            </a:srgbClr>
          </a:solidFill>
          <a:ln w="12700" cap="flat" cmpd="sng">
            <a:solidFill>
              <a:srgbClr val="A50000">
                <a:alpha val="30000"/>
              </a:srgbClr>
            </a:solid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08200" y="2667000"/>
            <a:ext cx="609600" cy="609600"/>
          </a:xfrm>
          <a:prstGeom prst="rect">
            <a:avLst/>
          </a:prstGeom>
        </p:spPr>
      </p:pic>
      <p:sp>
        <p:nvSpPr>
          <p:cNvPr id="6" name="AutoShape 6"/>
          <p:cNvSpPr/>
          <p:nvPr>
            <p:custDataLst>
              <p:tags r:id="rId5"/>
            </p:custDataLst>
          </p:nvPr>
        </p:nvSpPr>
        <p:spPr>
          <a:xfrm>
            <a:off x="761365" y="3429000"/>
            <a:ext cx="314579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践行“两个维护”的政治要求</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7" name="Connector 7"/>
          <p:cNvCxnSpPr/>
          <p:nvPr>
            <p:custDataLst>
              <p:tags r:id="rId6"/>
            </p:custDataLst>
          </p:nvPr>
        </p:nvCxnSpPr>
        <p:spPr>
          <a:xfrm>
            <a:off x="962020" y="3936806"/>
            <a:ext cx="2825115" cy="0"/>
          </a:xfrm>
          <a:prstGeom prst="straightConnector1">
            <a:avLst/>
          </a:prstGeom>
          <a:solidFill>
            <a:srgbClr val="DEE0E3">
              <a:alpha val="100000"/>
            </a:srgbClr>
          </a:solidFill>
          <a:ln w="12700" cap="flat" cmpd="sng">
            <a:solidFill>
              <a:srgbClr val="A50000">
                <a:alpha val="100000"/>
              </a:srgbClr>
            </a:solidFill>
            <a:prstDash val="solid"/>
            <a:round/>
            <a:headEnd type="none" w="med" len="med"/>
            <a:tailEnd type="none" w="med" len="med"/>
          </a:ln>
        </p:spPr>
      </p:cxnSp>
      <p:sp>
        <p:nvSpPr>
          <p:cNvPr id="8" name="AutoShape 8"/>
          <p:cNvSpPr/>
          <p:nvPr>
            <p:custDataLst>
              <p:tags r:id="rId7"/>
            </p:custDataLst>
          </p:nvPr>
        </p:nvSpPr>
        <p:spPr>
          <a:xfrm>
            <a:off x="1016000" y="4127500"/>
            <a:ext cx="2794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坚守政治立场，把党的领导融入公司治理各环节，确保国企改革发展方向正确。</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4445000" y="2286000"/>
            <a:ext cx="3302000" cy="3048000"/>
          </a:xfrm>
          <a:prstGeom prst="roundRect">
            <a:avLst>
              <a:gd name="adj" fmla="val 4166"/>
            </a:avLst>
          </a:prstGeom>
          <a:solidFill>
            <a:srgbClr val="FFFFFF">
              <a:alpha val="90000"/>
            </a:srgbClr>
          </a:solidFill>
          <a:ln w="12700" cap="flat" cmpd="sng">
            <a:solidFill>
              <a:srgbClr val="A50000">
                <a:alpha val="30000"/>
              </a:srgbClr>
            </a:solid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91200" y="2667000"/>
            <a:ext cx="609600" cy="609600"/>
          </a:xfrm>
          <a:prstGeom prst="rect">
            <a:avLst/>
          </a:prstGeom>
        </p:spPr>
      </p:pic>
      <p:sp>
        <p:nvSpPr>
          <p:cNvPr id="11" name="AutoShape 11"/>
          <p:cNvSpPr/>
          <p:nvPr>
            <p:custDataLst>
              <p:tags r:id="rId12"/>
            </p:custDataLst>
          </p:nvPr>
        </p:nvSpPr>
        <p:spPr>
          <a:xfrm>
            <a:off x="4699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实现高质量发展的内在需要</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2" name="Connector 12"/>
          <p:cNvCxnSpPr/>
          <p:nvPr>
            <p:custDataLst>
              <p:tags r:id="rId13"/>
            </p:custDataLst>
          </p:nvPr>
        </p:nvCxnSpPr>
        <p:spPr>
          <a:xfrm>
            <a:off x="4642480" y="3936820"/>
            <a:ext cx="2889885" cy="0"/>
          </a:xfrm>
          <a:prstGeom prst="straightConnector1">
            <a:avLst/>
          </a:prstGeom>
          <a:solidFill>
            <a:srgbClr val="DEE0E3">
              <a:alpha val="100000"/>
            </a:srgbClr>
          </a:solidFill>
          <a:ln w="12700" cap="flat" cmpd="sng">
            <a:solidFill>
              <a:srgbClr val="A50000">
                <a:alpha val="100000"/>
              </a:srgbClr>
            </a:solidFill>
            <a:prstDash val="solid"/>
            <a:round/>
            <a:headEnd type="none" w="med" len="med"/>
            <a:tailEnd type="none" w="med" len="med"/>
          </a:ln>
        </p:spPr>
      </p:cxnSp>
      <p:sp>
        <p:nvSpPr>
          <p:cNvPr id="13" name="AutoShape 13"/>
          <p:cNvSpPr/>
          <p:nvPr>
            <p:custDataLst>
              <p:tags r:id="rId14"/>
            </p:custDataLst>
          </p:nvPr>
        </p:nvSpPr>
        <p:spPr>
          <a:xfrm>
            <a:off x="4699000" y="4127500"/>
            <a:ext cx="2794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营造风清气正的营商环境，降低经营风险，提升企业核心竞争力和可持续发展能力。</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5"/>
            </p:custDataLst>
          </p:nvPr>
        </p:nvSpPr>
        <p:spPr>
          <a:xfrm>
            <a:off x="8128000" y="2286000"/>
            <a:ext cx="3302000" cy="3048000"/>
          </a:xfrm>
          <a:prstGeom prst="roundRect">
            <a:avLst>
              <a:gd name="adj" fmla="val 4166"/>
            </a:avLst>
          </a:prstGeom>
          <a:solidFill>
            <a:srgbClr val="FFFFFF">
              <a:alpha val="90000"/>
            </a:srgbClr>
          </a:solidFill>
          <a:ln w="12700" cap="flat" cmpd="sng">
            <a:solidFill>
              <a:srgbClr val="A50000">
                <a:alpha val="30000"/>
              </a:srgbClr>
            </a:solidFill>
            <a:prstDash val="solid"/>
            <a:round/>
          </a:ln>
          <a:effectLst>
            <a:outerShdw blurRad="101600" dist="50800" dir="5400000" algn="tl" rotWithShape="0">
              <a:srgbClr val="000000">
                <a:alpha val="1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custDataLst>
              <p:tags r:id="rId16"/>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474200" y="2667000"/>
            <a:ext cx="609600" cy="609600"/>
          </a:xfrm>
          <a:prstGeom prst="rect">
            <a:avLst/>
          </a:prstGeom>
        </p:spPr>
      </p:pic>
      <p:sp>
        <p:nvSpPr>
          <p:cNvPr id="16" name="AutoShape 16"/>
          <p:cNvSpPr/>
          <p:nvPr>
            <p:custDataLst>
              <p:tags r:id="rId19"/>
            </p:custDataLst>
          </p:nvPr>
        </p:nvSpPr>
        <p:spPr>
          <a:xfrm>
            <a:off x="8382000" y="3429000"/>
            <a:ext cx="279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履行社会责任的重要体现</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7" name="Connector 17"/>
          <p:cNvCxnSpPr/>
          <p:nvPr>
            <p:custDataLst>
              <p:tags r:id="rId20"/>
            </p:custDataLst>
          </p:nvPr>
        </p:nvCxnSpPr>
        <p:spPr>
          <a:xfrm>
            <a:off x="8371837" y="3937197"/>
            <a:ext cx="2776855" cy="0"/>
          </a:xfrm>
          <a:prstGeom prst="straightConnector1">
            <a:avLst/>
          </a:prstGeom>
          <a:solidFill>
            <a:srgbClr val="DEE0E3">
              <a:alpha val="100000"/>
            </a:srgbClr>
          </a:solidFill>
          <a:ln w="12700" cap="flat" cmpd="sng">
            <a:solidFill>
              <a:srgbClr val="A50000">
                <a:alpha val="100000"/>
              </a:srgbClr>
            </a:solidFill>
            <a:prstDash val="solid"/>
            <a:round/>
            <a:headEnd type="none" w="med" len="med"/>
            <a:tailEnd type="none" w="med" len="med"/>
          </a:ln>
        </p:spPr>
      </p:cxnSp>
      <p:sp>
        <p:nvSpPr>
          <p:cNvPr id="18" name="AutoShape 18"/>
          <p:cNvSpPr/>
          <p:nvPr>
            <p:custDataLst>
              <p:tags r:id="rId21"/>
            </p:custDataLst>
          </p:nvPr>
        </p:nvSpPr>
        <p:spPr>
          <a:xfrm>
            <a:off x="8382000" y="4127500"/>
            <a:ext cx="2794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维护国有资产安全，保障职工群众利益，树立国企良好社会形象，增进社会福祉。</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（二）始终保持惩治腐败高压态势</a:t>
            </a:r>
            <a:endParaRPr lang="en-US" sz="1100"/>
          </a:p>
        </p:txBody>
      </p:sp>
      <p:sp>
        <p:nvSpPr>
          <p:cNvPr id="4" name="AutoShape 4"/>
          <p:cNvSpPr/>
          <p:nvPr>
            <p:custDataLst>
              <p:tags r:id="rId1"/>
            </p:custDataLst>
          </p:nvPr>
        </p:nvSpPr>
        <p:spPr>
          <a:xfrm>
            <a:off x="762000" y="2286000"/>
            <a:ext cx="3302000" cy="3242310"/>
          </a:xfrm>
          <a:prstGeom prst="roundRect">
            <a:avLst>
              <a:gd name="adj" fmla="val 4166"/>
            </a:avLst>
          </a:prstGeom>
          <a:solidFill>
            <a:srgbClr val="FFFFFF">
              <a:alpha val="95000"/>
            </a:srgbClr>
          </a:solidFill>
          <a:ln w="25400" cap="flat" cmpd="sng">
            <a:noFill/>
            <a:prstDash val="solid"/>
            <a:round/>
          </a:ln>
          <a:effectLst>
            <a:outerShdw blurRad="127000" dist="635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800" y="2336800"/>
            <a:ext cx="609600" cy="609600"/>
          </a:xfrm>
          <a:prstGeom prst="rect">
            <a:avLst/>
          </a:prstGeom>
        </p:spPr>
      </p:pic>
      <p:sp>
        <p:nvSpPr>
          <p:cNvPr id="6" name="AutoShape 6"/>
          <p:cNvSpPr/>
          <p:nvPr>
            <p:custDataLst>
              <p:tags r:id="rId5"/>
            </p:custDataLst>
          </p:nvPr>
        </p:nvSpPr>
        <p:spPr>
          <a:xfrm>
            <a:off x="1066800" y="3048000"/>
            <a:ext cx="26924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坚决查处腐败问题</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7" name="Connector 7"/>
          <p:cNvCxnSpPr/>
          <p:nvPr>
            <p:custDataLst>
              <p:tags r:id="rId6"/>
            </p:custDataLst>
          </p:nvPr>
        </p:nvCxnSpPr>
        <p:spPr>
          <a:xfrm rot="-16215">
            <a:off x="1066815" y="3486150"/>
            <a:ext cx="26924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8" name="AutoShape 8"/>
          <p:cNvSpPr/>
          <p:nvPr>
            <p:custDataLst>
              <p:tags r:id="rId7"/>
            </p:custDataLst>
          </p:nvPr>
        </p:nvSpPr>
        <p:spPr>
          <a:xfrm>
            <a:off x="1066800" y="3873500"/>
            <a:ext cx="26924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坚持无禁区、全覆盖、零容忍，重遏制、强高压、长震慑，严肃查处各类腐败案件，持续强化“不敢腐”的震慑效应。</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4445000" y="2286000"/>
            <a:ext cx="3302000" cy="3242310"/>
          </a:xfrm>
          <a:prstGeom prst="roundRect">
            <a:avLst>
              <a:gd name="adj" fmla="val 4166"/>
            </a:avLst>
          </a:prstGeom>
          <a:solidFill>
            <a:srgbClr val="FFFFFF">
              <a:alpha val="95000"/>
            </a:srgbClr>
          </a:solidFill>
          <a:ln w="25400" cap="flat" cmpd="sng">
            <a:noFill/>
            <a:prstDash val="solid"/>
            <a:round/>
          </a:ln>
          <a:effectLst>
            <a:outerShdw blurRad="127000" dist="635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49800" y="2336800"/>
            <a:ext cx="609600" cy="609600"/>
          </a:xfrm>
          <a:prstGeom prst="rect">
            <a:avLst/>
          </a:prstGeom>
        </p:spPr>
      </p:pic>
      <p:sp>
        <p:nvSpPr>
          <p:cNvPr id="11" name="AutoShape 11"/>
          <p:cNvSpPr/>
          <p:nvPr>
            <p:custDataLst>
              <p:tags r:id="rId12"/>
            </p:custDataLst>
          </p:nvPr>
        </p:nvSpPr>
        <p:spPr>
          <a:xfrm>
            <a:off x="4749800" y="3048000"/>
            <a:ext cx="26924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精准运用政策策略</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2" name="Connector 12"/>
          <p:cNvCxnSpPr/>
          <p:nvPr>
            <p:custDataLst>
              <p:tags r:id="rId13"/>
            </p:custDataLst>
          </p:nvPr>
        </p:nvCxnSpPr>
        <p:spPr>
          <a:xfrm rot="-16215">
            <a:off x="4749815" y="3486150"/>
            <a:ext cx="26924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3" name="AutoShape 13"/>
          <p:cNvSpPr/>
          <p:nvPr>
            <p:custDataLst>
              <p:tags r:id="rId14"/>
            </p:custDataLst>
          </p:nvPr>
        </p:nvSpPr>
        <p:spPr>
          <a:xfrm>
            <a:off x="4749800" y="3873500"/>
            <a:ext cx="26924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坚持实事求是，深化运用“四种形态”，做到宽严相济、精准得当，实现政治效果、纪法效果和社会效果的有机统一。</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custDataLst>
              <p:tags r:id="rId15"/>
            </p:custDataLst>
          </p:nvPr>
        </p:nvSpPr>
        <p:spPr>
          <a:xfrm>
            <a:off x="8128000" y="2286000"/>
            <a:ext cx="3302000" cy="3242310"/>
          </a:xfrm>
          <a:prstGeom prst="roundRect">
            <a:avLst>
              <a:gd name="adj" fmla="val 4166"/>
            </a:avLst>
          </a:prstGeom>
          <a:solidFill>
            <a:srgbClr val="FFFFFF">
              <a:alpha val="95000"/>
            </a:srgbClr>
          </a:solidFill>
          <a:ln w="25400" cap="flat" cmpd="sng">
            <a:noFill/>
            <a:prstDash val="solid"/>
            <a:round/>
          </a:ln>
          <a:effectLst>
            <a:outerShdw blurRad="127000" dist="63500" dir="54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5" name="Picture 15"/>
          <p:cNvPicPr>
            <a:picLocks noChangeAspect="1"/>
          </p:cNvPicPr>
          <p:nvPr>
            <p:custDataLst>
              <p:tags r:id="rId16"/>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432800" y="2336800"/>
            <a:ext cx="609600" cy="609600"/>
          </a:xfrm>
          <a:prstGeom prst="rect">
            <a:avLst/>
          </a:prstGeom>
        </p:spPr>
      </p:pic>
      <p:sp>
        <p:nvSpPr>
          <p:cNvPr id="16" name="AutoShape 16"/>
          <p:cNvSpPr/>
          <p:nvPr>
            <p:custDataLst>
              <p:tags r:id="rId19"/>
            </p:custDataLst>
          </p:nvPr>
        </p:nvSpPr>
        <p:spPr>
          <a:xfrm>
            <a:off x="8432800" y="3048000"/>
            <a:ext cx="26924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深化以案促改促治</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7" name="Connector 17"/>
          <p:cNvCxnSpPr/>
          <p:nvPr>
            <p:custDataLst>
              <p:tags r:id="rId20"/>
            </p:custDataLst>
          </p:nvPr>
        </p:nvCxnSpPr>
        <p:spPr>
          <a:xfrm rot="-16215">
            <a:off x="8432815" y="3486150"/>
            <a:ext cx="26924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8" name="AutoShape 18"/>
          <p:cNvSpPr/>
          <p:nvPr>
            <p:custDataLst>
              <p:tags r:id="rId21"/>
            </p:custDataLst>
          </p:nvPr>
        </p:nvSpPr>
        <p:spPr>
          <a:xfrm>
            <a:off x="8432800" y="3873500"/>
            <a:ext cx="26924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做好审查调查“后半篇文章”，深挖案件暴露的制度漏洞，推动完善体制机制，实现查处一案、警示一片、治理一域。</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（三）持续推进作风建设常态化长效化</a:t>
            </a:r>
            <a:endParaRPr lang="en-US" sz="1100"/>
          </a:p>
        </p:txBody>
      </p:sp>
      <p:sp>
        <p:nvSpPr>
          <p:cNvPr id="4" name="AutoShape 4"/>
          <p:cNvSpPr/>
          <p:nvPr>
            <p:custDataLst>
              <p:tags r:id="rId1"/>
            </p:custDataLst>
          </p:nvPr>
        </p:nvSpPr>
        <p:spPr>
          <a:xfrm>
            <a:off x="762000" y="2286000"/>
            <a:ext cx="5080000" cy="3048000"/>
          </a:xfrm>
          <a:prstGeom prst="roundRect">
            <a:avLst>
              <a:gd name="adj" fmla="val 4166"/>
            </a:avLst>
          </a:prstGeom>
          <a:solidFill>
            <a:srgbClr val="FFFFFF">
              <a:alpha val="90000"/>
            </a:srgbClr>
          </a:solidFill>
          <a:ln w="25400" cap="flat" cmpd="sng">
            <a:noFill/>
            <a:prstDash val="solid"/>
            <a:round/>
          </a:ln>
          <a:effectLst>
            <a:outerShdw blurRad="127000" dist="63500" dir="2700000" algn="tl" rotWithShape="0">
              <a:srgbClr val="000000">
                <a:alpha val="1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2524125"/>
            <a:ext cx="609600" cy="609600"/>
          </a:xfrm>
          <a:prstGeom prst="rect">
            <a:avLst/>
          </a:prstGeom>
        </p:spPr>
      </p:pic>
      <p:sp>
        <p:nvSpPr>
          <p:cNvPr id="6" name="AutoShape 6"/>
          <p:cNvSpPr/>
          <p:nvPr>
            <p:custDataLst>
              <p:tags r:id="rId5"/>
            </p:custDataLst>
          </p:nvPr>
        </p:nvSpPr>
        <p:spPr>
          <a:xfrm>
            <a:off x="1143000" y="3222625"/>
            <a:ext cx="431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驰而不息纠治“四风”</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7" name="Connector 7"/>
          <p:cNvCxnSpPr/>
          <p:nvPr>
            <p:custDataLst>
              <p:tags r:id="rId6"/>
            </p:custDataLst>
          </p:nvPr>
        </p:nvCxnSpPr>
        <p:spPr>
          <a:xfrm rot="-10110">
            <a:off x="1143009" y="3803650"/>
            <a:ext cx="4318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8" name="AutoShape 8"/>
          <p:cNvSpPr/>
          <p:nvPr>
            <p:custDataLst>
              <p:tags r:id="rId7"/>
            </p:custDataLst>
          </p:nvPr>
        </p:nvSpPr>
        <p:spPr>
          <a:xfrm>
            <a:off x="1143000" y="40005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锲而不舍落实中央八项规定精神，重点纠治形式主义、官僚主义，坚决破除特权思想和特权行为。</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6350000" y="2286000"/>
            <a:ext cx="5080000" cy="3048000"/>
          </a:xfrm>
          <a:prstGeom prst="roundRect">
            <a:avLst>
              <a:gd name="adj" fmla="val 4166"/>
            </a:avLst>
          </a:prstGeom>
          <a:solidFill>
            <a:srgbClr val="FFFFFF">
              <a:alpha val="90000"/>
            </a:srgbClr>
          </a:solidFill>
          <a:ln w="25400" cap="flat" cmpd="sng">
            <a:noFill/>
            <a:prstDash val="solid"/>
            <a:round/>
          </a:ln>
          <a:effectLst>
            <a:outerShdw blurRad="127000" dist="63500" dir="2700000" algn="tl" rotWithShape="0">
              <a:srgbClr val="000000">
                <a:alpha val="1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31000" y="2524125"/>
            <a:ext cx="609600" cy="609600"/>
          </a:xfrm>
          <a:prstGeom prst="rect">
            <a:avLst/>
          </a:prstGeom>
        </p:spPr>
      </p:pic>
      <p:sp>
        <p:nvSpPr>
          <p:cNvPr id="11" name="AutoShape 11"/>
          <p:cNvSpPr/>
          <p:nvPr>
            <p:custDataLst>
              <p:tags r:id="rId12"/>
            </p:custDataLst>
          </p:nvPr>
        </p:nvSpPr>
        <p:spPr>
          <a:xfrm>
            <a:off x="6731000" y="3222625"/>
            <a:ext cx="431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大力弘扬新风正气</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2" name="Connector 12"/>
          <p:cNvCxnSpPr/>
          <p:nvPr>
            <p:custDataLst>
              <p:tags r:id="rId13"/>
            </p:custDataLst>
          </p:nvPr>
        </p:nvCxnSpPr>
        <p:spPr>
          <a:xfrm rot="-10110">
            <a:off x="6731009" y="3803650"/>
            <a:ext cx="4318000" cy="12700"/>
          </a:xfrm>
          <a:prstGeom prst="straightConnector1">
            <a:avLst/>
          </a:prstGeom>
          <a:solidFill>
            <a:srgbClr val="DEE0E3">
              <a:alpha val="100000"/>
            </a:srgbClr>
          </a:solidFill>
          <a:ln w="25400" cap="flat" cmpd="sng">
            <a:solidFill>
              <a:srgbClr val="A50000">
                <a:alpha val="100000"/>
              </a:srgbClr>
            </a:solidFill>
            <a:prstDash val="solid"/>
            <a:round/>
            <a:headEnd type="none" w="lg" len="lg"/>
            <a:tailEnd type="none" w="lg" len="lg"/>
          </a:ln>
        </p:spPr>
      </p:cxnSp>
      <p:sp>
        <p:nvSpPr>
          <p:cNvPr id="13" name="AutoShape 13"/>
          <p:cNvSpPr/>
          <p:nvPr>
            <p:custDataLst>
              <p:tags r:id="rId14"/>
            </p:custDataLst>
          </p:nvPr>
        </p:nvSpPr>
        <p:spPr>
          <a:xfrm>
            <a:off x="6731000" y="4000500"/>
            <a:ext cx="431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弘扬党的光荣传统和优良作风，促进党员干部特别是领导干部带头深入调查研究，扑下身子干实事。</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（四）建设清廉国企的实践路径</a:t>
            </a:r>
            <a:endParaRPr lang="en-US" sz="1800" b="1" i="0" u="none" strike="noStrike">
              <a:solidFill>
                <a:srgbClr val="A5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762000" y="2032000"/>
            <a:ext cx="5207000" cy="1905000"/>
          </a:xfrm>
          <a:prstGeom prst="roundRect">
            <a:avLst>
              <a:gd name="adj" fmla="val 6666"/>
            </a:avLst>
          </a:prstGeom>
          <a:solidFill>
            <a:srgbClr val="FFFFFF">
              <a:alpha val="90000"/>
            </a:srgbClr>
          </a:solidFill>
          <a:ln w="25400" cap="flat" cmpd="sng">
            <a:noFill/>
            <a:prstDash val="solid"/>
            <a:round/>
          </a:ln>
          <a:effectLst>
            <a:outerShdw blurRad="1270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336800"/>
            <a:ext cx="609600" cy="609600"/>
          </a:xfrm>
          <a:prstGeom prst="rect">
            <a:avLst/>
          </a:prstGeom>
        </p:spPr>
      </p:pic>
      <p:sp>
        <p:nvSpPr>
          <p:cNvPr id="6" name="AutoShape 6"/>
          <p:cNvSpPr/>
          <p:nvPr/>
        </p:nvSpPr>
        <p:spPr>
          <a:xfrm>
            <a:off x="1828800" y="2336800"/>
            <a:ext cx="393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加强廉洁教育，筑牢思想防线</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1828800" y="2794000"/>
            <a:ext cx="3937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常态化开展党纪法规学习，强化理想信念教育，引导党员干部增强廉洁自律意识。</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2032000"/>
            <a:ext cx="5207000" cy="1905000"/>
          </a:xfrm>
          <a:prstGeom prst="roundRect">
            <a:avLst>
              <a:gd name="adj" fmla="val 6666"/>
            </a:avLst>
          </a:prstGeom>
          <a:solidFill>
            <a:srgbClr val="FFFFFF">
              <a:alpha val="90000"/>
            </a:srgbClr>
          </a:solidFill>
          <a:ln w="25400" cap="flat" cmpd="sng">
            <a:noFill/>
            <a:prstDash val="solid"/>
            <a:round/>
          </a:ln>
          <a:effectLst>
            <a:outerShdw blurRad="1270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336800"/>
            <a:ext cx="609600" cy="609600"/>
          </a:xfrm>
          <a:prstGeom prst="rect">
            <a:avLst/>
          </a:prstGeom>
        </p:spPr>
      </p:pic>
      <p:sp>
        <p:nvSpPr>
          <p:cNvPr id="10" name="AutoShape 10"/>
          <p:cNvSpPr/>
          <p:nvPr/>
        </p:nvSpPr>
        <p:spPr>
          <a:xfrm>
            <a:off x="7289800" y="2336800"/>
            <a:ext cx="393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完善制度体系，扎紧制度笼子</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289800" y="2794000"/>
            <a:ext cx="3937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健全权力运行制约机制，规范决策程序，确保制度刚性执行，从源头上预防腐败。</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62000" y="4191000"/>
            <a:ext cx="5207000" cy="1905000"/>
          </a:xfrm>
          <a:prstGeom prst="roundRect">
            <a:avLst>
              <a:gd name="adj" fmla="val 6666"/>
            </a:avLst>
          </a:prstGeom>
          <a:solidFill>
            <a:srgbClr val="FFFFFF">
              <a:alpha val="90000"/>
            </a:srgbClr>
          </a:solidFill>
          <a:ln w="25400" cap="flat" cmpd="sng">
            <a:noFill/>
            <a:prstDash val="solid"/>
            <a:round/>
          </a:ln>
          <a:effectLst>
            <a:outerShdw blurRad="1270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6800" y="4495800"/>
            <a:ext cx="609600" cy="609600"/>
          </a:xfrm>
          <a:prstGeom prst="rect">
            <a:avLst/>
          </a:prstGeom>
        </p:spPr>
      </p:pic>
      <p:sp>
        <p:nvSpPr>
          <p:cNvPr id="14" name="AutoShape 14"/>
          <p:cNvSpPr/>
          <p:nvPr/>
        </p:nvSpPr>
        <p:spPr>
          <a:xfrm>
            <a:off x="1828800" y="4495800"/>
            <a:ext cx="393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强化监督执纪，形成有效震慑</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1828800" y="4953000"/>
            <a:ext cx="3937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整合监督力量，运用“四种形态”，严肃查处违纪违法行为，营造不敢腐的氛围。</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6223000" y="4191000"/>
            <a:ext cx="5207000" cy="1905000"/>
          </a:xfrm>
          <a:prstGeom prst="roundRect">
            <a:avLst>
              <a:gd name="adj" fmla="val 6666"/>
            </a:avLst>
          </a:prstGeom>
          <a:solidFill>
            <a:srgbClr val="FFFFFF">
              <a:alpha val="90000"/>
            </a:srgbClr>
          </a:solidFill>
          <a:ln w="25400" cap="flat" cmpd="sng">
            <a:noFill/>
            <a:prstDash val="solid"/>
            <a:round/>
          </a:ln>
          <a:effectLst>
            <a:outerShdw blurRad="127000" dist="50800" dir="2700000" algn="tl" rotWithShape="0">
              <a:srgbClr val="000000">
                <a:alpha val="15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27800" y="4495800"/>
            <a:ext cx="609600" cy="609600"/>
          </a:xfrm>
          <a:prstGeom prst="rect">
            <a:avLst/>
          </a:prstGeom>
        </p:spPr>
      </p:pic>
      <p:sp>
        <p:nvSpPr>
          <p:cNvPr id="18" name="AutoShape 18"/>
          <p:cNvSpPr/>
          <p:nvPr/>
        </p:nvSpPr>
        <p:spPr>
          <a:xfrm>
            <a:off x="7289800" y="4495800"/>
            <a:ext cx="393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弘扬廉洁文化，营造浓厚氛围</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7289800" y="4953000"/>
            <a:ext cx="3937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传承优秀传统文化，打造具有国企特色的廉洁文化品牌，涵养风清气正的政治生态。</a:t>
            </a:r>
            <a:endParaRPr lang="en-US" sz="18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1016000"/>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结束语</a:t>
            </a:r>
            <a:endPar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1143000" y="2159000"/>
            <a:ext cx="9906000" cy="254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altLang="zh-CN" sz="20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0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修养永无止境，自我革命永远在路上。新时代新征程，国有企业改革发展任务艰巨，党风廉政建设责任重大，让我们更加紧密地团结在以习近平同志为核心的党中央周围，不忘初心、牢记使命，以坚强的党性推进自我革命，以彻底的自我革命精神把全面从严治党引向深入，不断巩固发展风清气正的良好政治生态，为建设产品卓越、品牌卓著、创新领先、治理现代的世界一流企业，为以中国式现代化全面推进强国建设、民族复兴伟业作出新的更大贡献！</a:t>
            </a:r>
            <a:endParaRPr lang="zh-CN" altLang="en-US" sz="20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290,&quot;left&quot;:90,&quot;top&quot;:146.25,&quot;width&quot;:750}"/>
</p:tagLst>
</file>

<file path=ppt/tags/tag2.xml><?xml version="1.0" encoding="utf-8"?>
<p:tagLst xmlns:p="http://schemas.openxmlformats.org/presentationml/2006/main">
  <p:tag name="KSO_WM_DIAGRAM_VIRTUALLY_FRAME" val="{&quot;height&quot;:290,&quot;left&quot;:90,&quot;top&quot;:146.25,&quot;width&quot;:750}"/>
</p:tagLst>
</file>

<file path=ppt/tags/tag3.xml><?xml version="1.0" encoding="utf-8"?>
<p:tagLst xmlns:p="http://schemas.openxmlformats.org/presentationml/2006/main">
  <p:tag name="KSO_WM_DIAGRAM_VIRTUALLY_FRAME" val="{&quot;height&quot;:290,&quot;left&quot;:90,&quot;top&quot;:146.25,&quot;width&quot;:750}"/>
</p:tagLst>
</file>

<file path=ppt/tags/tag4.xml><?xml version="1.0" encoding="utf-8"?>
<p:tagLst xmlns:p="http://schemas.openxmlformats.org/presentationml/2006/main">
  <p:tag name="KSO_WM_DIAGRAM_VIRTUALLY_FRAME" val="{&quot;height&quot;:240,&quot;left&quot;:60,&quot;top&quot;:180,&quot;width&quot;:840}"/>
</p:tagLst>
</file>

<file path=ppt/tags/tag5.xml><?xml version="1.0" encoding="utf-8"?>
<p:tagLst xmlns:p="http://schemas.openxmlformats.org/presentationml/2006/main">
  <p:tag name="KSO_WM_DIAGRAM_VIRTUALLY_FRAME" val="{&quot;height&quot;:240,&quot;left&quot;:60,&quot;top&quot;:180,&quot;width&quot;:840}"/>
</p:tagLst>
</file>

<file path=ppt/tags/tag6.xml><?xml version="1.0" encoding="utf-8"?>
<p:tagLst xmlns:p="http://schemas.openxmlformats.org/presentationml/2006/main">
  <p:tag name="KSO_WM_DIAGRAM_VIRTUALLY_FRAME" val="{&quot;height&quot;:240,&quot;left&quot;:60,&quot;top&quot;:180,&quot;width&quot;:840}"/>
</p:tagLst>
</file>

<file path=ppt/tags/tag7.xml><?xml version="1.0" encoding="utf-8"?>
<p:tagLst xmlns:p="http://schemas.openxmlformats.org/presentationml/2006/main">
  <p:tag name="KSO_WM_DIAGRAM_VIRTUALLY_FRAME" val="{&quot;height&quot;:240,&quot;left&quot;:60,&quot;top&quot;:180,&quot;width&quot;:840}"/>
</p:tagLst>
</file>

<file path=ppt/tags/tag8.xml><?xml version="1.0" encoding="utf-8"?>
<p:tagLst xmlns:p="http://schemas.openxmlformats.org/presentationml/2006/main">
  <p:tag name="KSO_WM_DIAGRAM_VIRTUALLY_FRAME" val="{&quot;height&quot;:240,&quot;left&quot;:60,&quot;top&quot;:180,&quot;width&quot;:840}"/>
</p:tagLst>
</file>

<file path=ppt/tags/tag9.xml><?xml version="1.0" encoding="utf-8"?>
<p:tagLst xmlns:p="http://schemas.openxmlformats.org/presentationml/2006/main">
  <p:tag name="KSO_WM_DIAGRAM_VIRTUALLY_FRAME" val="{&quot;height&quot;:240,&quot;left&quot;:60,&quot;top&quot;:180,&quot;width&quot;:840}"/>
</p:tagLst>
</file>

<file path=ppt/tags/tag10.xml><?xml version="1.0" encoding="utf-8"?>
<p:tagLst xmlns:p="http://schemas.openxmlformats.org/presentationml/2006/main">
  <p:tag name="KSO_WM_DIAGRAM_VIRTUALLY_FRAME" val="{&quot;height&quot;:240,&quot;left&quot;:60,&quot;top&quot;:180,&quot;width&quot;:840}"/>
</p:tagLst>
</file>

<file path=ppt/tags/tag11.xml><?xml version="1.0" encoding="utf-8"?>
<p:tagLst xmlns:p="http://schemas.openxmlformats.org/presentationml/2006/main">
  <p:tag name="KSO_WM_DIAGRAM_VIRTUALLY_FRAME" val="{&quot;height&quot;:240,&quot;left&quot;:60,&quot;top&quot;:180,&quot;width&quot;:840}"/>
</p:tagLst>
</file>

<file path=ppt/tags/tag12.xml><?xml version="1.0" encoding="utf-8"?>
<p:tagLst xmlns:p="http://schemas.openxmlformats.org/presentationml/2006/main">
  <p:tag name="KSO_WM_DIAGRAM_VIRTUALLY_FRAME" val="{&quot;height&quot;:240,&quot;left&quot;:60,&quot;top&quot;:180,&quot;width&quot;:840}"/>
</p:tagLst>
</file>

<file path=ppt/tags/tag13.xml><?xml version="1.0" encoding="utf-8"?>
<p:tagLst xmlns:p="http://schemas.openxmlformats.org/presentationml/2006/main">
  <p:tag name="KSO_WM_DIAGRAM_VIRTUALLY_FRAME" val="{&quot;height&quot;:240,&quot;left&quot;:60,&quot;top&quot;:180,&quot;width&quot;:840}"/>
</p:tagLst>
</file>

<file path=ppt/tags/tag14.xml><?xml version="1.0" encoding="utf-8"?>
<p:tagLst xmlns:p="http://schemas.openxmlformats.org/presentationml/2006/main">
  <p:tag name="KSO_WM_DIAGRAM_VIRTUALLY_FRAME" val="{&quot;height&quot;:240,&quot;left&quot;:60,&quot;top&quot;:180,&quot;width&quot;:840}"/>
</p:tagLst>
</file>

<file path=ppt/tags/tag15.xml><?xml version="1.0" encoding="utf-8"?>
<p:tagLst xmlns:p="http://schemas.openxmlformats.org/presentationml/2006/main">
  <p:tag name="KSO_WM_DIAGRAM_VIRTUALLY_FRAME" val="{&quot;height&quot;:240,&quot;left&quot;:60,&quot;top&quot;:180,&quot;width&quot;:840}"/>
</p:tagLst>
</file>

<file path=ppt/tags/tag16.xml><?xml version="1.0" encoding="utf-8"?>
<p:tagLst xmlns:p="http://schemas.openxmlformats.org/presentationml/2006/main">
  <p:tag name="KSO_WM_DIAGRAM_VIRTUALLY_FRAME" val="{&quot;height&quot;:240,&quot;left&quot;:60,&quot;top&quot;:180,&quot;width&quot;:840}"/>
</p:tagLst>
</file>

<file path=ppt/tags/tag17.xml><?xml version="1.0" encoding="utf-8"?>
<p:tagLst xmlns:p="http://schemas.openxmlformats.org/presentationml/2006/main">
  <p:tag name="KSO_WM_DIAGRAM_VIRTUALLY_FRAME" val="{&quot;height&quot;:240,&quot;left&quot;:60,&quot;top&quot;:180,&quot;width&quot;:840}"/>
</p:tagLst>
</file>

<file path=ppt/tags/tag18.xml><?xml version="1.0" encoding="utf-8"?>
<p:tagLst xmlns:p="http://schemas.openxmlformats.org/presentationml/2006/main">
  <p:tag name="KSO_WM_DIAGRAM_VIRTUALLY_FRAME" val="{&quot;height&quot;:240,&quot;left&quot;:60,&quot;top&quot;:180,&quot;width&quot;:840}"/>
</p:tagLst>
</file>

<file path=ppt/tags/tag19.xml><?xml version="1.0" encoding="utf-8"?>
<p:tagLst xmlns:p="http://schemas.openxmlformats.org/presentationml/2006/main">
  <p:tag name="KSO_WM_DIAGRAM_VIRTUALLY_FRAME" val="{&quot;height&quot;:320,&quot;left&quot;:60,&quot;top&quot;:170,&quot;width&quot;:840}"/>
</p:tagLst>
</file>

<file path=ppt/tags/tag20.xml><?xml version="1.0" encoding="utf-8"?>
<p:tagLst xmlns:p="http://schemas.openxmlformats.org/presentationml/2006/main">
  <p:tag name="KSO_WM_DIAGRAM_VIRTUALLY_FRAME" val="{&quot;height&quot;:320,&quot;left&quot;:60,&quot;top&quot;:170,&quot;width&quot;:840}"/>
</p:tagLst>
</file>

<file path=ppt/tags/tag21.xml><?xml version="1.0" encoding="utf-8"?>
<p:tagLst xmlns:p="http://schemas.openxmlformats.org/presentationml/2006/main">
  <p:tag name="KSO_WM_DIAGRAM_VIRTUALLY_FRAME" val="{&quot;height&quot;:320,&quot;left&quot;:60,&quot;top&quot;:170,&quot;width&quot;:840}"/>
</p:tagLst>
</file>

<file path=ppt/tags/tag22.xml><?xml version="1.0" encoding="utf-8"?>
<p:tagLst xmlns:p="http://schemas.openxmlformats.org/presentationml/2006/main">
  <p:tag name="KSO_WM_DIAGRAM_VIRTUALLY_FRAME" val="{&quot;height&quot;:320,&quot;left&quot;:60,&quot;top&quot;:170,&quot;width&quot;:840}"/>
</p:tagLst>
</file>

<file path=ppt/tags/tag23.xml><?xml version="1.0" encoding="utf-8"?>
<p:tagLst xmlns:p="http://schemas.openxmlformats.org/presentationml/2006/main">
  <p:tag name="KSO_WM_DIAGRAM_VIRTUALLY_FRAME" val="{&quot;height&quot;:320,&quot;left&quot;:60,&quot;top&quot;:170,&quot;width&quot;:840}"/>
</p:tagLst>
</file>

<file path=ppt/tags/tag24.xml><?xml version="1.0" encoding="utf-8"?>
<p:tagLst xmlns:p="http://schemas.openxmlformats.org/presentationml/2006/main">
  <p:tag name="KSO_WM_DIAGRAM_VIRTUALLY_FRAME" val="{&quot;height&quot;:320,&quot;left&quot;:60,&quot;top&quot;:170,&quot;width&quot;:840}"/>
</p:tagLst>
</file>

<file path=ppt/tags/tag25.xml><?xml version="1.0" encoding="utf-8"?>
<p:tagLst xmlns:p="http://schemas.openxmlformats.org/presentationml/2006/main">
  <p:tag name="KSO_WM_DIAGRAM_VIRTUALLY_FRAME" val="{&quot;height&quot;:320,&quot;left&quot;:60,&quot;top&quot;:170,&quot;width&quot;:840}"/>
</p:tagLst>
</file>

<file path=ppt/tags/tag26.xml><?xml version="1.0" encoding="utf-8"?>
<p:tagLst xmlns:p="http://schemas.openxmlformats.org/presentationml/2006/main">
  <p:tag name="KSO_WM_DIAGRAM_VIRTUALLY_FRAME" val="{&quot;height&quot;:320,&quot;left&quot;:60,&quot;top&quot;:170,&quot;width&quot;:840}"/>
</p:tagLst>
</file>

<file path=ppt/tags/tag27.xml><?xml version="1.0" encoding="utf-8"?>
<p:tagLst xmlns:p="http://schemas.openxmlformats.org/presentationml/2006/main">
  <p:tag name="KSO_WM_DIAGRAM_VIRTUALLY_FRAME" val="{&quot;height&quot;:320,&quot;left&quot;:60,&quot;top&quot;:170,&quot;width&quot;:840}"/>
</p:tagLst>
</file>

<file path=ppt/tags/tag28.xml><?xml version="1.0" encoding="utf-8"?>
<p:tagLst xmlns:p="http://schemas.openxmlformats.org/presentationml/2006/main">
  <p:tag name="KSO_WM_DIAGRAM_VIRTUALLY_FRAME" val="{&quot;height&quot;:320,&quot;left&quot;:60,&quot;top&quot;:170,&quot;width&quot;:840}"/>
</p:tagLst>
</file>

<file path=ppt/tags/tag29.xml><?xml version="1.0" encoding="utf-8"?>
<p:tagLst xmlns:p="http://schemas.openxmlformats.org/presentationml/2006/main">
  <p:tag name="KSO_WM_DIAGRAM_VIRTUALLY_FRAME" val="{&quot;height&quot;:320,&quot;left&quot;:60,&quot;top&quot;:170,&quot;width&quot;:840}"/>
</p:tagLst>
</file>

<file path=ppt/tags/tag30.xml><?xml version="1.0" encoding="utf-8"?>
<p:tagLst xmlns:p="http://schemas.openxmlformats.org/presentationml/2006/main">
  <p:tag name="KSO_WM_DIAGRAM_VIRTUALLY_FRAME" val="{&quot;height&quot;:320,&quot;left&quot;:60,&quot;top&quot;:170,&quot;width&quot;:840}"/>
</p:tagLst>
</file>

<file path=ppt/tags/tag31.xml><?xml version="1.0" encoding="utf-8"?>
<p:tagLst xmlns:p="http://schemas.openxmlformats.org/presentationml/2006/main">
  <p:tag name="KSO_WM_DIAGRAM_VIRTUALLY_FRAME" val="{&quot;height&quot;:320,&quot;left&quot;:60,&quot;top&quot;:170,&quot;width&quot;:840}"/>
</p:tagLst>
</file>

<file path=ppt/tags/tag32.xml><?xml version="1.0" encoding="utf-8"?>
<p:tagLst xmlns:p="http://schemas.openxmlformats.org/presentationml/2006/main">
  <p:tag name="KSO_WM_DIAGRAM_VIRTUALLY_FRAME" val="{&quot;height&quot;:320,&quot;left&quot;:60,&quot;top&quot;:170,&quot;width&quot;:840}"/>
</p:tagLst>
</file>

<file path=ppt/tags/tag33.xml><?xml version="1.0" encoding="utf-8"?>
<p:tagLst xmlns:p="http://schemas.openxmlformats.org/presentationml/2006/main">
  <p:tag name="KSO_WM_DIAGRAM_VIRTUALLY_FRAME" val="{&quot;height&quot;:320,&quot;left&quot;:60,&quot;top&quot;:170,&quot;width&quot;:840}"/>
</p:tagLst>
</file>

<file path=ppt/tags/tag34.xml><?xml version="1.0" encoding="utf-8"?>
<p:tagLst xmlns:p="http://schemas.openxmlformats.org/presentationml/2006/main">
  <p:tag name="KSO_WM_DIAGRAM_VIRTUALLY_FRAME" val="{&quot;height&quot;:320,&quot;left&quot;:60,&quot;top&quot;:170,&quot;width&quot;:840}"/>
</p:tagLst>
</file>

<file path=ppt/tags/tag35.xml><?xml version="1.0" encoding="utf-8"?>
<p:tagLst xmlns:p="http://schemas.openxmlformats.org/presentationml/2006/main">
  <p:tag name="KSO_WM_DIAGRAM_VIRTUALLY_FRAME" val="{&quot;height&quot;:342.3,&quot;left&quot;:60,&quot;top&quot;:160,&quot;width&quot;:840}"/>
</p:tagLst>
</file>

<file path=ppt/tags/tag36.xml><?xml version="1.0" encoding="utf-8"?>
<p:tagLst xmlns:p="http://schemas.openxmlformats.org/presentationml/2006/main">
  <p:tag name="KSO_WM_DIAGRAM_VIRTUALLY_FRAME" val="{&quot;height&quot;:342.3,&quot;left&quot;:60,&quot;top&quot;:160,&quot;width&quot;:840}"/>
</p:tagLst>
</file>

<file path=ppt/tags/tag37.xml><?xml version="1.0" encoding="utf-8"?>
<p:tagLst xmlns:p="http://schemas.openxmlformats.org/presentationml/2006/main">
  <p:tag name="KSO_WM_DIAGRAM_VIRTUALLY_FRAME" val="{&quot;height&quot;:342.3,&quot;left&quot;:60,&quot;top&quot;:160,&quot;width&quot;:840}"/>
</p:tagLst>
</file>

<file path=ppt/tags/tag38.xml><?xml version="1.0" encoding="utf-8"?>
<p:tagLst xmlns:p="http://schemas.openxmlformats.org/presentationml/2006/main">
  <p:tag name="KSO_WM_DIAGRAM_VIRTUALLY_FRAME" val="{&quot;height&quot;:342.3,&quot;left&quot;:60,&quot;top&quot;:160,&quot;width&quot;:840}"/>
</p:tagLst>
</file>

<file path=ppt/tags/tag39.xml><?xml version="1.0" encoding="utf-8"?>
<p:tagLst xmlns:p="http://schemas.openxmlformats.org/presentationml/2006/main">
  <p:tag name="KSO_WM_DIAGRAM_VIRTUALLY_FRAME" val="{&quot;height&quot;:342.3,&quot;left&quot;:60,&quot;top&quot;:160,&quot;width&quot;:840}"/>
</p:tagLst>
</file>

<file path=ppt/tags/tag40.xml><?xml version="1.0" encoding="utf-8"?>
<p:tagLst xmlns:p="http://schemas.openxmlformats.org/presentationml/2006/main">
  <p:tag name="KSO_WM_DIAGRAM_VIRTUALLY_FRAME" val="{&quot;height&quot;:342.3,&quot;left&quot;:60,&quot;top&quot;:160,&quot;width&quot;:840}"/>
</p:tagLst>
</file>

<file path=ppt/tags/tag41.xml><?xml version="1.0" encoding="utf-8"?>
<p:tagLst xmlns:p="http://schemas.openxmlformats.org/presentationml/2006/main">
  <p:tag name="KSO_WM_DIAGRAM_VIRTUALLY_FRAME" val="{&quot;height&quot;:342.3,&quot;left&quot;:60,&quot;top&quot;:160,&quot;width&quot;:840}"/>
</p:tagLst>
</file>

<file path=ppt/tags/tag42.xml><?xml version="1.0" encoding="utf-8"?>
<p:tagLst xmlns:p="http://schemas.openxmlformats.org/presentationml/2006/main">
  <p:tag name="KSO_WM_DIAGRAM_VIRTUALLY_FRAME" val="{&quot;height&quot;:342.3,&quot;left&quot;:60,&quot;top&quot;:160,&quot;width&quot;:840}"/>
</p:tagLst>
</file>

<file path=ppt/tags/tag43.xml><?xml version="1.0" encoding="utf-8"?>
<p:tagLst xmlns:p="http://schemas.openxmlformats.org/presentationml/2006/main">
  <p:tag name="KSO_WM_DIAGRAM_VIRTUALLY_FRAME" val="{&quot;height&quot;:342.3,&quot;left&quot;:60,&quot;top&quot;:160,&quot;width&quot;:840}"/>
</p:tagLst>
</file>

<file path=ppt/tags/tag44.xml><?xml version="1.0" encoding="utf-8"?>
<p:tagLst xmlns:p="http://schemas.openxmlformats.org/presentationml/2006/main">
  <p:tag name="KSO_WM_DIAGRAM_VIRTUALLY_FRAME" val="{&quot;height&quot;:342.3,&quot;left&quot;:60,&quot;top&quot;:160,&quot;width&quot;:840}"/>
</p:tagLst>
</file>

<file path=ppt/tags/tag45.xml><?xml version="1.0" encoding="utf-8"?>
<p:tagLst xmlns:p="http://schemas.openxmlformats.org/presentationml/2006/main">
  <p:tag name="KSO_WM_DIAGRAM_VIRTUALLY_FRAME" val="{&quot;height&quot;:260,&quot;left&quot;:60,&quot;top&quot;:180,&quot;width&quot;:840}"/>
</p:tagLst>
</file>

<file path=ppt/tags/tag46.xml><?xml version="1.0" encoding="utf-8"?>
<p:tagLst xmlns:p="http://schemas.openxmlformats.org/presentationml/2006/main">
  <p:tag name="KSO_WM_DIAGRAM_VIRTUALLY_FRAME" val="{&quot;height&quot;:260,&quot;left&quot;:60,&quot;top&quot;:180,&quot;width&quot;:840}"/>
</p:tagLst>
</file>

<file path=ppt/tags/tag47.xml><?xml version="1.0" encoding="utf-8"?>
<p:tagLst xmlns:p="http://schemas.openxmlformats.org/presentationml/2006/main">
  <p:tag name="KSO_WM_DIAGRAM_VIRTUALLY_FRAME" val="{&quot;height&quot;:260,&quot;left&quot;:60,&quot;top&quot;:180,&quot;width&quot;:840}"/>
</p:tagLst>
</file>

<file path=ppt/tags/tag48.xml><?xml version="1.0" encoding="utf-8"?>
<p:tagLst xmlns:p="http://schemas.openxmlformats.org/presentationml/2006/main">
  <p:tag name="KSO_WM_DIAGRAM_VIRTUALLY_FRAME" val="{&quot;height&quot;:260,&quot;left&quot;:60,&quot;top&quot;:180,&quot;width&quot;:840}"/>
</p:tagLst>
</file>

<file path=ppt/tags/tag49.xml><?xml version="1.0" encoding="utf-8"?>
<p:tagLst xmlns:p="http://schemas.openxmlformats.org/presentationml/2006/main">
  <p:tag name="KSO_WM_DIAGRAM_VIRTUALLY_FRAME" val="{&quot;height&quot;:260,&quot;left&quot;:60,&quot;top&quot;:180,&quot;width&quot;:840}"/>
</p:tagLst>
</file>

<file path=ppt/tags/tag50.xml><?xml version="1.0" encoding="utf-8"?>
<p:tagLst xmlns:p="http://schemas.openxmlformats.org/presentationml/2006/main">
  <p:tag name="KSO_WM_DIAGRAM_VIRTUALLY_FRAME" val="{&quot;height&quot;:260,&quot;left&quot;:60,&quot;top&quot;:180,&quot;width&quot;:840}"/>
</p:tagLst>
</file>

<file path=ppt/tags/tag51.xml><?xml version="1.0" encoding="utf-8"?>
<p:tagLst xmlns:p="http://schemas.openxmlformats.org/presentationml/2006/main">
  <p:tag name="KSO_WM_DIAGRAM_VIRTUALLY_FRAME" val="{&quot;height&quot;:260,&quot;left&quot;:60,&quot;top&quot;:180,&quot;width&quot;:840}"/>
</p:tagLst>
</file>

<file path=ppt/tags/tag52.xml><?xml version="1.0" encoding="utf-8"?>
<p:tagLst xmlns:p="http://schemas.openxmlformats.org/presentationml/2006/main">
  <p:tag name="KSO_WM_DIAGRAM_VIRTUALLY_FRAME" val="{&quot;height&quot;:260,&quot;left&quot;:60,&quot;top&quot;:180,&quot;width&quot;:840}"/>
</p:tagLst>
</file>

<file path=ppt/tags/tag53.xml><?xml version="1.0" encoding="utf-8"?>
<p:tagLst xmlns:p="http://schemas.openxmlformats.org/presentationml/2006/main">
  <p:tag name="KSO_WM_DIAGRAM_VIRTUALLY_FRAME" val="{&quot;height&quot;:260,&quot;left&quot;:60,&quot;top&quot;:180,&quot;width&quot;:840}"/>
</p:tagLst>
</file>

<file path=ppt/tags/tag54.xml><?xml version="1.0" encoding="utf-8"?>
<p:tagLst xmlns:p="http://schemas.openxmlformats.org/presentationml/2006/main">
  <p:tag name="KSO_WM_DIAGRAM_VIRTUALLY_FRAME" val="{&quot;height&quot;:260,&quot;left&quot;:60,&quot;top&quot;:180,&quot;width&quot;:840}"/>
</p:tagLst>
</file>

<file path=ppt/tags/tag55.xml><?xml version="1.0" encoding="utf-8"?>
<p:tagLst xmlns:p="http://schemas.openxmlformats.org/presentationml/2006/main">
  <p:tag name="KSO_WM_DIAGRAM_VIRTUALLY_FRAME" val="{&quot;height&quot;:260,&quot;left&quot;:60,&quot;top&quot;:180,&quot;width&quot;:840}"/>
</p:tagLst>
</file>

<file path=ppt/tags/tag56.xml><?xml version="1.0" encoding="utf-8"?>
<p:tagLst xmlns:p="http://schemas.openxmlformats.org/presentationml/2006/main">
  <p:tag name="KSO_WM_DIAGRAM_VIRTUALLY_FRAME" val="{&quot;height&quot;:260,&quot;left&quot;:60,&quot;top&quot;:180,&quot;width&quot;:840}"/>
</p:tagLst>
</file>

<file path=ppt/tags/tag57.xml><?xml version="1.0" encoding="utf-8"?>
<p:tagLst xmlns:p="http://schemas.openxmlformats.org/presentationml/2006/main">
  <p:tag name="KSO_WM_DIAGRAM_VIRTUALLY_FRAME" val="{&quot;height&quot;:260,&quot;left&quot;:60,&quot;top&quot;:180,&quot;width&quot;:840}"/>
</p:tagLst>
</file>

<file path=ppt/tags/tag58.xml><?xml version="1.0" encoding="utf-8"?>
<p:tagLst xmlns:p="http://schemas.openxmlformats.org/presentationml/2006/main">
  <p:tag name="KSO_WM_DIAGRAM_VIRTUALLY_FRAME" val="{&quot;height&quot;:260,&quot;left&quot;:60,&quot;top&quot;:180,&quot;width&quot;:840}"/>
</p:tagLst>
</file>

<file path=ppt/tags/tag59.xml><?xml version="1.0" encoding="utf-8"?>
<p:tagLst xmlns:p="http://schemas.openxmlformats.org/presentationml/2006/main">
  <p:tag name="KSO_WM_DIAGRAM_VIRTUALLY_FRAME" val="{&quot;height&quot;:260,&quot;left&quot;:60,&quot;top&quot;:180,&quot;width&quot;:840}"/>
</p:tagLst>
</file>

<file path=ppt/tags/tag60.xml><?xml version="1.0" encoding="utf-8"?>
<p:tagLst xmlns:p="http://schemas.openxmlformats.org/presentationml/2006/main">
  <p:tag name="KSO_WM_DIAGRAM_VIRTUALLY_FRAME" val="{&quot;height&quot;:240,&quot;left&quot;:59.95,&quot;top&quot;:180,&quot;width&quot;:840.05}"/>
</p:tagLst>
</file>

<file path=ppt/tags/tag61.xml><?xml version="1.0" encoding="utf-8"?>
<p:tagLst xmlns:p="http://schemas.openxmlformats.org/presentationml/2006/main">
  <p:tag name="KSO_WM_DIAGRAM_VIRTUALLY_FRAME" val="{&quot;height&quot;:240,&quot;left&quot;:59.95,&quot;top&quot;:180,&quot;width&quot;:840.05}"/>
</p:tagLst>
</file>

<file path=ppt/tags/tag62.xml><?xml version="1.0" encoding="utf-8"?>
<p:tagLst xmlns:p="http://schemas.openxmlformats.org/presentationml/2006/main">
  <p:tag name="KSO_WM_DIAGRAM_VIRTUALLY_FRAME" val="{&quot;height&quot;:240,&quot;left&quot;:59.95,&quot;top&quot;:180,&quot;width&quot;:840.05}"/>
</p:tagLst>
</file>

<file path=ppt/tags/tag63.xml><?xml version="1.0" encoding="utf-8"?>
<p:tagLst xmlns:p="http://schemas.openxmlformats.org/presentationml/2006/main">
  <p:tag name="KSO_WM_DIAGRAM_VIRTUALLY_FRAME" val="{&quot;height&quot;:240,&quot;left&quot;:59.95,&quot;top&quot;:180,&quot;width&quot;:840.05}"/>
</p:tagLst>
</file>

<file path=ppt/tags/tag64.xml><?xml version="1.0" encoding="utf-8"?>
<p:tagLst xmlns:p="http://schemas.openxmlformats.org/presentationml/2006/main">
  <p:tag name="KSO_WM_DIAGRAM_VIRTUALLY_FRAME" val="{&quot;height&quot;:240,&quot;left&quot;:59.95,&quot;top&quot;:180,&quot;width&quot;:840.05}"/>
</p:tagLst>
</file>

<file path=ppt/tags/tag65.xml><?xml version="1.0" encoding="utf-8"?>
<p:tagLst xmlns:p="http://schemas.openxmlformats.org/presentationml/2006/main">
  <p:tag name="KSO_WM_DIAGRAM_VIRTUALLY_FRAME" val="{&quot;height&quot;:240,&quot;left&quot;:59.95,&quot;top&quot;:180,&quot;width&quot;:840.05}"/>
</p:tagLst>
</file>

<file path=ppt/tags/tag66.xml><?xml version="1.0" encoding="utf-8"?>
<p:tagLst xmlns:p="http://schemas.openxmlformats.org/presentationml/2006/main">
  <p:tag name="KSO_WM_DIAGRAM_VIRTUALLY_FRAME" val="{&quot;height&quot;:240,&quot;left&quot;:59.95,&quot;top&quot;:180,&quot;width&quot;:840.05}"/>
</p:tagLst>
</file>

<file path=ppt/tags/tag67.xml><?xml version="1.0" encoding="utf-8"?>
<p:tagLst xmlns:p="http://schemas.openxmlformats.org/presentationml/2006/main">
  <p:tag name="KSO_WM_DIAGRAM_VIRTUALLY_FRAME" val="{&quot;height&quot;:240,&quot;left&quot;:59.95,&quot;top&quot;:180,&quot;width&quot;:840.05}"/>
</p:tagLst>
</file>

<file path=ppt/tags/tag68.xml><?xml version="1.0" encoding="utf-8"?>
<p:tagLst xmlns:p="http://schemas.openxmlformats.org/presentationml/2006/main">
  <p:tag name="KSO_WM_DIAGRAM_VIRTUALLY_FRAME" val="{&quot;height&quot;:240,&quot;left&quot;:59.95,&quot;top&quot;:180,&quot;width&quot;:840.05}"/>
</p:tagLst>
</file>

<file path=ppt/tags/tag69.xml><?xml version="1.0" encoding="utf-8"?>
<p:tagLst xmlns:p="http://schemas.openxmlformats.org/presentationml/2006/main">
  <p:tag name="KSO_WM_DIAGRAM_VIRTUALLY_FRAME" val="{&quot;height&quot;:240,&quot;left&quot;:59.95,&quot;top&quot;:180,&quot;width&quot;:840.05}"/>
</p:tagLst>
</file>

<file path=ppt/tags/tag70.xml><?xml version="1.0" encoding="utf-8"?>
<p:tagLst xmlns:p="http://schemas.openxmlformats.org/presentationml/2006/main">
  <p:tag name="KSO_WM_DIAGRAM_VIRTUALLY_FRAME" val="{&quot;height&quot;:240,&quot;left&quot;:59.95,&quot;top&quot;:180,&quot;width&quot;:840.05}"/>
</p:tagLst>
</file>

<file path=ppt/tags/tag71.xml><?xml version="1.0" encoding="utf-8"?>
<p:tagLst xmlns:p="http://schemas.openxmlformats.org/presentationml/2006/main">
  <p:tag name="KSO_WM_DIAGRAM_VIRTUALLY_FRAME" val="{&quot;height&quot;:240,&quot;left&quot;:59.95,&quot;top&quot;:180,&quot;width&quot;:840.05}"/>
</p:tagLst>
</file>

<file path=ppt/tags/tag72.xml><?xml version="1.0" encoding="utf-8"?>
<p:tagLst xmlns:p="http://schemas.openxmlformats.org/presentationml/2006/main">
  <p:tag name="KSO_WM_DIAGRAM_VIRTUALLY_FRAME" val="{&quot;height&quot;:240,&quot;left&quot;:59.95,&quot;top&quot;:180,&quot;width&quot;:840.05}"/>
</p:tagLst>
</file>

<file path=ppt/tags/tag73.xml><?xml version="1.0" encoding="utf-8"?>
<p:tagLst xmlns:p="http://schemas.openxmlformats.org/presentationml/2006/main">
  <p:tag name="KSO_WM_DIAGRAM_VIRTUALLY_FRAME" val="{&quot;height&quot;:240,&quot;left&quot;:59.95,&quot;top&quot;:180,&quot;width&quot;:840.05}"/>
</p:tagLst>
</file>

<file path=ppt/tags/tag74.xml><?xml version="1.0" encoding="utf-8"?>
<p:tagLst xmlns:p="http://schemas.openxmlformats.org/presentationml/2006/main">
  <p:tag name="KSO_WM_DIAGRAM_VIRTUALLY_FRAME" val="{&quot;height&quot;:240,&quot;left&quot;:59.95,&quot;top&quot;:180,&quot;width&quot;:840.05}"/>
</p:tagLst>
</file>

<file path=ppt/tags/tag75.xml><?xml version="1.0" encoding="utf-8"?>
<p:tagLst xmlns:p="http://schemas.openxmlformats.org/presentationml/2006/main">
  <p:tag name="KSO_WM_DIAGRAM_VIRTUALLY_FRAME" val="{&quot;height&quot;:276.85,&quot;left&quot;:60,&quot;top&quot;:180,&quot;width&quot;:840}"/>
</p:tagLst>
</file>

<file path=ppt/tags/tag76.xml><?xml version="1.0" encoding="utf-8"?>
<p:tagLst xmlns:p="http://schemas.openxmlformats.org/presentationml/2006/main">
  <p:tag name="KSO_WM_DIAGRAM_VIRTUALLY_FRAME" val="{&quot;height&quot;:276.85,&quot;left&quot;:60,&quot;top&quot;:180,&quot;width&quot;:840}"/>
</p:tagLst>
</file>

<file path=ppt/tags/tag77.xml><?xml version="1.0" encoding="utf-8"?>
<p:tagLst xmlns:p="http://schemas.openxmlformats.org/presentationml/2006/main">
  <p:tag name="KSO_WM_DIAGRAM_VIRTUALLY_FRAME" val="{&quot;height&quot;:276.85,&quot;left&quot;:60,&quot;top&quot;:180,&quot;width&quot;:840}"/>
</p:tagLst>
</file>

<file path=ppt/tags/tag78.xml><?xml version="1.0" encoding="utf-8"?>
<p:tagLst xmlns:p="http://schemas.openxmlformats.org/presentationml/2006/main">
  <p:tag name="KSO_WM_DIAGRAM_VIRTUALLY_FRAME" val="{&quot;height&quot;:276.85,&quot;left&quot;:60,&quot;top&quot;:180,&quot;width&quot;:840}"/>
</p:tagLst>
</file>

<file path=ppt/tags/tag79.xml><?xml version="1.0" encoding="utf-8"?>
<p:tagLst xmlns:p="http://schemas.openxmlformats.org/presentationml/2006/main">
  <p:tag name="KSO_WM_DIAGRAM_VIRTUALLY_FRAME" val="{&quot;height&quot;:276.85,&quot;left&quot;:60,&quot;top&quot;:180,&quot;width&quot;:840}"/>
</p:tagLst>
</file>

<file path=ppt/tags/tag80.xml><?xml version="1.0" encoding="utf-8"?>
<p:tagLst xmlns:p="http://schemas.openxmlformats.org/presentationml/2006/main">
  <p:tag name="KSO_WM_DIAGRAM_VIRTUALLY_FRAME" val="{&quot;height&quot;:276.85,&quot;left&quot;:60,&quot;top&quot;:180,&quot;width&quot;:840}"/>
</p:tagLst>
</file>

<file path=ppt/tags/tag81.xml><?xml version="1.0" encoding="utf-8"?>
<p:tagLst xmlns:p="http://schemas.openxmlformats.org/presentationml/2006/main">
  <p:tag name="KSO_WM_DIAGRAM_VIRTUALLY_FRAME" val="{&quot;height&quot;:276.85,&quot;left&quot;:60,&quot;top&quot;:180,&quot;width&quot;:840}"/>
</p:tagLst>
</file>

<file path=ppt/tags/tag82.xml><?xml version="1.0" encoding="utf-8"?>
<p:tagLst xmlns:p="http://schemas.openxmlformats.org/presentationml/2006/main">
  <p:tag name="KSO_WM_DIAGRAM_VIRTUALLY_FRAME" val="{&quot;height&quot;:276.85,&quot;left&quot;:60,&quot;top&quot;:180,&quot;width&quot;:840}"/>
</p:tagLst>
</file>

<file path=ppt/tags/tag83.xml><?xml version="1.0" encoding="utf-8"?>
<p:tagLst xmlns:p="http://schemas.openxmlformats.org/presentationml/2006/main">
  <p:tag name="KSO_WM_DIAGRAM_VIRTUALLY_FRAME" val="{&quot;height&quot;:276.85,&quot;left&quot;:60,&quot;top&quot;:180,&quot;width&quot;:840}"/>
</p:tagLst>
</file>

<file path=ppt/tags/tag84.xml><?xml version="1.0" encoding="utf-8"?>
<p:tagLst xmlns:p="http://schemas.openxmlformats.org/presentationml/2006/main">
  <p:tag name="KSO_WM_DIAGRAM_VIRTUALLY_FRAME" val="{&quot;height&quot;:276.85,&quot;left&quot;:60,&quot;top&quot;:180,&quot;width&quot;:840}"/>
</p:tagLst>
</file>

<file path=ppt/tags/tag85.xml><?xml version="1.0" encoding="utf-8"?>
<p:tagLst xmlns:p="http://schemas.openxmlformats.org/presentationml/2006/main">
  <p:tag name="KSO_WM_DIAGRAM_VIRTUALLY_FRAME" val="{&quot;height&quot;:276.85,&quot;left&quot;:60,&quot;top&quot;:180,&quot;width&quot;:840}"/>
</p:tagLst>
</file>

<file path=ppt/tags/tag86.xml><?xml version="1.0" encoding="utf-8"?>
<p:tagLst xmlns:p="http://schemas.openxmlformats.org/presentationml/2006/main">
  <p:tag name="KSO_WM_DIAGRAM_VIRTUALLY_FRAME" val="{&quot;height&quot;:276.85,&quot;left&quot;:60,&quot;top&quot;:180,&quot;width&quot;:840}"/>
</p:tagLst>
</file>

<file path=ppt/tags/tag87.xml><?xml version="1.0" encoding="utf-8"?>
<p:tagLst xmlns:p="http://schemas.openxmlformats.org/presentationml/2006/main">
  <p:tag name="KSO_WM_DIAGRAM_VIRTUALLY_FRAME" val="{&quot;height&quot;:276.85,&quot;left&quot;:60,&quot;top&quot;:180,&quot;width&quot;:840}"/>
</p:tagLst>
</file>

<file path=ppt/tags/tag88.xml><?xml version="1.0" encoding="utf-8"?>
<p:tagLst xmlns:p="http://schemas.openxmlformats.org/presentationml/2006/main">
  <p:tag name="KSO_WM_DIAGRAM_VIRTUALLY_FRAME" val="{&quot;height&quot;:276.85,&quot;left&quot;:60,&quot;top&quot;:180,&quot;width&quot;:840}"/>
</p:tagLst>
</file>

<file path=ppt/tags/tag89.xml><?xml version="1.0" encoding="utf-8"?>
<p:tagLst xmlns:p="http://schemas.openxmlformats.org/presentationml/2006/main">
  <p:tag name="KSO_WM_DIAGRAM_VIRTUALLY_FRAME" val="{&quot;height&quot;:276.85,&quot;left&quot;:60,&quot;top&quot;:180,&quot;width&quot;:840}"/>
</p:tagLst>
</file>

<file path=ppt/tags/tag90.xml><?xml version="1.0" encoding="utf-8"?>
<p:tagLst xmlns:p="http://schemas.openxmlformats.org/presentationml/2006/main">
  <p:tag name="KSO_WM_DIAGRAM_VIRTUALLY_FRAME" val="{&quot;height&quot;:240,&quot;left&quot;:60,&quot;top&quot;:180,&quot;width&quot;:840}"/>
</p:tagLst>
</file>

<file path=ppt/tags/tag91.xml><?xml version="1.0" encoding="utf-8"?>
<p:tagLst xmlns:p="http://schemas.openxmlformats.org/presentationml/2006/main">
  <p:tag name="KSO_WM_DIAGRAM_VIRTUALLY_FRAME" val="{&quot;height&quot;:240,&quot;left&quot;:60,&quot;top&quot;:180,&quot;width&quot;:840}"/>
</p:tagLst>
</file>

<file path=ppt/tags/tag92.xml><?xml version="1.0" encoding="utf-8"?>
<p:tagLst xmlns:p="http://schemas.openxmlformats.org/presentationml/2006/main">
  <p:tag name="KSO_WM_DIAGRAM_VIRTUALLY_FRAME" val="{&quot;height&quot;:240,&quot;left&quot;:60,&quot;top&quot;:180,&quot;width&quot;:840}"/>
</p:tagLst>
</file>

<file path=ppt/tags/tag93.xml><?xml version="1.0" encoding="utf-8"?>
<p:tagLst xmlns:p="http://schemas.openxmlformats.org/presentationml/2006/main">
  <p:tag name="KSO_WM_DIAGRAM_VIRTUALLY_FRAME" val="{&quot;height&quot;:240,&quot;left&quot;:60,&quot;top&quot;:180,&quot;width&quot;:840}"/>
</p:tagLst>
</file>

<file path=ppt/tags/tag94.xml><?xml version="1.0" encoding="utf-8"?>
<p:tagLst xmlns:p="http://schemas.openxmlformats.org/presentationml/2006/main">
  <p:tag name="KSO_WM_DIAGRAM_VIRTUALLY_FRAME" val="{&quot;height&quot;:240,&quot;left&quot;:60,&quot;top&quot;:180,&quot;width&quot;:840}"/>
</p:tagLst>
</file>

<file path=ppt/tags/tag95.xml><?xml version="1.0" encoding="utf-8"?>
<p:tagLst xmlns:p="http://schemas.openxmlformats.org/presentationml/2006/main">
  <p:tag name="KSO_WM_DIAGRAM_VIRTUALLY_FRAME" val="{&quot;height&quot;:240,&quot;left&quot;:60,&quot;top&quot;:180,&quot;width&quot;:840}"/>
</p:tagLst>
</file>

<file path=ppt/tags/tag96.xml><?xml version="1.0" encoding="utf-8"?>
<p:tagLst xmlns:p="http://schemas.openxmlformats.org/presentationml/2006/main">
  <p:tag name="KSO_WM_DIAGRAM_VIRTUALLY_FRAME" val="{&quot;height&quot;:240,&quot;left&quot;:60,&quot;top&quot;:180,&quot;width&quot;:840}"/>
</p:tagLst>
</file>

<file path=ppt/tags/tag97.xml><?xml version="1.0" encoding="utf-8"?>
<p:tagLst xmlns:p="http://schemas.openxmlformats.org/presentationml/2006/main">
  <p:tag name="KSO_WM_DIAGRAM_VIRTUALLY_FRAME" val="{&quot;height&quot;:240,&quot;left&quot;:60,&quot;top&quot;:180,&quot;width&quot;:840}"/>
</p:tagLst>
</file>

<file path=ppt/tags/tag98.xml><?xml version="1.0" encoding="utf-8"?>
<p:tagLst xmlns:p="http://schemas.openxmlformats.org/presentationml/2006/main">
  <p:tag name="KSO_WM_DIAGRAM_VIRTUALLY_FRAME" val="{&quot;height&quot;:240,&quot;left&quot;:60,&quot;top&quot;:180,&quot;width&quot;:840}"/>
</p:tagLst>
</file>

<file path=ppt/tags/tag99.xml><?xml version="1.0" encoding="utf-8"?>
<p:tagLst xmlns:p="http://schemas.openxmlformats.org/presentationml/2006/main">
  <p:tag name="KSO_WM_DIAGRAM_VIRTUALLY_FRAME" val="{&quot;height&quot;:240,&quot;left&quot;:60,&quot;top&quot;:180,&quot;width&quot;:84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3188</Words>
  <Application>WPS 演示</Application>
  <PresentationFormat/>
  <Paragraphs>230</Paragraphs>
  <Slides>22</Slides>
  <Notes>0</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22</vt:i4>
      </vt:variant>
    </vt:vector>
  </HeadingPairs>
  <TitlesOfParts>
    <vt:vector size="33" baseType="lpstr">
      <vt:lpstr>Arial</vt:lpstr>
      <vt:lpstr>宋体</vt:lpstr>
      <vt:lpstr>Wingdings</vt:lpstr>
      <vt:lpstr>Arial</vt:lpstr>
      <vt:lpstr>Noto Sans SC</vt:lpstr>
      <vt:lpstr>微软雅黑</vt:lpstr>
      <vt:lpstr>Arial Unicode MS</vt:lpstr>
      <vt:lpstr>黑体</vt:lpstr>
      <vt:lpstr>Office 主题​​</vt:lpstr>
      <vt:lpstr>默认主题</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6</cp:revision>
  <dcterms:created xsi:type="dcterms:W3CDTF">2026-03-11T12:35:00Z</dcterms:created>
  <dcterms:modified xsi:type="dcterms:W3CDTF">2026-05-06T22:57:28Z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682B7742497F4F45A8EC7B3FD2E4C29E_12</vt:lpwstr>
  </property>
  <property fmtid="{D5CDD505-2E9C-101B-9397-08002B2CF9AE}" pid="3" name="KSOProductBuildVer">
    <vt:lpwstr>2052-12.1.0.25865</vt:lpwstr>
  </property>
</Properties>
</file>