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lIns="91440" tIns="45720" rIns="91440" bIns="45720" anchor="ctr"/>
          <a:p>
            <a:pPr marL="0" algn="c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9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43200" y="914400"/>
            <a:ext cx="6920230" cy="25184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</a:bodyPr>
          <a:lstStyle/>
          <a:p>
            <a:pPr marL="0" indent="0" algn="ctr" fontAlgn="auto">
              <a:lnSpc>
                <a:spcPct val="100000"/>
              </a:lnSpc>
              <a:defRPr/>
            </a:pPr>
            <a:r>
              <a:rPr lang="zh-CN" altLang="en-US" sz="4800" b="1" spc="50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筑牢保密防线 </a:t>
            </a:r>
            <a:endParaRPr lang="zh-CN" altLang="en-US" sz="4800" b="1" spc="500">
              <a:solidFill>
                <a:srgbClr val="FF0000"/>
              </a:soli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marL="0" indent="0" algn="ctr" fontAlgn="auto">
              <a:lnSpc>
                <a:spcPct val="100000"/>
              </a:lnSpc>
              <a:defRPr/>
            </a:pPr>
            <a:r>
              <a:rPr lang="zh-CN" altLang="en-US" sz="4800" b="1" spc="500">
                <a:solidFill>
                  <a:srgbClr val="FF0000"/>
                </a:solidFill>
                <a:latin typeface="方正公文小标宋" panose="02000500000000000000" charset="-122"/>
                <a:ea typeface="方正公文小标宋" panose="02000500000000000000" charset="-122"/>
                <a:cs typeface="方正公文小标宋" panose="02000500000000000000" charset="-122"/>
              </a:rPr>
              <a:t>护航高质量发展</a:t>
            </a:r>
            <a:endParaRPr lang="zh-CN" altLang="en-US" sz="4800" b="1" spc="500">
              <a:gradFill>
                <a:gsLst>
                  <a:gs pos="0">
                    <a:srgbClr val="00B050"/>
                  </a:gs>
                  <a:gs pos="100000">
                    <a:srgbClr val="3383CC"/>
                  </a:gs>
                </a:gsLst>
                <a:lin ang="5400000"/>
              </a:gradFill>
              <a:latin typeface="方正公文小标宋" panose="02000500000000000000" charset="-122"/>
              <a:ea typeface="方正公文小标宋" panose="02000500000000000000" charset="-122"/>
              <a:cs typeface="方正公文小标宋" panose="02000500000000000000" charset="-122"/>
            </a:endParaRPr>
          </a:p>
          <a:p>
            <a:pPr marL="0" indent="0" algn="r" fontAlgn="auto">
              <a:lnSpc>
                <a:spcPct val="100000"/>
              </a:lnSpc>
              <a:defRPr/>
            </a:pPr>
            <a:endParaRPr lang="zh-CN" altLang="en-US" sz="2800" spc="500">
              <a:gradFill>
                <a:gsLst>
                  <a:gs pos="0">
                    <a:srgbClr val="00B050"/>
                  </a:gs>
                  <a:gs pos="100000">
                    <a:srgbClr val="3383CC"/>
                  </a:gs>
                </a:gsLst>
                <a:lin ang="5400000"/>
              </a:gradFill>
              <a:latin typeface="思源黑体 Normal"/>
              <a:ea typeface="思源黑体 Normal"/>
            </a:endParaRPr>
          </a:p>
          <a:p>
            <a:pPr marL="0" indent="0" algn="r" fontAlgn="auto">
              <a:lnSpc>
                <a:spcPct val="100000"/>
              </a:lnSpc>
              <a:defRPr/>
            </a:pPr>
            <a:r>
              <a:rPr lang="en-US" altLang="zh-CN" sz="2800" spc="500">
                <a:solidFill>
                  <a:schemeClr val="tx1"/>
                </a:solidFill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    </a:t>
            </a:r>
            <a:r>
              <a:rPr lang="zh-CN" altLang="en-US" sz="2800" spc="500">
                <a:solidFill>
                  <a:schemeClr val="tx1"/>
                </a:solidFill>
                <a:latin typeface="方正兰亭黑简体" panose="02000000000000000000" charset="-122"/>
                <a:ea typeface="方正兰亭黑简体" panose="02000000000000000000" charset="-122"/>
                <a:cs typeface="方正兰亭黑简体" panose="02000000000000000000" charset="-122"/>
              </a:rPr>
              <a:t>—保密工作专题培训</a:t>
            </a:r>
            <a:endParaRPr lang="zh-CN" altLang="en-US" sz="2800" spc="500">
              <a:solidFill>
                <a:schemeClr val="tx1"/>
              </a:solidFill>
              <a:latin typeface="方正兰亭黑简体" panose="02000000000000000000" charset="-122"/>
              <a:ea typeface="方正兰亭黑简体" panose="02000000000000000000" charset="-122"/>
              <a:cs typeface="方正兰亭黑简体" panose="02000000000000000000" charset="-122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279140" y="4572000"/>
            <a:ext cx="5979795" cy="368300"/>
            <a:chOff x="56" y="6863"/>
            <a:chExt cx="9339" cy="580"/>
          </a:xfrm>
        </p:grpSpPr>
        <p:grpSp>
          <p:nvGrpSpPr>
            <p:cNvPr id="4" name="Group 4"/>
            <p:cNvGrpSpPr/>
            <p:nvPr/>
          </p:nvGrpSpPr>
          <p:grpSpPr>
            <a:xfrm>
              <a:off x="596" y="6863"/>
              <a:ext cx="8799" cy="580"/>
              <a:chOff x="2772531" y="3710812"/>
              <a:chExt cx="5587365" cy="368300"/>
            </a:xfrm>
            <a:noFill/>
          </p:grpSpPr>
          <p:sp>
            <p:nvSpPr>
              <p:cNvPr id="5" name="TextBox 5"/>
              <p:cNvSpPr txBox="1"/>
              <p:nvPr/>
            </p:nvSpPr>
            <p:spPr>
              <a:xfrm>
                <a:off x="2772531" y="3710812"/>
                <a:ext cx="2802890" cy="3683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marL="0" algn="l">
                  <a:defRPr/>
                </a:pPr>
                <a:r>
                  <a:rPr lang="zh-CN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主讲人：</a:t>
                </a:r>
                <a:r>
                  <a:rPr lang="en-US" altLang="zh-CN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XX</a:t>
                </a:r>
                <a:endParaRPr lang="en-US" altLang="zh-CN" sz="1800">
                  <a:solidFill>
                    <a:schemeClr val="tx1"/>
                  </a:solidFill>
                  <a:latin typeface="思源黑体 Normal"/>
                  <a:ea typeface="思源黑体 Normal"/>
                </a:endParaRPr>
              </a:p>
            </p:txBody>
          </p:sp>
          <p:sp>
            <p:nvSpPr>
              <p:cNvPr id="6" name="AutoShape 6"/>
              <p:cNvSpPr/>
              <p:nvPr/>
            </p:nvSpPr>
            <p:spPr>
              <a:xfrm>
                <a:off x="5676386" y="3710812"/>
                <a:ext cx="2683510" cy="3683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>
                <a:spAutoFit/>
              </a:bodyPr>
              <a:p>
                <a:pPr marL="0" algn="l"/>
                <a:r>
                  <a:rPr lang="zh-CN" alt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日期：</a:t>
                </a:r>
                <a:r>
                  <a:rPr 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2026</a:t>
                </a:r>
                <a:r>
                  <a:rPr lang="zh-CN" alt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年</a:t>
                </a:r>
                <a:endParaRPr lang="zh-CN" altLang="en-US" sz="1800">
                  <a:solidFill>
                    <a:schemeClr val="tx1"/>
                  </a:solidFill>
                  <a:latin typeface="思源黑体 Normal"/>
                  <a:ea typeface="思源黑体 Normal"/>
                </a:endParaRPr>
              </a:p>
            </p:txBody>
          </p:sp>
        </p:grpSp>
        <p:sp>
          <p:nvSpPr>
            <p:cNvPr id="7" name="AutoShape 7"/>
            <p:cNvSpPr/>
            <p:nvPr/>
          </p:nvSpPr>
          <p:spPr>
            <a:xfrm>
              <a:off x="56" y="6874"/>
              <a:ext cx="551" cy="558"/>
            </a:xfrm>
            <a:prstGeom prst="ellipse">
              <a:avLst/>
            </a:prstGeom>
            <a:solidFill>
              <a:srgbClr val="3383CC"/>
            </a:solidFill>
            <a:ln>
              <a:solidFill>
                <a:srgbClr val="000000">
                  <a:alpha val="0"/>
                </a:srgbClr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8" name="AutoShape 8"/>
            <p:cNvSpPr/>
            <p:nvPr/>
          </p:nvSpPr>
          <p:spPr>
            <a:xfrm>
              <a:off x="4618" y="6885"/>
              <a:ext cx="551" cy="558"/>
            </a:xfrm>
            <a:prstGeom prst="ellipse">
              <a:avLst/>
            </a:prstGeom>
            <a:solidFill>
              <a:srgbClr val="3383CC"/>
            </a:solidFill>
            <a:ln>
              <a:solidFill>
                <a:srgbClr val="000000">
                  <a:alpha val="0"/>
                </a:srgbClr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9" name="AutoShape 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17820" y="1661795"/>
            <a:ext cx="6407785" cy="6477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latin typeface="思源黑体 Normal"/>
                <a:ea typeface="思源黑体 Normal"/>
              </a:rPr>
              <a:t>认清责任与风险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207510" y="1558290"/>
            <a:ext cx="997585" cy="8705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defRPr/>
            </a:pPr>
            <a:r>
              <a:rPr lang="en-US" sz="3200">
                <a:solidFill>
                  <a:schemeClr val="tx2"/>
                </a:solidFill>
                <a:latin typeface="思源黑体 Normal"/>
                <a:ea typeface="思源黑体 Normal"/>
              </a:rPr>
              <a:t>01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5417820" y="2420620"/>
            <a:ext cx="6407785" cy="6477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latin typeface="思源黑体 Normal"/>
                <a:ea typeface="思源黑体 Normal"/>
              </a:rPr>
              <a:t>管好文件与办公载体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4207510" y="2289175"/>
            <a:ext cx="997585" cy="8705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defRPr/>
            </a:pPr>
            <a:r>
              <a:rPr lang="en-US" sz="3200">
                <a:solidFill>
                  <a:schemeClr val="tx2"/>
                </a:solidFill>
                <a:latin typeface="思源黑体 Normal"/>
                <a:ea typeface="思源黑体 Normal"/>
              </a:rPr>
              <a:t>02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5417820" y="3150870"/>
            <a:ext cx="6407785" cy="6477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latin typeface="思源黑体 Normal"/>
                <a:ea typeface="思源黑体 Normal"/>
              </a:rPr>
              <a:t>守住网络与数字办公边界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4207510" y="3047365"/>
            <a:ext cx="997585" cy="8705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defRPr/>
            </a:pPr>
            <a:r>
              <a:rPr lang="en-US" sz="3200">
                <a:solidFill>
                  <a:schemeClr val="tx2"/>
                </a:solidFill>
                <a:latin typeface="思源黑体 Normal"/>
                <a:ea typeface="思源黑体 Normal"/>
              </a:rPr>
              <a:t>03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5417820" y="3881120"/>
            <a:ext cx="6407785" cy="6477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latin typeface="思源黑体 Normal"/>
                <a:ea typeface="思源黑体 Normal"/>
              </a:rPr>
              <a:t>规范日常办公与重点场景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207510" y="3777615"/>
            <a:ext cx="997585" cy="8705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defRPr/>
            </a:pPr>
            <a:r>
              <a:rPr lang="en-US" sz="3200">
                <a:solidFill>
                  <a:schemeClr val="tx2"/>
                </a:solidFill>
                <a:latin typeface="思源黑体 Normal"/>
                <a:ea typeface="思源黑体 Normal"/>
              </a:rPr>
              <a:t>04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5417820" y="4613275"/>
            <a:ext cx="6407785" cy="6477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latin typeface="思源黑体 Normal"/>
                <a:ea typeface="思源黑体 Normal"/>
              </a:rPr>
              <a:t>移动设备与应急处置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207510" y="4509770"/>
            <a:ext cx="997585" cy="8705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ctr" fontAlgn="auto">
              <a:defRPr/>
            </a:pPr>
            <a:r>
              <a:rPr lang="en-US" sz="3200">
                <a:solidFill>
                  <a:schemeClr val="tx2"/>
                </a:solidFill>
                <a:latin typeface="思源黑体 Normal"/>
                <a:ea typeface="思源黑体 Normal"/>
              </a:rPr>
              <a:t>05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10260" y="2344420"/>
            <a:ext cx="3133725" cy="15709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96000"/>
              </a:lnSpc>
              <a:defRPr/>
            </a:pPr>
            <a:r>
              <a:rPr lang="en-US" sz="8640" spc="-442">
                <a:solidFill>
                  <a:schemeClr val="tx2"/>
                </a:solidFill>
                <a:latin typeface="思源黑体 Normal"/>
                <a:ea typeface="思源黑体 Normal"/>
              </a:rPr>
              <a:t>目录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80310" y="2804795"/>
            <a:ext cx="7232015" cy="1826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800" b="1" spc="400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认清责任与风险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043680" y="1851025"/>
            <a:ext cx="4105275" cy="925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algn="ctr">
              <a:defRPr/>
            </a:pPr>
            <a:r>
              <a:rPr lang="en-US" sz="4800" b="1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PART   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38325" y="1822450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商务工作涉及政策文件、项目材料、企业经营信息、统计数据及对外交流内容，信息流转频繁、协作主体多，保密风险容易嵌入日常履职。保密工作不是单一岗位的专门任务，而是每名工作人员在起草、传递、存储、交流和处置信息时都必须落实的基本责任。</a:t>
            </a:r>
            <a:endParaRPr lang="en-US" sz="150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838325" y="136652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保密要求贯穿商务工作全流程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38325" y="3717925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信息失泄密可能损害国家安全和公共利益，也可能影响招商项目推进、企业合法权益、政策实施效果及政府公信力。风险后果不仅取决于信息是否标密，还与内容敏感程度、传播范围、处置时效和是否被利用密切相关，因此不能以“未造成明显后果”判断行为是否安全。</a:t>
            </a:r>
            <a:endParaRPr lang="en-US" sz="150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38325" y="327406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泄密可能造成多重损害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838325" y="5560060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本次培训围绕商务工作中的重点场景，帮助工作人员区分信息属性、识别高风险操作、掌握规范流程，并在发现异常时及时报告和止损。培训强调把保密要求转化为可执行的日常动作，做到事前审查、事中控制、事后核查。</a:t>
            </a:r>
            <a:endParaRPr lang="en-US" sz="150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38325" y="512826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培训目标聚焦识别与处置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94656" y="145014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1129400" y="1584888"/>
            <a:ext cx="368642" cy="36864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0" name="AutoShape 10"/>
          <p:cNvSpPr/>
          <p:nvPr/>
        </p:nvSpPr>
        <p:spPr>
          <a:xfrm>
            <a:off x="986401" y="3326569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1121145" y="3461313"/>
            <a:ext cx="368642" cy="36864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2" name="AutoShape 12"/>
          <p:cNvSpPr/>
          <p:nvPr/>
        </p:nvSpPr>
        <p:spPr>
          <a:xfrm>
            <a:off x="994656" y="5211884"/>
            <a:ext cx="638131" cy="638131"/>
          </a:xfrm>
          <a:prstGeom prst="ellipse">
            <a:avLst/>
          </a:prstGeom>
          <a:solidFill>
            <a:schemeClr val="accent1">
              <a:alpha val="2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1129401" y="5346629"/>
            <a:ext cx="368642" cy="368642"/>
          </a:xfrm>
          <a:prstGeom prst="ellipse">
            <a:avLst/>
          </a:prstGeom>
          <a:solidFill>
            <a:schemeClr val="accent1"/>
          </a:solidFill>
        </p:spPr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保密工作关系商务履职安全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5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AutoShape 3"/>
          <p:cNvSpPr/>
          <p:nvPr/>
        </p:nvSpPr>
        <p:spPr>
          <a:xfrm>
            <a:off x="85026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3383CC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811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5" name="AutoShape 5"/>
          <p:cNvSpPr/>
          <p:nvPr/>
        </p:nvSpPr>
        <p:spPr>
          <a:xfrm>
            <a:off x="465645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3383CC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2657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>
            <a:off x="846264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3383CC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8" name="Connector 8"/>
          <p:cNvCxnSpPr/>
          <p:nvPr/>
        </p:nvCxnSpPr>
        <p:spPr>
          <a:xfrm flipV="1">
            <a:off x="8820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9" name="Connector 9"/>
          <p:cNvCxnSpPr/>
          <p:nvPr/>
        </p:nvCxnSpPr>
        <p:spPr>
          <a:xfrm>
            <a:off x="46666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10" name="Connector 10"/>
          <p:cNvCxnSpPr/>
          <p:nvPr/>
        </p:nvCxnSpPr>
        <p:spPr>
          <a:xfrm flipV="1">
            <a:off x="84512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sp>
        <p:nvSpPr>
          <p:cNvPr id="11" name="TextBox 11"/>
          <p:cNvSpPr txBox="1"/>
          <p:nvPr/>
        </p:nvSpPr>
        <p:spPr>
          <a:xfrm>
            <a:off x="85026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依法履行保密义务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5026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保密工作应遵循国家保密法律法规及机关单位相关制度，严格落实定密、知悉范围、载体管理、网络使用和信息公开审查等要求。工作人员不得擅自扩大知悉范围、复制传播涉密信息或通过不符合规定的渠道处理信息；具体操作应以本单位现行制度和保密部门要求为准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65645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单位负责人承担组织领导责任，业务部门负责业务流程中的保密管理，保密管理部门承担制度指导、监督检查和教育培训职责，工作人员对本人经手的信息和操作负责。岗位调整、人员借调、项目协作和外部服务接入时，应同步明确权限、交接事项和保密要求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46264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把握信息属性与知悉范围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46264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判断信息能否公开或流转，不能仅凭文件名称、来源或个人经验，应结合内容属性、形成过程、标密情况及单位审查结论综合判断。对属性不明、可能涉及国家秘密或工作敏感信息的材料，应先暂停传播并向主管部门核实，不得自行解密、降密或对外解释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65645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落实岗位责任链条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明确法规要求与岗位责任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9460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3" name="image26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48696" y="1395540"/>
            <a:ext cx="1078262" cy="1078262"/>
          </a:xfrm>
          <a:custGeom>
            <a:avLst/>
            <a:gdLst/>
            <a:ahLst/>
            <a:cxnLst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4" name="AutoShape 4"/>
          <p:cNvSpPr/>
          <p:nvPr/>
        </p:nvSpPr>
        <p:spPr>
          <a:xfrm>
            <a:off x="4402455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5" name="image27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50520" y="1395540"/>
            <a:ext cx="1078262" cy="1078262"/>
          </a:xfrm>
          <a:custGeom>
            <a:avLst/>
            <a:gdLst/>
            <a:ahLst/>
            <a:cxnLst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AutoShape 6"/>
          <p:cNvSpPr/>
          <p:nvPr/>
        </p:nvSpPr>
        <p:spPr>
          <a:xfrm>
            <a:off x="8063230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>
            <a:solidFill>
              <a:schemeClr val="accent1"/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7" name="image28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74569" y="1395540"/>
            <a:ext cx="1078262" cy="1078262"/>
          </a:xfrm>
          <a:custGeom>
            <a:avLst/>
            <a:gdLst/>
            <a:ahLst/>
            <a:cxnLst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8" name="AutoShape 8"/>
          <p:cNvSpPr/>
          <p:nvPr/>
        </p:nvSpPr>
        <p:spPr>
          <a:xfrm>
            <a:off x="2387493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9" name="Freeform 9"/>
          <p:cNvSpPr/>
          <p:nvPr/>
        </p:nvSpPr>
        <p:spPr>
          <a:xfrm rot="8100000">
            <a:off x="2437660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5988682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1" name="Freeform 11"/>
          <p:cNvSpPr/>
          <p:nvPr/>
        </p:nvSpPr>
        <p:spPr>
          <a:xfrm rot="8100000">
            <a:off x="6038849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9612732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3" name="Freeform 13"/>
          <p:cNvSpPr/>
          <p:nvPr/>
        </p:nvSpPr>
        <p:spPr>
          <a:xfrm rot="8100000">
            <a:off x="9662898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4" name="TextBox 14"/>
          <p:cNvSpPr txBox="1"/>
          <p:nvPr/>
        </p:nvSpPr>
        <p:spPr>
          <a:xfrm>
            <a:off x="861060" y="3410600"/>
            <a:ext cx="3168015" cy="28079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招商引资、展会活动、外贸促进、消费促进、项目协调和统计分析等工作，常涉及多部门、多企业和多种载体。材料可能在会议、邮件、即时通信、移动存储介质和线上协作平台之间流转，任何一次未经核验的转发、上传或展示，都可能突破原定知悉范围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61060" y="2610005"/>
            <a:ext cx="316801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商务业务信息流转密集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511993" y="341058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常见隐患包括误发邮件、群聊错发、文件名与内容不符、共享链接权限过宽、会议屏幕未关闭以及打印件遗留等。单个操作看似便利，但在信息敏感、对象不明或留痕不足时，可能形成无法追回的扩散链条，因此应把“发送前核验”和“使用后清理”作为固定动作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4511993" y="260985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风险常由小操作累积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8163243" y="341058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判断风险时可连续追问：信息是否敏感、接收对象是否有权知悉、使用渠道是否合规、设备和场所是否安全、操作是否可追溯。任何一项无法确认，都应暂停操作并咨询主管人员；对外合作和紧急任务也不能成为绕过审批、扩大传播的理由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163243" y="260985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建立场景化风险意识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识别商务工作高风险链条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80310" y="2804795"/>
            <a:ext cx="7232015" cy="1826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800" b="1" spc="400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管好文件与办公载体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043680" y="1851025"/>
            <a:ext cx="4105275" cy="925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algn="ctr">
              <a:defRPr/>
            </a:pPr>
            <a:r>
              <a:rPr lang="en-US" sz="4800" b="1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PART   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4990" y="1428750"/>
            <a:ext cx="7606371" cy="4516115"/>
            <a:chOff x="839538" y="1872195"/>
            <a:chExt cx="7355692" cy="4391573"/>
          </a:xfrm>
        </p:grpSpPr>
        <p:sp>
          <p:nvSpPr>
            <p:cNvPr id="3" name="AutoShape 3"/>
            <p:cNvSpPr/>
            <p:nvPr/>
          </p:nvSpPr>
          <p:spPr>
            <a:xfrm>
              <a:off x="839538" y="1872195"/>
              <a:ext cx="1784843" cy="1785351"/>
            </a:xfrm>
            <a:prstGeom prst="teardrop">
              <a:avLst/>
            </a:prstGeom>
            <a:blipFill rotWithShape="1">
              <a:blip r:embed="rId2"/>
              <a:srcRect/>
              <a:stretch>
                <a:fillRect l="-27170" t="816" r="-27453" b="-816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4" name="AutoShape 4"/>
            <p:cNvSpPr/>
            <p:nvPr/>
          </p:nvSpPr>
          <p:spPr>
            <a:xfrm>
              <a:off x="6410387" y="1872195"/>
              <a:ext cx="1784843" cy="1785351"/>
            </a:xfrm>
            <a:prstGeom prst="teardrop">
              <a:avLst/>
            </a:prstGeom>
            <a:blipFill rotWithShape="1">
              <a:blip r:embed="rId3"/>
              <a:srcRect/>
              <a:stretch>
                <a:fillRect l="-24953" t="816" r="-29670" b="-816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5" name="AutoShape 5"/>
            <p:cNvSpPr/>
            <p:nvPr/>
          </p:nvSpPr>
          <p:spPr>
            <a:xfrm>
              <a:off x="839538" y="4478417"/>
              <a:ext cx="1784843" cy="1785351"/>
            </a:xfrm>
            <a:prstGeom prst="teardrop">
              <a:avLst/>
            </a:prstGeom>
            <a:blipFill rotWithShape="1">
              <a:blip r:embed="rId4"/>
              <a:srcRect/>
              <a:stretch>
                <a:fillRect l="-27170" t="1733" r="-27453" b="-1733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6410387" y="4478417"/>
              <a:ext cx="1784843" cy="1785351"/>
            </a:xfrm>
            <a:prstGeom prst="teardrop">
              <a:avLst/>
            </a:prstGeom>
            <a:blipFill rotWithShape="1">
              <a:blip r:embed="rId5"/>
              <a:srcRect/>
              <a:stretch>
                <a:fillRect l="-24953" t="1733" r="-29670" b="-1733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</p:grpSp>
      <p:sp>
        <p:nvSpPr>
          <p:cNvPr id="7" name="AutoShape 7"/>
          <p:cNvSpPr/>
          <p:nvPr/>
        </p:nvSpPr>
        <p:spPr>
          <a:xfrm>
            <a:off x="2536190" y="1255395"/>
            <a:ext cx="3515995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08000"/>
              </a:lnSpc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收文登记与属性核验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36190" y="2011680"/>
            <a:ext cx="3507740" cy="18103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收到涉密文件或疑似涉密材料后，应按规定核验密级标识、份号、来源和接收范围，并及时登记、签收和妥善保管。发现标识缺失、封装异常或收件对象不符时，不得自行拆分传播，应按单位流程报告核实，确保文件从入口开始纳入管理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536190" y="3944620"/>
            <a:ext cx="348742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20000"/>
              </a:lnSpc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传递借阅留痕可查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536190" y="4700905"/>
            <a:ext cx="3487420" cy="18103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涉密文件传递应采用规定方式，明确交接人员、时间、数量和接收对象，避免通过普通快递、个人邮箱或即时通信工具传送。借阅应履行审批并限定期限和用途；归还时核对文件及附件，发现缺页、错交或去向不明，应立即报告并启动核查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325485" y="1255395"/>
            <a:ext cx="3515995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90000"/>
              </a:lnSpc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起草复制严格控制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25485" y="2011680"/>
            <a:ext cx="3507740" cy="18103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起草涉密材料应使用符合要求的设备和场所，控制参与人员及草稿流转范围。复制、摘录、汇编和扫描涉密文件须履行审批并按规定标注、登记和保管；不得使用个人设备、普通复印设备或未经批准的服务处理涉密内容，废弃草稿也应按规定销毁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325485" y="3944620"/>
            <a:ext cx="348742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20000"/>
              </a:lnSpc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归档清退按期办理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325485" y="4700905"/>
            <a:ext cx="3487420" cy="1810385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文件使用完毕后，应按要求归档、清退或销毁，不得长期留存在办公桌、会议室、个人柜或未经批准的电子目录中。定期核对文件台账与实物，重点检查借阅逾期、复印件未回收和人员离岗交接等情况，确保载体数量、位置和责任人清晰。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涉密文件全流程闭环管理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0563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430563" y="1473518"/>
            <a:ext cx="3311824" cy="108000"/>
          </a:xfrm>
          <a:prstGeom prst="rect">
            <a:avLst/>
          </a:prstGeom>
          <a:solidFill>
            <a:srgbClr val="3383CC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86435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686435" y="1473518"/>
            <a:ext cx="3311824" cy="108000"/>
          </a:xfrm>
          <a:prstGeom prst="rect">
            <a:avLst/>
          </a:prstGeom>
          <a:solidFill>
            <a:srgbClr val="3383CC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8174691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8174691" y="1473518"/>
            <a:ext cx="3311824" cy="108000"/>
          </a:xfrm>
          <a:prstGeom prst="rect">
            <a:avLst/>
          </a:prstGeom>
          <a:solidFill>
            <a:srgbClr val="3383CC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0013946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3383CC">
                    <a:alpha val="50000"/>
                  </a:srgbClr>
                </a:solidFill>
                <a:latin typeface="思源黑体 Normal"/>
                <a:ea typeface="思源黑体 Normal"/>
              </a:rPr>
              <a:t>03</a:t>
            </a:r>
            <a:endParaRPr lang="en-US" sz="4000" b="1">
              <a:solidFill>
                <a:srgbClr val="3383CC">
                  <a:alpha val="50000"/>
                </a:srgbClr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485050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3383CC">
                    <a:alpha val="50000"/>
                  </a:srgbClr>
                </a:solidFill>
                <a:latin typeface="思源黑体 Normal"/>
                <a:ea typeface="思源黑体 Normal"/>
              </a:rPr>
              <a:t>01</a:t>
            </a:r>
            <a:endParaRPr lang="en-US" sz="4000" b="1">
              <a:solidFill>
                <a:srgbClr val="3383CC">
                  <a:alpha val="50000"/>
                </a:srgbClr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69818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3383CC">
                    <a:alpha val="50000"/>
                  </a:srgbClr>
                </a:solidFill>
                <a:latin typeface="思源黑体 Normal"/>
                <a:ea typeface="思源黑体 Normal"/>
              </a:rPr>
              <a:t>02</a:t>
            </a:r>
            <a:endParaRPr lang="en-US" sz="4000" b="1">
              <a:solidFill>
                <a:srgbClr val="3383CC">
                  <a:alpha val="50000"/>
                </a:srgbClr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216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纸质材料防止遗留扩散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555490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电子文件应存放在经批准的设备和系统中，按权限设置访问范围，避免使用个人网盘、私人邮箱或未经批准的云服务。复制、导出和共享前应确认必要性、接收对象及权限期限；文件不再需要时，按制度清理并保留必要的处置记录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555490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电子文件控制存储与复制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1216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打印、复印和扫描应按需办理，及时取走输出材料，避免将文件遗留在公共设备、会议室或共享办公区域。外出携带材料应控制数量并妥善保管；会议结束后清点文件、笔记和白板内容，按规定回收或清除，防止无关人员接触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29881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移动存储介质应按规定登记、标识和保管，涉密与非涉密介质严格区分，不得混用或随意借用。未经批准，不得将涉密信息拷入普通优盘、移动硬盘或个人设备；介质送修、报废和销毁应履行审批，防止数据残留和恢复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829881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移动存储介质专人专用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纸质与电子载体同步防护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97953" y="1264285"/>
            <a:ext cx="2414270" cy="1626870"/>
            <a:chOff x="2531" y="1991"/>
            <a:chExt cx="3802" cy="2562"/>
          </a:xfrm>
        </p:grpSpPr>
        <p:sp>
          <p:nvSpPr>
            <p:cNvPr id="3" name="Freeform 3"/>
            <p:cNvSpPr/>
            <p:nvPr/>
          </p:nvSpPr>
          <p:spPr>
            <a:xfrm>
              <a:off x="2531" y="1991"/>
              <a:ext cx="3803" cy="2562"/>
            </a:xfrm>
            <a:custGeom>
              <a:avLst/>
              <a:gdLst/>
              <a:ahLst/>
              <a:cxnLst/>
              <a:rect l="l" t="t" r="r" b="b"/>
              <a:pathLst>
                <a:path w="2139848" h="1441441">
                  <a:moveTo>
                    <a:pt x="0" y="1134815"/>
                  </a:moveTo>
                  <a:lnTo>
                    <a:pt x="831588" y="303037"/>
                  </a:lnTo>
                  <a:lnTo>
                    <a:pt x="1363493" y="303037"/>
                  </a:lnTo>
                  <a:cubicBezTo>
                    <a:pt x="1370233" y="303086"/>
                    <a:pt x="1376457" y="299434"/>
                    <a:pt x="1379702" y="293526"/>
                  </a:cubicBezTo>
                  <a:cubicBezTo>
                    <a:pt x="1382948" y="287617"/>
                    <a:pt x="1382693" y="280404"/>
                    <a:pt x="1379037" y="274741"/>
                  </a:cubicBezTo>
                  <a:lnTo>
                    <a:pt x="1349970" y="230120"/>
                  </a:lnTo>
                  <a:cubicBezTo>
                    <a:pt x="1322420" y="189052"/>
                    <a:pt x="1312301" y="138723"/>
                    <a:pt x="1321836" y="90195"/>
                  </a:cubicBezTo>
                  <a:cubicBezTo>
                    <a:pt x="1325865" y="63769"/>
                    <a:pt x="1339475" y="39751"/>
                    <a:pt x="1360073" y="22720"/>
                  </a:cubicBezTo>
                  <a:cubicBezTo>
                    <a:pt x="1378343" y="9698"/>
                    <a:pt x="1399865" y="2002"/>
                    <a:pt x="1422248" y="487"/>
                  </a:cubicBezTo>
                  <a:cubicBezTo>
                    <a:pt x="1473675" y="-3400"/>
                    <a:pt x="1524108" y="16138"/>
                    <a:pt x="1559499" y="53659"/>
                  </a:cubicBezTo>
                  <a:lnTo>
                    <a:pt x="2098399" y="606208"/>
                  </a:lnTo>
                  <a:cubicBezTo>
                    <a:pt x="2098399" y="606208"/>
                    <a:pt x="2191661" y="684722"/>
                    <a:pt x="2098399" y="808323"/>
                  </a:cubicBezTo>
                  <a:cubicBezTo>
                    <a:pt x="2020680" y="911712"/>
                    <a:pt x="1673279" y="1274740"/>
                    <a:pt x="1559499" y="1392433"/>
                  </a:cubicBezTo>
                  <a:cubicBezTo>
                    <a:pt x="1531797" y="1421458"/>
                    <a:pt x="1494156" y="1438950"/>
                    <a:pt x="1454113" y="1441407"/>
                  </a:cubicBezTo>
                  <a:cubicBezTo>
                    <a:pt x="1412008" y="1442351"/>
                    <a:pt x="1371835" y="1423753"/>
                    <a:pt x="1345307" y="1391034"/>
                  </a:cubicBezTo>
                  <a:cubicBezTo>
                    <a:pt x="1341155" y="1385749"/>
                    <a:pt x="1337708" y="1379949"/>
                    <a:pt x="1335048" y="1373776"/>
                  </a:cubicBezTo>
                  <a:cubicBezTo>
                    <a:pt x="1315085" y="1318694"/>
                    <a:pt x="1324074" y="1257267"/>
                    <a:pt x="1358985" y="1210219"/>
                  </a:cubicBezTo>
                  <a:lnTo>
                    <a:pt x="1386964" y="1170885"/>
                  </a:lnTo>
                  <a:cubicBezTo>
                    <a:pt x="1391027" y="1165393"/>
                    <a:pt x="1391638" y="1158077"/>
                    <a:pt x="1388545" y="1151987"/>
                  </a:cubicBezTo>
                  <a:cubicBezTo>
                    <a:pt x="1385452" y="1145897"/>
                    <a:pt x="1379183" y="1142077"/>
                    <a:pt x="1372353" y="1142122"/>
                  </a:cubicBezTo>
                  <a:lnTo>
                    <a:pt x="0" y="113481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AutoShape 4"/>
            <p:cNvSpPr/>
            <p:nvPr/>
          </p:nvSpPr>
          <p:spPr>
            <a:xfrm rot="5400000">
              <a:off x="2531" y="4004"/>
              <a:ext cx="454" cy="454"/>
            </a:xfrm>
            <a:prstGeom prst="rtTriangle">
              <a:avLst/>
            </a:pr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>
              <a:off x="4146" y="2994"/>
              <a:ext cx="574" cy="555"/>
            </a:xfrm>
            <a:custGeom>
              <a:avLst/>
              <a:gdLst/>
              <a:ahLst/>
              <a:cxnLst/>
              <a:rect l="l" t="t" r="r" b="b"/>
              <a:pathLst>
                <a:path w="323214" h="312379">
                  <a:moveTo>
                    <a:pt x="244506" y="244532"/>
                  </a:moveTo>
                  <a:cubicBezTo>
                    <a:pt x="230541" y="218158"/>
                    <a:pt x="204883" y="204404"/>
                    <a:pt x="175978" y="192914"/>
                  </a:cubicBezTo>
                  <a:cubicBezTo>
                    <a:pt x="171594" y="191135"/>
                    <a:pt x="169807" y="186119"/>
                    <a:pt x="171919" y="182073"/>
                  </a:cubicBezTo>
                  <a:lnTo>
                    <a:pt x="171919" y="181911"/>
                  </a:lnTo>
                  <a:lnTo>
                    <a:pt x="172406" y="180941"/>
                  </a:lnTo>
                  <a:cubicBezTo>
                    <a:pt x="185235" y="163141"/>
                    <a:pt x="196439" y="140649"/>
                    <a:pt x="198063" y="111847"/>
                  </a:cubicBezTo>
                  <a:cubicBezTo>
                    <a:pt x="201148" y="78837"/>
                    <a:pt x="188645" y="55536"/>
                    <a:pt x="171269" y="38060"/>
                  </a:cubicBezTo>
                  <a:cubicBezTo>
                    <a:pt x="168833" y="35633"/>
                    <a:pt x="168184" y="31911"/>
                    <a:pt x="169807" y="28837"/>
                  </a:cubicBezTo>
                  <a:cubicBezTo>
                    <a:pt x="178089" y="13626"/>
                    <a:pt x="190918" y="1652"/>
                    <a:pt x="214302" y="196"/>
                  </a:cubicBezTo>
                  <a:cubicBezTo>
                    <a:pt x="250027" y="-1422"/>
                    <a:pt x="269514" y="21232"/>
                    <a:pt x="272761" y="50358"/>
                  </a:cubicBezTo>
                  <a:cubicBezTo>
                    <a:pt x="277632" y="82720"/>
                    <a:pt x="266266" y="108610"/>
                    <a:pt x="253275" y="124792"/>
                  </a:cubicBezTo>
                  <a:cubicBezTo>
                    <a:pt x="251650" y="128028"/>
                    <a:pt x="248403" y="129646"/>
                    <a:pt x="246779" y="132882"/>
                  </a:cubicBezTo>
                  <a:cubicBezTo>
                    <a:pt x="245480" y="135471"/>
                    <a:pt x="245155" y="141458"/>
                    <a:pt x="246129" y="145342"/>
                  </a:cubicBezTo>
                  <a:cubicBezTo>
                    <a:pt x="246455" y="146961"/>
                    <a:pt x="247266" y="148255"/>
                    <a:pt x="248566" y="149387"/>
                  </a:cubicBezTo>
                  <a:cubicBezTo>
                    <a:pt x="253112" y="153271"/>
                    <a:pt x="262368" y="156021"/>
                    <a:pt x="268052" y="158934"/>
                  </a:cubicBezTo>
                  <a:cubicBezTo>
                    <a:pt x="276171" y="162171"/>
                    <a:pt x="282666" y="165406"/>
                    <a:pt x="289162" y="168643"/>
                  </a:cubicBezTo>
                  <a:cubicBezTo>
                    <a:pt x="302153" y="175116"/>
                    <a:pt x="316767" y="184824"/>
                    <a:pt x="321639" y="197769"/>
                  </a:cubicBezTo>
                  <a:cubicBezTo>
                    <a:pt x="324887" y="205860"/>
                    <a:pt x="323263" y="222041"/>
                    <a:pt x="318392" y="228513"/>
                  </a:cubicBezTo>
                  <a:cubicBezTo>
                    <a:pt x="307836" y="243562"/>
                    <a:pt x="277470" y="245989"/>
                    <a:pt x="252463" y="248901"/>
                  </a:cubicBezTo>
                  <a:cubicBezTo>
                    <a:pt x="249215" y="249063"/>
                    <a:pt x="246129" y="247445"/>
                    <a:pt x="244506" y="244532"/>
                  </a:cubicBezTo>
                  <a:moveTo>
                    <a:pt x="114" y="276895"/>
                  </a:moveTo>
                  <a:lnTo>
                    <a:pt x="114" y="265568"/>
                  </a:lnTo>
                  <a:cubicBezTo>
                    <a:pt x="114" y="262332"/>
                    <a:pt x="1738" y="259096"/>
                    <a:pt x="3362" y="255860"/>
                  </a:cubicBezTo>
                  <a:cubicBezTo>
                    <a:pt x="9695" y="243076"/>
                    <a:pt x="22523" y="234986"/>
                    <a:pt x="33728" y="227057"/>
                  </a:cubicBezTo>
                  <a:cubicBezTo>
                    <a:pt x="34053" y="226896"/>
                    <a:pt x="34378" y="226572"/>
                    <a:pt x="34702" y="226409"/>
                  </a:cubicBezTo>
                  <a:cubicBezTo>
                    <a:pt x="44283" y="221718"/>
                    <a:pt x="53864" y="216862"/>
                    <a:pt x="65069" y="212170"/>
                  </a:cubicBezTo>
                  <a:cubicBezTo>
                    <a:pt x="67829" y="210876"/>
                    <a:pt x="71726" y="209420"/>
                    <a:pt x="74812" y="208125"/>
                  </a:cubicBezTo>
                  <a:cubicBezTo>
                    <a:pt x="75948" y="207639"/>
                    <a:pt x="76923" y="206992"/>
                    <a:pt x="77572" y="206021"/>
                  </a:cubicBezTo>
                  <a:cubicBezTo>
                    <a:pt x="82282" y="200358"/>
                    <a:pt x="87315" y="188707"/>
                    <a:pt x="82769" y="179807"/>
                  </a:cubicBezTo>
                  <a:cubicBezTo>
                    <a:pt x="81145" y="176572"/>
                    <a:pt x="79521" y="174953"/>
                    <a:pt x="76436" y="171879"/>
                  </a:cubicBezTo>
                  <a:lnTo>
                    <a:pt x="76111" y="171556"/>
                  </a:lnTo>
                  <a:cubicBezTo>
                    <a:pt x="61496" y="155374"/>
                    <a:pt x="48668" y="127866"/>
                    <a:pt x="51915" y="95665"/>
                  </a:cubicBezTo>
                  <a:cubicBezTo>
                    <a:pt x="55163" y="63303"/>
                    <a:pt x="76273" y="40649"/>
                    <a:pt x="111998" y="40649"/>
                  </a:cubicBezTo>
                  <a:cubicBezTo>
                    <a:pt x="147561" y="40649"/>
                    <a:pt x="168672" y="63141"/>
                    <a:pt x="173706" y="95342"/>
                  </a:cubicBezTo>
                  <a:cubicBezTo>
                    <a:pt x="173706" y="95665"/>
                    <a:pt x="173706" y="95827"/>
                    <a:pt x="173867" y="96151"/>
                  </a:cubicBezTo>
                  <a:cubicBezTo>
                    <a:pt x="175329" y="115407"/>
                    <a:pt x="170620" y="133044"/>
                    <a:pt x="165749" y="144371"/>
                  </a:cubicBezTo>
                  <a:cubicBezTo>
                    <a:pt x="161039" y="155536"/>
                    <a:pt x="156167" y="163465"/>
                    <a:pt x="149834" y="171394"/>
                  </a:cubicBezTo>
                  <a:cubicBezTo>
                    <a:pt x="149510" y="171717"/>
                    <a:pt x="149347" y="172041"/>
                    <a:pt x="149185" y="172365"/>
                  </a:cubicBezTo>
                  <a:cubicBezTo>
                    <a:pt x="147561" y="174953"/>
                    <a:pt x="144962" y="176572"/>
                    <a:pt x="143339" y="179160"/>
                  </a:cubicBezTo>
                  <a:cubicBezTo>
                    <a:pt x="143014" y="179647"/>
                    <a:pt x="142851" y="180132"/>
                    <a:pt x="142690" y="180779"/>
                  </a:cubicBezTo>
                  <a:cubicBezTo>
                    <a:pt x="139928" y="190326"/>
                    <a:pt x="143014" y="202785"/>
                    <a:pt x="146262" y="207477"/>
                  </a:cubicBezTo>
                  <a:cubicBezTo>
                    <a:pt x="147885" y="210552"/>
                    <a:pt x="154056" y="210714"/>
                    <a:pt x="158928" y="212170"/>
                  </a:cubicBezTo>
                  <a:cubicBezTo>
                    <a:pt x="159253" y="212333"/>
                    <a:pt x="159415" y="212333"/>
                    <a:pt x="159739" y="212493"/>
                  </a:cubicBezTo>
                  <a:cubicBezTo>
                    <a:pt x="179064" y="220584"/>
                    <a:pt x="198226" y="230131"/>
                    <a:pt x="212677" y="242915"/>
                  </a:cubicBezTo>
                  <a:cubicBezTo>
                    <a:pt x="212840" y="243076"/>
                    <a:pt x="213002" y="243238"/>
                    <a:pt x="213165" y="243238"/>
                  </a:cubicBezTo>
                  <a:cubicBezTo>
                    <a:pt x="217387" y="247445"/>
                    <a:pt x="222908" y="253109"/>
                    <a:pt x="225182" y="260876"/>
                  </a:cubicBezTo>
                  <a:cubicBezTo>
                    <a:pt x="225668" y="262655"/>
                    <a:pt x="225831" y="264598"/>
                    <a:pt x="225831" y="266377"/>
                  </a:cubicBezTo>
                  <a:lnTo>
                    <a:pt x="225831" y="278999"/>
                  </a:lnTo>
                  <a:cubicBezTo>
                    <a:pt x="225831" y="279808"/>
                    <a:pt x="225668" y="280617"/>
                    <a:pt x="225507" y="281264"/>
                  </a:cubicBezTo>
                  <a:cubicBezTo>
                    <a:pt x="219985" y="298093"/>
                    <a:pt x="197738" y="302947"/>
                    <a:pt x="177115" y="307640"/>
                  </a:cubicBezTo>
                  <a:cubicBezTo>
                    <a:pt x="141390" y="314112"/>
                    <a:pt x="91050" y="314112"/>
                    <a:pt x="53702" y="307640"/>
                  </a:cubicBezTo>
                  <a:cubicBezTo>
                    <a:pt x="35839" y="304403"/>
                    <a:pt x="16353" y="299549"/>
                    <a:pt x="6609" y="288222"/>
                  </a:cubicBezTo>
                  <a:cubicBezTo>
                    <a:pt x="3362" y="286605"/>
                    <a:pt x="1738" y="283368"/>
                    <a:pt x="114" y="276895"/>
                  </a:cubicBezTo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vert="horz" lIns="91440" tIns="45720" rIns="91440" bIns="45720" anchor="ctr"/>
            <a:p>
              <a:pPr marL="0" algn="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12995" y="1264285"/>
            <a:ext cx="2414270" cy="1626870"/>
            <a:chOff x="8200" y="1991"/>
            <a:chExt cx="3802" cy="2562"/>
          </a:xfrm>
        </p:grpSpPr>
        <p:sp>
          <p:nvSpPr>
            <p:cNvPr id="7" name="AutoShape 7"/>
            <p:cNvSpPr/>
            <p:nvPr/>
          </p:nvSpPr>
          <p:spPr>
            <a:xfrm rot="5400000">
              <a:off x="8204" y="4004"/>
              <a:ext cx="454" cy="454"/>
            </a:xfrm>
            <a:prstGeom prst="rtTriangle">
              <a:avLst/>
            </a:pr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8200" y="1991"/>
              <a:ext cx="3802" cy="2562"/>
              <a:chOff x="8138" y="1991"/>
              <a:chExt cx="3802" cy="256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8138" y="1991"/>
                <a:ext cx="3803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848" h="1441441">
                    <a:moveTo>
                      <a:pt x="0" y="1134815"/>
                    </a:moveTo>
                    <a:lnTo>
                      <a:pt x="831588" y="303037"/>
                    </a:lnTo>
                    <a:lnTo>
                      <a:pt x="1363493" y="303037"/>
                    </a:lnTo>
                    <a:cubicBezTo>
                      <a:pt x="1370233" y="303086"/>
                      <a:pt x="1376457" y="299434"/>
                      <a:pt x="1379702" y="293526"/>
                    </a:cubicBezTo>
                    <a:cubicBezTo>
                      <a:pt x="1382948" y="287617"/>
                      <a:pt x="1382693" y="280404"/>
                      <a:pt x="1379037" y="274741"/>
                    </a:cubicBezTo>
                    <a:lnTo>
                      <a:pt x="1349970" y="230120"/>
                    </a:lnTo>
                    <a:cubicBezTo>
                      <a:pt x="1322420" y="189052"/>
                      <a:pt x="1312301" y="138723"/>
                      <a:pt x="1321836" y="90195"/>
                    </a:cubicBezTo>
                    <a:cubicBezTo>
                      <a:pt x="1325865" y="63769"/>
                      <a:pt x="1339475" y="39751"/>
                      <a:pt x="1360073" y="22720"/>
                    </a:cubicBezTo>
                    <a:cubicBezTo>
                      <a:pt x="1378343" y="9698"/>
                      <a:pt x="1399865" y="2002"/>
                      <a:pt x="1422248" y="487"/>
                    </a:cubicBezTo>
                    <a:cubicBezTo>
                      <a:pt x="1473675" y="-3400"/>
                      <a:pt x="1524108" y="16138"/>
                      <a:pt x="1559499" y="53659"/>
                    </a:cubicBezTo>
                    <a:lnTo>
                      <a:pt x="2098399" y="606208"/>
                    </a:lnTo>
                    <a:cubicBezTo>
                      <a:pt x="2098399" y="606208"/>
                      <a:pt x="2191661" y="684722"/>
                      <a:pt x="2098399" y="808323"/>
                    </a:cubicBezTo>
                    <a:cubicBezTo>
                      <a:pt x="2020680" y="911712"/>
                      <a:pt x="1673279" y="1274740"/>
                      <a:pt x="1559499" y="1392433"/>
                    </a:cubicBezTo>
                    <a:cubicBezTo>
                      <a:pt x="1531797" y="1421458"/>
                      <a:pt x="1494156" y="1438950"/>
                      <a:pt x="1454113" y="1441407"/>
                    </a:cubicBezTo>
                    <a:cubicBezTo>
                      <a:pt x="1412008" y="1442351"/>
                      <a:pt x="1371835" y="1423753"/>
                      <a:pt x="1345307" y="1391034"/>
                    </a:cubicBezTo>
                    <a:cubicBezTo>
                      <a:pt x="1341155" y="1385749"/>
                      <a:pt x="1337708" y="1379949"/>
                      <a:pt x="1335048" y="1373776"/>
                    </a:cubicBezTo>
                    <a:cubicBezTo>
                      <a:pt x="1315085" y="1318694"/>
                      <a:pt x="1324074" y="1257267"/>
                      <a:pt x="1358985" y="1210219"/>
                    </a:cubicBezTo>
                    <a:lnTo>
                      <a:pt x="1386964" y="1170885"/>
                    </a:lnTo>
                    <a:cubicBezTo>
                      <a:pt x="1391027" y="1165393"/>
                      <a:pt x="1391638" y="1158077"/>
                      <a:pt x="1388545" y="1151987"/>
                    </a:cubicBezTo>
                    <a:cubicBezTo>
                      <a:pt x="1385452" y="1145897"/>
                      <a:pt x="1379183" y="1142077"/>
                      <a:pt x="1372353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9753" y="2984"/>
                <a:ext cx="574" cy="576"/>
              </a:xfrm>
              <a:custGeom>
                <a:avLst/>
                <a:gdLst/>
                <a:ahLst/>
                <a:cxnLst/>
                <a:rect l="l" t="t" r="r" b="b"/>
                <a:pathLst>
                  <a:path w="323214" h="323849">
                    <a:moveTo>
                      <a:pt x="36038" y="115"/>
                    </a:moveTo>
                    <a:lnTo>
                      <a:pt x="287407" y="115"/>
                    </a:lnTo>
                    <a:cubicBezTo>
                      <a:pt x="307261" y="115"/>
                      <a:pt x="323330" y="16215"/>
                      <a:pt x="323330" y="36109"/>
                    </a:cubicBezTo>
                    <a:lnTo>
                      <a:pt x="323330" y="216007"/>
                    </a:lnTo>
                    <a:cubicBezTo>
                      <a:pt x="323330" y="235901"/>
                      <a:pt x="307261" y="252000"/>
                      <a:pt x="287407" y="252000"/>
                    </a:cubicBezTo>
                    <a:lnTo>
                      <a:pt x="36038" y="252000"/>
                    </a:lnTo>
                    <a:cubicBezTo>
                      <a:pt x="16183" y="252000"/>
                      <a:pt x="115" y="235878"/>
                      <a:pt x="115" y="216007"/>
                    </a:cubicBezTo>
                    <a:lnTo>
                      <a:pt x="115" y="36109"/>
                    </a:lnTo>
                    <a:cubicBezTo>
                      <a:pt x="115" y="16215"/>
                      <a:pt x="16183" y="115"/>
                      <a:pt x="36038" y="115"/>
                    </a:cubicBezTo>
                    <a:moveTo>
                      <a:pt x="18077" y="287971"/>
                    </a:moveTo>
                    <a:lnTo>
                      <a:pt x="305368" y="287971"/>
                    </a:lnTo>
                    <a:cubicBezTo>
                      <a:pt x="315288" y="287971"/>
                      <a:pt x="323330" y="296029"/>
                      <a:pt x="323330" y="305968"/>
                    </a:cubicBezTo>
                    <a:cubicBezTo>
                      <a:pt x="323330" y="315907"/>
                      <a:pt x="315288" y="323965"/>
                      <a:pt x="305368" y="323965"/>
                    </a:cubicBezTo>
                    <a:lnTo>
                      <a:pt x="18077" y="323965"/>
                    </a:lnTo>
                    <a:cubicBezTo>
                      <a:pt x="8157" y="323965"/>
                      <a:pt x="115" y="315907"/>
                      <a:pt x="115" y="305968"/>
                    </a:cubicBezTo>
                    <a:cubicBezTo>
                      <a:pt x="115" y="296029"/>
                      <a:pt x="8157" y="287971"/>
                      <a:pt x="18077" y="287971"/>
                    </a:cubicBezTo>
                    <a:moveTo>
                      <a:pt x="161722" y="126047"/>
                    </a:moveTo>
                    <a:cubicBezTo>
                      <a:pt x="151795" y="126047"/>
                      <a:pt x="143760" y="134097"/>
                      <a:pt x="143760" y="144043"/>
                    </a:cubicBezTo>
                    <a:lnTo>
                      <a:pt x="143760" y="162040"/>
                    </a:lnTo>
                    <a:cubicBezTo>
                      <a:pt x="143760" y="171980"/>
                      <a:pt x="151802" y="180037"/>
                      <a:pt x="161722" y="180037"/>
                    </a:cubicBezTo>
                    <a:cubicBezTo>
                      <a:pt x="171643" y="180037"/>
                      <a:pt x="179684" y="171980"/>
                      <a:pt x="179684" y="162040"/>
                    </a:cubicBezTo>
                    <a:lnTo>
                      <a:pt x="179684" y="144043"/>
                    </a:lnTo>
                    <a:cubicBezTo>
                      <a:pt x="179684" y="134119"/>
                      <a:pt x="171650" y="126047"/>
                      <a:pt x="161722" y="126047"/>
                    </a:cubicBezTo>
                    <a:moveTo>
                      <a:pt x="233546" y="108073"/>
                    </a:moveTo>
                    <a:cubicBezTo>
                      <a:pt x="223642" y="108073"/>
                      <a:pt x="215584" y="116099"/>
                      <a:pt x="215584" y="126047"/>
                    </a:cubicBezTo>
                    <a:lnTo>
                      <a:pt x="215584" y="162040"/>
                    </a:lnTo>
                    <a:cubicBezTo>
                      <a:pt x="215585" y="171978"/>
                      <a:pt x="223627" y="180035"/>
                      <a:pt x="233546" y="180035"/>
                    </a:cubicBezTo>
                    <a:cubicBezTo>
                      <a:pt x="243465" y="180035"/>
                      <a:pt x="251505" y="171978"/>
                      <a:pt x="251507" y="162040"/>
                    </a:cubicBezTo>
                    <a:lnTo>
                      <a:pt x="251507" y="126047"/>
                    </a:lnTo>
                    <a:cubicBezTo>
                      <a:pt x="251507" y="116123"/>
                      <a:pt x="243472" y="108073"/>
                      <a:pt x="233546" y="108073"/>
                    </a:cubicBezTo>
                    <a:moveTo>
                      <a:pt x="89923" y="72056"/>
                    </a:moveTo>
                    <a:lnTo>
                      <a:pt x="89876" y="72079"/>
                    </a:lnTo>
                    <a:cubicBezTo>
                      <a:pt x="79949" y="72079"/>
                      <a:pt x="71915" y="80129"/>
                      <a:pt x="71915" y="90076"/>
                    </a:cubicBezTo>
                    <a:lnTo>
                      <a:pt x="71915" y="162040"/>
                    </a:lnTo>
                    <a:cubicBezTo>
                      <a:pt x="71915" y="171992"/>
                      <a:pt x="79967" y="180060"/>
                      <a:pt x="89899" y="180060"/>
                    </a:cubicBezTo>
                    <a:cubicBezTo>
                      <a:pt x="99832" y="180060"/>
                      <a:pt x="107884" y="171992"/>
                      <a:pt x="107884" y="162040"/>
                    </a:cubicBezTo>
                    <a:lnTo>
                      <a:pt x="107884" y="90053"/>
                    </a:lnTo>
                    <a:cubicBezTo>
                      <a:pt x="107884" y="80106"/>
                      <a:pt x="99850" y="72056"/>
                      <a:pt x="89923" y="72056"/>
                    </a:cubicBezTo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lIns="91440" tIns="45720" rIns="91440" bIns="45720" anchor="ctr"/>
              <a:p>
                <a:pPr marL="0" algn="l"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8425180" y="1209675"/>
            <a:ext cx="2416175" cy="1626870"/>
            <a:chOff x="13598" y="1905"/>
            <a:chExt cx="3805" cy="2562"/>
          </a:xfrm>
        </p:grpSpPr>
        <p:sp>
          <p:nvSpPr>
            <p:cNvPr id="12" name="AutoShape 12"/>
            <p:cNvSpPr/>
            <p:nvPr/>
          </p:nvSpPr>
          <p:spPr>
            <a:xfrm rot="5400000">
              <a:off x="13598" y="3918"/>
              <a:ext cx="454" cy="454"/>
            </a:xfrm>
            <a:prstGeom prst="rtTriangle">
              <a:avLst/>
            </a:pr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3601" y="1905"/>
              <a:ext cx="3802" cy="2562"/>
              <a:chOff x="13601" y="1905"/>
              <a:chExt cx="3802" cy="256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601" y="1905"/>
                <a:ext cx="3802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215" h="1441441">
                    <a:moveTo>
                      <a:pt x="0" y="1134815"/>
                    </a:moveTo>
                    <a:lnTo>
                      <a:pt x="831342" y="303037"/>
                    </a:lnTo>
                    <a:lnTo>
                      <a:pt x="1363089" y="303037"/>
                    </a:lnTo>
                    <a:cubicBezTo>
                      <a:pt x="1369827" y="303086"/>
                      <a:pt x="1376049" y="299434"/>
                      <a:pt x="1379294" y="293526"/>
                    </a:cubicBezTo>
                    <a:cubicBezTo>
                      <a:pt x="1382538" y="287617"/>
                      <a:pt x="1382283" y="280404"/>
                      <a:pt x="1378629" y="274741"/>
                    </a:cubicBezTo>
                    <a:lnTo>
                      <a:pt x="1349570" y="230120"/>
                    </a:lnTo>
                    <a:cubicBezTo>
                      <a:pt x="1322029" y="189052"/>
                      <a:pt x="1311913" y="138723"/>
                      <a:pt x="1321445" y="90195"/>
                    </a:cubicBezTo>
                    <a:cubicBezTo>
                      <a:pt x="1325472" y="63769"/>
                      <a:pt x="1339078" y="39751"/>
                      <a:pt x="1359671" y="22720"/>
                    </a:cubicBezTo>
                    <a:cubicBezTo>
                      <a:pt x="1377935" y="9698"/>
                      <a:pt x="1399451" y="2002"/>
                      <a:pt x="1421827" y="487"/>
                    </a:cubicBezTo>
                    <a:cubicBezTo>
                      <a:pt x="1473238" y="-3400"/>
                      <a:pt x="1523656" y="16138"/>
                      <a:pt x="1559037" y="53659"/>
                    </a:cubicBezTo>
                    <a:lnTo>
                      <a:pt x="2097778" y="606208"/>
                    </a:lnTo>
                    <a:cubicBezTo>
                      <a:pt x="2097778" y="606208"/>
                      <a:pt x="2191012" y="684722"/>
                      <a:pt x="2097778" y="808323"/>
                    </a:cubicBezTo>
                    <a:cubicBezTo>
                      <a:pt x="2020082" y="911712"/>
                      <a:pt x="1672784" y="1274740"/>
                      <a:pt x="1559037" y="1392433"/>
                    </a:cubicBezTo>
                    <a:cubicBezTo>
                      <a:pt x="1531344" y="1421458"/>
                      <a:pt x="1493714" y="1438950"/>
                      <a:pt x="1453682" y="1441407"/>
                    </a:cubicBezTo>
                    <a:cubicBezTo>
                      <a:pt x="1411590" y="1442351"/>
                      <a:pt x="1371429" y="1423753"/>
                      <a:pt x="1344909" y="1391034"/>
                    </a:cubicBezTo>
                    <a:cubicBezTo>
                      <a:pt x="1340758" y="1385749"/>
                      <a:pt x="1337312" y="1379949"/>
                      <a:pt x="1334653" y="1373776"/>
                    </a:cubicBezTo>
                    <a:cubicBezTo>
                      <a:pt x="1314696" y="1318694"/>
                      <a:pt x="1323682" y="1257267"/>
                      <a:pt x="1358583" y="1210219"/>
                    </a:cubicBezTo>
                    <a:lnTo>
                      <a:pt x="1386553" y="1170885"/>
                    </a:lnTo>
                    <a:cubicBezTo>
                      <a:pt x="1390615" y="1165393"/>
                      <a:pt x="1391226" y="1158077"/>
                      <a:pt x="1388134" y="1151987"/>
                    </a:cubicBezTo>
                    <a:cubicBezTo>
                      <a:pt x="1385041" y="1145897"/>
                      <a:pt x="1378775" y="1142077"/>
                      <a:pt x="1371947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5214" y="2899"/>
                <a:ext cx="57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323273" h="323300">
                    <a:moveTo>
                      <a:pt x="186603" y="183405"/>
                    </a:moveTo>
                    <a:lnTo>
                      <a:pt x="282354" y="183405"/>
                    </a:lnTo>
                    <a:cubicBezTo>
                      <a:pt x="294761" y="183405"/>
                      <a:pt x="304820" y="193406"/>
                      <a:pt x="304820" y="205745"/>
                    </a:cubicBezTo>
                    <a:lnTo>
                      <a:pt x="304820" y="300960"/>
                    </a:lnTo>
                    <a:cubicBezTo>
                      <a:pt x="304820" y="313299"/>
                      <a:pt x="294761" y="323300"/>
                      <a:pt x="282354" y="323300"/>
                    </a:cubicBezTo>
                    <a:lnTo>
                      <a:pt x="186603" y="323300"/>
                    </a:lnTo>
                    <a:cubicBezTo>
                      <a:pt x="174195" y="323300"/>
                      <a:pt x="164137" y="313299"/>
                      <a:pt x="164137" y="300960"/>
                    </a:cubicBezTo>
                    <a:lnTo>
                      <a:pt x="164137" y="205745"/>
                    </a:lnTo>
                    <a:cubicBezTo>
                      <a:pt x="164137" y="193406"/>
                      <a:pt x="174195" y="183405"/>
                      <a:pt x="186603" y="183405"/>
                    </a:cubicBezTo>
                    <a:close/>
                    <a:moveTo>
                      <a:pt x="22466" y="183405"/>
                    </a:moveTo>
                    <a:lnTo>
                      <a:pt x="118216" y="183405"/>
                    </a:lnTo>
                    <a:cubicBezTo>
                      <a:pt x="130624" y="183405"/>
                      <a:pt x="140682" y="193406"/>
                      <a:pt x="140682" y="205745"/>
                    </a:cubicBezTo>
                    <a:lnTo>
                      <a:pt x="140682" y="300960"/>
                    </a:lnTo>
                    <a:cubicBezTo>
                      <a:pt x="140682" y="313299"/>
                      <a:pt x="130624" y="323300"/>
                      <a:pt x="118216" y="323300"/>
                    </a:cubicBezTo>
                    <a:lnTo>
                      <a:pt x="22466" y="323300"/>
                    </a:lnTo>
                    <a:cubicBezTo>
                      <a:pt x="10058" y="323300"/>
                      <a:pt x="0" y="313299"/>
                      <a:pt x="0" y="300960"/>
                    </a:cubicBezTo>
                    <a:lnTo>
                      <a:pt x="0" y="205745"/>
                    </a:lnTo>
                    <a:cubicBezTo>
                      <a:pt x="0" y="193406"/>
                      <a:pt x="10058" y="183405"/>
                      <a:pt x="22466" y="183405"/>
                    </a:cubicBezTo>
                    <a:close/>
                    <a:moveTo>
                      <a:pt x="237255" y="53926"/>
                    </a:moveTo>
                    <a:lnTo>
                      <a:pt x="205489" y="85515"/>
                    </a:lnTo>
                    <a:lnTo>
                      <a:pt x="237255" y="117105"/>
                    </a:lnTo>
                    <a:lnTo>
                      <a:pt x="269023" y="85515"/>
                    </a:lnTo>
                    <a:close/>
                    <a:moveTo>
                      <a:pt x="22466" y="20185"/>
                    </a:moveTo>
                    <a:lnTo>
                      <a:pt x="118216" y="20185"/>
                    </a:lnTo>
                    <a:cubicBezTo>
                      <a:pt x="130624" y="20185"/>
                      <a:pt x="140682" y="30187"/>
                      <a:pt x="140682" y="42526"/>
                    </a:cubicBezTo>
                    <a:lnTo>
                      <a:pt x="140682" y="137741"/>
                    </a:lnTo>
                    <a:cubicBezTo>
                      <a:pt x="140682" y="150078"/>
                      <a:pt x="130624" y="160081"/>
                      <a:pt x="118216" y="160081"/>
                    </a:cubicBezTo>
                    <a:lnTo>
                      <a:pt x="22466" y="160081"/>
                    </a:lnTo>
                    <a:cubicBezTo>
                      <a:pt x="10058" y="160081"/>
                      <a:pt x="0" y="150078"/>
                      <a:pt x="0" y="137741"/>
                    </a:cubicBezTo>
                    <a:lnTo>
                      <a:pt x="0" y="42526"/>
                    </a:lnTo>
                    <a:cubicBezTo>
                      <a:pt x="0" y="30187"/>
                      <a:pt x="10058" y="20185"/>
                      <a:pt x="22466" y="20185"/>
                    </a:cubicBezTo>
                    <a:close/>
                    <a:moveTo>
                      <a:pt x="237233" y="0"/>
                    </a:moveTo>
                    <a:cubicBezTo>
                      <a:pt x="242982" y="0"/>
                      <a:pt x="248730" y="2181"/>
                      <a:pt x="253117" y="6541"/>
                    </a:cubicBezTo>
                    <a:lnTo>
                      <a:pt x="253139" y="6541"/>
                    </a:lnTo>
                    <a:lnTo>
                      <a:pt x="316696" y="69720"/>
                    </a:lnTo>
                    <a:cubicBezTo>
                      <a:pt x="325466" y="78444"/>
                      <a:pt x="325466" y="92586"/>
                      <a:pt x="316696" y="101310"/>
                    </a:cubicBezTo>
                    <a:lnTo>
                      <a:pt x="253139" y="164510"/>
                    </a:lnTo>
                    <a:cubicBezTo>
                      <a:pt x="244366" y="173232"/>
                      <a:pt x="230145" y="173232"/>
                      <a:pt x="221372" y="164510"/>
                    </a:cubicBezTo>
                    <a:lnTo>
                      <a:pt x="157837" y="101310"/>
                    </a:lnTo>
                    <a:cubicBezTo>
                      <a:pt x="149068" y="92586"/>
                      <a:pt x="149068" y="78444"/>
                      <a:pt x="157837" y="69720"/>
                    </a:cubicBezTo>
                    <a:lnTo>
                      <a:pt x="221350" y="6541"/>
                    </a:lnTo>
                    <a:cubicBezTo>
                      <a:pt x="225736" y="2181"/>
                      <a:pt x="231485" y="0"/>
                      <a:pt x="2372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1015683" y="2990215"/>
            <a:ext cx="3178810" cy="74803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误带介质导致信息外流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015683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某工作人员为方便在家处理材料，将工作文件复制到个人移动存储介质，后因介质遗失导致信息脱离单位控制。此类风险往往从“临时拷贝”“回家再处理”开始，关键教训是不得以便利为由改变信息存储环境，确需移动处理时必须按规定审批并使用合规介质。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4530725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某单位工作人员打印会议材料后未及时取走，文件被无关人员看到并拍摄传播。纸质材料同样具有复制和扩散风险，打印后应立即清点取回，会议前后落实材料发放、回收和场地检查，不能把保密管理仅理解为电子系统权限控制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044498" y="2990215"/>
            <a:ext cx="3178810" cy="74803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案例复盘聚焦可控环节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8044498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案例分析应围绕信息从何处产生、经过哪些载体、谁有接触权限、哪个操作突破控制以及何时可以止损展开。培训引用案例时应使用经核实、可公开的材料，不展示涉密内容或未经授权的个人信息；具体案例事实和处理结论应以权威通报为准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4530725" y="2990215"/>
            <a:ext cx="3178810" cy="748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打印遗留造成非授权接触</a:t>
            </a:r>
            <a:endParaRPr lang="en-US" sz="1100"/>
          </a:p>
        </p:txBody>
      </p:sp>
      <p:sp>
        <p:nvSpPr>
          <p:cNvPr id="22" name="Freeform 22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23" name="TextBox 23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典型载体泄密案例警示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80310" y="2804795"/>
            <a:ext cx="7232015" cy="1826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400" b="1" spc="400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守住网络与数字办公边界</a:t>
            </a:r>
            <a:endParaRPr lang="en-US" sz="4400" b="1" spc="400">
              <a:solidFill>
                <a:schemeClr val="tx2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43680" y="1851025"/>
            <a:ext cx="4105275" cy="925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algn="ctr">
              <a:defRPr/>
            </a:pPr>
            <a:r>
              <a:rPr lang="en-US" sz="4800" b="1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PART   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695976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3" name="image24.jpeg"/>
          <p:cNvPicPr>
            <a:picLocks noChangeAspect="1"/>
          </p:cNvPicPr>
          <p:nvPr/>
        </p:nvPicPr>
        <p:blipFill>
          <a:blip r:embed="rId2"/>
          <a:srcRect t="10280" b="10280"/>
          <a:stretch>
            <a:fillRect/>
          </a:stretch>
        </p:blipFill>
        <p:spPr>
          <a:xfrm>
            <a:off x="660400" y="1245235"/>
            <a:ext cx="3141409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4" name="Connector 4"/>
          <p:cNvCxnSpPr/>
          <p:nvPr/>
        </p:nvCxnSpPr>
        <p:spPr>
          <a:xfrm>
            <a:off x="454694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5" name="image25.jpeg"/>
          <p:cNvPicPr>
            <a:picLocks noChangeAspect="1"/>
          </p:cNvPicPr>
          <p:nvPr/>
        </p:nvPicPr>
        <p:blipFill>
          <a:blip r:embed="rId3"/>
          <a:srcRect t="2375" b="2375"/>
          <a:stretch>
            <a:fillRect/>
          </a:stretch>
        </p:blipFill>
        <p:spPr>
          <a:xfrm>
            <a:off x="4494530" y="1244918"/>
            <a:ext cx="2945313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6" name="Connector 6"/>
          <p:cNvCxnSpPr/>
          <p:nvPr/>
        </p:nvCxnSpPr>
        <p:spPr>
          <a:xfrm>
            <a:off x="836298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7" name="image5.jpeg"/>
          <p:cNvPicPr>
            <a:picLocks noChangeAspect="1"/>
          </p:cNvPicPr>
          <p:nvPr/>
        </p:nvPicPr>
        <p:blipFill>
          <a:blip r:embed="rId4"/>
          <a:srcRect t="2321" b="2321"/>
          <a:stretch>
            <a:fillRect/>
          </a:stretch>
        </p:blipFill>
        <p:spPr>
          <a:xfrm>
            <a:off x="8293100" y="1244918"/>
            <a:ext cx="2945313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TextBox 8"/>
          <p:cNvSpPr txBox="1"/>
          <p:nvPr/>
        </p:nvSpPr>
        <p:spPr>
          <a:xfrm>
            <a:off x="6604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涉密信息必须在符合规定的涉密信息系统和设备中处理，严禁在互联网及其他非涉密网络、设备上存储、处理或传输涉密信息。非涉密信息也应依照单位制度选择办公系统，不得因设备联网方便而跨网复制、拍照、转发或通过中间介质违规摆渡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494530" y="392112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办公账号应本人使用，设置符合要求的口令并妥善保管，不得共用账号、借用他人权限或将口令写在易被发现的位置。系统权限应与岗位职责相匹配，人员调岗、离岗或项目结束后及时调整权限；发现异常登录、权限过宽或账号失控，应立即报告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494530" y="318706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账号权限遵循最小必要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82931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安装软件、接入外部平台、使用在线翻译或文件转换服务前，应确认是否经过单位批准，是否会将文件上传至外部服务器。不得擅自使用来源不明的软件、插件和远程控制工具处理工作材料；确需技术支持时，应通过单位授权渠道并控制服务人员接触范围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293100" y="319659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软件与外部服务先审后用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660400" y="313753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严格区分网络和设备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网络环境与系统使用规范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39.jpeg"/>
          <p:cNvPicPr>
            <a:picLocks noChangeAspect="1"/>
          </p:cNvPicPr>
          <p:nvPr/>
        </p:nvPicPr>
        <p:blipFill rotWithShape="1">
          <a:blip r:embed="rId2"/>
          <a:srcRect l="3799" t="3019" r="20475" b="46512"/>
          <a:stretch>
            <a:fillRect/>
          </a:stretch>
        </p:blipFill>
        <p:spPr>
          <a:xfrm>
            <a:off x="4661001" y="1540252"/>
            <a:ext cx="1620000" cy="1620000"/>
          </a:xfrm>
          <a:custGeom>
            <a:avLst/>
            <a:gdLst/>
            <a:ahLst/>
            <a:cxnLst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3" name="image40.jpeg"/>
          <p:cNvPicPr>
            <a:picLocks noChangeAspect="1"/>
          </p:cNvPicPr>
          <p:nvPr/>
        </p:nvPicPr>
        <p:blipFill rotWithShape="1">
          <a:blip r:embed="rId3"/>
          <a:srcRect l="25588" t="2852" r="35943" b="39477"/>
          <a:stretch>
            <a:fillRect/>
          </a:stretch>
        </p:blipFill>
        <p:spPr>
          <a:xfrm>
            <a:off x="6344704" y="2592965"/>
            <a:ext cx="1620000" cy="1620000"/>
          </a:xfrm>
          <a:custGeom>
            <a:avLst/>
            <a:gdLst/>
            <a:ahLst/>
            <a:cxnLst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41.jpeg"/>
          <p:cNvPicPr>
            <a:picLocks noChangeAspect="1"/>
          </p:cNvPicPr>
          <p:nvPr/>
        </p:nvPicPr>
        <p:blipFill>
          <a:blip r:embed="rId4"/>
          <a:srcRect l="19675" t="4500" r="19675" b="4500"/>
          <a:stretch>
            <a:fillRect/>
          </a:stretch>
        </p:blipFill>
        <p:spPr>
          <a:xfrm>
            <a:off x="4665891" y="3699195"/>
            <a:ext cx="1620000" cy="1620000"/>
          </a:xfrm>
          <a:custGeom>
            <a:avLst/>
            <a:gdLst/>
            <a:ahLst/>
            <a:cxnLst/>
            <a:pathLst>
              <a:path w="1620000" h="1620000">
                <a:moveTo>
                  <a:pt x="548158" y="0"/>
                </a:moveTo>
                <a:cubicBezTo>
                  <a:pt x="595961" y="0"/>
                  <a:pt x="1024071" y="0"/>
                  <a:pt x="1071874" y="0"/>
                </a:cubicBezTo>
                <a:cubicBezTo>
                  <a:pt x="1119677" y="0"/>
                  <a:pt x="1163812" y="18295"/>
                  <a:pt x="1197614" y="52097"/>
                </a:cubicBezTo>
                <a:cubicBezTo>
                  <a:pt x="1231416" y="85899"/>
                  <a:pt x="1534136" y="388618"/>
                  <a:pt x="1567938" y="422420"/>
                </a:cubicBezTo>
                <a:cubicBezTo>
                  <a:pt x="1601740" y="456222"/>
                  <a:pt x="1620000" y="500355"/>
                  <a:pt x="1620000" y="548158"/>
                </a:cubicBezTo>
                <a:cubicBezTo>
                  <a:pt x="1620000" y="595961"/>
                  <a:pt x="1620000" y="1024071"/>
                  <a:pt x="1620000" y="1071874"/>
                </a:cubicBezTo>
                <a:cubicBezTo>
                  <a:pt x="1620000" y="1119678"/>
                  <a:pt x="1601706" y="1163813"/>
                  <a:pt x="1567904" y="1197615"/>
                </a:cubicBezTo>
                <a:cubicBezTo>
                  <a:pt x="1534102" y="1231417"/>
                  <a:pt x="1231382" y="1534136"/>
                  <a:pt x="1197580" y="1567938"/>
                </a:cubicBezTo>
                <a:cubicBezTo>
                  <a:pt x="1163778" y="1601740"/>
                  <a:pt x="1119645" y="1620000"/>
                  <a:pt x="1071842" y="1620000"/>
                </a:cubicBezTo>
                <a:cubicBezTo>
                  <a:pt x="1024038" y="1620000"/>
                  <a:pt x="595929" y="1620000"/>
                  <a:pt x="548125" y="1620000"/>
                </a:cubicBezTo>
                <a:cubicBezTo>
                  <a:pt x="500322" y="1620000"/>
                  <a:pt x="456188" y="1601705"/>
                  <a:pt x="422385" y="1567903"/>
                </a:cubicBezTo>
                <a:cubicBezTo>
                  <a:pt x="388583" y="1534101"/>
                  <a:pt x="85864" y="1231382"/>
                  <a:pt x="52062" y="1197580"/>
                </a:cubicBezTo>
                <a:cubicBezTo>
                  <a:pt x="18260" y="1163778"/>
                  <a:pt x="0" y="1119646"/>
                  <a:pt x="0" y="1071842"/>
                </a:cubicBezTo>
                <a:cubicBezTo>
                  <a:pt x="0" y="1024039"/>
                  <a:pt x="0" y="595929"/>
                  <a:pt x="0" y="548126"/>
                </a:cubicBezTo>
                <a:cubicBezTo>
                  <a:pt x="0" y="500323"/>
                  <a:pt x="18295" y="456187"/>
                  <a:pt x="52097" y="422385"/>
                </a:cubicBezTo>
                <a:cubicBezTo>
                  <a:pt x="85899" y="388583"/>
                  <a:pt x="388618" y="85864"/>
                  <a:pt x="422420" y="52062"/>
                </a:cubicBezTo>
                <a:cubicBezTo>
                  <a:pt x="456222" y="18260"/>
                  <a:pt x="500355" y="0"/>
                  <a:pt x="548158" y="0"/>
                </a:cubicBezTo>
                <a:close/>
              </a:path>
            </a:pathLst>
          </a:custGeom>
          <a:ln w="6350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5" name="AutoShape 5"/>
          <p:cNvSpPr/>
          <p:nvPr/>
        </p:nvSpPr>
        <p:spPr>
          <a:xfrm>
            <a:off x="4384776" y="2663411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458338" y="3777045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84776" y="4822354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3290" y="1909445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发送工作邮件或消息前，应逐项核对收件人、抄送范围、附件版本和文件内容，尤其注意自动补全地址、群组成员变化及相似文件名。涉及敏感信息时，应确认渠道和审批符合要求；发现误发，应立即联系接收方停止阅读和转发，并按规定报告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923290" y="1224915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发送前核对对象与附件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23290" y="4601210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使用文件链接协作时，应设置最小访问权限、有效期限和必要的身份验证，避免“任何人可访问”或长期开放。任务结束后及时关闭链接并检查访问记录；对外发送前确认链接指向正确文件，防止旧版本、隐藏附件或目录内其他材料被一并暴露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923290" y="3916680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链接分享设置期限权限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136890" y="3255645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工作群成员应与任务相关，定期清理离岗人员和临时协作对象，避免将敏感材料发至成员不明或管理松散的群组。线上会议应核验参会身份、共享权限和录制设置，未经批准不得录屏、转发会议链接或将会议材料上传至公共空间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136890" y="2571115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群聊和会议平台控制范围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邮件与即时通信防止误传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0" y="1943954"/>
            <a:ext cx="5144830" cy="4101202"/>
            <a:chOff x="0" y="0"/>
            <a:chExt cx="4280668" cy="3409678"/>
          </a:xfrm>
        </p:grpSpPr>
        <p:sp>
          <p:nvSpPr>
            <p:cNvPr id="3" name="Freeform 3"/>
            <p:cNvSpPr/>
            <p:nvPr/>
          </p:nvSpPr>
          <p:spPr>
            <a:xfrm rot="1748642">
              <a:off x="0" y="0"/>
              <a:ext cx="2211234" cy="2230539"/>
            </a:xfrm>
            <a:custGeom>
              <a:avLst/>
              <a:gdLst/>
              <a:ahLst/>
              <a:cxnLst/>
              <a:rect l="l" t="t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  <a:tailEnd type="triangle" w="lg" len="lg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4" name="Freeform 4"/>
            <p:cNvSpPr/>
            <p:nvPr/>
          </p:nvSpPr>
          <p:spPr>
            <a:xfrm rot="1748642">
              <a:off x="2072242" y="1513229"/>
              <a:ext cx="1573837" cy="746788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5" name="Freeform 5"/>
            <p:cNvSpPr/>
            <p:nvPr/>
          </p:nvSpPr>
          <p:spPr>
            <a:xfrm rot="1748643" flipV="1">
              <a:off x="3158906" y="2877661"/>
              <a:ext cx="1121762" cy="532017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</p:grpSp>
      <p:sp>
        <p:nvSpPr>
          <p:cNvPr id="6" name="AutoShape 6"/>
          <p:cNvSpPr/>
          <p:nvPr/>
        </p:nvSpPr>
        <p:spPr>
          <a:xfrm>
            <a:off x="340797" y="2075654"/>
            <a:ext cx="2360439" cy="2362514"/>
          </a:xfrm>
          <a:prstGeom prst="ellipse">
            <a:avLst/>
          </a:prstGeom>
          <a:solidFill>
            <a:srgbClr val="3383CC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0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1</a:t>
            </a:r>
            <a:endParaRPr lang="en-US" sz="2800">
              <a:solidFill>
                <a:schemeClr val="bg1">
                  <a:lumMod val="9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490297" y="3835782"/>
            <a:ext cx="1669528" cy="1670911"/>
          </a:xfrm>
          <a:prstGeom prst="ellipse">
            <a:avLst/>
          </a:prstGeom>
          <a:solidFill>
            <a:srgbClr val="3383CC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02</a:t>
            </a:r>
            <a:endParaRPr lang="zh-CN" altLang="en-US" sz="2800">
              <a:solidFill>
                <a:schemeClr val="bg1">
                  <a:lumMod val="9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 rot="10800000" flipV="1">
            <a:off x="4302987" y="4763220"/>
            <a:ext cx="1190248" cy="1191631"/>
          </a:xfrm>
          <a:prstGeom prst="ellipse">
            <a:avLst/>
          </a:prstGeom>
          <a:solidFill>
            <a:srgbClr val="3383CC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0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3</a:t>
            </a:r>
            <a:endParaRPr lang="en-US" sz="2800">
              <a:solidFill>
                <a:schemeClr val="bg1">
                  <a:lumMod val="9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22320" y="1929765"/>
            <a:ext cx="8640000" cy="108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工作人员将工作材料误发至外部群聊或个人邮箱后，接收方可能截图、下载并再次转发，信息传播范围难以控制。即使随后撤回消息，也不能保证副本已删除，因此应把发送前核验作为主要防线，并避免在不适当渠道中讨论敏感事项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3322320" y="1561465"/>
            <a:ext cx="863981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错传文件可能形成持续扩散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08805" y="3483610"/>
            <a:ext cx="7560000" cy="126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未经批准将材料上传至个人网盘或在线协作平台，可能导致文件被平台留存、共享权限失控或账号被盗后外泄。使用外部服务前必须核实单位制度和数据处理边界；无法确认平台安全性、存储位置或访问控制时，应停止上传并改用批准的内部系统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408805" y="3115310"/>
            <a:ext cx="756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云端协作可能突破管理边界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660390" y="5217795"/>
            <a:ext cx="6300000" cy="15494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发现误发、异常访问或文件外泄迹象后，应尽快停止共享、撤销权限、保全日志和相关证据，并向单位保密管理部门及主管负责人报告。不得擅自删除记录、隐瞒情况或私下联系相关人员掩盖问题；后续处置应由单位按规定组织核查和整改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660390" y="4849495"/>
            <a:ext cx="630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复盘重点是及时止损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网络泄密风险与案例复盘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80310" y="2804795"/>
            <a:ext cx="7232015" cy="1826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400" b="1" spc="400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规范日常办公与重点场景</a:t>
            </a:r>
            <a:endParaRPr lang="en-US" sz="4400" b="1" spc="400">
              <a:solidFill>
                <a:schemeClr val="tx2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43680" y="1851025"/>
            <a:ext cx="4105275" cy="925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algn="ctr">
              <a:defRPr/>
            </a:pPr>
            <a:r>
              <a:rPr lang="en-US" sz="4800" b="1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PART   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84" y="4510558"/>
            <a:ext cx="2899773" cy="1525186"/>
          </a:xfrm>
          <a:custGeom>
            <a:avLst/>
            <a:gdLst/>
            <a:ahLst/>
            <a:cxnLst/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>
            <a:off x="6495261" y="4800376"/>
            <a:ext cx="1788016" cy="945551"/>
          </a:xfrm>
          <a:custGeom>
            <a:avLst/>
            <a:gdLst/>
            <a:ahLst/>
            <a:cxnLst/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7389270" y="2933560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5" name="Freeform 5"/>
          <p:cNvSpPr/>
          <p:nvPr/>
        </p:nvSpPr>
        <p:spPr>
          <a:xfrm>
            <a:off x="7945148" y="3223377"/>
            <a:ext cx="1788016" cy="945550"/>
          </a:xfrm>
          <a:custGeom>
            <a:avLst/>
            <a:gdLst/>
            <a:ahLst/>
            <a:cxnLst/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>
            <a:off x="8839157" y="1356562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9393264" y="1646380"/>
            <a:ext cx="1789786" cy="945551"/>
          </a:xfrm>
          <a:custGeom>
            <a:avLst/>
            <a:gdLst/>
            <a:ahLst/>
            <a:cxnLst/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7389270" y="3686439"/>
            <a:ext cx="1449886" cy="1581855"/>
          </a:xfrm>
          <a:custGeom>
            <a:avLst/>
            <a:gdLst/>
            <a:ahLst/>
            <a:cxnLst/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chemeClr val="tx1">
              <a:alpha val="25000"/>
              <a:lumMod val="25000"/>
              <a:lumOff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9" name="Freeform 9"/>
          <p:cNvSpPr/>
          <p:nvPr/>
        </p:nvSpPr>
        <p:spPr>
          <a:xfrm>
            <a:off x="8839157" y="2111060"/>
            <a:ext cx="1448116" cy="1581854"/>
          </a:xfrm>
          <a:custGeom>
            <a:avLst/>
            <a:gdLst/>
            <a:ahLst/>
            <a:cxnLst/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alpha val="25000"/>
              <a:lumMod val="25000"/>
              <a:lumOff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0" name="Freeform 10"/>
          <p:cNvSpPr/>
          <p:nvPr/>
        </p:nvSpPr>
        <p:spPr>
          <a:xfrm>
            <a:off x="7389270" y="2115918"/>
            <a:ext cx="4347889" cy="4120595"/>
          </a:xfrm>
          <a:custGeom>
            <a:avLst/>
            <a:gdLst/>
            <a:ahLst/>
            <a:cxnLst/>
            <a:rect l="l" t="t" r="r" b="b"/>
            <a:pathLst>
              <a:path w="4001391" h="4146393">
                <a:moveTo>
                  <a:pt x="2667052" y="772256"/>
                </a:moveTo>
                <a:lnTo>
                  <a:pt x="2667052" y="1586871"/>
                </a:lnTo>
                <a:lnTo>
                  <a:pt x="1334340" y="2357498"/>
                </a:lnTo>
                <a:lnTo>
                  <a:pt x="1334340" y="3172113"/>
                </a:lnTo>
                <a:lnTo>
                  <a:pt x="0" y="3944369"/>
                </a:lnTo>
                <a:lnTo>
                  <a:pt x="0" y="4146393"/>
                </a:lnTo>
                <a:lnTo>
                  <a:pt x="1502151" y="3273126"/>
                </a:lnTo>
                <a:lnTo>
                  <a:pt x="1502151" y="2456881"/>
                </a:lnTo>
                <a:lnTo>
                  <a:pt x="2825087" y="1687884"/>
                </a:lnTo>
                <a:lnTo>
                  <a:pt x="2825087" y="863493"/>
                </a:lnTo>
                <a:lnTo>
                  <a:pt x="4001392" y="190620"/>
                </a:lnTo>
                <a:lnTo>
                  <a:pt x="4001392" y="0"/>
                </a:lnTo>
                <a:close/>
              </a:path>
            </a:pathLst>
          </a:custGeom>
          <a:solidFill>
            <a:schemeClr val="tx1">
              <a:alpha val="35000"/>
              <a:lumMod val="35000"/>
              <a:lumOff val="6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1" name="Freeform 11"/>
          <p:cNvSpPr/>
          <p:nvPr/>
        </p:nvSpPr>
        <p:spPr>
          <a:xfrm>
            <a:off x="5939384" y="5263436"/>
            <a:ext cx="1449886" cy="973075"/>
          </a:xfrm>
          <a:custGeom>
            <a:avLst/>
            <a:gdLst/>
            <a:ahLst/>
            <a:cxnLst/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chemeClr val="tx1">
              <a:alpha val="25000"/>
              <a:lumMod val="25000"/>
              <a:lumOff val="75000"/>
            </a:schemeClr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12" name="Freeform 12"/>
          <p:cNvSpPr/>
          <p:nvPr/>
        </p:nvSpPr>
        <p:spPr>
          <a:xfrm>
            <a:off x="10011893" y="1912890"/>
            <a:ext cx="552529" cy="412533"/>
          </a:xfrm>
          <a:custGeom>
            <a:avLst/>
            <a:gdLst/>
            <a:ahLst/>
            <a:cxnLst/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3" name="Freeform 13"/>
          <p:cNvSpPr/>
          <p:nvPr/>
        </p:nvSpPr>
        <p:spPr>
          <a:xfrm>
            <a:off x="8591867" y="3443487"/>
            <a:ext cx="494579" cy="505332"/>
          </a:xfrm>
          <a:custGeom>
            <a:avLst/>
            <a:gdLst/>
            <a:ahLst/>
            <a:cxnLst/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4" name="Freeform 14"/>
          <p:cNvSpPr/>
          <p:nvPr/>
        </p:nvSpPr>
        <p:spPr>
          <a:xfrm>
            <a:off x="7113011" y="5029434"/>
            <a:ext cx="552528" cy="487434"/>
          </a:xfrm>
          <a:custGeom>
            <a:avLst/>
            <a:gdLst/>
            <a:ahLst/>
            <a:cxnLst/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cxnSp>
        <p:nvCxnSpPr>
          <p:cNvPr id="15" name="Connector 15"/>
          <p:cNvCxnSpPr/>
          <p:nvPr/>
        </p:nvCxnSpPr>
        <p:spPr>
          <a:xfrm>
            <a:off x="8748332" y="1557953"/>
            <a:ext cx="1150196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6" name="Connector 16"/>
          <p:cNvCxnSpPr/>
          <p:nvPr/>
        </p:nvCxnSpPr>
        <p:spPr>
          <a:xfrm>
            <a:off x="7229971" y="3272329"/>
            <a:ext cx="964844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7" name="Connector 17"/>
          <p:cNvCxnSpPr/>
          <p:nvPr/>
        </p:nvCxnSpPr>
        <p:spPr>
          <a:xfrm>
            <a:off x="5696376" y="4950143"/>
            <a:ext cx="848048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sp>
        <p:nvSpPr>
          <p:cNvPr id="18" name="TextBox 18"/>
          <p:cNvSpPr txBox="1"/>
          <p:nvPr/>
        </p:nvSpPr>
        <p:spPr>
          <a:xfrm>
            <a:off x="719455" y="509143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接待企业、服务机构和其他来访人员时，应按规定登记、明确活动范围并安排陪同，避免访客进入限制区域或接触无关材料。展示屏幕、会议资料和现场样品前应进行检查，活动结束后及时回收资料、关闭临时权限并确认场地恢复安全状态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719455" y="472122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访客接待落实陪同管理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2229485" y="323342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讨论工作事项前应确认周边环境和参会人员，避免在电梯、餐厅、交通工具等公共场所谈论敏感内容。使用免提、视频会议或外放设备时，应防止无关人员听见；对身份不明的来电、询问或索取材料请求，应先核实身份和授权，不凭熟悉感提供信息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2229485" y="286321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电话交谈注意环境边界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3917950" y="143256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离开工位时应锁定电脑屏幕，涉密或敏感材料及时收存，不在桌面、打印区和公共空间留置文件。下班前检查电脑、抽屉、会议室和白板，确认材料已归位、设备已按规定关闭；访客进入办公区域时，应避免其接触未收存的文件和屏幕内容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3917950" y="106235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桌面与屏幕及时清理</a:t>
            </a:r>
            <a:endParaRPr lang="en-US" sz="1100"/>
          </a:p>
        </p:txBody>
      </p:sp>
      <p:sp>
        <p:nvSpPr>
          <p:cNvPr id="24" name="Freeform 2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25" name="TextBox 2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日常办公做到离岗可控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85165" y="1470855"/>
            <a:ext cx="3115310" cy="4417634"/>
          </a:xfrm>
          <a:prstGeom prst="round2DiagRect">
            <a:avLst>
              <a:gd name="adj1" fmla="val 17346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pic>
        <p:nvPicPr>
          <p:cNvPr id="3" name="image32.jpeg"/>
          <p:cNvPicPr>
            <a:picLocks noChangeAspect="1"/>
          </p:cNvPicPr>
          <p:nvPr/>
        </p:nvPicPr>
        <p:blipFill>
          <a:blip r:embed="rId2"/>
          <a:srcRect l="23508" r="23508"/>
          <a:stretch>
            <a:fillRect/>
          </a:stretch>
        </p:blipFill>
        <p:spPr>
          <a:xfrm>
            <a:off x="932180" y="1671858"/>
            <a:ext cx="3138805" cy="4442997"/>
          </a:xfrm>
          <a:prstGeom prst="round2DiagRect">
            <a:avLst>
              <a:gd name="adj1" fmla="val 15840"/>
              <a:gd name="adj2" fmla="val 0"/>
            </a:avLst>
          </a:prstGeom>
          <a:ln w="9525" cap="flat" cmpd="sng">
            <a:solidFill>
              <a:schemeClr val="tx1">
                <a:alpha val="20000"/>
                <a:lumMod val="100000"/>
              </a:schemeClr>
            </a:solidFill>
            <a:prstDash val="solid"/>
          </a:ln>
          <a:effectLst>
            <a:outerShdw blurRad="152400" dist="38100" dir="2700000" algn="tl" rotWithShape="0">
              <a:schemeClr val="tx1">
                <a:alpha val="20000"/>
              </a:scheme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4745990" y="1087120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351655" y="1555197"/>
            <a:ext cx="791210" cy="791845"/>
          </a:xfrm>
          <a:prstGeom prst="ellipse">
            <a:avLst/>
          </a:prstGeom>
          <a:solidFill>
            <a:srgbClr val="3383CC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746765" y="2964181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351085" y="3432181"/>
            <a:ext cx="792000" cy="792000"/>
          </a:xfrm>
          <a:prstGeom prst="ellipse">
            <a:avLst/>
          </a:prstGeom>
          <a:solidFill>
            <a:srgbClr val="3383CC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746765" y="4840923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4351085" y="5308923"/>
            <a:ext cx="792000" cy="792000"/>
          </a:xfrm>
          <a:prstGeom prst="ellipse">
            <a:avLst/>
          </a:prstGeom>
          <a:solidFill>
            <a:srgbClr val="3383CC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188585" y="1100455"/>
            <a:ext cx="6120130" cy="4644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招商项目材料分级流转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5188585" y="1470660"/>
            <a:ext cx="6120130" cy="1332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招商洽谈可能涉及项目方案、企业经营信息、谈判安排和未公开政策内容，应按信息属性确定知悉范围，会议材料只提供必要内容。对外交流前履行审核程序，避免在公开场合展示内部研判、未发布数据或其他不宜公开信息；会后及时回收材料并记录后续流转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188585" y="2973070"/>
            <a:ext cx="6120130" cy="4644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展会活动加强现场管理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188585" y="3348355"/>
            <a:ext cx="6120130" cy="1332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展会、推介会和商务考察人员流动大、拍摄频繁，应提前审查展板、演示文稿、样品标签和现场屏幕内容。工作人员应明确可拍摄区域和资料发放范围，妥善保管工作证件、文件和设备；活动结束后检查展台、会议室及临时办公点，防止材料遗留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188585" y="4841240"/>
            <a:ext cx="6120130" cy="4644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统计与政策信息审慎发布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188585" y="5218430"/>
            <a:ext cx="6120130" cy="13320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统计数据、政策研究和工作进展在正式发布前，应控制知悉范围并履行审核程序，避免通过个人社交账号、非正式群聊或未经授权的采访回应提前披露。对企业报送数据和调研材料，应按规定保护来源信息和商业秘密；公开发布时核对口径、版本和授权范围。</a:t>
            </a:r>
            <a:endParaRPr lang="en-US" sz="1100"/>
          </a:p>
        </p:txBody>
      </p:sp>
      <p:sp>
        <p:nvSpPr>
          <p:cNvPr id="16" name="Freeform 16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7" name="TextBox 17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商务重点业务场景防控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692220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849630" y="218376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ctr">
            <a:no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思源黑体 Normal"/>
                <a:ea typeface="思源黑体 Normal"/>
              </a:rPr>
              <a:t>新闻稿、网站信息、社交媒体内容、宣传材料和会议发言应按单位流程审核，确认信息来源、数据口径、附件内容及公开范围。不得擅自发布内部文件截图、工作群聊天记录或未公开项目细节；对不确定是否可公开的内容，先向业务主管和相关管理部门核实。</a:t>
            </a:r>
            <a:endParaRPr lang="en-US" sz="1500">
              <a:solidFill>
                <a:schemeClr val="dk1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92150" y="1715135"/>
            <a:ext cx="3298190" cy="738000"/>
          </a:xfrm>
          <a:prstGeom prst="round1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indent="0" algn="l" fontAlgn="auto"/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公开发布实行先审后发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 flipH="1" flipV="1">
            <a:off x="4398178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4555490" y="216090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chemeClr val="dk1"/>
                </a:solidFill>
                <a:latin typeface="思源黑体 Normal"/>
                <a:ea typeface="思源黑体 Normal"/>
              </a:rPr>
              <a:t>与企业、协会、服务机构或其他单位共享材料前，应明确合作目的、接收主体、使用范围和保管要求，只提供完成任务所必需的信息。涉及敏感内容时按规定审批并采用合规传递方式；合作结束后及时收回权限、清理共享副本并确认资料处置情况。</a:t>
            </a:r>
            <a:endParaRPr lang="en-US" sz="1500">
              <a:solidFill>
                <a:schemeClr val="dk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98010" y="1715135"/>
            <a:ext cx="3298190" cy="738000"/>
          </a:xfrm>
          <a:prstGeom prst="round1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indent="0" algn="l" fontAlgn="auto"/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合作共享坚持必要最小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 flipH="1" flipV="1">
            <a:off x="8133878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291195" y="216090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chemeClr val="dk1"/>
                </a:solidFill>
                <a:latin typeface="思源黑体 Normal"/>
                <a:ea typeface="思源黑体 Normal"/>
              </a:rPr>
              <a:t>面对媒体采访、外部调研或临时咨询，应确认对方身份、采访主题和授权安排，不以个人判断代替单位口径。涉及未公开政策、项目进展、统计数据或内部研判时，应转交指定部门处理；未经授权不得提供文件、截图、录音或口头确认敏感信息。</a:t>
            </a:r>
            <a:endParaRPr lang="en-US" sz="1500">
              <a:solidFill>
                <a:schemeClr val="dk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33715" y="1714500"/>
            <a:ext cx="3298190" cy="738000"/>
          </a:xfrm>
          <a:prstGeom prst="round1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indent="0" algn="l" fontAlgn="auto"/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采访咨询统一授权回应</a:t>
            </a:r>
            <a:endParaRPr lang="en-US" sz="2000" b="1">
              <a:solidFill>
                <a:srgbClr val="3383CC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对外交流与信息公开审查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80310" y="2804795"/>
            <a:ext cx="7232015" cy="182626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1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800" b="1" spc="400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移动设备与应急处置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043680" y="1851025"/>
            <a:ext cx="4105275" cy="9251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algn="ctr">
              <a:defRPr/>
            </a:pPr>
            <a:r>
              <a:rPr lang="en-US" sz="4800" b="1">
                <a:solidFill>
                  <a:schemeClr val="tx2"/>
                </a:solidFill>
                <a:effectLst/>
                <a:latin typeface="思源黑体 Normal"/>
                <a:ea typeface="思源黑体 Normal"/>
              </a:rPr>
              <a:t>PART   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929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3383CC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lt1"/>
                </a:solidFill>
                <a:latin typeface="思源黑体 Normal"/>
                <a:ea typeface="思源黑体 Normal"/>
              </a:rPr>
              <a:t>个人手机、平板和电脑不得违规存储、拍摄、处理或传输涉密信息，也不得通过个人邮箱、社交软件和网盘转存工作材料。确需移动办公时，应使用单位批准的设备、应用和网络，并遵守访问权限、数据留存和远程管理要求。</a:t>
            </a:r>
            <a:endParaRPr lang="en-US" sz="140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pic>
        <p:nvPicPr>
          <p:cNvPr id="3" name="image29.jpeg"/>
          <p:cNvPicPr>
            <a:picLocks noChangeAspect="1"/>
          </p:cNvPicPr>
          <p:nvPr/>
        </p:nvPicPr>
        <p:blipFill>
          <a:blip r:embed="rId2"/>
          <a:srcRect l="16705" r="16705"/>
          <a:stretch>
            <a:fillRect/>
          </a:stretch>
        </p:blipFill>
        <p:spPr>
          <a:xfrm>
            <a:off x="879838" y="4815669"/>
            <a:ext cx="978071" cy="978071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30.jpeg"/>
          <p:cNvPicPr>
            <a:picLocks noChangeAspect="1"/>
          </p:cNvPicPr>
          <p:nvPr/>
        </p:nvPicPr>
        <p:blipFill>
          <a:blip r:embed="rId3"/>
          <a:srcRect l="16778" r="16778"/>
          <a:stretch>
            <a:fillRect/>
          </a:stretch>
        </p:blipFill>
        <p:spPr>
          <a:xfrm>
            <a:off x="459142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5" name="image31.jpeg"/>
          <p:cNvPicPr>
            <a:picLocks noChangeAspect="1"/>
          </p:cNvPicPr>
          <p:nvPr/>
        </p:nvPicPr>
        <p:blipFill>
          <a:blip r:embed="rId4"/>
          <a:srcRect l="16506" r="16506"/>
          <a:stretch>
            <a:fillRect/>
          </a:stretch>
        </p:blipFill>
        <p:spPr>
          <a:xfrm>
            <a:off x="832904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TextBox 6"/>
          <p:cNvSpPr txBox="1"/>
          <p:nvPr/>
        </p:nvSpPr>
        <p:spPr>
          <a:xfrm>
            <a:off x="185801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个人设备不处理涉密信息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56895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拍照录音前确认授权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930656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丢失故障及时报告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4391025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3383CC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lt1"/>
                </a:solidFill>
                <a:latin typeface="思源黑体 Normal"/>
                <a:ea typeface="思源黑体 Normal"/>
              </a:rPr>
              <a:t>会议、办公区域和业务现场拍摄前，应确认拍摄范围、内容属性及授权要求，避免将文件、屏幕、白板、人员信息或定位信息一并记录。未经批准不得录音、录像或直播工作活动；确需留存影像时，应按规定管理文件并控制分享范围。</a:t>
            </a:r>
            <a:endParaRPr lang="en-US" sz="140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12165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3383CC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lt1"/>
                </a:solidFill>
                <a:latin typeface="思源黑体 Normal"/>
                <a:ea typeface="思源黑体 Normal"/>
              </a:rPr>
              <a:t>移动设备遗失、被盗、异常弹窗、账号被盗或误装可疑应用时，应立即报告并按单位流程采取停用账号、撤销访问权限和远程处置等措施。不得自行隐瞒或拖延处理；设备送修、报废前应按要求备份、清除或移交数据，防止维修环节造成信息暴露。</a:t>
            </a:r>
            <a:endParaRPr lang="en-US" sz="1400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移动设备使用守住底线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080" y="1343660"/>
            <a:ext cx="3437890" cy="4906645"/>
            <a:chOff x="706717" y="1857780"/>
            <a:chExt cx="3438158" cy="4906665"/>
          </a:xfrm>
        </p:grpSpPr>
        <p:sp>
          <p:nvSpPr>
            <p:cNvPr id="3" name="AutoShape 3"/>
            <p:cNvSpPr/>
            <p:nvPr/>
          </p:nvSpPr>
          <p:spPr>
            <a:xfrm>
              <a:off x="904875" y="2624445"/>
              <a:ext cx="3240000" cy="4140000"/>
            </a:xfrm>
            <a:prstGeom prst="roundRect">
              <a:avLst>
                <a:gd name="adj" fmla="val 2098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/>
              </a:gradFill>
            </a:ln>
            <a:effectLst>
              <a:outerShdw blurRad="292100" dir="18900000" sy="23000" algn="bl" rotWithShape="0">
                <a:schemeClr val="accent1">
                  <a:alpha val="35000"/>
                </a:schemeClr>
              </a:outerShdw>
            </a:effectLst>
            <a:scene3d>
              <a:camera prst="orthographicFront"/>
              <a:lightRig rig="contrasting" dir="t"/>
            </a:scene3d>
            <a:sp3d>
              <a:bevelT w="25400" h="38100"/>
            </a:sp3d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4" name="Freeform 4"/>
            <p:cNvSpPr/>
            <p:nvPr/>
          </p:nvSpPr>
          <p:spPr>
            <a:xfrm>
              <a:off x="706754" y="1857780"/>
              <a:ext cx="1316354" cy="998896"/>
            </a:xfrm>
            <a:custGeom>
              <a:avLst/>
              <a:gdLst/>
              <a:ahLst/>
              <a:cxnLst/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gradFill>
              <a:gsLst>
                <a:gs pos="0">
                  <a:schemeClr val="accent1">
                    <a:lumMod val="25000"/>
                    <a:lumOff val="75000"/>
                  </a:schemeClr>
                </a:gs>
                <a:gs pos="50000">
                  <a:schemeClr val="accent1"/>
                </a:gs>
                <a:gs pos="100000">
                  <a:schemeClr val="accent1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cxnSp>
          <p:nvCxnSpPr>
            <p:cNvPr id="5" name="Connector 5"/>
            <p:cNvCxnSpPr/>
            <p:nvPr/>
          </p:nvCxnSpPr>
          <p:spPr>
            <a:xfrm>
              <a:off x="1173442" y="3529965"/>
              <a:ext cx="2607310" cy="9525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id="6" name="AutoShape 6"/>
            <p:cNvSpPr/>
            <p:nvPr/>
          </p:nvSpPr>
          <p:spPr>
            <a:xfrm>
              <a:off x="706717" y="2117495"/>
              <a:ext cx="1316355" cy="479425"/>
            </a:xfrm>
            <a:prstGeom prst="snip1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  <a:r>
                <a:rPr lang="en-US" sz="2520" b="1">
                  <a:solidFill>
                    <a:schemeClr val="bg1"/>
                  </a:solidFill>
                  <a:latin typeface="思源黑体 Normal"/>
                  <a:ea typeface="思源黑体 Normal"/>
                </a:rPr>
                <a:t>01</a:t>
              </a:r>
              <a:endParaRPr lang="en-US" sz="2520" b="1">
                <a:solidFill>
                  <a:schemeClr val="bg1"/>
                </a:solidFill>
                <a:latin typeface="思源黑体 Normal"/>
                <a:ea typeface="思源黑体 Normal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8138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先控制扩散再报告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87249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发现文件遗失、误发、异常访问或疑似泄密时，应立即停止继续传播，撤销可撤销的共享权限，保护现场和相关记录，并尽快向主管负责人及保密管理部门报告。报告应说明时间、信息类型、涉及对象、已采取措施和仍存风险，不以尚未确认后果为由延迟报告。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288155" y="1343660"/>
            <a:ext cx="3437890" cy="4906645"/>
            <a:chOff x="706717" y="1857780"/>
            <a:chExt cx="3438158" cy="4906665"/>
          </a:xfrm>
        </p:grpSpPr>
        <p:sp>
          <p:nvSpPr>
            <p:cNvPr id="10" name="AutoShape 10"/>
            <p:cNvSpPr/>
            <p:nvPr/>
          </p:nvSpPr>
          <p:spPr>
            <a:xfrm>
              <a:off x="904875" y="2624445"/>
              <a:ext cx="3240000" cy="4140000"/>
            </a:xfrm>
            <a:prstGeom prst="roundRect">
              <a:avLst>
                <a:gd name="adj" fmla="val 2098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/>
              </a:gradFill>
            </a:ln>
            <a:effectLst>
              <a:outerShdw blurRad="292100" dir="18900000" sy="23000" algn="bl" rotWithShape="0">
                <a:schemeClr val="accent1">
                  <a:alpha val="35000"/>
                </a:schemeClr>
              </a:outerShdw>
            </a:effectLst>
            <a:scene3d>
              <a:camera prst="orthographicFront"/>
              <a:lightRig rig="contrasting" dir="t"/>
            </a:scene3d>
            <a:sp3d>
              <a:bevelT w="25400" h="38100"/>
            </a:sp3d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06754" y="1857780"/>
              <a:ext cx="1316354" cy="998896"/>
            </a:xfrm>
            <a:custGeom>
              <a:avLst/>
              <a:gdLst/>
              <a:ahLst/>
              <a:cxnLst/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gradFill>
              <a:gsLst>
                <a:gs pos="0">
                  <a:schemeClr val="accent2">
                    <a:lumMod val="25000"/>
                    <a:lumOff val="75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cxnSp>
          <p:nvCxnSpPr>
            <p:cNvPr id="12" name="Connector 12"/>
            <p:cNvCxnSpPr/>
            <p:nvPr/>
          </p:nvCxnSpPr>
          <p:spPr>
            <a:xfrm>
              <a:off x="1173442" y="3529965"/>
              <a:ext cx="2607310" cy="9525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id="13" name="AutoShape 13"/>
            <p:cNvSpPr/>
            <p:nvPr/>
          </p:nvSpPr>
          <p:spPr>
            <a:xfrm>
              <a:off x="706717" y="2117495"/>
              <a:ext cx="1316355" cy="479425"/>
            </a:xfrm>
            <a:prstGeom prst="snip1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  <a:r>
                <a:rPr lang="en-US" sz="2520" b="1">
                  <a:solidFill>
                    <a:schemeClr val="bg1"/>
                  </a:solidFill>
                  <a:latin typeface="思源黑体 Normal"/>
                  <a:ea typeface="思源黑体 Normal"/>
                </a:rPr>
                <a:t>02</a:t>
              </a:r>
              <a:endParaRPr lang="en-US" sz="2520" b="1">
                <a:solidFill>
                  <a:schemeClr val="bg1"/>
                </a:solidFill>
                <a:latin typeface="思源黑体 Normal"/>
                <a:ea typeface="思源黑体 Normal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656455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配合核查保护证据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4647565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处置期间应保存邮件、系统日志、设备状态、文件版本和沟通记录，避免擅自删除、修改或覆盖证据。按单位要求配合核查，未经授权不对外发布事件信息、不自行作出责任结论；涉及个人信息或企业资料时，也应控制调查材料的知悉范围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063230" y="1343660"/>
            <a:ext cx="3437890" cy="4906645"/>
            <a:chOff x="706717" y="1857780"/>
            <a:chExt cx="3438158" cy="4906665"/>
          </a:xfrm>
        </p:grpSpPr>
        <p:sp>
          <p:nvSpPr>
            <p:cNvPr id="17" name="AutoShape 17"/>
            <p:cNvSpPr/>
            <p:nvPr/>
          </p:nvSpPr>
          <p:spPr>
            <a:xfrm>
              <a:off x="904875" y="2624445"/>
              <a:ext cx="3240000" cy="4140000"/>
            </a:xfrm>
            <a:prstGeom prst="roundRect">
              <a:avLst>
                <a:gd name="adj" fmla="val 2098"/>
              </a:avLst>
            </a:prstGeom>
            <a:solidFill>
              <a:schemeClr val="bg1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/>
              </a:gradFill>
            </a:ln>
            <a:effectLst>
              <a:outerShdw blurRad="292100" dir="18900000" sy="23000" algn="bl" rotWithShape="0">
                <a:schemeClr val="accent1">
                  <a:alpha val="35000"/>
                </a:schemeClr>
              </a:outerShdw>
            </a:effectLst>
            <a:scene3d>
              <a:camera prst="orthographicFront"/>
              <a:lightRig rig="contrasting" dir="t"/>
            </a:scene3d>
            <a:sp3d>
              <a:bevelT w="25400" h="38100"/>
            </a:sp3d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06754" y="1857780"/>
              <a:ext cx="1316354" cy="998896"/>
            </a:xfrm>
            <a:custGeom>
              <a:avLst/>
              <a:gdLst/>
              <a:ahLst/>
              <a:cxnLst/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gradFill>
              <a:gsLst>
                <a:gs pos="0">
                  <a:schemeClr val="accent2">
                    <a:lumMod val="25000"/>
                    <a:lumOff val="75000"/>
                  </a:schemeClr>
                </a:gs>
                <a:gs pos="50000">
                  <a:schemeClr val="accent2"/>
                </a:gs>
                <a:gs pos="100000">
                  <a:schemeClr val="accent2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cxnSp>
          <p:nvCxnSpPr>
            <p:cNvPr id="19" name="Connector 19"/>
            <p:cNvCxnSpPr/>
            <p:nvPr/>
          </p:nvCxnSpPr>
          <p:spPr>
            <a:xfrm>
              <a:off x="1173442" y="3529965"/>
              <a:ext cx="2607310" cy="9525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id="20" name="AutoShape 20"/>
            <p:cNvSpPr/>
            <p:nvPr/>
          </p:nvSpPr>
          <p:spPr>
            <a:xfrm>
              <a:off x="706717" y="2117495"/>
              <a:ext cx="1316355" cy="479425"/>
            </a:xfrm>
            <a:prstGeom prst="snip1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  <a:r>
                <a:rPr lang="en-US" sz="2520" b="1">
                  <a:solidFill>
                    <a:schemeClr val="bg1"/>
                  </a:solidFill>
                  <a:latin typeface="思源黑体 Normal"/>
                  <a:ea typeface="思源黑体 Normal"/>
                </a:rPr>
                <a:t>03</a:t>
              </a:r>
              <a:endParaRPr lang="en-US" sz="2520" b="1">
                <a:solidFill>
                  <a:schemeClr val="bg1"/>
                </a:solidFill>
                <a:latin typeface="思源黑体 Normal"/>
                <a:ea typeface="思源黑体 Normal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43153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整改闭环防止复发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842264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事件处置后应分析制度、流程、权限、设备和人员操作中的薄弱环节，明确整改责任人、完成时限和复核方式。通过权限调整、流程优化、设备检查和针对性培训形成闭环；对重复出现的误操作，应将其纳入日常检查和风险提示，而非仅依赖事后提醒。</a:t>
            </a:r>
            <a:endParaRPr lang="en-US" sz="1100"/>
          </a:p>
        </p:txBody>
      </p:sp>
      <p:sp>
        <p:nvSpPr>
          <p:cNvPr id="23" name="Freeform 2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24" name="TextBox 2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发现风险后的报告与处置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8390" y="1259840"/>
            <a:ext cx="2419985" cy="1986280"/>
            <a:chOff x="1632" y="1984"/>
            <a:chExt cx="3811" cy="3128"/>
          </a:xfrm>
        </p:grpSpPr>
        <p:sp>
          <p:nvSpPr>
            <p:cNvPr id="3" name="Freeform 3"/>
            <p:cNvSpPr/>
            <p:nvPr/>
          </p:nvSpPr>
          <p:spPr>
            <a:xfrm>
              <a:off x="1632" y="1984"/>
              <a:ext cx="3811" cy="3128"/>
            </a:xfrm>
            <a:custGeom>
              <a:avLst/>
              <a:gdLst/>
              <a:ahLst/>
              <a:cxnLst/>
              <a:rect l="l" t="t" r="r" b="b"/>
              <a:pathLst>
                <a:path w="2207901" h="1631566">
                  <a:moveTo>
                    <a:pt x="1278541" y="1414"/>
                  </a:moveTo>
                  <a:cubicBezTo>
                    <a:pt x="365139" y="47636"/>
                    <a:pt x="-305296" y="762099"/>
                    <a:pt x="142501" y="1293202"/>
                  </a:cubicBezTo>
                  <a:cubicBezTo>
                    <a:pt x="412516" y="1613449"/>
                    <a:pt x="1498610" y="1864408"/>
                    <a:pt x="1973004" y="1280353"/>
                  </a:cubicBezTo>
                  <a:cubicBezTo>
                    <a:pt x="2552666" y="566696"/>
                    <a:pt x="1959256" y="-33033"/>
                    <a:pt x="1278541" y="14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4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pic>
          <p:nvPicPr>
            <p:cNvPr id="4" name="image33.jpeg"/>
            <p:cNvPicPr>
              <a:picLocks noChangeAspect="1"/>
            </p:cNvPicPr>
            <p:nvPr/>
          </p:nvPicPr>
          <p:blipFill rotWithShape="1">
            <a:blip r:embed="rId2"/>
            <a:srcRect l="29850" t="4959" r="29583" b="44721"/>
            <a:stretch>
              <a:fillRect/>
            </a:stretch>
          </p:blipFill>
          <p:spPr>
            <a:xfrm>
              <a:off x="1695" y="2024"/>
              <a:ext cx="3685" cy="3047"/>
            </a:xfrm>
            <a:custGeom>
              <a:avLst/>
              <a:gdLst/>
              <a:ahLst/>
              <a:cxnLst/>
              <a:pathLst>
                <a:path w="2081712" h="1721024">
                  <a:moveTo>
                    <a:pt x="1388864" y="108"/>
                  </a:moveTo>
                  <a:cubicBezTo>
                    <a:pt x="1849049" y="5297"/>
                    <a:pt x="2296758" y="199455"/>
                    <a:pt x="1969409" y="913529"/>
                  </a:cubicBezTo>
                  <a:cubicBezTo>
                    <a:pt x="1326366" y="2316251"/>
                    <a:pt x="312707" y="1523609"/>
                    <a:pt x="122091" y="1246864"/>
                  </a:cubicBezTo>
                  <a:cubicBezTo>
                    <a:pt x="-34648" y="1019303"/>
                    <a:pt x="-245434" y="307969"/>
                    <a:pt x="952763" y="45652"/>
                  </a:cubicBezTo>
                  <a:cubicBezTo>
                    <a:pt x="1080687" y="17646"/>
                    <a:pt x="1235469" y="-1621"/>
                    <a:pt x="1388864" y="108"/>
                  </a:cubicBezTo>
                  <a:close/>
                </a:path>
              </a:pathLst>
            </a:custGeom>
            <a:ln w="6350">
              <a:solidFill>
                <a:schemeClr val="tx1">
                  <a:alpha val="20000"/>
                  <a:lumMod val="40000"/>
                  <a:lumOff val="60000"/>
                </a:schemeClr>
              </a:solidFill>
            </a:ln>
          </p:spPr>
        </p:pic>
      </p:grpSp>
      <p:grpSp>
        <p:nvGrpSpPr>
          <p:cNvPr id="5" name="Group 5"/>
          <p:cNvGrpSpPr/>
          <p:nvPr/>
        </p:nvGrpSpPr>
        <p:grpSpPr>
          <a:xfrm>
            <a:off x="4856798" y="1259840"/>
            <a:ext cx="2419350" cy="1986280"/>
            <a:chOff x="7648" y="1969"/>
            <a:chExt cx="3810" cy="3128"/>
          </a:xfrm>
        </p:grpSpPr>
        <p:sp>
          <p:nvSpPr>
            <p:cNvPr id="6" name="Freeform 6"/>
            <p:cNvSpPr/>
            <p:nvPr/>
          </p:nvSpPr>
          <p:spPr>
            <a:xfrm>
              <a:off x="7648" y="1969"/>
              <a:ext cx="3811" cy="3128"/>
            </a:xfrm>
            <a:custGeom>
              <a:avLst/>
              <a:gdLst/>
              <a:ahLst/>
              <a:cxnLst/>
              <a:rect l="l" t="t" r="r" b="b"/>
              <a:pathLst>
                <a:path w="2207901" h="1631566">
                  <a:moveTo>
                    <a:pt x="1278541" y="1414"/>
                  </a:moveTo>
                  <a:cubicBezTo>
                    <a:pt x="365139" y="47636"/>
                    <a:pt x="-305296" y="762099"/>
                    <a:pt x="142501" y="1293202"/>
                  </a:cubicBezTo>
                  <a:cubicBezTo>
                    <a:pt x="412516" y="1613449"/>
                    <a:pt x="1498610" y="1864408"/>
                    <a:pt x="1973004" y="1280353"/>
                  </a:cubicBezTo>
                  <a:cubicBezTo>
                    <a:pt x="2552666" y="566696"/>
                    <a:pt x="1959256" y="-33033"/>
                    <a:pt x="1278541" y="14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4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pic>
          <p:nvPicPr>
            <p:cNvPr id="7" name="image34.jpeg"/>
            <p:cNvPicPr>
              <a:picLocks noChangeAspect="1"/>
            </p:cNvPicPr>
            <p:nvPr/>
          </p:nvPicPr>
          <p:blipFill rotWithShape="1">
            <a:blip r:embed="rId3"/>
            <a:srcRect l="29348" t="12187" r="29348" b="36579"/>
            <a:stretch>
              <a:fillRect/>
            </a:stretch>
          </p:blipFill>
          <p:spPr>
            <a:xfrm>
              <a:off x="7711" y="2010"/>
              <a:ext cx="3685" cy="3047"/>
            </a:xfrm>
            <a:custGeom>
              <a:avLst/>
              <a:gdLst/>
              <a:ahLst/>
              <a:cxnLst/>
              <a:pathLst>
                <a:path w="2081712" h="1721024">
                  <a:moveTo>
                    <a:pt x="1388864" y="108"/>
                  </a:moveTo>
                  <a:cubicBezTo>
                    <a:pt x="1849049" y="5297"/>
                    <a:pt x="2296758" y="199455"/>
                    <a:pt x="1969409" y="913529"/>
                  </a:cubicBezTo>
                  <a:cubicBezTo>
                    <a:pt x="1326366" y="2316251"/>
                    <a:pt x="312707" y="1523609"/>
                    <a:pt x="122091" y="1246864"/>
                  </a:cubicBezTo>
                  <a:cubicBezTo>
                    <a:pt x="-34648" y="1019303"/>
                    <a:pt x="-245434" y="307969"/>
                    <a:pt x="952763" y="45652"/>
                  </a:cubicBezTo>
                  <a:cubicBezTo>
                    <a:pt x="1080687" y="17646"/>
                    <a:pt x="1235469" y="-1621"/>
                    <a:pt x="1388864" y="108"/>
                  </a:cubicBezTo>
                  <a:close/>
                </a:path>
              </a:pathLst>
            </a:custGeom>
            <a:ln w="6350">
              <a:solidFill>
                <a:schemeClr val="tx1">
                  <a:alpha val="20000"/>
                  <a:lumMod val="40000"/>
                  <a:lumOff val="60000"/>
                </a:schemeClr>
              </a:solidFill>
            </a:ln>
          </p:spPr>
        </p:pic>
      </p:grpSp>
      <p:grpSp>
        <p:nvGrpSpPr>
          <p:cNvPr id="8" name="Group 8"/>
          <p:cNvGrpSpPr/>
          <p:nvPr/>
        </p:nvGrpSpPr>
        <p:grpSpPr>
          <a:xfrm>
            <a:off x="8624888" y="1259840"/>
            <a:ext cx="2419350" cy="1986280"/>
            <a:chOff x="13582" y="1905"/>
            <a:chExt cx="3810" cy="3128"/>
          </a:xfrm>
        </p:grpSpPr>
        <p:sp>
          <p:nvSpPr>
            <p:cNvPr id="9" name="Freeform 9"/>
            <p:cNvSpPr/>
            <p:nvPr/>
          </p:nvSpPr>
          <p:spPr>
            <a:xfrm>
              <a:off x="13582" y="1905"/>
              <a:ext cx="3811" cy="3128"/>
            </a:xfrm>
            <a:custGeom>
              <a:avLst/>
              <a:gdLst/>
              <a:ahLst/>
              <a:cxnLst/>
              <a:rect l="l" t="t" r="r" b="b"/>
              <a:pathLst>
                <a:path w="2207901" h="1631566">
                  <a:moveTo>
                    <a:pt x="1278541" y="1414"/>
                  </a:moveTo>
                  <a:cubicBezTo>
                    <a:pt x="365139" y="47636"/>
                    <a:pt x="-305296" y="762099"/>
                    <a:pt x="142501" y="1293202"/>
                  </a:cubicBezTo>
                  <a:cubicBezTo>
                    <a:pt x="412516" y="1613449"/>
                    <a:pt x="1498610" y="1864408"/>
                    <a:pt x="1973004" y="1280353"/>
                  </a:cubicBezTo>
                  <a:cubicBezTo>
                    <a:pt x="2552666" y="566696"/>
                    <a:pt x="1959256" y="-33033"/>
                    <a:pt x="1278541" y="14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4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pic>
          <p:nvPicPr>
            <p:cNvPr id="10" name="image35.jpeg"/>
            <p:cNvPicPr>
              <a:picLocks noChangeAspect="1"/>
            </p:cNvPicPr>
            <p:nvPr/>
          </p:nvPicPr>
          <p:blipFill rotWithShape="1">
            <a:blip r:embed="rId4"/>
            <a:srcRect l="9142" t="1047" r="19357" b="10259"/>
            <a:stretch>
              <a:fillRect/>
            </a:stretch>
          </p:blipFill>
          <p:spPr>
            <a:xfrm>
              <a:off x="13645" y="1945"/>
              <a:ext cx="3685" cy="3047"/>
            </a:xfrm>
            <a:custGeom>
              <a:avLst/>
              <a:gdLst/>
              <a:ahLst/>
              <a:cxnLst/>
              <a:pathLst>
                <a:path w="2081712" h="1721024">
                  <a:moveTo>
                    <a:pt x="1388864" y="108"/>
                  </a:moveTo>
                  <a:cubicBezTo>
                    <a:pt x="1849049" y="5297"/>
                    <a:pt x="2296758" y="199455"/>
                    <a:pt x="1969409" y="913529"/>
                  </a:cubicBezTo>
                  <a:cubicBezTo>
                    <a:pt x="1326366" y="2316251"/>
                    <a:pt x="312707" y="1523609"/>
                    <a:pt x="122091" y="1246864"/>
                  </a:cubicBezTo>
                  <a:cubicBezTo>
                    <a:pt x="-34648" y="1019303"/>
                    <a:pt x="-245434" y="307969"/>
                    <a:pt x="952763" y="45652"/>
                  </a:cubicBezTo>
                  <a:cubicBezTo>
                    <a:pt x="1080687" y="17646"/>
                    <a:pt x="1235469" y="-1621"/>
                    <a:pt x="1388864" y="108"/>
                  </a:cubicBezTo>
                  <a:close/>
                </a:path>
              </a:pathLst>
            </a:custGeom>
            <a:ln w="6350">
              <a:solidFill>
                <a:schemeClr val="tx1">
                  <a:alpha val="20000"/>
                  <a:lumMod val="40000"/>
                  <a:lumOff val="60000"/>
                </a:schemeClr>
              </a:solidFill>
            </a:ln>
          </p:spPr>
        </p:pic>
      </p:grpSp>
      <p:sp>
        <p:nvSpPr>
          <p:cNvPr id="11" name="TextBox 11"/>
          <p:cNvSpPr txBox="1"/>
          <p:nvPr/>
        </p:nvSpPr>
        <p:spPr>
          <a:xfrm>
            <a:off x="588328" y="4041775"/>
            <a:ext cx="3420110" cy="231457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现场可围绕“企业要求通过个人邮箱收取材料”“会议结束后发现文件少一份”“工作群误发附件”等情景开展讨论。参训人员依次判断信息属性、接收对象、渠道合规性和报告路径，再对照单位制度确认处置方式，避免把经验判断误当作正式授权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88010" y="3293110"/>
            <a:ext cx="3420745" cy="7920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用情景问题检验判断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356418" y="4041775"/>
            <a:ext cx="3420110" cy="231457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每名工作人员可从文件收存、邮件核验、网络使用、移动设备、会议接待和离岗检查六方面形成个人清单。对高频操作设置固定提醒，对不确定事项建立先停、先问、先报的习惯；部门负责人应结合岗位特点定期检查清单执行情况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4356100" y="3293110"/>
            <a:ext cx="3420745" cy="7920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建立个人保密检查清单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124508" y="4041775"/>
            <a:ext cx="3420110" cy="231457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黑体 Normal"/>
                <a:ea typeface="思源黑体 Normal"/>
              </a:rPr>
              <a:t>保密防线由制度、流程、技术和人员共同构成，任何环节失守都可能扩大风险。培训结束后，应将“信息先判断、渠道先确认、对象先核验、异常先报告”落实到日常工作；遇到边界不清的情况，宁可暂停处理并请示，也不擅自试探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8124190" y="3293110"/>
            <a:ext cx="3420745" cy="792000"/>
          </a:xfrm>
          <a:prstGeom prst="rect">
            <a:avLst/>
          </a:prstGeom>
          <a:ln>
            <a:noFill/>
          </a:ln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3383CC"/>
                </a:solidFill>
                <a:latin typeface="思源黑体 Normal"/>
                <a:ea typeface="思源黑体 Normal"/>
              </a:rPr>
              <a:t>把保密要求落实到每次操作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3383CC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3383CC"/>
                </a:solidFill>
                <a:latin typeface="思源黑体 Normal"/>
                <a:ea typeface="思源黑体 Normal"/>
              </a:rPr>
              <a:t>现场答疑与行动承诺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52800" y="1726565"/>
            <a:ext cx="5491480" cy="13049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zh-CN" altLang="en-US" sz="8800" spc="200">
                <a:gradFill>
                  <a:gsLst>
                    <a:gs pos="0">
                      <a:srgbClr val="00B050"/>
                    </a:gs>
                    <a:gs pos="100000">
                      <a:srgbClr val="3383CC"/>
                    </a:gs>
                  </a:gsLst>
                  <a:lin ang="5400000"/>
                </a:gradFill>
                <a:latin typeface="思源黑体 Normal"/>
                <a:ea typeface="思源黑体 Normal"/>
              </a:rPr>
              <a:t>感谢观看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3432810" y="3521710"/>
            <a:ext cx="5989320" cy="368300"/>
            <a:chOff x="56" y="6863"/>
            <a:chExt cx="9339" cy="580"/>
          </a:xfrm>
        </p:grpSpPr>
        <p:grpSp>
          <p:nvGrpSpPr>
            <p:cNvPr id="4" name="Group 4"/>
            <p:cNvGrpSpPr/>
            <p:nvPr/>
          </p:nvGrpSpPr>
          <p:grpSpPr>
            <a:xfrm>
              <a:off x="596" y="6863"/>
              <a:ext cx="8799" cy="580"/>
              <a:chOff x="2772531" y="3710812"/>
              <a:chExt cx="5587365" cy="368300"/>
            </a:xfrm>
            <a:noFill/>
          </p:grpSpPr>
          <p:sp>
            <p:nvSpPr>
              <p:cNvPr id="5" name="TextBox 5"/>
              <p:cNvSpPr txBox="1"/>
              <p:nvPr/>
            </p:nvSpPr>
            <p:spPr>
              <a:xfrm>
                <a:off x="2772531" y="3710812"/>
                <a:ext cx="2802890" cy="3683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marL="0" algn="l">
                  <a:defRPr/>
                </a:pPr>
                <a:r>
                  <a:rPr lang="zh-CN" alt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汇报人：</a:t>
                </a:r>
                <a:r>
                  <a:rPr 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XXX</a:t>
                </a:r>
                <a:endParaRPr lang="en-US" sz="1100"/>
              </a:p>
            </p:txBody>
          </p:sp>
          <p:sp>
            <p:nvSpPr>
              <p:cNvPr id="6" name="AutoShape 6"/>
              <p:cNvSpPr/>
              <p:nvPr/>
            </p:nvSpPr>
            <p:spPr>
              <a:xfrm>
                <a:off x="5676386" y="3710812"/>
                <a:ext cx="2683510" cy="3683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>
                <a:spAutoFit/>
              </a:bodyPr>
              <a:p>
                <a:pPr marL="0" algn="l"/>
                <a:r>
                  <a:rPr lang="zh-CN" alt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日期：</a:t>
                </a:r>
                <a:r>
                  <a:rPr lang="en-US" sz="1800">
                    <a:solidFill>
                      <a:schemeClr val="tx1"/>
                    </a:solidFill>
                    <a:latin typeface="思源黑体 Normal"/>
                    <a:ea typeface="思源黑体 Normal"/>
                  </a:rPr>
                  <a:t>20XX-XX-XX</a:t>
                </a:r>
                <a:endParaRPr lang="en-US" sz="1800">
                  <a:solidFill>
                    <a:schemeClr val="tx1"/>
                  </a:solidFill>
                  <a:latin typeface="思源黑体 Normal"/>
                  <a:ea typeface="思源黑体 Normal"/>
                </a:endParaRPr>
              </a:p>
            </p:txBody>
          </p:sp>
        </p:grpSp>
        <p:sp>
          <p:nvSpPr>
            <p:cNvPr id="7" name="AutoShape 7"/>
            <p:cNvSpPr/>
            <p:nvPr/>
          </p:nvSpPr>
          <p:spPr>
            <a:xfrm>
              <a:off x="56" y="6874"/>
              <a:ext cx="551" cy="558"/>
            </a:xfrm>
            <a:prstGeom prst="ellipse">
              <a:avLst/>
            </a:prstGeom>
            <a:solidFill>
              <a:srgbClr val="3383CC"/>
            </a:solidFill>
            <a:ln>
              <a:solidFill>
                <a:srgbClr val="000000">
                  <a:alpha val="0"/>
                </a:srgbClr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8" name="AutoShape 8"/>
            <p:cNvSpPr/>
            <p:nvPr/>
          </p:nvSpPr>
          <p:spPr>
            <a:xfrm>
              <a:off x="4618" y="6885"/>
              <a:ext cx="551" cy="558"/>
            </a:xfrm>
            <a:prstGeom prst="ellipse">
              <a:avLst/>
            </a:prstGeom>
            <a:solidFill>
              <a:srgbClr val="3383CC"/>
            </a:solidFill>
            <a:ln>
              <a:solidFill>
                <a:srgbClr val="000000">
                  <a:alpha val="0"/>
                </a:srgbClr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9" name="AutoShape 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3383CC"/>
      </a:dk2>
      <a:lt2>
        <a:srgbClr val="FFFFFF"/>
      </a:lt2>
      <a:accent1>
        <a:srgbClr val="3383CC"/>
      </a:accent1>
      <a:accent2>
        <a:srgbClr val="3383CC"/>
      </a:accent2>
      <a:accent3>
        <a:srgbClr val="3383CC"/>
      </a:accent3>
      <a:accent4>
        <a:srgbClr val="3383CC"/>
      </a:accent4>
      <a:accent5>
        <a:srgbClr val="3383CC"/>
      </a:accent5>
      <a:accent6>
        <a:srgbClr val="3383CC"/>
      </a:accent6>
      <a:hlink>
        <a:srgbClr val="262626"/>
      </a:hlink>
      <a:folHlink>
        <a:srgbClr val="262626"/>
      </a:folHlink>
    </a:clrScheme>
    <a:fontScheme name="Office">
      <a:maj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5838</Words>
  <Application>WPS 演示</Application>
  <PresentationFormat>全屏显示(4:3)</PresentationFormat>
  <Paragraphs>307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Arial</vt:lpstr>
      <vt:lpstr>宋体</vt:lpstr>
      <vt:lpstr>Wingdings</vt:lpstr>
      <vt:lpstr>Times New Roman</vt:lpstr>
      <vt:lpstr>方正兰亭黑简体</vt:lpstr>
      <vt:lpstr>思源黑体 Normal</vt:lpstr>
      <vt:lpstr>方正黑体_GBK</vt:lpstr>
      <vt:lpstr>微软雅黑</vt:lpstr>
      <vt:lpstr>微软雅黑</vt:lpstr>
      <vt:lpstr>宋体</vt:lpstr>
      <vt:lpstr>Arial Unicode MS</vt:lpstr>
      <vt:lpstr>Calibri</vt:lpstr>
      <vt:lpstr>方正书宋_GBK</vt:lpstr>
      <vt:lpstr>华文行楷</vt:lpstr>
      <vt:lpstr>国标宋体-超大字符集扩</vt:lpstr>
      <vt:lpstr>方正大标宋简体</vt:lpstr>
      <vt:lpstr>方正公文小标宋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5</cp:revision>
  <dcterms:created xsi:type="dcterms:W3CDTF">2026-10-09T08:37:56Z</dcterms:created>
  <dcterms:modified xsi:type="dcterms:W3CDTF">2026-10-09T08:37:56Z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{"ContentPropagator":"文多多","Label":"1","ReservedCode1":"1791534746635","ProduceID":"wenduoduo-pptx-1791534746635","ReservedCode2":"1791534746635","PropagateID":"wenduoduo-pptx1791534746635","ContentProducer":"文多多"}</vt:lpwstr>
  </property>
  <property fmtid="{D5CDD505-2E9C-101B-9397-08002B2CF9AE}" pid="5" name="ICV">
    <vt:lpwstr>49585120618F5801A7A7C86AFC510BA2_43</vt:lpwstr>
  </property>
  <property fmtid="{D5CDD505-2E9C-101B-9397-08002B2CF9AE}" pid="6" name="KSOProductBuildVer">
    <vt:lpwstr>2052-12.1.2.26885</vt:lpwstr>
  </property>
</Properties>
</file>