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6955-18"/>
          <p:cNvSpPr/>
          <p:nvPr/>
        </p:nvSpPr>
        <p:spPr>
          <a:xfrm>
            <a:off x="1207294" y="-792956"/>
            <a:ext cx="6715125" cy="6715125"/>
          </a:xfrm>
          <a:prstGeom prst="ellipse">
            <a:avLst/>
          </a:prstGeom>
          <a:noFill/>
          <a:ln w="7144" algn="in">
            <a:solidFill>
              <a:srgbClr val="C9B08E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876236956-19"/>
          <p:cNvSpPr/>
          <p:nvPr/>
        </p:nvSpPr>
        <p:spPr>
          <a:xfrm>
            <a:off x="2278856" y="278606"/>
            <a:ext cx="4572000" cy="4572000"/>
          </a:xfrm>
          <a:prstGeom prst="ellipse">
            <a:avLst/>
          </a:prstGeom>
          <a:noFill/>
          <a:ln w="7144" algn="in">
            <a:solidFill>
              <a:srgbClr val="C9B08E">
                <a:alpha val="9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4" name="el-1791876236948-15"/>
          <p:cNvCxnSpPr/>
          <p:nvPr/>
        </p:nvCxnSpPr>
        <p:spPr>
          <a:xfrm>
            <a:off x="2857500" y="4361259"/>
            <a:ext cx="3429000" cy="914"/>
          </a:xfrm>
          <a:prstGeom prst="line">
            <a:avLst/>
          </a:prstGeom>
          <a:ln w="7144" cap="flat">
            <a:solidFill>
              <a:srgbClr val="C9B08E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76236946-13"/>
          <p:cNvSpPr txBox="1"/>
          <p:nvPr/>
        </p:nvSpPr>
        <p:spPr>
          <a:xfrm>
            <a:off x="3155997" y="3120368"/>
            <a:ext cx="2831894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563">
                <a:solidFill>
                  <a:srgbClr val="E8D9BF">
                    <a:alpha val="82000"/>
                  </a:srgbClr>
                </a:solidFill>
                <a:latin typeface="微软雅黑"/>
                <a:ea typeface="微软雅黑"/>
                <a:cs typeface="微软雅黑"/>
              </a:rPr>
              <a:t>廉政教育专题党课讲稿</a:t>
            </a:r>
            <a:endParaRPr sz="1460" spc="563">
              <a:solidFill>
                <a:srgbClr val="E8D9BF">
                  <a:alpha val="82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el-1791876236952-17"/>
          <p:cNvSpPr/>
          <p:nvPr/>
        </p:nvSpPr>
        <p:spPr>
          <a:xfrm>
            <a:off x="2357438" y="2934630"/>
            <a:ext cx="4429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20000">
                <a:srgbClr val="C9B08E"/>
              </a:gs>
              <a:gs pos="80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8" name="el-1791876236950-16"/>
          <p:cNvSpPr txBox="1"/>
          <p:nvPr/>
        </p:nvSpPr>
        <p:spPr>
          <a:xfrm>
            <a:off x="505777" y="1723095"/>
            <a:ext cx="8132445" cy="1097235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20"/>
              </a:lnSpc>
            </a:pPr>
            <a:r>
              <a:rPr sz="3600" b="1" spc="338">
                <a:solidFill>
                  <a:srgbClr val="E8D9BF"/>
                </a:solidFill>
                <a:latin typeface="黑体"/>
                <a:ea typeface="黑体"/>
                <a:cs typeface="黑体"/>
              </a:rPr>
              <a:t>以案为鉴守底线</a:t>
            </a:r>
            <a:endParaRPr sz="3600" b="1" spc="338">
              <a:solidFill>
                <a:srgbClr val="E8D9B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320"/>
              </a:lnSpc>
            </a:pPr>
            <a:r>
              <a:rPr sz="3600" b="1" spc="338">
                <a:solidFill>
                  <a:srgbClr val="E8D9BF"/>
                </a:solidFill>
                <a:latin typeface="黑体"/>
                <a:ea typeface="黑体"/>
                <a:cs typeface="黑体"/>
              </a:rPr>
              <a:t>清正廉洁担使命</a:t>
            </a:r>
            <a:endParaRPr sz="3600" b="1" spc="338">
              <a:solidFill>
                <a:srgbClr val="E8D9B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876236936-3"/>
          <p:cNvSpPr/>
          <p:nvPr/>
        </p:nvSpPr>
        <p:spPr>
          <a:xfrm>
            <a:off x="0" y="0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18000">
                <a:srgbClr val="C9B08E"/>
              </a:gs>
              <a:gs pos="82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0" name="el-1791876236937-4"/>
          <p:cNvSpPr/>
          <p:nvPr/>
        </p:nvSpPr>
        <p:spPr>
          <a:xfrm>
            <a:off x="0" y="5129213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4000">
                <a:srgbClr val="A5865F">
                  <a:alpha val="0"/>
                </a:srgbClr>
              </a:gs>
              <a:gs pos="50000">
                <a:srgbClr val="A5865F"/>
              </a:gs>
              <a:gs pos="96000">
                <a:srgbClr val="A5865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1" name="el-1791876236939-5"/>
          <p:cNvSpPr/>
          <p:nvPr/>
        </p:nvSpPr>
        <p:spPr>
          <a:xfrm>
            <a:off x="128588" y="128588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333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6236939-6"/>
          <p:cNvSpPr/>
          <p:nvPr/>
        </p:nvSpPr>
        <p:spPr>
          <a:xfrm>
            <a:off x="128588" y="128588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333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6236939-7"/>
          <p:cNvSpPr/>
          <p:nvPr/>
        </p:nvSpPr>
        <p:spPr>
          <a:xfrm>
            <a:off x="8801100" y="128588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6236940-8"/>
          <p:cNvSpPr/>
          <p:nvPr/>
        </p:nvSpPr>
        <p:spPr>
          <a:xfrm>
            <a:off x="9008269" y="128588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6236940-9"/>
          <p:cNvSpPr/>
          <p:nvPr/>
        </p:nvSpPr>
        <p:spPr>
          <a:xfrm>
            <a:off x="128588" y="5007769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6236940-10"/>
          <p:cNvSpPr/>
          <p:nvPr/>
        </p:nvSpPr>
        <p:spPr>
          <a:xfrm>
            <a:off x="128588" y="4800600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6236941-11"/>
          <p:cNvSpPr/>
          <p:nvPr/>
        </p:nvSpPr>
        <p:spPr>
          <a:xfrm>
            <a:off x="9008269" y="4800600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6667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6941-12"/>
          <p:cNvSpPr/>
          <p:nvPr/>
        </p:nvSpPr>
        <p:spPr>
          <a:xfrm>
            <a:off x="8801100" y="5007769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6667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6236929-2"/>
          <p:cNvSpPr/>
          <p:nvPr/>
        </p:nvSpPr>
        <p:spPr>
          <a:xfrm rot="-480000">
            <a:off x="8301038" y="4357688"/>
            <a:ext cx="500063" cy="500063"/>
          </a:xfrm>
          <a:prstGeom prst="roundRect">
            <a:avLst>
              <a:gd name="adj" fmla="val 11429"/>
            </a:avLst>
          </a:prstGeom>
          <a:solidFill>
            <a:srgbClr val="8C1216">
              <a:alpha val="40000"/>
            </a:srgbClr>
          </a:solidFill>
          <a:ln w="28575" cmpd="dbl">
            <a:solidFill>
              <a:srgbClr val="C9B08E">
                <a:alpha val="65000"/>
              </a:srgbClr>
            </a:solidFill>
            <a:prstDash val="solid"/>
          </a:ln>
          <a:effectLst>
            <a:outerShdw sx="102857" sy="102857" algn="ctr">
              <a:srgbClr val="C9B08E">
                <a:alpha val="20000"/>
              </a:srgbClr>
            </a:outerShdw>
          </a:effectLst>
        </p:spPr>
        <p:txBody>
          <a:bodyPr/>
          <a:lstStyle/>
          <a:p/>
        </p:txBody>
      </p:sp>
      <p:sp>
        <p:nvSpPr>
          <p:cNvPr id="20" name="el-1791876236921-1"/>
          <p:cNvSpPr txBox="1"/>
          <p:nvPr/>
        </p:nvSpPr>
        <p:spPr>
          <a:xfrm rot="-480000">
            <a:off x="8219599" y="4488238"/>
            <a:ext cx="662940" cy="250252"/>
          </a:xfrm>
          <a:prstGeom prst="rect">
            <a:avLst/>
          </a:prstGeom>
          <a:noFill/>
          <a:ln>
            <a:noFill/>
          </a:ln>
          <a:effectLst>
            <a:outerShdw sx="102155" sy="105709" algn="ctr">
              <a:srgbClr val="C9B08E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 spc="113">
                <a:solidFill>
                  <a:srgbClr val="C9B08E"/>
                </a:solidFill>
                <a:latin typeface="黑体"/>
                <a:ea typeface="黑体"/>
                <a:cs typeface="黑体"/>
              </a:rPr>
              <a:t>廉</a:t>
            </a:r>
            <a:endParaRPr sz="1230" b="1" spc="113">
              <a:solidFill>
                <a:srgbClr val="C9B08E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036-3"/>
          <p:cNvSpPr/>
          <p:nvPr/>
        </p:nvSpPr>
        <p:spPr>
          <a:xfrm>
            <a:off x="8472488" y="2378869"/>
            <a:ext cx="385763" cy="385763"/>
          </a:xfrm>
          <a:prstGeom prst="roundRect">
            <a:avLst>
              <a:gd name="adj" fmla="val 4938"/>
            </a:avLst>
          </a:prstGeom>
          <a:solidFill>
            <a:srgbClr val="B01F24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876237051-12"/>
          <p:cNvCxnSpPr/>
          <p:nvPr/>
        </p:nvCxnSpPr>
        <p:spPr>
          <a:xfrm>
            <a:off x="400050" y="1991767"/>
            <a:ext cx="2687055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7037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76237287-41"/>
          <p:cNvSpPr/>
          <p:nvPr/>
        </p:nvSpPr>
        <p:spPr>
          <a:xfrm>
            <a:off x="7482520" y="4926445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6237048-9"/>
          <p:cNvSpPr txBox="1"/>
          <p:nvPr/>
        </p:nvSpPr>
        <p:spPr>
          <a:xfrm>
            <a:off x="400050" y="1323826"/>
            <a:ext cx="8543925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✦</a:t>
            </a:r>
            <a:r>
              <a:rPr sz="12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 </a:t>
            </a:r>
            <a:r>
              <a:rPr sz="225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课程导览</a:t>
            </a:r>
            <a:endParaRPr sz="225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876237049-10"/>
          <p:cNvSpPr txBox="1"/>
          <p:nvPr/>
        </p:nvSpPr>
        <p:spPr>
          <a:xfrm>
            <a:off x="400050" y="1738164"/>
            <a:ext cx="3023954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338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四章递进 · 以案明纪 · 守正笃行</a:t>
            </a:r>
            <a:endParaRPr sz="1010" spc="338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el-1791876237040-7"/>
          <p:cNvSpPr txBox="1"/>
          <p:nvPr/>
        </p:nvSpPr>
        <p:spPr>
          <a:xfrm>
            <a:off x="400050" y="4889897"/>
            <a:ext cx="134755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8A7A6E"/>
                </a:solidFill>
                <a:latin typeface="微软雅黑"/>
                <a:ea typeface="微软雅黑"/>
                <a:cs typeface="微软雅黑"/>
              </a:rPr>
              <a:t>前车之覆 · 后车之鉴</a:t>
            </a:r>
            <a:endParaRPr sz="840" spc="113">
              <a:solidFill>
                <a:srgbClr val="8A7A6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76237050-11"/>
          <p:cNvSpPr txBox="1"/>
          <p:nvPr/>
        </p:nvSpPr>
        <p:spPr>
          <a:xfrm>
            <a:off x="7725408" y="4889897"/>
            <a:ext cx="13335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A7A6E"/>
                </a:solidFill>
                <a:latin typeface="微软雅黑"/>
                <a:ea typeface="微软雅黑"/>
                <a:cs typeface="微软雅黑"/>
              </a:rPr>
              <a:t>专题警示教育 · 2/15</a:t>
            </a:r>
            <a:endParaRPr sz="840">
              <a:solidFill>
                <a:srgbClr val="8A7A6E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0" name="el-1791876237035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876237035-2"/>
          <p:cNvSpPr/>
          <p:nvPr/>
        </p:nvSpPr>
        <p:spPr>
          <a:xfrm>
            <a:off x="400050" y="0"/>
            <a:ext cx="83439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2" name="el-1791876237041-8"/>
          <p:cNvCxnSpPr/>
          <p:nvPr/>
        </p:nvCxnSpPr>
        <p:spPr>
          <a:xfrm>
            <a:off x="410766" y="185068"/>
            <a:ext cx="914" cy="137071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6237053-13"/>
          <p:cNvSpPr/>
          <p:nvPr/>
        </p:nvSpPr>
        <p:spPr>
          <a:xfrm>
            <a:off x="400050" y="2238226"/>
            <a:ext cx="1957388" cy="175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6237057-17"/>
          <p:cNvSpPr/>
          <p:nvPr/>
        </p:nvSpPr>
        <p:spPr>
          <a:xfrm>
            <a:off x="535781" y="2402532"/>
            <a:ext cx="16859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876237072-37"/>
          <p:cNvCxnSpPr/>
          <p:nvPr/>
        </p:nvCxnSpPr>
        <p:spPr>
          <a:xfrm>
            <a:off x="535781" y="3299073"/>
            <a:ext cx="1685925" cy="914"/>
          </a:xfrm>
          <a:prstGeom prst="line">
            <a:avLst/>
          </a:prstGeom>
          <a:ln w="7144" cap="flat">
            <a:solidFill>
              <a:srgbClr val="C9B08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876237063-21"/>
          <p:cNvCxnSpPr/>
          <p:nvPr/>
        </p:nvCxnSpPr>
        <p:spPr>
          <a:xfrm>
            <a:off x="535781" y="3851821"/>
            <a:ext cx="1685925" cy="914"/>
          </a:xfrm>
          <a:prstGeom prst="line">
            <a:avLst/>
          </a:prstGeom>
          <a:ln w="9525" cap="flat">
            <a:solidFill>
              <a:srgbClr val="C9B08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7054-14"/>
          <p:cNvSpPr/>
          <p:nvPr/>
        </p:nvSpPr>
        <p:spPr>
          <a:xfrm>
            <a:off x="2528888" y="2238226"/>
            <a:ext cx="1957388" cy="175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876237058-18"/>
          <p:cNvSpPr/>
          <p:nvPr/>
        </p:nvSpPr>
        <p:spPr>
          <a:xfrm>
            <a:off x="2664619" y="2402532"/>
            <a:ext cx="16859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876237073-38"/>
          <p:cNvCxnSpPr/>
          <p:nvPr/>
        </p:nvCxnSpPr>
        <p:spPr>
          <a:xfrm>
            <a:off x="2664619" y="3299073"/>
            <a:ext cx="1685925" cy="914"/>
          </a:xfrm>
          <a:prstGeom prst="line">
            <a:avLst/>
          </a:prstGeom>
          <a:ln w="7144" cap="flat">
            <a:solidFill>
              <a:srgbClr val="C9B08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876237064-22"/>
          <p:cNvCxnSpPr/>
          <p:nvPr/>
        </p:nvCxnSpPr>
        <p:spPr>
          <a:xfrm>
            <a:off x="2664619" y="3851821"/>
            <a:ext cx="1685925" cy="914"/>
          </a:xfrm>
          <a:prstGeom prst="line">
            <a:avLst/>
          </a:prstGeom>
          <a:ln w="9525" cap="flat">
            <a:solidFill>
              <a:srgbClr val="C9B08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876237055-15"/>
          <p:cNvSpPr/>
          <p:nvPr/>
        </p:nvSpPr>
        <p:spPr>
          <a:xfrm>
            <a:off x="4657725" y="2238226"/>
            <a:ext cx="1957388" cy="175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876237059-19"/>
          <p:cNvSpPr/>
          <p:nvPr/>
        </p:nvSpPr>
        <p:spPr>
          <a:xfrm>
            <a:off x="4793456" y="2402532"/>
            <a:ext cx="16859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3" name="el-1791876237074-39"/>
          <p:cNvCxnSpPr/>
          <p:nvPr/>
        </p:nvCxnSpPr>
        <p:spPr>
          <a:xfrm>
            <a:off x="4793456" y="3299073"/>
            <a:ext cx="1685925" cy="914"/>
          </a:xfrm>
          <a:prstGeom prst="line">
            <a:avLst/>
          </a:prstGeom>
          <a:ln w="7144" cap="flat">
            <a:solidFill>
              <a:srgbClr val="C9B08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91876237064-23"/>
          <p:cNvCxnSpPr/>
          <p:nvPr/>
        </p:nvCxnSpPr>
        <p:spPr>
          <a:xfrm>
            <a:off x="4793456" y="3851821"/>
            <a:ext cx="1685925" cy="914"/>
          </a:xfrm>
          <a:prstGeom prst="line">
            <a:avLst/>
          </a:prstGeom>
          <a:ln w="9525" cap="flat">
            <a:solidFill>
              <a:srgbClr val="C9B08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6237056-16"/>
          <p:cNvSpPr/>
          <p:nvPr/>
        </p:nvSpPr>
        <p:spPr>
          <a:xfrm>
            <a:off x="6786563" y="2238226"/>
            <a:ext cx="1957388" cy="175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el-1791876237060-20"/>
          <p:cNvSpPr/>
          <p:nvPr/>
        </p:nvSpPr>
        <p:spPr>
          <a:xfrm>
            <a:off x="6922294" y="2402532"/>
            <a:ext cx="16859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876237075-40"/>
          <p:cNvCxnSpPr/>
          <p:nvPr/>
        </p:nvCxnSpPr>
        <p:spPr>
          <a:xfrm>
            <a:off x="6922294" y="3299073"/>
            <a:ext cx="1685925" cy="914"/>
          </a:xfrm>
          <a:prstGeom prst="line">
            <a:avLst/>
          </a:prstGeom>
          <a:ln w="7144" cap="flat">
            <a:solidFill>
              <a:srgbClr val="C9B08E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876237065-24"/>
          <p:cNvCxnSpPr/>
          <p:nvPr/>
        </p:nvCxnSpPr>
        <p:spPr>
          <a:xfrm>
            <a:off x="6922294" y="3851821"/>
            <a:ext cx="1685925" cy="914"/>
          </a:xfrm>
          <a:prstGeom prst="line">
            <a:avLst/>
          </a:prstGeom>
          <a:ln w="9525" cap="flat">
            <a:solidFill>
              <a:srgbClr val="C9B08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6237039-5"/>
          <p:cNvSpPr txBox="1"/>
          <p:nvPr/>
        </p:nvSpPr>
        <p:spPr>
          <a:xfrm>
            <a:off x="507206" y="185068"/>
            <a:ext cx="1584667" cy="1370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8C1216"/>
                </a:solidFill>
                <a:latin typeface="微软雅黑"/>
                <a:ea typeface="微软雅黑"/>
                <a:cs typeface="微软雅黑"/>
              </a:rPr>
              <a:t>廉政教育 · 专题党课</a:t>
            </a:r>
            <a:endParaRPr sz="900" b="1" spc="225">
              <a:solidFill>
                <a:srgbClr val="8C121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6237040-6"/>
          <p:cNvSpPr txBox="1"/>
          <p:nvPr/>
        </p:nvSpPr>
        <p:spPr>
          <a:xfrm>
            <a:off x="8149791" y="160734"/>
            <a:ext cx="78389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贰 · 目录</a:t>
            </a:r>
            <a:endParaRPr sz="900" spc="113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7066-25"/>
          <p:cNvSpPr txBox="1"/>
          <p:nvPr/>
        </p:nvSpPr>
        <p:spPr>
          <a:xfrm>
            <a:off x="535781" y="2545407"/>
            <a:ext cx="1905953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壹</a:t>
            </a:r>
            <a:endParaRPr sz="2470" b="1" spc="56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876237067-26"/>
          <p:cNvSpPr txBox="1"/>
          <p:nvPr/>
        </p:nvSpPr>
        <p:spPr>
          <a:xfrm>
            <a:off x="535781" y="2974032"/>
            <a:ext cx="179593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以案为鉴</a:t>
            </a:r>
            <a:endParaRPr sz="123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876237067-27"/>
          <p:cNvSpPr txBox="1"/>
          <p:nvPr/>
        </p:nvSpPr>
        <p:spPr>
          <a:xfrm>
            <a:off x="535781" y="3374082"/>
            <a:ext cx="1722358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警示教育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深刻意义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6237068-28"/>
          <p:cNvSpPr txBox="1"/>
          <p:nvPr/>
        </p:nvSpPr>
        <p:spPr>
          <a:xfrm>
            <a:off x="2664619" y="2545407"/>
            <a:ext cx="1905953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F24"/>
                </a:solidFill>
                <a:latin typeface="黑体"/>
                <a:ea typeface="黑体"/>
                <a:cs typeface="黑体"/>
              </a:rPr>
              <a:t>贰</a:t>
            </a:r>
            <a:endParaRPr sz="2470" b="1" spc="56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876237068-29"/>
          <p:cNvSpPr txBox="1"/>
          <p:nvPr/>
        </p:nvSpPr>
        <p:spPr>
          <a:xfrm>
            <a:off x="2664619" y="2974032"/>
            <a:ext cx="179593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剖析根源</a:t>
            </a:r>
            <a:endParaRPr sz="123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876237069-30"/>
          <p:cNvSpPr txBox="1"/>
          <p:nvPr/>
        </p:nvSpPr>
        <p:spPr>
          <a:xfrm>
            <a:off x="2664619" y="3374082"/>
            <a:ext cx="1722358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腐败堕落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内在成因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76237069-31"/>
          <p:cNvSpPr txBox="1"/>
          <p:nvPr/>
        </p:nvSpPr>
        <p:spPr>
          <a:xfrm>
            <a:off x="4793456" y="2545407"/>
            <a:ext cx="1905953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叁</a:t>
            </a:r>
            <a:endParaRPr sz="2470" b="1" spc="56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876237069-32"/>
          <p:cNvSpPr txBox="1"/>
          <p:nvPr/>
        </p:nvSpPr>
        <p:spPr>
          <a:xfrm>
            <a:off x="4793456" y="2974032"/>
            <a:ext cx="179593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守住底线</a:t>
            </a:r>
            <a:endParaRPr sz="123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876237070-33"/>
          <p:cNvSpPr txBox="1"/>
          <p:nvPr/>
        </p:nvSpPr>
        <p:spPr>
          <a:xfrm>
            <a:off x="4793456" y="3374082"/>
            <a:ext cx="1722358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纪律规矩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红线意识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76237070-34"/>
          <p:cNvSpPr txBox="1"/>
          <p:nvPr/>
        </p:nvSpPr>
        <p:spPr>
          <a:xfrm>
            <a:off x="6922294" y="2545407"/>
            <a:ext cx="1905953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F24"/>
                </a:solidFill>
                <a:latin typeface="黑体"/>
                <a:ea typeface="黑体"/>
                <a:cs typeface="黑体"/>
              </a:rPr>
              <a:t>肆</a:t>
            </a:r>
            <a:endParaRPr sz="2470" b="1" spc="56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876237071-35"/>
          <p:cNvSpPr txBox="1"/>
          <p:nvPr/>
        </p:nvSpPr>
        <p:spPr>
          <a:xfrm>
            <a:off x="6922294" y="2974032"/>
            <a:ext cx="179593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勇担使命</a:t>
            </a:r>
            <a:endParaRPr sz="123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876237071-36"/>
          <p:cNvSpPr txBox="1"/>
          <p:nvPr/>
        </p:nvSpPr>
        <p:spPr>
          <a:xfrm>
            <a:off x="6922294" y="3374082"/>
            <a:ext cx="1722358" cy="3884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廉洁担当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520"/>
              </a:lnSpc>
            </a:pPr>
            <a:r>
              <a:rPr sz="950">
                <a:solidFill>
                  <a:srgbClr val="6B5B4F"/>
                </a:solidFill>
                <a:latin typeface="微软雅黑"/>
                <a:ea typeface="微软雅黑"/>
                <a:cs typeface="微软雅黑"/>
              </a:rPr>
              <a:t>行动要求</a:t>
            </a:r>
            <a:endParaRPr sz="950">
              <a:solidFill>
                <a:srgbClr val="6B5B4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013-17"/>
          <p:cNvSpPr/>
          <p:nvPr/>
        </p:nvSpPr>
        <p:spPr>
          <a:xfrm>
            <a:off x="0" y="4526344"/>
            <a:ext cx="9144000" cy="617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12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76237005-11"/>
          <p:cNvSpPr/>
          <p:nvPr/>
        </p:nvSpPr>
        <p:spPr>
          <a:xfrm>
            <a:off x="4100401" y="0"/>
            <a:ext cx="942975" cy="600075"/>
          </a:xfrm>
          <a:prstGeom prst="roundRect">
            <a:avLst>
              <a:gd name="adj" fmla="val 3175"/>
            </a:avLst>
          </a:prstGeom>
          <a:solidFill>
            <a:srgbClr val="FFFFFF">
              <a:alpha val="1800"/>
            </a:srgbClr>
          </a:solidFill>
          <a:ln w="7144" algn="in">
            <a:solidFill>
              <a:srgbClr val="C9B08E">
                <a:alpha val="3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76237011-16"/>
          <p:cNvSpPr/>
          <p:nvPr/>
        </p:nvSpPr>
        <p:spPr>
          <a:xfrm>
            <a:off x="3286013" y="1678781"/>
            <a:ext cx="25717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50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876237009-14"/>
          <p:cNvCxnSpPr/>
          <p:nvPr/>
        </p:nvCxnSpPr>
        <p:spPr>
          <a:xfrm>
            <a:off x="3478895" y="2018109"/>
            <a:ext cx="2186099" cy="914"/>
          </a:xfrm>
          <a:prstGeom prst="line">
            <a:avLst/>
          </a:prstGeom>
          <a:ln w="7144" cap="flat">
            <a:solidFill>
              <a:srgbClr val="C9B08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7003-10"/>
          <p:cNvSpPr txBox="1"/>
          <p:nvPr/>
        </p:nvSpPr>
        <p:spPr>
          <a:xfrm>
            <a:off x="4207557" y="78581"/>
            <a:ext cx="814388" cy="4572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013">
                <a:solidFill>
                  <a:srgbClr val="E9DDD0">
                    <a:alpha val="90000"/>
                  </a:srgbClr>
                </a:solidFill>
                <a:latin typeface="黑体"/>
                <a:ea typeface="黑体"/>
                <a:cs typeface="黑体"/>
              </a:rPr>
              <a:t>壹</a:t>
            </a:r>
            <a:endParaRPr sz="2250" spc="1013">
              <a:solidFill>
                <a:srgbClr val="E9DDD0">
                  <a:alpha val="9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876237006-12"/>
          <p:cNvSpPr txBox="1"/>
          <p:nvPr/>
        </p:nvSpPr>
        <p:spPr>
          <a:xfrm>
            <a:off x="0" y="828675"/>
            <a:ext cx="9144000" cy="607219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8B1216">
                <a:alpha val="5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3820" b="1" spc="338">
                <a:gradFill rotWithShape="1">
                  <a:gsLst>
                    <a:gs pos="0">
                      <a:srgbClr val="FDF6E9"/>
                    </a:gs>
                    <a:gs pos="55000">
                      <a:srgbClr val="E7CDA5"/>
                    </a:gs>
                    <a:gs pos="100000">
                      <a:srgbClr val="C9B08E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以案为鉴——警示教育的深刻意义</a:t>
            </a:r>
            <a:endParaRPr sz="3820" b="1" spc="338">
              <a:gradFill rotWithShape="1">
                <a:gsLst>
                  <a:gs pos="0">
                    <a:srgbClr val="FDF6E9"/>
                  </a:gs>
                  <a:gs pos="55000">
                    <a:srgbClr val="E7CDA5"/>
                  </a:gs>
                  <a:gs pos="100000">
                    <a:srgbClr val="C9B08E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876237007-13"/>
          <p:cNvSpPr txBox="1"/>
          <p:nvPr/>
        </p:nvSpPr>
        <p:spPr>
          <a:xfrm>
            <a:off x="3348878" y="2135981"/>
            <a:ext cx="2446132" cy="300038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450">
                <a:solidFill>
                  <a:srgbClr val="E9DDD0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前车之覆，后车之鉴</a:t>
            </a:r>
            <a:endParaRPr sz="1460" spc="450">
              <a:solidFill>
                <a:srgbClr val="E9DDD0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76236977-6"/>
          <p:cNvSpPr/>
          <p:nvPr/>
        </p:nvSpPr>
        <p:spPr>
          <a:xfrm>
            <a:off x="857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6979-7"/>
          <p:cNvSpPr/>
          <p:nvPr/>
        </p:nvSpPr>
        <p:spPr>
          <a:xfrm>
            <a:off x="7715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6981-8"/>
          <p:cNvSpPr/>
          <p:nvPr/>
        </p:nvSpPr>
        <p:spPr>
          <a:xfrm>
            <a:off x="11430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76236982-9"/>
          <p:cNvSpPr/>
          <p:nvPr/>
        </p:nvSpPr>
        <p:spPr>
          <a:xfrm>
            <a:off x="74295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6236973-4"/>
          <p:cNvSpPr/>
          <p:nvPr/>
        </p:nvSpPr>
        <p:spPr>
          <a:xfrm rot="2700000">
            <a:off x="8229600" y="440055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>
              <a:alpha val="15000"/>
            </a:srgbClr>
          </a:solidFill>
          <a:ln w="14288" algn="in">
            <a:solidFill>
              <a:srgbClr val="C9B08E">
                <a:alpha val="4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6236974-5"/>
          <p:cNvSpPr/>
          <p:nvPr/>
        </p:nvSpPr>
        <p:spPr>
          <a:xfrm>
            <a:off x="514350" y="457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76237009-15"/>
          <p:cNvSpPr txBox="1"/>
          <p:nvPr/>
        </p:nvSpPr>
        <p:spPr>
          <a:xfrm rot="-2700000">
            <a:off x="8268891" y="4518422"/>
            <a:ext cx="42348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9B08E">
                    <a:alpha val="80000"/>
                  </a:srgbClr>
                </a:solidFill>
                <a:latin typeface="黑体"/>
                <a:ea typeface="黑体"/>
                <a:cs typeface="黑体"/>
              </a:rPr>
              <a:t>清·正</a:t>
            </a:r>
            <a:endParaRPr sz="780" spc="56">
              <a:solidFill>
                <a:srgbClr val="C9B08E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6236967-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/>
              </a:gs>
              <a:gs pos="50000">
                <a:srgbClr val="F0E4D2"/>
              </a:gs>
              <a:gs pos="100000">
                <a:srgbClr val="C9B08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7" name="el-1791876236968-2"/>
          <p:cNvSpPr/>
          <p:nvPr/>
        </p:nvSpPr>
        <p:spPr>
          <a:xfrm>
            <a:off x="342900" y="214313"/>
            <a:ext cx="7144" cy="4714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2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876236970-3"/>
          <p:cNvCxnSpPr/>
          <p:nvPr/>
        </p:nvCxnSpPr>
        <p:spPr>
          <a:xfrm>
            <a:off x="8797528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298-1"/>
          <p:cNvSpPr txBox="1"/>
          <p:nvPr/>
        </p:nvSpPr>
        <p:spPr>
          <a:xfrm>
            <a:off x="8315325" y="4171950"/>
            <a:ext cx="728663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3370">
                <a:solidFill>
                  <a:srgbClr val="C9B08E">
                    <a:alpha val="18000"/>
                  </a:srgbClr>
                </a:solidFill>
                <a:latin typeface="微软雅黑"/>
                <a:ea typeface="微软雅黑"/>
                <a:cs typeface="微软雅黑"/>
              </a:rPr>
              <a:t>❖</a:t>
            </a:r>
            <a:endParaRPr sz="3370">
              <a:solidFill>
                <a:srgbClr val="C9B08E">
                  <a:alpha val="18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" name="el-1791876237300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730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6237302-4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7304-7"/>
          <p:cNvSpPr/>
          <p:nvPr/>
        </p:nvSpPr>
        <p:spPr>
          <a:xfrm>
            <a:off x="7342547" y="125016"/>
            <a:ext cx="140140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el-1791876237313-12"/>
          <p:cNvSpPr/>
          <p:nvPr/>
        </p:nvSpPr>
        <p:spPr>
          <a:xfrm>
            <a:off x="400050" y="1121569"/>
            <a:ext cx="2647876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876237316-15"/>
          <p:cNvCxnSpPr/>
          <p:nvPr/>
        </p:nvCxnSpPr>
        <p:spPr>
          <a:xfrm>
            <a:off x="400050" y="1132284"/>
            <a:ext cx="2647876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6237464-31"/>
          <p:cNvSpPr/>
          <p:nvPr/>
        </p:nvSpPr>
        <p:spPr>
          <a:xfrm>
            <a:off x="921544" y="1403994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B01F24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6237314-13"/>
          <p:cNvSpPr/>
          <p:nvPr/>
        </p:nvSpPr>
        <p:spPr>
          <a:xfrm>
            <a:off x="3247951" y="1121569"/>
            <a:ext cx="2647987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876237317-16"/>
          <p:cNvCxnSpPr/>
          <p:nvPr/>
        </p:nvCxnSpPr>
        <p:spPr>
          <a:xfrm>
            <a:off x="3247951" y="1132284"/>
            <a:ext cx="2647987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76237465-32"/>
          <p:cNvSpPr/>
          <p:nvPr/>
        </p:nvSpPr>
        <p:spPr>
          <a:xfrm>
            <a:off x="3769430" y="1393031"/>
            <a:ext cx="137546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571" y="0"/>
                </a:moveTo>
                <a:lnTo>
                  <a:pt x="51571" y="0"/>
                </a:lnTo>
                <a:cubicBezTo>
                  <a:pt x="49429" y="0"/>
                  <a:pt x="47667" y="569"/>
                  <a:pt x="46286" y="1706"/>
                </a:cubicBezTo>
                <a:lnTo>
                  <a:pt x="46286" y="1706"/>
                </a:lnTo>
                <a:lnTo>
                  <a:pt x="46286" y="1706"/>
                </a:lnTo>
                <a:cubicBezTo>
                  <a:pt x="44905" y="2843"/>
                  <a:pt x="44214" y="4294"/>
                  <a:pt x="44214" y="6059"/>
                </a:cubicBezTo>
                <a:lnTo>
                  <a:pt x="44214" y="6059"/>
                </a:lnTo>
                <a:lnTo>
                  <a:pt x="44214" y="9647"/>
                </a:lnTo>
                <a:cubicBezTo>
                  <a:pt x="35595" y="11176"/>
                  <a:pt x="28619" y="14667"/>
                  <a:pt x="23286" y="20118"/>
                </a:cubicBezTo>
                <a:lnTo>
                  <a:pt x="23286" y="20118"/>
                </a:lnTo>
                <a:cubicBezTo>
                  <a:pt x="17762" y="25529"/>
                  <a:pt x="14905" y="31961"/>
                  <a:pt x="14714" y="39412"/>
                </a:cubicBezTo>
                <a:lnTo>
                  <a:pt x="14714" y="39412"/>
                </a:lnTo>
                <a:lnTo>
                  <a:pt x="14714" y="43059"/>
                </a:lnTo>
                <a:cubicBezTo>
                  <a:pt x="14571" y="52157"/>
                  <a:pt x="10905" y="60176"/>
                  <a:pt x="3714" y="67118"/>
                </a:cubicBezTo>
                <a:lnTo>
                  <a:pt x="3714" y="67118"/>
                </a:lnTo>
                <a:lnTo>
                  <a:pt x="1857" y="68824"/>
                </a:lnTo>
                <a:cubicBezTo>
                  <a:pt x="-143" y="70706"/>
                  <a:pt x="-524" y="72843"/>
                  <a:pt x="714" y="75235"/>
                </a:cubicBezTo>
                <a:lnTo>
                  <a:pt x="714" y="75235"/>
                </a:lnTo>
                <a:cubicBezTo>
                  <a:pt x="2095" y="77510"/>
                  <a:pt x="4310" y="78725"/>
                  <a:pt x="7357" y="78882"/>
                </a:cubicBezTo>
                <a:lnTo>
                  <a:pt x="7357" y="78882"/>
                </a:lnTo>
                <a:lnTo>
                  <a:pt x="95786" y="78882"/>
                </a:lnTo>
                <a:cubicBezTo>
                  <a:pt x="98833" y="78725"/>
                  <a:pt x="101048" y="77510"/>
                  <a:pt x="102429" y="75235"/>
                </a:cubicBezTo>
                <a:lnTo>
                  <a:pt x="102429" y="75235"/>
                </a:lnTo>
                <a:cubicBezTo>
                  <a:pt x="103667" y="72843"/>
                  <a:pt x="103286" y="70706"/>
                  <a:pt x="101286" y="68824"/>
                </a:cubicBezTo>
                <a:lnTo>
                  <a:pt x="101286" y="68824"/>
                </a:lnTo>
                <a:lnTo>
                  <a:pt x="99714" y="67118"/>
                </a:lnTo>
                <a:cubicBezTo>
                  <a:pt x="92333" y="60294"/>
                  <a:pt x="88571" y="52275"/>
                  <a:pt x="88429" y="43059"/>
                </a:cubicBezTo>
                <a:lnTo>
                  <a:pt x="88429" y="43059"/>
                </a:lnTo>
                <a:lnTo>
                  <a:pt x="88429" y="39412"/>
                </a:lnTo>
                <a:cubicBezTo>
                  <a:pt x="88238" y="31961"/>
                  <a:pt x="85381" y="25529"/>
                  <a:pt x="79857" y="20118"/>
                </a:cubicBezTo>
                <a:lnTo>
                  <a:pt x="79857" y="20118"/>
                </a:lnTo>
                <a:cubicBezTo>
                  <a:pt x="74524" y="14667"/>
                  <a:pt x="67548" y="11176"/>
                  <a:pt x="58929" y="9647"/>
                </a:cubicBezTo>
                <a:lnTo>
                  <a:pt x="58929" y="9647"/>
                </a:lnTo>
                <a:lnTo>
                  <a:pt x="58929" y="6059"/>
                </a:lnTo>
                <a:cubicBezTo>
                  <a:pt x="58929" y="4294"/>
                  <a:pt x="58238" y="2843"/>
                  <a:pt x="56857" y="1706"/>
                </a:cubicBezTo>
                <a:lnTo>
                  <a:pt x="56857" y="1706"/>
                </a:lnTo>
                <a:cubicBezTo>
                  <a:pt x="55476" y="569"/>
                  <a:pt x="53714" y="0"/>
                  <a:pt x="51571" y="0"/>
                </a:cubicBezTo>
                <a:lnTo>
                  <a:pt x="51571" y="0"/>
                </a:lnTo>
                <a:moveTo>
                  <a:pt x="61929" y="93471"/>
                </a:moveTo>
                <a:lnTo>
                  <a:pt x="61929" y="93471"/>
                </a:lnTo>
                <a:cubicBezTo>
                  <a:pt x="64833" y="91078"/>
                  <a:pt x="66286" y="88235"/>
                  <a:pt x="66286" y="84941"/>
                </a:cubicBezTo>
                <a:lnTo>
                  <a:pt x="66286" y="84941"/>
                </a:lnTo>
                <a:lnTo>
                  <a:pt x="51571" y="84941"/>
                </a:lnTo>
                <a:lnTo>
                  <a:pt x="36857" y="84941"/>
                </a:lnTo>
                <a:cubicBezTo>
                  <a:pt x="36857" y="88235"/>
                  <a:pt x="38310" y="91078"/>
                  <a:pt x="41214" y="93471"/>
                </a:cubicBezTo>
                <a:lnTo>
                  <a:pt x="41214" y="93471"/>
                </a:lnTo>
                <a:cubicBezTo>
                  <a:pt x="44119" y="95863"/>
                  <a:pt x="47571" y="97059"/>
                  <a:pt x="51571" y="97059"/>
                </a:cubicBezTo>
                <a:lnTo>
                  <a:pt x="51571" y="97059"/>
                </a:lnTo>
                <a:cubicBezTo>
                  <a:pt x="55571" y="97059"/>
                  <a:pt x="59024" y="95863"/>
                  <a:pt x="61929" y="93471"/>
                </a:cubicBezTo>
                <a:lnTo>
                  <a:pt x="61929" y="93471"/>
                </a:lnTo>
              </a:path>
            </a:pathLst>
          </a:custGeom>
          <a:solidFill>
            <a:srgbClr val="B01F24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6237315-14"/>
          <p:cNvSpPr/>
          <p:nvPr/>
        </p:nvSpPr>
        <p:spPr>
          <a:xfrm>
            <a:off x="6095963" y="1121569"/>
            <a:ext cx="2647987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876237318-17"/>
          <p:cNvCxnSpPr/>
          <p:nvPr/>
        </p:nvCxnSpPr>
        <p:spPr>
          <a:xfrm>
            <a:off x="6095963" y="1132284"/>
            <a:ext cx="2647987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76237467-33"/>
          <p:cNvSpPr/>
          <p:nvPr/>
        </p:nvSpPr>
        <p:spPr>
          <a:xfrm>
            <a:off x="6622368" y="1393031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01F24">
              <a:alpha val="7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6237308-10"/>
          <p:cNvCxnSpPr/>
          <p:nvPr/>
        </p:nvCxnSpPr>
        <p:spPr>
          <a:xfrm>
            <a:off x="400050" y="3786188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7462-30"/>
          <p:cNvSpPr/>
          <p:nvPr/>
        </p:nvSpPr>
        <p:spPr>
          <a:xfrm>
            <a:off x="400050" y="3989784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7303-5"/>
          <p:cNvSpPr txBox="1"/>
          <p:nvPr/>
        </p:nvSpPr>
        <p:spPr>
          <a:xfrm>
            <a:off x="571500" y="89297"/>
            <a:ext cx="2784759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为什么必须"以案为鉴"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876237303-6"/>
          <p:cNvSpPr txBox="1"/>
          <p:nvPr/>
        </p:nvSpPr>
        <p:spPr>
          <a:xfrm>
            <a:off x="7463991" y="160734"/>
            <a:ext cx="146969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警示教育 · 深刻意义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76237326-21"/>
          <p:cNvSpPr txBox="1"/>
          <p:nvPr/>
        </p:nvSpPr>
        <p:spPr>
          <a:xfrm>
            <a:off x="564356" y="1346597"/>
            <a:ext cx="44148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225">
                <a:solidFill>
                  <a:srgbClr val="B01F24"/>
                </a:solidFill>
                <a:latin typeface="黑体"/>
                <a:ea typeface="黑体"/>
                <a:cs typeface="黑体"/>
              </a:rPr>
              <a:t>鉴</a:t>
            </a:r>
            <a:endParaRPr sz="1910" b="1" spc="225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6237320-18"/>
          <p:cNvSpPr txBox="1"/>
          <p:nvPr/>
        </p:nvSpPr>
        <p:spPr>
          <a:xfrm>
            <a:off x="564356" y="1750219"/>
            <a:ext cx="2319263" cy="742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45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以反面典型为镜，照见自身，防微杜渐。时时对照检查，不让小隐患酿成大祸端。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6237326-22"/>
          <p:cNvSpPr txBox="1"/>
          <p:nvPr/>
        </p:nvSpPr>
        <p:spPr>
          <a:xfrm>
            <a:off x="3412257" y="1346597"/>
            <a:ext cx="44148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225">
                <a:solidFill>
                  <a:srgbClr val="B01F24"/>
                </a:solidFill>
                <a:latin typeface="黑体"/>
                <a:ea typeface="黑体"/>
                <a:cs typeface="黑体"/>
              </a:rPr>
              <a:t>戒</a:t>
            </a:r>
            <a:endParaRPr sz="1910" b="1" spc="225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876237321-19"/>
          <p:cNvSpPr txBox="1"/>
          <p:nvPr/>
        </p:nvSpPr>
        <p:spPr>
          <a:xfrm>
            <a:off x="3412257" y="1750219"/>
            <a:ext cx="2319375" cy="742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45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以沉痛教训为戒，警钟长鸣，心存敬畏。常怀戒惧之心，不碰红线、不越雷池。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6237327-23"/>
          <p:cNvSpPr txBox="1"/>
          <p:nvPr/>
        </p:nvSpPr>
        <p:spPr>
          <a:xfrm>
            <a:off x="6260269" y="1346597"/>
            <a:ext cx="44148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225">
                <a:solidFill>
                  <a:srgbClr val="B01F24"/>
                </a:solidFill>
                <a:latin typeface="黑体"/>
                <a:ea typeface="黑体"/>
                <a:cs typeface="黑体"/>
              </a:rPr>
              <a:t>悟</a:t>
            </a:r>
            <a:endParaRPr sz="1910" b="1" spc="225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6237321-20"/>
          <p:cNvSpPr txBox="1"/>
          <p:nvPr/>
        </p:nvSpPr>
        <p:spPr>
          <a:xfrm>
            <a:off x="6260269" y="1750219"/>
            <a:ext cx="2319375" cy="742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45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以案明理、以案促改，将教训内化为自觉。把案例当作清醒剂，主动校准行为。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6237311-11"/>
          <p:cNvSpPr txBox="1"/>
          <p:nvPr/>
        </p:nvSpPr>
        <p:spPr>
          <a:xfrm>
            <a:off x="653653" y="3927611"/>
            <a:ext cx="563427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案例是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活教材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，警示教育是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治未病的良方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，是筑牢拒腐防变思想防线的关键一环。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6237305-8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以案为鉴 守住底线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6237305-9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04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6237468-3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381-1"/>
          <p:cNvSpPr/>
          <p:nvPr/>
        </p:nvSpPr>
        <p:spPr>
          <a:xfrm>
            <a:off x="8343900" y="600075"/>
            <a:ext cx="4572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875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6237381-2"/>
          <p:cNvSpPr/>
          <p:nvPr/>
        </p:nvSpPr>
        <p:spPr>
          <a:xfrm>
            <a:off x="8786813" y="600075"/>
            <a:ext cx="14288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125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6237382-3"/>
          <p:cNvSpPr/>
          <p:nvPr/>
        </p:nvSpPr>
        <p:spPr>
          <a:xfrm>
            <a:off x="342900" y="4714875"/>
            <a:ext cx="4572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5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6237382-4"/>
          <p:cNvSpPr/>
          <p:nvPr/>
        </p:nvSpPr>
        <p:spPr>
          <a:xfrm>
            <a:off x="342900" y="4271963"/>
            <a:ext cx="14288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875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876237382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76237383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76237385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6237387-10"/>
          <p:cNvSpPr/>
          <p:nvPr/>
        </p:nvSpPr>
        <p:spPr>
          <a:xfrm>
            <a:off x="7585435" y="125016"/>
            <a:ext cx="115851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7391-13"/>
          <p:cNvSpPr/>
          <p:nvPr/>
        </p:nvSpPr>
        <p:spPr>
          <a:xfrm>
            <a:off x="400050" y="1039416"/>
            <a:ext cx="8343900" cy="7786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7401-19"/>
          <p:cNvSpPr/>
          <p:nvPr/>
        </p:nvSpPr>
        <p:spPr>
          <a:xfrm>
            <a:off x="578644" y="1175147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6237392-14"/>
          <p:cNvSpPr/>
          <p:nvPr/>
        </p:nvSpPr>
        <p:spPr>
          <a:xfrm>
            <a:off x="400050" y="1989534"/>
            <a:ext cx="8343900" cy="7786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6237402-21"/>
          <p:cNvSpPr/>
          <p:nvPr/>
        </p:nvSpPr>
        <p:spPr>
          <a:xfrm>
            <a:off x="578644" y="2125266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6237393-15"/>
          <p:cNvSpPr/>
          <p:nvPr/>
        </p:nvSpPr>
        <p:spPr>
          <a:xfrm>
            <a:off x="400050" y="2939653"/>
            <a:ext cx="8343900" cy="7786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76237403-23"/>
          <p:cNvSpPr/>
          <p:nvPr/>
        </p:nvSpPr>
        <p:spPr>
          <a:xfrm>
            <a:off x="578644" y="3075384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6237394-16"/>
          <p:cNvCxnSpPr/>
          <p:nvPr/>
        </p:nvCxnSpPr>
        <p:spPr>
          <a:xfrm>
            <a:off x="400050" y="3925491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7524-35"/>
          <p:cNvSpPr/>
          <p:nvPr/>
        </p:nvSpPr>
        <p:spPr>
          <a:xfrm>
            <a:off x="400050" y="4096941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462" y="6267"/>
                </a:moveTo>
                <a:lnTo>
                  <a:pt x="14462" y="6267"/>
                </a:lnTo>
                <a:cubicBezTo>
                  <a:pt x="14462" y="4444"/>
                  <a:pt x="13769" y="2933"/>
                  <a:pt x="12385" y="1733"/>
                </a:cubicBezTo>
                <a:lnTo>
                  <a:pt x="12385" y="1733"/>
                </a:lnTo>
                <a:lnTo>
                  <a:pt x="12385" y="1733"/>
                </a:lnTo>
                <a:cubicBezTo>
                  <a:pt x="11051" y="578"/>
                  <a:pt x="9333" y="0"/>
                  <a:pt x="7231" y="0"/>
                </a:cubicBezTo>
                <a:lnTo>
                  <a:pt x="7231" y="0"/>
                </a:lnTo>
                <a:cubicBezTo>
                  <a:pt x="5128" y="0"/>
                  <a:pt x="3385" y="578"/>
                  <a:pt x="2000" y="1733"/>
                </a:cubicBezTo>
                <a:lnTo>
                  <a:pt x="2000" y="1733"/>
                </a:lnTo>
                <a:cubicBezTo>
                  <a:pt x="667" y="2933"/>
                  <a:pt x="0" y="4444"/>
                  <a:pt x="0" y="6267"/>
                </a:cubicBezTo>
                <a:lnTo>
                  <a:pt x="0" y="6267"/>
                </a:lnTo>
                <a:lnTo>
                  <a:pt x="0" y="12533"/>
                </a:lnTo>
                <a:lnTo>
                  <a:pt x="0" y="71867"/>
                </a:lnTo>
                <a:lnTo>
                  <a:pt x="0" y="93733"/>
                </a:lnTo>
                <a:cubicBezTo>
                  <a:pt x="0" y="95556"/>
                  <a:pt x="667" y="97067"/>
                  <a:pt x="2000" y="98267"/>
                </a:cubicBezTo>
                <a:lnTo>
                  <a:pt x="2000" y="98267"/>
                </a:lnTo>
                <a:cubicBezTo>
                  <a:pt x="3385" y="99422"/>
                  <a:pt x="5128" y="100000"/>
                  <a:pt x="7231" y="100000"/>
                </a:cubicBezTo>
                <a:lnTo>
                  <a:pt x="7231" y="100000"/>
                </a:lnTo>
                <a:cubicBezTo>
                  <a:pt x="9333" y="100000"/>
                  <a:pt x="11051" y="99422"/>
                  <a:pt x="12385" y="98267"/>
                </a:cubicBezTo>
                <a:lnTo>
                  <a:pt x="12385" y="98267"/>
                </a:lnTo>
                <a:cubicBezTo>
                  <a:pt x="13769" y="97067"/>
                  <a:pt x="14462" y="95556"/>
                  <a:pt x="14462" y="93733"/>
                </a:cubicBezTo>
                <a:lnTo>
                  <a:pt x="14462" y="93733"/>
                </a:lnTo>
                <a:lnTo>
                  <a:pt x="14462" y="68733"/>
                </a:lnTo>
                <a:lnTo>
                  <a:pt x="28846" y="65600"/>
                </a:lnTo>
                <a:cubicBezTo>
                  <a:pt x="38487" y="63644"/>
                  <a:pt x="47718" y="64489"/>
                  <a:pt x="56538" y="68133"/>
                </a:cubicBezTo>
                <a:lnTo>
                  <a:pt x="56538" y="68133"/>
                </a:lnTo>
                <a:cubicBezTo>
                  <a:pt x="66949" y="72578"/>
                  <a:pt x="77615" y="73111"/>
                  <a:pt x="88538" y="69733"/>
                </a:cubicBezTo>
                <a:lnTo>
                  <a:pt x="88538" y="69733"/>
                </a:lnTo>
                <a:lnTo>
                  <a:pt x="96231" y="67200"/>
                </a:lnTo>
                <a:cubicBezTo>
                  <a:pt x="99256" y="66000"/>
                  <a:pt x="100846" y="64044"/>
                  <a:pt x="101000" y="61333"/>
                </a:cubicBezTo>
                <a:lnTo>
                  <a:pt x="101000" y="61333"/>
                </a:lnTo>
                <a:lnTo>
                  <a:pt x="101000" y="12867"/>
                </a:lnTo>
                <a:cubicBezTo>
                  <a:pt x="100846" y="10556"/>
                  <a:pt x="99718" y="8867"/>
                  <a:pt x="97615" y="7800"/>
                </a:cubicBezTo>
                <a:lnTo>
                  <a:pt x="97615" y="7800"/>
                </a:lnTo>
                <a:cubicBezTo>
                  <a:pt x="95615" y="6644"/>
                  <a:pt x="93359" y="6511"/>
                  <a:pt x="90846" y="7400"/>
                </a:cubicBezTo>
                <a:lnTo>
                  <a:pt x="90846" y="7400"/>
                </a:lnTo>
                <a:lnTo>
                  <a:pt x="88769" y="8400"/>
                </a:lnTo>
                <a:cubicBezTo>
                  <a:pt x="83385" y="10756"/>
                  <a:pt x="77846" y="11933"/>
                  <a:pt x="72154" y="11933"/>
                </a:cubicBezTo>
                <a:lnTo>
                  <a:pt x="72154" y="11933"/>
                </a:lnTo>
                <a:cubicBezTo>
                  <a:pt x="66410" y="11933"/>
                  <a:pt x="60923" y="10756"/>
                  <a:pt x="55692" y="8400"/>
                </a:cubicBezTo>
                <a:lnTo>
                  <a:pt x="55692" y="8400"/>
                </a:lnTo>
                <a:cubicBezTo>
                  <a:pt x="47436" y="5022"/>
                  <a:pt x="38872" y="4244"/>
                  <a:pt x="30000" y="6067"/>
                </a:cubicBezTo>
                <a:lnTo>
                  <a:pt x="30000" y="6067"/>
                </a:lnTo>
                <a:lnTo>
                  <a:pt x="14462" y="9400"/>
                </a:lnTo>
                <a:lnTo>
                  <a:pt x="14462" y="6267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7386-8"/>
          <p:cNvSpPr txBox="1"/>
          <p:nvPr/>
        </p:nvSpPr>
        <p:spPr>
          <a:xfrm>
            <a:off x="571500" y="89297"/>
            <a:ext cx="2346119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警示教育要取得实效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876237386-9"/>
          <p:cNvSpPr txBox="1"/>
          <p:nvPr/>
        </p:nvSpPr>
        <p:spPr>
          <a:xfrm>
            <a:off x="7706878" y="160734"/>
            <a:ext cx="122681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实效 · 三个维度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76237400-18"/>
          <p:cNvSpPr txBox="1"/>
          <p:nvPr/>
        </p:nvSpPr>
        <p:spPr>
          <a:xfrm>
            <a:off x="448627" y="1175147"/>
            <a:ext cx="57435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壹</a:t>
            </a:r>
            <a:endParaRPr sz="146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6237409-24"/>
          <p:cNvSpPr txBox="1"/>
          <p:nvPr/>
        </p:nvSpPr>
        <p:spPr>
          <a:xfrm>
            <a:off x="1064419" y="1175147"/>
            <a:ext cx="641151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入脑入心</a:t>
            </a:r>
            <a:endParaRPr sz="140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876237409-25"/>
          <p:cNvSpPr txBox="1"/>
          <p:nvPr/>
        </p:nvSpPr>
        <p:spPr>
          <a:xfrm>
            <a:off x="1064419" y="1460897"/>
            <a:ext cx="638651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让案例触及灵魂，引起思想深处的触动与警醒。真正把自己摆进去，把职责摆进去，把工作摆进去。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6237401-20"/>
          <p:cNvSpPr txBox="1"/>
          <p:nvPr/>
        </p:nvSpPr>
        <p:spPr>
          <a:xfrm>
            <a:off x="448627" y="2125266"/>
            <a:ext cx="57435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贰</a:t>
            </a:r>
            <a:endParaRPr sz="146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7410-26"/>
          <p:cNvSpPr txBox="1"/>
          <p:nvPr/>
        </p:nvSpPr>
        <p:spPr>
          <a:xfrm>
            <a:off x="1064419" y="2125266"/>
            <a:ext cx="6268641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举一反三</a:t>
            </a:r>
            <a:endParaRPr sz="140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6237410-27"/>
          <p:cNvSpPr txBox="1"/>
          <p:nvPr/>
        </p:nvSpPr>
        <p:spPr>
          <a:xfrm>
            <a:off x="1064419" y="2411016"/>
            <a:ext cx="624363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从个案中看到共性，检视自身岗位的风险隐患。由点到面、由表及里，把教训转化为预防的经验。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6237402-22"/>
          <p:cNvSpPr txBox="1"/>
          <p:nvPr/>
        </p:nvSpPr>
        <p:spPr>
          <a:xfrm>
            <a:off x="448627" y="3075384"/>
            <a:ext cx="574357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叁</a:t>
            </a:r>
            <a:endParaRPr sz="146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6237410-28"/>
          <p:cNvSpPr txBox="1"/>
          <p:nvPr/>
        </p:nvSpPr>
        <p:spPr>
          <a:xfrm>
            <a:off x="1064419" y="3075384"/>
            <a:ext cx="6125766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0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知行合一</a:t>
            </a:r>
            <a:endParaRPr sz="140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6237411-29"/>
          <p:cNvSpPr txBox="1"/>
          <p:nvPr/>
        </p:nvSpPr>
        <p:spPr>
          <a:xfrm>
            <a:off x="1064419" y="3361134"/>
            <a:ext cx="6100763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将警醒转化为行动，在履职中时刻绷紧纪律之弦。以知促行、以行践知，让纪律成为日常遵循。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6237399-17"/>
          <p:cNvSpPr txBox="1"/>
          <p:nvPr/>
        </p:nvSpPr>
        <p:spPr>
          <a:xfrm>
            <a:off x="653653" y="4052627"/>
            <a:ext cx="5327094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警示教育切忌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走过场、当看客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，要真正做到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心有所畏、言有所戒、行有所止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6237388-11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以案为鉴 守住底线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7388-12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05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7526-3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666-17"/>
          <p:cNvSpPr/>
          <p:nvPr/>
        </p:nvSpPr>
        <p:spPr>
          <a:xfrm>
            <a:off x="0" y="4526344"/>
            <a:ext cx="9144000" cy="617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12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76237660-11"/>
          <p:cNvSpPr/>
          <p:nvPr/>
        </p:nvSpPr>
        <p:spPr>
          <a:xfrm>
            <a:off x="4100401" y="1382316"/>
            <a:ext cx="942975" cy="600075"/>
          </a:xfrm>
          <a:prstGeom prst="roundRect">
            <a:avLst>
              <a:gd name="adj" fmla="val 3175"/>
            </a:avLst>
          </a:prstGeom>
          <a:solidFill>
            <a:srgbClr val="FFFFFF">
              <a:alpha val="1800"/>
            </a:srgbClr>
          </a:solidFill>
          <a:ln w="7144" algn="in">
            <a:solidFill>
              <a:srgbClr val="C9B08E">
                <a:alpha val="3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76237665-16"/>
          <p:cNvSpPr/>
          <p:nvPr/>
        </p:nvSpPr>
        <p:spPr>
          <a:xfrm>
            <a:off x="3286013" y="3003947"/>
            <a:ext cx="25717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50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876237662-14"/>
          <p:cNvCxnSpPr/>
          <p:nvPr/>
        </p:nvCxnSpPr>
        <p:spPr>
          <a:xfrm>
            <a:off x="3721782" y="3314700"/>
            <a:ext cx="1700324" cy="914"/>
          </a:xfrm>
          <a:prstGeom prst="line">
            <a:avLst/>
          </a:prstGeom>
          <a:ln w="7144" cap="flat">
            <a:solidFill>
              <a:srgbClr val="C9B08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7658-10"/>
          <p:cNvSpPr txBox="1"/>
          <p:nvPr/>
        </p:nvSpPr>
        <p:spPr>
          <a:xfrm>
            <a:off x="4207557" y="1460897"/>
            <a:ext cx="814388" cy="4572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013">
                <a:solidFill>
                  <a:srgbClr val="E9DDD0">
                    <a:alpha val="90000"/>
                  </a:srgbClr>
                </a:solidFill>
                <a:latin typeface="黑体"/>
                <a:ea typeface="黑体"/>
                <a:cs typeface="黑体"/>
              </a:rPr>
              <a:t>贰</a:t>
            </a:r>
            <a:endParaRPr sz="2250" spc="1013">
              <a:solidFill>
                <a:srgbClr val="E9DDD0">
                  <a:alpha val="9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876237661-12"/>
          <p:cNvSpPr txBox="1"/>
          <p:nvPr/>
        </p:nvSpPr>
        <p:spPr>
          <a:xfrm>
            <a:off x="0" y="2182416"/>
            <a:ext cx="9144000" cy="607219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8B1216">
                <a:alpha val="5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3820" b="1" spc="338">
                <a:gradFill rotWithShape="1">
                  <a:gsLst>
                    <a:gs pos="0">
                      <a:srgbClr val="FDF6E9"/>
                    </a:gs>
                    <a:gs pos="55000">
                      <a:srgbClr val="E7CDA5"/>
                    </a:gs>
                    <a:gs pos="100000">
                      <a:srgbClr val="C9B08E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剖析根源——腐败堕落的内在成因</a:t>
            </a:r>
            <a:endParaRPr sz="3820" b="1" spc="338">
              <a:gradFill rotWithShape="1">
                <a:gsLst>
                  <a:gs pos="0">
                    <a:srgbClr val="FDF6E9"/>
                  </a:gs>
                  <a:gs pos="55000">
                    <a:srgbClr val="E7CDA5"/>
                  </a:gs>
                  <a:gs pos="100000">
                    <a:srgbClr val="C9B08E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876237661-13"/>
          <p:cNvSpPr txBox="1"/>
          <p:nvPr/>
        </p:nvSpPr>
        <p:spPr>
          <a:xfrm>
            <a:off x="3591766" y="3432572"/>
            <a:ext cx="1960357" cy="300038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450">
                <a:solidFill>
                  <a:srgbClr val="E9DDD0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祸患常积于忽微</a:t>
            </a:r>
            <a:endParaRPr sz="1460" spc="450">
              <a:solidFill>
                <a:srgbClr val="E9DDD0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76237646-6"/>
          <p:cNvSpPr/>
          <p:nvPr/>
        </p:nvSpPr>
        <p:spPr>
          <a:xfrm>
            <a:off x="857250" y="714375"/>
            <a:ext cx="685800" cy="685800"/>
          </a:xfrm>
          <a:prstGeom prst="ellipse">
            <a:avLst/>
          </a:prstGeom>
          <a:gradFill rotWithShape="1">
            <a:gsLst>
              <a:gs pos="0">
                <a:srgbClr val="C9B08E">
                  <a:alpha val="10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7648-7"/>
          <p:cNvSpPr/>
          <p:nvPr/>
        </p:nvSpPr>
        <p:spPr>
          <a:xfrm>
            <a:off x="7600950" y="714375"/>
            <a:ext cx="685800" cy="685800"/>
          </a:xfrm>
          <a:prstGeom prst="ellipse">
            <a:avLst/>
          </a:prstGeom>
          <a:gradFill rotWithShape="1">
            <a:gsLst>
              <a:gs pos="0">
                <a:srgbClr val="C9B08E">
                  <a:alpha val="10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7649-8"/>
          <p:cNvSpPr/>
          <p:nvPr/>
        </p:nvSpPr>
        <p:spPr>
          <a:xfrm>
            <a:off x="1143000" y="3743325"/>
            <a:ext cx="685800" cy="6858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76237651-9"/>
          <p:cNvSpPr/>
          <p:nvPr/>
        </p:nvSpPr>
        <p:spPr>
          <a:xfrm>
            <a:off x="7315200" y="3743325"/>
            <a:ext cx="685800" cy="6858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6237643-4"/>
          <p:cNvSpPr/>
          <p:nvPr/>
        </p:nvSpPr>
        <p:spPr>
          <a:xfrm rot="2700000">
            <a:off x="8229600" y="440055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>
              <a:alpha val="15000"/>
            </a:srgbClr>
          </a:solidFill>
          <a:ln w="14288" algn="in">
            <a:solidFill>
              <a:srgbClr val="C9B08E">
                <a:alpha val="4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6237644-5"/>
          <p:cNvSpPr/>
          <p:nvPr/>
        </p:nvSpPr>
        <p:spPr>
          <a:xfrm rot="1800001">
            <a:off x="514350" y="457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76237663-15"/>
          <p:cNvSpPr txBox="1"/>
          <p:nvPr/>
        </p:nvSpPr>
        <p:spPr>
          <a:xfrm rot="-2700000">
            <a:off x="8268891" y="4518422"/>
            <a:ext cx="423481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9B08E">
                    <a:alpha val="80000"/>
                  </a:srgbClr>
                </a:solidFill>
                <a:latin typeface="黑体"/>
                <a:ea typeface="黑体"/>
                <a:cs typeface="黑体"/>
              </a:rPr>
              <a:t>清·正</a:t>
            </a:r>
            <a:endParaRPr sz="780" spc="56">
              <a:solidFill>
                <a:srgbClr val="C9B08E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6237639-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/>
              </a:gs>
              <a:gs pos="50000">
                <a:srgbClr val="F0E4D2"/>
              </a:gs>
              <a:gs pos="100000">
                <a:srgbClr val="C9B08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7" name="el-1791876237639-2"/>
          <p:cNvSpPr/>
          <p:nvPr/>
        </p:nvSpPr>
        <p:spPr>
          <a:xfrm>
            <a:off x="342900" y="214313"/>
            <a:ext cx="7144" cy="4714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2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876237641-3"/>
          <p:cNvCxnSpPr/>
          <p:nvPr/>
        </p:nvCxnSpPr>
        <p:spPr>
          <a:xfrm>
            <a:off x="8797528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720-1"/>
          <p:cNvSpPr txBox="1"/>
          <p:nvPr/>
        </p:nvSpPr>
        <p:spPr>
          <a:xfrm>
            <a:off x="400050" y="3629025"/>
            <a:ext cx="1271588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5620" spc="450">
                <a:solidFill>
                  <a:srgbClr val="C9B08E">
                    <a:alpha val="10000"/>
                  </a:srgbClr>
                </a:solidFill>
                <a:latin typeface="黑体"/>
                <a:ea typeface="黑体"/>
                <a:cs typeface="黑体"/>
              </a:rPr>
              <a:t>惩</a:t>
            </a:r>
            <a:endParaRPr sz="5620" spc="450">
              <a:solidFill>
                <a:srgbClr val="C9B08E">
                  <a:alpha val="10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3" name="el-1791876237722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772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6237724-4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7726-7"/>
          <p:cNvSpPr/>
          <p:nvPr/>
        </p:nvSpPr>
        <p:spPr>
          <a:xfrm>
            <a:off x="7342547" y="125016"/>
            <a:ext cx="140140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el-1791876237733-12"/>
          <p:cNvSpPr/>
          <p:nvPr/>
        </p:nvSpPr>
        <p:spPr>
          <a:xfrm>
            <a:off x="400050" y="678656"/>
            <a:ext cx="4071938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876237736-16"/>
          <p:cNvCxnSpPr/>
          <p:nvPr/>
        </p:nvCxnSpPr>
        <p:spPr>
          <a:xfrm>
            <a:off x="400050" y="692944"/>
            <a:ext cx="4071938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6237733-13"/>
          <p:cNvSpPr/>
          <p:nvPr/>
        </p:nvSpPr>
        <p:spPr>
          <a:xfrm>
            <a:off x="4672013" y="678656"/>
            <a:ext cx="4071938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0" name="el-1791876237737-17"/>
          <p:cNvCxnSpPr/>
          <p:nvPr/>
        </p:nvCxnSpPr>
        <p:spPr>
          <a:xfrm>
            <a:off x="4672013" y="692944"/>
            <a:ext cx="4071938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876237734-14"/>
          <p:cNvSpPr/>
          <p:nvPr/>
        </p:nvSpPr>
        <p:spPr>
          <a:xfrm>
            <a:off x="400050" y="2436019"/>
            <a:ext cx="4071938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76237737-18"/>
          <p:cNvCxnSpPr/>
          <p:nvPr/>
        </p:nvCxnSpPr>
        <p:spPr>
          <a:xfrm>
            <a:off x="400050" y="2450306"/>
            <a:ext cx="4071938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6237735-15"/>
          <p:cNvSpPr/>
          <p:nvPr/>
        </p:nvSpPr>
        <p:spPr>
          <a:xfrm>
            <a:off x="4672013" y="2436019"/>
            <a:ext cx="4071938" cy="15573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876237738-19"/>
          <p:cNvCxnSpPr/>
          <p:nvPr/>
        </p:nvCxnSpPr>
        <p:spPr>
          <a:xfrm>
            <a:off x="4672013" y="2450306"/>
            <a:ext cx="4071938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876237729-10"/>
          <p:cNvCxnSpPr/>
          <p:nvPr/>
        </p:nvCxnSpPr>
        <p:spPr>
          <a:xfrm>
            <a:off x="400050" y="4229100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76237850-44"/>
          <p:cNvSpPr/>
          <p:nvPr/>
        </p:nvSpPr>
        <p:spPr>
          <a:xfrm>
            <a:off x="400050" y="44148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44" y="25267"/>
                  <a:pt x="54400" y="26822"/>
                  <a:pt x="54667" y="29667"/>
                </a:cubicBezTo>
                <a:lnTo>
                  <a:pt x="54667" y="29667"/>
                </a:lnTo>
                <a:lnTo>
                  <a:pt x="54667" y="51533"/>
                </a:lnTo>
                <a:cubicBezTo>
                  <a:pt x="54400" y="54422"/>
                  <a:pt x="52844" y="56000"/>
                  <a:pt x="50000" y="56267"/>
                </a:cubicBezTo>
                <a:lnTo>
                  <a:pt x="50000" y="56267"/>
                </a:lnTo>
                <a:cubicBezTo>
                  <a:pt x="47156" y="56000"/>
                  <a:pt x="45600" y="54422"/>
                  <a:pt x="45333" y="51533"/>
                </a:cubicBezTo>
                <a:lnTo>
                  <a:pt x="45333" y="51533"/>
                </a:lnTo>
                <a:lnTo>
                  <a:pt x="45333" y="29667"/>
                </a:lnTo>
                <a:cubicBezTo>
                  <a:pt x="45600" y="26822"/>
                  <a:pt x="47156" y="25267"/>
                  <a:pt x="50000" y="25000"/>
                </a:cubicBezTo>
                <a:lnTo>
                  <a:pt x="50000" y="25000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6237725-5"/>
          <p:cNvSpPr txBox="1"/>
          <p:nvPr/>
        </p:nvSpPr>
        <p:spPr>
          <a:xfrm>
            <a:off x="571500" y="89297"/>
            <a:ext cx="1860344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蜕变的深层根源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876237725-6"/>
          <p:cNvSpPr txBox="1"/>
          <p:nvPr/>
        </p:nvSpPr>
        <p:spPr>
          <a:xfrm>
            <a:off x="7463991" y="160734"/>
            <a:ext cx="146969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根源剖析 · 引以为戒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76237751-24"/>
          <p:cNvSpPr txBox="1"/>
          <p:nvPr/>
        </p:nvSpPr>
        <p:spPr>
          <a:xfrm>
            <a:off x="578644" y="910828"/>
            <a:ext cx="3786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壹</a:t>
            </a:r>
            <a:endParaRPr sz="168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876237752-25"/>
          <p:cNvSpPr txBox="1"/>
          <p:nvPr/>
        </p:nvSpPr>
        <p:spPr>
          <a:xfrm>
            <a:off x="892969" y="892969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思想滑坡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6237741-20"/>
          <p:cNvSpPr txBox="1"/>
          <p:nvPr/>
        </p:nvSpPr>
        <p:spPr>
          <a:xfrm>
            <a:off x="578644" y="1285875"/>
            <a:ext cx="3714750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理想信念动摇，宗旨意识淡薄，精神上"缺钙"。世界观、人生观、价值观的总开关失守，随风飘摇。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6237752-26"/>
          <p:cNvSpPr txBox="1"/>
          <p:nvPr/>
        </p:nvSpPr>
        <p:spPr>
          <a:xfrm>
            <a:off x="4850606" y="910828"/>
            <a:ext cx="3786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贰</a:t>
            </a:r>
            <a:endParaRPr sz="168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876237752-27"/>
          <p:cNvSpPr txBox="1"/>
          <p:nvPr/>
        </p:nvSpPr>
        <p:spPr>
          <a:xfrm>
            <a:off x="5164931" y="892969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纪律松懈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7742-21"/>
          <p:cNvSpPr txBox="1"/>
          <p:nvPr/>
        </p:nvSpPr>
        <p:spPr>
          <a:xfrm>
            <a:off x="4850606" y="1285875"/>
            <a:ext cx="3714750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敬畏之心缺失，心存侥幸，视制度为"稻草人"。把纪律当作束之高阁的一纸空文，令不行禁不止。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6237753-28"/>
          <p:cNvSpPr txBox="1"/>
          <p:nvPr/>
        </p:nvSpPr>
        <p:spPr>
          <a:xfrm>
            <a:off x="578644" y="2668191"/>
            <a:ext cx="3786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叁</a:t>
            </a:r>
            <a:endParaRPr sz="168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876237753-29"/>
          <p:cNvSpPr txBox="1"/>
          <p:nvPr/>
        </p:nvSpPr>
        <p:spPr>
          <a:xfrm>
            <a:off x="892969" y="2650331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私欲膨胀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6237742-22"/>
          <p:cNvSpPr txBox="1"/>
          <p:nvPr/>
        </p:nvSpPr>
        <p:spPr>
          <a:xfrm>
            <a:off x="578644" y="3043238"/>
            <a:ext cx="3714750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权力观错位，把公权当作谋私的工具。贪欲如决堤之水，愈演愈烈，最终被欲望吞噬。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6237753-30"/>
          <p:cNvSpPr txBox="1"/>
          <p:nvPr/>
        </p:nvSpPr>
        <p:spPr>
          <a:xfrm>
            <a:off x="4850606" y="2668191"/>
            <a:ext cx="3786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肆</a:t>
            </a:r>
            <a:endParaRPr sz="168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876237754-31"/>
          <p:cNvSpPr txBox="1"/>
          <p:nvPr/>
        </p:nvSpPr>
        <p:spPr>
          <a:xfrm>
            <a:off x="5164931" y="2650331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监督缺位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6237742-23"/>
          <p:cNvSpPr txBox="1"/>
          <p:nvPr/>
        </p:nvSpPr>
        <p:spPr>
          <a:xfrm>
            <a:off x="4850606" y="3043238"/>
            <a:ext cx="3714750" cy="4799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9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权力运行失于约束，围猎与温水煮蛙陷阱。缺乏及时提醒与纠偏，在糖衣炮弹中沉沦。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7731-11"/>
          <p:cNvSpPr txBox="1"/>
          <p:nvPr/>
        </p:nvSpPr>
        <p:spPr>
          <a:xfrm>
            <a:off x="671513" y="4374096"/>
            <a:ext cx="5941457" cy="209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蜕变的根源往往是思想、纪律、私欲、监督相互交织，任何一环失守都可能滑向深渊。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7726-8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剖析根源 警钟长鸣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6237726-9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07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6237851-4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774-1"/>
          <p:cNvSpPr/>
          <p:nvPr/>
        </p:nvSpPr>
        <p:spPr>
          <a:xfrm>
            <a:off x="7429500" y="3500438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>
              <a:alpha val="5000"/>
            </a:srgbClr>
          </a:solidFill>
          <a:ln w="14288" algn="in">
            <a:solidFill>
              <a:srgbClr val="B01F24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" name="el-1791876237776-4"/>
          <p:cNvCxnSpPr/>
          <p:nvPr/>
        </p:nvCxnSpPr>
        <p:spPr>
          <a:xfrm>
            <a:off x="7658100" y="3732609"/>
            <a:ext cx="971550" cy="914"/>
          </a:xfrm>
          <a:prstGeom prst="line">
            <a:avLst/>
          </a:prstGeom>
          <a:ln w="7144" cap="flat">
            <a:solidFill>
              <a:srgbClr val="B01F2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7776-5"/>
          <p:cNvCxnSpPr/>
          <p:nvPr/>
        </p:nvCxnSpPr>
        <p:spPr>
          <a:xfrm>
            <a:off x="8626078" y="3729038"/>
            <a:ext cx="914" cy="971550"/>
          </a:xfrm>
          <a:prstGeom prst="line">
            <a:avLst/>
          </a:prstGeom>
          <a:ln w="7144" cap="flat">
            <a:solidFill>
              <a:srgbClr val="B01F2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6237777-6"/>
          <p:cNvCxnSpPr/>
          <p:nvPr/>
        </p:nvCxnSpPr>
        <p:spPr>
          <a:xfrm>
            <a:off x="7658100" y="4697016"/>
            <a:ext cx="971550" cy="914"/>
          </a:xfrm>
          <a:prstGeom prst="line">
            <a:avLst/>
          </a:prstGeom>
          <a:ln w="7144" cap="flat">
            <a:solidFill>
              <a:srgbClr val="B01F2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6237777-7"/>
          <p:cNvCxnSpPr/>
          <p:nvPr/>
        </p:nvCxnSpPr>
        <p:spPr>
          <a:xfrm>
            <a:off x="7661672" y="3729038"/>
            <a:ext cx="914" cy="971550"/>
          </a:xfrm>
          <a:prstGeom prst="line">
            <a:avLst/>
          </a:prstGeom>
          <a:ln w="7144" cap="flat">
            <a:solidFill>
              <a:srgbClr val="B01F24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76237774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7623777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76237778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76237780-11"/>
          <p:cNvSpPr/>
          <p:nvPr/>
        </p:nvSpPr>
        <p:spPr>
          <a:xfrm>
            <a:off x="7893732" y="125016"/>
            <a:ext cx="85021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876237783-14"/>
          <p:cNvCxnSpPr/>
          <p:nvPr/>
        </p:nvCxnSpPr>
        <p:spPr>
          <a:xfrm>
            <a:off x="400050" y="3493294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76237936-22"/>
          <p:cNvSpPr/>
          <p:nvPr/>
        </p:nvSpPr>
        <p:spPr>
          <a:xfrm>
            <a:off x="400748" y="3687961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6237779-9"/>
          <p:cNvSpPr txBox="1"/>
          <p:nvPr/>
        </p:nvSpPr>
        <p:spPr>
          <a:xfrm>
            <a:off x="571500" y="89297"/>
            <a:ext cx="3223398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从"破纪"到"破法"的警示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876237779-10"/>
          <p:cNvSpPr txBox="1"/>
          <p:nvPr/>
        </p:nvSpPr>
        <p:spPr>
          <a:xfrm>
            <a:off x="8015176" y="160734"/>
            <a:ext cx="80878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蜕变的轨迹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876237787-15"/>
          <p:cNvSpPr txBox="1"/>
          <p:nvPr/>
        </p:nvSpPr>
        <p:spPr>
          <a:xfrm>
            <a:off x="671513" y="3634718"/>
            <a:ext cx="471273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千里之堤毁于蚁穴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，任何放纵都是失守的开始，破纪往往通向破法。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876237780-12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防微杜渐 警钟长鸣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76237781-13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08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76237788-16"/>
          <p:cNvSpPr/>
          <p:nvPr/>
        </p:nvSpPr>
        <p:spPr>
          <a:xfrm>
            <a:off x="400050" y="1414463"/>
            <a:ext cx="2021681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876237793-20"/>
          <p:cNvCxnSpPr/>
          <p:nvPr/>
        </p:nvCxnSpPr>
        <p:spPr>
          <a:xfrm>
            <a:off x="400050" y="1428750"/>
            <a:ext cx="2021681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76237811-37"/>
          <p:cNvSpPr/>
          <p:nvPr/>
        </p:nvSpPr>
        <p:spPr>
          <a:xfrm>
            <a:off x="550069" y="161448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6237789-17"/>
          <p:cNvSpPr/>
          <p:nvPr/>
        </p:nvSpPr>
        <p:spPr>
          <a:xfrm>
            <a:off x="2507456" y="1414463"/>
            <a:ext cx="2021681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2" name="el-1791876237793-21"/>
          <p:cNvCxnSpPr/>
          <p:nvPr/>
        </p:nvCxnSpPr>
        <p:spPr>
          <a:xfrm>
            <a:off x="2507456" y="1428750"/>
            <a:ext cx="2021681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876237812-39"/>
          <p:cNvSpPr/>
          <p:nvPr/>
        </p:nvSpPr>
        <p:spPr>
          <a:xfrm>
            <a:off x="2657475" y="161448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6237790-18"/>
          <p:cNvSpPr/>
          <p:nvPr/>
        </p:nvSpPr>
        <p:spPr>
          <a:xfrm>
            <a:off x="4614863" y="1414463"/>
            <a:ext cx="2021681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5" name="el-1791876237794-22"/>
          <p:cNvCxnSpPr/>
          <p:nvPr/>
        </p:nvCxnSpPr>
        <p:spPr>
          <a:xfrm>
            <a:off x="4614863" y="1428750"/>
            <a:ext cx="2021681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76237813-41"/>
          <p:cNvSpPr/>
          <p:nvPr/>
        </p:nvSpPr>
        <p:spPr>
          <a:xfrm>
            <a:off x="4764881" y="161448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6237791-19"/>
          <p:cNvSpPr/>
          <p:nvPr/>
        </p:nvSpPr>
        <p:spPr>
          <a:xfrm>
            <a:off x="6722269" y="1414463"/>
            <a:ext cx="2021681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8" name="el-1791876237795-23"/>
          <p:cNvCxnSpPr/>
          <p:nvPr/>
        </p:nvCxnSpPr>
        <p:spPr>
          <a:xfrm>
            <a:off x="6722269" y="1428750"/>
            <a:ext cx="2021681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6237814-43"/>
          <p:cNvSpPr/>
          <p:nvPr/>
        </p:nvSpPr>
        <p:spPr>
          <a:xfrm>
            <a:off x="6872288" y="1614488"/>
            <a:ext cx="242888" cy="2428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6237811-36"/>
          <p:cNvSpPr txBox="1"/>
          <p:nvPr/>
        </p:nvSpPr>
        <p:spPr>
          <a:xfrm>
            <a:off x="418909" y="1614488"/>
            <a:ext cx="50520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 spc="113">
                <a:solidFill>
                  <a:srgbClr val="F7F3EE"/>
                </a:solidFill>
                <a:latin typeface="黑体"/>
                <a:ea typeface="黑体"/>
                <a:cs typeface="黑体"/>
              </a:rPr>
              <a:t>1</a:t>
            </a:r>
            <a:endParaRPr sz="1010" b="1" spc="113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876237809-32"/>
          <p:cNvSpPr txBox="1"/>
          <p:nvPr/>
        </p:nvSpPr>
        <p:spPr>
          <a:xfrm>
            <a:off x="850106" y="1660922"/>
            <a:ext cx="3180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起始</a:t>
            </a:r>
            <a:endParaRPr sz="840" b="1" spc="113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7801-24"/>
          <p:cNvSpPr txBox="1"/>
          <p:nvPr/>
        </p:nvSpPr>
        <p:spPr>
          <a:xfrm>
            <a:off x="550069" y="2040992"/>
            <a:ext cx="18316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小问题不警醒</a:t>
            </a:r>
            <a:endParaRPr sz="1230" b="1" spc="28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876237802-25"/>
          <p:cNvSpPr txBox="1"/>
          <p:nvPr/>
        </p:nvSpPr>
        <p:spPr>
          <a:xfrm>
            <a:off x="550069" y="2457450"/>
            <a:ext cx="172164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吃喝小节失守，规矩意识松动，从一开始便埋下祸根。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6237812-38"/>
          <p:cNvSpPr txBox="1"/>
          <p:nvPr/>
        </p:nvSpPr>
        <p:spPr>
          <a:xfrm>
            <a:off x="2526316" y="1614488"/>
            <a:ext cx="50520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 spc="113">
                <a:solidFill>
                  <a:srgbClr val="F7F3EE"/>
                </a:solidFill>
                <a:latin typeface="黑体"/>
                <a:ea typeface="黑体"/>
                <a:cs typeface="黑体"/>
              </a:rPr>
              <a:t>2</a:t>
            </a:r>
            <a:endParaRPr sz="1010" b="1" spc="113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876237809-33"/>
          <p:cNvSpPr txBox="1"/>
          <p:nvPr/>
        </p:nvSpPr>
        <p:spPr>
          <a:xfrm>
            <a:off x="2957513" y="1660922"/>
            <a:ext cx="3180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滋长</a:t>
            </a:r>
            <a:endParaRPr sz="840" b="1" spc="113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76237802-26"/>
          <p:cNvSpPr txBox="1"/>
          <p:nvPr/>
        </p:nvSpPr>
        <p:spPr>
          <a:xfrm>
            <a:off x="2657475" y="2040992"/>
            <a:ext cx="18316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侥幸心理滋长</a:t>
            </a:r>
            <a:endParaRPr sz="1230" b="1" spc="28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876237802-27"/>
          <p:cNvSpPr txBox="1"/>
          <p:nvPr/>
        </p:nvSpPr>
        <p:spPr>
          <a:xfrm>
            <a:off x="2657475" y="2457450"/>
            <a:ext cx="172164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以为天知地知，无人知晓，自欺欺人，越陷越深。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76237813-40"/>
          <p:cNvSpPr txBox="1"/>
          <p:nvPr/>
        </p:nvSpPr>
        <p:spPr>
          <a:xfrm>
            <a:off x="4633722" y="1614488"/>
            <a:ext cx="50520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 spc="113">
                <a:solidFill>
                  <a:srgbClr val="F7F3EE"/>
                </a:solidFill>
                <a:latin typeface="黑体"/>
                <a:ea typeface="黑体"/>
                <a:cs typeface="黑体"/>
              </a:rPr>
              <a:t>3</a:t>
            </a:r>
            <a:endParaRPr sz="1010" b="1" spc="113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876237810-34"/>
          <p:cNvSpPr txBox="1"/>
          <p:nvPr/>
        </p:nvSpPr>
        <p:spPr>
          <a:xfrm>
            <a:off x="5064919" y="1660922"/>
            <a:ext cx="3180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失守</a:t>
            </a:r>
            <a:endParaRPr sz="840" b="1" spc="113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76237803-28"/>
          <p:cNvSpPr txBox="1"/>
          <p:nvPr/>
        </p:nvSpPr>
        <p:spPr>
          <a:xfrm>
            <a:off x="4764881" y="2040992"/>
            <a:ext cx="18316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底线一再突破</a:t>
            </a:r>
            <a:endParaRPr sz="1230" b="1" spc="28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876237803-29"/>
          <p:cNvSpPr txBox="1"/>
          <p:nvPr/>
        </p:nvSpPr>
        <p:spPr>
          <a:xfrm>
            <a:off x="4764881" y="2457450"/>
            <a:ext cx="172164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由小恶到大恶，由违纪到违法，积小错成大患。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76237814-42"/>
          <p:cNvSpPr txBox="1"/>
          <p:nvPr/>
        </p:nvSpPr>
        <p:spPr>
          <a:xfrm>
            <a:off x="6741128" y="1614488"/>
            <a:ext cx="50520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 spc="113">
                <a:solidFill>
                  <a:srgbClr val="F7F3EE"/>
                </a:solidFill>
                <a:latin typeface="黑体"/>
                <a:ea typeface="黑体"/>
                <a:cs typeface="黑体"/>
              </a:rPr>
              <a:t>4</a:t>
            </a:r>
            <a:endParaRPr sz="1010" b="1" spc="113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876237810-35"/>
          <p:cNvSpPr txBox="1"/>
          <p:nvPr/>
        </p:nvSpPr>
        <p:spPr>
          <a:xfrm>
            <a:off x="7172325" y="1660922"/>
            <a:ext cx="31800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深渊</a:t>
            </a:r>
            <a:endParaRPr sz="840" b="1" spc="113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76237804-30"/>
          <p:cNvSpPr txBox="1"/>
          <p:nvPr/>
        </p:nvSpPr>
        <p:spPr>
          <a:xfrm>
            <a:off x="6872288" y="2040992"/>
            <a:ext cx="183165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8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最终身陷囹圄</a:t>
            </a:r>
            <a:endParaRPr sz="1230" b="1" spc="28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876237804-31"/>
          <p:cNvSpPr txBox="1"/>
          <p:nvPr/>
        </p:nvSpPr>
        <p:spPr>
          <a:xfrm>
            <a:off x="6872288" y="2457450"/>
            <a:ext cx="1721644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政治生命终结，家庭蒙羞，身陷囹圄，悔之晚矣。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76237928-19"/>
          <p:cNvSpPr/>
          <p:nvPr/>
        </p:nvSpPr>
        <p:spPr>
          <a:xfrm>
            <a:off x="2418271" y="2300288"/>
            <a:ext cx="6250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45000"/>
                </a:moveTo>
                <a:lnTo>
                  <a:pt x="90000" y="45000"/>
                </a:lnTo>
                <a:cubicBezTo>
                  <a:pt x="92476" y="46758"/>
                  <a:pt x="93714" y="48818"/>
                  <a:pt x="93714" y="51182"/>
                </a:cubicBezTo>
                <a:lnTo>
                  <a:pt x="93714" y="51182"/>
                </a:lnTo>
                <a:lnTo>
                  <a:pt x="93714" y="51182"/>
                </a:lnTo>
                <a:cubicBezTo>
                  <a:pt x="93714" y="53485"/>
                  <a:pt x="92476" y="55515"/>
                  <a:pt x="90000" y="57273"/>
                </a:cubicBezTo>
                <a:lnTo>
                  <a:pt x="90000" y="57273"/>
                </a:lnTo>
                <a:lnTo>
                  <a:pt x="23000" y="99909"/>
                </a:lnTo>
                <a:cubicBezTo>
                  <a:pt x="20238" y="101485"/>
                  <a:pt x="17048" y="102273"/>
                  <a:pt x="13429" y="102273"/>
                </a:cubicBezTo>
                <a:lnTo>
                  <a:pt x="13429" y="102273"/>
                </a:lnTo>
                <a:cubicBezTo>
                  <a:pt x="9810" y="102273"/>
                  <a:pt x="6571" y="101485"/>
                  <a:pt x="3714" y="99909"/>
                </a:cubicBezTo>
                <a:lnTo>
                  <a:pt x="3714" y="99909"/>
                </a:lnTo>
                <a:cubicBezTo>
                  <a:pt x="1238" y="98091"/>
                  <a:pt x="0" y="96030"/>
                  <a:pt x="0" y="93727"/>
                </a:cubicBezTo>
                <a:lnTo>
                  <a:pt x="0" y="93727"/>
                </a:lnTo>
                <a:cubicBezTo>
                  <a:pt x="0" y="91424"/>
                  <a:pt x="1238" y="89394"/>
                  <a:pt x="3714" y="87636"/>
                </a:cubicBezTo>
                <a:lnTo>
                  <a:pt x="3714" y="87636"/>
                </a:lnTo>
                <a:lnTo>
                  <a:pt x="61571" y="51182"/>
                </a:lnTo>
                <a:lnTo>
                  <a:pt x="3714" y="14636"/>
                </a:lnTo>
                <a:cubicBezTo>
                  <a:pt x="1238" y="12879"/>
                  <a:pt x="0" y="10848"/>
                  <a:pt x="0" y="8545"/>
                </a:cubicBezTo>
                <a:lnTo>
                  <a:pt x="0" y="8545"/>
                </a:lnTo>
                <a:cubicBezTo>
                  <a:pt x="0" y="6242"/>
                  <a:pt x="1238" y="4182"/>
                  <a:pt x="3714" y="2364"/>
                </a:cubicBezTo>
                <a:lnTo>
                  <a:pt x="3714" y="2364"/>
                </a:lnTo>
                <a:cubicBezTo>
                  <a:pt x="6571" y="788"/>
                  <a:pt x="9810" y="0"/>
                  <a:pt x="13429" y="0"/>
                </a:cubicBezTo>
                <a:lnTo>
                  <a:pt x="13429" y="0"/>
                </a:lnTo>
                <a:cubicBezTo>
                  <a:pt x="17048" y="0"/>
                  <a:pt x="20238" y="788"/>
                  <a:pt x="23000" y="2364"/>
                </a:cubicBezTo>
                <a:lnTo>
                  <a:pt x="23000" y="2364"/>
                </a:lnTo>
                <a:lnTo>
                  <a:pt x="90000" y="45000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876237934-20"/>
          <p:cNvSpPr/>
          <p:nvPr/>
        </p:nvSpPr>
        <p:spPr>
          <a:xfrm>
            <a:off x="4504246" y="2300288"/>
            <a:ext cx="6250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45000"/>
                </a:moveTo>
                <a:lnTo>
                  <a:pt x="90000" y="45000"/>
                </a:lnTo>
                <a:cubicBezTo>
                  <a:pt x="92476" y="46758"/>
                  <a:pt x="93714" y="48818"/>
                  <a:pt x="93714" y="51182"/>
                </a:cubicBezTo>
                <a:lnTo>
                  <a:pt x="93714" y="51182"/>
                </a:lnTo>
                <a:lnTo>
                  <a:pt x="93714" y="51182"/>
                </a:lnTo>
                <a:cubicBezTo>
                  <a:pt x="93714" y="53485"/>
                  <a:pt x="92476" y="55515"/>
                  <a:pt x="90000" y="57273"/>
                </a:cubicBezTo>
                <a:lnTo>
                  <a:pt x="90000" y="57273"/>
                </a:lnTo>
                <a:lnTo>
                  <a:pt x="23000" y="99909"/>
                </a:lnTo>
                <a:cubicBezTo>
                  <a:pt x="20238" y="101485"/>
                  <a:pt x="17048" y="102273"/>
                  <a:pt x="13429" y="102273"/>
                </a:cubicBezTo>
                <a:lnTo>
                  <a:pt x="13429" y="102273"/>
                </a:lnTo>
                <a:cubicBezTo>
                  <a:pt x="9810" y="102273"/>
                  <a:pt x="6571" y="101485"/>
                  <a:pt x="3714" y="99909"/>
                </a:cubicBezTo>
                <a:lnTo>
                  <a:pt x="3714" y="99909"/>
                </a:lnTo>
                <a:cubicBezTo>
                  <a:pt x="1238" y="98091"/>
                  <a:pt x="0" y="96030"/>
                  <a:pt x="0" y="93727"/>
                </a:cubicBezTo>
                <a:lnTo>
                  <a:pt x="0" y="93727"/>
                </a:lnTo>
                <a:cubicBezTo>
                  <a:pt x="0" y="91424"/>
                  <a:pt x="1238" y="89394"/>
                  <a:pt x="3714" y="87636"/>
                </a:cubicBezTo>
                <a:lnTo>
                  <a:pt x="3714" y="87636"/>
                </a:lnTo>
                <a:lnTo>
                  <a:pt x="61571" y="51182"/>
                </a:lnTo>
                <a:lnTo>
                  <a:pt x="3714" y="14636"/>
                </a:lnTo>
                <a:cubicBezTo>
                  <a:pt x="1238" y="12879"/>
                  <a:pt x="0" y="10848"/>
                  <a:pt x="0" y="8545"/>
                </a:cubicBezTo>
                <a:lnTo>
                  <a:pt x="0" y="8545"/>
                </a:lnTo>
                <a:cubicBezTo>
                  <a:pt x="0" y="6242"/>
                  <a:pt x="1238" y="4182"/>
                  <a:pt x="3714" y="2364"/>
                </a:cubicBezTo>
                <a:lnTo>
                  <a:pt x="3714" y="2364"/>
                </a:lnTo>
                <a:cubicBezTo>
                  <a:pt x="6571" y="788"/>
                  <a:pt x="9810" y="0"/>
                  <a:pt x="13429" y="0"/>
                </a:cubicBezTo>
                <a:lnTo>
                  <a:pt x="13429" y="0"/>
                </a:lnTo>
                <a:cubicBezTo>
                  <a:pt x="17048" y="0"/>
                  <a:pt x="20238" y="788"/>
                  <a:pt x="23000" y="2364"/>
                </a:cubicBezTo>
                <a:lnTo>
                  <a:pt x="23000" y="2364"/>
                </a:lnTo>
                <a:lnTo>
                  <a:pt x="90000" y="45000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876237935-21"/>
          <p:cNvSpPr/>
          <p:nvPr/>
        </p:nvSpPr>
        <p:spPr>
          <a:xfrm>
            <a:off x="6590221" y="2300288"/>
            <a:ext cx="6250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00" y="45000"/>
                </a:moveTo>
                <a:lnTo>
                  <a:pt x="90000" y="45000"/>
                </a:lnTo>
                <a:cubicBezTo>
                  <a:pt x="92476" y="46758"/>
                  <a:pt x="93714" y="48818"/>
                  <a:pt x="93714" y="51182"/>
                </a:cubicBezTo>
                <a:lnTo>
                  <a:pt x="93714" y="51182"/>
                </a:lnTo>
                <a:lnTo>
                  <a:pt x="93714" y="51182"/>
                </a:lnTo>
                <a:cubicBezTo>
                  <a:pt x="93714" y="53485"/>
                  <a:pt x="92476" y="55515"/>
                  <a:pt x="90000" y="57273"/>
                </a:cubicBezTo>
                <a:lnTo>
                  <a:pt x="90000" y="57273"/>
                </a:lnTo>
                <a:lnTo>
                  <a:pt x="23000" y="99909"/>
                </a:lnTo>
                <a:cubicBezTo>
                  <a:pt x="20238" y="101485"/>
                  <a:pt x="17048" y="102273"/>
                  <a:pt x="13429" y="102273"/>
                </a:cubicBezTo>
                <a:lnTo>
                  <a:pt x="13429" y="102273"/>
                </a:lnTo>
                <a:cubicBezTo>
                  <a:pt x="9810" y="102273"/>
                  <a:pt x="6571" y="101485"/>
                  <a:pt x="3714" y="99909"/>
                </a:cubicBezTo>
                <a:lnTo>
                  <a:pt x="3714" y="99909"/>
                </a:lnTo>
                <a:cubicBezTo>
                  <a:pt x="1238" y="98091"/>
                  <a:pt x="0" y="96030"/>
                  <a:pt x="0" y="93727"/>
                </a:cubicBezTo>
                <a:lnTo>
                  <a:pt x="0" y="93727"/>
                </a:lnTo>
                <a:cubicBezTo>
                  <a:pt x="0" y="91424"/>
                  <a:pt x="1238" y="89394"/>
                  <a:pt x="3714" y="87636"/>
                </a:cubicBezTo>
                <a:lnTo>
                  <a:pt x="3714" y="87636"/>
                </a:lnTo>
                <a:lnTo>
                  <a:pt x="61571" y="51182"/>
                </a:lnTo>
                <a:lnTo>
                  <a:pt x="3714" y="14636"/>
                </a:lnTo>
                <a:cubicBezTo>
                  <a:pt x="1238" y="12879"/>
                  <a:pt x="0" y="10848"/>
                  <a:pt x="0" y="8545"/>
                </a:cubicBezTo>
                <a:lnTo>
                  <a:pt x="0" y="8545"/>
                </a:lnTo>
                <a:cubicBezTo>
                  <a:pt x="0" y="6242"/>
                  <a:pt x="1238" y="4182"/>
                  <a:pt x="3714" y="2364"/>
                </a:cubicBezTo>
                <a:lnTo>
                  <a:pt x="3714" y="2364"/>
                </a:lnTo>
                <a:cubicBezTo>
                  <a:pt x="6571" y="788"/>
                  <a:pt x="9810" y="0"/>
                  <a:pt x="13429" y="0"/>
                </a:cubicBezTo>
                <a:lnTo>
                  <a:pt x="13429" y="0"/>
                </a:lnTo>
                <a:cubicBezTo>
                  <a:pt x="17048" y="0"/>
                  <a:pt x="20238" y="788"/>
                  <a:pt x="23000" y="2364"/>
                </a:cubicBezTo>
                <a:lnTo>
                  <a:pt x="23000" y="2364"/>
                </a:lnTo>
                <a:lnTo>
                  <a:pt x="90000" y="45000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876237937-2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7909-18"/>
          <p:cNvSpPr/>
          <p:nvPr/>
        </p:nvSpPr>
        <p:spPr>
          <a:xfrm>
            <a:off x="0" y="4526344"/>
            <a:ext cx="9144000" cy="617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12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76237903-12"/>
          <p:cNvSpPr/>
          <p:nvPr/>
        </p:nvSpPr>
        <p:spPr>
          <a:xfrm>
            <a:off x="4100513" y="0"/>
            <a:ext cx="942975" cy="600075"/>
          </a:xfrm>
          <a:prstGeom prst="roundRect">
            <a:avLst>
              <a:gd name="adj" fmla="val 3175"/>
            </a:avLst>
          </a:prstGeom>
          <a:solidFill>
            <a:srgbClr val="FFFFFF">
              <a:alpha val="1800"/>
            </a:srgbClr>
          </a:solidFill>
          <a:ln w="7144" algn="in">
            <a:solidFill>
              <a:srgbClr val="C9B08E">
                <a:alpha val="3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76237907-17"/>
          <p:cNvSpPr/>
          <p:nvPr/>
        </p:nvSpPr>
        <p:spPr>
          <a:xfrm>
            <a:off x="3286125" y="1585913"/>
            <a:ext cx="25717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50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876237905-15"/>
          <p:cNvCxnSpPr/>
          <p:nvPr/>
        </p:nvCxnSpPr>
        <p:spPr>
          <a:xfrm>
            <a:off x="3357451" y="1896666"/>
            <a:ext cx="2428987" cy="914"/>
          </a:xfrm>
          <a:prstGeom prst="line">
            <a:avLst/>
          </a:prstGeom>
          <a:ln w="7144" cap="flat">
            <a:solidFill>
              <a:srgbClr val="C9B08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7901-11"/>
          <p:cNvSpPr txBox="1"/>
          <p:nvPr/>
        </p:nvSpPr>
        <p:spPr>
          <a:xfrm>
            <a:off x="4207669" y="78581"/>
            <a:ext cx="814388" cy="4572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013">
                <a:solidFill>
                  <a:srgbClr val="E9DDD0">
                    <a:alpha val="90000"/>
                  </a:srgbClr>
                </a:solidFill>
                <a:latin typeface="黑体"/>
                <a:ea typeface="黑体"/>
                <a:cs typeface="黑体"/>
              </a:rPr>
              <a:t>叁</a:t>
            </a:r>
            <a:endParaRPr sz="2250" spc="1013">
              <a:solidFill>
                <a:srgbClr val="E9DDD0">
                  <a:alpha val="9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876237904-13"/>
          <p:cNvSpPr txBox="1"/>
          <p:nvPr/>
        </p:nvSpPr>
        <p:spPr>
          <a:xfrm>
            <a:off x="230314" y="800100"/>
            <a:ext cx="8683371" cy="5715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8B1216">
                <a:alpha val="5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3600" b="1" spc="338">
                <a:gradFill rotWithShape="1">
                  <a:gsLst>
                    <a:gs pos="0">
                      <a:srgbClr val="FDF6E9"/>
                    </a:gs>
                    <a:gs pos="55000">
                      <a:srgbClr val="E7CDA5"/>
                    </a:gs>
                    <a:gs pos="100000">
                      <a:srgbClr val="C9B08E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守住底线——纪律规矩的红线意识</a:t>
            </a:r>
            <a:endParaRPr sz="3600" b="1" spc="338">
              <a:gradFill rotWithShape="1">
                <a:gsLst>
                  <a:gs pos="0">
                    <a:srgbClr val="FDF6E9"/>
                  </a:gs>
                  <a:gs pos="55000">
                    <a:srgbClr val="E7CDA5"/>
                  </a:gs>
                  <a:gs pos="100000">
                    <a:srgbClr val="C9B08E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876237904-14"/>
          <p:cNvSpPr txBox="1"/>
          <p:nvPr/>
        </p:nvSpPr>
        <p:spPr>
          <a:xfrm>
            <a:off x="3227435" y="2014538"/>
            <a:ext cx="2689019" cy="300038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450">
                <a:solidFill>
                  <a:srgbClr val="E9DDD0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不以规矩，不能成方圆</a:t>
            </a:r>
            <a:endParaRPr sz="1460" spc="450">
              <a:solidFill>
                <a:srgbClr val="E9DDD0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76237890-6"/>
          <p:cNvSpPr/>
          <p:nvPr/>
        </p:nvSpPr>
        <p:spPr>
          <a:xfrm>
            <a:off x="857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7891-7"/>
          <p:cNvSpPr/>
          <p:nvPr/>
        </p:nvSpPr>
        <p:spPr>
          <a:xfrm>
            <a:off x="7715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7893-8"/>
          <p:cNvSpPr/>
          <p:nvPr/>
        </p:nvSpPr>
        <p:spPr>
          <a:xfrm>
            <a:off x="11430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76237894-9"/>
          <p:cNvSpPr/>
          <p:nvPr/>
        </p:nvSpPr>
        <p:spPr>
          <a:xfrm>
            <a:off x="74295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6237887-4"/>
          <p:cNvSpPr/>
          <p:nvPr/>
        </p:nvSpPr>
        <p:spPr>
          <a:xfrm rot="2700000">
            <a:off x="8229600" y="440055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>
              <a:alpha val="15000"/>
            </a:srgbClr>
          </a:solidFill>
          <a:ln w="14288" algn="in">
            <a:solidFill>
              <a:srgbClr val="C9B08E">
                <a:alpha val="4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6237888-5"/>
          <p:cNvSpPr/>
          <p:nvPr/>
        </p:nvSpPr>
        <p:spPr>
          <a:xfrm>
            <a:off x="514350" y="457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76237906-16"/>
          <p:cNvSpPr txBox="1"/>
          <p:nvPr/>
        </p:nvSpPr>
        <p:spPr>
          <a:xfrm rot="-2700000">
            <a:off x="8268891" y="4518422"/>
            <a:ext cx="42348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9B08E">
                    <a:alpha val="80000"/>
                  </a:srgbClr>
                </a:solidFill>
                <a:latin typeface="黑体"/>
                <a:ea typeface="黑体"/>
                <a:cs typeface="黑体"/>
              </a:rPr>
              <a:t>红·线</a:t>
            </a:r>
            <a:endParaRPr sz="780" spc="56">
              <a:solidFill>
                <a:srgbClr val="C9B08E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6237883-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/>
              </a:gs>
              <a:gs pos="50000">
                <a:srgbClr val="F0E4D2"/>
              </a:gs>
              <a:gs pos="100000">
                <a:srgbClr val="C9B08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7" name="el-1791876237885-2"/>
          <p:cNvCxnSpPr/>
          <p:nvPr/>
        </p:nvCxnSpPr>
        <p:spPr>
          <a:xfrm>
            <a:off x="346472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76237885-3"/>
          <p:cNvCxnSpPr/>
          <p:nvPr/>
        </p:nvCxnSpPr>
        <p:spPr>
          <a:xfrm>
            <a:off x="8797528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76237895-10"/>
          <p:cNvSpPr/>
          <p:nvPr/>
        </p:nvSpPr>
        <p:spPr>
          <a:xfrm>
            <a:off x="0" y="4557713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E9DDD0">
                  <a:alpha val="0"/>
                </a:srgbClr>
              </a:gs>
              <a:gs pos="50000">
                <a:srgbClr val="E9DDD0">
                  <a:alpha val="60000"/>
                </a:srgbClr>
              </a:gs>
              <a:gs pos="100000">
                <a:srgbClr val="E9DDD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8102-1"/>
          <p:cNvSpPr/>
          <p:nvPr/>
        </p:nvSpPr>
        <p:spPr>
          <a:xfrm>
            <a:off x="8286750" y="4171950"/>
            <a:ext cx="51435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C9B08E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" name="el-1791876238106-4"/>
          <p:cNvCxnSpPr/>
          <p:nvPr/>
        </p:nvCxnSpPr>
        <p:spPr>
          <a:xfrm>
            <a:off x="8386763" y="4275534"/>
            <a:ext cx="357188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8106-5"/>
          <p:cNvCxnSpPr/>
          <p:nvPr/>
        </p:nvCxnSpPr>
        <p:spPr>
          <a:xfrm>
            <a:off x="8740378" y="4271963"/>
            <a:ext cx="914" cy="357188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6238106-6"/>
          <p:cNvCxnSpPr/>
          <p:nvPr/>
        </p:nvCxnSpPr>
        <p:spPr>
          <a:xfrm>
            <a:off x="8386763" y="4625578"/>
            <a:ext cx="357188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6238106-7"/>
          <p:cNvCxnSpPr/>
          <p:nvPr/>
        </p:nvCxnSpPr>
        <p:spPr>
          <a:xfrm>
            <a:off x="8390334" y="4271963"/>
            <a:ext cx="914" cy="357188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76238103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76238104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76238109-8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76238113-13"/>
          <p:cNvSpPr/>
          <p:nvPr/>
        </p:nvSpPr>
        <p:spPr>
          <a:xfrm>
            <a:off x="7342547" y="125016"/>
            <a:ext cx="140140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8116-16"/>
          <p:cNvSpPr/>
          <p:nvPr/>
        </p:nvSpPr>
        <p:spPr>
          <a:xfrm>
            <a:off x="400050" y="964406"/>
            <a:ext cx="8343900" cy="30075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876238121-19"/>
          <p:cNvCxnSpPr/>
          <p:nvPr/>
        </p:nvCxnSpPr>
        <p:spPr>
          <a:xfrm>
            <a:off x="407194" y="1760934"/>
            <a:ext cx="8329613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6238132-30"/>
          <p:cNvSpPr/>
          <p:nvPr/>
        </p:nvSpPr>
        <p:spPr>
          <a:xfrm>
            <a:off x="635794" y="1371600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876238122-20"/>
          <p:cNvCxnSpPr/>
          <p:nvPr/>
        </p:nvCxnSpPr>
        <p:spPr>
          <a:xfrm>
            <a:off x="407194" y="2468166"/>
            <a:ext cx="8329613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76238133-31"/>
          <p:cNvSpPr/>
          <p:nvPr/>
        </p:nvSpPr>
        <p:spPr>
          <a:xfrm>
            <a:off x="635794" y="2078831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6238122-21"/>
          <p:cNvCxnSpPr/>
          <p:nvPr/>
        </p:nvCxnSpPr>
        <p:spPr>
          <a:xfrm>
            <a:off x="407194" y="3175397"/>
            <a:ext cx="8329613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8133-32"/>
          <p:cNvSpPr/>
          <p:nvPr/>
        </p:nvSpPr>
        <p:spPr>
          <a:xfrm>
            <a:off x="635794" y="2786063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8134-33"/>
          <p:cNvSpPr/>
          <p:nvPr/>
        </p:nvSpPr>
        <p:spPr>
          <a:xfrm>
            <a:off x="635794" y="3493294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876238117-17"/>
          <p:cNvCxnSpPr/>
          <p:nvPr/>
        </p:nvCxnSpPr>
        <p:spPr>
          <a:xfrm>
            <a:off x="400050" y="4164806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76238212-19"/>
          <p:cNvSpPr/>
          <p:nvPr/>
        </p:nvSpPr>
        <p:spPr>
          <a:xfrm>
            <a:off x="428625" y="435411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6238112-11"/>
          <p:cNvSpPr txBox="1"/>
          <p:nvPr/>
        </p:nvSpPr>
        <p:spPr>
          <a:xfrm>
            <a:off x="571500" y="89297"/>
            <a:ext cx="1374569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底线在哪里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876238113-12"/>
          <p:cNvSpPr txBox="1"/>
          <p:nvPr/>
        </p:nvSpPr>
        <p:spPr>
          <a:xfrm>
            <a:off x="7463991" y="160734"/>
            <a:ext cx="146969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红线意识 · 纪律规矩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6238126-22"/>
          <p:cNvSpPr txBox="1"/>
          <p:nvPr/>
        </p:nvSpPr>
        <p:spPr>
          <a:xfrm>
            <a:off x="850106" y="1157288"/>
            <a:ext cx="62865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0"/>
              </a:lnSpc>
            </a:pPr>
            <a:r>
              <a:rPr sz="135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政治底线</a:t>
            </a:r>
            <a:endParaRPr sz="135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8126-23"/>
          <p:cNvSpPr txBox="1"/>
          <p:nvPr/>
        </p:nvSpPr>
        <p:spPr>
          <a:xfrm>
            <a:off x="1621631" y="1294805"/>
            <a:ext cx="7144750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坚决做到"两个维护"，政治方向不偏航</a:t>
            </a:r>
            <a:endParaRPr sz="1180" spc="17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6238127-24"/>
          <p:cNvSpPr txBox="1"/>
          <p:nvPr/>
        </p:nvSpPr>
        <p:spPr>
          <a:xfrm>
            <a:off x="850106" y="1864519"/>
            <a:ext cx="62865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0"/>
              </a:lnSpc>
            </a:pPr>
            <a:r>
              <a:rPr sz="135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纪律底线</a:t>
            </a:r>
            <a:endParaRPr sz="135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876238127-25"/>
          <p:cNvSpPr txBox="1"/>
          <p:nvPr/>
        </p:nvSpPr>
        <p:spPr>
          <a:xfrm>
            <a:off x="1621631" y="2002036"/>
            <a:ext cx="7048738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把纪律和规矩挺在前面，令行禁止</a:t>
            </a:r>
            <a:endParaRPr sz="1180" spc="17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6238127-26"/>
          <p:cNvSpPr txBox="1"/>
          <p:nvPr/>
        </p:nvSpPr>
        <p:spPr>
          <a:xfrm>
            <a:off x="850106" y="2571750"/>
            <a:ext cx="62865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0"/>
              </a:lnSpc>
            </a:pPr>
            <a:r>
              <a:rPr sz="135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廉洁底线</a:t>
            </a:r>
            <a:endParaRPr sz="135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6238128-27"/>
          <p:cNvSpPr txBox="1"/>
          <p:nvPr/>
        </p:nvSpPr>
        <p:spPr>
          <a:xfrm>
            <a:off x="1621631" y="2709267"/>
            <a:ext cx="7048738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公私分明，克己奉公，不越雷池一步</a:t>
            </a:r>
            <a:endParaRPr sz="1180" spc="17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6238128-28"/>
          <p:cNvSpPr txBox="1"/>
          <p:nvPr/>
        </p:nvSpPr>
        <p:spPr>
          <a:xfrm>
            <a:off x="850106" y="3278981"/>
            <a:ext cx="62865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20"/>
              </a:lnSpc>
            </a:pPr>
            <a:r>
              <a:rPr sz="135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道德底线</a:t>
            </a:r>
            <a:endParaRPr sz="135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6238128-29"/>
          <p:cNvSpPr txBox="1"/>
          <p:nvPr/>
        </p:nvSpPr>
        <p:spPr>
          <a:xfrm>
            <a:off x="1621631" y="3416498"/>
            <a:ext cx="7048738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明大德、守公德、严私德，厚植品行</a:t>
            </a:r>
            <a:endParaRPr sz="1180" spc="17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8120-18"/>
          <p:cNvSpPr txBox="1"/>
          <p:nvPr/>
        </p:nvSpPr>
        <p:spPr>
          <a:xfrm>
            <a:off x="682228" y="4291943"/>
            <a:ext cx="333041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底线是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安身立命的生命线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，一旦突破便回不了头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8114-14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守住底线 不越红线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6238114-15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10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4" name="el-1791876238110-9"/>
          <p:cNvCxnSpPr/>
          <p:nvPr/>
        </p:nvCxnSpPr>
        <p:spPr>
          <a:xfrm>
            <a:off x="400050" y="810816"/>
            <a:ext cx="8343900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876238111-10"/>
          <p:cNvSpPr/>
          <p:nvPr/>
        </p:nvSpPr>
        <p:spPr>
          <a:xfrm>
            <a:off x="8701088" y="792956"/>
            <a:ext cx="42863" cy="42863"/>
          </a:xfrm>
          <a:prstGeom prst="ellipse">
            <a:avLst/>
          </a:pr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876238213-2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76238140-1"/>
          <p:cNvCxnSpPr/>
          <p:nvPr/>
        </p:nvCxnSpPr>
        <p:spPr>
          <a:xfrm>
            <a:off x="264319" y="642938"/>
            <a:ext cx="914" cy="3857625"/>
          </a:xfrm>
          <a:prstGeom prst="line">
            <a:avLst/>
          </a:prstGeom>
          <a:ln w="14288" cap="flat">
            <a:solidFill>
              <a:srgbClr val="B01F24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876238141-2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623814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6238143-4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8145-7"/>
          <p:cNvSpPr/>
          <p:nvPr/>
        </p:nvSpPr>
        <p:spPr>
          <a:xfrm>
            <a:off x="7342547" y="125016"/>
            <a:ext cx="1401403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el-1791876238153-12"/>
          <p:cNvSpPr/>
          <p:nvPr/>
        </p:nvSpPr>
        <p:spPr>
          <a:xfrm>
            <a:off x="400050" y="1131503"/>
            <a:ext cx="8343900" cy="7553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8" name="el-1791876238155-15"/>
          <p:cNvCxnSpPr/>
          <p:nvPr/>
        </p:nvCxnSpPr>
        <p:spPr>
          <a:xfrm>
            <a:off x="414338" y="1131503"/>
            <a:ext cx="914" cy="755340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6238160-19"/>
          <p:cNvSpPr/>
          <p:nvPr/>
        </p:nvSpPr>
        <p:spPr>
          <a:xfrm>
            <a:off x="585788" y="1281522"/>
            <a:ext cx="257175" cy="257175"/>
          </a:xfrm>
          <a:prstGeom prst="ellipse">
            <a:avLst/>
          </a:pr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6238153-13"/>
          <p:cNvSpPr/>
          <p:nvPr/>
        </p:nvSpPr>
        <p:spPr>
          <a:xfrm>
            <a:off x="400050" y="2001143"/>
            <a:ext cx="8343900" cy="7553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876238155-16"/>
          <p:cNvCxnSpPr/>
          <p:nvPr/>
        </p:nvCxnSpPr>
        <p:spPr>
          <a:xfrm>
            <a:off x="414338" y="2001143"/>
            <a:ext cx="914" cy="755340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76238162-21"/>
          <p:cNvSpPr/>
          <p:nvPr/>
        </p:nvSpPr>
        <p:spPr>
          <a:xfrm>
            <a:off x="585788" y="2151162"/>
            <a:ext cx="257175" cy="257175"/>
          </a:xfrm>
          <a:prstGeom prst="ellipse">
            <a:avLst/>
          </a:pr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6238154-14"/>
          <p:cNvSpPr/>
          <p:nvPr/>
        </p:nvSpPr>
        <p:spPr>
          <a:xfrm>
            <a:off x="400050" y="2870783"/>
            <a:ext cx="8343900" cy="7553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876238156-17"/>
          <p:cNvCxnSpPr/>
          <p:nvPr/>
        </p:nvCxnSpPr>
        <p:spPr>
          <a:xfrm>
            <a:off x="414338" y="2870783"/>
            <a:ext cx="914" cy="755340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76238163-23"/>
          <p:cNvSpPr/>
          <p:nvPr/>
        </p:nvSpPr>
        <p:spPr>
          <a:xfrm>
            <a:off x="585788" y="3020802"/>
            <a:ext cx="257175" cy="257175"/>
          </a:xfrm>
          <a:prstGeom prst="ellipse">
            <a:avLst/>
          </a:pr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6238148-10"/>
          <p:cNvCxnSpPr/>
          <p:nvPr/>
        </p:nvCxnSpPr>
        <p:spPr>
          <a:xfrm>
            <a:off x="400050" y="3833292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8269-21"/>
          <p:cNvSpPr/>
          <p:nvPr/>
        </p:nvSpPr>
        <p:spPr>
          <a:xfrm>
            <a:off x="404500" y="4005160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8144-5"/>
          <p:cNvSpPr txBox="1"/>
          <p:nvPr/>
        </p:nvSpPr>
        <p:spPr>
          <a:xfrm>
            <a:off x="571500" y="89297"/>
            <a:ext cx="1617457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如何守住底线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876238144-6"/>
          <p:cNvSpPr txBox="1"/>
          <p:nvPr/>
        </p:nvSpPr>
        <p:spPr>
          <a:xfrm>
            <a:off x="7463991" y="160734"/>
            <a:ext cx="1469697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知行合一 · 严守规矩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76238159-18"/>
          <p:cNvSpPr txBox="1"/>
          <p:nvPr/>
        </p:nvSpPr>
        <p:spPr>
          <a:xfrm>
            <a:off x="495776" y="1281522"/>
            <a:ext cx="43719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壹</a:t>
            </a:r>
            <a:endParaRPr sz="101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6238167-24"/>
          <p:cNvSpPr txBox="1"/>
          <p:nvPr/>
        </p:nvSpPr>
        <p:spPr>
          <a:xfrm>
            <a:off x="985838" y="1267234"/>
            <a:ext cx="5520690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常修为政之德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876238167-25"/>
          <p:cNvSpPr txBox="1"/>
          <p:nvPr/>
        </p:nvSpPr>
        <p:spPr>
          <a:xfrm>
            <a:off x="985838" y="1518605"/>
            <a:ext cx="5505688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加强党性修养，筑牢思想堤坝。以德立身、以德从政，让理想信念成为心中灯塔。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6238160-20"/>
          <p:cNvSpPr txBox="1"/>
          <p:nvPr/>
        </p:nvSpPr>
        <p:spPr>
          <a:xfrm>
            <a:off x="495776" y="2151162"/>
            <a:ext cx="43719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贰</a:t>
            </a:r>
            <a:endParaRPr sz="101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8167-26"/>
          <p:cNvSpPr txBox="1"/>
          <p:nvPr/>
        </p:nvSpPr>
        <p:spPr>
          <a:xfrm>
            <a:off x="985838" y="2136874"/>
            <a:ext cx="6270784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常思贪欲之害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6238168-27"/>
          <p:cNvSpPr txBox="1"/>
          <p:nvPr/>
        </p:nvSpPr>
        <p:spPr>
          <a:xfrm>
            <a:off x="985838" y="2388245"/>
            <a:ext cx="6255782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算好政治账、经济账、名誉账、家庭账、自由账。一笔笔算清楚，方能悬崖勒马、迷途知返。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6238162-22"/>
          <p:cNvSpPr txBox="1"/>
          <p:nvPr/>
        </p:nvSpPr>
        <p:spPr>
          <a:xfrm>
            <a:off x="495776" y="3020802"/>
            <a:ext cx="43719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叁</a:t>
            </a:r>
            <a:endParaRPr sz="101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6238168-28"/>
          <p:cNvSpPr txBox="1"/>
          <p:nvPr/>
        </p:nvSpPr>
        <p:spPr>
          <a:xfrm>
            <a:off x="985838" y="3006514"/>
            <a:ext cx="5670709" cy="2227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常怀律己之心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6238168-29"/>
          <p:cNvSpPr txBox="1"/>
          <p:nvPr/>
        </p:nvSpPr>
        <p:spPr>
          <a:xfrm>
            <a:off x="985838" y="3257885"/>
            <a:ext cx="5655707" cy="232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慎独慎微慎始慎终，管好自己与身边人。小事小节中见党性，独处无人时更显品格。</a:t>
            </a:r>
            <a:endParaRPr sz="1180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6238151-11"/>
          <p:cNvSpPr txBox="1"/>
          <p:nvPr/>
        </p:nvSpPr>
        <p:spPr>
          <a:xfrm>
            <a:off x="657225" y="3960428"/>
            <a:ext cx="3791188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守底线关键在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自律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，自律关键在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平常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，功夫用在点滴。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6238145-8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守住底线 不越雷池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8146-9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11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8271-2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8202-18"/>
          <p:cNvSpPr/>
          <p:nvPr/>
        </p:nvSpPr>
        <p:spPr>
          <a:xfrm>
            <a:off x="0" y="4526344"/>
            <a:ext cx="9144000" cy="617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12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876238196-12"/>
          <p:cNvSpPr/>
          <p:nvPr/>
        </p:nvSpPr>
        <p:spPr>
          <a:xfrm>
            <a:off x="4100513" y="971550"/>
            <a:ext cx="942975" cy="600075"/>
          </a:xfrm>
          <a:prstGeom prst="roundRect">
            <a:avLst>
              <a:gd name="adj" fmla="val 3175"/>
            </a:avLst>
          </a:prstGeom>
          <a:solidFill>
            <a:srgbClr val="FFFFFF">
              <a:alpha val="1800"/>
            </a:srgbClr>
          </a:solidFill>
          <a:ln w="7144" algn="in">
            <a:solidFill>
              <a:srgbClr val="C9B08E">
                <a:alpha val="36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76238200-17"/>
          <p:cNvSpPr/>
          <p:nvPr/>
        </p:nvSpPr>
        <p:spPr>
          <a:xfrm>
            <a:off x="3286125" y="2557463"/>
            <a:ext cx="257175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50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876238198-15"/>
          <p:cNvCxnSpPr/>
          <p:nvPr/>
        </p:nvCxnSpPr>
        <p:spPr>
          <a:xfrm>
            <a:off x="2750232" y="2868216"/>
            <a:ext cx="3643424" cy="914"/>
          </a:xfrm>
          <a:prstGeom prst="line">
            <a:avLst/>
          </a:prstGeom>
          <a:ln w="7144" cap="flat">
            <a:solidFill>
              <a:srgbClr val="C9B08E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6238192-11"/>
          <p:cNvSpPr txBox="1"/>
          <p:nvPr/>
        </p:nvSpPr>
        <p:spPr>
          <a:xfrm>
            <a:off x="4207669" y="1050131"/>
            <a:ext cx="814388" cy="4572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000000">
                <a:alpha val="2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013">
                <a:solidFill>
                  <a:srgbClr val="E9DDD0">
                    <a:alpha val="90000"/>
                  </a:srgbClr>
                </a:solidFill>
                <a:latin typeface="黑体"/>
                <a:ea typeface="黑体"/>
                <a:cs typeface="黑体"/>
              </a:rPr>
              <a:t>肆</a:t>
            </a:r>
            <a:endParaRPr sz="2250" spc="1013">
              <a:solidFill>
                <a:srgbClr val="E9DDD0">
                  <a:alpha val="9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876238196-13"/>
          <p:cNvSpPr txBox="1"/>
          <p:nvPr/>
        </p:nvSpPr>
        <p:spPr>
          <a:xfrm>
            <a:off x="230314" y="1771650"/>
            <a:ext cx="8683371" cy="571500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algn="ctr">
              <a:srgbClr val="8B1216">
                <a:alpha val="50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3600" b="1" spc="338">
                <a:gradFill rotWithShape="1">
                  <a:gsLst>
                    <a:gs pos="0">
                      <a:srgbClr val="FDF6E9"/>
                    </a:gs>
                    <a:gs pos="55000">
                      <a:srgbClr val="E7CDA5"/>
                    </a:gs>
                    <a:gs pos="100000">
                      <a:srgbClr val="C9B08E"/>
                    </a:gs>
                  </a:gsLst>
                  <a:lin ang="5400000" scaled="0"/>
                </a:gradFill>
                <a:latin typeface="黑体"/>
                <a:ea typeface="黑体"/>
                <a:cs typeface="黑体"/>
              </a:rPr>
              <a:t>勇担使命——廉洁担当的行动要求</a:t>
            </a:r>
            <a:endParaRPr sz="3600" b="1" spc="338">
              <a:gradFill rotWithShape="1">
                <a:gsLst>
                  <a:gs pos="0">
                    <a:srgbClr val="FDF6E9"/>
                  </a:gs>
                  <a:gs pos="55000">
                    <a:srgbClr val="E7CDA5"/>
                  </a:gs>
                  <a:gs pos="100000">
                    <a:srgbClr val="C9B08E"/>
                  </a:gs>
                </a:gsLst>
                <a:lin ang="5400000" scaled="0"/>
              </a:gra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876238197-14"/>
          <p:cNvSpPr txBox="1"/>
          <p:nvPr/>
        </p:nvSpPr>
        <p:spPr>
          <a:xfrm>
            <a:off x="2620216" y="2986088"/>
            <a:ext cx="3903457" cy="300038"/>
          </a:xfrm>
          <a:prstGeom prst="rect">
            <a:avLst/>
          </a:prstGeom>
          <a:noFill/>
          <a:ln>
            <a:noFill/>
          </a:ln>
          <a:effectLst>
            <a:outerShdw blurRad="14288" dist="7144" dir="5400000" algn="ctr">
              <a:srgbClr val="000000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450">
                <a:solidFill>
                  <a:srgbClr val="E9DDD0">
                    <a:alpha val="90000"/>
                  </a:srgbClr>
                </a:solidFill>
                <a:latin typeface="微软雅黑"/>
                <a:ea typeface="微软雅黑"/>
                <a:cs typeface="微软雅黑"/>
              </a:rPr>
              <a:t>为官避事平生耻，重任千钧惟担当</a:t>
            </a:r>
            <a:endParaRPr sz="1460" spc="450">
              <a:solidFill>
                <a:srgbClr val="E9DDD0">
                  <a:alpha val="9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el-1791876238180-6"/>
          <p:cNvSpPr/>
          <p:nvPr/>
        </p:nvSpPr>
        <p:spPr>
          <a:xfrm>
            <a:off x="857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8182-7"/>
          <p:cNvSpPr/>
          <p:nvPr/>
        </p:nvSpPr>
        <p:spPr>
          <a:xfrm>
            <a:off x="7715250" y="71437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el-1791876238183-8"/>
          <p:cNvSpPr/>
          <p:nvPr/>
        </p:nvSpPr>
        <p:spPr>
          <a:xfrm>
            <a:off x="11430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76238185-9"/>
          <p:cNvSpPr/>
          <p:nvPr/>
        </p:nvSpPr>
        <p:spPr>
          <a:xfrm>
            <a:off x="7429500" y="3857625"/>
            <a:ext cx="571500" cy="571500"/>
          </a:xfrm>
          <a:prstGeom prst="ellipse">
            <a:avLst/>
          </a:prstGeom>
          <a:gradFill rotWithShape="1">
            <a:gsLst>
              <a:gs pos="0">
                <a:srgbClr val="C9B08E">
                  <a:alpha val="8000"/>
                </a:srgbClr>
              </a:gs>
              <a:gs pos="70000">
                <a:srgbClr val="C9B08E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6238178-4"/>
          <p:cNvSpPr/>
          <p:nvPr/>
        </p:nvSpPr>
        <p:spPr>
          <a:xfrm rot="2700000">
            <a:off x="8229600" y="440055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>
              <a:alpha val="15000"/>
            </a:srgbClr>
          </a:solidFill>
          <a:ln w="14288" algn="in">
            <a:solidFill>
              <a:srgbClr val="C9B08E">
                <a:alpha val="4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6238179-5"/>
          <p:cNvSpPr/>
          <p:nvPr/>
        </p:nvSpPr>
        <p:spPr>
          <a:xfrm>
            <a:off x="514350" y="45720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B08E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el-1791876238198-16"/>
          <p:cNvSpPr txBox="1"/>
          <p:nvPr/>
        </p:nvSpPr>
        <p:spPr>
          <a:xfrm rot="-2700000">
            <a:off x="8268891" y="4518422"/>
            <a:ext cx="42348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C9B08E">
                    <a:alpha val="80000"/>
                  </a:srgbClr>
                </a:solidFill>
                <a:latin typeface="黑体"/>
                <a:ea typeface="黑体"/>
                <a:cs typeface="黑体"/>
              </a:rPr>
              <a:t>担·当</a:t>
            </a:r>
            <a:endParaRPr sz="780" spc="56">
              <a:solidFill>
                <a:srgbClr val="C9B08E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6238174-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/>
              </a:gs>
              <a:gs pos="50000">
                <a:srgbClr val="F0E4D2"/>
              </a:gs>
              <a:gs pos="100000">
                <a:srgbClr val="C9B08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7" name="el-1791876238176-2"/>
          <p:cNvCxnSpPr/>
          <p:nvPr/>
        </p:nvCxnSpPr>
        <p:spPr>
          <a:xfrm>
            <a:off x="346472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76238176-3"/>
          <p:cNvCxnSpPr/>
          <p:nvPr/>
        </p:nvCxnSpPr>
        <p:spPr>
          <a:xfrm>
            <a:off x="8797528" y="214313"/>
            <a:ext cx="914" cy="4714875"/>
          </a:xfrm>
          <a:prstGeom prst="line">
            <a:avLst/>
          </a:prstGeom>
          <a:ln w="9525" cap="flat">
            <a:solidFill>
              <a:srgbClr val="C9B08E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76238185-10"/>
          <p:cNvSpPr/>
          <p:nvPr/>
        </p:nvSpPr>
        <p:spPr>
          <a:xfrm>
            <a:off x="0" y="4557713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E9DDD0">
                  <a:alpha val="0"/>
                </a:srgbClr>
              </a:gs>
              <a:gs pos="50000">
                <a:srgbClr val="E9DDD0">
                  <a:alpha val="60000"/>
                </a:srgbClr>
              </a:gs>
              <a:gs pos="100000">
                <a:srgbClr val="E9DDD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8452-1"/>
          <p:cNvSpPr/>
          <p:nvPr/>
        </p:nvSpPr>
        <p:spPr>
          <a:xfrm>
            <a:off x="8286750" y="600075"/>
            <a:ext cx="5143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22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6238452-2"/>
          <p:cNvSpPr/>
          <p:nvPr/>
        </p:nvSpPr>
        <p:spPr>
          <a:xfrm>
            <a:off x="8786813" y="600075"/>
            <a:ext cx="14288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778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6238452-3"/>
          <p:cNvSpPr/>
          <p:nvPr/>
        </p:nvSpPr>
        <p:spPr>
          <a:xfrm>
            <a:off x="342900" y="4729163"/>
            <a:ext cx="5143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78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6238452-4"/>
          <p:cNvSpPr/>
          <p:nvPr/>
        </p:nvSpPr>
        <p:spPr>
          <a:xfrm>
            <a:off x="342900" y="4229100"/>
            <a:ext cx="14288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222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876238453-5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76238454-6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76238456-7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6238458-10"/>
          <p:cNvSpPr/>
          <p:nvPr/>
        </p:nvSpPr>
        <p:spPr>
          <a:xfrm>
            <a:off x="7585435" y="125016"/>
            <a:ext cx="115851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el-1791876238467-15"/>
          <p:cNvSpPr/>
          <p:nvPr/>
        </p:nvSpPr>
        <p:spPr>
          <a:xfrm>
            <a:off x="400050" y="1285875"/>
            <a:ext cx="2647876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876238469-18"/>
          <p:cNvCxnSpPr/>
          <p:nvPr/>
        </p:nvCxnSpPr>
        <p:spPr>
          <a:xfrm>
            <a:off x="400050" y="1300163"/>
            <a:ext cx="2647876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76238558-24"/>
          <p:cNvSpPr/>
          <p:nvPr/>
        </p:nvSpPr>
        <p:spPr>
          <a:xfrm>
            <a:off x="907368" y="1564481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714" y="6059"/>
                </a:moveTo>
                <a:lnTo>
                  <a:pt x="14714" y="6059"/>
                </a:lnTo>
                <a:cubicBezTo>
                  <a:pt x="14714" y="4294"/>
                  <a:pt x="14024" y="2843"/>
                  <a:pt x="12643" y="1706"/>
                </a:cubicBezTo>
                <a:lnTo>
                  <a:pt x="12643" y="1706"/>
                </a:lnTo>
                <a:lnTo>
                  <a:pt x="12643" y="1706"/>
                </a:lnTo>
                <a:cubicBezTo>
                  <a:pt x="11262" y="569"/>
                  <a:pt x="9500" y="0"/>
                  <a:pt x="7357" y="0"/>
                </a:cubicBezTo>
                <a:lnTo>
                  <a:pt x="7357" y="0"/>
                </a:lnTo>
                <a:cubicBezTo>
                  <a:pt x="5214" y="0"/>
                  <a:pt x="3452" y="569"/>
                  <a:pt x="2071" y="1706"/>
                </a:cubicBezTo>
                <a:lnTo>
                  <a:pt x="2071" y="1706"/>
                </a:lnTo>
                <a:cubicBezTo>
                  <a:pt x="690" y="2843"/>
                  <a:pt x="0" y="4294"/>
                  <a:pt x="0" y="6059"/>
                </a:cubicBezTo>
                <a:lnTo>
                  <a:pt x="0" y="6059"/>
                </a:lnTo>
                <a:lnTo>
                  <a:pt x="0" y="12118"/>
                </a:lnTo>
                <a:lnTo>
                  <a:pt x="0" y="69765"/>
                </a:lnTo>
                <a:lnTo>
                  <a:pt x="0" y="91000"/>
                </a:lnTo>
                <a:cubicBezTo>
                  <a:pt x="0" y="92765"/>
                  <a:pt x="690" y="94216"/>
                  <a:pt x="2071" y="95353"/>
                </a:cubicBezTo>
                <a:lnTo>
                  <a:pt x="2071" y="95353"/>
                </a:lnTo>
                <a:cubicBezTo>
                  <a:pt x="3452" y="96490"/>
                  <a:pt x="5214" y="97059"/>
                  <a:pt x="7357" y="97059"/>
                </a:cubicBezTo>
                <a:lnTo>
                  <a:pt x="7357" y="97059"/>
                </a:lnTo>
                <a:cubicBezTo>
                  <a:pt x="9500" y="97059"/>
                  <a:pt x="11262" y="96490"/>
                  <a:pt x="12643" y="95353"/>
                </a:cubicBezTo>
                <a:lnTo>
                  <a:pt x="12643" y="95353"/>
                </a:lnTo>
                <a:cubicBezTo>
                  <a:pt x="14024" y="94216"/>
                  <a:pt x="14714" y="92765"/>
                  <a:pt x="14714" y="91000"/>
                </a:cubicBezTo>
                <a:lnTo>
                  <a:pt x="14714" y="91000"/>
                </a:lnTo>
                <a:lnTo>
                  <a:pt x="14714" y="66706"/>
                </a:lnTo>
                <a:lnTo>
                  <a:pt x="29500" y="63706"/>
                </a:lnTo>
                <a:cubicBezTo>
                  <a:pt x="39310" y="61784"/>
                  <a:pt x="48738" y="62608"/>
                  <a:pt x="57786" y="66176"/>
                </a:cubicBezTo>
                <a:lnTo>
                  <a:pt x="57786" y="66176"/>
                </a:lnTo>
                <a:cubicBezTo>
                  <a:pt x="68357" y="70451"/>
                  <a:pt x="79262" y="70941"/>
                  <a:pt x="90500" y="67647"/>
                </a:cubicBezTo>
                <a:lnTo>
                  <a:pt x="90500" y="67647"/>
                </a:lnTo>
                <a:lnTo>
                  <a:pt x="98286" y="65235"/>
                </a:lnTo>
                <a:cubicBezTo>
                  <a:pt x="101381" y="64098"/>
                  <a:pt x="103000" y="62196"/>
                  <a:pt x="103143" y="59529"/>
                </a:cubicBezTo>
                <a:lnTo>
                  <a:pt x="103143" y="59529"/>
                </a:lnTo>
                <a:lnTo>
                  <a:pt x="103143" y="12529"/>
                </a:lnTo>
                <a:cubicBezTo>
                  <a:pt x="103000" y="10255"/>
                  <a:pt x="101833" y="8608"/>
                  <a:pt x="99643" y="7588"/>
                </a:cubicBezTo>
                <a:lnTo>
                  <a:pt x="99643" y="7588"/>
                </a:lnTo>
                <a:cubicBezTo>
                  <a:pt x="97690" y="6451"/>
                  <a:pt x="95405" y="6314"/>
                  <a:pt x="92786" y="7176"/>
                </a:cubicBezTo>
                <a:lnTo>
                  <a:pt x="92786" y="7176"/>
                </a:lnTo>
                <a:lnTo>
                  <a:pt x="90714" y="8176"/>
                </a:lnTo>
                <a:cubicBezTo>
                  <a:pt x="85190" y="10451"/>
                  <a:pt x="79500" y="11588"/>
                  <a:pt x="73643" y="11588"/>
                </a:cubicBezTo>
                <a:lnTo>
                  <a:pt x="73643" y="11588"/>
                </a:lnTo>
                <a:cubicBezTo>
                  <a:pt x="67833" y="11588"/>
                  <a:pt x="62238" y="10451"/>
                  <a:pt x="56857" y="8176"/>
                </a:cubicBezTo>
                <a:lnTo>
                  <a:pt x="56857" y="8176"/>
                </a:lnTo>
                <a:cubicBezTo>
                  <a:pt x="48429" y="4882"/>
                  <a:pt x="39690" y="4118"/>
                  <a:pt x="30643" y="5882"/>
                </a:cubicBezTo>
                <a:lnTo>
                  <a:pt x="30643" y="5882"/>
                </a:lnTo>
                <a:lnTo>
                  <a:pt x="14714" y="9118"/>
                </a:lnTo>
                <a:lnTo>
                  <a:pt x="14714" y="6059"/>
                </a:lnTo>
              </a:path>
            </a:pathLst>
          </a:custGeom>
          <a:solidFill>
            <a:srgbClr val="B01F24">
              <a:alpha val="7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6238467-16"/>
          <p:cNvSpPr/>
          <p:nvPr/>
        </p:nvSpPr>
        <p:spPr>
          <a:xfrm>
            <a:off x="3247951" y="1285875"/>
            <a:ext cx="2647987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876238469-19"/>
          <p:cNvCxnSpPr/>
          <p:nvPr/>
        </p:nvCxnSpPr>
        <p:spPr>
          <a:xfrm>
            <a:off x="3247951" y="1300163"/>
            <a:ext cx="2647987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76238562-26"/>
          <p:cNvSpPr/>
          <p:nvPr/>
        </p:nvSpPr>
        <p:spPr>
          <a:xfrm>
            <a:off x="3758338" y="1567244"/>
            <a:ext cx="190314" cy="1516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050" y="48313"/>
                </a:moveTo>
                <a:lnTo>
                  <a:pt x="86050" y="48313"/>
                </a:lnTo>
                <a:lnTo>
                  <a:pt x="86050" y="48938"/>
                </a:lnTo>
                <a:lnTo>
                  <a:pt x="97300" y="35063"/>
                </a:lnTo>
                <a:cubicBezTo>
                  <a:pt x="99033" y="32646"/>
                  <a:pt x="99900" y="29958"/>
                  <a:pt x="99900" y="27000"/>
                </a:cubicBezTo>
                <a:lnTo>
                  <a:pt x="99900" y="27000"/>
                </a:lnTo>
                <a:cubicBezTo>
                  <a:pt x="99900" y="24042"/>
                  <a:pt x="99033" y="21354"/>
                  <a:pt x="97300" y="18938"/>
                </a:cubicBezTo>
                <a:lnTo>
                  <a:pt x="97300" y="18938"/>
                </a:lnTo>
                <a:lnTo>
                  <a:pt x="84750" y="3250"/>
                </a:lnTo>
                <a:cubicBezTo>
                  <a:pt x="82817" y="1083"/>
                  <a:pt x="80667" y="0"/>
                  <a:pt x="78300" y="0"/>
                </a:cubicBezTo>
                <a:lnTo>
                  <a:pt x="78300" y="0"/>
                </a:lnTo>
                <a:cubicBezTo>
                  <a:pt x="75933" y="0"/>
                  <a:pt x="73783" y="1083"/>
                  <a:pt x="71850" y="3250"/>
                </a:cubicBezTo>
                <a:lnTo>
                  <a:pt x="71850" y="3250"/>
                </a:lnTo>
                <a:lnTo>
                  <a:pt x="65400" y="11500"/>
                </a:lnTo>
                <a:cubicBezTo>
                  <a:pt x="65000" y="11333"/>
                  <a:pt x="64583" y="11250"/>
                  <a:pt x="64150" y="11250"/>
                </a:cubicBezTo>
                <a:lnTo>
                  <a:pt x="64150" y="11250"/>
                </a:lnTo>
                <a:lnTo>
                  <a:pt x="46100" y="11250"/>
                </a:lnTo>
                <a:cubicBezTo>
                  <a:pt x="43067" y="11417"/>
                  <a:pt x="40483" y="12708"/>
                  <a:pt x="38350" y="15125"/>
                </a:cubicBezTo>
                <a:lnTo>
                  <a:pt x="38350" y="15125"/>
                </a:lnTo>
                <a:cubicBezTo>
                  <a:pt x="36217" y="17375"/>
                  <a:pt x="34933" y="20396"/>
                  <a:pt x="34500" y="24188"/>
                </a:cubicBezTo>
                <a:lnTo>
                  <a:pt x="34500" y="24188"/>
                </a:lnTo>
                <a:lnTo>
                  <a:pt x="34500" y="24188"/>
                </a:lnTo>
                <a:lnTo>
                  <a:pt x="34500" y="48313"/>
                </a:lnTo>
                <a:cubicBezTo>
                  <a:pt x="34500" y="50604"/>
                  <a:pt x="35133" y="52500"/>
                  <a:pt x="36400" y="54000"/>
                </a:cubicBezTo>
                <a:lnTo>
                  <a:pt x="36400" y="54000"/>
                </a:lnTo>
                <a:cubicBezTo>
                  <a:pt x="37600" y="55583"/>
                  <a:pt x="39117" y="56375"/>
                  <a:pt x="40950" y="56375"/>
                </a:cubicBezTo>
                <a:lnTo>
                  <a:pt x="40950" y="56375"/>
                </a:lnTo>
                <a:cubicBezTo>
                  <a:pt x="42750" y="56375"/>
                  <a:pt x="44250" y="55583"/>
                  <a:pt x="45450" y="54000"/>
                </a:cubicBezTo>
                <a:lnTo>
                  <a:pt x="45450" y="54000"/>
                </a:lnTo>
                <a:cubicBezTo>
                  <a:pt x="46717" y="52500"/>
                  <a:pt x="47350" y="50604"/>
                  <a:pt x="47350" y="48313"/>
                </a:cubicBezTo>
                <a:lnTo>
                  <a:pt x="47350" y="48313"/>
                </a:lnTo>
                <a:lnTo>
                  <a:pt x="47350" y="33813"/>
                </a:lnTo>
                <a:cubicBezTo>
                  <a:pt x="47350" y="33813"/>
                  <a:pt x="47350" y="33813"/>
                  <a:pt x="47350" y="33813"/>
                </a:cubicBezTo>
                <a:lnTo>
                  <a:pt x="47350" y="33813"/>
                </a:lnTo>
                <a:cubicBezTo>
                  <a:pt x="47350" y="33813"/>
                  <a:pt x="47350" y="33813"/>
                  <a:pt x="47350" y="33813"/>
                </a:cubicBezTo>
                <a:lnTo>
                  <a:pt x="47350" y="33813"/>
                </a:lnTo>
                <a:lnTo>
                  <a:pt x="47350" y="30625"/>
                </a:lnTo>
                <a:lnTo>
                  <a:pt x="49950" y="30625"/>
                </a:lnTo>
                <a:lnTo>
                  <a:pt x="71850" y="30625"/>
                </a:lnTo>
                <a:cubicBezTo>
                  <a:pt x="71850" y="30625"/>
                  <a:pt x="71850" y="30625"/>
                  <a:pt x="71850" y="30625"/>
                </a:cubicBezTo>
                <a:lnTo>
                  <a:pt x="71850" y="30625"/>
                </a:lnTo>
                <a:cubicBezTo>
                  <a:pt x="71850" y="30625"/>
                  <a:pt x="71850" y="30625"/>
                  <a:pt x="71850" y="30625"/>
                </a:cubicBezTo>
                <a:lnTo>
                  <a:pt x="71850" y="30625"/>
                </a:lnTo>
                <a:lnTo>
                  <a:pt x="73150" y="30625"/>
                </a:lnTo>
                <a:cubicBezTo>
                  <a:pt x="76817" y="30750"/>
                  <a:pt x="79883" y="32292"/>
                  <a:pt x="82350" y="35250"/>
                </a:cubicBezTo>
                <a:lnTo>
                  <a:pt x="82350" y="35250"/>
                </a:lnTo>
                <a:cubicBezTo>
                  <a:pt x="84717" y="38333"/>
                  <a:pt x="85950" y="42167"/>
                  <a:pt x="86050" y="46750"/>
                </a:cubicBezTo>
                <a:lnTo>
                  <a:pt x="86050" y="46750"/>
                </a:lnTo>
                <a:lnTo>
                  <a:pt x="86050" y="48313"/>
                </a:lnTo>
                <a:moveTo>
                  <a:pt x="52550" y="37063"/>
                </a:moveTo>
                <a:lnTo>
                  <a:pt x="52550" y="37063"/>
                </a:lnTo>
                <a:lnTo>
                  <a:pt x="52550" y="48313"/>
                </a:lnTo>
                <a:cubicBezTo>
                  <a:pt x="52417" y="52479"/>
                  <a:pt x="51283" y="55917"/>
                  <a:pt x="49150" y="58625"/>
                </a:cubicBezTo>
                <a:lnTo>
                  <a:pt x="49150" y="58625"/>
                </a:lnTo>
                <a:cubicBezTo>
                  <a:pt x="46983" y="61292"/>
                  <a:pt x="44250" y="62687"/>
                  <a:pt x="40950" y="62813"/>
                </a:cubicBezTo>
                <a:lnTo>
                  <a:pt x="40950" y="62813"/>
                </a:lnTo>
                <a:cubicBezTo>
                  <a:pt x="37617" y="62687"/>
                  <a:pt x="34867" y="61292"/>
                  <a:pt x="32700" y="58625"/>
                </a:cubicBezTo>
                <a:lnTo>
                  <a:pt x="32700" y="58625"/>
                </a:lnTo>
                <a:cubicBezTo>
                  <a:pt x="30567" y="55917"/>
                  <a:pt x="29450" y="52479"/>
                  <a:pt x="29350" y="48313"/>
                </a:cubicBezTo>
                <a:lnTo>
                  <a:pt x="29350" y="48313"/>
                </a:lnTo>
                <a:lnTo>
                  <a:pt x="29350" y="24375"/>
                </a:lnTo>
                <a:cubicBezTo>
                  <a:pt x="26450" y="25042"/>
                  <a:pt x="23867" y="26583"/>
                  <a:pt x="21600" y="29000"/>
                </a:cubicBezTo>
                <a:lnTo>
                  <a:pt x="21600" y="29000"/>
                </a:lnTo>
                <a:cubicBezTo>
                  <a:pt x="19433" y="31417"/>
                  <a:pt x="17933" y="34500"/>
                  <a:pt x="17100" y="38250"/>
                </a:cubicBezTo>
                <a:lnTo>
                  <a:pt x="17100" y="38250"/>
                </a:lnTo>
                <a:lnTo>
                  <a:pt x="14500" y="49750"/>
                </a:lnTo>
                <a:lnTo>
                  <a:pt x="2600" y="64438"/>
                </a:lnTo>
                <a:cubicBezTo>
                  <a:pt x="867" y="66854"/>
                  <a:pt x="0" y="69542"/>
                  <a:pt x="0" y="72500"/>
                </a:cubicBezTo>
                <a:lnTo>
                  <a:pt x="0" y="72500"/>
                </a:lnTo>
                <a:cubicBezTo>
                  <a:pt x="0" y="75458"/>
                  <a:pt x="867" y="78146"/>
                  <a:pt x="2600" y="80563"/>
                </a:cubicBezTo>
                <a:lnTo>
                  <a:pt x="2600" y="80563"/>
                </a:lnTo>
                <a:lnTo>
                  <a:pt x="15150" y="96250"/>
                </a:lnTo>
                <a:cubicBezTo>
                  <a:pt x="17083" y="98417"/>
                  <a:pt x="19233" y="99500"/>
                  <a:pt x="21600" y="99500"/>
                </a:cubicBezTo>
                <a:lnTo>
                  <a:pt x="21600" y="99500"/>
                </a:lnTo>
                <a:cubicBezTo>
                  <a:pt x="23967" y="99500"/>
                  <a:pt x="26117" y="98417"/>
                  <a:pt x="28050" y="96250"/>
                </a:cubicBezTo>
                <a:lnTo>
                  <a:pt x="28050" y="96250"/>
                </a:lnTo>
                <a:lnTo>
                  <a:pt x="34000" y="88625"/>
                </a:lnTo>
                <a:cubicBezTo>
                  <a:pt x="34100" y="88625"/>
                  <a:pt x="34200" y="88625"/>
                  <a:pt x="34300" y="88625"/>
                </a:cubicBezTo>
                <a:lnTo>
                  <a:pt x="34300" y="88625"/>
                </a:lnTo>
                <a:cubicBezTo>
                  <a:pt x="34300" y="88625"/>
                  <a:pt x="34367" y="88625"/>
                  <a:pt x="34500" y="88625"/>
                </a:cubicBezTo>
                <a:lnTo>
                  <a:pt x="34500" y="88625"/>
                </a:lnTo>
                <a:lnTo>
                  <a:pt x="60250" y="88625"/>
                </a:lnTo>
                <a:cubicBezTo>
                  <a:pt x="62417" y="88625"/>
                  <a:pt x="64250" y="87688"/>
                  <a:pt x="65750" y="85813"/>
                </a:cubicBezTo>
                <a:lnTo>
                  <a:pt x="65750" y="85813"/>
                </a:lnTo>
                <a:cubicBezTo>
                  <a:pt x="67150" y="83938"/>
                  <a:pt x="67900" y="81646"/>
                  <a:pt x="68000" y="78938"/>
                </a:cubicBezTo>
                <a:lnTo>
                  <a:pt x="68000" y="78938"/>
                </a:lnTo>
                <a:cubicBezTo>
                  <a:pt x="68000" y="77896"/>
                  <a:pt x="67833" y="76833"/>
                  <a:pt x="67500" y="75750"/>
                </a:cubicBezTo>
                <a:lnTo>
                  <a:pt x="67500" y="75750"/>
                </a:lnTo>
                <a:lnTo>
                  <a:pt x="68000" y="75750"/>
                </a:lnTo>
                <a:cubicBezTo>
                  <a:pt x="70133" y="75750"/>
                  <a:pt x="71967" y="74813"/>
                  <a:pt x="73500" y="72938"/>
                </a:cubicBezTo>
                <a:lnTo>
                  <a:pt x="73500" y="72938"/>
                </a:lnTo>
                <a:cubicBezTo>
                  <a:pt x="74867" y="71021"/>
                  <a:pt x="75617" y="68729"/>
                  <a:pt x="75750" y="66063"/>
                </a:cubicBezTo>
                <a:lnTo>
                  <a:pt x="75750" y="66063"/>
                </a:lnTo>
                <a:cubicBezTo>
                  <a:pt x="75750" y="63396"/>
                  <a:pt x="75050" y="61187"/>
                  <a:pt x="73650" y="59438"/>
                </a:cubicBezTo>
                <a:lnTo>
                  <a:pt x="73650" y="59438"/>
                </a:lnTo>
                <a:cubicBezTo>
                  <a:pt x="75683" y="58896"/>
                  <a:pt x="77400" y="57604"/>
                  <a:pt x="78800" y="55563"/>
                </a:cubicBezTo>
                <a:lnTo>
                  <a:pt x="78800" y="55563"/>
                </a:lnTo>
                <a:cubicBezTo>
                  <a:pt x="80200" y="53563"/>
                  <a:pt x="80900" y="51146"/>
                  <a:pt x="80900" y="48313"/>
                </a:cubicBezTo>
                <a:lnTo>
                  <a:pt x="80900" y="48313"/>
                </a:lnTo>
                <a:lnTo>
                  <a:pt x="80900" y="48313"/>
                </a:lnTo>
                <a:cubicBezTo>
                  <a:pt x="80800" y="45104"/>
                  <a:pt x="79933" y="42438"/>
                  <a:pt x="78300" y="40313"/>
                </a:cubicBezTo>
                <a:lnTo>
                  <a:pt x="78300" y="40313"/>
                </a:lnTo>
                <a:cubicBezTo>
                  <a:pt x="76600" y="38271"/>
                  <a:pt x="74450" y="37188"/>
                  <a:pt x="71850" y="37063"/>
                </a:cubicBezTo>
                <a:lnTo>
                  <a:pt x="71850" y="37063"/>
                </a:lnTo>
                <a:cubicBezTo>
                  <a:pt x="71850" y="37063"/>
                  <a:pt x="71850" y="37063"/>
                  <a:pt x="71850" y="37063"/>
                </a:cubicBezTo>
                <a:lnTo>
                  <a:pt x="71850" y="37063"/>
                </a:lnTo>
                <a:cubicBezTo>
                  <a:pt x="71850" y="37063"/>
                  <a:pt x="71850" y="37063"/>
                  <a:pt x="71850" y="37063"/>
                </a:cubicBezTo>
                <a:lnTo>
                  <a:pt x="71850" y="37063"/>
                </a:lnTo>
                <a:lnTo>
                  <a:pt x="52550" y="37063"/>
                </a:lnTo>
              </a:path>
            </a:pathLst>
          </a:custGeom>
          <a:solidFill>
            <a:srgbClr val="B01F24">
              <a:alpha val="7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6238468-17"/>
          <p:cNvSpPr/>
          <p:nvPr/>
        </p:nvSpPr>
        <p:spPr>
          <a:xfrm>
            <a:off x="6095963" y="1285875"/>
            <a:ext cx="2647987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876238470-20"/>
          <p:cNvCxnSpPr/>
          <p:nvPr/>
        </p:nvCxnSpPr>
        <p:spPr>
          <a:xfrm>
            <a:off x="6095963" y="1300163"/>
            <a:ext cx="2647987" cy="914"/>
          </a:xfrm>
          <a:prstGeom prst="line">
            <a:avLst/>
          </a:prstGeom>
          <a:ln w="28575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76238564-27"/>
          <p:cNvSpPr/>
          <p:nvPr/>
        </p:nvSpPr>
        <p:spPr>
          <a:xfrm>
            <a:off x="6603281" y="1564481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211" y="45118"/>
                </a:moveTo>
                <a:lnTo>
                  <a:pt x="70211" y="45118"/>
                </a:lnTo>
                <a:cubicBezTo>
                  <a:pt x="65123" y="46020"/>
                  <a:pt x="60596" y="44373"/>
                  <a:pt x="56632" y="40176"/>
                </a:cubicBezTo>
                <a:lnTo>
                  <a:pt x="56632" y="40176"/>
                </a:lnTo>
                <a:lnTo>
                  <a:pt x="50053" y="33000"/>
                </a:lnTo>
                <a:cubicBezTo>
                  <a:pt x="47456" y="29941"/>
                  <a:pt x="46158" y="26392"/>
                  <a:pt x="46158" y="22353"/>
                </a:cubicBezTo>
                <a:lnTo>
                  <a:pt x="46158" y="22353"/>
                </a:lnTo>
                <a:lnTo>
                  <a:pt x="46158" y="20118"/>
                </a:lnTo>
                <a:lnTo>
                  <a:pt x="32579" y="11765"/>
                </a:lnTo>
                <a:cubicBezTo>
                  <a:pt x="31667" y="11137"/>
                  <a:pt x="31211" y="10176"/>
                  <a:pt x="31211" y="8882"/>
                </a:cubicBezTo>
                <a:lnTo>
                  <a:pt x="31211" y="8882"/>
                </a:lnTo>
                <a:cubicBezTo>
                  <a:pt x="31316" y="7745"/>
                  <a:pt x="31877" y="6863"/>
                  <a:pt x="32895" y="6235"/>
                </a:cubicBezTo>
                <a:lnTo>
                  <a:pt x="32895" y="6235"/>
                </a:lnTo>
                <a:lnTo>
                  <a:pt x="40895" y="2294"/>
                </a:lnTo>
                <a:cubicBezTo>
                  <a:pt x="44053" y="765"/>
                  <a:pt x="47333" y="0"/>
                  <a:pt x="50737" y="0"/>
                </a:cubicBezTo>
                <a:lnTo>
                  <a:pt x="50737" y="0"/>
                </a:lnTo>
                <a:lnTo>
                  <a:pt x="53789" y="0"/>
                </a:lnTo>
                <a:cubicBezTo>
                  <a:pt x="60211" y="118"/>
                  <a:pt x="65807" y="2588"/>
                  <a:pt x="70579" y="7412"/>
                </a:cubicBezTo>
                <a:lnTo>
                  <a:pt x="70579" y="7412"/>
                </a:lnTo>
                <a:lnTo>
                  <a:pt x="78211" y="15353"/>
                </a:lnTo>
                <a:cubicBezTo>
                  <a:pt x="82281" y="20020"/>
                  <a:pt x="83737" y="25451"/>
                  <a:pt x="82579" y="31647"/>
                </a:cubicBezTo>
                <a:lnTo>
                  <a:pt x="82579" y="31647"/>
                </a:lnTo>
                <a:lnTo>
                  <a:pt x="85316" y="34706"/>
                </a:lnTo>
                <a:lnTo>
                  <a:pt x="86684" y="33176"/>
                </a:lnTo>
                <a:cubicBezTo>
                  <a:pt x="88614" y="31412"/>
                  <a:pt x="90526" y="31412"/>
                  <a:pt x="92421" y="33176"/>
                </a:cubicBezTo>
                <a:lnTo>
                  <a:pt x="92421" y="33176"/>
                </a:lnTo>
                <a:lnTo>
                  <a:pt x="96526" y="37706"/>
                </a:lnTo>
                <a:cubicBezTo>
                  <a:pt x="98105" y="39863"/>
                  <a:pt x="98105" y="42020"/>
                  <a:pt x="96526" y="44176"/>
                </a:cubicBezTo>
                <a:lnTo>
                  <a:pt x="96526" y="44176"/>
                </a:lnTo>
                <a:lnTo>
                  <a:pt x="81579" y="60824"/>
                </a:lnTo>
                <a:cubicBezTo>
                  <a:pt x="79649" y="62627"/>
                  <a:pt x="77737" y="62627"/>
                  <a:pt x="75842" y="60824"/>
                </a:cubicBezTo>
                <a:lnTo>
                  <a:pt x="75842" y="60824"/>
                </a:lnTo>
                <a:lnTo>
                  <a:pt x="71737" y="56294"/>
                </a:lnTo>
                <a:cubicBezTo>
                  <a:pt x="70158" y="54137"/>
                  <a:pt x="70158" y="52000"/>
                  <a:pt x="71737" y="49882"/>
                </a:cubicBezTo>
                <a:lnTo>
                  <a:pt x="71737" y="49882"/>
                </a:lnTo>
                <a:lnTo>
                  <a:pt x="73105" y="48353"/>
                </a:lnTo>
                <a:lnTo>
                  <a:pt x="70211" y="45118"/>
                </a:lnTo>
                <a:moveTo>
                  <a:pt x="4579" y="71471"/>
                </a:moveTo>
                <a:lnTo>
                  <a:pt x="4579" y="71471"/>
                </a:lnTo>
                <a:lnTo>
                  <a:pt x="44263" y="34706"/>
                </a:lnTo>
                <a:cubicBezTo>
                  <a:pt x="44825" y="35569"/>
                  <a:pt x="45509" y="36451"/>
                  <a:pt x="46316" y="37353"/>
                </a:cubicBezTo>
                <a:lnTo>
                  <a:pt x="46316" y="37353"/>
                </a:lnTo>
                <a:lnTo>
                  <a:pt x="52737" y="44529"/>
                </a:lnTo>
                <a:cubicBezTo>
                  <a:pt x="53754" y="45667"/>
                  <a:pt x="54825" y="46627"/>
                  <a:pt x="55947" y="47412"/>
                </a:cubicBezTo>
                <a:lnTo>
                  <a:pt x="55947" y="47412"/>
                </a:lnTo>
                <a:lnTo>
                  <a:pt x="22895" y="91941"/>
                </a:lnTo>
                <a:cubicBezTo>
                  <a:pt x="20298" y="95235"/>
                  <a:pt x="16965" y="96941"/>
                  <a:pt x="12895" y="97059"/>
                </a:cubicBezTo>
                <a:lnTo>
                  <a:pt x="12895" y="97059"/>
                </a:lnTo>
                <a:cubicBezTo>
                  <a:pt x="9281" y="96941"/>
                  <a:pt x="6228" y="95549"/>
                  <a:pt x="3737" y="92882"/>
                </a:cubicBezTo>
                <a:lnTo>
                  <a:pt x="3737" y="92882"/>
                </a:lnTo>
                <a:cubicBezTo>
                  <a:pt x="1351" y="90098"/>
                  <a:pt x="105" y="86686"/>
                  <a:pt x="0" y="82647"/>
                </a:cubicBezTo>
                <a:lnTo>
                  <a:pt x="0" y="82647"/>
                </a:lnTo>
                <a:cubicBezTo>
                  <a:pt x="105" y="78098"/>
                  <a:pt x="1632" y="74373"/>
                  <a:pt x="4579" y="71471"/>
                </a:cubicBezTo>
                <a:lnTo>
                  <a:pt x="4579" y="71471"/>
                </a:lnTo>
              </a:path>
            </a:pathLst>
          </a:custGeom>
          <a:solidFill>
            <a:srgbClr val="B01F24">
              <a:alpha val="7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876238462-13"/>
          <p:cNvCxnSpPr/>
          <p:nvPr/>
        </p:nvCxnSpPr>
        <p:spPr>
          <a:xfrm>
            <a:off x="400050" y="3650456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76238561-25"/>
          <p:cNvSpPr/>
          <p:nvPr/>
        </p:nvSpPr>
        <p:spPr>
          <a:xfrm>
            <a:off x="400050" y="3839766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6238456-8"/>
          <p:cNvSpPr txBox="1"/>
          <p:nvPr/>
        </p:nvSpPr>
        <p:spPr>
          <a:xfrm>
            <a:off x="571500" y="89297"/>
            <a:ext cx="3074782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新时代党员干部的使命要求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876238457-9"/>
          <p:cNvSpPr txBox="1"/>
          <p:nvPr/>
        </p:nvSpPr>
        <p:spPr>
          <a:xfrm>
            <a:off x="7706878" y="160734"/>
            <a:ext cx="122681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使命 · 三重维度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6238479-27"/>
          <p:cNvSpPr txBox="1"/>
          <p:nvPr/>
        </p:nvSpPr>
        <p:spPr>
          <a:xfrm>
            <a:off x="578644" y="1525191"/>
            <a:ext cx="4030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忠</a:t>
            </a:r>
            <a:endParaRPr sz="180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8473-21"/>
          <p:cNvSpPr txBox="1"/>
          <p:nvPr/>
        </p:nvSpPr>
        <p:spPr>
          <a:xfrm>
            <a:off x="578644" y="1907381"/>
            <a:ext cx="2410703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对党忠诚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6238473-22"/>
          <p:cNvSpPr txBox="1"/>
          <p:nvPr/>
        </p:nvSpPr>
        <p:spPr>
          <a:xfrm>
            <a:off x="578644" y="2314575"/>
            <a:ext cx="2290688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信念坚定，旗帜鲜明，做政治上的明白人。把对党绝对忠诚融入血脉、铸入灵魂。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6238480-28"/>
          <p:cNvSpPr txBox="1"/>
          <p:nvPr/>
        </p:nvSpPr>
        <p:spPr>
          <a:xfrm>
            <a:off x="3426544" y="1525191"/>
            <a:ext cx="4030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民</a:t>
            </a:r>
            <a:endParaRPr sz="180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6238474-23"/>
          <p:cNvSpPr txBox="1"/>
          <p:nvPr/>
        </p:nvSpPr>
        <p:spPr>
          <a:xfrm>
            <a:off x="3426544" y="1907381"/>
            <a:ext cx="241081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为民服务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6238474-24"/>
          <p:cNvSpPr txBox="1"/>
          <p:nvPr/>
        </p:nvSpPr>
        <p:spPr>
          <a:xfrm>
            <a:off x="3426544" y="2314575"/>
            <a:ext cx="229080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权为民所用，情为民所系，利为民所谋。始终站稳人民立场，厚植为民情怀。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6238480-29"/>
          <p:cNvSpPr txBox="1"/>
          <p:nvPr/>
        </p:nvSpPr>
        <p:spPr>
          <a:xfrm>
            <a:off x="6274557" y="1525191"/>
            <a:ext cx="403019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B01F24"/>
                </a:solidFill>
                <a:latin typeface="黑体"/>
                <a:ea typeface="黑体"/>
                <a:cs typeface="黑体"/>
              </a:rPr>
              <a:t>实</a:t>
            </a:r>
            <a:endParaRPr sz="1800" b="1" spc="113">
              <a:solidFill>
                <a:srgbClr val="B01F24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6238474-25"/>
          <p:cNvSpPr txBox="1"/>
          <p:nvPr/>
        </p:nvSpPr>
        <p:spPr>
          <a:xfrm>
            <a:off x="6274557" y="1907381"/>
            <a:ext cx="241081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担当实干</a:t>
            </a:r>
            <a:endParaRPr sz="135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876238475-26"/>
          <p:cNvSpPr txBox="1"/>
          <p:nvPr/>
        </p:nvSpPr>
        <p:spPr>
          <a:xfrm>
            <a:off x="6274557" y="2314575"/>
            <a:ext cx="229080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4A3B30"/>
                </a:solidFill>
                <a:latin typeface="微软雅黑"/>
                <a:ea typeface="微软雅黑"/>
                <a:cs typeface="微软雅黑"/>
              </a:rPr>
              <a:t>真抓实干、勤勉敬业，以清廉促担当。在攻坚克难中锤炼本领，在履职尽责中彰显作为。</a:t>
            </a:r>
            <a:endParaRPr sz="1120">
              <a:solidFill>
                <a:srgbClr val="4A3B3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6238465-14"/>
          <p:cNvSpPr txBox="1"/>
          <p:nvPr/>
        </p:nvSpPr>
        <p:spPr>
          <a:xfrm>
            <a:off x="653653" y="3777593"/>
            <a:ext cx="4712732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廉洁是担当的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前提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，担当是廉洁的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体现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，二者相辅相成、缺一不可。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6238458-11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勇担使命 廉洁作为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6238459-12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13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76238566-2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8489-2"/>
          <p:cNvSpPr/>
          <p:nvPr/>
        </p:nvSpPr>
        <p:spPr>
          <a:xfrm>
            <a:off x="314325" y="585788"/>
            <a:ext cx="5715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125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6238489-3"/>
          <p:cNvSpPr/>
          <p:nvPr/>
        </p:nvSpPr>
        <p:spPr>
          <a:xfrm>
            <a:off x="314325" y="585788"/>
            <a:ext cx="7144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12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B08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6238488-1"/>
          <p:cNvSpPr txBox="1"/>
          <p:nvPr/>
        </p:nvSpPr>
        <p:spPr>
          <a:xfrm>
            <a:off x="8286638" y="3950494"/>
            <a:ext cx="857362" cy="8215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050">
                <a:solidFill>
                  <a:srgbClr val="C9B08E">
                    <a:alpha val="15000"/>
                  </a:srgbClr>
                </a:solidFill>
                <a:latin typeface="黑体"/>
                <a:ea typeface="黑体"/>
                <a:cs typeface="黑体"/>
              </a:rPr>
              <a:t>❖</a:t>
            </a:r>
            <a:endParaRPr sz="4050">
              <a:solidFill>
                <a:srgbClr val="C9B08E">
                  <a:alpha val="15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5" name="el-1791876238489-4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C9B08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6238490-5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876238492-6"/>
          <p:cNvCxnSpPr/>
          <p:nvPr/>
        </p:nvCxnSpPr>
        <p:spPr>
          <a:xfrm>
            <a:off x="421481" y="153591"/>
            <a:ext cx="914" cy="200025"/>
          </a:xfrm>
          <a:prstGeom prst="line">
            <a:avLst/>
          </a:prstGeom>
          <a:ln w="42863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6238493-9"/>
          <p:cNvSpPr/>
          <p:nvPr/>
        </p:nvSpPr>
        <p:spPr>
          <a:xfrm>
            <a:off x="7585435" y="125016"/>
            <a:ext cx="115851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9DDD0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el-1791876238501-14"/>
          <p:cNvSpPr/>
          <p:nvPr/>
        </p:nvSpPr>
        <p:spPr>
          <a:xfrm>
            <a:off x="400050" y="1164431"/>
            <a:ext cx="4093369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0" name="el-1791876238504-18"/>
          <p:cNvCxnSpPr/>
          <p:nvPr/>
        </p:nvCxnSpPr>
        <p:spPr>
          <a:xfrm>
            <a:off x="400050" y="1175147"/>
            <a:ext cx="4093369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876238515-27"/>
          <p:cNvSpPr/>
          <p:nvPr/>
        </p:nvSpPr>
        <p:spPr>
          <a:xfrm>
            <a:off x="578644" y="132873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6238502-15"/>
          <p:cNvSpPr/>
          <p:nvPr/>
        </p:nvSpPr>
        <p:spPr>
          <a:xfrm>
            <a:off x="4650581" y="1164431"/>
            <a:ext cx="4093369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876238504-19"/>
          <p:cNvCxnSpPr/>
          <p:nvPr/>
        </p:nvCxnSpPr>
        <p:spPr>
          <a:xfrm>
            <a:off x="4650581" y="1175147"/>
            <a:ext cx="4093369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76238516-30"/>
          <p:cNvSpPr/>
          <p:nvPr/>
        </p:nvSpPr>
        <p:spPr>
          <a:xfrm>
            <a:off x="4829175" y="1328738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6238502-16"/>
          <p:cNvSpPr/>
          <p:nvPr/>
        </p:nvSpPr>
        <p:spPr>
          <a:xfrm>
            <a:off x="400050" y="2464594"/>
            <a:ext cx="4093369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876238505-20"/>
          <p:cNvCxnSpPr/>
          <p:nvPr/>
        </p:nvCxnSpPr>
        <p:spPr>
          <a:xfrm>
            <a:off x="400050" y="2475309"/>
            <a:ext cx="4093369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6238517-33"/>
          <p:cNvSpPr/>
          <p:nvPr/>
        </p:nvSpPr>
        <p:spPr>
          <a:xfrm>
            <a:off x="578644" y="26289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8503-17"/>
          <p:cNvSpPr/>
          <p:nvPr/>
        </p:nvSpPr>
        <p:spPr>
          <a:xfrm>
            <a:off x="4650581" y="2464594"/>
            <a:ext cx="4093369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AF7"/>
          </a:solidFill>
          <a:ln w="7144" algn="in">
            <a:solidFill>
              <a:srgbClr val="C9B08E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876238506-21"/>
          <p:cNvCxnSpPr/>
          <p:nvPr/>
        </p:nvCxnSpPr>
        <p:spPr>
          <a:xfrm>
            <a:off x="4650581" y="2475309"/>
            <a:ext cx="4093369" cy="914"/>
          </a:xfrm>
          <a:prstGeom prst="line">
            <a:avLst/>
          </a:prstGeom>
          <a:ln w="21431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876238519-36"/>
          <p:cNvSpPr/>
          <p:nvPr/>
        </p:nvSpPr>
        <p:spPr>
          <a:xfrm>
            <a:off x="4829175" y="2628900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876238496-12"/>
          <p:cNvCxnSpPr/>
          <p:nvPr/>
        </p:nvCxnSpPr>
        <p:spPr>
          <a:xfrm>
            <a:off x="400050" y="3800475"/>
            <a:ext cx="8343900" cy="914"/>
          </a:xfrm>
          <a:prstGeom prst="line">
            <a:avLst/>
          </a:prstGeom>
          <a:ln w="14288" cap="flat">
            <a:solidFill>
              <a:srgbClr val="B01F24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76238608-29"/>
          <p:cNvSpPr/>
          <p:nvPr/>
        </p:nvSpPr>
        <p:spPr>
          <a:xfrm>
            <a:off x="404500" y="3972344"/>
            <a:ext cx="133975" cy="1420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214" y="0"/>
                </a:moveTo>
                <a:lnTo>
                  <a:pt x="50214" y="0"/>
                </a:lnTo>
                <a:cubicBezTo>
                  <a:pt x="51214" y="0"/>
                  <a:pt x="52119" y="200"/>
                  <a:pt x="52929" y="600"/>
                </a:cubicBezTo>
                <a:lnTo>
                  <a:pt x="52929" y="600"/>
                </a:lnTo>
                <a:lnTo>
                  <a:pt x="92500" y="16200"/>
                </a:lnTo>
                <a:cubicBezTo>
                  <a:pt x="94881" y="17133"/>
                  <a:pt x="96762" y="18578"/>
                  <a:pt x="98143" y="20533"/>
                </a:cubicBezTo>
                <a:lnTo>
                  <a:pt x="98143" y="20533"/>
                </a:lnTo>
                <a:cubicBezTo>
                  <a:pt x="99667" y="22489"/>
                  <a:pt x="100429" y="24756"/>
                  <a:pt x="100429" y="27333"/>
                </a:cubicBezTo>
                <a:lnTo>
                  <a:pt x="100429" y="27333"/>
                </a:lnTo>
                <a:cubicBezTo>
                  <a:pt x="100571" y="34000"/>
                  <a:pt x="99405" y="41822"/>
                  <a:pt x="96929" y="50800"/>
                </a:cubicBezTo>
                <a:lnTo>
                  <a:pt x="96929" y="50800"/>
                </a:lnTo>
                <a:cubicBezTo>
                  <a:pt x="94405" y="59778"/>
                  <a:pt x="89857" y="68489"/>
                  <a:pt x="83286" y="76933"/>
                </a:cubicBezTo>
                <a:lnTo>
                  <a:pt x="83286" y="76933"/>
                </a:lnTo>
                <a:cubicBezTo>
                  <a:pt x="76857" y="85556"/>
                  <a:pt x="67643" y="92667"/>
                  <a:pt x="55643" y="98267"/>
                </a:cubicBezTo>
                <a:lnTo>
                  <a:pt x="55643" y="98267"/>
                </a:lnTo>
                <a:cubicBezTo>
                  <a:pt x="52024" y="99822"/>
                  <a:pt x="48405" y="99822"/>
                  <a:pt x="44786" y="98267"/>
                </a:cubicBezTo>
                <a:lnTo>
                  <a:pt x="44786" y="98267"/>
                </a:lnTo>
                <a:cubicBezTo>
                  <a:pt x="32786" y="92667"/>
                  <a:pt x="23571" y="85556"/>
                  <a:pt x="17143" y="76933"/>
                </a:cubicBezTo>
                <a:lnTo>
                  <a:pt x="17143" y="76933"/>
                </a:lnTo>
                <a:cubicBezTo>
                  <a:pt x="10619" y="68489"/>
                  <a:pt x="6095" y="59778"/>
                  <a:pt x="3571" y="50800"/>
                </a:cubicBezTo>
                <a:lnTo>
                  <a:pt x="3571" y="50800"/>
                </a:lnTo>
                <a:cubicBezTo>
                  <a:pt x="1048" y="41822"/>
                  <a:pt x="-143" y="34000"/>
                  <a:pt x="0" y="27333"/>
                </a:cubicBezTo>
                <a:lnTo>
                  <a:pt x="0" y="27333"/>
                </a:lnTo>
                <a:cubicBezTo>
                  <a:pt x="0" y="24756"/>
                  <a:pt x="762" y="22489"/>
                  <a:pt x="2286" y="20533"/>
                </a:cubicBezTo>
                <a:lnTo>
                  <a:pt x="2286" y="20533"/>
                </a:lnTo>
                <a:cubicBezTo>
                  <a:pt x="3714" y="18578"/>
                  <a:pt x="5595" y="17133"/>
                  <a:pt x="7929" y="16200"/>
                </a:cubicBezTo>
                <a:lnTo>
                  <a:pt x="7929" y="16200"/>
                </a:lnTo>
                <a:lnTo>
                  <a:pt x="47500" y="600"/>
                </a:lnTo>
                <a:cubicBezTo>
                  <a:pt x="48357" y="200"/>
                  <a:pt x="49262" y="0"/>
                  <a:pt x="50214" y="0"/>
                </a:cubicBezTo>
                <a:lnTo>
                  <a:pt x="50214" y="0"/>
                </a:lnTo>
                <a:moveTo>
                  <a:pt x="50214" y="13067"/>
                </a:moveTo>
                <a:lnTo>
                  <a:pt x="50214" y="13067"/>
                </a:lnTo>
                <a:lnTo>
                  <a:pt x="50214" y="86933"/>
                </a:lnTo>
                <a:cubicBezTo>
                  <a:pt x="59690" y="82356"/>
                  <a:pt x="67167" y="76556"/>
                  <a:pt x="72643" y="69533"/>
                </a:cubicBezTo>
                <a:lnTo>
                  <a:pt x="72643" y="69533"/>
                </a:lnTo>
                <a:cubicBezTo>
                  <a:pt x="77929" y="62511"/>
                  <a:pt x="81690" y="55289"/>
                  <a:pt x="83929" y="47867"/>
                </a:cubicBezTo>
                <a:lnTo>
                  <a:pt x="83929" y="47867"/>
                </a:lnTo>
                <a:cubicBezTo>
                  <a:pt x="86024" y="40311"/>
                  <a:pt x="87071" y="33533"/>
                  <a:pt x="87071" y="27533"/>
                </a:cubicBezTo>
                <a:lnTo>
                  <a:pt x="87071" y="27533"/>
                </a:lnTo>
                <a:lnTo>
                  <a:pt x="50214" y="13067"/>
                </a:lnTo>
                <a:lnTo>
                  <a:pt x="50214" y="13067"/>
                </a:lnTo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6238492-7"/>
          <p:cNvSpPr txBox="1"/>
          <p:nvPr/>
        </p:nvSpPr>
        <p:spPr>
          <a:xfrm>
            <a:off x="571500" y="89297"/>
            <a:ext cx="2346119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把廉洁要求落到实处</a:t>
            </a:r>
            <a:endParaRPr sz="1800" b="1" spc="113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6238493-8"/>
          <p:cNvSpPr txBox="1"/>
          <p:nvPr/>
        </p:nvSpPr>
        <p:spPr>
          <a:xfrm>
            <a:off x="7706878" y="160734"/>
            <a:ext cx="122681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B6D"/>
                </a:solidFill>
                <a:latin typeface="微软雅黑"/>
                <a:ea typeface="微软雅黑"/>
                <a:cs typeface="微软雅黑"/>
              </a:rPr>
              <a:t>行动 · 落地见效</a:t>
            </a:r>
            <a:endParaRPr sz="900" spc="56">
              <a:solidFill>
                <a:srgbClr val="8A7B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6238514-26"/>
          <p:cNvSpPr txBox="1"/>
          <p:nvPr/>
        </p:nvSpPr>
        <p:spPr>
          <a:xfrm>
            <a:off x="432911" y="1328738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1</a:t>
            </a:r>
            <a:endParaRPr sz="112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876238515-28"/>
          <p:cNvSpPr txBox="1"/>
          <p:nvPr/>
        </p:nvSpPr>
        <p:spPr>
          <a:xfrm>
            <a:off x="921544" y="1335881"/>
            <a:ext cx="80081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加强学习</a:t>
            </a:r>
            <a:endParaRPr sz="129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6238509-22"/>
          <p:cNvSpPr txBox="1"/>
          <p:nvPr/>
        </p:nvSpPr>
        <p:spPr>
          <a:xfrm>
            <a:off x="921544" y="1657350"/>
            <a:ext cx="3393281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以学铸魂、以学增智、以学正风、以学促干，筑牢思想根基。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6238515-29"/>
          <p:cNvSpPr txBox="1"/>
          <p:nvPr/>
        </p:nvSpPr>
        <p:spPr>
          <a:xfrm>
            <a:off x="4683443" y="1328738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2</a:t>
            </a:r>
            <a:endParaRPr sz="112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876238516-31"/>
          <p:cNvSpPr txBox="1"/>
          <p:nvPr/>
        </p:nvSpPr>
        <p:spPr>
          <a:xfrm>
            <a:off x="5172075" y="1335881"/>
            <a:ext cx="80081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严于律己</a:t>
            </a:r>
            <a:endParaRPr sz="129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6238509-23"/>
          <p:cNvSpPr txBox="1"/>
          <p:nvPr/>
        </p:nvSpPr>
        <p:spPr>
          <a:xfrm>
            <a:off x="5172075" y="1657350"/>
            <a:ext cx="3393281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以身作则，管好家人、管好身边工作人员，带头遵规守纪。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6238517-32"/>
          <p:cNvSpPr txBox="1"/>
          <p:nvPr/>
        </p:nvSpPr>
        <p:spPr>
          <a:xfrm>
            <a:off x="432911" y="2628900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3</a:t>
            </a:r>
            <a:endParaRPr sz="112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876238518-34"/>
          <p:cNvSpPr txBox="1"/>
          <p:nvPr/>
        </p:nvSpPr>
        <p:spPr>
          <a:xfrm>
            <a:off x="921544" y="2636044"/>
            <a:ext cx="80081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接受监督</a:t>
            </a:r>
            <a:endParaRPr sz="129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876238509-24"/>
          <p:cNvSpPr txBox="1"/>
          <p:nvPr/>
        </p:nvSpPr>
        <p:spPr>
          <a:xfrm>
            <a:off x="921544" y="2957513"/>
            <a:ext cx="3393281" cy="420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5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习惯在监督下工作，让权力在阳光下运行，主动接受各方监督。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6238518-35"/>
          <p:cNvSpPr txBox="1"/>
          <p:nvPr/>
        </p:nvSpPr>
        <p:spPr>
          <a:xfrm>
            <a:off x="4683443" y="2628900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7F3EE"/>
                </a:solidFill>
                <a:latin typeface="黑体"/>
                <a:ea typeface="黑体"/>
                <a:cs typeface="黑体"/>
              </a:rPr>
              <a:t>4</a:t>
            </a:r>
            <a:endParaRPr sz="1120" b="1">
              <a:solidFill>
                <a:srgbClr val="F7F3E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876238519-37"/>
          <p:cNvSpPr txBox="1"/>
          <p:nvPr/>
        </p:nvSpPr>
        <p:spPr>
          <a:xfrm>
            <a:off x="5172075" y="2636044"/>
            <a:ext cx="800814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90" b="1" spc="56">
                <a:solidFill>
                  <a:srgbClr val="2B1F1A"/>
                </a:solidFill>
                <a:latin typeface="黑体"/>
                <a:ea typeface="黑体"/>
                <a:cs typeface="黑体"/>
              </a:rPr>
              <a:t>廉洁齐家</a:t>
            </a:r>
            <a:endParaRPr sz="1290" b="1" spc="56">
              <a:solidFill>
                <a:srgbClr val="2B1F1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876238510-25"/>
          <p:cNvSpPr txBox="1"/>
          <p:nvPr/>
        </p:nvSpPr>
        <p:spPr>
          <a:xfrm>
            <a:off x="5172075" y="2957513"/>
            <a:ext cx="3488293" cy="2102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B2F28"/>
                </a:solidFill>
                <a:latin typeface="微软雅黑"/>
                <a:ea typeface="微软雅黑"/>
                <a:cs typeface="微软雅黑"/>
              </a:rPr>
              <a:t>注重家庭家教家风，守住清廉后院，涵养良好政治生态。</a:t>
            </a:r>
            <a:endParaRPr sz="1060">
              <a:solidFill>
                <a:srgbClr val="3B2F2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76238499-13"/>
          <p:cNvSpPr txBox="1"/>
          <p:nvPr/>
        </p:nvSpPr>
        <p:spPr>
          <a:xfrm>
            <a:off x="671513" y="3927611"/>
            <a:ext cx="5787866" cy="2171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清廉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作为最硬的底气，把</a:t>
            </a:r>
            <a:r>
              <a:rPr sz="1180" b="1" spc="28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担当</a:t>
            </a:r>
            <a:r>
              <a:rPr sz="1180" spc="28">
                <a:solidFill>
                  <a:srgbClr val="2B1F1A"/>
                </a:solidFill>
                <a:latin typeface="微软雅黑"/>
                <a:ea typeface="微软雅黑"/>
                <a:cs typeface="微软雅黑"/>
              </a:rPr>
              <a:t>作为最实的作为，让廉洁要求融入日常、化为自觉。</a:t>
            </a:r>
            <a:endParaRPr sz="1180" spc="28">
              <a:solidFill>
                <a:srgbClr val="2B1F1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76238494-10"/>
          <p:cNvSpPr txBox="1"/>
          <p:nvPr/>
        </p:nvSpPr>
        <p:spPr>
          <a:xfrm>
            <a:off x="400050" y="4882753"/>
            <a:ext cx="224632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7A6A5C"/>
                </a:solidFill>
                <a:latin typeface="微软雅黑"/>
                <a:ea typeface="微软雅黑"/>
                <a:cs typeface="微软雅黑"/>
              </a:rPr>
              <a:t>廉政教育专题党课 · 以案为鉴 守住底线</a:t>
            </a:r>
            <a:endParaRPr sz="900">
              <a:solidFill>
                <a:srgbClr val="7A6A5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el-1791876238494-11"/>
          <p:cNvSpPr txBox="1"/>
          <p:nvPr/>
        </p:nvSpPr>
        <p:spPr>
          <a:xfrm>
            <a:off x="8378056" y="4889897"/>
            <a:ext cx="7019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F24"/>
                </a:solidFill>
                <a:latin typeface="微软雅黑"/>
                <a:ea typeface="微软雅黑"/>
                <a:cs typeface="微软雅黑"/>
              </a:rPr>
              <a:t>14 / 15</a:t>
            </a:r>
            <a:endParaRPr sz="900" b="1">
              <a:solidFill>
                <a:srgbClr val="B01F2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76238609-3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F24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12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6238549-22"/>
          <p:cNvSpPr/>
          <p:nvPr/>
        </p:nvSpPr>
        <p:spPr>
          <a:xfrm>
            <a:off x="921544" y="-1078706"/>
            <a:ext cx="7286625" cy="7286625"/>
          </a:xfrm>
          <a:prstGeom prst="ellipse">
            <a:avLst/>
          </a:prstGeom>
          <a:noFill/>
          <a:ln w="7144" algn="in">
            <a:solidFill>
              <a:srgbClr val="C9B08E">
                <a:alpha val="1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el-1791876238549-23"/>
          <p:cNvSpPr/>
          <p:nvPr/>
        </p:nvSpPr>
        <p:spPr>
          <a:xfrm>
            <a:off x="1993106" y="-7144"/>
            <a:ext cx="5143500" cy="5143500"/>
          </a:xfrm>
          <a:prstGeom prst="ellipse">
            <a:avLst/>
          </a:prstGeom>
          <a:noFill/>
          <a:ln w="7144" algn="in">
            <a:solidFill>
              <a:srgbClr val="C9B08E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876238532-5"/>
          <p:cNvSpPr/>
          <p:nvPr/>
        </p:nvSpPr>
        <p:spPr>
          <a:xfrm>
            <a:off x="457200" y="1928813"/>
            <a:ext cx="14288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20000">
                <a:srgbClr val="C9B08E">
                  <a:alpha val="40000"/>
                </a:srgbClr>
              </a:gs>
              <a:gs pos="80000">
                <a:srgbClr val="C9B08E">
                  <a:alpha val="40000"/>
                </a:srgbClr>
              </a:gs>
              <a:gs pos="100000">
                <a:srgbClr val="C9B08E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876238532-6"/>
          <p:cNvSpPr/>
          <p:nvPr/>
        </p:nvSpPr>
        <p:spPr>
          <a:xfrm>
            <a:off x="8672513" y="1928813"/>
            <a:ext cx="14288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20000">
                <a:srgbClr val="C9B08E">
                  <a:alpha val="40000"/>
                </a:srgbClr>
              </a:gs>
              <a:gs pos="80000">
                <a:srgbClr val="C9B08E">
                  <a:alpha val="40000"/>
                </a:srgbClr>
              </a:gs>
              <a:gs pos="100000">
                <a:srgbClr val="C9B08E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876238547-21"/>
          <p:cNvSpPr/>
          <p:nvPr/>
        </p:nvSpPr>
        <p:spPr>
          <a:xfrm>
            <a:off x="2571750" y="2698886"/>
            <a:ext cx="4000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25000">
                <a:srgbClr val="C9B08E"/>
              </a:gs>
              <a:gs pos="75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876238546-20"/>
          <p:cNvCxnSpPr/>
          <p:nvPr/>
        </p:nvCxnSpPr>
        <p:spPr>
          <a:xfrm>
            <a:off x="3071813" y="4425553"/>
            <a:ext cx="3000375" cy="914"/>
          </a:xfrm>
          <a:prstGeom prst="line">
            <a:avLst/>
          </a:prstGeom>
          <a:ln w="7144" cap="flat">
            <a:solidFill>
              <a:srgbClr val="C9B08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6238543-15"/>
          <p:cNvSpPr txBox="1"/>
          <p:nvPr/>
        </p:nvSpPr>
        <p:spPr>
          <a:xfrm>
            <a:off x="2466022" y="1675991"/>
            <a:ext cx="4211955" cy="408533"/>
          </a:xfrm>
          <a:prstGeom prst="rect">
            <a:avLst/>
          </a:prstGeom>
          <a:noFill/>
          <a:ln>
            <a:noFill/>
          </a:ln>
          <a:effectLst>
            <a:outerShdw blurRad="71438" dist="14288" dir="5400000" algn="ctr">
              <a:srgbClr val="000000">
                <a:alpha val="35000"/>
              </a:srgbClr>
            </a:outerShdw>
          </a:effectLst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 spc="225">
                <a:solidFill>
                  <a:srgbClr val="E8D9BF"/>
                </a:solidFill>
                <a:latin typeface="黑体"/>
                <a:ea typeface="黑体"/>
                <a:cs typeface="黑体"/>
              </a:rPr>
              <a:t>以案为鉴，方能行稳致远</a:t>
            </a:r>
            <a:endParaRPr sz="2470" b="1" spc="225">
              <a:solidFill>
                <a:srgbClr val="E8D9B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876238543-16"/>
          <p:cNvSpPr txBox="1"/>
          <p:nvPr/>
        </p:nvSpPr>
        <p:spPr>
          <a:xfrm>
            <a:off x="2682478" y="2127386"/>
            <a:ext cx="3779044" cy="3714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spc="169">
                <a:solidFill>
                  <a:srgbClr val="E8D9BF">
                    <a:alpha val="88000"/>
                  </a:srgbClr>
                </a:solidFill>
                <a:latin typeface="黑体"/>
                <a:ea typeface="黑体"/>
                <a:cs typeface="黑体"/>
              </a:rPr>
              <a:t>清正廉洁，方能不负使命</a:t>
            </a:r>
            <a:endParaRPr sz="2250" spc="169">
              <a:solidFill>
                <a:srgbClr val="E8D9BF">
                  <a:alpha val="88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6238544-17"/>
          <p:cNvSpPr txBox="1"/>
          <p:nvPr/>
        </p:nvSpPr>
        <p:spPr>
          <a:xfrm>
            <a:off x="2942140" y="2898911"/>
            <a:ext cx="3259720" cy="2742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113">
                <a:solidFill>
                  <a:srgbClr val="E8D9BF">
                    <a:alpha val="78000"/>
                  </a:srgbClr>
                </a:solidFill>
                <a:latin typeface="微软雅黑"/>
                <a:ea typeface="微软雅黑"/>
                <a:cs typeface="微软雅黑"/>
              </a:rPr>
              <a:t>让廉洁成为习惯  ·  让担当成为自觉</a:t>
            </a:r>
            <a:endParaRPr sz="1350" spc="113">
              <a:solidFill>
                <a:srgbClr val="E8D9BF">
                  <a:alpha val="78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76238544-18"/>
          <p:cNvSpPr txBox="1"/>
          <p:nvPr/>
        </p:nvSpPr>
        <p:spPr>
          <a:xfrm>
            <a:off x="3690350" y="3216027"/>
            <a:ext cx="1763189" cy="25137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E8D9BF">
                    <a:alpha val="65000"/>
                  </a:srgbClr>
                </a:solidFill>
                <a:latin typeface="微软雅黑"/>
                <a:ea typeface="微软雅黑"/>
                <a:cs typeface="微软雅黑"/>
              </a:rPr>
              <a:t>共赴新时代赶考之路</a:t>
            </a:r>
            <a:endParaRPr sz="1230" spc="113">
              <a:solidFill>
                <a:srgbClr val="E8D9BF">
                  <a:alpha val="6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6238544-19"/>
          <p:cNvSpPr txBox="1"/>
          <p:nvPr/>
        </p:nvSpPr>
        <p:spPr>
          <a:xfrm>
            <a:off x="2926080" y="4572000"/>
            <a:ext cx="329184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225">
                <a:solidFill>
                  <a:srgbClr val="C9B08E"/>
                </a:solidFill>
                <a:latin typeface="微软雅黑"/>
                <a:ea typeface="微软雅黑"/>
                <a:cs typeface="微软雅黑"/>
              </a:rPr>
              <a:t>清廉之约  ·  使命在肩</a:t>
            </a:r>
            <a:endParaRPr sz="1120" spc="225">
              <a:solidFill>
                <a:srgbClr val="C9B08E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76238530-3"/>
          <p:cNvSpPr/>
          <p:nvPr/>
        </p:nvSpPr>
        <p:spPr>
          <a:xfrm>
            <a:off x="0" y="0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B08E">
                  <a:alpha val="0"/>
                </a:srgbClr>
              </a:gs>
              <a:gs pos="15000">
                <a:srgbClr val="C9B08E"/>
              </a:gs>
              <a:gs pos="85000">
                <a:srgbClr val="C9B08E"/>
              </a:gs>
              <a:gs pos="100000">
                <a:srgbClr val="C9B08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4" name="el-1791876238531-4"/>
          <p:cNvSpPr/>
          <p:nvPr/>
        </p:nvSpPr>
        <p:spPr>
          <a:xfrm>
            <a:off x="0" y="5129213"/>
            <a:ext cx="9144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5865F">
                  <a:alpha val="0"/>
                </a:srgbClr>
              </a:gs>
              <a:gs pos="20000">
                <a:srgbClr val="A5865F"/>
              </a:gs>
              <a:gs pos="80000">
                <a:srgbClr val="A5865F"/>
              </a:gs>
              <a:gs pos="100000">
                <a:srgbClr val="A5865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876238533-7"/>
          <p:cNvSpPr/>
          <p:nvPr/>
        </p:nvSpPr>
        <p:spPr>
          <a:xfrm>
            <a:off x="128588" y="128588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333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6238533-8"/>
          <p:cNvSpPr/>
          <p:nvPr/>
        </p:nvSpPr>
        <p:spPr>
          <a:xfrm>
            <a:off x="128588" y="128588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333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6238534-9"/>
          <p:cNvSpPr/>
          <p:nvPr/>
        </p:nvSpPr>
        <p:spPr>
          <a:xfrm>
            <a:off x="8801100" y="128588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6238534-10"/>
          <p:cNvSpPr/>
          <p:nvPr/>
        </p:nvSpPr>
        <p:spPr>
          <a:xfrm>
            <a:off x="9008269" y="128588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6238534-11"/>
          <p:cNvSpPr/>
          <p:nvPr/>
        </p:nvSpPr>
        <p:spPr>
          <a:xfrm>
            <a:off x="128588" y="5007769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6238534-12"/>
          <p:cNvSpPr/>
          <p:nvPr/>
        </p:nvSpPr>
        <p:spPr>
          <a:xfrm>
            <a:off x="128588" y="4800600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6238535-13"/>
          <p:cNvSpPr/>
          <p:nvPr/>
        </p:nvSpPr>
        <p:spPr>
          <a:xfrm>
            <a:off x="9008269" y="4800600"/>
            <a:ext cx="7144" cy="214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6667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6238535-14"/>
          <p:cNvSpPr/>
          <p:nvPr/>
        </p:nvSpPr>
        <p:spPr>
          <a:xfrm>
            <a:off x="8801100" y="5007769"/>
            <a:ext cx="2143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6667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A5865F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6238528-2"/>
          <p:cNvSpPr/>
          <p:nvPr/>
        </p:nvSpPr>
        <p:spPr>
          <a:xfrm rot="-359998">
            <a:off x="8243888" y="4286250"/>
            <a:ext cx="514350" cy="514350"/>
          </a:xfrm>
          <a:prstGeom prst="roundRect">
            <a:avLst>
              <a:gd name="adj" fmla="val 7407"/>
            </a:avLst>
          </a:prstGeom>
          <a:solidFill>
            <a:srgbClr val="8C1216">
              <a:alpha val="30000"/>
            </a:srgbClr>
          </a:solidFill>
          <a:ln w="21431" cmpd="dbl">
            <a:solidFill>
              <a:srgbClr val="C9B08E">
                <a:alpha val="70000"/>
              </a:srgbClr>
            </a:solidFill>
            <a:prstDash val="solid"/>
          </a:ln>
          <a:effectLst>
            <a:outerShdw sx="102778" sy="102778" algn="ctr">
              <a:srgbClr val="C9B08E">
                <a:alpha val="15000"/>
              </a:srgbClr>
            </a:outerShdw>
          </a:effectLst>
        </p:spPr>
        <p:txBody>
          <a:bodyPr/>
          <a:lstStyle/>
          <a:p/>
        </p:txBody>
      </p:sp>
      <p:sp>
        <p:nvSpPr>
          <p:cNvPr id="24" name="el-1791876238526-1"/>
          <p:cNvSpPr txBox="1"/>
          <p:nvPr/>
        </p:nvSpPr>
        <p:spPr>
          <a:xfrm rot="-359998">
            <a:off x="8145304" y="4404391"/>
            <a:ext cx="711517" cy="268076"/>
          </a:xfrm>
          <a:prstGeom prst="rect">
            <a:avLst/>
          </a:prstGeom>
          <a:noFill/>
          <a:ln>
            <a:noFill/>
          </a:ln>
          <a:effectLst>
            <a:outerShdw sx="102008" sy="105330" algn="ctr">
              <a:srgbClr val="C9B08E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 spc="113">
                <a:solidFill>
                  <a:srgbClr val="C9B08E"/>
                </a:solidFill>
                <a:latin typeface="黑体"/>
                <a:ea typeface="黑体"/>
                <a:cs typeface="黑体"/>
              </a:rPr>
              <a:t>廉</a:t>
            </a:r>
            <a:endParaRPr sz="1350" b="1" spc="113">
              <a:solidFill>
                <a:srgbClr val="C9B08E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1969</Words>
  <Application>WPS 演示</Application>
  <PresentationFormat/>
  <Paragraphs>339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方正黑体_GBK</vt:lpstr>
      <vt:lpstr>黑体</vt:lpstr>
      <vt:lpstr>Times New Roman</vt:lpstr>
      <vt:lpstr>微软雅黑</vt:lpstr>
      <vt:lpstr>宋体</vt:lpstr>
      <vt:lpstr>Arial Unicode MS</vt:lpstr>
      <vt:lpstr>Calibri</vt:lpstr>
      <vt:lpstr>方正书宋_GBK</vt:lpstr>
      <vt:lpstr>Noto Sans Symbols2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2026-10-13T07:30:55Z</dcterms:created>
  <dcterms:modified xsi:type="dcterms:W3CDTF">2026-10-13T07:30:55Z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A94670595C30C45B2EDECD6AD4EF5DDF_42</vt:lpwstr>
  </property>
  <property fmtid="{D5CDD505-2E9C-101B-9397-08002B2CF9AE}" pid="3" name="KSOProductBuildVer">
    <vt:lpwstr>2052-12.1.2.26885</vt:lpwstr>
  </property>
</Properties>
</file>