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svg" ContentType="image/svg+xml"/>
  <Override PartName="/ppt/media/image12.svg" ContentType="image/svg+xml"/>
  <Override PartName="/ppt/media/image14.svg" ContentType="image/svg+xml"/>
  <Override PartName="/ppt/media/image17.svg" ContentType="image/svg+xml"/>
  <Override PartName="/ppt/media/image21.svg" ContentType="image/svg+xml"/>
  <Override PartName="/ppt/media/image26.svg" ContentType="image/svg+xml"/>
  <Override PartName="/ppt/media/image28.svg" ContentType="image/svg+xml"/>
  <Override PartName="/ppt/media/image3.svg" ContentType="image/svg+xml"/>
  <Override PartName="/ppt/media/image30.svg" ContentType="image/svg+xml"/>
  <Override PartName="/ppt/media/image33.svg" ContentType="image/svg+xml"/>
  <Override PartName="/ppt/media/image35.svg" ContentType="image/svg+xml"/>
  <Override PartName="/ppt/media/image37.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svg" ContentType="image/svg+xml"/>
  <Override PartName="/ppt/media/image51.svg" ContentType="image/svg+xml"/>
  <Override PartName="/ppt/media/image53.svg" ContentType="image/svg+xml"/>
  <Override PartName="/ppt/media/image55.svg" ContentType="image/svg+xml"/>
  <Override PartName="/ppt/media/image59.svg" ContentType="image/svg+xml"/>
  <Override PartName="/ppt/media/image64.svg" ContentType="image/svg+xml"/>
  <Override PartName="/ppt/media/image66.svg" ContentType="image/svg+xml"/>
  <Override PartName="/ppt/media/image68.svg" ContentType="image/svg+xml"/>
  <Override PartName="/ppt/media/image70.svg" ContentType="image/svg+xml"/>
  <Override PartName="/ppt/media/image72.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sldIdLst>
    <p:sldId id="256" r:id="rId3"/>
    <p:sldId id="305" r:id="rId5"/>
    <p:sldId id="306" r:id="rId6"/>
    <p:sldId id="257"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4" Type="http://schemas.openxmlformats.org/officeDocument/2006/relationships/tableStyles" Target="tableStyles.xml"/><Relationship Id="rId53" Type="http://schemas.openxmlformats.org/officeDocument/2006/relationships/viewProps" Target="viewProps.xml"/><Relationship Id="rId52" Type="http://schemas.openxmlformats.org/officeDocument/2006/relationships/presProps" Target="presProps.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学习的主题是“坚持用党的创新理论凝心铸魂”。这是一次深刻的思想洗礼，也是我们每一位党员干部在新时代新征程上必须回答好的重大课题。本次党课将围绕这一主题，从科学内涵、重大意义和实践要求三个方面展开，希望能帮助大家进一步深化理解，增强行动自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我们来看第一部分：引言。注重思想建党、理论强党，是我们党的鲜明特色和光荣传统。回顾党的百年历程，正是因为我们始终坚持用科学理论武装头脑，才能在各种艰难险阻面前保持清醒、坚定前行。这是我们党区别于其他政党的显著标志，也是我们不断从胜利走向新的胜利的制胜密码和独特优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进入新时代，踏上新征程，我们面临的形势更加复杂，肩负的任务更加艰巨。因此，“坚持用党的创新理论凝心铸魂”被摆在了更加突出的位置。这不仅是习近平党建思想的重要组成部分，更是当前党的思想建设的根本任务。它要求我们每一位党员必须在思想上、意志上、行动上同党中央保持高度一致，这是我们战胜一切困难挑战的根本保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党课将分为四个部分。首先，我们将通过引言部分，回顾思想建党、理论强党的光荣传统。接着，第二部分将深入剖析“坚持用党的创新理论凝心铸魂”的科学内涵。第三部分，我们将探讨这一要求的重大现实意义和历史意义。最后，第四部分将聚焦于如何将党的创新理论转化为我们的实际行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接下来，我们进入第二部分，共同深入探讨“坚持用党的创新理论凝心铸魂”这一要求的科学内涵。理解其深刻内涵，是我们贯彻落实的前提和基础。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我们来看科学内涵的总述。这一要求的根本任务，就是加强党的思想建设。其核心要求，就是要用习近平新时代中国特色社会主义思想来武装我们的头脑。习近平总书记深刻指出：“理论强，才能方向明、人心齐、底气足。”这一论断精辟地揭示了理论建设对于我们这样一个大党的极端重要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科学内涵的第一个层面，就是以党的创新理论明方向，筑牢我们凝心铸魂的政治根基。方向决定道路，道路决定命运。只有理论上清醒，政治上才能坚定。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我们党的理论根基是马克思主义。它是我们立党立国、兴党兴国的根本指导思想，是我们认识世界和改造世界的强大思想武器。我们党从诞生之日起，就把马克思主义鲜明地写在自己的旗帜上。</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回顾党的百年奋斗史，我们可以清晰地看到，这是一部不断推进马克思主义中国化时代化的历史。从毛泽东思想到中国特色社会主义理论体系，再到习近平新时代中国特色社会主义思想，我们党始终坚持把马克思主义基本原理同中国具体实际相结合、同中华优秀传统文化相结合。总书记强调，掌握马克思主义这个看家本领，是提升我们政治能力的关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新时代中国特色社会主义思想，是当代中国马克思主义、21世纪马克思主义，是中华文化和中国精神的时代精华，实现了马克思主义中国化新的飞跃。它不仅是我们当前的指导思想，更是我们必须长期坚持的行动指南，为我们指明了前进的方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论强，才能方向明”，这是对我们党百年奋斗历程的深刻总结。它揭示了一个基本道理：只有理论上清醒，才能保证政治上的坚定。科学的理论能够帮助我们看清事物发展的本质和规律，从而在复杂多变的环境中找准方向，行稳致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因此，坚持用党的创新理论凝心铸魂，本质上就是要用真理的力量来淬炼我们的思想、锤炼我们的党性。通过学习，我们要不断增强共识，确保在任何艰难险阻面前都能保持清醒的头脑，把准前进的航向，以思想上的坚定保障政治上的坚定有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科学内涵的第二个层面，是以党的创新理论聚人心，夯实我们团结统一的思想基础。一个政党，人心齐，则力量强。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我们党是由有着共同理想信念的先进分子组成的。共同的思想基础，是我们党保持团结统一的基石。没有这个基础，党就会成为一盘散沙，失去战斗力。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反复强调，全党必须统一思想、统一意志、统一行动。党的创新理论正是为我们提供了这样一个共同的思想遵循和价值坐标。通过学习，我们能够形成共同的理想、共同的意志和共同的奋斗目标，从而心往一处想，劲往一处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实践告诉我们，理论武装的程度，直接决定了理想信念的坚定程度。只有理论学习越深入、越彻底，我们的理想信念才会越坚定，思想和行动才会越自觉。这是一个相辅相成、相互促进的过程。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论强，才能人心齐”，这句话深刻揭示了科学理论凝聚人心的强大力量。党的创新理论能够照亮人心、鼓舞人心、凝聚人心。因此，我们坚持用它来凝心铸魂，就是要让每一位党员都成为这一理论的坚定信仰者和忠实实践者。</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最终，我们要通过思想上的统一，来确保政治上的团结和行动上的一致。这要求我们不断筑牢信仰之基、补足精神之钙、把稳思想之舵，把我们党锻造成一块真正攻无不克、战无不胜的坚硬钢铁。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科学内涵的第三个层面，是以党的创新理论强底气，增强我们运用理论指导实践的行动自觉。理论的价值在于指导实践，在于解决实际问题。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党的创新理论不仅告诉我们“为什么做”和“做什么”，更重要的是告诉我们“怎么做”。它为我们提供了认识世界和改造世界的科学方法。正如马克思所说，理论一旦被群众所掌握，就会变成强大的物质力量。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党建思想本身就蕴含着丰富的方法论。它教给我们如何运用战略思维、历史思维、辩证思维等科学的思想方法去分析问题、解决问题。它既给我们指明了目标任务，也教会了我们实现目标的路径和方法，真正做到了既部署“过河”的任务，又指导解决“桥或船”的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论强，才能底气足”，这句话揭示了真理力量如何转化为实践力量的内在逻辑。我们所说的“底气”，不是盲目自信，而是建立在对客观规律的科学认识和掌握了正确方法基础上的政治定力、实践能力和历史主动精神。</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因此，坚持用党的创新理论凝心铸魂，最终要落脚到将科学理论转化为我们手中的强大思想武器。通过理论学习，我们要达到理论上的清醒、思想上的坚定和方法上的自觉，从而能够更好地认识世界、改造世界。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理解了科学内涵之后，我们进入第三部分，来探讨“坚持用党的创新理论凝心铸魂”的重大意义。这对于我们提高思想认识、增强行动自觉至关重要。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首先，我们来看重大意义的总述。这一要求，不仅深化了我们对党的建设规律的认识，更是基于历史经验和现实需求的必然选择。它的战略定位非常高，是我们兴党之本、强党之基。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重大意义的第一个方面，是通过理论上的先进，来确保我们党的先进性和纯洁性。这是马克思主义政党的本质要求。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习近平总书记明确指出，马克思主义政党的先进性，首先就体现在思想理论上的先进性。理论上先进了，政治上、行动上的先进性才有坚实的基础。这是一个逻辑递进的关系。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在党的各项建设中，思想建设处于基础性地位。这是因为思想建设为党的政治建设、组织建设、作风建设等提供了强大的精神引领和不竭的动力源泉。抓住了思想建设，就抓住了党的建设的“牛鼻子”。</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新征程上，我们面临的环境更加复杂，各种思潮相互激荡。在这样的背景下，我们必须坚持不懈地用党的创新理论来改造主观世界，不断用真理的力量来涤荡思想上的灰尘，通过彻底的自我革命，清除一切侵蚀党的健康肌体的有害因素。</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通过这一系列努力，我们才能将马克思主义政党的先进特质发扬光大，确保我们党在长期执政条件下，永远不变质、不变色、不变味，始终成为中国特色社会主义事业的坚强领导核心。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重大意义的第二个方面，是通过思想上的统一，来巩固我们党长期执政的坚实基础。人心是最大的政治，思想统一是执政稳固的前提。</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回顾历史，我们党始终重视思想建党、理论强党。从古田会议确立思想建党的原则，到延安整风运动实现全党思想上的空前统一，这些成功的历史实践反复证明了思想统一对于巩固党的执政基础的极端重要性。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历史反复证明，我们党越是发展壮大，面临的挑战越多，就越需要用党的创新理论来统一思想、意志和行动。只有这样，我们党才能在长期执政的条件下，始终保持强大的创造力、凝聚力和战斗力。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进入新时代，我们党继续坚持这一优良传统。从党的群众路线教育实践活动到学习贯彻习近平新时代中国特色社会主义思想主题教育，我们先后开展了9次党内集中教育，每一次都把思想教育放在首位，目的就是推动广大党员干部成为党的创新理论的坚定信仰者和忠实实践者。</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在新征程上，我们党面临着“大党独有难题”的严峻挑战。要破解这些难题，巩固党的长期执政基础，最根本的还是要依靠党的创新理论来凝心铸魂、启慧增智、笃行促干，为我们提供坚实的思想保证。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重大意义的第三个方面，是通过理论上的主动，来赢得推进中国式现代化的历史主动。理论的先进性决定了我们能否把握历史发展大势。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拥有马克思主义科学理论指导，是我们党能够坚定信仰信念、把握历史主动的根本所在。习近平总书记的“两个行”的重要论断，深刻揭示了我们党成功的根本原因。正是因为有科学理论的指导，我们才能在历史的关键节点上做出正确的选择，赢得主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新时代中国特色社会主义思想，科学回答了中国之问、世界之问、人民之问、时代之问，为我们推进中国式现代化提供了强大的思想武器和行动指南。无论是高铁飞驰、大飞机翱翔，还是跨海大桥的建成，这些成就的背后，都离不开科学理论的指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推进中国式现代化是一项前无古人的开创性事业，必然会遇到各种可以预料和难以预料的风险挑战。在这样的背景下，我们更需要科学理论的指引，把理论上的主动转化为行动上的主动，把我们党的政治优势、思想优势和组织优势充分发挥出来，汇聚起推进中国式现代化的磅礴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最后，我们进入第四部分，探讨如何将党的创新理论自觉地运用到我们的实际工作中，真正做到武装头脑、指导实践、推动工作。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贯彻落实这一要求，总的要求是要在以学铸魂、以学增智、以学正风、以学促干这四个方面下功夫。基本原则是坚持学思用贯通、知信行统一。最终目标，是要把理论学习的成果转化为推动工作的实际成效。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首先是“学”。古人说，“仕者必为学”。对于党员干部来说，学习更是天职。我们要坚持读原著、学原文、悟原理，全面系统地学习，而不是浅尝辄止、断章取义。只有学深悟透，才能真正夯实思想根基。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学习过程中，我们要注重系统理解和整体把握。习近平新时代中国特色社会主义思想是一个完整的科学体系，我们不能把它割裂开来。要从管党治党、兴党强党和强国复兴相贯通的高度去学习，真正领悟其中蕴含的道理、学理和哲理。</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其次是“悟”。学习不能停留在“记住”的层面，更重要的是要“转化”。我们要通过深学细悟，把理论转化为我们观察问题、分析问题、解决问题的实际能力。关键是要学习贯穿其中的立场、观点和方法，做到知其然更知其所以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以学增智”的关键，就是要把习近平新时代中国特色社会主义思想的世界观、方法论和立场观点方法，转化为我们自己的科学思想方法，作为我们研究问题、解决问题的“总钥匙”。有了这把“总钥匙”，我们面对复杂问题时就能做到心中有数、手中有策。</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是“改”。学习的过程，也是一个自我改造、自我提升的过程。我们要坚持目标导向和问题导向，把自己摆进去，把职责摆进去，把工作摆进去，对照党风、党性、党纪的要求，查找差距、剖析根源、明确举措，不断涵养我们的优良作风。</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最后是“用”。理论学习的最终目的在于运用。我们要坚持理论联系实际，把学习成果转化为推动工作的具体思路和实际举措，转化为我们干事创业的精气神，在真抓实干中开创事业发展的新局面。</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同志们，思想就是力量。一个民族要走在时代前列，就一刻不能没有理论思维，一刻不能没有思想指引。让我们更加紧密地团结在以习近平同志为核心的党中央周围，坚持不懈用习近平新时代中国特色社会主义思想凝心铸魂，为全面建设社会主义现代化国家、全面推进中华民族伟大复兴而团结奋斗！我的党课到此结束，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svg"/><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1.xml"/><Relationship Id="rId7" Type="http://schemas.openxmlformats.org/officeDocument/2006/relationships/image" Target="../media/image6.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2.svg"/><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8.svg"/><Relationship Id="rId3" Type="http://schemas.openxmlformats.org/officeDocument/2006/relationships/image" Target="../media/image19.png"/><Relationship Id="rId2" Type="http://schemas.openxmlformats.org/officeDocument/2006/relationships/image" Target="../media/image3.svg"/><Relationship Id="rId1"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23.jpe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8.svg"/><Relationship Id="rId7" Type="http://schemas.openxmlformats.org/officeDocument/2006/relationships/image" Target="../media/image27.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3.svg"/><Relationship Id="rId3" Type="http://schemas.openxmlformats.org/officeDocument/2006/relationships/image" Target="../media/image18.png"/><Relationship Id="rId2" Type="http://schemas.openxmlformats.org/officeDocument/2006/relationships/image" Target="../media/image14.svg"/><Relationship Id="rId10" Type="http://schemas.openxmlformats.org/officeDocument/2006/relationships/notesSlide" Target="../notesSlides/notesSlide10.xml"/><Relationship Id="rId1"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18.png"/><Relationship Id="rId4" Type="http://schemas.openxmlformats.org/officeDocument/2006/relationships/image" Target="../media/image30.svg"/><Relationship Id="rId3" Type="http://schemas.openxmlformats.org/officeDocument/2006/relationships/image" Target="../media/image29.png"/><Relationship Id="rId2" Type="http://schemas.openxmlformats.org/officeDocument/2006/relationships/image" Target="../media/image8.svg"/><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31.png"/><Relationship Id="rId4" Type="http://schemas.openxmlformats.org/officeDocument/2006/relationships/image" Target="../media/image28.svg"/><Relationship Id="rId3" Type="http://schemas.openxmlformats.org/officeDocument/2006/relationships/image" Target="../media/image27.png"/><Relationship Id="rId2" Type="http://schemas.openxmlformats.org/officeDocument/2006/relationships/image" Target="../media/image8.svg"/><Relationship Id="rId1"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2.svg"/><Relationship Id="rId3" Type="http://schemas.openxmlformats.org/officeDocument/2006/relationships/image" Target="../media/image15.png"/><Relationship Id="rId2" Type="http://schemas.openxmlformats.org/officeDocument/2006/relationships/image" Target="../media/image8.svg"/><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xml"/><Relationship Id="rId4" Type="http://schemas.openxmlformats.org/officeDocument/2006/relationships/image" Target="../media/image30.svg"/><Relationship Id="rId3" Type="http://schemas.openxmlformats.org/officeDocument/2006/relationships/image" Target="../media/image29.png"/><Relationship Id="rId2" Type="http://schemas.openxmlformats.org/officeDocument/2006/relationships/image" Target="../media/image12.svg"/><Relationship Id="rId1" Type="http://schemas.openxmlformats.org/officeDocument/2006/relationships/image" Target="../media/image15.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8.svg"/><Relationship Id="rId3" Type="http://schemas.openxmlformats.org/officeDocument/2006/relationships/image" Target="../media/image19.png"/><Relationship Id="rId2" Type="http://schemas.openxmlformats.org/officeDocument/2006/relationships/image" Target="../media/image12.svg"/><Relationship Id="rId1" Type="http://schemas.openxmlformats.org/officeDocument/2006/relationships/image" Target="../media/image15.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xml"/><Relationship Id="rId4" Type="http://schemas.openxmlformats.org/officeDocument/2006/relationships/image" Target="../media/image33.svg"/><Relationship Id="rId3" Type="http://schemas.openxmlformats.org/officeDocument/2006/relationships/image" Target="../media/image32.png"/><Relationship Id="rId2" Type="http://schemas.openxmlformats.org/officeDocument/2006/relationships/image" Target="../media/image8.svg"/><Relationship Id="rId1" Type="http://schemas.openxmlformats.org/officeDocument/2006/relationships/image" Target="../media/image19.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image" Target="../media/image21.svg"/><Relationship Id="rId3" Type="http://schemas.openxmlformats.org/officeDocument/2006/relationships/image" Target="../media/image20.png"/><Relationship Id="rId2" Type="http://schemas.openxmlformats.org/officeDocument/2006/relationships/image" Target="../media/image3.svg"/><Relationship Id="rId1" Type="http://schemas.openxmlformats.org/officeDocument/2006/relationships/image" Target="../media/image18.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31.png"/><Relationship Id="rId4" Type="http://schemas.openxmlformats.org/officeDocument/2006/relationships/image" Target="../media/image12.svg"/><Relationship Id="rId3" Type="http://schemas.openxmlformats.org/officeDocument/2006/relationships/image" Target="../media/image15.png"/><Relationship Id="rId2" Type="http://schemas.openxmlformats.org/officeDocument/2006/relationships/image" Target="../media/image28.svg"/><Relationship Id="rId1" Type="http://schemas.openxmlformats.org/officeDocument/2006/relationships/image" Target="../media/image27.pn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 Id="rId3" Type="http://schemas.openxmlformats.org/officeDocument/2006/relationships/image" Target="../media/image34.png"/><Relationship Id="rId2" Type="http://schemas.openxmlformats.org/officeDocument/2006/relationships/image" Target="../media/image8.svg"/><Relationship Id="rId1"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1.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svg"/><Relationship Id="rId3" Type="http://schemas.openxmlformats.org/officeDocument/2006/relationships/image" Target="../media/image18.png"/><Relationship Id="rId2" Type="http://schemas.openxmlformats.org/officeDocument/2006/relationships/image" Target="../media/image14.svg"/><Relationship Id="rId1" Type="http://schemas.openxmlformats.org/officeDocument/2006/relationships/image" Target="../media/image24.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xml"/><Relationship Id="rId4" Type="http://schemas.openxmlformats.org/officeDocument/2006/relationships/image" Target="../media/image5.svg"/><Relationship Id="rId3" Type="http://schemas.openxmlformats.org/officeDocument/2006/relationships/image" Target="../media/image31.png"/><Relationship Id="rId2" Type="http://schemas.openxmlformats.org/officeDocument/2006/relationships/image" Target="../media/image8.svg"/><Relationship Id="rId1" Type="http://schemas.openxmlformats.org/officeDocument/2006/relationships/image" Target="../media/image19.png"/></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7.svg"/><Relationship Id="rId7" Type="http://schemas.openxmlformats.org/officeDocument/2006/relationships/image" Target="../media/image46.png"/><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 Id="rId3" Type="http://schemas.openxmlformats.org/officeDocument/2006/relationships/image" Target="../media/image42.png"/><Relationship Id="rId2" Type="http://schemas.openxmlformats.org/officeDocument/2006/relationships/image" Target="../media/image41.svg"/><Relationship Id="rId10" Type="http://schemas.openxmlformats.org/officeDocument/2006/relationships/notesSlide" Target="../notesSlides/notesSlide23.xml"/><Relationship Id="rId1"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1.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30.svg"/><Relationship Id="rId3" Type="http://schemas.openxmlformats.org/officeDocument/2006/relationships/image" Target="../media/image29.png"/><Relationship Id="rId2" Type="http://schemas.openxmlformats.org/officeDocument/2006/relationships/image" Target="../media/image8.svg"/><Relationship Id="rId1" Type="http://schemas.openxmlformats.org/officeDocument/2006/relationships/image" Target="../media/image19.png"/></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5.svg"/><Relationship Id="rId3" Type="http://schemas.openxmlformats.org/officeDocument/2006/relationships/image" Target="../media/image31.png"/><Relationship Id="rId2" Type="http://schemas.openxmlformats.org/officeDocument/2006/relationships/image" Target="../media/image3.svg"/><Relationship Id="rId1" Type="http://schemas.openxmlformats.org/officeDocument/2006/relationships/image" Target="../media/image18.pn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1.xml"/><Relationship Id="rId4" Type="http://schemas.openxmlformats.org/officeDocument/2006/relationships/image" Target="../media/image21.svg"/><Relationship Id="rId3" Type="http://schemas.openxmlformats.org/officeDocument/2006/relationships/image" Target="../media/image20.png"/><Relationship Id="rId2" Type="http://schemas.openxmlformats.org/officeDocument/2006/relationships/image" Target="../media/image8.svg"/><Relationship Id="rId1" Type="http://schemas.openxmlformats.org/officeDocument/2006/relationships/image" Target="../media/image19.png"/></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1.xml"/><Relationship Id="rId4" Type="http://schemas.openxmlformats.org/officeDocument/2006/relationships/image" Target="../media/image35.svg"/><Relationship Id="rId3" Type="http://schemas.openxmlformats.org/officeDocument/2006/relationships/image" Target="../media/image34.png"/><Relationship Id="rId2" Type="http://schemas.openxmlformats.org/officeDocument/2006/relationships/image" Target="../media/image51.svg"/><Relationship Id="rId1" Type="http://schemas.openxmlformats.org/officeDocument/2006/relationships/image" Target="../media/image50.png"/></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7" Type="http://schemas.openxmlformats.org/officeDocument/2006/relationships/slideLayout" Target="../slideLayouts/slideLayout1.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35.svg"/><Relationship Id="rId3" Type="http://schemas.openxmlformats.org/officeDocument/2006/relationships/image" Target="../media/image34.png"/><Relationship Id="rId2" Type="http://schemas.openxmlformats.org/officeDocument/2006/relationships/image" Target="../media/image53.svg"/><Relationship Id="rId1" Type="http://schemas.openxmlformats.org/officeDocument/2006/relationships/image" Target="../media/image52.png"/></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1.xml"/><Relationship Id="rId4" Type="http://schemas.openxmlformats.org/officeDocument/2006/relationships/image" Target="../media/image5.svg"/><Relationship Id="rId3" Type="http://schemas.openxmlformats.org/officeDocument/2006/relationships/image" Target="../media/image31.png"/><Relationship Id="rId2" Type="http://schemas.openxmlformats.org/officeDocument/2006/relationships/image" Target="../media/image3.svg"/><Relationship Id="rId1" Type="http://schemas.openxmlformats.org/officeDocument/2006/relationships/image" Target="../media/image18.png"/></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31.xml"/><Relationship Id="rId7" Type="http://schemas.openxmlformats.org/officeDocument/2006/relationships/slideLayout" Target="../slideLayouts/slideLayout1.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30.svg"/><Relationship Id="rId3" Type="http://schemas.openxmlformats.org/officeDocument/2006/relationships/image" Target="../media/image29.png"/><Relationship Id="rId2" Type="http://schemas.openxmlformats.org/officeDocument/2006/relationships/image" Target="../media/image33.svg"/><Relationship Id="rId1" Type="http://schemas.openxmlformats.org/officeDocument/2006/relationships/image" Target="../media/image32.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1.xml"/><Relationship Id="rId2" Type="http://schemas.openxmlformats.org/officeDocument/2006/relationships/image" Target="../media/image57.jpeg"/><Relationship Id="rId1" Type="http://schemas.openxmlformats.org/officeDocument/2006/relationships/image" Target="../media/image56.jpeg"/></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1.xml"/><Relationship Id="rId4" Type="http://schemas.openxmlformats.org/officeDocument/2006/relationships/image" Target="../media/image12.svg"/><Relationship Id="rId3" Type="http://schemas.openxmlformats.org/officeDocument/2006/relationships/image" Target="../media/image15.png"/><Relationship Id="rId2" Type="http://schemas.openxmlformats.org/officeDocument/2006/relationships/image" Target="../media/image3.svg"/><Relationship Id="rId1" Type="http://schemas.openxmlformats.org/officeDocument/2006/relationships/image" Target="../media/image18.png"/></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34.xml"/><Relationship Id="rId5" Type="http://schemas.openxmlformats.org/officeDocument/2006/relationships/slideLayout" Target="../slideLayouts/slideLayout1.xml"/><Relationship Id="rId4" Type="http://schemas.openxmlformats.org/officeDocument/2006/relationships/image" Target="../media/image21.svg"/><Relationship Id="rId3" Type="http://schemas.openxmlformats.org/officeDocument/2006/relationships/image" Target="../media/image20.png"/><Relationship Id="rId2" Type="http://schemas.openxmlformats.org/officeDocument/2006/relationships/image" Target="../media/image14.svg"/><Relationship Id="rId1" Type="http://schemas.openxmlformats.org/officeDocument/2006/relationships/image" Target="../media/image24.png"/></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slideLayout" Target="../slideLayouts/slideLayout1.xml"/><Relationship Id="rId4" Type="http://schemas.openxmlformats.org/officeDocument/2006/relationships/image" Target="../media/image5.svg"/><Relationship Id="rId3" Type="http://schemas.openxmlformats.org/officeDocument/2006/relationships/image" Target="../media/image31.png"/><Relationship Id="rId2" Type="http://schemas.openxmlformats.org/officeDocument/2006/relationships/image" Target="../media/image8.svg"/><Relationship Id="rId1" Type="http://schemas.openxmlformats.org/officeDocument/2006/relationships/image" Target="../media/image19.png"/></Relationships>
</file>

<file path=ppt/slides/_rels/slide36.xml.rels><?xml version="1.0" encoding="UTF-8" standalone="yes"?>
<Relationships xmlns="http://schemas.openxmlformats.org/package/2006/relationships"><Relationship Id="rId8" Type="http://schemas.openxmlformats.org/officeDocument/2006/relationships/notesSlide" Target="../notesSlides/notesSlide36.xml"/><Relationship Id="rId7"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2.svg"/><Relationship Id="rId3" Type="http://schemas.openxmlformats.org/officeDocument/2006/relationships/image" Target="../media/image15.png"/><Relationship Id="rId2" Type="http://schemas.openxmlformats.org/officeDocument/2006/relationships/image" Target="../media/image8.svg"/><Relationship Id="rId1" Type="http://schemas.openxmlformats.org/officeDocument/2006/relationships/image" Target="../media/image19.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1.xml"/><Relationship Id="rId2" Type="http://schemas.openxmlformats.org/officeDocument/2006/relationships/image" Target="../media/image59.svg"/><Relationship Id="rId1" Type="http://schemas.openxmlformats.org/officeDocument/2006/relationships/image" Target="../media/image58.png"/></Relationships>
</file>

<file path=ppt/slides/_rels/slide38.xml.rels><?xml version="1.0" encoding="UTF-8" standalone="yes"?>
<Relationships xmlns="http://schemas.openxmlformats.org/package/2006/relationships"><Relationship Id="rId5" Type="http://schemas.openxmlformats.org/officeDocument/2006/relationships/notesSlide" Target="../notesSlides/notesSlide38.xml"/><Relationship Id="rId4" Type="http://schemas.openxmlformats.org/officeDocument/2006/relationships/slideLayout" Target="../slideLayouts/slideLayout1.xml"/><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image" Target="../media/image6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41.xml"/><Relationship Id="rId7"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39.svg"/><Relationship Id="rId3" Type="http://schemas.openxmlformats.org/officeDocument/2006/relationships/image" Target="../media/image38.png"/><Relationship Id="rId2" Type="http://schemas.openxmlformats.org/officeDocument/2006/relationships/image" Target="../media/image64.svg"/><Relationship Id="rId1" Type="http://schemas.openxmlformats.org/officeDocument/2006/relationships/image" Target="../media/image63.png"/></Relationships>
</file>

<file path=ppt/slides/_rels/slide42.xml.rels><?xml version="1.0" encoding="UTF-8" standalone="yes"?>
<Relationships xmlns="http://schemas.openxmlformats.org/package/2006/relationships"><Relationship Id="rId6" Type="http://schemas.openxmlformats.org/officeDocument/2006/relationships/notesSlide" Target="../notesSlides/notesSlide42.xml"/><Relationship Id="rId5" Type="http://schemas.openxmlformats.org/officeDocument/2006/relationships/slideLayout" Target="../slideLayouts/slideLayout1.xml"/><Relationship Id="rId4" Type="http://schemas.openxmlformats.org/officeDocument/2006/relationships/image" Target="../media/image66.svg"/><Relationship Id="rId3" Type="http://schemas.openxmlformats.org/officeDocument/2006/relationships/image" Target="../media/image65.png"/><Relationship Id="rId2" Type="http://schemas.openxmlformats.org/officeDocument/2006/relationships/image" Target="../media/image8.svg"/><Relationship Id="rId1" Type="http://schemas.openxmlformats.org/officeDocument/2006/relationships/image" Target="../media/image19.png"/></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43.xml"/><Relationship Id="rId7" Type="http://schemas.openxmlformats.org/officeDocument/2006/relationships/slideLayout" Target="../slideLayouts/slideLayout1.xml"/><Relationship Id="rId6" Type="http://schemas.openxmlformats.org/officeDocument/2006/relationships/image" Target="../media/image70.svg"/><Relationship Id="rId5" Type="http://schemas.openxmlformats.org/officeDocument/2006/relationships/image" Target="../media/image69.png"/><Relationship Id="rId4" Type="http://schemas.openxmlformats.org/officeDocument/2006/relationships/image" Target="../media/image3.svg"/><Relationship Id="rId3" Type="http://schemas.openxmlformats.org/officeDocument/2006/relationships/image" Target="../media/image18.png"/><Relationship Id="rId2" Type="http://schemas.openxmlformats.org/officeDocument/2006/relationships/image" Target="../media/image68.svg"/><Relationship Id="rId1" Type="http://schemas.openxmlformats.org/officeDocument/2006/relationships/image" Target="../media/image67.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6" Type="http://schemas.openxmlformats.org/officeDocument/2006/relationships/notesSlide" Target="../notesSlides/notesSlide45.xml"/><Relationship Id="rId5" Type="http://schemas.openxmlformats.org/officeDocument/2006/relationships/slideLayout" Target="../slideLayouts/slideLayout1.xml"/><Relationship Id="rId4" Type="http://schemas.openxmlformats.org/officeDocument/2006/relationships/image" Target="../media/image72.svg"/><Relationship Id="rId3" Type="http://schemas.openxmlformats.org/officeDocument/2006/relationships/image" Target="../media/image71.png"/><Relationship Id="rId2" Type="http://schemas.openxmlformats.org/officeDocument/2006/relationships/image" Target="../media/image8.svg"/><Relationship Id="rId1" Type="http://schemas.openxmlformats.org/officeDocument/2006/relationships/image" Target="../media/image19.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47.xml"/><Relationship Id="rId7" Type="http://schemas.openxmlformats.org/officeDocument/2006/relationships/slideLayout" Target="../slideLayouts/slideLayout1.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0.svg"/><Relationship Id="rId3" Type="http://schemas.openxmlformats.org/officeDocument/2006/relationships/image" Target="../media/image29.png"/><Relationship Id="rId2" Type="http://schemas.openxmlformats.org/officeDocument/2006/relationships/image" Target="../media/image8.svg"/><Relationship Id="rId1" Type="http://schemas.openxmlformats.org/officeDocument/2006/relationships/image" Target="../media/image19.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286000"/>
            <a:ext cx="121920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FFFFFF"/>
                </a:solidFill>
                <a:latin typeface="黑体" panose="02010609060101010101" charset="-122"/>
                <a:ea typeface="黑体" panose="02010609060101010101" charset="-122"/>
                <a:cs typeface="Noto Sans SC"/>
                <a:sym typeface="Noto Sans SC"/>
              </a:rPr>
              <a:t>坚持用党的创新理论凝心铸魂</a:t>
            </a:r>
            <a:endParaRPr lang="en-US" sz="4800" b="1" i="0" u="none" strike="noStrike">
              <a:solidFill>
                <a:srgbClr val="FFFFFF"/>
              </a:solidFill>
              <a:latin typeface="黑体" panose="02010609060101010101" charset="-122"/>
              <a:ea typeface="黑体" panose="02010609060101010101" charset="-122"/>
              <a:cs typeface="Noto Sans SC"/>
              <a:sym typeface="Noto Sans SC"/>
            </a:endParaRPr>
          </a:p>
        </p:txBody>
      </p:sp>
      <p:sp>
        <p:nvSpPr>
          <p:cNvPr id="6" name="AutoShape 6"/>
          <p:cNvSpPr/>
          <p:nvPr/>
        </p:nvSpPr>
        <p:spPr>
          <a:xfrm>
            <a:off x="0" y="3683000"/>
            <a:ext cx="1219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0" i="0" u="none" strike="noStrike">
                <a:solidFill>
                  <a:srgbClr val="FFFFFF">
                    <a:alpha val="85098"/>
                  </a:srgbClr>
                </a:solidFill>
                <a:latin typeface="黑体" panose="02010609060101010101" charset="-122"/>
                <a:ea typeface="黑体" panose="02010609060101010101" charset="-122"/>
                <a:cs typeface="黑体" panose="02010609060101010101" charset="-122"/>
                <a:sym typeface="Noto Sans SC"/>
              </a:rPr>
              <a:t>主讲人：</a:t>
            </a:r>
            <a:r>
              <a:rPr lang="zh-CN" altLang="en-US" sz="2000" b="0" i="0" u="none" strike="noStrike">
                <a:solidFill>
                  <a:srgbClr val="FFFFFF">
                    <a:alpha val="85098"/>
                  </a:srgbClr>
                </a:solidFill>
                <a:latin typeface="黑体" panose="02010609060101010101" charset="-122"/>
                <a:ea typeface="黑体" panose="02010609060101010101" charset="-122"/>
                <a:cs typeface="黑体" panose="02010609060101010101" charset="-122"/>
                <a:sym typeface="Noto Sans SC"/>
              </a:rPr>
              <a:t>某教授</a:t>
            </a:r>
            <a:r>
              <a:rPr lang="en-US" sz="2000" b="0" i="0" u="none" strike="noStrike">
                <a:solidFill>
                  <a:srgbClr val="FFFFFF">
                    <a:alpha val="85098"/>
                  </a:srgbClr>
                </a:solidFill>
                <a:latin typeface="黑体" panose="02010609060101010101" charset="-122"/>
                <a:ea typeface="黑体" panose="02010609060101010101" charset="-122"/>
                <a:cs typeface="黑体" panose="02010609060101010101" charset="-122"/>
                <a:sym typeface="Noto Sans SC"/>
              </a:rPr>
              <a:t>   </a:t>
            </a:r>
            <a:endParaRPr lang="en-US" sz="2000" b="0" i="0" u="none" strike="noStrike">
              <a:solidFill>
                <a:srgbClr val="FFFFFF">
                  <a:alpha val="85098"/>
                </a:srgbClr>
              </a:solidFill>
              <a:latin typeface="黑体" panose="02010609060101010101" charset="-122"/>
              <a:ea typeface="黑体" panose="02010609060101010101" charset="-122"/>
              <a:cs typeface="黑体" panose="02010609060101010101" charset="-122"/>
              <a:sym typeface="Noto Sans S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黑体" panose="02010609060101010101" charset="-122"/>
                <a:ea typeface="黑体" panose="02010609060101010101" charset="-122"/>
                <a:cs typeface="Noto Sans SC"/>
                <a:sym typeface="Noto Sans SC"/>
              </a:rPr>
              <a:t>引言：思想建党</a:t>
            </a:r>
            <a:r>
              <a:rPr lang="zh-CN" altLang="en-US" sz="2400" b="1" i="0" u="none" strike="noStrike">
                <a:solidFill>
                  <a:srgbClr val="C00000"/>
                </a:solidFill>
                <a:latin typeface="黑体" panose="02010609060101010101" charset="-122"/>
                <a:ea typeface="黑体" panose="02010609060101010101" charset="-122"/>
                <a:cs typeface="Noto Sans SC"/>
                <a:sym typeface="Noto Sans SC"/>
              </a:rPr>
              <a:t>、</a:t>
            </a:r>
            <a:r>
              <a:rPr lang="en-US" sz="2400" b="1" i="0" u="none" strike="noStrike">
                <a:solidFill>
                  <a:srgbClr val="C00000"/>
                </a:solidFill>
                <a:latin typeface="黑体" panose="02010609060101010101" charset="-122"/>
                <a:ea typeface="黑体" panose="02010609060101010101" charset="-122"/>
                <a:cs typeface="Noto Sans SC"/>
                <a:sym typeface="Noto Sans SC"/>
              </a:rPr>
              <a:t>理论强党</a:t>
            </a:r>
            <a:r>
              <a:rPr lang="zh-CN" altLang="en-US" sz="2400" b="1" i="0" u="none" strike="noStrike">
                <a:solidFill>
                  <a:srgbClr val="C00000"/>
                </a:solidFill>
                <a:latin typeface="黑体" panose="02010609060101010101" charset="-122"/>
                <a:ea typeface="黑体" panose="02010609060101010101" charset="-122"/>
                <a:cs typeface="Noto Sans SC"/>
                <a:sym typeface="Noto Sans SC"/>
              </a:rPr>
              <a:t>是</a:t>
            </a:r>
            <a:r>
              <a:rPr lang="en-US" sz="2400" b="1">
                <a:solidFill>
                  <a:srgbClr val="C00000"/>
                </a:solidFill>
                <a:latin typeface="黑体" panose="02010609060101010101" charset="-122"/>
                <a:ea typeface="黑体" panose="02010609060101010101" charset="-122"/>
                <a:cs typeface="Noto Sans SC"/>
                <a:sym typeface="Noto Sans SC"/>
              </a:rPr>
              <a:t>我们党的鲜明特色和光荣传统</a:t>
            </a:r>
            <a:endParaRPr lang="en-US" sz="2400" b="1">
              <a:solidFill>
                <a:srgbClr val="C00000"/>
              </a:solidFill>
              <a:latin typeface="黑体" panose="02010609060101010101" charset="-122"/>
              <a:ea typeface="黑体" panose="02010609060101010101" charset="-122"/>
              <a:cs typeface="Noto Sans SC"/>
            </a:endParaRPr>
          </a:p>
        </p:txBody>
      </p:sp>
      <p:sp>
        <p:nvSpPr>
          <p:cNvPr id="4" name="AutoShape 4"/>
          <p:cNvSpPr/>
          <p:nvPr/>
        </p:nvSpPr>
        <p:spPr>
          <a:xfrm>
            <a:off x="762000" y="1778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100"/>
          </a:p>
        </p:txBody>
      </p:sp>
      <p:sp>
        <p:nvSpPr>
          <p:cNvPr id="5" name="AutoShape 5"/>
          <p:cNvSpPr/>
          <p:nvPr/>
        </p:nvSpPr>
        <p:spPr>
          <a:xfrm>
            <a:off x="762000" y="1778000"/>
            <a:ext cx="5207000" cy="2794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032000"/>
            <a:ext cx="355600" cy="355600"/>
          </a:xfrm>
          <a:prstGeom prst="rect">
            <a:avLst/>
          </a:prstGeom>
        </p:spPr>
      </p:pic>
      <p:sp>
        <p:nvSpPr>
          <p:cNvPr id="7" name="AutoShape 7"/>
          <p:cNvSpPr/>
          <p:nvPr/>
        </p:nvSpPr>
        <p:spPr>
          <a:xfrm>
            <a:off x="1498600" y="2032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鲜明底色与历史传承</a:t>
            </a:r>
            <a:endParaRPr lang="en-US" sz="1100"/>
          </a:p>
        </p:txBody>
      </p:sp>
      <p:sp>
        <p:nvSpPr>
          <p:cNvPr id="8" name="AutoShape 8"/>
          <p:cNvSpPr/>
          <p:nvPr/>
        </p:nvSpPr>
        <p:spPr>
          <a:xfrm>
            <a:off x="1016000" y="2667000"/>
            <a:ext cx="4699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a:ea typeface="Noto Sans SC"/>
                <a:cs typeface="Noto Sans SC"/>
                <a:sym typeface="Noto Sans SC"/>
              </a:rPr>
              <a:t>注重思想建党、理论强党，是我们党在百年奋斗中形成的鲜明政治品格。从革命年代的延安整风，到新时代的主题教育，始终坚持用马克思主义中国化时代化的最新成果武装全党，这是我们党保持团结统一、坚定理想信念的根本前提，也是区别于其他政党的显著标志。</a:t>
            </a:r>
            <a:endParaRPr lang="en-US" sz="1100"/>
          </a:p>
        </p:txBody>
      </p:sp>
      <p:sp>
        <p:nvSpPr>
          <p:cNvPr id="9" name="AutoShape 9"/>
          <p:cNvSpPr/>
          <p:nvPr/>
        </p:nvSpPr>
        <p:spPr>
          <a:xfrm>
            <a:off x="6223000" y="1778000"/>
            <a:ext cx="5207000" cy="2794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032000"/>
            <a:ext cx="355600" cy="355600"/>
          </a:xfrm>
          <a:prstGeom prst="rect">
            <a:avLst/>
          </a:prstGeom>
        </p:spPr>
      </p:pic>
      <p:sp>
        <p:nvSpPr>
          <p:cNvPr id="11" name="AutoShape 11"/>
          <p:cNvSpPr/>
          <p:nvPr/>
        </p:nvSpPr>
        <p:spPr>
          <a:xfrm>
            <a:off x="6959600" y="2032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制胜密码与时代优势</a:t>
            </a:r>
            <a:endParaRPr lang="en-US" sz="1100"/>
          </a:p>
        </p:txBody>
      </p:sp>
      <p:sp>
        <p:nvSpPr>
          <p:cNvPr id="12" name="AutoShape 12"/>
          <p:cNvSpPr/>
          <p:nvPr/>
        </p:nvSpPr>
        <p:spPr>
          <a:xfrm>
            <a:off x="6477000" y="2667000"/>
            <a:ext cx="4699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a:ea typeface="Noto Sans SC"/>
                <a:cs typeface="Noto Sans SC"/>
                <a:sym typeface="Noto Sans SC"/>
              </a:rPr>
              <a:t>这是我们党历经百年风雨依然风华正茂的“制胜密码”。在复杂多变的国内外形势下，思想理论的清醒是政治坚定的基础，理论武装的强化是行动自觉的保障。这一独特优势，让我们党始终能够把握历史主动，凝聚起攻坚克难、砥砺前行的磅礴力量，不断从胜利走向新的胜利。</a:t>
            </a:r>
            <a:endParaRPr lang="en-US" sz="1100"/>
          </a:p>
        </p:txBody>
      </p:sp>
      <p:pic>
        <p:nvPicPr>
          <p:cNvPr id="14" name="图片 13"/>
          <p:cNvPicPr>
            <a:picLocks noChangeAspect="1"/>
          </p:cNvPicPr>
          <p:nvPr userDrawn="1"/>
        </p:nvPicPr>
        <p:blipFill>
          <a:blip r:embed="rId5"/>
          <a:srcRect l="14719" t="70440"/>
          <a:stretch>
            <a:fillRect/>
          </a:stretch>
        </p:blipFill>
        <p:spPr>
          <a:xfrm>
            <a:off x="-635" y="5852795"/>
            <a:ext cx="12192635" cy="1013460"/>
          </a:xfrm>
          <a:prstGeom prst="rect">
            <a:avLst/>
          </a:prstGeom>
        </p:spPr>
      </p:pic>
      <p:cxnSp>
        <p:nvCxnSpPr>
          <p:cNvPr id="15" name="直接连接符 14"/>
          <p:cNvCxnSpPr/>
          <p:nvPr/>
        </p:nvCxnSpPr>
        <p:spPr>
          <a:xfrm>
            <a:off x="652145" y="1397000"/>
            <a:ext cx="10906760" cy="0"/>
          </a:xfrm>
          <a:prstGeom prst="line">
            <a:avLst/>
          </a:prstGeom>
          <a:ln w="34925" cmpd="sng">
            <a:solidFill>
              <a:srgbClr val="C00000"/>
            </a:solidFill>
            <a:prstDash val="solid"/>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黑体" panose="02010609060101010101" charset="-122"/>
                <a:ea typeface="黑体" panose="02010609060101010101" charset="-122"/>
                <a:cs typeface="Noto Sans SC"/>
                <a:sym typeface="Noto Sans SC"/>
              </a:rPr>
              <a:t>引言：</a:t>
            </a:r>
            <a:r>
              <a:rPr lang="en-US" sz="2400" b="1">
                <a:solidFill>
                  <a:srgbClr val="C00000"/>
                </a:solidFill>
                <a:latin typeface="黑体" panose="02010609060101010101" charset="-122"/>
                <a:ea typeface="黑体" panose="02010609060101010101" charset="-122"/>
                <a:cs typeface="Noto Sans SC"/>
                <a:sym typeface="Noto Sans SC"/>
              </a:rPr>
              <a:t>用党的创新理论凝心铸魂新时代新征程的迫切要求</a:t>
            </a:r>
            <a:endParaRPr lang="en-US" sz="2400" b="1">
              <a:solidFill>
                <a:srgbClr val="C00000"/>
              </a:solidFill>
              <a:latin typeface="黑体" panose="02010609060101010101" charset="-122"/>
              <a:ea typeface="黑体" panose="02010609060101010101" charset="-122"/>
              <a:cs typeface="Noto Sans SC"/>
              <a:sym typeface="Noto Sans SC"/>
            </a:endParaRPr>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100"/>
          </a:p>
        </p:txBody>
      </p:sp>
      <p:sp>
        <p:nvSpPr>
          <p:cNvPr id="5" name="AutoShape 5"/>
          <p:cNvSpPr/>
          <p:nvPr/>
        </p:nvSpPr>
        <p:spPr>
          <a:xfrm>
            <a:off x="762000" y="1793240"/>
            <a:ext cx="3378200" cy="29210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047240"/>
            <a:ext cx="355600" cy="355600"/>
          </a:xfrm>
          <a:prstGeom prst="rect">
            <a:avLst/>
          </a:prstGeom>
        </p:spPr>
      </p:pic>
      <p:sp>
        <p:nvSpPr>
          <p:cNvPr id="7" name="AutoShape 7"/>
          <p:cNvSpPr/>
          <p:nvPr/>
        </p:nvSpPr>
        <p:spPr>
          <a:xfrm>
            <a:off x="1473200" y="204724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科学内涵的核心要义</a:t>
            </a:r>
            <a:endParaRPr lang="en-US" sz="1100"/>
          </a:p>
        </p:txBody>
      </p:sp>
      <p:cxnSp>
        <p:nvCxnSpPr>
          <p:cNvPr id="8" name="Connector 8"/>
          <p:cNvCxnSpPr/>
          <p:nvPr/>
        </p:nvCxnSpPr>
        <p:spPr>
          <a:xfrm rot="-15211">
            <a:off x="1016014" y="257429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2783840"/>
            <a:ext cx="2870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“坚持用党的创新理论凝心铸魂”是习近平党建思想的核心内涵之一，深刻揭示了理论武装在党的建设中的基础性地位，是我们党保持思想统一、步调一致的根本保证。</a:t>
            </a:r>
            <a:endParaRPr lang="en-US" sz="1100"/>
          </a:p>
        </p:txBody>
      </p:sp>
      <p:sp>
        <p:nvSpPr>
          <p:cNvPr id="10" name="AutoShape 10"/>
          <p:cNvSpPr/>
          <p:nvPr/>
        </p:nvSpPr>
        <p:spPr>
          <a:xfrm>
            <a:off x="4394200" y="1793240"/>
            <a:ext cx="3378200" cy="29210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047240"/>
            <a:ext cx="355600" cy="355600"/>
          </a:xfrm>
          <a:prstGeom prst="rect">
            <a:avLst/>
          </a:prstGeom>
        </p:spPr>
      </p:pic>
      <p:sp>
        <p:nvSpPr>
          <p:cNvPr id="12" name="AutoShape 12"/>
          <p:cNvSpPr/>
          <p:nvPr/>
        </p:nvSpPr>
        <p:spPr>
          <a:xfrm>
            <a:off x="5105400" y="204724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思想建设的根本任务</a:t>
            </a:r>
            <a:endParaRPr lang="en-US" sz="1100"/>
          </a:p>
        </p:txBody>
      </p:sp>
      <p:cxnSp>
        <p:nvCxnSpPr>
          <p:cNvPr id="13" name="Connector 13"/>
          <p:cNvCxnSpPr/>
          <p:nvPr/>
        </p:nvCxnSpPr>
        <p:spPr>
          <a:xfrm rot="-15211">
            <a:off x="4648214" y="257429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48200" y="2783840"/>
            <a:ext cx="2870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这是新时代党的思想建设的根本任务，旨在通过持续的理论学习与思想淬炼，补足精神之钙，坚定理想信念，确保全党始终保持统一的思想、坚定的意志和强大的战斗力。</a:t>
            </a:r>
            <a:endParaRPr lang="en-US" sz="1100"/>
          </a:p>
        </p:txBody>
      </p:sp>
      <p:sp>
        <p:nvSpPr>
          <p:cNvPr id="15" name="AutoShape 15"/>
          <p:cNvSpPr/>
          <p:nvPr/>
        </p:nvSpPr>
        <p:spPr>
          <a:xfrm>
            <a:off x="8026400" y="1793240"/>
            <a:ext cx="3378200" cy="29210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047240"/>
            <a:ext cx="355600" cy="355600"/>
          </a:xfrm>
          <a:prstGeom prst="rect">
            <a:avLst/>
          </a:prstGeom>
        </p:spPr>
      </p:pic>
      <p:sp>
        <p:nvSpPr>
          <p:cNvPr id="17" name="AutoShape 17"/>
          <p:cNvSpPr/>
          <p:nvPr/>
        </p:nvSpPr>
        <p:spPr>
          <a:xfrm>
            <a:off x="8737600" y="204724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凝心聚力的时代要求</a:t>
            </a:r>
            <a:endParaRPr lang="en-US" sz="1100"/>
          </a:p>
        </p:txBody>
      </p:sp>
      <p:cxnSp>
        <p:nvCxnSpPr>
          <p:cNvPr id="18" name="Connector 18"/>
          <p:cNvCxnSpPr/>
          <p:nvPr/>
        </p:nvCxnSpPr>
        <p:spPr>
          <a:xfrm rot="-15211">
            <a:off x="8280414" y="257429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280400" y="2783840"/>
            <a:ext cx="2870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面对新征程上的风险挑战，必须推动全党在思想上、意志上、行动上实现高度统一，凝聚起团结奋斗的磅礴力量，为全面建设社会主义现代化国家提供坚实的政治保证。</a:t>
            </a:r>
            <a:endParaRPr lang="en-US" sz="1100"/>
          </a:p>
        </p:txBody>
      </p:sp>
      <p:pic>
        <p:nvPicPr>
          <p:cNvPr id="21" name="图片 20"/>
          <p:cNvPicPr>
            <a:picLocks noChangeAspect="1"/>
          </p:cNvPicPr>
          <p:nvPr userDrawn="1"/>
        </p:nvPicPr>
        <p:blipFill>
          <a:blip r:embed="rId7"/>
          <a:srcRect l="14719" t="70440"/>
          <a:stretch>
            <a:fillRect/>
          </a:stretch>
        </p:blipFill>
        <p:spPr>
          <a:xfrm>
            <a:off x="-635" y="5852795"/>
            <a:ext cx="12192635" cy="1013460"/>
          </a:xfrm>
          <a:prstGeom prst="rect">
            <a:avLst/>
          </a:prstGeom>
        </p:spPr>
      </p:pic>
      <p:cxnSp>
        <p:nvCxnSpPr>
          <p:cNvPr id="22" name="直接连接符 21"/>
          <p:cNvCxnSpPr/>
          <p:nvPr/>
        </p:nvCxnSpPr>
        <p:spPr>
          <a:xfrm>
            <a:off x="652145" y="1397000"/>
            <a:ext cx="10906760" cy="0"/>
          </a:xfrm>
          <a:prstGeom prst="line">
            <a:avLst/>
          </a:prstGeom>
          <a:ln w="34925" cmpd="sng">
            <a:solidFill>
              <a:srgbClr val="C00000"/>
            </a:solidFill>
            <a:prstDash val="solid"/>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a:sym typeface="Noto Sans SC"/>
              </a:rPr>
              <a:t>目录</a:t>
            </a:r>
            <a:endParaRPr lang="en-US" sz="3600" b="1" i="0" u="none" strike="noStrike">
              <a:solidFill>
                <a:srgbClr val="C00000"/>
              </a:solidFill>
              <a:latin typeface="黑体" panose="02010609060101010101" charset="-122"/>
              <a:ea typeface="黑体" panose="02010609060101010101" charset="-122"/>
              <a:cs typeface="Noto Sans SC"/>
              <a:sym typeface="Noto Sans SC"/>
            </a:endParaRPr>
          </a:p>
        </p:txBody>
      </p:sp>
      <p:sp>
        <p:nvSpPr>
          <p:cNvPr id="9" name="AutoShape 9"/>
          <p:cNvSpPr/>
          <p:nvPr/>
        </p:nvSpPr>
        <p:spPr>
          <a:xfrm>
            <a:off x="952500" y="1603375"/>
            <a:ext cx="10237470" cy="132334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1143000" y="1793875"/>
            <a:ext cx="1248410" cy="44132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黑体" panose="02010609060101010101" charset="-122"/>
                <a:ea typeface="黑体" panose="02010609060101010101" charset="-122"/>
                <a:cs typeface="Noto Sans SC"/>
                <a:sym typeface="Noto Sans SC"/>
              </a:rPr>
              <a:t>01</a:t>
            </a:r>
            <a:endParaRPr lang="en-US" sz="2000" b="1" i="0" u="none" strike="noStrike">
              <a:solidFill>
                <a:srgbClr val="C00000"/>
              </a:solidFill>
              <a:latin typeface="黑体" panose="02010609060101010101" charset="-122"/>
              <a:ea typeface="黑体" panose="02010609060101010101" charset="-122"/>
              <a:cs typeface="Noto Sans SC"/>
              <a:sym typeface="Noto Sans SC"/>
            </a:endParaRPr>
          </a:p>
        </p:txBody>
      </p:sp>
      <p:sp>
        <p:nvSpPr>
          <p:cNvPr id="11" name="AutoShape 11"/>
          <p:cNvSpPr/>
          <p:nvPr/>
        </p:nvSpPr>
        <p:spPr>
          <a:xfrm>
            <a:off x="1638300" y="1831975"/>
            <a:ext cx="7990205" cy="29400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黑体" panose="02010609060101010101" charset="-122"/>
                <a:ea typeface="黑体" panose="02010609060101010101" charset="-122"/>
                <a:cs typeface="Noto Sans SC"/>
                <a:sym typeface="Noto Sans SC"/>
              </a:rPr>
              <a:t>深刻把握科学内涵</a:t>
            </a:r>
            <a:endParaRPr lang="en-US" sz="2000" b="1" i="0" u="none" strike="noStrike">
              <a:solidFill>
                <a:srgbClr val="C00000"/>
              </a:solidFill>
              <a:latin typeface="黑体" panose="02010609060101010101" charset="-122"/>
              <a:ea typeface="黑体" panose="02010609060101010101" charset="-122"/>
              <a:cs typeface="Noto Sans SC"/>
              <a:sym typeface="Noto Sans SC"/>
            </a:endParaRPr>
          </a:p>
        </p:txBody>
      </p:sp>
      <p:sp>
        <p:nvSpPr>
          <p:cNvPr id="12" name="AutoShape 12"/>
          <p:cNvSpPr/>
          <p:nvPr/>
        </p:nvSpPr>
        <p:spPr>
          <a:xfrm>
            <a:off x="1143000" y="2266950"/>
            <a:ext cx="9761220" cy="58801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555555"/>
                </a:solidFill>
                <a:latin typeface="Noto Sans SC"/>
                <a:ea typeface="Noto Sans SC"/>
                <a:cs typeface="Noto Sans SC"/>
                <a:sym typeface="Noto Sans SC"/>
              </a:rPr>
              <a:t>以党的创新理论明方向、聚人心、强底气，深刻理解其核心要义、精神实质、丰富内涵和实践要求，筑牢思想根基。</a:t>
            </a:r>
            <a:endParaRPr lang="en-US" sz="1800" b="0" i="0" u="none" strike="noStrike">
              <a:solidFill>
                <a:srgbClr val="555555"/>
              </a:solidFill>
              <a:latin typeface="Noto Sans SC"/>
              <a:ea typeface="Noto Sans SC"/>
              <a:cs typeface="Noto Sans SC"/>
              <a:sym typeface="Noto Sans SC"/>
            </a:endParaRPr>
          </a:p>
        </p:txBody>
      </p:sp>
      <p:sp>
        <p:nvSpPr>
          <p:cNvPr id="13" name="AutoShape 13"/>
          <p:cNvSpPr/>
          <p:nvPr/>
        </p:nvSpPr>
        <p:spPr>
          <a:xfrm>
            <a:off x="952500" y="3210560"/>
            <a:ext cx="10237470" cy="132334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1143000" y="3401060"/>
            <a:ext cx="1248410" cy="44132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黑体" panose="02010609060101010101" charset="-122"/>
                <a:ea typeface="黑体" panose="02010609060101010101" charset="-122"/>
                <a:cs typeface="Noto Sans SC"/>
                <a:sym typeface="Noto Sans SC"/>
              </a:rPr>
              <a:t>02</a:t>
            </a:r>
            <a:endParaRPr lang="en-US" sz="2000" b="1" i="0" u="none" strike="noStrike">
              <a:solidFill>
                <a:srgbClr val="C00000"/>
              </a:solidFill>
              <a:latin typeface="黑体" panose="02010609060101010101" charset="-122"/>
              <a:ea typeface="黑体" panose="02010609060101010101" charset="-122"/>
              <a:cs typeface="Noto Sans SC"/>
              <a:sym typeface="Noto Sans SC"/>
            </a:endParaRPr>
          </a:p>
        </p:txBody>
      </p:sp>
      <p:sp>
        <p:nvSpPr>
          <p:cNvPr id="15" name="AutoShape 15"/>
          <p:cNvSpPr/>
          <p:nvPr/>
        </p:nvSpPr>
        <p:spPr>
          <a:xfrm>
            <a:off x="1638300" y="3439160"/>
            <a:ext cx="7990205" cy="29400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黑体" panose="02010609060101010101" charset="-122"/>
                <a:ea typeface="黑体" panose="02010609060101010101" charset="-122"/>
                <a:cs typeface="Noto Sans SC"/>
                <a:sym typeface="Noto Sans SC"/>
              </a:rPr>
              <a:t>充分认识重大意义</a:t>
            </a:r>
            <a:endParaRPr lang="en-US" sz="2000" b="1" i="0" u="none" strike="noStrike">
              <a:solidFill>
                <a:srgbClr val="C00000"/>
              </a:solidFill>
              <a:latin typeface="黑体" panose="02010609060101010101" charset="-122"/>
              <a:ea typeface="黑体" panose="02010609060101010101" charset="-122"/>
              <a:cs typeface="Noto Sans SC"/>
              <a:sym typeface="Noto Sans SC"/>
            </a:endParaRPr>
          </a:p>
        </p:txBody>
      </p:sp>
      <p:sp>
        <p:nvSpPr>
          <p:cNvPr id="16" name="AutoShape 16"/>
          <p:cNvSpPr/>
          <p:nvPr/>
        </p:nvSpPr>
        <p:spPr>
          <a:xfrm>
            <a:off x="1143000" y="3874135"/>
            <a:ext cx="9761220" cy="58801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555555"/>
                </a:solidFill>
                <a:latin typeface="Noto Sans SC"/>
                <a:ea typeface="Noto Sans SC"/>
                <a:cs typeface="Noto Sans SC"/>
                <a:sym typeface="Noto Sans SC"/>
              </a:rPr>
              <a:t>以理论先进确保党的先进性，以思想统一巩固执政基础，为强国建设、民族复兴提供坚实的思想保证和精神力量。</a:t>
            </a:r>
            <a:endParaRPr lang="en-US" sz="1800" b="0" i="0" u="none" strike="noStrike">
              <a:solidFill>
                <a:srgbClr val="555555"/>
              </a:solidFill>
              <a:latin typeface="Noto Sans SC"/>
              <a:ea typeface="Noto Sans SC"/>
              <a:cs typeface="Noto Sans SC"/>
              <a:sym typeface="Noto Sans SC"/>
            </a:endParaRPr>
          </a:p>
        </p:txBody>
      </p:sp>
      <p:sp>
        <p:nvSpPr>
          <p:cNvPr id="17" name="AutoShape 17"/>
          <p:cNvSpPr/>
          <p:nvPr/>
        </p:nvSpPr>
        <p:spPr>
          <a:xfrm>
            <a:off x="952500" y="4817745"/>
            <a:ext cx="10237470" cy="132334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1143000" y="5008245"/>
            <a:ext cx="1248410" cy="44132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黑体" panose="02010609060101010101" charset="-122"/>
                <a:ea typeface="黑体" panose="02010609060101010101" charset="-122"/>
                <a:cs typeface="Noto Sans SC"/>
                <a:sym typeface="Noto Sans SC"/>
              </a:rPr>
              <a:t>03</a:t>
            </a:r>
            <a:endParaRPr lang="en-US" sz="2000" b="1" i="0" u="none" strike="noStrike">
              <a:solidFill>
                <a:srgbClr val="C00000"/>
              </a:solidFill>
              <a:latin typeface="黑体" panose="02010609060101010101" charset="-122"/>
              <a:ea typeface="黑体" panose="02010609060101010101" charset="-122"/>
              <a:cs typeface="Noto Sans SC"/>
              <a:sym typeface="Noto Sans SC"/>
            </a:endParaRPr>
          </a:p>
        </p:txBody>
      </p:sp>
      <p:sp>
        <p:nvSpPr>
          <p:cNvPr id="19" name="AutoShape 19"/>
          <p:cNvSpPr/>
          <p:nvPr/>
        </p:nvSpPr>
        <p:spPr>
          <a:xfrm>
            <a:off x="1638300" y="5046345"/>
            <a:ext cx="7990205" cy="29400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黑体" panose="02010609060101010101" charset="-122"/>
                <a:ea typeface="黑体" panose="02010609060101010101" charset="-122"/>
                <a:cs typeface="Noto Sans SC"/>
                <a:sym typeface="Noto Sans SC"/>
              </a:rPr>
              <a:t>自觉用创新理论武装头脑</a:t>
            </a:r>
            <a:endParaRPr lang="en-US" sz="2000" b="1" i="0" u="none" strike="noStrike">
              <a:solidFill>
                <a:srgbClr val="C00000"/>
              </a:solidFill>
              <a:latin typeface="黑体" panose="02010609060101010101" charset="-122"/>
              <a:ea typeface="黑体" panose="02010609060101010101" charset="-122"/>
              <a:cs typeface="Noto Sans SC"/>
              <a:sym typeface="Noto Sans SC"/>
            </a:endParaRPr>
          </a:p>
        </p:txBody>
      </p:sp>
      <p:sp>
        <p:nvSpPr>
          <p:cNvPr id="20" name="AutoShape 20"/>
          <p:cNvSpPr/>
          <p:nvPr/>
        </p:nvSpPr>
        <p:spPr>
          <a:xfrm>
            <a:off x="1143000" y="5481320"/>
            <a:ext cx="9761220" cy="58801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555555"/>
                </a:solidFill>
                <a:latin typeface="Noto Sans SC"/>
                <a:ea typeface="Noto Sans SC"/>
                <a:cs typeface="Noto Sans SC"/>
                <a:sym typeface="Noto Sans SC"/>
              </a:rPr>
              <a:t>坚持学思用贯通、知信行统一，把理论学习成果转化为坚定理想、锤炼党性和指导实践、推动工作的强大力量。</a:t>
            </a:r>
            <a:endParaRPr lang="en-US" sz="1800" b="0" i="0" u="none" strike="noStrike">
              <a:solidFill>
                <a:srgbClr val="555555"/>
              </a:solidFill>
              <a:latin typeface="Noto Sans SC"/>
              <a:ea typeface="Noto Sans SC"/>
              <a:cs typeface="Noto Sans SC"/>
              <a:sym typeface="Noto Sans SC"/>
            </a:endParaRPr>
          </a:p>
        </p:txBody>
      </p:sp>
      <p:pic>
        <p:nvPicPr>
          <p:cNvPr id="21" name="图片 20"/>
          <p:cNvPicPr>
            <a:picLocks noChangeAspect="1"/>
          </p:cNvPicPr>
          <p:nvPr userDrawn="1"/>
        </p:nvPicPr>
        <p:blipFill>
          <a:blip r:embed="rId1"/>
          <a:srcRect l="14719" t="70440"/>
          <a:stretch>
            <a:fillRect/>
          </a:stretch>
        </p:blipFill>
        <p:spPr>
          <a:xfrm>
            <a:off x="-635" y="5852795"/>
            <a:ext cx="12192635" cy="1013460"/>
          </a:xfrm>
          <a:prstGeom prst="rect">
            <a:avLst/>
          </a:prstGeom>
        </p:spPr>
      </p:pic>
      <p:cxnSp>
        <p:nvCxnSpPr>
          <p:cNvPr id="22" name="直接连接符 21"/>
          <p:cNvCxnSpPr/>
          <p:nvPr/>
        </p:nvCxnSpPr>
        <p:spPr>
          <a:xfrm>
            <a:off x="652145" y="1397000"/>
            <a:ext cx="10906760" cy="0"/>
          </a:xfrm>
          <a:prstGeom prst="line">
            <a:avLst/>
          </a:prstGeom>
          <a:ln w="34925" cmpd="sng">
            <a:solidFill>
              <a:srgbClr val="C00000"/>
            </a:solidFill>
            <a:prstDash val="solid"/>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286000"/>
            <a:ext cx="12192000" cy="635000"/>
          </a:xfrm>
          <a:prstGeom prst="rect">
            <a:avLst/>
          </a:prstGeom>
          <a:noFill/>
          <a:ln w="12700" cap="flat" cmpd="sng">
            <a:noFill/>
            <a:prstDash val="solid"/>
            <a:round/>
          </a:ln>
        </p:spPr>
        <p:txBody>
          <a:bodyPr vert="horz" wrap="square" lIns="0" tIns="0" rIns="0" bIns="0" rtlCol="0" anchor="ctr" anchorCtr="0">
            <a:scene3d>
              <a:camera prst="orthographicFront"/>
              <a:lightRig rig="threePt" dir="t"/>
            </a:scene3d>
          </a:bodyPr>
          <a:lstStyle/>
          <a:p>
            <a:pPr marL="0" indent="0" algn="ctr">
              <a:lnSpc>
                <a:spcPct val="125000"/>
              </a:lnSpc>
              <a:defRPr/>
            </a:pPr>
            <a:r>
              <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a:sym typeface="Noto Sans SC"/>
              </a:rPr>
              <a:t>第</a:t>
            </a:r>
            <a:r>
              <a:rPr lang="zh-CN" alt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a:sym typeface="Noto Sans SC"/>
              </a:rPr>
              <a:t>一</a:t>
            </a:r>
            <a:r>
              <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a:sym typeface="Noto Sans SC"/>
              </a:rPr>
              <a:t>部分</a:t>
            </a:r>
            <a:endPar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a:sym typeface="Noto Sans SC"/>
            </a:endParaRPr>
          </a:p>
        </p:txBody>
      </p:sp>
      <p:sp>
        <p:nvSpPr>
          <p:cNvPr id="4" name="AutoShape 4"/>
          <p:cNvSpPr/>
          <p:nvPr/>
        </p:nvSpPr>
        <p:spPr>
          <a:xfrm>
            <a:off x="508000" y="3034665"/>
            <a:ext cx="11176000" cy="1905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3600" b="1" i="0" u="none" strike="noStrike">
                <a:solidFill>
                  <a:schemeClr val="bg1"/>
                </a:solidFill>
                <a:latin typeface="黑体" panose="02010609060101010101" charset="-122"/>
                <a:ea typeface="黑体" panose="02010609060101010101" charset="-122"/>
                <a:cs typeface="黑体" panose="02010609060101010101" charset="-122"/>
                <a:sym typeface="Noto Sans SC"/>
              </a:rPr>
              <a:t>深刻把握“坚持用党的创新理论</a:t>
            </a:r>
            <a:br>
              <a:rPr lang="en-US" sz="3600" b="1" i="0" u="none" strike="noStrike">
                <a:solidFill>
                  <a:schemeClr val="bg1"/>
                </a:solidFill>
                <a:latin typeface="黑体" panose="02010609060101010101" charset="-122"/>
                <a:ea typeface="黑体" panose="02010609060101010101" charset="-122"/>
                <a:cs typeface="黑体" panose="02010609060101010101" charset="-122"/>
                <a:sym typeface="Noto Sans SC"/>
              </a:rPr>
            </a:br>
            <a:r>
              <a:rPr lang="en-US" sz="3600" b="1" i="0" u="none" strike="noStrike">
                <a:solidFill>
                  <a:schemeClr val="bg1"/>
                </a:solidFill>
                <a:latin typeface="黑体" panose="02010609060101010101" charset="-122"/>
                <a:ea typeface="黑体" panose="02010609060101010101" charset="-122"/>
                <a:cs typeface="黑体" panose="02010609060101010101" charset="-122"/>
                <a:sym typeface="Noto Sans SC"/>
              </a:rPr>
              <a:t>凝心铸魂”的科学内涵</a:t>
            </a:r>
            <a:endParaRPr lang="en-US" sz="3600" b="1" i="0" u="none" strike="noStrike">
              <a:solidFill>
                <a:schemeClr val="bg1"/>
              </a:solidFill>
              <a:latin typeface="黑体" panose="02010609060101010101" charset="-122"/>
              <a:ea typeface="黑体" panose="02010609060101010101" charset="-122"/>
              <a:cs typeface="黑体" panose="02010609060101010101" charset="-122"/>
              <a:sym typeface="Noto Sans S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sp>
        <p:nvSpPr>
          <p:cNvPr id="4" name="AutoShape 4"/>
          <p:cNvSpPr/>
          <p:nvPr/>
        </p:nvSpPr>
        <p:spPr>
          <a:xfrm>
            <a:off x="762000" y="2032000"/>
            <a:ext cx="5207000" cy="203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86000"/>
            <a:ext cx="406400" cy="406400"/>
          </a:xfrm>
          <a:prstGeom prst="rect">
            <a:avLst/>
          </a:prstGeom>
        </p:spPr>
      </p:pic>
      <p:sp>
        <p:nvSpPr>
          <p:cNvPr id="6" name="AutoShape 6"/>
          <p:cNvSpPr/>
          <p:nvPr/>
        </p:nvSpPr>
        <p:spPr>
          <a:xfrm>
            <a:off x="1524000" y="2286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根本任务：凝心铸魂</a:t>
            </a:r>
            <a:endParaRPr lang="en-US" sz="1100"/>
          </a:p>
        </p:txBody>
      </p:sp>
      <p:sp>
        <p:nvSpPr>
          <p:cNvPr id="7" name="AutoShape 7"/>
          <p:cNvSpPr/>
          <p:nvPr/>
        </p:nvSpPr>
        <p:spPr>
          <a:xfrm>
            <a:off x="1016000" y="2857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74151"/>
                </a:solidFill>
                <a:latin typeface="Noto Sans SC"/>
                <a:ea typeface="Noto Sans SC"/>
                <a:cs typeface="Noto Sans SC"/>
                <a:sym typeface="Noto Sans SC"/>
              </a:rPr>
              <a:t>坚持用党的创新理论凝心铸魂，是新时代党的思想建设的根本任务。这一任务旨在筑牢全党团结奋斗的共同思想基础，确保全党在思想上政治上行动上同党中央保持高度一致。</a:t>
            </a:r>
            <a:endParaRPr lang="en-US" sz="1100"/>
          </a:p>
        </p:txBody>
      </p:sp>
      <p:sp>
        <p:nvSpPr>
          <p:cNvPr id="8" name="AutoShape 8"/>
          <p:cNvSpPr/>
          <p:nvPr/>
        </p:nvSpPr>
        <p:spPr>
          <a:xfrm>
            <a:off x="6223000" y="2032000"/>
            <a:ext cx="5207000" cy="203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286000"/>
            <a:ext cx="406400" cy="406400"/>
          </a:xfrm>
          <a:prstGeom prst="rect">
            <a:avLst/>
          </a:prstGeom>
        </p:spPr>
      </p:pic>
      <p:sp>
        <p:nvSpPr>
          <p:cNvPr id="10" name="AutoShape 10"/>
          <p:cNvSpPr/>
          <p:nvPr/>
        </p:nvSpPr>
        <p:spPr>
          <a:xfrm>
            <a:off x="6985000" y="2286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核心要求：武装全党</a:t>
            </a:r>
            <a:endParaRPr lang="en-US" sz="1100"/>
          </a:p>
        </p:txBody>
      </p:sp>
      <p:sp>
        <p:nvSpPr>
          <p:cNvPr id="11" name="AutoShape 11"/>
          <p:cNvSpPr/>
          <p:nvPr/>
        </p:nvSpPr>
        <p:spPr>
          <a:xfrm>
            <a:off x="6477000" y="2857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74151"/>
                </a:solidFill>
                <a:latin typeface="Noto Sans SC"/>
                <a:ea typeface="Noto Sans SC"/>
                <a:cs typeface="Noto Sans SC"/>
                <a:sym typeface="Noto Sans SC"/>
              </a:rPr>
              <a:t>核心在于坚持不懈用习近平新时代中国特色社会主义思想武装头脑、指导实践、推动工作。这是我们党应对风险挑战、开创事业新局面的根本思想保证，也是保持党的先进性和纯洁性的必然要求。</a:t>
            </a:r>
            <a:endParaRPr lang="en-US" sz="1100"/>
          </a:p>
        </p:txBody>
      </p:sp>
      <p:sp>
        <p:nvSpPr>
          <p:cNvPr id="12" name="AutoShape 12"/>
          <p:cNvSpPr/>
          <p:nvPr/>
        </p:nvSpPr>
        <p:spPr>
          <a:xfrm>
            <a:off x="762000" y="4445000"/>
            <a:ext cx="10668000" cy="1651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762000" y="4445000"/>
            <a:ext cx="76200" cy="1651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9500" y="4635500"/>
            <a:ext cx="355600" cy="355600"/>
          </a:xfrm>
          <a:prstGeom prst="rect">
            <a:avLst/>
          </a:prstGeom>
        </p:spPr>
      </p:pic>
      <p:sp>
        <p:nvSpPr>
          <p:cNvPr id="15" name="AutoShape 15"/>
          <p:cNvSpPr/>
          <p:nvPr/>
        </p:nvSpPr>
        <p:spPr>
          <a:xfrm>
            <a:off x="1524000" y="4635500"/>
            <a:ext cx="952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总书记重要论断</a:t>
            </a:r>
            <a:endParaRPr lang="en-US" sz="1100"/>
          </a:p>
        </p:txBody>
      </p:sp>
      <p:sp>
        <p:nvSpPr>
          <p:cNvPr id="16" name="AutoShape 16"/>
          <p:cNvSpPr/>
          <p:nvPr/>
        </p:nvSpPr>
        <p:spPr>
          <a:xfrm>
            <a:off x="1079500" y="5080000"/>
            <a:ext cx="10033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1" u="none" strike="noStrike">
                <a:solidFill>
                  <a:srgbClr val="1F2937"/>
                </a:solidFill>
                <a:latin typeface="Noto Sans SC"/>
                <a:ea typeface="Noto Sans SC"/>
                <a:cs typeface="Noto Sans SC"/>
                <a:sym typeface="Noto Sans SC"/>
              </a:rPr>
              <a:t>“对于我们这样一个世界上最大的马克思主义执政党来说，理论强，才能方向明、人心齐、底气足。拥有马克思主义科学理论指导是我们党坚定信仰信念、把握历史主动的根本所在。”</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（一）以党的创新理论明方向，筑牢凝心铸魂的政治根基</a:t>
            </a:r>
            <a:endParaRPr lang="en-US" sz="1100"/>
          </a:p>
        </p:txBody>
      </p:sp>
      <p:sp>
        <p:nvSpPr>
          <p:cNvPr id="5" name="AutoShape 5"/>
          <p:cNvSpPr/>
          <p:nvPr/>
        </p:nvSpPr>
        <p:spPr>
          <a:xfrm>
            <a:off x="762000" y="2794000"/>
            <a:ext cx="3378200" cy="2286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406400" cy="406400"/>
          </a:xfrm>
          <a:prstGeom prst="rect">
            <a:avLst/>
          </a:prstGeom>
        </p:spPr>
      </p:pic>
      <p:sp>
        <p:nvSpPr>
          <p:cNvPr id="7" name="AutoShape 7"/>
          <p:cNvSpPr/>
          <p:nvPr/>
        </p:nvSpPr>
        <p:spPr>
          <a:xfrm>
            <a:off x="15240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思想引领定向</a:t>
            </a:r>
            <a:endParaRPr lang="en-US" sz="1100"/>
          </a:p>
        </p:txBody>
      </p:sp>
      <p:sp>
        <p:nvSpPr>
          <p:cNvPr id="8" name="AutoShape 8"/>
          <p:cNvSpPr/>
          <p:nvPr/>
        </p:nvSpPr>
        <p:spPr>
          <a:xfrm>
            <a:off x="1016000" y="3683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坚持把党的创新理论作为根本遵循，深刻领悟“两个确立”的决定性意义，增强“四个意识”，坚定“四个自信”，做到“两个维护”，确保发展方向不偏航。</a:t>
            </a:r>
            <a:endParaRPr lang="en-US" sz="1100"/>
          </a:p>
        </p:txBody>
      </p:sp>
      <p:sp>
        <p:nvSpPr>
          <p:cNvPr id="9" name="AutoShape 9"/>
          <p:cNvSpPr/>
          <p:nvPr/>
        </p:nvSpPr>
        <p:spPr>
          <a:xfrm>
            <a:off x="4394200" y="2794000"/>
            <a:ext cx="3378200" cy="2286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3048000"/>
            <a:ext cx="406400" cy="406400"/>
          </a:xfrm>
          <a:prstGeom prst="rect">
            <a:avLst/>
          </a:prstGeom>
        </p:spPr>
      </p:pic>
      <p:sp>
        <p:nvSpPr>
          <p:cNvPr id="11" name="AutoShape 11"/>
          <p:cNvSpPr/>
          <p:nvPr/>
        </p:nvSpPr>
        <p:spPr>
          <a:xfrm>
            <a:off x="51562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理论武装铸魂</a:t>
            </a:r>
            <a:endParaRPr lang="en-US" sz="1100"/>
          </a:p>
        </p:txBody>
      </p:sp>
      <p:sp>
        <p:nvSpPr>
          <p:cNvPr id="12" name="AutoShape 12"/>
          <p:cNvSpPr/>
          <p:nvPr/>
        </p:nvSpPr>
        <p:spPr>
          <a:xfrm>
            <a:off x="4648200" y="3683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持续深化理论学习，把学习成果转化为坚定的理想信念和强大的精神力量，不断提高政治判断力、政治领悟力、政治执行力，夯实思想根基。</a:t>
            </a:r>
            <a:endParaRPr lang="en-US" sz="1100"/>
          </a:p>
        </p:txBody>
      </p:sp>
      <p:sp>
        <p:nvSpPr>
          <p:cNvPr id="13" name="AutoShape 13"/>
          <p:cNvSpPr/>
          <p:nvPr/>
        </p:nvSpPr>
        <p:spPr>
          <a:xfrm>
            <a:off x="8026400" y="2794000"/>
            <a:ext cx="3378200" cy="2286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048000"/>
            <a:ext cx="406400" cy="406400"/>
          </a:xfrm>
          <a:prstGeom prst="rect">
            <a:avLst/>
          </a:prstGeom>
        </p:spPr>
      </p:pic>
      <p:sp>
        <p:nvSpPr>
          <p:cNvPr id="15" name="AutoShape 15"/>
          <p:cNvSpPr/>
          <p:nvPr/>
        </p:nvSpPr>
        <p:spPr>
          <a:xfrm>
            <a:off x="87884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知行合一笃行</a:t>
            </a:r>
            <a:endParaRPr lang="en-US" sz="1100"/>
          </a:p>
        </p:txBody>
      </p:sp>
      <p:sp>
        <p:nvSpPr>
          <p:cNvPr id="16" name="AutoShape 16"/>
          <p:cNvSpPr/>
          <p:nvPr/>
        </p:nvSpPr>
        <p:spPr>
          <a:xfrm>
            <a:off x="8280400" y="3683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坚持学思用贯通、知信行统一，将理论学习与实践结合，把党的创新理论转化为推动事业发展的实际行动，以实干实绩彰显政治担当。</a:t>
            </a:r>
            <a:endParaRPr lang="en-US" sz="1100"/>
          </a:p>
        </p:txBody>
      </p:sp>
      <p:sp>
        <p:nvSpPr>
          <p:cNvPr id="17" name="AutoShape 17"/>
          <p:cNvSpPr/>
          <p:nvPr/>
        </p:nvSpPr>
        <p:spPr>
          <a:xfrm>
            <a:off x="762000" y="5461000"/>
            <a:ext cx="10668000" cy="952500"/>
          </a:xfrm>
          <a:prstGeom prst="roundRect">
            <a:avLst>
              <a:gd name="adj" fmla="val 0"/>
            </a:avLst>
          </a:prstGeom>
          <a:solidFill>
            <a:srgbClr val="C00000">
              <a:alpha val="8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1016000" y="56134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a:ea typeface="Noto Sans SC"/>
                <a:cs typeface="Noto Sans SC"/>
                <a:sym typeface="Noto Sans SC"/>
              </a:rPr>
              <a:t>核心要义：</a:t>
            </a:r>
            <a:r>
              <a:rPr lang="en-US" sz="1600" b="0" i="0" u="none" strike="noStrike">
                <a:solidFill>
                  <a:srgbClr val="1F2329"/>
                </a:solidFill>
                <a:latin typeface="Noto Sans SC"/>
                <a:ea typeface="Noto Sans SC"/>
                <a:cs typeface="Noto Sans SC"/>
                <a:sym typeface="Noto Sans SC"/>
              </a:rPr>
              <a:t> </a:t>
            </a:r>
            <a:r>
              <a:rPr lang="en-US" sz="1500" b="0" i="0" u="none" strike="noStrike">
                <a:solidFill>
                  <a:srgbClr val="3C3C3C"/>
                </a:solidFill>
                <a:latin typeface="Noto Sans SC"/>
                <a:ea typeface="Noto Sans SC"/>
                <a:cs typeface="Noto Sans SC"/>
                <a:sym typeface="Noto Sans SC"/>
              </a:rPr>
              <a:t>只有坚持以党的创新理论为指引，才能确保我们在复杂多变的环境中保持清醒头脑，始终沿着正确的政治方向前进，为各项事业发展提供坚强的政治保证和思想保障。</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pic>
        <p:nvPicPr>
          <p:cNvPr id="4" name="Picture 4"/>
          <p:cNvPicPr>
            <a:picLocks noChangeAspect="1"/>
          </p:cNvPicPr>
          <p:nvPr/>
        </p:nvPicPr>
        <p:blipFill>
          <a:blip r:embed="rId1"/>
          <a:srcRect t="31" b="31"/>
          <a:stretch>
            <a:fillRect/>
          </a:stretch>
        </p:blipFill>
        <p:spPr>
          <a:xfrm>
            <a:off x="762000" y="2159000"/>
            <a:ext cx="3556000" cy="3111500"/>
          </a:xfrm>
          <a:prstGeom prst="rect">
            <a:avLst/>
          </a:prstGeom>
          <a:noFill/>
          <a:ln w="25400" cap="flat" cmpd="sng">
            <a:solidFill>
              <a:srgbClr val="C00000">
                <a:alpha val="15000"/>
              </a:srgbClr>
            </a:solidFill>
            <a:prstDash val="solid"/>
            <a:round/>
          </a:ln>
          <a:effectLst>
            <a:outerShdw blurRad="127000" dist="50800" dir="2700000" algn="tl">
              <a:srgbClr val="000000">
                <a:alpha val="10000"/>
              </a:srgbClr>
            </a:outerShdw>
          </a:effectLst>
        </p:spPr>
      </p:pic>
      <p:sp>
        <p:nvSpPr>
          <p:cNvPr id="5" name="AutoShape 5"/>
          <p:cNvSpPr/>
          <p:nvPr/>
        </p:nvSpPr>
        <p:spPr>
          <a:xfrm>
            <a:off x="4826000" y="2159000"/>
            <a:ext cx="6604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a:ea typeface="Noto Sans SC"/>
                <a:cs typeface="Noto Sans SC"/>
                <a:sym typeface="Noto Sans SC"/>
              </a:rPr>
              <a:t>马克思主义是根本指导思想</a:t>
            </a:r>
            <a:endParaRPr lang="en-US" sz="1100"/>
          </a:p>
        </p:txBody>
      </p:sp>
      <p:cxnSp>
        <p:nvCxnSpPr>
          <p:cNvPr id="6" name="Connector 6"/>
          <p:cNvCxnSpPr/>
          <p:nvPr/>
        </p:nvCxnSpPr>
        <p:spPr>
          <a:xfrm rot="-6611">
            <a:off x="4826006" y="2978150"/>
            <a:ext cx="6604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4826000" y="3302000"/>
            <a:ext cx="6604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333333"/>
                </a:solidFill>
                <a:latin typeface="Noto Sans SC"/>
                <a:ea typeface="Noto Sans SC"/>
                <a:cs typeface="Noto Sans SC"/>
                <a:sym typeface="Noto Sans SC"/>
              </a:rPr>
              <a:t>马克思主义是我们</a:t>
            </a:r>
            <a:r>
              <a:rPr lang="en-US" sz="1600" b="1" i="0" u="none" strike="noStrike">
                <a:solidFill>
                  <a:srgbClr val="C00000"/>
                </a:solidFill>
                <a:latin typeface="Noto Sans SC"/>
                <a:ea typeface="Noto Sans SC"/>
                <a:cs typeface="Noto Sans SC"/>
                <a:sym typeface="Noto Sans SC"/>
              </a:rPr>
              <a:t>立党立国、兴党兴国</a:t>
            </a:r>
            <a:r>
              <a:rPr lang="en-US" sz="1600" b="0" i="0" u="none" strike="noStrike">
                <a:solidFill>
                  <a:srgbClr val="333333"/>
                </a:solidFill>
                <a:latin typeface="Noto Sans SC"/>
                <a:ea typeface="Noto Sans SC"/>
                <a:cs typeface="Noto Sans SC"/>
                <a:sym typeface="Noto Sans SC"/>
              </a:rPr>
              <a:t>的根本指导思想，是中国共产党的灵魂和旗帜，是全党全国各族人民团结奋斗的共同思想基础。</a:t>
            </a:r>
            <a:endParaRPr lang="en-US" sz="1100"/>
          </a:p>
        </p:txBody>
      </p:sp>
      <p:sp>
        <p:nvSpPr>
          <p:cNvPr id="8" name="AutoShape 8"/>
          <p:cNvSpPr/>
          <p:nvPr/>
        </p:nvSpPr>
        <p:spPr>
          <a:xfrm>
            <a:off x="4826000" y="4445000"/>
            <a:ext cx="6604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333333"/>
                </a:solidFill>
                <a:latin typeface="Noto Sans SC"/>
                <a:ea typeface="Noto Sans SC"/>
                <a:cs typeface="Noto Sans SC"/>
                <a:sym typeface="Noto Sans SC"/>
              </a:rPr>
              <a:t>它是我们党</a:t>
            </a:r>
            <a:r>
              <a:rPr lang="en-US" sz="1600" b="1" i="0" u="none" strike="noStrike">
                <a:solidFill>
                  <a:srgbClr val="C00000"/>
                </a:solidFill>
                <a:latin typeface="Noto Sans SC"/>
                <a:ea typeface="Noto Sans SC"/>
                <a:cs typeface="Noto Sans SC"/>
                <a:sym typeface="Noto Sans SC"/>
              </a:rPr>
              <a:t>认识世界、把握规律、追求真理、改造世界</a:t>
            </a:r>
            <a:r>
              <a:rPr lang="en-US" sz="1600" b="0" i="0" u="none" strike="noStrike">
                <a:solidFill>
                  <a:srgbClr val="333333"/>
                </a:solidFill>
                <a:latin typeface="Noto Sans SC"/>
                <a:ea typeface="Noto Sans SC"/>
                <a:cs typeface="Noto Sans SC"/>
                <a:sym typeface="Noto Sans SC"/>
              </a:rPr>
              <a:t>的强大思想武器，为中国革命、建设和改革提供了根本遵循与行动指南。</a:t>
            </a:r>
            <a:endParaRPr lang="en-US" sz="1100"/>
          </a:p>
        </p:txBody>
      </p:sp>
      <p:sp>
        <p:nvSpPr>
          <p:cNvPr id="9" name="AutoShape 9"/>
          <p:cNvSpPr/>
          <p:nvPr/>
        </p:nvSpPr>
        <p:spPr>
          <a:xfrm>
            <a:off x="762000" y="5651500"/>
            <a:ext cx="10668000" cy="76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58166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a:ea typeface="Noto Sans SC"/>
                <a:cs typeface="Noto Sans SC"/>
                <a:sym typeface="Noto Sans SC"/>
              </a:rPr>
              <a:t>“中国共产党为什么能，中国特色社会主义为什么好，归根到底是马克思主义行，是中国化时代化的马克思主义行。”</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pic>
        <p:nvPicPr>
          <p:cNvPr id="4" name="Picture 4"/>
          <p:cNvPicPr>
            <a:picLocks noChangeAspect="1"/>
          </p:cNvPicPr>
          <p:nvPr/>
        </p:nvPicPr>
        <p:blipFill>
          <a:blip r:embed="rId1"/>
          <a:srcRect l="93" r="93"/>
          <a:stretch>
            <a:fillRect/>
          </a:stretch>
        </p:blipFill>
        <p:spPr>
          <a:xfrm>
            <a:off x="762000" y="2032000"/>
            <a:ext cx="4064000" cy="2717800"/>
          </a:xfrm>
          <a:prstGeom prst="rect">
            <a:avLst/>
          </a:prstGeom>
          <a:noFill/>
          <a:ln w="25400" cap="flat" cmpd="sng">
            <a:solidFill>
              <a:srgbClr val="C00000">
                <a:alpha val="20000"/>
              </a:srgbClr>
            </a:solidFill>
            <a:prstDash val="solid"/>
            <a:round/>
          </a:ln>
        </p:spPr>
      </p:pic>
      <p:sp>
        <p:nvSpPr>
          <p:cNvPr id="5" name="AutoShape 5"/>
          <p:cNvSpPr/>
          <p:nvPr/>
        </p:nvSpPr>
        <p:spPr>
          <a:xfrm>
            <a:off x="762000" y="4953000"/>
            <a:ext cx="4064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666666"/>
                </a:solidFill>
                <a:latin typeface="Noto Sans SC"/>
                <a:ea typeface="Noto Sans SC"/>
                <a:cs typeface="Noto Sans SC"/>
                <a:sym typeface="Noto Sans SC"/>
              </a:rPr>
              <a:t>中共一大会址——中国共产党的诞生地</a:t>
            </a:r>
            <a:endParaRPr lang="en-US" sz="1100"/>
          </a:p>
        </p:txBody>
      </p:sp>
      <p:sp>
        <p:nvSpPr>
          <p:cNvPr id="6" name="AutoShape 6"/>
          <p:cNvSpPr/>
          <p:nvPr/>
        </p:nvSpPr>
        <p:spPr>
          <a:xfrm>
            <a:off x="5207000" y="2032000"/>
            <a:ext cx="6350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a:ea typeface="Noto Sans SC"/>
                <a:cs typeface="Noto Sans SC"/>
                <a:sym typeface="Noto Sans SC"/>
              </a:rPr>
              <a:t>党的百年奋斗史是理论创新史</a:t>
            </a:r>
            <a:endParaRPr lang="en-US" sz="1100"/>
          </a:p>
        </p:txBody>
      </p:sp>
      <p:sp>
        <p:nvSpPr>
          <p:cNvPr id="7" name="AutoShape 7"/>
          <p:cNvSpPr/>
          <p:nvPr/>
        </p:nvSpPr>
        <p:spPr>
          <a:xfrm>
            <a:off x="5207000" y="2857500"/>
            <a:ext cx="6350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25252"/>
                </a:solidFill>
                <a:latin typeface="Noto Sans SC"/>
                <a:ea typeface="Noto Sans SC"/>
                <a:cs typeface="Noto Sans SC"/>
                <a:sym typeface="Noto Sans SC"/>
              </a:rPr>
              <a:t>党的百余年奋斗史，就是一部坚持马克思主义指导、不断推进</a:t>
            </a:r>
            <a:r>
              <a:rPr lang="en-US" sz="1500" b="1" i="0" u="none" strike="noStrike">
                <a:solidFill>
                  <a:srgbClr val="C00000"/>
                </a:solidFill>
                <a:latin typeface="Noto Sans SC"/>
                <a:ea typeface="Noto Sans SC"/>
                <a:cs typeface="Noto Sans SC"/>
                <a:sym typeface="Noto Sans SC"/>
              </a:rPr>
              <a:t>马克思主义中国化时代化</a:t>
            </a:r>
            <a:r>
              <a:rPr lang="en-US" sz="1500" b="0" i="0" u="none" strike="noStrike">
                <a:solidFill>
                  <a:srgbClr val="525252"/>
                </a:solidFill>
                <a:latin typeface="Noto Sans SC"/>
                <a:ea typeface="Noto Sans SC"/>
                <a:cs typeface="Noto Sans SC"/>
                <a:sym typeface="Noto Sans SC"/>
              </a:rPr>
              <a:t>的历史。从革命、建设到改革，我们党始终坚持把马克思主义基本原理同中国具体实际相结合，不断开辟马克思主义新境界，为中国革命和建设提供了根本遵循。</a:t>
            </a:r>
            <a:endParaRPr lang="en-US" sz="1100"/>
          </a:p>
        </p:txBody>
      </p:sp>
      <p:sp>
        <p:nvSpPr>
          <p:cNvPr id="8" name="AutoShape 8"/>
          <p:cNvSpPr/>
          <p:nvPr/>
        </p:nvSpPr>
        <p:spPr>
          <a:xfrm>
            <a:off x="5207000" y="4445000"/>
            <a:ext cx="63500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5207000" y="4445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5461000" y="4597400"/>
            <a:ext cx="5969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C3C3C"/>
                </a:solidFill>
                <a:latin typeface="Noto Sans SC"/>
                <a:ea typeface="Noto Sans SC"/>
                <a:cs typeface="Noto Sans SC"/>
                <a:sym typeface="Noto Sans SC"/>
              </a:rPr>
              <a:t>习近平总书记强调：</a:t>
            </a:r>
            <a:r>
              <a:rPr lang="en-US" sz="1600" b="0" i="0" u="none" strike="noStrike">
                <a:solidFill>
                  <a:srgbClr val="1F2329"/>
                </a:solidFill>
                <a:latin typeface="Noto Sans SC"/>
                <a:ea typeface="Noto Sans SC"/>
                <a:cs typeface="Noto Sans SC"/>
                <a:sym typeface="Noto Sans SC"/>
              </a:rPr>
              <a:t> </a:t>
            </a:r>
            <a:r>
              <a:rPr lang="en-US" sz="1400" b="0" i="0" u="none" strike="noStrike">
                <a:solidFill>
                  <a:srgbClr val="525252"/>
                </a:solidFill>
                <a:latin typeface="Noto Sans SC"/>
                <a:ea typeface="Noto Sans SC"/>
                <a:cs typeface="Noto Sans SC"/>
                <a:sym typeface="Noto Sans SC"/>
              </a:rPr>
              <a:t>“马克思主义这个看家本领掌握得越牢靠，政治站位就越高，政治判断力、政治领悟力、政治执行力就越强。”这一重要论述深刻揭示了理论武装与政治能力之间的内在联系，为我们加强理论学习指明了方向。</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sp>
        <p:nvSpPr>
          <p:cNvPr id="4" name="AutoShape 4"/>
          <p:cNvSpPr/>
          <p:nvPr/>
        </p:nvSpPr>
        <p:spPr>
          <a:xfrm>
            <a:off x="762000" y="1524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0" i="0" u="none" strike="noStrike">
                <a:solidFill>
                  <a:srgbClr val="555555"/>
                </a:solidFill>
                <a:latin typeface="Noto Sans SC"/>
                <a:ea typeface="Noto Sans SC"/>
                <a:cs typeface="Noto Sans SC"/>
                <a:sym typeface="Noto Sans SC"/>
              </a:rPr>
              <a:t>习近平新时代中国特色社会主义思想的历史地位</a:t>
            </a:r>
            <a:endParaRPr lang="en-US" sz="1100"/>
          </a:p>
        </p:txBody>
      </p:sp>
      <p:sp>
        <p:nvSpPr>
          <p:cNvPr id="5" name="AutoShape 5"/>
          <p:cNvSpPr/>
          <p:nvPr/>
        </p:nvSpPr>
        <p:spPr>
          <a:xfrm>
            <a:off x="762000" y="24130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667000"/>
            <a:ext cx="406400" cy="406400"/>
          </a:xfrm>
          <a:prstGeom prst="rect">
            <a:avLst/>
          </a:prstGeom>
        </p:spPr>
      </p:pic>
      <p:sp>
        <p:nvSpPr>
          <p:cNvPr id="7" name="AutoShape 7"/>
          <p:cNvSpPr/>
          <p:nvPr/>
        </p:nvSpPr>
        <p:spPr>
          <a:xfrm>
            <a:off x="1587500" y="2667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当代中国马克思主义、21世纪马克思主义</a:t>
            </a:r>
            <a:endParaRPr lang="en-US" sz="1100"/>
          </a:p>
        </p:txBody>
      </p:sp>
      <p:sp>
        <p:nvSpPr>
          <p:cNvPr id="8" name="AutoShape 8"/>
          <p:cNvSpPr/>
          <p:nvPr/>
        </p:nvSpPr>
        <p:spPr>
          <a:xfrm>
            <a:off x="1016000" y="31750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44444"/>
                </a:solidFill>
                <a:latin typeface="Noto Sans SC"/>
                <a:ea typeface="Noto Sans SC"/>
                <a:cs typeface="Noto Sans SC"/>
                <a:sym typeface="Noto Sans SC"/>
              </a:rPr>
              <a:t>立足中国国情，洞察时代大势，是引领中国特色社会主义事业不断前进的科学理论体系，实现了马克思主义基本原理与中国具体实际相结合的又一次飞跃。</a:t>
            </a:r>
            <a:endParaRPr lang="en-US" sz="1100"/>
          </a:p>
        </p:txBody>
      </p:sp>
      <p:sp>
        <p:nvSpPr>
          <p:cNvPr id="9" name="AutoShape 9"/>
          <p:cNvSpPr/>
          <p:nvPr/>
        </p:nvSpPr>
        <p:spPr>
          <a:xfrm>
            <a:off x="6223000" y="24130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667000"/>
            <a:ext cx="406400" cy="406400"/>
          </a:xfrm>
          <a:prstGeom prst="rect">
            <a:avLst/>
          </a:prstGeom>
        </p:spPr>
      </p:pic>
      <p:sp>
        <p:nvSpPr>
          <p:cNvPr id="11" name="AutoShape 11"/>
          <p:cNvSpPr/>
          <p:nvPr/>
        </p:nvSpPr>
        <p:spPr>
          <a:xfrm>
            <a:off x="7048500" y="2667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中华文化和中国精神的时代精华</a:t>
            </a:r>
            <a:endParaRPr lang="en-US" sz="1100"/>
          </a:p>
        </p:txBody>
      </p:sp>
      <p:sp>
        <p:nvSpPr>
          <p:cNvPr id="12" name="AutoShape 12"/>
          <p:cNvSpPr/>
          <p:nvPr/>
        </p:nvSpPr>
        <p:spPr>
          <a:xfrm>
            <a:off x="6477000" y="31750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44444"/>
                </a:solidFill>
                <a:latin typeface="Noto Sans SC"/>
                <a:ea typeface="Noto Sans SC"/>
                <a:cs typeface="Noto Sans SC"/>
                <a:sym typeface="Noto Sans SC"/>
              </a:rPr>
              <a:t>植根于中华文化沃土，汲取中华优秀传统文化的智慧结晶，凝聚着中国共产党和中国人民的伟大精神力量，是新时代精神风貌的集中体现。</a:t>
            </a:r>
            <a:endParaRPr lang="en-US" sz="1100"/>
          </a:p>
        </p:txBody>
      </p:sp>
      <p:sp>
        <p:nvSpPr>
          <p:cNvPr id="13" name="AutoShape 13"/>
          <p:cNvSpPr/>
          <p:nvPr/>
        </p:nvSpPr>
        <p:spPr>
          <a:xfrm>
            <a:off x="762000" y="43815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635500"/>
            <a:ext cx="406400" cy="406400"/>
          </a:xfrm>
          <a:prstGeom prst="rect">
            <a:avLst/>
          </a:prstGeom>
        </p:spPr>
      </p:pic>
      <p:sp>
        <p:nvSpPr>
          <p:cNvPr id="15" name="AutoShape 15"/>
          <p:cNvSpPr/>
          <p:nvPr/>
        </p:nvSpPr>
        <p:spPr>
          <a:xfrm>
            <a:off x="1587500" y="4635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实现了马克思主义中国化新的飞跃</a:t>
            </a:r>
            <a:endParaRPr lang="en-US" sz="1100"/>
          </a:p>
        </p:txBody>
      </p:sp>
      <p:sp>
        <p:nvSpPr>
          <p:cNvPr id="16" name="AutoShape 16"/>
          <p:cNvSpPr/>
          <p:nvPr/>
        </p:nvSpPr>
        <p:spPr>
          <a:xfrm>
            <a:off x="1016000" y="51435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44444"/>
                </a:solidFill>
                <a:latin typeface="Noto Sans SC"/>
                <a:ea typeface="Noto Sans SC"/>
                <a:cs typeface="Noto Sans SC"/>
                <a:sym typeface="Noto Sans SC"/>
              </a:rPr>
              <a:t>深刻回答了新时代坚持和发展什么样的中国特色社会主义、怎样坚持和发展中国特色社会主义等重大时代课题，开辟了马克思主义发展的新境界。</a:t>
            </a:r>
            <a:endParaRPr lang="en-US" sz="1100"/>
          </a:p>
        </p:txBody>
      </p:sp>
      <p:sp>
        <p:nvSpPr>
          <p:cNvPr id="17" name="AutoShape 17"/>
          <p:cNvSpPr/>
          <p:nvPr/>
        </p:nvSpPr>
        <p:spPr>
          <a:xfrm>
            <a:off x="6223000" y="43815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635500"/>
            <a:ext cx="406400" cy="406400"/>
          </a:xfrm>
          <a:prstGeom prst="rect">
            <a:avLst/>
          </a:prstGeom>
        </p:spPr>
      </p:pic>
      <p:sp>
        <p:nvSpPr>
          <p:cNvPr id="19" name="AutoShape 19"/>
          <p:cNvSpPr/>
          <p:nvPr/>
        </p:nvSpPr>
        <p:spPr>
          <a:xfrm>
            <a:off x="7048500" y="4635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党必须长期坚持的指导思想和行动指南</a:t>
            </a:r>
            <a:endParaRPr lang="en-US" sz="1100"/>
          </a:p>
        </p:txBody>
      </p:sp>
      <p:sp>
        <p:nvSpPr>
          <p:cNvPr id="20" name="AutoShape 20"/>
          <p:cNvSpPr/>
          <p:nvPr/>
        </p:nvSpPr>
        <p:spPr>
          <a:xfrm>
            <a:off x="6477000" y="51435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44444"/>
                </a:solidFill>
                <a:latin typeface="Noto Sans SC"/>
                <a:ea typeface="Noto Sans SC"/>
                <a:cs typeface="Noto Sans SC"/>
                <a:sym typeface="Noto Sans SC"/>
              </a:rPr>
              <a:t>是全党全国各族人民为实现中华民族伟大复兴而奋斗的行动指南，为全面建设社会主义现代化国家、推进中国式现代化提供了根本遵循。</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a:ea typeface="Noto Sans SC"/>
                <a:cs typeface="Noto Sans SC"/>
                <a:sym typeface="Noto Sans SC"/>
              </a:rPr>
              <a:t>理论强，才能方向明</a:t>
            </a:r>
            <a:endParaRPr lang="en-US" sz="1100"/>
          </a:p>
        </p:txBody>
      </p:sp>
      <p:sp>
        <p:nvSpPr>
          <p:cNvPr id="5" name="AutoShape 5"/>
          <p:cNvSpPr/>
          <p:nvPr/>
        </p:nvSpPr>
        <p:spPr>
          <a:xfrm>
            <a:off x="762000" y="2794000"/>
            <a:ext cx="33782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406400" cy="406400"/>
          </a:xfrm>
          <a:prstGeom prst="rect">
            <a:avLst/>
          </a:prstGeom>
        </p:spPr>
      </p:pic>
      <p:sp>
        <p:nvSpPr>
          <p:cNvPr id="7" name="AutoShape 7"/>
          <p:cNvSpPr/>
          <p:nvPr/>
        </p:nvSpPr>
        <p:spPr>
          <a:xfrm>
            <a:off x="15240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百年奋斗的深刻总结</a:t>
            </a:r>
            <a:endParaRPr lang="en-US" sz="1100"/>
          </a:p>
        </p:txBody>
      </p:sp>
      <p:sp>
        <p:nvSpPr>
          <p:cNvPr id="8" name="AutoShape 8"/>
          <p:cNvSpPr/>
          <p:nvPr/>
        </p:nvSpPr>
        <p:spPr>
          <a:xfrm>
            <a:off x="1016000" y="3619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这是对我们党百余年奋斗历程的深刻总结，凝聚着无数共产党人的智慧结晶与实践经验，是历史发展的必然结论。</a:t>
            </a:r>
            <a:endParaRPr lang="en-US" sz="1100"/>
          </a:p>
        </p:txBody>
      </p:sp>
      <p:sp>
        <p:nvSpPr>
          <p:cNvPr id="9" name="AutoShape 9"/>
          <p:cNvSpPr/>
          <p:nvPr/>
        </p:nvSpPr>
        <p:spPr>
          <a:xfrm>
            <a:off x="4394200" y="2794000"/>
            <a:ext cx="33782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3048000"/>
            <a:ext cx="406400" cy="406400"/>
          </a:xfrm>
          <a:prstGeom prst="rect">
            <a:avLst/>
          </a:prstGeom>
        </p:spPr>
      </p:pic>
      <p:sp>
        <p:nvSpPr>
          <p:cNvPr id="11" name="AutoShape 11"/>
          <p:cNvSpPr/>
          <p:nvPr/>
        </p:nvSpPr>
        <p:spPr>
          <a:xfrm>
            <a:off x="51562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理论清醒与政治坚定</a:t>
            </a:r>
            <a:endParaRPr lang="en-US" sz="1100"/>
          </a:p>
        </p:txBody>
      </p:sp>
      <p:sp>
        <p:nvSpPr>
          <p:cNvPr id="12" name="AutoShape 12"/>
          <p:cNvSpPr/>
          <p:nvPr/>
        </p:nvSpPr>
        <p:spPr>
          <a:xfrm>
            <a:off x="4648200" y="3619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深刻揭示了理论清醒是政治坚定的前提与基础，只有思想上透彻清醒，才能在政治立场上坚定不移，确保行动不偏航。</a:t>
            </a:r>
            <a:endParaRPr lang="en-US" sz="1100"/>
          </a:p>
        </p:txBody>
      </p:sp>
      <p:sp>
        <p:nvSpPr>
          <p:cNvPr id="13" name="AutoShape 13"/>
          <p:cNvSpPr/>
          <p:nvPr/>
        </p:nvSpPr>
        <p:spPr>
          <a:xfrm>
            <a:off x="8026400" y="2794000"/>
            <a:ext cx="33782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048000"/>
            <a:ext cx="406400" cy="406400"/>
          </a:xfrm>
          <a:prstGeom prst="rect">
            <a:avLst/>
          </a:prstGeom>
        </p:spPr>
      </p:pic>
      <p:sp>
        <p:nvSpPr>
          <p:cNvPr id="15" name="AutoShape 15"/>
          <p:cNvSpPr/>
          <p:nvPr/>
        </p:nvSpPr>
        <p:spPr>
          <a:xfrm>
            <a:off x="87884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遵循客观规律的指引</a:t>
            </a:r>
            <a:endParaRPr lang="en-US" sz="1100"/>
          </a:p>
        </p:txBody>
      </p:sp>
      <p:sp>
        <p:nvSpPr>
          <p:cNvPr id="16" name="AutoShape 16"/>
          <p:cNvSpPr/>
          <p:nvPr/>
        </p:nvSpPr>
        <p:spPr>
          <a:xfrm>
            <a:off x="8280400" y="3619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科学理论能够揭示事物发展的客观规律，为我们认识世界、改造世界提供根本遵循与行动指南，指引我们在复杂环境中行稳致远。</a:t>
            </a:r>
            <a:endParaRPr lang="en-US" sz="1100"/>
          </a:p>
        </p:txBody>
      </p:sp>
      <p:sp>
        <p:nvSpPr>
          <p:cNvPr id="17" name="AutoShape 17"/>
          <p:cNvSpPr/>
          <p:nvPr/>
        </p:nvSpPr>
        <p:spPr>
          <a:xfrm>
            <a:off x="762000" y="5461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333333"/>
                </a:solidFill>
                <a:latin typeface="Noto Sans SC"/>
                <a:ea typeface="Noto Sans SC"/>
                <a:cs typeface="Noto Sans SC"/>
                <a:sym typeface="Noto Sans SC"/>
              </a:rPr>
              <a:t>理论上的成熟是政治上坚定的基础，理论上的与时俱进是行动上锐意进取的前提。唯有不断加强理论武装，才能始终保持正确的前进方向。</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sp>
        <p:nvSpPr>
          <p:cNvPr id="4" name="AutoShape 4"/>
          <p:cNvSpPr/>
          <p:nvPr/>
        </p:nvSpPr>
        <p:spPr>
          <a:xfrm>
            <a:off x="762000" y="1651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以真理力量淬炼思想、锤炼党性</a:t>
            </a:r>
            <a:endParaRPr lang="en-US" sz="1100"/>
          </a:p>
        </p:txBody>
      </p:sp>
      <p:sp>
        <p:nvSpPr>
          <p:cNvPr id="5" name="AutoShape 5"/>
          <p:cNvSpPr/>
          <p:nvPr/>
        </p:nvSpPr>
        <p:spPr>
          <a:xfrm>
            <a:off x="762000" y="2921000"/>
            <a:ext cx="34290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175000"/>
            <a:ext cx="406400" cy="406400"/>
          </a:xfrm>
          <a:prstGeom prst="rect">
            <a:avLst/>
          </a:prstGeom>
        </p:spPr>
      </p:pic>
      <p:sp>
        <p:nvSpPr>
          <p:cNvPr id="7" name="AutoShape 7"/>
          <p:cNvSpPr/>
          <p:nvPr/>
        </p:nvSpPr>
        <p:spPr>
          <a:xfrm>
            <a:off x="1524000" y="32004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真理铸魂 · 凝心聚力</a:t>
            </a:r>
            <a:endParaRPr lang="en-US" sz="1100"/>
          </a:p>
        </p:txBody>
      </p:sp>
      <p:sp>
        <p:nvSpPr>
          <p:cNvPr id="8" name="AutoShape 8"/>
          <p:cNvSpPr/>
          <p:nvPr/>
        </p:nvSpPr>
        <p:spPr>
          <a:xfrm>
            <a:off x="1016000" y="38100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坚持用党的创新理论凝心铸魂，以习近平新时代中国特色社会主义思想的真理力量淬炼思想、锤炼党性，凝聚起攻坚克难、砥砺前行的磅礴共识与奋进力量。</a:t>
            </a:r>
            <a:endParaRPr lang="en-US" sz="1100"/>
          </a:p>
        </p:txBody>
      </p:sp>
      <p:sp>
        <p:nvSpPr>
          <p:cNvPr id="9" name="AutoShape 9"/>
          <p:cNvSpPr/>
          <p:nvPr/>
        </p:nvSpPr>
        <p:spPr>
          <a:xfrm>
            <a:off x="4381500" y="2921000"/>
            <a:ext cx="34290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175000"/>
            <a:ext cx="406400" cy="406400"/>
          </a:xfrm>
          <a:prstGeom prst="rect">
            <a:avLst/>
          </a:prstGeom>
        </p:spPr>
      </p:pic>
      <p:sp>
        <p:nvSpPr>
          <p:cNvPr id="11" name="AutoShape 11"/>
          <p:cNvSpPr/>
          <p:nvPr/>
        </p:nvSpPr>
        <p:spPr>
          <a:xfrm>
            <a:off x="5143500" y="32004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锚定方向 · 把准航向</a:t>
            </a:r>
            <a:endParaRPr lang="en-US" sz="1100"/>
          </a:p>
        </p:txBody>
      </p:sp>
      <p:sp>
        <p:nvSpPr>
          <p:cNvPr id="12" name="AutoShape 12"/>
          <p:cNvSpPr/>
          <p:nvPr/>
        </p:nvSpPr>
        <p:spPr>
          <a:xfrm>
            <a:off x="4635500" y="38100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深刻领会创新理论的核心要义与精神实质，确保全党在复杂变局、风险挑战与攻坚克难中始终保持清醒，精准把准前进航向，锚定奋斗目标笃定前行。</a:t>
            </a:r>
            <a:endParaRPr lang="en-US" sz="1100"/>
          </a:p>
        </p:txBody>
      </p:sp>
      <p:sp>
        <p:nvSpPr>
          <p:cNvPr id="13" name="AutoShape 13"/>
          <p:cNvSpPr/>
          <p:nvPr/>
        </p:nvSpPr>
        <p:spPr>
          <a:xfrm>
            <a:off x="8001000" y="2921000"/>
            <a:ext cx="34290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3175000"/>
            <a:ext cx="406400" cy="406400"/>
          </a:xfrm>
          <a:prstGeom prst="rect">
            <a:avLst/>
          </a:prstGeom>
        </p:spPr>
      </p:pic>
      <p:sp>
        <p:nvSpPr>
          <p:cNvPr id="15" name="AutoShape 15"/>
          <p:cNvSpPr/>
          <p:nvPr/>
        </p:nvSpPr>
        <p:spPr>
          <a:xfrm>
            <a:off x="8763000" y="32004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固本培元 · 坚定有力</a:t>
            </a:r>
            <a:endParaRPr lang="en-US" sz="1100"/>
          </a:p>
        </p:txBody>
      </p:sp>
      <p:sp>
        <p:nvSpPr>
          <p:cNvPr id="16" name="AutoShape 16"/>
          <p:cNvSpPr/>
          <p:nvPr/>
        </p:nvSpPr>
        <p:spPr>
          <a:xfrm>
            <a:off x="8255000" y="38100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以思想上的坚定清醒筑牢政治根基，保障政治上的坚定有力，不断增强政治判断力、政治领悟力与政治执行力，永葆共产党人的政治本色与初心使命。</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sp>
        <p:nvSpPr>
          <p:cNvPr id="4" name="AutoShape 4"/>
          <p:cNvSpPr/>
          <p:nvPr/>
        </p:nvSpPr>
        <p:spPr>
          <a:xfrm>
            <a:off x="762000" y="177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2200" b="1" i="0" u="none" strike="noStrike">
                <a:solidFill>
                  <a:srgbClr val="333333"/>
                </a:solidFill>
                <a:latin typeface="Noto Sans SC"/>
                <a:ea typeface="Noto Sans SC"/>
                <a:cs typeface="Noto Sans SC"/>
                <a:sym typeface="Noto Sans SC"/>
              </a:rPr>
              <a:t>（二）以党的创新理论聚人心，夯实团结统一的思想基础</a:t>
            </a:r>
            <a:endParaRPr lang="en-US" sz="1100"/>
          </a:p>
        </p:txBody>
      </p:sp>
      <p:sp>
        <p:nvSpPr>
          <p:cNvPr id="5" name="AutoShape 5"/>
          <p:cNvSpPr/>
          <p:nvPr/>
        </p:nvSpPr>
        <p:spPr>
          <a:xfrm>
            <a:off x="762000" y="3302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556000"/>
            <a:ext cx="406400" cy="406400"/>
          </a:xfrm>
          <a:prstGeom prst="rect">
            <a:avLst/>
          </a:prstGeom>
        </p:spPr>
      </p:pic>
      <p:sp>
        <p:nvSpPr>
          <p:cNvPr id="7" name="AutoShape 7"/>
          <p:cNvSpPr/>
          <p:nvPr/>
        </p:nvSpPr>
        <p:spPr>
          <a:xfrm>
            <a:off x="1524000" y="3581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筑牢思想根基</a:t>
            </a:r>
            <a:endParaRPr lang="en-US" sz="1100"/>
          </a:p>
        </p:txBody>
      </p:sp>
      <p:sp>
        <p:nvSpPr>
          <p:cNvPr id="8" name="AutoShape 8"/>
          <p:cNvSpPr/>
          <p:nvPr/>
        </p:nvSpPr>
        <p:spPr>
          <a:xfrm>
            <a:off x="1016000" y="4191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坚持用党的创新理论武装头脑，深刻领会核心要义与精神实质，把稳思想之舵，确保政治方向坚定不偏航，让理想信念成为心中的灯塔。</a:t>
            </a:r>
            <a:endParaRPr lang="en-US" sz="1100"/>
          </a:p>
        </p:txBody>
      </p:sp>
      <p:sp>
        <p:nvSpPr>
          <p:cNvPr id="9" name="AutoShape 9"/>
          <p:cNvSpPr/>
          <p:nvPr/>
        </p:nvSpPr>
        <p:spPr>
          <a:xfrm>
            <a:off x="4406900" y="3302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556000"/>
            <a:ext cx="406400" cy="406400"/>
          </a:xfrm>
          <a:prstGeom prst="rect">
            <a:avLst/>
          </a:prstGeom>
        </p:spPr>
      </p:pic>
      <p:sp>
        <p:nvSpPr>
          <p:cNvPr id="11" name="AutoShape 11"/>
          <p:cNvSpPr/>
          <p:nvPr/>
        </p:nvSpPr>
        <p:spPr>
          <a:xfrm>
            <a:off x="5168900" y="3581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凝聚磅礴力量</a:t>
            </a:r>
            <a:endParaRPr lang="en-US" sz="1100"/>
          </a:p>
        </p:txBody>
      </p:sp>
      <p:sp>
        <p:nvSpPr>
          <p:cNvPr id="12" name="AutoShape 12"/>
          <p:cNvSpPr/>
          <p:nvPr/>
        </p:nvSpPr>
        <p:spPr>
          <a:xfrm>
            <a:off x="4660900" y="4191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以共同的理想信念凝聚人心，消除思想隔阂，汇聚起攻坚克难、砥砺前行的强大精神合力，实现全党全社会在思想上的同心同德、步调一致。</a:t>
            </a:r>
            <a:endParaRPr lang="en-US" sz="1100"/>
          </a:p>
        </p:txBody>
      </p:sp>
      <p:sp>
        <p:nvSpPr>
          <p:cNvPr id="13" name="AutoShape 13"/>
          <p:cNvSpPr/>
          <p:nvPr/>
        </p:nvSpPr>
        <p:spPr>
          <a:xfrm>
            <a:off x="8051800" y="3302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556000"/>
            <a:ext cx="406400" cy="406400"/>
          </a:xfrm>
          <a:prstGeom prst="rect">
            <a:avLst/>
          </a:prstGeom>
        </p:spPr>
      </p:pic>
      <p:sp>
        <p:nvSpPr>
          <p:cNvPr id="15" name="AutoShape 15"/>
          <p:cNvSpPr/>
          <p:nvPr/>
        </p:nvSpPr>
        <p:spPr>
          <a:xfrm>
            <a:off x="8813800" y="3581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践行使命担当</a:t>
            </a:r>
            <a:endParaRPr lang="en-US" sz="1100"/>
          </a:p>
        </p:txBody>
      </p:sp>
      <p:sp>
        <p:nvSpPr>
          <p:cNvPr id="16" name="AutoShape 16"/>
          <p:cNvSpPr/>
          <p:nvPr/>
        </p:nvSpPr>
        <p:spPr>
          <a:xfrm>
            <a:off x="8305800" y="4191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将理论学习成果转化为实际行动，以学促行、以行践学，在改革发展的生动实践中彰显党的创新理论的强大生命力与科学指导作用。</a:t>
            </a:r>
            <a:endParaRPr lang="en-US" sz="1100"/>
          </a:p>
        </p:txBody>
      </p:sp>
      <p:sp>
        <p:nvSpPr>
          <p:cNvPr id="17" name="AutoShape 17"/>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a:ea typeface="Noto Sans SC"/>
                <a:cs typeface="Noto Sans SC"/>
                <a:sym typeface="Noto Sans SC"/>
              </a:rPr>
              <a:t>—— 思想上的统一是党的团结统一最深厚、最持久、最可靠的保证 ——</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共同思想基础是团结统一的前提</a:t>
            </a:r>
            <a:endParaRPr lang="en-US" sz="1100"/>
          </a:p>
        </p:txBody>
      </p:sp>
      <p:sp>
        <p:nvSpPr>
          <p:cNvPr id="5" name="AutoShape 5"/>
          <p:cNvSpPr/>
          <p:nvPr/>
        </p:nvSpPr>
        <p:spPr>
          <a:xfrm>
            <a:off x="762000" y="2794000"/>
            <a:ext cx="52070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3048000"/>
            <a:ext cx="457200" cy="457200"/>
          </a:xfrm>
          <a:prstGeom prst="rect">
            <a:avLst/>
          </a:prstGeom>
        </p:spPr>
      </p:pic>
      <p:sp>
        <p:nvSpPr>
          <p:cNvPr id="7" name="AutoShape 7"/>
          <p:cNvSpPr/>
          <p:nvPr/>
        </p:nvSpPr>
        <p:spPr>
          <a:xfrm>
            <a:off x="1651000" y="30861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筑牢信仰之基</a:t>
            </a:r>
            <a:endParaRPr lang="en-US" sz="1100"/>
          </a:p>
        </p:txBody>
      </p:sp>
      <p:sp>
        <p:nvSpPr>
          <p:cNvPr id="8" name="AutoShape 8"/>
          <p:cNvSpPr/>
          <p:nvPr/>
        </p:nvSpPr>
        <p:spPr>
          <a:xfrm>
            <a:off x="1079500" y="3619500"/>
            <a:ext cx="457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我们党是以</a:t>
            </a:r>
            <a:r>
              <a:rPr lang="en-US" sz="1400" b="1" i="0" u="none" strike="noStrike">
                <a:solidFill>
                  <a:srgbClr val="C00000"/>
                </a:solidFill>
                <a:latin typeface="Noto Sans SC"/>
                <a:ea typeface="Noto Sans SC"/>
                <a:cs typeface="Noto Sans SC"/>
                <a:sym typeface="Noto Sans SC"/>
              </a:rPr>
              <a:t>共同理想信念</a:t>
            </a:r>
            <a:r>
              <a:rPr lang="en-US" sz="1400" b="0" i="0" u="none" strike="noStrike">
                <a:solidFill>
                  <a:srgbClr val="555555"/>
                </a:solidFill>
                <a:latin typeface="Noto Sans SC"/>
                <a:ea typeface="Noto Sans SC"/>
                <a:cs typeface="Noto Sans SC"/>
                <a:sym typeface="Noto Sans SC"/>
              </a:rPr>
              <a:t>组织起来的马克思主义政党。理想信念是共产党人的精神支柱和政治灵魂，是保持党的先进性和纯洁性的根本保证，也是全党团结一心的思想根基。</a:t>
            </a:r>
            <a:endParaRPr lang="en-US" sz="1100"/>
          </a:p>
        </p:txBody>
      </p:sp>
      <p:sp>
        <p:nvSpPr>
          <p:cNvPr id="9" name="AutoShape 9"/>
          <p:cNvSpPr/>
          <p:nvPr/>
        </p:nvSpPr>
        <p:spPr>
          <a:xfrm>
            <a:off x="6223000" y="2794000"/>
            <a:ext cx="52070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3048000"/>
            <a:ext cx="457200" cy="457200"/>
          </a:xfrm>
          <a:prstGeom prst="rect">
            <a:avLst/>
          </a:prstGeom>
        </p:spPr>
      </p:pic>
      <p:sp>
        <p:nvSpPr>
          <p:cNvPr id="11" name="AutoShape 11"/>
          <p:cNvSpPr/>
          <p:nvPr/>
        </p:nvSpPr>
        <p:spPr>
          <a:xfrm>
            <a:off x="7112000" y="30861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凝聚磅礴力量</a:t>
            </a:r>
            <a:endParaRPr lang="en-US" sz="1100"/>
          </a:p>
        </p:txBody>
      </p:sp>
      <p:sp>
        <p:nvSpPr>
          <p:cNvPr id="12" name="AutoShape 12"/>
          <p:cNvSpPr/>
          <p:nvPr/>
        </p:nvSpPr>
        <p:spPr>
          <a:xfrm>
            <a:off x="6540500" y="3619500"/>
            <a:ext cx="457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共同的思想基础是党保持</a:t>
            </a:r>
            <a:r>
              <a:rPr lang="en-US" sz="1400" b="1" i="0" u="none" strike="noStrike">
                <a:solidFill>
                  <a:srgbClr val="C00000"/>
                </a:solidFill>
                <a:latin typeface="Noto Sans SC"/>
                <a:ea typeface="Noto Sans SC"/>
                <a:cs typeface="Noto Sans SC"/>
                <a:sym typeface="Noto Sans SC"/>
              </a:rPr>
              <a:t>团结统一</a:t>
            </a:r>
            <a:r>
              <a:rPr lang="en-US" sz="1400" b="0" i="0" u="none" strike="noStrike">
                <a:solidFill>
                  <a:srgbClr val="555555"/>
                </a:solidFill>
                <a:latin typeface="Noto Sans SC"/>
                <a:ea typeface="Noto Sans SC"/>
                <a:cs typeface="Noto Sans SC"/>
                <a:sym typeface="Noto Sans SC"/>
              </a:rPr>
              <a:t>的重要前提。思想上的统一是政治上团结、行动上一致的基础，是战胜一切艰难险阻、不断从胜利走向新的胜利的力量源泉。</a:t>
            </a:r>
            <a:endParaRPr lang="en-US" sz="1100"/>
          </a:p>
        </p:txBody>
      </p:sp>
      <p:sp>
        <p:nvSpPr>
          <p:cNvPr id="13" name="AutoShape 13"/>
          <p:cNvSpPr/>
          <p:nvPr/>
        </p:nvSpPr>
        <p:spPr>
          <a:xfrm>
            <a:off x="762000" y="5461000"/>
            <a:ext cx="10668000" cy="889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016000" y="56515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0000"/>
                </a:solidFill>
                <a:latin typeface="Noto Sans SC"/>
                <a:ea typeface="Noto Sans SC"/>
                <a:cs typeface="Noto Sans SC"/>
                <a:sym typeface="Noto Sans SC"/>
              </a:rPr>
              <a:t>核心要义：</a:t>
            </a:r>
            <a:r>
              <a:rPr lang="en-US" sz="1600" b="0" i="0" u="none" strike="noStrike">
                <a:solidFill>
                  <a:srgbClr val="1F2329"/>
                </a:solidFill>
                <a:latin typeface="Noto Sans SC"/>
                <a:ea typeface="Noto Sans SC"/>
                <a:cs typeface="Noto Sans SC"/>
                <a:sym typeface="Noto Sans SC"/>
              </a:rPr>
              <a:t> </a:t>
            </a:r>
            <a:r>
              <a:rPr lang="en-US" sz="1500" b="0" i="0" u="none" strike="noStrike">
                <a:solidFill>
                  <a:srgbClr val="333333"/>
                </a:solidFill>
                <a:latin typeface="Noto Sans SC"/>
                <a:ea typeface="Noto Sans SC"/>
                <a:cs typeface="Noto Sans SC"/>
                <a:sym typeface="Noto Sans SC"/>
              </a:rPr>
              <a:t>坚持用科学理论武装全党，夯实共同思想基础，确保全党上下在思想上政治上行动上同党中央保持高度一致，凝聚起推动事业发展的强大合力。</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党的创新理论提供共同遵循</a:t>
            </a:r>
            <a:endParaRPr lang="en-US" sz="1100"/>
          </a:p>
        </p:txBody>
      </p:sp>
      <p:sp>
        <p:nvSpPr>
          <p:cNvPr id="5" name="AutoShape 5"/>
          <p:cNvSpPr/>
          <p:nvPr/>
        </p:nvSpPr>
        <p:spPr>
          <a:xfrm>
            <a:off x="762000" y="2667000"/>
            <a:ext cx="33782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406400" cy="406400"/>
          </a:xfrm>
          <a:prstGeom prst="rect">
            <a:avLst/>
          </a:prstGeom>
        </p:spPr>
      </p:pic>
      <p:sp>
        <p:nvSpPr>
          <p:cNvPr id="7" name="AutoShape 7"/>
          <p:cNvSpPr/>
          <p:nvPr/>
        </p:nvSpPr>
        <p:spPr>
          <a:xfrm>
            <a:off x="15240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统一思想，凝聚共识</a:t>
            </a:r>
            <a:endParaRPr lang="en-US" sz="1100"/>
          </a:p>
        </p:txBody>
      </p:sp>
      <p:cxnSp>
        <p:nvCxnSpPr>
          <p:cNvPr id="8" name="Connector 8"/>
          <p:cNvCxnSpPr/>
          <p:nvPr/>
        </p:nvCxnSpPr>
        <p:spPr>
          <a:xfrm rot="-15211">
            <a:off x="1016014" y="3549650"/>
            <a:ext cx="28702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9" name="AutoShape 9"/>
          <p:cNvSpPr/>
          <p:nvPr/>
        </p:nvSpPr>
        <p:spPr>
          <a:xfrm>
            <a:off x="1016000" y="37465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习近平总书记强调：“全党必须统一思想、统一意志、统一行动。”这是新时代加强党的团结统一的根本遵循，是凝聚全党力量、战胜一切艰难险阻的思想根基，确保全党在政治立场、政治方向上高度一致。</a:t>
            </a:r>
            <a:endParaRPr lang="en-US" sz="1100"/>
          </a:p>
        </p:txBody>
      </p:sp>
      <p:sp>
        <p:nvSpPr>
          <p:cNvPr id="10" name="AutoShape 10"/>
          <p:cNvSpPr/>
          <p:nvPr/>
        </p:nvSpPr>
        <p:spPr>
          <a:xfrm>
            <a:off x="4406900" y="2667000"/>
            <a:ext cx="33782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921000"/>
            <a:ext cx="406400" cy="406400"/>
          </a:xfrm>
          <a:prstGeom prst="rect">
            <a:avLst/>
          </a:prstGeom>
        </p:spPr>
      </p:pic>
      <p:sp>
        <p:nvSpPr>
          <p:cNvPr id="12" name="AutoShape 12"/>
          <p:cNvSpPr/>
          <p:nvPr/>
        </p:nvSpPr>
        <p:spPr>
          <a:xfrm>
            <a:off x="51689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思想遵循，价值坐标</a:t>
            </a:r>
            <a:endParaRPr lang="en-US" sz="1100"/>
          </a:p>
        </p:txBody>
      </p:sp>
      <p:cxnSp>
        <p:nvCxnSpPr>
          <p:cNvPr id="13" name="Connector 13"/>
          <p:cNvCxnSpPr/>
          <p:nvPr/>
        </p:nvCxnSpPr>
        <p:spPr>
          <a:xfrm rot="-15211">
            <a:off x="4660914" y="3549650"/>
            <a:ext cx="28702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4" name="AutoShape 14"/>
          <p:cNvSpPr/>
          <p:nvPr/>
        </p:nvSpPr>
        <p:spPr>
          <a:xfrm>
            <a:off x="4660900" y="37465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党的创新理论为全党提供了共同的思想遵循和价值坐标，是指导我们认识世界、改造世界的强大思想武器。它深刻回答了新时代坚持和发展中国特色社会主义的重大时代课题，为各项事业发展指明方向。</a:t>
            </a:r>
            <a:endParaRPr lang="en-US" sz="1100"/>
          </a:p>
        </p:txBody>
      </p:sp>
      <p:sp>
        <p:nvSpPr>
          <p:cNvPr id="15" name="AutoShape 15"/>
          <p:cNvSpPr/>
          <p:nvPr/>
        </p:nvSpPr>
        <p:spPr>
          <a:xfrm>
            <a:off x="8051800" y="2667000"/>
            <a:ext cx="33782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921000"/>
            <a:ext cx="406400" cy="406400"/>
          </a:xfrm>
          <a:prstGeom prst="rect">
            <a:avLst/>
          </a:prstGeom>
        </p:spPr>
      </p:pic>
      <p:sp>
        <p:nvSpPr>
          <p:cNvPr id="17" name="AutoShape 17"/>
          <p:cNvSpPr/>
          <p:nvPr/>
        </p:nvSpPr>
        <p:spPr>
          <a:xfrm>
            <a:off x="88138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凝心聚力，砥砺前行</a:t>
            </a:r>
            <a:endParaRPr lang="en-US" sz="1100"/>
          </a:p>
        </p:txBody>
      </p:sp>
      <p:cxnSp>
        <p:nvCxnSpPr>
          <p:cNvPr id="18" name="Connector 18"/>
          <p:cNvCxnSpPr/>
          <p:nvPr/>
        </p:nvCxnSpPr>
        <p:spPr>
          <a:xfrm rot="-15211">
            <a:off x="8305814" y="3549650"/>
            <a:ext cx="28702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9" name="AutoShape 19"/>
          <p:cNvSpPr/>
          <p:nvPr/>
        </p:nvSpPr>
        <p:spPr>
          <a:xfrm>
            <a:off x="8305800" y="37465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通过深化理论学习，使广大党员干部形成共同理想、共同意志和共同奋斗目标，把思想和行动统一到党中央决策部署上来，汇聚起攻坚克难、勇毅前行的磅礴力量，为实现中华民族伟大复兴的中国梦而团结奋斗。</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a:ea typeface="Noto Sans SC"/>
                <a:cs typeface="Noto Sans SC"/>
                <a:sym typeface="Noto Sans SC"/>
              </a:rPr>
              <a:t>理论武装越彻底，理想信念越坚定</a:t>
            </a:r>
            <a:endParaRPr lang="en-US" sz="1100"/>
          </a:p>
        </p:txBody>
      </p:sp>
      <p:sp>
        <p:nvSpPr>
          <p:cNvPr id="5" name="AutoShape 5"/>
          <p:cNvSpPr/>
          <p:nvPr/>
        </p:nvSpPr>
        <p:spPr>
          <a:xfrm>
            <a:off x="762000" y="2794000"/>
            <a:ext cx="5207000" cy="203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457200" cy="457200"/>
          </a:xfrm>
          <a:prstGeom prst="rect">
            <a:avLst/>
          </a:prstGeom>
        </p:spPr>
      </p:pic>
      <p:sp>
        <p:nvSpPr>
          <p:cNvPr id="7" name="AutoShape 7"/>
          <p:cNvSpPr/>
          <p:nvPr/>
        </p:nvSpPr>
        <p:spPr>
          <a:xfrm>
            <a:off x="1587500" y="3073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固本培元，凝聚共识</a:t>
            </a:r>
            <a:endParaRPr lang="en-US" sz="1100"/>
          </a:p>
        </p:txBody>
      </p:sp>
      <p:sp>
        <p:nvSpPr>
          <p:cNvPr id="8" name="AutoShape 8"/>
          <p:cNvSpPr/>
          <p:nvPr/>
        </p:nvSpPr>
        <p:spPr>
          <a:xfrm>
            <a:off x="1016000" y="3619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坚持用党的创新理论武装全党、教育人民、指导实践，是统一思想、意志与行动的根本前提。唯有不断加强理论学习，才能筑牢信仰之基，补足精神之钙，为奋进新征程提供坚实的思想保证。</a:t>
            </a:r>
            <a:endParaRPr lang="en-US" sz="1100"/>
          </a:p>
        </p:txBody>
      </p:sp>
      <p:sp>
        <p:nvSpPr>
          <p:cNvPr id="9" name="AutoShape 9"/>
          <p:cNvSpPr/>
          <p:nvPr/>
        </p:nvSpPr>
        <p:spPr>
          <a:xfrm>
            <a:off x="6223000" y="2794000"/>
            <a:ext cx="5207000" cy="203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3048000"/>
            <a:ext cx="457200" cy="457200"/>
          </a:xfrm>
          <a:prstGeom prst="rect">
            <a:avLst/>
          </a:prstGeom>
        </p:spPr>
      </p:pic>
      <p:sp>
        <p:nvSpPr>
          <p:cNvPr id="11" name="AutoShape 11"/>
          <p:cNvSpPr/>
          <p:nvPr/>
        </p:nvSpPr>
        <p:spPr>
          <a:xfrm>
            <a:off x="7048500" y="3073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知行合一，笃定前行</a:t>
            </a:r>
            <a:endParaRPr lang="en-US" sz="1100"/>
          </a:p>
        </p:txBody>
      </p:sp>
      <p:sp>
        <p:nvSpPr>
          <p:cNvPr id="12" name="AutoShape 12"/>
          <p:cNvSpPr/>
          <p:nvPr/>
        </p:nvSpPr>
        <p:spPr>
          <a:xfrm>
            <a:off x="6477000" y="3619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实践充分证明，理论武装越彻底，理想信念就越坚定，思想行动就越自觉。这不仅是思想建党的核心要义，更是我们战胜一切艰难险阻、不断从胜利走向新的胜利的力量源泉。</a:t>
            </a:r>
            <a:endParaRPr lang="en-US" sz="1100"/>
          </a:p>
        </p:txBody>
      </p:sp>
      <p:sp>
        <p:nvSpPr>
          <p:cNvPr id="13" name="AutoShape 13"/>
          <p:cNvSpPr/>
          <p:nvPr/>
        </p:nvSpPr>
        <p:spPr>
          <a:xfrm>
            <a:off x="762000" y="5207000"/>
            <a:ext cx="10668000" cy="10795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952500" y="5359400"/>
            <a:ext cx="1028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C00000"/>
                </a:solidFill>
                <a:latin typeface="Noto Sans SC"/>
                <a:ea typeface="Noto Sans SC"/>
                <a:cs typeface="Noto Sans SC"/>
                <a:sym typeface="Noto Sans SC"/>
              </a:rPr>
              <a:t>核心启示：</a:t>
            </a:r>
            <a:r>
              <a:rPr lang="en-US" sz="1600" b="0" i="0" u="none" strike="noStrike">
                <a:solidFill>
                  <a:srgbClr val="1F2329"/>
                </a:solidFill>
                <a:latin typeface="Noto Sans SC"/>
                <a:ea typeface="Noto Sans SC"/>
                <a:cs typeface="Noto Sans SC"/>
                <a:sym typeface="Noto Sans SC"/>
              </a:rPr>
              <a:t> </a:t>
            </a:r>
            <a:r>
              <a:rPr lang="en-US" sz="1400" b="0" i="0" u="none" strike="noStrike">
                <a:solidFill>
                  <a:srgbClr val="333333"/>
                </a:solidFill>
                <a:latin typeface="Noto Sans SC"/>
                <a:ea typeface="Noto Sans SC"/>
                <a:cs typeface="Noto Sans SC"/>
                <a:sym typeface="Noto Sans SC"/>
              </a:rPr>
              <a:t>理论上的成熟是政治上坚定的基础。要坚持学思用贯通、知信行统一，让党的创新理论成为改造主观世界和客观世界的强大思想武器，确保始终保持政治上的清醒和坚定，在新时代新征程上展现新作为。</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a:ea typeface="Noto Sans SC"/>
                <a:cs typeface="Noto Sans SC"/>
                <a:sym typeface="Noto Sans SC"/>
              </a:rPr>
              <a:t>理论强，才能人心齐</a:t>
            </a:r>
            <a:endParaRPr lang="en-US" sz="1100"/>
          </a:p>
        </p:txBody>
      </p:sp>
      <p:cxnSp>
        <p:nvCxnSpPr>
          <p:cNvPr id="5" name="Connector 5"/>
          <p:cNvCxnSpPr/>
          <p:nvPr/>
        </p:nvCxnSpPr>
        <p:spPr>
          <a:xfrm rot="-4092">
            <a:off x="762004" y="2660650"/>
            <a:ext cx="1066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6" name="AutoShape 6"/>
          <p:cNvSpPr/>
          <p:nvPr/>
        </p:nvSpPr>
        <p:spPr>
          <a:xfrm>
            <a:off x="762000" y="3048000"/>
            <a:ext cx="5207000" cy="2921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3365500"/>
            <a:ext cx="457200" cy="457200"/>
          </a:xfrm>
          <a:prstGeom prst="rect">
            <a:avLst/>
          </a:prstGeom>
        </p:spPr>
      </p:pic>
      <p:sp>
        <p:nvSpPr>
          <p:cNvPr id="8" name="AutoShape 8"/>
          <p:cNvSpPr/>
          <p:nvPr/>
        </p:nvSpPr>
        <p:spPr>
          <a:xfrm>
            <a:off x="1651000" y="3365500"/>
            <a:ext cx="4191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真理力量，凝聚人心</a:t>
            </a:r>
            <a:endParaRPr lang="en-US" sz="1100"/>
          </a:p>
        </p:txBody>
      </p:sp>
      <p:sp>
        <p:nvSpPr>
          <p:cNvPr id="9" name="AutoShape 9"/>
          <p:cNvSpPr/>
          <p:nvPr/>
        </p:nvSpPr>
        <p:spPr>
          <a:xfrm>
            <a:off x="1079500" y="4064000"/>
            <a:ext cx="4572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党的创新理论蕴含着</a:t>
            </a:r>
            <a:r>
              <a:rPr lang="en-US" sz="1400" b="1" i="0" u="none" strike="noStrike">
                <a:solidFill>
                  <a:srgbClr val="C00000"/>
                </a:solidFill>
                <a:latin typeface="Noto Sans SC"/>
                <a:ea typeface="Noto Sans SC"/>
                <a:cs typeface="Noto Sans SC"/>
                <a:sym typeface="Noto Sans SC"/>
              </a:rPr>
              <a:t>照亮人心、鼓舞人心、凝聚人心</a:t>
            </a:r>
            <a:r>
              <a:rPr lang="en-US" sz="1400" b="0" i="0" u="none" strike="noStrike">
                <a:solidFill>
                  <a:srgbClr val="555555"/>
                </a:solidFill>
                <a:latin typeface="Noto Sans SC"/>
                <a:ea typeface="Noto Sans SC"/>
                <a:cs typeface="Noto Sans SC"/>
                <a:sym typeface="Noto Sans SC"/>
              </a:rPr>
              <a:t>的真理力量。它不仅是认识世界的思想武器，更是改造世界的行动指南，为全党全国人民提供了坚定的信念支撑和强大的精神动力，是团结一心、攻坚克难的根本思想保证。</a:t>
            </a:r>
            <a:endParaRPr lang="en-US" sz="1100"/>
          </a:p>
        </p:txBody>
      </p:sp>
      <p:sp>
        <p:nvSpPr>
          <p:cNvPr id="10" name="AutoShape 10"/>
          <p:cNvSpPr/>
          <p:nvPr/>
        </p:nvSpPr>
        <p:spPr>
          <a:xfrm>
            <a:off x="6223000" y="3048000"/>
            <a:ext cx="5207000" cy="2921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3365500"/>
            <a:ext cx="457200" cy="457200"/>
          </a:xfrm>
          <a:prstGeom prst="rect">
            <a:avLst/>
          </a:prstGeom>
        </p:spPr>
      </p:pic>
      <p:sp>
        <p:nvSpPr>
          <p:cNvPr id="12" name="AutoShape 12"/>
          <p:cNvSpPr/>
          <p:nvPr/>
        </p:nvSpPr>
        <p:spPr>
          <a:xfrm>
            <a:off x="7112000" y="3365500"/>
            <a:ext cx="4191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凝心铸魂，笃信笃行</a:t>
            </a:r>
            <a:endParaRPr lang="en-US" sz="1100"/>
          </a:p>
        </p:txBody>
      </p:sp>
      <p:sp>
        <p:nvSpPr>
          <p:cNvPr id="13" name="AutoShape 13"/>
          <p:cNvSpPr/>
          <p:nvPr/>
        </p:nvSpPr>
        <p:spPr>
          <a:xfrm>
            <a:off x="6540500" y="4064000"/>
            <a:ext cx="4572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坚持用党的创新理论凝心铸魂，就是要将其内化于心、外化于行，自觉做党的创新理论的</a:t>
            </a:r>
            <a:r>
              <a:rPr lang="en-US" sz="1400" b="1" i="0" u="none" strike="noStrike">
                <a:solidFill>
                  <a:srgbClr val="C00000"/>
                </a:solidFill>
                <a:latin typeface="Noto Sans SC"/>
                <a:ea typeface="Noto Sans SC"/>
                <a:cs typeface="Noto Sans SC"/>
                <a:sym typeface="Noto Sans SC"/>
              </a:rPr>
              <a:t>坚定信仰者、积极传播者、忠实实践者</a:t>
            </a:r>
            <a:r>
              <a:rPr lang="en-US" sz="1400" b="0" i="0" u="none" strike="noStrike">
                <a:solidFill>
                  <a:srgbClr val="555555"/>
                </a:solidFill>
                <a:latin typeface="Noto Sans SC"/>
                <a:ea typeface="Noto Sans SC"/>
                <a:cs typeface="Noto Sans SC"/>
                <a:sym typeface="Noto Sans SC"/>
              </a:rPr>
              <a:t>。以理论武装头脑，把学习成果转化为干事创业的实际成效，让理论之光指引前行方向。</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以思想统一确保行动一致</a:t>
            </a:r>
            <a:endParaRPr lang="en-US" sz="1100"/>
          </a:p>
        </p:txBody>
      </p:sp>
      <p:sp>
        <p:nvSpPr>
          <p:cNvPr id="5" name="AutoShape 5"/>
          <p:cNvSpPr/>
          <p:nvPr/>
        </p:nvSpPr>
        <p:spPr>
          <a:xfrm>
            <a:off x="762000" y="2667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406400" cy="406400"/>
          </a:xfrm>
          <a:prstGeom prst="rect">
            <a:avLst/>
          </a:prstGeom>
        </p:spPr>
      </p:pic>
      <p:sp>
        <p:nvSpPr>
          <p:cNvPr id="7" name="AutoShape 7"/>
          <p:cNvSpPr/>
          <p:nvPr/>
        </p:nvSpPr>
        <p:spPr>
          <a:xfrm>
            <a:off x="15240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筑牢信仰根基</a:t>
            </a:r>
            <a:endParaRPr lang="en-US" sz="1100"/>
          </a:p>
        </p:txBody>
      </p:sp>
      <p:sp>
        <p:nvSpPr>
          <p:cNvPr id="8" name="AutoShape 8"/>
          <p:cNvSpPr/>
          <p:nvPr/>
        </p:nvSpPr>
        <p:spPr>
          <a:xfrm>
            <a:off x="1016000" y="3556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不断</a:t>
            </a:r>
            <a:r>
              <a:rPr lang="en-US" sz="1400" b="1" i="0" u="none" strike="noStrike">
                <a:solidFill>
                  <a:srgbClr val="C00000"/>
                </a:solidFill>
                <a:latin typeface="Noto Sans SC"/>
                <a:ea typeface="Noto Sans SC"/>
                <a:cs typeface="Noto Sans SC"/>
                <a:sym typeface="Noto Sans SC"/>
              </a:rPr>
              <a:t>筑牢信仰之基、补足精神之钙、把稳思想之舵</a:t>
            </a:r>
            <a:r>
              <a:rPr lang="en-US" sz="1400" b="0" i="0" u="none" strike="noStrike">
                <a:solidFill>
                  <a:srgbClr val="525252"/>
                </a:solidFill>
                <a:latin typeface="Noto Sans SC"/>
                <a:ea typeface="Noto Sans SC"/>
                <a:cs typeface="Noto Sans SC"/>
                <a:sym typeface="Noto Sans SC"/>
              </a:rPr>
              <a:t>，让理想信念成为心中的灯塔，为前行之路指明方向，凝聚起奋进新征程的磅礴力量。</a:t>
            </a:r>
            <a:endParaRPr lang="en-US" sz="1100"/>
          </a:p>
        </p:txBody>
      </p:sp>
      <p:sp>
        <p:nvSpPr>
          <p:cNvPr id="9" name="AutoShape 9"/>
          <p:cNvSpPr/>
          <p:nvPr/>
        </p:nvSpPr>
        <p:spPr>
          <a:xfrm>
            <a:off x="4406900" y="2667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921000"/>
            <a:ext cx="406400" cy="406400"/>
          </a:xfrm>
          <a:prstGeom prst="rect">
            <a:avLst/>
          </a:prstGeom>
        </p:spPr>
      </p:pic>
      <p:sp>
        <p:nvSpPr>
          <p:cNvPr id="11" name="AutoShape 11"/>
          <p:cNvSpPr/>
          <p:nvPr/>
        </p:nvSpPr>
        <p:spPr>
          <a:xfrm>
            <a:off x="51689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凝聚团结力量</a:t>
            </a:r>
            <a:endParaRPr lang="en-US" sz="1100"/>
          </a:p>
        </p:txBody>
      </p:sp>
      <p:sp>
        <p:nvSpPr>
          <p:cNvPr id="12" name="AutoShape 12"/>
          <p:cNvSpPr/>
          <p:nvPr/>
        </p:nvSpPr>
        <p:spPr>
          <a:xfrm>
            <a:off x="4660900" y="3556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以思想上的</a:t>
            </a:r>
            <a:r>
              <a:rPr lang="en-US" sz="1400" b="1" i="0" u="none" strike="noStrike">
                <a:solidFill>
                  <a:srgbClr val="C00000"/>
                </a:solidFill>
                <a:latin typeface="Noto Sans SC"/>
                <a:ea typeface="Noto Sans SC"/>
                <a:cs typeface="Noto Sans SC"/>
                <a:sym typeface="Noto Sans SC"/>
              </a:rPr>
              <a:t>统一</a:t>
            </a:r>
            <a:r>
              <a:rPr lang="en-US" sz="1400" b="0" i="0" u="none" strike="noStrike">
                <a:solidFill>
                  <a:srgbClr val="525252"/>
                </a:solidFill>
                <a:latin typeface="Noto Sans SC"/>
                <a:ea typeface="Noto Sans SC"/>
                <a:cs typeface="Noto Sans SC"/>
                <a:sym typeface="Noto Sans SC"/>
              </a:rPr>
              <a:t>确保政治上的</a:t>
            </a:r>
            <a:r>
              <a:rPr lang="en-US" sz="1400" b="1" i="0" u="none" strike="noStrike">
                <a:solidFill>
                  <a:srgbClr val="C00000"/>
                </a:solidFill>
                <a:latin typeface="Noto Sans SC"/>
                <a:ea typeface="Noto Sans SC"/>
                <a:cs typeface="Noto Sans SC"/>
                <a:sym typeface="Noto Sans SC"/>
              </a:rPr>
              <a:t>团结</a:t>
            </a:r>
            <a:r>
              <a:rPr lang="en-US" sz="1400" b="0" i="0" u="none" strike="noStrike">
                <a:solidFill>
                  <a:srgbClr val="525252"/>
                </a:solidFill>
                <a:latin typeface="Noto Sans SC"/>
                <a:ea typeface="Noto Sans SC"/>
                <a:cs typeface="Noto Sans SC"/>
                <a:sym typeface="Noto Sans SC"/>
              </a:rPr>
              <a:t>、行动上的</a:t>
            </a:r>
            <a:r>
              <a:rPr lang="en-US" sz="1400" b="1" i="0" u="none" strike="noStrike">
                <a:solidFill>
                  <a:srgbClr val="C00000"/>
                </a:solidFill>
                <a:latin typeface="Noto Sans SC"/>
                <a:ea typeface="Noto Sans SC"/>
                <a:cs typeface="Noto Sans SC"/>
                <a:sym typeface="Noto Sans SC"/>
              </a:rPr>
              <a:t>一致</a:t>
            </a:r>
            <a:r>
              <a:rPr lang="en-US" sz="1400" b="0" i="0" u="none" strike="noStrike">
                <a:solidFill>
                  <a:srgbClr val="525252"/>
                </a:solidFill>
                <a:latin typeface="Noto Sans SC"/>
                <a:ea typeface="Noto Sans SC"/>
                <a:cs typeface="Noto Sans SC"/>
                <a:sym typeface="Noto Sans SC"/>
              </a:rPr>
              <a:t>，汇聚起心往一处想、劲往一处使的强大合力，步调一致向前进，共同谱写时代新篇章。</a:t>
            </a:r>
            <a:endParaRPr lang="en-US" sz="1100"/>
          </a:p>
        </p:txBody>
      </p:sp>
      <p:sp>
        <p:nvSpPr>
          <p:cNvPr id="13" name="AutoShape 13"/>
          <p:cNvSpPr/>
          <p:nvPr/>
        </p:nvSpPr>
        <p:spPr>
          <a:xfrm>
            <a:off x="8051800" y="2667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921000"/>
            <a:ext cx="406400" cy="406400"/>
          </a:xfrm>
          <a:prstGeom prst="rect">
            <a:avLst/>
          </a:prstGeom>
        </p:spPr>
      </p:pic>
      <p:sp>
        <p:nvSpPr>
          <p:cNvPr id="15" name="AutoShape 15"/>
          <p:cNvSpPr/>
          <p:nvPr/>
        </p:nvSpPr>
        <p:spPr>
          <a:xfrm>
            <a:off x="88138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锻造钢铁队伍</a:t>
            </a:r>
            <a:endParaRPr lang="en-US" sz="1100"/>
          </a:p>
        </p:txBody>
      </p:sp>
      <p:sp>
        <p:nvSpPr>
          <p:cNvPr id="16" name="AutoShape 16"/>
          <p:cNvSpPr/>
          <p:nvPr/>
        </p:nvSpPr>
        <p:spPr>
          <a:xfrm>
            <a:off x="8305800" y="3556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共同把党锻造成一块</a:t>
            </a:r>
            <a:r>
              <a:rPr lang="en-US" sz="1400" b="1" i="0" u="none" strike="noStrike">
                <a:solidFill>
                  <a:srgbClr val="C00000"/>
                </a:solidFill>
                <a:latin typeface="Noto Sans SC"/>
                <a:ea typeface="Noto Sans SC"/>
                <a:cs typeface="Noto Sans SC"/>
                <a:sym typeface="Noto Sans SC"/>
              </a:rPr>
              <a:t>攻无不克、战无不胜</a:t>
            </a:r>
            <a:r>
              <a:rPr lang="en-US" sz="1400" b="0" i="0" u="none" strike="noStrike">
                <a:solidFill>
                  <a:srgbClr val="525252"/>
                </a:solidFill>
                <a:latin typeface="Noto Sans SC"/>
                <a:ea typeface="Noto Sans SC"/>
                <a:cs typeface="Noto Sans SC"/>
                <a:sym typeface="Noto Sans SC"/>
              </a:rPr>
              <a:t>的坚硬钢铁，在任何艰难险阻面前都能坚不可摧，始终成为中国人民最可靠、最坚强的主心骨。</a:t>
            </a:r>
            <a:endParaRPr lang="en-US" sz="1100"/>
          </a:p>
        </p:txBody>
      </p:sp>
      <p:sp>
        <p:nvSpPr>
          <p:cNvPr id="17" name="AutoShape 17"/>
          <p:cNvSpPr/>
          <p:nvPr/>
        </p:nvSpPr>
        <p:spPr>
          <a:xfrm>
            <a:off x="762000" y="59690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1" u="none" strike="noStrike">
                <a:solidFill>
                  <a:srgbClr val="666666"/>
                </a:solidFill>
                <a:latin typeface="Noto Sans SC"/>
                <a:ea typeface="Noto Sans SC"/>
                <a:cs typeface="Noto Sans SC"/>
                <a:sym typeface="Noto Sans SC"/>
              </a:rPr>
              <a:t>—— 始终坚持思想引领，凝聚起万众一心、攻坚克难的强大力量</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（三）以党的创新理论强底气，增强理论指导实践的行动自觉</a:t>
            </a:r>
            <a:endParaRPr lang="en-US" sz="1100"/>
          </a:p>
        </p:txBody>
      </p:sp>
      <p:sp>
        <p:nvSpPr>
          <p:cNvPr id="5" name="AutoShape 5"/>
          <p:cNvSpPr/>
          <p:nvPr/>
        </p:nvSpPr>
        <p:spPr>
          <a:xfrm>
            <a:off x="762000" y="2794000"/>
            <a:ext cx="33782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406400" cy="406400"/>
          </a:xfrm>
          <a:prstGeom prst="rect">
            <a:avLst/>
          </a:prstGeom>
        </p:spPr>
      </p:pic>
      <p:sp>
        <p:nvSpPr>
          <p:cNvPr id="7" name="AutoShape 7"/>
          <p:cNvSpPr/>
          <p:nvPr/>
        </p:nvSpPr>
        <p:spPr>
          <a:xfrm>
            <a:off x="15240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筑牢思想根基</a:t>
            </a:r>
            <a:endParaRPr lang="en-US" sz="1100"/>
          </a:p>
        </p:txBody>
      </p:sp>
      <p:sp>
        <p:nvSpPr>
          <p:cNvPr id="8" name="AutoShape 8"/>
          <p:cNvSpPr/>
          <p:nvPr/>
        </p:nvSpPr>
        <p:spPr>
          <a:xfrm>
            <a:off x="1016000" y="3619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05050"/>
                </a:solidFill>
                <a:latin typeface="Noto Sans SC"/>
                <a:ea typeface="Noto Sans SC"/>
                <a:cs typeface="Noto Sans SC"/>
                <a:sym typeface="Noto Sans SC"/>
              </a:rPr>
              <a:t>深刻领悟党的创新理论的核心要义与精神实质，将其作为坚定理想信念、补足精神之钙的根本遵循，筑牢信仰之基，把稳思想之舵。</a:t>
            </a:r>
            <a:endParaRPr lang="en-US" sz="1100"/>
          </a:p>
        </p:txBody>
      </p:sp>
      <p:sp>
        <p:nvSpPr>
          <p:cNvPr id="9" name="AutoShape 9"/>
          <p:cNvSpPr/>
          <p:nvPr/>
        </p:nvSpPr>
        <p:spPr>
          <a:xfrm>
            <a:off x="4406900" y="2794000"/>
            <a:ext cx="33782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048000"/>
            <a:ext cx="406400" cy="406400"/>
          </a:xfrm>
          <a:prstGeom prst="rect">
            <a:avLst/>
          </a:prstGeom>
        </p:spPr>
      </p:pic>
      <p:sp>
        <p:nvSpPr>
          <p:cNvPr id="11" name="AutoShape 11"/>
          <p:cNvSpPr/>
          <p:nvPr/>
        </p:nvSpPr>
        <p:spPr>
          <a:xfrm>
            <a:off x="51689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强化理论武装</a:t>
            </a:r>
            <a:endParaRPr lang="en-US" sz="1100"/>
          </a:p>
        </p:txBody>
      </p:sp>
      <p:sp>
        <p:nvSpPr>
          <p:cNvPr id="12" name="AutoShape 12"/>
          <p:cNvSpPr/>
          <p:nvPr/>
        </p:nvSpPr>
        <p:spPr>
          <a:xfrm>
            <a:off x="4660900" y="3619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05050"/>
                </a:solidFill>
                <a:latin typeface="Noto Sans SC"/>
                <a:ea typeface="Noto Sans SC"/>
                <a:cs typeface="Noto Sans SC"/>
                <a:sym typeface="Noto Sans SC"/>
              </a:rPr>
              <a:t>坚持学思用贯通、知信行统一，把党的创新理论转化为分析问题、解决问题的锐利思想武器，不断提升攻坚克难、驾驭复杂局面的能力。</a:t>
            </a:r>
            <a:endParaRPr lang="en-US" sz="1100"/>
          </a:p>
        </p:txBody>
      </p:sp>
      <p:sp>
        <p:nvSpPr>
          <p:cNvPr id="13" name="AutoShape 13"/>
          <p:cNvSpPr/>
          <p:nvPr/>
        </p:nvSpPr>
        <p:spPr>
          <a:xfrm>
            <a:off x="8051800" y="2794000"/>
            <a:ext cx="33782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048000"/>
            <a:ext cx="406400" cy="406400"/>
          </a:xfrm>
          <a:prstGeom prst="rect">
            <a:avLst/>
          </a:prstGeom>
        </p:spPr>
      </p:pic>
      <p:sp>
        <p:nvSpPr>
          <p:cNvPr id="15" name="AutoShape 15"/>
          <p:cNvSpPr/>
          <p:nvPr/>
        </p:nvSpPr>
        <p:spPr>
          <a:xfrm>
            <a:off x="8813800" y="3073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勇于实践创新</a:t>
            </a:r>
            <a:endParaRPr lang="en-US" sz="1100"/>
          </a:p>
        </p:txBody>
      </p:sp>
      <p:sp>
        <p:nvSpPr>
          <p:cNvPr id="16" name="AutoShape 16"/>
          <p:cNvSpPr/>
          <p:nvPr/>
        </p:nvSpPr>
        <p:spPr>
          <a:xfrm>
            <a:off x="8305800" y="3619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05050"/>
                </a:solidFill>
                <a:latin typeface="Noto Sans SC"/>
                <a:ea typeface="Noto Sans SC"/>
                <a:cs typeface="Noto Sans SC"/>
                <a:sym typeface="Noto Sans SC"/>
              </a:rPr>
              <a:t>将理论学习成果转化为推动高质量发展的具体行动，在实践中检验真理、发展真理，以创新思维破解发展难题，开创事业发展新局面。</a:t>
            </a:r>
            <a:endParaRPr lang="en-US" sz="1100"/>
          </a:p>
        </p:txBody>
      </p:sp>
      <p:sp>
        <p:nvSpPr>
          <p:cNvPr id="17" name="AutoShape 17"/>
          <p:cNvSpPr/>
          <p:nvPr/>
        </p:nvSpPr>
        <p:spPr>
          <a:xfrm>
            <a:off x="762000" y="5397500"/>
            <a:ext cx="10668000" cy="1016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1016000" y="5524500"/>
            <a:ext cx="10160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C3C3C"/>
                </a:solidFill>
                <a:latin typeface="Noto Sans SC"/>
                <a:ea typeface="Noto Sans SC"/>
                <a:cs typeface="Noto Sans SC"/>
                <a:sym typeface="Noto Sans SC"/>
              </a:rPr>
              <a:t>理论的生命力在于不断创新，更在于指导实践。唯有把党的创新理论内化于心、外化于行，才能在新时代新征程上始终保持清醒头脑，凝聚起奋进新征程、建功新时代的磅礴力量，创造经得起历史和人民检验的实绩。</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a:ea typeface="Noto Sans SC"/>
                <a:cs typeface="Noto Sans SC"/>
                <a:sym typeface="Noto Sans SC"/>
              </a:rPr>
              <a:t>党的创新理论提供科学方法</a:t>
            </a:r>
            <a:endParaRPr lang="en-US" sz="1100"/>
          </a:p>
        </p:txBody>
      </p:sp>
      <p:sp>
        <p:nvSpPr>
          <p:cNvPr id="5" name="AutoShape 5"/>
          <p:cNvSpPr/>
          <p:nvPr/>
        </p:nvSpPr>
        <p:spPr>
          <a:xfrm>
            <a:off x="762000" y="2667000"/>
            <a:ext cx="10668000" cy="1524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1016000" y="2857500"/>
            <a:ext cx="10160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374151"/>
                </a:solidFill>
                <a:latin typeface="Noto Sans SC"/>
                <a:ea typeface="Noto Sans SC"/>
                <a:cs typeface="Noto Sans SC"/>
                <a:sym typeface="Noto Sans SC"/>
              </a:rPr>
              <a:t>党的创新理论不仅为我们指明了前进的方向，提供坚定的</a:t>
            </a:r>
            <a:r>
              <a:rPr lang="en-US" sz="1600" b="1" i="0" u="none" strike="noStrike">
                <a:solidFill>
                  <a:srgbClr val="C00000"/>
                </a:solidFill>
                <a:latin typeface="Noto Sans SC"/>
                <a:ea typeface="Noto Sans SC"/>
                <a:cs typeface="Noto Sans SC"/>
                <a:sym typeface="Noto Sans SC"/>
              </a:rPr>
              <a:t>价值指引</a:t>
            </a:r>
            <a:r>
              <a:rPr lang="en-US" sz="1600" b="0" i="0" u="none" strike="noStrike">
                <a:solidFill>
                  <a:srgbClr val="374151"/>
                </a:solidFill>
                <a:latin typeface="Noto Sans SC"/>
                <a:ea typeface="Noto Sans SC"/>
                <a:cs typeface="Noto Sans SC"/>
                <a:sym typeface="Noto Sans SC"/>
              </a:rPr>
              <a:t>，更赋予了我们</a:t>
            </a:r>
            <a:r>
              <a:rPr lang="en-US" sz="1600" b="1" i="0" u="none" strike="noStrike">
                <a:solidFill>
                  <a:srgbClr val="C00000"/>
                </a:solidFill>
                <a:latin typeface="Noto Sans SC"/>
                <a:ea typeface="Noto Sans SC"/>
                <a:cs typeface="Noto Sans SC"/>
                <a:sym typeface="Noto Sans SC"/>
              </a:rPr>
              <a:t>认识世界、改造世界</a:t>
            </a:r>
            <a:r>
              <a:rPr lang="en-US" sz="1600" b="0" i="0" u="none" strike="noStrike">
                <a:solidFill>
                  <a:srgbClr val="374151"/>
                </a:solidFill>
                <a:latin typeface="Noto Sans SC"/>
                <a:ea typeface="Noto Sans SC"/>
                <a:cs typeface="Noto Sans SC"/>
                <a:sym typeface="Noto Sans SC"/>
              </a:rPr>
              <a:t>的科学思想方法与工作方法。它是观察时代、把握时代、引领时代的思想武器，是破解难题、推动发展的“金钥匙”。</a:t>
            </a:r>
            <a:endParaRPr lang="en-US" sz="1100"/>
          </a:p>
        </p:txBody>
      </p:sp>
      <p:sp>
        <p:nvSpPr>
          <p:cNvPr id="7" name="AutoShape 7"/>
          <p:cNvSpPr/>
          <p:nvPr/>
        </p:nvSpPr>
        <p:spPr>
          <a:xfrm>
            <a:off x="762000" y="4572000"/>
            <a:ext cx="50800" cy="1651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4572000"/>
            <a:ext cx="10363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1" u="none" strike="noStrike">
                <a:solidFill>
                  <a:srgbClr val="1F2937"/>
                </a:solidFill>
                <a:latin typeface="Noto Sans SC"/>
                <a:ea typeface="Noto Sans SC"/>
                <a:cs typeface="Noto Sans SC"/>
                <a:sym typeface="Noto Sans SC"/>
              </a:rPr>
              <a:t>“理论一经掌握群众，也会变成物质力量。”</a:t>
            </a:r>
            <a:endParaRPr lang="en-US" sz="1100"/>
          </a:p>
          <a:p>
            <a:pPr marL="0" indent="0" algn="l">
              <a:lnSpc>
                <a:spcPct val="117000"/>
              </a:lnSpc>
            </a:pPr>
            <a:r>
              <a:rPr lang="en-US" sz="1400" b="0" i="0" u="none" strike="noStrike">
                <a:solidFill>
                  <a:srgbClr val="6B7280"/>
                </a:solidFill>
                <a:latin typeface="Noto Sans SC"/>
                <a:ea typeface="Noto Sans SC"/>
                <a:cs typeface="Noto Sans SC"/>
                <a:sym typeface="Noto Sans SC"/>
              </a:rPr>
              <a:t>—— 卡尔·马克思</a:t>
            </a:r>
            <a:endParaRPr lang="en-US" sz="1400" b="0" i="0" u="none" strike="noStrike">
              <a:solidFill>
                <a:srgbClr val="6B7280"/>
              </a:solidFill>
              <a:latin typeface="Noto Sans SC"/>
              <a:ea typeface="Noto Sans SC"/>
              <a:cs typeface="Noto Sans SC"/>
              <a:sym typeface="Noto Sans SC"/>
            </a:endParaRPr>
          </a:p>
          <a:p>
            <a:pPr marL="0" indent="0" algn="l">
              <a:lnSpc>
                <a:spcPct val="117000"/>
              </a:lnSpc>
            </a:pPr>
            <a:r>
              <a:rPr lang="en-US" sz="1500" b="0" i="0" u="none" strike="noStrike">
                <a:solidFill>
                  <a:srgbClr val="4B5563"/>
                </a:solidFill>
                <a:latin typeface="Noto Sans SC"/>
                <a:ea typeface="Noto Sans SC"/>
                <a:cs typeface="Noto Sans SC"/>
                <a:sym typeface="Noto Sans SC"/>
              </a:rPr>
              <a:t>这一论述深刻揭示了理论的实践力量。党的创新理论只有真正为广大人民群众所理解、所掌握、所运用，才能转化为改造客观世界的强大物质力量，成为推动社会进步的不竭动力。</a:t>
            </a:r>
            <a:endParaRPr lang="en-US" sz="1500" b="0" i="0" u="none" strike="noStrike">
              <a:solidFill>
                <a:srgbClr val="4B5563"/>
              </a:solidFill>
              <a:latin typeface="Noto Sans SC"/>
              <a:ea typeface="Noto Sans SC"/>
              <a:cs typeface="Noto Sans SC"/>
              <a:sym typeface="Noto Sans S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习近平党建思想的方法论支撑</a:t>
            </a:r>
            <a:endParaRPr lang="en-US" sz="1100"/>
          </a:p>
        </p:txBody>
      </p:sp>
      <p:sp>
        <p:nvSpPr>
          <p:cNvPr id="5" name="AutoShape 5"/>
          <p:cNvSpPr/>
          <p:nvPr/>
        </p:nvSpPr>
        <p:spPr>
          <a:xfrm>
            <a:off x="762000" y="2540000"/>
            <a:ext cx="3378200" cy="2794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794000"/>
            <a:ext cx="406400" cy="406400"/>
          </a:xfrm>
          <a:prstGeom prst="rect">
            <a:avLst/>
          </a:prstGeom>
        </p:spPr>
      </p:pic>
      <p:sp>
        <p:nvSpPr>
          <p:cNvPr id="7" name="AutoShape 7"/>
          <p:cNvSpPr/>
          <p:nvPr/>
        </p:nvSpPr>
        <p:spPr>
          <a:xfrm>
            <a:off x="1524000" y="2819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体系完备·博大精深</a:t>
            </a:r>
            <a:endParaRPr lang="en-US" sz="1100"/>
          </a:p>
        </p:txBody>
      </p:sp>
      <p:cxnSp>
        <p:nvCxnSpPr>
          <p:cNvPr id="8" name="Connector 8"/>
          <p:cNvCxnSpPr/>
          <p:nvPr/>
        </p:nvCxnSpPr>
        <p:spPr>
          <a:xfrm rot="-15211">
            <a:off x="1016014" y="3359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1016000" y="3556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a:ea typeface="Noto Sans SC"/>
                <a:cs typeface="Noto Sans SC"/>
                <a:sym typeface="Noto Sans SC"/>
              </a:rPr>
              <a:t>习近平党建思想体系严密、内涵丰富，涵盖了党的政治建设、思想建设、组织建设等各方面，是新时代全面从严治党的根本遵循，为新时代党的建设提供了坚实的理论根基与行动指南。</a:t>
            </a:r>
            <a:endParaRPr lang="en-US" sz="1100"/>
          </a:p>
        </p:txBody>
      </p:sp>
      <p:sp>
        <p:nvSpPr>
          <p:cNvPr id="10" name="AutoShape 10"/>
          <p:cNvSpPr/>
          <p:nvPr/>
        </p:nvSpPr>
        <p:spPr>
          <a:xfrm>
            <a:off x="4406900" y="2540000"/>
            <a:ext cx="3378200" cy="2794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794000"/>
            <a:ext cx="406400" cy="406400"/>
          </a:xfrm>
          <a:prstGeom prst="rect">
            <a:avLst/>
          </a:prstGeom>
        </p:spPr>
      </p:pic>
      <p:sp>
        <p:nvSpPr>
          <p:cNvPr id="12" name="AutoShape 12"/>
          <p:cNvSpPr/>
          <p:nvPr/>
        </p:nvSpPr>
        <p:spPr>
          <a:xfrm>
            <a:off x="5168900" y="2819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七大思维·科学指引</a:t>
            </a:r>
            <a:endParaRPr lang="en-US" sz="1100"/>
          </a:p>
        </p:txBody>
      </p:sp>
      <p:cxnSp>
        <p:nvCxnSpPr>
          <p:cNvPr id="13" name="Connector 13"/>
          <p:cNvCxnSpPr/>
          <p:nvPr/>
        </p:nvCxnSpPr>
        <p:spPr>
          <a:xfrm rot="-15211">
            <a:off x="4660914" y="3359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660900" y="3556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a:ea typeface="Noto Sans SC"/>
                <a:cs typeface="Noto Sans SC"/>
                <a:sym typeface="Noto Sans SC"/>
              </a:rPr>
              <a:t>坚持运用战略思维、历史思维、辩证思维、系统思维、创新思维、法治思维、底线思维等科学思想方法，从全局和长远出发分析问题，以科学的思维方式破解党建工作中的难题与挑战。</a:t>
            </a:r>
            <a:endParaRPr lang="en-US" sz="1100"/>
          </a:p>
        </p:txBody>
      </p:sp>
      <p:sp>
        <p:nvSpPr>
          <p:cNvPr id="15" name="AutoShape 15"/>
          <p:cNvSpPr/>
          <p:nvPr/>
        </p:nvSpPr>
        <p:spPr>
          <a:xfrm>
            <a:off x="8051800" y="2540000"/>
            <a:ext cx="3378200" cy="2794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794000"/>
            <a:ext cx="406400" cy="406400"/>
          </a:xfrm>
          <a:prstGeom prst="rect">
            <a:avLst/>
          </a:prstGeom>
        </p:spPr>
      </p:pic>
      <p:sp>
        <p:nvSpPr>
          <p:cNvPr id="17" name="AutoShape 17"/>
          <p:cNvSpPr/>
          <p:nvPr/>
        </p:nvSpPr>
        <p:spPr>
          <a:xfrm>
            <a:off x="8813800" y="2819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实事求是·注重实效</a:t>
            </a:r>
            <a:endParaRPr lang="en-US" sz="1100"/>
          </a:p>
        </p:txBody>
      </p:sp>
      <p:cxnSp>
        <p:nvCxnSpPr>
          <p:cNvPr id="18" name="Connector 18"/>
          <p:cNvCxnSpPr/>
          <p:nvPr/>
        </p:nvCxnSpPr>
        <p:spPr>
          <a:xfrm rot="-15211">
            <a:off x="8305814" y="3359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305800" y="3556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a:ea typeface="Noto Sans SC"/>
                <a:cs typeface="Noto Sans SC"/>
                <a:sym typeface="Noto Sans SC"/>
              </a:rPr>
              <a:t>坚持实事求是、遵循客观规律，既明确“过河”的目标任务，又指导解决“桥或船”的路径方法，确保党建工作不虚不空、落地见效，推动全面从严治党向纵深发展。</a:t>
            </a:r>
            <a:endParaRPr lang="en-US" sz="1100"/>
          </a:p>
        </p:txBody>
      </p:sp>
      <p:sp>
        <p:nvSpPr>
          <p:cNvPr id="20" name="AutoShape 20"/>
          <p:cNvSpPr/>
          <p:nvPr/>
        </p:nvSpPr>
        <p:spPr>
          <a:xfrm>
            <a:off x="762000" y="5715000"/>
            <a:ext cx="1066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666666"/>
                </a:solidFill>
                <a:latin typeface="Noto Sans SC"/>
                <a:ea typeface="Noto Sans SC"/>
                <a:cs typeface="Noto Sans SC"/>
                <a:sym typeface="Noto Sans SC"/>
              </a:rPr>
              <a:t>方法论是认识世界、改造世界的根本方法，掌握这些科学的思想方法，才能确保新时代党的建设始终沿着正确方向稳步前行，不断开创党的建设新局面。</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sp>
        <p:nvSpPr>
          <p:cNvPr id="4" name="AutoShape 4"/>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C00000"/>
                </a:solidFill>
                <a:latin typeface="Noto Sans SC"/>
                <a:ea typeface="Noto Sans SC"/>
                <a:cs typeface="Noto Sans SC"/>
                <a:sym typeface="Noto Sans SC"/>
              </a:rPr>
              <a:t>理论强，才能底气足</a:t>
            </a:r>
            <a:endParaRPr lang="en-US" sz="1100"/>
          </a:p>
        </p:txBody>
      </p:sp>
      <p:sp>
        <p:nvSpPr>
          <p:cNvPr id="5" name="AutoShape 5"/>
          <p:cNvSpPr/>
          <p:nvPr/>
        </p:nvSpPr>
        <p:spPr>
          <a:xfrm>
            <a:off x="762000" y="3048000"/>
            <a:ext cx="5207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276600"/>
            <a:ext cx="406400" cy="406400"/>
          </a:xfrm>
          <a:prstGeom prst="rect">
            <a:avLst/>
          </a:prstGeom>
        </p:spPr>
      </p:pic>
      <p:sp>
        <p:nvSpPr>
          <p:cNvPr id="7" name="AutoShape 7"/>
          <p:cNvSpPr/>
          <p:nvPr/>
        </p:nvSpPr>
        <p:spPr>
          <a:xfrm>
            <a:off x="1524000" y="3276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真理力量转化为实践力量</a:t>
            </a:r>
            <a:endParaRPr lang="en-US" sz="1100"/>
          </a:p>
        </p:txBody>
      </p:sp>
      <p:sp>
        <p:nvSpPr>
          <p:cNvPr id="8" name="AutoShape 8"/>
          <p:cNvSpPr/>
          <p:nvPr/>
        </p:nvSpPr>
        <p:spPr>
          <a:xfrm>
            <a:off x="1016000" y="3810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深刻揭示了从真理力量向实践力量转化的内在逻辑，阐明了理论指导实践的核心要义，是我们党不断攻坚克难、从胜利走向新胜利的根本思想保证。</a:t>
            </a:r>
            <a:endParaRPr lang="en-US" sz="1100"/>
          </a:p>
        </p:txBody>
      </p:sp>
      <p:sp>
        <p:nvSpPr>
          <p:cNvPr id="9" name="AutoShape 9"/>
          <p:cNvSpPr/>
          <p:nvPr/>
        </p:nvSpPr>
        <p:spPr>
          <a:xfrm>
            <a:off x="6223000" y="3048000"/>
            <a:ext cx="5207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3276600"/>
            <a:ext cx="406400" cy="406400"/>
          </a:xfrm>
          <a:prstGeom prst="rect">
            <a:avLst/>
          </a:prstGeom>
        </p:spPr>
      </p:pic>
      <p:sp>
        <p:nvSpPr>
          <p:cNvPr id="11" name="AutoShape 11"/>
          <p:cNvSpPr/>
          <p:nvPr/>
        </p:nvSpPr>
        <p:spPr>
          <a:xfrm>
            <a:off x="6985000" y="3276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底气源于科学认识与方法</a:t>
            </a:r>
            <a:endParaRPr lang="en-US" sz="1100"/>
          </a:p>
        </p:txBody>
      </p:sp>
      <p:sp>
        <p:nvSpPr>
          <p:cNvPr id="12" name="AutoShape 12"/>
          <p:cNvSpPr/>
          <p:nvPr/>
        </p:nvSpPr>
        <p:spPr>
          <a:xfrm>
            <a:off x="6477000" y="3810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这种“底气”并非凭空而来，而是建立在对客观规律的科学认识和正确方法之上，体现为坚定的政治定力、卓越的实践能力和敏锐的历史主动精神。</a:t>
            </a:r>
            <a:endParaRPr lang="en-US" sz="1100"/>
          </a:p>
        </p:txBody>
      </p:sp>
      <p:sp>
        <p:nvSpPr>
          <p:cNvPr id="13" name="AutoShape 13"/>
          <p:cNvSpPr/>
          <p:nvPr/>
        </p:nvSpPr>
        <p:spPr>
          <a:xfrm>
            <a:off x="762000" y="5397500"/>
            <a:ext cx="10668000" cy="8255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1016000" y="5562600"/>
            <a:ext cx="10160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0" i="0" u="none" strike="noStrike">
                <a:solidFill>
                  <a:srgbClr val="505050"/>
                </a:solidFill>
                <a:latin typeface="Noto Sans SC"/>
                <a:ea typeface="Noto Sans SC"/>
                <a:cs typeface="Noto Sans SC"/>
                <a:sym typeface="Noto Sans SC"/>
              </a:rPr>
              <a:t>坚持用科学理论武装头脑、指导实践、推动工作，才能在复杂形势面前保持清醒，在艰巨任务面前勇毅前行，不断开创事业发展新局面。</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02 深刻把握科学内涵</a:t>
            </a:r>
            <a:endParaRPr lang="en-US" sz="1100"/>
          </a:p>
        </p:txBody>
      </p:sp>
      <p:sp>
        <p:nvSpPr>
          <p:cNvPr id="4" name="AutoShape 4"/>
          <p:cNvSpPr/>
          <p:nvPr/>
        </p:nvSpPr>
        <p:spPr>
          <a:xfrm>
            <a:off x="762000" y="1778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使科学理论成为强大思想武器</a:t>
            </a:r>
            <a:endParaRPr lang="en-US" sz="1100"/>
          </a:p>
        </p:txBody>
      </p:sp>
      <p:sp>
        <p:nvSpPr>
          <p:cNvPr id="5" name="AutoShape 5"/>
          <p:cNvSpPr/>
          <p:nvPr/>
        </p:nvSpPr>
        <p:spPr>
          <a:xfrm>
            <a:off x="762000" y="2667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555555"/>
                </a:solidFill>
                <a:latin typeface="Noto Sans SC"/>
                <a:ea typeface="Noto Sans SC"/>
                <a:cs typeface="Noto Sans SC"/>
                <a:sym typeface="Noto Sans SC"/>
              </a:rPr>
              <a:t>坚持用党的创新理论凝心铸魂，就是要通过理论上的</a:t>
            </a:r>
            <a:r>
              <a:rPr lang="en-US" sz="1600" b="1" i="0" u="none" strike="noStrike">
                <a:solidFill>
                  <a:srgbClr val="C00000"/>
                </a:solidFill>
                <a:latin typeface="Noto Sans SC"/>
                <a:ea typeface="Noto Sans SC"/>
                <a:cs typeface="Noto Sans SC"/>
                <a:sym typeface="Noto Sans SC"/>
              </a:rPr>
              <a:t>清醒</a:t>
            </a:r>
            <a:r>
              <a:rPr lang="en-US" sz="1600" b="0" i="0" u="none" strike="noStrike">
                <a:solidFill>
                  <a:srgbClr val="555555"/>
                </a:solidFill>
                <a:latin typeface="Noto Sans SC"/>
                <a:ea typeface="Noto Sans SC"/>
                <a:cs typeface="Noto Sans SC"/>
                <a:sym typeface="Noto Sans SC"/>
              </a:rPr>
              <a:t>、思想上的</a:t>
            </a:r>
            <a:r>
              <a:rPr lang="en-US" sz="1600" b="1" i="0" u="none" strike="noStrike">
                <a:solidFill>
                  <a:srgbClr val="C00000"/>
                </a:solidFill>
                <a:latin typeface="Noto Sans SC"/>
                <a:ea typeface="Noto Sans SC"/>
                <a:cs typeface="Noto Sans SC"/>
                <a:sym typeface="Noto Sans SC"/>
              </a:rPr>
              <a:t>坚定</a:t>
            </a:r>
            <a:r>
              <a:rPr lang="en-US" sz="1600" b="0" i="0" u="none" strike="noStrike">
                <a:solidFill>
                  <a:srgbClr val="555555"/>
                </a:solidFill>
                <a:latin typeface="Noto Sans SC"/>
                <a:ea typeface="Noto Sans SC"/>
                <a:cs typeface="Noto Sans SC"/>
                <a:sym typeface="Noto Sans SC"/>
              </a:rPr>
              <a:t>和方法上的</a:t>
            </a:r>
            <a:r>
              <a:rPr lang="en-US" sz="1600" b="1" i="0" u="none" strike="noStrike">
                <a:solidFill>
                  <a:srgbClr val="C00000"/>
                </a:solidFill>
                <a:latin typeface="Noto Sans SC"/>
                <a:ea typeface="Noto Sans SC"/>
                <a:cs typeface="Noto Sans SC"/>
                <a:sym typeface="Noto Sans SC"/>
              </a:rPr>
              <a:t>自觉</a:t>
            </a:r>
            <a:r>
              <a:rPr lang="en-US" sz="1600" b="0" i="0" u="none" strike="noStrike">
                <a:solidFill>
                  <a:srgbClr val="555555"/>
                </a:solidFill>
                <a:latin typeface="Noto Sans SC"/>
                <a:ea typeface="Noto Sans SC"/>
                <a:cs typeface="Noto Sans SC"/>
                <a:sym typeface="Noto Sans SC"/>
              </a:rPr>
              <a:t>，将科学理论内化于心、外化于行，真正成为指导实践的根本遵循。</a:t>
            </a:r>
            <a:endParaRPr lang="en-US" sz="1100"/>
          </a:p>
        </p:txBody>
      </p:sp>
      <p:sp>
        <p:nvSpPr>
          <p:cNvPr id="6" name="AutoShape 6"/>
          <p:cNvSpPr/>
          <p:nvPr/>
        </p:nvSpPr>
        <p:spPr>
          <a:xfrm>
            <a:off x="762000" y="3937000"/>
            <a:ext cx="2540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4191000"/>
            <a:ext cx="406400" cy="406400"/>
          </a:xfrm>
          <a:prstGeom prst="rect">
            <a:avLst/>
          </a:prstGeom>
        </p:spPr>
      </p:pic>
      <p:sp>
        <p:nvSpPr>
          <p:cNvPr id="8" name="AutoShape 8"/>
          <p:cNvSpPr/>
          <p:nvPr/>
        </p:nvSpPr>
        <p:spPr>
          <a:xfrm>
            <a:off x="1460500" y="4216400"/>
            <a:ext cx="171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认识世界</a:t>
            </a:r>
            <a:endParaRPr lang="en-US" sz="1100"/>
          </a:p>
        </p:txBody>
      </p:sp>
      <p:sp>
        <p:nvSpPr>
          <p:cNvPr id="9" name="AutoShape 9"/>
          <p:cNvSpPr/>
          <p:nvPr/>
        </p:nvSpPr>
        <p:spPr>
          <a:xfrm>
            <a:off x="952500" y="4762500"/>
            <a:ext cx="215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666666"/>
                </a:solidFill>
                <a:latin typeface="Noto Sans SC"/>
                <a:ea typeface="Noto Sans SC"/>
                <a:cs typeface="Noto Sans SC"/>
                <a:sym typeface="Noto Sans SC"/>
              </a:rPr>
              <a:t>洞察事物本质，把握时代脉搏，树立全局视野与战略眼光，准确认识世界发展大势。</a:t>
            </a:r>
            <a:endParaRPr lang="en-US" sz="1100"/>
          </a:p>
        </p:txBody>
      </p:sp>
      <p:sp>
        <p:nvSpPr>
          <p:cNvPr id="10" name="AutoShape 10"/>
          <p:cNvSpPr/>
          <p:nvPr/>
        </p:nvSpPr>
        <p:spPr>
          <a:xfrm>
            <a:off x="3467100" y="3937000"/>
            <a:ext cx="2540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57600" y="4191000"/>
            <a:ext cx="406400" cy="406400"/>
          </a:xfrm>
          <a:prstGeom prst="rect">
            <a:avLst/>
          </a:prstGeom>
        </p:spPr>
      </p:pic>
      <p:sp>
        <p:nvSpPr>
          <p:cNvPr id="12" name="AutoShape 12"/>
          <p:cNvSpPr/>
          <p:nvPr/>
        </p:nvSpPr>
        <p:spPr>
          <a:xfrm>
            <a:off x="4165600" y="4216400"/>
            <a:ext cx="171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把握规律</a:t>
            </a:r>
            <a:endParaRPr lang="en-US" sz="1100"/>
          </a:p>
        </p:txBody>
      </p:sp>
      <p:sp>
        <p:nvSpPr>
          <p:cNvPr id="13" name="AutoShape 13"/>
          <p:cNvSpPr/>
          <p:nvPr/>
        </p:nvSpPr>
        <p:spPr>
          <a:xfrm>
            <a:off x="3657600" y="4762500"/>
            <a:ext cx="215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666666"/>
                </a:solidFill>
                <a:latin typeface="Noto Sans SC"/>
                <a:ea typeface="Noto Sans SC"/>
                <a:cs typeface="Noto Sans SC"/>
                <a:sym typeface="Noto Sans SC"/>
              </a:rPr>
              <a:t>探寻事物发展的内在逻辑，掌握历史发展的客观必然性，按客观规律办事。</a:t>
            </a:r>
            <a:endParaRPr lang="en-US" sz="1100"/>
          </a:p>
        </p:txBody>
      </p:sp>
      <p:sp>
        <p:nvSpPr>
          <p:cNvPr id="14" name="AutoShape 14"/>
          <p:cNvSpPr/>
          <p:nvPr/>
        </p:nvSpPr>
        <p:spPr>
          <a:xfrm>
            <a:off x="6172200" y="3937000"/>
            <a:ext cx="2540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62700" y="4191000"/>
            <a:ext cx="406400" cy="406400"/>
          </a:xfrm>
          <a:prstGeom prst="rect">
            <a:avLst/>
          </a:prstGeom>
        </p:spPr>
      </p:pic>
      <p:sp>
        <p:nvSpPr>
          <p:cNvPr id="16" name="AutoShape 16"/>
          <p:cNvSpPr/>
          <p:nvPr/>
        </p:nvSpPr>
        <p:spPr>
          <a:xfrm>
            <a:off x="6870700" y="4216400"/>
            <a:ext cx="171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追求真理</a:t>
            </a:r>
            <a:endParaRPr lang="en-US" sz="1100"/>
          </a:p>
        </p:txBody>
      </p:sp>
      <p:sp>
        <p:nvSpPr>
          <p:cNvPr id="17" name="AutoShape 17"/>
          <p:cNvSpPr/>
          <p:nvPr/>
        </p:nvSpPr>
        <p:spPr>
          <a:xfrm>
            <a:off x="6362700" y="4762500"/>
            <a:ext cx="215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666666"/>
                </a:solidFill>
                <a:latin typeface="Noto Sans SC"/>
                <a:ea typeface="Noto Sans SC"/>
                <a:cs typeface="Noto Sans SC"/>
                <a:sym typeface="Noto Sans SC"/>
              </a:rPr>
              <a:t>坚持实事求是，在实践中检验和发展真理，保持理论创新的生命力与活力。</a:t>
            </a:r>
            <a:endParaRPr lang="en-US" sz="1100"/>
          </a:p>
        </p:txBody>
      </p:sp>
      <p:sp>
        <p:nvSpPr>
          <p:cNvPr id="18" name="AutoShape 18"/>
          <p:cNvSpPr/>
          <p:nvPr/>
        </p:nvSpPr>
        <p:spPr>
          <a:xfrm>
            <a:off x="8877300" y="3937000"/>
            <a:ext cx="2540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067800" y="4191000"/>
            <a:ext cx="406400" cy="406400"/>
          </a:xfrm>
          <a:prstGeom prst="rect">
            <a:avLst/>
          </a:prstGeom>
        </p:spPr>
      </p:pic>
      <p:sp>
        <p:nvSpPr>
          <p:cNvPr id="20" name="AutoShape 20"/>
          <p:cNvSpPr/>
          <p:nvPr/>
        </p:nvSpPr>
        <p:spPr>
          <a:xfrm>
            <a:off x="9575800" y="4216400"/>
            <a:ext cx="171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改造世界</a:t>
            </a:r>
            <a:endParaRPr lang="en-US" sz="1100"/>
          </a:p>
        </p:txBody>
      </p:sp>
      <p:sp>
        <p:nvSpPr>
          <p:cNvPr id="21" name="AutoShape 21"/>
          <p:cNvSpPr/>
          <p:nvPr/>
        </p:nvSpPr>
        <p:spPr>
          <a:xfrm>
            <a:off x="9067800" y="4762500"/>
            <a:ext cx="215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666666"/>
                </a:solidFill>
                <a:latin typeface="Noto Sans SC"/>
                <a:ea typeface="Noto Sans SC"/>
                <a:cs typeface="Noto Sans SC"/>
                <a:sym typeface="Noto Sans SC"/>
              </a:rPr>
              <a:t>将理论转化为行动，推动社会进步与发展，在实践中实现科学理论的价值。</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032000"/>
            <a:ext cx="12192000" cy="635000"/>
          </a:xfrm>
          <a:prstGeom prst="rect">
            <a:avLst/>
          </a:prstGeom>
          <a:noFill/>
          <a:ln w="12700" cap="flat" cmpd="sng">
            <a:noFill/>
            <a:prstDash val="solid"/>
            <a:round/>
          </a:ln>
        </p:spPr>
        <p:txBody>
          <a:bodyPr vert="horz" wrap="square" lIns="0" tIns="0" rIns="0" bIns="0" rtlCol="0" anchor="ctr" anchorCtr="0">
            <a:scene3d>
              <a:camera prst="orthographicFront"/>
              <a:lightRig rig="threePt" dir="t"/>
            </a:scene3d>
          </a:bodyPr>
          <a:lstStyle/>
          <a:p>
            <a:pPr marL="0" indent="0" algn="ctr">
              <a:lnSpc>
                <a:spcPct val="125000"/>
              </a:lnSpc>
              <a:defRPr/>
            </a:pPr>
            <a:r>
              <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a:sym typeface="Noto Sans SC"/>
              </a:rPr>
              <a:t>第</a:t>
            </a:r>
            <a:r>
              <a:rPr lang="zh-CN" alt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a:sym typeface="Noto Sans SC"/>
              </a:rPr>
              <a:t>二</a:t>
            </a:r>
            <a:r>
              <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a:sym typeface="Noto Sans SC"/>
              </a:rPr>
              <a:t>部分</a:t>
            </a:r>
            <a:endPar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a:sym typeface="Noto Sans SC"/>
            </a:endParaRPr>
          </a:p>
        </p:txBody>
      </p:sp>
      <p:sp>
        <p:nvSpPr>
          <p:cNvPr id="4" name="AutoShape 4"/>
          <p:cNvSpPr/>
          <p:nvPr/>
        </p:nvSpPr>
        <p:spPr>
          <a:xfrm>
            <a:off x="381000" y="2759710"/>
            <a:ext cx="11430000" cy="177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chemeClr val="bg1"/>
                </a:solidFill>
                <a:latin typeface="黑体" panose="02010609060101010101" charset="-122"/>
                <a:ea typeface="黑体" panose="02010609060101010101" charset="-122"/>
                <a:cs typeface="黑体" panose="02010609060101010101" charset="-122"/>
                <a:sym typeface="Noto Sans SC"/>
              </a:rPr>
              <a:t>充分认识“坚持用党的创新理论</a:t>
            </a:r>
            <a:br>
              <a:rPr lang="en-US" sz="3600" b="1" i="0" u="none" strike="noStrike">
                <a:solidFill>
                  <a:schemeClr val="bg1"/>
                </a:solidFill>
                <a:latin typeface="黑体" panose="02010609060101010101" charset="-122"/>
                <a:ea typeface="黑体" panose="02010609060101010101" charset="-122"/>
                <a:cs typeface="黑体" panose="02010609060101010101" charset="-122"/>
                <a:sym typeface="Noto Sans SC"/>
              </a:rPr>
            </a:br>
            <a:r>
              <a:rPr lang="en-US" sz="3600" b="1" i="0" u="none" strike="noStrike">
                <a:solidFill>
                  <a:schemeClr val="bg1"/>
                </a:solidFill>
                <a:latin typeface="黑体" panose="02010609060101010101" charset="-122"/>
                <a:ea typeface="黑体" panose="02010609060101010101" charset="-122"/>
                <a:cs typeface="黑体" panose="02010609060101010101" charset="-122"/>
                <a:sym typeface="Noto Sans SC"/>
              </a:rPr>
              <a:t>凝心铸魂”的重大意义</a:t>
            </a:r>
            <a:endParaRPr lang="en-US" sz="3600" b="1" i="0" u="none" strike="noStrike">
              <a:solidFill>
                <a:schemeClr val="bg1"/>
              </a:solidFill>
              <a:latin typeface="黑体" panose="02010609060101010101" charset="-122"/>
              <a:ea typeface="黑体" panose="02010609060101010101" charset="-122"/>
              <a:cs typeface="黑体" panose="02010609060101010101" charset="-122"/>
              <a:sym typeface="Noto Sans SC"/>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03 充分认识重大意义</a:t>
            </a:r>
            <a:endParaRPr lang="en-US" sz="1100"/>
          </a:p>
        </p:txBody>
      </p:sp>
      <p:sp>
        <p:nvSpPr>
          <p:cNvPr id="4" name="AutoShape 4"/>
          <p:cNvSpPr/>
          <p:nvPr/>
        </p:nvSpPr>
        <p:spPr>
          <a:xfrm>
            <a:off x="762000" y="2159000"/>
            <a:ext cx="33020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476500"/>
            <a:ext cx="355600" cy="355600"/>
          </a:xfrm>
          <a:prstGeom prst="rect">
            <a:avLst/>
          </a:prstGeom>
        </p:spPr>
      </p:pic>
      <p:sp>
        <p:nvSpPr>
          <p:cNvPr id="6" name="AutoShape 6"/>
          <p:cNvSpPr/>
          <p:nvPr/>
        </p:nvSpPr>
        <p:spPr>
          <a:xfrm>
            <a:off x="1498600" y="2476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理论深化</a:t>
            </a:r>
            <a:endParaRPr lang="en-US" sz="1100"/>
          </a:p>
        </p:txBody>
      </p:sp>
      <p:cxnSp>
        <p:nvCxnSpPr>
          <p:cNvPr id="7" name="Connector 7"/>
          <p:cNvCxnSpPr/>
          <p:nvPr/>
        </p:nvCxnSpPr>
        <p:spPr>
          <a:xfrm rot="-15626">
            <a:off x="1016014" y="3041650"/>
            <a:ext cx="2794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3238500"/>
            <a:ext cx="2794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a:ea typeface="Noto Sans SC"/>
                <a:cs typeface="Noto Sans SC"/>
                <a:sym typeface="Noto Sans SC"/>
              </a:rPr>
              <a:t>深化了对马克思主义政党思想建设规律、长期执政规律的科学认识，为新时代加强党的建设提供了坚实的理论支撑与根本遵循。</a:t>
            </a:r>
            <a:endParaRPr lang="en-US" sz="1100"/>
          </a:p>
        </p:txBody>
      </p:sp>
      <p:sp>
        <p:nvSpPr>
          <p:cNvPr id="9" name="AutoShape 9"/>
          <p:cNvSpPr/>
          <p:nvPr/>
        </p:nvSpPr>
        <p:spPr>
          <a:xfrm>
            <a:off x="4445000" y="2159000"/>
            <a:ext cx="33020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9000" y="2476500"/>
            <a:ext cx="355600" cy="355600"/>
          </a:xfrm>
          <a:prstGeom prst="rect">
            <a:avLst/>
          </a:prstGeom>
        </p:spPr>
      </p:pic>
      <p:sp>
        <p:nvSpPr>
          <p:cNvPr id="11" name="AutoShape 11"/>
          <p:cNvSpPr/>
          <p:nvPr/>
        </p:nvSpPr>
        <p:spPr>
          <a:xfrm>
            <a:off x="5181600" y="2476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必然要求</a:t>
            </a:r>
            <a:endParaRPr lang="en-US" sz="1100"/>
          </a:p>
        </p:txBody>
      </p:sp>
      <p:cxnSp>
        <p:nvCxnSpPr>
          <p:cNvPr id="12" name="Connector 12"/>
          <p:cNvCxnSpPr/>
          <p:nvPr/>
        </p:nvCxnSpPr>
        <p:spPr>
          <a:xfrm rot="-15626">
            <a:off x="4699014" y="3041650"/>
            <a:ext cx="2794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699000" y="3238500"/>
            <a:ext cx="2794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a:ea typeface="Noto Sans SC"/>
                <a:cs typeface="Noto Sans SC"/>
                <a:sym typeface="Noto Sans SC"/>
              </a:rPr>
              <a:t>根植于党百余年奋斗的历史经验，基于马克思主义政党建设的内在规律，更是着眼于新时代新征程使命任务的必然选择与实践要求。</a:t>
            </a:r>
            <a:endParaRPr lang="en-US" sz="1100"/>
          </a:p>
        </p:txBody>
      </p:sp>
      <p:sp>
        <p:nvSpPr>
          <p:cNvPr id="14" name="AutoShape 14"/>
          <p:cNvSpPr/>
          <p:nvPr/>
        </p:nvSpPr>
        <p:spPr>
          <a:xfrm>
            <a:off x="8128000" y="2159000"/>
            <a:ext cx="33020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2476500"/>
            <a:ext cx="355600" cy="355600"/>
          </a:xfrm>
          <a:prstGeom prst="rect">
            <a:avLst/>
          </a:prstGeom>
        </p:spPr>
      </p:pic>
      <p:sp>
        <p:nvSpPr>
          <p:cNvPr id="16" name="AutoShape 16"/>
          <p:cNvSpPr/>
          <p:nvPr/>
        </p:nvSpPr>
        <p:spPr>
          <a:xfrm>
            <a:off x="8864600" y="24765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战略定位</a:t>
            </a:r>
            <a:endParaRPr lang="en-US" sz="1100"/>
          </a:p>
        </p:txBody>
      </p:sp>
      <p:cxnSp>
        <p:nvCxnSpPr>
          <p:cNvPr id="17" name="Connector 17"/>
          <p:cNvCxnSpPr/>
          <p:nvPr/>
        </p:nvCxnSpPr>
        <p:spPr>
          <a:xfrm rot="-15626">
            <a:off x="8382014" y="3041650"/>
            <a:ext cx="2794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382000" y="3238500"/>
            <a:ext cx="2794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a:ea typeface="Noto Sans SC"/>
                <a:cs typeface="Noto Sans SC"/>
                <a:sym typeface="Noto Sans SC"/>
              </a:rPr>
              <a:t>这不仅是一项事关长远的战略部署，更是我们</a:t>
            </a:r>
            <a:r>
              <a:rPr lang="en-US" sz="1400" b="1" i="0" u="none" strike="noStrike">
                <a:solidFill>
                  <a:srgbClr val="C00000"/>
                </a:solidFill>
                <a:latin typeface="Noto Sans SC"/>
                <a:ea typeface="Noto Sans SC"/>
                <a:cs typeface="Noto Sans SC"/>
                <a:sym typeface="Noto Sans SC"/>
              </a:rPr>
              <a:t>兴党之本、强党之基</a:t>
            </a:r>
            <a:r>
              <a:rPr lang="en-US" sz="1400" b="0" i="0" u="none" strike="noStrike">
                <a:solidFill>
                  <a:srgbClr val="374151"/>
                </a:solidFill>
                <a:latin typeface="Noto Sans SC"/>
                <a:ea typeface="Noto Sans SC"/>
                <a:cs typeface="Noto Sans SC"/>
                <a:sym typeface="Noto Sans SC"/>
              </a:rPr>
              <a:t>，是确保党始终成为中国特色社会主义事业领导核心的根本保障。</a:t>
            </a:r>
            <a:endParaRPr lang="en-US" sz="1100"/>
          </a:p>
        </p:txBody>
      </p:sp>
      <p:sp>
        <p:nvSpPr>
          <p:cNvPr id="19" name="AutoShape 19"/>
          <p:cNvSpPr/>
          <p:nvPr/>
        </p:nvSpPr>
        <p:spPr>
          <a:xfrm>
            <a:off x="762000" y="5588000"/>
            <a:ext cx="10668000" cy="635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889000" y="5715000"/>
            <a:ext cx="10414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a:ea typeface="Noto Sans SC"/>
                <a:cs typeface="Noto Sans SC"/>
                <a:sym typeface="Noto Sans SC"/>
              </a:rPr>
              <a:t>—— 深刻把握其核心要义，方能在新时代新征程上不断推进党的建设新的伟大工程 ——</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03 充分认识重大意义</a:t>
            </a:r>
            <a:endParaRPr lang="en-US" sz="1100"/>
          </a:p>
        </p:txBody>
      </p:sp>
      <p:sp>
        <p:nvSpPr>
          <p:cNvPr id="4" name="AutoShape 4"/>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a:ea typeface="Noto Sans SC"/>
                <a:cs typeface="Noto Sans SC"/>
                <a:sym typeface="Noto Sans SC"/>
              </a:rPr>
              <a:t>（一）以理论上的先进确保党的先进性和纯洁性</a:t>
            </a:r>
            <a:endParaRPr lang="en-US" sz="1100"/>
          </a:p>
        </p:txBody>
      </p:sp>
      <p:sp>
        <p:nvSpPr>
          <p:cNvPr id="5" name="AutoShape 5"/>
          <p:cNvSpPr/>
          <p:nvPr/>
        </p:nvSpPr>
        <p:spPr>
          <a:xfrm>
            <a:off x="762000" y="3048000"/>
            <a:ext cx="3378200" cy="215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302000"/>
            <a:ext cx="355600" cy="355600"/>
          </a:xfrm>
          <a:prstGeom prst="rect">
            <a:avLst/>
          </a:prstGeom>
        </p:spPr>
      </p:pic>
      <p:sp>
        <p:nvSpPr>
          <p:cNvPr id="7" name="AutoShape 7"/>
          <p:cNvSpPr/>
          <p:nvPr/>
        </p:nvSpPr>
        <p:spPr>
          <a:xfrm>
            <a:off x="1473200" y="3302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本质属性的必然要求</a:t>
            </a:r>
            <a:endParaRPr lang="en-US" sz="1100"/>
          </a:p>
        </p:txBody>
      </p:sp>
      <p:sp>
        <p:nvSpPr>
          <p:cNvPr id="8" name="AutoShape 8"/>
          <p:cNvSpPr/>
          <p:nvPr/>
        </p:nvSpPr>
        <p:spPr>
          <a:xfrm>
            <a:off x="1016000" y="3873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马克思主义政党的先进性，首先体现为思想理论上的先进性。坚持以科学理论为指导，是我们党保持先进性和纯洁性的根本保证，是区别于其他政党的显著标志。</a:t>
            </a:r>
            <a:endParaRPr lang="en-US" sz="1100"/>
          </a:p>
        </p:txBody>
      </p:sp>
      <p:sp>
        <p:nvSpPr>
          <p:cNvPr id="9" name="AutoShape 9"/>
          <p:cNvSpPr/>
          <p:nvPr/>
        </p:nvSpPr>
        <p:spPr>
          <a:xfrm>
            <a:off x="4406900" y="3048000"/>
            <a:ext cx="3378200" cy="215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302000"/>
            <a:ext cx="355600" cy="355600"/>
          </a:xfrm>
          <a:prstGeom prst="rect">
            <a:avLst/>
          </a:prstGeom>
        </p:spPr>
      </p:pic>
      <p:sp>
        <p:nvSpPr>
          <p:cNvPr id="11" name="AutoShape 11"/>
          <p:cNvSpPr/>
          <p:nvPr/>
        </p:nvSpPr>
        <p:spPr>
          <a:xfrm>
            <a:off x="5118100" y="3302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筑牢思想根基</a:t>
            </a:r>
            <a:endParaRPr lang="en-US" sz="1100"/>
          </a:p>
        </p:txBody>
      </p:sp>
      <p:sp>
        <p:nvSpPr>
          <p:cNvPr id="12" name="AutoShape 12"/>
          <p:cNvSpPr/>
          <p:nvPr/>
        </p:nvSpPr>
        <p:spPr>
          <a:xfrm>
            <a:off x="4660900" y="3873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理论上的清醒是政治上坚定的前提。用科学理论武装头脑，才能坚定理想信念，抵御各种错误思潮的侵蚀，补足精神之钙，永葆共产党人的政治本色和初心使命。</a:t>
            </a:r>
            <a:endParaRPr lang="en-US" sz="1100"/>
          </a:p>
        </p:txBody>
      </p:sp>
      <p:sp>
        <p:nvSpPr>
          <p:cNvPr id="13" name="AutoShape 13"/>
          <p:cNvSpPr/>
          <p:nvPr/>
        </p:nvSpPr>
        <p:spPr>
          <a:xfrm>
            <a:off x="8051800" y="3048000"/>
            <a:ext cx="3378200" cy="215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302000"/>
            <a:ext cx="355600" cy="355600"/>
          </a:xfrm>
          <a:prstGeom prst="rect">
            <a:avLst/>
          </a:prstGeom>
        </p:spPr>
      </p:pic>
      <p:sp>
        <p:nvSpPr>
          <p:cNvPr id="15" name="AutoShape 15"/>
          <p:cNvSpPr/>
          <p:nvPr/>
        </p:nvSpPr>
        <p:spPr>
          <a:xfrm>
            <a:off x="8763000" y="3302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引领实践发展</a:t>
            </a:r>
            <a:endParaRPr lang="en-US" sz="1100"/>
          </a:p>
        </p:txBody>
      </p:sp>
      <p:sp>
        <p:nvSpPr>
          <p:cNvPr id="16" name="AutoShape 16"/>
          <p:cNvSpPr/>
          <p:nvPr/>
        </p:nvSpPr>
        <p:spPr>
          <a:xfrm>
            <a:off x="8305800" y="38735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先进的理论不仅是认识世界的工具，更是改造世界的武器。以科学理论指导实践，才能在复杂形势下把握正确方向，破解发展难题，推动党和国家事业不断向前发展。</a:t>
            </a:r>
            <a:endParaRPr lang="en-US" sz="1100"/>
          </a:p>
        </p:txBody>
      </p:sp>
      <p:sp>
        <p:nvSpPr>
          <p:cNvPr id="17" name="AutoShape 17"/>
          <p:cNvSpPr/>
          <p:nvPr/>
        </p:nvSpPr>
        <p:spPr>
          <a:xfrm>
            <a:off x="762000" y="558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666666"/>
                </a:solidFill>
                <a:latin typeface="Noto Sans SC"/>
                <a:ea typeface="Noto Sans SC"/>
                <a:cs typeface="Noto Sans SC"/>
                <a:sym typeface="Noto Sans SC"/>
              </a:rPr>
              <a:t>理论上的成熟是政治上坚定的基础，思想上的统一是行动上一致的保证。只有持续深化理论武装，才能确保党始终成为时代先锋、民族脊梁，始终成为中国特色社会主义事业的坚强领导核心。</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03 充分认识重大意义</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a:ea typeface="Noto Sans SC"/>
                <a:cs typeface="Noto Sans SC"/>
                <a:sym typeface="Noto Sans SC"/>
              </a:rPr>
              <a:t>思想理论上的先进性是首要体现</a:t>
            </a:r>
            <a:endParaRPr lang="en-US" sz="1100"/>
          </a:p>
        </p:txBody>
      </p:sp>
      <p:sp>
        <p:nvSpPr>
          <p:cNvPr id="5" name="AutoShape 5"/>
          <p:cNvSpPr/>
          <p:nvPr/>
        </p:nvSpPr>
        <p:spPr>
          <a:xfrm>
            <a:off x="762000" y="3048000"/>
            <a:ext cx="52070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3048000"/>
            <a:ext cx="76200" cy="228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92200" y="3302000"/>
            <a:ext cx="457200" cy="457200"/>
          </a:xfrm>
          <a:prstGeom prst="rect">
            <a:avLst/>
          </a:prstGeom>
        </p:spPr>
      </p:pic>
      <p:sp>
        <p:nvSpPr>
          <p:cNvPr id="8" name="AutoShape 8"/>
          <p:cNvSpPr/>
          <p:nvPr/>
        </p:nvSpPr>
        <p:spPr>
          <a:xfrm>
            <a:off x="1676400" y="33401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思想引领：先进性的根本源头</a:t>
            </a:r>
            <a:endParaRPr lang="en-US" sz="1100"/>
          </a:p>
        </p:txBody>
      </p:sp>
      <p:sp>
        <p:nvSpPr>
          <p:cNvPr id="9" name="AutoShape 9"/>
          <p:cNvSpPr/>
          <p:nvPr/>
        </p:nvSpPr>
        <p:spPr>
          <a:xfrm>
            <a:off x="1092200" y="3937000"/>
            <a:ext cx="457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444444"/>
                </a:solidFill>
                <a:latin typeface="Noto Sans SC"/>
                <a:ea typeface="Noto Sans SC"/>
                <a:cs typeface="Noto Sans SC"/>
                <a:sym typeface="Noto Sans SC"/>
              </a:rPr>
              <a:t>习近平总书记指出，马克思主义政党的先进性，首先体现为</a:t>
            </a:r>
            <a:r>
              <a:rPr lang="en-US" sz="1500" b="1" i="0" u="none" strike="noStrike">
                <a:solidFill>
                  <a:srgbClr val="C00000"/>
                </a:solidFill>
                <a:latin typeface="Noto Sans SC"/>
                <a:ea typeface="Noto Sans SC"/>
                <a:cs typeface="Noto Sans SC"/>
                <a:sym typeface="Noto Sans SC"/>
              </a:rPr>
              <a:t>思想理论上的先进性</a:t>
            </a:r>
            <a:r>
              <a:rPr lang="en-US" sz="1500" b="0" i="0" u="none" strike="noStrike">
                <a:solidFill>
                  <a:srgbClr val="444444"/>
                </a:solidFill>
                <a:latin typeface="Noto Sans SC"/>
                <a:ea typeface="Noto Sans SC"/>
                <a:cs typeface="Noto Sans SC"/>
                <a:sym typeface="Noto Sans SC"/>
              </a:rPr>
              <a:t>。这是政党保持生机与活力的灵魂所在，是区别于其他政党的本质特征。</a:t>
            </a:r>
            <a:endParaRPr lang="en-US" sz="1100"/>
          </a:p>
        </p:txBody>
      </p:sp>
      <p:sp>
        <p:nvSpPr>
          <p:cNvPr id="10" name="AutoShape 10"/>
          <p:cNvSpPr/>
          <p:nvPr/>
        </p:nvSpPr>
        <p:spPr>
          <a:xfrm>
            <a:off x="6223000" y="3048000"/>
            <a:ext cx="52070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3048000"/>
            <a:ext cx="76200" cy="228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53200" y="3302000"/>
            <a:ext cx="457200" cy="457200"/>
          </a:xfrm>
          <a:prstGeom prst="rect">
            <a:avLst/>
          </a:prstGeom>
        </p:spPr>
      </p:pic>
      <p:sp>
        <p:nvSpPr>
          <p:cNvPr id="13" name="AutoShape 13"/>
          <p:cNvSpPr/>
          <p:nvPr/>
        </p:nvSpPr>
        <p:spPr>
          <a:xfrm>
            <a:off x="7137400" y="33401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实践基础：政治行动的前提</a:t>
            </a:r>
            <a:endParaRPr lang="en-US" sz="1100"/>
          </a:p>
        </p:txBody>
      </p:sp>
      <p:sp>
        <p:nvSpPr>
          <p:cNvPr id="14" name="AutoShape 14"/>
          <p:cNvSpPr/>
          <p:nvPr/>
        </p:nvSpPr>
        <p:spPr>
          <a:xfrm>
            <a:off x="6553200" y="3937000"/>
            <a:ext cx="457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444444"/>
                </a:solidFill>
                <a:latin typeface="Noto Sans SC"/>
                <a:ea typeface="Noto Sans SC"/>
                <a:cs typeface="Noto Sans SC"/>
                <a:sym typeface="Noto Sans SC"/>
              </a:rPr>
              <a:t>理论上的先进是</a:t>
            </a:r>
            <a:r>
              <a:rPr lang="en-US" sz="1500" b="1" i="0" u="none" strike="noStrike">
                <a:solidFill>
                  <a:srgbClr val="C00000"/>
                </a:solidFill>
                <a:latin typeface="Noto Sans SC"/>
                <a:ea typeface="Noto Sans SC"/>
                <a:cs typeface="Noto Sans SC"/>
                <a:sym typeface="Noto Sans SC"/>
              </a:rPr>
              <a:t>政治上先进、行动上先进</a:t>
            </a:r>
            <a:r>
              <a:rPr lang="en-US" sz="1500" b="0" i="0" u="none" strike="noStrike">
                <a:solidFill>
                  <a:srgbClr val="444444"/>
                </a:solidFill>
                <a:latin typeface="Noto Sans SC"/>
                <a:ea typeface="Noto Sans SC"/>
                <a:cs typeface="Noto Sans SC"/>
                <a:sym typeface="Noto Sans SC"/>
              </a:rPr>
              <a:t>的重要前提。只有掌握科学的理论武器，才能保持政治上的清醒和坚定，在实践中把握正确方向，凝聚磅礴力量。</a:t>
            </a:r>
            <a:endParaRPr lang="en-US" sz="1100"/>
          </a:p>
        </p:txBody>
      </p:sp>
      <p:sp>
        <p:nvSpPr>
          <p:cNvPr id="15" name="AutoShape 15"/>
          <p:cNvSpPr/>
          <p:nvPr/>
        </p:nvSpPr>
        <p:spPr>
          <a:xfrm>
            <a:off x="762000" y="5651500"/>
            <a:ext cx="1066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555555"/>
                </a:solidFill>
                <a:latin typeface="Noto Sans SC"/>
                <a:ea typeface="Noto Sans SC"/>
                <a:cs typeface="Noto Sans SC"/>
                <a:sym typeface="Noto Sans SC"/>
              </a:rPr>
              <a:t>“思想理论上的坚定清醒是政治上坚定的前提，理论创新每前进一步，理论武装就要跟进一步。”</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03 充分认识重大意义</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a:ea typeface="Noto Sans SC"/>
                <a:cs typeface="Noto Sans SC"/>
                <a:sym typeface="Noto Sans SC"/>
              </a:rPr>
              <a:t>思想建设的基础性地位</a:t>
            </a:r>
            <a:endParaRPr lang="en-US" sz="1100"/>
          </a:p>
        </p:txBody>
      </p:sp>
      <p:sp>
        <p:nvSpPr>
          <p:cNvPr id="5" name="AutoShape 5"/>
          <p:cNvSpPr/>
          <p:nvPr/>
        </p:nvSpPr>
        <p:spPr>
          <a:xfrm>
            <a:off x="762000" y="2857500"/>
            <a:ext cx="5207000" cy="215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857500"/>
            <a:ext cx="76200" cy="2159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92200" y="3111500"/>
            <a:ext cx="406400" cy="406400"/>
          </a:xfrm>
          <a:prstGeom prst="rect">
            <a:avLst/>
          </a:prstGeom>
        </p:spPr>
      </p:pic>
      <p:sp>
        <p:nvSpPr>
          <p:cNvPr id="8" name="AutoShape 8"/>
          <p:cNvSpPr/>
          <p:nvPr/>
        </p:nvSpPr>
        <p:spPr>
          <a:xfrm>
            <a:off x="1651000" y="31369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夯实根基，筑牢根本</a:t>
            </a:r>
            <a:endParaRPr lang="en-US" sz="1100"/>
          </a:p>
        </p:txBody>
      </p:sp>
      <p:sp>
        <p:nvSpPr>
          <p:cNvPr id="9" name="AutoShape 9"/>
          <p:cNvSpPr/>
          <p:nvPr/>
        </p:nvSpPr>
        <p:spPr>
          <a:xfrm>
            <a:off x="1092200" y="3746500"/>
            <a:ext cx="457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思想建设是党的建设的首要任务，在党的建设新的伟大工程中居于</a:t>
            </a:r>
            <a:r>
              <a:rPr lang="en-US" sz="1400" b="1" i="0" u="none" strike="noStrike">
                <a:solidFill>
                  <a:srgbClr val="C00000"/>
                </a:solidFill>
                <a:latin typeface="Noto Sans SC"/>
                <a:ea typeface="Noto Sans SC"/>
                <a:cs typeface="Noto Sans SC"/>
                <a:sym typeface="Noto Sans SC"/>
              </a:rPr>
              <a:t>基础性地位</a:t>
            </a:r>
            <a:r>
              <a:rPr lang="en-US" sz="1400" b="0" i="0" u="none" strike="noStrike">
                <a:solidFill>
                  <a:srgbClr val="525252"/>
                </a:solidFill>
                <a:latin typeface="Noto Sans SC"/>
                <a:ea typeface="Noto Sans SC"/>
                <a:cs typeface="Noto Sans SC"/>
                <a:sym typeface="Noto Sans SC"/>
              </a:rPr>
              <a:t>，是保持党的先进性和纯洁性的根本保证，确保全党思想统一、步调一致。</a:t>
            </a:r>
            <a:endParaRPr lang="en-US" sz="1100"/>
          </a:p>
        </p:txBody>
      </p:sp>
      <p:sp>
        <p:nvSpPr>
          <p:cNvPr id="10" name="AutoShape 10"/>
          <p:cNvSpPr/>
          <p:nvPr/>
        </p:nvSpPr>
        <p:spPr>
          <a:xfrm>
            <a:off x="6223000" y="2857500"/>
            <a:ext cx="5207000" cy="215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2857500"/>
            <a:ext cx="76200" cy="2159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53200" y="3111500"/>
            <a:ext cx="406400" cy="406400"/>
          </a:xfrm>
          <a:prstGeom prst="rect">
            <a:avLst/>
          </a:prstGeom>
        </p:spPr>
      </p:pic>
      <p:sp>
        <p:nvSpPr>
          <p:cNvPr id="13" name="AutoShape 13"/>
          <p:cNvSpPr/>
          <p:nvPr/>
        </p:nvSpPr>
        <p:spPr>
          <a:xfrm>
            <a:off x="7112000" y="31369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精神引领，动力源泉</a:t>
            </a:r>
            <a:endParaRPr lang="en-US" sz="1100"/>
          </a:p>
        </p:txBody>
      </p:sp>
      <p:sp>
        <p:nvSpPr>
          <p:cNvPr id="14" name="AutoShape 14"/>
          <p:cNvSpPr/>
          <p:nvPr/>
        </p:nvSpPr>
        <p:spPr>
          <a:xfrm>
            <a:off x="6553200" y="3746500"/>
            <a:ext cx="457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为党的政治建设、组织建设、作风建设等提供强有力的</a:t>
            </a:r>
            <a:r>
              <a:rPr lang="en-US" sz="1400" b="1" i="0" u="none" strike="noStrike">
                <a:solidFill>
                  <a:srgbClr val="C00000"/>
                </a:solidFill>
                <a:latin typeface="Noto Sans SC"/>
                <a:ea typeface="Noto Sans SC"/>
                <a:cs typeface="Noto Sans SC"/>
                <a:sym typeface="Noto Sans SC"/>
              </a:rPr>
              <a:t>精神引领</a:t>
            </a:r>
            <a:r>
              <a:rPr lang="en-US" sz="1400" b="0" i="0" u="none" strike="noStrike">
                <a:solidFill>
                  <a:srgbClr val="525252"/>
                </a:solidFill>
                <a:latin typeface="Noto Sans SC"/>
                <a:ea typeface="Noto Sans SC"/>
                <a:cs typeface="Noto Sans SC"/>
                <a:sym typeface="Noto Sans SC"/>
              </a:rPr>
              <a:t>，是凝聚人心、汇聚力量的思想基础，更是推动党和国家事业发展的</a:t>
            </a:r>
            <a:r>
              <a:rPr lang="en-US" sz="1400" b="1" i="0" u="none" strike="noStrike">
                <a:solidFill>
                  <a:srgbClr val="C00000"/>
                </a:solidFill>
                <a:latin typeface="Noto Sans SC"/>
                <a:ea typeface="Noto Sans SC"/>
                <a:cs typeface="Noto Sans SC"/>
                <a:sym typeface="Noto Sans SC"/>
              </a:rPr>
              <a:t>不竭动力源泉</a:t>
            </a:r>
            <a:r>
              <a:rPr lang="en-US" sz="1400" b="0" i="0" u="none" strike="noStrike">
                <a:solidFill>
                  <a:srgbClr val="525252"/>
                </a:solidFill>
                <a:latin typeface="Noto Sans SC"/>
                <a:ea typeface="Noto Sans SC"/>
                <a:cs typeface="Noto Sans SC"/>
                <a:sym typeface="Noto Sans SC"/>
              </a:rPr>
              <a:t>。</a:t>
            </a:r>
            <a:endParaRPr lang="en-US" sz="1100"/>
          </a:p>
        </p:txBody>
      </p:sp>
      <p:sp>
        <p:nvSpPr>
          <p:cNvPr id="15" name="AutoShape 15"/>
          <p:cNvSpPr/>
          <p:nvPr/>
        </p:nvSpPr>
        <p:spPr>
          <a:xfrm>
            <a:off x="762000" y="5397500"/>
            <a:ext cx="10668000" cy="8128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1016000" y="5562600"/>
            <a:ext cx="10160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a:ea typeface="Noto Sans SC"/>
                <a:cs typeface="Noto Sans SC"/>
                <a:sym typeface="Noto Sans SC"/>
              </a:rPr>
              <a:t>“思想建设是党的建设的灵魂，抓住了思想建设，就抓住了党的建设的根本。”</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03 充分认识重大意义</a:t>
            </a:r>
            <a:endParaRPr lang="en-US" sz="1100"/>
          </a:p>
        </p:txBody>
      </p:sp>
      <p:sp>
        <p:nvSpPr>
          <p:cNvPr id="4" name="AutoShape 4"/>
          <p:cNvSpPr/>
          <p:nvPr/>
        </p:nvSpPr>
        <p:spPr>
          <a:xfrm>
            <a:off x="762000" y="1651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a:ea typeface="Noto Sans SC"/>
                <a:cs typeface="Noto Sans SC"/>
                <a:sym typeface="Noto Sans SC"/>
              </a:rPr>
              <a:t>用创新理论改造主观世界</a:t>
            </a:r>
            <a:endParaRPr lang="en-US" sz="1100"/>
          </a:p>
        </p:txBody>
      </p:sp>
      <p:sp>
        <p:nvSpPr>
          <p:cNvPr id="5" name="AutoShape 5"/>
          <p:cNvSpPr/>
          <p:nvPr/>
        </p:nvSpPr>
        <p:spPr>
          <a:xfrm>
            <a:off x="762000" y="2667000"/>
            <a:ext cx="3378200" cy="2222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355600" cy="355600"/>
          </a:xfrm>
          <a:prstGeom prst="rect">
            <a:avLst/>
          </a:prstGeom>
        </p:spPr>
      </p:pic>
      <p:sp>
        <p:nvSpPr>
          <p:cNvPr id="7" name="AutoShape 7"/>
          <p:cNvSpPr/>
          <p:nvPr/>
        </p:nvSpPr>
        <p:spPr>
          <a:xfrm>
            <a:off x="1473200" y="2895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改造主观世界</a:t>
            </a:r>
            <a:endParaRPr lang="en-US" sz="1100"/>
          </a:p>
        </p:txBody>
      </p:sp>
      <p:sp>
        <p:nvSpPr>
          <p:cNvPr id="8" name="AutoShape 8"/>
          <p:cNvSpPr/>
          <p:nvPr/>
        </p:nvSpPr>
        <p:spPr>
          <a:xfrm>
            <a:off x="1016000" y="3429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面对纷繁复杂的风险挑战与多元活跃的思想文化环境，唯有坚持不懈用党的创新理论武装头脑，不断改造主观世界，筑牢信仰之基、补足精神之钙。</a:t>
            </a:r>
            <a:endParaRPr lang="en-US" sz="1100"/>
          </a:p>
        </p:txBody>
      </p:sp>
      <p:sp>
        <p:nvSpPr>
          <p:cNvPr id="9" name="AutoShape 9"/>
          <p:cNvSpPr/>
          <p:nvPr/>
        </p:nvSpPr>
        <p:spPr>
          <a:xfrm>
            <a:off x="4394200" y="2667000"/>
            <a:ext cx="3378200" cy="2222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921000"/>
            <a:ext cx="355600" cy="355600"/>
          </a:xfrm>
          <a:prstGeom prst="rect">
            <a:avLst/>
          </a:prstGeom>
        </p:spPr>
      </p:pic>
      <p:sp>
        <p:nvSpPr>
          <p:cNvPr id="11" name="AutoShape 11"/>
          <p:cNvSpPr/>
          <p:nvPr/>
        </p:nvSpPr>
        <p:spPr>
          <a:xfrm>
            <a:off x="5105400" y="2895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涤荡思想灰尘</a:t>
            </a:r>
            <a:endParaRPr lang="en-US" sz="1100"/>
          </a:p>
        </p:txBody>
      </p:sp>
      <p:sp>
        <p:nvSpPr>
          <p:cNvPr id="12" name="AutoShape 12"/>
          <p:cNvSpPr/>
          <p:nvPr/>
        </p:nvSpPr>
        <p:spPr>
          <a:xfrm>
            <a:off x="4648200" y="3429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以真理的强大力量驱散思想迷雾，涤荡思想尘埃，坚决抵制各种错误思潮的侵蚀，始终保持政治上的清醒和坚定，坚守共产党人的精神家园。</a:t>
            </a:r>
            <a:endParaRPr lang="en-US" sz="1100"/>
          </a:p>
        </p:txBody>
      </p:sp>
      <p:sp>
        <p:nvSpPr>
          <p:cNvPr id="13" name="AutoShape 13"/>
          <p:cNvSpPr/>
          <p:nvPr/>
        </p:nvSpPr>
        <p:spPr>
          <a:xfrm>
            <a:off x="8026400" y="2667000"/>
            <a:ext cx="3378200" cy="2222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921000"/>
            <a:ext cx="355600" cy="355600"/>
          </a:xfrm>
          <a:prstGeom prst="rect">
            <a:avLst/>
          </a:prstGeom>
        </p:spPr>
      </p:pic>
      <p:sp>
        <p:nvSpPr>
          <p:cNvPr id="15" name="AutoShape 15"/>
          <p:cNvSpPr/>
          <p:nvPr/>
        </p:nvSpPr>
        <p:spPr>
          <a:xfrm>
            <a:off x="8737600" y="2895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清除有害因素</a:t>
            </a:r>
            <a:endParaRPr lang="en-US" sz="1100"/>
          </a:p>
        </p:txBody>
      </p:sp>
      <p:sp>
        <p:nvSpPr>
          <p:cNvPr id="16" name="AutoShape 16"/>
          <p:cNvSpPr/>
          <p:nvPr/>
        </p:nvSpPr>
        <p:spPr>
          <a:xfrm>
            <a:off x="8280400" y="3429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以彻底的自我革命精神刀刃向内，坚决清除一切侵蚀党的健康肌体的病毒与有害因素，不断增强党的自我净化、自我完善、自我革新能力。</a:t>
            </a:r>
            <a:endParaRPr lang="en-US" sz="1100"/>
          </a:p>
        </p:txBody>
      </p:sp>
      <p:sp>
        <p:nvSpPr>
          <p:cNvPr id="17" name="AutoShape 17"/>
          <p:cNvSpPr/>
          <p:nvPr/>
        </p:nvSpPr>
        <p:spPr>
          <a:xfrm>
            <a:off x="762000" y="5334000"/>
            <a:ext cx="10668000" cy="889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1016000" y="5486400"/>
            <a:ext cx="10160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a:ea typeface="Noto Sans SC"/>
                <a:cs typeface="Noto Sans SC"/>
                <a:sym typeface="Noto Sans SC"/>
              </a:rPr>
              <a:t>“思想之光照亮前行之路，自我革命铸就百年风华。唯有不断淬炼思想、砥砺初心，才能在新征程上永葆生机、行稳致远。”</a:t>
            </a:r>
            <a:endParaRPr lang="en-US" sz="1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03 充分认识重大意义</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a:ea typeface="Noto Sans SC"/>
                <a:cs typeface="Noto Sans SC"/>
                <a:sym typeface="Noto Sans SC"/>
              </a:rPr>
              <a:t>确保党永远不变质、不变色、不变味</a:t>
            </a:r>
            <a:endParaRPr lang="en-US" sz="1100"/>
          </a:p>
        </p:txBody>
      </p:sp>
      <p:sp>
        <p:nvSpPr>
          <p:cNvPr id="5" name="AutoShape 5"/>
          <p:cNvSpPr/>
          <p:nvPr/>
        </p:nvSpPr>
        <p:spPr>
          <a:xfrm>
            <a:off x="762000" y="2921000"/>
            <a:ext cx="5207000" cy="279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3238500"/>
            <a:ext cx="406400" cy="406400"/>
          </a:xfrm>
          <a:prstGeom prst="rect">
            <a:avLst/>
          </a:prstGeom>
        </p:spPr>
      </p:pic>
      <p:sp>
        <p:nvSpPr>
          <p:cNvPr id="7" name="AutoShape 7"/>
          <p:cNvSpPr/>
          <p:nvPr/>
        </p:nvSpPr>
        <p:spPr>
          <a:xfrm>
            <a:off x="1651000" y="3238500"/>
            <a:ext cx="381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弘扬先进特质</a:t>
            </a:r>
            <a:endParaRPr lang="en-US" sz="1100"/>
          </a:p>
        </p:txBody>
      </p:sp>
      <p:sp>
        <p:nvSpPr>
          <p:cNvPr id="8" name="AutoShape 8"/>
          <p:cNvSpPr/>
          <p:nvPr/>
        </p:nvSpPr>
        <p:spPr>
          <a:xfrm>
            <a:off x="1079500" y="3873500"/>
            <a:ext cx="4572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始终坚守马克思主义政党的根本属性，传承红色基因、赓续红色血脉。将勇于自我革命、敢于刀刃向内的先进特质不断发扬光大，确保党始终走在时代前列，成为引领中国发展的核心力量。</a:t>
            </a:r>
            <a:endParaRPr lang="en-US" sz="1100"/>
          </a:p>
        </p:txBody>
      </p:sp>
      <p:sp>
        <p:nvSpPr>
          <p:cNvPr id="9" name="AutoShape 9"/>
          <p:cNvSpPr/>
          <p:nvPr/>
        </p:nvSpPr>
        <p:spPr>
          <a:xfrm>
            <a:off x="6223000" y="2921000"/>
            <a:ext cx="5207000" cy="279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3238500"/>
            <a:ext cx="406400" cy="406400"/>
          </a:xfrm>
          <a:prstGeom prst="rect">
            <a:avLst/>
          </a:prstGeom>
        </p:spPr>
      </p:pic>
      <p:sp>
        <p:nvSpPr>
          <p:cNvPr id="11" name="AutoShape 11"/>
          <p:cNvSpPr/>
          <p:nvPr/>
        </p:nvSpPr>
        <p:spPr>
          <a:xfrm>
            <a:off x="7112000" y="3238500"/>
            <a:ext cx="381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永葆政治本色</a:t>
            </a:r>
            <a:endParaRPr lang="en-US" sz="1100"/>
          </a:p>
        </p:txBody>
      </p:sp>
      <p:sp>
        <p:nvSpPr>
          <p:cNvPr id="12" name="AutoShape 12"/>
          <p:cNvSpPr/>
          <p:nvPr/>
        </p:nvSpPr>
        <p:spPr>
          <a:xfrm>
            <a:off x="6540500" y="3873500"/>
            <a:ext cx="4572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在复杂的执政环境中，坚决抵御各种腐朽思想侵蚀，防范化解政治风险。确保党在长期执政条件下永远不变质、不变色、不变味，始终成为中国人民最可靠、最坚强的主心骨和领导核心。</a:t>
            </a:r>
            <a:endParaRPr lang="en-US" sz="1100"/>
          </a:p>
        </p:txBody>
      </p:sp>
      <p:sp>
        <p:nvSpPr>
          <p:cNvPr id="13" name="AutoShape 13"/>
          <p:cNvSpPr/>
          <p:nvPr/>
        </p:nvSpPr>
        <p:spPr>
          <a:xfrm>
            <a:off x="762000" y="5969000"/>
            <a:ext cx="10668000" cy="508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762000" y="60452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a:ea typeface="Noto Sans SC"/>
                <a:cs typeface="Noto Sans SC"/>
                <a:sym typeface="Noto Sans SC"/>
              </a:rPr>
              <a:t>★ 始终成为中国特色社会主义事业的坚强领导核心</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03 充分认识重大意义</a:t>
            </a:r>
            <a:endParaRPr lang="en-US" sz="1100"/>
          </a:p>
        </p:txBody>
      </p:sp>
      <p:sp>
        <p:nvSpPr>
          <p:cNvPr id="4" name="AutoShape 4"/>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a:ea typeface="Noto Sans SC"/>
                <a:cs typeface="Noto Sans SC"/>
                <a:sym typeface="Noto Sans SC"/>
              </a:rPr>
              <a:t>（二）以思想上的统一巩固党长期执政的坚实基础</a:t>
            </a:r>
            <a:endParaRPr lang="en-US" sz="1100"/>
          </a:p>
        </p:txBody>
      </p:sp>
      <p:sp>
        <p:nvSpPr>
          <p:cNvPr id="5" name="AutoShape 5"/>
          <p:cNvSpPr/>
          <p:nvPr/>
        </p:nvSpPr>
        <p:spPr>
          <a:xfrm>
            <a:off x="762000" y="3048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276600"/>
            <a:ext cx="355600" cy="355600"/>
          </a:xfrm>
          <a:prstGeom prst="rect">
            <a:avLst/>
          </a:prstGeom>
        </p:spPr>
      </p:pic>
      <p:sp>
        <p:nvSpPr>
          <p:cNvPr id="7" name="AutoShape 7"/>
          <p:cNvSpPr/>
          <p:nvPr/>
        </p:nvSpPr>
        <p:spPr>
          <a:xfrm>
            <a:off x="1460500" y="3276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凝心铸魂，筑牢根基</a:t>
            </a:r>
            <a:endParaRPr lang="en-US" sz="1100"/>
          </a:p>
        </p:txBody>
      </p:sp>
      <p:sp>
        <p:nvSpPr>
          <p:cNvPr id="8" name="AutoShape 8"/>
          <p:cNvSpPr/>
          <p:nvPr/>
        </p:nvSpPr>
        <p:spPr>
          <a:xfrm>
            <a:off x="1016000" y="3810000"/>
            <a:ext cx="2870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a:ea typeface="Noto Sans SC"/>
                <a:cs typeface="Noto Sans SC"/>
                <a:sym typeface="Noto Sans SC"/>
              </a:rPr>
              <a:t>思想上的统一是党的团结统一最深厚、最持久的保证。坚定理想信念，补足精神之钙，确保全党在政治立场、政治方向、政治原则上保持高度一致，步调一致向前进。</a:t>
            </a:r>
            <a:endParaRPr lang="en-US" sz="1100"/>
          </a:p>
        </p:txBody>
      </p:sp>
      <p:sp>
        <p:nvSpPr>
          <p:cNvPr id="9" name="AutoShape 9"/>
          <p:cNvSpPr/>
          <p:nvPr/>
        </p:nvSpPr>
        <p:spPr>
          <a:xfrm>
            <a:off x="4406900" y="3048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276600"/>
            <a:ext cx="355600" cy="355600"/>
          </a:xfrm>
          <a:prstGeom prst="rect">
            <a:avLst/>
          </a:prstGeom>
        </p:spPr>
      </p:pic>
      <p:sp>
        <p:nvSpPr>
          <p:cNvPr id="11" name="AutoShape 11"/>
          <p:cNvSpPr/>
          <p:nvPr/>
        </p:nvSpPr>
        <p:spPr>
          <a:xfrm>
            <a:off x="5105400" y="3276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凝聚共识，汇聚力量</a:t>
            </a:r>
            <a:endParaRPr lang="en-US" sz="1100"/>
          </a:p>
        </p:txBody>
      </p:sp>
      <p:sp>
        <p:nvSpPr>
          <p:cNvPr id="12" name="AutoShape 12"/>
          <p:cNvSpPr/>
          <p:nvPr/>
        </p:nvSpPr>
        <p:spPr>
          <a:xfrm>
            <a:off x="4660900" y="3810000"/>
            <a:ext cx="2870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a:ea typeface="Noto Sans SC"/>
                <a:cs typeface="Noto Sans SC"/>
                <a:sym typeface="Noto Sans SC"/>
              </a:rPr>
              <a:t>统一思想是凝聚共识的前提，凝聚共识是汇聚力量的基础。把全体人民的思想和行动统一到党的决策部署上来，形成攻坚克难、无坚不摧的磅礴力量，为事业发展提供坚实保障。</a:t>
            </a:r>
            <a:endParaRPr lang="en-US" sz="1100"/>
          </a:p>
        </p:txBody>
      </p:sp>
      <p:sp>
        <p:nvSpPr>
          <p:cNvPr id="13" name="AutoShape 13"/>
          <p:cNvSpPr/>
          <p:nvPr/>
        </p:nvSpPr>
        <p:spPr>
          <a:xfrm>
            <a:off x="8051800" y="3048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276600"/>
            <a:ext cx="355600" cy="355600"/>
          </a:xfrm>
          <a:prstGeom prst="rect">
            <a:avLst/>
          </a:prstGeom>
        </p:spPr>
      </p:pic>
      <p:sp>
        <p:nvSpPr>
          <p:cNvPr id="15" name="AutoShape 15"/>
          <p:cNvSpPr/>
          <p:nvPr/>
        </p:nvSpPr>
        <p:spPr>
          <a:xfrm>
            <a:off x="8750300" y="3276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巩固执政，长治久安</a:t>
            </a:r>
            <a:endParaRPr lang="en-US" sz="1100"/>
          </a:p>
        </p:txBody>
      </p:sp>
      <p:sp>
        <p:nvSpPr>
          <p:cNvPr id="16" name="AutoShape 16"/>
          <p:cNvSpPr/>
          <p:nvPr/>
        </p:nvSpPr>
        <p:spPr>
          <a:xfrm>
            <a:off x="8305800" y="3810000"/>
            <a:ext cx="2870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a:ea typeface="Noto Sans SC"/>
                <a:cs typeface="Noto Sans SC"/>
                <a:sym typeface="Noto Sans SC"/>
              </a:rPr>
              <a:t>思想的统一是党长期执政的基石，是国家长治久安的根本。只有思想上高度统一，才能确保党始终成为中国特色社会主义事业的领导核心，引领国家行稳致远。</a:t>
            </a:r>
            <a:endParaRPr lang="en-US" sz="1100"/>
          </a:p>
        </p:txBody>
      </p:sp>
      <p:sp>
        <p:nvSpPr>
          <p:cNvPr id="17" name="AutoShape 17"/>
          <p:cNvSpPr/>
          <p:nvPr/>
        </p:nvSpPr>
        <p:spPr>
          <a:xfrm>
            <a:off x="762000" y="5588000"/>
            <a:ext cx="10668000" cy="762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1016000" y="57404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a:ea typeface="Noto Sans SC"/>
                <a:cs typeface="Noto Sans SC"/>
                <a:sym typeface="Noto Sans SC"/>
              </a:rPr>
              <a:t>核心要义：</a:t>
            </a:r>
            <a:r>
              <a:rPr lang="en-US" sz="1600" b="0" i="0" u="none" strike="noStrike">
                <a:solidFill>
                  <a:srgbClr val="1F2329"/>
                </a:solidFill>
                <a:latin typeface="Noto Sans SC"/>
                <a:ea typeface="Noto Sans SC"/>
                <a:cs typeface="Noto Sans SC"/>
                <a:sym typeface="Noto Sans SC"/>
              </a:rPr>
              <a:t> </a:t>
            </a:r>
            <a:r>
              <a:rPr lang="en-US" sz="1400" b="0" i="0" u="none" strike="noStrike">
                <a:solidFill>
                  <a:srgbClr val="333333"/>
                </a:solidFill>
                <a:latin typeface="Noto Sans SC"/>
                <a:ea typeface="Noto Sans SC"/>
                <a:cs typeface="Noto Sans SC"/>
                <a:sym typeface="Noto Sans SC"/>
              </a:rPr>
              <a:t>思想上的统一是党的生命力、凝聚力、战斗力的根本保证，是党和国家事业发展的根本思想保证。</a:t>
            </a:r>
            <a:endParaRPr lang="en-US" sz="11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03 充分认识重大意义</a:t>
            </a:r>
            <a:endParaRPr lang="en-US" sz="1100"/>
          </a:p>
        </p:txBody>
      </p:sp>
      <p:sp>
        <p:nvSpPr>
          <p:cNvPr id="4" name="AutoShape 4"/>
          <p:cNvSpPr/>
          <p:nvPr/>
        </p:nvSpPr>
        <p:spPr>
          <a:xfrm>
            <a:off x="762000" y="1397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思想建党、理论强党的历史经验</a:t>
            </a:r>
            <a:endParaRPr lang="en-US" sz="1100"/>
          </a:p>
        </p:txBody>
      </p:sp>
      <p:sp>
        <p:nvSpPr>
          <p:cNvPr id="5" name="AutoShape 5"/>
          <p:cNvSpPr/>
          <p:nvPr/>
        </p:nvSpPr>
        <p:spPr>
          <a:xfrm>
            <a:off x="762000" y="2286000"/>
            <a:ext cx="5207000" cy="3683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srcRect t="5555" b="5555"/>
          <a:stretch>
            <a:fillRect/>
          </a:stretch>
        </p:blipFill>
        <p:spPr>
          <a:xfrm>
            <a:off x="952500" y="2476500"/>
            <a:ext cx="2667000" cy="1778000"/>
          </a:xfrm>
          <a:prstGeom prst="roundRect">
            <a:avLst>
              <a:gd name="adj" fmla="val 5714"/>
            </a:avLst>
          </a:prstGeom>
          <a:noFill/>
          <a:ln w="25400" cap="flat" cmpd="sng">
            <a:noFill/>
            <a:prstDash val="solid"/>
            <a:round/>
          </a:ln>
        </p:spPr>
      </p:pic>
      <p:sp>
        <p:nvSpPr>
          <p:cNvPr id="7" name="AutoShape 7"/>
          <p:cNvSpPr/>
          <p:nvPr/>
        </p:nvSpPr>
        <p:spPr>
          <a:xfrm>
            <a:off x="3746500" y="2476500"/>
            <a:ext cx="203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古田会议</a:t>
            </a:r>
            <a:endParaRPr lang="en-US" sz="1100"/>
          </a:p>
        </p:txBody>
      </p:sp>
      <p:sp>
        <p:nvSpPr>
          <p:cNvPr id="8" name="AutoShape 8"/>
          <p:cNvSpPr/>
          <p:nvPr/>
        </p:nvSpPr>
        <p:spPr>
          <a:xfrm>
            <a:off x="3746500" y="2984500"/>
            <a:ext cx="203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a:ea typeface="Noto Sans SC"/>
                <a:cs typeface="Noto Sans SC"/>
                <a:sym typeface="Noto Sans SC"/>
              </a:rPr>
              <a:t>确立思想建党、政治建军的根本原则，是建党建军史上的重要里程碑。</a:t>
            </a:r>
            <a:endParaRPr lang="en-US" sz="1100"/>
          </a:p>
        </p:txBody>
      </p:sp>
      <p:sp>
        <p:nvSpPr>
          <p:cNvPr id="9" name="AutoShape 9"/>
          <p:cNvSpPr/>
          <p:nvPr/>
        </p:nvSpPr>
        <p:spPr>
          <a:xfrm>
            <a:off x="952500" y="45085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1929年召开的古田会议，以党的决议形式确立了思想建党、政治建军的根本原则，不仅奠定了人民军队政治工作的基础，更为党和军队的建设指明了方向，成为我党我军建设史上的光辉起点。</a:t>
            </a:r>
            <a:endParaRPr lang="en-US" sz="1100"/>
          </a:p>
        </p:txBody>
      </p:sp>
      <p:sp>
        <p:nvSpPr>
          <p:cNvPr id="10" name="AutoShape 10"/>
          <p:cNvSpPr/>
          <p:nvPr/>
        </p:nvSpPr>
        <p:spPr>
          <a:xfrm>
            <a:off x="6223000" y="2286000"/>
            <a:ext cx="5207000" cy="36830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2"/>
          <a:srcRect l="7812" r="7812"/>
          <a:stretch>
            <a:fillRect/>
          </a:stretch>
        </p:blipFill>
        <p:spPr>
          <a:xfrm>
            <a:off x="6413500" y="2476500"/>
            <a:ext cx="2667000" cy="1778000"/>
          </a:xfrm>
          <a:prstGeom prst="roundRect">
            <a:avLst>
              <a:gd name="adj" fmla="val 5714"/>
            </a:avLst>
          </a:prstGeom>
          <a:noFill/>
          <a:ln w="25400" cap="flat" cmpd="sng">
            <a:noFill/>
            <a:prstDash val="solid"/>
            <a:round/>
          </a:ln>
        </p:spPr>
      </p:pic>
      <p:sp>
        <p:nvSpPr>
          <p:cNvPr id="12" name="AutoShape 12"/>
          <p:cNvSpPr/>
          <p:nvPr/>
        </p:nvSpPr>
        <p:spPr>
          <a:xfrm>
            <a:off x="9207500" y="2476500"/>
            <a:ext cx="203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延安整风</a:t>
            </a:r>
            <a:endParaRPr lang="en-US" sz="1100"/>
          </a:p>
        </p:txBody>
      </p:sp>
      <p:sp>
        <p:nvSpPr>
          <p:cNvPr id="13" name="AutoShape 13"/>
          <p:cNvSpPr/>
          <p:nvPr/>
        </p:nvSpPr>
        <p:spPr>
          <a:xfrm>
            <a:off x="9207500" y="2984500"/>
            <a:ext cx="203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a:ea typeface="Noto Sans SC"/>
                <a:cs typeface="Noto Sans SC"/>
                <a:sym typeface="Noto Sans SC"/>
              </a:rPr>
              <a:t>破除主观主义与宗派主义，实现全党思想上的空前统一与团结。</a:t>
            </a:r>
            <a:endParaRPr lang="en-US" sz="1100"/>
          </a:p>
        </p:txBody>
      </p:sp>
      <p:sp>
        <p:nvSpPr>
          <p:cNvPr id="14" name="AutoShape 14"/>
          <p:cNvSpPr/>
          <p:nvPr/>
        </p:nvSpPr>
        <p:spPr>
          <a:xfrm>
            <a:off x="6413500" y="45085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延安整风运动是一次深刻的马克思主义思想教育运动，它彻底清除了党内长期存在的主观主义、宗派主义等错误思想，使全党在思想上、政治上、组织上达到了空前的统一和团结，为夺取新民主主义革命的胜利奠定了坚实的思想基础。</a:t>
            </a:r>
            <a:endParaRPr lang="en-US" sz="11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03 充分认识重大意义</a:t>
            </a:r>
            <a:endParaRPr lang="en-US" sz="1100"/>
          </a:p>
        </p:txBody>
      </p:sp>
      <p:sp>
        <p:nvSpPr>
          <p:cNvPr id="4" name="AutoShape 4"/>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a:ea typeface="Noto Sans SC"/>
                <a:cs typeface="Noto Sans SC"/>
                <a:sym typeface="Noto Sans SC"/>
              </a:rPr>
              <a:t>历史反复证明</a:t>
            </a:r>
            <a:endParaRPr lang="en-US" sz="1100"/>
          </a:p>
        </p:txBody>
      </p:sp>
      <p:sp>
        <p:nvSpPr>
          <p:cNvPr id="5" name="AutoShape 5"/>
          <p:cNvSpPr/>
          <p:nvPr/>
        </p:nvSpPr>
        <p:spPr>
          <a:xfrm>
            <a:off x="762000" y="2921000"/>
            <a:ext cx="52070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175000"/>
            <a:ext cx="406400" cy="406400"/>
          </a:xfrm>
          <a:prstGeom prst="rect">
            <a:avLst/>
          </a:prstGeom>
        </p:spPr>
      </p:pic>
      <p:sp>
        <p:nvSpPr>
          <p:cNvPr id="7" name="AutoShape 7"/>
          <p:cNvSpPr/>
          <p:nvPr/>
        </p:nvSpPr>
        <p:spPr>
          <a:xfrm>
            <a:off x="1524000" y="32004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凝聚共识，步调一致</a:t>
            </a:r>
            <a:endParaRPr lang="en-US" sz="1100"/>
          </a:p>
        </p:txBody>
      </p:sp>
      <p:sp>
        <p:nvSpPr>
          <p:cNvPr id="8" name="AutoShape 8"/>
          <p:cNvSpPr/>
          <p:nvPr/>
        </p:nvSpPr>
        <p:spPr>
          <a:xfrm>
            <a:off x="1016000" y="38100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党越是发展壮大，面临的风险挑战越复杂，越需要依靠党的创新理论来</a:t>
            </a:r>
            <a:r>
              <a:rPr lang="en-US" sz="1400" b="1" i="0" u="none" strike="noStrike">
                <a:solidFill>
                  <a:srgbClr val="C00000"/>
                </a:solidFill>
                <a:latin typeface="Noto Sans SC"/>
                <a:ea typeface="Noto Sans SC"/>
                <a:cs typeface="Noto Sans SC"/>
                <a:sym typeface="Noto Sans SC"/>
              </a:rPr>
              <a:t>统一思想、统一意志、统一行动</a:t>
            </a:r>
            <a:r>
              <a:rPr lang="en-US" sz="1400" b="0" i="0" u="none" strike="noStrike">
                <a:solidFill>
                  <a:srgbClr val="555555"/>
                </a:solidFill>
                <a:latin typeface="Noto Sans SC"/>
                <a:ea typeface="Noto Sans SC"/>
                <a:cs typeface="Noto Sans SC"/>
                <a:sym typeface="Noto Sans SC"/>
              </a:rPr>
              <a:t>，确保全党上下拧成一股绳，心往一处想、劲往一处使。</a:t>
            </a:r>
            <a:endParaRPr lang="en-US" sz="1100"/>
          </a:p>
        </p:txBody>
      </p:sp>
      <p:sp>
        <p:nvSpPr>
          <p:cNvPr id="9" name="AutoShape 9"/>
          <p:cNvSpPr/>
          <p:nvPr/>
        </p:nvSpPr>
        <p:spPr>
          <a:xfrm>
            <a:off x="6223000" y="2921000"/>
            <a:ext cx="52070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3175000"/>
            <a:ext cx="406400" cy="406400"/>
          </a:xfrm>
          <a:prstGeom prst="rect">
            <a:avLst/>
          </a:prstGeom>
        </p:spPr>
      </p:pic>
      <p:sp>
        <p:nvSpPr>
          <p:cNvPr id="11" name="AutoShape 11"/>
          <p:cNvSpPr/>
          <p:nvPr/>
        </p:nvSpPr>
        <p:spPr>
          <a:xfrm>
            <a:off x="6985000" y="32004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永葆生机，执政为民</a:t>
            </a:r>
            <a:endParaRPr lang="en-US" sz="1100"/>
          </a:p>
        </p:txBody>
      </p:sp>
      <p:sp>
        <p:nvSpPr>
          <p:cNvPr id="12" name="AutoShape 12"/>
          <p:cNvSpPr/>
          <p:nvPr/>
        </p:nvSpPr>
        <p:spPr>
          <a:xfrm>
            <a:off x="6477000" y="38100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通过持续的理论武装，使党在长期执政条件下始终保持强大的</a:t>
            </a:r>
            <a:r>
              <a:rPr lang="en-US" sz="1400" b="1" i="0" u="none" strike="noStrike">
                <a:solidFill>
                  <a:srgbClr val="C00000"/>
                </a:solidFill>
                <a:latin typeface="Noto Sans SC"/>
                <a:ea typeface="Noto Sans SC"/>
                <a:cs typeface="Noto Sans SC"/>
                <a:sym typeface="Noto Sans SC"/>
              </a:rPr>
              <a:t>创造力、凝聚力和战斗力</a:t>
            </a:r>
            <a:r>
              <a:rPr lang="en-US" sz="1400" b="0" i="0" u="none" strike="noStrike">
                <a:solidFill>
                  <a:srgbClr val="555555"/>
                </a:solidFill>
                <a:latin typeface="Noto Sans SC"/>
                <a:ea typeface="Noto Sans SC"/>
                <a:cs typeface="Noto Sans SC"/>
                <a:sym typeface="Noto Sans SC"/>
              </a:rPr>
              <a:t>，筑牢信仰之基、补足精神之钙、把稳思想之舵，始终成为中国特色社会主义事业的坚强领导核心。</a:t>
            </a:r>
            <a:endParaRPr lang="en-US" sz="1100"/>
          </a:p>
        </p:txBody>
      </p:sp>
      <p:sp>
        <p:nvSpPr>
          <p:cNvPr id="13" name="AutoShape 13"/>
          <p:cNvSpPr/>
          <p:nvPr/>
        </p:nvSpPr>
        <p:spPr>
          <a:xfrm>
            <a:off x="762000" y="55245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0" i="0" u="none" strike="noStrike">
                <a:solidFill>
                  <a:srgbClr val="666666"/>
                </a:solidFill>
                <a:latin typeface="Noto Sans SC"/>
                <a:ea typeface="Noto Sans SC"/>
                <a:cs typeface="Noto Sans SC"/>
                <a:sym typeface="Noto Sans SC"/>
              </a:rPr>
              <a:t>坚持用党的创新理论武装全党，是我们党历经百年风雨依然风华正茂的关键所在，也是不断从胜利走向新的胜利的根本保证。</a:t>
            </a:r>
            <a:endParaRPr lang="en-US" sz="11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03 充分认识重大意义</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a:ea typeface="Noto Sans SC"/>
                <a:cs typeface="Noto Sans SC"/>
                <a:sym typeface="Noto Sans SC"/>
              </a:rPr>
              <a:t>新时代的实践与启示</a:t>
            </a:r>
            <a:endParaRPr lang="en-US" sz="1100"/>
          </a:p>
        </p:txBody>
      </p:sp>
      <p:cxnSp>
        <p:nvCxnSpPr>
          <p:cNvPr id="5" name="Connector 5"/>
          <p:cNvCxnSpPr/>
          <p:nvPr/>
        </p:nvCxnSpPr>
        <p:spPr>
          <a:xfrm rot="-4092">
            <a:off x="762004" y="2406650"/>
            <a:ext cx="1066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6" name="AutoShape 6"/>
          <p:cNvSpPr/>
          <p:nvPr/>
        </p:nvSpPr>
        <p:spPr>
          <a:xfrm>
            <a:off x="762000" y="2794000"/>
            <a:ext cx="5207000" cy="2286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406400" cy="406400"/>
          </a:xfrm>
          <a:prstGeom prst="rect">
            <a:avLst/>
          </a:prstGeom>
        </p:spPr>
      </p:pic>
      <p:sp>
        <p:nvSpPr>
          <p:cNvPr id="8" name="AutoShape 8"/>
          <p:cNvSpPr/>
          <p:nvPr/>
        </p:nvSpPr>
        <p:spPr>
          <a:xfrm>
            <a:off x="1524000" y="3073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九次集中教育，夯实思想根基</a:t>
            </a:r>
            <a:endParaRPr lang="en-US" sz="1100"/>
          </a:p>
        </p:txBody>
      </p:sp>
      <p:sp>
        <p:nvSpPr>
          <p:cNvPr id="9" name="AutoShape 9"/>
          <p:cNvSpPr/>
          <p:nvPr/>
        </p:nvSpPr>
        <p:spPr>
          <a:xfrm>
            <a:off x="1016000" y="3619500"/>
            <a:ext cx="4699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新时代以来，我们党先后开展了</a:t>
            </a:r>
            <a:r>
              <a:rPr lang="en-US" sz="1400" b="1" i="0" u="none" strike="noStrike">
                <a:solidFill>
                  <a:srgbClr val="C00000"/>
                </a:solidFill>
                <a:latin typeface="Noto Sans SC"/>
                <a:ea typeface="Noto Sans SC"/>
                <a:cs typeface="Noto Sans SC"/>
                <a:sym typeface="Noto Sans SC"/>
              </a:rPr>
              <a:t>9次</a:t>
            </a:r>
            <a:r>
              <a:rPr lang="en-US" sz="1400" b="0" i="0" u="none" strike="noStrike">
                <a:solidFill>
                  <a:srgbClr val="525252"/>
                </a:solidFill>
                <a:latin typeface="Noto Sans SC"/>
                <a:ea typeface="Noto Sans SC"/>
                <a:cs typeface="Noto Sans SC"/>
                <a:sym typeface="Noto Sans SC"/>
              </a:rPr>
              <a:t>党内集中教育，每一次都以思想教育打头阵。这不仅是我们党加强自身建设的优良传统，更是凝聚全党共识、汇聚奋进力量的关键举措。</a:t>
            </a:r>
            <a:endParaRPr lang="en-US" sz="1100"/>
          </a:p>
        </p:txBody>
      </p:sp>
      <p:sp>
        <p:nvSpPr>
          <p:cNvPr id="10" name="AutoShape 10"/>
          <p:cNvSpPr/>
          <p:nvPr/>
        </p:nvSpPr>
        <p:spPr>
          <a:xfrm>
            <a:off x="6223000" y="2794000"/>
            <a:ext cx="5207000" cy="2286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3048000"/>
            <a:ext cx="406400" cy="406400"/>
          </a:xfrm>
          <a:prstGeom prst="rect">
            <a:avLst/>
          </a:prstGeom>
        </p:spPr>
      </p:pic>
      <p:sp>
        <p:nvSpPr>
          <p:cNvPr id="12" name="AutoShape 12"/>
          <p:cNvSpPr/>
          <p:nvPr/>
        </p:nvSpPr>
        <p:spPr>
          <a:xfrm>
            <a:off x="6985000" y="3073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坚定信仰，知行合一促发展</a:t>
            </a:r>
            <a:endParaRPr lang="en-US" sz="1100"/>
          </a:p>
        </p:txBody>
      </p:sp>
      <p:sp>
        <p:nvSpPr>
          <p:cNvPr id="13" name="AutoShape 13"/>
          <p:cNvSpPr/>
          <p:nvPr/>
        </p:nvSpPr>
        <p:spPr>
          <a:xfrm>
            <a:off x="6477000" y="3619500"/>
            <a:ext cx="4699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通过持续深化理论武装，推动广大党员干部深刻领悟党的创新理论，自觉做其</a:t>
            </a:r>
            <a:r>
              <a:rPr lang="en-US" sz="1400" b="1" i="0" u="none" strike="noStrike">
                <a:solidFill>
                  <a:srgbClr val="C00000"/>
                </a:solidFill>
                <a:latin typeface="Noto Sans SC"/>
                <a:ea typeface="Noto Sans SC"/>
                <a:cs typeface="Noto Sans SC"/>
                <a:sym typeface="Noto Sans SC"/>
              </a:rPr>
              <a:t>坚定信仰者、忠实实践者</a:t>
            </a:r>
            <a:r>
              <a:rPr lang="en-US" sz="1400" b="0" i="0" u="none" strike="noStrike">
                <a:solidFill>
                  <a:srgbClr val="525252"/>
                </a:solidFill>
                <a:latin typeface="Noto Sans SC"/>
                <a:ea typeface="Noto Sans SC"/>
                <a:cs typeface="Noto Sans SC"/>
                <a:sym typeface="Noto Sans SC"/>
              </a:rPr>
              <a:t>，切实把学习成果转化为推动党和国家事业发展的强大动力。</a:t>
            </a:r>
            <a:endParaRPr lang="en-US" sz="1100"/>
          </a:p>
        </p:txBody>
      </p:sp>
      <p:sp>
        <p:nvSpPr>
          <p:cNvPr id="14" name="AutoShape 14"/>
          <p:cNvSpPr/>
          <p:nvPr/>
        </p:nvSpPr>
        <p:spPr>
          <a:xfrm>
            <a:off x="762000" y="5397500"/>
            <a:ext cx="10668000" cy="9525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1016000" y="5562600"/>
            <a:ext cx="10160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思想是行动的先导，理论是实践的指南。唯有持续深化理论学习，才能确保全党始终统一思想、统一意志、统一行动，在新时代新征程上展现新作为、作出新贡献。</a:t>
            </a:r>
            <a:endParaRPr lang="en-US" sz="11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03 充分认识重大意义</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a:ea typeface="Noto Sans SC"/>
                <a:cs typeface="Noto Sans SC"/>
                <a:sym typeface="Noto Sans SC"/>
              </a:rPr>
              <a:t>为破解大党独有难题提供思想保证</a:t>
            </a:r>
            <a:endParaRPr lang="en-US" sz="1100"/>
          </a:p>
        </p:txBody>
      </p:sp>
      <p:sp>
        <p:nvSpPr>
          <p:cNvPr id="5" name="AutoShape 5"/>
          <p:cNvSpPr/>
          <p:nvPr/>
        </p:nvSpPr>
        <p:spPr>
          <a:xfrm>
            <a:off x="762000" y="2921000"/>
            <a:ext cx="52070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3238500"/>
            <a:ext cx="457200" cy="457200"/>
          </a:xfrm>
          <a:prstGeom prst="rect">
            <a:avLst/>
          </a:prstGeom>
        </p:spPr>
      </p:pic>
      <p:sp>
        <p:nvSpPr>
          <p:cNvPr id="7" name="AutoShape 7"/>
          <p:cNvSpPr/>
          <p:nvPr/>
        </p:nvSpPr>
        <p:spPr>
          <a:xfrm>
            <a:off x="1714500" y="32766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凝心铸魂 · 筑牢思想根基</a:t>
            </a:r>
            <a:endParaRPr lang="en-US" sz="1100"/>
          </a:p>
        </p:txBody>
      </p:sp>
      <p:sp>
        <p:nvSpPr>
          <p:cNvPr id="8" name="AutoShape 8"/>
          <p:cNvSpPr/>
          <p:nvPr/>
        </p:nvSpPr>
        <p:spPr>
          <a:xfrm>
            <a:off x="1079500" y="3873500"/>
            <a:ext cx="457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新征程上，必须坚持不懈用党的创新理论武装头脑，做到</a:t>
            </a:r>
            <a:r>
              <a:rPr lang="en-US" sz="1400" b="1" i="0" u="none" strike="noStrike">
                <a:solidFill>
                  <a:srgbClr val="C00000"/>
                </a:solidFill>
                <a:latin typeface="Noto Sans SC"/>
                <a:ea typeface="Noto Sans SC"/>
                <a:cs typeface="Noto Sans SC"/>
                <a:sym typeface="Noto Sans SC"/>
              </a:rPr>
              <a:t>凝心铸魂、启慧增智、笃行促干</a:t>
            </a:r>
            <a:r>
              <a:rPr lang="en-US" sz="1400" b="0" i="0" u="none" strike="noStrike">
                <a:solidFill>
                  <a:srgbClr val="525252"/>
                </a:solidFill>
                <a:latin typeface="Noto Sans SC"/>
                <a:ea typeface="Noto Sans SC"/>
                <a:cs typeface="Noto Sans SC"/>
                <a:sym typeface="Noto Sans SC"/>
              </a:rPr>
              <a:t>，把理论学习成果转化为坚定理想、锤炼党性的强大思想武器，夯实全党团结奋斗的共同思想基础。</a:t>
            </a:r>
            <a:endParaRPr lang="en-US" sz="1100"/>
          </a:p>
        </p:txBody>
      </p:sp>
      <p:sp>
        <p:nvSpPr>
          <p:cNvPr id="9" name="AutoShape 9"/>
          <p:cNvSpPr/>
          <p:nvPr/>
        </p:nvSpPr>
        <p:spPr>
          <a:xfrm>
            <a:off x="6223000" y="2921000"/>
            <a:ext cx="52070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3238500"/>
            <a:ext cx="457200" cy="457200"/>
          </a:xfrm>
          <a:prstGeom prst="rect">
            <a:avLst/>
          </a:prstGeom>
        </p:spPr>
      </p:pic>
      <p:sp>
        <p:nvSpPr>
          <p:cNvPr id="11" name="AutoShape 11"/>
          <p:cNvSpPr/>
          <p:nvPr/>
        </p:nvSpPr>
        <p:spPr>
          <a:xfrm>
            <a:off x="7175500" y="32766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固本强基 · 破解独有难题</a:t>
            </a:r>
            <a:endParaRPr lang="en-US" sz="1100"/>
          </a:p>
        </p:txBody>
      </p:sp>
      <p:sp>
        <p:nvSpPr>
          <p:cNvPr id="12" name="AutoShape 12"/>
          <p:cNvSpPr/>
          <p:nvPr/>
        </p:nvSpPr>
        <p:spPr>
          <a:xfrm>
            <a:off x="6540500" y="3873500"/>
            <a:ext cx="457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深刻把握“大党独有难题”的时代内涵，以科学理论指导党的建设新的伟大工程，不断增强党的政治领导力、思想引领力和社会号召力，为</a:t>
            </a:r>
            <a:r>
              <a:rPr lang="en-US" sz="1400" b="1" i="0" u="none" strike="noStrike">
                <a:solidFill>
                  <a:srgbClr val="C00000"/>
                </a:solidFill>
                <a:latin typeface="Noto Sans SC"/>
                <a:ea typeface="Noto Sans SC"/>
                <a:cs typeface="Noto Sans SC"/>
                <a:sym typeface="Noto Sans SC"/>
              </a:rPr>
              <a:t>巩固党的长期执政基础</a:t>
            </a:r>
            <a:r>
              <a:rPr lang="en-US" sz="1400" b="0" i="0" u="none" strike="noStrike">
                <a:solidFill>
                  <a:srgbClr val="525252"/>
                </a:solidFill>
                <a:latin typeface="Noto Sans SC"/>
                <a:ea typeface="Noto Sans SC"/>
                <a:cs typeface="Noto Sans SC"/>
                <a:sym typeface="Noto Sans SC"/>
              </a:rPr>
              <a:t>提供坚实的思想保证和理论支撑。</a:t>
            </a:r>
            <a:endParaRPr lang="en-US" sz="1100"/>
          </a:p>
        </p:txBody>
      </p:sp>
      <p:sp>
        <p:nvSpPr>
          <p:cNvPr id="13" name="AutoShape 13"/>
          <p:cNvSpPr/>
          <p:nvPr/>
        </p:nvSpPr>
        <p:spPr>
          <a:xfrm>
            <a:off x="762000" y="5588000"/>
            <a:ext cx="10668000" cy="762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016000" y="57404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990000"/>
                </a:solidFill>
                <a:latin typeface="Noto Sans SC"/>
                <a:ea typeface="Noto Sans SC"/>
                <a:cs typeface="Noto Sans SC"/>
                <a:sym typeface="Noto Sans SC"/>
              </a:rPr>
              <a:t>★ 思想之光照亮前行之路，理论武装凝聚奋进伟力，为新时代新征程提供坚强思想保证与精神支撑。</a:t>
            </a:r>
            <a:endParaRPr lang="en-US" sz="11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03 充分认识重大意义</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a:ea typeface="Noto Sans SC"/>
                <a:cs typeface="Noto Sans SC"/>
                <a:sym typeface="Noto Sans SC"/>
              </a:rPr>
              <a:t>（三）以理论上的主动赢得推进中国式现代化的历史主动</a:t>
            </a:r>
            <a:endParaRPr lang="en-US" sz="1100"/>
          </a:p>
        </p:txBody>
      </p:sp>
      <p:sp>
        <p:nvSpPr>
          <p:cNvPr id="5" name="AutoShape 5"/>
          <p:cNvSpPr/>
          <p:nvPr/>
        </p:nvSpPr>
        <p:spPr>
          <a:xfrm>
            <a:off x="762000" y="2667000"/>
            <a:ext cx="3378200" cy="2286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667000"/>
            <a:ext cx="50800" cy="228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355600" cy="355600"/>
          </a:xfrm>
          <a:prstGeom prst="rect">
            <a:avLst/>
          </a:prstGeom>
        </p:spPr>
      </p:pic>
      <p:sp>
        <p:nvSpPr>
          <p:cNvPr id="8" name="AutoShape 8"/>
          <p:cNvSpPr/>
          <p:nvPr/>
        </p:nvSpPr>
        <p:spPr>
          <a:xfrm>
            <a:off x="1460500" y="2895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科学理论引领航向</a:t>
            </a:r>
            <a:endParaRPr lang="en-US" sz="1100"/>
          </a:p>
        </p:txBody>
      </p:sp>
      <p:sp>
        <p:nvSpPr>
          <p:cNvPr id="9" name="AutoShape 9"/>
          <p:cNvSpPr/>
          <p:nvPr/>
        </p:nvSpPr>
        <p:spPr>
          <a:xfrm>
            <a:off x="1016000" y="3429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理论上的成熟是政治上坚定的基础。科学的理论体系为中国式现代化提供根本遵循，从根本上指明了前进方向、确立了行动指南，确保现代化建设行稳致远。</a:t>
            </a:r>
            <a:endParaRPr lang="en-US" sz="1100"/>
          </a:p>
        </p:txBody>
      </p:sp>
      <p:sp>
        <p:nvSpPr>
          <p:cNvPr id="10" name="AutoShape 10"/>
          <p:cNvSpPr/>
          <p:nvPr/>
        </p:nvSpPr>
        <p:spPr>
          <a:xfrm>
            <a:off x="4406900" y="2667000"/>
            <a:ext cx="3378200" cy="2286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406900" y="2667000"/>
            <a:ext cx="50800" cy="228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921000"/>
            <a:ext cx="355600" cy="355600"/>
          </a:xfrm>
          <a:prstGeom prst="rect">
            <a:avLst/>
          </a:prstGeom>
        </p:spPr>
      </p:pic>
      <p:sp>
        <p:nvSpPr>
          <p:cNvPr id="13" name="AutoShape 13"/>
          <p:cNvSpPr/>
          <p:nvPr/>
        </p:nvSpPr>
        <p:spPr>
          <a:xfrm>
            <a:off x="5105400" y="2895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思想共识凝聚伟力</a:t>
            </a:r>
            <a:endParaRPr lang="en-US" sz="1100"/>
          </a:p>
        </p:txBody>
      </p:sp>
      <p:sp>
        <p:nvSpPr>
          <p:cNvPr id="14" name="AutoShape 14"/>
          <p:cNvSpPr/>
          <p:nvPr/>
        </p:nvSpPr>
        <p:spPr>
          <a:xfrm>
            <a:off x="4660900" y="3429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统一思想才能统一行动，凝聚共识方可凝聚力量。用科学理论武装全党、教育人民，能够汇聚起亿万人民投身现代化建设的磅礴合力，形成攻坚克难的强大动力。</a:t>
            </a:r>
            <a:endParaRPr lang="en-US" sz="1100"/>
          </a:p>
        </p:txBody>
      </p:sp>
      <p:sp>
        <p:nvSpPr>
          <p:cNvPr id="15" name="AutoShape 15"/>
          <p:cNvSpPr/>
          <p:nvPr/>
        </p:nvSpPr>
        <p:spPr>
          <a:xfrm>
            <a:off x="8051800" y="2667000"/>
            <a:ext cx="3378200" cy="2286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051800" y="2667000"/>
            <a:ext cx="50800" cy="228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921000"/>
            <a:ext cx="355600" cy="355600"/>
          </a:xfrm>
          <a:prstGeom prst="rect">
            <a:avLst/>
          </a:prstGeom>
        </p:spPr>
      </p:pic>
      <p:sp>
        <p:nvSpPr>
          <p:cNvPr id="18" name="AutoShape 18"/>
          <p:cNvSpPr/>
          <p:nvPr/>
        </p:nvSpPr>
        <p:spPr>
          <a:xfrm>
            <a:off x="8750300" y="2895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实践创新开辟新局</a:t>
            </a:r>
            <a:endParaRPr lang="en-US" sz="1100"/>
          </a:p>
        </p:txBody>
      </p:sp>
      <p:sp>
        <p:nvSpPr>
          <p:cNvPr id="19" name="AutoShape 19"/>
          <p:cNvSpPr/>
          <p:nvPr/>
        </p:nvSpPr>
        <p:spPr>
          <a:xfrm>
            <a:off x="8305800" y="3429000"/>
            <a:ext cx="2921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坚持理论与实践相结合，以科学理论指导新的实践。在探索中总结经验，在实践中丰富发展理论，不断开辟马克思主义中国化时代化新境界，开创中国式现代化新局面。</a:t>
            </a:r>
            <a:endParaRPr lang="en-US" sz="1100"/>
          </a:p>
        </p:txBody>
      </p:sp>
      <p:sp>
        <p:nvSpPr>
          <p:cNvPr id="20" name="AutoShape 20"/>
          <p:cNvSpPr/>
          <p:nvPr/>
        </p:nvSpPr>
        <p:spPr>
          <a:xfrm>
            <a:off x="762000" y="5207000"/>
            <a:ext cx="10668000" cy="10795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1016000" y="5359400"/>
            <a:ext cx="10160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444444"/>
                </a:solidFill>
                <a:latin typeface="Noto Sans SC"/>
                <a:ea typeface="Noto Sans SC"/>
                <a:cs typeface="Noto Sans SC"/>
                <a:sym typeface="Noto Sans SC"/>
              </a:rPr>
              <a:t>总结：</a:t>
            </a:r>
            <a:r>
              <a:rPr lang="en-US" sz="1400" b="0" i="0" u="none" strike="noStrike">
                <a:solidFill>
                  <a:srgbClr val="444444"/>
                </a:solidFill>
                <a:latin typeface="Noto Sans SC"/>
                <a:ea typeface="Noto Sans SC"/>
                <a:cs typeface="Noto Sans SC"/>
                <a:sym typeface="Noto Sans SC"/>
              </a:rPr>
              <a:t>理论上的主动，是赢得历史主动的前提。只有坚持以科学理论为指导，不断深化对共产党执政规律、社会主义建设规律、人类社会发展规律的认识，才能在复杂形势中把握方向，在艰巨任务中凝聚力量，在历史进程中赢得主动。</a:t>
            </a:r>
            <a:endParaRPr lang="en-US" sz="11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03 充分认识重大意义</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333333"/>
                </a:solidFill>
                <a:latin typeface="Noto Sans SC"/>
                <a:ea typeface="Noto Sans SC"/>
                <a:cs typeface="Noto Sans SC"/>
                <a:sym typeface="Noto Sans SC"/>
              </a:rPr>
              <a:t>科学理论指导是把握历史主动的根本所在</a:t>
            </a:r>
            <a:endParaRPr lang="en-US" sz="1100"/>
          </a:p>
        </p:txBody>
      </p:sp>
      <p:sp>
        <p:nvSpPr>
          <p:cNvPr id="5" name="AutoShape 5"/>
          <p:cNvSpPr/>
          <p:nvPr/>
        </p:nvSpPr>
        <p:spPr>
          <a:xfrm>
            <a:off x="762000" y="2667000"/>
            <a:ext cx="1066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525252"/>
                </a:solidFill>
                <a:latin typeface="Noto Sans SC"/>
                <a:ea typeface="Noto Sans SC"/>
                <a:cs typeface="Noto Sans SC"/>
                <a:sym typeface="Noto Sans SC"/>
              </a:rPr>
              <a:t>拥有马克思主义科学理论指导，是我们党</a:t>
            </a:r>
            <a:r>
              <a:rPr lang="en-US" sz="1600" b="1" i="0" u="none" strike="noStrike">
                <a:solidFill>
                  <a:srgbClr val="C00000"/>
                </a:solidFill>
                <a:latin typeface="Noto Sans SC"/>
                <a:ea typeface="Noto Sans SC"/>
                <a:cs typeface="Noto Sans SC"/>
                <a:sym typeface="Noto Sans SC"/>
              </a:rPr>
              <a:t>坚定信仰信念、把握历史主动</a:t>
            </a:r>
            <a:r>
              <a:rPr lang="en-US" sz="1600" b="0" i="0" u="none" strike="noStrike">
                <a:solidFill>
                  <a:srgbClr val="525252"/>
                </a:solidFill>
                <a:latin typeface="Noto Sans SC"/>
                <a:ea typeface="Noto Sans SC"/>
                <a:cs typeface="Noto Sans SC"/>
                <a:sym typeface="Noto Sans SC"/>
              </a:rPr>
              <a:t>的根本所在。这一科学理论不仅是我们认识世界、改造世界的强大思想武器，更为我们在纷繁复杂的历史进程中辨明方向、应对挑战、赢得胜利提供了坚实的理论支撑与行动指南。</a:t>
            </a:r>
            <a:endParaRPr lang="en-US" sz="1100"/>
          </a:p>
        </p:txBody>
      </p:sp>
      <p:sp>
        <p:nvSpPr>
          <p:cNvPr id="6" name="AutoShape 6"/>
          <p:cNvSpPr/>
          <p:nvPr/>
        </p:nvSpPr>
        <p:spPr>
          <a:xfrm>
            <a:off x="762000" y="4381500"/>
            <a:ext cx="10668000" cy="190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4635500"/>
            <a:ext cx="304800" cy="304800"/>
          </a:xfrm>
          <a:prstGeom prst="rect">
            <a:avLst/>
          </a:prstGeom>
        </p:spPr>
      </p:pic>
      <p:sp>
        <p:nvSpPr>
          <p:cNvPr id="8" name="AutoShape 8"/>
          <p:cNvSpPr/>
          <p:nvPr/>
        </p:nvSpPr>
        <p:spPr>
          <a:xfrm>
            <a:off x="1524000" y="4635500"/>
            <a:ext cx="9652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333333"/>
                </a:solidFill>
                <a:latin typeface="Noto Sans SC"/>
                <a:ea typeface="Noto Sans SC"/>
                <a:cs typeface="Noto Sans SC"/>
                <a:sym typeface="Noto Sans SC"/>
              </a:rPr>
              <a:t>习近平总书记深刻指出：“中国共产党为什么能，中国特色社会主义为什么好，归根到底是</a:t>
            </a:r>
            <a:r>
              <a:rPr lang="en-US" sz="1500" b="1" i="0" u="none" strike="noStrike">
                <a:solidFill>
                  <a:srgbClr val="C00000"/>
                </a:solidFill>
                <a:latin typeface="Noto Sans SC"/>
                <a:ea typeface="Noto Sans SC"/>
                <a:cs typeface="Noto Sans SC"/>
                <a:sym typeface="Noto Sans SC"/>
              </a:rPr>
              <a:t>马克思主义行</a:t>
            </a:r>
            <a:r>
              <a:rPr lang="en-US" sz="1500" b="0" i="0" u="none" strike="noStrike">
                <a:solidFill>
                  <a:srgbClr val="333333"/>
                </a:solidFill>
                <a:latin typeface="Noto Sans SC"/>
                <a:ea typeface="Noto Sans SC"/>
                <a:cs typeface="Noto Sans SC"/>
                <a:sym typeface="Noto Sans SC"/>
              </a:rPr>
              <a:t>，是</a:t>
            </a:r>
            <a:r>
              <a:rPr lang="en-US" sz="1500" b="1" i="0" u="none" strike="noStrike">
                <a:solidFill>
                  <a:srgbClr val="C00000"/>
                </a:solidFill>
                <a:latin typeface="Noto Sans SC"/>
                <a:ea typeface="Noto Sans SC"/>
                <a:cs typeface="Noto Sans SC"/>
                <a:sym typeface="Noto Sans SC"/>
              </a:rPr>
              <a:t>中国化时代化的马克思主义行</a:t>
            </a:r>
            <a:r>
              <a:rPr lang="en-US" sz="1500" b="0" i="0" u="none" strike="noStrike">
                <a:solidFill>
                  <a:srgbClr val="333333"/>
                </a:solidFill>
                <a:latin typeface="Noto Sans SC"/>
                <a:ea typeface="Noto Sans SC"/>
                <a:cs typeface="Noto Sans SC"/>
                <a:sym typeface="Noto Sans SC"/>
              </a:rPr>
              <a:t>。”这一重要论断深刻揭示了我们党百年辉煌的核心密码，指明了我们在新征程上不断开辟马克思主义中国化时代化新境界的根本遵循。</a:t>
            </a:r>
            <a:endParaRPr lang="en-US" sz="11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03 充分认识重大意义</a:t>
            </a:r>
            <a:endParaRPr lang="en-US" sz="1100"/>
          </a:p>
        </p:txBody>
      </p:sp>
      <p:sp>
        <p:nvSpPr>
          <p:cNvPr id="4" name="AutoShape 4"/>
          <p:cNvSpPr/>
          <p:nvPr/>
        </p:nvSpPr>
        <p:spPr>
          <a:xfrm>
            <a:off x="762000" y="1524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习近平新时代中国特色社会主义思想的伟大作用</a:t>
            </a:r>
            <a:endParaRPr lang="en-US" sz="1100"/>
          </a:p>
        </p:txBody>
      </p:sp>
      <p:sp>
        <p:nvSpPr>
          <p:cNvPr id="5" name="AutoShape 5"/>
          <p:cNvSpPr/>
          <p:nvPr/>
        </p:nvSpPr>
        <p:spPr>
          <a:xfrm>
            <a:off x="762000" y="2286000"/>
            <a:ext cx="5207000" cy="13970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286000"/>
            <a:ext cx="508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52500" y="24130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525252"/>
                </a:solidFill>
                <a:latin typeface="Noto Sans SC"/>
                <a:ea typeface="Noto Sans SC"/>
                <a:cs typeface="Noto Sans SC"/>
                <a:sym typeface="Noto Sans SC"/>
              </a:rPr>
              <a:t>科学回答了</a:t>
            </a:r>
            <a:r>
              <a:rPr lang="en-US" sz="1500" b="1" i="0" u="none" strike="noStrike">
                <a:solidFill>
                  <a:srgbClr val="C00000"/>
                </a:solidFill>
                <a:latin typeface="Noto Sans SC"/>
                <a:ea typeface="Noto Sans SC"/>
                <a:cs typeface="Noto Sans SC"/>
                <a:sym typeface="Noto Sans SC"/>
              </a:rPr>
              <a:t>中国之问、世界之问、人民之问、时代之问</a:t>
            </a:r>
            <a:r>
              <a:rPr lang="en-US" sz="1500" b="0" i="0" u="none" strike="noStrike">
                <a:solidFill>
                  <a:srgbClr val="525252"/>
                </a:solidFill>
                <a:latin typeface="Noto Sans SC"/>
                <a:ea typeface="Noto Sans SC"/>
                <a:cs typeface="Noto Sans SC"/>
                <a:sym typeface="Noto Sans SC"/>
              </a:rPr>
              <a:t>，深刻揭示了中国之路、中国之治、中国之理，为新时代伟大变革提供了根本遵循。</a:t>
            </a:r>
            <a:endParaRPr lang="en-US" sz="1100"/>
          </a:p>
        </p:txBody>
      </p:sp>
      <p:sp>
        <p:nvSpPr>
          <p:cNvPr id="8" name="AutoShape 8"/>
          <p:cNvSpPr/>
          <p:nvPr/>
        </p:nvSpPr>
        <p:spPr>
          <a:xfrm>
            <a:off x="6223000" y="2286000"/>
            <a:ext cx="5207000" cy="13970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223000" y="2286000"/>
            <a:ext cx="508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413500" y="24130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525252"/>
                </a:solidFill>
                <a:latin typeface="Noto Sans SC"/>
                <a:ea typeface="Noto Sans SC"/>
                <a:cs typeface="Noto Sans SC"/>
                <a:sym typeface="Noto Sans SC"/>
              </a:rPr>
              <a:t>为我们在以中国式现代化全面推进强国建设、民族复兴的历史进程中，</a:t>
            </a:r>
            <a:r>
              <a:rPr lang="en-US" sz="1500" b="1" i="0" u="none" strike="noStrike">
                <a:solidFill>
                  <a:srgbClr val="C00000"/>
                </a:solidFill>
                <a:latin typeface="Noto Sans SC"/>
                <a:ea typeface="Noto Sans SC"/>
                <a:cs typeface="Noto Sans SC"/>
                <a:sym typeface="Noto Sans SC"/>
              </a:rPr>
              <a:t>把准前进方向、掌握历史主动</a:t>
            </a:r>
            <a:r>
              <a:rPr lang="en-US" sz="1500" b="0" i="0" u="none" strike="noStrike">
                <a:solidFill>
                  <a:srgbClr val="525252"/>
                </a:solidFill>
                <a:latin typeface="Noto Sans SC"/>
                <a:ea typeface="Noto Sans SC"/>
                <a:cs typeface="Noto Sans SC"/>
                <a:sym typeface="Noto Sans SC"/>
              </a:rPr>
              <a:t>，提供了强大的思想武器和行动指南。</a:t>
            </a:r>
            <a:endParaRPr lang="en-US" sz="1100"/>
          </a:p>
        </p:txBody>
      </p:sp>
      <p:pic>
        <p:nvPicPr>
          <p:cNvPr id="11" name="Picture 11"/>
          <p:cNvPicPr>
            <a:picLocks noChangeAspect="1"/>
          </p:cNvPicPr>
          <p:nvPr/>
        </p:nvPicPr>
        <p:blipFill>
          <a:blip r:embed="rId1"/>
          <a:srcRect t="4904" b="4904"/>
          <a:stretch>
            <a:fillRect/>
          </a:stretch>
        </p:blipFill>
        <p:spPr>
          <a:xfrm>
            <a:off x="762000" y="3937000"/>
            <a:ext cx="3378200" cy="1905000"/>
          </a:xfrm>
          <a:prstGeom prst="roundRect">
            <a:avLst>
              <a:gd name="adj" fmla="val 5333"/>
            </a:avLst>
          </a:prstGeom>
          <a:noFill/>
          <a:ln w="12700" cap="flat" cmpd="sng">
            <a:solidFill>
              <a:srgbClr val="C00000">
                <a:alpha val="30000"/>
              </a:srgbClr>
            </a:solidFill>
            <a:prstDash val="solid"/>
            <a:round/>
          </a:ln>
        </p:spPr>
      </p:pic>
      <p:sp>
        <p:nvSpPr>
          <p:cNvPr id="12" name="AutoShape 12"/>
          <p:cNvSpPr/>
          <p:nvPr/>
        </p:nvSpPr>
        <p:spPr>
          <a:xfrm>
            <a:off x="762000" y="5905500"/>
            <a:ext cx="33782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a:ea typeface="Noto Sans SC"/>
                <a:cs typeface="Noto Sans SC"/>
                <a:sym typeface="Noto Sans SC"/>
              </a:rPr>
              <a:t>中国速度 · 高铁飞驰</a:t>
            </a:r>
            <a:endParaRPr lang="en-US" sz="1100"/>
          </a:p>
          <a:p>
            <a:pPr marL="0" indent="0" algn="ctr">
              <a:lnSpc>
                <a:spcPct val="125000"/>
              </a:lnSpc>
            </a:pPr>
            <a:r>
              <a:rPr lang="en-US" sz="1200" b="0" i="0" u="none" strike="noStrike">
                <a:solidFill>
                  <a:srgbClr val="666666"/>
                </a:solidFill>
                <a:latin typeface="Noto Sans SC"/>
                <a:ea typeface="Noto Sans SC"/>
                <a:cs typeface="Noto Sans SC"/>
                <a:sym typeface="Noto Sans SC"/>
              </a:rPr>
              <a:t>见证现代化建设的蓬勃动力</a:t>
            </a:r>
            <a:endParaRPr lang="en-US" sz="1200" b="0" i="0" u="none" strike="noStrike">
              <a:solidFill>
                <a:srgbClr val="666666"/>
              </a:solidFill>
              <a:latin typeface="Noto Sans SC"/>
              <a:ea typeface="Noto Sans SC"/>
              <a:cs typeface="Noto Sans SC"/>
              <a:sym typeface="Noto Sans SC"/>
            </a:endParaRPr>
          </a:p>
        </p:txBody>
      </p:sp>
      <p:pic>
        <p:nvPicPr>
          <p:cNvPr id="13" name="Picture 13"/>
          <p:cNvPicPr>
            <a:picLocks noChangeAspect="1"/>
          </p:cNvPicPr>
          <p:nvPr/>
        </p:nvPicPr>
        <p:blipFill>
          <a:blip r:embed="rId2"/>
          <a:srcRect l="211" r="211"/>
          <a:stretch>
            <a:fillRect/>
          </a:stretch>
        </p:blipFill>
        <p:spPr>
          <a:xfrm>
            <a:off x="4406900" y="3937000"/>
            <a:ext cx="3378200" cy="1905000"/>
          </a:xfrm>
          <a:prstGeom prst="roundRect">
            <a:avLst>
              <a:gd name="adj" fmla="val 5333"/>
            </a:avLst>
          </a:prstGeom>
          <a:noFill/>
          <a:ln w="12700" cap="flat" cmpd="sng">
            <a:solidFill>
              <a:srgbClr val="C00000">
                <a:alpha val="30000"/>
              </a:srgbClr>
            </a:solidFill>
            <a:prstDash val="solid"/>
            <a:round/>
          </a:ln>
        </p:spPr>
      </p:pic>
      <p:sp>
        <p:nvSpPr>
          <p:cNvPr id="14" name="AutoShape 14"/>
          <p:cNvSpPr/>
          <p:nvPr/>
        </p:nvSpPr>
        <p:spPr>
          <a:xfrm>
            <a:off x="4406900" y="5905500"/>
            <a:ext cx="33782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a:ea typeface="Noto Sans SC"/>
                <a:cs typeface="Noto Sans SC"/>
                <a:sym typeface="Noto Sans SC"/>
              </a:rPr>
              <a:t>大国重器 · 翱翔蓝天</a:t>
            </a:r>
            <a:endParaRPr lang="en-US" sz="1100"/>
          </a:p>
          <a:p>
            <a:pPr marL="0" indent="0" algn="ctr">
              <a:lnSpc>
                <a:spcPct val="125000"/>
              </a:lnSpc>
            </a:pPr>
            <a:r>
              <a:rPr lang="en-US" sz="1200" b="0" i="0" u="none" strike="noStrike">
                <a:solidFill>
                  <a:srgbClr val="666666"/>
                </a:solidFill>
                <a:latin typeface="Noto Sans SC"/>
                <a:ea typeface="Noto Sans SC"/>
                <a:cs typeface="Noto Sans SC"/>
                <a:sym typeface="Noto Sans SC"/>
              </a:rPr>
              <a:t>彰显中国制造的创新实力</a:t>
            </a:r>
            <a:endParaRPr lang="en-US" sz="1200" b="0" i="0" u="none" strike="noStrike">
              <a:solidFill>
                <a:srgbClr val="666666"/>
              </a:solidFill>
              <a:latin typeface="Noto Sans SC"/>
              <a:ea typeface="Noto Sans SC"/>
              <a:cs typeface="Noto Sans SC"/>
              <a:sym typeface="Noto Sans SC"/>
            </a:endParaRPr>
          </a:p>
        </p:txBody>
      </p:sp>
      <p:pic>
        <p:nvPicPr>
          <p:cNvPr id="15" name="Picture 15"/>
          <p:cNvPicPr>
            <a:picLocks noChangeAspect="1"/>
          </p:cNvPicPr>
          <p:nvPr/>
        </p:nvPicPr>
        <p:blipFill>
          <a:blip r:embed="rId3"/>
          <a:srcRect t="1200" b="1200"/>
          <a:stretch>
            <a:fillRect/>
          </a:stretch>
        </p:blipFill>
        <p:spPr>
          <a:xfrm>
            <a:off x="8051800" y="3937000"/>
            <a:ext cx="3378200" cy="1905000"/>
          </a:xfrm>
          <a:prstGeom prst="roundRect">
            <a:avLst>
              <a:gd name="adj" fmla="val 5333"/>
            </a:avLst>
          </a:prstGeom>
          <a:noFill/>
          <a:ln w="12700" cap="flat" cmpd="sng">
            <a:solidFill>
              <a:srgbClr val="C00000">
                <a:alpha val="30000"/>
              </a:srgbClr>
            </a:solidFill>
            <a:prstDash val="solid"/>
            <a:round/>
          </a:ln>
        </p:spPr>
      </p:pic>
      <p:sp>
        <p:nvSpPr>
          <p:cNvPr id="16" name="AutoShape 16"/>
          <p:cNvSpPr/>
          <p:nvPr/>
        </p:nvSpPr>
        <p:spPr>
          <a:xfrm>
            <a:off x="8051800" y="5905500"/>
            <a:ext cx="33782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a:ea typeface="Noto Sans SC"/>
                <a:cs typeface="Noto Sans SC"/>
                <a:sym typeface="Noto Sans SC"/>
              </a:rPr>
              <a:t>世纪工程 · 跨海长虹</a:t>
            </a:r>
            <a:endParaRPr lang="en-US" sz="1100"/>
          </a:p>
          <a:p>
            <a:pPr marL="0" indent="0" algn="ctr">
              <a:lnSpc>
                <a:spcPct val="125000"/>
              </a:lnSpc>
            </a:pPr>
            <a:r>
              <a:rPr lang="en-US" sz="1200" b="0" i="0" u="none" strike="noStrike">
                <a:solidFill>
                  <a:srgbClr val="666666"/>
                </a:solidFill>
                <a:latin typeface="Noto Sans SC"/>
                <a:ea typeface="Noto Sans SC"/>
                <a:cs typeface="Noto Sans SC"/>
                <a:sym typeface="Noto Sans SC"/>
              </a:rPr>
              <a:t>诠释基建奇迹与中国智慧</a:t>
            </a:r>
            <a:endParaRPr lang="en-US" sz="1200" b="0" i="0" u="none" strike="noStrike">
              <a:solidFill>
                <a:srgbClr val="666666"/>
              </a:solidFill>
              <a:latin typeface="Noto Sans SC"/>
              <a:ea typeface="Noto Sans SC"/>
              <a:cs typeface="Noto Sans SC"/>
              <a:sym typeface="Noto Sans SC"/>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03 充分认识重大意义</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a:ea typeface="Noto Sans SC"/>
                <a:cs typeface="Noto Sans SC"/>
                <a:sym typeface="Noto Sans SC"/>
              </a:rPr>
              <a:t>汇聚推进中国式现代化的强大力量</a:t>
            </a:r>
            <a:endParaRPr lang="en-US" sz="1100"/>
          </a:p>
        </p:txBody>
      </p:sp>
      <p:sp>
        <p:nvSpPr>
          <p:cNvPr id="5" name="AutoShape 5"/>
          <p:cNvSpPr/>
          <p:nvPr/>
        </p:nvSpPr>
        <p:spPr>
          <a:xfrm>
            <a:off x="762000" y="2794000"/>
            <a:ext cx="5207000" cy="215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1016000" y="2984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理论指引：开创伟业的根本遵循</a:t>
            </a:r>
            <a:endParaRPr lang="en-US" sz="1100"/>
          </a:p>
        </p:txBody>
      </p:sp>
      <p:sp>
        <p:nvSpPr>
          <p:cNvPr id="7" name="AutoShape 7"/>
          <p:cNvSpPr/>
          <p:nvPr/>
        </p:nvSpPr>
        <p:spPr>
          <a:xfrm>
            <a:off x="1016000" y="34925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推进中国式现代化是一项</a:t>
            </a:r>
            <a:r>
              <a:rPr lang="en-US" sz="1400" b="1" i="0" u="none" strike="noStrike">
                <a:solidFill>
                  <a:srgbClr val="C00000"/>
                </a:solidFill>
                <a:latin typeface="Noto Sans SC"/>
                <a:ea typeface="Noto Sans SC"/>
                <a:cs typeface="Noto Sans SC"/>
                <a:sym typeface="Noto Sans SC"/>
              </a:rPr>
              <a:t>前无古人</a:t>
            </a:r>
            <a:r>
              <a:rPr lang="en-US" sz="1400" b="0" i="0" u="none" strike="noStrike">
                <a:solidFill>
                  <a:srgbClr val="525252"/>
                </a:solidFill>
                <a:latin typeface="Noto Sans SC"/>
                <a:ea typeface="Noto Sans SC"/>
                <a:cs typeface="Noto Sans SC"/>
                <a:sym typeface="Noto Sans SC"/>
              </a:rPr>
              <a:t>的开创性事业，面对艰巨任务与复杂环境，唯有以科学理论为指引，才能辨明方向、廓清迷雾，确保现代化建设始终沿着正确道路稳步前行。</a:t>
            </a:r>
            <a:endParaRPr lang="en-US" sz="1100"/>
          </a:p>
        </p:txBody>
      </p:sp>
      <p:sp>
        <p:nvSpPr>
          <p:cNvPr id="8" name="AutoShape 8"/>
          <p:cNvSpPr/>
          <p:nvPr/>
        </p:nvSpPr>
        <p:spPr>
          <a:xfrm>
            <a:off x="6223000" y="2794000"/>
            <a:ext cx="5207000" cy="215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477000" y="2984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优势转化：凝聚磅礴的奋进伟力</a:t>
            </a:r>
            <a:endParaRPr lang="en-US" sz="1100"/>
          </a:p>
        </p:txBody>
      </p:sp>
      <p:sp>
        <p:nvSpPr>
          <p:cNvPr id="10" name="AutoShape 10"/>
          <p:cNvSpPr/>
          <p:nvPr/>
        </p:nvSpPr>
        <p:spPr>
          <a:xfrm>
            <a:off x="6477000" y="34925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把理论上的</a:t>
            </a:r>
            <a:r>
              <a:rPr lang="en-US" sz="1400" b="1" i="0" u="none" strike="noStrike">
                <a:solidFill>
                  <a:srgbClr val="C00000"/>
                </a:solidFill>
                <a:latin typeface="Noto Sans SC"/>
                <a:ea typeface="Noto Sans SC"/>
                <a:cs typeface="Noto Sans SC"/>
                <a:sym typeface="Noto Sans SC"/>
              </a:rPr>
              <a:t>主动</a:t>
            </a:r>
            <a:r>
              <a:rPr lang="en-US" sz="1400" b="0" i="0" u="none" strike="noStrike">
                <a:solidFill>
                  <a:srgbClr val="525252"/>
                </a:solidFill>
                <a:latin typeface="Noto Sans SC"/>
                <a:ea typeface="Noto Sans SC"/>
                <a:cs typeface="Noto Sans SC"/>
                <a:sym typeface="Noto Sans SC"/>
              </a:rPr>
              <a:t>转化为行动上的</a:t>
            </a:r>
            <a:r>
              <a:rPr lang="en-US" sz="1400" b="1" i="0" u="none" strike="noStrike">
                <a:solidFill>
                  <a:srgbClr val="C00000"/>
                </a:solidFill>
                <a:latin typeface="Noto Sans SC"/>
                <a:ea typeface="Noto Sans SC"/>
                <a:cs typeface="Noto Sans SC"/>
                <a:sym typeface="Noto Sans SC"/>
              </a:rPr>
              <a:t>主动</a:t>
            </a:r>
            <a:r>
              <a:rPr lang="en-US" sz="1400" b="0" i="0" u="none" strike="noStrike">
                <a:solidFill>
                  <a:srgbClr val="525252"/>
                </a:solidFill>
                <a:latin typeface="Noto Sans SC"/>
                <a:ea typeface="Noto Sans SC"/>
                <a:cs typeface="Noto Sans SC"/>
                <a:sym typeface="Noto Sans SC"/>
              </a:rPr>
              <a:t>，充分发挥党的</a:t>
            </a:r>
            <a:r>
              <a:rPr lang="en-US" sz="1400" b="1" i="0" u="none" strike="noStrike">
                <a:solidFill>
                  <a:srgbClr val="C00000"/>
                </a:solidFill>
                <a:latin typeface="Noto Sans SC"/>
                <a:ea typeface="Noto Sans SC"/>
                <a:cs typeface="Noto Sans SC"/>
                <a:sym typeface="Noto Sans SC"/>
              </a:rPr>
              <a:t>政治优势、思想优势和组织优势</a:t>
            </a:r>
            <a:r>
              <a:rPr lang="en-US" sz="1400" b="0" i="0" u="none" strike="noStrike">
                <a:solidFill>
                  <a:srgbClr val="525252"/>
                </a:solidFill>
                <a:latin typeface="Noto Sans SC"/>
                <a:ea typeface="Noto Sans SC"/>
                <a:cs typeface="Noto Sans SC"/>
                <a:sym typeface="Noto Sans SC"/>
              </a:rPr>
              <a:t>，将制度优势转化为治理效能，汇聚起万众一心、攻坚克难的强大合力。</a:t>
            </a:r>
            <a:endParaRPr lang="en-US" sz="1100"/>
          </a:p>
        </p:txBody>
      </p:sp>
      <p:sp>
        <p:nvSpPr>
          <p:cNvPr id="11" name="AutoShape 11"/>
          <p:cNvSpPr/>
          <p:nvPr/>
        </p:nvSpPr>
        <p:spPr>
          <a:xfrm>
            <a:off x="762000" y="5397500"/>
            <a:ext cx="10668000" cy="762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889000" y="5562600"/>
            <a:ext cx="10414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a:ea typeface="Noto Sans SC"/>
                <a:cs typeface="Noto Sans SC"/>
                <a:sym typeface="Noto Sans SC"/>
              </a:rPr>
              <a:t>核心要义：</a:t>
            </a:r>
            <a:r>
              <a:rPr lang="en-US" sz="1600" b="0" i="0" u="none" strike="noStrike">
                <a:solidFill>
                  <a:srgbClr val="1F2329"/>
                </a:solidFill>
                <a:latin typeface="Noto Sans SC"/>
                <a:ea typeface="Noto Sans SC"/>
                <a:cs typeface="Noto Sans SC"/>
                <a:sym typeface="Noto Sans SC"/>
              </a:rPr>
              <a:t> </a:t>
            </a:r>
            <a:r>
              <a:rPr lang="en-US" sz="1500" b="0" i="0" u="none" strike="noStrike">
                <a:solidFill>
                  <a:srgbClr val="333333"/>
                </a:solidFill>
                <a:latin typeface="Noto Sans SC"/>
                <a:ea typeface="Noto Sans SC"/>
                <a:cs typeface="Noto Sans SC"/>
                <a:sym typeface="Noto Sans SC"/>
              </a:rPr>
              <a:t>坚持以科学理论为指导，以党的领导为根本保证，将制度优势转化为发展动力，为中国式现代化提供坚实的思想基础和组织保障。</a:t>
            </a:r>
            <a:endParaRPr lang="en-US" sz="11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169795"/>
            <a:ext cx="12192000" cy="635000"/>
          </a:xfrm>
          <a:prstGeom prst="rect">
            <a:avLst/>
          </a:prstGeom>
          <a:noFill/>
          <a:ln w="12700" cap="flat" cmpd="sng">
            <a:noFill/>
            <a:prstDash val="solid"/>
            <a:round/>
          </a:ln>
        </p:spPr>
        <p:txBody>
          <a:bodyPr vert="horz" wrap="square" lIns="0" tIns="0" rIns="0" bIns="0" rtlCol="0" anchor="ctr" anchorCtr="0">
            <a:scene3d>
              <a:camera prst="orthographicFront"/>
              <a:lightRig rig="threePt" dir="t"/>
            </a:scene3d>
          </a:bodyPr>
          <a:lstStyle/>
          <a:p>
            <a:pPr marL="0" indent="0" algn="ctr">
              <a:lnSpc>
                <a:spcPct val="125000"/>
              </a:lnSpc>
              <a:defRPr/>
            </a:pPr>
            <a:r>
              <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a:sym typeface="Noto Sans SC"/>
              </a:rPr>
              <a:t>第</a:t>
            </a:r>
            <a:r>
              <a:rPr lang="zh-CN" alt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a:sym typeface="Noto Sans SC"/>
              </a:rPr>
              <a:t>三</a:t>
            </a:r>
            <a:r>
              <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a:sym typeface="Noto Sans SC"/>
              </a:rPr>
              <a:t>部分</a:t>
            </a:r>
            <a:endPar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a:sym typeface="Noto Sans SC"/>
            </a:endParaRPr>
          </a:p>
        </p:txBody>
      </p:sp>
      <p:sp>
        <p:nvSpPr>
          <p:cNvPr id="4" name="AutoShape 4"/>
          <p:cNvSpPr/>
          <p:nvPr/>
        </p:nvSpPr>
        <p:spPr>
          <a:xfrm>
            <a:off x="381000" y="2727325"/>
            <a:ext cx="11430000" cy="1524000"/>
          </a:xfrm>
          <a:prstGeom prst="rect">
            <a:avLst/>
          </a:prstGeom>
          <a:noFill/>
          <a:ln w="12700" cap="flat" cmpd="sng">
            <a:noFill/>
            <a:prstDash val="solid"/>
            <a:round/>
          </a:ln>
        </p:spPr>
        <p:txBody>
          <a:bodyPr vert="horz" wrap="square" lIns="0" tIns="0" rIns="0" bIns="0" rtlCol="0" anchor="ctr" anchorCtr="0">
            <a:scene3d>
              <a:camera prst="orthographicFront"/>
              <a:lightRig rig="threePt" dir="t"/>
            </a:scene3d>
          </a:bodyPr>
          <a:lstStyle/>
          <a:p>
            <a:pPr marL="0" indent="0" algn="ctr">
              <a:lnSpc>
                <a:spcPct val="100000"/>
              </a:lnSpc>
              <a:defRPr/>
            </a:pPr>
            <a:r>
              <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a:sym typeface="Noto Sans SC"/>
              </a:rPr>
              <a:t>自觉用党的创新理论武装头脑、指导实践、推动工作</a:t>
            </a:r>
            <a:endParaRPr lang="en-US" sz="3600" b="1" i="0" u="none" strike="noStrike">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a:sym typeface="Noto Sans SC"/>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04 自觉用创新理论武装头脑</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0" i="0" u="none" strike="noStrike">
                <a:solidFill>
                  <a:srgbClr val="333333"/>
                </a:solidFill>
                <a:latin typeface="Noto Sans SC"/>
                <a:ea typeface="Noto Sans SC"/>
                <a:cs typeface="Noto Sans SC"/>
                <a:sym typeface="Noto Sans SC"/>
              </a:rPr>
              <a:t>总要求：学思用贯通、知信行统一，凝聚奋进力量</a:t>
            </a:r>
            <a:endParaRPr lang="en-US" sz="1100"/>
          </a:p>
        </p:txBody>
      </p:sp>
      <p:sp>
        <p:nvSpPr>
          <p:cNvPr id="5" name="AutoShape 5"/>
          <p:cNvSpPr/>
          <p:nvPr/>
        </p:nvSpPr>
        <p:spPr>
          <a:xfrm>
            <a:off x="762000" y="2667000"/>
            <a:ext cx="3429000" cy="3048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406400" cy="406400"/>
          </a:xfrm>
          <a:prstGeom prst="rect">
            <a:avLst/>
          </a:prstGeom>
        </p:spPr>
      </p:pic>
      <p:sp>
        <p:nvSpPr>
          <p:cNvPr id="7" name="AutoShape 7"/>
          <p:cNvSpPr/>
          <p:nvPr/>
        </p:nvSpPr>
        <p:spPr>
          <a:xfrm>
            <a:off x="15240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核心总要求</a:t>
            </a:r>
            <a:endParaRPr lang="en-US" sz="1100"/>
          </a:p>
        </p:txBody>
      </p:sp>
      <p:sp>
        <p:nvSpPr>
          <p:cNvPr id="8" name="AutoShape 8"/>
          <p:cNvSpPr/>
          <p:nvPr/>
        </p:nvSpPr>
        <p:spPr>
          <a:xfrm>
            <a:off x="1016000" y="3556000"/>
            <a:ext cx="2921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党员干部要在</a:t>
            </a:r>
            <a:r>
              <a:rPr lang="en-US" sz="1400" b="1" i="0" u="none" strike="noStrike">
                <a:solidFill>
                  <a:srgbClr val="C00000"/>
                </a:solidFill>
                <a:latin typeface="Noto Sans SC"/>
                <a:ea typeface="Noto Sans SC"/>
                <a:cs typeface="Noto Sans SC"/>
                <a:sym typeface="Noto Sans SC"/>
              </a:rPr>
              <a:t>以学铸魂、以学增智、以学正风、以学促干</a:t>
            </a:r>
            <a:r>
              <a:rPr lang="en-US" sz="1400" b="0" i="0" u="none" strike="noStrike">
                <a:solidFill>
                  <a:srgbClr val="525252"/>
                </a:solidFill>
                <a:latin typeface="Noto Sans SC"/>
                <a:ea typeface="Noto Sans SC"/>
                <a:cs typeface="Noto Sans SC"/>
                <a:sym typeface="Noto Sans SC"/>
              </a:rPr>
              <a:t>四个方面持续下功夫，不断提升政治素养与履职能力，夯实思想根基，确保理论学习入脑入心、落地见效。</a:t>
            </a:r>
            <a:endParaRPr lang="en-US" sz="1100"/>
          </a:p>
        </p:txBody>
      </p:sp>
      <p:sp>
        <p:nvSpPr>
          <p:cNvPr id="9" name="AutoShape 9"/>
          <p:cNvSpPr/>
          <p:nvPr/>
        </p:nvSpPr>
        <p:spPr>
          <a:xfrm>
            <a:off x="4381500" y="2667000"/>
            <a:ext cx="3429000" cy="3048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921000"/>
            <a:ext cx="406400" cy="406400"/>
          </a:xfrm>
          <a:prstGeom prst="rect">
            <a:avLst/>
          </a:prstGeom>
        </p:spPr>
      </p:pic>
      <p:sp>
        <p:nvSpPr>
          <p:cNvPr id="11" name="AutoShape 11"/>
          <p:cNvSpPr/>
          <p:nvPr/>
        </p:nvSpPr>
        <p:spPr>
          <a:xfrm>
            <a:off x="51435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根本原则</a:t>
            </a:r>
            <a:endParaRPr lang="en-US" sz="1100"/>
          </a:p>
        </p:txBody>
      </p:sp>
      <p:sp>
        <p:nvSpPr>
          <p:cNvPr id="12" name="AutoShape 12"/>
          <p:cNvSpPr/>
          <p:nvPr/>
        </p:nvSpPr>
        <p:spPr>
          <a:xfrm>
            <a:off x="4635500" y="3556000"/>
            <a:ext cx="2921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始终坚持</a:t>
            </a:r>
            <a:r>
              <a:rPr lang="en-US" sz="1400" b="1" i="0" u="none" strike="noStrike">
                <a:solidFill>
                  <a:srgbClr val="525252"/>
                </a:solidFill>
                <a:latin typeface="Noto Sans SC"/>
                <a:ea typeface="Noto Sans SC"/>
                <a:cs typeface="Noto Sans SC"/>
                <a:sym typeface="Noto Sans SC"/>
              </a:rPr>
              <a:t>学思用贯通、知信行统一</a:t>
            </a:r>
            <a:r>
              <a:rPr lang="en-US" sz="1400" b="0" i="0" u="none" strike="noStrike">
                <a:solidFill>
                  <a:srgbClr val="525252"/>
                </a:solidFill>
                <a:latin typeface="Noto Sans SC"/>
                <a:ea typeface="Noto Sans SC"/>
                <a:cs typeface="Noto Sans SC"/>
                <a:sym typeface="Noto Sans SC"/>
              </a:rPr>
              <a:t>的根本原则，把理论学习与实际工作紧密结合，做到学深悟透、融会贯通，切实将学习成果转化为解决问题的能力和推动发展的动力。</a:t>
            </a:r>
            <a:endParaRPr lang="en-US" sz="1100"/>
          </a:p>
        </p:txBody>
      </p:sp>
      <p:sp>
        <p:nvSpPr>
          <p:cNvPr id="13" name="AutoShape 13"/>
          <p:cNvSpPr/>
          <p:nvPr/>
        </p:nvSpPr>
        <p:spPr>
          <a:xfrm>
            <a:off x="8001000" y="2667000"/>
            <a:ext cx="3429000" cy="3048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921000"/>
            <a:ext cx="406400" cy="406400"/>
          </a:xfrm>
          <a:prstGeom prst="rect">
            <a:avLst/>
          </a:prstGeom>
        </p:spPr>
      </p:pic>
      <p:sp>
        <p:nvSpPr>
          <p:cNvPr id="15" name="AutoShape 15"/>
          <p:cNvSpPr/>
          <p:nvPr/>
        </p:nvSpPr>
        <p:spPr>
          <a:xfrm>
            <a:off x="8763000" y="2946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最终目标</a:t>
            </a:r>
            <a:endParaRPr lang="en-US" sz="1100"/>
          </a:p>
        </p:txBody>
      </p:sp>
      <p:sp>
        <p:nvSpPr>
          <p:cNvPr id="16" name="AutoShape 16"/>
          <p:cNvSpPr/>
          <p:nvPr/>
        </p:nvSpPr>
        <p:spPr>
          <a:xfrm>
            <a:off x="8255000" y="3556000"/>
            <a:ext cx="2921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自觉用党的创新理论武装头脑、指导实践、推动工作，为奋力推进中国式现代化提供坚强的思想保证和强大的精神动力，凝聚起团结奋斗的磅礴力量。</a:t>
            </a:r>
            <a:endParaRPr lang="en-US" sz="1100"/>
          </a:p>
        </p:txBody>
      </p:sp>
      <p:sp>
        <p:nvSpPr>
          <p:cNvPr id="17" name="AutoShape 17"/>
          <p:cNvSpPr/>
          <p:nvPr/>
        </p:nvSpPr>
        <p:spPr>
          <a:xfrm>
            <a:off x="762000" y="59690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C00000">
                    <a:alpha val="70196"/>
                  </a:srgbClr>
                </a:solidFill>
                <a:latin typeface="Noto Sans SC"/>
                <a:ea typeface="Noto Sans SC"/>
                <a:cs typeface="Noto Sans SC"/>
                <a:sym typeface="Noto Sans SC"/>
              </a:rPr>
              <a:t>—— 凝心铸魂强根基，实干担当建新功 ——</a:t>
            </a:r>
            <a:endParaRPr lang="en-US" sz="11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04 自觉用创新理论武装头脑</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（一）坚持全面系统“学”，在“以学铸魂”中夯实思想根基</a:t>
            </a:r>
            <a:endParaRPr lang="en-US" sz="1100"/>
          </a:p>
        </p:txBody>
      </p:sp>
      <p:sp>
        <p:nvSpPr>
          <p:cNvPr id="5" name="AutoShape 5"/>
          <p:cNvSpPr/>
          <p:nvPr/>
        </p:nvSpPr>
        <p:spPr>
          <a:xfrm>
            <a:off x="762000" y="2667000"/>
            <a:ext cx="5207000" cy="2095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406400" cy="406400"/>
          </a:xfrm>
          <a:prstGeom prst="rect">
            <a:avLst/>
          </a:prstGeom>
        </p:spPr>
      </p:pic>
      <p:sp>
        <p:nvSpPr>
          <p:cNvPr id="7" name="AutoShape 7"/>
          <p:cNvSpPr/>
          <p:nvPr/>
        </p:nvSpPr>
        <p:spPr>
          <a:xfrm>
            <a:off x="1549400" y="2921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学之愈深，信之愈坚</a:t>
            </a:r>
            <a:endParaRPr lang="en-US" sz="1100"/>
          </a:p>
        </p:txBody>
      </p:sp>
      <p:sp>
        <p:nvSpPr>
          <p:cNvPr id="8" name="AutoShape 8"/>
          <p:cNvSpPr/>
          <p:nvPr/>
        </p:nvSpPr>
        <p:spPr>
          <a:xfrm>
            <a:off x="1016000" y="3492500"/>
            <a:ext cx="469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古人云：“学者非必为仕，而仕者必为学。”学习是党员干部的立身之本、履职之基。学之愈深，信之愈坚，行之愈笃。只有通过持续的理论学习，才能不断提升政治素养，筑牢信仰之基，补足精神之钙。</a:t>
            </a:r>
            <a:endParaRPr lang="en-US" sz="1100"/>
          </a:p>
        </p:txBody>
      </p:sp>
      <p:sp>
        <p:nvSpPr>
          <p:cNvPr id="9" name="AutoShape 9"/>
          <p:cNvSpPr/>
          <p:nvPr/>
        </p:nvSpPr>
        <p:spPr>
          <a:xfrm>
            <a:off x="6223000" y="2667000"/>
            <a:ext cx="5207000" cy="2095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921000"/>
            <a:ext cx="406400" cy="406400"/>
          </a:xfrm>
          <a:prstGeom prst="rect">
            <a:avLst/>
          </a:prstGeom>
        </p:spPr>
      </p:pic>
      <p:sp>
        <p:nvSpPr>
          <p:cNvPr id="11" name="AutoShape 11"/>
          <p:cNvSpPr/>
          <p:nvPr/>
        </p:nvSpPr>
        <p:spPr>
          <a:xfrm>
            <a:off x="7010400" y="2921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读原著、学原文、悟原理</a:t>
            </a:r>
            <a:endParaRPr lang="en-US" sz="1100"/>
          </a:p>
        </p:txBody>
      </p:sp>
      <p:sp>
        <p:nvSpPr>
          <p:cNvPr id="12" name="AutoShape 12"/>
          <p:cNvSpPr/>
          <p:nvPr/>
        </p:nvSpPr>
        <p:spPr>
          <a:xfrm>
            <a:off x="6477000" y="3492500"/>
            <a:ext cx="469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学习不能满足于浅尝辄止、断章取义。要坚持全面系统学、深入思考学、联系实际学，全面把握创新理论的科学体系、核心要义和实践要求，深刻理解其世界观、方法论，做到学思用贯通、知信行统一。</a:t>
            </a:r>
            <a:endParaRPr lang="en-US" sz="1100"/>
          </a:p>
        </p:txBody>
      </p:sp>
      <p:sp>
        <p:nvSpPr>
          <p:cNvPr id="13" name="AutoShape 13"/>
          <p:cNvSpPr/>
          <p:nvPr/>
        </p:nvSpPr>
        <p:spPr>
          <a:xfrm>
            <a:off x="762000" y="5080000"/>
            <a:ext cx="10668000" cy="1079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1016000" y="5270500"/>
            <a:ext cx="10160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a:ea typeface="Noto Sans SC"/>
                <a:cs typeface="Noto Sans SC"/>
                <a:sym typeface="Noto Sans SC"/>
              </a:rPr>
              <a:t>核心目标：</a:t>
            </a:r>
            <a:r>
              <a:rPr lang="en-US" sz="1600" b="0" i="0" u="none" strike="noStrike">
                <a:solidFill>
                  <a:srgbClr val="1F2329"/>
                </a:solidFill>
                <a:latin typeface="Noto Sans SC"/>
                <a:ea typeface="Noto Sans SC"/>
                <a:cs typeface="Noto Sans SC"/>
                <a:sym typeface="Noto Sans SC"/>
              </a:rPr>
              <a:t> </a:t>
            </a:r>
            <a:r>
              <a:rPr lang="en-US" sz="1500" b="0" i="0" u="none" strike="noStrike">
                <a:solidFill>
                  <a:srgbClr val="333333"/>
                </a:solidFill>
                <a:latin typeface="Noto Sans SC"/>
                <a:ea typeface="Noto Sans SC"/>
                <a:cs typeface="Noto Sans SC"/>
                <a:sym typeface="Noto Sans SC"/>
              </a:rPr>
              <a:t>通过全面系统的理论学习，实现“以学铸魂”，从思想上正本清源、固本培元，不断提高政治判断力、政治领悟力、政治执行力，确保在政治立场、政治方向、政治原则上同党中央保持高度一致。</a:t>
            </a:r>
            <a:endParaRPr lang="en-US" sz="11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04 自觉用创新理论武装头脑</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系统理解、整体把握</a:t>
            </a:r>
            <a:endParaRPr lang="en-US" sz="1100"/>
          </a:p>
        </p:txBody>
      </p:sp>
      <p:sp>
        <p:nvSpPr>
          <p:cNvPr id="5" name="AutoShape 5"/>
          <p:cNvSpPr/>
          <p:nvPr/>
        </p:nvSpPr>
        <p:spPr>
          <a:xfrm>
            <a:off x="762000" y="2667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21000"/>
            <a:ext cx="355600" cy="355600"/>
          </a:xfrm>
          <a:prstGeom prst="rect">
            <a:avLst/>
          </a:prstGeom>
        </p:spPr>
      </p:pic>
      <p:sp>
        <p:nvSpPr>
          <p:cNvPr id="7" name="AutoShape 7"/>
          <p:cNvSpPr/>
          <p:nvPr/>
        </p:nvSpPr>
        <p:spPr>
          <a:xfrm>
            <a:off x="1473200" y="29083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01 拒绝割裂，整体认知</a:t>
            </a:r>
            <a:endParaRPr lang="en-US" sz="1100"/>
          </a:p>
        </p:txBody>
      </p:sp>
      <p:sp>
        <p:nvSpPr>
          <p:cNvPr id="8" name="AutoShape 8"/>
          <p:cNvSpPr/>
          <p:nvPr/>
        </p:nvSpPr>
        <p:spPr>
          <a:xfrm>
            <a:off x="1016000" y="3429000"/>
            <a:ext cx="2870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a:ea typeface="Noto Sans SC"/>
                <a:cs typeface="Noto Sans SC"/>
                <a:sym typeface="Noto Sans SC"/>
              </a:rPr>
              <a:t>习近平党建思想是一个内涵丰富、逻辑严密的科学体系，学习时不能将“十四个坚持”割裂开来，要把握各部分之间的内在联系与整体逻辑。</a:t>
            </a:r>
            <a:endParaRPr lang="en-US" sz="1100"/>
          </a:p>
        </p:txBody>
      </p:sp>
      <p:sp>
        <p:nvSpPr>
          <p:cNvPr id="9" name="AutoShape 9"/>
          <p:cNvSpPr/>
          <p:nvPr/>
        </p:nvSpPr>
        <p:spPr>
          <a:xfrm>
            <a:off x="4406900" y="2667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921000"/>
            <a:ext cx="355600" cy="355600"/>
          </a:xfrm>
          <a:prstGeom prst="rect">
            <a:avLst/>
          </a:prstGeom>
        </p:spPr>
      </p:pic>
      <p:sp>
        <p:nvSpPr>
          <p:cNvPr id="11" name="AutoShape 11"/>
          <p:cNvSpPr/>
          <p:nvPr/>
        </p:nvSpPr>
        <p:spPr>
          <a:xfrm>
            <a:off x="5118100" y="29083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02 贯通视角，宏观把握</a:t>
            </a:r>
            <a:endParaRPr lang="en-US" sz="1100"/>
          </a:p>
        </p:txBody>
      </p:sp>
      <p:sp>
        <p:nvSpPr>
          <p:cNvPr id="12" name="AutoShape 12"/>
          <p:cNvSpPr/>
          <p:nvPr/>
        </p:nvSpPr>
        <p:spPr>
          <a:xfrm>
            <a:off x="4660900" y="3429000"/>
            <a:ext cx="2870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a:ea typeface="Noto Sans SC"/>
                <a:cs typeface="Noto Sans SC"/>
                <a:sym typeface="Noto Sans SC"/>
              </a:rPr>
              <a:t>要从管党治党、兴党强党与强国复兴相贯通的高度去审视，深刻理解理论背后的战略考量，做到知其然更知其所以然。</a:t>
            </a:r>
            <a:endParaRPr lang="en-US" sz="1100"/>
          </a:p>
        </p:txBody>
      </p:sp>
      <p:sp>
        <p:nvSpPr>
          <p:cNvPr id="13" name="AutoShape 13"/>
          <p:cNvSpPr/>
          <p:nvPr/>
        </p:nvSpPr>
        <p:spPr>
          <a:xfrm>
            <a:off x="8051800" y="2667000"/>
            <a:ext cx="3378200" cy="228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921000"/>
            <a:ext cx="355600" cy="355600"/>
          </a:xfrm>
          <a:prstGeom prst="rect">
            <a:avLst/>
          </a:prstGeom>
        </p:spPr>
      </p:pic>
      <p:sp>
        <p:nvSpPr>
          <p:cNvPr id="15" name="AutoShape 15"/>
          <p:cNvSpPr/>
          <p:nvPr/>
        </p:nvSpPr>
        <p:spPr>
          <a:xfrm>
            <a:off x="8763000" y="29083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03 深悟精髓，知行合一</a:t>
            </a:r>
            <a:endParaRPr lang="en-US" sz="1100"/>
          </a:p>
        </p:txBody>
      </p:sp>
      <p:sp>
        <p:nvSpPr>
          <p:cNvPr id="16" name="AutoShape 16"/>
          <p:cNvSpPr/>
          <p:nvPr/>
        </p:nvSpPr>
        <p:spPr>
          <a:xfrm>
            <a:off x="8305800" y="3429000"/>
            <a:ext cx="2870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a:ea typeface="Noto Sans SC"/>
                <a:cs typeface="Noto Sans SC"/>
                <a:sym typeface="Noto Sans SC"/>
              </a:rPr>
              <a:t>深入领悟其中的道理、学理与哲理，不仅要掌握理论的字面含义，更要把握其精神实质，将理论学习成果转化为解决实际问题的能力。</a:t>
            </a:r>
            <a:endParaRPr lang="en-US" sz="1100"/>
          </a:p>
        </p:txBody>
      </p:sp>
      <p:sp>
        <p:nvSpPr>
          <p:cNvPr id="17" name="AutoShape 17"/>
          <p:cNvSpPr/>
          <p:nvPr/>
        </p:nvSpPr>
        <p:spPr>
          <a:xfrm>
            <a:off x="762000" y="5334000"/>
            <a:ext cx="10668000" cy="889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1016000" y="54864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a:ea typeface="Noto Sans SC"/>
                <a:cs typeface="Noto Sans SC"/>
                <a:sym typeface="Noto Sans SC"/>
              </a:rPr>
              <a:t>核心要义：</a:t>
            </a:r>
            <a:r>
              <a:rPr lang="en-US" sz="1600" b="0" i="0" u="none" strike="noStrike">
                <a:solidFill>
                  <a:srgbClr val="1F2329"/>
                </a:solidFill>
                <a:latin typeface="Noto Sans SC"/>
                <a:ea typeface="Noto Sans SC"/>
                <a:cs typeface="Noto Sans SC"/>
                <a:sym typeface="Noto Sans SC"/>
              </a:rPr>
              <a:t> </a:t>
            </a:r>
            <a:r>
              <a:rPr lang="en-US" sz="1400" b="0" i="0" u="none" strike="noStrike">
                <a:solidFill>
                  <a:srgbClr val="333333"/>
                </a:solidFill>
                <a:latin typeface="Noto Sans SC"/>
                <a:ea typeface="Noto Sans SC"/>
                <a:cs typeface="Noto Sans SC"/>
                <a:sym typeface="Noto Sans SC"/>
              </a:rPr>
              <a:t>坚持系统观念，把学习成果转化为坚定的政治信仰、正确的思维方法和务实的工作举措，切实做到学思用贯通、知信行统一。</a:t>
            </a:r>
            <a:endParaRPr lang="en-US" sz="11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04 自觉用创新理论武装头脑</a:t>
            </a:r>
            <a:endParaRPr lang="en-US" sz="1100"/>
          </a:p>
        </p:txBody>
      </p:sp>
      <p:sp>
        <p:nvSpPr>
          <p:cNvPr id="4" name="AutoShape 4"/>
          <p:cNvSpPr/>
          <p:nvPr/>
        </p:nvSpPr>
        <p:spPr>
          <a:xfrm>
            <a:off x="762000" y="1651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（二）坚持融会贯通“悟”，在“以学增智”中提升能力本领</a:t>
            </a:r>
            <a:endParaRPr lang="en-US" sz="1100"/>
          </a:p>
        </p:txBody>
      </p:sp>
      <p:sp>
        <p:nvSpPr>
          <p:cNvPr id="5" name="AutoShape 5"/>
          <p:cNvSpPr/>
          <p:nvPr/>
        </p:nvSpPr>
        <p:spPr>
          <a:xfrm>
            <a:off x="762000" y="2794000"/>
            <a:ext cx="5207000" cy="215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984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从“记住”到“转化”，实现能力跃升</a:t>
            </a:r>
            <a:endParaRPr lang="en-US" sz="1100"/>
          </a:p>
        </p:txBody>
      </p:sp>
      <p:sp>
        <p:nvSpPr>
          <p:cNvPr id="7" name="AutoShape 7"/>
          <p:cNvSpPr/>
          <p:nvPr/>
        </p:nvSpPr>
        <p:spPr>
          <a:xfrm>
            <a:off x="952500" y="3492500"/>
            <a:ext cx="4826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理论学习不能停留在表面的概念记忆，而要深学细悟、融会贯通。通过学习，将党的创新理论转化为观察形势的“望远镜”、把握规律的“显微镜”、推动工作的“金钥匙”，真正提升解决实际问题的能力。</a:t>
            </a:r>
            <a:endParaRPr lang="en-US" sz="1100"/>
          </a:p>
        </p:txBody>
      </p:sp>
      <p:sp>
        <p:nvSpPr>
          <p:cNvPr id="8" name="AutoShape 8"/>
          <p:cNvSpPr/>
          <p:nvPr/>
        </p:nvSpPr>
        <p:spPr>
          <a:xfrm>
            <a:off x="6223000" y="2794000"/>
            <a:ext cx="5207000" cy="2159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413500" y="2984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深悟立场观点方法，做到知其所以然</a:t>
            </a:r>
            <a:endParaRPr lang="en-US" sz="1100"/>
          </a:p>
        </p:txBody>
      </p:sp>
      <p:sp>
        <p:nvSpPr>
          <p:cNvPr id="10" name="AutoShape 10"/>
          <p:cNvSpPr/>
          <p:nvPr/>
        </p:nvSpPr>
        <p:spPr>
          <a:xfrm>
            <a:off x="6413500" y="3492500"/>
            <a:ext cx="4826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坚持带着问题学、联系实际学，深刻领会贯穿其中的立场、观点和方法。不仅要知其言、知其然，更要知其义、知其所以然，将其作为分析问题、解决问题的根本遵循，做到学思用贯通、知信行统一。</a:t>
            </a:r>
            <a:endParaRPr lang="en-US" sz="1100"/>
          </a:p>
        </p:txBody>
      </p:sp>
      <p:sp>
        <p:nvSpPr>
          <p:cNvPr id="11" name="AutoShape 11"/>
          <p:cNvSpPr/>
          <p:nvPr/>
        </p:nvSpPr>
        <p:spPr>
          <a:xfrm>
            <a:off x="762000" y="5397500"/>
            <a:ext cx="10668000" cy="889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952500" y="5588000"/>
            <a:ext cx="10287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a:ea typeface="Noto Sans SC"/>
                <a:cs typeface="Noto Sans SC"/>
                <a:sym typeface="Noto Sans SC"/>
              </a:rPr>
              <a:t>核心目标：以学增智，提升政治能力、思维能力、实践能力，把学习成果转化为推动高质量发展的生动实践。</a:t>
            </a:r>
            <a:endParaRPr lang="en-US" sz="11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04 自觉用创新理论武装头脑</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a:ea typeface="Noto Sans SC"/>
                <a:cs typeface="Noto Sans SC"/>
                <a:sym typeface="Noto Sans SC"/>
              </a:rPr>
              <a:t>掌握认识世界、改造世界的“总钥匙”</a:t>
            </a:r>
            <a:endParaRPr lang="en-US" sz="1100"/>
          </a:p>
        </p:txBody>
      </p:sp>
      <p:sp>
        <p:nvSpPr>
          <p:cNvPr id="5" name="AutoShape 5"/>
          <p:cNvSpPr/>
          <p:nvPr/>
        </p:nvSpPr>
        <p:spPr>
          <a:xfrm>
            <a:off x="762000" y="2794000"/>
            <a:ext cx="5207000" cy="19050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84500"/>
            <a:ext cx="406400" cy="406400"/>
          </a:xfrm>
          <a:prstGeom prst="rect">
            <a:avLst/>
          </a:prstGeom>
        </p:spPr>
      </p:pic>
      <p:sp>
        <p:nvSpPr>
          <p:cNvPr id="7" name="AutoShape 7"/>
          <p:cNvSpPr/>
          <p:nvPr/>
        </p:nvSpPr>
        <p:spPr>
          <a:xfrm>
            <a:off x="1524000" y="2984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内化于心：筑牢思想根基</a:t>
            </a:r>
            <a:endParaRPr lang="en-US" sz="1100"/>
          </a:p>
        </p:txBody>
      </p:sp>
      <p:sp>
        <p:nvSpPr>
          <p:cNvPr id="8" name="AutoShape 8"/>
          <p:cNvSpPr/>
          <p:nvPr/>
        </p:nvSpPr>
        <p:spPr>
          <a:xfrm>
            <a:off x="1016000" y="3492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深刻领会核心要义，将贯穿其中的世界观、方法论和立场观点方法，转化为观察事物、分析问题的科学思想方法，夯实理论功底。</a:t>
            </a:r>
            <a:endParaRPr lang="en-US" sz="1100"/>
          </a:p>
        </p:txBody>
      </p:sp>
      <p:sp>
        <p:nvSpPr>
          <p:cNvPr id="9" name="AutoShape 9"/>
          <p:cNvSpPr/>
          <p:nvPr/>
        </p:nvSpPr>
        <p:spPr>
          <a:xfrm>
            <a:off x="6223000" y="2794000"/>
            <a:ext cx="5207000" cy="19050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984500"/>
            <a:ext cx="406400" cy="406400"/>
          </a:xfrm>
          <a:prstGeom prst="rect">
            <a:avLst/>
          </a:prstGeom>
        </p:spPr>
      </p:pic>
      <p:sp>
        <p:nvSpPr>
          <p:cNvPr id="11" name="AutoShape 11"/>
          <p:cNvSpPr/>
          <p:nvPr/>
        </p:nvSpPr>
        <p:spPr>
          <a:xfrm>
            <a:off x="6985000" y="2984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外化于行：解锁实践难题</a:t>
            </a:r>
            <a:endParaRPr lang="en-US" sz="1100"/>
          </a:p>
        </p:txBody>
      </p:sp>
      <p:sp>
        <p:nvSpPr>
          <p:cNvPr id="12" name="AutoShape 12"/>
          <p:cNvSpPr/>
          <p:nvPr/>
        </p:nvSpPr>
        <p:spPr>
          <a:xfrm>
            <a:off x="6477000" y="3492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将科学思想方法作为研究问题、解决问题的“总钥匙”，面对复杂局面时做到心中有数、手中有策，切实提升破解改革发展难题的能力。</a:t>
            </a:r>
            <a:endParaRPr lang="en-US" sz="1100"/>
          </a:p>
        </p:txBody>
      </p:sp>
      <p:sp>
        <p:nvSpPr>
          <p:cNvPr id="13" name="AutoShape 13"/>
          <p:cNvSpPr/>
          <p:nvPr/>
        </p:nvSpPr>
        <p:spPr>
          <a:xfrm>
            <a:off x="762000" y="5080000"/>
            <a:ext cx="10668000" cy="1079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016000" y="5232400"/>
            <a:ext cx="10160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600" b="1" i="0" u="none" strike="noStrike">
                <a:solidFill>
                  <a:srgbClr val="C00000"/>
                </a:solidFill>
                <a:latin typeface="Noto Sans SC"/>
                <a:ea typeface="Noto Sans SC"/>
                <a:cs typeface="Noto Sans SC"/>
                <a:sym typeface="Noto Sans SC"/>
              </a:rPr>
              <a:t>“以学增智，就是要从党的创新理论中悟规律、明方向、学方法、增智慧，把看家本领、兴党本领、强国本领学到手。”</a:t>
            </a:r>
            <a:endParaRPr lang="en-US" sz="11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04 自觉用创新理论武装头脑</a:t>
            </a:r>
            <a:endParaRPr lang="en-US" sz="1100"/>
          </a:p>
        </p:txBody>
      </p:sp>
      <p:sp>
        <p:nvSpPr>
          <p:cNvPr id="4" name="AutoShape 4"/>
          <p:cNvSpPr/>
          <p:nvPr/>
        </p:nvSpPr>
        <p:spPr>
          <a:xfrm>
            <a:off x="762000" y="1524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0" i="0" u="none" strike="noStrike">
                <a:solidFill>
                  <a:srgbClr val="333333"/>
                </a:solidFill>
                <a:latin typeface="Noto Sans SC"/>
                <a:ea typeface="Noto Sans SC"/>
                <a:cs typeface="Noto Sans SC"/>
                <a:sym typeface="Noto Sans SC"/>
              </a:rPr>
              <a:t>（三）坚持对照检视“改”，在“以学正风”中涵养优良作风</a:t>
            </a:r>
            <a:endParaRPr lang="en-US" sz="1100"/>
          </a:p>
        </p:txBody>
      </p:sp>
      <p:sp>
        <p:nvSpPr>
          <p:cNvPr id="5" name="AutoShape 5"/>
          <p:cNvSpPr/>
          <p:nvPr/>
        </p:nvSpPr>
        <p:spPr>
          <a:xfrm>
            <a:off x="762000" y="2603500"/>
            <a:ext cx="5207000" cy="2222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794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改造客观世界与主观世界相结合</a:t>
            </a:r>
            <a:endParaRPr lang="en-US" sz="1100"/>
          </a:p>
        </p:txBody>
      </p:sp>
      <p:sp>
        <p:nvSpPr>
          <p:cNvPr id="7" name="AutoShape 7"/>
          <p:cNvSpPr/>
          <p:nvPr/>
        </p:nvSpPr>
        <p:spPr>
          <a:xfrm>
            <a:off x="952500" y="3238500"/>
            <a:ext cx="4826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用党的创新理论凝心铸魂，既要聚焦改造客观世界，运用科学理论指导实践、破解难题，推动事业发展；也要着力改造主观世界，锤炼党性修养、坚定理想信念、提升思想境界，实现主观与客观相统一、理论与实践相结合，筑牢信仰之基。</a:t>
            </a:r>
            <a:endParaRPr lang="en-US" sz="1100"/>
          </a:p>
        </p:txBody>
      </p:sp>
      <p:sp>
        <p:nvSpPr>
          <p:cNvPr id="8" name="AutoShape 8"/>
          <p:cNvSpPr/>
          <p:nvPr/>
        </p:nvSpPr>
        <p:spPr>
          <a:xfrm>
            <a:off x="6223000" y="2603500"/>
            <a:ext cx="5207000" cy="2222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413500" y="2794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坚持目标导向和问题导向相结合</a:t>
            </a:r>
            <a:endParaRPr lang="en-US" sz="1100"/>
          </a:p>
        </p:txBody>
      </p:sp>
      <p:sp>
        <p:nvSpPr>
          <p:cNvPr id="10" name="AutoShape 10"/>
          <p:cNvSpPr/>
          <p:nvPr/>
        </p:nvSpPr>
        <p:spPr>
          <a:xfrm>
            <a:off x="6413500" y="3238500"/>
            <a:ext cx="4826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对标党风要求精准查找差距，对表党性要求深挖思想根源，对照党纪要求明确整改举措。建立问题清单与整改台账，把“改”字贯穿始终，切实做到以学正风、以改促行，让整改成效经得起检验。</a:t>
            </a:r>
            <a:endParaRPr lang="en-US" sz="1100"/>
          </a:p>
        </p:txBody>
      </p:sp>
      <p:sp>
        <p:nvSpPr>
          <p:cNvPr id="11" name="AutoShape 11"/>
          <p:cNvSpPr/>
          <p:nvPr/>
        </p:nvSpPr>
        <p:spPr>
          <a:xfrm>
            <a:off x="762000" y="5207000"/>
            <a:ext cx="10668000" cy="10795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952500" y="5359400"/>
            <a:ext cx="1028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C00000"/>
                </a:solidFill>
                <a:latin typeface="Noto Sans SC"/>
                <a:ea typeface="Noto Sans SC"/>
                <a:cs typeface="Noto Sans SC"/>
                <a:sym typeface="Noto Sans SC"/>
              </a:rPr>
              <a:t>核心要求：</a:t>
            </a:r>
            <a:r>
              <a:rPr lang="en-US" sz="1600" b="0" i="0" u="none" strike="noStrike">
                <a:solidFill>
                  <a:srgbClr val="1F2329"/>
                </a:solidFill>
                <a:latin typeface="Noto Sans SC"/>
                <a:ea typeface="Noto Sans SC"/>
                <a:cs typeface="Noto Sans SC"/>
                <a:sym typeface="Noto Sans SC"/>
              </a:rPr>
              <a:t> </a:t>
            </a:r>
            <a:r>
              <a:rPr lang="en-US" sz="1400" b="0" i="0" u="none" strike="noStrike">
                <a:solidFill>
                  <a:srgbClr val="333333"/>
                </a:solidFill>
                <a:latin typeface="Noto Sans SC"/>
                <a:ea typeface="Noto Sans SC"/>
                <a:cs typeface="Noto Sans SC"/>
                <a:sym typeface="Noto Sans SC"/>
              </a:rPr>
              <a:t>把自己摆进去、把职责摆进去、把工作摆进去，刀刃向内查摆问题，动真碰硬整改落实。通过“改”的实效，让清风正气在学习与实践中不断充盈，确保主题教育走深走实、取得实效。</a:t>
            </a:r>
            <a:endParaRPr lang="en-US" sz="11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04 自觉用创新理论武装头脑</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（四）坚持联系实际“用”，在“以学促干”中强化实干担当</a:t>
            </a:r>
            <a:endParaRPr lang="en-US" sz="1100"/>
          </a:p>
        </p:txBody>
      </p:sp>
      <p:sp>
        <p:nvSpPr>
          <p:cNvPr id="5" name="AutoShape 5"/>
          <p:cNvSpPr/>
          <p:nvPr/>
        </p:nvSpPr>
        <p:spPr>
          <a:xfrm>
            <a:off x="762000" y="2921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175000"/>
            <a:ext cx="457200" cy="457200"/>
          </a:xfrm>
          <a:prstGeom prst="rect">
            <a:avLst/>
          </a:prstGeom>
        </p:spPr>
      </p:pic>
      <p:sp>
        <p:nvSpPr>
          <p:cNvPr id="7" name="AutoShape 7"/>
          <p:cNvSpPr/>
          <p:nvPr/>
        </p:nvSpPr>
        <p:spPr>
          <a:xfrm>
            <a:off x="1600200" y="3213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学以致用，知行合一</a:t>
            </a:r>
            <a:endParaRPr lang="en-US" sz="1100"/>
          </a:p>
        </p:txBody>
      </p:sp>
      <p:cxnSp>
        <p:nvCxnSpPr>
          <p:cNvPr id="8" name="Connector 8"/>
          <p:cNvCxnSpPr/>
          <p:nvPr/>
        </p:nvCxnSpPr>
        <p:spPr>
          <a:xfrm rot="-15211">
            <a:off x="1016014" y="38036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1016000" y="40005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理论学习的根本目的在于运用。理论武装的成效，最终要体现在解决实际问题、推动事业发展上。脱离实际的学习是空洞的，必须坚持学用结合，做到知行合一，让理论成为指导实践的强大武器。</a:t>
            </a:r>
            <a:endParaRPr lang="en-US" sz="1100"/>
          </a:p>
        </p:txBody>
      </p:sp>
      <p:sp>
        <p:nvSpPr>
          <p:cNvPr id="10" name="AutoShape 10"/>
          <p:cNvSpPr/>
          <p:nvPr/>
        </p:nvSpPr>
        <p:spPr>
          <a:xfrm>
            <a:off x="4406900" y="2921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175000"/>
            <a:ext cx="457200" cy="457200"/>
          </a:xfrm>
          <a:prstGeom prst="rect">
            <a:avLst/>
          </a:prstGeom>
        </p:spPr>
      </p:pic>
      <p:sp>
        <p:nvSpPr>
          <p:cNvPr id="12" name="AutoShape 12"/>
          <p:cNvSpPr/>
          <p:nvPr/>
        </p:nvSpPr>
        <p:spPr>
          <a:xfrm>
            <a:off x="5245100" y="3213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联系实际，指导实践</a:t>
            </a:r>
            <a:endParaRPr lang="en-US" sz="1100"/>
          </a:p>
        </p:txBody>
      </p:sp>
      <p:cxnSp>
        <p:nvCxnSpPr>
          <p:cNvPr id="13" name="Connector 13"/>
          <p:cNvCxnSpPr/>
          <p:nvPr/>
        </p:nvCxnSpPr>
        <p:spPr>
          <a:xfrm rot="-15211">
            <a:off x="4660914" y="38036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660900" y="40005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坚持理论联系实际，把科学理论蕴含的立场、观点、方法，运用到抓好改革发展稳定和党的建设各项工作中，切实把学习成效转化为谋划工作的思路、破解难题的举措和推动发展的实效。</a:t>
            </a:r>
            <a:endParaRPr lang="en-US" sz="1100"/>
          </a:p>
        </p:txBody>
      </p:sp>
      <p:sp>
        <p:nvSpPr>
          <p:cNvPr id="15" name="AutoShape 15"/>
          <p:cNvSpPr/>
          <p:nvPr/>
        </p:nvSpPr>
        <p:spPr>
          <a:xfrm>
            <a:off x="8051800" y="2921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175000"/>
            <a:ext cx="457200" cy="457200"/>
          </a:xfrm>
          <a:prstGeom prst="rect">
            <a:avLst/>
          </a:prstGeom>
        </p:spPr>
      </p:pic>
      <p:sp>
        <p:nvSpPr>
          <p:cNvPr id="17" name="AutoShape 17"/>
          <p:cNvSpPr/>
          <p:nvPr/>
        </p:nvSpPr>
        <p:spPr>
          <a:xfrm>
            <a:off x="8890000" y="3213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提振精神，担当作为</a:t>
            </a:r>
            <a:endParaRPr lang="en-US" sz="1100"/>
          </a:p>
        </p:txBody>
      </p:sp>
      <p:cxnSp>
        <p:nvCxnSpPr>
          <p:cNvPr id="18" name="Connector 18"/>
          <p:cNvCxnSpPr/>
          <p:nvPr/>
        </p:nvCxnSpPr>
        <p:spPr>
          <a:xfrm rot="-15211">
            <a:off x="8305814" y="38036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305800" y="40005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将理论学习成果转化为迎难而上的勇气、敢于斗争的魄力和干事创业的精气神。以“时时放心不下”的责任感，在攻坚克难中展现新担当，在真抓实干中创造新业绩。</a:t>
            </a:r>
            <a:endParaRPr lang="en-US" sz="11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467610"/>
            <a:ext cx="1219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FFFFFF"/>
                </a:solidFill>
                <a:latin typeface="黑体" panose="02010609060101010101" charset="-122"/>
                <a:ea typeface="黑体" panose="02010609060101010101" charset="-122"/>
                <a:cs typeface="Noto Sans SC"/>
                <a:sym typeface="Noto Sans SC"/>
              </a:rPr>
              <a:t>谢谢聆听</a:t>
            </a:r>
            <a:r>
              <a:rPr lang="zh-CN" altLang="en-US" sz="4800" b="1" i="0" u="none" strike="noStrike">
                <a:solidFill>
                  <a:srgbClr val="FFFFFF"/>
                </a:solidFill>
                <a:latin typeface="黑体" panose="02010609060101010101" charset="-122"/>
                <a:ea typeface="黑体" panose="02010609060101010101" charset="-122"/>
                <a:cs typeface="Noto Sans SC"/>
                <a:sym typeface="Noto Sans SC"/>
              </a:rPr>
              <a:t>，敬请指正</a:t>
            </a:r>
            <a:r>
              <a:rPr lang="en-US" sz="4800" b="1" i="0" u="none" strike="noStrike">
                <a:solidFill>
                  <a:srgbClr val="FFFFFF"/>
                </a:solidFill>
                <a:latin typeface="黑体" panose="02010609060101010101" charset="-122"/>
                <a:ea typeface="黑体" panose="02010609060101010101" charset="-122"/>
                <a:cs typeface="Noto Sans SC"/>
                <a:sym typeface="Noto Sans SC"/>
              </a:rPr>
              <a:t>！</a:t>
            </a:r>
            <a:endParaRPr lang="en-US" sz="1100">
              <a:latin typeface="黑体" panose="02010609060101010101" charset="-122"/>
              <a:ea typeface="黑体" panose="02010609060101010101" charset="-122"/>
            </a:endParaRPr>
          </a:p>
        </p:txBody>
      </p:sp>
    </p:spTree>
  </p:cSld>
  <p:clrMapOvr>
    <a:masterClrMapping/>
  </p:clrMapOvr>
</p:sld>
</file>

<file path=ppt/theme/theme1.xml><?xml version="1.0" encoding="utf-8"?>
<a:theme xmlns:a="http://schemas.openxmlformats.org/drawingml/2006/main" name="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11944</Words>
  <Application>WPS 演示</Application>
  <PresentationFormat/>
  <Paragraphs>677</Paragraphs>
  <Slides>48</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48</vt:i4>
      </vt:variant>
    </vt:vector>
  </HeadingPairs>
  <TitlesOfParts>
    <vt:vector size="61" baseType="lpstr">
      <vt:lpstr>Arial</vt:lpstr>
      <vt:lpstr>宋体</vt:lpstr>
      <vt:lpstr>Wingdings</vt:lpstr>
      <vt:lpstr>Arial</vt:lpstr>
      <vt:lpstr>Times New Roman</vt:lpstr>
      <vt:lpstr>黑体</vt:lpstr>
      <vt:lpstr>Noto Sans SC</vt:lpstr>
      <vt:lpstr>C059</vt:lpstr>
      <vt:lpstr>微软雅黑</vt:lpstr>
      <vt:lpstr>宋体</vt:lpstr>
      <vt:lpstr>Arial Unicode MS</vt:lpstr>
      <vt:lpstr>方正书宋_GBK</vt:lpstr>
      <vt:lpstr>1_默认主题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cp:lastModifiedBy>
  <cp:revision>4</cp:revision>
  <dcterms:created xsi:type="dcterms:W3CDTF">2026-09-18T01:07:17Z</dcterms:created>
  <dcterms:modified xsi:type="dcterms:W3CDTF">2026-09-18T01:07:17Z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{"Label":"1","ContentProducer":"001191110102MACQD9K64010000","ProduceID":"7686661992011271349","ReservedCode1":"","ContentPropagator":"","PropagateID":"","ReservedCode2":""}</vt:lpwstr>
  </property>
  <property fmtid="{D5CDD505-2E9C-101B-9397-08002B2CF9AE}" pid="3" name="ICV">
    <vt:lpwstr>DCCF5171579305CF088DAC6AD37310CF_42</vt:lpwstr>
  </property>
  <property fmtid="{D5CDD505-2E9C-101B-9397-08002B2CF9AE}" pid="4" name="KSOProductBuildVer">
    <vt:lpwstr>2052-12.8.2.19313</vt:lpwstr>
  </property>
</Properties>
</file>