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handoutMasterIdLst>
    <p:handoutMasterId r:id="rId34"/>
  </p:handoutMasterIdLst>
  <p:sldIdLst>
    <p:sldId id="2372" r:id="rId3"/>
    <p:sldId id="257" r:id="rId4"/>
    <p:sldId id="2412" r:id="rId5"/>
    <p:sldId id="2413" r:id="rId6"/>
    <p:sldId id="2326" r:id="rId7"/>
    <p:sldId id="2401" r:id="rId9"/>
    <p:sldId id="2433" r:id="rId10"/>
    <p:sldId id="2434" r:id="rId11"/>
    <p:sldId id="2435" r:id="rId12"/>
    <p:sldId id="2437" r:id="rId13"/>
    <p:sldId id="2436" r:id="rId14"/>
    <p:sldId id="2410" r:id="rId15"/>
    <p:sldId id="2438" r:id="rId16"/>
    <p:sldId id="2439" r:id="rId17"/>
    <p:sldId id="2440" r:id="rId18"/>
    <p:sldId id="2441" r:id="rId19"/>
    <p:sldId id="2442" r:id="rId20"/>
    <p:sldId id="2443" r:id="rId21"/>
    <p:sldId id="2444" r:id="rId22"/>
    <p:sldId id="2445" r:id="rId23"/>
    <p:sldId id="2446" r:id="rId24"/>
    <p:sldId id="2447" r:id="rId25"/>
    <p:sldId id="2448" r:id="rId26"/>
    <p:sldId id="2449" r:id="rId27"/>
    <p:sldId id="2450" r:id="rId28"/>
    <p:sldId id="2451" r:id="rId29"/>
    <p:sldId id="2452" r:id="rId30"/>
    <p:sldId id="2453" r:id="rId31"/>
    <p:sldId id="2454" r:id="rId32"/>
    <p:sldId id="2456"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611" autoAdjust="0"/>
    <p:restoredTop sz="96056" autoAdjust="0"/>
  </p:normalViewPr>
  <p:slideViewPr>
    <p:cSldViewPr snapToGrid="0" showGuides="1">
      <p:cViewPr>
        <p:scale>
          <a:sx n="84" d="100"/>
          <a:sy n="84" d="100"/>
        </p:scale>
        <p:origin x="1110" y="696"/>
      </p:cViewPr>
      <p:guideLst>
        <p:guide orient="horz" pos="2148"/>
        <p:guide pos="3840"/>
      </p:guideLst>
    </p:cSldViewPr>
  </p:slideViewPr>
  <p:notesTextViewPr>
    <p:cViewPr>
      <p:scale>
        <a:sx n="1" d="1"/>
        <a:sy n="1" d="1"/>
      </p:scale>
      <p:origin x="0" y="0"/>
    </p:cViewPr>
  </p:notesTextViewPr>
  <p:sorterViewPr>
    <p:cViewPr>
      <p:scale>
        <a:sx n="89" d="100"/>
        <a:sy n="89" d="100"/>
      </p:scale>
      <p:origin x="0" y="-5124"/>
    </p:cViewPr>
  </p:sorter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2" name="直接连接符 1"/>
          <p:cNvCxnSpPr/>
          <p:nvPr userDrawn="1"/>
        </p:nvCxnSpPr>
        <p:spPr>
          <a:xfrm flipH="1">
            <a:off x="11606244" y="840302"/>
            <a:ext cx="585756" cy="0"/>
          </a:xfrm>
          <a:prstGeom prst="line">
            <a:avLst/>
          </a:prstGeom>
          <a:ln>
            <a:solidFill>
              <a:srgbClr val="B82E24"/>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userDrawn="1"/>
        </p:nvCxnSpPr>
        <p:spPr>
          <a:xfrm>
            <a:off x="967563" y="866505"/>
            <a:ext cx="8281141" cy="0"/>
          </a:xfrm>
          <a:prstGeom prst="line">
            <a:avLst/>
          </a:prstGeom>
          <a:ln>
            <a:solidFill>
              <a:srgbClr val="B82E24"/>
            </a:solidFill>
            <a:prstDash val="solid"/>
            <a:tailEnd type="ova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userDrawn="1"/>
        </p:nvPicPr>
        <p:blipFill>
          <a:blip r:embed="rId2"/>
          <a:srcRect l="51567"/>
          <a:stretch>
            <a:fillRect/>
          </a:stretch>
        </p:blipFill>
        <p:spPr>
          <a:xfrm>
            <a:off x="9286138" y="-10633"/>
            <a:ext cx="2247439" cy="925509"/>
          </a:xfrm>
          <a:prstGeom prst="rect">
            <a:avLst/>
          </a:prstGeom>
          <a:noFill/>
        </p:spPr>
      </p:pic>
      <p:grpSp>
        <p:nvGrpSpPr>
          <p:cNvPr id="171" name="Group 134"/>
          <p:cNvGrpSpPr/>
          <p:nvPr userDrawn="1"/>
        </p:nvGrpSpPr>
        <p:grpSpPr>
          <a:xfrm>
            <a:off x="497840" y="307340"/>
            <a:ext cx="515620" cy="514985"/>
            <a:chOff x="2517775" y="4211638"/>
            <a:chExt cx="450850" cy="450850"/>
          </a:xfrm>
        </p:grpSpPr>
        <p:sp>
          <p:nvSpPr>
            <p:cNvPr id="172" name="Oval 11"/>
            <p:cNvSpPr>
              <a:spLocks noChangeArrowheads="1"/>
            </p:cNvSpPr>
            <p:nvPr/>
          </p:nvSpPr>
          <p:spPr bwMode="auto">
            <a:xfrm>
              <a:off x="2517775" y="4211638"/>
              <a:ext cx="450850" cy="450850"/>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buFontTx/>
                <a:buNone/>
              </a:pPr>
              <a:endParaRPr lang="zh-CN" altLang="en-US">
                <a:ea typeface="宋体" panose="02010600030101010101" pitchFamily="2" charset="-122"/>
              </a:endParaRPr>
            </a:p>
          </p:txBody>
        </p:sp>
        <p:sp>
          <p:nvSpPr>
            <p:cNvPr id="173" name="Freeform 12"/>
            <p:cNvSpPr/>
            <p:nvPr/>
          </p:nvSpPr>
          <p:spPr bwMode="auto">
            <a:xfrm>
              <a:off x="2603500" y="4311651"/>
              <a:ext cx="325438" cy="260350"/>
            </a:xfrm>
            <a:custGeom>
              <a:avLst/>
              <a:gdLst>
                <a:gd name="T0" fmla="*/ 0 w 458"/>
                <a:gd name="T1" fmla="*/ 0 h 367"/>
                <a:gd name="T2" fmla="*/ 2147483647 w 458"/>
                <a:gd name="T3" fmla="*/ 0 h 367"/>
                <a:gd name="T4" fmla="*/ 2147483647 w 458"/>
                <a:gd name="T5" fmla="*/ 2147483647 h 367"/>
                <a:gd name="T6" fmla="*/ 2147483647 w 458"/>
                <a:gd name="T7" fmla="*/ 2147483647 h 367"/>
                <a:gd name="T8" fmla="*/ 0 w 458"/>
                <a:gd name="T9" fmla="*/ 2147483647 h 367"/>
                <a:gd name="T10" fmla="*/ 2147483647 w 458"/>
                <a:gd name="T11" fmla="*/ 2147483647 h 367"/>
                <a:gd name="T12" fmla="*/ 0 w 458"/>
                <a:gd name="T13" fmla="*/ 0 h 367"/>
                <a:gd name="T14" fmla="*/ 2147483647 w 458"/>
                <a:gd name="T15" fmla="*/ 0 h 367"/>
                <a:gd name="T16" fmla="*/ 2147483647 w 458"/>
                <a:gd name="T17" fmla="*/ 0 h 367"/>
                <a:gd name="T18" fmla="*/ 2147483647 w 458"/>
                <a:gd name="T19" fmla="*/ 2147483647 h 367"/>
                <a:gd name="T20" fmla="*/ 2147483647 w 458"/>
                <a:gd name="T21" fmla="*/ 2147483647 h 367"/>
                <a:gd name="T22" fmla="*/ 2147483647 w 458"/>
                <a:gd name="T23" fmla="*/ 2147483647 h 367"/>
                <a:gd name="T24" fmla="*/ 2147483647 w 458"/>
                <a:gd name="T25" fmla="*/ 2147483647 h 367"/>
                <a:gd name="T26" fmla="*/ 2147483647 w 458"/>
                <a:gd name="T27" fmla="*/ 0 h 3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 name="矩形 5"/>
          <p:cNvSpPr/>
          <p:nvPr userDrawn="1"/>
        </p:nvSpPr>
        <p:spPr>
          <a:xfrm>
            <a:off x="-12700" y="6693535"/>
            <a:ext cx="12204700" cy="165100"/>
          </a:xfrm>
          <a:prstGeom prst="rect">
            <a:avLst/>
          </a:prstGeom>
          <a:solidFill>
            <a:srgbClr val="DE1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71"/>
                                        </p:tgtEl>
                                        <p:attrNameLst>
                                          <p:attrName>style.visibility</p:attrName>
                                        </p:attrNameLst>
                                      </p:cBhvr>
                                      <p:to>
                                        <p:strVal val="visible"/>
                                      </p:to>
                                    </p:set>
                                    <p:anim calcmode="lin" valueType="num">
                                      <p:cBhvr additive="base">
                                        <p:cTn id="7" dur="500"/>
                                        <p:tgtEl>
                                          <p:spTgt spid="171"/>
                                        </p:tgtEl>
                                        <p:attrNameLst>
                                          <p:attrName>ppt_x</p:attrName>
                                        </p:attrNameLst>
                                      </p:cBhvr>
                                      <p:tavLst>
                                        <p:tav tm="0">
                                          <p:val>
                                            <p:strVal val="#ppt_x-#ppt_w*1.125000"/>
                                          </p:val>
                                        </p:tav>
                                        <p:tav tm="100000">
                                          <p:val>
                                            <p:strVal val="#ppt_x"/>
                                          </p:val>
                                        </p:tav>
                                      </p:tavLst>
                                    </p:anim>
                                    <p:animEffect transition="in" filter="wipe(right)">
                                      <p:cBhvr>
                                        <p:cTn id="8"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4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slideLayout" Target="../slideLayouts/slideLayout3.xml"/><Relationship Id="rId17" Type="http://schemas.openxmlformats.org/officeDocument/2006/relationships/image" Target="../media/image3.png"/><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0" Type="http://schemas.openxmlformats.org/officeDocument/2006/relationships/slideLayout" Target="../slideLayouts/slideLayout3.xml"/><Relationship Id="rId1" Type="http://schemas.openxmlformats.org/officeDocument/2006/relationships/tags" Target="../tags/tag17.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s>
</file>

<file path=ppt/slides/_rels/slide10.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9" Type="http://schemas.openxmlformats.org/officeDocument/2006/relationships/notesSlide" Target="../notesSlides/notesSlide6.xml"/><Relationship Id="rId38" Type="http://schemas.openxmlformats.org/officeDocument/2006/relationships/slideLayout" Target="../slideLayouts/slideLayout2.xml"/><Relationship Id="rId37" Type="http://schemas.openxmlformats.org/officeDocument/2006/relationships/tags" Target="../tags/tag70.xml"/><Relationship Id="rId36" Type="http://schemas.openxmlformats.org/officeDocument/2006/relationships/tags" Target="../tags/tag69.xml"/><Relationship Id="rId35" Type="http://schemas.openxmlformats.org/officeDocument/2006/relationships/tags" Target="../tags/tag68.xml"/><Relationship Id="rId34" Type="http://schemas.openxmlformats.org/officeDocument/2006/relationships/tags" Target="../tags/tag67.xml"/><Relationship Id="rId33" Type="http://schemas.openxmlformats.org/officeDocument/2006/relationships/tags" Target="../tags/tag66.xml"/><Relationship Id="rId32" Type="http://schemas.openxmlformats.org/officeDocument/2006/relationships/tags" Target="../tags/tag65.xml"/><Relationship Id="rId31" Type="http://schemas.openxmlformats.org/officeDocument/2006/relationships/tags" Target="../tags/tag64.xml"/><Relationship Id="rId30" Type="http://schemas.openxmlformats.org/officeDocument/2006/relationships/tags" Target="../tags/tag63.xml"/><Relationship Id="rId3" Type="http://schemas.openxmlformats.org/officeDocument/2006/relationships/tags" Target="../tags/tag36.xml"/><Relationship Id="rId29" Type="http://schemas.openxmlformats.org/officeDocument/2006/relationships/tags" Target="../tags/tag62.xml"/><Relationship Id="rId28" Type="http://schemas.openxmlformats.org/officeDocument/2006/relationships/tags" Target="../tags/tag61.xml"/><Relationship Id="rId27" Type="http://schemas.openxmlformats.org/officeDocument/2006/relationships/tags" Target="../tags/tag60.xml"/><Relationship Id="rId26" Type="http://schemas.openxmlformats.org/officeDocument/2006/relationships/tags" Target="../tags/tag59.xml"/><Relationship Id="rId25" Type="http://schemas.openxmlformats.org/officeDocument/2006/relationships/tags" Target="../tags/tag58.xml"/><Relationship Id="rId24" Type="http://schemas.openxmlformats.org/officeDocument/2006/relationships/tags" Target="../tags/tag57.xml"/><Relationship Id="rId23" Type="http://schemas.openxmlformats.org/officeDocument/2006/relationships/tags" Target="../tags/tag56.xml"/><Relationship Id="rId22" Type="http://schemas.openxmlformats.org/officeDocument/2006/relationships/tags" Target="../tags/tag55.xml"/><Relationship Id="rId21" Type="http://schemas.openxmlformats.org/officeDocument/2006/relationships/tags" Target="../tags/tag54.xml"/><Relationship Id="rId20" Type="http://schemas.openxmlformats.org/officeDocument/2006/relationships/tags" Target="../tags/tag53.xml"/><Relationship Id="rId2" Type="http://schemas.openxmlformats.org/officeDocument/2006/relationships/tags" Target="../tags/tag35.xml"/><Relationship Id="rId19" Type="http://schemas.openxmlformats.org/officeDocument/2006/relationships/tags" Target="../tags/tag52.xml"/><Relationship Id="rId18" Type="http://schemas.openxmlformats.org/officeDocument/2006/relationships/tags" Target="../tags/tag51.xml"/><Relationship Id="rId17" Type="http://schemas.openxmlformats.org/officeDocument/2006/relationships/tags" Target="../tags/tag50.xml"/><Relationship Id="rId16" Type="http://schemas.openxmlformats.org/officeDocument/2006/relationships/tags" Target="../tags/tag49.xml"/><Relationship Id="rId15" Type="http://schemas.openxmlformats.org/officeDocument/2006/relationships/tags" Target="../tags/tag48.xml"/><Relationship Id="rId14" Type="http://schemas.openxmlformats.org/officeDocument/2006/relationships/tags" Target="../tags/tag47.xml"/><Relationship Id="rId13" Type="http://schemas.openxmlformats.org/officeDocument/2006/relationships/tags" Target="../tags/tag46.xml"/><Relationship Id="rId12" Type="http://schemas.openxmlformats.org/officeDocument/2006/relationships/tags" Target="../tags/tag45.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tags" Target="../tags/tag34.xml"/></Relationships>
</file>

<file path=ppt/slides/_rels/slide1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0" Type="http://schemas.openxmlformats.org/officeDocument/2006/relationships/slideLayout" Target="../slideLayouts/slideLayout3.xml"/><Relationship Id="rId1" Type="http://schemas.openxmlformats.org/officeDocument/2006/relationships/tags" Target="../tags/tag71.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tags" Target="../tags/tag79.xml"/><Relationship Id="rId2" Type="http://schemas.openxmlformats.org/officeDocument/2006/relationships/image" Target="../media/image6.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18.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0" Type="http://schemas.openxmlformats.org/officeDocument/2006/relationships/slideLayout" Target="../slideLayouts/slideLayout3.xml"/><Relationship Id="rId1" Type="http://schemas.openxmlformats.org/officeDocument/2006/relationships/tags" Target="../tags/tag100.xml"/></Relationships>
</file>

<file path=ppt/slides/_rels/slide19.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image" Target="../media/image7.png"/><Relationship Id="rId2" Type="http://schemas.openxmlformats.org/officeDocument/2006/relationships/tags" Target="../tags/tag109.xml"/><Relationship Id="rId11" Type="http://schemas.openxmlformats.org/officeDocument/2006/relationships/notesSlide" Target="../notesSlides/notesSlide13.xml"/><Relationship Id="rId10" Type="http://schemas.openxmlformats.org/officeDocument/2006/relationships/slideLayout" Target="../slideLayouts/slideLayout2.xml"/><Relationship Id="rId1" Type="http://schemas.openxmlformats.org/officeDocument/2006/relationships/tags" Target="../tags/tag108.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8.emf"/><Relationship Id="rId2" Type="http://schemas.openxmlformats.org/officeDocument/2006/relationships/tags" Target="../tags/tag117.xml"/><Relationship Id="rId1" Type="http://schemas.openxmlformats.org/officeDocument/2006/relationships/tags" Target="../tags/tag116.xml"/></Relationships>
</file>

<file path=ppt/slides/_rels/slide21.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1" Type="http://schemas.openxmlformats.org/officeDocument/2006/relationships/notesSlide" Target="../notesSlides/notesSlide15.xml"/><Relationship Id="rId10" Type="http://schemas.openxmlformats.org/officeDocument/2006/relationships/slideLayout" Target="../slideLayouts/slideLayout2.xml"/><Relationship Id="rId1" Type="http://schemas.openxmlformats.org/officeDocument/2006/relationships/tags" Target="../tags/tag118.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8.emf"/><Relationship Id="rId2" Type="http://schemas.openxmlformats.org/officeDocument/2006/relationships/tags" Target="../tags/tag128.xml"/><Relationship Id="rId1" Type="http://schemas.openxmlformats.org/officeDocument/2006/relationships/tags" Target="../tags/tag127.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8.emf"/><Relationship Id="rId2" Type="http://schemas.openxmlformats.org/officeDocument/2006/relationships/tags" Target="../tags/tag130.xml"/><Relationship Id="rId1" Type="http://schemas.openxmlformats.org/officeDocument/2006/relationships/tags" Target="../tags/tag129.xml"/></Relationships>
</file>

<file path=ppt/slides/_rels/slide24.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image" Target="../media/image9.jpeg"/><Relationship Id="rId3" Type="http://schemas.openxmlformats.org/officeDocument/2006/relationships/tags" Target="../tags/tag133.xml"/><Relationship Id="rId2" Type="http://schemas.openxmlformats.org/officeDocument/2006/relationships/tags" Target="../tags/tag132.xml"/><Relationship Id="rId16" Type="http://schemas.openxmlformats.org/officeDocument/2006/relationships/notesSlide" Target="../notesSlides/notesSlide18.xml"/><Relationship Id="rId15" Type="http://schemas.openxmlformats.org/officeDocument/2006/relationships/slideLayout" Target="../slideLayouts/slideLayout2.xml"/><Relationship Id="rId14" Type="http://schemas.openxmlformats.org/officeDocument/2006/relationships/tags" Target="../tags/tag143.xml"/><Relationship Id="rId13" Type="http://schemas.openxmlformats.org/officeDocument/2006/relationships/tags" Target="../tags/tag142.xml"/><Relationship Id="rId12" Type="http://schemas.openxmlformats.org/officeDocument/2006/relationships/tags" Target="../tags/tag141.xml"/><Relationship Id="rId11" Type="http://schemas.openxmlformats.org/officeDocument/2006/relationships/tags" Target="../tags/tag140.xml"/><Relationship Id="rId10" Type="http://schemas.openxmlformats.org/officeDocument/2006/relationships/tags" Target="../tags/tag139.xml"/><Relationship Id="rId1" Type="http://schemas.openxmlformats.org/officeDocument/2006/relationships/tags" Target="../tags/tag131.xml"/></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image" Target="../media/image9.jpeg"/><Relationship Id="rId3" Type="http://schemas.openxmlformats.org/officeDocument/2006/relationships/tags" Target="../tags/tag146.xml"/><Relationship Id="rId2" Type="http://schemas.openxmlformats.org/officeDocument/2006/relationships/tags" Target="../tags/tag145.xml"/><Relationship Id="rId10" Type="http://schemas.openxmlformats.org/officeDocument/2006/relationships/notesSlide" Target="../notesSlides/notesSlide19.xml"/><Relationship Id="rId1" Type="http://schemas.openxmlformats.org/officeDocument/2006/relationships/tags" Target="../tags/tag144.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image" Target="../media/image9.jpeg"/><Relationship Id="rId3" Type="http://schemas.openxmlformats.org/officeDocument/2006/relationships/tags" Target="../tags/tag153.xml"/><Relationship Id="rId2" Type="http://schemas.openxmlformats.org/officeDocument/2006/relationships/tags" Target="../tags/tag152.xml"/><Relationship Id="rId10" Type="http://schemas.openxmlformats.org/officeDocument/2006/relationships/notesSlide" Target="../notesSlides/notesSlide20.xml"/><Relationship Id="rId1" Type="http://schemas.openxmlformats.org/officeDocument/2006/relationships/tags" Target="../tags/tag151.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8.emf"/><Relationship Id="rId2" Type="http://schemas.openxmlformats.org/officeDocument/2006/relationships/tags" Target="../tags/tag159.xml"/><Relationship Id="rId1" Type="http://schemas.openxmlformats.org/officeDocument/2006/relationships/tags" Target="../tags/tag158.xml"/></Relationships>
</file>

<file path=ppt/slides/_rels/slide28.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0" Type="http://schemas.openxmlformats.org/officeDocument/2006/relationships/slideLayout" Target="../slideLayouts/slideLayout3.xml"/><Relationship Id="rId1" Type="http://schemas.openxmlformats.org/officeDocument/2006/relationships/tags" Target="../tags/tag16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68.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11">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502965" y="-609600"/>
            <a:ext cx="609600" cy="609600"/>
          </a:xfrm>
          <a:prstGeom prst="rect">
            <a:avLst/>
          </a:prstGeom>
        </p:spPr>
      </p:pic>
      <p:sp>
        <p:nvSpPr>
          <p:cNvPr id="17" name="14"/>
          <p:cNvSpPr/>
          <p:nvPr/>
        </p:nvSpPr>
        <p:spPr>
          <a:xfrm>
            <a:off x="74012" y="1557764"/>
            <a:ext cx="12043468" cy="2798445"/>
          </a:xfrm>
          <a:prstGeom prst="rect">
            <a:avLst/>
          </a:prstGeom>
        </p:spPr>
        <p:txBody>
          <a:bodyPr wrap="square">
            <a:spAutoFit/>
          </a:bodyPr>
          <a:lstStyle/>
          <a:p>
            <a:pPr algn="ctr">
              <a:lnSpc>
                <a:spcPct val="110000"/>
              </a:lnSpc>
            </a:pPr>
            <a:r>
              <a:rPr lang="zh-CN" altLang="en-US" sz="44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sym typeface="+mn-ea"/>
              </a:rPr>
              <a:t>强化软弱涣散基层党组织专项整治</a:t>
            </a:r>
            <a:endParaRPr lang="zh-CN" altLang="en-US" sz="44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10000"/>
              </a:lnSpc>
            </a:pPr>
            <a:r>
              <a:rPr lang="zh-CN" altLang="en-US" sz="44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rPr>
              <a:t>把基层党组织建成坚强战斗堡垒</a:t>
            </a:r>
            <a:endParaRPr lang="zh-CN" altLang="en-US" sz="44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10000"/>
              </a:lnSpc>
            </a:pPr>
            <a:endParaRPr lang="zh-CN" altLang="en-US" sz="44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10000"/>
              </a:lnSpc>
            </a:pPr>
            <a:r>
              <a:rPr lang="zh-CN" altLang="en-US" sz="28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rPr>
              <a:t>主讲人：</a:t>
            </a:r>
            <a:r>
              <a:rPr lang="en-US" altLang="zh-CN" sz="28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rPr>
              <a:t>A</a:t>
            </a:r>
            <a:r>
              <a:rPr lang="zh-CN" altLang="en-US" sz="28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rPr>
              <a:t>书记</a:t>
            </a:r>
            <a:endParaRPr lang="zh-CN" altLang="en-US" sz="2800" b="1">
              <a:solidFill>
                <a:srgbClr val="DA00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4" name="图片 13" descr="85fb03ec0d19e7e8d4e4226e4d07cdda"/>
          <p:cNvPicPr>
            <a:picLocks noChangeAspect="1"/>
          </p:cNvPicPr>
          <p:nvPr/>
        </p:nvPicPr>
        <p:blipFill>
          <a:blip r:embed="rId4"/>
          <a:srcRect t="57390"/>
          <a:stretch>
            <a:fillRect/>
          </a:stretch>
        </p:blipFill>
        <p:spPr>
          <a:xfrm>
            <a:off x="635" y="5029200"/>
            <a:ext cx="12192000" cy="1828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7" presetClass="entr" presetSubtype="0" fill="hold" grpId="1" nodeType="afterEffect">
                                  <p:stCondLst>
                                    <p:cond delay="0"/>
                                  </p:stCondLst>
                                  <p:iterate type="lt">
                                    <p:tmPct val="50000"/>
                                  </p:iterate>
                                  <p:childTnLst>
                                    <p:set>
                                      <p:cBhvr>
                                        <p:cTn id="9" dur="200" fill="hold">
                                          <p:stCondLst>
                                            <p:cond delay="0"/>
                                          </p:stCondLst>
                                        </p:cTn>
                                        <p:tgtEl>
                                          <p:spTgt spid="17"/>
                                        </p:tgtEl>
                                        <p:attrNameLst>
                                          <p:attrName>style.visibility</p:attrName>
                                        </p:attrNameLst>
                                      </p:cBhvr>
                                      <p:to>
                                        <p:strVal val="visible"/>
                                      </p:to>
                                    </p:set>
                                    <p:anim calcmode="discrete" valueType="clr">
                                      <p:cBhvr override="childStyle">
                                        <p:cTn id="10" dur="200"/>
                                        <p:tgtEl>
                                          <p:spTgt spid="17"/>
                                        </p:tgtEl>
                                        <p:attrNameLst>
                                          <p:attrName>style.color</p:attrName>
                                        </p:attrNameLst>
                                      </p:cBhvr>
                                      <p:tavLst>
                                        <p:tav tm="0">
                                          <p:val>
                                            <p:clrVal>
                                              <a:srgbClr val="FFC000"/>
                                            </p:clrVal>
                                          </p:val>
                                        </p:tav>
                                        <p:tav tm="50000">
                                          <p:val>
                                            <p:clrVal>
                                              <a:srgbClr val="C00000"/>
                                            </p:clrVal>
                                          </p:val>
                                        </p:tav>
                                      </p:tavLst>
                                    </p:anim>
                                    <p:anim calcmode="discrete" valueType="clr">
                                      <p:cBhvr>
                                        <p:cTn id="11" dur="200"/>
                                        <p:tgtEl>
                                          <p:spTgt spid="17"/>
                                        </p:tgtEl>
                                        <p:attrNameLst>
                                          <p:attrName>fillcolor</p:attrName>
                                        </p:attrNameLst>
                                      </p:cBhvr>
                                      <p:tavLst>
                                        <p:tav tm="0">
                                          <p:val>
                                            <p:clrVal>
                                              <a:schemeClr val="accent2"/>
                                            </p:clrVal>
                                          </p:val>
                                        </p:tav>
                                        <p:tav tm="50000">
                                          <p:val>
                                            <p:clrVal>
                                              <a:schemeClr val="hlink"/>
                                            </p:clrVal>
                                          </p:val>
                                        </p:tav>
                                      </p:tavLst>
                                    </p:anim>
                                    <p:set>
                                      <p:cBhvr>
                                        <p:cTn id="12" dur="200"/>
                                        <p:tgtEl>
                                          <p:spTgt spid="1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3" repeatCount="indefinite" fill="hold" display="0">
                  <p:stCondLst>
                    <p:cond delay="indefinite"/>
                  </p:stCondLst>
                  <p:endCondLst>
                    <p:cond evt="onStopAudio" delay="0">
                      <p:tgtEl>
                        <p:sldTgt/>
                      </p:tgtEl>
                    </p:cond>
                  </p:endCondLst>
                </p:cTn>
                <p:tgtEl>
                  <p:spTgt spid="7"/>
                </p:tgtEl>
              </p:cMediaNode>
            </p:audio>
          </p:childTnLst>
        </p:cTn>
      </p:par>
    </p:tnLst>
    <p:bldLst>
      <p:bldP spid="1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3"/>
          <p:cNvSpPr/>
          <p:nvPr/>
        </p:nvSpPr>
        <p:spPr>
          <a:xfrm>
            <a:off x="4695159" y="1203764"/>
            <a:ext cx="2662054" cy="606083"/>
          </a:xfrm>
          <a:prstGeom prst="roundRect">
            <a:avLst>
              <a:gd name="adj" fmla="val 50000"/>
            </a:avLst>
          </a:prstGeom>
          <a:gradFill>
            <a:gsLst>
              <a:gs pos="0">
                <a:srgbClr val="FF3302"/>
              </a:gs>
              <a:gs pos="100000">
                <a:srgbClr val="CB0800"/>
              </a:gs>
            </a:gsLst>
            <a:lin ang="5400000" scaled="1"/>
          </a:gradFill>
          <a:ln w="19050" cap="flat" cmpd="sng" algn="ctr">
            <a:noFill/>
            <a:prstDash val="solid"/>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14"/>
          <p:cNvSpPr txBox="1"/>
          <p:nvPr/>
        </p:nvSpPr>
        <p:spPr>
          <a:xfrm>
            <a:off x="4876539" y="1281169"/>
            <a:ext cx="2299294" cy="461645"/>
          </a:xfrm>
          <a:prstGeom prst="rect">
            <a:avLst/>
          </a:prstGeom>
          <a:noFill/>
          <a:effectLst/>
        </p:spPr>
        <p:txBody>
          <a:bodyPr wrap="square" lIns="0" tIns="0" rIns="0" bIns="0" rtlCol="0">
            <a:spAutoFit/>
          </a:bodyPr>
          <a:lstStyle/>
          <a:p>
            <a:pPr algn="ctr" defTabSz="1218565">
              <a:defRPr/>
            </a:pPr>
            <a:r>
              <a:rPr lang="zh-CN" altLang="en-US" sz="3000" kern="0" spc="400">
                <a:solidFill>
                  <a:srgbClr val="FFFFFF"/>
                </a:solidFill>
                <a:latin typeface="阿里巴巴普惠体 B" panose="00020600040101010101" charset="-122"/>
                <a:ea typeface="阿里巴巴普惠体 B" panose="00020600040101010101" charset="-122"/>
                <a:sym typeface="微软雅黑" panose="020B0503020204020204" pitchFamily="34" charset="-122"/>
              </a:rPr>
              <a:t>前言导读</a:t>
            </a:r>
            <a:endParaRPr lang="zh-CN" altLang="en-US" sz="3000" kern="0" spc="400">
              <a:solidFill>
                <a:srgbClr val="FFFFFF"/>
              </a:solidFill>
              <a:latin typeface="阿里巴巴普惠体 B" panose="00020600040101010101" charset="-122"/>
              <a:ea typeface="阿里巴巴普惠体 B" panose="00020600040101010101" charset="-122"/>
              <a:sym typeface="微软雅黑" panose="020B0503020204020204" pitchFamily="34" charset="-122"/>
            </a:endParaRPr>
          </a:p>
        </p:txBody>
      </p:sp>
      <p:sp>
        <p:nvSpPr>
          <p:cNvPr id="17" name="18"/>
          <p:cNvSpPr txBox="1"/>
          <p:nvPr/>
        </p:nvSpPr>
        <p:spPr>
          <a:xfrm>
            <a:off x="858520" y="2066290"/>
            <a:ext cx="10861040" cy="3075305"/>
          </a:xfrm>
          <a:prstGeom prst="rect">
            <a:avLst/>
          </a:prstGeom>
          <a:noFill/>
        </p:spPr>
        <p:txBody>
          <a:bodyPr wrap="square" lIns="121795" tIns="60897" rIns="121795" bIns="60897">
            <a:spAutoFit/>
          </a:bodyPr>
          <a:lstStyle/>
          <a:p>
            <a:pPr algn="l">
              <a:lnSpc>
                <a:spcPct val="100000"/>
              </a:lnSpc>
            </a:pPr>
            <a:r>
              <a:rPr lang="en-US" altLang="zh-CN" sz="2400">
                <a:solidFill>
                  <a:srgbClr val="FF0000"/>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    </a:t>
            </a:r>
            <a:r>
              <a:rPr lang="zh-CN" altLang="en-US" sz="2400">
                <a:solidFill>
                  <a:srgbClr val="FF0000"/>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今天，我围绕软弱涣散基层党组织专项整治这一重要课题，与大家进行一次深入的交流和探讨。这项工作，是党中央着眼于夯实党的执政根基、推进国家治理体系和治理能力现代化作出的重大部署，也是我们推动乡村全面振兴、实现高质量发展的必然要求。刚才，我看到了村容村貌的新变化，也感受到了大家干事创业的热情，这很好。但我们更要清醒地认识到，基础不牢，地动山摇。</a:t>
            </a:r>
            <a:r>
              <a:rPr lang="en-US" altLang="zh-CN" sz="2400">
                <a:solidFill>
                  <a:srgbClr val="FF0000"/>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a:t>
            </a:r>
            <a:r>
              <a:rPr lang="zh-CN" altLang="en-US" sz="2400">
                <a:solidFill>
                  <a:srgbClr val="FF0000"/>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村党组织被列为整治对象，这既是压力，更是动力。希望通过今天的党课，我们能够统一思想、深化认识、明确方向、凝聚力量，共同打赢这场专项整治的攻坚战，把基层党组织建设成为名副其实的坚强战斗堡垒。</a:t>
            </a:r>
            <a:endParaRPr lang="zh-CN" altLang="en-US" sz="2400">
              <a:solidFill>
                <a:srgbClr val="FF0000"/>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endParaRPr>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fltVal val="0"/>
                                          </p:val>
                                        </p:tav>
                                        <p:tav tm="100000">
                                          <p:val>
                                            <p:strVal val="#ppt_w"/>
                                          </p:val>
                                        </p:tav>
                                      </p:tavLst>
                                    </p:anim>
                                    <p:anim calcmode="lin" valueType="num">
                                      <p:cBhvr>
                                        <p:cTn id="8" dur="1500" fill="hold"/>
                                        <p:tgtEl>
                                          <p:spTgt spid="13"/>
                                        </p:tgtEl>
                                        <p:attrNameLst>
                                          <p:attrName>ppt_h</p:attrName>
                                        </p:attrNameLst>
                                      </p:cBhvr>
                                      <p:tavLst>
                                        <p:tav tm="0">
                                          <p:val>
                                            <p:fltVal val="0"/>
                                          </p:val>
                                        </p:tav>
                                        <p:tav tm="100000">
                                          <p:val>
                                            <p:strVal val="#ppt_h"/>
                                          </p:val>
                                        </p:tav>
                                      </p:tavLst>
                                    </p:anim>
                                    <p:animEffect transition="in" filter="fade">
                                      <p:cBhvr>
                                        <p:cTn id="9" dur="1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500" fill="hold"/>
                                        <p:tgtEl>
                                          <p:spTgt spid="12"/>
                                        </p:tgtEl>
                                        <p:attrNameLst>
                                          <p:attrName>ppt_w</p:attrName>
                                        </p:attrNameLst>
                                      </p:cBhvr>
                                      <p:tavLst>
                                        <p:tav tm="0">
                                          <p:val>
                                            <p:fltVal val="0"/>
                                          </p:val>
                                        </p:tav>
                                        <p:tav tm="100000">
                                          <p:val>
                                            <p:strVal val="#ppt_w"/>
                                          </p:val>
                                        </p:tav>
                                      </p:tavLst>
                                    </p:anim>
                                    <p:anim calcmode="lin" valueType="num">
                                      <p:cBhvr>
                                        <p:cTn id="13" dur="1500" fill="hold"/>
                                        <p:tgtEl>
                                          <p:spTgt spid="12"/>
                                        </p:tgtEl>
                                        <p:attrNameLst>
                                          <p:attrName>ppt_h</p:attrName>
                                        </p:attrNameLst>
                                      </p:cBhvr>
                                      <p:tavLst>
                                        <p:tav tm="0">
                                          <p:val>
                                            <p:fltVal val="0"/>
                                          </p:val>
                                        </p:tav>
                                        <p:tav tm="100000">
                                          <p:val>
                                            <p:strVal val="#ppt_h"/>
                                          </p:val>
                                        </p:tav>
                                      </p:tavLst>
                                    </p:anim>
                                    <p:animEffect transition="in" filter="fade">
                                      <p:cBhvr>
                                        <p:cTn id="14" dur="1500"/>
                                        <p:tgtEl>
                                          <p:spTgt spid="12"/>
                                        </p:tgtEl>
                                      </p:cBhvr>
                                    </p:animEffect>
                                  </p:childTnLst>
                                </p:cTn>
                              </p:par>
                            </p:childTnLst>
                          </p:cTn>
                        </p:par>
                        <p:par>
                          <p:cTn id="15" fill="hold">
                            <p:stCondLst>
                              <p:cond delay="15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3"/>
          <p:cNvSpPr/>
          <p:nvPr/>
        </p:nvSpPr>
        <p:spPr>
          <a:xfrm>
            <a:off x="4695159" y="1203764"/>
            <a:ext cx="2662054" cy="606083"/>
          </a:xfrm>
          <a:prstGeom prst="roundRect">
            <a:avLst>
              <a:gd name="adj" fmla="val 50000"/>
            </a:avLst>
          </a:prstGeom>
          <a:gradFill>
            <a:gsLst>
              <a:gs pos="0">
                <a:srgbClr val="FF3302"/>
              </a:gs>
              <a:gs pos="100000">
                <a:srgbClr val="CB0800"/>
              </a:gs>
            </a:gsLst>
            <a:lin ang="5400000" scaled="1"/>
          </a:gradFill>
          <a:ln w="19050" cap="flat" cmpd="sng" algn="ctr">
            <a:noFill/>
            <a:prstDash val="solid"/>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14"/>
          <p:cNvSpPr txBox="1"/>
          <p:nvPr/>
        </p:nvSpPr>
        <p:spPr>
          <a:xfrm>
            <a:off x="4876539" y="1281169"/>
            <a:ext cx="2299294" cy="461645"/>
          </a:xfrm>
          <a:prstGeom prst="rect">
            <a:avLst/>
          </a:prstGeom>
          <a:noFill/>
          <a:effectLst/>
        </p:spPr>
        <p:txBody>
          <a:bodyPr wrap="square" lIns="0" tIns="0" rIns="0" bIns="0" rtlCol="0">
            <a:spAutoFit/>
          </a:bodyPr>
          <a:lstStyle/>
          <a:p>
            <a:pPr algn="ctr" defTabSz="1218565">
              <a:defRPr/>
            </a:pPr>
            <a:r>
              <a:rPr lang="zh-CN" altLang="en-US" sz="3000" kern="0" spc="400">
                <a:solidFill>
                  <a:srgbClr val="FFFFFF"/>
                </a:solidFill>
                <a:latin typeface="思源黑体 CN Heavy" panose="020B0A00000000000000" pitchFamily="34" charset="-122"/>
                <a:ea typeface="思源黑体 CN Heavy" panose="020B0A00000000000000" pitchFamily="34" charset="-122"/>
                <a:sym typeface="微软雅黑" panose="020B0503020204020204" pitchFamily="34" charset="-122"/>
              </a:rPr>
              <a:t>目录</a:t>
            </a:r>
            <a:endParaRPr lang="zh-CN" altLang="en-US" sz="3000" kern="0" spc="400">
              <a:solidFill>
                <a:srgbClr val="FFFFFF"/>
              </a:solidFill>
              <a:latin typeface="思源黑体 CN Heavy" panose="020B0A00000000000000" pitchFamily="34" charset="-122"/>
              <a:ea typeface="思源黑体 CN Heavy" panose="020B0A00000000000000" pitchFamily="34" charset="-122"/>
              <a:sym typeface="微软雅黑" panose="020B0503020204020204" pitchFamily="34" charset="-122"/>
            </a:endParaRPr>
          </a:p>
        </p:txBody>
      </p:sp>
      <p:grpSp>
        <p:nvGrpSpPr>
          <p:cNvPr id="4" name="组合 3"/>
          <p:cNvGrpSpPr/>
          <p:nvPr>
            <p:custDataLst>
              <p:tags r:id="rId1"/>
            </p:custDataLst>
          </p:nvPr>
        </p:nvGrpSpPr>
        <p:grpSpPr>
          <a:xfrm>
            <a:off x="2629231" y="2114563"/>
            <a:ext cx="7584843" cy="569669"/>
            <a:chOff x="3206741" y="1691060"/>
            <a:chExt cx="10594105" cy="569912"/>
          </a:xfrm>
        </p:grpSpPr>
        <p:grpSp>
          <p:nvGrpSpPr>
            <p:cNvPr id="5" name="组合 4"/>
            <p:cNvGrpSpPr/>
            <p:nvPr/>
          </p:nvGrpSpPr>
          <p:grpSpPr>
            <a:xfrm>
              <a:off x="3206741" y="1691060"/>
              <a:ext cx="10594105" cy="569912"/>
              <a:chOff x="1935449" y="1559250"/>
              <a:chExt cx="10594105" cy="569912"/>
            </a:xfrm>
          </p:grpSpPr>
          <p:sp>
            <p:nvSpPr>
              <p:cNvPr id="3" name="Rectangle 15"/>
              <p:cNvSpPr>
                <a:spLocks noChangeArrowheads="1"/>
              </p:cNvSpPr>
              <p:nvPr>
                <p:custDataLst>
                  <p:tags r:id="rId2"/>
                </p:custDataLst>
              </p:nvPr>
            </p:nvSpPr>
            <p:spPr bwMode="auto">
              <a:xfrm>
                <a:off x="1935453" y="1559250"/>
                <a:ext cx="10594101" cy="569912"/>
              </a:xfrm>
              <a:prstGeom prst="rect">
                <a:avLst/>
              </a:prstGeom>
              <a:noFill/>
              <a:ln w="1588">
                <a:solidFill>
                  <a:srgbClr val="D1160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06" tIns="45702" rIns="91406" bIns="45702" numCol="1" anchor="t" anchorCtr="0" compatLnSpc="1"/>
              <a:lstStyle/>
              <a:p>
                <a:pPr defTabSz="685800">
                  <a:defRPr/>
                </a:pPr>
                <a:endParaRPr lang="zh-CN" altLang="en-US" sz="2200">
                  <a:solidFill>
                    <a:prstClr val="black"/>
                  </a:solidFill>
                  <a:latin typeface="思源黑体 CN Heavy" panose="020B0A00000000000000" pitchFamily="34" charset="-122"/>
                  <a:ea typeface="思源黑体 CN Heavy" panose="020B0A00000000000000" pitchFamily="34" charset="-122"/>
                  <a:cs typeface="+mn-ea"/>
                  <a:sym typeface="+mn-lt"/>
                </a:endParaRPr>
              </a:p>
            </p:txBody>
          </p:sp>
          <p:sp>
            <p:nvSpPr>
              <p:cNvPr id="7" name="矩形 6"/>
              <p:cNvSpPr/>
              <p:nvPr>
                <p:custDataLst>
                  <p:tags r:id="rId3"/>
                </p:custDataLst>
              </p:nvPr>
            </p:nvSpPr>
            <p:spPr>
              <a:xfrm>
                <a:off x="1935449" y="1592142"/>
                <a:ext cx="804616" cy="5181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rPr>
                  <a:t>1</a:t>
                </a:r>
                <a:endPar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endParaRPr>
              </a:p>
            </p:txBody>
          </p:sp>
        </p:grpSp>
        <p:sp>
          <p:nvSpPr>
            <p:cNvPr id="8" name="矩形 7"/>
            <p:cNvSpPr/>
            <p:nvPr>
              <p:custDataLst>
                <p:tags r:id="rId4"/>
              </p:custDataLst>
            </p:nvPr>
          </p:nvSpPr>
          <p:spPr>
            <a:xfrm>
              <a:off x="4145459" y="1795082"/>
              <a:ext cx="9231211" cy="430078"/>
            </a:xfrm>
            <a:prstGeom prst="rect">
              <a:avLst/>
            </a:prstGeom>
          </p:spPr>
          <p:txBody>
            <a:bodyPr wrap="none" anchor="ctr" anchorCtr="1">
              <a:spAutoFit/>
            </a:bodyPr>
            <a:lstStyle/>
            <a:p>
              <a:pPr algn="l" defTabSz="685800">
                <a:defRPr/>
              </a:pP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深刻认识重大意义，筑牢</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为何要整治</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的思想根基</a:t>
              </a:r>
              <a:endPar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endParaRPr>
            </a:p>
          </p:txBody>
        </p:sp>
      </p:grpSp>
      <p:grpSp>
        <p:nvGrpSpPr>
          <p:cNvPr id="10" name="组合 9"/>
          <p:cNvGrpSpPr/>
          <p:nvPr>
            <p:custDataLst>
              <p:tags r:id="rId5"/>
            </p:custDataLst>
          </p:nvPr>
        </p:nvGrpSpPr>
        <p:grpSpPr>
          <a:xfrm>
            <a:off x="2629231" y="2842273"/>
            <a:ext cx="7584843" cy="569669"/>
            <a:chOff x="3206741" y="1713930"/>
            <a:chExt cx="10594105" cy="569912"/>
          </a:xfrm>
        </p:grpSpPr>
        <p:grpSp>
          <p:nvGrpSpPr>
            <p:cNvPr id="18" name="组合 17"/>
            <p:cNvGrpSpPr/>
            <p:nvPr/>
          </p:nvGrpSpPr>
          <p:grpSpPr>
            <a:xfrm>
              <a:off x="3206741" y="1713930"/>
              <a:ext cx="10594105" cy="569912"/>
              <a:chOff x="1935449" y="1582120"/>
              <a:chExt cx="10594105" cy="569912"/>
            </a:xfrm>
          </p:grpSpPr>
          <p:sp>
            <p:nvSpPr>
              <p:cNvPr id="19" name="Rectangle 15"/>
              <p:cNvSpPr>
                <a:spLocks noChangeArrowheads="1"/>
              </p:cNvSpPr>
              <p:nvPr>
                <p:custDataLst>
                  <p:tags r:id="rId6"/>
                </p:custDataLst>
              </p:nvPr>
            </p:nvSpPr>
            <p:spPr bwMode="auto">
              <a:xfrm>
                <a:off x="1935453" y="1582120"/>
                <a:ext cx="10594101" cy="569912"/>
              </a:xfrm>
              <a:prstGeom prst="rect">
                <a:avLst/>
              </a:prstGeom>
              <a:noFill/>
              <a:ln w="1588">
                <a:solidFill>
                  <a:srgbClr val="D1160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06" tIns="45702" rIns="91406" bIns="45702" numCol="1" anchor="t" anchorCtr="0" compatLnSpc="1"/>
              <a:lstStyle/>
              <a:p>
                <a:pPr defTabSz="685800">
                  <a:defRPr/>
                </a:pPr>
                <a:endParaRPr lang="zh-CN" altLang="en-US" sz="2200">
                  <a:solidFill>
                    <a:prstClr val="black"/>
                  </a:solidFill>
                  <a:latin typeface="思源黑体 CN Heavy" panose="020B0A00000000000000" pitchFamily="34" charset="-122"/>
                  <a:ea typeface="思源黑体 CN Heavy" panose="020B0A00000000000000" pitchFamily="34" charset="-122"/>
                  <a:cs typeface="+mn-ea"/>
                  <a:sym typeface="+mn-lt"/>
                </a:endParaRPr>
              </a:p>
            </p:txBody>
          </p:sp>
          <p:sp>
            <p:nvSpPr>
              <p:cNvPr id="20" name="矩形 19"/>
              <p:cNvSpPr/>
              <p:nvPr>
                <p:custDataLst>
                  <p:tags r:id="rId7"/>
                </p:custDataLst>
              </p:nvPr>
            </p:nvSpPr>
            <p:spPr>
              <a:xfrm>
                <a:off x="1935449" y="1608024"/>
                <a:ext cx="804616" cy="5181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rPr>
                  <a:t>2</a:t>
                </a:r>
                <a:endPar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endParaRPr>
              </a:p>
            </p:txBody>
          </p:sp>
        </p:grpSp>
        <p:sp>
          <p:nvSpPr>
            <p:cNvPr id="21" name="矩形 20"/>
            <p:cNvSpPr/>
            <p:nvPr>
              <p:custDataLst>
                <p:tags r:id="rId8"/>
              </p:custDataLst>
            </p:nvPr>
          </p:nvSpPr>
          <p:spPr>
            <a:xfrm>
              <a:off x="4145459" y="1795082"/>
              <a:ext cx="9621462" cy="430078"/>
            </a:xfrm>
            <a:prstGeom prst="rect">
              <a:avLst/>
            </a:prstGeom>
          </p:spPr>
          <p:txBody>
            <a:bodyPr wrap="none" anchor="ctr" anchorCtr="1">
              <a:spAutoFit/>
            </a:bodyPr>
            <a:lstStyle/>
            <a:p>
              <a:pPr algn="l" defTabSz="685800">
                <a:defRPr/>
              </a:pP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准确把握政策要求，明确</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到底整治什么</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的核心任务</a:t>
              </a:r>
              <a:endParaRPr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endParaRPr>
            </a:p>
          </p:txBody>
        </p:sp>
      </p:grpSp>
      <p:grpSp>
        <p:nvGrpSpPr>
          <p:cNvPr id="17" name="组合 16"/>
          <p:cNvGrpSpPr/>
          <p:nvPr>
            <p:custDataLst>
              <p:tags r:id="rId9"/>
            </p:custDataLst>
          </p:nvPr>
        </p:nvGrpSpPr>
        <p:grpSpPr>
          <a:xfrm>
            <a:off x="2629231" y="3580778"/>
            <a:ext cx="7584843" cy="569669"/>
            <a:chOff x="3206741" y="1713930"/>
            <a:chExt cx="10594105" cy="569912"/>
          </a:xfrm>
        </p:grpSpPr>
        <p:grpSp>
          <p:nvGrpSpPr>
            <p:cNvPr id="22" name="组合 21"/>
            <p:cNvGrpSpPr/>
            <p:nvPr/>
          </p:nvGrpSpPr>
          <p:grpSpPr>
            <a:xfrm>
              <a:off x="3206741" y="1713930"/>
              <a:ext cx="10594105" cy="569912"/>
              <a:chOff x="1935449" y="1582120"/>
              <a:chExt cx="10594105" cy="569912"/>
            </a:xfrm>
          </p:grpSpPr>
          <p:sp>
            <p:nvSpPr>
              <p:cNvPr id="23" name="Rectangle 15"/>
              <p:cNvSpPr>
                <a:spLocks noChangeArrowheads="1"/>
              </p:cNvSpPr>
              <p:nvPr>
                <p:custDataLst>
                  <p:tags r:id="rId10"/>
                </p:custDataLst>
              </p:nvPr>
            </p:nvSpPr>
            <p:spPr bwMode="auto">
              <a:xfrm>
                <a:off x="1935453" y="1582120"/>
                <a:ext cx="10594101" cy="569912"/>
              </a:xfrm>
              <a:prstGeom prst="rect">
                <a:avLst/>
              </a:prstGeom>
              <a:noFill/>
              <a:ln w="1588">
                <a:solidFill>
                  <a:srgbClr val="D1160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06" tIns="45702" rIns="91406" bIns="45702" numCol="1" anchor="t" anchorCtr="0" compatLnSpc="1"/>
              <a:lstStyle/>
              <a:p>
                <a:pPr defTabSz="685800">
                  <a:defRPr/>
                </a:pPr>
                <a:endParaRPr lang="zh-CN" altLang="en-US" sz="2200">
                  <a:solidFill>
                    <a:prstClr val="black"/>
                  </a:solidFill>
                  <a:latin typeface="思源黑体 CN Heavy" panose="020B0A00000000000000" pitchFamily="34" charset="-122"/>
                  <a:ea typeface="思源黑体 CN Heavy" panose="020B0A00000000000000" pitchFamily="34" charset="-122"/>
                  <a:cs typeface="+mn-ea"/>
                  <a:sym typeface="+mn-lt"/>
                </a:endParaRPr>
              </a:p>
            </p:txBody>
          </p:sp>
          <p:sp>
            <p:nvSpPr>
              <p:cNvPr id="24" name="矩形 23"/>
              <p:cNvSpPr/>
              <p:nvPr>
                <p:custDataLst>
                  <p:tags r:id="rId11"/>
                </p:custDataLst>
              </p:nvPr>
            </p:nvSpPr>
            <p:spPr>
              <a:xfrm>
                <a:off x="1935449" y="1608024"/>
                <a:ext cx="804616" cy="5181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rPr>
                  <a:t>3</a:t>
                </a:r>
                <a:endPar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endParaRPr>
              </a:p>
            </p:txBody>
          </p:sp>
        </p:grpSp>
        <p:sp>
          <p:nvSpPr>
            <p:cNvPr id="25" name="矩形 24"/>
            <p:cNvSpPr/>
            <p:nvPr>
              <p:custDataLst>
                <p:tags r:id="rId12"/>
              </p:custDataLst>
            </p:nvPr>
          </p:nvSpPr>
          <p:spPr>
            <a:xfrm>
              <a:off x="4145459" y="1795082"/>
              <a:ext cx="9621462" cy="430078"/>
            </a:xfrm>
            <a:prstGeom prst="rect">
              <a:avLst/>
            </a:prstGeom>
          </p:spPr>
          <p:txBody>
            <a:bodyPr wrap="none" anchor="ctr" anchorCtr="1">
              <a:spAutoFit/>
            </a:bodyPr>
            <a:lstStyle/>
            <a:p>
              <a:pPr algn="l" defTabSz="685800">
                <a:defRPr/>
              </a:pP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严格遵循程序步骤，推动</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究竟怎么整治</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的措施落地</a:t>
              </a:r>
              <a:endParaRPr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endParaRPr>
            </a:p>
          </p:txBody>
        </p:sp>
      </p:grpSp>
      <p:grpSp>
        <p:nvGrpSpPr>
          <p:cNvPr id="26" name="组合 25"/>
          <p:cNvGrpSpPr/>
          <p:nvPr>
            <p:custDataLst>
              <p:tags r:id="rId13"/>
            </p:custDataLst>
          </p:nvPr>
        </p:nvGrpSpPr>
        <p:grpSpPr>
          <a:xfrm>
            <a:off x="2629231" y="4293248"/>
            <a:ext cx="7584843" cy="569669"/>
            <a:chOff x="3206741" y="1713930"/>
            <a:chExt cx="10594105" cy="569912"/>
          </a:xfrm>
        </p:grpSpPr>
        <p:grpSp>
          <p:nvGrpSpPr>
            <p:cNvPr id="27" name="组合 26"/>
            <p:cNvGrpSpPr/>
            <p:nvPr/>
          </p:nvGrpSpPr>
          <p:grpSpPr>
            <a:xfrm>
              <a:off x="3206741" y="1713930"/>
              <a:ext cx="10594105" cy="569912"/>
              <a:chOff x="1935449" y="1582120"/>
              <a:chExt cx="10594105" cy="569912"/>
            </a:xfrm>
          </p:grpSpPr>
          <p:sp>
            <p:nvSpPr>
              <p:cNvPr id="28" name="Rectangle 15"/>
              <p:cNvSpPr>
                <a:spLocks noChangeArrowheads="1"/>
              </p:cNvSpPr>
              <p:nvPr>
                <p:custDataLst>
                  <p:tags r:id="rId14"/>
                </p:custDataLst>
              </p:nvPr>
            </p:nvSpPr>
            <p:spPr bwMode="auto">
              <a:xfrm>
                <a:off x="1935453" y="1582120"/>
                <a:ext cx="10594101" cy="569912"/>
              </a:xfrm>
              <a:prstGeom prst="rect">
                <a:avLst/>
              </a:prstGeom>
              <a:noFill/>
              <a:ln w="1588">
                <a:solidFill>
                  <a:srgbClr val="D1160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06" tIns="45702" rIns="91406" bIns="45702" numCol="1" anchor="t" anchorCtr="0" compatLnSpc="1"/>
              <a:lstStyle/>
              <a:p>
                <a:pPr defTabSz="685800">
                  <a:defRPr/>
                </a:pPr>
                <a:endParaRPr lang="zh-CN" altLang="en-US" sz="2200">
                  <a:solidFill>
                    <a:prstClr val="black"/>
                  </a:solidFill>
                  <a:latin typeface="思源黑体 CN Heavy" panose="020B0A00000000000000" pitchFamily="34" charset="-122"/>
                  <a:ea typeface="思源黑体 CN Heavy" panose="020B0A00000000000000" pitchFamily="34" charset="-122"/>
                  <a:cs typeface="+mn-ea"/>
                  <a:sym typeface="+mn-lt"/>
                </a:endParaRPr>
              </a:p>
            </p:txBody>
          </p:sp>
          <p:sp>
            <p:nvSpPr>
              <p:cNvPr id="29" name="矩形 28"/>
              <p:cNvSpPr/>
              <p:nvPr>
                <p:custDataLst>
                  <p:tags r:id="rId15"/>
                </p:custDataLst>
              </p:nvPr>
            </p:nvSpPr>
            <p:spPr>
              <a:xfrm>
                <a:off x="1935449" y="1608024"/>
                <a:ext cx="804616" cy="5181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rPr>
                  <a:t>4</a:t>
                </a:r>
                <a:endParaRPr lang="en-US" altLang="zh-CN" sz="2200">
                  <a:solidFill>
                    <a:srgbClr val="FFF8E6"/>
                  </a:solidFill>
                  <a:latin typeface="思源黑体 CN Heavy" panose="020B0A00000000000000" pitchFamily="34" charset="-122"/>
                  <a:ea typeface="思源黑体 CN Heavy" panose="020B0A00000000000000" pitchFamily="34" charset="-122"/>
                  <a:cs typeface="+mn-ea"/>
                  <a:sym typeface="+mn-lt"/>
                </a:endParaRPr>
              </a:p>
            </p:txBody>
          </p:sp>
        </p:grpSp>
        <p:sp>
          <p:nvSpPr>
            <p:cNvPr id="30" name="矩形 29"/>
            <p:cNvSpPr/>
            <p:nvPr>
              <p:custDataLst>
                <p:tags r:id="rId16"/>
              </p:custDataLst>
            </p:nvPr>
          </p:nvSpPr>
          <p:spPr>
            <a:xfrm>
              <a:off x="4145459" y="1795082"/>
              <a:ext cx="9621462" cy="430078"/>
            </a:xfrm>
            <a:prstGeom prst="rect">
              <a:avLst/>
            </a:prstGeom>
          </p:spPr>
          <p:txBody>
            <a:bodyPr wrap="none" anchor="ctr" anchorCtr="1">
              <a:spAutoFit/>
            </a:bodyPr>
            <a:lstStyle/>
            <a:p>
              <a:pPr algn="l" defTabSz="685800">
                <a:defRPr/>
              </a:pP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强化责任担当，确保</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整治</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成果如何巩固</a:t>
              </a:r>
              <a:r>
                <a:rPr lang="en-US" altLang="zh-CN"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a:t>
              </a:r>
              <a:r>
                <a:rPr lang="zh-CN" altLang="en-US"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rPr>
                <a:t>的长效常治</a:t>
              </a:r>
              <a:endParaRPr sz="2200">
                <a:solidFill>
                  <a:srgbClr val="C00000"/>
                </a:solidFill>
                <a:latin typeface="思源黑体 CN Heavy" panose="020B0A00000000000000" pitchFamily="34" charset="-122"/>
                <a:ea typeface="思源黑体 CN Heavy" panose="020B0A00000000000000" pitchFamily="34" charset="-122"/>
                <a:cs typeface="思源黑体 CN Heavy" panose="020B0A00000000000000" pitchFamily="34" charset="-122"/>
                <a:sym typeface="+mn-lt"/>
              </a:endParaRPr>
            </a:p>
          </p:txBody>
        </p:sp>
      </p:grpSp>
      <p:pic>
        <p:nvPicPr>
          <p:cNvPr id="14" name="图片 13" descr="85fb03ec0d19e7e8d4e4226e4d07cdda"/>
          <p:cNvPicPr>
            <a:picLocks noChangeAspect="1"/>
          </p:cNvPicPr>
          <p:nvPr/>
        </p:nvPicPr>
        <p:blipFill>
          <a:blip r:embed="rId17"/>
          <a:srcRect t="57390"/>
          <a:stretch>
            <a:fillRect/>
          </a:stretch>
        </p:blipFill>
        <p:spPr>
          <a:xfrm>
            <a:off x="635" y="5029200"/>
            <a:ext cx="12192000" cy="1828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fltVal val="0"/>
                                          </p:val>
                                        </p:tav>
                                        <p:tav tm="100000">
                                          <p:val>
                                            <p:strVal val="#ppt_w"/>
                                          </p:val>
                                        </p:tav>
                                      </p:tavLst>
                                    </p:anim>
                                    <p:anim calcmode="lin" valueType="num">
                                      <p:cBhvr>
                                        <p:cTn id="8" dur="1500" fill="hold"/>
                                        <p:tgtEl>
                                          <p:spTgt spid="13"/>
                                        </p:tgtEl>
                                        <p:attrNameLst>
                                          <p:attrName>ppt_h</p:attrName>
                                        </p:attrNameLst>
                                      </p:cBhvr>
                                      <p:tavLst>
                                        <p:tav tm="0">
                                          <p:val>
                                            <p:fltVal val="0"/>
                                          </p:val>
                                        </p:tav>
                                        <p:tav tm="100000">
                                          <p:val>
                                            <p:strVal val="#ppt_h"/>
                                          </p:val>
                                        </p:tav>
                                      </p:tavLst>
                                    </p:anim>
                                    <p:animEffect transition="in" filter="fade">
                                      <p:cBhvr>
                                        <p:cTn id="9" dur="1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500" fill="hold"/>
                                        <p:tgtEl>
                                          <p:spTgt spid="12"/>
                                        </p:tgtEl>
                                        <p:attrNameLst>
                                          <p:attrName>ppt_w</p:attrName>
                                        </p:attrNameLst>
                                      </p:cBhvr>
                                      <p:tavLst>
                                        <p:tav tm="0">
                                          <p:val>
                                            <p:fltVal val="0"/>
                                          </p:val>
                                        </p:tav>
                                        <p:tav tm="100000">
                                          <p:val>
                                            <p:strVal val="#ppt_w"/>
                                          </p:val>
                                        </p:tav>
                                      </p:tavLst>
                                    </p:anim>
                                    <p:anim calcmode="lin" valueType="num">
                                      <p:cBhvr>
                                        <p:cTn id="13" dur="1500" fill="hold"/>
                                        <p:tgtEl>
                                          <p:spTgt spid="12"/>
                                        </p:tgtEl>
                                        <p:attrNameLst>
                                          <p:attrName>ppt_h</p:attrName>
                                        </p:attrNameLst>
                                      </p:cBhvr>
                                      <p:tavLst>
                                        <p:tav tm="0">
                                          <p:val>
                                            <p:fltVal val="0"/>
                                          </p:val>
                                        </p:tav>
                                        <p:tav tm="100000">
                                          <p:val>
                                            <p:strVal val="#ppt_h"/>
                                          </p:val>
                                        </p:tav>
                                      </p:tavLst>
                                    </p:anim>
                                    <p:animEffect transition="in" filter="fade">
                                      <p:cBhvr>
                                        <p:cTn id="14" dur="1500"/>
                                        <p:tgtEl>
                                          <p:spTgt spid="12"/>
                                        </p:tgtEl>
                                      </p:cBhvr>
                                    </p:animEffect>
                                  </p:childTnLst>
                                </p:cTn>
                              </p:par>
                            </p:childTnLst>
                          </p:cTn>
                        </p:par>
                        <p:par>
                          <p:cTn id="15" fill="hold">
                            <p:stCondLst>
                              <p:cond delay="1500"/>
                            </p:stCondLst>
                            <p:childTnLst>
                              <p:par>
                                <p:cTn id="16" presetID="2" presetClass="entr" presetSubtype="2" fill="hold" nodeType="afterEffect">
                                  <p:stCondLst>
                                    <p:cond delay="0"/>
                                  </p:stCondLst>
                                  <p:childTnLst>
                                    <p:set>
                                      <p:cBhvr>
                                        <p:cTn id="17" dur="1000" fill="hold">
                                          <p:stCondLst>
                                            <p:cond delay="0"/>
                                          </p:stCondLst>
                                        </p:cTn>
                                        <p:tgtEl>
                                          <p:spTgt spid="4"/>
                                        </p:tgtEl>
                                        <p:attrNameLst>
                                          <p:attrName>style.visibility</p:attrName>
                                        </p:attrNameLst>
                                      </p:cBhvr>
                                      <p:to>
                                        <p:strVal val="visible"/>
                                      </p:to>
                                    </p:set>
                                    <p:anim calcmode="lin" valueType="num">
                                      <p:cBhvr additive="base">
                                        <p:cTn id="18" dur="1000" fill="hold"/>
                                        <p:tgtEl>
                                          <p:spTgt spid="4"/>
                                        </p:tgtEl>
                                        <p:attrNameLst>
                                          <p:attrName>ppt_x</p:attrName>
                                        </p:attrNameLst>
                                      </p:cBhvr>
                                      <p:tavLst>
                                        <p:tav tm="0">
                                          <p:val>
                                            <p:strVal val="1+#ppt_w/2"/>
                                          </p:val>
                                        </p:tav>
                                        <p:tav tm="100000">
                                          <p:val>
                                            <p:strVal val="#ppt_x"/>
                                          </p:val>
                                        </p:tav>
                                      </p:tavLst>
                                    </p:anim>
                                    <p:anim calcmode="lin" valueType="num">
                                      <p:cBhvr additive="base">
                                        <p:cTn id="19" dur="10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2" presetClass="entr" presetSubtype="2" fill="hold" nodeType="afterEffect">
                                  <p:stCondLst>
                                    <p:cond delay="0"/>
                                  </p:stCondLst>
                                  <p:childTnLst>
                                    <p:set>
                                      <p:cBhvr>
                                        <p:cTn id="22" dur="1000"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1+#ppt_w/2"/>
                                          </p:val>
                                        </p:tav>
                                        <p:tav tm="100000">
                                          <p:val>
                                            <p:strVal val="#ppt_x"/>
                                          </p:val>
                                        </p:tav>
                                      </p:tavLst>
                                    </p:anim>
                                    <p:anim calcmode="lin" valueType="num">
                                      <p:cBhvr additive="base">
                                        <p:cTn id="24" dur="10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2" presetClass="entr" presetSubtype="2" fill="hold" nodeType="afterEffect">
                                  <p:stCondLst>
                                    <p:cond delay="0"/>
                                  </p:stCondLst>
                                  <p:childTnLst>
                                    <p:set>
                                      <p:cBhvr>
                                        <p:cTn id="27" dur="1000" fill="hold">
                                          <p:stCondLst>
                                            <p:cond delay="0"/>
                                          </p:stCondLst>
                                        </p:cTn>
                                        <p:tgtEl>
                                          <p:spTgt spid="17"/>
                                        </p:tgtEl>
                                        <p:attrNameLst>
                                          <p:attrName>style.visibility</p:attrName>
                                        </p:attrNameLst>
                                      </p:cBhvr>
                                      <p:to>
                                        <p:strVal val="visible"/>
                                      </p:to>
                                    </p:set>
                                    <p:anim calcmode="lin" valueType="num">
                                      <p:cBhvr additive="base">
                                        <p:cTn id="28" dur="1000" fill="hold"/>
                                        <p:tgtEl>
                                          <p:spTgt spid="17"/>
                                        </p:tgtEl>
                                        <p:attrNameLst>
                                          <p:attrName>ppt_x</p:attrName>
                                        </p:attrNameLst>
                                      </p:cBhvr>
                                      <p:tavLst>
                                        <p:tav tm="0">
                                          <p:val>
                                            <p:strVal val="1+#ppt_w/2"/>
                                          </p:val>
                                        </p:tav>
                                        <p:tav tm="100000">
                                          <p:val>
                                            <p:strVal val="#ppt_x"/>
                                          </p:val>
                                        </p:tav>
                                      </p:tavLst>
                                    </p:anim>
                                    <p:anim calcmode="lin" valueType="num">
                                      <p:cBhvr additive="base">
                                        <p:cTn id="29" dur="10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4500"/>
                            </p:stCondLst>
                            <p:childTnLst>
                              <p:par>
                                <p:cTn id="31" presetID="2" presetClass="entr" presetSubtype="2" fill="hold" nodeType="afterEffect">
                                  <p:stCondLst>
                                    <p:cond delay="0"/>
                                  </p:stCondLst>
                                  <p:childTnLst>
                                    <p:set>
                                      <p:cBhvr>
                                        <p:cTn id="32" dur="1000" fill="hold">
                                          <p:stCondLst>
                                            <p:cond delay="0"/>
                                          </p:stCondLst>
                                        </p:cTn>
                                        <p:tgtEl>
                                          <p:spTgt spid="26"/>
                                        </p:tgtEl>
                                        <p:attrNameLst>
                                          <p:attrName>style.visibility</p:attrName>
                                        </p:attrNameLst>
                                      </p:cBhvr>
                                      <p:to>
                                        <p:strVal val="visible"/>
                                      </p:to>
                                    </p:set>
                                    <p:anim calcmode="lin" valueType="num">
                                      <p:cBhvr additive="base">
                                        <p:cTn id="33" dur="1000" fill="hold"/>
                                        <p:tgtEl>
                                          <p:spTgt spid="26"/>
                                        </p:tgtEl>
                                        <p:attrNameLst>
                                          <p:attrName>ppt_x</p:attrName>
                                        </p:attrNameLst>
                                      </p:cBhvr>
                                      <p:tavLst>
                                        <p:tav tm="0">
                                          <p:val>
                                            <p:strVal val="1+#ppt_w/2"/>
                                          </p:val>
                                        </p:tav>
                                        <p:tav tm="100000">
                                          <p:val>
                                            <p:strVal val="#ppt_x"/>
                                          </p:val>
                                        </p:tav>
                                      </p:tavLst>
                                    </p:anim>
                                    <p:anim calcmode="lin" valueType="num">
                                      <p:cBhvr additive="base">
                                        <p:cTn id="34"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圆角矩形 10"/>
          <p:cNvSpPr/>
          <p:nvPr/>
        </p:nvSpPr>
        <p:spPr>
          <a:xfrm>
            <a:off x="4758260" y="1609661"/>
            <a:ext cx="2676563" cy="558427"/>
          </a:xfrm>
          <a:prstGeom prst="roundRect">
            <a:avLst>
              <a:gd name="adj" fmla="val 50000"/>
            </a:avLst>
          </a:prstGeom>
          <a:solidFill>
            <a:srgbClr val="C00000"/>
          </a:solidFill>
          <a:ln w="12700" cap="flat" cmpd="sng" algn="ctr">
            <a:noFill/>
            <a:prstDash val="solid"/>
            <a:miter lim="800000"/>
          </a:ln>
          <a:effectLst/>
        </p:spPr>
        <p:txBody>
          <a:bodyPr rtlCol="0" anchor="ctr"/>
          <a:lstStyle/>
          <a:p>
            <a:pPr algn="dist">
              <a:defRPr/>
            </a:pPr>
            <a:endParaRPr lang="zh-CN" altLang="en-US" sz="2400" kern="0">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40" name="文本框 39"/>
          <p:cNvSpPr txBox="1"/>
          <p:nvPr/>
        </p:nvSpPr>
        <p:spPr>
          <a:xfrm>
            <a:off x="5080187" y="1584261"/>
            <a:ext cx="2102560" cy="583565"/>
          </a:xfrm>
          <a:prstGeom prst="rect">
            <a:avLst/>
          </a:prstGeom>
          <a:noFill/>
        </p:spPr>
        <p:txBody>
          <a:bodyPr vert="horz" wrap="square" rtlCol="0">
            <a:spAutoFit/>
          </a:bodyPr>
          <a:lstStyle/>
          <a:p>
            <a:pPr algn="ctr"/>
            <a:r>
              <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rPr>
              <a:t>第一章节</a:t>
            </a:r>
            <a:endPar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22" name="TextBox 20"/>
          <p:cNvSpPr txBox="1"/>
          <p:nvPr/>
        </p:nvSpPr>
        <p:spPr>
          <a:xfrm>
            <a:off x="1715770" y="2867025"/>
            <a:ext cx="8831580" cy="1445260"/>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algn="ctr">
              <a:defRPr/>
            </a:pP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深刻认识重大意义，筑牢</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为何要整治</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的思想根基</a:t>
            </a:r>
            <a:endPar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endParaRPr>
          </a:p>
        </p:txBody>
      </p:sp>
      <p:grpSp>
        <p:nvGrpSpPr>
          <p:cNvPr id="5" name="PA-10221"/>
          <p:cNvGrpSpPr/>
          <p:nvPr>
            <p:custDataLst>
              <p:tags r:id="rId1"/>
            </p:custDataLst>
          </p:nvPr>
        </p:nvGrpSpPr>
        <p:grpSpPr>
          <a:xfrm>
            <a:off x="1892300" y="2367280"/>
            <a:ext cx="8477250" cy="410845"/>
            <a:chOff x="1188720" y="5413580"/>
            <a:chExt cx="9814562" cy="411158"/>
          </a:xfrm>
        </p:grpSpPr>
        <p:sp>
          <p:nvSpPr>
            <p:cNvPr id="3" name="PA-矩形 5"/>
            <p:cNvSpPr/>
            <p:nvPr>
              <p:custDataLst>
                <p:tags r:id="rId2"/>
              </p:custDataLst>
            </p:nvPr>
          </p:nvSpPr>
          <p:spPr>
            <a:xfrm>
              <a:off x="1188720"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7" name="PA-矩形 6"/>
            <p:cNvSpPr/>
            <p:nvPr>
              <p:custDataLst>
                <p:tags r:id="rId3"/>
              </p:custDataLst>
            </p:nvPr>
          </p:nvSpPr>
          <p:spPr>
            <a:xfrm>
              <a:off x="7000242"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nvGrpSpPr>
            <p:cNvPr id="8" name="组合 7"/>
            <p:cNvGrpSpPr/>
            <p:nvPr/>
          </p:nvGrpSpPr>
          <p:grpSpPr>
            <a:xfrm>
              <a:off x="5406442" y="5413580"/>
              <a:ext cx="1379118" cy="411158"/>
              <a:chOff x="5402520" y="5413580"/>
              <a:chExt cx="1379118" cy="411158"/>
            </a:xfrm>
          </p:grpSpPr>
          <p:sp>
            <p:nvSpPr>
              <p:cNvPr id="4" name="PA-5-Point Star 8"/>
              <p:cNvSpPr/>
              <p:nvPr>
                <p:custDataLst>
                  <p:tags r:id="rId4"/>
                </p:custDataLst>
              </p:nvPr>
            </p:nvSpPr>
            <p:spPr>
              <a:xfrm>
                <a:off x="5886500" y="5413580"/>
                <a:ext cx="411158" cy="41115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0" name="PA-5-Point Star 9"/>
              <p:cNvSpPr/>
              <p:nvPr>
                <p:custDataLst>
                  <p:tags r:id="rId5"/>
                </p:custDataLst>
              </p:nvPr>
            </p:nvSpPr>
            <p:spPr>
              <a:xfrm>
                <a:off x="558608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1" name="PA-5-Point Star 10"/>
              <p:cNvSpPr/>
              <p:nvPr>
                <p:custDataLst>
                  <p:tags r:id="rId6"/>
                </p:custDataLst>
              </p:nvPr>
            </p:nvSpPr>
            <p:spPr>
              <a:xfrm>
                <a:off x="634915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2" name="PA-5-Point Star 11"/>
              <p:cNvSpPr/>
              <p:nvPr>
                <p:custDataLst>
                  <p:tags r:id="rId7"/>
                </p:custDataLst>
              </p:nvPr>
            </p:nvSpPr>
            <p:spPr>
              <a:xfrm>
                <a:off x="540252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3" name="PA-5-Point Star 12"/>
              <p:cNvSpPr/>
              <p:nvPr>
                <p:custDataLst>
                  <p:tags r:id="rId8"/>
                </p:custDataLst>
              </p:nvPr>
            </p:nvSpPr>
            <p:spPr>
              <a:xfrm>
                <a:off x="664957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grpSp>
      <p:pic>
        <p:nvPicPr>
          <p:cNvPr id="14" name="图片 13" descr="85fb03ec0d19e7e8d4e4226e4d07cdda"/>
          <p:cNvPicPr>
            <a:picLocks noChangeAspect="1"/>
          </p:cNvPicPr>
          <p:nvPr/>
        </p:nvPicPr>
        <p:blipFill>
          <a:blip r:embed="rId9"/>
          <a:srcRect t="57390"/>
          <a:stretch>
            <a:fillRect/>
          </a:stretch>
        </p:blipFill>
        <p:spPr>
          <a:xfrm>
            <a:off x="635" y="5029200"/>
            <a:ext cx="12192000" cy="1828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anim calcmode="lin" valueType="num">
                                      <p:cBhvr>
                                        <p:cTn id="8" dur="750" fill="hold"/>
                                        <p:tgtEl>
                                          <p:spTgt spid="39"/>
                                        </p:tgtEl>
                                        <p:attrNameLst>
                                          <p:attrName>ppt_x</p:attrName>
                                        </p:attrNameLst>
                                      </p:cBhvr>
                                      <p:tavLst>
                                        <p:tav tm="0">
                                          <p:val>
                                            <p:strVal val="#ppt_x"/>
                                          </p:val>
                                        </p:tav>
                                        <p:tav tm="100000">
                                          <p:val>
                                            <p:strVal val="#ppt_x"/>
                                          </p:val>
                                        </p:tav>
                                      </p:tavLst>
                                    </p:anim>
                                    <p:anim calcmode="lin" valueType="num">
                                      <p:cBhvr>
                                        <p:cTn id="9" dur="750" fill="hold"/>
                                        <p:tgtEl>
                                          <p:spTgt spid="39"/>
                                        </p:tgtEl>
                                        <p:attrNameLst>
                                          <p:attrName>ppt_y</p:attrName>
                                        </p:attrNameLst>
                                      </p:cBhvr>
                                      <p:tavLst>
                                        <p:tav tm="0">
                                          <p:val>
                                            <p:strVal val="#ppt_y+.1"/>
                                          </p:val>
                                        </p:tav>
                                        <p:tav tm="100000">
                                          <p:val>
                                            <p:strVal val="#ppt_y"/>
                                          </p:val>
                                        </p:tav>
                                      </p:tavLst>
                                    </p:anim>
                                  </p:childTnLst>
                                </p:cTn>
                              </p:par>
                              <p:par>
                                <p:cTn id="10" presetID="23" presetClass="entr" presetSubtype="32" fill="hold" grpId="0" nodeType="withEffect">
                                  <p:stCondLst>
                                    <p:cond delay="50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strVal val="4*#ppt_w"/>
                                          </p:val>
                                        </p:tav>
                                        <p:tav tm="100000">
                                          <p:val>
                                            <p:strVal val="#ppt_w"/>
                                          </p:val>
                                        </p:tav>
                                      </p:tavLst>
                                    </p:anim>
                                    <p:anim calcmode="lin" valueType="num">
                                      <p:cBhvr>
                                        <p:cTn id="13" dur="500" fill="hold"/>
                                        <p:tgtEl>
                                          <p:spTgt spid="40"/>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2"/>
                                        </p:tgtEl>
                                        <p:attrNameLst>
                                          <p:attrName>style.visibility</p:attrName>
                                        </p:attrNameLst>
                                      </p:cBhvr>
                                      <p:to>
                                        <p:strVal val="visible"/>
                                      </p:to>
                                    </p:set>
                                    <p:anim by="(-#ppt_w*2)" calcmode="lin" valueType="num">
                                      <p:cBhvr rctx="PPT">
                                        <p:cTn id="17" dur="300" autoRev="1" fill="hold">
                                          <p:stCondLst>
                                            <p:cond delay="0"/>
                                          </p:stCondLst>
                                        </p:cTn>
                                        <p:tgtEl>
                                          <p:spTgt spid="22"/>
                                        </p:tgtEl>
                                        <p:attrNameLst>
                                          <p:attrName>ppt_w</p:attrName>
                                        </p:attrNameLst>
                                      </p:cBhvr>
                                    </p:anim>
                                    <p:anim by="(#ppt_w*0.50)" calcmode="lin" valueType="num">
                                      <p:cBhvr>
                                        <p:cTn id="18" dur="300" decel="50000" autoRev="1" fill="hold">
                                          <p:stCondLst>
                                            <p:cond delay="0"/>
                                          </p:stCondLst>
                                        </p:cTn>
                                        <p:tgtEl>
                                          <p:spTgt spid="22"/>
                                        </p:tgtEl>
                                        <p:attrNameLst>
                                          <p:attrName>ppt_x</p:attrName>
                                        </p:attrNameLst>
                                      </p:cBhvr>
                                    </p:anim>
                                    <p:anim from="(-#ppt_h/2)" to="(#ppt_y)" calcmode="lin" valueType="num">
                                      <p:cBhvr>
                                        <p:cTn id="19" dur="600" fill="hold">
                                          <p:stCondLst>
                                            <p:cond delay="0"/>
                                          </p:stCondLst>
                                        </p:cTn>
                                        <p:tgtEl>
                                          <p:spTgt spid="22"/>
                                        </p:tgtEl>
                                        <p:attrNameLst>
                                          <p:attrName>ppt_y</p:attrName>
                                        </p:attrNameLst>
                                      </p:cBhvr>
                                    </p:anim>
                                    <p:animRot by="21600000">
                                      <p:cBhvr>
                                        <p:cTn id="20" dur="600" fill="hold">
                                          <p:stCondLst>
                                            <p:cond delay="0"/>
                                          </p:stCondLst>
                                        </p:cTn>
                                        <p:tgtEl>
                                          <p:spTgt spid="22"/>
                                        </p:tgtEl>
                                        <p:attrNameLst>
                                          <p:attrName>r</p:attrName>
                                        </p:attrNameLst>
                                      </p:cBhvr>
                                    </p:animRot>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对角圆角 10"/>
          <p:cNvSpPr/>
          <p:nvPr/>
        </p:nvSpPr>
        <p:spPr>
          <a:xfrm>
            <a:off x="974725" y="2181860"/>
            <a:ext cx="6252210" cy="3618230"/>
          </a:xfrm>
          <a:prstGeom prst="round2DiagRect">
            <a:avLst>
              <a:gd name="adj1" fmla="val 9651"/>
              <a:gd name="adj2" fmla="val 0"/>
            </a:avLst>
          </a:prstGeom>
          <a:solidFill>
            <a:srgbClr val="FFFFF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279525" y="2846705"/>
            <a:ext cx="5683250" cy="2168525"/>
          </a:xfrm>
          <a:prstGeom prst="rect">
            <a:avLst/>
          </a:prstGeom>
          <a:noFill/>
        </p:spPr>
        <p:txBody>
          <a:bodyPr wrap="square" rtlCol="0">
            <a:spAutoFit/>
          </a:bodyPr>
          <a:lstStyle>
            <a:defPPr>
              <a:defRPr lang="zh-CN"/>
            </a:defPPr>
            <a:lvl1pPr algn="ctr">
              <a:lnSpc>
                <a:spcPct val="120000"/>
              </a:lnSpc>
              <a:spcAft>
                <a:spcPts val="600"/>
              </a:spcAft>
              <a:defRPr>
                <a:solidFill>
                  <a:srgbClr val="C00000"/>
                </a:solidFill>
                <a:latin typeface="思源黑体 CN Medium" panose="020B0600000000000000" pitchFamily="34" charset="-122"/>
                <a:ea typeface="思源黑体 CN Medium" panose="020B0600000000000000" pitchFamily="34" charset="-122"/>
              </a:defRPr>
            </a:lvl1pPr>
          </a:lstStyle>
          <a:p>
            <a:pPr algn="l">
              <a:lnSpc>
                <a:spcPct val="150000"/>
              </a:lnSpc>
            </a:pPr>
            <a:r>
              <a:rPr lang="en-US" altLang="zh-CN">
                <a:solidFill>
                  <a:schemeClr val="tx1"/>
                </a:solidFill>
                <a:cs typeface="思源黑体 CN Medium" panose="020B0600000000000000" pitchFamily="34" charset="-122"/>
              </a:rPr>
              <a:t>“</a:t>
            </a:r>
            <a:r>
              <a:rPr lang="zh-CN" altLang="en-US">
                <a:solidFill>
                  <a:schemeClr val="tx1"/>
                </a:solidFill>
                <a:cs typeface="思源黑体 CN Medium" panose="020B0600000000000000" pitchFamily="34" charset="-122"/>
              </a:rPr>
              <a:t>欲筑室者，先治其基。</a:t>
            </a:r>
            <a:r>
              <a:rPr lang="en-US" altLang="zh-CN">
                <a:solidFill>
                  <a:schemeClr val="tx1"/>
                </a:solidFill>
                <a:cs typeface="思源黑体 CN Medium" panose="020B0600000000000000" pitchFamily="34" charset="-122"/>
              </a:rPr>
              <a:t>”</a:t>
            </a:r>
            <a:r>
              <a:rPr lang="zh-CN" altLang="en-US">
                <a:solidFill>
                  <a:schemeClr val="tx1"/>
                </a:solidFill>
                <a:cs typeface="思源黑体 CN Medium" panose="020B0600000000000000" pitchFamily="34" charset="-122"/>
              </a:rPr>
              <a:t>基层党组织是我们党全部工作和战斗力的基础，是党在社会基层组织中的战斗堡垒，是党的执政根基所在。开展软弱涣散基层党组织专项整治工作，绝非一时之举，也不是权宜之计，而是具有深刻战略考量和重大现实意义的政治任务。</a:t>
            </a:r>
            <a:endParaRPr lang="zh-CN" altLang="en-US">
              <a:solidFill>
                <a:schemeClr val="tx1"/>
              </a:solidFill>
              <a:cs typeface="思源黑体 CN Medium" panose="020B0600000000000000" pitchFamily="34"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49285" y="1848686"/>
            <a:ext cx="3830652" cy="5009314"/>
          </a:xfrm>
          <a:prstGeom prst="rect">
            <a:avLst/>
          </a:prstGeom>
        </p:spPr>
      </p:pic>
      <p:sp>
        <p:nvSpPr>
          <p:cNvPr id="3" name="TextBox 21"/>
          <p:cNvSpPr txBox="1"/>
          <p:nvPr userDrawn="1">
            <p:custDataLst>
              <p:tags r:id="rId2"/>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深刻认识重大意义，筑牢</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为何要整治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的思想根基</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5"/>
          <p:cNvSpPr>
            <a:spLocks noChangeAspect="1"/>
          </p:cNvSpPr>
          <p:nvPr/>
        </p:nvSpPr>
        <p:spPr bwMode="auto">
          <a:xfrm>
            <a:off x="852340" y="1594226"/>
            <a:ext cx="684237" cy="821930"/>
          </a:xfrm>
          <a:custGeom>
            <a:avLst/>
            <a:gdLst>
              <a:gd name="T0" fmla="*/ 5078 w 10156"/>
              <a:gd name="T1" fmla="*/ 12200 h 12200"/>
              <a:gd name="T2" fmla="*/ 1750 w 10156"/>
              <a:gd name="T3" fmla="*/ 8872 h 12200"/>
              <a:gd name="T4" fmla="*/ 1758 w 10156"/>
              <a:gd name="T5" fmla="*/ 8862 h 12200"/>
              <a:gd name="T6" fmla="*/ 0 w 10156"/>
              <a:gd name="T7" fmla="*/ 5078 h 12200"/>
              <a:gd name="T8" fmla="*/ 5078 w 10156"/>
              <a:gd name="T9" fmla="*/ 0 h 12200"/>
              <a:gd name="T10" fmla="*/ 10156 w 10156"/>
              <a:gd name="T11" fmla="*/ 5078 h 12200"/>
              <a:gd name="T12" fmla="*/ 8387 w 10156"/>
              <a:gd name="T13" fmla="*/ 8874 h 12200"/>
              <a:gd name="T14" fmla="*/ 8392 w 10156"/>
              <a:gd name="T15" fmla="*/ 8880 h 12200"/>
              <a:gd name="T16" fmla="*/ 8195 w 10156"/>
              <a:gd name="T17" fmla="*/ 9083 h 12200"/>
              <a:gd name="T18" fmla="*/ 5078 w 10156"/>
              <a:gd name="T19" fmla="*/ 12200 h 12200"/>
              <a:gd name="T20" fmla="*/ 2609 w 10156"/>
              <a:gd name="T21" fmla="*/ 8826 h 12200"/>
              <a:gd name="T22" fmla="*/ 5078 w 10156"/>
              <a:gd name="T23" fmla="*/ 11295 h 12200"/>
              <a:gd name="T24" fmla="*/ 7736 w 10156"/>
              <a:gd name="T25" fmla="*/ 8631 h 12200"/>
              <a:gd name="T26" fmla="*/ 9516 w 10156"/>
              <a:gd name="T27" fmla="*/ 5078 h 12200"/>
              <a:gd name="T28" fmla="*/ 5078 w 10156"/>
              <a:gd name="T29" fmla="*/ 640 h 12200"/>
              <a:gd name="T30" fmla="*/ 640 w 10156"/>
              <a:gd name="T31" fmla="*/ 5078 h 12200"/>
              <a:gd name="T32" fmla="*/ 2421 w 10156"/>
              <a:gd name="T33" fmla="*/ 8631 h 12200"/>
              <a:gd name="T34" fmla="*/ 2609 w 10156"/>
              <a:gd name="T35" fmla="*/ 8826 h 12200"/>
              <a:gd name="T36" fmla="*/ 5061 w 10156"/>
              <a:gd name="T37" fmla="*/ 6939 h 12200"/>
              <a:gd name="T38" fmla="*/ 2920 w 10156"/>
              <a:gd name="T39" fmla="*/ 4698 h 12200"/>
              <a:gd name="T40" fmla="*/ 5061 w 10156"/>
              <a:gd name="T41" fmla="*/ 2457 h 12200"/>
              <a:gd name="T42" fmla="*/ 7204 w 10156"/>
              <a:gd name="T43" fmla="*/ 4698 h 12200"/>
              <a:gd name="T44" fmla="*/ 5061 w 10156"/>
              <a:gd name="T45" fmla="*/ 6939 h 12200"/>
              <a:gd name="T46" fmla="*/ 5061 w 10156"/>
              <a:gd name="T47" fmla="*/ 3097 h 12200"/>
              <a:gd name="T48" fmla="*/ 3560 w 10156"/>
              <a:gd name="T49" fmla="*/ 4698 h 12200"/>
              <a:gd name="T50" fmla="*/ 5061 w 10156"/>
              <a:gd name="T51" fmla="*/ 6299 h 12200"/>
              <a:gd name="T52" fmla="*/ 6564 w 10156"/>
              <a:gd name="T53" fmla="*/ 4698 h 12200"/>
              <a:gd name="T54" fmla="*/ 5061 w 10156"/>
              <a:gd name="T55" fmla="*/ 3097 h 1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56" h="12200">
                <a:moveTo>
                  <a:pt x="5078" y="12200"/>
                </a:moveTo>
                <a:lnTo>
                  <a:pt x="1750" y="8872"/>
                </a:lnTo>
                <a:lnTo>
                  <a:pt x="1758" y="8862"/>
                </a:lnTo>
                <a:cubicBezTo>
                  <a:pt x="900" y="7935"/>
                  <a:pt x="0" y="6692"/>
                  <a:pt x="0" y="5078"/>
                </a:cubicBezTo>
                <a:cubicBezTo>
                  <a:pt x="0" y="2278"/>
                  <a:pt x="2278" y="0"/>
                  <a:pt x="5078" y="0"/>
                </a:cubicBezTo>
                <a:cubicBezTo>
                  <a:pt x="7878" y="0"/>
                  <a:pt x="10156" y="2278"/>
                  <a:pt x="10156" y="5078"/>
                </a:cubicBezTo>
                <a:cubicBezTo>
                  <a:pt x="10156" y="6699"/>
                  <a:pt x="9249" y="7946"/>
                  <a:pt x="8387" y="8874"/>
                </a:cubicBezTo>
                <a:lnTo>
                  <a:pt x="8392" y="8880"/>
                </a:lnTo>
                <a:lnTo>
                  <a:pt x="8195" y="9083"/>
                </a:lnTo>
                <a:lnTo>
                  <a:pt x="5078" y="12200"/>
                </a:lnTo>
                <a:close/>
                <a:moveTo>
                  <a:pt x="2609" y="8826"/>
                </a:moveTo>
                <a:lnTo>
                  <a:pt x="5078" y="11295"/>
                </a:lnTo>
                <a:lnTo>
                  <a:pt x="7736" y="8631"/>
                </a:lnTo>
                <a:cubicBezTo>
                  <a:pt x="8616" y="7718"/>
                  <a:pt x="9516" y="6582"/>
                  <a:pt x="9516" y="5078"/>
                </a:cubicBezTo>
                <a:cubicBezTo>
                  <a:pt x="9516" y="2631"/>
                  <a:pt x="7525" y="640"/>
                  <a:pt x="5078" y="640"/>
                </a:cubicBezTo>
                <a:cubicBezTo>
                  <a:pt x="2631" y="640"/>
                  <a:pt x="640" y="2631"/>
                  <a:pt x="640" y="5078"/>
                </a:cubicBezTo>
                <a:cubicBezTo>
                  <a:pt x="640" y="6582"/>
                  <a:pt x="1540" y="7718"/>
                  <a:pt x="2421" y="8631"/>
                </a:cubicBezTo>
                <a:lnTo>
                  <a:pt x="2609" y="8826"/>
                </a:lnTo>
                <a:close/>
                <a:moveTo>
                  <a:pt x="5061" y="6939"/>
                </a:moveTo>
                <a:cubicBezTo>
                  <a:pt x="3880" y="6939"/>
                  <a:pt x="2920" y="5934"/>
                  <a:pt x="2920" y="4698"/>
                </a:cubicBezTo>
                <a:cubicBezTo>
                  <a:pt x="2920" y="3463"/>
                  <a:pt x="3880" y="2457"/>
                  <a:pt x="5061" y="2457"/>
                </a:cubicBezTo>
                <a:cubicBezTo>
                  <a:pt x="6243" y="2457"/>
                  <a:pt x="7204" y="3463"/>
                  <a:pt x="7204" y="4698"/>
                </a:cubicBezTo>
                <a:cubicBezTo>
                  <a:pt x="7204" y="5934"/>
                  <a:pt x="6243" y="6939"/>
                  <a:pt x="5061" y="6939"/>
                </a:cubicBezTo>
                <a:close/>
                <a:moveTo>
                  <a:pt x="5061" y="3097"/>
                </a:moveTo>
                <a:cubicBezTo>
                  <a:pt x="4233" y="3097"/>
                  <a:pt x="3560" y="3815"/>
                  <a:pt x="3560" y="4698"/>
                </a:cubicBezTo>
                <a:cubicBezTo>
                  <a:pt x="3560" y="5581"/>
                  <a:pt x="4233" y="6299"/>
                  <a:pt x="5061" y="6299"/>
                </a:cubicBezTo>
                <a:cubicBezTo>
                  <a:pt x="5890" y="6299"/>
                  <a:pt x="6564" y="5581"/>
                  <a:pt x="6564" y="4698"/>
                </a:cubicBezTo>
                <a:cubicBezTo>
                  <a:pt x="6564" y="3815"/>
                  <a:pt x="5890" y="3097"/>
                  <a:pt x="5061" y="3097"/>
                </a:cubicBezTo>
                <a:close/>
              </a:path>
            </a:pathLst>
          </a:custGeom>
          <a:solidFill>
            <a:srgbClr val="DA0000"/>
          </a:solidFill>
          <a:ln>
            <a:solidFill>
              <a:srgbClr val="DA0000"/>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思源宋体 CN Medium" panose="02020500000000000000" pitchFamily="18" charset="-122"/>
              <a:ea typeface="思源宋体 CN Medium" panose="02020500000000000000" pitchFamily="18" charset="-122"/>
            </a:endParaRPr>
          </a:p>
        </p:txBody>
      </p:sp>
      <p:grpSp>
        <p:nvGrpSpPr>
          <p:cNvPr id="4" name="组合 19"/>
          <p:cNvGrpSpPr/>
          <p:nvPr/>
        </p:nvGrpSpPr>
        <p:grpSpPr>
          <a:xfrm>
            <a:off x="1707383" y="1789365"/>
            <a:ext cx="10586215" cy="523116"/>
            <a:chOff x="7010093" y="1835786"/>
            <a:chExt cx="113663115" cy="570719"/>
          </a:xfrm>
        </p:grpSpPr>
        <p:grpSp>
          <p:nvGrpSpPr>
            <p:cNvPr id="5" name="组合 20"/>
            <p:cNvGrpSpPr/>
            <p:nvPr/>
          </p:nvGrpSpPr>
          <p:grpSpPr>
            <a:xfrm>
              <a:off x="7010093" y="1835786"/>
              <a:ext cx="113663115" cy="570719"/>
              <a:chOff x="383197" y="1483260"/>
              <a:chExt cx="113663115" cy="570719"/>
            </a:xfrm>
          </p:grpSpPr>
          <p:sp>
            <p:nvSpPr>
              <p:cNvPr id="7" name="文本框 22"/>
              <p:cNvSpPr txBox="1">
                <a:spLocks noChangeArrowheads="1"/>
              </p:cNvSpPr>
              <p:nvPr/>
            </p:nvSpPr>
            <p:spPr bwMode="auto">
              <a:xfrm>
                <a:off x="1476718" y="1484510"/>
                <a:ext cx="112569588" cy="56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lvl="0" algn="just">
                  <a:defRPr/>
                </a:pPr>
                <a:r>
                  <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第一</a:t>
                </a:r>
                <a:r>
                  <a:rPr kumimoji="0" lang="en-US" altLang="zh-CN"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这是巩固党的执政根基的固本之举。</a:t>
                </a:r>
                <a:endPar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cxnSp>
            <p:nvCxnSpPr>
              <p:cNvPr id="8" name="直接连接符 7"/>
              <p:cNvCxnSpPr/>
              <p:nvPr/>
            </p:nvCxnSpPr>
            <p:spPr>
              <a:xfrm flipH="1">
                <a:off x="383197" y="1483260"/>
                <a:ext cx="0" cy="522428"/>
              </a:xfrm>
              <a:prstGeom prst="line">
                <a:avLst/>
              </a:prstGeom>
              <a:noFill/>
              <a:ln w="38100" cap="flat" cmpd="sng" algn="ctr">
                <a:solidFill>
                  <a:schemeClr val="accent2">
                    <a:lumMod val="75000"/>
                  </a:schemeClr>
                </a:solidFill>
                <a:prstDash val="solid"/>
                <a:miter lim="800000"/>
              </a:ln>
              <a:effectLst/>
            </p:spPr>
          </p:cxnSp>
        </p:grpSp>
        <p:sp>
          <p:nvSpPr>
            <p:cNvPr id="6" name="矩形 21"/>
            <p:cNvSpPr>
              <a:spLocks noChangeArrowheads="1"/>
            </p:cNvSpPr>
            <p:nvPr/>
          </p:nvSpPr>
          <p:spPr bwMode="auto">
            <a:xfrm>
              <a:off x="8844030" y="1835786"/>
              <a:ext cx="3572456" cy="47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30000"/>
                </a:lnSpc>
                <a:spcBef>
                  <a:spcPct val="0"/>
                </a:spcBef>
                <a:spcAft>
                  <a:spcPct val="0"/>
                </a:spcAft>
                <a:buClrTx/>
                <a:buSzTx/>
                <a:buFontTx/>
                <a:buNone/>
                <a:defRPr/>
              </a:pPr>
              <a:r>
                <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rPr>
                <a:t> </a:t>
              </a:r>
              <a:endPar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endParaRPr>
            </a:p>
          </p:txBody>
        </p:sp>
      </p:grpSp>
      <p:sp>
        <p:nvSpPr>
          <p:cNvPr id="18" name="14"/>
          <p:cNvSpPr/>
          <p:nvPr/>
        </p:nvSpPr>
        <p:spPr>
          <a:xfrm>
            <a:off x="3863340" y="2810510"/>
            <a:ext cx="7245350" cy="3328670"/>
          </a:xfrm>
          <a:prstGeom prst="rect">
            <a:avLst/>
          </a:prstGeom>
          <a:noFill/>
        </p:spPr>
        <p:txBody>
          <a:bodyPr wrap="square">
            <a:spAutoFit/>
          </a:bodyPr>
          <a:lstStyle/>
          <a:p>
            <a:pPr indent="0" algn="l" defTabSz="913130">
              <a:lnSpc>
                <a:spcPct val="130000"/>
              </a:lnSpc>
              <a:buNone/>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我们党的力量源泉在人民，执政基础在基层。一个基层党组织就是一个战斗堡垒，一名党员就是一面旗帜。如果堡垒内部松松垮垮，旗帜褪色暗淡，党的执政大厦就会面临根基不稳的风险。当前，我们正处在实现中华民族伟大复兴的关键时期，面临的内外环境复杂多变，风险挑战前所未有。越是这个时候，就越需要我们党的基层组织坚强有力，能够将党的路线方针政策不折不扣地贯彻到</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最后一公里</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，将广大人民群众紧密团结在党的周围。整治软弱涣散，就是要清除我们肌体上的病灶，疏通</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神经末梢</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，确保党的领导如身使臂、如臂使指，坚如磐石，不可动摇。</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深刻认识重大意义，筑牢</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为何要整治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的思想根基</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14" name="PA-KSO_Shape"/>
          <p:cNvSpPr/>
          <p:nvPr>
            <p:custDataLst>
              <p:tags r:id="rId2"/>
            </p:custDataLst>
          </p:nvPr>
        </p:nvSpPr>
        <p:spPr bwMode="auto">
          <a:xfrm>
            <a:off x="626745" y="3324225"/>
            <a:ext cx="2836545" cy="307721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bodyPr>
          <a:lstStyle/>
          <a:p>
            <a:pPr algn="ctr">
              <a:defRPr/>
            </a:pPr>
            <a:endParaRPr lang="zh-CN" altLang="en-US">
              <a:solidFill>
                <a:srgbClr val="A11752"/>
              </a:solidFill>
              <a:latin typeface="思源黑体 CN Normal" panose="020B0400000000000000" pitchFamily="34" charset="-122"/>
              <a:ea typeface="思源黑体 CN Light" panose="020B03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5"/>
          <p:cNvSpPr>
            <a:spLocks noChangeAspect="1"/>
          </p:cNvSpPr>
          <p:nvPr/>
        </p:nvSpPr>
        <p:spPr bwMode="auto">
          <a:xfrm>
            <a:off x="852340" y="1594226"/>
            <a:ext cx="684237" cy="821930"/>
          </a:xfrm>
          <a:custGeom>
            <a:avLst/>
            <a:gdLst>
              <a:gd name="T0" fmla="*/ 5078 w 10156"/>
              <a:gd name="T1" fmla="*/ 12200 h 12200"/>
              <a:gd name="T2" fmla="*/ 1750 w 10156"/>
              <a:gd name="T3" fmla="*/ 8872 h 12200"/>
              <a:gd name="T4" fmla="*/ 1758 w 10156"/>
              <a:gd name="T5" fmla="*/ 8862 h 12200"/>
              <a:gd name="T6" fmla="*/ 0 w 10156"/>
              <a:gd name="T7" fmla="*/ 5078 h 12200"/>
              <a:gd name="T8" fmla="*/ 5078 w 10156"/>
              <a:gd name="T9" fmla="*/ 0 h 12200"/>
              <a:gd name="T10" fmla="*/ 10156 w 10156"/>
              <a:gd name="T11" fmla="*/ 5078 h 12200"/>
              <a:gd name="T12" fmla="*/ 8387 w 10156"/>
              <a:gd name="T13" fmla="*/ 8874 h 12200"/>
              <a:gd name="T14" fmla="*/ 8392 w 10156"/>
              <a:gd name="T15" fmla="*/ 8880 h 12200"/>
              <a:gd name="T16" fmla="*/ 8195 w 10156"/>
              <a:gd name="T17" fmla="*/ 9083 h 12200"/>
              <a:gd name="T18" fmla="*/ 5078 w 10156"/>
              <a:gd name="T19" fmla="*/ 12200 h 12200"/>
              <a:gd name="T20" fmla="*/ 2609 w 10156"/>
              <a:gd name="T21" fmla="*/ 8826 h 12200"/>
              <a:gd name="T22" fmla="*/ 5078 w 10156"/>
              <a:gd name="T23" fmla="*/ 11295 h 12200"/>
              <a:gd name="T24" fmla="*/ 7736 w 10156"/>
              <a:gd name="T25" fmla="*/ 8631 h 12200"/>
              <a:gd name="T26" fmla="*/ 9516 w 10156"/>
              <a:gd name="T27" fmla="*/ 5078 h 12200"/>
              <a:gd name="T28" fmla="*/ 5078 w 10156"/>
              <a:gd name="T29" fmla="*/ 640 h 12200"/>
              <a:gd name="T30" fmla="*/ 640 w 10156"/>
              <a:gd name="T31" fmla="*/ 5078 h 12200"/>
              <a:gd name="T32" fmla="*/ 2421 w 10156"/>
              <a:gd name="T33" fmla="*/ 8631 h 12200"/>
              <a:gd name="T34" fmla="*/ 2609 w 10156"/>
              <a:gd name="T35" fmla="*/ 8826 h 12200"/>
              <a:gd name="T36" fmla="*/ 5061 w 10156"/>
              <a:gd name="T37" fmla="*/ 6939 h 12200"/>
              <a:gd name="T38" fmla="*/ 2920 w 10156"/>
              <a:gd name="T39" fmla="*/ 4698 h 12200"/>
              <a:gd name="T40" fmla="*/ 5061 w 10156"/>
              <a:gd name="T41" fmla="*/ 2457 h 12200"/>
              <a:gd name="T42" fmla="*/ 7204 w 10156"/>
              <a:gd name="T43" fmla="*/ 4698 h 12200"/>
              <a:gd name="T44" fmla="*/ 5061 w 10156"/>
              <a:gd name="T45" fmla="*/ 6939 h 12200"/>
              <a:gd name="T46" fmla="*/ 5061 w 10156"/>
              <a:gd name="T47" fmla="*/ 3097 h 12200"/>
              <a:gd name="T48" fmla="*/ 3560 w 10156"/>
              <a:gd name="T49" fmla="*/ 4698 h 12200"/>
              <a:gd name="T50" fmla="*/ 5061 w 10156"/>
              <a:gd name="T51" fmla="*/ 6299 h 12200"/>
              <a:gd name="T52" fmla="*/ 6564 w 10156"/>
              <a:gd name="T53" fmla="*/ 4698 h 12200"/>
              <a:gd name="T54" fmla="*/ 5061 w 10156"/>
              <a:gd name="T55" fmla="*/ 3097 h 1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56" h="12200">
                <a:moveTo>
                  <a:pt x="5078" y="12200"/>
                </a:moveTo>
                <a:lnTo>
                  <a:pt x="1750" y="8872"/>
                </a:lnTo>
                <a:lnTo>
                  <a:pt x="1758" y="8862"/>
                </a:lnTo>
                <a:cubicBezTo>
                  <a:pt x="900" y="7935"/>
                  <a:pt x="0" y="6692"/>
                  <a:pt x="0" y="5078"/>
                </a:cubicBezTo>
                <a:cubicBezTo>
                  <a:pt x="0" y="2278"/>
                  <a:pt x="2278" y="0"/>
                  <a:pt x="5078" y="0"/>
                </a:cubicBezTo>
                <a:cubicBezTo>
                  <a:pt x="7878" y="0"/>
                  <a:pt x="10156" y="2278"/>
                  <a:pt x="10156" y="5078"/>
                </a:cubicBezTo>
                <a:cubicBezTo>
                  <a:pt x="10156" y="6699"/>
                  <a:pt x="9249" y="7946"/>
                  <a:pt x="8387" y="8874"/>
                </a:cubicBezTo>
                <a:lnTo>
                  <a:pt x="8392" y="8880"/>
                </a:lnTo>
                <a:lnTo>
                  <a:pt x="8195" y="9083"/>
                </a:lnTo>
                <a:lnTo>
                  <a:pt x="5078" y="12200"/>
                </a:lnTo>
                <a:close/>
                <a:moveTo>
                  <a:pt x="2609" y="8826"/>
                </a:moveTo>
                <a:lnTo>
                  <a:pt x="5078" y="11295"/>
                </a:lnTo>
                <a:lnTo>
                  <a:pt x="7736" y="8631"/>
                </a:lnTo>
                <a:cubicBezTo>
                  <a:pt x="8616" y="7718"/>
                  <a:pt x="9516" y="6582"/>
                  <a:pt x="9516" y="5078"/>
                </a:cubicBezTo>
                <a:cubicBezTo>
                  <a:pt x="9516" y="2631"/>
                  <a:pt x="7525" y="640"/>
                  <a:pt x="5078" y="640"/>
                </a:cubicBezTo>
                <a:cubicBezTo>
                  <a:pt x="2631" y="640"/>
                  <a:pt x="640" y="2631"/>
                  <a:pt x="640" y="5078"/>
                </a:cubicBezTo>
                <a:cubicBezTo>
                  <a:pt x="640" y="6582"/>
                  <a:pt x="1540" y="7718"/>
                  <a:pt x="2421" y="8631"/>
                </a:cubicBezTo>
                <a:lnTo>
                  <a:pt x="2609" y="8826"/>
                </a:lnTo>
                <a:close/>
                <a:moveTo>
                  <a:pt x="5061" y="6939"/>
                </a:moveTo>
                <a:cubicBezTo>
                  <a:pt x="3880" y="6939"/>
                  <a:pt x="2920" y="5934"/>
                  <a:pt x="2920" y="4698"/>
                </a:cubicBezTo>
                <a:cubicBezTo>
                  <a:pt x="2920" y="3463"/>
                  <a:pt x="3880" y="2457"/>
                  <a:pt x="5061" y="2457"/>
                </a:cubicBezTo>
                <a:cubicBezTo>
                  <a:pt x="6243" y="2457"/>
                  <a:pt x="7204" y="3463"/>
                  <a:pt x="7204" y="4698"/>
                </a:cubicBezTo>
                <a:cubicBezTo>
                  <a:pt x="7204" y="5934"/>
                  <a:pt x="6243" y="6939"/>
                  <a:pt x="5061" y="6939"/>
                </a:cubicBezTo>
                <a:close/>
                <a:moveTo>
                  <a:pt x="5061" y="3097"/>
                </a:moveTo>
                <a:cubicBezTo>
                  <a:pt x="4233" y="3097"/>
                  <a:pt x="3560" y="3815"/>
                  <a:pt x="3560" y="4698"/>
                </a:cubicBezTo>
                <a:cubicBezTo>
                  <a:pt x="3560" y="5581"/>
                  <a:pt x="4233" y="6299"/>
                  <a:pt x="5061" y="6299"/>
                </a:cubicBezTo>
                <a:cubicBezTo>
                  <a:pt x="5890" y="6299"/>
                  <a:pt x="6564" y="5581"/>
                  <a:pt x="6564" y="4698"/>
                </a:cubicBezTo>
                <a:cubicBezTo>
                  <a:pt x="6564" y="3815"/>
                  <a:pt x="5890" y="3097"/>
                  <a:pt x="5061" y="3097"/>
                </a:cubicBezTo>
                <a:close/>
              </a:path>
            </a:pathLst>
          </a:custGeom>
          <a:solidFill>
            <a:srgbClr val="DA0000"/>
          </a:solidFill>
          <a:ln>
            <a:solidFill>
              <a:srgbClr val="DA0000"/>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思源宋体 CN Medium" panose="02020500000000000000" pitchFamily="18" charset="-122"/>
              <a:ea typeface="思源宋体 CN Medium" panose="02020500000000000000" pitchFamily="18" charset="-122"/>
            </a:endParaRPr>
          </a:p>
        </p:txBody>
      </p:sp>
      <p:grpSp>
        <p:nvGrpSpPr>
          <p:cNvPr id="4" name="组合 19"/>
          <p:cNvGrpSpPr/>
          <p:nvPr/>
        </p:nvGrpSpPr>
        <p:grpSpPr>
          <a:xfrm>
            <a:off x="1707383" y="1789365"/>
            <a:ext cx="10586215" cy="523116"/>
            <a:chOff x="7010093" y="1835786"/>
            <a:chExt cx="113663115" cy="570719"/>
          </a:xfrm>
        </p:grpSpPr>
        <p:grpSp>
          <p:nvGrpSpPr>
            <p:cNvPr id="5" name="组合 20"/>
            <p:cNvGrpSpPr/>
            <p:nvPr/>
          </p:nvGrpSpPr>
          <p:grpSpPr>
            <a:xfrm>
              <a:off x="7010093" y="1835786"/>
              <a:ext cx="113663115" cy="570719"/>
              <a:chOff x="383197" y="1483260"/>
              <a:chExt cx="113663115" cy="570719"/>
            </a:xfrm>
          </p:grpSpPr>
          <p:sp>
            <p:nvSpPr>
              <p:cNvPr id="7" name="文本框 22"/>
              <p:cNvSpPr txBox="1">
                <a:spLocks noChangeArrowheads="1"/>
              </p:cNvSpPr>
              <p:nvPr/>
            </p:nvSpPr>
            <p:spPr bwMode="auto">
              <a:xfrm>
                <a:off x="1476718" y="1484510"/>
                <a:ext cx="112569588" cy="56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lvl="0" algn="just">
                  <a:defRPr/>
                </a:pPr>
                <a:r>
                  <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第二，这是引领乡村全面振兴的必然要求。</a:t>
                </a:r>
                <a:endPar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cxnSp>
            <p:nvCxnSpPr>
              <p:cNvPr id="8" name="直接连接符 7"/>
              <p:cNvCxnSpPr/>
              <p:nvPr/>
            </p:nvCxnSpPr>
            <p:spPr>
              <a:xfrm flipH="1">
                <a:off x="383197" y="1483260"/>
                <a:ext cx="0" cy="522428"/>
              </a:xfrm>
              <a:prstGeom prst="line">
                <a:avLst/>
              </a:prstGeom>
              <a:noFill/>
              <a:ln w="38100" cap="flat" cmpd="sng" algn="ctr">
                <a:solidFill>
                  <a:schemeClr val="accent2">
                    <a:lumMod val="75000"/>
                  </a:schemeClr>
                </a:solidFill>
                <a:prstDash val="solid"/>
                <a:miter lim="800000"/>
              </a:ln>
              <a:effectLst/>
            </p:spPr>
          </p:cxnSp>
        </p:grpSp>
        <p:sp>
          <p:nvSpPr>
            <p:cNvPr id="6" name="矩形 21"/>
            <p:cNvSpPr>
              <a:spLocks noChangeArrowheads="1"/>
            </p:cNvSpPr>
            <p:nvPr/>
          </p:nvSpPr>
          <p:spPr bwMode="auto">
            <a:xfrm>
              <a:off x="8844030" y="1835786"/>
              <a:ext cx="3572456" cy="47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30000"/>
                </a:lnSpc>
                <a:spcBef>
                  <a:spcPct val="0"/>
                </a:spcBef>
                <a:spcAft>
                  <a:spcPct val="0"/>
                </a:spcAft>
                <a:buClrTx/>
                <a:buSzTx/>
                <a:buFontTx/>
                <a:buNone/>
                <a:defRPr/>
              </a:pPr>
              <a:r>
                <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rPr>
                <a:t> </a:t>
              </a:r>
              <a:endPar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endParaRPr>
            </a:p>
          </p:txBody>
        </p:sp>
      </p:grpSp>
      <p:sp>
        <p:nvSpPr>
          <p:cNvPr id="18" name="14"/>
          <p:cNvSpPr/>
          <p:nvPr/>
        </p:nvSpPr>
        <p:spPr>
          <a:xfrm>
            <a:off x="3863340" y="2810510"/>
            <a:ext cx="7245350" cy="3412490"/>
          </a:xfrm>
          <a:prstGeom prst="rect">
            <a:avLst/>
          </a:prstGeom>
          <a:noFill/>
        </p:spPr>
        <p:txBody>
          <a:bodyPr wrap="square">
            <a:spAutoFit/>
          </a:bodyPr>
          <a:lstStyle/>
          <a:p>
            <a:pPr indent="0" algn="l" defTabSz="913130">
              <a:lnSpc>
                <a:spcPct val="120000"/>
              </a:lnSpc>
              <a:buNone/>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党的二十大擘画了以中国式现代化全面推进中华民族伟大复兴的宏伟蓝图，而乡村振兴是其中的重要篇章。</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2025</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年的中央一号文件再次强调，要扎实推进乡村全面振兴，并明确提出要</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集中整治软弱涣散村党组织</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政策的指向性非常明确：没有一个坚强的村党组织，乡村振兴就是一句空话。产业发展谁来引领？乡风文明谁来倡导？乡村治理谁来核心？生态宜居谁来维护？这些都离不开村党组织的统筹谋划和强力推动。一个班子软弱、人心涣散的村庄，不可能有清晰的发展思路，不可能凝聚起发展的强大合力，更不可能在激烈的区域竞争中脱颖而出。因此，抓好专项整治，就是为乡村振兴打造一个强有力的</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火车头</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和</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主心骨</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深刻认识重大意义，筑牢</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为何要整治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的思想根基</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14" name="PA-KSO_Shape"/>
          <p:cNvSpPr/>
          <p:nvPr>
            <p:custDataLst>
              <p:tags r:id="rId2"/>
            </p:custDataLst>
          </p:nvPr>
        </p:nvSpPr>
        <p:spPr bwMode="auto">
          <a:xfrm>
            <a:off x="626745" y="3324225"/>
            <a:ext cx="2836545" cy="307721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bodyPr>
          <a:lstStyle/>
          <a:p>
            <a:pPr algn="ctr">
              <a:defRPr/>
            </a:pPr>
            <a:endParaRPr lang="zh-CN" altLang="en-US">
              <a:solidFill>
                <a:srgbClr val="A11752"/>
              </a:solidFill>
              <a:latin typeface="思源黑体 CN Normal" panose="020B0400000000000000" pitchFamily="34" charset="-122"/>
              <a:ea typeface="思源黑体 CN Light" panose="020B03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5"/>
          <p:cNvSpPr>
            <a:spLocks noChangeAspect="1"/>
          </p:cNvSpPr>
          <p:nvPr/>
        </p:nvSpPr>
        <p:spPr bwMode="auto">
          <a:xfrm>
            <a:off x="852340" y="1594226"/>
            <a:ext cx="684237" cy="821930"/>
          </a:xfrm>
          <a:custGeom>
            <a:avLst/>
            <a:gdLst>
              <a:gd name="T0" fmla="*/ 5078 w 10156"/>
              <a:gd name="T1" fmla="*/ 12200 h 12200"/>
              <a:gd name="T2" fmla="*/ 1750 w 10156"/>
              <a:gd name="T3" fmla="*/ 8872 h 12200"/>
              <a:gd name="T4" fmla="*/ 1758 w 10156"/>
              <a:gd name="T5" fmla="*/ 8862 h 12200"/>
              <a:gd name="T6" fmla="*/ 0 w 10156"/>
              <a:gd name="T7" fmla="*/ 5078 h 12200"/>
              <a:gd name="T8" fmla="*/ 5078 w 10156"/>
              <a:gd name="T9" fmla="*/ 0 h 12200"/>
              <a:gd name="T10" fmla="*/ 10156 w 10156"/>
              <a:gd name="T11" fmla="*/ 5078 h 12200"/>
              <a:gd name="T12" fmla="*/ 8387 w 10156"/>
              <a:gd name="T13" fmla="*/ 8874 h 12200"/>
              <a:gd name="T14" fmla="*/ 8392 w 10156"/>
              <a:gd name="T15" fmla="*/ 8880 h 12200"/>
              <a:gd name="T16" fmla="*/ 8195 w 10156"/>
              <a:gd name="T17" fmla="*/ 9083 h 12200"/>
              <a:gd name="T18" fmla="*/ 5078 w 10156"/>
              <a:gd name="T19" fmla="*/ 12200 h 12200"/>
              <a:gd name="T20" fmla="*/ 2609 w 10156"/>
              <a:gd name="T21" fmla="*/ 8826 h 12200"/>
              <a:gd name="T22" fmla="*/ 5078 w 10156"/>
              <a:gd name="T23" fmla="*/ 11295 h 12200"/>
              <a:gd name="T24" fmla="*/ 7736 w 10156"/>
              <a:gd name="T25" fmla="*/ 8631 h 12200"/>
              <a:gd name="T26" fmla="*/ 9516 w 10156"/>
              <a:gd name="T27" fmla="*/ 5078 h 12200"/>
              <a:gd name="T28" fmla="*/ 5078 w 10156"/>
              <a:gd name="T29" fmla="*/ 640 h 12200"/>
              <a:gd name="T30" fmla="*/ 640 w 10156"/>
              <a:gd name="T31" fmla="*/ 5078 h 12200"/>
              <a:gd name="T32" fmla="*/ 2421 w 10156"/>
              <a:gd name="T33" fmla="*/ 8631 h 12200"/>
              <a:gd name="T34" fmla="*/ 2609 w 10156"/>
              <a:gd name="T35" fmla="*/ 8826 h 12200"/>
              <a:gd name="T36" fmla="*/ 5061 w 10156"/>
              <a:gd name="T37" fmla="*/ 6939 h 12200"/>
              <a:gd name="T38" fmla="*/ 2920 w 10156"/>
              <a:gd name="T39" fmla="*/ 4698 h 12200"/>
              <a:gd name="T40" fmla="*/ 5061 w 10156"/>
              <a:gd name="T41" fmla="*/ 2457 h 12200"/>
              <a:gd name="T42" fmla="*/ 7204 w 10156"/>
              <a:gd name="T43" fmla="*/ 4698 h 12200"/>
              <a:gd name="T44" fmla="*/ 5061 w 10156"/>
              <a:gd name="T45" fmla="*/ 6939 h 12200"/>
              <a:gd name="T46" fmla="*/ 5061 w 10156"/>
              <a:gd name="T47" fmla="*/ 3097 h 12200"/>
              <a:gd name="T48" fmla="*/ 3560 w 10156"/>
              <a:gd name="T49" fmla="*/ 4698 h 12200"/>
              <a:gd name="T50" fmla="*/ 5061 w 10156"/>
              <a:gd name="T51" fmla="*/ 6299 h 12200"/>
              <a:gd name="T52" fmla="*/ 6564 w 10156"/>
              <a:gd name="T53" fmla="*/ 4698 h 12200"/>
              <a:gd name="T54" fmla="*/ 5061 w 10156"/>
              <a:gd name="T55" fmla="*/ 3097 h 1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56" h="12200">
                <a:moveTo>
                  <a:pt x="5078" y="12200"/>
                </a:moveTo>
                <a:lnTo>
                  <a:pt x="1750" y="8872"/>
                </a:lnTo>
                <a:lnTo>
                  <a:pt x="1758" y="8862"/>
                </a:lnTo>
                <a:cubicBezTo>
                  <a:pt x="900" y="7935"/>
                  <a:pt x="0" y="6692"/>
                  <a:pt x="0" y="5078"/>
                </a:cubicBezTo>
                <a:cubicBezTo>
                  <a:pt x="0" y="2278"/>
                  <a:pt x="2278" y="0"/>
                  <a:pt x="5078" y="0"/>
                </a:cubicBezTo>
                <a:cubicBezTo>
                  <a:pt x="7878" y="0"/>
                  <a:pt x="10156" y="2278"/>
                  <a:pt x="10156" y="5078"/>
                </a:cubicBezTo>
                <a:cubicBezTo>
                  <a:pt x="10156" y="6699"/>
                  <a:pt x="9249" y="7946"/>
                  <a:pt x="8387" y="8874"/>
                </a:cubicBezTo>
                <a:lnTo>
                  <a:pt x="8392" y="8880"/>
                </a:lnTo>
                <a:lnTo>
                  <a:pt x="8195" y="9083"/>
                </a:lnTo>
                <a:lnTo>
                  <a:pt x="5078" y="12200"/>
                </a:lnTo>
                <a:close/>
                <a:moveTo>
                  <a:pt x="2609" y="8826"/>
                </a:moveTo>
                <a:lnTo>
                  <a:pt x="5078" y="11295"/>
                </a:lnTo>
                <a:lnTo>
                  <a:pt x="7736" y="8631"/>
                </a:lnTo>
                <a:cubicBezTo>
                  <a:pt x="8616" y="7718"/>
                  <a:pt x="9516" y="6582"/>
                  <a:pt x="9516" y="5078"/>
                </a:cubicBezTo>
                <a:cubicBezTo>
                  <a:pt x="9516" y="2631"/>
                  <a:pt x="7525" y="640"/>
                  <a:pt x="5078" y="640"/>
                </a:cubicBezTo>
                <a:cubicBezTo>
                  <a:pt x="2631" y="640"/>
                  <a:pt x="640" y="2631"/>
                  <a:pt x="640" y="5078"/>
                </a:cubicBezTo>
                <a:cubicBezTo>
                  <a:pt x="640" y="6582"/>
                  <a:pt x="1540" y="7718"/>
                  <a:pt x="2421" y="8631"/>
                </a:cubicBezTo>
                <a:lnTo>
                  <a:pt x="2609" y="8826"/>
                </a:lnTo>
                <a:close/>
                <a:moveTo>
                  <a:pt x="5061" y="6939"/>
                </a:moveTo>
                <a:cubicBezTo>
                  <a:pt x="3880" y="6939"/>
                  <a:pt x="2920" y="5934"/>
                  <a:pt x="2920" y="4698"/>
                </a:cubicBezTo>
                <a:cubicBezTo>
                  <a:pt x="2920" y="3463"/>
                  <a:pt x="3880" y="2457"/>
                  <a:pt x="5061" y="2457"/>
                </a:cubicBezTo>
                <a:cubicBezTo>
                  <a:pt x="6243" y="2457"/>
                  <a:pt x="7204" y="3463"/>
                  <a:pt x="7204" y="4698"/>
                </a:cubicBezTo>
                <a:cubicBezTo>
                  <a:pt x="7204" y="5934"/>
                  <a:pt x="6243" y="6939"/>
                  <a:pt x="5061" y="6939"/>
                </a:cubicBezTo>
                <a:close/>
                <a:moveTo>
                  <a:pt x="5061" y="3097"/>
                </a:moveTo>
                <a:cubicBezTo>
                  <a:pt x="4233" y="3097"/>
                  <a:pt x="3560" y="3815"/>
                  <a:pt x="3560" y="4698"/>
                </a:cubicBezTo>
                <a:cubicBezTo>
                  <a:pt x="3560" y="5581"/>
                  <a:pt x="4233" y="6299"/>
                  <a:pt x="5061" y="6299"/>
                </a:cubicBezTo>
                <a:cubicBezTo>
                  <a:pt x="5890" y="6299"/>
                  <a:pt x="6564" y="5581"/>
                  <a:pt x="6564" y="4698"/>
                </a:cubicBezTo>
                <a:cubicBezTo>
                  <a:pt x="6564" y="3815"/>
                  <a:pt x="5890" y="3097"/>
                  <a:pt x="5061" y="3097"/>
                </a:cubicBezTo>
                <a:close/>
              </a:path>
            </a:pathLst>
          </a:custGeom>
          <a:solidFill>
            <a:srgbClr val="DA0000"/>
          </a:solidFill>
          <a:ln>
            <a:solidFill>
              <a:srgbClr val="DA0000"/>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思源宋体 CN Medium" panose="02020500000000000000" pitchFamily="18" charset="-122"/>
              <a:ea typeface="思源宋体 CN Medium" panose="02020500000000000000" pitchFamily="18" charset="-122"/>
            </a:endParaRPr>
          </a:p>
        </p:txBody>
      </p:sp>
      <p:grpSp>
        <p:nvGrpSpPr>
          <p:cNvPr id="4" name="组合 19"/>
          <p:cNvGrpSpPr/>
          <p:nvPr/>
        </p:nvGrpSpPr>
        <p:grpSpPr>
          <a:xfrm>
            <a:off x="1707383" y="1789365"/>
            <a:ext cx="10586215" cy="523116"/>
            <a:chOff x="7010093" y="1835786"/>
            <a:chExt cx="113663115" cy="570719"/>
          </a:xfrm>
        </p:grpSpPr>
        <p:grpSp>
          <p:nvGrpSpPr>
            <p:cNvPr id="5" name="组合 20"/>
            <p:cNvGrpSpPr/>
            <p:nvPr/>
          </p:nvGrpSpPr>
          <p:grpSpPr>
            <a:xfrm>
              <a:off x="7010093" y="1835786"/>
              <a:ext cx="113663115" cy="570719"/>
              <a:chOff x="383197" y="1483260"/>
              <a:chExt cx="113663115" cy="570719"/>
            </a:xfrm>
          </p:grpSpPr>
          <p:sp>
            <p:nvSpPr>
              <p:cNvPr id="7" name="文本框 22"/>
              <p:cNvSpPr txBox="1">
                <a:spLocks noChangeArrowheads="1"/>
              </p:cNvSpPr>
              <p:nvPr/>
            </p:nvSpPr>
            <p:spPr bwMode="auto">
              <a:xfrm>
                <a:off x="1476718" y="1484510"/>
                <a:ext cx="112569588" cy="56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lvl="0" algn="just">
                  <a:defRPr/>
                </a:pPr>
                <a:r>
                  <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第三，这是提升基层治理能力的迫切需要。</a:t>
                </a:r>
                <a:endPar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cxnSp>
            <p:nvCxnSpPr>
              <p:cNvPr id="8" name="直接连接符 7"/>
              <p:cNvCxnSpPr/>
              <p:nvPr/>
            </p:nvCxnSpPr>
            <p:spPr>
              <a:xfrm flipH="1">
                <a:off x="383197" y="1483260"/>
                <a:ext cx="0" cy="522428"/>
              </a:xfrm>
              <a:prstGeom prst="line">
                <a:avLst/>
              </a:prstGeom>
              <a:noFill/>
              <a:ln w="38100" cap="flat" cmpd="sng" algn="ctr">
                <a:solidFill>
                  <a:schemeClr val="accent2">
                    <a:lumMod val="75000"/>
                  </a:schemeClr>
                </a:solidFill>
                <a:prstDash val="solid"/>
                <a:miter lim="800000"/>
              </a:ln>
              <a:effectLst/>
            </p:spPr>
          </p:cxnSp>
        </p:grpSp>
        <p:sp>
          <p:nvSpPr>
            <p:cNvPr id="6" name="矩形 21"/>
            <p:cNvSpPr>
              <a:spLocks noChangeArrowheads="1"/>
            </p:cNvSpPr>
            <p:nvPr/>
          </p:nvSpPr>
          <p:spPr bwMode="auto">
            <a:xfrm>
              <a:off x="8844030" y="1835786"/>
              <a:ext cx="3572456" cy="47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30000"/>
                </a:lnSpc>
                <a:spcBef>
                  <a:spcPct val="0"/>
                </a:spcBef>
                <a:spcAft>
                  <a:spcPct val="0"/>
                </a:spcAft>
                <a:buClrTx/>
                <a:buSzTx/>
                <a:buFontTx/>
                <a:buNone/>
                <a:defRPr/>
              </a:pPr>
              <a:r>
                <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rPr>
                <a:t> </a:t>
              </a:r>
              <a:endPar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endParaRPr>
            </a:p>
          </p:txBody>
        </p:sp>
      </p:grpSp>
      <p:sp>
        <p:nvSpPr>
          <p:cNvPr id="18" name="14"/>
          <p:cNvSpPr/>
          <p:nvPr/>
        </p:nvSpPr>
        <p:spPr>
          <a:xfrm>
            <a:off x="3863340" y="2810510"/>
            <a:ext cx="7245350" cy="3328670"/>
          </a:xfrm>
          <a:prstGeom prst="rect">
            <a:avLst/>
          </a:prstGeom>
          <a:noFill/>
        </p:spPr>
        <p:txBody>
          <a:bodyPr wrap="square">
            <a:spAutoFit/>
          </a:bodyPr>
          <a:lstStyle/>
          <a:p>
            <a:pPr indent="0" algn="l" defTabSz="913130">
              <a:lnSpc>
                <a:spcPct val="130000"/>
              </a:lnSpc>
              <a:buNone/>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基层是社会治理的最前沿，也是矛盾和问题的集中地。一个强大的村党组织，是基层治理的</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定盘星</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它能够有效地化解邻里纠纷，调处信访矛盾，维护一方稳定；能够有效地组织群众参与村级事务管理，推进民主管理、民主监督；能够有效地抵御黑恶势力、宗族势力等不良风气的侵蚀，营造风清气正的社会环境。反之，如果党组织软弱涣散，说话没人听，办事没人跟，就容易出现管理混乱、矛盾激化、正气不彰的局面。我们专项整治的目的，就是要强化党组织的政治功能和组织功能，使其成为领导基层治理的核心力量，带领群众把自己的家园建设得更加和谐有序、安定祥和。</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深刻认识重大意义，筑牢</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为何要整治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的思想根基</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14" name="PA-KSO_Shape"/>
          <p:cNvSpPr/>
          <p:nvPr>
            <p:custDataLst>
              <p:tags r:id="rId2"/>
            </p:custDataLst>
          </p:nvPr>
        </p:nvSpPr>
        <p:spPr bwMode="auto">
          <a:xfrm>
            <a:off x="626745" y="3324225"/>
            <a:ext cx="2836545" cy="307721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bodyPr>
          <a:lstStyle/>
          <a:p>
            <a:pPr algn="ctr">
              <a:defRPr/>
            </a:pPr>
            <a:endParaRPr lang="zh-CN" altLang="en-US">
              <a:solidFill>
                <a:srgbClr val="A11752"/>
              </a:solidFill>
              <a:latin typeface="思源黑体 CN Normal" panose="020B0400000000000000" pitchFamily="34" charset="-122"/>
              <a:ea typeface="思源黑体 CN Light" panose="020B03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5"/>
          <p:cNvSpPr>
            <a:spLocks noChangeAspect="1"/>
          </p:cNvSpPr>
          <p:nvPr/>
        </p:nvSpPr>
        <p:spPr bwMode="auto">
          <a:xfrm>
            <a:off x="852340" y="1594226"/>
            <a:ext cx="684237" cy="821930"/>
          </a:xfrm>
          <a:custGeom>
            <a:avLst/>
            <a:gdLst>
              <a:gd name="T0" fmla="*/ 5078 w 10156"/>
              <a:gd name="T1" fmla="*/ 12200 h 12200"/>
              <a:gd name="T2" fmla="*/ 1750 w 10156"/>
              <a:gd name="T3" fmla="*/ 8872 h 12200"/>
              <a:gd name="T4" fmla="*/ 1758 w 10156"/>
              <a:gd name="T5" fmla="*/ 8862 h 12200"/>
              <a:gd name="T6" fmla="*/ 0 w 10156"/>
              <a:gd name="T7" fmla="*/ 5078 h 12200"/>
              <a:gd name="T8" fmla="*/ 5078 w 10156"/>
              <a:gd name="T9" fmla="*/ 0 h 12200"/>
              <a:gd name="T10" fmla="*/ 10156 w 10156"/>
              <a:gd name="T11" fmla="*/ 5078 h 12200"/>
              <a:gd name="T12" fmla="*/ 8387 w 10156"/>
              <a:gd name="T13" fmla="*/ 8874 h 12200"/>
              <a:gd name="T14" fmla="*/ 8392 w 10156"/>
              <a:gd name="T15" fmla="*/ 8880 h 12200"/>
              <a:gd name="T16" fmla="*/ 8195 w 10156"/>
              <a:gd name="T17" fmla="*/ 9083 h 12200"/>
              <a:gd name="T18" fmla="*/ 5078 w 10156"/>
              <a:gd name="T19" fmla="*/ 12200 h 12200"/>
              <a:gd name="T20" fmla="*/ 2609 w 10156"/>
              <a:gd name="T21" fmla="*/ 8826 h 12200"/>
              <a:gd name="T22" fmla="*/ 5078 w 10156"/>
              <a:gd name="T23" fmla="*/ 11295 h 12200"/>
              <a:gd name="T24" fmla="*/ 7736 w 10156"/>
              <a:gd name="T25" fmla="*/ 8631 h 12200"/>
              <a:gd name="T26" fmla="*/ 9516 w 10156"/>
              <a:gd name="T27" fmla="*/ 5078 h 12200"/>
              <a:gd name="T28" fmla="*/ 5078 w 10156"/>
              <a:gd name="T29" fmla="*/ 640 h 12200"/>
              <a:gd name="T30" fmla="*/ 640 w 10156"/>
              <a:gd name="T31" fmla="*/ 5078 h 12200"/>
              <a:gd name="T32" fmla="*/ 2421 w 10156"/>
              <a:gd name="T33" fmla="*/ 8631 h 12200"/>
              <a:gd name="T34" fmla="*/ 2609 w 10156"/>
              <a:gd name="T35" fmla="*/ 8826 h 12200"/>
              <a:gd name="T36" fmla="*/ 5061 w 10156"/>
              <a:gd name="T37" fmla="*/ 6939 h 12200"/>
              <a:gd name="T38" fmla="*/ 2920 w 10156"/>
              <a:gd name="T39" fmla="*/ 4698 h 12200"/>
              <a:gd name="T40" fmla="*/ 5061 w 10156"/>
              <a:gd name="T41" fmla="*/ 2457 h 12200"/>
              <a:gd name="T42" fmla="*/ 7204 w 10156"/>
              <a:gd name="T43" fmla="*/ 4698 h 12200"/>
              <a:gd name="T44" fmla="*/ 5061 w 10156"/>
              <a:gd name="T45" fmla="*/ 6939 h 12200"/>
              <a:gd name="T46" fmla="*/ 5061 w 10156"/>
              <a:gd name="T47" fmla="*/ 3097 h 12200"/>
              <a:gd name="T48" fmla="*/ 3560 w 10156"/>
              <a:gd name="T49" fmla="*/ 4698 h 12200"/>
              <a:gd name="T50" fmla="*/ 5061 w 10156"/>
              <a:gd name="T51" fmla="*/ 6299 h 12200"/>
              <a:gd name="T52" fmla="*/ 6564 w 10156"/>
              <a:gd name="T53" fmla="*/ 4698 h 12200"/>
              <a:gd name="T54" fmla="*/ 5061 w 10156"/>
              <a:gd name="T55" fmla="*/ 3097 h 1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156" h="12200">
                <a:moveTo>
                  <a:pt x="5078" y="12200"/>
                </a:moveTo>
                <a:lnTo>
                  <a:pt x="1750" y="8872"/>
                </a:lnTo>
                <a:lnTo>
                  <a:pt x="1758" y="8862"/>
                </a:lnTo>
                <a:cubicBezTo>
                  <a:pt x="900" y="7935"/>
                  <a:pt x="0" y="6692"/>
                  <a:pt x="0" y="5078"/>
                </a:cubicBezTo>
                <a:cubicBezTo>
                  <a:pt x="0" y="2278"/>
                  <a:pt x="2278" y="0"/>
                  <a:pt x="5078" y="0"/>
                </a:cubicBezTo>
                <a:cubicBezTo>
                  <a:pt x="7878" y="0"/>
                  <a:pt x="10156" y="2278"/>
                  <a:pt x="10156" y="5078"/>
                </a:cubicBezTo>
                <a:cubicBezTo>
                  <a:pt x="10156" y="6699"/>
                  <a:pt x="9249" y="7946"/>
                  <a:pt x="8387" y="8874"/>
                </a:cubicBezTo>
                <a:lnTo>
                  <a:pt x="8392" y="8880"/>
                </a:lnTo>
                <a:lnTo>
                  <a:pt x="8195" y="9083"/>
                </a:lnTo>
                <a:lnTo>
                  <a:pt x="5078" y="12200"/>
                </a:lnTo>
                <a:close/>
                <a:moveTo>
                  <a:pt x="2609" y="8826"/>
                </a:moveTo>
                <a:lnTo>
                  <a:pt x="5078" y="11295"/>
                </a:lnTo>
                <a:lnTo>
                  <a:pt x="7736" y="8631"/>
                </a:lnTo>
                <a:cubicBezTo>
                  <a:pt x="8616" y="7718"/>
                  <a:pt x="9516" y="6582"/>
                  <a:pt x="9516" y="5078"/>
                </a:cubicBezTo>
                <a:cubicBezTo>
                  <a:pt x="9516" y="2631"/>
                  <a:pt x="7525" y="640"/>
                  <a:pt x="5078" y="640"/>
                </a:cubicBezTo>
                <a:cubicBezTo>
                  <a:pt x="2631" y="640"/>
                  <a:pt x="640" y="2631"/>
                  <a:pt x="640" y="5078"/>
                </a:cubicBezTo>
                <a:cubicBezTo>
                  <a:pt x="640" y="6582"/>
                  <a:pt x="1540" y="7718"/>
                  <a:pt x="2421" y="8631"/>
                </a:cubicBezTo>
                <a:lnTo>
                  <a:pt x="2609" y="8826"/>
                </a:lnTo>
                <a:close/>
                <a:moveTo>
                  <a:pt x="5061" y="6939"/>
                </a:moveTo>
                <a:cubicBezTo>
                  <a:pt x="3880" y="6939"/>
                  <a:pt x="2920" y="5934"/>
                  <a:pt x="2920" y="4698"/>
                </a:cubicBezTo>
                <a:cubicBezTo>
                  <a:pt x="2920" y="3463"/>
                  <a:pt x="3880" y="2457"/>
                  <a:pt x="5061" y="2457"/>
                </a:cubicBezTo>
                <a:cubicBezTo>
                  <a:pt x="6243" y="2457"/>
                  <a:pt x="7204" y="3463"/>
                  <a:pt x="7204" y="4698"/>
                </a:cubicBezTo>
                <a:cubicBezTo>
                  <a:pt x="7204" y="5934"/>
                  <a:pt x="6243" y="6939"/>
                  <a:pt x="5061" y="6939"/>
                </a:cubicBezTo>
                <a:close/>
                <a:moveTo>
                  <a:pt x="5061" y="3097"/>
                </a:moveTo>
                <a:cubicBezTo>
                  <a:pt x="4233" y="3097"/>
                  <a:pt x="3560" y="3815"/>
                  <a:pt x="3560" y="4698"/>
                </a:cubicBezTo>
                <a:cubicBezTo>
                  <a:pt x="3560" y="5581"/>
                  <a:pt x="4233" y="6299"/>
                  <a:pt x="5061" y="6299"/>
                </a:cubicBezTo>
                <a:cubicBezTo>
                  <a:pt x="5890" y="6299"/>
                  <a:pt x="6564" y="5581"/>
                  <a:pt x="6564" y="4698"/>
                </a:cubicBezTo>
                <a:cubicBezTo>
                  <a:pt x="6564" y="3815"/>
                  <a:pt x="5890" y="3097"/>
                  <a:pt x="5061" y="3097"/>
                </a:cubicBezTo>
                <a:close/>
              </a:path>
            </a:pathLst>
          </a:custGeom>
          <a:solidFill>
            <a:srgbClr val="DA0000"/>
          </a:solidFill>
          <a:ln>
            <a:solidFill>
              <a:srgbClr val="DA0000"/>
            </a:solid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思源宋体 CN Medium" panose="02020500000000000000" pitchFamily="18" charset="-122"/>
              <a:ea typeface="思源宋体 CN Medium" panose="02020500000000000000" pitchFamily="18" charset="-122"/>
            </a:endParaRPr>
          </a:p>
        </p:txBody>
      </p:sp>
      <p:grpSp>
        <p:nvGrpSpPr>
          <p:cNvPr id="4" name="组合 19"/>
          <p:cNvGrpSpPr/>
          <p:nvPr/>
        </p:nvGrpSpPr>
        <p:grpSpPr>
          <a:xfrm>
            <a:off x="1707383" y="1789365"/>
            <a:ext cx="10586215" cy="523116"/>
            <a:chOff x="7010093" y="1835786"/>
            <a:chExt cx="113663115" cy="570719"/>
          </a:xfrm>
        </p:grpSpPr>
        <p:grpSp>
          <p:nvGrpSpPr>
            <p:cNvPr id="5" name="组合 20"/>
            <p:cNvGrpSpPr/>
            <p:nvPr/>
          </p:nvGrpSpPr>
          <p:grpSpPr>
            <a:xfrm>
              <a:off x="7010093" y="1835786"/>
              <a:ext cx="113663115" cy="570719"/>
              <a:chOff x="383197" y="1483260"/>
              <a:chExt cx="113663115" cy="570719"/>
            </a:xfrm>
          </p:grpSpPr>
          <p:sp>
            <p:nvSpPr>
              <p:cNvPr id="7" name="文本框 22"/>
              <p:cNvSpPr txBox="1">
                <a:spLocks noChangeArrowheads="1"/>
              </p:cNvSpPr>
              <p:nvPr/>
            </p:nvSpPr>
            <p:spPr bwMode="auto">
              <a:xfrm>
                <a:off x="1476718" y="1484510"/>
                <a:ext cx="112569588" cy="56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lvl="0" algn="just">
                  <a:defRPr/>
                </a:pPr>
                <a:r>
                  <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第四，这是践行以人民为中心的发展思想内在逻辑。</a:t>
                </a:r>
                <a:endParaRPr kumimoji="0" lang="zh-CN" altLang="en-US" sz="2800" i="0" u="none" strike="noStrike" kern="0" cap="none"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cxnSp>
            <p:nvCxnSpPr>
              <p:cNvPr id="8" name="直接连接符 7"/>
              <p:cNvCxnSpPr/>
              <p:nvPr/>
            </p:nvCxnSpPr>
            <p:spPr>
              <a:xfrm flipH="1">
                <a:off x="383197" y="1483260"/>
                <a:ext cx="0" cy="522428"/>
              </a:xfrm>
              <a:prstGeom prst="line">
                <a:avLst/>
              </a:prstGeom>
              <a:noFill/>
              <a:ln w="38100" cap="flat" cmpd="sng" algn="ctr">
                <a:solidFill>
                  <a:schemeClr val="accent2">
                    <a:lumMod val="75000"/>
                  </a:schemeClr>
                </a:solidFill>
                <a:prstDash val="solid"/>
                <a:miter lim="800000"/>
              </a:ln>
              <a:effectLst/>
            </p:spPr>
          </p:cxnSp>
        </p:grpSp>
        <p:sp>
          <p:nvSpPr>
            <p:cNvPr id="6" name="矩形 21"/>
            <p:cNvSpPr>
              <a:spLocks noChangeArrowheads="1"/>
            </p:cNvSpPr>
            <p:nvPr/>
          </p:nvSpPr>
          <p:spPr bwMode="auto">
            <a:xfrm>
              <a:off x="8844030" y="1835786"/>
              <a:ext cx="3572456" cy="47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marL="0" marR="0" lvl="0" indent="0" algn="l" defTabSz="914400" rtl="0" eaLnBrk="1" fontAlgn="auto" latinLnBrk="0" hangingPunct="1">
                <a:lnSpc>
                  <a:spcPct val="130000"/>
                </a:lnSpc>
                <a:spcBef>
                  <a:spcPct val="0"/>
                </a:spcBef>
                <a:spcAft>
                  <a:spcPct val="0"/>
                </a:spcAft>
                <a:buClrTx/>
                <a:buSzTx/>
                <a:buFontTx/>
                <a:buNone/>
                <a:defRPr/>
              </a:pPr>
              <a:r>
                <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rPr>
                <a:t> </a:t>
              </a:r>
              <a:endParaRPr kumimoji="0" lang="zh-CN" altLang="en-US" sz="1800" b="1" i="0" u="none" strike="noStrike" kern="0" cap="none" spc="0" normalizeH="0" baseline="0" noProof="0">
                <a:ln>
                  <a:noFill/>
                </a:ln>
                <a:solidFill>
                  <a:srgbClr val="C00000"/>
                </a:solidFill>
                <a:effectLst/>
                <a:uLnTx/>
                <a:uFillTx/>
                <a:latin typeface="思源黑体 CN Heavy" panose="020B0A00000000000000" pitchFamily="34" charset="-122"/>
                <a:ea typeface="思源黑体 CN Heavy" panose="020B0A00000000000000" pitchFamily="34" charset="-122"/>
              </a:endParaRPr>
            </a:p>
          </p:txBody>
        </p:sp>
      </p:grpSp>
      <p:sp>
        <p:nvSpPr>
          <p:cNvPr id="18" name="14"/>
          <p:cNvSpPr/>
          <p:nvPr/>
        </p:nvSpPr>
        <p:spPr>
          <a:xfrm>
            <a:off x="3863340" y="2810510"/>
            <a:ext cx="7245350" cy="2968625"/>
          </a:xfrm>
          <a:prstGeom prst="rect">
            <a:avLst/>
          </a:prstGeom>
          <a:noFill/>
        </p:spPr>
        <p:txBody>
          <a:bodyPr wrap="square">
            <a:spAutoFit/>
          </a:bodyPr>
          <a:lstStyle/>
          <a:p>
            <a:pPr indent="0" algn="l" defTabSz="913130">
              <a:lnSpc>
                <a:spcPct val="130000"/>
              </a:lnSpc>
              <a:buNone/>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我们党的根本宗旨是全心全意为人民服务。群众看我们党，最直接的就是看身边的党员干部，看村里的党组织。党组织有没有战斗力，党员干部有没有公心，能不能办实事，群众心里都有一本账。一个软弱涣散的党组织，往往服务群众的能力也跟不上，群众的急难愁盼问题长期得不到解决，党群干群关系就会疏远，甚至紧张。开展专项整治，就是要坚持问题导向，聚焦群众最关心、最直接、最现实的利益问题，切实为群众办实事、解难题，用实实在在的整治成效来赢得民心、汇聚民力，让群众真切感受到党组织的温暖和力量。</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深刻认识重大意义，筑牢</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为何要整治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的思想根基</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14" name="PA-KSO_Shape"/>
          <p:cNvSpPr/>
          <p:nvPr>
            <p:custDataLst>
              <p:tags r:id="rId2"/>
            </p:custDataLst>
          </p:nvPr>
        </p:nvSpPr>
        <p:spPr bwMode="auto">
          <a:xfrm>
            <a:off x="626745" y="3324225"/>
            <a:ext cx="2836545" cy="3077210"/>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00000"/>
          </a:solidFill>
          <a:ln>
            <a:noFill/>
          </a:ln>
        </p:spPr>
        <p:txBody>
          <a:bodyPr anchor="ctr">
            <a:scene3d>
              <a:camera prst="orthographicFront"/>
              <a:lightRig rig="threePt" dir="t"/>
            </a:scene3d>
          </a:bodyPr>
          <a:lstStyle/>
          <a:p>
            <a:pPr algn="ctr">
              <a:defRPr/>
            </a:pPr>
            <a:endParaRPr lang="zh-CN" altLang="en-US">
              <a:solidFill>
                <a:srgbClr val="A11752"/>
              </a:solidFill>
              <a:latin typeface="思源黑体 CN Normal" panose="020B0400000000000000" pitchFamily="34" charset="-122"/>
              <a:ea typeface="思源黑体 CN Light" panose="020B03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深刻认识重大意义，筑牢</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为何要整治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的思想根基</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2" name="14"/>
          <p:cNvSpPr/>
          <p:nvPr/>
        </p:nvSpPr>
        <p:spPr>
          <a:xfrm>
            <a:off x="1160145" y="2545715"/>
            <a:ext cx="6207125" cy="2168525"/>
          </a:xfrm>
          <a:prstGeom prst="rect">
            <a:avLst/>
          </a:prstGeom>
          <a:noFill/>
        </p:spPr>
        <p:txBody>
          <a:bodyPr wrap="square">
            <a:spAutoFit/>
          </a:bodyPr>
          <a:lstStyle/>
          <a:p>
            <a:pPr indent="0" algn="l" defTabSz="913130">
              <a:lnSpc>
                <a:spcPct val="150000"/>
              </a:lnSpc>
              <a:buNone/>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所以，在座的每一位党员干部，特别是村</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两委</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班子成员，一定要从政治和全局的高度，深刻理解这项工作的极端重要性，彻底摒弃</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无所谓</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与我无关</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的错误思想，切实增强责任感、使命感和紧迫感，把思想和行动统一到乡党委的决策部署上来。</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grpSp>
        <p:nvGrpSpPr>
          <p:cNvPr id="51" name="组合 50"/>
          <p:cNvGrpSpPr/>
          <p:nvPr/>
        </p:nvGrpSpPr>
        <p:grpSpPr>
          <a:xfrm>
            <a:off x="8130513" y="2920654"/>
            <a:ext cx="3487309" cy="3362404"/>
            <a:chOff x="5540376" y="1543050"/>
            <a:chExt cx="1108075" cy="1068387"/>
          </a:xfrm>
          <a:solidFill>
            <a:srgbClr val="C00000"/>
          </a:solidFill>
        </p:grpSpPr>
        <p:sp>
          <p:nvSpPr>
            <p:cNvPr id="52" name="Freeform 70"/>
            <p:cNvSpPr>
              <a:spLocks noEditPoints="1"/>
            </p:cNvSpPr>
            <p:nvPr>
              <p:custDataLst>
                <p:tags r:id="rId2"/>
              </p:custDataLst>
            </p:nvPr>
          </p:nvSpPr>
          <p:spPr bwMode="auto">
            <a:xfrm>
              <a:off x="6403976" y="1754187"/>
              <a:ext cx="244475" cy="488950"/>
            </a:xfrm>
            <a:custGeom>
              <a:avLst/>
              <a:gdLst>
                <a:gd name="T0" fmla="*/ 92 w 140"/>
                <a:gd name="T1" fmla="*/ 3 h 280"/>
                <a:gd name="T2" fmla="*/ 79 w 140"/>
                <a:gd name="T3" fmla="*/ 50 h 280"/>
                <a:gd name="T4" fmla="*/ 76 w 140"/>
                <a:gd name="T5" fmla="*/ 12 h 280"/>
                <a:gd name="T6" fmla="*/ 68 w 140"/>
                <a:gd name="T7" fmla="*/ 8 h 280"/>
                <a:gd name="T8" fmla="*/ 67 w 140"/>
                <a:gd name="T9" fmla="*/ 16 h 280"/>
                <a:gd name="T10" fmla="*/ 62 w 140"/>
                <a:gd name="T11" fmla="*/ 50 h 280"/>
                <a:gd name="T12" fmla="*/ 48 w 140"/>
                <a:gd name="T13" fmla="*/ 3 h 280"/>
                <a:gd name="T14" fmla="*/ 7 w 140"/>
                <a:gd name="T15" fmla="*/ 117 h 280"/>
                <a:gd name="T16" fmla="*/ 21 w 140"/>
                <a:gd name="T17" fmla="*/ 40 h 280"/>
                <a:gd name="T18" fmla="*/ 26 w 140"/>
                <a:gd name="T19" fmla="*/ 82 h 280"/>
                <a:gd name="T20" fmla="*/ 29 w 140"/>
                <a:gd name="T21" fmla="*/ 124 h 280"/>
                <a:gd name="T22" fmla="*/ 36 w 140"/>
                <a:gd name="T23" fmla="*/ 167 h 280"/>
                <a:gd name="T24" fmla="*/ 30 w 140"/>
                <a:gd name="T25" fmla="*/ 165 h 280"/>
                <a:gd name="T26" fmla="*/ 40 w 140"/>
                <a:gd name="T27" fmla="*/ 211 h 280"/>
                <a:gd name="T28" fmla="*/ 71 w 140"/>
                <a:gd name="T29" fmla="*/ 263 h 280"/>
                <a:gd name="T30" fmla="*/ 134 w 140"/>
                <a:gd name="T31" fmla="*/ 280 h 280"/>
                <a:gd name="T32" fmla="*/ 107 w 140"/>
                <a:gd name="T33" fmla="*/ 258 h 280"/>
                <a:gd name="T34" fmla="*/ 109 w 140"/>
                <a:gd name="T35" fmla="*/ 213 h 280"/>
                <a:gd name="T36" fmla="*/ 135 w 140"/>
                <a:gd name="T37" fmla="*/ 195 h 280"/>
                <a:gd name="T38" fmla="*/ 98 w 140"/>
                <a:gd name="T39" fmla="*/ 210 h 280"/>
                <a:gd name="T40" fmla="*/ 108 w 140"/>
                <a:gd name="T41" fmla="*/ 124 h 280"/>
                <a:gd name="T42" fmla="*/ 111 w 140"/>
                <a:gd name="T43" fmla="*/ 96 h 280"/>
                <a:gd name="T44" fmla="*/ 115 w 140"/>
                <a:gd name="T45" fmla="*/ 43 h 280"/>
                <a:gd name="T46" fmla="*/ 116 w 140"/>
                <a:gd name="T47" fmla="*/ 120 h 280"/>
                <a:gd name="T48" fmla="*/ 139 w 140"/>
                <a:gd name="T49" fmla="*/ 22 h 280"/>
                <a:gd name="T50" fmla="*/ 71 w 140"/>
                <a:gd name="T51" fmla="*/ 256 h 280"/>
                <a:gd name="T52" fmla="*/ 40 w 140"/>
                <a:gd name="T53" fmla="*/ 218 h 280"/>
                <a:gd name="T54" fmla="*/ 59 w 140"/>
                <a:gd name="T55" fmla="*/ 220 h 280"/>
                <a:gd name="T56" fmla="*/ 71 w 140"/>
                <a:gd name="T57" fmla="*/ 214 h 280"/>
                <a:gd name="T58" fmla="*/ 79 w 140"/>
                <a:gd name="T59" fmla="*/ 220 h 280"/>
                <a:gd name="T60" fmla="*/ 91 w 140"/>
                <a:gd name="T61" fmla="*/ 223 h 280"/>
                <a:gd name="T62" fmla="*/ 81 w 140"/>
                <a:gd name="T63" fmla="*/ 224 h 280"/>
                <a:gd name="T64" fmla="*/ 85 w 140"/>
                <a:gd name="T65" fmla="*/ 230 h 280"/>
                <a:gd name="T66" fmla="*/ 103 w 140"/>
                <a:gd name="T67" fmla="*/ 235 h 280"/>
                <a:gd name="T68" fmla="*/ 95 w 140"/>
                <a:gd name="T69" fmla="*/ 223 h 280"/>
                <a:gd name="T70" fmla="*/ 97 w 140"/>
                <a:gd name="T71" fmla="*/ 220 h 280"/>
                <a:gd name="T72" fmla="*/ 127 w 140"/>
                <a:gd name="T73" fmla="*/ 235 h 280"/>
                <a:gd name="T74" fmla="*/ 60 w 140"/>
                <a:gd name="T75" fmla="*/ 208 h 280"/>
                <a:gd name="T76" fmla="*/ 68 w 140"/>
                <a:gd name="T77" fmla="*/ 151 h 280"/>
                <a:gd name="T78" fmla="*/ 78 w 140"/>
                <a:gd name="T79" fmla="*/ 20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0" h="280">
                  <a:moveTo>
                    <a:pt x="139" y="22"/>
                  </a:moveTo>
                  <a:cubicBezTo>
                    <a:pt x="138" y="18"/>
                    <a:pt x="112" y="0"/>
                    <a:pt x="92" y="3"/>
                  </a:cubicBezTo>
                  <a:cubicBezTo>
                    <a:pt x="92" y="3"/>
                    <a:pt x="91" y="3"/>
                    <a:pt x="89" y="4"/>
                  </a:cubicBezTo>
                  <a:cubicBezTo>
                    <a:pt x="79" y="50"/>
                    <a:pt x="79" y="50"/>
                    <a:pt x="79" y="50"/>
                  </a:cubicBezTo>
                  <a:cubicBezTo>
                    <a:pt x="75" y="16"/>
                    <a:pt x="75" y="16"/>
                    <a:pt x="75" y="16"/>
                  </a:cubicBezTo>
                  <a:cubicBezTo>
                    <a:pt x="76" y="12"/>
                    <a:pt x="76" y="12"/>
                    <a:pt x="76" y="12"/>
                  </a:cubicBezTo>
                  <a:cubicBezTo>
                    <a:pt x="74" y="8"/>
                    <a:pt x="74" y="8"/>
                    <a:pt x="74" y="8"/>
                  </a:cubicBezTo>
                  <a:cubicBezTo>
                    <a:pt x="68" y="8"/>
                    <a:pt x="68" y="8"/>
                    <a:pt x="68" y="8"/>
                  </a:cubicBezTo>
                  <a:cubicBezTo>
                    <a:pt x="66" y="12"/>
                    <a:pt x="66" y="12"/>
                    <a:pt x="66" y="12"/>
                  </a:cubicBezTo>
                  <a:cubicBezTo>
                    <a:pt x="67" y="16"/>
                    <a:pt x="67" y="16"/>
                    <a:pt x="67" y="16"/>
                  </a:cubicBezTo>
                  <a:cubicBezTo>
                    <a:pt x="63" y="48"/>
                    <a:pt x="63" y="48"/>
                    <a:pt x="63" y="48"/>
                  </a:cubicBezTo>
                  <a:cubicBezTo>
                    <a:pt x="62" y="50"/>
                    <a:pt x="62" y="50"/>
                    <a:pt x="62" y="50"/>
                  </a:cubicBezTo>
                  <a:cubicBezTo>
                    <a:pt x="50" y="3"/>
                    <a:pt x="50" y="3"/>
                    <a:pt x="50" y="3"/>
                  </a:cubicBezTo>
                  <a:cubicBezTo>
                    <a:pt x="49" y="3"/>
                    <a:pt x="48" y="3"/>
                    <a:pt x="48" y="3"/>
                  </a:cubicBezTo>
                  <a:cubicBezTo>
                    <a:pt x="27" y="6"/>
                    <a:pt x="1" y="13"/>
                    <a:pt x="1" y="27"/>
                  </a:cubicBezTo>
                  <a:cubicBezTo>
                    <a:pt x="0" y="34"/>
                    <a:pt x="4" y="101"/>
                    <a:pt x="7" y="117"/>
                  </a:cubicBezTo>
                  <a:cubicBezTo>
                    <a:pt x="13" y="121"/>
                    <a:pt x="20" y="120"/>
                    <a:pt x="24" y="120"/>
                  </a:cubicBezTo>
                  <a:cubicBezTo>
                    <a:pt x="23" y="109"/>
                    <a:pt x="19" y="39"/>
                    <a:pt x="21" y="40"/>
                  </a:cubicBezTo>
                  <a:cubicBezTo>
                    <a:pt x="22" y="41"/>
                    <a:pt x="22" y="42"/>
                    <a:pt x="23" y="42"/>
                  </a:cubicBezTo>
                  <a:cubicBezTo>
                    <a:pt x="26" y="82"/>
                    <a:pt x="26" y="82"/>
                    <a:pt x="26" y="82"/>
                  </a:cubicBezTo>
                  <a:cubicBezTo>
                    <a:pt x="27" y="105"/>
                    <a:pt x="29" y="123"/>
                    <a:pt x="29" y="123"/>
                  </a:cubicBezTo>
                  <a:cubicBezTo>
                    <a:pt x="29" y="124"/>
                    <a:pt x="29" y="124"/>
                    <a:pt x="29" y="124"/>
                  </a:cubicBezTo>
                  <a:cubicBezTo>
                    <a:pt x="30" y="127"/>
                    <a:pt x="32" y="129"/>
                    <a:pt x="34" y="132"/>
                  </a:cubicBezTo>
                  <a:cubicBezTo>
                    <a:pt x="36" y="167"/>
                    <a:pt x="36" y="167"/>
                    <a:pt x="36" y="167"/>
                  </a:cubicBezTo>
                  <a:cubicBezTo>
                    <a:pt x="32" y="163"/>
                    <a:pt x="32" y="163"/>
                    <a:pt x="32" y="163"/>
                  </a:cubicBezTo>
                  <a:cubicBezTo>
                    <a:pt x="30" y="165"/>
                    <a:pt x="30" y="165"/>
                    <a:pt x="30" y="165"/>
                  </a:cubicBezTo>
                  <a:cubicBezTo>
                    <a:pt x="37" y="171"/>
                    <a:pt x="37" y="171"/>
                    <a:pt x="37" y="171"/>
                  </a:cubicBezTo>
                  <a:cubicBezTo>
                    <a:pt x="40" y="211"/>
                    <a:pt x="40" y="211"/>
                    <a:pt x="40" y="211"/>
                  </a:cubicBezTo>
                  <a:cubicBezTo>
                    <a:pt x="21" y="216"/>
                    <a:pt x="9" y="225"/>
                    <a:pt x="9" y="235"/>
                  </a:cubicBezTo>
                  <a:cubicBezTo>
                    <a:pt x="9" y="251"/>
                    <a:pt x="36" y="263"/>
                    <a:pt x="71" y="263"/>
                  </a:cubicBezTo>
                  <a:cubicBezTo>
                    <a:pt x="83" y="263"/>
                    <a:pt x="94" y="262"/>
                    <a:pt x="103" y="259"/>
                  </a:cubicBezTo>
                  <a:cubicBezTo>
                    <a:pt x="134" y="280"/>
                    <a:pt x="134" y="280"/>
                    <a:pt x="134" y="280"/>
                  </a:cubicBezTo>
                  <a:cubicBezTo>
                    <a:pt x="135" y="277"/>
                    <a:pt x="135" y="277"/>
                    <a:pt x="135" y="277"/>
                  </a:cubicBezTo>
                  <a:cubicBezTo>
                    <a:pt x="107" y="258"/>
                    <a:pt x="107" y="258"/>
                    <a:pt x="107" y="258"/>
                  </a:cubicBezTo>
                  <a:cubicBezTo>
                    <a:pt x="123" y="253"/>
                    <a:pt x="134" y="245"/>
                    <a:pt x="134" y="235"/>
                  </a:cubicBezTo>
                  <a:cubicBezTo>
                    <a:pt x="134" y="226"/>
                    <a:pt x="124" y="218"/>
                    <a:pt x="109" y="213"/>
                  </a:cubicBezTo>
                  <a:cubicBezTo>
                    <a:pt x="137" y="197"/>
                    <a:pt x="137" y="197"/>
                    <a:pt x="137" y="197"/>
                  </a:cubicBezTo>
                  <a:cubicBezTo>
                    <a:pt x="135" y="195"/>
                    <a:pt x="135" y="195"/>
                    <a:pt x="135" y="195"/>
                  </a:cubicBezTo>
                  <a:cubicBezTo>
                    <a:pt x="105" y="212"/>
                    <a:pt x="105" y="212"/>
                    <a:pt x="105" y="212"/>
                  </a:cubicBezTo>
                  <a:cubicBezTo>
                    <a:pt x="103" y="211"/>
                    <a:pt x="100" y="210"/>
                    <a:pt x="98" y="210"/>
                  </a:cubicBezTo>
                  <a:cubicBezTo>
                    <a:pt x="104" y="133"/>
                    <a:pt x="104" y="133"/>
                    <a:pt x="104" y="133"/>
                  </a:cubicBezTo>
                  <a:cubicBezTo>
                    <a:pt x="106" y="130"/>
                    <a:pt x="107" y="127"/>
                    <a:pt x="108" y="124"/>
                  </a:cubicBezTo>
                  <a:cubicBezTo>
                    <a:pt x="108" y="123"/>
                    <a:pt x="108" y="123"/>
                    <a:pt x="108" y="123"/>
                  </a:cubicBezTo>
                  <a:cubicBezTo>
                    <a:pt x="108" y="123"/>
                    <a:pt x="109" y="112"/>
                    <a:pt x="111" y="96"/>
                  </a:cubicBezTo>
                  <a:cubicBezTo>
                    <a:pt x="114" y="44"/>
                    <a:pt x="114" y="44"/>
                    <a:pt x="114" y="44"/>
                  </a:cubicBezTo>
                  <a:cubicBezTo>
                    <a:pt x="114" y="43"/>
                    <a:pt x="114" y="43"/>
                    <a:pt x="115" y="43"/>
                  </a:cubicBezTo>
                  <a:cubicBezTo>
                    <a:pt x="115" y="42"/>
                    <a:pt x="116" y="41"/>
                    <a:pt x="117" y="40"/>
                  </a:cubicBezTo>
                  <a:cubicBezTo>
                    <a:pt x="119" y="37"/>
                    <a:pt x="117" y="109"/>
                    <a:pt x="116" y="120"/>
                  </a:cubicBezTo>
                  <a:cubicBezTo>
                    <a:pt x="119" y="121"/>
                    <a:pt x="125" y="120"/>
                    <a:pt x="131" y="117"/>
                  </a:cubicBezTo>
                  <a:cubicBezTo>
                    <a:pt x="134" y="102"/>
                    <a:pt x="140" y="29"/>
                    <a:pt x="139" y="22"/>
                  </a:cubicBezTo>
                  <a:close/>
                  <a:moveTo>
                    <a:pt x="127" y="235"/>
                  </a:moveTo>
                  <a:cubicBezTo>
                    <a:pt x="127" y="245"/>
                    <a:pt x="104" y="256"/>
                    <a:pt x="71" y="256"/>
                  </a:cubicBezTo>
                  <a:cubicBezTo>
                    <a:pt x="38" y="256"/>
                    <a:pt x="16" y="245"/>
                    <a:pt x="16" y="235"/>
                  </a:cubicBezTo>
                  <a:cubicBezTo>
                    <a:pt x="16" y="229"/>
                    <a:pt x="25" y="222"/>
                    <a:pt x="40" y="218"/>
                  </a:cubicBezTo>
                  <a:cubicBezTo>
                    <a:pt x="40" y="220"/>
                    <a:pt x="40" y="220"/>
                    <a:pt x="40" y="220"/>
                  </a:cubicBezTo>
                  <a:cubicBezTo>
                    <a:pt x="59" y="220"/>
                    <a:pt x="59" y="220"/>
                    <a:pt x="59" y="220"/>
                  </a:cubicBezTo>
                  <a:cubicBezTo>
                    <a:pt x="59" y="214"/>
                    <a:pt x="59" y="214"/>
                    <a:pt x="59" y="214"/>
                  </a:cubicBezTo>
                  <a:cubicBezTo>
                    <a:pt x="63" y="214"/>
                    <a:pt x="67" y="214"/>
                    <a:pt x="71" y="214"/>
                  </a:cubicBezTo>
                  <a:cubicBezTo>
                    <a:pt x="74" y="214"/>
                    <a:pt x="76" y="214"/>
                    <a:pt x="79" y="214"/>
                  </a:cubicBezTo>
                  <a:cubicBezTo>
                    <a:pt x="79" y="220"/>
                    <a:pt x="79" y="220"/>
                    <a:pt x="79" y="220"/>
                  </a:cubicBezTo>
                  <a:cubicBezTo>
                    <a:pt x="88" y="220"/>
                    <a:pt x="88" y="220"/>
                    <a:pt x="88" y="220"/>
                  </a:cubicBezTo>
                  <a:cubicBezTo>
                    <a:pt x="91" y="223"/>
                    <a:pt x="91" y="223"/>
                    <a:pt x="91" y="223"/>
                  </a:cubicBezTo>
                  <a:cubicBezTo>
                    <a:pt x="81" y="223"/>
                    <a:pt x="81" y="223"/>
                    <a:pt x="81" y="223"/>
                  </a:cubicBezTo>
                  <a:cubicBezTo>
                    <a:pt x="81" y="224"/>
                    <a:pt x="81" y="224"/>
                    <a:pt x="81" y="224"/>
                  </a:cubicBezTo>
                  <a:cubicBezTo>
                    <a:pt x="81" y="224"/>
                    <a:pt x="81" y="225"/>
                    <a:pt x="82" y="230"/>
                  </a:cubicBezTo>
                  <a:cubicBezTo>
                    <a:pt x="82" y="230"/>
                    <a:pt x="84" y="230"/>
                    <a:pt x="85" y="230"/>
                  </a:cubicBezTo>
                  <a:cubicBezTo>
                    <a:pt x="86" y="230"/>
                    <a:pt x="85" y="228"/>
                    <a:pt x="87" y="230"/>
                  </a:cubicBezTo>
                  <a:cubicBezTo>
                    <a:pt x="91" y="233"/>
                    <a:pt x="96" y="235"/>
                    <a:pt x="103" y="235"/>
                  </a:cubicBezTo>
                  <a:cubicBezTo>
                    <a:pt x="114" y="234"/>
                    <a:pt x="97" y="223"/>
                    <a:pt x="97" y="223"/>
                  </a:cubicBezTo>
                  <a:cubicBezTo>
                    <a:pt x="95" y="223"/>
                    <a:pt x="95" y="223"/>
                    <a:pt x="95" y="223"/>
                  </a:cubicBezTo>
                  <a:cubicBezTo>
                    <a:pt x="92" y="220"/>
                    <a:pt x="92" y="220"/>
                    <a:pt x="92" y="220"/>
                  </a:cubicBezTo>
                  <a:cubicBezTo>
                    <a:pt x="97" y="220"/>
                    <a:pt x="97" y="220"/>
                    <a:pt x="97" y="220"/>
                  </a:cubicBezTo>
                  <a:cubicBezTo>
                    <a:pt x="97" y="217"/>
                    <a:pt x="97" y="217"/>
                    <a:pt x="97" y="217"/>
                  </a:cubicBezTo>
                  <a:cubicBezTo>
                    <a:pt x="115" y="220"/>
                    <a:pt x="127" y="228"/>
                    <a:pt x="127" y="235"/>
                  </a:cubicBezTo>
                  <a:close/>
                  <a:moveTo>
                    <a:pt x="71" y="207"/>
                  </a:moveTo>
                  <a:cubicBezTo>
                    <a:pt x="67" y="207"/>
                    <a:pt x="64" y="207"/>
                    <a:pt x="60" y="208"/>
                  </a:cubicBezTo>
                  <a:cubicBezTo>
                    <a:pt x="67" y="151"/>
                    <a:pt x="67" y="151"/>
                    <a:pt x="67" y="151"/>
                  </a:cubicBezTo>
                  <a:cubicBezTo>
                    <a:pt x="67" y="151"/>
                    <a:pt x="68" y="151"/>
                    <a:pt x="68" y="151"/>
                  </a:cubicBezTo>
                  <a:cubicBezTo>
                    <a:pt x="69" y="151"/>
                    <a:pt x="70" y="151"/>
                    <a:pt x="71" y="151"/>
                  </a:cubicBezTo>
                  <a:cubicBezTo>
                    <a:pt x="78" y="207"/>
                    <a:pt x="78" y="207"/>
                    <a:pt x="78" y="207"/>
                  </a:cubicBezTo>
                  <a:cubicBezTo>
                    <a:pt x="76" y="207"/>
                    <a:pt x="73" y="207"/>
                    <a:pt x="71" y="2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59" name="Freeform 71"/>
            <p:cNvSpPr/>
            <p:nvPr>
              <p:custDataLst>
                <p:tags r:id="rId3"/>
              </p:custDataLst>
            </p:nvPr>
          </p:nvSpPr>
          <p:spPr bwMode="auto">
            <a:xfrm>
              <a:off x="6602413" y="1966912"/>
              <a:ext cx="28575" cy="30163"/>
            </a:xfrm>
            <a:custGeom>
              <a:avLst/>
              <a:gdLst>
                <a:gd name="T0" fmla="*/ 0 w 16"/>
                <a:gd name="T1" fmla="*/ 13 h 17"/>
                <a:gd name="T2" fmla="*/ 3 w 16"/>
                <a:gd name="T3" fmla="*/ 10 h 17"/>
                <a:gd name="T4" fmla="*/ 5 w 16"/>
                <a:gd name="T5" fmla="*/ 10 h 17"/>
                <a:gd name="T6" fmla="*/ 10 w 16"/>
                <a:gd name="T7" fmla="*/ 15 h 17"/>
                <a:gd name="T8" fmla="*/ 16 w 16"/>
                <a:gd name="T9" fmla="*/ 0 h 17"/>
                <a:gd name="T10" fmla="*/ 3 w 16"/>
                <a:gd name="T11" fmla="*/ 3 h 17"/>
                <a:gd name="T12" fmla="*/ 0 w 16"/>
                <a:gd name="T13" fmla="*/ 13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0" y="13"/>
                  </a:moveTo>
                  <a:cubicBezTo>
                    <a:pt x="0" y="17"/>
                    <a:pt x="3" y="12"/>
                    <a:pt x="3" y="10"/>
                  </a:cubicBezTo>
                  <a:cubicBezTo>
                    <a:pt x="3" y="8"/>
                    <a:pt x="5" y="7"/>
                    <a:pt x="5" y="10"/>
                  </a:cubicBezTo>
                  <a:cubicBezTo>
                    <a:pt x="5" y="13"/>
                    <a:pt x="6" y="15"/>
                    <a:pt x="10" y="15"/>
                  </a:cubicBezTo>
                  <a:cubicBezTo>
                    <a:pt x="15" y="14"/>
                    <a:pt x="16" y="0"/>
                    <a:pt x="16" y="0"/>
                  </a:cubicBezTo>
                  <a:cubicBezTo>
                    <a:pt x="3" y="3"/>
                    <a:pt x="3" y="3"/>
                    <a:pt x="3" y="3"/>
                  </a:cubicBezTo>
                  <a:cubicBezTo>
                    <a:pt x="1" y="3"/>
                    <a:pt x="0" y="9"/>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60" name="Freeform 72"/>
            <p:cNvSpPr/>
            <p:nvPr>
              <p:custDataLst>
                <p:tags r:id="rId4"/>
              </p:custDataLst>
            </p:nvPr>
          </p:nvSpPr>
          <p:spPr bwMode="auto">
            <a:xfrm>
              <a:off x="6418263" y="1968500"/>
              <a:ext cx="28575" cy="28575"/>
            </a:xfrm>
            <a:custGeom>
              <a:avLst/>
              <a:gdLst>
                <a:gd name="T0" fmla="*/ 7 w 17"/>
                <a:gd name="T1" fmla="*/ 14 h 16"/>
                <a:gd name="T2" fmla="*/ 11 w 17"/>
                <a:gd name="T3" fmla="*/ 10 h 16"/>
                <a:gd name="T4" fmla="*/ 13 w 17"/>
                <a:gd name="T5" fmla="*/ 9 h 16"/>
                <a:gd name="T6" fmla="*/ 16 w 17"/>
                <a:gd name="T7" fmla="*/ 12 h 16"/>
                <a:gd name="T8" fmla="*/ 13 w 17"/>
                <a:gd name="T9" fmla="*/ 2 h 16"/>
                <a:gd name="T10" fmla="*/ 0 w 17"/>
                <a:gd name="T11" fmla="*/ 0 h 16"/>
                <a:gd name="T12" fmla="*/ 7 w 17"/>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7" y="14"/>
                  </a:moveTo>
                  <a:cubicBezTo>
                    <a:pt x="10" y="14"/>
                    <a:pt x="11" y="12"/>
                    <a:pt x="11" y="10"/>
                  </a:cubicBezTo>
                  <a:cubicBezTo>
                    <a:pt x="11" y="7"/>
                    <a:pt x="13" y="7"/>
                    <a:pt x="13" y="9"/>
                  </a:cubicBezTo>
                  <a:cubicBezTo>
                    <a:pt x="13" y="11"/>
                    <a:pt x="17" y="16"/>
                    <a:pt x="16" y="12"/>
                  </a:cubicBezTo>
                  <a:cubicBezTo>
                    <a:pt x="16" y="8"/>
                    <a:pt x="15" y="2"/>
                    <a:pt x="13" y="2"/>
                  </a:cubicBezTo>
                  <a:cubicBezTo>
                    <a:pt x="0" y="0"/>
                    <a:pt x="0" y="0"/>
                    <a:pt x="0" y="0"/>
                  </a:cubicBezTo>
                  <a:cubicBezTo>
                    <a:pt x="0" y="0"/>
                    <a:pt x="1" y="13"/>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1" name="Freeform 73"/>
            <p:cNvSpPr/>
            <p:nvPr>
              <p:custDataLst>
                <p:tags r:id="rId5"/>
              </p:custDataLst>
            </p:nvPr>
          </p:nvSpPr>
          <p:spPr bwMode="auto">
            <a:xfrm>
              <a:off x="6472238" y="1606550"/>
              <a:ext cx="107950" cy="152400"/>
            </a:xfrm>
            <a:custGeom>
              <a:avLst/>
              <a:gdLst>
                <a:gd name="T0" fmla="*/ 61 w 62"/>
                <a:gd name="T1" fmla="*/ 21 h 88"/>
                <a:gd name="T2" fmla="*/ 11 w 62"/>
                <a:gd name="T3" fmla="*/ 16 h 88"/>
                <a:gd name="T4" fmla="*/ 1 w 62"/>
                <a:gd name="T5" fmla="*/ 22 h 88"/>
                <a:gd name="T6" fmla="*/ 8 w 62"/>
                <a:gd name="T7" fmla="*/ 22 h 88"/>
                <a:gd name="T8" fmla="*/ 3 w 62"/>
                <a:gd name="T9" fmla="*/ 36 h 88"/>
                <a:gd name="T10" fmla="*/ 3 w 62"/>
                <a:gd name="T11" fmla="*/ 41 h 88"/>
                <a:gd name="T12" fmla="*/ 3 w 62"/>
                <a:gd name="T13" fmla="*/ 41 h 88"/>
                <a:gd name="T14" fmla="*/ 0 w 62"/>
                <a:gd name="T15" fmla="*/ 51 h 88"/>
                <a:gd name="T16" fmla="*/ 3 w 62"/>
                <a:gd name="T17" fmla="*/ 61 h 88"/>
                <a:gd name="T18" fmla="*/ 4 w 62"/>
                <a:gd name="T19" fmla="*/ 59 h 88"/>
                <a:gd name="T20" fmla="*/ 32 w 62"/>
                <a:gd name="T21" fmla="*/ 88 h 88"/>
                <a:gd name="T22" fmla="*/ 58 w 62"/>
                <a:gd name="T23" fmla="*/ 58 h 88"/>
                <a:gd name="T24" fmla="*/ 60 w 62"/>
                <a:gd name="T25" fmla="*/ 61 h 88"/>
                <a:gd name="T26" fmla="*/ 62 w 62"/>
                <a:gd name="T27" fmla="*/ 51 h 88"/>
                <a:gd name="T28" fmla="*/ 60 w 62"/>
                <a:gd name="T29" fmla="*/ 41 h 88"/>
                <a:gd name="T30" fmla="*/ 59 w 62"/>
                <a:gd name="T31" fmla="*/ 41 h 88"/>
                <a:gd name="T32" fmla="*/ 59 w 62"/>
                <a:gd name="T33" fmla="*/ 33 h 88"/>
                <a:gd name="T34" fmla="*/ 36 w 62"/>
                <a:gd name="T35" fmla="*/ 27 h 88"/>
                <a:gd name="T36" fmla="*/ 39 w 62"/>
                <a:gd name="T37" fmla="*/ 29 h 88"/>
                <a:gd name="T38" fmla="*/ 61 w 62"/>
                <a:gd name="T39" fmla="*/ 2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88">
                  <a:moveTo>
                    <a:pt x="61" y="21"/>
                  </a:moveTo>
                  <a:cubicBezTo>
                    <a:pt x="61" y="21"/>
                    <a:pt x="42" y="0"/>
                    <a:pt x="11" y="16"/>
                  </a:cubicBezTo>
                  <a:cubicBezTo>
                    <a:pt x="8" y="17"/>
                    <a:pt x="4" y="21"/>
                    <a:pt x="1" y="22"/>
                  </a:cubicBezTo>
                  <a:cubicBezTo>
                    <a:pt x="1" y="22"/>
                    <a:pt x="4" y="22"/>
                    <a:pt x="8" y="22"/>
                  </a:cubicBezTo>
                  <a:cubicBezTo>
                    <a:pt x="4" y="24"/>
                    <a:pt x="3" y="29"/>
                    <a:pt x="3" y="36"/>
                  </a:cubicBezTo>
                  <a:cubicBezTo>
                    <a:pt x="3" y="38"/>
                    <a:pt x="3" y="40"/>
                    <a:pt x="3" y="41"/>
                  </a:cubicBezTo>
                  <a:cubicBezTo>
                    <a:pt x="3" y="41"/>
                    <a:pt x="3" y="41"/>
                    <a:pt x="3" y="41"/>
                  </a:cubicBezTo>
                  <a:cubicBezTo>
                    <a:pt x="1" y="41"/>
                    <a:pt x="0" y="46"/>
                    <a:pt x="0" y="51"/>
                  </a:cubicBezTo>
                  <a:cubicBezTo>
                    <a:pt x="0" y="57"/>
                    <a:pt x="1" y="61"/>
                    <a:pt x="3" y="61"/>
                  </a:cubicBezTo>
                  <a:cubicBezTo>
                    <a:pt x="3" y="61"/>
                    <a:pt x="4" y="60"/>
                    <a:pt x="4" y="59"/>
                  </a:cubicBezTo>
                  <a:cubicBezTo>
                    <a:pt x="9" y="76"/>
                    <a:pt x="23" y="88"/>
                    <a:pt x="32" y="88"/>
                  </a:cubicBezTo>
                  <a:cubicBezTo>
                    <a:pt x="42" y="88"/>
                    <a:pt x="56" y="77"/>
                    <a:pt x="58" y="58"/>
                  </a:cubicBezTo>
                  <a:cubicBezTo>
                    <a:pt x="58" y="60"/>
                    <a:pt x="59" y="61"/>
                    <a:pt x="60" y="61"/>
                  </a:cubicBezTo>
                  <a:cubicBezTo>
                    <a:pt x="61" y="61"/>
                    <a:pt x="62" y="56"/>
                    <a:pt x="62" y="51"/>
                  </a:cubicBezTo>
                  <a:cubicBezTo>
                    <a:pt x="62" y="45"/>
                    <a:pt x="61" y="41"/>
                    <a:pt x="60" y="41"/>
                  </a:cubicBezTo>
                  <a:cubicBezTo>
                    <a:pt x="59" y="41"/>
                    <a:pt x="59" y="41"/>
                    <a:pt x="59" y="41"/>
                  </a:cubicBezTo>
                  <a:cubicBezTo>
                    <a:pt x="59" y="39"/>
                    <a:pt x="59" y="36"/>
                    <a:pt x="59" y="33"/>
                  </a:cubicBezTo>
                  <a:cubicBezTo>
                    <a:pt x="54" y="37"/>
                    <a:pt x="45" y="32"/>
                    <a:pt x="36" y="27"/>
                  </a:cubicBezTo>
                  <a:cubicBezTo>
                    <a:pt x="37" y="27"/>
                    <a:pt x="38" y="28"/>
                    <a:pt x="39" y="29"/>
                  </a:cubicBezTo>
                  <a:cubicBezTo>
                    <a:pt x="55" y="37"/>
                    <a:pt x="61" y="21"/>
                    <a:pt x="61"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2" name="Freeform 74"/>
            <p:cNvSpPr/>
            <p:nvPr>
              <p:custDataLst>
                <p:tags r:id="rId6"/>
              </p:custDataLst>
            </p:nvPr>
          </p:nvSpPr>
          <p:spPr bwMode="auto">
            <a:xfrm>
              <a:off x="6443663" y="2143125"/>
              <a:ext cx="58738" cy="20638"/>
            </a:xfrm>
            <a:custGeom>
              <a:avLst/>
              <a:gdLst>
                <a:gd name="T0" fmla="*/ 18 w 34"/>
                <a:gd name="T1" fmla="*/ 0 h 12"/>
                <a:gd name="T2" fmla="*/ 12 w 34"/>
                <a:gd name="T3" fmla="*/ 12 h 12"/>
                <a:gd name="T4" fmla="*/ 27 w 34"/>
                <a:gd name="T5" fmla="*/ 7 h 12"/>
                <a:gd name="T6" fmla="*/ 29 w 34"/>
                <a:gd name="T7" fmla="*/ 7 h 12"/>
                <a:gd name="T8" fmla="*/ 33 w 34"/>
                <a:gd name="T9" fmla="*/ 7 h 12"/>
                <a:gd name="T10" fmla="*/ 33 w 34"/>
                <a:gd name="T11" fmla="*/ 1 h 12"/>
                <a:gd name="T12" fmla="*/ 34 w 34"/>
                <a:gd name="T13" fmla="*/ 0 h 12"/>
                <a:gd name="T14" fmla="*/ 18 w 34"/>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2">
                  <a:moveTo>
                    <a:pt x="18" y="0"/>
                  </a:moveTo>
                  <a:cubicBezTo>
                    <a:pt x="18" y="0"/>
                    <a:pt x="0" y="11"/>
                    <a:pt x="12" y="12"/>
                  </a:cubicBezTo>
                  <a:cubicBezTo>
                    <a:pt x="19" y="12"/>
                    <a:pt x="23" y="10"/>
                    <a:pt x="27" y="7"/>
                  </a:cubicBezTo>
                  <a:cubicBezTo>
                    <a:pt x="29" y="5"/>
                    <a:pt x="29" y="7"/>
                    <a:pt x="29" y="7"/>
                  </a:cubicBezTo>
                  <a:cubicBezTo>
                    <a:pt x="30" y="7"/>
                    <a:pt x="32" y="7"/>
                    <a:pt x="33" y="7"/>
                  </a:cubicBezTo>
                  <a:cubicBezTo>
                    <a:pt x="34" y="2"/>
                    <a:pt x="33" y="1"/>
                    <a:pt x="33" y="1"/>
                  </a:cubicBezTo>
                  <a:cubicBezTo>
                    <a:pt x="34" y="0"/>
                    <a:pt x="34" y="0"/>
                    <a:pt x="34" y="0"/>
                  </a:cubicBez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3" name="Freeform 75"/>
            <p:cNvSpPr/>
            <p:nvPr>
              <p:custDataLst>
                <p:tags r:id="rId7"/>
              </p:custDataLst>
            </p:nvPr>
          </p:nvSpPr>
          <p:spPr bwMode="auto">
            <a:xfrm>
              <a:off x="6102351" y="2252662"/>
              <a:ext cx="36513" cy="36513"/>
            </a:xfrm>
            <a:custGeom>
              <a:avLst/>
              <a:gdLst>
                <a:gd name="T0" fmla="*/ 0 w 21"/>
                <a:gd name="T1" fmla="*/ 16 h 21"/>
                <a:gd name="T2" fmla="*/ 4 w 21"/>
                <a:gd name="T3" fmla="*/ 12 h 21"/>
                <a:gd name="T4" fmla="*/ 6 w 21"/>
                <a:gd name="T5" fmla="*/ 13 h 21"/>
                <a:gd name="T6" fmla="*/ 12 w 21"/>
                <a:gd name="T7" fmla="*/ 18 h 21"/>
                <a:gd name="T8" fmla="*/ 21 w 21"/>
                <a:gd name="T9" fmla="*/ 0 h 21"/>
                <a:gd name="T10" fmla="*/ 4 w 21"/>
                <a:gd name="T11" fmla="*/ 3 h 21"/>
                <a:gd name="T12" fmla="*/ 0 w 21"/>
                <a:gd name="T13" fmla="*/ 16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0" y="16"/>
                  </a:moveTo>
                  <a:cubicBezTo>
                    <a:pt x="0" y="21"/>
                    <a:pt x="4" y="14"/>
                    <a:pt x="4" y="12"/>
                  </a:cubicBezTo>
                  <a:cubicBezTo>
                    <a:pt x="4" y="9"/>
                    <a:pt x="6" y="9"/>
                    <a:pt x="6" y="13"/>
                  </a:cubicBezTo>
                  <a:cubicBezTo>
                    <a:pt x="6" y="16"/>
                    <a:pt x="8" y="19"/>
                    <a:pt x="12" y="18"/>
                  </a:cubicBezTo>
                  <a:cubicBezTo>
                    <a:pt x="19" y="18"/>
                    <a:pt x="21" y="0"/>
                    <a:pt x="21" y="0"/>
                  </a:cubicBezTo>
                  <a:cubicBezTo>
                    <a:pt x="4" y="3"/>
                    <a:pt x="4" y="3"/>
                    <a:pt x="4" y="3"/>
                  </a:cubicBezTo>
                  <a:cubicBezTo>
                    <a:pt x="1" y="3"/>
                    <a:pt x="1" y="11"/>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5" name="Freeform 76"/>
            <p:cNvSpPr/>
            <p:nvPr>
              <p:custDataLst>
                <p:tags r:id="rId8"/>
              </p:custDataLst>
            </p:nvPr>
          </p:nvSpPr>
          <p:spPr bwMode="auto">
            <a:xfrm>
              <a:off x="5868988" y="2252662"/>
              <a:ext cx="36513" cy="36513"/>
            </a:xfrm>
            <a:custGeom>
              <a:avLst/>
              <a:gdLst>
                <a:gd name="T0" fmla="*/ 9 w 21"/>
                <a:gd name="T1" fmla="*/ 19 h 21"/>
                <a:gd name="T2" fmla="*/ 15 w 21"/>
                <a:gd name="T3" fmla="*/ 13 h 21"/>
                <a:gd name="T4" fmla="*/ 17 w 21"/>
                <a:gd name="T5" fmla="*/ 12 h 21"/>
                <a:gd name="T6" fmla="*/ 21 w 21"/>
                <a:gd name="T7" fmla="*/ 16 h 21"/>
                <a:gd name="T8" fmla="*/ 16 w 21"/>
                <a:gd name="T9" fmla="*/ 4 h 21"/>
                <a:gd name="T10" fmla="*/ 0 w 21"/>
                <a:gd name="T11" fmla="*/ 0 h 21"/>
                <a:gd name="T12" fmla="*/ 9 w 21"/>
                <a:gd name="T13" fmla="*/ 19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9" y="19"/>
                  </a:moveTo>
                  <a:cubicBezTo>
                    <a:pt x="13" y="19"/>
                    <a:pt x="15" y="17"/>
                    <a:pt x="15" y="13"/>
                  </a:cubicBezTo>
                  <a:cubicBezTo>
                    <a:pt x="15" y="10"/>
                    <a:pt x="17" y="10"/>
                    <a:pt x="17" y="12"/>
                  </a:cubicBezTo>
                  <a:cubicBezTo>
                    <a:pt x="17" y="15"/>
                    <a:pt x="21" y="21"/>
                    <a:pt x="21" y="16"/>
                  </a:cubicBezTo>
                  <a:cubicBezTo>
                    <a:pt x="20" y="11"/>
                    <a:pt x="19" y="4"/>
                    <a:pt x="16" y="4"/>
                  </a:cubicBezTo>
                  <a:cubicBezTo>
                    <a:pt x="0" y="0"/>
                    <a:pt x="0" y="0"/>
                    <a:pt x="0" y="0"/>
                  </a:cubicBezTo>
                  <a:cubicBezTo>
                    <a:pt x="0" y="0"/>
                    <a:pt x="2" y="18"/>
                    <a:pt x="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6" name="Freeform 77"/>
            <p:cNvSpPr>
              <a:spLocks noEditPoints="1"/>
            </p:cNvSpPr>
            <p:nvPr>
              <p:custDataLst>
                <p:tags r:id="rId9"/>
              </p:custDataLst>
            </p:nvPr>
          </p:nvSpPr>
          <p:spPr bwMode="auto">
            <a:xfrm>
              <a:off x="5851526" y="1982787"/>
              <a:ext cx="307975" cy="628650"/>
            </a:xfrm>
            <a:custGeom>
              <a:avLst/>
              <a:gdLst>
                <a:gd name="T0" fmla="*/ 113 w 177"/>
                <a:gd name="T1" fmla="*/ 6 h 361"/>
                <a:gd name="T2" fmla="*/ 95 w 177"/>
                <a:gd name="T3" fmla="*/ 21 h 361"/>
                <a:gd name="T4" fmla="*/ 93 w 177"/>
                <a:gd name="T5" fmla="*/ 11 h 361"/>
                <a:gd name="T6" fmla="*/ 83 w 177"/>
                <a:gd name="T7" fmla="*/ 16 h 361"/>
                <a:gd name="T8" fmla="*/ 79 w 177"/>
                <a:gd name="T9" fmla="*/ 61 h 361"/>
                <a:gd name="T10" fmla="*/ 63 w 177"/>
                <a:gd name="T11" fmla="*/ 4 h 361"/>
                <a:gd name="T12" fmla="*/ 1 w 177"/>
                <a:gd name="T13" fmla="*/ 35 h 361"/>
                <a:gd name="T14" fmla="*/ 8 w 177"/>
                <a:gd name="T15" fmla="*/ 149 h 361"/>
                <a:gd name="T16" fmla="*/ 29 w 177"/>
                <a:gd name="T17" fmla="*/ 139 h 361"/>
                <a:gd name="T18" fmla="*/ 29 w 177"/>
                <a:gd name="T19" fmla="*/ 54 h 361"/>
                <a:gd name="T20" fmla="*/ 32 w 177"/>
                <a:gd name="T21" fmla="*/ 104 h 361"/>
                <a:gd name="T22" fmla="*/ 37 w 177"/>
                <a:gd name="T23" fmla="*/ 156 h 361"/>
                <a:gd name="T24" fmla="*/ 40 w 177"/>
                <a:gd name="T25" fmla="*/ 163 h 361"/>
                <a:gd name="T26" fmla="*/ 49 w 177"/>
                <a:gd name="T27" fmla="*/ 258 h 361"/>
                <a:gd name="T28" fmla="*/ 36 w 177"/>
                <a:gd name="T29" fmla="*/ 262 h 361"/>
                <a:gd name="T30" fmla="*/ 25 w 177"/>
                <a:gd name="T31" fmla="*/ 246 h 361"/>
                <a:gd name="T32" fmla="*/ 32 w 177"/>
                <a:gd name="T33" fmla="*/ 261 h 361"/>
                <a:gd name="T34" fmla="*/ 21 w 177"/>
                <a:gd name="T35" fmla="*/ 268 h 361"/>
                <a:gd name="T36" fmla="*/ 86 w 177"/>
                <a:gd name="T37" fmla="*/ 329 h 361"/>
                <a:gd name="T38" fmla="*/ 123 w 177"/>
                <a:gd name="T39" fmla="*/ 361 h 361"/>
                <a:gd name="T40" fmla="*/ 104 w 177"/>
                <a:gd name="T41" fmla="*/ 328 h 361"/>
                <a:gd name="T42" fmla="*/ 147 w 177"/>
                <a:gd name="T43" fmla="*/ 267 h 361"/>
                <a:gd name="T44" fmla="*/ 158 w 177"/>
                <a:gd name="T45" fmla="*/ 257 h 361"/>
                <a:gd name="T46" fmla="*/ 124 w 177"/>
                <a:gd name="T47" fmla="*/ 259 h 361"/>
                <a:gd name="T48" fmla="*/ 131 w 177"/>
                <a:gd name="T49" fmla="*/ 169 h 361"/>
                <a:gd name="T50" fmla="*/ 137 w 177"/>
                <a:gd name="T51" fmla="*/ 156 h 361"/>
                <a:gd name="T52" fmla="*/ 140 w 177"/>
                <a:gd name="T53" fmla="*/ 122 h 361"/>
                <a:gd name="T54" fmla="*/ 145 w 177"/>
                <a:gd name="T55" fmla="*/ 55 h 361"/>
                <a:gd name="T56" fmla="*/ 149 w 177"/>
                <a:gd name="T57" fmla="*/ 77 h 361"/>
                <a:gd name="T58" fmla="*/ 145 w 177"/>
                <a:gd name="T59" fmla="*/ 90 h 361"/>
                <a:gd name="T60" fmla="*/ 148 w 177"/>
                <a:gd name="T61" fmla="*/ 133 h 361"/>
                <a:gd name="T62" fmla="*/ 165 w 177"/>
                <a:gd name="T63" fmla="*/ 149 h 361"/>
                <a:gd name="T64" fmla="*/ 176 w 177"/>
                <a:gd name="T65" fmla="*/ 29 h 361"/>
                <a:gd name="T66" fmla="*/ 84 w 177"/>
                <a:gd name="T67" fmla="*/ 191 h 361"/>
                <a:gd name="T68" fmla="*/ 88 w 177"/>
                <a:gd name="T69" fmla="*/ 191 h 361"/>
                <a:gd name="T70" fmla="*/ 84 w 177"/>
                <a:gd name="T71" fmla="*/ 191 h 361"/>
                <a:gd name="T72" fmla="*/ 155 w 177"/>
                <a:gd name="T73" fmla="*/ 292 h 361"/>
                <a:gd name="T74" fmla="*/ 120 w 177"/>
                <a:gd name="T75" fmla="*/ 314 h 361"/>
                <a:gd name="T76" fmla="*/ 46 w 177"/>
                <a:gd name="T77" fmla="*/ 313 h 361"/>
                <a:gd name="T78" fmla="*/ 50 w 177"/>
                <a:gd name="T79" fmla="*/ 269 h 361"/>
                <a:gd name="T80" fmla="*/ 72 w 177"/>
                <a:gd name="T81" fmla="*/ 279 h 361"/>
                <a:gd name="T82" fmla="*/ 75 w 177"/>
                <a:gd name="T83" fmla="*/ 269 h 361"/>
                <a:gd name="T84" fmla="*/ 76 w 177"/>
                <a:gd name="T85" fmla="*/ 266 h 361"/>
                <a:gd name="T86" fmla="*/ 86 w 177"/>
                <a:gd name="T87" fmla="*/ 266 h 361"/>
                <a:gd name="T88" fmla="*/ 100 w 177"/>
                <a:gd name="T89" fmla="*/ 279 h 361"/>
                <a:gd name="T90" fmla="*/ 123 w 177"/>
                <a:gd name="T91" fmla="*/ 270 h 361"/>
                <a:gd name="T92" fmla="*/ 86 w 177"/>
                <a:gd name="T93" fmla="*/ 255 h 361"/>
                <a:gd name="T94" fmla="*/ 82 w 177"/>
                <a:gd name="T95" fmla="*/ 207 h 361"/>
                <a:gd name="T96" fmla="*/ 97 w 177"/>
                <a:gd name="T97" fmla="*/ 255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7" h="361">
                  <a:moveTo>
                    <a:pt x="116" y="4"/>
                  </a:moveTo>
                  <a:cubicBezTo>
                    <a:pt x="117" y="4"/>
                    <a:pt x="115" y="5"/>
                    <a:pt x="113" y="6"/>
                  </a:cubicBezTo>
                  <a:cubicBezTo>
                    <a:pt x="100" y="64"/>
                    <a:pt x="100" y="64"/>
                    <a:pt x="100" y="64"/>
                  </a:cubicBezTo>
                  <a:cubicBezTo>
                    <a:pt x="95" y="21"/>
                    <a:pt x="95" y="21"/>
                    <a:pt x="95" y="21"/>
                  </a:cubicBezTo>
                  <a:cubicBezTo>
                    <a:pt x="96" y="16"/>
                    <a:pt x="96" y="16"/>
                    <a:pt x="96" y="16"/>
                  </a:cubicBezTo>
                  <a:cubicBezTo>
                    <a:pt x="93" y="11"/>
                    <a:pt x="93" y="11"/>
                    <a:pt x="93" y="11"/>
                  </a:cubicBezTo>
                  <a:cubicBezTo>
                    <a:pt x="86" y="11"/>
                    <a:pt x="86" y="11"/>
                    <a:pt x="86" y="11"/>
                  </a:cubicBezTo>
                  <a:cubicBezTo>
                    <a:pt x="83" y="16"/>
                    <a:pt x="83" y="16"/>
                    <a:pt x="83" y="16"/>
                  </a:cubicBezTo>
                  <a:cubicBezTo>
                    <a:pt x="85" y="20"/>
                    <a:pt x="85" y="20"/>
                    <a:pt x="85" y="20"/>
                  </a:cubicBezTo>
                  <a:cubicBezTo>
                    <a:pt x="79" y="61"/>
                    <a:pt x="79" y="61"/>
                    <a:pt x="79" y="61"/>
                  </a:cubicBezTo>
                  <a:cubicBezTo>
                    <a:pt x="79" y="63"/>
                    <a:pt x="79" y="63"/>
                    <a:pt x="79" y="63"/>
                  </a:cubicBezTo>
                  <a:cubicBezTo>
                    <a:pt x="63" y="4"/>
                    <a:pt x="63" y="4"/>
                    <a:pt x="63" y="4"/>
                  </a:cubicBezTo>
                  <a:cubicBezTo>
                    <a:pt x="62" y="4"/>
                    <a:pt x="61" y="4"/>
                    <a:pt x="60" y="4"/>
                  </a:cubicBezTo>
                  <a:cubicBezTo>
                    <a:pt x="34" y="7"/>
                    <a:pt x="2" y="17"/>
                    <a:pt x="1" y="35"/>
                  </a:cubicBezTo>
                  <a:cubicBezTo>
                    <a:pt x="0" y="41"/>
                    <a:pt x="3" y="101"/>
                    <a:pt x="6" y="133"/>
                  </a:cubicBezTo>
                  <a:cubicBezTo>
                    <a:pt x="7" y="140"/>
                    <a:pt x="8" y="145"/>
                    <a:pt x="8" y="149"/>
                  </a:cubicBezTo>
                  <a:cubicBezTo>
                    <a:pt x="16" y="153"/>
                    <a:pt x="26" y="153"/>
                    <a:pt x="30" y="153"/>
                  </a:cubicBezTo>
                  <a:cubicBezTo>
                    <a:pt x="30" y="150"/>
                    <a:pt x="29" y="145"/>
                    <a:pt x="29" y="139"/>
                  </a:cubicBezTo>
                  <a:cubicBezTo>
                    <a:pt x="27" y="110"/>
                    <a:pt x="24" y="50"/>
                    <a:pt x="26" y="51"/>
                  </a:cubicBezTo>
                  <a:cubicBezTo>
                    <a:pt x="27" y="52"/>
                    <a:pt x="28" y="53"/>
                    <a:pt x="29" y="54"/>
                  </a:cubicBezTo>
                  <a:cubicBezTo>
                    <a:pt x="29" y="54"/>
                    <a:pt x="29" y="54"/>
                    <a:pt x="29" y="54"/>
                  </a:cubicBezTo>
                  <a:cubicBezTo>
                    <a:pt x="32" y="104"/>
                    <a:pt x="32" y="104"/>
                    <a:pt x="32" y="104"/>
                  </a:cubicBezTo>
                  <a:cubicBezTo>
                    <a:pt x="34" y="124"/>
                    <a:pt x="35" y="140"/>
                    <a:pt x="36" y="149"/>
                  </a:cubicBezTo>
                  <a:cubicBezTo>
                    <a:pt x="37" y="153"/>
                    <a:pt x="37" y="156"/>
                    <a:pt x="37" y="156"/>
                  </a:cubicBezTo>
                  <a:cubicBezTo>
                    <a:pt x="37" y="157"/>
                    <a:pt x="37" y="157"/>
                    <a:pt x="37" y="157"/>
                  </a:cubicBezTo>
                  <a:cubicBezTo>
                    <a:pt x="38" y="159"/>
                    <a:pt x="39" y="161"/>
                    <a:pt x="40" y="163"/>
                  </a:cubicBezTo>
                  <a:cubicBezTo>
                    <a:pt x="41" y="164"/>
                    <a:pt x="41" y="166"/>
                    <a:pt x="42" y="167"/>
                  </a:cubicBezTo>
                  <a:cubicBezTo>
                    <a:pt x="49" y="258"/>
                    <a:pt x="49" y="258"/>
                    <a:pt x="49" y="258"/>
                  </a:cubicBezTo>
                  <a:cubicBezTo>
                    <a:pt x="48" y="259"/>
                    <a:pt x="46" y="259"/>
                    <a:pt x="45" y="259"/>
                  </a:cubicBezTo>
                  <a:cubicBezTo>
                    <a:pt x="42" y="260"/>
                    <a:pt x="39" y="261"/>
                    <a:pt x="36" y="262"/>
                  </a:cubicBezTo>
                  <a:cubicBezTo>
                    <a:pt x="35" y="260"/>
                    <a:pt x="35" y="260"/>
                    <a:pt x="35" y="260"/>
                  </a:cubicBezTo>
                  <a:cubicBezTo>
                    <a:pt x="25" y="246"/>
                    <a:pt x="25" y="246"/>
                    <a:pt x="25" y="246"/>
                  </a:cubicBezTo>
                  <a:cubicBezTo>
                    <a:pt x="23" y="248"/>
                    <a:pt x="23" y="248"/>
                    <a:pt x="23" y="248"/>
                  </a:cubicBezTo>
                  <a:cubicBezTo>
                    <a:pt x="32" y="261"/>
                    <a:pt x="32" y="261"/>
                    <a:pt x="32" y="261"/>
                  </a:cubicBezTo>
                  <a:cubicBezTo>
                    <a:pt x="33" y="263"/>
                    <a:pt x="33" y="263"/>
                    <a:pt x="33" y="263"/>
                  </a:cubicBezTo>
                  <a:cubicBezTo>
                    <a:pt x="29" y="265"/>
                    <a:pt x="25" y="266"/>
                    <a:pt x="21" y="268"/>
                  </a:cubicBezTo>
                  <a:cubicBezTo>
                    <a:pt x="11" y="275"/>
                    <a:pt x="5" y="283"/>
                    <a:pt x="5" y="292"/>
                  </a:cubicBezTo>
                  <a:cubicBezTo>
                    <a:pt x="5" y="313"/>
                    <a:pt x="39" y="329"/>
                    <a:pt x="86" y="329"/>
                  </a:cubicBezTo>
                  <a:cubicBezTo>
                    <a:pt x="91" y="329"/>
                    <a:pt x="96" y="328"/>
                    <a:pt x="101" y="328"/>
                  </a:cubicBezTo>
                  <a:cubicBezTo>
                    <a:pt x="123" y="361"/>
                    <a:pt x="123" y="361"/>
                    <a:pt x="123" y="361"/>
                  </a:cubicBezTo>
                  <a:cubicBezTo>
                    <a:pt x="125" y="359"/>
                    <a:pt x="125" y="359"/>
                    <a:pt x="125" y="359"/>
                  </a:cubicBezTo>
                  <a:cubicBezTo>
                    <a:pt x="104" y="328"/>
                    <a:pt x="104" y="328"/>
                    <a:pt x="104" y="328"/>
                  </a:cubicBezTo>
                  <a:cubicBezTo>
                    <a:pt x="141" y="324"/>
                    <a:pt x="167" y="310"/>
                    <a:pt x="167" y="292"/>
                  </a:cubicBezTo>
                  <a:cubicBezTo>
                    <a:pt x="167" y="282"/>
                    <a:pt x="159" y="273"/>
                    <a:pt x="147" y="267"/>
                  </a:cubicBezTo>
                  <a:cubicBezTo>
                    <a:pt x="159" y="259"/>
                    <a:pt x="159" y="259"/>
                    <a:pt x="159" y="259"/>
                  </a:cubicBezTo>
                  <a:cubicBezTo>
                    <a:pt x="158" y="257"/>
                    <a:pt x="158" y="257"/>
                    <a:pt x="158" y="257"/>
                  </a:cubicBezTo>
                  <a:cubicBezTo>
                    <a:pt x="144" y="265"/>
                    <a:pt x="144" y="265"/>
                    <a:pt x="144" y="265"/>
                  </a:cubicBezTo>
                  <a:cubicBezTo>
                    <a:pt x="138" y="263"/>
                    <a:pt x="131" y="260"/>
                    <a:pt x="124" y="259"/>
                  </a:cubicBezTo>
                  <a:cubicBezTo>
                    <a:pt x="129" y="188"/>
                    <a:pt x="129" y="188"/>
                    <a:pt x="129" y="188"/>
                  </a:cubicBezTo>
                  <a:cubicBezTo>
                    <a:pt x="131" y="169"/>
                    <a:pt x="131" y="169"/>
                    <a:pt x="131" y="169"/>
                  </a:cubicBezTo>
                  <a:cubicBezTo>
                    <a:pt x="133" y="165"/>
                    <a:pt x="135" y="161"/>
                    <a:pt x="137" y="157"/>
                  </a:cubicBezTo>
                  <a:cubicBezTo>
                    <a:pt x="137" y="156"/>
                    <a:pt x="137" y="156"/>
                    <a:pt x="137" y="156"/>
                  </a:cubicBezTo>
                  <a:cubicBezTo>
                    <a:pt x="137" y="156"/>
                    <a:pt x="138" y="147"/>
                    <a:pt x="139" y="134"/>
                  </a:cubicBezTo>
                  <a:cubicBezTo>
                    <a:pt x="139" y="130"/>
                    <a:pt x="140" y="126"/>
                    <a:pt x="140" y="122"/>
                  </a:cubicBezTo>
                  <a:cubicBezTo>
                    <a:pt x="144" y="56"/>
                    <a:pt x="144" y="56"/>
                    <a:pt x="144" y="56"/>
                  </a:cubicBezTo>
                  <a:cubicBezTo>
                    <a:pt x="144" y="55"/>
                    <a:pt x="145" y="55"/>
                    <a:pt x="145" y="55"/>
                  </a:cubicBezTo>
                  <a:cubicBezTo>
                    <a:pt x="146" y="54"/>
                    <a:pt x="147" y="52"/>
                    <a:pt x="148" y="51"/>
                  </a:cubicBezTo>
                  <a:cubicBezTo>
                    <a:pt x="149" y="50"/>
                    <a:pt x="149" y="62"/>
                    <a:pt x="149" y="77"/>
                  </a:cubicBezTo>
                  <a:cubicBezTo>
                    <a:pt x="143" y="89"/>
                    <a:pt x="143" y="89"/>
                    <a:pt x="143" y="89"/>
                  </a:cubicBezTo>
                  <a:cubicBezTo>
                    <a:pt x="145" y="90"/>
                    <a:pt x="145" y="90"/>
                    <a:pt x="145" y="90"/>
                  </a:cubicBezTo>
                  <a:cubicBezTo>
                    <a:pt x="149" y="83"/>
                    <a:pt x="149" y="83"/>
                    <a:pt x="149" y="83"/>
                  </a:cubicBezTo>
                  <a:cubicBezTo>
                    <a:pt x="149" y="99"/>
                    <a:pt x="149" y="118"/>
                    <a:pt x="148" y="133"/>
                  </a:cubicBezTo>
                  <a:cubicBezTo>
                    <a:pt x="148" y="142"/>
                    <a:pt x="147" y="149"/>
                    <a:pt x="147" y="152"/>
                  </a:cubicBezTo>
                  <a:cubicBezTo>
                    <a:pt x="151" y="154"/>
                    <a:pt x="158" y="152"/>
                    <a:pt x="165" y="149"/>
                  </a:cubicBezTo>
                  <a:cubicBezTo>
                    <a:pt x="166" y="146"/>
                    <a:pt x="166" y="142"/>
                    <a:pt x="167" y="136"/>
                  </a:cubicBezTo>
                  <a:cubicBezTo>
                    <a:pt x="171" y="105"/>
                    <a:pt x="177" y="36"/>
                    <a:pt x="176" y="29"/>
                  </a:cubicBezTo>
                  <a:cubicBezTo>
                    <a:pt x="174" y="24"/>
                    <a:pt x="142" y="0"/>
                    <a:pt x="116" y="4"/>
                  </a:cubicBezTo>
                  <a:close/>
                  <a:moveTo>
                    <a:pt x="84" y="191"/>
                  </a:moveTo>
                  <a:cubicBezTo>
                    <a:pt x="85" y="191"/>
                    <a:pt x="86" y="191"/>
                    <a:pt x="86" y="191"/>
                  </a:cubicBezTo>
                  <a:cubicBezTo>
                    <a:pt x="87" y="191"/>
                    <a:pt x="87" y="191"/>
                    <a:pt x="88" y="191"/>
                  </a:cubicBezTo>
                  <a:cubicBezTo>
                    <a:pt x="83" y="200"/>
                    <a:pt x="83" y="200"/>
                    <a:pt x="83" y="200"/>
                  </a:cubicBezTo>
                  <a:lnTo>
                    <a:pt x="84" y="191"/>
                  </a:lnTo>
                  <a:close/>
                  <a:moveTo>
                    <a:pt x="138" y="275"/>
                  </a:moveTo>
                  <a:cubicBezTo>
                    <a:pt x="149" y="280"/>
                    <a:pt x="155" y="286"/>
                    <a:pt x="155" y="292"/>
                  </a:cubicBezTo>
                  <a:cubicBezTo>
                    <a:pt x="155" y="298"/>
                    <a:pt x="147" y="305"/>
                    <a:pt x="134" y="310"/>
                  </a:cubicBezTo>
                  <a:cubicBezTo>
                    <a:pt x="129" y="311"/>
                    <a:pt x="125" y="313"/>
                    <a:pt x="120" y="314"/>
                  </a:cubicBezTo>
                  <a:cubicBezTo>
                    <a:pt x="110" y="316"/>
                    <a:pt x="98" y="317"/>
                    <a:pt x="86" y="317"/>
                  </a:cubicBezTo>
                  <a:cubicBezTo>
                    <a:pt x="71" y="317"/>
                    <a:pt x="57" y="316"/>
                    <a:pt x="46" y="313"/>
                  </a:cubicBezTo>
                  <a:cubicBezTo>
                    <a:pt x="28" y="307"/>
                    <a:pt x="16" y="299"/>
                    <a:pt x="16" y="292"/>
                  </a:cubicBezTo>
                  <a:cubicBezTo>
                    <a:pt x="16" y="283"/>
                    <a:pt x="29" y="274"/>
                    <a:pt x="50" y="269"/>
                  </a:cubicBezTo>
                  <a:cubicBezTo>
                    <a:pt x="51" y="279"/>
                    <a:pt x="51" y="279"/>
                    <a:pt x="51" y="279"/>
                  </a:cubicBezTo>
                  <a:cubicBezTo>
                    <a:pt x="72" y="279"/>
                    <a:pt x="72" y="279"/>
                    <a:pt x="72" y="279"/>
                  </a:cubicBezTo>
                  <a:cubicBezTo>
                    <a:pt x="74" y="278"/>
                    <a:pt x="74" y="278"/>
                    <a:pt x="74" y="278"/>
                  </a:cubicBezTo>
                  <a:cubicBezTo>
                    <a:pt x="75" y="269"/>
                    <a:pt x="75" y="269"/>
                    <a:pt x="75" y="269"/>
                  </a:cubicBezTo>
                  <a:cubicBezTo>
                    <a:pt x="75" y="266"/>
                    <a:pt x="75" y="266"/>
                    <a:pt x="75" y="266"/>
                  </a:cubicBezTo>
                  <a:cubicBezTo>
                    <a:pt x="76" y="266"/>
                    <a:pt x="76" y="266"/>
                    <a:pt x="76" y="266"/>
                  </a:cubicBezTo>
                  <a:cubicBezTo>
                    <a:pt x="76" y="266"/>
                    <a:pt x="77" y="266"/>
                    <a:pt x="77" y="266"/>
                  </a:cubicBezTo>
                  <a:cubicBezTo>
                    <a:pt x="80" y="266"/>
                    <a:pt x="83" y="266"/>
                    <a:pt x="86" y="266"/>
                  </a:cubicBezTo>
                  <a:cubicBezTo>
                    <a:pt x="90" y="266"/>
                    <a:pt x="94" y="266"/>
                    <a:pt x="99" y="266"/>
                  </a:cubicBezTo>
                  <a:cubicBezTo>
                    <a:pt x="100" y="279"/>
                    <a:pt x="100" y="279"/>
                    <a:pt x="100" y="279"/>
                  </a:cubicBezTo>
                  <a:cubicBezTo>
                    <a:pt x="122" y="279"/>
                    <a:pt x="122" y="279"/>
                    <a:pt x="122" y="279"/>
                  </a:cubicBezTo>
                  <a:cubicBezTo>
                    <a:pt x="123" y="270"/>
                    <a:pt x="123" y="270"/>
                    <a:pt x="123" y="270"/>
                  </a:cubicBezTo>
                  <a:cubicBezTo>
                    <a:pt x="129" y="271"/>
                    <a:pt x="134" y="273"/>
                    <a:pt x="138" y="275"/>
                  </a:cubicBezTo>
                  <a:close/>
                  <a:moveTo>
                    <a:pt x="86" y="255"/>
                  </a:moveTo>
                  <a:cubicBezTo>
                    <a:pt x="83" y="255"/>
                    <a:pt x="80" y="255"/>
                    <a:pt x="77" y="255"/>
                  </a:cubicBezTo>
                  <a:cubicBezTo>
                    <a:pt x="82" y="207"/>
                    <a:pt x="82" y="207"/>
                    <a:pt x="82" y="207"/>
                  </a:cubicBezTo>
                  <a:cubicBezTo>
                    <a:pt x="89" y="194"/>
                    <a:pt x="89" y="194"/>
                    <a:pt x="89" y="194"/>
                  </a:cubicBezTo>
                  <a:cubicBezTo>
                    <a:pt x="97" y="255"/>
                    <a:pt x="97" y="255"/>
                    <a:pt x="97" y="255"/>
                  </a:cubicBezTo>
                  <a:cubicBezTo>
                    <a:pt x="93" y="255"/>
                    <a:pt x="90" y="255"/>
                    <a:pt x="86" y="2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7" name="Freeform 78"/>
            <p:cNvSpPr/>
            <p:nvPr>
              <p:custDataLst>
                <p:tags r:id="rId10"/>
              </p:custDataLst>
            </p:nvPr>
          </p:nvSpPr>
          <p:spPr bwMode="auto">
            <a:xfrm>
              <a:off x="5937251" y="1795462"/>
              <a:ext cx="136525" cy="195263"/>
            </a:xfrm>
            <a:custGeom>
              <a:avLst/>
              <a:gdLst>
                <a:gd name="T0" fmla="*/ 4 w 79"/>
                <a:gd name="T1" fmla="*/ 52 h 112"/>
                <a:gd name="T2" fmla="*/ 0 w 79"/>
                <a:gd name="T3" fmla="*/ 65 h 112"/>
                <a:gd name="T4" fmla="*/ 4 w 79"/>
                <a:gd name="T5" fmla="*/ 78 h 112"/>
                <a:gd name="T6" fmla="*/ 6 w 79"/>
                <a:gd name="T7" fmla="*/ 74 h 112"/>
                <a:gd name="T8" fmla="*/ 40 w 79"/>
                <a:gd name="T9" fmla="*/ 112 h 112"/>
                <a:gd name="T10" fmla="*/ 73 w 79"/>
                <a:gd name="T11" fmla="*/ 73 h 112"/>
                <a:gd name="T12" fmla="*/ 76 w 79"/>
                <a:gd name="T13" fmla="*/ 77 h 112"/>
                <a:gd name="T14" fmla="*/ 79 w 79"/>
                <a:gd name="T15" fmla="*/ 64 h 112"/>
                <a:gd name="T16" fmla="*/ 76 w 79"/>
                <a:gd name="T17" fmla="*/ 52 h 112"/>
                <a:gd name="T18" fmla="*/ 75 w 79"/>
                <a:gd name="T19" fmla="*/ 52 h 112"/>
                <a:gd name="T20" fmla="*/ 74 w 79"/>
                <a:gd name="T21" fmla="*/ 41 h 112"/>
                <a:gd name="T22" fmla="*/ 46 w 79"/>
                <a:gd name="T23" fmla="*/ 34 h 112"/>
                <a:gd name="T24" fmla="*/ 50 w 79"/>
                <a:gd name="T25" fmla="*/ 36 h 112"/>
                <a:gd name="T26" fmla="*/ 78 w 79"/>
                <a:gd name="T27" fmla="*/ 27 h 112"/>
                <a:gd name="T28" fmla="*/ 14 w 79"/>
                <a:gd name="T29" fmla="*/ 20 h 112"/>
                <a:gd name="T30" fmla="*/ 2 w 79"/>
                <a:gd name="T31" fmla="*/ 28 h 112"/>
                <a:gd name="T32" fmla="*/ 10 w 79"/>
                <a:gd name="T33" fmla="*/ 28 h 112"/>
                <a:gd name="T34" fmla="*/ 5 w 79"/>
                <a:gd name="T35" fmla="*/ 46 h 112"/>
                <a:gd name="T36" fmla="*/ 4 w 79"/>
                <a:gd name="T37" fmla="*/ 52 h 112"/>
                <a:gd name="T38" fmla="*/ 4 w 79"/>
                <a:gd name="T39" fmla="*/ 5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112">
                  <a:moveTo>
                    <a:pt x="4" y="52"/>
                  </a:moveTo>
                  <a:cubicBezTo>
                    <a:pt x="2" y="52"/>
                    <a:pt x="0" y="58"/>
                    <a:pt x="0" y="65"/>
                  </a:cubicBezTo>
                  <a:cubicBezTo>
                    <a:pt x="0" y="72"/>
                    <a:pt x="2" y="78"/>
                    <a:pt x="4" y="78"/>
                  </a:cubicBezTo>
                  <a:cubicBezTo>
                    <a:pt x="4" y="78"/>
                    <a:pt x="5" y="76"/>
                    <a:pt x="6" y="74"/>
                  </a:cubicBezTo>
                  <a:cubicBezTo>
                    <a:pt x="11" y="96"/>
                    <a:pt x="30" y="112"/>
                    <a:pt x="40" y="112"/>
                  </a:cubicBezTo>
                  <a:cubicBezTo>
                    <a:pt x="53" y="112"/>
                    <a:pt x="71" y="97"/>
                    <a:pt x="73" y="73"/>
                  </a:cubicBezTo>
                  <a:cubicBezTo>
                    <a:pt x="74" y="75"/>
                    <a:pt x="75" y="77"/>
                    <a:pt x="76" y="77"/>
                  </a:cubicBezTo>
                  <a:cubicBezTo>
                    <a:pt x="77" y="77"/>
                    <a:pt x="79" y="71"/>
                    <a:pt x="79" y="64"/>
                  </a:cubicBezTo>
                  <a:cubicBezTo>
                    <a:pt x="79" y="57"/>
                    <a:pt x="77" y="52"/>
                    <a:pt x="76" y="52"/>
                  </a:cubicBezTo>
                  <a:cubicBezTo>
                    <a:pt x="75" y="52"/>
                    <a:pt x="75" y="52"/>
                    <a:pt x="75" y="52"/>
                  </a:cubicBezTo>
                  <a:cubicBezTo>
                    <a:pt x="75" y="49"/>
                    <a:pt x="75" y="46"/>
                    <a:pt x="74" y="41"/>
                  </a:cubicBezTo>
                  <a:cubicBezTo>
                    <a:pt x="69" y="46"/>
                    <a:pt x="58" y="40"/>
                    <a:pt x="46" y="34"/>
                  </a:cubicBezTo>
                  <a:cubicBezTo>
                    <a:pt x="47" y="35"/>
                    <a:pt x="49" y="35"/>
                    <a:pt x="50" y="36"/>
                  </a:cubicBezTo>
                  <a:cubicBezTo>
                    <a:pt x="70" y="46"/>
                    <a:pt x="78" y="27"/>
                    <a:pt x="78" y="27"/>
                  </a:cubicBezTo>
                  <a:cubicBezTo>
                    <a:pt x="78" y="27"/>
                    <a:pt x="53" y="0"/>
                    <a:pt x="14" y="20"/>
                  </a:cubicBezTo>
                  <a:cubicBezTo>
                    <a:pt x="11" y="22"/>
                    <a:pt x="6" y="26"/>
                    <a:pt x="2" y="28"/>
                  </a:cubicBezTo>
                  <a:cubicBezTo>
                    <a:pt x="2" y="28"/>
                    <a:pt x="5" y="28"/>
                    <a:pt x="10" y="28"/>
                  </a:cubicBezTo>
                  <a:cubicBezTo>
                    <a:pt x="6" y="31"/>
                    <a:pt x="4" y="36"/>
                    <a:pt x="5" y="46"/>
                  </a:cubicBezTo>
                  <a:cubicBezTo>
                    <a:pt x="4" y="48"/>
                    <a:pt x="4" y="50"/>
                    <a:pt x="4" y="52"/>
                  </a:cubicBezTo>
                  <a:cubicBezTo>
                    <a:pt x="4" y="52"/>
                    <a:pt x="4" y="52"/>
                    <a:pt x="4"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9" name="Freeform 79"/>
            <p:cNvSpPr/>
            <p:nvPr>
              <p:custDataLst>
                <p:tags r:id="rId11"/>
              </p:custDataLst>
            </p:nvPr>
          </p:nvSpPr>
          <p:spPr bwMode="auto">
            <a:xfrm>
              <a:off x="5902326" y="2476500"/>
              <a:ext cx="74613" cy="25400"/>
            </a:xfrm>
            <a:custGeom>
              <a:avLst/>
              <a:gdLst>
                <a:gd name="T0" fmla="*/ 22 w 43"/>
                <a:gd name="T1" fmla="*/ 0 h 15"/>
                <a:gd name="T2" fmla="*/ 15 w 43"/>
                <a:gd name="T3" fmla="*/ 14 h 15"/>
                <a:gd name="T4" fmla="*/ 35 w 43"/>
                <a:gd name="T5" fmla="*/ 8 h 15"/>
                <a:gd name="T6" fmla="*/ 37 w 43"/>
                <a:gd name="T7" fmla="*/ 8 h 15"/>
                <a:gd name="T8" fmla="*/ 42 w 43"/>
                <a:gd name="T9" fmla="*/ 8 h 15"/>
                <a:gd name="T10" fmla="*/ 42 w 43"/>
                <a:gd name="T11" fmla="*/ 0 h 15"/>
                <a:gd name="T12" fmla="*/ 43 w 43"/>
                <a:gd name="T13" fmla="*/ 0 h 15"/>
                <a:gd name="T14" fmla="*/ 22 w 43"/>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5">
                  <a:moveTo>
                    <a:pt x="22" y="0"/>
                  </a:moveTo>
                  <a:cubicBezTo>
                    <a:pt x="22" y="0"/>
                    <a:pt x="0" y="13"/>
                    <a:pt x="15" y="14"/>
                  </a:cubicBezTo>
                  <a:cubicBezTo>
                    <a:pt x="24" y="15"/>
                    <a:pt x="29" y="12"/>
                    <a:pt x="35" y="8"/>
                  </a:cubicBezTo>
                  <a:cubicBezTo>
                    <a:pt x="37" y="6"/>
                    <a:pt x="36" y="8"/>
                    <a:pt x="37" y="8"/>
                  </a:cubicBezTo>
                  <a:cubicBezTo>
                    <a:pt x="38" y="8"/>
                    <a:pt x="41" y="8"/>
                    <a:pt x="42" y="8"/>
                  </a:cubicBezTo>
                  <a:cubicBezTo>
                    <a:pt x="43" y="2"/>
                    <a:pt x="42" y="0"/>
                    <a:pt x="42" y="0"/>
                  </a:cubicBezTo>
                  <a:cubicBezTo>
                    <a:pt x="43" y="0"/>
                    <a:pt x="43" y="0"/>
                    <a:pt x="43" y="0"/>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20" name="Freeform 80"/>
            <p:cNvSpPr/>
            <p:nvPr>
              <p:custDataLst>
                <p:tags r:id="rId12"/>
              </p:custDataLst>
            </p:nvPr>
          </p:nvSpPr>
          <p:spPr bwMode="auto">
            <a:xfrm>
              <a:off x="6029326" y="2476500"/>
              <a:ext cx="74613" cy="25400"/>
            </a:xfrm>
            <a:custGeom>
              <a:avLst/>
              <a:gdLst>
                <a:gd name="T0" fmla="*/ 0 w 43"/>
                <a:gd name="T1" fmla="*/ 0 h 15"/>
                <a:gd name="T2" fmla="*/ 1 w 43"/>
                <a:gd name="T3" fmla="*/ 0 h 15"/>
                <a:gd name="T4" fmla="*/ 1 w 43"/>
                <a:gd name="T5" fmla="*/ 8 h 15"/>
                <a:gd name="T6" fmla="*/ 6 w 43"/>
                <a:gd name="T7" fmla="*/ 8 h 15"/>
                <a:gd name="T8" fmla="*/ 8 w 43"/>
                <a:gd name="T9" fmla="*/ 8 h 15"/>
                <a:gd name="T10" fmla="*/ 28 w 43"/>
                <a:gd name="T11" fmla="*/ 14 h 15"/>
                <a:gd name="T12" fmla="*/ 20 w 43"/>
                <a:gd name="T13" fmla="*/ 0 h 15"/>
                <a:gd name="T14" fmla="*/ 0 w 43"/>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5">
                  <a:moveTo>
                    <a:pt x="0" y="0"/>
                  </a:moveTo>
                  <a:cubicBezTo>
                    <a:pt x="1" y="0"/>
                    <a:pt x="1" y="0"/>
                    <a:pt x="1" y="0"/>
                  </a:cubicBezTo>
                  <a:cubicBezTo>
                    <a:pt x="1" y="0"/>
                    <a:pt x="0" y="2"/>
                    <a:pt x="1" y="8"/>
                  </a:cubicBezTo>
                  <a:cubicBezTo>
                    <a:pt x="2" y="8"/>
                    <a:pt x="5" y="8"/>
                    <a:pt x="6" y="8"/>
                  </a:cubicBezTo>
                  <a:cubicBezTo>
                    <a:pt x="6" y="8"/>
                    <a:pt x="6" y="6"/>
                    <a:pt x="8" y="8"/>
                  </a:cubicBezTo>
                  <a:cubicBezTo>
                    <a:pt x="13" y="12"/>
                    <a:pt x="19" y="15"/>
                    <a:pt x="28" y="14"/>
                  </a:cubicBezTo>
                  <a:cubicBezTo>
                    <a:pt x="43" y="13"/>
                    <a:pt x="20" y="0"/>
                    <a:pt x="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49" name="Freeform 81"/>
            <p:cNvSpPr/>
            <p:nvPr>
              <p:custDataLst>
                <p:tags r:id="rId13"/>
              </p:custDataLst>
            </p:nvPr>
          </p:nvSpPr>
          <p:spPr bwMode="auto">
            <a:xfrm>
              <a:off x="6270626" y="1749425"/>
              <a:ext cx="17463" cy="17463"/>
            </a:xfrm>
            <a:custGeom>
              <a:avLst/>
              <a:gdLst>
                <a:gd name="T0" fmla="*/ 1 w 10"/>
                <a:gd name="T1" fmla="*/ 7 h 10"/>
                <a:gd name="T2" fmla="*/ 3 w 10"/>
                <a:gd name="T3" fmla="*/ 6 h 10"/>
                <a:gd name="T4" fmla="*/ 3 w 10"/>
                <a:gd name="T5" fmla="*/ 6 h 10"/>
                <a:gd name="T6" fmla="*/ 6 w 10"/>
                <a:gd name="T7" fmla="*/ 9 h 10"/>
                <a:gd name="T8" fmla="*/ 10 w 10"/>
                <a:gd name="T9" fmla="*/ 0 h 10"/>
                <a:gd name="T10" fmla="*/ 3 w 10"/>
                <a:gd name="T11" fmla="*/ 2 h 10"/>
                <a:gd name="T12" fmla="*/ 1 w 10"/>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7"/>
                  </a:moveTo>
                  <a:cubicBezTo>
                    <a:pt x="0" y="10"/>
                    <a:pt x="3" y="7"/>
                    <a:pt x="3" y="6"/>
                  </a:cubicBezTo>
                  <a:cubicBezTo>
                    <a:pt x="3" y="5"/>
                    <a:pt x="3" y="4"/>
                    <a:pt x="3" y="6"/>
                  </a:cubicBezTo>
                  <a:cubicBezTo>
                    <a:pt x="3" y="8"/>
                    <a:pt x="4" y="9"/>
                    <a:pt x="6" y="9"/>
                  </a:cubicBezTo>
                  <a:cubicBezTo>
                    <a:pt x="9" y="8"/>
                    <a:pt x="10" y="0"/>
                    <a:pt x="10" y="0"/>
                  </a:cubicBezTo>
                  <a:cubicBezTo>
                    <a:pt x="3" y="2"/>
                    <a:pt x="3" y="2"/>
                    <a:pt x="3" y="2"/>
                  </a:cubicBezTo>
                  <a:cubicBezTo>
                    <a:pt x="1" y="2"/>
                    <a:pt x="1" y="5"/>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50" name="Freeform 82"/>
            <p:cNvSpPr/>
            <p:nvPr>
              <p:custDataLst>
                <p:tags r:id="rId14"/>
              </p:custDataLst>
            </p:nvPr>
          </p:nvSpPr>
          <p:spPr bwMode="auto">
            <a:xfrm>
              <a:off x="6167438" y="1751012"/>
              <a:ext cx="15875" cy="15875"/>
            </a:xfrm>
            <a:custGeom>
              <a:avLst/>
              <a:gdLst>
                <a:gd name="T0" fmla="*/ 7 w 10"/>
                <a:gd name="T1" fmla="*/ 5 h 9"/>
                <a:gd name="T2" fmla="*/ 8 w 10"/>
                <a:gd name="T3" fmla="*/ 5 h 9"/>
                <a:gd name="T4" fmla="*/ 10 w 10"/>
                <a:gd name="T5" fmla="*/ 7 h 9"/>
                <a:gd name="T6" fmla="*/ 8 w 10"/>
                <a:gd name="T7" fmla="*/ 1 h 9"/>
                <a:gd name="T8" fmla="*/ 0 w 10"/>
                <a:gd name="T9" fmla="*/ 0 h 9"/>
                <a:gd name="T10" fmla="*/ 4 w 10"/>
                <a:gd name="T11" fmla="*/ 8 h 9"/>
                <a:gd name="T12" fmla="*/ 7 w 10"/>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7" y="5"/>
                  </a:moveTo>
                  <a:cubicBezTo>
                    <a:pt x="7" y="4"/>
                    <a:pt x="8" y="4"/>
                    <a:pt x="8" y="5"/>
                  </a:cubicBezTo>
                  <a:cubicBezTo>
                    <a:pt x="8" y="6"/>
                    <a:pt x="10" y="9"/>
                    <a:pt x="10" y="7"/>
                  </a:cubicBezTo>
                  <a:cubicBezTo>
                    <a:pt x="9" y="4"/>
                    <a:pt x="9" y="1"/>
                    <a:pt x="8" y="1"/>
                  </a:cubicBezTo>
                  <a:cubicBezTo>
                    <a:pt x="0" y="0"/>
                    <a:pt x="0" y="0"/>
                    <a:pt x="0" y="0"/>
                  </a:cubicBezTo>
                  <a:cubicBezTo>
                    <a:pt x="0" y="0"/>
                    <a:pt x="1" y="7"/>
                    <a:pt x="4" y="8"/>
                  </a:cubicBezTo>
                  <a:cubicBezTo>
                    <a:pt x="6" y="8"/>
                    <a:pt x="7" y="7"/>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53" name="Freeform 83"/>
            <p:cNvSpPr/>
            <p:nvPr>
              <p:custDataLst>
                <p:tags r:id="rId15"/>
              </p:custDataLst>
            </p:nvPr>
          </p:nvSpPr>
          <p:spPr bwMode="auto">
            <a:xfrm>
              <a:off x="6197601" y="1543050"/>
              <a:ext cx="61913" cy="88900"/>
            </a:xfrm>
            <a:custGeom>
              <a:avLst/>
              <a:gdLst>
                <a:gd name="T0" fmla="*/ 1 w 35"/>
                <a:gd name="T1" fmla="*/ 24 h 51"/>
                <a:gd name="T2" fmla="*/ 0 w 35"/>
                <a:gd name="T3" fmla="*/ 30 h 51"/>
                <a:gd name="T4" fmla="*/ 1 w 35"/>
                <a:gd name="T5" fmla="*/ 35 h 51"/>
                <a:gd name="T6" fmla="*/ 2 w 35"/>
                <a:gd name="T7" fmla="*/ 34 h 51"/>
                <a:gd name="T8" fmla="*/ 18 w 35"/>
                <a:gd name="T9" fmla="*/ 51 h 51"/>
                <a:gd name="T10" fmla="*/ 33 w 35"/>
                <a:gd name="T11" fmla="*/ 33 h 51"/>
                <a:gd name="T12" fmla="*/ 34 w 35"/>
                <a:gd name="T13" fmla="*/ 35 h 51"/>
                <a:gd name="T14" fmla="*/ 35 w 35"/>
                <a:gd name="T15" fmla="*/ 29 h 51"/>
                <a:gd name="T16" fmla="*/ 34 w 35"/>
                <a:gd name="T17" fmla="*/ 24 h 51"/>
                <a:gd name="T18" fmla="*/ 33 w 35"/>
                <a:gd name="T19" fmla="*/ 24 h 51"/>
                <a:gd name="T20" fmla="*/ 33 w 35"/>
                <a:gd name="T21" fmla="*/ 19 h 51"/>
                <a:gd name="T22" fmla="*/ 20 w 35"/>
                <a:gd name="T23" fmla="*/ 16 h 51"/>
                <a:gd name="T24" fmla="*/ 22 w 35"/>
                <a:gd name="T25" fmla="*/ 17 h 51"/>
                <a:gd name="T26" fmla="*/ 35 w 35"/>
                <a:gd name="T27" fmla="*/ 12 h 51"/>
                <a:gd name="T28" fmla="*/ 6 w 35"/>
                <a:gd name="T29" fmla="*/ 9 h 51"/>
                <a:gd name="T30" fmla="*/ 1 w 35"/>
                <a:gd name="T31" fmla="*/ 13 h 51"/>
                <a:gd name="T32" fmla="*/ 4 w 35"/>
                <a:gd name="T33" fmla="*/ 13 h 51"/>
                <a:gd name="T34" fmla="*/ 2 w 35"/>
                <a:gd name="T35" fmla="*/ 21 h 51"/>
                <a:gd name="T36" fmla="*/ 2 w 35"/>
                <a:gd name="T37" fmla="*/ 24 h 51"/>
                <a:gd name="T38" fmla="*/ 1 w 35"/>
                <a:gd name="T39" fmla="*/ 2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51">
                  <a:moveTo>
                    <a:pt x="1" y="24"/>
                  </a:moveTo>
                  <a:cubicBezTo>
                    <a:pt x="1" y="24"/>
                    <a:pt x="0" y="26"/>
                    <a:pt x="0" y="30"/>
                  </a:cubicBezTo>
                  <a:cubicBezTo>
                    <a:pt x="0" y="33"/>
                    <a:pt x="1" y="35"/>
                    <a:pt x="1" y="35"/>
                  </a:cubicBezTo>
                  <a:cubicBezTo>
                    <a:pt x="2" y="35"/>
                    <a:pt x="2" y="35"/>
                    <a:pt x="2" y="34"/>
                  </a:cubicBezTo>
                  <a:cubicBezTo>
                    <a:pt x="5" y="43"/>
                    <a:pt x="13" y="51"/>
                    <a:pt x="18" y="51"/>
                  </a:cubicBezTo>
                  <a:cubicBezTo>
                    <a:pt x="24" y="51"/>
                    <a:pt x="32" y="44"/>
                    <a:pt x="33" y="33"/>
                  </a:cubicBezTo>
                  <a:cubicBezTo>
                    <a:pt x="33" y="34"/>
                    <a:pt x="33" y="35"/>
                    <a:pt x="34" y="35"/>
                  </a:cubicBezTo>
                  <a:cubicBezTo>
                    <a:pt x="35" y="35"/>
                    <a:pt x="35" y="32"/>
                    <a:pt x="35" y="29"/>
                  </a:cubicBezTo>
                  <a:cubicBezTo>
                    <a:pt x="35" y="26"/>
                    <a:pt x="35" y="24"/>
                    <a:pt x="34" y="24"/>
                  </a:cubicBezTo>
                  <a:cubicBezTo>
                    <a:pt x="34" y="24"/>
                    <a:pt x="34" y="24"/>
                    <a:pt x="33" y="24"/>
                  </a:cubicBezTo>
                  <a:cubicBezTo>
                    <a:pt x="34" y="22"/>
                    <a:pt x="34" y="21"/>
                    <a:pt x="33" y="19"/>
                  </a:cubicBezTo>
                  <a:cubicBezTo>
                    <a:pt x="31" y="21"/>
                    <a:pt x="26" y="18"/>
                    <a:pt x="20" y="16"/>
                  </a:cubicBezTo>
                  <a:cubicBezTo>
                    <a:pt x="21" y="16"/>
                    <a:pt x="22" y="16"/>
                    <a:pt x="22" y="17"/>
                  </a:cubicBezTo>
                  <a:cubicBezTo>
                    <a:pt x="31" y="21"/>
                    <a:pt x="35" y="12"/>
                    <a:pt x="35" y="12"/>
                  </a:cubicBezTo>
                  <a:cubicBezTo>
                    <a:pt x="35" y="12"/>
                    <a:pt x="24" y="0"/>
                    <a:pt x="6" y="9"/>
                  </a:cubicBezTo>
                  <a:cubicBezTo>
                    <a:pt x="5" y="10"/>
                    <a:pt x="2" y="12"/>
                    <a:pt x="1" y="13"/>
                  </a:cubicBezTo>
                  <a:cubicBezTo>
                    <a:pt x="1" y="13"/>
                    <a:pt x="2" y="13"/>
                    <a:pt x="4" y="13"/>
                  </a:cubicBezTo>
                  <a:cubicBezTo>
                    <a:pt x="2" y="14"/>
                    <a:pt x="1" y="17"/>
                    <a:pt x="2" y="21"/>
                  </a:cubicBezTo>
                  <a:cubicBezTo>
                    <a:pt x="2" y="22"/>
                    <a:pt x="2" y="23"/>
                    <a:pt x="2" y="24"/>
                  </a:cubicBezTo>
                  <a:cubicBezTo>
                    <a:pt x="2" y="24"/>
                    <a:pt x="1" y="24"/>
                    <a:pt x="1"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76" name="Freeform 84"/>
            <p:cNvSpPr/>
            <p:nvPr>
              <p:custDataLst>
                <p:tags r:id="rId16"/>
              </p:custDataLst>
            </p:nvPr>
          </p:nvSpPr>
          <p:spPr bwMode="auto">
            <a:xfrm>
              <a:off x="6181726" y="1849437"/>
              <a:ext cx="33338" cy="12700"/>
            </a:xfrm>
            <a:custGeom>
              <a:avLst/>
              <a:gdLst>
                <a:gd name="T0" fmla="*/ 10 w 19"/>
                <a:gd name="T1" fmla="*/ 0 h 7"/>
                <a:gd name="T2" fmla="*/ 7 w 19"/>
                <a:gd name="T3" fmla="*/ 6 h 7"/>
                <a:gd name="T4" fmla="*/ 15 w 19"/>
                <a:gd name="T5" fmla="*/ 4 h 7"/>
                <a:gd name="T6" fmla="*/ 17 w 19"/>
                <a:gd name="T7" fmla="*/ 4 h 7"/>
                <a:gd name="T8" fmla="*/ 19 w 19"/>
                <a:gd name="T9" fmla="*/ 3 h 7"/>
                <a:gd name="T10" fmla="*/ 19 w 19"/>
                <a:gd name="T11" fmla="*/ 0 h 7"/>
                <a:gd name="T12" fmla="*/ 19 w 19"/>
                <a:gd name="T13" fmla="*/ 0 h 7"/>
                <a:gd name="T14" fmla="*/ 10 w 19"/>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7">
                  <a:moveTo>
                    <a:pt x="10" y="0"/>
                  </a:moveTo>
                  <a:cubicBezTo>
                    <a:pt x="10" y="0"/>
                    <a:pt x="0" y="6"/>
                    <a:pt x="7" y="6"/>
                  </a:cubicBezTo>
                  <a:cubicBezTo>
                    <a:pt x="11" y="7"/>
                    <a:pt x="13" y="5"/>
                    <a:pt x="15" y="4"/>
                  </a:cubicBezTo>
                  <a:cubicBezTo>
                    <a:pt x="17" y="3"/>
                    <a:pt x="16" y="4"/>
                    <a:pt x="17" y="4"/>
                  </a:cubicBezTo>
                  <a:cubicBezTo>
                    <a:pt x="17" y="4"/>
                    <a:pt x="18" y="4"/>
                    <a:pt x="19" y="3"/>
                  </a:cubicBezTo>
                  <a:cubicBezTo>
                    <a:pt x="19" y="1"/>
                    <a:pt x="19" y="0"/>
                    <a:pt x="19" y="0"/>
                  </a:cubicBezTo>
                  <a:cubicBezTo>
                    <a:pt x="19" y="0"/>
                    <a:pt x="19" y="0"/>
                    <a:pt x="19" y="0"/>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81" name="Freeform 85"/>
            <p:cNvSpPr/>
            <p:nvPr>
              <p:custDataLst>
                <p:tags r:id="rId17"/>
              </p:custDataLst>
            </p:nvPr>
          </p:nvSpPr>
          <p:spPr bwMode="auto">
            <a:xfrm>
              <a:off x="6240463" y="1849437"/>
              <a:ext cx="33338" cy="12700"/>
            </a:xfrm>
            <a:custGeom>
              <a:avLst/>
              <a:gdLst>
                <a:gd name="T0" fmla="*/ 9 w 19"/>
                <a:gd name="T1" fmla="*/ 0 h 7"/>
                <a:gd name="T2" fmla="*/ 0 w 19"/>
                <a:gd name="T3" fmla="*/ 0 h 7"/>
                <a:gd name="T4" fmla="*/ 0 w 19"/>
                <a:gd name="T5" fmla="*/ 0 h 7"/>
                <a:gd name="T6" fmla="*/ 0 w 19"/>
                <a:gd name="T7" fmla="*/ 3 h 7"/>
                <a:gd name="T8" fmla="*/ 2 w 19"/>
                <a:gd name="T9" fmla="*/ 4 h 7"/>
                <a:gd name="T10" fmla="*/ 3 w 19"/>
                <a:gd name="T11" fmla="*/ 4 h 7"/>
                <a:gd name="T12" fmla="*/ 12 w 19"/>
                <a:gd name="T13" fmla="*/ 6 h 7"/>
                <a:gd name="T14" fmla="*/ 9 w 19"/>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7">
                  <a:moveTo>
                    <a:pt x="9" y="0"/>
                  </a:moveTo>
                  <a:cubicBezTo>
                    <a:pt x="0" y="0"/>
                    <a:pt x="0" y="0"/>
                    <a:pt x="0" y="0"/>
                  </a:cubicBezTo>
                  <a:cubicBezTo>
                    <a:pt x="0" y="0"/>
                    <a:pt x="0" y="0"/>
                    <a:pt x="0" y="0"/>
                  </a:cubicBezTo>
                  <a:cubicBezTo>
                    <a:pt x="0" y="0"/>
                    <a:pt x="0" y="1"/>
                    <a:pt x="0" y="3"/>
                  </a:cubicBezTo>
                  <a:cubicBezTo>
                    <a:pt x="1" y="4"/>
                    <a:pt x="2" y="4"/>
                    <a:pt x="2" y="4"/>
                  </a:cubicBezTo>
                  <a:cubicBezTo>
                    <a:pt x="3" y="4"/>
                    <a:pt x="2" y="3"/>
                    <a:pt x="3" y="4"/>
                  </a:cubicBezTo>
                  <a:cubicBezTo>
                    <a:pt x="6" y="5"/>
                    <a:pt x="8" y="7"/>
                    <a:pt x="12" y="6"/>
                  </a:cubicBezTo>
                  <a:cubicBezTo>
                    <a:pt x="19" y="6"/>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84" name="Freeform 86"/>
            <p:cNvSpPr>
              <a:spLocks noEditPoints="1"/>
            </p:cNvSpPr>
            <p:nvPr>
              <p:custDataLst>
                <p:tags r:id="rId18"/>
              </p:custDataLst>
            </p:nvPr>
          </p:nvSpPr>
          <p:spPr bwMode="auto">
            <a:xfrm>
              <a:off x="6142038" y="1628775"/>
              <a:ext cx="157163" cy="287338"/>
            </a:xfrm>
            <a:custGeom>
              <a:avLst/>
              <a:gdLst>
                <a:gd name="T0" fmla="*/ 69 w 90"/>
                <a:gd name="T1" fmla="*/ 75 h 165"/>
                <a:gd name="T2" fmla="*/ 71 w 90"/>
                <a:gd name="T3" fmla="*/ 70 h 165"/>
                <a:gd name="T4" fmla="*/ 75 w 90"/>
                <a:gd name="T5" fmla="*/ 25 h 165"/>
                <a:gd name="T6" fmla="*/ 76 w 90"/>
                <a:gd name="T7" fmla="*/ 23 h 165"/>
                <a:gd name="T8" fmla="*/ 84 w 90"/>
                <a:gd name="T9" fmla="*/ 67 h 165"/>
                <a:gd name="T10" fmla="*/ 62 w 90"/>
                <a:gd name="T11" fmla="*/ 1 h 165"/>
                <a:gd name="T12" fmla="*/ 55 w 90"/>
                <a:gd name="T13" fmla="*/ 28 h 165"/>
                <a:gd name="T14" fmla="*/ 53 w 90"/>
                <a:gd name="T15" fmla="*/ 7 h 165"/>
                <a:gd name="T16" fmla="*/ 49 w 90"/>
                <a:gd name="T17" fmla="*/ 4 h 165"/>
                <a:gd name="T18" fmla="*/ 48 w 90"/>
                <a:gd name="T19" fmla="*/ 9 h 165"/>
                <a:gd name="T20" fmla="*/ 45 w 90"/>
                <a:gd name="T21" fmla="*/ 28 h 165"/>
                <a:gd name="T22" fmla="*/ 37 w 90"/>
                <a:gd name="T23" fmla="*/ 1 h 165"/>
                <a:gd name="T24" fmla="*/ 14 w 90"/>
                <a:gd name="T25" fmla="*/ 66 h 165"/>
                <a:gd name="T26" fmla="*/ 22 w 90"/>
                <a:gd name="T27" fmla="*/ 23 h 165"/>
                <a:gd name="T28" fmla="*/ 24 w 90"/>
                <a:gd name="T29" fmla="*/ 46 h 165"/>
                <a:gd name="T30" fmla="*/ 26 w 90"/>
                <a:gd name="T31" fmla="*/ 70 h 165"/>
                <a:gd name="T32" fmla="*/ 32 w 90"/>
                <a:gd name="T33" fmla="*/ 119 h 165"/>
                <a:gd name="T34" fmla="*/ 15 w 90"/>
                <a:gd name="T35" fmla="*/ 138 h 165"/>
                <a:gd name="T36" fmla="*/ 1 w 90"/>
                <a:gd name="T37" fmla="*/ 144 h 165"/>
                <a:gd name="T38" fmla="*/ 50 w 90"/>
                <a:gd name="T39" fmla="*/ 151 h 165"/>
                <a:gd name="T40" fmla="*/ 44 w 90"/>
                <a:gd name="T41" fmla="*/ 164 h 165"/>
                <a:gd name="T42" fmla="*/ 54 w 90"/>
                <a:gd name="T43" fmla="*/ 150 h 165"/>
                <a:gd name="T44" fmla="*/ 65 w 90"/>
                <a:gd name="T45" fmla="*/ 118 h 165"/>
                <a:gd name="T46" fmla="*/ 49 w 90"/>
                <a:gd name="T47" fmla="*/ 86 h 165"/>
                <a:gd name="T48" fmla="*/ 54 w 90"/>
                <a:gd name="T49" fmla="*/ 117 h 165"/>
                <a:gd name="T50" fmla="*/ 44 w 90"/>
                <a:gd name="T51" fmla="*/ 117 h 165"/>
                <a:gd name="T52" fmla="*/ 50 w 90"/>
                <a:gd name="T53" fmla="*/ 145 h 165"/>
                <a:gd name="T54" fmla="*/ 33 w 90"/>
                <a:gd name="T55" fmla="*/ 125 h 165"/>
                <a:gd name="T56" fmla="*/ 43 w 90"/>
                <a:gd name="T57" fmla="*/ 125 h 165"/>
                <a:gd name="T58" fmla="*/ 50 w 90"/>
                <a:gd name="T59" fmla="*/ 123 h 165"/>
                <a:gd name="T60" fmla="*/ 55 w 90"/>
                <a:gd name="T61" fmla="*/ 125 h 165"/>
                <a:gd name="T62" fmla="*/ 65 w 90"/>
                <a:gd name="T63" fmla="*/ 124 h 165"/>
                <a:gd name="T64" fmla="*/ 50 w 90"/>
                <a:gd name="T65"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65">
                  <a:moveTo>
                    <a:pt x="65" y="118"/>
                  </a:moveTo>
                  <a:cubicBezTo>
                    <a:pt x="69" y="75"/>
                    <a:pt x="69" y="75"/>
                    <a:pt x="69" y="75"/>
                  </a:cubicBezTo>
                  <a:cubicBezTo>
                    <a:pt x="70" y="74"/>
                    <a:pt x="71" y="72"/>
                    <a:pt x="71" y="70"/>
                  </a:cubicBezTo>
                  <a:cubicBezTo>
                    <a:pt x="71" y="70"/>
                    <a:pt x="71" y="70"/>
                    <a:pt x="71" y="70"/>
                  </a:cubicBezTo>
                  <a:cubicBezTo>
                    <a:pt x="71" y="70"/>
                    <a:pt x="72" y="63"/>
                    <a:pt x="73" y="54"/>
                  </a:cubicBezTo>
                  <a:cubicBezTo>
                    <a:pt x="75" y="25"/>
                    <a:pt x="75" y="25"/>
                    <a:pt x="75" y="25"/>
                  </a:cubicBezTo>
                  <a:cubicBezTo>
                    <a:pt x="75" y="24"/>
                    <a:pt x="75" y="24"/>
                    <a:pt x="75" y="24"/>
                  </a:cubicBezTo>
                  <a:cubicBezTo>
                    <a:pt x="75" y="24"/>
                    <a:pt x="76" y="23"/>
                    <a:pt x="76" y="23"/>
                  </a:cubicBezTo>
                  <a:cubicBezTo>
                    <a:pt x="77" y="21"/>
                    <a:pt x="77" y="62"/>
                    <a:pt x="76" y="68"/>
                  </a:cubicBezTo>
                  <a:cubicBezTo>
                    <a:pt x="78" y="69"/>
                    <a:pt x="81" y="68"/>
                    <a:pt x="84" y="67"/>
                  </a:cubicBezTo>
                  <a:cubicBezTo>
                    <a:pt x="86" y="58"/>
                    <a:pt x="90" y="16"/>
                    <a:pt x="89" y="12"/>
                  </a:cubicBezTo>
                  <a:cubicBezTo>
                    <a:pt x="88" y="10"/>
                    <a:pt x="74" y="0"/>
                    <a:pt x="62" y="1"/>
                  </a:cubicBezTo>
                  <a:cubicBezTo>
                    <a:pt x="62" y="1"/>
                    <a:pt x="62" y="2"/>
                    <a:pt x="61" y="2"/>
                  </a:cubicBezTo>
                  <a:cubicBezTo>
                    <a:pt x="55" y="28"/>
                    <a:pt x="55" y="28"/>
                    <a:pt x="55" y="28"/>
                  </a:cubicBezTo>
                  <a:cubicBezTo>
                    <a:pt x="52" y="9"/>
                    <a:pt x="52" y="9"/>
                    <a:pt x="52" y="9"/>
                  </a:cubicBezTo>
                  <a:cubicBezTo>
                    <a:pt x="53" y="7"/>
                    <a:pt x="53" y="7"/>
                    <a:pt x="53" y="7"/>
                  </a:cubicBezTo>
                  <a:cubicBezTo>
                    <a:pt x="52" y="4"/>
                    <a:pt x="52" y="4"/>
                    <a:pt x="52" y="4"/>
                  </a:cubicBezTo>
                  <a:cubicBezTo>
                    <a:pt x="49" y="4"/>
                    <a:pt x="49" y="4"/>
                    <a:pt x="49" y="4"/>
                  </a:cubicBezTo>
                  <a:cubicBezTo>
                    <a:pt x="47" y="7"/>
                    <a:pt x="47" y="7"/>
                    <a:pt x="47" y="7"/>
                  </a:cubicBezTo>
                  <a:cubicBezTo>
                    <a:pt x="48" y="9"/>
                    <a:pt x="48" y="9"/>
                    <a:pt x="48" y="9"/>
                  </a:cubicBezTo>
                  <a:cubicBezTo>
                    <a:pt x="45" y="27"/>
                    <a:pt x="45" y="27"/>
                    <a:pt x="45" y="27"/>
                  </a:cubicBezTo>
                  <a:cubicBezTo>
                    <a:pt x="45" y="28"/>
                    <a:pt x="45" y="28"/>
                    <a:pt x="45" y="28"/>
                  </a:cubicBezTo>
                  <a:cubicBezTo>
                    <a:pt x="38" y="1"/>
                    <a:pt x="38" y="1"/>
                    <a:pt x="38" y="1"/>
                  </a:cubicBezTo>
                  <a:cubicBezTo>
                    <a:pt x="38" y="1"/>
                    <a:pt x="37" y="1"/>
                    <a:pt x="37" y="1"/>
                  </a:cubicBezTo>
                  <a:cubicBezTo>
                    <a:pt x="25" y="3"/>
                    <a:pt x="11" y="7"/>
                    <a:pt x="10" y="15"/>
                  </a:cubicBezTo>
                  <a:cubicBezTo>
                    <a:pt x="9" y="19"/>
                    <a:pt x="12" y="57"/>
                    <a:pt x="14" y="66"/>
                  </a:cubicBezTo>
                  <a:cubicBezTo>
                    <a:pt x="17" y="69"/>
                    <a:pt x="21" y="68"/>
                    <a:pt x="23" y="68"/>
                  </a:cubicBezTo>
                  <a:cubicBezTo>
                    <a:pt x="23" y="62"/>
                    <a:pt x="21" y="22"/>
                    <a:pt x="22" y="23"/>
                  </a:cubicBezTo>
                  <a:cubicBezTo>
                    <a:pt x="22" y="23"/>
                    <a:pt x="22" y="23"/>
                    <a:pt x="23" y="24"/>
                  </a:cubicBezTo>
                  <a:cubicBezTo>
                    <a:pt x="24" y="46"/>
                    <a:pt x="24" y="46"/>
                    <a:pt x="24" y="46"/>
                  </a:cubicBezTo>
                  <a:cubicBezTo>
                    <a:pt x="25" y="60"/>
                    <a:pt x="26" y="70"/>
                    <a:pt x="26" y="70"/>
                  </a:cubicBezTo>
                  <a:cubicBezTo>
                    <a:pt x="26" y="70"/>
                    <a:pt x="26" y="70"/>
                    <a:pt x="26" y="70"/>
                  </a:cubicBezTo>
                  <a:cubicBezTo>
                    <a:pt x="27" y="72"/>
                    <a:pt x="28" y="73"/>
                    <a:pt x="29" y="75"/>
                  </a:cubicBezTo>
                  <a:cubicBezTo>
                    <a:pt x="32" y="119"/>
                    <a:pt x="32" y="119"/>
                    <a:pt x="32" y="119"/>
                  </a:cubicBezTo>
                  <a:cubicBezTo>
                    <a:pt x="21" y="122"/>
                    <a:pt x="14" y="127"/>
                    <a:pt x="14" y="134"/>
                  </a:cubicBezTo>
                  <a:cubicBezTo>
                    <a:pt x="14" y="135"/>
                    <a:pt x="14" y="136"/>
                    <a:pt x="15" y="138"/>
                  </a:cubicBezTo>
                  <a:cubicBezTo>
                    <a:pt x="0" y="141"/>
                    <a:pt x="0" y="141"/>
                    <a:pt x="0" y="141"/>
                  </a:cubicBezTo>
                  <a:cubicBezTo>
                    <a:pt x="1" y="144"/>
                    <a:pt x="1" y="144"/>
                    <a:pt x="1" y="144"/>
                  </a:cubicBezTo>
                  <a:cubicBezTo>
                    <a:pt x="16" y="140"/>
                    <a:pt x="16" y="140"/>
                    <a:pt x="16" y="140"/>
                  </a:cubicBezTo>
                  <a:cubicBezTo>
                    <a:pt x="22" y="146"/>
                    <a:pt x="34" y="151"/>
                    <a:pt x="50" y="151"/>
                  </a:cubicBezTo>
                  <a:cubicBezTo>
                    <a:pt x="51" y="151"/>
                    <a:pt x="51" y="151"/>
                    <a:pt x="51" y="151"/>
                  </a:cubicBezTo>
                  <a:cubicBezTo>
                    <a:pt x="44" y="164"/>
                    <a:pt x="44" y="164"/>
                    <a:pt x="44" y="164"/>
                  </a:cubicBezTo>
                  <a:cubicBezTo>
                    <a:pt x="47" y="165"/>
                    <a:pt x="47" y="165"/>
                    <a:pt x="47" y="165"/>
                  </a:cubicBezTo>
                  <a:cubicBezTo>
                    <a:pt x="54" y="150"/>
                    <a:pt x="54" y="150"/>
                    <a:pt x="54" y="150"/>
                  </a:cubicBezTo>
                  <a:cubicBezTo>
                    <a:pt x="73" y="150"/>
                    <a:pt x="87" y="143"/>
                    <a:pt x="87" y="134"/>
                  </a:cubicBezTo>
                  <a:cubicBezTo>
                    <a:pt x="87" y="127"/>
                    <a:pt x="78" y="121"/>
                    <a:pt x="65" y="118"/>
                  </a:cubicBezTo>
                  <a:close/>
                  <a:moveTo>
                    <a:pt x="48" y="86"/>
                  </a:moveTo>
                  <a:cubicBezTo>
                    <a:pt x="48" y="86"/>
                    <a:pt x="48" y="86"/>
                    <a:pt x="49" y="86"/>
                  </a:cubicBezTo>
                  <a:cubicBezTo>
                    <a:pt x="49" y="86"/>
                    <a:pt x="49" y="86"/>
                    <a:pt x="50" y="86"/>
                  </a:cubicBezTo>
                  <a:cubicBezTo>
                    <a:pt x="54" y="117"/>
                    <a:pt x="54" y="117"/>
                    <a:pt x="54" y="117"/>
                  </a:cubicBezTo>
                  <a:cubicBezTo>
                    <a:pt x="53" y="117"/>
                    <a:pt x="52" y="117"/>
                    <a:pt x="50" y="117"/>
                  </a:cubicBezTo>
                  <a:cubicBezTo>
                    <a:pt x="48" y="117"/>
                    <a:pt x="46" y="117"/>
                    <a:pt x="44" y="117"/>
                  </a:cubicBezTo>
                  <a:lnTo>
                    <a:pt x="48" y="86"/>
                  </a:lnTo>
                  <a:close/>
                  <a:moveTo>
                    <a:pt x="50" y="145"/>
                  </a:moveTo>
                  <a:cubicBezTo>
                    <a:pt x="31" y="145"/>
                    <a:pt x="20" y="138"/>
                    <a:pt x="20" y="134"/>
                  </a:cubicBezTo>
                  <a:cubicBezTo>
                    <a:pt x="20" y="131"/>
                    <a:pt x="24" y="127"/>
                    <a:pt x="33" y="125"/>
                  </a:cubicBezTo>
                  <a:cubicBezTo>
                    <a:pt x="33" y="125"/>
                    <a:pt x="33" y="125"/>
                    <a:pt x="33" y="125"/>
                  </a:cubicBezTo>
                  <a:cubicBezTo>
                    <a:pt x="43" y="125"/>
                    <a:pt x="43" y="125"/>
                    <a:pt x="43" y="125"/>
                  </a:cubicBezTo>
                  <a:cubicBezTo>
                    <a:pt x="43" y="123"/>
                    <a:pt x="43" y="123"/>
                    <a:pt x="43" y="123"/>
                  </a:cubicBezTo>
                  <a:cubicBezTo>
                    <a:pt x="46" y="123"/>
                    <a:pt x="48" y="123"/>
                    <a:pt x="50" y="123"/>
                  </a:cubicBezTo>
                  <a:cubicBezTo>
                    <a:pt x="52" y="123"/>
                    <a:pt x="53" y="123"/>
                    <a:pt x="55" y="123"/>
                  </a:cubicBezTo>
                  <a:cubicBezTo>
                    <a:pt x="55" y="125"/>
                    <a:pt x="55" y="125"/>
                    <a:pt x="55" y="125"/>
                  </a:cubicBezTo>
                  <a:cubicBezTo>
                    <a:pt x="65" y="125"/>
                    <a:pt x="65" y="125"/>
                    <a:pt x="65" y="125"/>
                  </a:cubicBezTo>
                  <a:cubicBezTo>
                    <a:pt x="65" y="124"/>
                    <a:pt x="65" y="124"/>
                    <a:pt x="65" y="124"/>
                  </a:cubicBezTo>
                  <a:cubicBezTo>
                    <a:pt x="75" y="126"/>
                    <a:pt x="81" y="130"/>
                    <a:pt x="81" y="134"/>
                  </a:cubicBezTo>
                  <a:cubicBezTo>
                    <a:pt x="81" y="138"/>
                    <a:pt x="69" y="145"/>
                    <a:pt x="50"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85" name="Freeform 87"/>
            <p:cNvSpPr/>
            <p:nvPr>
              <p:custDataLst>
                <p:tags r:id="rId19"/>
              </p:custDataLst>
            </p:nvPr>
          </p:nvSpPr>
          <p:spPr bwMode="auto">
            <a:xfrm>
              <a:off x="5699126" y="1866900"/>
              <a:ext cx="20638" cy="22225"/>
            </a:xfrm>
            <a:custGeom>
              <a:avLst/>
              <a:gdLst>
                <a:gd name="T0" fmla="*/ 0 w 12"/>
                <a:gd name="T1" fmla="*/ 9 h 12"/>
                <a:gd name="T2" fmla="*/ 3 w 12"/>
                <a:gd name="T3" fmla="*/ 7 h 12"/>
                <a:gd name="T4" fmla="*/ 4 w 12"/>
                <a:gd name="T5" fmla="*/ 7 h 12"/>
                <a:gd name="T6" fmla="*/ 7 w 12"/>
                <a:gd name="T7" fmla="*/ 10 h 12"/>
                <a:gd name="T8" fmla="*/ 12 w 12"/>
                <a:gd name="T9" fmla="*/ 0 h 12"/>
                <a:gd name="T10" fmla="*/ 3 w 12"/>
                <a:gd name="T11" fmla="*/ 2 h 12"/>
                <a:gd name="T12" fmla="*/ 0 w 12"/>
                <a:gd name="T13" fmla="*/ 9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0" y="9"/>
                  </a:moveTo>
                  <a:cubicBezTo>
                    <a:pt x="0" y="12"/>
                    <a:pt x="3" y="8"/>
                    <a:pt x="3" y="7"/>
                  </a:cubicBezTo>
                  <a:cubicBezTo>
                    <a:pt x="3" y="5"/>
                    <a:pt x="4" y="5"/>
                    <a:pt x="4" y="7"/>
                  </a:cubicBezTo>
                  <a:cubicBezTo>
                    <a:pt x="4" y="9"/>
                    <a:pt x="5" y="10"/>
                    <a:pt x="7" y="10"/>
                  </a:cubicBezTo>
                  <a:cubicBezTo>
                    <a:pt x="11" y="10"/>
                    <a:pt x="12" y="0"/>
                    <a:pt x="12" y="0"/>
                  </a:cubicBezTo>
                  <a:cubicBezTo>
                    <a:pt x="3" y="2"/>
                    <a:pt x="3" y="2"/>
                    <a:pt x="3" y="2"/>
                  </a:cubicBezTo>
                  <a:cubicBezTo>
                    <a:pt x="1" y="2"/>
                    <a:pt x="1" y="6"/>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86" name="Freeform 88"/>
            <p:cNvSpPr/>
            <p:nvPr>
              <p:custDataLst>
                <p:tags r:id="rId20"/>
              </p:custDataLst>
            </p:nvPr>
          </p:nvSpPr>
          <p:spPr bwMode="auto">
            <a:xfrm>
              <a:off x="5567363" y="1866900"/>
              <a:ext cx="20638" cy="22225"/>
            </a:xfrm>
            <a:custGeom>
              <a:avLst/>
              <a:gdLst>
                <a:gd name="T0" fmla="*/ 8 w 12"/>
                <a:gd name="T1" fmla="*/ 7 h 12"/>
                <a:gd name="T2" fmla="*/ 10 w 12"/>
                <a:gd name="T3" fmla="*/ 7 h 12"/>
                <a:gd name="T4" fmla="*/ 12 w 12"/>
                <a:gd name="T5" fmla="*/ 9 h 12"/>
                <a:gd name="T6" fmla="*/ 10 w 12"/>
                <a:gd name="T7" fmla="*/ 2 h 12"/>
                <a:gd name="T8" fmla="*/ 0 w 12"/>
                <a:gd name="T9" fmla="*/ 0 h 12"/>
                <a:gd name="T10" fmla="*/ 5 w 12"/>
                <a:gd name="T11" fmla="*/ 10 h 12"/>
                <a:gd name="T12" fmla="*/ 8 w 12"/>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8" y="7"/>
                  </a:moveTo>
                  <a:cubicBezTo>
                    <a:pt x="8" y="5"/>
                    <a:pt x="10" y="5"/>
                    <a:pt x="10" y="7"/>
                  </a:cubicBezTo>
                  <a:cubicBezTo>
                    <a:pt x="10" y="8"/>
                    <a:pt x="12" y="12"/>
                    <a:pt x="12" y="9"/>
                  </a:cubicBezTo>
                  <a:cubicBezTo>
                    <a:pt x="12" y="6"/>
                    <a:pt x="11" y="2"/>
                    <a:pt x="10" y="2"/>
                  </a:cubicBezTo>
                  <a:cubicBezTo>
                    <a:pt x="0" y="0"/>
                    <a:pt x="0" y="0"/>
                    <a:pt x="0" y="0"/>
                  </a:cubicBezTo>
                  <a:cubicBezTo>
                    <a:pt x="0" y="0"/>
                    <a:pt x="1" y="10"/>
                    <a:pt x="5" y="10"/>
                  </a:cubicBezTo>
                  <a:cubicBezTo>
                    <a:pt x="8" y="11"/>
                    <a:pt x="8" y="9"/>
                    <a:pt x="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87" name="Freeform 89"/>
            <p:cNvSpPr/>
            <p:nvPr>
              <p:custDataLst>
                <p:tags r:id="rId21"/>
              </p:custDataLst>
            </p:nvPr>
          </p:nvSpPr>
          <p:spPr bwMode="auto">
            <a:xfrm>
              <a:off x="5607051" y="1608137"/>
              <a:ext cx="76200" cy="109538"/>
            </a:xfrm>
            <a:custGeom>
              <a:avLst/>
              <a:gdLst>
                <a:gd name="T0" fmla="*/ 1 w 44"/>
                <a:gd name="T1" fmla="*/ 30 h 63"/>
                <a:gd name="T2" fmla="*/ 0 w 44"/>
                <a:gd name="T3" fmla="*/ 37 h 63"/>
                <a:gd name="T4" fmla="*/ 1 w 44"/>
                <a:gd name="T5" fmla="*/ 44 h 63"/>
                <a:gd name="T6" fmla="*/ 3 w 44"/>
                <a:gd name="T7" fmla="*/ 42 h 63"/>
                <a:gd name="T8" fmla="*/ 22 w 44"/>
                <a:gd name="T9" fmla="*/ 63 h 63"/>
                <a:gd name="T10" fmla="*/ 41 w 44"/>
                <a:gd name="T11" fmla="*/ 41 h 63"/>
                <a:gd name="T12" fmla="*/ 42 w 44"/>
                <a:gd name="T13" fmla="*/ 44 h 63"/>
                <a:gd name="T14" fmla="*/ 44 w 44"/>
                <a:gd name="T15" fmla="*/ 36 h 63"/>
                <a:gd name="T16" fmla="*/ 42 w 44"/>
                <a:gd name="T17" fmla="*/ 29 h 63"/>
                <a:gd name="T18" fmla="*/ 42 w 44"/>
                <a:gd name="T19" fmla="*/ 30 h 63"/>
                <a:gd name="T20" fmla="*/ 42 w 44"/>
                <a:gd name="T21" fmla="*/ 23 h 63"/>
                <a:gd name="T22" fmla="*/ 25 w 44"/>
                <a:gd name="T23" fmla="*/ 19 h 63"/>
                <a:gd name="T24" fmla="*/ 28 w 44"/>
                <a:gd name="T25" fmla="*/ 20 h 63"/>
                <a:gd name="T26" fmla="*/ 43 w 44"/>
                <a:gd name="T27" fmla="*/ 15 h 63"/>
                <a:gd name="T28" fmla="*/ 7 w 44"/>
                <a:gd name="T29" fmla="*/ 11 h 63"/>
                <a:gd name="T30" fmla="*/ 0 w 44"/>
                <a:gd name="T31" fmla="*/ 16 h 63"/>
                <a:gd name="T32" fmla="*/ 5 w 44"/>
                <a:gd name="T33" fmla="*/ 16 h 63"/>
                <a:gd name="T34" fmla="*/ 2 w 44"/>
                <a:gd name="T35" fmla="*/ 26 h 63"/>
                <a:gd name="T36" fmla="*/ 2 w 44"/>
                <a:gd name="T37" fmla="*/ 30 h 63"/>
                <a:gd name="T38" fmla="*/ 1 w 44"/>
                <a:gd name="T39"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62">
                  <a:moveTo>
                    <a:pt x="1" y="30"/>
                  </a:moveTo>
                  <a:cubicBezTo>
                    <a:pt x="0" y="30"/>
                    <a:pt x="0" y="33"/>
                    <a:pt x="0" y="37"/>
                  </a:cubicBezTo>
                  <a:cubicBezTo>
                    <a:pt x="0" y="41"/>
                    <a:pt x="0" y="44"/>
                    <a:pt x="1" y="44"/>
                  </a:cubicBezTo>
                  <a:cubicBezTo>
                    <a:pt x="2" y="44"/>
                    <a:pt x="2" y="43"/>
                    <a:pt x="3" y="42"/>
                  </a:cubicBezTo>
                  <a:cubicBezTo>
                    <a:pt x="6" y="54"/>
                    <a:pt x="16" y="63"/>
                    <a:pt x="22" y="63"/>
                  </a:cubicBezTo>
                  <a:cubicBezTo>
                    <a:pt x="29" y="63"/>
                    <a:pt x="40" y="55"/>
                    <a:pt x="41" y="41"/>
                  </a:cubicBezTo>
                  <a:cubicBezTo>
                    <a:pt x="41" y="43"/>
                    <a:pt x="42" y="44"/>
                    <a:pt x="42" y="44"/>
                  </a:cubicBezTo>
                  <a:cubicBezTo>
                    <a:pt x="43" y="44"/>
                    <a:pt x="44" y="40"/>
                    <a:pt x="44" y="36"/>
                  </a:cubicBezTo>
                  <a:cubicBezTo>
                    <a:pt x="44" y="32"/>
                    <a:pt x="43" y="29"/>
                    <a:pt x="42" y="29"/>
                  </a:cubicBezTo>
                  <a:cubicBezTo>
                    <a:pt x="42" y="29"/>
                    <a:pt x="42" y="29"/>
                    <a:pt x="42" y="30"/>
                  </a:cubicBezTo>
                  <a:cubicBezTo>
                    <a:pt x="42" y="28"/>
                    <a:pt x="42" y="26"/>
                    <a:pt x="42" y="23"/>
                  </a:cubicBezTo>
                  <a:cubicBezTo>
                    <a:pt x="38" y="26"/>
                    <a:pt x="32" y="23"/>
                    <a:pt x="25" y="19"/>
                  </a:cubicBezTo>
                  <a:cubicBezTo>
                    <a:pt x="26" y="20"/>
                    <a:pt x="27" y="20"/>
                    <a:pt x="28" y="20"/>
                  </a:cubicBezTo>
                  <a:cubicBezTo>
                    <a:pt x="39" y="26"/>
                    <a:pt x="43" y="15"/>
                    <a:pt x="43" y="15"/>
                  </a:cubicBezTo>
                  <a:cubicBezTo>
                    <a:pt x="43" y="15"/>
                    <a:pt x="30" y="0"/>
                    <a:pt x="7" y="11"/>
                  </a:cubicBezTo>
                  <a:cubicBezTo>
                    <a:pt x="5" y="12"/>
                    <a:pt x="3" y="15"/>
                    <a:pt x="0" y="16"/>
                  </a:cubicBezTo>
                  <a:cubicBezTo>
                    <a:pt x="0" y="16"/>
                    <a:pt x="2" y="16"/>
                    <a:pt x="5" y="16"/>
                  </a:cubicBezTo>
                  <a:cubicBezTo>
                    <a:pt x="3" y="18"/>
                    <a:pt x="1" y="21"/>
                    <a:pt x="2" y="26"/>
                  </a:cubicBezTo>
                  <a:cubicBezTo>
                    <a:pt x="2" y="27"/>
                    <a:pt x="2" y="28"/>
                    <a:pt x="2" y="30"/>
                  </a:cubicBezTo>
                  <a:cubicBezTo>
                    <a:pt x="2" y="30"/>
                    <a:pt x="1" y="30"/>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88" name="Freeform 90"/>
            <p:cNvSpPr/>
            <p:nvPr>
              <p:custDataLst>
                <p:tags r:id="rId22"/>
              </p:custDataLst>
            </p:nvPr>
          </p:nvSpPr>
          <p:spPr bwMode="auto">
            <a:xfrm>
              <a:off x="5586413" y="1992312"/>
              <a:ext cx="41275" cy="15875"/>
            </a:xfrm>
            <a:custGeom>
              <a:avLst/>
              <a:gdLst>
                <a:gd name="T0" fmla="*/ 13 w 24"/>
                <a:gd name="T1" fmla="*/ 0 h 9"/>
                <a:gd name="T2" fmla="*/ 9 w 24"/>
                <a:gd name="T3" fmla="*/ 9 h 9"/>
                <a:gd name="T4" fmla="*/ 20 w 24"/>
                <a:gd name="T5" fmla="*/ 5 h 9"/>
                <a:gd name="T6" fmla="*/ 21 w 24"/>
                <a:gd name="T7" fmla="*/ 5 h 9"/>
                <a:gd name="T8" fmla="*/ 24 w 24"/>
                <a:gd name="T9" fmla="*/ 5 h 9"/>
                <a:gd name="T10" fmla="*/ 24 w 24"/>
                <a:gd name="T11" fmla="*/ 1 h 9"/>
                <a:gd name="T12" fmla="*/ 24 w 24"/>
                <a:gd name="T13" fmla="*/ 0 h 9"/>
                <a:gd name="T14" fmla="*/ 13 w 24"/>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13" y="0"/>
                  </a:moveTo>
                  <a:cubicBezTo>
                    <a:pt x="13" y="0"/>
                    <a:pt x="0" y="8"/>
                    <a:pt x="9" y="9"/>
                  </a:cubicBezTo>
                  <a:cubicBezTo>
                    <a:pt x="14" y="9"/>
                    <a:pt x="17" y="7"/>
                    <a:pt x="20" y="5"/>
                  </a:cubicBezTo>
                  <a:cubicBezTo>
                    <a:pt x="21" y="4"/>
                    <a:pt x="21" y="5"/>
                    <a:pt x="21" y="5"/>
                  </a:cubicBezTo>
                  <a:cubicBezTo>
                    <a:pt x="22" y="5"/>
                    <a:pt x="23" y="5"/>
                    <a:pt x="24" y="5"/>
                  </a:cubicBezTo>
                  <a:cubicBezTo>
                    <a:pt x="24" y="2"/>
                    <a:pt x="24" y="1"/>
                    <a:pt x="24" y="1"/>
                  </a:cubicBezTo>
                  <a:cubicBezTo>
                    <a:pt x="24" y="0"/>
                    <a:pt x="24" y="0"/>
                    <a:pt x="24" y="0"/>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89" name="Freeform 91"/>
            <p:cNvSpPr/>
            <p:nvPr>
              <p:custDataLst>
                <p:tags r:id="rId23"/>
              </p:custDataLst>
            </p:nvPr>
          </p:nvSpPr>
          <p:spPr bwMode="auto">
            <a:xfrm>
              <a:off x="5657851" y="1992312"/>
              <a:ext cx="42863" cy="15875"/>
            </a:xfrm>
            <a:custGeom>
              <a:avLst/>
              <a:gdLst>
                <a:gd name="T0" fmla="*/ 12 w 25"/>
                <a:gd name="T1" fmla="*/ 0 h 9"/>
                <a:gd name="T2" fmla="*/ 1 w 25"/>
                <a:gd name="T3" fmla="*/ 0 h 9"/>
                <a:gd name="T4" fmla="*/ 1 w 25"/>
                <a:gd name="T5" fmla="*/ 1 h 9"/>
                <a:gd name="T6" fmla="*/ 1 w 25"/>
                <a:gd name="T7" fmla="*/ 5 h 9"/>
                <a:gd name="T8" fmla="*/ 4 w 25"/>
                <a:gd name="T9" fmla="*/ 5 h 9"/>
                <a:gd name="T10" fmla="*/ 5 w 25"/>
                <a:gd name="T11" fmla="*/ 5 h 9"/>
                <a:gd name="T12" fmla="*/ 16 w 25"/>
                <a:gd name="T13" fmla="*/ 9 h 9"/>
                <a:gd name="T14" fmla="*/ 12 w 25"/>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9">
                  <a:moveTo>
                    <a:pt x="12" y="0"/>
                  </a:moveTo>
                  <a:cubicBezTo>
                    <a:pt x="1" y="0"/>
                    <a:pt x="1" y="0"/>
                    <a:pt x="1" y="0"/>
                  </a:cubicBezTo>
                  <a:cubicBezTo>
                    <a:pt x="1" y="1"/>
                    <a:pt x="1" y="1"/>
                    <a:pt x="1" y="1"/>
                  </a:cubicBezTo>
                  <a:cubicBezTo>
                    <a:pt x="1" y="1"/>
                    <a:pt x="0" y="2"/>
                    <a:pt x="1" y="5"/>
                  </a:cubicBezTo>
                  <a:cubicBezTo>
                    <a:pt x="2" y="5"/>
                    <a:pt x="3" y="5"/>
                    <a:pt x="4" y="5"/>
                  </a:cubicBezTo>
                  <a:cubicBezTo>
                    <a:pt x="4" y="5"/>
                    <a:pt x="4" y="4"/>
                    <a:pt x="5" y="5"/>
                  </a:cubicBezTo>
                  <a:cubicBezTo>
                    <a:pt x="8" y="7"/>
                    <a:pt x="11" y="9"/>
                    <a:pt x="16" y="9"/>
                  </a:cubicBezTo>
                  <a:cubicBezTo>
                    <a:pt x="25" y="8"/>
                    <a:pt x="12"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0" name="Freeform 92"/>
            <p:cNvSpPr/>
            <p:nvPr>
              <p:custDataLst>
                <p:tags r:id="rId24"/>
              </p:custDataLst>
            </p:nvPr>
          </p:nvSpPr>
          <p:spPr bwMode="auto">
            <a:xfrm>
              <a:off x="6189663" y="2349500"/>
              <a:ext cx="66675" cy="42863"/>
            </a:xfrm>
            <a:custGeom>
              <a:avLst/>
              <a:gdLst>
                <a:gd name="T0" fmla="*/ 0 w 42"/>
                <a:gd name="T1" fmla="*/ 25 h 27"/>
                <a:gd name="T2" fmla="*/ 2 w 42"/>
                <a:gd name="T3" fmla="*/ 27 h 27"/>
                <a:gd name="T4" fmla="*/ 42 w 42"/>
                <a:gd name="T5" fmla="*/ 2 h 27"/>
                <a:gd name="T6" fmla="*/ 40 w 42"/>
                <a:gd name="T7" fmla="*/ 0 h 27"/>
                <a:gd name="T8" fmla="*/ 0 w 42"/>
                <a:gd name="T9" fmla="*/ 25 h 27"/>
              </a:gdLst>
              <a:ahLst/>
              <a:cxnLst>
                <a:cxn ang="0">
                  <a:pos x="T0" y="T1"/>
                </a:cxn>
                <a:cxn ang="0">
                  <a:pos x="T2" y="T3"/>
                </a:cxn>
                <a:cxn ang="0">
                  <a:pos x="T4" y="T5"/>
                </a:cxn>
                <a:cxn ang="0">
                  <a:pos x="T6" y="T7"/>
                </a:cxn>
                <a:cxn ang="0">
                  <a:pos x="T8" y="T9"/>
                </a:cxn>
              </a:cxnLst>
              <a:rect l="0" t="0" r="r" b="b"/>
              <a:pathLst>
                <a:path w="42" h="27">
                  <a:moveTo>
                    <a:pt x="0" y="25"/>
                  </a:moveTo>
                  <a:lnTo>
                    <a:pt x="2" y="27"/>
                  </a:lnTo>
                  <a:lnTo>
                    <a:pt x="42" y="2"/>
                  </a:lnTo>
                  <a:lnTo>
                    <a:pt x="40" y="0"/>
                  </a:lnTo>
                  <a:lnTo>
                    <a:pt x="0"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1" name="Freeform 93"/>
            <p:cNvSpPr/>
            <p:nvPr>
              <p:custDataLst>
                <p:tags r:id="rId25"/>
              </p:custDataLst>
            </p:nvPr>
          </p:nvSpPr>
          <p:spPr bwMode="auto">
            <a:xfrm>
              <a:off x="6316663" y="2266950"/>
              <a:ext cx="68263" cy="44450"/>
            </a:xfrm>
            <a:custGeom>
              <a:avLst/>
              <a:gdLst>
                <a:gd name="T0" fmla="*/ 0 w 43"/>
                <a:gd name="T1" fmla="*/ 25 h 28"/>
                <a:gd name="T2" fmla="*/ 2 w 43"/>
                <a:gd name="T3" fmla="*/ 28 h 28"/>
                <a:gd name="T4" fmla="*/ 43 w 43"/>
                <a:gd name="T5" fmla="*/ 2 h 28"/>
                <a:gd name="T6" fmla="*/ 41 w 43"/>
                <a:gd name="T7" fmla="*/ 0 h 28"/>
                <a:gd name="T8" fmla="*/ 0 w 43"/>
                <a:gd name="T9" fmla="*/ 25 h 28"/>
              </a:gdLst>
              <a:ahLst/>
              <a:cxnLst>
                <a:cxn ang="0">
                  <a:pos x="T0" y="T1"/>
                </a:cxn>
                <a:cxn ang="0">
                  <a:pos x="T2" y="T3"/>
                </a:cxn>
                <a:cxn ang="0">
                  <a:pos x="T4" y="T5"/>
                </a:cxn>
                <a:cxn ang="0">
                  <a:pos x="T6" y="T7"/>
                </a:cxn>
                <a:cxn ang="0">
                  <a:pos x="T8" y="T9"/>
                </a:cxn>
              </a:cxnLst>
              <a:rect l="0" t="0" r="r" b="b"/>
              <a:pathLst>
                <a:path w="43" h="28">
                  <a:moveTo>
                    <a:pt x="0" y="25"/>
                  </a:moveTo>
                  <a:lnTo>
                    <a:pt x="2" y="28"/>
                  </a:lnTo>
                  <a:lnTo>
                    <a:pt x="43" y="2"/>
                  </a:lnTo>
                  <a:lnTo>
                    <a:pt x="41" y="0"/>
                  </a:lnTo>
                  <a:lnTo>
                    <a:pt x="0"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2" name="Freeform 94"/>
            <p:cNvSpPr/>
            <p:nvPr>
              <p:custDataLst>
                <p:tags r:id="rId26"/>
              </p:custDataLst>
            </p:nvPr>
          </p:nvSpPr>
          <p:spPr bwMode="auto">
            <a:xfrm>
              <a:off x="6445251" y="2208212"/>
              <a:ext cx="31750" cy="22225"/>
            </a:xfrm>
            <a:custGeom>
              <a:avLst/>
              <a:gdLst>
                <a:gd name="T0" fmla="*/ 0 w 20"/>
                <a:gd name="T1" fmla="*/ 12 h 14"/>
                <a:gd name="T2" fmla="*/ 1 w 20"/>
                <a:gd name="T3" fmla="*/ 14 h 14"/>
                <a:gd name="T4" fmla="*/ 20 w 20"/>
                <a:gd name="T5" fmla="*/ 2 h 14"/>
                <a:gd name="T6" fmla="*/ 19 w 20"/>
                <a:gd name="T7" fmla="*/ 0 h 14"/>
                <a:gd name="T8" fmla="*/ 0 w 20"/>
                <a:gd name="T9" fmla="*/ 12 h 14"/>
              </a:gdLst>
              <a:ahLst/>
              <a:cxnLst>
                <a:cxn ang="0">
                  <a:pos x="T0" y="T1"/>
                </a:cxn>
                <a:cxn ang="0">
                  <a:pos x="T2" y="T3"/>
                </a:cxn>
                <a:cxn ang="0">
                  <a:pos x="T4" y="T5"/>
                </a:cxn>
                <a:cxn ang="0">
                  <a:pos x="T6" y="T7"/>
                </a:cxn>
                <a:cxn ang="0">
                  <a:pos x="T8" y="T9"/>
                </a:cxn>
              </a:cxnLst>
              <a:rect l="0" t="0" r="r" b="b"/>
              <a:pathLst>
                <a:path w="20" h="14">
                  <a:moveTo>
                    <a:pt x="0" y="12"/>
                  </a:moveTo>
                  <a:lnTo>
                    <a:pt x="1" y="14"/>
                  </a:lnTo>
                  <a:lnTo>
                    <a:pt x="20" y="2"/>
                  </a:lnTo>
                  <a:lnTo>
                    <a:pt x="19" y="0"/>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3" name="Freeform 95"/>
            <p:cNvSpPr/>
            <p:nvPr>
              <p:custDataLst>
                <p:tags r:id="rId27"/>
              </p:custDataLst>
            </p:nvPr>
          </p:nvSpPr>
          <p:spPr bwMode="auto">
            <a:xfrm>
              <a:off x="6362701" y="1947862"/>
              <a:ext cx="49213" cy="49213"/>
            </a:xfrm>
            <a:custGeom>
              <a:avLst/>
              <a:gdLst>
                <a:gd name="T0" fmla="*/ 0 w 31"/>
                <a:gd name="T1" fmla="*/ 2 h 31"/>
                <a:gd name="T2" fmla="*/ 29 w 31"/>
                <a:gd name="T3" fmla="*/ 31 h 31"/>
                <a:gd name="T4" fmla="*/ 31 w 31"/>
                <a:gd name="T5" fmla="*/ 28 h 31"/>
                <a:gd name="T6" fmla="*/ 2 w 31"/>
                <a:gd name="T7" fmla="*/ 0 h 31"/>
                <a:gd name="T8" fmla="*/ 0 w 31"/>
                <a:gd name="T9" fmla="*/ 2 h 31"/>
              </a:gdLst>
              <a:ahLst/>
              <a:cxnLst>
                <a:cxn ang="0">
                  <a:pos x="T0" y="T1"/>
                </a:cxn>
                <a:cxn ang="0">
                  <a:pos x="T2" y="T3"/>
                </a:cxn>
                <a:cxn ang="0">
                  <a:pos x="T4" y="T5"/>
                </a:cxn>
                <a:cxn ang="0">
                  <a:pos x="T6" y="T7"/>
                </a:cxn>
                <a:cxn ang="0">
                  <a:pos x="T8" y="T9"/>
                </a:cxn>
              </a:cxnLst>
              <a:rect l="0" t="0" r="r" b="b"/>
              <a:pathLst>
                <a:path w="31" h="31">
                  <a:moveTo>
                    <a:pt x="0" y="2"/>
                  </a:moveTo>
                  <a:lnTo>
                    <a:pt x="29" y="31"/>
                  </a:lnTo>
                  <a:lnTo>
                    <a:pt x="31" y="28"/>
                  </a:lnTo>
                  <a:lnTo>
                    <a:pt x="2"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4" name="Freeform 96"/>
            <p:cNvSpPr/>
            <p:nvPr>
              <p:custDataLst>
                <p:tags r:id="rId28"/>
              </p:custDataLst>
            </p:nvPr>
          </p:nvSpPr>
          <p:spPr bwMode="auto">
            <a:xfrm>
              <a:off x="6289676" y="1879600"/>
              <a:ext cx="28575" cy="28575"/>
            </a:xfrm>
            <a:custGeom>
              <a:avLst/>
              <a:gdLst>
                <a:gd name="T0" fmla="*/ 3 w 18"/>
                <a:gd name="T1" fmla="*/ 0 h 18"/>
                <a:gd name="T2" fmla="*/ 0 w 18"/>
                <a:gd name="T3" fmla="*/ 2 h 18"/>
                <a:gd name="T4" fmla="*/ 16 w 18"/>
                <a:gd name="T5" fmla="*/ 18 h 18"/>
                <a:gd name="T6" fmla="*/ 18 w 18"/>
                <a:gd name="T7" fmla="*/ 15 h 18"/>
                <a:gd name="T8" fmla="*/ 3 w 18"/>
                <a:gd name="T9" fmla="*/ 0 h 18"/>
              </a:gdLst>
              <a:ahLst/>
              <a:cxnLst>
                <a:cxn ang="0">
                  <a:pos x="T0" y="T1"/>
                </a:cxn>
                <a:cxn ang="0">
                  <a:pos x="T2" y="T3"/>
                </a:cxn>
                <a:cxn ang="0">
                  <a:pos x="T4" y="T5"/>
                </a:cxn>
                <a:cxn ang="0">
                  <a:pos x="T6" y="T7"/>
                </a:cxn>
                <a:cxn ang="0">
                  <a:pos x="T8" y="T9"/>
                </a:cxn>
              </a:cxnLst>
              <a:rect l="0" t="0" r="r" b="b"/>
              <a:pathLst>
                <a:path w="18" h="18">
                  <a:moveTo>
                    <a:pt x="3" y="0"/>
                  </a:moveTo>
                  <a:lnTo>
                    <a:pt x="0" y="2"/>
                  </a:lnTo>
                  <a:lnTo>
                    <a:pt x="16" y="18"/>
                  </a:lnTo>
                  <a:lnTo>
                    <a:pt x="18" y="15"/>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6" name="Freeform 97"/>
            <p:cNvSpPr/>
            <p:nvPr>
              <p:custDataLst>
                <p:tags r:id="rId29"/>
              </p:custDataLst>
            </p:nvPr>
          </p:nvSpPr>
          <p:spPr bwMode="auto">
            <a:xfrm>
              <a:off x="5824538" y="1933575"/>
              <a:ext cx="80963" cy="22225"/>
            </a:xfrm>
            <a:custGeom>
              <a:avLst/>
              <a:gdLst>
                <a:gd name="T0" fmla="*/ 51 w 51"/>
                <a:gd name="T1" fmla="*/ 0 h 14"/>
                <a:gd name="T2" fmla="*/ 0 w 51"/>
                <a:gd name="T3" fmla="*/ 12 h 14"/>
                <a:gd name="T4" fmla="*/ 1 w 51"/>
                <a:gd name="T5" fmla="*/ 14 h 14"/>
                <a:gd name="T6" fmla="*/ 51 w 51"/>
                <a:gd name="T7" fmla="*/ 2 h 14"/>
                <a:gd name="T8" fmla="*/ 51 w 51"/>
                <a:gd name="T9" fmla="*/ 0 h 14"/>
              </a:gdLst>
              <a:ahLst/>
              <a:cxnLst>
                <a:cxn ang="0">
                  <a:pos x="T0" y="T1"/>
                </a:cxn>
                <a:cxn ang="0">
                  <a:pos x="T2" y="T3"/>
                </a:cxn>
                <a:cxn ang="0">
                  <a:pos x="T4" y="T5"/>
                </a:cxn>
                <a:cxn ang="0">
                  <a:pos x="T6" y="T7"/>
                </a:cxn>
                <a:cxn ang="0">
                  <a:pos x="T8" y="T9"/>
                </a:cxn>
              </a:cxnLst>
              <a:rect l="0" t="0" r="r" b="b"/>
              <a:pathLst>
                <a:path w="51" h="14">
                  <a:moveTo>
                    <a:pt x="51" y="0"/>
                  </a:moveTo>
                  <a:lnTo>
                    <a:pt x="0" y="12"/>
                  </a:lnTo>
                  <a:lnTo>
                    <a:pt x="1" y="14"/>
                  </a:lnTo>
                  <a:lnTo>
                    <a:pt x="51" y="2"/>
                  </a:ln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7" name="Freeform 98"/>
            <p:cNvSpPr>
              <a:spLocks noEditPoints="1"/>
            </p:cNvSpPr>
            <p:nvPr>
              <p:custDataLst>
                <p:tags r:id="rId30"/>
              </p:custDataLst>
            </p:nvPr>
          </p:nvSpPr>
          <p:spPr bwMode="auto">
            <a:xfrm>
              <a:off x="5540376" y="1714500"/>
              <a:ext cx="207963" cy="352425"/>
            </a:xfrm>
            <a:custGeom>
              <a:avLst/>
              <a:gdLst>
                <a:gd name="T0" fmla="*/ 99 w 119"/>
                <a:gd name="T1" fmla="*/ 155 h 202"/>
                <a:gd name="T2" fmla="*/ 84 w 119"/>
                <a:gd name="T3" fmla="*/ 96 h 202"/>
                <a:gd name="T4" fmla="*/ 87 w 119"/>
                <a:gd name="T5" fmla="*/ 88 h 202"/>
                <a:gd name="T6" fmla="*/ 92 w 119"/>
                <a:gd name="T7" fmla="*/ 31 h 202"/>
                <a:gd name="T8" fmla="*/ 93 w 119"/>
                <a:gd name="T9" fmla="*/ 29 h 202"/>
                <a:gd name="T10" fmla="*/ 103 w 119"/>
                <a:gd name="T11" fmla="*/ 84 h 202"/>
                <a:gd name="T12" fmla="*/ 76 w 119"/>
                <a:gd name="T13" fmla="*/ 2 h 202"/>
                <a:gd name="T14" fmla="*/ 66 w 119"/>
                <a:gd name="T15" fmla="*/ 36 h 202"/>
                <a:gd name="T16" fmla="*/ 64 w 119"/>
                <a:gd name="T17" fmla="*/ 9 h 202"/>
                <a:gd name="T18" fmla="*/ 58 w 119"/>
                <a:gd name="T19" fmla="*/ 6 h 202"/>
                <a:gd name="T20" fmla="*/ 58 w 119"/>
                <a:gd name="T21" fmla="*/ 11 h 202"/>
                <a:gd name="T22" fmla="*/ 54 w 119"/>
                <a:gd name="T23" fmla="*/ 36 h 202"/>
                <a:gd name="T24" fmla="*/ 44 w 119"/>
                <a:gd name="T25" fmla="*/ 2 h 202"/>
                <a:gd name="T26" fmla="*/ 14 w 119"/>
                <a:gd name="T27" fmla="*/ 84 h 202"/>
                <a:gd name="T28" fmla="*/ 24 w 119"/>
                <a:gd name="T29" fmla="*/ 29 h 202"/>
                <a:gd name="T30" fmla="*/ 26 w 119"/>
                <a:gd name="T31" fmla="*/ 30 h 202"/>
                <a:gd name="T32" fmla="*/ 30 w 119"/>
                <a:gd name="T33" fmla="*/ 88 h 202"/>
                <a:gd name="T34" fmla="*/ 34 w 119"/>
                <a:gd name="T35" fmla="*/ 95 h 202"/>
                <a:gd name="T36" fmla="*/ 33 w 119"/>
                <a:gd name="T37" fmla="*/ 149 h 202"/>
                <a:gd name="T38" fmla="*/ 19 w 119"/>
                <a:gd name="T39" fmla="*/ 133 h 202"/>
                <a:gd name="T40" fmla="*/ 15 w 119"/>
                <a:gd name="T41" fmla="*/ 166 h 202"/>
                <a:gd name="T42" fmla="*/ 0 w 119"/>
                <a:gd name="T43" fmla="*/ 177 h 202"/>
                <a:gd name="T44" fmla="*/ 19 w 119"/>
                <a:gd name="T45" fmla="*/ 175 h 202"/>
                <a:gd name="T46" fmla="*/ 66 w 119"/>
                <a:gd name="T47" fmla="*/ 202 h 202"/>
                <a:gd name="T48" fmla="*/ 60 w 119"/>
                <a:gd name="T49" fmla="*/ 187 h 202"/>
                <a:gd name="T50" fmla="*/ 106 w 119"/>
                <a:gd name="T51" fmla="*/ 166 h 202"/>
                <a:gd name="T52" fmla="*/ 119 w 119"/>
                <a:gd name="T53" fmla="*/ 151 h 202"/>
                <a:gd name="T54" fmla="*/ 99 w 119"/>
                <a:gd name="T55" fmla="*/ 153 h 202"/>
                <a:gd name="T56" fmla="*/ 59 w 119"/>
                <a:gd name="T57" fmla="*/ 108 h 202"/>
                <a:gd name="T58" fmla="*/ 65 w 119"/>
                <a:gd name="T59" fmla="*/ 145 h 202"/>
                <a:gd name="T60" fmla="*/ 53 w 119"/>
                <a:gd name="T61" fmla="*/ 146 h 202"/>
                <a:gd name="T62" fmla="*/ 60 w 119"/>
                <a:gd name="T63" fmla="*/ 181 h 202"/>
                <a:gd name="T64" fmla="*/ 38 w 119"/>
                <a:gd name="T65" fmla="*/ 155 h 202"/>
                <a:gd name="T66" fmla="*/ 52 w 119"/>
                <a:gd name="T67" fmla="*/ 158 h 202"/>
                <a:gd name="T68" fmla="*/ 60 w 119"/>
                <a:gd name="T69" fmla="*/ 152 h 202"/>
                <a:gd name="T70" fmla="*/ 66 w 119"/>
                <a:gd name="T71" fmla="*/ 158 h 202"/>
                <a:gd name="T72" fmla="*/ 79 w 119"/>
                <a:gd name="T73" fmla="*/ 154 h 202"/>
                <a:gd name="T74" fmla="*/ 60 w 119"/>
                <a:gd name="T75" fmla="*/ 18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201">
                  <a:moveTo>
                    <a:pt x="99" y="153"/>
                  </a:moveTo>
                  <a:cubicBezTo>
                    <a:pt x="99" y="155"/>
                    <a:pt x="99" y="155"/>
                    <a:pt x="99" y="155"/>
                  </a:cubicBezTo>
                  <a:cubicBezTo>
                    <a:pt x="95" y="152"/>
                    <a:pt x="88" y="149"/>
                    <a:pt x="80" y="147"/>
                  </a:cubicBezTo>
                  <a:cubicBezTo>
                    <a:pt x="84" y="96"/>
                    <a:pt x="84" y="96"/>
                    <a:pt x="84" y="96"/>
                  </a:cubicBezTo>
                  <a:cubicBezTo>
                    <a:pt x="85" y="93"/>
                    <a:pt x="86" y="91"/>
                    <a:pt x="87" y="89"/>
                  </a:cubicBezTo>
                  <a:cubicBezTo>
                    <a:pt x="87" y="88"/>
                    <a:pt x="87" y="88"/>
                    <a:pt x="87" y="88"/>
                  </a:cubicBezTo>
                  <a:cubicBezTo>
                    <a:pt x="87" y="88"/>
                    <a:pt x="88" y="80"/>
                    <a:pt x="89" y="69"/>
                  </a:cubicBezTo>
                  <a:cubicBezTo>
                    <a:pt x="92" y="31"/>
                    <a:pt x="92" y="31"/>
                    <a:pt x="92" y="31"/>
                  </a:cubicBezTo>
                  <a:cubicBezTo>
                    <a:pt x="92" y="31"/>
                    <a:pt x="92" y="31"/>
                    <a:pt x="92" y="31"/>
                  </a:cubicBezTo>
                  <a:cubicBezTo>
                    <a:pt x="92" y="30"/>
                    <a:pt x="93" y="29"/>
                    <a:pt x="93" y="29"/>
                  </a:cubicBezTo>
                  <a:cubicBezTo>
                    <a:pt x="95" y="27"/>
                    <a:pt x="94" y="78"/>
                    <a:pt x="93" y="86"/>
                  </a:cubicBezTo>
                  <a:cubicBezTo>
                    <a:pt x="95" y="87"/>
                    <a:pt x="99" y="86"/>
                    <a:pt x="103" y="84"/>
                  </a:cubicBezTo>
                  <a:cubicBezTo>
                    <a:pt x="106" y="73"/>
                    <a:pt x="110" y="21"/>
                    <a:pt x="109" y="16"/>
                  </a:cubicBezTo>
                  <a:cubicBezTo>
                    <a:pt x="108" y="13"/>
                    <a:pt x="90" y="0"/>
                    <a:pt x="76" y="2"/>
                  </a:cubicBezTo>
                  <a:cubicBezTo>
                    <a:pt x="76" y="2"/>
                    <a:pt x="75" y="2"/>
                    <a:pt x="74" y="3"/>
                  </a:cubicBezTo>
                  <a:cubicBezTo>
                    <a:pt x="66" y="36"/>
                    <a:pt x="66" y="36"/>
                    <a:pt x="66" y="36"/>
                  </a:cubicBezTo>
                  <a:cubicBezTo>
                    <a:pt x="63" y="12"/>
                    <a:pt x="63" y="12"/>
                    <a:pt x="63" y="12"/>
                  </a:cubicBezTo>
                  <a:cubicBezTo>
                    <a:pt x="64" y="9"/>
                    <a:pt x="64" y="9"/>
                    <a:pt x="64" y="9"/>
                  </a:cubicBezTo>
                  <a:cubicBezTo>
                    <a:pt x="62" y="6"/>
                    <a:pt x="62" y="6"/>
                    <a:pt x="62" y="6"/>
                  </a:cubicBezTo>
                  <a:cubicBezTo>
                    <a:pt x="58" y="6"/>
                    <a:pt x="58" y="6"/>
                    <a:pt x="58" y="6"/>
                  </a:cubicBezTo>
                  <a:cubicBezTo>
                    <a:pt x="57" y="9"/>
                    <a:pt x="57" y="9"/>
                    <a:pt x="57" y="9"/>
                  </a:cubicBezTo>
                  <a:cubicBezTo>
                    <a:pt x="58" y="11"/>
                    <a:pt x="58" y="11"/>
                    <a:pt x="58" y="11"/>
                  </a:cubicBezTo>
                  <a:cubicBezTo>
                    <a:pt x="54" y="34"/>
                    <a:pt x="54" y="34"/>
                    <a:pt x="54" y="34"/>
                  </a:cubicBezTo>
                  <a:cubicBezTo>
                    <a:pt x="54" y="36"/>
                    <a:pt x="54" y="36"/>
                    <a:pt x="54" y="36"/>
                  </a:cubicBezTo>
                  <a:cubicBezTo>
                    <a:pt x="45" y="2"/>
                    <a:pt x="45" y="2"/>
                    <a:pt x="45" y="2"/>
                  </a:cubicBezTo>
                  <a:cubicBezTo>
                    <a:pt x="45" y="2"/>
                    <a:pt x="44" y="2"/>
                    <a:pt x="44" y="2"/>
                  </a:cubicBezTo>
                  <a:cubicBezTo>
                    <a:pt x="29" y="4"/>
                    <a:pt x="11" y="9"/>
                    <a:pt x="10" y="19"/>
                  </a:cubicBezTo>
                  <a:cubicBezTo>
                    <a:pt x="9" y="24"/>
                    <a:pt x="12" y="73"/>
                    <a:pt x="14" y="84"/>
                  </a:cubicBezTo>
                  <a:cubicBezTo>
                    <a:pt x="19" y="87"/>
                    <a:pt x="24" y="86"/>
                    <a:pt x="26" y="86"/>
                  </a:cubicBezTo>
                  <a:cubicBezTo>
                    <a:pt x="26" y="79"/>
                    <a:pt x="23" y="28"/>
                    <a:pt x="24" y="29"/>
                  </a:cubicBezTo>
                  <a:cubicBezTo>
                    <a:pt x="25" y="29"/>
                    <a:pt x="25" y="30"/>
                    <a:pt x="26" y="30"/>
                  </a:cubicBezTo>
                  <a:cubicBezTo>
                    <a:pt x="26" y="30"/>
                    <a:pt x="26" y="30"/>
                    <a:pt x="26" y="30"/>
                  </a:cubicBezTo>
                  <a:cubicBezTo>
                    <a:pt x="28" y="59"/>
                    <a:pt x="28" y="59"/>
                    <a:pt x="28" y="59"/>
                  </a:cubicBezTo>
                  <a:cubicBezTo>
                    <a:pt x="29" y="76"/>
                    <a:pt x="30" y="88"/>
                    <a:pt x="30" y="88"/>
                  </a:cubicBezTo>
                  <a:cubicBezTo>
                    <a:pt x="31" y="89"/>
                    <a:pt x="31" y="89"/>
                    <a:pt x="31" y="89"/>
                  </a:cubicBezTo>
                  <a:cubicBezTo>
                    <a:pt x="31" y="91"/>
                    <a:pt x="32" y="93"/>
                    <a:pt x="34" y="95"/>
                  </a:cubicBezTo>
                  <a:cubicBezTo>
                    <a:pt x="38" y="148"/>
                    <a:pt x="38" y="148"/>
                    <a:pt x="38" y="148"/>
                  </a:cubicBezTo>
                  <a:cubicBezTo>
                    <a:pt x="36" y="148"/>
                    <a:pt x="35" y="149"/>
                    <a:pt x="33" y="149"/>
                  </a:cubicBezTo>
                  <a:cubicBezTo>
                    <a:pt x="22" y="131"/>
                    <a:pt x="22" y="131"/>
                    <a:pt x="22" y="131"/>
                  </a:cubicBezTo>
                  <a:cubicBezTo>
                    <a:pt x="19" y="133"/>
                    <a:pt x="19" y="133"/>
                    <a:pt x="19" y="133"/>
                  </a:cubicBezTo>
                  <a:cubicBezTo>
                    <a:pt x="31" y="150"/>
                    <a:pt x="31" y="150"/>
                    <a:pt x="31" y="150"/>
                  </a:cubicBezTo>
                  <a:cubicBezTo>
                    <a:pt x="21" y="154"/>
                    <a:pt x="15" y="160"/>
                    <a:pt x="15" y="166"/>
                  </a:cubicBezTo>
                  <a:cubicBezTo>
                    <a:pt x="15" y="169"/>
                    <a:pt x="16" y="171"/>
                    <a:pt x="17" y="173"/>
                  </a:cubicBezTo>
                  <a:cubicBezTo>
                    <a:pt x="0" y="177"/>
                    <a:pt x="0" y="177"/>
                    <a:pt x="0" y="177"/>
                  </a:cubicBezTo>
                  <a:cubicBezTo>
                    <a:pt x="0" y="180"/>
                    <a:pt x="0" y="180"/>
                    <a:pt x="0" y="180"/>
                  </a:cubicBezTo>
                  <a:cubicBezTo>
                    <a:pt x="19" y="175"/>
                    <a:pt x="19" y="175"/>
                    <a:pt x="19" y="175"/>
                  </a:cubicBezTo>
                  <a:cubicBezTo>
                    <a:pt x="26" y="182"/>
                    <a:pt x="39" y="187"/>
                    <a:pt x="57" y="187"/>
                  </a:cubicBezTo>
                  <a:cubicBezTo>
                    <a:pt x="66" y="202"/>
                    <a:pt x="66" y="202"/>
                    <a:pt x="66" y="202"/>
                  </a:cubicBezTo>
                  <a:cubicBezTo>
                    <a:pt x="68" y="200"/>
                    <a:pt x="68" y="200"/>
                    <a:pt x="68" y="200"/>
                  </a:cubicBezTo>
                  <a:cubicBezTo>
                    <a:pt x="60" y="187"/>
                    <a:pt x="60" y="187"/>
                    <a:pt x="60" y="187"/>
                  </a:cubicBezTo>
                  <a:cubicBezTo>
                    <a:pt x="60" y="187"/>
                    <a:pt x="60" y="187"/>
                    <a:pt x="60" y="187"/>
                  </a:cubicBezTo>
                  <a:cubicBezTo>
                    <a:pt x="87" y="187"/>
                    <a:pt x="106" y="178"/>
                    <a:pt x="106" y="166"/>
                  </a:cubicBezTo>
                  <a:cubicBezTo>
                    <a:pt x="106" y="162"/>
                    <a:pt x="104" y="158"/>
                    <a:pt x="100" y="155"/>
                  </a:cubicBezTo>
                  <a:cubicBezTo>
                    <a:pt x="119" y="151"/>
                    <a:pt x="119" y="151"/>
                    <a:pt x="119" y="151"/>
                  </a:cubicBezTo>
                  <a:cubicBezTo>
                    <a:pt x="118" y="148"/>
                    <a:pt x="118" y="148"/>
                    <a:pt x="118" y="148"/>
                  </a:cubicBezTo>
                  <a:lnTo>
                    <a:pt x="99" y="153"/>
                  </a:lnTo>
                  <a:close/>
                  <a:moveTo>
                    <a:pt x="57" y="108"/>
                  </a:moveTo>
                  <a:cubicBezTo>
                    <a:pt x="58" y="108"/>
                    <a:pt x="58" y="108"/>
                    <a:pt x="59" y="108"/>
                  </a:cubicBezTo>
                  <a:cubicBezTo>
                    <a:pt x="59" y="108"/>
                    <a:pt x="60" y="108"/>
                    <a:pt x="60" y="108"/>
                  </a:cubicBezTo>
                  <a:cubicBezTo>
                    <a:pt x="65" y="145"/>
                    <a:pt x="65" y="145"/>
                    <a:pt x="65" y="145"/>
                  </a:cubicBezTo>
                  <a:cubicBezTo>
                    <a:pt x="63" y="145"/>
                    <a:pt x="62" y="145"/>
                    <a:pt x="60" y="145"/>
                  </a:cubicBezTo>
                  <a:cubicBezTo>
                    <a:pt x="58" y="145"/>
                    <a:pt x="55" y="146"/>
                    <a:pt x="53" y="146"/>
                  </a:cubicBezTo>
                  <a:lnTo>
                    <a:pt x="57" y="108"/>
                  </a:lnTo>
                  <a:close/>
                  <a:moveTo>
                    <a:pt x="60" y="181"/>
                  </a:moveTo>
                  <a:cubicBezTo>
                    <a:pt x="38" y="181"/>
                    <a:pt x="21" y="173"/>
                    <a:pt x="21" y="166"/>
                  </a:cubicBezTo>
                  <a:cubicBezTo>
                    <a:pt x="21" y="162"/>
                    <a:pt x="28" y="158"/>
                    <a:pt x="38" y="155"/>
                  </a:cubicBezTo>
                  <a:cubicBezTo>
                    <a:pt x="38" y="158"/>
                    <a:pt x="38" y="158"/>
                    <a:pt x="38" y="158"/>
                  </a:cubicBezTo>
                  <a:cubicBezTo>
                    <a:pt x="52" y="158"/>
                    <a:pt x="52" y="158"/>
                    <a:pt x="52" y="158"/>
                  </a:cubicBezTo>
                  <a:cubicBezTo>
                    <a:pt x="52" y="152"/>
                    <a:pt x="52" y="152"/>
                    <a:pt x="52" y="152"/>
                  </a:cubicBezTo>
                  <a:cubicBezTo>
                    <a:pt x="55" y="152"/>
                    <a:pt x="58" y="152"/>
                    <a:pt x="60" y="152"/>
                  </a:cubicBezTo>
                  <a:cubicBezTo>
                    <a:pt x="62" y="152"/>
                    <a:pt x="64" y="152"/>
                    <a:pt x="66" y="152"/>
                  </a:cubicBezTo>
                  <a:cubicBezTo>
                    <a:pt x="66" y="158"/>
                    <a:pt x="66" y="158"/>
                    <a:pt x="66" y="158"/>
                  </a:cubicBezTo>
                  <a:cubicBezTo>
                    <a:pt x="79" y="158"/>
                    <a:pt x="79" y="158"/>
                    <a:pt x="79" y="158"/>
                  </a:cubicBezTo>
                  <a:cubicBezTo>
                    <a:pt x="79" y="154"/>
                    <a:pt x="79" y="154"/>
                    <a:pt x="79" y="154"/>
                  </a:cubicBezTo>
                  <a:cubicBezTo>
                    <a:pt x="92" y="157"/>
                    <a:pt x="100" y="162"/>
                    <a:pt x="100" y="166"/>
                  </a:cubicBezTo>
                  <a:cubicBezTo>
                    <a:pt x="100" y="173"/>
                    <a:pt x="83" y="181"/>
                    <a:pt x="60"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8" name="Freeform 99"/>
            <p:cNvSpPr/>
            <p:nvPr>
              <p:custDataLst>
                <p:tags r:id="rId31"/>
              </p:custDataLst>
            </p:nvPr>
          </p:nvSpPr>
          <p:spPr bwMode="auto">
            <a:xfrm>
              <a:off x="5822951" y="2311400"/>
              <a:ext cx="38100" cy="52388"/>
            </a:xfrm>
            <a:custGeom>
              <a:avLst/>
              <a:gdLst>
                <a:gd name="T0" fmla="*/ 22 w 24"/>
                <a:gd name="T1" fmla="*/ 33 h 33"/>
                <a:gd name="T2" fmla="*/ 24 w 24"/>
                <a:gd name="T3" fmla="*/ 32 h 33"/>
                <a:gd name="T4" fmla="*/ 3 w 24"/>
                <a:gd name="T5" fmla="*/ 0 h 33"/>
                <a:gd name="T6" fmla="*/ 0 w 24"/>
                <a:gd name="T7" fmla="*/ 3 h 33"/>
                <a:gd name="T8" fmla="*/ 22 w 24"/>
                <a:gd name="T9" fmla="*/ 33 h 33"/>
              </a:gdLst>
              <a:ahLst/>
              <a:cxnLst>
                <a:cxn ang="0">
                  <a:pos x="T0" y="T1"/>
                </a:cxn>
                <a:cxn ang="0">
                  <a:pos x="T2" y="T3"/>
                </a:cxn>
                <a:cxn ang="0">
                  <a:pos x="T4" y="T5"/>
                </a:cxn>
                <a:cxn ang="0">
                  <a:pos x="T6" y="T7"/>
                </a:cxn>
                <a:cxn ang="0">
                  <a:pos x="T8" y="T9"/>
                </a:cxn>
              </a:cxnLst>
              <a:rect l="0" t="0" r="r" b="b"/>
              <a:pathLst>
                <a:path w="24" h="33">
                  <a:moveTo>
                    <a:pt x="22" y="33"/>
                  </a:moveTo>
                  <a:lnTo>
                    <a:pt x="24" y="32"/>
                  </a:lnTo>
                  <a:lnTo>
                    <a:pt x="3" y="0"/>
                  </a:lnTo>
                  <a:lnTo>
                    <a:pt x="0" y="3"/>
                  </a:lnTo>
                  <a:lnTo>
                    <a:pt x="2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99" name="Freeform 100"/>
            <p:cNvSpPr/>
            <p:nvPr>
              <p:custDataLst>
                <p:tags r:id="rId32"/>
              </p:custDataLst>
            </p:nvPr>
          </p:nvSpPr>
          <p:spPr bwMode="auto">
            <a:xfrm>
              <a:off x="5756276" y="2212975"/>
              <a:ext cx="36513" cy="52388"/>
            </a:xfrm>
            <a:custGeom>
              <a:avLst/>
              <a:gdLst>
                <a:gd name="T0" fmla="*/ 0 w 23"/>
                <a:gd name="T1" fmla="*/ 1 h 33"/>
                <a:gd name="T2" fmla="*/ 21 w 23"/>
                <a:gd name="T3" fmla="*/ 33 h 33"/>
                <a:gd name="T4" fmla="*/ 23 w 23"/>
                <a:gd name="T5" fmla="*/ 31 h 33"/>
                <a:gd name="T6" fmla="*/ 3 w 23"/>
                <a:gd name="T7" fmla="*/ 0 h 33"/>
                <a:gd name="T8" fmla="*/ 0 w 23"/>
                <a:gd name="T9" fmla="*/ 1 h 33"/>
              </a:gdLst>
              <a:ahLst/>
              <a:cxnLst>
                <a:cxn ang="0">
                  <a:pos x="T0" y="T1"/>
                </a:cxn>
                <a:cxn ang="0">
                  <a:pos x="T2" y="T3"/>
                </a:cxn>
                <a:cxn ang="0">
                  <a:pos x="T4" y="T5"/>
                </a:cxn>
                <a:cxn ang="0">
                  <a:pos x="T6" y="T7"/>
                </a:cxn>
                <a:cxn ang="0">
                  <a:pos x="T8" y="T9"/>
                </a:cxn>
              </a:cxnLst>
              <a:rect l="0" t="0" r="r" b="b"/>
              <a:pathLst>
                <a:path w="23" h="33">
                  <a:moveTo>
                    <a:pt x="0" y="1"/>
                  </a:moveTo>
                  <a:lnTo>
                    <a:pt x="21" y="33"/>
                  </a:lnTo>
                  <a:lnTo>
                    <a:pt x="23" y="31"/>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00" name="Freeform 101"/>
            <p:cNvSpPr/>
            <p:nvPr>
              <p:custDataLst>
                <p:tags r:id="rId33"/>
              </p:custDataLst>
            </p:nvPr>
          </p:nvSpPr>
          <p:spPr bwMode="auto">
            <a:xfrm>
              <a:off x="5689601" y="2112962"/>
              <a:ext cx="38100" cy="52388"/>
            </a:xfrm>
            <a:custGeom>
              <a:avLst/>
              <a:gdLst>
                <a:gd name="T0" fmla="*/ 0 w 24"/>
                <a:gd name="T1" fmla="*/ 1 h 33"/>
                <a:gd name="T2" fmla="*/ 22 w 24"/>
                <a:gd name="T3" fmla="*/ 33 h 33"/>
                <a:gd name="T4" fmla="*/ 24 w 24"/>
                <a:gd name="T5" fmla="*/ 31 h 33"/>
                <a:gd name="T6" fmla="*/ 3 w 24"/>
                <a:gd name="T7" fmla="*/ 0 h 33"/>
                <a:gd name="T8" fmla="*/ 0 w 24"/>
                <a:gd name="T9" fmla="*/ 1 h 33"/>
              </a:gdLst>
              <a:ahLst/>
              <a:cxnLst>
                <a:cxn ang="0">
                  <a:pos x="T0" y="T1"/>
                </a:cxn>
                <a:cxn ang="0">
                  <a:pos x="T2" y="T3"/>
                </a:cxn>
                <a:cxn ang="0">
                  <a:pos x="T4" y="T5"/>
                </a:cxn>
                <a:cxn ang="0">
                  <a:pos x="T6" y="T7"/>
                </a:cxn>
                <a:cxn ang="0">
                  <a:pos x="T8" y="T9"/>
                </a:cxn>
              </a:cxnLst>
              <a:rect l="0" t="0" r="r" b="b"/>
              <a:pathLst>
                <a:path w="24" h="33">
                  <a:moveTo>
                    <a:pt x="0" y="1"/>
                  </a:moveTo>
                  <a:lnTo>
                    <a:pt x="22" y="33"/>
                  </a:lnTo>
                  <a:lnTo>
                    <a:pt x="24" y="31"/>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01" name="Freeform 102"/>
            <p:cNvSpPr/>
            <p:nvPr>
              <p:custDataLst>
                <p:tags r:id="rId34"/>
              </p:custDataLst>
            </p:nvPr>
          </p:nvSpPr>
          <p:spPr bwMode="auto">
            <a:xfrm>
              <a:off x="6159501" y="1970087"/>
              <a:ext cx="34925" cy="57150"/>
            </a:xfrm>
            <a:custGeom>
              <a:avLst/>
              <a:gdLst>
                <a:gd name="T0" fmla="*/ 19 w 22"/>
                <a:gd name="T1" fmla="*/ 0 h 36"/>
                <a:gd name="T2" fmla="*/ 0 w 22"/>
                <a:gd name="T3" fmla="*/ 35 h 36"/>
                <a:gd name="T4" fmla="*/ 2 w 22"/>
                <a:gd name="T5" fmla="*/ 36 h 36"/>
                <a:gd name="T6" fmla="*/ 22 w 22"/>
                <a:gd name="T7" fmla="*/ 1 h 36"/>
                <a:gd name="T8" fmla="*/ 19 w 22"/>
                <a:gd name="T9" fmla="*/ 0 h 36"/>
              </a:gdLst>
              <a:ahLst/>
              <a:cxnLst>
                <a:cxn ang="0">
                  <a:pos x="T0" y="T1"/>
                </a:cxn>
                <a:cxn ang="0">
                  <a:pos x="T2" y="T3"/>
                </a:cxn>
                <a:cxn ang="0">
                  <a:pos x="T4" y="T5"/>
                </a:cxn>
                <a:cxn ang="0">
                  <a:pos x="T6" y="T7"/>
                </a:cxn>
                <a:cxn ang="0">
                  <a:pos x="T8" y="T9"/>
                </a:cxn>
              </a:cxnLst>
              <a:rect l="0" t="0" r="r" b="b"/>
              <a:pathLst>
                <a:path w="22" h="36">
                  <a:moveTo>
                    <a:pt x="19" y="0"/>
                  </a:moveTo>
                  <a:lnTo>
                    <a:pt x="0" y="35"/>
                  </a:lnTo>
                  <a:lnTo>
                    <a:pt x="2" y="36"/>
                  </a:lnTo>
                  <a:lnTo>
                    <a:pt x="22" y="1"/>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02" name="Freeform 103"/>
            <p:cNvSpPr/>
            <p:nvPr>
              <p:custDataLst>
                <p:tags r:id="rId35"/>
              </p:custDataLst>
            </p:nvPr>
          </p:nvSpPr>
          <p:spPr bwMode="auto">
            <a:xfrm>
              <a:off x="6294438" y="1825625"/>
              <a:ext cx="26988" cy="15875"/>
            </a:xfrm>
            <a:custGeom>
              <a:avLst/>
              <a:gdLst>
                <a:gd name="T0" fmla="*/ 0 w 17"/>
                <a:gd name="T1" fmla="*/ 8 h 10"/>
                <a:gd name="T2" fmla="*/ 1 w 17"/>
                <a:gd name="T3" fmla="*/ 10 h 10"/>
                <a:gd name="T4" fmla="*/ 17 w 17"/>
                <a:gd name="T5" fmla="*/ 3 h 10"/>
                <a:gd name="T6" fmla="*/ 16 w 17"/>
                <a:gd name="T7" fmla="*/ 0 h 10"/>
                <a:gd name="T8" fmla="*/ 0 w 17"/>
                <a:gd name="T9" fmla="*/ 8 h 10"/>
              </a:gdLst>
              <a:ahLst/>
              <a:cxnLst>
                <a:cxn ang="0">
                  <a:pos x="T0" y="T1"/>
                </a:cxn>
                <a:cxn ang="0">
                  <a:pos x="T2" y="T3"/>
                </a:cxn>
                <a:cxn ang="0">
                  <a:pos x="T4" y="T5"/>
                </a:cxn>
                <a:cxn ang="0">
                  <a:pos x="T6" y="T7"/>
                </a:cxn>
                <a:cxn ang="0">
                  <a:pos x="T8" y="T9"/>
                </a:cxn>
              </a:cxnLst>
              <a:rect l="0" t="0" r="r" b="b"/>
              <a:pathLst>
                <a:path w="17" h="10">
                  <a:moveTo>
                    <a:pt x="0" y="8"/>
                  </a:moveTo>
                  <a:lnTo>
                    <a:pt x="1" y="10"/>
                  </a:lnTo>
                  <a:lnTo>
                    <a:pt x="17" y="3"/>
                  </a:lnTo>
                  <a:lnTo>
                    <a:pt x="16"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03" name="Freeform 104"/>
            <p:cNvSpPr/>
            <p:nvPr>
              <p:custDataLst>
                <p:tags r:id="rId36"/>
              </p:custDataLst>
            </p:nvPr>
          </p:nvSpPr>
          <p:spPr bwMode="auto">
            <a:xfrm>
              <a:off x="6159501" y="1819275"/>
              <a:ext cx="30163" cy="20638"/>
            </a:xfrm>
            <a:custGeom>
              <a:avLst/>
              <a:gdLst>
                <a:gd name="T0" fmla="*/ 0 w 19"/>
                <a:gd name="T1" fmla="*/ 2 h 13"/>
                <a:gd name="T2" fmla="*/ 18 w 19"/>
                <a:gd name="T3" fmla="*/ 13 h 13"/>
                <a:gd name="T4" fmla="*/ 19 w 19"/>
                <a:gd name="T5" fmla="*/ 10 h 13"/>
                <a:gd name="T6" fmla="*/ 2 w 19"/>
                <a:gd name="T7" fmla="*/ 0 h 13"/>
                <a:gd name="T8" fmla="*/ 0 w 19"/>
                <a:gd name="T9" fmla="*/ 2 h 13"/>
              </a:gdLst>
              <a:ahLst/>
              <a:cxnLst>
                <a:cxn ang="0">
                  <a:pos x="T0" y="T1"/>
                </a:cxn>
                <a:cxn ang="0">
                  <a:pos x="T2" y="T3"/>
                </a:cxn>
                <a:cxn ang="0">
                  <a:pos x="T4" y="T5"/>
                </a:cxn>
                <a:cxn ang="0">
                  <a:pos x="T6" y="T7"/>
                </a:cxn>
                <a:cxn ang="0">
                  <a:pos x="T8" y="T9"/>
                </a:cxn>
              </a:cxnLst>
              <a:rect l="0" t="0" r="r" b="b"/>
              <a:pathLst>
                <a:path w="19" h="13">
                  <a:moveTo>
                    <a:pt x="0" y="2"/>
                  </a:moveTo>
                  <a:lnTo>
                    <a:pt x="18" y="13"/>
                  </a:lnTo>
                  <a:lnTo>
                    <a:pt x="19" y="10"/>
                  </a:lnTo>
                  <a:lnTo>
                    <a:pt x="2"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sp>
          <p:nvSpPr>
            <p:cNvPr id="104" name="Freeform 105"/>
            <p:cNvSpPr/>
            <p:nvPr>
              <p:custDataLst>
                <p:tags r:id="rId37"/>
              </p:custDataLst>
            </p:nvPr>
          </p:nvSpPr>
          <p:spPr bwMode="auto">
            <a:xfrm>
              <a:off x="5816601" y="2520950"/>
              <a:ext cx="60325" cy="30163"/>
            </a:xfrm>
            <a:custGeom>
              <a:avLst/>
              <a:gdLst>
                <a:gd name="T0" fmla="*/ 0 w 38"/>
                <a:gd name="T1" fmla="*/ 16 h 19"/>
                <a:gd name="T2" fmla="*/ 1 w 38"/>
                <a:gd name="T3" fmla="*/ 19 h 19"/>
                <a:gd name="T4" fmla="*/ 38 w 38"/>
                <a:gd name="T5" fmla="*/ 4 h 19"/>
                <a:gd name="T6" fmla="*/ 36 w 38"/>
                <a:gd name="T7" fmla="*/ 0 h 19"/>
                <a:gd name="T8" fmla="*/ 0 w 38"/>
                <a:gd name="T9" fmla="*/ 16 h 19"/>
              </a:gdLst>
              <a:ahLst/>
              <a:cxnLst>
                <a:cxn ang="0">
                  <a:pos x="T0" y="T1"/>
                </a:cxn>
                <a:cxn ang="0">
                  <a:pos x="T2" y="T3"/>
                </a:cxn>
                <a:cxn ang="0">
                  <a:pos x="T4" y="T5"/>
                </a:cxn>
                <a:cxn ang="0">
                  <a:pos x="T6" y="T7"/>
                </a:cxn>
                <a:cxn ang="0">
                  <a:pos x="T8" y="T9"/>
                </a:cxn>
              </a:cxnLst>
              <a:rect l="0" t="0" r="r" b="b"/>
              <a:pathLst>
                <a:path w="38" h="19">
                  <a:moveTo>
                    <a:pt x="0" y="16"/>
                  </a:moveTo>
                  <a:lnTo>
                    <a:pt x="1" y="19"/>
                  </a:lnTo>
                  <a:lnTo>
                    <a:pt x="38" y="4"/>
                  </a:lnTo>
                  <a:lnTo>
                    <a:pt x="36" y="0"/>
                  </a:ln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24953"/>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圆角矩形 10"/>
          <p:cNvSpPr/>
          <p:nvPr/>
        </p:nvSpPr>
        <p:spPr>
          <a:xfrm>
            <a:off x="4758260" y="1609661"/>
            <a:ext cx="2676563" cy="558427"/>
          </a:xfrm>
          <a:prstGeom prst="roundRect">
            <a:avLst>
              <a:gd name="adj" fmla="val 50000"/>
            </a:avLst>
          </a:prstGeom>
          <a:solidFill>
            <a:srgbClr val="C00000"/>
          </a:solidFill>
          <a:ln w="12700" cap="flat" cmpd="sng" algn="ctr">
            <a:noFill/>
            <a:prstDash val="solid"/>
            <a:miter lim="800000"/>
          </a:ln>
          <a:effectLst/>
        </p:spPr>
        <p:txBody>
          <a:bodyPr rtlCol="0" anchor="ctr"/>
          <a:lstStyle/>
          <a:p>
            <a:pPr algn="dist">
              <a:defRPr/>
            </a:pPr>
            <a:endParaRPr lang="zh-CN" altLang="en-US" sz="2400" kern="0">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40" name="文本框 39"/>
          <p:cNvSpPr txBox="1"/>
          <p:nvPr/>
        </p:nvSpPr>
        <p:spPr>
          <a:xfrm>
            <a:off x="5080187" y="1584261"/>
            <a:ext cx="2102560" cy="583565"/>
          </a:xfrm>
          <a:prstGeom prst="rect">
            <a:avLst/>
          </a:prstGeom>
          <a:noFill/>
        </p:spPr>
        <p:txBody>
          <a:bodyPr vert="horz" wrap="square" rtlCol="0">
            <a:spAutoFit/>
          </a:bodyPr>
          <a:lstStyle/>
          <a:p>
            <a:pPr algn="ctr"/>
            <a:r>
              <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rPr>
              <a:t>第二章节</a:t>
            </a:r>
            <a:endPar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22" name="TextBox 20"/>
          <p:cNvSpPr txBox="1"/>
          <p:nvPr/>
        </p:nvSpPr>
        <p:spPr>
          <a:xfrm>
            <a:off x="1715770" y="2867025"/>
            <a:ext cx="8831580" cy="1445260"/>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algn="ctr">
              <a:defRPr/>
            </a:pP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准确把握政策要求，明确</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到底整治什么</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的核心任务</a:t>
            </a:r>
            <a:endPar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endParaRPr>
          </a:p>
        </p:txBody>
      </p:sp>
      <p:grpSp>
        <p:nvGrpSpPr>
          <p:cNvPr id="5" name="PA-10221"/>
          <p:cNvGrpSpPr/>
          <p:nvPr>
            <p:custDataLst>
              <p:tags r:id="rId1"/>
            </p:custDataLst>
          </p:nvPr>
        </p:nvGrpSpPr>
        <p:grpSpPr>
          <a:xfrm>
            <a:off x="1892300" y="2367280"/>
            <a:ext cx="8477250" cy="410845"/>
            <a:chOff x="1188720" y="5413580"/>
            <a:chExt cx="9814562" cy="411158"/>
          </a:xfrm>
        </p:grpSpPr>
        <p:sp>
          <p:nvSpPr>
            <p:cNvPr id="3" name="PA-矩形 5"/>
            <p:cNvSpPr/>
            <p:nvPr>
              <p:custDataLst>
                <p:tags r:id="rId2"/>
              </p:custDataLst>
            </p:nvPr>
          </p:nvSpPr>
          <p:spPr>
            <a:xfrm>
              <a:off x="1188720"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7" name="PA-矩形 6"/>
            <p:cNvSpPr/>
            <p:nvPr>
              <p:custDataLst>
                <p:tags r:id="rId3"/>
              </p:custDataLst>
            </p:nvPr>
          </p:nvSpPr>
          <p:spPr>
            <a:xfrm>
              <a:off x="7000242"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nvGrpSpPr>
            <p:cNvPr id="8" name="组合 7"/>
            <p:cNvGrpSpPr/>
            <p:nvPr/>
          </p:nvGrpSpPr>
          <p:grpSpPr>
            <a:xfrm>
              <a:off x="5406442" y="5413580"/>
              <a:ext cx="1379118" cy="411158"/>
              <a:chOff x="5402520" y="5413580"/>
              <a:chExt cx="1379118" cy="411158"/>
            </a:xfrm>
          </p:grpSpPr>
          <p:sp>
            <p:nvSpPr>
              <p:cNvPr id="4" name="PA-5-Point Star 8"/>
              <p:cNvSpPr/>
              <p:nvPr>
                <p:custDataLst>
                  <p:tags r:id="rId4"/>
                </p:custDataLst>
              </p:nvPr>
            </p:nvSpPr>
            <p:spPr>
              <a:xfrm>
                <a:off x="5886500" y="5413580"/>
                <a:ext cx="411158" cy="41115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0" name="PA-5-Point Star 9"/>
              <p:cNvSpPr/>
              <p:nvPr>
                <p:custDataLst>
                  <p:tags r:id="rId5"/>
                </p:custDataLst>
              </p:nvPr>
            </p:nvSpPr>
            <p:spPr>
              <a:xfrm>
                <a:off x="558608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1" name="PA-5-Point Star 10"/>
              <p:cNvSpPr/>
              <p:nvPr>
                <p:custDataLst>
                  <p:tags r:id="rId6"/>
                </p:custDataLst>
              </p:nvPr>
            </p:nvSpPr>
            <p:spPr>
              <a:xfrm>
                <a:off x="634915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2" name="PA-5-Point Star 11"/>
              <p:cNvSpPr/>
              <p:nvPr>
                <p:custDataLst>
                  <p:tags r:id="rId7"/>
                </p:custDataLst>
              </p:nvPr>
            </p:nvSpPr>
            <p:spPr>
              <a:xfrm>
                <a:off x="540252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3" name="PA-5-Point Star 12"/>
              <p:cNvSpPr/>
              <p:nvPr>
                <p:custDataLst>
                  <p:tags r:id="rId8"/>
                </p:custDataLst>
              </p:nvPr>
            </p:nvSpPr>
            <p:spPr>
              <a:xfrm>
                <a:off x="664957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grpSp>
      <p:pic>
        <p:nvPicPr>
          <p:cNvPr id="14" name="图片 13" descr="85fb03ec0d19e7e8d4e4226e4d07cdda"/>
          <p:cNvPicPr>
            <a:picLocks noChangeAspect="1"/>
          </p:cNvPicPr>
          <p:nvPr/>
        </p:nvPicPr>
        <p:blipFill>
          <a:blip r:embed="rId9"/>
          <a:srcRect t="57390"/>
          <a:stretch>
            <a:fillRect/>
          </a:stretch>
        </p:blipFill>
        <p:spPr>
          <a:xfrm>
            <a:off x="635" y="5029200"/>
            <a:ext cx="12192000" cy="1828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anim calcmode="lin" valueType="num">
                                      <p:cBhvr>
                                        <p:cTn id="8" dur="750" fill="hold"/>
                                        <p:tgtEl>
                                          <p:spTgt spid="39"/>
                                        </p:tgtEl>
                                        <p:attrNameLst>
                                          <p:attrName>ppt_x</p:attrName>
                                        </p:attrNameLst>
                                      </p:cBhvr>
                                      <p:tavLst>
                                        <p:tav tm="0">
                                          <p:val>
                                            <p:strVal val="#ppt_x"/>
                                          </p:val>
                                        </p:tav>
                                        <p:tav tm="100000">
                                          <p:val>
                                            <p:strVal val="#ppt_x"/>
                                          </p:val>
                                        </p:tav>
                                      </p:tavLst>
                                    </p:anim>
                                    <p:anim calcmode="lin" valueType="num">
                                      <p:cBhvr>
                                        <p:cTn id="9" dur="750" fill="hold"/>
                                        <p:tgtEl>
                                          <p:spTgt spid="39"/>
                                        </p:tgtEl>
                                        <p:attrNameLst>
                                          <p:attrName>ppt_y</p:attrName>
                                        </p:attrNameLst>
                                      </p:cBhvr>
                                      <p:tavLst>
                                        <p:tav tm="0">
                                          <p:val>
                                            <p:strVal val="#ppt_y+.1"/>
                                          </p:val>
                                        </p:tav>
                                        <p:tav tm="100000">
                                          <p:val>
                                            <p:strVal val="#ppt_y"/>
                                          </p:val>
                                        </p:tav>
                                      </p:tavLst>
                                    </p:anim>
                                  </p:childTnLst>
                                </p:cTn>
                              </p:par>
                              <p:par>
                                <p:cTn id="10" presetID="23" presetClass="entr" presetSubtype="32" fill="hold" grpId="0" nodeType="withEffect">
                                  <p:stCondLst>
                                    <p:cond delay="50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strVal val="4*#ppt_w"/>
                                          </p:val>
                                        </p:tav>
                                        <p:tav tm="100000">
                                          <p:val>
                                            <p:strVal val="#ppt_w"/>
                                          </p:val>
                                        </p:tav>
                                      </p:tavLst>
                                    </p:anim>
                                    <p:anim calcmode="lin" valueType="num">
                                      <p:cBhvr>
                                        <p:cTn id="13" dur="500" fill="hold"/>
                                        <p:tgtEl>
                                          <p:spTgt spid="40"/>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2"/>
                                        </p:tgtEl>
                                        <p:attrNameLst>
                                          <p:attrName>style.visibility</p:attrName>
                                        </p:attrNameLst>
                                      </p:cBhvr>
                                      <p:to>
                                        <p:strVal val="visible"/>
                                      </p:to>
                                    </p:set>
                                    <p:anim by="(-#ppt_w*2)" calcmode="lin" valueType="num">
                                      <p:cBhvr rctx="PPT">
                                        <p:cTn id="17" dur="300" autoRev="1" fill="hold">
                                          <p:stCondLst>
                                            <p:cond delay="0"/>
                                          </p:stCondLst>
                                        </p:cTn>
                                        <p:tgtEl>
                                          <p:spTgt spid="22"/>
                                        </p:tgtEl>
                                        <p:attrNameLst>
                                          <p:attrName>ppt_w</p:attrName>
                                        </p:attrNameLst>
                                      </p:cBhvr>
                                    </p:anim>
                                    <p:anim by="(#ppt_w*0.50)" calcmode="lin" valueType="num">
                                      <p:cBhvr>
                                        <p:cTn id="18" dur="300" decel="50000" autoRev="1" fill="hold">
                                          <p:stCondLst>
                                            <p:cond delay="0"/>
                                          </p:stCondLst>
                                        </p:cTn>
                                        <p:tgtEl>
                                          <p:spTgt spid="22"/>
                                        </p:tgtEl>
                                        <p:attrNameLst>
                                          <p:attrName>ppt_x</p:attrName>
                                        </p:attrNameLst>
                                      </p:cBhvr>
                                    </p:anim>
                                    <p:anim from="(-#ppt_h/2)" to="(#ppt_y)" calcmode="lin" valueType="num">
                                      <p:cBhvr>
                                        <p:cTn id="19" dur="600" fill="hold">
                                          <p:stCondLst>
                                            <p:cond delay="0"/>
                                          </p:stCondLst>
                                        </p:cTn>
                                        <p:tgtEl>
                                          <p:spTgt spid="22"/>
                                        </p:tgtEl>
                                        <p:attrNameLst>
                                          <p:attrName>ppt_y</p:attrName>
                                        </p:attrNameLst>
                                      </p:cBhvr>
                                    </p:anim>
                                    <p:animRot by="21600000">
                                      <p:cBhvr>
                                        <p:cTn id="20" dur="600" fill="hold">
                                          <p:stCondLst>
                                            <p:cond delay="0"/>
                                          </p:stCondLst>
                                        </p:cTn>
                                        <p:tgtEl>
                                          <p:spTgt spid="22"/>
                                        </p:tgtEl>
                                        <p:attrNameLst>
                                          <p:attrName>r</p:attrName>
                                        </p:attrNameLst>
                                      </p:cBhvr>
                                    </p:animRot>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9"/>
          <p:cNvSpPr txBox="1"/>
          <p:nvPr/>
        </p:nvSpPr>
        <p:spPr>
          <a:xfrm>
            <a:off x="1160127" y="2866984"/>
            <a:ext cx="6538613" cy="1938020"/>
          </a:xfrm>
          <a:prstGeom prst="rect">
            <a:avLst/>
          </a:prstGeom>
          <a:noFill/>
        </p:spPr>
        <p:txBody>
          <a:bodyPr wrap="square">
            <a:spAutoFit/>
          </a:bodyPr>
          <a:lstStyle>
            <a:defPPr>
              <a:defRPr lang="zh-CN"/>
            </a:defPPr>
            <a:lvl1pPr indent="0" algn="just">
              <a:lnSpc>
                <a:spcPct val="120000"/>
              </a:lnSpc>
              <a:spcAft>
                <a:spcPct val="0"/>
              </a:spcAft>
              <a:buClr>
                <a:schemeClr val="accent1"/>
              </a:buClr>
              <a:buFont typeface="Wingdings" panose="05000000000000000000" pitchFamily="2" charset="2"/>
              <a:buNone/>
              <a:defRPr sz="1600" kern="0">
                <a:solidFill>
                  <a:schemeClr val="bg2">
                    <a:lumMod val="10000"/>
                  </a:schemeClr>
                </a:solidFill>
                <a:latin typeface="思源黑体 CN Light" panose="020B0300000000000000" pitchFamily="34" charset="-122"/>
                <a:ea typeface="思源黑体 CN Light" panose="020B0300000000000000" pitchFamily="34" charset="-122"/>
                <a:cs typeface="Arial" panose="020B0604020202020204" pitchFamily="34" charset="0"/>
              </a:defRPr>
            </a:lvl1pPr>
          </a:lstStyle>
          <a:p>
            <a:pPr>
              <a:lnSpc>
                <a:spcPct val="150000"/>
              </a:lnSpc>
            </a:pPr>
            <a:r>
              <a:rPr lang="zh-CN" altLang="en-US" sz="2000">
                <a:solidFill>
                  <a:schemeClr val="tx1"/>
                </a:solidFill>
                <a:latin typeface="思源黑体 CN Medium" panose="020B0600000000000000" pitchFamily="34" charset="-122"/>
                <a:ea typeface="思源黑体 CN Medium" panose="020B0600000000000000" pitchFamily="34" charset="-122"/>
              </a:rPr>
              <a:t>开展专项整治，不能</a:t>
            </a:r>
            <a:r>
              <a:rPr lang="en-US" altLang="zh-CN" sz="2000">
                <a:solidFill>
                  <a:schemeClr val="tx1"/>
                </a:solidFill>
                <a:latin typeface="思源黑体 CN Medium" panose="020B0600000000000000" pitchFamily="34" charset="-122"/>
                <a:ea typeface="思源黑体 CN Medium" panose="020B0600000000000000" pitchFamily="34" charset="-122"/>
              </a:rPr>
              <a:t>“</a:t>
            </a:r>
            <a:r>
              <a:rPr lang="zh-CN" altLang="en-US" sz="2000">
                <a:solidFill>
                  <a:schemeClr val="tx1"/>
                </a:solidFill>
                <a:latin typeface="思源黑体 CN Medium" panose="020B0600000000000000" pitchFamily="34" charset="-122"/>
                <a:ea typeface="思源黑体 CN Medium" panose="020B0600000000000000" pitchFamily="34" charset="-122"/>
              </a:rPr>
              <a:t>眉毛胡子一把抓</a:t>
            </a:r>
            <a:r>
              <a:rPr lang="en-US" altLang="zh-CN" sz="2000">
                <a:solidFill>
                  <a:schemeClr val="tx1"/>
                </a:solidFill>
                <a:latin typeface="思源黑体 CN Medium" panose="020B0600000000000000" pitchFamily="34" charset="-122"/>
                <a:ea typeface="思源黑体 CN Medium" panose="020B0600000000000000" pitchFamily="34" charset="-122"/>
              </a:rPr>
              <a:t>”</a:t>
            </a:r>
            <a:r>
              <a:rPr lang="zh-CN" altLang="en-US" sz="2000">
                <a:solidFill>
                  <a:schemeClr val="tx1"/>
                </a:solidFill>
                <a:latin typeface="思源黑体 CN Medium" panose="020B0600000000000000" pitchFamily="34" charset="-122"/>
                <a:ea typeface="思源黑体 CN Medium" panose="020B0600000000000000" pitchFamily="34" charset="-122"/>
              </a:rPr>
              <a:t>，必须坚持问题导向，精准识别、靶向施治。根据上级文件精神和我们乡的实际情况，软弱涣散基层党组织通常存在以下几个方面的突出问题，这也是我们必须聚焦整治的核心任务。</a:t>
            </a:r>
            <a:endParaRPr lang="zh-CN" altLang="en-US" sz="2000">
              <a:solidFill>
                <a:schemeClr val="tx1"/>
              </a:solidFill>
              <a:latin typeface="思源黑体 CN Medium" panose="020B0600000000000000" pitchFamily="34" charset="-122"/>
              <a:ea typeface="思源黑体 CN Medium" panose="020B0600000000000000" pitchFamily="34" charset="-122"/>
            </a:endParaRPr>
          </a:p>
        </p:txBody>
      </p:sp>
      <p:pic>
        <p:nvPicPr>
          <p:cNvPr id="23" name="11" descr="C:\Users\Administrator\Desktop\3.png"/>
          <p:cNvPicPr>
            <a:picLocks noChangeAspect="1" noChangeArrowheads="1"/>
          </p:cNvPicPr>
          <p:nvPr/>
        </p:nvPicPr>
        <p:blipFill>
          <a:blip r:embed="rId1">
            <a:duotone>
              <a:srgbClr val="7F7F7F">
                <a:shade val="45000"/>
                <a:satMod val="135000"/>
              </a:srgbClr>
              <a:prstClr val="white"/>
            </a:duotone>
          </a:blip>
          <a:stretch>
            <a:fillRect/>
          </a:stretch>
        </p:blipFill>
        <p:spPr bwMode="auto">
          <a:xfrm>
            <a:off x="8309610" y="852805"/>
            <a:ext cx="3886200" cy="5979795"/>
          </a:xfrm>
          <a:prstGeom prst="rect">
            <a:avLst/>
          </a:prstGeom>
          <a:noFill/>
        </p:spPr>
      </p:pic>
      <p:pic>
        <p:nvPicPr>
          <p:cNvPr id="25" name="18"/>
          <p:cNvPicPr>
            <a:picLocks noChangeAspect="1"/>
          </p:cNvPicPr>
          <p:nvPr/>
        </p:nvPicPr>
        <p:blipFill>
          <a:blip r:embed="rId2"/>
          <a:stretch>
            <a:fillRect/>
          </a:stretch>
        </p:blipFill>
        <p:spPr>
          <a:xfrm>
            <a:off x="3521228" y="1463041"/>
            <a:ext cx="3527488" cy="900670"/>
          </a:xfrm>
          <a:prstGeom prst="rect">
            <a:avLst/>
          </a:prstGeom>
        </p:spPr>
      </p:pic>
      <p:sp>
        <p:nvSpPr>
          <p:cNvPr id="10" name="TextBox 21"/>
          <p:cNvSpPr txBox="1"/>
          <p:nvPr userDrawn="1">
            <p:custDataLst>
              <p:tags r:id="rId3"/>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准确把握政策要求，明确</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到底整治什么</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的核心任务</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75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准确把握政策要求，明确</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到底整治什么</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的核心任务</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2607769" y="1729099"/>
            <a:ext cx="6976281" cy="711239"/>
            <a:chOff x="-1135266" y="2208195"/>
            <a:chExt cx="9211856" cy="1148557"/>
          </a:xfrm>
        </p:grpSpPr>
        <p:sp>
          <p:nvSpPr>
            <p:cNvPr id="3" name="Freeform 5"/>
            <p:cNvSpPr>
              <a:spLocks noEditPoints="1"/>
            </p:cNvSpPr>
            <p:nvPr>
              <p:custDataLst>
                <p:tags r:id="rId2"/>
              </p:custDataLst>
            </p:nvPr>
          </p:nvSpPr>
          <p:spPr bwMode="auto">
            <a:xfrm>
              <a:off x="-113526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sp>
          <p:nvSpPr>
            <p:cNvPr id="5" name="Freeform 6"/>
            <p:cNvSpPr>
              <a:spLocks noEditPoints="1"/>
            </p:cNvSpPr>
            <p:nvPr>
              <p:custDataLst>
                <p:tags r:id="rId3"/>
              </p:custDataLst>
            </p:nvPr>
          </p:nvSpPr>
          <p:spPr bwMode="auto">
            <a:xfrm>
              <a:off x="7700642"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grpSp>
      <p:sp>
        <p:nvSpPr>
          <p:cNvPr id="6" name="矩形: 圆角 42"/>
          <p:cNvSpPr/>
          <p:nvPr>
            <p:custDataLst>
              <p:tags r:id="rId4"/>
            </p:custDataLst>
          </p:nvPr>
        </p:nvSpPr>
        <p:spPr bwMode="auto">
          <a:xfrm>
            <a:off x="2892480" y="1776442"/>
            <a:ext cx="6458765" cy="608337"/>
          </a:xfrm>
          <a:prstGeom prst="roundRect">
            <a:avLst>
              <a:gd name="adj" fmla="val 50000"/>
            </a:avLst>
          </a:prstGeom>
          <a:solidFill>
            <a:srgbClr val="C10000"/>
          </a:solidFill>
          <a:ln w="25400" cap="flat" cmpd="sng" algn="ctr">
            <a:noFill/>
            <a:prstDash val="solid"/>
          </a:ln>
          <a:effectLst/>
        </p:spPr>
        <p:txBody>
          <a:bodyPr rtlCol="0" anchor="ctr"/>
          <a:lstStyle/>
          <a:p>
            <a:pPr lvl="0" algn="ctr" defTabSz="914400" eaLnBrk="0" fontAlgn="base" hangingPunct="0">
              <a:spcBef>
                <a:spcPct val="0"/>
              </a:spcBef>
              <a:spcAft>
                <a:spcPct val="0"/>
              </a:spcAft>
            </a:pPr>
            <a:r>
              <a:rPr lang="zh-CN" altLang="en-US" sz="2400" kern="0">
                <a:solidFill>
                  <a:srgbClr val="FFFFFF"/>
                </a:solidFill>
                <a:latin typeface="思源黑体 CN Medium" panose="020B0600000000000000" pitchFamily="34" charset="-122"/>
                <a:ea typeface="思源黑体 CN Medium" panose="020B0600000000000000" pitchFamily="34" charset="-122"/>
              </a:rPr>
              <a:t>一是要着力解决</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班子弱</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的问题。</a:t>
            </a:r>
            <a:endParaRPr lang="zh-CN" altLang="en-US" sz="2400" kern="0">
              <a:solidFill>
                <a:srgbClr val="FFFFFF"/>
              </a:solidFill>
              <a:latin typeface="思源黑体 CN Medium" panose="020B0600000000000000" pitchFamily="34" charset="-122"/>
              <a:ea typeface="思源黑体 CN Medium" panose="020B0600000000000000" pitchFamily="34" charset="-122"/>
            </a:endParaRPr>
          </a:p>
        </p:txBody>
      </p:sp>
      <p:sp>
        <p:nvSpPr>
          <p:cNvPr id="8" name="14"/>
          <p:cNvSpPr/>
          <p:nvPr/>
        </p:nvSpPr>
        <p:spPr>
          <a:xfrm>
            <a:off x="960120" y="2895600"/>
            <a:ext cx="10322560" cy="2999740"/>
          </a:xfrm>
          <a:prstGeom prst="rect">
            <a:avLst/>
          </a:prstGeom>
          <a:noFill/>
        </p:spPr>
        <p:txBody>
          <a:bodyPr wrap="square">
            <a:spAutoFit/>
          </a:bodyPr>
          <a:lstStyle/>
          <a:p>
            <a:pPr marL="285750" indent="-285750" algn="l" defTabSz="913130">
              <a:lnSpc>
                <a:spcPct val="150000"/>
              </a:lnSpc>
              <a:buFont typeface="Arial" panose="020B0604020202020204" pitchFamily="34" charset="0"/>
              <a:buChar char="•"/>
            </a:pP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班子弱</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主要表现为：一是书记能力不强，政治素质不高，缺乏带领群众发展的思路和本领；</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二是班子不团结，内耗严重，形不成合力，</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两委</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成员各吹各的号、各唱各的调；</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三是后继乏人，优秀人才引不进、留不住，干部队伍青黄不接；</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四是部分干部作风不正，办事不公，甚至存在优亲厚友、以权谋私等问题，在群众中威信不高。</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解决</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班子弱</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问题，是整治工作的重中之重。必须下决心调整不胜任、不尽职的干部，选优配强党组织书记，优化班子结构，真正把那些政治上靠得住、工作上有本事、作风上过得硬、群众信得过的优秀人才选拔到班子中来。</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准确把握政策要求，明确</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到底整治什么</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的核心任务</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2607769" y="1729099"/>
            <a:ext cx="6976281" cy="711239"/>
            <a:chOff x="-1135266" y="2208195"/>
            <a:chExt cx="9211856" cy="1148557"/>
          </a:xfrm>
        </p:grpSpPr>
        <p:sp>
          <p:nvSpPr>
            <p:cNvPr id="3" name="Freeform 5"/>
            <p:cNvSpPr>
              <a:spLocks noEditPoints="1"/>
            </p:cNvSpPr>
            <p:nvPr>
              <p:custDataLst>
                <p:tags r:id="rId2"/>
              </p:custDataLst>
            </p:nvPr>
          </p:nvSpPr>
          <p:spPr bwMode="auto">
            <a:xfrm>
              <a:off x="-113526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sp>
          <p:nvSpPr>
            <p:cNvPr id="5" name="Freeform 6"/>
            <p:cNvSpPr>
              <a:spLocks noEditPoints="1"/>
            </p:cNvSpPr>
            <p:nvPr>
              <p:custDataLst>
                <p:tags r:id="rId3"/>
              </p:custDataLst>
            </p:nvPr>
          </p:nvSpPr>
          <p:spPr bwMode="auto">
            <a:xfrm>
              <a:off x="7700642"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grpSp>
      <p:sp>
        <p:nvSpPr>
          <p:cNvPr id="6" name="矩形: 圆角 42"/>
          <p:cNvSpPr/>
          <p:nvPr>
            <p:custDataLst>
              <p:tags r:id="rId4"/>
            </p:custDataLst>
          </p:nvPr>
        </p:nvSpPr>
        <p:spPr bwMode="auto">
          <a:xfrm>
            <a:off x="2892480" y="1776442"/>
            <a:ext cx="6458765" cy="608337"/>
          </a:xfrm>
          <a:prstGeom prst="roundRect">
            <a:avLst>
              <a:gd name="adj" fmla="val 50000"/>
            </a:avLst>
          </a:prstGeom>
          <a:solidFill>
            <a:srgbClr val="C10000"/>
          </a:solidFill>
          <a:ln w="25400" cap="flat" cmpd="sng" algn="ctr">
            <a:noFill/>
            <a:prstDash val="solid"/>
          </a:ln>
          <a:effectLst/>
        </p:spPr>
        <p:txBody>
          <a:bodyPr rtlCol="0" anchor="ctr"/>
          <a:lstStyle/>
          <a:p>
            <a:pPr lvl="0" algn="ctr" defTabSz="914400" eaLnBrk="0" fontAlgn="base" hangingPunct="0">
              <a:spcBef>
                <a:spcPct val="0"/>
              </a:spcBef>
              <a:spcAft>
                <a:spcPct val="0"/>
              </a:spcAft>
            </a:pPr>
            <a:r>
              <a:rPr lang="zh-CN" altLang="en-US" sz="2400" kern="0">
                <a:solidFill>
                  <a:srgbClr val="FFFFFF"/>
                </a:solidFill>
                <a:latin typeface="思源黑体 CN Medium" panose="020B0600000000000000" pitchFamily="34" charset="-122"/>
                <a:ea typeface="思源黑体 CN Medium" panose="020B0600000000000000" pitchFamily="34" charset="-122"/>
              </a:rPr>
              <a:t>二是要着力解决</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党员散</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的问题。</a:t>
            </a:r>
            <a:endParaRPr lang="zh-CN" altLang="en-US" sz="2400" kern="0">
              <a:solidFill>
                <a:srgbClr val="FFFFFF"/>
              </a:solidFill>
              <a:latin typeface="思源黑体 CN Medium" panose="020B0600000000000000" pitchFamily="34" charset="-122"/>
              <a:ea typeface="思源黑体 CN Medium" panose="020B0600000000000000" pitchFamily="34" charset="-122"/>
            </a:endParaRPr>
          </a:p>
        </p:txBody>
      </p:sp>
      <p:sp>
        <p:nvSpPr>
          <p:cNvPr id="8" name="14"/>
          <p:cNvSpPr/>
          <p:nvPr/>
        </p:nvSpPr>
        <p:spPr>
          <a:xfrm>
            <a:off x="960120" y="2895600"/>
            <a:ext cx="10322560" cy="2999740"/>
          </a:xfrm>
          <a:prstGeom prst="rect">
            <a:avLst/>
          </a:prstGeom>
          <a:noFill/>
        </p:spPr>
        <p:txBody>
          <a:bodyPr wrap="square">
            <a:spAutoFit/>
          </a:bodyPr>
          <a:lstStyle/>
          <a:p>
            <a:pPr marL="285750" indent="-285750" algn="l" defTabSz="913130">
              <a:lnSpc>
                <a:spcPct val="150000"/>
              </a:lnSpc>
              <a:buFont typeface="Arial" panose="020B0604020202020204" pitchFamily="34" charset="0"/>
              <a:buChar char="•"/>
            </a:pP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党员散</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主要表现为：一是党员教育管理缺失，一些党员理想信念淡化，宗旨意识不强，长期不参加组织生活，把自己混同于普通群众；</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二是党员作用发挥不够，在产业发展、公益事业、矛盾调解等工作中站不出来、冲不上去；</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三是发展党员不规范，存在</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近亲繁殖</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、标准不高等问题，党员队伍的先进性和纯洁性受到影响；</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四是对不合格党员处置不力，存在</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好人主义</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，缺乏动真碰硬的勇气。</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解决</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党员散</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的问题，必须严格党员教育管理，严肃党内政治生活，创新党员发挥作用的载体和平台，畅通不合格党员出口，让每一位党员都成为一面鲜红的旗帜。</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准确把握政策要求，明确</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到底整治什么</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的核心任务</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2607769" y="1729099"/>
            <a:ext cx="6976281" cy="711239"/>
            <a:chOff x="-1135266" y="2208195"/>
            <a:chExt cx="9211856" cy="1148557"/>
          </a:xfrm>
        </p:grpSpPr>
        <p:sp>
          <p:nvSpPr>
            <p:cNvPr id="3" name="Freeform 5"/>
            <p:cNvSpPr>
              <a:spLocks noEditPoints="1"/>
            </p:cNvSpPr>
            <p:nvPr>
              <p:custDataLst>
                <p:tags r:id="rId2"/>
              </p:custDataLst>
            </p:nvPr>
          </p:nvSpPr>
          <p:spPr bwMode="auto">
            <a:xfrm>
              <a:off x="-113526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sp>
          <p:nvSpPr>
            <p:cNvPr id="5" name="Freeform 6"/>
            <p:cNvSpPr>
              <a:spLocks noEditPoints="1"/>
            </p:cNvSpPr>
            <p:nvPr>
              <p:custDataLst>
                <p:tags r:id="rId3"/>
              </p:custDataLst>
            </p:nvPr>
          </p:nvSpPr>
          <p:spPr bwMode="auto">
            <a:xfrm>
              <a:off x="7700642"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grpSp>
      <p:sp>
        <p:nvSpPr>
          <p:cNvPr id="6" name="矩形: 圆角 42"/>
          <p:cNvSpPr/>
          <p:nvPr>
            <p:custDataLst>
              <p:tags r:id="rId4"/>
            </p:custDataLst>
          </p:nvPr>
        </p:nvSpPr>
        <p:spPr bwMode="auto">
          <a:xfrm>
            <a:off x="2892480" y="1776442"/>
            <a:ext cx="6458765" cy="608337"/>
          </a:xfrm>
          <a:prstGeom prst="roundRect">
            <a:avLst>
              <a:gd name="adj" fmla="val 50000"/>
            </a:avLst>
          </a:prstGeom>
          <a:solidFill>
            <a:srgbClr val="C10000"/>
          </a:solidFill>
          <a:ln w="25400" cap="flat" cmpd="sng" algn="ctr">
            <a:noFill/>
            <a:prstDash val="solid"/>
          </a:ln>
          <a:effectLst/>
        </p:spPr>
        <p:txBody>
          <a:bodyPr rtlCol="0" anchor="ctr"/>
          <a:lstStyle/>
          <a:p>
            <a:pPr lvl="0" algn="ctr" defTabSz="914400" eaLnBrk="0" fontAlgn="base" hangingPunct="0">
              <a:spcBef>
                <a:spcPct val="0"/>
              </a:spcBef>
              <a:spcAft>
                <a:spcPct val="0"/>
              </a:spcAft>
            </a:pPr>
            <a:r>
              <a:rPr lang="zh-CN" altLang="en-US" sz="2400" kern="0">
                <a:solidFill>
                  <a:srgbClr val="FFFFFF"/>
                </a:solidFill>
                <a:latin typeface="思源黑体 CN Medium" panose="020B0600000000000000" pitchFamily="34" charset="-122"/>
                <a:ea typeface="思源黑体 CN Medium" panose="020B0600000000000000" pitchFamily="34" charset="-122"/>
              </a:rPr>
              <a:t>三是要着力解决</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制度乱</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的问题。</a:t>
            </a:r>
            <a:endParaRPr lang="zh-CN" altLang="en-US" sz="2400" kern="0">
              <a:solidFill>
                <a:srgbClr val="FFFFFF"/>
              </a:solidFill>
              <a:latin typeface="思源黑体 CN Medium" panose="020B0600000000000000" pitchFamily="34" charset="-122"/>
              <a:ea typeface="思源黑体 CN Medium" panose="020B0600000000000000" pitchFamily="34" charset="-122"/>
            </a:endParaRPr>
          </a:p>
        </p:txBody>
      </p:sp>
      <p:sp>
        <p:nvSpPr>
          <p:cNvPr id="8" name="14"/>
          <p:cNvSpPr/>
          <p:nvPr/>
        </p:nvSpPr>
        <p:spPr>
          <a:xfrm>
            <a:off x="960120" y="2895600"/>
            <a:ext cx="10322560" cy="2999740"/>
          </a:xfrm>
          <a:prstGeom prst="rect">
            <a:avLst/>
          </a:prstGeom>
          <a:noFill/>
        </p:spPr>
        <p:txBody>
          <a:bodyPr wrap="square">
            <a:spAutoFit/>
          </a:bodyPr>
          <a:lstStyle/>
          <a:p>
            <a:pPr marL="285750" indent="-285750" algn="l" defTabSz="913130">
              <a:lnSpc>
                <a:spcPct val="150000"/>
              </a:lnSpc>
              <a:buFont typeface="Arial" panose="020B0604020202020204" pitchFamily="34" charset="0"/>
              <a:buChar char="•"/>
            </a:pP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制度乱</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主要表现为：</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三会一课</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、主题党日、组织生活会等党内生活制度形同虚设，要么不开展，要么走过场；</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村级议事决策机制不规范，</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三重一大</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事项个人说了算，缺乏民主程序；</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村务、财务公开不及时、不透明，群众监督缺失，容易引发猜疑和矛盾；</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党员干部联系服务群众等制度没有落到实处，离群众越来越远。</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解决</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制度乱</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的问题，必须坚持把制度建设贯穿始终，健全完善各项规章制度，并狠抓制度执行，用制度管权、管事、管人，推动党组织工作制度化、规范化、科学化。</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准确把握政策要求，明确</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到底整治什么</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的核心任务</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2607769" y="1729099"/>
            <a:ext cx="6976281" cy="711239"/>
            <a:chOff x="-1135266" y="2208195"/>
            <a:chExt cx="9211856" cy="1148557"/>
          </a:xfrm>
        </p:grpSpPr>
        <p:sp>
          <p:nvSpPr>
            <p:cNvPr id="3" name="Freeform 5"/>
            <p:cNvSpPr>
              <a:spLocks noEditPoints="1"/>
            </p:cNvSpPr>
            <p:nvPr>
              <p:custDataLst>
                <p:tags r:id="rId2"/>
              </p:custDataLst>
            </p:nvPr>
          </p:nvSpPr>
          <p:spPr bwMode="auto">
            <a:xfrm>
              <a:off x="-113526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sp>
          <p:nvSpPr>
            <p:cNvPr id="5" name="Freeform 6"/>
            <p:cNvSpPr>
              <a:spLocks noEditPoints="1"/>
            </p:cNvSpPr>
            <p:nvPr>
              <p:custDataLst>
                <p:tags r:id="rId3"/>
              </p:custDataLst>
            </p:nvPr>
          </p:nvSpPr>
          <p:spPr bwMode="auto">
            <a:xfrm>
              <a:off x="7700642"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grpSp>
      <p:sp>
        <p:nvSpPr>
          <p:cNvPr id="6" name="矩形: 圆角 42"/>
          <p:cNvSpPr/>
          <p:nvPr>
            <p:custDataLst>
              <p:tags r:id="rId4"/>
            </p:custDataLst>
          </p:nvPr>
        </p:nvSpPr>
        <p:spPr bwMode="auto">
          <a:xfrm>
            <a:off x="2892480" y="1776442"/>
            <a:ext cx="6458765" cy="608337"/>
          </a:xfrm>
          <a:prstGeom prst="roundRect">
            <a:avLst>
              <a:gd name="adj" fmla="val 50000"/>
            </a:avLst>
          </a:prstGeom>
          <a:solidFill>
            <a:srgbClr val="C10000"/>
          </a:solidFill>
          <a:ln w="25400" cap="flat" cmpd="sng" algn="ctr">
            <a:noFill/>
            <a:prstDash val="solid"/>
          </a:ln>
          <a:effectLst/>
        </p:spPr>
        <p:txBody>
          <a:bodyPr rtlCol="0" anchor="ctr"/>
          <a:lstStyle/>
          <a:p>
            <a:pPr lvl="0" algn="ctr" defTabSz="914400" eaLnBrk="0" fontAlgn="base" hangingPunct="0">
              <a:spcBef>
                <a:spcPct val="0"/>
              </a:spcBef>
              <a:spcAft>
                <a:spcPct val="0"/>
              </a:spcAft>
            </a:pPr>
            <a:r>
              <a:rPr lang="zh-CN" altLang="en-US" sz="2400" kern="0">
                <a:solidFill>
                  <a:srgbClr val="FFFFFF"/>
                </a:solidFill>
                <a:latin typeface="思源黑体 CN Medium" panose="020B0600000000000000" pitchFamily="34" charset="-122"/>
                <a:ea typeface="思源黑体 CN Medium" panose="020B0600000000000000" pitchFamily="34" charset="-122"/>
              </a:rPr>
              <a:t>四是要着力解决</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发展慢</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的问题。</a:t>
            </a:r>
            <a:endParaRPr lang="zh-CN" altLang="en-US" sz="2400" kern="0">
              <a:solidFill>
                <a:srgbClr val="FFFFFF"/>
              </a:solidFill>
              <a:latin typeface="思源黑体 CN Medium" panose="020B0600000000000000" pitchFamily="34" charset="-122"/>
              <a:ea typeface="思源黑体 CN Medium" panose="020B0600000000000000" pitchFamily="34" charset="-122"/>
            </a:endParaRPr>
          </a:p>
        </p:txBody>
      </p:sp>
      <p:sp>
        <p:nvSpPr>
          <p:cNvPr id="8" name="14"/>
          <p:cNvSpPr/>
          <p:nvPr/>
        </p:nvSpPr>
        <p:spPr>
          <a:xfrm>
            <a:off x="960120" y="2895600"/>
            <a:ext cx="10322560" cy="3415030"/>
          </a:xfrm>
          <a:prstGeom prst="rect">
            <a:avLst/>
          </a:prstGeom>
          <a:noFill/>
        </p:spPr>
        <p:txBody>
          <a:bodyPr wrap="square">
            <a:spAutoFit/>
          </a:bodyPr>
          <a:lstStyle/>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发展是解决一切问题的基础和关键。一个长期没有发展变化、群众收入得不到提高的村庄，党组织在群众心中的威信必然会下降。</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发展慢</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主要表现为：村集体经济薄弱，缺乏稳定的收入来源，</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无钱办事</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；产业结构单一，抵御市场风险能力弱，群众增收渠道窄；发展思路不清，守着好资源却找不到好路子，发展动力不足。</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解决</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发展慢</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问题，要求我们必须把发展壮大村级集体经济作为专项整治的重要突破口，理清发展思路，找准产业项目，盘活村内资源，带领群众走出一条符合自身实际的致富路，在推动发展中提升党组织的凝聚力和号召力。</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准确把握政策要求，明确</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到底整治什么</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的核心任务</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2607769" y="1729099"/>
            <a:ext cx="6976281" cy="711239"/>
            <a:chOff x="-1135266" y="2208195"/>
            <a:chExt cx="9211856" cy="1148557"/>
          </a:xfrm>
        </p:grpSpPr>
        <p:sp>
          <p:nvSpPr>
            <p:cNvPr id="3" name="Freeform 5"/>
            <p:cNvSpPr>
              <a:spLocks noEditPoints="1"/>
            </p:cNvSpPr>
            <p:nvPr>
              <p:custDataLst>
                <p:tags r:id="rId2"/>
              </p:custDataLst>
            </p:nvPr>
          </p:nvSpPr>
          <p:spPr bwMode="auto">
            <a:xfrm>
              <a:off x="-1135266" y="2208195"/>
              <a:ext cx="375948" cy="1148557"/>
            </a:xfrm>
            <a:custGeom>
              <a:avLst/>
              <a:gdLst>
                <a:gd name="T0" fmla="*/ 178 w 374"/>
                <a:gd name="T1" fmla="*/ 206 h 1121"/>
                <a:gd name="T2" fmla="*/ 303 w 374"/>
                <a:gd name="T3" fmla="*/ 140 h 1121"/>
                <a:gd name="T4" fmla="*/ 138 w 374"/>
                <a:gd name="T5" fmla="*/ 145 h 1121"/>
                <a:gd name="T6" fmla="*/ 197 w 374"/>
                <a:gd name="T7" fmla="*/ 140 h 1121"/>
                <a:gd name="T8" fmla="*/ 138 w 374"/>
                <a:gd name="T9" fmla="*/ 145 h 1121"/>
                <a:gd name="T10" fmla="*/ 126 w 374"/>
                <a:gd name="T11" fmla="*/ 316 h 1121"/>
                <a:gd name="T12" fmla="*/ 235 w 374"/>
                <a:gd name="T13" fmla="*/ 230 h 1121"/>
                <a:gd name="T14" fmla="*/ 75 w 374"/>
                <a:gd name="T15" fmla="*/ 263 h 1121"/>
                <a:gd name="T16" fmla="*/ 132 w 374"/>
                <a:gd name="T17" fmla="*/ 248 h 1121"/>
                <a:gd name="T18" fmla="*/ 75 w 374"/>
                <a:gd name="T19" fmla="*/ 263 h 1121"/>
                <a:gd name="T20" fmla="*/ 95 w 374"/>
                <a:gd name="T21" fmla="*/ 431 h 1121"/>
                <a:gd name="T22" fmla="*/ 187 w 374"/>
                <a:gd name="T23" fmla="*/ 329 h 1121"/>
                <a:gd name="T24" fmla="*/ 36 w 374"/>
                <a:gd name="T25" fmla="*/ 389 h 1121"/>
                <a:gd name="T26" fmla="*/ 89 w 374"/>
                <a:gd name="T27" fmla="*/ 364 h 1121"/>
                <a:gd name="T28" fmla="*/ 36 w 374"/>
                <a:gd name="T29" fmla="*/ 389 h 1121"/>
                <a:gd name="T30" fmla="*/ 86 w 374"/>
                <a:gd name="T31" fmla="*/ 550 h 1121"/>
                <a:gd name="T32" fmla="*/ 157 w 374"/>
                <a:gd name="T33" fmla="*/ 433 h 1121"/>
                <a:gd name="T34" fmla="*/ 20 w 374"/>
                <a:gd name="T35" fmla="*/ 519 h 1121"/>
                <a:gd name="T36" fmla="*/ 67 w 374"/>
                <a:gd name="T37" fmla="*/ 486 h 1121"/>
                <a:gd name="T38" fmla="*/ 20 w 374"/>
                <a:gd name="T39" fmla="*/ 519 h 1121"/>
                <a:gd name="T40" fmla="*/ 184 w 374"/>
                <a:gd name="T41" fmla="*/ 892 h 1121"/>
                <a:gd name="T42" fmla="*/ 185 w 374"/>
                <a:gd name="T43" fmla="*/ 753 h 1121"/>
                <a:gd name="T44" fmla="*/ 111 w 374"/>
                <a:gd name="T45" fmla="*/ 899 h 1121"/>
                <a:gd name="T46" fmla="*/ 134 w 374"/>
                <a:gd name="T47" fmla="*/ 845 h 1121"/>
                <a:gd name="T48" fmla="*/ 111 w 374"/>
                <a:gd name="T49" fmla="*/ 899 h 1121"/>
                <a:gd name="T50" fmla="*/ 130 w 374"/>
                <a:gd name="T51" fmla="*/ 783 h 1121"/>
                <a:gd name="T52" fmla="*/ 156 w 374"/>
                <a:gd name="T53" fmla="*/ 648 h 1121"/>
                <a:gd name="T54" fmla="*/ 57 w 374"/>
                <a:gd name="T55" fmla="*/ 778 h 1121"/>
                <a:gd name="T56" fmla="*/ 90 w 374"/>
                <a:gd name="T57" fmla="*/ 729 h 1121"/>
                <a:gd name="T58" fmla="*/ 57 w 374"/>
                <a:gd name="T59" fmla="*/ 778 h 1121"/>
                <a:gd name="T60" fmla="*/ 97 w 374"/>
                <a:gd name="T61" fmla="*/ 668 h 1121"/>
                <a:gd name="T62" fmla="*/ 147 w 374"/>
                <a:gd name="T63" fmla="*/ 541 h 1121"/>
                <a:gd name="T64" fmla="*/ 27 w 374"/>
                <a:gd name="T65" fmla="*/ 650 h 1121"/>
                <a:gd name="T66" fmla="*/ 68 w 374"/>
                <a:gd name="T67" fmla="*/ 608 h 1121"/>
                <a:gd name="T68" fmla="*/ 27 w 374"/>
                <a:gd name="T69" fmla="*/ 650 h 1121"/>
                <a:gd name="T70" fmla="*/ 259 w 374"/>
                <a:gd name="T71" fmla="*/ 991 h 1121"/>
                <a:gd name="T72" fmla="*/ 232 w 374"/>
                <a:gd name="T73" fmla="*/ 852 h 1121"/>
                <a:gd name="T74" fmla="*/ 188 w 374"/>
                <a:gd name="T75" fmla="*/ 1011 h 1121"/>
                <a:gd name="T76" fmla="*/ 201 w 374"/>
                <a:gd name="T77" fmla="*/ 953 h 1121"/>
                <a:gd name="T78" fmla="*/ 188 w 374"/>
                <a:gd name="T79" fmla="*/ 1011 h 1121"/>
                <a:gd name="T80" fmla="*/ 356 w 374"/>
                <a:gd name="T81" fmla="*/ 1077 h 1121"/>
                <a:gd name="T82" fmla="*/ 299 w 374"/>
                <a:gd name="T83" fmla="*/ 943 h 1121"/>
                <a:gd name="T84" fmla="*/ 289 w 374"/>
                <a:gd name="T85" fmla="*/ 1109 h 1121"/>
                <a:gd name="T86" fmla="*/ 289 w 374"/>
                <a:gd name="T87" fmla="*/ 1049 h 1121"/>
                <a:gd name="T88" fmla="*/ 289 w 374"/>
                <a:gd name="T89" fmla="*/ 1109 h 1121"/>
                <a:gd name="T90" fmla="*/ 232 w 374"/>
                <a:gd name="T91" fmla="*/ 112 h 1121"/>
                <a:gd name="T92" fmla="*/ 351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231" y="206"/>
                  </a:moveTo>
                  <a:cubicBezTo>
                    <a:pt x="203" y="222"/>
                    <a:pt x="182" y="216"/>
                    <a:pt x="178" y="206"/>
                  </a:cubicBezTo>
                  <a:cubicBezTo>
                    <a:pt x="173" y="196"/>
                    <a:pt x="183" y="168"/>
                    <a:pt x="213" y="152"/>
                  </a:cubicBezTo>
                  <a:cubicBezTo>
                    <a:pt x="254" y="129"/>
                    <a:pt x="303" y="140"/>
                    <a:pt x="303" y="140"/>
                  </a:cubicBezTo>
                  <a:cubicBezTo>
                    <a:pt x="302" y="140"/>
                    <a:pt x="268" y="184"/>
                    <a:pt x="231" y="206"/>
                  </a:cubicBezTo>
                  <a:close/>
                  <a:moveTo>
                    <a:pt x="138" y="145"/>
                  </a:moveTo>
                  <a:cubicBezTo>
                    <a:pt x="131" y="182"/>
                    <a:pt x="149" y="196"/>
                    <a:pt x="159" y="195"/>
                  </a:cubicBezTo>
                  <a:cubicBezTo>
                    <a:pt x="171" y="193"/>
                    <a:pt x="189" y="174"/>
                    <a:pt x="197" y="140"/>
                  </a:cubicBezTo>
                  <a:cubicBezTo>
                    <a:pt x="207" y="94"/>
                    <a:pt x="196" y="43"/>
                    <a:pt x="196" y="43"/>
                  </a:cubicBezTo>
                  <a:cubicBezTo>
                    <a:pt x="195" y="42"/>
                    <a:pt x="146" y="95"/>
                    <a:pt x="138" y="145"/>
                  </a:cubicBezTo>
                  <a:close/>
                  <a:moveTo>
                    <a:pt x="178" y="306"/>
                  </a:moveTo>
                  <a:cubicBezTo>
                    <a:pt x="153" y="327"/>
                    <a:pt x="132" y="324"/>
                    <a:pt x="126" y="316"/>
                  </a:cubicBezTo>
                  <a:cubicBezTo>
                    <a:pt x="120" y="306"/>
                    <a:pt x="124" y="278"/>
                    <a:pt x="150" y="257"/>
                  </a:cubicBezTo>
                  <a:cubicBezTo>
                    <a:pt x="186" y="227"/>
                    <a:pt x="236" y="230"/>
                    <a:pt x="235" y="230"/>
                  </a:cubicBezTo>
                  <a:cubicBezTo>
                    <a:pt x="235" y="230"/>
                    <a:pt x="209" y="278"/>
                    <a:pt x="178" y="306"/>
                  </a:cubicBezTo>
                  <a:close/>
                  <a:moveTo>
                    <a:pt x="75" y="263"/>
                  </a:moveTo>
                  <a:cubicBezTo>
                    <a:pt x="76" y="300"/>
                    <a:pt x="96" y="311"/>
                    <a:pt x="105" y="308"/>
                  </a:cubicBezTo>
                  <a:cubicBezTo>
                    <a:pt x="116" y="304"/>
                    <a:pt x="131" y="282"/>
                    <a:pt x="132" y="248"/>
                  </a:cubicBezTo>
                  <a:cubicBezTo>
                    <a:pt x="132" y="202"/>
                    <a:pt x="112" y="155"/>
                    <a:pt x="112" y="154"/>
                  </a:cubicBezTo>
                  <a:cubicBezTo>
                    <a:pt x="111" y="154"/>
                    <a:pt x="74" y="213"/>
                    <a:pt x="75" y="263"/>
                  </a:cubicBezTo>
                  <a:close/>
                  <a:moveTo>
                    <a:pt x="144" y="413"/>
                  </a:moveTo>
                  <a:cubicBezTo>
                    <a:pt x="124" y="437"/>
                    <a:pt x="102" y="439"/>
                    <a:pt x="95" y="431"/>
                  </a:cubicBezTo>
                  <a:cubicBezTo>
                    <a:pt x="87" y="423"/>
                    <a:pt x="86" y="395"/>
                    <a:pt x="108" y="370"/>
                  </a:cubicBezTo>
                  <a:cubicBezTo>
                    <a:pt x="138" y="335"/>
                    <a:pt x="187" y="329"/>
                    <a:pt x="187" y="329"/>
                  </a:cubicBezTo>
                  <a:cubicBezTo>
                    <a:pt x="186" y="329"/>
                    <a:pt x="170" y="380"/>
                    <a:pt x="144" y="413"/>
                  </a:cubicBezTo>
                  <a:close/>
                  <a:moveTo>
                    <a:pt x="36" y="389"/>
                  </a:moveTo>
                  <a:cubicBezTo>
                    <a:pt x="43" y="425"/>
                    <a:pt x="65" y="432"/>
                    <a:pt x="74" y="427"/>
                  </a:cubicBezTo>
                  <a:cubicBezTo>
                    <a:pt x="84" y="422"/>
                    <a:pt x="94" y="398"/>
                    <a:pt x="89" y="364"/>
                  </a:cubicBezTo>
                  <a:cubicBezTo>
                    <a:pt x="81" y="319"/>
                    <a:pt x="51" y="277"/>
                    <a:pt x="51" y="277"/>
                  </a:cubicBezTo>
                  <a:cubicBezTo>
                    <a:pt x="51" y="276"/>
                    <a:pt x="25" y="340"/>
                    <a:pt x="36" y="389"/>
                  </a:cubicBezTo>
                  <a:close/>
                  <a:moveTo>
                    <a:pt x="131" y="523"/>
                  </a:moveTo>
                  <a:cubicBezTo>
                    <a:pt x="115" y="551"/>
                    <a:pt x="94" y="556"/>
                    <a:pt x="86" y="550"/>
                  </a:cubicBezTo>
                  <a:cubicBezTo>
                    <a:pt x="77" y="543"/>
                    <a:pt x="70" y="516"/>
                    <a:pt x="87" y="487"/>
                  </a:cubicBezTo>
                  <a:cubicBezTo>
                    <a:pt x="110" y="448"/>
                    <a:pt x="158" y="433"/>
                    <a:pt x="157" y="433"/>
                  </a:cubicBezTo>
                  <a:cubicBezTo>
                    <a:pt x="157" y="434"/>
                    <a:pt x="151" y="486"/>
                    <a:pt x="131" y="523"/>
                  </a:cubicBezTo>
                  <a:close/>
                  <a:moveTo>
                    <a:pt x="20" y="519"/>
                  </a:moveTo>
                  <a:cubicBezTo>
                    <a:pt x="33" y="553"/>
                    <a:pt x="56" y="556"/>
                    <a:pt x="64" y="550"/>
                  </a:cubicBezTo>
                  <a:cubicBezTo>
                    <a:pt x="73" y="543"/>
                    <a:pt x="79" y="517"/>
                    <a:pt x="67" y="486"/>
                  </a:cubicBezTo>
                  <a:cubicBezTo>
                    <a:pt x="51" y="443"/>
                    <a:pt x="15" y="407"/>
                    <a:pt x="15" y="407"/>
                  </a:cubicBezTo>
                  <a:cubicBezTo>
                    <a:pt x="14" y="406"/>
                    <a:pt x="1" y="473"/>
                    <a:pt x="20" y="519"/>
                  </a:cubicBezTo>
                  <a:close/>
                  <a:moveTo>
                    <a:pt x="208" y="845"/>
                  </a:moveTo>
                  <a:cubicBezTo>
                    <a:pt x="210" y="877"/>
                    <a:pt x="195" y="893"/>
                    <a:pt x="184" y="892"/>
                  </a:cubicBezTo>
                  <a:cubicBezTo>
                    <a:pt x="173" y="891"/>
                    <a:pt x="153" y="870"/>
                    <a:pt x="152" y="836"/>
                  </a:cubicBezTo>
                  <a:cubicBezTo>
                    <a:pt x="152" y="790"/>
                    <a:pt x="185" y="753"/>
                    <a:pt x="185" y="753"/>
                  </a:cubicBezTo>
                  <a:cubicBezTo>
                    <a:pt x="184" y="754"/>
                    <a:pt x="206" y="802"/>
                    <a:pt x="208" y="845"/>
                  </a:cubicBezTo>
                  <a:close/>
                  <a:moveTo>
                    <a:pt x="111" y="899"/>
                  </a:moveTo>
                  <a:cubicBezTo>
                    <a:pt x="141" y="922"/>
                    <a:pt x="162" y="913"/>
                    <a:pt x="166" y="903"/>
                  </a:cubicBezTo>
                  <a:cubicBezTo>
                    <a:pt x="169" y="892"/>
                    <a:pt x="161" y="867"/>
                    <a:pt x="134" y="845"/>
                  </a:cubicBezTo>
                  <a:cubicBezTo>
                    <a:pt x="98" y="816"/>
                    <a:pt x="49" y="804"/>
                    <a:pt x="49" y="804"/>
                  </a:cubicBezTo>
                  <a:cubicBezTo>
                    <a:pt x="48" y="804"/>
                    <a:pt x="71" y="869"/>
                    <a:pt x="111" y="899"/>
                  </a:cubicBezTo>
                  <a:close/>
                  <a:moveTo>
                    <a:pt x="163" y="742"/>
                  </a:moveTo>
                  <a:cubicBezTo>
                    <a:pt x="158" y="774"/>
                    <a:pt x="140" y="786"/>
                    <a:pt x="130" y="783"/>
                  </a:cubicBezTo>
                  <a:cubicBezTo>
                    <a:pt x="119" y="781"/>
                    <a:pt x="104" y="757"/>
                    <a:pt x="109" y="724"/>
                  </a:cubicBezTo>
                  <a:cubicBezTo>
                    <a:pt x="117" y="679"/>
                    <a:pt x="157" y="648"/>
                    <a:pt x="156" y="648"/>
                  </a:cubicBezTo>
                  <a:cubicBezTo>
                    <a:pt x="156" y="649"/>
                    <a:pt x="168" y="700"/>
                    <a:pt x="163" y="742"/>
                  </a:cubicBezTo>
                  <a:close/>
                  <a:moveTo>
                    <a:pt x="57" y="778"/>
                  </a:moveTo>
                  <a:cubicBezTo>
                    <a:pt x="82" y="805"/>
                    <a:pt x="105" y="800"/>
                    <a:pt x="110" y="791"/>
                  </a:cubicBezTo>
                  <a:cubicBezTo>
                    <a:pt x="116" y="781"/>
                    <a:pt x="112" y="755"/>
                    <a:pt x="90" y="729"/>
                  </a:cubicBezTo>
                  <a:cubicBezTo>
                    <a:pt x="60" y="695"/>
                    <a:pt x="14" y="674"/>
                    <a:pt x="14" y="674"/>
                  </a:cubicBezTo>
                  <a:cubicBezTo>
                    <a:pt x="13" y="673"/>
                    <a:pt x="23" y="741"/>
                    <a:pt x="57" y="778"/>
                  </a:cubicBezTo>
                  <a:close/>
                  <a:moveTo>
                    <a:pt x="137" y="634"/>
                  </a:moveTo>
                  <a:cubicBezTo>
                    <a:pt x="127" y="664"/>
                    <a:pt x="107" y="673"/>
                    <a:pt x="97" y="668"/>
                  </a:cubicBezTo>
                  <a:cubicBezTo>
                    <a:pt x="87" y="664"/>
                    <a:pt x="76" y="638"/>
                    <a:pt x="88" y="606"/>
                  </a:cubicBezTo>
                  <a:cubicBezTo>
                    <a:pt x="103" y="563"/>
                    <a:pt x="147" y="541"/>
                    <a:pt x="147" y="541"/>
                  </a:cubicBezTo>
                  <a:cubicBezTo>
                    <a:pt x="147" y="541"/>
                    <a:pt x="150" y="593"/>
                    <a:pt x="137" y="634"/>
                  </a:cubicBezTo>
                  <a:close/>
                  <a:moveTo>
                    <a:pt x="27" y="650"/>
                  </a:moveTo>
                  <a:cubicBezTo>
                    <a:pt x="46" y="681"/>
                    <a:pt x="69" y="680"/>
                    <a:pt x="76" y="672"/>
                  </a:cubicBezTo>
                  <a:cubicBezTo>
                    <a:pt x="83" y="664"/>
                    <a:pt x="85" y="637"/>
                    <a:pt x="68" y="608"/>
                  </a:cubicBezTo>
                  <a:cubicBezTo>
                    <a:pt x="45" y="569"/>
                    <a:pt x="2" y="540"/>
                    <a:pt x="2" y="540"/>
                  </a:cubicBezTo>
                  <a:cubicBezTo>
                    <a:pt x="2" y="540"/>
                    <a:pt x="0" y="608"/>
                    <a:pt x="27" y="650"/>
                  </a:cubicBezTo>
                  <a:close/>
                  <a:moveTo>
                    <a:pt x="274" y="939"/>
                  </a:moveTo>
                  <a:cubicBezTo>
                    <a:pt x="282" y="971"/>
                    <a:pt x="270" y="990"/>
                    <a:pt x="259" y="991"/>
                  </a:cubicBezTo>
                  <a:cubicBezTo>
                    <a:pt x="248" y="992"/>
                    <a:pt x="224" y="975"/>
                    <a:pt x="217" y="941"/>
                  </a:cubicBezTo>
                  <a:cubicBezTo>
                    <a:pt x="207" y="895"/>
                    <a:pt x="232" y="852"/>
                    <a:pt x="232" y="852"/>
                  </a:cubicBezTo>
                  <a:cubicBezTo>
                    <a:pt x="232" y="853"/>
                    <a:pt x="262" y="897"/>
                    <a:pt x="274" y="939"/>
                  </a:cubicBezTo>
                  <a:close/>
                  <a:moveTo>
                    <a:pt x="188" y="1011"/>
                  </a:moveTo>
                  <a:cubicBezTo>
                    <a:pt x="223" y="1028"/>
                    <a:pt x="242" y="1016"/>
                    <a:pt x="243" y="1006"/>
                  </a:cubicBezTo>
                  <a:cubicBezTo>
                    <a:pt x="245" y="994"/>
                    <a:pt x="231" y="970"/>
                    <a:pt x="201" y="953"/>
                  </a:cubicBezTo>
                  <a:cubicBezTo>
                    <a:pt x="159" y="930"/>
                    <a:pt x="108" y="927"/>
                    <a:pt x="108" y="927"/>
                  </a:cubicBezTo>
                  <a:cubicBezTo>
                    <a:pt x="107" y="927"/>
                    <a:pt x="142" y="988"/>
                    <a:pt x="188" y="1011"/>
                  </a:cubicBezTo>
                  <a:close/>
                  <a:moveTo>
                    <a:pt x="359" y="1023"/>
                  </a:moveTo>
                  <a:cubicBezTo>
                    <a:pt x="374" y="1053"/>
                    <a:pt x="367" y="1074"/>
                    <a:pt x="356" y="1077"/>
                  </a:cubicBezTo>
                  <a:cubicBezTo>
                    <a:pt x="345" y="1080"/>
                    <a:pt x="317" y="1066"/>
                    <a:pt x="302" y="1034"/>
                  </a:cubicBezTo>
                  <a:cubicBezTo>
                    <a:pt x="282" y="990"/>
                    <a:pt x="299" y="942"/>
                    <a:pt x="299" y="943"/>
                  </a:cubicBezTo>
                  <a:cubicBezTo>
                    <a:pt x="299" y="943"/>
                    <a:pt x="338" y="982"/>
                    <a:pt x="359" y="1023"/>
                  </a:cubicBezTo>
                  <a:close/>
                  <a:moveTo>
                    <a:pt x="289" y="1109"/>
                  </a:moveTo>
                  <a:cubicBezTo>
                    <a:pt x="327" y="1121"/>
                    <a:pt x="344" y="1105"/>
                    <a:pt x="343" y="1094"/>
                  </a:cubicBezTo>
                  <a:cubicBezTo>
                    <a:pt x="342" y="1082"/>
                    <a:pt x="323" y="1060"/>
                    <a:pt x="289" y="1049"/>
                  </a:cubicBezTo>
                  <a:cubicBezTo>
                    <a:pt x="242" y="1033"/>
                    <a:pt x="191" y="1039"/>
                    <a:pt x="191" y="1039"/>
                  </a:cubicBezTo>
                  <a:cubicBezTo>
                    <a:pt x="190" y="1039"/>
                    <a:pt x="237" y="1094"/>
                    <a:pt x="289" y="1109"/>
                  </a:cubicBezTo>
                  <a:close/>
                  <a:moveTo>
                    <a:pt x="251" y="51"/>
                  </a:moveTo>
                  <a:cubicBezTo>
                    <a:pt x="223" y="80"/>
                    <a:pt x="224" y="106"/>
                    <a:pt x="232" y="112"/>
                  </a:cubicBezTo>
                  <a:cubicBezTo>
                    <a:pt x="240" y="119"/>
                    <a:pt x="264" y="114"/>
                    <a:pt x="289" y="88"/>
                  </a:cubicBezTo>
                  <a:cubicBezTo>
                    <a:pt x="323" y="54"/>
                    <a:pt x="351" y="0"/>
                    <a:pt x="351" y="0"/>
                  </a:cubicBezTo>
                  <a:cubicBezTo>
                    <a:pt x="352" y="0"/>
                    <a:pt x="289" y="12"/>
                    <a:pt x="251"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sp>
          <p:nvSpPr>
            <p:cNvPr id="5" name="Freeform 6"/>
            <p:cNvSpPr>
              <a:spLocks noEditPoints="1"/>
            </p:cNvSpPr>
            <p:nvPr>
              <p:custDataLst>
                <p:tags r:id="rId3"/>
              </p:custDataLst>
            </p:nvPr>
          </p:nvSpPr>
          <p:spPr bwMode="auto">
            <a:xfrm>
              <a:off x="7700642" y="2208195"/>
              <a:ext cx="375948" cy="1148557"/>
            </a:xfrm>
            <a:custGeom>
              <a:avLst/>
              <a:gdLst>
                <a:gd name="T0" fmla="*/ 196 w 374"/>
                <a:gd name="T1" fmla="*/ 206 h 1121"/>
                <a:gd name="T2" fmla="*/ 71 w 374"/>
                <a:gd name="T3" fmla="*/ 140 h 1121"/>
                <a:gd name="T4" fmla="*/ 236 w 374"/>
                <a:gd name="T5" fmla="*/ 145 h 1121"/>
                <a:gd name="T6" fmla="*/ 177 w 374"/>
                <a:gd name="T7" fmla="*/ 140 h 1121"/>
                <a:gd name="T8" fmla="*/ 236 w 374"/>
                <a:gd name="T9" fmla="*/ 145 h 1121"/>
                <a:gd name="T10" fmla="*/ 248 w 374"/>
                <a:gd name="T11" fmla="*/ 316 h 1121"/>
                <a:gd name="T12" fmla="*/ 138 w 374"/>
                <a:gd name="T13" fmla="*/ 230 h 1121"/>
                <a:gd name="T14" fmla="*/ 299 w 374"/>
                <a:gd name="T15" fmla="*/ 263 h 1121"/>
                <a:gd name="T16" fmla="*/ 242 w 374"/>
                <a:gd name="T17" fmla="*/ 248 h 1121"/>
                <a:gd name="T18" fmla="*/ 299 w 374"/>
                <a:gd name="T19" fmla="*/ 263 h 1121"/>
                <a:gd name="T20" fmla="*/ 278 w 374"/>
                <a:gd name="T21" fmla="*/ 431 h 1121"/>
                <a:gd name="T22" fmla="*/ 187 w 374"/>
                <a:gd name="T23" fmla="*/ 329 h 1121"/>
                <a:gd name="T24" fmla="*/ 338 w 374"/>
                <a:gd name="T25" fmla="*/ 389 h 1121"/>
                <a:gd name="T26" fmla="*/ 285 w 374"/>
                <a:gd name="T27" fmla="*/ 364 h 1121"/>
                <a:gd name="T28" fmla="*/ 338 w 374"/>
                <a:gd name="T29" fmla="*/ 389 h 1121"/>
                <a:gd name="T30" fmla="*/ 288 w 374"/>
                <a:gd name="T31" fmla="*/ 550 h 1121"/>
                <a:gd name="T32" fmla="*/ 216 w 374"/>
                <a:gd name="T33" fmla="*/ 433 h 1121"/>
                <a:gd name="T34" fmla="*/ 354 w 374"/>
                <a:gd name="T35" fmla="*/ 519 h 1121"/>
                <a:gd name="T36" fmla="*/ 307 w 374"/>
                <a:gd name="T37" fmla="*/ 486 h 1121"/>
                <a:gd name="T38" fmla="*/ 354 w 374"/>
                <a:gd name="T39" fmla="*/ 519 h 1121"/>
                <a:gd name="T40" fmla="*/ 189 w 374"/>
                <a:gd name="T41" fmla="*/ 892 h 1121"/>
                <a:gd name="T42" fmla="*/ 189 w 374"/>
                <a:gd name="T43" fmla="*/ 753 h 1121"/>
                <a:gd name="T44" fmla="*/ 262 w 374"/>
                <a:gd name="T45" fmla="*/ 899 h 1121"/>
                <a:gd name="T46" fmla="*/ 239 w 374"/>
                <a:gd name="T47" fmla="*/ 845 h 1121"/>
                <a:gd name="T48" fmla="*/ 262 w 374"/>
                <a:gd name="T49" fmla="*/ 899 h 1121"/>
                <a:gd name="T50" fmla="*/ 243 w 374"/>
                <a:gd name="T51" fmla="*/ 783 h 1121"/>
                <a:gd name="T52" fmla="*/ 217 w 374"/>
                <a:gd name="T53" fmla="*/ 648 h 1121"/>
                <a:gd name="T54" fmla="*/ 316 w 374"/>
                <a:gd name="T55" fmla="*/ 778 h 1121"/>
                <a:gd name="T56" fmla="*/ 284 w 374"/>
                <a:gd name="T57" fmla="*/ 729 h 1121"/>
                <a:gd name="T58" fmla="*/ 316 w 374"/>
                <a:gd name="T59" fmla="*/ 778 h 1121"/>
                <a:gd name="T60" fmla="*/ 276 w 374"/>
                <a:gd name="T61" fmla="*/ 668 h 1121"/>
                <a:gd name="T62" fmla="*/ 226 w 374"/>
                <a:gd name="T63" fmla="*/ 541 h 1121"/>
                <a:gd name="T64" fmla="*/ 347 w 374"/>
                <a:gd name="T65" fmla="*/ 650 h 1121"/>
                <a:gd name="T66" fmla="*/ 306 w 374"/>
                <a:gd name="T67" fmla="*/ 608 h 1121"/>
                <a:gd name="T68" fmla="*/ 347 w 374"/>
                <a:gd name="T69" fmla="*/ 650 h 1121"/>
                <a:gd name="T70" fmla="*/ 114 w 374"/>
                <a:gd name="T71" fmla="*/ 991 h 1121"/>
                <a:gd name="T72" fmla="*/ 142 w 374"/>
                <a:gd name="T73" fmla="*/ 852 h 1121"/>
                <a:gd name="T74" fmla="*/ 185 w 374"/>
                <a:gd name="T75" fmla="*/ 1011 h 1121"/>
                <a:gd name="T76" fmla="*/ 173 w 374"/>
                <a:gd name="T77" fmla="*/ 953 h 1121"/>
                <a:gd name="T78" fmla="*/ 185 w 374"/>
                <a:gd name="T79" fmla="*/ 1011 h 1121"/>
                <a:gd name="T80" fmla="*/ 18 w 374"/>
                <a:gd name="T81" fmla="*/ 1077 h 1121"/>
                <a:gd name="T82" fmla="*/ 75 w 374"/>
                <a:gd name="T83" fmla="*/ 943 h 1121"/>
                <a:gd name="T84" fmla="*/ 85 w 374"/>
                <a:gd name="T85" fmla="*/ 1109 h 1121"/>
                <a:gd name="T86" fmla="*/ 85 w 374"/>
                <a:gd name="T87" fmla="*/ 1049 h 1121"/>
                <a:gd name="T88" fmla="*/ 85 w 374"/>
                <a:gd name="T89" fmla="*/ 1109 h 1121"/>
                <a:gd name="T90" fmla="*/ 142 w 374"/>
                <a:gd name="T91" fmla="*/ 112 h 1121"/>
                <a:gd name="T92" fmla="*/ 22 w 374"/>
                <a:gd name="T93" fmla="*/ 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4" h="1121">
                  <a:moveTo>
                    <a:pt x="143" y="206"/>
                  </a:moveTo>
                  <a:cubicBezTo>
                    <a:pt x="171" y="222"/>
                    <a:pt x="192" y="216"/>
                    <a:pt x="196" y="206"/>
                  </a:cubicBezTo>
                  <a:cubicBezTo>
                    <a:pt x="200" y="196"/>
                    <a:pt x="191" y="168"/>
                    <a:pt x="161" y="152"/>
                  </a:cubicBezTo>
                  <a:cubicBezTo>
                    <a:pt x="120" y="129"/>
                    <a:pt x="70" y="140"/>
                    <a:pt x="71" y="140"/>
                  </a:cubicBezTo>
                  <a:cubicBezTo>
                    <a:pt x="71" y="140"/>
                    <a:pt x="106" y="184"/>
                    <a:pt x="143" y="206"/>
                  </a:cubicBezTo>
                  <a:close/>
                  <a:moveTo>
                    <a:pt x="236" y="145"/>
                  </a:moveTo>
                  <a:cubicBezTo>
                    <a:pt x="242" y="182"/>
                    <a:pt x="225" y="196"/>
                    <a:pt x="215" y="195"/>
                  </a:cubicBezTo>
                  <a:cubicBezTo>
                    <a:pt x="203" y="193"/>
                    <a:pt x="184" y="174"/>
                    <a:pt x="177" y="140"/>
                  </a:cubicBezTo>
                  <a:cubicBezTo>
                    <a:pt x="167" y="94"/>
                    <a:pt x="178" y="43"/>
                    <a:pt x="178" y="43"/>
                  </a:cubicBezTo>
                  <a:cubicBezTo>
                    <a:pt x="178" y="42"/>
                    <a:pt x="228" y="95"/>
                    <a:pt x="236" y="145"/>
                  </a:cubicBezTo>
                  <a:close/>
                  <a:moveTo>
                    <a:pt x="196" y="306"/>
                  </a:moveTo>
                  <a:cubicBezTo>
                    <a:pt x="220" y="327"/>
                    <a:pt x="242" y="324"/>
                    <a:pt x="248" y="316"/>
                  </a:cubicBezTo>
                  <a:cubicBezTo>
                    <a:pt x="254" y="306"/>
                    <a:pt x="250" y="278"/>
                    <a:pt x="224" y="257"/>
                  </a:cubicBezTo>
                  <a:cubicBezTo>
                    <a:pt x="188" y="227"/>
                    <a:pt x="138" y="230"/>
                    <a:pt x="138" y="230"/>
                  </a:cubicBezTo>
                  <a:cubicBezTo>
                    <a:pt x="139" y="230"/>
                    <a:pt x="164" y="278"/>
                    <a:pt x="196" y="306"/>
                  </a:cubicBezTo>
                  <a:close/>
                  <a:moveTo>
                    <a:pt x="299" y="263"/>
                  </a:moveTo>
                  <a:cubicBezTo>
                    <a:pt x="298" y="300"/>
                    <a:pt x="278" y="311"/>
                    <a:pt x="268" y="308"/>
                  </a:cubicBezTo>
                  <a:cubicBezTo>
                    <a:pt x="257" y="304"/>
                    <a:pt x="243" y="282"/>
                    <a:pt x="242" y="248"/>
                  </a:cubicBezTo>
                  <a:cubicBezTo>
                    <a:pt x="241" y="202"/>
                    <a:pt x="262" y="155"/>
                    <a:pt x="262" y="154"/>
                  </a:cubicBezTo>
                  <a:cubicBezTo>
                    <a:pt x="262" y="154"/>
                    <a:pt x="300" y="213"/>
                    <a:pt x="299" y="263"/>
                  </a:cubicBezTo>
                  <a:close/>
                  <a:moveTo>
                    <a:pt x="229" y="413"/>
                  </a:moveTo>
                  <a:cubicBezTo>
                    <a:pt x="249" y="437"/>
                    <a:pt x="271" y="439"/>
                    <a:pt x="278" y="431"/>
                  </a:cubicBezTo>
                  <a:cubicBezTo>
                    <a:pt x="286" y="423"/>
                    <a:pt x="288" y="395"/>
                    <a:pt x="266" y="370"/>
                  </a:cubicBezTo>
                  <a:cubicBezTo>
                    <a:pt x="236" y="335"/>
                    <a:pt x="187" y="329"/>
                    <a:pt x="187" y="329"/>
                  </a:cubicBezTo>
                  <a:cubicBezTo>
                    <a:pt x="187" y="329"/>
                    <a:pt x="203" y="380"/>
                    <a:pt x="229" y="413"/>
                  </a:cubicBezTo>
                  <a:close/>
                  <a:moveTo>
                    <a:pt x="338" y="389"/>
                  </a:moveTo>
                  <a:cubicBezTo>
                    <a:pt x="331" y="425"/>
                    <a:pt x="309" y="432"/>
                    <a:pt x="300" y="427"/>
                  </a:cubicBezTo>
                  <a:cubicBezTo>
                    <a:pt x="290" y="422"/>
                    <a:pt x="279" y="398"/>
                    <a:pt x="285" y="364"/>
                  </a:cubicBezTo>
                  <a:cubicBezTo>
                    <a:pt x="293" y="319"/>
                    <a:pt x="322" y="277"/>
                    <a:pt x="322" y="277"/>
                  </a:cubicBezTo>
                  <a:cubicBezTo>
                    <a:pt x="323" y="276"/>
                    <a:pt x="349" y="340"/>
                    <a:pt x="338" y="389"/>
                  </a:cubicBezTo>
                  <a:close/>
                  <a:moveTo>
                    <a:pt x="243" y="523"/>
                  </a:moveTo>
                  <a:cubicBezTo>
                    <a:pt x="258" y="551"/>
                    <a:pt x="280" y="556"/>
                    <a:pt x="288" y="550"/>
                  </a:cubicBezTo>
                  <a:cubicBezTo>
                    <a:pt x="297" y="543"/>
                    <a:pt x="303" y="516"/>
                    <a:pt x="287" y="487"/>
                  </a:cubicBezTo>
                  <a:cubicBezTo>
                    <a:pt x="264" y="448"/>
                    <a:pt x="216" y="433"/>
                    <a:pt x="216" y="433"/>
                  </a:cubicBezTo>
                  <a:cubicBezTo>
                    <a:pt x="217" y="434"/>
                    <a:pt x="223" y="486"/>
                    <a:pt x="243" y="523"/>
                  </a:cubicBezTo>
                  <a:close/>
                  <a:moveTo>
                    <a:pt x="354" y="519"/>
                  </a:moveTo>
                  <a:cubicBezTo>
                    <a:pt x="340" y="553"/>
                    <a:pt x="318" y="556"/>
                    <a:pt x="310" y="550"/>
                  </a:cubicBezTo>
                  <a:cubicBezTo>
                    <a:pt x="301" y="543"/>
                    <a:pt x="295" y="517"/>
                    <a:pt x="307" y="486"/>
                  </a:cubicBezTo>
                  <a:cubicBezTo>
                    <a:pt x="322" y="443"/>
                    <a:pt x="359" y="407"/>
                    <a:pt x="359" y="407"/>
                  </a:cubicBezTo>
                  <a:cubicBezTo>
                    <a:pt x="359" y="406"/>
                    <a:pt x="373" y="473"/>
                    <a:pt x="354" y="519"/>
                  </a:cubicBezTo>
                  <a:close/>
                  <a:moveTo>
                    <a:pt x="165" y="845"/>
                  </a:moveTo>
                  <a:cubicBezTo>
                    <a:pt x="164" y="877"/>
                    <a:pt x="179" y="893"/>
                    <a:pt x="189" y="892"/>
                  </a:cubicBezTo>
                  <a:cubicBezTo>
                    <a:pt x="201" y="891"/>
                    <a:pt x="221" y="870"/>
                    <a:pt x="221" y="836"/>
                  </a:cubicBezTo>
                  <a:cubicBezTo>
                    <a:pt x="222" y="790"/>
                    <a:pt x="189" y="753"/>
                    <a:pt x="189" y="753"/>
                  </a:cubicBezTo>
                  <a:cubicBezTo>
                    <a:pt x="189" y="754"/>
                    <a:pt x="168" y="802"/>
                    <a:pt x="165" y="845"/>
                  </a:cubicBezTo>
                  <a:close/>
                  <a:moveTo>
                    <a:pt x="262" y="899"/>
                  </a:moveTo>
                  <a:cubicBezTo>
                    <a:pt x="233" y="922"/>
                    <a:pt x="212" y="913"/>
                    <a:pt x="208" y="903"/>
                  </a:cubicBezTo>
                  <a:cubicBezTo>
                    <a:pt x="204" y="892"/>
                    <a:pt x="213" y="867"/>
                    <a:pt x="239" y="845"/>
                  </a:cubicBezTo>
                  <a:cubicBezTo>
                    <a:pt x="275" y="816"/>
                    <a:pt x="325" y="804"/>
                    <a:pt x="325" y="804"/>
                  </a:cubicBezTo>
                  <a:cubicBezTo>
                    <a:pt x="326" y="804"/>
                    <a:pt x="303" y="869"/>
                    <a:pt x="262" y="899"/>
                  </a:cubicBezTo>
                  <a:close/>
                  <a:moveTo>
                    <a:pt x="211" y="742"/>
                  </a:moveTo>
                  <a:cubicBezTo>
                    <a:pt x="215" y="774"/>
                    <a:pt x="233" y="786"/>
                    <a:pt x="243" y="783"/>
                  </a:cubicBezTo>
                  <a:cubicBezTo>
                    <a:pt x="254" y="781"/>
                    <a:pt x="270" y="757"/>
                    <a:pt x="264" y="724"/>
                  </a:cubicBezTo>
                  <a:cubicBezTo>
                    <a:pt x="257" y="679"/>
                    <a:pt x="217" y="648"/>
                    <a:pt x="217" y="648"/>
                  </a:cubicBezTo>
                  <a:cubicBezTo>
                    <a:pt x="218" y="649"/>
                    <a:pt x="205" y="700"/>
                    <a:pt x="211" y="742"/>
                  </a:cubicBezTo>
                  <a:close/>
                  <a:moveTo>
                    <a:pt x="316" y="778"/>
                  </a:moveTo>
                  <a:cubicBezTo>
                    <a:pt x="291" y="805"/>
                    <a:pt x="269" y="800"/>
                    <a:pt x="264" y="791"/>
                  </a:cubicBezTo>
                  <a:cubicBezTo>
                    <a:pt x="258" y="781"/>
                    <a:pt x="262" y="755"/>
                    <a:pt x="284" y="729"/>
                  </a:cubicBezTo>
                  <a:cubicBezTo>
                    <a:pt x="313" y="695"/>
                    <a:pt x="360" y="674"/>
                    <a:pt x="360" y="674"/>
                  </a:cubicBezTo>
                  <a:cubicBezTo>
                    <a:pt x="361" y="673"/>
                    <a:pt x="350" y="741"/>
                    <a:pt x="316" y="778"/>
                  </a:cubicBezTo>
                  <a:close/>
                  <a:moveTo>
                    <a:pt x="237" y="634"/>
                  </a:moveTo>
                  <a:cubicBezTo>
                    <a:pt x="247" y="664"/>
                    <a:pt x="267" y="673"/>
                    <a:pt x="276" y="668"/>
                  </a:cubicBezTo>
                  <a:cubicBezTo>
                    <a:pt x="286" y="664"/>
                    <a:pt x="297" y="638"/>
                    <a:pt x="286" y="606"/>
                  </a:cubicBezTo>
                  <a:cubicBezTo>
                    <a:pt x="270" y="563"/>
                    <a:pt x="226" y="541"/>
                    <a:pt x="226" y="541"/>
                  </a:cubicBezTo>
                  <a:cubicBezTo>
                    <a:pt x="227" y="541"/>
                    <a:pt x="224" y="593"/>
                    <a:pt x="237" y="634"/>
                  </a:cubicBezTo>
                  <a:close/>
                  <a:moveTo>
                    <a:pt x="347" y="650"/>
                  </a:moveTo>
                  <a:cubicBezTo>
                    <a:pt x="327" y="681"/>
                    <a:pt x="305" y="680"/>
                    <a:pt x="298" y="672"/>
                  </a:cubicBezTo>
                  <a:cubicBezTo>
                    <a:pt x="290" y="664"/>
                    <a:pt x="289" y="637"/>
                    <a:pt x="306" y="608"/>
                  </a:cubicBezTo>
                  <a:cubicBezTo>
                    <a:pt x="329" y="569"/>
                    <a:pt x="371" y="540"/>
                    <a:pt x="371" y="540"/>
                  </a:cubicBezTo>
                  <a:cubicBezTo>
                    <a:pt x="372" y="540"/>
                    <a:pt x="374" y="608"/>
                    <a:pt x="347" y="650"/>
                  </a:cubicBezTo>
                  <a:close/>
                  <a:moveTo>
                    <a:pt x="100" y="939"/>
                  </a:moveTo>
                  <a:cubicBezTo>
                    <a:pt x="92" y="971"/>
                    <a:pt x="104" y="990"/>
                    <a:pt x="114" y="991"/>
                  </a:cubicBezTo>
                  <a:cubicBezTo>
                    <a:pt x="126" y="992"/>
                    <a:pt x="150" y="975"/>
                    <a:pt x="157" y="941"/>
                  </a:cubicBezTo>
                  <a:cubicBezTo>
                    <a:pt x="167" y="895"/>
                    <a:pt x="141" y="852"/>
                    <a:pt x="142" y="852"/>
                  </a:cubicBezTo>
                  <a:cubicBezTo>
                    <a:pt x="142" y="853"/>
                    <a:pt x="111" y="897"/>
                    <a:pt x="100" y="939"/>
                  </a:cubicBezTo>
                  <a:close/>
                  <a:moveTo>
                    <a:pt x="185" y="1011"/>
                  </a:moveTo>
                  <a:cubicBezTo>
                    <a:pt x="151" y="1028"/>
                    <a:pt x="132" y="1016"/>
                    <a:pt x="130" y="1006"/>
                  </a:cubicBezTo>
                  <a:cubicBezTo>
                    <a:pt x="129" y="994"/>
                    <a:pt x="143" y="970"/>
                    <a:pt x="173" y="953"/>
                  </a:cubicBezTo>
                  <a:cubicBezTo>
                    <a:pt x="215" y="930"/>
                    <a:pt x="266" y="927"/>
                    <a:pt x="266" y="927"/>
                  </a:cubicBezTo>
                  <a:cubicBezTo>
                    <a:pt x="267" y="927"/>
                    <a:pt x="232" y="988"/>
                    <a:pt x="185" y="1011"/>
                  </a:cubicBezTo>
                  <a:close/>
                  <a:moveTo>
                    <a:pt x="15" y="1023"/>
                  </a:moveTo>
                  <a:cubicBezTo>
                    <a:pt x="0" y="1053"/>
                    <a:pt x="7" y="1074"/>
                    <a:pt x="18" y="1077"/>
                  </a:cubicBezTo>
                  <a:cubicBezTo>
                    <a:pt x="29" y="1080"/>
                    <a:pt x="57" y="1066"/>
                    <a:pt x="72" y="1034"/>
                  </a:cubicBezTo>
                  <a:cubicBezTo>
                    <a:pt x="92" y="990"/>
                    <a:pt x="75" y="942"/>
                    <a:pt x="75" y="943"/>
                  </a:cubicBezTo>
                  <a:cubicBezTo>
                    <a:pt x="75" y="943"/>
                    <a:pt x="35" y="982"/>
                    <a:pt x="15" y="1023"/>
                  </a:cubicBezTo>
                  <a:close/>
                  <a:moveTo>
                    <a:pt x="85" y="1109"/>
                  </a:moveTo>
                  <a:cubicBezTo>
                    <a:pt x="47" y="1121"/>
                    <a:pt x="30" y="1105"/>
                    <a:pt x="31" y="1094"/>
                  </a:cubicBezTo>
                  <a:cubicBezTo>
                    <a:pt x="32" y="1082"/>
                    <a:pt x="51" y="1060"/>
                    <a:pt x="85" y="1049"/>
                  </a:cubicBezTo>
                  <a:cubicBezTo>
                    <a:pt x="131" y="1033"/>
                    <a:pt x="183" y="1039"/>
                    <a:pt x="183" y="1039"/>
                  </a:cubicBezTo>
                  <a:cubicBezTo>
                    <a:pt x="184" y="1039"/>
                    <a:pt x="136" y="1094"/>
                    <a:pt x="85" y="1109"/>
                  </a:cubicBezTo>
                  <a:close/>
                  <a:moveTo>
                    <a:pt x="123" y="51"/>
                  </a:moveTo>
                  <a:cubicBezTo>
                    <a:pt x="151" y="80"/>
                    <a:pt x="149" y="106"/>
                    <a:pt x="142" y="112"/>
                  </a:cubicBezTo>
                  <a:cubicBezTo>
                    <a:pt x="134" y="119"/>
                    <a:pt x="110" y="114"/>
                    <a:pt x="85" y="88"/>
                  </a:cubicBezTo>
                  <a:cubicBezTo>
                    <a:pt x="51" y="54"/>
                    <a:pt x="23" y="0"/>
                    <a:pt x="22" y="0"/>
                  </a:cubicBezTo>
                  <a:cubicBezTo>
                    <a:pt x="22" y="0"/>
                    <a:pt x="85" y="12"/>
                    <a:pt x="123" y="51"/>
                  </a:cubicBezTo>
                  <a:close/>
                </a:path>
              </a:pathLst>
            </a:custGeom>
            <a:solidFill>
              <a:srgbClr val="DA000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0" fontAlgn="base" latinLnBrk="0" hangingPunct="0">
                <a:lnSpc>
                  <a:spcPct val="100000"/>
                </a:lnSpc>
                <a:spcBef>
                  <a:spcPct val="0"/>
                </a:spcBef>
                <a:spcAft>
                  <a:spcPct val="0"/>
                </a:spcAft>
                <a:buClrTx/>
                <a:buSzTx/>
                <a:buFontTx/>
                <a:buNone/>
                <a:defRPr/>
              </a:pPr>
              <a:endParaRPr kumimoji="0" lang="zh-CN" altLang="en-US" sz="2000" b="0" i="0" u="none" strike="noStrike" kern="0" cap="none" spc="0" normalizeH="0" baseline="0" noProof="0" smtClean="0">
                <a:ln>
                  <a:noFill/>
                </a:ln>
                <a:solidFill>
                  <a:srgbClr val="DA0000"/>
                </a:solidFill>
                <a:effectLst/>
                <a:uLnTx/>
                <a:uFillTx/>
                <a:latin typeface="思源黑体 CN Medium" panose="020B0600000000000000" pitchFamily="34" charset="-122"/>
                <a:ea typeface="思源黑体 CN Medium" panose="020B0600000000000000" pitchFamily="34" charset="-122"/>
              </a:endParaRPr>
            </a:p>
          </p:txBody>
        </p:sp>
      </p:grpSp>
      <p:sp>
        <p:nvSpPr>
          <p:cNvPr id="6" name="矩形: 圆角 42"/>
          <p:cNvSpPr/>
          <p:nvPr>
            <p:custDataLst>
              <p:tags r:id="rId4"/>
            </p:custDataLst>
          </p:nvPr>
        </p:nvSpPr>
        <p:spPr bwMode="auto">
          <a:xfrm>
            <a:off x="2892480" y="1776442"/>
            <a:ext cx="6458765" cy="608337"/>
          </a:xfrm>
          <a:prstGeom prst="roundRect">
            <a:avLst>
              <a:gd name="adj" fmla="val 50000"/>
            </a:avLst>
          </a:prstGeom>
          <a:solidFill>
            <a:srgbClr val="C10000"/>
          </a:solidFill>
          <a:ln w="25400" cap="flat" cmpd="sng" algn="ctr">
            <a:noFill/>
            <a:prstDash val="solid"/>
          </a:ln>
          <a:effectLst/>
        </p:spPr>
        <p:txBody>
          <a:bodyPr rtlCol="0" anchor="ctr"/>
          <a:lstStyle/>
          <a:p>
            <a:pPr lvl="0" algn="ctr" defTabSz="914400" eaLnBrk="0" fontAlgn="base" hangingPunct="0">
              <a:spcBef>
                <a:spcPct val="0"/>
              </a:spcBef>
              <a:spcAft>
                <a:spcPct val="0"/>
              </a:spcAft>
            </a:pPr>
            <a:r>
              <a:rPr lang="zh-CN" altLang="en-US" sz="2400" kern="0">
                <a:solidFill>
                  <a:srgbClr val="FFFFFF"/>
                </a:solidFill>
                <a:latin typeface="思源黑体 CN Medium" panose="020B0600000000000000" pitchFamily="34" charset="-122"/>
                <a:ea typeface="思源黑体 CN Medium" panose="020B0600000000000000" pitchFamily="34" charset="-122"/>
              </a:rPr>
              <a:t>五是要着力解决</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民心离</a:t>
            </a:r>
            <a:r>
              <a:rPr lang="en-US" altLang="zh-CN" sz="2400" kern="0">
                <a:solidFill>
                  <a:srgbClr val="FFFFFF"/>
                </a:solidFill>
                <a:latin typeface="思源黑体 CN Medium" panose="020B0600000000000000" pitchFamily="34" charset="-122"/>
                <a:ea typeface="思源黑体 CN Medium" panose="020B0600000000000000" pitchFamily="34" charset="-122"/>
              </a:rPr>
              <a:t>”</a:t>
            </a:r>
            <a:r>
              <a:rPr lang="zh-CN" altLang="en-US" sz="2400" kern="0">
                <a:solidFill>
                  <a:srgbClr val="FFFFFF"/>
                </a:solidFill>
                <a:latin typeface="思源黑体 CN Medium" panose="020B0600000000000000" pitchFamily="34" charset="-122"/>
                <a:ea typeface="思源黑体 CN Medium" panose="020B0600000000000000" pitchFamily="34" charset="-122"/>
              </a:rPr>
              <a:t>的问题。</a:t>
            </a:r>
            <a:endParaRPr lang="zh-CN" altLang="en-US" sz="2400" kern="0">
              <a:solidFill>
                <a:srgbClr val="FFFFFF"/>
              </a:solidFill>
              <a:latin typeface="思源黑体 CN Medium" panose="020B0600000000000000" pitchFamily="34" charset="-122"/>
              <a:ea typeface="思源黑体 CN Medium" panose="020B0600000000000000" pitchFamily="34" charset="-122"/>
            </a:endParaRPr>
          </a:p>
        </p:txBody>
      </p:sp>
      <p:sp>
        <p:nvSpPr>
          <p:cNvPr id="8" name="14"/>
          <p:cNvSpPr/>
          <p:nvPr/>
        </p:nvSpPr>
        <p:spPr>
          <a:xfrm>
            <a:off x="960120" y="2895600"/>
            <a:ext cx="10322560" cy="2584450"/>
          </a:xfrm>
          <a:prstGeom prst="rect">
            <a:avLst/>
          </a:prstGeom>
          <a:noFill/>
        </p:spPr>
        <p:txBody>
          <a:bodyPr wrap="square">
            <a:spAutoFit/>
          </a:bodyPr>
          <a:lstStyle/>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民心是最大的政治。党组织是否坚强有力，最终要看群众是否满意、是否拥护。</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民心离</a:t>
            </a:r>
            <a:r>
              <a:rPr lang="en-US" altLang="zh-CN">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主要表现为：对群众反映强烈的热点难点问题漠不关心，推诿扯皮，不担当、不作为；</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村内基础设施落后，人居环境脏乱差，群众的获得感、幸福感不强；</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信访矛盾多发，村内不安定因素较多，干群关系紧张。</a:t>
            </a:r>
            <a:endParaRPr lang="zh-CN" altLang="en-US">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285750" indent="-285750" algn="l" defTabSz="913130">
              <a:lnSpc>
                <a:spcPct val="150000"/>
              </a:lnSpc>
              <a:buFont typeface="Arial" panose="020B0604020202020204" pitchFamily="34" charset="0"/>
              <a:buChar char="•"/>
            </a:pP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解决</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民心离</a:t>
            </a:r>
            <a:r>
              <a:rPr lang="en-US" altLang="zh-CN">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的问题，必须牢固树立以人民为中心的发展思想，把群众的安危冷暖放在心上，用心用情用力解决好群众的急难愁盼问题，以实际行动赢得群众的信任和支持。</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圆角矩形 10"/>
          <p:cNvSpPr/>
          <p:nvPr/>
        </p:nvSpPr>
        <p:spPr>
          <a:xfrm>
            <a:off x="4758260" y="1609661"/>
            <a:ext cx="2676563" cy="558427"/>
          </a:xfrm>
          <a:prstGeom prst="roundRect">
            <a:avLst>
              <a:gd name="adj" fmla="val 50000"/>
            </a:avLst>
          </a:prstGeom>
          <a:solidFill>
            <a:srgbClr val="C00000"/>
          </a:solidFill>
          <a:ln w="12700" cap="flat" cmpd="sng" algn="ctr">
            <a:noFill/>
            <a:prstDash val="solid"/>
            <a:miter lim="800000"/>
          </a:ln>
          <a:effectLst/>
        </p:spPr>
        <p:txBody>
          <a:bodyPr rtlCol="0" anchor="ctr"/>
          <a:lstStyle/>
          <a:p>
            <a:pPr algn="dist">
              <a:defRPr/>
            </a:pPr>
            <a:endParaRPr lang="zh-CN" altLang="en-US" sz="2400" kern="0">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40" name="文本框 39"/>
          <p:cNvSpPr txBox="1"/>
          <p:nvPr/>
        </p:nvSpPr>
        <p:spPr>
          <a:xfrm>
            <a:off x="5080187" y="1584261"/>
            <a:ext cx="2102560" cy="583565"/>
          </a:xfrm>
          <a:prstGeom prst="rect">
            <a:avLst/>
          </a:prstGeom>
          <a:noFill/>
        </p:spPr>
        <p:txBody>
          <a:bodyPr vert="horz" wrap="square" rtlCol="0">
            <a:spAutoFit/>
          </a:bodyPr>
          <a:lstStyle/>
          <a:p>
            <a:pPr algn="ctr"/>
            <a:r>
              <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rPr>
              <a:t>第三章节</a:t>
            </a:r>
            <a:endPar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22" name="TextBox 20"/>
          <p:cNvSpPr txBox="1"/>
          <p:nvPr/>
        </p:nvSpPr>
        <p:spPr>
          <a:xfrm>
            <a:off x="1715770" y="2867025"/>
            <a:ext cx="8831580" cy="1445260"/>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algn="ctr">
              <a:defRPr/>
            </a:pP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严格遵循程序步骤，推动</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究竟怎么整治</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的措施落地</a:t>
            </a:r>
            <a:endPar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endParaRPr>
          </a:p>
        </p:txBody>
      </p:sp>
      <p:grpSp>
        <p:nvGrpSpPr>
          <p:cNvPr id="5" name="PA-10221"/>
          <p:cNvGrpSpPr/>
          <p:nvPr>
            <p:custDataLst>
              <p:tags r:id="rId1"/>
            </p:custDataLst>
          </p:nvPr>
        </p:nvGrpSpPr>
        <p:grpSpPr>
          <a:xfrm>
            <a:off x="1892300" y="2367280"/>
            <a:ext cx="8477250" cy="410845"/>
            <a:chOff x="1188720" y="5413580"/>
            <a:chExt cx="9814562" cy="411158"/>
          </a:xfrm>
        </p:grpSpPr>
        <p:sp>
          <p:nvSpPr>
            <p:cNvPr id="3" name="PA-矩形 5"/>
            <p:cNvSpPr/>
            <p:nvPr>
              <p:custDataLst>
                <p:tags r:id="rId2"/>
              </p:custDataLst>
            </p:nvPr>
          </p:nvSpPr>
          <p:spPr>
            <a:xfrm>
              <a:off x="1188720"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7" name="PA-矩形 6"/>
            <p:cNvSpPr/>
            <p:nvPr>
              <p:custDataLst>
                <p:tags r:id="rId3"/>
              </p:custDataLst>
            </p:nvPr>
          </p:nvSpPr>
          <p:spPr>
            <a:xfrm>
              <a:off x="7000242"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nvGrpSpPr>
            <p:cNvPr id="8" name="组合 7"/>
            <p:cNvGrpSpPr/>
            <p:nvPr/>
          </p:nvGrpSpPr>
          <p:grpSpPr>
            <a:xfrm>
              <a:off x="5406442" y="5413580"/>
              <a:ext cx="1379118" cy="411158"/>
              <a:chOff x="5402520" y="5413580"/>
              <a:chExt cx="1379118" cy="411158"/>
            </a:xfrm>
          </p:grpSpPr>
          <p:sp>
            <p:nvSpPr>
              <p:cNvPr id="4" name="PA-5-Point Star 8"/>
              <p:cNvSpPr/>
              <p:nvPr>
                <p:custDataLst>
                  <p:tags r:id="rId4"/>
                </p:custDataLst>
              </p:nvPr>
            </p:nvSpPr>
            <p:spPr>
              <a:xfrm>
                <a:off x="5886500" y="5413580"/>
                <a:ext cx="411158" cy="41115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0" name="PA-5-Point Star 9"/>
              <p:cNvSpPr/>
              <p:nvPr>
                <p:custDataLst>
                  <p:tags r:id="rId5"/>
                </p:custDataLst>
              </p:nvPr>
            </p:nvSpPr>
            <p:spPr>
              <a:xfrm>
                <a:off x="558608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1" name="PA-5-Point Star 10"/>
              <p:cNvSpPr/>
              <p:nvPr>
                <p:custDataLst>
                  <p:tags r:id="rId6"/>
                </p:custDataLst>
              </p:nvPr>
            </p:nvSpPr>
            <p:spPr>
              <a:xfrm>
                <a:off x="634915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2" name="PA-5-Point Star 11"/>
              <p:cNvSpPr/>
              <p:nvPr>
                <p:custDataLst>
                  <p:tags r:id="rId7"/>
                </p:custDataLst>
              </p:nvPr>
            </p:nvSpPr>
            <p:spPr>
              <a:xfrm>
                <a:off x="540252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3" name="PA-5-Point Star 12"/>
              <p:cNvSpPr/>
              <p:nvPr>
                <p:custDataLst>
                  <p:tags r:id="rId8"/>
                </p:custDataLst>
              </p:nvPr>
            </p:nvSpPr>
            <p:spPr>
              <a:xfrm>
                <a:off x="664957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grpSp>
      <p:pic>
        <p:nvPicPr>
          <p:cNvPr id="14" name="图片 13" descr="85fb03ec0d19e7e8d4e4226e4d07cdda"/>
          <p:cNvPicPr>
            <a:picLocks noChangeAspect="1"/>
          </p:cNvPicPr>
          <p:nvPr/>
        </p:nvPicPr>
        <p:blipFill>
          <a:blip r:embed="rId9"/>
          <a:srcRect t="57390"/>
          <a:stretch>
            <a:fillRect/>
          </a:stretch>
        </p:blipFill>
        <p:spPr>
          <a:xfrm>
            <a:off x="635" y="5029200"/>
            <a:ext cx="12192000" cy="1828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anim calcmode="lin" valueType="num">
                                      <p:cBhvr>
                                        <p:cTn id="8" dur="750" fill="hold"/>
                                        <p:tgtEl>
                                          <p:spTgt spid="39"/>
                                        </p:tgtEl>
                                        <p:attrNameLst>
                                          <p:attrName>ppt_x</p:attrName>
                                        </p:attrNameLst>
                                      </p:cBhvr>
                                      <p:tavLst>
                                        <p:tav tm="0">
                                          <p:val>
                                            <p:strVal val="#ppt_x"/>
                                          </p:val>
                                        </p:tav>
                                        <p:tav tm="100000">
                                          <p:val>
                                            <p:strVal val="#ppt_x"/>
                                          </p:val>
                                        </p:tav>
                                      </p:tavLst>
                                    </p:anim>
                                    <p:anim calcmode="lin" valueType="num">
                                      <p:cBhvr>
                                        <p:cTn id="9" dur="750" fill="hold"/>
                                        <p:tgtEl>
                                          <p:spTgt spid="39"/>
                                        </p:tgtEl>
                                        <p:attrNameLst>
                                          <p:attrName>ppt_y</p:attrName>
                                        </p:attrNameLst>
                                      </p:cBhvr>
                                      <p:tavLst>
                                        <p:tav tm="0">
                                          <p:val>
                                            <p:strVal val="#ppt_y+.1"/>
                                          </p:val>
                                        </p:tav>
                                        <p:tav tm="100000">
                                          <p:val>
                                            <p:strVal val="#ppt_y"/>
                                          </p:val>
                                        </p:tav>
                                      </p:tavLst>
                                    </p:anim>
                                  </p:childTnLst>
                                </p:cTn>
                              </p:par>
                              <p:par>
                                <p:cTn id="10" presetID="23" presetClass="entr" presetSubtype="32" fill="hold" grpId="0" nodeType="withEffect">
                                  <p:stCondLst>
                                    <p:cond delay="50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strVal val="4*#ppt_w"/>
                                          </p:val>
                                        </p:tav>
                                        <p:tav tm="100000">
                                          <p:val>
                                            <p:strVal val="#ppt_w"/>
                                          </p:val>
                                        </p:tav>
                                      </p:tavLst>
                                    </p:anim>
                                    <p:anim calcmode="lin" valueType="num">
                                      <p:cBhvr>
                                        <p:cTn id="13" dur="500" fill="hold"/>
                                        <p:tgtEl>
                                          <p:spTgt spid="40"/>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2"/>
                                        </p:tgtEl>
                                        <p:attrNameLst>
                                          <p:attrName>style.visibility</p:attrName>
                                        </p:attrNameLst>
                                      </p:cBhvr>
                                      <p:to>
                                        <p:strVal val="visible"/>
                                      </p:to>
                                    </p:set>
                                    <p:anim by="(-#ppt_w*2)" calcmode="lin" valueType="num">
                                      <p:cBhvr rctx="PPT">
                                        <p:cTn id="17" dur="300" autoRev="1" fill="hold">
                                          <p:stCondLst>
                                            <p:cond delay="0"/>
                                          </p:stCondLst>
                                        </p:cTn>
                                        <p:tgtEl>
                                          <p:spTgt spid="22"/>
                                        </p:tgtEl>
                                        <p:attrNameLst>
                                          <p:attrName>ppt_w</p:attrName>
                                        </p:attrNameLst>
                                      </p:cBhvr>
                                    </p:anim>
                                    <p:anim by="(#ppt_w*0.50)" calcmode="lin" valueType="num">
                                      <p:cBhvr>
                                        <p:cTn id="18" dur="300" decel="50000" autoRev="1" fill="hold">
                                          <p:stCondLst>
                                            <p:cond delay="0"/>
                                          </p:stCondLst>
                                        </p:cTn>
                                        <p:tgtEl>
                                          <p:spTgt spid="22"/>
                                        </p:tgtEl>
                                        <p:attrNameLst>
                                          <p:attrName>ppt_x</p:attrName>
                                        </p:attrNameLst>
                                      </p:cBhvr>
                                    </p:anim>
                                    <p:anim from="(-#ppt_h/2)" to="(#ppt_y)" calcmode="lin" valueType="num">
                                      <p:cBhvr>
                                        <p:cTn id="19" dur="600" fill="hold">
                                          <p:stCondLst>
                                            <p:cond delay="0"/>
                                          </p:stCondLst>
                                        </p:cTn>
                                        <p:tgtEl>
                                          <p:spTgt spid="22"/>
                                        </p:tgtEl>
                                        <p:attrNameLst>
                                          <p:attrName>ppt_y</p:attrName>
                                        </p:attrNameLst>
                                      </p:cBhvr>
                                    </p:anim>
                                    <p:animRot by="21600000">
                                      <p:cBhvr>
                                        <p:cTn id="20" dur="600" fill="hold">
                                          <p:stCondLst>
                                            <p:cond delay="0"/>
                                          </p:stCondLst>
                                        </p:cTn>
                                        <p:tgtEl>
                                          <p:spTgt spid="22"/>
                                        </p:tgtEl>
                                        <p:attrNameLst>
                                          <p:attrName>r</p:attrName>
                                        </p:attrNameLst>
                                      </p:cBhvr>
                                    </p:animRot>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pic>
        <p:nvPicPr>
          <p:cNvPr id="74" name="图片 73" descr="红色荷花荷叶矢量图"/>
          <p:cNvPicPr>
            <a:picLocks noChangeAspect="1"/>
          </p:cNvPicPr>
          <p:nvPr userDrawn="1">
            <p:custDataLst>
              <p:tags r:id="rId2"/>
            </p:custDataLst>
          </p:nvPr>
        </p:nvPicPr>
        <p:blipFill>
          <a:blip r:embed="rId3"/>
          <a:stretch>
            <a:fillRect/>
          </a:stretch>
        </p:blipFill>
        <p:spPr>
          <a:xfrm>
            <a:off x="9356090" y="2866390"/>
            <a:ext cx="2402840" cy="3576955"/>
          </a:xfrm>
          <a:prstGeom prst="rect">
            <a:avLst/>
          </a:prstGeom>
        </p:spPr>
      </p:pic>
      <p:grpSp>
        <p:nvGrpSpPr>
          <p:cNvPr id="64" name="组合 63"/>
          <p:cNvGrpSpPr/>
          <p:nvPr/>
        </p:nvGrpSpPr>
        <p:grpSpPr>
          <a:xfrm>
            <a:off x="1160145" y="2359025"/>
            <a:ext cx="8004175" cy="2983230"/>
            <a:chOff x="3610977" y="2521352"/>
            <a:chExt cx="8004287" cy="2751946"/>
          </a:xfrm>
        </p:grpSpPr>
        <p:sp>
          <p:nvSpPr>
            <p:cNvPr id="65" name="矩形 83"/>
            <p:cNvSpPr>
              <a:spLocks noChangeArrowheads="1"/>
            </p:cNvSpPr>
            <p:nvPr>
              <p:custDataLst>
                <p:tags r:id="rId4"/>
              </p:custDataLst>
            </p:nvPr>
          </p:nvSpPr>
          <p:spPr bwMode="auto">
            <a:xfrm>
              <a:off x="3620658" y="2567072"/>
              <a:ext cx="7940530" cy="2697479"/>
            </a:xfrm>
            <a:prstGeom prst="roundRect">
              <a:avLst>
                <a:gd name="adj" fmla="val 0"/>
              </a:avLst>
            </a:prstGeom>
            <a:solidFill>
              <a:srgbClr val="F2F2F2">
                <a:alpha val="60000"/>
              </a:srgbClr>
            </a:solidFill>
            <a:ln w="9525">
              <a:solidFill>
                <a:srgbClr val="B8B8B8"/>
              </a:solidFill>
              <a:miter lim="800000"/>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思源黑体 CN Medium" panose="020B0600000000000000" pitchFamily="34" charset="-122"/>
                <a:ea typeface="思源黑体 CN Medium" panose="020B0600000000000000" pitchFamily="34" charset="-122"/>
              </a:endParaRPr>
            </a:p>
          </p:txBody>
        </p:sp>
        <p:grpSp>
          <p:nvGrpSpPr>
            <p:cNvPr id="66" name="组合 65"/>
            <p:cNvGrpSpPr/>
            <p:nvPr/>
          </p:nvGrpSpPr>
          <p:grpSpPr>
            <a:xfrm>
              <a:off x="3610977" y="2521352"/>
              <a:ext cx="8004287" cy="577150"/>
              <a:chOff x="3610977" y="2521352"/>
              <a:chExt cx="8004287" cy="577150"/>
            </a:xfrm>
          </p:grpSpPr>
          <p:sp>
            <p:nvSpPr>
              <p:cNvPr id="67" name="L 形 66"/>
              <p:cNvSpPr/>
              <p:nvPr>
                <p:custDataLst>
                  <p:tags r:id="rId5"/>
                </p:custDataLst>
              </p:nvPr>
            </p:nvSpPr>
            <p:spPr>
              <a:xfrm rot="5400000">
                <a:off x="3610977" y="252135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latin typeface="思源黑体 CN Medium" panose="020B0600000000000000" pitchFamily="34" charset="-122"/>
                  <a:ea typeface="思源黑体 CN Medium" panose="020B0600000000000000" pitchFamily="34" charset="-122"/>
                </a:endParaRPr>
              </a:p>
            </p:txBody>
          </p:sp>
          <p:sp>
            <p:nvSpPr>
              <p:cNvPr id="68" name="L 形 67"/>
              <p:cNvSpPr/>
              <p:nvPr>
                <p:custDataLst>
                  <p:tags r:id="rId6"/>
                </p:custDataLst>
              </p:nvPr>
            </p:nvSpPr>
            <p:spPr>
              <a:xfrm rot="16200000" flipH="1">
                <a:off x="11038114" y="252135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latin typeface="思源黑体 CN Medium" panose="020B0600000000000000" pitchFamily="34" charset="-122"/>
                  <a:ea typeface="思源黑体 CN Medium" panose="020B0600000000000000" pitchFamily="34" charset="-122"/>
                </a:endParaRPr>
              </a:p>
            </p:txBody>
          </p:sp>
        </p:grpSp>
        <p:grpSp>
          <p:nvGrpSpPr>
            <p:cNvPr id="69" name="组合 68"/>
            <p:cNvGrpSpPr/>
            <p:nvPr/>
          </p:nvGrpSpPr>
          <p:grpSpPr>
            <a:xfrm flipV="1">
              <a:off x="3610977" y="4696148"/>
              <a:ext cx="8004287" cy="577150"/>
              <a:chOff x="3610977" y="2521352"/>
              <a:chExt cx="8004287" cy="577150"/>
            </a:xfrm>
          </p:grpSpPr>
          <p:sp>
            <p:nvSpPr>
              <p:cNvPr id="70" name="L 形 69"/>
              <p:cNvSpPr/>
              <p:nvPr>
                <p:custDataLst>
                  <p:tags r:id="rId7"/>
                </p:custDataLst>
              </p:nvPr>
            </p:nvSpPr>
            <p:spPr>
              <a:xfrm rot="5400000">
                <a:off x="3610977" y="252135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latin typeface="思源黑体 CN Medium" panose="020B0600000000000000" pitchFamily="34" charset="-122"/>
                  <a:ea typeface="思源黑体 CN Medium" panose="020B0600000000000000" pitchFamily="34" charset="-122"/>
                </a:endParaRPr>
              </a:p>
            </p:txBody>
          </p:sp>
          <p:sp>
            <p:nvSpPr>
              <p:cNvPr id="71" name="L 形 70"/>
              <p:cNvSpPr/>
              <p:nvPr>
                <p:custDataLst>
                  <p:tags r:id="rId8"/>
                </p:custDataLst>
              </p:nvPr>
            </p:nvSpPr>
            <p:spPr>
              <a:xfrm rot="16200000" flipH="1">
                <a:off x="11038114" y="2521352"/>
                <a:ext cx="577150" cy="577150"/>
              </a:xfrm>
              <a:prstGeom prst="corner">
                <a:avLst>
                  <a:gd name="adj1" fmla="val 7751"/>
                  <a:gd name="adj2" fmla="val 7751"/>
                </a:avLst>
              </a:prstGeom>
              <a:solidFill>
                <a:srgbClr val="C00000"/>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latin typeface="思源黑体 CN Medium" panose="020B0600000000000000" pitchFamily="34" charset="-122"/>
                  <a:ea typeface="思源黑体 CN Medium" panose="020B0600000000000000" pitchFamily="34" charset="-122"/>
                </a:endParaRPr>
              </a:p>
            </p:txBody>
          </p:sp>
        </p:grpSp>
      </p:grpSp>
      <p:sp>
        <p:nvSpPr>
          <p:cNvPr id="72" name="矩形 71"/>
          <p:cNvSpPr/>
          <p:nvPr>
            <p:custDataLst>
              <p:tags r:id="rId9"/>
            </p:custDataLst>
          </p:nvPr>
        </p:nvSpPr>
        <p:spPr>
          <a:xfrm>
            <a:off x="1538605" y="2866390"/>
            <a:ext cx="7421880" cy="1938020"/>
          </a:xfrm>
          <a:prstGeom prst="rect">
            <a:avLst/>
          </a:prstGeom>
          <a:noFill/>
        </p:spPr>
        <p:txBody>
          <a:bodyPr wrap="square" rtlCol="0">
            <a:spAutoFit/>
          </a:bodyPr>
          <a:lstStyle/>
          <a:p>
            <a:pPr algn="l" defTabSz="913765" fontAlgn="base">
              <a:lnSpc>
                <a:spcPct val="150000"/>
              </a:lnSpc>
              <a:spcBef>
                <a:spcPct val="0"/>
              </a:spcBef>
              <a:spcAft>
                <a:spcPct val="0"/>
              </a:spcAft>
              <a:defRPr/>
            </a:pPr>
            <a:r>
              <a:rPr lang="zh-CN" altLang="en-US" sz="20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明确了整治的意义和任务，接下来最关键的就是如何行动，如何把整治工作抓实、抓细、抓出成效。专项整治不是一蹴而就的，必须遵循科学的程序和步骤，稳扎稳打，步步为营。根据上级要求和工作实践，一般要经历以下四个关键阶段。</a:t>
            </a:r>
            <a:endParaRPr sz="20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300" fill="hold"/>
                                        <p:tgtEl>
                                          <p:spTgt spid="64"/>
                                        </p:tgtEl>
                                        <p:attrNameLst>
                                          <p:attrName>ppt_w</p:attrName>
                                        </p:attrNameLst>
                                      </p:cBhvr>
                                      <p:tavLst>
                                        <p:tav tm="0">
                                          <p:val>
                                            <p:fltVal val="0"/>
                                          </p:val>
                                        </p:tav>
                                        <p:tav tm="100000">
                                          <p:val>
                                            <p:strVal val="#ppt_w"/>
                                          </p:val>
                                        </p:tav>
                                      </p:tavLst>
                                    </p:anim>
                                    <p:anim calcmode="lin" valueType="num">
                                      <p:cBhvr>
                                        <p:cTn id="8" dur="300" fill="hold"/>
                                        <p:tgtEl>
                                          <p:spTgt spid="6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heel(1)">
                                      <p:cBhvr>
                                        <p:cTn id="1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1481455" y="1733549"/>
            <a:ext cx="9606915" cy="781686"/>
            <a:chOff x="5923603" y="2078357"/>
            <a:chExt cx="9606890" cy="781486"/>
          </a:xfrm>
        </p:grpSpPr>
        <p:cxnSp>
          <p:nvCxnSpPr>
            <p:cNvPr id="3" name="直接连接符 2"/>
            <p:cNvCxnSpPr/>
            <p:nvPr/>
          </p:nvCxnSpPr>
          <p:spPr>
            <a:xfrm>
              <a:off x="5923603" y="2838857"/>
              <a:ext cx="7750829" cy="0"/>
            </a:xfrm>
            <a:prstGeom prst="line">
              <a:avLst/>
            </a:prstGeom>
            <a:ln w="601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89" name="Object 60006"/>
            <p:cNvSpPr txBox="1"/>
            <p:nvPr/>
          </p:nvSpPr>
          <p:spPr>
            <a:xfrm>
              <a:off x="5924213" y="2078357"/>
              <a:ext cx="9606280" cy="671830"/>
            </a:xfrm>
            <a:prstGeom prst="rect">
              <a:avLst/>
            </a:prstGeom>
          </p:spPr>
          <p:txBody>
            <a:bodyPr vert="horz" lIns="49175" tIns="24588" rIns="49175" bIns="24588" rtlCol="0" anchor="t" anchorCtr="0">
              <a:noAutofit/>
            </a:bodyPr>
            <a:lstStyle/>
            <a:p>
              <a:pPr lvl="0">
                <a:lnSpc>
                  <a:spcPct val="114000"/>
                </a:lnSpc>
                <a:defRPr/>
              </a:pP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第一阶段：全面摸排，精准</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画像</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endPar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
          <p:nvSpPr>
            <p:cNvPr id="96" name="image 60007-mask"/>
            <p:cNvSpPr/>
            <p:nvPr/>
          </p:nvSpPr>
          <p:spPr>
            <a:xfrm>
              <a:off x="5923603" y="2817872"/>
              <a:ext cx="671529" cy="419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mn-cs"/>
              </a:endParaRPr>
            </a:p>
          </p:txBody>
        </p:sp>
      </p:grpSp>
      <p:grpSp>
        <p:nvGrpSpPr>
          <p:cNvPr id="171" name="Group 134"/>
          <p:cNvGrpSpPr/>
          <p:nvPr/>
        </p:nvGrpSpPr>
        <p:grpSpPr>
          <a:xfrm>
            <a:off x="504190" y="1621790"/>
            <a:ext cx="784225" cy="783590"/>
            <a:chOff x="2517775" y="4211638"/>
            <a:chExt cx="450850" cy="450850"/>
          </a:xfrm>
        </p:grpSpPr>
        <p:sp>
          <p:nvSpPr>
            <p:cNvPr id="172" name="Oval 11"/>
            <p:cNvSpPr>
              <a:spLocks noChangeArrowheads="1"/>
            </p:cNvSpPr>
            <p:nvPr/>
          </p:nvSpPr>
          <p:spPr bwMode="auto">
            <a:xfrm>
              <a:off x="2517775" y="4211638"/>
              <a:ext cx="450850" cy="450850"/>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buFontTx/>
                <a:buNone/>
              </a:pPr>
              <a:endParaRPr lang="zh-CN" altLang="en-US">
                <a:latin typeface="思源黑体 CN Medium" panose="020B0600000000000000" pitchFamily="34" charset="-122"/>
                <a:ea typeface="思源黑体 CN Medium" panose="020B0600000000000000" pitchFamily="34" charset="-122"/>
              </a:endParaRPr>
            </a:p>
          </p:txBody>
        </p:sp>
        <p:sp>
          <p:nvSpPr>
            <p:cNvPr id="173" name="Freeform 12"/>
            <p:cNvSpPr/>
            <p:nvPr/>
          </p:nvSpPr>
          <p:spPr bwMode="auto">
            <a:xfrm>
              <a:off x="2603500" y="4311651"/>
              <a:ext cx="325438" cy="260350"/>
            </a:xfrm>
            <a:custGeom>
              <a:avLst/>
              <a:gdLst>
                <a:gd name="T0" fmla="*/ 0 w 458"/>
                <a:gd name="T1" fmla="*/ 0 h 367"/>
                <a:gd name="T2" fmla="*/ 2147483647 w 458"/>
                <a:gd name="T3" fmla="*/ 0 h 367"/>
                <a:gd name="T4" fmla="*/ 2147483647 w 458"/>
                <a:gd name="T5" fmla="*/ 2147483647 h 367"/>
                <a:gd name="T6" fmla="*/ 2147483647 w 458"/>
                <a:gd name="T7" fmla="*/ 2147483647 h 367"/>
                <a:gd name="T8" fmla="*/ 0 w 458"/>
                <a:gd name="T9" fmla="*/ 2147483647 h 367"/>
                <a:gd name="T10" fmla="*/ 2147483647 w 458"/>
                <a:gd name="T11" fmla="*/ 2147483647 h 367"/>
                <a:gd name="T12" fmla="*/ 0 w 458"/>
                <a:gd name="T13" fmla="*/ 0 h 367"/>
                <a:gd name="T14" fmla="*/ 2147483647 w 458"/>
                <a:gd name="T15" fmla="*/ 0 h 367"/>
                <a:gd name="T16" fmla="*/ 2147483647 w 458"/>
                <a:gd name="T17" fmla="*/ 0 h 367"/>
                <a:gd name="T18" fmla="*/ 2147483647 w 458"/>
                <a:gd name="T19" fmla="*/ 2147483647 h 367"/>
                <a:gd name="T20" fmla="*/ 2147483647 w 458"/>
                <a:gd name="T21" fmla="*/ 2147483647 h 367"/>
                <a:gd name="T22" fmla="*/ 2147483647 w 458"/>
                <a:gd name="T23" fmla="*/ 2147483647 h 367"/>
                <a:gd name="T24" fmla="*/ 2147483647 w 458"/>
                <a:gd name="T25" fmla="*/ 2147483647 h 367"/>
                <a:gd name="T26" fmla="*/ 2147483647 w 458"/>
                <a:gd name="T27" fmla="*/ 0 h 3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思源黑体 CN Medium" panose="020B0600000000000000" pitchFamily="34" charset="-122"/>
                <a:ea typeface="思源黑体 CN Medium" panose="020B0600000000000000" pitchFamily="34" charset="-122"/>
              </a:endParaRPr>
            </a:p>
          </p:txBody>
        </p:sp>
      </p:grpSp>
      <p:sp>
        <p:nvSpPr>
          <p:cNvPr id="11" name="矩形 10"/>
          <p:cNvSpPr/>
          <p:nvPr>
            <p:custDataLst>
              <p:tags r:id="rId2"/>
            </p:custDataLst>
          </p:nvPr>
        </p:nvSpPr>
        <p:spPr>
          <a:xfrm>
            <a:off x="1321435" y="3207385"/>
            <a:ext cx="7131685" cy="1938020"/>
          </a:xfrm>
          <a:prstGeom prst="rect">
            <a:avLst/>
          </a:prstGeom>
        </p:spPr>
        <p:txBody>
          <a:bodyPr wrap="square">
            <a:spAutoFit/>
          </a:bodyPr>
          <a:lstStyle/>
          <a:p>
            <a:pPr lvl="0" algn="just">
              <a:lnSpc>
                <a:spcPct val="150000"/>
              </a:lnSpc>
              <a:defRPr/>
            </a:pP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这一阶段的核心任务是把问题找准、把根源挖深。乡党委已经通过前期调研，将</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村确定为整治对象，但这只是第一步。接下来，村党组织要积极配合乡党委派驻的工作专班，通过</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听、看、查、访</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等多种方式，进行一次彻底的</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政治体检</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endParaRPr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pic>
        <p:nvPicPr>
          <p:cNvPr id="52" name="图片 51"/>
          <p:cNvPicPr>
            <a:picLocks noChangeAspect="1"/>
          </p:cNvPicPr>
          <p:nvPr/>
        </p:nvPicPr>
        <p:blipFill>
          <a:blip r:embed="rId3"/>
          <a:srcRect b="10166"/>
          <a:stretch>
            <a:fillRect/>
          </a:stretch>
        </p:blipFill>
        <p:spPr>
          <a:xfrm flipH="1">
            <a:off x="9161780" y="2583180"/>
            <a:ext cx="3208020" cy="414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000" fill="hold">
                                          <p:stCondLst>
                                            <p:cond delay="0"/>
                                          </p:stCondLst>
                                        </p:cTn>
                                        <p:tgtEl>
                                          <p:spTgt spid="171"/>
                                        </p:tgtEl>
                                        <p:attrNameLst>
                                          <p:attrName>style.visibility</p:attrName>
                                        </p:attrNameLst>
                                      </p:cBhvr>
                                      <p:to>
                                        <p:strVal val="visible"/>
                                      </p:to>
                                    </p:set>
                                    <p:anim calcmode="lin" valueType="num">
                                      <p:cBhvr additive="base">
                                        <p:cTn id="7" dur="1000"/>
                                        <p:tgtEl>
                                          <p:spTgt spid="171"/>
                                        </p:tgtEl>
                                        <p:attrNameLst>
                                          <p:attrName>ppt_x</p:attrName>
                                        </p:attrNameLst>
                                      </p:cBhvr>
                                      <p:tavLst>
                                        <p:tav tm="0">
                                          <p:val>
                                            <p:strVal val="#ppt_x-#ppt_w*1.125000"/>
                                          </p:val>
                                        </p:tav>
                                        <p:tav tm="100000">
                                          <p:val>
                                            <p:strVal val="#ppt_x"/>
                                          </p:val>
                                        </p:tav>
                                      </p:tavLst>
                                    </p:anim>
                                    <p:animEffect transition="in" filter="wipe(right)">
                                      <p:cBhvr>
                                        <p:cTn id="8" dur="1000"/>
                                        <p:tgtEl>
                                          <p:spTgt spid="171"/>
                                        </p:tgtEl>
                                      </p:cBhvr>
                                    </p:animEffect>
                                  </p:childTnLst>
                                </p:cTn>
                              </p:par>
                            </p:childTnLst>
                          </p:cTn>
                        </p:par>
                        <p:par>
                          <p:cTn id="9" fill="hold">
                            <p:stCondLst>
                              <p:cond delay="1000"/>
                            </p:stCondLst>
                            <p:childTnLst>
                              <p:par>
                                <p:cTn id="10" presetID="5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par>
                          <p:cTn id="15" fill="hold">
                            <p:stCondLst>
                              <p:cond delay="2000"/>
                            </p:stCondLst>
                            <p:childTnLst>
                              <p:par>
                                <p:cTn id="16" presetID="55" presetClass="entr" presetSubtype="0" fill="hold" grpId="0" nodeType="afterEffect">
                                  <p:stCondLst>
                                    <p:cond delay="0"/>
                                  </p:stCondLst>
                                  <p:childTnLst>
                                    <p:set>
                                      <p:cBhvr>
                                        <p:cTn id="17" dur="2000" fill="hold">
                                          <p:stCondLst>
                                            <p:cond delay="0"/>
                                          </p:stCondLst>
                                        </p:cTn>
                                        <p:tgtEl>
                                          <p:spTgt spid="11"/>
                                        </p:tgtEl>
                                        <p:attrNameLst>
                                          <p:attrName>style.visibility</p:attrName>
                                        </p:attrNameLst>
                                      </p:cBhvr>
                                      <p:to>
                                        <p:strVal val="visible"/>
                                      </p:to>
                                    </p:set>
                                    <p:anim calcmode="lin" valueType="num">
                                      <p:cBhvr>
                                        <p:cTn id="18" dur="2000" fill="hold"/>
                                        <p:tgtEl>
                                          <p:spTgt spid="11"/>
                                        </p:tgtEl>
                                        <p:attrNameLst>
                                          <p:attrName>ppt_w</p:attrName>
                                        </p:attrNameLst>
                                      </p:cBhvr>
                                      <p:tavLst>
                                        <p:tav tm="0">
                                          <p:val>
                                            <p:strVal val="#ppt_w*0.70"/>
                                          </p:val>
                                        </p:tav>
                                        <p:tav tm="100000">
                                          <p:val>
                                            <p:strVal val="#ppt_w"/>
                                          </p:val>
                                        </p:tav>
                                      </p:tavLst>
                                    </p:anim>
                                    <p:anim calcmode="lin" valueType="num">
                                      <p:cBhvr>
                                        <p:cTn id="19" dur="2000" fill="hold"/>
                                        <p:tgtEl>
                                          <p:spTgt spid="11"/>
                                        </p:tgtEl>
                                        <p:attrNameLst>
                                          <p:attrName>ppt_h</p:attrName>
                                        </p:attrNameLst>
                                      </p:cBhvr>
                                      <p:tavLst>
                                        <p:tav tm="0">
                                          <p:val>
                                            <p:strVal val="#ppt_h"/>
                                          </p:val>
                                        </p:tav>
                                        <p:tav tm="100000">
                                          <p:val>
                                            <p:strVal val="#ppt_h"/>
                                          </p:val>
                                        </p:tav>
                                      </p:tavLst>
                                    </p:anim>
                                    <p:animEffect transition="in" filter="fade">
                                      <p:cBhvr>
                                        <p:cTn id="20" dur="2000"/>
                                        <p:tgtEl>
                                          <p:spTgt spid="11"/>
                                        </p:tgtEl>
                                      </p:cBhvr>
                                    </p:animEffect>
                                  </p:childTnLst>
                                </p:cTn>
                              </p:par>
                            </p:childTnLst>
                          </p:cTn>
                        </p:par>
                        <p:par>
                          <p:cTn id="21" fill="hold">
                            <p:stCondLst>
                              <p:cond delay="4000"/>
                            </p:stCondLst>
                            <p:childTnLst>
                              <p:par>
                                <p:cTn id="22" presetID="2" presetClass="entr" presetSubtype="4" fill="hold" nodeType="afterEffect">
                                  <p:stCondLst>
                                    <p:cond delay="0"/>
                                  </p:stCondLst>
                                  <p:childTnLst>
                                    <p:set>
                                      <p:cBhvr>
                                        <p:cTn id="23" dur="1000" fill="hold">
                                          <p:stCondLst>
                                            <p:cond delay="0"/>
                                          </p:stCondLst>
                                        </p:cTn>
                                        <p:tgtEl>
                                          <p:spTgt spid="52"/>
                                        </p:tgtEl>
                                        <p:attrNameLst>
                                          <p:attrName>style.visibility</p:attrName>
                                        </p:attrNameLst>
                                      </p:cBhvr>
                                      <p:to>
                                        <p:strVal val="visible"/>
                                      </p:to>
                                    </p:set>
                                    <p:anim calcmode="lin" valueType="num">
                                      <p:cBhvr additive="base">
                                        <p:cTn id="24" dur="1000" fill="hold"/>
                                        <p:tgtEl>
                                          <p:spTgt spid="52"/>
                                        </p:tgtEl>
                                        <p:attrNameLst>
                                          <p:attrName>ppt_x</p:attrName>
                                        </p:attrNameLst>
                                      </p:cBhvr>
                                      <p:tavLst>
                                        <p:tav tm="0">
                                          <p:val>
                                            <p:strVal val="#ppt_x"/>
                                          </p:val>
                                        </p:tav>
                                        <p:tav tm="100000">
                                          <p:val>
                                            <p:strVal val="#ppt_x"/>
                                          </p:val>
                                        </p:tav>
                                      </p:tavLst>
                                    </p:anim>
                                    <p:anim calcmode="lin" valueType="num">
                                      <p:cBhvr additive="base">
                                        <p:cTn id="25"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4" name="Round Same Side Corner Rectangle 23"/>
          <p:cNvSpPr/>
          <p:nvPr>
            <p:custDataLst>
              <p:tags r:id="rId2"/>
            </p:custDataLst>
          </p:nvPr>
        </p:nvSpPr>
        <p:spPr>
          <a:xfrm rot="16200000">
            <a:off x="1274445" y="1722120"/>
            <a:ext cx="900430" cy="666115"/>
          </a:xfrm>
          <a:prstGeom prst="round2SameRect">
            <a:avLst/>
          </a:prstGeom>
          <a:solidFill>
            <a:srgbClr val="C00000"/>
          </a:solidFill>
          <a:ln w="12700" cap="flat" cmpd="sng" algn="ctr">
            <a:noFill/>
            <a:prstDash val="solid"/>
            <a:miter lim="800000"/>
          </a:ln>
          <a:effectLst/>
        </p:spPr>
        <p:txBody>
          <a:bodyPr vert="vert" rtlCol="0" anchor="ctr"/>
          <a:lstStyle/>
          <a:p>
            <a:pPr algn="ctr" defTabSz="914400">
              <a:defRPr/>
            </a:pPr>
            <a:endParaRPr lang="zh-CN" altLang="en-US" sz="2800" kern="0">
              <a:solidFill>
                <a:prstClr val="white">
                  <a:lumMod val="50000"/>
                  <a:lumOff val="50000"/>
                </a:prstClr>
              </a:solidFill>
              <a:latin typeface="思源黑体 CN Medium" panose="020B0600000000000000" pitchFamily="34" charset="-122"/>
              <a:ea typeface="思源黑体 CN Medium" panose="020B0600000000000000" pitchFamily="34" charset="-122"/>
            </a:endParaRPr>
          </a:p>
        </p:txBody>
      </p:sp>
      <p:sp>
        <p:nvSpPr>
          <p:cNvPr id="32" name="五边形 31"/>
          <p:cNvSpPr/>
          <p:nvPr>
            <p:custDataLst>
              <p:tags r:id="rId3"/>
            </p:custDataLst>
          </p:nvPr>
        </p:nvSpPr>
        <p:spPr>
          <a:xfrm>
            <a:off x="2057400" y="1619885"/>
            <a:ext cx="8731250" cy="880745"/>
          </a:xfrm>
          <a:prstGeom prst="homePlate">
            <a:avLst/>
          </a:prstGeom>
          <a:noFill/>
          <a:ln w="12700" cap="flat" cmpd="sng" algn="ctr">
            <a:solidFill>
              <a:srgbClr val="C00000"/>
            </a:solidFill>
            <a:prstDash val="solid"/>
            <a:miter lim="800000"/>
          </a:ln>
          <a:effectLst/>
        </p:spPr>
        <p:txBody>
          <a:bodyPr rtlCol="0" anchor="ctr"/>
          <a:lstStyle/>
          <a:p>
            <a:pPr indent="0" defTabSz="914400" fontAlgn="auto">
              <a:lnSpc>
                <a:spcPct val="120000"/>
              </a:lnSpc>
              <a:defRPr/>
            </a:pPr>
            <a:r>
              <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rPr>
              <a:t>就是召开党员大会、村民代表大会、座谈会，广泛听取党员干部和群众的意见建议；</a:t>
            </a:r>
            <a:endPar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5" name="Object 60006"/>
          <p:cNvSpPr txBox="1"/>
          <p:nvPr/>
        </p:nvSpPr>
        <p:spPr>
          <a:xfrm>
            <a:off x="1392555" y="1619885"/>
            <a:ext cx="665480" cy="660400"/>
          </a:xfrm>
          <a:prstGeom prst="rect">
            <a:avLst/>
          </a:prstGeom>
        </p:spPr>
        <p:txBody>
          <a:bodyPr vert="horz" lIns="49175" tIns="24588" rIns="49175" bIns="24588" rtlCol="0" anchor="t" anchorCtr="0">
            <a:noAutofit/>
          </a:bodyPr>
          <a:lstStyle/>
          <a:p>
            <a:pPr lvl="0" algn="ctr">
              <a:lnSpc>
                <a:spcPct val="114000"/>
              </a:lnSpc>
              <a:defRPr/>
            </a:pPr>
            <a:r>
              <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听</a:t>
            </a:r>
            <a:endPar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
        <p:nvSpPr>
          <p:cNvPr id="6" name="Round Same Side Corner Rectangle 23"/>
          <p:cNvSpPr/>
          <p:nvPr>
            <p:custDataLst>
              <p:tags r:id="rId4"/>
            </p:custDataLst>
          </p:nvPr>
        </p:nvSpPr>
        <p:spPr>
          <a:xfrm rot="5400000">
            <a:off x="10003790" y="2789555"/>
            <a:ext cx="911225" cy="666115"/>
          </a:xfrm>
          <a:prstGeom prst="round2SameRect">
            <a:avLst/>
          </a:prstGeom>
          <a:solidFill>
            <a:srgbClr val="C00000"/>
          </a:solidFill>
          <a:ln w="12700" cap="flat" cmpd="sng" algn="ctr">
            <a:noFill/>
            <a:prstDash val="solid"/>
            <a:miter lim="800000"/>
          </a:ln>
          <a:effectLst/>
        </p:spPr>
        <p:txBody>
          <a:bodyPr vert="vert" rtlCol="0" anchor="ctr"/>
          <a:lstStyle/>
          <a:p>
            <a:pPr algn="ctr" defTabSz="914400">
              <a:defRPr/>
            </a:pPr>
            <a:endParaRPr lang="zh-CN" altLang="en-US" sz="2800" kern="0">
              <a:solidFill>
                <a:prstClr val="white">
                  <a:lumMod val="50000"/>
                  <a:lumOff val="50000"/>
                </a:prstClr>
              </a:solidFill>
              <a:latin typeface="思源黑体 CN Medium" panose="020B0600000000000000" pitchFamily="34" charset="-122"/>
              <a:ea typeface="思源黑体 CN Medium" panose="020B0600000000000000" pitchFamily="34" charset="-122"/>
            </a:endParaRPr>
          </a:p>
        </p:txBody>
      </p:sp>
      <p:sp>
        <p:nvSpPr>
          <p:cNvPr id="7" name="五边形 6"/>
          <p:cNvSpPr/>
          <p:nvPr>
            <p:custDataLst>
              <p:tags r:id="rId5"/>
            </p:custDataLst>
          </p:nvPr>
        </p:nvSpPr>
        <p:spPr>
          <a:xfrm flipH="1">
            <a:off x="1392555" y="2681605"/>
            <a:ext cx="9314180" cy="890905"/>
          </a:xfrm>
          <a:prstGeom prst="homePlate">
            <a:avLst/>
          </a:prstGeom>
          <a:noFill/>
          <a:ln w="12700" cap="flat" cmpd="sng" algn="ctr">
            <a:solidFill>
              <a:srgbClr val="C00000"/>
            </a:solidFill>
            <a:prstDash val="solid"/>
            <a:miter lim="800000"/>
          </a:ln>
          <a:effectLst/>
        </p:spPr>
        <p:txBody>
          <a:bodyPr rtlCol="0" anchor="ctr"/>
          <a:lstStyle/>
          <a:p>
            <a:pPr indent="0" defTabSz="914400" fontAlgn="auto">
              <a:lnSpc>
                <a:spcPct val="120000"/>
              </a:lnSpc>
              <a:defRPr/>
            </a:pPr>
            <a:r>
              <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rPr>
              <a:t>就是实地查看村容村貌、产业发展、基础设施等情况，直观感受发展现状；</a:t>
            </a:r>
            <a:endPar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8" name="Object 60006"/>
          <p:cNvSpPr txBox="1"/>
          <p:nvPr/>
        </p:nvSpPr>
        <p:spPr>
          <a:xfrm>
            <a:off x="10126980" y="2681605"/>
            <a:ext cx="665480" cy="530860"/>
          </a:xfrm>
          <a:prstGeom prst="rect">
            <a:avLst/>
          </a:prstGeom>
        </p:spPr>
        <p:txBody>
          <a:bodyPr vert="horz" lIns="49175" tIns="24588" rIns="49175" bIns="24588" rtlCol="0" anchor="t" anchorCtr="0">
            <a:noAutofit/>
          </a:bodyPr>
          <a:lstStyle/>
          <a:p>
            <a:pPr lvl="0" algn="ctr">
              <a:lnSpc>
                <a:spcPct val="114000"/>
              </a:lnSpc>
              <a:defRPr/>
            </a:pPr>
            <a:r>
              <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看</a:t>
            </a:r>
            <a:endPar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
        <p:nvSpPr>
          <p:cNvPr id="9" name="Round Same Side Corner Rectangle 23"/>
          <p:cNvSpPr/>
          <p:nvPr>
            <p:custDataLst>
              <p:tags r:id="rId6"/>
            </p:custDataLst>
          </p:nvPr>
        </p:nvSpPr>
        <p:spPr>
          <a:xfrm rot="16200000">
            <a:off x="1278255" y="3977640"/>
            <a:ext cx="900430" cy="666115"/>
          </a:xfrm>
          <a:prstGeom prst="round2SameRect">
            <a:avLst/>
          </a:prstGeom>
          <a:solidFill>
            <a:srgbClr val="C00000"/>
          </a:solidFill>
          <a:ln w="12700" cap="flat" cmpd="sng" algn="ctr">
            <a:noFill/>
            <a:prstDash val="solid"/>
            <a:miter lim="800000"/>
          </a:ln>
          <a:effectLst/>
        </p:spPr>
        <p:txBody>
          <a:bodyPr vert="vert" rtlCol="0" anchor="ctr"/>
          <a:lstStyle/>
          <a:p>
            <a:pPr algn="ctr" defTabSz="914400">
              <a:defRPr/>
            </a:pPr>
            <a:endParaRPr lang="zh-CN" altLang="en-US" sz="2800" kern="0">
              <a:solidFill>
                <a:prstClr val="white">
                  <a:lumMod val="50000"/>
                  <a:lumOff val="50000"/>
                </a:prstClr>
              </a:solidFill>
              <a:latin typeface="思源黑体 CN Medium" panose="020B0600000000000000" pitchFamily="34" charset="-122"/>
              <a:ea typeface="思源黑体 CN Medium" panose="020B0600000000000000" pitchFamily="34" charset="-122"/>
            </a:endParaRPr>
          </a:p>
        </p:txBody>
      </p:sp>
      <p:sp>
        <p:nvSpPr>
          <p:cNvPr id="12" name="五边形 11"/>
          <p:cNvSpPr/>
          <p:nvPr>
            <p:custDataLst>
              <p:tags r:id="rId7"/>
            </p:custDataLst>
          </p:nvPr>
        </p:nvSpPr>
        <p:spPr>
          <a:xfrm>
            <a:off x="2061210" y="3875405"/>
            <a:ext cx="8731250" cy="880745"/>
          </a:xfrm>
          <a:prstGeom prst="homePlate">
            <a:avLst/>
          </a:prstGeom>
          <a:noFill/>
          <a:ln w="12700" cap="flat" cmpd="sng" algn="ctr">
            <a:solidFill>
              <a:srgbClr val="C00000"/>
            </a:solidFill>
            <a:prstDash val="solid"/>
            <a:miter lim="800000"/>
          </a:ln>
          <a:effectLst/>
        </p:spPr>
        <p:txBody>
          <a:bodyPr rtlCol="0" anchor="ctr"/>
          <a:lstStyle/>
          <a:p>
            <a:pPr indent="0" defTabSz="914400" fontAlgn="auto">
              <a:lnSpc>
                <a:spcPct val="120000"/>
              </a:lnSpc>
              <a:defRPr/>
            </a:pPr>
            <a:r>
              <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rPr>
              <a:t>就是查阅村里的会议记录、财务账目、制度文件，看工作是否规范；</a:t>
            </a:r>
            <a:endPar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3" name="Object 60006"/>
          <p:cNvSpPr txBox="1"/>
          <p:nvPr/>
        </p:nvSpPr>
        <p:spPr>
          <a:xfrm>
            <a:off x="1396365" y="3875405"/>
            <a:ext cx="665480" cy="660400"/>
          </a:xfrm>
          <a:prstGeom prst="rect">
            <a:avLst/>
          </a:prstGeom>
        </p:spPr>
        <p:txBody>
          <a:bodyPr vert="horz" lIns="49175" tIns="24588" rIns="49175" bIns="24588" rtlCol="0" anchor="t" anchorCtr="0">
            <a:noAutofit/>
          </a:bodyPr>
          <a:lstStyle/>
          <a:p>
            <a:pPr lvl="0" algn="ctr">
              <a:lnSpc>
                <a:spcPct val="114000"/>
              </a:lnSpc>
              <a:defRPr/>
            </a:pPr>
            <a:r>
              <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查</a:t>
            </a:r>
            <a:endPar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
        <p:nvSpPr>
          <p:cNvPr id="14" name="Round Same Side Corner Rectangle 23"/>
          <p:cNvSpPr/>
          <p:nvPr>
            <p:custDataLst>
              <p:tags r:id="rId8"/>
            </p:custDataLst>
          </p:nvPr>
        </p:nvSpPr>
        <p:spPr>
          <a:xfrm rot="5400000">
            <a:off x="10007600" y="5045075"/>
            <a:ext cx="911225" cy="666115"/>
          </a:xfrm>
          <a:prstGeom prst="round2SameRect">
            <a:avLst/>
          </a:prstGeom>
          <a:solidFill>
            <a:srgbClr val="C00000"/>
          </a:solidFill>
          <a:ln w="12700" cap="flat" cmpd="sng" algn="ctr">
            <a:noFill/>
            <a:prstDash val="solid"/>
            <a:miter lim="800000"/>
          </a:ln>
          <a:effectLst/>
        </p:spPr>
        <p:txBody>
          <a:bodyPr vert="vert" rtlCol="0" anchor="ctr"/>
          <a:lstStyle/>
          <a:p>
            <a:pPr algn="ctr" defTabSz="914400">
              <a:defRPr/>
            </a:pPr>
            <a:endParaRPr lang="zh-CN" altLang="en-US" sz="2800" kern="0">
              <a:solidFill>
                <a:prstClr val="white">
                  <a:lumMod val="50000"/>
                  <a:lumOff val="50000"/>
                </a:prstClr>
              </a:solidFill>
              <a:latin typeface="思源黑体 CN Medium" panose="020B0600000000000000" pitchFamily="34" charset="-122"/>
              <a:ea typeface="思源黑体 CN Medium" panose="020B0600000000000000" pitchFamily="34" charset="-122"/>
            </a:endParaRPr>
          </a:p>
        </p:txBody>
      </p:sp>
      <p:sp>
        <p:nvSpPr>
          <p:cNvPr id="15" name="五边形 14"/>
          <p:cNvSpPr/>
          <p:nvPr>
            <p:custDataLst>
              <p:tags r:id="rId9"/>
            </p:custDataLst>
          </p:nvPr>
        </p:nvSpPr>
        <p:spPr>
          <a:xfrm flipH="1">
            <a:off x="1396365" y="4937125"/>
            <a:ext cx="9314180" cy="890905"/>
          </a:xfrm>
          <a:prstGeom prst="homePlate">
            <a:avLst/>
          </a:prstGeom>
          <a:noFill/>
          <a:ln w="12700" cap="flat" cmpd="sng" algn="ctr">
            <a:solidFill>
              <a:srgbClr val="C00000"/>
            </a:solidFill>
            <a:prstDash val="solid"/>
            <a:miter lim="800000"/>
          </a:ln>
          <a:effectLst/>
        </p:spPr>
        <p:txBody>
          <a:bodyPr rtlCol="0" anchor="ctr"/>
          <a:lstStyle/>
          <a:p>
            <a:pPr indent="0" defTabSz="914400" fontAlgn="auto">
              <a:lnSpc>
                <a:spcPct val="120000"/>
              </a:lnSpc>
              <a:defRPr/>
            </a:pPr>
            <a:r>
              <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rPr>
              <a:t>就是深入农户家中，与群众拉家常、问冷暖，了解他们最真实的想法和诉求。</a:t>
            </a:r>
            <a:endParaRPr lang="zh-CN" altLang="en-US" kern="0">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6" name="Object 60006"/>
          <p:cNvSpPr txBox="1"/>
          <p:nvPr/>
        </p:nvSpPr>
        <p:spPr>
          <a:xfrm>
            <a:off x="10130790" y="4937125"/>
            <a:ext cx="665480" cy="530860"/>
          </a:xfrm>
          <a:prstGeom prst="rect">
            <a:avLst/>
          </a:prstGeom>
        </p:spPr>
        <p:txBody>
          <a:bodyPr vert="horz" lIns="49175" tIns="24588" rIns="49175" bIns="24588" rtlCol="0" anchor="t" anchorCtr="0">
            <a:noAutofit/>
          </a:bodyPr>
          <a:lstStyle/>
          <a:p>
            <a:pPr lvl="0" algn="ctr">
              <a:lnSpc>
                <a:spcPct val="114000"/>
              </a:lnSpc>
              <a:defRPr/>
            </a:pPr>
            <a:r>
              <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访</a:t>
            </a:r>
            <a:endParaRPr lang="zh-CN" altLang="en-US" sz="40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1481455" y="1733549"/>
            <a:ext cx="9606915" cy="781686"/>
            <a:chOff x="5923603" y="2078357"/>
            <a:chExt cx="9606890" cy="781486"/>
          </a:xfrm>
        </p:grpSpPr>
        <p:cxnSp>
          <p:nvCxnSpPr>
            <p:cNvPr id="3" name="直接连接符 2"/>
            <p:cNvCxnSpPr/>
            <p:nvPr/>
          </p:nvCxnSpPr>
          <p:spPr>
            <a:xfrm>
              <a:off x="5923603" y="2838857"/>
              <a:ext cx="7750829" cy="0"/>
            </a:xfrm>
            <a:prstGeom prst="line">
              <a:avLst/>
            </a:prstGeom>
            <a:ln w="601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89" name="Object 60006"/>
            <p:cNvSpPr txBox="1"/>
            <p:nvPr/>
          </p:nvSpPr>
          <p:spPr>
            <a:xfrm>
              <a:off x="5924213" y="2078357"/>
              <a:ext cx="9606280" cy="671830"/>
            </a:xfrm>
            <a:prstGeom prst="rect">
              <a:avLst/>
            </a:prstGeom>
          </p:spPr>
          <p:txBody>
            <a:bodyPr vert="horz" lIns="49175" tIns="24588" rIns="49175" bIns="24588" rtlCol="0" anchor="t" anchorCtr="0">
              <a:noAutofit/>
            </a:bodyPr>
            <a:lstStyle/>
            <a:p>
              <a:pPr lvl="0">
                <a:lnSpc>
                  <a:spcPct val="114000"/>
                </a:lnSpc>
                <a:defRPr/>
              </a:pP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第二阶段：因村施策，靶向</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开方</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endPar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
          <p:nvSpPr>
            <p:cNvPr id="96" name="image 60007-mask"/>
            <p:cNvSpPr/>
            <p:nvPr/>
          </p:nvSpPr>
          <p:spPr>
            <a:xfrm>
              <a:off x="5923603" y="2817872"/>
              <a:ext cx="671529" cy="419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mn-cs"/>
              </a:endParaRPr>
            </a:p>
          </p:txBody>
        </p:sp>
      </p:grpSp>
      <p:grpSp>
        <p:nvGrpSpPr>
          <p:cNvPr id="171" name="Group 134"/>
          <p:cNvGrpSpPr/>
          <p:nvPr/>
        </p:nvGrpSpPr>
        <p:grpSpPr>
          <a:xfrm>
            <a:off x="504190" y="1621790"/>
            <a:ext cx="784225" cy="783590"/>
            <a:chOff x="2517775" y="4211638"/>
            <a:chExt cx="450850" cy="450850"/>
          </a:xfrm>
        </p:grpSpPr>
        <p:sp>
          <p:nvSpPr>
            <p:cNvPr id="172" name="Oval 11"/>
            <p:cNvSpPr>
              <a:spLocks noChangeArrowheads="1"/>
            </p:cNvSpPr>
            <p:nvPr/>
          </p:nvSpPr>
          <p:spPr bwMode="auto">
            <a:xfrm>
              <a:off x="2517775" y="4211638"/>
              <a:ext cx="450850" cy="450850"/>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buFontTx/>
                <a:buNone/>
              </a:pPr>
              <a:endParaRPr lang="zh-CN" altLang="en-US">
                <a:latin typeface="思源黑体 CN Medium" panose="020B0600000000000000" pitchFamily="34" charset="-122"/>
                <a:ea typeface="思源黑体 CN Medium" panose="020B0600000000000000" pitchFamily="34" charset="-122"/>
              </a:endParaRPr>
            </a:p>
          </p:txBody>
        </p:sp>
        <p:sp>
          <p:nvSpPr>
            <p:cNvPr id="173" name="Freeform 12"/>
            <p:cNvSpPr/>
            <p:nvPr/>
          </p:nvSpPr>
          <p:spPr bwMode="auto">
            <a:xfrm>
              <a:off x="2603500" y="4311651"/>
              <a:ext cx="325438" cy="260350"/>
            </a:xfrm>
            <a:custGeom>
              <a:avLst/>
              <a:gdLst>
                <a:gd name="T0" fmla="*/ 0 w 458"/>
                <a:gd name="T1" fmla="*/ 0 h 367"/>
                <a:gd name="T2" fmla="*/ 2147483647 w 458"/>
                <a:gd name="T3" fmla="*/ 0 h 367"/>
                <a:gd name="T4" fmla="*/ 2147483647 w 458"/>
                <a:gd name="T5" fmla="*/ 2147483647 h 367"/>
                <a:gd name="T6" fmla="*/ 2147483647 w 458"/>
                <a:gd name="T7" fmla="*/ 2147483647 h 367"/>
                <a:gd name="T8" fmla="*/ 0 w 458"/>
                <a:gd name="T9" fmla="*/ 2147483647 h 367"/>
                <a:gd name="T10" fmla="*/ 2147483647 w 458"/>
                <a:gd name="T11" fmla="*/ 2147483647 h 367"/>
                <a:gd name="T12" fmla="*/ 0 w 458"/>
                <a:gd name="T13" fmla="*/ 0 h 367"/>
                <a:gd name="T14" fmla="*/ 2147483647 w 458"/>
                <a:gd name="T15" fmla="*/ 0 h 367"/>
                <a:gd name="T16" fmla="*/ 2147483647 w 458"/>
                <a:gd name="T17" fmla="*/ 0 h 367"/>
                <a:gd name="T18" fmla="*/ 2147483647 w 458"/>
                <a:gd name="T19" fmla="*/ 2147483647 h 367"/>
                <a:gd name="T20" fmla="*/ 2147483647 w 458"/>
                <a:gd name="T21" fmla="*/ 2147483647 h 367"/>
                <a:gd name="T22" fmla="*/ 2147483647 w 458"/>
                <a:gd name="T23" fmla="*/ 2147483647 h 367"/>
                <a:gd name="T24" fmla="*/ 2147483647 w 458"/>
                <a:gd name="T25" fmla="*/ 2147483647 h 367"/>
                <a:gd name="T26" fmla="*/ 2147483647 w 458"/>
                <a:gd name="T27" fmla="*/ 0 h 3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思源黑体 CN Medium" panose="020B0600000000000000" pitchFamily="34" charset="-122"/>
                <a:ea typeface="思源黑体 CN Medium" panose="020B0600000000000000" pitchFamily="34" charset="-122"/>
              </a:endParaRPr>
            </a:p>
          </p:txBody>
        </p:sp>
      </p:grpSp>
      <p:sp>
        <p:nvSpPr>
          <p:cNvPr id="11" name="矩形 10"/>
          <p:cNvSpPr/>
          <p:nvPr>
            <p:custDataLst>
              <p:tags r:id="rId2"/>
            </p:custDataLst>
          </p:nvPr>
        </p:nvSpPr>
        <p:spPr>
          <a:xfrm>
            <a:off x="1321435" y="3207385"/>
            <a:ext cx="7131685" cy="2399665"/>
          </a:xfrm>
          <a:prstGeom prst="rect">
            <a:avLst/>
          </a:prstGeom>
        </p:spPr>
        <p:txBody>
          <a:bodyPr wrap="square">
            <a:spAutoFit/>
          </a:bodyPr>
          <a:lstStyle/>
          <a:p>
            <a:pPr lvl="0" algn="just">
              <a:lnSpc>
                <a:spcPct val="150000"/>
              </a:lnSpc>
              <a:defRPr/>
            </a:pP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在精准</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画像</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的基础上，我们必须制定一份高质量的整治方案，这就是我们整治工作的</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作战图</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。这个方案绝不能上下一般粗，必须紧密结合</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村的实际，</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一村一策</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，量身定制。方案要明确整改的指导思想、目标任务、方法步骤和保障措施。特别是目标任务，要具体化、可量化。</a:t>
            </a:r>
            <a:endParaRPr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pic>
        <p:nvPicPr>
          <p:cNvPr id="52" name="图片 51"/>
          <p:cNvPicPr>
            <a:picLocks noChangeAspect="1"/>
          </p:cNvPicPr>
          <p:nvPr/>
        </p:nvPicPr>
        <p:blipFill>
          <a:blip r:embed="rId3"/>
          <a:srcRect b="10166"/>
          <a:stretch>
            <a:fillRect/>
          </a:stretch>
        </p:blipFill>
        <p:spPr>
          <a:xfrm flipH="1">
            <a:off x="9161780" y="2583180"/>
            <a:ext cx="3208020" cy="414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000" fill="hold">
                                          <p:stCondLst>
                                            <p:cond delay="0"/>
                                          </p:stCondLst>
                                        </p:cTn>
                                        <p:tgtEl>
                                          <p:spTgt spid="171"/>
                                        </p:tgtEl>
                                        <p:attrNameLst>
                                          <p:attrName>style.visibility</p:attrName>
                                        </p:attrNameLst>
                                      </p:cBhvr>
                                      <p:to>
                                        <p:strVal val="visible"/>
                                      </p:to>
                                    </p:set>
                                    <p:anim calcmode="lin" valueType="num">
                                      <p:cBhvr additive="base">
                                        <p:cTn id="7" dur="1000"/>
                                        <p:tgtEl>
                                          <p:spTgt spid="171"/>
                                        </p:tgtEl>
                                        <p:attrNameLst>
                                          <p:attrName>ppt_x</p:attrName>
                                        </p:attrNameLst>
                                      </p:cBhvr>
                                      <p:tavLst>
                                        <p:tav tm="0">
                                          <p:val>
                                            <p:strVal val="#ppt_x-#ppt_w*1.125000"/>
                                          </p:val>
                                        </p:tav>
                                        <p:tav tm="100000">
                                          <p:val>
                                            <p:strVal val="#ppt_x"/>
                                          </p:val>
                                        </p:tav>
                                      </p:tavLst>
                                    </p:anim>
                                    <p:animEffect transition="in" filter="wipe(right)">
                                      <p:cBhvr>
                                        <p:cTn id="8" dur="1000"/>
                                        <p:tgtEl>
                                          <p:spTgt spid="171"/>
                                        </p:tgtEl>
                                      </p:cBhvr>
                                    </p:animEffect>
                                  </p:childTnLst>
                                </p:cTn>
                              </p:par>
                            </p:childTnLst>
                          </p:cTn>
                        </p:par>
                        <p:par>
                          <p:cTn id="9" fill="hold">
                            <p:stCondLst>
                              <p:cond delay="1000"/>
                            </p:stCondLst>
                            <p:childTnLst>
                              <p:par>
                                <p:cTn id="10" presetID="5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par>
                          <p:cTn id="15" fill="hold">
                            <p:stCondLst>
                              <p:cond delay="2000"/>
                            </p:stCondLst>
                            <p:childTnLst>
                              <p:par>
                                <p:cTn id="16" presetID="55" presetClass="entr" presetSubtype="0" fill="hold" grpId="0" nodeType="afterEffect">
                                  <p:stCondLst>
                                    <p:cond delay="0"/>
                                  </p:stCondLst>
                                  <p:childTnLst>
                                    <p:set>
                                      <p:cBhvr>
                                        <p:cTn id="17" dur="2000" fill="hold">
                                          <p:stCondLst>
                                            <p:cond delay="0"/>
                                          </p:stCondLst>
                                        </p:cTn>
                                        <p:tgtEl>
                                          <p:spTgt spid="11"/>
                                        </p:tgtEl>
                                        <p:attrNameLst>
                                          <p:attrName>style.visibility</p:attrName>
                                        </p:attrNameLst>
                                      </p:cBhvr>
                                      <p:to>
                                        <p:strVal val="visible"/>
                                      </p:to>
                                    </p:set>
                                    <p:anim calcmode="lin" valueType="num">
                                      <p:cBhvr>
                                        <p:cTn id="18" dur="2000" fill="hold"/>
                                        <p:tgtEl>
                                          <p:spTgt spid="11"/>
                                        </p:tgtEl>
                                        <p:attrNameLst>
                                          <p:attrName>ppt_w</p:attrName>
                                        </p:attrNameLst>
                                      </p:cBhvr>
                                      <p:tavLst>
                                        <p:tav tm="0">
                                          <p:val>
                                            <p:strVal val="#ppt_w*0.70"/>
                                          </p:val>
                                        </p:tav>
                                        <p:tav tm="100000">
                                          <p:val>
                                            <p:strVal val="#ppt_w"/>
                                          </p:val>
                                        </p:tav>
                                      </p:tavLst>
                                    </p:anim>
                                    <p:anim calcmode="lin" valueType="num">
                                      <p:cBhvr>
                                        <p:cTn id="19" dur="2000" fill="hold"/>
                                        <p:tgtEl>
                                          <p:spTgt spid="11"/>
                                        </p:tgtEl>
                                        <p:attrNameLst>
                                          <p:attrName>ppt_h</p:attrName>
                                        </p:attrNameLst>
                                      </p:cBhvr>
                                      <p:tavLst>
                                        <p:tav tm="0">
                                          <p:val>
                                            <p:strVal val="#ppt_h"/>
                                          </p:val>
                                        </p:tav>
                                        <p:tav tm="100000">
                                          <p:val>
                                            <p:strVal val="#ppt_h"/>
                                          </p:val>
                                        </p:tav>
                                      </p:tavLst>
                                    </p:anim>
                                    <p:animEffect transition="in" filter="fade">
                                      <p:cBhvr>
                                        <p:cTn id="20" dur="2000"/>
                                        <p:tgtEl>
                                          <p:spTgt spid="11"/>
                                        </p:tgtEl>
                                      </p:cBhvr>
                                    </p:animEffect>
                                  </p:childTnLst>
                                </p:cTn>
                              </p:par>
                            </p:childTnLst>
                          </p:cTn>
                        </p:par>
                        <p:par>
                          <p:cTn id="21" fill="hold">
                            <p:stCondLst>
                              <p:cond delay="4000"/>
                            </p:stCondLst>
                            <p:childTnLst>
                              <p:par>
                                <p:cTn id="22" presetID="2" presetClass="entr" presetSubtype="4" fill="hold" nodeType="afterEffect">
                                  <p:stCondLst>
                                    <p:cond delay="0"/>
                                  </p:stCondLst>
                                  <p:childTnLst>
                                    <p:set>
                                      <p:cBhvr>
                                        <p:cTn id="23" dur="1000" fill="hold">
                                          <p:stCondLst>
                                            <p:cond delay="0"/>
                                          </p:stCondLst>
                                        </p:cTn>
                                        <p:tgtEl>
                                          <p:spTgt spid="52"/>
                                        </p:tgtEl>
                                        <p:attrNameLst>
                                          <p:attrName>style.visibility</p:attrName>
                                        </p:attrNameLst>
                                      </p:cBhvr>
                                      <p:to>
                                        <p:strVal val="visible"/>
                                      </p:to>
                                    </p:set>
                                    <p:anim calcmode="lin" valueType="num">
                                      <p:cBhvr additive="base">
                                        <p:cTn id="24" dur="1000" fill="hold"/>
                                        <p:tgtEl>
                                          <p:spTgt spid="52"/>
                                        </p:tgtEl>
                                        <p:attrNameLst>
                                          <p:attrName>ppt_x</p:attrName>
                                        </p:attrNameLst>
                                      </p:cBhvr>
                                      <p:tavLst>
                                        <p:tav tm="0">
                                          <p:val>
                                            <p:strVal val="#ppt_x"/>
                                          </p:val>
                                        </p:tav>
                                        <p:tav tm="100000">
                                          <p:val>
                                            <p:strVal val="#ppt_x"/>
                                          </p:val>
                                        </p:tav>
                                      </p:tavLst>
                                    </p:anim>
                                    <p:anim calcmode="lin" valueType="num">
                                      <p:cBhvr additive="base">
                                        <p:cTn id="25"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1481455" y="1733549"/>
            <a:ext cx="9606915" cy="781686"/>
            <a:chOff x="5923603" y="2078357"/>
            <a:chExt cx="9606890" cy="781486"/>
          </a:xfrm>
        </p:grpSpPr>
        <p:cxnSp>
          <p:nvCxnSpPr>
            <p:cNvPr id="3" name="直接连接符 2"/>
            <p:cNvCxnSpPr/>
            <p:nvPr/>
          </p:nvCxnSpPr>
          <p:spPr>
            <a:xfrm>
              <a:off x="5923603" y="2838857"/>
              <a:ext cx="7750829" cy="0"/>
            </a:xfrm>
            <a:prstGeom prst="line">
              <a:avLst/>
            </a:prstGeom>
            <a:ln w="601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89" name="Object 60006"/>
            <p:cNvSpPr txBox="1"/>
            <p:nvPr/>
          </p:nvSpPr>
          <p:spPr>
            <a:xfrm>
              <a:off x="5924213" y="2078357"/>
              <a:ext cx="9606280" cy="671830"/>
            </a:xfrm>
            <a:prstGeom prst="rect">
              <a:avLst/>
            </a:prstGeom>
          </p:spPr>
          <p:txBody>
            <a:bodyPr vert="horz" lIns="49175" tIns="24588" rIns="49175" bIns="24588" rtlCol="0" anchor="t" anchorCtr="0">
              <a:noAutofit/>
            </a:bodyPr>
            <a:lstStyle/>
            <a:p>
              <a:pPr lvl="0">
                <a:lnSpc>
                  <a:spcPct val="114000"/>
                </a:lnSpc>
                <a:defRPr/>
              </a:pP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第三阶段：集中攻坚，全力</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手术</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endPar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
          <p:nvSpPr>
            <p:cNvPr id="96" name="image 60007-mask"/>
            <p:cNvSpPr/>
            <p:nvPr/>
          </p:nvSpPr>
          <p:spPr>
            <a:xfrm>
              <a:off x="5923603" y="2817872"/>
              <a:ext cx="671529" cy="419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mn-cs"/>
              </a:endParaRPr>
            </a:p>
          </p:txBody>
        </p:sp>
      </p:grpSp>
      <p:grpSp>
        <p:nvGrpSpPr>
          <p:cNvPr id="171" name="Group 134"/>
          <p:cNvGrpSpPr/>
          <p:nvPr/>
        </p:nvGrpSpPr>
        <p:grpSpPr>
          <a:xfrm>
            <a:off x="504190" y="1621790"/>
            <a:ext cx="784225" cy="783590"/>
            <a:chOff x="2517775" y="4211638"/>
            <a:chExt cx="450850" cy="450850"/>
          </a:xfrm>
        </p:grpSpPr>
        <p:sp>
          <p:nvSpPr>
            <p:cNvPr id="172" name="Oval 11"/>
            <p:cNvSpPr>
              <a:spLocks noChangeArrowheads="1"/>
            </p:cNvSpPr>
            <p:nvPr/>
          </p:nvSpPr>
          <p:spPr bwMode="auto">
            <a:xfrm>
              <a:off x="2517775" y="4211638"/>
              <a:ext cx="450850" cy="450850"/>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buFontTx/>
                <a:buNone/>
              </a:pPr>
              <a:endParaRPr lang="zh-CN" altLang="en-US">
                <a:latin typeface="思源黑体 CN Medium" panose="020B0600000000000000" pitchFamily="34" charset="-122"/>
                <a:ea typeface="思源黑体 CN Medium" panose="020B0600000000000000" pitchFamily="34" charset="-122"/>
              </a:endParaRPr>
            </a:p>
          </p:txBody>
        </p:sp>
        <p:sp>
          <p:nvSpPr>
            <p:cNvPr id="173" name="Freeform 12"/>
            <p:cNvSpPr/>
            <p:nvPr/>
          </p:nvSpPr>
          <p:spPr bwMode="auto">
            <a:xfrm>
              <a:off x="2603500" y="4311651"/>
              <a:ext cx="325438" cy="260350"/>
            </a:xfrm>
            <a:custGeom>
              <a:avLst/>
              <a:gdLst>
                <a:gd name="T0" fmla="*/ 0 w 458"/>
                <a:gd name="T1" fmla="*/ 0 h 367"/>
                <a:gd name="T2" fmla="*/ 2147483647 w 458"/>
                <a:gd name="T3" fmla="*/ 0 h 367"/>
                <a:gd name="T4" fmla="*/ 2147483647 w 458"/>
                <a:gd name="T5" fmla="*/ 2147483647 h 367"/>
                <a:gd name="T6" fmla="*/ 2147483647 w 458"/>
                <a:gd name="T7" fmla="*/ 2147483647 h 367"/>
                <a:gd name="T8" fmla="*/ 0 w 458"/>
                <a:gd name="T9" fmla="*/ 2147483647 h 367"/>
                <a:gd name="T10" fmla="*/ 2147483647 w 458"/>
                <a:gd name="T11" fmla="*/ 2147483647 h 367"/>
                <a:gd name="T12" fmla="*/ 0 w 458"/>
                <a:gd name="T13" fmla="*/ 0 h 367"/>
                <a:gd name="T14" fmla="*/ 2147483647 w 458"/>
                <a:gd name="T15" fmla="*/ 0 h 367"/>
                <a:gd name="T16" fmla="*/ 2147483647 w 458"/>
                <a:gd name="T17" fmla="*/ 0 h 367"/>
                <a:gd name="T18" fmla="*/ 2147483647 w 458"/>
                <a:gd name="T19" fmla="*/ 2147483647 h 367"/>
                <a:gd name="T20" fmla="*/ 2147483647 w 458"/>
                <a:gd name="T21" fmla="*/ 2147483647 h 367"/>
                <a:gd name="T22" fmla="*/ 2147483647 w 458"/>
                <a:gd name="T23" fmla="*/ 2147483647 h 367"/>
                <a:gd name="T24" fmla="*/ 2147483647 w 458"/>
                <a:gd name="T25" fmla="*/ 2147483647 h 367"/>
                <a:gd name="T26" fmla="*/ 2147483647 w 458"/>
                <a:gd name="T27" fmla="*/ 0 h 3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思源黑体 CN Medium" panose="020B0600000000000000" pitchFamily="34" charset="-122"/>
                <a:ea typeface="思源黑体 CN Medium" panose="020B0600000000000000" pitchFamily="34" charset="-122"/>
              </a:endParaRPr>
            </a:p>
          </p:txBody>
        </p:sp>
      </p:grpSp>
      <p:sp>
        <p:nvSpPr>
          <p:cNvPr id="11" name="矩形 10"/>
          <p:cNvSpPr/>
          <p:nvPr>
            <p:custDataLst>
              <p:tags r:id="rId2"/>
            </p:custDataLst>
          </p:nvPr>
        </p:nvSpPr>
        <p:spPr>
          <a:xfrm>
            <a:off x="1321435" y="3207385"/>
            <a:ext cx="7131685" cy="1476375"/>
          </a:xfrm>
          <a:prstGeom prst="rect">
            <a:avLst/>
          </a:prstGeom>
        </p:spPr>
        <p:txBody>
          <a:bodyPr wrap="square">
            <a:spAutoFit/>
          </a:bodyPr>
          <a:lstStyle/>
          <a:p>
            <a:pPr lvl="0" algn="just">
              <a:lnSpc>
                <a:spcPct val="150000"/>
              </a:lnSpc>
              <a:defRPr/>
            </a:pP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这是专项整治工作最关键的阶段，是啃硬骨头、解决突出问题的攻坚期。在这个阶段，我们必须拿出</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刮骨疗毒</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的勇气和</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猛药去疴</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的决心，多措并举，综合施治。</a:t>
            </a:r>
            <a:endParaRPr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pic>
        <p:nvPicPr>
          <p:cNvPr id="52" name="图片 51"/>
          <p:cNvPicPr>
            <a:picLocks noChangeAspect="1"/>
          </p:cNvPicPr>
          <p:nvPr/>
        </p:nvPicPr>
        <p:blipFill>
          <a:blip r:embed="rId3"/>
          <a:srcRect b="10166"/>
          <a:stretch>
            <a:fillRect/>
          </a:stretch>
        </p:blipFill>
        <p:spPr>
          <a:xfrm flipH="1">
            <a:off x="9161780" y="2583180"/>
            <a:ext cx="3208020" cy="414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000" fill="hold">
                                          <p:stCondLst>
                                            <p:cond delay="0"/>
                                          </p:stCondLst>
                                        </p:cTn>
                                        <p:tgtEl>
                                          <p:spTgt spid="171"/>
                                        </p:tgtEl>
                                        <p:attrNameLst>
                                          <p:attrName>style.visibility</p:attrName>
                                        </p:attrNameLst>
                                      </p:cBhvr>
                                      <p:to>
                                        <p:strVal val="visible"/>
                                      </p:to>
                                    </p:set>
                                    <p:anim calcmode="lin" valueType="num">
                                      <p:cBhvr additive="base">
                                        <p:cTn id="7" dur="1000"/>
                                        <p:tgtEl>
                                          <p:spTgt spid="171"/>
                                        </p:tgtEl>
                                        <p:attrNameLst>
                                          <p:attrName>ppt_x</p:attrName>
                                        </p:attrNameLst>
                                      </p:cBhvr>
                                      <p:tavLst>
                                        <p:tav tm="0">
                                          <p:val>
                                            <p:strVal val="#ppt_x-#ppt_w*1.125000"/>
                                          </p:val>
                                        </p:tav>
                                        <p:tav tm="100000">
                                          <p:val>
                                            <p:strVal val="#ppt_x"/>
                                          </p:val>
                                        </p:tav>
                                      </p:tavLst>
                                    </p:anim>
                                    <p:animEffect transition="in" filter="wipe(right)">
                                      <p:cBhvr>
                                        <p:cTn id="8" dur="1000"/>
                                        <p:tgtEl>
                                          <p:spTgt spid="171"/>
                                        </p:tgtEl>
                                      </p:cBhvr>
                                    </p:animEffect>
                                  </p:childTnLst>
                                </p:cTn>
                              </p:par>
                            </p:childTnLst>
                          </p:cTn>
                        </p:par>
                        <p:par>
                          <p:cTn id="9" fill="hold">
                            <p:stCondLst>
                              <p:cond delay="1000"/>
                            </p:stCondLst>
                            <p:childTnLst>
                              <p:par>
                                <p:cTn id="10" presetID="5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par>
                          <p:cTn id="15" fill="hold">
                            <p:stCondLst>
                              <p:cond delay="2000"/>
                            </p:stCondLst>
                            <p:childTnLst>
                              <p:par>
                                <p:cTn id="16" presetID="55" presetClass="entr" presetSubtype="0" fill="hold" grpId="0" nodeType="afterEffect">
                                  <p:stCondLst>
                                    <p:cond delay="0"/>
                                  </p:stCondLst>
                                  <p:childTnLst>
                                    <p:set>
                                      <p:cBhvr>
                                        <p:cTn id="17" dur="2000" fill="hold">
                                          <p:stCondLst>
                                            <p:cond delay="0"/>
                                          </p:stCondLst>
                                        </p:cTn>
                                        <p:tgtEl>
                                          <p:spTgt spid="11"/>
                                        </p:tgtEl>
                                        <p:attrNameLst>
                                          <p:attrName>style.visibility</p:attrName>
                                        </p:attrNameLst>
                                      </p:cBhvr>
                                      <p:to>
                                        <p:strVal val="visible"/>
                                      </p:to>
                                    </p:set>
                                    <p:anim calcmode="lin" valueType="num">
                                      <p:cBhvr>
                                        <p:cTn id="18" dur="2000" fill="hold"/>
                                        <p:tgtEl>
                                          <p:spTgt spid="11"/>
                                        </p:tgtEl>
                                        <p:attrNameLst>
                                          <p:attrName>ppt_w</p:attrName>
                                        </p:attrNameLst>
                                      </p:cBhvr>
                                      <p:tavLst>
                                        <p:tav tm="0">
                                          <p:val>
                                            <p:strVal val="#ppt_w*0.70"/>
                                          </p:val>
                                        </p:tav>
                                        <p:tav tm="100000">
                                          <p:val>
                                            <p:strVal val="#ppt_w"/>
                                          </p:val>
                                        </p:tav>
                                      </p:tavLst>
                                    </p:anim>
                                    <p:anim calcmode="lin" valueType="num">
                                      <p:cBhvr>
                                        <p:cTn id="19" dur="2000" fill="hold"/>
                                        <p:tgtEl>
                                          <p:spTgt spid="11"/>
                                        </p:tgtEl>
                                        <p:attrNameLst>
                                          <p:attrName>ppt_h</p:attrName>
                                        </p:attrNameLst>
                                      </p:cBhvr>
                                      <p:tavLst>
                                        <p:tav tm="0">
                                          <p:val>
                                            <p:strVal val="#ppt_h"/>
                                          </p:val>
                                        </p:tav>
                                        <p:tav tm="100000">
                                          <p:val>
                                            <p:strVal val="#ppt_h"/>
                                          </p:val>
                                        </p:tav>
                                      </p:tavLst>
                                    </p:anim>
                                    <p:animEffect transition="in" filter="fade">
                                      <p:cBhvr>
                                        <p:cTn id="20" dur="2000"/>
                                        <p:tgtEl>
                                          <p:spTgt spid="11"/>
                                        </p:tgtEl>
                                      </p:cBhvr>
                                    </p:animEffect>
                                  </p:childTnLst>
                                </p:cTn>
                              </p:par>
                            </p:childTnLst>
                          </p:cTn>
                        </p:par>
                        <p:par>
                          <p:cTn id="21" fill="hold">
                            <p:stCondLst>
                              <p:cond delay="4000"/>
                            </p:stCondLst>
                            <p:childTnLst>
                              <p:par>
                                <p:cTn id="22" presetID="2" presetClass="entr" presetSubtype="4" fill="hold" nodeType="afterEffect">
                                  <p:stCondLst>
                                    <p:cond delay="0"/>
                                  </p:stCondLst>
                                  <p:childTnLst>
                                    <p:set>
                                      <p:cBhvr>
                                        <p:cTn id="23" dur="1000" fill="hold">
                                          <p:stCondLst>
                                            <p:cond delay="0"/>
                                          </p:stCondLst>
                                        </p:cTn>
                                        <p:tgtEl>
                                          <p:spTgt spid="52"/>
                                        </p:tgtEl>
                                        <p:attrNameLst>
                                          <p:attrName>style.visibility</p:attrName>
                                        </p:attrNameLst>
                                      </p:cBhvr>
                                      <p:to>
                                        <p:strVal val="visible"/>
                                      </p:to>
                                    </p:set>
                                    <p:anim calcmode="lin" valueType="num">
                                      <p:cBhvr additive="base">
                                        <p:cTn id="24" dur="1000" fill="hold"/>
                                        <p:tgtEl>
                                          <p:spTgt spid="52"/>
                                        </p:tgtEl>
                                        <p:attrNameLst>
                                          <p:attrName>ppt_x</p:attrName>
                                        </p:attrNameLst>
                                      </p:cBhvr>
                                      <p:tavLst>
                                        <p:tav tm="0">
                                          <p:val>
                                            <p:strVal val="#ppt_x"/>
                                          </p:val>
                                        </p:tav>
                                        <p:tav tm="100000">
                                          <p:val>
                                            <p:strVal val="#ppt_x"/>
                                          </p:val>
                                        </p:tav>
                                      </p:tavLst>
                                    </p:anim>
                                    <p:anim calcmode="lin" valueType="num">
                                      <p:cBhvr additive="base">
                                        <p:cTn id="25"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20" name="任意多边形: 形状 19"/>
          <p:cNvSpPr/>
          <p:nvPr>
            <p:custDataLst>
              <p:tags r:id="rId2"/>
            </p:custDataLst>
          </p:nvPr>
        </p:nvSpPr>
        <p:spPr>
          <a:xfrm>
            <a:off x="656590" y="1418590"/>
            <a:ext cx="10998835" cy="2232025"/>
          </a:xfrm>
          <a:custGeom>
            <a:avLst/>
            <a:gdLst>
              <a:gd name="connsiteX0" fmla="*/ 74668 w 9429791"/>
              <a:gd name="connsiteY0" fmla="*/ 0 h 2839577"/>
              <a:gd name="connsiteX1" fmla="*/ 9355123 w 9429791"/>
              <a:gd name="connsiteY1" fmla="*/ 0 h 2839577"/>
              <a:gd name="connsiteX2" fmla="*/ 9429791 w 9429791"/>
              <a:gd name="connsiteY2" fmla="*/ 74668 h 2839577"/>
              <a:gd name="connsiteX3" fmla="*/ 9429791 w 9429791"/>
              <a:gd name="connsiteY3" fmla="*/ 2839577 h 2839577"/>
              <a:gd name="connsiteX4" fmla="*/ 0 w 9429791"/>
              <a:gd name="connsiteY4" fmla="*/ 2839577 h 2839577"/>
              <a:gd name="connsiteX5" fmla="*/ 0 w 9429791"/>
              <a:gd name="connsiteY5" fmla="*/ 74668 h 2839577"/>
              <a:gd name="connsiteX6" fmla="*/ 74668 w 9429791"/>
              <a:gd name="connsiteY6" fmla="*/ 0 h 2839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9791" h="2839577">
                <a:moveTo>
                  <a:pt x="74668" y="0"/>
                </a:moveTo>
                <a:lnTo>
                  <a:pt x="9355123" y="0"/>
                </a:lnTo>
                <a:cubicBezTo>
                  <a:pt x="9396361" y="0"/>
                  <a:pt x="9429791" y="33430"/>
                  <a:pt x="9429791" y="74668"/>
                </a:cubicBezTo>
                <a:lnTo>
                  <a:pt x="9429791" y="2839577"/>
                </a:lnTo>
                <a:lnTo>
                  <a:pt x="0" y="2839577"/>
                </a:lnTo>
                <a:lnTo>
                  <a:pt x="0" y="74668"/>
                </a:lnTo>
                <a:cubicBezTo>
                  <a:pt x="0" y="33430"/>
                  <a:pt x="33430" y="0"/>
                  <a:pt x="74668" y="0"/>
                </a:cubicBezTo>
                <a:close/>
              </a:path>
            </a:pathLst>
          </a:custGeom>
          <a:solidFill>
            <a:srgbClr val="FFFFFF"/>
          </a:solidFill>
          <a:ln w="6350" cap="flat" cmpd="sng" algn="ctr">
            <a:solidFill>
              <a:srgbClr val="363636">
                <a:lumMod val="60000"/>
                <a:lumOff val="40000"/>
              </a:srgbClr>
            </a:solidFill>
            <a:prstDash val="solid"/>
            <a:miter lim="800000"/>
          </a:ln>
          <a:effectLst>
            <a:outerShdw blurRad="317500" dist="38100" dir="2700000" algn="tl" rotWithShape="0">
              <a:srgbClr val="C00000">
                <a:alpha val="5000"/>
              </a:srgbClr>
            </a:outerShdw>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grpSp>
        <p:nvGrpSpPr>
          <p:cNvPr id="4" name="组合 3"/>
          <p:cNvGrpSpPr/>
          <p:nvPr/>
        </p:nvGrpSpPr>
        <p:grpSpPr>
          <a:xfrm>
            <a:off x="518795" y="1570355"/>
            <a:ext cx="6414769" cy="659130"/>
            <a:chOff x="818" y="3841"/>
            <a:chExt cx="10102" cy="1038"/>
          </a:xfrm>
        </p:grpSpPr>
        <p:pic>
          <p:nvPicPr>
            <p:cNvPr id="7" name="图片 6" descr="防盗标签"/>
            <p:cNvPicPr>
              <a:picLocks noChangeAspect="1"/>
            </p:cNvPicPr>
            <p:nvPr>
              <p:custDataLst>
                <p:tags r:id="rId3"/>
              </p:custDataLst>
            </p:nvPr>
          </p:nvPicPr>
          <p:blipFill>
            <a:blip r:embed="rId4"/>
            <a:stretch>
              <a:fillRect/>
            </a:stretch>
          </p:blipFill>
          <p:spPr>
            <a:xfrm>
              <a:off x="878" y="3841"/>
              <a:ext cx="7376" cy="754"/>
            </a:xfrm>
            <a:prstGeom prst="rect">
              <a:avLst/>
            </a:prstGeom>
          </p:spPr>
        </p:pic>
        <p:grpSp>
          <p:nvGrpSpPr>
            <p:cNvPr id="21" name="组合 20"/>
            <p:cNvGrpSpPr/>
            <p:nvPr/>
          </p:nvGrpSpPr>
          <p:grpSpPr>
            <a:xfrm>
              <a:off x="818" y="3843"/>
              <a:ext cx="10102" cy="1036"/>
              <a:chOff x="1321796" y="4300803"/>
              <a:chExt cx="3131412" cy="566643"/>
            </a:xfrm>
            <a:gradFill>
              <a:gsLst>
                <a:gs pos="100000">
                  <a:srgbClr val="FC3608"/>
                </a:gs>
                <a:gs pos="0">
                  <a:srgbClr val="EE0000"/>
                </a:gs>
              </a:gsLst>
              <a:lin ang="0" scaled="1"/>
            </a:gradFill>
          </p:grpSpPr>
          <p:sp>
            <p:nvSpPr>
              <p:cNvPr id="25" name="直角三角形 24"/>
              <p:cNvSpPr/>
              <p:nvPr>
                <p:custDataLst>
                  <p:tags r:id="rId5"/>
                </p:custDataLst>
              </p:nvPr>
            </p:nvSpPr>
            <p:spPr>
              <a:xfrm rot="16200000" flipH="1">
                <a:off x="1332845" y="4759877"/>
                <a:ext cx="96520" cy="118618"/>
              </a:xfrm>
              <a:prstGeom prst="rtTriangl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26" name="矩形: 圆顶角 25"/>
              <p:cNvSpPr/>
              <p:nvPr>
                <p:custDataLst>
                  <p:tags r:id="rId6"/>
                </p:custDataLst>
              </p:nvPr>
            </p:nvSpPr>
            <p:spPr>
              <a:xfrm rot="5400000">
                <a:off x="2654482" y="2972456"/>
                <a:ext cx="470379" cy="3127073"/>
              </a:xfrm>
              <a:prstGeom prst="round2SameRect">
                <a:avLst>
                  <a:gd name="adj1" fmla="val 46253"/>
                  <a:gd name="adj2" fmla="val 0"/>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5" name="矩形 4"/>
              <p:cNvSpPr/>
              <p:nvPr>
                <p:custDataLst>
                  <p:tags r:id="rId7"/>
                </p:custDataLst>
              </p:nvPr>
            </p:nvSpPr>
            <p:spPr>
              <a:xfrm>
                <a:off x="1535787" y="4310988"/>
                <a:ext cx="2176676" cy="459987"/>
              </a:xfrm>
              <a:prstGeom prst="rect">
                <a:avLst/>
              </a:prstGeom>
              <a:noFill/>
            </p:spPr>
            <p:txBody>
              <a:bodyPr wrap="none">
                <a:spAutoFit/>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一要抓好班子这个</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牛鼻子</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endPar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sp>
        <p:nvSpPr>
          <p:cNvPr id="6" name="矩形 5"/>
          <p:cNvSpPr/>
          <p:nvPr>
            <p:custDataLst>
              <p:tags r:id="rId8"/>
            </p:custDataLst>
          </p:nvPr>
        </p:nvSpPr>
        <p:spPr>
          <a:xfrm>
            <a:off x="1188493" y="2229359"/>
            <a:ext cx="9813744" cy="1230630"/>
          </a:xfrm>
          <a:prstGeom prst="rect">
            <a:avLst/>
          </a:prstGeom>
          <a:noFill/>
        </p:spPr>
        <p:txBody>
          <a:bodyPr wrap="square" lIns="0" tIns="0" rIns="0" bIns="0" rtlCol="0" anchor="t" anchorCtr="0">
            <a:spAutoFit/>
          </a:bodyPr>
          <a:lstStyle/>
          <a:p>
            <a:pPr marR="0" lvl="0" indent="0" algn="l" defTabSz="1216660" rtl="0" eaLnBrk="1" fontAlgn="auto" latinLnBrk="0" hangingPunct="1">
              <a:lnSpc>
                <a:spcPts val="3200"/>
              </a:lnSpc>
              <a:spcBef>
                <a:spcPct val="20000"/>
              </a:spcBef>
              <a:spcAft>
                <a:spcPct val="0"/>
              </a:spcAft>
              <a:buClr>
                <a:srgbClr val="FC3608"/>
              </a:buClr>
              <a:buSzTx/>
              <a:buNone/>
              <a:defRPr/>
            </a:pP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对不胜任的村干部，该调整的坚决调整；对空缺的岗位，要拓宽选人视野，尽快配齐配强。同时，要加强对</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两委</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班子的思想政治教育和履职能力培训，提升他们的政策水平和领导能力，引导班子成员心往一处想、劲往一处使。</a:t>
            </a:r>
            <a:endPar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endParaRPr>
          </a:p>
        </p:txBody>
      </p:sp>
      <p:sp>
        <p:nvSpPr>
          <p:cNvPr id="8" name="任意多边形: 形状 19"/>
          <p:cNvSpPr/>
          <p:nvPr>
            <p:custDataLst>
              <p:tags r:id="rId9"/>
            </p:custDataLst>
          </p:nvPr>
        </p:nvSpPr>
        <p:spPr>
          <a:xfrm>
            <a:off x="656590" y="3963035"/>
            <a:ext cx="10998835" cy="2232025"/>
          </a:xfrm>
          <a:custGeom>
            <a:avLst/>
            <a:gdLst>
              <a:gd name="connsiteX0" fmla="*/ 74668 w 9429791"/>
              <a:gd name="connsiteY0" fmla="*/ 0 h 2839577"/>
              <a:gd name="connsiteX1" fmla="*/ 9355123 w 9429791"/>
              <a:gd name="connsiteY1" fmla="*/ 0 h 2839577"/>
              <a:gd name="connsiteX2" fmla="*/ 9429791 w 9429791"/>
              <a:gd name="connsiteY2" fmla="*/ 74668 h 2839577"/>
              <a:gd name="connsiteX3" fmla="*/ 9429791 w 9429791"/>
              <a:gd name="connsiteY3" fmla="*/ 2839577 h 2839577"/>
              <a:gd name="connsiteX4" fmla="*/ 0 w 9429791"/>
              <a:gd name="connsiteY4" fmla="*/ 2839577 h 2839577"/>
              <a:gd name="connsiteX5" fmla="*/ 0 w 9429791"/>
              <a:gd name="connsiteY5" fmla="*/ 74668 h 2839577"/>
              <a:gd name="connsiteX6" fmla="*/ 74668 w 9429791"/>
              <a:gd name="connsiteY6" fmla="*/ 0 h 2839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9791" h="2839577">
                <a:moveTo>
                  <a:pt x="74668" y="0"/>
                </a:moveTo>
                <a:lnTo>
                  <a:pt x="9355123" y="0"/>
                </a:lnTo>
                <a:cubicBezTo>
                  <a:pt x="9396361" y="0"/>
                  <a:pt x="9429791" y="33430"/>
                  <a:pt x="9429791" y="74668"/>
                </a:cubicBezTo>
                <a:lnTo>
                  <a:pt x="9429791" y="2839577"/>
                </a:lnTo>
                <a:lnTo>
                  <a:pt x="0" y="2839577"/>
                </a:lnTo>
                <a:lnTo>
                  <a:pt x="0" y="74668"/>
                </a:lnTo>
                <a:cubicBezTo>
                  <a:pt x="0" y="33430"/>
                  <a:pt x="33430" y="0"/>
                  <a:pt x="74668" y="0"/>
                </a:cubicBezTo>
                <a:close/>
              </a:path>
            </a:pathLst>
          </a:custGeom>
          <a:solidFill>
            <a:srgbClr val="FFFFFF"/>
          </a:solidFill>
          <a:ln w="6350" cap="flat" cmpd="sng" algn="ctr">
            <a:solidFill>
              <a:srgbClr val="363636">
                <a:lumMod val="60000"/>
                <a:lumOff val="40000"/>
              </a:srgbClr>
            </a:solidFill>
            <a:prstDash val="solid"/>
            <a:miter lim="800000"/>
          </a:ln>
          <a:effectLst>
            <a:outerShdw blurRad="317500" dist="38100" dir="2700000" algn="tl" rotWithShape="0">
              <a:srgbClr val="C00000">
                <a:alpha val="5000"/>
              </a:srgbClr>
            </a:outerShdw>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grpSp>
        <p:nvGrpSpPr>
          <p:cNvPr id="9" name="组合 8"/>
          <p:cNvGrpSpPr/>
          <p:nvPr/>
        </p:nvGrpSpPr>
        <p:grpSpPr>
          <a:xfrm>
            <a:off x="518795" y="4114800"/>
            <a:ext cx="6414769" cy="659130"/>
            <a:chOff x="818" y="3841"/>
            <a:chExt cx="10102" cy="1038"/>
          </a:xfrm>
        </p:grpSpPr>
        <p:pic>
          <p:nvPicPr>
            <p:cNvPr id="12" name="图片 11" descr="防盗标签"/>
            <p:cNvPicPr>
              <a:picLocks noChangeAspect="1"/>
            </p:cNvPicPr>
            <p:nvPr>
              <p:custDataLst>
                <p:tags r:id="rId10"/>
              </p:custDataLst>
            </p:nvPr>
          </p:nvPicPr>
          <p:blipFill>
            <a:blip r:embed="rId4"/>
            <a:stretch>
              <a:fillRect/>
            </a:stretch>
          </p:blipFill>
          <p:spPr>
            <a:xfrm>
              <a:off x="878" y="3841"/>
              <a:ext cx="7376" cy="754"/>
            </a:xfrm>
            <a:prstGeom prst="rect">
              <a:avLst/>
            </a:prstGeom>
          </p:spPr>
        </p:pic>
        <p:grpSp>
          <p:nvGrpSpPr>
            <p:cNvPr id="13" name="组合 12"/>
            <p:cNvGrpSpPr/>
            <p:nvPr/>
          </p:nvGrpSpPr>
          <p:grpSpPr>
            <a:xfrm>
              <a:off x="818" y="3843"/>
              <a:ext cx="10102" cy="1036"/>
              <a:chOff x="1321796" y="4300803"/>
              <a:chExt cx="3131412" cy="566643"/>
            </a:xfrm>
            <a:gradFill>
              <a:gsLst>
                <a:gs pos="100000">
                  <a:srgbClr val="FC3608"/>
                </a:gs>
                <a:gs pos="0">
                  <a:srgbClr val="EE0000"/>
                </a:gs>
              </a:gsLst>
              <a:lin ang="0" scaled="1"/>
            </a:gradFill>
          </p:grpSpPr>
          <p:sp>
            <p:nvSpPr>
              <p:cNvPr id="14" name="直角三角形 13"/>
              <p:cNvSpPr/>
              <p:nvPr>
                <p:custDataLst>
                  <p:tags r:id="rId11"/>
                </p:custDataLst>
              </p:nvPr>
            </p:nvSpPr>
            <p:spPr>
              <a:xfrm rot="16200000" flipH="1">
                <a:off x="1332845" y="4759877"/>
                <a:ext cx="96520" cy="118618"/>
              </a:xfrm>
              <a:prstGeom prst="rtTriangl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5" name="矩形: 圆顶角 25"/>
              <p:cNvSpPr/>
              <p:nvPr>
                <p:custDataLst>
                  <p:tags r:id="rId12"/>
                </p:custDataLst>
              </p:nvPr>
            </p:nvSpPr>
            <p:spPr>
              <a:xfrm rot="5400000">
                <a:off x="2654482" y="2972456"/>
                <a:ext cx="470379" cy="3127073"/>
              </a:xfrm>
              <a:prstGeom prst="round2SameRect">
                <a:avLst>
                  <a:gd name="adj1" fmla="val 46253"/>
                  <a:gd name="adj2" fmla="val 0"/>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 name="矩形 15"/>
              <p:cNvSpPr/>
              <p:nvPr>
                <p:custDataLst>
                  <p:tags r:id="rId13"/>
                </p:custDataLst>
              </p:nvPr>
            </p:nvSpPr>
            <p:spPr>
              <a:xfrm>
                <a:off x="1535787" y="4310988"/>
                <a:ext cx="2027576" cy="459987"/>
              </a:xfrm>
              <a:prstGeom prst="rect">
                <a:avLst/>
              </a:prstGeom>
              <a:noFill/>
            </p:spPr>
            <p:txBody>
              <a:bodyPr wrap="none">
                <a:spAutoFit/>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二要激活党员这个</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细胞</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endPar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sp>
        <p:nvSpPr>
          <p:cNvPr id="17" name="矩形 16"/>
          <p:cNvSpPr/>
          <p:nvPr>
            <p:custDataLst>
              <p:tags r:id="rId14"/>
            </p:custDataLst>
          </p:nvPr>
        </p:nvSpPr>
        <p:spPr>
          <a:xfrm>
            <a:off x="1188493" y="4773804"/>
            <a:ext cx="9813744" cy="1230630"/>
          </a:xfrm>
          <a:prstGeom prst="rect">
            <a:avLst/>
          </a:prstGeom>
          <a:noFill/>
        </p:spPr>
        <p:txBody>
          <a:bodyPr wrap="square" lIns="0" tIns="0" rIns="0" bIns="0" rtlCol="0" anchor="t" anchorCtr="0">
            <a:spAutoFit/>
          </a:bodyPr>
          <a:lstStyle/>
          <a:p>
            <a:pPr marR="0" lvl="0" indent="0" algn="l" defTabSz="1216660" rtl="0" eaLnBrk="1" fontAlgn="auto" latinLnBrk="0" hangingPunct="1">
              <a:lnSpc>
                <a:spcPts val="3200"/>
              </a:lnSpc>
              <a:spcBef>
                <a:spcPct val="20000"/>
              </a:spcBef>
              <a:spcAft>
                <a:spcPct val="0"/>
              </a:spcAft>
              <a:buClr>
                <a:srgbClr val="FC3608"/>
              </a:buClr>
              <a:buSzTx/>
              <a:buNone/>
              <a:defRPr/>
            </a:pP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严格落实</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三会一课</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、主题党日等制度，让党内政治生活真正</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活</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起来、</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严</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起来。可以设立党员先锋岗、党员责任区，组织党员在人居环境整治、政策宣传、矛盾调解等工作中亮身份、作表率，让党员的先锋模范作用看得见、摸得着。</a:t>
            </a:r>
            <a:endPar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20" name="任意多边形: 形状 19"/>
          <p:cNvSpPr/>
          <p:nvPr>
            <p:custDataLst>
              <p:tags r:id="rId2"/>
            </p:custDataLst>
          </p:nvPr>
        </p:nvSpPr>
        <p:spPr>
          <a:xfrm>
            <a:off x="656590" y="1757045"/>
            <a:ext cx="10998835" cy="3342640"/>
          </a:xfrm>
          <a:custGeom>
            <a:avLst/>
            <a:gdLst>
              <a:gd name="connsiteX0" fmla="*/ 74668 w 9429791"/>
              <a:gd name="connsiteY0" fmla="*/ 0 h 2839577"/>
              <a:gd name="connsiteX1" fmla="*/ 9355123 w 9429791"/>
              <a:gd name="connsiteY1" fmla="*/ 0 h 2839577"/>
              <a:gd name="connsiteX2" fmla="*/ 9429791 w 9429791"/>
              <a:gd name="connsiteY2" fmla="*/ 74668 h 2839577"/>
              <a:gd name="connsiteX3" fmla="*/ 9429791 w 9429791"/>
              <a:gd name="connsiteY3" fmla="*/ 2839577 h 2839577"/>
              <a:gd name="connsiteX4" fmla="*/ 0 w 9429791"/>
              <a:gd name="connsiteY4" fmla="*/ 2839577 h 2839577"/>
              <a:gd name="connsiteX5" fmla="*/ 0 w 9429791"/>
              <a:gd name="connsiteY5" fmla="*/ 74668 h 2839577"/>
              <a:gd name="connsiteX6" fmla="*/ 74668 w 9429791"/>
              <a:gd name="connsiteY6" fmla="*/ 0 h 2839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9791" h="2839577">
                <a:moveTo>
                  <a:pt x="74668" y="0"/>
                </a:moveTo>
                <a:lnTo>
                  <a:pt x="9355123" y="0"/>
                </a:lnTo>
                <a:cubicBezTo>
                  <a:pt x="9396361" y="0"/>
                  <a:pt x="9429791" y="33430"/>
                  <a:pt x="9429791" y="74668"/>
                </a:cubicBezTo>
                <a:lnTo>
                  <a:pt x="9429791" y="2839577"/>
                </a:lnTo>
                <a:lnTo>
                  <a:pt x="0" y="2839577"/>
                </a:lnTo>
                <a:lnTo>
                  <a:pt x="0" y="74668"/>
                </a:lnTo>
                <a:cubicBezTo>
                  <a:pt x="0" y="33430"/>
                  <a:pt x="33430" y="0"/>
                  <a:pt x="74668" y="0"/>
                </a:cubicBezTo>
                <a:close/>
              </a:path>
            </a:pathLst>
          </a:custGeom>
          <a:solidFill>
            <a:srgbClr val="FFFFFF"/>
          </a:solidFill>
          <a:ln w="6350" cap="flat" cmpd="sng" algn="ctr">
            <a:solidFill>
              <a:srgbClr val="363636">
                <a:lumMod val="60000"/>
                <a:lumOff val="40000"/>
              </a:srgbClr>
            </a:solidFill>
            <a:prstDash val="solid"/>
            <a:miter lim="800000"/>
          </a:ln>
          <a:effectLst>
            <a:outerShdw blurRad="317500" dist="38100" dir="2700000" algn="tl" rotWithShape="0">
              <a:srgbClr val="C00000">
                <a:alpha val="5000"/>
              </a:srgbClr>
            </a:outerShdw>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grpSp>
        <p:nvGrpSpPr>
          <p:cNvPr id="4" name="组合 3"/>
          <p:cNvGrpSpPr/>
          <p:nvPr/>
        </p:nvGrpSpPr>
        <p:grpSpPr>
          <a:xfrm>
            <a:off x="518795" y="1908810"/>
            <a:ext cx="6414769" cy="659130"/>
            <a:chOff x="818" y="3841"/>
            <a:chExt cx="10102" cy="1038"/>
          </a:xfrm>
        </p:grpSpPr>
        <p:pic>
          <p:nvPicPr>
            <p:cNvPr id="7" name="图片 6" descr="防盗标签"/>
            <p:cNvPicPr>
              <a:picLocks noChangeAspect="1"/>
            </p:cNvPicPr>
            <p:nvPr>
              <p:custDataLst>
                <p:tags r:id="rId3"/>
              </p:custDataLst>
            </p:nvPr>
          </p:nvPicPr>
          <p:blipFill>
            <a:blip r:embed="rId4"/>
            <a:stretch>
              <a:fillRect/>
            </a:stretch>
          </p:blipFill>
          <p:spPr>
            <a:xfrm>
              <a:off x="878" y="3841"/>
              <a:ext cx="7376" cy="754"/>
            </a:xfrm>
            <a:prstGeom prst="rect">
              <a:avLst/>
            </a:prstGeom>
          </p:spPr>
        </p:pic>
        <p:grpSp>
          <p:nvGrpSpPr>
            <p:cNvPr id="21" name="组合 20"/>
            <p:cNvGrpSpPr/>
            <p:nvPr/>
          </p:nvGrpSpPr>
          <p:grpSpPr>
            <a:xfrm>
              <a:off x="818" y="3843"/>
              <a:ext cx="10102" cy="1036"/>
              <a:chOff x="1321796" y="4300803"/>
              <a:chExt cx="3131412" cy="566643"/>
            </a:xfrm>
            <a:gradFill>
              <a:gsLst>
                <a:gs pos="100000">
                  <a:srgbClr val="FC3608"/>
                </a:gs>
                <a:gs pos="0">
                  <a:srgbClr val="EE0000"/>
                </a:gs>
              </a:gsLst>
              <a:lin ang="0" scaled="1"/>
            </a:gradFill>
          </p:grpSpPr>
          <p:sp>
            <p:nvSpPr>
              <p:cNvPr id="25" name="直角三角形 24"/>
              <p:cNvSpPr/>
              <p:nvPr>
                <p:custDataLst>
                  <p:tags r:id="rId5"/>
                </p:custDataLst>
              </p:nvPr>
            </p:nvSpPr>
            <p:spPr>
              <a:xfrm rot="16200000" flipH="1">
                <a:off x="1332845" y="4759877"/>
                <a:ext cx="96520" cy="118618"/>
              </a:xfrm>
              <a:prstGeom prst="rtTriangl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26" name="矩形: 圆顶角 25"/>
              <p:cNvSpPr/>
              <p:nvPr>
                <p:custDataLst>
                  <p:tags r:id="rId6"/>
                </p:custDataLst>
              </p:nvPr>
            </p:nvSpPr>
            <p:spPr>
              <a:xfrm rot="5400000">
                <a:off x="2654482" y="2972456"/>
                <a:ext cx="470379" cy="3127073"/>
              </a:xfrm>
              <a:prstGeom prst="round2SameRect">
                <a:avLst>
                  <a:gd name="adj1" fmla="val 46253"/>
                  <a:gd name="adj2" fmla="val 0"/>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5" name="矩形 4"/>
              <p:cNvSpPr/>
              <p:nvPr>
                <p:custDataLst>
                  <p:tags r:id="rId7"/>
                </p:custDataLst>
              </p:nvPr>
            </p:nvSpPr>
            <p:spPr>
              <a:xfrm>
                <a:off x="1535787" y="4310988"/>
                <a:ext cx="2176676" cy="459987"/>
              </a:xfrm>
              <a:prstGeom prst="rect">
                <a:avLst/>
              </a:prstGeom>
              <a:noFill/>
            </p:spPr>
            <p:txBody>
              <a:bodyPr wrap="none">
                <a:spAutoFit/>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三要找准发展这个</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金钥匙</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endPar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sp>
        <p:nvSpPr>
          <p:cNvPr id="6" name="矩形 5"/>
          <p:cNvSpPr/>
          <p:nvPr>
            <p:custDataLst>
              <p:tags r:id="rId8"/>
            </p:custDataLst>
          </p:nvPr>
        </p:nvSpPr>
        <p:spPr>
          <a:xfrm>
            <a:off x="1159918" y="2728469"/>
            <a:ext cx="9813744" cy="2077085"/>
          </a:xfrm>
          <a:prstGeom prst="rect">
            <a:avLst/>
          </a:prstGeom>
          <a:noFill/>
        </p:spPr>
        <p:txBody>
          <a:bodyPr wrap="square" lIns="0" tIns="0" rIns="0" bIns="0" rtlCol="0" anchor="t" anchorCtr="0">
            <a:spAutoFit/>
          </a:bodyPr>
          <a:lstStyle/>
          <a:p>
            <a:pPr marR="0" lvl="0" indent="0" algn="l" defTabSz="1216660" rtl="0" eaLnBrk="1" fontAlgn="auto" latinLnBrk="0" hangingPunct="1">
              <a:lnSpc>
                <a:spcPct val="150000"/>
              </a:lnSpc>
              <a:spcBef>
                <a:spcPct val="20000"/>
              </a:spcBef>
              <a:spcAft>
                <a:spcPct val="0"/>
              </a:spcAft>
              <a:buClr>
                <a:srgbClr val="FC3608"/>
              </a:buClr>
              <a:buSzTx/>
              <a:buNone/>
              <a:defRPr/>
            </a:pP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没有产业支撑，整治的效果就难以持久。驻村工作队和村</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两委</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要带领大家深入研究市场，盘点村里资源，科学谋划产业项目。我听说隔壁的</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村，前两年也是软弱涣散村，他们通过党支部领办合作社，发展高山生态茶园，</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2024</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年村集体经济收入突破了</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50</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万元，村庄面貌焕然一新，党组织的威信也大大提高。他们的经验值得我们学习。我们要千方百计壮大村集体经济，带领群众增收致富，让大家看到实实在在的变化，尝到实实在在的甜头。</a:t>
            </a:r>
            <a:endPar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20" name="任意多边形: 形状 19"/>
          <p:cNvSpPr/>
          <p:nvPr>
            <p:custDataLst>
              <p:tags r:id="rId2"/>
            </p:custDataLst>
          </p:nvPr>
        </p:nvSpPr>
        <p:spPr>
          <a:xfrm>
            <a:off x="656590" y="1757045"/>
            <a:ext cx="10998835" cy="4104005"/>
          </a:xfrm>
          <a:custGeom>
            <a:avLst/>
            <a:gdLst>
              <a:gd name="connsiteX0" fmla="*/ 74668 w 9429791"/>
              <a:gd name="connsiteY0" fmla="*/ 0 h 2839577"/>
              <a:gd name="connsiteX1" fmla="*/ 9355123 w 9429791"/>
              <a:gd name="connsiteY1" fmla="*/ 0 h 2839577"/>
              <a:gd name="connsiteX2" fmla="*/ 9429791 w 9429791"/>
              <a:gd name="connsiteY2" fmla="*/ 74668 h 2839577"/>
              <a:gd name="connsiteX3" fmla="*/ 9429791 w 9429791"/>
              <a:gd name="connsiteY3" fmla="*/ 2839577 h 2839577"/>
              <a:gd name="connsiteX4" fmla="*/ 0 w 9429791"/>
              <a:gd name="connsiteY4" fmla="*/ 2839577 h 2839577"/>
              <a:gd name="connsiteX5" fmla="*/ 0 w 9429791"/>
              <a:gd name="connsiteY5" fmla="*/ 74668 h 2839577"/>
              <a:gd name="connsiteX6" fmla="*/ 74668 w 9429791"/>
              <a:gd name="connsiteY6" fmla="*/ 0 h 2839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9791" h="2839577">
                <a:moveTo>
                  <a:pt x="74668" y="0"/>
                </a:moveTo>
                <a:lnTo>
                  <a:pt x="9355123" y="0"/>
                </a:lnTo>
                <a:cubicBezTo>
                  <a:pt x="9396361" y="0"/>
                  <a:pt x="9429791" y="33430"/>
                  <a:pt x="9429791" y="74668"/>
                </a:cubicBezTo>
                <a:lnTo>
                  <a:pt x="9429791" y="2839577"/>
                </a:lnTo>
                <a:lnTo>
                  <a:pt x="0" y="2839577"/>
                </a:lnTo>
                <a:lnTo>
                  <a:pt x="0" y="74668"/>
                </a:lnTo>
                <a:cubicBezTo>
                  <a:pt x="0" y="33430"/>
                  <a:pt x="33430" y="0"/>
                  <a:pt x="74668" y="0"/>
                </a:cubicBezTo>
                <a:close/>
              </a:path>
            </a:pathLst>
          </a:custGeom>
          <a:solidFill>
            <a:srgbClr val="FFFFFF"/>
          </a:solidFill>
          <a:ln w="6350" cap="flat" cmpd="sng" algn="ctr">
            <a:solidFill>
              <a:srgbClr val="363636">
                <a:lumMod val="60000"/>
                <a:lumOff val="40000"/>
              </a:srgbClr>
            </a:solidFill>
            <a:prstDash val="solid"/>
            <a:miter lim="800000"/>
          </a:ln>
          <a:effectLst>
            <a:outerShdw blurRad="317500" dist="38100" dir="2700000" algn="tl" rotWithShape="0">
              <a:srgbClr val="C00000">
                <a:alpha val="5000"/>
              </a:srgbClr>
            </a:outerShdw>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grpSp>
        <p:nvGrpSpPr>
          <p:cNvPr id="4" name="组合 3"/>
          <p:cNvGrpSpPr/>
          <p:nvPr/>
        </p:nvGrpSpPr>
        <p:grpSpPr>
          <a:xfrm>
            <a:off x="518795" y="1908810"/>
            <a:ext cx="6414769" cy="659130"/>
            <a:chOff x="818" y="3841"/>
            <a:chExt cx="10102" cy="1038"/>
          </a:xfrm>
        </p:grpSpPr>
        <p:pic>
          <p:nvPicPr>
            <p:cNvPr id="7" name="图片 6" descr="防盗标签"/>
            <p:cNvPicPr>
              <a:picLocks noChangeAspect="1"/>
            </p:cNvPicPr>
            <p:nvPr>
              <p:custDataLst>
                <p:tags r:id="rId3"/>
              </p:custDataLst>
            </p:nvPr>
          </p:nvPicPr>
          <p:blipFill>
            <a:blip r:embed="rId4"/>
            <a:stretch>
              <a:fillRect/>
            </a:stretch>
          </p:blipFill>
          <p:spPr>
            <a:xfrm>
              <a:off x="878" y="3841"/>
              <a:ext cx="7376" cy="754"/>
            </a:xfrm>
            <a:prstGeom prst="rect">
              <a:avLst/>
            </a:prstGeom>
          </p:spPr>
        </p:pic>
        <p:grpSp>
          <p:nvGrpSpPr>
            <p:cNvPr id="21" name="组合 20"/>
            <p:cNvGrpSpPr/>
            <p:nvPr/>
          </p:nvGrpSpPr>
          <p:grpSpPr>
            <a:xfrm>
              <a:off x="818" y="3843"/>
              <a:ext cx="10102" cy="1036"/>
              <a:chOff x="1321796" y="4300803"/>
              <a:chExt cx="3131412" cy="566643"/>
            </a:xfrm>
            <a:gradFill>
              <a:gsLst>
                <a:gs pos="100000">
                  <a:srgbClr val="FC3608"/>
                </a:gs>
                <a:gs pos="0">
                  <a:srgbClr val="EE0000"/>
                </a:gs>
              </a:gsLst>
              <a:lin ang="0" scaled="1"/>
            </a:gradFill>
          </p:grpSpPr>
          <p:sp>
            <p:nvSpPr>
              <p:cNvPr id="25" name="直角三角形 24"/>
              <p:cNvSpPr/>
              <p:nvPr>
                <p:custDataLst>
                  <p:tags r:id="rId5"/>
                </p:custDataLst>
              </p:nvPr>
            </p:nvSpPr>
            <p:spPr>
              <a:xfrm rot="16200000" flipH="1">
                <a:off x="1332845" y="4759877"/>
                <a:ext cx="96520" cy="118618"/>
              </a:xfrm>
              <a:prstGeom prst="rtTriangl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26" name="矩形: 圆顶角 25"/>
              <p:cNvSpPr/>
              <p:nvPr>
                <p:custDataLst>
                  <p:tags r:id="rId6"/>
                </p:custDataLst>
              </p:nvPr>
            </p:nvSpPr>
            <p:spPr>
              <a:xfrm rot="5400000">
                <a:off x="2654482" y="2972456"/>
                <a:ext cx="470379" cy="3127073"/>
              </a:xfrm>
              <a:prstGeom prst="round2SameRect">
                <a:avLst>
                  <a:gd name="adj1" fmla="val 46253"/>
                  <a:gd name="adj2" fmla="val 0"/>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5" name="矩形 4"/>
              <p:cNvSpPr/>
              <p:nvPr>
                <p:custDataLst>
                  <p:tags r:id="rId7"/>
                </p:custDataLst>
              </p:nvPr>
            </p:nvSpPr>
            <p:spPr>
              <a:xfrm>
                <a:off x="1535787" y="4310988"/>
                <a:ext cx="2176676" cy="459987"/>
              </a:xfrm>
              <a:prstGeom prst="rect">
                <a:avLst/>
              </a:prstGeom>
              <a:noFill/>
            </p:spPr>
            <p:txBody>
              <a:bodyPr wrap="none">
                <a:spAutoFit/>
              </a:bodyPr>
              <a:lstStyle/>
              <a:p>
                <a:pPr marL="0" marR="0" lvl="0" indent="0" algn="l" defTabSz="914400" rtl="0" eaLnBrk="1" fontAlgn="auto" latinLnBrk="0" hangingPunct="1">
                  <a:lnSpc>
                    <a:spcPct val="120000"/>
                  </a:lnSpc>
                  <a:spcBef>
                    <a:spcPct val="0"/>
                  </a:spcBef>
                  <a:spcAft>
                    <a:spcPct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四要办好民生这件</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头等事</a:t>
                </a:r>
                <a:r>
                  <a:rPr kumimoji="0" lang="en-US" altLang="zh-CN"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rPr>
                  <a:t>。</a:t>
                </a:r>
                <a:endParaRPr kumimoji="0" lang="zh-CN" altLang="en-US" sz="2400" b="1" i="0" u="none" strike="noStrike" kern="0" cap="none" spc="0" normalizeH="0" baseline="0" noProof="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sp>
        <p:nvSpPr>
          <p:cNvPr id="6" name="矩形 5"/>
          <p:cNvSpPr/>
          <p:nvPr>
            <p:custDataLst>
              <p:tags r:id="rId8"/>
            </p:custDataLst>
          </p:nvPr>
        </p:nvSpPr>
        <p:spPr>
          <a:xfrm>
            <a:off x="1159918" y="2728469"/>
            <a:ext cx="9813744" cy="2908300"/>
          </a:xfrm>
          <a:prstGeom prst="rect">
            <a:avLst/>
          </a:prstGeom>
          <a:noFill/>
        </p:spPr>
        <p:txBody>
          <a:bodyPr wrap="square" lIns="0" tIns="0" rIns="0" bIns="0" rtlCol="0" anchor="t" anchorCtr="0">
            <a:spAutoFit/>
          </a:bodyPr>
          <a:lstStyle/>
          <a:p>
            <a:pPr marR="0" lvl="0" indent="0" algn="l" defTabSz="1216660" rtl="0" eaLnBrk="1" fontAlgn="auto" latinLnBrk="0" hangingPunct="1">
              <a:lnSpc>
                <a:spcPct val="150000"/>
              </a:lnSpc>
              <a:spcBef>
                <a:spcPct val="20000"/>
              </a:spcBef>
              <a:spcAft>
                <a:spcPct val="0"/>
              </a:spcAft>
              <a:buClr>
                <a:srgbClr val="FC3608"/>
              </a:buClr>
              <a:buSzTx/>
              <a:buNone/>
              <a:defRPr/>
            </a:pP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要从群众最急、最盼、最怨的事情入手，集中力量解决一批民生实事。比如，村里的道路是否需要硬化？饮水安全有没有保障？困难群众的生活有没有着落？要把这些问题作为整治的切入点，办好一件，群众的心就热一分。去年，</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县的</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村，也是一个典型的软弱涣散村，班子不和、矛盾重重。县委派驻工作组后，第一件事就是筹集资金，解决了困扰村民多年的灌溉水渠失修问题。这件事办成后，老百姓的气顺了，对村</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两委</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和工作组的态度也转变了，后续各项工作的推进就顺利多了。初步数据显示，经过为期半年的集中整治，该村的群众满意度从整治前的不足</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60%</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跃升至</a:t>
            </a:r>
            <a:r>
              <a:rPr kumimoji="0" lang="en-US" altLang="zh-CN"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95%</a:t>
            </a:r>
            <a:r>
              <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rPr>
              <a:t>以上。</a:t>
            </a:r>
            <a:endParaRPr kumimoji="0" lang="zh-CN" altLang="en-US" b="0" i="0" u="none" strike="noStrike" kern="1200" cap="none" spc="0" normalizeH="0" baseline="0" noProof="0">
              <a:ln>
                <a:noFill/>
              </a:ln>
              <a:solidFill>
                <a:srgbClr val="4D4D4D">
                  <a:lumMod val="75000"/>
                </a:srgbClr>
              </a:solidFill>
              <a:effectLst/>
              <a:uLnTx/>
              <a:uFillTx/>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严格遵循程序步骤，推动</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究竟怎么整治</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的措施落地</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grpSp>
        <p:nvGrpSpPr>
          <p:cNvPr id="2" name="组合 1"/>
          <p:cNvGrpSpPr/>
          <p:nvPr/>
        </p:nvGrpSpPr>
        <p:grpSpPr>
          <a:xfrm>
            <a:off x="1481455" y="1733549"/>
            <a:ext cx="9606915" cy="781686"/>
            <a:chOff x="5923603" y="2078357"/>
            <a:chExt cx="9606890" cy="781486"/>
          </a:xfrm>
        </p:grpSpPr>
        <p:cxnSp>
          <p:nvCxnSpPr>
            <p:cNvPr id="3" name="直接连接符 2"/>
            <p:cNvCxnSpPr/>
            <p:nvPr/>
          </p:nvCxnSpPr>
          <p:spPr>
            <a:xfrm>
              <a:off x="5923603" y="2838857"/>
              <a:ext cx="7750829" cy="0"/>
            </a:xfrm>
            <a:prstGeom prst="line">
              <a:avLst/>
            </a:prstGeom>
            <a:ln w="601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89" name="Object 60006"/>
            <p:cNvSpPr txBox="1"/>
            <p:nvPr/>
          </p:nvSpPr>
          <p:spPr>
            <a:xfrm>
              <a:off x="5924213" y="2078357"/>
              <a:ext cx="9606280" cy="671830"/>
            </a:xfrm>
            <a:prstGeom prst="rect">
              <a:avLst/>
            </a:prstGeom>
          </p:spPr>
          <p:txBody>
            <a:bodyPr vert="horz" lIns="49175" tIns="24588" rIns="49175" bIns="24588" rtlCol="0" anchor="t" anchorCtr="0">
              <a:noAutofit/>
            </a:bodyPr>
            <a:lstStyle/>
            <a:p>
              <a:pPr lvl="0">
                <a:lnSpc>
                  <a:spcPct val="114000"/>
                </a:lnSpc>
                <a:defRPr/>
              </a:pP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第四阶段：考核验收，巩固</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疗效</a:t>
              </a:r>
              <a:r>
                <a:rPr lang="en-US" altLang="zh-CN"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r>
                <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a:t>
              </a:r>
              <a:endParaRPr lang="zh-CN" altLang="en-US" sz="2800">
                <a:solidFill>
                  <a:schemeClr val="tx1"/>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
          <p:nvSpPr>
            <p:cNvPr id="96" name="image 60007-mask"/>
            <p:cNvSpPr/>
            <p:nvPr/>
          </p:nvSpPr>
          <p:spPr>
            <a:xfrm>
              <a:off x="5923603" y="2817872"/>
              <a:ext cx="671529" cy="4197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Medium" panose="020B0600000000000000" pitchFamily="34" charset="-122"/>
                <a:ea typeface="思源黑体 CN Medium" panose="020B0600000000000000" pitchFamily="34" charset="-122"/>
                <a:cs typeface="+mn-cs"/>
              </a:endParaRPr>
            </a:p>
          </p:txBody>
        </p:sp>
      </p:grpSp>
      <p:grpSp>
        <p:nvGrpSpPr>
          <p:cNvPr id="171" name="Group 134"/>
          <p:cNvGrpSpPr/>
          <p:nvPr/>
        </p:nvGrpSpPr>
        <p:grpSpPr>
          <a:xfrm>
            <a:off x="504190" y="1621790"/>
            <a:ext cx="784225" cy="783590"/>
            <a:chOff x="2517775" y="4211638"/>
            <a:chExt cx="450850" cy="450850"/>
          </a:xfrm>
        </p:grpSpPr>
        <p:sp>
          <p:nvSpPr>
            <p:cNvPr id="172" name="Oval 11"/>
            <p:cNvSpPr>
              <a:spLocks noChangeArrowheads="1"/>
            </p:cNvSpPr>
            <p:nvPr/>
          </p:nvSpPr>
          <p:spPr bwMode="auto">
            <a:xfrm>
              <a:off x="2517775" y="4211638"/>
              <a:ext cx="450850" cy="450850"/>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SzTx/>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buFontTx/>
                <a:buNone/>
              </a:pPr>
              <a:endParaRPr lang="zh-CN" altLang="en-US">
                <a:latin typeface="思源黑体 CN Medium" panose="020B0600000000000000" pitchFamily="34" charset="-122"/>
                <a:ea typeface="思源黑体 CN Medium" panose="020B0600000000000000" pitchFamily="34" charset="-122"/>
              </a:endParaRPr>
            </a:p>
          </p:txBody>
        </p:sp>
        <p:sp>
          <p:nvSpPr>
            <p:cNvPr id="173" name="Freeform 12"/>
            <p:cNvSpPr/>
            <p:nvPr/>
          </p:nvSpPr>
          <p:spPr bwMode="auto">
            <a:xfrm>
              <a:off x="2603500" y="4311651"/>
              <a:ext cx="325438" cy="260350"/>
            </a:xfrm>
            <a:custGeom>
              <a:avLst/>
              <a:gdLst>
                <a:gd name="T0" fmla="*/ 0 w 458"/>
                <a:gd name="T1" fmla="*/ 0 h 367"/>
                <a:gd name="T2" fmla="*/ 2147483647 w 458"/>
                <a:gd name="T3" fmla="*/ 0 h 367"/>
                <a:gd name="T4" fmla="*/ 2147483647 w 458"/>
                <a:gd name="T5" fmla="*/ 2147483647 h 367"/>
                <a:gd name="T6" fmla="*/ 2147483647 w 458"/>
                <a:gd name="T7" fmla="*/ 2147483647 h 367"/>
                <a:gd name="T8" fmla="*/ 0 w 458"/>
                <a:gd name="T9" fmla="*/ 2147483647 h 367"/>
                <a:gd name="T10" fmla="*/ 2147483647 w 458"/>
                <a:gd name="T11" fmla="*/ 2147483647 h 367"/>
                <a:gd name="T12" fmla="*/ 0 w 458"/>
                <a:gd name="T13" fmla="*/ 0 h 367"/>
                <a:gd name="T14" fmla="*/ 2147483647 w 458"/>
                <a:gd name="T15" fmla="*/ 0 h 367"/>
                <a:gd name="T16" fmla="*/ 2147483647 w 458"/>
                <a:gd name="T17" fmla="*/ 0 h 367"/>
                <a:gd name="T18" fmla="*/ 2147483647 w 458"/>
                <a:gd name="T19" fmla="*/ 2147483647 h 367"/>
                <a:gd name="T20" fmla="*/ 2147483647 w 458"/>
                <a:gd name="T21" fmla="*/ 2147483647 h 367"/>
                <a:gd name="T22" fmla="*/ 2147483647 w 458"/>
                <a:gd name="T23" fmla="*/ 2147483647 h 367"/>
                <a:gd name="T24" fmla="*/ 2147483647 w 458"/>
                <a:gd name="T25" fmla="*/ 2147483647 h 367"/>
                <a:gd name="T26" fmla="*/ 2147483647 w 458"/>
                <a:gd name="T27" fmla="*/ 0 h 3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思源黑体 CN Medium" panose="020B0600000000000000" pitchFamily="34" charset="-122"/>
                <a:ea typeface="思源黑体 CN Medium" panose="020B0600000000000000" pitchFamily="34" charset="-122"/>
              </a:endParaRPr>
            </a:p>
          </p:txBody>
        </p:sp>
      </p:grpSp>
      <p:sp>
        <p:nvSpPr>
          <p:cNvPr id="11" name="矩形 10"/>
          <p:cNvSpPr/>
          <p:nvPr>
            <p:custDataLst>
              <p:tags r:id="rId2"/>
            </p:custDataLst>
          </p:nvPr>
        </p:nvSpPr>
        <p:spPr>
          <a:xfrm>
            <a:off x="1321435" y="2970530"/>
            <a:ext cx="7131685" cy="2861310"/>
          </a:xfrm>
          <a:prstGeom prst="rect">
            <a:avLst/>
          </a:prstGeom>
        </p:spPr>
        <p:txBody>
          <a:bodyPr wrap="square">
            <a:spAutoFit/>
          </a:bodyPr>
          <a:lstStyle/>
          <a:p>
            <a:pPr lvl="0" algn="just">
              <a:lnSpc>
                <a:spcPct val="150000"/>
              </a:lnSpc>
              <a:defRPr/>
            </a:pP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整治工作不能</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雨过地皮湿</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，必须建立严格的考核验收机制，确保取得实效。验收工作不能仅仅是村里自己说好，或者乡里听汇报，必须采取</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三方评估</a:t>
            </a:r>
            <a:r>
              <a:rPr lang="en-US" altLang="zh-CN"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a:t>
            </a: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的方式：</a:t>
            </a:r>
            <a:endPar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342900" lvl="0" indent="-342900" algn="just">
              <a:lnSpc>
                <a:spcPct val="150000"/>
              </a:lnSpc>
              <a:buFont typeface="Wingdings" panose="05000000000000000000" charset="0"/>
              <a:buChar char="Ø"/>
              <a:defRPr/>
            </a:pP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一是上级评估。</a:t>
            </a:r>
            <a:endPar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342900" lvl="0" indent="-342900" algn="just">
              <a:lnSpc>
                <a:spcPct val="150000"/>
              </a:lnSpc>
              <a:buFont typeface="Wingdings" panose="05000000000000000000" charset="0"/>
              <a:buChar char="Ø"/>
              <a:defRPr/>
            </a:pP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二是党员评。</a:t>
            </a:r>
            <a:endPar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a:p>
            <a:pPr marL="342900" lvl="0" indent="-342900" algn="just">
              <a:lnSpc>
                <a:spcPct val="150000"/>
              </a:lnSpc>
              <a:buFont typeface="Wingdings" panose="05000000000000000000" charset="0"/>
              <a:buChar char="Ø"/>
              <a:defRPr/>
            </a:pPr>
            <a:r>
              <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rPr>
              <a:t>三是群众评。</a:t>
            </a:r>
            <a:endParaRPr lang="zh-CN" altLang="en-US" sz="2000">
              <a:solidFill>
                <a:srgbClr val="929090">
                  <a:lumMod val="10000"/>
                </a:srgbClr>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mn-lt"/>
            </a:endParaRPr>
          </a:p>
        </p:txBody>
      </p:sp>
      <p:pic>
        <p:nvPicPr>
          <p:cNvPr id="52" name="图片 51"/>
          <p:cNvPicPr>
            <a:picLocks noChangeAspect="1"/>
          </p:cNvPicPr>
          <p:nvPr/>
        </p:nvPicPr>
        <p:blipFill>
          <a:blip r:embed="rId3"/>
          <a:srcRect b="10166"/>
          <a:stretch>
            <a:fillRect/>
          </a:stretch>
        </p:blipFill>
        <p:spPr>
          <a:xfrm flipH="1">
            <a:off x="9161780" y="2583180"/>
            <a:ext cx="3208020" cy="414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000" fill="hold">
                                          <p:stCondLst>
                                            <p:cond delay="0"/>
                                          </p:stCondLst>
                                        </p:cTn>
                                        <p:tgtEl>
                                          <p:spTgt spid="171"/>
                                        </p:tgtEl>
                                        <p:attrNameLst>
                                          <p:attrName>style.visibility</p:attrName>
                                        </p:attrNameLst>
                                      </p:cBhvr>
                                      <p:to>
                                        <p:strVal val="visible"/>
                                      </p:to>
                                    </p:set>
                                    <p:anim calcmode="lin" valueType="num">
                                      <p:cBhvr additive="base">
                                        <p:cTn id="7" dur="1000"/>
                                        <p:tgtEl>
                                          <p:spTgt spid="171"/>
                                        </p:tgtEl>
                                        <p:attrNameLst>
                                          <p:attrName>ppt_x</p:attrName>
                                        </p:attrNameLst>
                                      </p:cBhvr>
                                      <p:tavLst>
                                        <p:tav tm="0">
                                          <p:val>
                                            <p:strVal val="#ppt_x-#ppt_w*1.125000"/>
                                          </p:val>
                                        </p:tav>
                                        <p:tav tm="100000">
                                          <p:val>
                                            <p:strVal val="#ppt_x"/>
                                          </p:val>
                                        </p:tav>
                                      </p:tavLst>
                                    </p:anim>
                                    <p:animEffect transition="in" filter="wipe(right)">
                                      <p:cBhvr>
                                        <p:cTn id="8" dur="1000"/>
                                        <p:tgtEl>
                                          <p:spTgt spid="171"/>
                                        </p:tgtEl>
                                      </p:cBhvr>
                                    </p:animEffect>
                                  </p:childTnLst>
                                </p:cTn>
                              </p:par>
                            </p:childTnLst>
                          </p:cTn>
                        </p:par>
                        <p:par>
                          <p:cTn id="9" fill="hold">
                            <p:stCondLst>
                              <p:cond delay="1000"/>
                            </p:stCondLst>
                            <p:childTnLst>
                              <p:par>
                                <p:cTn id="10" presetID="5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par>
                          <p:cTn id="15" fill="hold">
                            <p:stCondLst>
                              <p:cond delay="2000"/>
                            </p:stCondLst>
                            <p:childTnLst>
                              <p:par>
                                <p:cTn id="16" presetID="55" presetClass="entr" presetSubtype="0" fill="hold" grpId="0" nodeType="afterEffect">
                                  <p:stCondLst>
                                    <p:cond delay="0"/>
                                  </p:stCondLst>
                                  <p:childTnLst>
                                    <p:set>
                                      <p:cBhvr>
                                        <p:cTn id="17" dur="2000" fill="hold">
                                          <p:stCondLst>
                                            <p:cond delay="0"/>
                                          </p:stCondLst>
                                        </p:cTn>
                                        <p:tgtEl>
                                          <p:spTgt spid="11"/>
                                        </p:tgtEl>
                                        <p:attrNameLst>
                                          <p:attrName>style.visibility</p:attrName>
                                        </p:attrNameLst>
                                      </p:cBhvr>
                                      <p:to>
                                        <p:strVal val="visible"/>
                                      </p:to>
                                    </p:set>
                                    <p:anim calcmode="lin" valueType="num">
                                      <p:cBhvr>
                                        <p:cTn id="18" dur="2000" fill="hold"/>
                                        <p:tgtEl>
                                          <p:spTgt spid="11"/>
                                        </p:tgtEl>
                                        <p:attrNameLst>
                                          <p:attrName>ppt_w</p:attrName>
                                        </p:attrNameLst>
                                      </p:cBhvr>
                                      <p:tavLst>
                                        <p:tav tm="0">
                                          <p:val>
                                            <p:strVal val="#ppt_w*0.70"/>
                                          </p:val>
                                        </p:tav>
                                        <p:tav tm="100000">
                                          <p:val>
                                            <p:strVal val="#ppt_w"/>
                                          </p:val>
                                        </p:tav>
                                      </p:tavLst>
                                    </p:anim>
                                    <p:anim calcmode="lin" valueType="num">
                                      <p:cBhvr>
                                        <p:cTn id="19" dur="2000" fill="hold"/>
                                        <p:tgtEl>
                                          <p:spTgt spid="11"/>
                                        </p:tgtEl>
                                        <p:attrNameLst>
                                          <p:attrName>ppt_h</p:attrName>
                                        </p:attrNameLst>
                                      </p:cBhvr>
                                      <p:tavLst>
                                        <p:tav tm="0">
                                          <p:val>
                                            <p:strVal val="#ppt_h"/>
                                          </p:val>
                                        </p:tav>
                                        <p:tav tm="100000">
                                          <p:val>
                                            <p:strVal val="#ppt_h"/>
                                          </p:val>
                                        </p:tav>
                                      </p:tavLst>
                                    </p:anim>
                                    <p:animEffect transition="in" filter="fade">
                                      <p:cBhvr>
                                        <p:cTn id="20" dur="2000"/>
                                        <p:tgtEl>
                                          <p:spTgt spid="11"/>
                                        </p:tgtEl>
                                      </p:cBhvr>
                                    </p:animEffect>
                                  </p:childTnLst>
                                </p:cTn>
                              </p:par>
                            </p:childTnLst>
                          </p:cTn>
                        </p:par>
                        <p:par>
                          <p:cTn id="21" fill="hold">
                            <p:stCondLst>
                              <p:cond delay="4000"/>
                            </p:stCondLst>
                            <p:childTnLst>
                              <p:par>
                                <p:cTn id="22" presetID="2" presetClass="entr" presetSubtype="4" fill="hold" nodeType="afterEffect">
                                  <p:stCondLst>
                                    <p:cond delay="0"/>
                                  </p:stCondLst>
                                  <p:childTnLst>
                                    <p:set>
                                      <p:cBhvr>
                                        <p:cTn id="23" dur="1000" fill="hold">
                                          <p:stCondLst>
                                            <p:cond delay="0"/>
                                          </p:stCondLst>
                                        </p:cTn>
                                        <p:tgtEl>
                                          <p:spTgt spid="52"/>
                                        </p:tgtEl>
                                        <p:attrNameLst>
                                          <p:attrName>style.visibility</p:attrName>
                                        </p:attrNameLst>
                                      </p:cBhvr>
                                      <p:to>
                                        <p:strVal val="visible"/>
                                      </p:to>
                                    </p:set>
                                    <p:anim calcmode="lin" valueType="num">
                                      <p:cBhvr additive="base">
                                        <p:cTn id="24" dur="1000" fill="hold"/>
                                        <p:tgtEl>
                                          <p:spTgt spid="52"/>
                                        </p:tgtEl>
                                        <p:attrNameLst>
                                          <p:attrName>ppt_x</p:attrName>
                                        </p:attrNameLst>
                                      </p:cBhvr>
                                      <p:tavLst>
                                        <p:tav tm="0">
                                          <p:val>
                                            <p:strVal val="#ppt_x"/>
                                          </p:val>
                                        </p:tav>
                                        <p:tav tm="100000">
                                          <p:val>
                                            <p:strVal val="#ppt_x"/>
                                          </p:val>
                                        </p:tav>
                                      </p:tavLst>
                                    </p:anim>
                                    <p:anim calcmode="lin" valueType="num">
                                      <p:cBhvr additive="base">
                                        <p:cTn id="25"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圆角矩形 10"/>
          <p:cNvSpPr/>
          <p:nvPr/>
        </p:nvSpPr>
        <p:spPr>
          <a:xfrm>
            <a:off x="4758260" y="1609661"/>
            <a:ext cx="2676563" cy="558427"/>
          </a:xfrm>
          <a:prstGeom prst="roundRect">
            <a:avLst>
              <a:gd name="adj" fmla="val 50000"/>
            </a:avLst>
          </a:prstGeom>
          <a:solidFill>
            <a:srgbClr val="C00000"/>
          </a:solidFill>
          <a:ln w="12700" cap="flat" cmpd="sng" algn="ctr">
            <a:noFill/>
            <a:prstDash val="solid"/>
            <a:miter lim="800000"/>
          </a:ln>
          <a:effectLst/>
        </p:spPr>
        <p:txBody>
          <a:bodyPr rtlCol="0" anchor="ctr"/>
          <a:lstStyle/>
          <a:p>
            <a:pPr algn="dist">
              <a:defRPr/>
            </a:pPr>
            <a:endParaRPr lang="zh-CN" altLang="en-US" sz="2400" kern="0">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40" name="文本框 39"/>
          <p:cNvSpPr txBox="1"/>
          <p:nvPr/>
        </p:nvSpPr>
        <p:spPr>
          <a:xfrm>
            <a:off x="5080187" y="1584261"/>
            <a:ext cx="2102560" cy="583565"/>
          </a:xfrm>
          <a:prstGeom prst="rect">
            <a:avLst/>
          </a:prstGeom>
          <a:noFill/>
        </p:spPr>
        <p:txBody>
          <a:bodyPr vert="horz" wrap="square" rtlCol="0">
            <a:spAutoFit/>
          </a:bodyPr>
          <a:lstStyle/>
          <a:p>
            <a:pPr algn="ctr"/>
            <a:r>
              <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rPr>
              <a:t>第四章节</a:t>
            </a:r>
            <a:endParaRPr lang="zh-CN" altLang="en-US" sz="3200" b="1">
              <a:solidFill>
                <a:schemeClr val="bg1"/>
              </a:solidFill>
              <a:latin typeface="思源黑体 CN Heavy" panose="020B0A00000000000000" pitchFamily="34" charset="-122"/>
              <a:ea typeface="思源黑体 CN Heavy" panose="020B0A00000000000000" pitchFamily="34" charset="-122"/>
              <a:cs typeface="+mn-ea"/>
              <a:sym typeface="+mn-lt"/>
            </a:endParaRPr>
          </a:p>
        </p:txBody>
      </p:sp>
      <p:sp>
        <p:nvSpPr>
          <p:cNvPr id="22" name="TextBox 20"/>
          <p:cNvSpPr txBox="1"/>
          <p:nvPr/>
        </p:nvSpPr>
        <p:spPr>
          <a:xfrm>
            <a:off x="1715770" y="2867025"/>
            <a:ext cx="8831580" cy="1445260"/>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pPr lvl="0" algn="ctr">
              <a:defRPr/>
            </a:pP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强化责任担当，确保</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整治</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成果如何巩固</a:t>
            </a:r>
            <a:r>
              <a:rPr lang="en-US" altLang="zh-CN"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a:t>
            </a:r>
            <a:r>
              <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rPr>
              <a:t>的长效常治</a:t>
            </a:r>
            <a:endParaRPr lang="zh-CN" altLang="en-US" sz="4400" b="0" kern="0" spc="-150">
              <a:ln w="19050">
                <a:noFill/>
              </a:ln>
              <a:solidFill>
                <a:srgbClr val="C00000"/>
              </a:solidFill>
              <a:latin typeface="思源黑体 CN Heavy" panose="020B0A00000000000000" pitchFamily="34" charset="-122"/>
              <a:ea typeface="思源黑体 CN Heavy" panose="020B0A00000000000000" pitchFamily="34" charset="-122"/>
              <a:sym typeface="字魂35号-经典雅黑" panose="02000000000000000000" pitchFamily="2" charset="-122"/>
            </a:endParaRPr>
          </a:p>
        </p:txBody>
      </p:sp>
      <p:grpSp>
        <p:nvGrpSpPr>
          <p:cNvPr id="5" name="PA-10221"/>
          <p:cNvGrpSpPr/>
          <p:nvPr>
            <p:custDataLst>
              <p:tags r:id="rId1"/>
            </p:custDataLst>
          </p:nvPr>
        </p:nvGrpSpPr>
        <p:grpSpPr>
          <a:xfrm>
            <a:off x="1892300" y="2367280"/>
            <a:ext cx="8477250" cy="410845"/>
            <a:chOff x="1188720" y="5413580"/>
            <a:chExt cx="9814562" cy="411158"/>
          </a:xfrm>
        </p:grpSpPr>
        <p:sp>
          <p:nvSpPr>
            <p:cNvPr id="3" name="PA-矩形 5"/>
            <p:cNvSpPr/>
            <p:nvPr>
              <p:custDataLst>
                <p:tags r:id="rId2"/>
              </p:custDataLst>
            </p:nvPr>
          </p:nvSpPr>
          <p:spPr>
            <a:xfrm>
              <a:off x="1188720"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7" name="PA-矩形 6"/>
            <p:cNvSpPr/>
            <p:nvPr>
              <p:custDataLst>
                <p:tags r:id="rId3"/>
              </p:custDataLst>
            </p:nvPr>
          </p:nvSpPr>
          <p:spPr>
            <a:xfrm>
              <a:off x="7000242" y="5604759"/>
              <a:ext cx="4003040" cy="28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nvGrpSpPr>
            <p:cNvPr id="8" name="组合 7"/>
            <p:cNvGrpSpPr/>
            <p:nvPr/>
          </p:nvGrpSpPr>
          <p:grpSpPr>
            <a:xfrm>
              <a:off x="5406442" y="5413580"/>
              <a:ext cx="1379118" cy="411158"/>
              <a:chOff x="5402520" y="5413580"/>
              <a:chExt cx="1379118" cy="411158"/>
            </a:xfrm>
          </p:grpSpPr>
          <p:sp>
            <p:nvSpPr>
              <p:cNvPr id="4" name="PA-5-Point Star 8"/>
              <p:cNvSpPr/>
              <p:nvPr>
                <p:custDataLst>
                  <p:tags r:id="rId4"/>
                </p:custDataLst>
              </p:nvPr>
            </p:nvSpPr>
            <p:spPr>
              <a:xfrm>
                <a:off x="5886500" y="5413580"/>
                <a:ext cx="411158" cy="41115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0" name="PA-5-Point Star 9"/>
              <p:cNvSpPr/>
              <p:nvPr>
                <p:custDataLst>
                  <p:tags r:id="rId5"/>
                </p:custDataLst>
              </p:nvPr>
            </p:nvSpPr>
            <p:spPr>
              <a:xfrm>
                <a:off x="558608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1" name="PA-5-Point Star 10"/>
              <p:cNvSpPr/>
              <p:nvPr>
                <p:custDataLst>
                  <p:tags r:id="rId6"/>
                </p:custDataLst>
              </p:nvPr>
            </p:nvSpPr>
            <p:spPr>
              <a:xfrm>
                <a:off x="6349155" y="5494700"/>
                <a:ext cx="248918" cy="24891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2" name="PA-5-Point Star 11"/>
              <p:cNvSpPr/>
              <p:nvPr>
                <p:custDataLst>
                  <p:tags r:id="rId7"/>
                </p:custDataLst>
              </p:nvPr>
            </p:nvSpPr>
            <p:spPr>
              <a:xfrm>
                <a:off x="540252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sp>
            <p:nvSpPr>
              <p:cNvPr id="13" name="PA-5-Point Star 12"/>
              <p:cNvSpPr/>
              <p:nvPr>
                <p:custDataLst>
                  <p:tags r:id="rId8"/>
                </p:custDataLst>
              </p:nvPr>
            </p:nvSpPr>
            <p:spPr>
              <a:xfrm>
                <a:off x="6649570" y="5553125"/>
                <a:ext cx="132068" cy="132068"/>
              </a:xfrm>
              <a:prstGeom prst="star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Heavy" panose="020B0A00000000000000" pitchFamily="34" charset="-122"/>
                  <a:ea typeface="思源黑体 CN Heavy" panose="020B0A00000000000000" pitchFamily="34" charset="-122"/>
                </a:endParaRPr>
              </a:p>
            </p:txBody>
          </p:sp>
        </p:grpSp>
      </p:grpSp>
      <p:pic>
        <p:nvPicPr>
          <p:cNvPr id="14" name="图片 13" descr="85fb03ec0d19e7e8d4e4226e4d07cdda"/>
          <p:cNvPicPr>
            <a:picLocks noChangeAspect="1"/>
          </p:cNvPicPr>
          <p:nvPr/>
        </p:nvPicPr>
        <p:blipFill>
          <a:blip r:embed="rId9"/>
          <a:srcRect t="57390"/>
          <a:stretch>
            <a:fillRect/>
          </a:stretch>
        </p:blipFill>
        <p:spPr>
          <a:xfrm>
            <a:off x="635" y="5029200"/>
            <a:ext cx="12192000" cy="1828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anim calcmode="lin" valueType="num">
                                      <p:cBhvr>
                                        <p:cTn id="8" dur="750" fill="hold"/>
                                        <p:tgtEl>
                                          <p:spTgt spid="39"/>
                                        </p:tgtEl>
                                        <p:attrNameLst>
                                          <p:attrName>ppt_x</p:attrName>
                                        </p:attrNameLst>
                                      </p:cBhvr>
                                      <p:tavLst>
                                        <p:tav tm="0">
                                          <p:val>
                                            <p:strVal val="#ppt_x"/>
                                          </p:val>
                                        </p:tav>
                                        <p:tav tm="100000">
                                          <p:val>
                                            <p:strVal val="#ppt_x"/>
                                          </p:val>
                                        </p:tav>
                                      </p:tavLst>
                                    </p:anim>
                                    <p:anim calcmode="lin" valueType="num">
                                      <p:cBhvr>
                                        <p:cTn id="9" dur="750" fill="hold"/>
                                        <p:tgtEl>
                                          <p:spTgt spid="39"/>
                                        </p:tgtEl>
                                        <p:attrNameLst>
                                          <p:attrName>ppt_y</p:attrName>
                                        </p:attrNameLst>
                                      </p:cBhvr>
                                      <p:tavLst>
                                        <p:tav tm="0">
                                          <p:val>
                                            <p:strVal val="#ppt_y+.1"/>
                                          </p:val>
                                        </p:tav>
                                        <p:tav tm="100000">
                                          <p:val>
                                            <p:strVal val="#ppt_y"/>
                                          </p:val>
                                        </p:tav>
                                      </p:tavLst>
                                    </p:anim>
                                  </p:childTnLst>
                                </p:cTn>
                              </p:par>
                              <p:par>
                                <p:cTn id="10" presetID="23" presetClass="entr" presetSubtype="32" fill="hold" grpId="0" nodeType="withEffect">
                                  <p:stCondLst>
                                    <p:cond delay="50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strVal val="4*#ppt_w"/>
                                          </p:val>
                                        </p:tav>
                                        <p:tav tm="100000">
                                          <p:val>
                                            <p:strVal val="#ppt_w"/>
                                          </p:val>
                                        </p:tav>
                                      </p:tavLst>
                                    </p:anim>
                                    <p:anim calcmode="lin" valueType="num">
                                      <p:cBhvr>
                                        <p:cTn id="13" dur="500" fill="hold"/>
                                        <p:tgtEl>
                                          <p:spTgt spid="40"/>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2"/>
                                        </p:tgtEl>
                                        <p:attrNameLst>
                                          <p:attrName>style.visibility</p:attrName>
                                        </p:attrNameLst>
                                      </p:cBhvr>
                                      <p:to>
                                        <p:strVal val="visible"/>
                                      </p:to>
                                    </p:set>
                                    <p:anim by="(-#ppt_w*2)" calcmode="lin" valueType="num">
                                      <p:cBhvr rctx="PPT">
                                        <p:cTn id="17" dur="300" autoRev="1" fill="hold">
                                          <p:stCondLst>
                                            <p:cond delay="0"/>
                                          </p:stCondLst>
                                        </p:cTn>
                                        <p:tgtEl>
                                          <p:spTgt spid="22"/>
                                        </p:tgtEl>
                                        <p:attrNameLst>
                                          <p:attrName>ppt_w</p:attrName>
                                        </p:attrNameLst>
                                      </p:cBhvr>
                                    </p:anim>
                                    <p:anim by="(#ppt_w*0.50)" calcmode="lin" valueType="num">
                                      <p:cBhvr>
                                        <p:cTn id="18" dur="300" decel="50000" autoRev="1" fill="hold">
                                          <p:stCondLst>
                                            <p:cond delay="0"/>
                                          </p:stCondLst>
                                        </p:cTn>
                                        <p:tgtEl>
                                          <p:spTgt spid="22"/>
                                        </p:tgtEl>
                                        <p:attrNameLst>
                                          <p:attrName>ppt_x</p:attrName>
                                        </p:attrNameLst>
                                      </p:cBhvr>
                                    </p:anim>
                                    <p:anim from="(-#ppt_h/2)" to="(#ppt_y)" calcmode="lin" valueType="num">
                                      <p:cBhvr>
                                        <p:cTn id="19" dur="600" fill="hold">
                                          <p:stCondLst>
                                            <p:cond delay="0"/>
                                          </p:stCondLst>
                                        </p:cTn>
                                        <p:tgtEl>
                                          <p:spTgt spid="22"/>
                                        </p:tgtEl>
                                        <p:attrNameLst>
                                          <p:attrName>ppt_y</p:attrName>
                                        </p:attrNameLst>
                                      </p:cBhvr>
                                    </p:anim>
                                    <p:animRot by="21600000">
                                      <p:cBhvr>
                                        <p:cTn id="20" dur="600" fill="hold">
                                          <p:stCondLst>
                                            <p:cond delay="0"/>
                                          </p:stCondLst>
                                        </p:cTn>
                                        <p:tgtEl>
                                          <p:spTgt spid="22"/>
                                        </p:tgtEl>
                                        <p:attrNameLst>
                                          <p:attrName>r</p:attrName>
                                        </p:attrNameLst>
                                      </p:cBhvr>
                                    </p:animRot>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1"/>
          <p:cNvSpPr txBox="1"/>
          <p:nvPr userDrawn="1">
            <p:custDataLst>
              <p:tags r:id="rId1"/>
            </p:custDataLst>
          </p:nvPr>
        </p:nvSpPr>
        <p:spPr>
          <a:xfrm>
            <a:off x="1160317" y="308405"/>
            <a:ext cx="8308813" cy="460375"/>
          </a:xfrm>
          <a:prstGeom prst="rect">
            <a:avLst/>
          </a:prstGeom>
          <a:noFill/>
        </p:spPr>
        <p:txBody>
          <a:bodyPr wrap="square" rtlCol="0">
            <a:spAutoFit/>
          </a:bodyPr>
          <a:lstStyle/>
          <a:p>
            <a:pPr lvl="0" algn="l">
              <a:buClrTx/>
              <a:buSzTx/>
              <a:buFontTx/>
            </a:pP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强化责任担当，确保</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整治</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成果如何巩固</a:t>
            </a:r>
            <a:r>
              <a:rPr kumimoji="1" lang="en-US" altLang="zh-CN"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a:t>
            </a:r>
            <a:r>
              <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rPr>
              <a:t>的长效常治</a:t>
            </a:r>
            <a:endParaRPr kumimoji="1" lang="zh-CN" altLang="en-US" sz="2400" smtClean="0">
              <a:gradFill>
                <a:gsLst>
                  <a:gs pos="0">
                    <a:srgbClr val="FF0000"/>
                  </a:gs>
                  <a:gs pos="74000">
                    <a:srgbClr val="C00000"/>
                  </a:gs>
                </a:gsLst>
                <a:lin ang="5400000" scaled="1"/>
              </a:gradFill>
              <a:effectLst/>
              <a:latin typeface="思源黑体 CN Heavy" panose="020B0A00000000000000" pitchFamily="34" charset="-122"/>
              <a:ea typeface="思源黑体 CN Heavy" panose="020B0A00000000000000" pitchFamily="34" charset="-122"/>
              <a:sym typeface="+mn-ea"/>
            </a:endParaRPr>
          </a:p>
        </p:txBody>
      </p:sp>
      <p:sp>
        <p:nvSpPr>
          <p:cNvPr id="61" name="矩形 60"/>
          <p:cNvSpPr/>
          <p:nvPr/>
        </p:nvSpPr>
        <p:spPr>
          <a:xfrm>
            <a:off x="1694180" y="3261360"/>
            <a:ext cx="5929630" cy="462915"/>
          </a:xfrm>
          <a:prstGeom prst="rect">
            <a:avLst/>
          </a:prstGeom>
        </p:spPr>
        <p:txBody>
          <a:bodyPr wrap="square">
            <a:spAutoFit/>
          </a:bodyPr>
          <a:lstStyle/>
          <a:p>
            <a:pPr algn="just">
              <a:lnSpc>
                <a:spcPct val="110000"/>
              </a:lnSpc>
            </a:pPr>
            <a:r>
              <a:rPr lang="zh-CN" altLang="en-US" sz="2200">
                <a:latin typeface="思源黑体 CN Medium" panose="020B0600000000000000" pitchFamily="34" charset="-122"/>
                <a:ea typeface="思源黑体 CN Medium" panose="020B0600000000000000" pitchFamily="34" charset="-122"/>
              </a:rPr>
              <a:t>第一，村党组织要扛起主体责任。</a:t>
            </a:r>
            <a:endParaRPr lang="zh-CN" altLang="en-US" sz="2200">
              <a:latin typeface="思源黑体 CN Medium" panose="020B0600000000000000" pitchFamily="34" charset="-122"/>
              <a:ea typeface="思源黑体 CN Medium" panose="020B0600000000000000" pitchFamily="34" charset="-122"/>
            </a:endParaRPr>
          </a:p>
        </p:txBody>
      </p:sp>
      <p:sp>
        <p:nvSpPr>
          <p:cNvPr id="62" name="AutoShape 7"/>
          <p:cNvSpPr>
            <a:spLocks noChangeArrowheads="1"/>
          </p:cNvSpPr>
          <p:nvPr/>
        </p:nvSpPr>
        <p:spPr bwMode="auto">
          <a:xfrm>
            <a:off x="1412240" y="3390265"/>
            <a:ext cx="281305" cy="285750"/>
          </a:xfrm>
          <a:prstGeom prst="chevron">
            <a:avLst>
              <a:gd name="adj" fmla="val 56250"/>
            </a:avLst>
          </a:prstGeom>
          <a:solidFill>
            <a:srgbClr val="C00000"/>
          </a:solidFill>
          <a:ln>
            <a:noFill/>
          </a:ln>
          <a:effectLst/>
        </p:spPr>
        <p:txBody>
          <a:bodyPr wrap="none" anchor="ct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63" name="AutoShape 7"/>
          <p:cNvSpPr>
            <a:spLocks noChangeArrowheads="1"/>
          </p:cNvSpPr>
          <p:nvPr/>
        </p:nvSpPr>
        <p:spPr bwMode="auto">
          <a:xfrm>
            <a:off x="1241425" y="3390265"/>
            <a:ext cx="281305" cy="285750"/>
          </a:xfrm>
          <a:prstGeom prst="chevron">
            <a:avLst>
              <a:gd name="adj" fmla="val 56250"/>
            </a:avLst>
          </a:prstGeom>
          <a:solidFill>
            <a:schemeClr val="tx1">
              <a:lumMod val="75000"/>
              <a:lumOff val="25000"/>
            </a:schemeClr>
          </a:solidFill>
          <a:ln>
            <a:noFill/>
          </a:ln>
          <a:effectLst/>
        </p:spPr>
        <p:txBody>
          <a:bodyPr wrap="none" anchor="ct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65" name="矩形 64"/>
          <p:cNvSpPr/>
          <p:nvPr/>
        </p:nvSpPr>
        <p:spPr>
          <a:xfrm>
            <a:off x="1694180" y="4151630"/>
            <a:ext cx="5929630" cy="462915"/>
          </a:xfrm>
          <a:prstGeom prst="rect">
            <a:avLst/>
          </a:prstGeom>
        </p:spPr>
        <p:txBody>
          <a:bodyPr wrap="square">
            <a:spAutoFit/>
          </a:bodyPr>
          <a:lstStyle/>
          <a:p>
            <a:pPr algn="just">
              <a:lnSpc>
                <a:spcPct val="110000"/>
              </a:lnSpc>
              <a:buClrTx/>
              <a:buSzTx/>
              <a:buFontTx/>
            </a:pPr>
            <a:r>
              <a:rPr lang="zh-CN" altLang="en-US" sz="2200">
                <a:latin typeface="思源黑体 CN Medium" panose="020B0600000000000000" pitchFamily="34" charset="-122"/>
                <a:ea typeface="思源黑体 CN Medium" panose="020B0600000000000000" pitchFamily="34" charset="-122"/>
              </a:rPr>
              <a:t>第二，驻村工作力量要发挥关键作用。</a:t>
            </a:r>
            <a:endParaRPr lang="zh-CN" altLang="en-US" sz="2200">
              <a:latin typeface="思源黑体 CN Medium" panose="020B0600000000000000" pitchFamily="34" charset="-122"/>
              <a:ea typeface="思源黑体 CN Medium" panose="020B0600000000000000" pitchFamily="34" charset="-122"/>
            </a:endParaRPr>
          </a:p>
        </p:txBody>
      </p:sp>
      <p:sp>
        <p:nvSpPr>
          <p:cNvPr id="67" name="AutoShape 7"/>
          <p:cNvSpPr>
            <a:spLocks noChangeArrowheads="1"/>
          </p:cNvSpPr>
          <p:nvPr/>
        </p:nvSpPr>
        <p:spPr bwMode="auto">
          <a:xfrm>
            <a:off x="1412240" y="4304665"/>
            <a:ext cx="281305" cy="285750"/>
          </a:xfrm>
          <a:prstGeom prst="chevron">
            <a:avLst>
              <a:gd name="adj" fmla="val 56250"/>
            </a:avLst>
          </a:prstGeom>
          <a:solidFill>
            <a:srgbClr val="C00000"/>
          </a:solidFill>
          <a:ln>
            <a:noFill/>
          </a:ln>
          <a:effectLst/>
        </p:spPr>
        <p:txBody>
          <a:bodyPr wrap="none" anchor="ct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68" name="AutoShape 7"/>
          <p:cNvSpPr>
            <a:spLocks noChangeArrowheads="1"/>
          </p:cNvSpPr>
          <p:nvPr/>
        </p:nvSpPr>
        <p:spPr bwMode="auto">
          <a:xfrm>
            <a:off x="1241425" y="4304665"/>
            <a:ext cx="281305" cy="285750"/>
          </a:xfrm>
          <a:prstGeom prst="chevron">
            <a:avLst>
              <a:gd name="adj" fmla="val 56250"/>
            </a:avLst>
          </a:prstGeom>
          <a:solidFill>
            <a:schemeClr val="tx1">
              <a:lumMod val="75000"/>
              <a:lumOff val="25000"/>
            </a:schemeClr>
          </a:solidFill>
          <a:ln>
            <a:noFill/>
          </a:ln>
          <a:effectLst/>
        </p:spPr>
        <p:txBody>
          <a:bodyPr wrap="none" anchor="ct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70" name="矩形 69"/>
          <p:cNvSpPr/>
          <p:nvPr/>
        </p:nvSpPr>
        <p:spPr>
          <a:xfrm>
            <a:off x="1694180" y="5104130"/>
            <a:ext cx="5929630" cy="462915"/>
          </a:xfrm>
          <a:prstGeom prst="rect">
            <a:avLst/>
          </a:prstGeom>
        </p:spPr>
        <p:txBody>
          <a:bodyPr wrap="square">
            <a:spAutoFit/>
          </a:bodyPr>
          <a:lstStyle/>
          <a:p>
            <a:pPr algn="just">
              <a:lnSpc>
                <a:spcPct val="110000"/>
              </a:lnSpc>
              <a:buClrTx/>
              <a:buSzTx/>
              <a:buFontTx/>
            </a:pPr>
            <a:r>
              <a:rPr lang="zh-CN" altLang="en-US" sz="2200">
                <a:latin typeface="思源黑体 CN Medium" panose="020B0600000000000000" pitchFamily="34" charset="-122"/>
                <a:ea typeface="思源黑体 CN Medium" panose="020B0600000000000000" pitchFamily="34" charset="-122"/>
              </a:rPr>
              <a:t>第三，全体党员干部要锤炼过硬作风。</a:t>
            </a:r>
            <a:endParaRPr lang="zh-CN" altLang="en-US" sz="2200">
              <a:latin typeface="思源黑体 CN Medium" panose="020B0600000000000000" pitchFamily="34" charset="-122"/>
              <a:ea typeface="思源黑体 CN Medium" panose="020B0600000000000000" pitchFamily="34" charset="-122"/>
            </a:endParaRPr>
          </a:p>
        </p:txBody>
      </p:sp>
      <p:sp>
        <p:nvSpPr>
          <p:cNvPr id="71" name="AutoShape 7"/>
          <p:cNvSpPr>
            <a:spLocks noChangeArrowheads="1"/>
          </p:cNvSpPr>
          <p:nvPr/>
        </p:nvSpPr>
        <p:spPr bwMode="auto">
          <a:xfrm>
            <a:off x="1412240" y="5183505"/>
            <a:ext cx="281305" cy="285750"/>
          </a:xfrm>
          <a:prstGeom prst="chevron">
            <a:avLst>
              <a:gd name="adj" fmla="val 56250"/>
            </a:avLst>
          </a:prstGeom>
          <a:solidFill>
            <a:srgbClr val="C00000"/>
          </a:solidFill>
          <a:ln>
            <a:noFill/>
          </a:ln>
          <a:effectLst/>
        </p:spPr>
        <p:txBody>
          <a:bodyPr wrap="none" anchor="ct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ea"/>
              <a:sym typeface="+mn-lt"/>
            </a:endParaRPr>
          </a:p>
        </p:txBody>
      </p:sp>
      <p:sp>
        <p:nvSpPr>
          <p:cNvPr id="72" name="AutoShape 7"/>
          <p:cNvSpPr>
            <a:spLocks noChangeArrowheads="1"/>
          </p:cNvSpPr>
          <p:nvPr/>
        </p:nvSpPr>
        <p:spPr bwMode="auto">
          <a:xfrm>
            <a:off x="1241425" y="5183505"/>
            <a:ext cx="281305" cy="285750"/>
          </a:xfrm>
          <a:prstGeom prst="chevron">
            <a:avLst>
              <a:gd name="adj" fmla="val 56250"/>
            </a:avLst>
          </a:prstGeom>
          <a:solidFill>
            <a:schemeClr val="tx1">
              <a:lumMod val="75000"/>
              <a:lumOff val="25000"/>
            </a:schemeClr>
          </a:solidFill>
          <a:ln>
            <a:noFill/>
          </a:ln>
          <a:effectLst/>
        </p:spPr>
        <p:txBody>
          <a:bodyPr wrap="none" anchor="ct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ea"/>
              <a:sym typeface="+mn-lt"/>
            </a:endParaRPr>
          </a:p>
        </p:txBody>
      </p:sp>
      <p:grpSp>
        <p:nvGrpSpPr>
          <p:cNvPr id="158" name="Group 30"/>
          <p:cNvGrpSpPr>
            <a:grpSpLocks noChangeAspect="1"/>
          </p:cNvGrpSpPr>
          <p:nvPr/>
        </p:nvGrpSpPr>
        <p:grpSpPr>
          <a:xfrm>
            <a:off x="7795260" y="4002405"/>
            <a:ext cx="4218305" cy="2517775"/>
            <a:chOff x="3259" y="1805"/>
            <a:chExt cx="1168" cy="697"/>
          </a:xfrm>
          <a:solidFill>
            <a:srgbClr val="C00000"/>
          </a:solidFill>
        </p:grpSpPr>
        <p:sp>
          <p:nvSpPr>
            <p:cNvPr id="159" name="Freeform 31"/>
            <p:cNvSpPr/>
            <p:nvPr/>
          </p:nvSpPr>
          <p:spPr bwMode="auto">
            <a:xfrm>
              <a:off x="3259" y="2059"/>
              <a:ext cx="1168" cy="389"/>
            </a:xfrm>
            <a:custGeom>
              <a:avLst/>
              <a:gdLst>
                <a:gd name="T0" fmla="*/ 102 w 1168"/>
                <a:gd name="T1" fmla="*/ 0 h 389"/>
                <a:gd name="T2" fmla="*/ 1066 w 1168"/>
                <a:gd name="T3" fmla="*/ 0 h 389"/>
                <a:gd name="T4" fmla="*/ 1168 w 1168"/>
                <a:gd name="T5" fmla="*/ 389 h 389"/>
                <a:gd name="T6" fmla="*/ 0 w 1168"/>
                <a:gd name="T7" fmla="*/ 389 h 389"/>
                <a:gd name="T8" fmla="*/ 102 w 1168"/>
                <a:gd name="T9" fmla="*/ 0 h 389"/>
              </a:gdLst>
              <a:ahLst/>
              <a:cxnLst>
                <a:cxn ang="0">
                  <a:pos x="T0" y="T1"/>
                </a:cxn>
                <a:cxn ang="0">
                  <a:pos x="T2" y="T3"/>
                </a:cxn>
                <a:cxn ang="0">
                  <a:pos x="T4" y="T5"/>
                </a:cxn>
                <a:cxn ang="0">
                  <a:pos x="T6" y="T7"/>
                </a:cxn>
                <a:cxn ang="0">
                  <a:pos x="T8" y="T9"/>
                </a:cxn>
              </a:cxnLst>
              <a:rect l="0" t="0" r="r" b="b"/>
              <a:pathLst>
                <a:path w="1168" h="389">
                  <a:moveTo>
                    <a:pt x="102" y="0"/>
                  </a:moveTo>
                  <a:lnTo>
                    <a:pt x="1066" y="0"/>
                  </a:lnTo>
                  <a:lnTo>
                    <a:pt x="1168" y="389"/>
                  </a:lnTo>
                  <a:lnTo>
                    <a:pt x="0" y="389"/>
                  </a:lnTo>
                  <a:lnTo>
                    <a:pt x="10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0" name="Freeform 32"/>
            <p:cNvSpPr>
              <a:spLocks noEditPoints="1"/>
            </p:cNvSpPr>
            <p:nvPr/>
          </p:nvSpPr>
          <p:spPr bwMode="auto">
            <a:xfrm>
              <a:off x="3425" y="1805"/>
              <a:ext cx="245" cy="305"/>
            </a:xfrm>
            <a:custGeom>
              <a:avLst/>
              <a:gdLst>
                <a:gd name="T0" fmla="*/ 26 w 91"/>
                <a:gd name="T1" fmla="*/ 19 h 113"/>
                <a:gd name="T2" fmla="*/ 65 w 91"/>
                <a:gd name="T3" fmla="*/ 19 h 113"/>
                <a:gd name="T4" fmla="*/ 62 w 91"/>
                <a:gd name="T5" fmla="*/ 41 h 113"/>
                <a:gd name="T6" fmla="*/ 49 w 91"/>
                <a:gd name="T7" fmla="*/ 50 h 113"/>
                <a:gd name="T8" fmla="*/ 42 w 91"/>
                <a:gd name="T9" fmla="*/ 50 h 113"/>
                <a:gd name="T10" fmla="*/ 29 w 91"/>
                <a:gd name="T11" fmla="*/ 41 h 113"/>
                <a:gd name="T12" fmla="*/ 26 w 91"/>
                <a:gd name="T13" fmla="*/ 19 h 113"/>
                <a:gd name="T14" fmla="*/ 65 w 91"/>
                <a:gd name="T15" fmla="*/ 54 h 113"/>
                <a:gd name="T16" fmla="*/ 87 w 91"/>
                <a:gd name="T17" fmla="*/ 76 h 113"/>
                <a:gd name="T18" fmla="*/ 91 w 91"/>
                <a:gd name="T19" fmla="*/ 91 h 113"/>
                <a:gd name="T20" fmla="*/ 90 w 91"/>
                <a:gd name="T21" fmla="*/ 95 h 113"/>
                <a:gd name="T22" fmla="*/ 77 w 91"/>
                <a:gd name="T23" fmla="*/ 113 h 113"/>
                <a:gd name="T24" fmla="*/ 14 w 91"/>
                <a:gd name="T25" fmla="*/ 113 h 113"/>
                <a:gd name="T26" fmla="*/ 1 w 91"/>
                <a:gd name="T27" fmla="*/ 95 h 113"/>
                <a:gd name="T28" fmla="*/ 0 w 91"/>
                <a:gd name="T29" fmla="*/ 91 h 113"/>
                <a:gd name="T30" fmla="*/ 4 w 91"/>
                <a:gd name="T31" fmla="*/ 76 h 113"/>
                <a:gd name="T32" fmla="*/ 26 w 91"/>
                <a:gd name="T33" fmla="*/ 54 h 113"/>
                <a:gd name="T34" fmla="*/ 65 w 91"/>
                <a:gd name="T35" fmla="*/ 5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113">
                  <a:moveTo>
                    <a:pt x="26" y="19"/>
                  </a:moveTo>
                  <a:cubicBezTo>
                    <a:pt x="28" y="0"/>
                    <a:pt x="63" y="0"/>
                    <a:pt x="65" y="19"/>
                  </a:cubicBezTo>
                  <a:cubicBezTo>
                    <a:pt x="65" y="24"/>
                    <a:pt x="64" y="36"/>
                    <a:pt x="62" y="41"/>
                  </a:cubicBezTo>
                  <a:cubicBezTo>
                    <a:pt x="59" y="45"/>
                    <a:pt x="54" y="49"/>
                    <a:pt x="49" y="50"/>
                  </a:cubicBezTo>
                  <a:cubicBezTo>
                    <a:pt x="46" y="50"/>
                    <a:pt x="45" y="50"/>
                    <a:pt x="42" y="50"/>
                  </a:cubicBezTo>
                  <a:cubicBezTo>
                    <a:pt x="37" y="49"/>
                    <a:pt x="32" y="45"/>
                    <a:pt x="29" y="41"/>
                  </a:cubicBezTo>
                  <a:cubicBezTo>
                    <a:pt x="27" y="36"/>
                    <a:pt x="26" y="24"/>
                    <a:pt x="26" y="19"/>
                  </a:cubicBezTo>
                  <a:close/>
                  <a:moveTo>
                    <a:pt x="65" y="54"/>
                  </a:moveTo>
                  <a:cubicBezTo>
                    <a:pt x="77" y="54"/>
                    <a:pt x="85" y="64"/>
                    <a:pt x="87" y="76"/>
                  </a:cubicBezTo>
                  <a:cubicBezTo>
                    <a:pt x="91" y="91"/>
                    <a:pt x="91" y="91"/>
                    <a:pt x="91" y="91"/>
                  </a:cubicBezTo>
                  <a:cubicBezTo>
                    <a:pt x="90" y="95"/>
                    <a:pt x="90" y="95"/>
                    <a:pt x="90" y="95"/>
                  </a:cubicBezTo>
                  <a:cubicBezTo>
                    <a:pt x="77" y="113"/>
                    <a:pt x="77" y="113"/>
                    <a:pt x="77" y="113"/>
                  </a:cubicBezTo>
                  <a:cubicBezTo>
                    <a:pt x="14" y="113"/>
                    <a:pt x="14" y="113"/>
                    <a:pt x="14" y="113"/>
                  </a:cubicBezTo>
                  <a:cubicBezTo>
                    <a:pt x="1" y="95"/>
                    <a:pt x="1" y="95"/>
                    <a:pt x="1" y="95"/>
                  </a:cubicBezTo>
                  <a:cubicBezTo>
                    <a:pt x="0" y="91"/>
                    <a:pt x="0" y="91"/>
                    <a:pt x="0" y="91"/>
                  </a:cubicBezTo>
                  <a:cubicBezTo>
                    <a:pt x="4" y="76"/>
                    <a:pt x="4" y="76"/>
                    <a:pt x="4" y="76"/>
                  </a:cubicBezTo>
                  <a:cubicBezTo>
                    <a:pt x="6" y="64"/>
                    <a:pt x="14" y="54"/>
                    <a:pt x="26" y="54"/>
                  </a:cubicBezTo>
                  <a:lnTo>
                    <a:pt x="6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1" name="Freeform 33"/>
            <p:cNvSpPr>
              <a:spLocks noEditPoints="1"/>
            </p:cNvSpPr>
            <p:nvPr/>
          </p:nvSpPr>
          <p:spPr bwMode="auto">
            <a:xfrm>
              <a:off x="3417" y="2056"/>
              <a:ext cx="261" cy="62"/>
            </a:xfrm>
            <a:custGeom>
              <a:avLst/>
              <a:gdLst>
                <a:gd name="T0" fmla="*/ 261 w 261"/>
                <a:gd name="T1" fmla="*/ 0 h 62"/>
                <a:gd name="T2" fmla="*/ 261 w 261"/>
                <a:gd name="T3" fmla="*/ 8 h 62"/>
                <a:gd name="T4" fmla="*/ 220 w 261"/>
                <a:gd name="T5" fmla="*/ 62 h 62"/>
                <a:gd name="T6" fmla="*/ 207 w 261"/>
                <a:gd name="T7" fmla="*/ 62 h 62"/>
                <a:gd name="T8" fmla="*/ 207 w 261"/>
                <a:gd name="T9" fmla="*/ 54 h 62"/>
                <a:gd name="T10" fmla="*/ 215 w 261"/>
                <a:gd name="T11" fmla="*/ 54 h 62"/>
                <a:gd name="T12" fmla="*/ 250 w 261"/>
                <a:gd name="T13" fmla="*/ 6 h 62"/>
                <a:gd name="T14" fmla="*/ 250 w 261"/>
                <a:gd name="T15" fmla="*/ 0 h 62"/>
                <a:gd name="T16" fmla="*/ 261 w 261"/>
                <a:gd name="T17" fmla="*/ 0 h 62"/>
                <a:gd name="T18" fmla="*/ 261 w 261"/>
                <a:gd name="T19" fmla="*/ 0 h 62"/>
                <a:gd name="T20" fmla="*/ 54 w 261"/>
                <a:gd name="T21" fmla="*/ 62 h 62"/>
                <a:gd name="T22" fmla="*/ 40 w 261"/>
                <a:gd name="T23" fmla="*/ 62 h 62"/>
                <a:gd name="T24" fmla="*/ 3 w 261"/>
                <a:gd name="T25" fmla="*/ 8 h 62"/>
                <a:gd name="T26" fmla="*/ 0 w 261"/>
                <a:gd name="T27" fmla="*/ 0 h 62"/>
                <a:gd name="T28" fmla="*/ 11 w 261"/>
                <a:gd name="T29" fmla="*/ 0 h 62"/>
                <a:gd name="T30" fmla="*/ 11 w 261"/>
                <a:gd name="T31" fmla="*/ 6 h 62"/>
                <a:gd name="T32" fmla="*/ 46 w 261"/>
                <a:gd name="T33" fmla="*/ 54 h 62"/>
                <a:gd name="T34" fmla="*/ 54 w 261"/>
                <a:gd name="T35" fmla="*/ 54 h 62"/>
                <a:gd name="T36" fmla="*/ 54 w 261"/>
                <a:gd name="T3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 h="62">
                  <a:moveTo>
                    <a:pt x="261" y="0"/>
                  </a:moveTo>
                  <a:lnTo>
                    <a:pt x="261" y="8"/>
                  </a:lnTo>
                  <a:lnTo>
                    <a:pt x="220" y="62"/>
                  </a:lnTo>
                  <a:lnTo>
                    <a:pt x="207" y="62"/>
                  </a:lnTo>
                  <a:lnTo>
                    <a:pt x="207" y="54"/>
                  </a:lnTo>
                  <a:lnTo>
                    <a:pt x="215" y="54"/>
                  </a:lnTo>
                  <a:lnTo>
                    <a:pt x="250" y="6"/>
                  </a:lnTo>
                  <a:lnTo>
                    <a:pt x="250" y="0"/>
                  </a:lnTo>
                  <a:lnTo>
                    <a:pt x="261" y="0"/>
                  </a:lnTo>
                  <a:lnTo>
                    <a:pt x="261" y="0"/>
                  </a:lnTo>
                  <a:close/>
                  <a:moveTo>
                    <a:pt x="54" y="62"/>
                  </a:moveTo>
                  <a:lnTo>
                    <a:pt x="40" y="62"/>
                  </a:lnTo>
                  <a:lnTo>
                    <a:pt x="3" y="8"/>
                  </a:lnTo>
                  <a:lnTo>
                    <a:pt x="0" y="0"/>
                  </a:lnTo>
                  <a:lnTo>
                    <a:pt x="11" y="0"/>
                  </a:lnTo>
                  <a:lnTo>
                    <a:pt x="11" y="6"/>
                  </a:lnTo>
                  <a:lnTo>
                    <a:pt x="46" y="54"/>
                  </a:lnTo>
                  <a:lnTo>
                    <a:pt x="54" y="54"/>
                  </a:lnTo>
                  <a:lnTo>
                    <a:pt x="54"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2" name="Freeform 34"/>
            <p:cNvSpPr/>
            <p:nvPr/>
          </p:nvSpPr>
          <p:spPr bwMode="auto">
            <a:xfrm>
              <a:off x="3474" y="2037"/>
              <a:ext cx="150" cy="92"/>
            </a:xfrm>
            <a:custGeom>
              <a:avLst/>
              <a:gdLst>
                <a:gd name="T0" fmla="*/ 10 w 150"/>
                <a:gd name="T1" fmla="*/ 92 h 92"/>
                <a:gd name="T2" fmla="*/ 136 w 150"/>
                <a:gd name="T3" fmla="*/ 92 h 92"/>
                <a:gd name="T4" fmla="*/ 150 w 150"/>
                <a:gd name="T5" fmla="*/ 0 h 92"/>
                <a:gd name="T6" fmla="*/ 0 w 150"/>
                <a:gd name="T7" fmla="*/ 0 h 92"/>
                <a:gd name="T8" fmla="*/ 10 w 150"/>
                <a:gd name="T9" fmla="*/ 92 h 92"/>
              </a:gdLst>
              <a:ahLst/>
              <a:cxnLst>
                <a:cxn ang="0">
                  <a:pos x="T0" y="T1"/>
                </a:cxn>
                <a:cxn ang="0">
                  <a:pos x="T2" y="T3"/>
                </a:cxn>
                <a:cxn ang="0">
                  <a:pos x="T4" y="T5"/>
                </a:cxn>
                <a:cxn ang="0">
                  <a:pos x="T6" y="T7"/>
                </a:cxn>
                <a:cxn ang="0">
                  <a:pos x="T8" y="T9"/>
                </a:cxn>
              </a:cxnLst>
              <a:rect l="0" t="0" r="r" b="b"/>
              <a:pathLst>
                <a:path w="150" h="92">
                  <a:moveTo>
                    <a:pt x="10" y="92"/>
                  </a:moveTo>
                  <a:lnTo>
                    <a:pt x="136" y="92"/>
                  </a:lnTo>
                  <a:lnTo>
                    <a:pt x="150" y="0"/>
                  </a:lnTo>
                  <a:lnTo>
                    <a:pt x="0" y="0"/>
                  </a:lnTo>
                  <a:lnTo>
                    <a:pt x="10" y="9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3" name="Freeform 35"/>
            <p:cNvSpPr>
              <a:spLocks noEditPoints="1"/>
            </p:cNvSpPr>
            <p:nvPr/>
          </p:nvSpPr>
          <p:spPr bwMode="auto">
            <a:xfrm>
              <a:off x="3721" y="1805"/>
              <a:ext cx="244" cy="305"/>
            </a:xfrm>
            <a:custGeom>
              <a:avLst/>
              <a:gdLst>
                <a:gd name="T0" fmla="*/ 26 w 91"/>
                <a:gd name="T1" fmla="*/ 19 h 113"/>
                <a:gd name="T2" fmla="*/ 65 w 91"/>
                <a:gd name="T3" fmla="*/ 19 h 113"/>
                <a:gd name="T4" fmla="*/ 61 w 91"/>
                <a:gd name="T5" fmla="*/ 41 h 113"/>
                <a:gd name="T6" fmla="*/ 48 w 91"/>
                <a:gd name="T7" fmla="*/ 50 h 113"/>
                <a:gd name="T8" fmla="*/ 42 w 91"/>
                <a:gd name="T9" fmla="*/ 50 h 113"/>
                <a:gd name="T10" fmla="*/ 29 w 91"/>
                <a:gd name="T11" fmla="*/ 41 h 113"/>
                <a:gd name="T12" fmla="*/ 26 w 91"/>
                <a:gd name="T13" fmla="*/ 19 h 113"/>
                <a:gd name="T14" fmla="*/ 65 w 91"/>
                <a:gd name="T15" fmla="*/ 54 h 113"/>
                <a:gd name="T16" fmla="*/ 87 w 91"/>
                <a:gd name="T17" fmla="*/ 76 h 113"/>
                <a:gd name="T18" fmla="*/ 91 w 91"/>
                <a:gd name="T19" fmla="*/ 91 h 113"/>
                <a:gd name="T20" fmla="*/ 90 w 91"/>
                <a:gd name="T21" fmla="*/ 95 h 113"/>
                <a:gd name="T22" fmla="*/ 76 w 91"/>
                <a:gd name="T23" fmla="*/ 113 h 113"/>
                <a:gd name="T24" fmla="*/ 14 w 91"/>
                <a:gd name="T25" fmla="*/ 113 h 113"/>
                <a:gd name="T26" fmla="*/ 1 w 91"/>
                <a:gd name="T27" fmla="*/ 95 h 113"/>
                <a:gd name="T28" fmla="*/ 0 w 91"/>
                <a:gd name="T29" fmla="*/ 91 h 113"/>
                <a:gd name="T30" fmla="*/ 3 w 91"/>
                <a:gd name="T31" fmla="*/ 76 h 113"/>
                <a:gd name="T32" fmla="*/ 26 w 91"/>
                <a:gd name="T33" fmla="*/ 54 h 113"/>
                <a:gd name="T34" fmla="*/ 65 w 91"/>
                <a:gd name="T35" fmla="*/ 5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113">
                  <a:moveTo>
                    <a:pt x="26" y="19"/>
                  </a:moveTo>
                  <a:cubicBezTo>
                    <a:pt x="28" y="0"/>
                    <a:pt x="63" y="0"/>
                    <a:pt x="65" y="19"/>
                  </a:cubicBezTo>
                  <a:cubicBezTo>
                    <a:pt x="65" y="24"/>
                    <a:pt x="64" y="36"/>
                    <a:pt x="61" y="41"/>
                  </a:cubicBezTo>
                  <a:cubicBezTo>
                    <a:pt x="59" y="45"/>
                    <a:pt x="54" y="49"/>
                    <a:pt x="48" y="50"/>
                  </a:cubicBezTo>
                  <a:cubicBezTo>
                    <a:pt x="46" y="50"/>
                    <a:pt x="45" y="50"/>
                    <a:pt x="42" y="50"/>
                  </a:cubicBezTo>
                  <a:cubicBezTo>
                    <a:pt x="36" y="49"/>
                    <a:pt x="31" y="45"/>
                    <a:pt x="29" y="41"/>
                  </a:cubicBezTo>
                  <a:cubicBezTo>
                    <a:pt x="27" y="36"/>
                    <a:pt x="26" y="24"/>
                    <a:pt x="26" y="19"/>
                  </a:cubicBezTo>
                  <a:close/>
                  <a:moveTo>
                    <a:pt x="65" y="54"/>
                  </a:moveTo>
                  <a:cubicBezTo>
                    <a:pt x="77" y="54"/>
                    <a:pt x="84" y="64"/>
                    <a:pt x="87" y="76"/>
                  </a:cubicBezTo>
                  <a:cubicBezTo>
                    <a:pt x="91" y="91"/>
                    <a:pt x="91" y="91"/>
                    <a:pt x="91" y="91"/>
                  </a:cubicBezTo>
                  <a:cubicBezTo>
                    <a:pt x="90" y="95"/>
                    <a:pt x="90" y="95"/>
                    <a:pt x="90" y="95"/>
                  </a:cubicBezTo>
                  <a:cubicBezTo>
                    <a:pt x="76" y="113"/>
                    <a:pt x="76" y="113"/>
                    <a:pt x="76" y="113"/>
                  </a:cubicBezTo>
                  <a:cubicBezTo>
                    <a:pt x="14" y="113"/>
                    <a:pt x="14" y="113"/>
                    <a:pt x="14" y="113"/>
                  </a:cubicBezTo>
                  <a:cubicBezTo>
                    <a:pt x="1" y="95"/>
                    <a:pt x="1" y="95"/>
                    <a:pt x="1" y="95"/>
                  </a:cubicBezTo>
                  <a:cubicBezTo>
                    <a:pt x="0" y="91"/>
                    <a:pt x="0" y="91"/>
                    <a:pt x="0" y="91"/>
                  </a:cubicBezTo>
                  <a:cubicBezTo>
                    <a:pt x="3" y="76"/>
                    <a:pt x="3" y="76"/>
                    <a:pt x="3" y="76"/>
                  </a:cubicBezTo>
                  <a:cubicBezTo>
                    <a:pt x="6" y="64"/>
                    <a:pt x="14" y="54"/>
                    <a:pt x="26" y="54"/>
                  </a:cubicBezTo>
                  <a:lnTo>
                    <a:pt x="6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4" name="Freeform 36"/>
            <p:cNvSpPr>
              <a:spLocks noEditPoints="1"/>
            </p:cNvSpPr>
            <p:nvPr/>
          </p:nvSpPr>
          <p:spPr bwMode="auto">
            <a:xfrm>
              <a:off x="3712" y="2056"/>
              <a:ext cx="261" cy="62"/>
            </a:xfrm>
            <a:custGeom>
              <a:avLst/>
              <a:gdLst>
                <a:gd name="T0" fmla="*/ 261 w 261"/>
                <a:gd name="T1" fmla="*/ 0 h 62"/>
                <a:gd name="T2" fmla="*/ 258 w 261"/>
                <a:gd name="T3" fmla="*/ 8 h 62"/>
                <a:gd name="T4" fmla="*/ 218 w 261"/>
                <a:gd name="T5" fmla="*/ 62 h 62"/>
                <a:gd name="T6" fmla="*/ 205 w 261"/>
                <a:gd name="T7" fmla="*/ 62 h 62"/>
                <a:gd name="T8" fmla="*/ 207 w 261"/>
                <a:gd name="T9" fmla="*/ 54 h 62"/>
                <a:gd name="T10" fmla="*/ 213 w 261"/>
                <a:gd name="T11" fmla="*/ 54 h 62"/>
                <a:gd name="T12" fmla="*/ 250 w 261"/>
                <a:gd name="T13" fmla="*/ 6 h 62"/>
                <a:gd name="T14" fmla="*/ 250 w 261"/>
                <a:gd name="T15" fmla="*/ 0 h 62"/>
                <a:gd name="T16" fmla="*/ 261 w 261"/>
                <a:gd name="T17" fmla="*/ 0 h 62"/>
                <a:gd name="T18" fmla="*/ 261 w 261"/>
                <a:gd name="T19" fmla="*/ 0 h 62"/>
                <a:gd name="T20" fmla="*/ 54 w 261"/>
                <a:gd name="T21" fmla="*/ 62 h 62"/>
                <a:gd name="T22" fmla="*/ 41 w 261"/>
                <a:gd name="T23" fmla="*/ 62 h 62"/>
                <a:gd name="T24" fmla="*/ 0 w 261"/>
                <a:gd name="T25" fmla="*/ 8 h 62"/>
                <a:gd name="T26" fmla="*/ 0 w 261"/>
                <a:gd name="T27" fmla="*/ 0 h 62"/>
                <a:gd name="T28" fmla="*/ 9 w 261"/>
                <a:gd name="T29" fmla="*/ 0 h 62"/>
                <a:gd name="T30" fmla="*/ 11 w 261"/>
                <a:gd name="T31" fmla="*/ 6 h 62"/>
                <a:gd name="T32" fmla="*/ 46 w 261"/>
                <a:gd name="T33" fmla="*/ 54 h 62"/>
                <a:gd name="T34" fmla="*/ 54 w 261"/>
                <a:gd name="T35" fmla="*/ 54 h 62"/>
                <a:gd name="T36" fmla="*/ 54 w 261"/>
                <a:gd name="T3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 h="62">
                  <a:moveTo>
                    <a:pt x="261" y="0"/>
                  </a:moveTo>
                  <a:lnTo>
                    <a:pt x="258" y="8"/>
                  </a:lnTo>
                  <a:lnTo>
                    <a:pt x="218" y="62"/>
                  </a:lnTo>
                  <a:lnTo>
                    <a:pt x="205" y="62"/>
                  </a:lnTo>
                  <a:lnTo>
                    <a:pt x="207" y="54"/>
                  </a:lnTo>
                  <a:lnTo>
                    <a:pt x="213" y="54"/>
                  </a:lnTo>
                  <a:lnTo>
                    <a:pt x="250" y="6"/>
                  </a:lnTo>
                  <a:lnTo>
                    <a:pt x="250" y="0"/>
                  </a:lnTo>
                  <a:lnTo>
                    <a:pt x="261" y="0"/>
                  </a:lnTo>
                  <a:lnTo>
                    <a:pt x="261" y="0"/>
                  </a:lnTo>
                  <a:close/>
                  <a:moveTo>
                    <a:pt x="54" y="62"/>
                  </a:moveTo>
                  <a:lnTo>
                    <a:pt x="41" y="62"/>
                  </a:lnTo>
                  <a:lnTo>
                    <a:pt x="0" y="8"/>
                  </a:lnTo>
                  <a:lnTo>
                    <a:pt x="0" y="0"/>
                  </a:lnTo>
                  <a:lnTo>
                    <a:pt x="9" y="0"/>
                  </a:lnTo>
                  <a:lnTo>
                    <a:pt x="11" y="6"/>
                  </a:lnTo>
                  <a:lnTo>
                    <a:pt x="46" y="54"/>
                  </a:lnTo>
                  <a:lnTo>
                    <a:pt x="54" y="54"/>
                  </a:lnTo>
                  <a:lnTo>
                    <a:pt x="54"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5" name="Freeform 37"/>
            <p:cNvSpPr/>
            <p:nvPr/>
          </p:nvSpPr>
          <p:spPr bwMode="auto">
            <a:xfrm>
              <a:off x="3766" y="2037"/>
              <a:ext cx="151" cy="92"/>
            </a:xfrm>
            <a:custGeom>
              <a:avLst/>
              <a:gdLst>
                <a:gd name="T0" fmla="*/ 11 w 151"/>
                <a:gd name="T1" fmla="*/ 92 h 92"/>
                <a:gd name="T2" fmla="*/ 140 w 151"/>
                <a:gd name="T3" fmla="*/ 92 h 92"/>
                <a:gd name="T4" fmla="*/ 151 w 151"/>
                <a:gd name="T5" fmla="*/ 0 h 92"/>
                <a:gd name="T6" fmla="*/ 0 w 151"/>
                <a:gd name="T7" fmla="*/ 0 h 92"/>
                <a:gd name="T8" fmla="*/ 11 w 151"/>
                <a:gd name="T9" fmla="*/ 92 h 92"/>
              </a:gdLst>
              <a:ahLst/>
              <a:cxnLst>
                <a:cxn ang="0">
                  <a:pos x="T0" y="T1"/>
                </a:cxn>
                <a:cxn ang="0">
                  <a:pos x="T2" y="T3"/>
                </a:cxn>
                <a:cxn ang="0">
                  <a:pos x="T4" y="T5"/>
                </a:cxn>
                <a:cxn ang="0">
                  <a:pos x="T6" y="T7"/>
                </a:cxn>
                <a:cxn ang="0">
                  <a:pos x="T8" y="T9"/>
                </a:cxn>
              </a:cxnLst>
              <a:rect l="0" t="0" r="r" b="b"/>
              <a:pathLst>
                <a:path w="151" h="92">
                  <a:moveTo>
                    <a:pt x="11" y="92"/>
                  </a:moveTo>
                  <a:lnTo>
                    <a:pt x="140" y="92"/>
                  </a:lnTo>
                  <a:lnTo>
                    <a:pt x="151" y="0"/>
                  </a:lnTo>
                  <a:lnTo>
                    <a:pt x="0" y="0"/>
                  </a:lnTo>
                  <a:lnTo>
                    <a:pt x="11" y="9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6" name="Freeform 38"/>
            <p:cNvSpPr>
              <a:spLocks noEditPoints="1"/>
            </p:cNvSpPr>
            <p:nvPr/>
          </p:nvSpPr>
          <p:spPr bwMode="auto">
            <a:xfrm>
              <a:off x="4016" y="1805"/>
              <a:ext cx="241" cy="305"/>
            </a:xfrm>
            <a:custGeom>
              <a:avLst/>
              <a:gdLst>
                <a:gd name="T0" fmla="*/ 26 w 90"/>
                <a:gd name="T1" fmla="*/ 19 h 113"/>
                <a:gd name="T2" fmla="*/ 64 w 90"/>
                <a:gd name="T3" fmla="*/ 19 h 113"/>
                <a:gd name="T4" fmla="*/ 61 w 90"/>
                <a:gd name="T5" fmla="*/ 41 h 113"/>
                <a:gd name="T6" fmla="*/ 48 w 90"/>
                <a:gd name="T7" fmla="*/ 50 h 113"/>
                <a:gd name="T8" fmla="*/ 42 w 90"/>
                <a:gd name="T9" fmla="*/ 50 h 113"/>
                <a:gd name="T10" fmla="*/ 29 w 90"/>
                <a:gd name="T11" fmla="*/ 41 h 113"/>
                <a:gd name="T12" fmla="*/ 26 w 90"/>
                <a:gd name="T13" fmla="*/ 19 h 113"/>
                <a:gd name="T14" fmla="*/ 64 w 90"/>
                <a:gd name="T15" fmla="*/ 54 h 113"/>
                <a:gd name="T16" fmla="*/ 87 w 90"/>
                <a:gd name="T17" fmla="*/ 76 h 113"/>
                <a:gd name="T18" fmla="*/ 90 w 90"/>
                <a:gd name="T19" fmla="*/ 91 h 113"/>
                <a:gd name="T20" fmla="*/ 90 w 90"/>
                <a:gd name="T21" fmla="*/ 95 h 113"/>
                <a:gd name="T22" fmla="*/ 76 w 90"/>
                <a:gd name="T23" fmla="*/ 113 h 113"/>
                <a:gd name="T24" fmla="*/ 14 w 90"/>
                <a:gd name="T25" fmla="*/ 113 h 113"/>
                <a:gd name="T26" fmla="*/ 0 w 90"/>
                <a:gd name="T27" fmla="*/ 95 h 113"/>
                <a:gd name="T28" fmla="*/ 0 w 90"/>
                <a:gd name="T29" fmla="*/ 91 h 113"/>
                <a:gd name="T30" fmla="*/ 3 w 90"/>
                <a:gd name="T31" fmla="*/ 76 h 113"/>
                <a:gd name="T32" fmla="*/ 26 w 90"/>
                <a:gd name="T33" fmla="*/ 54 h 113"/>
                <a:gd name="T34" fmla="*/ 64 w 90"/>
                <a:gd name="T35" fmla="*/ 5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13">
                  <a:moveTo>
                    <a:pt x="26" y="19"/>
                  </a:moveTo>
                  <a:cubicBezTo>
                    <a:pt x="28" y="0"/>
                    <a:pt x="62" y="0"/>
                    <a:pt x="64" y="19"/>
                  </a:cubicBezTo>
                  <a:cubicBezTo>
                    <a:pt x="65" y="24"/>
                    <a:pt x="64" y="36"/>
                    <a:pt x="61" y="41"/>
                  </a:cubicBezTo>
                  <a:cubicBezTo>
                    <a:pt x="59" y="45"/>
                    <a:pt x="54" y="49"/>
                    <a:pt x="48" y="50"/>
                  </a:cubicBezTo>
                  <a:cubicBezTo>
                    <a:pt x="46" y="50"/>
                    <a:pt x="44" y="50"/>
                    <a:pt x="42" y="50"/>
                  </a:cubicBezTo>
                  <a:cubicBezTo>
                    <a:pt x="36" y="49"/>
                    <a:pt x="31" y="45"/>
                    <a:pt x="29" y="41"/>
                  </a:cubicBezTo>
                  <a:cubicBezTo>
                    <a:pt x="26" y="36"/>
                    <a:pt x="25" y="24"/>
                    <a:pt x="26" y="19"/>
                  </a:cubicBezTo>
                  <a:close/>
                  <a:moveTo>
                    <a:pt x="64" y="54"/>
                  </a:moveTo>
                  <a:cubicBezTo>
                    <a:pt x="77" y="54"/>
                    <a:pt x="84" y="64"/>
                    <a:pt x="87" y="76"/>
                  </a:cubicBezTo>
                  <a:cubicBezTo>
                    <a:pt x="90" y="91"/>
                    <a:pt x="90" y="91"/>
                    <a:pt x="90" y="91"/>
                  </a:cubicBezTo>
                  <a:cubicBezTo>
                    <a:pt x="90" y="95"/>
                    <a:pt x="90" y="95"/>
                    <a:pt x="90" y="95"/>
                  </a:cubicBezTo>
                  <a:cubicBezTo>
                    <a:pt x="76" y="113"/>
                    <a:pt x="76" y="113"/>
                    <a:pt x="76" y="113"/>
                  </a:cubicBezTo>
                  <a:cubicBezTo>
                    <a:pt x="14" y="113"/>
                    <a:pt x="14" y="113"/>
                    <a:pt x="14" y="113"/>
                  </a:cubicBezTo>
                  <a:cubicBezTo>
                    <a:pt x="0" y="95"/>
                    <a:pt x="0" y="95"/>
                    <a:pt x="0" y="95"/>
                  </a:cubicBezTo>
                  <a:cubicBezTo>
                    <a:pt x="0" y="91"/>
                    <a:pt x="0" y="91"/>
                    <a:pt x="0" y="91"/>
                  </a:cubicBezTo>
                  <a:cubicBezTo>
                    <a:pt x="3" y="76"/>
                    <a:pt x="3" y="76"/>
                    <a:pt x="3" y="76"/>
                  </a:cubicBezTo>
                  <a:cubicBezTo>
                    <a:pt x="6" y="64"/>
                    <a:pt x="13" y="54"/>
                    <a:pt x="26" y="54"/>
                  </a:cubicBezTo>
                  <a:lnTo>
                    <a:pt x="64"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7" name="Freeform 39"/>
            <p:cNvSpPr>
              <a:spLocks noEditPoints="1"/>
            </p:cNvSpPr>
            <p:nvPr/>
          </p:nvSpPr>
          <p:spPr bwMode="auto">
            <a:xfrm>
              <a:off x="4005" y="2056"/>
              <a:ext cx="263" cy="62"/>
            </a:xfrm>
            <a:custGeom>
              <a:avLst/>
              <a:gdLst>
                <a:gd name="T0" fmla="*/ 263 w 263"/>
                <a:gd name="T1" fmla="*/ 0 h 62"/>
                <a:gd name="T2" fmla="*/ 261 w 263"/>
                <a:gd name="T3" fmla="*/ 8 h 62"/>
                <a:gd name="T4" fmla="*/ 220 w 263"/>
                <a:gd name="T5" fmla="*/ 62 h 62"/>
                <a:gd name="T6" fmla="*/ 207 w 263"/>
                <a:gd name="T7" fmla="*/ 62 h 62"/>
                <a:gd name="T8" fmla="*/ 207 w 263"/>
                <a:gd name="T9" fmla="*/ 54 h 62"/>
                <a:gd name="T10" fmla="*/ 215 w 263"/>
                <a:gd name="T11" fmla="*/ 54 h 62"/>
                <a:gd name="T12" fmla="*/ 252 w 263"/>
                <a:gd name="T13" fmla="*/ 6 h 62"/>
                <a:gd name="T14" fmla="*/ 252 w 263"/>
                <a:gd name="T15" fmla="*/ 0 h 62"/>
                <a:gd name="T16" fmla="*/ 263 w 263"/>
                <a:gd name="T17" fmla="*/ 0 h 62"/>
                <a:gd name="T18" fmla="*/ 263 w 263"/>
                <a:gd name="T19" fmla="*/ 0 h 62"/>
                <a:gd name="T20" fmla="*/ 56 w 263"/>
                <a:gd name="T21" fmla="*/ 62 h 62"/>
                <a:gd name="T22" fmla="*/ 43 w 263"/>
                <a:gd name="T23" fmla="*/ 62 h 62"/>
                <a:gd name="T24" fmla="*/ 3 w 263"/>
                <a:gd name="T25" fmla="*/ 8 h 62"/>
                <a:gd name="T26" fmla="*/ 0 w 263"/>
                <a:gd name="T27" fmla="*/ 0 h 62"/>
                <a:gd name="T28" fmla="*/ 11 w 263"/>
                <a:gd name="T29" fmla="*/ 0 h 62"/>
                <a:gd name="T30" fmla="*/ 11 w 263"/>
                <a:gd name="T31" fmla="*/ 6 h 62"/>
                <a:gd name="T32" fmla="*/ 48 w 263"/>
                <a:gd name="T33" fmla="*/ 54 h 62"/>
                <a:gd name="T34" fmla="*/ 54 w 263"/>
                <a:gd name="T35" fmla="*/ 54 h 62"/>
                <a:gd name="T36" fmla="*/ 56 w 263"/>
                <a:gd name="T3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3" h="62">
                  <a:moveTo>
                    <a:pt x="263" y="0"/>
                  </a:moveTo>
                  <a:lnTo>
                    <a:pt x="261" y="8"/>
                  </a:lnTo>
                  <a:lnTo>
                    <a:pt x="220" y="62"/>
                  </a:lnTo>
                  <a:lnTo>
                    <a:pt x="207" y="62"/>
                  </a:lnTo>
                  <a:lnTo>
                    <a:pt x="207" y="54"/>
                  </a:lnTo>
                  <a:lnTo>
                    <a:pt x="215" y="54"/>
                  </a:lnTo>
                  <a:lnTo>
                    <a:pt x="252" y="6"/>
                  </a:lnTo>
                  <a:lnTo>
                    <a:pt x="252" y="0"/>
                  </a:lnTo>
                  <a:lnTo>
                    <a:pt x="263" y="0"/>
                  </a:lnTo>
                  <a:lnTo>
                    <a:pt x="263" y="0"/>
                  </a:lnTo>
                  <a:close/>
                  <a:moveTo>
                    <a:pt x="56" y="62"/>
                  </a:moveTo>
                  <a:lnTo>
                    <a:pt x="43" y="62"/>
                  </a:lnTo>
                  <a:lnTo>
                    <a:pt x="3" y="8"/>
                  </a:lnTo>
                  <a:lnTo>
                    <a:pt x="0" y="0"/>
                  </a:lnTo>
                  <a:lnTo>
                    <a:pt x="11" y="0"/>
                  </a:lnTo>
                  <a:lnTo>
                    <a:pt x="11" y="6"/>
                  </a:lnTo>
                  <a:lnTo>
                    <a:pt x="48" y="54"/>
                  </a:lnTo>
                  <a:lnTo>
                    <a:pt x="54" y="54"/>
                  </a:lnTo>
                  <a:lnTo>
                    <a:pt x="5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8" name="Freeform 40"/>
            <p:cNvSpPr/>
            <p:nvPr/>
          </p:nvSpPr>
          <p:spPr bwMode="auto">
            <a:xfrm>
              <a:off x="4061" y="2037"/>
              <a:ext cx="151" cy="92"/>
            </a:xfrm>
            <a:custGeom>
              <a:avLst/>
              <a:gdLst>
                <a:gd name="T0" fmla="*/ 11 w 151"/>
                <a:gd name="T1" fmla="*/ 92 h 92"/>
                <a:gd name="T2" fmla="*/ 140 w 151"/>
                <a:gd name="T3" fmla="*/ 92 h 92"/>
                <a:gd name="T4" fmla="*/ 151 w 151"/>
                <a:gd name="T5" fmla="*/ 0 h 92"/>
                <a:gd name="T6" fmla="*/ 0 w 151"/>
                <a:gd name="T7" fmla="*/ 0 h 92"/>
                <a:gd name="T8" fmla="*/ 11 w 151"/>
                <a:gd name="T9" fmla="*/ 92 h 92"/>
              </a:gdLst>
              <a:ahLst/>
              <a:cxnLst>
                <a:cxn ang="0">
                  <a:pos x="T0" y="T1"/>
                </a:cxn>
                <a:cxn ang="0">
                  <a:pos x="T2" y="T3"/>
                </a:cxn>
                <a:cxn ang="0">
                  <a:pos x="T4" y="T5"/>
                </a:cxn>
                <a:cxn ang="0">
                  <a:pos x="T6" y="T7"/>
                </a:cxn>
                <a:cxn ang="0">
                  <a:pos x="T8" y="T9"/>
                </a:cxn>
              </a:cxnLst>
              <a:rect l="0" t="0" r="r" b="b"/>
              <a:pathLst>
                <a:path w="151" h="92">
                  <a:moveTo>
                    <a:pt x="11" y="92"/>
                  </a:moveTo>
                  <a:lnTo>
                    <a:pt x="140" y="92"/>
                  </a:lnTo>
                  <a:lnTo>
                    <a:pt x="151" y="0"/>
                  </a:lnTo>
                  <a:lnTo>
                    <a:pt x="0" y="0"/>
                  </a:lnTo>
                  <a:lnTo>
                    <a:pt x="11" y="9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sp>
          <p:nvSpPr>
            <p:cNvPr id="169" name="Freeform 41"/>
            <p:cNvSpPr>
              <a:spLocks noEditPoints="1"/>
            </p:cNvSpPr>
            <p:nvPr/>
          </p:nvSpPr>
          <p:spPr bwMode="auto">
            <a:xfrm>
              <a:off x="3425" y="2197"/>
              <a:ext cx="832" cy="305"/>
            </a:xfrm>
            <a:custGeom>
              <a:avLst/>
              <a:gdLst>
                <a:gd name="T0" fmla="*/ 246 w 310"/>
                <a:gd name="T1" fmla="*/ 19 h 113"/>
                <a:gd name="T2" fmla="*/ 284 w 310"/>
                <a:gd name="T3" fmla="*/ 19 h 113"/>
                <a:gd name="T4" fmla="*/ 281 w 310"/>
                <a:gd name="T5" fmla="*/ 41 h 113"/>
                <a:gd name="T6" fmla="*/ 268 w 310"/>
                <a:gd name="T7" fmla="*/ 50 h 113"/>
                <a:gd name="T8" fmla="*/ 262 w 310"/>
                <a:gd name="T9" fmla="*/ 50 h 113"/>
                <a:gd name="T10" fmla="*/ 249 w 310"/>
                <a:gd name="T11" fmla="*/ 41 h 113"/>
                <a:gd name="T12" fmla="*/ 246 w 310"/>
                <a:gd name="T13" fmla="*/ 19 h 113"/>
                <a:gd name="T14" fmla="*/ 284 w 310"/>
                <a:gd name="T15" fmla="*/ 54 h 113"/>
                <a:gd name="T16" fmla="*/ 307 w 310"/>
                <a:gd name="T17" fmla="*/ 76 h 113"/>
                <a:gd name="T18" fmla="*/ 310 w 310"/>
                <a:gd name="T19" fmla="*/ 92 h 113"/>
                <a:gd name="T20" fmla="*/ 310 w 310"/>
                <a:gd name="T21" fmla="*/ 95 h 113"/>
                <a:gd name="T22" fmla="*/ 296 w 310"/>
                <a:gd name="T23" fmla="*/ 113 h 113"/>
                <a:gd name="T24" fmla="*/ 234 w 310"/>
                <a:gd name="T25" fmla="*/ 113 h 113"/>
                <a:gd name="T26" fmla="*/ 220 w 310"/>
                <a:gd name="T27" fmla="*/ 95 h 113"/>
                <a:gd name="T28" fmla="*/ 220 w 310"/>
                <a:gd name="T29" fmla="*/ 92 h 113"/>
                <a:gd name="T30" fmla="*/ 223 w 310"/>
                <a:gd name="T31" fmla="*/ 76 h 113"/>
                <a:gd name="T32" fmla="*/ 246 w 310"/>
                <a:gd name="T33" fmla="*/ 54 h 113"/>
                <a:gd name="T34" fmla="*/ 284 w 310"/>
                <a:gd name="T35" fmla="*/ 54 h 113"/>
                <a:gd name="T36" fmla="*/ 136 w 310"/>
                <a:gd name="T37" fmla="*/ 19 h 113"/>
                <a:gd name="T38" fmla="*/ 175 w 310"/>
                <a:gd name="T39" fmla="*/ 19 h 113"/>
                <a:gd name="T40" fmla="*/ 171 w 310"/>
                <a:gd name="T41" fmla="*/ 41 h 113"/>
                <a:gd name="T42" fmla="*/ 158 w 310"/>
                <a:gd name="T43" fmla="*/ 50 h 113"/>
                <a:gd name="T44" fmla="*/ 152 w 310"/>
                <a:gd name="T45" fmla="*/ 50 h 113"/>
                <a:gd name="T46" fmla="*/ 139 w 310"/>
                <a:gd name="T47" fmla="*/ 41 h 113"/>
                <a:gd name="T48" fmla="*/ 136 w 310"/>
                <a:gd name="T49" fmla="*/ 19 h 113"/>
                <a:gd name="T50" fmla="*/ 175 w 310"/>
                <a:gd name="T51" fmla="*/ 54 h 113"/>
                <a:gd name="T52" fmla="*/ 197 w 310"/>
                <a:gd name="T53" fmla="*/ 76 h 113"/>
                <a:gd name="T54" fmla="*/ 201 w 310"/>
                <a:gd name="T55" fmla="*/ 92 h 113"/>
                <a:gd name="T56" fmla="*/ 200 w 310"/>
                <a:gd name="T57" fmla="*/ 95 h 113"/>
                <a:gd name="T58" fmla="*/ 186 w 310"/>
                <a:gd name="T59" fmla="*/ 113 h 113"/>
                <a:gd name="T60" fmla="*/ 124 w 310"/>
                <a:gd name="T61" fmla="*/ 113 h 113"/>
                <a:gd name="T62" fmla="*/ 111 w 310"/>
                <a:gd name="T63" fmla="*/ 95 h 113"/>
                <a:gd name="T64" fmla="*/ 110 w 310"/>
                <a:gd name="T65" fmla="*/ 92 h 113"/>
                <a:gd name="T66" fmla="*/ 113 w 310"/>
                <a:gd name="T67" fmla="*/ 76 h 113"/>
                <a:gd name="T68" fmla="*/ 136 w 310"/>
                <a:gd name="T69" fmla="*/ 54 h 113"/>
                <a:gd name="T70" fmla="*/ 175 w 310"/>
                <a:gd name="T71" fmla="*/ 54 h 113"/>
                <a:gd name="T72" fmla="*/ 26 w 310"/>
                <a:gd name="T73" fmla="*/ 19 h 113"/>
                <a:gd name="T74" fmla="*/ 65 w 310"/>
                <a:gd name="T75" fmla="*/ 19 h 113"/>
                <a:gd name="T76" fmla="*/ 62 w 310"/>
                <a:gd name="T77" fmla="*/ 41 h 113"/>
                <a:gd name="T78" fmla="*/ 49 w 310"/>
                <a:gd name="T79" fmla="*/ 50 h 113"/>
                <a:gd name="T80" fmla="*/ 42 w 310"/>
                <a:gd name="T81" fmla="*/ 50 h 113"/>
                <a:gd name="T82" fmla="*/ 29 w 310"/>
                <a:gd name="T83" fmla="*/ 41 h 113"/>
                <a:gd name="T84" fmla="*/ 26 w 310"/>
                <a:gd name="T85" fmla="*/ 19 h 113"/>
                <a:gd name="T86" fmla="*/ 65 w 310"/>
                <a:gd name="T87" fmla="*/ 54 h 113"/>
                <a:gd name="T88" fmla="*/ 87 w 310"/>
                <a:gd name="T89" fmla="*/ 76 h 113"/>
                <a:gd name="T90" fmla="*/ 91 w 310"/>
                <a:gd name="T91" fmla="*/ 92 h 113"/>
                <a:gd name="T92" fmla="*/ 90 w 310"/>
                <a:gd name="T93" fmla="*/ 95 h 113"/>
                <a:gd name="T94" fmla="*/ 77 w 310"/>
                <a:gd name="T95" fmla="*/ 113 h 113"/>
                <a:gd name="T96" fmla="*/ 14 w 310"/>
                <a:gd name="T97" fmla="*/ 113 h 113"/>
                <a:gd name="T98" fmla="*/ 1 w 310"/>
                <a:gd name="T99" fmla="*/ 95 h 113"/>
                <a:gd name="T100" fmla="*/ 0 w 310"/>
                <a:gd name="T101" fmla="*/ 92 h 113"/>
                <a:gd name="T102" fmla="*/ 4 w 310"/>
                <a:gd name="T103" fmla="*/ 76 h 113"/>
                <a:gd name="T104" fmla="*/ 26 w 310"/>
                <a:gd name="T105" fmla="*/ 54 h 113"/>
                <a:gd name="T106" fmla="*/ 65 w 310"/>
                <a:gd name="T107" fmla="*/ 5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113">
                  <a:moveTo>
                    <a:pt x="246" y="19"/>
                  </a:moveTo>
                  <a:cubicBezTo>
                    <a:pt x="248" y="0"/>
                    <a:pt x="282" y="0"/>
                    <a:pt x="284" y="19"/>
                  </a:cubicBezTo>
                  <a:cubicBezTo>
                    <a:pt x="285" y="24"/>
                    <a:pt x="284" y="36"/>
                    <a:pt x="281" y="41"/>
                  </a:cubicBezTo>
                  <a:cubicBezTo>
                    <a:pt x="279" y="45"/>
                    <a:pt x="274" y="49"/>
                    <a:pt x="268" y="50"/>
                  </a:cubicBezTo>
                  <a:cubicBezTo>
                    <a:pt x="266" y="50"/>
                    <a:pt x="264" y="50"/>
                    <a:pt x="262" y="50"/>
                  </a:cubicBezTo>
                  <a:cubicBezTo>
                    <a:pt x="256" y="49"/>
                    <a:pt x="251" y="45"/>
                    <a:pt x="249" y="41"/>
                  </a:cubicBezTo>
                  <a:cubicBezTo>
                    <a:pt x="246" y="36"/>
                    <a:pt x="245" y="24"/>
                    <a:pt x="246" y="19"/>
                  </a:cubicBezTo>
                  <a:close/>
                  <a:moveTo>
                    <a:pt x="284" y="54"/>
                  </a:moveTo>
                  <a:cubicBezTo>
                    <a:pt x="297" y="54"/>
                    <a:pt x="304" y="64"/>
                    <a:pt x="307" y="76"/>
                  </a:cubicBezTo>
                  <a:cubicBezTo>
                    <a:pt x="310" y="92"/>
                    <a:pt x="310" y="92"/>
                    <a:pt x="310" y="92"/>
                  </a:cubicBezTo>
                  <a:cubicBezTo>
                    <a:pt x="310" y="95"/>
                    <a:pt x="310" y="95"/>
                    <a:pt x="310" y="95"/>
                  </a:cubicBezTo>
                  <a:cubicBezTo>
                    <a:pt x="296" y="113"/>
                    <a:pt x="296" y="113"/>
                    <a:pt x="296" y="113"/>
                  </a:cubicBezTo>
                  <a:cubicBezTo>
                    <a:pt x="234" y="113"/>
                    <a:pt x="234" y="113"/>
                    <a:pt x="234" y="113"/>
                  </a:cubicBezTo>
                  <a:cubicBezTo>
                    <a:pt x="220" y="95"/>
                    <a:pt x="220" y="95"/>
                    <a:pt x="220" y="95"/>
                  </a:cubicBezTo>
                  <a:cubicBezTo>
                    <a:pt x="220" y="92"/>
                    <a:pt x="220" y="92"/>
                    <a:pt x="220" y="92"/>
                  </a:cubicBezTo>
                  <a:cubicBezTo>
                    <a:pt x="223" y="76"/>
                    <a:pt x="223" y="76"/>
                    <a:pt x="223" y="76"/>
                  </a:cubicBezTo>
                  <a:cubicBezTo>
                    <a:pt x="226" y="64"/>
                    <a:pt x="233" y="54"/>
                    <a:pt x="246" y="54"/>
                  </a:cubicBezTo>
                  <a:cubicBezTo>
                    <a:pt x="284" y="54"/>
                    <a:pt x="284" y="54"/>
                    <a:pt x="284" y="54"/>
                  </a:cubicBezTo>
                  <a:close/>
                  <a:moveTo>
                    <a:pt x="136" y="19"/>
                  </a:moveTo>
                  <a:cubicBezTo>
                    <a:pt x="138" y="0"/>
                    <a:pt x="173" y="0"/>
                    <a:pt x="175" y="19"/>
                  </a:cubicBezTo>
                  <a:cubicBezTo>
                    <a:pt x="175" y="24"/>
                    <a:pt x="174" y="36"/>
                    <a:pt x="171" y="41"/>
                  </a:cubicBezTo>
                  <a:cubicBezTo>
                    <a:pt x="169" y="45"/>
                    <a:pt x="164" y="49"/>
                    <a:pt x="158" y="50"/>
                  </a:cubicBezTo>
                  <a:cubicBezTo>
                    <a:pt x="156" y="50"/>
                    <a:pt x="155" y="50"/>
                    <a:pt x="152" y="50"/>
                  </a:cubicBezTo>
                  <a:cubicBezTo>
                    <a:pt x="146" y="49"/>
                    <a:pt x="141" y="45"/>
                    <a:pt x="139" y="41"/>
                  </a:cubicBezTo>
                  <a:cubicBezTo>
                    <a:pt x="137" y="36"/>
                    <a:pt x="136" y="24"/>
                    <a:pt x="136" y="19"/>
                  </a:cubicBezTo>
                  <a:close/>
                  <a:moveTo>
                    <a:pt x="175" y="54"/>
                  </a:moveTo>
                  <a:cubicBezTo>
                    <a:pt x="187" y="54"/>
                    <a:pt x="194" y="64"/>
                    <a:pt x="197" y="76"/>
                  </a:cubicBezTo>
                  <a:cubicBezTo>
                    <a:pt x="201" y="92"/>
                    <a:pt x="201" y="92"/>
                    <a:pt x="201" y="92"/>
                  </a:cubicBezTo>
                  <a:cubicBezTo>
                    <a:pt x="200" y="95"/>
                    <a:pt x="200" y="95"/>
                    <a:pt x="200" y="95"/>
                  </a:cubicBezTo>
                  <a:cubicBezTo>
                    <a:pt x="186" y="113"/>
                    <a:pt x="186" y="113"/>
                    <a:pt x="186" y="113"/>
                  </a:cubicBezTo>
                  <a:cubicBezTo>
                    <a:pt x="124" y="113"/>
                    <a:pt x="124" y="113"/>
                    <a:pt x="124" y="113"/>
                  </a:cubicBezTo>
                  <a:cubicBezTo>
                    <a:pt x="111" y="95"/>
                    <a:pt x="111" y="95"/>
                    <a:pt x="111" y="95"/>
                  </a:cubicBezTo>
                  <a:cubicBezTo>
                    <a:pt x="110" y="92"/>
                    <a:pt x="110" y="92"/>
                    <a:pt x="110" y="92"/>
                  </a:cubicBezTo>
                  <a:cubicBezTo>
                    <a:pt x="113" y="76"/>
                    <a:pt x="113" y="76"/>
                    <a:pt x="113" y="76"/>
                  </a:cubicBezTo>
                  <a:cubicBezTo>
                    <a:pt x="116" y="64"/>
                    <a:pt x="124" y="54"/>
                    <a:pt x="136" y="54"/>
                  </a:cubicBezTo>
                  <a:cubicBezTo>
                    <a:pt x="175" y="54"/>
                    <a:pt x="175" y="54"/>
                    <a:pt x="175" y="54"/>
                  </a:cubicBezTo>
                  <a:close/>
                  <a:moveTo>
                    <a:pt x="26" y="19"/>
                  </a:moveTo>
                  <a:cubicBezTo>
                    <a:pt x="28" y="0"/>
                    <a:pt x="63" y="0"/>
                    <a:pt x="65" y="19"/>
                  </a:cubicBezTo>
                  <a:cubicBezTo>
                    <a:pt x="65" y="24"/>
                    <a:pt x="64" y="36"/>
                    <a:pt x="62" y="41"/>
                  </a:cubicBezTo>
                  <a:cubicBezTo>
                    <a:pt x="59" y="45"/>
                    <a:pt x="54" y="49"/>
                    <a:pt x="49" y="50"/>
                  </a:cubicBezTo>
                  <a:cubicBezTo>
                    <a:pt x="46" y="50"/>
                    <a:pt x="45" y="50"/>
                    <a:pt x="42" y="50"/>
                  </a:cubicBezTo>
                  <a:cubicBezTo>
                    <a:pt x="37" y="49"/>
                    <a:pt x="32" y="45"/>
                    <a:pt x="29" y="41"/>
                  </a:cubicBezTo>
                  <a:cubicBezTo>
                    <a:pt x="27" y="36"/>
                    <a:pt x="26" y="24"/>
                    <a:pt x="26" y="19"/>
                  </a:cubicBezTo>
                  <a:close/>
                  <a:moveTo>
                    <a:pt x="65" y="54"/>
                  </a:moveTo>
                  <a:cubicBezTo>
                    <a:pt x="77" y="54"/>
                    <a:pt x="85" y="64"/>
                    <a:pt x="87" y="76"/>
                  </a:cubicBezTo>
                  <a:cubicBezTo>
                    <a:pt x="91" y="92"/>
                    <a:pt x="91" y="92"/>
                    <a:pt x="91" y="92"/>
                  </a:cubicBezTo>
                  <a:cubicBezTo>
                    <a:pt x="90" y="95"/>
                    <a:pt x="90" y="95"/>
                    <a:pt x="90" y="95"/>
                  </a:cubicBezTo>
                  <a:cubicBezTo>
                    <a:pt x="77" y="113"/>
                    <a:pt x="77" y="113"/>
                    <a:pt x="77" y="113"/>
                  </a:cubicBezTo>
                  <a:cubicBezTo>
                    <a:pt x="14" y="113"/>
                    <a:pt x="14" y="113"/>
                    <a:pt x="14" y="113"/>
                  </a:cubicBezTo>
                  <a:cubicBezTo>
                    <a:pt x="1" y="95"/>
                    <a:pt x="1" y="95"/>
                    <a:pt x="1" y="95"/>
                  </a:cubicBezTo>
                  <a:cubicBezTo>
                    <a:pt x="0" y="92"/>
                    <a:pt x="0" y="92"/>
                    <a:pt x="0" y="92"/>
                  </a:cubicBezTo>
                  <a:cubicBezTo>
                    <a:pt x="4" y="76"/>
                    <a:pt x="4" y="76"/>
                    <a:pt x="4" y="76"/>
                  </a:cubicBezTo>
                  <a:cubicBezTo>
                    <a:pt x="6" y="64"/>
                    <a:pt x="14" y="54"/>
                    <a:pt x="26" y="54"/>
                  </a:cubicBezTo>
                  <a:lnTo>
                    <a:pt x="65" y="54"/>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思源黑体 CN Medium" panose="020B0600000000000000" pitchFamily="34" charset="-122"/>
                <a:ea typeface="思源黑体 CN Medium" panose="020B0600000000000000" pitchFamily="34" charset="-122"/>
                <a:cs typeface="+mn-cs"/>
              </a:endParaRPr>
            </a:p>
          </p:txBody>
        </p:sp>
      </p:grpSp>
      <p:sp>
        <p:nvSpPr>
          <p:cNvPr id="5" name="Object 60006"/>
          <p:cNvSpPr txBox="1"/>
          <p:nvPr/>
        </p:nvSpPr>
        <p:spPr>
          <a:xfrm>
            <a:off x="1085215" y="2049780"/>
            <a:ext cx="10151745" cy="671830"/>
          </a:xfrm>
          <a:prstGeom prst="rect">
            <a:avLst/>
          </a:prstGeom>
        </p:spPr>
        <p:txBody>
          <a:bodyPr vert="horz" lIns="49175" tIns="24588" rIns="49175" bIns="24588" rtlCol="0" anchor="t" anchorCtr="0">
            <a:noAutofit/>
          </a:bodyPr>
          <a:lstStyle/>
          <a:p>
            <a:pPr lvl="0">
              <a:lnSpc>
                <a:spcPct val="114000"/>
              </a:lnSpc>
              <a:defRPr/>
            </a:pPr>
            <a:r>
              <a:rPr lang="zh-CN" altLang="en-US" sz="2000">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rPr>
              <a:t>同志们，专项整治软弱涣散基层党组织，是一项系统工程，也是一项严肃的政治任务。任务要落实，关键在人，关键在担当。在这里，我提几点要求：</a:t>
            </a:r>
            <a:endParaRPr lang="zh-CN" altLang="en-US" sz="2000">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sym typeface="字魂35号-经典雅黑"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1000"/>
                                        <p:tgtEl>
                                          <p:spTgt spid="158"/>
                                        </p:tgtEl>
                                      </p:cBhvr>
                                    </p:animEffect>
                                    <p:anim calcmode="lin" valueType="num">
                                      <p:cBhvr>
                                        <p:cTn id="8" dur="1000" fill="hold"/>
                                        <p:tgtEl>
                                          <p:spTgt spid="158"/>
                                        </p:tgtEl>
                                        <p:attrNameLst>
                                          <p:attrName>ppt_x</p:attrName>
                                        </p:attrNameLst>
                                      </p:cBhvr>
                                      <p:tavLst>
                                        <p:tav tm="0">
                                          <p:val>
                                            <p:strVal val="#ppt_x"/>
                                          </p:val>
                                        </p:tav>
                                        <p:tav tm="100000">
                                          <p:val>
                                            <p:strVal val="#ppt_x"/>
                                          </p:val>
                                        </p:tav>
                                      </p:tavLst>
                                    </p:anim>
                                    <p:anim calcmode="lin" valueType="num">
                                      <p:cBhvr>
                                        <p:cTn id="9" dur="1000" fill="hold"/>
                                        <p:tgtEl>
                                          <p:spTgt spid="1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3"/>
          <p:cNvSpPr/>
          <p:nvPr/>
        </p:nvSpPr>
        <p:spPr>
          <a:xfrm>
            <a:off x="4695159" y="1203764"/>
            <a:ext cx="2662054" cy="606083"/>
          </a:xfrm>
          <a:prstGeom prst="roundRect">
            <a:avLst>
              <a:gd name="adj" fmla="val 50000"/>
            </a:avLst>
          </a:prstGeom>
          <a:gradFill>
            <a:gsLst>
              <a:gs pos="0">
                <a:srgbClr val="FF3302"/>
              </a:gs>
              <a:gs pos="100000">
                <a:srgbClr val="CB0800"/>
              </a:gs>
            </a:gsLst>
            <a:lin ang="5400000" scaled="1"/>
          </a:gradFill>
          <a:ln w="19050" cap="flat" cmpd="sng" algn="ctr">
            <a:noFill/>
            <a:prstDash val="solid"/>
          </a:ln>
          <a:effectLst/>
        </p:spPr>
        <p:txBody>
          <a:bodyPr rtlCol="0" anchor="ctr"/>
          <a:lstStyle/>
          <a:p>
            <a:pPr algn="ctr" defTabSz="1218565">
              <a:defRPr/>
            </a:pPr>
            <a:endParaRPr lang="zh-CN" altLang="en-US"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14"/>
          <p:cNvSpPr txBox="1"/>
          <p:nvPr/>
        </p:nvSpPr>
        <p:spPr>
          <a:xfrm>
            <a:off x="4876539" y="1281169"/>
            <a:ext cx="2299294" cy="461645"/>
          </a:xfrm>
          <a:prstGeom prst="rect">
            <a:avLst/>
          </a:prstGeom>
          <a:noFill/>
          <a:effectLst/>
        </p:spPr>
        <p:txBody>
          <a:bodyPr wrap="square" lIns="0" tIns="0" rIns="0" bIns="0" rtlCol="0">
            <a:spAutoFit/>
          </a:bodyPr>
          <a:lstStyle/>
          <a:p>
            <a:pPr algn="ctr" defTabSz="1218565">
              <a:defRPr/>
            </a:pPr>
            <a:r>
              <a:rPr lang="zh-CN" altLang="en-US" sz="3000" kern="0" spc="400">
                <a:solidFill>
                  <a:srgbClr val="FFFFFF"/>
                </a:solidFill>
                <a:latin typeface="阿里巴巴普惠体 B" panose="00020600040101010101" charset="-122"/>
                <a:ea typeface="阿里巴巴普惠体 B" panose="00020600040101010101" charset="-122"/>
                <a:sym typeface="微软雅黑" panose="020B0503020204020204" pitchFamily="34" charset="-122"/>
              </a:rPr>
              <a:t>结束语</a:t>
            </a:r>
            <a:endParaRPr lang="zh-CN" altLang="en-US" sz="3000" kern="0" spc="400">
              <a:solidFill>
                <a:srgbClr val="FFFFFF"/>
              </a:solidFill>
              <a:latin typeface="阿里巴巴普惠体 B" panose="00020600040101010101" charset="-122"/>
              <a:ea typeface="阿里巴巴普惠体 B" panose="00020600040101010101" charset="-122"/>
              <a:sym typeface="微软雅黑" panose="020B0503020204020204" pitchFamily="34" charset="-122"/>
            </a:endParaRPr>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sp>
        <p:nvSpPr>
          <p:cNvPr id="38" name="Aitds4-1"/>
          <p:cNvSpPr>
            <a:spLocks noChangeArrowheads="1"/>
          </p:cNvSpPr>
          <p:nvPr>
            <p:custDataLst>
              <p:tags r:id="rId2"/>
            </p:custDataLst>
          </p:nvPr>
        </p:nvSpPr>
        <p:spPr bwMode="auto">
          <a:xfrm>
            <a:off x="1428115" y="2103120"/>
            <a:ext cx="9528810" cy="3130550"/>
          </a:xfrm>
          <a:prstGeom prst="roundRect">
            <a:avLst>
              <a:gd name="adj" fmla="val 8176"/>
            </a:avLst>
          </a:prstGeom>
          <a:noFill/>
          <a:ln w="19050">
            <a:solidFill>
              <a:srgbClr val="F17475">
                <a:lumMod val="75000"/>
              </a:srgbClr>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ysClr val="windowText" lastClr="000000"/>
                </a:solidFill>
                <a:latin typeface="Calibri" panose="020F0502020204030204"/>
                <a:ea typeface="宋体" panose="02010600030101010101" pitchFamily="2" charset="-122"/>
                <a:sym typeface="Calibri" panose="020F0502020204030204"/>
              </a:defRPr>
            </a:lvl1pPr>
            <a:lvl2pPr marL="742950" indent="-285750">
              <a:spcBef>
                <a:spcPct val="20000"/>
              </a:spcBef>
              <a:buFont typeface="Arial" panose="020B0604020202020204" pitchFamily="34" charset="0"/>
              <a:buChar char="–"/>
              <a:defRPr sz="2800">
                <a:solidFill>
                  <a:sysClr val="windowText" lastClr="000000"/>
                </a:solidFill>
                <a:latin typeface="Calibri" panose="020F0502020204030204"/>
                <a:ea typeface="宋体" panose="02010600030101010101" pitchFamily="2" charset="-122"/>
                <a:sym typeface="Calibri" panose="020F0502020204030204"/>
              </a:defRPr>
            </a:lvl2pPr>
            <a:lvl3pPr marL="1143000" indent="-228600">
              <a:spcBef>
                <a:spcPct val="20000"/>
              </a:spcBef>
              <a:buFont typeface="Arial" panose="020B0604020202020204" pitchFamily="34" charset="0"/>
              <a:buChar char="•"/>
              <a:defRPr sz="2400">
                <a:solidFill>
                  <a:sysClr val="windowText" lastClr="000000"/>
                </a:solidFill>
                <a:latin typeface="Calibri" panose="020F0502020204030204"/>
                <a:ea typeface="宋体" panose="02010600030101010101" pitchFamily="2" charset="-122"/>
                <a:sym typeface="Calibri" panose="020F0502020204030204"/>
              </a:defRPr>
            </a:lvl3pPr>
            <a:lvl4pPr marL="1600200" indent="-228600">
              <a:spcBef>
                <a:spcPct val="20000"/>
              </a:spcBef>
              <a:buFont typeface="Arial" panose="020B0604020202020204" pitchFamily="34" charset="0"/>
              <a:buChar char="–"/>
              <a:defRPr sz="2000">
                <a:solidFill>
                  <a:sysClr val="windowText" lastClr="000000"/>
                </a:solidFill>
                <a:latin typeface="Calibri" panose="020F0502020204030204"/>
                <a:ea typeface="宋体" panose="02010600030101010101" pitchFamily="2" charset="-122"/>
                <a:sym typeface="Calibri" panose="020F0502020204030204"/>
              </a:defRPr>
            </a:lvl4pPr>
            <a:lvl5pPr marL="2057400" indent="-228600">
              <a:spcBef>
                <a:spcPct val="20000"/>
              </a:spcBef>
              <a:buFont typeface="Arial" panose="020B0604020202020204" pitchFamily="34" charset="0"/>
              <a:buChar char="»"/>
              <a:defRPr sz="2000">
                <a:solidFill>
                  <a:sysClr val="windowText" lastClr="000000"/>
                </a:solidFill>
                <a:latin typeface="Calibri" panose="020F0502020204030204"/>
                <a:ea typeface="宋体" panose="02010600030101010101" pitchFamily="2" charset="-122"/>
                <a:sym typeface="Calibri" panose="020F0502020204030204"/>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Calibri" panose="020F0502020204030204"/>
                <a:ea typeface="宋体" panose="02010600030101010101" pitchFamily="2" charset="-122"/>
                <a:sym typeface="Calibri" panose="020F0502020204030204"/>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Calibri" panose="020F0502020204030204"/>
                <a:ea typeface="宋体" panose="02010600030101010101" pitchFamily="2" charset="-122"/>
                <a:sym typeface="Calibri" panose="020F0502020204030204"/>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Calibri" panose="020F0502020204030204"/>
                <a:ea typeface="宋体" panose="02010600030101010101" pitchFamily="2" charset="-122"/>
                <a:sym typeface="Calibri" panose="020F0502020204030204"/>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Calibri" panose="020F0502020204030204"/>
                <a:ea typeface="宋体" panose="02010600030101010101" pitchFamily="2" charset="-122"/>
                <a:sym typeface="Calibri" panose="020F0502020204030204"/>
              </a:defRPr>
            </a:lvl9pPr>
          </a:lstStyle>
          <a:p>
            <a:pPr marL="0" marR="0" lvl="0" indent="0" algn="ctr" defTabSz="914400" rtl="0" eaLnBrk="1" fontAlgn="auto" latinLnBrk="0" hangingPunct="1">
              <a:lnSpc>
                <a:spcPct val="100000"/>
              </a:lnSpc>
              <a:spcBef>
                <a:spcPct val="0"/>
              </a:spcBef>
              <a:spcAft>
                <a:spcPct val="0"/>
              </a:spcAft>
              <a:buClrTx/>
              <a:buSzTx/>
              <a:buFont typeface="Arial" panose="020B0604020202020204" pitchFamily="34" charset="0"/>
              <a:buNone/>
              <a:defRPr/>
            </a:pPr>
            <a:r>
              <a:rPr kumimoji="0" lang="en-US" altLang="zh-CN" sz="1500" b="1" i="0" u="none" strike="noStrike" kern="0" cap="none" spc="0"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Normal" panose="020B0400000000000000" pitchFamily="34" charset="-122"/>
                <a:sym typeface="思源黑体 CN Normal" panose="020B0400000000000000" pitchFamily="34" charset="-122"/>
              </a:rPr>
              <a:t> </a:t>
            </a:r>
            <a:endParaRPr kumimoji="0" lang="en-US" altLang="zh-CN" sz="1500" b="1" i="0" u="none" strike="noStrike" kern="0" cap="none" spc="0" normalizeH="0" baseline="0" noProof="0">
              <a:ln>
                <a:noFill/>
              </a:ln>
              <a:solidFill>
                <a:srgbClr val="C00000"/>
              </a:solidFill>
              <a:effectLst/>
              <a:uLnTx/>
              <a:uFillTx/>
              <a:latin typeface="思源黑体 CN Medium" panose="020B0600000000000000" pitchFamily="34" charset="-122"/>
              <a:ea typeface="思源黑体 CN Medium" panose="020B0600000000000000" pitchFamily="34" charset="-122"/>
              <a:cs typeface="思源黑体 CN Normal" panose="020B0400000000000000" pitchFamily="34" charset="-122"/>
              <a:sym typeface="思源黑体 CN Normal" panose="020B0400000000000000" pitchFamily="34" charset="-122"/>
            </a:endParaRPr>
          </a:p>
        </p:txBody>
      </p:sp>
      <p:sp>
        <p:nvSpPr>
          <p:cNvPr id="3" name="í$ļîḋê"/>
          <p:cNvSpPr/>
          <p:nvPr>
            <p:custDataLst>
              <p:tags r:id="rId3"/>
            </p:custDataLst>
          </p:nvPr>
        </p:nvSpPr>
        <p:spPr>
          <a:xfrm flipH="1">
            <a:off x="1581150" y="2326005"/>
            <a:ext cx="9123045"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0" algn="l" fontAlgn="auto">
              <a:lnSpc>
                <a:spcPct val="150000"/>
              </a:lnSpc>
              <a:buClrTx/>
              <a:buSzTx/>
              <a:buNone/>
            </a:pPr>
            <a:r>
              <a:rPr lang="en-US" altLang="zh-CN"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同志们，逆水行舟，不进则退。</a:t>
            </a:r>
            <a:r>
              <a:rPr lang="en-US" altLang="zh-CN"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村的专项整治工作已经到了关键时期。这既是一场考验，更是一次机遇。我坚信，只要我们大家心往一处想、劲往一处使，以坚定的决心、有力的措施、扎实的作风，就一定能够打赢这场翻身仗，把</a:t>
            </a:r>
            <a:r>
              <a:rPr lang="en-US" altLang="zh-CN"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村党组织建设成为一个让党委放心、让群众满意的坚强战斗堡垒！到那时，一个班子坚强、党员有力、产业兴旺、乡风文明、治理有效、群众幸福的新</a:t>
            </a:r>
            <a:r>
              <a:rPr lang="en-US" altLang="zh-CN"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村，必将展现在我们面前！</a:t>
            </a:r>
            <a:endParaRPr lang="zh-CN" altLang="en-US" sz="2000">
              <a:ln w="19050">
                <a:noFill/>
              </a:ln>
              <a:solidFill>
                <a:srgbClr val="FF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fltVal val="0"/>
                                          </p:val>
                                        </p:tav>
                                        <p:tav tm="100000">
                                          <p:val>
                                            <p:strVal val="#ppt_w"/>
                                          </p:val>
                                        </p:tav>
                                      </p:tavLst>
                                    </p:anim>
                                    <p:anim calcmode="lin" valueType="num">
                                      <p:cBhvr>
                                        <p:cTn id="8" dur="1500" fill="hold"/>
                                        <p:tgtEl>
                                          <p:spTgt spid="13"/>
                                        </p:tgtEl>
                                        <p:attrNameLst>
                                          <p:attrName>ppt_h</p:attrName>
                                        </p:attrNameLst>
                                      </p:cBhvr>
                                      <p:tavLst>
                                        <p:tav tm="0">
                                          <p:val>
                                            <p:fltVal val="0"/>
                                          </p:val>
                                        </p:tav>
                                        <p:tav tm="100000">
                                          <p:val>
                                            <p:strVal val="#ppt_h"/>
                                          </p:val>
                                        </p:tav>
                                      </p:tavLst>
                                    </p:anim>
                                    <p:animEffect transition="in" filter="fade">
                                      <p:cBhvr>
                                        <p:cTn id="9" dur="1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500" fill="hold"/>
                                        <p:tgtEl>
                                          <p:spTgt spid="12"/>
                                        </p:tgtEl>
                                        <p:attrNameLst>
                                          <p:attrName>ppt_w</p:attrName>
                                        </p:attrNameLst>
                                      </p:cBhvr>
                                      <p:tavLst>
                                        <p:tav tm="0">
                                          <p:val>
                                            <p:fltVal val="0"/>
                                          </p:val>
                                        </p:tav>
                                        <p:tav tm="100000">
                                          <p:val>
                                            <p:strVal val="#ppt_w"/>
                                          </p:val>
                                        </p:tav>
                                      </p:tavLst>
                                    </p:anim>
                                    <p:anim calcmode="lin" valueType="num">
                                      <p:cBhvr>
                                        <p:cTn id="13" dur="1500" fill="hold"/>
                                        <p:tgtEl>
                                          <p:spTgt spid="12"/>
                                        </p:tgtEl>
                                        <p:attrNameLst>
                                          <p:attrName>ppt_h</p:attrName>
                                        </p:attrNameLst>
                                      </p:cBhvr>
                                      <p:tavLst>
                                        <p:tav tm="0">
                                          <p:val>
                                            <p:fltVal val="0"/>
                                          </p:val>
                                        </p:tav>
                                        <p:tav tm="100000">
                                          <p:val>
                                            <p:strVal val="#ppt_h"/>
                                          </p:val>
                                        </p:tav>
                                      </p:tavLst>
                                    </p:anim>
                                    <p:animEffect transition="in" filter="fade">
                                      <p:cBhvr>
                                        <p:cTn id="14" dur="1500"/>
                                        <p:tgtEl>
                                          <p:spTgt spid="12"/>
                                        </p:tgtEl>
                                      </p:cBhvr>
                                    </p:animEffect>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000" fill="hold">
                                          <p:stCondLst>
                                            <p:cond delay="0"/>
                                          </p:stCondLst>
                                        </p:cTn>
                                        <p:tgtEl>
                                          <p:spTgt spid="3"/>
                                        </p:tgtEl>
                                        <p:attrNameLst>
                                          <p:attrName>style.visibility</p:attrName>
                                        </p:attrNameLst>
                                      </p:cBhvr>
                                      <p:to>
                                        <p:strVal val="visible"/>
                                      </p:to>
                                    </p:set>
                                    <p:anim calcmode="lin" valueType="num">
                                      <p:cBhvr additive="base">
                                        <p:cTn id="18" dur="1000" fill="hold"/>
                                        <p:tgtEl>
                                          <p:spTgt spid="3"/>
                                        </p:tgtEl>
                                        <p:attrNameLst>
                                          <p:attrName>ppt_x</p:attrName>
                                        </p:attrNameLst>
                                      </p:cBhvr>
                                      <p:tavLst>
                                        <p:tav tm="0">
                                          <p:val>
                                            <p:strVal val="1+#ppt_w/2"/>
                                          </p:val>
                                        </p:tav>
                                        <p:tav tm="100000">
                                          <p:val>
                                            <p:strVal val="#ppt_x"/>
                                          </p:val>
                                        </p:tav>
                                      </p:tavLst>
                                    </p:anim>
                                    <p:anim calcmode="lin" valueType="num">
                                      <p:cBhvr additive="base">
                                        <p:cTn id="19"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3" grpId="0"/>
    </p:bldLst>
  </p:timing>
</p:sld>
</file>

<file path=ppt/tags/tag1.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2.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3.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4.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5.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6.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7.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8.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9.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10.xml><?xml version="1.0" encoding="utf-8"?>
<p:tagLst xmlns:p="http://schemas.openxmlformats.org/presentationml/2006/main">
  <p:tag name="KSO_WM_BEAUTIFY_FLAG" val=""/>
  <p:tag name="KSO_WM_DIAGRAM_VIRTUALLY_FRAME" val="{&quot;height&quot;:216.40582677165352,&quot;left&quot;:207.026062992126,&quot;top&quot;:166.50102362204726,&quot;width&quot;:597.2317322834646}"/>
</p:tagLst>
</file>

<file path=ppt/tags/tag11.xml><?xml version="1.0" encoding="utf-8"?>
<p:tagLst xmlns:p="http://schemas.openxmlformats.org/presentationml/2006/main">
  <p:tag name="KSO_WM_BEAUTIFY_FLAG" val=""/>
  <p:tag name="KSO_WM_DIAGRAM_VIRTUALLY_FRAME" val="{&quot;height&quot;:216.40582677165352,&quot;left&quot;:207.026062992126,&quot;top&quot;:166.50102362204726,&quot;width&quot;:597.2317322834646}"/>
</p:tagLst>
</file>

<file path=ppt/tags/tag12.xml><?xml version="1.0" encoding="utf-8"?>
<p:tagLst xmlns:p="http://schemas.openxmlformats.org/presentationml/2006/main">
  <p:tag name="KSO_WM_BEAUTIFY_FLAG" val=""/>
  <p:tag name="KSO_WM_DIAGRAM_VIRTUALLY_FRAME" val="{&quot;height&quot;:216.40582677165352,&quot;left&quot;:207.026062992126,&quot;top&quot;:166.50102362204726,&quot;width&quot;:597.2317322834646}"/>
</p:tagLst>
</file>

<file path=ppt/tags/tag13.xml><?xml version="1.0" encoding="utf-8"?>
<p:tagLst xmlns:p="http://schemas.openxmlformats.org/presentationml/2006/main">
  <p:tag name="KSO_WM_DIAGRAM_VIRTUALLY_FRAME" val="{&quot;height&quot;:216.40582677165352,&quot;left&quot;:207.026062992126,&quot;top&quot;:166.50102362204726,&quot;width&quot;:597.2317322834646}"/>
</p:tagLst>
</file>

<file path=ppt/tags/tag14.xml><?xml version="1.0" encoding="utf-8"?>
<p:tagLst xmlns:p="http://schemas.openxmlformats.org/presentationml/2006/main">
  <p:tag name="KSO_WM_BEAUTIFY_FLAG" val=""/>
  <p:tag name="KSO_WM_DIAGRAM_VIRTUALLY_FRAME" val="{&quot;height&quot;:216.40582677165352,&quot;left&quot;:207.026062992126,&quot;top&quot;:166.50102362204726,&quot;width&quot;:597.2317322834646}"/>
</p:tagLst>
</file>

<file path=ppt/tags/tag15.xml><?xml version="1.0" encoding="utf-8"?>
<p:tagLst xmlns:p="http://schemas.openxmlformats.org/presentationml/2006/main">
  <p:tag name="KSO_WM_BEAUTIFY_FLAG" val=""/>
  <p:tag name="KSO_WM_DIAGRAM_VIRTUALLY_FRAME" val="{&quot;height&quot;:216.40582677165352,&quot;left&quot;:207.026062992126,&quot;top&quot;:166.50102362204726,&quot;width&quot;:597.2317322834646}"/>
</p:tagLst>
</file>

<file path=ppt/tags/tag16.xml><?xml version="1.0" encoding="utf-8"?>
<p:tagLst xmlns:p="http://schemas.openxmlformats.org/presentationml/2006/main">
  <p:tag name="KSO_WM_BEAUTIFY_FLAG" val=""/>
  <p:tag name="KSO_WM_DIAGRAM_VIRTUALLY_FRAME" val="{&quot;height&quot;:216.40582677165352,&quot;left&quot;:207.026062992126,&quot;top&quot;:166.50102362204726,&quot;width&quot;:597.2317322834646}"/>
</p:tagLst>
</file>

<file path=ppt/tags/tag17.xml><?xml version="1.0" encoding="utf-8"?>
<p:tagLst xmlns:p="http://schemas.openxmlformats.org/presentationml/2006/main">
  <p:tag name="PA" val="v5.2.9"/>
</p:tagLst>
</file>

<file path=ppt/tags/tag18.xml><?xml version="1.0" encoding="utf-8"?>
<p:tagLst xmlns:p="http://schemas.openxmlformats.org/presentationml/2006/main">
  <p:tag name="KSO_WM_BEAUTIFY_FLAG" val=""/>
  <p:tag name="PA" val="v5.2.9"/>
</p:tagLst>
</file>

<file path=ppt/tags/tag19.xml><?xml version="1.0" encoding="utf-8"?>
<p:tagLst xmlns:p="http://schemas.openxmlformats.org/presentationml/2006/main">
  <p:tag name="KSO_WM_BEAUTIFY_FLAG" val=""/>
  <p:tag name="PA" val="v5.2.9"/>
</p:tagLst>
</file>

<file path=ppt/tags/tag20.xml><?xml version="1.0" encoding="utf-8"?>
<p:tagLst xmlns:p="http://schemas.openxmlformats.org/presentationml/2006/main">
  <p:tag name="KSO_WM_BEAUTIFY_FLAG" val=""/>
  <p:tag name="PA" val="v5.2.9"/>
</p:tagLst>
</file>

<file path=ppt/tags/tag21.xml><?xml version="1.0" encoding="utf-8"?>
<p:tagLst xmlns:p="http://schemas.openxmlformats.org/presentationml/2006/main">
  <p:tag name="KSO_WM_BEAUTIFY_FLAG" val=""/>
  <p:tag name="PA" val="v5.2.9"/>
</p:tagLst>
</file>

<file path=ppt/tags/tag22.xml><?xml version="1.0" encoding="utf-8"?>
<p:tagLst xmlns:p="http://schemas.openxmlformats.org/presentationml/2006/main">
  <p:tag name="KSO_WM_BEAUTIFY_FLAG" val=""/>
  <p:tag name="PA" val="v5.2.9"/>
</p:tagLst>
</file>

<file path=ppt/tags/tag23.xml><?xml version="1.0" encoding="utf-8"?>
<p:tagLst xmlns:p="http://schemas.openxmlformats.org/presentationml/2006/main">
  <p:tag name="KSO_WM_BEAUTIFY_FLAG" val=""/>
  <p:tag name="PA" val="v5.2.9"/>
</p:tagLst>
</file>

<file path=ppt/tags/tag24.xml><?xml version="1.0" encoding="utf-8"?>
<p:tagLst xmlns:p="http://schemas.openxmlformats.org/presentationml/2006/main">
  <p:tag name="KSO_WM_BEAUTIFY_FLAG" val=""/>
  <p:tag name="PA" val="v5.2.9"/>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PA" val="v5.2.5"/>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PA" val="v5.2.5"/>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PA" val="v5.2.5"/>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PA" val="v5.2.5"/>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PA" val="v5.2.9"/>
</p:tagLst>
</file>

<file path=ppt/tags/tag72.xml><?xml version="1.0" encoding="utf-8"?>
<p:tagLst xmlns:p="http://schemas.openxmlformats.org/presentationml/2006/main">
  <p:tag name="KSO_WM_BEAUTIFY_FLAG" val=""/>
  <p:tag name="PA" val="v5.2.9"/>
</p:tagLst>
</file>

<file path=ppt/tags/tag73.xml><?xml version="1.0" encoding="utf-8"?>
<p:tagLst xmlns:p="http://schemas.openxmlformats.org/presentationml/2006/main">
  <p:tag name="KSO_WM_BEAUTIFY_FLAG" val=""/>
  <p:tag name="PA" val="v5.2.9"/>
</p:tagLst>
</file>

<file path=ppt/tags/tag74.xml><?xml version="1.0" encoding="utf-8"?>
<p:tagLst xmlns:p="http://schemas.openxmlformats.org/presentationml/2006/main">
  <p:tag name="KSO_WM_BEAUTIFY_FLAG" val=""/>
  <p:tag name="PA" val="v5.2.9"/>
</p:tagLst>
</file>

<file path=ppt/tags/tag75.xml><?xml version="1.0" encoding="utf-8"?>
<p:tagLst xmlns:p="http://schemas.openxmlformats.org/presentationml/2006/main">
  <p:tag name="KSO_WM_BEAUTIFY_FLAG" val=""/>
  <p:tag name="PA" val="v5.2.9"/>
</p:tagLst>
</file>

<file path=ppt/tags/tag76.xml><?xml version="1.0" encoding="utf-8"?>
<p:tagLst xmlns:p="http://schemas.openxmlformats.org/presentationml/2006/main">
  <p:tag name="KSO_WM_BEAUTIFY_FLAG" val=""/>
  <p:tag name="PA" val="v5.2.9"/>
</p:tagLst>
</file>

<file path=ppt/tags/tag77.xml><?xml version="1.0" encoding="utf-8"?>
<p:tagLst xmlns:p="http://schemas.openxmlformats.org/presentationml/2006/main">
  <p:tag name="KSO_WM_BEAUTIFY_FLAG" val=""/>
  <p:tag name="PA" val="v5.2.9"/>
</p:tagLst>
</file>

<file path=ppt/tags/tag78.xml><?xml version="1.0" encoding="utf-8"?>
<p:tagLst xmlns:p="http://schemas.openxmlformats.org/presentationml/2006/main">
  <p:tag name="KSO_WM_BEAUTIFY_FLAG" val=""/>
  <p:tag name="PA" val="v5.2.9"/>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PA" val="v5.2.9"/>
</p:tagLst>
</file>

<file path=ppt/tags/tag101.xml><?xml version="1.0" encoding="utf-8"?>
<p:tagLst xmlns:p="http://schemas.openxmlformats.org/presentationml/2006/main">
  <p:tag name="KSO_WM_BEAUTIFY_FLAG" val=""/>
  <p:tag name="PA" val="v5.2.9"/>
</p:tagLst>
</file>

<file path=ppt/tags/tag102.xml><?xml version="1.0" encoding="utf-8"?>
<p:tagLst xmlns:p="http://schemas.openxmlformats.org/presentationml/2006/main">
  <p:tag name="KSO_WM_BEAUTIFY_FLAG" val=""/>
  <p:tag name="PA" val="v5.2.9"/>
</p:tagLst>
</file>

<file path=ppt/tags/tag103.xml><?xml version="1.0" encoding="utf-8"?>
<p:tagLst xmlns:p="http://schemas.openxmlformats.org/presentationml/2006/main">
  <p:tag name="KSO_WM_BEAUTIFY_FLAG" val=""/>
  <p:tag name="PA" val="v5.2.9"/>
</p:tagLst>
</file>

<file path=ppt/tags/tag104.xml><?xml version="1.0" encoding="utf-8"?>
<p:tagLst xmlns:p="http://schemas.openxmlformats.org/presentationml/2006/main">
  <p:tag name="KSO_WM_BEAUTIFY_FLAG" val=""/>
  <p:tag name="PA" val="v5.2.9"/>
</p:tagLst>
</file>

<file path=ppt/tags/tag105.xml><?xml version="1.0" encoding="utf-8"?>
<p:tagLst xmlns:p="http://schemas.openxmlformats.org/presentationml/2006/main">
  <p:tag name="KSO_WM_BEAUTIFY_FLAG" val=""/>
  <p:tag name="PA" val="v5.2.9"/>
</p:tagLst>
</file>

<file path=ppt/tags/tag106.xml><?xml version="1.0" encoding="utf-8"?>
<p:tagLst xmlns:p="http://schemas.openxmlformats.org/presentationml/2006/main">
  <p:tag name="KSO_WM_BEAUTIFY_FLAG" val=""/>
  <p:tag name="PA" val="v5.2.9"/>
</p:tagLst>
</file>

<file path=ppt/tags/tag107.xml><?xml version="1.0" encoding="utf-8"?>
<p:tagLst xmlns:p="http://schemas.openxmlformats.org/presentationml/2006/main">
  <p:tag name="KSO_WM_BEAUTIFY_FLAG" val=""/>
  <p:tag name="PA" val="v5.2.9"/>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FONTSIZE" val="18.73"/>
  <p:tag name="HEIGHT" val="106.6059"/>
  <p:tag name="KSO_WM_BEAUTIFY_FLAG" val=""/>
  <p:tag name="LEFT" val="413.9924"/>
  <p:tag name="LINERULEAFTER" val="0"/>
  <p:tag name="MARGINBOTTOM" val="0"/>
  <p:tag name="MARGINLEFT" val="0"/>
  <p:tag name="MARGINRIGHT" val="0"/>
  <p:tag name="MARGINTOP" val="0"/>
  <p:tag name="TOP" val="226.2525"/>
  <p:tag name="WIDTH" val="434.0543"/>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FONTSIZE" val="18.73"/>
  <p:tag name="HEIGHT" val="106.6059"/>
  <p:tag name="KSO_WM_BEAUTIFY_FLAG" val=""/>
  <p:tag name="LEFT" val="413.9924"/>
  <p:tag name="LINERULEAFTER" val="0"/>
  <p:tag name="MARGINBOTTOM" val="0"/>
  <p:tag name="MARGINLEFT" val="0"/>
  <p:tag name="MARGINRIGHT" val="0"/>
  <p:tag name="MARGINTOP" val="0"/>
  <p:tag name="TOP" val="226.2525"/>
  <p:tag name="WIDTH" val="434.0543"/>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FONTSIZE" val="18.73"/>
  <p:tag name="HEIGHT" val="106.6059"/>
  <p:tag name="KSO_WM_BEAUTIFY_FLAG" val=""/>
  <p:tag name="LEFT" val="413.9924"/>
  <p:tag name="LINERULEAFTER" val="0"/>
  <p:tag name="MARGINBOTTOM" val="0"/>
  <p:tag name="MARGINLEFT" val="0"/>
  <p:tag name="MARGINRIGHT" val="0"/>
  <p:tag name="MARGINTOP" val="0"/>
  <p:tag name="TOP" val="226.2525"/>
  <p:tag name="WIDTH" val="434.0543"/>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FONTSIZE" val="18.73"/>
  <p:tag name="HEIGHT" val="106.6059"/>
  <p:tag name="KSO_WM_BEAUTIFY_FLAG" val=""/>
  <p:tag name="LEFT" val="413.9924"/>
  <p:tag name="LINERULEAFTER" val="0"/>
  <p:tag name="MARGINBOTTOM" val="0"/>
  <p:tag name="MARGINLEFT" val="0"/>
  <p:tag name="MARGINRIGHT" val="0"/>
  <p:tag name="MARGINTOP" val="0"/>
  <p:tag name="TOP" val="226.2525"/>
  <p:tag name="WIDTH" val="434.0543"/>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PA" val="v5.2.9"/>
</p:tagLst>
</file>

<file path=ppt/tags/tag161.xml><?xml version="1.0" encoding="utf-8"?>
<p:tagLst xmlns:p="http://schemas.openxmlformats.org/presentationml/2006/main">
  <p:tag name="KSO_WM_BEAUTIFY_FLAG" val=""/>
  <p:tag name="PA" val="v5.2.9"/>
</p:tagLst>
</file>

<file path=ppt/tags/tag162.xml><?xml version="1.0" encoding="utf-8"?>
<p:tagLst xmlns:p="http://schemas.openxmlformats.org/presentationml/2006/main">
  <p:tag name="KSO_WM_BEAUTIFY_FLAG" val=""/>
  <p:tag name="PA" val="v5.2.9"/>
</p:tagLst>
</file>

<file path=ppt/tags/tag163.xml><?xml version="1.0" encoding="utf-8"?>
<p:tagLst xmlns:p="http://schemas.openxmlformats.org/presentationml/2006/main">
  <p:tag name="KSO_WM_BEAUTIFY_FLAG" val=""/>
  <p:tag name="PA" val="v5.2.9"/>
</p:tagLst>
</file>

<file path=ppt/tags/tag164.xml><?xml version="1.0" encoding="utf-8"?>
<p:tagLst xmlns:p="http://schemas.openxmlformats.org/presentationml/2006/main">
  <p:tag name="KSO_WM_BEAUTIFY_FLAG" val=""/>
  <p:tag name="PA" val="v5.2.9"/>
</p:tagLst>
</file>

<file path=ppt/tags/tag165.xml><?xml version="1.0" encoding="utf-8"?>
<p:tagLst xmlns:p="http://schemas.openxmlformats.org/presentationml/2006/main">
  <p:tag name="KSO_WM_BEAUTIFY_FLAG" val=""/>
  <p:tag name="PA" val="v5.2.9"/>
</p:tagLst>
</file>

<file path=ppt/tags/tag166.xml><?xml version="1.0" encoding="utf-8"?>
<p:tagLst xmlns:p="http://schemas.openxmlformats.org/presentationml/2006/main">
  <p:tag name="KSO_WM_BEAUTIFY_FLAG" val=""/>
  <p:tag name="PA" val="v5.2.9"/>
</p:tagLst>
</file>

<file path=ppt/tags/tag167.xml><?xml version="1.0" encoding="utf-8"?>
<p:tagLst xmlns:p="http://schemas.openxmlformats.org/presentationml/2006/main">
  <p:tag name="KSO_WM_BEAUTIFY_FLAG" val=""/>
  <p:tag name="PA" val="v5.2.9"/>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heme/theme1.xml><?xml version="1.0" encoding="utf-8"?>
<a:theme xmlns:a="http://schemas.openxmlformats.org/drawingml/2006/main" name="党课">
  <a:themeElements>
    <a:clrScheme name="自定义 2">
      <a:dk1>
        <a:srgbClr val="000000"/>
      </a:dk1>
      <a:lt1>
        <a:srgbClr val="FFFFFF"/>
      </a:lt1>
      <a:dk2>
        <a:srgbClr val="778495"/>
      </a:dk2>
      <a:lt2>
        <a:srgbClr val="F0F0F0"/>
      </a:lt2>
      <a:accent1>
        <a:srgbClr val="DA2323"/>
      </a:accent1>
      <a:accent2>
        <a:srgbClr val="725537"/>
      </a:accent2>
      <a:accent3>
        <a:srgbClr val="918167"/>
      </a:accent3>
      <a:accent4>
        <a:srgbClr val="DABE36"/>
      </a:accent4>
      <a:accent5>
        <a:srgbClr val="A8872A"/>
      </a:accent5>
      <a:accent6>
        <a:srgbClr val="F4ECC2"/>
      </a:accent6>
      <a:hlink>
        <a:srgbClr val="A9330B"/>
      </a:hlink>
      <a:folHlink>
        <a:srgbClr val="BFBFBF"/>
      </a:folHlink>
    </a:clrScheme>
    <a:fontScheme name="自定义 1">
      <a:majorFont>
        <a:latin typeface="思源黑体 CN Heavy"/>
        <a:ea typeface="思源黑体 CN Heavy"/>
        <a:cs typeface="Arial"/>
      </a:majorFont>
      <a:minorFont>
        <a:latin typeface="思源黑体 CN Normal"/>
        <a:ea typeface="思源黑体 CN Norm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5477</Words>
  <Application>WPS 演示</Application>
  <PresentationFormat/>
  <Paragraphs>222</Paragraphs>
  <Slides>30</Slides>
  <Notes>23</Notes>
  <HiddenSlides>0</HiddenSlides>
  <MMClips>2</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30</vt:i4>
      </vt:variant>
    </vt:vector>
  </HeadingPairs>
  <TitlesOfParts>
    <vt:vector size="54" baseType="lpstr">
      <vt:lpstr>Arial</vt:lpstr>
      <vt:lpstr>宋体</vt:lpstr>
      <vt:lpstr>Wingdings</vt:lpstr>
      <vt:lpstr>微软雅黑</vt:lpstr>
      <vt:lpstr>阿里巴巴普惠体 B</vt:lpstr>
      <vt:lpstr>思源黑体 CN Bold</vt:lpstr>
      <vt:lpstr>思源黑体 CN Medium</vt:lpstr>
      <vt:lpstr>思源黑体 CN Normal</vt:lpstr>
      <vt:lpstr>思源黑体 CN Heavy</vt:lpstr>
      <vt:lpstr>黑体</vt:lpstr>
      <vt:lpstr>字魂35号-经典雅黑</vt:lpstr>
      <vt:lpstr>思源宋体 CN Medium</vt:lpstr>
      <vt:lpstr>Open Sans</vt:lpstr>
      <vt:lpstr>Segoe Print</vt:lpstr>
      <vt:lpstr>冬青黑体简体中文 W3</vt:lpstr>
      <vt:lpstr>思源黑体 CN Light</vt:lpstr>
      <vt:lpstr>Arial Unicode MS</vt:lpstr>
      <vt:lpstr>Calibri</vt:lpstr>
      <vt:lpstr>仿宋_GB2312</vt:lpstr>
      <vt:lpstr>字魂58号-创中黑</vt:lpstr>
      <vt:lpstr>Wingdings</vt:lpstr>
      <vt:lpstr>Calibri</vt:lpstr>
      <vt:lpstr>思源黑体 CN Normal</vt:lpstr>
      <vt:lpstr>党课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原文出处：吕同志爱写作网（www.xi87.cn），联系管理QQ 1324263661或2538166645，微信xiexieppt，海量热门优质材料和PPT课件</dc:creator>
  <cp:lastModifiedBy>大熊要上树</cp:lastModifiedBy>
  <cp:revision>5</cp:revision>
  <cp:lastPrinted>2025-12-22T01:25:00Z</cp:lastPrinted>
  <dcterms:created xsi:type="dcterms:W3CDTF">2025-12-22T01:25:00Z</dcterms:created>
  <dcterms:modified xsi:type="dcterms:W3CDTF">2026-05-07T13:59:35Z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7713998D65264B7FA9D69F4E50801420_12</vt:lpwstr>
  </property>
  <property fmtid="{D5CDD505-2E9C-101B-9397-08002B2CF9AE}" pid="3" name="KSOProductBuildVer">
    <vt:lpwstr>2052-12.1.0.25865</vt:lpwstr>
  </property>
</Properties>
</file>