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46057711-13"/>
          <p:cNvPicPr/>
          <p:nvPr/>
        </p:nvPicPr>
        <p:blipFill>
          <a:blip r:embed="rId1">
            <a:alphaModFix amt="45000"/>
          </a:blip>
          <a:srcRect l="62" r="6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46057712-1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600A06">
                  <a:alpha val="82000"/>
                </a:srgbClr>
              </a:gs>
              <a:gs pos="45000">
                <a:srgbClr val="8C1B14">
                  <a:alpha val="68000"/>
                </a:srgbClr>
              </a:gs>
              <a:gs pos="100000">
                <a:srgbClr val="78100B">
                  <a:alpha val="88000"/>
                </a:srgbClr>
              </a:gs>
            </a:gsLst>
            <a:lin ang="45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946057587-1"/>
          <p:cNvSpPr/>
          <p:nvPr/>
        </p:nvSpPr>
        <p:spPr>
          <a:xfrm>
            <a:off x="342900" y="428625"/>
            <a:ext cx="21431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15000">
                <a:srgbClr val="C9A227">
                  <a:alpha val="40000"/>
                </a:srgbClr>
              </a:gs>
              <a:gs pos="50000">
                <a:srgbClr val="C9A227"/>
              </a:gs>
              <a:gs pos="85000">
                <a:srgbClr val="C9A227">
                  <a:alpha val="40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5" name="el-1791946057588-2"/>
          <p:cNvSpPr/>
          <p:nvPr/>
        </p:nvSpPr>
        <p:spPr>
          <a:xfrm>
            <a:off x="8779669" y="428625"/>
            <a:ext cx="21431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15000">
                <a:srgbClr val="C9A227">
                  <a:alpha val="40000"/>
                </a:srgbClr>
              </a:gs>
              <a:gs pos="50000">
                <a:srgbClr val="C9A227"/>
              </a:gs>
              <a:gs pos="85000">
                <a:srgbClr val="C9A227">
                  <a:alpha val="40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946057589-3"/>
          <p:cNvSpPr/>
          <p:nvPr/>
        </p:nvSpPr>
        <p:spPr>
          <a:xfrm>
            <a:off x="2000250" y="3857625"/>
            <a:ext cx="5143500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35000"/>
                </a:srgbClr>
              </a:gs>
              <a:gs pos="45000">
                <a:srgbClr val="FFD778">
                  <a:alpha val="10000"/>
                </a:srgbClr>
              </a:gs>
              <a:gs pos="70000">
                <a:srgbClr val="FFD77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9" name="el-1791946057599-9"/>
          <p:cNvSpPr/>
          <p:nvPr/>
        </p:nvSpPr>
        <p:spPr>
          <a:xfrm>
            <a:off x="3929063" y="1485900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30000">
                <a:srgbClr val="C9A227"/>
              </a:gs>
              <a:gs pos="50000">
                <a:srgbClr val="F5D97A"/>
              </a:gs>
              <a:gs pos="7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1" name="el-1791946057600-10"/>
          <p:cNvSpPr/>
          <p:nvPr/>
        </p:nvSpPr>
        <p:spPr>
          <a:xfrm>
            <a:off x="3071813" y="2571750"/>
            <a:ext cx="300037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20000">
                <a:srgbClr val="C9A227"/>
              </a:gs>
              <a:gs pos="50000">
                <a:srgbClr val="EFD48C"/>
              </a:gs>
              <a:gs pos="8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2" name="el-1791946057596-7"/>
          <p:cNvCxnSpPr/>
          <p:nvPr/>
        </p:nvCxnSpPr>
        <p:spPr>
          <a:xfrm>
            <a:off x="3286125" y="3654028"/>
            <a:ext cx="2571750" cy="914"/>
          </a:xfrm>
          <a:prstGeom prst="line">
            <a:avLst/>
          </a:prstGeom>
          <a:ln w="7144" cap="flat">
            <a:solidFill>
              <a:srgbClr val="C9A227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946057593-4"/>
          <p:cNvSpPr txBox="1"/>
          <p:nvPr/>
        </p:nvSpPr>
        <p:spPr>
          <a:xfrm>
            <a:off x="972130" y="1857375"/>
            <a:ext cx="7142589" cy="500063"/>
          </a:xfrm>
          <a:prstGeom prst="rect">
            <a:avLst/>
          </a:prstGeom>
          <a:noFill/>
          <a:ln>
            <a:noFill/>
          </a:ln>
          <a:effectLst>
            <a:outerShdw blurRad="171450" dist="28575" dir="5400000" algn="ctr">
              <a:srgbClr val="3C0502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150" b="1" spc="900">
                <a:solidFill>
                  <a:srgbClr val="F5D97A"/>
                </a:solidFill>
                <a:latin typeface="黑体"/>
                <a:ea typeface="黑体"/>
                <a:cs typeface="黑体"/>
              </a:rPr>
              <a:t>加强党性修养  永葆政治本色</a:t>
            </a:r>
            <a:endParaRPr sz="3150" b="1" spc="900">
              <a:solidFill>
                <a:srgbClr val="F5D97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46057594-5"/>
          <p:cNvSpPr txBox="1"/>
          <p:nvPr/>
        </p:nvSpPr>
        <p:spPr>
          <a:xfrm>
            <a:off x="2972831" y="2778919"/>
            <a:ext cx="3198226" cy="300038"/>
          </a:xfrm>
          <a:prstGeom prst="rect">
            <a:avLst/>
          </a:prstGeom>
          <a:noFill/>
          <a:ln>
            <a:noFill/>
          </a:ln>
          <a:effectLst>
            <a:outerShdw blurRad="71438" dist="14288" dir="540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338">
                <a:solidFill>
                  <a:srgbClr val="FFF5E6">
                    <a:alpha val="92000"/>
                  </a:srgbClr>
                </a:solidFill>
                <a:latin typeface="微软雅黑"/>
                <a:ea typeface="微软雅黑"/>
                <a:cs typeface="微软雅黑"/>
              </a:rPr>
              <a:t>——全市党员干部专题党课</a:t>
            </a:r>
            <a:endParaRPr sz="1460" spc="338">
              <a:solidFill>
                <a:srgbClr val="FFF5E6">
                  <a:alpha val="92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46056888-3"/>
          <p:cNvCxnSpPr/>
          <p:nvPr/>
        </p:nvCxnSpPr>
        <p:spPr>
          <a:xfrm>
            <a:off x="128588" y="507206"/>
            <a:ext cx="9015413" cy="914"/>
          </a:xfrm>
          <a:prstGeom prst="line">
            <a:avLst/>
          </a:prstGeom>
          <a:ln w="14288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46056897-10"/>
          <p:cNvCxnSpPr/>
          <p:nvPr/>
        </p:nvCxnSpPr>
        <p:spPr>
          <a:xfrm>
            <a:off x="685800" y="208620"/>
            <a:ext cx="914" cy="291443"/>
          </a:xfrm>
          <a:prstGeom prst="line">
            <a:avLst/>
          </a:prstGeom>
          <a:ln w="57150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946056896-9"/>
          <p:cNvSpPr/>
          <p:nvPr/>
        </p:nvSpPr>
        <p:spPr>
          <a:xfrm>
            <a:off x="7800863" y="221456"/>
            <a:ext cx="943087" cy="278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6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946056887-2"/>
          <p:cNvSpPr/>
          <p:nvPr/>
        </p:nvSpPr>
        <p:spPr>
          <a:xfrm>
            <a:off x="128588" y="4800600"/>
            <a:ext cx="9015413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946056892-6"/>
          <p:cNvCxnSpPr/>
          <p:nvPr/>
        </p:nvCxnSpPr>
        <p:spPr>
          <a:xfrm>
            <a:off x="128588" y="4804172"/>
            <a:ext cx="9015413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946056894-7"/>
          <p:cNvSpPr txBox="1"/>
          <p:nvPr/>
        </p:nvSpPr>
        <p:spPr>
          <a:xfrm>
            <a:off x="857250" y="208620"/>
            <a:ext cx="1370171" cy="291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 spc="450">
                <a:solidFill>
                  <a:srgbClr val="2B1A1A"/>
                </a:solidFill>
                <a:latin typeface="黑体"/>
                <a:ea typeface="黑体"/>
                <a:cs typeface="黑体"/>
              </a:rPr>
              <a:t>课程目录</a:t>
            </a:r>
            <a:endParaRPr sz="1910" b="1" spc="450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" name="el-1791946056895-8"/>
          <p:cNvSpPr txBox="1"/>
          <p:nvPr/>
        </p:nvSpPr>
        <p:spPr>
          <a:xfrm>
            <a:off x="7908020" y="257175"/>
            <a:ext cx="117283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8C6B4F"/>
                </a:solidFill>
                <a:latin typeface="微软雅黑"/>
                <a:ea typeface="微软雅黑"/>
                <a:cs typeface="微软雅黑"/>
              </a:rPr>
              <a:t>总 · 分 · 总</a:t>
            </a:r>
            <a:endParaRPr sz="1010" spc="113">
              <a:solidFill>
                <a:srgbClr val="8C6B4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946056898-11"/>
          <p:cNvSpPr txBox="1"/>
          <p:nvPr/>
        </p:nvSpPr>
        <p:spPr>
          <a:xfrm>
            <a:off x="657225" y="4918472"/>
            <a:ext cx="11423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8C6B4F"/>
                </a:solidFill>
                <a:latin typeface="微软雅黑"/>
                <a:ea typeface="微软雅黑"/>
                <a:cs typeface="微软雅黑"/>
              </a:rPr>
              <a:t>中共××市委组织部</a:t>
            </a:r>
            <a:endParaRPr sz="900" spc="113">
              <a:solidFill>
                <a:srgbClr val="8C6B4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el-1791946056898-12"/>
          <p:cNvSpPr txBox="1"/>
          <p:nvPr/>
        </p:nvSpPr>
        <p:spPr>
          <a:xfrm>
            <a:off x="7655644" y="4918472"/>
            <a:ext cx="127804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6B4F"/>
                </a:solidFill>
                <a:latin typeface="微软雅黑"/>
                <a:ea typeface="微软雅黑"/>
                <a:cs typeface="微软雅黑"/>
              </a:rPr>
              <a:t>党性修养 · 专题党课</a:t>
            </a:r>
            <a:endParaRPr sz="900" spc="56">
              <a:solidFill>
                <a:srgbClr val="8C6B4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946056886-1"/>
          <p:cNvSpPr/>
          <p:nvPr/>
        </p:nvSpPr>
        <p:spPr>
          <a:xfrm>
            <a:off x="128588" y="514350"/>
            <a:ext cx="9015413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56890-4"/>
          <p:cNvSpPr/>
          <p:nvPr/>
        </p:nvSpPr>
        <p:spPr>
          <a:xfrm>
            <a:off x="3734731" y="371475"/>
            <a:ext cx="1857375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2318">
                  <a:alpha val="4000"/>
                </a:srgbClr>
              </a:gs>
              <a:gs pos="70000">
                <a:srgbClr val="B0231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13" name="el-1791946056891-5"/>
          <p:cNvSpPr/>
          <p:nvPr/>
        </p:nvSpPr>
        <p:spPr>
          <a:xfrm>
            <a:off x="8901113" y="1028700"/>
            <a:ext cx="14288" cy="32575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15000">
                <a:srgbClr val="C9A227">
                  <a:alpha val="40000"/>
                </a:srgbClr>
              </a:gs>
              <a:gs pos="85000">
                <a:srgbClr val="C9A227">
                  <a:alpha val="40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4" name="el-1791946056902-13"/>
          <p:cNvCxnSpPr/>
          <p:nvPr/>
        </p:nvCxnSpPr>
        <p:spPr>
          <a:xfrm>
            <a:off x="657225" y="2078831"/>
            <a:ext cx="8086725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46056906-17"/>
          <p:cNvSpPr/>
          <p:nvPr/>
        </p:nvSpPr>
        <p:spPr>
          <a:xfrm>
            <a:off x="714375" y="1632347"/>
            <a:ext cx="7143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946056913-28"/>
          <p:cNvCxnSpPr/>
          <p:nvPr/>
        </p:nvCxnSpPr>
        <p:spPr>
          <a:xfrm>
            <a:off x="1418034" y="1632347"/>
            <a:ext cx="914" cy="314325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46056916-29"/>
          <p:cNvSpPr/>
          <p:nvPr/>
        </p:nvSpPr>
        <p:spPr>
          <a:xfrm>
            <a:off x="1743075" y="173950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8" name="el-1791946056902-14"/>
          <p:cNvCxnSpPr/>
          <p:nvPr/>
        </p:nvCxnSpPr>
        <p:spPr>
          <a:xfrm>
            <a:off x="657225" y="2657475"/>
            <a:ext cx="8086725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46056908-20"/>
          <p:cNvSpPr/>
          <p:nvPr/>
        </p:nvSpPr>
        <p:spPr>
          <a:xfrm>
            <a:off x="714375" y="2210991"/>
            <a:ext cx="7143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0" name="el-1791946056916-30"/>
          <p:cNvCxnSpPr/>
          <p:nvPr/>
        </p:nvCxnSpPr>
        <p:spPr>
          <a:xfrm>
            <a:off x="1418034" y="2210991"/>
            <a:ext cx="914" cy="314325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46056917-31"/>
          <p:cNvSpPr/>
          <p:nvPr/>
        </p:nvSpPr>
        <p:spPr>
          <a:xfrm>
            <a:off x="1743075" y="231814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2" name="el-1791946056903-15"/>
          <p:cNvCxnSpPr/>
          <p:nvPr/>
        </p:nvCxnSpPr>
        <p:spPr>
          <a:xfrm>
            <a:off x="657225" y="3236119"/>
            <a:ext cx="8086725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946056910-23"/>
          <p:cNvSpPr/>
          <p:nvPr/>
        </p:nvSpPr>
        <p:spPr>
          <a:xfrm>
            <a:off x="714375" y="2789634"/>
            <a:ext cx="7143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946056917-32"/>
          <p:cNvCxnSpPr/>
          <p:nvPr/>
        </p:nvCxnSpPr>
        <p:spPr>
          <a:xfrm>
            <a:off x="1418034" y="2789634"/>
            <a:ext cx="914" cy="314325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946056918-33"/>
          <p:cNvSpPr/>
          <p:nvPr/>
        </p:nvSpPr>
        <p:spPr>
          <a:xfrm>
            <a:off x="1743075" y="289679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946056912-26"/>
          <p:cNvSpPr/>
          <p:nvPr/>
        </p:nvSpPr>
        <p:spPr>
          <a:xfrm>
            <a:off x="714375" y="3368278"/>
            <a:ext cx="7143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7" name="el-1791946056919-34"/>
          <p:cNvCxnSpPr/>
          <p:nvPr/>
        </p:nvCxnSpPr>
        <p:spPr>
          <a:xfrm>
            <a:off x="1418034" y="3368278"/>
            <a:ext cx="914" cy="314325"/>
          </a:xfrm>
          <a:prstGeom prst="line">
            <a:avLst/>
          </a:prstGeom>
          <a:ln w="21431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946056919-35"/>
          <p:cNvSpPr/>
          <p:nvPr/>
        </p:nvSpPr>
        <p:spPr>
          <a:xfrm>
            <a:off x="1743075" y="347543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946056905-16"/>
          <p:cNvSpPr txBox="1"/>
          <p:nvPr/>
        </p:nvSpPr>
        <p:spPr>
          <a:xfrm>
            <a:off x="494348" y="1632347"/>
            <a:ext cx="96154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壹</a:t>
            </a:r>
            <a:endParaRPr sz="24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46056907-18"/>
          <p:cNvSpPr txBox="1"/>
          <p:nvPr/>
        </p:nvSpPr>
        <p:spPr>
          <a:xfrm>
            <a:off x="1971675" y="1650206"/>
            <a:ext cx="3307556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深刻认识党性修养的重大意义</a:t>
            </a:r>
            <a:endParaRPr sz="168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946056907-19"/>
          <p:cNvSpPr txBox="1"/>
          <p:nvPr/>
        </p:nvSpPr>
        <p:spPr>
          <a:xfrm>
            <a:off x="494348" y="2210991"/>
            <a:ext cx="96154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贰</a:t>
            </a:r>
            <a:endParaRPr sz="24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46056909-21"/>
          <p:cNvSpPr txBox="1"/>
          <p:nvPr/>
        </p:nvSpPr>
        <p:spPr>
          <a:xfrm>
            <a:off x="1971675" y="2228850"/>
            <a:ext cx="3307556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准确把握党性修养的核心内涵</a:t>
            </a:r>
            <a:endParaRPr sz="168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946056909-22"/>
          <p:cNvSpPr txBox="1"/>
          <p:nvPr/>
        </p:nvSpPr>
        <p:spPr>
          <a:xfrm>
            <a:off x="494348" y="2789634"/>
            <a:ext cx="96154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叁</a:t>
            </a:r>
            <a:endParaRPr sz="24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946056911-24"/>
          <p:cNvSpPr txBox="1"/>
          <p:nvPr/>
        </p:nvSpPr>
        <p:spPr>
          <a:xfrm>
            <a:off x="1971675" y="2807494"/>
            <a:ext cx="3307556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清醒直面党性修养的现实挑战</a:t>
            </a:r>
            <a:endParaRPr sz="168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946056911-25"/>
          <p:cNvSpPr txBox="1"/>
          <p:nvPr/>
        </p:nvSpPr>
        <p:spPr>
          <a:xfrm>
            <a:off x="494348" y="3368278"/>
            <a:ext cx="96154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肆</a:t>
            </a:r>
            <a:endParaRPr sz="24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946056912-27"/>
          <p:cNvSpPr txBox="1"/>
          <p:nvPr/>
        </p:nvSpPr>
        <p:spPr>
          <a:xfrm>
            <a:off x="1971675" y="3386138"/>
            <a:ext cx="3307556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躬身践行党性修养的实践路径</a:t>
            </a:r>
            <a:endParaRPr sz="168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7" name="el-1791946056922-36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946056922-37"/>
          <p:cNvSpPr/>
          <p:nvPr/>
        </p:nvSpPr>
        <p:spPr>
          <a:xfrm>
            <a:off x="9115425" y="0"/>
            <a:ext cx="28575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6465-6"/>
          <p:cNvSpPr/>
          <p:nvPr/>
        </p:nvSpPr>
        <p:spPr>
          <a:xfrm>
            <a:off x="1357313" y="2428875"/>
            <a:ext cx="6429375" cy="2714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5789"/>
                </a:moveTo>
                <a:lnTo>
                  <a:pt x="99759" y="72239"/>
                </a:lnTo>
                <a:lnTo>
                  <a:pt x="99040" y="78625"/>
                </a:lnTo>
                <a:lnTo>
                  <a:pt x="97847" y="84888"/>
                </a:lnTo>
                <a:lnTo>
                  <a:pt x="96194" y="90965"/>
                </a:lnTo>
                <a:lnTo>
                  <a:pt x="94096" y="96804"/>
                </a:lnTo>
                <a:lnTo>
                  <a:pt x="92640" y="100000"/>
                </a:lnTo>
                <a:lnTo>
                  <a:pt x="7360" y="100000"/>
                </a:lnTo>
                <a:lnTo>
                  <a:pt x="5904" y="96804"/>
                </a:lnTo>
                <a:lnTo>
                  <a:pt x="3806" y="90965"/>
                </a:lnTo>
                <a:lnTo>
                  <a:pt x="2153" y="84888"/>
                </a:lnTo>
                <a:lnTo>
                  <a:pt x="960" y="78625"/>
                </a:lnTo>
                <a:lnTo>
                  <a:pt x="241" y="72239"/>
                </a:lnTo>
                <a:lnTo>
                  <a:pt x="0" y="65789"/>
                </a:lnTo>
                <a:lnTo>
                  <a:pt x="241" y="59340"/>
                </a:lnTo>
                <a:lnTo>
                  <a:pt x="960" y="52954"/>
                </a:lnTo>
                <a:lnTo>
                  <a:pt x="2153" y="46691"/>
                </a:lnTo>
                <a:lnTo>
                  <a:pt x="3806" y="40614"/>
                </a:lnTo>
                <a:lnTo>
                  <a:pt x="5904" y="34775"/>
                </a:lnTo>
                <a:lnTo>
                  <a:pt x="8427" y="29239"/>
                </a:lnTo>
                <a:lnTo>
                  <a:pt x="11350" y="24053"/>
                </a:lnTo>
                <a:lnTo>
                  <a:pt x="14644" y="19270"/>
                </a:lnTo>
                <a:lnTo>
                  <a:pt x="18280" y="14933"/>
                </a:lnTo>
                <a:lnTo>
                  <a:pt x="22222" y="11088"/>
                </a:lnTo>
                <a:lnTo>
                  <a:pt x="26430" y="7768"/>
                </a:lnTo>
                <a:lnTo>
                  <a:pt x="30865" y="5007"/>
                </a:lnTo>
                <a:lnTo>
                  <a:pt x="35486" y="2832"/>
                </a:lnTo>
                <a:lnTo>
                  <a:pt x="40246" y="1263"/>
                </a:lnTo>
                <a:lnTo>
                  <a:pt x="45099" y="316"/>
                </a:lnTo>
                <a:lnTo>
                  <a:pt x="50000" y="0"/>
                </a:lnTo>
                <a:lnTo>
                  <a:pt x="54901" y="316"/>
                </a:lnTo>
                <a:lnTo>
                  <a:pt x="59754" y="1263"/>
                </a:lnTo>
                <a:lnTo>
                  <a:pt x="64514" y="2832"/>
                </a:lnTo>
                <a:lnTo>
                  <a:pt x="69135" y="5007"/>
                </a:lnTo>
                <a:lnTo>
                  <a:pt x="73570" y="7768"/>
                </a:lnTo>
                <a:lnTo>
                  <a:pt x="77778" y="11088"/>
                </a:lnTo>
                <a:lnTo>
                  <a:pt x="81720" y="14933"/>
                </a:lnTo>
                <a:lnTo>
                  <a:pt x="85356" y="19270"/>
                </a:lnTo>
                <a:lnTo>
                  <a:pt x="88650" y="24053"/>
                </a:lnTo>
                <a:lnTo>
                  <a:pt x="91573" y="29239"/>
                </a:lnTo>
                <a:lnTo>
                  <a:pt x="94096" y="34775"/>
                </a:lnTo>
                <a:lnTo>
                  <a:pt x="96194" y="40614"/>
                </a:lnTo>
                <a:lnTo>
                  <a:pt x="97847" y="46691"/>
                </a:lnTo>
                <a:lnTo>
                  <a:pt x="99040" y="52954"/>
                </a:lnTo>
                <a:lnTo>
                  <a:pt x="99759" y="5934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45000"/>
                </a:srgbClr>
              </a:gs>
              <a:gs pos="40000">
                <a:srgbClr val="C9A227">
                  <a:alpha val="12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pic>
        <p:nvPicPr>
          <p:cNvPr id="3" name="el-1791946057053-39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4" name="el-1791946057039-3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91946056467-7"/>
          <p:cNvSpPr/>
          <p:nvPr/>
        </p:nvSpPr>
        <p:spPr>
          <a:xfrm>
            <a:off x="2000250" y="571500"/>
            <a:ext cx="51435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80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946056468-8"/>
          <p:cNvSpPr/>
          <p:nvPr/>
        </p:nvSpPr>
        <p:spPr>
          <a:xfrm>
            <a:off x="2000250" y="4564856"/>
            <a:ext cx="51435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80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7" name="el-1791946056451-1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2318">
                  <a:alpha val="60000"/>
                </a:srgbClr>
              </a:gs>
              <a:gs pos="40000">
                <a:srgbClr val="8C1B14">
                  <a:alpha val="60000"/>
                </a:srgbClr>
              </a:gs>
              <a:gs pos="100000">
                <a:srgbClr val="C9A227">
                  <a:alpha val="60000"/>
                </a:srgbClr>
              </a:gs>
            </a:gsLst>
            <a:lin ang="5400000" scaled="0"/>
          </a:gradFill>
          <a:ln>
            <a:noFill/>
          </a:ln>
          <a:effectLst>
            <a:outerShdw blurRad="85725" algn="ctr">
              <a:srgbClr val="C9A227">
                <a:alpha val="30000"/>
              </a:srgbClr>
            </a:outerShdw>
          </a:effectLst>
        </p:spPr>
        <p:txBody>
          <a:bodyPr/>
          <a:lstStyle/>
          <a:p/>
        </p:txBody>
      </p:sp>
      <p:sp>
        <p:nvSpPr>
          <p:cNvPr id="8" name="el-1791946056455-2"/>
          <p:cNvSpPr/>
          <p:nvPr/>
        </p:nvSpPr>
        <p:spPr>
          <a:xfrm>
            <a:off x="8572500" y="214313"/>
            <a:ext cx="285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5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946056455-3"/>
          <p:cNvSpPr/>
          <p:nvPr/>
        </p:nvSpPr>
        <p:spPr>
          <a:xfrm>
            <a:off x="8843963" y="214313"/>
            <a:ext cx="14288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6455-4"/>
          <p:cNvSpPr/>
          <p:nvPr/>
        </p:nvSpPr>
        <p:spPr>
          <a:xfrm>
            <a:off x="285750" y="4914900"/>
            <a:ext cx="285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46056455-5"/>
          <p:cNvSpPr/>
          <p:nvPr/>
        </p:nvSpPr>
        <p:spPr>
          <a:xfrm>
            <a:off x="285750" y="4643438"/>
            <a:ext cx="14288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56483-12"/>
          <p:cNvSpPr/>
          <p:nvPr/>
        </p:nvSpPr>
        <p:spPr>
          <a:xfrm>
            <a:off x="3714750" y="1343025"/>
            <a:ext cx="1714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3" name="el-1791946056486-13"/>
          <p:cNvSpPr/>
          <p:nvPr/>
        </p:nvSpPr>
        <p:spPr>
          <a:xfrm>
            <a:off x="3536156" y="2715295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80000"/>
                </a:srgbClr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4" name="el-1791946056487-14"/>
          <p:cNvSpPr/>
          <p:nvPr/>
        </p:nvSpPr>
        <p:spPr>
          <a:xfrm rot="2700000">
            <a:off x="4536281" y="2683148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  <a:effectLst>
            <a:outerShdw blurRad="85725" algn="ctr">
              <a:srgbClr val="C9A227">
                <a:alpha val="60000"/>
              </a:srgbClr>
            </a:outerShdw>
          </a:effectLst>
        </p:spPr>
        <p:txBody>
          <a:bodyPr/>
          <a:lstStyle/>
          <a:p/>
        </p:txBody>
      </p:sp>
      <p:sp>
        <p:nvSpPr>
          <p:cNvPr id="15" name="el-1791946056488-15"/>
          <p:cNvSpPr/>
          <p:nvPr/>
        </p:nvSpPr>
        <p:spPr>
          <a:xfrm>
            <a:off x="4750594" y="2715295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80000"/>
                </a:srgbClr>
              </a:gs>
              <a:gs pos="100000">
                <a:srgbClr val="C9A227">
                  <a:alpha val="10000"/>
                </a:srgbClr>
              </a:gs>
            </a:gsLst>
            <a:lin ang="108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46056477-10"/>
          <p:cNvSpPr txBox="1"/>
          <p:nvPr/>
        </p:nvSpPr>
        <p:spPr>
          <a:xfrm>
            <a:off x="1607612" y="1771650"/>
            <a:ext cx="5928777" cy="48287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000000">
                <a:alpha val="4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2920" b="1" spc="351">
                <a:solidFill>
                  <a:srgbClr val="F9EED7"/>
                </a:solidFill>
                <a:latin typeface="黑体"/>
                <a:ea typeface="黑体"/>
                <a:cs typeface="黑体"/>
              </a:rPr>
              <a:t>深刻认识党性修养的重大意义</a:t>
            </a:r>
            <a:endParaRPr sz="2920" b="1" spc="351">
              <a:solidFill>
                <a:srgbClr val="F9EED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7" name="el-1791946056478-11"/>
          <p:cNvSpPr txBox="1"/>
          <p:nvPr/>
        </p:nvSpPr>
        <p:spPr>
          <a:xfrm>
            <a:off x="3680313" y="3126060"/>
            <a:ext cx="178337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338">
                <a:solidFill>
                  <a:srgbClr val="C9A227">
                    <a:alpha val="45000"/>
                  </a:srgbClr>
                </a:solidFill>
                <a:latin typeface="黑体"/>
                <a:ea typeface="黑体"/>
                <a:cs typeface="黑体"/>
              </a:rPr>
              <a:t>PART ONE</a:t>
            </a:r>
            <a:endParaRPr sz="1010" spc="338">
              <a:solidFill>
                <a:srgbClr val="C9A227">
                  <a:alpha val="45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8" name="el-1791946056476-9"/>
          <p:cNvSpPr txBox="1"/>
          <p:nvPr/>
        </p:nvSpPr>
        <p:spPr>
          <a:xfrm>
            <a:off x="3253867" y="0"/>
            <a:ext cx="2636155" cy="1071563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30" b="1" spc="506">
                <a:gradFill rotWithShape="1">
                  <a:gsLst>
                    <a:gs pos="0">
                      <a:srgbClr val="E7C968"/>
                    </a:gs>
                    <a:gs pos="28000">
                      <a:srgbClr val="C9A227"/>
                    </a:gs>
                    <a:gs pos="72000">
                      <a:srgbClr val="9E7C1A"/>
                    </a:gs>
                    <a:gs pos="100000">
                      <a:srgbClr val="C9A227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壹</a:t>
            </a:r>
            <a:endParaRPr sz="8430" b="1" spc="506">
              <a:gradFill rotWithShape="1">
                <a:gsLst>
                  <a:gs pos="0">
                    <a:srgbClr val="E7C968"/>
                  </a:gs>
                  <a:gs pos="28000">
                    <a:srgbClr val="C9A227"/>
                  </a:gs>
                  <a:gs pos="72000">
                    <a:srgbClr val="9E7C1A"/>
                  </a:gs>
                  <a:gs pos="100000">
                    <a:srgbClr val="C9A227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7335-1"/>
          <p:cNvSpPr/>
          <p:nvPr/>
        </p:nvSpPr>
        <p:spPr>
          <a:xfrm>
            <a:off x="7143750" y="3143250"/>
            <a:ext cx="2000250" cy="2000250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75000">
                <a:srgbClr val="FBF6EE">
                  <a:alpha val="5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57337-2"/>
          <p:cNvSpPr/>
          <p:nvPr/>
        </p:nvSpPr>
        <p:spPr>
          <a:xfrm>
            <a:off x="7858125" y="714375"/>
            <a:ext cx="1000125" cy="1000125"/>
          </a:xfrm>
          <a:prstGeom prst="roundRect">
            <a:avLst>
              <a:gd name="adj" fmla="val 3810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57338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57341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57338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57339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5734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57391-21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7349-9"/>
          <p:cNvSpPr/>
          <p:nvPr/>
        </p:nvSpPr>
        <p:spPr>
          <a:xfrm>
            <a:off x="7969188" y="117872"/>
            <a:ext cx="889062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57393-22"/>
          <p:cNvSpPr/>
          <p:nvPr/>
        </p:nvSpPr>
        <p:spPr>
          <a:xfrm>
            <a:off x="514350" y="971550"/>
            <a:ext cx="257175" cy="285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57394-23"/>
          <p:cNvSpPr/>
          <p:nvPr/>
        </p:nvSpPr>
        <p:spPr>
          <a:xfrm>
            <a:off x="514350" y="1301614"/>
            <a:ext cx="4014788" cy="10657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2398"/>
                  <a:pt x="100000" y="5357"/>
                </a:cubicBezTo>
                <a:lnTo>
                  <a:pt x="100000" y="94643"/>
                </a:lnTo>
                <a:cubicBezTo>
                  <a:pt x="100000" y="97602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3" name="el-1791946057400-27"/>
          <p:cNvCxnSpPr/>
          <p:nvPr/>
        </p:nvCxnSpPr>
        <p:spPr>
          <a:xfrm>
            <a:off x="535781" y="1301614"/>
            <a:ext cx="914" cy="106575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946057407-32"/>
          <p:cNvSpPr/>
          <p:nvPr/>
        </p:nvSpPr>
        <p:spPr>
          <a:xfrm>
            <a:off x="728663" y="1437345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946057422-47"/>
          <p:cNvCxnSpPr/>
          <p:nvPr/>
        </p:nvCxnSpPr>
        <p:spPr>
          <a:xfrm>
            <a:off x="1200150" y="1992325"/>
            <a:ext cx="3164681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46057396-24"/>
          <p:cNvSpPr/>
          <p:nvPr/>
        </p:nvSpPr>
        <p:spPr>
          <a:xfrm>
            <a:off x="4729163" y="1301614"/>
            <a:ext cx="4014788" cy="130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1961"/>
                  <a:pt x="100000" y="4380"/>
                </a:cubicBezTo>
                <a:lnTo>
                  <a:pt x="100000" y="95620"/>
                </a:lnTo>
                <a:cubicBezTo>
                  <a:pt x="100000" y="98039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946057401-28"/>
          <p:cNvCxnSpPr/>
          <p:nvPr/>
        </p:nvCxnSpPr>
        <p:spPr>
          <a:xfrm>
            <a:off x="4750594" y="1301614"/>
            <a:ext cx="914" cy="1305744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946057409-34"/>
          <p:cNvSpPr/>
          <p:nvPr/>
        </p:nvSpPr>
        <p:spPr>
          <a:xfrm>
            <a:off x="4943475" y="1437345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946057423-48"/>
          <p:cNvCxnSpPr/>
          <p:nvPr/>
        </p:nvCxnSpPr>
        <p:spPr>
          <a:xfrm>
            <a:off x="5414963" y="2232310"/>
            <a:ext cx="3164681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946057397-25"/>
          <p:cNvSpPr/>
          <p:nvPr/>
        </p:nvSpPr>
        <p:spPr>
          <a:xfrm>
            <a:off x="514350" y="2750232"/>
            <a:ext cx="4014788" cy="10657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2398"/>
                  <a:pt x="100000" y="5357"/>
                </a:cubicBezTo>
                <a:lnTo>
                  <a:pt x="100000" y="94643"/>
                </a:lnTo>
                <a:cubicBezTo>
                  <a:pt x="100000" y="97602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1" name="el-1791946057402-29"/>
          <p:cNvCxnSpPr/>
          <p:nvPr/>
        </p:nvCxnSpPr>
        <p:spPr>
          <a:xfrm>
            <a:off x="535781" y="2750232"/>
            <a:ext cx="914" cy="106575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946057411-36"/>
          <p:cNvSpPr/>
          <p:nvPr/>
        </p:nvSpPr>
        <p:spPr>
          <a:xfrm>
            <a:off x="728663" y="2885963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3" name="el-1791946057423-49"/>
          <p:cNvCxnSpPr/>
          <p:nvPr/>
        </p:nvCxnSpPr>
        <p:spPr>
          <a:xfrm>
            <a:off x="1200150" y="3440943"/>
            <a:ext cx="3164681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946057398-26"/>
          <p:cNvSpPr/>
          <p:nvPr/>
        </p:nvSpPr>
        <p:spPr>
          <a:xfrm>
            <a:off x="4729163" y="2750232"/>
            <a:ext cx="4014788" cy="10657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2398"/>
                  <a:pt x="100000" y="5357"/>
                </a:cubicBezTo>
                <a:lnTo>
                  <a:pt x="100000" y="94643"/>
                </a:lnTo>
                <a:cubicBezTo>
                  <a:pt x="100000" y="97602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5" name="el-1791946057402-30"/>
          <p:cNvCxnSpPr/>
          <p:nvPr/>
        </p:nvCxnSpPr>
        <p:spPr>
          <a:xfrm>
            <a:off x="4750594" y="2750232"/>
            <a:ext cx="914" cy="106575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946057413-38"/>
          <p:cNvSpPr/>
          <p:nvPr/>
        </p:nvSpPr>
        <p:spPr>
          <a:xfrm>
            <a:off x="4943475" y="2885963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7" name="el-1791946057424-50"/>
          <p:cNvCxnSpPr/>
          <p:nvPr/>
        </p:nvCxnSpPr>
        <p:spPr>
          <a:xfrm>
            <a:off x="5414963" y="3440943"/>
            <a:ext cx="3164681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946057366-17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9" name="el-1791946057358-13"/>
          <p:cNvSpPr txBox="1"/>
          <p:nvPr/>
        </p:nvSpPr>
        <p:spPr>
          <a:xfrm>
            <a:off x="557213" y="128588"/>
            <a:ext cx="2685072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党性修养是共产党人的"心学"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46057346-8"/>
          <p:cNvSpPr txBox="1"/>
          <p:nvPr/>
        </p:nvSpPr>
        <p:spPr>
          <a:xfrm>
            <a:off x="8090632" y="196453"/>
            <a:ext cx="88420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党课·第一讲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946057362-14"/>
          <p:cNvSpPr txBox="1"/>
          <p:nvPr/>
        </p:nvSpPr>
        <p:spPr>
          <a:xfrm>
            <a:off x="871538" y="855911"/>
            <a:ext cx="4948601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党性 · 修养 · 心学——共产党人的终身课题</a:t>
            </a:r>
            <a:endParaRPr sz="15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46057405-31"/>
          <p:cNvSpPr txBox="1"/>
          <p:nvPr/>
        </p:nvSpPr>
        <p:spPr>
          <a:xfrm>
            <a:off x="625792" y="1537357"/>
            <a:ext cx="54864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壹</a:t>
            </a:r>
            <a:endParaRPr sz="123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946057419-39"/>
          <p:cNvSpPr txBox="1"/>
          <p:nvPr/>
        </p:nvSpPr>
        <p:spPr>
          <a:xfrm>
            <a:off x="1200150" y="1437345"/>
            <a:ext cx="3164681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党性，是一个政党固有的本质属性，是其阶级性和先进性最高而集中的表现。</a:t>
            </a:r>
            <a:endParaRPr sz="118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946057419-40"/>
          <p:cNvSpPr txBox="1"/>
          <p:nvPr/>
        </p:nvSpPr>
        <p:spPr>
          <a:xfrm>
            <a:off x="1200150" y="2038759"/>
            <a:ext cx="35015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政治属性 · 先进性 · 阶级性</a:t>
            </a:r>
            <a:endParaRPr sz="101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946057407-33"/>
          <p:cNvSpPr txBox="1"/>
          <p:nvPr/>
        </p:nvSpPr>
        <p:spPr>
          <a:xfrm>
            <a:off x="4840605" y="1537357"/>
            <a:ext cx="54864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贰</a:t>
            </a:r>
            <a:endParaRPr sz="123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946057420-41"/>
          <p:cNvSpPr txBox="1"/>
          <p:nvPr/>
        </p:nvSpPr>
        <p:spPr>
          <a:xfrm>
            <a:off x="5414963" y="1437345"/>
            <a:ext cx="3164681" cy="7199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党性修养，是党员在政治、思想、道德品质、知识技能等方面按照党性要求进行的自我教育、自我锻炼、自我改造和自我完善。</a:t>
            </a:r>
            <a:endParaRPr sz="118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946057420-42"/>
          <p:cNvSpPr txBox="1"/>
          <p:nvPr/>
        </p:nvSpPr>
        <p:spPr>
          <a:xfrm>
            <a:off x="5414963" y="2278745"/>
            <a:ext cx="35015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自我教育 · 自我完善 · 终身修炼</a:t>
            </a:r>
            <a:endParaRPr sz="101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946057409-35"/>
          <p:cNvSpPr txBox="1"/>
          <p:nvPr/>
        </p:nvSpPr>
        <p:spPr>
          <a:xfrm>
            <a:off x="625792" y="2985976"/>
            <a:ext cx="54864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叁</a:t>
            </a:r>
            <a:endParaRPr sz="123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946057420-43"/>
          <p:cNvSpPr txBox="1"/>
          <p:nvPr/>
        </p:nvSpPr>
        <p:spPr>
          <a:xfrm>
            <a:off x="1200150" y="2885963"/>
            <a:ext cx="3164681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习近平总书记强调，党性教育是共产党人修身养性的必修课，也是共产党人的"心学"。</a:t>
            </a:r>
            <a:endParaRPr sz="118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946057421-44"/>
          <p:cNvSpPr txBox="1"/>
          <p:nvPr/>
        </p:nvSpPr>
        <p:spPr>
          <a:xfrm>
            <a:off x="1200150" y="3487378"/>
            <a:ext cx="354272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"心学"· 必修课 · 修身养性</a:t>
            </a:r>
            <a:endParaRPr sz="101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946057411-37"/>
          <p:cNvSpPr txBox="1"/>
          <p:nvPr/>
        </p:nvSpPr>
        <p:spPr>
          <a:xfrm>
            <a:off x="4840605" y="2985976"/>
            <a:ext cx="548640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肆</a:t>
            </a:r>
            <a:endParaRPr sz="123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946057421-45"/>
          <p:cNvSpPr txBox="1"/>
          <p:nvPr/>
        </p:nvSpPr>
        <p:spPr>
          <a:xfrm>
            <a:off x="5414963" y="2885963"/>
            <a:ext cx="3164681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加强党性修养，是每个共产党员终身的必修课，是永葆政治本色的根本途径。</a:t>
            </a:r>
            <a:endParaRPr sz="118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946057421-46"/>
          <p:cNvSpPr txBox="1"/>
          <p:nvPr/>
        </p:nvSpPr>
        <p:spPr>
          <a:xfrm>
            <a:off x="5414963" y="3487378"/>
            <a:ext cx="35015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终身必修课 · 永葆本色 · 根本途径</a:t>
            </a:r>
            <a:endParaRPr sz="101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946057349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946057363-15"/>
          <p:cNvSpPr txBox="1"/>
          <p:nvPr/>
        </p:nvSpPr>
        <p:spPr>
          <a:xfrm>
            <a:off x="8102464" y="4918472"/>
            <a:ext cx="5454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4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946057363-16"/>
          <p:cNvSpPr txBox="1"/>
          <p:nvPr/>
        </p:nvSpPr>
        <p:spPr>
          <a:xfrm>
            <a:off x="8462486" y="4854178"/>
            <a:ext cx="53435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4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946057354-11"/>
          <p:cNvSpPr/>
          <p:nvPr/>
        </p:nvSpPr>
        <p:spPr>
          <a:xfrm>
            <a:off x="514350" y="4016015"/>
            <a:ext cx="8229600" cy="514350"/>
          </a:xfrm>
          <a:prstGeom prst="roundRect">
            <a:avLst>
              <a:gd name="adj" fmla="val 7407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48" name="el-1791946057357-12"/>
          <p:cNvSpPr/>
          <p:nvPr/>
        </p:nvSpPr>
        <p:spPr>
          <a:xfrm>
            <a:off x="521494" y="4098168"/>
            <a:ext cx="42863" cy="35004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el-1791946057369-19"/>
          <p:cNvSpPr/>
          <p:nvPr/>
        </p:nvSpPr>
        <p:spPr>
          <a:xfrm>
            <a:off x="692944" y="4123172"/>
            <a:ext cx="928799" cy="300038"/>
          </a:xfrm>
          <a:prstGeom prst="roundRect">
            <a:avLst>
              <a:gd name="adj" fmla="val 50000"/>
            </a:avLst>
          </a:prstGeom>
          <a:solidFill>
            <a:srgbClr val="FBF6EE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50" name="el-1791946057366-18"/>
          <p:cNvSpPr txBox="1"/>
          <p:nvPr/>
        </p:nvSpPr>
        <p:spPr>
          <a:xfrm>
            <a:off x="785813" y="4158890"/>
            <a:ext cx="94594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核心要义</a:t>
            </a:r>
            <a:endParaRPr sz="123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1" name="el-1791946057369-20"/>
          <p:cNvSpPr txBox="1"/>
          <p:nvPr/>
        </p:nvSpPr>
        <p:spPr>
          <a:xfrm>
            <a:off x="1778905" y="4158221"/>
            <a:ext cx="3886914" cy="2299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修好心学、锤炼党性，方能永葆共产党人政治本色</a:t>
            </a:r>
            <a:endParaRPr sz="129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946057426-51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el-1791946057427-52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7452-1"/>
          <p:cNvSpPr/>
          <p:nvPr/>
        </p:nvSpPr>
        <p:spPr>
          <a:xfrm>
            <a:off x="7500938" y="3429000"/>
            <a:ext cx="1428750" cy="1428750"/>
          </a:xfrm>
          <a:prstGeom prst="ellipse">
            <a:avLst/>
          </a:prstGeom>
          <a:gradFill rotWithShape="1">
            <a:gsLst>
              <a:gs pos="0">
                <a:srgbClr val="F2E9DC">
                  <a:alpha val="40000"/>
                </a:srgbClr>
              </a:gs>
              <a:gs pos="70000">
                <a:srgbClr val="F2E9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946057454-2"/>
          <p:cNvSpPr/>
          <p:nvPr/>
        </p:nvSpPr>
        <p:spPr>
          <a:xfrm>
            <a:off x="8001000" y="642938"/>
            <a:ext cx="714375" cy="714375"/>
          </a:xfrm>
          <a:prstGeom prst="roundRect">
            <a:avLst>
              <a:gd name="adj" fmla="val 5333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C9A227">
                <a:alpha val="1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57455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5745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57455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57456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57458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57482-24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7462-9"/>
          <p:cNvSpPr/>
          <p:nvPr/>
        </p:nvSpPr>
        <p:spPr>
          <a:xfrm>
            <a:off x="7969188" y="117872"/>
            <a:ext cx="889062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946057471-14"/>
          <p:cNvCxnSpPr/>
          <p:nvPr/>
        </p:nvCxnSpPr>
        <p:spPr>
          <a:xfrm>
            <a:off x="2664507" y="1200150"/>
            <a:ext cx="357188" cy="914"/>
          </a:xfrm>
          <a:prstGeom prst="line">
            <a:avLst/>
          </a:prstGeom>
          <a:ln w="14288" cap="flat">
            <a:solidFill>
              <a:srgbClr val="C9A227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91946057472-15"/>
          <p:cNvCxnSpPr/>
          <p:nvPr/>
        </p:nvCxnSpPr>
        <p:spPr>
          <a:xfrm>
            <a:off x="6236494" y="1200150"/>
            <a:ext cx="357188" cy="914"/>
          </a:xfrm>
          <a:prstGeom prst="line">
            <a:avLst/>
          </a:prstGeom>
          <a:ln w="14288" cap="flat">
            <a:solidFill>
              <a:srgbClr val="C9A227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946057475-20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46057469-13"/>
          <p:cNvSpPr txBox="1"/>
          <p:nvPr/>
        </p:nvSpPr>
        <p:spPr>
          <a:xfrm>
            <a:off x="557213" y="121444"/>
            <a:ext cx="233040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加强党性修养的重大意义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946057461-8"/>
          <p:cNvSpPr txBox="1"/>
          <p:nvPr/>
        </p:nvSpPr>
        <p:spPr>
          <a:xfrm>
            <a:off x="8090632" y="196453"/>
            <a:ext cx="88420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党课·第一讲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946057473-16"/>
          <p:cNvSpPr txBox="1"/>
          <p:nvPr/>
        </p:nvSpPr>
        <p:spPr>
          <a:xfrm>
            <a:off x="3150282" y="1075134"/>
            <a:ext cx="122455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25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三个维度解读</a:t>
            </a:r>
            <a:endParaRPr sz="1230" spc="225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946057473-17"/>
          <p:cNvSpPr txBox="1"/>
          <p:nvPr/>
        </p:nvSpPr>
        <p:spPr>
          <a:xfrm>
            <a:off x="4393406" y="1075134"/>
            <a:ext cx="183451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为何必须加强党性修养</a:t>
            </a:r>
            <a:endParaRPr sz="135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8" name="el-1791946057463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946057473-18"/>
          <p:cNvSpPr txBox="1"/>
          <p:nvPr/>
        </p:nvSpPr>
        <p:spPr>
          <a:xfrm>
            <a:off x="8102464" y="4918472"/>
            <a:ext cx="5454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5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946057474-19"/>
          <p:cNvSpPr txBox="1"/>
          <p:nvPr/>
        </p:nvSpPr>
        <p:spPr>
          <a:xfrm>
            <a:off x="8462486" y="4854178"/>
            <a:ext cx="53435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5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46057483-25"/>
          <p:cNvSpPr/>
          <p:nvPr/>
        </p:nvSpPr>
        <p:spPr>
          <a:xfrm>
            <a:off x="514350" y="1525191"/>
            <a:ext cx="26003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129"/>
                </a:lnTo>
                <a:cubicBezTo>
                  <a:pt x="100000" y="98715"/>
                  <a:pt x="99016" y="100000"/>
                  <a:pt x="97802" y="100000"/>
                </a:cubicBezTo>
                <a:lnTo>
                  <a:pt x="2198" y="100000"/>
                </a:lnTo>
                <a:cubicBezTo>
                  <a:pt x="984" y="100000"/>
                  <a:pt x="0" y="98715"/>
                  <a:pt x="0" y="97129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2" name="el-1791946057486-28"/>
          <p:cNvCxnSpPr/>
          <p:nvPr/>
        </p:nvCxnSpPr>
        <p:spPr>
          <a:xfrm>
            <a:off x="514350" y="1539478"/>
            <a:ext cx="2600325" cy="914"/>
          </a:xfrm>
          <a:prstGeom prst="line">
            <a:avLst/>
          </a:prstGeom>
          <a:ln w="28575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91946057490-31"/>
          <p:cNvCxnSpPr/>
          <p:nvPr/>
        </p:nvCxnSpPr>
        <p:spPr>
          <a:xfrm>
            <a:off x="607219" y="2143125"/>
            <a:ext cx="2414588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946057500-35"/>
          <p:cNvSpPr/>
          <p:nvPr/>
        </p:nvSpPr>
        <p:spPr>
          <a:xfrm>
            <a:off x="778669" y="1696641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5" name="el-1791946057513-49"/>
          <p:cNvCxnSpPr/>
          <p:nvPr/>
        </p:nvCxnSpPr>
        <p:spPr>
          <a:xfrm>
            <a:off x="692944" y="3243263"/>
            <a:ext cx="142875" cy="914"/>
          </a:xfrm>
          <a:prstGeom prst="line">
            <a:avLst/>
          </a:prstGeom>
          <a:ln w="14288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946057484-26"/>
          <p:cNvSpPr/>
          <p:nvPr/>
        </p:nvSpPr>
        <p:spPr>
          <a:xfrm>
            <a:off x="3328988" y="1525191"/>
            <a:ext cx="26003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129"/>
                </a:lnTo>
                <a:cubicBezTo>
                  <a:pt x="100000" y="98715"/>
                  <a:pt x="99016" y="100000"/>
                  <a:pt x="97802" y="100000"/>
                </a:cubicBezTo>
                <a:lnTo>
                  <a:pt x="2198" y="100000"/>
                </a:lnTo>
                <a:cubicBezTo>
                  <a:pt x="984" y="100000"/>
                  <a:pt x="0" y="98715"/>
                  <a:pt x="0" y="97129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7" name="el-1791946057487-29"/>
          <p:cNvCxnSpPr/>
          <p:nvPr/>
        </p:nvCxnSpPr>
        <p:spPr>
          <a:xfrm>
            <a:off x="3328988" y="1539478"/>
            <a:ext cx="2600325" cy="914"/>
          </a:xfrm>
          <a:prstGeom prst="line">
            <a:avLst/>
          </a:prstGeom>
          <a:ln w="28575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91946057491-32"/>
          <p:cNvCxnSpPr/>
          <p:nvPr/>
        </p:nvCxnSpPr>
        <p:spPr>
          <a:xfrm>
            <a:off x="3421856" y="2143125"/>
            <a:ext cx="2414588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946057502-39"/>
          <p:cNvSpPr/>
          <p:nvPr/>
        </p:nvSpPr>
        <p:spPr>
          <a:xfrm>
            <a:off x="3593306" y="1696641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0" name="el-1791946057513-50"/>
          <p:cNvCxnSpPr/>
          <p:nvPr/>
        </p:nvCxnSpPr>
        <p:spPr>
          <a:xfrm>
            <a:off x="3507581" y="3243263"/>
            <a:ext cx="142875" cy="914"/>
          </a:xfrm>
          <a:prstGeom prst="line">
            <a:avLst/>
          </a:prstGeom>
          <a:ln w="14288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91946057485-27"/>
          <p:cNvSpPr/>
          <p:nvPr/>
        </p:nvSpPr>
        <p:spPr>
          <a:xfrm>
            <a:off x="6143625" y="1525191"/>
            <a:ext cx="2600325" cy="1985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129"/>
                </a:lnTo>
                <a:cubicBezTo>
                  <a:pt x="100000" y="98715"/>
                  <a:pt x="99016" y="100000"/>
                  <a:pt x="97802" y="100000"/>
                </a:cubicBezTo>
                <a:lnTo>
                  <a:pt x="2198" y="100000"/>
                </a:lnTo>
                <a:cubicBezTo>
                  <a:pt x="984" y="100000"/>
                  <a:pt x="0" y="98715"/>
                  <a:pt x="0" y="97129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2" name="el-1791946057488-30"/>
          <p:cNvCxnSpPr/>
          <p:nvPr/>
        </p:nvCxnSpPr>
        <p:spPr>
          <a:xfrm>
            <a:off x="6143625" y="1539478"/>
            <a:ext cx="2600325" cy="914"/>
          </a:xfrm>
          <a:prstGeom prst="line">
            <a:avLst/>
          </a:prstGeom>
          <a:ln w="28575" cap="flat">
            <a:solidFill>
              <a:srgbClr val="8C1B1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91946057492-33"/>
          <p:cNvCxnSpPr/>
          <p:nvPr/>
        </p:nvCxnSpPr>
        <p:spPr>
          <a:xfrm>
            <a:off x="6236494" y="2143125"/>
            <a:ext cx="2414588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946057505-43"/>
          <p:cNvSpPr/>
          <p:nvPr/>
        </p:nvSpPr>
        <p:spPr>
          <a:xfrm>
            <a:off x="6407944" y="1696641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5" name="el-1791946057514-51"/>
          <p:cNvCxnSpPr/>
          <p:nvPr/>
        </p:nvCxnSpPr>
        <p:spPr>
          <a:xfrm>
            <a:off x="6322219" y="3243263"/>
            <a:ext cx="142875" cy="914"/>
          </a:xfrm>
          <a:prstGeom prst="line">
            <a:avLst/>
          </a:prstGeom>
          <a:ln w="14288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91946057466-11"/>
          <p:cNvSpPr/>
          <p:nvPr/>
        </p:nvSpPr>
        <p:spPr>
          <a:xfrm>
            <a:off x="2160873" y="3711178"/>
            <a:ext cx="4936443" cy="528638"/>
          </a:xfrm>
          <a:prstGeom prst="roundRect">
            <a:avLst>
              <a:gd name="adj" fmla="val 7207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37" name="el-1791946057469-12"/>
          <p:cNvSpPr/>
          <p:nvPr/>
        </p:nvSpPr>
        <p:spPr>
          <a:xfrm>
            <a:off x="2168017" y="3796903"/>
            <a:ext cx="42863" cy="35997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946057477-22"/>
          <p:cNvSpPr/>
          <p:nvPr/>
        </p:nvSpPr>
        <p:spPr>
          <a:xfrm>
            <a:off x="2382329" y="3832622"/>
            <a:ext cx="900113" cy="285750"/>
          </a:xfrm>
          <a:prstGeom prst="roundRect">
            <a:avLst>
              <a:gd name="adj" fmla="val 50000"/>
            </a:avLst>
          </a:prstGeom>
          <a:solidFill>
            <a:srgbClr val="FBF6EE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9" name="el-1791946057499-34"/>
          <p:cNvSpPr txBox="1"/>
          <p:nvPr/>
        </p:nvSpPr>
        <p:spPr>
          <a:xfrm>
            <a:off x="685800" y="1764506"/>
            <a:ext cx="52863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壹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946057500-36"/>
          <p:cNvSpPr txBox="1"/>
          <p:nvPr/>
        </p:nvSpPr>
        <p:spPr>
          <a:xfrm>
            <a:off x="1221581" y="1756693"/>
            <a:ext cx="930228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政治意义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946057501-37"/>
          <p:cNvSpPr txBox="1"/>
          <p:nvPr/>
        </p:nvSpPr>
        <p:spPr>
          <a:xfrm>
            <a:off x="692944" y="2289572"/>
            <a:ext cx="2243138" cy="7500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60"/>
              </a:lnSpc>
            </a:pPr>
            <a:r>
              <a:rPr sz="1120">
                <a:solidFill>
                  <a:srgbClr val="3A2A2A"/>
                </a:solidFill>
                <a:latin typeface="微软雅黑"/>
                <a:ea typeface="微软雅黑"/>
                <a:cs typeface="微软雅黑"/>
              </a:rPr>
              <a:t>关系党的执政地位巩固，关系党和国家事业的兴衰成败，是保持党的先进性和纯洁性的重要基础。</a:t>
            </a:r>
            <a:endParaRPr sz="1120">
              <a:solidFill>
                <a:srgbClr val="3A2A2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946057511-46"/>
          <p:cNvSpPr txBox="1"/>
          <p:nvPr/>
        </p:nvSpPr>
        <p:spPr>
          <a:xfrm>
            <a:off x="935831" y="3189684"/>
            <a:ext cx="135296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执政根基 · 事业兴衰</a:t>
            </a:r>
            <a:endParaRPr sz="950" b="1" spc="56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946057501-38"/>
          <p:cNvSpPr txBox="1"/>
          <p:nvPr/>
        </p:nvSpPr>
        <p:spPr>
          <a:xfrm>
            <a:off x="3500438" y="1764506"/>
            <a:ext cx="52863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贰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4" name="el-1791946057503-40"/>
          <p:cNvSpPr txBox="1"/>
          <p:nvPr/>
        </p:nvSpPr>
        <p:spPr>
          <a:xfrm>
            <a:off x="4036219" y="1756693"/>
            <a:ext cx="930228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队伍意义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5" name="el-1791946057503-41"/>
          <p:cNvSpPr txBox="1"/>
          <p:nvPr/>
        </p:nvSpPr>
        <p:spPr>
          <a:xfrm>
            <a:off x="3507581" y="2289572"/>
            <a:ext cx="2243138" cy="7500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60"/>
              </a:lnSpc>
            </a:pPr>
            <a:r>
              <a:rPr sz="1120">
                <a:solidFill>
                  <a:srgbClr val="3A2A2A"/>
                </a:solidFill>
                <a:latin typeface="微软雅黑"/>
                <a:ea typeface="微软雅黑"/>
                <a:cs typeface="微软雅黑"/>
              </a:rPr>
              <a:t>锻造忠诚干净担当的高素质干部队伍，增强党组织的凝聚力、战斗力和创造力。</a:t>
            </a:r>
            <a:endParaRPr sz="1120">
              <a:solidFill>
                <a:srgbClr val="3A2A2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946057512-47"/>
          <p:cNvSpPr txBox="1"/>
          <p:nvPr/>
        </p:nvSpPr>
        <p:spPr>
          <a:xfrm>
            <a:off x="3750469" y="3189684"/>
            <a:ext cx="135296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忠诚干净 · 担当有为</a:t>
            </a:r>
            <a:endParaRPr sz="950" b="1" spc="56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946057503-42"/>
          <p:cNvSpPr txBox="1"/>
          <p:nvPr/>
        </p:nvSpPr>
        <p:spPr>
          <a:xfrm>
            <a:off x="6315075" y="1764506"/>
            <a:ext cx="52863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叁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8" name="el-1791946057505-44"/>
          <p:cNvSpPr txBox="1"/>
          <p:nvPr/>
        </p:nvSpPr>
        <p:spPr>
          <a:xfrm>
            <a:off x="6850856" y="1756693"/>
            <a:ext cx="930228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个人意义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946057505-45"/>
          <p:cNvSpPr txBox="1"/>
          <p:nvPr/>
        </p:nvSpPr>
        <p:spPr>
          <a:xfrm>
            <a:off x="6322219" y="2289572"/>
            <a:ext cx="2243138" cy="7500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60"/>
              </a:lnSpc>
            </a:pPr>
            <a:r>
              <a:rPr sz="1120">
                <a:solidFill>
                  <a:srgbClr val="3A2A2A"/>
                </a:solidFill>
                <a:latin typeface="微软雅黑"/>
                <a:ea typeface="微软雅黑"/>
                <a:cs typeface="微软雅黑"/>
              </a:rPr>
              <a:t>为党员干部成长进步奠定坚实基础，把准人生方向，抵御风险诱惑，走好从政之路。</a:t>
            </a:r>
            <a:endParaRPr sz="1120">
              <a:solidFill>
                <a:srgbClr val="3A2A2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946057512-48"/>
          <p:cNvSpPr txBox="1"/>
          <p:nvPr/>
        </p:nvSpPr>
        <p:spPr>
          <a:xfrm>
            <a:off x="6565106" y="3189684"/>
            <a:ext cx="135296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把准方向 · 行稳致远</a:t>
            </a:r>
            <a:endParaRPr sz="950" b="1" spc="56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946057476-21"/>
          <p:cNvSpPr txBox="1"/>
          <p:nvPr/>
        </p:nvSpPr>
        <p:spPr>
          <a:xfrm>
            <a:off x="2489485" y="3868341"/>
            <a:ext cx="897969" cy="214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169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意义所在</a:t>
            </a:r>
            <a:endParaRPr sz="1180" b="1" spc="169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2" name="el-1791946057478-23"/>
          <p:cNvSpPr txBox="1"/>
          <p:nvPr/>
        </p:nvSpPr>
        <p:spPr>
          <a:xfrm>
            <a:off x="3425317" y="3861197"/>
            <a:ext cx="356055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强党性，固根基，方能不动摇、不走样、不变质</a:t>
            </a:r>
            <a:endParaRPr sz="123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946057515-52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54" name="el-1791946057516-53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7724-1"/>
          <p:cNvSpPr/>
          <p:nvPr/>
        </p:nvSpPr>
        <p:spPr>
          <a:xfrm>
            <a:off x="428625" y="2857500"/>
            <a:ext cx="2143125" cy="2143125"/>
          </a:xfrm>
          <a:prstGeom prst="ellipse">
            <a:avLst/>
          </a:prstGeom>
          <a:gradFill rotWithShape="1">
            <a:gsLst>
              <a:gs pos="0">
                <a:srgbClr val="F2E9DC">
                  <a:alpha val="65000"/>
                </a:srgbClr>
              </a:gs>
              <a:gs pos="72000">
                <a:srgbClr val="FBF6EE">
                  <a:alpha val="65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6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57725-2"/>
          <p:cNvSpPr/>
          <p:nvPr/>
        </p:nvSpPr>
        <p:spPr>
          <a:xfrm>
            <a:off x="7572375" y="714375"/>
            <a:ext cx="1143000" cy="1143000"/>
          </a:xfrm>
          <a:prstGeom prst="roundRect">
            <a:avLst>
              <a:gd name="adj" fmla="val 5000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3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57727-3"/>
          <p:cNvSpPr/>
          <p:nvPr/>
        </p:nvSpPr>
        <p:spPr>
          <a:xfrm>
            <a:off x="7715250" y="1857375"/>
            <a:ext cx="428625" cy="428625"/>
          </a:xfrm>
          <a:prstGeom prst="roundRect">
            <a:avLst>
              <a:gd name="adj" fmla="val 8889"/>
            </a:avLst>
          </a:prstGeom>
          <a:solidFill>
            <a:srgbClr val="F2E9DC">
              <a:alpha val="50000"/>
            </a:srgbClr>
          </a:solidFill>
          <a:ln w="7144" algn="in">
            <a:solidFill>
              <a:srgbClr val="D8C8A8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946057727-4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946057730-7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946057728-5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946057728-6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9" name="el-1791946057731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946057752-23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46057735-10"/>
          <p:cNvSpPr/>
          <p:nvPr/>
        </p:nvSpPr>
        <p:spPr>
          <a:xfrm>
            <a:off x="7948538" y="117872"/>
            <a:ext cx="909712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946057753-24"/>
          <p:cNvSpPr/>
          <p:nvPr/>
        </p:nvSpPr>
        <p:spPr>
          <a:xfrm>
            <a:off x="514350" y="703659"/>
            <a:ext cx="257175" cy="285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946057761-26"/>
          <p:cNvSpPr/>
          <p:nvPr/>
        </p:nvSpPr>
        <p:spPr>
          <a:xfrm>
            <a:off x="1871663" y="1042988"/>
            <a:ext cx="6872288" cy="685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77" y="0"/>
                </a:lnTo>
                <a:cubicBezTo>
                  <a:pt x="99721" y="0"/>
                  <a:pt x="100000" y="2798"/>
                  <a:pt x="100000" y="6250"/>
                </a:cubicBezTo>
                <a:lnTo>
                  <a:pt x="100000" y="93750"/>
                </a:lnTo>
                <a:cubicBezTo>
                  <a:pt x="100000" y="97202"/>
                  <a:pt x="99721" y="100000"/>
                  <a:pt x="99377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946057774-36"/>
          <p:cNvSpPr/>
          <p:nvPr/>
        </p:nvSpPr>
        <p:spPr>
          <a:xfrm>
            <a:off x="1871663" y="1042988"/>
            <a:ext cx="6872288" cy="685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77" y="0"/>
                </a:lnTo>
                <a:cubicBezTo>
                  <a:pt x="99721" y="0"/>
                  <a:pt x="100000" y="2798"/>
                  <a:pt x="100000" y="6250"/>
                </a:cubicBezTo>
                <a:lnTo>
                  <a:pt x="100000" y="93750"/>
                </a:lnTo>
                <a:cubicBezTo>
                  <a:pt x="100000" y="97202"/>
                  <a:pt x="99721" y="100000"/>
                  <a:pt x="99377" y="100000"/>
                </a:cubicBezTo>
                <a:lnTo>
                  <a:pt x="0" y="100000"/>
                </a:lnTo>
              </a:path>
            </a:pathLst>
          </a:custGeom>
          <a:noFill/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946057794-63"/>
          <p:cNvCxnSpPr/>
          <p:nvPr/>
        </p:nvCxnSpPr>
        <p:spPr>
          <a:xfrm>
            <a:off x="7723510" y="1303734"/>
            <a:ext cx="914" cy="164306"/>
          </a:xfrm>
          <a:prstGeom prst="line">
            <a:avLst/>
          </a:prstGeom>
          <a:ln w="7144" cap="flat">
            <a:solidFill>
              <a:srgbClr val="C9A227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46057765-29"/>
          <p:cNvSpPr/>
          <p:nvPr/>
        </p:nvSpPr>
        <p:spPr>
          <a:xfrm>
            <a:off x="1871663" y="2043113"/>
            <a:ext cx="6872288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77" y="0"/>
                </a:lnTo>
                <a:cubicBezTo>
                  <a:pt x="99721" y="0"/>
                  <a:pt x="100000" y="4112"/>
                  <a:pt x="100000" y="9184"/>
                </a:cubicBezTo>
                <a:lnTo>
                  <a:pt x="100000" y="90816"/>
                </a:lnTo>
                <a:cubicBezTo>
                  <a:pt x="100000" y="95888"/>
                  <a:pt x="99721" y="100000"/>
                  <a:pt x="99377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946057776-38"/>
          <p:cNvSpPr/>
          <p:nvPr/>
        </p:nvSpPr>
        <p:spPr>
          <a:xfrm>
            <a:off x="1871663" y="2043113"/>
            <a:ext cx="6872288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77" y="0"/>
                </a:lnTo>
                <a:cubicBezTo>
                  <a:pt x="99721" y="0"/>
                  <a:pt x="100000" y="4112"/>
                  <a:pt x="100000" y="9184"/>
                </a:cubicBezTo>
                <a:lnTo>
                  <a:pt x="100000" y="90816"/>
                </a:lnTo>
                <a:cubicBezTo>
                  <a:pt x="100000" y="95888"/>
                  <a:pt x="99721" y="100000"/>
                  <a:pt x="99377" y="100000"/>
                </a:cubicBezTo>
                <a:lnTo>
                  <a:pt x="0" y="100000"/>
                </a:lnTo>
              </a:path>
            </a:pathLst>
          </a:custGeom>
          <a:noFill/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946057795-64"/>
          <p:cNvCxnSpPr/>
          <p:nvPr/>
        </p:nvCxnSpPr>
        <p:spPr>
          <a:xfrm>
            <a:off x="6069509" y="2193131"/>
            <a:ext cx="914" cy="164306"/>
          </a:xfrm>
          <a:prstGeom prst="line">
            <a:avLst/>
          </a:prstGeom>
          <a:ln w="7144" cap="flat">
            <a:solidFill>
              <a:srgbClr val="C9A227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46057769-32"/>
          <p:cNvSpPr/>
          <p:nvPr/>
        </p:nvSpPr>
        <p:spPr>
          <a:xfrm>
            <a:off x="1871663" y="2821781"/>
            <a:ext cx="6872288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77" y="0"/>
                </a:lnTo>
                <a:cubicBezTo>
                  <a:pt x="99721" y="0"/>
                  <a:pt x="100000" y="4112"/>
                  <a:pt x="100000" y="9184"/>
                </a:cubicBezTo>
                <a:lnTo>
                  <a:pt x="100000" y="90816"/>
                </a:lnTo>
                <a:cubicBezTo>
                  <a:pt x="100000" y="95888"/>
                  <a:pt x="99721" y="100000"/>
                  <a:pt x="99377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946057777-40"/>
          <p:cNvSpPr/>
          <p:nvPr/>
        </p:nvSpPr>
        <p:spPr>
          <a:xfrm>
            <a:off x="1871663" y="2821781"/>
            <a:ext cx="6872288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77" y="0"/>
                </a:lnTo>
                <a:cubicBezTo>
                  <a:pt x="99721" y="0"/>
                  <a:pt x="100000" y="4112"/>
                  <a:pt x="100000" y="9184"/>
                </a:cubicBezTo>
                <a:lnTo>
                  <a:pt x="100000" y="90816"/>
                </a:lnTo>
                <a:cubicBezTo>
                  <a:pt x="100000" y="95888"/>
                  <a:pt x="99721" y="100000"/>
                  <a:pt x="99377" y="100000"/>
                </a:cubicBezTo>
                <a:lnTo>
                  <a:pt x="0" y="100000"/>
                </a:lnTo>
              </a:path>
            </a:pathLst>
          </a:custGeom>
          <a:noFill/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1" name="el-1791946057797-65"/>
          <p:cNvCxnSpPr/>
          <p:nvPr/>
        </p:nvCxnSpPr>
        <p:spPr>
          <a:xfrm>
            <a:off x="6561534" y="2971800"/>
            <a:ext cx="914" cy="164306"/>
          </a:xfrm>
          <a:prstGeom prst="line">
            <a:avLst/>
          </a:prstGeom>
          <a:ln w="7144" cap="flat">
            <a:solidFill>
              <a:srgbClr val="C9A227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946057772-35"/>
          <p:cNvSpPr/>
          <p:nvPr/>
        </p:nvSpPr>
        <p:spPr>
          <a:xfrm>
            <a:off x="1871663" y="3600450"/>
            <a:ext cx="6872288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77" y="0"/>
                </a:lnTo>
                <a:cubicBezTo>
                  <a:pt x="99721" y="0"/>
                  <a:pt x="100000" y="4112"/>
                  <a:pt x="100000" y="9184"/>
                </a:cubicBezTo>
                <a:lnTo>
                  <a:pt x="100000" y="90816"/>
                </a:lnTo>
                <a:cubicBezTo>
                  <a:pt x="100000" y="95888"/>
                  <a:pt x="99721" y="100000"/>
                  <a:pt x="99377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946057779-42"/>
          <p:cNvSpPr/>
          <p:nvPr/>
        </p:nvSpPr>
        <p:spPr>
          <a:xfrm>
            <a:off x="1871663" y="3600450"/>
            <a:ext cx="6872288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77" y="0"/>
                </a:lnTo>
                <a:cubicBezTo>
                  <a:pt x="99721" y="0"/>
                  <a:pt x="100000" y="4112"/>
                  <a:pt x="100000" y="9184"/>
                </a:cubicBezTo>
                <a:lnTo>
                  <a:pt x="100000" y="90816"/>
                </a:lnTo>
                <a:cubicBezTo>
                  <a:pt x="100000" y="95888"/>
                  <a:pt x="99721" y="100000"/>
                  <a:pt x="99377" y="100000"/>
                </a:cubicBezTo>
                <a:lnTo>
                  <a:pt x="0" y="100000"/>
                </a:lnTo>
              </a:path>
            </a:pathLst>
          </a:custGeom>
          <a:noFill/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4" name="el-1791946057798-66"/>
          <p:cNvCxnSpPr/>
          <p:nvPr/>
        </p:nvCxnSpPr>
        <p:spPr>
          <a:xfrm>
            <a:off x="6275784" y="3750469"/>
            <a:ext cx="914" cy="164306"/>
          </a:xfrm>
          <a:prstGeom prst="line">
            <a:avLst/>
          </a:prstGeom>
          <a:ln w="7144" cap="flat">
            <a:solidFill>
              <a:srgbClr val="C9A227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946057747-18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6" name="el-1791946057741-14"/>
          <p:cNvSpPr txBox="1"/>
          <p:nvPr/>
        </p:nvSpPr>
        <p:spPr>
          <a:xfrm>
            <a:off x="571500" y="125016"/>
            <a:ext cx="2825465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党性修养与政治本色的内在联系</a:t>
            </a:r>
            <a:endParaRPr sz="140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946057734-9"/>
          <p:cNvSpPr txBox="1"/>
          <p:nvPr/>
        </p:nvSpPr>
        <p:spPr>
          <a:xfrm>
            <a:off x="8069982" y="196453"/>
            <a:ext cx="97800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第一讲 · 心学</a:t>
            </a:r>
            <a:endParaRPr sz="900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946057745-15"/>
          <p:cNvSpPr txBox="1"/>
          <p:nvPr/>
        </p:nvSpPr>
        <p:spPr>
          <a:xfrm>
            <a:off x="871538" y="578644"/>
            <a:ext cx="4443899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10" b="1" spc="84">
                <a:solidFill>
                  <a:srgbClr val="B02318"/>
                </a:solidFill>
                <a:latin typeface="黑体"/>
                <a:ea typeface="黑体"/>
                <a:cs typeface="黑体"/>
              </a:rPr>
              <a:t>从"修养"到"本色"——政治灵魂的铸就之路</a:t>
            </a:r>
            <a:endParaRPr sz="1510" b="1" spc="84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46057784-46"/>
          <p:cNvSpPr txBox="1"/>
          <p:nvPr/>
        </p:nvSpPr>
        <p:spPr>
          <a:xfrm>
            <a:off x="2028825" y="1164431"/>
            <a:ext cx="5591101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35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是共产党员在政治上最鲜明的标识和品格，集中体现为对党忠诚、信念坚定、为民服务、清正廉洁。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946057784-47"/>
          <p:cNvSpPr txBox="1"/>
          <p:nvPr/>
        </p:nvSpPr>
        <p:spPr>
          <a:xfrm>
            <a:off x="7812807" y="1303734"/>
            <a:ext cx="102887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C1B14">
                    <a:alpha val="85000"/>
                  </a:srgbClr>
                </a:solidFill>
                <a:latin typeface="微软雅黑"/>
                <a:ea typeface="微软雅黑"/>
                <a:cs typeface="微软雅黑"/>
              </a:rPr>
              <a:t>忠诚 · 为民 · 廉洁</a:t>
            </a:r>
            <a:endParaRPr sz="780">
              <a:solidFill>
                <a:srgbClr val="8C1B14">
                  <a:alpha val="8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946057787-51"/>
          <p:cNvSpPr txBox="1"/>
          <p:nvPr/>
        </p:nvSpPr>
        <p:spPr>
          <a:xfrm>
            <a:off x="2028825" y="2164556"/>
            <a:ext cx="421999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是涵养政治本色的源头活水 —— 党性愈强，政治本色愈鲜明。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946057787-52"/>
          <p:cNvSpPr txBox="1"/>
          <p:nvPr/>
        </p:nvSpPr>
        <p:spPr>
          <a:xfrm>
            <a:off x="6158805" y="2193131"/>
            <a:ext cx="64945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C1B14">
                    <a:alpha val="85000"/>
                  </a:srgbClr>
                </a:solidFill>
                <a:latin typeface="微软雅黑"/>
                <a:ea typeface="微软雅黑"/>
                <a:cs typeface="微软雅黑"/>
              </a:rPr>
              <a:t>活水 · 根源</a:t>
            </a:r>
            <a:endParaRPr sz="780">
              <a:solidFill>
                <a:srgbClr val="8C1B14">
                  <a:alpha val="8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946057789-56"/>
          <p:cNvSpPr txBox="1"/>
          <p:nvPr/>
        </p:nvSpPr>
        <p:spPr>
          <a:xfrm>
            <a:off x="2028825" y="2943225"/>
            <a:ext cx="452913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加强党性修养，就是要筑牢信仰之基、补足精神之钙、把稳思想之舵。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946057790-57"/>
          <p:cNvSpPr txBox="1"/>
          <p:nvPr/>
        </p:nvSpPr>
        <p:spPr>
          <a:xfrm>
            <a:off x="6650831" y="2971800"/>
            <a:ext cx="102887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C1B14">
                    <a:alpha val="85000"/>
                  </a:srgbClr>
                </a:solidFill>
                <a:latin typeface="微软雅黑"/>
                <a:ea typeface="微软雅黑"/>
                <a:cs typeface="微软雅黑"/>
              </a:rPr>
              <a:t>信仰 · 精神 · 思想</a:t>
            </a:r>
            <a:endParaRPr sz="780">
              <a:solidFill>
                <a:srgbClr val="8C1B14">
                  <a:alpha val="8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946057792-61"/>
          <p:cNvSpPr txBox="1"/>
          <p:nvPr/>
        </p:nvSpPr>
        <p:spPr>
          <a:xfrm>
            <a:off x="2028825" y="3721894"/>
            <a:ext cx="42433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永葆政治本色，就是要始终做到初心不改、本色不变、忠诚不变。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946057792-62"/>
          <p:cNvSpPr txBox="1"/>
          <p:nvPr/>
        </p:nvSpPr>
        <p:spPr>
          <a:xfrm>
            <a:off x="6365081" y="3750469"/>
            <a:ext cx="102887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C1B14">
                    <a:alpha val="85000"/>
                  </a:srgbClr>
                </a:solidFill>
                <a:latin typeface="微软雅黑"/>
                <a:ea typeface="微软雅黑"/>
                <a:cs typeface="微软雅黑"/>
              </a:rPr>
              <a:t>初心 · 本色 · 忠诚</a:t>
            </a:r>
            <a:endParaRPr sz="780">
              <a:solidFill>
                <a:srgbClr val="8C1B14">
                  <a:alpha val="8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946057736-11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946057745-16"/>
          <p:cNvSpPr txBox="1"/>
          <p:nvPr/>
        </p:nvSpPr>
        <p:spPr>
          <a:xfrm>
            <a:off x="8102464" y="4918472"/>
            <a:ext cx="5454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6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946057745-17"/>
          <p:cNvSpPr txBox="1"/>
          <p:nvPr/>
        </p:nvSpPr>
        <p:spPr>
          <a:xfrm>
            <a:off x="8462486" y="4854178"/>
            <a:ext cx="53435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6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946057760-25"/>
          <p:cNvSpPr/>
          <p:nvPr/>
        </p:nvSpPr>
        <p:spPr>
          <a:xfrm>
            <a:off x="514350" y="1042988"/>
            <a:ext cx="1357313" cy="685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98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098" y="100000"/>
                </a:lnTo>
                <a:cubicBezTo>
                  <a:pt x="939" y="100000"/>
                  <a:pt x="0" y="98135"/>
                  <a:pt x="0" y="95833"/>
                </a:cubicBezTo>
                <a:lnTo>
                  <a:pt x="0" y="4167"/>
                </a:lnTo>
                <a:cubicBezTo>
                  <a:pt x="0" y="1865"/>
                  <a:pt x="939" y="0"/>
                  <a:pt x="2098" y="0"/>
                </a:cubicBez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946057783-44"/>
          <p:cNvSpPr/>
          <p:nvPr/>
        </p:nvSpPr>
        <p:spPr>
          <a:xfrm>
            <a:off x="628650" y="1243013"/>
            <a:ext cx="285750" cy="285750"/>
          </a:xfrm>
          <a:prstGeom prst="ellipse">
            <a:avLst/>
          </a:prstGeom>
          <a:solidFill>
            <a:srgbClr val="FFFFFF">
              <a:alpha val="15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42" name="el-1791946057763-27"/>
          <p:cNvSpPr/>
          <p:nvPr/>
        </p:nvSpPr>
        <p:spPr>
          <a:xfrm>
            <a:off x="4618434" y="1814513"/>
            <a:ext cx="21431" cy="1428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el-1791946057775-37"/>
          <p:cNvSpPr/>
          <p:nvPr/>
        </p:nvSpPr>
        <p:spPr>
          <a:xfrm>
            <a:off x="4575572" y="1907381"/>
            <a:ext cx="100013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5000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el-1791946057764-28"/>
          <p:cNvSpPr/>
          <p:nvPr/>
        </p:nvSpPr>
        <p:spPr>
          <a:xfrm>
            <a:off x="514350" y="2043113"/>
            <a:ext cx="1357313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98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098" y="100000"/>
                </a:lnTo>
                <a:cubicBezTo>
                  <a:pt x="939" y="100000"/>
                  <a:pt x="0" y="97259"/>
                  <a:pt x="0" y="93878"/>
                </a:cubicBezTo>
                <a:lnTo>
                  <a:pt x="0" y="6122"/>
                </a:lnTo>
                <a:cubicBezTo>
                  <a:pt x="0" y="2741"/>
                  <a:pt x="939" y="0"/>
                  <a:pt x="2098" y="0"/>
                </a:cubicBez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45" name="el-1791946057786-49"/>
          <p:cNvSpPr/>
          <p:nvPr/>
        </p:nvSpPr>
        <p:spPr>
          <a:xfrm>
            <a:off x="628650" y="2132409"/>
            <a:ext cx="285750" cy="285750"/>
          </a:xfrm>
          <a:prstGeom prst="ellipse">
            <a:avLst/>
          </a:prstGeom>
          <a:solidFill>
            <a:srgbClr val="FFFFFF">
              <a:alpha val="15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46" name="el-1791946057766-30"/>
          <p:cNvSpPr/>
          <p:nvPr/>
        </p:nvSpPr>
        <p:spPr>
          <a:xfrm>
            <a:off x="4618434" y="2593181"/>
            <a:ext cx="21431" cy="1428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el-1791946057776-39"/>
          <p:cNvSpPr/>
          <p:nvPr/>
        </p:nvSpPr>
        <p:spPr>
          <a:xfrm>
            <a:off x="4575572" y="2686050"/>
            <a:ext cx="100013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5000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el-1791946057768-31"/>
          <p:cNvSpPr/>
          <p:nvPr/>
        </p:nvSpPr>
        <p:spPr>
          <a:xfrm>
            <a:off x="514350" y="2821781"/>
            <a:ext cx="1357313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98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098" y="100000"/>
                </a:lnTo>
                <a:cubicBezTo>
                  <a:pt x="939" y="100000"/>
                  <a:pt x="0" y="97259"/>
                  <a:pt x="0" y="93878"/>
                </a:cubicBezTo>
                <a:lnTo>
                  <a:pt x="0" y="6122"/>
                </a:lnTo>
                <a:cubicBezTo>
                  <a:pt x="0" y="2741"/>
                  <a:pt x="939" y="0"/>
                  <a:pt x="2098" y="0"/>
                </a:cubicBez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el-1791946057789-54"/>
          <p:cNvSpPr/>
          <p:nvPr/>
        </p:nvSpPr>
        <p:spPr>
          <a:xfrm>
            <a:off x="628650" y="2911078"/>
            <a:ext cx="285750" cy="285750"/>
          </a:xfrm>
          <a:prstGeom prst="ellipse">
            <a:avLst/>
          </a:prstGeom>
          <a:solidFill>
            <a:srgbClr val="FFFFFF">
              <a:alpha val="15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50" name="el-1791946057770-33"/>
          <p:cNvSpPr/>
          <p:nvPr/>
        </p:nvSpPr>
        <p:spPr>
          <a:xfrm>
            <a:off x="4618434" y="3371850"/>
            <a:ext cx="21431" cy="1428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51" name="el-1791946057778-41"/>
          <p:cNvSpPr/>
          <p:nvPr/>
        </p:nvSpPr>
        <p:spPr>
          <a:xfrm>
            <a:off x="4575572" y="3464719"/>
            <a:ext cx="100013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5000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52" name="el-1791946057771-34"/>
          <p:cNvSpPr/>
          <p:nvPr/>
        </p:nvSpPr>
        <p:spPr>
          <a:xfrm>
            <a:off x="514350" y="3600450"/>
            <a:ext cx="1357313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98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098" y="100000"/>
                </a:lnTo>
                <a:cubicBezTo>
                  <a:pt x="939" y="100000"/>
                  <a:pt x="0" y="97259"/>
                  <a:pt x="0" y="93878"/>
                </a:cubicBezTo>
                <a:lnTo>
                  <a:pt x="0" y="6122"/>
                </a:lnTo>
                <a:cubicBezTo>
                  <a:pt x="0" y="2741"/>
                  <a:pt x="939" y="0"/>
                  <a:pt x="2098" y="0"/>
                </a:cubicBez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el-1791946057791-59"/>
          <p:cNvSpPr/>
          <p:nvPr/>
        </p:nvSpPr>
        <p:spPr>
          <a:xfrm>
            <a:off x="628650" y="3689747"/>
            <a:ext cx="285750" cy="285750"/>
          </a:xfrm>
          <a:prstGeom prst="ellipse">
            <a:avLst/>
          </a:prstGeom>
          <a:solidFill>
            <a:srgbClr val="FFFFFF">
              <a:alpha val="15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54" name="el-1791946057738-12"/>
          <p:cNvSpPr/>
          <p:nvPr/>
        </p:nvSpPr>
        <p:spPr>
          <a:xfrm>
            <a:off x="514350" y="4293394"/>
            <a:ext cx="8229600" cy="442913"/>
          </a:xfrm>
          <a:prstGeom prst="roundRect">
            <a:avLst>
              <a:gd name="adj" fmla="val 12903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55" name="el-1791946057741-13"/>
          <p:cNvSpPr/>
          <p:nvPr/>
        </p:nvSpPr>
        <p:spPr>
          <a:xfrm>
            <a:off x="650081" y="4375547"/>
            <a:ext cx="42863" cy="278606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6" name="el-1791946057749-21"/>
          <p:cNvCxnSpPr/>
          <p:nvPr/>
        </p:nvCxnSpPr>
        <p:spPr>
          <a:xfrm>
            <a:off x="2845445" y="4400550"/>
            <a:ext cx="914" cy="22860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-1791946057750-22"/>
          <p:cNvCxnSpPr/>
          <p:nvPr/>
        </p:nvCxnSpPr>
        <p:spPr>
          <a:xfrm>
            <a:off x="4523110" y="4407694"/>
            <a:ext cx="914" cy="214313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91946057782-43"/>
          <p:cNvSpPr txBox="1"/>
          <p:nvPr/>
        </p:nvSpPr>
        <p:spPr>
          <a:xfrm>
            <a:off x="525780" y="1250156"/>
            <a:ext cx="491490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C9A227"/>
                </a:solidFill>
                <a:latin typeface="黑体"/>
                <a:ea typeface="黑体"/>
                <a:cs typeface="黑体"/>
              </a:rPr>
              <a:t>源</a:t>
            </a:r>
            <a:endParaRPr sz="1230" b="1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9" name="el-1791946057784-45"/>
          <p:cNvSpPr txBox="1"/>
          <p:nvPr/>
        </p:nvSpPr>
        <p:spPr>
          <a:xfrm>
            <a:off x="1000125" y="1282303"/>
            <a:ext cx="7286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13">
                <a:solidFill>
                  <a:srgbClr val="FBF6EE"/>
                </a:solidFill>
                <a:latin typeface="黑体"/>
                <a:ea typeface="黑体"/>
                <a:cs typeface="黑体"/>
              </a:rPr>
              <a:t>政治本色</a:t>
            </a:r>
            <a:endParaRPr sz="1120" b="1" spc="113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0" name="el-1791946057785-48"/>
          <p:cNvSpPr txBox="1"/>
          <p:nvPr/>
        </p:nvSpPr>
        <p:spPr>
          <a:xfrm>
            <a:off x="525780" y="2139553"/>
            <a:ext cx="491490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C9A227"/>
                </a:solidFill>
                <a:latin typeface="黑体"/>
                <a:ea typeface="黑体"/>
                <a:cs typeface="黑体"/>
              </a:rPr>
              <a:t>承</a:t>
            </a:r>
            <a:endParaRPr sz="1230" b="1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1" name="el-1791946057786-50"/>
          <p:cNvSpPr txBox="1"/>
          <p:nvPr/>
        </p:nvSpPr>
        <p:spPr>
          <a:xfrm>
            <a:off x="1000125" y="2171700"/>
            <a:ext cx="7286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13">
                <a:solidFill>
                  <a:srgbClr val="FBF6EE"/>
                </a:solidFill>
                <a:latin typeface="黑体"/>
                <a:ea typeface="黑体"/>
                <a:cs typeface="黑体"/>
              </a:rPr>
              <a:t>党性修养</a:t>
            </a:r>
            <a:endParaRPr sz="1120" b="1" spc="113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2" name="el-1791946057787-53"/>
          <p:cNvSpPr txBox="1"/>
          <p:nvPr/>
        </p:nvSpPr>
        <p:spPr>
          <a:xfrm>
            <a:off x="525780" y="2918222"/>
            <a:ext cx="491490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C9A227"/>
                </a:solidFill>
                <a:latin typeface="黑体"/>
                <a:ea typeface="黑体"/>
                <a:cs typeface="黑体"/>
              </a:rPr>
              <a:t>转</a:t>
            </a:r>
            <a:endParaRPr sz="1230" b="1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3" name="el-1791946057789-55"/>
          <p:cNvSpPr txBox="1"/>
          <p:nvPr/>
        </p:nvSpPr>
        <p:spPr>
          <a:xfrm>
            <a:off x="1000125" y="2950369"/>
            <a:ext cx="7286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13">
                <a:solidFill>
                  <a:srgbClr val="FBF6EE"/>
                </a:solidFill>
                <a:latin typeface="黑体"/>
                <a:ea typeface="黑体"/>
                <a:cs typeface="黑体"/>
              </a:rPr>
              <a:t>筑牢根基</a:t>
            </a:r>
            <a:endParaRPr sz="1120" b="1" spc="113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4" name="el-1791946057790-58"/>
          <p:cNvSpPr txBox="1"/>
          <p:nvPr/>
        </p:nvSpPr>
        <p:spPr>
          <a:xfrm>
            <a:off x="525780" y="3696891"/>
            <a:ext cx="491490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C9A227"/>
                </a:solidFill>
                <a:latin typeface="黑体"/>
                <a:ea typeface="黑体"/>
                <a:cs typeface="黑体"/>
              </a:rPr>
              <a:t>果</a:t>
            </a:r>
            <a:endParaRPr sz="1230" b="1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5" name="el-1791946057792-60"/>
          <p:cNvSpPr txBox="1"/>
          <p:nvPr/>
        </p:nvSpPr>
        <p:spPr>
          <a:xfrm>
            <a:off x="1000125" y="3729038"/>
            <a:ext cx="72866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13">
                <a:solidFill>
                  <a:srgbClr val="FBF6EE"/>
                </a:solidFill>
                <a:latin typeface="黑体"/>
                <a:ea typeface="黑体"/>
                <a:cs typeface="黑体"/>
              </a:rPr>
              <a:t>永葆本色</a:t>
            </a:r>
            <a:endParaRPr sz="1120" b="1" spc="113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6" name="el-1791946057747-19"/>
          <p:cNvSpPr txBox="1"/>
          <p:nvPr/>
        </p:nvSpPr>
        <p:spPr>
          <a:xfrm>
            <a:off x="2952601" y="4400550"/>
            <a:ext cx="172781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党性愈强 · 本色愈亮</a:t>
            </a:r>
            <a:endParaRPr sz="1230" b="1" spc="56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7" name="el-1791946057748-20"/>
          <p:cNvSpPr txBox="1"/>
          <p:nvPr/>
        </p:nvSpPr>
        <p:spPr>
          <a:xfrm>
            <a:off x="4655269" y="4407694"/>
            <a:ext cx="185963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修好心学，方能永葆政治本色</a:t>
            </a:r>
            <a:endParaRPr sz="106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el-1791946057802-67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9" name="el-1791946057802-68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7971-8"/>
          <p:cNvSpPr/>
          <p:nvPr/>
        </p:nvSpPr>
        <p:spPr>
          <a:xfrm>
            <a:off x="1178719" y="2428875"/>
            <a:ext cx="6786563" cy="2714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8421"/>
                </a:moveTo>
                <a:lnTo>
                  <a:pt x="99759" y="75126"/>
                </a:lnTo>
                <a:lnTo>
                  <a:pt x="99039" y="81768"/>
                </a:lnTo>
                <a:lnTo>
                  <a:pt x="97847" y="88284"/>
                </a:lnTo>
                <a:lnTo>
                  <a:pt x="96194" y="94604"/>
                </a:lnTo>
                <a:lnTo>
                  <a:pt x="94328" y="100000"/>
                </a:lnTo>
                <a:lnTo>
                  <a:pt x="5672" y="100000"/>
                </a:lnTo>
                <a:lnTo>
                  <a:pt x="3806" y="94604"/>
                </a:lnTo>
                <a:lnTo>
                  <a:pt x="2153" y="88284"/>
                </a:lnTo>
                <a:lnTo>
                  <a:pt x="961" y="81768"/>
                </a:lnTo>
                <a:lnTo>
                  <a:pt x="241" y="75126"/>
                </a:lnTo>
                <a:lnTo>
                  <a:pt x="0" y="68421"/>
                </a:lnTo>
                <a:lnTo>
                  <a:pt x="241" y="61716"/>
                </a:lnTo>
                <a:lnTo>
                  <a:pt x="961" y="55074"/>
                </a:lnTo>
                <a:lnTo>
                  <a:pt x="2153" y="48558"/>
                </a:lnTo>
                <a:lnTo>
                  <a:pt x="3806" y="42239"/>
                </a:lnTo>
                <a:lnTo>
                  <a:pt x="5905" y="36168"/>
                </a:lnTo>
                <a:lnTo>
                  <a:pt x="8426" y="30407"/>
                </a:lnTo>
                <a:lnTo>
                  <a:pt x="11349" y="25014"/>
                </a:lnTo>
                <a:lnTo>
                  <a:pt x="14645" y="20039"/>
                </a:lnTo>
                <a:lnTo>
                  <a:pt x="18281" y="15530"/>
                </a:lnTo>
                <a:lnTo>
                  <a:pt x="22222" y="11530"/>
                </a:lnTo>
                <a:lnTo>
                  <a:pt x="26431" y="8081"/>
                </a:lnTo>
                <a:lnTo>
                  <a:pt x="30865" y="5207"/>
                </a:lnTo>
                <a:lnTo>
                  <a:pt x="35485" y="2947"/>
                </a:lnTo>
                <a:lnTo>
                  <a:pt x="40245" y="1316"/>
                </a:lnTo>
                <a:lnTo>
                  <a:pt x="45100" y="330"/>
                </a:lnTo>
                <a:lnTo>
                  <a:pt x="50000" y="0"/>
                </a:lnTo>
                <a:lnTo>
                  <a:pt x="54900" y="330"/>
                </a:lnTo>
                <a:lnTo>
                  <a:pt x="59755" y="1316"/>
                </a:lnTo>
                <a:lnTo>
                  <a:pt x="64515" y="2947"/>
                </a:lnTo>
                <a:lnTo>
                  <a:pt x="69135" y="5207"/>
                </a:lnTo>
                <a:lnTo>
                  <a:pt x="73569" y="8081"/>
                </a:lnTo>
                <a:lnTo>
                  <a:pt x="77778" y="11530"/>
                </a:lnTo>
                <a:lnTo>
                  <a:pt x="81719" y="15530"/>
                </a:lnTo>
                <a:lnTo>
                  <a:pt x="85355" y="20039"/>
                </a:lnTo>
                <a:lnTo>
                  <a:pt x="88651" y="25014"/>
                </a:lnTo>
                <a:lnTo>
                  <a:pt x="91574" y="30407"/>
                </a:lnTo>
                <a:lnTo>
                  <a:pt x="94095" y="36168"/>
                </a:lnTo>
                <a:lnTo>
                  <a:pt x="96194" y="42239"/>
                </a:lnTo>
                <a:lnTo>
                  <a:pt x="97847" y="48558"/>
                </a:lnTo>
                <a:lnTo>
                  <a:pt x="99039" y="55074"/>
                </a:lnTo>
                <a:lnTo>
                  <a:pt x="99759" y="61716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40000"/>
                </a:srgbClr>
              </a:gs>
              <a:gs pos="45000">
                <a:srgbClr val="C9A227">
                  <a:alpha val="12000"/>
                </a:srgbClr>
              </a:gs>
              <a:gs pos="72000">
                <a:srgbClr val="C9A22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pic>
        <p:nvPicPr>
          <p:cNvPr id="3" name="el-1791946058539-5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4" name="el-1791946058525-5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91946057973-9"/>
          <p:cNvSpPr/>
          <p:nvPr/>
        </p:nvSpPr>
        <p:spPr>
          <a:xfrm>
            <a:off x="1857375" y="642938"/>
            <a:ext cx="5429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75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946057975-10"/>
          <p:cNvSpPr/>
          <p:nvPr/>
        </p:nvSpPr>
        <p:spPr>
          <a:xfrm>
            <a:off x="1857375" y="4493419"/>
            <a:ext cx="5429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75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7" name="el-1791946057947-1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2318">
                  <a:alpha val="60000"/>
                </a:srgbClr>
              </a:gs>
              <a:gs pos="40000">
                <a:srgbClr val="8C1B14">
                  <a:alpha val="60000"/>
                </a:srgbClr>
              </a:gs>
              <a:gs pos="100000">
                <a:srgbClr val="C9A227">
                  <a:alpha val="60000"/>
                </a:srgbClr>
              </a:gs>
            </a:gsLst>
            <a:lin ang="5400000" scaled="0"/>
          </a:gradFill>
          <a:ln>
            <a:noFill/>
          </a:ln>
          <a:effectLst>
            <a:outerShdw blurRad="85725" algn="ctr">
              <a:srgbClr val="C9A227">
                <a:alpha val="30000"/>
              </a:srgbClr>
            </a:outerShdw>
          </a:effectLst>
        </p:spPr>
        <p:txBody>
          <a:bodyPr/>
          <a:lstStyle/>
          <a:p/>
        </p:txBody>
      </p:sp>
      <p:sp>
        <p:nvSpPr>
          <p:cNvPr id="8" name="el-1791946057949-2"/>
          <p:cNvSpPr/>
          <p:nvPr/>
        </p:nvSpPr>
        <p:spPr>
          <a:xfrm>
            <a:off x="8486775" y="1285875"/>
            <a:ext cx="14288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12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9" name="el-1791946057951-3"/>
          <p:cNvSpPr/>
          <p:nvPr/>
        </p:nvSpPr>
        <p:spPr>
          <a:xfrm>
            <a:off x="642938" y="1285875"/>
            <a:ext cx="14288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12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0" name="el-1791946057954-4"/>
          <p:cNvSpPr/>
          <p:nvPr/>
        </p:nvSpPr>
        <p:spPr>
          <a:xfrm>
            <a:off x="8572500" y="214313"/>
            <a:ext cx="285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5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46057954-5"/>
          <p:cNvSpPr/>
          <p:nvPr/>
        </p:nvSpPr>
        <p:spPr>
          <a:xfrm>
            <a:off x="8843963" y="214313"/>
            <a:ext cx="14288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57955-6"/>
          <p:cNvSpPr/>
          <p:nvPr/>
        </p:nvSpPr>
        <p:spPr>
          <a:xfrm>
            <a:off x="285750" y="4914900"/>
            <a:ext cx="285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946057955-7"/>
          <p:cNvSpPr/>
          <p:nvPr/>
        </p:nvSpPr>
        <p:spPr>
          <a:xfrm>
            <a:off x="285750" y="4643438"/>
            <a:ext cx="14288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946057995-14"/>
          <p:cNvSpPr/>
          <p:nvPr/>
        </p:nvSpPr>
        <p:spPr>
          <a:xfrm>
            <a:off x="3714638" y="2245258"/>
            <a:ext cx="1714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946058002-15"/>
          <p:cNvSpPr/>
          <p:nvPr/>
        </p:nvSpPr>
        <p:spPr>
          <a:xfrm>
            <a:off x="3536045" y="3423196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75000"/>
                </a:srgbClr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46058004-16"/>
          <p:cNvSpPr/>
          <p:nvPr/>
        </p:nvSpPr>
        <p:spPr>
          <a:xfrm rot="2700000">
            <a:off x="4536170" y="3391049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  <a:effectLst>
            <a:outerShdw blurRad="85725" algn="ctr">
              <a:srgbClr val="C9A227">
                <a:alpha val="60000"/>
              </a:srgbClr>
            </a:outerShdw>
          </a:effectLst>
        </p:spPr>
        <p:txBody>
          <a:bodyPr/>
          <a:lstStyle/>
          <a:p/>
        </p:txBody>
      </p:sp>
      <p:sp>
        <p:nvSpPr>
          <p:cNvPr id="17" name="el-1791946058006-17"/>
          <p:cNvSpPr/>
          <p:nvPr/>
        </p:nvSpPr>
        <p:spPr>
          <a:xfrm>
            <a:off x="4750482" y="3423196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75000"/>
                </a:srgbClr>
              </a:gs>
              <a:gs pos="100000">
                <a:srgbClr val="C9A227">
                  <a:alpha val="10000"/>
                </a:srgbClr>
              </a:gs>
            </a:gsLst>
            <a:lin ang="108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8" name="el-1791946057987-11"/>
          <p:cNvSpPr txBox="1"/>
          <p:nvPr/>
        </p:nvSpPr>
        <p:spPr>
          <a:xfrm>
            <a:off x="3253867" y="959383"/>
            <a:ext cx="2636155" cy="1071563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30" b="1" spc="506">
                <a:gradFill rotWithShape="1">
                  <a:gsLst>
                    <a:gs pos="0">
                      <a:srgbClr val="E7C968"/>
                    </a:gs>
                    <a:gs pos="28000">
                      <a:srgbClr val="C9A227"/>
                    </a:gs>
                    <a:gs pos="72000">
                      <a:srgbClr val="9E7C1A"/>
                    </a:gs>
                    <a:gs pos="100000">
                      <a:srgbClr val="C9A227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贰</a:t>
            </a:r>
            <a:endParaRPr sz="8430" b="1" spc="506">
              <a:gradFill rotWithShape="1">
                <a:gsLst>
                  <a:gs pos="0">
                    <a:srgbClr val="E7C968"/>
                  </a:gs>
                  <a:gs pos="28000">
                    <a:srgbClr val="C9A227"/>
                  </a:gs>
                  <a:gs pos="72000">
                    <a:srgbClr val="9E7C1A"/>
                  </a:gs>
                  <a:gs pos="100000">
                    <a:srgbClr val="C9A227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946057988-12"/>
          <p:cNvSpPr txBox="1"/>
          <p:nvPr/>
        </p:nvSpPr>
        <p:spPr>
          <a:xfrm>
            <a:off x="1655832" y="2573871"/>
            <a:ext cx="5832224" cy="44570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000000">
                <a:alpha val="4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2920" b="1" spc="293">
                <a:solidFill>
                  <a:srgbClr val="F9EED7"/>
                </a:solidFill>
                <a:latin typeface="黑体"/>
                <a:ea typeface="黑体"/>
                <a:cs typeface="黑体"/>
              </a:rPr>
              <a:t>准确把握党性修养的核心内涵</a:t>
            </a:r>
            <a:endParaRPr sz="2920" b="1" spc="293">
              <a:solidFill>
                <a:srgbClr val="F9EED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946057990-13"/>
          <p:cNvSpPr txBox="1"/>
          <p:nvPr/>
        </p:nvSpPr>
        <p:spPr>
          <a:xfrm>
            <a:off x="3670044" y="3805386"/>
            <a:ext cx="180369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338">
                <a:solidFill>
                  <a:srgbClr val="C9A227">
                    <a:alpha val="45000"/>
                  </a:srgbClr>
                </a:solidFill>
                <a:latin typeface="黑体"/>
                <a:ea typeface="黑体"/>
                <a:cs typeface="黑体"/>
              </a:rPr>
              <a:t>PART TWO</a:t>
            </a:r>
            <a:endParaRPr sz="1010" spc="338">
              <a:solidFill>
                <a:srgbClr val="C9A227">
                  <a:alpha val="45000"/>
                </a:srgbClr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8296-1"/>
          <p:cNvSpPr/>
          <p:nvPr/>
        </p:nvSpPr>
        <p:spPr>
          <a:xfrm>
            <a:off x="7286625" y="3286125"/>
            <a:ext cx="1857375" cy="1857375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75000">
                <a:srgbClr val="FBF6EE">
                  <a:alpha val="5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58297-2"/>
          <p:cNvSpPr/>
          <p:nvPr/>
        </p:nvSpPr>
        <p:spPr>
          <a:xfrm>
            <a:off x="8001000" y="642938"/>
            <a:ext cx="857250" cy="857250"/>
          </a:xfrm>
          <a:prstGeom prst="roundRect">
            <a:avLst>
              <a:gd name="adj" fmla="val 4444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58298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5830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58298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58299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5830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58322-21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8305-9"/>
          <p:cNvSpPr/>
          <p:nvPr/>
        </p:nvSpPr>
        <p:spPr>
          <a:xfrm>
            <a:off x="7527057" y="117872"/>
            <a:ext cx="1331193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58323-22"/>
          <p:cNvSpPr/>
          <p:nvPr/>
        </p:nvSpPr>
        <p:spPr>
          <a:xfrm>
            <a:off x="514350" y="1233748"/>
            <a:ext cx="257175" cy="285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58316-17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946058311-13"/>
          <p:cNvSpPr txBox="1"/>
          <p:nvPr/>
        </p:nvSpPr>
        <p:spPr>
          <a:xfrm>
            <a:off x="557213" y="128588"/>
            <a:ext cx="1791653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党性修养的核心内涵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46058303-8"/>
          <p:cNvSpPr txBox="1"/>
          <p:nvPr/>
        </p:nvSpPr>
        <p:spPr>
          <a:xfrm>
            <a:off x="7648501" y="196453"/>
            <a:ext cx="139948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第二部分 · 核心内涵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el-1791946058314-14"/>
          <p:cNvSpPr txBox="1"/>
          <p:nvPr/>
        </p:nvSpPr>
        <p:spPr>
          <a:xfrm>
            <a:off x="871538" y="1127373"/>
            <a:ext cx="3130503" cy="2414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五大内涵铸就共产党人的精神底色</a:t>
            </a:r>
            <a:endParaRPr sz="146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946058305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946058314-15"/>
          <p:cNvSpPr txBox="1"/>
          <p:nvPr/>
        </p:nvSpPr>
        <p:spPr>
          <a:xfrm>
            <a:off x="8102464" y="4918472"/>
            <a:ext cx="5454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8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946058315-16"/>
          <p:cNvSpPr txBox="1"/>
          <p:nvPr/>
        </p:nvSpPr>
        <p:spPr>
          <a:xfrm>
            <a:off x="8462486" y="4854178"/>
            <a:ext cx="53435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8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946058324-23"/>
          <p:cNvSpPr/>
          <p:nvPr/>
        </p:nvSpPr>
        <p:spPr>
          <a:xfrm>
            <a:off x="514350" y="1554547"/>
            <a:ext cx="1554435" cy="2025700"/>
          </a:xfrm>
          <a:prstGeom prst="roundRect">
            <a:avLst>
              <a:gd name="adj" fmla="val 2451"/>
            </a:avLst>
          </a:pr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el-1791946058331-28"/>
          <p:cNvSpPr/>
          <p:nvPr/>
        </p:nvSpPr>
        <p:spPr>
          <a:xfrm>
            <a:off x="514350" y="1554547"/>
            <a:ext cx="1554435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66667"/>
                </a:moveTo>
                <a:lnTo>
                  <a:pt x="9" y="60132"/>
                </a:lnTo>
                <a:lnTo>
                  <a:pt x="35" y="53661"/>
                </a:lnTo>
                <a:lnTo>
                  <a:pt x="79" y="47314"/>
                </a:lnTo>
                <a:lnTo>
                  <a:pt x="140" y="41154"/>
                </a:lnTo>
                <a:lnTo>
                  <a:pt x="217" y="35240"/>
                </a:lnTo>
                <a:lnTo>
                  <a:pt x="310" y="29629"/>
                </a:lnTo>
                <a:lnTo>
                  <a:pt x="417" y="24374"/>
                </a:lnTo>
                <a:lnTo>
                  <a:pt x="538" y="19526"/>
                </a:lnTo>
                <a:lnTo>
                  <a:pt x="672" y="15133"/>
                </a:lnTo>
                <a:lnTo>
                  <a:pt x="817" y="11235"/>
                </a:lnTo>
                <a:lnTo>
                  <a:pt x="972" y="7872"/>
                </a:lnTo>
                <a:lnTo>
                  <a:pt x="1135" y="5075"/>
                </a:lnTo>
                <a:lnTo>
                  <a:pt x="1305" y="2871"/>
                </a:lnTo>
                <a:lnTo>
                  <a:pt x="1480" y="1281"/>
                </a:lnTo>
                <a:lnTo>
                  <a:pt x="1658" y="321"/>
                </a:lnTo>
                <a:lnTo>
                  <a:pt x="1838" y="0"/>
                </a:lnTo>
                <a:lnTo>
                  <a:pt x="98162" y="0"/>
                </a:lnTo>
                <a:lnTo>
                  <a:pt x="98342" y="321"/>
                </a:lnTo>
                <a:lnTo>
                  <a:pt x="98520" y="1281"/>
                </a:lnTo>
                <a:lnTo>
                  <a:pt x="98695" y="2871"/>
                </a:lnTo>
                <a:lnTo>
                  <a:pt x="98865" y="5075"/>
                </a:lnTo>
                <a:lnTo>
                  <a:pt x="99028" y="7872"/>
                </a:lnTo>
                <a:lnTo>
                  <a:pt x="99183" y="11235"/>
                </a:lnTo>
                <a:lnTo>
                  <a:pt x="99328" y="15133"/>
                </a:lnTo>
                <a:lnTo>
                  <a:pt x="99462" y="19526"/>
                </a:lnTo>
                <a:lnTo>
                  <a:pt x="99583" y="24374"/>
                </a:lnTo>
                <a:lnTo>
                  <a:pt x="99690" y="29629"/>
                </a:lnTo>
                <a:lnTo>
                  <a:pt x="99783" y="35240"/>
                </a:lnTo>
                <a:lnTo>
                  <a:pt x="99860" y="41154"/>
                </a:lnTo>
                <a:lnTo>
                  <a:pt x="99921" y="47314"/>
                </a:lnTo>
                <a:lnTo>
                  <a:pt x="99965" y="53661"/>
                </a:lnTo>
                <a:lnTo>
                  <a:pt x="99991" y="60132"/>
                </a:lnTo>
                <a:lnTo>
                  <a:pt x="100000" y="66667"/>
                </a:lnTo>
                <a:lnTo>
                  <a:pt x="100000" y="100000"/>
                </a:lnTo>
                <a:lnTo>
                  <a:pt x="98162" y="100000"/>
                </a:lnTo>
                <a:lnTo>
                  <a:pt x="1838" y="100000"/>
                </a:lnTo>
                <a:lnTo>
                  <a:pt x="1838" y="100000"/>
                </a:lnTo>
                <a:lnTo>
                  <a:pt x="0" y="66667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946058332-29"/>
          <p:cNvSpPr/>
          <p:nvPr/>
        </p:nvSpPr>
        <p:spPr>
          <a:xfrm>
            <a:off x="607219" y="1683134"/>
            <a:ext cx="57150" cy="57150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946058342-39"/>
          <p:cNvSpPr/>
          <p:nvPr/>
        </p:nvSpPr>
        <p:spPr>
          <a:xfrm>
            <a:off x="1105830" y="1725997"/>
            <a:ext cx="371475" cy="371475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3" name="el-1791946058361-58"/>
          <p:cNvSpPr/>
          <p:nvPr/>
        </p:nvSpPr>
        <p:spPr>
          <a:xfrm>
            <a:off x="1177268" y="3408797"/>
            <a:ext cx="22860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/>
              </a:gs>
              <a:gs pos="100000">
                <a:srgbClr val="E8D5A0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4" name="el-1791946058325-24"/>
          <p:cNvSpPr/>
          <p:nvPr/>
        </p:nvSpPr>
        <p:spPr>
          <a:xfrm>
            <a:off x="2183085" y="1554547"/>
            <a:ext cx="1554435" cy="2025700"/>
          </a:xfrm>
          <a:prstGeom prst="roundRect">
            <a:avLst>
              <a:gd name="adj" fmla="val 2451"/>
            </a:avLst>
          </a:pr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el-1791946058333-30"/>
          <p:cNvSpPr/>
          <p:nvPr/>
        </p:nvSpPr>
        <p:spPr>
          <a:xfrm>
            <a:off x="2183085" y="1554547"/>
            <a:ext cx="1554435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66667"/>
                </a:moveTo>
                <a:lnTo>
                  <a:pt x="9" y="60132"/>
                </a:lnTo>
                <a:lnTo>
                  <a:pt x="35" y="53661"/>
                </a:lnTo>
                <a:lnTo>
                  <a:pt x="79" y="47314"/>
                </a:lnTo>
                <a:lnTo>
                  <a:pt x="140" y="41154"/>
                </a:lnTo>
                <a:lnTo>
                  <a:pt x="217" y="35240"/>
                </a:lnTo>
                <a:lnTo>
                  <a:pt x="310" y="29629"/>
                </a:lnTo>
                <a:lnTo>
                  <a:pt x="417" y="24374"/>
                </a:lnTo>
                <a:lnTo>
                  <a:pt x="538" y="19526"/>
                </a:lnTo>
                <a:lnTo>
                  <a:pt x="672" y="15133"/>
                </a:lnTo>
                <a:lnTo>
                  <a:pt x="817" y="11235"/>
                </a:lnTo>
                <a:lnTo>
                  <a:pt x="972" y="7872"/>
                </a:lnTo>
                <a:lnTo>
                  <a:pt x="1135" y="5075"/>
                </a:lnTo>
                <a:lnTo>
                  <a:pt x="1305" y="2871"/>
                </a:lnTo>
                <a:lnTo>
                  <a:pt x="1480" y="1281"/>
                </a:lnTo>
                <a:lnTo>
                  <a:pt x="1658" y="321"/>
                </a:lnTo>
                <a:lnTo>
                  <a:pt x="1838" y="0"/>
                </a:lnTo>
                <a:lnTo>
                  <a:pt x="98162" y="0"/>
                </a:lnTo>
                <a:lnTo>
                  <a:pt x="98342" y="321"/>
                </a:lnTo>
                <a:lnTo>
                  <a:pt x="98520" y="1281"/>
                </a:lnTo>
                <a:lnTo>
                  <a:pt x="98695" y="2871"/>
                </a:lnTo>
                <a:lnTo>
                  <a:pt x="98865" y="5075"/>
                </a:lnTo>
                <a:lnTo>
                  <a:pt x="99028" y="7872"/>
                </a:lnTo>
                <a:lnTo>
                  <a:pt x="99183" y="11235"/>
                </a:lnTo>
                <a:lnTo>
                  <a:pt x="99328" y="15133"/>
                </a:lnTo>
                <a:lnTo>
                  <a:pt x="99462" y="19526"/>
                </a:lnTo>
                <a:lnTo>
                  <a:pt x="99583" y="24374"/>
                </a:lnTo>
                <a:lnTo>
                  <a:pt x="99690" y="29629"/>
                </a:lnTo>
                <a:lnTo>
                  <a:pt x="99783" y="35240"/>
                </a:lnTo>
                <a:lnTo>
                  <a:pt x="99860" y="41154"/>
                </a:lnTo>
                <a:lnTo>
                  <a:pt x="99921" y="47314"/>
                </a:lnTo>
                <a:lnTo>
                  <a:pt x="99965" y="53661"/>
                </a:lnTo>
                <a:lnTo>
                  <a:pt x="99991" y="60132"/>
                </a:lnTo>
                <a:lnTo>
                  <a:pt x="100000" y="66667"/>
                </a:lnTo>
                <a:lnTo>
                  <a:pt x="100000" y="100000"/>
                </a:lnTo>
                <a:lnTo>
                  <a:pt x="98162" y="100000"/>
                </a:lnTo>
                <a:lnTo>
                  <a:pt x="1838" y="100000"/>
                </a:lnTo>
                <a:lnTo>
                  <a:pt x="1838" y="100000"/>
                </a:lnTo>
                <a:lnTo>
                  <a:pt x="0" y="66667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946058333-31"/>
          <p:cNvSpPr/>
          <p:nvPr/>
        </p:nvSpPr>
        <p:spPr>
          <a:xfrm>
            <a:off x="2275954" y="1683134"/>
            <a:ext cx="57150" cy="57150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27" name="el-1791946058344-43"/>
          <p:cNvSpPr/>
          <p:nvPr/>
        </p:nvSpPr>
        <p:spPr>
          <a:xfrm>
            <a:off x="2774566" y="1725997"/>
            <a:ext cx="371475" cy="371475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el-1791946058362-59"/>
          <p:cNvSpPr/>
          <p:nvPr/>
        </p:nvSpPr>
        <p:spPr>
          <a:xfrm>
            <a:off x="2846003" y="3408797"/>
            <a:ext cx="22860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/>
              </a:gs>
              <a:gs pos="100000">
                <a:srgbClr val="E8D5A0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9" name="el-1791946058327-25"/>
          <p:cNvSpPr/>
          <p:nvPr/>
        </p:nvSpPr>
        <p:spPr>
          <a:xfrm>
            <a:off x="3851821" y="1554547"/>
            <a:ext cx="1554547" cy="2025700"/>
          </a:xfrm>
          <a:prstGeom prst="roundRect">
            <a:avLst>
              <a:gd name="adj" fmla="val 2451"/>
            </a:avLst>
          </a:pr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30" name="el-1791946058334-32"/>
          <p:cNvSpPr/>
          <p:nvPr/>
        </p:nvSpPr>
        <p:spPr>
          <a:xfrm>
            <a:off x="3851821" y="1554547"/>
            <a:ext cx="1554547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66667"/>
                </a:moveTo>
                <a:lnTo>
                  <a:pt x="9" y="60132"/>
                </a:lnTo>
                <a:lnTo>
                  <a:pt x="35" y="53661"/>
                </a:lnTo>
                <a:lnTo>
                  <a:pt x="79" y="47314"/>
                </a:lnTo>
                <a:lnTo>
                  <a:pt x="140" y="41154"/>
                </a:lnTo>
                <a:lnTo>
                  <a:pt x="217" y="35240"/>
                </a:lnTo>
                <a:lnTo>
                  <a:pt x="310" y="29629"/>
                </a:lnTo>
                <a:lnTo>
                  <a:pt x="417" y="24374"/>
                </a:lnTo>
                <a:lnTo>
                  <a:pt x="538" y="19526"/>
                </a:lnTo>
                <a:lnTo>
                  <a:pt x="672" y="15133"/>
                </a:lnTo>
                <a:lnTo>
                  <a:pt x="817" y="11235"/>
                </a:lnTo>
                <a:lnTo>
                  <a:pt x="972" y="7872"/>
                </a:lnTo>
                <a:lnTo>
                  <a:pt x="1135" y="5075"/>
                </a:lnTo>
                <a:lnTo>
                  <a:pt x="1305" y="2871"/>
                </a:lnTo>
                <a:lnTo>
                  <a:pt x="1480" y="1281"/>
                </a:lnTo>
                <a:lnTo>
                  <a:pt x="1658" y="321"/>
                </a:lnTo>
                <a:lnTo>
                  <a:pt x="1838" y="0"/>
                </a:lnTo>
                <a:lnTo>
                  <a:pt x="98162" y="0"/>
                </a:lnTo>
                <a:lnTo>
                  <a:pt x="98342" y="321"/>
                </a:lnTo>
                <a:lnTo>
                  <a:pt x="98520" y="1281"/>
                </a:lnTo>
                <a:lnTo>
                  <a:pt x="98695" y="2871"/>
                </a:lnTo>
                <a:lnTo>
                  <a:pt x="98865" y="5075"/>
                </a:lnTo>
                <a:lnTo>
                  <a:pt x="99028" y="7872"/>
                </a:lnTo>
                <a:lnTo>
                  <a:pt x="99183" y="11235"/>
                </a:lnTo>
                <a:lnTo>
                  <a:pt x="99328" y="15133"/>
                </a:lnTo>
                <a:lnTo>
                  <a:pt x="99462" y="19526"/>
                </a:lnTo>
                <a:lnTo>
                  <a:pt x="99583" y="24374"/>
                </a:lnTo>
                <a:lnTo>
                  <a:pt x="99690" y="29629"/>
                </a:lnTo>
                <a:lnTo>
                  <a:pt x="99783" y="35240"/>
                </a:lnTo>
                <a:lnTo>
                  <a:pt x="99860" y="41154"/>
                </a:lnTo>
                <a:lnTo>
                  <a:pt x="99921" y="47314"/>
                </a:lnTo>
                <a:lnTo>
                  <a:pt x="99965" y="53661"/>
                </a:lnTo>
                <a:lnTo>
                  <a:pt x="99991" y="60132"/>
                </a:lnTo>
                <a:lnTo>
                  <a:pt x="100000" y="66667"/>
                </a:lnTo>
                <a:lnTo>
                  <a:pt x="100000" y="100000"/>
                </a:lnTo>
                <a:lnTo>
                  <a:pt x="98162" y="100000"/>
                </a:lnTo>
                <a:lnTo>
                  <a:pt x="1838" y="100000"/>
                </a:lnTo>
                <a:lnTo>
                  <a:pt x="1838" y="100000"/>
                </a:lnTo>
                <a:lnTo>
                  <a:pt x="0" y="66667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946058334-33"/>
          <p:cNvSpPr/>
          <p:nvPr/>
        </p:nvSpPr>
        <p:spPr>
          <a:xfrm>
            <a:off x="3944689" y="1683134"/>
            <a:ext cx="57150" cy="57150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32" name="el-1791946058347-47"/>
          <p:cNvSpPr/>
          <p:nvPr/>
        </p:nvSpPr>
        <p:spPr>
          <a:xfrm>
            <a:off x="4443301" y="1725997"/>
            <a:ext cx="371475" cy="371475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3" name="el-1791946058363-60"/>
          <p:cNvSpPr/>
          <p:nvPr/>
        </p:nvSpPr>
        <p:spPr>
          <a:xfrm>
            <a:off x="4514738" y="3232770"/>
            <a:ext cx="22860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/>
              </a:gs>
              <a:gs pos="100000">
                <a:srgbClr val="E8D5A0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4" name="el-1791946058328-26"/>
          <p:cNvSpPr/>
          <p:nvPr/>
        </p:nvSpPr>
        <p:spPr>
          <a:xfrm>
            <a:off x="5520668" y="1554547"/>
            <a:ext cx="1554435" cy="2025700"/>
          </a:xfrm>
          <a:prstGeom prst="roundRect">
            <a:avLst>
              <a:gd name="adj" fmla="val 2451"/>
            </a:avLst>
          </a:pr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35" name="el-1791946058335-34"/>
          <p:cNvSpPr/>
          <p:nvPr/>
        </p:nvSpPr>
        <p:spPr>
          <a:xfrm>
            <a:off x="5520668" y="1554547"/>
            <a:ext cx="1554435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66667"/>
                </a:moveTo>
                <a:lnTo>
                  <a:pt x="9" y="60132"/>
                </a:lnTo>
                <a:lnTo>
                  <a:pt x="35" y="53661"/>
                </a:lnTo>
                <a:lnTo>
                  <a:pt x="79" y="47314"/>
                </a:lnTo>
                <a:lnTo>
                  <a:pt x="140" y="41154"/>
                </a:lnTo>
                <a:lnTo>
                  <a:pt x="217" y="35240"/>
                </a:lnTo>
                <a:lnTo>
                  <a:pt x="310" y="29629"/>
                </a:lnTo>
                <a:lnTo>
                  <a:pt x="417" y="24374"/>
                </a:lnTo>
                <a:lnTo>
                  <a:pt x="538" y="19526"/>
                </a:lnTo>
                <a:lnTo>
                  <a:pt x="672" y="15133"/>
                </a:lnTo>
                <a:lnTo>
                  <a:pt x="817" y="11235"/>
                </a:lnTo>
                <a:lnTo>
                  <a:pt x="972" y="7872"/>
                </a:lnTo>
                <a:lnTo>
                  <a:pt x="1135" y="5075"/>
                </a:lnTo>
                <a:lnTo>
                  <a:pt x="1305" y="2871"/>
                </a:lnTo>
                <a:lnTo>
                  <a:pt x="1480" y="1281"/>
                </a:lnTo>
                <a:lnTo>
                  <a:pt x="1658" y="321"/>
                </a:lnTo>
                <a:lnTo>
                  <a:pt x="1838" y="0"/>
                </a:lnTo>
                <a:lnTo>
                  <a:pt x="98162" y="0"/>
                </a:lnTo>
                <a:lnTo>
                  <a:pt x="98342" y="321"/>
                </a:lnTo>
                <a:lnTo>
                  <a:pt x="98520" y="1281"/>
                </a:lnTo>
                <a:lnTo>
                  <a:pt x="98695" y="2871"/>
                </a:lnTo>
                <a:lnTo>
                  <a:pt x="98865" y="5075"/>
                </a:lnTo>
                <a:lnTo>
                  <a:pt x="99028" y="7872"/>
                </a:lnTo>
                <a:lnTo>
                  <a:pt x="99183" y="11235"/>
                </a:lnTo>
                <a:lnTo>
                  <a:pt x="99328" y="15133"/>
                </a:lnTo>
                <a:lnTo>
                  <a:pt x="99462" y="19526"/>
                </a:lnTo>
                <a:lnTo>
                  <a:pt x="99583" y="24374"/>
                </a:lnTo>
                <a:lnTo>
                  <a:pt x="99690" y="29629"/>
                </a:lnTo>
                <a:lnTo>
                  <a:pt x="99783" y="35240"/>
                </a:lnTo>
                <a:lnTo>
                  <a:pt x="99860" y="41154"/>
                </a:lnTo>
                <a:lnTo>
                  <a:pt x="99921" y="47314"/>
                </a:lnTo>
                <a:lnTo>
                  <a:pt x="99965" y="53661"/>
                </a:lnTo>
                <a:lnTo>
                  <a:pt x="99991" y="60132"/>
                </a:lnTo>
                <a:lnTo>
                  <a:pt x="100000" y="66667"/>
                </a:lnTo>
                <a:lnTo>
                  <a:pt x="100000" y="100000"/>
                </a:lnTo>
                <a:lnTo>
                  <a:pt x="98162" y="100000"/>
                </a:lnTo>
                <a:lnTo>
                  <a:pt x="1838" y="100000"/>
                </a:lnTo>
                <a:lnTo>
                  <a:pt x="1838" y="100000"/>
                </a:lnTo>
                <a:lnTo>
                  <a:pt x="0" y="66667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946058335-35"/>
          <p:cNvSpPr/>
          <p:nvPr/>
        </p:nvSpPr>
        <p:spPr>
          <a:xfrm>
            <a:off x="5613536" y="1683134"/>
            <a:ext cx="57150" cy="57150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37" name="el-1791946058349-51"/>
          <p:cNvSpPr/>
          <p:nvPr/>
        </p:nvSpPr>
        <p:spPr>
          <a:xfrm>
            <a:off x="6112148" y="1725997"/>
            <a:ext cx="371475" cy="371475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8" name="el-1791946058365-61"/>
          <p:cNvSpPr/>
          <p:nvPr/>
        </p:nvSpPr>
        <p:spPr>
          <a:xfrm>
            <a:off x="6183585" y="3232770"/>
            <a:ext cx="22860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/>
              </a:gs>
              <a:gs pos="100000">
                <a:srgbClr val="E8D5A0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9" name="el-1791946058329-27"/>
          <p:cNvSpPr/>
          <p:nvPr/>
        </p:nvSpPr>
        <p:spPr>
          <a:xfrm>
            <a:off x="7189403" y="1554547"/>
            <a:ext cx="1554547" cy="2025700"/>
          </a:xfrm>
          <a:prstGeom prst="roundRect">
            <a:avLst>
              <a:gd name="adj" fmla="val 2451"/>
            </a:avLst>
          </a:pr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40" name="el-1791946058336-36"/>
          <p:cNvSpPr/>
          <p:nvPr/>
        </p:nvSpPr>
        <p:spPr>
          <a:xfrm>
            <a:off x="7189403" y="1554547"/>
            <a:ext cx="1554547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66667"/>
                </a:moveTo>
                <a:lnTo>
                  <a:pt x="9" y="60132"/>
                </a:lnTo>
                <a:lnTo>
                  <a:pt x="35" y="53661"/>
                </a:lnTo>
                <a:lnTo>
                  <a:pt x="79" y="47314"/>
                </a:lnTo>
                <a:lnTo>
                  <a:pt x="140" y="41154"/>
                </a:lnTo>
                <a:lnTo>
                  <a:pt x="217" y="35240"/>
                </a:lnTo>
                <a:lnTo>
                  <a:pt x="310" y="29629"/>
                </a:lnTo>
                <a:lnTo>
                  <a:pt x="417" y="24374"/>
                </a:lnTo>
                <a:lnTo>
                  <a:pt x="538" y="19526"/>
                </a:lnTo>
                <a:lnTo>
                  <a:pt x="672" y="15133"/>
                </a:lnTo>
                <a:lnTo>
                  <a:pt x="817" y="11235"/>
                </a:lnTo>
                <a:lnTo>
                  <a:pt x="972" y="7872"/>
                </a:lnTo>
                <a:lnTo>
                  <a:pt x="1135" y="5075"/>
                </a:lnTo>
                <a:lnTo>
                  <a:pt x="1305" y="2871"/>
                </a:lnTo>
                <a:lnTo>
                  <a:pt x="1480" y="1281"/>
                </a:lnTo>
                <a:lnTo>
                  <a:pt x="1658" y="321"/>
                </a:lnTo>
                <a:lnTo>
                  <a:pt x="1838" y="0"/>
                </a:lnTo>
                <a:lnTo>
                  <a:pt x="98162" y="0"/>
                </a:lnTo>
                <a:lnTo>
                  <a:pt x="98342" y="321"/>
                </a:lnTo>
                <a:lnTo>
                  <a:pt x="98520" y="1281"/>
                </a:lnTo>
                <a:lnTo>
                  <a:pt x="98695" y="2871"/>
                </a:lnTo>
                <a:lnTo>
                  <a:pt x="98865" y="5075"/>
                </a:lnTo>
                <a:lnTo>
                  <a:pt x="99028" y="7872"/>
                </a:lnTo>
                <a:lnTo>
                  <a:pt x="99183" y="11235"/>
                </a:lnTo>
                <a:lnTo>
                  <a:pt x="99328" y="15133"/>
                </a:lnTo>
                <a:lnTo>
                  <a:pt x="99462" y="19526"/>
                </a:lnTo>
                <a:lnTo>
                  <a:pt x="99583" y="24374"/>
                </a:lnTo>
                <a:lnTo>
                  <a:pt x="99690" y="29629"/>
                </a:lnTo>
                <a:lnTo>
                  <a:pt x="99783" y="35240"/>
                </a:lnTo>
                <a:lnTo>
                  <a:pt x="99860" y="41154"/>
                </a:lnTo>
                <a:lnTo>
                  <a:pt x="99921" y="47314"/>
                </a:lnTo>
                <a:lnTo>
                  <a:pt x="99965" y="53661"/>
                </a:lnTo>
                <a:lnTo>
                  <a:pt x="99991" y="60132"/>
                </a:lnTo>
                <a:lnTo>
                  <a:pt x="100000" y="66667"/>
                </a:lnTo>
                <a:lnTo>
                  <a:pt x="100000" y="100000"/>
                </a:lnTo>
                <a:lnTo>
                  <a:pt x="98162" y="100000"/>
                </a:lnTo>
                <a:lnTo>
                  <a:pt x="1838" y="100000"/>
                </a:lnTo>
                <a:lnTo>
                  <a:pt x="1838" y="100000"/>
                </a:lnTo>
                <a:lnTo>
                  <a:pt x="0" y="66667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946058336-37"/>
          <p:cNvSpPr/>
          <p:nvPr/>
        </p:nvSpPr>
        <p:spPr>
          <a:xfrm>
            <a:off x="7282272" y="1683134"/>
            <a:ext cx="57150" cy="57150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42" name="el-1791946058353-55"/>
          <p:cNvSpPr/>
          <p:nvPr/>
        </p:nvSpPr>
        <p:spPr>
          <a:xfrm>
            <a:off x="7780883" y="1725997"/>
            <a:ext cx="371475" cy="371475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43" name="el-1791946058366-62"/>
          <p:cNvSpPr/>
          <p:nvPr/>
        </p:nvSpPr>
        <p:spPr>
          <a:xfrm>
            <a:off x="7852321" y="3232770"/>
            <a:ext cx="22860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/>
              </a:gs>
              <a:gs pos="100000">
                <a:srgbClr val="E8D5A0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4" name="el-1791946058308-11"/>
          <p:cNvSpPr/>
          <p:nvPr/>
        </p:nvSpPr>
        <p:spPr>
          <a:xfrm>
            <a:off x="514350" y="3751697"/>
            <a:ext cx="8229600" cy="464344"/>
          </a:xfrm>
          <a:prstGeom prst="roundRect">
            <a:avLst>
              <a:gd name="adj" fmla="val 8205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45" name="el-1791946058310-12"/>
          <p:cNvSpPr/>
          <p:nvPr/>
        </p:nvSpPr>
        <p:spPr>
          <a:xfrm>
            <a:off x="521494" y="3826706"/>
            <a:ext cx="42863" cy="31499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6" name="el-1791946058318-19"/>
          <p:cNvSpPr/>
          <p:nvPr/>
        </p:nvSpPr>
        <p:spPr>
          <a:xfrm>
            <a:off x="692944" y="3844565"/>
            <a:ext cx="900113" cy="278606"/>
          </a:xfrm>
          <a:prstGeom prst="roundRect">
            <a:avLst>
              <a:gd name="adj" fmla="val 50000"/>
            </a:avLst>
          </a:prstGeom>
          <a:solidFill>
            <a:srgbClr val="FFFCF8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47" name="el-1791946058340-38"/>
          <p:cNvSpPr txBox="1"/>
          <p:nvPr/>
        </p:nvSpPr>
        <p:spPr>
          <a:xfrm>
            <a:off x="980100" y="1740284"/>
            <a:ext cx="622935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壹</a:t>
            </a:r>
            <a:endParaRPr sz="15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8" name="el-1791946058342-40"/>
          <p:cNvSpPr txBox="1"/>
          <p:nvPr/>
        </p:nvSpPr>
        <p:spPr>
          <a:xfrm>
            <a:off x="771503" y="2211772"/>
            <a:ext cx="104013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政治修养</a:t>
            </a:r>
            <a:endParaRPr sz="135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946058342-41"/>
          <p:cNvSpPr txBox="1"/>
          <p:nvPr/>
        </p:nvSpPr>
        <p:spPr>
          <a:xfrm>
            <a:off x="635794" y="2576103"/>
            <a:ext cx="1311548" cy="7041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80"/>
              </a:lnSpc>
            </a:pPr>
            <a:r>
              <a:rPr sz="950" spc="28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坚定政治方向、政治立场和政治定力，增强"四个意识"、坚定"四个自信"、做到"两个维护"</a:t>
            </a:r>
            <a:endParaRPr sz="950" spc="28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946058343-42"/>
          <p:cNvSpPr txBox="1"/>
          <p:nvPr/>
        </p:nvSpPr>
        <p:spPr>
          <a:xfrm>
            <a:off x="2648836" y="1740284"/>
            <a:ext cx="622935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贰</a:t>
            </a:r>
            <a:endParaRPr sz="15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1" name="el-1791946058344-44"/>
          <p:cNvSpPr txBox="1"/>
          <p:nvPr/>
        </p:nvSpPr>
        <p:spPr>
          <a:xfrm>
            <a:off x="2440238" y="2211772"/>
            <a:ext cx="104013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理论修养</a:t>
            </a:r>
            <a:endParaRPr sz="135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2" name="el-1791946058345-45"/>
          <p:cNvSpPr txBox="1"/>
          <p:nvPr/>
        </p:nvSpPr>
        <p:spPr>
          <a:xfrm>
            <a:off x="2304529" y="2576103"/>
            <a:ext cx="1311548" cy="7041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80"/>
              </a:lnSpc>
            </a:pPr>
            <a:r>
              <a:rPr sz="950" spc="28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学深悟透党的创新理论，用科学理论武装头脑、指导实践、推动工作</a:t>
            </a:r>
            <a:endParaRPr sz="950" spc="28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946058345-46"/>
          <p:cNvSpPr txBox="1"/>
          <p:nvPr/>
        </p:nvSpPr>
        <p:spPr>
          <a:xfrm>
            <a:off x="4317571" y="1740284"/>
            <a:ext cx="622935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叁</a:t>
            </a:r>
            <a:endParaRPr sz="15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4" name="el-1791946058347-48"/>
          <p:cNvSpPr txBox="1"/>
          <p:nvPr/>
        </p:nvSpPr>
        <p:spPr>
          <a:xfrm>
            <a:off x="4108973" y="2211772"/>
            <a:ext cx="104013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道德修养</a:t>
            </a:r>
            <a:endParaRPr sz="135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5" name="el-1791946058347-49"/>
          <p:cNvSpPr txBox="1"/>
          <p:nvPr/>
        </p:nvSpPr>
        <p:spPr>
          <a:xfrm>
            <a:off x="3973264" y="2576103"/>
            <a:ext cx="1311659" cy="5280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80"/>
              </a:lnSpc>
            </a:pPr>
            <a:r>
              <a:rPr sz="950" spc="28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涵养共产党人的高尚品德，明大德、守公德、严私德</a:t>
            </a:r>
            <a:endParaRPr sz="950" spc="28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946058348-50"/>
          <p:cNvSpPr txBox="1"/>
          <p:nvPr/>
        </p:nvSpPr>
        <p:spPr>
          <a:xfrm>
            <a:off x="5986418" y="1740284"/>
            <a:ext cx="622935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肆</a:t>
            </a:r>
            <a:endParaRPr sz="15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7" name="el-1791946058349-52"/>
          <p:cNvSpPr txBox="1"/>
          <p:nvPr/>
        </p:nvSpPr>
        <p:spPr>
          <a:xfrm>
            <a:off x="5777820" y="2211772"/>
            <a:ext cx="104013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纪律修养</a:t>
            </a:r>
            <a:endParaRPr sz="135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8" name="el-1791946058349-53"/>
          <p:cNvSpPr txBox="1"/>
          <p:nvPr/>
        </p:nvSpPr>
        <p:spPr>
          <a:xfrm>
            <a:off x="5642111" y="2576103"/>
            <a:ext cx="1311548" cy="5280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80"/>
              </a:lnSpc>
            </a:pPr>
            <a:r>
              <a:rPr sz="950" spc="28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严守政治纪律和政治规矩，心存敬畏、手握戒尺</a:t>
            </a:r>
            <a:endParaRPr sz="950" spc="28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946058350-54"/>
          <p:cNvSpPr txBox="1"/>
          <p:nvPr/>
        </p:nvSpPr>
        <p:spPr>
          <a:xfrm>
            <a:off x="7655153" y="1740284"/>
            <a:ext cx="622935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伍</a:t>
            </a:r>
            <a:endParaRPr sz="15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0" name="el-1791946058353-56"/>
          <p:cNvSpPr txBox="1"/>
          <p:nvPr/>
        </p:nvSpPr>
        <p:spPr>
          <a:xfrm>
            <a:off x="7446556" y="2211772"/>
            <a:ext cx="104013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225">
                <a:solidFill>
                  <a:srgbClr val="2B1A1A"/>
                </a:solidFill>
                <a:latin typeface="黑体"/>
                <a:ea typeface="黑体"/>
                <a:cs typeface="黑体"/>
              </a:rPr>
              <a:t>作风修养</a:t>
            </a:r>
            <a:endParaRPr sz="1350" b="1" spc="225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1" name="el-1791946058353-57"/>
          <p:cNvSpPr txBox="1"/>
          <p:nvPr/>
        </p:nvSpPr>
        <p:spPr>
          <a:xfrm>
            <a:off x="7310847" y="2576103"/>
            <a:ext cx="1311659" cy="5280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80"/>
              </a:lnSpc>
            </a:pPr>
            <a:r>
              <a:rPr sz="950" spc="28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弘扬党的优良作风，密切联系群众，永葆艰苦奋斗本色</a:t>
            </a:r>
            <a:endParaRPr sz="950" spc="28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el-1791946058317-18"/>
          <p:cNvSpPr txBox="1"/>
          <p:nvPr/>
        </p:nvSpPr>
        <p:spPr>
          <a:xfrm>
            <a:off x="800100" y="3880284"/>
            <a:ext cx="892969" cy="207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核心要义</a:t>
            </a:r>
            <a:endParaRPr sz="112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3" name="el-1791946058318-20"/>
          <p:cNvSpPr txBox="1"/>
          <p:nvPr/>
        </p:nvSpPr>
        <p:spPr>
          <a:xfrm>
            <a:off x="1735931" y="3878833"/>
            <a:ext cx="4410234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政治铸魂 · 理论强基 · 道德固本 · 纪律立规 · 作风塑形</a:t>
            </a:r>
            <a:endParaRPr sz="118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el-1791946058369-63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5" name="el-1791946058369-64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8381-1"/>
          <p:cNvSpPr/>
          <p:nvPr/>
        </p:nvSpPr>
        <p:spPr>
          <a:xfrm>
            <a:off x="7143750" y="3143250"/>
            <a:ext cx="2000250" cy="2000250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75000">
                <a:srgbClr val="FBF6EE">
                  <a:alpha val="5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58382-2"/>
          <p:cNvSpPr/>
          <p:nvPr/>
        </p:nvSpPr>
        <p:spPr>
          <a:xfrm>
            <a:off x="8001000" y="642938"/>
            <a:ext cx="857250" cy="857250"/>
          </a:xfrm>
          <a:prstGeom prst="roundRect">
            <a:avLst>
              <a:gd name="adj" fmla="val 4444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58383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58385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58383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58384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58385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58406-25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8389-9"/>
          <p:cNvSpPr/>
          <p:nvPr/>
        </p:nvSpPr>
        <p:spPr>
          <a:xfrm>
            <a:off x="7891388" y="117872"/>
            <a:ext cx="966862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58407-26"/>
          <p:cNvSpPr/>
          <p:nvPr/>
        </p:nvSpPr>
        <p:spPr>
          <a:xfrm>
            <a:off x="514350" y="1570955"/>
            <a:ext cx="4014788" cy="9900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2583"/>
                  <a:pt x="100000" y="5769"/>
                </a:cubicBezTo>
                <a:lnTo>
                  <a:pt x="100000" y="94231"/>
                </a:lnTo>
                <a:cubicBezTo>
                  <a:pt x="100000" y="97417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946058412-30"/>
          <p:cNvCxnSpPr/>
          <p:nvPr/>
        </p:nvCxnSpPr>
        <p:spPr>
          <a:xfrm>
            <a:off x="535781" y="1570955"/>
            <a:ext cx="914" cy="990079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946058418-35"/>
          <p:cNvSpPr/>
          <p:nvPr/>
        </p:nvSpPr>
        <p:spPr>
          <a:xfrm>
            <a:off x="728663" y="1692399"/>
            <a:ext cx="314325" cy="31432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946058431-50"/>
          <p:cNvCxnSpPr/>
          <p:nvPr/>
        </p:nvCxnSpPr>
        <p:spPr>
          <a:xfrm>
            <a:off x="1171575" y="2218134"/>
            <a:ext cx="3178969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46058408-27"/>
          <p:cNvSpPr/>
          <p:nvPr/>
        </p:nvSpPr>
        <p:spPr>
          <a:xfrm>
            <a:off x="4729163" y="1570955"/>
            <a:ext cx="4014788" cy="9900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2583"/>
                  <a:pt x="100000" y="5769"/>
                </a:cubicBezTo>
                <a:lnTo>
                  <a:pt x="100000" y="94231"/>
                </a:lnTo>
                <a:cubicBezTo>
                  <a:pt x="100000" y="97417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946058412-31"/>
          <p:cNvCxnSpPr/>
          <p:nvPr/>
        </p:nvCxnSpPr>
        <p:spPr>
          <a:xfrm>
            <a:off x="4750594" y="1570955"/>
            <a:ext cx="914" cy="990079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46058419-37"/>
          <p:cNvSpPr/>
          <p:nvPr/>
        </p:nvSpPr>
        <p:spPr>
          <a:xfrm>
            <a:off x="4943475" y="1692399"/>
            <a:ext cx="314325" cy="31432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946058432-51"/>
          <p:cNvCxnSpPr/>
          <p:nvPr/>
        </p:nvCxnSpPr>
        <p:spPr>
          <a:xfrm>
            <a:off x="5386388" y="2218134"/>
            <a:ext cx="3178969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46058409-28"/>
          <p:cNvSpPr/>
          <p:nvPr/>
        </p:nvSpPr>
        <p:spPr>
          <a:xfrm>
            <a:off x="514350" y="2703909"/>
            <a:ext cx="4014788" cy="9900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2583"/>
                  <a:pt x="100000" y="5769"/>
                </a:cubicBezTo>
                <a:lnTo>
                  <a:pt x="100000" y="94231"/>
                </a:lnTo>
                <a:cubicBezTo>
                  <a:pt x="100000" y="97417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946058413-32"/>
          <p:cNvCxnSpPr/>
          <p:nvPr/>
        </p:nvCxnSpPr>
        <p:spPr>
          <a:xfrm>
            <a:off x="535781" y="2703909"/>
            <a:ext cx="914" cy="990079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46058421-39"/>
          <p:cNvSpPr/>
          <p:nvPr/>
        </p:nvSpPr>
        <p:spPr>
          <a:xfrm>
            <a:off x="728663" y="2825353"/>
            <a:ext cx="314325" cy="31432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2" name="el-1791946058433-52"/>
          <p:cNvCxnSpPr/>
          <p:nvPr/>
        </p:nvCxnSpPr>
        <p:spPr>
          <a:xfrm>
            <a:off x="1171575" y="3351088"/>
            <a:ext cx="3178969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946058410-29"/>
          <p:cNvSpPr/>
          <p:nvPr/>
        </p:nvSpPr>
        <p:spPr>
          <a:xfrm>
            <a:off x="4729163" y="2703909"/>
            <a:ext cx="4014788" cy="9900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2583"/>
                  <a:pt x="100000" y="5769"/>
                </a:cubicBezTo>
                <a:lnTo>
                  <a:pt x="100000" y="94231"/>
                </a:lnTo>
                <a:cubicBezTo>
                  <a:pt x="100000" y="97417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4" name="el-1791946058414-33"/>
          <p:cNvCxnSpPr/>
          <p:nvPr/>
        </p:nvCxnSpPr>
        <p:spPr>
          <a:xfrm>
            <a:off x="4750594" y="2703909"/>
            <a:ext cx="914" cy="990079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946058423-41"/>
          <p:cNvSpPr/>
          <p:nvPr/>
        </p:nvSpPr>
        <p:spPr>
          <a:xfrm>
            <a:off x="4943475" y="2825353"/>
            <a:ext cx="314325" cy="31432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6" name="el-1791946058433-53"/>
          <p:cNvCxnSpPr/>
          <p:nvPr/>
        </p:nvCxnSpPr>
        <p:spPr>
          <a:xfrm>
            <a:off x="5386388" y="3351088"/>
            <a:ext cx="3178969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946058400-19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el-1791946058395-13"/>
          <p:cNvSpPr txBox="1"/>
          <p:nvPr/>
        </p:nvSpPr>
        <p:spPr>
          <a:xfrm>
            <a:off x="542925" y="121444"/>
            <a:ext cx="253042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忠诚是共产党人的政治灵魂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46058388-8"/>
          <p:cNvSpPr txBox="1"/>
          <p:nvPr/>
        </p:nvSpPr>
        <p:spPr>
          <a:xfrm>
            <a:off x="8012832" y="196453"/>
            <a:ext cx="103515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党课 · 第二讲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946058397-14"/>
          <p:cNvSpPr txBox="1"/>
          <p:nvPr/>
        </p:nvSpPr>
        <p:spPr>
          <a:xfrm>
            <a:off x="2531455" y="1017315"/>
            <a:ext cx="38873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800" b="1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946058398-16"/>
          <p:cNvSpPr txBox="1"/>
          <p:nvPr/>
        </p:nvSpPr>
        <p:spPr>
          <a:xfrm>
            <a:off x="6498134" y="1017315"/>
            <a:ext cx="38873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800" b="1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946058416-34"/>
          <p:cNvSpPr txBox="1"/>
          <p:nvPr/>
        </p:nvSpPr>
        <p:spPr>
          <a:xfrm>
            <a:off x="635794" y="1781696"/>
            <a:ext cx="50006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壹</a:t>
            </a:r>
            <a:endParaRPr sz="112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946058428-42"/>
          <p:cNvSpPr txBox="1"/>
          <p:nvPr/>
        </p:nvSpPr>
        <p:spPr>
          <a:xfrm>
            <a:off x="1171575" y="1692399"/>
            <a:ext cx="3178969" cy="465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30"/>
              </a:lnSpc>
            </a:pPr>
            <a:r>
              <a:rPr sz="118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对党忠诚，是共产党人首要的政治品质，是政治本色的核心要义。</a:t>
            </a:r>
            <a:endParaRPr sz="118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946058429-43"/>
          <p:cNvSpPr txBox="1"/>
          <p:nvPr/>
        </p:nvSpPr>
        <p:spPr>
          <a:xfrm>
            <a:off x="1171575" y="2257425"/>
            <a:ext cx="3380565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首要品质 · 核心要义</a:t>
            </a:r>
            <a:endParaRPr sz="95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946058418-36"/>
          <p:cNvSpPr txBox="1"/>
          <p:nvPr/>
        </p:nvSpPr>
        <p:spPr>
          <a:xfrm>
            <a:off x="4850606" y="1781696"/>
            <a:ext cx="50006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贰</a:t>
            </a:r>
            <a:endParaRPr sz="112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946058429-44"/>
          <p:cNvSpPr txBox="1"/>
          <p:nvPr/>
        </p:nvSpPr>
        <p:spPr>
          <a:xfrm>
            <a:off x="5386388" y="1692399"/>
            <a:ext cx="3178969" cy="465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30"/>
              </a:lnSpc>
            </a:pPr>
            <a:r>
              <a:rPr sz="118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忠诚体现在：拥护党的纲领、遵守党的章程、履行党员义务、执行党的决定。</a:t>
            </a:r>
            <a:endParaRPr sz="118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946058429-45"/>
          <p:cNvSpPr txBox="1"/>
          <p:nvPr/>
        </p:nvSpPr>
        <p:spPr>
          <a:xfrm>
            <a:off x="5386388" y="2257425"/>
            <a:ext cx="3613737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纲领 · 章程 · 义务 · 决定</a:t>
            </a:r>
            <a:endParaRPr sz="95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946058420-38"/>
          <p:cNvSpPr txBox="1"/>
          <p:nvPr/>
        </p:nvSpPr>
        <p:spPr>
          <a:xfrm>
            <a:off x="635794" y="2914650"/>
            <a:ext cx="50006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叁</a:t>
            </a:r>
            <a:endParaRPr sz="112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946058430-46"/>
          <p:cNvSpPr txBox="1"/>
          <p:nvPr/>
        </p:nvSpPr>
        <p:spPr>
          <a:xfrm>
            <a:off x="1171575" y="2825353"/>
            <a:ext cx="3178969" cy="465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30"/>
              </a:lnSpc>
            </a:pPr>
            <a:r>
              <a:rPr sz="118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忠诚不是一时一事，而是一生一世，是入党时举起右拳许下的铮铮誓言。</a:t>
            </a:r>
            <a:endParaRPr sz="118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946058430-47"/>
          <p:cNvSpPr txBox="1"/>
          <p:nvPr/>
        </p:nvSpPr>
        <p:spPr>
          <a:xfrm>
            <a:off x="1171575" y="3390379"/>
            <a:ext cx="3380565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一生一世 · 铮铮誓言</a:t>
            </a:r>
            <a:endParaRPr sz="95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946058422-40"/>
          <p:cNvSpPr txBox="1"/>
          <p:nvPr/>
        </p:nvSpPr>
        <p:spPr>
          <a:xfrm>
            <a:off x="4850606" y="2914650"/>
            <a:ext cx="50006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肆</a:t>
            </a:r>
            <a:endParaRPr sz="112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946058430-48"/>
          <p:cNvSpPr txBox="1"/>
          <p:nvPr/>
        </p:nvSpPr>
        <p:spPr>
          <a:xfrm>
            <a:off x="5386388" y="2825353"/>
            <a:ext cx="3178969" cy="465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30"/>
              </a:lnSpc>
            </a:pPr>
            <a:r>
              <a:rPr sz="118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每一名党员都要把对党忠诚融入血脉、铸入灵魂，做到在党言党、在党忧党、在党为党。</a:t>
            </a:r>
            <a:endParaRPr sz="118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946058431-49"/>
          <p:cNvSpPr txBox="1"/>
          <p:nvPr/>
        </p:nvSpPr>
        <p:spPr>
          <a:xfrm>
            <a:off x="5386388" y="3390379"/>
            <a:ext cx="349715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A4A3F"/>
                </a:solidFill>
                <a:latin typeface="微软雅黑"/>
                <a:ea typeface="微软雅黑"/>
                <a:cs typeface="微软雅黑"/>
              </a:rPr>
              <a:t>融入血脉 · 铸入灵魂 · 在党为党</a:t>
            </a:r>
            <a:endParaRPr sz="950">
              <a:solidFill>
                <a:srgbClr val="5A4A3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946058390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946058398-17"/>
          <p:cNvSpPr txBox="1"/>
          <p:nvPr/>
        </p:nvSpPr>
        <p:spPr>
          <a:xfrm>
            <a:off x="8102464" y="4918472"/>
            <a:ext cx="5454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9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946058398-18"/>
          <p:cNvSpPr txBox="1"/>
          <p:nvPr/>
        </p:nvSpPr>
        <p:spPr>
          <a:xfrm>
            <a:off x="8462486" y="4854178"/>
            <a:ext cx="53435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9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946058401-20"/>
          <p:cNvSpPr/>
          <p:nvPr/>
        </p:nvSpPr>
        <p:spPr>
          <a:xfrm>
            <a:off x="4057650" y="935162"/>
            <a:ext cx="114300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8" name="el-1791946058401-21"/>
          <p:cNvSpPr/>
          <p:nvPr/>
        </p:nvSpPr>
        <p:spPr>
          <a:xfrm>
            <a:off x="4057650" y="1306637"/>
            <a:ext cx="114300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9" name="el-1791946058392-11"/>
          <p:cNvSpPr/>
          <p:nvPr/>
        </p:nvSpPr>
        <p:spPr>
          <a:xfrm>
            <a:off x="514350" y="3894013"/>
            <a:ext cx="8229600" cy="514350"/>
          </a:xfrm>
          <a:prstGeom prst="roundRect">
            <a:avLst>
              <a:gd name="adj" fmla="val 7407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50" name="el-1791946058394-12"/>
          <p:cNvSpPr/>
          <p:nvPr/>
        </p:nvSpPr>
        <p:spPr>
          <a:xfrm>
            <a:off x="521494" y="3965451"/>
            <a:ext cx="42863" cy="37002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51" name="el-1791946058403-23"/>
          <p:cNvSpPr/>
          <p:nvPr/>
        </p:nvSpPr>
        <p:spPr>
          <a:xfrm>
            <a:off x="692944" y="4001170"/>
            <a:ext cx="985949" cy="300038"/>
          </a:xfrm>
          <a:prstGeom prst="roundRect">
            <a:avLst>
              <a:gd name="adj" fmla="val 50000"/>
            </a:avLst>
          </a:prstGeom>
          <a:solidFill>
            <a:srgbClr val="FBF6EE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52" name="el-1791946058397-15"/>
          <p:cNvSpPr txBox="1"/>
          <p:nvPr/>
        </p:nvSpPr>
        <p:spPr>
          <a:xfrm>
            <a:off x="2341543" y="992312"/>
            <a:ext cx="4575215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680" b="1" spc="338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忠诚 · 政治灵魂 · 一生誓言</a:t>
            </a:r>
            <a:endParaRPr sz="1680" b="1" spc="338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946058401-22"/>
          <p:cNvSpPr txBox="1"/>
          <p:nvPr/>
        </p:nvSpPr>
        <p:spPr>
          <a:xfrm>
            <a:off x="814388" y="4036888"/>
            <a:ext cx="97451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忠诚誓言</a:t>
            </a:r>
            <a:endParaRPr sz="123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4" name="el-1791946058403-24"/>
          <p:cNvSpPr txBox="1"/>
          <p:nvPr/>
        </p:nvSpPr>
        <p:spPr>
          <a:xfrm>
            <a:off x="1850343" y="4041130"/>
            <a:ext cx="3269797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把忠诚书写在岗位上· 把信仰践行在行动中</a:t>
            </a:r>
            <a:endParaRPr sz="123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946058435-54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56" name="el-1791946058436-55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8736-1"/>
          <p:cNvSpPr/>
          <p:nvPr/>
        </p:nvSpPr>
        <p:spPr>
          <a:xfrm>
            <a:off x="7358063" y="3286125"/>
            <a:ext cx="1571625" cy="1571625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80000">
                <a:srgbClr val="FBF6EE">
                  <a:alpha val="5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58741-2"/>
          <p:cNvSpPr/>
          <p:nvPr/>
        </p:nvSpPr>
        <p:spPr>
          <a:xfrm>
            <a:off x="8001000" y="642938"/>
            <a:ext cx="714375" cy="714375"/>
          </a:xfrm>
          <a:prstGeom prst="roundRect">
            <a:avLst>
              <a:gd name="adj" fmla="val 5333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58743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5875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58745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58747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58752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58846-22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8765-9"/>
          <p:cNvSpPr/>
          <p:nvPr/>
        </p:nvSpPr>
        <p:spPr>
          <a:xfrm>
            <a:off x="7648501" y="117872"/>
            <a:ext cx="1209749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946058777-12"/>
          <p:cNvCxnSpPr/>
          <p:nvPr/>
        </p:nvCxnSpPr>
        <p:spPr>
          <a:xfrm>
            <a:off x="514350" y="1275271"/>
            <a:ext cx="8229600" cy="914"/>
          </a:xfrm>
          <a:prstGeom prst="line">
            <a:avLst/>
          </a:prstGeom>
          <a:ln w="7144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46058849-23"/>
          <p:cNvSpPr/>
          <p:nvPr/>
        </p:nvSpPr>
        <p:spPr>
          <a:xfrm>
            <a:off x="514350" y="1027249"/>
            <a:ext cx="228600" cy="285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946058852-24"/>
          <p:cNvSpPr/>
          <p:nvPr/>
        </p:nvSpPr>
        <p:spPr>
          <a:xfrm>
            <a:off x="8222456" y="1027249"/>
            <a:ext cx="228600" cy="285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946058855-25"/>
          <p:cNvSpPr/>
          <p:nvPr/>
        </p:nvSpPr>
        <p:spPr>
          <a:xfrm>
            <a:off x="514350" y="1450293"/>
            <a:ext cx="8229600" cy="6986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3680"/>
                  <a:pt x="100000" y="8219"/>
                </a:cubicBezTo>
                <a:lnTo>
                  <a:pt x="100000" y="91781"/>
                </a:lnTo>
                <a:cubicBezTo>
                  <a:pt x="100000" y="96320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946058865-28"/>
          <p:cNvCxnSpPr/>
          <p:nvPr/>
        </p:nvCxnSpPr>
        <p:spPr>
          <a:xfrm>
            <a:off x="535781" y="1450293"/>
            <a:ext cx="914" cy="698636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46058878-32"/>
          <p:cNvSpPr/>
          <p:nvPr/>
        </p:nvSpPr>
        <p:spPr>
          <a:xfrm>
            <a:off x="728663" y="1557449"/>
            <a:ext cx="285750" cy="28575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946058904-43"/>
          <p:cNvCxnSpPr/>
          <p:nvPr/>
        </p:nvCxnSpPr>
        <p:spPr>
          <a:xfrm>
            <a:off x="1157288" y="1839627"/>
            <a:ext cx="518647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946058858-26"/>
          <p:cNvSpPr/>
          <p:nvPr/>
        </p:nvSpPr>
        <p:spPr>
          <a:xfrm>
            <a:off x="514350" y="2248942"/>
            <a:ext cx="8229600" cy="6986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3680"/>
                  <a:pt x="100000" y="8219"/>
                </a:cubicBezTo>
                <a:lnTo>
                  <a:pt x="100000" y="91781"/>
                </a:lnTo>
                <a:cubicBezTo>
                  <a:pt x="100000" y="96320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946058867-29"/>
          <p:cNvCxnSpPr/>
          <p:nvPr/>
        </p:nvCxnSpPr>
        <p:spPr>
          <a:xfrm>
            <a:off x="535781" y="2248942"/>
            <a:ext cx="914" cy="698636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946058882-34"/>
          <p:cNvSpPr/>
          <p:nvPr/>
        </p:nvSpPr>
        <p:spPr>
          <a:xfrm>
            <a:off x="728663" y="2356098"/>
            <a:ext cx="285750" cy="28575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1" name="el-1791946058905-44"/>
          <p:cNvCxnSpPr/>
          <p:nvPr/>
        </p:nvCxnSpPr>
        <p:spPr>
          <a:xfrm>
            <a:off x="1157288" y="2638276"/>
            <a:ext cx="4714987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946058860-27"/>
          <p:cNvSpPr/>
          <p:nvPr/>
        </p:nvSpPr>
        <p:spPr>
          <a:xfrm>
            <a:off x="514350" y="3047591"/>
            <a:ext cx="8229600" cy="6986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3680"/>
                  <a:pt x="100000" y="8219"/>
                </a:cubicBezTo>
                <a:lnTo>
                  <a:pt x="100000" y="91781"/>
                </a:lnTo>
                <a:cubicBezTo>
                  <a:pt x="100000" y="96320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3" name="el-1791946058869-30"/>
          <p:cNvCxnSpPr/>
          <p:nvPr/>
        </p:nvCxnSpPr>
        <p:spPr>
          <a:xfrm>
            <a:off x="535781" y="3047591"/>
            <a:ext cx="914" cy="698636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946058886-36"/>
          <p:cNvSpPr/>
          <p:nvPr/>
        </p:nvSpPr>
        <p:spPr>
          <a:xfrm>
            <a:off x="728663" y="3154747"/>
            <a:ext cx="285750" cy="28575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5" name="el-1791946058907-45"/>
          <p:cNvCxnSpPr/>
          <p:nvPr/>
        </p:nvCxnSpPr>
        <p:spPr>
          <a:xfrm>
            <a:off x="1157288" y="3436925"/>
            <a:ext cx="4400662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946058775-11"/>
          <p:cNvSpPr/>
          <p:nvPr/>
        </p:nvSpPr>
        <p:spPr>
          <a:xfrm>
            <a:off x="514350" y="3946252"/>
            <a:ext cx="8229600" cy="500063"/>
          </a:xfrm>
          <a:prstGeom prst="roundRect">
            <a:avLst>
              <a:gd name="adj" fmla="val 7619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27" name="el-1791946058782-13"/>
          <p:cNvSpPr/>
          <p:nvPr/>
        </p:nvSpPr>
        <p:spPr>
          <a:xfrm>
            <a:off x="514350" y="3946252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946058835-20"/>
          <p:cNvSpPr/>
          <p:nvPr/>
        </p:nvSpPr>
        <p:spPr>
          <a:xfrm>
            <a:off x="728663" y="4053408"/>
            <a:ext cx="871538" cy="285750"/>
          </a:xfrm>
          <a:prstGeom prst="roundRect">
            <a:avLst>
              <a:gd name="adj" fmla="val 50000"/>
            </a:avLst>
          </a:prstGeom>
          <a:solidFill>
            <a:srgbClr val="FBF6EE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9" name="el-1791946058798-18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0" name="el-1791946058783-14"/>
          <p:cNvSpPr txBox="1"/>
          <p:nvPr/>
        </p:nvSpPr>
        <p:spPr>
          <a:xfrm>
            <a:off x="557213" y="128588"/>
            <a:ext cx="234886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为民是共产党人的价值追求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946058760-8"/>
          <p:cNvSpPr txBox="1"/>
          <p:nvPr/>
        </p:nvSpPr>
        <p:spPr>
          <a:xfrm>
            <a:off x="7769944" y="196453"/>
            <a:ext cx="127804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价值篇 · 根本宗旨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946058791-15"/>
          <p:cNvSpPr txBox="1"/>
          <p:nvPr/>
        </p:nvSpPr>
        <p:spPr>
          <a:xfrm>
            <a:off x="857250" y="911386"/>
            <a:ext cx="7385923" cy="260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1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江山就是人民，人民就是江山。中国共产党打江山、守江山，守的是人民的心。</a:t>
            </a:r>
            <a:endParaRPr sz="151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946058874-31"/>
          <p:cNvSpPr txBox="1"/>
          <p:nvPr/>
        </p:nvSpPr>
        <p:spPr>
          <a:xfrm>
            <a:off x="635794" y="1632458"/>
            <a:ext cx="4714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壹</a:t>
            </a:r>
            <a:endParaRPr sz="112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946058897-37"/>
          <p:cNvSpPr txBox="1"/>
          <p:nvPr/>
        </p:nvSpPr>
        <p:spPr>
          <a:xfrm>
            <a:off x="1157288" y="1557449"/>
            <a:ext cx="5296488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全心全意为人民服务，是党的根本宗旨，是党一切工作的出发点和落脚点。</a:t>
            </a:r>
            <a:endParaRPr sz="123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946058898-38"/>
          <p:cNvSpPr txBox="1"/>
          <p:nvPr/>
        </p:nvSpPr>
        <p:spPr>
          <a:xfrm>
            <a:off x="1157288" y="1871774"/>
            <a:ext cx="5504657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根本宗旨 · 出发点 · 落脚点</a:t>
            </a:r>
            <a:endParaRPr sz="95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946058878-33"/>
          <p:cNvSpPr txBox="1"/>
          <p:nvPr/>
        </p:nvSpPr>
        <p:spPr>
          <a:xfrm>
            <a:off x="635794" y="2431107"/>
            <a:ext cx="4714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贰</a:t>
            </a:r>
            <a:endParaRPr sz="112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946058899-39"/>
          <p:cNvSpPr txBox="1"/>
          <p:nvPr/>
        </p:nvSpPr>
        <p:spPr>
          <a:xfrm>
            <a:off x="1157288" y="2356098"/>
            <a:ext cx="482500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永葆政治本色，就要始终把人民放在心中最高位置，坚持人民至上。</a:t>
            </a:r>
            <a:endParaRPr sz="123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946058900-40"/>
          <p:cNvSpPr txBox="1"/>
          <p:nvPr/>
        </p:nvSpPr>
        <p:spPr>
          <a:xfrm>
            <a:off x="1157288" y="2670423"/>
            <a:ext cx="5033169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人民至上 · 最高位置 · 价值追求</a:t>
            </a:r>
            <a:endParaRPr sz="95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946058882-35"/>
          <p:cNvSpPr txBox="1"/>
          <p:nvPr/>
        </p:nvSpPr>
        <p:spPr>
          <a:xfrm>
            <a:off x="635794" y="3229756"/>
            <a:ext cx="4714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叁</a:t>
            </a:r>
            <a:endParaRPr sz="112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946058901-41"/>
          <p:cNvSpPr txBox="1"/>
          <p:nvPr/>
        </p:nvSpPr>
        <p:spPr>
          <a:xfrm>
            <a:off x="1157288" y="3154747"/>
            <a:ext cx="45106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走好新时代群众路线，用心用情用力解决好群众急难愁盼问题。</a:t>
            </a:r>
            <a:endParaRPr sz="1230" b="1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946058902-42"/>
          <p:cNvSpPr txBox="1"/>
          <p:nvPr/>
        </p:nvSpPr>
        <p:spPr>
          <a:xfrm>
            <a:off x="1157288" y="3469072"/>
            <a:ext cx="4718844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群众路线 · 急难愁盼 · 用心用情</a:t>
            </a:r>
            <a:endParaRPr sz="95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946058800-19"/>
          <p:cNvSpPr txBox="1"/>
          <p:nvPr/>
        </p:nvSpPr>
        <p:spPr>
          <a:xfrm>
            <a:off x="821531" y="4089127"/>
            <a:ext cx="883682" cy="214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169">
                <a:solidFill>
                  <a:srgbClr val="B02318"/>
                </a:solidFill>
                <a:latin typeface="黑体"/>
                <a:ea typeface="黑体"/>
                <a:cs typeface="黑体"/>
              </a:rPr>
              <a:t>价值追求</a:t>
            </a:r>
            <a:endParaRPr sz="1180" b="1" spc="169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946058836-21"/>
          <p:cNvSpPr txBox="1"/>
          <p:nvPr/>
        </p:nvSpPr>
        <p:spPr>
          <a:xfrm>
            <a:off x="1743075" y="4081314"/>
            <a:ext cx="3544014" cy="2299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人民对美好生活的向往，就是我们的奋斗目标</a:t>
            </a:r>
            <a:endParaRPr sz="129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946058766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946058792-16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10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946058793-17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10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946058912-46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el-1791946058913-47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8970-8"/>
          <p:cNvSpPr/>
          <p:nvPr/>
        </p:nvSpPr>
        <p:spPr>
          <a:xfrm>
            <a:off x="1178719" y="2428875"/>
            <a:ext cx="6786563" cy="2714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8421"/>
                </a:moveTo>
                <a:lnTo>
                  <a:pt x="99759" y="75126"/>
                </a:lnTo>
                <a:lnTo>
                  <a:pt x="99039" y="81768"/>
                </a:lnTo>
                <a:lnTo>
                  <a:pt x="97847" y="88284"/>
                </a:lnTo>
                <a:lnTo>
                  <a:pt x="96194" y="94604"/>
                </a:lnTo>
                <a:lnTo>
                  <a:pt x="94328" y="100000"/>
                </a:lnTo>
                <a:lnTo>
                  <a:pt x="5672" y="100000"/>
                </a:lnTo>
                <a:lnTo>
                  <a:pt x="3806" y="94604"/>
                </a:lnTo>
                <a:lnTo>
                  <a:pt x="2153" y="88284"/>
                </a:lnTo>
                <a:lnTo>
                  <a:pt x="961" y="81768"/>
                </a:lnTo>
                <a:lnTo>
                  <a:pt x="241" y="75126"/>
                </a:lnTo>
                <a:lnTo>
                  <a:pt x="0" y="68421"/>
                </a:lnTo>
                <a:lnTo>
                  <a:pt x="241" y="61716"/>
                </a:lnTo>
                <a:lnTo>
                  <a:pt x="961" y="55074"/>
                </a:lnTo>
                <a:lnTo>
                  <a:pt x="2153" y="48558"/>
                </a:lnTo>
                <a:lnTo>
                  <a:pt x="3806" y="42239"/>
                </a:lnTo>
                <a:lnTo>
                  <a:pt x="5905" y="36168"/>
                </a:lnTo>
                <a:lnTo>
                  <a:pt x="8426" y="30407"/>
                </a:lnTo>
                <a:lnTo>
                  <a:pt x="11349" y="25014"/>
                </a:lnTo>
                <a:lnTo>
                  <a:pt x="14645" y="20039"/>
                </a:lnTo>
                <a:lnTo>
                  <a:pt x="18281" y="15530"/>
                </a:lnTo>
                <a:lnTo>
                  <a:pt x="22222" y="11530"/>
                </a:lnTo>
                <a:lnTo>
                  <a:pt x="26431" y="8081"/>
                </a:lnTo>
                <a:lnTo>
                  <a:pt x="30865" y="5207"/>
                </a:lnTo>
                <a:lnTo>
                  <a:pt x="35485" y="2947"/>
                </a:lnTo>
                <a:lnTo>
                  <a:pt x="40245" y="1316"/>
                </a:lnTo>
                <a:lnTo>
                  <a:pt x="45100" y="330"/>
                </a:lnTo>
                <a:lnTo>
                  <a:pt x="50000" y="0"/>
                </a:lnTo>
                <a:lnTo>
                  <a:pt x="54900" y="330"/>
                </a:lnTo>
                <a:lnTo>
                  <a:pt x="59755" y="1316"/>
                </a:lnTo>
                <a:lnTo>
                  <a:pt x="64515" y="2947"/>
                </a:lnTo>
                <a:lnTo>
                  <a:pt x="69135" y="5207"/>
                </a:lnTo>
                <a:lnTo>
                  <a:pt x="73569" y="8081"/>
                </a:lnTo>
                <a:lnTo>
                  <a:pt x="77778" y="11530"/>
                </a:lnTo>
                <a:lnTo>
                  <a:pt x="81719" y="15530"/>
                </a:lnTo>
                <a:lnTo>
                  <a:pt x="85355" y="20039"/>
                </a:lnTo>
                <a:lnTo>
                  <a:pt x="88651" y="25014"/>
                </a:lnTo>
                <a:lnTo>
                  <a:pt x="91574" y="30407"/>
                </a:lnTo>
                <a:lnTo>
                  <a:pt x="94095" y="36168"/>
                </a:lnTo>
                <a:lnTo>
                  <a:pt x="96194" y="42239"/>
                </a:lnTo>
                <a:lnTo>
                  <a:pt x="97847" y="48558"/>
                </a:lnTo>
                <a:lnTo>
                  <a:pt x="99039" y="55074"/>
                </a:lnTo>
                <a:lnTo>
                  <a:pt x="99759" y="61716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40000"/>
                </a:srgbClr>
              </a:gs>
              <a:gs pos="45000">
                <a:srgbClr val="C9A227">
                  <a:alpha val="12000"/>
                </a:srgbClr>
              </a:gs>
              <a:gs pos="72000">
                <a:srgbClr val="C9A22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pic>
        <p:nvPicPr>
          <p:cNvPr id="3" name="el-1791946059440-5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4" name="el-1791946059432-5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91946058972-9"/>
          <p:cNvSpPr/>
          <p:nvPr/>
        </p:nvSpPr>
        <p:spPr>
          <a:xfrm>
            <a:off x="1857375" y="642938"/>
            <a:ext cx="5429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75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946058974-10"/>
          <p:cNvSpPr/>
          <p:nvPr/>
        </p:nvSpPr>
        <p:spPr>
          <a:xfrm>
            <a:off x="1857375" y="4493419"/>
            <a:ext cx="5429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75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7" name="el-1791946058945-1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2318">
                  <a:alpha val="60000"/>
                </a:srgbClr>
              </a:gs>
              <a:gs pos="40000">
                <a:srgbClr val="8C1B14">
                  <a:alpha val="60000"/>
                </a:srgbClr>
              </a:gs>
              <a:gs pos="100000">
                <a:srgbClr val="C9A227">
                  <a:alpha val="60000"/>
                </a:srgbClr>
              </a:gs>
            </a:gsLst>
            <a:lin ang="5400000" scaled="0"/>
          </a:gradFill>
          <a:ln>
            <a:noFill/>
          </a:ln>
          <a:effectLst>
            <a:outerShdw blurRad="85725" algn="ctr">
              <a:srgbClr val="C9A227">
                <a:alpha val="30000"/>
              </a:srgbClr>
            </a:outerShdw>
          </a:effectLst>
        </p:spPr>
        <p:txBody>
          <a:bodyPr/>
          <a:lstStyle/>
          <a:p/>
        </p:txBody>
      </p:sp>
      <p:sp>
        <p:nvSpPr>
          <p:cNvPr id="8" name="el-1791946058947-2"/>
          <p:cNvSpPr/>
          <p:nvPr/>
        </p:nvSpPr>
        <p:spPr>
          <a:xfrm>
            <a:off x="8486775" y="1285875"/>
            <a:ext cx="14288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12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9" name="el-1791946058949-3"/>
          <p:cNvSpPr/>
          <p:nvPr/>
        </p:nvSpPr>
        <p:spPr>
          <a:xfrm>
            <a:off x="642938" y="1285875"/>
            <a:ext cx="14288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12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0" name="el-1791946058952-4"/>
          <p:cNvSpPr/>
          <p:nvPr/>
        </p:nvSpPr>
        <p:spPr>
          <a:xfrm>
            <a:off x="8572500" y="214313"/>
            <a:ext cx="285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5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46058952-5"/>
          <p:cNvSpPr/>
          <p:nvPr/>
        </p:nvSpPr>
        <p:spPr>
          <a:xfrm>
            <a:off x="8843963" y="214313"/>
            <a:ext cx="14288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58954-6"/>
          <p:cNvSpPr/>
          <p:nvPr/>
        </p:nvSpPr>
        <p:spPr>
          <a:xfrm>
            <a:off x="285750" y="4914900"/>
            <a:ext cx="285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946058954-7"/>
          <p:cNvSpPr/>
          <p:nvPr/>
        </p:nvSpPr>
        <p:spPr>
          <a:xfrm>
            <a:off x="285750" y="4643438"/>
            <a:ext cx="14288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946058993-14"/>
          <p:cNvSpPr/>
          <p:nvPr/>
        </p:nvSpPr>
        <p:spPr>
          <a:xfrm>
            <a:off x="3714638" y="2245258"/>
            <a:ext cx="1714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946058999-15"/>
          <p:cNvSpPr/>
          <p:nvPr/>
        </p:nvSpPr>
        <p:spPr>
          <a:xfrm>
            <a:off x="3536045" y="3423196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75000"/>
                </a:srgbClr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46059001-16"/>
          <p:cNvSpPr/>
          <p:nvPr/>
        </p:nvSpPr>
        <p:spPr>
          <a:xfrm rot="2700000">
            <a:off x="4536170" y="3391049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  <a:effectLst>
            <a:outerShdw blurRad="85725" algn="ctr">
              <a:srgbClr val="C9A227">
                <a:alpha val="60000"/>
              </a:srgbClr>
            </a:outerShdw>
          </a:effectLst>
        </p:spPr>
        <p:txBody>
          <a:bodyPr/>
          <a:lstStyle/>
          <a:p/>
        </p:txBody>
      </p:sp>
      <p:sp>
        <p:nvSpPr>
          <p:cNvPr id="17" name="el-1791946059002-17"/>
          <p:cNvSpPr/>
          <p:nvPr/>
        </p:nvSpPr>
        <p:spPr>
          <a:xfrm>
            <a:off x="4750482" y="3423196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75000"/>
                </a:srgbClr>
              </a:gs>
              <a:gs pos="100000">
                <a:srgbClr val="C9A227">
                  <a:alpha val="10000"/>
                </a:srgbClr>
              </a:gs>
            </a:gsLst>
            <a:lin ang="108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8" name="el-1791946058985-11"/>
          <p:cNvSpPr txBox="1"/>
          <p:nvPr/>
        </p:nvSpPr>
        <p:spPr>
          <a:xfrm>
            <a:off x="3253867" y="959383"/>
            <a:ext cx="2636155" cy="1071563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30" b="1" spc="506">
                <a:gradFill rotWithShape="1">
                  <a:gsLst>
                    <a:gs pos="0">
                      <a:srgbClr val="E7C968"/>
                    </a:gs>
                    <a:gs pos="28000">
                      <a:srgbClr val="C9A227"/>
                    </a:gs>
                    <a:gs pos="72000">
                      <a:srgbClr val="9E7C1A"/>
                    </a:gs>
                    <a:gs pos="100000">
                      <a:srgbClr val="C9A227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叁</a:t>
            </a:r>
            <a:endParaRPr sz="8430" b="1" spc="506">
              <a:gradFill rotWithShape="1">
                <a:gsLst>
                  <a:gs pos="0">
                    <a:srgbClr val="E7C968"/>
                  </a:gs>
                  <a:gs pos="28000">
                    <a:srgbClr val="C9A227"/>
                  </a:gs>
                  <a:gs pos="72000">
                    <a:srgbClr val="9E7C1A"/>
                  </a:gs>
                  <a:gs pos="100000">
                    <a:srgbClr val="C9A227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946058987-12"/>
          <p:cNvSpPr txBox="1"/>
          <p:nvPr/>
        </p:nvSpPr>
        <p:spPr>
          <a:xfrm>
            <a:off x="1655832" y="2573871"/>
            <a:ext cx="5832224" cy="44570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000000">
                <a:alpha val="4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2920" b="1" spc="293">
                <a:solidFill>
                  <a:srgbClr val="F9EED7"/>
                </a:solidFill>
                <a:latin typeface="黑体"/>
                <a:ea typeface="黑体"/>
                <a:cs typeface="黑体"/>
              </a:rPr>
              <a:t>清醒直面党性修养的现实挑战</a:t>
            </a:r>
            <a:endParaRPr sz="2920" b="1" spc="293">
              <a:solidFill>
                <a:srgbClr val="F9EED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946058988-13"/>
          <p:cNvSpPr txBox="1"/>
          <p:nvPr/>
        </p:nvSpPr>
        <p:spPr>
          <a:xfrm>
            <a:off x="3485279" y="3805386"/>
            <a:ext cx="217333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338">
                <a:solidFill>
                  <a:srgbClr val="C9A227">
                    <a:alpha val="45000"/>
                  </a:srgbClr>
                </a:solidFill>
                <a:latin typeface="黑体"/>
                <a:ea typeface="黑体"/>
                <a:cs typeface="黑体"/>
              </a:rPr>
              <a:t>PART THREE</a:t>
            </a:r>
            <a:endParaRPr sz="1010" spc="338">
              <a:solidFill>
                <a:srgbClr val="C9A227">
                  <a:alpha val="45000"/>
                </a:srgbClr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9016-1"/>
          <p:cNvSpPr/>
          <p:nvPr/>
        </p:nvSpPr>
        <p:spPr>
          <a:xfrm>
            <a:off x="7786688" y="642938"/>
            <a:ext cx="1143000" cy="114300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B02318">
                <a:alpha val="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59019-2"/>
          <p:cNvSpPr/>
          <p:nvPr/>
        </p:nvSpPr>
        <p:spPr>
          <a:xfrm>
            <a:off x="714375" y="3286125"/>
            <a:ext cx="1571625" cy="1571625"/>
          </a:xfrm>
          <a:prstGeom prst="ellipse">
            <a:avLst/>
          </a:prstGeom>
          <a:gradFill rotWithShape="1">
            <a:gsLst>
              <a:gs pos="0">
                <a:srgbClr val="F2E9DC">
                  <a:alpha val="40000"/>
                </a:srgbClr>
              </a:gs>
              <a:gs pos="70000">
                <a:srgbClr val="F2E9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946059020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5902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59022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59023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59028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59084-23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9038-9"/>
          <p:cNvSpPr/>
          <p:nvPr/>
        </p:nvSpPr>
        <p:spPr>
          <a:xfrm>
            <a:off x="7891388" y="117872"/>
            <a:ext cx="966862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59050-12"/>
          <p:cNvSpPr/>
          <p:nvPr/>
        </p:nvSpPr>
        <p:spPr>
          <a:xfrm>
            <a:off x="2911078" y="4121944"/>
            <a:ext cx="3436144" cy="400050"/>
          </a:xfrm>
          <a:prstGeom prst="roundRect">
            <a:avLst>
              <a:gd name="adj" fmla="val 9524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946059055-13"/>
          <p:cNvSpPr/>
          <p:nvPr/>
        </p:nvSpPr>
        <p:spPr>
          <a:xfrm>
            <a:off x="2911078" y="4121944"/>
            <a:ext cx="42863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4"/>
                </a:lnTo>
                <a:lnTo>
                  <a:pt x="53661" y="137"/>
                </a:lnTo>
                <a:lnTo>
                  <a:pt x="47314" y="308"/>
                </a:lnTo>
                <a:lnTo>
                  <a:pt x="41154" y="544"/>
                </a:lnTo>
                <a:lnTo>
                  <a:pt x="35240" y="843"/>
                </a:lnTo>
                <a:lnTo>
                  <a:pt x="29629" y="1204"/>
                </a:lnTo>
                <a:lnTo>
                  <a:pt x="24374" y="1621"/>
                </a:lnTo>
                <a:lnTo>
                  <a:pt x="19526" y="2092"/>
                </a:lnTo>
                <a:lnTo>
                  <a:pt x="15133" y="2611"/>
                </a:lnTo>
                <a:lnTo>
                  <a:pt x="11235" y="3174"/>
                </a:lnTo>
                <a:lnTo>
                  <a:pt x="7872" y="3776"/>
                </a:lnTo>
                <a:lnTo>
                  <a:pt x="5075" y="4409"/>
                </a:lnTo>
                <a:lnTo>
                  <a:pt x="2871" y="5069"/>
                </a:lnTo>
                <a:lnTo>
                  <a:pt x="1281" y="5749"/>
                </a:lnTo>
                <a:lnTo>
                  <a:pt x="321" y="6443"/>
                </a:lnTo>
                <a:lnTo>
                  <a:pt x="0" y="7143"/>
                </a:lnTo>
                <a:lnTo>
                  <a:pt x="0" y="92857"/>
                </a:lnTo>
                <a:lnTo>
                  <a:pt x="321" y="93557"/>
                </a:lnTo>
                <a:lnTo>
                  <a:pt x="1281" y="94251"/>
                </a:lnTo>
                <a:lnTo>
                  <a:pt x="2871" y="94931"/>
                </a:lnTo>
                <a:lnTo>
                  <a:pt x="5075" y="95591"/>
                </a:lnTo>
                <a:lnTo>
                  <a:pt x="7872" y="96224"/>
                </a:lnTo>
                <a:lnTo>
                  <a:pt x="11235" y="96826"/>
                </a:lnTo>
                <a:lnTo>
                  <a:pt x="15133" y="97389"/>
                </a:lnTo>
                <a:lnTo>
                  <a:pt x="19526" y="97908"/>
                </a:lnTo>
                <a:lnTo>
                  <a:pt x="24374" y="98379"/>
                </a:lnTo>
                <a:lnTo>
                  <a:pt x="29629" y="98796"/>
                </a:lnTo>
                <a:lnTo>
                  <a:pt x="35240" y="99157"/>
                </a:lnTo>
                <a:lnTo>
                  <a:pt x="41154" y="99456"/>
                </a:lnTo>
                <a:lnTo>
                  <a:pt x="47314" y="99692"/>
                </a:lnTo>
                <a:lnTo>
                  <a:pt x="53661" y="99863"/>
                </a:lnTo>
                <a:lnTo>
                  <a:pt x="60132" y="9996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66667" y="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946059069-17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46059057-14"/>
          <p:cNvSpPr txBox="1"/>
          <p:nvPr/>
        </p:nvSpPr>
        <p:spPr>
          <a:xfrm>
            <a:off x="542925" y="121444"/>
            <a:ext cx="27304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新时代党性修养面临的新挑战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946059034-8"/>
          <p:cNvSpPr txBox="1"/>
          <p:nvPr/>
        </p:nvSpPr>
        <p:spPr>
          <a:xfrm>
            <a:off x="8012832" y="196453"/>
            <a:ext cx="103515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党课 · 第三讲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946059069-18"/>
          <p:cNvSpPr txBox="1"/>
          <p:nvPr/>
        </p:nvSpPr>
        <p:spPr>
          <a:xfrm>
            <a:off x="3125391" y="4214813"/>
            <a:ext cx="819388" cy="214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警钟长鸣</a:t>
            </a:r>
            <a:endParaRPr sz="118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7" name="el-1791946059070-19"/>
          <p:cNvSpPr txBox="1"/>
          <p:nvPr/>
        </p:nvSpPr>
        <p:spPr>
          <a:xfrm>
            <a:off x="3968353" y="4214813"/>
            <a:ext cx="23052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挑战在前，容不得丝毫懈怠松劲</a:t>
            </a:r>
            <a:endParaRPr sz="118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946059039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946059064-15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12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946059065-16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12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46059046-11"/>
          <p:cNvSpPr/>
          <p:nvPr/>
        </p:nvSpPr>
        <p:spPr>
          <a:xfrm>
            <a:off x="2677344" y="792956"/>
            <a:ext cx="3903501" cy="442913"/>
          </a:xfrm>
          <a:prstGeom prst="roundRect">
            <a:avLst>
              <a:gd name="adj" fmla="val 8602"/>
            </a:avLst>
          </a:prstGeom>
          <a:gradFill rotWithShape="1">
            <a:gsLst>
              <a:gs pos="0">
                <a:srgbClr val="8C1B14"/>
              </a:gs>
              <a:gs pos="50000">
                <a:srgbClr val="B02318"/>
              </a:gs>
              <a:gs pos="100000">
                <a:srgbClr val="8C1B14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2" name="el-1791946059087-24"/>
          <p:cNvSpPr/>
          <p:nvPr/>
        </p:nvSpPr>
        <p:spPr>
          <a:xfrm>
            <a:off x="514350" y="1421606"/>
            <a:ext cx="4014788" cy="1185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200"/>
                </a:lnTo>
                <a:cubicBezTo>
                  <a:pt x="100000" y="97851"/>
                  <a:pt x="99363" y="100000"/>
                  <a:pt x="98578" y="100000"/>
                </a:cubicBezTo>
                <a:lnTo>
                  <a:pt x="1422" y="100000"/>
                </a:lnTo>
                <a:cubicBezTo>
                  <a:pt x="637" y="100000"/>
                  <a:pt x="0" y="97851"/>
                  <a:pt x="0" y="9520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3" name="el-1791946059106-28"/>
          <p:cNvCxnSpPr/>
          <p:nvPr/>
        </p:nvCxnSpPr>
        <p:spPr>
          <a:xfrm>
            <a:off x="514350" y="1439466"/>
            <a:ext cx="4014788" cy="914"/>
          </a:xfrm>
          <a:prstGeom prst="line">
            <a:avLst/>
          </a:prstGeom>
          <a:ln w="35719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946059122-41"/>
          <p:cNvSpPr/>
          <p:nvPr/>
        </p:nvSpPr>
        <p:spPr>
          <a:xfrm>
            <a:off x="692944" y="1600200"/>
            <a:ext cx="314325" cy="314325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5" name="el-1791946059116-36"/>
          <p:cNvCxnSpPr/>
          <p:nvPr/>
        </p:nvCxnSpPr>
        <p:spPr>
          <a:xfrm>
            <a:off x="1117997" y="2000250"/>
            <a:ext cx="914" cy="457200"/>
          </a:xfrm>
          <a:prstGeom prst="line">
            <a:avLst/>
          </a:prstGeom>
          <a:ln w="21431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946059089-25"/>
          <p:cNvSpPr/>
          <p:nvPr/>
        </p:nvSpPr>
        <p:spPr>
          <a:xfrm>
            <a:off x="4729163" y="1421606"/>
            <a:ext cx="4014788" cy="1185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200"/>
                </a:lnTo>
                <a:cubicBezTo>
                  <a:pt x="100000" y="97851"/>
                  <a:pt x="99363" y="100000"/>
                  <a:pt x="98578" y="100000"/>
                </a:cubicBezTo>
                <a:lnTo>
                  <a:pt x="1422" y="100000"/>
                </a:lnTo>
                <a:cubicBezTo>
                  <a:pt x="637" y="100000"/>
                  <a:pt x="0" y="97851"/>
                  <a:pt x="0" y="9520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7" name="el-1791946059107-29"/>
          <p:cNvCxnSpPr/>
          <p:nvPr/>
        </p:nvCxnSpPr>
        <p:spPr>
          <a:xfrm>
            <a:off x="4729163" y="1439466"/>
            <a:ext cx="4014788" cy="914"/>
          </a:xfrm>
          <a:prstGeom prst="line">
            <a:avLst/>
          </a:prstGeom>
          <a:ln w="35719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946059124-44"/>
          <p:cNvSpPr/>
          <p:nvPr/>
        </p:nvSpPr>
        <p:spPr>
          <a:xfrm>
            <a:off x="4907756" y="1600200"/>
            <a:ext cx="314325" cy="314325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9" name="el-1791946059116-37"/>
          <p:cNvCxnSpPr/>
          <p:nvPr/>
        </p:nvCxnSpPr>
        <p:spPr>
          <a:xfrm>
            <a:off x="5332809" y="2000250"/>
            <a:ext cx="914" cy="457200"/>
          </a:xfrm>
          <a:prstGeom prst="line">
            <a:avLst/>
          </a:prstGeom>
          <a:ln w="21431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91946059104-26"/>
          <p:cNvSpPr/>
          <p:nvPr/>
        </p:nvSpPr>
        <p:spPr>
          <a:xfrm>
            <a:off x="514350" y="2750344"/>
            <a:ext cx="4014788" cy="1185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200"/>
                </a:lnTo>
                <a:cubicBezTo>
                  <a:pt x="100000" y="97851"/>
                  <a:pt x="99363" y="100000"/>
                  <a:pt x="98578" y="100000"/>
                </a:cubicBezTo>
                <a:lnTo>
                  <a:pt x="1422" y="100000"/>
                </a:lnTo>
                <a:cubicBezTo>
                  <a:pt x="637" y="100000"/>
                  <a:pt x="0" y="97851"/>
                  <a:pt x="0" y="9520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1" name="el-1791946059108-30"/>
          <p:cNvCxnSpPr/>
          <p:nvPr/>
        </p:nvCxnSpPr>
        <p:spPr>
          <a:xfrm>
            <a:off x="514350" y="2768203"/>
            <a:ext cx="4014788" cy="914"/>
          </a:xfrm>
          <a:prstGeom prst="line">
            <a:avLst/>
          </a:prstGeom>
          <a:ln w="35719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91946059125-47"/>
          <p:cNvSpPr/>
          <p:nvPr/>
        </p:nvSpPr>
        <p:spPr>
          <a:xfrm>
            <a:off x="692944" y="2928938"/>
            <a:ext cx="314325" cy="314325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3" name="el-1791946059117-38"/>
          <p:cNvCxnSpPr/>
          <p:nvPr/>
        </p:nvCxnSpPr>
        <p:spPr>
          <a:xfrm>
            <a:off x="1117997" y="3328988"/>
            <a:ext cx="914" cy="457200"/>
          </a:xfrm>
          <a:prstGeom prst="line">
            <a:avLst/>
          </a:prstGeom>
          <a:ln w="21431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946059105-27"/>
          <p:cNvSpPr/>
          <p:nvPr/>
        </p:nvSpPr>
        <p:spPr>
          <a:xfrm>
            <a:off x="4729163" y="2750344"/>
            <a:ext cx="4014788" cy="1185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200"/>
                </a:lnTo>
                <a:cubicBezTo>
                  <a:pt x="100000" y="97851"/>
                  <a:pt x="99363" y="100000"/>
                  <a:pt x="98578" y="100000"/>
                </a:cubicBezTo>
                <a:lnTo>
                  <a:pt x="1422" y="100000"/>
                </a:lnTo>
                <a:cubicBezTo>
                  <a:pt x="637" y="100000"/>
                  <a:pt x="0" y="97851"/>
                  <a:pt x="0" y="9520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5" name="el-1791946059109-31"/>
          <p:cNvCxnSpPr/>
          <p:nvPr/>
        </p:nvCxnSpPr>
        <p:spPr>
          <a:xfrm>
            <a:off x="4729163" y="2768203"/>
            <a:ext cx="4014788" cy="914"/>
          </a:xfrm>
          <a:prstGeom prst="line">
            <a:avLst/>
          </a:prstGeom>
          <a:ln w="35719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91946059127-50"/>
          <p:cNvSpPr/>
          <p:nvPr/>
        </p:nvSpPr>
        <p:spPr>
          <a:xfrm>
            <a:off x="4907756" y="2928938"/>
            <a:ext cx="314325" cy="314325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7" name="el-1791946059117-39"/>
          <p:cNvCxnSpPr/>
          <p:nvPr/>
        </p:nvCxnSpPr>
        <p:spPr>
          <a:xfrm>
            <a:off x="5332809" y="3328988"/>
            <a:ext cx="914" cy="457200"/>
          </a:xfrm>
          <a:prstGeom prst="line">
            <a:avLst/>
          </a:prstGeom>
          <a:ln w="21431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91946059073-20"/>
          <p:cNvSpPr txBox="1"/>
          <p:nvPr/>
        </p:nvSpPr>
        <p:spPr>
          <a:xfrm>
            <a:off x="2848794" y="928688"/>
            <a:ext cx="28979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0E0B0"/>
                </a:solidFill>
                <a:latin typeface="微软雅黑"/>
                <a:ea typeface="微软雅黑"/>
                <a:cs typeface="微软雅黑"/>
              </a:rPr>
              <a:t>▲</a:t>
            </a:r>
            <a:endParaRPr sz="1350" b="1">
              <a:solidFill>
                <a:srgbClr val="F0E0B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946059074-21"/>
          <p:cNvSpPr txBox="1"/>
          <p:nvPr/>
        </p:nvSpPr>
        <p:spPr>
          <a:xfrm>
            <a:off x="2716674" y="892969"/>
            <a:ext cx="382484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90" b="1" spc="225">
                <a:solidFill>
                  <a:srgbClr val="FBF6EE"/>
                </a:solidFill>
                <a:latin typeface="黑体"/>
                <a:ea typeface="黑体"/>
                <a:cs typeface="黑体"/>
              </a:rPr>
              <a:t>直面挑战 · 保持清醒 · 防微杜渐</a:t>
            </a:r>
            <a:endParaRPr sz="1290" b="1" spc="225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946059075-22"/>
          <p:cNvSpPr txBox="1"/>
          <p:nvPr/>
        </p:nvSpPr>
        <p:spPr>
          <a:xfrm>
            <a:off x="6239619" y="928688"/>
            <a:ext cx="28979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0E0B0"/>
                </a:solidFill>
                <a:latin typeface="微软雅黑"/>
                <a:ea typeface="微软雅黑"/>
                <a:cs typeface="微软雅黑"/>
              </a:rPr>
              <a:t>▲</a:t>
            </a:r>
            <a:endParaRPr sz="1350" b="1">
              <a:solidFill>
                <a:srgbClr val="F0E0B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946059120-40"/>
          <p:cNvSpPr txBox="1"/>
          <p:nvPr/>
        </p:nvSpPr>
        <p:spPr>
          <a:xfrm>
            <a:off x="612219" y="1614488"/>
            <a:ext cx="47577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壹</a:t>
            </a:r>
            <a:endParaRPr sz="106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946059122-42"/>
          <p:cNvSpPr txBox="1"/>
          <p:nvPr/>
        </p:nvSpPr>
        <p:spPr>
          <a:xfrm>
            <a:off x="1107281" y="1632347"/>
            <a:ext cx="123444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理想信念挑战</a:t>
            </a:r>
            <a:endParaRPr sz="135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946059112-32"/>
          <p:cNvSpPr txBox="1"/>
          <p:nvPr/>
        </p:nvSpPr>
        <p:spPr>
          <a:xfrm>
            <a:off x="1243013" y="2000250"/>
            <a:ext cx="3107531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受多元思潮冲击，个别党员</a:t>
            </a: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信仰动摇</a:t>
            </a: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、精神"缺钙"，出现"软骨病"。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946059122-43"/>
          <p:cNvSpPr txBox="1"/>
          <p:nvPr/>
        </p:nvSpPr>
        <p:spPr>
          <a:xfrm>
            <a:off x="4827032" y="1614488"/>
            <a:ext cx="47577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贰</a:t>
            </a:r>
            <a:endParaRPr sz="106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5" name="el-1791946059124-45"/>
          <p:cNvSpPr txBox="1"/>
          <p:nvPr/>
        </p:nvSpPr>
        <p:spPr>
          <a:xfrm>
            <a:off x="5322094" y="1632347"/>
            <a:ext cx="123444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宗旨意识挑战</a:t>
            </a:r>
            <a:endParaRPr sz="135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6" name="el-1791946059113-33"/>
          <p:cNvSpPr txBox="1"/>
          <p:nvPr/>
        </p:nvSpPr>
        <p:spPr>
          <a:xfrm>
            <a:off x="5457825" y="2000250"/>
            <a:ext cx="3107531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脱离群众倾向</a:t>
            </a: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，官僚主义、形式主义不同程度存在，淡化了公仆本色。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946059124-46"/>
          <p:cNvSpPr txBox="1"/>
          <p:nvPr/>
        </p:nvSpPr>
        <p:spPr>
          <a:xfrm>
            <a:off x="612219" y="2943225"/>
            <a:ext cx="47577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叁</a:t>
            </a:r>
            <a:endParaRPr sz="106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8" name="el-1791946059126-48"/>
          <p:cNvSpPr txBox="1"/>
          <p:nvPr/>
        </p:nvSpPr>
        <p:spPr>
          <a:xfrm>
            <a:off x="1107281" y="2961084"/>
            <a:ext cx="123444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纪律规矩挑战</a:t>
            </a:r>
            <a:endParaRPr sz="135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946059114-34"/>
          <p:cNvSpPr txBox="1"/>
          <p:nvPr/>
        </p:nvSpPr>
        <p:spPr>
          <a:xfrm>
            <a:off x="1243013" y="3328988"/>
            <a:ext cx="3107531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个别党员干部</a:t>
            </a: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纪律松弛</a:t>
            </a: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、规矩意识淡薄，甚至触碰红线、逾越底线。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946059126-49"/>
          <p:cNvSpPr txBox="1"/>
          <p:nvPr/>
        </p:nvSpPr>
        <p:spPr>
          <a:xfrm>
            <a:off x="4827032" y="2943225"/>
            <a:ext cx="475774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肆</a:t>
            </a:r>
            <a:endParaRPr sz="106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1" name="el-1791946059127-51"/>
          <p:cNvSpPr txBox="1"/>
          <p:nvPr/>
        </p:nvSpPr>
        <p:spPr>
          <a:xfrm>
            <a:off x="5322094" y="2961084"/>
            <a:ext cx="123444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作风腐化挑战</a:t>
            </a:r>
            <a:endParaRPr sz="135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2" name="el-1791946059115-35"/>
          <p:cNvSpPr txBox="1"/>
          <p:nvPr/>
        </p:nvSpPr>
        <p:spPr>
          <a:xfrm>
            <a:off x="5457825" y="3328988"/>
            <a:ext cx="3107531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享乐主义、奢靡之风抬头，极少数人</a:t>
            </a:r>
            <a:r>
              <a:rPr sz="112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蜕化变质</a:t>
            </a: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、以权谋私、腐化堕落。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946059132-52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54" name="el-1791946059133-53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9535-1"/>
          <p:cNvSpPr/>
          <p:nvPr/>
        </p:nvSpPr>
        <p:spPr>
          <a:xfrm>
            <a:off x="7286625" y="3286125"/>
            <a:ext cx="1857375" cy="1857375"/>
          </a:xfrm>
          <a:prstGeom prst="ellipse">
            <a:avLst/>
          </a:prstGeom>
          <a:gradFill rotWithShape="1">
            <a:gsLst>
              <a:gs pos="0">
                <a:srgbClr val="F2E9DC">
                  <a:alpha val="40000"/>
                </a:srgbClr>
              </a:gs>
              <a:gs pos="75000">
                <a:srgbClr val="FBF6EE">
                  <a:alpha val="4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4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59537-2"/>
          <p:cNvSpPr/>
          <p:nvPr/>
        </p:nvSpPr>
        <p:spPr>
          <a:xfrm>
            <a:off x="8143875" y="642938"/>
            <a:ext cx="714375" cy="714375"/>
          </a:xfrm>
          <a:prstGeom prst="roundRect">
            <a:avLst>
              <a:gd name="adj" fmla="val 5333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59538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5954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59538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59539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5954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59573-24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9546-9"/>
          <p:cNvSpPr/>
          <p:nvPr/>
        </p:nvSpPr>
        <p:spPr>
          <a:xfrm>
            <a:off x="7410301" y="117872"/>
            <a:ext cx="1447949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59560-18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946059553-12"/>
          <p:cNvSpPr txBox="1"/>
          <p:nvPr/>
        </p:nvSpPr>
        <p:spPr>
          <a:xfrm>
            <a:off x="542925" y="121444"/>
            <a:ext cx="173032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务必保持清醒警觉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46059544-8"/>
          <p:cNvSpPr txBox="1"/>
          <p:nvPr/>
        </p:nvSpPr>
        <p:spPr>
          <a:xfrm>
            <a:off x="7531745" y="196453"/>
            <a:ext cx="1612255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党课 · 第三讲 · 警示篇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el-1791946059556-13"/>
          <p:cNvSpPr txBox="1"/>
          <p:nvPr/>
        </p:nvSpPr>
        <p:spPr>
          <a:xfrm>
            <a:off x="2726345" y="785813"/>
            <a:ext cx="36433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68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el-1791946059557-15"/>
          <p:cNvSpPr txBox="1"/>
          <p:nvPr/>
        </p:nvSpPr>
        <p:spPr>
          <a:xfrm>
            <a:off x="6317642" y="785813"/>
            <a:ext cx="36433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68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946059547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946059558-16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13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946059558-17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13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946059562-19"/>
          <p:cNvSpPr/>
          <p:nvPr/>
        </p:nvSpPr>
        <p:spPr>
          <a:xfrm>
            <a:off x="3914772" y="692944"/>
            <a:ext cx="142875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0" name="el-1791946059562-20"/>
          <p:cNvSpPr/>
          <p:nvPr/>
        </p:nvSpPr>
        <p:spPr>
          <a:xfrm>
            <a:off x="3914772" y="1071563"/>
            <a:ext cx="142875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1" name="el-1791946059574-25"/>
          <p:cNvSpPr/>
          <p:nvPr/>
        </p:nvSpPr>
        <p:spPr>
          <a:xfrm>
            <a:off x="514350" y="1293019"/>
            <a:ext cx="8229600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4264"/>
                  <a:pt x="100000" y="9524"/>
                </a:cubicBezTo>
                <a:lnTo>
                  <a:pt x="100000" y="90476"/>
                </a:lnTo>
                <a:cubicBezTo>
                  <a:pt x="100000" y="95736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2" name="el-1791946059579-29"/>
          <p:cNvCxnSpPr/>
          <p:nvPr/>
        </p:nvCxnSpPr>
        <p:spPr>
          <a:xfrm>
            <a:off x="542925" y="1293019"/>
            <a:ext cx="914" cy="600075"/>
          </a:xfrm>
          <a:prstGeom prst="line">
            <a:avLst/>
          </a:prstGeom>
          <a:ln w="57150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946059589-36"/>
          <p:cNvSpPr/>
          <p:nvPr/>
        </p:nvSpPr>
        <p:spPr>
          <a:xfrm>
            <a:off x="742950" y="1428750"/>
            <a:ext cx="328613" cy="328613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el-1791946059592-38"/>
          <p:cNvSpPr/>
          <p:nvPr/>
        </p:nvSpPr>
        <p:spPr>
          <a:xfrm>
            <a:off x="7765256" y="1468041"/>
            <a:ext cx="785813" cy="250031"/>
          </a:xfrm>
          <a:prstGeom prst="roundRect">
            <a:avLst>
              <a:gd name="adj" fmla="val 50000"/>
            </a:avLst>
          </a:prstGeom>
          <a:solidFill>
            <a:srgbClr val="FBF1E0"/>
          </a:solidFill>
          <a:ln w="7144" algn="in">
            <a:solidFill>
              <a:srgbClr val="DFC39A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el-1791946059575-26"/>
          <p:cNvSpPr/>
          <p:nvPr/>
        </p:nvSpPr>
        <p:spPr>
          <a:xfrm>
            <a:off x="514350" y="1993106"/>
            <a:ext cx="8229600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4264"/>
                  <a:pt x="100000" y="9524"/>
                </a:cubicBezTo>
                <a:lnTo>
                  <a:pt x="100000" y="90476"/>
                </a:lnTo>
                <a:cubicBezTo>
                  <a:pt x="100000" y="95736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6" name="el-1791946059581-30"/>
          <p:cNvCxnSpPr/>
          <p:nvPr/>
        </p:nvCxnSpPr>
        <p:spPr>
          <a:xfrm>
            <a:off x="542925" y="1993106"/>
            <a:ext cx="914" cy="600075"/>
          </a:xfrm>
          <a:prstGeom prst="line">
            <a:avLst/>
          </a:prstGeom>
          <a:ln w="57150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946059594-40"/>
          <p:cNvSpPr/>
          <p:nvPr/>
        </p:nvSpPr>
        <p:spPr>
          <a:xfrm>
            <a:off x="742950" y="2128838"/>
            <a:ext cx="328613" cy="328613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el-1791946059611-43"/>
          <p:cNvSpPr/>
          <p:nvPr/>
        </p:nvSpPr>
        <p:spPr>
          <a:xfrm>
            <a:off x="7765256" y="2168128"/>
            <a:ext cx="785813" cy="250031"/>
          </a:xfrm>
          <a:prstGeom prst="roundRect">
            <a:avLst>
              <a:gd name="adj" fmla="val 50000"/>
            </a:avLst>
          </a:prstGeom>
          <a:solidFill>
            <a:srgbClr val="FBF1E0"/>
          </a:solidFill>
          <a:ln w="7144" algn="in">
            <a:solidFill>
              <a:srgbClr val="DFC39A"/>
            </a:solidFill>
            <a:prstDash val="solid"/>
          </a:ln>
        </p:spPr>
        <p:txBody>
          <a:bodyPr/>
          <a:lstStyle/>
          <a:p/>
        </p:txBody>
      </p:sp>
      <p:sp>
        <p:nvSpPr>
          <p:cNvPr id="29" name="el-1791946059577-27"/>
          <p:cNvSpPr/>
          <p:nvPr/>
        </p:nvSpPr>
        <p:spPr>
          <a:xfrm>
            <a:off x="514350" y="2693194"/>
            <a:ext cx="8229600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4264"/>
                  <a:pt x="100000" y="9524"/>
                </a:cubicBezTo>
                <a:lnTo>
                  <a:pt x="100000" y="90476"/>
                </a:lnTo>
                <a:cubicBezTo>
                  <a:pt x="100000" y="95736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0" name="el-1791946059581-31"/>
          <p:cNvCxnSpPr/>
          <p:nvPr/>
        </p:nvCxnSpPr>
        <p:spPr>
          <a:xfrm>
            <a:off x="542925" y="2693194"/>
            <a:ext cx="914" cy="600075"/>
          </a:xfrm>
          <a:prstGeom prst="line">
            <a:avLst/>
          </a:prstGeom>
          <a:ln w="57150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91946059613-45"/>
          <p:cNvSpPr/>
          <p:nvPr/>
        </p:nvSpPr>
        <p:spPr>
          <a:xfrm>
            <a:off x="742950" y="2828925"/>
            <a:ext cx="328613" cy="328613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2" name="el-1791946059615-47"/>
          <p:cNvSpPr/>
          <p:nvPr/>
        </p:nvSpPr>
        <p:spPr>
          <a:xfrm>
            <a:off x="7765256" y="2868216"/>
            <a:ext cx="785813" cy="250031"/>
          </a:xfrm>
          <a:prstGeom prst="roundRect">
            <a:avLst>
              <a:gd name="adj" fmla="val 50000"/>
            </a:avLst>
          </a:prstGeom>
          <a:solidFill>
            <a:srgbClr val="FBF1E0"/>
          </a:solidFill>
          <a:ln w="7144" algn="in">
            <a:solidFill>
              <a:srgbClr val="DFC39A"/>
            </a:solidFill>
            <a:prstDash val="solid"/>
          </a:ln>
        </p:spPr>
        <p:txBody>
          <a:bodyPr/>
          <a:lstStyle/>
          <a:p/>
        </p:txBody>
      </p:sp>
      <p:sp>
        <p:nvSpPr>
          <p:cNvPr id="33" name="el-1791946059578-28"/>
          <p:cNvSpPr/>
          <p:nvPr/>
        </p:nvSpPr>
        <p:spPr>
          <a:xfrm>
            <a:off x="514350" y="3393281"/>
            <a:ext cx="8229600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4264"/>
                  <a:pt x="100000" y="9524"/>
                </a:cubicBezTo>
                <a:lnTo>
                  <a:pt x="100000" y="90476"/>
                </a:lnTo>
                <a:cubicBezTo>
                  <a:pt x="100000" y="95736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4" name="el-1791946059582-32"/>
          <p:cNvCxnSpPr/>
          <p:nvPr/>
        </p:nvCxnSpPr>
        <p:spPr>
          <a:xfrm>
            <a:off x="542925" y="3393281"/>
            <a:ext cx="914" cy="600075"/>
          </a:xfrm>
          <a:prstGeom prst="line">
            <a:avLst/>
          </a:prstGeom>
          <a:ln w="57150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91946059616-49"/>
          <p:cNvSpPr/>
          <p:nvPr/>
        </p:nvSpPr>
        <p:spPr>
          <a:xfrm>
            <a:off x="742950" y="3529013"/>
            <a:ext cx="328613" cy="328613"/>
          </a:xfrm>
          <a:prstGeom prst="ellipse">
            <a:avLst/>
          </a:prstGeom>
          <a:solidFill>
            <a:srgbClr val="F2E9DC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6" name="el-1791946059618-52"/>
          <p:cNvSpPr/>
          <p:nvPr/>
        </p:nvSpPr>
        <p:spPr>
          <a:xfrm>
            <a:off x="7765256" y="3568303"/>
            <a:ext cx="785813" cy="250031"/>
          </a:xfrm>
          <a:prstGeom prst="roundRect">
            <a:avLst>
              <a:gd name="adj" fmla="val 50000"/>
            </a:avLst>
          </a:prstGeom>
          <a:solidFill>
            <a:srgbClr val="FBF1E0"/>
          </a:solidFill>
          <a:ln w="7144" algn="in">
            <a:solidFill>
              <a:srgbClr val="DFC39A"/>
            </a:solidFill>
            <a:prstDash val="solid"/>
          </a:ln>
        </p:spPr>
        <p:txBody>
          <a:bodyPr/>
          <a:lstStyle/>
          <a:p/>
        </p:txBody>
      </p:sp>
      <p:sp>
        <p:nvSpPr>
          <p:cNvPr id="37" name="el-1791946059550-11"/>
          <p:cNvSpPr/>
          <p:nvPr/>
        </p:nvSpPr>
        <p:spPr>
          <a:xfrm>
            <a:off x="514350" y="4164806"/>
            <a:ext cx="8229600" cy="528638"/>
          </a:xfrm>
          <a:prstGeom prst="roundRect">
            <a:avLst>
              <a:gd name="adj" fmla="val 7207"/>
            </a:avLst>
          </a:prstGeom>
          <a:solidFill>
            <a:srgbClr val="B02318"/>
          </a:solidFill>
          <a:ln w="7144" algn="in">
            <a:solidFill>
              <a:srgbClr val="8C1B14"/>
            </a:solidFill>
            <a:prstDash val="solid"/>
          </a:ln>
        </p:spPr>
        <p:txBody>
          <a:bodyPr/>
          <a:lstStyle/>
          <a:p/>
        </p:txBody>
      </p:sp>
      <p:sp>
        <p:nvSpPr>
          <p:cNvPr id="38" name="el-1791946059565-22"/>
          <p:cNvSpPr/>
          <p:nvPr/>
        </p:nvSpPr>
        <p:spPr>
          <a:xfrm>
            <a:off x="692944" y="4271963"/>
            <a:ext cx="985838" cy="314325"/>
          </a:xfrm>
          <a:prstGeom prst="roundRect">
            <a:avLst>
              <a:gd name="adj" fmla="val 50000"/>
            </a:avLst>
          </a:prstGeom>
          <a:solidFill>
            <a:srgbClr val="000000">
              <a:alpha val="15000"/>
            </a:srgbClr>
          </a:solidFill>
          <a:ln w="7144" algn="in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9" name="el-1791946059557-14"/>
          <p:cNvSpPr txBox="1"/>
          <p:nvPr/>
        </p:nvSpPr>
        <p:spPr>
          <a:xfrm>
            <a:off x="2965804" y="750094"/>
            <a:ext cx="3326693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存警醒之念 · 行慎独之道</a:t>
            </a:r>
            <a:endParaRPr sz="157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946059587-35"/>
          <p:cNvSpPr txBox="1"/>
          <p:nvPr/>
        </p:nvSpPr>
        <p:spPr>
          <a:xfrm>
            <a:off x="657225" y="1443038"/>
            <a:ext cx="500063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壹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946059586-33"/>
          <p:cNvSpPr txBox="1"/>
          <p:nvPr/>
        </p:nvSpPr>
        <p:spPr>
          <a:xfrm>
            <a:off x="1228725" y="1473064"/>
            <a:ext cx="6484382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习近平总书记告诫全党，要时刻保持解决大党独有难题的</a:t>
            </a: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清醒和坚定</a:t>
            </a: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946059590-37"/>
          <p:cNvSpPr txBox="1"/>
          <p:nvPr/>
        </p:nvSpPr>
        <p:spPr>
          <a:xfrm>
            <a:off x="7858125" y="1489472"/>
            <a:ext cx="792956" cy="207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谆谆告诫</a:t>
            </a:r>
            <a:endParaRPr sz="1120" b="1" spc="56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946059592-39"/>
          <p:cNvSpPr txBox="1"/>
          <p:nvPr/>
        </p:nvSpPr>
        <p:spPr>
          <a:xfrm>
            <a:off x="657225" y="2143125"/>
            <a:ext cx="500063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贰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4" name="el-1791946059594-41"/>
          <p:cNvSpPr txBox="1"/>
          <p:nvPr/>
        </p:nvSpPr>
        <p:spPr>
          <a:xfrm>
            <a:off x="1228725" y="2173151"/>
            <a:ext cx="6484382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作风问题关系人心向背，关系到党的生死存亡，容不得半点马虎松懈。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946059609-42"/>
          <p:cNvSpPr txBox="1"/>
          <p:nvPr/>
        </p:nvSpPr>
        <p:spPr>
          <a:xfrm>
            <a:off x="7858125" y="2189559"/>
            <a:ext cx="792956" cy="207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生死存亡</a:t>
            </a:r>
            <a:endParaRPr sz="1120" b="1" spc="56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946059611-44"/>
          <p:cNvSpPr txBox="1"/>
          <p:nvPr/>
        </p:nvSpPr>
        <p:spPr>
          <a:xfrm>
            <a:off x="657225" y="2843213"/>
            <a:ext cx="500063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叁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946059587-34"/>
          <p:cNvSpPr txBox="1"/>
          <p:nvPr/>
        </p:nvSpPr>
        <p:spPr>
          <a:xfrm>
            <a:off x="1228725" y="2873239"/>
            <a:ext cx="6580394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必须增强忧患意识，居安思危，警惕</a:t>
            </a: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"温水煮青蛙"</a:t>
            </a: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式的侵蚀和演变。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946059613-46"/>
          <p:cNvSpPr txBox="1"/>
          <p:nvPr/>
        </p:nvSpPr>
        <p:spPr>
          <a:xfrm>
            <a:off x="7858125" y="2889647"/>
            <a:ext cx="792956" cy="207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居安思危</a:t>
            </a:r>
            <a:endParaRPr sz="1120" b="1" spc="56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946059615-48"/>
          <p:cNvSpPr txBox="1"/>
          <p:nvPr/>
        </p:nvSpPr>
        <p:spPr>
          <a:xfrm>
            <a:off x="657225" y="3543300"/>
            <a:ext cx="500063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肆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0" name="el-1791946059617-50"/>
          <p:cNvSpPr txBox="1"/>
          <p:nvPr/>
        </p:nvSpPr>
        <p:spPr>
          <a:xfrm>
            <a:off x="1228725" y="3573326"/>
            <a:ext cx="6484382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只有持续加强党性修养，才能在各种风险考验面前稳得住心神、守得住底线。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946059617-51"/>
          <p:cNvSpPr txBox="1"/>
          <p:nvPr/>
        </p:nvSpPr>
        <p:spPr>
          <a:xfrm>
            <a:off x="7858125" y="3589734"/>
            <a:ext cx="792956" cy="207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守住底线</a:t>
            </a:r>
            <a:endParaRPr sz="1120" b="1" spc="56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946059563-21"/>
          <p:cNvSpPr txBox="1"/>
          <p:nvPr/>
        </p:nvSpPr>
        <p:spPr>
          <a:xfrm>
            <a:off x="828675" y="4321969"/>
            <a:ext cx="955119" cy="214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警示箴言</a:t>
            </a:r>
            <a:endParaRPr sz="118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946059565-23"/>
          <p:cNvSpPr txBox="1"/>
          <p:nvPr/>
        </p:nvSpPr>
        <p:spPr>
          <a:xfrm>
            <a:off x="1821656" y="4324090"/>
            <a:ext cx="3719751" cy="209959"/>
          </a:xfrm>
          <a:prstGeom prst="rect">
            <a:avLst/>
          </a:prstGeom>
          <a:noFill/>
          <a:ln>
            <a:noFill/>
          </a:ln>
          <a:effectLst>
            <a:outerShdw blurRad="14288" dist="7144" dir="5400000" algn="ctr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党性不是保险箱，松懈就会滑坡；警醒方能行稳致远</a:t>
            </a:r>
            <a:endParaRPr sz="118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946059625-53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55" name="el-1791946059625-54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9649-8"/>
          <p:cNvSpPr/>
          <p:nvPr/>
        </p:nvSpPr>
        <p:spPr>
          <a:xfrm>
            <a:off x="1000125" y="2286000"/>
            <a:ext cx="7143750" cy="2857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70000"/>
                </a:moveTo>
                <a:lnTo>
                  <a:pt x="99759" y="76860"/>
                </a:lnTo>
                <a:lnTo>
                  <a:pt x="99039" y="83657"/>
                </a:lnTo>
                <a:lnTo>
                  <a:pt x="97847" y="90320"/>
                </a:lnTo>
                <a:lnTo>
                  <a:pt x="96193" y="96787"/>
                </a:lnTo>
                <a:lnTo>
                  <a:pt x="95108" y="100000"/>
                </a:lnTo>
                <a:lnTo>
                  <a:pt x="4892" y="100000"/>
                </a:lnTo>
                <a:lnTo>
                  <a:pt x="3807" y="96787"/>
                </a:lnTo>
                <a:lnTo>
                  <a:pt x="2153" y="90320"/>
                </a:lnTo>
                <a:lnTo>
                  <a:pt x="961" y="83657"/>
                </a:lnTo>
                <a:lnTo>
                  <a:pt x="241" y="76860"/>
                </a:lnTo>
                <a:lnTo>
                  <a:pt x="0" y="70000"/>
                </a:lnTo>
                <a:lnTo>
                  <a:pt x="241" y="63140"/>
                </a:lnTo>
                <a:lnTo>
                  <a:pt x="961" y="56343"/>
                </a:lnTo>
                <a:lnTo>
                  <a:pt x="2153" y="49680"/>
                </a:lnTo>
                <a:lnTo>
                  <a:pt x="3807" y="43213"/>
                </a:lnTo>
                <a:lnTo>
                  <a:pt x="5904" y="37003"/>
                </a:lnTo>
                <a:lnTo>
                  <a:pt x="8427" y="31110"/>
                </a:lnTo>
                <a:lnTo>
                  <a:pt x="11349" y="25593"/>
                </a:lnTo>
                <a:lnTo>
                  <a:pt x="14644" y="20503"/>
                </a:lnTo>
                <a:lnTo>
                  <a:pt x="18280" y="15890"/>
                </a:lnTo>
                <a:lnTo>
                  <a:pt x="22221" y="11797"/>
                </a:lnTo>
                <a:lnTo>
                  <a:pt x="26431" y="8267"/>
                </a:lnTo>
                <a:lnTo>
                  <a:pt x="30865" y="5330"/>
                </a:lnTo>
                <a:lnTo>
                  <a:pt x="35485" y="3013"/>
                </a:lnTo>
                <a:lnTo>
                  <a:pt x="40245" y="1347"/>
                </a:lnTo>
                <a:lnTo>
                  <a:pt x="45099" y="337"/>
                </a:lnTo>
                <a:lnTo>
                  <a:pt x="50000" y="0"/>
                </a:lnTo>
                <a:lnTo>
                  <a:pt x="54901" y="337"/>
                </a:lnTo>
                <a:lnTo>
                  <a:pt x="59755" y="1347"/>
                </a:lnTo>
                <a:lnTo>
                  <a:pt x="64515" y="3013"/>
                </a:lnTo>
                <a:lnTo>
                  <a:pt x="69135" y="5330"/>
                </a:lnTo>
                <a:lnTo>
                  <a:pt x="73569" y="8267"/>
                </a:lnTo>
                <a:lnTo>
                  <a:pt x="77779" y="11797"/>
                </a:lnTo>
                <a:lnTo>
                  <a:pt x="81720" y="15890"/>
                </a:lnTo>
                <a:lnTo>
                  <a:pt x="85356" y="20503"/>
                </a:lnTo>
                <a:lnTo>
                  <a:pt x="88651" y="25593"/>
                </a:lnTo>
                <a:lnTo>
                  <a:pt x="91573" y="31110"/>
                </a:lnTo>
                <a:lnTo>
                  <a:pt x="94096" y="37003"/>
                </a:lnTo>
                <a:lnTo>
                  <a:pt x="96193" y="43213"/>
                </a:lnTo>
                <a:lnTo>
                  <a:pt x="97847" y="49680"/>
                </a:lnTo>
                <a:lnTo>
                  <a:pt x="99039" y="56343"/>
                </a:lnTo>
                <a:lnTo>
                  <a:pt x="99759" y="6314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42000"/>
                </a:srgbClr>
              </a:gs>
              <a:gs pos="45000">
                <a:srgbClr val="C9A227">
                  <a:alpha val="14000"/>
                </a:srgbClr>
              </a:gs>
              <a:gs pos="72000">
                <a:srgbClr val="C9A22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pic>
        <p:nvPicPr>
          <p:cNvPr id="3" name="el-1791946060057-4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4" name="el-1791946060042-4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91946059650-9"/>
          <p:cNvSpPr/>
          <p:nvPr/>
        </p:nvSpPr>
        <p:spPr>
          <a:xfrm>
            <a:off x="1857375" y="642938"/>
            <a:ext cx="5429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75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946059651-10"/>
          <p:cNvSpPr/>
          <p:nvPr/>
        </p:nvSpPr>
        <p:spPr>
          <a:xfrm>
            <a:off x="1857375" y="4493419"/>
            <a:ext cx="5429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75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7" name="el-1791946059641-1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2318">
                  <a:alpha val="60000"/>
                </a:srgbClr>
              </a:gs>
              <a:gs pos="40000">
                <a:srgbClr val="8C1B14">
                  <a:alpha val="60000"/>
                </a:srgbClr>
              </a:gs>
              <a:gs pos="100000">
                <a:srgbClr val="C9A227">
                  <a:alpha val="60000"/>
                </a:srgbClr>
              </a:gs>
            </a:gsLst>
            <a:lin ang="5400000" scaled="0"/>
          </a:gradFill>
          <a:ln>
            <a:noFill/>
          </a:ln>
          <a:effectLst>
            <a:outerShdw blurRad="85725" algn="ctr">
              <a:srgbClr val="C9A227">
                <a:alpha val="30000"/>
              </a:srgbClr>
            </a:outerShdw>
          </a:effectLst>
        </p:spPr>
        <p:txBody>
          <a:bodyPr/>
          <a:lstStyle/>
          <a:p/>
        </p:txBody>
      </p:sp>
      <p:sp>
        <p:nvSpPr>
          <p:cNvPr id="8" name="el-1791946059642-2"/>
          <p:cNvSpPr/>
          <p:nvPr/>
        </p:nvSpPr>
        <p:spPr>
          <a:xfrm>
            <a:off x="8486775" y="1285875"/>
            <a:ext cx="14288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12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9" name="el-1791946059642-3"/>
          <p:cNvSpPr/>
          <p:nvPr/>
        </p:nvSpPr>
        <p:spPr>
          <a:xfrm>
            <a:off x="642938" y="1285875"/>
            <a:ext cx="14288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12000"/>
                </a:srgbClr>
              </a:gs>
              <a:gs pos="100000">
                <a:srgbClr val="C9A227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0" name="el-1791946059643-4"/>
          <p:cNvSpPr/>
          <p:nvPr/>
        </p:nvSpPr>
        <p:spPr>
          <a:xfrm>
            <a:off x="8572500" y="214313"/>
            <a:ext cx="285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5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46059644-5"/>
          <p:cNvSpPr/>
          <p:nvPr/>
        </p:nvSpPr>
        <p:spPr>
          <a:xfrm>
            <a:off x="8843963" y="214313"/>
            <a:ext cx="14288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59644-6"/>
          <p:cNvSpPr/>
          <p:nvPr/>
        </p:nvSpPr>
        <p:spPr>
          <a:xfrm>
            <a:off x="285750" y="4914900"/>
            <a:ext cx="285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946059644-7"/>
          <p:cNvSpPr/>
          <p:nvPr/>
        </p:nvSpPr>
        <p:spPr>
          <a:xfrm>
            <a:off x="285750" y="4643438"/>
            <a:ext cx="14288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946059659-14"/>
          <p:cNvSpPr/>
          <p:nvPr/>
        </p:nvSpPr>
        <p:spPr>
          <a:xfrm>
            <a:off x="3714638" y="2088096"/>
            <a:ext cx="1714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946059662-15"/>
          <p:cNvSpPr/>
          <p:nvPr/>
        </p:nvSpPr>
        <p:spPr>
          <a:xfrm>
            <a:off x="3536045" y="3337471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75000"/>
                </a:srgbClr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46059663-16"/>
          <p:cNvSpPr/>
          <p:nvPr/>
        </p:nvSpPr>
        <p:spPr>
          <a:xfrm rot="2700000">
            <a:off x="4536170" y="3305324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  <a:effectLst>
            <a:outerShdw blurRad="85725" algn="ctr">
              <a:srgbClr val="C9A227">
                <a:alpha val="60000"/>
              </a:srgbClr>
            </a:outerShdw>
          </a:effectLst>
        </p:spPr>
        <p:txBody>
          <a:bodyPr/>
          <a:lstStyle/>
          <a:p/>
        </p:txBody>
      </p:sp>
      <p:sp>
        <p:nvSpPr>
          <p:cNvPr id="17" name="el-1791946059663-17"/>
          <p:cNvSpPr/>
          <p:nvPr/>
        </p:nvSpPr>
        <p:spPr>
          <a:xfrm>
            <a:off x="4750482" y="3337471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75000"/>
                </a:srgbClr>
              </a:gs>
              <a:gs pos="100000">
                <a:srgbClr val="C9A227">
                  <a:alpha val="10000"/>
                </a:srgbClr>
              </a:gs>
            </a:gsLst>
            <a:lin ang="108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8" name="el-1791946059664-18"/>
          <p:cNvSpPr/>
          <p:nvPr/>
        </p:nvSpPr>
        <p:spPr>
          <a:xfrm>
            <a:off x="4007532" y="3651796"/>
            <a:ext cx="4286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9" name="el-1791946059665-19"/>
          <p:cNvSpPr/>
          <p:nvPr/>
        </p:nvSpPr>
        <p:spPr>
          <a:xfrm>
            <a:off x="4550457" y="3633936"/>
            <a:ext cx="42863" cy="42863"/>
          </a:xfrm>
          <a:prstGeom prst="ellipse">
            <a:avLst/>
          </a:prstGeom>
          <a:solidFill>
            <a:srgbClr val="C9A227">
              <a:alpha val="80000"/>
            </a:srgbClr>
          </a:solidFill>
          <a:ln>
            <a:noFill/>
          </a:ln>
          <a:effectLst>
            <a:outerShdw blurRad="57150" algn="ctr">
              <a:srgbClr val="C9A227">
                <a:alpha val="40000"/>
              </a:srgbClr>
            </a:outerShdw>
          </a:effectLst>
        </p:spPr>
        <p:txBody>
          <a:bodyPr/>
          <a:lstStyle/>
          <a:p/>
        </p:txBody>
      </p:sp>
      <p:sp>
        <p:nvSpPr>
          <p:cNvPr id="20" name="el-1791946059666-20"/>
          <p:cNvSpPr/>
          <p:nvPr/>
        </p:nvSpPr>
        <p:spPr>
          <a:xfrm>
            <a:off x="4707620" y="3651796"/>
            <a:ext cx="4286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100000">
                <a:srgbClr val="C9A227">
                  <a:alpha val="1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1" name="el-1791946059656-11"/>
          <p:cNvSpPr txBox="1"/>
          <p:nvPr/>
        </p:nvSpPr>
        <p:spPr>
          <a:xfrm>
            <a:off x="3253867" y="773646"/>
            <a:ext cx="2636155" cy="1071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30" b="1" spc="506">
                <a:gradFill rotWithShape="1">
                  <a:gsLst>
                    <a:gs pos="0">
                      <a:srgbClr val="E7C968"/>
                    </a:gs>
                    <a:gs pos="28000">
                      <a:srgbClr val="C9A227"/>
                    </a:gs>
                    <a:gs pos="72000">
                      <a:srgbClr val="9E7C1A"/>
                    </a:gs>
                    <a:gs pos="100000">
                      <a:srgbClr val="C9A227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肆</a:t>
            </a:r>
            <a:endParaRPr sz="8430" b="1" spc="506">
              <a:gradFill rotWithShape="1">
                <a:gsLst>
                  <a:gs pos="0">
                    <a:srgbClr val="E7C968"/>
                  </a:gs>
                  <a:gs pos="28000">
                    <a:srgbClr val="C9A227"/>
                  </a:gs>
                  <a:gs pos="72000">
                    <a:srgbClr val="9E7C1A"/>
                  </a:gs>
                  <a:gs pos="100000">
                    <a:srgbClr val="C9A227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946059656-12"/>
          <p:cNvSpPr txBox="1"/>
          <p:nvPr/>
        </p:nvSpPr>
        <p:spPr>
          <a:xfrm>
            <a:off x="1655832" y="2445283"/>
            <a:ext cx="5832224" cy="44570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000000">
                <a:alpha val="4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2920" b="1" spc="293">
                <a:solidFill>
                  <a:srgbClr val="F9EED7"/>
                </a:solidFill>
                <a:latin typeface="黑体"/>
                <a:ea typeface="黑体"/>
                <a:cs typeface="黑体"/>
              </a:rPr>
              <a:t>躬身践行党性修养的实践路径</a:t>
            </a:r>
            <a:endParaRPr sz="2920" b="1" spc="293">
              <a:solidFill>
                <a:srgbClr val="F9EED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46059657-13"/>
          <p:cNvSpPr txBox="1"/>
          <p:nvPr/>
        </p:nvSpPr>
        <p:spPr>
          <a:xfrm>
            <a:off x="3580005" y="4048274"/>
            <a:ext cx="198376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338">
                <a:solidFill>
                  <a:srgbClr val="C9A227">
                    <a:alpha val="45000"/>
                  </a:srgbClr>
                </a:solidFill>
                <a:latin typeface="黑体"/>
                <a:ea typeface="黑体"/>
                <a:cs typeface="黑体"/>
              </a:rPr>
              <a:t>PART FOUR</a:t>
            </a:r>
            <a:endParaRPr sz="1010" spc="338">
              <a:solidFill>
                <a:srgbClr val="C9A227">
                  <a:alpha val="45000"/>
                </a:srgbClr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59673-1"/>
          <p:cNvSpPr/>
          <p:nvPr/>
        </p:nvSpPr>
        <p:spPr>
          <a:xfrm>
            <a:off x="7143750" y="3143250"/>
            <a:ext cx="2000250" cy="2000250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75000">
                <a:srgbClr val="FBF6EE">
                  <a:alpha val="5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59674-2"/>
          <p:cNvSpPr/>
          <p:nvPr/>
        </p:nvSpPr>
        <p:spPr>
          <a:xfrm>
            <a:off x="8001000" y="642938"/>
            <a:ext cx="857250" cy="857250"/>
          </a:xfrm>
          <a:prstGeom prst="roundRect">
            <a:avLst>
              <a:gd name="adj" fmla="val 4444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59674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59677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59675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59676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5967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59693-20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59681-9"/>
          <p:cNvSpPr/>
          <p:nvPr/>
        </p:nvSpPr>
        <p:spPr>
          <a:xfrm>
            <a:off x="7527057" y="117872"/>
            <a:ext cx="1331193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946059694-21"/>
          <p:cNvCxnSpPr/>
          <p:nvPr/>
        </p:nvCxnSpPr>
        <p:spPr>
          <a:xfrm>
            <a:off x="3759957" y="1168003"/>
            <a:ext cx="914" cy="2343150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91946059705-30"/>
          <p:cNvCxnSpPr/>
          <p:nvPr/>
        </p:nvCxnSpPr>
        <p:spPr>
          <a:xfrm>
            <a:off x="1733476" y="2353866"/>
            <a:ext cx="28575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946059717-41"/>
          <p:cNvSpPr/>
          <p:nvPr/>
        </p:nvSpPr>
        <p:spPr>
          <a:xfrm>
            <a:off x="2104951" y="2325291"/>
            <a:ext cx="57150" cy="57150"/>
          </a:xfrm>
          <a:prstGeom prst="ellipse">
            <a:avLst/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4" name="el-1791946059705-31"/>
          <p:cNvCxnSpPr/>
          <p:nvPr/>
        </p:nvCxnSpPr>
        <p:spPr>
          <a:xfrm>
            <a:off x="2247826" y="2353866"/>
            <a:ext cx="285750" cy="914"/>
          </a:xfrm>
          <a:prstGeom prst="line">
            <a:avLst/>
          </a:prstGeom>
          <a:ln w="14288" cap="flat">
            <a:solidFill>
              <a:srgbClr val="C9A22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46059699-24"/>
          <p:cNvSpPr/>
          <p:nvPr/>
        </p:nvSpPr>
        <p:spPr>
          <a:xfrm>
            <a:off x="4110000" y="1140991"/>
            <a:ext cx="4633950" cy="7228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768" y="0"/>
                </a:lnTo>
                <a:cubicBezTo>
                  <a:pt x="99448" y="0"/>
                  <a:pt x="100000" y="3535"/>
                  <a:pt x="100000" y="7895"/>
                </a:cubicBezTo>
                <a:lnTo>
                  <a:pt x="100000" y="92105"/>
                </a:lnTo>
                <a:cubicBezTo>
                  <a:pt x="100000" y="96465"/>
                  <a:pt x="99448" y="100000"/>
                  <a:pt x="9876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946059702-27"/>
          <p:cNvCxnSpPr/>
          <p:nvPr/>
        </p:nvCxnSpPr>
        <p:spPr>
          <a:xfrm>
            <a:off x="4131432" y="1140991"/>
            <a:ext cx="914" cy="72285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46059709-33"/>
          <p:cNvSpPr/>
          <p:nvPr/>
        </p:nvSpPr>
        <p:spPr>
          <a:xfrm>
            <a:off x="4310025" y="1352401"/>
            <a:ext cx="300038" cy="300038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946059700-25"/>
          <p:cNvSpPr/>
          <p:nvPr/>
        </p:nvSpPr>
        <p:spPr>
          <a:xfrm>
            <a:off x="4110000" y="1978149"/>
            <a:ext cx="4633950" cy="7228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768" y="0"/>
                </a:lnTo>
                <a:cubicBezTo>
                  <a:pt x="99448" y="0"/>
                  <a:pt x="100000" y="3535"/>
                  <a:pt x="100000" y="7895"/>
                </a:cubicBezTo>
                <a:lnTo>
                  <a:pt x="100000" y="92105"/>
                </a:lnTo>
                <a:cubicBezTo>
                  <a:pt x="100000" y="96465"/>
                  <a:pt x="99448" y="100000"/>
                  <a:pt x="9876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946059703-28"/>
          <p:cNvCxnSpPr/>
          <p:nvPr/>
        </p:nvCxnSpPr>
        <p:spPr>
          <a:xfrm>
            <a:off x="4131432" y="1978149"/>
            <a:ext cx="914" cy="72285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946059711-36"/>
          <p:cNvSpPr/>
          <p:nvPr/>
        </p:nvSpPr>
        <p:spPr>
          <a:xfrm>
            <a:off x="4310025" y="2189559"/>
            <a:ext cx="300038" cy="300038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1" name="el-1791946059701-26"/>
          <p:cNvSpPr/>
          <p:nvPr/>
        </p:nvSpPr>
        <p:spPr>
          <a:xfrm>
            <a:off x="4110000" y="2815307"/>
            <a:ext cx="4633950" cy="7228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768" y="0"/>
                </a:lnTo>
                <a:cubicBezTo>
                  <a:pt x="99448" y="0"/>
                  <a:pt x="100000" y="3535"/>
                  <a:pt x="100000" y="7895"/>
                </a:cubicBezTo>
                <a:lnTo>
                  <a:pt x="100000" y="92105"/>
                </a:lnTo>
                <a:cubicBezTo>
                  <a:pt x="100000" y="96465"/>
                  <a:pt x="99448" y="100000"/>
                  <a:pt x="9876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2" name="el-1791946059703-29"/>
          <p:cNvCxnSpPr/>
          <p:nvPr/>
        </p:nvCxnSpPr>
        <p:spPr>
          <a:xfrm>
            <a:off x="4131432" y="2815307"/>
            <a:ext cx="914" cy="72285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946059713-39"/>
          <p:cNvSpPr/>
          <p:nvPr/>
        </p:nvSpPr>
        <p:spPr>
          <a:xfrm>
            <a:off x="4310025" y="3026718"/>
            <a:ext cx="300038" cy="300038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el-1791946059689-16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el-1791946059686-13"/>
          <p:cNvSpPr txBox="1"/>
          <p:nvPr/>
        </p:nvSpPr>
        <p:spPr>
          <a:xfrm>
            <a:off x="557213" y="125016"/>
            <a:ext cx="2632583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夯实理论武装，筑牢信仰之基</a:t>
            </a:r>
            <a:endParaRPr sz="140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46059680-8"/>
          <p:cNvSpPr txBox="1"/>
          <p:nvPr/>
        </p:nvSpPr>
        <p:spPr>
          <a:xfrm>
            <a:off x="7648501" y="196453"/>
            <a:ext cx="139948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第四部分 · 实践路径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946059697-22"/>
          <p:cNvSpPr txBox="1"/>
          <p:nvPr/>
        </p:nvSpPr>
        <p:spPr>
          <a:xfrm>
            <a:off x="542925" y="1382316"/>
            <a:ext cx="3181313" cy="800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3150"/>
              </a:lnSpc>
            </a:pPr>
            <a:r>
              <a:rPr sz="2250" b="1" spc="169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学思用贯通</a:t>
            </a:r>
            <a:endParaRPr sz="2250" b="1" spc="169">
              <a:solidFill>
                <a:srgbClr val="B02318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3150"/>
              </a:lnSpc>
            </a:pPr>
            <a:r>
              <a:rPr sz="2250" b="1" spc="169">
                <a:solidFill>
                  <a:srgbClr val="B02318"/>
                </a:solidFill>
                <a:latin typeface="黑体"/>
                <a:ea typeface="黑体"/>
                <a:cs typeface="黑体"/>
              </a:rPr>
              <a:t>知信行统一</a:t>
            </a:r>
            <a:endParaRPr sz="2250" b="1" spc="169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46059697-23"/>
          <p:cNvSpPr txBox="1"/>
          <p:nvPr/>
        </p:nvSpPr>
        <p:spPr>
          <a:xfrm>
            <a:off x="628650" y="2525316"/>
            <a:ext cx="3009863" cy="771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025"/>
              </a:lnSpc>
            </a:pP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把学习成果转化为坚定理想信念、锤炼党性修养、指导实践工作的强大力量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46059706-32"/>
          <p:cNvSpPr txBox="1"/>
          <p:nvPr/>
        </p:nvSpPr>
        <p:spPr>
          <a:xfrm>
            <a:off x="4106571" y="1359545"/>
            <a:ext cx="70694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01</a:t>
            </a:r>
            <a:endParaRPr sz="123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46059709-34"/>
          <p:cNvSpPr txBox="1"/>
          <p:nvPr/>
        </p:nvSpPr>
        <p:spPr>
          <a:xfrm>
            <a:off x="4724363" y="1262435"/>
            <a:ext cx="3855281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系统学习党的创新理论，原原本本学、联系实际学、深入思考学。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946059709-35"/>
          <p:cNvSpPr txBox="1"/>
          <p:nvPr/>
        </p:nvSpPr>
        <p:spPr>
          <a:xfrm>
            <a:off x="4106571" y="2196703"/>
            <a:ext cx="70694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02</a:t>
            </a:r>
            <a:endParaRPr sz="123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46059711-37"/>
          <p:cNvSpPr txBox="1"/>
          <p:nvPr/>
        </p:nvSpPr>
        <p:spPr>
          <a:xfrm>
            <a:off x="4724363" y="2099593"/>
            <a:ext cx="3855281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坚持读原著、学原文、悟原理，做到学思用贯通、知信行统一。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946059711-38"/>
          <p:cNvSpPr txBox="1"/>
          <p:nvPr/>
        </p:nvSpPr>
        <p:spPr>
          <a:xfrm>
            <a:off x="4106571" y="3033861"/>
            <a:ext cx="706946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03</a:t>
            </a:r>
            <a:endParaRPr sz="123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946059713-40"/>
          <p:cNvSpPr txBox="1"/>
          <p:nvPr/>
        </p:nvSpPr>
        <p:spPr>
          <a:xfrm>
            <a:off x="4724363" y="2936751"/>
            <a:ext cx="3855281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完善"第一议题"制度和集中学习制度，推动理论学习常态化长效化。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946059681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946059687-14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15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946059687-15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15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8" name="el-1791946059684-11"/>
          <p:cNvSpPr/>
          <p:nvPr/>
        </p:nvSpPr>
        <p:spPr>
          <a:xfrm>
            <a:off x="514350" y="3709615"/>
            <a:ext cx="8229600" cy="464344"/>
          </a:xfrm>
          <a:prstGeom prst="roundRect">
            <a:avLst>
              <a:gd name="adj" fmla="val 8205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39" name="el-1791946059685-12"/>
          <p:cNvSpPr/>
          <p:nvPr/>
        </p:nvSpPr>
        <p:spPr>
          <a:xfrm>
            <a:off x="521494" y="3784625"/>
            <a:ext cx="42863" cy="31499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946059690-18"/>
          <p:cNvSpPr/>
          <p:nvPr/>
        </p:nvSpPr>
        <p:spPr>
          <a:xfrm>
            <a:off x="692944" y="3802484"/>
            <a:ext cx="900113" cy="278606"/>
          </a:xfrm>
          <a:prstGeom prst="roundRect">
            <a:avLst>
              <a:gd name="adj" fmla="val 50000"/>
            </a:avLst>
          </a:prstGeom>
          <a:solidFill>
            <a:srgbClr val="FBF6EE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41" name="el-1791946059689-17"/>
          <p:cNvSpPr txBox="1"/>
          <p:nvPr/>
        </p:nvSpPr>
        <p:spPr>
          <a:xfrm>
            <a:off x="800100" y="3838203"/>
            <a:ext cx="892969" cy="207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行动指南</a:t>
            </a:r>
            <a:endParaRPr sz="112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946059690-19"/>
          <p:cNvSpPr txBox="1"/>
          <p:nvPr/>
        </p:nvSpPr>
        <p:spPr>
          <a:xfrm>
            <a:off x="1735931" y="3836752"/>
            <a:ext cx="3491119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以学铸魂 · 以学增智 · 以学正风 · 以学促干</a:t>
            </a:r>
            <a:endParaRPr sz="118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946059719-42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el-1791946059719-43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60101-1"/>
          <p:cNvSpPr/>
          <p:nvPr/>
        </p:nvSpPr>
        <p:spPr>
          <a:xfrm>
            <a:off x="7929563" y="714375"/>
            <a:ext cx="1000125" cy="1000125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9A227">
                <a:alpha val="1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60103-2"/>
          <p:cNvSpPr/>
          <p:nvPr/>
        </p:nvSpPr>
        <p:spPr>
          <a:xfrm>
            <a:off x="7143750" y="3500438"/>
            <a:ext cx="1428750" cy="1428750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70000">
                <a:srgbClr val="F2E9D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946060104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60106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60104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60105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6010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60133-21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60113-9"/>
          <p:cNvSpPr/>
          <p:nvPr/>
        </p:nvSpPr>
        <p:spPr>
          <a:xfrm>
            <a:off x="7648501" y="117872"/>
            <a:ext cx="1209749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60134-22"/>
          <p:cNvSpPr/>
          <p:nvPr/>
        </p:nvSpPr>
        <p:spPr>
          <a:xfrm>
            <a:off x="514350" y="842963"/>
            <a:ext cx="257175" cy="28575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60137-23"/>
          <p:cNvSpPr/>
          <p:nvPr/>
        </p:nvSpPr>
        <p:spPr>
          <a:xfrm>
            <a:off x="514350" y="1160859"/>
            <a:ext cx="82296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1" y="0"/>
                </a:moveTo>
                <a:lnTo>
                  <a:pt x="99479" y="0"/>
                </a:lnTo>
                <a:lnTo>
                  <a:pt x="99530" y="38"/>
                </a:lnTo>
                <a:lnTo>
                  <a:pt x="99581" y="170"/>
                </a:lnTo>
                <a:lnTo>
                  <a:pt x="99631" y="358"/>
                </a:lnTo>
                <a:lnTo>
                  <a:pt x="99678" y="642"/>
                </a:lnTo>
                <a:lnTo>
                  <a:pt x="99725" y="1000"/>
                </a:lnTo>
                <a:lnTo>
                  <a:pt x="99769" y="1434"/>
                </a:lnTo>
                <a:lnTo>
                  <a:pt x="99809" y="1925"/>
                </a:lnTo>
                <a:lnTo>
                  <a:pt x="99847" y="2491"/>
                </a:lnTo>
                <a:lnTo>
                  <a:pt x="99882" y="3113"/>
                </a:lnTo>
                <a:lnTo>
                  <a:pt x="99912" y="3774"/>
                </a:lnTo>
                <a:lnTo>
                  <a:pt x="99939" y="4491"/>
                </a:lnTo>
                <a:lnTo>
                  <a:pt x="99961" y="5245"/>
                </a:lnTo>
                <a:lnTo>
                  <a:pt x="99978" y="6019"/>
                </a:lnTo>
                <a:lnTo>
                  <a:pt x="99990" y="6830"/>
                </a:lnTo>
                <a:lnTo>
                  <a:pt x="99998" y="7660"/>
                </a:lnTo>
                <a:lnTo>
                  <a:pt x="100000" y="8491"/>
                </a:lnTo>
                <a:lnTo>
                  <a:pt x="100000" y="91509"/>
                </a:lnTo>
                <a:lnTo>
                  <a:pt x="99998" y="92340"/>
                </a:lnTo>
                <a:lnTo>
                  <a:pt x="99990" y="93170"/>
                </a:lnTo>
                <a:lnTo>
                  <a:pt x="99978" y="93981"/>
                </a:lnTo>
                <a:lnTo>
                  <a:pt x="99961" y="94755"/>
                </a:lnTo>
                <a:lnTo>
                  <a:pt x="99939" y="95509"/>
                </a:lnTo>
                <a:lnTo>
                  <a:pt x="99912" y="96226"/>
                </a:lnTo>
                <a:lnTo>
                  <a:pt x="99882" y="96887"/>
                </a:lnTo>
                <a:lnTo>
                  <a:pt x="99847" y="97509"/>
                </a:lnTo>
                <a:lnTo>
                  <a:pt x="99809" y="98075"/>
                </a:lnTo>
                <a:lnTo>
                  <a:pt x="99769" y="98566"/>
                </a:lnTo>
                <a:lnTo>
                  <a:pt x="99725" y="99000"/>
                </a:lnTo>
                <a:lnTo>
                  <a:pt x="99678" y="99358"/>
                </a:lnTo>
                <a:lnTo>
                  <a:pt x="99631" y="99642"/>
                </a:lnTo>
                <a:lnTo>
                  <a:pt x="99581" y="99830"/>
                </a:lnTo>
                <a:lnTo>
                  <a:pt x="99530" y="99962"/>
                </a:lnTo>
                <a:lnTo>
                  <a:pt x="99479" y="100000"/>
                </a:lnTo>
                <a:lnTo>
                  <a:pt x="521" y="100000"/>
                </a:lnTo>
                <a:lnTo>
                  <a:pt x="470" y="99962"/>
                </a:lnTo>
                <a:lnTo>
                  <a:pt x="419" y="99830"/>
                </a:lnTo>
                <a:lnTo>
                  <a:pt x="369" y="99642"/>
                </a:lnTo>
                <a:lnTo>
                  <a:pt x="322" y="99358"/>
                </a:lnTo>
                <a:lnTo>
                  <a:pt x="275" y="99000"/>
                </a:lnTo>
                <a:lnTo>
                  <a:pt x="231" y="98566"/>
                </a:lnTo>
                <a:lnTo>
                  <a:pt x="191" y="98075"/>
                </a:lnTo>
                <a:lnTo>
                  <a:pt x="153" y="97509"/>
                </a:lnTo>
                <a:lnTo>
                  <a:pt x="118" y="96887"/>
                </a:lnTo>
                <a:lnTo>
                  <a:pt x="88" y="96226"/>
                </a:lnTo>
                <a:lnTo>
                  <a:pt x="61" y="95509"/>
                </a:lnTo>
                <a:lnTo>
                  <a:pt x="39" y="94755"/>
                </a:lnTo>
                <a:lnTo>
                  <a:pt x="22" y="93981"/>
                </a:lnTo>
                <a:lnTo>
                  <a:pt x="10" y="93170"/>
                </a:lnTo>
                <a:lnTo>
                  <a:pt x="2" y="92340"/>
                </a:lnTo>
                <a:lnTo>
                  <a:pt x="0" y="91509"/>
                </a:lnTo>
                <a:lnTo>
                  <a:pt x="0" y="8491"/>
                </a:lnTo>
                <a:lnTo>
                  <a:pt x="2" y="7660"/>
                </a:lnTo>
                <a:lnTo>
                  <a:pt x="10" y="6830"/>
                </a:lnTo>
                <a:lnTo>
                  <a:pt x="22" y="6019"/>
                </a:lnTo>
                <a:lnTo>
                  <a:pt x="39" y="5245"/>
                </a:lnTo>
                <a:lnTo>
                  <a:pt x="61" y="4491"/>
                </a:lnTo>
                <a:lnTo>
                  <a:pt x="88" y="3774"/>
                </a:lnTo>
                <a:lnTo>
                  <a:pt x="118" y="3113"/>
                </a:lnTo>
                <a:lnTo>
                  <a:pt x="153" y="2491"/>
                </a:lnTo>
                <a:lnTo>
                  <a:pt x="191" y="1925"/>
                </a:lnTo>
                <a:lnTo>
                  <a:pt x="231" y="1434"/>
                </a:lnTo>
                <a:lnTo>
                  <a:pt x="275" y="1000"/>
                </a:lnTo>
                <a:lnTo>
                  <a:pt x="322" y="642"/>
                </a:lnTo>
                <a:lnTo>
                  <a:pt x="369" y="358"/>
                </a:lnTo>
                <a:lnTo>
                  <a:pt x="419" y="170"/>
                </a:lnTo>
                <a:lnTo>
                  <a:pt x="470" y="38"/>
                </a:lnTo>
                <a:lnTo>
                  <a:pt x="521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946060154-33"/>
          <p:cNvSpPr/>
          <p:nvPr/>
        </p:nvSpPr>
        <p:spPr>
          <a:xfrm>
            <a:off x="521494" y="1168003"/>
            <a:ext cx="142875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" y="99980"/>
                </a:moveTo>
                <a:lnTo>
                  <a:pt x="380" y="98882"/>
                </a:lnTo>
                <a:lnTo>
                  <a:pt x="0" y="97529"/>
                </a:lnTo>
                <a:lnTo>
                  <a:pt x="0" y="2490"/>
                </a:lnTo>
                <a:lnTo>
                  <a:pt x="7" y="2451"/>
                </a:lnTo>
                <a:lnTo>
                  <a:pt x="380" y="1118"/>
                </a:lnTo>
                <a:lnTo>
                  <a:pt x="84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847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4" name="el-1791946060158-37"/>
          <p:cNvCxnSpPr/>
          <p:nvPr/>
        </p:nvCxnSpPr>
        <p:spPr>
          <a:xfrm>
            <a:off x="1946672" y="1168003"/>
            <a:ext cx="914" cy="485775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46060169-50"/>
          <p:cNvSpPr/>
          <p:nvPr/>
        </p:nvSpPr>
        <p:spPr>
          <a:xfrm>
            <a:off x="635794" y="1268016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7" y="54900"/>
                </a:lnTo>
                <a:lnTo>
                  <a:pt x="99033" y="59767"/>
                </a:lnTo>
                <a:lnTo>
                  <a:pt x="97833" y="64500"/>
                </a:lnTo>
                <a:lnTo>
                  <a:pt x="96200" y="69133"/>
                </a:lnTo>
                <a:lnTo>
                  <a:pt x="94100" y="73567"/>
                </a:lnTo>
                <a:lnTo>
                  <a:pt x="91567" y="77767"/>
                </a:lnTo>
                <a:lnTo>
                  <a:pt x="88667" y="81733"/>
                </a:lnTo>
                <a:lnTo>
                  <a:pt x="85367" y="85367"/>
                </a:lnTo>
                <a:lnTo>
                  <a:pt x="81733" y="88667"/>
                </a:lnTo>
                <a:lnTo>
                  <a:pt x="77767" y="91567"/>
                </a:lnTo>
                <a:lnTo>
                  <a:pt x="73567" y="94100"/>
                </a:lnTo>
                <a:lnTo>
                  <a:pt x="69133" y="96200"/>
                </a:lnTo>
                <a:lnTo>
                  <a:pt x="64500" y="97833"/>
                </a:lnTo>
                <a:lnTo>
                  <a:pt x="59767" y="99033"/>
                </a:lnTo>
                <a:lnTo>
                  <a:pt x="54900" y="99767"/>
                </a:lnTo>
                <a:lnTo>
                  <a:pt x="50000" y="100000"/>
                </a:lnTo>
                <a:lnTo>
                  <a:pt x="45100" y="99767"/>
                </a:lnTo>
                <a:lnTo>
                  <a:pt x="40233" y="99033"/>
                </a:lnTo>
                <a:lnTo>
                  <a:pt x="35500" y="97833"/>
                </a:lnTo>
                <a:lnTo>
                  <a:pt x="30867" y="96200"/>
                </a:lnTo>
                <a:lnTo>
                  <a:pt x="26433" y="94100"/>
                </a:lnTo>
                <a:lnTo>
                  <a:pt x="22233" y="91567"/>
                </a:lnTo>
                <a:lnTo>
                  <a:pt x="18267" y="88667"/>
                </a:lnTo>
                <a:lnTo>
                  <a:pt x="14633" y="85367"/>
                </a:lnTo>
                <a:lnTo>
                  <a:pt x="11333" y="81733"/>
                </a:lnTo>
                <a:lnTo>
                  <a:pt x="8433" y="77767"/>
                </a:lnTo>
                <a:lnTo>
                  <a:pt x="5900" y="73567"/>
                </a:lnTo>
                <a:lnTo>
                  <a:pt x="3800" y="69133"/>
                </a:lnTo>
                <a:lnTo>
                  <a:pt x="2167" y="64500"/>
                </a:lnTo>
                <a:lnTo>
                  <a:pt x="967" y="59767"/>
                </a:lnTo>
                <a:lnTo>
                  <a:pt x="233" y="54900"/>
                </a:lnTo>
                <a:lnTo>
                  <a:pt x="0" y="50000"/>
                </a:lnTo>
                <a:lnTo>
                  <a:pt x="233" y="45100"/>
                </a:lnTo>
                <a:lnTo>
                  <a:pt x="967" y="40233"/>
                </a:lnTo>
                <a:lnTo>
                  <a:pt x="2167" y="35500"/>
                </a:lnTo>
                <a:lnTo>
                  <a:pt x="3800" y="30867"/>
                </a:lnTo>
                <a:lnTo>
                  <a:pt x="5900" y="26433"/>
                </a:lnTo>
                <a:lnTo>
                  <a:pt x="8433" y="22233"/>
                </a:lnTo>
                <a:lnTo>
                  <a:pt x="11333" y="18267"/>
                </a:lnTo>
                <a:lnTo>
                  <a:pt x="14633" y="14633"/>
                </a:lnTo>
                <a:lnTo>
                  <a:pt x="18267" y="11333"/>
                </a:lnTo>
                <a:lnTo>
                  <a:pt x="22233" y="8433"/>
                </a:lnTo>
                <a:lnTo>
                  <a:pt x="26433" y="5900"/>
                </a:lnTo>
                <a:lnTo>
                  <a:pt x="30867" y="3800"/>
                </a:lnTo>
                <a:lnTo>
                  <a:pt x="35500" y="2167"/>
                </a:lnTo>
                <a:lnTo>
                  <a:pt x="40233" y="967"/>
                </a:lnTo>
                <a:lnTo>
                  <a:pt x="45100" y="233"/>
                </a:lnTo>
                <a:lnTo>
                  <a:pt x="50000" y="0"/>
                </a:lnTo>
                <a:lnTo>
                  <a:pt x="54900" y="233"/>
                </a:lnTo>
                <a:lnTo>
                  <a:pt x="59767" y="967"/>
                </a:lnTo>
                <a:lnTo>
                  <a:pt x="64500" y="2167"/>
                </a:lnTo>
                <a:lnTo>
                  <a:pt x="69133" y="3800"/>
                </a:lnTo>
                <a:lnTo>
                  <a:pt x="73567" y="5900"/>
                </a:lnTo>
                <a:lnTo>
                  <a:pt x="77767" y="8433"/>
                </a:lnTo>
                <a:lnTo>
                  <a:pt x="81733" y="11333"/>
                </a:lnTo>
                <a:lnTo>
                  <a:pt x="85367" y="14633"/>
                </a:lnTo>
                <a:lnTo>
                  <a:pt x="88667" y="18267"/>
                </a:lnTo>
                <a:lnTo>
                  <a:pt x="91567" y="22233"/>
                </a:lnTo>
                <a:lnTo>
                  <a:pt x="94100" y="26433"/>
                </a:lnTo>
                <a:lnTo>
                  <a:pt x="96200" y="30867"/>
                </a:lnTo>
                <a:lnTo>
                  <a:pt x="97833" y="35500"/>
                </a:lnTo>
                <a:lnTo>
                  <a:pt x="99033" y="40233"/>
                </a:lnTo>
                <a:lnTo>
                  <a:pt x="99767" y="4510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946060170-52"/>
          <p:cNvCxnSpPr/>
          <p:nvPr/>
        </p:nvCxnSpPr>
        <p:spPr>
          <a:xfrm>
            <a:off x="7436532" y="1325166"/>
            <a:ext cx="914" cy="171450"/>
          </a:xfrm>
          <a:prstGeom prst="line">
            <a:avLst/>
          </a:prstGeom>
          <a:ln w="7144" cap="flat">
            <a:solidFill>
              <a:srgbClr val="C9A227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46060139-24"/>
          <p:cNvSpPr/>
          <p:nvPr/>
        </p:nvSpPr>
        <p:spPr>
          <a:xfrm>
            <a:off x="514350" y="1903809"/>
            <a:ext cx="82296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1" y="0"/>
                </a:moveTo>
                <a:lnTo>
                  <a:pt x="99479" y="0"/>
                </a:lnTo>
                <a:lnTo>
                  <a:pt x="99530" y="38"/>
                </a:lnTo>
                <a:lnTo>
                  <a:pt x="99581" y="170"/>
                </a:lnTo>
                <a:lnTo>
                  <a:pt x="99631" y="358"/>
                </a:lnTo>
                <a:lnTo>
                  <a:pt x="99678" y="642"/>
                </a:lnTo>
                <a:lnTo>
                  <a:pt x="99725" y="1000"/>
                </a:lnTo>
                <a:lnTo>
                  <a:pt x="99769" y="1434"/>
                </a:lnTo>
                <a:lnTo>
                  <a:pt x="99809" y="1925"/>
                </a:lnTo>
                <a:lnTo>
                  <a:pt x="99847" y="2491"/>
                </a:lnTo>
                <a:lnTo>
                  <a:pt x="99882" y="3113"/>
                </a:lnTo>
                <a:lnTo>
                  <a:pt x="99912" y="3774"/>
                </a:lnTo>
                <a:lnTo>
                  <a:pt x="99939" y="4491"/>
                </a:lnTo>
                <a:lnTo>
                  <a:pt x="99961" y="5245"/>
                </a:lnTo>
                <a:lnTo>
                  <a:pt x="99978" y="6019"/>
                </a:lnTo>
                <a:lnTo>
                  <a:pt x="99990" y="6830"/>
                </a:lnTo>
                <a:lnTo>
                  <a:pt x="99998" y="7660"/>
                </a:lnTo>
                <a:lnTo>
                  <a:pt x="100000" y="8491"/>
                </a:lnTo>
                <a:lnTo>
                  <a:pt x="100000" y="91509"/>
                </a:lnTo>
                <a:lnTo>
                  <a:pt x="99998" y="92340"/>
                </a:lnTo>
                <a:lnTo>
                  <a:pt x="99990" y="93170"/>
                </a:lnTo>
                <a:lnTo>
                  <a:pt x="99978" y="93981"/>
                </a:lnTo>
                <a:lnTo>
                  <a:pt x="99961" y="94755"/>
                </a:lnTo>
                <a:lnTo>
                  <a:pt x="99939" y="95509"/>
                </a:lnTo>
                <a:lnTo>
                  <a:pt x="99912" y="96226"/>
                </a:lnTo>
                <a:lnTo>
                  <a:pt x="99882" y="96887"/>
                </a:lnTo>
                <a:lnTo>
                  <a:pt x="99847" y="97509"/>
                </a:lnTo>
                <a:lnTo>
                  <a:pt x="99809" y="98075"/>
                </a:lnTo>
                <a:lnTo>
                  <a:pt x="99769" y="98566"/>
                </a:lnTo>
                <a:lnTo>
                  <a:pt x="99725" y="99000"/>
                </a:lnTo>
                <a:lnTo>
                  <a:pt x="99678" y="99358"/>
                </a:lnTo>
                <a:lnTo>
                  <a:pt x="99631" y="99642"/>
                </a:lnTo>
                <a:lnTo>
                  <a:pt x="99581" y="99830"/>
                </a:lnTo>
                <a:lnTo>
                  <a:pt x="99530" y="99962"/>
                </a:lnTo>
                <a:lnTo>
                  <a:pt x="99479" y="100000"/>
                </a:lnTo>
                <a:lnTo>
                  <a:pt x="521" y="100000"/>
                </a:lnTo>
                <a:lnTo>
                  <a:pt x="470" y="99962"/>
                </a:lnTo>
                <a:lnTo>
                  <a:pt x="419" y="99830"/>
                </a:lnTo>
                <a:lnTo>
                  <a:pt x="369" y="99642"/>
                </a:lnTo>
                <a:lnTo>
                  <a:pt x="322" y="99358"/>
                </a:lnTo>
                <a:lnTo>
                  <a:pt x="275" y="99000"/>
                </a:lnTo>
                <a:lnTo>
                  <a:pt x="231" y="98566"/>
                </a:lnTo>
                <a:lnTo>
                  <a:pt x="191" y="98075"/>
                </a:lnTo>
                <a:lnTo>
                  <a:pt x="153" y="97509"/>
                </a:lnTo>
                <a:lnTo>
                  <a:pt x="118" y="96887"/>
                </a:lnTo>
                <a:lnTo>
                  <a:pt x="88" y="96226"/>
                </a:lnTo>
                <a:lnTo>
                  <a:pt x="61" y="95509"/>
                </a:lnTo>
                <a:lnTo>
                  <a:pt x="39" y="94755"/>
                </a:lnTo>
                <a:lnTo>
                  <a:pt x="22" y="93981"/>
                </a:lnTo>
                <a:lnTo>
                  <a:pt x="10" y="93170"/>
                </a:lnTo>
                <a:lnTo>
                  <a:pt x="2" y="92340"/>
                </a:lnTo>
                <a:lnTo>
                  <a:pt x="0" y="91509"/>
                </a:lnTo>
                <a:lnTo>
                  <a:pt x="0" y="8491"/>
                </a:lnTo>
                <a:lnTo>
                  <a:pt x="2" y="7660"/>
                </a:lnTo>
                <a:lnTo>
                  <a:pt x="10" y="6830"/>
                </a:lnTo>
                <a:lnTo>
                  <a:pt x="22" y="6019"/>
                </a:lnTo>
                <a:lnTo>
                  <a:pt x="39" y="5245"/>
                </a:lnTo>
                <a:lnTo>
                  <a:pt x="61" y="4491"/>
                </a:lnTo>
                <a:lnTo>
                  <a:pt x="88" y="3774"/>
                </a:lnTo>
                <a:lnTo>
                  <a:pt x="118" y="3113"/>
                </a:lnTo>
                <a:lnTo>
                  <a:pt x="153" y="2491"/>
                </a:lnTo>
                <a:lnTo>
                  <a:pt x="191" y="1925"/>
                </a:lnTo>
                <a:lnTo>
                  <a:pt x="231" y="1434"/>
                </a:lnTo>
                <a:lnTo>
                  <a:pt x="275" y="1000"/>
                </a:lnTo>
                <a:lnTo>
                  <a:pt x="322" y="642"/>
                </a:lnTo>
                <a:lnTo>
                  <a:pt x="369" y="358"/>
                </a:lnTo>
                <a:lnTo>
                  <a:pt x="419" y="170"/>
                </a:lnTo>
                <a:lnTo>
                  <a:pt x="470" y="38"/>
                </a:lnTo>
                <a:lnTo>
                  <a:pt x="521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946060155-34"/>
          <p:cNvSpPr/>
          <p:nvPr/>
        </p:nvSpPr>
        <p:spPr>
          <a:xfrm>
            <a:off x="521494" y="1910953"/>
            <a:ext cx="142875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" y="99980"/>
                </a:moveTo>
                <a:lnTo>
                  <a:pt x="380" y="98882"/>
                </a:lnTo>
                <a:lnTo>
                  <a:pt x="0" y="97529"/>
                </a:lnTo>
                <a:lnTo>
                  <a:pt x="0" y="2490"/>
                </a:lnTo>
                <a:lnTo>
                  <a:pt x="7" y="2451"/>
                </a:lnTo>
                <a:lnTo>
                  <a:pt x="380" y="1118"/>
                </a:lnTo>
                <a:lnTo>
                  <a:pt x="84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847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9" name="el-1791946060159-38"/>
          <p:cNvCxnSpPr/>
          <p:nvPr/>
        </p:nvCxnSpPr>
        <p:spPr>
          <a:xfrm>
            <a:off x="1946672" y="1910953"/>
            <a:ext cx="914" cy="485775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946060192-54"/>
          <p:cNvSpPr/>
          <p:nvPr/>
        </p:nvSpPr>
        <p:spPr>
          <a:xfrm>
            <a:off x="635794" y="2010966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7" y="54900"/>
                </a:lnTo>
                <a:lnTo>
                  <a:pt x="99033" y="59767"/>
                </a:lnTo>
                <a:lnTo>
                  <a:pt x="97833" y="64500"/>
                </a:lnTo>
                <a:lnTo>
                  <a:pt x="96200" y="69133"/>
                </a:lnTo>
                <a:lnTo>
                  <a:pt x="94100" y="73567"/>
                </a:lnTo>
                <a:lnTo>
                  <a:pt x="91567" y="77767"/>
                </a:lnTo>
                <a:lnTo>
                  <a:pt x="88667" y="81733"/>
                </a:lnTo>
                <a:lnTo>
                  <a:pt x="85367" y="85367"/>
                </a:lnTo>
                <a:lnTo>
                  <a:pt x="81733" y="88667"/>
                </a:lnTo>
                <a:lnTo>
                  <a:pt x="77767" y="91567"/>
                </a:lnTo>
                <a:lnTo>
                  <a:pt x="73567" y="94100"/>
                </a:lnTo>
                <a:lnTo>
                  <a:pt x="69133" y="96200"/>
                </a:lnTo>
                <a:lnTo>
                  <a:pt x="64500" y="97833"/>
                </a:lnTo>
                <a:lnTo>
                  <a:pt x="59767" y="99033"/>
                </a:lnTo>
                <a:lnTo>
                  <a:pt x="54900" y="99767"/>
                </a:lnTo>
                <a:lnTo>
                  <a:pt x="50000" y="100000"/>
                </a:lnTo>
                <a:lnTo>
                  <a:pt x="45100" y="99767"/>
                </a:lnTo>
                <a:lnTo>
                  <a:pt x="40233" y="99033"/>
                </a:lnTo>
                <a:lnTo>
                  <a:pt x="35500" y="97833"/>
                </a:lnTo>
                <a:lnTo>
                  <a:pt x="30867" y="96200"/>
                </a:lnTo>
                <a:lnTo>
                  <a:pt x="26433" y="94100"/>
                </a:lnTo>
                <a:lnTo>
                  <a:pt x="22233" y="91567"/>
                </a:lnTo>
                <a:lnTo>
                  <a:pt x="18267" y="88667"/>
                </a:lnTo>
                <a:lnTo>
                  <a:pt x="14633" y="85367"/>
                </a:lnTo>
                <a:lnTo>
                  <a:pt x="11333" y="81733"/>
                </a:lnTo>
                <a:lnTo>
                  <a:pt x="8433" y="77767"/>
                </a:lnTo>
                <a:lnTo>
                  <a:pt x="5900" y="73567"/>
                </a:lnTo>
                <a:lnTo>
                  <a:pt x="3800" y="69133"/>
                </a:lnTo>
                <a:lnTo>
                  <a:pt x="2167" y="64500"/>
                </a:lnTo>
                <a:lnTo>
                  <a:pt x="967" y="59767"/>
                </a:lnTo>
                <a:lnTo>
                  <a:pt x="233" y="54900"/>
                </a:lnTo>
                <a:lnTo>
                  <a:pt x="0" y="50000"/>
                </a:lnTo>
                <a:lnTo>
                  <a:pt x="233" y="45100"/>
                </a:lnTo>
                <a:lnTo>
                  <a:pt x="967" y="40233"/>
                </a:lnTo>
                <a:lnTo>
                  <a:pt x="2167" y="35500"/>
                </a:lnTo>
                <a:lnTo>
                  <a:pt x="3800" y="30867"/>
                </a:lnTo>
                <a:lnTo>
                  <a:pt x="5900" y="26433"/>
                </a:lnTo>
                <a:lnTo>
                  <a:pt x="8433" y="22233"/>
                </a:lnTo>
                <a:lnTo>
                  <a:pt x="11333" y="18267"/>
                </a:lnTo>
                <a:lnTo>
                  <a:pt x="14633" y="14633"/>
                </a:lnTo>
                <a:lnTo>
                  <a:pt x="18267" y="11333"/>
                </a:lnTo>
                <a:lnTo>
                  <a:pt x="22233" y="8433"/>
                </a:lnTo>
                <a:lnTo>
                  <a:pt x="26433" y="5900"/>
                </a:lnTo>
                <a:lnTo>
                  <a:pt x="30867" y="3800"/>
                </a:lnTo>
                <a:lnTo>
                  <a:pt x="35500" y="2167"/>
                </a:lnTo>
                <a:lnTo>
                  <a:pt x="40233" y="967"/>
                </a:lnTo>
                <a:lnTo>
                  <a:pt x="45100" y="233"/>
                </a:lnTo>
                <a:lnTo>
                  <a:pt x="50000" y="0"/>
                </a:lnTo>
                <a:lnTo>
                  <a:pt x="54900" y="233"/>
                </a:lnTo>
                <a:lnTo>
                  <a:pt x="59767" y="967"/>
                </a:lnTo>
                <a:lnTo>
                  <a:pt x="64500" y="2167"/>
                </a:lnTo>
                <a:lnTo>
                  <a:pt x="69133" y="3800"/>
                </a:lnTo>
                <a:lnTo>
                  <a:pt x="73567" y="5900"/>
                </a:lnTo>
                <a:lnTo>
                  <a:pt x="77767" y="8433"/>
                </a:lnTo>
                <a:lnTo>
                  <a:pt x="81733" y="11333"/>
                </a:lnTo>
                <a:lnTo>
                  <a:pt x="85367" y="14633"/>
                </a:lnTo>
                <a:lnTo>
                  <a:pt x="88667" y="18267"/>
                </a:lnTo>
                <a:lnTo>
                  <a:pt x="91567" y="22233"/>
                </a:lnTo>
                <a:lnTo>
                  <a:pt x="94100" y="26433"/>
                </a:lnTo>
                <a:lnTo>
                  <a:pt x="96200" y="30867"/>
                </a:lnTo>
                <a:lnTo>
                  <a:pt x="97833" y="35500"/>
                </a:lnTo>
                <a:lnTo>
                  <a:pt x="99033" y="40233"/>
                </a:lnTo>
                <a:lnTo>
                  <a:pt x="99767" y="4510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1" name="el-1791946060194-56"/>
          <p:cNvCxnSpPr/>
          <p:nvPr/>
        </p:nvCxnSpPr>
        <p:spPr>
          <a:xfrm>
            <a:off x="7543688" y="2068116"/>
            <a:ext cx="914" cy="171450"/>
          </a:xfrm>
          <a:prstGeom prst="line">
            <a:avLst/>
          </a:prstGeom>
          <a:ln w="7144" cap="flat">
            <a:solidFill>
              <a:srgbClr val="C9A227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946060141-25"/>
          <p:cNvSpPr/>
          <p:nvPr/>
        </p:nvSpPr>
        <p:spPr>
          <a:xfrm>
            <a:off x="514350" y="2646759"/>
            <a:ext cx="82296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1" y="0"/>
                </a:moveTo>
                <a:lnTo>
                  <a:pt x="99479" y="0"/>
                </a:lnTo>
                <a:lnTo>
                  <a:pt x="99530" y="38"/>
                </a:lnTo>
                <a:lnTo>
                  <a:pt x="99581" y="170"/>
                </a:lnTo>
                <a:lnTo>
                  <a:pt x="99631" y="358"/>
                </a:lnTo>
                <a:lnTo>
                  <a:pt x="99678" y="642"/>
                </a:lnTo>
                <a:lnTo>
                  <a:pt x="99725" y="1000"/>
                </a:lnTo>
                <a:lnTo>
                  <a:pt x="99769" y="1434"/>
                </a:lnTo>
                <a:lnTo>
                  <a:pt x="99809" y="1925"/>
                </a:lnTo>
                <a:lnTo>
                  <a:pt x="99847" y="2491"/>
                </a:lnTo>
                <a:lnTo>
                  <a:pt x="99882" y="3113"/>
                </a:lnTo>
                <a:lnTo>
                  <a:pt x="99912" y="3774"/>
                </a:lnTo>
                <a:lnTo>
                  <a:pt x="99939" y="4491"/>
                </a:lnTo>
                <a:lnTo>
                  <a:pt x="99961" y="5245"/>
                </a:lnTo>
                <a:lnTo>
                  <a:pt x="99978" y="6019"/>
                </a:lnTo>
                <a:lnTo>
                  <a:pt x="99990" y="6830"/>
                </a:lnTo>
                <a:lnTo>
                  <a:pt x="99998" y="7660"/>
                </a:lnTo>
                <a:lnTo>
                  <a:pt x="100000" y="8491"/>
                </a:lnTo>
                <a:lnTo>
                  <a:pt x="100000" y="91509"/>
                </a:lnTo>
                <a:lnTo>
                  <a:pt x="99998" y="92340"/>
                </a:lnTo>
                <a:lnTo>
                  <a:pt x="99990" y="93170"/>
                </a:lnTo>
                <a:lnTo>
                  <a:pt x="99978" y="93981"/>
                </a:lnTo>
                <a:lnTo>
                  <a:pt x="99961" y="94755"/>
                </a:lnTo>
                <a:lnTo>
                  <a:pt x="99939" y="95509"/>
                </a:lnTo>
                <a:lnTo>
                  <a:pt x="99912" y="96226"/>
                </a:lnTo>
                <a:lnTo>
                  <a:pt x="99882" y="96887"/>
                </a:lnTo>
                <a:lnTo>
                  <a:pt x="99847" y="97509"/>
                </a:lnTo>
                <a:lnTo>
                  <a:pt x="99809" y="98075"/>
                </a:lnTo>
                <a:lnTo>
                  <a:pt x="99769" y="98566"/>
                </a:lnTo>
                <a:lnTo>
                  <a:pt x="99725" y="99000"/>
                </a:lnTo>
                <a:lnTo>
                  <a:pt x="99678" y="99358"/>
                </a:lnTo>
                <a:lnTo>
                  <a:pt x="99631" y="99642"/>
                </a:lnTo>
                <a:lnTo>
                  <a:pt x="99581" y="99830"/>
                </a:lnTo>
                <a:lnTo>
                  <a:pt x="99530" y="99962"/>
                </a:lnTo>
                <a:lnTo>
                  <a:pt x="99479" y="100000"/>
                </a:lnTo>
                <a:lnTo>
                  <a:pt x="521" y="100000"/>
                </a:lnTo>
                <a:lnTo>
                  <a:pt x="470" y="99962"/>
                </a:lnTo>
                <a:lnTo>
                  <a:pt x="419" y="99830"/>
                </a:lnTo>
                <a:lnTo>
                  <a:pt x="369" y="99642"/>
                </a:lnTo>
                <a:lnTo>
                  <a:pt x="322" y="99358"/>
                </a:lnTo>
                <a:lnTo>
                  <a:pt x="275" y="99000"/>
                </a:lnTo>
                <a:lnTo>
                  <a:pt x="231" y="98566"/>
                </a:lnTo>
                <a:lnTo>
                  <a:pt x="191" y="98075"/>
                </a:lnTo>
                <a:lnTo>
                  <a:pt x="153" y="97509"/>
                </a:lnTo>
                <a:lnTo>
                  <a:pt x="118" y="96887"/>
                </a:lnTo>
                <a:lnTo>
                  <a:pt x="88" y="96226"/>
                </a:lnTo>
                <a:lnTo>
                  <a:pt x="61" y="95509"/>
                </a:lnTo>
                <a:lnTo>
                  <a:pt x="39" y="94755"/>
                </a:lnTo>
                <a:lnTo>
                  <a:pt x="22" y="93981"/>
                </a:lnTo>
                <a:lnTo>
                  <a:pt x="10" y="93170"/>
                </a:lnTo>
                <a:lnTo>
                  <a:pt x="2" y="92340"/>
                </a:lnTo>
                <a:lnTo>
                  <a:pt x="0" y="91509"/>
                </a:lnTo>
                <a:lnTo>
                  <a:pt x="0" y="8491"/>
                </a:lnTo>
                <a:lnTo>
                  <a:pt x="2" y="7660"/>
                </a:lnTo>
                <a:lnTo>
                  <a:pt x="10" y="6830"/>
                </a:lnTo>
                <a:lnTo>
                  <a:pt x="22" y="6019"/>
                </a:lnTo>
                <a:lnTo>
                  <a:pt x="39" y="5245"/>
                </a:lnTo>
                <a:lnTo>
                  <a:pt x="61" y="4491"/>
                </a:lnTo>
                <a:lnTo>
                  <a:pt x="88" y="3774"/>
                </a:lnTo>
                <a:lnTo>
                  <a:pt x="118" y="3113"/>
                </a:lnTo>
                <a:lnTo>
                  <a:pt x="153" y="2491"/>
                </a:lnTo>
                <a:lnTo>
                  <a:pt x="191" y="1925"/>
                </a:lnTo>
                <a:lnTo>
                  <a:pt x="231" y="1434"/>
                </a:lnTo>
                <a:lnTo>
                  <a:pt x="275" y="1000"/>
                </a:lnTo>
                <a:lnTo>
                  <a:pt x="322" y="642"/>
                </a:lnTo>
                <a:lnTo>
                  <a:pt x="369" y="358"/>
                </a:lnTo>
                <a:lnTo>
                  <a:pt x="419" y="170"/>
                </a:lnTo>
                <a:lnTo>
                  <a:pt x="470" y="38"/>
                </a:lnTo>
                <a:lnTo>
                  <a:pt x="521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23" name="el-1791946060156-35"/>
          <p:cNvSpPr/>
          <p:nvPr/>
        </p:nvSpPr>
        <p:spPr>
          <a:xfrm>
            <a:off x="521494" y="2653903"/>
            <a:ext cx="142875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" y="99980"/>
                </a:moveTo>
                <a:lnTo>
                  <a:pt x="380" y="98882"/>
                </a:lnTo>
                <a:lnTo>
                  <a:pt x="0" y="97529"/>
                </a:lnTo>
                <a:lnTo>
                  <a:pt x="0" y="2490"/>
                </a:lnTo>
                <a:lnTo>
                  <a:pt x="7" y="2451"/>
                </a:lnTo>
                <a:lnTo>
                  <a:pt x="380" y="1118"/>
                </a:lnTo>
                <a:lnTo>
                  <a:pt x="84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847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946060159-39"/>
          <p:cNvCxnSpPr/>
          <p:nvPr/>
        </p:nvCxnSpPr>
        <p:spPr>
          <a:xfrm>
            <a:off x="1946672" y="2653903"/>
            <a:ext cx="914" cy="485775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946060197-58"/>
          <p:cNvSpPr/>
          <p:nvPr/>
        </p:nvSpPr>
        <p:spPr>
          <a:xfrm>
            <a:off x="635794" y="2753916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7" y="54900"/>
                </a:lnTo>
                <a:lnTo>
                  <a:pt x="99033" y="59767"/>
                </a:lnTo>
                <a:lnTo>
                  <a:pt x="97833" y="64500"/>
                </a:lnTo>
                <a:lnTo>
                  <a:pt x="96200" y="69133"/>
                </a:lnTo>
                <a:lnTo>
                  <a:pt x="94100" y="73567"/>
                </a:lnTo>
                <a:lnTo>
                  <a:pt x="91567" y="77767"/>
                </a:lnTo>
                <a:lnTo>
                  <a:pt x="88667" y="81733"/>
                </a:lnTo>
                <a:lnTo>
                  <a:pt x="85367" y="85367"/>
                </a:lnTo>
                <a:lnTo>
                  <a:pt x="81733" y="88667"/>
                </a:lnTo>
                <a:lnTo>
                  <a:pt x="77767" y="91567"/>
                </a:lnTo>
                <a:lnTo>
                  <a:pt x="73567" y="94100"/>
                </a:lnTo>
                <a:lnTo>
                  <a:pt x="69133" y="96200"/>
                </a:lnTo>
                <a:lnTo>
                  <a:pt x="64500" y="97833"/>
                </a:lnTo>
                <a:lnTo>
                  <a:pt x="59767" y="99033"/>
                </a:lnTo>
                <a:lnTo>
                  <a:pt x="54900" y="99767"/>
                </a:lnTo>
                <a:lnTo>
                  <a:pt x="50000" y="100000"/>
                </a:lnTo>
                <a:lnTo>
                  <a:pt x="45100" y="99767"/>
                </a:lnTo>
                <a:lnTo>
                  <a:pt x="40233" y="99033"/>
                </a:lnTo>
                <a:lnTo>
                  <a:pt x="35500" y="97833"/>
                </a:lnTo>
                <a:lnTo>
                  <a:pt x="30867" y="96200"/>
                </a:lnTo>
                <a:lnTo>
                  <a:pt x="26433" y="94100"/>
                </a:lnTo>
                <a:lnTo>
                  <a:pt x="22233" y="91567"/>
                </a:lnTo>
                <a:lnTo>
                  <a:pt x="18267" y="88667"/>
                </a:lnTo>
                <a:lnTo>
                  <a:pt x="14633" y="85367"/>
                </a:lnTo>
                <a:lnTo>
                  <a:pt x="11333" y="81733"/>
                </a:lnTo>
                <a:lnTo>
                  <a:pt x="8433" y="77767"/>
                </a:lnTo>
                <a:lnTo>
                  <a:pt x="5900" y="73567"/>
                </a:lnTo>
                <a:lnTo>
                  <a:pt x="3800" y="69133"/>
                </a:lnTo>
                <a:lnTo>
                  <a:pt x="2167" y="64500"/>
                </a:lnTo>
                <a:lnTo>
                  <a:pt x="967" y="59767"/>
                </a:lnTo>
                <a:lnTo>
                  <a:pt x="233" y="54900"/>
                </a:lnTo>
                <a:lnTo>
                  <a:pt x="0" y="50000"/>
                </a:lnTo>
                <a:lnTo>
                  <a:pt x="233" y="45100"/>
                </a:lnTo>
                <a:lnTo>
                  <a:pt x="967" y="40233"/>
                </a:lnTo>
                <a:lnTo>
                  <a:pt x="2167" y="35500"/>
                </a:lnTo>
                <a:lnTo>
                  <a:pt x="3800" y="30867"/>
                </a:lnTo>
                <a:lnTo>
                  <a:pt x="5900" y="26433"/>
                </a:lnTo>
                <a:lnTo>
                  <a:pt x="8433" y="22233"/>
                </a:lnTo>
                <a:lnTo>
                  <a:pt x="11333" y="18267"/>
                </a:lnTo>
                <a:lnTo>
                  <a:pt x="14633" y="14633"/>
                </a:lnTo>
                <a:lnTo>
                  <a:pt x="18267" y="11333"/>
                </a:lnTo>
                <a:lnTo>
                  <a:pt x="22233" y="8433"/>
                </a:lnTo>
                <a:lnTo>
                  <a:pt x="26433" y="5900"/>
                </a:lnTo>
                <a:lnTo>
                  <a:pt x="30867" y="3800"/>
                </a:lnTo>
                <a:lnTo>
                  <a:pt x="35500" y="2167"/>
                </a:lnTo>
                <a:lnTo>
                  <a:pt x="40233" y="967"/>
                </a:lnTo>
                <a:lnTo>
                  <a:pt x="45100" y="233"/>
                </a:lnTo>
                <a:lnTo>
                  <a:pt x="50000" y="0"/>
                </a:lnTo>
                <a:lnTo>
                  <a:pt x="54900" y="233"/>
                </a:lnTo>
                <a:lnTo>
                  <a:pt x="59767" y="967"/>
                </a:lnTo>
                <a:lnTo>
                  <a:pt x="64500" y="2167"/>
                </a:lnTo>
                <a:lnTo>
                  <a:pt x="69133" y="3800"/>
                </a:lnTo>
                <a:lnTo>
                  <a:pt x="73567" y="5900"/>
                </a:lnTo>
                <a:lnTo>
                  <a:pt x="77767" y="8433"/>
                </a:lnTo>
                <a:lnTo>
                  <a:pt x="81733" y="11333"/>
                </a:lnTo>
                <a:lnTo>
                  <a:pt x="85367" y="14633"/>
                </a:lnTo>
                <a:lnTo>
                  <a:pt x="88667" y="18267"/>
                </a:lnTo>
                <a:lnTo>
                  <a:pt x="91567" y="22233"/>
                </a:lnTo>
                <a:lnTo>
                  <a:pt x="94100" y="26433"/>
                </a:lnTo>
                <a:lnTo>
                  <a:pt x="96200" y="30867"/>
                </a:lnTo>
                <a:lnTo>
                  <a:pt x="97833" y="35500"/>
                </a:lnTo>
                <a:lnTo>
                  <a:pt x="99033" y="40233"/>
                </a:lnTo>
                <a:lnTo>
                  <a:pt x="99767" y="4510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6" name="el-1791946060198-60"/>
          <p:cNvCxnSpPr/>
          <p:nvPr/>
        </p:nvCxnSpPr>
        <p:spPr>
          <a:xfrm>
            <a:off x="7543688" y="2811066"/>
            <a:ext cx="914" cy="171450"/>
          </a:xfrm>
          <a:prstGeom prst="line">
            <a:avLst/>
          </a:prstGeom>
          <a:ln w="7144" cap="flat">
            <a:solidFill>
              <a:srgbClr val="C9A227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946060143-26"/>
          <p:cNvSpPr/>
          <p:nvPr/>
        </p:nvSpPr>
        <p:spPr>
          <a:xfrm>
            <a:off x="514350" y="3389709"/>
            <a:ext cx="82296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1" y="0"/>
                </a:moveTo>
                <a:lnTo>
                  <a:pt x="99479" y="0"/>
                </a:lnTo>
                <a:lnTo>
                  <a:pt x="99530" y="38"/>
                </a:lnTo>
                <a:lnTo>
                  <a:pt x="99581" y="170"/>
                </a:lnTo>
                <a:lnTo>
                  <a:pt x="99631" y="358"/>
                </a:lnTo>
                <a:lnTo>
                  <a:pt x="99678" y="642"/>
                </a:lnTo>
                <a:lnTo>
                  <a:pt x="99725" y="1000"/>
                </a:lnTo>
                <a:lnTo>
                  <a:pt x="99769" y="1434"/>
                </a:lnTo>
                <a:lnTo>
                  <a:pt x="99809" y="1925"/>
                </a:lnTo>
                <a:lnTo>
                  <a:pt x="99847" y="2491"/>
                </a:lnTo>
                <a:lnTo>
                  <a:pt x="99882" y="3113"/>
                </a:lnTo>
                <a:lnTo>
                  <a:pt x="99912" y="3774"/>
                </a:lnTo>
                <a:lnTo>
                  <a:pt x="99939" y="4491"/>
                </a:lnTo>
                <a:lnTo>
                  <a:pt x="99961" y="5245"/>
                </a:lnTo>
                <a:lnTo>
                  <a:pt x="99978" y="6019"/>
                </a:lnTo>
                <a:lnTo>
                  <a:pt x="99990" y="6830"/>
                </a:lnTo>
                <a:lnTo>
                  <a:pt x="99998" y="7660"/>
                </a:lnTo>
                <a:lnTo>
                  <a:pt x="100000" y="8491"/>
                </a:lnTo>
                <a:lnTo>
                  <a:pt x="100000" y="91509"/>
                </a:lnTo>
                <a:lnTo>
                  <a:pt x="99998" y="92340"/>
                </a:lnTo>
                <a:lnTo>
                  <a:pt x="99990" y="93170"/>
                </a:lnTo>
                <a:lnTo>
                  <a:pt x="99978" y="93981"/>
                </a:lnTo>
                <a:lnTo>
                  <a:pt x="99961" y="94755"/>
                </a:lnTo>
                <a:lnTo>
                  <a:pt x="99939" y="95509"/>
                </a:lnTo>
                <a:lnTo>
                  <a:pt x="99912" y="96226"/>
                </a:lnTo>
                <a:lnTo>
                  <a:pt x="99882" y="96887"/>
                </a:lnTo>
                <a:lnTo>
                  <a:pt x="99847" y="97509"/>
                </a:lnTo>
                <a:lnTo>
                  <a:pt x="99809" y="98075"/>
                </a:lnTo>
                <a:lnTo>
                  <a:pt x="99769" y="98566"/>
                </a:lnTo>
                <a:lnTo>
                  <a:pt x="99725" y="99000"/>
                </a:lnTo>
                <a:lnTo>
                  <a:pt x="99678" y="99358"/>
                </a:lnTo>
                <a:lnTo>
                  <a:pt x="99631" y="99642"/>
                </a:lnTo>
                <a:lnTo>
                  <a:pt x="99581" y="99830"/>
                </a:lnTo>
                <a:lnTo>
                  <a:pt x="99530" y="99962"/>
                </a:lnTo>
                <a:lnTo>
                  <a:pt x="99479" y="100000"/>
                </a:lnTo>
                <a:lnTo>
                  <a:pt x="521" y="100000"/>
                </a:lnTo>
                <a:lnTo>
                  <a:pt x="470" y="99962"/>
                </a:lnTo>
                <a:lnTo>
                  <a:pt x="419" y="99830"/>
                </a:lnTo>
                <a:lnTo>
                  <a:pt x="369" y="99642"/>
                </a:lnTo>
                <a:lnTo>
                  <a:pt x="322" y="99358"/>
                </a:lnTo>
                <a:lnTo>
                  <a:pt x="275" y="99000"/>
                </a:lnTo>
                <a:lnTo>
                  <a:pt x="231" y="98566"/>
                </a:lnTo>
                <a:lnTo>
                  <a:pt x="191" y="98075"/>
                </a:lnTo>
                <a:lnTo>
                  <a:pt x="153" y="97509"/>
                </a:lnTo>
                <a:lnTo>
                  <a:pt x="118" y="96887"/>
                </a:lnTo>
                <a:lnTo>
                  <a:pt x="88" y="96226"/>
                </a:lnTo>
                <a:lnTo>
                  <a:pt x="61" y="95509"/>
                </a:lnTo>
                <a:lnTo>
                  <a:pt x="39" y="94755"/>
                </a:lnTo>
                <a:lnTo>
                  <a:pt x="22" y="93981"/>
                </a:lnTo>
                <a:lnTo>
                  <a:pt x="10" y="93170"/>
                </a:lnTo>
                <a:lnTo>
                  <a:pt x="2" y="92340"/>
                </a:lnTo>
                <a:lnTo>
                  <a:pt x="0" y="91509"/>
                </a:lnTo>
                <a:lnTo>
                  <a:pt x="0" y="8491"/>
                </a:lnTo>
                <a:lnTo>
                  <a:pt x="2" y="7660"/>
                </a:lnTo>
                <a:lnTo>
                  <a:pt x="10" y="6830"/>
                </a:lnTo>
                <a:lnTo>
                  <a:pt x="22" y="6019"/>
                </a:lnTo>
                <a:lnTo>
                  <a:pt x="39" y="5245"/>
                </a:lnTo>
                <a:lnTo>
                  <a:pt x="61" y="4491"/>
                </a:lnTo>
                <a:lnTo>
                  <a:pt x="88" y="3774"/>
                </a:lnTo>
                <a:lnTo>
                  <a:pt x="118" y="3113"/>
                </a:lnTo>
                <a:lnTo>
                  <a:pt x="153" y="2491"/>
                </a:lnTo>
                <a:lnTo>
                  <a:pt x="191" y="1925"/>
                </a:lnTo>
                <a:lnTo>
                  <a:pt x="231" y="1434"/>
                </a:lnTo>
                <a:lnTo>
                  <a:pt x="275" y="1000"/>
                </a:lnTo>
                <a:lnTo>
                  <a:pt x="322" y="642"/>
                </a:lnTo>
                <a:lnTo>
                  <a:pt x="369" y="358"/>
                </a:lnTo>
                <a:lnTo>
                  <a:pt x="419" y="170"/>
                </a:lnTo>
                <a:lnTo>
                  <a:pt x="470" y="38"/>
                </a:lnTo>
                <a:lnTo>
                  <a:pt x="521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el-1791946060157-36"/>
          <p:cNvSpPr/>
          <p:nvPr/>
        </p:nvSpPr>
        <p:spPr>
          <a:xfrm>
            <a:off x="521494" y="3396853"/>
            <a:ext cx="142875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" y="99980"/>
                </a:moveTo>
                <a:lnTo>
                  <a:pt x="380" y="98882"/>
                </a:lnTo>
                <a:lnTo>
                  <a:pt x="0" y="97529"/>
                </a:lnTo>
                <a:lnTo>
                  <a:pt x="0" y="2490"/>
                </a:lnTo>
                <a:lnTo>
                  <a:pt x="7" y="2451"/>
                </a:lnTo>
                <a:lnTo>
                  <a:pt x="380" y="1118"/>
                </a:lnTo>
                <a:lnTo>
                  <a:pt x="84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847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9" name="el-1791946060160-40"/>
          <p:cNvCxnSpPr/>
          <p:nvPr/>
        </p:nvCxnSpPr>
        <p:spPr>
          <a:xfrm>
            <a:off x="1946672" y="3396853"/>
            <a:ext cx="914" cy="485775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91946060200-62"/>
          <p:cNvSpPr/>
          <p:nvPr/>
        </p:nvSpPr>
        <p:spPr>
          <a:xfrm>
            <a:off x="635794" y="3496866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67" y="54900"/>
                </a:lnTo>
                <a:lnTo>
                  <a:pt x="99033" y="59767"/>
                </a:lnTo>
                <a:lnTo>
                  <a:pt x="97833" y="64500"/>
                </a:lnTo>
                <a:lnTo>
                  <a:pt x="96200" y="69133"/>
                </a:lnTo>
                <a:lnTo>
                  <a:pt x="94100" y="73567"/>
                </a:lnTo>
                <a:lnTo>
                  <a:pt x="91567" y="77767"/>
                </a:lnTo>
                <a:lnTo>
                  <a:pt x="88667" y="81733"/>
                </a:lnTo>
                <a:lnTo>
                  <a:pt x="85367" y="85367"/>
                </a:lnTo>
                <a:lnTo>
                  <a:pt x="81733" y="88667"/>
                </a:lnTo>
                <a:lnTo>
                  <a:pt x="77767" y="91567"/>
                </a:lnTo>
                <a:lnTo>
                  <a:pt x="73567" y="94100"/>
                </a:lnTo>
                <a:lnTo>
                  <a:pt x="69133" y="96200"/>
                </a:lnTo>
                <a:lnTo>
                  <a:pt x="64500" y="97833"/>
                </a:lnTo>
                <a:lnTo>
                  <a:pt x="59767" y="99033"/>
                </a:lnTo>
                <a:lnTo>
                  <a:pt x="54900" y="99767"/>
                </a:lnTo>
                <a:lnTo>
                  <a:pt x="50000" y="100000"/>
                </a:lnTo>
                <a:lnTo>
                  <a:pt x="45100" y="99767"/>
                </a:lnTo>
                <a:lnTo>
                  <a:pt x="40233" y="99033"/>
                </a:lnTo>
                <a:lnTo>
                  <a:pt x="35500" y="97833"/>
                </a:lnTo>
                <a:lnTo>
                  <a:pt x="30867" y="96200"/>
                </a:lnTo>
                <a:lnTo>
                  <a:pt x="26433" y="94100"/>
                </a:lnTo>
                <a:lnTo>
                  <a:pt x="22233" y="91567"/>
                </a:lnTo>
                <a:lnTo>
                  <a:pt x="18267" y="88667"/>
                </a:lnTo>
                <a:lnTo>
                  <a:pt x="14633" y="85367"/>
                </a:lnTo>
                <a:lnTo>
                  <a:pt x="11333" y="81733"/>
                </a:lnTo>
                <a:lnTo>
                  <a:pt x="8433" y="77767"/>
                </a:lnTo>
                <a:lnTo>
                  <a:pt x="5900" y="73567"/>
                </a:lnTo>
                <a:lnTo>
                  <a:pt x="3800" y="69133"/>
                </a:lnTo>
                <a:lnTo>
                  <a:pt x="2167" y="64500"/>
                </a:lnTo>
                <a:lnTo>
                  <a:pt x="967" y="59767"/>
                </a:lnTo>
                <a:lnTo>
                  <a:pt x="233" y="54900"/>
                </a:lnTo>
                <a:lnTo>
                  <a:pt x="0" y="50000"/>
                </a:lnTo>
                <a:lnTo>
                  <a:pt x="233" y="45100"/>
                </a:lnTo>
                <a:lnTo>
                  <a:pt x="967" y="40233"/>
                </a:lnTo>
                <a:lnTo>
                  <a:pt x="2167" y="35500"/>
                </a:lnTo>
                <a:lnTo>
                  <a:pt x="3800" y="30867"/>
                </a:lnTo>
                <a:lnTo>
                  <a:pt x="5900" y="26433"/>
                </a:lnTo>
                <a:lnTo>
                  <a:pt x="8433" y="22233"/>
                </a:lnTo>
                <a:lnTo>
                  <a:pt x="11333" y="18267"/>
                </a:lnTo>
                <a:lnTo>
                  <a:pt x="14633" y="14633"/>
                </a:lnTo>
                <a:lnTo>
                  <a:pt x="18267" y="11333"/>
                </a:lnTo>
                <a:lnTo>
                  <a:pt x="22233" y="8433"/>
                </a:lnTo>
                <a:lnTo>
                  <a:pt x="26433" y="5900"/>
                </a:lnTo>
                <a:lnTo>
                  <a:pt x="30867" y="3800"/>
                </a:lnTo>
                <a:lnTo>
                  <a:pt x="35500" y="2167"/>
                </a:lnTo>
                <a:lnTo>
                  <a:pt x="40233" y="967"/>
                </a:lnTo>
                <a:lnTo>
                  <a:pt x="45100" y="233"/>
                </a:lnTo>
                <a:lnTo>
                  <a:pt x="50000" y="0"/>
                </a:lnTo>
                <a:lnTo>
                  <a:pt x="54900" y="233"/>
                </a:lnTo>
                <a:lnTo>
                  <a:pt x="59767" y="967"/>
                </a:lnTo>
                <a:lnTo>
                  <a:pt x="64500" y="2167"/>
                </a:lnTo>
                <a:lnTo>
                  <a:pt x="69133" y="3800"/>
                </a:lnTo>
                <a:lnTo>
                  <a:pt x="73567" y="5900"/>
                </a:lnTo>
                <a:lnTo>
                  <a:pt x="77767" y="8433"/>
                </a:lnTo>
                <a:lnTo>
                  <a:pt x="81733" y="11333"/>
                </a:lnTo>
                <a:lnTo>
                  <a:pt x="85367" y="14633"/>
                </a:lnTo>
                <a:lnTo>
                  <a:pt x="88667" y="18267"/>
                </a:lnTo>
                <a:lnTo>
                  <a:pt x="91567" y="22233"/>
                </a:lnTo>
                <a:lnTo>
                  <a:pt x="94100" y="26433"/>
                </a:lnTo>
                <a:lnTo>
                  <a:pt x="96200" y="30867"/>
                </a:lnTo>
                <a:lnTo>
                  <a:pt x="97833" y="35500"/>
                </a:lnTo>
                <a:lnTo>
                  <a:pt x="99033" y="40233"/>
                </a:lnTo>
                <a:lnTo>
                  <a:pt x="99767" y="45100"/>
                </a:lnTo>
                <a:close/>
              </a:path>
            </a:pathLst>
          </a:custGeom>
          <a:solidFill>
            <a:srgbClr val="FFFFFF">
              <a:alpha val="15000"/>
            </a:srgbClr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1" name="el-1791946060201-64"/>
          <p:cNvCxnSpPr/>
          <p:nvPr/>
        </p:nvCxnSpPr>
        <p:spPr>
          <a:xfrm>
            <a:off x="7543688" y="3554016"/>
            <a:ext cx="914" cy="171450"/>
          </a:xfrm>
          <a:prstGeom prst="line">
            <a:avLst/>
          </a:prstGeom>
          <a:ln w="7144" cap="flat">
            <a:solidFill>
              <a:srgbClr val="C9A227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91946060117-11"/>
          <p:cNvSpPr/>
          <p:nvPr/>
        </p:nvSpPr>
        <p:spPr>
          <a:xfrm>
            <a:off x="514350" y="4089797"/>
            <a:ext cx="8229600" cy="500063"/>
          </a:xfrm>
          <a:prstGeom prst="roundRect">
            <a:avLst>
              <a:gd name="adj" fmla="val 7619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33" name="el-1791946060120-12"/>
          <p:cNvSpPr/>
          <p:nvPr/>
        </p:nvSpPr>
        <p:spPr>
          <a:xfrm>
            <a:off x="514350" y="4089797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946060129-19"/>
          <p:cNvSpPr/>
          <p:nvPr/>
        </p:nvSpPr>
        <p:spPr>
          <a:xfrm>
            <a:off x="728663" y="4196953"/>
            <a:ext cx="928688" cy="285750"/>
          </a:xfrm>
          <a:prstGeom prst="roundRect">
            <a:avLst>
              <a:gd name="adj" fmla="val 50000"/>
            </a:avLst>
          </a:prstGeom>
          <a:solidFill>
            <a:srgbClr val="FBF6EE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5" name="el-1791946060126-17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6" name="el-1791946060120-13"/>
          <p:cNvSpPr txBox="1"/>
          <p:nvPr/>
        </p:nvSpPr>
        <p:spPr>
          <a:xfrm>
            <a:off x="557213" y="128588"/>
            <a:ext cx="2906078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严肃党内政治生活，锤炼坚强党性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7" name="el-1791946060110-8"/>
          <p:cNvSpPr txBox="1"/>
          <p:nvPr/>
        </p:nvSpPr>
        <p:spPr>
          <a:xfrm>
            <a:off x="7769944" y="196453"/>
            <a:ext cx="127804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第四讲 · 实践路径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946060124-14"/>
          <p:cNvSpPr txBox="1"/>
          <p:nvPr/>
        </p:nvSpPr>
        <p:spPr>
          <a:xfrm>
            <a:off x="871538" y="725091"/>
            <a:ext cx="2221510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制度熔炉 · 百炼成钢</a:t>
            </a:r>
            <a:endParaRPr sz="146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946060167-49"/>
          <p:cNvSpPr txBox="1"/>
          <p:nvPr/>
        </p:nvSpPr>
        <p:spPr>
          <a:xfrm>
            <a:off x="552926" y="1275159"/>
            <a:ext cx="451485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9A227"/>
                </a:solidFill>
                <a:latin typeface="黑体"/>
                <a:ea typeface="黑体"/>
                <a:cs typeface="黑体"/>
              </a:rPr>
              <a:t>壹</a:t>
            </a:r>
            <a:endParaRPr sz="1010" b="1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946060169-51"/>
          <p:cNvSpPr txBox="1"/>
          <p:nvPr/>
        </p:nvSpPr>
        <p:spPr>
          <a:xfrm>
            <a:off x="1021556" y="1314450"/>
            <a:ext cx="69519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 spc="113">
                <a:solidFill>
                  <a:srgbClr val="FBF6EE"/>
                </a:solidFill>
                <a:latin typeface="黑体"/>
                <a:ea typeface="黑体"/>
                <a:cs typeface="黑体"/>
              </a:rPr>
              <a:t>制度落实</a:t>
            </a:r>
            <a:endParaRPr sz="1060" b="1" spc="113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946060163-41"/>
          <p:cNvSpPr txBox="1"/>
          <p:nvPr/>
        </p:nvSpPr>
        <p:spPr>
          <a:xfrm>
            <a:off x="2107406" y="1300163"/>
            <a:ext cx="4436291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严格落实"三会一课"、民主生活会、组织生活会、谈心谈话等制度。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946060164-42"/>
          <p:cNvSpPr txBox="1"/>
          <p:nvPr/>
        </p:nvSpPr>
        <p:spPr>
          <a:xfrm>
            <a:off x="7525829" y="1325166"/>
            <a:ext cx="1231694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8C1B14">
                    <a:alpha val="80000"/>
                  </a:srgbClr>
                </a:solidFill>
                <a:latin typeface="微软雅黑"/>
                <a:ea typeface="微软雅黑"/>
                <a:cs typeface="微软雅黑"/>
              </a:rPr>
              <a:t>三会一课 · 民主生活会</a:t>
            </a:r>
            <a:endParaRPr sz="840">
              <a:solidFill>
                <a:srgbClr val="8C1B14">
                  <a:alpha val="8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946060171-53"/>
          <p:cNvSpPr txBox="1"/>
          <p:nvPr/>
        </p:nvSpPr>
        <p:spPr>
          <a:xfrm>
            <a:off x="552926" y="2018109"/>
            <a:ext cx="451485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9A227"/>
                </a:solidFill>
                <a:latin typeface="黑体"/>
                <a:ea typeface="黑体"/>
                <a:cs typeface="黑体"/>
              </a:rPr>
              <a:t>贰</a:t>
            </a:r>
            <a:endParaRPr sz="1010" b="1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4" name="el-1791946060193-55"/>
          <p:cNvSpPr txBox="1"/>
          <p:nvPr/>
        </p:nvSpPr>
        <p:spPr>
          <a:xfrm>
            <a:off x="1021556" y="2057400"/>
            <a:ext cx="69519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 spc="113">
                <a:solidFill>
                  <a:srgbClr val="FBF6EE"/>
                </a:solidFill>
                <a:latin typeface="黑体"/>
                <a:ea typeface="黑体"/>
                <a:cs typeface="黑体"/>
              </a:rPr>
              <a:t>批评利器</a:t>
            </a:r>
            <a:endParaRPr sz="1060" b="1" spc="113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5" name="el-1791946060164-43"/>
          <p:cNvSpPr txBox="1"/>
          <p:nvPr/>
        </p:nvSpPr>
        <p:spPr>
          <a:xfrm>
            <a:off x="2107406" y="2043113"/>
            <a:ext cx="352901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用好批评与自我批评这一利器，红脸出汗、排毒治病。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946060165-44"/>
          <p:cNvSpPr txBox="1"/>
          <p:nvPr/>
        </p:nvSpPr>
        <p:spPr>
          <a:xfrm>
            <a:off x="7632985" y="2068116"/>
            <a:ext cx="11245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8C1B14">
                    <a:alpha val="80000"/>
                  </a:srgbClr>
                </a:solidFill>
                <a:latin typeface="微软雅黑"/>
                <a:ea typeface="微软雅黑"/>
                <a:cs typeface="微软雅黑"/>
              </a:rPr>
              <a:t>红脸出汗 · 排毒治病</a:t>
            </a:r>
            <a:endParaRPr sz="840">
              <a:solidFill>
                <a:srgbClr val="8C1B14">
                  <a:alpha val="8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946060194-57"/>
          <p:cNvSpPr txBox="1"/>
          <p:nvPr/>
        </p:nvSpPr>
        <p:spPr>
          <a:xfrm>
            <a:off x="552926" y="2761059"/>
            <a:ext cx="451485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9A227"/>
                </a:solidFill>
                <a:latin typeface="黑体"/>
                <a:ea typeface="黑体"/>
                <a:cs typeface="黑体"/>
              </a:rPr>
              <a:t>叁</a:t>
            </a:r>
            <a:endParaRPr sz="1010" b="1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8" name="el-1791946060197-59"/>
          <p:cNvSpPr txBox="1"/>
          <p:nvPr/>
        </p:nvSpPr>
        <p:spPr>
          <a:xfrm>
            <a:off x="1021556" y="2800350"/>
            <a:ext cx="69519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 spc="113">
                <a:solidFill>
                  <a:srgbClr val="FBF6EE"/>
                </a:solidFill>
                <a:latin typeface="黑体"/>
                <a:ea typeface="黑体"/>
                <a:cs typeface="黑体"/>
              </a:rPr>
              <a:t>民主集中</a:t>
            </a:r>
            <a:endParaRPr sz="1060" b="1" spc="113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946060165-45"/>
          <p:cNvSpPr txBox="1"/>
          <p:nvPr/>
        </p:nvSpPr>
        <p:spPr>
          <a:xfrm>
            <a:off x="2107406" y="2786063"/>
            <a:ext cx="452913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坚持民主集中制，严格执行请示报告制度，营造风清气正的政治生态。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946060165-46"/>
          <p:cNvSpPr txBox="1"/>
          <p:nvPr/>
        </p:nvSpPr>
        <p:spPr>
          <a:xfrm>
            <a:off x="7632985" y="2811066"/>
            <a:ext cx="11245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8C1B14">
                    <a:alpha val="80000"/>
                  </a:srgbClr>
                </a:solidFill>
                <a:latin typeface="微软雅黑"/>
                <a:ea typeface="微软雅黑"/>
                <a:cs typeface="微软雅黑"/>
              </a:rPr>
              <a:t>民主集中 · 请示报告</a:t>
            </a:r>
            <a:endParaRPr sz="840">
              <a:solidFill>
                <a:srgbClr val="8C1B14">
                  <a:alpha val="8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946060198-61"/>
          <p:cNvSpPr txBox="1"/>
          <p:nvPr/>
        </p:nvSpPr>
        <p:spPr>
          <a:xfrm>
            <a:off x="552926" y="3504009"/>
            <a:ext cx="451485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C9A227"/>
                </a:solidFill>
                <a:latin typeface="黑体"/>
                <a:ea typeface="黑体"/>
                <a:cs typeface="黑体"/>
              </a:rPr>
              <a:t>肆</a:t>
            </a:r>
            <a:endParaRPr sz="1010" b="1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2" name="el-1791946060200-63"/>
          <p:cNvSpPr txBox="1"/>
          <p:nvPr/>
        </p:nvSpPr>
        <p:spPr>
          <a:xfrm>
            <a:off x="1021556" y="3543300"/>
            <a:ext cx="69519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 spc="113">
                <a:solidFill>
                  <a:srgbClr val="FBF6EE"/>
                </a:solidFill>
                <a:latin typeface="黑体"/>
                <a:ea typeface="黑体"/>
                <a:cs typeface="黑体"/>
              </a:rPr>
              <a:t>百炼成钢</a:t>
            </a:r>
            <a:endParaRPr sz="1060" b="1" spc="113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946060166-47"/>
          <p:cNvSpPr txBox="1"/>
          <p:nvPr/>
        </p:nvSpPr>
        <p:spPr>
          <a:xfrm>
            <a:off x="2107406" y="3529013"/>
            <a:ext cx="438626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自觉接受组织监督和群众监督，在党内政治生活的熔炉中百炼成钢。</a:t>
            </a:r>
            <a:endParaRPr sz="112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946060166-48"/>
          <p:cNvSpPr txBox="1"/>
          <p:nvPr/>
        </p:nvSpPr>
        <p:spPr>
          <a:xfrm>
            <a:off x="7632985" y="3554016"/>
            <a:ext cx="11245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8C1B14">
                    <a:alpha val="80000"/>
                  </a:srgbClr>
                </a:solidFill>
                <a:latin typeface="微软雅黑"/>
                <a:ea typeface="微软雅黑"/>
                <a:cs typeface="微软雅黑"/>
              </a:rPr>
              <a:t>组织监督 · 群众监督</a:t>
            </a:r>
            <a:endParaRPr sz="840">
              <a:solidFill>
                <a:srgbClr val="8C1B14">
                  <a:alpha val="8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946060127-18"/>
          <p:cNvSpPr txBox="1"/>
          <p:nvPr/>
        </p:nvSpPr>
        <p:spPr>
          <a:xfrm>
            <a:off x="835819" y="4232672"/>
            <a:ext cx="926544" cy="214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熔炉效应</a:t>
            </a:r>
            <a:endParaRPr sz="118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6" name="el-1791946060129-20"/>
          <p:cNvSpPr txBox="1"/>
          <p:nvPr/>
        </p:nvSpPr>
        <p:spPr>
          <a:xfrm>
            <a:off x="1785938" y="4229770"/>
            <a:ext cx="3067638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在严肃的政治生活中锤炼党性、砥砺品格</a:t>
            </a:r>
            <a:endParaRPr sz="123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946060113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946060124-15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16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946060125-16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16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0" name="el-1791946060144-27"/>
          <p:cNvSpPr/>
          <p:nvPr/>
        </p:nvSpPr>
        <p:spPr>
          <a:xfrm>
            <a:off x="5336381" y="1718072"/>
            <a:ext cx="142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1" name="el-1791946060144-28"/>
          <p:cNvSpPr/>
          <p:nvPr/>
        </p:nvSpPr>
        <p:spPr>
          <a:xfrm>
            <a:off x="5300663" y="1796653"/>
            <a:ext cx="85725" cy="5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5000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2" name="el-1791946060145-29"/>
          <p:cNvSpPr/>
          <p:nvPr/>
        </p:nvSpPr>
        <p:spPr>
          <a:xfrm>
            <a:off x="5336381" y="2461022"/>
            <a:ext cx="142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3" name="el-1791946060145-30"/>
          <p:cNvSpPr/>
          <p:nvPr/>
        </p:nvSpPr>
        <p:spPr>
          <a:xfrm>
            <a:off x="5300663" y="2539603"/>
            <a:ext cx="85725" cy="5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5000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4" name="el-1791946060146-31"/>
          <p:cNvSpPr/>
          <p:nvPr/>
        </p:nvSpPr>
        <p:spPr>
          <a:xfrm>
            <a:off x="5336381" y="3203972"/>
            <a:ext cx="142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5" name="el-1791946060146-32"/>
          <p:cNvSpPr/>
          <p:nvPr/>
        </p:nvSpPr>
        <p:spPr>
          <a:xfrm>
            <a:off x="5300663" y="3282553"/>
            <a:ext cx="85725" cy="5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5000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6" name="el-1791946060207-65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7" name="el-1791946060207-66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60225-1"/>
          <p:cNvSpPr/>
          <p:nvPr/>
        </p:nvSpPr>
        <p:spPr>
          <a:xfrm>
            <a:off x="7143750" y="3143250"/>
            <a:ext cx="2000250" cy="2000250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75000">
                <a:srgbClr val="FBF6EE">
                  <a:alpha val="5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60226-2"/>
          <p:cNvSpPr/>
          <p:nvPr/>
        </p:nvSpPr>
        <p:spPr>
          <a:xfrm>
            <a:off x="8001000" y="642938"/>
            <a:ext cx="857250" cy="857250"/>
          </a:xfrm>
          <a:prstGeom prst="roundRect">
            <a:avLst>
              <a:gd name="adj" fmla="val 4444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60227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60229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60228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60228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6023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60249-23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60234-9"/>
          <p:cNvSpPr/>
          <p:nvPr/>
        </p:nvSpPr>
        <p:spPr>
          <a:xfrm>
            <a:off x="7891388" y="117872"/>
            <a:ext cx="966862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60250-24"/>
          <p:cNvSpPr/>
          <p:nvPr/>
        </p:nvSpPr>
        <p:spPr>
          <a:xfrm>
            <a:off x="514350" y="1145902"/>
            <a:ext cx="4014788" cy="134871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1892"/>
                  <a:pt x="100000" y="4225"/>
                </a:cubicBezTo>
                <a:lnTo>
                  <a:pt x="100000" y="95775"/>
                </a:lnTo>
                <a:cubicBezTo>
                  <a:pt x="100000" y="98108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946060254-28"/>
          <p:cNvCxnSpPr/>
          <p:nvPr/>
        </p:nvCxnSpPr>
        <p:spPr>
          <a:xfrm>
            <a:off x="535781" y="1145902"/>
            <a:ext cx="914" cy="134871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946060260-33"/>
          <p:cNvSpPr/>
          <p:nvPr/>
        </p:nvSpPr>
        <p:spPr>
          <a:xfrm>
            <a:off x="728663" y="1281633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946060274-44"/>
          <p:cNvCxnSpPr/>
          <p:nvPr/>
        </p:nvCxnSpPr>
        <p:spPr>
          <a:xfrm>
            <a:off x="1200150" y="1548073"/>
            <a:ext cx="315039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91946060279-56"/>
          <p:cNvCxnSpPr/>
          <p:nvPr/>
        </p:nvCxnSpPr>
        <p:spPr>
          <a:xfrm>
            <a:off x="1200150" y="2126717"/>
            <a:ext cx="315039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46060251-25"/>
          <p:cNvSpPr/>
          <p:nvPr/>
        </p:nvSpPr>
        <p:spPr>
          <a:xfrm>
            <a:off x="4729163" y="1145902"/>
            <a:ext cx="4014788" cy="134871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1892"/>
                  <a:pt x="100000" y="4225"/>
                </a:cubicBezTo>
                <a:lnTo>
                  <a:pt x="100000" y="95775"/>
                </a:lnTo>
                <a:cubicBezTo>
                  <a:pt x="100000" y="98108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946060255-29"/>
          <p:cNvCxnSpPr/>
          <p:nvPr/>
        </p:nvCxnSpPr>
        <p:spPr>
          <a:xfrm>
            <a:off x="4750594" y="1145902"/>
            <a:ext cx="914" cy="134871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946060262-35"/>
          <p:cNvSpPr/>
          <p:nvPr/>
        </p:nvSpPr>
        <p:spPr>
          <a:xfrm>
            <a:off x="4943475" y="1281633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946060275-47"/>
          <p:cNvCxnSpPr/>
          <p:nvPr/>
        </p:nvCxnSpPr>
        <p:spPr>
          <a:xfrm>
            <a:off x="5414963" y="1548073"/>
            <a:ext cx="315039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91946060280-57"/>
          <p:cNvCxnSpPr/>
          <p:nvPr/>
        </p:nvCxnSpPr>
        <p:spPr>
          <a:xfrm>
            <a:off x="5414963" y="2126717"/>
            <a:ext cx="315039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46060252-26"/>
          <p:cNvSpPr/>
          <p:nvPr/>
        </p:nvSpPr>
        <p:spPr>
          <a:xfrm>
            <a:off x="514350" y="2637495"/>
            <a:ext cx="4014788" cy="134871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1892"/>
                  <a:pt x="100000" y="4225"/>
                </a:cubicBezTo>
                <a:lnTo>
                  <a:pt x="100000" y="95775"/>
                </a:lnTo>
                <a:cubicBezTo>
                  <a:pt x="100000" y="98108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2" name="el-1791946060256-30"/>
          <p:cNvCxnSpPr/>
          <p:nvPr/>
        </p:nvCxnSpPr>
        <p:spPr>
          <a:xfrm>
            <a:off x="535781" y="2637495"/>
            <a:ext cx="914" cy="134871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946060263-37"/>
          <p:cNvSpPr/>
          <p:nvPr/>
        </p:nvSpPr>
        <p:spPr>
          <a:xfrm>
            <a:off x="728663" y="2773226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4" name="el-1791946060277-50"/>
          <p:cNvCxnSpPr/>
          <p:nvPr/>
        </p:nvCxnSpPr>
        <p:spPr>
          <a:xfrm>
            <a:off x="1200150" y="3039666"/>
            <a:ext cx="315039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91946060280-58"/>
          <p:cNvCxnSpPr/>
          <p:nvPr/>
        </p:nvCxnSpPr>
        <p:spPr>
          <a:xfrm>
            <a:off x="1200150" y="3618309"/>
            <a:ext cx="315039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946060253-27"/>
          <p:cNvSpPr/>
          <p:nvPr/>
        </p:nvSpPr>
        <p:spPr>
          <a:xfrm>
            <a:off x="4729163" y="2637495"/>
            <a:ext cx="4014788" cy="134871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78" y="0"/>
                </a:lnTo>
                <a:cubicBezTo>
                  <a:pt x="99363" y="0"/>
                  <a:pt x="100000" y="1892"/>
                  <a:pt x="100000" y="4225"/>
                </a:cubicBezTo>
                <a:lnTo>
                  <a:pt x="100000" y="95775"/>
                </a:lnTo>
                <a:cubicBezTo>
                  <a:pt x="100000" y="98108"/>
                  <a:pt x="99363" y="100000"/>
                  <a:pt x="98578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7" name="el-1791946060256-31"/>
          <p:cNvCxnSpPr/>
          <p:nvPr/>
        </p:nvCxnSpPr>
        <p:spPr>
          <a:xfrm>
            <a:off x="4750594" y="2637495"/>
            <a:ext cx="914" cy="1348718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946060265-39"/>
          <p:cNvSpPr/>
          <p:nvPr/>
        </p:nvSpPr>
        <p:spPr>
          <a:xfrm>
            <a:off x="4943475" y="2773226"/>
            <a:ext cx="342900" cy="342900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9" name="el-1791946060278-53"/>
          <p:cNvCxnSpPr/>
          <p:nvPr/>
        </p:nvCxnSpPr>
        <p:spPr>
          <a:xfrm>
            <a:off x="5414963" y="3039666"/>
            <a:ext cx="315039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el-1791946060281-59"/>
          <p:cNvCxnSpPr/>
          <p:nvPr/>
        </p:nvCxnSpPr>
        <p:spPr>
          <a:xfrm>
            <a:off x="5414963" y="3618309"/>
            <a:ext cx="3150394" cy="914"/>
          </a:xfrm>
          <a:prstGeom prst="line">
            <a:avLst/>
          </a:prstGeom>
          <a:ln w="7144" cap="flat">
            <a:solidFill>
              <a:srgbClr val="D8C8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91946060236-11"/>
          <p:cNvSpPr/>
          <p:nvPr/>
        </p:nvSpPr>
        <p:spPr>
          <a:xfrm>
            <a:off x="2338685" y="4171950"/>
            <a:ext cx="4580930" cy="514350"/>
          </a:xfrm>
          <a:prstGeom prst="roundRect">
            <a:avLst>
              <a:gd name="adj" fmla="val 7407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32" name="el-1791946060238-12"/>
          <p:cNvSpPr/>
          <p:nvPr/>
        </p:nvSpPr>
        <p:spPr>
          <a:xfrm>
            <a:off x="2338685" y="4171950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el-1791946060246-21"/>
          <p:cNvSpPr/>
          <p:nvPr/>
        </p:nvSpPr>
        <p:spPr>
          <a:xfrm>
            <a:off x="2552998" y="4279106"/>
            <a:ext cx="985949" cy="300038"/>
          </a:xfrm>
          <a:prstGeom prst="roundRect">
            <a:avLst>
              <a:gd name="adj" fmla="val 50000"/>
            </a:avLst>
          </a:prstGeom>
          <a:solidFill>
            <a:srgbClr val="FFFCF8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4" name="el-1791946060243-19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35" name="el-1791946060239-13"/>
          <p:cNvSpPr txBox="1"/>
          <p:nvPr/>
        </p:nvSpPr>
        <p:spPr>
          <a:xfrm>
            <a:off x="542925" y="121444"/>
            <a:ext cx="27304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牢记为民宗旨，走好群众路线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946060232-8"/>
          <p:cNvSpPr txBox="1"/>
          <p:nvPr/>
        </p:nvSpPr>
        <p:spPr>
          <a:xfrm>
            <a:off x="8012832" y="196453"/>
            <a:ext cx="103515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党课 · 第四讲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946060241-14"/>
          <p:cNvSpPr txBox="1"/>
          <p:nvPr/>
        </p:nvSpPr>
        <p:spPr>
          <a:xfrm>
            <a:off x="2891879" y="662248"/>
            <a:ext cx="305752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C9A227"/>
                </a:solidFill>
                <a:latin typeface="黑体"/>
                <a:ea typeface="黑体"/>
                <a:cs typeface="黑体"/>
              </a:rPr>
              <a:t>◆</a:t>
            </a:r>
            <a:endParaRPr sz="1350" b="1" spc="113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8" name="el-1791946060241-15"/>
          <p:cNvSpPr txBox="1"/>
          <p:nvPr/>
        </p:nvSpPr>
        <p:spPr>
          <a:xfrm>
            <a:off x="2938171" y="657337"/>
            <a:ext cx="3381847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江山就是人民· 人民就是江山</a:t>
            </a:r>
            <a:endParaRPr sz="1570" b="1" spc="113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946060241-16"/>
          <p:cNvSpPr txBox="1"/>
          <p:nvPr/>
        </p:nvSpPr>
        <p:spPr>
          <a:xfrm>
            <a:off x="6180572" y="662248"/>
            <a:ext cx="305752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C9A227"/>
                </a:solidFill>
                <a:latin typeface="黑体"/>
                <a:ea typeface="黑体"/>
                <a:cs typeface="黑体"/>
              </a:rPr>
              <a:t>◆</a:t>
            </a:r>
            <a:endParaRPr sz="1350" b="1" spc="113">
              <a:solidFill>
                <a:srgbClr val="C9A22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946060258-32"/>
          <p:cNvSpPr txBox="1"/>
          <p:nvPr/>
        </p:nvSpPr>
        <p:spPr>
          <a:xfrm>
            <a:off x="635794" y="1349499"/>
            <a:ext cx="52863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壹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946060271-40"/>
          <p:cNvSpPr txBox="1"/>
          <p:nvPr/>
        </p:nvSpPr>
        <p:spPr>
          <a:xfrm>
            <a:off x="1200150" y="1281633"/>
            <a:ext cx="332527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深入基层</a:t>
            </a: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 大兴调查研究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946060275-45"/>
          <p:cNvSpPr txBox="1"/>
          <p:nvPr/>
        </p:nvSpPr>
        <p:spPr>
          <a:xfrm>
            <a:off x="1200150" y="1594507"/>
            <a:ext cx="3150394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3A2A2A"/>
                </a:solidFill>
                <a:latin typeface="微软雅黑"/>
                <a:ea typeface="微软雅黑"/>
                <a:cs typeface="微软雅黑"/>
              </a:rPr>
              <a:t>深入基层一线，问需于民、问计于民，让决策真正从群众中来、到群众中去。</a:t>
            </a:r>
            <a:endParaRPr sz="1120">
              <a:solidFill>
                <a:srgbClr val="3A2A2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946060275-46"/>
          <p:cNvSpPr txBox="1"/>
          <p:nvPr/>
        </p:nvSpPr>
        <p:spPr>
          <a:xfrm>
            <a:off x="1200150" y="2187439"/>
            <a:ext cx="344986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调研 · 问需 · 问计</a:t>
            </a:r>
            <a:endParaRPr sz="900" b="1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946060260-34"/>
          <p:cNvSpPr txBox="1"/>
          <p:nvPr/>
        </p:nvSpPr>
        <p:spPr>
          <a:xfrm>
            <a:off x="4850606" y="1349499"/>
            <a:ext cx="52863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贰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5" name="el-1791946060272-41"/>
          <p:cNvSpPr txBox="1"/>
          <p:nvPr/>
        </p:nvSpPr>
        <p:spPr>
          <a:xfrm>
            <a:off x="5414963" y="1281633"/>
            <a:ext cx="332527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以民为镜</a:t>
            </a: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 检验工作成效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6" name="el-1791946060276-48"/>
          <p:cNvSpPr txBox="1"/>
          <p:nvPr/>
        </p:nvSpPr>
        <p:spPr>
          <a:xfrm>
            <a:off x="5414963" y="1594507"/>
            <a:ext cx="3150394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3A2A2A"/>
                </a:solidFill>
                <a:latin typeface="微软雅黑"/>
                <a:ea typeface="微软雅黑"/>
                <a:cs typeface="微软雅黑"/>
              </a:rPr>
              <a:t>坚持把人民群众满意不满意作为检验工作的最高标准，让群众来评判、让实践来检验。</a:t>
            </a:r>
            <a:endParaRPr sz="1120">
              <a:solidFill>
                <a:srgbClr val="3A2A2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946060276-49"/>
          <p:cNvSpPr txBox="1"/>
          <p:nvPr/>
        </p:nvSpPr>
        <p:spPr>
          <a:xfrm>
            <a:off x="5414963" y="2187439"/>
            <a:ext cx="334013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人民满意 · 最高标准</a:t>
            </a:r>
            <a:endParaRPr sz="900" b="1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946060262-36"/>
          <p:cNvSpPr txBox="1"/>
          <p:nvPr/>
        </p:nvSpPr>
        <p:spPr>
          <a:xfrm>
            <a:off x="635794" y="2841092"/>
            <a:ext cx="52863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叁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946060272-42"/>
          <p:cNvSpPr txBox="1"/>
          <p:nvPr/>
        </p:nvSpPr>
        <p:spPr>
          <a:xfrm>
            <a:off x="1200150" y="2773226"/>
            <a:ext cx="332527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情系民生</a:t>
            </a: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 增进百姓福祉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0" name="el-1791946060277-51"/>
          <p:cNvSpPr txBox="1"/>
          <p:nvPr/>
        </p:nvSpPr>
        <p:spPr>
          <a:xfrm>
            <a:off x="1200150" y="3086100"/>
            <a:ext cx="3150394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3A2A2A"/>
                </a:solidFill>
                <a:latin typeface="微软雅黑"/>
                <a:ea typeface="微软雅黑"/>
                <a:cs typeface="微软雅黑"/>
              </a:rPr>
              <a:t>扎实办好民生实事，着力解决群众急难愁盼问题，把温暖送到群众心坎上。</a:t>
            </a:r>
            <a:endParaRPr sz="1120">
              <a:solidFill>
                <a:srgbClr val="3A2A2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946060277-52"/>
          <p:cNvSpPr txBox="1"/>
          <p:nvPr/>
        </p:nvSpPr>
        <p:spPr>
          <a:xfrm>
            <a:off x="1200150" y="3679031"/>
            <a:ext cx="334013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民生实事 · 急难愁盼</a:t>
            </a:r>
            <a:endParaRPr sz="900" b="1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946060263-38"/>
          <p:cNvSpPr txBox="1"/>
          <p:nvPr/>
        </p:nvSpPr>
        <p:spPr>
          <a:xfrm>
            <a:off x="4850606" y="2841092"/>
            <a:ext cx="52863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肆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946060274-43"/>
          <p:cNvSpPr txBox="1"/>
          <p:nvPr/>
        </p:nvSpPr>
        <p:spPr>
          <a:xfrm>
            <a:off x="5414963" y="2773226"/>
            <a:ext cx="332527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奉献为民</a:t>
            </a:r>
            <a:r>
              <a:rPr sz="135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 彰显党员本色</a:t>
            </a:r>
            <a:endParaRPr sz="135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4" name="el-1791946060278-54"/>
          <p:cNvSpPr txBox="1"/>
          <p:nvPr/>
        </p:nvSpPr>
        <p:spPr>
          <a:xfrm>
            <a:off x="5414963" y="3086100"/>
            <a:ext cx="3150394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3A2A2A"/>
                </a:solidFill>
                <a:latin typeface="微软雅黑"/>
                <a:ea typeface="微软雅黑"/>
                <a:cs typeface="微软雅黑"/>
              </a:rPr>
              <a:t>在服务群众、奉献人民中体现党性和实现价值，永葆共产党人的赤子之心。</a:t>
            </a:r>
            <a:endParaRPr sz="1120">
              <a:solidFill>
                <a:srgbClr val="3A2A2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946060278-55"/>
          <p:cNvSpPr txBox="1"/>
          <p:nvPr/>
        </p:nvSpPr>
        <p:spPr>
          <a:xfrm>
            <a:off x="5414963" y="3679031"/>
            <a:ext cx="334013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服务群众 · 实现价值</a:t>
            </a:r>
            <a:endParaRPr sz="900" b="1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946060244-20"/>
          <p:cNvSpPr txBox="1"/>
          <p:nvPr/>
        </p:nvSpPr>
        <p:spPr>
          <a:xfrm>
            <a:off x="2674441" y="4314825"/>
            <a:ext cx="97451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初心使命</a:t>
            </a:r>
            <a:endParaRPr sz="123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7" name="el-1791946060246-22"/>
          <p:cNvSpPr txBox="1"/>
          <p:nvPr/>
        </p:nvSpPr>
        <p:spPr>
          <a:xfrm>
            <a:off x="3681822" y="4319067"/>
            <a:ext cx="3269797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把群众冷暖放在心上· 把为民责任扛在肩上</a:t>
            </a:r>
            <a:endParaRPr sz="123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946060234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946060242-17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17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946060242-18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17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1" name="el-1791946060283-60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2" name="el-1791946060283-61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60433-1"/>
          <p:cNvSpPr/>
          <p:nvPr/>
        </p:nvSpPr>
        <p:spPr>
          <a:xfrm>
            <a:off x="7429500" y="342900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F2E9DC">
                  <a:alpha val="40000"/>
                </a:srgbClr>
              </a:gs>
              <a:gs pos="75000">
                <a:srgbClr val="FBF6EE">
                  <a:alpha val="4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4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60434-2"/>
          <p:cNvSpPr/>
          <p:nvPr/>
        </p:nvSpPr>
        <p:spPr>
          <a:xfrm>
            <a:off x="8143875" y="642938"/>
            <a:ext cx="714375" cy="714375"/>
          </a:xfrm>
          <a:prstGeom prst="roundRect">
            <a:avLst>
              <a:gd name="adj" fmla="val 5333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60436-3"/>
          <p:cNvSpPr/>
          <p:nvPr/>
        </p:nvSpPr>
        <p:spPr>
          <a:xfrm>
            <a:off x="6715125" y="1285875"/>
            <a:ext cx="428625" cy="428625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B02318">
                <a:alpha val="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946060437-4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946060440-7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946060438-5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946060438-6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9" name="el-1791946060440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946060461-25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46060444-10"/>
          <p:cNvSpPr/>
          <p:nvPr/>
        </p:nvSpPr>
        <p:spPr>
          <a:xfrm>
            <a:off x="7410301" y="117872"/>
            <a:ext cx="1447949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946060454-19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946060449-13"/>
          <p:cNvSpPr txBox="1"/>
          <p:nvPr/>
        </p:nvSpPr>
        <p:spPr>
          <a:xfrm>
            <a:off x="542925" y="125016"/>
            <a:ext cx="2632583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严守纪律规矩，永葆清正廉洁</a:t>
            </a:r>
            <a:endParaRPr sz="140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46060443-9"/>
          <p:cNvSpPr txBox="1"/>
          <p:nvPr/>
        </p:nvSpPr>
        <p:spPr>
          <a:xfrm>
            <a:off x="7531745" y="196453"/>
            <a:ext cx="1612255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党课 · 第四讲 · 纪律篇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el-1791946060451-14"/>
          <p:cNvSpPr txBox="1"/>
          <p:nvPr/>
        </p:nvSpPr>
        <p:spPr>
          <a:xfrm>
            <a:off x="2351522" y="962397"/>
            <a:ext cx="31586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46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946060452-16"/>
          <p:cNvSpPr txBox="1"/>
          <p:nvPr/>
        </p:nvSpPr>
        <p:spPr>
          <a:xfrm>
            <a:off x="6720818" y="962397"/>
            <a:ext cx="31586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460" b="1">
              <a:solidFill>
                <a:srgbClr val="B0231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946060444-11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946060452-17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18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946060452-18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18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946060455-20"/>
          <p:cNvSpPr/>
          <p:nvPr/>
        </p:nvSpPr>
        <p:spPr>
          <a:xfrm>
            <a:off x="3914664" y="865956"/>
            <a:ext cx="142875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1" name="el-1791946060455-21"/>
          <p:cNvSpPr/>
          <p:nvPr/>
        </p:nvSpPr>
        <p:spPr>
          <a:xfrm>
            <a:off x="3914664" y="1223144"/>
            <a:ext cx="142875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2" name="el-1791946060462-26"/>
          <p:cNvSpPr/>
          <p:nvPr/>
        </p:nvSpPr>
        <p:spPr>
          <a:xfrm>
            <a:off x="514350" y="1458888"/>
            <a:ext cx="4014788" cy="112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4915"/>
                </a:lnTo>
                <a:cubicBezTo>
                  <a:pt x="100000" y="97723"/>
                  <a:pt x="99363" y="100000"/>
                  <a:pt x="98578" y="100000"/>
                </a:cubicBezTo>
                <a:lnTo>
                  <a:pt x="1422" y="100000"/>
                </a:lnTo>
                <a:cubicBezTo>
                  <a:pt x="637" y="100000"/>
                  <a:pt x="0" y="97723"/>
                  <a:pt x="0" y="94915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3" name="el-1791946060466-30"/>
          <p:cNvCxnSpPr/>
          <p:nvPr/>
        </p:nvCxnSpPr>
        <p:spPr>
          <a:xfrm>
            <a:off x="514350" y="1476747"/>
            <a:ext cx="4014788" cy="914"/>
          </a:xfrm>
          <a:prstGeom prst="line">
            <a:avLst/>
          </a:prstGeom>
          <a:ln w="35719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946060466-31"/>
          <p:cNvSpPr/>
          <p:nvPr/>
        </p:nvSpPr>
        <p:spPr>
          <a:xfrm>
            <a:off x="4379119" y="1580331"/>
            <a:ext cx="57150" cy="57150"/>
          </a:xfrm>
          <a:prstGeom prst="ellipse">
            <a:avLst/>
          </a:pr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946060481-47"/>
          <p:cNvSpPr/>
          <p:nvPr/>
        </p:nvSpPr>
        <p:spPr>
          <a:xfrm>
            <a:off x="678656" y="1623194"/>
            <a:ext cx="300038" cy="300038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6" name="el-1791946060475-42"/>
          <p:cNvCxnSpPr/>
          <p:nvPr/>
        </p:nvCxnSpPr>
        <p:spPr>
          <a:xfrm>
            <a:off x="1085850" y="1994669"/>
            <a:ext cx="914" cy="434206"/>
          </a:xfrm>
          <a:prstGeom prst="line">
            <a:avLst/>
          </a:prstGeom>
          <a:ln w="14288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946060463-27"/>
          <p:cNvSpPr/>
          <p:nvPr/>
        </p:nvSpPr>
        <p:spPr>
          <a:xfrm>
            <a:off x="4729163" y="1458888"/>
            <a:ext cx="4014788" cy="112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4915"/>
                </a:lnTo>
                <a:cubicBezTo>
                  <a:pt x="100000" y="97723"/>
                  <a:pt x="99363" y="100000"/>
                  <a:pt x="98578" y="100000"/>
                </a:cubicBezTo>
                <a:lnTo>
                  <a:pt x="1422" y="100000"/>
                </a:lnTo>
                <a:cubicBezTo>
                  <a:pt x="637" y="100000"/>
                  <a:pt x="0" y="97723"/>
                  <a:pt x="0" y="94915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8" name="el-1791946060467-32"/>
          <p:cNvCxnSpPr/>
          <p:nvPr/>
        </p:nvCxnSpPr>
        <p:spPr>
          <a:xfrm>
            <a:off x="4729163" y="1476747"/>
            <a:ext cx="4014788" cy="914"/>
          </a:xfrm>
          <a:prstGeom prst="line">
            <a:avLst/>
          </a:prstGeom>
          <a:ln w="35719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946060467-33"/>
          <p:cNvSpPr/>
          <p:nvPr/>
        </p:nvSpPr>
        <p:spPr>
          <a:xfrm>
            <a:off x="8593931" y="1580331"/>
            <a:ext cx="57150" cy="57150"/>
          </a:xfrm>
          <a:prstGeom prst="ellipse">
            <a:avLst/>
          </a:pr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946060483-50"/>
          <p:cNvSpPr/>
          <p:nvPr/>
        </p:nvSpPr>
        <p:spPr>
          <a:xfrm>
            <a:off x="4893469" y="1623194"/>
            <a:ext cx="300038" cy="300038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1" name="el-1791946060476-43"/>
          <p:cNvCxnSpPr/>
          <p:nvPr/>
        </p:nvCxnSpPr>
        <p:spPr>
          <a:xfrm>
            <a:off x="5300663" y="1994669"/>
            <a:ext cx="914" cy="434206"/>
          </a:xfrm>
          <a:prstGeom prst="line">
            <a:avLst/>
          </a:prstGeom>
          <a:ln w="14288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91946060464-28"/>
          <p:cNvSpPr/>
          <p:nvPr/>
        </p:nvSpPr>
        <p:spPr>
          <a:xfrm>
            <a:off x="514350" y="2721769"/>
            <a:ext cx="4014788" cy="112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4915"/>
                </a:lnTo>
                <a:cubicBezTo>
                  <a:pt x="100000" y="97723"/>
                  <a:pt x="99363" y="100000"/>
                  <a:pt x="98578" y="100000"/>
                </a:cubicBezTo>
                <a:lnTo>
                  <a:pt x="1422" y="100000"/>
                </a:lnTo>
                <a:cubicBezTo>
                  <a:pt x="637" y="100000"/>
                  <a:pt x="0" y="97723"/>
                  <a:pt x="0" y="94915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3" name="el-1791946060468-34"/>
          <p:cNvCxnSpPr/>
          <p:nvPr/>
        </p:nvCxnSpPr>
        <p:spPr>
          <a:xfrm>
            <a:off x="514350" y="2739628"/>
            <a:ext cx="4014788" cy="914"/>
          </a:xfrm>
          <a:prstGeom prst="line">
            <a:avLst/>
          </a:prstGeom>
          <a:ln w="35719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946060468-35"/>
          <p:cNvSpPr/>
          <p:nvPr/>
        </p:nvSpPr>
        <p:spPr>
          <a:xfrm>
            <a:off x="4379119" y="2843213"/>
            <a:ext cx="57150" cy="57150"/>
          </a:xfrm>
          <a:prstGeom prst="ellipse">
            <a:avLst/>
          </a:pr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946060485-53"/>
          <p:cNvSpPr/>
          <p:nvPr/>
        </p:nvSpPr>
        <p:spPr>
          <a:xfrm>
            <a:off x="678656" y="2886075"/>
            <a:ext cx="300038" cy="300038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6" name="el-1791946060476-44"/>
          <p:cNvCxnSpPr/>
          <p:nvPr/>
        </p:nvCxnSpPr>
        <p:spPr>
          <a:xfrm>
            <a:off x="1085850" y="3257550"/>
            <a:ext cx="914" cy="434206"/>
          </a:xfrm>
          <a:prstGeom prst="line">
            <a:avLst/>
          </a:prstGeom>
          <a:ln w="14288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91946060465-29"/>
          <p:cNvSpPr/>
          <p:nvPr/>
        </p:nvSpPr>
        <p:spPr>
          <a:xfrm>
            <a:off x="4729163" y="2721769"/>
            <a:ext cx="4014788" cy="1120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4915"/>
                </a:lnTo>
                <a:cubicBezTo>
                  <a:pt x="100000" y="97723"/>
                  <a:pt x="99363" y="100000"/>
                  <a:pt x="98578" y="100000"/>
                </a:cubicBezTo>
                <a:lnTo>
                  <a:pt x="1422" y="100000"/>
                </a:lnTo>
                <a:cubicBezTo>
                  <a:pt x="637" y="100000"/>
                  <a:pt x="0" y="97723"/>
                  <a:pt x="0" y="94915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8" name="el-1791946060469-36"/>
          <p:cNvCxnSpPr/>
          <p:nvPr/>
        </p:nvCxnSpPr>
        <p:spPr>
          <a:xfrm>
            <a:off x="4729163" y="2739628"/>
            <a:ext cx="4014788" cy="914"/>
          </a:xfrm>
          <a:prstGeom prst="line">
            <a:avLst/>
          </a:prstGeom>
          <a:ln w="35719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91946060469-37"/>
          <p:cNvSpPr/>
          <p:nvPr/>
        </p:nvSpPr>
        <p:spPr>
          <a:xfrm>
            <a:off x="8593931" y="2843213"/>
            <a:ext cx="57150" cy="57150"/>
          </a:xfrm>
          <a:prstGeom prst="ellipse">
            <a:avLst/>
          </a:prstGeom>
          <a:solidFill>
            <a:srgbClr val="C9A227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946060486-56"/>
          <p:cNvSpPr/>
          <p:nvPr/>
        </p:nvSpPr>
        <p:spPr>
          <a:xfrm>
            <a:off x="4893469" y="2886075"/>
            <a:ext cx="300038" cy="300038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41" name="el-1791946060476-45"/>
          <p:cNvCxnSpPr/>
          <p:nvPr/>
        </p:nvCxnSpPr>
        <p:spPr>
          <a:xfrm>
            <a:off x="5300663" y="3257550"/>
            <a:ext cx="914" cy="434206"/>
          </a:xfrm>
          <a:prstGeom prst="line">
            <a:avLst/>
          </a:prstGeom>
          <a:ln w="14288" cap="flat">
            <a:solidFill>
              <a:srgbClr val="E5D6B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91946060447-12"/>
          <p:cNvSpPr/>
          <p:nvPr/>
        </p:nvSpPr>
        <p:spPr>
          <a:xfrm>
            <a:off x="514350" y="4013225"/>
            <a:ext cx="8229600" cy="521494"/>
          </a:xfrm>
          <a:prstGeom prst="roundRect">
            <a:avLst>
              <a:gd name="adj" fmla="val 7306"/>
            </a:avLst>
          </a:prstGeom>
          <a:solidFill>
            <a:srgbClr val="B02318"/>
          </a:solidFill>
          <a:ln w="7144" algn="in">
            <a:solidFill>
              <a:srgbClr val="8C1B14"/>
            </a:solidFill>
            <a:prstDash val="solid"/>
          </a:ln>
        </p:spPr>
        <p:txBody>
          <a:bodyPr/>
          <a:lstStyle/>
          <a:p/>
        </p:txBody>
      </p:sp>
      <p:sp>
        <p:nvSpPr>
          <p:cNvPr id="43" name="el-1791946060457-23"/>
          <p:cNvSpPr/>
          <p:nvPr/>
        </p:nvSpPr>
        <p:spPr>
          <a:xfrm>
            <a:off x="692944" y="4120381"/>
            <a:ext cx="957263" cy="307181"/>
          </a:xfrm>
          <a:prstGeom prst="roundRect">
            <a:avLst>
              <a:gd name="adj" fmla="val 50000"/>
            </a:avLst>
          </a:prstGeom>
          <a:solidFill>
            <a:srgbClr val="000000">
              <a:alpha val="15000"/>
            </a:srgbClr>
          </a:solidFill>
          <a:ln w="7144" algn="in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4" name="el-1791946060451-15"/>
          <p:cNvSpPr txBox="1"/>
          <p:nvPr/>
        </p:nvSpPr>
        <p:spPr>
          <a:xfrm>
            <a:off x="2436501" y="923106"/>
            <a:ext cx="4385186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b="1" spc="28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心存敬畏 · 手握戒尺 · 行有所止</a:t>
            </a:r>
            <a:endParaRPr sz="1460" b="1" spc="28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5" name="el-1791946060480-46"/>
          <p:cNvSpPr txBox="1"/>
          <p:nvPr/>
        </p:nvSpPr>
        <p:spPr>
          <a:xfrm>
            <a:off x="597932" y="1637481"/>
            <a:ext cx="461486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壹</a:t>
            </a:r>
            <a:endParaRPr sz="106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6" name="el-1791946060481-48"/>
          <p:cNvSpPr txBox="1"/>
          <p:nvPr/>
        </p:nvSpPr>
        <p:spPr>
          <a:xfrm>
            <a:off x="1078706" y="1671079"/>
            <a:ext cx="767350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B02318"/>
                </a:solidFill>
                <a:latin typeface="黑体"/>
                <a:ea typeface="黑体"/>
                <a:cs typeface="黑体"/>
              </a:rPr>
              <a:t>遵规守纪</a:t>
            </a:r>
            <a:endParaRPr sz="1230" b="1" spc="56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946060472-38"/>
          <p:cNvSpPr txBox="1"/>
          <p:nvPr/>
        </p:nvSpPr>
        <p:spPr>
          <a:xfrm>
            <a:off x="1193006" y="1994669"/>
            <a:ext cx="3171825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5"/>
              </a:lnSpc>
            </a:pPr>
            <a:r>
              <a:rPr sz="106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严格遵守党章党规党纪，把纪律和规矩挺在前面，做到</a:t>
            </a:r>
            <a:r>
              <a:rPr sz="106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心有所畏、言有所戒、行有所止</a:t>
            </a:r>
            <a:r>
              <a:rPr sz="106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06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946060482-49"/>
          <p:cNvSpPr txBox="1"/>
          <p:nvPr/>
        </p:nvSpPr>
        <p:spPr>
          <a:xfrm>
            <a:off x="4812744" y="1637481"/>
            <a:ext cx="461486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贰</a:t>
            </a:r>
            <a:endParaRPr sz="106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946060483-51"/>
          <p:cNvSpPr txBox="1"/>
          <p:nvPr/>
        </p:nvSpPr>
        <p:spPr>
          <a:xfrm>
            <a:off x="5293519" y="1671079"/>
            <a:ext cx="767350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落实规定</a:t>
            </a:r>
            <a:endParaRPr sz="1230" b="1" spc="56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0" name="el-1791946060473-39"/>
          <p:cNvSpPr txBox="1"/>
          <p:nvPr/>
        </p:nvSpPr>
        <p:spPr>
          <a:xfrm>
            <a:off x="5407819" y="1994669"/>
            <a:ext cx="3171825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5"/>
              </a:lnSpc>
            </a:pPr>
            <a:r>
              <a:rPr sz="106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认真落实中央八项规定精神，坚决反对</a:t>
            </a:r>
            <a:r>
              <a:rPr sz="106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"四风"</a:t>
            </a:r>
            <a:r>
              <a:rPr sz="106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，自觉抵制享乐主义和奢靡之风。</a:t>
            </a:r>
            <a:endParaRPr sz="106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946060483-52"/>
          <p:cNvSpPr txBox="1"/>
          <p:nvPr/>
        </p:nvSpPr>
        <p:spPr>
          <a:xfrm>
            <a:off x="597932" y="2900363"/>
            <a:ext cx="461486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叁</a:t>
            </a:r>
            <a:endParaRPr sz="106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2" name="el-1791946060485-54"/>
          <p:cNvSpPr txBox="1"/>
          <p:nvPr/>
        </p:nvSpPr>
        <p:spPr>
          <a:xfrm>
            <a:off x="1078706" y="2933960"/>
            <a:ext cx="767350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律己修身</a:t>
            </a:r>
            <a:endParaRPr sz="1230" b="1" spc="56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946060474-40"/>
          <p:cNvSpPr txBox="1"/>
          <p:nvPr/>
        </p:nvSpPr>
        <p:spPr>
          <a:xfrm>
            <a:off x="1193006" y="3257550"/>
            <a:ext cx="3171825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5"/>
              </a:lnSpc>
            </a:pPr>
            <a:r>
              <a:rPr sz="106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常修为政之德、常思贪欲之害、常怀律己之心，</a:t>
            </a:r>
            <a:r>
              <a:rPr sz="106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筑牢拒腐防变</a:t>
            </a:r>
            <a:r>
              <a:rPr sz="106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的思想防线。</a:t>
            </a:r>
            <a:endParaRPr sz="106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946060485-55"/>
          <p:cNvSpPr txBox="1"/>
          <p:nvPr/>
        </p:nvSpPr>
        <p:spPr>
          <a:xfrm>
            <a:off x="4812744" y="2900363"/>
            <a:ext cx="461486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肆</a:t>
            </a:r>
            <a:endParaRPr sz="106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5" name="el-1791946060487-57"/>
          <p:cNvSpPr txBox="1"/>
          <p:nvPr/>
        </p:nvSpPr>
        <p:spPr>
          <a:xfrm>
            <a:off x="5293519" y="2933960"/>
            <a:ext cx="767350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慎独慎微</a:t>
            </a:r>
            <a:endParaRPr sz="1230" b="1" spc="56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6" name="el-1791946060475-41"/>
          <p:cNvSpPr txBox="1"/>
          <p:nvPr/>
        </p:nvSpPr>
        <p:spPr>
          <a:xfrm>
            <a:off x="5407819" y="3257550"/>
            <a:ext cx="3171825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5"/>
              </a:lnSpc>
            </a:pPr>
            <a:r>
              <a:rPr sz="106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自觉净化社交圈、生活圈、朋友圈，做到</a:t>
            </a:r>
            <a:r>
              <a:rPr sz="1060" b="1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慎独慎微慎初慎友</a:t>
            </a:r>
            <a:r>
              <a:rPr sz="106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06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946060455-22"/>
          <p:cNvSpPr txBox="1"/>
          <p:nvPr/>
        </p:nvSpPr>
        <p:spPr>
          <a:xfrm>
            <a:off x="828675" y="4170387"/>
            <a:ext cx="921544" cy="207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25">
                <a:solidFill>
                  <a:srgbClr val="FBF6EE"/>
                </a:solidFill>
                <a:latin typeface="黑体"/>
                <a:ea typeface="黑体"/>
                <a:cs typeface="黑体"/>
              </a:rPr>
              <a:t>纪律承诺</a:t>
            </a:r>
            <a:endParaRPr sz="1120" b="1" spc="225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8" name="el-1791946060457-24"/>
          <p:cNvSpPr txBox="1"/>
          <p:nvPr/>
        </p:nvSpPr>
        <p:spPr>
          <a:xfrm>
            <a:off x="1793081" y="4173959"/>
            <a:ext cx="4532375" cy="200025"/>
          </a:xfrm>
          <a:prstGeom prst="rect">
            <a:avLst/>
          </a:prstGeom>
          <a:noFill/>
          <a:ln>
            <a:noFill/>
          </a:ln>
          <a:effectLst>
            <a:outerShdw blurRad="14288" dist="7144" dir="5400000" algn="ctr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FBF6EE"/>
                </a:solidFill>
                <a:latin typeface="微软雅黑"/>
                <a:ea typeface="微软雅黑"/>
                <a:cs typeface="微软雅黑"/>
              </a:rPr>
              <a:t>守住底线 · 不越红线 · 筑牢防线 —— 做清正廉洁的共产党人</a:t>
            </a:r>
            <a:endParaRPr sz="1120" b="1" spc="56">
              <a:solidFill>
                <a:srgbClr val="FBF6EE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946060491-58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60" name="el-1791946060492-59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60506-1"/>
          <p:cNvSpPr/>
          <p:nvPr/>
        </p:nvSpPr>
        <p:spPr>
          <a:xfrm>
            <a:off x="7143750" y="3143250"/>
            <a:ext cx="2000250" cy="2000250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75000">
                <a:srgbClr val="FBF6EE">
                  <a:alpha val="5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60507-2"/>
          <p:cNvSpPr/>
          <p:nvPr/>
        </p:nvSpPr>
        <p:spPr>
          <a:xfrm>
            <a:off x="8001000" y="642938"/>
            <a:ext cx="857250" cy="857250"/>
          </a:xfrm>
          <a:prstGeom prst="roundRect">
            <a:avLst>
              <a:gd name="adj" fmla="val 4444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60508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60510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60508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60509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60511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60531-25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60515-9"/>
          <p:cNvSpPr/>
          <p:nvPr/>
        </p:nvSpPr>
        <p:spPr>
          <a:xfrm>
            <a:off x="7527057" y="117872"/>
            <a:ext cx="1331193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60532-26"/>
          <p:cNvSpPr/>
          <p:nvPr/>
        </p:nvSpPr>
        <p:spPr>
          <a:xfrm>
            <a:off x="514350" y="1807369"/>
            <a:ext cx="82296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4713"/>
                  <a:pt x="100000" y="10526"/>
                </a:cubicBezTo>
                <a:lnTo>
                  <a:pt x="100000" y="89474"/>
                </a:lnTo>
                <a:cubicBezTo>
                  <a:pt x="100000" y="95287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946060543-29"/>
          <p:cNvCxnSpPr/>
          <p:nvPr/>
        </p:nvCxnSpPr>
        <p:spPr>
          <a:xfrm>
            <a:off x="535781" y="1807369"/>
            <a:ext cx="914" cy="542925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946060547-33"/>
          <p:cNvSpPr/>
          <p:nvPr/>
        </p:nvSpPr>
        <p:spPr>
          <a:xfrm>
            <a:off x="728663" y="1928813"/>
            <a:ext cx="300038" cy="300038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46060549-36"/>
          <p:cNvSpPr/>
          <p:nvPr/>
        </p:nvSpPr>
        <p:spPr>
          <a:xfrm>
            <a:off x="7836694" y="1953816"/>
            <a:ext cx="728663" cy="250031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946060533-27"/>
          <p:cNvSpPr/>
          <p:nvPr/>
        </p:nvSpPr>
        <p:spPr>
          <a:xfrm>
            <a:off x="514350" y="2450306"/>
            <a:ext cx="82296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4713"/>
                  <a:pt x="100000" y="10526"/>
                </a:cubicBezTo>
                <a:lnTo>
                  <a:pt x="100000" y="89474"/>
                </a:lnTo>
                <a:cubicBezTo>
                  <a:pt x="100000" y="95287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946060543-30"/>
          <p:cNvCxnSpPr/>
          <p:nvPr/>
        </p:nvCxnSpPr>
        <p:spPr>
          <a:xfrm>
            <a:off x="535781" y="2450306"/>
            <a:ext cx="914" cy="542925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46060550-38"/>
          <p:cNvSpPr/>
          <p:nvPr/>
        </p:nvSpPr>
        <p:spPr>
          <a:xfrm>
            <a:off x="728663" y="2571750"/>
            <a:ext cx="300038" cy="300038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946060552-41"/>
          <p:cNvSpPr/>
          <p:nvPr/>
        </p:nvSpPr>
        <p:spPr>
          <a:xfrm>
            <a:off x="7836694" y="2596753"/>
            <a:ext cx="728663" cy="250031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9" name="el-1791946060541-28"/>
          <p:cNvSpPr/>
          <p:nvPr/>
        </p:nvSpPr>
        <p:spPr>
          <a:xfrm>
            <a:off x="514350" y="3093244"/>
            <a:ext cx="82296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306" y="0"/>
                </a:lnTo>
                <a:cubicBezTo>
                  <a:pt x="99689" y="0"/>
                  <a:pt x="100000" y="4713"/>
                  <a:pt x="100000" y="10526"/>
                </a:cubicBezTo>
                <a:lnTo>
                  <a:pt x="100000" y="89474"/>
                </a:lnTo>
                <a:cubicBezTo>
                  <a:pt x="100000" y="95287"/>
                  <a:pt x="99689" y="100000"/>
                  <a:pt x="99306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946060544-31"/>
          <p:cNvCxnSpPr/>
          <p:nvPr/>
        </p:nvCxnSpPr>
        <p:spPr>
          <a:xfrm>
            <a:off x="535781" y="3093244"/>
            <a:ext cx="914" cy="542925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46060554-43"/>
          <p:cNvSpPr/>
          <p:nvPr/>
        </p:nvSpPr>
        <p:spPr>
          <a:xfrm>
            <a:off x="728663" y="3214688"/>
            <a:ext cx="300038" cy="300038"/>
          </a:xfrm>
          <a:prstGeom prst="ellipse">
            <a:avLst/>
          </a:prstGeom>
          <a:solidFill>
            <a:srgbClr val="B02318"/>
          </a:solidFill>
          <a:ln w="14288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946060556-46"/>
          <p:cNvSpPr/>
          <p:nvPr/>
        </p:nvSpPr>
        <p:spPr>
          <a:xfrm>
            <a:off x="7836694" y="3239691"/>
            <a:ext cx="728663" cy="250031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3" name="el-1791946060524-19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el-1791946060520-13"/>
          <p:cNvSpPr txBox="1"/>
          <p:nvPr/>
        </p:nvSpPr>
        <p:spPr>
          <a:xfrm>
            <a:off x="557213" y="125016"/>
            <a:ext cx="2439702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在担当实干中砥砺政治本色</a:t>
            </a:r>
            <a:endParaRPr sz="140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46060513-8"/>
          <p:cNvSpPr txBox="1"/>
          <p:nvPr/>
        </p:nvSpPr>
        <p:spPr>
          <a:xfrm>
            <a:off x="7648501" y="196453"/>
            <a:ext cx="139948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第四部分 · 实践路径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946060522-14"/>
          <p:cNvSpPr txBox="1"/>
          <p:nvPr/>
        </p:nvSpPr>
        <p:spPr>
          <a:xfrm>
            <a:off x="2510024" y="1250156"/>
            <a:ext cx="34015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570" b="1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946060522-16"/>
          <p:cNvSpPr txBox="1"/>
          <p:nvPr/>
        </p:nvSpPr>
        <p:spPr>
          <a:xfrm>
            <a:off x="6548140" y="1250156"/>
            <a:ext cx="34015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570" b="1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946060546-32"/>
          <p:cNvSpPr txBox="1"/>
          <p:nvPr/>
        </p:nvSpPr>
        <p:spPr>
          <a:xfrm>
            <a:off x="551498" y="1943100"/>
            <a:ext cx="654367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01</a:t>
            </a:r>
            <a:endParaRPr sz="112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46060547-34"/>
          <p:cNvSpPr txBox="1"/>
          <p:nvPr/>
        </p:nvSpPr>
        <p:spPr>
          <a:xfrm>
            <a:off x="1171575" y="1962522"/>
            <a:ext cx="6627257" cy="2325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党性修养最终要落实到行动上、体现在实干中，要在火热的实践中经风雨、见世面、壮筋骨。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946060548-35"/>
          <p:cNvSpPr txBox="1"/>
          <p:nvPr/>
        </p:nvSpPr>
        <p:spPr>
          <a:xfrm>
            <a:off x="7943850" y="1989534"/>
            <a:ext cx="706517" cy="17859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实干为本</a:t>
            </a:r>
            <a:endParaRPr sz="950" b="1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946060549-37"/>
          <p:cNvSpPr txBox="1"/>
          <p:nvPr/>
        </p:nvSpPr>
        <p:spPr>
          <a:xfrm>
            <a:off x="551498" y="2586038"/>
            <a:ext cx="654367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02</a:t>
            </a:r>
            <a:endParaRPr sz="112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46060551-39"/>
          <p:cNvSpPr txBox="1"/>
          <p:nvPr/>
        </p:nvSpPr>
        <p:spPr>
          <a:xfrm>
            <a:off x="1171575" y="2605460"/>
            <a:ext cx="6627257" cy="2325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敢于担当、善于作为，面对急难险重任务豁得出来、顶得上去。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946060551-40"/>
          <p:cNvSpPr txBox="1"/>
          <p:nvPr/>
        </p:nvSpPr>
        <p:spPr>
          <a:xfrm>
            <a:off x="7943850" y="2632472"/>
            <a:ext cx="706517" cy="17859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担当作为</a:t>
            </a:r>
            <a:endParaRPr sz="950" b="1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946060553-42"/>
          <p:cNvSpPr txBox="1"/>
          <p:nvPr/>
        </p:nvSpPr>
        <p:spPr>
          <a:xfrm>
            <a:off x="551498" y="3228975"/>
            <a:ext cx="654367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BF6EE"/>
                </a:solidFill>
                <a:latin typeface="黑体"/>
                <a:ea typeface="黑体"/>
                <a:cs typeface="黑体"/>
              </a:rPr>
              <a:t>03</a:t>
            </a:r>
            <a:endParaRPr sz="1120" b="1">
              <a:solidFill>
                <a:srgbClr val="FBF6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946060554-44"/>
          <p:cNvSpPr txBox="1"/>
          <p:nvPr/>
        </p:nvSpPr>
        <p:spPr>
          <a:xfrm>
            <a:off x="1171575" y="3248397"/>
            <a:ext cx="6627257" cy="2325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在本职岗位上建功立业，在推动高质量发展中展现新担当新作为。</a:t>
            </a:r>
            <a:endParaRPr sz="1180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946060554-45"/>
          <p:cNvSpPr txBox="1"/>
          <p:nvPr/>
        </p:nvSpPr>
        <p:spPr>
          <a:xfrm>
            <a:off x="7943850" y="3275409"/>
            <a:ext cx="706517" cy="17859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岗位建功</a:t>
            </a:r>
            <a:endParaRPr sz="950" b="1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946060515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946060523-17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19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946060523-18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19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946060525-20"/>
          <p:cNvSpPr/>
          <p:nvPr/>
        </p:nvSpPr>
        <p:spPr>
          <a:xfrm>
            <a:off x="3843338" y="1121569"/>
            <a:ext cx="1571625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1" name="el-1791946060526-21"/>
          <p:cNvSpPr/>
          <p:nvPr/>
        </p:nvSpPr>
        <p:spPr>
          <a:xfrm>
            <a:off x="3843338" y="1557338"/>
            <a:ext cx="1571625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/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2" name="el-1791946060517-11"/>
          <p:cNvSpPr/>
          <p:nvPr/>
        </p:nvSpPr>
        <p:spPr>
          <a:xfrm>
            <a:off x="514350" y="3793331"/>
            <a:ext cx="8229600" cy="500063"/>
          </a:xfrm>
          <a:prstGeom prst="roundRect">
            <a:avLst>
              <a:gd name="adj" fmla="val 7619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43" name="el-1791946060519-12"/>
          <p:cNvSpPr/>
          <p:nvPr/>
        </p:nvSpPr>
        <p:spPr>
          <a:xfrm>
            <a:off x="521494" y="3864769"/>
            <a:ext cx="42863" cy="3594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el-1791946060528-23"/>
          <p:cNvSpPr/>
          <p:nvPr/>
        </p:nvSpPr>
        <p:spPr>
          <a:xfrm>
            <a:off x="692944" y="3900488"/>
            <a:ext cx="957263" cy="285750"/>
          </a:xfrm>
          <a:prstGeom prst="roundRect">
            <a:avLst>
              <a:gd name="adj" fmla="val 50000"/>
            </a:avLst>
          </a:prstGeom>
          <a:solidFill>
            <a:srgbClr val="FBF6EE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45" name="el-1791946060522-15"/>
          <p:cNvSpPr txBox="1"/>
          <p:nvPr/>
        </p:nvSpPr>
        <p:spPr>
          <a:xfrm>
            <a:off x="2577286" y="1193006"/>
            <a:ext cx="410372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68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经风雨 · 见世面 · 壮筋骨</a:t>
            </a:r>
            <a:endParaRPr sz="168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6" name="el-1791946060526-22"/>
          <p:cNvSpPr txBox="1"/>
          <p:nvPr/>
        </p:nvSpPr>
        <p:spPr>
          <a:xfrm>
            <a:off x="814388" y="3936206"/>
            <a:ext cx="940832" cy="214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实干箴言</a:t>
            </a:r>
            <a:endParaRPr sz="118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946060528-24"/>
          <p:cNvSpPr txBox="1"/>
          <p:nvPr/>
        </p:nvSpPr>
        <p:spPr>
          <a:xfrm>
            <a:off x="1793081" y="3933304"/>
            <a:ext cx="5203619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把党性要求转化为干事创业的实际行动，以实干实绩检验党性修养成效</a:t>
            </a:r>
            <a:endParaRPr sz="123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946060561-47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el-1791946060561-48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46060574-1"/>
          <p:cNvSpPr/>
          <p:nvPr/>
        </p:nvSpPr>
        <p:spPr>
          <a:xfrm>
            <a:off x="7286625" y="3286125"/>
            <a:ext cx="1857375" cy="1857375"/>
          </a:xfrm>
          <a:prstGeom prst="ellipse">
            <a:avLst/>
          </a:prstGeom>
          <a:gradFill rotWithShape="1">
            <a:gsLst>
              <a:gs pos="0">
                <a:srgbClr val="F2E9DC">
                  <a:alpha val="50000"/>
                </a:srgbClr>
              </a:gs>
              <a:gs pos="75000">
                <a:srgbClr val="FBF6EE">
                  <a:alpha val="50000"/>
                </a:srgbClr>
              </a:gs>
            </a:gsLst>
            <a:path path="circle">
              <a:fillToRect l="30000" t="20000" r="70000" b="80000"/>
            </a:path>
          </a:gradFill>
          <a:ln w="7144" algn="in">
            <a:solidFill>
              <a:srgbClr val="E5D6B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946060575-2"/>
          <p:cNvSpPr/>
          <p:nvPr/>
        </p:nvSpPr>
        <p:spPr>
          <a:xfrm>
            <a:off x="8072438" y="642938"/>
            <a:ext cx="785813" cy="785813"/>
          </a:xfrm>
          <a:prstGeom prst="roundRect">
            <a:avLst>
              <a:gd name="adj" fmla="val 4848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C9A227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46060576-3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946060578-6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46060576-4"/>
          <p:cNvSpPr/>
          <p:nvPr/>
        </p:nvSpPr>
        <p:spPr>
          <a:xfrm>
            <a:off x="0" y="514350"/>
            <a:ext cx="9144000" cy="428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946060577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6E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946060579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946060598-23"/>
          <p:cNvSpPr/>
          <p:nvPr/>
        </p:nvSpPr>
        <p:spPr>
          <a:xfrm>
            <a:off x="342900" y="153591"/>
            <a:ext cx="57150" cy="200025"/>
          </a:xfrm>
          <a:prstGeom prst="roundRect">
            <a:avLst>
              <a:gd name="adj" fmla="val 33333"/>
            </a:avLst>
          </a:pr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60583-9"/>
          <p:cNvSpPr/>
          <p:nvPr/>
        </p:nvSpPr>
        <p:spPr>
          <a:xfrm>
            <a:off x="7527057" y="117872"/>
            <a:ext cx="1331193" cy="271463"/>
          </a:xfrm>
          <a:prstGeom prst="roundRect">
            <a:avLst>
              <a:gd name="adj" fmla="val 50000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946060585-11"/>
          <p:cNvSpPr/>
          <p:nvPr/>
        </p:nvSpPr>
        <p:spPr>
          <a:xfrm>
            <a:off x="514350" y="3726135"/>
            <a:ext cx="8229600" cy="500063"/>
          </a:xfrm>
          <a:prstGeom prst="roundRect">
            <a:avLst>
              <a:gd name="adj" fmla="val 7619"/>
            </a:avLst>
          </a:prstGeom>
          <a:solidFill>
            <a:srgbClr val="F2E9DC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946060587-12"/>
          <p:cNvSpPr/>
          <p:nvPr/>
        </p:nvSpPr>
        <p:spPr>
          <a:xfrm>
            <a:off x="514350" y="3726135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946060595-21"/>
          <p:cNvSpPr/>
          <p:nvPr/>
        </p:nvSpPr>
        <p:spPr>
          <a:xfrm>
            <a:off x="728663" y="3833292"/>
            <a:ext cx="957263" cy="285750"/>
          </a:xfrm>
          <a:prstGeom prst="roundRect">
            <a:avLst>
              <a:gd name="adj" fmla="val 50000"/>
            </a:avLst>
          </a:prstGeom>
          <a:solidFill>
            <a:srgbClr val="FBF6EE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46060592-19"/>
          <p:cNvSpPr/>
          <p:nvPr/>
        </p:nvSpPr>
        <p:spPr>
          <a:xfrm>
            <a:off x="8601075" y="4847034"/>
            <a:ext cx="257175" cy="257175"/>
          </a:xfrm>
          <a:prstGeom prst="ellipse">
            <a:avLst/>
          </a:prstGeom>
          <a:solidFill>
            <a:srgbClr val="F2E9DC"/>
          </a:solidFill>
          <a:ln w="7144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946060588-13"/>
          <p:cNvSpPr txBox="1"/>
          <p:nvPr/>
        </p:nvSpPr>
        <p:spPr>
          <a:xfrm>
            <a:off x="542925" y="121444"/>
            <a:ext cx="27304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1A1A"/>
                </a:solidFill>
                <a:latin typeface="黑体"/>
                <a:ea typeface="黑体"/>
                <a:cs typeface="黑体"/>
              </a:rPr>
              <a:t>党性修养的关键词与行为准则</a:t>
            </a:r>
            <a:endParaRPr sz="1460" b="1" spc="113">
              <a:solidFill>
                <a:srgbClr val="2B1A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946060581-8"/>
          <p:cNvSpPr txBox="1"/>
          <p:nvPr/>
        </p:nvSpPr>
        <p:spPr>
          <a:xfrm>
            <a:off x="7648501" y="196453"/>
            <a:ext cx="139948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C1B14"/>
                </a:solidFill>
                <a:latin typeface="微软雅黑"/>
                <a:ea typeface="微软雅黑"/>
                <a:cs typeface="微软雅黑"/>
              </a:rPr>
              <a:t>第四部分 · 行动纲领</a:t>
            </a: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946060590-14"/>
          <p:cNvSpPr txBox="1"/>
          <p:nvPr/>
        </p:nvSpPr>
        <p:spPr>
          <a:xfrm>
            <a:off x="2665288" y="1128043"/>
            <a:ext cx="29146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350" b="1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946060590-15"/>
          <p:cNvSpPr txBox="1"/>
          <p:nvPr/>
        </p:nvSpPr>
        <p:spPr>
          <a:xfrm>
            <a:off x="2544702" y="1088752"/>
            <a:ext cx="416878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四个关键词 · 四句准则 · 一生践行</a:t>
            </a:r>
            <a:endParaRPr sz="135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946060590-16"/>
          <p:cNvSpPr txBox="1"/>
          <p:nvPr/>
        </p:nvSpPr>
        <p:spPr>
          <a:xfrm>
            <a:off x="6421450" y="1128043"/>
            <a:ext cx="29146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350" b="1">
              <a:solidFill>
                <a:srgbClr val="C9A22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946060593-20"/>
          <p:cNvSpPr txBox="1"/>
          <p:nvPr/>
        </p:nvSpPr>
        <p:spPr>
          <a:xfrm>
            <a:off x="850106" y="3869010"/>
            <a:ext cx="940832" cy="214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行为准则</a:t>
            </a:r>
            <a:endParaRPr sz="118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46060595-22"/>
          <p:cNvSpPr txBox="1"/>
          <p:nvPr/>
        </p:nvSpPr>
        <p:spPr>
          <a:xfrm>
            <a:off x="1828800" y="3866108"/>
            <a:ext cx="3648853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忠诚铸魂 · 干净立身 · 担当尽责 · 为民造福</a:t>
            </a:r>
            <a:endParaRPr sz="123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946060583-10"/>
          <p:cNvSpPr txBox="1"/>
          <p:nvPr/>
        </p:nvSpPr>
        <p:spPr>
          <a:xfrm>
            <a:off x="342900" y="4918472"/>
            <a:ext cx="11534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endParaRPr sz="900" spc="56">
              <a:solidFill>
                <a:srgbClr val="8C1B1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946060591-17"/>
          <p:cNvSpPr txBox="1"/>
          <p:nvPr/>
        </p:nvSpPr>
        <p:spPr>
          <a:xfrm>
            <a:off x="8038840" y="4918472"/>
            <a:ext cx="6456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D5A4B"/>
                </a:solidFill>
                <a:latin typeface="微软雅黑"/>
                <a:ea typeface="微软雅黑"/>
                <a:cs typeface="微软雅黑"/>
              </a:rPr>
              <a:t>第 20 页</a:t>
            </a:r>
            <a:endParaRPr sz="900">
              <a:solidFill>
                <a:srgbClr val="6D5A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946060591-18"/>
          <p:cNvSpPr txBox="1"/>
          <p:nvPr/>
        </p:nvSpPr>
        <p:spPr>
          <a:xfrm>
            <a:off x="8416766" y="4854178"/>
            <a:ext cx="62579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B02318"/>
                </a:solidFill>
                <a:latin typeface="黑体"/>
                <a:ea typeface="黑体"/>
                <a:cs typeface="黑体"/>
              </a:rPr>
              <a:t>20</a:t>
            </a:r>
            <a:endParaRPr sz="1120" b="1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46060599-24"/>
          <p:cNvSpPr/>
          <p:nvPr/>
        </p:nvSpPr>
        <p:spPr>
          <a:xfrm>
            <a:off x="514350" y="1524521"/>
            <a:ext cx="1918097" cy="20158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170"/>
                </a:lnTo>
                <a:cubicBezTo>
                  <a:pt x="100000" y="98733"/>
                  <a:pt x="98664" y="100000"/>
                  <a:pt x="97015" y="100000"/>
                </a:cubicBezTo>
                <a:lnTo>
                  <a:pt x="2985" y="100000"/>
                </a:lnTo>
                <a:cubicBezTo>
                  <a:pt x="1336" y="100000"/>
                  <a:pt x="0" y="98733"/>
                  <a:pt x="0" y="9717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6" name="el-1791946060603-28"/>
          <p:cNvCxnSpPr/>
          <p:nvPr/>
        </p:nvCxnSpPr>
        <p:spPr>
          <a:xfrm>
            <a:off x="514350" y="1545952"/>
            <a:ext cx="1918097" cy="914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946060603-29"/>
          <p:cNvSpPr/>
          <p:nvPr/>
        </p:nvSpPr>
        <p:spPr>
          <a:xfrm>
            <a:off x="621506" y="1667396"/>
            <a:ext cx="71438" cy="71438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el-1791946060614-41"/>
          <p:cNvSpPr/>
          <p:nvPr/>
        </p:nvSpPr>
        <p:spPr>
          <a:xfrm>
            <a:off x="1159073" y="1738833"/>
            <a:ext cx="628650" cy="628650"/>
          </a:xfrm>
          <a:prstGeom prst="ellipse">
            <a:avLst/>
          </a:prstGeom>
          <a:solidFill>
            <a:srgbClr val="F2E9DC"/>
          </a:solidFill>
          <a:ln w="21431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9" name="el-1791946060614-42"/>
          <p:cNvCxnSpPr/>
          <p:nvPr/>
        </p:nvCxnSpPr>
        <p:spPr>
          <a:xfrm>
            <a:off x="664369" y="2488927"/>
            <a:ext cx="1618059" cy="914"/>
          </a:xfrm>
          <a:prstGeom prst="line">
            <a:avLst/>
          </a:prstGeom>
          <a:ln w="14288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91946060600-25"/>
          <p:cNvSpPr/>
          <p:nvPr/>
        </p:nvSpPr>
        <p:spPr>
          <a:xfrm>
            <a:off x="2618184" y="1524521"/>
            <a:ext cx="1918097" cy="20158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170"/>
                </a:lnTo>
                <a:cubicBezTo>
                  <a:pt x="100000" y="98733"/>
                  <a:pt x="98664" y="100000"/>
                  <a:pt x="97015" y="100000"/>
                </a:cubicBezTo>
                <a:lnTo>
                  <a:pt x="2985" y="100000"/>
                </a:lnTo>
                <a:cubicBezTo>
                  <a:pt x="1336" y="100000"/>
                  <a:pt x="0" y="98733"/>
                  <a:pt x="0" y="9717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1" name="el-1791946060604-30"/>
          <p:cNvCxnSpPr/>
          <p:nvPr/>
        </p:nvCxnSpPr>
        <p:spPr>
          <a:xfrm>
            <a:off x="2618184" y="1545952"/>
            <a:ext cx="1918097" cy="914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91946060604-31"/>
          <p:cNvSpPr/>
          <p:nvPr/>
        </p:nvSpPr>
        <p:spPr>
          <a:xfrm>
            <a:off x="2725341" y="1667396"/>
            <a:ext cx="71438" cy="71438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33" name="el-1791946060616-45"/>
          <p:cNvSpPr/>
          <p:nvPr/>
        </p:nvSpPr>
        <p:spPr>
          <a:xfrm>
            <a:off x="3262908" y="1738833"/>
            <a:ext cx="628650" cy="628650"/>
          </a:xfrm>
          <a:prstGeom prst="ellipse">
            <a:avLst/>
          </a:prstGeom>
          <a:solidFill>
            <a:srgbClr val="F2E9DC"/>
          </a:solidFill>
          <a:ln w="21431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4" name="el-1791946060617-46"/>
          <p:cNvCxnSpPr/>
          <p:nvPr/>
        </p:nvCxnSpPr>
        <p:spPr>
          <a:xfrm>
            <a:off x="2768203" y="2488927"/>
            <a:ext cx="1618059" cy="914"/>
          </a:xfrm>
          <a:prstGeom prst="line">
            <a:avLst/>
          </a:prstGeom>
          <a:ln w="14288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91946060601-26"/>
          <p:cNvSpPr/>
          <p:nvPr/>
        </p:nvSpPr>
        <p:spPr>
          <a:xfrm>
            <a:off x="4722019" y="1524521"/>
            <a:ext cx="1918097" cy="20158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170"/>
                </a:lnTo>
                <a:cubicBezTo>
                  <a:pt x="100000" y="98733"/>
                  <a:pt x="98664" y="100000"/>
                  <a:pt x="97015" y="100000"/>
                </a:cubicBezTo>
                <a:lnTo>
                  <a:pt x="2985" y="100000"/>
                </a:lnTo>
                <a:cubicBezTo>
                  <a:pt x="1336" y="100000"/>
                  <a:pt x="0" y="98733"/>
                  <a:pt x="0" y="9717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6" name="el-1791946060605-32"/>
          <p:cNvCxnSpPr/>
          <p:nvPr/>
        </p:nvCxnSpPr>
        <p:spPr>
          <a:xfrm>
            <a:off x="4722019" y="1545952"/>
            <a:ext cx="1918097" cy="914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91946060605-33"/>
          <p:cNvSpPr/>
          <p:nvPr/>
        </p:nvSpPr>
        <p:spPr>
          <a:xfrm>
            <a:off x="4829175" y="1667396"/>
            <a:ext cx="71438" cy="71438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38" name="el-1791946060619-49"/>
          <p:cNvSpPr/>
          <p:nvPr/>
        </p:nvSpPr>
        <p:spPr>
          <a:xfrm>
            <a:off x="5366742" y="1738833"/>
            <a:ext cx="628650" cy="628650"/>
          </a:xfrm>
          <a:prstGeom prst="ellipse">
            <a:avLst/>
          </a:prstGeom>
          <a:solidFill>
            <a:srgbClr val="F2E9DC"/>
          </a:solidFill>
          <a:ln w="21431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9" name="el-1791946060619-50"/>
          <p:cNvCxnSpPr/>
          <p:nvPr/>
        </p:nvCxnSpPr>
        <p:spPr>
          <a:xfrm>
            <a:off x="4872038" y="2488927"/>
            <a:ext cx="1618059" cy="914"/>
          </a:xfrm>
          <a:prstGeom prst="line">
            <a:avLst/>
          </a:prstGeom>
          <a:ln w="14288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91946060602-27"/>
          <p:cNvSpPr/>
          <p:nvPr/>
        </p:nvSpPr>
        <p:spPr>
          <a:xfrm>
            <a:off x="6825853" y="1524521"/>
            <a:ext cx="1918097" cy="20158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170"/>
                </a:lnTo>
                <a:cubicBezTo>
                  <a:pt x="100000" y="98733"/>
                  <a:pt x="98664" y="100000"/>
                  <a:pt x="97015" y="100000"/>
                </a:cubicBezTo>
                <a:lnTo>
                  <a:pt x="2985" y="100000"/>
                </a:lnTo>
                <a:cubicBezTo>
                  <a:pt x="1336" y="100000"/>
                  <a:pt x="0" y="98733"/>
                  <a:pt x="0" y="9717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CF8"/>
          </a:solidFill>
          <a:ln w="7144" algn="in">
            <a:solidFill>
              <a:srgbClr val="D8C8A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41" name="el-1791946060606-34"/>
          <p:cNvCxnSpPr/>
          <p:nvPr/>
        </p:nvCxnSpPr>
        <p:spPr>
          <a:xfrm>
            <a:off x="6825853" y="1545952"/>
            <a:ext cx="1918097" cy="914"/>
          </a:xfrm>
          <a:prstGeom prst="line">
            <a:avLst/>
          </a:prstGeom>
          <a:ln w="42863" cap="flat">
            <a:solidFill>
              <a:srgbClr val="B0231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91946060606-35"/>
          <p:cNvSpPr/>
          <p:nvPr/>
        </p:nvSpPr>
        <p:spPr>
          <a:xfrm>
            <a:off x="6933009" y="1667396"/>
            <a:ext cx="71438" cy="71438"/>
          </a:xfrm>
          <a:prstGeom prst="ellipse">
            <a:avLst/>
          </a:prstGeom>
          <a:solidFill>
            <a:srgbClr val="C9A227"/>
          </a:solidFill>
          <a:ln w="14288" algn="in">
            <a:solidFill>
              <a:srgbClr val="F2E9DC"/>
            </a:solidFill>
            <a:prstDash val="solid"/>
          </a:ln>
        </p:spPr>
        <p:txBody>
          <a:bodyPr/>
          <a:lstStyle/>
          <a:p/>
        </p:txBody>
      </p:sp>
      <p:sp>
        <p:nvSpPr>
          <p:cNvPr id="43" name="el-1791946060621-53"/>
          <p:cNvSpPr/>
          <p:nvPr/>
        </p:nvSpPr>
        <p:spPr>
          <a:xfrm>
            <a:off x="7470577" y="1738833"/>
            <a:ext cx="628650" cy="628650"/>
          </a:xfrm>
          <a:prstGeom prst="ellipse">
            <a:avLst/>
          </a:prstGeom>
          <a:solidFill>
            <a:srgbClr val="F2E9DC"/>
          </a:solidFill>
          <a:ln w="21431" algn="in">
            <a:solidFill>
              <a:srgbClr val="C9A22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44" name="el-1791946060621-54"/>
          <p:cNvCxnSpPr/>
          <p:nvPr/>
        </p:nvCxnSpPr>
        <p:spPr>
          <a:xfrm>
            <a:off x="6975872" y="2488927"/>
            <a:ext cx="1618059" cy="914"/>
          </a:xfrm>
          <a:prstGeom prst="line">
            <a:avLst/>
          </a:prstGeom>
          <a:ln w="14288" cap="flat">
            <a:solidFill>
              <a:srgbClr val="D8C8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91946060613-40"/>
          <p:cNvSpPr txBox="1"/>
          <p:nvPr/>
        </p:nvSpPr>
        <p:spPr>
          <a:xfrm>
            <a:off x="960477" y="1760265"/>
            <a:ext cx="1025842" cy="585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忠</a:t>
            </a:r>
            <a:endParaRPr sz="247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6" name="el-1791946060609-36"/>
          <p:cNvSpPr txBox="1"/>
          <p:nvPr/>
        </p:nvSpPr>
        <p:spPr>
          <a:xfrm>
            <a:off x="664369" y="2567508"/>
            <a:ext cx="1618059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90"/>
              </a:lnSpc>
            </a:pP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对党忠诚，</a:t>
            </a:r>
            <a:r>
              <a:rPr sz="118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立场坚定</a:t>
            </a: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，永不叛党。</a:t>
            </a:r>
            <a:endParaRPr sz="118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946060615-43"/>
          <p:cNvSpPr txBox="1"/>
          <p:nvPr/>
        </p:nvSpPr>
        <p:spPr>
          <a:xfrm>
            <a:off x="739508" y="3197498"/>
            <a:ext cx="146778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8C6E5A"/>
                </a:solidFill>
                <a:latin typeface="微软雅黑"/>
                <a:ea typeface="微软雅黑"/>
                <a:cs typeface="微软雅黑"/>
              </a:rPr>
              <a:t>政治灵魂 · 首要品质</a:t>
            </a:r>
            <a:endParaRPr sz="900" spc="56">
              <a:solidFill>
                <a:srgbClr val="8C6E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946060615-44"/>
          <p:cNvSpPr txBox="1"/>
          <p:nvPr/>
        </p:nvSpPr>
        <p:spPr>
          <a:xfrm>
            <a:off x="3064312" y="1760265"/>
            <a:ext cx="1025842" cy="585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净</a:t>
            </a:r>
            <a:endParaRPr sz="247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946060610-37"/>
          <p:cNvSpPr txBox="1"/>
          <p:nvPr/>
        </p:nvSpPr>
        <p:spPr>
          <a:xfrm>
            <a:off x="2768203" y="2567508"/>
            <a:ext cx="1618059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90"/>
              </a:lnSpc>
            </a:pP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清正廉洁，</a:t>
            </a:r>
            <a:r>
              <a:rPr sz="118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两袖清风</a:t>
            </a: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，一身正气。</a:t>
            </a:r>
            <a:endParaRPr sz="118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946060617-47"/>
          <p:cNvSpPr txBox="1"/>
          <p:nvPr/>
        </p:nvSpPr>
        <p:spPr>
          <a:xfrm>
            <a:off x="2843342" y="3197498"/>
            <a:ext cx="146778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8C6E5A"/>
                </a:solidFill>
                <a:latin typeface="微软雅黑"/>
                <a:ea typeface="微软雅黑"/>
                <a:cs typeface="微软雅黑"/>
              </a:rPr>
              <a:t>廉洁底线 · 从政之本</a:t>
            </a:r>
            <a:endParaRPr sz="900" spc="56">
              <a:solidFill>
                <a:srgbClr val="8C6E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946060617-48"/>
          <p:cNvSpPr txBox="1"/>
          <p:nvPr/>
        </p:nvSpPr>
        <p:spPr>
          <a:xfrm>
            <a:off x="5168146" y="1760265"/>
            <a:ext cx="1025842" cy="585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担</a:t>
            </a:r>
            <a:endParaRPr sz="247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2" name="el-1791946060611-38"/>
          <p:cNvSpPr txBox="1"/>
          <p:nvPr/>
        </p:nvSpPr>
        <p:spPr>
          <a:xfrm>
            <a:off x="4872038" y="2567508"/>
            <a:ext cx="1618059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90"/>
              </a:lnSpc>
            </a:pP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敢于作为，</a:t>
            </a:r>
            <a:r>
              <a:rPr sz="118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勇于奉献</a:t>
            </a: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，不辱使命。</a:t>
            </a:r>
            <a:endParaRPr sz="118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946060619-51"/>
          <p:cNvSpPr txBox="1"/>
          <p:nvPr/>
        </p:nvSpPr>
        <p:spPr>
          <a:xfrm>
            <a:off x="4947176" y="3197498"/>
            <a:ext cx="146778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8C6E5A"/>
                </a:solidFill>
                <a:latin typeface="微软雅黑"/>
                <a:ea typeface="微软雅黑"/>
                <a:cs typeface="微软雅黑"/>
              </a:rPr>
              <a:t>实干精神 · 责任在肩</a:t>
            </a:r>
            <a:endParaRPr sz="900" spc="56">
              <a:solidFill>
                <a:srgbClr val="8C6E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946060620-52"/>
          <p:cNvSpPr txBox="1"/>
          <p:nvPr/>
        </p:nvSpPr>
        <p:spPr>
          <a:xfrm>
            <a:off x="7271980" y="1760265"/>
            <a:ext cx="1025842" cy="585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225">
                <a:solidFill>
                  <a:srgbClr val="B02318"/>
                </a:solidFill>
                <a:latin typeface="黑体"/>
                <a:ea typeface="黑体"/>
                <a:cs typeface="黑体"/>
              </a:rPr>
              <a:t>民</a:t>
            </a:r>
            <a:endParaRPr sz="2470" b="1" spc="225">
              <a:solidFill>
                <a:srgbClr val="B0231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5" name="el-1791946060612-39"/>
          <p:cNvSpPr txBox="1"/>
          <p:nvPr/>
        </p:nvSpPr>
        <p:spPr>
          <a:xfrm>
            <a:off x="6975872" y="2567508"/>
            <a:ext cx="1618059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90"/>
              </a:lnSpc>
            </a:pP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心系群众，</a:t>
            </a:r>
            <a:r>
              <a:rPr sz="1180" b="1" spc="56">
                <a:solidFill>
                  <a:srgbClr val="B02318"/>
                </a:solidFill>
                <a:latin typeface="微软雅黑"/>
                <a:ea typeface="微软雅黑"/>
                <a:cs typeface="微软雅黑"/>
              </a:rPr>
              <a:t>服务人民</a:t>
            </a:r>
            <a:r>
              <a:rPr sz="1180" b="1" spc="56">
                <a:solidFill>
                  <a:srgbClr val="2B1A1A"/>
                </a:solidFill>
                <a:latin typeface="微软雅黑"/>
                <a:ea typeface="微软雅黑"/>
                <a:cs typeface="微软雅黑"/>
              </a:rPr>
              <a:t>，不忘初心。</a:t>
            </a:r>
            <a:endParaRPr sz="1180" b="1" spc="56">
              <a:solidFill>
                <a:srgbClr val="2B1A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946060622-55"/>
          <p:cNvSpPr txBox="1"/>
          <p:nvPr/>
        </p:nvSpPr>
        <p:spPr>
          <a:xfrm>
            <a:off x="7051011" y="3197498"/>
            <a:ext cx="146778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8C6E5A"/>
                </a:solidFill>
                <a:latin typeface="微软雅黑"/>
                <a:ea typeface="微软雅黑"/>
                <a:cs typeface="微软雅黑"/>
              </a:rPr>
              <a:t>根本宗旨 · 价值追求</a:t>
            </a:r>
            <a:endParaRPr sz="900" spc="56">
              <a:solidFill>
                <a:srgbClr val="8C6E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946060627-56"/>
          <p:cNvSpPr/>
          <p:nvPr/>
        </p:nvSpPr>
        <p:spPr>
          <a:xfrm>
            <a:off x="0" y="0"/>
            <a:ext cx="1143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2318"/>
          </a:solidFill>
          <a:ln>
            <a:noFill/>
          </a:ln>
        </p:spPr>
        <p:txBody>
          <a:bodyPr/>
          <a:lstStyle/>
          <a:p/>
        </p:txBody>
      </p:sp>
      <p:sp>
        <p:nvSpPr>
          <p:cNvPr id="58" name="el-1791946060628-57"/>
          <p:cNvSpPr/>
          <p:nvPr/>
        </p:nvSpPr>
        <p:spPr>
          <a:xfrm>
            <a:off x="114300" y="0"/>
            <a:ext cx="90297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50000"/>
                </a:srgbClr>
              </a:gs>
              <a:gs pos="50000">
                <a:srgbClr val="F0E0B0">
                  <a:alpha val="50000"/>
                </a:srgbClr>
              </a:gs>
              <a:gs pos="100000">
                <a:srgbClr val="C9A227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46062501-18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46061375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500F0C">
                  <a:alpha val="65000"/>
                </a:srgbClr>
              </a:gs>
              <a:gs pos="45000">
                <a:srgbClr val="781812">
                  <a:alpha val="60000"/>
                </a:srgbClr>
              </a:gs>
              <a:gs pos="100000">
                <a:srgbClr val="460C0A">
                  <a:alpha val="75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946061376-2"/>
          <p:cNvSpPr/>
          <p:nvPr/>
        </p:nvSpPr>
        <p:spPr>
          <a:xfrm>
            <a:off x="1000125" y="2428875"/>
            <a:ext cx="7143750" cy="2714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5789"/>
                </a:moveTo>
                <a:lnTo>
                  <a:pt x="99759" y="72239"/>
                </a:lnTo>
                <a:lnTo>
                  <a:pt x="99039" y="78625"/>
                </a:lnTo>
                <a:lnTo>
                  <a:pt x="97847" y="84888"/>
                </a:lnTo>
                <a:lnTo>
                  <a:pt x="96193" y="90965"/>
                </a:lnTo>
                <a:lnTo>
                  <a:pt x="94096" y="96804"/>
                </a:lnTo>
                <a:lnTo>
                  <a:pt x="92640" y="100000"/>
                </a:lnTo>
                <a:lnTo>
                  <a:pt x="7360" y="100000"/>
                </a:lnTo>
                <a:lnTo>
                  <a:pt x="5904" y="96804"/>
                </a:lnTo>
                <a:lnTo>
                  <a:pt x="3807" y="90965"/>
                </a:lnTo>
                <a:lnTo>
                  <a:pt x="2153" y="84888"/>
                </a:lnTo>
                <a:lnTo>
                  <a:pt x="961" y="78625"/>
                </a:lnTo>
                <a:lnTo>
                  <a:pt x="241" y="72239"/>
                </a:lnTo>
                <a:lnTo>
                  <a:pt x="0" y="65789"/>
                </a:lnTo>
                <a:lnTo>
                  <a:pt x="241" y="59340"/>
                </a:lnTo>
                <a:lnTo>
                  <a:pt x="961" y="52954"/>
                </a:lnTo>
                <a:lnTo>
                  <a:pt x="2153" y="46691"/>
                </a:lnTo>
                <a:lnTo>
                  <a:pt x="3807" y="40614"/>
                </a:lnTo>
                <a:lnTo>
                  <a:pt x="5904" y="34775"/>
                </a:lnTo>
                <a:lnTo>
                  <a:pt x="8427" y="29239"/>
                </a:lnTo>
                <a:lnTo>
                  <a:pt x="11349" y="24053"/>
                </a:lnTo>
                <a:lnTo>
                  <a:pt x="14644" y="19270"/>
                </a:lnTo>
                <a:lnTo>
                  <a:pt x="18280" y="14933"/>
                </a:lnTo>
                <a:lnTo>
                  <a:pt x="22221" y="11088"/>
                </a:lnTo>
                <a:lnTo>
                  <a:pt x="26431" y="7768"/>
                </a:lnTo>
                <a:lnTo>
                  <a:pt x="30865" y="5007"/>
                </a:lnTo>
                <a:lnTo>
                  <a:pt x="35485" y="2832"/>
                </a:lnTo>
                <a:lnTo>
                  <a:pt x="40245" y="1263"/>
                </a:lnTo>
                <a:lnTo>
                  <a:pt x="45099" y="316"/>
                </a:lnTo>
                <a:lnTo>
                  <a:pt x="50000" y="0"/>
                </a:lnTo>
                <a:lnTo>
                  <a:pt x="54901" y="316"/>
                </a:lnTo>
                <a:lnTo>
                  <a:pt x="59755" y="1263"/>
                </a:lnTo>
                <a:lnTo>
                  <a:pt x="64515" y="2832"/>
                </a:lnTo>
                <a:lnTo>
                  <a:pt x="69135" y="5007"/>
                </a:lnTo>
                <a:lnTo>
                  <a:pt x="73569" y="7768"/>
                </a:lnTo>
                <a:lnTo>
                  <a:pt x="77779" y="11088"/>
                </a:lnTo>
                <a:lnTo>
                  <a:pt x="81720" y="14933"/>
                </a:lnTo>
                <a:lnTo>
                  <a:pt x="85356" y="19270"/>
                </a:lnTo>
                <a:lnTo>
                  <a:pt x="88651" y="24053"/>
                </a:lnTo>
                <a:lnTo>
                  <a:pt x="91573" y="29239"/>
                </a:lnTo>
                <a:lnTo>
                  <a:pt x="94096" y="34775"/>
                </a:lnTo>
                <a:lnTo>
                  <a:pt x="96193" y="40614"/>
                </a:lnTo>
                <a:lnTo>
                  <a:pt x="97847" y="46691"/>
                </a:lnTo>
                <a:lnTo>
                  <a:pt x="99039" y="52954"/>
                </a:lnTo>
                <a:lnTo>
                  <a:pt x="99759" y="5934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45000"/>
                </a:srgbClr>
              </a:gs>
              <a:gs pos="40000">
                <a:srgbClr val="C9A227">
                  <a:alpha val="14000"/>
                </a:srgbClr>
              </a:gs>
              <a:gs pos="70000">
                <a:srgbClr val="C9A22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5" name="el-1791946061376-3"/>
          <p:cNvSpPr/>
          <p:nvPr/>
        </p:nvSpPr>
        <p:spPr>
          <a:xfrm>
            <a:off x="1857375" y="571500"/>
            <a:ext cx="5429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80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946061377-4"/>
          <p:cNvSpPr/>
          <p:nvPr/>
        </p:nvSpPr>
        <p:spPr>
          <a:xfrm>
            <a:off x="1857375" y="4564856"/>
            <a:ext cx="5429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80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7" name="el-1791946061378-5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2318">
                  <a:alpha val="70000"/>
                </a:srgbClr>
              </a:gs>
              <a:gs pos="40000">
                <a:srgbClr val="8C1B14">
                  <a:alpha val="70000"/>
                </a:srgbClr>
              </a:gs>
              <a:gs pos="100000">
                <a:srgbClr val="C9A227">
                  <a:alpha val="70000"/>
                </a:srgbClr>
              </a:gs>
            </a:gsLst>
            <a:lin ang="5400000" scaled="0"/>
          </a:gradFill>
          <a:ln>
            <a:noFill/>
          </a:ln>
          <a:effectLst>
            <a:outerShdw blurRad="85725" algn="ctr">
              <a:srgbClr val="C9A227">
                <a:alpha val="30000"/>
              </a:srgbClr>
            </a:outerShdw>
          </a:effectLst>
        </p:spPr>
        <p:txBody>
          <a:bodyPr/>
          <a:lstStyle/>
          <a:p/>
        </p:txBody>
      </p:sp>
      <p:sp>
        <p:nvSpPr>
          <p:cNvPr id="8" name="el-1791946061762-6"/>
          <p:cNvSpPr/>
          <p:nvPr/>
        </p:nvSpPr>
        <p:spPr>
          <a:xfrm>
            <a:off x="8529638" y="214313"/>
            <a:ext cx="32861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565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946061762-7"/>
          <p:cNvSpPr/>
          <p:nvPr/>
        </p:nvSpPr>
        <p:spPr>
          <a:xfrm>
            <a:off x="8843963" y="214313"/>
            <a:ext cx="14288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348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946061762-8"/>
          <p:cNvSpPr/>
          <p:nvPr/>
        </p:nvSpPr>
        <p:spPr>
          <a:xfrm>
            <a:off x="285750" y="4914900"/>
            <a:ext cx="32861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48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46061763-9"/>
          <p:cNvSpPr/>
          <p:nvPr/>
        </p:nvSpPr>
        <p:spPr>
          <a:xfrm>
            <a:off x="285750" y="4600575"/>
            <a:ext cx="14288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5652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46061773-15"/>
          <p:cNvSpPr/>
          <p:nvPr/>
        </p:nvSpPr>
        <p:spPr>
          <a:xfrm>
            <a:off x="3407457" y="2382441"/>
            <a:ext cx="10001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100000">
                <a:srgbClr val="C9A227">
                  <a:alpha val="75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3" name="el-1791946061773-16"/>
          <p:cNvSpPr/>
          <p:nvPr/>
        </p:nvSpPr>
        <p:spPr>
          <a:xfrm rot="2700000">
            <a:off x="4536170" y="2350294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227"/>
          </a:solidFill>
          <a:ln>
            <a:noFill/>
          </a:ln>
          <a:effectLst>
            <a:outerShdw blurRad="85725" algn="ctr">
              <a:srgbClr val="C9A227">
                <a:alpha val="50000"/>
              </a:srgbClr>
            </a:outerShdw>
          </a:effectLst>
        </p:spPr>
        <p:txBody>
          <a:bodyPr/>
          <a:lstStyle/>
          <a:p/>
        </p:txBody>
      </p:sp>
      <p:sp>
        <p:nvSpPr>
          <p:cNvPr id="14" name="el-1791946061774-17"/>
          <p:cNvSpPr/>
          <p:nvPr/>
        </p:nvSpPr>
        <p:spPr>
          <a:xfrm>
            <a:off x="4736195" y="2382441"/>
            <a:ext cx="10001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100000">
                <a:srgbClr val="C9A227">
                  <a:alpha val="75000"/>
                </a:srgbClr>
              </a:gs>
            </a:gsLst>
            <a:lin ang="108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946061771-14"/>
          <p:cNvSpPr/>
          <p:nvPr/>
        </p:nvSpPr>
        <p:spPr>
          <a:xfrm>
            <a:off x="3500326" y="3529013"/>
            <a:ext cx="21431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227">
                  <a:alpha val="0"/>
                </a:srgbClr>
              </a:gs>
              <a:gs pos="50000">
                <a:srgbClr val="C9A227">
                  <a:alpha val="50000"/>
                </a:srgbClr>
              </a:gs>
              <a:gs pos="100000">
                <a:srgbClr val="C9A22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46061767-10"/>
          <p:cNvSpPr txBox="1"/>
          <p:nvPr/>
        </p:nvSpPr>
        <p:spPr>
          <a:xfrm>
            <a:off x="3015801" y="857250"/>
            <a:ext cx="3112175" cy="250031"/>
          </a:xfrm>
          <a:prstGeom prst="rect">
            <a:avLst/>
          </a:prstGeom>
          <a:noFill/>
          <a:ln>
            <a:noFill/>
          </a:ln>
          <a:effectLst>
            <a:outerShdw blurRad="100013" algn="ctr">
              <a:srgbClr val="C9A227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788">
                <a:solidFill>
                  <a:srgbClr val="C9A227">
                    <a:alpha val="80000"/>
                  </a:srgbClr>
                </a:solidFill>
                <a:latin typeface="黑体"/>
                <a:ea typeface="黑体"/>
                <a:cs typeface="黑体"/>
              </a:rPr>
              <a:t>永 葆 政 治 本 色</a:t>
            </a:r>
            <a:endParaRPr sz="1350" b="1" spc="788">
              <a:solidFill>
                <a:srgbClr val="C9A227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7" name="el-1791946061768-11"/>
          <p:cNvSpPr txBox="1"/>
          <p:nvPr/>
        </p:nvSpPr>
        <p:spPr>
          <a:xfrm>
            <a:off x="1831970" y="1364456"/>
            <a:ext cx="5479948" cy="6429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4050" b="1" spc="324">
                <a:gradFill rotWithShape="1">
                  <a:gsLst>
                    <a:gs pos="0">
                      <a:srgbClr val="F5E7B8"/>
                    </a:gs>
                    <a:gs pos="22000">
                      <a:srgbClr val="E7C968"/>
                    </a:gs>
                    <a:gs pos="48000">
                      <a:srgbClr val="C9A227"/>
                    </a:gs>
                    <a:gs pos="72000">
                      <a:srgbClr val="B8931F"/>
                    </a:gs>
                    <a:gs pos="100000">
                      <a:srgbClr val="D9B64A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初心如磐  使命在肩</a:t>
            </a:r>
            <a:endParaRPr sz="4050" b="1" spc="324">
              <a:gradFill rotWithShape="1">
                <a:gsLst>
                  <a:gs pos="0">
                    <a:srgbClr val="F5E7B8"/>
                  </a:gs>
                  <a:gs pos="22000">
                    <a:srgbClr val="E7C968"/>
                  </a:gs>
                  <a:gs pos="48000">
                    <a:srgbClr val="C9A227"/>
                  </a:gs>
                  <a:gs pos="72000">
                    <a:srgbClr val="B8931F"/>
                  </a:gs>
                  <a:gs pos="100000">
                    <a:srgbClr val="D9B64A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  <p:sp>
        <p:nvSpPr>
          <p:cNvPr id="18" name="el-1791946061768-12"/>
          <p:cNvSpPr txBox="1"/>
          <p:nvPr/>
        </p:nvSpPr>
        <p:spPr>
          <a:xfrm>
            <a:off x="1771404" y="2793206"/>
            <a:ext cx="5601080" cy="364331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000000">
                <a:alpha val="5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1910" b="1" spc="268">
                <a:solidFill>
                  <a:srgbClr val="F9EED7"/>
                </a:solidFill>
                <a:latin typeface="黑体"/>
                <a:ea typeface="黑体"/>
                <a:cs typeface="黑体"/>
              </a:rPr>
              <a:t>永葆政治本色，做忠诚干净担当的共产党员</a:t>
            </a:r>
            <a:endParaRPr sz="1910" b="1" spc="268">
              <a:solidFill>
                <a:srgbClr val="F9EED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946061768-13"/>
          <p:cNvSpPr txBox="1"/>
          <p:nvPr/>
        </p:nvSpPr>
        <p:spPr>
          <a:xfrm>
            <a:off x="3556230" y="3850481"/>
            <a:ext cx="203131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450">
                <a:solidFill>
                  <a:srgbClr val="C9A227">
                    <a:alpha val="35000"/>
                  </a:srgbClr>
                </a:solidFill>
                <a:latin typeface="黑体"/>
                <a:ea typeface="黑体"/>
                <a:cs typeface="黑体"/>
              </a:rPr>
              <a:t>PART FIVE</a:t>
            </a:r>
            <a:endParaRPr sz="1010" spc="450">
              <a:solidFill>
                <a:srgbClr val="C9A227">
                  <a:alpha val="35000"/>
                </a:srgbClr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3621</Words>
  <Application>WPS 演示</Application>
  <PresentationFormat/>
  <Paragraphs>631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</vt:lpstr>
      <vt:lpstr>宋体</vt:lpstr>
      <vt:lpstr>Wingdings</vt:lpstr>
      <vt:lpstr>黑体</vt:lpstr>
      <vt:lpstr>方正黑体_GBK</vt:lpstr>
      <vt:lpstr>微软雅黑</vt:lpstr>
      <vt:lpstr>Times New Roman</vt:lpstr>
      <vt:lpstr>微软雅黑</vt:lpstr>
      <vt:lpstr>宋体</vt:lpstr>
      <vt:lpstr>Arial Unicode MS</vt:lpstr>
      <vt:lpstr>Calibri</vt:lpstr>
      <vt:lpstr>方正书宋_GBK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志存高远</cp:lastModifiedBy>
  <cp:revision>1</cp:revision>
  <dcterms:created xsi:type="dcterms:W3CDTF">2026-10-14T02:50:13Z</dcterms:created>
  <dcterms:modified xsi:type="dcterms:W3CDTF">2026-10-14T02:50:13Z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C29B7621A8FEF844E5EDCE6A6EF6A84C_42</vt:lpwstr>
  </property>
  <property fmtid="{D5CDD505-2E9C-101B-9397-08002B2CF9AE}" pid="3" name="KSOProductBuildVer">
    <vt:lpwstr>2052-12.1.2.26885</vt:lpwstr>
  </property>
</Properties>
</file>