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3689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E1A2B">
                  <a:alpha val="55000"/>
                </a:srgbClr>
              </a:gs>
              <a:gs pos="100000">
                <a:srgbClr val="0E1A2B">
                  <a:alpha val="88000"/>
                </a:srgbClr>
              </a:gs>
            </a:gsLst>
            <a:path path="circle">
              <a:fillToRect l="50000" t="40000" r="5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3693-2"/>
          <p:cNvSpPr/>
          <p:nvPr/>
        </p:nvSpPr>
        <p:spPr>
          <a:xfrm>
            <a:off x="3429000" y="1428750"/>
            <a:ext cx="2286000" cy="22860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55483694-3"/>
          <p:cNvSpPr/>
          <p:nvPr/>
        </p:nvSpPr>
        <p:spPr>
          <a:xfrm>
            <a:off x="571500" y="2564606"/>
            <a:ext cx="7858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8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855483695-4"/>
          <p:cNvSpPr/>
          <p:nvPr/>
        </p:nvSpPr>
        <p:spPr>
          <a:xfrm>
            <a:off x="7786688" y="2564606"/>
            <a:ext cx="7858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00000">
                <a:srgbClr val="C9A227">
                  <a:alpha val="8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6" name="el-1791855483700-8"/>
          <p:cNvCxnSpPr/>
          <p:nvPr/>
        </p:nvCxnSpPr>
        <p:spPr>
          <a:xfrm>
            <a:off x="2286000" y="2949587"/>
            <a:ext cx="4572000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55483698-5"/>
          <p:cNvSpPr txBox="1"/>
          <p:nvPr/>
        </p:nvSpPr>
        <p:spPr>
          <a:xfrm>
            <a:off x="2194560" y="2383110"/>
            <a:ext cx="4754880" cy="462893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030" b="1" spc="28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企业职工保密工作培训</a:t>
            </a:r>
            <a:endParaRPr sz="3030" b="1" spc="28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3699-6"/>
          <p:cNvSpPr txBox="1"/>
          <p:nvPr/>
        </p:nvSpPr>
        <p:spPr>
          <a:xfrm>
            <a:off x="2001393" y="3053172"/>
            <a:ext cx="514121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69">
                <a:solidFill>
                  <a:srgbClr val="DAB73F"/>
                </a:solidFill>
                <a:latin typeface="微软雅黑"/>
                <a:ea typeface="微软雅黑"/>
                <a:cs typeface="微软雅黑"/>
              </a:rPr>
              <a:t>筑牢保密防线 · 守护企业与国家利益</a:t>
            </a:r>
            <a:endParaRPr sz="1350" spc="169">
              <a:solidFill>
                <a:srgbClr val="DAB7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55483704-10"/>
          <p:cNvSpPr/>
          <p:nvPr/>
        </p:nvSpPr>
        <p:spPr>
          <a:xfrm>
            <a:off x="4150233" y="1168673"/>
            <a:ext cx="729234" cy="9858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14" y="0"/>
                </a:moveTo>
                <a:lnTo>
                  <a:pt x="99429" y="18000"/>
                </a:lnTo>
                <a:lnTo>
                  <a:pt x="99429" y="58000"/>
                </a:lnTo>
                <a:lnTo>
                  <a:pt x="81351" y="88000"/>
                </a:lnTo>
                <a:lnTo>
                  <a:pt x="49714" y="100000"/>
                </a:lnTo>
                <a:lnTo>
                  <a:pt x="18078" y="88000"/>
                </a:lnTo>
                <a:lnTo>
                  <a:pt x="0" y="58000"/>
                </a:lnTo>
                <a:lnTo>
                  <a:pt x="0" y="18000"/>
                </a:lnTo>
                <a:close/>
              </a:path>
            </a:pathLst>
          </a:custGeom>
          <a:gradFill rotWithShape="1">
            <a:gsLst>
              <a:gs pos="0">
                <a:srgbClr val="DAB73F"/>
              </a:gs>
              <a:gs pos="55000">
                <a:srgbClr val="C9A227"/>
              </a:gs>
              <a:gs pos="100000">
                <a:srgbClr val="9C7C1F"/>
              </a:gs>
            </a:gsLst>
            <a:lin ang="3300000" scaled="0"/>
          </a:gradFill>
          <a:ln>
            <a:noFill/>
          </a:ln>
          <a:effectLst>
            <a:outerShdw sx="101959" sy="101449" algn="ctr">
              <a:srgbClr val="FFD764">
                <a:alpha val="50000"/>
              </a:srgbClr>
            </a:outerShdw>
          </a:effectLst>
        </p:spPr>
        <p:txBody>
          <a:bodyPr/>
          <a:lstStyle/>
          <a:p/>
        </p:txBody>
      </p:sp>
      <p:sp>
        <p:nvSpPr>
          <p:cNvPr id="12" name="el-1791855483709-11"/>
          <p:cNvSpPr/>
          <p:nvPr/>
        </p:nvSpPr>
        <p:spPr>
          <a:xfrm>
            <a:off x="4286250" y="1432992"/>
            <a:ext cx="457200" cy="457200"/>
          </a:xfrm>
          <a:prstGeom prst="ellipse">
            <a:avLst/>
          </a:prstGeom>
          <a:solidFill>
            <a:srgbClr val="F0E6BE">
              <a:alpha val="20000"/>
            </a:srgbClr>
          </a:solidFill>
          <a:ln w="21431" algn="in">
            <a:solidFill>
              <a:srgbClr val="1F2A3C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55483813-26"/>
          <p:cNvSpPr/>
          <p:nvPr/>
        </p:nvSpPr>
        <p:spPr>
          <a:xfrm>
            <a:off x="4427339" y="1561579"/>
            <a:ext cx="17502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33" y="28143"/>
                </a:moveTo>
                <a:lnTo>
                  <a:pt x="32833" y="28143"/>
                </a:lnTo>
                <a:lnTo>
                  <a:pt x="32833" y="37524"/>
                </a:lnTo>
                <a:lnTo>
                  <a:pt x="69278" y="37524"/>
                </a:lnTo>
                <a:lnTo>
                  <a:pt x="69278" y="28143"/>
                </a:lnTo>
                <a:cubicBezTo>
                  <a:pt x="69130" y="23698"/>
                  <a:pt x="67389" y="19984"/>
                  <a:pt x="64056" y="17000"/>
                </a:cubicBezTo>
                <a:lnTo>
                  <a:pt x="64056" y="17000"/>
                </a:lnTo>
                <a:cubicBezTo>
                  <a:pt x="60537" y="14143"/>
                  <a:pt x="56204" y="12651"/>
                  <a:pt x="51056" y="12524"/>
                </a:cubicBezTo>
                <a:lnTo>
                  <a:pt x="51056" y="12524"/>
                </a:lnTo>
                <a:cubicBezTo>
                  <a:pt x="45870" y="12651"/>
                  <a:pt x="41537" y="14143"/>
                  <a:pt x="38056" y="17000"/>
                </a:cubicBezTo>
                <a:lnTo>
                  <a:pt x="38056" y="17000"/>
                </a:lnTo>
                <a:cubicBezTo>
                  <a:pt x="34722" y="19984"/>
                  <a:pt x="32981" y="23698"/>
                  <a:pt x="32833" y="28143"/>
                </a:cubicBezTo>
                <a:lnTo>
                  <a:pt x="32833" y="28143"/>
                </a:lnTo>
                <a:moveTo>
                  <a:pt x="18222" y="37524"/>
                </a:moveTo>
                <a:lnTo>
                  <a:pt x="18222" y="37524"/>
                </a:lnTo>
                <a:lnTo>
                  <a:pt x="18222" y="28143"/>
                </a:lnTo>
                <a:cubicBezTo>
                  <a:pt x="18519" y="20175"/>
                  <a:pt x="21704" y="13524"/>
                  <a:pt x="27778" y="8190"/>
                </a:cubicBezTo>
                <a:lnTo>
                  <a:pt x="27778" y="8190"/>
                </a:lnTo>
                <a:cubicBezTo>
                  <a:pt x="34037" y="2984"/>
                  <a:pt x="41796" y="254"/>
                  <a:pt x="51056" y="0"/>
                </a:cubicBezTo>
                <a:lnTo>
                  <a:pt x="51056" y="0"/>
                </a:lnTo>
                <a:cubicBezTo>
                  <a:pt x="60315" y="254"/>
                  <a:pt x="68056" y="2984"/>
                  <a:pt x="74278" y="8190"/>
                </a:cubicBezTo>
                <a:lnTo>
                  <a:pt x="74278" y="8190"/>
                </a:lnTo>
                <a:cubicBezTo>
                  <a:pt x="80352" y="13524"/>
                  <a:pt x="83537" y="20175"/>
                  <a:pt x="83833" y="28143"/>
                </a:cubicBezTo>
                <a:lnTo>
                  <a:pt x="83833" y="28143"/>
                </a:lnTo>
                <a:lnTo>
                  <a:pt x="83833" y="37524"/>
                </a:lnTo>
                <a:lnTo>
                  <a:pt x="87500" y="37524"/>
                </a:lnTo>
                <a:cubicBezTo>
                  <a:pt x="91611" y="37651"/>
                  <a:pt x="95037" y="38873"/>
                  <a:pt x="97778" y="41190"/>
                </a:cubicBezTo>
                <a:lnTo>
                  <a:pt x="97778" y="41190"/>
                </a:lnTo>
                <a:cubicBezTo>
                  <a:pt x="100481" y="43540"/>
                  <a:pt x="101926" y="46476"/>
                  <a:pt x="102111" y="50000"/>
                </a:cubicBezTo>
                <a:lnTo>
                  <a:pt x="102111" y="50000"/>
                </a:lnTo>
                <a:lnTo>
                  <a:pt x="102111" y="87524"/>
                </a:lnTo>
                <a:cubicBezTo>
                  <a:pt x="101926" y="91016"/>
                  <a:pt x="100481" y="93937"/>
                  <a:pt x="97778" y="96286"/>
                </a:cubicBezTo>
                <a:lnTo>
                  <a:pt x="97778" y="96286"/>
                </a:lnTo>
                <a:cubicBezTo>
                  <a:pt x="95037" y="98635"/>
                  <a:pt x="91611" y="99873"/>
                  <a:pt x="87500" y="100000"/>
                </a:cubicBezTo>
                <a:lnTo>
                  <a:pt x="87500" y="100000"/>
                </a:lnTo>
                <a:lnTo>
                  <a:pt x="14611" y="100000"/>
                </a:lnTo>
                <a:cubicBezTo>
                  <a:pt x="10500" y="99873"/>
                  <a:pt x="7074" y="98635"/>
                  <a:pt x="4333" y="96286"/>
                </a:cubicBezTo>
                <a:lnTo>
                  <a:pt x="4333" y="96286"/>
                </a:lnTo>
                <a:cubicBezTo>
                  <a:pt x="1593" y="93937"/>
                  <a:pt x="148" y="91016"/>
                  <a:pt x="0" y="87524"/>
                </a:cubicBezTo>
                <a:lnTo>
                  <a:pt x="0" y="87524"/>
                </a:lnTo>
                <a:lnTo>
                  <a:pt x="0" y="50000"/>
                </a:lnTo>
                <a:cubicBezTo>
                  <a:pt x="148" y="46476"/>
                  <a:pt x="1593" y="43540"/>
                  <a:pt x="4333" y="41190"/>
                </a:cubicBezTo>
                <a:lnTo>
                  <a:pt x="4333" y="41190"/>
                </a:lnTo>
                <a:cubicBezTo>
                  <a:pt x="7074" y="38873"/>
                  <a:pt x="10500" y="37651"/>
                  <a:pt x="14611" y="37524"/>
                </a:cubicBezTo>
                <a:lnTo>
                  <a:pt x="14611" y="37524"/>
                </a:lnTo>
                <a:lnTo>
                  <a:pt x="18222" y="37524"/>
                </a:lnTo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55483811-25"/>
          <p:cNvSpPr/>
          <p:nvPr/>
        </p:nvSpPr>
        <p:spPr>
          <a:xfrm>
            <a:off x="4639100" y="1211535"/>
            <a:ext cx="323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500" y="32611"/>
                </a:moveTo>
                <a:lnTo>
                  <a:pt x="99500" y="32611"/>
                </a:lnTo>
                <a:cubicBezTo>
                  <a:pt x="100049" y="34444"/>
                  <a:pt x="99637" y="36009"/>
                  <a:pt x="98265" y="37306"/>
                </a:cubicBezTo>
                <a:lnTo>
                  <a:pt x="98265" y="37306"/>
                </a:lnTo>
                <a:lnTo>
                  <a:pt x="89147" y="45111"/>
                </a:lnTo>
                <a:cubicBezTo>
                  <a:pt x="89441" y="46685"/>
                  <a:pt x="89588" y="48315"/>
                  <a:pt x="89588" y="50000"/>
                </a:cubicBezTo>
                <a:lnTo>
                  <a:pt x="89588" y="50000"/>
                </a:lnTo>
                <a:cubicBezTo>
                  <a:pt x="89588" y="51685"/>
                  <a:pt x="89441" y="53315"/>
                  <a:pt x="89147" y="54889"/>
                </a:cubicBezTo>
                <a:lnTo>
                  <a:pt x="89147" y="54889"/>
                </a:lnTo>
                <a:lnTo>
                  <a:pt x="98265" y="62694"/>
                </a:lnTo>
                <a:cubicBezTo>
                  <a:pt x="99637" y="63991"/>
                  <a:pt x="100049" y="65556"/>
                  <a:pt x="99500" y="67389"/>
                </a:cubicBezTo>
                <a:lnTo>
                  <a:pt x="99500" y="67389"/>
                </a:lnTo>
                <a:cubicBezTo>
                  <a:pt x="98539" y="69722"/>
                  <a:pt x="97441" y="72000"/>
                  <a:pt x="96206" y="74222"/>
                </a:cubicBezTo>
                <a:lnTo>
                  <a:pt x="96206" y="74222"/>
                </a:lnTo>
                <a:lnTo>
                  <a:pt x="95147" y="75778"/>
                </a:lnTo>
                <a:cubicBezTo>
                  <a:pt x="93775" y="77870"/>
                  <a:pt x="92265" y="79889"/>
                  <a:pt x="90618" y="81833"/>
                </a:cubicBezTo>
                <a:lnTo>
                  <a:pt x="90618" y="81833"/>
                </a:lnTo>
                <a:cubicBezTo>
                  <a:pt x="89225" y="83259"/>
                  <a:pt x="87569" y="83713"/>
                  <a:pt x="85647" y="83194"/>
                </a:cubicBezTo>
                <a:lnTo>
                  <a:pt x="85647" y="83194"/>
                </a:lnTo>
                <a:lnTo>
                  <a:pt x="74059" y="79694"/>
                </a:lnTo>
                <a:cubicBezTo>
                  <a:pt x="71314" y="81769"/>
                  <a:pt x="68284" y="83398"/>
                  <a:pt x="64971" y="84583"/>
                </a:cubicBezTo>
                <a:lnTo>
                  <a:pt x="64971" y="84583"/>
                </a:lnTo>
                <a:lnTo>
                  <a:pt x="62471" y="95889"/>
                </a:lnTo>
                <a:cubicBezTo>
                  <a:pt x="61922" y="97722"/>
                  <a:pt x="60618" y="98833"/>
                  <a:pt x="58559" y="99222"/>
                </a:cubicBezTo>
                <a:lnTo>
                  <a:pt x="58559" y="99222"/>
                </a:lnTo>
                <a:cubicBezTo>
                  <a:pt x="55794" y="99741"/>
                  <a:pt x="52902" y="100000"/>
                  <a:pt x="49882" y="100000"/>
                </a:cubicBezTo>
                <a:lnTo>
                  <a:pt x="49882" y="100000"/>
                </a:lnTo>
                <a:cubicBezTo>
                  <a:pt x="46843" y="100000"/>
                  <a:pt x="43873" y="99741"/>
                  <a:pt x="40971" y="99222"/>
                </a:cubicBezTo>
                <a:lnTo>
                  <a:pt x="40971" y="99222"/>
                </a:lnTo>
                <a:cubicBezTo>
                  <a:pt x="39049" y="98833"/>
                  <a:pt x="37814" y="97722"/>
                  <a:pt x="37265" y="95889"/>
                </a:cubicBezTo>
                <a:lnTo>
                  <a:pt x="37265" y="95889"/>
                </a:lnTo>
                <a:lnTo>
                  <a:pt x="34765" y="84583"/>
                </a:lnTo>
                <a:cubicBezTo>
                  <a:pt x="31471" y="83398"/>
                  <a:pt x="28441" y="81769"/>
                  <a:pt x="25676" y="79694"/>
                </a:cubicBezTo>
                <a:lnTo>
                  <a:pt x="25676" y="79694"/>
                </a:lnTo>
                <a:lnTo>
                  <a:pt x="14088" y="83194"/>
                </a:lnTo>
                <a:cubicBezTo>
                  <a:pt x="12167" y="83713"/>
                  <a:pt x="10510" y="83259"/>
                  <a:pt x="9118" y="81833"/>
                </a:cubicBezTo>
                <a:lnTo>
                  <a:pt x="9118" y="81833"/>
                </a:lnTo>
                <a:cubicBezTo>
                  <a:pt x="7333" y="79889"/>
                  <a:pt x="5824" y="77870"/>
                  <a:pt x="4588" y="75778"/>
                </a:cubicBezTo>
                <a:lnTo>
                  <a:pt x="4588" y="75778"/>
                </a:lnTo>
                <a:lnTo>
                  <a:pt x="3559" y="74222"/>
                </a:lnTo>
                <a:cubicBezTo>
                  <a:pt x="2304" y="72000"/>
                  <a:pt x="1196" y="69787"/>
                  <a:pt x="235" y="67583"/>
                </a:cubicBezTo>
                <a:lnTo>
                  <a:pt x="235" y="67583"/>
                </a:lnTo>
                <a:cubicBezTo>
                  <a:pt x="-314" y="65620"/>
                  <a:pt x="98" y="63991"/>
                  <a:pt x="1471" y="62694"/>
                </a:cubicBezTo>
                <a:lnTo>
                  <a:pt x="1471" y="62694"/>
                </a:lnTo>
                <a:lnTo>
                  <a:pt x="10588" y="55083"/>
                </a:lnTo>
                <a:cubicBezTo>
                  <a:pt x="10314" y="53380"/>
                  <a:pt x="10176" y="51685"/>
                  <a:pt x="10176" y="50000"/>
                </a:cubicBezTo>
                <a:lnTo>
                  <a:pt x="10176" y="50000"/>
                </a:lnTo>
                <a:cubicBezTo>
                  <a:pt x="10176" y="48315"/>
                  <a:pt x="10314" y="46685"/>
                  <a:pt x="10588" y="45111"/>
                </a:cubicBezTo>
                <a:lnTo>
                  <a:pt x="10588" y="45111"/>
                </a:lnTo>
                <a:lnTo>
                  <a:pt x="1471" y="37306"/>
                </a:lnTo>
                <a:cubicBezTo>
                  <a:pt x="98" y="36009"/>
                  <a:pt x="-314" y="34444"/>
                  <a:pt x="235" y="32611"/>
                </a:cubicBezTo>
                <a:lnTo>
                  <a:pt x="235" y="32611"/>
                </a:lnTo>
                <a:cubicBezTo>
                  <a:pt x="1196" y="30278"/>
                  <a:pt x="2304" y="28000"/>
                  <a:pt x="3559" y="25778"/>
                </a:cubicBezTo>
                <a:lnTo>
                  <a:pt x="3559" y="25778"/>
                </a:lnTo>
                <a:lnTo>
                  <a:pt x="4588" y="24222"/>
                </a:lnTo>
                <a:cubicBezTo>
                  <a:pt x="5824" y="22130"/>
                  <a:pt x="7333" y="20111"/>
                  <a:pt x="9118" y="18167"/>
                </a:cubicBezTo>
                <a:lnTo>
                  <a:pt x="9118" y="18167"/>
                </a:lnTo>
                <a:cubicBezTo>
                  <a:pt x="10510" y="16741"/>
                  <a:pt x="12167" y="16287"/>
                  <a:pt x="14088" y="16806"/>
                </a:cubicBezTo>
                <a:lnTo>
                  <a:pt x="14088" y="16806"/>
                </a:lnTo>
                <a:lnTo>
                  <a:pt x="25676" y="20306"/>
                </a:lnTo>
                <a:cubicBezTo>
                  <a:pt x="28441" y="18231"/>
                  <a:pt x="31471" y="16537"/>
                  <a:pt x="34765" y="15222"/>
                </a:cubicBezTo>
                <a:lnTo>
                  <a:pt x="34765" y="15222"/>
                </a:lnTo>
                <a:lnTo>
                  <a:pt x="37265" y="4111"/>
                </a:lnTo>
                <a:cubicBezTo>
                  <a:pt x="37814" y="2278"/>
                  <a:pt x="39118" y="1167"/>
                  <a:pt x="41176" y="778"/>
                </a:cubicBezTo>
                <a:lnTo>
                  <a:pt x="41176" y="778"/>
                </a:lnTo>
                <a:cubicBezTo>
                  <a:pt x="43941" y="259"/>
                  <a:pt x="46843" y="0"/>
                  <a:pt x="49882" y="0"/>
                </a:cubicBezTo>
                <a:lnTo>
                  <a:pt x="49882" y="0"/>
                </a:lnTo>
                <a:cubicBezTo>
                  <a:pt x="52902" y="0"/>
                  <a:pt x="55863" y="259"/>
                  <a:pt x="58765" y="778"/>
                </a:cubicBezTo>
                <a:lnTo>
                  <a:pt x="58765" y="778"/>
                </a:lnTo>
                <a:cubicBezTo>
                  <a:pt x="60686" y="1167"/>
                  <a:pt x="61922" y="2278"/>
                  <a:pt x="62471" y="4111"/>
                </a:cubicBezTo>
                <a:lnTo>
                  <a:pt x="62471" y="4111"/>
                </a:lnTo>
                <a:lnTo>
                  <a:pt x="64971" y="15222"/>
                </a:lnTo>
                <a:cubicBezTo>
                  <a:pt x="68284" y="16537"/>
                  <a:pt x="71314" y="18231"/>
                  <a:pt x="74059" y="20306"/>
                </a:cubicBezTo>
                <a:lnTo>
                  <a:pt x="74059" y="20306"/>
                </a:lnTo>
                <a:lnTo>
                  <a:pt x="85647" y="16806"/>
                </a:lnTo>
                <a:cubicBezTo>
                  <a:pt x="87569" y="16287"/>
                  <a:pt x="89225" y="16741"/>
                  <a:pt x="90618" y="18167"/>
                </a:cubicBezTo>
                <a:lnTo>
                  <a:pt x="90618" y="18167"/>
                </a:lnTo>
                <a:cubicBezTo>
                  <a:pt x="92402" y="20111"/>
                  <a:pt x="93980" y="22130"/>
                  <a:pt x="95353" y="24222"/>
                </a:cubicBezTo>
                <a:lnTo>
                  <a:pt x="95353" y="24222"/>
                </a:lnTo>
                <a:lnTo>
                  <a:pt x="96206" y="25778"/>
                </a:lnTo>
                <a:cubicBezTo>
                  <a:pt x="97441" y="28000"/>
                  <a:pt x="98539" y="30278"/>
                  <a:pt x="99500" y="32611"/>
                </a:cubicBezTo>
                <a:lnTo>
                  <a:pt x="99500" y="32611"/>
                </a:lnTo>
                <a:moveTo>
                  <a:pt x="49882" y="65639"/>
                </a:moveTo>
                <a:lnTo>
                  <a:pt x="49882" y="65639"/>
                </a:lnTo>
                <a:cubicBezTo>
                  <a:pt x="56078" y="65491"/>
                  <a:pt x="60833" y="62880"/>
                  <a:pt x="64147" y="57806"/>
                </a:cubicBezTo>
                <a:lnTo>
                  <a:pt x="64147" y="57806"/>
                </a:lnTo>
                <a:cubicBezTo>
                  <a:pt x="67167" y="52602"/>
                  <a:pt x="67167" y="47398"/>
                  <a:pt x="64147" y="42194"/>
                </a:cubicBezTo>
                <a:lnTo>
                  <a:pt x="64147" y="42194"/>
                </a:lnTo>
                <a:cubicBezTo>
                  <a:pt x="60833" y="37120"/>
                  <a:pt x="56078" y="34519"/>
                  <a:pt x="49882" y="34389"/>
                </a:cubicBezTo>
                <a:lnTo>
                  <a:pt x="49882" y="34389"/>
                </a:lnTo>
                <a:cubicBezTo>
                  <a:pt x="43667" y="34519"/>
                  <a:pt x="38902" y="37120"/>
                  <a:pt x="35588" y="42194"/>
                </a:cubicBezTo>
                <a:lnTo>
                  <a:pt x="35588" y="42194"/>
                </a:lnTo>
                <a:cubicBezTo>
                  <a:pt x="32569" y="47398"/>
                  <a:pt x="32569" y="52602"/>
                  <a:pt x="35588" y="57806"/>
                </a:cubicBezTo>
                <a:lnTo>
                  <a:pt x="35588" y="57806"/>
                </a:lnTo>
                <a:cubicBezTo>
                  <a:pt x="38902" y="62880"/>
                  <a:pt x="43667" y="65491"/>
                  <a:pt x="49882" y="65639"/>
                </a:cubicBezTo>
                <a:lnTo>
                  <a:pt x="49882" y="65639"/>
                </a:lnTo>
              </a:path>
            </a:pathLst>
          </a:custGeom>
          <a:solidFill>
            <a:srgbClr val="1F2A3C">
              <a:alpha val="4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3181-43"/>
          <p:cNvSpPr/>
          <p:nvPr/>
        </p:nvSpPr>
        <p:spPr>
          <a:xfrm>
            <a:off x="7829550" y="-6319"/>
            <a:ext cx="1285875" cy="12985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22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222" y="100000"/>
                </a:lnTo>
                <a:cubicBezTo>
                  <a:pt x="995" y="100000"/>
                  <a:pt x="0" y="99012"/>
                  <a:pt x="0" y="97794"/>
                </a:cubicBezTo>
                <a:lnTo>
                  <a:pt x="0" y="2206"/>
                </a:lnTo>
                <a:cubicBezTo>
                  <a:pt x="0" y="988"/>
                  <a:pt x="995" y="0"/>
                  <a:pt x="2222" y="0"/>
                </a:cubicBezTo>
                <a:close/>
              </a:path>
            </a:pathLst>
          </a:custGeom>
          <a:noFill/>
          <a:ln w="14288" algn="in">
            <a:solidFill>
              <a:srgbClr val="C9A227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" name="el-1791855483182-44"/>
          <p:cNvCxnSpPr/>
          <p:nvPr/>
        </p:nvCxnSpPr>
        <p:spPr>
          <a:xfrm>
            <a:off x="228600" y="4564856"/>
            <a:ext cx="242888" cy="914"/>
          </a:xfrm>
          <a:prstGeom prst="line">
            <a:avLst/>
          </a:prstGeom>
          <a:ln w="14288" cap="flat">
            <a:solidFill>
              <a:srgbClr val="C9A227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55483182-45"/>
          <p:cNvCxnSpPr/>
          <p:nvPr/>
        </p:nvCxnSpPr>
        <p:spPr>
          <a:xfrm>
            <a:off x="235744" y="4557713"/>
            <a:ext cx="914" cy="242888"/>
          </a:xfrm>
          <a:prstGeom prst="line">
            <a:avLst/>
          </a:prstGeom>
          <a:ln w="14288" cap="flat">
            <a:solidFill>
              <a:srgbClr val="C9A227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55482712-1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5548271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55482715-3"/>
          <p:cNvCxnSpPr/>
          <p:nvPr/>
        </p:nvCxnSpPr>
        <p:spPr>
          <a:xfrm>
            <a:off x="1805025" y="250031"/>
            <a:ext cx="6938925" cy="914"/>
          </a:xfrm>
          <a:prstGeom prst="line">
            <a:avLst/>
          </a:prstGeom>
          <a:ln w="14288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55482716-4"/>
          <p:cNvSpPr txBox="1"/>
          <p:nvPr/>
        </p:nvSpPr>
        <p:spPr>
          <a:xfrm>
            <a:off x="400050" y="146447"/>
            <a:ext cx="147069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25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保密培训 · 目录</a:t>
            </a:r>
            <a:endParaRPr sz="1120" b="1" spc="225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2721-7"/>
          <p:cNvSpPr txBox="1"/>
          <p:nvPr/>
        </p:nvSpPr>
        <p:spPr>
          <a:xfrm>
            <a:off x="457200" y="1189434"/>
            <a:ext cx="1400175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培训目录</a:t>
            </a:r>
            <a:endParaRPr sz="225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el-1791855482722-8"/>
          <p:cNvSpPr txBox="1"/>
          <p:nvPr/>
        </p:nvSpPr>
        <p:spPr>
          <a:xfrm>
            <a:off x="1771650" y="1418034"/>
            <a:ext cx="177067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6B7A8F"/>
                </a:solidFill>
                <a:latin typeface="微软雅黑"/>
                <a:ea typeface="微软雅黑"/>
                <a:cs typeface="微软雅黑"/>
              </a:rPr>
              <a:t>CONTENTS · 五章递进</a:t>
            </a:r>
            <a:endParaRPr sz="900" spc="56">
              <a:solidFill>
                <a:srgbClr val="6B7A8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55482716-5"/>
          <p:cNvSpPr txBox="1"/>
          <p:nvPr/>
        </p:nvSpPr>
        <p:spPr>
          <a:xfrm>
            <a:off x="7260394" y="4893469"/>
            <a:ext cx="1649577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494A9"/>
                </a:solidFill>
                <a:latin typeface="微软雅黑"/>
                <a:ea typeface="微软雅黑"/>
                <a:cs typeface="微软雅黑"/>
              </a:rPr>
              <a:t>企业职工保密工作培训 · 全员必修</a:t>
            </a:r>
            <a:endParaRPr sz="780">
              <a:solidFill>
                <a:srgbClr val="8494A9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" name="el-1791855482719-6"/>
          <p:cNvCxnSpPr/>
          <p:nvPr/>
        </p:nvCxnSpPr>
        <p:spPr>
          <a:xfrm>
            <a:off x="467916" y="1860947"/>
            <a:ext cx="914" cy="2264569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2724-9"/>
          <p:cNvCxnSpPr/>
          <p:nvPr/>
        </p:nvCxnSpPr>
        <p:spPr>
          <a:xfrm>
            <a:off x="735806" y="2214563"/>
            <a:ext cx="7950994" cy="914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3078-38"/>
          <p:cNvSpPr/>
          <p:nvPr/>
        </p:nvSpPr>
        <p:spPr>
          <a:xfrm>
            <a:off x="8558213" y="1949351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855482724-10"/>
          <p:cNvCxnSpPr/>
          <p:nvPr/>
        </p:nvCxnSpPr>
        <p:spPr>
          <a:xfrm>
            <a:off x="735806" y="2714625"/>
            <a:ext cx="7950994" cy="914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55483099-39"/>
          <p:cNvSpPr/>
          <p:nvPr/>
        </p:nvSpPr>
        <p:spPr>
          <a:xfrm>
            <a:off x="8558213" y="2449413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7" name="el-1791855482725-11"/>
          <p:cNvCxnSpPr/>
          <p:nvPr/>
        </p:nvCxnSpPr>
        <p:spPr>
          <a:xfrm>
            <a:off x="735806" y="3214688"/>
            <a:ext cx="7950994" cy="914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55483146-40"/>
          <p:cNvSpPr/>
          <p:nvPr/>
        </p:nvSpPr>
        <p:spPr>
          <a:xfrm>
            <a:off x="8558213" y="2949476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855482725-12"/>
          <p:cNvCxnSpPr/>
          <p:nvPr/>
        </p:nvCxnSpPr>
        <p:spPr>
          <a:xfrm>
            <a:off x="735806" y="3714750"/>
            <a:ext cx="7950994" cy="914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55483162-41"/>
          <p:cNvSpPr/>
          <p:nvPr/>
        </p:nvSpPr>
        <p:spPr>
          <a:xfrm>
            <a:off x="8558213" y="3449538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55483179-42"/>
          <p:cNvSpPr/>
          <p:nvPr/>
        </p:nvSpPr>
        <p:spPr>
          <a:xfrm>
            <a:off x="8558213" y="3949601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55482731-13"/>
          <p:cNvSpPr txBox="1"/>
          <p:nvPr/>
        </p:nvSpPr>
        <p:spPr>
          <a:xfrm>
            <a:off x="735806" y="1860947"/>
            <a:ext cx="80638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55482731-14"/>
          <p:cNvSpPr txBox="1"/>
          <p:nvPr/>
        </p:nvSpPr>
        <p:spPr>
          <a:xfrm>
            <a:off x="1493044" y="1860947"/>
            <a:ext cx="1673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保密工作的重要性</a:t>
            </a:r>
            <a:endParaRPr sz="146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55482732-15"/>
          <p:cNvSpPr txBox="1"/>
          <p:nvPr/>
        </p:nvSpPr>
        <p:spPr>
          <a:xfrm>
            <a:off x="735806" y="2361009"/>
            <a:ext cx="80638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55482732-16"/>
          <p:cNvSpPr txBox="1"/>
          <p:nvPr/>
        </p:nvSpPr>
        <p:spPr>
          <a:xfrm>
            <a:off x="1493044" y="2361009"/>
            <a:ext cx="225182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保密基本概念与法律法规</a:t>
            </a:r>
            <a:endParaRPr sz="146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55482733-17"/>
          <p:cNvSpPr txBox="1"/>
          <p:nvPr/>
        </p:nvSpPr>
        <p:spPr>
          <a:xfrm>
            <a:off x="735806" y="2861072"/>
            <a:ext cx="80638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2733-18"/>
          <p:cNvSpPr txBox="1"/>
          <p:nvPr/>
        </p:nvSpPr>
        <p:spPr>
          <a:xfrm>
            <a:off x="1493044" y="2861072"/>
            <a:ext cx="1673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企业保密管理制度</a:t>
            </a:r>
            <a:endParaRPr sz="146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2733-19"/>
          <p:cNvSpPr txBox="1"/>
          <p:nvPr/>
        </p:nvSpPr>
        <p:spPr>
          <a:xfrm>
            <a:off x="735806" y="3361134"/>
            <a:ext cx="80638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2734-20"/>
          <p:cNvSpPr txBox="1"/>
          <p:nvPr/>
        </p:nvSpPr>
        <p:spPr>
          <a:xfrm>
            <a:off x="1493044" y="3361134"/>
            <a:ext cx="263758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日常工作中的泄密风险与防范</a:t>
            </a:r>
            <a:endParaRPr sz="146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2735-21"/>
          <p:cNvSpPr txBox="1"/>
          <p:nvPr/>
        </p:nvSpPr>
        <p:spPr>
          <a:xfrm>
            <a:off x="735806" y="3861197"/>
            <a:ext cx="80638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2735-22"/>
          <p:cNvSpPr txBox="1"/>
          <p:nvPr/>
        </p:nvSpPr>
        <p:spPr>
          <a:xfrm>
            <a:off x="1493044" y="3861197"/>
            <a:ext cx="1673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典型泄密案例警示</a:t>
            </a:r>
            <a:endParaRPr sz="146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2697-16"/>
          <p:cNvSpPr/>
          <p:nvPr/>
        </p:nvSpPr>
        <p:spPr>
          <a:xfrm>
            <a:off x="-1285875" y="571500"/>
            <a:ext cx="4000500" cy="4000500"/>
          </a:xfrm>
          <a:prstGeom prst="ellipse">
            <a:avLst/>
          </a:prstGeom>
          <a:gradFill rotWithShape="1">
            <a:gsLst>
              <a:gs pos="0">
                <a:srgbClr val="C9A227">
                  <a:alpha val="12000"/>
                </a:srgbClr>
              </a:gs>
              <a:gs pos="42000">
                <a:srgbClr val="C9A227">
                  <a:alpha val="4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2697-17"/>
          <p:cNvSpPr/>
          <p:nvPr/>
        </p:nvSpPr>
        <p:spPr>
          <a:xfrm>
            <a:off x="7000875" y="1071563"/>
            <a:ext cx="3000375" cy="3000375"/>
          </a:xfrm>
          <a:prstGeom prst="ellipse">
            <a:avLst/>
          </a:prstGeom>
          <a:gradFill rotWithShape="1">
            <a:gsLst>
              <a:gs pos="0">
                <a:srgbClr val="C9A227">
                  <a:alpha val="9000"/>
                </a:srgbClr>
              </a:gs>
              <a:gs pos="55000">
                <a:srgbClr val="C9A227">
                  <a:alpha val="2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55482673-2"/>
          <p:cNvSpPr/>
          <p:nvPr/>
        </p:nvSpPr>
        <p:spPr>
          <a:xfrm>
            <a:off x="8445913" y="4529138"/>
            <a:ext cx="21031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09" y="0"/>
                </a:moveTo>
                <a:lnTo>
                  <a:pt x="101818" y="18000"/>
                </a:lnTo>
                <a:lnTo>
                  <a:pt x="101818" y="60000"/>
                </a:lnTo>
                <a:lnTo>
                  <a:pt x="50909" y="100000"/>
                </a:lnTo>
                <a:lnTo>
                  <a:pt x="0" y="60000"/>
                </a:lnTo>
                <a:lnTo>
                  <a:pt x="0" y="18000"/>
                </a:lnTo>
                <a:close/>
              </a:path>
            </a:pathLst>
          </a:custGeom>
          <a:solidFill>
            <a:srgbClr val="C9A227">
              <a:alpha val="5600"/>
            </a:srgbClr>
          </a:solidFill>
          <a:ln w="10716" algn="in">
            <a:solidFill>
              <a:srgbClr val="C9A227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855482682-8"/>
          <p:cNvSpPr/>
          <p:nvPr/>
        </p:nvSpPr>
        <p:spPr>
          <a:xfrm>
            <a:off x="8508206" y="4668441"/>
            <a:ext cx="85725" cy="85725"/>
          </a:xfrm>
          <a:prstGeom prst="roundRect">
            <a:avLst>
              <a:gd name="adj" fmla="val 22222"/>
            </a:avLst>
          </a:prstGeom>
          <a:solidFill>
            <a:srgbClr val="C9A227">
              <a:alpha val="2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55482675-3"/>
          <p:cNvSpPr/>
          <p:nvPr/>
        </p:nvSpPr>
        <p:spPr>
          <a:xfrm>
            <a:off x="500063" y="4872038"/>
            <a:ext cx="2143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855482688-10"/>
          <p:cNvCxnSpPr/>
          <p:nvPr/>
        </p:nvCxnSpPr>
        <p:spPr>
          <a:xfrm>
            <a:off x="2778919" y="1785938"/>
            <a:ext cx="914" cy="1571625"/>
          </a:xfrm>
          <a:prstGeom prst="line">
            <a:avLst/>
          </a:prstGeom>
          <a:ln w="14288" cap="flat">
            <a:solidFill>
              <a:srgbClr val="C9A22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55482693-14"/>
          <p:cNvCxnSpPr/>
          <p:nvPr/>
        </p:nvCxnSpPr>
        <p:spPr>
          <a:xfrm>
            <a:off x="3071813" y="1718072"/>
            <a:ext cx="1660699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55482694-15"/>
          <p:cNvCxnSpPr/>
          <p:nvPr/>
        </p:nvCxnSpPr>
        <p:spPr>
          <a:xfrm>
            <a:off x="3082528" y="3178969"/>
            <a:ext cx="914" cy="471488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55482686-9"/>
          <p:cNvSpPr txBox="1"/>
          <p:nvPr/>
        </p:nvSpPr>
        <p:spPr>
          <a:xfrm>
            <a:off x="0" y="1785938"/>
            <a:ext cx="4854893" cy="1571625"/>
          </a:xfrm>
          <a:prstGeom prst="rect">
            <a:avLst/>
          </a:prstGeom>
          <a:noFill/>
          <a:ln>
            <a:noFill/>
          </a:ln>
          <a:effectLst>
            <a:outerShdw blurRad="142875" algn="ctr">
              <a:srgbClr val="C9A227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112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3500" b="1" spc="-112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55482691-11"/>
          <p:cNvSpPr txBox="1"/>
          <p:nvPr/>
        </p:nvSpPr>
        <p:spPr>
          <a:xfrm>
            <a:off x="3071813" y="1493044"/>
            <a:ext cx="226363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CHAPTER ONE</a:t>
            </a:r>
            <a:endParaRPr sz="1120" spc="450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55482692-12"/>
          <p:cNvSpPr txBox="1"/>
          <p:nvPr/>
        </p:nvSpPr>
        <p:spPr>
          <a:xfrm>
            <a:off x="3071813" y="1921669"/>
            <a:ext cx="4714875" cy="10287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l">
              <a:lnSpc>
                <a:spcPts val="4045"/>
              </a:lnSpc>
            </a:pPr>
            <a:r>
              <a:rPr sz="337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第一章　保密工作的重要性</a:t>
            </a:r>
            <a:endParaRPr sz="337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55482692-13"/>
          <p:cNvSpPr txBox="1"/>
          <p:nvPr/>
        </p:nvSpPr>
        <p:spPr>
          <a:xfrm>
            <a:off x="3221831" y="3178969"/>
            <a:ext cx="385048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 spc="28">
                <a:solidFill>
                  <a:srgbClr val="FFFFFF">
                    <a:alpha val="75000"/>
                  </a:srgbClr>
                </a:solidFill>
                <a:latin typeface="微软雅黑"/>
                <a:ea typeface="微软雅黑"/>
                <a:cs typeface="微软雅黑"/>
              </a:rPr>
              <a:t>保密工作事关国家安全、企业生存与个人职业发展，任何麻痹大意都可能造成不可挽回的损失。</a:t>
            </a:r>
            <a:endParaRPr sz="1230" spc="28">
              <a:solidFill>
                <a:srgbClr val="FFFFFF">
                  <a:alpha val="7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55482672-1"/>
          <p:cNvSpPr/>
          <p:nvPr/>
        </p:nvSpPr>
        <p:spPr>
          <a:xfrm>
            <a:off x="357188" y="1893094"/>
            <a:ext cx="42863" cy="1357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90000"/>
                </a:srgbClr>
              </a:gs>
              <a:gs pos="100000">
                <a:srgbClr val="C9A227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855482677-4"/>
          <p:cNvSpPr/>
          <p:nvPr/>
        </p:nvSpPr>
        <p:spPr>
          <a:xfrm>
            <a:off x="0" y="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55482677-5"/>
          <p:cNvSpPr/>
          <p:nvPr/>
        </p:nvSpPr>
        <p:spPr>
          <a:xfrm>
            <a:off x="0" y="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2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55482679-6"/>
          <p:cNvSpPr/>
          <p:nvPr/>
        </p:nvSpPr>
        <p:spPr>
          <a:xfrm>
            <a:off x="9129713" y="457200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75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55482679-7"/>
          <p:cNvSpPr/>
          <p:nvPr/>
        </p:nvSpPr>
        <p:spPr>
          <a:xfrm>
            <a:off x="8572500" y="5129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2904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2914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2903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2912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2909-5"/>
          <p:cNvSpPr txBox="1"/>
          <p:nvPr/>
        </p:nvSpPr>
        <p:spPr>
          <a:xfrm>
            <a:off x="557213" y="171450"/>
            <a:ext cx="2470478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保密无小事 · 层层攸关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2911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2911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04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2901-1"/>
          <p:cNvSpPr/>
          <p:nvPr/>
        </p:nvSpPr>
        <p:spPr>
          <a:xfrm>
            <a:off x="7286625" y="857250"/>
            <a:ext cx="15716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78000" y="0"/>
                </a:lnTo>
                <a:lnTo>
                  <a:pt x="100000" y="100000"/>
                </a:lnTo>
                <a:lnTo>
                  <a:pt x="22000" y="100000"/>
                </a:lnTo>
                <a:close/>
              </a:path>
            </a:pathLst>
          </a:custGeom>
          <a:solidFill>
            <a:srgbClr val="C9A227">
              <a:alpha val="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2902-2"/>
          <p:cNvSpPr/>
          <p:nvPr/>
        </p:nvSpPr>
        <p:spPr>
          <a:xfrm>
            <a:off x="214313" y="3571875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1F2A3C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2923-13"/>
          <p:cNvSpPr/>
          <p:nvPr/>
        </p:nvSpPr>
        <p:spPr>
          <a:xfrm>
            <a:off x="400050" y="1356643"/>
            <a:ext cx="2666963" cy="19587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2929-17"/>
          <p:cNvCxnSpPr/>
          <p:nvPr/>
        </p:nvCxnSpPr>
        <p:spPr>
          <a:xfrm>
            <a:off x="400050" y="1370930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2940-32"/>
          <p:cNvCxnSpPr/>
          <p:nvPr/>
        </p:nvCxnSpPr>
        <p:spPr>
          <a:xfrm>
            <a:off x="564356" y="1788840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855482941-33"/>
          <p:cNvCxnSpPr/>
          <p:nvPr/>
        </p:nvCxnSpPr>
        <p:spPr>
          <a:xfrm>
            <a:off x="564356" y="2933179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55482924-14"/>
          <p:cNvSpPr/>
          <p:nvPr/>
        </p:nvSpPr>
        <p:spPr>
          <a:xfrm>
            <a:off x="3238463" y="1356643"/>
            <a:ext cx="2666963" cy="19587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855482930-18"/>
          <p:cNvCxnSpPr/>
          <p:nvPr/>
        </p:nvCxnSpPr>
        <p:spPr>
          <a:xfrm>
            <a:off x="3238463" y="1370930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855482941-34"/>
          <p:cNvCxnSpPr/>
          <p:nvPr/>
        </p:nvCxnSpPr>
        <p:spPr>
          <a:xfrm>
            <a:off x="3402769" y="1788840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55482943-35"/>
          <p:cNvCxnSpPr/>
          <p:nvPr/>
        </p:nvCxnSpPr>
        <p:spPr>
          <a:xfrm>
            <a:off x="3402769" y="2933179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55482925-15"/>
          <p:cNvSpPr/>
          <p:nvPr/>
        </p:nvSpPr>
        <p:spPr>
          <a:xfrm>
            <a:off x="6076876" y="1356643"/>
            <a:ext cx="2667074" cy="19587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855482931-19"/>
          <p:cNvCxnSpPr/>
          <p:nvPr/>
        </p:nvCxnSpPr>
        <p:spPr>
          <a:xfrm>
            <a:off x="6076876" y="1370930"/>
            <a:ext cx="2667074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855482943-36"/>
          <p:cNvCxnSpPr/>
          <p:nvPr/>
        </p:nvCxnSpPr>
        <p:spPr>
          <a:xfrm>
            <a:off x="6241182" y="1788840"/>
            <a:ext cx="233846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91855482945-37"/>
          <p:cNvCxnSpPr/>
          <p:nvPr/>
        </p:nvCxnSpPr>
        <p:spPr>
          <a:xfrm>
            <a:off x="6241182" y="2933179"/>
            <a:ext cx="233846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2915-10"/>
          <p:cNvSpPr/>
          <p:nvPr/>
        </p:nvSpPr>
        <p:spPr>
          <a:xfrm>
            <a:off x="400050" y="3501107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855482917-11"/>
          <p:cNvCxnSpPr/>
          <p:nvPr/>
        </p:nvCxnSpPr>
        <p:spPr>
          <a:xfrm>
            <a:off x="421481" y="3501107"/>
            <a:ext cx="914" cy="457200"/>
          </a:xfrm>
          <a:prstGeom prst="line">
            <a:avLst/>
          </a:prstGeom>
          <a:ln w="42863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55482926-16"/>
          <p:cNvSpPr/>
          <p:nvPr/>
        </p:nvSpPr>
        <p:spPr>
          <a:xfrm>
            <a:off x="642938" y="3629695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55482934-20"/>
          <p:cNvSpPr txBox="1"/>
          <p:nvPr/>
        </p:nvSpPr>
        <p:spPr>
          <a:xfrm>
            <a:off x="564356" y="1556668"/>
            <a:ext cx="282069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国家层面 · NATIONAL</a:t>
            </a:r>
            <a:endParaRPr sz="90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2935-21"/>
          <p:cNvSpPr txBox="1"/>
          <p:nvPr/>
        </p:nvSpPr>
        <p:spPr>
          <a:xfrm>
            <a:off x="564356" y="1892424"/>
            <a:ext cx="246836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国家安全基石</a:t>
            </a:r>
            <a:endParaRPr sz="146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2935-22"/>
          <p:cNvSpPr txBox="1"/>
          <p:nvPr/>
        </p:nvSpPr>
        <p:spPr>
          <a:xfrm>
            <a:off x="564356" y="2215232"/>
            <a:ext cx="2338350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保密意识欠缺可能引发信息安全事件，威胁国家安全、影响国际关系与社会稳定。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2935-23"/>
          <p:cNvSpPr txBox="1"/>
          <p:nvPr/>
        </p:nvSpPr>
        <p:spPr>
          <a:xfrm>
            <a:off x="564356" y="3029620"/>
            <a:ext cx="267439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安全 · 稳定 · 形象</a:t>
            </a:r>
            <a:endParaRPr sz="90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2936-24"/>
          <p:cNvSpPr txBox="1"/>
          <p:nvPr/>
        </p:nvSpPr>
        <p:spPr>
          <a:xfrm>
            <a:off x="3402769" y="1556668"/>
            <a:ext cx="289384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企业层面 · ENTERPRISE</a:t>
            </a:r>
            <a:endParaRPr sz="90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2937-25"/>
          <p:cNvSpPr txBox="1"/>
          <p:nvPr/>
        </p:nvSpPr>
        <p:spPr>
          <a:xfrm>
            <a:off x="3402769" y="1892424"/>
            <a:ext cx="246836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核心资产屏障</a:t>
            </a:r>
            <a:endParaRPr sz="146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2937-26"/>
          <p:cNvSpPr txBox="1"/>
          <p:nvPr/>
        </p:nvSpPr>
        <p:spPr>
          <a:xfrm>
            <a:off x="3402769" y="2215232"/>
            <a:ext cx="2338350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商业秘密是企业核心资产，一旦泄露将失去竞争优势，面临客户流失、经济赔偿乃至破产风险。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2937-27"/>
          <p:cNvSpPr txBox="1"/>
          <p:nvPr/>
        </p:nvSpPr>
        <p:spPr>
          <a:xfrm>
            <a:off x="3402769" y="3029620"/>
            <a:ext cx="267439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竞争 · 存续 · 发展</a:t>
            </a:r>
            <a:endParaRPr sz="90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2938-28"/>
          <p:cNvSpPr txBox="1"/>
          <p:nvPr/>
        </p:nvSpPr>
        <p:spPr>
          <a:xfrm>
            <a:off x="6241182" y="1556668"/>
            <a:ext cx="282080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13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个人层面 · PERSONAL</a:t>
            </a:r>
            <a:endParaRPr sz="900" b="1" spc="113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2938-29"/>
          <p:cNvSpPr txBox="1"/>
          <p:nvPr/>
        </p:nvSpPr>
        <p:spPr>
          <a:xfrm>
            <a:off x="6241182" y="1892424"/>
            <a:ext cx="246847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职业生命线</a:t>
            </a:r>
            <a:endParaRPr sz="146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2939-30"/>
          <p:cNvSpPr txBox="1"/>
          <p:nvPr/>
        </p:nvSpPr>
        <p:spPr>
          <a:xfrm>
            <a:off x="6241182" y="2215232"/>
            <a:ext cx="2338462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保密意识淡薄可能使人陷入法律困境、失去职业发展机会，甚至触犯刑法。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2939-31"/>
          <p:cNvSpPr txBox="1"/>
          <p:nvPr/>
        </p:nvSpPr>
        <p:spPr>
          <a:xfrm>
            <a:off x="6241182" y="3029620"/>
            <a:ext cx="267450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责任 · 前途 · 法律</a:t>
            </a:r>
            <a:endParaRPr sz="90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2921-12"/>
          <p:cNvSpPr txBox="1"/>
          <p:nvPr/>
        </p:nvSpPr>
        <p:spPr>
          <a:xfrm>
            <a:off x="971550" y="3615407"/>
            <a:ext cx="534216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保密工作不只是保密部门的职能 —— </a:t>
            </a:r>
            <a:r>
              <a:rPr sz="123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每位员工都是保密的第一责任人</a:t>
            </a:r>
            <a:endParaRPr sz="123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3716-2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3722-7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" name="el-1791855483720-6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55483719-3"/>
          <p:cNvSpPr txBox="1"/>
          <p:nvPr/>
        </p:nvSpPr>
        <p:spPr>
          <a:xfrm>
            <a:off x="557213" y="171450"/>
            <a:ext cx="18546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企业内部泄密形势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el-1791855483719-4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3719-5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05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3715-1"/>
          <p:cNvSpPr/>
          <p:nvPr/>
        </p:nvSpPr>
        <p:spPr>
          <a:xfrm>
            <a:off x="7643813" y="3929063"/>
            <a:ext cx="9286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60000" y="100000"/>
                </a:lnTo>
                <a:lnTo>
                  <a:pt x="0" y="60000"/>
                </a:lnTo>
                <a:close/>
              </a:path>
            </a:pathLst>
          </a:custGeom>
          <a:solidFill>
            <a:srgbClr val="C9A227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855483724-8"/>
          <p:cNvCxnSpPr/>
          <p:nvPr/>
        </p:nvCxnSpPr>
        <p:spPr>
          <a:xfrm>
            <a:off x="4597003" y="960834"/>
            <a:ext cx="914" cy="3393281"/>
          </a:xfrm>
          <a:prstGeom prst="line">
            <a:avLst/>
          </a:prstGeom>
          <a:ln w="7144" cap="flat">
            <a:solidFill>
              <a:srgbClr val="D5DA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855483728-12"/>
          <p:cNvCxnSpPr/>
          <p:nvPr/>
        </p:nvCxnSpPr>
        <p:spPr>
          <a:xfrm>
            <a:off x="400050" y="1196578"/>
            <a:ext cx="1424062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855483728-11"/>
          <p:cNvCxnSpPr/>
          <p:nvPr/>
        </p:nvCxnSpPr>
        <p:spPr>
          <a:xfrm>
            <a:off x="400050" y="3400425"/>
            <a:ext cx="3907631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55483730-13"/>
          <p:cNvSpPr/>
          <p:nvPr/>
        </p:nvSpPr>
        <p:spPr>
          <a:xfrm>
            <a:off x="5000625" y="960834"/>
            <a:ext cx="3743325" cy="11144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855483732-16"/>
          <p:cNvCxnSpPr/>
          <p:nvPr/>
        </p:nvCxnSpPr>
        <p:spPr>
          <a:xfrm>
            <a:off x="5018484" y="960834"/>
            <a:ext cx="914" cy="1114425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3730-14"/>
          <p:cNvSpPr/>
          <p:nvPr/>
        </p:nvSpPr>
        <p:spPr>
          <a:xfrm>
            <a:off x="5000625" y="2203847"/>
            <a:ext cx="3743325" cy="11144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855483733-17"/>
          <p:cNvCxnSpPr/>
          <p:nvPr/>
        </p:nvCxnSpPr>
        <p:spPr>
          <a:xfrm>
            <a:off x="5018484" y="2203847"/>
            <a:ext cx="914" cy="1114425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55483731-15"/>
          <p:cNvSpPr/>
          <p:nvPr/>
        </p:nvSpPr>
        <p:spPr>
          <a:xfrm>
            <a:off x="5000625" y="3446859"/>
            <a:ext cx="3743325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855483734-18"/>
          <p:cNvCxnSpPr/>
          <p:nvPr/>
        </p:nvCxnSpPr>
        <p:spPr>
          <a:xfrm>
            <a:off x="5018484" y="3446859"/>
            <a:ext cx="914" cy="907256"/>
          </a:xfrm>
          <a:prstGeom prst="line">
            <a:avLst/>
          </a:prstGeom>
          <a:ln w="35719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55483742-25"/>
          <p:cNvCxnSpPr/>
          <p:nvPr/>
        </p:nvCxnSpPr>
        <p:spPr>
          <a:xfrm>
            <a:off x="5193506" y="3764756"/>
            <a:ext cx="3386138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55483727-10"/>
          <p:cNvSpPr txBox="1"/>
          <p:nvPr/>
        </p:nvSpPr>
        <p:spPr>
          <a:xfrm>
            <a:off x="400050" y="960834"/>
            <a:ext cx="16138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13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数据透视 · 内部泄露占比</a:t>
            </a:r>
            <a:endParaRPr sz="900" b="1" spc="113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55483754-29"/>
          <p:cNvSpPr txBox="1"/>
          <p:nvPr/>
        </p:nvSpPr>
        <p:spPr>
          <a:xfrm>
            <a:off x="400050" y="1460897"/>
            <a:ext cx="112514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与内部人员有关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55483754-30"/>
          <p:cNvSpPr txBox="1"/>
          <p:nvPr/>
        </p:nvSpPr>
        <p:spPr>
          <a:xfrm>
            <a:off x="3750134" y="1432322"/>
            <a:ext cx="86587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＞50%</a:t>
            </a:r>
            <a:endParaRPr sz="146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55483755-31"/>
          <p:cNvSpPr txBox="1"/>
          <p:nvPr/>
        </p:nvSpPr>
        <p:spPr>
          <a:xfrm>
            <a:off x="400050" y="2110978"/>
            <a:ext cx="68580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恶意泄密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55483755-32"/>
          <p:cNvSpPr txBox="1"/>
          <p:nvPr/>
        </p:nvSpPr>
        <p:spPr>
          <a:xfrm>
            <a:off x="3698565" y="2082403"/>
            <a:ext cx="97687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约 30%</a:t>
            </a:r>
            <a:endParaRPr sz="146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55483755-33"/>
          <p:cNvSpPr txBox="1"/>
          <p:nvPr/>
        </p:nvSpPr>
        <p:spPr>
          <a:xfrm>
            <a:off x="400050" y="2761059"/>
            <a:ext cx="68580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无意过失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55483756-34"/>
          <p:cNvSpPr txBox="1"/>
          <p:nvPr/>
        </p:nvSpPr>
        <p:spPr>
          <a:xfrm>
            <a:off x="3698565" y="2732484"/>
            <a:ext cx="97687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约 70%</a:t>
            </a:r>
            <a:endParaRPr sz="146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55483727-9"/>
          <p:cNvSpPr txBox="1"/>
          <p:nvPr/>
        </p:nvSpPr>
        <p:spPr>
          <a:xfrm>
            <a:off x="400050" y="3496866"/>
            <a:ext cx="402421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■</a:t>
            </a:r>
            <a:r>
              <a:rPr sz="90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 内部因素成为数据泄露主因</a:t>
            </a:r>
            <a:endParaRPr sz="90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3739-22"/>
          <p:cNvSpPr txBox="1"/>
          <p:nvPr/>
        </p:nvSpPr>
        <p:spPr>
          <a:xfrm>
            <a:off x="5222081" y="1139428"/>
            <a:ext cx="343900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传统防线正在失效</a:t>
            </a:r>
            <a:endParaRPr sz="123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3736-19"/>
          <p:cNvSpPr txBox="1"/>
          <p:nvPr/>
        </p:nvSpPr>
        <p:spPr>
          <a:xfrm>
            <a:off x="5222081" y="1453753"/>
            <a:ext cx="3328988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超过半数数据泄露事件与</a:t>
            </a:r>
            <a:r>
              <a:rPr sz="112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内部人员</a:t>
            </a: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有关，技术防护难以根治人为隐患。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3740-23"/>
          <p:cNvSpPr txBox="1"/>
          <p:nvPr/>
        </p:nvSpPr>
        <p:spPr>
          <a:xfrm>
            <a:off x="5222081" y="2382441"/>
            <a:ext cx="343900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人，是最薄弱的环节</a:t>
            </a:r>
            <a:endParaRPr sz="123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3738-20"/>
          <p:cNvSpPr txBox="1"/>
          <p:nvPr/>
        </p:nvSpPr>
        <p:spPr>
          <a:xfrm>
            <a:off x="5222081" y="2696766"/>
            <a:ext cx="3328988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恶意泄密约占</a:t>
            </a:r>
            <a:r>
              <a:rPr sz="112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三成</a:t>
            </a: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，无意过失高达</a:t>
            </a:r>
            <a:r>
              <a:rPr sz="112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七成</a:t>
            </a: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——麻痹大意比刻意窃取更普遍。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3740-24"/>
          <p:cNvSpPr txBox="1"/>
          <p:nvPr/>
        </p:nvSpPr>
        <p:spPr>
          <a:xfrm>
            <a:off x="5193506" y="3568303"/>
            <a:ext cx="34611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核心结论</a:t>
            </a:r>
            <a:endParaRPr sz="84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3739-21"/>
          <p:cNvSpPr txBox="1"/>
          <p:nvPr/>
        </p:nvSpPr>
        <p:spPr>
          <a:xfrm>
            <a:off x="5193506" y="3825478"/>
            <a:ext cx="3386138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单纯依靠技术防护已不够，必须从</a:t>
            </a:r>
            <a:r>
              <a:rPr sz="10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人的因素</a:t>
            </a:r>
            <a:r>
              <a:rPr sz="1060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入手， 通过系统化保密培训提升全员安全意识。</a:t>
            </a:r>
            <a:endParaRPr sz="1060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3747-26"/>
          <p:cNvSpPr/>
          <p:nvPr/>
        </p:nvSpPr>
        <p:spPr>
          <a:xfrm>
            <a:off x="400050" y="1753791"/>
            <a:ext cx="39076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F0F4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34" name="el-1791855483759-35"/>
          <p:cNvSpPr/>
          <p:nvPr/>
        </p:nvSpPr>
        <p:spPr>
          <a:xfrm>
            <a:off x="407194" y="1760934"/>
            <a:ext cx="2413806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55483748-27"/>
          <p:cNvSpPr/>
          <p:nvPr/>
        </p:nvSpPr>
        <p:spPr>
          <a:xfrm>
            <a:off x="400050" y="2403872"/>
            <a:ext cx="39076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F0F4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36" name="el-1791855483760-36"/>
          <p:cNvSpPr/>
          <p:nvPr/>
        </p:nvSpPr>
        <p:spPr>
          <a:xfrm>
            <a:off x="407194" y="2411016"/>
            <a:ext cx="116800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855483749-28"/>
          <p:cNvSpPr/>
          <p:nvPr/>
        </p:nvSpPr>
        <p:spPr>
          <a:xfrm>
            <a:off x="400050" y="3053953"/>
            <a:ext cx="39076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F0F4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38" name="el-1791855483761-37"/>
          <p:cNvSpPr/>
          <p:nvPr/>
        </p:nvSpPr>
        <p:spPr>
          <a:xfrm>
            <a:off x="407194" y="3061097"/>
            <a:ext cx="272534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3795-23"/>
          <p:cNvSpPr/>
          <p:nvPr/>
        </p:nvSpPr>
        <p:spPr>
          <a:xfrm>
            <a:off x="-1285875" y="571500"/>
            <a:ext cx="4000500" cy="4000500"/>
          </a:xfrm>
          <a:prstGeom prst="ellipse">
            <a:avLst/>
          </a:prstGeom>
          <a:gradFill rotWithShape="1">
            <a:gsLst>
              <a:gs pos="0">
                <a:srgbClr val="C9A227">
                  <a:alpha val="12000"/>
                </a:srgbClr>
              </a:gs>
              <a:gs pos="42000">
                <a:srgbClr val="C9A227">
                  <a:alpha val="4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3796-24"/>
          <p:cNvSpPr/>
          <p:nvPr/>
        </p:nvSpPr>
        <p:spPr>
          <a:xfrm>
            <a:off x="7000875" y="1071563"/>
            <a:ext cx="3000375" cy="3000375"/>
          </a:xfrm>
          <a:prstGeom prst="ellipse">
            <a:avLst/>
          </a:prstGeom>
          <a:gradFill rotWithShape="1">
            <a:gsLst>
              <a:gs pos="0">
                <a:srgbClr val="C9A227">
                  <a:alpha val="9000"/>
                </a:srgbClr>
              </a:gs>
              <a:gs pos="55000">
                <a:srgbClr val="C9A227">
                  <a:alpha val="2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55483781-3"/>
          <p:cNvSpPr/>
          <p:nvPr/>
        </p:nvSpPr>
        <p:spPr>
          <a:xfrm>
            <a:off x="8072438" y="2071688"/>
            <a:ext cx="571500" cy="1000125"/>
          </a:xfrm>
          <a:prstGeom prst="roundRect">
            <a:avLst>
              <a:gd name="adj" fmla="val 6667"/>
            </a:avLst>
          </a:prstGeom>
          <a:gradFill rotWithShape="1">
            <a:gsLst>
              <a:gs pos="0">
                <a:srgbClr val="C9A227">
                  <a:alpha val="2000"/>
                </a:srgbClr>
              </a:gs>
              <a:gs pos="100000">
                <a:srgbClr val="C9A227">
                  <a:alpha val="0"/>
                </a:srgbClr>
              </a:gs>
            </a:gsLst>
            <a:lin ang="2700000" scaled="0"/>
          </a:gradFill>
          <a:ln w="7144" algn="in">
            <a:solidFill>
              <a:srgbClr val="C9A227">
                <a:alpha val="125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855483786-10"/>
          <p:cNvSpPr/>
          <p:nvPr/>
        </p:nvSpPr>
        <p:spPr>
          <a:xfrm>
            <a:off x="8165306" y="2164556"/>
            <a:ext cx="357188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0000"/>
            </a:srgbClr>
          </a:solidFill>
          <a:ln>
            <a:noFill/>
          </a:ln>
          <a:effectLst>
            <a:outerShdw dist="107156" dir="5400000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6" name="el-1791855483787-14"/>
          <p:cNvSpPr/>
          <p:nvPr/>
        </p:nvSpPr>
        <p:spPr>
          <a:xfrm>
            <a:off x="8165306" y="2593181"/>
            <a:ext cx="357188" cy="7144"/>
          </a:xfrm>
          <a:prstGeom prst="rect">
            <a:avLst/>
          </a:prstGeom>
          <a:solidFill>
            <a:srgbClr val="C9A227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855483787-13"/>
          <p:cNvSpPr/>
          <p:nvPr/>
        </p:nvSpPr>
        <p:spPr>
          <a:xfrm>
            <a:off x="8165306" y="2486025"/>
            <a:ext cx="357188" cy="7144"/>
          </a:xfrm>
          <a:prstGeom prst="rect">
            <a:avLst/>
          </a:prstGeom>
          <a:solidFill>
            <a:srgbClr val="C9A227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55483787-12"/>
          <p:cNvSpPr/>
          <p:nvPr/>
        </p:nvSpPr>
        <p:spPr>
          <a:xfrm>
            <a:off x="8165306" y="2378869"/>
            <a:ext cx="357188" cy="7144"/>
          </a:xfrm>
          <a:prstGeom prst="rect">
            <a:avLst/>
          </a:prstGeom>
          <a:solidFill>
            <a:srgbClr val="C9A227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55483787-11"/>
          <p:cNvSpPr/>
          <p:nvPr/>
        </p:nvSpPr>
        <p:spPr>
          <a:xfrm>
            <a:off x="8165306" y="2271713"/>
            <a:ext cx="357188" cy="7144"/>
          </a:xfrm>
          <a:prstGeom prst="rect">
            <a:avLst/>
          </a:prstGeom>
          <a:solidFill>
            <a:srgbClr val="C9A227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3787-15"/>
          <p:cNvSpPr/>
          <p:nvPr/>
        </p:nvSpPr>
        <p:spPr>
          <a:xfrm>
            <a:off x="8165306" y="2757488"/>
            <a:ext cx="2286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3779-2"/>
          <p:cNvSpPr/>
          <p:nvPr/>
        </p:nvSpPr>
        <p:spPr>
          <a:xfrm>
            <a:off x="8445913" y="4529138"/>
            <a:ext cx="21031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09" y="0"/>
                </a:moveTo>
                <a:lnTo>
                  <a:pt x="101818" y="18000"/>
                </a:lnTo>
                <a:lnTo>
                  <a:pt x="101818" y="60000"/>
                </a:lnTo>
                <a:lnTo>
                  <a:pt x="50909" y="100000"/>
                </a:lnTo>
                <a:lnTo>
                  <a:pt x="0" y="60000"/>
                </a:lnTo>
                <a:lnTo>
                  <a:pt x="0" y="18000"/>
                </a:lnTo>
                <a:close/>
              </a:path>
            </a:pathLst>
          </a:custGeom>
          <a:solidFill>
            <a:srgbClr val="C9A227">
              <a:alpha val="5600"/>
            </a:srgbClr>
          </a:solidFill>
          <a:ln w="10716" algn="in">
            <a:solidFill>
              <a:srgbClr val="C9A227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55483785-9"/>
          <p:cNvSpPr/>
          <p:nvPr/>
        </p:nvSpPr>
        <p:spPr>
          <a:xfrm>
            <a:off x="8508206" y="4668441"/>
            <a:ext cx="85725" cy="85725"/>
          </a:xfrm>
          <a:prstGeom prst="roundRect">
            <a:avLst>
              <a:gd name="adj" fmla="val 22222"/>
            </a:avLst>
          </a:prstGeom>
          <a:solidFill>
            <a:srgbClr val="C9A227">
              <a:alpha val="2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55483782-4"/>
          <p:cNvSpPr/>
          <p:nvPr/>
        </p:nvSpPr>
        <p:spPr>
          <a:xfrm>
            <a:off x="500063" y="4872038"/>
            <a:ext cx="2143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4" name="el-1791855483789-17"/>
          <p:cNvCxnSpPr/>
          <p:nvPr/>
        </p:nvCxnSpPr>
        <p:spPr>
          <a:xfrm>
            <a:off x="2778919" y="1785938"/>
            <a:ext cx="914" cy="1571625"/>
          </a:xfrm>
          <a:prstGeom prst="line">
            <a:avLst/>
          </a:prstGeom>
          <a:ln w="14288" cap="flat">
            <a:solidFill>
              <a:srgbClr val="C9A22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855483793-21"/>
          <p:cNvCxnSpPr/>
          <p:nvPr/>
        </p:nvCxnSpPr>
        <p:spPr>
          <a:xfrm>
            <a:off x="3071813" y="1850231"/>
            <a:ext cx="1681795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855483793-22"/>
          <p:cNvCxnSpPr/>
          <p:nvPr/>
        </p:nvCxnSpPr>
        <p:spPr>
          <a:xfrm>
            <a:off x="3082528" y="3282553"/>
            <a:ext cx="914" cy="235744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55483789-16"/>
          <p:cNvSpPr txBox="1"/>
          <p:nvPr/>
        </p:nvSpPr>
        <p:spPr>
          <a:xfrm>
            <a:off x="0" y="1785938"/>
            <a:ext cx="4854893" cy="1571625"/>
          </a:xfrm>
          <a:prstGeom prst="rect">
            <a:avLst/>
          </a:prstGeom>
          <a:noFill/>
          <a:ln>
            <a:noFill/>
          </a:ln>
          <a:effectLst>
            <a:outerShdw blurRad="142875" algn="ctr">
              <a:srgbClr val="C9A227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112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3500" b="1" spc="-112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55483791-18"/>
          <p:cNvSpPr txBox="1"/>
          <p:nvPr/>
        </p:nvSpPr>
        <p:spPr>
          <a:xfrm>
            <a:off x="3071813" y="1625203"/>
            <a:ext cx="2284728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CHAPTER TWO</a:t>
            </a:r>
            <a:endParaRPr sz="1120" spc="450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55483792-19"/>
          <p:cNvSpPr txBox="1"/>
          <p:nvPr/>
        </p:nvSpPr>
        <p:spPr>
          <a:xfrm>
            <a:off x="3071813" y="2053828"/>
            <a:ext cx="4599146" cy="1000125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l">
              <a:lnSpc>
                <a:spcPts val="3940"/>
              </a:lnSpc>
            </a:pPr>
            <a:r>
              <a:rPr sz="315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第二章</a:t>
            </a:r>
            <a:endParaRPr sz="315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3940"/>
              </a:lnSpc>
            </a:pPr>
            <a:r>
              <a:rPr sz="315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保密基本概念与法律法规</a:t>
            </a:r>
            <a:endParaRPr sz="315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55483792-20"/>
          <p:cNvSpPr txBox="1"/>
          <p:nvPr/>
        </p:nvSpPr>
        <p:spPr>
          <a:xfrm>
            <a:off x="3221831" y="3282553"/>
            <a:ext cx="332481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FFFFFF">
                    <a:alpha val="75000"/>
                  </a:srgbClr>
                </a:solidFill>
                <a:latin typeface="微软雅黑"/>
                <a:ea typeface="微软雅黑"/>
                <a:cs typeface="微软雅黑"/>
              </a:rPr>
              <a:t>知边界、明法规，是做好保密工作的第一步。</a:t>
            </a:r>
            <a:endParaRPr sz="1230" spc="28">
              <a:solidFill>
                <a:srgbClr val="FFFFFF">
                  <a:alpha val="7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55483778-1"/>
          <p:cNvSpPr/>
          <p:nvPr/>
        </p:nvSpPr>
        <p:spPr>
          <a:xfrm>
            <a:off x="357188" y="1893094"/>
            <a:ext cx="42863" cy="1357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90000"/>
                </a:srgbClr>
              </a:gs>
              <a:gs pos="100000">
                <a:srgbClr val="C9A227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2" name="el-1791855483782-5"/>
          <p:cNvSpPr/>
          <p:nvPr/>
        </p:nvSpPr>
        <p:spPr>
          <a:xfrm>
            <a:off x="0" y="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55483782-6"/>
          <p:cNvSpPr/>
          <p:nvPr/>
        </p:nvSpPr>
        <p:spPr>
          <a:xfrm>
            <a:off x="0" y="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2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55483783-7"/>
          <p:cNvSpPr/>
          <p:nvPr/>
        </p:nvSpPr>
        <p:spPr>
          <a:xfrm>
            <a:off x="9129713" y="457200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75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855483783-8"/>
          <p:cNvSpPr/>
          <p:nvPr/>
        </p:nvSpPr>
        <p:spPr>
          <a:xfrm>
            <a:off x="8572500" y="5129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015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01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" name="el-1791855484023-9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55484020-5"/>
          <p:cNvSpPr txBox="1"/>
          <p:nvPr/>
        </p:nvSpPr>
        <p:spPr>
          <a:xfrm>
            <a:off x="400050" y="142875"/>
            <a:ext cx="203596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69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秘密的分类与界定</a:t>
            </a:r>
            <a:endParaRPr sz="1680" b="1" spc="169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el-1791855484020-6"/>
          <p:cNvSpPr txBox="1"/>
          <p:nvPr/>
        </p:nvSpPr>
        <p:spPr>
          <a:xfrm>
            <a:off x="2414588" y="271463"/>
            <a:ext cx="162597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9A8B5F"/>
                </a:solidFill>
                <a:latin typeface="微软雅黑"/>
                <a:ea typeface="微软雅黑"/>
                <a:cs typeface="微软雅黑"/>
              </a:rPr>
              <a:t>知边界 · 明法规 · 守底线</a:t>
            </a:r>
            <a:endParaRPr sz="900" b="1" spc="56">
              <a:solidFill>
                <a:srgbClr val="9A8B5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022-7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022-8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07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014-2"/>
          <p:cNvSpPr/>
          <p:nvPr/>
        </p:nvSpPr>
        <p:spPr>
          <a:xfrm>
            <a:off x="7400925" y="3429000"/>
            <a:ext cx="15716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25000"/>
                </a:lnTo>
                <a:lnTo>
                  <a:pt x="100000" y="70000"/>
                </a:lnTo>
                <a:lnTo>
                  <a:pt x="50000" y="100000"/>
                </a:lnTo>
                <a:lnTo>
                  <a:pt x="0" y="70000"/>
                </a:lnTo>
                <a:lnTo>
                  <a:pt x="0" y="25000"/>
                </a:lnTo>
                <a:close/>
              </a:path>
            </a:pathLst>
          </a:custGeom>
          <a:solidFill>
            <a:srgbClr val="C9A227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024-10"/>
          <p:cNvSpPr/>
          <p:nvPr/>
        </p:nvSpPr>
        <p:spPr>
          <a:xfrm>
            <a:off x="400050" y="3782616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855484025-11"/>
          <p:cNvCxnSpPr/>
          <p:nvPr/>
        </p:nvCxnSpPr>
        <p:spPr>
          <a:xfrm>
            <a:off x="414338" y="3782616"/>
            <a:ext cx="914" cy="421481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55484029-13"/>
          <p:cNvSpPr/>
          <p:nvPr/>
        </p:nvSpPr>
        <p:spPr>
          <a:xfrm>
            <a:off x="400050" y="1110853"/>
            <a:ext cx="2657475" cy="2500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55484030-14"/>
          <p:cNvSpPr/>
          <p:nvPr/>
        </p:nvSpPr>
        <p:spPr>
          <a:xfrm>
            <a:off x="3243263" y="1110853"/>
            <a:ext cx="2657475" cy="2500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55484030-15"/>
          <p:cNvSpPr/>
          <p:nvPr/>
        </p:nvSpPr>
        <p:spPr>
          <a:xfrm>
            <a:off x="6086475" y="1110853"/>
            <a:ext cx="2657475" cy="2500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55484031-16"/>
          <p:cNvSpPr/>
          <p:nvPr/>
        </p:nvSpPr>
        <p:spPr>
          <a:xfrm>
            <a:off x="585788" y="3893344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25000"/>
                </a:lnTo>
                <a:lnTo>
                  <a:pt x="90000" y="75000"/>
                </a:lnTo>
                <a:lnTo>
                  <a:pt x="50000" y="100000"/>
                </a:lnTo>
                <a:lnTo>
                  <a:pt x="10000" y="75000"/>
                </a:lnTo>
                <a:lnTo>
                  <a:pt x="0" y="25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55484028-12"/>
          <p:cNvSpPr txBox="1"/>
          <p:nvPr/>
        </p:nvSpPr>
        <p:spPr>
          <a:xfrm>
            <a:off x="900113" y="3889772"/>
            <a:ext cx="53172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界定要义：</a:t>
            </a:r>
            <a:r>
              <a:rPr sz="112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视密级而定</a:t>
            </a:r>
            <a:r>
              <a:rPr sz="112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 — 国家秘密最严，商业秘密次之，工作秘密同样不可松懈</a:t>
            </a:r>
            <a:endParaRPr sz="112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55484035-17"/>
          <p:cNvSpPr/>
          <p:nvPr/>
        </p:nvSpPr>
        <p:spPr>
          <a:xfrm>
            <a:off x="407194" y="1117997"/>
            <a:ext cx="2643188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55484036-18"/>
          <p:cNvSpPr/>
          <p:nvPr/>
        </p:nvSpPr>
        <p:spPr>
          <a:xfrm>
            <a:off x="3250406" y="1117997"/>
            <a:ext cx="2643188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55484037-19"/>
          <p:cNvSpPr/>
          <p:nvPr/>
        </p:nvSpPr>
        <p:spPr>
          <a:xfrm>
            <a:off x="6093619" y="1117997"/>
            <a:ext cx="2643188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855484046-32"/>
          <p:cNvCxnSpPr/>
          <p:nvPr/>
        </p:nvCxnSpPr>
        <p:spPr>
          <a:xfrm>
            <a:off x="564356" y="2033067"/>
            <a:ext cx="232886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855484048-33"/>
          <p:cNvCxnSpPr/>
          <p:nvPr/>
        </p:nvCxnSpPr>
        <p:spPr>
          <a:xfrm>
            <a:off x="3407569" y="2033067"/>
            <a:ext cx="232886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91855484049-34"/>
          <p:cNvCxnSpPr/>
          <p:nvPr/>
        </p:nvCxnSpPr>
        <p:spPr>
          <a:xfrm>
            <a:off x="6250781" y="2033067"/>
            <a:ext cx="232886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4052-35"/>
          <p:cNvSpPr txBox="1"/>
          <p:nvPr/>
        </p:nvSpPr>
        <p:spPr>
          <a:xfrm>
            <a:off x="692944" y="1368028"/>
            <a:ext cx="6329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国家秘密</a:t>
            </a:r>
            <a:endParaRPr sz="101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55484042-20"/>
          <p:cNvSpPr txBox="1"/>
          <p:nvPr/>
        </p:nvSpPr>
        <p:spPr>
          <a:xfrm>
            <a:off x="564356" y="1646634"/>
            <a:ext cx="285292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绝密 · 机密 · 秘密</a:t>
            </a:r>
            <a:endParaRPr sz="157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55484042-21"/>
          <p:cNvSpPr txBox="1"/>
          <p:nvPr/>
        </p:nvSpPr>
        <p:spPr>
          <a:xfrm>
            <a:off x="564356" y="2122363"/>
            <a:ext cx="2328863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分为绝密、机密、秘密三级，泄露会对国家安全和利益造成特别严重、严重或损害后果。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55484042-22"/>
          <p:cNvSpPr txBox="1"/>
          <p:nvPr/>
        </p:nvSpPr>
        <p:spPr>
          <a:xfrm>
            <a:off x="564356" y="2901032"/>
            <a:ext cx="264704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《保密法》界定 · 法定定密 · 最高保护等级</a:t>
            </a:r>
            <a:endParaRPr sz="950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4043-23"/>
          <p:cNvSpPr txBox="1"/>
          <p:nvPr/>
        </p:nvSpPr>
        <p:spPr>
          <a:xfrm>
            <a:off x="447770" y="3318272"/>
            <a:ext cx="24454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不可触碰</a:t>
            </a:r>
            <a:endParaRPr sz="90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4053-36"/>
          <p:cNvSpPr txBox="1"/>
          <p:nvPr/>
        </p:nvSpPr>
        <p:spPr>
          <a:xfrm>
            <a:off x="3536156" y="1368028"/>
            <a:ext cx="6329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商业秘密</a:t>
            </a:r>
            <a:endParaRPr sz="101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4043-24"/>
          <p:cNvSpPr txBox="1"/>
          <p:nvPr/>
        </p:nvSpPr>
        <p:spPr>
          <a:xfrm>
            <a:off x="3407569" y="1646634"/>
            <a:ext cx="266090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技术信息 · 经营信息</a:t>
            </a:r>
            <a:endParaRPr sz="157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4043-25"/>
          <p:cNvSpPr txBox="1"/>
          <p:nvPr/>
        </p:nvSpPr>
        <p:spPr>
          <a:xfrm>
            <a:off x="3407569" y="2122363"/>
            <a:ext cx="2328863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不为公众所知悉、具有商业价值并经权利人采取保密措施的技术信息、经营信息。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4044-26"/>
          <p:cNvSpPr txBox="1"/>
          <p:nvPr/>
        </p:nvSpPr>
        <p:spPr>
          <a:xfrm>
            <a:off x="3407569" y="2901032"/>
            <a:ext cx="264704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三性要件：秘密性 · 价值性 · 保密措施</a:t>
            </a:r>
            <a:endParaRPr sz="950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044-27"/>
          <p:cNvSpPr txBox="1"/>
          <p:nvPr/>
        </p:nvSpPr>
        <p:spPr>
          <a:xfrm>
            <a:off x="3290983" y="3318272"/>
            <a:ext cx="24454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企业命脉</a:t>
            </a:r>
            <a:endParaRPr sz="90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053-37"/>
          <p:cNvSpPr txBox="1"/>
          <p:nvPr/>
        </p:nvSpPr>
        <p:spPr>
          <a:xfrm>
            <a:off x="6379369" y="1368028"/>
            <a:ext cx="6329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工作秘密</a:t>
            </a:r>
            <a:endParaRPr sz="101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045-28"/>
          <p:cNvSpPr txBox="1"/>
          <p:nvPr/>
        </p:nvSpPr>
        <p:spPr>
          <a:xfrm>
            <a:off x="6250781" y="1646634"/>
            <a:ext cx="266090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技术方案 · 客户信息</a:t>
            </a:r>
            <a:endParaRPr sz="157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4045-29"/>
          <p:cNvSpPr txBox="1"/>
          <p:nvPr/>
        </p:nvSpPr>
        <p:spPr>
          <a:xfrm>
            <a:off x="6250781" y="2122363"/>
            <a:ext cx="2328863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关系单位核心利益（技术方案、客户信息、内部流程），虽未纳入国家秘密管理，同样需严格保密。</a:t>
            </a:r>
            <a:endParaRPr sz="112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4045-30"/>
          <p:cNvSpPr txBox="1"/>
          <p:nvPr/>
        </p:nvSpPr>
        <p:spPr>
          <a:xfrm>
            <a:off x="6250781" y="2901032"/>
            <a:ext cx="253045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单位内部管控 · 职业操守要求</a:t>
            </a:r>
            <a:endParaRPr sz="950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4046-31"/>
          <p:cNvSpPr txBox="1"/>
          <p:nvPr/>
        </p:nvSpPr>
        <p:spPr>
          <a:xfrm>
            <a:off x="6134195" y="3318272"/>
            <a:ext cx="24454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责无旁贷</a:t>
            </a:r>
            <a:endParaRPr sz="90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4055-38"/>
          <p:cNvSpPr/>
          <p:nvPr/>
        </p:nvSpPr>
        <p:spPr>
          <a:xfrm rot="2700000">
            <a:off x="564356" y="139660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55484055-39"/>
          <p:cNvSpPr/>
          <p:nvPr/>
        </p:nvSpPr>
        <p:spPr>
          <a:xfrm rot="2700000">
            <a:off x="3407569" y="139660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55484056-40"/>
          <p:cNvSpPr/>
          <p:nvPr/>
        </p:nvSpPr>
        <p:spPr>
          <a:xfrm rot="2700000">
            <a:off x="6250781" y="139660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855484013-1"/>
          <p:cNvSpPr/>
          <p:nvPr/>
        </p:nvSpPr>
        <p:spPr>
          <a:xfrm>
            <a:off x="0" y="0"/>
            <a:ext cx="7143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071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078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07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076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075-5"/>
          <p:cNvSpPr txBox="1"/>
          <p:nvPr/>
        </p:nvSpPr>
        <p:spPr>
          <a:xfrm>
            <a:off x="557213" y="171450"/>
            <a:ext cx="20689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保密工作的核心原则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075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076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08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070-1"/>
          <p:cNvSpPr/>
          <p:nvPr/>
        </p:nvSpPr>
        <p:spPr>
          <a:xfrm>
            <a:off x="285750" y="1071563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75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070-2"/>
          <p:cNvSpPr/>
          <p:nvPr/>
        </p:nvSpPr>
        <p:spPr>
          <a:xfrm>
            <a:off x="7572375" y="3429000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1F2A3C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4083-14"/>
          <p:cNvSpPr/>
          <p:nvPr/>
        </p:nvSpPr>
        <p:spPr>
          <a:xfrm>
            <a:off x="400050" y="1277838"/>
            <a:ext cx="2666963" cy="2166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4085-17"/>
          <p:cNvCxnSpPr/>
          <p:nvPr/>
        </p:nvCxnSpPr>
        <p:spPr>
          <a:xfrm>
            <a:off x="400050" y="1292126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4098-32"/>
          <p:cNvCxnSpPr/>
          <p:nvPr/>
        </p:nvCxnSpPr>
        <p:spPr>
          <a:xfrm>
            <a:off x="564356" y="1767185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4104-41"/>
          <p:cNvSpPr/>
          <p:nvPr/>
        </p:nvSpPr>
        <p:spPr>
          <a:xfrm>
            <a:off x="564356" y="149929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55484104-42"/>
          <p:cNvSpPr/>
          <p:nvPr/>
        </p:nvSpPr>
        <p:spPr>
          <a:xfrm>
            <a:off x="564356" y="286553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55484094-29"/>
          <p:cNvCxnSpPr/>
          <p:nvPr/>
        </p:nvCxnSpPr>
        <p:spPr>
          <a:xfrm>
            <a:off x="564356" y="3090565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55484084-15"/>
          <p:cNvSpPr/>
          <p:nvPr/>
        </p:nvSpPr>
        <p:spPr>
          <a:xfrm>
            <a:off x="3238463" y="1277838"/>
            <a:ext cx="2666963" cy="2166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855484086-18"/>
          <p:cNvCxnSpPr/>
          <p:nvPr/>
        </p:nvCxnSpPr>
        <p:spPr>
          <a:xfrm>
            <a:off x="3238463" y="1292126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91855484099-33"/>
          <p:cNvCxnSpPr/>
          <p:nvPr/>
        </p:nvCxnSpPr>
        <p:spPr>
          <a:xfrm>
            <a:off x="3402769" y="1767185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55484105-43"/>
          <p:cNvSpPr/>
          <p:nvPr/>
        </p:nvSpPr>
        <p:spPr>
          <a:xfrm>
            <a:off x="3402769" y="149929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55484106-44"/>
          <p:cNvSpPr/>
          <p:nvPr/>
        </p:nvSpPr>
        <p:spPr>
          <a:xfrm>
            <a:off x="3402769" y="286553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855484095-30"/>
          <p:cNvCxnSpPr/>
          <p:nvPr/>
        </p:nvCxnSpPr>
        <p:spPr>
          <a:xfrm>
            <a:off x="3402769" y="3090565"/>
            <a:ext cx="23383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4085-16"/>
          <p:cNvSpPr/>
          <p:nvPr/>
        </p:nvSpPr>
        <p:spPr>
          <a:xfrm>
            <a:off x="6076876" y="1277838"/>
            <a:ext cx="2667074" cy="2166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855484087-19"/>
          <p:cNvCxnSpPr/>
          <p:nvPr/>
        </p:nvCxnSpPr>
        <p:spPr>
          <a:xfrm>
            <a:off x="6076876" y="1292126"/>
            <a:ext cx="2667074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91855484099-34"/>
          <p:cNvCxnSpPr/>
          <p:nvPr/>
        </p:nvCxnSpPr>
        <p:spPr>
          <a:xfrm>
            <a:off x="6241182" y="1767185"/>
            <a:ext cx="233846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4106-45"/>
          <p:cNvSpPr/>
          <p:nvPr/>
        </p:nvSpPr>
        <p:spPr>
          <a:xfrm>
            <a:off x="6241182" y="149929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55484107-46"/>
          <p:cNvSpPr/>
          <p:nvPr/>
        </p:nvSpPr>
        <p:spPr>
          <a:xfrm>
            <a:off x="6241182" y="286553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8" name="el-1791855484096-31"/>
          <p:cNvCxnSpPr/>
          <p:nvPr/>
        </p:nvCxnSpPr>
        <p:spPr>
          <a:xfrm>
            <a:off x="6241182" y="3090565"/>
            <a:ext cx="233846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55484078-10"/>
          <p:cNvSpPr/>
          <p:nvPr/>
        </p:nvSpPr>
        <p:spPr>
          <a:xfrm>
            <a:off x="400050" y="3615630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0" name="el-1791855484080-11"/>
          <p:cNvCxnSpPr/>
          <p:nvPr/>
        </p:nvCxnSpPr>
        <p:spPr>
          <a:xfrm>
            <a:off x="421481" y="3615630"/>
            <a:ext cx="914" cy="421481"/>
          </a:xfrm>
          <a:prstGeom prst="line">
            <a:avLst/>
          </a:prstGeom>
          <a:ln w="42863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855484100-35"/>
          <p:cNvSpPr txBox="1"/>
          <p:nvPr/>
        </p:nvSpPr>
        <p:spPr>
          <a:xfrm>
            <a:off x="778669" y="1449288"/>
            <a:ext cx="57488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090-20"/>
          <p:cNvSpPr txBox="1"/>
          <p:nvPr/>
        </p:nvSpPr>
        <p:spPr>
          <a:xfrm>
            <a:off x="564356" y="1856482"/>
            <a:ext cx="2453365" cy="2053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最小知悉原则</a:t>
            </a:r>
            <a:endParaRPr sz="129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090-21"/>
          <p:cNvSpPr txBox="1"/>
          <p:nvPr/>
        </p:nvSpPr>
        <p:spPr>
          <a:xfrm>
            <a:off x="564356" y="2147590"/>
            <a:ext cx="2338350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秘密信息仅限必需知晓的人员接触，不得随意扩大知悉范围。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101-36"/>
          <p:cNvSpPr txBox="1"/>
          <p:nvPr/>
        </p:nvSpPr>
        <p:spPr>
          <a:xfrm>
            <a:off x="750094" y="2879824"/>
            <a:ext cx="131376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权限最小化 · 范围控制</a:t>
            </a:r>
            <a:endParaRPr sz="90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4090-22"/>
          <p:cNvSpPr txBox="1"/>
          <p:nvPr/>
        </p:nvSpPr>
        <p:spPr>
          <a:xfrm>
            <a:off x="564356" y="3151287"/>
            <a:ext cx="25505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涉密权限 · 精准授予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4101-37"/>
          <p:cNvSpPr txBox="1"/>
          <p:nvPr/>
        </p:nvSpPr>
        <p:spPr>
          <a:xfrm>
            <a:off x="3617082" y="1449288"/>
            <a:ext cx="57488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4091-23"/>
          <p:cNvSpPr txBox="1"/>
          <p:nvPr/>
        </p:nvSpPr>
        <p:spPr>
          <a:xfrm>
            <a:off x="3402769" y="1856482"/>
            <a:ext cx="2453365" cy="2053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全程管控原则</a:t>
            </a:r>
            <a:endParaRPr sz="129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4091-24"/>
          <p:cNvSpPr txBox="1"/>
          <p:nvPr/>
        </p:nvSpPr>
        <p:spPr>
          <a:xfrm>
            <a:off x="3402769" y="2147590"/>
            <a:ext cx="2338350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从秘密产生、存储、传输到销毁的全流程，均需落实保密措施。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4101-38"/>
          <p:cNvSpPr txBox="1"/>
          <p:nvPr/>
        </p:nvSpPr>
        <p:spPr>
          <a:xfrm>
            <a:off x="3588507" y="2879824"/>
            <a:ext cx="119946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生命周期 · 闭环管理</a:t>
            </a:r>
            <a:endParaRPr sz="90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55484091-25"/>
          <p:cNvSpPr txBox="1"/>
          <p:nvPr/>
        </p:nvSpPr>
        <p:spPr>
          <a:xfrm>
            <a:off x="3402769" y="3151287"/>
            <a:ext cx="25505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各环节 · 无死角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55484101-39"/>
          <p:cNvSpPr txBox="1"/>
          <p:nvPr/>
        </p:nvSpPr>
        <p:spPr>
          <a:xfrm>
            <a:off x="6455494" y="1449288"/>
            <a:ext cx="57488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80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55484092-26"/>
          <p:cNvSpPr txBox="1"/>
          <p:nvPr/>
        </p:nvSpPr>
        <p:spPr>
          <a:xfrm>
            <a:off x="6241182" y="1856482"/>
            <a:ext cx="2453476" cy="2053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责任追究原则</a:t>
            </a:r>
            <a:endParaRPr sz="129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855484092-27"/>
          <p:cNvSpPr txBox="1"/>
          <p:nvPr/>
        </p:nvSpPr>
        <p:spPr>
          <a:xfrm>
            <a:off x="6241182" y="2147590"/>
            <a:ext cx="2338462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保密工作实行“谁主管、谁负责，谁使用、谁负责”，泄密行为依法依规追责。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55484102-40"/>
          <p:cNvSpPr txBox="1"/>
          <p:nvPr/>
        </p:nvSpPr>
        <p:spPr>
          <a:xfrm>
            <a:off x="6426919" y="2879824"/>
            <a:ext cx="119946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责任到人 · 违规必究</a:t>
            </a:r>
            <a:endParaRPr sz="90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55484093-28"/>
          <p:cNvSpPr txBox="1"/>
          <p:nvPr/>
        </p:nvSpPr>
        <p:spPr>
          <a:xfrm>
            <a:off x="6241182" y="3151287"/>
            <a:ext cx="26535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红线 · 追责 · 警示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55484081-12"/>
          <p:cNvSpPr txBox="1"/>
          <p:nvPr/>
        </p:nvSpPr>
        <p:spPr>
          <a:xfrm>
            <a:off x="642938" y="3722787"/>
            <a:ext cx="157785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三项原则 · 相互支撑</a:t>
            </a:r>
            <a:endParaRPr sz="112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855484081-13"/>
          <p:cNvSpPr txBox="1"/>
          <p:nvPr/>
        </p:nvSpPr>
        <p:spPr>
          <a:xfrm>
            <a:off x="2126493" y="3722787"/>
            <a:ext cx="215866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C4658"/>
                </a:solidFill>
                <a:latin typeface="微软雅黑"/>
                <a:ea typeface="微软雅黑"/>
                <a:cs typeface="微软雅黑"/>
              </a:rPr>
              <a:t>知悉有界 · 全程留痕 · 责任到人</a:t>
            </a:r>
            <a:endParaRPr sz="1010" spc="28">
              <a:solidFill>
                <a:srgbClr val="3C4658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128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134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128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133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131-5"/>
          <p:cNvSpPr txBox="1"/>
          <p:nvPr/>
        </p:nvSpPr>
        <p:spPr>
          <a:xfrm>
            <a:off x="557213" y="171450"/>
            <a:ext cx="18546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保密法律法规体系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132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132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09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126-1"/>
          <p:cNvSpPr/>
          <p:nvPr/>
        </p:nvSpPr>
        <p:spPr>
          <a:xfrm>
            <a:off x="7000875" y="285750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70000" y="0"/>
                </a:lnTo>
                <a:lnTo>
                  <a:pt x="100000" y="100000"/>
                </a:lnTo>
                <a:lnTo>
                  <a:pt x="30000" y="100000"/>
                </a:lnTo>
                <a:close/>
              </a:path>
            </a:pathLst>
          </a:custGeom>
          <a:solidFill>
            <a:srgbClr val="C9A227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127-2"/>
          <p:cNvSpPr/>
          <p:nvPr/>
        </p:nvSpPr>
        <p:spPr>
          <a:xfrm>
            <a:off x="142875" y="642938"/>
            <a:ext cx="1285875" cy="128587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1F2A3C">
                <a:alpha val="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55484141-13"/>
          <p:cNvSpPr/>
          <p:nvPr/>
        </p:nvSpPr>
        <p:spPr>
          <a:xfrm>
            <a:off x="400050" y="1414463"/>
            <a:ext cx="4100513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4145-18"/>
          <p:cNvCxnSpPr/>
          <p:nvPr/>
        </p:nvCxnSpPr>
        <p:spPr>
          <a:xfrm>
            <a:off x="417909" y="1414463"/>
            <a:ext cx="914" cy="857250"/>
          </a:xfrm>
          <a:prstGeom prst="line">
            <a:avLst/>
          </a:prstGeom>
          <a:ln w="35719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4152-26"/>
          <p:cNvCxnSpPr/>
          <p:nvPr/>
        </p:nvCxnSpPr>
        <p:spPr>
          <a:xfrm>
            <a:off x="592931" y="1839516"/>
            <a:ext cx="37433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4157-32"/>
          <p:cNvSpPr/>
          <p:nvPr/>
        </p:nvSpPr>
        <p:spPr>
          <a:xfrm>
            <a:off x="2900474" y="1578769"/>
            <a:ext cx="435769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55484142-14"/>
          <p:cNvSpPr/>
          <p:nvPr/>
        </p:nvSpPr>
        <p:spPr>
          <a:xfrm>
            <a:off x="4643438" y="1414463"/>
            <a:ext cx="4100513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855484145-19"/>
          <p:cNvCxnSpPr/>
          <p:nvPr/>
        </p:nvCxnSpPr>
        <p:spPr>
          <a:xfrm>
            <a:off x="4661297" y="1414463"/>
            <a:ext cx="914" cy="857250"/>
          </a:xfrm>
          <a:prstGeom prst="line">
            <a:avLst/>
          </a:prstGeom>
          <a:ln w="35719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855484153-27"/>
          <p:cNvCxnSpPr/>
          <p:nvPr/>
        </p:nvCxnSpPr>
        <p:spPr>
          <a:xfrm>
            <a:off x="4836319" y="1839516"/>
            <a:ext cx="37433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55484158-35"/>
          <p:cNvSpPr/>
          <p:nvPr/>
        </p:nvSpPr>
        <p:spPr>
          <a:xfrm>
            <a:off x="6340190" y="1578769"/>
            <a:ext cx="54292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55484143-15"/>
          <p:cNvSpPr/>
          <p:nvPr/>
        </p:nvSpPr>
        <p:spPr>
          <a:xfrm>
            <a:off x="400050" y="2414588"/>
            <a:ext cx="4100513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855484146-20"/>
          <p:cNvCxnSpPr/>
          <p:nvPr/>
        </p:nvCxnSpPr>
        <p:spPr>
          <a:xfrm>
            <a:off x="417909" y="2414588"/>
            <a:ext cx="914" cy="857250"/>
          </a:xfrm>
          <a:prstGeom prst="line">
            <a:avLst/>
          </a:prstGeom>
          <a:ln w="35719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855484153-28"/>
          <p:cNvCxnSpPr/>
          <p:nvPr/>
        </p:nvCxnSpPr>
        <p:spPr>
          <a:xfrm>
            <a:off x="592931" y="2839641"/>
            <a:ext cx="37433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55484160-38"/>
          <p:cNvSpPr/>
          <p:nvPr/>
        </p:nvSpPr>
        <p:spPr>
          <a:xfrm>
            <a:off x="3221943" y="2578894"/>
            <a:ext cx="54292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55484143-16"/>
          <p:cNvSpPr/>
          <p:nvPr/>
        </p:nvSpPr>
        <p:spPr>
          <a:xfrm>
            <a:off x="4643438" y="2414588"/>
            <a:ext cx="4100513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855484147-21"/>
          <p:cNvCxnSpPr/>
          <p:nvPr/>
        </p:nvCxnSpPr>
        <p:spPr>
          <a:xfrm>
            <a:off x="4661297" y="2414588"/>
            <a:ext cx="914" cy="857250"/>
          </a:xfrm>
          <a:prstGeom prst="line">
            <a:avLst/>
          </a:prstGeom>
          <a:ln w="35719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91855484154-29"/>
          <p:cNvCxnSpPr/>
          <p:nvPr/>
        </p:nvCxnSpPr>
        <p:spPr>
          <a:xfrm>
            <a:off x="4836319" y="2839641"/>
            <a:ext cx="37433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4161-41"/>
          <p:cNvSpPr/>
          <p:nvPr/>
        </p:nvSpPr>
        <p:spPr>
          <a:xfrm>
            <a:off x="6983127" y="2578894"/>
            <a:ext cx="54292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55484135-10"/>
          <p:cNvSpPr/>
          <p:nvPr/>
        </p:nvSpPr>
        <p:spPr>
          <a:xfrm>
            <a:off x="400050" y="3471863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855484144-17"/>
          <p:cNvSpPr/>
          <p:nvPr/>
        </p:nvSpPr>
        <p:spPr>
          <a:xfrm>
            <a:off x="571500" y="36147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70000"/>
                </a:lnTo>
                <a:lnTo>
                  <a:pt x="50000" y="100000"/>
                </a:lnTo>
                <a:lnTo>
                  <a:pt x="0" y="7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55484155-30"/>
          <p:cNvSpPr txBox="1"/>
          <p:nvPr/>
        </p:nvSpPr>
        <p:spPr>
          <a:xfrm>
            <a:off x="592931" y="1550194"/>
            <a:ext cx="236040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《保守国家秘密法》及实施条例</a:t>
            </a:r>
            <a:endParaRPr sz="123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4156-31"/>
          <p:cNvSpPr txBox="1"/>
          <p:nvPr/>
        </p:nvSpPr>
        <p:spPr>
          <a:xfrm>
            <a:off x="2957624" y="1593056"/>
            <a:ext cx="44862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基本法</a:t>
            </a:r>
            <a:endParaRPr sz="78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4149-22"/>
          <p:cNvSpPr txBox="1"/>
          <p:nvPr/>
        </p:nvSpPr>
        <p:spPr>
          <a:xfrm>
            <a:off x="592931" y="1900238"/>
            <a:ext cx="3833336" cy="18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保密工作的基本法律依据，明确密级划分、保密制度与法律责任。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157-33"/>
          <p:cNvSpPr txBox="1"/>
          <p:nvPr/>
        </p:nvSpPr>
        <p:spPr>
          <a:xfrm>
            <a:off x="4836319" y="1550194"/>
            <a:ext cx="155673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《反不正当竞争法》</a:t>
            </a:r>
            <a:endParaRPr sz="123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157-34"/>
          <p:cNvSpPr txBox="1"/>
          <p:nvPr/>
        </p:nvSpPr>
        <p:spPr>
          <a:xfrm>
            <a:off x="6397340" y="1593056"/>
            <a:ext cx="5557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商业秘密</a:t>
            </a:r>
            <a:endParaRPr sz="78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149-23"/>
          <p:cNvSpPr txBox="1"/>
          <p:nvPr/>
        </p:nvSpPr>
        <p:spPr>
          <a:xfrm>
            <a:off x="4836319" y="1900238"/>
            <a:ext cx="3833336" cy="18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商业秘密保护的直接法律依据，明确侵犯商业秘密行为特征。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4158-36"/>
          <p:cNvSpPr txBox="1"/>
          <p:nvPr/>
        </p:nvSpPr>
        <p:spPr>
          <a:xfrm>
            <a:off x="592931" y="2550319"/>
            <a:ext cx="26818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《数据安全法》《个人信息保护法》</a:t>
            </a:r>
            <a:endParaRPr sz="123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4159-37"/>
          <p:cNvSpPr txBox="1"/>
          <p:nvPr/>
        </p:nvSpPr>
        <p:spPr>
          <a:xfrm>
            <a:off x="3279093" y="2593181"/>
            <a:ext cx="5557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数据合规</a:t>
            </a:r>
            <a:endParaRPr sz="78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4150-24"/>
          <p:cNvSpPr txBox="1"/>
          <p:nvPr/>
        </p:nvSpPr>
        <p:spPr>
          <a:xfrm>
            <a:off x="592931" y="2900363"/>
            <a:ext cx="3833336" cy="18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将企业数据保护义务提升到法律高度，强化数据安全责任。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4160-39"/>
          <p:cNvSpPr txBox="1"/>
          <p:nvPr/>
        </p:nvSpPr>
        <p:spPr>
          <a:xfrm>
            <a:off x="4836319" y="2550319"/>
            <a:ext cx="219967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《国家安全法》《反间谍法》</a:t>
            </a:r>
            <a:endParaRPr sz="123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4160-40"/>
          <p:cNvSpPr txBox="1"/>
          <p:nvPr/>
        </p:nvSpPr>
        <p:spPr>
          <a:xfrm>
            <a:off x="7040277" y="2593181"/>
            <a:ext cx="5557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国家安全</a:t>
            </a:r>
            <a:endParaRPr sz="78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55484150-25"/>
          <p:cNvSpPr txBox="1"/>
          <p:nvPr/>
        </p:nvSpPr>
        <p:spPr>
          <a:xfrm>
            <a:off x="4836319" y="2900363"/>
            <a:ext cx="3833336" cy="186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共同构成保密法律体系，维护国家安全与利益。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55484138-11"/>
          <p:cNvSpPr txBox="1"/>
          <p:nvPr/>
        </p:nvSpPr>
        <p:spPr>
          <a:xfrm>
            <a:off x="828675" y="3571875"/>
            <a:ext cx="452507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00100" algn="l">
              <a:lnSpc>
                <a:spcPct val="100000"/>
              </a:lnSpc>
            </a:pPr>
            <a:r>
              <a:rPr sz="123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违反保密法规可能承担民事、行政乃至刑事责任。</a:t>
            </a:r>
            <a:endParaRPr sz="123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55484140-12"/>
          <p:cNvSpPr/>
          <p:nvPr/>
        </p:nvSpPr>
        <p:spPr>
          <a:xfrm>
            <a:off x="828675" y="3600450"/>
            <a:ext cx="771637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855484140-12__text"/>
          <p:cNvSpPr txBox="1"/>
          <p:nvPr/>
        </p:nvSpPr>
        <p:spPr>
          <a:xfrm>
            <a:off x="828675" y="3600450"/>
            <a:ext cx="7716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核心提示</a:t>
            </a:r>
            <a:endParaRPr sz="123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4328-20"/>
          <p:cNvSpPr/>
          <p:nvPr/>
        </p:nvSpPr>
        <p:spPr>
          <a:xfrm>
            <a:off x="-1071562" y="714375"/>
            <a:ext cx="3714750" cy="3714750"/>
          </a:xfrm>
          <a:prstGeom prst="ellipse">
            <a:avLst/>
          </a:prstGeom>
          <a:gradFill rotWithShape="1">
            <a:gsLst>
              <a:gs pos="0">
                <a:srgbClr val="C9A227">
                  <a:alpha val="14000"/>
                </a:srgbClr>
              </a:gs>
              <a:gs pos="42000">
                <a:srgbClr val="C9A227">
                  <a:alpha val="5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4328-21"/>
          <p:cNvSpPr/>
          <p:nvPr/>
        </p:nvSpPr>
        <p:spPr>
          <a:xfrm>
            <a:off x="7000875" y="1143000"/>
            <a:ext cx="2857500" cy="2857500"/>
          </a:xfrm>
          <a:prstGeom prst="ellipse">
            <a:avLst/>
          </a:prstGeom>
          <a:gradFill rotWithShape="1">
            <a:gsLst>
              <a:gs pos="0">
                <a:srgbClr val="C9A227">
                  <a:alpha val="12000"/>
                </a:srgbClr>
              </a:gs>
              <a:gs pos="55000">
                <a:srgbClr val="C9A227">
                  <a:alpha val="3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55484315-2"/>
          <p:cNvSpPr/>
          <p:nvPr/>
        </p:nvSpPr>
        <p:spPr>
          <a:xfrm>
            <a:off x="8445913" y="4529138"/>
            <a:ext cx="21031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09" y="0"/>
                </a:moveTo>
                <a:lnTo>
                  <a:pt x="101818" y="18000"/>
                </a:lnTo>
                <a:lnTo>
                  <a:pt x="101818" y="60000"/>
                </a:lnTo>
                <a:lnTo>
                  <a:pt x="50909" y="100000"/>
                </a:lnTo>
                <a:lnTo>
                  <a:pt x="0" y="60000"/>
                </a:lnTo>
                <a:lnTo>
                  <a:pt x="0" y="18000"/>
                </a:lnTo>
                <a:close/>
              </a:path>
            </a:pathLst>
          </a:custGeom>
          <a:solidFill>
            <a:srgbClr val="C9A227">
              <a:alpha val="5600"/>
            </a:srgbClr>
          </a:solidFill>
          <a:ln w="10716" algn="in">
            <a:solidFill>
              <a:srgbClr val="C9A227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855484321-12"/>
          <p:cNvSpPr/>
          <p:nvPr/>
        </p:nvSpPr>
        <p:spPr>
          <a:xfrm>
            <a:off x="8508206" y="4668441"/>
            <a:ext cx="85725" cy="85725"/>
          </a:xfrm>
          <a:prstGeom prst="roundRect">
            <a:avLst>
              <a:gd name="adj" fmla="val 22222"/>
            </a:avLst>
          </a:prstGeom>
          <a:solidFill>
            <a:srgbClr val="C9A227">
              <a:alpha val="2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55484316-3"/>
          <p:cNvSpPr/>
          <p:nvPr/>
        </p:nvSpPr>
        <p:spPr>
          <a:xfrm>
            <a:off x="500063" y="4872038"/>
            <a:ext cx="2143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855484323-14"/>
          <p:cNvCxnSpPr/>
          <p:nvPr/>
        </p:nvCxnSpPr>
        <p:spPr>
          <a:xfrm>
            <a:off x="2778919" y="1785938"/>
            <a:ext cx="914" cy="1571625"/>
          </a:xfrm>
          <a:prstGeom prst="line">
            <a:avLst/>
          </a:prstGeom>
          <a:ln w="14288" cap="flat">
            <a:solidFill>
              <a:srgbClr val="C9A22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55484326-18"/>
          <p:cNvCxnSpPr/>
          <p:nvPr/>
        </p:nvCxnSpPr>
        <p:spPr>
          <a:xfrm>
            <a:off x="3071813" y="1718072"/>
            <a:ext cx="1947007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55484327-19"/>
          <p:cNvCxnSpPr/>
          <p:nvPr/>
        </p:nvCxnSpPr>
        <p:spPr>
          <a:xfrm>
            <a:off x="3082528" y="3178969"/>
            <a:ext cx="914" cy="471488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55484323-13"/>
          <p:cNvSpPr txBox="1"/>
          <p:nvPr/>
        </p:nvSpPr>
        <p:spPr>
          <a:xfrm>
            <a:off x="0" y="1785938"/>
            <a:ext cx="4854893" cy="1571625"/>
          </a:xfrm>
          <a:prstGeom prst="rect">
            <a:avLst/>
          </a:prstGeom>
          <a:noFill/>
          <a:ln>
            <a:noFill/>
          </a:ln>
          <a:effectLst>
            <a:outerShdw blurRad="142875" algn="ctr">
              <a:srgbClr val="C9A227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112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3500" b="1" spc="-112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55484325-15"/>
          <p:cNvSpPr txBox="1"/>
          <p:nvPr/>
        </p:nvSpPr>
        <p:spPr>
          <a:xfrm>
            <a:off x="3071813" y="1493044"/>
            <a:ext cx="2641379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CHAPTER THREE</a:t>
            </a:r>
            <a:endParaRPr sz="1120" spc="450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55484325-16"/>
          <p:cNvSpPr txBox="1"/>
          <p:nvPr/>
        </p:nvSpPr>
        <p:spPr>
          <a:xfrm>
            <a:off x="3071813" y="1921669"/>
            <a:ext cx="4714875" cy="10287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l">
              <a:lnSpc>
                <a:spcPts val="4045"/>
              </a:lnSpc>
            </a:pPr>
            <a:r>
              <a:rPr sz="337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第三章　企业保密管理制度</a:t>
            </a:r>
            <a:endParaRPr sz="337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55484325-17"/>
          <p:cNvSpPr txBox="1"/>
          <p:nvPr/>
        </p:nvSpPr>
        <p:spPr>
          <a:xfrm>
            <a:off x="3221831" y="3178969"/>
            <a:ext cx="385048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 spc="28">
                <a:solidFill>
                  <a:srgbClr val="FFFFFF">
                    <a:alpha val="75000"/>
                  </a:srgbClr>
                </a:solidFill>
                <a:latin typeface="微软雅黑"/>
                <a:ea typeface="微软雅黑"/>
                <a:cs typeface="微软雅黑"/>
              </a:rPr>
              <a:t>完善的制度与流程，是落实保密要求、守住保密红线的根本保障。</a:t>
            </a:r>
            <a:endParaRPr sz="1230" spc="28">
              <a:solidFill>
                <a:srgbClr val="FFFFFF">
                  <a:alpha val="7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55484314-1"/>
          <p:cNvSpPr/>
          <p:nvPr/>
        </p:nvSpPr>
        <p:spPr>
          <a:xfrm>
            <a:off x="357188" y="1893094"/>
            <a:ext cx="42863" cy="1357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90000"/>
                </a:srgbClr>
              </a:gs>
              <a:gs pos="100000">
                <a:srgbClr val="C9A227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855484317-4"/>
          <p:cNvSpPr/>
          <p:nvPr/>
        </p:nvSpPr>
        <p:spPr>
          <a:xfrm>
            <a:off x="0" y="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55484317-5"/>
          <p:cNvSpPr/>
          <p:nvPr/>
        </p:nvSpPr>
        <p:spPr>
          <a:xfrm>
            <a:off x="0" y="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2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55484317-6"/>
          <p:cNvSpPr/>
          <p:nvPr/>
        </p:nvSpPr>
        <p:spPr>
          <a:xfrm>
            <a:off x="8858250" y="0"/>
            <a:ext cx="285750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25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55484317-7"/>
          <p:cNvSpPr/>
          <p:nvPr/>
        </p:nvSpPr>
        <p:spPr>
          <a:xfrm>
            <a:off x="9133284" y="0"/>
            <a:ext cx="1071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5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55484318-8"/>
          <p:cNvSpPr/>
          <p:nvPr/>
        </p:nvSpPr>
        <p:spPr>
          <a:xfrm>
            <a:off x="0" y="5132784"/>
            <a:ext cx="285750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55484318-9"/>
          <p:cNvSpPr/>
          <p:nvPr/>
        </p:nvSpPr>
        <p:spPr>
          <a:xfrm>
            <a:off x="0" y="4857750"/>
            <a:ext cx="1071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25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55484319-10"/>
          <p:cNvSpPr/>
          <p:nvPr/>
        </p:nvSpPr>
        <p:spPr>
          <a:xfrm>
            <a:off x="9129713" y="457200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75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55484319-11"/>
          <p:cNvSpPr/>
          <p:nvPr/>
        </p:nvSpPr>
        <p:spPr>
          <a:xfrm>
            <a:off x="8572500" y="5129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342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349-10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34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348-9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346-5"/>
          <p:cNvSpPr txBox="1"/>
          <p:nvPr/>
        </p:nvSpPr>
        <p:spPr>
          <a:xfrm>
            <a:off x="557213" y="171450"/>
            <a:ext cx="249756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涉密载体全生命周期管理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346-6"/>
          <p:cNvSpPr txBox="1"/>
          <p:nvPr/>
        </p:nvSpPr>
        <p:spPr>
          <a:xfrm>
            <a:off x="3000487" y="285750"/>
            <a:ext cx="2305560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制作 → 存储 → 传输 → 使用 → 销毁</a:t>
            </a:r>
            <a:endParaRPr sz="900" spc="28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347-7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347-8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11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el-1791855484340-1"/>
          <p:cNvSpPr/>
          <p:nvPr/>
        </p:nvSpPr>
        <p:spPr>
          <a:xfrm>
            <a:off x="214313" y="1000125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4341-2"/>
          <p:cNvSpPr/>
          <p:nvPr/>
        </p:nvSpPr>
        <p:spPr>
          <a:xfrm>
            <a:off x="7500938" y="342900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5000" y="0"/>
                </a:lnTo>
                <a:lnTo>
                  <a:pt x="100000" y="100000"/>
                </a:lnTo>
                <a:lnTo>
                  <a:pt x="35000" y="100000"/>
                </a:lnTo>
                <a:close/>
              </a:path>
            </a:pathLst>
          </a:custGeom>
          <a:solidFill>
            <a:srgbClr val="1F2A3C">
              <a:alpha val="2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55484350-11"/>
          <p:cNvSpPr/>
          <p:nvPr/>
        </p:nvSpPr>
        <p:spPr>
          <a:xfrm>
            <a:off x="400050" y="3432349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3" name="el-1791855484351-12"/>
          <p:cNvCxnSpPr/>
          <p:nvPr/>
        </p:nvCxnSpPr>
        <p:spPr>
          <a:xfrm>
            <a:off x="421481" y="3432349"/>
            <a:ext cx="914" cy="478631"/>
          </a:xfrm>
          <a:prstGeom prst="line">
            <a:avLst/>
          </a:prstGeom>
          <a:ln w="42863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4359-21"/>
          <p:cNvSpPr/>
          <p:nvPr/>
        </p:nvSpPr>
        <p:spPr>
          <a:xfrm>
            <a:off x="642938" y="3578796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855484355-15"/>
          <p:cNvCxnSpPr/>
          <p:nvPr/>
        </p:nvCxnSpPr>
        <p:spPr>
          <a:xfrm>
            <a:off x="7267761" y="3578796"/>
            <a:ext cx="914" cy="185738"/>
          </a:xfrm>
          <a:prstGeom prst="line">
            <a:avLst/>
          </a:prstGeom>
          <a:ln w="7144" cap="flat">
            <a:solidFill>
              <a:srgbClr val="FFFFFF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55484353-13"/>
          <p:cNvSpPr txBox="1"/>
          <p:nvPr/>
        </p:nvSpPr>
        <p:spPr>
          <a:xfrm>
            <a:off x="957263" y="3546649"/>
            <a:ext cx="491392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全流程闭环管理 —— </a:t>
            </a:r>
            <a:r>
              <a:rPr sz="1350" b="1" spc="56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每一环节都有要求，每一步都有留痕</a:t>
            </a:r>
            <a:endParaRPr sz="1350" b="1" spc="56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55484354-14"/>
          <p:cNvSpPr txBox="1"/>
          <p:nvPr/>
        </p:nvSpPr>
        <p:spPr>
          <a:xfrm>
            <a:off x="7385633" y="3614514"/>
            <a:ext cx="1348030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3">
                <a:solidFill>
                  <a:srgbClr val="FFFFFF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涉密载体 · 全周期管控</a:t>
            </a:r>
            <a:endParaRPr sz="900" spc="23">
              <a:solidFill>
                <a:srgbClr val="FFFFFF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55484356-16"/>
          <p:cNvSpPr/>
          <p:nvPr/>
        </p:nvSpPr>
        <p:spPr>
          <a:xfrm>
            <a:off x="400050" y="1403858"/>
            <a:ext cx="1675879" cy="18284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855484360-22"/>
          <p:cNvCxnSpPr/>
          <p:nvPr/>
        </p:nvCxnSpPr>
        <p:spPr>
          <a:xfrm>
            <a:off x="400050" y="1418146"/>
            <a:ext cx="1675879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855484373-47"/>
          <p:cNvCxnSpPr/>
          <p:nvPr/>
        </p:nvCxnSpPr>
        <p:spPr>
          <a:xfrm>
            <a:off x="521494" y="1786049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855484374-48"/>
          <p:cNvCxnSpPr/>
          <p:nvPr/>
        </p:nvCxnSpPr>
        <p:spPr>
          <a:xfrm>
            <a:off x="521494" y="2885852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55484357-17"/>
          <p:cNvSpPr/>
          <p:nvPr/>
        </p:nvSpPr>
        <p:spPr>
          <a:xfrm>
            <a:off x="2068785" y="1403858"/>
            <a:ext cx="1675879" cy="18284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855484360-23"/>
          <p:cNvCxnSpPr/>
          <p:nvPr/>
        </p:nvCxnSpPr>
        <p:spPr>
          <a:xfrm>
            <a:off x="2068785" y="1418146"/>
            <a:ext cx="1675879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91855484374-49"/>
          <p:cNvCxnSpPr/>
          <p:nvPr/>
        </p:nvCxnSpPr>
        <p:spPr>
          <a:xfrm>
            <a:off x="2190229" y="1786049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91855484375-50"/>
          <p:cNvCxnSpPr/>
          <p:nvPr/>
        </p:nvCxnSpPr>
        <p:spPr>
          <a:xfrm>
            <a:off x="2190229" y="2885852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4357-18"/>
          <p:cNvSpPr/>
          <p:nvPr/>
        </p:nvSpPr>
        <p:spPr>
          <a:xfrm>
            <a:off x="3737521" y="1403858"/>
            <a:ext cx="1675991" cy="18284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855484361-24"/>
          <p:cNvCxnSpPr/>
          <p:nvPr/>
        </p:nvCxnSpPr>
        <p:spPr>
          <a:xfrm>
            <a:off x="3737521" y="1418146"/>
            <a:ext cx="1675991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855484376-51"/>
          <p:cNvCxnSpPr/>
          <p:nvPr/>
        </p:nvCxnSpPr>
        <p:spPr>
          <a:xfrm>
            <a:off x="3858964" y="1786049"/>
            <a:ext cx="143310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-1791855484377-52"/>
          <p:cNvCxnSpPr/>
          <p:nvPr/>
        </p:nvCxnSpPr>
        <p:spPr>
          <a:xfrm>
            <a:off x="3858964" y="2885852"/>
            <a:ext cx="143310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855484358-19"/>
          <p:cNvSpPr/>
          <p:nvPr/>
        </p:nvSpPr>
        <p:spPr>
          <a:xfrm>
            <a:off x="5406368" y="1403858"/>
            <a:ext cx="1675879" cy="18284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855484362-25"/>
          <p:cNvCxnSpPr/>
          <p:nvPr/>
        </p:nvCxnSpPr>
        <p:spPr>
          <a:xfrm>
            <a:off x="5406368" y="1418146"/>
            <a:ext cx="1675879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91855484377-53"/>
          <p:cNvCxnSpPr/>
          <p:nvPr/>
        </p:nvCxnSpPr>
        <p:spPr>
          <a:xfrm>
            <a:off x="5527811" y="1786049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91855484378-54"/>
          <p:cNvCxnSpPr/>
          <p:nvPr/>
        </p:nvCxnSpPr>
        <p:spPr>
          <a:xfrm>
            <a:off x="5527811" y="2885852"/>
            <a:ext cx="1432992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855484359-20"/>
          <p:cNvSpPr/>
          <p:nvPr/>
        </p:nvSpPr>
        <p:spPr>
          <a:xfrm>
            <a:off x="7075103" y="1403858"/>
            <a:ext cx="1668847" cy="18284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5" name="el-1791855484362-26"/>
          <p:cNvCxnSpPr/>
          <p:nvPr/>
        </p:nvCxnSpPr>
        <p:spPr>
          <a:xfrm>
            <a:off x="7075103" y="1418146"/>
            <a:ext cx="1668847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91855484379-55"/>
          <p:cNvCxnSpPr/>
          <p:nvPr/>
        </p:nvCxnSpPr>
        <p:spPr>
          <a:xfrm>
            <a:off x="7196547" y="1786049"/>
            <a:ext cx="1425959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91855484379-56"/>
          <p:cNvCxnSpPr/>
          <p:nvPr/>
        </p:nvCxnSpPr>
        <p:spPr>
          <a:xfrm>
            <a:off x="7196547" y="2885852"/>
            <a:ext cx="1425959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855484366-27"/>
          <p:cNvSpPr txBox="1"/>
          <p:nvPr/>
        </p:nvSpPr>
        <p:spPr>
          <a:xfrm>
            <a:off x="521494" y="1575308"/>
            <a:ext cx="185304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STEP 01</a:t>
            </a:r>
            <a:endParaRPr sz="112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4366-28"/>
          <p:cNvSpPr txBox="1"/>
          <p:nvPr/>
        </p:nvSpPr>
        <p:spPr>
          <a:xfrm>
            <a:off x="521494" y="1846771"/>
            <a:ext cx="1553007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制作</a:t>
            </a:r>
            <a:endParaRPr sz="135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55484367-29"/>
          <p:cNvSpPr txBox="1"/>
          <p:nvPr/>
        </p:nvSpPr>
        <p:spPr>
          <a:xfrm>
            <a:off x="521494" y="2121024"/>
            <a:ext cx="1432992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8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涉密文件须按规定定密、登记、编号，做到来源可溯。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55484367-30"/>
          <p:cNvSpPr txBox="1"/>
          <p:nvPr/>
        </p:nvSpPr>
        <p:spPr>
          <a:xfrm>
            <a:off x="521494" y="2946574"/>
            <a:ext cx="16950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▎定密 · 登记 · 编号</a:t>
            </a:r>
            <a:endParaRPr sz="780" spc="28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55484367-31"/>
          <p:cNvSpPr txBox="1"/>
          <p:nvPr/>
        </p:nvSpPr>
        <p:spPr>
          <a:xfrm>
            <a:off x="2190229" y="1575308"/>
            <a:ext cx="185304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STEP 02</a:t>
            </a:r>
            <a:endParaRPr sz="112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855484368-32"/>
          <p:cNvSpPr txBox="1"/>
          <p:nvPr/>
        </p:nvSpPr>
        <p:spPr>
          <a:xfrm>
            <a:off x="2190229" y="1846771"/>
            <a:ext cx="1553007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存储</a:t>
            </a:r>
            <a:endParaRPr sz="135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55484368-33"/>
          <p:cNvSpPr txBox="1"/>
          <p:nvPr/>
        </p:nvSpPr>
        <p:spPr>
          <a:xfrm>
            <a:off x="2190229" y="2121024"/>
            <a:ext cx="1432992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8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涉密文件、U盘、硬盘存入保密柜/防磁柜，电子秘密加密存储，严禁私自拷贝。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55484368-34"/>
          <p:cNvSpPr txBox="1"/>
          <p:nvPr/>
        </p:nvSpPr>
        <p:spPr>
          <a:xfrm>
            <a:off x="2190229" y="2946574"/>
            <a:ext cx="16950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▎保密柜 · 加密 · 禁拷</a:t>
            </a:r>
            <a:endParaRPr sz="780" spc="28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55484369-35"/>
          <p:cNvSpPr txBox="1"/>
          <p:nvPr/>
        </p:nvSpPr>
        <p:spPr>
          <a:xfrm>
            <a:off x="3858964" y="1575308"/>
            <a:ext cx="185315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STEP 03</a:t>
            </a:r>
            <a:endParaRPr sz="112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855484369-36"/>
          <p:cNvSpPr txBox="1"/>
          <p:nvPr/>
        </p:nvSpPr>
        <p:spPr>
          <a:xfrm>
            <a:off x="3858964" y="1846771"/>
            <a:ext cx="1553118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传输</a:t>
            </a:r>
            <a:endParaRPr sz="135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855484369-37"/>
          <p:cNvSpPr txBox="1"/>
          <p:nvPr/>
        </p:nvSpPr>
        <p:spPr>
          <a:xfrm>
            <a:off x="3858964" y="2121024"/>
            <a:ext cx="1433103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8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通过机要渠道传递，电子秘密用加密设备传输，严禁公共网络发送。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855484370-38"/>
          <p:cNvSpPr txBox="1"/>
          <p:nvPr/>
        </p:nvSpPr>
        <p:spPr>
          <a:xfrm>
            <a:off x="3858964" y="2946574"/>
            <a:ext cx="169513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▎机要 · 加密 · 禁公网</a:t>
            </a:r>
            <a:endParaRPr sz="780" spc="28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855484370-39"/>
          <p:cNvSpPr txBox="1"/>
          <p:nvPr/>
        </p:nvSpPr>
        <p:spPr>
          <a:xfrm>
            <a:off x="5527811" y="1575308"/>
            <a:ext cx="185304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STEP 04</a:t>
            </a:r>
            <a:endParaRPr sz="112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855484370-40"/>
          <p:cNvSpPr txBox="1"/>
          <p:nvPr/>
        </p:nvSpPr>
        <p:spPr>
          <a:xfrm>
            <a:off x="5527811" y="1846771"/>
            <a:ext cx="1553007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使用</a:t>
            </a:r>
            <a:endParaRPr sz="135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55484371-41"/>
          <p:cNvSpPr txBox="1"/>
          <p:nvPr/>
        </p:nvSpPr>
        <p:spPr>
          <a:xfrm>
            <a:off x="5527811" y="2121024"/>
            <a:ext cx="1432992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8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严格审批、登记留痕，用后及时归还，确保全程可追踪。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855484371-42"/>
          <p:cNvSpPr txBox="1"/>
          <p:nvPr/>
        </p:nvSpPr>
        <p:spPr>
          <a:xfrm>
            <a:off x="5527811" y="2946574"/>
            <a:ext cx="16950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▎审批 · 留痕 · 归还</a:t>
            </a:r>
            <a:endParaRPr sz="780" spc="28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55484371-43"/>
          <p:cNvSpPr txBox="1"/>
          <p:nvPr/>
        </p:nvSpPr>
        <p:spPr>
          <a:xfrm>
            <a:off x="7196547" y="1575308"/>
            <a:ext cx="1846012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STEP 05</a:t>
            </a:r>
            <a:endParaRPr sz="1120" b="1" spc="56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55484372-44"/>
          <p:cNvSpPr txBox="1"/>
          <p:nvPr/>
        </p:nvSpPr>
        <p:spPr>
          <a:xfrm>
            <a:off x="7196547" y="1846771"/>
            <a:ext cx="1545974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销毁</a:t>
            </a:r>
            <a:endParaRPr sz="1350" b="1" spc="56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55484372-45"/>
          <p:cNvSpPr txBox="1"/>
          <p:nvPr/>
        </p:nvSpPr>
        <p:spPr>
          <a:xfrm>
            <a:off x="7196547" y="2121024"/>
            <a:ext cx="1425959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8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专业碎纸机粉碎，存储介质物理销毁（消磁、粉碎），严禁随意丢弃或转售。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55484372-46"/>
          <p:cNvSpPr txBox="1"/>
          <p:nvPr/>
        </p:nvSpPr>
        <p:spPr>
          <a:xfrm>
            <a:off x="7196547" y="2946574"/>
            <a:ext cx="1687992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▎粉碎 · 消磁 · 禁弃</a:t>
            </a:r>
            <a:endParaRPr sz="780" spc="28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400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406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40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405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403-5"/>
          <p:cNvSpPr txBox="1"/>
          <p:nvPr/>
        </p:nvSpPr>
        <p:spPr>
          <a:xfrm>
            <a:off x="557213" y="171450"/>
            <a:ext cx="249756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电子设备与信息系统保密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404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404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12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398-1"/>
          <p:cNvSpPr/>
          <p:nvPr/>
        </p:nvSpPr>
        <p:spPr>
          <a:xfrm>
            <a:off x="7000875" y="714375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70000" y="0"/>
                </a:lnTo>
                <a:lnTo>
                  <a:pt x="100000" y="100000"/>
                </a:lnTo>
                <a:lnTo>
                  <a:pt x="30000" y="100000"/>
                </a:lnTo>
                <a:close/>
              </a:path>
            </a:pathLst>
          </a:custGeom>
          <a:solidFill>
            <a:srgbClr val="C9A227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399-2"/>
          <p:cNvSpPr/>
          <p:nvPr/>
        </p:nvSpPr>
        <p:spPr>
          <a:xfrm>
            <a:off x="214313" y="3571875"/>
            <a:ext cx="1143000" cy="114300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1F2A3C">
                <a:alpha val="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55484411-14"/>
          <p:cNvSpPr/>
          <p:nvPr/>
        </p:nvSpPr>
        <p:spPr>
          <a:xfrm>
            <a:off x="400050" y="1437680"/>
            <a:ext cx="2666963" cy="17880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4414-18"/>
          <p:cNvCxnSpPr/>
          <p:nvPr/>
        </p:nvCxnSpPr>
        <p:spPr>
          <a:xfrm>
            <a:off x="400050" y="1451967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4422-33"/>
          <p:cNvCxnSpPr/>
          <p:nvPr/>
        </p:nvCxnSpPr>
        <p:spPr>
          <a:xfrm>
            <a:off x="550069" y="1819870"/>
            <a:ext cx="23669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855484423-34"/>
          <p:cNvCxnSpPr/>
          <p:nvPr/>
        </p:nvCxnSpPr>
        <p:spPr>
          <a:xfrm>
            <a:off x="550069" y="2872122"/>
            <a:ext cx="23669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55484412-15"/>
          <p:cNvSpPr/>
          <p:nvPr/>
        </p:nvSpPr>
        <p:spPr>
          <a:xfrm>
            <a:off x="3238463" y="1437680"/>
            <a:ext cx="2666963" cy="17880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855484414-19"/>
          <p:cNvCxnSpPr/>
          <p:nvPr/>
        </p:nvCxnSpPr>
        <p:spPr>
          <a:xfrm>
            <a:off x="3238463" y="1451967"/>
            <a:ext cx="2666963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855484423-35"/>
          <p:cNvCxnSpPr/>
          <p:nvPr/>
        </p:nvCxnSpPr>
        <p:spPr>
          <a:xfrm>
            <a:off x="3388482" y="1819870"/>
            <a:ext cx="23669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55484424-36"/>
          <p:cNvCxnSpPr/>
          <p:nvPr/>
        </p:nvCxnSpPr>
        <p:spPr>
          <a:xfrm>
            <a:off x="3388482" y="2872122"/>
            <a:ext cx="2366925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55484413-16"/>
          <p:cNvSpPr/>
          <p:nvPr/>
        </p:nvSpPr>
        <p:spPr>
          <a:xfrm>
            <a:off x="6076876" y="1437680"/>
            <a:ext cx="2667074" cy="17880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855484415-20"/>
          <p:cNvCxnSpPr/>
          <p:nvPr/>
        </p:nvCxnSpPr>
        <p:spPr>
          <a:xfrm>
            <a:off x="6076876" y="1451967"/>
            <a:ext cx="2667074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855484425-37"/>
          <p:cNvCxnSpPr/>
          <p:nvPr/>
        </p:nvCxnSpPr>
        <p:spPr>
          <a:xfrm>
            <a:off x="6226894" y="1819870"/>
            <a:ext cx="2367037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91855484426-38"/>
          <p:cNvCxnSpPr/>
          <p:nvPr/>
        </p:nvCxnSpPr>
        <p:spPr>
          <a:xfrm>
            <a:off x="6226894" y="2872122"/>
            <a:ext cx="2367037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4407-10"/>
          <p:cNvSpPr/>
          <p:nvPr/>
        </p:nvSpPr>
        <p:spPr>
          <a:xfrm>
            <a:off x="400050" y="3397188"/>
            <a:ext cx="8343900" cy="4799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55484413-17"/>
          <p:cNvSpPr/>
          <p:nvPr/>
        </p:nvSpPr>
        <p:spPr>
          <a:xfrm>
            <a:off x="600075" y="355144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20000"/>
                </a:lnTo>
                <a:lnTo>
                  <a:pt x="100000" y="75000"/>
                </a:lnTo>
                <a:lnTo>
                  <a:pt x="50000" y="100000"/>
                </a:lnTo>
                <a:lnTo>
                  <a:pt x="0" y="75000"/>
                </a:lnTo>
                <a:lnTo>
                  <a:pt x="0" y="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5" name="el-1791855484410-13"/>
          <p:cNvCxnSpPr/>
          <p:nvPr/>
        </p:nvCxnSpPr>
        <p:spPr>
          <a:xfrm>
            <a:off x="7232935" y="3533589"/>
            <a:ext cx="914" cy="207169"/>
          </a:xfrm>
          <a:prstGeom prst="line">
            <a:avLst/>
          </a:prstGeom>
          <a:ln w="7144" cap="flat">
            <a:solidFill>
              <a:srgbClr val="FFFFFF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4417-21"/>
          <p:cNvSpPr txBox="1"/>
          <p:nvPr/>
        </p:nvSpPr>
        <p:spPr>
          <a:xfrm>
            <a:off x="550069" y="1609130"/>
            <a:ext cx="24419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涉密计算机</a:t>
            </a:r>
            <a:endParaRPr sz="84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4418-22"/>
          <p:cNvSpPr txBox="1"/>
          <p:nvPr/>
        </p:nvSpPr>
        <p:spPr>
          <a:xfrm>
            <a:off x="550069" y="1894880"/>
            <a:ext cx="2651532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物理隔离 · 专机专用</a:t>
            </a:r>
            <a:endParaRPr sz="135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4418-23"/>
          <p:cNvSpPr txBox="1"/>
          <p:nvPr/>
        </p:nvSpPr>
        <p:spPr>
          <a:xfrm>
            <a:off x="550069" y="2186322"/>
            <a:ext cx="2366925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物理隔离外网，禁用无线功能（蓝牙、Wi-Fi），安装保密软件，设置复杂密码并定期更换。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4419-24"/>
          <p:cNvSpPr txBox="1"/>
          <p:nvPr/>
        </p:nvSpPr>
        <p:spPr>
          <a:xfrm>
            <a:off x="550069" y="2932844"/>
            <a:ext cx="26819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专机 · 专网 · 专人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4419-25"/>
          <p:cNvSpPr txBox="1"/>
          <p:nvPr/>
        </p:nvSpPr>
        <p:spPr>
          <a:xfrm>
            <a:off x="3388482" y="1609130"/>
            <a:ext cx="24419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非涉密设备</a:t>
            </a:r>
            <a:endParaRPr sz="84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4419-26"/>
          <p:cNvSpPr txBox="1"/>
          <p:nvPr/>
        </p:nvSpPr>
        <p:spPr>
          <a:xfrm>
            <a:off x="3388482" y="1894880"/>
            <a:ext cx="2651532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不存密 · 不连密</a:t>
            </a:r>
            <a:endParaRPr sz="135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420-27"/>
          <p:cNvSpPr txBox="1"/>
          <p:nvPr/>
        </p:nvSpPr>
        <p:spPr>
          <a:xfrm>
            <a:off x="3388482" y="2186322"/>
            <a:ext cx="2366925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不得存储、处理涉密信息，不得连接涉密设备或网络。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420-28"/>
          <p:cNvSpPr txBox="1"/>
          <p:nvPr/>
        </p:nvSpPr>
        <p:spPr>
          <a:xfrm>
            <a:off x="3388482" y="2932844"/>
            <a:ext cx="26819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隔离 · 禁止 · 警惕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420-29"/>
          <p:cNvSpPr txBox="1"/>
          <p:nvPr/>
        </p:nvSpPr>
        <p:spPr>
          <a:xfrm>
            <a:off x="6226894" y="1609130"/>
            <a:ext cx="244204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移动设备</a:t>
            </a:r>
            <a:endParaRPr sz="840" b="1" spc="113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4421-30"/>
          <p:cNvSpPr txBox="1"/>
          <p:nvPr/>
        </p:nvSpPr>
        <p:spPr>
          <a:xfrm>
            <a:off x="6226894" y="1894880"/>
            <a:ext cx="265164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不拍密 · 不入密区</a:t>
            </a:r>
            <a:endParaRPr sz="135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4421-31"/>
          <p:cNvSpPr txBox="1"/>
          <p:nvPr/>
        </p:nvSpPr>
        <p:spPr>
          <a:xfrm>
            <a:off x="6226894" y="2186322"/>
            <a:ext cx="2367037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手机、平板不得拍摄涉密文件、存储敏感信息，不得带入核心保密区域。</a:t>
            </a:r>
            <a:endParaRPr sz="106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4421-32"/>
          <p:cNvSpPr txBox="1"/>
          <p:nvPr/>
        </p:nvSpPr>
        <p:spPr>
          <a:xfrm>
            <a:off x="6226894" y="2932844"/>
            <a:ext cx="26820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5A6678"/>
                </a:solidFill>
                <a:latin typeface="微软雅黑"/>
                <a:ea typeface="微软雅黑"/>
                <a:cs typeface="微软雅黑"/>
              </a:rPr>
              <a:t>▎ 禁拍 · 禁存 · 禁入</a:t>
            </a:r>
            <a:endParaRPr sz="840" spc="17">
              <a:solidFill>
                <a:srgbClr val="5A667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4409-11"/>
          <p:cNvSpPr txBox="1"/>
          <p:nvPr/>
        </p:nvSpPr>
        <p:spPr>
          <a:xfrm>
            <a:off x="900113" y="3525775"/>
            <a:ext cx="586861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严禁通过微信、QQ、公共邮箱等非涉密渠道传阅、转发、存储保密文件</a:t>
            </a:r>
            <a:endParaRPr sz="135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4409-12"/>
          <p:cNvSpPr txBox="1"/>
          <p:nvPr/>
        </p:nvSpPr>
        <p:spPr>
          <a:xfrm>
            <a:off x="7407957" y="3533589"/>
            <a:ext cx="134942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FFFFF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涉密载体 · 严禁外流</a:t>
            </a:r>
            <a:endParaRPr sz="1010">
              <a:solidFill>
                <a:srgbClr val="FFFFFF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588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604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58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601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596-5"/>
          <p:cNvSpPr txBox="1"/>
          <p:nvPr/>
        </p:nvSpPr>
        <p:spPr>
          <a:xfrm>
            <a:off x="557213" y="171450"/>
            <a:ext cx="292619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重点岗位与日常办公保密要求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598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599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13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583-1"/>
          <p:cNvSpPr/>
          <p:nvPr/>
        </p:nvSpPr>
        <p:spPr>
          <a:xfrm>
            <a:off x="7215188" y="1000125"/>
            <a:ext cx="15716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585-2"/>
          <p:cNvSpPr/>
          <p:nvPr/>
        </p:nvSpPr>
        <p:spPr>
          <a:xfrm>
            <a:off x="285750" y="3429000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80000" y="0"/>
                </a:lnTo>
                <a:lnTo>
                  <a:pt x="100000" y="100000"/>
                </a:lnTo>
                <a:lnTo>
                  <a:pt x="20000" y="100000"/>
                </a:lnTo>
                <a:close/>
              </a:path>
            </a:pathLst>
          </a:custGeom>
          <a:solidFill>
            <a:srgbClr val="1F2A3C">
              <a:alpha val="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4621-15"/>
          <p:cNvSpPr/>
          <p:nvPr/>
        </p:nvSpPr>
        <p:spPr>
          <a:xfrm>
            <a:off x="400050" y="1422834"/>
            <a:ext cx="4114800" cy="8988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4630-20"/>
          <p:cNvCxnSpPr/>
          <p:nvPr/>
        </p:nvCxnSpPr>
        <p:spPr>
          <a:xfrm>
            <a:off x="414338" y="1422834"/>
            <a:ext cx="914" cy="898885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4653-36"/>
          <p:cNvCxnSpPr/>
          <p:nvPr/>
        </p:nvCxnSpPr>
        <p:spPr>
          <a:xfrm>
            <a:off x="571500" y="1740731"/>
            <a:ext cx="3793331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4623-16"/>
          <p:cNvSpPr/>
          <p:nvPr/>
        </p:nvSpPr>
        <p:spPr>
          <a:xfrm>
            <a:off x="4629150" y="1422834"/>
            <a:ext cx="4114800" cy="8988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855484632-21"/>
          <p:cNvCxnSpPr/>
          <p:nvPr/>
        </p:nvCxnSpPr>
        <p:spPr>
          <a:xfrm>
            <a:off x="4643438" y="1422834"/>
            <a:ext cx="914" cy="898885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855484655-37"/>
          <p:cNvCxnSpPr/>
          <p:nvPr/>
        </p:nvCxnSpPr>
        <p:spPr>
          <a:xfrm>
            <a:off x="4800600" y="1740731"/>
            <a:ext cx="3793331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55484625-17"/>
          <p:cNvSpPr/>
          <p:nvPr/>
        </p:nvSpPr>
        <p:spPr>
          <a:xfrm>
            <a:off x="400050" y="2436019"/>
            <a:ext cx="4114800" cy="8988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855484633-22"/>
          <p:cNvCxnSpPr/>
          <p:nvPr/>
        </p:nvCxnSpPr>
        <p:spPr>
          <a:xfrm>
            <a:off x="414338" y="2436019"/>
            <a:ext cx="914" cy="898885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91855484658-38"/>
          <p:cNvCxnSpPr/>
          <p:nvPr/>
        </p:nvCxnSpPr>
        <p:spPr>
          <a:xfrm>
            <a:off x="571500" y="2753916"/>
            <a:ext cx="3793331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55484627-18"/>
          <p:cNvSpPr/>
          <p:nvPr/>
        </p:nvSpPr>
        <p:spPr>
          <a:xfrm>
            <a:off x="4629150" y="2436019"/>
            <a:ext cx="4114800" cy="8988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855484635-23"/>
          <p:cNvCxnSpPr/>
          <p:nvPr/>
        </p:nvCxnSpPr>
        <p:spPr>
          <a:xfrm>
            <a:off x="4643438" y="2436019"/>
            <a:ext cx="914" cy="898885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91855484661-39"/>
          <p:cNvCxnSpPr/>
          <p:nvPr/>
        </p:nvCxnSpPr>
        <p:spPr>
          <a:xfrm>
            <a:off x="4800600" y="2753916"/>
            <a:ext cx="3793331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4606-10"/>
          <p:cNvSpPr/>
          <p:nvPr/>
        </p:nvSpPr>
        <p:spPr>
          <a:xfrm>
            <a:off x="400050" y="3477778"/>
            <a:ext cx="8343900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855484608-11"/>
          <p:cNvCxnSpPr/>
          <p:nvPr/>
        </p:nvCxnSpPr>
        <p:spPr>
          <a:xfrm>
            <a:off x="421481" y="3477778"/>
            <a:ext cx="914" cy="414338"/>
          </a:xfrm>
          <a:prstGeom prst="line">
            <a:avLst/>
          </a:prstGeom>
          <a:ln w="42863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55484628-19"/>
          <p:cNvSpPr/>
          <p:nvPr/>
        </p:nvSpPr>
        <p:spPr>
          <a:xfrm>
            <a:off x="614363" y="3592078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6" name="el-1791855484618-14"/>
          <p:cNvCxnSpPr/>
          <p:nvPr/>
        </p:nvCxnSpPr>
        <p:spPr>
          <a:xfrm>
            <a:off x="1561021" y="3599222"/>
            <a:ext cx="914" cy="171450"/>
          </a:xfrm>
          <a:prstGeom prst="line">
            <a:avLst/>
          </a:prstGeom>
          <a:ln w="7144" cap="flat">
            <a:solidFill>
              <a:srgbClr val="FFFFF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855484642-24"/>
          <p:cNvSpPr txBox="1"/>
          <p:nvPr/>
        </p:nvSpPr>
        <p:spPr>
          <a:xfrm>
            <a:off x="571500" y="1544278"/>
            <a:ext cx="38683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84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涉密岗位</a:t>
            </a:r>
            <a:endParaRPr sz="840" b="1" spc="84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4643-25"/>
          <p:cNvSpPr txBox="1"/>
          <p:nvPr/>
        </p:nvSpPr>
        <p:spPr>
          <a:xfrm>
            <a:off x="571500" y="1801453"/>
            <a:ext cx="4330398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档案 / 研发 / 财务 / 人事</a:t>
            </a:r>
            <a:endParaRPr sz="118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4643-26"/>
          <p:cNvSpPr txBox="1"/>
          <p:nvPr/>
        </p:nvSpPr>
        <p:spPr>
          <a:xfrm>
            <a:off x="571500" y="2038536"/>
            <a:ext cx="3878342" cy="176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重点防范数据泄露、载体丢失。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4644-27"/>
          <p:cNvSpPr txBox="1"/>
          <p:nvPr/>
        </p:nvSpPr>
        <p:spPr>
          <a:xfrm>
            <a:off x="4800600" y="1544278"/>
            <a:ext cx="38683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84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行政岗位</a:t>
            </a:r>
            <a:endParaRPr sz="840" b="1" spc="84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4645-28"/>
          <p:cNvSpPr txBox="1"/>
          <p:nvPr/>
        </p:nvSpPr>
        <p:spPr>
          <a:xfrm>
            <a:off x="4800600" y="1801453"/>
            <a:ext cx="418638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文件 · 公章 · 会议</a:t>
            </a:r>
            <a:endParaRPr sz="118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646-29"/>
          <p:cNvSpPr txBox="1"/>
          <p:nvPr/>
        </p:nvSpPr>
        <p:spPr>
          <a:xfrm>
            <a:off x="4800600" y="2038536"/>
            <a:ext cx="3878342" cy="176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印章专人保管、使用审批、登记留痕。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647-30"/>
          <p:cNvSpPr txBox="1"/>
          <p:nvPr/>
        </p:nvSpPr>
        <p:spPr>
          <a:xfrm>
            <a:off x="571500" y="2557463"/>
            <a:ext cx="38683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84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技术岗位</a:t>
            </a:r>
            <a:endParaRPr sz="840" b="1" spc="84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648-31"/>
          <p:cNvSpPr txBox="1"/>
          <p:nvPr/>
        </p:nvSpPr>
        <p:spPr>
          <a:xfrm>
            <a:off x="571500" y="2814638"/>
            <a:ext cx="418638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研发数据 · 源代码 · 文档</a:t>
            </a:r>
            <a:endParaRPr sz="118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4649-32"/>
          <p:cNvSpPr txBox="1"/>
          <p:nvPr/>
        </p:nvSpPr>
        <p:spPr>
          <a:xfrm>
            <a:off x="571500" y="3051721"/>
            <a:ext cx="3878342" cy="176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重点保护核心技术文档与研发数据。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4650-33"/>
          <p:cNvSpPr txBox="1"/>
          <p:nvPr/>
        </p:nvSpPr>
        <p:spPr>
          <a:xfrm>
            <a:off x="4800600" y="2557463"/>
            <a:ext cx="38683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84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市场岗位</a:t>
            </a:r>
            <a:endParaRPr sz="840" b="1" spc="84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4651-34"/>
          <p:cNvSpPr txBox="1"/>
          <p:nvPr/>
        </p:nvSpPr>
        <p:spPr>
          <a:xfrm>
            <a:off x="4800600" y="2814638"/>
            <a:ext cx="418638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客户信息 · 报价 · 意向</a:t>
            </a:r>
            <a:endParaRPr sz="118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4651-35"/>
          <p:cNvSpPr txBox="1"/>
          <p:nvPr/>
        </p:nvSpPr>
        <p:spPr>
          <a:xfrm>
            <a:off x="4800600" y="3051721"/>
            <a:ext cx="3878342" cy="1760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重点保护客户信息、报价方案、合作意向。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4616-13"/>
          <p:cNvSpPr txBox="1"/>
          <p:nvPr/>
        </p:nvSpPr>
        <p:spPr>
          <a:xfrm>
            <a:off x="928688" y="3599222"/>
            <a:ext cx="71591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13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日常要点</a:t>
            </a:r>
            <a:endParaRPr sz="900" b="1" spc="113">
              <a:solidFill>
                <a:srgbClr val="E8C54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55484615-12"/>
          <p:cNvSpPr txBox="1"/>
          <p:nvPr/>
        </p:nvSpPr>
        <p:spPr>
          <a:xfrm>
            <a:off x="1721755" y="3577791"/>
            <a:ext cx="524956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离岗及时关闭电脑、锁屏加密；妥善保管涉密文件，</a:t>
            </a:r>
            <a:r>
              <a:rPr sz="1060" b="1" spc="28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严禁随意放置或带出办公场所</a:t>
            </a:r>
            <a:r>
              <a:rPr sz="1060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060" spc="28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4737-24"/>
          <p:cNvSpPr/>
          <p:nvPr/>
        </p:nvSpPr>
        <p:spPr>
          <a:xfrm>
            <a:off x="-1285875" y="571500"/>
            <a:ext cx="4000500" cy="4000500"/>
          </a:xfrm>
          <a:prstGeom prst="ellipse">
            <a:avLst/>
          </a:prstGeom>
          <a:gradFill rotWithShape="1">
            <a:gsLst>
              <a:gs pos="0">
                <a:srgbClr val="C9A227">
                  <a:alpha val="12000"/>
                </a:srgbClr>
              </a:gs>
              <a:gs pos="42000">
                <a:srgbClr val="C9A227">
                  <a:alpha val="4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4738-25"/>
          <p:cNvSpPr/>
          <p:nvPr/>
        </p:nvSpPr>
        <p:spPr>
          <a:xfrm>
            <a:off x="7000875" y="1071563"/>
            <a:ext cx="3000375" cy="3000375"/>
          </a:xfrm>
          <a:prstGeom prst="ellipse">
            <a:avLst/>
          </a:prstGeom>
          <a:gradFill rotWithShape="1">
            <a:gsLst>
              <a:gs pos="0">
                <a:srgbClr val="C9A227">
                  <a:alpha val="9000"/>
                </a:srgbClr>
              </a:gs>
              <a:gs pos="55000">
                <a:srgbClr val="C9A227">
                  <a:alpha val="2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55484700-2"/>
          <p:cNvSpPr/>
          <p:nvPr/>
        </p:nvSpPr>
        <p:spPr>
          <a:xfrm>
            <a:off x="8445913" y="4529138"/>
            <a:ext cx="21031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09" y="0"/>
                </a:moveTo>
                <a:lnTo>
                  <a:pt x="101818" y="18000"/>
                </a:lnTo>
                <a:lnTo>
                  <a:pt x="101818" y="60000"/>
                </a:lnTo>
                <a:lnTo>
                  <a:pt x="50909" y="100000"/>
                </a:lnTo>
                <a:lnTo>
                  <a:pt x="0" y="60000"/>
                </a:lnTo>
                <a:lnTo>
                  <a:pt x="0" y="18000"/>
                </a:lnTo>
                <a:close/>
              </a:path>
            </a:pathLst>
          </a:custGeom>
          <a:solidFill>
            <a:srgbClr val="C9A227">
              <a:alpha val="5600"/>
            </a:srgbClr>
          </a:solidFill>
          <a:ln w="10716" algn="in">
            <a:solidFill>
              <a:srgbClr val="C9A227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855484713-13"/>
          <p:cNvSpPr/>
          <p:nvPr/>
        </p:nvSpPr>
        <p:spPr>
          <a:xfrm>
            <a:off x="8508206" y="4668441"/>
            <a:ext cx="85725" cy="85725"/>
          </a:xfrm>
          <a:prstGeom prst="roundRect">
            <a:avLst>
              <a:gd name="adj" fmla="val 22222"/>
            </a:avLst>
          </a:prstGeom>
          <a:solidFill>
            <a:srgbClr val="C9A227">
              <a:alpha val="2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855484708-8"/>
          <p:cNvCxnSpPr/>
          <p:nvPr/>
        </p:nvCxnSpPr>
        <p:spPr>
          <a:xfrm>
            <a:off x="8143875" y="2328863"/>
            <a:ext cx="528638" cy="914"/>
          </a:xfrm>
          <a:prstGeom prst="line">
            <a:avLst/>
          </a:prstGeom>
          <a:ln w="14288" cap="flat">
            <a:solidFill>
              <a:srgbClr val="C0392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55484708-9"/>
          <p:cNvCxnSpPr/>
          <p:nvPr/>
        </p:nvCxnSpPr>
        <p:spPr>
          <a:xfrm>
            <a:off x="8665369" y="2321719"/>
            <a:ext cx="914" cy="528638"/>
          </a:xfrm>
          <a:prstGeom prst="line">
            <a:avLst/>
          </a:prstGeom>
          <a:ln w="14288" cap="flat">
            <a:solidFill>
              <a:srgbClr val="C0392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55484708-10"/>
          <p:cNvCxnSpPr/>
          <p:nvPr/>
        </p:nvCxnSpPr>
        <p:spPr>
          <a:xfrm>
            <a:off x="8143875" y="2843213"/>
            <a:ext cx="528638" cy="914"/>
          </a:xfrm>
          <a:prstGeom prst="line">
            <a:avLst/>
          </a:prstGeom>
          <a:ln w="14288" cap="flat">
            <a:solidFill>
              <a:srgbClr val="C0392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55484708-11"/>
          <p:cNvCxnSpPr/>
          <p:nvPr/>
        </p:nvCxnSpPr>
        <p:spPr>
          <a:xfrm>
            <a:off x="8151019" y="2321719"/>
            <a:ext cx="914" cy="528638"/>
          </a:xfrm>
          <a:prstGeom prst="line">
            <a:avLst/>
          </a:prstGeom>
          <a:ln w="14288" cap="flat">
            <a:solidFill>
              <a:srgbClr val="C0392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55484709-12"/>
          <p:cNvSpPr/>
          <p:nvPr/>
        </p:nvSpPr>
        <p:spPr>
          <a:xfrm>
            <a:off x="8315325" y="249316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4703-3"/>
          <p:cNvSpPr/>
          <p:nvPr/>
        </p:nvSpPr>
        <p:spPr>
          <a:xfrm>
            <a:off x="500063" y="4872038"/>
            <a:ext cx="2143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2" name="el-1791855484719-14"/>
          <p:cNvCxnSpPr/>
          <p:nvPr/>
        </p:nvCxnSpPr>
        <p:spPr>
          <a:xfrm>
            <a:off x="8001000" y="728663"/>
            <a:ext cx="428625" cy="914"/>
          </a:xfrm>
          <a:prstGeom prst="line">
            <a:avLst/>
          </a:prstGeom>
          <a:ln w="28575" cap="flat">
            <a:solidFill>
              <a:srgbClr val="C0392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4719-15"/>
          <p:cNvCxnSpPr/>
          <p:nvPr/>
        </p:nvCxnSpPr>
        <p:spPr>
          <a:xfrm>
            <a:off x="8108156" y="871538"/>
            <a:ext cx="321469" cy="914"/>
          </a:xfrm>
          <a:prstGeom prst="line">
            <a:avLst/>
          </a:prstGeom>
          <a:ln w="28575" cap="flat">
            <a:solidFill>
              <a:srgbClr val="C0392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855484720-16"/>
          <p:cNvCxnSpPr/>
          <p:nvPr/>
        </p:nvCxnSpPr>
        <p:spPr>
          <a:xfrm>
            <a:off x="8215313" y="1014413"/>
            <a:ext cx="214313" cy="914"/>
          </a:xfrm>
          <a:prstGeom prst="line">
            <a:avLst/>
          </a:prstGeom>
          <a:ln w="28575" cap="flat">
            <a:solidFill>
              <a:srgbClr val="C0392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855484723-18"/>
          <p:cNvCxnSpPr/>
          <p:nvPr/>
        </p:nvCxnSpPr>
        <p:spPr>
          <a:xfrm>
            <a:off x="2778919" y="1785938"/>
            <a:ext cx="914" cy="1571625"/>
          </a:xfrm>
          <a:prstGeom prst="line">
            <a:avLst/>
          </a:prstGeom>
          <a:ln w="14288" cap="flat">
            <a:solidFill>
              <a:srgbClr val="C9A22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855484731-22"/>
          <p:cNvCxnSpPr/>
          <p:nvPr/>
        </p:nvCxnSpPr>
        <p:spPr>
          <a:xfrm>
            <a:off x="3071813" y="1508113"/>
            <a:ext cx="1813061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855484732-23"/>
          <p:cNvCxnSpPr/>
          <p:nvPr/>
        </p:nvCxnSpPr>
        <p:spPr>
          <a:xfrm>
            <a:off x="3082528" y="3388928"/>
            <a:ext cx="914" cy="471488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55484722-17"/>
          <p:cNvSpPr txBox="1"/>
          <p:nvPr/>
        </p:nvSpPr>
        <p:spPr>
          <a:xfrm>
            <a:off x="0" y="1785938"/>
            <a:ext cx="4854893" cy="1571625"/>
          </a:xfrm>
          <a:prstGeom prst="rect">
            <a:avLst/>
          </a:prstGeom>
          <a:noFill/>
          <a:ln>
            <a:noFill/>
          </a:ln>
          <a:effectLst>
            <a:outerShdw blurRad="142875" algn="ctr">
              <a:srgbClr val="C9A227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112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3500" b="1" spc="-112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55484727-19"/>
          <p:cNvSpPr txBox="1"/>
          <p:nvPr/>
        </p:nvSpPr>
        <p:spPr>
          <a:xfrm>
            <a:off x="3071813" y="1283084"/>
            <a:ext cx="246171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CHAPTER FOUR</a:t>
            </a:r>
            <a:endParaRPr sz="1120" spc="450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55484728-20"/>
          <p:cNvSpPr txBox="1"/>
          <p:nvPr/>
        </p:nvSpPr>
        <p:spPr>
          <a:xfrm>
            <a:off x="3071813" y="1711709"/>
            <a:ext cx="4714875" cy="1448619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l">
              <a:lnSpc>
                <a:spcPts val="3795"/>
              </a:lnSpc>
            </a:pPr>
            <a:r>
              <a:rPr sz="292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第四章</a:t>
            </a:r>
            <a:endParaRPr sz="292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3795"/>
              </a:lnSpc>
            </a:pPr>
            <a:r>
              <a:rPr sz="292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日常工作中的泄密风险与防范</a:t>
            </a:r>
            <a:endParaRPr sz="292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55484729-21"/>
          <p:cNvSpPr txBox="1"/>
          <p:nvPr/>
        </p:nvSpPr>
        <p:spPr>
          <a:xfrm>
            <a:off x="3221831" y="3388928"/>
            <a:ext cx="385048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 spc="28">
                <a:solidFill>
                  <a:srgbClr val="FFFFFF">
                    <a:alpha val="75000"/>
                  </a:srgbClr>
                </a:solidFill>
                <a:latin typeface="微软雅黑"/>
                <a:ea typeface="微软雅黑"/>
                <a:cs typeface="微软雅黑"/>
              </a:rPr>
              <a:t>警惕隐患、防微杜渐，把保密要求落实到每一个日常细节。</a:t>
            </a:r>
            <a:endParaRPr sz="1230" spc="28">
              <a:solidFill>
                <a:srgbClr val="FFFFFF">
                  <a:alpha val="7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55484698-1"/>
          <p:cNvSpPr/>
          <p:nvPr/>
        </p:nvSpPr>
        <p:spPr>
          <a:xfrm>
            <a:off x="357188" y="1893094"/>
            <a:ext cx="42863" cy="1357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90000"/>
                </a:srgbClr>
              </a:gs>
              <a:gs pos="100000">
                <a:srgbClr val="C9A227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3" name="el-1791855484704-4"/>
          <p:cNvSpPr/>
          <p:nvPr/>
        </p:nvSpPr>
        <p:spPr>
          <a:xfrm>
            <a:off x="0" y="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55484704-5"/>
          <p:cNvSpPr/>
          <p:nvPr/>
        </p:nvSpPr>
        <p:spPr>
          <a:xfrm>
            <a:off x="0" y="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2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855484706-6"/>
          <p:cNvSpPr/>
          <p:nvPr/>
        </p:nvSpPr>
        <p:spPr>
          <a:xfrm>
            <a:off x="9129713" y="457200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75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55484706-7"/>
          <p:cNvSpPr/>
          <p:nvPr/>
        </p:nvSpPr>
        <p:spPr>
          <a:xfrm>
            <a:off x="8572500" y="5129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4766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4782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476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4779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4774-5"/>
          <p:cNvSpPr txBox="1"/>
          <p:nvPr/>
        </p:nvSpPr>
        <p:spPr>
          <a:xfrm>
            <a:off x="557213" y="171450"/>
            <a:ext cx="20689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高频泄密风险点排查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4776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4777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15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4762-1"/>
          <p:cNvSpPr/>
          <p:nvPr/>
        </p:nvSpPr>
        <p:spPr>
          <a:xfrm>
            <a:off x="214313" y="857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80000" y="0"/>
                </a:lnTo>
                <a:lnTo>
                  <a:pt x="100000" y="100000"/>
                </a:lnTo>
                <a:lnTo>
                  <a:pt x="20000" y="100000"/>
                </a:lnTo>
                <a:close/>
              </a:path>
            </a:pathLst>
          </a:custGeom>
          <a:solidFill>
            <a:srgbClr val="C9A227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4763-2"/>
          <p:cNvSpPr/>
          <p:nvPr/>
        </p:nvSpPr>
        <p:spPr>
          <a:xfrm>
            <a:off x="8001000" y="3786188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25000"/>
                </a:lnTo>
                <a:lnTo>
                  <a:pt x="100000" y="70000"/>
                </a:lnTo>
                <a:lnTo>
                  <a:pt x="50000" y="100000"/>
                </a:lnTo>
                <a:lnTo>
                  <a:pt x="0" y="70000"/>
                </a:lnTo>
                <a:lnTo>
                  <a:pt x="0" y="25000"/>
                </a:lnTo>
                <a:close/>
              </a:path>
            </a:pathLst>
          </a:custGeom>
          <a:solidFill>
            <a:srgbClr val="1F2A3C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4798-13"/>
          <p:cNvSpPr/>
          <p:nvPr/>
        </p:nvSpPr>
        <p:spPr>
          <a:xfrm>
            <a:off x="400050" y="1439466"/>
            <a:ext cx="4100513" cy="878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4806-18"/>
          <p:cNvCxnSpPr/>
          <p:nvPr/>
        </p:nvCxnSpPr>
        <p:spPr>
          <a:xfrm>
            <a:off x="417909" y="1439466"/>
            <a:ext cx="914" cy="878681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55484848-30"/>
          <p:cNvSpPr/>
          <p:nvPr/>
        </p:nvSpPr>
        <p:spPr>
          <a:xfrm>
            <a:off x="578644" y="161448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55484800-14"/>
          <p:cNvSpPr/>
          <p:nvPr/>
        </p:nvSpPr>
        <p:spPr>
          <a:xfrm>
            <a:off x="4643438" y="1439466"/>
            <a:ext cx="4100513" cy="878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855484808-19"/>
          <p:cNvCxnSpPr/>
          <p:nvPr/>
        </p:nvCxnSpPr>
        <p:spPr>
          <a:xfrm>
            <a:off x="4661297" y="1439466"/>
            <a:ext cx="914" cy="878681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55484850-31"/>
          <p:cNvSpPr/>
          <p:nvPr/>
        </p:nvSpPr>
        <p:spPr>
          <a:xfrm>
            <a:off x="4822031" y="161448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55484801-15"/>
          <p:cNvSpPr/>
          <p:nvPr/>
        </p:nvSpPr>
        <p:spPr>
          <a:xfrm>
            <a:off x="400050" y="2461022"/>
            <a:ext cx="4100513" cy="878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855484810-20"/>
          <p:cNvCxnSpPr/>
          <p:nvPr/>
        </p:nvCxnSpPr>
        <p:spPr>
          <a:xfrm>
            <a:off x="417909" y="2461022"/>
            <a:ext cx="914" cy="878681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55484851-32"/>
          <p:cNvSpPr/>
          <p:nvPr/>
        </p:nvSpPr>
        <p:spPr>
          <a:xfrm>
            <a:off x="578644" y="26360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55484803-16"/>
          <p:cNvSpPr/>
          <p:nvPr/>
        </p:nvSpPr>
        <p:spPr>
          <a:xfrm>
            <a:off x="4643438" y="2461022"/>
            <a:ext cx="4100513" cy="878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855484811-21"/>
          <p:cNvCxnSpPr/>
          <p:nvPr/>
        </p:nvCxnSpPr>
        <p:spPr>
          <a:xfrm>
            <a:off x="4661297" y="2461022"/>
            <a:ext cx="914" cy="878681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55484853-33"/>
          <p:cNvSpPr/>
          <p:nvPr/>
        </p:nvSpPr>
        <p:spPr>
          <a:xfrm>
            <a:off x="4822031" y="26360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55484784-10"/>
          <p:cNvSpPr/>
          <p:nvPr/>
        </p:nvSpPr>
        <p:spPr>
          <a:xfrm>
            <a:off x="400050" y="3496866"/>
            <a:ext cx="83439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855484786-11"/>
          <p:cNvCxnSpPr/>
          <p:nvPr/>
        </p:nvCxnSpPr>
        <p:spPr>
          <a:xfrm>
            <a:off x="421481" y="3496866"/>
            <a:ext cx="914" cy="378619"/>
          </a:xfrm>
          <a:prstGeom prst="line">
            <a:avLst/>
          </a:prstGeom>
          <a:ln w="42863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55484805-17"/>
          <p:cNvSpPr/>
          <p:nvPr/>
        </p:nvSpPr>
        <p:spPr>
          <a:xfrm>
            <a:off x="614363" y="36147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60000" y="0"/>
                </a:lnTo>
                <a:lnTo>
                  <a:pt x="100000" y="50000"/>
                </a:lnTo>
                <a:lnTo>
                  <a:pt x="6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55484839-26"/>
          <p:cNvSpPr txBox="1"/>
          <p:nvPr/>
        </p:nvSpPr>
        <p:spPr>
          <a:xfrm>
            <a:off x="750094" y="1560909"/>
            <a:ext cx="12715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电子设备使用不当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4818-22"/>
          <p:cNvSpPr txBox="1"/>
          <p:nvPr/>
        </p:nvSpPr>
        <p:spPr>
          <a:xfrm>
            <a:off x="750094" y="1825228"/>
            <a:ext cx="3600450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涉密计算机连接外网、非涉密U盘交叉使用、手机拍摄涉密文件、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微信/QQ传输</a:t>
            </a: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敏感信息。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4840-27"/>
          <p:cNvSpPr txBox="1"/>
          <p:nvPr/>
        </p:nvSpPr>
        <p:spPr>
          <a:xfrm>
            <a:off x="4993481" y="1560909"/>
            <a:ext cx="112514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文件管理不规范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4821-23"/>
          <p:cNvSpPr txBox="1"/>
          <p:nvPr/>
        </p:nvSpPr>
        <p:spPr>
          <a:xfrm>
            <a:off x="4993481" y="1825228"/>
            <a:ext cx="36904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涉密文件随意摆放、废纸未粉碎直接丢弃、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档案借阅未登记</a:t>
            </a: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4841-28"/>
          <p:cNvSpPr txBox="1"/>
          <p:nvPr/>
        </p:nvSpPr>
        <p:spPr>
          <a:xfrm>
            <a:off x="750094" y="2582466"/>
            <a:ext cx="112514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沟通交流失泄密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4823-24"/>
          <p:cNvSpPr txBox="1"/>
          <p:nvPr/>
        </p:nvSpPr>
        <p:spPr>
          <a:xfrm>
            <a:off x="750094" y="2846784"/>
            <a:ext cx="3600450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在公共场所谈论秘密、向无关人员透露敏感信息、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对外宣传泄露</a:t>
            </a: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未公开内容。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4842-29"/>
          <p:cNvSpPr txBox="1"/>
          <p:nvPr/>
        </p:nvSpPr>
        <p:spPr>
          <a:xfrm>
            <a:off x="4993481" y="2582466"/>
            <a:ext cx="97869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办公环境隐患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4825-25"/>
          <p:cNvSpPr txBox="1"/>
          <p:nvPr/>
        </p:nvSpPr>
        <p:spPr>
          <a:xfrm>
            <a:off x="4993481" y="2846784"/>
            <a:ext cx="36904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保密区域无关人员随意出入、门禁未严格管控、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监控存在盲区</a:t>
            </a:r>
            <a:r>
              <a:rPr sz="101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01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4794-12"/>
          <p:cNvSpPr txBox="1"/>
          <p:nvPr/>
        </p:nvSpPr>
        <p:spPr>
          <a:xfrm>
            <a:off x="857250" y="3582591"/>
            <a:ext cx="670570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警惕 </a:t>
            </a:r>
            <a:r>
              <a:rPr sz="1120" b="1" spc="28">
                <a:solidFill>
                  <a:srgbClr val="E8C547"/>
                </a:solidFill>
                <a:latin typeface="微软雅黑"/>
                <a:ea typeface="微软雅黑"/>
                <a:cs typeface="微软雅黑"/>
              </a:rPr>
              <a:t>"主动泄密"</a:t>
            </a:r>
            <a:r>
              <a:rPr sz="1120" b="1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场景：打印纸背面利用 · 电脑易手 · 传真机误传 · 光盘刻录 · 会议记录保管</a:t>
            </a:r>
            <a:endParaRPr sz="1120" b="1" spc="28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506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5067-8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506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5065-7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5064-4"/>
          <p:cNvSpPr txBox="1"/>
          <p:nvPr/>
        </p:nvSpPr>
        <p:spPr>
          <a:xfrm>
            <a:off x="557213" y="171450"/>
            <a:ext cx="24151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保密工作"十不准"红线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5064-5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5065-6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16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5059-1"/>
          <p:cNvSpPr/>
          <p:nvPr/>
        </p:nvSpPr>
        <p:spPr>
          <a:xfrm>
            <a:off x="3000375" y="714375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9A227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5069-9"/>
          <p:cNvSpPr/>
          <p:nvPr/>
        </p:nvSpPr>
        <p:spPr>
          <a:xfrm>
            <a:off x="400050" y="675196"/>
            <a:ext cx="785813" cy="39645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5077-15"/>
          <p:cNvSpPr/>
          <p:nvPr/>
        </p:nvSpPr>
        <p:spPr>
          <a:xfrm>
            <a:off x="678656" y="371821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70000"/>
                </a:lnTo>
                <a:lnTo>
                  <a:pt x="50000" y="100000"/>
                </a:lnTo>
                <a:lnTo>
                  <a:pt x="0" y="7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855485075-14"/>
          <p:cNvCxnSpPr/>
          <p:nvPr/>
        </p:nvCxnSpPr>
        <p:spPr>
          <a:xfrm>
            <a:off x="528638" y="4064682"/>
            <a:ext cx="528638" cy="914"/>
          </a:xfrm>
          <a:prstGeom prst="line">
            <a:avLst/>
          </a:prstGeom>
          <a:ln w="7144" cap="flat">
            <a:solidFill>
              <a:srgbClr val="FFFFFF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55485070-10"/>
          <p:cNvSpPr/>
          <p:nvPr/>
        </p:nvSpPr>
        <p:spPr>
          <a:xfrm>
            <a:off x="1443038" y="675196"/>
            <a:ext cx="7300913" cy="39645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855485071-11"/>
          <p:cNvCxnSpPr/>
          <p:nvPr/>
        </p:nvCxnSpPr>
        <p:spPr>
          <a:xfrm>
            <a:off x="1460897" y="675196"/>
            <a:ext cx="914" cy="3964558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855485078-16"/>
          <p:cNvCxnSpPr/>
          <p:nvPr/>
        </p:nvCxnSpPr>
        <p:spPr>
          <a:xfrm>
            <a:off x="1707356" y="1146683"/>
            <a:ext cx="6800850" cy="914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55485087-28"/>
          <p:cNvSpPr/>
          <p:nvPr/>
        </p:nvSpPr>
        <p:spPr>
          <a:xfrm>
            <a:off x="7865157" y="846646"/>
            <a:ext cx="643049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0392B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855485078-17"/>
          <p:cNvCxnSpPr/>
          <p:nvPr/>
        </p:nvCxnSpPr>
        <p:spPr>
          <a:xfrm>
            <a:off x="1707356" y="1563142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55485089-30"/>
          <p:cNvSpPr/>
          <p:nvPr/>
        </p:nvSpPr>
        <p:spPr>
          <a:xfrm>
            <a:off x="1707356" y="1310208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855485079-18"/>
          <p:cNvCxnSpPr/>
          <p:nvPr/>
        </p:nvCxnSpPr>
        <p:spPr>
          <a:xfrm>
            <a:off x="1707356" y="1890303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55485091-33"/>
          <p:cNvSpPr/>
          <p:nvPr/>
        </p:nvSpPr>
        <p:spPr>
          <a:xfrm>
            <a:off x="1707356" y="1637370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855485079-19"/>
          <p:cNvCxnSpPr/>
          <p:nvPr/>
        </p:nvCxnSpPr>
        <p:spPr>
          <a:xfrm>
            <a:off x="1707356" y="2217465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55485093-36"/>
          <p:cNvSpPr/>
          <p:nvPr/>
        </p:nvSpPr>
        <p:spPr>
          <a:xfrm>
            <a:off x="1707356" y="1964531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3" name="el-1791855485079-20"/>
          <p:cNvCxnSpPr/>
          <p:nvPr/>
        </p:nvCxnSpPr>
        <p:spPr>
          <a:xfrm>
            <a:off x="1707356" y="2544626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855485095-39"/>
          <p:cNvSpPr/>
          <p:nvPr/>
        </p:nvSpPr>
        <p:spPr>
          <a:xfrm>
            <a:off x="1707356" y="2291693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5" name="el-1791855485080-21"/>
          <p:cNvCxnSpPr/>
          <p:nvPr/>
        </p:nvCxnSpPr>
        <p:spPr>
          <a:xfrm>
            <a:off x="1707356" y="2871788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5097-42"/>
          <p:cNvSpPr/>
          <p:nvPr/>
        </p:nvSpPr>
        <p:spPr>
          <a:xfrm>
            <a:off x="1707356" y="2618854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855485080-22"/>
          <p:cNvCxnSpPr/>
          <p:nvPr/>
        </p:nvCxnSpPr>
        <p:spPr>
          <a:xfrm>
            <a:off x="1707356" y="3198949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855485099-45"/>
          <p:cNvSpPr/>
          <p:nvPr/>
        </p:nvSpPr>
        <p:spPr>
          <a:xfrm>
            <a:off x="1707356" y="2946016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9" name="el-1791855485081-23"/>
          <p:cNvCxnSpPr/>
          <p:nvPr/>
        </p:nvCxnSpPr>
        <p:spPr>
          <a:xfrm>
            <a:off x="1707356" y="3526110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855485101-48"/>
          <p:cNvSpPr/>
          <p:nvPr/>
        </p:nvSpPr>
        <p:spPr>
          <a:xfrm>
            <a:off x="1707356" y="3273177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1" name="el-1791855485081-24"/>
          <p:cNvCxnSpPr/>
          <p:nvPr/>
        </p:nvCxnSpPr>
        <p:spPr>
          <a:xfrm>
            <a:off x="1707356" y="3853272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855485103-51"/>
          <p:cNvSpPr/>
          <p:nvPr/>
        </p:nvSpPr>
        <p:spPr>
          <a:xfrm>
            <a:off x="1707356" y="3600338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3" name="el-1791855485082-25"/>
          <p:cNvCxnSpPr/>
          <p:nvPr/>
        </p:nvCxnSpPr>
        <p:spPr>
          <a:xfrm>
            <a:off x="1707356" y="4180433"/>
            <a:ext cx="6800850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855485105-54"/>
          <p:cNvSpPr/>
          <p:nvPr/>
        </p:nvSpPr>
        <p:spPr>
          <a:xfrm>
            <a:off x="1707356" y="3927500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55485107-57"/>
          <p:cNvSpPr/>
          <p:nvPr/>
        </p:nvSpPr>
        <p:spPr>
          <a:xfrm>
            <a:off x="1707356" y="4254661"/>
            <a:ext cx="257175" cy="178594"/>
          </a:xfrm>
          <a:prstGeom prst="roundRect">
            <a:avLst>
              <a:gd name="adj" fmla="val 10667"/>
            </a:avLst>
          </a:prstGeom>
          <a:solidFill>
            <a:srgbClr val="C0392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855485074-12"/>
          <p:cNvSpPr txBox="1"/>
          <p:nvPr/>
        </p:nvSpPr>
        <p:spPr>
          <a:xfrm>
            <a:off x="528638" y="818071"/>
            <a:ext cx="528638" cy="3241611"/>
          </a:xfrm>
          <a:prstGeom prst="rect">
            <a:avLst/>
          </a:prstGeom>
          <a:noFill/>
          <a:ln>
            <a:noFill/>
          </a:ln>
        </p:spPr>
        <p:txBody>
          <a:bodyPr vert="eaVert" lIns="0" tIns="0" rIns="0" bIns="0"/>
          <a:lstStyle/>
          <a:p>
            <a:pPr algn="ctr">
              <a:lnSpc>
                <a:spcPts val="1750"/>
              </a:lnSpc>
            </a:pPr>
            <a:r>
              <a:rPr sz="1460" b="1" spc="45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红 线 不 可 逾 越</a:t>
            </a:r>
            <a:endParaRPr sz="1460" b="1" spc="45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5074-13"/>
          <p:cNvSpPr txBox="1"/>
          <p:nvPr/>
        </p:nvSpPr>
        <p:spPr>
          <a:xfrm>
            <a:off x="496491" y="4153979"/>
            <a:ext cx="592931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45"/>
              </a:lnSpc>
            </a:pPr>
            <a:r>
              <a:rPr sz="840" b="1" spc="113">
                <a:solidFill>
                  <a:srgbClr val="FFFFFF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心存敬畏</a:t>
            </a:r>
            <a:endParaRPr sz="840" b="1" spc="113">
              <a:solidFill>
                <a:srgbClr val="FFFFFF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345"/>
              </a:lnSpc>
            </a:pPr>
            <a:r>
              <a:rPr sz="840" b="1" spc="113">
                <a:solidFill>
                  <a:srgbClr val="FFFFFF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行有所止</a:t>
            </a:r>
            <a:endParaRPr sz="840" b="1" spc="113">
              <a:solidFill>
                <a:srgbClr val="FFFFFF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5086-26"/>
          <p:cNvSpPr txBox="1"/>
          <p:nvPr/>
        </p:nvSpPr>
        <p:spPr>
          <a:xfrm>
            <a:off x="1707356" y="839502"/>
            <a:ext cx="18965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十 不 准 · 硬 约 束</a:t>
            </a:r>
            <a:endParaRPr sz="123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5086-27"/>
          <p:cNvSpPr txBox="1"/>
          <p:nvPr/>
        </p:nvSpPr>
        <p:spPr>
          <a:xfrm>
            <a:off x="7943738" y="868077"/>
            <a:ext cx="64447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违者必究</a:t>
            </a:r>
            <a:endParaRPr sz="900" b="1" spc="56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55485088-29"/>
          <p:cNvSpPr txBox="1"/>
          <p:nvPr/>
        </p:nvSpPr>
        <p:spPr>
          <a:xfrm>
            <a:off x="1535049" y="1324496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55485089-31"/>
          <p:cNvSpPr txBox="1"/>
          <p:nvPr/>
        </p:nvSpPr>
        <p:spPr>
          <a:xfrm>
            <a:off x="2078831" y="1289558"/>
            <a:ext cx="3410538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不该说的不说、不该问的不问、不该看的不看。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55485090-32"/>
          <p:cNvSpPr txBox="1"/>
          <p:nvPr/>
        </p:nvSpPr>
        <p:spPr>
          <a:xfrm>
            <a:off x="1535049" y="1651657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855485091-34"/>
          <p:cNvSpPr txBox="1"/>
          <p:nvPr/>
        </p:nvSpPr>
        <p:spPr>
          <a:xfrm>
            <a:off x="2078831" y="1616720"/>
            <a:ext cx="2624725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不私自记录、复制、留存涉密信息。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55485092-35"/>
          <p:cNvSpPr txBox="1"/>
          <p:nvPr/>
        </p:nvSpPr>
        <p:spPr>
          <a:xfrm>
            <a:off x="1535049" y="1978819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55485093-37"/>
          <p:cNvSpPr txBox="1"/>
          <p:nvPr/>
        </p:nvSpPr>
        <p:spPr>
          <a:xfrm>
            <a:off x="2078831" y="1943881"/>
            <a:ext cx="3724863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不通过互联网、社交媒体传输涉密文件与敏感信息。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55485093-38"/>
          <p:cNvSpPr txBox="1"/>
          <p:nvPr/>
        </p:nvSpPr>
        <p:spPr>
          <a:xfrm>
            <a:off x="1535049" y="2305980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855485095-40"/>
          <p:cNvSpPr txBox="1"/>
          <p:nvPr/>
        </p:nvSpPr>
        <p:spPr>
          <a:xfrm>
            <a:off x="2078831" y="2271043"/>
            <a:ext cx="2467563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不使用手机拍摄、存储涉密资料。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855485095-41"/>
          <p:cNvSpPr txBox="1"/>
          <p:nvPr/>
        </p:nvSpPr>
        <p:spPr>
          <a:xfrm>
            <a:off x="1535049" y="2633142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855485097-43"/>
          <p:cNvSpPr txBox="1"/>
          <p:nvPr/>
        </p:nvSpPr>
        <p:spPr>
          <a:xfrm>
            <a:off x="2078831" y="2598204"/>
            <a:ext cx="3253375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不在公共场所、无关人员面前谈论保密内容。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855485097-44"/>
          <p:cNvSpPr txBox="1"/>
          <p:nvPr/>
        </p:nvSpPr>
        <p:spPr>
          <a:xfrm>
            <a:off x="1535049" y="2960303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06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855485099-46"/>
          <p:cNvSpPr txBox="1"/>
          <p:nvPr/>
        </p:nvSpPr>
        <p:spPr>
          <a:xfrm>
            <a:off x="2078831" y="2925366"/>
            <a:ext cx="3096213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不违规携带涉密载体外出或带离办公场所。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55485099-47"/>
          <p:cNvSpPr txBox="1"/>
          <p:nvPr/>
        </p:nvSpPr>
        <p:spPr>
          <a:xfrm>
            <a:off x="1535049" y="3287464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07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855485101-49"/>
          <p:cNvSpPr txBox="1"/>
          <p:nvPr/>
        </p:nvSpPr>
        <p:spPr>
          <a:xfrm>
            <a:off x="2078831" y="3252527"/>
            <a:ext cx="2939050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不擅自销毁或随意处置涉密文件与介质。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55485101-50"/>
          <p:cNvSpPr txBox="1"/>
          <p:nvPr/>
        </p:nvSpPr>
        <p:spPr>
          <a:xfrm>
            <a:off x="1535049" y="3614626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08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55485103-52"/>
          <p:cNvSpPr txBox="1"/>
          <p:nvPr/>
        </p:nvSpPr>
        <p:spPr>
          <a:xfrm>
            <a:off x="2078831" y="3579688"/>
            <a:ext cx="3410538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不连接非涉密设备、不交叉使用移动存储介质。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55485103-53"/>
          <p:cNvSpPr txBox="1"/>
          <p:nvPr/>
        </p:nvSpPr>
        <p:spPr>
          <a:xfrm>
            <a:off x="1535049" y="3941787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09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55485105-55"/>
          <p:cNvSpPr txBox="1"/>
          <p:nvPr/>
        </p:nvSpPr>
        <p:spPr>
          <a:xfrm>
            <a:off x="2078831" y="3906850"/>
            <a:ext cx="2624725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不向境外机构或个人提供涉密信息。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855485105-56"/>
          <p:cNvSpPr txBox="1"/>
          <p:nvPr/>
        </p:nvSpPr>
        <p:spPr>
          <a:xfrm>
            <a:off x="1535049" y="4268949"/>
            <a:ext cx="601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855485107-58"/>
          <p:cNvSpPr txBox="1"/>
          <p:nvPr/>
        </p:nvSpPr>
        <p:spPr>
          <a:xfrm>
            <a:off x="2078831" y="4234011"/>
            <a:ext cx="3410538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不心存侥幸，麻痹大意、贪图方便、疏忽过失。</a:t>
            </a:r>
            <a:endParaRPr sz="1230" b="1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5147-24"/>
          <p:cNvSpPr/>
          <p:nvPr/>
        </p:nvSpPr>
        <p:spPr>
          <a:xfrm>
            <a:off x="-1285875" y="571500"/>
            <a:ext cx="4000500" cy="4000500"/>
          </a:xfrm>
          <a:prstGeom prst="ellipse">
            <a:avLst/>
          </a:prstGeom>
          <a:gradFill rotWithShape="1">
            <a:gsLst>
              <a:gs pos="0">
                <a:srgbClr val="C0392B">
                  <a:alpha val="16000"/>
                </a:srgbClr>
              </a:gs>
              <a:gs pos="42000">
                <a:srgbClr val="C0392B">
                  <a:alpha val="5000"/>
                </a:srgbClr>
              </a:gs>
              <a:gs pos="70000">
                <a:srgbClr val="C0392B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5147-25"/>
          <p:cNvSpPr/>
          <p:nvPr/>
        </p:nvSpPr>
        <p:spPr>
          <a:xfrm>
            <a:off x="7000875" y="1071563"/>
            <a:ext cx="3000375" cy="3000375"/>
          </a:xfrm>
          <a:prstGeom prst="ellipse">
            <a:avLst/>
          </a:prstGeom>
          <a:gradFill rotWithShape="1">
            <a:gsLst>
              <a:gs pos="0">
                <a:srgbClr val="C0392B">
                  <a:alpha val="12000"/>
                </a:srgbClr>
              </a:gs>
              <a:gs pos="55000">
                <a:srgbClr val="C0392B">
                  <a:alpha val="3000"/>
                </a:srgbClr>
              </a:gs>
              <a:gs pos="70000">
                <a:srgbClr val="C0392B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55485130-1"/>
          <p:cNvSpPr/>
          <p:nvPr/>
        </p:nvSpPr>
        <p:spPr>
          <a:xfrm rot="1199999">
            <a:off x="3429000" y="4500563"/>
            <a:ext cx="128588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55485131-2"/>
          <p:cNvSpPr/>
          <p:nvPr/>
        </p:nvSpPr>
        <p:spPr>
          <a:xfrm rot="4500000">
            <a:off x="7300913" y="571500"/>
            <a:ext cx="128588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75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55485131-3"/>
          <p:cNvSpPr/>
          <p:nvPr/>
        </p:nvSpPr>
        <p:spPr>
          <a:xfrm rot="7800002">
            <a:off x="6429375" y="214312"/>
            <a:ext cx="128588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525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855485132-4"/>
          <p:cNvSpPr/>
          <p:nvPr/>
        </p:nvSpPr>
        <p:spPr>
          <a:xfrm rot="-9600001">
            <a:off x="8301038" y="4214813"/>
            <a:ext cx="128588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375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55485136-6"/>
          <p:cNvSpPr/>
          <p:nvPr/>
        </p:nvSpPr>
        <p:spPr>
          <a:xfrm>
            <a:off x="8445913" y="4529138"/>
            <a:ext cx="21031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09" y="0"/>
                </a:moveTo>
                <a:lnTo>
                  <a:pt x="101818" y="18000"/>
                </a:lnTo>
                <a:lnTo>
                  <a:pt x="101818" y="60000"/>
                </a:lnTo>
                <a:lnTo>
                  <a:pt x="50909" y="100000"/>
                </a:lnTo>
                <a:lnTo>
                  <a:pt x="0" y="60000"/>
                </a:lnTo>
                <a:lnTo>
                  <a:pt x="0" y="18000"/>
                </a:lnTo>
                <a:close/>
              </a:path>
            </a:pathLst>
          </a:custGeom>
          <a:solidFill>
            <a:srgbClr val="C0392B">
              <a:alpha val="5600"/>
            </a:srgbClr>
          </a:solidFill>
          <a:ln w="10716" algn="in">
            <a:solidFill>
              <a:srgbClr val="C0392B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el-1791855485140-16"/>
          <p:cNvSpPr/>
          <p:nvPr/>
        </p:nvSpPr>
        <p:spPr>
          <a:xfrm>
            <a:off x="8508206" y="4668441"/>
            <a:ext cx="85725" cy="85725"/>
          </a:xfrm>
          <a:prstGeom prst="roundRect">
            <a:avLst>
              <a:gd name="adj" fmla="val 22222"/>
            </a:avLst>
          </a:prstGeom>
          <a:solidFill>
            <a:srgbClr val="C0392B">
              <a:alpha val="2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5136-7"/>
          <p:cNvSpPr/>
          <p:nvPr/>
        </p:nvSpPr>
        <p:spPr>
          <a:xfrm>
            <a:off x="500063" y="4872038"/>
            <a:ext cx="2143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0392B"/>
              </a:gs>
              <a:gs pos="100000">
                <a:srgbClr val="C0392B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1" name="el-1791855485142-18"/>
          <p:cNvCxnSpPr/>
          <p:nvPr/>
        </p:nvCxnSpPr>
        <p:spPr>
          <a:xfrm>
            <a:off x="2778919" y="1785938"/>
            <a:ext cx="914" cy="1571625"/>
          </a:xfrm>
          <a:prstGeom prst="line">
            <a:avLst/>
          </a:prstGeom>
          <a:ln w="14288" cap="flat">
            <a:solidFill>
              <a:srgbClr val="C0392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855485145-22"/>
          <p:cNvCxnSpPr/>
          <p:nvPr/>
        </p:nvCxnSpPr>
        <p:spPr>
          <a:xfrm>
            <a:off x="3071813" y="1835944"/>
            <a:ext cx="1725774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855485146-23"/>
          <p:cNvCxnSpPr/>
          <p:nvPr/>
        </p:nvCxnSpPr>
        <p:spPr>
          <a:xfrm>
            <a:off x="3082528" y="3296841"/>
            <a:ext cx="914" cy="235744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55485142-17"/>
          <p:cNvSpPr txBox="1"/>
          <p:nvPr/>
        </p:nvSpPr>
        <p:spPr>
          <a:xfrm>
            <a:off x="0" y="1785938"/>
            <a:ext cx="4854893" cy="1571625"/>
          </a:xfrm>
          <a:prstGeom prst="rect">
            <a:avLst/>
          </a:prstGeom>
          <a:noFill/>
          <a:ln>
            <a:noFill/>
          </a:ln>
          <a:effectLst>
            <a:outerShdw blurRad="214313" algn="ctr">
              <a:srgbClr val="C0392B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112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3500" b="1" spc="-112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855485144-19"/>
          <p:cNvSpPr txBox="1"/>
          <p:nvPr/>
        </p:nvSpPr>
        <p:spPr>
          <a:xfrm>
            <a:off x="3071813" y="1610916"/>
            <a:ext cx="237442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CHAPTER FIVE</a:t>
            </a:r>
            <a:endParaRPr sz="1120" spc="450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855485144-20"/>
          <p:cNvSpPr txBox="1"/>
          <p:nvPr/>
        </p:nvSpPr>
        <p:spPr>
          <a:xfrm>
            <a:off x="3071813" y="2039541"/>
            <a:ext cx="4714875" cy="10287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l">
              <a:lnSpc>
                <a:spcPts val="4045"/>
              </a:lnSpc>
            </a:pPr>
            <a:r>
              <a:rPr sz="337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第五章　典型泄密案例警示</a:t>
            </a:r>
            <a:endParaRPr sz="337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55485144-21"/>
          <p:cNvSpPr txBox="1"/>
          <p:nvPr/>
        </p:nvSpPr>
        <p:spPr>
          <a:xfrm>
            <a:off x="3221831" y="3296841"/>
            <a:ext cx="332481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FFFFFF">
                    <a:alpha val="75000"/>
                  </a:srgbClr>
                </a:solidFill>
                <a:latin typeface="微软雅黑"/>
                <a:ea typeface="微软雅黑"/>
                <a:cs typeface="微软雅黑"/>
              </a:rPr>
              <a:t>以案为鉴、以案明纪，让保密纪律根植心中。</a:t>
            </a:r>
            <a:endParaRPr sz="1230" spc="28">
              <a:solidFill>
                <a:srgbClr val="FFFFFF">
                  <a:alpha val="7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55485135-5"/>
          <p:cNvSpPr/>
          <p:nvPr/>
        </p:nvSpPr>
        <p:spPr>
          <a:xfrm>
            <a:off x="357188" y="1893094"/>
            <a:ext cx="42863" cy="13573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0392B">
                  <a:alpha val="90000"/>
                </a:srgbClr>
              </a:gs>
              <a:gs pos="100000">
                <a:srgbClr val="C0392B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9" name="el-1791855485137-8"/>
          <p:cNvSpPr/>
          <p:nvPr/>
        </p:nvSpPr>
        <p:spPr>
          <a:xfrm>
            <a:off x="0" y="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" y="100000"/>
                </a:lnTo>
                <a:close/>
              </a:path>
            </a:pathLst>
          </a:custGeom>
          <a:solidFill>
            <a:srgbClr val="C0392B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55485137-9"/>
          <p:cNvSpPr/>
          <p:nvPr/>
        </p:nvSpPr>
        <p:spPr>
          <a:xfrm>
            <a:off x="0" y="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2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55485138-10"/>
          <p:cNvSpPr/>
          <p:nvPr/>
        </p:nvSpPr>
        <p:spPr>
          <a:xfrm>
            <a:off x="8858250" y="0"/>
            <a:ext cx="285750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25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175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55485138-11"/>
          <p:cNvSpPr/>
          <p:nvPr/>
        </p:nvSpPr>
        <p:spPr>
          <a:xfrm>
            <a:off x="9133284" y="0"/>
            <a:ext cx="1071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5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175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55485138-12"/>
          <p:cNvSpPr/>
          <p:nvPr/>
        </p:nvSpPr>
        <p:spPr>
          <a:xfrm>
            <a:off x="0" y="5132784"/>
            <a:ext cx="285750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175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55485138-13"/>
          <p:cNvSpPr/>
          <p:nvPr/>
        </p:nvSpPr>
        <p:spPr>
          <a:xfrm>
            <a:off x="0" y="4857750"/>
            <a:ext cx="1071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25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175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855485138-14"/>
          <p:cNvSpPr/>
          <p:nvPr/>
        </p:nvSpPr>
        <p:spPr>
          <a:xfrm>
            <a:off x="9129713" y="4572000"/>
            <a:ext cx="14288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7500"/>
                </a:lnTo>
                <a:close/>
              </a:path>
            </a:pathLst>
          </a:custGeom>
          <a:solidFill>
            <a:srgbClr val="C0392B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55485138-15"/>
          <p:cNvSpPr/>
          <p:nvPr/>
        </p:nvSpPr>
        <p:spPr>
          <a:xfrm>
            <a:off x="8572500" y="5129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>
              <a:alpha val="3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55485153-4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55485162-9"/>
          <p:cNvSpPr/>
          <p:nvPr/>
        </p:nvSpPr>
        <p:spPr>
          <a:xfrm rot="2700000">
            <a:off x="400050" y="35718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55485153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55485161-8"/>
          <p:cNvCxnSpPr/>
          <p:nvPr/>
        </p:nvCxnSpPr>
        <p:spPr>
          <a:xfrm>
            <a:off x="8272909" y="4886325"/>
            <a:ext cx="914" cy="1714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55485159-5"/>
          <p:cNvSpPr txBox="1"/>
          <p:nvPr/>
        </p:nvSpPr>
        <p:spPr>
          <a:xfrm>
            <a:off x="557213" y="171450"/>
            <a:ext cx="18546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泄密典型案例剖析</a:t>
            </a:r>
            <a:endParaRPr sz="1570" b="1" spc="113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55485159-6"/>
          <p:cNvSpPr txBox="1"/>
          <p:nvPr/>
        </p:nvSpPr>
        <p:spPr>
          <a:xfrm>
            <a:off x="7376703" y="4886325"/>
            <a:ext cx="1019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 保密培训</a:t>
            </a:r>
            <a:endParaRPr sz="900" b="1" spc="225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5160-7"/>
          <p:cNvSpPr txBox="1"/>
          <p:nvPr/>
        </p:nvSpPr>
        <p:spPr>
          <a:xfrm>
            <a:off x="8394353" y="4907756"/>
            <a:ext cx="6856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18 / 19</a:t>
            </a:r>
            <a:endParaRPr sz="900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5152-1"/>
          <p:cNvSpPr/>
          <p:nvPr/>
        </p:nvSpPr>
        <p:spPr>
          <a:xfrm>
            <a:off x="178594" y="3750469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50000"/>
                </a:lnTo>
                <a:lnTo>
                  <a:pt x="50000" y="100000"/>
                </a:lnTo>
                <a:lnTo>
                  <a:pt x="0" y="50000"/>
                </a:lnTo>
                <a:close/>
              </a:path>
            </a:pathLst>
          </a:custGeom>
          <a:solidFill>
            <a:srgbClr val="C0392B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55485153-2"/>
          <p:cNvSpPr/>
          <p:nvPr/>
        </p:nvSpPr>
        <p:spPr>
          <a:xfrm>
            <a:off x="7465219" y="928688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70000" y="0"/>
                </a:lnTo>
                <a:lnTo>
                  <a:pt x="100000" y="100000"/>
                </a:lnTo>
                <a:lnTo>
                  <a:pt x="30000" y="100000"/>
                </a:lnTo>
                <a:close/>
              </a:path>
            </a:pathLst>
          </a:custGeom>
          <a:solidFill>
            <a:srgbClr val="C9A227">
              <a:alpha val="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55485168-14"/>
          <p:cNvSpPr/>
          <p:nvPr/>
        </p:nvSpPr>
        <p:spPr>
          <a:xfrm>
            <a:off x="400050" y="784473"/>
            <a:ext cx="8343900" cy="11407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55485171-18"/>
          <p:cNvCxnSpPr/>
          <p:nvPr/>
        </p:nvCxnSpPr>
        <p:spPr>
          <a:xfrm>
            <a:off x="417909" y="784473"/>
            <a:ext cx="914" cy="1140768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55485185-31"/>
          <p:cNvSpPr/>
          <p:nvPr/>
        </p:nvSpPr>
        <p:spPr>
          <a:xfrm>
            <a:off x="592931" y="902345"/>
            <a:ext cx="46434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855485180-27"/>
          <p:cNvCxnSpPr/>
          <p:nvPr/>
        </p:nvCxnSpPr>
        <p:spPr>
          <a:xfrm>
            <a:off x="592931" y="1621631"/>
            <a:ext cx="798671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55485169-15"/>
          <p:cNvSpPr/>
          <p:nvPr/>
        </p:nvSpPr>
        <p:spPr>
          <a:xfrm>
            <a:off x="400050" y="2010966"/>
            <a:ext cx="8343900" cy="9525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855485171-19"/>
          <p:cNvCxnSpPr/>
          <p:nvPr/>
        </p:nvCxnSpPr>
        <p:spPr>
          <a:xfrm>
            <a:off x="417909" y="2010966"/>
            <a:ext cx="914" cy="952574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55485187-34"/>
          <p:cNvSpPr/>
          <p:nvPr/>
        </p:nvSpPr>
        <p:spPr>
          <a:xfrm>
            <a:off x="592931" y="2128838"/>
            <a:ext cx="46434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855485181-28"/>
          <p:cNvCxnSpPr/>
          <p:nvPr/>
        </p:nvCxnSpPr>
        <p:spPr>
          <a:xfrm>
            <a:off x="592931" y="2659931"/>
            <a:ext cx="798671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55485169-16"/>
          <p:cNvSpPr/>
          <p:nvPr/>
        </p:nvSpPr>
        <p:spPr>
          <a:xfrm>
            <a:off x="400050" y="3049265"/>
            <a:ext cx="8343900" cy="9525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5DAE1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855485172-20"/>
          <p:cNvCxnSpPr/>
          <p:nvPr/>
        </p:nvCxnSpPr>
        <p:spPr>
          <a:xfrm>
            <a:off x="417909" y="3049265"/>
            <a:ext cx="914" cy="952574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855485188-37"/>
          <p:cNvSpPr/>
          <p:nvPr/>
        </p:nvSpPr>
        <p:spPr>
          <a:xfrm>
            <a:off x="592931" y="3167137"/>
            <a:ext cx="46434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855485182-29"/>
          <p:cNvCxnSpPr/>
          <p:nvPr/>
        </p:nvCxnSpPr>
        <p:spPr>
          <a:xfrm>
            <a:off x="592931" y="3698230"/>
            <a:ext cx="7986713" cy="914"/>
          </a:xfrm>
          <a:prstGeom prst="line">
            <a:avLst/>
          </a:prstGeom>
          <a:ln w="7144" cap="flat">
            <a:solidFill>
              <a:srgbClr val="EDF0F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55485163-10"/>
          <p:cNvSpPr/>
          <p:nvPr/>
        </p:nvSpPr>
        <p:spPr>
          <a:xfrm>
            <a:off x="400050" y="4116139"/>
            <a:ext cx="8343900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55485170-17"/>
          <p:cNvSpPr/>
          <p:nvPr/>
        </p:nvSpPr>
        <p:spPr>
          <a:xfrm>
            <a:off x="600075" y="4244727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20000"/>
                </a:lnTo>
                <a:lnTo>
                  <a:pt x="100000" y="75000"/>
                </a:lnTo>
                <a:lnTo>
                  <a:pt x="50000" y="100000"/>
                </a:lnTo>
                <a:lnTo>
                  <a:pt x="0" y="75000"/>
                </a:lnTo>
                <a:lnTo>
                  <a:pt x="0" y="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5" name="el-1791855485167-13"/>
          <p:cNvCxnSpPr/>
          <p:nvPr/>
        </p:nvCxnSpPr>
        <p:spPr>
          <a:xfrm>
            <a:off x="7387754" y="4230439"/>
            <a:ext cx="914" cy="185738"/>
          </a:xfrm>
          <a:prstGeom prst="line">
            <a:avLst/>
          </a:prstGeom>
          <a:ln w="7144" cap="flat">
            <a:solidFill>
              <a:srgbClr val="FFFFFF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55485185-30"/>
          <p:cNvSpPr txBox="1"/>
          <p:nvPr/>
        </p:nvSpPr>
        <p:spPr>
          <a:xfrm>
            <a:off x="664369" y="923776"/>
            <a:ext cx="4629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案例一</a:t>
            </a:r>
            <a:endParaRPr sz="78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55485186-32"/>
          <p:cNvSpPr txBox="1"/>
          <p:nvPr/>
        </p:nvSpPr>
        <p:spPr>
          <a:xfrm>
            <a:off x="1143000" y="891629"/>
            <a:ext cx="15385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职务泄密 · 前程尽毁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55485175-21"/>
          <p:cNvSpPr txBox="1"/>
          <p:nvPr/>
        </p:nvSpPr>
        <p:spPr>
          <a:xfrm>
            <a:off x="592931" y="1155948"/>
            <a:ext cx="7986713" cy="37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5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某机关年轻干部沉迷网络博彩，为偿还赌债偷拍涉密文件发给境外机构，非法获利7万余元，最终因犯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为境外非法提供国家秘密罪</a:t>
            </a: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被依法追责，前程尽毁。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55485176-22"/>
          <p:cNvSpPr txBox="1"/>
          <p:nvPr/>
        </p:nvSpPr>
        <p:spPr>
          <a:xfrm>
            <a:off x="592931" y="1668066"/>
            <a:ext cx="8152733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教训：</a:t>
            </a:r>
            <a:r>
              <a:rPr sz="780" spc="17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贪欲是泄密之源 · 红线不可逾越</a:t>
            </a:r>
            <a:endParaRPr sz="780" spc="17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55485186-33"/>
          <p:cNvSpPr txBox="1"/>
          <p:nvPr/>
        </p:nvSpPr>
        <p:spPr>
          <a:xfrm>
            <a:off x="664369" y="2150269"/>
            <a:ext cx="4629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案例二</a:t>
            </a:r>
            <a:endParaRPr sz="78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55485187-35"/>
          <p:cNvSpPr txBox="1"/>
          <p:nvPr/>
        </p:nvSpPr>
        <p:spPr>
          <a:xfrm>
            <a:off x="1143000" y="2118122"/>
            <a:ext cx="15385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商业秘密 · 同业窃取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55485176-23"/>
          <p:cNvSpPr txBox="1"/>
          <p:nvPr/>
        </p:nvSpPr>
        <p:spPr>
          <a:xfrm>
            <a:off x="592931" y="2382441"/>
            <a:ext cx="8227171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某科技公司员工在职期间注册同业竞争公司，擅自带出3D打印技术文件，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20款产品</a:t>
            </a: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与原公司商业秘密相同或实质相同，被依法查处。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55485177-24"/>
          <p:cNvSpPr txBox="1"/>
          <p:nvPr/>
        </p:nvSpPr>
        <p:spPr>
          <a:xfrm>
            <a:off x="592931" y="2706365"/>
            <a:ext cx="8152733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教训：</a:t>
            </a:r>
            <a:r>
              <a:rPr sz="780" spc="17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竞业禁止 · 核心技术必须坚守</a:t>
            </a:r>
            <a:endParaRPr sz="780" spc="17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55485187-36"/>
          <p:cNvSpPr txBox="1"/>
          <p:nvPr/>
        </p:nvSpPr>
        <p:spPr>
          <a:xfrm>
            <a:off x="664369" y="3188568"/>
            <a:ext cx="4629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案例三</a:t>
            </a:r>
            <a:endParaRPr sz="78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55485188-38"/>
          <p:cNvSpPr txBox="1"/>
          <p:nvPr/>
        </p:nvSpPr>
        <p:spPr>
          <a:xfrm>
            <a:off x="1143000" y="3156421"/>
            <a:ext cx="15385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2A3C"/>
                </a:solidFill>
                <a:latin typeface="微软雅黑"/>
                <a:ea typeface="微软雅黑"/>
                <a:cs typeface="微软雅黑"/>
              </a:rPr>
              <a:t>退休泄密 · 晚节不保</a:t>
            </a:r>
            <a:endParaRPr sz="1120" b="1" spc="28">
              <a:solidFill>
                <a:srgbClr val="1F2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55485178-25"/>
          <p:cNvSpPr txBox="1"/>
          <p:nvPr/>
        </p:nvSpPr>
        <p:spPr>
          <a:xfrm>
            <a:off x="592931" y="3420740"/>
            <a:ext cx="8149447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某国企涉密岗位职工退休后被境外间谍机关以高额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"咨询报酬"</a:t>
            </a:r>
            <a:r>
              <a:rPr sz="950">
                <a:solidFill>
                  <a:srgbClr val="2A3446"/>
                </a:solidFill>
                <a:latin typeface="微软雅黑"/>
                <a:ea typeface="微软雅黑"/>
                <a:cs typeface="微软雅黑"/>
              </a:rPr>
              <a:t>诱惑，利用与原单位在职人员交往便利获取核心涉密信息。</a:t>
            </a:r>
            <a:endParaRPr sz="950">
              <a:solidFill>
                <a:srgbClr val="2A344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55485179-26"/>
          <p:cNvSpPr txBox="1"/>
          <p:nvPr/>
        </p:nvSpPr>
        <p:spPr>
          <a:xfrm>
            <a:off x="592931" y="3744664"/>
            <a:ext cx="8152733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教训：</a:t>
            </a:r>
            <a:r>
              <a:rPr sz="780" spc="17">
                <a:solidFill>
                  <a:srgbClr val="7A8494"/>
                </a:solidFill>
                <a:latin typeface="微软雅黑"/>
                <a:ea typeface="微软雅黑"/>
                <a:cs typeface="微软雅黑"/>
              </a:rPr>
              <a:t>保密义务终身有效 · 侥幸必被严惩</a:t>
            </a:r>
            <a:endParaRPr sz="780" spc="17">
              <a:solidFill>
                <a:srgbClr val="7A84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55485165-11"/>
          <p:cNvSpPr txBox="1"/>
          <p:nvPr/>
        </p:nvSpPr>
        <p:spPr>
          <a:xfrm>
            <a:off x="871538" y="4216152"/>
            <a:ext cx="47952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泄密一旦发生，损失无法挽回，责任无法推卸 —— 务必警钟长鸣</a:t>
            </a:r>
            <a:endParaRPr sz="118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55485166-12"/>
          <p:cNvSpPr txBox="1"/>
          <p:nvPr/>
        </p:nvSpPr>
        <p:spPr>
          <a:xfrm>
            <a:off x="7534201" y="4266158"/>
            <a:ext cx="119946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FFFFFF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以案为鉴 · 以案明纪</a:t>
            </a:r>
            <a:endParaRPr sz="900">
              <a:solidFill>
                <a:srgbClr val="FFFFFF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55486122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E1A2B">
                  <a:alpha val="50000"/>
                </a:srgbClr>
              </a:gs>
              <a:gs pos="100000">
                <a:srgbClr val="0E1A2B">
                  <a:alpha val="92000"/>
                </a:srgbClr>
              </a:gs>
            </a:gsLst>
            <a:path path="circle">
              <a:fillToRect l="50000" t="40000" r="50000" b="6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55486126-2"/>
          <p:cNvSpPr/>
          <p:nvPr/>
        </p:nvSpPr>
        <p:spPr>
          <a:xfrm>
            <a:off x="8201025" y="4314825"/>
            <a:ext cx="485775" cy="48577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A227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55486128-3"/>
          <p:cNvSpPr/>
          <p:nvPr/>
        </p:nvSpPr>
        <p:spPr>
          <a:xfrm>
            <a:off x="8315325" y="4429125"/>
            <a:ext cx="242888" cy="242888"/>
          </a:xfrm>
          <a:prstGeom prst="ellipse">
            <a:avLst/>
          </a:prstGeom>
          <a:noFill/>
          <a:ln w="7144" algn="in">
            <a:solidFill>
              <a:srgbClr val="C9A227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855486136-9"/>
          <p:cNvSpPr/>
          <p:nvPr/>
        </p:nvSpPr>
        <p:spPr>
          <a:xfrm>
            <a:off x="2857500" y="2867881"/>
            <a:ext cx="3429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6" name="el-1791855486133-8"/>
          <p:cNvCxnSpPr/>
          <p:nvPr/>
        </p:nvCxnSpPr>
        <p:spPr>
          <a:xfrm>
            <a:off x="3898590" y="3818669"/>
            <a:ext cx="1346708" cy="914"/>
          </a:xfrm>
          <a:prstGeom prst="line">
            <a:avLst/>
          </a:prstGeom>
          <a:ln w="7144" cap="flat">
            <a:solidFill>
              <a:srgbClr val="FFFFF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55486130-4"/>
          <p:cNvSpPr txBox="1"/>
          <p:nvPr/>
        </p:nvSpPr>
        <p:spPr>
          <a:xfrm>
            <a:off x="2200275" y="2292809"/>
            <a:ext cx="4743450" cy="446484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algn="ctr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810" b="1" spc="225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人人都是保密第一责任人</a:t>
            </a:r>
            <a:endParaRPr sz="2810" b="1" spc="225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55486131-5"/>
          <p:cNvSpPr txBox="1"/>
          <p:nvPr/>
        </p:nvSpPr>
        <p:spPr>
          <a:xfrm>
            <a:off x="2151697" y="3053618"/>
            <a:ext cx="4840605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DAB73F"/>
                </a:solidFill>
                <a:latin typeface="微软雅黑"/>
                <a:ea typeface="微软雅黑"/>
                <a:cs typeface="微软雅黑"/>
              </a:rPr>
              <a:t>保密不是发展的束缚，而是保障企业基业长青的根基</a:t>
            </a:r>
            <a:endParaRPr sz="1350" b="1" spc="225">
              <a:solidFill>
                <a:srgbClr val="DAB7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55486131-6"/>
          <p:cNvSpPr txBox="1"/>
          <p:nvPr/>
        </p:nvSpPr>
        <p:spPr>
          <a:xfrm>
            <a:off x="2625444" y="3379329"/>
            <a:ext cx="3893112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 spc="169">
                <a:solidFill>
                  <a:srgbClr val="FFFFFF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人人学保密 · 人人懂保密 · 人人守保密</a:t>
            </a:r>
            <a:endParaRPr sz="1230" b="1" spc="169">
              <a:solidFill>
                <a:srgbClr val="FFFFFF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el-1791855486131-7"/>
          <p:cNvSpPr txBox="1"/>
          <p:nvPr/>
        </p:nvSpPr>
        <p:spPr>
          <a:xfrm>
            <a:off x="3720711" y="3893679"/>
            <a:ext cx="170246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55000"/>
                  </a:srgbClr>
                </a:solidFill>
                <a:latin typeface="微软雅黑"/>
                <a:ea typeface="微软雅黑"/>
                <a:cs typeface="微软雅黑"/>
              </a:rPr>
              <a:t>保密无小事 · 责任大于天</a:t>
            </a:r>
            <a:endParaRPr sz="840" spc="113">
              <a:solidFill>
                <a:srgbClr val="FFFFFF">
                  <a:alpha val="5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55486139-10"/>
          <p:cNvSpPr/>
          <p:nvPr/>
        </p:nvSpPr>
        <p:spPr>
          <a:xfrm>
            <a:off x="4188523" y="1056940"/>
            <a:ext cx="766953" cy="1042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975" y="0"/>
                </a:moveTo>
                <a:lnTo>
                  <a:pt x="99951" y="18000"/>
                </a:lnTo>
                <a:lnTo>
                  <a:pt x="99951" y="58000"/>
                </a:lnTo>
                <a:lnTo>
                  <a:pt x="81778" y="88000"/>
                </a:lnTo>
                <a:lnTo>
                  <a:pt x="49975" y="100000"/>
                </a:lnTo>
                <a:lnTo>
                  <a:pt x="18173" y="88000"/>
                </a:lnTo>
                <a:lnTo>
                  <a:pt x="0" y="58000"/>
                </a:lnTo>
                <a:lnTo>
                  <a:pt x="0" y="18000"/>
                </a:lnTo>
                <a:close/>
              </a:path>
            </a:pathLst>
          </a:custGeom>
          <a:gradFill rotWithShape="1">
            <a:gsLst>
              <a:gs pos="0">
                <a:srgbClr val="DAB73F"/>
              </a:gs>
              <a:gs pos="55000">
                <a:srgbClr val="C9A227"/>
              </a:gs>
              <a:gs pos="100000">
                <a:srgbClr val="9C7C1F"/>
              </a:gs>
            </a:gsLst>
            <a:lin ang="3300000" scaled="0"/>
          </a:gradFill>
          <a:ln>
            <a:noFill/>
          </a:ln>
          <a:effectLst>
            <a:outerShdw sx="101863" sy="101370" algn="ctr">
              <a:srgbClr val="FFD764">
                <a:alpha val="40000"/>
              </a:srgbClr>
            </a:outerShdw>
          </a:effectLst>
        </p:spPr>
        <p:txBody>
          <a:bodyPr/>
          <a:lstStyle/>
          <a:p/>
        </p:txBody>
      </p:sp>
      <p:sp>
        <p:nvSpPr>
          <p:cNvPr id="12" name="el-1791855486167-11"/>
          <p:cNvSpPr/>
          <p:nvPr/>
        </p:nvSpPr>
        <p:spPr>
          <a:xfrm>
            <a:off x="4450556" y="1328403"/>
            <a:ext cx="18752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50" y="27522"/>
                </a:moveTo>
                <a:lnTo>
                  <a:pt x="31650" y="27522"/>
                </a:lnTo>
                <a:lnTo>
                  <a:pt x="31650" y="36696"/>
                </a:lnTo>
                <a:lnTo>
                  <a:pt x="66800" y="36696"/>
                </a:lnTo>
                <a:lnTo>
                  <a:pt x="66800" y="27522"/>
                </a:lnTo>
                <a:cubicBezTo>
                  <a:pt x="66667" y="23174"/>
                  <a:pt x="64983" y="19536"/>
                  <a:pt x="61750" y="16609"/>
                </a:cubicBezTo>
                <a:lnTo>
                  <a:pt x="61750" y="16609"/>
                </a:lnTo>
                <a:cubicBezTo>
                  <a:pt x="58383" y="13826"/>
                  <a:pt x="54200" y="12362"/>
                  <a:pt x="49200" y="12217"/>
                </a:cubicBezTo>
                <a:lnTo>
                  <a:pt x="49200" y="12217"/>
                </a:lnTo>
                <a:cubicBezTo>
                  <a:pt x="44233" y="12362"/>
                  <a:pt x="40067" y="13826"/>
                  <a:pt x="36700" y="16609"/>
                </a:cubicBezTo>
                <a:lnTo>
                  <a:pt x="36700" y="16609"/>
                </a:lnTo>
                <a:cubicBezTo>
                  <a:pt x="33467" y="19536"/>
                  <a:pt x="31783" y="23174"/>
                  <a:pt x="31650" y="27522"/>
                </a:cubicBezTo>
                <a:lnTo>
                  <a:pt x="31650" y="27522"/>
                </a:lnTo>
                <a:moveTo>
                  <a:pt x="17600" y="36696"/>
                </a:moveTo>
                <a:lnTo>
                  <a:pt x="17600" y="36696"/>
                </a:lnTo>
                <a:lnTo>
                  <a:pt x="17600" y="27522"/>
                </a:lnTo>
                <a:cubicBezTo>
                  <a:pt x="17867" y="19754"/>
                  <a:pt x="20933" y="13261"/>
                  <a:pt x="26800" y="8043"/>
                </a:cubicBezTo>
                <a:lnTo>
                  <a:pt x="26800" y="8043"/>
                </a:lnTo>
                <a:cubicBezTo>
                  <a:pt x="32800" y="2942"/>
                  <a:pt x="40267" y="261"/>
                  <a:pt x="49200" y="0"/>
                </a:cubicBezTo>
                <a:lnTo>
                  <a:pt x="49200" y="0"/>
                </a:lnTo>
                <a:cubicBezTo>
                  <a:pt x="58133" y="261"/>
                  <a:pt x="65617" y="2942"/>
                  <a:pt x="71650" y="8043"/>
                </a:cubicBezTo>
                <a:lnTo>
                  <a:pt x="71650" y="8043"/>
                </a:lnTo>
                <a:cubicBezTo>
                  <a:pt x="77483" y="13261"/>
                  <a:pt x="80550" y="19754"/>
                  <a:pt x="80850" y="27522"/>
                </a:cubicBezTo>
                <a:lnTo>
                  <a:pt x="80850" y="27522"/>
                </a:lnTo>
                <a:lnTo>
                  <a:pt x="80850" y="36696"/>
                </a:lnTo>
                <a:lnTo>
                  <a:pt x="84400" y="36696"/>
                </a:lnTo>
                <a:cubicBezTo>
                  <a:pt x="88333" y="36812"/>
                  <a:pt x="91617" y="38014"/>
                  <a:pt x="94250" y="40304"/>
                </a:cubicBezTo>
                <a:lnTo>
                  <a:pt x="94250" y="40304"/>
                </a:lnTo>
                <a:cubicBezTo>
                  <a:pt x="96883" y="42594"/>
                  <a:pt x="98283" y="45464"/>
                  <a:pt x="98450" y="48913"/>
                </a:cubicBezTo>
                <a:lnTo>
                  <a:pt x="98450" y="48913"/>
                </a:lnTo>
                <a:lnTo>
                  <a:pt x="98450" y="85609"/>
                </a:lnTo>
                <a:cubicBezTo>
                  <a:pt x="98283" y="89029"/>
                  <a:pt x="96883" y="91899"/>
                  <a:pt x="94250" y="94217"/>
                </a:cubicBezTo>
                <a:lnTo>
                  <a:pt x="94250" y="94217"/>
                </a:lnTo>
                <a:cubicBezTo>
                  <a:pt x="91617" y="96507"/>
                  <a:pt x="88333" y="97710"/>
                  <a:pt x="84400" y="97826"/>
                </a:cubicBezTo>
                <a:lnTo>
                  <a:pt x="84400" y="97826"/>
                </a:lnTo>
                <a:lnTo>
                  <a:pt x="14050" y="97826"/>
                </a:lnTo>
                <a:cubicBezTo>
                  <a:pt x="10117" y="97710"/>
                  <a:pt x="6817" y="96507"/>
                  <a:pt x="4150" y="94217"/>
                </a:cubicBezTo>
                <a:lnTo>
                  <a:pt x="4150" y="94217"/>
                </a:lnTo>
                <a:cubicBezTo>
                  <a:pt x="1517" y="91899"/>
                  <a:pt x="133" y="89029"/>
                  <a:pt x="0" y="85609"/>
                </a:cubicBezTo>
                <a:lnTo>
                  <a:pt x="0" y="85609"/>
                </a:lnTo>
                <a:lnTo>
                  <a:pt x="0" y="48913"/>
                </a:lnTo>
                <a:cubicBezTo>
                  <a:pt x="133" y="45464"/>
                  <a:pt x="1517" y="42594"/>
                  <a:pt x="4150" y="40304"/>
                </a:cubicBezTo>
                <a:lnTo>
                  <a:pt x="4150" y="40304"/>
                </a:lnTo>
                <a:cubicBezTo>
                  <a:pt x="6817" y="38014"/>
                  <a:pt x="10117" y="36812"/>
                  <a:pt x="14050" y="36696"/>
                </a:cubicBezTo>
                <a:lnTo>
                  <a:pt x="14050" y="36696"/>
                </a:lnTo>
                <a:lnTo>
                  <a:pt x="17600" y="36696"/>
                </a:lnTo>
              </a:path>
            </a:pathLst>
          </a:custGeom>
          <a:solidFill>
            <a:srgbClr val="1F2A3C">
              <a:alpha val="3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55486169-12"/>
          <p:cNvSpPr/>
          <p:nvPr/>
        </p:nvSpPr>
        <p:spPr>
          <a:xfrm>
            <a:off x="4411266" y="1481977"/>
            <a:ext cx="321469" cy="1929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88" y="5550"/>
                </a:moveTo>
                <a:lnTo>
                  <a:pt x="50088" y="5550"/>
                </a:lnTo>
                <a:lnTo>
                  <a:pt x="35206" y="26350"/>
                </a:lnTo>
                <a:cubicBezTo>
                  <a:pt x="33873" y="28117"/>
                  <a:pt x="33098" y="30317"/>
                  <a:pt x="32882" y="32950"/>
                </a:cubicBezTo>
                <a:lnTo>
                  <a:pt x="32882" y="32950"/>
                </a:lnTo>
                <a:cubicBezTo>
                  <a:pt x="32784" y="35583"/>
                  <a:pt x="33196" y="38050"/>
                  <a:pt x="34118" y="40350"/>
                </a:cubicBezTo>
                <a:lnTo>
                  <a:pt x="34118" y="40350"/>
                </a:lnTo>
                <a:cubicBezTo>
                  <a:pt x="35157" y="42617"/>
                  <a:pt x="36500" y="43933"/>
                  <a:pt x="38147" y="44300"/>
                </a:cubicBezTo>
                <a:lnTo>
                  <a:pt x="38147" y="44300"/>
                </a:lnTo>
                <a:cubicBezTo>
                  <a:pt x="39696" y="44833"/>
                  <a:pt x="41196" y="44217"/>
                  <a:pt x="42647" y="42450"/>
                </a:cubicBezTo>
                <a:lnTo>
                  <a:pt x="42647" y="42450"/>
                </a:lnTo>
                <a:lnTo>
                  <a:pt x="58000" y="21900"/>
                </a:lnTo>
                <a:cubicBezTo>
                  <a:pt x="59353" y="20500"/>
                  <a:pt x="60549" y="20767"/>
                  <a:pt x="61588" y="22700"/>
                </a:cubicBezTo>
                <a:lnTo>
                  <a:pt x="61588" y="22700"/>
                </a:lnTo>
                <a:cubicBezTo>
                  <a:pt x="62412" y="24800"/>
                  <a:pt x="62255" y="26817"/>
                  <a:pt x="61118" y="28750"/>
                </a:cubicBezTo>
                <a:lnTo>
                  <a:pt x="61118" y="28750"/>
                </a:lnTo>
                <a:lnTo>
                  <a:pt x="57853" y="32950"/>
                </a:lnTo>
                <a:lnTo>
                  <a:pt x="79412" y="66700"/>
                </a:lnTo>
                <a:lnTo>
                  <a:pt x="79412" y="16900"/>
                </a:lnTo>
                <a:lnTo>
                  <a:pt x="79265" y="16900"/>
                </a:lnTo>
                <a:lnTo>
                  <a:pt x="78647" y="16350"/>
                </a:lnTo>
                <a:lnTo>
                  <a:pt x="67471" y="3950"/>
                </a:lnTo>
                <a:cubicBezTo>
                  <a:pt x="64980" y="1317"/>
                  <a:pt x="62294" y="0"/>
                  <a:pt x="59412" y="0"/>
                </a:cubicBezTo>
                <a:lnTo>
                  <a:pt x="59412" y="0"/>
                </a:lnTo>
                <a:cubicBezTo>
                  <a:pt x="56000" y="0"/>
                  <a:pt x="52892" y="1850"/>
                  <a:pt x="50088" y="5550"/>
                </a:cubicBezTo>
                <a:lnTo>
                  <a:pt x="50088" y="5550"/>
                </a:lnTo>
                <a:moveTo>
                  <a:pt x="53676" y="38500"/>
                </a:moveTo>
                <a:lnTo>
                  <a:pt x="53676" y="38500"/>
                </a:lnTo>
                <a:lnTo>
                  <a:pt x="45588" y="49050"/>
                </a:lnTo>
                <a:cubicBezTo>
                  <a:pt x="43118" y="52217"/>
                  <a:pt x="40382" y="53450"/>
                  <a:pt x="37382" y="52750"/>
                </a:cubicBezTo>
                <a:lnTo>
                  <a:pt x="37382" y="52750"/>
                </a:lnTo>
                <a:cubicBezTo>
                  <a:pt x="34480" y="52050"/>
                  <a:pt x="32049" y="49583"/>
                  <a:pt x="30088" y="45350"/>
                </a:cubicBezTo>
                <a:lnTo>
                  <a:pt x="30088" y="45350"/>
                </a:lnTo>
                <a:cubicBezTo>
                  <a:pt x="28324" y="41117"/>
                  <a:pt x="27647" y="36633"/>
                  <a:pt x="28059" y="31900"/>
                </a:cubicBezTo>
                <a:lnTo>
                  <a:pt x="28059" y="31900"/>
                </a:lnTo>
                <a:cubicBezTo>
                  <a:pt x="28373" y="27167"/>
                  <a:pt x="29667" y="23133"/>
                  <a:pt x="31941" y="19800"/>
                </a:cubicBezTo>
                <a:lnTo>
                  <a:pt x="31941" y="19800"/>
                </a:lnTo>
                <a:lnTo>
                  <a:pt x="44971" y="2100"/>
                </a:lnTo>
                <a:cubicBezTo>
                  <a:pt x="43108" y="700"/>
                  <a:pt x="41196" y="0"/>
                  <a:pt x="39235" y="0"/>
                </a:cubicBezTo>
                <a:lnTo>
                  <a:pt x="39235" y="0"/>
                </a:lnTo>
                <a:cubicBezTo>
                  <a:pt x="36235" y="0"/>
                  <a:pt x="33500" y="1400"/>
                  <a:pt x="31029" y="4200"/>
                </a:cubicBezTo>
                <a:lnTo>
                  <a:pt x="31029" y="4200"/>
                </a:lnTo>
                <a:lnTo>
                  <a:pt x="19853" y="16900"/>
                </a:lnTo>
                <a:lnTo>
                  <a:pt x="19853" y="75950"/>
                </a:lnTo>
                <a:lnTo>
                  <a:pt x="24206" y="75950"/>
                </a:lnTo>
                <a:lnTo>
                  <a:pt x="38471" y="97800"/>
                </a:lnTo>
                <a:cubicBezTo>
                  <a:pt x="40020" y="100267"/>
                  <a:pt x="41775" y="101417"/>
                  <a:pt x="43735" y="101250"/>
                </a:cubicBezTo>
                <a:lnTo>
                  <a:pt x="43735" y="101250"/>
                </a:lnTo>
                <a:cubicBezTo>
                  <a:pt x="45696" y="101083"/>
                  <a:pt x="47402" y="99683"/>
                  <a:pt x="48853" y="97050"/>
                </a:cubicBezTo>
                <a:lnTo>
                  <a:pt x="48853" y="97050"/>
                </a:lnTo>
                <a:cubicBezTo>
                  <a:pt x="49794" y="95450"/>
                  <a:pt x="50412" y="93683"/>
                  <a:pt x="50706" y="91750"/>
                </a:cubicBezTo>
                <a:lnTo>
                  <a:pt x="50706" y="91750"/>
                </a:lnTo>
                <a:lnTo>
                  <a:pt x="53353" y="95700"/>
                </a:lnTo>
                <a:cubicBezTo>
                  <a:pt x="54902" y="98167"/>
                  <a:pt x="56657" y="99317"/>
                  <a:pt x="58618" y="99150"/>
                </a:cubicBezTo>
                <a:lnTo>
                  <a:pt x="58618" y="99150"/>
                </a:lnTo>
                <a:cubicBezTo>
                  <a:pt x="60598" y="98983"/>
                  <a:pt x="62304" y="97567"/>
                  <a:pt x="63735" y="94900"/>
                </a:cubicBezTo>
                <a:lnTo>
                  <a:pt x="63735" y="94900"/>
                </a:lnTo>
                <a:cubicBezTo>
                  <a:pt x="64461" y="93700"/>
                  <a:pt x="64980" y="92300"/>
                  <a:pt x="65294" y="90700"/>
                </a:cubicBezTo>
                <a:lnTo>
                  <a:pt x="65294" y="90700"/>
                </a:lnTo>
                <a:cubicBezTo>
                  <a:pt x="66843" y="92467"/>
                  <a:pt x="68500" y="93167"/>
                  <a:pt x="70265" y="92800"/>
                </a:cubicBezTo>
                <a:lnTo>
                  <a:pt x="70265" y="92800"/>
                </a:lnTo>
                <a:cubicBezTo>
                  <a:pt x="72127" y="92467"/>
                  <a:pt x="73676" y="91067"/>
                  <a:pt x="74912" y="88600"/>
                </a:cubicBezTo>
                <a:lnTo>
                  <a:pt x="74912" y="88600"/>
                </a:lnTo>
                <a:cubicBezTo>
                  <a:pt x="76363" y="85967"/>
                  <a:pt x="77039" y="82983"/>
                  <a:pt x="76941" y="79650"/>
                </a:cubicBezTo>
                <a:lnTo>
                  <a:pt x="76941" y="79650"/>
                </a:lnTo>
                <a:cubicBezTo>
                  <a:pt x="76824" y="76283"/>
                  <a:pt x="75990" y="73383"/>
                  <a:pt x="74441" y="70950"/>
                </a:cubicBezTo>
                <a:lnTo>
                  <a:pt x="74441" y="70950"/>
                </a:lnTo>
                <a:lnTo>
                  <a:pt x="53676" y="38500"/>
                </a:lnTo>
                <a:moveTo>
                  <a:pt x="2471" y="16900"/>
                </a:moveTo>
                <a:lnTo>
                  <a:pt x="2471" y="16900"/>
                </a:lnTo>
                <a:cubicBezTo>
                  <a:pt x="922" y="17067"/>
                  <a:pt x="98" y="18467"/>
                  <a:pt x="0" y="21100"/>
                </a:cubicBezTo>
                <a:lnTo>
                  <a:pt x="0" y="21100"/>
                </a:lnTo>
                <a:lnTo>
                  <a:pt x="0" y="75950"/>
                </a:lnTo>
                <a:cubicBezTo>
                  <a:pt x="0" y="78417"/>
                  <a:pt x="461" y="80433"/>
                  <a:pt x="1382" y="82000"/>
                </a:cubicBezTo>
                <a:lnTo>
                  <a:pt x="1382" y="82000"/>
                </a:lnTo>
                <a:cubicBezTo>
                  <a:pt x="2324" y="83600"/>
                  <a:pt x="3520" y="84400"/>
                  <a:pt x="4971" y="84400"/>
                </a:cubicBezTo>
                <a:lnTo>
                  <a:pt x="4971" y="84400"/>
                </a:lnTo>
                <a:lnTo>
                  <a:pt x="9941" y="84400"/>
                </a:lnTo>
                <a:cubicBezTo>
                  <a:pt x="11373" y="84400"/>
                  <a:pt x="12559" y="83600"/>
                  <a:pt x="13500" y="82000"/>
                </a:cubicBezTo>
                <a:lnTo>
                  <a:pt x="13500" y="82000"/>
                </a:lnTo>
                <a:cubicBezTo>
                  <a:pt x="14422" y="80433"/>
                  <a:pt x="14882" y="78417"/>
                  <a:pt x="14882" y="75950"/>
                </a:cubicBezTo>
                <a:lnTo>
                  <a:pt x="14882" y="75950"/>
                </a:lnTo>
                <a:lnTo>
                  <a:pt x="14882" y="16900"/>
                </a:lnTo>
                <a:lnTo>
                  <a:pt x="2471" y="16900"/>
                </a:lnTo>
                <a:moveTo>
                  <a:pt x="7441" y="67500"/>
                </a:moveTo>
                <a:lnTo>
                  <a:pt x="7441" y="67500"/>
                </a:lnTo>
                <a:cubicBezTo>
                  <a:pt x="8990" y="67667"/>
                  <a:pt x="9824" y="69067"/>
                  <a:pt x="9941" y="71700"/>
                </a:cubicBezTo>
                <a:lnTo>
                  <a:pt x="9941" y="71700"/>
                </a:lnTo>
                <a:cubicBezTo>
                  <a:pt x="9824" y="74333"/>
                  <a:pt x="8990" y="75750"/>
                  <a:pt x="7441" y="75950"/>
                </a:cubicBezTo>
                <a:lnTo>
                  <a:pt x="7441" y="75950"/>
                </a:lnTo>
                <a:cubicBezTo>
                  <a:pt x="5892" y="75750"/>
                  <a:pt x="5069" y="74333"/>
                  <a:pt x="4971" y="71700"/>
                </a:cubicBezTo>
                <a:lnTo>
                  <a:pt x="4971" y="71700"/>
                </a:lnTo>
                <a:cubicBezTo>
                  <a:pt x="5069" y="69067"/>
                  <a:pt x="5892" y="67667"/>
                  <a:pt x="7441" y="67500"/>
                </a:cubicBezTo>
                <a:lnTo>
                  <a:pt x="7441" y="67500"/>
                </a:lnTo>
                <a:moveTo>
                  <a:pt x="84382" y="16900"/>
                </a:moveTo>
                <a:lnTo>
                  <a:pt x="84382" y="16900"/>
                </a:lnTo>
                <a:lnTo>
                  <a:pt x="84382" y="75950"/>
                </a:lnTo>
                <a:cubicBezTo>
                  <a:pt x="84382" y="78417"/>
                  <a:pt x="84843" y="80433"/>
                  <a:pt x="85765" y="82000"/>
                </a:cubicBezTo>
                <a:lnTo>
                  <a:pt x="85765" y="82000"/>
                </a:lnTo>
                <a:cubicBezTo>
                  <a:pt x="86706" y="83600"/>
                  <a:pt x="87902" y="84400"/>
                  <a:pt x="89353" y="84400"/>
                </a:cubicBezTo>
                <a:lnTo>
                  <a:pt x="89353" y="84400"/>
                </a:lnTo>
                <a:lnTo>
                  <a:pt x="94294" y="84400"/>
                </a:lnTo>
                <a:cubicBezTo>
                  <a:pt x="95745" y="84400"/>
                  <a:pt x="96941" y="83600"/>
                  <a:pt x="97882" y="82000"/>
                </a:cubicBezTo>
                <a:lnTo>
                  <a:pt x="97882" y="82000"/>
                </a:lnTo>
                <a:cubicBezTo>
                  <a:pt x="98804" y="80433"/>
                  <a:pt x="99265" y="78417"/>
                  <a:pt x="99265" y="75950"/>
                </a:cubicBezTo>
                <a:lnTo>
                  <a:pt x="99265" y="75950"/>
                </a:lnTo>
                <a:lnTo>
                  <a:pt x="99265" y="21100"/>
                </a:lnTo>
                <a:cubicBezTo>
                  <a:pt x="99167" y="18467"/>
                  <a:pt x="98343" y="17067"/>
                  <a:pt x="96794" y="16900"/>
                </a:cubicBezTo>
                <a:lnTo>
                  <a:pt x="96794" y="16900"/>
                </a:lnTo>
                <a:lnTo>
                  <a:pt x="84382" y="16900"/>
                </a:lnTo>
                <a:moveTo>
                  <a:pt x="89353" y="71700"/>
                </a:moveTo>
                <a:lnTo>
                  <a:pt x="89353" y="71700"/>
                </a:lnTo>
                <a:cubicBezTo>
                  <a:pt x="89451" y="69067"/>
                  <a:pt x="90275" y="67667"/>
                  <a:pt x="91824" y="67500"/>
                </a:cubicBezTo>
                <a:lnTo>
                  <a:pt x="91824" y="67500"/>
                </a:lnTo>
                <a:cubicBezTo>
                  <a:pt x="93373" y="67667"/>
                  <a:pt x="94196" y="69067"/>
                  <a:pt x="94294" y="71700"/>
                </a:cubicBezTo>
                <a:lnTo>
                  <a:pt x="94294" y="71700"/>
                </a:lnTo>
                <a:cubicBezTo>
                  <a:pt x="94196" y="74333"/>
                  <a:pt x="93373" y="75750"/>
                  <a:pt x="91824" y="75950"/>
                </a:cubicBezTo>
                <a:lnTo>
                  <a:pt x="91824" y="75950"/>
                </a:lnTo>
                <a:cubicBezTo>
                  <a:pt x="90275" y="75750"/>
                  <a:pt x="89451" y="74333"/>
                  <a:pt x="89353" y="71700"/>
                </a:cubicBezTo>
                <a:lnTo>
                  <a:pt x="89353" y="71700"/>
                </a:lnTo>
              </a:path>
            </a:pathLst>
          </a:custGeom>
          <a:solidFill>
            <a:srgbClr val="1F2A3C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3365</Words>
  <Application>WPS 演示</Application>
  <PresentationFormat/>
  <Paragraphs>495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方正黑体_GBK</vt:lpstr>
      <vt:lpstr>Times New Roman</vt:lpstr>
      <vt:lpstr>微软雅黑</vt:lpstr>
      <vt:lpstr>宋体</vt:lpstr>
      <vt:lpstr>Arial Unicode MS</vt:lpstr>
      <vt:lpstr>Calibri</vt:lpstr>
      <vt:lpstr>方正书宋_GBK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2026-10-13T01:48:07Z</dcterms:created>
  <dcterms:modified xsi:type="dcterms:W3CDTF">2026-10-13T01:48:07Z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3C32B7D3890D50E8D78DCD6AE49C8ACD_43</vt:lpwstr>
  </property>
  <property fmtid="{D5CDD505-2E9C-101B-9397-08002B2CF9AE}" pid="3" name="KSOProductBuildVer">
    <vt:lpwstr>2052-12.1.2.26885</vt:lpwstr>
  </property>
</Properties>
</file>