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3.svg" ContentType="image/svg+xml"/>
  <Override PartName="/ppt/media/image30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92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共同学习《中国共产党支部工作条例（试行）》。这部条例是我们党历史上第一部关于党支部工作的基础主干法规，对于全面提高新时代党支部建设质量具有里程碑式的意义。本次党课将带领大家深入领会《条例》的核心要义，探讨如何将《条例》精神落到实处，推动我们支部工作再上新台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要明确《条例》的历史地位。它是我们党历史上第一部专门针对党支部工作的基础主干法规。这标志着我们党对基层组织建设的重视达到了新的高度。《条例》以习近平新时代中国特色社会主义思想为指导，既继承了“支部建在连上”的光荣传统，又结合了新时代的新要求，为我们加强支部建设提供了根本遵循。正如古语所说，“法与时转则治，治与世宜则有功”，《条例》的出台正是顺应时代发展的必然要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我们为什么要深入学习贯彻《条例》呢？这不仅仅是一项任务，更是一项重要的政治责任。《条例》的出台，是党中央推进全面从严治党向基层延伸的重大举措。我们必须从政治和全局的高度来认识它。通过学习，我们要达到三个目标：一是提高政治站位，深刻理解其意义；二是把握核心要义，掌握具体要求；三是强化责任担当，确保《条例》真正落到实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分为三个部分。第一部分，我们将深入探讨《条例》出台的时代背景和重大意义。第二部分，我们将详细解读《条例》的核心要义，包括党支部的功能定位、工作原则、重点任务和工作机制。第三部分，我们将讨论如何以钉钉子精神推动《条例》在我们支部落地见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现在，我们进入第一部分的学习：提高政治站位，深刻领会《条例》出台的时代背景和重大意义。理解背景和意义，是我们学好《条例》的前提。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出台的一个重要时代背景，就是要解决管党治党“上热中温下冷”的问题。尽管全面从严治党已经深入人心，但在一些基层单位，党支部仍然是薄弱环节。总书记反复强调，要把抓好党建作为最大的政绩。《条例》的出台，就是要将全面从严治党的要求，真正落实到每一个支部、每一名党员身上，让从严治党在基层落地生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的第一个重大意义，是推动全面从严治党向基层延伸的“定盘星”。它把“严”字贯穿始终，为我们基层党建工作提供了明确的标尺。这有助于破除过去一些人认为“支部工作就是收收党费、念念报纸”的错误观念，切实解决基层党建弱化、虚化、边缘化的问题。学习《条例》，就是要让我们每一位党员都明白，管党治党没有死角，纪律就在身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重大意义，是夯实党长期执政组织体系的“奠基石”。我们党是世界上最大的政党，管理好这样一个大党，关键在基层。《条例》传承了“支部建在连上”的光荣传统，并将其制度化，为支部建设提供了一份精密的“施工图”。只有每个支部都强大起来，我们党才能坚如磐石。对我们来说，就是要确保上级的决策部署在我们这里畅通无阻，落地生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重大意义，是提升党支部组织力、强化政治功能的“金钥匙”。新时代对党支部提出了更高要求，必须同时提升组织力和政治功能。组织力是把大家组织起来的能力，政治功能是引领方向的能力。《条例》通过明确支部的基本任务和重点任务，为我们提升这“两力”提供了清晰的指引，有助于纠正一些支部重业务、轻政治的“事务主义”倾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具体解读一下组织力和政治功能这两个核心能力。组织力，简单说就是把人组织起来的能力，目标是形成合力。政治功能，则是讲政治、引领方向的能力，目标是确保党的路线方针政策得到执行。两者是相辅相成的，组织力是基础，政治功能是核心，共同构成了我们党支部战斗堡垒的核心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部分的内容就到这里。我们总结一下，《条例》的重大意义可以概括为三个关键词：“定盘星”、“奠基石”和“金钥匙”。它为全面从严治党向基层延伸定了向，为党的组织体系建设打下了坚实基础，也为提升支部能力提供了关键方法。深刻领会这三大意义，是我们做好支部工作的思想前提和行动指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行一个简短的思考与讨论。请大家结合我们支部的实际情况，想一想，在落实全面从严治党方面，我们还存在哪些薄弱环节？《条例》的颁布，又为我们解决这些问题提供了哪些新的思路和方法？大家可以畅所欲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好的，讨论结束。现在我们进入第二部分的学习：把握核心要义，精准掌握《条例》规定的职能定位和实践要求。这一部分是本次学习的重点，我们将详细解读《条例》的具体内容。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看一下《条例》的总体框架。它共分为8章37条，从总则到附则，系统地规范了党支部工作的各个方面。从组织设置、基本任务，到工作机制、组织生活，再到支委会建设和领导保障，内容非常全面。我们学习时，一定要逐条逐款地学，做到学深悟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的第一个核心要义，是准确把握党支部的功能定位。《条例》第二条用“四个是”对党支部进行了定义：党的基础组织、开展工作的基本单元、战斗堡垒、全部工作和战斗力的基础。这“四个是”字字千钧，深刻揭示了党支部的战略地位，是我们理解支部工作的根本出发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深入解读一下“四个是”。首先是“基础”和“单元”。“基础”二字强调了支部的根本性地位，根基不牢，地动山摇。“单元”二字则强调了支部的功能性作用，它是党的肌体的“神经末梢”，所有工作最终都要通过支部来落实。离开了支部，党的一切工作都无从谈起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再来看“战斗堡垒”。这个词我们很熟悉，它的内涵在新时代有了新的发展。战争年代，堡垒是防御阵地。和平时期，支部就是团结群众、攻坚克难的坚强堡垒。检验我们支部是不是真正的“战斗堡垒”，关键看在急难险重任务面前，我们能不能顶上去，党员能不能冲出来。如果不能，那就是失职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基于这样的定位，《条例》赋予了党支部两大核心职责。对内，是教育、管理、监督党员；对外，是组织、宣传、凝聚、服务群众。这“三大职责”和“三群职责”，构成了我们支部工作的总抓手，两者相辅相成，缺一不可。我们的工作，就是要围绕这两大职责来展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核心要义，是始终坚持党支部工作的五项原则。《条例》第三条明确了“五个坚持”，这是我们开展支部工作的“纲”和“魂”。这五项原则分别是：坚持以党的创新理论为指导，坚持把党的政治建设摆在首位，坚持践行党的宗旨和群众路线，坚持民主集中制，以及坚持围绕中心、服务大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解读前两项原则。第一，坚持以党的创新理论为指导，这要求我们必须用习近平新时代中国特色社会主义思想武装头脑。第二，坚持把党的政治建设摆在首位，这要求我们必须坚决做到“两个维护”，在思想上政治上行动上同党中央保持高度一致，执行上级决策要不折不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第三和第四项原则。第三，坚持践行党的宗旨和群众路线，这要求我们始终把人民放在心中最高位置，全心全意为人民服务。第四，坚持民主集中制，这是我们党的根本组织原则，要求我们既要充分发扬民主，又要善于集中统一，防止“一言堂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第五项原则：坚持围绕中心、服务大局。这一点至关重要，它要求我们的党建工作不能脱离实际，不能搞成“两张皮”。党建工作必须与本单位的中心工作紧密结合，以高质量党建引领高质量发展。党建工作不是空转，而是要成为推动业务发展的强大引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核心要义，是全面落实党支部的重点任务。《条例》规定了8项所有支部都必须履行的基本任务，同时，还针对村、社区、机关、国企等10类不同领域的党支部，提出了各自的重点任务。我们在学习时，要重点关注与我们自身所在领域相关的任务，做到对号入座，精准发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结合我们机关党支部的实际，我们的重点任务可以概括为三句话：当好“领头雁”，种好“责任田”，架好“连心桥”。当好“领头雁”，就是要在单位发展中发挥核心作用；种好“责任田”，就是要抓好党员的教育管理监督；架好“连心桥”，就是要密切联系群众，服务群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核心要义，是严格执行党支部的工作机制。《条例》规范了“三会”的权责和运行规则，也就是支部党员大会、支部委员会和党小组会。这三者构成了支部工作的“操作系统”，环环相扣。我们必须严格按照规定的频次和程序来执行，确保支部工作规范有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具体来看“三会”的权责。支部党员大会是议事决策机构，是支部的“最高权力机关”，一般每季度开一次。支部委员会是日常工作的领导机构，一般每月开一次。党小组会是落实决议的“战斗班组”，一般也是每月开一次。三者的性质、频次和职权都非常清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“三会”加上党课，就构成了我们组织生活的基本形式——“三会一课”。党课每季度至少安排一次。我们必须严格遵守这些规定，不能随意简化或合并，更不能用工作例会代替组织生活会，要确保组织生活的严肃性和规范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的内容就到这里。我们总结一下，《条例》的核心要义包括四个方面：准确的功能定位、必须坚持的五项原则、需要落实的重点任务，以及严格执行的工作机制。精准掌握这些核心要义，是我们做好新时代党支部工作的根本遵循和行动指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现在我们进入第三部分：强化责任担当，以钉钉子精神推动《条例》落地见效。制度的生命力在于执行，制定《条例》只是第一步，关键在于我们如何把它落到实处。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贯彻落实《条例》，我们需要从四个方面下功夫。一是在“学深悟透”上下功夫，做《条例》的明白人；二是在“对标提质”上做文章，做标准化的践行者；三是在“作用发挥”上求突破，做攻坚克难的先锋队；四是在“压实责任”上见实效，做管党治党的实干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首先是“学深悟透”。我们要原原本本地学，联系实际地学，带着问题地学。要把自己、把职责、把工作都摆进去，对照《条例》查找差距，找到解决问题的方法。只有真正学懂了，才能谈得上贯彻落实。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其次是“对标提质”。《条例》就是我们支部建设的标尺。我们要对照这个标尺，规范组织生活，建强骨干队伍，健全工作制度。比如，“三会一课”要提质增效，主题党日要更有“党味”，组织生活会要动真格。通过对标，全面提升我们支部的建设质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“作用发挥”。学习《条例》的最终目的，是为了更好地发挥作用。我们要围绕中心工作，组建党员突击队、设立先锋岗，把党建优势转化为发展优势。同时，要密切联系服务群众，做好廉洁自律的表率，真正发挥战斗堡垒和先锋模范作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最后是“压实责任”。抓好支部建设，人人有责。支部书记要履行第一责任人职责，支委要履行“一岗双责”，每个党员都要履行好自己的基本义务。只有把责任压实了，《条例》的各项规定才能真正落到实处。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的内容总结一下。要确保《条例》落地生根，我们需要做到学深悟透、对标提质、作用发挥和压实责任。这四个方面层层递进，缺一不可。只有以钉钉子的精神抓好贯彻落实，才能真正把我们的党支部建设成为坚强的战斗堡垒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志们，今天的党课即将结束。《条例》是新时代党支部建设的“基本法”，学习贯彻《条例》是一项长期的政治任务。让我们紧密团结在以习近平同志为核心的党中央周围，以《条例》为指引，不忘初心、牢记使命，奋力开创我们支部建设的新局面，为推进中国式现代化的伟大事业而努力奋斗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我的讲解到此结束，谢谢大家！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1.svg"/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32.png"/><Relationship Id="rId4" Type="http://schemas.openxmlformats.org/officeDocument/2006/relationships/image" Target="../media/image9.svg"/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9.svg"/><Relationship Id="rId7" Type="http://schemas.openxmlformats.org/officeDocument/2006/relationships/image" Target="../media/image31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34.svg"/><Relationship Id="rId3" Type="http://schemas.openxmlformats.org/officeDocument/2006/relationships/image" Target="../media/image33.png"/><Relationship Id="rId2" Type="http://schemas.openxmlformats.org/officeDocument/2006/relationships/image" Target="../media/image30.svg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1.svg"/><Relationship Id="rId11" Type="http://schemas.openxmlformats.org/officeDocument/2006/relationships/image" Target="../media/image20.png"/><Relationship Id="rId10" Type="http://schemas.openxmlformats.org/officeDocument/2006/relationships/image" Target="../media/image36.svg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svg"/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46.png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4.svg"/><Relationship Id="rId7" Type="http://schemas.openxmlformats.org/officeDocument/2006/relationships/image" Target="../media/image33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Relationship Id="rId3" Type="http://schemas.openxmlformats.org/officeDocument/2006/relationships/image" Target="../media/image49.png"/><Relationship Id="rId2" Type="http://schemas.openxmlformats.org/officeDocument/2006/relationships/image" Target="../media/image48.svg"/><Relationship Id="rId12" Type="http://schemas.openxmlformats.org/officeDocument/2006/relationships/notesSlide" Target="../notesSlides/notesSlide19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9.svg"/><Relationship Id="rId1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8.svg"/><Relationship Id="rId7" Type="http://schemas.openxmlformats.org/officeDocument/2006/relationships/image" Target="../media/image57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6.svg"/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3" Type="http://schemas.openxmlformats.org/officeDocument/2006/relationships/image" Target="../media/image61.png"/><Relationship Id="rId2" Type="http://schemas.openxmlformats.org/officeDocument/2006/relationships/image" Target="../media/image60.sv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7.svg"/><Relationship Id="rId7" Type="http://schemas.openxmlformats.org/officeDocument/2006/relationships/image" Target="../media/image66.png"/><Relationship Id="rId6" Type="http://schemas.openxmlformats.org/officeDocument/2006/relationships/image" Target="../media/image7.svg"/><Relationship Id="rId5" Type="http://schemas.openxmlformats.org/officeDocument/2006/relationships/image" Target="../media/image46.png"/><Relationship Id="rId4" Type="http://schemas.openxmlformats.org/officeDocument/2006/relationships/image" Target="../media/image5.svg"/><Relationship Id="rId3" Type="http://schemas.openxmlformats.org/officeDocument/2006/relationships/image" Target="../media/image65.png"/><Relationship Id="rId2" Type="http://schemas.openxmlformats.org/officeDocument/2006/relationships/image" Target="../media/image34.sv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32.png"/><Relationship Id="rId4" Type="http://schemas.openxmlformats.org/officeDocument/2006/relationships/image" Target="../media/image25.svg"/><Relationship Id="rId3" Type="http://schemas.openxmlformats.org/officeDocument/2006/relationships/image" Target="../media/image24.png"/><Relationship Id="rId2" Type="http://schemas.openxmlformats.org/officeDocument/2006/relationships/image" Target="../media/image69.svg"/><Relationship Id="rId1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3" Type="http://schemas.openxmlformats.org/officeDocument/2006/relationships/image" Target="../media/image72.png"/><Relationship Id="rId2" Type="http://schemas.openxmlformats.org/officeDocument/2006/relationships/image" Target="../media/image71.svg"/><Relationship Id="rId1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65.png"/><Relationship Id="rId4" Type="http://schemas.openxmlformats.org/officeDocument/2006/relationships/image" Target="../media/image77.svg"/><Relationship Id="rId3" Type="http://schemas.openxmlformats.org/officeDocument/2006/relationships/image" Target="../media/image76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79.svg"/><Relationship Id="rId3" Type="http://schemas.openxmlformats.org/officeDocument/2006/relationships/image" Target="../media/image78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8.svg"/><Relationship Id="rId7" Type="http://schemas.openxmlformats.org/officeDocument/2006/relationships/image" Target="../media/image47.png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77.svg"/><Relationship Id="rId3" Type="http://schemas.openxmlformats.org/officeDocument/2006/relationships/image" Target="../media/image76.png"/><Relationship Id="rId2" Type="http://schemas.openxmlformats.org/officeDocument/2006/relationships/image" Target="../media/image30.svg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9.svg"/><Relationship Id="rId7" Type="http://schemas.openxmlformats.org/officeDocument/2006/relationships/image" Target="../media/image78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15.svg"/><Relationship Id="rId3" Type="http://schemas.openxmlformats.org/officeDocument/2006/relationships/image" Target="../media/image32.png"/><Relationship Id="rId2" Type="http://schemas.openxmlformats.org/officeDocument/2006/relationships/image" Target="../media/image25.svg"/><Relationship Id="rId10" Type="http://schemas.openxmlformats.org/officeDocument/2006/relationships/notesSlide" Target="../notesSlides/notesSlide28.xml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0.svg"/><Relationship Id="rId7" Type="http://schemas.openxmlformats.org/officeDocument/2006/relationships/image" Target="../media/image59.png"/><Relationship Id="rId6" Type="http://schemas.openxmlformats.org/officeDocument/2006/relationships/image" Target="../media/image9.svg"/><Relationship Id="rId5" Type="http://schemas.openxmlformats.org/officeDocument/2006/relationships/image" Target="../media/image31.png"/><Relationship Id="rId4" Type="http://schemas.openxmlformats.org/officeDocument/2006/relationships/image" Target="../media/image25.svg"/><Relationship Id="rId3" Type="http://schemas.openxmlformats.org/officeDocument/2006/relationships/image" Target="../media/image24.png"/><Relationship Id="rId2" Type="http://schemas.openxmlformats.org/officeDocument/2006/relationships/image" Target="../media/image48.svg"/><Relationship Id="rId10" Type="http://schemas.openxmlformats.org/officeDocument/2006/relationships/notesSlide" Target="../notesSlides/notesSlide30.xml"/><Relationship Id="rId1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Relationship Id="rId3" Type="http://schemas.openxmlformats.org/officeDocument/2006/relationships/image" Target="../media/image82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77.svg"/><Relationship Id="rId3" Type="http://schemas.openxmlformats.org/officeDocument/2006/relationships/image" Target="../media/image76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9.svg"/><Relationship Id="rId1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.svg"/><Relationship Id="rId3" Type="http://schemas.openxmlformats.org/officeDocument/2006/relationships/image" Target="../media/image65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1.svg"/><Relationship Id="rId7" Type="http://schemas.openxmlformats.org/officeDocument/2006/relationships/image" Target="../media/image90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93.svg"/><Relationship Id="rId3" Type="http://schemas.openxmlformats.org/officeDocument/2006/relationships/image" Target="../media/image92.png"/><Relationship Id="rId2" Type="http://schemas.openxmlformats.org/officeDocument/2006/relationships/image" Target="../media/image48.svg"/><Relationship Id="rId10" Type="http://schemas.openxmlformats.org/officeDocument/2006/relationships/notesSlide" Target="../notesSlides/notesSlide35.xml"/><Relationship Id="rId1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95.svg"/><Relationship Id="rId3" Type="http://schemas.openxmlformats.org/officeDocument/2006/relationships/image" Target="../media/image94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254000" y="2286000"/>
            <a:ext cx="1168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坚持严管严治，锻造坚强战斗堡垒</a:t>
            </a:r>
            <a:endParaRPr lang="zh-CN" altLang="en-US" sz="40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2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              ——学习贯彻《中国共产党支部工作条例》</a:t>
            </a:r>
            <a:r>
              <a:rPr lang="zh-CN" altLang="en-US" sz="2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专题党课</a:t>
            </a:r>
            <a:endParaRPr lang="zh-CN" altLang="en-US" sz="20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254000" y="3937000"/>
            <a:ext cx="1168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2800" b="1" i="0" u="none" strike="noStrike">
              <a:solidFill>
                <a:srgbClr val="FF0000">
                  <a:alpha val="90196"/>
                </a:srgbClr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159000" y="4064000"/>
            <a:ext cx="787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2000" b="0" i="0" u="none" strike="noStrike">
                <a:solidFill>
                  <a:srgbClr val="FF0000">
                    <a:alpha val="94902"/>
                  </a:srgbClr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主讲人：A</a:t>
            </a:r>
            <a:r>
              <a:rPr lang="zh-CN" altLang="en-US" sz="2000" b="0" i="0" u="none" strike="noStrike">
                <a:solidFill>
                  <a:srgbClr val="FF0000">
                    <a:alpha val="94902"/>
                  </a:srgbClr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书记</a:t>
            </a:r>
            <a:endParaRPr lang="zh-CN" altLang="en-US" sz="2000" b="0" i="0" u="none" strike="noStrike">
              <a:solidFill>
                <a:srgbClr val="FF0000">
                  <a:alpha val="94902"/>
                </a:srgbClr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引言：</a:t>
            </a: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一部里程碑式的基础主干法规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《中国共产党支部工作条例（试行）》是我们党历史上</a:t>
            </a: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第一部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关于党支部工作的基础主干法规，它将党支部建设的成功经验固化为制度成果，为新时代全面加强党支部建设提供了根本遵循和制度保障。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794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200" y="29972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71600" y="2971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根本遵循 · 指导思想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65200" y="34925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以习近平新时代中国特色社会主义思想为指导，全面贯彻党章要求，落实新时代党的组织路线，确保党支部建设始终沿着正确政治方向前进。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794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29972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03800" y="2971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守正创新 · 核心特点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97400" y="34925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既传承“支部建在连上”的红色基因与光荣传统，又充分吸纳新时代基层党建的创新做法和鲜活经验，体现了继承与创新的有机统一。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26400" y="2794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9600" y="29972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36000" y="2971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时代使命 · 重大意义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29600" y="34925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深刻回答了新时代党支部建设的一系列重大问题，为加强党的组织体系建设、全面提升党支部组织力、强化党支部政治功能提供了制度支撑。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143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2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16000" y="53086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“法与时转则治，治与世宜则有功。”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这是顺应时代发展、夯实执政根基的必然要求，让每个党支部都成为坚强的战斗堡垒，为党和国家事业发展筑牢坚实的组织基础。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引言：</a:t>
            </a: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为何要深入学习贯彻《条例》？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《条例》的制定和实施，是以习近平同志为核心的党中央站在新的历史方位，着眼于推进全面从严治党向基层延伸、加强党的组织体系建设作出的重大决策。我们必须从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政治和全局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的高度，深刻理解其背后的战略考量，将学习贯彻《条例》作为一项重要的政治任务，切实增强思想自觉和行动自觉。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4290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6576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3632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提高政治站位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4191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深刻领会《条例》出台的时代背景与政治意义，把思想和行动统一到党中央的决策部署上来，筑牢信仰之基，补足精神之钙，把稳思想之舵。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34290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6576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53000" y="3632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把握核心要义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4191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精准掌握《条例》对基层党组织的功能定位、设置规范与运行机制，吃透精神实质，把握实践要求，做到学深悟透、融会贯通、知行合一。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34290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36576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572500" y="3632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强化责任担当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91500" y="4191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以钉钉子精神狠抓贯彻落实，层层压实党建责任，把制度优势转化为治理效能，推动基层党组织全面进步、全面过硬，成为坚强战斗堡垒。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905500"/>
            <a:ext cx="10668000" cy="5588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59055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 学习好、宣传好、贯彻好《条例》，是加强新时代基层党组织建设的根本遵循与必然要求 ”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302895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目录</a:t>
            </a:r>
            <a:endParaRPr lang="en-US" sz="3600" b="1" i="0" u="none" strike="noStrike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159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921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提高政治站位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3556000"/>
            <a:ext cx="292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深刻领会《条例》出台的时代背景与重大意义，准确把握新时代基层党组织建设的政治方向与根本遵循。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1905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635500" y="2159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35500" y="2921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把握核心要义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35500" y="3556000"/>
            <a:ext cx="292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精准掌握《条例》规定的职能定位、工作原则与实践要求，厘清基层党建工作的核心任务与方法路径。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905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318500" y="2159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18500" y="2921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强化责任担当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18500" y="3556000"/>
            <a:ext cx="292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以钉钉子精神推动《条例》落地见效，层层压实主体责任，切实把制度优势转化为基层治理的实际效能。</a:t>
            </a:r>
            <a:endParaRPr lang="en-US" sz="1100"/>
          </a:p>
        </p:txBody>
      </p:sp>
      <p:cxnSp>
        <p:nvCxnSpPr>
          <p:cNvPr id="17" name="直接连接符 16"/>
          <p:cNvCxnSpPr/>
          <p:nvPr/>
        </p:nvCxnSpPr>
        <p:spPr>
          <a:xfrm>
            <a:off x="683260" y="1457325"/>
            <a:ext cx="1082421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1851025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i="0" u="none" strike="noStrike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 第一部分</a:t>
            </a:r>
            <a:endParaRPr lang="en-US" sz="4000" i="0" u="none" strike="noStrike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08000" y="2540000"/>
            <a:ext cx="1117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提高政治站位，深刻领会《条例》</a:t>
            </a:r>
            <a:b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</a:br>
            <a: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出台的时代背景和重大意义</a:t>
            </a:r>
            <a:endParaRPr lang="en-US" sz="40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时代背景：解决管党治党“上热中温下冷”问题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党的十八大以来，全面从严治党取得了历史性、开创性成就，但在基层落实过程中，“上热中温下冷”的现象在一定程度上依然存在，成为制约管党治党效能向纵深发展的关键堵点。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857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2832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现实痛点：基层“温差”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365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基层党支部往往容易成为管党治党的“空白点”或“松软地带”，存在责任传导层层递减、组织生活不够规范、战斗堡垒作用发挥不充分等问题。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667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28575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53000" y="2832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根本遵循：政绩之本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3365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习近平总书记反复强调，“要把抓好党建作为最大的政绩”。这一重要论断深刻阐明了党建工作的核心地位，是各级党组织履职尽责的根本遵循和行动指南。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667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857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572500" y="2832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制度保障：刚性约束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91500" y="3365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《中国共产党支部工作条例（试行）》开篇即鲜明提出，要落实党要管党、全面从严治党要求，为新时代党支部建设提供了系统规范的制度保障。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016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16000" y="5207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全面从严治党不再是一句口号，而是要坚持真管真严、敢管敢严、长管长严，把管党治党的政治责任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落实到每一个支部、每一名党员</a:t>
            </a:r>
            <a:r>
              <a:rPr lang="en-US" sz="15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，让党的旗帜在每一个基层阵地高高飘扬。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重大意义一：推动全面从严治党向基层延伸的“定盘星”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《条例》将“严”的主基调贯穿基层党建全过程，为新时代加强基层党组织建设提供了根本遵循和制度保障。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200" y="28702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71600" y="28448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彰显严实标准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65200" y="33274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从组织设置、工作机制到组织生活、支委会建设，处处体现严密、严肃、严格、严明的治党要求，筑牢基层治理的制度根基。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667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0100" y="28702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16500" y="28448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扭转认知偏差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10100" y="33274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彻底摒弃“支部就是收收党费、念念报纸”的片面认知，重塑基层党组织的政治功能与服务功能，强化其战斗堡垒作用。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667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8702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61400" y="28448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聚焦痛点顽疾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3327400"/>
            <a:ext cx="2971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直击基层党建弱化、虚化、边缘化等突出问题，推动党建工作与中心工作深度融合，切实把政治优势转化为发展优势。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953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EF2F2">
              <a:alpha val="8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4953000"/>
            <a:ext cx="508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16000" y="51435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“学习贯彻《条例》，就是要让我们深刻认识到：管党治党没有死角，纪律规矩就在身边。必须时刻绷紧从严这根弦，让基层党组织真正成为宣传党的主张、贯彻党的决定、领导基层治理、团结动员群众、推动改革发展的坚强战斗堡垒。”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重大意义二：夯实党长期执政组织体系的“奠基石”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87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管理好世界上最大的政党，关键是抓好基层组织建设，让党的每一个“神经末梢”都保持敏锐，每一个“细胞”都充满活力。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7940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22400" y="276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赓续光荣传统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302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传承“支部建在连上”的红色基因，将这一优良传统制度化、规范化，让基层党组织始终成为凝聚人心、服务群众的坚强核心。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794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67300" y="276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明确施工蓝图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60900" y="3302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《条例》明确了支部设置标准、人员配备规范和工作运行机制，为新时代基层党组织建设提供了根本遵循和实操指南。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794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712200" y="276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凝聚磅礴力量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05800" y="3302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只有每一个支部都强起来，9600多万名党员才能心往一处想、劲往一处使，让党成为一块攻无不克、战无不胜的坚硬钢铁。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953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9000"/>
            </a:srgbClr>
          </a:solidFill>
          <a:ln cap="flat" cmpd="sng">
            <a:solidFill>
              <a:srgbClr val="A70000">
                <a:alpha val="9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4953000"/>
            <a:ext cx="508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1054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落实《条例》，就是要让支部成为本单位、本部门的领导核心，确保上级党组织的决策部署在基层一线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落地生根、开花结果</a:t>
            </a: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，坚决打通政策执行的“最后一公里”，杜绝“中梗阻”，让党的旗帜在每一个基层阵地上高高飘扬。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重大意义三：提升党支部组织力、强化政治功能的“金钥匙”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进入新时代，党支部的使命任务更加艰巨繁重，必须持续提升“两力”——组织力与政治功能，这是夯实党的执政根基、引领事业发展的根本保证。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794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0226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224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组织力：凝心聚力的核心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556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把党员有效组织起来、把优秀人才紧密凝聚起来、把广大群众充分动员起来，形成上下一心、众志成城的磅礴力量，筑牢战斗堡垒的群众根基。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794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30226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419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政治功能：把准方向的灵魂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3556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旗帜鲜明讲政治，坚决维护党中央权威和集中统一领导，引领党员群众听党话、跟党走，确保党支部始终成为坚强的政治堡垒和领导核心。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794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30226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614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纠偏：破除“事务主义”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3556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坚决纠正重业务轻政治、重形式轻实效的倾向，防止党支部工作偏离政治引领的根本职责，确保党建工作与中心工作同频共振、互促共进。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143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5143500"/>
            <a:ext cx="508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16000" y="5270500"/>
            <a:ext cx="1028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《中国共产党支部工作条例（试行）》指引：</a:t>
            </a:r>
            <a:r>
              <a:rPr lang="en-US" sz="15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条例明确规定了党支部的8项基本任务，并针对村、社区、企业、机关等不同领域细化了重点任务，为基层支部建设划出了清晰重点、指明了实践方向，是新时代加强党支部标准化、规范化建设的基本遵循。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核心能力：组织力与政治功能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cap="flat" cmpd="sng">
            <a:solidFill>
              <a:srgbClr val="A70000">
                <a:alpha val="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组织力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046">
            <a:off x="952508" y="2470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7305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27051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内涵：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有效组织党员、广泛凝聚人才、深入动员群众，实现力量聚合。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429000"/>
            <a:ext cx="279400" cy="279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33500" y="34036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将分散的个体力量凝聚成统一的集体意志，形成强大组织合力。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4127500"/>
            <a:ext cx="279400" cy="279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33500" y="41021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表现：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常态化开展组织生活，高质量完成急难险重任务，精准服务民生。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1778000"/>
            <a:ext cx="52070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cap="flat" cmpd="sng">
            <a:solidFill>
              <a:srgbClr val="A70000">
                <a:alpha val="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413500" y="1968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政治功能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046">
            <a:off x="6413508" y="2470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2730500"/>
            <a:ext cx="279400" cy="279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794500" y="27051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内涵：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旗帜鲜明讲政治，发挥政治引领作用，把准政治方向与立场。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3500" y="3429000"/>
            <a:ext cx="279400" cy="279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794500" y="34036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确保党的路线方针政策在基层全面贯彻执行，夯实执政根基。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13500" y="4127500"/>
            <a:ext cx="279400" cy="279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6794500" y="41021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表现：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严格党员教育、管理与监督，引导群众听党话、感党恩、跟党走。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0800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762000" y="5080000"/>
            <a:ext cx="762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1079500" y="52705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辩证统一 · 固本强基：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组织力是党支部发挥作用的“肌体骨架”，政治功能是“精神内核”。两者相辅相成，共同构筑起坚不可摧的基层战斗堡垒，是党联系服务群众的桥梁与纽带，更是党的全部工作和战斗力的基础。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第一部分小结：深刻领会三大意义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89000" y="2032000"/>
            <a:ext cx="3124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“定盘星”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3974">
            <a:off x="889013" y="2660650"/>
            <a:ext cx="3124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889000" y="2857500"/>
            <a:ext cx="3124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推动全面从严治党向基层延伸，着力解决基层党建“上热中温下冷”的突出问题，确保基层工作始终沿着正确政治方向推进。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533900" y="2032000"/>
            <a:ext cx="3124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“奠基石”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3974">
            <a:off x="4533913" y="2660650"/>
            <a:ext cx="3124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4533900" y="2857500"/>
            <a:ext cx="3124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夯实党长期执政的组织体系根基，传承弘扬“支部建在连上”的光荣传统，让党的组织优势在基层一线得到充分彰显和发挥。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178800" y="2032000"/>
            <a:ext cx="3124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“金钥匙”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3974">
            <a:off x="8178813" y="2660650"/>
            <a:ext cx="3124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8178800" y="2857500"/>
            <a:ext cx="3124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有效提升党支部的组织力和政治功能，切实解决基层党建中的“事务主义”倾向，推动党建工作与中心工作深度融合、同频共振。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9530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016000" y="51816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深刻领会《条例》的重大意义，是我们深化思想认识的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思想前提</a:t>
            </a: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，更是我们在新时代扎实做好党支部工作、不断开创基层党建新局面的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行动指南</a:t>
            </a: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与根本遵循。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思考与讨论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500" y="2349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23495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查摆问题：直面薄弱环节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549">
            <a:off x="1079509" y="2914650"/>
            <a:ext cx="457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79500" y="3111500"/>
            <a:ext cx="4572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对照全面从严治党的高标准严要求，立足支部实际深入检视：在理论武装、组织生活规范、党员教育管理、纪律监督执行等方面，是否存在责任落实“上热中温下冷”、制度执行流于形式、监督管理存在盲区等问题？这些薄弱环节的根源是什么，又体现在哪些具体的工作场景中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2349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048500" y="23495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破题攻坚：用好《条例》良方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549">
            <a:off x="6540509" y="2914650"/>
            <a:ext cx="457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540500" y="3111500"/>
            <a:ext cx="4572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的颁布实施为解决管党治党宽松软问题提供了根本遵循。如何以《条例》为标尺，进一步完善支部建设的制度体系与运行机制？如何将《条例》的原则性要求转化为具体可落地的工作举措，切实破解难题？又该如何通过常态化学习贯彻与监督检查，推动全面从严治党在基层真正落地生根、见行见效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778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—— 结合实际工作深入交流研讨，凝聚思想共识，明确整改与提升方向 ——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295525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第二部分</a:t>
            </a:r>
            <a:endParaRPr lang="en-US" sz="40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35000" y="2677160"/>
            <a:ext cx="10922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把握核心要义，精准掌握《条例》规定的</a:t>
            </a:r>
            <a:b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</a:br>
            <a:r>
              <a:rPr lang="en-US" sz="40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职能定位和实践要求</a:t>
            </a:r>
            <a:endParaRPr lang="en-US" sz="40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《条例》概览：8章37条的结构体系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《条例》共8章37条，内容丰富、逻辑严密，系统构建了党支部工作的制度规范体系，是新时代党支部建设的基本遵循。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159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14400" y="22352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总则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确立立法目的、指导思想与工作原则，明确党支部建设的根本方向与价值引领。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0988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14400" y="31750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组织设置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规范设立条件、审批程序与组织类型，确保党支部应建尽建、设置规范、覆盖全面。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0386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914400" y="41148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基本任务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明确教育管理监督党员、组织宣传凝聚服务群众的8项核心任务，定准职责坐标。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978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14400" y="50546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工作机制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界定党员大会、支委会、党小组的权责边界，规范议事决策程序，保障科学高效。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2159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375400" y="22352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05 组织生活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严格规范“三会一课”、主题党日、组织生活会等制度，夯实党内政治生活基础。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30988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375400" y="31750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06 支委会建设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明确支委会任期、选举方式及委员职责，打造政治过硬、本领高强的领导班子。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40386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375400" y="41148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07 领导和保障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压实各级党委（党组）主体责任，强化人员、经费、阵地等资源保障与考核问责。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4978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375400" y="5054600"/>
            <a:ext cx="4953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08 附则</a:t>
            </a:r>
            <a:r>
              <a:rPr lang="en-US" sz="13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| 明确解释权归属与条例生效日期，确保制度执行的严肃性、统一性和权威性。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6070600"/>
            <a:ext cx="10668000" cy="4318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762000" y="6070600"/>
            <a:ext cx="50800" cy="431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952500" y="6070600"/>
            <a:ext cx="1041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学习要求：</a:t>
            </a: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坚持原原本本学、逐条逐款悟，切忌形式主义、囫囵吞枣，真正做到学深悟透、入脑入心。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核心要义一：准确把握党支部的功能定位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《条例》原文：以“四个是”锚定支部核心地位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730500"/>
            <a:ext cx="69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714500" y="25654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党的基础组织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是党的组织体系中最基础的细胞，是连接党和群众的“神经末梢”，承载着组织群众、宣传群众、凝聚群众的重要使命。</a:t>
            </a:r>
            <a:endParaRPr lang="en-US" sz="14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86500" y="2413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2730500"/>
            <a:ext cx="69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239000" y="25654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党组织开展工作的基本单元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是落实党的路线方针政策的“最后一公里”，承担着直接教育党员、管理党员、监督党员的具体职责。</a:t>
            </a:r>
            <a:endParaRPr lang="en-US" sz="14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3937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52500" y="4254500"/>
            <a:ext cx="69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714500" y="40894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党在社会基层组织中的战斗堡垒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是基层治理的“定盘星”，在应对风险挑战、推动改革发展、服务民生福祉中发挥着不可替代的支撑作用。</a:t>
            </a:r>
            <a:endParaRPr lang="en-US" sz="14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86500" y="3937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77000" y="4254500"/>
            <a:ext cx="69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39000" y="40894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党的全部工作和战斗力的基础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党的先进性和纯洁性要靠支部来体现，党的执政根基要靠支部来夯实，是党执政大厦的地基。</a:t>
            </a:r>
            <a:endParaRPr lang="en-US" sz="14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762000" y="5461000"/>
            <a:ext cx="10795000" cy="9525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cap="flat" cmpd="sng">
            <a:solidFill>
              <a:srgbClr val="A70000">
                <a:alpha val="4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5461000"/>
            <a:ext cx="50800" cy="952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16000" y="5562600"/>
            <a:ext cx="10350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深刻昭示：</a:t>
            </a:r>
            <a:r>
              <a:rPr lang="en-US" sz="15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这“四个是”字字千钧，深刻揭示了党支部的战略地位和核心作用，是新时代加强党支部建设的根本遵循，也是我们理解和开展支部工作的逻辑起点。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定位解读：“基础”不牢，地动山摇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032000"/>
            <a:ext cx="4889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/ 何为“基础”？—— 大厦之基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667000"/>
            <a:ext cx="279400" cy="279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26416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【深刻内涵】</a:t>
            </a: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万丈高楼平地起，党支部是党的全部工作和战斗力的基础，是党在社会基层组织中的战斗堡垒，是党执政大厦的地基。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046">
            <a:off x="952508" y="3613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873500"/>
            <a:ext cx="279400" cy="279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33500" y="3848100"/>
            <a:ext cx="463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【实践要求】</a:t>
            </a: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基础不牢，地动山摇。必须把基层党组织建设得更加坚强有力，杜绝软弱涣散，让每个支部都成为攻坚克难的战斗堡垒，确保执政根基稳固。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18415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13500" y="2032000"/>
            <a:ext cx="4889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/ 何为“单元”？—— 神经末梢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2667000"/>
            <a:ext cx="279400" cy="279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794500" y="26416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【深刻内涵】</a:t>
            </a: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支部是党开展工作的基本单元，是党的肌体的“神经末梢”，是连接党心民心的桥梁，也是落实政策的“最后一公里”。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046">
            <a:off x="6413508" y="3613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3873500"/>
            <a:ext cx="279400" cy="279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794500" y="3848100"/>
            <a:ext cx="463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【实践要求】</a:t>
            </a: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党的政策要靠支部执行，组织活动要靠支部凝聚。必须激活每一个“神经末梢”，让支部成为教育党员、管理党员、监督党员和组织群众的核心。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5397500"/>
            <a:ext cx="107315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952500" y="5524500"/>
            <a:ext cx="10350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99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核心总结：</a:t>
            </a: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支部建设是党的建设的“牛鼻子”。唯有基础扎实、单元有力，党的路线方针政策才能落地生根，党与人民群众的血肉联系才能更加紧密，党的事业才能行稳致远。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定位解读：“战斗堡垒”的时代内涵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200" y="22352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71600" y="2209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战争年代 · 防御阵地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65200" y="2730500"/>
            <a:ext cx="29718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堡垒是战场上最坚固的防御工事，是抵御外敌入侵、守护战略阵地的坚实屏障，更是部队作战中不可撼动的安全依托与战略支点。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0100" y="22352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016500" y="2209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和平时期 · 坚强核心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10100" y="2730500"/>
            <a:ext cx="29718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基层党支部是团结群众的核心枢纽，是攻坚克难的坚强战斗堡垒。它凝聚人心、汇聚力量，成为基层治理、推动发展与服务群众的坚实主心骨。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2352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661400" y="22098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检验标准 · 试金石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55000" y="2730500"/>
            <a:ext cx="29718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急难险重任务是检验支部战斗力的“试金石”。关键时刻支部能否顶上去、党员能否冲在前，是衡量基层党组织是否坚强有力的核心标尺。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8895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4889500"/>
            <a:ext cx="762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92200" y="50546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“如果遇到急难险重任务，咱们支部顶不上去，党员冲不出来，那就是失职。”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这不仅是对责任的重申，更是对每一个基层党组织战斗堡垒作用的根本要求，彰显了党在关键时刻的使命与担当。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职责所在：“三大职责”与“三群职责”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3365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841500"/>
            <a:ext cx="482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对内：教育、管理、监督党员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046">
            <a:off x="9525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952500" y="2540000"/>
            <a:ext cx="4826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✦ 直接教育党员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用党的创新理论武装头脑，筑牢思想根基，补足精神之钙，坚定理想信念。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365500"/>
            <a:ext cx="4826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✦ 直接管理党员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严格落实“三会一课”、组织生活会等制度，监督党员切实履行义务。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4191000"/>
            <a:ext cx="4826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✦ 直接监督党员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督促党员严守纪律规矩，自觉遵守法律法规，在工作中发挥先锋模范作用。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651000"/>
            <a:ext cx="5207000" cy="3365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1841500"/>
            <a:ext cx="482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对外：组织、宣传、凝聚、服务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046">
            <a:off x="64135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13500" y="2540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组织群众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把群众组织起来，引导其有序参与基层治理，共建美好家园。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890000" y="2540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宣传群众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向群众宣讲党的主张与政策，传递党的声音，凝聚思想共识。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13500" y="37465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凝聚群众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把群众紧密团结在党组织周围，画好党群同心的最大同心圆。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890000" y="37465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服务群众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倾听群众呼声，解决急难愁盼，做群众的贴心人与主心骨。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2705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9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52500" y="54356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这“三大职责”与“三群职责”是党支部工作的根本遵循和总抓手，对内强基固本，对外凝心聚力，二者相辅相成、缺一不可，是新时代加强基层党组织建设的行动指南。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核心要义二：始终坚持党支部工作的五项原则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16764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《条例》第三条明确规定了党支部工作必须遵循的“五个坚持”，这是党支部开展工作的“纲”和“魂”，深刻阐明了党支部建设的根本立场、根本任务和根本方法，为新时代加强党支部建设提供了基本遵循。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921000"/>
            <a:ext cx="3429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111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3098800"/>
            <a:ext cx="279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坚持思想引领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5306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以党的创新理论为指导，深入学习贯彻习近平新时代中国特色社会主义思想，夯实党支部建设的思想根基。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2921000"/>
            <a:ext cx="3429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111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4953000" y="3098800"/>
            <a:ext cx="279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突出政治建设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2000" y="35306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把党的政治建设摆在首位，旗帜鲜明讲政治，坚决做到“两个维护”，确保党支部在政治立场上坚定不移。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01000" y="2921000"/>
            <a:ext cx="3429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3111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572500" y="3098800"/>
            <a:ext cx="279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践行根本宗旨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91500" y="35306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坚持践行党的宗旨和群众路线，始终保持同人民群众的血肉联系，把服务群众作为工作的出发点和落脚点。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4699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48895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333500" y="48768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坚持民主集中制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52500" y="5308600"/>
            <a:ext cx="4889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落实集体领导制度，充分发扬党内民主，严格执行议事决策程序，既保证团结统一，又激发支部活力。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159500" y="4699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50000" y="48895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6731000" y="48768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05 服务中心大局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350000" y="5308600"/>
            <a:ext cx="4889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坚持围绕中心、服务大局，将党支部工作融入党和国家事业发展全局，确保党的路线方针政策落地见效。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原则解读：思想旗帜与政治首位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393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坚持以党的创新理论为指导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167">
            <a:off x="1016008" y="26606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9845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946400"/>
            <a:ext cx="4508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筑牢思想根基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坚持马克思列宁主义、毛泽东思想、邓小平理论、“三个代表”重要思想、科学发展观，全面贯彻习近平新时代中国特色社会主义思想，以科学理论作为行动指南。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4381500"/>
            <a:ext cx="279400" cy="279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4343400"/>
            <a:ext cx="4508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学懂弄通做实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坚持用党的创新理论武装头脑、指导实践，深刻领悟其核心要义与精神实质，切实把学习成果转化为解决问题、推动事业发展的强大力量。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1778000"/>
            <a:ext cx="5270500" cy="393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13500" y="2032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坚持把党的政治建设摆在首位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9167">
            <a:off x="6413508" y="26606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2984500"/>
            <a:ext cx="279400" cy="279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794500" y="2946400"/>
            <a:ext cx="4508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坚决做到“两个维护”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坚定维护习近平总书记党中央的核心、全党的核心地位，坚决维护党中央权威和集中统一领导，始终在思想上政治上行动上同党中央保持高度一致。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4381500"/>
            <a:ext cx="279400" cy="279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794500" y="4343400"/>
            <a:ext cx="4508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严守政治纪律规矩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贯彻执行党的决策部署不打折扣、不搞变通，把政治标准和政治要求贯穿于工作全过程，确保各项事业始终沿着正确政治方向前进。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原则解读：群众路线与组织原则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5270500" cy="419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955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坚持践行党的宗旨和群众路线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167">
            <a:off x="1016008" y="2724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9845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9591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根本宗旨：全心全意为人民服务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403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始终把人民立场作为根本政治立场，把人民利益摆在至高无上的地位，这是我们党一切工作的根本出发点和落脚点，也是支部建设的核心灵魂。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4381500"/>
            <a:ext cx="279400" cy="279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397000" y="43561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实践要求：以群众满意为标尺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800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把群众“满不满意、高不高兴、答不答应”作为检验工作的试金石，深入基层察民情、解民忧，成为群众信赖的“主心骨”和贴心人。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86500" y="1841500"/>
            <a:ext cx="5270500" cy="419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540500" y="20955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坚持民主集中制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167">
            <a:off x="6540508" y="2724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500" y="2984500"/>
            <a:ext cx="279400" cy="279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921500" y="29591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根本原则：民主与集中辩证统一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40500" y="3403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民主基础上的集中和集中指导下的民主相结合，是党的根本组织原则和领导制度，是党内政治生活正常开展的重要制度保障，也是保持党的生机与活力的关键。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4381500"/>
            <a:ext cx="279400" cy="279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921500" y="43561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实践要求：集思广益，科学决策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540500" y="4800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支部重大事项必须经党员大会集体讨论决定，充分发扬民主、广泛听取意见，同时坚决执行决议，防止“一言堂”和议而不决，维护班子团结统一。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原则解读：围绕中心与服务大局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0320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核心要求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03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坚决杜绝党建与业务“两张皮”现象，防止党建工作流于形式、脱离实际。坚持党建工作与业务工作目标同向、部署同步、工作同力，确保二者深度融合、有机统一。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032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68900" y="20320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实践路径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0900" y="2603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支部党建工作必须紧扣本单位中心任务，将党建工作嵌入业务决策、执行、监督的全流程。找准党建与业务的结合点与发力点，让党建工作成为推动业务发展的“导航仪”。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1778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032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13800" y="20320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最终目标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2603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做到业务工作推进到哪里，党建工作就跟进到哪里。以高质量党建引领高质量发展，把党建优势转化为发展优势，实现党建工作与业务发展同频共振、互促共进。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8895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9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143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460500" y="5143500"/>
            <a:ext cx="977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“党建工作不是‘空转’的虚功，而是引领方向、凝聚人心、破解难题的‘红色引擎’。要让党建工作成为推动业务发展的源动力，以高质量党建保障各项事业行稳致远。”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核心要义三：全面落实党支部的重点任务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34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320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98600" y="2032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8项基本任务 · 共同遵循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0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这是党章赋予基层党组织的法定职责，是所有党支部必须履行的共同任务，具有普遍适用性和根本指导性。它是支部开展工作的“基准线”，是夯实党的执政根基的基础保障，任何支部都必须不折不扣落实到位。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234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032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59600" y="2032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10类重点任务 · 精准施策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60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针对村、社区、国有企业、机关、高校、非公有制经济组织等10类不同领域党支部，《条例》结合其功能定位和工作实际，制定了差异化的重点任务，体现了“一把钥匙开一把锁”的精准化党建工作思路。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572000"/>
            <a:ext cx="10668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9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826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651000" y="4851400"/>
            <a:ext cx="952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实践要求：对号入座，精准发力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" y="5359400"/>
            <a:ext cx="990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学习贯彻《条例》，不能“一刀切”，必须紧密结合自身所在领域的特点和实际，找准定位、认领任务。要把支部建设与中心工作深度融合，切实将组织优势转化为推动发展、服务群众的强大动力，确保各项任务落地见效。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我们的任务：当好“领头雁”、种好“责任田”、架好“连心桥”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2606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335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当好“领头雁”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323">
            <a:off x="9525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8575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紧扣服务中心、建设队伍两大核心任务，把党建工作与业务工作深度融合。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主动协助行政负责人推进工作，拾遗补缺，改进作风，提升效能。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充分发挥政治核心和领导核心作用，把方向、管大局、保落实。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81500" y="20320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22606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530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种好“责任田”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323">
            <a:off x="45720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72000" y="28575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聚焦党员教育、管理、监督主责主业，做到真管真严、长管长严。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常态化开展“三会一课”、主题党日，筑牢党员思想根基，锤炼党性修养。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激励党员在岗位上建功立业，让每个党员都成为攻坚克难的先锋旗帜。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001000" y="20320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2606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5725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架好“连心桥”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323">
            <a:off x="81915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191500" y="28575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深入基层察民情、听民声，畅通群众诉求表达渠道，广纳谏言。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切实维护群众合法权益，用心用情解决群众最关心的急难愁盼问题。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做好群众思想政治工作，凝聚共识，把党的主张转化为群众的自觉行动。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762000" y="5461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89000" y="55880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使命在肩，初心如磐。以高质量党建引领高质量发展，切实把基层党组织建成坚强战斗堡垒！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核心要义四：严格执行党支部的工作机制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《条例》规范：支部工作的“操作系统”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《条例》系统规范了党支部的工作机制，明确界定了“三会”的权责边界与运行规则，这不仅是支部开展工作的制度遵循，更是保障基层党组织规范化、制度化运行的根本依据。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2766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73200" y="3276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党支部党员大会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8354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支部的议事决策机构，是全体党员行使民主权利的“最高权力机关”，负责讨论决定支部重大问题，充分保障党员的知情权、参与权和表决权。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32766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92700" y="3276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党支部委员会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35500" y="38354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支部日常工作的领导机构，在党员大会闭会期间，负责处理支部日常事务，组织落实党员大会的决议，统筹推进支部各项建设与任务。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010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32766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12200" y="3276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党小组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55000" y="38354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落实支部决议的“战斗班组”，是连接支部与党员的桥梁纽带，组织党员开展日常学习、过好组织生活，推动各项工作任务落地见效。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5207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62000" y="5207000"/>
            <a:ext cx="508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1016000" y="5334000"/>
            <a:ext cx="10287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落实要求：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“三会”机制环环相扣、缺一不可。必须严格遵照《条例》规定的频次、程序规范运行，做到会前充分酝酿、会中民主讨论、会后狠抓落实，确保支部运行规范有序、充满生机活力。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“三会”详解：权责清晰，运行规范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844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494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党支部党员大会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28130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0226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📌 性质定位：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支部的议事决策机构，是党支部的“最高权力机关”，在支部中享有最高决策权。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3937000"/>
            <a:ext cx="2870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📅 召开频次：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一般每季度召开1次，如遇紧急或重大问题，可随时召集。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699000"/>
            <a:ext cx="2870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⚡ 核心职权：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听取和审查支委会报告；选举、接收和处置党员；讨论决定重大问题。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94200" y="1778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394200" y="1778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1844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1816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党支部委员会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5211">
            <a:off x="4648214" y="28130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648200" y="30226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📌 性质定位：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党支部的日常工作领导机构，负责支部的日常管理、组织协调与统筹规划。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648200" y="3937000"/>
            <a:ext cx="2870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📅 召开频次：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一般每月召开1次，若工作需要或遇紧急情况，可随时召开会议。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648200" y="4699000"/>
            <a:ext cx="2870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⚡ 核心职权：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贯彻执行党员大会决议；制定工作计划；研究部署党建工作及处理日常事务。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26400" y="1778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026400" y="1778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1844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88138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党小组会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15211">
            <a:off x="8280414" y="28130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8280400" y="30226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📌 性质定位：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落实支部决议的“战斗班组”，是党组织联系党员的桥梁与纽带。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80400" y="3937000"/>
            <a:ext cx="2870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📅 召开频次：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一般每月召开1次，组织党员开展常态化的学习与思想交流。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280400" y="4699000"/>
            <a:ext cx="2870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⚡ 核心职权：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组织党员学习；督促党员履行义务；讨论落实支部任务；反映党员群众诉求。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组织生活的基本形式：“三会一课”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968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支部党员大会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4384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每季度召开1次，是党支部的最高领导机关。主要用于讨论决定支部重大问题，听取和审查支部委员会的工作报告。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1968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048500" y="1968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支部委员会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4384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每月召开1次，是党支部日常工作的领导机构。主要负责处理支部日常工作，研究落实上级党组织部署的各项任务。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55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746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3746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党小组会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2164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每月召开1次，是党小组活动的主要形式。组织党员学习、开展批评与自我批评、讨论党务工作，落实支部决议。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55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3746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48500" y="3746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党课教育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2164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每季度至少安排1次，对党员进行系统的理论教育、形势政策教育和党性修养教育，是提高党员素质的重要途径。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2705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52500" y="5397500"/>
            <a:ext cx="10287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A00000"/>
                </a:solidFill>
                <a:latin typeface="Noto Sans SC"/>
                <a:ea typeface="Noto Sans SC"/>
                <a:cs typeface="Noto Sans SC"/>
                <a:sym typeface="Noto Sans SC"/>
              </a:rPr>
              <a:t>规范要求：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必须严格遵守《中国共产党支部工作条例》规定，严禁随意合并会议、减少频次，更不得以工作部署会、业务例会代替组织生活会。要切实增强党内政治生活的政治性、时代性、原则性、战斗性，确保组织生活的严肃性与规范性。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第二部分小结：掌握四大核心要义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8796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879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功能定位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3876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明确“四个是”的科学界定，牢记党支部“三大职责”与联系服务群众的“三群职责”，夯实基层组织建设的根基。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86500" y="1651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18796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112000" y="1879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工作原则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540500" y="23876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始终遵循“五个坚持”的根本原则，牢牢把握新时代党建工作的“纲”与“魂”，确保支部工作方向不偏、根基稳固。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683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9116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3911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重点任务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4196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全面落实8项基本任务，紧扣各领域党支部实际细化具体要求，推动党建工作与中心工作深度融合、互促共进。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86500" y="3683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39116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112000" y="3911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工作机制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40500" y="44196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严格执行“三会一课”、组织生活会等制度，完善运行机制与保障体系，确保党支部工作规范有序、务实高效。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588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762000" y="5588000"/>
            <a:ext cx="508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1016000" y="5689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精准掌握《条例》的核心要义，是我们做好新时代党支部工作的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根本遵循</a:t>
            </a: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和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行动指南</a:t>
            </a: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，为基层党组织标准化规范化建设提供了坚实的制度保障。</a:t>
            </a:r>
            <a:endParaRPr lang="en-US"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289175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i="0" u="none" strike="noStrike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第三部分</a:t>
            </a:r>
            <a:endParaRPr lang="en-US" sz="3600" i="0" u="none" strike="noStrike">
              <a:solidFill>
                <a:srgbClr val="FF0000"/>
              </a:solidFill>
              <a:effectLst/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28575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强化责任担当，以钉钉子精神推动《条例》落地见效</a:t>
            </a:r>
            <a:endParaRPr lang="en-US" sz="360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贯彻落实《条例》的四项要求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336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98600" y="2133600"/>
            <a:ext cx="431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在“学深悟透”上下功夫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67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做《条例》的明白人，坚持原原本本学、带着问题学、联系实际学，深刻领会核心要义和精神实质，切实把思想和行动统一到《条例》的部署要求上来，筑牢思想根基。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905000"/>
            <a:ext cx="527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1336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59600" y="2133600"/>
            <a:ext cx="431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在“对标提质”上做文章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667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做标准化的践行者，对照《条例》逐条梳理、逐项对标，全面排查党建工作短板弱项，细化整改措施，推动基层党建工作向标准化、规范化、科学化全面提升。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191000"/>
            <a:ext cx="527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4196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498600" y="4419600"/>
            <a:ext cx="431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在“作用发挥”上求突破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953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做攻坚克难的先锋队，把党建优势转化为发展优势，引导党员干部在重点项目、民生实事和急难险重任务中冲锋在前，彰显党组织战斗堡垒与党员先锋模范作用。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4191000"/>
            <a:ext cx="527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4196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59600" y="4419600"/>
            <a:ext cx="431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在“压实责任”上见实效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953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做管党治党的实干家，健全责任体系，层层传导压力、级级压实责任，形成一级抓一级、层层抓落实的工作格局，以严格的监督考核确保《条例》落地生根。</a:t>
            </a:r>
            <a:endParaRPr lang="en-US" sz="1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在“学深悟透”上下功夫，做《条例》的明白人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02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59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159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原原本本学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857500"/>
            <a:ext cx="2794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坚持逐章逐条逐款研读，深刻领会核心要义和精神实质，做到内容烂熟于心、规定入脑入心，夯实理论基础。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1905000"/>
            <a:ext cx="3302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2159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207000" y="2159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联系实际学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2857500"/>
            <a:ext cx="2794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把自己、职责和工作摆进去，紧密结合岗位实际，对照《条例》要求检视自身、查找差距，明确改进方向与目标。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905000"/>
            <a:ext cx="3302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159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90000" y="2159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带着问题学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2857500"/>
            <a:ext cx="2794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结合工作困惑与难点深入思考，以《条例》为指引寻找破题思路，在学用结合中找到解决实际问题的答案和方法。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080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5080000"/>
            <a:ext cx="762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79500" y="52705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A81414"/>
                </a:solidFill>
                <a:latin typeface="Noto Sans SC"/>
                <a:ea typeface="Noto Sans SC"/>
                <a:cs typeface="Noto Sans SC"/>
                <a:sym typeface="Noto Sans SC"/>
              </a:rPr>
              <a:t>“知是行之始。”</a:t>
            </a:r>
            <a:r>
              <a:rPr lang="en-US" sz="15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学习贯彻《条例》，首先要在“学”字上用真功，不仅要入眼入耳，更要入脑入心，真正做到学深悟透、融会贯通，为贯彻落实打下坚实基础。</a:t>
            </a:r>
            <a:endParaRPr lang="en-US" sz="1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在“对标提质”上做文章，做标准化的践行者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2606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335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规范组织生活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768600"/>
            <a:ext cx="2997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推动“三会一课”从“做过了”向“做好了”转变，让主题党日突出政治引领与“党味”。组织生活会要直面问题、真点真改，切实增强党内政治生活的政治性与严肃性。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942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2606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9657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建强骨干队伍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84700" y="2768600"/>
            <a:ext cx="2997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支部书记当好“领头雁”，支委成员成为党务“内行人”。严格党员发展政治标准，把好“入口关”，着力打造一支忠诚干净、能打硬仗的党员骨干队伍。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264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2606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597900" y="22352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健全工作制度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16900" y="2768600"/>
            <a:ext cx="2997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完善党员积分、党务公开、谈心谈话等制度，形成靠制度管人、按规矩办事的长效机制。以制度规范推动支部工作从“宽松软”走向“严紧实”。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8895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4889500"/>
            <a:ext cx="508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16000" y="5054600"/>
            <a:ext cx="1028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对标对表，筑牢根基：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《条例》是党支部建设的根本标尺。我们要以其为镜、向标看齐，把标准立起来、把规矩严起来，让每个支部都成为坚不可摧的战斗堡垒，让每一名党员都成为一面鲜红的旗帜。</a:t>
            </a:r>
            <a:endParaRPr lang="en-US" sz="11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在“作用发挥”上求突破，做攻坚克难的先锋队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服务中心工作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921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组建党员突击队、设立党员先锋岗，将党建政治优势转化为发展优势，在重点项目、急难险重任务中彰显担当，以高质量党建引领高质量发展。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28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689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联系服务群众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60900" y="2921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常态化开展走访慰问，畅通民意反映渠道，用心用情解决群众“急难愁盼”问题，当好党和群众的连心桥，不断增强人民群众的获得感与幸福感。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86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138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廉洁自律作表率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05800" y="2921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经常性开展纪律教育和警示教育，严守政治纪律和政治规矩，筑牢拒腐防变的思想防线，营造风清气正、崇廉尚洁的良好政治生态。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9530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4953000"/>
            <a:ext cx="508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143500"/>
            <a:ext cx="1028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核心宗旨：</a:t>
            </a:r>
            <a:r>
              <a:rPr lang="en-US" sz="15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学习《条例》的最终目的，是为了更好地发挥党支部的战斗堡垒作用和党员的先锋模范作用，让每一个支部都成为攻坚克难的坚强堡垒，让每一名党员都成为引领发展的先锋旗帜。</a:t>
            </a:r>
            <a:endParaRPr lang="en-US"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5000" y="-1905000"/>
            <a:ext cx="5080000" cy="5080000"/>
          </a:xfrm>
          <a:prstGeom prst="ellipse">
            <a:avLst/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在“压实责任”上见实效，做管党治党的实干家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60500" y="2286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书记履行第一责任人职责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92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把抓好党支部建设作为首要政治任务，定期研究部署、亲自督办落实。及时解决支部建设中的重点难点问题，切实发挥“领头雁”作用，带动支部各项工作提质增效。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032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2860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80000" y="2286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支委履行“一岗双责”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292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按照分工各司其职、密切配合，将党建工作与业务工作同谋划、同部署、同落实。凝聚支委班子合力，既抓好分管业务，又抓实党建责任，杜绝“一手硬、一手软”。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032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286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99500" y="2286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党员履行基本义务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292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强化党员身份意识，自觉参加“三会一课”、主题党日等组织生活。按时足额交纳党费，积极完成党组织交办的任务，在本职岗位上发挥先锋模范作用。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143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5143500"/>
            <a:ext cx="508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3086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核心要义：</a:t>
            </a:r>
            <a:r>
              <a:rPr lang="en-US" sz="15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抓好支部建设，不仅是支部书记的核心职责，更是上级党委和全体党员的共同责任。只有层层压实责任、人人主动担当，才能让党支部真正成为教育党员的学校、团结群众的核心、攻坚克难的堡垒。</a:t>
            </a:r>
            <a:endParaRPr lang="en-US"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第三部分小结：确保《条例》落地生根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1968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学深悟透 · 筑牢根基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413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深刻领会《条例》精神实质与核心要义，通过专题学习、研讨交流等形式入脑入心，把准政治方向，为支部建设奠定坚实的思想理论基础。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1968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85000" y="1968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对标提质 · 规范建设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413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对照《条例》规定细化建设标准，梳理问题清单，补齐短板弱项，规范“三会一课”、主题党日等组织生活，全面提升标准化规范化水平。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55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746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24000" y="3746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作用发挥 · 彰显价值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191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聚焦中心任务发挥战斗堡垒作用，组织党员在改革发展、服务群众、攻坚克难中冲锋在前，切实彰显基层党组织的政治功能与组织力。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55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3746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3746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压实责任 · 强化保障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191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构建层层抓落实的责任体系，明确各级主体责任与第一责任人职责，强化监督考核与指导帮扶，为支部建设提供根本的组织与制度保障。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334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762000" y="5334000"/>
            <a:ext cx="508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1016000" y="54610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唯有以“钉钉子精神”持续抓好《条例》的贯彻执行，把每条要求落到实处，才能真正把党支部锻造成为宣传党的主张、贯彻党的决定、领导基层治理、团结动员群众、推动改革发展的坚强战斗堡垒。</a:t>
            </a:r>
            <a:endParaRPr lang="en-US" sz="1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不忘初心、牢记使命，奋力开创支部建设新局面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2794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新时代建设的“基本法”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《条例》是管党治党的重要制度成果，明确了党支部建设的标准与规范，是新时代加强基层党组织建设的根本遵循和制度保障。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4069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2860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660900" y="2794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长期的政治任务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学习贯彻《条例》不是短期工作，而是常抓不懈的政治任务。要持续深化学习教育，推动《条例》精神入脑入心、落地见效。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0518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86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305800" y="2794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凝聚力量跟党走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紧密团结在以习近平同志为核心的党中央周围，以《条例》为指引，强化政治引领，把基层党组织建设得更加坚强有力。</a:t>
            </a:r>
            <a:endParaRPr lang="en-US" sz="1400" b="0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4572000"/>
            <a:ext cx="10668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solidFill>
              <a:srgbClr val="C0000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62000" y="4572000"/>
            <a:ext cx="1016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117600" y="4724400"/>
            <a:ext cx="10160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目标指引：筑牢基层战斗堡垒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把党支部建设成为宣传党的主张、贯彻党的决定、领导基层治理、团结动员群众、推动改革发展的坚强战斗堡垒，充分发挥基层党组织的战斗堡垒作用和党员的先锋模范作用，为奋力推进中国式现代化的我市实践贡献力量，以实际行动为党旗增辉添彩！</a:t>
            </a:r>
            <a:endParaRPr lang="en-US" sz="1400" b="0" i="0" u="none" strike="noStrike">
              <a:solidFill>
                <a:srgbClr val="1F232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53365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谢谢</a:t>
            </a:r>
            <a:r>
              <a:rPr lang="zh-CN" altLang="en-US" sz="4800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聆听，敬请指正</a:t>
            </a:r>
            <a:r>
              <a:rPr lang="en-US" sz="4800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！</a:t>
            </a:r>
            <a:endParaRPr lang="en-US" sz="4800" i="0" u="none" strike="noStrike">
              <a:solidFill>
                <a:srgbClr val="FF0000"/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11450</Words>
  <Application>WPS 演示</Application>
  <PresentationFormat/>
  <Paragraphs>611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3" baseType="lpstr">
      <vt:lpstr>Arial</vt:lpstr>
      <vt:lpstr>宋体</vt:lpstr>
      <vt:lpstr>Wingdings</vt:lpstr>
      <vt:lpstr>Arial</vt:lpstr>
      <vt:lpstr>Times New Roman</vt:lpstr>
      <vt:lpstr>黑体</vt:lpstr>
      <vt:lpstr>Noto Sans SC</vt:lpstr>
      <vt:lpstr>C059</vt:lpstr>
      <vt:lpstr>微软雅黑</vt:lpstr>
      <vt:lpstr>宋体</vt:lpstr>
      <vt:lpstr>Arial Unicode MS</vt:lpstr>
      <vt:lpstr>方正书宋_GBK</vt:lpstr>
      <vt:lpstr>方正小标宋简体</vt:lpstr>
      <vt:lpstr>DejaVu Sans</vt:lpstr>
      <vt:lpstr>Symbola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2</cp:revision>
  <dcterms:created xsi:type="dcterms:W3CDTF">2026-09-22T07:06:45Z</dcterms:created>
  <dcterms:modified xsi:type="dcterms:W3CDTF">2026-09-22T07:06:45Z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{"Label":"1","ContentProducer":"001191110102MACQD9K64010000","ProduceID":"7670094463750294738","ReservedCode1":"","ContentPropagator":"","PropagateID":"","ReservedCode2":""}</vt:lpwstr>
  </property>
  <property fmtid="{D5CDD505-2E9C-101B-9397-08002B2CF9AE}" pid="3" name="KSOProductBuildVer">
    <vt:lpwstr>2052-12.8.2.19313</vt:lpwstr>
  </property>
  <property fmtid="{D5CDD505-2E9C-101B-9397-08002B2CF9AE}" pid="4" name="ICV">
    <vt:lpwstr>3F12BA845957653E0529B26A6C45330D_42</vt:lpwstr>
  </property>
</Properties>
</file>