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96" r:id="rId5"/>
    <p:sldId id="257"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同志们好，今天我们专题学习习近平法治思想中关于坚持法治和德治相结合的重要论述。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这一思想是习近平法治思想的重大原创性理论，是新时代全面依法治国的重要原则。</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让我们从"法安天下，德润人心"这句话切入，共同探讨法治与德治的辩证关系。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同志们好，今天我们专题学习习近平法治思想中关于坚持法治和德治相结合的重要论述。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这一思想是习近平法治思想的重大原创性理论，是新时代全面依法治国的重要原则。</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让我们从"法安天下，德润人心"这句话切入，共同探讨法治与德治的辩证关系。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本次党课分三个部分。第一部分讲科学内涵和重大意义，解决"为什么"的问题。</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第二部分讲历史渊源，从中华法系中找智慧。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第三部分讲实践路径，明确五个着力点。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进入第一部分，我们从科学内涵和重大意义两个维度，深入理解法治和德治的关系。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重点回答一个问题：为什么习近平总书记强调法治和德治不可分离、不可偏废？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习近平总书记这句话，把法律和道德的关系讲透了。</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法律是写出来、成文的道德要求；道德是在人心里、内化的法律准则。</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理解了这一点，就理解了为什么法治和德治必须结合。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依法治国的主体是党领导下的人民，依据是宪法和法律。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法治的作用可以概括为三句话：固根本、稳预期、利长远。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这是法治作为治国理政基本方式的重要定位。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以德治国不是道德说教，而是运用思想道德的力量规范行为、调节关系。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它以马克思主义为指导、以社会主义核心价值观为引领，与古代德治有本质区别。</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最终落脚点是正风气、聚共识、筑根基。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要纠正一个认识误区：德法结合不是两张皮，不是各管一摊简单相加。</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法治管底线，德治管标杆；一个靠强制，一个靠自觉。</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两者辩证统一、缺一不可，这才是"结合"的真正含义。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从历史唯物主义看，法律和道德都是服务经济基础的上层建筑。</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它们在产生逻辑、实施方式、调整范围上有差异：法律靠强制、管外在；道德靠自觉、管内心。</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但共同作用都是规范行为、调节关系、维护秩序。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法律能不能落地，不只靠国家强制，更靠人心。</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道德教化培养规则意识，让人们从心里认同法律。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这样法律运行才有了社会土壤，而不是冷冰冰的条文。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道德不能只靠自觉。光说好人有好报，坏人没成本，道德就守不住。</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法律就是道德的兜底，通过惩戒失信、褒奖诚信，用制度力量守护道德底线。</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所以说，法律有效实施有赖于道德支持，道德践行也离不开法律约束。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国家治理是系统工程，光靠法律会冷冰冰，光靠道德会没力度。</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法治管当下、管秩序；德治管长远、管人心。</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两手结合，才能刚柔并济、标本兼治，为治理现代化提供长久支撑。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当前社会矛盾多发，网络乱象、诚信问题、群体矛盾，单靠说教或单靠处罚都不够。</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德治做在前头，把矛盾化解在萌芽；法治做在后头，对违法行为精准追责。</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一防一惩结合，才能维护社会长治久安。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良法善治，"良法"本身就要求弘扬社会主义核心价值观。</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立法、执法、司法、守法四个环节，每一个都要贯穿道德引领。</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没有道德支撑，法治就失去了价值灵魂，德法结合才能实现良法善治。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这是历史经验的总结，也是对治国理政规律的深刻把握。</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中国法治道路不照搬西方"去道德化"模式，而是把人民性、法治性、道德性统一起来。</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这正是我们道路自信的体现。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西方法治并非完美，它有四个内在局限：重程序轻实质、被资本绑架、极端个人主义、三权分立变成党派扯皮。</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根本问题在于法律规则和价值内核脱节，制度约束和道德认同割裂。</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这正是我们坚持德法结合要破解的问题。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这一理论不是照搬西方，而是创造性地解决了西方法治的固有局限。</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它体现了"两个结合"：同中国实际结合，同中华优秀传统法律文化结合。</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这是马克思主义法治理论中国化时代化的最新成果。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第一部分我们讲清楚了：法治和德治的关系，核心是"法律是成文的道德，道德是内心的法律"。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三个内涵、三重意义，归结为一句话——两者必须结合，缺一不可。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下面进入第二部分，看看我们历史上是怎么做的。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习近平总书记指出，中华法系在世界几大法系中独树一帜。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德法合治是中华法系的鲜明特色。这一部分，我们从历史中汲取三条智慧。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中华法系不靠宗教神权，而是靠礼法并举，这是它的独特之处。</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它给我们留下了三条宝贵的实践智慧：明德慎罚、礼法合一、综合为治。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下面逐一来看。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"明德慎罚"从西周周公开始，孔子讲"道之以德"，董仲舒系统化"德主刑辅"。</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一条主线：教化为主，刑罚为辅，让百姓有羞耻之心，从根上减少犯罪。</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这和我们今天强调的预防为主，是相通的。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我们不是简单照搬古代，而是创造性转化。</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把古代"恤刑慎罚"升华为今天的宽严相济，把传统道德教化升级为社会主义全民道德培育。</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让传统智慧有了人民性和时代性。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从管仲、荀子到《唐律疏议》，走的是一条礼法合一的路。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《唐律疏议》明确"德礼为政教之本，刑罚为政教之用"，把儒家道德写进法律。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这就是"以礼入法"的千年实践。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习近平总书记讲，以法治承载道德理念，道德才有制度支撑。</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我们一方面把核心价值观贯穿法治，另一方面在道德体系中体现法治要求。</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同时坚决剥离封建糟粕，构建的是现代法治文明新模式。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古代治理是综合为治：国家用法律和礼教，基层靠乡规民约和家风。</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教化做在前头，惩戒放在后头，再加上宗族乡里自治。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这就是国家法律加民间道德的双重治理体系。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习近平总书记讲，法治建设既要抓末端治已病，更要抓前端治未病。</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新时代枫桥经验就是活的样板：坚持群众路线，法治德治自治共治一起上。</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这正是传统综合为治在新时代的升级。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对待传统智慧，我们不是照单全收，而是辩证取舍、推陈出新。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把传统智慧和现代法治理念、社会主义核心价值观结合起来。</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最终目标，是打造中国特色、中国风格、中国气派的现代德法合治体系。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第二部分我们从历史中汲取了三条智慧：明德慎罚、礼法合一、综合为治。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这些智慧经过创造性转化，在今天的枫桥经验中依然鲜活。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下面进入第三部分，讲怎么干。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进入第三部分，讲实践路径。</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党的二十届四中全会和"十五五"规划都提出建设更高水平的社会主义法治国家。</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这一部分明确五个着力点，回答怎么干。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"十五五"规划明确提出建设更高水平的社会主义法治国家。</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同时也要看到，道德领域出现了一些新问题新特征，亟待破解。</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这就是我们今天讲德法结合的现实背景。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当前道德领域问题集中在三个方面：市场领域造假失信、网络空间乱象、社会生活公德淡漠。</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这些问题单靠道德劝导或单靠法律处罚都不够。</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必须德法两手抓、两手硬，双向发力。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这一页是第三部分的路线图，五个着力点。</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前两个讲道德和法治怎么相互支撑、相互贯彻。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中间一个讲用法治手段解决道德问题，后两个分别抓领导干部和全民。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第一个着力点，是道德怎么支撑法治。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道德体系要和法律规范衔接协调，道德教育要突出法治内涵，引导人们增强对法治的价值认同。</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归根结底，是用道德涵养法治文化。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第二个着力点，是道德要求怎么进到法治建设里。</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核心价值观要入法入规，执法司法要惩恶扬善。</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要让好人有好报、让失德者付出代价。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第三个着力点，是用法治手段解决道德问题。</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数字时代出现了平台垄断、大数据杀熟等新问题，立法要跟上。</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同时完善诚信机制，让守信者受益、失信者受限。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古人讲，徒善不足以为政，徒法不能以自行。关键在人，关键在领导干部。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领导干部要发挥头雁效应，带头尊法、带头修德、带头接受监督。</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头雁带得好，才能带动全社会风清气正。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最后一个着力点，是全民层面。法律要落地，靠的是真诚信仰。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要挖好传统法律文化资源，树好道德模范榜样，抓好家庭家教家风。</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让法治精神和道德自觉成为全社会的基本共识。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同志们，今天的学习归结到一点：坚持依法治国和以德治国相结合。</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这是习近平法治思想的鲜明标识，也是中国式现代化的重要保障。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让我们把德法合治的制度优势转化为治理效能，为强国建设、民族复兴筑牢根基。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我的党课就讲到这里。</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不当之处，请同志们批评指正。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pic>
        <p:nvPicPr>
          <p:cNvPr id="8" name="图片 7"/>
          <p:cNvPicPr>
            <a:picLocks noChangeAspect="1"/>
          </p:cNvPicPr>
          <p:nvPr userDrawn="1"/>
        </p:nvPicPr>
        <p:blipFill>
          <a:blip r:embed="rId2"/>
          <a:srcRect l="14719" t="70440"/>
          <a:stretch>
            <a:fillRect/>
          </a:stretch>
        </p:blipFill>
        <p:spPr>
          <a:xfrm>
            <a:off x="-635" y="6200140"/>
            <a:ext cx="12192635" cy="666115"/>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524000" y="1905000"/>
            <a:ext cx="9144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erif SC"/>
                <a:sym typeface="Noto Serif SC"/>
              </a:rPr>
              <a:t>坚持法治和德治相结合</a:t>
            </a:r>
            <a:endParaRPr lang="en-US" sz="3600" b="1" i="0" u="none" strike="noStrike">
              <a:solidFill>
                <a:srgbClr val="C00000"/>
              </a:solidFill>
              <a:latin typeface="黑体" panose="02010609060101010101" charset="-122"/>
              <a:ea typeface="黑体" panose="02010609060101010101" charset="-122"/>
              <a:cs typeface="Noto Serif SC"/>
              <a:sym typeface="Noto Serif SC"/>
            </a:endParaRPr>
          </a:p>
          <a:p>
            <a:pPr marL="0" indent="0" algn="ctr">
              <a:lnSpc>
                <a:spcPct val="125000"/>
              </a:lnSpc>
              <a:defRPr/>
            </a:pPr>
            <a:r>
              <a:rPr lang="en-US" sz="3600" b="1">
                <a:solidFill>
                  <a:srgbClr val="C00000"/>
                </a:solidFill>
                <a:latin typeface="黑体" panose="02010609060101010101" charset="-122"/>
                <a:ea typeface="黑体" panose="02010609060101010101" charset="-122"/>
                <a:cs typeface="Noto Serif SC"/>
                <a:sym typeface="Noto Serif SC"/>
              </a:rPr>
              <a:t>更好推进更高水平的社会主义法治国家建设</a:t>
            </a:r>
            <a:endParaRPr lang="en-US" sz="3600" b="1">
              <a:solidFill>
                <a:srgbClr val="C00000"/>
              </a:solidFill>
              <a:latin typeface="黑体" panose="02010609060101010101" charset="-122"/>
              <a:ea typeface="黑体" panose="02010609060101010101" charset="-122"/>
              <a:cs typeface="Noto Serif SC"/>
              <a:sym typeface="Noto Serif SC"/>
            </a:endParaRPr>
          </a:p>
        </p:txBody>
      </p:sp>
      <p:sp>
        <p:nvSpPr>
          <p:cNvPr id="3" name="AutoShape 3"/>
          <p:cNvSpPr/>
          <p:nvPr/>
        </p:nvSpPr>
        <p:spPr>
          <a:xfrm>
            <a:off x="1524000" y="3048000"/>
            <a:ext cx="9144000" cy="711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3600">
              <a:solidFill>
                <a:srgbClr val="C00000"/>
              </a:solidFill>
              <a:latin typeface="黑体" panose="02010609060101010101" charset="-122"/>
              <a:ea typeface="黑体" panose="02010609060101010101" charset="-122"/>
            </a:endParaRPr>
          </a:p>
        </p:txBody>
      </p:sp>
      <p:sp>
        <p:nvSpPr>
          <p:cNvPr id="5" name="AutoShape 5"/>
          <p:cNvSpPr/>
          <p:nvPr/>
        </p:nvSpPr>
        <p:spPr>
          <a:xfrm>
            <a:off x="1524000" y="3251200"/>
            <a:ext cx="914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C00000"/>
                </a:solidFill>
                <a:latin typeface="黑体" panose="02010609060101010101" charset="-122"/>
                <a:ea typeface="黑体" panose="02010609060101010101" charset="-122"/>
                <a:cs typeface="黑体" panose="02010609060101010101" charset="-122"/>
                <a:sym typeface="Noto Serif SC"/>
              </a:rPr>
              <a:t> </a:t>
            </a:r>
            <a:r>
              <a:rPr lang="zh-CN" altLang="en-US" sz="2400" b="0" i="0" u="none" strike="noStrike">
                <a:solidFill>
                  <a:srgbClr val="C00000"/>
                </a:solidFill>
                <a:latin typeface="黑体" panose="02010609060101010101" charset="-122"/>
                <a:ea typeface="黑体" panose="02010609060101010101" charset="-122"/>
                <a:cs typeface="黑体" panose="02010609060101010101" charset="-122"/>
                <a:sym typeface="Noto Serif SC"/>
              </a:rPr>
              <a:t>主讲人：</a:t>
            </a:r>
            <a:r>
              <a:rPr lang="en-US" altLang="zh-CN" sz="2400" b="0" i="0" u="none" strike="noStrike">
                <a:solidFill>
                  <a:srgbClr val="C00000"/>
                </a:solidFill>
                <a:latin typeface="黑体" panose="02010609060101010101" charset="-122"/>
                <a:ea typeface="黑体" panose="02010609060101010101" charset="-122"/>
                <a:cs typeface="黑体" panose="02010609060101010101" charset="-122"/>
                <a:sym typeface="Noto Serif SC"/>
              </a:rPr>
              <a:t>A</a:t>
            </a:r>
            <a:r>
              <a:rPr lang="zh-CN" altLang="en-US" sz="2400" b="0" i="0" u="none" strike="noStrike">
                <a:solidFill>
                  <a:srgbClr val="C00000"/>
                </a:solidFill>
                <a:latin typeface="黑体" panose="02010609060101010101" charset="-122"/>
                <a:ea typeface="黑体" panose="02010609060101010101" charset="-122"/>
                <a:cs typeface="黑体" panose="02010609060101010101" charset="-122"/>
                <a:sym typeface="Noto Serif SC"/>
              </a:rPr>
              <a:t>书记</a:t>
            </a:r>
            <a:endParaRPr lang="zh-CN" altLang="en-US" sz="2400" b="0" i="0" u="none" strike="noStrike">
              <a:solidFill>
                <a:srgbClr val="C00000"/>
              </a:solidFill>
              <a:latin typeface="黑体" panose="02010609060101010101" charset="-122"/>
              <a:ea typeface="黑体" panose="02010609060101010101" charset="-122"/>
              <a:cs typeface="黑体" panose="02010609060101010101" charset="-122"/>
              <a:sym typeface="Noto Serif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524000" y="558800"/>
            <a:ext cx="9144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C00000"/>
                </a:solidFill>
                <a:latin typeface="黑体" panose="02010609060101010101" charset="-122"/>
                <a:ea typeface="黑体" panose="02010609060101010101" charset="-122"/>
                <a:cs typeface="Noto Serif SC"/>
                <a:sym typeface="Noto Serif SC"/>
              </a:rPr>
              <a:t>前</a:t>
            </a:r>
            <a:r>
              <a:rPr lang="en-US" altLang="zh-CN" sz="3600" b="1" i="0" u="none" strike="noStrike">
                <a:solidFill>
                  <a:srgbClr val="C00000"/>
                </a:solidFill>
                <a:latin typeface="黑体" panose="02010609060101010101" charset="-122"/>
                <a:ea typeface="黑体" panose="02010609060101010101" charset="-122"/>
                <a:cs typeface="Noto Serif SC"/>
                <a:sym typeface="Noto Serif SC"/>
              </a:rPr>
              <a:t>  </a:t>
            </a:r>
            <a:r>
              <a:rPr lang="zh-CN" altLang="en-US" sz="3600" b="1" i="0" u="none" strike="noStrike">
                <a:solidFill>
                  <a:srgbClr val="C00000"/>
                </a:solidFill>
                <a:latin typeface="黑体" panose="02010609060101010101" charset="-122"/>
                <a:ea typeface="黑体" panose="02010609060101010101" charset="-122"/>
                <a:cs typeface="Noto Serif SC"/>
                <a:sym typeface="Noto Serif SC"/>
              </a:rPr>
              <a:t>言</a:t>
            </a:r>
            <a:endParaRPr lang="zh-CN" altLang="en-US" sz="3600" b="1">
              <a:solidFill>
                <a:srgbClr val="C00000"/>
              </a:solidFill>
              <a:latin typeface="黑体" panose="02010609060101010101" charset="-122"/>
              <a:ea typeface="黑体" panose="02010609060101010101" charset="-122"/>
              <a:cs typeface="Noto Serif SC"/>
              <a:sym typeface="Noto Serif SC"/>
            </a:endParaRPr>
          </a:p>
        </p:txBody>
      </p:sp>
      <p:sp>
        <p:nvSpPr>
          <p:cNvPr id="3" name="AutoShape 3"/>
          <p:cNvSpPr/>
          <p:nvPr/>
        </p:nvSpPr>
        <p:spPr>
          <a:xfrm>
            <a:off x="1524000" y="3048000"/>
            <a:ext cx="9144000" cy="711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3600">
              <a:solidFill>
                <a:srgbClr val="C00000"/>
              </a:solidFill>
              <a:latin typeface="黑体" panose="02010609060101010101" charset="-122"/>
              <a:ea typeface="黑体" panose="02010609060101010101" charset="-122"/>
            </a:endParaRPr>
          </a:p>
        </p:txBody>
      </p:sp>
      <p:sp>
        <p:nvSpPr>
          <p:cNvPr id="4" name="文本框 3"/>
          <p:cNvSpPr txBox="1"/>
          <p:nvPr/>
        </p:nvSpPr>
        <p:spPr>
          <a:xfrm>
            <a:off x="934720" y="1905635"/>
            <a:ext cx="10040620" cy="2553335"/>
          </a:xfrm>
          <a:prstGeom prst="rect">
            <a:avLst/>
          </a:prstGeom>
        </p:spPr>
        <p:txBody>
          <a:bodyPr wrap="square">
            <a:spAutoFit/>
          </a:bodyPr>
          <a:p>
            <a:r>
              <a:rPr lang="en-US" altLang="zh-CN" sz="2000">
                <a:solidFill>
                  <a:srgbClr val="C00000"/>
                </a:solidFill>
                <a:latin typeface="黑体" panose="02010609060101010101" charset="-122"/>
                <a:ea typeface="黑体" panose="02010609060101010101" charset="-122"/>
                <a:cs typeface="黑体" panose="02010609060101010101" charset="-122"/>
              </a:rPr>
              <a:t>    </a:t>
            </a:r>
            <a:r>
              <a:rPr lang="zh-CN" altLang="en-US" sz="2000">
                <a:solidFill>
                  <a:srgbClr val="C00000"/>
                </a:solidFill>
                <a:latin typeface="黑体" panose="02010609060101010101" charset="-122"/>
                <a:ea typeface="黑体" panose="02010609060101010101" charset="-122"/>
                <a:cs typeface="黑体" panose="02010609060101010101" charset="-122"/>
              </a:rPr>
              <a:t>“法安天下，德润人心”。坚持法治和德治相结合，是习近平法治思想的重大原创性理论，是新时代全面依法治国的重要原则，也是中国特色社会主义法治道路的鲜明特质。习近平总书记深刻指出，“法律是准绳，任何时候都必须遵循；道德是基石，任何时候都不可忽视”，“法治和德治不可分离、不可偏废，国家治理需要法律和道德协同发力”。法治以刚性规则划定行为底线，德治以柔性教化涵养内心自觉，两者相辅相成、相得益彰。以中国式现代化全面推进强国建设、民族复兴伟业，必须持续深化对法治与德治辩证统一关系的理论认知，推动依法治国和以德治国一体部署、一体推进和一体落实，努力构建良法善治、崇德向善的社会生态。</a:t>
            </a:r>
            <a:endParaRPr lang="zh-CN" altLang="en-US" sz="2000">
              <a:solidFill>
                <a:srgbClr val="C00000"/>
              </a:solidFill>
              <a:latin typeface="黑体" panose="02010609060101010101" charset="-122"/>
              <a:ea typeface="黑体" panose="02010609060101010101" charset="-122"/>
              <a:cs typeface="黑体" panose="02010609060101010101" charset="-122"/>
            </a:endParaRPr>
          </a:p>
        </p:txBody>
      </p:sp>
      <p:cxnSp>
        <p:nvCxnSpPr>
          <p:cNvPr id="6" name="Connector 3"/>
          <p:cNvCxnSpPr/>
          <p:nvPr/>
        </p:nvCxnSpPr>
        <p:spPr>
          <a:xfrm rot="-4297">
            <a:off x="1016004" y="1644650"/>
            <a:ext cx="10160000" cy="12700"/>
          </a:xfrm>
          <a:prstGeom prst="straightConnector1">
            <a:avLst/>
          </a:prstGeom>
          <a:solidFill>
            <a:srgbClr val="DEE0E3">
              <a:alpha val="100000"/>
            </a:srgbClr>
          </a:solidFill>
          <a:ln w="25400" cap="flat" cmpd="sng">
            <a:solidFill>
              <a:srgbClr val="8C1E28">
                <a:alpha val="100000"/>
              </a:srgbClr>
            </a:solidFill>
            <a:prstDash val="solid"/>
            <a:round/>
            <a:headEnd type="none" w="lg" len="lg"/>
            <a:tailEnd type="none" w="lg" len="lg"/>
          </a:ln>
        </p:spPr>
      </p:cxnSp>
      <p:pic>
        <p:nvPicPr>
          <p:cNvPr id="8" name="图片 7"/>
          <p:cNvPicPr>
            <a:picLocks noChangeAspect="1"/>
          </p:cNvPicPr>
          <p:nvPr userDrawn="1"/>
        </p:nvPicPr>
        <p:blipFill>
          <a:blip r:embed="rId1"/>
          <a:srcRect l="14719" t="70440"/>
          <a:stretch>
            <a:fillRect/>
          </a:stretch>
        </p:blipFill>
        <p:spPr>
          <a:xfrm>
            <a:off x="-635" y="5852795"/>
            <a:ext cx="12192635" cy="10134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4018915" y="762000"/>
            <a:ext cx="381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黑体" panose="02010609060101010101" charset="-122"/>
                <a:sym typeface="Noto Serif SC"/>
              </a:rPr>
              <a:t>目 录</a:t>
            </a:r>
            <a:endParaRPr lang="en-US" sz="3600" b="1" i="0" u="none" strike="noStrike">
              <a:solidFill>
                <a:srgbClr val="C00000"/>
              </a:solidFill>
              <a:latin typeface="黑体" panose="02010609060101010101" charset="-122"/>
              <a:ea typeface="黑体" panose="02010609060101010101" charset="-122"/>
              <a:cs typeface="黑体" panose="02010609060101010101" charset="-122"/>
              <a:sym typeface="Noto Serif SC"/>
            </a:endParaRPr>
          </a:p>
        </p:txBody>
      </p:sp>
      <p:cxnSp>
        <p:nvCxnSpPr>
          <p:cNvPr id="3" name="Connector 3"/>
          <p:cNvCxnSpPr/>
          <p:nvPr/>
        </p:nvCxnSpPr>
        <p:spPr>
          <a:xfrm rot="-4297">
            <a:off x="1016004" y="1644650"/>
            <a:ext cx="10160000" cy="12700"/>
          </a:xfrm>
          <a:prstGeom prst="straightConnector1">
            <a:avLst/>
          </a:prstGeom>
          <a:solidFill>
            <a:srgbClr val="DEE0E3">
              <a:alpha val="100000"/>
            </a:srgbClr>
          </a:solidFill>
          <a:ln w="25400" cap="flat" cmpd="sng">
            <a:solidFill>
              <a:srgbClr val="8C1E28">
                <a:alpha val="100000"/>
              </a:srgbClr>
            </a:solidFill>
            <a:prstDash val="solid"/>
            <a:round/>
            <a:headEnd type="none" w="lg" len="lg"/>
            <a:tailEnd type="none" w="lg" len="lg"/>
          </a:ln>
        </p:spPr>
      </p:cxnSp>
      <p:sp>
        <p:nvSpPr>
          <p:cNvPr id="4" name="AutoShape 4"/>
          <p:cNvSpPr/>
          <p:nvPr/>
        </p:nvSpPr>
        <p:spPr>
          <a:xfrm>
            <a:off x="1016000" y="2159000"/>
            <a:ext cx="101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C00000"/>
                </a:solidFill>
                <a:latin typeface="黑体" panose="02010609060101010101" charset="-122"/>
                <a:ea typeface="黑体" panose="02010609060101010101" charset="-122"/>
                <a:cs typeface="Noto Serif SC"/>
                <a:sym typeface="Noto Serif SC"/>
              </a:rPr>
              <a:t>01</a:t>
            </a:r>
            <a:endParaRPr lang="en-US" sz="40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5" name="AutoShape 5"/>
          <p:cNvSpPr/>
          <p:nvPr/>
        </p:nvSpPr>
        <p:spPr>
          <a:xfrm>
            <a:off x="2286000" y="2184400"/>
            <a:ext cx="889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黑体" panose="02010609060101010101" charset="-122"/>
                <a:ea typeface="黑体" panose="02010609060101010101" charset="-122"/>
                <a:cs typeface="Noto Serif SC"/>
                <a:sym typeface="Noto Serif SC"/>
              </a:rPr>
              <a:t>深刻理解法治和德治</a:t>
            </a:r>
            <a:r>
              <a:rPr lang="zh-CN" altLang="en-US" sz="2200" b="1">
                <a:solidFill>
                  <a:srgbClr val="C00000"/>
                </a:solidFill>
                <a:latin typeface="黑体" panose="02010609060101010101" charset="-122"/>
                <a:ea typeface="黑体" panose="02010609060101010101" charset="-122"/>
                <a:cs typeface="Noto Serif SC"/>
                <a:sym typeface="Noto Serif SC"/>
              </a:rPr>
              <a:t>相结合</a:t>
            </a:r>
            <a:r>
              <a:rPr lang="en-US" sz="2200" b="1" i="0" u="none" strike="noStrike">
                <a:solidFill>
                  <a:srgbClr val="C00000"/>
                </a:solidFill>
                <a:latin typeface="黑体" panose="02010609060101010101" charset="-122"/>
                <a:ea typeface="黑体" panose="02010609060101010101" charset="-122"/>
                <a:cs typeface="Noto Serif SC"/>
                <a:sym typeface="Noto Serif SC"/>
              </a:rPr>
              <a:t>的科学内涵和重大意义</a:t>
            </a:r>
            <a:endParaRPr lang="en-US" sz="22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6" name="AutoShape 6"/>
          <p:cNvSpPr/>
          <p:nvPr/>
        </p:nvSpPr>
        <p:spPr>
          <a:xfrm>
            <a:off x="2286000" y="271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C00000"/>
                </a:solidFill>
                <a:latin typeface="黑体" panose="02010609060101010101" charset="-122"/>
                <a:ea typeface="黑体" panose="02010609060101010101" charset="-122"/>
                <a:cs typeface="Noto Serif SC"/>
                <a:sym typeface="Noto Serif SC"/>
              </a:rPr>
              <a:t>把握法律与道德的辩证统一，认识德法合治的理论逻辑与实践价值</a:t>
            </a:r>
            <a:endParaRPr lang="en-US" sz="1800" b="0"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7" name="AutoShape 7"/>
          <p:cNvSpPr/>
          <p:nvPr/>
        </p:nvSpPr>
        <p:spPr>
          <a:xfrm>
            <a:off x="1016000" y="3429000"/>
            <a:ext cx="101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C00000"/>
                </a:solidFill>
                <a:latin typeface="黑体" panose="02010609060101010101" charset="-122"/>
                <a:ea typeface="黑体" panose="02010609060101010101" charset="-122"/>
                <a:cs typeface="Noto Serif SC"/>
                <a:sym typeface="Noto Serif SC"/>
              </a:rPr>
              <a:t>02</a:t>
            </a:r>
            <a:endParaRPr lang="en-US" sz="40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8" name="AutoShape 8"/>
          <p:cNvSpPr/>
          <p:nvPr/>
        </p:nvSpPr>
        <p:spPr>
          <a:xfrm>
            <a:off x="2286000" y="3454400"/>
            <a:ext cx="889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黑体" panose="02010609060101010101" charset="-122"/>
                <a:ea typeface="黑体" panose="02010609060101010101" charset="-122"/>
                <a:cs typeface="Noto Serif SC"/>
                <a:sym typeface="Noto Serif SC"/>
              </a:rPr>
              <a:t>传承弘扬中国历史上德法合治的实践智慧</a:t>
            </a:r>
            <a:endParaRPr lang="en-US" sz="22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9" name="AutoShape 9"/>
          <p:cNvSpPr/>
          <p:nvPr/>
        </p:nvSpPr>
        <p:spPr>
          <a:xfrm>
            <a:off x="2286000" y="398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C00000"/>
                </a:solidFill>
                <a:latin typeface="黑体" panose="02010609060101010101" charset="-122"/>
                <a:ea typeface="黑体" panose="02010609060101010101" charset="-122"/>
                <a:cs typeface="Noto Serif SC"/>
                <a:sym typeface="Noto Serif SC"/>
              </a:rPr>
              <a:t>从明德慎罚、礼法合一到综合为治，汲取中华法系治理精华</a:t>
            </a:r>
            <a:endParaRPr lang="en-US" sz="1800" b="0"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10" name="AutoShape 10"/>
          <p:cNvSpPr/>
          <p:nvPr/>
        </p:nvSpPr>
        <p:spPr>
          <a:xfrm>
            <a:off x="1016000" y="4699000"/>
            <a:ext cx="101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C00000"/>
                </a:solidFill>
                <a:latin typeface="黑体" panose="02010609060101010101" charset="-122"/>
                <a:ea typeface="黑体" panose="02010609060101010101" charset="-122"/>
                <a:cs typeface="Noto Serif SC"/>
                <a:sym typeface="Noto Serif SC"/>
              </a:rPr>
              <a:t>03</a:t>
            </a:r>
            <a:endParaRPr lang="en-US" sz="40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11" name="AutoShape 11"/>
          <p:cNvSpPr/>
          <p:nvPr/>
        </p:nvSpPr>
        <p:spPr>
          <a:xfrm>
            <a:off x="2286000" y="4724400"/>
            <a:ext cx="889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黑体" panose="02010609060101010101" charset="-122"/>
                <a:ea typeface="黑体" panose="02010609060101010101" charset="-122"/>
                <a:cs typeface="Noto Serif SC"/>
                <a:sym typeface="Noto Serif SC"/>
              </a:rPr>
              <a:t>更好推进更高水平的社会主义法治国家建设</a:t>
            </a:r>
            <a:endParaRPr lang="en-US" sz="22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12" name="AutoShape 12"/>
          <p:cNvSpPr/>
          <p:nvPr/>
        </p:nvSpPr>
        <p:spPr>
          <a:xfrm>
            <a:off x="2286000" y="525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C00000"/>
                </a:solidFill>
                <a:latin typeface="黑体" panose="02010609060101010101" charset="-122"/>
                <a:ea typeface="黑体" panose="02010609060101010101" charset="-122"/>
                <a:cs typeface="Noto Serif SC"/>
                <a:sym typeface="Noto Serif SC"/>
              </a:rPr>
              <a:t>坚持两手抓、两手硬，明确五个着力点，推动德法合治落地见效</a:t>
            </a:r>
            <a:endParaRPr lang="en-US" sz="1800" b="0" i="0" u="none" strike="noStrike">
              <a:solidFill>
                <a:srgbClr val="C00000"/>
              </a:solidFill>
              <a:latin typeface="黑体" panose="02010609060101010101" charset="-122"/>
              <a:ea typeface="黑体" panose="02010609060101010101" charset="-122"/>
              <a:cs typeface="Noto Serif SC"/>
              <a:sym typeface="Noto Serif SC"/>
            </a:endParaRPr>
          </a:p>
        </p:txBody>
      </p:sp>
      <p:pic>
        <p:nvPicPr>
          <p:cNvPr id="13" name="图片 12"/>
          <p:cNvPicPr>
            <a:picLocks noChangeAspect="1"/>
          </p:cNvPicPr>
          <p:nvPr userDrawn="1"/>
        </p:nvPicPr>
        <p:blipFill>
          <a:blip r:embed="rId1"/>
          <a:srcRect l="14719" t="70440"/>
          <a:stretch>
            <a:fillRect/>
          </a:stretch>
        </p:blipFill>
        <p:spPr>
          <a:xfrm>
            <a:off x="-635" y="5852795"/>
            <a:ext cx="12192635" cy="10134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345815" y="2159000"/>
            <a:ext cx="508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erif SC"/>
                <a:sym typeface="Noto Serif SC"/>
              </a:rPr>
              <a:t>第一部分</a:t>
            </a:r>
            <a:endParaRPr lang="en-US" sz="36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4" name="AutoShape 4"/>
          <p:cNvSpPr/>
          <p:nvPr/>
        </p:nvSpPr>
        <p:spPr>
          <a:xfrm>
            <a:off x="1016000" y="2921000"/>
            <a:ext cx="10160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erif SC"/>
                <a:sym typeface="Noto Serif SC"/>
              </a:rPr>
              <a:t>深刻理解法治和德治</a:t>
            </a:r>
            <a:r>
              <a:rPr lang="zh-CN" altLang="en-US" sz="3600" b="1" i="0" u="none" strike="noStrike">
                <a:solidFill>
                  <a:srgbClr val="C00000"/>
                </a:solidFill>
                <a:latin typeface="黑体" panose="02010609060101010101" charset="-122"/>
                <a:ea typeface="黑体" panose="02010609060101010101" charset="-122"/>
                <a:cs typeface="Noto Serif SC"/>
                <a:sym typeface="Noto Serif SC"/>
              </a:rPr>
              <a:t>相结合</a:t>
            </a:r>
            <a:r>
              <a:rPr lang="en-US" sz="3600" b="1" i="0" u="none" strike="noStrike">
                <a:solidFill>
                  <a:srgbClr val="C00000"/>
                </a:solidFill>
                <a:latin typeface="黑体" panose="02010609060101010101" charset="-122"/>
                <a:ea typeface="黑体" panose="02010609060101010101" charset="-122"/>
                <a:cs typeface="Noto Serif SC"/>
                <a:sym typeface="Noto Serif SC"/>
              </a:rPr>
              <a:t>的科学内涵和重大意义</a:t>
            </a:r>
            <a:endParaRPr lang="en-US" sz="3600" b="1" i="0" u="none" strike="noStrike">
              <a:solidFill>
                <a:srgbClr val="C00000"/>
              </a:solidFill>
              <a:latin typeface="黑体" panose="02010609060101010101" charset="-122"/>
              <a:ea typeface="黑体" panose="02010609060101010101" charset="-122"/>
              <a:cs typeface="Noto Serif SC"/>
              <a:sym typeface="Noto Serif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762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核心论断</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270000" y="1778000"/>
            <a:ext cx="965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zh-CN" altLang="en-US" sz="3000" b="1" i="0" u="none" strike="noStrike">
                <a:solidFill>
                  <a:srgbClr val="8C1E28"/>
                </a:solidFill>
                <a:latin typeface="Noto Serif SC"/>
                <a:ea typeface="宋体" charset="0"/>
                <a:cs typeface="Noto Serif SC"/>
                <a:sym typeface="Noto Serif SC"/>
              </a:rPr>
              <a:t>“</a:t>
            </a:r>
            <a:r>
              <a:rPr lang="en-US" sz="3000" b="1">
                <a:solidFill>
                  <a:srgbClr val="8C1E28"/>
                </a:solidFill>
                <a:latin typeface="Noto Serif SC"/>
                <a:ea typeface="Noto Serif SC"/>
                <a:cs typeface="Noto Serif SC"/>
                <a:sym typeface="Noto Serif SC"/>
              </a:rPr>
              <a:t>法律是成文的道德，道德是内心的法律。</a:t>
            </a:r>
            <a:r>
              <a:rPr lang="zh-CN" altLang="en-US" sz="3000" b="1">
                <a:solidFill>
                  <a:srgbClr val="8C1E28"/>
                </a:solidFill>
                <a:latin typeface="Noto Serif SC"/>
                <a:ea typeface="宋体" charset="0"/>
                <a:cs typeface="Noto Serif SC"/>
                <a:sym typeface="Noto Serif SC"/>
              </a:rPr>
              <a:t>”</a:t>
            </a:r>
            <a:endParaRPr lang="en-US" sz="1100" b="1" i="0" u="none" strike="noStrike">
              <a:solidFill>
                <a:srgbClr val="8C1E28"/>
              </a:solidFill>
              <a:latin typeface="Noto Serif SC"/>
              <a:ea typeface="Noto Serif SC"/>
              <a:cs typeface="Noto Serif SC"/>
              <a:sym typeface="Noto Serif SC"/>
            </a:endParaRPr>
          </a:p>
        </p:txBody>
      </p:sp>
      <p:cxnSp>
        <p:nvCxnSpPr>
          <p:cNvPr id="5" name="Connector 5"/>
          <p:cNvCxnSpPr/>
          <p:nvPr/>
        </p:nvCxnSpPr>
        <p:spPr>
          <a:xfrm rot="-17188">
            <a:off x="4826016" y="3803650"/>
            <a:ext cx="2540000" cy="12700"/>
          </a:xfrm>
          <a:prstGeom prst="straightConnector1">
            <a:avLst/>
          </a:prstGeom>
          <a:solidFill>
            <a:srgbClr val="DEE0E3">
              <a:alpha val="100000"/>
            </a:srgbClr>
          </a:solidFill>
          <a:ln w="25400" cap="flat" cmpd="sng">
            <a:solidFill>
              <a:srgbClr val="8C1E28">
                <a:alpha val="100000"/>
              </a:srgbClr>
            </a:solidFill>
            <a:prstDash val="solid"/>
            <a:round/>
            <a:headEnd type="none" w="lg" len="lg"/>
            <a:tailEnd type="none" w="lg" len="lg"/>
          </a:ln>
        </p:spPr>
      </p:cxnSp>
      <p:sp>
        <p:nvSpPr>
          <p:cNvPr id="6" name="AutoShape 6"/>
          <p:cNvSpPr/>
          <p:nvPr/>
        </p:nvSpPr>
        <p:spPr>
          <a:xfrm>
            <a:off x="1524000" y="4191000"/>
            <a:ext cx="9144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2000" b="0" i="0" u="none" strike="noStrike">
                <a:solidFill>
                  <a:srgbClr val="2B2B2B"/>
                </a:solidFill>
                <a:latin typeface="Noto Serif SC"/>
                <a:ea typeface="Noto Serif SC"/>
                <a:cs typeface="Noto Serif SC"/>
                <a:sym typeface="Noto Serif SC"/>
              </a:rPr>
              <a:t>这一重要论断精准揭示了法律与道德的</a:t>
            </a:r>
            <a:r>
              <a:rPr lang="en-US" sz="2000" b="1" i="0" u="none" strike="noStrike">
                <a:solidFill>
                  <a:srgbClr val="2B2B2B"/>
                </a:solidFill>
                <a:latin typeface="Noto Serif SC"/>
                <a:ea typeface="Noto Serif SC"/>
                <a:cs typeface="Noto Serif SC"/>
                <a:sym typeface="Noto Serif SC"/>
              </a:rPr>
              <a:t>内在统一性</a:t>
            </a:r>
            <a:r>
              <a:rPr lang="en-US" sz="2000" b="0" i="0" u="none" strike="noStrike">
                <a:solidFill>
                  <a:srgbClr val="2B2B2B"/>
                </a:solidFill>
                <a:latin typeface="Noto Serif SC"/>
                <a:ea typeface="Noto Serif SC"/>
                <a:cs typeface="Noto Serif SC"/>
                <a:sym typeface="Noto Serif SC"/>
              </a:rPr>
              <a:t>，</a:t>
            </a:r>
            <a:endParaRPr lang="en-US" sz="1100"/>
          </a:p>
          <a:p>
            <a:pPr marL="0" indent="0" algn="ctr">
              <a:lnSpc>
                <a:spcPct val="150000"/>
              </a:lnSpc>
            </a:pPr>
            <a:r>
              <a:rPr lang="en-US" sz="2000" b="0" i="0" u="none" strike="noStrike">
                <a:solidFill>
                  <a:srgbClr val="2B2B2B"/>
                </a:solidFill>
                <a:latin typeface="Noto Serif SC"/>
                <a:ea typeface="Noto Serif SC"/>
                <a:cs typeface="Noto Serif SC"/>
                <a:sym typeface="Noto Serif SC"/>
              </a:rPr>
              <a:t>是我们理解法治和德治关系的</a:t>
            </a:r>
            <a:r>
              <a:rPr lang="en-US" sz="2000" b="1" i="0" u="none" strike="noStrike">
                <a:solidFill>
                  <a:srgbClr val="2B2B2B"/>
                </a:solidFill>
                <a:latin typeface="Noto Serif SC"/>
                <a:ea typeface="Noto Serif SC"/>
                <a:cs typeface="Noto Serif SC"/>
                <a:sym typeface="Noto Serif SC"/>
              </a:rPr>
              <a:t>理论钥匙</a:t>
            </a:r>
            <a:r>
              <a:rPr lang="en-US" sz="2000" b="0" i="0" u="none" strike="noStrike">
                <a:solidFill>
                  <a:srgbClr val="2B2B2B"/>
                </a:solidFill>
                <a:latin typeface="Noto Serif SC"/>
                <a:ea typeface="Noto Serif SC"/>
                <a:cs typeface="Noto Serif SC"/>
                <a:sym typeface="Noto Serif SC"/>
              </a:rPr>
              <a:t>。</a:t>
            </a:r>
            <a:endParaRPr lang="en-US" sz="2000" b="0" i="0" u="none" strike="noStrike">
              <a:solidFill>
                <a:srgbClr val="2B2B2B"/>
              </a:solidFill>
              <a:latin typeface="Noto Serif SC"/>
              <a:ea typeface="Noto Serif SC"/>
              <a:cs typeface="Noto Serif SC"/>
              <a:sym typeface="Noto Serif S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762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什么是依法治国</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依法治国，就是党领导人民依照</a:t>
            </a:r>
            <a:r>
              <a:rPr lang="en-US" sz="2000" b="1" i="0" u="none" strike="noStrike">
                <a:solidFill>
                  <a:srgbClr val="2B2B2B"/>
                </a:solidFill>
                <a:latin typeface="Noto Serif SC"/>
                <a:ea typeface="Noto Serif SC"/>
                <a:cs typeface="Noto Serif SC"/>
                <a:sym typeface="Noto Serif SC"/>
              </a:rPr>
              <a:t>宪法和法律</a:t>
            </a:r>
            <a:r>
              <a:rPr lang="en-US" sz="2000" b="0" i="0" u="none" strike="noStrike">
                <a:solidFill>
                  <a:srgbClr val="2B2B2B"/>
                </a:solidFill>
                <a:latin typeface="Noto Serif SC"/>
                <a:ea typeface="Noto Serif SC"/>
                <a:cs typeface="Noto Serif SC"/>
                <a:sym typeface="Noto Serif SC"/>
              </a:rPr>
              <a:t>规定，通过各种途径和形式管理国家事务、经济文化事业和社会事务，保证国家各项工作依法进行。</a:t>
            </a:r>
            <a:endParaRPr lang="en-US" sz="1100"/>
          </a:p>
        </p:txBody>
      </p:sp>
      <p:cxnSp>
        <p:nvCxnSpPr>
          <p:cNvPr id="5" name="Connector 5"/>
          <p:cNvCxnSpPr/>
          <p:nvPr/>
        </p:nvCxnSpPr>
        <p:spPr>
          <a:xfrm rot="-4297">
            <a:off x="1016004" y="3676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6" name="AutoShape 6"/>
          <p:cNvSpPr/>
          <p:nvPr/>
        </p:nvSpPr>
        <p:spPr>
          <a:xfrm>
            <a:off x="1016000" y="393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更好发挥法治"固根本、稳预期、利长远"的保障作用</a:t>
            </a:r>
            <a:endParaRPr lang="en-US" sz="1100"/>
          </a:p>
        </p:txBody>
      </p:sp>
      <p:sp>
        <p:nvSpPr>
          <p:cNvPr id="7" name="AutoShape 7"/>
          <p:cNvSpPr/>
          <p:nvPr/>
        </p:nvSpPr>
        <p:spPr>
          <a:xfrm>
            <a:off x="1016000" y="4826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800" b="1" i="0" u="none" strike="noStrike">
                <a:solidFill>
                  <a:srgbClr val="2B2B2B"/>
                </a:solidFill>
                <a:latin typeface="Noto Serif SC"/>
                <a:ea typeface="Noto Serif SC"/>
                <a:cs typeface="Noto Serif SC"/>
                <a:sym typeface="Noto Serif SC"/>
              </a:rPr>
              <a:t>固根本</a:t>
            </a:r>
            <a:endParaRPr lang="en-US" sz="1100"/>
          </a:p>
          <a:p>
            <a:pPr marL="0" indent="0" algn="ctr">
              <a:lnSpc>
                <a:spcPct val="133000"/>
              </a:lnSpc>
            </a:pPr>
            <a:r>
              <a:rPr lang="en-US" sz="1800" b="0" i="0" u="none" strike="noStrike">
                <a:solidFill>
                  <a:srgbClr val="2B2B2B"/>
                </a:solidFill>
                <a:latin typeface="Noto Serif SC"/>
                <a:ea typeface="Noto Serif SC"/>
                <a:cs typeface="Noto Serif SC"/>
                <a:sym typeface="Noto Serif SC"/>
              </a:rPr>
              <a:t>筑牢制度根基</a:t>
            </a:r>
            <a:endParaRPr lang="en-US" sz="1800" b="0" i="0" u="none" strike="noStrike">
              <a:solidFill>
                <a:srgbClr val="2B2B2B"/>
              </a:solidFill>
              <a:latin typeface="Noto Serif SC"/>
              <a:ea typeface="Noto Serif SC"/>
              <a:cs typeface="Noto Serif SC"/>
              <a:sym typeface="Noto Serif SC"/>
            </a:endParaRPr>
          </a:p>
        </p:txBody>
      </p:sp>
      <p:sp>
        <p:nvSpPr>
          <p:cNvPr id="8" name="AutoShape 8"/>
          <p:cNvSpPr/>
          <p:nvPr/>
        </p:nvSpPr>
        <p:spPr>
          <a:xfrm>
            <a:off x="4572000" y="4826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800" b="1" i="0" u="none" strike="noStrike">
                <a:solidFill>
                  <a:srgbClr val="2B2B2B"/>
                </a:solidFill>
                <a:latin typeface="Noto Serif SC"/>
                <a:ea typeface="Noto Serif SC"/>
                <a:cs typeface="Noto Serif SC"/>
                <a:sym typeface="Noto Serif SC"/>
              </a:rPr>
              <a:t>稳预期</a:t>
            </a:r>
            <a:endParaRPr lang="en-US" sz="1100"/>
          </a:p>
          <a:p>
            <a:pPr marL="0" indent="0" algn="ctr">
              <a:lnSpc>
                <a:spcPct val="133000"/>
              </a:lnSpc>
            </a:pPr>
            <a:r>
              <a:rPr lang="en-US" sz="1800" b="0" i="0" u="none" strike="noStrike">
                <a:solidFill>
                  <a:srgbClr val="2B2B2B"/>
                </a:solidFill>
                <a:latin typeface="Noto Serif SC"/>
                <a:ea typeface="Noto Serif SC"/>
                <a:cs typeface="Noto Serif SC"/>
                <a:sym typeface="Noto Serif SC"/>
              </a:rPr>
              <a:t>稳定社会预期</a:t>
            </a:r>
            <a:endParaRPr lang="en-US" sz="1800" b="0" i="0" u="none" strike="noStrike">
              <a:solidFill>
                <a:srgbClr val="2B2B2B"/>
              </a:solidFill>
              <a:latin typeface="Noto Serif SC"/>
              <a:ea typeface="Noto Serif SC"/>
              <a:cs typeface="Noto Serif SC"/>
              <a:sym typeface="Noto Serif SC"/>
            </a:endParaRPr>
          </a:p>
        </p:txBody>
      </p:sp>
      <p:sp>
        <p:nvSpPr>
          <p:cNvPr id="9" name="AutoShape 9"/>
          <p:cNvSpPr/>
          <p:nvPr/>
        </p:nvSpPr>
        <p:spPr>
          <a:xfrm>
            <a:off x="8128000" y="4826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800" b="1" i="0" u="none" strike="noStrike">
                <a:solidFill>
                  <a:srgbClr val="2B2B2B"/>
                </a:solidFill>
                <a:latin typeface="Noto Serif SC"/>
                <a:ea typeface="Noto Serif SC"/>
                <a:cs typeface="Noto Serif SC"/>
                <a:sym typeface="Noto Serif SC"/>
              </a:rPr>
              <a:t>利长远</a:t>
            </a:r>
            <a:endParaRPr lang="en-US" sz="1100"/>
          </a:p>
          <a:p>
            <a:pPr marL="0" indent="0" algn="ctr">
              <a:lnSpc>
                <a:spcPct val="133000"/>
              </a:lnSpc>
            </a:pPr>
            <a:r>
              <a:rPr lang="en-US" sz="1800" b="0" i="0" u="none" strike="noStrike">
                <a:solidFill>
                  <a:srgbClr val="2B2B2B"/>
                </a:solidFill>
                <a:latin typeface="Noto Serif SC"/>
                <a:ea typeface="Noto Serif SC"/>
                <a:cs typeface="Noto Serif SC"/>
                <a:sym typeface="Noto Serif SC"/>
              </a:rPr>
              <a:t>惠及长远发展</a:t>
            </a:r>
            <a:endParaRPr lang="en-US" sz="1800" b="0" i="0" u="none" strike="noStrike">
              <a:solidFill>
                <a:srgbClr val="2B2B2B"/>
              </a:solidFill>
              <a:latin typeface="Noto Serif SC"/>
              <a:ea typeface="Noto Serif SC"/>
              <a:cs typeface="Noto Serif SC"/>
              <a:sym typeface="Noto Serif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762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什么是以德治国</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以德治国，就是党在领导人民治理国家过程中，以</a:t>
            </a:r>
            <a:r>
              <a:rPr lang="en-US" sz="2000" b="1" i="0" u="none" strike="noStrike">
                <a:solidFill>
                  <a:srgbClr val="2B2B2B"/>
                </a:solidFill>
                <a:latin typeface="Noto Serif SC"/>
                <a:ea typeface="Noto Serif SC"/>
                <a:cs typeface="Noto Serif SC"/>
                <a:sym typeface="Noto Serif SC"/>
              </a:rPr>
              <a:t>马克思主义为指导</a:t>
            </a:r>
            <a:r>
              <a:rPr lang="en-US" sz="2000" b="0" i="0" u="none" strike="noStrike">
                <a:solidFill>
                  <a:srgbClr val="2B2B2B"/>
                </a:solidFill>
                <a:latin typeface="Noto Serif SC"/>
                <a:ea typeface="Noto Serif SC"/>
                <a:cs typeface="Noto Serif SC"/>
                <a:sym typeface="Noto Serif SC"/>
              </a:rPr>
              <a:t>，以</a:t>
            </a:r>
            <a:r>
              <a:rPr lang="en-US" sz="2000" b="1" i="0" u="none" strike="noStrike">
                <a:solidFill>
                  <a:srgbClr val="2B2B2B"/>
                </a:solidFill>
                <a:latin typeface="Noto Serif SC"/>
                <a:ea typeface="Noto Serif SC"/>
                <a:cs typeface="Noto Serif SC"/>
                <a:sym typeface="Noto Serif SC"/>
              </a:rPr>
              <a:t>社会主义核心价值观为引领</a:t>
            </a:r>
            <a:r>
              <a:rPr lang="en-US" sz="2000" b="0" i="0" u="none" strike="noStrike">
                <a:solidFill>
                  <a:srgbClr val="2B2B2B"/>
                </a:solidFill>
                <a:latin typeface="Noto Serif SC"/>
                <a:ea typeface="Noto Serif SC"/>
                <a:cs typeface="Noto Serif SC"/>
                <a:sym typeface="Noto Serif SC"/>
              </a:rPr>
              <a:t>，运用社会主义思想道德的功能和力量，规范人们行为，调节社会关系。</a:t>
            </a:r>
            <a:endParaRPr lang="en-US" sz="1100"/>
          </a:p>
        </p:txBody>
      </p:sp>
      <p:cxnSp>
        <p:nvCxnSpPr>
          <p:cNvPr id="5" name="Connector 5"/>
          <p:cNvCxnSpPr/>
          <p:nvPr/>
        </p:nvCxnSpPr>
        <p:spPr>
          <a:xfrm rot="-4297">
            <a:off x="1016004" y="3676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6" name="AutoShape 6"/>
          <p:cNvSpPr/>
          <p:nvPr/>
        </p:nvSpPr>
        <p:spPr>
          <a:xfrm>
            <a:off x="1016000" y="393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充分发挥道德的教化、引导、滋养作用</a:t>
            </a:r>
            <a:endParaRPr lang="en-US" sz="1100"/>
          </a:p>
        </p:txBody>
      </p:sp>
      <p:sp>
        <p:nvSpPr>
          <p:cNvPr id="7" name="AutoShape 7"/>
          <p:cNvSpPr/>
          <p:nvPr/>
        </p:nvSpPr>
        <p:spPr>
          <a:xfrm>
            <a:off x="1016000" y="4826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800" b="1" i="0" u="none" strike="noStrike">
                <a:solidFill>
                  <a:srgbClr val="2B2B2B"/>
                </a:solidFill>
                <a:latin typeface="Noto Serif SC"/>
                <a:ea typeface="Noto Serif SC"/>
                <a:cs typeface="Noto Serif SC"/>
                <a:sym typeface="Noto Serif SC"/>
              </a:rPr>
              <a:t>以德正风气</a:t>
            </a:r>
            <a:endParaRPr lang="en-US" sz="1100"/>
          </a:p>
          <a:p>
            <a:pPr marL="0" indent="0" algn="ctr">
              <a:lnSpc>
                <a:spcPct val="133000"/>
              </a:lnSpc>
            </a:pPr>
            <a:r>
              <a:rPr lang="en-US" sz="1800" b="0" i="0" u="none" strike="noStrike">
                <a:solidFill>
                  <a:srgbClr val="2B2B2B"/>
                </a:solidFill>
                <a:latin typeface="Noto Serif SC"/>
                <a:ea typeface="Noto Serif SC"/>
                <a:cs typeface="Noto Serif SC"/>
                <a:sym typeface="Noto Serif SC"/>
              </a:rPr>
              <a:t>涵养社会风尚</a:t>
            </a:r>
            <a:endParaRPr lang="en-US" sz="1800" b="0" i="0" u="none" strike="noStrike">
              <a:solidFill>
                <a:srgbClr val="2B2B2B"/>
              </a:solidFill>
              <a:latin typeface="Noto Serif SC"/>
              <a:ea typeface="Noto Serif SC"/>
              <a:cs typeface="Noto Serif SC"/>
              <a:sym typeface="Noto Serif SC"/>
            </a:endParaRPr>
          </a:p>
        </p:txBody>
      </p:sp>
      <p:sp>
        <p:nvSpPr>
          <p:cNvPr id="8" name="AutoShape 8"/>
          <p:cNvSpPr/>
          <p:nvPr/>
        </p:nvSpPr>
        <p:spPr>
          <a:xfrm>
            <a:off x="4572000" y="4826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800" b="1" i="0" u="none" strike="noStrike">
                <a:solidFill>
                  <a:srgbClr val="2B2B2B"/>
                </a:solidFill>
                <a:latin typeface="Noto Serif SC"/>
                <a:ea typeface="Noto Serif SC"/>
                <a:cs typeface="Noto Serif SC"/>
                <a:sym typeface="Noto Serif SC"/>
              </a:rPr>
              <a:t>以德聚共识</a:t>
            </a:r>
            <a:endParaRPr lang="en-US" sz="1100"/>
          </a:p>
          <a:p>
            <a:pPr marL="0" indent="0" algn="ctr">
              <a:lnSpc>
                <a:spcPct val="133000"/>
              </a:lnSpc>
            </a:pPr>
            <a:r>
              <a:rPr lang="en-US" sz="1800" b="0" i="0" u="none" strike="noStrike">
                <a:solidFill>
                  <a:srgbClr val="2B2B2B"/>
                </a:solidFill>
                <a:latin typeface="Noto Serif SC"/>
                <a:ea typeface="Noto Serif SC"/>
                <a:cs typeface="Noto Serif SC"/>
                <a:sym typeface="Noto Serif SC"/>
              </a:rPr>
              <a:t>凝聚价值共识</a:t>
            </a:r>
            <a:endParaRPr lang="en-US" sz="1800" b="0" i="0" u="none" strike="noStrike">
              <a:solidFill>
                <a:srgbClr val="2B2B2B"/>
              </a:solidFill>
              <a:latin typeface="Noto Serif SC"/>
              <a:ea typeface="Noto Serif SC"/>
              <a:cs typeface="Noto Serif SC"/>
              <a:sym typeface="Noto Serif SC"/>
            </a:endParaRPr>
          </a:p>
        </p:txBody>
      </p:sp>
      <p:sp>
        <p:nvSpPr>
          <p:cNvPr id="9" name="AutoShape 9"/>
          <p:cNvSpPr/>
          <p:nvPr/>
        </p:nvSpPr>
        <p:spPr>
          <a:xfrm>
            <a:off x="8128000" y="4826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800" b="1" i="0" u="none" strike="noStrike">
                <a:solidFill>
                  <a:srgbClr val="2B2B2B"/>
                </a:solidFill>
                <a:latin typeface="Noto Serif SC"/>
                <a:ea typeface="Noto Serif SC"/>
                <a:cs typeface="Noto Serif SC"/>
                <a:sym typeface="Noto Serif SC"/>
              </a:rPr>
              <a:t>以德筑根基</a:t>
            </a:r>
            <a:endParaRPr lang="en-US" sz="1100"/>
          </a:p>
          <a:p>
            <a:pPr marL="0" indent="0" algn="ctr">
              <a:lnSpc>
                <a:spcPct val="133000"/>
              </a:lnSpc>
            </a:pPr>
            <a:r>
              <a:rPr lang="en-US" sz="1800" b="0" i="0" u="none" strike="noStrike">
                <a:solidFill>
                  <a:srgbClr val="2B2B2B"/>
                </a:solidFill>
                <a:latin typeface="Noto Serif SC"/>
                <a:ea typeface="Noto Serif SC"/>
                <a:cs typeface="Noto Serif SC"/>
                <a:sym typeface="Noto Serif SC"/>
              </a:rPr>
              <a:t>厚植治理根基</a:t>
            </a:r>
            <a:endParaRPr lang="en-US" sz="1800" b="0" i="0" u="none" strike="noStrike">
              <a:solidFill>
                <a:srgbClr val="2B2B2B"/>
              </a:solidFill>
              <a:latin typeface="Noto Serif SC"/>
              <a:ea typeface="Noto Serif SC"/>
              <a:cs typeface="Noto Serif SC"/>
              <a:sym typeface="Noto Serif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不是简单叠加，而是有机融合</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坚持法治和德治相结合，绝非法治与德治的</a:t>
            </a:r>
            <a:r>
              <a:rPr lang="en-US" sz="2000" b="1" i="0" u="none" strike="noStrike">
                <a:solidFill>
                  <a:srgbClr val="2B2B2B"/>
                </a:solidFill>
                <a:latin typeface="Noto Serif SC"/>
                <a:ea typeface="Noto Serif SC"/>
                <a:cs typeface="Noto Serif SC"/>
                <a:sym typeface="Noto Serif SC"/>
              </a:rPr>
              <a:t>简单叠加</a:t>
            </a:r>
            <a:r>
              <a:rPr lang="en-US" sz="2000" b="0" i="0" u="none" strike="noStrike">
                <a:solidFill>
                  <a:srgbClr val="2B2B2B"/>
                </a:solidFill>
                <a:latin typeface="Noto Serif SC"/>
                <a:ea typeface="Noto Serif SC"/>
                <a:cs typeface="Noto Serif SC"/>
                <a:sym typeface="Noto Serif SC"/>
              </a:rPr>
              <a:t>，而是两者的</a:t>
            </a:r>
            <a:r>
              <a:rPr lang="en-US" sz="2000" b="1" i="0" u="none" strike="noStrike">
                <a:solidFill>
                  <a:srgbClr val="2B2B2B"/>
                </a:solidFill>
                <a:latin typeface="Noto Serif SC"/>
                <a:ea typeface="Noto Serif SC"/>
                <a:cs typeface="Noto Serif SC"/>
                <a:sym typeface="Noto Serif SC"/>
              </a:rPr>
              <a:t>功能互补和有机融合</a:t>
            </a:r>
            <a:r>
              <a:rPr lang="en-US" sz="2000" b="0" i="0" u="none" strike="noStrike">
                <a:solidFill>
                  <a:srgbClr val="2B2B2B"/>
                </a:solidFill>
                <a:latin typeface="Noto Serif SC"/>
                <a:ea typeface="Noto Serif SC"/>
                <a:cs typeface="Noto Serif SC"/>
                <a:sym typeface="Noto Serif SC"/>
              </a:rPr>
              <a:t>。</a:t>
            </a:r>
            <a:endParaRPr lang="en-US" sz="1100"/>
          </a:p>
        </p:txBody>
      </p:sp>
      <p:cxnSp>
        <p:nvCxnSpPr>
          <p:cNvPr id="5" name="Connector 5"/>
          <p:cNvCxnSpPr/>
          <p:nvPr/>
        </p:nvCxnSpPr>
        <p:spPr>
          <a:xfrm rot="-9549">
            <a:off x="1016009" y="3168650"/>
            <a:ext cx="4572000" cy="12700"/>
          </a:xfrm>
          <a:prstGeom prst="straightConnector1">
            <a:avLst/>
          </a:prstGeom>
          <a:solidFill>
            <a:srgbClr val="DEE0E3">
              <a:alpha val="100000"/>
            </a:srgbClr>
          </a:solidFill>
          <a:ln w="25400" cap="flat" cmpd="sng">
            <a:solidFill>
              <a:srgbClr val="8C1E28">
                <a:alpha val="100000"/>
              </a:srgbClr>
            </a:solidFill>
            <a:prstDash val="solid"/>
            <a:round/>
            <a:headEnd type="none" w="lg" len="lg"/>
            <a:tailEnd type="none" w="lg" len="lg"/>
          </a:ln>
        </p:spPr>
      </p:cxnSp>
      <p:sp>
        <p:nvSpPr>
          <p:cNvPr id="6" name="AutoShape 6"/>
          <p:cNvSpPr/>
          <p:nvPr/>
        </p:nvSpPr>
        <p:spPr>
          <a:xfrm>
            <a:off x="1016000" y="3429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法治划定社会行为底线</a:t>
            </a:r>
            <a:endParaRPr lang="en-US" sz="1100"/>
          </a:p>
        </p:txBody>
      </p:sp>
      <p:sp>
        <p:nvSpPr>
          <p:cNvPr id="7" name="AutoShape 7"/>
          <p:cNvSpPr/>
          <p:nvPr/>
        </p:nvSpPr>
        <p:spPr>
          <a:xfrm>
            <a:off x="1016000" y="4064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505050"/>
                </a:solidFill>
                <a:latin typeface="Noto Serif SC"/>
                <a:ea typeface="Noto Serif SC"/>
                <a:cs typeface="Noto Serif SC"/>
                <a:sym typeface="Noto Serif SC"/>
              </a:rPr>
              <a:t>依靠国家强制力，管"不能做什么"，是刚性约束。</a:t>
            </a:r>
            <a:endParaRPr lang="en-US" sz="1100"/>
          </a:p>
        </p:txBody>
      </p:sp>
      <p:cxnSp>
        <p:nvCxnSpPr>
          <p:cNvPr id="8" name="Connector 8"/>
          <p:cNvCxnSpPr/>
          <p:nvPr/>
        </p:nvCxnSpPr>
        <p:spPr>
          <a:xfrm rot="-9549">
            <a:off x="6604009" y="3168650"/>
            <a:ext cx="4572000" cy="12700"/>
          </a:xfrm>
          <a:prstGeom prst="straightConnector1">
            <a:avLst/>
          </a:prstGeom>
          <a:solidFill>
            <a:srgbClr val="DEE0E3">
              <a:alpha val="100000"/>
            </a:srgbClr>
          </a:solidFill>
          <a:ln w="25400" cap="flat" cmpd="sng">
            <a:solidFill>
              <a:srgbClr val="8C1E28">
                <a:alpha val="100000"/>
              </a:srgbClr>
            </a:solidFill>
            <a:prstDash val="solid"/>
            <a:round/>
            <a:headEnd type="none" w="lg" len="lg"/>
            <a:tailEnd type="none" w="lg" len="lg"/>
          </a:ln>
        </p:spPr>
      </p:cxnSp>
      <p:sp>
        <p:nvSpPr>
          <p:cNvPr id="9" name="AutoShape 9"/>
          <p:cNvSpPr/>
          <p:nvPr/>
        </p:nvSpPr>
        <p:spPr>
          <a:xfrm>
            <a:off x="6604000" y="3429000"/>
            <a:ext cx="457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德治树立社会文明标尺</a:t>
            </a:r>
            <a:endParaRPr lang="en-US" sz="1100"/>
          </a:p>
        </p:txBody>
      </p:sp>
      <p:sp>
        <p:nvSpPr>
          <p:cNvPr id="10" name="AutoShape 10"/>
          <p:cNvSpPr/>
          <p:nvPr/>
        </p:nvSpPr>
        <p:spPr>
          <a:xfrm>
            <a:off x="6604000" y="4064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505050"/>
                </a:solidFill>
                <a:latin typeface="Noto Serif SC"/>
                <a:ea typeface="Noto Serif SC"/>
                <a:cs typeface="Noto Serif SC"/>
                <a:sym typeface="Noto Serif SC"/>
              </a:rPr>
              <a:t>依靠舆论和信念，管"应该怎么做"，是柔性引导。</a:t>
            </a:r>
            <a:endParaRPr lang="en-US" sz="1100"/>
          </a:p>
        </p:txBody>
      </p:sp>
      <p:sp>
        <p:nvSpPr>
          <p:cNvPr id="11" name="AutoShape 11"/>
          <p:cNvSpPr/>
          <p:nvPr/>
        </p:nvSpPr>
        <p:spPr>
          <a:xfrm>
            <a:off x="1016000" y="5461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rgbClr val="2B2B2B"/>
                </a:solidFill>
                <a:latin typeface="Noto Serif SC"/>
                <a:ea typeface="Noto Serif SC"/>
                <a:cs typeface="Noto Serif SC"/>
                <a:sym typeface="Noto Serif SC"/>
              </a:rPr>
              <a:t>两者</a:t>
            </a:r>
            <a:r>
              <a:rPr lang="en-US" sz="2000" b="1" i="0" u="none" strike="noStrike">
                <a:solidFill>
                  <a:srgbClr val="2B2B2B"/>
                </a:solidFill>
                <a:latin typeface="Noto Serif SC"/>
                <a:ea typeface="Noto Serif SC"/>
                <a:cs typeface="Noto Serif SC"/>
                <a:sym typeface="Noto Serif SC"/>
              </a:rPr>
              <a:t>辩证统一、缺一不可</a:t>
            </a:r>
            <a:r>
              <a:rPr lang="en-US" sz="2000" b="0" i="0" u="none" strike="noStrike">
                <a:solidFill>
                  <a:srgbClr val="2B2B2B"/>
                </a:solidFill>
                <a:latin typeface="Noto Serif SC"/>
                <a:ea typeface="Noto Serif SC"/>
                <a:cs typeface="Noto Serif SC"/>
                <a:sym typeface="Noto Serif SC"/>
              </a:rPr>
              <a:t>，在国家治理中相互补充、相互促进、相得益彰。</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科学内涵之一：法律和道德都是重要的社会规范</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524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505050"/>
                </a:solidFill>
                <a:latin typeface="Noto Serif SC"/>
                <a:ea typeface="Noto Serif SC"/>
                <a:cs typeface="Noto Serif SC"/>
                <a:sym typeface="Noto Serif SC"/>
              </a:rPr>
              <a:t>同属上层建筑，统一于维护社会生产生活秩序的治理目标。</a:t>
            </a:r>
            <a:endParaRPr lang="en-US" sz="1100"/>
          </a:p>
        </p:txBody>
      </p:sp>
      <p:graphicFrame>
        <p:nvGraphicFramePr>
          <p:cNvPr id="5" name="Table 5"/>
          <p:cNvGraphicFramePr>
            <a:graphicFrameLocks noGrp="1"/>
          </p:cNvGraphicFramePr>
          <p:nvPr/>
        </p:nvGraphicFramePr>
        <p:xfrm>
          <a:off x="1016000" y="2286000"/>
          <a:ext cx="10160000" cy="2794000"/>
        </p:xfrm>
        <a:graphic>
          <a:graphicData uri="http://schemas.openxmlformats.org/drawingml/2006/table">
            <a:tbl>
              <a:tblPr>
                <a:effectLst/>
              </a:tblPr>
              <a:tblGrid>
                <a:gridCol w="2286000"/>
                <a:gridCol w="3937000"/>
                <a:gridCol w="3937000"/>
              </a:tblGrid>
              <a:tr h="635000">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比较维度</a:t>
                      </a:r>
                      <a:endParaRPr lang="en-US" sz="1100"/>
                    </a:p>
                  </a:txBody>
                  <a:tcPr marL="101600" marR="101600" marT="101600" marB="101600" anchor="t" anchorCtr="0">
                    <a:lnL>
                      <a:noFill/>
                    </a:lnL>
                    <a:lnR>
                      <a:noFill/>
                    </a:lnR>
                    <a:lnT>
                      <a:noFill/>
                    </a:lnT>
                    <a:lnB>
                      <a:noFill/>
                    </a:lnB>
                    <a:solidFill>
                      <a:srgbClr val="8C1E28">
                        <a:alpha val="100000"/>
                      </a:srgbClr>
                    </a:solidFill>
                  </a:tcPr>
                </a:tc>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法 律</a:t>
                      </a:r>
                      <a:endParaRPr lang="en-US" sz="1100"/>
                    </a:p>
                  </a:txBody>
                  <a:tcPr marL="101600" marR="101600" marT="101600" marB="101600" anchor="t" anchorCtr="0">
                    <a:lnL>
                      <a:noFill/>
                    </a:lnL>
                    <a:lnR>
                      <a:noFill/>
                    </a:lnR>
                    <a:lnT>
                      <a:noFill/>
                    </a:lnT>
                    <a:lnB>
                      <a:noFill/>
                    </a:lnB>
                    <a:solidFill>
                      <a:srgbClr val="8C1E28">
                        <a:alpha val="100000"/>
                      </a:srgbClr>
                    </a:solidFill>
                  </a:tcPr>
                </a:tc>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道 德</a:t>
                      </a:r>
                      <a:endParaRPr lang="en-US" sz="1100"/>
                    </a:p>
                  </a:txBody>
                  <a:tcPr marL="101600" marR="101600" marT="101600" marB="101600" anchor="t" anchorCtr="0">
                    <a:lnL>
                      <a:noFill/>
                    </a:lnL>
                    <a:lnR>
                      <a:noFill/>
                    </a:lnR>
                    <a:lnT>
                      <a:noFill/>
                    </a:lnT>
                    <a:lnB>
                      <a:noFill/>
                    </a:lnB>
                    <a:solidFill>
                      <a:srgbClr val="8C1E28">
                        <a:alpha val="100000"/>
                      </a:srgbClr>
                    </a:solidFill>
                  </a:tcPr>
                </a:tc>
              </a:tr>
              <a:tr h="7112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实施方式</a:t>
                      </a:r>
                      <a:endParaRPr lang="en-US" sz="1100"/>
                    </a:p>
                  </a:txBody>
                  <a:tcPr marL="101600" marR="101600" marT="101600" marB="101600" anchor="t" anchorCtr="0">
                    <a:lnL>
                      <a:noFill/>
                    </a:lnL>
                    <a:lnR>
                      <a:noFill/>
                    </a:lnR>
                    <a:lnT>
                      <a:noFill/>
                    </a:lnT>
                    <a:lnB>
                      <a:noFill/>
                    </a:lnB>
                    <a:solidFill>
                      <a:srgbClr val="F5F5F5">
                        <a:alpha val="100000"/>
                      </a:srgbClr>
                    </a:solidFill>
                  </a:tcPr>
                </a:tc>
                <a:tc>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国家强制力保障</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舆论、信念、习惯</a:t>
                      </a:r>
                      <a:endParaRPr lang="en-US" sz="1100"/>
                    </a:p>
                  </a:txBody>
                  <a:tcPr marL="101600" marR="101600" marT="101600" marB="101600" anchor="t" anchorCtr="0">
                    <a:lnL>
                      <a:noFill/>
                    </a:lnL>
                    <a:lnR>
                      <a:noFill/>
                    </a:lnR>
                    <a:lnT>
                      <a:noFill/>
                    </a:lnT>
                    <a:lnB>
                      <a:noFill/>
                    </a:lnB>
                    <a:noFill/>
                  </a:tcPr>
                </a:tc>
              </a:tr>
              <a:tr h="7112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作用侧重</a:t>
                      </a:r>
                      <a:endParaRPr lang="en-US" sz="1100"/>
                    </a:p>
                  </a:txBody>
                  <a:tcPr marL="101600" marR="101600" marT="101600" marB="101600" anchor="t" anchorCtr="0">
                    <a:lnL>
                      <a:noFill/>
                    </a:lnL>
                    <a:lnR>
                      <a:noFill/>
                    </a:lnR>
                    <a:lnT>
                      <a:noFill/>
                    </a:lnT>
                    <a:lnB>
                      <a:noFill/>
                    </a:lnB>
                    <a:solidFill>
                      <a:srgbClr val="F5F5F5">
                        <a:alpha val="100000"/>
                      </a:srgbClr>
                    </a:solidFill>
                  </a:tcPr>
                </a:tc>
                <a:tc>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外在约束</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内在自律</a:t>
                      </a:r>
                      <a:endParaRPr lang="en-US" sz="1100"/>
                    </a:p>
                  </a:txBody>
                  <a:tcPr marL="101600" marR="101600" marT="101600" marB="101600" anchor="t" anchorCtr="0">
                    <a:lnL>
                      <a:noFill/>
                    </a:lnL>
                    <a:lnR>
                      <a:noFill/>
                    </a:lnR>
                    <a:lnT>
                      <a:noFill/>
                    </a:lnT>
                    <a:lnB>
                      <a:noFill/>
                    </a:lnB>
                    <a:noFill/>
                  </a:tcPr>
                </a:tc>
              </a:tr>
              <a:tr h="7366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共同作用</a:t>
                      </a:r>
                      <a:endParaRPr lang="en-US" sz="1100"/>
                    </a:p>
                  </a:txBody>
                  <a:tcPr marL="101600" marR="101600" marT="101600" marB="101600" anchor="t" anchorCtr="0">
                    <a:lnL>
                      <a:noFill/>
                    </a:lnL>
                    <a:lnR>
                      <a:noFill/>
                    </a:lnR>
                    <a:lnT>
                      <a:noFill/>
                    </a:lnT>
                    <a:lnB>
                      <a:noFill/>
                    </a:lnB>
                    <a:solidFill>
                      <a:srgbClr val="F5F5F5">
                        <a:alpha val="100000"/>
                      </a:srgbClr>
                    </a:solidFill>
                  </a:tcPr>
                </a:tc>
                <a:tc gridSpan="2">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规范社会行为、调节社会关系、维护社会秩序</a:t>
                      </a:r>
                      <a:endParaRPr lang="en-US" sz="1100"/>
                    </a:p>
                  </a:txBody>
                  <a:tcPr marL="101600" marR="101600" marT="101600" marB="101600" anchor="t" anchorCtr="0">
                    <a:lnL>
                      <a:noFill/>
                    </a:lnL>
                    <a:lnR>
                      <a:noFill/>
                    </a:lnR>
                    <a:lnT>
                      <a:noFill/>
                    </a:lnT>
                    <a:lnB>
                      <a:noFill/>
                    </a:lnB>
                    <a:noFill/>
                  </a:tcPr>
                </a:tc>
                <a:tc hMerge="1">
                  <a:tcPr marL="101600" marR="101600" marT="101600" marB="101600" anchor="ctr">
                    <a:lnL>
                      <a:noFill/>
                    </a:lnL>
                    <a:lnR>
                      <a:noFill/>
                    </a:lnR>
                    <a:lnT>
                      <a:noFill/>
                    </a:lnT>
                    <a:lnB>
                      <a:noFill/>
                    </a:lnB>
                    <a:noFill/>
                  </a:tcPr>
                </a:tc>
              </a:tr>
            </a:tbl>
          </a:graphicData>
        </a:graphic>
      </p:graphicFrame>
      <p:sp>
        <p:nvSpPr>
          <p:cNvPr id="6" name="AutoShape 6"/>
          <p:cNvSpPr/>
          <p:nvPr/>
        </p:nvSpPr>
        <p:spPr>
          <a:xfrm>
            <a:off x="1016000" y="546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C1E28"/>
                </a:solidFill>
                <a:latin typeface="Noto Serif SC"/>
                <a:ea typeface="Noto Serif SC"/>
                <a:cs typeface="Noto Serif SC"/>
                <a:sym typeface="Noto Serif SC"/>
              </a:rPr>
              <a:t>在国家治理中，两者都有其地位和功能，缺一不可。</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科学内涵之二：道德是法律的人文根基</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缺乏道德滋养的法律，只会沦为</a:t>
            </a:r>
            <a:r>
              <a:rPr lang="en-US" sz="2000" b="1" i="0" u="none" strike="noStrike">
                <a:solidFill>
                  <a:srgbClr val="2B2B2B"/>
                </a:solidFill>
                <a:latin typeface="Noto Serif SC"/>
                <a:ea typeface="Noto Serif SC"/>
                <a:cs typeface="Noto Serif SC"/>
                <a:sym typeface="Noto Serif SC"/>
              </a:rPr>
              <a:t>冰冷机械的条文</a:t>
            </a:r>
            <a:r>
              <a:rPr lang="en-US" sz="2000" b="0" i="0" u="none" strike="noStrike">
                <a:solidFill>
                  <a:srgbClr val="2B2B2B"/>
                </a:solidFill>
                <a:latin typeface="Noto Serif SC"/>
                <a:ea typeface="Noto Serif SC"/>
                <a:cs typeface="Noto Serif SC"/>
                <a:sym typeface="Noto Serif SC"/>
              </a:rPr>
              <a:t>，难以真正落地生效。</a:t>
            </a:r>
            <a:endParaRPr lang="en-US" sz="1100"/>
          </a:p>
        </p:txBody>
      </p:sp>
      <p:sp>
        <p:nvSpPr>
          <p:cNvPr id="5" name="AutoShape 5"/>
          <p:cNvSpPr/>
          <p:nvPr/>
        </p:nvSpPr>
        <p:spPr>
          <a:xfrm>
            <a:off x="1016000" y="3048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道德滋养法治的三条路径</a:t>
            </a:r>
            <a:endParaRPr lang="en-US" sz="1100"/>
          </a:p>
        </p:txBody>
      </p:sp>
      <p:sp>
        <p:nvSpPr>
          <p:cNvPr id="6" name="AutoShape 6"/>
          <p:cNvSpPr/>
          <p:nvPr/>
        </p:nvSpPr>
        <p:spPr>
          <a:xfrm>
            <a:off x="1016000" y="3810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900" b="1" i="0" u="none" strike="noStrike">
                <a:solidFill>
                  <a:srgbClr val="2B2B2B"/>
                </a:solidFill>
                <a:latin typeface="Noto Serif SC"/>
                <a:ea typeface="Noto Serif SC"/>
                <a:cs typeface="Noto Serif SC"/>
                <a:sym typeface="Noto Serif SC"/>
              </a:rPr>
              <a:t>培育规则意识</a:t>
            </a:r>
            <a:r>
              <a:rPr lang="en-US" sz="1900" b="0" i="0" u="none" strike="noStrike">
                <a:solidFill>
                  <a:srgbClr val="2B2B2B"/>
                </a:solidFill>
                <a:latin typeface="Noto Serif SC"/>
                <a:ea typeface="Noto Serif SC"/>
                <a:cs typeface="Noto Serif SC"/>
                <a:sym typeface="Noto Serif SC"/>
              </a:rPr>
              <a:t>　道德教化让人们发自内心认同规则</a:t>
            </a:r>
            <a:endParaRPr lang="en-US" sz="1100"/>
          </a:p>
        </p:txBody>
      </p:sp>
      <p:sp>
        <p:nvSpPr>
          <p:cNvPr id="7" name="AutoShape 7"/>
          <p:cNvSpPr/>
          <p:nvPr/>
        </p:nvSpPr>
        <p:spPr>
          <a:xfrm>
            <a:off x="1016000" y="457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900" b="1" i="0" u="none" strike="noStrike">
                <a:solidFill>
                  <a:srgbClr val="2B2B2B"/>
                </a:solidFill>
                <a:latin typeface="Noto Serif SC"/>
                <a:ea typeface="Noto Serif SC"/>
                <a:cs typeface="Noto Serif SC"/>
                <a:sym typeface="Noto Serif SC"/>
              </a:rPr>
              <a:t>厚植社会土壤</a:t>
            </a:r>
            <a:r>
              <a:rPr lang="en-US" sz="1900" b="0" i="0" u="none" strike="noStrike">
                <a:solidFill>
                  <a:srgbClr val="2B2B2B"/>
                </a:solidFill>
                <a:latin typeface="Noto Serif SC"/>
                <a:ea typeface="Noto Serif SC"/>
                <a:cs typeface="Noto Serif SC"/>
                <a:sym typeface="Noto Serif SC"/>
              </a:rPr>
              <a:t>　为法治运行提供良好的人文环境</a:t>
            </a:r>
            <a:endParaRPr lang="en-US" sz="1100"/>
          </a:p>
        </p:txBody>
      </p:sp>
      <p:sp>
        <p:nvSpPr>
          <p:cNvPr id="8" name="AutoShape 8"/>
          <p:cNvSpPr/>
          <p:nvPr/>
        </p:nvSpPr>
        <p:spPr>
          <a:xfrm>
            <a:off x="1016000" y="5334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900" b="1" i="0" u="none" strike="noStrike">
                <a:solidFill>
                  <a:srgbClr val="2B2B2B"/>
                </a:solidFill>
                <a:latin typeface="Noto Serif SC"/>
                <a:ea typeface="Noto Serif SC"/>
                <a:cs typeface="Noto Serif SC"/>
                <a:sym typeface="Noto Serif SC"/>
              </a:rPr>
              <a:t>推动自觉守法</a:t>
            </a:r>
            <a:r>
              <a:rPr lang="en-US" sz="1900" b="0" i="0" u="none" strike="noStrike">
                <a:solidFill>
                  <a:srgbClr val="2B2B2B"/>
                </a:solidFill>
                <a:latin typeface="Noto Serif SC"/>
                <a:ea typeface="Noto Serif SC"/>
                <a:cs typeface="Noto Serif SC"/>
                <a:sym typeface="Noto Serif SC"/>
              </a:rPr>
              <a:t>　从内心深处认同并自觉遵守法律</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科学内涵之二：法律是道德的制度保障</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道德倡导的真善美，若无刚性制度兜底，极易在利益冲击下</a:t>
            </a:r>
            <a:r>
              <a:rPr lang="en-US" sz="2000" b="1" i="0" u="none" strike="noStrike">
                <a:solidFill>
                  <a:srgbClr val="2B2B2B"/>
                </a:solidFill>
                <a:latin typeface="Noto Serif SC"/>
                <a:ea typeface="Noto Serif SC"/>
                <a:cs typeface="Noto Serif SC"/>
                <a:sym typeface="Noto Serif SC"/>
              </a:rPr>
              <a:t>失序失守</a:t>
            </a:r>
            <a:r>
              <a:rPr lang="en-US" sz="2000" b="0" i="0" u="none" strike="noStrike">
                <a:solidFill>
                  <a:srgbClr val="2B2B2B"/>
                </a:solidFill>
                <a:latin typeface="Noto Serif SC"/>
                <a:ea typeface="Noto Serif SC"/>
                <a:cs typeface="Noto Serif SC"/>
                <a:sym typeface="Noto Serif SC"/>
              </a:rPr>
              <a:t>。法律是底线的道德。</a:t>
            </a:r>
            <a:endParaRPr lang="en-US" sz="1100"/>
          </a:p>
        </p:txBody>
      </p:sp>
      <p:cxnSp>
        <p:nvCxnSpPr>
          <p:cNvPr id="5" name="Connector 5"/>
          <p:cNvCxnSpPr/>
          <p:nvPr/>
        </p:nvCxnSpPr>
        <p:spPr>
          <a:xfrm rot="-4297">
            <a:off x="1016004" y="3168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6" name="AutoShape 6"/>
          <p:cNvSpPr/>
          <p:nvPr/>
        </p:nvSpPr>
        <p:spPr>
          <a:xfrm>
            <a:off x="1016000" y="355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法律守护道德的两个抓手</a:t>
            </a:r>
            <a:endParaRPr lang="en-US" sz="1100"/>
          </a:p>
        </p:txBody>
      </p:sp>
      <p:sp>
        <p:nvSpPr>
          <p:cNvPr id="7" name="AutoShape 7"/>
          <p:cNvSpPr/>
          <p:nvPr/>
        </p:nvSpPr>
        <p:spPr>
          <a:xfrm>
            <a:off x="1016000" y="4445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2B2B2B"/>
                </a:solidFill>
                <a:latin typeface="Noto Serif SC"/>
                <a:ea typeface="Noto Serif SC"/>
                <a:cs typeface="Noto Serif SC"/>
                <a:sym typeface="Noto Serif SC"/>
              </a:rPr>
              <a:t>强化惩戒约束</a:t>
            </a:r>
            <a:endParaRPr lang="en-US" sz="1100"/>
          </a:p>
        </p:txBody>
      </p:sp>
      <p:sp>
        <p:nvSpPr>
          <p:cNvPr id="8" name="AutoShape 8"/>
          <p:cNvSpPr/>
          <p:nvPr/>
        </p:nvSpPr>
        <p:spPr>
          <a:xfrm>
            <a:off x="1016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800" b="0" i="0" u="none" strike="noStrike">
                <a:solidFill>
                  <a:srgbClr val="505050"/>
                </a:solidFill>
                <a:latin typeface="Noto Serif SC"/>
                <a:ea typeface="Noto Serif SC"/>
                <a:cs typeface="Noto Serif SC"/>
                <a:sym typeface="Noto Serif SC"/>
              </a:rPr>
              <a:t>针对失信失德问题，提高违法成本</a:t>
            </a:r>
            <a:endParaRPr lang="en-US" sz="1100"/>
          </a:p>
        </p:txBody>
      </p:sp>
      <p:sp>
        <p:nvSpPr>
          <p:cNvPr id="9" name="AutoShape 9"/>
          <p:cNvSpPr/>
          <p:nvPr/>
        </p:nvSpPr>
        <p:spPr>
          <a:xfrm>
            <a:off x="6350000" y="4445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2B2B2B"/>
                </a:solidFill>
                <a:latin typeface="Noto Serif SC"/>
                <a:ea typeface="Noto Serif SC"/>
                <a:cs typeface="Noto Serif SC"/>
                <a:sym typeface="Noto Serif SC"/>
              </a:rPr>
              <a:t>建立褒奖与约束机制</a:t>
            </a:r>
            <a:endParaRPr lang="en-US" sz="1100"/>
          </a:p>
        </p:txBody>
      </p:sp>
      <p:sp>
        <p:nvSpPr>
          <p:cNvPr id="10" name="AutoShape 10"/>
          <p:cNvSpPr/>
          <p:nvPr/>
        </p:nvSpPr>
        <p:spPr>
          <a:xfrm>
            <a:off x="6350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800" b="0" i="0" u="none" strike="noStrike">
                <a:solidFill>
                  <a:srgbClr val="505050"/>
                </a:solidFill>
                <a:latin typeface="Noto Serif SC"/>
                <a:ea typeface="Noto Serif SC"/>
                <a:cs typeface="Noto Serif SC"/>
                <a:sym typeface="Noto Serif SC"/>
              </a:rPr>
              <a:t>诚信褒奖与失信约束并举，以制度守护道德底线</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科学内涵之三：国家治理需要法治和德治协同发力</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历史反复证明：专任刑罚则民无羞耻，专任德教则无力惩恶。</a:t>
            </a:r>
            <a:r>
              <a:rPr lang="en-US" sz="2000" b="1" i="0" u="none" strike="noStrike">
                <a:solidFill>
                  <a:srgbClr val="2B2B2B"/>
                </a:solidFill>
                <a:latin typeface="Noto Serif SC"/>
                <a:ea typeface="Noto Serif SC"/>
                <a:cs typeface="Noto Serif SC"/>
                <a:sym typeface="Noto Serif SC"/>
              </a:rPr>
              <a:t>单靠任何一手都不行</a:t>
            </a:r>
            <a:r>
              <a:rPr lang="en-US" sz="2000" b="0" i="0" u="none" strike="noStrike">
                <a:solidFill>
                  <a:srgbClr val="2B2B2B"/>
                </a:solidFill>
                <a:latin typeface="Noto Serif SC"/>
                <a:ea typeface="Noto Serif SC"/>
                <a:cs typeface="Noto Serif SC"/>
                <a:sym typeface="Noto Serif SC"/>
              </a:rPr>
              <a:t>。</a:t>
            </a:r>
            <a:endParaRPr lang="en-US" sz="1100"/>
          </a:p>
        </p:txBody>
      </p:sp>
      <p:sp>
        <p:nvSpPr>
          <p:cNvPr id="5" name="AutoShape 5"/>
          <p:cNvSpPr/>
          <p:nvPr/>
        </p:nvSpPr>
        <p:spPr>
          <a:xfrm>
            <a:off x="1016000" y="3175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法治——硬约束</a:t>
            </a:r>
            <a:endParaRPr lang="en-US" sz="1100"/>
          </a:p>
        </p:txBody>
      </p:sp>
      <p:sp>
        <p:nvSpPr>
          <p:cNvPr id="6" name="AutoShape 6"/>
          <p:cNvSpPr/>
          <p:nvPr/>
        </p:nvSpPr>
        <p:spPr>
          <a:xfrm>
            <a:off x="1016000" y="38100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3C3C3C"/>
                </a:solidFill>
                <a:latin typeface="Noto Serif SC"/>
                <a:ea typeface="Noto Serif SC"/>
                <a:cs typeface="Noto Serif SC"/>
                <a:sym typeface="Noto Serif SC"/>
              </a:rPr>
              <a:t>以刚性维护社会秩序稳定</a:t>
            </a:r>
            <a:endParaRPr lang="en-US" sz="1100"/>
          </a:p>
          <a:p>
            <a:pPr marL="0" indent="0" algn="l">
              <a:lnSpc>
                <a:spcPct val="142000"/>
              </a:lnSpc>
            </a:pPr>
            <a:r>
              <a:rPr lang="en-US" sz="1800" b="0" i="0" u="none" strike="noStrike">
                <a:solidFill>
                  <a:srgbClr val="3C3C3C"/>
                </a:solidFill>
                <a:latin typeface="Noto Serif SC"/>
                <a:ea typeface="Noto Serif SC"/>
                <a:cs typeface="Noto Serif SC"/>
                <a:sym typeface="Noto Serif SC"/>
              </a:rPr>
              <a:t>立足当前，解决突出治理难题</a:t>
            </a:r>
            <a:endParaRPr lang="en-US" sz="1800" b="0" i="0" u="none" strike="noStrike">
              <a:solidFill>
                <a:srgbClr val="3C3C3C"/>
              </a:solidFill>
              <a:latin typeface="Noto Serif SC"/>
              <a:ea typeface="Noto Serif SC"/>
              <a:cs typeface="Noto Serif SC"/>
              <a:sym typeface="Noto Serif SC"/>
            </a:endParaRPr>
          </a:p>
        </p:txBody>
      </p:sp>
      <p:sp>
        <p:nvSpPr>
          <p:cNvPr id="7" name="AutoShape 7"/>
          <p:cNvSpPr/>
          <p:nvPr/>
        </p:nvSpPr>
        <p:spPr>
          <a:xfrm>
            <a:off x="6350000" y="3175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德治——软引导</a:t>
            </a:r>
            <a:endParaRPr lang="en-US" sz="1100"/>
          </a:p>
        </p:txBody>
      </p:sp>
      <p:sp>
        <p:nvSpPr>
          <p:cNvPr id="8" name="AutoShape 8"/>
          <p:cNvSpPr/>
          <p:nvPr/>
        </p:nvSpPr>
        <p:spPr>
          <a:xfrm>
            <a:off x="6350000" y="38100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3C3C3C"/>
                </a:solidFill>
                <a:latin typeface="Noto Serif SC"/>
                <a:ea typeface="Noto Serif SC"/>
                <a:cs typeface="Noto Serif SC"/>
                <a:sym typeface="Noto Serif SC"/>
              </a:rPr>
              <a:t>以柔性凝聚社会价值共识</a:t>
            </a:r>
            <a:endParaRPr lang="en-US" sz="1100"/>
          </a:p>
          <a:p>
            <a:pPr marL="0" indent="0" algn="l">
              <a:lnSpc>
                <a:spcPct val="142000"/>
              </a:lnSpc>
            </a:pPr>
            <a:r>
              <a:rPr lang="en-US" sz="1800" b="0" i="0" u="none" strike="noStrike">
                <a:solidFill>
                  <a:srgbClr val="3C3C3C"/>
                </a:solidFill>
                <a:latin typeface="Noto Serif SC"/>
                <a:ea typeface="Noto Serif SC"/>
                <a:cs typeface="Noto Serif SC"/>
                <a:sym typeface="Noto Serif SC"/>
              </a:rPr>
              <a:t>着眼长远，培育社会文明根基</a:t>
            </a:r>
            <a:endParaRPr lang="en-US" sz="1800" b="0" i="0" u="none" strike="noStrike">
              <a:solidFill>
                <a:srgbClr val="3C3C3C"/>
              </a:solidFill>
              <a:latin typeface="Noto Serif SC"/>
              <a:ea typeface="Noto Serif SC"/>
              <a:cs typeface="Noto Serif SC"/>
              <a:sym typeface="Noto Serif SC"/>
            </a:endParaRPr>
          </a:p>
        </p:txBody>
      </p:sp>
      <p:sp>
        <p:nvSpPr>
          <p:cNvPr id="9" name="AutoShape 9"/>
          <p:cNvSpPr/>
          <p:nvPr/>
        </p:nvSpPr>
        <p:spPr>
          <a:xfrm>
            <a:off x="1016000" y="5588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900" b="0" i="0" u="none" strike="noStrike">
                <a:solidFill>
                  <a:srgbClr val="2B2B2B"/>
                </a:solidFill>
                <a:latin typeface="Noto Serif SC"/>
                <a:ea typeface="Noto Serif SC"/>
                <a:cs typeface="Noto Serif SC"/>
                <a:sym typeface="Noto Serif SC"/>
              </a:rPr>
              <a:t>统筹"硬约束+软引导"，形成</a:t>
            </a:r>
            <a:r>
              <a:rPr lang="en-US" sz="1900" b="1" i="0" u="none" strike="noStrike">
                <a:solidFill>
                  <a:srgbClr val="2B2B2B"/>
                </a:solidFill>
                <a:latin typeface="Noto Serif SC"/>
                <a:ea typeface="Noto Serif SC"/>
                <a:cs typeface="Noto Serif SC"/>
                <a:sym typeface="Noto Serif SC"/>
              </a:rPr>
              <a:t>刚柔并济、标本兼治</a:t>
            </a:r>
            <a:r>
              <a:rPr lang="en-US" sz="1900" b="0" i="0" u="none" strike="noStrike">
                <a:solidFill>
                  <a:srgbClr val="2B2B2B"/>
                </a:solidFill>
                <a:latin typeface="Noto Serif SC"/>
                <a:ea typeface="Noto Serif SC"/>
                <a:cs typeface="Noto Serif SC"/>
                <a:sym typeface="Noto Serif SC"/>
              </a:rPr>
              <a:t>的治理合力</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重大意义之一：防范化解社会风险、维护长治久安</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面对网络乱象、诚信缺失、群体矛盾等社会痛点，单一道德劝导或单纯法律惩戒都无法有效应对。</a:t>
            </a:r>
            <a:endParaRPr lang="en-US" sz="1100"/>
          </a:p>
        </p:txBody>
      </p:sp>
      <p:cxnSp>
        <p:nvCxnSpPr>
          <p:cNvPr id="5" name="Connector 5"/>
          <p:cNvCxnSpPr/>
          <p:nvPr/>
        </p:nvCxnSpPr>
        <p:spPr>
          <a:xfrm rot="-4297">
            <a:off x="1016004" y="2914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6" name="AutoShape 6"/>
          <p:cNvSpPr/>
          <p:nvPr/>
        </p:nvSpPr>
        <p:spPr>
          <a:xfrm>
            <a:off x="1016000" y="3302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德治——事前预防</a:t>
            </a:r>
            <a:endParaRPr lang="en-US" sz="1100"/>
          </a:p>
        </p:txBody>
      </p:sp>
      <p:sp>
        <p:nvSpPr>
          <p:cNvPr id="7" name="AutoShape 7"/>
          <p:cNvSpPr/>
          <p:nvPr/>
        </p:nvSpPr>
        <p:spPr>
          <a:xfrm>
            <a:off x="1016000" y="3937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3C3C3C"/>
                </a:solidFill>
                <a:latin typeface="Noto Serif SC"/>
                <a:ea typeface="Noto Serif SC"/>
                <a:cs typeface="Noto Serif SC"/>
                <a:sym typeface="Noto Serif SC"/>
              </a:rPr>
              <a:t>从根源消解矛盾滋生土壤</a:t>
            </a:r>
            <a:endParaRPr lang="en-US" sz="1100"/>
          </a:p>
          <a:p>
            <a:pPr marL="0" indent="0" algn="l">
              <a:lnSpc>
                <a:spcPct val="142000"/>
              </a:lnSpc>
            </a:pPr>
            <a:r>
              <a:rPr lang="en-US" sz="1800" b="0" i="0" u="none" strike="noStrike">
                <a:solidFill>
                  <a:srgbClr val="3C3C3C"/>
                </a:solidFill>
                <a:latin typeface="Noto Serif SC"/>
                <a:ea typeface="Noto Serif SC"/>
                <a:cs typeface="Noto Serif SC"/>
                <a:sym typeface="Noto Serif SC"/>
              </a:rPr>
              <a:t>将风险化解于萌芽或未发</a:t>
            </a:r>
            <a:endParaRPr lang="en-US" sz="1800" b="0" i="0" u="none" strike="noStrike">
              <a:solidFill>
                <a:srgbClr val="3C3C3C"/>
              </a:solidFill>
              <a:latin typeface="Noto Serif SC"/>
              <a:ea typeface="Noto Serif SC"/>
              <a:cs typeface="Noto Serif SC"/>
              <a:sym typeface="Noto Serif SC"/>
            </a:endParaRPr>
          </a:p>
        </p:txBody>
      </p:sp>
      <p:sp>
        <p:nvSpPr>
          <p:cNvPr id="8" name="AutoShape 8"/>
          <p:cNvSpPr/>
          <p:nvPr/>
        </p:nvSpPr>
        <p:spPr>
          <a:xfrm>
            <a:off x="6350000" y="3302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法治——事后惩治</a:t>
            </a:r>
            <a:endParaRPr lang="en-US" sz="1100"/>
          </a:p>
        </p:txBody>
      </p:sp>
      <p:sp>
        <p:nvSpPr>
          <p:cNvPr id="9" name="AutoShape 9"/>
          <p:cNvSpPr/>
          <p:nvPr/>
        </p:nvSpPr>
        <p:spPr>
          <a:xfrm>
            <a:off x="6350000" y="3937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3C3C3C"/>
                </a:solidFill>
                <a:latin typeface="Noto Serif SC"/>
                <a:ea typeface="Noto Serif SC"/>
                <a:cs typeface="Noto Serif SC"/>
                <a:sym typeface="Noto Serif SC"/>
              </a:rPr>
              <a:t>对失范违法行为精准追责</a:t>
            </a:r>
            <a:endParaRPr lang="en-US" sz="1100"/>
          </a:p>
          <a:p>
            <a:pPr marL="0" indent="0" algn="l">
              <a:lnSpc>
                <a:spcPct val="142000"/>
              </a:lnSpc>
            </a:pPr>
            <a:r>
              <a:rPr lang="en-US" sz="1800" b="0" i="0" u="none" strike="noStrike">
                <a:solidFill>
                  <a:srgbClr val="3C3C3C"/>
                </a:solidFill>
                <a:latin typeface="Noto Serif SC"/>
                <a:ea typeface="Noto Serif SC"/>
                <a:cs typeface="Noto Serif SC"/>
                <a:sym typeface="Noto Serif SC"/>
              </a:rPr>
              <a:t>快速遏制风险扩散蔓延</a:t>
            </a:r>
            <a:endParaRPr lang="en-US" sz="1800" b="0" i="0" u="none" strike="noStrike">
              <a:solidFill>
                <a:srgbClr val="3C3C3C"/>
              </a:solidFill>
              <a:latin typeface="Noto Serif SC"/>
              <a:ea typeface="Noto Serif SC"/>
              <a:cs typeface="Noto Serif SC"/>
              <a:sym typeface="Noto Serif SC"/>
            </a:endParaRPr>
          </a:p>
        </p:txBody>
      </p:sp>
      <p:sp>
        <p:nvSpPr>
          <p:cNvPr id="10" name="AutoShape 10"/>
          <p:cNvSpPr/>
          <p:nvPr/>
        </p:nvSpPr>
        <p:spPr>
          <a:xfrm>
            <a:off x="1016000" y="5461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0" u="none" strike="noStrike">
                <a:solidFill>
                  <a:srgbClr val="2B2B2B"/>
                </a:solidFill>
                <a:latin typeface="Noto Serif SC"/>
                <a:ea typeface="Noto Serif SC"/>
                <a:cs typeface="Noto Serif SC"/>
                <a:sym typeface="Noto Serif SC"/>
              </a:rPr>
              <a:t>德法并举，为高质量发展营造安定有序、文明和谐的社会环境</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重大意义之二：建设中国特色社会主义法治体系的内在支撑</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5875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505050"/>
                </a:solidFill>
                <a:latin typeface="Noto Serif SC"/>
                <a:ea typeface="Noto Serif SC"/>
                <a:cs typeface="Noto Serif SC"/>
                <a:sym typeface="Noto Serif SC"/>
              </a:rPr>
              <a:t>良法善治是法治建设的根本目标，各环节均离不开道德引领：</a:t>
            </a:r>
            <a:endParaRPr lang="en-US" sz="1100"/>
          </a:p>
        </p:txBody>
      </p:sp>
      <p:graphicFrame>
        <p:nvGraphicFramePr>
          <p:cNvPr id="5" name="Table 5"/>
          <p:cNvGraphicFramePr>
            <a:graphicFrameLocks noGrp="1"/>
          </p:cNvGraphicFramePr>
          <p:nvPr/>
        </p:nvGraphicFramePr>
        <p:xfrm>
          <a:off x="1016000" y="2286000"/>
          <a:ext cx="10160000" cy="3048000"/>
        </p:xfrm>
        <a:graphic>
          <a:graphicData uri="http://schemas.openxmlformats.org/drawingml/2006/table">
            <a:tbl>
              <a:tblPr>
                <a:effectLst/>
              </a:tblPr>
              <a:tblGrid>
                <a:gridCol w="1778000"/>
                <a:gridCol w="8382000"/>
              </a:tblGrid>
              <a:tr h="635000">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环节</a:t>
                      </a:r>
                      <a:endParaRPr lang="en-US" sz="1100"/>
                    </a:p>
                  </a:txBody>
                  <a:tcPr marL="101600" marR="101600" marT="101600" marB="101600" anchor="t" anchorCtr="0">
                    <a:lnL>
                      <a:noFill/>
                    </a:lnL>
                    <a:lnR>
                      <a:noFill/>
                    </a:lnR>
                    <a:lnT>
                      <a:noFill/>
                    </a:lnT>
                    <a:lnB>
                      <a:noFill/>
                    </a:lnB>
                    <a:solidFill>
                      <a:srgbClr val="8C1E28">
                        <a:alpha val="100000"/>
                      </a:srgbClr>
                    </a:solidFill>
                  </a:tcPr>
                </a:tc>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道德引领的具体要求</a:t>
                      </a:r>
                      <a:endParaRPr lang="en-US" sz="1100"/>
                    </a:p>
                  </a:txBody>
                  <a:tcPr marL="101600" marR="101600" marT="101600" marB="101600" anchor="t" anchorCtr="0">
                    <a:lnL>
                      <a:noFill/>
                    </a:lnL>
                    <a:lnR>
                      <a:noFill/>
                    </a:lnR>
                    <a:lnT>
                      <a:noFill/>
                    </a:lnT>
                    <a:lnB>
                      <a:noFill/>
                    </a:lnB>
                    <a:solidFill>
                      <a:srgbClr val="8C1E28">
                        <a:alpha val="100000"/>
                      </a:srgbClr>
                    </a:solidFill>
                  </a:tcPr>
                </a:tc>
              </a:tr>
              <a:tr h="6096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立 法</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800" b="0" i="0" u="none" strike="noStrike">
                          <a:solidFill>
                            <a:srgbClr val="1F2329"/>
                          </a:solidFill>
                          <a:latin typeface="Noto Sans SC"/>
                          <a:ea typeface="Noto Sans SC"/>
                          <a:cs typeface="Noto Sans SC"/>
                          <a:sym typeface="Noto Sans SC"/>
                        </a:rPr>
                        <a:t>以社会主义核心价值观为内核，强化公序良俗的价值导向</a:t>
                      </a:r>
                      <a:endParaRPr lang="en-US" sz="1100"/>
                    </a:p>
                  </a:txBody>
                  <a:tcPr marL="101600" marR="101600" marT="101600" marB="101600" anchor="t" anchorCtr="0">
                    <a:lnL>
                      <a:noFill/>
                    </a:lnL>
                    <a:lnR>
                      <a:noFill/>
                    </a:lnR>
                    <a:lnT>
                      <a:noFill/>
                    </a:lnT>
                    <a:lnB>
                      <a:noFill/>
                    </a:lnB>
                    <a:noFill/>
                  </a:tcPr>
                </a:tc>
              </a:tr>
              <a:tr h="6096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执 法</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800" b="0" i="0" u="none" strike="noStrike">
                          <a:solidFill>
                            <a:srgbClr val="1F2329"/>
                          </a:solidFill>
                          <a:latin typeface="Noto Sans SC"/>
                          <a:ea typeface="Noto Sans SC"/>
                          <a:cs typeface="Noto Sans SC"/>
                          <a:sym typeface="Noto Sans SC"/>
                        </a:rPr>
                        <a:t>兼顾法理与情理，防止简单机械执法</a:t>
                      </a:r>
                      <a:endParaRPr lang="en-US" sz="1100"/>
                    </a:p>
                  </a:txBody>
                  <a:tcPr marL="101600" marR="101600" marT="101600" marB="101600" anchor="t" anchorCtr="0">
                    <a:lnL>
                      <a:noFill/>
                    </a:lnL>
                    <a:lnR>
                      <a:noFill/>
                    </a:lnR>
                    <a:lnT>
                      <a:noFill/>
                    </a:lnT>
                    <a:lnB>
                      <a:noFill/>
                    </a:lnB>
                    <a:noFill/>
                  </a:tcPr>
                </a:tc>
              </a:tr>
              <a:tr h="6096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司 法</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800" b="0" i="0" u="none" strike="noStrike">
                          <a:solidFill>
                            <a:srgbClr val="1F2329"/>
                          </a:solidFill>
                          <a:latin typeface="Noto Sans SC"/>
                          <a:ea typeface="Noto Sans SC"/>
                          <a:cs typeface="Noto Sans SC"/>
                          <a:sym typeface="Noto Sans SC"/>
                        </a:rPr>
                        <a:t>以裁判明辨是非、惩恶扬善</a:t>
                      </a:r>
                      <a:endParaRPr lang="en-US" sz="1100"/>
                    </a:p>
                  </a:txBody>
                  <a:tcPr marL="101600" marR="101600" marT="101600" marB="101600" anchor="t" anchorCtr="0">
                    <a:lnL>
                      <a:noFill/>
                    </a:lnL>
                    <a:lnR>
                      <a:noFill/>
                    </a:lnR>
                    <a:lnT>
                      <a:noFill/>
                    </a:lnT>
                    <a:lnB>
                      <a:noFill/>
                    </a:lnB>
                    <a:noFill/>
                  </a:tcPr>
                </a:tc>
              </a:tr>
              <a:tr h="5842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守 法</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800" b="0" i="0" u="none" strike="noStrike">
                          <a:solidFill>
                            <a:srgbClr val="1F2329"/>
                          </a:solidFill>
                          <a:latin typeface="Noto Sans SC"/>
                          <a:ea typeface="Noto Sans SC"/>
                          <a:cs typeface="Noto Sans SC"/>
                          <a:sym typeface="Noto Sans SC"/>
                        </a:rPr>
                        <a:t>依托道德自觉筑牢思想防线，自觉尊法学法守法用法</a:t>
                      </a:r>
                      <a:endParaRPr lang="en-US" sz="1100"/>
                    </a:p>
                  </a:txBody>
                  <a:tcPr marL="101600" marR="101600" marT="101600" marB="101600" anchor="t" anchorCtr="0">
                    <a:lnL>
                      <a:noFill/>
                    </a:lnL>
                    <a:lnR>
                      <a:noFill/>
                    </a:lnR>
                    <a:lnT>
                      <a:noFill/>
                    </a:lnT>
                    <a:lnB>
                      <a:noFill/>
                    </a:lnB>
                    <a:noFill/>
                  </a:tcPr>
                </a:tc>
              </a:tr>
            </a:tbl>
          </a:graphicData>
        </a:graphic>
      </p:graphicFrame>
      <p:sp>
        <p:nvSpPr>
          <p:cNvPr id="6" name="AutoShape 6"/>
          <p:cNvSpPr/>
          <p:nvPr/>
        </p:nvSpPr>
        <p:spPr>
          <a:xfrm>
            <a:off x="1016000" y="571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C1E28"/>
                </a:solidFill>
                <a:latin typeface="Noto Serif SC"/>
                <a:ea typeface="Noto Serif SC"/>
                <a:cs typeface="Noto Serif SC"/>
                <a:sym typeface="Noto Serif SC"/>
              </a:rPr>
              <a:t>脱离道德支撑的法治体系，必然缺失价值灵魂，难以凝聚全社会共识。</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重大意义之三：党领导法治建设实践的科学总结</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改革开放以来，我们党走出了一条</a:t>
            </a:r>
            <a:r>
              <a:rPr lang="en-US" sz="2000" b="1" i="0" u="none" strike="noStrike">
                <a:solidFill>
                  <a:srgbClr val="2B2B2B"/>
                </a:solidFill>
                <a:latin typeface="Noto Serif SC"/>
                <a:ea typeface="Noto Serif SC"/>
                <a:cs typeface="Noto Serif SC"/>
                <a:sym typeface="Noto Serif SC"/>
              </a:rPr>
              <a:t>中国特色社会主义法治道路</a:t>
            </a:r>
            <a:r>
              <a:rPr lang="en-US" sz="2000" b="0" i="0" u="none" strike="noStrike">
                <a:solidFill>
                  <a:srgbClr val="2B2B2B"/>
                </a:solidFill>
                <a:latin typeface="Noto Serif SC"/>
                <a:ea typeface="Noto Serif SC"/>
                <a:cs typeface="Noto Serif SC"/>
                <a:sym typeface="Noto Serif SC"/>
              </a:rPr>
              <a:t>，其鲜明特点就是坚持法治和德治相结合。</a:t>
            </a:r>
            <a:endParaRPr lang="en-US" sz="1100"/>
          </a:p>
        </p:txBody>
      </p:sp>
      <p:sp>
        <p:nvSpPr>
          <p:cNvPr id="5" name="AutoShape 5"/>
          <p:cNvSpPr/>
          <p:nvPr/>
        </p:nvSpPr>
        <p:spPr>
          <a:xfrm>
            <a:off x="1016000" y="317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这条道路的独特优势</a:t>
            </a:r>
            <a:endParaRPr lang="en-US" sz="1100"/>
          </a:p>
        </p:txBody>
      </p:sp>
      <p:sp>
        <p:nvSpPr>
          <p:cNvPr id="6" name="AutoShape 6"/>
          <p:cNvSpPr/>
          <p:nvPr/>
        </p:nvSpPr>
        <p:spPr>
          <a:xfrm>
            <a:off x="1016000" y="393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拒绝"去道德化"的西方法治模式</a:t>
            </a:r>
            <a:endParaRPr lang="en-US" sz="1100"/>
          </a:p>
        </p:txBody>
      </p:sp>
      <p:sp>
        <p:nvSpPr>
          <p:cNvPr id="7" name="AutoShape 7"/>
          <p:cNvSpPr/>
          <p:nvPr/>
        </p:nvSpPr>
        <p:spPr>
          <a:xfrm>
            <a:off x="1016000" y="4572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实现</a:t>
            </a:r>
            <a:r>
              <a:rPr lang="en-US" sz="1900" b="1" i="0" u="none" strike="noStrike">
                <a:solidFill>
                  <a:srgbClr val="2B2B2B"/>
                </a:solidFill>
                <a:latin typeface="Noto Serif SC"/>
                <a:ea typeface="Noto Serif SC"/>
                <a:cs typeface="Noto Serif SC"/>
                <a:sym typeface="Noto Serif SC"/>
              </a:rPr>
              <a:t>人民性、法治性、道德性</a:t>
            </a:r>
            <a:r>
              <a:rPr lang="en-US" sz="1900" b="0" i="0" u="none" strike="noStrike">
                <a:solidFill>
                  <a:srgbClr val="2B2B2B"/>
                </a:solidFill>
                <a:latin typeface="Noto Serif SC"/>
                <a:ea typeface="Noto Serif SC"/>
                <a:cs typeface="Noto Serif SC"/>
                <a:sym typeface="Noto Serif SC"/>
              </a:rPr>
              <a:t>的有机统一</a:t>
            </a:r>
            <a:endParaRPr lang="en-US" sz="1100"/>
          </a:p>
        </p:txBody>
      </p:sp>
      <p:sp>
        <p:nvSpPr>
          <p:cNvPr id="8" name="AutoShape 8"/>
          <p:cNvSpPr/>
          <p:nvPr/>
        </p:nvSpPr>
        <p:spPr>
          <a:xfrm>
            <a:off x="1016000" y="520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确保法治建设始终沿着社会主义正确方向稳步前行</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对比之鉴：西方法治模式的内在局限</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5875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505050"/>
                </a:solidFill>
                <a:latin typeface="Noto Serif SC"/>
                <a:ea typeface="Noto Serif SC"/>
                <a:cs typeface="Noto Serif SC"/>
                <a:sym typeface="Noto Serif SC"/>
              </a:rPr>
              <a:t>西方法治存在难以克服的内在缺陷，导致治理手段单一、效能衰减：</a:t>
            </a:r>
            <a:endParaRPr lang="en-US" sz="1100"/>
          </a:p>
        </p:txBody>
      </p:sp>
      <p:sp>
        <p:nvSpPr>
          <p:cNvPr id="5" name="AutoShape 5"/>
          <p:cNvSpPr/>
          <p:nvPr/>
        </p:nvSpPr>
        <p:spPr>
          <a:xfrm>
            <a:off x="1016000" y="2413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重程序轻实质</a:t>
            </a:r>
            <a:endParaRPr lang="en-US" sz="1100"/>
          </a:p>
        </p:txBody>
      </p:sp>
      <p:sp>
        <p:nvSpPr>
          <p:cNvPr id="6" name="AutoShape 6"/>
          <p:cNvSpPr/>
          <p:nvPr/>
        </p:nvSpPr>
        <p:spPr>
          <a:xfrm>
            <a:off x="1016000" y="2984500"/>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464646"/>
                </a:solidFill>
                <a:latin typeface="Noto Serif SC"/>
                <a:ea typeface="Noto Serif SC"/>
                <a:cs typeface="Noto Serif SC"/>
                <a:sym typeface="Noto Serif SC"/>
              </a:rPr>
              <a:t>过分强调程序正义，弱化实质正义</a:t>
            </a:r>
            <a:endParaRPr lang="en-US" sz="1100"/>
          </a:p>
        </p:txBody>
      </p:sp>
      <p:sp>
        <p:nvSpPr>
          <p:cNvPr id="7" name="AutoShape 7"/>
          <p:cNvSpPr/>
          <p:nvPr/>
        </p:nvSpPr>
        <p:spPr>
          <a:xfrm>
            <a:off x="6350000" y="2413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受资本逻辑制约</a:t>
            </a:r>
            <a:endParaRPr lang="en-US" sz="1100"/>
          </a:p>
        </p:txBody>
      </p:sp>
      <p:sp>
        <p:nvSpPr>
          <p:cNvPr id="8" name="AutoShape 8"/>
          <p:cNvSpPr/>
          <p:nvPr/>
        </p:nvSpPr>
        <p:spPr>
          <a:xfrm>
            <a:off x="6350000" y="2984500"/>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464646"/>
                </a:solidFill>
                <a:latin typeface="Noto Serif SC"/>
                <a:ea typeface="Noto Serif SC"/>
                <a:cs typeface="Noto Serif SC"/>
                <a:sym typeface="Noto Serif SC"/>
              </a:rPr>
              <a:t>法治运行难以摆脱资本利益影响</a:t>
            </a:r>
            <a:endParaRPr lang="en-US" sz="1100"/>
          </a:p>
        </p:txBody>
      </p:sp>
      <p:sp>
        <p:nvSpPr>
          <p:cNvPr id="9" name="AutoShape 9"/>
          <p:cNvSpPr/>
          <p:nvPr/>
        </p:nvSpPr>
        <p:spPr>
          <a:xfrm>
            <a:off x="1016000" y="3937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极端个人主义</a:t>
            </a:r>
            <a:endParaRPr lang="en-US" sz="1100"/>
          </a:p>
        </p:txBody>
      </p:sp>
      <p:sp>
        <p:nvSpPr>
          <p:cNvPr id="10" name="AutoShape 10"/>
          <p:cNvSpPr/>
          <p:nvPr/>
        </p:nvSpPr>
        <p:spPr>
          <a:xfrm>
            <a:off x="1016000" y="4508500"/>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464646"/>
                </a:solidFill>
                <a:latin typeface="Noto Serif SC"/>
                <a:ea typeface="Noto Serif SC"/>
                <a:cs typeface="Noto Serif SC"/>
                <a:sym typeface="Noto Serif SC"/>
              </a:rPr>
              <a:t>个人利益与社会整体利益失衡</a:t>
            </a:r>
            <a:endParaRPr lang="en-US" sz="1100"/>
          </a:p>
        </p:txBody>
      </p:sp>
      <p:sp>
        <p:nvSpPr>
          <p:cNvPr id="11" name="AutoShape 11"/>
          <p:cNvSpPr/>
          <p:nvPr/>
        </p:nvSpPr>
        <p:spPr>
          <a:xfrm>
            <a:off x="6350000" y="3937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三权分立异化为党派博弈</a:t>
            </a:r>
            <a:endParaRPr lang="en-US" sz="1100"/>
          </a:p>
        </p:txBody>
      </p:sp>
      <p:sp>
        <p:nvSpPr>
          <p:cNvPr id="12" name="AutoShape 12"/>
          <p:cNvSpPr/>
          <p:nvPr/>
        </p:nvSpPr>
        <p:spPr>
          <a:xfrm>
            <a:off x="6350000" y="4508500"/>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464646"/>
                </a:solidFill>
                <a:latin typeface="Noto Serif SC"/>
                <a:ea typeface="Noto Serif SC"/>
                <a:cs typeface="Noto Serif SC"/>
                <a:sym typeface="Noto Serif SC"/>
              </a:rPr>
              <a:t>制衡机制实践中造成治理内耗</a:t>
            </a:r>
            <a:endParaRPr lang="en-US" sz="1100"/>
          </a:p>
        </p:txBody>
      </p:sp>
      <p:sp>
        <p:nvSpPr>
          <p:cNvPr id="13" name="AutoShape 13"/>
          <p:cNvSpPr/>
          <p:nvPr/>
        </p:nvSpPr>
        <p:spPr>
          <a:xfrm>
            <a:off x="1016000" y="5588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0" u="none" strike="noStrike">
                <a:solidFill>
                  <a:srgbClr val="2B2B2B"/>
                </a:solidFill>
                <a:latin typeface="Noto Serif SC"/>
                <a:ea typeface="Noto Serif SC"/>
                <a:cs typeface="Noto Serif SC"/>
                <a:sym typeface="Noto Serif SC"/>
              </a:rPr>
              <a:t>根本困境：</a:t>
            </a:r>
            <a:r>
              <a:rPr lang="en-US" sz="1800" b="1" i="0" u="none" strike="noStrike">
                <a:solidFill>
                  <a:srgbClr val="2B2B2B"/>
                </a:solidFill>
                <a:latin typeface="Noto Serif SC"/>
                <a:ea typeface="Noto Serif SC"/>
                <a:cs typeface="Noto Serif SC"/>
                <a:sym typeface="Noto Serif SC"/>
              </a:rPr>
              <a:t>法律规则与价值内核脱节、制度约束与道德认同割裂</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理论贡献："两个结合"的生动典范</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778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法治和德治相结合理论，</a:t>
            </a:r>
            <a:r>
              <a:rPr lang="en-US" sz="2000" b="1" i="0" u="none" strike="noStrike">
                <a:solidFill>
                  <a:srgbClr val="2B2B2B"/>
                </a:solidFill>
                <a:latin typeface="Noto Serif SC"/>
                <a:ea typeface="Noto Serif SC"/>
                <a:cs typeface="Noto Serif SC"/>
                <a:sym typeface="Noto Serif SC"/>
              </a:rPr>
              <a:t>创造性破解了西方法治理论的固有局限</a:t>
            </a:r>
            <a:r>
              <a:rPr lang="en-US" sz="2000" b="0" i="0" u="none" strike="noStrike">
                <a:solidFill>
                  <a:srgbClr val="2B2B2B"/>
                </a:solidFill>
                <a:latin typeface="Noto Serif SC"/>
                <a:ea typeface="Noto Serif SC"/>
                <a:cs typeface="Noto Serif SC"/>
                <a:sym typeface="Noto Serif SC"/>
              </a:rPr>
              <a:t>。</a:t>
            </a:r>
            <a:endParaRPr lang="en-US" sz="1100"/>
          </a:p>
        </p:txBody>
      </p:sp>
      <p:cxnSp>
        <p:nvCxnSpPr>
          <p:cNvPr id="5" name="Connector 5"/>
          <p:cNvCxnSpPr/>
          <p:nvPr/>
        </p:nvCxnSpPr>
        <p:spPr>
          <a:xfrm rot="-4297">
            <a:off x="1016004" y="3295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6" name="AutoShape 6"/>
          <p:cNvSpPr/>
          <p:nvPr/>
        </p:nvSpPr>
        <p:spPr>
          <a:xfrm>
            <a:off x="1016000" y="3683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实现两个深度结合</a:t>
            </a:r>
            <a:endParaRPr lang="en-US" sz="1100"/>
          </a:p>
        </p:txBody>
      </p:sp>
      <p:sp>
        <p:nvSpPr>
          <p:cNvPr id="7" name="AutoShape 7"/>
          <p:cNvSpPr/>
          <p:nvPr/>
        </p:nvSpPr>
        <p:spPr>
          <a:xfrm>
            <a:off x="1016000" y="444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马克思主义法治理论同</a:t>
            </a:r>
            <a:r>
              <a:rPr lang="en-US" sz="1900" b="1" i="0" u="none" strike="noStrike">
                <a:solidFill>
                  <a:srgbClr val="2B2B2B"/>
                </a:solidFill>
                <a:latin typeface="Noto Serif SC"/>
                <a:ea typeface="Noto Serif SC"/>
                <a:cs typeface="Noto Serif SC"/>
                <a:sym typeface="Noto Serif SC"/>
              </a:rPr>
              <a:t>中国法治建设具体实际</a:t>
            </a:r>
            <a:r>
              <a:rPr lang="en-US" sz="1900" b="0" i="0" u="none" strike="noStrike">
                <a:solidFill>
                  <a:srgbClr val="2B2B2B"/>
                </a:solidFill>
                <a:latin typeface="Noto Serif SC"/>
                <a:ea typeface="Noto Serif SC"/>
                <a:cs typeface="Noto Serif SC"/>
                <a:sym typeface="Noto Serif SC"/>
              </a:rPr>
              <a:t>相结合</a:t>
            </a:r>
            <a:endParaRPr lang="en-US" sz="1100"/>
          </a:p>
        </p:txBody>
      </p:sp>
      <p:sp>
        <p:nvSpPr>
          <p:cNvPr id="8" name="AutoShape 8"/>
          <p:cNvSpPr/>
          <p:nvPr/>
        </p:nvSpPr>
        <p:spPr>
          <a:xfrm>
            <a:off x="1016000" y="5080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马克思主义法治理论同</a:t>
            </a:r>
            <a:r>
              <a:rPr lang="en-US" sz="1900" b="1" i="0" u="none" strike="noStrike">
                <a:solidFill>
                  <a:srgbClr val="2B2B2B"/>
                </a:solidFill>
                <a:latin typeface="Noto Serif SC"/>
                <a:ea typeface="Noto Serif SC"/>
                <a:cs typeface="Noto Serif SC"/>
                <a:sym typeface="Noto Serif SC"/>
              </a:rPr>
              <a:t>中华优秀传统法律文化</a:t>
            </a:r>
            <a:r>
              <a:rPr lang="en-US" sz="1900" b="0" i="0" u="none" strike="noStrike">
                <a:solidFill>
                  <a:srgbClr val="2B2B2B"/>
                </a:solidFill>
                <a:latin typeface="Noto Serif SC"/>
                <a:ea typeface="Noto Serif SC"/>
                <a:cs typeface="Noto Serif SC"/>
                <a:sym typeface="Noto Serif SC"/>
              </a:rPr>
              <a:t>相结合</a:t>
            </a:r>
            <a:endParaRPr lang="en-US" sz="1100"/>
          </a:p>
        </p:txBody>
      </p:sp>
      <p:sp>
        <p:nvSpPr>
          <p:cNvPr id="9" name="AutoShape 9"/>
          <p:cNvSpPr/>
          <p:nvPr/>
        </p:nvSpPr>
        <p:spPr>
          <a:xfrm>
            <a:off x="1016000" y="5842000"/>
            <a:ext cx="101600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0" u="none" strike="noStrike">
                <a:solidFill>
                  <a:srgbClr val="6E6E6E"/>
                </a:solidFill>
                <a:latin typeface="Noto Serif SC"/>
                <a:ea typeface="Noto Serif SC"/>
                <a:cs typeface="Noto Serif SC"/>
                <a:sym typeface="Noto Serif SC"/>
              </a:rPr>
              <a:t>是推进马克思主义法治理论中国化时代化的最新成果</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508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8C1E28"/>
                </a:solidFill>
                <a:latin typeface="Noto Serif SC"/>
                <a:ea typeface="Noto Serif SC"/>
                <a:cs typeface="Noto Serif SC"/>
                <a:sym typeface="Noto Serif SC"/>
              </a:rPr>
              <a:t>第一部分 · 小结</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25400" cap="flat" cmpd="sng">
            <a:solidFill>
              <a:srgbClr val="8C1E28">
                <a:alpha val="100000"/>
              </a:srgbClr>
            </a:solidFill>
            <a:prstDash val="solid"/>
            <a:round/>
            <a:headEnd type="none" w="lg" len="lg"/>
            <a:tailEnd type="none" w="lg" len="lg"/>
          </a:ln>
        </p:spPr>
      </p:cxnSp>
      <p:sp>
        <p:nvSpPr>
          <p:cNvPr id="4" name="AutoShape 4"/>
          <p:cNvSpPr/>
          <p:nvPr/>
        </p:nvSpPr>
        <p:spPr>
          <a:xfrm>
            <a:off x="1016000" y="1651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2000" b="0" i="0" u="none" strike="noStrike">
                <a:solidFill>
                  <a:srgbClr val="2B2B2B"/>
                </a:solidFill>
                <a:latin typeface="Noto Serif SC"/>
                <a:ea typeface="Noto Serif SC"/>
                <a:cs typeface="Noto Serif SC"/>
                <a:sym typeface="Noto Serif SC"/>
              </a:rPr>
              <a:t>一句话：</a:t>
            </a:r>
            <a:r>
              <a:rPr lang="en-US" sz="2000" b="1" i="0" u="none" strike="noStrike">
                <a:solidFill>
                  <a:srgbClr val="2B2B2B"/>
                </a:solidFill>
                <a:latin typeface="Noto Serif SC"/>
                <a:ea typeface="Noto Serif SC"/>
                <a:cs typeface="Noto Serif SC"/>
                <a:sym typeface="Noto Serif SC"/>
              </a:rPr>
              <a:t>法律是成文的道德，道德是内心的法律</a:t>
            </a:r>
            <a:r>
              <a:rPr lang="en-US" sz="2000" b="0" i="0" u="none" strike="noStrike">
                <a:solidFill>
                  <a:srgbClr val="2B2B2B"/>
                </a:solidFill>
                <a:latin typeface="Noto Serif SC"/>
                <a:ea typeface="Noto Serif SC"/>
                <a:cs typeface="Noto Serif SC"/>
                <a:sym typeface="Noto Serif SC"/>
              </a:rPr>
              <a:t>，二者不可分离、不可偏废。</a:t>
            </a:r>
            <a:endParaRPr lang="en-US" sz="1100"/>
          </a:p>
        </p:txBody>
      </p:sp>
      <p:sp>
        <p:nvSpPr>
          <p:cNvPr id="5" name="AutoShape 5"/>
          <p:cNvSpPr/>
          <p:nvPr/>
        </p:nvSpPr>
        <p:spPr>
          <a:xfrm>
            <a:off x="1016000" y="292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三个科学内涵</a:t>
            </a:r>
            <a:endParaRPr lang="en-US" sz="1100"/>
          </a:p>
        </p:txBody>
      </p:sp>
      <p:sp>
        <p:nvSpPr>
          <p:cNvPr id="6" name="AutoShape 6"/>
          <p:cNvSpPr/>
          <p:nvPr/>
        </p:nvSpPr>
        <p:spPr>
          <a:xfrm>
            <a:off x="1270000" y="3556000"/>
            <a:ext cx="965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464646"/>
                </a:solidFill>
                <a:latin typeface="Noto Serif SC"/>
                <a:ea typeface="Noto Serif SC"/>
                <a:cs typeface="Noto Serif SC"/>
                <a:sym typeface="Noto Serif SC"/>
              </a:rPr>
              <a:t>· 都是重要社会规范　· 相互支撑互为保障　· 国家治理需协同发力</a:t>
            </a:r>
            <a:endParaRPr lang="en-US" sz="1100"/>
          </a:p>
        </p:txBody>
      </p:sp>
      <p:sp>
        <p:nvSpPr>
          <p:cNvPr id="7" name="AutoShape 7"/>
          <p:cNvSpPr/>
          <p:nvPr/>
        </p:nvSpPr>
        <p:spPr>
          <a:xfrm>
            <a:off x="1016000" y="444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三重重大意义</a:t>
            </a:r>
            <a:endParaRPr lang="en-US" sz="1100"/>
          </a:p>
        </p:txBody>
      </p:sp>
      <p:sp>
        <p:nvSpPr>
          <p:cNvPr id="8" name="AutoShape 8"/>
          <p:cNvSpPr/>
          <p:nvPr/>
        </p:nvSpPr>
        <p:spPr>
          <a:xfrm>
            <a:off x="1270000" y="5080000"/>
            <a:ext cx="965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464646"/>
                </a:solidFill>
                <a:latin typeface="Noto Serif SC"/>
                <a:ea typeface="Noto Serif SC"/>
                <a:cs typeface="Noto Serif SC"/>
                <a:sym typeface="Noto Serif SC"/>
              </a:rPr>
              <a:t>· 防范风险长治久安　· 建设法治体系内在支撑　· 党领导法治建设的科学总结</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727450" y="2341880"/>
            <a:ext cx="508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erif SC"/>
                <a:sym typeface="Noto Serif SC"/>
              </a:rPr>
              <a:t>第二部分</a:t>
            </a:r>
            <a:endParaRPr lang="en-US" sz="36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4" name="AutoShape 4"/>
          <p:cNvSpPr/>
          <p:nvPr/>
        </p:nvSpPr>
        <p:spPr>
          <a:xfrm>
            <a:off x="1016000" y="3103880"/>
            <a:ext cx="10160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erif SC"/>
                <a:sym typeface="Noto Serif SC"/>
              </a:rPr>
              <a:t>传承弘扬中国历史上德法合治的实践智慧</a:t>
            </a:r>
            <a:endParaRPr lang="en-US" sz="3600" b="1" i="0" u="none" strike="noStrike">
              <a:solidFill>
                <a:srgbClr val="C00000"/>
              </a:solidFill>
              <a:latin typeface="黑体" panose="02010609060101010101" charset="-122"/>
              <a:ea typeface="黑体" panose="02010609060101010101" charset="-122"/>
              <a:cs typeface="Noto Serif SC"/>
              <a:sym typeface="Noto Serif S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中华法系：德法合治的鲜明特色</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不同于西方"法律与宗教并行"的治理模式，中华法治文明走出了一条</a:t>
            </a:r>
            <a:r>
              <a:rPr lang="en-US" sz="2000" b="1" i="0" u="none" strike="noStrike">
                <a:solidFill>
                  <a:srgbClr val="2B2B2B"/>
                </a:solidFill>
                <a:latin typeface="Noto Serif SC"/>
                <a:ea typeface="Noto Serif SC"/>
                <a:cs typeface="Noto Serif SC"/>
                <a:sym typeface="Noto Serif SC"/>
              </a:rPr>
              <a:t>不靠神权的礼法并举</a:t>
            </a:r>
            <a:r>
              <a:rPr lang="en-US" sz="2000" b="0" i="0" u="none" strike="noStrike">
                <a:solidFill>
                  <a:srgbClr val="2B2B2B"/>
                </a:solidFill>
                <a:latin typeface="Noto Serif SC"/>
                <a:ea typeface="Noto Serif SC"/>
                <a:cs typeface="Noto Serif SC"/>
                <a:sym typeface="Noto Serif SC"/>
              </a:rPr>
              <a:t>道路。</a:t>
            </a:r>
            <a:endParaRPr lang="en-US" sz="1100"/>
          </a:p>
        </p:txBody>
      </p:sp>
      <p:cxnSp>
        <p:nvCxnSpPr>
          <p:cNvPr id="5" name="Connector 5"/>
          <p:cNvCxnSpPr/>
          <p:nvPr/>
        </p:nvCxnSpPr>
        <p:spPr>
          <a:xfrm rot="-4297">
            <a:off x="1016004" y="3295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6" name="AutoShape 6"/>
          <p:cNvSpPr/>
          <p:nvPr/>
        </p:nvSpPr>
        <p:spPr>
          <a:xfrm>
            <a:off x="1016000" y="3683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三条实践智慧</a:t>
            </a:r>
            <a:endParaRPr lang="en-US" sz="1100"/>
          </a:p>
        </p:txBody>
      </p:sp>
      <p:sp>
        <p:nvSpPr>
          <p:cNvPr id="7" name="AutoShape 7"/>
          <p:cNvSpPr/>
          <p:nvPr/>
        </p:nvSpPr>
        <p:spPr>
          <a:xfrm>
            <a:off x="1016000" y="4572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2000" b="1" i="0" u="none" strike="noStrike">
                <a:solidFill>
                  <a:srgbClr val="2B2B2B"/>
                </a:solidFill>
                <a:latin typeface="Noto Serif SC"/>
                <a:ea typeface="Noto Serif SC"/>
                <a:cs typeface="Noto Serif SC"/>
                <a:sym typeface="Noto Serif SC"/>
              </a:rPr>
              <a:t>明德慎罚</a:t>
            </a:r>
            <a:endParaRPr lang="en-US" sz="1100"/>
          </a:p>
          <a:p>
            <a:pPr marL="0" indent="0" algn="ctr">
              <a:lnSpc>
                <a:spcPct val="133000"/>
              </a:lnSpc>
            </a:pPr>
            <a:r>
              <a:rPr lang="en-US" sz="2000" b="0" i="0" u="none" strike="noStrike">
                <a:solidFill>
                  <a:srgbClr val="2B2B2B"/>
                </a:solidFill>
                <a:latin typeface="Noto Serif SC"/>
                <a:ea typeface="Noto Serif SC"/>
                <a:cs typeface="Noto Serif SC"/>
                <a:sym typeface="Noto Serif SC"/>
              </a:rPr>
              <a:t>宽严相济</a:t>
            </a:r>
            <a:endParaRPr lang="en-US" sz="2000" b="0" i="0" u="none" strike="noStrike">
              <a:solidFill>
                <a:srgbClr val="2B2B2B"/>
              </a:solidFill>
              <a:latin typeface="Noto Serif SC"/>
              <a:ea typeface="Noto Serif SC"/>
              <a:cs typeface="Noto Serif SC"/>
              <a:sym typeface="Noto Serif SC"/>
            </a:endParaRPr>
          </a:p>
        </p:txBody>
      </p:sp>
      <p:sp>
        <p:nvSpPr>
          <p:cNvPr id="8" name="AutoShape 8"/>
          <p:cNvSpPr/>
          <p:nvPr/>
        </p:nvSpPr>
        <p:spPr>
          <a:xfrm>
            <a:off x="4572000" y="4572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2000" b="1" i="0" u="none" strike="noStrike">
                <a:solidFill>
                  <a:srgbClr val="2B2B2B"/>
                </a:solidFill>
                <a:latin typeface="Noto Serif SC"/>
                <a:ea typeface="Noto Serif SC"/>
                <a:cs typeface="Noto Serif SC"/>
                <a:sym typeface="Noto Serif SC"/>
              </a:rPr>
              <a:t>礼法合一</a:t>
            </a:r>
            <a:endParaRPr lang="en-US" sz="1100"/>
          </a:p>
          <a:p>
            <a:pPr marL="0" indent="0" algn="ctr">
              <a:lnSpc>
                <a:spcPct val="133000"/>
              </a:lnSpc>
            </a:pPr>
            <a:r>
              <a:rPr lang="en-US" sz="2000" b="0" i="0" u="none" strike="noStrike">
                <a:solidFill>
                  <a:srgbClr val="2B2B2B"/>
                </a:solidFill>
                <a:latin typeface="Noto Serif SC"/>
                <a:ea typeface="Noto Serif SC"/>
                <a:cs typeface="Noto Serif SC"/>
                <a:sym typeface="Noto Serif SC"/>
              </a:rPr>
              <a:t>法律承载道德</a:t>
            </a:r>
            <a:endParaRPr lang="en-US" sz="2000" b="0" i="0" u="none" strike="noStrike">
              <a:solidFill>
                <a:srgbClr val="2B2B2B"/>
              </a:solidFill>
              <a:latin typeface="Noto Serif SC"/>
              <a:ea typeface="Noto Serif SC"/>
              <a:cs typeface="Noto Serif SC"/>
              <a:sym typeface="Noto Serif SC"/>
            </a:endParaRPr>
          </a:p>
        </p:txBody>
      </p:sp>
      <p:sp>
        <p:nvSpPr>
          <p:cNvPr id="9" name="AutoShape 9"/>
          <p:cNvSpPr/>
          <p:nvPr/>
        </p:nvSpPr>
        <p:spPr>
          <a:xfrm>
            <a:off x="8128000" y="4572000"/>
            <a:ext cx="304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2000" b="1" i="0" u="none" strike="noStrike">
                <a:solidFill>
                  <a:srgbClr val="2B2B2B"/>
                </a:solidFill>
                <a:latin typeface="Noto Serif SC"/>
                <a:ea typeface="Noto Serif SC"/>
                <a:cs typeface="Noto Serif SC"/>
                <a:sym typeface="Noto Serif SC"/>
              </a:rPr>
              <a:t>综合为治</a:t>
            </a:r>
            <a:endParaRPr lang="en-US" sz="1100"/>
          </a:p>
          <a:p>
            <a:pPr marL="0" indent="0" algn="ctr">
              <a:lnSpc>
                <a:spcPct val="133000"/>
              </a:lnSpc>
            </a:pPr>
            <a:r>
              <a:rPr lang="en-US" sz="2000" b="0" i="0" u="none" strike="noStrike">
                <a:solidFill>
                  <a:srgbClr val="2B2B2B"/>
                </a:solidFill>
                <a:latin typeface="Noto Serif SC"/>
                <a:ea typeface="Noto Serif SC"/>
                <a:cs typeface="Noto Serif SC"/>
                <a:sym typeface="Noto Serif SC"/>
              </a:rPr>
              <a:t>多元手段共治</a:t>
            </a:r>
            <a:endParaRPr lang="en-US" sz="2000" b="0" i="0" u="none" strike="noStrike">
              <a:solidFill>
                <a:srgbClr val="2B2B2B"/>
              </a:solidFill>
              <a:latin typeface="Noto Serif SC"/>
              <a:ea typeface="Noto Serif SC"/>
              <a:cs typeface="Noto Serif SC"/>
              <a:sym typeface="Noto Serif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智慧一：明德慎罚——宽严相济，反对专任刑罚</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治理国家既要彰显德行、推行教化，又要慎用刑罚、避免滥杀。</a:t>
            </a:r>
            <a:endParaRPr lang="en-US" sz="1100"/>
          </a:p>
        </p:txBody>
      </p:sp>
      <p:sp>
        <p:nvSpPr>
          <p:cNvPr id="5" name="AutoShape 5"/>
          <p:cNvSpPr/>
          <p:nvPr/>
        </p:nvSpPr>
        <p:spPr>
          <a:xfrm>
            <a:off x="1016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西周 · 周公</a:t>
            </a:r>
            <a:endParaRPr lang="en-US" sz="1100"/>
          </a:p>
        </p:txBody>
      </p:sp>
      <p:sp>
        <p:nvSpPr>
          <p:cNvPr id="6" name="AutoShape 6"/>
          <p:cNvSpPr/>
          <p:nvPr/>
        </p:nvSpPr>
        <p:spPr>
          <a:xfrm>
            <a:off x="1016000" y="32385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明德慎罚，德刑并举</a:t>
            </a:r>
            <a:endParaRPr lang="en-US" sz="1100"/>
          </a:p>
        </p:txBody>
      </p:sp>
      <p:sp>
        <p:nvSpPr>
          <p:cNvPr id="7" name="AutoShape 7"/>
          <p:cNvSpPr/>
          <p:nvPr/>
        </p:nvSpPr>
        <p:spPr>
          <a:xfrm>
            <a:off x="4572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春秋 · 孔子</a:t>
            </a:r>
            <a:endParaRPr lang="en-US" sz="1100"/>
          </a:p>
        </p:txBody>
      </p:sp>
      <p:sp>
        <p:nvSpPr>
          <p:cNvPr id="8" name="AutoShape 8"/>
          <p:cNvSpPr/>
          <p:nvPr/>
        </p:nvSpPr>
        <p:spPr>
          <a:xfrm>
            <a:off x="4572000" y="32385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道之以德，有耻且格</a:t>
            </a:r>
            <a:endParaRPr lang="en-US" sz="1100"/>
          </a:p>
        </p:txBody>
      </p:sp>
      <p:sp>
        <p:nvSpPr>
          <p:cNvPr id="9" name="AutoShape 9"/>
          <p:cNvSpPr/>
          <p:nvPr/>
        </p:nvSpPr>
        <p:spPr>
          <a:xfrm>
            <a:off x="8128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西汉 · 董仲舒</a:t>
            </a:r>
            <a:endParaRPr lang="en-US" sz="1100"/>
          </a:p>
        </p:txBody>
      </p:sp>
      <p:sp>
        <p:nvSpPr>
          <p:cNvPr id="10" name="AutoShape 10"/>
          <p:cNvSpPr/>
          <p:nvPr/>
        </p:nvSpPr>
        <p:spPr>
          <a:xfrm>
            <a:off x="8128000" y="32385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德主刑辅，大德小刑</a:t>
            </a:r>
            <a:endParaRPr lang="en-US" sz="1100"/>
          </a:p>
        </p:txBody>
      </p:sp>
      <p:cxnSp>
        <p:nvCxnSpPr>
          <p:cNvPr id="11" name="Connector 11"/>
          <p:cNvCxnSpPr/>
          <p:nvPr/>
        </p:nvCxnSpPr>
        <p:spPr>
          <a:xfrm rot="-4297">
            <a:off x="1016004" y="4819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12" name="AutoShape 12"/>
          <p:cNvSpPr/>
          <p:nvPr/>
        </p:nvSpPr>
        <p:spPr>
          <a:xfrm>
            <a:off x="1016000" y="5207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900" b="0" i="0" u="none" strike="noStrike">
                <a:solidFill>
                  <a:srgbClr val="2B2B2B"/>
                </a:solidFill>
                <a:latin typeface="Noto Serif SC"/>
                <a:ea typeface="Noto Serif SC"/>
                <a:cs typeface="Noto Serif SC"/>
                <a:sym typeface="Noto Serif SC"/>
              </a:rPr>
              <a:t>核心思想：道德教化让民众形成</a:t>
            </a:r>
            <a:r>
              <a:rPr lang="en-US" sz="1900" b="1" i="0" u="none" strike="noStrike">
                <a:solidFill>
                  <a:srgbClr val="2B2B2B"/>
                </a:solidFill>
                <a:latin typeface="Noto Serif SC"/>
                <a:ea typeface="Noto Serif SC"/>
                <a:cs typeface="Noto Serif SC"/>
                <a:sym typeface="Noto Serif SC"/>
              </a:rPr>
              <a:t>羞耻之心</a:t>
            </a:r>
            <a:r>
              <a:rPr lang="en-US" sz="1900" b="0" i="0" u="none" strike="noStrike">
                <a:solidFill>
                  <a:srgbClr val="2B2B2B"/>
                </a:solidFill>
                <a:latin typeface="Noto Serif SC"/>
                <a:ea typeface="Noto Serif SC"/>
                <a:cs typeface="Noto Serif SC"/>
                <a:sym typeface="Noto Serif SC"/>
              </a:rPr>
              <a:t>，从根源上减少违法犯罪。</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古为今用："明德慎罚"的时代升华</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习近平法治思想吸收古代治理理念，实现传统智慧与现代法治的深度融合：</a:t>
            </a:r>
            <a:endParaRPr lang="en-US" sz="1100"/>
          </a:p>
        </p:txBody>
      </p:sp>
      <p:graphicFrame>
        <p:nvGraphicFramePr>
          <p:cNvPr id="5" name="Table 5"/>
          <p:cNvGraphicFramePr>
            <a:graphicFrameLocks noGrp="1"/>
          </p:cNvGraphicFramePr>
          <p:nvPr/>
        </p:nvGraphicFramePr>
        <p:xfrm>
          <a:off x="1016000" y="2667000"/>
          <a:ext cx="10160000" cy="2540000"/>
        </p:xfrm>
        <a:graphic>
          <a:graphicData uri="http://schemas.openxmlformats.org/drawingml/2006/table">
            <a:tbl>
              <a:tblPr>
                <a:effectLst/>
              </a:tblPr>
              <a:tblGrid>
                <a:gridCol w="4826000"/>
                <a:gridCol w="5334000"/>
              </a:tblGrid>
              <a:tr h="635000">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传统智慧</a:t>
                      </a:r>
                      <a:endParaRPr lang="en-US" sz="1100"/>
                    </a:p>
                  </a:txBody>
                  <a:tcPr marL="101600" marR="101600" marT="101600" marB="101600" anchor="t" anchorCtr="0">
                    <a:lnL>
                      <a:noFill/>
                    </a:lnL>
                    <a:lnR>
                      <a:noFill/>
                    </a:lnR>
                    <a:lnT>
                      <a:noFill/>
                    </a:lnT>
                    <a:lnB>
                      <a:noFill/>
                    </a:lnB>
                    <a:solidFill>
                      <a:srgbClr val="8C1E28">
                        <a:alpha val="100000"/>
                      </a:srgbClr>
                    </a:solidFill>
                  </a:tcPr>
                </a:tc>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时代升华</a:t>
                      </a:r>
                      <a:endParaRPr lang="en-US" sz="1100"/>
                    </a:p>
                  </a:txBody>
                  <a:tcPr marL="101600" marR="101600" marT="101600" marB="101600" anchor="t" anchorCtr="0">
                    <a:lnL>
                      <a:noFill/>
                    </a:lnL>
                    <a:lnR>
                      <a:noFill/>
                    </a:lnR>
                    <a:lnT>
                      <a:noFill/>
                    </a:lnT>
                    <a:lnB>
                      <a:noFill/>
                    </a:lnB>
                    <a:solidFill>
                      <a:srgbClr val="8C1E28">
                        <a:alpha val="100000"/>
                      </a:srgbClr>
                    </a:solidFill>
                  </a:tcPr>
                </a:tc>
              </a:tr>
              <a:tr h="889000">
                <a:tc>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"恤刑""慎罚"等慎刑思想</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升华为"</a:t>
                      </a:r>
                      <a:r>
                        <a:rPr lang="en-US" sz="1800" b="1" i="0" u="none" strike="noStrike">
                          <a:solidFill>
                            <a:srgbClr val="1F2329"/>
                          </a:solidFill>
                          <a:latin typeface="Noto Sans SC"/>
                          <a:ea typeface="Noto Sans SC"/>
                          <a:cs typeface="Noto Sans SC"/>
                          <a:sym typeface="Noto Sans SC"/>
                        </a:rPr>
                        <a:t>宽严相济</a:t>
                      </a:r>
                      <a:r>
                        <a:rPr lang="en-US" sz="1800" b="0" i="0" u="none" strike="noStrike">
                          <a:solidFill>
                            <a:srgbClr val="1F2329"/>
                          </a:solidFill>
                          <a:latin typeface="Noto Sans SC"/>
                          <a:ea typeface="Noto Sans SC"/>
                          <a:cs typeface="Noto Sans SC"/>
                          <a:sym typeface="Noto Sans SC"/>
                        </a:rPr>
                        <a:t>"的治理理念</a:t>
                      </a:r>
                      <a:endParaRPr lang="en-US" sz="1100"/>
                    </a:p>
                  </a:txBody>
                  <a:tcPr marL="101600" marR="101600" marT="101600" marB="101600" anchor="t" anchorCtr="0">
                    <a:lnL>
                      <a:noFill/>
                    </a:lnL>
                    <a:lnR>
                      <a:noFill/>
                    </a:lnR>
                    <a:lnT>
                      <a:noFill/>
                    </a:lnT>
                    <a:lnB>
                      <a:noFill/>
                    </a:lnB>
                    <a:noFill/>
                  </a:tcPr>
                </a:tc>
              </a:tr>
              <a:tr h="1016000">
                <a:tc>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传统道德教化</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800" b="0" i="0" u="none" strike="noStrike">
                          <a:solidFill>
                            <a:srgbClr val="1F2329"/>
                          </a:solidFill>
                          <a:latin typeface="Noto Sans SC"/>
                          <a:ea typeface="Noto Sans SC"/>
                          <a:cs typeface="Noto Sans SC"/>
                          <a:sym typeface="Noto Sans SC"/>
                        </a:rPr>
                        <a:t>升级为</a:t>
                      </a:r>
                      <a:r>
                        <a:rPr lang="en-US" sz="1800" b="1" i="0" u="none" strike="noStrike">
                          <a:solidFill>
                            <a:srgbClr val="1F2329"/>
                          </a:solidFill>
                          <a:latin typeface="Noto Sans SC"/>
                          <a:ea typeface="Noto Sans SC"/>
                          <a:cs typeface="Noto Sans SC"/>
                          <a:sym typeface="Noto Sans SC"/>
                        </a:rPr>
                        <a:t>社会主义全民道德培育</a:t>
                      </a:r>
                      <a:endParaRPr lang="en-US" sz="1100"/>
                    </a:p>
                  </a:txBody>
                  <a:tcPr marL="101600" marR="101600" marT="101600" marB="101600" anchor="t" anchorCtr="0">
                    <a:lnL>
                      <a:noFill/>
                    </a:lnL>
                    <a:lnR>
                      <a:noFill/>
                    </a:lnR>
                    <a:lnT>
                      <a:noFill/>
                    </a:lnT>
                    <a:lnB>
                      <a:noFill/>
                    </a:lnB>
                    <a:noFill/>
                  </a:tcPr>
                </a:tc>
              </a:tr>
            </a:tbl>
          </a:graphicData>
        </a:graphic>
      </p:graphicFrame>
      <p:sp>
        <p:nvSpPr>
          <p:cNvPr id="6" name="AutoShape 6"/>
          <p:cNvSpPr/>
          <p:nvPr/>
        </p:nvSpPr>
        <p:spPr>
          <a:xfrm>
            <a:off x="1016000" y="5588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8C1E28"/>
                </a:solidFill>
                <a:latin typeface="Noto Serif SC"/>
                <a:ea typeface="Noto Serif SC"/>
                <a:cs typeface="Noto Serif SC"/>
                <a:sym typeface="Noto Serif SC"/>
              </a:rPr>
              <a:t>赋予"明德慎罚"思想以人民性、时代性内涵</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智慧二：礼法合一——法律承载道德理念</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让法律承载道德理念、道德支撑法律实施，儒法思想逐步融合。</a:t>
            </a:r>
            <a:endParaRPr lang="en-US" sz="1100"/>
          </a:p>
        </p:txBody>
      </p:sp>
      <p:sp>
        <p:nvSpPr>
          <p:cNvPr id="5" name="AutoShape 5"/>
          <p:cNvSpPr/>
          <p:nvPr/>
        </p:nvSpPr>
        <p:spPr>
          <a:xfrm>
            <a:off x="1016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春秋 · 管仲</a:t>
            </a:r>
            <a:endParaRPr lang="en-US" sz="1100"/>
          </a:p>
        </p:txBody>
      </p:sp>
      <p:sp>
        <p:nvSpPr>
          <p:cNvPr id="6" name="AutoShape 6"/>
          <p:cNvSpPr/>
          <p:nvPr/>
        </p:nvSpPr>
        <p:spPr>
          <a:xfrm>
            <a:off x="1016000" y="3302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以法治国，强调礼义廉耻</a:t>
            </a:r>
            <a:endParaRPr lang="en-US" sz="1100"/>
          </a:p>
        </p:txBody>
      </p:sp>
      <p:sp>
        <p:nvSpPr>
          <p:cNvPr id="7" name="AutoShape 7"/>
          <p:cNvSpPr/>
          <p:nvPr/>
        </p:nvSpPr>
        <p:spPr>
          <a:xfrm>
            <a:off x="4572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战国 · 荀子</a:t>
            </a:r>
            <a:endParaRPr lang="en-US" sz="1100"/>
          </a:p>
        </p:txBody>
      </p:sp>
      <p:sp>
        <p:nvSpPr>
          <p:cNvPr id="8" name="AutoShape 8"/>
          <p:cNvSpPr/>
          <p:nvPr/>
        </p:nvSpPr>
        <p:spPr>
          <a:xfrm>
            <a:off x="4572000" y="3302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隆礼重法，礼法紧密结合</a:t>
            </a:r>
            <a:endParaRPr lang="en-US" sz="1100"/>
          </a:p>
        </p:txBody>
      </p:sp>
      <p:sp>
        <p:nvSpPr>
          <p:cNvPr id="9" name="AutoShape 9"/>
          <p:cNvSpPr/>
          <p:nvPr/>
        </p:nvSpPr>
        <p:spPr>
          <a:xfrm>
            <a:off x="8128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唐代 · 唐律疏议</a:t>
            </a:r>
            <a:endParaRPr lang="en-US" sz="1100"/>
          </a:p>
        </p:txBody>
      </p:sp>
      <p:sp>
        <p:nvSpPr>
          <p:cNvPr id="10" name="AutoShape 10"/>
          <p:cNvSpPr/>
          <p:nvPr/>
        </p:nvSpPr>
        <p:spPr>
          <a:xfrm>
            <a:off x="8128000" y="3302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德礼为政教之本</a:t>
            </a:r>
            <a:endParaRPr lang="en-US" sz="1100"/>
          </a:p>
        </p:txBody>
      </p:sp>
      <p:cxnSp>
        <p:nvCxnSpPr>
          <p:cNvPr id="11" name="Connector 11"/>
          <p:cNvCxnSpPr/>
          <p:nvPr/>
        </p:nvCxnSpPr>
        <p:spPr>
          <a:xfrm rot="-4297">
            <a:off x="1016004" y="4946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12" name="AutoShape 12"/>
          <p:cNvSpPr/>
          <p:nvPr/>
        </p:nvSpPr>
        <p:spPr>
          <a:xfrm>
            <a:off x="1016000" y="5334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800" b="0" i="0" u="none" strike="noStrike">
                <a:solidFill>
                  <a:srgbClr val="2B2B2B"/>
                </a:solidFill>
                <a:latin typeface="Noto Serif SC"/>
                <a:ea typeface="Noto Serif SC"/>
                <a:cs typeface="Noto Serif SC"/>
                <a:sym typeface="Noto Serif SC"/>
              </a:rPr>
              <a:t>将"孝悌忠信"等儒家道德核心内容转化为法律条文，成为中华法系典范。</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古为今用："礼法合一"的现代转化</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8C1E28"/>
                </a:solidFill>
                <a:latin typeface="Noto Serif SC"/>
                <a:ea typeface="Noto Serif SC"/>
                <a:cs typeface="Noto Serif SC"/>
                <a:sym typeface="Noto Serif SC"/>
              </a:rPr>
              <a:t>"以法治承载道德理念，道德才有可靠制度支撑。"</a:t>
            </a:r>
            <a:endParaRPr lang="en-US" sz="1100"/>
          </a:p>
        </p:txBody>
      </p:sp>
      <p:sp>
        <p:nvSpPr>
          <p:cNvPr id="5" name="AutoShape 5"/>
          <p:cNvSpPr/>
          <p:nvPr/>
        </p:nvSpPr>
        <p:spPr>
          <a:xfrm>
            <a:off x="1016000" y="317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两个方向的双向贯通</a:t>
            </a:r>
            <a:endParaRPr lang="en-US" sz="1100"/>
          </a:p>
        </p:txBody>
      </p:sp>
      <p:sp>
        <p:nvSpPr>
          <p:cNvPr id="6" name="AutoShape 6"/>
          <p:cNvSpPr/>
          <p:nvPr/>
        </p:nvSpPr>
        <p:spPr>
          <a:xfrm>
            <a:off x="1016000" y="393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法治承载道德：把社会主义核心价值观贯穿法治建设</a:t>
            </a:r>
            <a:endParaRPr lang="en-US" sz="1100"/>
          </a:p>
        </p:txBody>
      </p:sp>
      <p:sp>
        <p:nvSpPr>
          <p:cNvPr id="7" name="AutoShape 7"/>
          <p:cNvSpPr/>
          <p:nvPr/>
        </p:nvSpPr>
        <p:spPr>
          <a:xfrm>
            <a:off x="1016000" y="4572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道德滋养法治：在道德体系中体现法治要求</a:t>
            </a:r>
            <a:endParaRPr lang="en-US" sz="1100"/>
          </a:p>
        </p:txBody>
      </p:sp>
      <p:cxnSp>
        <p:nvCxnSpPr>
          <p:cNvPr id="8" name="Connector 8"/>
          <p:cNvCxnSpPr/>
          <p:nvPr/>
        </p:nvCxnSpPr>
        <p:spPr>
          <a:xfrm rot="-4297">
            <a:off x="1016004" y="5454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9" name="AutoShape 9"/>
          <p:cNvSpPr/>
          <p:nvPr/>
        </p:nvSpPr>
        <p:spPr>
          <a:xfrm>
            <a:off x="1016000" y="571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505050"/>
                </a:solidFill>
                <a:latin typeface="Noto Serif SC"/>
                <a:ea typeface="Noto Serif SC"/>
                <a:cs typeface="Noto Serif SC"/>
                <a:sym typeface="Noto Serif SC"/>
              </a:rPr>
              <a:t>剥离封建尊卑、宗法专制糟粕，构建现代法治文明新模式</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智慧三：综合为治——多元手段推进源头治理</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"礼乐刑罚，综合为治"，统筹法治、德治、自治、共治多元手段。</a:t>
            </a:r>
            <a:endParaRPr lang="en-US" sz="1100"/>
          </a:p>
        </p:txBody>
      </p:sp>
      <p:sp>
        <p:nvSpPr>
          <p:cNvPr id="5" name="AutoShape 5"/>
          <p:cNvSpPr/>
          <p:nvPr/>
        </p:nvSpPr>
        <p:spPr>
          <a:xfrm>
            <a:off x="1016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国家层面</a:t>
            </a:r>
            <a:endParaRPr lang="en-US" sz="1100"/>
          </a:p>
        </p:txBody>
      </p:sp>
      <p:sp>
        <p:nvSpPr>
          <p:cNvPr id="6" name="AutoShape 6"/>
          <p:cNvSpPr/>
          <p:nvPr/>
        </p:nvSpPr>
        <p:spPr>
          <a:xfrm>
            <a:off x="1016000" y="3302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法律定分止争，礼教教化百姓</a:t>
            </a:r>
            <a:endParaRPr lang="en-US" sz="1100"/>
          </a:p>
        </p:txBody>
      </p:sp>
      <p:sp>
        <p:nvSpPr>
          <p:cNvPr id="7" name="AutoShape 7"/>
          <p:cNvSpPr/>
          <p:nvPr/>
        </p:nvSpPr>
        <p:spPr>
          <a:xfrm>
            <a:off x="4572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基层层面</a:t>
            </a:r>
            <a:endParaRPr lang="en-US" sz="1100"/>
          </a:p>
        </p:txBody>
      </p:sp>
      <p:sp>
        <p:nvSpPr>
          <p:cNvPr id="8" name="AutoShape 8"/>
          <p:cNvSpPr/>
          <p:nvPr/>
        </p:nvSpPr>
        <p:spPr>
          <a:xfrm>
            <a:off x="4572000" y="3302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乡规民约、家规家风常态化约束</a:t>
            </a:r>
            <a:endParaRPr lang="en-US" sz="1100"/>
          </a:p>
        </p:txBody>
      </p:sp>
      <p:sp>
        <p:nvSpPr>
          <p:cNvPr id="9" name="AutoShape 9"/>
          <p:cNvSpPr/>
          <p:nvPr/>
        </p:nvSpPr>
        <p:spPr>
          <a:xfrm>
            <a:off x="8128000" y="2667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时序安排</a:t>
            </a:r>
            <a:endParaRPr lang="en-US" sz="1100"/>
          </a:p>
        </p:txBody>
      </p:sp>
      <p:sp>
        <p:nvSpPr>
          <p:cNvPr id="10" name="AutoShape 10"/>
          <p:cNvSpPr/>
          <p:nvPr/>
        </p:nvSpPr>
        <p:spPr>
          <a:xfrm>
            <a:off x="8128000" y="3302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0" u="none" strike="noStrike">
                <a:solidFill>
                  <a:srgbClr val="3C3C3C"/>
                </a:solidFill>
                <a:latin typeface="Noto Serif SC"/>
                <a:ea typeface="Noto Serif SC"/>
                <a:cs typeface="Noto Serif SC"/>
                <a:sym typeface="Noto Serif SC"/>
              </a:rPr>
              <a:t>教化前置预防，惩戒后置处置</a:t>
            </a:r>
            <a:endParaRPr lang="en-US" sz="1100"/>
          </a:p>
        </p:txBody>
      </p:sp>
      <p:cxnSp>
        <p:nvCxnSpPr>
          <p:cNvPr id="11" name="Connector 11"/>
          <p:cNvCxnSpPr/>
          <p:nvPr/>
        </p:nvCxnSpPr>
        <p:spPr>
          <a:xfrm rot="-4297">
            <a:off x="1016004" y="4946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12" name="AutoShape 12"/>
          <p:cNvSpPr/>
          <p:nvPr/>
        </p:nvSpPr>
        <p:spPr>
          <a:xfrm>
            <a:off x="1016000" y="5334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800" b="0" i="0" u="none" strike="noStrike">
                <a:solidFill>
                  <a:srgbClr val="2B2B2B"/>
                </a:solidFill>
                <a:latin typeface="Noto Serif SC"/>
                <a:ea typeface="Noto Serif SC"/>
                <a:cs typeface="Noto Serif SC"/>
                <a:sym typeface="Noto Serif SC"/>
              </a:rPr>
              <a:t>形成"</a:t>
            </a:r>
            <a:r>
              <a:rPr lang="en-US" sz="1800" b="1" i="0" u="none" strike="noStrike">
                <a:solidFill>
                  <a:srgbClr val="2B2B2B"/>
                </a:solidFill>
                <a:latin typeface="Noto Serif SC"/>
                <a:ea typeface="Noto Serif SC"/>
                <a:cs typeface="Noto Serif SC"/>
                <a:sym typeface="Noto Serif SC"/>
              </a:rPr>
              <a:t>国家法律 + 民间道德</a:t>
            </a:r>
            <a:r>
              <a:rPr lang="en-US" sz="1800" b="0" i="0" u="none" strike="noStrike">
                <a:solidFill>
                  <a:srgbClr val="2B2B2B"/>
                </a:solidFill>
                <a:latin typeface="Noto Serif SC"/>
                <a:ea typeface="Noto Serif SC"/>
                <a:cs typeface="Noto Serif SC"/>
                <a:sym typeface="Noto Serif SC"/>
              </a:rPr>
              <a:t>"双重治理体系，依托宗族乡里自治化解基层矛盾。</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时代镜鉴：新时代"枫桥经验"</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8C1E28"/>
                </a:solidFill>
                <a:latin typeface="Noto Serif SC"/>
                <a:ea typeface="Noto Serif SC"/>
                <a:cs typeface="Noto Serif SC"/>
                <a:sym typeface="Noto Serif SC"/>
              </a:rPr>
              <a:t>"法治建设既要抓末端、治已病，更要抓前端、治未病。"</a:t>
            </a:r>
            <a:endParaRPr lang="en-US" sz="1100"/>
          </a:p>
        </p:txBody>
      </p:sp>
      <p:sp>
        <p:nvSpPr>
          <p:cNvPr id="5" name="AutoShape 5"/>
          <p:cNvSpPr/>
          <p:nvPr/>
        </p:nvSpPr>
        <p:spPr>
          <a:xfrm>
            <a:off x="1016000" y="317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新时代枫桥经验的核心做法</a:t>
            </a:r>
            <a:endParaRPr lang="en-US" sz="1100"/>
          </a:p>
        </p:txBody>
      </p:sp>
      <p:sp>
        <p:nvSpPr>
          <p:cNvPr id="6" name="AutoShape 6"/>
          <p:cNvSpPr/>
          <p:nvPr/>
        </p:nvSpPr>
        <p:spPr>
          <a:xfrm>
            <a:off x="1016000" y="393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坚持党的群众路线，统筹</a:t>
            </a:r>
            <a:r>
              <a:rPr lang="en-US" sz="1900" b="1" i="0" u="none" strike="noStrike">
                <a:solidFill>
                  <a:srgbClr val="2B2B2B"/>
                </a:solidFill>
                <a:latin typeface="Noto Serif SC"/>
                <a:ea typeface="Noto Serif SC"/>
                <a:cs typeface="Noto Serif SC"/>
                <a:sym typeface="Noto Serif SC"/>
              </a:rPr>
              <a:t>法治、德治、自治、共治</a:t>
            </a:r>
            <a:r>
              <a:rPr lang="en-US" sz="1900" b="0" i="0" u="none" strike="noStrike">
                <a:solidFill>
                  <a:srgbClr val="2B2B2B"/>
                </a:solidFill>
                <a:latin typeface="Noto Serif SC"/>
                <a:ea typeface="Noto Serif SC"/>
                <a:cs typeface="Noto Serif SC"/>
                <a:sym typeface="Noto Serif SC"/>
              </a:rPr>
              <a:t>多元手段</a:t>
            </a:r>
            <a:endParaRPr lang="en-US" sz="1100"/>
          </a:p>
        </p:txBody>
      </p:sp>
      <p:sp>
        <p:nvSpPr>
          <p:cNvPr id="7" name="AutoShape 7"/>
          <p:cNvSpPr/>
          <p:nvPr/>
        </p:nvSpPr>
        <p:spPr>
          <a:xfrm>
            <a:off x="1016000" y="4699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推进基层社会</a:t>
            </a:r>
            <a:r>
              <a:rPr lang="en-US" sz="1900" b="1" i="0" u="none" strike="noStrike">
                <a:solidFill>
                  <a:srgbClr val="2B2B2B"/>
                </a:solidFill>
                <a:latin typeface="Noto Serif SC"/>
                <a:ea typeface="Noto Serif SC"/>
                <a:cs typeface="Noto Serif SC"/>
                <a:sym typeface="Noto Serif SC"/>
              </a:rPr>
              <a:t>源头治理、系统治理</a:t>
            </a:r>
            <a:r>
              <a:rPr lang="en-US" sz="1900" b="0" i="0" u="none" strike="noStrike">
                <a:solidFill>
                  <a:srgbClr val="2B2B2B"/>
                </a:solidFill>
                <a:latin typeface="Noto Serif SC"/>
                <a:ea typeface="Noto Serif SC"/>
                <a:cs typeface="Noto Serif SC"/>
                <a:sym typeface="Noto Serif SC"/>
              </a:rPr>
              <a:t>，矛盾不上交</a:t>
            </a:r>
            <a:endParaRPr lang="en-US" sz="1100"/>
          </a:p>
        </p:txBody>
      </p:sp>
      <p:sp>
        <p:nvSpPr>
          <p:cNvPr id="8" name="AutoShape 8"/>
          <p:cNvSpPr/>
          <p:nvPr/>
        </p:nvSpPr>
        <p:spPr>
          <a:xfrm>
            <a:off x="1016000" y="5588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0" u="none" strike="noStrike">
                <a:solidFill>
                  <a:srgbClr val="505050"/>
                </a:solidFill>
                <a:latin typeface="Noto Serif SC"/>
                <a:ea typeface="Noto Serif SC"/>
                <a:cs typeface="Noto Serif SC"/>
                <a:sym typeface="Noto Serif SC"/>
              </a:rPr>
              <a:t>把传统"综合为治"升级为基层治理现代化、基层矛盾源头化解制度</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创造性转化，创新性发展</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778000"/>
            <a:ext cx="10160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对传统德法合治的实践智慧，坚持</a:t>
            </a:r>
            <a:r>
              <a:rPr lang="en-US" sz="2000" b="1" i="0" u="none" strike="noStrike">
                <a:solidFill>
                  <a:srgbClr val="2B2B2B"/>
                </a:solidFill>
                <a:latin typeface="Noto Serif SC"/>
                <a:ea typeface="Noto Serif SC"/>
                <a:cs typeface="Noto Serif SC"/>
                <a:sym typeface="Noto Serif SC"/>
              </a:rPr>
              <a:t>辩证取舍、推陈出新</a:t>
            </a:r>
            <a:r>
              <a:rPr lang="en-US" sz="2000" b="0" i="0" u="none" strike="noStrike">
                <a:solidFill>
                  <a:srgbClr val="2B2B2B"/>
                </a:solidFill>
                <a:latin typeface="Noto Serif SC"/>
                <a:ea typeface="Noto Serif SC"/>
                <a:cs typeface="Noto Serif SC"/>
                <a:sym typeface="Noto Serif SC"/>
              </a:rPr>
              <a:t>，把传统治理智慧与现代民主法治理念、社会主义核心价值观相结合。</a:t>
            </a:r>
            <a:endParaRPr lang="en-US" sz="1100"/>
          </a:p>
        </p:txBody>
      </p:sp>
      <p:cxnSp>
        <p:nvCxnSpPr>
          <p:cNvPr id="5" name="Connector 5"/>
          <p:cNvCxnSpPr/>
          <p:nvPr/>
        </p:nvCxnSpPr>
        <p:spPr>
          <a:xfrm rot="-4297">
            <a:off x="1016004" y="3676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6" name="AutoShape 6"/>
          <p:cNvSpPr/>
          <p:nvPr/>
        </p:nvSpPr>
        <p:spPr>
          <a:xfrm>
            <a:off x="1016000" y="4191000"/>
            <a:ext cx="1016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200" b="1" i="0" u="none" strike="noStrike">
                <a:solidFill>
                  <a:srgbClr val="8C1E28"/>
                </a:solidFill>
                <a:latin typeface="Noto Serif SC"/>
                <a:ea typeface="Noto Serif SC"/>
                <a:cs typeface="Noto Serif SC"/>
                <a:sym typeface="Noto Serif SC"/>
              </a:rPr>
              <a:t>打造具有中国特色、中国风格、中国气派的</a:t>
            </a:r>
            <a:endParaRPr lang="en-US" sz="1100"/>
          </a:p>
        </p:txBody>
      </p:sp>
      <p:sp>
        <p:nvSpPr>
          <p:cNvPr id="7" name="AutoShape 7"/>
          <p:cNvSpPr/>
          <p:nvPr/>
        </p:nvSpPr>
        <p:spPr>
          <a:xfrm>
            <a:off x="1016000" y="4953000"/>
            <a:ext cx="1016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200" b="1" i="0" u="none" strike="noStrike">
                <a:solidFill>
                  <a:srgbClr val="8C1E28"/>
                </a:solidFill>
                <a:latin typeface="Noto Serif SC"/>
                <a:ea typeface="Noto Serif SC"/>
                <a:cs typeface="Noto Serif SC"/>
                <a:sym typeface="Noto Serif SC"/>
              </a:rPr>
              <a:t>现代德法合治体系</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508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8C1E28"/>
                </a:solidFill>
                <a:latin typeface="Noto Serif SC"/>
                <a:ea typeface="Noto Serif SC"/>
                <a:cs typeface="Noto Serif SC"/>
                <a:sym typeface="Noto Serif SC"/>
              </a:rPr>
              <a:t>第二部分 · 小结</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25400" cap="flat" cmpd="sng">
            <a:solidFill>
              <a:srgbClr val="8C1E28">
                <a:alpha val="100000"/>
              </a:srgbClr>
            </a:solidFill>
            <a:prstDash val="solid"/>
            <a:round/>
            <a:headEnd type="none" w="lg" len="lg"/>
            <a:tailEnd type="none" w="lg" len="lg"/>
          </a:ln>
        </p:spPr>
      </p:cxnSp>
      <p:sp>
        <p:nvSpPr>
          <p:cNvPr id="4" name="AutoShape 4"/>
          <p:cNvSpPr/>
          <p:nvPr/>
        </p:nvSpPr>
        <p:spPr>
          <a:xfrm>
            <a:off x="1016000" y="1651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2000" b="0" i="0" u="none" strike="noStrike">
                <a:solidFill>
                  <a:srgbClr val="2B2B2B"/>
                </a:solidFill>
                <a:latin typeface="Noto Serif SC"/>
                <a:ea typeface="Noto Serif SC"/>
                <a:cs typeface="Noto Serif SC"/>
                <a:sym typeface="Noto Serif SC"/>
              </a:rPr>
              <a:t>一句话：</a:t>
            </a:r>
            <a:r>
              <a:rPr lang="en-US" sz="2000" b="1" i="0" u="none" strike="noStrike">
                <a:solidFill>
                  <a:srgbClr val="2B2B2B"/>
                </a:solidFill>
                <a:latin typeface="Noto Serif SC"/>
                <a:ea typeface="Noto Serif SC"/>
                <a:cs typeface="Noto Serif SC"/>
                <a:sym typeface="Noto Serif SC"/>
              </a:rPr>
              <a:t>德法合治是中华法系的鲜明特色</a:t>
            </a:r>
            <a:r>
              <a:rPr lang="en-US" sz="2000" b="0" i="0" u="none" strike="noStrike">
                <a:solidFill>
                  <a:srgbClr val="2B2B2B"/>
                </a:solidFill>
                <a:latin typeface="Noto Serif SC"/>
                <a:ea typeface="Noto Serif SC"/>
                <a:cs typeface="Noto Serif SC"/>
                <a:sym typeface="Noto Serif SC"/>
              </a:rPr>
              <a:t>，为新时代提供深厚历史滋养。</a:t>
            </a:r>
            <a:endParaRPr lang="en-US" sz="1100"/>
          </a:p>
        </p:txBody>
      </p:sp>
      <p:sp>
        <p:nvSpPr>
          <p:cNvPr id="5" name="AutoShape 5"/>
          <p:cNvSpPr/>
          <p:nvPr/>
        </p:nvSpPr>
        <p:spPr>
          <a:xfrm>
            <a:off x="1016000" y="292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三条历史智慧</a:t>
            </a:r>
            <a:endParaRPr lang="en-US" sz="1100"/>
          </a:p>
        </p:txBody>
      </p:sp>
      <p:sp>
        <p:nvSpPr>
          <p:cNvPr id="6" name="AutoShape 6"/>
          <p:cNvSpPr/>
          <p:nvPr/>
        </p:nvSpPr>
        <p:spPr>
          <a:xfrm>
            <a:off x="1270000" y="3556000"/>
            <a:ext cx="965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464646"/>
                </a:solidFill>
                <a:latin typeface="Noto Serif SC"/>
                <a:ea typeface="Noto Serif SC"/>
                <a:cs typeface="Noto Serif SC"/>
                <a:sym typeface="Noto Serif SC"/>
              </a:rPr>
              <a:t>· 明德慎罚　· 礼法合一　· 综合为治</a:t>
            </a:r>
            <a:endParaRPr lang="en-US" sz="1100"/>
          </a:p>
        </p:txBody>
      </p:sp>
      <p:sp>
        <p:nvSpPr>
          <p:cNvPr id="7" name="AutoShape 7"/>
          <p:cNvSpPr/>
          <p:nvPr/>
        </p:nvSpPr>
        <p:spPr>
          <a:xfrm>
            <a:off x="1016000" y="444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当代转化</a:t>
            </a:r>
            <a:endParaRPr lang="en-US" sz="1100"/>
          </a:p>
        </p:txBody>
      </p:sp>
      <p:sp>
        <p:nvSpPr>
          <p:cNvPr id="8" name="AutoShape 8"/>
          <p:cNvSpPr/>
          <p:nvPr/>
        </p:nvSpPr>
        <p:spPr>
          <a:xfrm>
            <a:off x="1270000" y="5080000"/>
            <a:ext cx="965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464646"/>
                </a:solidFill>
                <a:latin typeface="Noto Serif SC"/>
                <a:ea typeface="Noto Serif SC"/>
                <a:cs typeface="Noto Serif SC"/>
                <a:sym typeface="Noto Serif SC"/>
              </a:rPr>
              <a:t>· 创造性转化、创新性发展　· 新时代枫桥经验生动实践</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386455" y="2362200"/>
            <a:ext cx="508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erif SC"/>
                <a:sym typeface="Noto Serif SC"/>
              </a:rPr>
              <a:t>第三部分</a:t>
            </a:r>
            <a:endParaRPr lang="en-US" sz="3600" b="1" i="0" u="none" strike="noStrike">
              <a:solidFill>
                <a:srgbClr val="C00000"/>
              </a:solidFill>
              <a:latin typeface="黑体" panose="02010609060101010101" charset="-122"/>
              <a:ea typeface="黑体" panose="02010609060101010101" charset="-122"/>
              <a:cs typeface="Noto Serif SC"/>
              <a:sym typeface="Noto Serif SC"/>
            </a:endParaRPr>
          </a:p>
        </p:txBody>
      </p:sp>
      <p:sp>
        <p:nvSpPr>
          <p:cNvPr id="4" name="AutoShape 4"/>
          <p:cNvSpPr/>
          <p:nvPr/>
        </p:nvSpPr>
        <p:spPr>
          <a:xfrm>
            <a:off x="1016000" y="3124200"/>
            <a:ext cx="10160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erif SC"/>
                <a:sym typeface="Noto Serif SC"/>
              </a:rPr>
              <a:t>更好推进更高水平的社会主义法治国家建设</a:t>
            </a:r>
            <a:endParaRPr lang="en-US" sz="3600" b="1" i="0" u="none" strike="noStrike">
              <a:solidFill>
                <a:srgbClr val="C00000"/>
              </a:solidFill>
              <a:latin typeface="黑体" panose="02010609060101010101" charset="-122"/>
              <a:ea typeface="黑体" panose="02010609060101010101" charset="-122"/>
              <a:cs typeface="Noto Serif SC"/>
              <a:sym typeface="Noto Serif S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时代方位：建设更高水平的社会主义法治国家</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778000"/>
            <a:ext cx="10160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000" b="0" i="0" u="none" strike="noStrike">
                <a:solidFill>
                  <a:srgbClr val="2B2B2B"/>
                </a:solidFill>
                <a:latin typeface="Noto Serif SC"/>
                <a:ea typeface="Noto Serif SC"/>
                <a:cs typeface="Noto Serif SC"/>
                <a:sym typeface="Noto Serif SC"/>
              </a:rPr>
              <a:t>《中华人民共和国国民经济和社会发展第十五个五年规划纲要》明确提出：</a:t>
            </a:r>
            <a:r>
              <a:rPr lang="en-US" sz="2000" b="1" i="0" u="none" strike="noStrike">
                <a:solidFill>
                  <a:srgbClr val="2B2B2B"/>
                </a:solidFill>
                <a:latin typeface="Noto Serif SC"/>
                <a:ea typeface="Noto Serif SC"/>
                <a:cs typeface="Noto Serif SC"/>
                <a:sym typeface="Noto Serif SC"/>
              </a:rPr>
              <a:t>"建设更高水平的社会主义法治国家"</a:t>
            </a:r>
            <a:r>
              <a:rPr lang="en-US" sz="2000" b="0" i="0" u="none" strike="noStrike">
                <a:solidFill>
                  <a:srgbClr val="2B2B2B"/>
                </a:solidFill>
                <a:latin typeface="Noto Serif SC"/>
                <a:ea typeface="Noto Serif SC"/>
                <a:cs typeface="Noto Serif SC"/>
                <a:sym typeface="Noto Serif SC"/>
              </a:rPr>
              <a:t>。</a:t>
            </a:r>
            <a:endParaRPr lang="en-US" sz="1100"/>
          </a:p>
        </p:txBody>
      </p:sp>
      <p:cxnSp>
        <p:nvCxnSpPr>
          <p:cNvPr id="5" name="Connector 5"/>
          <p:cNvCxnSpPr/>
          <p:nvPr/>
        </p:nvCxnSpPr>
        <p:spPr>
          <a:xfrm rot="-4297">
            <a:off x="1016004" y="3676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6" name="AutoShape 6"/>
          <p:cNvSpPr/>
          <p:nvPr/>
        </p:nvSpPr>
        <p:spPr>
          <a:xfrm>
            <a:off x="1016000" y="4064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全面依法治国迈入纵深推进新阶段</a:t>
            </a:r>
            <a:endParaRPr lang="en-US" sz="1100"/>
          </a:p>
        </p:txBody>
      </p:sp>
      <p:sp>
        <p:nvSpPr>
          <p:cNvPr id="7" name="AutoShape 7"/>
          <p:cNvSpPr/>
          <p:nvPr/>
        </p:nvSpPr>
        <p:spPr>
          <a:xfrm>
            <a:off x="1016000" y="482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464646"/>
                </a:solidFill>
                <a:latin typeface="Noto Serif SC"/>
                <a:ea typeface="Noto Serif SC"/>
                <a:cs typeface="Noto Serif SC"/>
                <a:sym typeface="Noto Serif SC"/>
              </a:rPr>
              <a:t>道德领域突出问题呈现新表现新特征，成为国家治理亟待破解的现实课题</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现实挑战：道德领域突出问题的新表现</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778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市场领域</a:t>
            </a:r>
            <a:endParaRPr lang="en-US" sz="1100"/>
          </a:p>
        </p:txBody>
      </p:sp>
      <p:sp>
        <p:nvSpPr>
          <p:cNvPr id="5" name="AutoShape 5"/>
          <p:cNvSpPr/>
          <p:nvPr/>
        </p:nvSpPr>
        <p:spPr>
          <a:xfrm>
            <a:off x="1016000" y="24765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3C3C3C"/>
                </a:solidFill>
                <a:latin typeface="Noto Serif SC"/>
                <a:ea typeface="Noto Serif SC"/>
                <a:cs typeface="Noto Serif SC"/>
                <a:sym typeface="Noto Serif SC"/>
              </a:rPr>
              <a:t>诚信缺失、制假售假、数据造假屡禁不止</a:t>
            </a:r>
            <a:endParaRPr lang="en-US" sz="1100"/>
          </a:p>
        </p:txBody>
      </p:sp>
      <p:sp>
        <p:nvSpPr>
          <p:cNvPr id="6" name="AutoShape 6"/>
          <p:cNvSpPr/>
          <p:nvPr/>
        </p:nvSpPr>
        <p:spPr>
          <a:xfrm>
            <a:off x="4572000" y="1778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网络空间</a:t>
            </a:r>
            <a:endParaRPr lang="en-US" sz="1100"/>
          </a:p>
        </p:txBody>
      </p:sp>
      <p:sp>
        <p:nvSpPr>
          <p:cNvPr id="7" name="AutoShape 7"/>
          <p:cNvSpPr/>
          <p:nvPr/>
        </p:nvSpPr>
        <p:spPr>
          <a:xfrm>
            <a:off x="4572000" y="24765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3C3C3C"/>
                </a:solidFill>
                <a:latin typeface="Noto Serif SC"/>
                <a:ea typeface="Noto Serif SC"/>
                <a:cs typeface="Noto Serif SC"/>
                <a:sym typeface="Noto Serif SC"/>
              </a:rPr>
              <a:t>网暴造谣、流量至上、"饭圈"乱象滋生</a:t>
            </a:r>
            <a:endParaRPr lang="en-US" sz="1100"/>
          </a:p>
        </p:txBody>
      </p:sp>
      <p:sp>
        <p:nvSpPr>
          <p:cNvPr id="8" name="AutoShape 8"/>
          <p:cNvSpPr/>
          <p:nvPr/>
        </p:nvSpPr>
        <p:spPr>
          <a:xfrm>
            <a:off x="8128000" y="1778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社会生活</a:t>
            </a:r>
            <a:endParaRPr lang="en-US" sz="1100"/>
          </a:p>
        </p:txBody>
      </p:sp>
      <p:sp>
        <p:nvSpPr>
          <p:cNvPr id="9" name="AutoShape 9"/>
          <p:cNvSpPr/>
          <p:nvPr/>
        </p:nvSpPr>
        <p:spPr>
          <a:xfrm>
            <a:off x="8128000" y="24765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800" b="0" i="0" u="none" strike="noStrike">
                <a:solidFill>
                  <a:srgbClr val="3C3C3C"/>
                </a:solidFill>
                <a:latin typeface="Noto Serif SC"/>
                <a:ea typeface="Noto Serif SC"/>
                <a:cs typeface="Noto Serif SC"/>
                <a:sym typeface="Noto Serif SC"/>
              </a:rPr>
              <a:t>公德淡漠、行业失德时有发生</a:t>
            </a:r>
            <a:endParaRPr lang="en-US" sz="1100"/>
          </a:p>
        </p:txBody>
      </p:sp>
      <p:cxnSp>
        <p:nvCxnSpPr>
          <p:cNvPr id="10" name="Connector 10"/>
          <p:cNvCxnSpPr/>
          <p:nvPr/>
        </p:nvCxnSpPr>
        <p:spPr>
          <a:xfrm rot="-4297">
            <a:off x="1016004" y="4565650"/>
            <a:ext cx="10160000" cy="12700"/>
          </a:xfrm>
          <a:prstGeom prst="straightConnector1">
            <a:avLst/>
          </a:prstGeom>
          <a:solidFill>
            <a:srgbClr val="DEE0E3">
              <a:alpha val="100000"/>
            </a:srgbClr>
          </a:solidFill>
          <a:ln w="12700" cap="flat" cmpd="sng">
            <a:solidFill>
              <a:srgbClr val="8C1E28">
                <a:alpha val="100000"/>
              </a:srgbClr>
            </a:solidFill>
            <a:prstDash val="solid"/>
            <a:round/>
            <a:headEnd type="none" w="med" len="med"/>
            <a:tailEnd type="none" w="med" len="med"/>
          </a:ln>
        </p:spPr>
      </p:cxnSp>
      <p:sp>
        <p:nvSpPr>
          <p:cNvPr id="11" name="AutoShape 11"/>
          <p:cNvSpPr/>
          <p:nvPr/>
        </p:nvSpPr>
        <p:spPr>
          <a:xfrm>
            <a:off x="1016000" y="4953000"/>
            <a:ext cx="1016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900" b="0" i="0" u="none" strike="noStrike">
                <a:solidFill>
                  <a:srgbClr val="2B2B2B"/>
                </a:solidFill>
                <a:latin typeface="Noto Serif SC"/>
                <a:ea typeface="Noto Serif SC"/>
                <a:cs typeface="Noto Serif SC"/>
                <a:sym typeface="Noto Serif SC"/>
              </a:rPr>
              <a:t>破解之道：坚持法治与德治</a:t>
            </a:r>
            <a:r>
              <a:rPr lang="en-US" sz="1900" b="1" i="0" u="none" strike="noStrike">
                <a:solidFill>
                  <a:srgbClr val="2B2B2B"/>
                </a:solidFill>
                <a:latin typeface="Noto Serif SC"/>
                <a:ea typeface="Noto Serif SC"/>
                <a:cs typeface="Noto Serif SC"/>
                <a:sym typeface="Noto Serif SC"/>
              </a:rPr>
              <a:t>两手抓、两手都要硬</a:t>
            </a:r>
            <a:r>
              <a:rPr lang="en-US" sz="1900" b="0" i="0" u="none" strike="noStrike">
                <a:solidFill>
                  <a:srgbClr val="2B2B2B"/>
                </a:solidFill>
                <a:latin typeface="Noto Serif SC"/>
                <a:ea typeface="Noto Serif SC"/>
                <a:cs typeface="Noto Serif SC"/>
                <a:sym typeface="Noto Serif SC"/>
              </a:rPr>
              <a:t>，双向发力、双向赋能</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总体路径：五个着力点</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505050"/>
                </a:solidFill>
                <a:latin typeface="Noto Serif SC"/>
                <a:ea typeface="Noto Serif SC"/>
                <a:cs typeface="Noto Serif SC"/>
                <a:sym typeface="Noto Serif SC"/>
              </a:rPr>
              <a:t>坚持法治与德治两手抓、两手硬，重点抓好五个方面：</a:t>
            </a:r>
            <a:endParaRPr lang="en-US" sz="1100"/>
          </a:p>
        </p:txBody>
      </p:sp>
      <p:sp>
        <p:nvSpPr>
          <p:cNvPr id="5" name="AutoShape 5"/>
          <p:cNvSpPr/>
          <p:nvPr/>
        </p:nvSpPr>
        <p:spPr>
          <a:xfrm>
            <a:off x="1016000" y="2540000"/>
            <a:ext cx="50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8C1E28"/>
                </a:solidFill>
                <a:latin typeface="Noto Serif SC"/>
                <a:ea typeface="Noto Serif SC"/>
                <a:cs typeface="Noto Serif SC"/>
                <a:sym typeface="Noto Serif SC"/>
              </a:rPr>
              <a:t>一</a:t>
            </a:r>
            <a:endParaRPr lang="en-US" sz="1100"/>
          </a:p>
        </p:txBody>
      </p:sp>
      <p:sp>
        <p:nvSpPr>
          <p:cNvPr id="6" name="AutoShape 6"/>
          <p:cNvSpPr/>
          <p:nvPr/>
        </p:nvSpPr>
        <p:spPr>
          <a:xfrm>
            <a:off x="1651000" y="2540000"/>
            <a:ext cx="952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更好强化道德对法治的支撑作用</a:t>
            </a:r>
            <a:endParaRPr lang="en-US" sz="1100"/>
          </a:p>
        </p:txBody>
      </p:sp>
      <p:sp>
        <p:nvSpPr>
          <p:cNvPr id="7" name="AutoShape 7"/>
          <p:cNvSpPr/>
          <p:nvPr/>
        </p:nvSpPr>
        <p:spPr>
          <a:xfrm>
            <a:off x="1016000" y="3302000"/>
            <a:ext cx="50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8C1E28"/>
                </a:solidFill>
                <a:latin typeface="Noto Serif SC"/>
                <a:ea typeface="Noto Serif SC"/>
                <a:cs typeface="Noto Serif SC"/>
                <a:sym typeface="Noto Serif SC"/>
              </a:rPr>
              <a:t>二</a:t>
            </a:r>
            <a:endParaRPr lang="en-US" sz="1100"/>
          </a:p>
        </p:txBody>
      </p:sp>
      <p:sp>
        <p:nvSpPr>
          <p:cNvPr id="8" name="AutoShape 8"/>
          <p:cNvSpPr/>
          <p:nvPr/>
        </p:nvSpPr>
        <p:spPr>
          <a:xfrm>
            <a:off x="1651000" y="3302000"/>
            <a:ext cx="952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更鲜明把道德要求贯彻到法治建设中</a:t>
            </a:r>
            <a:endParaRPr lang="en-US" sz="1100"/>
          </a:p>
        </p:txBody>
      </p:sp>
      <p:sp>
        <p:nvSpPr>
          <p:cNvPr id="9" name="AutoShape 9"/>
          <p:cNvSpPr/>
          <p:nvPr/>
        </p:nvSpPr>
        <p:spPr>
          <a:xfrm>
            <a:off x="1016000" y="4064000"/>
            <a:ext cx="50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8C1E28"/>
                </a:solidFill>
                <a:latin typeface="Noto Serif SC"/>
                <a:ea typeface="Noto Serif SC"/>
                <a:cs typeface="Noto Serif SC"/>
                <a:sym typeface="Noto Serif SC"/>
              </a:rPr>
              <a:t>三</a:t>
            </a:r>
            <a:endParaRPr lang="en-US" sz="1100"/>
          </a:p>
        </p:txBody>
      </p:sp>
      <p:sp>
        <p:nvSpPr>
          <p:cNvPr id="10" name="AutoShape 10"/>
          <p:cNvSpPr/>
          <p:nvPr/>
        </p:nvSpPr>
        <p:spPr>
          <a:xfrm>
            <a:off x="1651000" y="4064000"/>
            <a:ext cx="952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更有效运用法治手段解决道德领域突出问题</a:t>
            </a:r>
            <a:endParaRPr lang="en-US" sz="1100"/>
          </a:p>
        </p:txBody>
      </p:sp>
      <p:sp>
        <p:nvSpPr>
          <p:cNvPr id="11" name="AutoShape 11"/>
          <p:cNvSpPr/>
          <p:nvPr/>
        </p:nvSpPr>
        <p:spPr>
          <a:xfrm>
            <a:off x="1016000" y="4826000"/>
            <a:ext cx="50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8C1E28"/>
                </a:solidFill>
                <a:latin typeface="Noto Serif SC"/>
                <a:ea typeface="Noto Serif SC"/>
                <a:cs typeface="Noto Serif SC"/>
                <a:sym typeface="Noto Serif SC"/>
              </a:rPr>
              <a:t>四</a:t>
            </a:r>
            <a:endParaRPr lang="en-US" sz="1100"/>
          </a:p>
        </p:txBody>
      </p:sp>
      <p:sp>
        <p:nvSpPr>
          <p:cNvPr id="12" name="AutoShape 12"/>
          <p:cNvSpPr/>
          <p:nvPr/>
        </p:nvSpPr>
        <p:spPr>
          <a:xfrm>
            <a:off x="1651000" y="4826000"/>
            <a:ext cx="952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更好发挥领导干部在依法治国和以德治国中的关键作用</a:t>
            </a:r>
            <a:endParaRPr lang="en-US" sz="1100"/>
          </a:p>
        </p:txBody>
      </p:sp>
      <p:sp>
        <p:nvSpPr>
          <p:cNvPr id="13" name="AutoShape 13"/>
          <p:cNvSpPr/>
          <p:nvPr/>
        </p:nvSpPr>
        <p:spPr>
          <a:xfrm>
            <a:off x="1016000" y="5588000"/>
            <a:ext cx="50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8C1E28"/>
                </a:solidFill>
                <a:latin typeface="Noto Serif SC"/>
                <a:ea typeface="Noto Serif SC"/>
                <a:cs typeface="Noto Serif SC"/>
                <a:sym typeface="Noto Serif SC"/>
              </a:rPr>
              <a:t>五</a:t>
            </a:r>
            <a:endParaRPr lang="en-US" sz="1100"/>
          </a:p>
        </p:txBody>
      </p:sp>
      <p:sp>
        <p:nvSpPr>
          <p:cNvPr id="14" name="AutoShape 14"/>
          <p:cNvSpPr/>
          <p:nvPr/>
        </p:nvSpPr>
        <p:spPr>
          <a:xfrm>
            <a:off x="1651000" y="5588000"/>
            <a:ext cx="952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着力增强全民法治意识和道德自觉</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着力点一：强化道德对法治的支撑作用</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发挥道德教化作用，提高全社会文明程度，为全面依法治国创造良好人文环境。</a:t>
            </a:r>
            <a:endParaRPr lang="en-US" sz="1100"/>
          </a:p>
        </p:txBody>
      </p:sp>
      <p:sp>
        <p:nvSpPr>
          <p:cNvPr id="5" name="AutoShape 5"/>
          <p:cNvSpPr/>
          <p:nvPr/>
        </p:nvSpPr>
        <p:spPr>
          <a:xfrm>
            <a:off x="1016000" y="266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三个着力点</a:t>
            </a:r>
            <a:endParaRPr lang="en-US" sz="1100"/>
          </a:p>
        </p:txBody>
      </p:sp>
      <p:sp>
        <p:nvSpPr>
          <p:cNvPr id="6" name="AutoShape 6"/>
          <p:cNvSpPr/>
          <p:nvPr/>
        </p:nvSpPr>
        <p:spPr>
          <a:xfrm>
            <a:off x="1016000" y="3429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相衔接</a:t>
            </a:r>
            <a:r>
              <a:rPr lang="en-US" sz="1800" b="0" i="0" u="none" strike="noStrike">
                <a:solidFill>
                  <a:srgbClr val="2B2B2B"/>
                </a:solidFill>
                <a:latin typeface="Noto Serif SC"/>
                <a:ea typeface="Noto Serif SC"/>
                <a:cs typeface="Noto Serif SC"/>
                <a:sym typeface="Noto Serif SC"/>
              </a:rPr>
              <a:t>　使道德体系同社会主义法律规范相衔接、相协调、相促进</a:t>
            </a:r>
            <a:endParaRPr lang="en-US" sz="1100"/>
          </a:p>
        </p:txBody>
      </p:sp>
      <p:sp>
        <p:nvSpPr>
          <p:cNvPr id="7" name="AutoShape 7"/>
          <p:cNvSpPr/>
          <p:nvPr/>
        </p:nvSpPr>
        <p:spPr>
          <a:xfrm>
            <a:off x="1016000" y="419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突重点</a:t>
            </a:r>
            <a:r>
              <a:rPr lang="en-US" sz="1800" b="0" i="0" u="none" strike="noStrike">
                <a:solidFill>
                  <a:srgbClr val="2B2B2B"/>
                </a:solidFill>
                <a:latin typeface="Noto Serif SC"/>
                <a:ea typeface="Noto Serif SC"/>
                <a:cs typeface="Noto Serif SC"/>
                <a:sym typeface="Noto Serif SC"/>
              </a:rPr>
              <a:t>　在道德教育中突出法治内涵，培育法律信仰、法治观念、规则意识</a:t>
            </a:r>
            <a:endParaRPr lang="en-US" sz="1100"/>
          </a:p>
        </p:txBody>
      </p:sp>
      <p:sp>
        <p:nvSpPr>
          <p:cNvPr id="8" name="AutoShape 8"/>
          <p:cNvSpPr/>
          <p:nvPr/>
        </p:nvSpPr>
        <p:spPr>
          <a:xfrm>
            <a:off x="1016000" y="4953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增认同</a:t>
            </a:r>
            <a:r>
              <a:rPr lang="en-US" sz="1800" b="0" i="0" u="none" strike="noStrike">
                <a:solidFill>
                  <a:srgbClr val="2B2B2B"/>
                </a:solidFill>
                <a:latin typeface="Noto Serif SC"/>
                <a:ea typeface="Noto Serif SC"/>
                <a:cs typeface="Noto Serif SC"/>
                <a:sym typeface="Noto Serif SC"/>
              </a:rPr>
              <a:t>　引导树立正确国家观、民族观、历史观、文化观，增强法治价值认同</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着力点二：把道德要求贯彻到法治建设全过程</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让美德有制度撑腰、失德有法律约束，贯穿立法、执法、司法、守法全过程。</a:t>
            </a:r>
            <a:endParaRPr lang="en-US" sz="1100"/>
          </a:p>
        </p:txBody>
      </p:sp>
      <p:graphicFrame>
        <p:nvGraphicFramePr>
          <p:cNvPr id="5" name="Table 5"/>
          <p:cNvGraphicFramePr>
            <a:graphicFrameLocks noGrp="1"/>
          </p:cNvGraphicFramePr>
          <p:nvPr/>
        </p:nvGraphicFramePr>
        <p:xfrm>
          <a:off x="1016000" y="2667000"/>
          <a:ext cx="10160000" cy="2794000"/>
        </p:xfrm>
        <a:graphic>
          <a:graphicData uri="http://schemas.openxmlformats.org/drawingml/2006/table">
            <a:tbl>
              <a:tblPr>
                <a:effectLst/>
              </a:tblPr>
              <a:tblGrid>
                <a:gridCol w="2286000"/>
                <a:gridCol w="7874000"/>
              </a:tblGrid>
              <a:tr h="673100">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环节</a:t>
                      </a:r>
                      <a:endParaRPr lang="en-US" sz="1100"/>
                    </a:p>
                  </a:txBody>
                  <a:tcPr marL="101600" marR="101600" marT="101600" marB="101600" anchor="t" anchorCtr="0">
                    <a:lnL>
                      <a:noFill/>
                    </a:lnL>
                    <a:lnR>
                      <a:noFill/>
                    </a:lnR>
                    <a:lnT>
                      <a:noFill/>
                    </a:lnT>
                    <a:lnB>
                      <a:noFill/>
                    </a:lnB>
                    <a:solidFill>
                      <a:srgbClr val="8C1E28">
                        <a:alpha val="100000"/>
                      </a:srgbClr>
                    </a:solidFill>
                  </a:tcPr>
                </a:tc>
                <a:tc>
                  <a:txBody>
                    <a:bodyPr rtlCol="0"/>
                    <a:lstStyle/>
                    <a:p>
                      <a:pPr marL="0" indent="0" algn="ctr">
                        <a:lnSpc>
                          <a:spcPct val="100000"/>
                        </a:lnSpc>
                        <a:defRPr/>
                      </a:pPr>
                      <a:r>
                        <a:rPr lang="en-US" sz="1800" b="1" i="0" u="none" strike="noStrike">
                          <a:solidFill>
                            <a:srgbClr val="FFFFFF"/>
                          </a:solidFill>
                          <a:latin typeface="Noto Sans SC"/>
                          <a:ea typeface="Noto Sans SC"/>
                          <a:cs typeface="Noto Sans SC"/>
                          <a:sym typeface="Noto Sans SC"/>
                        </a:rPr>
                        <a:t>道德要求的具体体现</a:t>
                      </a:r>
                      <a:endParaRPr lang="en-US" sz="1100"/>
                    </a:p>
                  </a:txBody>
                  <a:tcPr marL="101600" marR="101600" marT="101600" marB="101600" anchor="t" anchorCtr="0">
                    <a:lnL>
                      <a:noFill/>
                    </a:lnL>
                    <a:lnR>
                      <a:noFill/>
                    </a:lnR>
                    <a:lnT>
                      <a:noFill/>
                    </a:lnT>
                    <a:lnB>
                      <a:noFill/>
                    </a:lnB>
                    <a:solidFill>
                      <a:srgbClr val="8C1E28">
                        <a:alpha val="100000"/>
                      </a:srgbClr>
                    </a:solidFill>
                  </a:tcPr>
                </a:tc>
              </a:tr>
              <a:tr h="6985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立 法</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800" b="0" i="0" u="none" strike="noStrike">
                          <a:solidFill>
                            <a:srgbClr val="1F2329"/>
                          </a:solidFill>
                          <a:latin typeface="Noto Sans SC"/>
                          <a:ea typeface="Noto Sans SC"/>
                          <a:cs typeface="Noto Sans SC"/>
                          <a:sym typeface="Noto Sans SC"/>
                        </a:rPr>
                        <a:t>推动社会主义核心价值观入法入规</a:t>
                      </a:r>
                      <a:endParaRPr lang="en-US" sz="1100"/>
                    </a:p>
                  </a:txBody>
                  <a:tcPr marL="101600" marR="101600" marT="101600" marB="101600" anchor="t" anchorCtr="0">
                    <a:lnL>
                      <a:noFill/>
                    </a:lnL>
                    <a:lnR>
                      <a:noFill/>
                    </a:lnR>
                    <a:lnT>
                      <a:noFill/>
                    </a:lnT>
                    <a:lnB>
                      <a:noFill/>
                    </a:lnB>
                    <a:noFill/>
                  </a:tcPr>
                </a:tc>
              </a:tr>
              <a:tr h="6985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执 法</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800" b="0" i="0" u="none" strike="noStrike">
                          <a:solidFill>
                            <a:srgbClr val="1F2329"/>
                          </a:solidFill>
                          <a:latin typeface="Noto Sans SC"/>
                          <a:ea typeface="Noto Sans SC"/>
                          <a:cs typeface="Noto Sans SC"/>
                          <a:sym typeface="Noto Sans SC"/>
                        </a:rPr>
                        <a:t>严格执法彰显惩恶扬善的价值立场</a:t>
                      </a:r>
                      <a:endParaRPr lang="en-US" sz="1100"/>
                    </a:p>
                  </a:txBody>
                  <a:tcPr marL="101600" marR="101600" marT="101600" marB="101600" anchor="t" anchorCtr="0">
                    <a:lnL>
                      <a:noFill/>
                    </a:lnL>
                    <a:lnR>
                      <a:noFill/>
                    </a:lnR>
                    <a:lnT>
                      <a:noFill/>
                    </a:lnT>
                    <a:lnB>
                      <a:noFill/>
                    </a:lnB>
                    <a:noFill/>
                  </a:tcPr>
                </a:tc>
              </a:tr>
              <a:tr h="723900">
                <a:tc>
                  <a:txBody>
                    <a:bodyPr rtlCol="0"/>
                    <a:lstStyle/>
                    <a:p>
                      <a:pPr marL="0" indent="0" algn="ctr">
                        <a:lnSpc>
                          <a:spcPct val="100000"/>
                        </a:lnSpc>
                        <a:defRPr/>
                      </a:pPr>
                      <a:r>
                        <a:rPr lang="en-US" sz="1800" b="1" i="0" u="none" strike="noStrike">
                          <a:solidFill>
                            <a:srgbClr val="1F2329"/>
                          </a:solidFill>
                          <a:latin typeface="Noto Sans SC"/>
                          <a:ea typeface="Noto Sans SC"/>
                          <a:cs typeface="Noto Sans SC"/>
                          <a:sym typeface="Noto Sans SC"/>
                        </a:rPr>
                        <a:t>司 法</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800" b="0" i="0" u="none" strike="noStrike">
                          <a:solidFill>
                            <a:srgbClr val="1F2329"/>
                          </a:solidFill>
                          <a:latin typeface="Noto Sans SC"/>
                          <a:ea typeface="Noto Sans SC"/>
                          <a:cs typeface="Noto Sans SC"/>
                          <a:sym typeface="Noto Sans SC"/>
                        </a:rPr>
                        <a:t>统筹法律效果与社会效果，办理一案、治理一片</a:t>
                      </a:r>
                      <a:endParaRPr lang="en-US" sz="1100"/>
                    </a:p>
                  </a:txBody>
                  <a:tcPr marL="101600" marR="101600" marT="101600" marB="101600" anchor="t" anchorCtr="0">
                    <a:lnL>
                      <a:noFill/>
                    </a:lnL>
                    <a:lnR>
                      <a:noFill/>
                    </a:lnR>
                    <a:lnT>
                      <a:noFill/>
                    </a:lnT>
                    <a:lnB>
                      <a:noFill/>
                    </a:lnB>
                    <a:noFill/>
                  </a:tcPr>
                </a:tc>
              </a:tr>
            </a:tbl>
          </a:graphicData>
        </a:graphic>
      </p:graphicFrame>
      <p:sp>
        <p:nvSpPr>
          <p:cNvPr id="6" name="AutoShape 6"/>
          <p:cNvSpPr/>
          <p:nvPr/>
        </p:nvSpPr>
        <p:spPr>
          <a:xfrm>
            <a:off x="1016000" y="571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C1E28"/>
                </a:solidFill>
                <a:latin typeface="Noto Serif SC"/>
                <a:ea typeface="Noto Serif SC"/>
                <a:cs typeface="Noto Serif SC"/>
                <a:sym typeface="Noto Serif SC"/>
              </a:rPr>
              <a:t>旗帜鲜明保护见义勇为、诚信履约，让德者有得、好人好报。</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着力点三：运用法治手段解决道德领域突出问题</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用法治手段整治道德领域突出问题，树立鲜明是非善恶导向。</a:t>
            </a:r>
            <a:endParaRPr lang="en-US" sz="1100"/>
          </a:p>
        </p:txBody>
      </p:sp>
      <p:sp>
        <p:nvSpPr>
          <p:cNvPr id="5" name="AutoShape 5"/>
          <p:cNvSpPr/>
          <p:nvPr/>
        </p:nvSpPr>
        <p:spPr>
          <a:xfrm>
            <a:off x="1016000" y="266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三条具体举措</a:t>
            </a:r>
            <a:endParaRPr lang="en-US" sz="1100"/>
          </a:p>
        </p:txBody>
      </p:sp>
      <p:sp>
        <p:nvSpPr>
          <p:cNvPr id="6" name="AutoShape 6"/>
          <p:cNvSpPr/>
          <p:nvPr/>
        </p:nvSpPr>
        <p:spPr>
          <a:xfrm>
            <a:off x="1016000" y="3429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补空白</a:t>
            </a:r>
            <a:r>
              <a:rPr lang="en-US" sz="1800" b="0" i="0" u="none" strike="noStrike">
                <a:solidFill>
                  <a:srgbClr val="2B2B2B"/>
                </a:solidFill>
                <a:latin typeface="Noto Serif SC"/>
                <a:ea typeface="Noto Serif SC"/>
                <a:cs typeface="Noto Serif SC"/>
                <a:sym typeface="Noto Serif SC"/>
              </a:rPr>
              <a:t>　紧跟数字时代，针对平台垄断、大数据杀熟等新型失德乱象完善立法</a:t>
            </a:r>
            <a:endParaRPr lang="en-US" sz="1100"/>
          </a:p>
        </p:txBody>
      </p:sp>
      <p:sp>
        <p:nvSpPr>
          <p:cNvPr id="7" name="AutoShape 7"/>
          <p:cNvSpPr/>
          <p:nvPr/>
        </p:nvSpPr>
        <p:spPr>
          <a:xfrm>
            <a:off x="1016000" y="419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提成本</a:t>
            </a:r>
            <a:r>
              <a:rPr lang="en-US" sz="1800" b="0" i="0" u="none" strike="noStrike">
                <a:solidFill>
                  <a:srgbClr val="2B2B2B"/>
                </a:solidFill>
                <a:latin typeface="Noto Serif SC"/>
                <a:ea typeface="Noto Serif SC"/>
                <a:cs typeface="Noto Serif SC"/>
                <a:sym typeface="Noto Serif SC"/>
              </a:rPr>
              <a:t>　对造谣诽谤、网络暴力等突破底线行为加大处罚力度</a:t>
            </a:r>
            <a:endParaRPr lang="en-US" sz="1100"/>
          </a:p>
        </p:txBody>
      </p:sp>
      <p:sp>
        <p:nvSpPr>
          <p:cNvPr id="8" name="AutoShape 8"/>
          <p:cNvSpPr/>
          <p:nvPr/>
        </p:nvSpPr>
        <p:spPr>
          <a:xfrm>
            <a:off x="1016000" y="4953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建机制</a:t>
            </a:r>
            <a:r>
              <a:rPr lang="en-US" sz="1800" b="0" i="0" u="none" strike="noStrike">
                <a:solidFill>
                  <a:srgbClr val="2B2B2B"/>
                </a:solidFill>
                <a:latin typeface="Noto Serif SC"/>
                <a:ea typeface="Noto Serif SC"/>
                <a:cs typeface="Noto Serif SC"/>
                <a:sym typeface="Noto Serif SC"/>
              </a:rPr>
              <a:t>　完善诚信建设长效机制，健全征信体系和失信惩戒制度</a:t>
            </a:r>
            <a:endParaRPr lang="en-US" sz="1100"/>
          </a:p>
        </p:txBody>
      </p:sp>
      <p:sp>
        <p:nvSpPr>
          <p:cNvPr id="9" name="AutoShape 9"/>
          <p:cNvSpPr/>
          <p:nvPr/>
        </p:nvSpPr>
        <p:spPr>
          <a:xfrm>
            <a:off x="1016000" y="571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C1E28"/>
                </a:solidFill>
                <a:latin typeface="Noto Serif SC"/>
                <a:ea typeface="Noto Serif SC"/>
                <a:cs typeface="Noto Serif SC"/>
                <a:sym typeface="Noto Serif SC"/>
              </a:rPr>
              <a:t>形成"守信者受褒奖、失信者受惩戒"的良好局面。</a:t>
            </a:r>
            <a:endParaRPr lang="en-US" sz="11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着力点四：发挥领导干部的"头雁效应"</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8C1E28"/>
                </a:solidFill>
                <a:latin typeface="Noto Serif SC"/>
                <a:ea typeface="Noto Serif SC"/>
                <a:cs typeface="Noto Serif SC"/>
                <a:sym typeface="Noto Serif SC"/>
              </a:rPr>
              <a:t>"徒善不足以为政，徒法不足以自行。"</a:t>
            </a:r>
            <a:endParaRPr lang="en-US" sz="1100"/>
          </a:p>
        </p:txBody>
      </p:sp>
      <p:sp>
        <p:nvSpPr>
          <p:cNvPr id="5" name="AutoShape 5"/>
          <p:cNvSpPr/>
          <p:nvPr/>
        </p:nvSpPr>
        <p:spPr>
          <a:xfrm>
            <a:off x="1016000" y="26035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900" b="0" i="0" u="none" strike="noStrike">
                <a:solidFill>
                  <a:srgbClr val="2B2B2B"/>
                </a:solidFill>
                <a:latin typeface="Noto Serif SC"/>
                <a:ea typeface="Noto Serif SC"/>
                <a:cs typeface="Noto Serif SC"/>
                <a:sym typeface="Noto Serif SC"/>
              </a:rPr>
              <a:t>领导干部既是全面依法治国的</a:t>
            </a:r>
            <a:r>
              <a:rPr lang="en-US" sz="1900" b="1" i="0" u="none" strike="noStrike">
                <a:solidFill>
                  <a:srgbClr val="2B2B2B"/>
                </a:solidFill>
                <a:latin typeface="Noto Serif SC"/>
                <a:ea typeface="Noto Serif SC"/>
                <a:cs typeface="Noto Serif SC"/>
                <a:sym typeface="Noto Serif SC"/>
              </a:rPr>
              <a:t>重要组织者、推动者</a:t>
            </a:r>
            <a:r>
              <a:rPr lang="en-US" sz="1900" b="0" i="0" u="none" strike="noStrike">
                <a:solidFill>
                  <a:srgbClr val="2B2B2B"/>
                </a:solidFill>
                <a:latin typeface="Noto Serif SC"/>
                <a:ea typeface="Noto Serif SC"/>
                <a:cs typeface="Noto Serif SC"/>
                <a:sym typeface="Noto Serif SC"/>
              </a:rPr>
              <a:t>，也是道德建设的</a:t>
            </a:r>
            <a:r>
              <a:rPr lang="en-US" sz="1900" b="1" i="0" u="none" strike="noStrike">
                <a:solidFill>
                  <a:srgbClr val="2B2B2B"/>
                </a:solidFill>
                <a:latin typeface="Noto Serif SC"/>
                <a:ea typeface="Noto Serif SC"/>
                <a:cs typeface="Noto Serif SC"/>
                <a:sym typeface="Noto Serif SC"/>
              </a:rPr>
              <a:t>积极倡导者、示范者</a:t>
            </a:r>
            <a:r>
              <a:rPr lang="en-US" sz="1900" b="0" i="0" u="none" strike="noStrike">
                <a:solidFill>
                  <a:srgbClr val="2B2B2B"/>
                </a:solidFill>
                <a:latin typeface="Noto Serif SC"/>
                <a:ea typeface="Noto Serif SC"/>
                <a:cs typeface="Noto Serif SC"/>
                <a:sym typeface="Noto Serif SC"/>
              </a:rPr>
              <a:t>。</a:t>
            </a:r>
            <a:endParaRPr lang="en-US" sz="1100"/>
          </a:p>
        </p:txBody>
      </p:sp>
      <p:sp>
        <p:nvSpPr>
          <p:cNvPr id="6" name="AutoShape 6"/>
          <p:cNvSpPr/>
          <p:nvPr/>
        </p:nvSpPr>
        <p:spPr>
          <a:xfrm>
            <a:off x="1016000" y="3683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三个"带头"</a:t>
            </a:r>
            <a:endParaRPr lang="en-US" sz="1100"/>
          </a:p>
        </p:txBody>
      </p:sp>
      <p:sp>
        <p:nvSpPr>
          <p:cNvPr id="7" name="AutoShape 7"/>
          <p:cNvSpPr/>
          <p:nvPr/>
        </p:nvSpPr>
        <p:spPr>
          <a:xfrm>
            <a:off x="1016000" y="444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带头尊法</a:t>
            </a:r>
            <a:r>
              <a:rPr lang="en-US" sz="1800" b="0" i="0" u="none" strike="noStrike">
                <a:solidFill>
                  <a:srgbClr val="2B2B2B"/>
                </a:solidFill>
                <a:latin typeface="Noto Serif SC"/>
                <a:ea typeface="Noto Serif SC"/>
                <a:cs typeface="Noto Serif SC"/>
                <a:sym typeface="Noto Serif SC"/>
              </a:rPr>
              <a:t>　牢固树立职权法定、权责统一观念</a:t>
            </a:r>
            <a:endParaRPr lang="en-US" sz="1100"/>
          </a:p>
        </p:txBody>
      </p:sp>
      <p:sp>
        <p:nvSpPr>
          <p:cNvPr id="8" name="AutoShape 8"/>
          <p:cNvSpPr/>
          <p:nvPr/>
        </p:nvSpPr>
        <p:spPr>
          <a:xfrm>
            <a:off x="1016000" y="5080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带头修德</a:t>
            </a:r>
            <a:r>
              <a:rPr lang="en-US" sz="1800" b="0" i="0" u="none" strike="noStrike">
                <a:solidFill>
                  <a:srgbClr val="2B2B2B"/>
                </a:solidFill>
                <a:latin typeface="Noto Serif SC"/>
                <a:ea typeface="Noto Serif SC"/>
                <a:cs typeface="Noto Serif SC"/>
                <a:sym typeface="Noto Serif SC"/>
              </a:rPr>
              <a:t>　把明大德、守公德、严私德贯穿日常</a:t>
            </a:r>
            <a:endParaRPr lang="en-US" sz="1100"/>
          </a:p>
        </p:txBody>
      </p:sp>
      <p:sp>
        <p:nvSpPr>
          <p:cNvPr id="9" name="AutoShape 9"/>
          <p:cNvSpPr/>
          <p:nvPr/>
        </p:nvSpPr>
        <p:spPr>
          <a:xfrm>
            <a:off x="1016000" y="5715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带头受监督</a:t>
            </a:r>
            <a:r>
              <a:rPr lang="en-US" sz="1800" b="0" i="0" u="none" strike="noStrike">
                <a:solidFill>
                  <a:srgbClr val="2B2B2B"/>
                </a:solidFill>
                <a:latin typeface="Noto Serif SC"/>
                <a:ea typeface="Noto Serif SC"/>
                <a:cs typeface="Noto Serif SC"/>
                <a:sym typeface="Noto Serif SC"/>
              </a:rPr>
              <a:t>　道德品行、家风建设纳入监督，失德失范严肃追责</a:t>
            </a:r>
            <a:endParaRPr lang="en-US" sz="11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B2B2B"/>
                </a:solidFill>
                <a:latin typeface="Noto Serif SC"/>
                <a:ea typeface="Noto Serif SC"/>
                <a:cs typeface="Noto Serif SC"/>
                <a:sym typeface="Noto Serif SC"/>
              </a:rPr>
              <a:t>着力点五：增强全民法治意识和道德自觉</a:t>
            </a:r>
            <a:endParaRPr lang="en-US" sz="1100"/>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4" name="AutoShape 4"/>
          <p:cNvSpPr/>
          <p:nvPr/>
        </p:nvSpPr>
        <p:spPr>
          <a:xfrm>
            <a:off x="1016000" y="1651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900" b="0" i="0" u="none" strike="noStrike">
                <a:solidFill>
                  <a:srgbClr val="505050"/>
                </a:solidFill>
                <a:latin typeface="Noto Serif SC"/>
                <a:ea typeface="Noto Serif SC"/>
                <a:cs typeface="Noto Serif SC"/>
                <a:sym typeface="Noto Serif SC"/>
              </a:rPr>
              <a:t>法律要真正落地，离不开全社会对法治的真诚信仰和自觉尊崇。</a:t>
            </a:r>
            <a:endParaRPr lang="en-US" sz="1100"/>
          </a:p>
        </p:txBody>
      </p:sp>
      <p:sp>
        <p:nvSpPr>
          <p:cNvPr id="5" name="AutoShape 5"/>
          <p:cNvSpPr/>
          <p:nvPr/>
        </p:nvSpPr>
        <p:spPr>
          <a:xfrm>
            <a:off x="1016000" y="2667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三项基础工作</a:t>
            </a:r>
            <a:endParaRPr lang="en-US" sz="1100"/>
          </a:p>
        </p:txBody>
      </p:sp>
      <p:sp>
        <p:nvSpPr>
          <p:cNvPr id="6" name="AutoShape 6"/>
          <p:cNvSpPr/>
          <p:nvPr/>
        </p:nvSpPr>
        <p:spPr>
          <a:xfrm>
            <a:off x="1016000" y="3429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挖资源</a:t>
            </a:r>
            <a:r>
              <a:rPr lang="en-US" sz="1800" b="0" i="0" u="none" strike="noStrike">
                <a:solidFill>
                  <a:srgbClr val="2B2B2B"/>
                </a:solidFill>
                <a:latin typeface="Noto Serif SC"/>
                <a:ea typeface="Noto Serif SC"/>
                <a:cs typeface="Noto Serif SC"/>
                <a:sym typeface="Noto Serif SC"/>
              </a:rPr>
              <a:t>　挖掘中华优秀传统法律文化，推动传统美德创造性转化</a:t>
            </a:r>
            <a:endParaRPr lang="en-US" sz="1100"/>
          </a:p>
        </p:txBody>
      </p:sp>
      <p:sp>
        <p:nvSpPr>
          <p:cNvPr id="7" name="AutoShape 7"/>
          <p:cNvSpPr/>
          <p:nvPr/>
        </p:nvSpPr>
        <p:spPr>
          <a:xfrm>
            <a:off x="1016000" y="4191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树榜样</a:t>
            </a:r>
            <a:r>
              <a:rPr lang="en-US" sz="1800" b="0" i="0" u="none" strike="noStrike">
                <a:solidFill>
                  <a:srgbClr val="2B2B2B"/>
                </a:solidFill>
                <a:latin typeface="Noto Serif SC"/>
                <a:ea typeface="Noto Serif SC"/>
                <a:cs typeface="Noto Serif SC"/>
                <a:sym typeface="Noto Serif SC"/>
              </a:rPr>
              <a:t>　常态化宣传道德模范、时代楷模，以榜样引领社会风尚</a:t>
            </a:r>
            <a:endParaRPr lang="en-US" sz="1100"/>
          </a:p>
        </p:txBody>
      </p:sp>
      <p:sp>
        <p:nvSpPr>
          <p:cNvPr id="8" name="AutoShape 8"/>
          <p:cNvSpPr/>
          <p:nvPr/>
        </p:nvSpPr>
        <p:spPr>
          <a:xfrm>
            <a:off x="1016000" y="4953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B2B2B"/>
                </a:solidFill>
                <a:latin typeface="Noto Serif SC"/>
                <a:ea typeface="Noto Serif SC"/>
                <a:cs typeface="Noto Serif SC"/>
                <a:sym typeface="Noto Serif SC"/>
              </a:rPr>
              <a:t>正家风</a:t>
            </a:r>
            <a:r>
              <a:rPr lang="en-US" sz="1800" b="0" i="0" u="none" strike="noStrike">
                <a:solidFill>
                  <a:srgbClr val="2B2B2B"/>
                </a:solidFill>
                <a:latin typeface="Noto Serif SC"/>
                <a:ea typeface="Noto Serif SC"/>
                <a:cs typeface="Noto Serif SC"/>
                <a:sym typeface="Noto Serif SC"/>
              </a:rPr>
              <a:t>　推进家庭家教家风建设，以好家风支撑好社会风气</a:t>
            </a:r>
            <a:endParaRPr lang="en-US" sz="1100"/>
          </a:p>
        </p:txBody>
      </p:sp>
      <p:sp>
        <p:nvSpPr>
          <p:cNvPr id="9" name="AutoShape 9"/>
          <p:cNvSpPr/>
          <p:nvPr/>
        </p:nvSpPr>
        <p:spPr>
          <a:xfrm>
            <a:off x="1016000" y="57150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C1E28"/>
                </a:solidFill>
                <a:latin typeface="Noto Serif SC"/>
                <a:ea typeface="Noto Serif SC"/>
                <a:cs typeface="Noto Serif SC"/>
                <a:sym typeface="Noto Serif SC"/>
              </a:rPr>
              <a:t>让法治精神成为全社会的基本价值共识。</a:t>
            </a:r>
            <a:endParaRPr lang="en-US" sz="11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635000"/>
            <a:ext cx="10160635"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C1E28"/>
                </a:solidFill>
                <a:latin typeface="Noto Serif SC"/>
                <a:ea typeface="Noto Serif SC"/>
                <a:cs typeface="Noto Serif SC"/>
                <a:sym typeface="Noto Serif SC"/>
              </a:rPr>
              <a:t>结 语</a:t>
            </a:r>
            <a:r>
              <a:rPr lang="zh-CN" altLang="en-US" sz="2000" b="1" i="0" u="none" strike="noStrike">
                <a:solidFill>
                  <a:srgbClr val="8C1E28"/>
                </a:solidFill>
                <a:latin typeface="Noto Serif SC"/>
                <a:ea typeface="宋体" charset="0"/>
                <a:cs typeface="Noto Serif SC"/>
                <a:sym typeface="Noto Serif SC"/>
              </a:rPr>
              <a:t>：坚持依法治国和以德治国相结合，是中国特色社会主义法治道路的鲜明特点</a:t>
            </a:r>
            <a:endParaRPr lang="zh-CN" altLang="en-US" sz="2000" b="1" i="0" u="none" strike="noStrike">
              <a:solidFill>
                <a:srgbClr val="8C1E28"/>
              </a:solidFill>
              <a:latin typeface="Noto Serif SC"/>
              <a:ea typeface="宋体" charset="0"/>
              <a:cs typeface="Noto Serif SC"/>
              <a:sym typeface="Noto Serif SC"/>
            </a:endParaRPr>
          </a:p>
        </p:txBody>
      </p:sp>
      <p:cxnSp>
        <p:nvCxnSpPr>
          <p:cNvPr id="3" name="Connector 3"/>
          <p:cNvCxnSpPr/>
          <p:nvPr/>
        </p:nvCxnSpPr>
        <p:spPr>
          <a:xfrm rot="-4297">
            <a:off x="1016004" y="1212850"/>
            <a:ext cx="10160000" cy="12700"/>
          </a:xfrm>
          <a:prstGeom prst="straightConnector1">
            <a:avLst/>
          </a:prstGeom>
          <a:solidFill>
            <a:srgbClr val="DEE0E3">
              <a:alpha val="100000"/>
            </a:srgbClr>
          </a:solidFill>
          <a:ln w="25400" cap="flat" cmpd="sng">
            <a:solidFill>
              <a:srgbClr val="8C1E28">
                <a:alpha val="100000"/>
              </a:srgbClr>
            </a:solidFill>
            <a:prstDash val="solid"/>
            <a:round/>
            <a:headEnd type="none" w="lg" len="lg"/>
            <a:tailEnd type="none" w="lg" len="lg"/>
          </a:ln>
        </p:spPr>
      </p:cxnSp>
      <p:sp>
        <p:nvSpPr>
          <p:cNvPr id="4" name="AutoShape 4"/>
          <p:cNvSpPr/>
          <p:nvPr/>
        </p:nvSpPr>
        <p:spPr>
          <a:xfrm>
            <a:off x="1016000" y="177800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8000"/>
              </a:lnSpc>
              <a:defRPr/>
            </a:pPr>
            <a:r>
              <a:rPr lang="en-US" sz="2000" b="0" i="0" u="none" strike="noStrike">
                <a:solidFill>
                  <a:srgbClr val="2B2B2B"/>
                </a:solidFill>
                <a:latin typeface="Noto Serif SC"/>
                <a:ea typeface="Noto Serif SC"/>
                <a:cs typeface="Noto Serif SC"/>
                <a:sym typeface="Noto Serif SC"/>
              </a:rPr>
              <a:t>坚持依法治国和以德治国相结合，是习近平法治思想的</a:t>
            </a:r>
            <a:r>
              <a:rPr lang="en-US" sz="2000" b="1" i="0" u="none" strike="noStrike">
                <a:solidFill>
                  <a:srgbClr val="2B2B2B"/>
                </a:solidFill>
                <a:latin typeface="Noto Serif SC"/>
                <a:ea typeface="Noto Serif SC"/>
                <a:cs typeface="Noto Serif SC"/>
                <a:sym typeface="Noto Serif SC"/>
              </a:rPr>
              <a:t>鲜明标识</a:t>
            </a:r>
            <a:r>
              <a:rPr lang="en-US" sz="2000" b="0" i="0" u="none" strike="noStrike">
                <a:solidFill>
                  <a:srgbClr val="2B2B2B"/>
                </a:solidFill>
                <a:latin typeface="Noto Serif SC"/>
                <a:ea typeface="Noto Serif SC"/>
                <a:cs typeface="Noto Serif SC"/>
                <a:sym typeface="Noto Serif SC"/>
              </a:rPr>
              <a:t>，是中国式现代化行稳致远的</a:t>
            </a:r>
            <a:r>
              <a:rPr lang="en-US" sz="2000" b="1" i="0" u="none" strike="noStrike">
                <a:solidFill>
                  <a:srgbClr val="2B2B2B"/>
                </a:solidFill>
                <a:latin typeface="Noto Serif SC"/>
                <a:ea typeface="Noto Serif SC"/>
                <a:cs typeface="Noto Serif SC"/>
                <a:sym typeface="Noto Serif SC"/>
              </a:rPr>
              <a:t>重要保障</a:t>
            </a:r>
            <a:r>
              <a:rPr lang="en-US" sz="2000" b="0" i="0" u="none" strike="noStrike">
                <a:solidFill>
                  <a:srgbClr val="2B2B2B"/>
                </a:solidFill>
                <a:latin typeface="Noto Serif SC"/>
                <a:ea typeface="Noto Serif SC"/>
                <a:cs typeface="Noto Serif SC"/>
                <a:sym typeface="Noto Serif SC"/>
              </a:rPr>
              <a:t>。</a:t>
            </a:r>
            <a:endParaRPr lang="en-US" sz="1100"/>
          </a:p>
        </p:txBody>
      </p:sp>
      <p:cxnSp>
        <p:nvCxnSpPr>
          <p:cNvPr id="5" name="Connector 5"/>
          <p:cNvCxnSpPr/>
          <p:nvPr/>
        </p:nvCxnSpPr>
        <p:spPr>
          <a:xfrm rot="-4297">
            <a:off x="1016004" y="3930650"/>
            <a:ext cx="10160000" cy="12700"/>
          </a:xfrm>
          <a:prstGeom prst="straightConnector1">
            <a:avLst/>
          </a:prstGeom>
          <a:solidFill>
            <a:srgbClr val="DEE0E3">
              <a:alpha val="100000"/>
            </a:srgbClr>
          </a:solidFill>
          <a:ln w="12700" cap="flat" cmpd="sng">
            <a:solidFill>
              <a:srgbClr val="C8C8C8">
                <a:alpha val="100000"/>
              </a:srgbClr>
            </a:solidFill>
            <a:prstDash val="solid"/>
            <a:round/>
            <a:headEnd type="none" w="med" len="med"/>
            <a:tailEnd type="none" w="med" len="med"/>
          </a:ln>
        </p:spPr>
      </p:cxnSp>
      <p:sp>
        <p:nvSpPr>
          <p:cNvPr id="6" name="AutoShape 6"/>
          <p:cNvSpPr/>
          <p:nvPr/>
        </p:nvSpPr>
        <p:spPr>
          <a:xfrm>
            <a:off x="1016000" y="4318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统筹用好法治</a:t>
            </a:r>
            <a:r>
              <a:rPr lang="en-US" sz="1900" b="1" i="0" u="none" strike="noStrike">
                <a:solidFill>
                  <a:srgbClr val="2B2B2B"/>
                </a:solidFill>
                <a:latin typeface="Noto Serif SC"/>
                <a:ea typeface="Noto Serif SC"/>
                <a:cs typeface="Noto Serif SC"/>
                <a:sym typeface="Noto Serif SC"/>
              </a:rPr>
              <a:t>刚性约束</a:t>
            </a:r>
            <a:r>
              <a:rPr lang="en-US" sz="1900" b="0" i="0" u="none" strike="noStrike">
                <a:solidFill>
                  <a:srgbClr val="2B2B2B"/>
                </a:solidFill>
                <a:latin typeface="Noto Serif SC"/>
                <a:ea typeface="Noto Serif SC"/>
                <a:cs typeface="Noto Serif SC"/>
                <a:sym typeface="Noto Serif SC"/>
              </a:rPr>
              <a:t>与道德</a:t>
            </a:r>
            <a:r>
              <a:rPr lang="en-US" sz="1900" b="1" i="0" u="none" strike="noStrike">
                <a:solidFill>
                  <a:srgbClr val="2B2B2B"/>
                </a:solidFill>
                <a:latin typeface="Noto Serif SC"/>
                <a:ea typeface="Noto Serif SC"/>
                <a:cs typeface="Noto Serif SC"/>
                <a:sym typeface="Noto Serif SC"/>
              </a:rPr>
              <a:t>柔性教化</a:t>
            </a:r>
            <a:endParaRPr lang="en-US" sz="1100"/>
          </a:p>
        </p:txBody>
      </p:sp>
      <p:sp>
        <p:nvSpPr>
          <p:cNvPr id="7" name="AutoShape 7"/>
          <p:cNvSpPr/>
          <p:nvPr/>
        </p:nvSpPr>
        <p:spPr>
          <a:xfrm>
            <a:off x="1016000" y="5080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0" i="0" u="none" strike="noStrike">
                <a:solidFill>
                  <a:srgbClr val="2B2B2B"/>
                </a:solidFill>
                <a:latin typeface="Noto Serif SC"/>
                <a:ea typeface="Noto Serif SC"/>
                <a:cs typeface="Noto Serif SC"/>
                <a:sym typeface="Noto Serif SC"/>
              </a:rPr>
              <a:t>把德法合治的</a:t>
            </a:r>
            <a:r>
              <a:rPr lang="en-US" sz="1900" b="1" i="0" u="none" strike="noStrike">
                <a:solidFill>
                  <a:srgbClr val="2B2B2B"/>
                </a:solidFill>
                <a:latin typeface="Noto Serif SC"/>
                <a:ea typeface="Noto Serif SC"/>
                <a:cs typeface="Noto Serif SC"/>
                <a:sym typeface="Noto Serif SC"/>
              </a:rPr>
              <a:t>制度优势</a:t>
            </a:r>
            <a:r>
              <a:rPr lang="en-US" sz="1900" b="0" i="0" u="none" strike="noStrike">
                <a:solidFill>
                  <a:srgbClr val="2B2B2B"/>
                </a:solidFill>
                <a:latin typeface="Noto Serif SC"/>
                <a:ea typeface="Noto Serif SC"/>
                <a:cs typeface="Noto Serif SC"/>
                <a:sym typeface="Noto Serif SC"/>
              </a:rPr>
              <a:t>转化为</a:t>
            </a:r>
            <a:r>
              <a:rPr lang="en-US" sz="1900" b="1" i="0" u="none" strike="noStrike">
                <a:solidFill>
                  <a:srgbClr val="2B2B2B"/>
                </a:solidFill>
                <a:latin typeface="Noto Serif SC"/>
                <a:ea typeface="Noto Serif SC"/>
                <a:cs typeface="Noto Serif SC"/>
                <a:sym typeface="Noto Serif SC"/>
              </a:rPr>
              <a:t>治理效能</a:t>
            </a:r>
            <a:endParaRPr lang="en-US" sz="1100"/>
          </a:p>
        </p:txBody>
      </p:sp>
      <p:sp>
        <p:nvSpPr>
          <p:cNvPr id="8" name="AutoShape 8"/>
          <p:cNvSpPr/>
          <p:nvPr/>
        </p:nvSpPr>
        <p:spPr>
          <a:xfrm>
            <a:off x="1016000" y="5842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8C1E28"/>
                </a:solidFill>
                <a:latin typeface="Noto Serif SC"/>
                <a:ea typeface="Noto Serif SC"/>
                <a:cs typeface="Noto Serif SC"/>
                <a:sym typeface="Noto Serif SC"/>
              </a:rPr>
              <a:t>为全面建设社会主义现代化国家筑牢坚实根基</a:t>
            </a:r>
            <a:endParaRPr lang="en-US" sz="11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524000" y="2794000"/>
            <a:ext cx="9144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C00000"/>
                </a:solidFill>
                <a:latin typeface="黑体" panose="02010609060101010101" charset="-122"/>
                <a:ea typeface="黑体" panose="02010609060101010101" charset="-122"/>
                <a:cs typeface="黑体" panose="02010609060101010101" charset="-122"/>
                <a:sym typeface="Noto Serif SC"/>
              </a:rPr>
              <a:t>谢谢聆听</a:t>
            </a:r>
            <a:r>
              <a:rPr lang="zh-CN" altLang="en-US" sz="4800" b="1" i="0" u="none" strike="noStrike">
                <a:solidFill>
                  <a:srgbClr val="C00000"/>
                </a:solidFill>
                <a:latin typeface="黑体" panose="02010609060101010101" charset="-122"/>
                <a:ea typeface="黑体" panose="02010609060101010101" charset="-122"/>
                <a:cs typeface="黑体" panose="02010609060101010101" charset="-122"/>
                <a:sym typeface="Noto Serif SC"/>
              </a:rPr>
              <a:t>，</a:t>
            </a:r>
            <a:r>
              <a:rPr lang="zh-CN" altLang="en-US" sz="4800" b="1">
                <a:solidFill>
                  <a:srgbClr val="C00000"/>
                </a:solidFill>
                <a:latin typeface="黑体" panose="02010609060101010101" charset="-122"/>
                <a:ea typeface="黑体" panose="02010609060101010101" charset="-122"/>
                <a:cs typeface="黑体" panose="02010609060101010101" charset="-122"/>
                <a:sym typeface="Noto Serif SC"/>
              </a:rPr>
              <a:t>敬请</a:t>
            </a:r>
            <a:r>
              <a:rPr lang="en-US" sz="4800" b="1">
                <a:solidFill>
                  <a:srgbClr val="C00000"/>
                </a:solidFill>
                <a:latin typeface="黑体" panose="02010609060101010101" charset="-122"/>
                <a:ea typeface="黑体" panose="02010609060101010101" charset="-122"/>
                <a:cs typeface="黑体" panose="02010609060101010101" charset="-122"/>
                <a:sym typeface="Noto Serif SC"/>
              </a:rPr>
              <a:t>批评指正</a:t>
            </a:r>
            <a:r>
              <a:rPr lang="zh-CN" altLang="en-US" sz="4800" b="1">
                <a:solidFill>
                  <a:srgbClr val="C00000"/>
                </a:solidFill>
                <a:latin typeface="黑体" panose="02010609060101010101" charset="-122"/>
                <a:ea typeface="黑体" panose="02010609060101010101" charset="-122"/>
                <a:cs typeface="黑体" panose="02010609060101010101" charset="-122"/>
                <a:sym typeface="Noto Serif SC"/>
              </a:rPr>
              <a:t>！</a:t>
            </a:r>
            <a:endParaRPr lang="zh-CN" altLang="en-US" sz="4800" b="1" i="0" u="none" strike="noStrike">
              <a:solidFill>
                <a:srgbClr val="C00000"/>
              </a:solidFill>
              <a:latin typeface="黑体" panose="02010609060101010101" charset="-122"/>
              <a:ea typeface="黑体" panose="02010609060101010101" charset="-122"/>
              <a:cs typeface="黑体" panose="02010609060101010101" charset="-122"/>
              <a:sym typeface="Noto Serif SC"/>
            </a:endParaRPr>
          </a:p>
        </p:txBody>
      </p:sp>
      <p:sp>
        <p:nvSpPr>
          <p:cNvPr id="4" name="AutoShape 4"/>
          <p:cNvSpPr/>
          <p:nvPr/>
        </p:nvSpPr>
        <p:spPr>
          <a:xfrm>
            <a:off x="1524000" y="4572000"/>
            <a:ext cx="914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spTree>
  </p:cSld>
  <p:clrMapOvr>
    <a:masterClrMapping/>
  </p:clrMapOvr>
</p:sld>
</file>

<file path=ppt/theme/theme1.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4765</Words>
  <Application>WPS 演示</Application>
  <PresentationFormat/>
  <Paragraphs>531</Paragraphs>
  <Slides>39</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39</vt:i4>
      </vt:variant>
    </vt:vector>
  </HeadingPairs>
  <TitlesOfParts>
    <vt:vector size="54" baseType="lpstr">
      <vt:lpstr>Arial</vt:lpstr>
      <vt:lpstr>宋体</vt:lpstr>
      <vt:lpstr>Wingdings</vt:lpstr>
      <vt:lpstr>Arial</vt:lpstr>
      <vt:lpstr>Times New Roman</vt:lpstr>
      <vt:lpstr>Noto Serif SC</vt:lpstr>
      <vt:lpstr>C059</vt:lpstr>
      <vt:lpstr>宋体</vt:lpstr>
      <vt:lpstr>方正书宋_GBK</vt:lpstr>
      <vt:lpstr>微软雅黑</vt:lpstr>
      <vt:lpstr>黑体</vt:lpstr>
      <vt:lpstr>Arial Unicode MS</vt:lpstr>
      <vt:lpstr>Noto Sans SC</vt:lpstr>
      <vt:lpstr>DejaVu Sans</vt:lpstr>
      <vt:lpstr>2_默认主题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1</cp:revision>
  <dcterms:created xsi:type="dcterms:W3CDTF">2026-09-22T02:13:10Z</dcterms:created>
  <dcterms:modified xsi:type="dcterms:W3CDTF">2026-09-22T02:13:10Z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1D70AD4144BA95E036E4B16A74248B19_42</vt:lpwstr>
  </property>
  <property fmtid="{D5CDD505-2E9C-101B-9397-08002B2CF9AE}" pid="3" name="KSOProductBuildVer">
    <vt:lpwstr>2052-12.8.2.19313</vt:lpwstr>
  </property>
</Properties>
</file>