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C2440"/>
            </a:gs>
            <a:gs pos="100000">
              <a:srgbClr val="243251"/>
            </a:gs>
          </a:gsLst>
          <a:lin ang="33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64328725-4"/>
          <p:cNvSpPr/>
          <p:nvPr/>
        </p:nvSpPr>
        <p:spPr>
          <a:xfrm>
            <a:off x="0" y="0"/>
            <a:ext cx="9144000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62828"/>
              </a:gs>
              <a:gs pos="30000">
                <a:srgbClr val="C62828"/>
              </a:gs>
              <a:gs pos="70000">
                <a:srgbClr val="B08D3E"/>
              </a:gs>
              <a:gs pos="100000">
                <a:srgbClr val="B08D3E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" name="el-1791964328712-1"/>
          <p:cNvCxnSpPr/>
          <p:nvPr/>
        </p:nvCxnSpPr>
        <p:spPr>
          <a:xfrm>
            <a:off x="535781" y="0"/>
            <a:ext cx="914" cy="5143500"/>
          </a:xfrm>
          <a:prstGeom prst="line">
            <a:avLst/>
          </a:prstGeom>
          <a:ln w="42863" cap="flat">
            <a:solidFill>
              <a:srgbClr val="C62828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964328727-5"/>
          <p:cNvSpPr/>
          <p:nvPr/>
        </p:nvSpPr>
        <p:spPr>
          <a:xfrm rot="2700000">
            <a:off x="7478527" y="3310638"/>
            <a:ext cx="1951223" cy="2286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63" y="0"/>
                </a:moveTo>
                <a:lnTo>
                  <a:pt x="41390" y="0"/>
                </a:lnTo>
                <a:lnTo>
                  <a:pt x="99927" y="50000"/>
                </a:lnTo>
                <a:lnTo>
                  <a:pt x="41390" y="100000"/>
                </a:lnTo>
                <a:lnTo>
                  <a:pt x="1463" y="100000"/>
                </a:lnTo>
                <a:lnTo>
                  <a:pt x="1322" y="99996"/>
                </a:lnTo>
                <a:lnTo>
                  <a:pt x="1176" y="99975"/>
                </a:lnTo>
                <a:lnTo>
                  <a:pt x="1039" y="99946"/>
                </a:lnTo>
                <a:lnTo>
                  <a:pt x="902" y="99904"/>
                </a:lnTo>
                <a:lnTo>
                  <a:pt x="776" y="99854"/>
                </a:lnTo>
                <a:lnTo>
                  <a:pt x="649" y="99788"/>
                </a:lnTo>
                <a:lnTo>
                  <a:pt x="537" y="99717"/>
                </a:lnTo>
                <a:lnTo>
                  <a:pt x="429" y="99633"/>
                </a:lnTo>
                <a:lnTo>
                  <a:pt x="332" y="99542"/>
                </a:lnTo>
                <a:lnTo>
                  <a:pt x="249" y="99446"/>
                </a:lnTo>
                <a:lnTo>
                  <a:pt x="171" y="99338"/>
                </a:lnTo>
                <a:lnTo>
                  <a:pt x="112" y="99229"/>
                </a:lnTo>
                <a:lnTo>
                  <a:pt x="63" y="99113"/>
                </a:lnTo>
                <a:lnTo>
                  <a:pt x="29" y="98996"/>
                </a:lnTo>
                <a:lnTo>
                  <a:pt x="5" y="98871"/>
                </a:lnTo>
                <a:lnTo>
                  <a:pt x="0" y="98750"/>
                </a:lnTo>
                <a:lnTo>
                  <a:pt x="0" y="1250"/>
                </a:lnTo>
                <a:lnTo>
                  <a:pt x="5" y="1129"/>
                </a:lnTo>
                <a:lnTo>
                  <a:pt x="29" y="1004"/>
                </a:lnTo>
                <a:lnTo>
                  <a:pt x="63" y="888"/>
                </a:lnTo>
                <a:lnTo>
                  <a:pt x="112" y="771"/>
                </a:lnTo>
                <a:lnTo>
                  <a:pt x="171" y="663"/>
                </a:lnTo>
                <a:lnTo>
                  <a:pt x="249" y="554"/>
                </a:lnTo>
                <a:lnTo>
                  <a:pt x="332" y="458"/>
                </a:lnTo>
                <a:lnTo>
                  <a:pt x="429" y="367"/>
                </a:lnTo>
                <a:lnTo>
                  <a:pt x="537" y="283"/>
                </a:lnTo>
                <a:lnTo>
                  <a:pt x="649" y="213"/>
                </a:lnTo>
                <a:lnTo>
                  <a:pt x="776" y="146"/>
                </a:lnTo>
                <a:lnTo>
                  <a:pt x="902" y="96"/>
                </a:lnTo>
                <a:lnTo>
                  <a:pt x="1039" y="54"/>
                </a:lnTo>
                <a:lnTo>
                  <a:pt x="1176" y="25"/>
                </a:lnTo>
                <a:lnTo>
                  <a:pt x="1322" y="4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14288" algn="in">
            <a:solidFill>
              <a:srgbClr val="B08D3E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964328729-6"/>
          <p:cNvSpPr/>
          <p:nvPr/>
        </p:nvSpPr>
        <p:spPr>
          <a:xfrm rot="1199999">
            <a:off x="-145270" y="-289558"/>
            <a:ext cx="1406624" cy="162539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1433"/>
                </a:moveTo>
                <a:lnTo>
                  <a:pt x="99784" y="0"/>
                </a:lnTo>
                <a:lnTo>
                  <a:pt x="99784" y="97164"/>
                </a:lnTo>
                <a:lnTo>
                  <a:pt x="99770" y="97421"/>
                </a:lnTo>
                <a:lnTo>
                  <a:pt x="99723" y="97678"/>
                </a:lnTo>
                <a:lnTo>
                  <a:pt x="99655" y="97930"/>
                </a:lnTo>
                <a:lnTo>
                  <a:pt x="99554" y="98170"/>
                </a:lnTo>
                <a:lnTo>
                  <a:pt x="99426" y="98404"/>
                </a:lnTo>
                <a:lnTo>
                  <a:pt x="99270" y="98626"/>
                </a:lnTo>
                <a:lnTo>
                  <a:pt x="99095" y="98830"/>
                </a:lnTo>
                <a:lnTo>
                  <a:pt x="98892" y="99023"/>
                </a:lnTo>
                <a:lnTo>
                  <a:pt x="98669" y="99199"/>
                </a:lnTo>
                <a:lnTo>
                  <a:pt x="98432" y="99351"/>
                </a:lnTo>
                <a:lnTo>
                  <a:pt x="98176" y="99485"/>
                </a:lnTo>
                <a:lnTo>
                  <a:pt x="97905" y="99596"/>
                </a:lnTo>
                <a:lnTo>
                  <a:pt x="97628" y="99684"/>
                </a:lnTo>
                <a:lnTo>
                  <a:pt x="97338" y="99743"/>
                </a:lnTo>
                <a:lnTo>
                  <a:pt x="97041" y="99784"/>
                </a:lnTo>
                <a:lnTo>
                  <a:pt x="96743" y="99795"/>
                </a:lnTo>
                <a:lnTo>
                  <a:pt x="28750" y="99795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B08D3E">
                <a:alpha val="1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6" name="el-1791964328729-7"/>
          <p:cNvSpPr/>
          <p:nvPr/>
        </p:nvSpPr>
        <p:spPr>
          <a:xfrm>
            <a:off x="0" y="2000250"/>
            <a:ext cx="18573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62828">
                  <a:alpha val="80000"/>
                </a:srgbClr>
              </a:gs>
              <a:gs pos="100000">
                <a:srgbClr val="B08D3E">
                  <a:alpha val="8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7" name="el-1791964328730-8"/>
          <p:cNvSpPr/>
          <p:nvPr/>
        </p:nvSpPr>
        <p:spPr>
          <a:xfrm>
            <a:off x="9058275" y="1643063"/>
            <a:ext cx="85725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40000"/>
                </a:srgbClr>
              </a:gs>
              <a:gs pos="100000">
                <a:srgbClr val="C62828">
                  <a:alpha val="4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8" name="el-1791964328741-15"/>
          <p:cNvSpPr/>
          <p:nvPr/>
        </p:nvSpPr>
        <p:spPr>
          <a:xfrm>
            <a:off x="3071813" y="1280182"/>
            <a:ext cx="300037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62828">
                  <a:alpha val="0"/>
                </a:srgbClr>
              </a:gs>
              <a:gs pos="15000">
                <a:srgbClr val="C62828">
                  <a:alpha val="90000"/>
                </a:srgbClr>
              </a:gs>
              <a:gs pos="85000">
                <a:srgbClr val="C62828">
                  <a:alpha val="90000"/>
                </a:srgbClr>
              </a:gs>
              <a:gs pos="100000">
                <a:srgbClr val="C6282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9" name="el-1791964328739-14"/>
          <p:cNvCxnSpPr/>
          <p:nvPr/>
        </p:nvCxnSpPr>
        <p:spPr>
          <a:xfrm>
            <a:off x="2250281" y="2595302"/>
            <a:ext cx="4643438" cy="914"/>
          </a:xfrm>
          <a:prstGeom prst="line">
            <a:avLst/>
          </a:prstGeom>
          <a:ln w="7144" cap="flat">
            <a:solidFill>
              <a:srgbClr val="B08D3E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28736-9"/>
          <p:cNvCxnSpPr/>
          <p:nvPr/>
        </p:nvCxnSpPr>
        <p:spPr>
          <a:xfrm>
            <a:off x="3786188" y="2845333"/>
            <a:ext cx="1571625" cy="914"/>
          </a:xfrm>
          <a:prstGeom prst="line">
            <a:avLst/>
          </a:prstGeom>
          <a:ln w="9525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964328739-13"/>
          <p:cNvSpPr/>
          <p:nvPr/>
        </p:nvSpPr>
        <p:spPr>
          <a:xfrm>
            <a:off x="2994347" y="3120368"/>
            <a:ext cx="3155193" cy="357188"/>
          </a:xfrm>
          <a:prstGeom prst="roundRect">
            <a:avLst>
              <a:gd name="adj" fmla="val 5333"/>
            </a:avLst>
          </a:prstGeom>
          <a:solidFill>
            <a:srgbClr val="FFFFFF">
              <a:alpha val="5000"/>
            </a:srgbClr>
          </a:solidFill>
          <a:ln w="7144" algn="in">
            <a:solidFill>
              <a:srgbClr val="B08D3E">
                <a:alpha val="4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964328736-10"/>
          <p:cNvSpPr txBox="1"/>
          <p:nvPr/>
        </p:nvSpPr>
        <p:spPr>
          <a:xfrm>
            <a:off x="1954418" y="1544501"/>
            <a:ext cx="5235052" cy="482873"/>
          </a:xfrm>
          <a:prstGeom prst="rect">
            <a:avLst/>
          </a:prstGeom>
          <a:noFill/>
          <a:ln>
            <a:noFill/>
          </a:ln>
          <a:effectLst>
            <a:outerShdw blurRad="71438" dist="14288" dir="5400000" algn="ctr">
              <a:srgbClr val="000000">
                <a:alpha val="2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92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高质量综合文稿写作培训</a:t>
            </a:r>
            <a:endParaRPr sz="292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28737-11"/>
          <p:cNvSpPr txBox="1"/>
          <p:nvPr/>
        </p:nvSpPr>
        <p:spPr>
          <a:xfrm>
            <a:off x="1939100" y="2141674"/>
            <a:ext cx="5265801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169">
                <a:solidFill>
                  <a:srgbClr val="FFFFFF">
                    <a:alpha val="85000"/>
                  </a:srgbClr>
                </a:solidFill>
                <a:latin typeface="黑体"/>
                <a:ea typeface="黑体"/>
                <a:cs typeface="黑体"/>
              </a:rPr>
              <a:t>——以文辅政，锻造新时代“笔杆子”</a:t>
            </a:r>
            <a:endParaRPr sz="1230" spc="169">
              <a:solidFill>
                <a:srgbClr val="FFFFFF">
                  <a:alpha val="85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28737-12"/>
          <p:cNvSpPr txBox="1"/>
          <p:nvPr/>
        </p:nvSpPr>
        <p:spPr>
          <a:xfrm>
            <a:off x="3112934" y="3198949"/>
            <a:ext cx="2918021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zh-CN" altLang="" sz="1120" spc="141">
                <a:solidFill>
                  <a:srgbClr val="FFFFFF">
                    <a:alpha val="85000"/>
                  </a:srgbClr>
                </a:solidFill>
                <a:latin typeface="宋体"/>
                <a:ea typeface="宋体"/>
                <a:cs typeface="宋体"/>
              </a:rPr>
              <a:t>主讲人：笔杆</a:t>
            </a:r>
            <a:endParaRPr lang="zh-CN" altLang="" sz="1120" spc="141">
              <a:solidFill>
                <a:srgbClr val="FFFFFF">
                  <a:alpha val="85000"/>
                </a:srgbClr>
              </a:solidFill>
              <a:latin typeface="宋体"/>
              <a:ea typeface="宋体"/>
              <a:cs typeface="宋体"/>
            </a:endParaRPr>
          </a:p>
        </p:txBody>
      </p:sp>
      <p:cxnSp>
        <p:nvCxnSpPr>
          <p:cNvPr id="15" name="el-1791964328719-3"/>
          <p:cNvCxnSpPr/>
          <p:nvPr/>
        </p:nvCxnSpPr>
        <p:spPr>
          <a:xfrm>
            <a:off x="0" y="4639866"/>
            <a:ext cx="9144000" cy="914"/>
          </a:xfrm>
          <a:prstGeom prst="line">
            <a:avLst/>
          </a:prstGeom>
          <a:ln w="7144" cap="flat">
            <a:solidFill>
              <a:srgbClr val="FFFFFF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64328717-2"/>
          <p:cNvSpPr txBox="1"/>
          <p:nvPr/>
        </p:nvSpPr>
        <p:spPr>
          <a:xfrm>
            <a:off x="0" y="4772025"/>
            <a:ext cx="914400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endParaRPr sz="840" spc="338">
              <a:solidFill>
                <a:srgbClr val="FFFFFF">
                  <a:alpha val="65000"/>
                </a:srgbClr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28896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28898-5"/>
          <p:cNvCxnSpPr/>
          <p:nvPr/>
        </p:nvCxnSpPr>
        <p:spPr>
          <a:xfrm>
            <a:off x="400050" y="253603"/>
            <a:ext cx="257175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28901-8"/>
          <p:cNvCxnSpPr/>
          <p:nvPr/>
        </p:nvCxnSpPr>
        <p:spPr>
          <a:xfrm>
            <a:off x="2253853" y="1371600"/>
            <a:ext cx="914" cy="2571750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91964328905-9"/>
          <p:cNvCxnSpPr/>
          <p:nvPr/>
        </p:nvCxnSpPr>
        <p:spPr>
          <a:xfrm>
            <a:off x="400050" y="3038884"/>
            <a:ext cx="200025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964328910-14"/>
          <p:cNvCxnSpPr/>
          <p:nvPr/>
        </p:nvCxnSpPr>
        <p:spPr>
          <a:xfrm>
            <a:off x="2543175" y="2024583"/>
            <a:ext cx="2928938" cy="914"/>
          </a:xfrm>
          <a:prstGeom prst="line">
            <a:avLst/>
          </a:prstGeom>
          <a:ln w="7144" cap="flat">
            <a:solidFill>
              <a:srgbClr val="E2DE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28911-15"/>
          <p:cNvCxnSpPr/>
          <p:nvPr/>
        </p:nvCxnSpPr>
        <p:spPr>
          <a:xfrm>
            <a:off x="5815013" y="2024583"/>
            <a:ext cx="2928938" cy="914"/>
          </a:xfrm>
          <a:prstGeom prst="line">
            <a:avLst/>
          </a:prstGeom>
          <a:ln w="7144" cap="flat">
            <a:solidFill>
              <a:srgbClr val="E2DE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28911-16"/>
          <p:cNvCxnSpPr/>
          <p:nvPr/>
        </p:nvCxnSpPr>
        <p:spPr>
          <a:xfrm>
            <a:off x="2543175" y="2424633"/>
            <a:ext cx="2928938" cy="914"/>
          </a:xfrm>
          <a:prstGeom prst="line">
            <a:avLst/>
          </a:prstGeom>
          <a:ln w="7144" cap="flat">
            <a:solidFill>
              <a:srgbClr val="E2DE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28911-17"/>
          <p:cNvCxnSpPr/>
          <p:nvPr/>
        </p:nvCxnSpPr>
        <p:spPr>
          <a:xfrm>
            <a:off x="5815013" y="2424633"/>
            <a:ext cx="2928938" cy="914"/>
          </a:xfrm>
          <a:prstGeom prst="line">
            <a:avLst/>
          </a:prstGeom>
          <a:ln w="7144" cap="flat">
            <a:solidFill>
              <a:srgbClr val="E2DE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28912-18"/>
          <p:cNvCxnSpPr/>
          <p:nvPr/>
        </p:nvCxnSpPr>
        <p:spPr>
          <a:xfrm>
            <a:off x="2543175" y="3026048"/>
            <a:ext cx="2928938" cy="914"/>
          </a:xfrm>
          <a:prstGeom prst="line">
            <a:avLst/>
          </a:prstGeom>
          <a:ln w="7144" cap="flat">
            <a:solidFill>
              <a:srgbClr val="E2DE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28912-19"/>
          <p:cNvCxnSpPr/>
          <p:nvPr/>
        </p:nvCxnSpPr>
        <p:spPr>
          <a:xfrm>
            <a:off x="5815013" y="3026048"/>
            <a:ext cx="2928938" cy="914"/>
          </a:xfrm>
          <a:prstGeom prst="line">
            <a:avLst/>
          </a:prstGeom>
          <a:ln w="7144" cap="flat">
            <a:solidFill>
              <a:srgbClr val="E2DE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91964328912-20"/>
          <p:cNvCxnSpPr/>
          <p:nvPr/>
        </p:nvCxnSpPr>
        <p:spPr>
          <a:xfrm>
            <a:off x="2543175" y="3426098"/>
            <a:ext cx="2928938" cy="914"/>
          </a:xfrm>
          <a:prstGeom prst="line">
            <a:avLst/>
          </a:prstGeom>
          <a:ln w="7144" cap="flat">
            <a:solidFill>
              <a:srgbClr val="E2DE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-1791964328913-21"/>
          <p:cNvCxnSpPr/>
          <p:nvPr/>
        </p:nvCxnSpPr>
        <p:spPr>
          <a:xfrm>
            <a:off x="5815013" y="3426098"/>
            <a:ext cx="2928938" cy="914"/>
          </a:xfrm>
          <a:prstGeom prst="line">
            <a:avLst/>
          </a:prstGeom>
          <a:ln w="7144" cap="flat">
            <a:solidFill>
              <a:srgbClr val="E2DED5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9196432889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64329085-38"/>
          <p:cNvSpPr/>
          <p:nvPr/>
        </p:nvSpPr>
        <p:spPr>
          <a:xfrm>
            <a:off x="8260631" y="4932592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964328899-6"/>
          <p:cNvSpPr txBox="1"/>
          <p:nvPr/>
        </p:nvSpPr>
        <p:spPr>
          <a:xfrm>
            <a:off x="771525" y="128588"/>
            <a:ext cx="92011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225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培训纲要</a:t>
            </a:r>
            <a:endParaRPr sz="1350" b="1" spc="225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7" name="el-1791964328899-7"/>
          <p:cNvSpPr txBox="1"/>
          <p:nvPr/>
        </p:nvSpPr>
        <p:spPr>
          <a:xfrm>
            <a:off x="7695716" y="167878"/>
            <a:ext cx="12261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13">
                <a:solidFill>
                  <a:srgbClr val="B08D3E"/>
                </a:solidFill>
                <a:latin typeface="黑体"/>
                <a:ea typeface="黑体"/>
                <a:cs typeface="黑体"/>
              </a:rPr>
              <a:t>笔杆子 · 以文辅政</a:t>
            </a:r>
            <a:endParaRPr sz="840" spc="113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8" name="el-1791964328906-10"/>
          <p:cNvSpPr txBox="1"/>
          <p:nvPr/>
        </p:nvSpPr>
        <p:spPr>
          <a:xfrm>
            <a:off x="400050" y="1633128"/>
            <a:ext cx="1621631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010"/>
              </a:lnSpc>
            </a:pPr>
            <a:r>
              <a:rPr sz="840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TRAINING OUTLINE</a:t>
            </a:r>
            <a:endParaRPr sz="840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el-1791964328907-11"/>
          <p:cNvSpPr txBox="1"/>
          <p:nvPr/>
        </p:nvSpPr>
        <p:spPr>
          <a:xfrm>
            <a:off x="400050" y="2104616"/>
            <a:ext cx="804498" cy="7199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30"/>
              </a:lnSpc>
            </a:pPr>
            <a:r>
              <a:rPr sz="2360" b="1" spc="450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培训</a:t>
            </a:r>
            <a:endParaRPr sz="2360" b="1" spc="450">
              <a:solidFill>
                <a:srgbClr val="22262E"/>
              </a:solidFill>
              <a:latin typeface="黑体"/>
              <a:ea typeface="黑体"/>
              <a:cs typeface="黑体"/>
            </a:endParaRPr>
          </a:p>
          <a:p>
            <a:pPr algn="l">
              <a:lnSpc>
                <a:spcPts val="2830"/>
              </a:lnSpc>
            </a:pPr>
            <a:r>
              <a:rPr sz="2360" b="1" spc="450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纲要</a:t>
            </a:r>
            <a:endParaRPr sz="2360" b="1" spc="450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964328907-12"/>
          <p:cNvSpPr txBox="1"/>
          <p:nvPr/>
        </p:nvSpPr>
        <p:spPr>
          <a:xfrm>
            <a:off x="400050" y="3224622"/>
            <a:ext cx="1344476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>
                <a:solidFill>
                  <a:srgbClr val="5C5F66"/>
                </a:solidFill>
                <a:latin typeface="宋体"/>
                <a:ea typeface="宋体"/>
                <a:cs typeface="宋体"/>
              </a:rPr>
              <a:t>八个章节 · 层层递进</a:t>
            </a:r>
            <a:endParaRPr sz="1120">
              <a:solidFill>
                <a:srgbClr val="5C5F66"/>
              </a:solidFill>
              <a:latin typeface="宋体"/>
              <a:ea typeface="宋体"/>
              <a:cs typeface="宋体"/>
            </a:endParaRPr>
          </a:p>
          <a:p>
            <a:pPr algn="l">
              <a:lnSpc>
                <a:spcPts val="1790"/>
              </a:lnSpc>
            </a:pPr>
            <a:r>
              <a:rPr sz="1120">
                <a:solidFill>
                  <a:srgbClr val="5C5F66"/>
                </a:solidFill>
                <a:latin typeface="宋体"/>
                <a:ea typeface="宋体"/>
                <a:cs typeface="宋体"/>
              </a:rPr>
              <a:t>从宏观变局到AI赋能</a:t>
            </a:r>
            <a:endParaRPr sz="1120">
              <a:solidFill>
                <a:srgbClr val="5C5F66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1" name="el-1791964328916-22"/>
          <p:cNvSpPr txBox="1"/>
          <p:nvPr/>
        </p:nvSpPr>
        <p:spPr>
          <a:xfrm>
            <a:off x="2543175" y="1756693"/>
            <a:ext cx="46291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01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964328916-23"/>
          <p:cNvSpPr txBox="1"/>
          <p:nvPr/>
        </p:nvSpPr>
        <p:spPr>
          <a:xfrm>
            <a:off x="2914650" y="1756693"/>
            <a:ext cx="2360407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2262E"/>
                </a:solidFill>
                <a:latin typeface="宋体"/>
                <a:ea typeface="宋体"/>
                <a:cs typeface="宋体"/>
              </a:rPr>
              <a:t>文稿写作面临前所未有之大变局</a:t>
            </a:r>
            <a:endParaRPr sz="1230" spc="28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3" name="el-1791964328916-24"/>
          <p:cNvSpPr txBox="1"/>
          <p:nvPr/>
        </p:nvSpPr>
        <p:spPr>
          <a:xfrm>
            <a:off x="5815013" y="1756693"/>
            <a:ext cx="46291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02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964328917-25"/>
          <p:cNvSpPr txBox="1"/>
          <p:nvPr/>
        </p:nvSpPr>
        <p:spPr>
          <a:xfrm>
            <a:off x="6186488" y="1756693"/>
            <a:ext cx="1779767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2262E"/>
                </a:solidFill>
                <a:latin typeface="宋体"/>
                <a:ea typeface="宋体"/>
                <a:cs typeface="宋体"/>
              </a:rPr>
              <a:t>文稿写作的"三个层次"</a:t>
            </a:r>
            <a:endParaRPr sz="1230" spc="28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5" name="el-1791964328917-26"/>
          <p:cNvSpPr txBox="1"/>
          <p:nvPr/>
        </p:nvSpPr>
        <p:spPr>
          <a:xfrm>
            <a:off x="2543175" y="2156743"/>
            <a:ext cx="46291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03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28917-27"/>
          <p:cNvSpPr txBox="1"/>
          <p:nvPr/>
        </p:nvSpPr>
        <p:spPr>
          <a:xfrm>
            <a:off x="2914650" y="2156743"/>
            <a:ext cx="1779767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2262E"/>
                </a:solidFill>
                <a:latin typeface="宋体"/>
                <a:ea typeface="宋体"/>
                <a:cs typeface="宋体"/>
              </a:rPr>
              <a:t>文稿写作的"三个要点"</a:t>
            </a:r>
            <a:endParaRPr sz="1230" spc="28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28918-28"/>
          <p:cNvSpPr txBox="1"/>
          <p:nvPr/>
        </p:nvSpPr>
        <p:spPr>
          <a:xfrm>
            <a:off x="5815013" y="2156743"/>
            <a:ext cx="46291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04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28918-29"/>
          <p:cNvSpPr txBox="1"/>
          <p:nvPr/>
        </p:nvSpPr>
        <p:spPr>
          <a:xfrm>
            <a:off x="6186488" y="2156743"/>
            <a:ext cx="1779767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2262E"/>
                </a:solidFill>
                <a:latin typeface="宋体"/>
                <a:ea typeface="宋体"/>
                <a:cs typeface="宋体"/>
              </a:rPr>
              <a:t>文稿写作的"五个路径"</a:t>
            </a:r>
            <a:endParaRPr sz="1230" spc="28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9" name="el-1791964328918-30"/>
          <p:cNvSpPr txBox="1"/>
          <p:nvPr/>
        </p:nvSpPr>
        <p:spPr>
          <a:xfrm>
            <a:off x="2543175" y="2556793"/>
            <a:ext cx="46291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05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64328919-31"/>
          <p:cNvSpPr txBox="1"/>
          <p:nvPr/>
        </p:nvSpPr>
        <p:spPr>
          <a:xfrm>
            <a:off x="2914650" y="2556793"/>
            <a:ext cx="2557463" cy="408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0"/>
              </a:lnSpc>
            </a:pPr>
            <a:r>
              <a:rPr sz="1230" spc="28">
                <a:solidFill>
                  <a:srgbClr val="22262E"/>
                </a:solidFill>
                <a:latin typeface="宋体"/>
                <a:ea typeface="宋体"/>
                <a:cs typeface="宋体"/>
              </a:rPr>
              <a:t>高质量综合文稿的起草方法与"三率"要求</a:t>
            </a:r>
            <a:endParaRPr sz="1230" spc="28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1" name="el-1791964328919-32"/>
          <p:cNvSpPr txBox="1"/>
          <p:nvPr/>
        </p:nvSpPr>
        <p:spPr>
          <a:xfrm>
            <a:off x="5815013" y="2556793"/>
            <a:ext cx="46291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06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28919-33"/>
          <p:cNvSpPr txBox="1"/>
          <p:nvPr/>
        </p:nvSpPr>
        <p:spPr>
          <a:xfrm>
            <a:off x="6186488" y="2556793"/>
            <a:ext cx="2296684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2262E"/>
                </a:solidFill>
                <a:latin typeface="宋体"/>
                <a:ea typeface="宋体"/>
                <a:cs typeface="宋体"/>
              </a:rPr>
              <a:t>带着热爱写——五种写作状态</a:t>
            </a:r>
            <a:endParaRPr sz="1230" spc="28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3" name="el-1791964328919-34"/>
          <p:cNvSpPr txBox="1"/>
          <p:nvPr/>
        </p:nvSpPr>
        <p:spPr>
          <a:xfrm>
            <a:off x="2543175" y="3158207"/>
            <a:ext cx="46291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07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964328920-35"/>
          <p:cNvSpPr txBox="1"/>
          <p:nvPr/>
        </p:nvSpPr>
        <p:spPr>
          <a:xfrm>
            <a:off x="2914650" y="3158207"/>
            <a:ext cx="2739499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2262E"/>
                </a:solidFill>
                <a:latin typeface="宋体"/>
                <a:ea typeface="宋体"/>
                <a:cs typeface="宋体"/>
              </a:rPr>
              <a:t>用好AI写——智能时代的写作赋能</a:t>
            </a:r>
            <a:endParaRPr sz="1230" spc="28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5" name="el-1791964328920-36"/>
          <p:cNvSpPr txBox="1"/>
          <p:nvPr/>
        </p:nvSpPr>
        <p:spPr>
          <a:xfrm>
            <a:off x="5815013" y="3158207"/>
            <a:ext cx="462915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08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964328920-37"/>
          <p:cNvSpPr txBox="1"/>
          <p:nvPr/>
        </p:nvSpPr>
        <p:spPr>
          <a:xfrm>
            <a:off x="6186488" y="3158207"/>
            <a:ext cx="913797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28">
                <a:solidFill>
                  <a:srgbClr val="22262E"/>
                </a:solidFill>
                <a:latin typeface="宋体"/>
                <a:ea typeface="宋体"/>
                <a:cs typeface="宋体"/>
              </a:rPr>
              <a:t>结语与号召</a:t>
            </a:r>
            <a:endParaRPr sz="1230" spc="28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7" name="el-1791964328907-13"/>
          <p:cNvSpPr txBox="1"/>
          <p:nvPr/>
        </p:nvSpPr>
        <p:spPr>
          <a:xfrm>
            <a:off x="8416007" y="4889897"/>
            <a:ext cx="6429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8B8E95"/>
                </a:solidFill>
                <a:latin typeface="黑体"/>
                <a:ea typeface="黑体"/>
                <a:cs typeface="黑体"/>
              </a:rPr>
              <a:t>02 / 26</a:t>
            </a:r>
            <a:endParaRPr sz="840">
              <a:solidFill>
                <a:srgbClr val="8B8E95"/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38" name="el-1791964328894-1"/>
          <p:cNvCxnSpPr/>
          <p:nvPr/>
        </p:nvCxnSpPr>
        <p:spPr>
          <a:xfrm>
            <a:off x="267891" y="4229100"/>
            <a:ext cx="914" cy="342900"/>
          </a:xfrm>
          <a:prstGeom prst="line">
            <a:avLst/>
          </a:prstGeom>
          <a:ln w="21431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-1791964328895-2"/>
          <p:cNvCxnSpPr/>
          <p:nvPr/>
        </p:nvCxnSpPr>
        <p:spPr>
          <a:xfrm>
            <a:off x="267891" y="3829050"/>
            <a:ext cx="914" cy="342900"/>
          </a:xfrm>
          <a:prstGeom prst="line">
            <a:avLst/>
          </a:prstGeom>
          <a:ln w="21431" cap="flat">
            <a:solidFill>
              <a:srgbClr val="C62828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91964329087-39"/>
          <p:cNvSpPr/>
          <p:nvPr/>
        </p:nvSpPr>
        <p:spPr>
          <a:xfrm>
            <a:off x="0" y="5122069"/>
            <a:ext cx="91440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64328878-1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64328766-2"/>
          <p:cNvSpPr txBox="1"/>
          <p:nvPr/>
        </p:nvSpPr>
        <p:spPr>
          <a:xfrm>
            <a:off x="-71437" y="2471738"/>
            <a:ext cx="685800" cy="2185988"/>
          </a:xfrm>
          <a:prstGeom prst="rect">
            <a:avLst/>
          </a:prstGeom>
          <a:noFill/>
          <a:ln>
            <a:noFill/>
          </a:ln>
        </p:spPr>
        <p:txBody>
          <a:bodyPr vert="eaVert" wrap="none" lIns="0" tIns="0" rIns="0" bIns="0"/>
          <a:lstStyle/>
          <a:p>
            <a:pPr algn="l">
              <a:lnSpc>
                <a:spcPts val="4045"/>
              </a:lnSpc>
            </a:pPr>
            <a:r>
              <a:rPr sz="3370" spc="338">
                <a:solidFill>
                  <a:srgbClr val="FFFFFF">
                    <a:alpha val="4000"/>
                  </a:srgbClr>
                </a:solidFill>
                <a:latin typeface="黑体"/>
                <a:ea typeface="黑体"/>
                <a:cs typeface="黑体"/>
              </a:rPr>
              <a:t>以文辅政</a:t>
            </a:r>
            <a:endParaRPr sz="3370" spc="338">
              <a:solidFill>
                <a:srgbClr val="FFFFFF">
                  <a:alpha val="4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el-1791964328879-15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964328765-1"/>
          <p:cNvSpPr txBox="1"/>
          <p:nvPr/>
        </p:nvSpPr>
        <p:spPr>
          <a:xfrm>
            <a:off x="7686675" y="342900"/>
            <a:ext cx="1162717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08D3E">
                    <a:alpha val="24000"/>
                  </a:srgbClr>
                </a:solidFill>
                <a:latin typeface="黑体"/>
                <a:ea typeface="黑体"/>
                <a:cs typeface="黑体"/>
              </a:rPr>
              <a:t>机构·文脉·革新</a:t>
            </a:r>
            <a:endParaRPr sz="780" spc="225">
              <a:solidFill>
                <a:srgbClr val="B08D3E">
                  <a:alpha val="24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6" name="el-1791964328775-8"/>
          <p:cNvCxnSpPr/>
          <p:nvPr/>
        </p:nvCxnSpPr>
        <p:spPr>
          <a:xfrm>
            <a:off x="3054065" y="147875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28775-9"/>
          <p:cNvCxnSpPr/>
          <p:nvPr/>
        </p:nvCxnSpPr>
        <p:spPr>
          <a:xfrm>
            <a:off x="5232685" y="147875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28771-5"/>
          <p:cNvCxnSpPr/>
          <p:nvPr/>
        </p:nvCxnSpPr>
        <p:spPr>
          <a:xfrm>
            <a:off x="4314825" y="3064669"/>
            <a:ext cx="5143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28773-7"/>
          <p:cNvCxnSpPr/>
          <p:nvPr/>
        </p:nvCxnSpPr>
        <p:spPr>
          <a:xfrm>
            <a:off x="2710830" y="3325416"/>
            <a:ext cx="3722340" cy="914"/>
          </a:xfrm>
          <a:prstGeom prst="line">
            <a:avLst/>
          </a:prstGeom>
          <a:ln w="7144" cap="flat">
            <a:solidFill>
              <a:srgbClr val="B08D3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28775-10"/>
          <p:cNvCxnSpPr/>
          <p:nvPr/>
        </p:nvCxnSpPr>
        <p:spPr>
          <a:xfrm>
            <a:off x="2710830" y="3625453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28775-11"/>
          <p:cNvCxnSpPr/>
          <p:nvPr/>
        </p:nvCxnSpPr>
        <p:spPr>
          <a:xfrm>
            <a:off x="6175995" y="3625453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28776-12"/>
          <p:cNvSpPr txBox="1"/>
          <p:nvPr/>
        </p:nvSpPr>
        <p:spPr>
          <a:xfrm>
            <a:off x="4125627" y="1364456"/>
            <a:ext cx="112991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序章 · 壹</a:t>
            </a:r>
            <a:endParaRPr sz="1120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28772-6"/>
          <p:cNvSpPr txBox="1"/>
          <p:nvPr/>
        </p:nvSpPr>
        <p:spPr>
          <a:xfrm>
            <a:off x="2500313" y="1721644"/>
            <a:ext cx="4143375" cy="11144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8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文稿写作面临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438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前所未有之大变局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28776-13"/>
          <p:cNvSpPr txBox="1"/>
          <p:nvPr/>
        </p:nvSpPr>
        <p:spPr>
          <a:xfrm>
            <a:off x="2699114" y="3514725"/>
            <a:ext cx="374577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FFFFFF">
                    <a:alpha val="72000"/>
                  </a:srgbClr>
                </a:solidFill>
                <a:latin typeface="宋体"/>
                <a:ea typeface="宋体"/>
                <a:cs typeface="宋体"/>
              </a:rPr>
              <a:t>时代之问 · 技术之变 · 受众之新</a:t>
            </a:r>
            <a:endParaRPr sz="1230" spc="338">
              <a:solidFill>
                <a:srgbClr val="FFFFFF">
                  <a:alpha val="72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5" name="el-1791964328769-4"/>
          <p:cNvSpPr/>
          <p:nvPr/>
        </p:nvSpPr>
        <p:spPr>
          <a:xfrm>
            <a:off x="3036094" y="4707731"/>
            <a:ext cx="30718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20000">
                <a:srgbClr val="B08D3E"/>
              </a:gs>
              <a:gs pos="8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64328766-3"/>
          <p:cNvSpPr txBox="1"/>
          <p:nvPr/>
        </p:nvSpPr>
        <p:spPr>
          <a:xfrm>
            <a:off x="0" y="4750594"/>
            <a:ext cx="914400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450">
                <a:solidFill>
                  <a:srgbClr val="FFFFFF">
                    <a:alpha val="35000"/>
                  </a:srgbClr>
                </a:solidFill>
                <a:latin typeface="宋体"/>
                <a:ea typeface="宋体"/>
                <a:cs typeface="宋体"/>
              </a:rPr>
              <a:t>以文鼎新 · 不负使命</a:t>
            </a:r>
            <a:endParaRPr sz="900" spc="450">
              <a:solidFill>
                <a:srgbClr val="FFFFFF">
                  <a:alpha val="35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2914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29142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29151-10"/>
          <p:cNvCxnSpPr/>
          <p:nvPr/>
        </p:nvCxnSpPr>
        <p:spPr>
          <a:xfrm>
            <a:off x="421481" y="1353741"/>
            <a:ext cx="914" cy="44291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29151-11"/>
          <p:cNvSpPr/>
          <p:nvPr/>
        </p:nvSpPr>
        <p:spPr>
          <a:xfrm>
            <a:off x="614363" y="1782366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29147-7"/>
          <p:cNvSpPr/>
          <p:nvPr/>
        </p:nvSpPr>
        <p:spPr>
          <a:xfrm>
            <a:off x="400050" y="2025253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2914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29144-4"/>
          <p:cNvSpPr txBox="1"/>
          <p:nvPr/>
        </p:nvSpPr>
        <p:spPr>
          <a:xfrm>
            <a:off x="585788" y="89297"/>
            <a:ext cx="3270645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为何说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"前所未有之大变局"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29149-8"/>
          <p:cNvSpPr txBox="1"/>
          <p:nvPr/>
        </p:nvSpPr>
        <p:spPr>
          <a:xfrm>
            <a:off x="400050" y="1125141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时代坐标 · 三个维度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29150-9"/>
          <p:cNvSpPr txBox="1"/>
          <p:nvPr/>
        </p:nvSpPr>
        <p:spPr>
          <a:xfrm>
            <a:off x="614363" y="1353741"/>
            <a:ext cx="8329613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25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深刻理解文稿工作所处的历史方位</a:t>
            </a:r>
            <a:endParaRPr sz="225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29145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29145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04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29152-12"/>
          <p:cNvSpPr/>
          <p:nvPr/>
        </p:nvSpPr>
        <p:spPr>
          <a:xfrm>
            <a:off x="400050" y="2260997"/>
            <a:ext cx="2647876" cy="1928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64329154-15"/>
          <p:cNvSpPr/>
          <p:nvPr/>
        </p:nvSpPr>
        <p:spPr>
          <a:xfrm>
            <a:off x="407194" y="2268141"/>
            <a:ext cx="263358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964329163-25"/>
          <p:cNvSpPr/>
          <p:nvPr/>
        </p:nvSpPr>
        <p:spPr>
          <a:xfrm>
            <a:off x="578644" y="2443163"/>
            <a:ext cx="257175" cy="257175"/>
          </a:xfrm>
          <a:prstGeom prst="roundRect">
            <a:avLst>
              <a:gd name="adj" fmla="val 7407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964329158-21"/>
          <p:cNvCxnSpPr/>
          <p:nvPr/>
        </p:nvCxnSpPr>
        <p:spPr>
          <a:xfrm>
            <a:off x="578644" y="2964656"/>
            <a:ext cx="2290688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64329153-13"/>
          <p:cNvSpPr/>
          <p:nvPr/>
        </p:nvSpPr>
        <p:spPr>
          <a:xfrm>
            <a:off x="3247951" y="2260997"/>
            <a:ext cx="2647987" cy="1928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964329155-16"/>
          <p:cNvSpPr/>
          <p:nvPr/>
        </p:nvSpPr>
        <p:spPr>
          <a:xfrm>
            <a:off x="3255094" y="2268141"/>
            <a:ext cx="2633701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964329164-28"/>
          <p:cNvSpPr/>
          <p:nvPr/>
        </p:nvSpPr>
        <p:spPr>
          <a:xfrm>
            <a:off x="3426544" y="2443163"/>
            <a:ext cx="257175" cy="257175"/>
          </a:xfrm>
          <a:prstGeom prst="roundRect">
            <a:avLst>
              <a:gd name="adj" fmla="val 7407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0" name="el-1791964329158-22"/>
          <p:cNvCxnSpPr/>
          <p:nvPr/>
        </p:nvCxnSpPr>
        <p:spPr>
          <a:xfrm>
            <a:off x="3426544" y="3207544"/>
            <a:ext cx="22908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64329153-14"/>
          <p:cNvSpPr/>
          <p:nvPr/>
        </p:nvSpPr>
        <p:spPr>
          <a:xfrm>
            <a:off x="6095963" y="2260997"/>
            <a:ext cx="2647876" cy="1928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964329156-17"/>
          <p:cNvSpPr/>
          <p:nvPr/>
        </p:nvSpPr>
        <p:spPr>
          <a:xfrm>
            <a:off x="6103107" y="2268141"/>
            <a:ext cx="263358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964329166-31"/>
          <p:cNvSpPr/>
          <p:nvPr/>
        </p:nvSpPr>
        <p:spPr>
          <a:xfrm>
            <a:off x="6274557" y="2443163"/>
            <a:ext cx="257175" cy="257175"/>
          </a:xfrm>
          <a:prstGeom prst="roundRect">
            <a:avLst>
              <a:gd name="adj" fmla="val 7407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964329159-23"/>
          <p:cNvCxnSpPr/>
          <p:nvPr/>
        </p:nvCxnSpPr>
        <p:spPr>
          <a:xfrm>
            <a:off x="6274557" y="3207544"/>
            <a:ext cx="2290688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964329162-24"/>
          <p:cNvSpPr txBox="1"/>
          <p:nvPr/>
        </p:nvSpPr>
        <p:spPr>
          <a:xfrm>
            <a:off x="478631" y="2443163"/>
            <a:ext cx="45720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壹</a:t>
            </a:r>
            <a:endParaRPr sz="112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29163-26"/>
          <p:cNvSpPr txBox="1"/>
          <p:nvPr/>
        </p:nvSpPr>
        <p:spPr>
          <a:xfrm>
            <a:off x="921544" y="2439591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时代之变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964329157-18"/>
          <p:cNvSpPr txBox="1"/>
          <p:nvPr/>
        </p:nvSpPr>
        <p:spPr>
          <a:xfrm>
            <a:off x="578644" y="3068241"/>
            <a:ext cx="2290688" cy="971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世情国情党情深刻变化，发展模式转型、治理方式变革，党委政府决策对文稿的精准度、前瞻性要求空前提高。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8" name="el-1791964329163-27"/>
          <p:cNvSpPr txBox="1"/>
          <p:nvPr/>
        </p:nvSpPr>
        <p:spPr>
          <a:xfrm>
            <a:off x="3326532" y="2443163"/>
            <a:ext cx="45720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贰</a:t>
            </a:r>
            <a:endParaRPr sz="112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29164-29"/>
          <p:cNvSpPr txBox="1"/>
          <p:nvPr/>
        </p:nvSpPr>
        <p:spPr>
          <a:xfrm>
            <a:off x="3769444" y="2439591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技术之变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64329157-19"/>
          <p:cNvSpPr txBox="1"/>
          <p:nvPr/>
        </p:nvSpPr>
        <p:spPr>
          <a:xfrm>
            <a:off x="3426544" y="3311128"/>
            <a:ext cx="2290800" cy="728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人工智能、大数据深度介入内容生产，传统"爬格子"模式面临效率与质量的双重挑战。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1" name="el-1791964329165-30"/>
          <p:cNvSpPr txBox="1"/>
          <p:nvPr/>
        </p:nvSpPr>
        <p:spPr>
          <a:xfrm>
            <a:off x="6174544" y="2443163"/>
            <a:ext cx="45720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叁</a:t>
            </a:r>
            <a:endParaRPr sz="112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29166-32"/>
          <p:cNvSpPr txBox="1"/>
          <p:nvPr/>
        </p:nvSpPr>
        <p:spPr>
          <a:xfrm>
            <a:off x="6617457" y="2439591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受众之变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964329158-20"/>
          <p:cNvSpPr txBox="1"/>
          <p:nvPr/>
        </p:nvSpPr>
        <p:spPr>
          <a:xfrm>
            <a:off x="6274557" y="3311128"/>
            <a:ext cx="2290688" cy="728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信息传播渠道与话语体系重构，政策解读需更加鲜活、贴近群众，文稿"官话套话"难获认同。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4" name="el-1791964329169-33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29178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29180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29187-10"/>
          <p:cNvCxnSpPr/>
          <p:nvPr/>
        </p:nvCxnSpPr>
        <p:spPr>
          <a:xfrm>
            <a:off x="421481" y="1670968"/>
            <a:ext cx="914" cy="40853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29188-11"/>
          <p:cNvSpPr/>
          <p:nvPr/>
        </p:nvSpPr>
        <p:spPr>
          <a:xfrm>
            <a:off x="614363" y="206521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29184-7"/>
          <p:cNvSpPr/>
          <p:nvPr/>
        </p:nvSpPr>
        <p:spPr>
          <a:xfrm>
            <a:off x="400050" y="2279526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29179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29181-4"/>
          <p:cNvSpPr txBox="1"/>
          <p:nvPr/>
        </p:nvSpPr>
        <p:spPr>
          <a:xfrm>
            <a:off x="585788" y="89297"/>
            <a:ext cx="2346231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大变局下的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应对之策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29186-8"/>
          <p:cNvSpPr txBox="1"/>
          <p:nvPr/>
        </p:nvSpPr>
        <p:spPr>
          <a:xfrm>
            <a:off x="400050" y="1463799"/>
            <a:ext cx="85217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应势而为 · 主动应变</a:t>
            </a:r>
            <a:endParaRPr sz="84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29186-9"/>
          <p:cNvSpPr txBox="1"/>
          <p:nvPr/>
        </p:nvSpPr>
        <p:spPr>
          <a:xfrm>
            <a:off x="614363" y="1670968"/>
            <a:ext cx="8309610" cy="408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2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以更高站位、更强本领、更新方法直面变局</a:t>
            </a:r>
            <a:endParaRPr sz="202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29182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29182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05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29189-12"/>
          <p:cNvSpPr/>
          <p:nvPr/>
        </p:nvSpPr>
        <p:spPr>
          <a:xfrm>
            <a:off x="400050" y="2486695"/>
            <a:ext cx="2647874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964329189-13"/>
          <p:cNvSpPr/>
          <p:nvPr/>
        </p:nvSpPr>
        <p:spPr>
          <a:xfrm>
            <a:off x="3247951" y="2486695"/>
            <a:ext cx="2647988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964329190-14"/>
          <p:cNvSpPr/>
          <p:nvPr/>
        </p:nvSpPr>
        <p:spPr>
          <a:xfrm>
            <a:off x="6095963" y="2486695"/>
            <a:ext cx="2647874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964329191-15"/>
          <p:cNvSpPr txBox="1"/>
          <p:nvPr/>
        </p:nvSpPr>
        <p:spPr>
          <a:xfrm>
            <a:off x="400050" y="2629570"/>
            <a:ext cx="282575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壹 · 求高</a:t>
            </a:r>
            <a:endParaRPr sz="84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7" name="el-1791964329197-21"/>
          <p:cNvSpPr txBox="1"/>
          <p:nvPr/>
        </p:nvSpPr>
        <p:spPr>
          <a:xfrm>
            <a:off x="400050" y="2822451"/>
            <a:ext cx="129301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站位上求高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8" name="el-1791964329192-16"/>
          <p:cNvSpPr txBox="1"/>
          <p:nvPr/>
        </p:nvSpPr>
        <p:spPr>
          <a:xfrm>
            <a:off x="400050" y="3222501"/>
            <a:ext cx="2647876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22262E"/>
                </a:solidFill>
                <a:latin typeface="宋体"/>
                <a:ea typeface="宋体"/>
                <a:cs typeface="宋体"/>
              </a:rPr>
              <a:t>胸怀大局、登高望远，吃透上情、把握下情，站在全局高度谋篇布局。</a:t>
            </a:r>
            <a:endParaRPr sz="1120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9" name="el-1791964329192-17"/>
          <p:cNvSpPr txBox="1"/>
          <p:nvPr/>
        </p:nvSpPr>
        <p:spPr>
          <a:xfrm>
            <a:off x="3247951" y="2629570"/>
            <a:ext cx="282586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贰 · 求硬</a:t>
            </a:r>
            <a:endParaRPr sz="84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964329197-22"/>
          <p:cNvSpPr txBox="1"/>
          <p:nvPr/>
        </p:nvSpPr>
        <p:spPr>
          <a:xfrm>
            <a:off x="3247951" y="2822451"/>
            <a:ext cx="129301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本领上求硬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64329192-18"/>
          <p:cNvSpPr txBox="1"/>
          <p:nvPr/>
        </p:nvSpPr>
        <p:spPr>
          <a:xfrm>
            <a:off x="3247951" y="3222501"/>
            <a:ext cx="2647987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22262E"/>
                </a:solidFill>
                <a:latin typeface="宋体"/>
                <a:ea typeface="宋体"/>
                <a:cs typeface="宋体"/>
              </a:rPr>
              <a:t>强化理论武装、深入调查研究，锻造政治素养、逻辑能力与文字功力。</a:t>
            </a:r>
            <a:endParaRPr sz="1120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2" name="el-1791964329192-19"/>
          <p:cNvSpPr txBox="1"/>
          <p:nvPr/>
        </p:nvSpPr>
        <p:spPr>
          <a:xfrm>
            <a:off x="6095963" y="2629570"/>
            <a:ext cx="2825755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叁 · 求新</a:t>
            </a:r>
            <a:endParaRPr sz="84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29197-23"/>
          <p:cNvSpPr txBox="1"/>
          <p:nvPr/>
        </p:nvSpPr>
        <p:spPr>
          <a:xfrm>
            <a:off x="6095963" y="2822451"/>
            <a:ext cx="129301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方法上求新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964329193-20"/>
          <p:cNvSpPr txBox="1"/>
          <p:nvPr/>
        </p:nvSpPr>
        <p:spPr>
          <a:xfrm>
            <a:off x="6095963" y="3222501"/>
            <a:ext cx="2647876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22262E"/>
                </a:solidFill>
                <a:latin typeface="宋体"/>
                <a:ea typeface="宋体"/>
                <a:cs typeface="宋体"/>
              </a:rPr>
              <a:t>善用智能工具辅助起草、校对、提炼，实现人机协同的写作升级。</a:t>
            </a:r>
            <a:endParaRPr sz="1120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5" name="el-1791964329199-24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64329368-1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64329268-2"/>
          <p:cNvSpPr txBox="1"/>
          <p:nvPr/>
        </p:nvSpPr>
        <p:spPr>
          <a:xfrm>
            <a:off x="-71437" y="2471738"/>
            <a:ext cx="685800" cy="2185988"/>
          </a:xfrm>
          <a:prstGeom prst="rect">
            <a:avLst/>
          </a:prstGeom>
          <a:noFill/>
          <a:ln>
            <a:noFill/>
          </a:ln>
        </p:spPr>
        <p:txBody>
          <a:bodyPr vert="eaVert" wrap="none" lIns="0" tIns="0" rIns="0" bIns="0"/>
          <a:lstStyle/>
          <a:p>
            <a:pPr algn="l">
              <a:lnSpc>
                <a:spcPts val="4045"/>
              </a:lnSpc>
            </a:pPr>
            <a:r>
              <a:rPr sz="3370" spc="338">
                <a:solidFill>
                  <a:srgbClr val="FFFFFF">
                    <a:alpha val="4000"/>
                  </a:srgbClr>
                </a:solidFill>
                <a:latin typeface="黑体"/>
                <a:ea typeface="黑体"/>
                <a:cs typeface="黑体"/>
              </a:rPr>
              <a:t>文以载道</a:t>
            </a:r>
            <a:endParaRPr sz="3370" spc="338">
              <a:solidFill>
                <a:srgbClr val="FFFFFF">
                  <a:alpha val="4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el-1791964329368-15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964329267-1"/>
          <p:cNvSpPr txBox="1"/>
          <p:nvPr/>
        </p:nvSpPr>
        <p:spPr>
          <a:xfrm>
            <a:off x="8072438" y="342900"/>
            <a:ext cx="71294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08D3E">
                    <a:alpha val="24000"/>
                  </a:srgbClr>
                </a:solidFill>
                <a:latin typeface="黑体"/>
                <a:ea typeface="黑体"/>
                <a:cs typeface="黑体"/>
              </a:rPr>
              <a:t>笔下有千军</a:t>
            </a:r>
            <a:endParaRPr sz="780" spc="225">
              <a:solidFill>
                <a:srgbClr val="B08D3E">
                  <a:alpha val="24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6" name="el-1791964329275-8"/>
          <p:cNvCxnSpPr/>
          <p:nvPr/>
        </p:nvCxnSpPr>
        <p:spPr>
          <a:xfrm>
            <a:off x="3053618" y="147875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29275-9"/>
          <p:cNvCxnSpPr/>
          <p:nvPr/>
        </p:nvCxnSpPr>
        <p:spPr>
          <a:xfrm>
            <a:off x="5233132" y="147875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29272-5"/>
          <p:cNvCxnSpPr/>
          <p:nvPr/>
        </p:nvCxnSpPr>
        <p:spPr>
          <a:xfrm>
            <a:off x="4314825" y="3053953"/>
            <a:ext cx="5143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29274-7"/>
          <p:cNvCxnSpPr/>
          <p:nvPr/>
        </p:nvCxnSpPr>
        <p:spPr>
          <a:xfrm>
            <a:off x="2710830" y="3314700"/>
            <a:ext cx="3722340" cy="914"/>
          </a:xfrm>
          <a:prstGeom prst="line">
            <a:avLst/>
          </a:prstGeom>
          <a:ln w="7144" cap="flat">
            <a:solidFill>
              <a:srgbClr val="B08D3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29276-10"/>
          <p:cNvCxnSpPr/>
          <p:nvPr/>
        </p:nvCxnSpPr>
        <p:spPr>
          <a:xfrm>
            <a:off x="2710830" y="3614738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29276-11"/>
          <p:cNvCxnSpPr/>
          <p:nvPr/>
        </p:nvCxnSpPr>
        <p:spPr>
          <a:xfrm>
            <a:off x="6175995" y="3614738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29277-12"/>
          <p:cNvSpPr txBox="1"/>
          <p:nvPr/>
        </p:nvSpPr>
        <p:spPr>
          <a:xfrm>
            <a:off x="4125181" y="1375172"/>
            <a:ext cx="11308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序章 · 贰</a:t>
            </a:r>
            <a:endParaRPr sz="1120" b="1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29273-6"/>
          <p:cNvSpPr txBox="1"/>
          <p:nvPr/>
        </p:nvSpPr>
        <p:spPr>
          <a:xfrm>
            <a:off x="3167360" y="1710928"/>
            <a:ext cx="2809280" cy="11144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8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文稿写作的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438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"三个层次"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29277-13"/>
          <p:cNvSpPr txBox="1"/>
          <p:nvPr/>
        </p:nvSpPr>
        <p:spPr>
          <a:xfrm>
            <a:off x="2699114" y="3504009"/>
            <a:ext cx="374577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FFFFFF">
                    <a:alpha val="72000"/>
                  </a:srgbClr>
                </a:solidFill>
                <a:latin typeface="宋体"/>
                <a:ea typeface="宋体"/>
                <a:cs typeface="宋体"/>
              </a:rPr>
              <a:t>以文叙事 · 以文辅政 · 以文鼎新</a:t>
            </a:r>
            <a:endParaRPr sz="1230" spc="338">
              <a:solidFill>
                <a:srgbClr val="FFFFFF">
                  <a:alpha val="72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5" name="el-1791964329270-4"/>
          <p:cNvSpPr/>
          <p:nvPr/>
        </p:nvSpPr>
        <p:spPr>
          <a:xfrm>
            <a:off x="3036094" y="4707731"/>
            <a:ext cx="30718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20000">
                <a:srgbClr val="B08D3E"/>
              </a:gs>
              <a:gs pos="8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64329268-3"/>
          <p:cNvSpPr txBox="1"/>
          <p:nvPr/>
        </p:nvSpPr>
        <p:spPr>
          <a:xfrm>
            <a:off x="0" y="4750594"/>
            <a:ext cx="914400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450">
                <a:solidFill>
                  <a:srgbClr val="FFFFFF">
                    <a:alpha val="35000"/>
                  </a:srgbClr>
                </a:solidFill>
                <a:latin typeface="宋体"/>
                <a:ea typeface="宋体"/>
                <a:cs typeface="宋体"/>
              </a:rPr>
              <a:t>由词句而框架 · 由框架而思想</a:t>
            </a:r>
            <a:endParaRPr sz="900" spc="450">
              <a:solidFill>
                <a:srgbClr val="FFFFFF">
                  <a:alpha val="35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29595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29599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29609-12"/>
          <p:cNvCxnSpPr/>
          <p:nvPr/>
        </p:nvCxnSpPr>
        <p:spPr>
          <a:xfrm>
            <a:off x="421481" y="1543050"/>
            <a:ext cx="914" cy="44291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29610-13"/>
          <p:cNvSpPr/>
          <p:nvPr/>
        </p:nvSpPr>
        <p:spPr>
          <a:xfrm>
            <a:off x="614363" y="1971675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29605-7"/>
          <p:cNvSpPr/>
          <p:nvPr/>
        </p:nvSpPr>
        <p:spPr>
          <a:xfrm>
            <a:off x="400050" y="2185988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29596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29601-4"/>
          <p:cNvSpPr txBox="1"/>
          <p:nvPr/>
        </p:nvSpPr>
        <p:spPr>
          <a:xfrm>
            <a:off x="585788" y="89297"/>
            <a:ext cx="2346231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文稿写作的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三个层次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29608-8"/>
          <p:cNvSpPr txBox="1"/>
          <p:nvPr/>
        </p:nvSpPr>
        <p:spPr>
          <a:xfrm>
            <a:off x="400050" y="1314450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进阶之道 · 层层递进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29608-9"/>
          <p:cNvSpPr txBox="1"/>
          <p:nvPr/>
        </p:nvSpPr>
        <p:spPr>
          <a:xfrm>
            <a:off x="614363" y="1543050"/>
            <a:ext cx="8529638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25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从"写得像"到"写得好"的价值跃迁</a:t>
            </a:r>
            <a:endParaRPr sz="225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29608-10"/>
          <p:cNvSpPr txBox="1"/>
          <p:nvPr/>
        </p:nvSpPr>
        <p:spPr>
          <a:xfrm>
            <a:off x="2898420" y="3053953"/>
            <a:ext cx="49434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>
                <a:solidFill>
                  <a:srgbClr val="B08D3E"/>
                </a:solidFill>
                <a:latin typeface="黑体"/>
                <a:ea typeface="黑体"/>
                <a:cs typeface="黑体"/>
              </a:rPr>
              <a:t>→</a:t>
            </a:r>
            <a:endParaRPr sz="1570" b="1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2" name="el-1791964329609-11"/>
          <p:cNvSpPr txBox="1"/>
          <p:nvPr/>
        </p:nvSpPr>
        <p:spPr>
          <a:xfrm>
            <a:off x="5751121" y="3053953"/>
            <a:ext cx="49434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570" b="1">
                <a:solidFill>
                  <a:srgbClr val="B08D3E"/>
                </a:solidFill>
                <a:latin typeface="黑体"/>
                <a:ea typeface="黑体"/>
                <a:cs typeface="黑体"/>
              </a:rPr>
              <a:t>→</a:t>
            </a:r>
            <a:endParaRPr sz="1570" b="1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29603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4" name="el-1791964329603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07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964329612-14"/>
          <p:cNvSpPr/>
          <p:nvPr/>
        </p:nvSpPr>
        <p:spPr>
          <a:xfrm>
            <a:off x="400050" y="2393156"/>
            <a:ext cx="2638388" cy="1607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964329613-17"/>
          <p:cNvSpPr/>
          <p:nvPr/>
        </p:nvSpPr>
        <p:spPr>
          <a:xfrm>
            <a:off x="407194" y="2400300"/>
            <a:ext cx="262409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964329622-27"/>
          <p:cNvSpPr/>
          <p:nvPr/>
        </p:nvSpPr>
        <p:spPr>
          <a:xfrm>
            <a:off x="578644" y="2600325"/>
            <a:ext cx="314325" cy="314325"/>
          </a:xfrm>
          <a:prstGeom prst="roundRect">
            <a:avLst>
              <a:gd name="adj" fmla="val 6061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8" name="el-1791964329617-23"/>
          <p:cNvCxnSpPr/>
          <p:nvPr/>
        </p:nvCxnSpPr>
        <p:spPr>
          <a:xfrm>
            <a:off x="578644" y="3061097"/>
            <a:ext cx="22812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64329612-15"/>
          <p:cNvSpPr/>
          <p:nvPr/>
        </p:nvSpPr>
        <p:spPr>
          <a:xfrm>
            <a:off x="3252750" y="2393156"/>
            <a:ext cx="2638388" cy="1607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el-1791964329614-18"/>
          <p:cNvSpPr/>
          <p:nvPr/>
        </p:nvSpPr>
        <p:spPr>
          <a:xfrm>
            <a:off x="3259894" y="2400300"/>
            <a:ext cx="2624099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964329623-30"/>
          <p:cNvSpPr/>
          <p:nvPr/>
        </p:nvSpPr>
        <p:spPr>
          <a:xfrm>
            <a:off x="3431344" y="2600325"/>
            <a:ext cx="314325" cy="314325"/>
          </a:xfrm>
          <a:prstGeom prst="roundRect">
            <a:avLst>
              <a:gd name="adj" fmla="val 6061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2" name="el-1791964329618-24"/>
          <p:cNvCxnSpPr/>
          <p:nvPr/>
        </p:nvCxnSpPr>
        <p:spPr>
          <a:xfrm>
            <a:off x="3431344" y="3061097"/>
            <a:ext cx="22812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el-1791964329613-16"/>
          <p:cNvSpPr/>
          <p:nvPr/>
        </p:nvSpPr>
        <p:spPr>
          <a:xfrm>
            <a:off x="6105451" y="2393156"/>
            <a:ext cx="2638499" cy="16073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el-1791964329615-19"/>
          <p:cNvSpPr/>
          <p:nvPr/>
        </p:nvSpPr>
        <p:spPr>
          <a:xfrm>
            <a:off x="6112594" y="2400300"/>
            <a:ext cx="2624214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964329625-33"/>
          <p:cNvSpPr/>
          <p:nvPr/>
        </p:nvSpPr>
        <p:spPr>
          <a:xfrm>
            <a:off x="6284044" y="2600325"/>
            <a:ext cx="314325" cy="314325"/>
          </a:xfrm>
          <a:prstGeom prst="roundRect">
            <a:avLst>
              <a:gd name="adj" fmla="val 6061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6" name="el-1791964329618-25"/>
          <p:cNvCxnSpPr/>
          <p:nvPr/>
        </p:nvCxnSpPr>
        <p:spPr>
          <a:xfrm>
            <a:off x="6284044" y="3061097"/>
            <a:ext cx="2281312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964329621-26"/>
          <p:cNvSpPr txBox="1"/>
          <p:nvPr/>
        </p:nvSpPr>
        <p:spPr>
          <a:xfrm>
            <a:off x="458629" y="2600325"/>
            <a:ext cx="554355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壹</a:t>
            </a:r>
            <a:endParaRPr sz="135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29622-28"/>
          <p:cNvSpPr txBox="1"/>
          <p:nvPr/>
        </p:nvSpPr>
        <p:spPr>
          <a:xfrm>
            <a:off x="992981" y="2625328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以文叙事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29616-20"/>
          <p:cNvSpPr txBox="1"/>
          <p:nvPr/>
        </p:nvSpPr>
        <p:spPr>
          <a:xfrm>
            <a:off x="578644" y="3164681"/>
            <a:ext cx="2281200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790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写得像 —— 用规范的公文语言把事清楚明白地表述出来，词句选用适宜、语感到位。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0" name="el-1791964329622-29"/>
          <p:cNvSpPr txBox="1"/>
          <p:nvPr/>
        </p:nvSpPr>
        <p:spPr>
          <a:xfrm>
            <a:off x="3311329" y="2600325"/>
            <a:ext cx="554355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贰</a:t>
            </a:r>
            <a:endParaRPr sz="135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964329623-31"/>
          <p:cNvSpPr txBox="1"/>
          <p:nvPr/>
        </p:nvSpPr>
        <p:spPr>
          <a:xfrm>
            <a:off x="3845682" y="2625328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以文辅政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29616-21"/>
          <p:cNvSpPr txBox="1"/>
          <p:nvPr/>
        </p:nvSpPr>
        <p:spPr>
          <a:xfrm>
            <a:off x="3431344" y="3164681"/>
            <a:ext cx="2281200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790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写得是 —— 通过文稿推动公务政务有效开展，段落布局对路、框架结构严谨。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3" name="el-1791964329624-32"/>
          <p:cNvSpPr txBox="1"/>
          <p:nvPr/>
        </p:nvSpPr>
        <p:spPr>
          <a:xfrm>
            <a:off x="6164029" y="2600325"/>
            <a:ext cx="554355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叁</a:t>
            </a:r>
            <a:endParaRPr sz="135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964329625-34"/>
          <p:cNvSpPr txBox="1"/>
          <p:nvPr/>
        </p:nvSpPr>
        <p:spPr>
          <a:xfrm>
            <a:off x="6698382" y="2625328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以文鼎新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964329617-22"/>
          <p:cNvSpPr txBox="1"/>
          <p:nvPr/>
        </p:nvSpPr>
        <p:spPr>
          <a:xfrm>
            <a:off x="6284044" y="3164681"/>
            <a:ext cx="2281312" cy="685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790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写得好 —— 在文稿中提出创新性主张和措施，思想敏锐、理论深入、问题透彻。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6" name="el-1791964329628-35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29656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29658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29665-10"/>
          <p:cNvCxnSpPr/>
          <p:nvPr/>
        </p:nvCxnSpPr>
        <p:spPr>
          <a:xfrm>
            <a:off x="421481" y="1220912"/>
            <a:ext cx="914" cy="471488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29666-11"/>
          <p:cNvSpPr/>
          <p:nvPr/>
        </p:nvSpPr>
        <p:spPr>
          <a:xfrm>
            <a:off x="614363" y="1678112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29662-7"/>
          <p:cNvSpPr/>
          <p:nvPr/>
        </p:nvSpPr>
        <p:spPr>
          <a:xfrm>
            <a:off x="400050" y="1892424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29657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29659-4"/>
          <p:cNvSpPr txBox="1"/>
          <p:nvPr/>
        </p:nvSpPr>
        <p:spPr>
          <a:xfrm>
            <a:off x="585788" y="89297"/>
            <a:ext cx="3709620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从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"词句"</a:t>
            </a: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到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"思想"</a:t>
            </a: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的进阶之路</a:t>
            </a:r>
            <a:endParaRPr sz="1800" b="1" spc="113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29664-8"/>
          <p:cNvSpPr txBox="1"/>
          <p:nvPr/>
        </p:nvSpPr>
        <p:spPr>
          <a:xfrm>
            <a:off x="400050" y="992312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能力跃迁 · 三层进阶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29665-9"/>
          <p:cNvSpPr txBox="1"/>
          <p:nvPr/>
        </p:nvSpPr>
        <p:spPr>
          <a:xfrm>
            <a:off x="614363" y="1220912"/>
            <a:ext cx="8329613" cy="4714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2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写手的三个层级：从执笔到谋事</a:t>
            </a:r>
            <a:endParaRPr sz="22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29660-5"/>
          <p:cNvSpPr txBox="1"/>
          <p:nvPr/>
        </p:nvSpPr>
        <p:spPr>
          <a:xfrm>
            <a:off x="400050" y="4900613"/>
            <a:ext cx="2212821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从"词句"到"思想" · 笔力进阶三层模型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29660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08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13" name="el-1791964329667-12"/>
          <p:cNvCxnSpPr/>
          <p:nvPr/>
        </p:nvCxnSpPr>
        <p:spPr>
          <a:xfrm>
            <a:off x="414338" y="2888196"/>
            <a:ext cx="157163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91964329667-13"/>
          <p:cNvCxnSpPr/>
          <p:nvPr/>
        </p:nvCxnSpPr>
        <p:spPr>
          <a:xfrm>
            <a:off x="421481" y="2299618"/>
            <a:ext cx="914" cy="595722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91964329676-23"/>
          <p:cNvCxnSpPr/>
          <p:nvPr/>
        </p:nvCxnSpPr>
        <p:spPr>
          <a:xfrm>
            <a:off x="1100138" y="2834618"/>
            <a:ext cx="7643813" cy="914"/>
          </a:xfrm>
          <a:prstGeom prst="line">
            <a:avLst/>
          </a:prstGeom>
          <a:ln w="7144" cap="flat">
            <a:solidFill>
              <a:srgbClr val="E4E0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91964329668-14"/>
          <p:cNvCxnSpPr/>
          <p:nvPr/>
        </p:nvCxnSpPr>
        <p:spPr>
          <a:xfrm>
            <a:off x="700088" y="3612505"/>
            <a:ext cx="157163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91964329668-15"/>
          <p:cNvCxnSpPr/>
          <p:nvPr/>
        </p:nvCxnSpPr>
        <p:spPr>
          <a:xfrm>
            <a:off x="707231" y="3023927"/>
            <a:ext cx="914" cy="595722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964329677-24"/>
          <p:cNvCxnSpPr/>
          <p:nvPr/>
        </p:nvCxnSpPr>
        <p:spPr>
          <a:xfrm>
            <a:off x="1385888" y="3558927"/>
            <a:ext cx="7358063" cy="914"/>
          </a:xfrm>
          <a:prstGeom prst="line">
            <a:avLst/>
          </a:prstGeom>
          <a:ln w="7144" cap="flat">
            <a:solidFill>
              <a:srgbClr val="E4E0D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91964329668-16"/>
          <p:cNvCxnSpPr/>
          <p:nvPr/>
        </p:nvCxnSpPr>
        <p:spPr>
          <a:xfrm>
            <a:off x="992981" y="3748236"/>
            <a:ext cx="914" cy="157163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964329679-25"/>
          <p:cNvSpPr txBox="1"/>
          <p:nvPr/>
        </p:nvSpPr>
        <p:spPr>
          <a:xfrm>
            <a:off x="1100138" y="2228180"/>
            <a:ext cx="7773829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第一层次：</a:t>
            </a:r>
            <a:r>
              <a:rPr sz="146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领导出框架，写手能出词句</a:t>
            </a:r>
            <a:endParaRPr sz="146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64329681-28"/>
          <p:cNvSpPr txBox="1"/>
          <p:nvPr/>
        </p:nvSpPr>
        <p:spPr>
          <a:xfrm>
            <a:off x="1100138" y="2545296"/>
            <a:ext cx="6529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做好体制内常用词句积累，熟悉话语风格，让文稿表达精准合规。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2" name="el-1791964329680-26"/>
          <p:cNvSpPr txBox="1"/>
          <p:nvPr/>
        </p:nvSpPr>
        <p:spPr>
          <a:xfrm>
            <a:off x="1385888" y="2952490"/>
            <a:ext cx="7488079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第二层次：</a:t>
            </a:r>
            <a:r>
              <a:rPr sz="146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领导出思想，写手能出框架</a:t>
            </a:r>
            <a:endParaRPr sz="146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29682-29"/>
          <p:cNvSpPr txBox="1"/>
          <p:nvPr/>
        </p:nvSpPr>
        <p:spPr>
          <a:xfrm>
            <a:off x="1385888" y="3269605"/>
            <a:ext cx="6529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研究不同体例框架，练好拟提纲本领，构建逻辑严密的文稿结构。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4" name="el-1791964329680-27"/>
          <p:cNvSpPr txBox="1"/>
          <p:nvPr/>
        </p:nvSpPr>
        <p:spPr>
          <a:xfrm>
            <a:off x="1671638" y="3676799"/>
            <a:ext cx="7202329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第三层次：</a:t>
            </a:r>
            <a:r>
              <a:rPr sz="146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领导画画圈，写手能出思想</a:t>
            </a:r>
            <a:endParaRPr sz="146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64329682-30"/>
          <p:cNvSpPr txBox="1"/>
          <p:nvPr/>
        </p:nvSpPr>
        <p:spPr>
          <a:xfrm>
            <a:off x="1671638" y="3993914"/>
            <a:ext cx="65293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深入研究工作，培养解决问题敏锐性，以思想引领文稿价值。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6" name="el-1791964329672-18"/>
          <p:cNvSpPr/>
          <p:nvPr/>
        </p:nvSpPr>
        <p:spPr>
          <a:xfrm>
            <a:off x="557213" y="2313905"/>
            <a:ext cx="371475" cy="371475"/>
          </a:xfrm>
          <a:prstGeom prst="ellipse">
            <a:avLst/>
          </a:prstGeom>
          <a:solidFill>
            <a:srgbClr val="C62828"/>
          </a:solidFill>
          <a:ln w="7144" algn="in">
            <a:solidFill>
              <a:srgbClr val="FAF9F6"/>
            </a:solidFill>
            <a:prstDash val="solid"/>
          </a:ln>
          <a:effectLst>
            <a:outerShdw blurRad="42863" dist="14288" dir="5400000" algn="ctr">
              <a:srgbClr val="C62828">
                <a:alpha val="12000"/>
              </a:srgbClr>
            </a:outerShdw>
          </a:effectLst>
        </p:spPr>
        <p:txBody>
          <a:bodyPr/>
          <a:lstStyle/>
          <a:p/>
        </p:txBody>
      </p:sp>
      <p:sp>
        <p:nvSpPr>
          <p:cNvPr id="27" name="el-1791964329673-20"/>
          <p:cNvSpPr/>
          <p:nvPr/>
        </p:nvSpPr>
        <p:spPr>
          <a:xfrm>
            <a:off x="842963" y="3038215"/>
            <a:ext cx="371475" cy="371475"/>
          </a:xfrm>
          <a:prstGeom prst="ellipse">
            <a:avLst/>
          </a:prstGeom>
          <a:solidFill>
            <a:srgbClr val="C62828"/>
          </a:solidFill>
          <a:ln w="7144" algn="in">
            <a:solidFill>
              <a:srgbClr val="FAF9F6"/>
            </a:solidFill>
            <a:prstDash val="solid"/>
          </a:ln>
          <a:effectLst>
            <a:outerShdw blurRad="42863" dist="14288" dir="5400000" algn="ctr">
              <a:srgbClr val="C62828">
                <a:alpha val="12000"/>
              </a:srgbClr>
            </a:outerShdw>
          </a:effectLst>
        </p:spPr>
        <p:txBody>
          <a:bodyPr/>
          <a:lstStyle/>
          <a:p/>
        </p:txBody>
      </p:sp>
      <p:sp>
        <p:nvSpPr>
          <p:cNvPr id="28" name="el-1791964329674-22"/>
          <p:cNvSpPr/>
          <p:nvPr/>
        </p:nvSpPr>
        <p:spPr>
          <a:xfrm>
            <a:off x="1128713" y="3762524"/>
            <a:ext cx="371475" cy="371475"/>
          </a:xfrm>
          <a:prstGeom prst="ellipse">
            <a:avLst/>
          </a:prstGeom>
          <a:solidFill>
            <a:srgbClr val="C62828"/>
          </a:solidFill>
          <a:ln w="7144" algn="in">
            <a:solidFill>
              <a:srgbClr val="FAF9F6"/>
            </a:solidFill>
            <a:prstDash val="solid"/>
          </a:ln>
          <a:effectLst>
            <a:outerShdw blurRad="42863" dist="14288" dir="5400000" algn="ctr">
              <a:srgbClr val="C62828">
                <a:alpha val="12000"/>
              </a:srgbClr>
            </a:outerShdw>
          </a:effectLst>
        </p:spPr>
        <p:txBody>
          <a:bodyPr/>
          <a:lstStyle/>
          <a:p/>
        </p:txBody>
      </p:sp>
      <p:sp>
        <p:nvSpPr>
          <p:cNvPr id="29" name="el-1791964329670-17"/>
          <p:cNvSpPr txBox="1"/>
          <p:nvPr/>
        </p:nvSpPr>
        <p:spPr>
          <a:xfrm>
            <a:off x="454343" y="2385343"/>
            <a:ext cx="577215" cy="2286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C62828">
                <a:alpha val="1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一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64329672-19"/>
          <p:cNvSpPr txBox="1"/>
          <p:nvPr/>
        </p:nvSpPr>
        <p:spPr>
          <a:xfrm>
            <a:off x="740092" y="3109652"/>
            <a:ext cx="577215" cy="2286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C62828">
                <a:alpha val="1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二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964329673-21"/>
          <p:cNvSpPr txBox="1"/>
          <p:nvPr/>
        </p:nvSpPr>
        <p:spPr>
          <a:xfrm>
            <a:off x="1025842" y="3833961"/>
            <a:ext cx="577215" cy="228600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C62828">
                <a:alpha val="12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三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29685-3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el-1791964329685-32"/>
          <p:cNvSpPr/>
          <p:nvPr/>
        </p:nvSpPr>
        <p:spPr>
          <a:xfrm>
            <a:off x="0" y="28575"/>
            <a:ext cx="91440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64329797-1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64329699-2"/>
          <p:cNvSpPr txBox="1"/>
          <p:nvPr/>
        </p:nvSpPr>
        <p:spPr>
          <a:xfrm>
            <a:off x="-71437" y="2471738"/>
            <a:ext cx="685800" cy="2185988"/>
          </a:xfrm>
          <a:prstGeom prst="rect">
            <a:avLst/>
          </a:prstGeom>
          <a:noFill/>
          <a:ln>
            <a:noFill/>
          </a:ln>
        </p:spPr>
        <p:txBody>
          <a:bodyPr vert="eaVert" wrap="none" lIns="0" tIns="0" rIns="0" bIns="0"/>
          <a:lstStyle/>
          <a:p>
            <a:pPr algn="l">
              <a:lnSpc>
                <a:spcPts val="4045"/>
              </a:lnSpc>
            </a:pPr>
            <a:r>
              <a:rPr sz="3370" spc="338">
                <a:solidFill>
                  <a:srgbClr val="FFFFFF">
                    <a:alpha val="4000"/>
                  </a:srgbClr>
                </a:solidFill>
                <a:latin typeface="黑体"/>
                <a:ea typeface="黑体"/>
                <a:cs typeface="黑体"/>
              </a:rPr>
              <a:t>以文辅政</a:t>
            </a:r>
            <a:endParaRPr sz="3370" spc="338">
              <a:solidFill>
                <a:srgbClr val="FFFFFF">
                  <a:alpha val="4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el-1791964329798-15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964329698-1"/>
          <p:cNvSpPr txBox="1"/>
          <p:nvPr/>
        </p:nvSpPr>
        <p:spPr>
          <a:xfrm>
            <a:off x="7482743" y="342900"/>
            <a:ext cx="149466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08D3E">
                    <a:alpha val="24000"/>
                  </a:srgbClr>
                </a:solidFill>
                <a:latin typeface="黑体"/>
                <a:ea typeface="黑体"/>
                <a:cs typeface="黑体"/>
              </a:rPr>
              <a:t>站位 · 视角 · 内容</a:t>
            </a:r>
            <a:endParaRPr sz="780" spc="225">
              <a:solidFill>
                <a:srgbClr val="B08D3E">
                  <a:alpha val="24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6" name="el-1791964329706-8"/>
          <p:cNvCxnSpPr/>
          <p:nvPr/>
        </p:nvCxnSpPr>
        <p:spPr>
          <a:xfrm>
            <a:off x="3054065" y="147875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29706-9"/>
          <p:cNvCxnSpPr/>
          <p:nvPr/>
        </p:nvCxnSpPr>
        <p:spPr>
          <a:xfrm>
            <a:off x="5232685" y="147875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29703-5"/>
          <p:cNvCxnSpPr/>
          <p:nvPr/>
        </p:nvCxnSpPr>
        <p:spPr>
          <a:xfrm>
            <a:off x="4314825" y="3064669"/>
            <a:ext cx="5143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29704-7"/>
          <p:cNvCxnSpPr/>
          <p:nvPr/>
        </p:nvCxnSpPr>
        <p:spPr>
          <a:xfrm>
            <a:off x="3010867" y="3325416"/>
            <a:ext cx="3122265" cy="914"/>
          </a:xfrm>
          <a:prstGeom prst="line">
            <a:avLst/>
          </a:prstGeom>
          <a:ln w="7144" cap="flat">
            <a:solidFill>
              <a:srgbClr val="B08D3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29706-10"/>
          <p:cNvCxnSpPr/>
          <p:nvPr/>
        </p:nvCxnSpPr>
        <p:spPr>
          <a:xfrm>
            <a:off x="3010867" y="3625453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29706-11"/>
          <p:cNvCxnSpPr/>
          <p:nvPr/>
        </p:nvCxnSpPr>
        <p:spPr>
          <a:xfrm>
            <a:off x="5875958" y="3625453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29707-12"/>
          <p:cNvSpPr txBox="1"/>
          <p:nvPr/>
        </p:nvSpPr>
        <p:spPr>
          <a:xfrm>
            <a:off x="4125627" y="1364456"/>
            <a:ext cx="112991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叁 · 要点</a:t>
            </a:r>
            <a:endParaRPr sz="1120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29703-6"/>
          <p:cNvSpPr txBox="1"/>
          <p:nvPr/>
        </p:nvSpPr>
        <p:spPr>
          <a:xfrm>
            <a:off x="2986088" y="1721644"/>
            <a:ext cx="3171825" cy="11144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8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文稿写作的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438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“三个要点”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29707-13"/>
          <p:cNvSpPr txBox="1"/>
          <p:nvPr/>
        </p:nvSpPr>
        <p:spPr>
          <a:xfrm>
            <a:off x="2999152" y="3514725"/>
            <a:ext cx="3145697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FFFFFF">
                    <a:alpha val="72000"/>
                  </a:srgbClr>
                </a:solidFill>
                <a:latin typeface="宋体"/>
                <a:ea typeface="宋体"/>
                <a:cs typeface="宋体"/>
              </a:rPr>
              <a:t>站位高 · 视角新 · 内容实</a:t>
            </a:r>
            <a:endParaRPr sz="1230" spc="338">
              <a:solidFill>
                <a:srgbClr val="FFFFFF">
                  <a:alpha val="72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5" name="el-1791964329701-4"/>
          <p:cNvSpPr/>
          <p:nvPr/>
        </p:nvSpPr>
        <p:spPr>
          <a:xfrm>
            <a:off x="3036094" y="4707731"/>
            <a:ext cx="30718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20000">
                <a:srgbClr val="B08D3E"/>
              </a:gs>
              <a:gs pos="8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64329699-3"/>
          <p:cNvSpPr txBox="1"/>
          <p:nvPr/>
        </p:nvSpPr>
        <p:spPr>
          <a:xfrm>
            <a:off x="0" y="4750594"/>
            <a:ext cx="914400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450">
                <a:solidFill>
                  <a:srgbClr val="FFFFFF">
                    <a:alpha val="35000"/>
                  </a:srgbClr>
                </a:solidFill>
                <a:latin typeface="宋体"/>
                <a:ea typeface="宋体"/>
                <a:cs typeface="宋体"/>
              </a:rPr>
              <a:t>苟日新 · 日日新 · 又日新</a:t>
            </a:r>
            <a:endParaRPr sz="900" spc="450">
              <a:solidFill>
                <a:srgbClr val="FFFFFF">
                  <a:alpha val="35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003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0036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0045-10"/>
          <p:cNvCxnSpPr/>
          <p:nvPr/>
        </p:nvCxnSpPr>
        <p:spPr>
          <a:xfrm>
            <a:off x="421481" y="1389459"/>
            <a:ext cx="914" cy="44291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0046-11"/>
          <p:cNvSpPr/>
          <p:nvPr/>
        </p:nvSpPr>
        <p:spPr>
          <a:xfrm>
            <a:off x="614363" y="1818084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30041-7"/>
          <p:cNvSpPr/>
          <p:nvPr/>
        </p:nvSpPr>
        <p:spPr>
          <a:xfrm>
            <a:off x="400050" y="2060972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30035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30038-4"/>
          <p:cNvSpPr txBox="1"/>
          <p:nvPr/>
        </p:nvSpPr>
        <p:spPr>
          <a:xfrm>
            <a:off x="585788" y="89297"/>
            <a:ext cx="2346231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文稿写作的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三个要点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0044-8"/>
          <p:cNvSpPr txBox="1"/>
          <p:nvPr/>
        </p:nvSpPr>
        <p:spPr>
          <a:xfrm>
            <a:off x="400050" y="1160859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核心准则 · 尺度与境界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0044-9"/>
          <p:cNvSpPr txBox="1"/>
          <p:nvPr/>
        </p:nvSpPr>
        <p:spPr>
          <a:xfrm>
            <a:off x="614363" y="1389459"/>
            <a:ext cx="8529638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25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站位高 · 视角新 · 内容实</a:t>
            </a:r>
            <a:endParaRPr sz="225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30039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30039-6"/>
          <p:cNvSpPr txBox="1"/>
          <p:nvPr/>
        </p:nvSpPr>
        <p:spPr>
          <a:xfrm>
            <a:off x="8416007" y="4889897"/>
            <a:ext cx="6429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B08D3E"/>
                </a:solidFill>
                <a:latin typeface="黑体"/>
                <a:ea typeface="黑体"/>
                <a:cs typeface="黑体"/>
              </a:rPr>
              <a:t>10 / 26</a:t>
            </a:r>
            <a:endParaRPr sz="840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0047-12"/>
          <p:cNvSpPr/>
          <p:nvPr/>
        </p:nvSpPr>
        <p:spPr>
          <a:xfrm>
            <a:off x="400050" y="2296716"/>
            <a:ext cx="2647876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964330049-15"/>
          <p:cNvCxnSpPr/>
          <p:nvPr/>
        </p:nvCxnSpPr>
        <p:spPr>
          <a:xfrm>
            <a:off x="400050" y="2311003"/>
            <a:ext cx="2647876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91964330057-27"/>
          <p:cNvCxnSpPr/>
          <p:nvPr/>
        </p:nvCxnSpPr>
        <p:spPr>
          <a:xfrm>
            <a:off x="578644" y="3157538"/>
            <a:ext cx="2290688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64330048-13"/>
          <p:cNvSpPr/>
          <p:nvPr/>
        </p:nvSpPr>
        <p:spPr>
          <a:xfrm>
            <a:off x="3247951" y="2296716"/>
            <a:ext cx="2647987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964330050-16"/>
          <p:cNvCxnSpPr/>
          <p:nvPr/>
        </p:nvCxnSpPr>
        <p:spPr>
          <a:xfrm>
            <a:off x="3247951" y="2311003"/>
            <a:ext cx="2647987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964330058-28"/>
          <p:cNvCxnSpPr/>
          <p:nvPr/>
        </p:nvCxnSpPr>
        <p:spPr>
          <a:xfrm>
            <a:off x="3426544" y="3157538"/>
            <a:ext cx="22908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64330048-14"/>
          <p:cNvSpPr/>
          <p:nvPr/>
        </p:nvSpPr>
        <p:spPr>
          <a:xfrm>
            <a:off x="6095963" y="2296716"/>
            <a:ext cx="2647876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964330051-17"/>
          <p:cNvCxnSpPr/>
          <p:nvPr/>
        </p:nvCxnSpPr>
        <p:spPr>
          <a:xfrm>
            <a:off x="6095963" y="2311003"/>
            <a:ext cx="2647876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-1791964330059-29"/>
          <p:cNvCxnSpPr/>
          <p:nvPr/>
        </p:nvCxnSpPr>
        <p:spPr>
          <a:xfrm>
            <a:off x="6274557" y="3157538"/>
            <a:ext cx="2290688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964330053-18"/>
          <p:cNvSpPr txBox="1"/>
          <p:nvPr/>
        </p:nvSpPr>
        <p:spPr>
          <a:xfrm>
            <a:off x="578644" y="2525316"/>
            <a:ext cx="244070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站位高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0053-19"/>
          <p:cNvSpPr txBox="1"/>
          <p:nvPr/>
        </p:nvSpPr>
        <p:spPr>
          <a:xfrm>
            <a:off x="578644" y="2896791"/>
            <a:ext cx="250414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i="1" spc="56">
                <a:solidFill>
                  <a:srgbClr val="B08D3E"/>
                </a:solidFill>
                <a:latin typeface="宋体"/>
                <a:ea typeface="宋体"/>
                <a:cs typeface="宋体"/>
              </a:rPr>
              <a:t>登高望远 · 胸怀大局</a:t>
            </a:r>
            <a:endParaRPr sz="1010" i="1" spc="56">
              <a:solidFill>
                <a:srgbClr val="B08D3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4" name="el-1791964330054-20"/>
          <p:cNvSpPr txBox="1"/>
          <p:nvPr/>
        </p:nvSpPr>
        <p:spPr>
          <a:xfrm>
            <a:off x="578644" y="3291483"/>
            <a:ext cx="2290688" cy="7125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855"/>
              </a:lnSpc>
            </a:pPr>
            <a:r>
              <a:rPr sz="106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全面贯彻党中央精神、体现本级党委要求，胸怀大局、登高望远，站位全局认识把握。</a:t>
            </a:r>
            <a:endParaRPr sz="106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5" name="el-1791964330054-21"/>
          <p:cNvSpPr txBox="1"/>
          <p:nvPr/>
        </p:nvSpPr>
        <p:spPr>
          <a:xfrm>
            <a:off x="3426544" y="2525316"/>
            <a:ext cx="2440818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视角新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0054-22"/>
          <p:cNvSpPr txBox="1"/>
          <p:nvPr/>
        </p:nvSpPr>
        <p:spPr>
          <a:xfrm>
            <a:off x="3426544" y="2896791"/>
            <a:ext cx="262769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i="1" spc="56">
                <a:solidFill>
                  <a:srgbClr val="B08D3E"/>
                </a:solidFill>
                <a:latin typeface="宋体"/>
                <a:ea typeface="宋体"/>
                <a:cs typeface="宋体"/>
              </a:rPr>
              <a:t>苟日新 · 日日新 · 又日新</a:t>
            </a:r>
            <a:endParaRPr sz="1010" i="1" spc="56">
              <a:solidFill>
                <a:srgbClr val="B08D3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30055-23"/>
          <p:cNvSpPr txBox="1"/>
          <p:nvPr/>
        </p:nvSpPr>
        <p:spPr>
          <a:xfrm>
            <a:off x="3426544" y="3291483"/>
            <a:ext cx="2290800" cy="7125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855"/>
              </a:lnSpc>
            </a:pPr>
            <a:r>
              <a:rPr sz="106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打破传统思维套路，以新视角分析问题、新思路谋划措施，做到"苟日新、日日新、又日新"。</a:t>
            </a:r>
            <a:endParaRPr sz="106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8" name="el-1791964330055-24"/>
          <p:cNvSpPr txBox="1"/>
          <p:nvPr/>
        </p:nvSpPr>
        <p:spPr>
          <a:xfrm>
            <a:off x="6274557" y="2525316"/>
            <a:ext cx="244070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内容实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30055-25"/>
          <p:cNvSpPr txBox="1"/>
          <p:nvPr/>
        </p:nvSpPr>
        <p:spPr>
          <a:xfrm>
            <a:off x="6274557" y="2896791"/>
            <a:ext cx="250414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i="1" spc="56">
                <a:solidFill>
                  <a:srgbClr val="B08D3E"/>
                </a:solidFill>
                <a:latin typeface="宋体"/>
                <a:ea typeface="宋体"/>
                <a:cs typeface="宋体"/>
              </a:rPr>
              <a:t>见人见事 · 见成效</a:t>
            </a:r>
            <a:endParaRPr sz="1010" i="1" spc="56">
              <a:solidFill>
                <a:srgbClr val="B08D3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0" name="el-1791964330056-26"/>
          <p:cNvSpPr txBox="1"/>
          <p:nvPr/>
        </p:nvSpPr>
        <p:spPr>
          <a:xfrm>
            <a:off x="6274557" y="3529013"/>
            <a:ext cx="2290688" cy="4750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855"/>
              </a:lnSpc>
            </a:pPr>
            <a:r>
              <a:rPr sz="106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有实打实的"干货"，报告真实客观、措施贴合实际，见人见事见成效。</a:t>
            </a:r>
            <a:endParaRPr sz="106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1" name="el-1791964330061-30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009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0097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0104-10"/>
          <p:cNvCxnSpPr/>
          <p:nvPr/>
        </p:nvCxnSpPr>
        <p:spPr>
          <a:xfrm>
            <a:off x="421481" y="1431652"/>
            <a:ext cx="914" cy="40853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0105-11"/>
          <p:cNvSpPr/>
          <p:nvPr/>
        </p:nvSpPr>
        <p:spPr>
          <a:xfrm>
            <a:off x="614363" y="1825898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30101-7"/>
          <p:cNvSpPr/>
          <p:nvPr/>
        </p:nvSpPr>
        <p:spPr>
          <a:xfrm>
            <a:off x="400050" y="2068785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30095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30098-4"/>
          <p:cNvSpPr txBox="1"/>
          <p:nvPr/>
        </p:nvSpPr>
        <p:spPr>
          <a:xfrm>
            <a:off x="585788" y="89297"/>
            <a:ext cx="2589118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结构与语言的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两个关键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0103-8"/>
          <p:cNvSpPr txBox="1"/>
          <p:nvPr/>
        </p:nvSpPr>
        <p:spPr>
          <a:xfrm>
            <a:off x="400050" y="1224483"/>
            <a:ext cx="85217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谋篇 · 炼字</a:t>
            </a:r>
            <a:endParaRPr sz="84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0103-9"/>
          <p:cNvSpPr txBox="1"/>
          <p:nvPr/>
        </p:nvSpPr>
        <p:spPr>
          <a:xfrm>
            <a:off x="614363" y="1431652"/>
            <a:ext cx="8309610" cy="408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2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框架立骨，文字生辉</a:t>
            </a:r>
            <a:endParaRPr sz="202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30099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30099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11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0106-12"/>
          <p:cNvSpPr/>
          <p:nvPr/>
        </p:nvSpPr>
        <p:spPr>
          <a:xfrm>
            <a:off x="400050" y="2304529"/>
            <a:ext cx="4071938" cy="1785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64330107-14"/>
          <p:cNvSpPr/>
          <p:nvPr/>
        </p:nvSpPr>
        <p:spPr>
          <a:xfrm>
            <a:off x="407194" y="2311673"/>
            <a:ext cx="4057650" cy="357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964330113-22"/>
          <p:cNvSpPr/>
          <p:nvPr/>
        </p:nvSpPr>
        <p:spPr>
          <a:xfrm>
            <a:off x="607219" y="2776017"/>
            <a:ext cx="2600211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9D4C9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964330111-20"/>
          <p:cNvCxnSpPr/>
          <p:nvPr/>
        </p:nvCxnSpPr>
        <p:spPr>
          <a:xfrm>
            <a:off x="607219" y="3308226"/>
            <a:ext cx="36576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64330106-13"/>
          <p:cNvSpPr/>
          <p:nvPr/>
        </p:nvSpPr>
        <p:spPr>
          <a:xfrm>
            <a:off x="4672013" y="2304529"/>
            <a:ext cx="4071938" cy="1785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964330108-15"/>
          <p:cNvSpPr/>
          <p:nvPr/>
        </p:nvSpPr>
        <p:spPr>
          <a:xfrm>
            <a:off x="4679156" y="2311673"/>
            <a:ext cx="4057650" cy="357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964330114-23"/>
          <p:cNvSpPr/>
          <p:nvPr/>
        </p:nvSpPr>
        <p:spPr>
          <a:xfrm>
            <a:off x="4879181" y="2776017"/>
            <a:ext cx="2600211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9D4C9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0" name="el-1791964330112-21"/>
          <p:cNvCxnSpPr/>
          <p:nvPr/>
        </p:nvCxnSpPr>
        <p:spPr>
          <a:xfrm>
            <a:off x="4879181" y="3308226"/>
            <a:ext cx="36576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64330109-16"/>
          <p:cNvSpPr txBox="1"/>
          <p:nvPr/>
        </p:nvSpPr>
        <p:spPr>
          <a:xfrm>
            <a:off x="607219" y="2511698"/>
            <a:ext cx="38354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壹 · 骨架</a:t>
            </a:r>
            <a:endParaRPr sz="840" b="1" spc="113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964330114-24"/>
          <p:cNvSpPr txBox="1"/>
          <p:nvPr/>
        </p:nvSpPr>
        <p:spPr>
          <a:xfrm>
            <a:off x="607219" y="2776017"/>
            <a:ext cx="1131682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结构要优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0110-17"/>
          <p:cNvSpPr txBox="1"/>
          <p:nvPr/>
        </p:nvSpPr>
        <p:spPr>
          <a:xfrm>
            <a:off x="607219" y="3426098"/>
            <a:ext cx="3657600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22262E"/>
                </a:solidFill>
                <a:latin typeface="宋体"/>
                <a:ea typeface="宋体"/>
                <a:cs typeface="宋体"/>
              </a:rPr>
              <a:t>层级分明、逻辑清晰，避免"叠床架屋"、大小标题错乱，坚持谋篇布局、搭好框架。</a:t>
            </a:r>
            <a:endParaRPr sz="1120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4" name="el-1791964330110-18"/>
          <p:cNvSpPr txBox="1"/>
          <p:nvPr/>
        </p:nvSpPr>
        <p:spPr>
          <a:xfrm>
            <a:off x="4879181" y="2511698"/>
            <a:ext cx="38354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8D3E"/>
                </a:solidFill>
                <a:latin typeface="黑体"/>
                <a:ea typeface="黑体"/>
                <a:cs typeface="黑体"/>
              </a:rPr>
              <a:t>贰 · 文脉</a:t>
            </a:r>
            <a:endParaRPr sz="840" b="1" spc="113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64330115-25"/>
          <p:cNvSpPr txBox="1"/>
          <p:nvPr/>
        </p:nvSpPr>
        <p:spPr>
          <a:xfrm>
            <a:off x="4879181" y="2776017"/>
            <a:ext cx="1131682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语言要精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0110-19"/>
          <p:cNvSpPr txBox="1"/>
          <p:nvPr/>
        </p:nvSpPr>
        <p:spPr>
          <a:xfrm>
            <a:off x="4879181" y="3426098"/>
            <a:ext cx="3657600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22262E"/>
                </a:solidFill>
                <a:latin typeface="宋体"/>
                <a:ea typeface="宋体"/>
                <a:cs typeface="宋体"/>
              </a:rPr>
              <a:t>表述准确、文字精炼，避免空话套话，善用鲜活数据与典型事例支撑观点。</a:t>
            </a:r>
            <a:endParaRPr sz="1120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30116-2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64330244-1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64330146-2"/>
          <p:cNvSpPr txBox="1"/>
          <p:nvPr/>
        </p:nvSpPr>
        <p:spPr>
          <a:xfrm>
            <a:off x="-71437" y="2471738"/>
            <a:ext cx="685800" cy="2185988"/>
          </a:xfrm>
          <a:prstGeom prst="rect">
            <a:avLst/>
          </a:prstGeom>
          <a:noFill/>
          <a:ln>
            <a:noFill/>
          </a:ln>
        </p:spPr>
        <p:txBody>
          <a:bodyPr vert="eaVert" wrap="none" lIns="0" tIns="0" rIns="0" bIns="0"/>
          <a:lstStyle/>
          <a:p>
            <a:pPr algn="l">
              <a:lnSpc>
                <a:spcPts val="4045"/>
              </a:lnSpc>
            </a:pPr>
            <a:r>
              <a:rPr sz="3370" spc="338">
                <a:solidFill>
                  <a:srgbClr val="FFFFFF">
                    <a:alpha val="4000"/>
                  </a:srgbClr>
                </a:solidFill>
                <a:latin typeface="黑体"/>
                <a:ea typeface="黑体"/>
                <a:cs typeface="黑体"/>
              </a:rPr>
              <a:t>积厚成势</a:t>
            </a:r>
            <a:endParaRPr sz="3370" spc="338">
              <a:solidFill>
                <a:srgbClr val="FFFFFF">
                  <a:alpha val="4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el-1791964330245-15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964330145-1"/>
          <p:cNvSpPr txBox="1"/>
          <p:nvPr/>
        </p:nvSpPr>
        <p:spPr>
          <a:xfrm>
            <a:off x="7150224" y="342900"/>
            <a:ext cx="199377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08D3E">
                    <a:alpha val="24000"/>
                  </a:srgbClr>
                </a:solidFill>
                <a:latin typeface="黑体"/>
                <a:ea typeface="黑体"/>
                <a:cs typeface="黑体"/>
              </a:rPr>
              <a:t>学 · 思 · 积 · 践 · 悟</a:t>
            </a:r>
            <a:endParaRPr sz="780" spc="225">
              <a:solidFill>
                <a:srgbClr val="B08D3E">
                  <a:alpha val="24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6" name="el-1791964330153-8"/>
          <p:cNvCxnSpPr/>
          <p:nvPr/>
        </p:nvCxnSpPr>
        <p:spPr>
          <a:xfrm>
            <a:off x="3054065" y="147875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30153-9"/>
          <p:cNvCxnSpPr/>
          <p:nvPr/>
        </p:nvCxnSpPr>
        <p:spPr>
          <a:xfrm>
            <a:off x="5232685" y="147875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30150-5"/>
          <p:cNvCxnSpPr/>
          <p:nvPr/>
        </p:nvCxnSpPr>
        <p:spPr>
          <a:xfrm>
            <a:off x="4314825" y="3064669"/>
            <a:ext cx="5143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30152-7"/>
          <p:cNvCxnSpPr/>
          <p:nvPr/>
        </p:nvCxnSpPr>
        <p:spPr>
          <a:xfrm>
            <a:off x="1649760" y="3325416"/>
            <a:ext cx="5844369" cy="914"/>
          </a:xfrm>
          <a:prstGeom prst="line">
            <a:avLst/>
          </a:prstGeom>
          <a:ln w="7144" cap="flat">
            <a:solidFill>
              <a:srgbClr val="B08D3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30154-10"/>
          <p:cNvCxnSpPr/>
          <p:nvPr/>
        </p:nvCxnSpPr>
        <p:spPr>
          <a:xfrm>
            <a:off x="1649760" y="3625453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30154-11"/>
          <p:cNvCxnSpPr/>
          <p:nvPr/>
        </p:nvCxnSpPr>
        <p:spPr>
          <a:xfrm>
            <a:off x="7236954" y="3625453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30154-12"/>
          <p:cNvSpPr txBox="1"/>
          <p:nvPr/>
        </p:nvSpPr>
        <p:spPr>
          <a:xfrm>
            <a:off x="4125627" y="1364456"/>
            <a:ext cx="112991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肆 · 路径</a:t>
            </a:r>
            <a:endParaRPr sz="1120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0151-6"/>
          <p:cNvSpPr txBox="1"/>
          <p:nvPr/>
        </p:nvSpPr>
        <p:spPr>
          <a:xfrm>
            <a:off x="3167360" y="1721644"/>
            <a:ext cx="2809280" cy="11144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38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文稿写作的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438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"五个路径"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30155-13"/>
          <p:cNvSpPr txBox="1"/>
          <p:nvPr/>
        </p:nvSpPr>
        <p:spPr>
          <a:xfrm>
            <a:off x="1336292" y="3514725"/>
            <a:ext cx="6471304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FFFFFF">
                    <a:alpha val="72000"/>
                  </a:srgbClr>
                </a:solidFill>
                <a:latin typeface="宋体"/>
                <a:ea typeface="宋体"/>
                <a:cs typeface="宋体"/>
              </a:rPr>
              <a:t>多学多读 · 多思多问 · 多抄多记 · 多写多练 · 多改多悟</a:t>
            </a:r>
            <a:endParaRPr sz="1230" spc="338">
              <a:solidFill>
                <a:srgbClr val="FFFFFF">
                  <a:alpha val="72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5" name="el-1791964330149-4"/>
          <p:cNvSpPr/>
          <p:nvPr/>
        </p:nvSpPr>
        <p:spPr>
          <a:xfrm>
            <a:off x="3036094" y="4707731"/>
            <a:ext cx="30718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20000">
                <a:srgbClr val="B08D3E"/>
              </a:gs>
              <a:gs pos="8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64330146-3"/>
          <p:cNvSpPr txBox="1"/>
          <p:nvPr/>
        </p:nvSpPr>
        <p:spPr>
          <a:xfrm>
            <a:off x="0" y="4750594"/>
            <a:ext cx="914400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450">
                <a:solidFill>
                  <a:srgbClr val="FFFFFF">
                    <a:alpha val="35000"/>
                  </a:srgbClr>
                </a:solidFill>
                <a:latin typeface="宋体"/>
                <a:ea typeface="宋体"/>
                <a:cs typeface="宋体"/>
              </a:rPr>
              <a:t>学思践悟 · 笔耕不辍</a:t>
            </a:r>
            <a:endParaRPr sz="900" spc="450">
              <a:solidFill>
                <a:srgbClr val="FFFFFF">
                  <a:alpha val="35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0517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0520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0529-10"/>
          <p:cNvCxnSpPr/>
          <p:nvPr/>
        </p:nvCxnSpPr>
        <p:spPr>
          <a:xfrm>
            <a:off x="421481" y="1570955"/>
            <a:ext cx="914" cy="394246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0529-11"/>
          <p:cNvSpPr/>
          <p:nvPr/>
        </p:nvSpPr>
        <p:spPr>
          <a:xfrm>
            <a:off x="614363" y="195091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30525-7"/>
          <p:cNvSpPr/>
          <p:nvPr/>
        </p:nvSpPr>
        <p:spPr>
          <a:xfrm>
            <a:off x="400050" y="2136651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3051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30521-4"/>
          <p:cNvSpPr txBox="1"/>
          <p:nvPr/>
        </p:nvSpPr>
        <p:spPr>
          <a:xfrm>
            <a:off x="585788" y="89297"/>
            <a:ext cx="2346231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文稿写作的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五个路径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0527-8"/>
          <p:cNvSpPr txBox="1"/>
          <p:nvPr/>
        </p:nvSpPr>
        <p:spPr>
          <a:xfrm>
            <a:off x="400050" y="1356643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实践之法 · 日日精进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0528-9"/>
          <p:cNvSpPr txBox="1"/>
          <p:nvPr/>
        </p:nvSpPr>
        <p:spPr>
          <a:xfrm>
            <a:off x="614363" y="1570955"/>
            <a:ext cx="8309610" cy="39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2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从积累到顿悟的成长闭环</a:t>
            </a:r>
            <a:endParaRPr sz="202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30522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30523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13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0530-12"/>
          <p:cNvSpPr/>
          <p:nvPr/>
        </p:nvSpPr>
        <p:spPr>
          <a:xfrm>
            <a:off x="400050" y="2315245"/>
            <a:ext cx="1577318" cy="1643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64330533-17"/>
          <p:cNvSpPr/>
          <p:nvPr/>
        </p:nvSpPr>
        <p:spPr>
          <a:xfrm>
            <a:off x="407194" y="2322388"/>
            <a:ext cx="1563031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964330541-27"/>
          <p:cNvCxnSpPr/>
          <p:nvPr/>
        </p:nvCxnSpPr>
        <p:spPr>
          <a:xfrm>
            <a:off x="521494" y="2776017"/>
            <a:ext cx="133443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64330531-13"/>
          <p:cNvSpPr/>
          <p:nvPr/>
        </p:nvSpPr>
        <p:spPr>
          <a:xfrm>
            <a:off x="2091668" y="2315245"/>
            <a:ext cx="1577318" cy="1643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7" name="el-1791964330534-18"/>
          <p:cNvSpPr/>
          <p:nvPr/>
        </p:nvSpPr>
        <p:spPr>
          <a:xfrm>
            <a:off x="2098811" y="2322388"/>
            <a:ext cx="1563031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8" name="el-1791964330542-28"/>
          <p:cNvCxnSpPr/>
          <p:nvPr/>
        </p:nvCxnSpPr>
        <p:spPr>
          <a:xfrm>
            <a:off x="2213111" y="2776017"/>
            <a:ext cx="133443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64330531-14"/>
          <p:cNvSpPr/>
          <p:nvPr/>
        </p:nvSpPr>
        <p:spPr>
          <a:xfrm>
            <a:off x="3783285" y="2315245"/>
            <a:ext cx="1577318" cy="1643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el-1791964330534-19"/>
          <p:cNvSpPr/>
          <p:nvPr/>
        </p:nvSpPr>
        <p:spPr>
          <a:xfrm>
            <a:off x="3790429" y="2322388"/>
            <a:ext cx="1563031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1" name="el-1791964330542-29"/>
          <p:cNvCxnSpPr/>
          <p:nvPr/>
        </p:nvCxnSpPr>
        <p:spPr>
          <a:xfrm>
            <a:off x="3904729" y="2776017"/>
            <a:ext cx="133443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964330532-15"/>
          <p:cNvSpPr/>
          <p:nvPr/>
        </p:nvSpPr>
        <p:spPr>
          <a:xfrm>
            <a:off x="5474903" y="2315245"/>
            <a:ext cx="1577318" cy="1643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23" name="el-1791964330535-20"/>
          <p:cNvSpPr/>
          <p:nvPr/>
        </p:nvSpPr>
        <p:spPr>
          <a:xfrm>
            <a:off x="5482047" y="2322388"/>
            <a:ext cx="1563031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964330542-30"/>
          <p:cNvCxnSpPr/>
          <p:nvPr/>
        </p:nvCxnSpPr>
        <p:spPr>
          <a:xfrm>
            <a:off x="5596347" y="2776017"/>
            <a:ext cx="133443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964330532-16"/>
          <p:cNvSpPr/>
          <p:nvPr/>
        </p:nvSpPr>
        <p:spPr>
          <a:xfrm>
            <a:off x="7166521" y="2315245"/>
            <a:ext cx="1577429" cy="1643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26" name="el-1791964330536-21"/>
          <p:cNvSpPr/>
          <p:nvPr/>
        </p:nvSpPr>
        <p:spPr>
          <a:xfrm>
            <a:off x="7173664" y="2322388"/>
            <a:ext cx="1563138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7" name="el-1791964330543-31"/>
          <p:cNvCxnSpPr/>
          <p:nvPr/>
        </p:nvCxnSpPr>
        <p:spPr>
          <a:xfrm>
            <a:off x="7287964" y="2776017"/>
            <a:ext cx="1334542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91964330545-32"/>
          <p:cNvSpPr txBox="1"/>
          <p:nvPr/>
        </p:nvSpPr>
        <p:spPr>
          <a:xfrm>
            <a:off x="521494" y="2497410"/>
            <a:ext cx="22574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壹</a:t>
            </a:r>
            <a:endParaRPr sz="101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30545-33"/>
          <p:cNvSpPr txBox="1"/>
          <p:nvPr/>
        </p:nvSpPr>
        <p:spPr>
          <a:xfrm>
            <a:off x="1141549" y="2465263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多学多读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64330538-22"/>
          <p:cNvSpPr txBox="1"/>
          <p:nvPr/>
        </p:nvSpPr>
        <p:spPr>
          <a:xfrm>
            <a:off x="521494" y="3219710"/>
            <a:ext cx="1334430" cy="617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615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学政策文件、领导讲话、党报文章，吃透上情、积累语感。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1" name="el-1791964330545-34"/>
          <p:cNvSpPr txBox="1"/>
          <p:nvPr/>
        </p:nvSpPr>
        <p:spPr>
          <a:xfrm>
            <a:off x="2213111" y="2497410"/>
            <a:ext cx="22574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贰</a:t>
            </a:r>
            <a:endParaRPr sz="101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30545-35"/>
          <p:cNvSpPr txBox="1"/>
          <p:nvPr/>
        </p:nvSpPr>
        <p:spPr>
          <a:xfrm>
            <a:off x="2833167" y="2465263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多思多问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964330538-23"/>
          <p:cNvSpPr txBox="1"/>
          <p:nvPr/>
        </p:nvSpPr>
        <p:spPr>
          <a:xfrm>
            <a:off x="2213111" y="3219710"/>
            <a:ext cx="1334430" cy="617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615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研究事、抓问题，透过现象看本质，把"上情""下情"融为一体。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4" name="el-1791964330546-36"/>
          <p:cNvSpPr txBox="1"/>
          <p:nvPr/>
        </p:nvSpPr>
        <p:spPr>
          <a:xfrm>
            <a:off x="3904729" y="2497410"/>
            <a:ext cx="22574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叁</a:t>
            </a:r>
            <a:endParaRPr sz="101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964330546-37"/>
          <p:cNvSpPr txBox="1"/>
          <p:nvPr/>
        </p:nvSpPr>
        <p:spPr>
          <a:xfrm>
            <a:off x="4524784" y="2465263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多抄多记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964330538-24"/>
          <p:cNvSpPr txBox="1"/>
          <p:nvPr/>
        </p:nvSpPr>
        <p:spPr>
          <a:xfrm>
            <a:off x="3904729" y="3219710"/>
            <a:ext cx="1334430" cy="617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615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分门别类建立素材库，善用典型事例、数据、好句积累储备。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7" name="el-1791964330546-38"/>
          <p:cNvSpPr txBox="1"/>
          <p:nvPr/>
        </p:nvSpPr>
        <p:spPr>
          <a:xfrm>
            <a:off x="5596347" y="2497410"/>
            <a:ext cx="22574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肆</a:t>
            </a:r>
            <a:endParaRPr sz="101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8" name="el-1791964330547-39"/>
          <p:cNvSpPr txBox="1"/>
          <p:nvPr/>
        </p:nvSpPr>
        <p:spPr>
          <a:xfrm>
            <a:off x="6216402" y="2465263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多写多练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964330538-25"/>
          <p:cNvSpPr txBox="1"/>
          <p:nvPr/>
        </p:nvSpPr>
        <p:spPr>
          <a:xfrm>
            <a:off x="5596347" y="3219710"/>
            <a:ext cx="1334430" cy="617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615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勤动笔、勤实践，在反复起草中摸索规律章法。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40" name="el-1791964330547-40"/>
          <p:cNvSpPr txBox="1"/>
          <p:nvPr/>
        </p:nvSpPr>
        <p:spPr>
          <a:xfrm>
            <a:off x="7287964" y="2497410"/>
            <a:ext cx="225743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伍</a:t>
            </a:r>
            <a:endParaRPr sz="101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964330547-41"/>
          <p:cNvSpPr txBox="1"/>
          <p:nvPr/>
        </p:nvSpPr>
        <p:spPr>
          <a:xfrm>
            <a:off x="7908131" y="2465263"/>
            <a:ext cx="83439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多改多悟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964330539-26"/>
          <p:cNvSpPr txBox="1"/>
          <p:nvPr/>
        </p:nvSpPr>
        <p:spPr>
          <a:xfrm>
            <a:off x="7287964" y="3219710"/>
            <a:ext cx="1334542" cy="61715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615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文章不厌百回改，精雕细琢、反复打磨，在修改中顿悟提升。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43" name="el-1791964330552-42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64330678-1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64330580-2"/>
          <p:cNvSpPr txBox="1"/>
          <p:nvPr/>
        </p:nvSpPr>
        <p:spPr>
          <a:xfrm>
            <a:off x="-71437" y="2471738"/>
            <a:ext cx="685800" cy="2185988"/>
          </a:xfrm>
          <a:prstGeom prst="rect">
            <a:avLst/>
          </a:prstGeom>
          <a:noFill/>
          <a:ln>
            <a:noFill/>
          </a:ln>
        </p:spPr>
        <p:txBody>
          <a:bodyPr vert="eaVert" wrap="none" lIns="0" tIns="0" rIns="0" bIns="0"/>
          <a:lstStyle/>
          <a:p>
            <a:pPr algn="l">
              <a:lnSpc>
                <a:spcPts val="4045"/>
              </a:lnSpc>
            </a:pPr>
            <a:r>
              <a:rPr sz="3370" spc="338">
                <a:solidFill>
                  <a:srgbClr val="FFFFFF">
                    <a:alpha val="4000"/>
                  </a:srgbClr>
                </a:solidFill>
                <a:latin typeface="黑体"/>
                <a:ea typeface="黑体"/>
                <a:cs typeface="黑体"/>
              </a:rPr>
              <a:t>以文辅政</a:t>
            </a:r>
            <a:endParaRPr sz="3370" spc="338">
              <a:solidFill>
                <a:srgbClr val="FFFFFF">
                  <a:alpha val="4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el-1791964330678-15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964330580-1"/>
          <p:cNvSpPr txBox="1"/>
          <p:nvPr/>
        </p:nvSpPr>
        <p:spPr>
          <a:xfrm>
            <a:off x="7482743" y="342900"/>
            <a:ext cx="1494664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08D3E">
                    <a:alpha val="24000"/>
                  </a:srgbClr>
                </a:solidFill>
                <a:latin typeface="黑体"/>
                <a:ea typeface="黑体"/>
                <a:cs typeface="黑体"/>
              </a:rPr>
              <a:t>思路 · 路径 · 标尺</a:t>
            </a:r>
            <a:endParaRPr sz="780" spc="225">
              <a:solidFill>
                <a:srgbClr val="B08D3E">
                  <a:alpha val="24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6" name="el-1791964330587-8"/>
          <p:cNvCxnSpPr/>
          <p:nvPr/>
        </p:nvCxnSpPr>
        <p:spPr>
          <a:xfrm>
            <a:off x="2960750" y="1643063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30587-9"/>
          <p:cNvCxnSpPr/>
          <p:nvPr/>
        </p:nvCxnSpPr>
        <p:spPr>
          <a:xfrm>
            <a:off x="5326000" y="1643063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30584-5"/>
          <p:cNvCxnSpPr/>
          <p:nvPr/>
        </p:nvCxnSpPr>
        <p:spPr>
          <a:xfrm>
            <a:off x="4314825" y="2889647"/>
            <a:ext cx="5143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30585-7"/>
          <p:cNvCxnSpPr/>
          <p:nvPr/>
        </p:nvCxnSpPr>
        <p:spPr>
          <a:xfrm>
            <a:off x="2710830" y="3150394"/>
            <a:ext cx="3722340" cy="914"/>
          </a:xfrm>
          <a:prstGeom prst="line">
            <a:avLst/>
          </a:prstGeom>
          <a:ln w="7144" cap="flat">
            <a:solidFill>
              <a:srgbClr val="B08D3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30587-10"/>
          <p:cNvCxnSpPr/>
          <p:nvPr/>
        </p:nvCxnSpPr>
        <p:spPr>
          <a:xfrm>
            <a:off x="2710830" y="3450431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30587-11"/>
          <p:cNvCxnSpPr/>
          <p:nvPr/>
        </p:nvCxnSpPr>
        <p:spPr>
          <a:xfrm>
            <a:off x="6175995" y="3450431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30588-12"/>
          <p:cNvSpPr txBox="1"/>
          <p:nvPr/>
        </p:nvSpPr>
        <p:spPr>
          <a:xfrm>
            <a:off x="4032312" y="1539478"/>
            <a:ext cx="131654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伍 · 方法论</a:t>
            </a:r>
            <a:endParaRPr sz="1120" b="1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0584-6"/>
          <p:cNvSpPr txBox="1"/>
          <p:nvPr/>
        </p:nvSpPr>
        <p:spPr>
          <a:xfrm>
            <a:off x="2591753" y="1875234"/>
            <a:ext cx="3960495" cy="785813"/>
          </a:xfrm>
          <a:prstGeom prst="rect">
            <a:avLst/>
          </a:prstGeom>
          <a:noFill/>
          <a:ln>
            <a:noFill/>
          </a:ln>
          <a:effectLst>
            <a:outerShdw blurRad="85725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3090"/>
              </a:lnSpc>
            </a:pPr>
            <a:r>
              <a:rPr sz="247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高质量综合文稿起草方法</a:t>
            </a:r>
            <a:endParaRPr sz="247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3090"/>
              </a:lnSpc>
            </a:pPr>
            <a:r>
              <a:rPr sz="247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与"三率"要求</a:t>
            </a:r>
            <a:endParaRPr sz="247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30588-13"/>
          <p:cNvSpPr txBox="1"/>
          <p:nvPr/>
        </p:nvSpPr>
        <p:spPr>
          <a:xfrm>
            <a:off x="2699114" y="3339703"/>
            <a:ext cx="374577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FFFFFF">
                    <a:alpha val="72000"/>
                  </a:srgbClr>
                </a:solidFill>
                <a:latin typeface="宋体"/>
                <a:ea typeface="宋体"/>
                <a:cs typeface="宋体"/>
              </a:rPr>
              <a:t>思想契合 · 观点命中 · 文字存活</a:t>
            </a:r>
            <a:endParaRPr sz="1230" spc="338">
              <a:solidFill>
                <a:srgbClr val="FFFFFF">
                  <a:alpha val="72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5" name="el-1791964330582-4"/>
          <p:cNvSpPr/>
          <p:nvPr/>
        </p:nvSpPr>
        <p:spPr>
          <a:xfrm>
            <a:off x="3036094" y="4707731"/>
            <a:ext cx="30718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20000">
                <a:srgbClr val="B08D3E"/>
              </a:gs>
              <a:gs pos="8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64330580-3"/>
          <p:cNvSpPr txBox="1"/>
          <p:nvPr/>
        </p:nvSpPr>
        <p:spPr>
          <a:xfrm>
            <a:off x="0" y="4750594"/>
            <a:ext cx="914400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450">
                <a:solidFill>
                  <a:srgbClr val="FFFFFF">
                    <a:alpha val="35000"/>
                  </a:srgbClr>
                </a:solidFill>
                <a:latin typeface="宋体"/>
                <a:ea typeface="宋体"/>
                <a:cs typeface="宋体"/>
              </a:rPr>
              <a:t>审题谋篇 · 成稿修文 · 以文辅政</a:t>
            </a:r>
            <a:endParaRPr sz="900" spc="450">
              <a:solidFill>
                <a:srgbClr val="FFFFFF">
                  <a:alpha val="35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0692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0693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0701-10"/>
          <p:cNvCxnSpPr/>
          <p:nvPr/>
        </p:nvCxnSpPr>
        <p:spPr>
          <a:xfrm>
            <a:off x="421481" y="510667"/>
            <a:ext cx="914" cy="41143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0701-11"/>
          <p:cNvSpPr/>
          <p:nvPr/>
        </p:nvSpPr>
        <p:spPr>
          <a:xfrm>
            <a:off x="614363" y="907814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30697-7"/>
          <p:cNvSpPr/>
          <p:nvPr/>
        </p:nvSpPr>
        <p:spPr>
          <a:xfrm>
            <a:off x="400050" y="1122127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30692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30694-4"/>
          <p:cNvSpPr txBox="1"/>
          <p:nvPr/>
        </p:nvSpPr>
        <p:spPr>
          <a:xfrm>
            <a:off x="585788" y="89297"/>
            <a:ext cx="3074893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高质量综合文稿的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起草步骤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0700-8"/>
          <p:cNvSpPr txBox="1"/>
          <p:nvPr/>
        </p:nvSpPr>
        <p:spPr>
          <a:xfrm>
            <a:off x="400050" y="282067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操作指南 · 五步成文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0700-9"/>
          <p:cNvSpPr txBox="1"/>
          <p:nvPr/>
        </p:nvSpPr>
        <p:spPr>
          <a:xfrm>
            <a:off x="614363" y="510667"/>
            <a:ext cx="8319611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13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从立意到定稿的系统工序</a:t>
            </a:r>
            <a:endParaRPr sz="213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30695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30695-6"/>
          <p:cNvSpPr txBox="1"/>
          <p:nvPr/>
        </p:nvSpPr>
        <p:spPr>
          <a:xfrm>
            <a:off x="8416007" y="4889897"/>
            <a:ext cx="6429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B08D3E"/>
                </a:solidFill>
                <a:latin typeface="黑体"/>
                <a:ea typeface="黑体"/>
                <a:cs typeface="黑体"/>
              </a:rPr>
              <a:t>15 / 26</a:t>
            </a:r>
            <a:endParaRPr sz="840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0702-12"/>
          <p:cNvSpPr/>
          <p:nvPr/>
        </p:nvSpPr>
        <p:spPr>
          <a:xfrm>
            <a:off x="400050" y="1329296"/>
            <a:ext cx="8343900" cy="649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964330704-17"/>
          <p:cNvCxnSpPr/>
          <p:nvPr/>
        </p:nvCxnSpPr>
        <p:spPr>
          <a:xfrm>
            <a:off x="414338" y="1329296"/>
            <a:ext cx="914" cy="649300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64330709-23"/>
          <p:cNvSpPr/>
          <p:nvPr/>
        </p:nvSpPr>
        <p:spPr>
          <a:xfrm>
            <a:off x="571500" y="1503871"/>
            <a:ext cx="300038" cy="300038"/>
          </a:xfrm>
          <a:prstGeom prst="ellipse">
            <a:avLst/>
          </a:prstGeom>
          <a:solidFill>
            <a:srgbClr val="C62828"/>
          </a:solidFill>
          <a:ln w="14288" algn="in">
            <a:solidFill>
              <a:srgbClr val="FAF9F6"/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964330702-13"/>
          <p:cNvSpPr/>
          <p:nvPr/>
        </p:nvSpPr>
        <p:spPr>
          <a:xfrm>
            <a:off x="400050" y="2092896"/>
            <a:ext cx="8343900" cy="649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964330705-18"/>
          <p:cNvCxnSpPr/>
          <p:nvPr/>
        </p:nvCxnSpPr>
        <p:spPr>
          <a:xfrm>
            <a:off x="414338" y="2092896"/>
            <a:ext cx="914" cy="649300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964330710-25"/>
          <p:cNvSpPr/>
          <p:nvPr/>
        </p:nvSpPr>
        <p:spPr>
          <a:xfrm>
            <a:off x="571500" y="2267471"/>
            <a:ext cx="300038" cy="300038"/>
          </a:xfrm>
          <a:prstGeom prst="ellipse">
            <a:avLst/>
          </a:prstGeom>
          <a:solidFill>
            <a:srgbClr val="C62828"/>
          </a:solidFill>
          <a:ln w="14288" algn="in">
            <a:solidFill>
              <a:srgbClr val="FAF9F6"/>
            </a:solidFill>
            <a:prstDash val="solid"/>
          </a:ln>
        </p:spPr>
        <p:txBody>
          <a:bodyPr/>
          <a:lstStyle/>
          <a:p/>
        </p:txBody>
      </p:sp>
      <p:sp>
        <p:nvSpPr>
          <p:cNvPr id="19" name="el-1791964330703-14"/>
          <p:cNvSpPr/>
          <p:nvPr/>
        </p:nvSpPr>
        <p:spPr>
          <a:xfrm>
            <a:off x="400050" y="2856495"/>
            <a:ext cx="8343900" cy="649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964330705-19"/>
          <p:cNvCxnSpPr/>
          <p:nvPr/>
        </p:nvCxnSpPr>
        <p:spPr>
          <a:xfrm>
            <a:off x="414338" y="2856495"/>
            <a:ext cx="914" cy="649300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64330711-27"/>
          <p:cNvSpPr/>
          <p:nvPr/>
        </p:nvSpPr>
        <p:spPr>
          <a:xfrm>
            <a:off x="571500" y="3031071"/>
            <a:ext cx="300038" cy="300038"/>
          </a:xfrm>
          <a:prstGeom prst="ellipse">
            <a:avLst/>
          </a:prstGeom>
          <a:solidFill>
            <a:srgbClr val="C62828"/>
          </a:solidFill>
          <a:ln w="14288" algn="in">
            <a:solidFill>
              <a:srgbClr val="FAF9F6"/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964330703-15"/>
          <p:cNvSpPr/>
          <p:nvPr/>
        </p:nvSpPr>
        <p:spPr>
          <a:xfrm>
            <a:off x="400050" y="3620095"/>
            <a:ext cx="8343900" cy="649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3" name="el-1791964330706-20"/>
          <p:cNvCxnSpPr/>
          <p:nvPr/>
        </p:nvCxnSpPr>
        <p:spPr>
          <a:xfrm>
            <a:off x="414338" y="3620095"/>
            <a:ext cx="914" cy="649300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964330712-29"/>
          <p:cNvSpPr/>
          <p:nvPr/>
        </p:nvSpPr>
        <p:spPr>
          <a:xfrm>
            <a:off x="571500" y="3794671"/>
            <a:ext cx="300038" cy="300038"/>
          </a:xfrm>
          <a:prstGeom prst="ellipse">
            <a:avLst/>
          </a:prstGeom>
          <a:solidFill>
            <a:srgbClr val="C62828"/>
          </a:solidFill>
          <a:ln w="14288" algn="in">
            <a:solidFill>
              <a:srgbClr val="FAF9F6"/>
            </a:solidFill>
            <a:prstDash val="solid"/>
          </a:ln>
        </p:spPr>
        <p:txBody>
          <a:bodyPr/>
          <a:lstStyle/>
          <a:p/>
        </p:txBody>
      </p:sp>
      <p:sp>
        <p:nvSpPr>
          <p:cNvPr id="25" name="el-1791964330704-16"/>
          <p:cNvSpPr/>
          <p:nvPr/>
        </p:nvSpPr>
        <p:spPr>
          <a:xfrm>
            <a:off x="400050" y="4383695"/>
            <a:ext cx="8343900" cy="649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6" name="el-1791964330706-21"/>
          <p:cNvCxnSpPr/>
          <p:nvPr/>
        </p:nvCxnSpPr>
        <p:spPr>
          <a:xfrm>
            <a:off x="414338" y="4383695"/>
            <a:ext cx="914" cy="649300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964330713-31"/>
          <p:cNvSpPr/>
          <p:nvPr/>
        </p:nvSpPr>
        <p:spPr>
          <a:xfrm>
            <a:off x="571500" y="4558271"/>
            <a:ext cx="300038" cy="300038"/>
          </a:xfrm>
          <a:prstGeom prst="ellipse">
            <a:avLst/>
          </a:prstGeom>
          <a:solidFill>
            <a:srgbClr val="C62828"/>
          </a:solidFill>
          <a:ln w="14288" algn="in">
            <a:solidFill>
              <a:srgbClr val="FAF9F6"/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el-1791964330708-22"/>
          <p:cNvSpPr txBox="1"/>
          <p:nvPr/>
        </p:nvSpPr>
        <p:spPr>
          <a:xfrm>
            <a:off x="485775" y="1518158"/>
            <a:ext cx="47148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一</a:t>
            </a:r>
            <a:endParaRPr sz="112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30719-32"/>
          <p:cNvSpPr txBox="1"/>
          <p:nvPr/>
        </p:nvSpPr>
        <p:spPr>
          <a:xfrm>
            <a:off x="1014413" y="1415021"/>
            <a:ext cx="769953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审题立意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64330719-33"/>
          <p:cNvSpPr txBox="1"/>
          <p:nvPr/>
        </p:nvSpPr>
        <p:spPr>
          <a:xfrm>
            <a:off x="1014413" y="1693627"/>
            <a:ext cx="766953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明确文稿核心方向，确定主旨目的，紧扣主题不偏不倚。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1" name="el-1791964330709-24"/>
          <p:cNvSpPr txBox="1"/>
          <p:nvPr/>
        </p:nvSpPr>
        <p:spPr>
          <a:xfrm>
            <a:off x="485775" y="2281758"/>
            <a:ext cx="47148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二</a:t>
            </a:r>
            <a:endParaRPr sz="112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30719-34"/>
          <p:cNvSpPr txBox="1"/>
          <p:nvPr/>
        </p:nvSpPr>
        <p:spPr>
          <a:xfrm>
            <a:off x="1014413" y="2178621"/>
            <a:ext cx="769953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谋篇布局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964330720-35"/>
          <p:cNvSpPr txBox="1"/>
          <p:nvPr/>
        </p:nvSpPr>
        <p:spPr>
          <a:xfrm>
            <a:off x="1014413" y="2457227"/>
            <a:ext cx="766953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搭好框架、理清逻辑脉络，拟定提纲、设置层级。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4" name="el-1791964330710-26"/>
          <p:cNvSpPr txBox="1"/>
          <p:nvPr/>
        </p:nvSpPr>
        <p:spPr>
          <a:xfrm>
            <a:off x="485775" y="3045358"/>
            <a:ext cx="47148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三</a:t>
            </a:r>
            <a:endParaRPr sz="112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el-1791964330720-36"/>
          <p:cNvSpPr txBox="1"/>
          <p:nvPr/>
        </p:nvSpPr>
        <p:spPr>
          <a:xfrm>
            <a:off x="1014413" y="2942220"/>
            <a:ext cx="769953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搜集素材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964330720-37"/>
          <p:cNvSpPr txBox="1"/>
          <p:nvPr/>
        </p:nvSpPr>
        <p:spPr>
          <a:xfrm>
            <a:off x="1014413" y="3220827"/>
            <a:ext cx="766953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备足用料，掌握上情下情外情内情，确保内容充实有据。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7" name="el-1791964330711-28"/>
          <p:cNvSpPr txBox="1"/>
          <p:nvPr/>
        </p:nvSpPr>
        <p:spPr>
          <a:xfrm>
            <a:off x="485775" y="3808958"/>
            <a:ext cx="47148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四</a:t>
            </a:r>
            <a:endParaRPr sz="112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8" name="el-1791964330721-38"/>
          <p:cNvSpPr txBox="1"/>
          <p:nvPr/>
        </p:nvSpPr>
        <p:spPr>
          <a:xfrm>
            <a:off x="1014413" y="3705820"/>
            <a:ext cx="769953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撰写内容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964330721-39"/>
          <p:cNvSpPr txBox="1"/>
          <p:nvPr/>
        </p:nvSpPr>
        <p:spPr>
          <a:xfrm>
            <a:off x="1014413" y="3984427"/>
            <a:ext cx="766953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表述精准、重点突出，一气呵成、文气贯通。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40" name="el-1791964330712-30"/>
          <p:cNvSpPr txBox="1"/>
          <p:nvPr/>
        </p:nvSpPr>
        <p:spPr>
          <a:xfrm>
            <a:off x="485775" y="4572558"/>
            <a:ext cx="471488" cy="2714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2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五</a:t>
            </a:r>
            <a:endParaRPr sz="112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964330721-40"/>
          <p:cNvSpPr txBox="1"/>
          <p:nvPr/>
        </p:nvSpPr>
        <p:spPr>
          <a:xfrm>
            <a:off x="1014413" y="4469420"/>
            <a:ext cx="7699534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修改校对</a:t>
            </a:r>
            <a:endParaRPr sz="135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964330721-41"/>
          <p:cNvSpPr txBox="1"/>
          <p:nvPr/>
        </p:nvSpPr>
        <p:spPr>
          <a:xfrm>
            <a:off x="1014413" y="4748026"/>
            <a:ext cx="7669530" cy="1992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反复打磨、双向审改，把好政治、数据、用语关口。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43" name="el-1791964330726-42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0961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0966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0973-10"/>
          <p:cNvCxnSpPr/>
          <p:nvPr/>
        </p:nvCxnSpPr>
        <p:spPr>
          <a:xfrm>
            <a:off x="417909" y="1400175"/>
            <a:ext cx="914" cy="345691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0974-11"/>
          <p:cNvSpPr/>
          <p:nvPr/>
        </p:nvSpPr>
        <p:spPr>
          <a:xfrm>
            <a:off x="578644" y="1731578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30975-12"/>
          <p:cNvSpPr/>
          <p:nvPr/>
        </p:nvSpPr>
        <p:spPr>
          <a:xfrm>
            <a:off x="400050" y="2241686"/>
            <a:ext cx="2000250" cy="6043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7" name="el-1791964330977-18"/>
          <p:cNvCxnSpPr/>
          <p:nvPr/>
        </p:nvCxnSpPr>
        <p:spPr>
          <a:xfrm>
            <a:off x="400050" y="2255974"/>
            <a:ext cx="20002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30975-13"/>
          <p:cNvSpPr/>
          <p:nvPr/>
        </p:nvSpPr>
        <p:spPr>
          <a:xfrm>
            <a:off x="2514600" y="2203066"/>
            <a:ext cx="2000250" cy="642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9" name="el-1791964330978-19"/>
          <p:cNvCxnSpPr/>
          <p:nvPr/>
        </p:nvCxnSpPr>
        <p:spPr>
          <a:xfrm>
            <a:off x="2514600" y="2217353"/>
            <a:ext cx="20002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964330975-14"/>
          <p:cNvSpPr/>
          <p:nvPr/>
        </p:nvSpPr>
        <p:spPr>
          <a:xfrm>
            <a:off x="4629150" y="2060191"/>
            <a:ext cx="2000250" cy="785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1" name="el-1791964330978-20"/>
          <p:cNvCxnSpPr/>
          <p:nvPr/>
        </p:nvCxnSpPr>
        <p:spPr>
          <a:xfrm>
            <a:off x="4629150" y="2074478"/>
            <a:ext cx="20002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30976-15"/>
          <p:cNvSpPr/>
          <p:nvPr/>
        </p:nvSpPr>
        <p:spPr>
          <a:xfrm>
            <a:off x="6743700" y="1917316"/>
            <a:ext cx="2000250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3" name="el-1791964330979-21"/>
          <p:cNvCxnSpPr/>
          <p:nvPr/>
        </p:nvCxnSpPr>
        <p:spPr>
          <a:xfrm>
            <a:off x="6743700" y="1931603"/>
            <a:ext cx="20002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91964330971-7"/>
          <p:cNvCxnSpPr/>
          <p:nvPr/>
        </p:nvCxnSpPr>
        <p:spPr>
          <a:xfrm>
            <a:off x="400050" y="3049600"/>
            <a:ext cx="83439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64330976-16"/>
          <p:cNvSpPr/>
          <p:nvPr/>
        </p:nvSpPr>
        <p:spPr>
          <a:xfrm>
            <a:off x="400050" y="3181759"/>
            <a:ext cx="4100513" cy="9257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964330979-22"/>
          <p:cNvCxnSpPr/>
          <p:nvPr/>
        </p:nvCxnSpPr>
        <p:spPr>
          <a:xfrm>
            <a:off x="417909" y="3181759"/>
            <a:ext cx="914" cy="925785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64330977-17"/>
          <p:cNvSpPr/>
          <p:nvPr/>
        </p:nvSpPr>
        <p:spPr>
          <a:xfrm>
            <a:off x="4643438" y="3181759"/>
            <a:ext cx="4100513" cy="9257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964330980-23"/>
          <p:cNvCxnSpPr/>
          <p:nvPr/>
        </p:nvCxnSpPr>
        <p:spPr>
          <a:xfrm>
            <a:off x="4661297" y="3181759"/>
            <a:ext cx="914" cy="925785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el-1791964330963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964330967-4"/>
          <p:cNvSpPr txBox="1"/>
          <p:nvPr/>
        </p:nvSpPr>
        <p:spPr>
          <a:xfrm>
            <a:off x="585788" y="89297"/>
            <a:ext cx="3709508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起草的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"四重境界"</a:t>
            </a: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与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"研究事"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64330972-8"/>
          <p:cNvSpPr txBox="1"/>
          <p:nvPr/>
        </p:nvSpPr>
        <p:spPr>
          <a:xfrm>
            <a:off x="400050" y="1207294"/>
            <a:ext cx="85217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锤炼路径 · 螺旋上升</a:t>
            </a:r>
            <a:endParaRPr sz="84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964330972-9"/>
          <p:cNvSpPr txBox="1"/>
          <p:nvPr/>
        </p:nvSpPr>
        <p:spPr>
          <a:xfrm>
            <a:off x="578644" y="1400175"/>
            <a:ext cx="8471630" cy="34569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写稿进阶的"四重境界"</a:t>
            </a:r>
            <a:endParaRPr sz="180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0982-24"/>
          <p:cNvSpPr txBox="1"/>
          <p:nvPr/>
        </p:nvSpPr>
        <p:spPr>
          <a:xfrm>
            <a:off x="507206" y="2370274"/>
            <a:ext cx="18609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56">
                <a:solidFill>
                  <a:srgbClr val="B08D3E"/>
                </a:solidFill>
                <a:latin typeface="黑体"/>
                <a:ea typeface="黑体"/>
                <a:cs typeface="黑体"/>
              </a:rPr>
              <a:t>第一境</a:t>
            </a:r>
            <a:endParaRPr sz="840" b="1" spc="56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964330982-25"/>
          <p:cNvSpPr txBox="1"/>
          <p:nvPr/>
        </p:nvSpPr>
        <p:spPr>
          <a:xfrm>
            <a:off x="507206" y="2563155"/>
            <a:ext cx="189595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堆积罗列</a:t>
            </a:r>
            <a:endParaRPr sz="123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64330983-26"/>
          <p:cNvSpPr txBox="1"/>
          <p:nvPr/>
        </p:nvSpPr>
        <p:spPr>
          <a:xfrm>
            <a:off x="2621756" y="2331653"/>
            <a:ext cx="18609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56">
                <a:solidFill>
                  <a:srgbClr val="B08D3E"/>
                </a:solidFill>
                <a:latin typeface="黑体"/>
                <a:ea typeface="黑体"/>
                <a:cs typeface="黑体"/>
              </a:rPr>
              <a:t>第二境</a:t>
            </a:r>
            <a:endParaRPr sz="840" b="1" spc="56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0983-27"/>
          <p:cNvSpPr txBox="1"/>
          <p:nvPr/>
        </p:nvSpPr>
        <p:spPr>
          <a:xfrm>
            <a:off x="2621756" y="2524534"/>
            <a:ext cx="189595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归纳总结</a:t>
            </a:r>
            <a:endParaRPr sz="123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964330983-28"/>
          <p:cNvSpPr txBox="1"/>
          <p:nvPr/>
        </p:nvSpPr>
        <p:spPr>
          <a:xfrm>
            <a:off x="4736306" y="2188778"/>
            <a:ext cx="18609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56">
                <a:solidFill>
                  <a:srgbClr val="B08D3E"/>
                </a:solidFill>
                <a:latin typeface="黑体"/>
                <a:ea typeface="黑体"/>
                <a:cs typeface="黑体"/>
              </a:rPr>
              <a:t>第三境</a:t>
            </a:r>
            <a:endParaRPr sz="840" b="1" spc="56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30984-29"/>
          <p:cNvSpPr txBox="1"/>
          <p:nvPr/>
        </p:nvSpPr>
        <p:spPr>
          <a:xfrm>
            <a:off x="4736306" y="2381659"/>
            <a:ext cx="189595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删繁就简</a:t>
            </a:r>
            <a:endParaRPr sz="123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30984-30"/>
          <p:cNvSpPr txBox="1"/>
          <p:nvPr/>
        </p:nvSpPr>
        <p:spPr>
          <a:xfrm>
            <a:off x="6850856" y="2045903"/>
            <a:ext cx="186094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56">
                <a:solidFill>
                  <a:srgbClr val="B08D3E"/>
                </a:solidFill>
                <a:latin typeface="黑体"/>
                <a:ea typeface="黑体"/>
                <a:cs typeface="黑体"/>
              </a:rPr>
              <a:t>第四境</a:t>
            </a:r>
            <a:endParaRPr sz="840" b="1" spc="56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64330984-31"/>
          <p:cNvSpPr txBox="1"/>
          <p:nvPr/>
        </p:nvSpPr>
        <p:spPr>
          <a:xfrm>
            <a:off x="6850856" y="2238784"/>
            <a:ext cx="1895951" cy="204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高度凝练</a:t>
            </a:r>
            <a:endParaRPr sz="123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964330984-32"/>
          <p:cNvSpPr txBox="1"/>
          <p:nvPr/>
        </p:nvSpPr>
        <p:spPr>
          <a:xfrm>
            <a:off x="578644" y="3303203"/>
            <a:ext cx="388191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首要研究事</a:t>
            </a:r>
            <a:endParaRPr sz="123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30985-33"/>
          <p:cNvSpPr txBox="1"/>
          <p:nvPr/>
        </p:nvSpPr>
        <p:spPr>
          <a:xfrm>
            <a:off x="578644" y="3574666"/>
            <a:ext cx="3771900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5"/>
              </a:lnSpc>
            </a:pPr>
            <a:r>
              <a:rPr sz="101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公文写作重在"研究事"，把事研究明白、思考透彻，才能有的放矢、务实管用。</a:t>
            </a:r>
            <a:endParaRPr sz="101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3" name="el-1791964330985-34"/>
          <p:cNvSpPr txBox="1"/>
          <p:nvPr/>
        </p:nvSpPr>
        <p:spPr>
          <a:xfrm>
            <a:off x="4822031" y="3303203"/>
            <a:ext cx="3881914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四情把握</a:t>
            </a:r>
            <a:endParaRPr sz="123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964330985-35"/>
          <p:cNvSpPr txBox="1"/>
          <p:nvPr/>
        </p:nvSpPr>
        <p:spPr>
          <a:xfrm>
            <a:off x="4822031" y="3574666"/>
            <a:ext cx="3771900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15"/>
              </a:lnSpc>
            </a:pPr>
            <a:r>
              <a:rPr sz="101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了解上情、吃透下情、掌握外情、摸清内情，通盘了解、立体扫描。</a:t>
            </a:r>
            <a:endParaRPr sz="101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5" name="el-1791964330968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6" name="el-1791964330969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16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7" name="el-1791964330991-3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1014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1015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1021-9"/>
          <p:cNvCxnSpPr/>
          <p:nvPr/>
        </p:nvCxnSpPr>
        <p:spPr>
          <a:xfrm>
            <a:off x="421481" y="1442368"/>
            <a:ext cx="914" cy="40853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1022-10"/>
          <p:cNvSpPr/>
          <p:nvPr/>
        </p:nvSpPr>
        <p:spPr>
          <a:xfrm>
            <a:off x="614363" y="183661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96433101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964331017-4"/>
          <p:cNvSpPr txBox="1"/>
          <p:nvPr/>
        </p:nvSpPr>
        <p:spPr>
          <a:xfrm>
            <a:off x="585788" y="89297"/>
            <a:ext cx="2784982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提升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"三率"</a:t>
            </a: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的写作要求</a:t>
            </a:r>
            <a:endParaRPr sz="1800" b="1" spc="113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" name="el-1791964331020-7"/>
          <p:cNvSpPr txBox="1"/>
          <p:nvPr/>
        </p:nvSpPr>
        <p:spPr>
          <a:xfrm>
            <a:off x="400050" y="1235199"/>
            <a:ext cx="85217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文稿质量 · 核心指标</a:t>
            </a:r>
            <a:endParaRPr sz="84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1021-8"/>
          <p:cNvSpPr txBox="1"/>
          <p:nvPr/>
        </p:nvSpPr>
        <p:spPr>
          <a:xfrm>
            <a:off x="614363" y="1442368"/>
            <a:ext cx="8309610" cy="408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2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三个维度衡量综合文稿的成色</a:t>
            </a:r>
            <a:endParaRPr sz="202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1017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1" name="el-1791964331018-6"/>
          <p:cNvSpPr txBox="1"/>
          <p:nvPr/>
        </p:nvSpPr>
        <p:spPr>
          <a:xfrm>
            <a:off x="8624962" y="4889897"/>
            <a:ext cx="26257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B08D3E"/>
                </a:solidFill>
                <a:latin typeface="黑体"/>
                <a:ea typeface="黑体"/>
                <a:cs typeface="黑体"/>
              </a:rPr>
              <a:t>17</a:t>
            </a:r>
            <a:endParaRPr sz="840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2" name="el-1791964331023-11"/>
          <p:cNvSpPr/>
          <p:nvPr/>
        </p:nvSpPr>
        <p:spPr>
          <a:xfrm>
            <a:off x="400050" y="2079501"/>
            <a:ext cx="2647876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3" name="el-1791964331024-14"/>
          <p:cNvCxnSpPr/>
          <p:nvPr/>
        </p:nvCxnSpPr>
        <p:spPr>
          <a:xfrm>
            <a:off x="400050" y="2093788"/>
            <a:ext cx="2647876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-1791964331030-26"/>
          <p:cNvCxnSpPr/>
          <p:nvPr/>
        </p:nvCxnSpPr>
        <p:spPr>
          <a:xfrm>
            <a:off x="578644" y="2926035"/>
            <a:ext cx="2290688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64331023-12"/>
          <p:cNvSpPr/>
          <p:nvPr/>
        </p:nvSpPr>
        <p:spPr>
          <a:xfrm>
            <a:off x="3247951" y="2079501"/>
            <a:ext cx="2647987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6" name="el-1791964331025-15"/>
          <p:cNvCxnSpPr/>
          <p:nvPr/>
        </p:nvCxnSpPr>
        <p:spPr>
          <a:xfrm>
            <a:off x="3247951" y="2093788"/>
            <a:ext cx="2647987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91964331031-27"/>
          <p:cNvCxnSpPr/>
          <p:nvPr/>
        </p:nvCxnSpPr>
        <p:spPr>
          <a:xfrm>
            <a:off x="3426544" y="2926035"/>
            <a:ext cx="22908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964331024-13"/>
          <p:cNvSpPr/>
          <p:nvPr/>
        </p:nvSpPr>
        <p:spPr>
          <a:xfrm>
            <a:off x="6095963" y="2079501"/>
            <a:ext cx="2647876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9" name="el-1791964331025-16"/>
          <p:cNvCxnSpPr/>
          <p:nvPr/>
        </p:nvCxnSpPr>
        <p:spPr>
          <a:xfrm>
            <a:off x="6095963" y="2093788"/>
            <a:ext cx="2647876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91964331032-28"/>
          <p:cNvCxnSpPr/>
          <p:nvPr/>
        </p:nvCxnSpPr>
        <p:spPr>
          <a:xfrm>
            <a:off x="6274557" y="2926035"/>
            <a:ext cx="2290688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64331027-17"/>
          <p:cNvSpPr txBox="1"/>
          <p:nvPr/>
        </p:nvSpPr>
        <p:spPr>
          <a:xfrm>
            <a:off x="578644" y="2308101"/>
            <a:ext cx="246856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69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壹 · 契合</a:t>
            </a:r>
            <a:endParaRPr sz="840" b="1" spc="169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964331027-18"/>
          <p:cNvSpPr txBox="1"/>
          <p:nvPr/>
        </p:nvSpPr>
        <p:spPr>
          <a:xfrm>
            <a:off x="578644" y="2558132"/>
            <a:ext cx="2440707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思想契合率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1028-19"/>
          <p:cNvSpPr txBox="1"/>
          <p:nvPr/>
        </p:nvSpPr>
        <p:spPr>
          <a:xfrm>
            <a:off x="578644" y="3208995"/>
            <a:ext cx="2290688" cy="6921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800"/>
              </a:lnSpc>
            </a:pPr>
            <a:r>
              <a:rPr sz="106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文稿思想与党中央精神、党委决策高度契合，与领导意图同频共振，站位高、方向准。</a:t>
            </a:r>
            <a:endParaRPr sz="106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4" name="el-1791964331028-20"/>
          <p:cNvSpPr txBox="1"/>
          <p:nvPr/>
        </p:nvSpPr>
        <p:spPr>
          <a:xfrm>
            <a:off x="3426544" y="2308101"/>
            <a:ext cx="24686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69">
                <a:solidFill>
                  <a:srgbClr val="B08D3E"/>
                </a:solidFill>
                <a:latin typeface="黑体"/>
                <a:ea typeface="黑体"/>
                <a:cs typeface="黑体"/>
              </a:rPr>
              <a:t>贰 · 命中</a:t>
            </a:r>
            <a:endParaRPr sz="840" b="1" spc="169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64331028-21"/>
          <p:cNvSpPr txBox="1"/>
          <p:nvPr/>
        </p:nvSpPr>
        <p:spPr>
          <a:xfrm>
            <a:off x="3426544" y="2558132"/>
            <a:ext cx="2440818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观点命中率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1028-22"/>
          <p:cNvSpPr txBox="1"/>
          <p:nvPr/>
        </p:nvSpPr>
        <p:spPr>
          <a:xfrm>
            <a:off x="3426544" y="3208995"/>
            <a:ext cx="2290800" cy="6921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800"/>
              </a:lnSpc>
            </a:pPr>
            <a:r>
              <a:rPr sz="106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观点直击问题要害、命中工作焦点，有独到深刻的见解，引发共鸣、推动落实。</a:t>
            </a:r>
            <a:endParaRPr sz="106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31029-23"/>
          <p:cNvSpPr txBox="1"/>
          <p:nvPr/>
        </p:nvSpPr>
        <p:spPr>
          <a:xfrm>
            <a:off x="6274557" y="2308101"/>
            <a:ext cx="246856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69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叁 · 存活</a:t>
            </a:r>
            <a:endParaRPr sz="840" b="1" spc="169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31029-24"/>
          <p:cNvSpPr txBox="1"/>
          <p:nvPr/>
        </p:nvSpPr>
        <p:spPr>
          <a:xfrm>
            <a:off x="6274557" y="2558132"/>
            <a:ext cx="2440707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文字存活率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31029-25"/>
          <p:cNvSpPr txBox="1"/>
          <p:nvPr/>
        </p:nvSpPr>
        <p:spPr>
          <a:xfrm>
            <a:off x="6274557" y="3208995"/>
            <a:ext cx="2290688" cy="6921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800"/>
              </a:lnSpc>
            </a:pPr>
            <a:r>
              <a:rPr sz="106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文字经得起打磨推敲、留存传阅，语句精炼、鲜活有生命力，不被"大而空"所耗损。</a:t>
            </a:r>
            <a:endParaRPr sz="106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0" name="el-1791964331034-2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64331167-3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64331044-2"/>
          <p:cNvSpPr txBox="1"/>
          <p:nvPr/>
        </p:nvSpPr>
        <p:spPr>
          <a:xfrm>
            <a:off x="-71437" y="2471738"/>
            <a:ext cx="685800" cy="2185988"/>
          </a:xfrm>
          <a:prstGeom prst="rect">
            <a:avLst/>
          </a:prstGeom>
          <a:noFill/>
          <a:ln>
            <a:noFill/>
          </a:ln>
        </p:spPr>
        <p:txBody>
          <a:bodyPr vert="eaVert" wrap="none" lIns="0" tIns="0" rIns="0" bIns="0"/>
          <a:lstStyle/>
          <a:p>
            <a:pPr algn="l">
              <a:lnSpc>
                <a:spcPts val="4045"/>
              </a:lnSpc>
            </a:pPr>
            <a:r>
              <a:rPr sz="3370" spc="338">
                <a:solidFill>
                  <a:srgbClr val="FFFFFF">
                    <a:alpha val="4000"/>
                  </a:srgbClr>
                </a:solidFill>
                <a:latin typeface="黑体"/>
                <a:ea typeface="黑体"/>
                <a:cs typeface="黑体"/>
              </a:rPr>
              <a:t>以文立志</a:t>
            </a:r>
            <a:endParaRPr sz="3370" spc="338">
              <a:solidFill>
                <a:srgbClr val="FFFFFF">
                  <a:alpha val="4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el-1791964331168-34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964331044-1"/>
          <p:cNvSpPr txBox="1"/>
          <p:nvPr/>
        </p:nvSpPr>
        <p:spPr>
          <a:xfrm>
            <a:off x="6994959" y="342900"/>
            <a:ext cx="2078461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08D3E">
                    <a:alpha val="24000"/>
                  </a:srgbClr>
                </a:solidFill>
                <a:latin typeface="黑体"/>
                <a:ea typeface="黑体"/>
                <a:cs typeface="黑体"/>
              </a:rPr>
              <a:t>热爱 · 激情 · 思路 · 恒心</a:t>
            </a:r>
            <a:endParaRPr sz="780" spc="225">
              <a:solidFill>
                <a:srgbClr val="B08D3E">
                  <a:alpha val="24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6" name="el-1791964331052-8"/>
          <p:cNvCxnSpPr/>
          <p:nvPr/>
        </p:nvCxnSpPr>
        <p:spPr>
          <a:xfrm>
            <a:off x="3053618" y="1220242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31053-9"/>
          <p:cNvCxnSpPr/>
          <p:nvPr/>
        </p:nvCxnSpPr>
        <p:spPr>
          <a:xfrm>
            <a:off x="5233132" y="1220242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31048-5"/>
          <p:cNvCxnSpPr/>
          <p:nvPr/>
        </p:nvCxnSpPr>
        <p:spPr>
          <a:xfrm>
            <a:off x="4314825" y="2683818"/>
            <a:ext cx="5143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31050-7"/>
          <p:cNvCxnSpPr/>
          <p:nvPr/>
        </p:nvCxnSpPr>
        <p:spPr>
          <a:xfrm>
            <a:off x="2485802" y="2944564"/>
            <a:ext cx="4172396" cy="914"/>
          </a:xfrm>
          <a:prstGeom prst="line">
            <a:avLst/>
          </a:prstGeom>
          <a:ln w="7144" cap="flat">
            <a:solidFill>
              <a:srgbClr val="B08D3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31053-10"/>
          <p:cNvCxnSpPr/>
          <p:nvPr/>
        </p:nvCxnSpPr>
        <p:spPr>
          <a:xfrm>
            <a:off x="2485802" y="3244602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31053-11"/>
          <p:cNvCxnSpPr/>
          <p:nvPr/>
        </p:nvCxnSpPr>
        <p:spPr>
          <a:xfrm>
            <a:off x="6401023" y="3244602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31054-12"/>
          <p:cNvSpPr txBox="1"/>
          <p:nvPr/>
        </p:nvSpPr>
        <p:spPr>
          <a:xfrm>
            <a:off x="4125181" y="1116657"/>
            <a:ext cx="11308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陆 · 心境</a:t>
            </a:r>
            <a:endParaRPr sz="1120" b="1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1049-6"/>
          <p:cNvSpPr txBox="1"/>
          <p:nvPr/>
        </p:nvSpPr>
        <p:spPr>
          <a:xfrm>
            <a:off x="2763203" y="1452414"/>
            <a:ext cx="3617595" cy="1002804"/>
          </a:xfrm>
          <a:prstGeom prst="rect">
            <a:avLst/>
          </a:prstGeom>
          <a:noFill/>
          <a:ln>
            <a:noFill/>
          </a:ln>
          <a:effectLst>
            <a:outerShdw blurRad="85725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3940"/>
              </a:lnSpc>
            </a:pPr>
            <a:r>
              <a:rPr sz="3030" b="1" spc="338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带着热爱写</a:t>
            </a:r>
            <a:endParaRPr sz="3030" b="1" spc="338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3940"/>
              </a:lnSpc>
            </a:pPr>
            <a:r>
              <a:rPr sz="3030" b="1" spc="338">
                <a:solidFill>
                  <a:srgbClr val="FFFFFF"/>
                </a:solidFill>
                <a:latin typeface="黑体"/>
                <a:ea typeface="黑体"/>
                <a:cs typeface="黑体"/>
              </a:rPr>
              <a:t>——五种写作状态</a:t>
            </a:r>
            <a:endParaRPr sz="3030" b="1" spc="338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31054-13"/>
          <p:cNvSpPr txBox="1"/>
          <p:nvPr/>
        </p:nvSpPr>
        <p:spPr>
          <a:xfrm>
            <a:off x="2474086" y="3133874"/>
            <a:ext cx="419582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281">
                <a:solidFill>
                  <a:srgbClr val="FFFFFF">
                    <a:alpha val="72000"/>
                  </a:srgbClr>
                </a:solidFill>
                <a:latin typeface="宋体"/>
                <a:ea typeface="宋体"/>
                <a:cs typeface="宋体"/>
              </a:rPr>
              <a:t>以热爱为舟 · 以激情为帆 · 以恒心为桨</a:t>
            </a:r>
            <a:endParaRPr sz="1230" spc="281">
              <a:solidFill>
                <a:srgbClr val="FFFFFF">
                  <a:alpha val="72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5" name="el-1791964331061-18"/>
          <p:cNvSpPr/>
          <p:nvPr/>
        </p:nvSpPr>
        <p:spPr>
          <a:xfrm>
            <a:off x="2044564" y="3655368"/>
            <a:ext cx="885937" cy="271463"/>
          </a:xfrm>
          <a:prstGeom prst="roundRect">
            <a:avLst>
              <a:gd name="adj" fmla="val 7018"/>
            </a:avLst>
          </a:prstGeom>
          <a:solidFill>
            <a:srgbClr val="B08D3E">
              <a:alpha val="13000"/>
            </a:srgbClr>
          </a:solidFill>
          <a:ln w="7144" algn="in">
            <a:solidFill>
              <a:srgbClr val="B08D3E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964331073-28"/>
          <p:cNvSpPr/>
          <p:nvPr/>
        </p:nvSpPr>
        <p:spPr>
          <a:xfrm>
            <a:off x="2151720" y="3773239"/>
            <a:ext cx="35719" cy="35719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964331062-19"/>
          <p:cNvSpPr/>
          <p:nvPr/>
        </p:nvSpPr>
        <p:spPr>
          <a:xfrm>
            <a:off x="3116238" y="3655368"/>
            <a:ext cx="885937" cy="271463"/>
          </a:xfrm>
          <a:prstGeom prst="roundRect">
            <a:avLst>
              <a:gd name="adj" fmla="val 7018"/>
            </a:avLst>
          </a:prstGeom>
          <a:solidFill>
            <a:srgbClr val="B08D3E">
              <a:alpha val="13000"/>
            </a:srgbClr>
          </a:solidFill>
          <a:ln w="7144" algn="in">
            <a:solidFill>
              <a:srgbClr val="B08D3E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964331074-29"/>
          <p:cNvSpPr/>
          <p:nvPr/>
        </p:nvSpPr>
        <p:spPr>
          <a:xfrm>
            <a:off x="3223394" y="3773239"/>
            <a:ext cx="35719" cy="35719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964331066-20"/>
          <p:cNvSpPr/>
          <p:nvPr/>
        </p:nvSpPr>
        <p:spPr>
          <a:xfrm>
            <a:off x="4187912" y="3655368"/>
            <a:ext cx="885937" cy="271463"/>
          </a:xfrm>
          <a:prstGeom prst="roundRect">
            <a:avLst>
              <a:gd name="adj" fmla="val 7018"/>
            </a:avLst>
          </a:prstGeom>
          <a:solidFill>
            <a:srgbClr val="B08D3E">
              <a:alpha val="13000"/>
            </a:srgbClr>
          </a:solidFill>
          <a:ln w="7144" algn="in">
            <a:solidFill>
              <a:srgbClr val="B08D3E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el-1791964331074-30"/>
          <p:cNvSpPr/>
          <p:nvPr/>
        </p:nvSpPr>
        <p:spPr>
          <a:xfrm>
            <a:off x="4295068" y="3773239"/>
            <a:ext cx="35719" cy="35719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964331067-21"/>
          <p:cNvSpPr/>
          <p:nvPr/>
        </p:nvSpPr>
        <p:spPr>
          <a:xfrm>
            <a:off x="5259586" y="3655368"/>
            <a:ext cx="885937" cy="271463"/>
          </a:xfrm>
          <a:prstGeom prst="roundRect">
            <a:avLst>
              <a:gd name="adj" fmla="val 7018"/>
            </a:avLst>
          </a:prstGeom>
          <a:solidFill>
            <a:srgbClr val="B08D3E">
              <a:alpha val="13000"/>
            </a:srgbClr>
          </a:solidFill>
          <a:ln w="7144" algn="in">
            <a:solidFill>
              <a:srgbClr val="B08D3E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964331075-31"/>
          <p:cNvSpPr/>
          <p:nvPr/>
        </p:nvSpPr>
        <p:spPr>
          <a:xfrm>
            <a:off x="5366742" y="3773239"/>
            <a:ext cx="35719" cy="35719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964331067-22"/>
          <p:cNvSpPr/>
          <p:nvPr/>
        </p:nvSpPr>
        <p:spPr>
          <a:xfrm>
            <a:off x="6331260" y="3655368"/>
            <a:ext cx="768065" cy="271463"/>
          </a:xfrm>
          <a:prstGeom prst="roundRect">
            <a:avLst>
              <a:gd name="adj" fmla="val 7018"/>
            </a:avLst>
          </a:prstGeom>
          <a:solidFill>
            <a:srgbClr val="B08D3E">
              <a:alpha val="13000"/>
            </a:srgbClr>
          </a:solidFill>
          <a:ln w="7144" algn="in">
            <a:solidFill>
              <a:srgbClr val="B08D3E">
                <a:alpha val="3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el-1791964331075-32"/>
          <p:cNvSpPr/>
          <p:nvPr/>
        </p:nvSpPr>
        <p:spPr>
          <a:xfrm>
            <a:off x="6438416" y="3773239"/>
            <a:ext cx="35719" cy="35719"/>
          </a:xfrm>
          <a:prstGeom prst="ellipse">
            <a:avLst/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964331070-23"/>
          <p:cNvSpPr txBox="1"/>
          <p:nvPr/>
        </p:nvSpPr>
        <p:spPr>
          <a:xfrm>
            <a:off x="2244589" y="3705374"/>
            <a:ext cx="68234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13">
                <a:solidFill>
                  <a:srgbClr val="FFFFFF">
                    <a:alpha val="80000"/>
                  </a:srgbClr>
                </a:solidFill>
                <a:latin typeface="黑体"/>
                <a:ea typeface="黑体"/>
                <a:cs typeface="黑体"/>
              </a:rPr>
              <a:t>带着热爱写</a:t>
            </a:r>
            <a:endParaRPr sz="840" spc="113">
              <a:solidFill>
                <a:srgbClr val="FFFFFF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1054-14"/>
          <p:cNvSpPr txBox="1"/>
          <p:nvPr/>
        </p:nvSpPr>
        <p:spPr>
          <a:xfrm>
            <a:off x="2973363" y="3719661"/>
            <a:ext cx="17002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08D3E">
                    <a:alpha val="70000"/>
                  </a:srgbClr>
                </a:solidFill>
                <a:latin typeface="宋体"/>
                <a:ea typeface="宋体"/>
                <a:cs typeface="宋体"/>
              </a:rPr>
              <a:t>→</a:t>
            </a:r>
            <a:endParaRPr sz="780">
              <a:solidFill>
                <a:srgbClr val="B08D3E">
                  <a:alpha val="70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31071-24"/>
          <p:cNvSpPr txBox="1"/>
          <p:nvPr/>
        </p:nvSpPr>
        <p:spPr>
          <a:xfrm>
            <a:off x="3316263" y="3705374"/>
            <a:ext cx="68234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13">
                <a:solidFill>
                  <a:srgbClr val="FFFFFF">
                    <a:alpha val="80000"/>
                  </a:srgbClr>
                </a:solidFill>
                <a:latin typeface="黑体"/>
                <a:ea typeface="黑体"/>
                <a:cs typeface="黑体"/>
              </a:rPr>
              <a:t>满怀激情写</a:t>
            </a:r>
            <a:endParaRPr sz="840" spc="113">
              <a:solidFill>
                <a:srgbClr val="FFFFFF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31055-15"/>
          <p:cNvSpPr txBox="1"/>
          <p:nvPr/>
        </p:nvSpPr>
        <p:spPr>
          <a:xfrm>
            <a:off x="4045037" y="3719661"/>
            <a:ext cx="17002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08D3E">
                    <a:alpha val="70000"/>
                  </a:srgbClr>
                </a:solidFill>
                <a:latin typeface="宋体"/>
                <a:ea typeface="宋体"/>
                <a:cs typeface="宋体"/>
              </a:rPr>
              <a:t>→</a:t>
            </a:r>
            <a:endParaRPr sz="780">
              <a:solidFill>
                <a:srgbClr val="B08D3E">
                  <a:alpha val="70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9" name="el-1791964331071-25"/>
          <p:cNvSpPr txBox="1"/>
          <p:nvPr/>
        </p:nvSpPr>
        <p:spPr>
          <a:xfrm>
            <a:off x="4387937" y="3705374"/>
            <a:ext cx="68234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13">
                <a:solidFill>
                  <a:srgbClr val="FFFFFF">
                    <a:alpha val="80000"/>
                  </a:srgbClr>
                </a:solidFill>
                <a:latin typeface="黑体"/>
                <a:ea typeface="黑体"/>
                <a:cs typeface="黑体"/>
              </a:rPr>
              <a:t>理清思路写</a:t>
            </a:r>
            <a:endParaRPr sz="840" spc="113">
              <a:solidFill>
                <a:srgbClr val="FFFFFF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64331055-16"/>
          <p:cNvSpPr txBox="1"/>
          <p:nvPr/>
        </p:nvSpPr>
        <p:spPr>
          <a:xfrm>
            <a:off x="5116711" y="3719661"/>
            <a:ext cx="17002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08D3E">
                    <a:alpha val="70000"/>
                  </a:srgbClr>
                </a:solidFill>
                <a:latin typeface="宋体"/>
                <a:ea typeface="宋体"/>
                <a:cs typeface="宋体"/>
              </a:rPr>
              <a:t>→</a:t>
            </a:r>
            <a:endParaRPr sz="780">
              <a:solidFill>
                <a:srgbClr val="B08D3E">
                  <a:alpha val="70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1" name="el-1791964331071-26"/>
          <p:cNvSpPr txBox="1"/>
          <p:nvPr/>
        </p:nvSpPr>
        <p:spPr>
          <a:xfrm>
            <a:off x="5459611" y="3705374"/>
            <a:ext cx="682340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13">
                <a:solidFill>
                  <a:srgbClr val="FFFFFF">
                    <a:alpha val="80000"/>
                  </a:srgbClr>
                </a:solidFill>
                <a:latin typeface="黑体"/>
                <a:ea typeface="黑体"/>
                <a:cs typeface="黑体"/>
              </a:rPr>
              <a:t>久久为功写</a:t>
            </a:r>
            <a:endParaRPr sz="840" spc="113">
              <a:solidFill>
                <a:srgbClr val="FFFFFF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31055-17"/>
          <p:cNvSpPr txBox="1"/>
          <p:nvPr/>
        </p:nvSpPr>
        <p:spPr>
          <a:xfrm>
            <a:off x="6188385" y="3719661"/>
            <a:ext cx="17002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B08D3E">
                    <a:alpha val="70000"/>
                  </a:srgbClr>
                </a:solidFill>
                <a:latin typeface="宋体"/>
                <a:ea typeface="宋体"/>
                <a:cs typeface="宋体"/>
              </a:rPr>
              <a:t>→</a:t>
            </a:r>
            <a:endParaRPr sz="780">
              <a:solidFill>
                <a:srgbClr val="B08D3E">
                  <a:alpha val="70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3" name="el-1791964331071-27"/>
          <p:cNvSpPr txBox="1"/>
          <p:nvPr/>
        </p:nvSpPr>
        <p:spPr>
          <a:xfrm>
            <a:off x="6531285" y="3705374"/>
            <a:ext cx="633048" cy="1714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113">
                <a:solidFill>
                  <a:srgbClr val="FFFFFF">
                    <a:alpha val="80000"/>
                  </a:srgbClr>
                </a:solidFill>
                <a:latin typeface="黑体"/>
                <a:ea typeface="黑体"/>
                <a:cs typeface="黑体"/>
              </a:rPr>
              <a:t>用好AI写</a:t>
            </a:r>
            <a:endParaRPr sz="840" spc="113">
              <a:solidFill>
                <a:srgbClr val="FFFFFF">
                  <a:alpha val="80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964331046-4"/>
          <p:cNvSpPr/>
          <p:nvPr/>
        </p:nvSpPr>
        <p:spPr>
          <a:xfrm>
            <a:off x="3036094" y="4707731"/>
            <a:ext cx="30718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20000">
                <a:srgbClr val="B08D3E"/>
              </a:gs>
              <a:gs pos="8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5" name="el-1791964331044-3"/>
          <p:cNvSpPr txBox="1"/>
          <p:nvPr/>
        </p:nvSpPr>
        <p:spPr>
          <a:xfrm>
            <a:off x="0" y="4750594"/>
            <a:ext cx="914400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450">
                <a:solidFill>
                  <a:srgbClr val="FFFFFF">
                    <a:alpha val="35000"/>
                  </a:srgbClr>
                </a:solidFill>
                <a:latin typeface="宋体"/>
                <a:ea typeface="宋体"/>
                <a:cs typeface="宋体"/>
              </a:rPr>
              <a:t>经国之大业 · 立身之本业</a:t>
            </a:r>
            <a:endParaRPr sz="900" spc="450">
              <a:solidFill>
                <a:srgbClr val="FFFFFF">
                  <a:alpha val="35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1400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1403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1410-10"/>
          <p:cNvCxnSpPr/>
          <p:nvPr/>
        </p:nvCxnSpPr>
        <p:spPr>
          <a:xfrm>
            <a:off x="421481" y="1360884"/>
            <a:ext cx="914" cy="44291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1411-11"/>
          <p:cNvSpPr/>
          <p:nvPr/>
        </p:nvSpPr>
        <p:spPr>
          <a:xfrm>
            <a:off x="614363" y="1789509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31407-7"/>
          <p:cNvSpPr/>
          <p:nvPr/>
        </p:nvSpPr>
        <p:spPr>
          <a:xfrm>
            <a:off x="400050" y="2003822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31402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31404-4"/>
          <p:cNvSpPr txBox="1"/>
          <p:nvPr/>
        </p:nvSpPr>
        <p:spPr>
          <a:xfrm>
            <a:off x="585788" y="89297"/>
            <a:ext cx="3184068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带着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热爱</a:t>
            </a: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写 · 满怀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激情</a:t>
            </a: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写</a:t>
            </a:r>
            <a:endParaRPr sz="1800" b="1" spc="113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1409-8"/>
          <p:cNvSpPr txBox="1"/>
          <p:nvPr/>
        </p:nvSpPr>
        <p:spPr>
          <a:xfrm>
            <a:off x="400050" y="1132284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写作心境 · 双翼齐飞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1409-9"/>
          <p:cNvSpPr txBox="1"/>
          <p:nvPr/>
        </p:nvSpPr>
        <p:spPr>
          <a:xfrm>
            <a:off x="614363" y="1360884"/>
            <a:ext cx="8329613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25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以热爱为根，以激情为翼</a:t>
            </a:r>
            <a:endParaRPr sz="225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31405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31405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19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1411-12"/>
          <p:cNvSpPr/>
          <p:nvPr/>
        </p:nvSpPr>
        <p:spPr>
          <a:xfrm>
            <a:off x="400050" y="2210991"/>
            <a:ext cx="4071938" cy="19716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964331412-14"/>
          <p:cNvCxnSpPr/>
          <p:nvPr/>
        </p:nvCxnSpPr>
        <p:spPr>
          <a:xfrm>
            <a:off x="400050" y="2228850"/>
            <a:ext cx="4071938" cy="914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91964331416-22"/>
          <p:cNvCxnSpPr/>
          <p:nvPr/>
        </p:nvCxnSpPr>
        <p:spPr>
          <a:xfrm>
            <a:off x="607219" y="3400425"/>
            <a:ext cx="36576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64331412-13"/>
          <p:cNvSpPr/>
          <p:nvPr/>
        </p:nvSpPr>
        <p:spPr>
          <a:xfrm>
            <a:off x="4672013" y="2210991"/>
            <a:ext cx="4071938" cy="19716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964331413-15"/>
          <p:cNvCxnSpPr/>
          <p:nvPr/>
        </p:nvCxnSpPr>
        <p:spPr>
          <a:xfrm>
            <a:off x="4672013" y="2228850"/>
            <a:ext cx="4071938" cy="914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964331417-23"/>
          <p:cNvCxnSpPr/>
          <p:nvPr/>
        </p:nvCxnSpPr>
        <p:spPr>
          <a:xfrm>
            <a:off x="4879181" y="3400425"/>
            <a:ext cx="36576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64331414-16"/>
          <p:cNvSpPr txBox="1"/>
          <p:nvPr/>
        </p:nvSpPr>
        <p:spPr>
          <a:xfrm>
            <a:off x="607219" y="2446734"/>
            <a:ext cx="38354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壹 · 初心</a:t>
            </a:r>
            <a:endParaRPr sz="840" b="1" spc="113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964331419-24"/>
          <p:cNvSpPr txBox="1"/>
          <p:nvPr/>
        </p:nvSpPr>
        <p:spPr>
          <a:xfrm>
            <a:off x="607219" y="2711053"/>
            <a:ext cx="129301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带着热爱写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64331415-17"/>
          <p:cNvSpPr txBox="1"/>
          <p:nvPr/>
        </p:nvSpPr>
        <p:spPr>
          <a:xfrm>
            <a:off x="607219" y="3139678"/>
            <a:ext cx="387105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i="1" spc="56">
                <a:solidFill>
                  <a:srgbClr val="B08D3E"/>
                </a:solidFill>
                <a:latin typeface="宋体"/>
                <a:ea typeface="宋体"/>
                <a:cs typeface="宋体"/>
              </a:rPr>
              <a:t>经国之大业 · 立身之本业</a:t>
            </a:r>
            <a:endParaRPr sz="1010" i="1" spc="56">
              <a:solidFill>
                <a:srgbClr val="B08D3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2" name="el-1791964331415-18"/>
          <p:cNvSpPr txBox="1"/>
          <p:nvPr/>
        </p:nvSpPr>
        <p:spPr>
          <a:xfrm>
            <a:off x="607219" y="3518297"/>
            <a:ext cx="3657600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22262E"/>
                </a:solidFill>
                <a:latin typeface="宋体"/>
                <a:ea typeface="宋体"/>
                <a:cs typeface="宋体"/>
              </a:rPr>
              <a:t>视写作为"经国之大业、立身之本业"，以热爱驱动作笔，把苦差事当使命担当。</a:t>
            </a:r>
            <a:endParaRPr sz="1120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3" name="el-1791964331415-19"/>
          <p:cNvSpPr txBox="1"/>
          <p:nvPr/>
        </p:nvSpPr>
        <p:spPr>
          <a:xfrm>
            <a:off x="4879181" y="2446734"/>
            <a:ext cx="38354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8D3E"/>
                </a:solidFill>
                <a:latin typeface="黑体"/>
                <a:ea typeface="黑体"/>
                <a:cs typeface="黑体"/>
              </a:rPr>
              <a:t>贰 · 动力</a:t>
            </a:r>
            <a:endParaRPr sz="840" b="1" spc="113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964331420-25"/>
          <p:cNvSpPr txBox="1"/>
          <p:nvPr/>
        </p:nvSpPr>
        <p:spPr>
          <a:xfrm>
            <a:off x="4879181" y="2711053"/>
            <a:ext cx="129301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满怀激情写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64331415-20"/>
          <p:cNvSpPr txBox="1"/>
          <p:nvPr/>
        </p:nvSpPr>
        <p:spPr>
          <a:xfrm>
            <a:off x="4879181" y="3139678"/>
            <a:ext cx="3871055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i="1" spc="56">
                <a:solidFill>
                  <a:srgbClr val="B08D3E"/>
                </a:solidFill>
                <a:latin typeface="宋体"/>
                <a:ea typeface="宋体"/>
                <a:cs typeface="宋体"/>
              </a:rPr>
              <a:t>文气贯通 · 一气呵成</a:t>
            </a:r>
            <a:endParaRPr sz="1010" i="1" spc="56">
              <a:solidFill>
                <a:srgbClr val="B08D3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6" name="el-1791964331416-21"/>
          <p:cNvSpPr txBox="1"/>
          <p:nvPr/>
        </p:nvSpPr>
        <p:spPr>
          <a:xfrm>
            <a:off x="4879181" y="3518297"/>
            <a:ext cx="3657600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22262E"/>
                </a:solidFill>
                <a:latin typeface="宋体"/>
                <a:ea typeface="宋体"/>
                <a:cs typeface="宋体"/>
              </a:rPr>
              <a:t>把政策文件精神、基层火热实践化为写作激情，文气贯通、一气呵成，字里行间有温度有力量。</a:t>
            </a:r>
            <a:endParaRPr sz="1120">
              <a:solidFill>
                <a:srgbClr val="22262E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31421-26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1447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1449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1456-10"/>
          <p:cNvCxnSpPr/>
          <p:nvPr/>
        </p:nvCxnSpPr>
        <p:spPr>
          <a:xfrm>
            <a:off x="421481" y="1411560"/>
            <a:ext cx="914" cy="434318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1456-11"/>
          <p:cNvSpPr/>
          <p:nvPr/>
        </p:nvSpPr>
        <p:spPr>
          <a:xfrm>
            <a:off x="614363" y="1831591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31453-7"/>
          <p:cNvSpPr/>
          <p:nvPr/>
        </p:nvSpPr>
        <p:spPr>
          <a:xfrm>
            <a:off x="400050" y="2074478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31448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31450-4"/>
          <p:cNvSpPr txBox="1"/>
          <p:nvPr/>
        </p:nvSpPr>
        <p:spPr>
          <a:xfrm>
            <a:off x="585788" y="89297"/>
            <a:ext cx="3183733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理清思路写 · 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久久为功写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1455-8"/>
          <p:cNvSpPr txBox="1"/>
          <p:nvPr/>
        </p:nvSpPr>
        <p:spPr>
          <a:xfrm>
            <a:off x="400050" y="1204392"/>
            <a:ext cx="85217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写作之心 · 定力与恒心</a:t>
            </a:r>
            <a:endParaRPr sz="84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1455-9"/>
          <p:cNvSpPr txBox="1"/>
          <p:nvPr/>
        </p:nvSpPr>
        <p:spPr>
          <a:xfrm>
            <a:off x="614363" y="1411560"/>
            <a:ext cx="8309610" cy="4343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02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谋定后动见章法，持之以恒见功力</a:t>
            </a:r>
            <a:endParaRPr sz="202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31451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31451-6"/>
          <p:cNvSpPr txBox="1"/>
          <p:nvPr/>
        </p:nvSpPr>
        <p:spPr>
          <a:xfrm>
            <a:off x="8416007" y="4889897"/>
            <a:ext cx="64298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B08D3E"/>
                </a:solidFill>
                <a:latin typeface="黑体"/>
                <a:ea typeface="黑体"/>
                <a:cs typeface="黑体"/>
              </a:rPr>
              <a:t>20 / 26</a:t>
            </a:r>
            <a:endParaRPr sz="840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1457-12"/>
          <p:cNvSpPr/>
          <p:nvPr/>
        </p:nvSpPr>
        <p:spPr>
          <a:xfrm>
            <a:off x="400050" y="2310222"/>
            <a:ext cx="4071938" cy="1800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64331458-14"/>
          <p:cNvSpPr/>
          <p:nvPr/>
        </p:nvSpPr>
        <p:spPr>
          <a:xfrm>
            <a:off x="407194" y="2317366"/>
            <a:ext cx="4057650" cy="357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964331466-26"/>
          <p:cNvCxnSpPr/>
          <p:nvPr/>
        </p:nvCxnSpPr>
        <p:spPr>
          <a:xfrm>
            <a:off x="607219" y="3174616"/>
            <a:ext cx="1143000" cy="914"/>
          </a:xfrm>
          <a:prstGeom prst="line">
            <a:avLst/>
          </a:prstGeom>
          <a:ln w="14288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el-1791964331462-22"/>
          <p:cNvCxnSpPr/>
          <p:nvPr/>
        </p:nvCxnSpPr>
        <p:spPr>
          <a:xfrm>
            <a:off x="607219" y="3313919"/>
            <a:ext cx="36576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964331457-13"/>
          <p:cNvSpPr/>
          <p:nvPr/>
        </p:nvSpPr>
        <p:spPr>
          <a:xfrm>
            <a:off x="4672013" y="2310222"/>
            <a:ext cx="4071938" cy="18002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964331458-15"/>
          <p:cNvSpPr/>
          <p:nvPr/>
        </p:nvSpPr>
        <p:spPr>
          <a:xfrm>
            <a:off x="4679156" y="2317366"/>
            <a:ext cx="4057650" cy="357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9" name="el-1791964331466-27"/>
          <p:cNvCxnSpPr/>
          <p:nvPr/>
        </p:nvCxnSpPr>
        <p:spPr>
          <a:xfrm>
            <a:off x="4879181" y="3174616"/>
            <a:ext cx="1143000" cy="914"/>
          </a:xfrm>
          <a:prstGeom prst="line">
            <a:avLst/>
          </a:prstGeom>
          <a:ln w="14288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el-1791964331463-23"/>
          <p:cNvCxnSpPr/>
          <p:nvPr/>
        </p:nvCxnSpPr>
        <p:spPr>
          <a:xfrm>
            <a:off x="4879181" y="3313919"/>
            <a:ext cx="36576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64331460-16"/>
          <p:cNvSpPr txBox="1"/>
          <p:nvPr/>
        </p:nvSpPr>
        <p:spPr>
          <a:xfrm>
            <a:off x="4078970" y="2488816"/>
            <a:ext cx="593329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920" b="1">
                <a:solidFill>
                  <a:srgbClr val="B08D3E">
                    <a:alpha val="15000"/>
                  </a:srgbClr>
                </a:solidFill>
                <a:latin typeface="黑体"/>
                <a:ea typeface="黑体"/>
                <a:cs typeface="黑体"/>
              </a:rPr>
              <a:t>"</a:t>
            </a:r>
            <a:endParaRPr sz="2920" b="1">
              <a:solidFill>
                <a:srgbClr val="B08D3E">
                  <a:alpha val="15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964331460-17"/>
          <p:cNvSpPr txBox="1"/>
          <p:nvPr/>
        </p:nvSpPr>
        <p:spPr>
          <a:xfrm>
            <a:off x="607219" y="2531678"/>
            <a:ext cx="38354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8D3E"/>
                </a:solidFill>
                <a:latin typeface="黑体"/>
                <a:ea typeface="黑体"/>
                <a:cs typeface="黑体"/>
              </a:rPr>
              <a:t>壹 · 谋定后动</a:t>
            </a:r>
            <a:endParaRPr sz="840" b="1" spc="113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1465-24"/>
          <p:cNvSpPr txBox="1"/>
          <p:nvPr/>
        </p:nvSpPr>
        <p:spPr>
          <a:xfrm>
            <a:off x="607219" y="2810284"/>
            <a:ext cx="129301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理清思路写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964331460-18"/>
          <p:cNvSpPr txBox="1"/>
          <p:nvPr/>
        </p:nvSpPr>
        <p:spPr>
          <a:xfrm>
            <a:off x="607219" y="3431791"/>
            <a:ext cx="3657600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60"/>
              </a:lnSpc>
            </a:pPr>
            <a:r>
              <a:rPr sz="112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先理清逻辑脉络再落笔，谋定后动、成竹在胸，避免随性拼凑、逻辑混乱。</a:t>
            </a:r>
            <a:endParaRPr sz="112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5" name="el-1791964331461-19"/>
          <p:cNvSpPr txBox="1"/>
          <p:nvPr/>
        </p:nvSpPr>
        <p:spPr>
          <a:xfrm>
            <a:off x="8350932" y="2488816"/>
            <a:ext cx="593329" cy="371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920" b="1">
                <a:solidFill>
                  <a:srgbClr val="B08D3E">
                    <a:alpha val="15000"/>
                  </a:srgbClr>
                </a:solidFill>
                <a:latin typeface="黑体"/>
                <a:ea typeface="黑体"/>
                <a:cs typeface="黑体"/>
              </a:rPr>
              <a:t>"</a:t>
            </a:r>
            <a:endParaRPr sz="2920" b="1">
              <a:solidFill>
                <a:srgbClr val="B08D3E">
                  <a:alpha val="15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1461-20"/>
          <p:cNvSpPr txBox="1"/>
          <p:nvPr/>
        </p:nvSpPr>
        <p:spPr>
          <a:xfrm>
            <a:off x="4879181" y="2531678"/>
            <a:ext cx="383547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b="1" spc="113">
                <a:solidFill>
                  <a:srgbClr val="B08D3E"/>
                </a:solidFill>
                <a:latin typeface="黑体"/>
                <a:ea typeface="黑体"/>
                <a:cs typeface="黑体"/>
              </a:rPr>
              <a:t>贰 · 持之以恒</a:t>
            </a:r>
            <a:endParaRPr sz="840" b="1" spc="113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964331465-25"/>
          <p:cNvSpPr txBox="1"/>
          <p:nvPr/>
        </p:nvSpPr>
        <p:spPr>
          <a:xfrm>
            <a:off x="4879181" y="2810284"/>
            <a:ext cx="1293019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久久为功写</a:t>
            </a:r>
            <a:endParaRPr sz="168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31461-21"/>
          <p:cNvSpPr txBox="1"/>
          <p:nvPr/>
        </p:nvSpPr>
        <p:spPr>
          <a:xfrm>
            <a:off x="4879181" y="3431791"/>
            <a:ext cx="3657600" cy="5000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60"/>
              </a:lnSpc>
            </a:pPr>
            <a:r>
              <a:rPr sz="112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文稿功夫非一日之功，唯有日积月累、持之以恒，方能厚积薄发、下笔成章。</a:t>
            </a:r>
            <a:endParaRPr sz="112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9" name="el-1791964331467-28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64331576-1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64331478-2"/>
          <p:cNvSpPr txBox="1"/>
          <p:nvPr/>
        </p:nvSpPr>
        <p:spPr>
          <a:xfrm>
            <a:off x="-71437" y="2471738"/>
            <a:ext cx="685800" cy="2185988"/>
          </a:xfrm>
          <a:prstGeom prst="rect">
            <a:avLst/>
          </a:prstGeom>
          <a:noFill/>
          <a:ln>
            <a:noFill/>
          </a:ln>
        </p:spPr>
        <p:txBody>
          <a:bodyPr vert="eaVert" wrap="none" lIns="0" tIns="0" rIns="0" bIns="0"/>
          <a:lstStyle/>
          <a:p>
            <a:pPr algn="l">
              <a:lnSpc>
                <a:spcPts val="4045"/>
              </a:lnSpc>
            </a:pPr>
            <a:r>
              <a:rPr sz="3370" spc="338">
                <a:solidFill>
                  <a:srgbClr val="FFFFFF">
                    <a:alpha val="4000"/>
                  </a:srgbClr>
                </a:solidFill>
                <a:latin typeface="黑体"/>
                <a:ea typeface="黑体"/>
                <a:cs typeface="黑体"/>
              </a:rPr>
              <a:t>人机协同</a:t>
            </a:r>
            <a:endParaRPr sz="3370" spc="338">
              <a:solidFill>
                <a:srgbClr val="FFFFFF">
                  <a:alpha val="4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el-1791964331577-15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964331477-1"/>
          <p:cNvSpPr txBox="1"/>
          <p:nvPr/>
        </p:nvSpPr>
        <p:spPr>
          <a:xfrm>
            <a:off x="7592578" y="342900"/>
            <a:ext cx="1448837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08D3E">
                    <a:alpha val="24000"/>
                  </a:srgbClr>
                </a:solidFill>
                <a:latin typeface="黑体"/>
                <a:ea typeface="黑体"/>
                <a:cs typeface="黑体"/>
              </a:rPr>
              <a:t>AI · 辅政 · 边界</a:t>
            </a:r>
            <a:endParaRPr sz="780" spc="225">
              <a:solidFill>
                <a:srgbClr val="B08D3E">
                  <a:alpha val="24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6" name="el-1791964331485-8"/>
          <p:cNvCxnSpPr/>
          <p:nvPr/>
        </p:nvCxnSpPr>
        <p:spPr>
          <a:xfrm>
            <a:off x="2867881" y="153590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31485-9"/>
          <p:cNvCxnSpPr/>
          <p:nvPr/>
        </p:nvCxnSpPr>
        <p:spPr>
          <a:xfrm>
            <a:off x="5418869" y="1535906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31482-5"/>
          <p:cNvCxnSpPr/>
          <p:nvPr/>
        </p:nvCxnSpPr>
        <p:spPr>
          <a:xfrm>
            <a:off x="4314825" y="2996803"/>
            <a:ext cx="5143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31484-7"/>
          <p:cNvCxnSpPr/>
          <p:nvPr/>
        </p:nvCxnSpPr>
        <p:spPr>
          <a:xfrm>
            <a:off x="2710830" y="3257550"/>
            <a:ext cx="3722340" cy="914"/>
          </a:xfrm>
          <a:prstGeom prst="line">
            <a:avLst/>
          </a:prstGeom>
          <a:ln w="7144" cap="flat">
            <a:solidFill>
              <a:srgbClr val="B08D3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31485-10"/>
          <p:cNvCxnSpPr/>
          <p:nvPr/>
        </p:nvCxnSpPr>
        <p:spPr>
          <a:xfrm>
            <a:off x="2710830" y="3557588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31486-11"/>
          <p:cNvCxnSpPr/>
          <p:nvPr/>
        </p:nvCxnSpPr>
        <p:spPr>
          <a:xfrm>
            <a:off x="6175995" y="3557588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31486-12"/>
          <p:cNvSpPr txBox="1"/>
          <p:nvPr/>
        </p:nvSpPr>
        <p:spPr>
          <a:xfrm>
            <a:off x="3939443" y="1432322"/>
            <a:ext cx="1502286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柒 · 智能赋能</a:t>
            </a:r>
            <a:endParaRPr sz="1120" b="1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1482-6"/>
          <p:cNvSpPr txBox="1"/>
          <p:nvPr/>
        </p:nvSpPr>
        <p:spPr>
          <a:xfrm>
            <a:off x="2458879" y="1768078"/>
            <a:ext cx="4226243" cy="1000125"/>
          </a:xfrm>
          <a:prstGeom prst="rect">
            <a:avLst/>
          </a:prstGeom>
          <a:noFill/>
          <a:ln>
            <a:noFill/>
          </a:ln>
          <a:effectLst>
            <a:outerShdw blurRad="85725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3940"/>
              </a:lnSpc>
            </a:pPr>
            <a:r>
              <a:rPr sz="3150" b="1" spc="338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用好 AI 写</a:t>
            </a:r>
            <a:endParaRPr sz="3150" b="1" spc="338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3940"/>
              </a:lnSpc>
            </a:pPr>
            <a:r>
              <a:rPr sz="3150" b="1" spc="338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智能时代的写作赋能</a:t>
            </a:r>
            <a:endParaRPr sz="3150" b="1" spc="338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31486-13"/>
          <p:cNvSpPr txBox="1"/>
          <p:nvPr/>
        </p:nvSpPr>
        <p:spPr>
          <a:xfrm>
            <a:off x="2699114" y="3446859"/>
            <a:ext cx="374577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FFFFFF">
                    <a:alpha val="72000"/>
                  </a:srgbClr>
                </a:solidFill>
                <a:latin typeface="宋体"/>
                <a:ea typeface="宋体"/>
                <a:cs typeface="宋体"/>
              </a:rPr>
              <a:t>高效起草 · 智能校对 · 提炼优化</a:t>
            </a:r>
            <a:endParaRPr sz="1230" spc="338">
              <a:solidFill>
                <a:srgbClr val="FFFFFF">
                  <a:alpha val="72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5" name="el-1791964331480-4"/>
          <p:cNvSpPr/>
          <p:nvPr/>
        </p:nvSpPr>
        <p:spPr>
          <a:xfrm>
            <a:off x="3036094" y="4707731"/>
            <a:ext cx="30718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20000">
                <a:srgbClr val="B08D3E"/>
              </a:gs>
              <a:gs pos="8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964331478-3"/>
          <p:cNvSpPr txBox="1"/>
          <p:nvPr/>
        </p:nvSpPr>
        <p:spPr>
          <a:xfrm>
            <a:off x="0" y="4750594"/>
            <a:ext cx="914400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450">
                <a:solidFill>
                  <a:srgbClr val="FFFFFF">
                    <a:alpha val="35000"/>
                  </a:srgbClr>
                </a:solidFill>
                <a:latin typeface="宋体"/>
                <a:ea typeface="宋体"/>
                <a:cs typeface="宋体"/>
              </a:rPr>
              <a:t>人机协同 · 以文辅政</a:t>
            </a:r>
            <a:endParaRPr sz="900" spc="450">
              <a:solidFill>
                <a:srgbClr val="FFFFFF">
                  <a:alpha val="35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1813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1815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1822-9"/>
          <p:cNvCxnSpPr/>
          <p:nvPr/>
        </p:nvCxnSpPr>
        <p:spPr>
          <a:xfrm>
            <a:off x="421481" y="1435894"/>
            <a:ext cx="914" cy="44291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1823-10"/>
          <p:cNvSpPr/>
          <p:nvPr/>
        </p:nvSpPr>
        <p:spPr>
          <a:xfrm>
            <a:off x="614363" y="1864519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964331814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964331816-4"/>
          <p:cNvSpPr txBox="1"/>
          <p:nvPr/>
        </p:nvSpPr>
        <p:spPr>
          <a:xfrm>
            <a:off x="585788" y="89297"/>
            <a:ext cx="2500125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用好AI写的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赋能价值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" name="el-1791964331821-7"/>
          <p:cNvSpPr txBox="1"/>
          <p:nvPr/>
        </p:nvSpPr>
        <p:spPr>
          <a:xfrm>
            <a:off x="400050" y="1207294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智能时代 · 效率升级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1821-8"/>
          <p:cNvSpPr txBox="1"/>
          <p:nvPr/>
        </p:nvSpPr>
        <p:spPr>
          <a:xfrm>
            <a:off x="614363" y="1435894"/>
            <a:ext cx="8512493" cy="4429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25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AI赋能文稿写作的三个维度</a:t>
            </a:r>
            <a:endParaRPr sz="225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1818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1" name="el-1791964331818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22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2" name="el-1791964331824-11"/>
          <p:cNvSpPr/>
          <p:nvPr/>
        </p:nvSpPr>
        <p:spPr>
          <a:xfrm>
            <a:off x="400050" y="2107406"/>
            <a:ext cx="2647876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964331826-14"/>
          <p:cNvSpPr/>
          <p:nvPr/>
        </p:nvSpPr>
        <p:spPr>
          <a:xfrm>
            <a:off x="407194" y="2114550"/>
            <a:ext cx="263358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964331833-24"/>
          <p:cNvSpPr/>
          <p:nvPr/>
        </p:nvSpPr>
        <p:spPr>
          <a:xfrm>
            <a:off x="578644" y="2314575"/>
            <a:ext cx="285750" cy="285750"/>
          </a:xfrm>
          <a:prstGeom prst="roundRect">
            <a:avLst>
              <a:gd name="adj" fmla="val 6667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964331829-20"/>
          <p:cNvCxnSpPr/>
          <p:nvPr/>
        </p:nvCxnSpPr>
        <p:spPr>
          <a:xfrm>
            <a:off x="578644" y="3368278"/>
            <a:ext cx="2290688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64331824-12"/>
          <p:cNvSpPr/>
          <p:nvPr/>
        </p:nvSpPr>
        <p:spPr>
          <a:xfrm>
            <a:off x="3247951" y="2107406"/>
            <a:ext cx="2647987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17" name="el-1791964331826-15"/>
          <p:cNvSpPr/>
          <p:nvPr/>
        </p:nvSpPr>
        <p:spPr>
          <a:xfrm>
            <a:off x="3255094" y="2114550"/>
            <a:ext cx="2633701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964331834-27"/>
          <p:cNvSpPr/>
          <p:nvPr/>
        </p:nvSpPr>
        <p:spPr>
          <a:xfrm>
            <a:off x="3426544" y="2314575"/>
            <a:ext cx="285750" cy="285750"/>
          </a:xfrm>
          <a:prstGeom prst="roundRect">
            <a:avLst>
              <a:gd name="adj" fmla="val 6667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9" name="el-1791964331829-21"/>
          <p:cNvCxnSpPr/>
          <p:nvPr/>
        </p:nvCxnSpPr>
        <p:spPr>
          <a:xfrm>
            <a:off x="3426544" y="3368278"/>
            <a:ext cx="22908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91964331825-13"/>
          <p:cNvSpPr/>
          <p:nvPr/>
        </p:nvSpPr>
        <p:spPr>
          <a:xfrm>
            <a:off x="6095963" y="2107406"/>
            <a:ext cx="2647876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sp>
        <p:nvSpPr>
          <p:cNvPr id="21" name="el-1791964331827-16"/>
          <p:cNvSpPr/>
          <p:nvPr/>
        </p:nvSpPr>
        <p:spPr>
          <a:xfrm>
            <a:off x="6103107" y="2114550"/>
            <a:ext cx="2633586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964331836-30"/>
          <p:cNvSpPr/>
          <p:nvPr/>
        </p:nvSpPr>
        <p:spPr>
          <a:xfrm>
            <a:off x="6274557" y="2314575"/>
            <a:ext cx="285750" cy="285750"/>
          </a:xfrm>
          <a:prstGeom prst="roundRect">
            <a:avLst>
              <a:gd name="adj" fmla="val 6667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3" name="el-1791964331830-22"/>
          <p:cNvCxnSpPr/>
          <p:nvPr/>
        </p:nvCxnSpPr>
        <p:spPr>
          <a:xfrm>
            <a:off x="6274557" y="3368278"/>
            <a:ext cx="2290688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91964331832-23"/>
          <p:cNvSpPr txBox="1"/>
          <p:nvPr/>
        </p:nvSpPr>
        <p:spPr>
          <a:xfrm>
            <a:off x="468630" y="2314575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壹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64331833-25"/>
          <p:cNvSpPr txBox="1"/>
          <p:nvPr/>
        </p:nvSpPr>
        <p:spPr>
          <a:xfrm>
            <a:off x="964406" y="2325291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高效起草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1828-17"/>
          <p:cNvSpPr txBox="1"/>
          <p:nvPr/>
        </p:nvSpPr>
        <p:spPr>
          <a:xfrm>
            <a:off x="578644" y="3471863"/>
            <a:ext cx="2290688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AI可辅助生成初稿框架、提供参考资料，大幅提升写作效率。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31834-26"/>
          <p:cNvSpPr txBox="1"/>
          <p:nvPr/>
        </p:nvSpPr>
        <p:spPr>
          <a:xfrm>
            <a:off x="3316531" y="2314575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贰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31835-28"/>
          <p:cNvSpPr txBox="1"/>
          <p:nvPr/>
        </p:nvSpPr>
        <p:spPr>
          <a:xfrm>
            <a:off x="3812307" y="2325291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智能校对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31828-18"/>
          <p:cNvSpPr txBox="1"/>
          <p:nvPr/>
        </p:nvSpPr>
        <p:spPr>
          <a:xfrm>
            <a:off x="3426544" y="3471863"/>
            <a:ext cx="2290800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自动检查错别字、语法、标点与数据，把好文字准确性关口。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0" name="el-1791964331835-29"/>
          <p:cNvSpPr txBox="1"/>
          <p:nvPr/>
        </p:nvSpPr>
        <p:spPr>
          <a:xfrm>
            <a:off x="6164543" y="2314575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叁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964331836-31"/>
          <p:cNvSpPr txBox="1"/>
          <p:nvPr/>
        </p:nvSpPr>
        <p:spPr>
          <a:xfrm>
            <a:off x="6660319" y="2325291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提炼优化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964331829-19"/>
          <p:cNvSpPr txBox="1"/>
          <p:nvPr/>
        </p:nvSpPr>
        <p:spPr>
          <a:xfrm>
            <a:off x="6274557" y="3471863"/>
            <a:ext cx="2290688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just">
              <a:lnSpc>
                <a:spcPts val="1905"/>
              </a:lnSpc>
            </a:pPr>
            <a:r>
              <a:rPr sz="112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辅助凝练观点、优化结构、润色语言，让文稿更精炼有力。</a:t>
            </a:r>
            <a:endParaRPr sz="112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3" name="el-1791964331839-32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1866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1868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964331875-10"/>
          <p:cNvCxnSpPr/>
          <p:nvPr/>
        </p:nvCxnSpPr>
        <p:spPr>
          <a:xfrm>
            <a:off x="421481" y="947998"/>
            <a:ext cx="914" cy="425723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964331875-11"/>
          <p:cNvSpPr/>
          <p:nvPr/>
        </p:nvSpPr>
        <p:spPr>
          <a:xfrm>
            <a:off x="614363" y="1359433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964331872-7"/>
          <p:cNvSpPr/>
          <p:nvPr/>
        </p:nvSpPr>
        <p:spPr>
          <a:xfrm>
            <a:off x="400050" y="1573746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9D4C9"/>
              </a:gs>
              <a:gs pos="50000">
                <a:srgbClr val="B08D3E"/>
              </a:gs>
              <a:gs pos="100000">
                <a:srgbClr val="D9D4C9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7" name="el-1791964331867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964331869-4"/>
          <p:cNvSpPr txBox="1"/>
          <p:nvPr/>
        </p:nvSpPr>
        <p:spPr>
          <a:xfrm>
            <a:off x="585788" y="89297"/>
            <a:ext cx="2743012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用好AI写的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边界与原则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9" name="el-1791964331874-8"/>
          <p:cNvSpPr txBox="1"/>
          <p:nvPr/>
        </p:nvSpPr>
        <p:spPr>
          <a:xfrm>
            <a:off x="400050" y="719398"/>
            <a:ext cx="853363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 spc="225">
                <a:solidFill>
                  <a:srgbClr val="B08D3E"/>
                </a:solidFill>
                <a:latin typeface="黑体"/>
                <a:ea typeface="黑体"/>
                <a:cs typeface="黑体"/>
              </a:rPr>
              <a:t>人机协同 · 守正创新</a:t>
            </a:r>
            <a:endParaRPr sz="900" b="1" spc="225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1874-9"/>
          <p:cNvSpPr txBox="1"/>
          <p:nvPr/>
        </p:nvSpPr>
        <p:spPr>
          <a:xfrm>
            <a:off x="614363" y="947998"/>
            <a:ext cx="8319611" cy="4257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13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让技术赋能，让思想主导</a:t>
            </a:r>
            <a:endParaRPr sz="213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964331870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12" name="el-1791964331870-6"/>
          <p:cNvSpPr txBox="1"/>
          <p:nvPr/>
        </p:nvSpPr>
        <p:spPr>
          <a:xfrm>
            <a:off x="8617818" y="4889897"/>
            <a:ext cx="26972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2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23</a:t>
            </a:r>
            <a:endParaRPr sz="840" spc="2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1876-12"/>
          <p:cNvSpPr/>
          <p:nvPr/>
        </p:nvSpPr>
        <p:spPr>
          <a:xfrm>
            <a:off x="400050" y="1780915"/>
            <a:ext cx="8343900" cy="842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4" name="el-1791964331878-15"/>
          <p:cNvCxnSpPr/>
          <p:nvPr/>
        </p:nvCxnSpPr>
        <p:spPr>
          <a:xfrm>
            <a:off x="417909" y="1780915"/>
            <a:ext cx="914" cy="842963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964331881-19"/>
          <p:cNvSpPr/>
          <p:nvPr/>
        </p:nvSpPr>
        <p:spPr>
          <a:xfrm>
            <a:off x="621506" y="1945221"/>
            <a:ext cx="342900" cy="342900"/>
          </a:xfrm>
          <a:prstGeom prst="roundRect">
            <a:avLst>
              <a:gd name="adj" fmla="val 5556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964331877-13"/>
          <p:cNvSpPr/>
          <p:nvPr/>
        </p:nvSpPr>
        <p:spPr>
          <a:xfrm>
            <a:off x="400050" y="2766752"/>
            <a:ext cx="8343900" cy="842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6F0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7" name="el-1791964331878-16"/>
          <p:cNvCxnSpPr/>
          <p:nvPr/>
        </p:nvCxnSpPr>
        <p:spPr>
          <a:xfrm>
            <a:off x="417909" y="2766752"/>
            <a:ext cx="914" cy="842963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964331882-21"/>
          <p:cNvSpPr/>
          <p:nvPr/>
        </p:nvSpPr>
        <p:spPr>
          <a:xfrm>
            <a:off x="621506" y="2931058"/>
            <a:ext cx="342900" cy="342900"/>
          </a:xfrm>
          <a:prstGeom prst="roundRect">
            <a:avLst>
              <a:gd name="adj" fmla="val 5556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964331877-14"/>
          <p:cNvSpPr/>
          <p:nvPr/>
        </p:nvSpPr>
        <p:spPr>
          <a:xfrm>
            <a:off x="400050" y="3752590"/>
            <a:ext cx="8343900" cy="8429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0EDE7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20" name="el-1791964331879-17"/>
          <p:cNvCxnSpPr/>
          <p:nvPr/>
        </p:nvCxnSpPr>
        <p:spPr>
          <a:xfrm>
            <a:off x="417909" y="3752590"/>
            <a:ext cx="914" cy="842963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964331883-23"/>
          <p:cNvSpPr/>
          <p:nvPr/>
        </p:nvSpPr>
        <p:spPr>
          <a:xfrm>
            <a:off x="621506" y="3916896"/>
            <a:ext cx="342900" cy="342900"/>
          </a:xfrm>
          <a:prstGeom prst="roundRect">
            <a:avLst>
              <a:gd name="adj" fmla="val 5556"/>
            </a:avLst>
          </a:pr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964331880-18"/>
          <p:cNvSpPr txBox="1"/>
          <p:nvPr/>
        </p:nvSpPr>
        <p:spPr>
          <a:xfrm>
            <a:off x="511492" y="1945221"/>
            <a:ext cx="562927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壹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1890-27"/>
          <p:cNvSpPr txBox="1"/>
          <p:nvPr/>
        </p:nvSpPr>
        <p:spPr>
          <a:xfrm>
            <a:off x="1135856" y="1930933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人机协同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964331886-24"/>
          <p:cNvSpPr txBox="1"/>
          <p:nvPr/>
        </p:nvSpPr>
        <p:spPr>
          <a:xfrm>
            <a:off x="1135856" y="2238115"/>
            <a:ext cx="769810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sz="112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AI是助手而非替代，思想、观点、判断须由人主导，AI辅助执行。</a:t>
            </a:r>
            <a:endParaRPr sz="112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5" name="el-1791964331881-20"/>
          <p:cNvSpPr txBox="1"/>
          <p:nvPr/>
        </p:nvSpPr>
        <p:spPr>
          <a:xfrm>
            <a:off x="511492" y="2931058"/>
            <a:ext cx="562927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贰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1890-28"/>
          <p:cNvSpPr txBox="1"/>
          <p:nvPr/>
        </p:nvSpPr>
        <p:spPr>
          <a:xfrm>
            <a:off x="1135856" y="2916771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把好关口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964331891-29"/>
          <p:cNvSpPr txBox="1"/>
          <p:nvPr/>
        </p:nvSpPr>
        <p:spPr>
          <a:xfrm>
            <a:off x="1993218" y="2945346"/>
            <a:ext cx="25003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C62828"/>
                </a:solidFill>
                <a:latin typeface="黑体"/>
                <a:ea typeface="黑体"/>
                <a:cs typeface="黑体"/>
              </a:rPr>
              <a:t>▲</a:t>
            </a:r>
            <a:endParaRPr sz="1120" b="1" spc="56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31886-25"/>
          <p:cNvSpPr txBox="1"/>
          <p:nvPr/>
        </p:nvSpPr>
        <p:spPr>
          <a:xfrm>
            <a:off x="1135856" y="3223952"/>
            <a:ext cx="769810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sz="112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坚守政治、法律、数据、用语"四个零差错"底线，AI产出必须人工审核。</a:t>
            </a:r>
            <a:endParaRPr sz="112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9" name="el-1791964331882-22"/>
          <p:cNvSpPr txBox="1"/>
          <p:nvPr/>
        </p:nvSpPr>
        <p:spPr>
          <a:xfrm>
            <a:off x="511492" y="3916896"/>
            <a:ext cx="562927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叁</a:t>
            </a:r>
            <a:endParaRPr sz="123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964331891-30"/>
          <p:cNvSpPr txBox="1"/>
          <p:nvPr/>
        </p:nvSpPr>
        <p:spPr>
          <a:xfrm>
            <a:off x="1135856" y="3902608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力戒依赖</a:t>
            </a:r>
            <a:endParaRPr sz="1460" b="1" spc="56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964331887-26"/>
          <p:cNvSpPr txBox="1"/>
          <p:nvPr/>
        </p:nvSpPr>
        <p:spPr>
          <a:xfrm>
            <a:off x="1135856" y="4209790"/>
            <a:ext cx="760666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just">
              <a:lnSpc>
                <a:spcPct val="100000"/>
              </a:lnSpc>
            </a:pPr>
            <a:r>
              <a:rPr sz="1120">
                <a:solidFill>
                  <a:srgbClr val="2A2F3A"/>
                </a:solidFill>
                <a:latin typeface="宋体"/>
                <a:ea typeface="宋体"/>
                <a:cs typeface="宋体"/>
              </a:rPr>
              <a:t>防止"只见工具不见思想"，杜绝照搬照抄、丧失对客观世界的洞察与思考。</a:t>
            </a:r>
            <a:endParaRPr sz="1120">
              <a:solidFill>
                <a:srgbClr val="2A2F3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2" name="el-1791964331894-31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964332019-26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964331904-2"/>
          <p:cNvSpPr txBox="1"/>
          <p:nvPr/>
        </p:nvSpPr>
        <p:spPr>
          <a:xfrm>
            <a:off x="-71437" y="2471738"/>
            <a:ext cx="685800" cy="2185988"/>
          </a:xfrm>
          <a:prstGeom prst="rect">
            <a:avLst/>
          </a:prstGeom>
          <a:noFill/>
          <a:ln>
            <a:noFill/>
          </a:ln>
        </p:spPr>
        <p:txBody>
          <a:bodyPr vert="eaVert" wrap="none" lIns="0" tIns="0" rIns="0" bIns="0"/>
          <a:lstStyle/>
          <a:p>
            <a:pPr algn="l">
              <a:lnSpc>
                <a:spcPts val="4045"/>
              </a:lnSpc>
            </a:pPr>
            <a:r>
              <a:rPr sz="3370" spc="338">
                <a:solidFill>
                  <a:srgbClr val="FFFFFF">
                    <a:alpha val="4000"/>
                  </a:srgbClr>
                </a:solidFill>
                <a:latin typeface="黑体"/>
                <a:ea typeface="黑体"/>
                <a:cs typeface="黑体"/>
              </a:rPr>
              <a:t>执笔为剑</a:t>
            </a:r>
            <a:endParaRPr sz="3370" spc="338">
              <a:solidFill>
                <a:srgbClr val="FFFFFF">
                  <a:alpha val="4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" name="el-1791964332020-27"/>
          <p:cNvSpPr/>
          <p:nvPr/>
        </p:nvSpPr>
        <p:spPr>
          <a:xfrm>
            <a:off x="0" y="0"/>
            <a:ext cx="1285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964331903-1"/>
          <p:cNvSpPr txBox="1"/>
          <p:nvPr/>
        </p:nvSpPr>
        <p:spPr>
          <a:xfrm>
            <a:off x="7456066" y="342900"/>
            <a:ext cx="142533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25">
                <a:solidFill>
                  <a:srgbClr val="B08D3E">
                    <a:alpha val="24000"/>
                  </a:srgbClr>
                </a:solidFill>
                <a:latin typeface="黑体"/>
                <a:ea typeface="黑体"/>
                <a:cs typeface="黑体"/>
              </a:rPr>
              <a:t>以文辅政 · 以文鼎新</a:t>
            </a:r>
            <a:endParaRPr sz="780" spc="225">
              <a:solidFill>
                <a:srgbClr val="B08D3E">
                  <a:alpha val="24000"/>
                </a:srgbClr>
              </a:solidFill>
              <a:latin typeface="黑体"/>
              <a:ea typeface="黑体"/>
              <a:cs typeface="黑体"/>
            </a:endParaRPr>
          </a:p>
        </p:txBody>
      </p:sp>
      <p:cxnSp>
        <p:nvCxnSpPr>
          <p:cNvPr id="6" name="el-1791964331916-9"/>
          <p:cNvCxnSpPr/>
          <p:nvPr/>
        </p:nvCxnSpPr>
        <p:spPr>
          <a:xfrm>
            <a:off x="3053618" y="1018654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91964331917-10"/>
          <p:cNvCxnSpPr/>
          <p:nvPr/>
        </p:nvCxnSpPr>
        <p:spPr>
          <a:xfrm>
            <a:off x="5233132" y="1018654"/>
            <a:ext cx="857250" cy="914"/>
          </a:xfrm>
          <a:prstGeom prst="line">
            <a:avLst/>
          </a:prstGeom>
          <a:ln w="14288" cap="flat">
            <a:solidFill>
              <a:srgbClr val="B08D3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964331908-5"/>
          <p:cNvCxnSpPr/>
          <p:nvPr/>
        </p:nvCxnSpPr>
        <p:spPr>
          <a:xfrm>
            <a:off x="4314825" y="2036638"/>
            <a:ext cx="514350" cy="914"/>
          </a:xfrm>
          <a:prstGeom prst="line">
            <a:avLst/>
          </a:prstGeom>
          <a:ln w="28575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964331914-7"/>
          <p:cNvCxnSpPr/>
          <p:nvPr/>
        </p:nvCxnSpPr>
        <p:spPr>
          <a:xfrm>
            <a:off x="2710830" y="2297385"/>
            <a:ext cx="3722340" cy="914"/>
          </a:xfrm>
          <a:prstGeom prst="line">
            <a:avLst/>
          </a:prstGeom>
          <a:ln w="7144" cap="flat">
            <a:solidFill>
              <a:srgbClr val="B08D3E">
                <a:alpha val="4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964331917-11"/>
          <p:cNvCxnSpPr/>
          <p:nvPr/>
        </p:nvCxnSpPr>
        <p:spPr>
          <a:xfrm>
            <a:off x="2710830" y="2597423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964331917-12"/>
          <p:cNvCxnSpPr/>
          <p:nvPr/>
        </p:nvCxnSpPr>
        <p:spPr>
          <a:xfrm>
            <a:off x="6175995" y="2597423"/>
            <a:ext cx="257175" cy="914"/>
          </a:xfrm>
          <a:prstGeom prst="line">
            <a:avLst/>
          </a:prstGeom>
          <a:ln w="9525" cap="flat">
            <a:solidFill>
              <a:srgbClr val="B08D3E">
                <a:alpha val="7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964331918-13"/>
          <p:cNvSpPr txBox="1"/>
          <p:nvPr/>
        </p:nvSpPr>
        <p:spPr>
          <a:xfrm>
            <a:off x="4125181" y="915070"/>
            <a:ext cx="1130811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捌 · 号召</a:t>
            </a:r>
            <a:endParaRPr sz="1120" b="1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964331912-6"/>
          <p:cNvSpPr txBox="1"/>
          <p:nvPr/>
        </p:nvSpPr>
        <p:spPr>
          <a:xfrm>
            <a:off x="3057525" y="1250826"/>
            <a:ext cx="3028950" cy="557213"/>
          </a:xfrm>
          <a:prstGeom prst="rect">
            <a:avLst/>
          </a:prstGeom>
          <a:noFill/>
          <a:ln>
            <a:noFill/>
          </a:ln>
          <a:effectLst>
            <a:outerShdw blurRad="85725" dist="14288" dir="5400000" algn="ctr">
              <a:srgbClr val="000000">
                <a:alpha val="3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370" b="1" spc="450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结语与号召</a:t>
            </a:r>
            <a:endParaRPr sz="3370" b="1" spc="450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964331918-14"/>
          <p:cNvSpPr txBox="1"/>
          <p:nvPr/>
        </p:nvSpPr>
        <p:spPr>
          <a:xfrm>
            <a:off x="2699114" y="2486695"/>
            <a:ext cx="3745772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FFFFFF">
                    <a:alpha val="72000"/>
                  </a:srgbClr>
                </a:solidFill>
                <a:latin typeface="宋体"/>
                <a:ea typeface="宋体"/>
                <a:cs typeface="宋体"/>
              </a:rPr>
              <a:t>以文立身 · 提升本领 · 服务大局</a:t>
            </a:r>
            <a:endParaRPr sz="1230" spc="338">
              <a:solidFill>
                <a:srgbClr val="FFFFFF">
                  <a:alpha val="72000"/>
                </a:srgbClr>
              </a:solidFill>
              <a:latin typeface="宋体"/>
              <a:ea typeface="宋体"/>
              <a:cs typeface="宋体"/>
            </a:endParaRPr>
          </a:p>
        </p:txBody>
      </p:sp>
      <p:cxnSp>
        <p:nvCxnSpPr>
          <p:cNvPr id="15" name="el-1791964331914-8"/>
          <p:cNvCxnSpPr/>
          <p:nvPr/>
        </p:nvCxnSpPr>
        <p:spPr>
          <a:xfrm>
            <a:off x="1225042" y="3068910"/>
            <a:ext cx="6693917" cy="914"/>
          </a:xfrm>
          <a:prstGeom prst="line">
            <a:avLst/>
          </a:prstGeom>
          <a:ln w="7144" cap="flat">
            <a:solidFill>
              <a:srgbClr val="B08D3E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64331921-17"/>
          <p:cNvSpPr/>
          <p:nvPr/>
        </p:nvSpPr>
        <p:spPr>
          <a:xfrm>
            <a:off x="1225042" y="3329657"/>
            <a:ext cx="1878806" cy="827224"/>
          </a:xfrm>
          <a:prstGeom prst="roundRect">
            <a:avLst>
              <a:gd name="adj" fmla="val 2303"/>
            </a:avLst>
          </a:prstGeom>
          <a:solidFill>
            <a:srgbClr val="B08D3E">
              <a:alpha val="8000"/>
            </a:srgbClr>
          </a:solidFill>
          <a:ln w="7144" algn="in">
            <a:solidFill>
              <a:srgbClr val="B08D3E">
                <a:alpha val="3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7" name="el-1791964331922-18"/>
          <p:cNvSpPr/>
          <p:nvPr/>
        </p:nvSpPr>
        <p:spPr>
          <a:xfrm>
            <a:off x="3632597" y="3329657"/>
            <a:ext cx="1878806" cy="827224"/>
          </a:xfrm>
          <a:prstGeom prst="roundRect">
            <a:avLst>
              <a:gd name="adj" fmla="val 2303"/>
            </a:avLst>
          </a:prstGeom>
          <a:solidFill>
            <a:srgbClr val="B08D3E">
              <a:alpha val="8000"/>
            </a:srgbClr>
          </a:solidFill>
          <a:ln w="7144" algn="in">
            <a:solidFill>
              <a:srgbClr val="B08D3E">
                <a:alpha val="3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964331923-19"/>
          <p:cNvSpPr/>
          <p:nvPr/>
        </p:nvSpPr>
        <p:spPr>
          <a:xfrm>
            <a:off x="6040152" y="3329657"/>
            <a:ext cx="1878806" cy="827224"/>
          </a:xfrm>
          <a:prstGeom prst="roundRect">
            <a:avLst>
              <a:gd name="adj" fmla="val 2303"/>
            </a:avLst>
          </a:prstGeom>
          <a:solidFill>
            <a:srgbClr val="B08D3E">
              <a:alpha val="8000"/>
            </a:srgbClr>
          </a:solidFill>
          <a:ln w="7144" algn="in">
            <a:solidFill>
              <a:srgbClr val="B08D3E">
                <a:alpha val="3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9" name="el-1791964331926-20"/>
          <p:cNvSpPr txBox="1"/>
          <p:nvPr/>
        </p:nvSpPr>
        <p:spPr>
          <a:xfrm>
            <a:off x="1650095" y="3465388"/>
            <a:ext cx="1198721" cy="291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以文立身</a:t>
            </a:r>
            <a:endParaRPr sz="191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964331926-21"/>
          <p:cNvSpPr txBox="1"/>
          <p:nvPr/>
        </p:nvSpPr>
        <p:spPr>
          <a:xfrm>
            <a:off x="1446498" y="3828269"/>
            <a:ext cx="166120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69">
                <a:solidFill>
                  <a:srgbClr val="FFFFFF">
                    <a:alpha val="85000"/>
                  </a:srgbClr>
                </a:solidFill>
                <a:latin typeface="宋体"/>
                <a:ea typeface="宋体"/>
                <a:cs typeface="宋体"/>
              </a:rPr>
              <a:t>以文载道 · 以文辅政</a:t>
            </a:r>
            <a:endParaRPr sz="1060" spc="169">
              <a:solidFill>
                <a:srgbClr val="FFFFFF">
                  <a:alpha val="85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1" name="el-1791964331919-15"/>
          <p:cNvSpPr txBox="1"/>
          <p:nvPr/>
        </p:nvSpPr>
        <p:spPr>
          <a:xfrm>
            <a:off x="3289585" y="3632485"/>
            <a:ext cx="2672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B08D3E">
                    <a:alpha val="80000"/>
                  </a:srgbClr>
                </a:solidFill>
                <a:latin typeface="宋体"/>
                <a:ea typeface="宋体"/>
                <a:cs typeface="宋体"/>
              </a:rPr>
              <a:t>→</a:t>
            </a:r>
            <a:endParaRPr sz="1230">
              <a:solidFill>
                <a:srgbClr val="B08D3E">
                  <a:alpha val="80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2" name="el-1791964331926-22"/>
          <p:cNvSpPr txBox="1"/>
          <p:nvPr/>
        </p:nvSpPr>
        <p:spPr>
          <a:xfrm>
            <a:off x="4057650" y="3465388"/>
            <a:ext cx="1198721" cy="291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提升本领</a:t>
            </a:r>
            <a:endParaRPr sz="191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1926-23"/>
          <p:cNvSpPr txBox="1"/>
          <p:nvPr/>
        </p:nvSpPr>
        <p:spPr>
          <a:xfrm>
            <a:off x="3854053" y="3828269"/>
            <a:ext cx="166120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69">
                <a:solidFill>
                  <a:srgbClr val="FFFFFF">
                    <a:alpha val="85000"/>
                  </a:srgbClr>
                </a:solidFill>
                <a:latin typeface="宋体"/>
                <a:ea typeface="宋体"/>
                <a:cs typeface="宋体"/>
              </a:rPr>
              <a:t>三率并进 · 能写善谋</a:t>
            </a:r>
            <a:endParaRPr sz="1060" spc="169">
              <a:solidFill>
                <a:srgbClr val="FFFFFF">
                  <a:alpha val="85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4" name="el-1791964331919-16"/>
          <p:cNvSpPr txBox="1"/>
          <p:nvPr/>
        </p:nvSpPr>
        <p:spPr>
          <a:xfrm>
            <a:off x="5697141" y="3632485"/>
            <a:ext cx="267288" cy="2214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>
                <a:solidFill>
                  <a:srgbClr val="B08D3E">
                    <a:alpha val="80000"/>
                  </a:srgbClr>
                </a:solidFill>
                <a:latin typeface="宋体"/>
                <a:ea typeface="宋体"/>
                <a:cs typeface="宋体"/>
              </a:rPr>
              <a:t>→</a:t>
            </a:r>
            <a:endParaRPr sz="1230">
              <a:solidFill>
                <a:srgbClr val="B08D3E">
                  <a:alpha val="80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5" name="el-1791964331927-24"/>
          <p:cNvSpPr txBox="1"/>
          <p:nvPr/>
        </p:nvSpPr>
        <p:spPr>
          <a:xfrm>
            <a:off x="6465205" y="3465388"/>
            <a:ext cx="1198721" cy="291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服务大局</a:t>
            </a:r>
            <a:endParaRPr sz="191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1927-25"/>
          <p:cNvSpPr txBox="1"/>
          <p:nvPr/>
        </p:nvSpPr>
        <p:spPr>
          <a:xfrm>
            <a:off x="6261608" y="3828269"/>
            <a:ext cx="1661208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169">
                <a:solidFill>
                  <a:srgbClr val="FFFFFF">
                    <a:alpha val="85000"/>
                  </a:srgbClr>
                </a:solidFill>
                <a:latin typeface="宋体"/>
                <a:ea typeface="宋体"/>
                <a:cs typeface="宋体"/>
              </a:rPr>
              <a:t>高参辅政 · 勇担使命</a:t>
            </a:r>
            <a:endParaRPr sz="1060" spc="169">
              <a:solidFill>
                <a:srgbClr val="FFFFFF">
                  <a:alpha val="85000"/>
                </a:srgbClr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31906-4"/>
          <p:cNvSpPr/>
          <p:nvPr/>
        </p:nvSpPr>
        <p:spPr>
          <a:xfrm>
            <a:off x="3036094" y="4707731"/>
            <a:ext cx="307181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20000">
                <a:srgbClr val="B08D3E"/>
              </a:gs>
              <a:gs pos="8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8" name="el-1791964331904-3"/>
          <p:cNvSpPr txBox="1"/>
          <p:nvPr/>
        </p:nvSpPr>
        <p:spPr>
          <a:xfrm>
            <a:off x="0" y="4750594"/>
            <a:ext cx="914400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450">
                <a:solidFill>
                  <a:srgbClr val="FFFFFF">
                    <a:alpha val="35000"/>
                  </a:srgbClr>
                </a:solidFill>
                <a:latin typeface="宋体"/>
                <a:ea typeface="宋体"/>
                <a:cs typeface="宋体"/>
              </a:rPr>
              <a:t>为高质量发展贡献文字力量</a:t>
            </a:r>
            <a:endParaRPr sz="900" spc="450">
              <a:solidFill>
                <a:srgbClr val="FFFFFF">
                  <a:alpha val="35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964332229-1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964332233-3"/>
          <p:cNvCxnSpPr/>
          <p:nvPr/>
        </p:nvCxnSpPr>
        <p:spPr>
          <a:xfrm>
            <a:off x="421481" y="125016"/>
            <a:ext cx="914" cy="257175"/>
          </a:xfrm>
          <a:prstGeom prst="line">
            <a:avLst/>
          </a:prstGeom>
          <a:ln w="42863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964332238-7"/>
          <p:cNvSpPr/>
          <p:nvPr/>
        </p:nvSpPr>
        <p:spPr>
          <a:xfrm>
            <a:off x="400050" y="1880927"/>
            <a:ext cx="83439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0"/>
                </a:srgbClr>
              </a:gs>
              <a:gs pos="50000">
                <a:srgbClr val="B08D3E"/>
              </a:gs>
              <a:gs pos="100000">
                <a:srgbClr val="B08D3E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" name="el-1791964332231-2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9D4C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964332235-4"/>
          <p:cNvSpPr txBox="1"/>
          <p:nvPr/>
        </p:nvSpPr>
        <p:spPr>
          <a:xfrm>
            <a:off x="585788" y="89297"/>
            <a:ext cx="2541983" cy="3286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80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锻造新时代</a:t>
            </a:r>
            <a:r>
              <a:rPr sz="180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"笔杆子"</a:t>
            </a:r>
            <a:endParaRPr sz="180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" name="el-1791964332240-8"/>
          <p:cNvSpPr txBox="1"/>
          <p:nvPr/>
        </p:nvSpPr>
        <p:spPr>
          <a:xfrm>
            <a:off x="222171" y="1062298"/>
            <a:ext cx="869965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b="1" spc="338">
                <a:solidFill>
                  <a:srgbClr val="B08D3E"/>
                </a:solidFill>
                <a:latin typeface="黑体"/>
                <a:ea typeface="黑体"/>
                <a:cs typeface="黑体"/>
              </a:rPr>
              <a:t>不负韶华 · 以文立身</a:t>
            </a:r>
            <a:endParaRPr sz="840" b="1" spc="338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" name="el-1791964332236-5"/>
          <p:cNvSpPr txBox="1"/>
          <p:nvPr/>
        </p:nvSpPr>
        <p:spPr>
          <a:xfrm>
            <a:off x="400050" y="4900613"/>
            <a:ext cx="234701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6B6F78"/>
                </a:solidFill>
                <a:latin typeface="宋体"/>
                <a:ea typeface="宋体"/>
                <a:cs typeface="宋体"/>
              </a:rPr>
              <a:t>市委副秘书长、政策研究室主任 · 专题课件</a:t>
            </a:r>
            <a:endParaRPr sz="840" spc="56">
              <a:solidFill>
                <a:srgbClr val="6B6F78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9" name="el-1791964332236-6"/>
          <p:cNvSpPr txBox="1"/>
          <p:nvPr/>
        </p:nvSpPr>
        <p:spPr>
          <a:xfrm>
            <a:off x="8624962" y="4889897"/>
            <a:ext cx="26257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B08D3E"/>
                </a:solidFill>
                <a:latin typeface="黑体"/>
                <a:ea typeface="黑体"/>
                <a:cs typeface="黑体"/>
              </a:rPr>
              <a:t>25</a:t>
            </a:r>
            <a:endParaRPr sz="840">
              <a:solidFill>
                <a:srgbClr val="B08D3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964332241-10"/>
          <p:cNvSpPr/>
          <p:nvPr/>
        </p:nvSpPr>
        <p:spPr>
          <a:xfrm>
            <a:off x="4286250" y="1666615"/>
            <a:ext cx="5715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64332242-11"/>
          <p:cNvSpPr/>
          <p:nvPr/>
        </p:nvSpPr>
        <p:spPr>
          <a:xfrm>
            <a:off x="1357313" y="2088096"/>
            <a:ext cx="6429375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2" name="el-1791964332243-14"/>
          <p:cNvCxnSpPr/>
          <p:nvPr/>
        </p:nvCxnSpPr>
        <p:spPr>
          <a:xfrm>
            <a:off x="1375172" y="2088096"/>
            <a:ext cx="914" cy="635794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964332246-18"/>
          <p:cNvSpPr/>
          <p:nvPr/>
        </p:nvSpPr>
        <p:spPr>
          <a:xfrm>
            <a:off x="1593056" y="2270261"/>
            <a:ext cx="271463" cy="271463"/>
          </a:xfrm>
          <a:prstGeom prst="ellipse">
            <a:avLst/>
          </a:prstGeom>
          <a:solidFill>
            <a:srgbClr val="C62828"/>
          </a:solidFill>
          <a:ln w="14288" algn="in">
            <a:solidFill>
              <a:srgbClr val="FAF9F6"/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964332242-12"/>
          <p:cNvSpPr/>
          <p:nvPr/>
        </p:nvSpPr>
        <p:spPr>
          <a:xfrm>
            <a:off x="1357313" y="2852477"/>
            <a:ext cx="6429375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5" name="el-1791964332244-15"/>
          <p:cNvCxnSpPr/>
          <p:nvPr/>
        </p:nvCxnSpPr>
        <p:spPr>
          <a:xfrm>
            <a:off x="1375172" y="2852477"/>
            <a:ext cx="914" cy="635794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964332247-20"/>
          <p:cNvSpPr/>
          <p:nvPr/>
        </p:nvSpPr>
        <p:spPr>
          <a:xfrm>
            <a:off x="1593056" y="3034643"/>
            <a:ext cx="271463" cy="271463"/>
          </a:xfrm>
          <a:prstGeom prst="ellipse">
            <a:avLst/>
          </a:prstGeom>
          <a:solidFill>
            <a:srgbClr val="C62828"/>
          </a:solidFill>
          <a:ln w="14288" algn="in">
            <a:solidFill>
              <a:srgbClr val="FAF9F6"/>
            </a:solidFill>
            <a:prstDash val="solid"/>
          </a:ln>
        </p:spPr>
        <p:txBody>
          <a:bodyPr/>
          <a:lstStyle/>
          <a:p/>
        </p:txBody>
      </p:sp>
      <p:sp>
        <p:nvSpPr>
          <p:cNvPr id="17" name="el-1791964332243-13"/>
          <p:cNvSpPr/>
          <p:nvPr/>
        </p:nvSpPr>
        <p:spPr>
          <a:xfrm>
            <a:off x="1357313" y="3616858"/>
            <a:ext cx="6429375" cy="6357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9D4C9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18" name="el-1791964332244-16"/>
          <p:cNvCxnSpPr/>
          <p:nvPr/>
        </p:nvCxnSpPr>
        <p:spPr>
          <a:xfrm>
            <a:off x="1375172" y="3616858"/>
            <a:ext cx="914" cy="635794"/>
          </a:xfrm>
          <a:prstGeom prst="line">
            <a:avLst/>
          </a:prstGeom>
          <a:ln w="35719" cap="flat">
            <a:solidFill>
              <a:srgbClr val="C6282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64332248-22"/>
          <p:cNvSpPr/>
          <p:nvPr/>
        </p:nvSpPr>
        <p:spPr>
          <a:xfrm>
            <a:off x="1593056" y="3799024"/>
            <a:ext cx="271463" cy="271463"/>
          </a:xfrm>
          <a:prstGeom prst="ellipse">
            <a:avLst/>
          </a:prstGeom>
          <a:solidFill>
            <a:srgbClr val="C62828"/>
          </a:solidFill>
          <a:ln w="14288" algn="in">
            <a:solidFill>
              <a:srgbClr val="FAF9F6"/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el-1791964332240-9"/>
          <p:cNvSpPr txBox="1"/>
          <p:nvPr/>
        </p:nvSpPr>
        <p:spPr>
          <a:xfrm>
            <a:off x="210026" y="1269467"/>
            <a:ext cx="8723948" cy="411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130" b="1">
                <a:solidFill>
                  <a:srgbClr val="22262E"/>
                </a:solidFill>
                <a:latin typeface="黑体"/>
                <a:ea typeface="黑体"/>
                <a:cs typeface="黑体"/>
              </a:rPr>
              <a:t>做新时代能写善谋的文字工作者</a:t>
            </a:r>
            <a:endParaRPr sz="2130" b="1">
              <a:solidFill>
                <a:srgbClr val="22262E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64332245-17"/>
          <p:cNvSpPr txBox="1"/>
          <p:nvPr/>
        </p:nvSpPr>
        <p:spPr>
          <a:xfrm>
            <a:off x="1517333" y="2284549"/>
            <a:ext cx="42291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一</a:t>
            </a:r>
            <a:endParaRPr sz="101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964332252-23"/>
          <p:cNvSpPr txBox="1"/>
          <p:nvPr/>
        </p:nvSpPr>
        <p:spPr>
          <a:xfrm>
            <a:off x="2007394" y="2173821"/>
            <a:ext cx="569214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以文</a:t>
            </a:r>
            <a:r>
              <a:rPr sz="135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立身</a:t>
            </a:r>
            <a:endParaRPr sz="135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2254-26"/>
          <p:cNvSpPr txBox="1"/>
          <p:nvPr/>
        </p:nvSpPr>
        <p:spPr>
          <a:xfrm>
            <a:off x="2007394" y="2445283"/>
            <a:ext cx="56621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以高质量文稿实现自我价值，以文载道、以文辅政、以文聚力。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4" name="el-1791964332246-19"/>
          <p:cNvSpPr txBox="1"/>
          <p:nvPr/>
        </p:nvSpPr>
        <p:spPr>
          <a:xfrm>
            <a:off x="1517333" y="3048930"/>
            <a:ext cx="42291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二</a:t>
            </a:r>
            <a:endParaRPr sz="101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64332253-24"/>
          <p:cNvSpPr txBox="1"/>
          <p:nvPr/>
        </p:nvSpPr>
        <p:spPr>
          <a:xfrm>
            <a:off x="2007394" y="2938202"/>
            <a:ext cx="569214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提升</a:t>
            </a:r>
            <a:r>
              <a:rPr sz="135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本领</a:t>
            </a:r>
            <a:endParaRPr sz="135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2254-27"/>
          <p:cNvSpPr txBox="1"/>
          <p:nvPr/>
        </p:nvSpPr>
        <p:spPr>
          <a:xfrm>
            <a:off x="2007394" y="3209665"/>
            <a:ext cx="56621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不断提升思想契合率、观点命中率、文字存活率，做能写善谋的行家里手。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27" name="el-1791964332247-21"/>
          <p:cNvSpPr txBox="1"/>
          <p:nvPr/>
        </p:nvSpPr>
        <p:spPr>
          <a:xfrm>
            <a:off x="1517333" y="3813311"/>
            <a:ext cx="422910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b="1">
                <a:solidFill>
                  <a:srgbClr val="FAF9F6"/>
                </a:solidFill>
                <a:latin typeface="黑体"/>
                <a:ea typeface="黑体"/>
                <a:cs typeface="黑体"/>
              </a:rPr>
              <a:t>三</a:t>
            </a:r>
            <a:endParaRPr sz="1010" b="1">
              <a:solidFill>
                <a:srgbClr val="FAF9F6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964332253-25"/>
          <p:cNvSpPr txBox="1"/>
          <p:nvPr/>
        </p:nvSpPr>
        <p:spPr>
          <a:xfrm>
            <a:off x="2007394" y="3702583"/>
            <a:ext cx="569214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2262E"/>
                </a:solidFill>
                <a:latin typeface="黑体"/>
                <a:ea typeface="黑体"/>
                <a:cs typeface="黑体"/>
              </a:rPr>
              <a:t>服务</a:t>
            </a:r>
            <a:r>
              <a:rPr sz="1350" b="1" spc="113">
                <a:solidFill>
                  <a:srgbClr val="C62828"/>
                </a:solidFill>
                <a:latin typeface="黑体"/>
                <a:ea typeface="黑体"/>
                <a:cs typeface="黑体"/>
              </a:rPr>
              <a:t>大局</a:t>
            </a:r>
            <a:endParaRPr sz="1350" b="1" spc="113">
              <a:solidFill>
                <a:srgbClr val="C62828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9" name="el-1791964332255-28"/>
          <p:cNvSpPr txBox="1"/>
          <p:nvPr/>
        </p:nvSpPr>
        <p:spPr>
          <a:xfrm>
            <a:off x="2007394" y="3974046"/>
            <a:ext cx="5662136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3A3F4A"/>
                </a:solidFill>
                <a:latin typeface="宋体"/>
                <a:ea typeface="宋体"/>
                <a:cs typeface="宋体"/>
              </a:rPr>
              <a:t>为党委政府提供高质量参谋服务，贡献文字工作者的智慧与力量。</a:t>
            </a:r>
            <a:endParaRPr sz="1010">
              <a:solidFill>
                <a:srgbClr val="3A3F4A"/>
              </a:solidFill>
              <a:latin typeface="宋体"/>
              <a:ea typeface="宋体"/>
              <a:cs typeface="宋体"/>
            </a:endParaRPr>
          </a:p>
        </p:txBody>
      </p:sp>
      <p:sp>
        <p:nvSpPr>
          <p:cNvPr id="30" name="el-1791964332257-29"/>
          <p:cNvSpPr/>
          <p:nvPr/>
        </p:nvSpPr>
        <p:spPr>
          <a:xfrm>
            <a:off x="0" y="0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C2440"/>
            </a:gs>
            <a:gs pos="60000">
              <a:srgbClr val="243251"/>
            </a:gs>
            <a:gs pos="100000">
              <a:srgbClr val="1A2138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964332270-2"/>
          <p:cNvSpPr/>
          <p:nvPr/>
        </p:nvSpPr>
        <p:spPr>
          <a:xfrm>
            <a:off x="428625" y="0"/>
            <a:ext cx="14288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25000"/>
                </a:srgbClr>
              </a:gs>
              <a:gs pos="50000">
                <a:srgbClr val="C62828">
                  <a:alpha val="40000"/>
                </a:srgbClr>
              </a:gs>
              <a:gs pos="100000">
                <a:srgbClr val="B08D3E">
                  <a:alpha val="1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" name="el-1791964332271-3"/>
          <p:cNvSpPr/>
          <p:nvPr/>
        </p:nvSpPr>
        <p:spPr>
          <a:xfrm>
            <a:off x="6858000" y="3214688"/>
            <a:ext cx="2286000" cy="19288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99754"/>
                </a:moveTo>
                <a:lnTo>
                  <a:pt x="5600" y="99754"/>
                </a:lnTo>
                <a:lnTo>
                  <a:pt x="4521" y="97059"/>
                </a:lnTo>
                <a:lnTo>
                  <a:pt x="2558" y="90576"/>
                </a:lnTo>
                <a:lnTo>
                  <a:pt x="1142" y="83892"/>
                </a:lnTo>
                <a:lnTo>
                  <a:pt x="288" y="77079"/>
                </a:lnTo>
                <a:lnTo>
                  <a:pt x="0" y="70197"/>
                </a:lnTo>
                <a:lnTo>
                  <a:pt x="288" y="63315"/>
                </a:lnTo>
                <a:lnTo>
                  <a:pt x="1142" y="56502"/>
                </a:lnTo>
                <a:lnTo>
                  <a:pt x="2558" y="49818"/>
                </a:lnTo>
                <a:lnTo>
                  <a:pt x="4521" y="43335"/>
                </a:lnTo>
                <a:lnTo>
                  <a:pt x="7013" y="37108"/>
                </a:lnTo>
                <a:lnTo>
                  <a:pt x="10008" y="31197"/>
                </a:lnTo>
                <a:lnTo>
                  <a:pt x="13479" y="25665"/>
                </a:lnTo>
                <a:lnTo>
                  <a:pt x="17392" y="20562"/>
                </a:lnTo>
                <a:lnTo>
                  <a:pt x="21708" y="15936"/>
                </a:lnTo>
                <a:lnTo>
                  <a:pt x="26388" y="11833"/>
                </a:lnTo>
                <a:lnTo>
                  <a:pt x="31388" y="8291"/>
                </a:lnTo>
                <a:lnTo>
                  <a:pt x="36654" y="5345"/>
                </a:lnTo>
                <a:lnTo>
                  <a:pt x="42138" y="3025"/>
                </a:lnTo>
                <a:lnTo>
                  <a:pt x="47792" y="1350"/>
                </a:lnTo>
                <a:lnTo>
                  <a:pt x="53554" y="340"/>
                </a:lnTo>
                <a:lnTo>
                  <a:pt x="59375" y="0"/>
                </a:lnTo>
                <a:lnTo>
                  <a:pt x="65196" y="340"/>
                </a:lnTo>
                <a:lnTo>
                  <a:pt x="70958" y="1350"/>
                </a:lnTo>
                <a:lnTo>
                  <a:pt x="76613" y="3025"/>
                </a:lnTo>
                <a:lnTo>
                  <a:pt x="82096" y="5345"/>
                </a:lnTo>
                <a:lnTo>
                  <a:pt x="87363" y="8291"/>
                </a:lnTo>
                <a:lnTo>
                  <a:pt x="92363" y="11833"/>
                </a:lnTo>
                <a:lnTo>
                  <a:pt x="97042" y="15936"/>
                </a:lnTo>
                <a:lnTo>
                  <a:pt x="100000" y="19108"/>
                </a:lnTo>
                <a:close/>
              </a:path>
            </a:pathLst>
          </a:custGeom>
          <a:gradFill rotWithShape="1">
            <a:gsLst>
              <a:gs pos="0">
                <a:srgbClr val="B08D3E">
                  <a:alpha val="6000"/>
                </a:srgbClr>
              </a:gs>
              <a:gs pos="70000">
                <a:srgbClr val="B08D3E">
                  <a:alpha val="0"/>
                </a:srgbClr>
              </a:gs>
            </a:gsLst>
            <a:path path="circle">
              <a:fillToRect l="40000" t="30000" r="60000" b="70000"/>
            </a:path>
          </a:gradFill>
          <a:ln w="14288" algn="in">
            <a:solidFill>
              <a:srgbClr val="B08D3E">
                <a:alpha val="15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" name="el-1791964332272-4"/>
          <p:cNvSpPr/>
          <p:nvPr/>
        </p:nvSpPr>
        <p:spPr>
          <a:xfrm>
            <a:off x="7358063" y="3714750"/>
            <a:ext cx="1714500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0000"/>
                </a:moveTo>
                <a:lnTo>
                  <a:pt x="99761" y="65880"/>
                </a:lnTo>
                <a:lnTo>
                  <a:pt x="99039" y="71707"/>
                </a:lnTo>
                <a:lnTo>
                  <a:pt x="97844" y="77420"/>
                </a:lnTo>
                <a:lnTo>
                  <a:pt x="96194" y="82960"/>
                </a:lnTo>
                <a:lnTo>
                  <a:pt x="94094" y="88287"/>
                </a:lnTo>
                <a:lnTo>
                  <a:pt x="91572" y="93333"/>
                </a:lnTo>
                <a:lnTo>
                  <a:pt x="88650" y="98067"/>
                </a:lnTo>
                <a:lnTo>
                  <a:pt x="87189" y="100000"/>
                </a:lnTo>
                <a:lnTo>
                  <a:pt x="12811" y="100000"/>
                </a:lnTo>
                <a:lnTo>
                  <a:pt x="11350" y="98067"/>
                </a:lnTo>
                <a:lnTo>
                  <a:pt x="8428" y="93333"/>
                </a:lnTo>
                <a:lnTo>
                  <a:pt x="5906" y="88287"/>
                </a:lnTo>
                <a:lnTo>
                  <a:pt x="3806" y="82960"/>
                </a:lnTo>
                <a:lnTo>
                  <a:pt x="2156" y="77420"/>
                </a:lnTo>
                <a:lnTo>
                  <a:pt x="961" y="71707"/>
                </a:lnTo>
                <a:lnTo>
                  <a:pt x="239" y="65880"/>
                </a:lnTo>
                <a:lnTo>
                  <a:pt x="0" y="60000"/>
                </a:lnTo>
                <a:lnTo>
                  <a:pt x="239" y="54120"/>
                </a:lnTo>
                <a:lnTo>
                  <a:pt x="961" y="48293"/>
                </a:lnTo>
                <a:lnTo>
                  <a:pt x="2156" y="42580"/>
                </a:lnTo>
                <a:lnTo>
                  <a:pt x="3806" y="37040"/>
                </a:lnTo>
                <a:lnTo>
                  <a:pt x="5906" y="31713"/>
                </a:lnTo>
                <a:lnTo>
                  <a:pt x="8428" y="26667"/>
                </a:lnTo>
                <a:lnTo>
                  <a:pt x="11350" y="21933"/>
                </a:lnTo>
                <a:lnTo>
                  <a:pt x="14644" y="17573"/>
                </a:lnTo>
                <a:lnTo>
                  <a:pt x="18278" y="13620"/>
                </a:lnTo>
                <a:lnTo>
                  <a:pt x="22222" y="10113"/>
                </a:lnTo>
                <a:lnTo>
                  <a:pt x="26428" y="7087"/>
                </a:lnTo>
                <a:lnTo>
                  <a:pt x="30867" y="4567"/>
                </a:lnTo>
                <a:lnTo>
                  <a:pt x="35483" y="2587"/>
                </a:lnTo>
                <a:lnTo>
                  <a:pt x="40244" y="1153"/>
                </a:lnTo>
                <a:lnTo>
                  <a:pt x="45100" y="287"/>
                </a:lnTo>
                <a:lnTo>
                  <a:pt x="50000" y="0"/>
                </a:lnTo>
                <a:lnTo>
                  <a:pt x="54900" y="287"/>
                </a:lnTo>
                <a:lnTo>
                  <a:pt x="59756" y="1153"/>
                </a:lnTo>
                <a:lnTo>
                  <a:pt x="64517" y="2587"/>
                </a:lnTo>
                <a:lnTo>
                  <a:pt x="69133" y="4567"/>
                </a:lnTo>
                <a:lnTo>
                  <a:pt x="73572" y="7087"/>
                </a:lnTo>
                <a:lnTo>
                  <a:pt x="77778" y="10113"/>
                </a:lnTo>
                <a:lnTo>
                  <a:pt x="81722" y="13620"/>
                </a:lnTo>
                <a:lnTo>
                  <a:pt x="85356" y="17573"/>
                </a:lnTo>
                <a:lnTo>
                  <a:pt x="88650" y="21933"/>
                </a:lnTo>
                <a:lnTo>
                  <a:pt x="91572" y="26667"/>
                </a:lnTo>
                <a:lnTo>
                  <a:pt x="94094" y="31713"/>
                </a:lnTo>
                <a:lnTo>
                  <a:pt x="96194" y="37040"/>
                </a:lnTo>
                <a:lnTo>
                  <a:pt x="97844" y="42580"/>
                </a:lnTo>
                <a:lnTo>
                  <a:pt x="99039" y="48293"/>
                </a:lnTo>
                <a:lnTo>
                  <a:pt x="99761" y="5412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B08D3E">
                <a:alpha val="1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5" name="el-1791964332269-1"/>
          <p:cNvSpPr/>
          <p:nvPr/>
        </p:nvSpPr>
        <p:spPr>
          <a:xfrm>
            <a:off x="0" y="0"/>
            <a:ext cx="9144000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62828"/>
              </a:gs>
              <a:gs pos="35000">
                <a:srgbClr val="C62828"/>
              </a:gs>
              <a:gs pos="70000">
                <a:srgbClr val="B08D3E"/>
              </a:gs>
              <a:gs pos="100000">
                <a:srgbClr val="B08D3E"/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964332273-5"/>
          <p:cNvSpPr/>
          <p:nvPr/>
        </p:nvSpPr>
        <p:spPr>
          <a:xfrm>
            <a:off x="0" y="1928813"/>
            <a:ext cx="257175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0000">
                <a:srgbClr val="C62828">
                  <a:alpha val="85000"/>
                </a:srgbClr>
              </a:gs>
              <a:gs pos="90000">
                <a:srgbClr val="B08D3E">
                  <a:alpha val="85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7" name="el-1791964332273-6"/>
          <p:cNvSpPr/>
          <p:nvPr/>
        </p:nvSpPr>
        <p:spPr>
          <a:xfrm>
            <a:off x="8986838" y="1785938"/>
            <a:ext cx="157163" cy="1571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10000">
                <a:srgbClr val="B08D3E">
                  <a:alpha val="35000"/>
                </a:srgbClr>
              </a:gs>
              <a:gs pos="90000">
                <a:srgbClr val="C62828">
                  <a:alpha val="35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8" name="el-1791964332281-15"/>
          <p:cNvSpPr/>
          <p:nvPr/>
        </p:nvSpPr>
        <p:spPr>
          <a:xfrm>
            <a:off x="2928938" y="1072009"/>
            <a:ext cx="32861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62828">
                  <a:alpha val="0"/>
                </a:srgbClr>
              </a:gs>
              <a:gs pos="18000">
                <a:srgbClr val="C62828">
                  <a:alpha val="95000"/>
                </a:srgbClr>
              </a:gs>
              <a:gs pos="82000">
                <a:srgbClr val="C62828">
                  <a:alpha val="95000"/>
                </a:srgbClr>
              </a:gs>
              <a:gs pos="100000">
                <a:srgbClr val="C62828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9" name="el-1791964332279-11"/>
          <p:cNvCxnSpPr/>
          <p:nvPr/>
        </p:nvCxnSpPr>
        <p:spPr>
          <a:xfrm>
            <a:off x="1785938" y="2025700"/>
            <a:ext cx="5572125" cy="914"/>
          </a:xfrm>
          <a:prstGeom prst="line">
            <a:avLst/>
          </a:prstGeom>
          <a:ln w="7144" cap="flat">
            <a:solidFill>
              <a:srgbClr val="B08D3E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964332301-21"/>
          <p:cNvSpPr/>
          <p:nvPr/>
        </p:nvSpPr>
        <p:spPr>
          <a:xfrm>
            <a:off x="1681363" y="2279876"/>
            <a:ext cx="141729" cy="14172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467" y="3133"/>
                </a:moveTo>
                <a:lnTo>
                  <a:pt x="71467" y="3133"/>
                </a:lnTo>
                <a:lnTo>
                  <a:pt x="60733" y="14067"/>
                </a:lnTo>
                <a:lnTo>
                  <a:pt x="85133" y="38467"/>
                </a:lnTo>
                <a:lnTo>
                  <a:pt x="96067" y="27733"/>
                </a:lnTo>
                <a:cubicBezTo>
                  <a:pt x="98156" y="25378"/>
                  <a:pt x="99200" y="22778"/>
                  <a:pt x="99200" y="19933"/>
                </a:cubicBezTo>
                <a:lnTo>
                  <a:pt x="99200" y="19933"/>
                </a:lnTo>
                <a:cubicBezTo>
                  <a:pt x="99200" y="17044"/>
                  <a:pt x="98156" y="14444"/>
                  <a:pt x="96067" y="12133"/>
                </a:cubicBezTo>
                <a:lnTo>
                  <a:pt x="96067" y="12133"/>
                </a:lnTo>
                <a:lnTo>
                  <a:pt x="87067" y="3133"/>
                </a:lnTo>
                <a:cubicBezTo>
                  <a:pt x="84756" y="1044"/>
                  <a:pt x="82156" y="0"/>
                  <a:pt x="79267" y="0"/>
                </a:cubicBezTo>
                <a:lnTo>
                  <a:pt x="79267" y="0"/>
                </a:lnTo>
                <a:cubicBezTo>
                  <a:pt x="76422" y="0"/>
                  <a:pt x="73822" y="1044"/>
                  <a:pt x="71467" y="3133"/>
                </a:cubicBezTo>
                <a:lnTo>
                  <a:pt x="71467" y="3133"/>
                </a:lnTo>
                <a:moveTo>
                  <a:pt x="55867" y="18133"/>
                </a:moveTo>
                <a:lnTo>
                  <a:pt x="55867" y="18133"/>
                </a:lnTo>
                <a:lnTo>
                  <a:pt x="54067" y="18533"/>
                </a:lnTo>
                <a:lnTo>
                  <a:pt x="25933" y="27133"/>
                </a:lnTo>
                <a:cubicBezTo>
                  <a:pt x="21933" y="28467"/>
                  <a:pt x="19133" y="31133"/>
                  <a:pt x="17533" y="35133"/>
                </a:cubicBezTo>
                <a:lnTo>
                  <a:pt x="17533" y="35133"/>
                </a:lnTo>
                <a:lnTo>
                  <a:pt x="400" y="86733"/>
                </a:lnTo>
                <a:cubicBezTo>
                  <a:pt x="-400" y="89089"/>
                  <a:pt x="44" y="91178"/>
                  <a:pt x="1733" y="93000"/>
                </a:cubicBezTo>
                <a:lnTo>
                  <a:pt x="1733" y="93000"/>
                </a:lnTo>
                <a:lnTo>
                  <a:pt x="31800" y="63067"/>
                </a:lnTo>
                <a:cubicBezTo>
                  <a:pt x="31178" y="61778"/>
                  <a:pt x="30867" y="60422"/>
                  <a:pt x="30867" y="59000"/>
                </a:cubicBezTo>
                <a:lnTo>
                  <a:pt x="30867" y="59000"/>
                </a:lnTo>
                <a:cubicBezTo>
                  <a:pt x="31000" y="56378"/>
                  <a:pt x="31911" y="54156"/>
                  <a:pt x="33600" y="52333"/>
                </a:cubicBezTo>
                <a:lnTo>
                  <a:pt x="33600" y="52333"/>
                </a:lnTo>
                <a:cubicBezTo>
                  <a:pt x="35422" y="50644"/>
                  <a:pt x="37622" y="49733"/>
                  <a:pt x="40200" y="49600"/>
                </a:cubicBezTo>
                <a:lnTo>
                  <a:pt x="40200" y="49600"/>
                </a:lnTo>
                <a:cubicBezTo>
                  <a:pt x="42822" y="49733"/>
                  <a:pt x="45044" y="50644"/>
                  <a:pt x="46867" y="52333"/>
                </a:cubicBezTo>
                <a:lnTo>
                  <a:pt x="46867" y="52333"/>
                </a:lnTo>
                <a:cubicBezTo>
                  <a:pt x="48556" y="54156"/>
                  <a:pt x="49467" y="56378"/>
                  <a:pt x="49600" y="59000"/>
                </a:cubicBezTo>
                <a:lnTo>
                  <a:pt x="49600" y="59000"/>
                </a:lnTo>
                <a:cubicBezTo>
                  <a:pt x="49467" y="61578"/>
                  <a:pt x="48556" y="63778"/>
                  <a:pt x="46867" y="65600"/>
                </a:cubicBezTo>
                <a:lnTo>
                  <a:pt x="46867" y="65600"/>
                </a:lnTo>
                <a:cubicBezTo>
                  <a:pt x="45044" y="67289"/>
                  <a:pt x="42822" y="68200"/>
                  <a:pt x="40200" y="68333"/>
                </a:cubicBezTo>
                <a:lnTo>
                  <a:pt x="40200" y="68333"/>
                </a:lnTo>
                <a:cubicBezTo>
                  <a:pt x="38778" y="68333"/>
                  <a:pt x="37422" y="68022"/>
                  <a:pt x="36133" y="67400"/>
                </a:cubicBezTo>
                <a:lnTo>
                  <a:pt x="36133" y="67400"/>
                </a:lnTo>
                <a:lnTo>
                  <a:pt x="6200" y="97467"/>
                </a:lnTo>
                <a:cubicBezTo>
                  <a:pt x="8022" y="99156"/>
                  <a:pt x="10111" y="99600"/>
                  <a:pt x="12467" y="98800"/>
                </a:cubicBezTo>
                <a:lnTo>
                  <a:pt x="12467" y="98800"/>
                </a:lnTo>
                <a:lnTo>
                  <a:pt x="64067" y="81667"/>
                </a:lnTo>
                <a:cubicBezTo>
                  <a:pt x="68067" y="80067"/>
                  <a:pt x="70733" y="77267"/>
                  <a:pt x="72067" y="73267"/>
                </a:cubicBezTo>
                <a:lnTo>
                  <a:pt x="72067" y="73267"/>
                </a:lnTo>
                <a:lnTo>
                  <a:pt x="80667" y="45133"/>
                </a:lnTo>
                <a:lnTo>
                  <a:pt x="81067" y="43333"/>
                </a:lnTo>
                <a:lnTo>
                  <a:pt x="55867" y="18133"/>
                </a:lnTo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964332302-22"/>
          <p:cNvSpPr/>
          <p:nvPr/>
        </p:nvSpPr>
        <p:spPr>
          <a:xfrm>
            <a:off x="2916659" y="2279266"/>
            <a:ext cx="125016" cy="1429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846" y="1000"/>
                </a:moveTo>
                <a:lnTo>
                  <a:pt x="35846" y="1000"/>
                </a:lnTo>
                <a:cubicBezTo>
                  <a:pt x="37949" y="-422"/>
                  <a:pt x="40051" y="-356"/>
                  <a:pt x="42154" y="1200"/>
                </a:cubicBezTo>
                <a:lnTo>
                  <a:pt x="42154" y="1200"/>
                </a:lnTo>
                <a:cubicBezTo>
                  <a:pt x="48308" y="6178"/>
                  <a:pt x="54154" y="11644"/>
                  <a:pt x="59692" y="17600"/>
                </a:cubicBezTo>
                <a:lnTo>
                  <a:pt x="59692" y="17600"/>
                </a:lnTo>
                <a:cubicBezTo>
                  <a:pt x="62103" y="14622"/>
                  <a:pt x="64897" y="11822"/>
                  <a:pt x="68077" y="9200"/>
                </a:cubicBezTo>
                <a:lnTo>
                  <a:pt x="68077" y="9200"/>
                </a:lnTo>
                <a:cubicBezTo>
                  <a:pt x="70179" y="7644"/>
                  <a:pt x="72282" y="7644"/>
                  <a:pt x="74385" y="9200"/>
                </a:cubicBezTo>
                <a:lnTo>
                  <a:pt x="74385" y="9200"/>
                </a:lnTo>
                <a:cubicBezTo>
                  <a:pt x="78282" y="12489"/>
                  <a:pt x="81795" y="16156"/>
                  <a:pt x="84923" y="20200"/>
                </a:cubicBezTo>
                <a:lnTo>
                  <a:pt x="84923" y="20200"/>
                </a:lnTo>
                <a:cubicBezTo>
                  <a:pt x="88256" y="24067"/>
                  <a:pt x="91051" y="28089"/>
                  <a:pt x="93308" y="32267"/>
                </a:cubicBezTo>
                <a:lnTo>
                  <a:pt x="93308" y="32267"/>
                </a:lnTo>
                <a:cubicBezTo>
                  <a:pt x="95718" y="36311"/>
                  <a:pt x="97590" y="40222"/>
                  <a:pt x="98923" y="44000"/>
                </a:cubicBezTo>
                <a:lnTo>
                  <a:pt x="98923" y="44000"/>
                </a:lnTo>
                <a:cubicBezTo>
                  <a:pt x="100308" y="47778"/>
                  <a:pt x="101000" y="51156"/>
                  <a:pt x="101000" y="54133"/>
                </a:cubicBezTo>
                <a:lnTo>
                  <a:pt x="101000" y="54133"/>
                </a:lnTo>
                <a:cubicBezTo>
                  <a:pt x="100846" y="62489"/>
                  <a:pt x="98590" y="70111"/>
                  <a:pt x="94231" y="77000"/>
                </a:cubicBezTo>
                <a:lnTo>
                  <a:pt x="94231" y="77000"/>
                </a:lnTo>
                <a:cubicBezTo>
                  <a:pt x="89718" y="83889"/>
                  <a:pt x="83615" y="89422"/>
                  <a:pt x="75923" y="93600"/>
                </a:cubicBezTo>
                <a:lnTo>
                  <a:pt x="75923" y="93600"/>
                </a:lnTo>
                <a:cubicBezTo>
                  <a:pt x="68436" y="97778"/>
                  <a:pt x="59949" y="99933"/>
                  <a:pt x="50462" y="100067"/>
                </a:cubicBezTo>
                <a:lnTo>
                  <a:pt x="50462" y="100067"/>
                </a:lnTo>
                <a:cubicBezTo>
                  <a:pt x="41026" y="99933"/>
                  <a:pt x="32462" y="97778"/>
                  <a:pt x="24769" y="93600"/>
                </a:cubicBezTo>
                <a:lnTo>
                  <a:pt x="24769" y="93600"/>
                </a:lnTo>
                <a:cubicBezTo>
                  <a:pt x="17282" y="89422"/>
                  <a:pt x="11282" y="83889"/>
                  <a:pt x="6769" y="77000"/>
                </a:cubicBezTo>
                <a:lnTo>
                  <a:pt x="6769" y="77000"/>
                </a:lnTo>
                <a:cubicBezTo>
                  <a:pt x="2410" y="70111"/>
                  <a:pt x="154" y="62489"/>
                  <a:pt x="0" y="54133"/>
                </a:cubicBezTo>
                <a:lnTo>
                  <a:pt x="0" y="54133"/>
                </a:lnTo>
                <a:cubicBezTo>
                  <a:pt x="308" y="46356"/>
                  <a:pt x="3692" y="37778"/>
                  <a:pt x="10154" y="28400"/>
                </a:cubicBezTo>
                <a:lnTo>
                  <a:pt x="10154" y="28400"/>
                </a:lnTo>
                <a:cubicBezTo>
                  <a:pt x="16615" y="18889"/>
                  <a:pt x="25179" y="9756"/>
                  <a:pt x="35846" y="1000"/>
                </a:cubicBezTo>
                <a:lnTo>
                  <a:pt x="35846" y="1000"/>
                </a:lnTo>
                <a:moveTo>
                  <a:pt x="50923" y="81333"/>
                </a:moveTo>
                <a:lnTo>
                  <a:pt x="50923" y="81333"/>
                </a:lnTo>
                <a:cubicBezTo>
                  <a:pt x="56513" y="81333"/>
                  <a:pt x="61692" y="79956"/>
                  <a:pt x="66462" y="77200"/>
                </a:cubicBezTo>
                <a:lnTo>
                  <a:pt x="66462" y="77200"/>
                </a:lnTo>
                <a:cubicBezTo>
                  <a:pt x="71128" y="74222"/>
                  <a:pt x="74077" y="70244"/>
                  <a:pt x="75308" y="65267"/>
                </a:cubicBezTo>
                <a:lnTo>
                  <a:pt x="75308" y="65267"/>
                </a:lnTo>
                <a:cubicBezTo>
                  <a:pt x="76333" y="60467"/>
                  <a:pt x="75487" y="55711"/>
                  <a:pt x="72769" y="51000"/>
                </a:cubicBezTo>
                <a:lnTo>
                  <a:pt x="72769" y="51000"/>
                </a:lnTo>
                <a:cubicBezTo>
                  <a:pt x="71282" y="49178"/>
                  <a:pt x="69564" y="49067"/>
                  <a:pt x="67615" y="50667"/>
                </a:cubicBezTo>
                <a:lnTo>
                  <a:pt x="67615" y="50667"/>
                </a:lnTo>
                <a:lnTo>
                  <a:pt x="62000" y="56333"/>
                </a:lnTo>
                <a:cubicBezTo>
                  <a:pt x="60051" y="57756"/>
                  <a:pt x="58154" y="57689"/>
                  <a:pt x="56308" y="56133"/>
                </a:cubicBezTo>
                <a:lnTo>
                  <a:pt x="56308" y="56133"/>
                </a:lnTo>
                <a:cubicBezTo>
                  <a:pt x="54359" y="54044"/>
                  <a:pt x="52051" y="51489"/>
                  <a:pt x="49385" y="48467"/>
                </a:cubicBezTo>
                <a:lnTo>
                  <a:pt x="49385" y="48467"/>
                </a:lnTo>
                <a:cubicBezTo>
                  <a:pt x="46667" y="45489"/>
                  <a:pt x="44256" y="42889"/>
                  <a:pt x="42154" y="40667"/>
                </a:cubicBezTo>
                <a:lnTo>
                  <a:pt x="42154" y="40667"/>
                </a:lnTo>
                <a:cubicBezTo>
                  <a:pt x="40359" y="39111"/>
                  <a:pt x="38564" y="39044"/>
                  <a:pt x="36769" y="40467"/>
                </a:cubicBezTo>
                <a:lnTo>
                  <a:pt x="36769" y="40467"/>
                </a:lnTo>
                <a:cubicBezTo>
                  <a:pt x="32821" y="44644"/>
                  <a:pt x="29949" y="48222"/>
                  <a:pt x="28154" y="51200"/>
                </a:cubicBezTo>
                <a:lnTo>
                  <a:pt x="28154" y="51200"/>
                </a:lnTo>
                <a:cubicBezTo>
                  <a:pt x="26205" y="54222"/>
                  <a:pt x="25231" y="57156"/>
                  <a:pt x="25231" y="60000"/>
                </a:cubicBezTo>
                <a:lnTo>
                  <a:pt x="25231" y="60000"/>
                </a:lnTo>
                <a:cubicBezTo>
                  <a:pt x="25385" y="66800"/>
                  <a:pt x="27872" y="72022"/>
                  <a:pt x="32692" y="75667"/>
                </a:cubicBezTo>
                <a:lnTo>
                  <a:pt x="32692" y="75667"/>
                </a:lnTo>
                <a:cubicBezTo>
                  <a:pt x="37513" y="79444"/>
                  <a:pt x="43590" y="81333"/>
                  <a:pt x="50923" y="81333"/>
                </a:cubicBezTo>
                <a:lnTo>
                  <a:pt x="50923" y="81333"/>
                </a:lnTo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964332303-23"/>
          <p:cNvSpPr/>
          <p:nvPr/>
        </p:nvSpPr>
        <p:spPr>
          <a:xfrm>
            <a:off x="4134669" y="2290460"/>
            <a:ext cx="142875" cy="1205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67" y="1385"/>
                </a:moveTo>
                <a:lnTo>
                  <a:pt x="29667" y="1385"/>
                </a:lnTo>
                <a:cubicBezTo>
                  <a:pt x="31622" y="3795"/>
                  <a:pt x="31756" y="6333"/>
                  <a:pt x="30067" y="9000"/>
                </a:cubicBezTo>
                <a:lnTo>
                  <a:pt x="30067" y="9000"/>
                </a:lnTo>
                <a:lnTo>
                  <a:pt x="16000" y="27077"/>
                </a:lnTo>
                <a:cubicBezTo>
                  <a:pt x="15111" y="28256"/>
                  <a:pt x="14000" y="28846"/>
                  <a:pt x="12667" y="28846"/>
                </a:cubicBezTo>
                <a:lnTo>
                  <a:pt x="12667" y="28846"/>
                </a:lnTo>
                <a:cubicBezTo>
                  <a:pt x="11244" y="28846"/>
                  <a:pt x="10089" y="28333"/>
                  <a:pt x="9200" y="27308"/>
                </a:cubicBezTo>
                <a:lnTo>
                  <a:pt x="9200" y="27308"/>
                </a:lnTo>
                <a:lnTo>
                  <a:pt x="1400" y="18231"/>
                </a:lnTo>
                <a:cubicBezTo>
                  <a:pt x="-467" y="15718"/>
                  <a:pt x="-467" y="13179"/>
                  <a:pt x="1400" y="10615"/>
                </a:cubicBezTo>
                <a:lnTo>
                  <a:pt x="1400" y="10615"/>
                </a:lnTo>
                <a:cubicBezTo>
                  <a:pt x="3578" y="8513"/>
                  <a:pt x="5778" y="8513"/>
                  <a:pt x="8000" y="10615"/>
                </a:cubicBezTo>
                <a:lnTo>
                  <a:pt x="8000" y="10615"/>
                </a:lnTo>
                <a:lnTo>
                  <a:pt x="12333" y="15538"/>
                </a:lnTo>
                <a:lnTo>
                  <a:pt x="23067" y="1846"/>
                </a:lnTo>
                <a:cubicBezTo>
                  <a:pt x="25156" y="-410"/>
                  <a:pt x="27356" y="-564"/>
                  <a:pt x="29667" y="1385"/>
                </a:cubicBezTo>
                <a:lnTo>
                  <a:pt x="29667" y="1385"/>
                </a:lnTo>
                <a:moveTo>
                  <a:pt x="29667" y="37385"/>
                </a:moveTo>
                <a:lnTo>
                  <a:pt x="29667" y="37385"/>
                </a:lnTo>
                <a:cubicBezTo>
                  <a:pt x="31622" y="39795"/>
                  <a:pt x="31756" y="42359"/>
                  <a:pt x="30067" y="45077"/>
                </a:cubicBezTo>
                <a:lnTo>
                  <a:pt x="30067" y="45077"/>
                </a:lnTo>
                <a:lnTo>
                  <a:pt x="16000" y="63077"/>
                </a:lnTo>
                <a:cubicBezTo>
                  <a:pt x="15111" y="64308"/>
                  <a:pt x="14000" y="64923"/>
                  <a:pt x="12667" y="64923"/>
                </a:cubicBezTo>
                <a:lnTo>
                  <a:pt x="12667" y="64923"/>
                </a:lnTo>
                <a:cubicBezTo>
                  <a:pt x="11244" y="64923"/>
                  <a:pt x="10089" y="64385"/>
                  <a:pt x="9200" y="63308"/>
                </a:cubicBezTo>
                <a:lnTo>
                  <a:pt x="9200" y="63308"/>
                </a:lnTo>
                <a:lnTo>
                  <a:pt x="1400" y="54308"/>
                </a:lnTo>
                <a:cubicBezTo>
                  <a:pt x="-467" y="51744"/>
                  <a:pt x="-467" y="49205"/>
                  <a:pt x="1400" y="46692"/>
                </a:cubicBezTo>
                <a:lnTo>
                  <a:pt x="1400" y="46692"/>
                </a:lnTo>
                <a:cubicBezTo>
                  <a:pt x="3578" y="44590"/>
                  <a:pt x="5778" y="44590"/>
                  <a:pt x="8000" y="46692"/>
                </a:cubicBezTo>
                <a:lnTo>
                  <a:pt x="8000" y="46692"/>
                </a:lnTo>
                <a:lnTo>
                  <a:pt x="12333" y="51615"/>
                </a:lnTo>
                <a:lnTo>
                  <a:pt x="23067" y="37846"/>
                </a:lnTo>
                <a:cubicBezTo>
                  <a:pt x="25156" y="35590"/>
                  <a:pt x="27356" y="35436"/>
                  <a:pt x="29667" y="37385"/>
                </a:cubicBezTo>
                <a:lnTo>
                  <a:pt x="29667" y="37385"/>
                </a:lnTo>
                <a:moveTo>
                  <a:pt x="43733" y="14462"/>
                </a:moveTo>
                <a:lnTo>
                  <a:pt x="43733" y="14462"/>
                </a:lnTo>
                <a:cubicBezTo>
                  <a:pt x="43733" y="12359"/>
                  <a:pt x="44333" y="10615"/>
                  <a:pt x="45533" y="9231"/>
                </a:cubicBezTo>
                <a:lnTo>
                  <a:pt x="45533" y="9231"/>
                </a:lnTo>
                <a:lnTo>
                  <a:pt x="45533" y="9231"/>
                </a:lnTo>
                <a:cubicBezTo>
                  <a:pt x="46689" y="7897"/>
                  <a:pt x="48178" y="7231"/>
                  <a:pt x="50000" y="7231"/>
                </a:cubicBezTo>
                <a:lnTo>
                  <a:pt x="50000" y="7231"/>
                </a:lnTo>
                <a:lnTo>
                  <a:pt x="93733" y="7231"/>
                </a:lnTo>
                <a:cubicBezTo>
                  <a:pt x="95556" y="7231"/>
                  <a:pt x="97067" y="7897"/>
                  <a:pt x="98267" y="9231"/>
                </a:cubicBezTo>
                <a:lnTo>
                  <a:pt x="98267" y="9231"/>
                </a:lnTo>
                <a:cubicBezTo>
                  <a:pt x="99422" y="10615"/>
                  <a:pt x="100000" y="12359"/>
                  <a:pt x="100000" y="14462"/>
                </a:cubicBezTo>
                <a:lnTo>
                  <a:pt x="100000" y="14462"/>
                </a:lnTo>
                <a:cubicBezTo>
                  <a:pt x="100000" y="16564"/>
                  <a:pt x="99422" y="18282"/>
                  <a:pt x="98267" y="19615"/>
                </a:cubicBezTo>
                <a:lnTo>
                  <a:pt x="98267" y="19615"/>
                </a:lnTo>
                <a:cubicBezTo>
                  <a:pt x="97067" y="20949"/>
                  <a:pt x="95556" y="21615"/>
                  <a:pt x="93733" y="21615"/>
                </a:cubicBezTo>
                <a:lnTo>
                  <a:pt x="93733" y="21615"/>
                </a:lnTo>
                <a:lnTo>
                  <a:pt x="50000" y="21615"/>
                </a:lnTo>
                <a:cubicBezTo>
                  <a:pt x="48178" y="21615"/>
                  <a:pt x="46689" y="20949"/>
                  <a:pt x="45533" y="19615"/>
                </a:cubicBezTo>
                <a:lnTo>
                  <a:pt x="45533" y="19615"/>
                </a:lnTo>
                <a:cubicBezTo>
                  <a:pt x="44333" y="18282"/>
                  <a:pt x="43733" y="16564"/>
                  <a:pt x="43733" y="14462"/>
                </a:cubicBezTo>
                <a:lnTo>
                  <a:pt x="43733" y="14462"/>
                </a:lnTo>
                <a:moveTo>
                  <a:pt x="43733" y="50462"/>
                </a:moveTo>
                <a:lnTo>
                  <a:pt x="43733" y="50462"/>
                </a:lnTo>
                <a:cubicBezTo>
                  <a:pt x="43733" y="48359"/>
                  <a:pt x="44333" y="46641"/>
                  <a:pt x="45533" y="45308"/>
                </a:cubicBezTo>
                <a:lnTo>
                  <a:pt x="45533" y="45308"/>
                </a:lnTo>
                <a:lnTo>
                  <a:pt x="45533" y="45308"/>
                </a:lnTo>
                <a:cubicBezTo>
                  <a:pt x="46689" y="43974"/>
                  <a:pt x="48178" y="43308"/>
                  <a:pt x="50000" y="43308"/>
                </a:cubicBezTo>
                <a:lnTo>
                  <a:pt x="50000" y="43308"/>
                </a:lnTo>
                <a:lnTo>
                  <a:pt x="93733" y="43308"/>
                </a:lnTo>
                <a:cubicBezTo>
                  <a:pt x="95556" y="43308"/>
                  <a:pt x="97067" y="43974"/>
                  <a:pt x="98267" y="45308"/>
                </a:cubicBezTo>
                <a:lnTo>
                  <a:pt x="98267" y="45308"/>
                </a:lnTo>
                <a:cubicBezTo>
                  <a:pt x="99422" y="46641"/>
                  <a:pt x="100000" y="48359"/>
                  <a:pt x="100000" y="50462"/>
                </a:cubicBezTo>
                <a:lnTo>
                  <a:pt x="100000" y="50462"/>
                </a:lnTo>
                <a:cubicBezTo>
                  <a:pt x="100000" y="52564"/>
                  <a:pt x="99422" y="54308"/>
                  <a:pt x="98267" y="55692"/>
                </a:cubicBezTo>
                <a:lnTo>
                  <a:pt x="98267" y="55692"/>
                </a:lnTo>
                <a:cubicBezTo>
                  <a:pt x="97067" y="57026"/>
                  <a:pt x="95556" y="57692"/>
                  <a:pt x="93733" y="57692"/>
                </a:cubicBezTo>
                <a:lnTo>
                  <a:pt x="93733" y="57692"/>
                </a:lnTo>
                <a:lnTo>
                  <a:pt x="50000" y="57692"/>
                </a:lnTo>
                <a:cubicBezTo>
                  <a:pt x="48178" y="57692"/>
                  <a:pt x="46689" y="57026"/>
                  <a:pt x="45533" y="55692"/>
                </a:cubicBezTo>
                <a:lnTo>
                  <a:pt x="45533" y="55692"/>
                </a:lnTo>
                <a:cubicBezTo>
                  <a:pt x="44333" y="54308"/>
                  <a:pt x="43733" y="52564"/>
                  <a:pt x="43733" y="50462"/>
                </a:cubicBezTo>
                <a:lnTo>
                  <a:pt x="43733" y="50462"/>
                </a:lnTo>
                <a:moveTo>
                  <a:pt x="31267" y="86538"/>
                </a:moveTo>
                <a:lnTo>
                  <a:pt x="31267" y="86538"/>
                </a:lnTo>
                <a:cubicBezTo>
                  <a:pt x="31267" y="84436"/>
                  <a:pt x="31844" y="82718"/>
                  <a:pt x="33000" y="81385"/>
                </a:cubicBezTo>
                <a:lnTo>
                  <a:pt x="33000" y="81385"/>
                </a:lnTo>
                <a:lnTo>
                  <a:pt x="33000" y="81385"/>
                </a:lnTo>
                <a:cubicBezTo>
                  <a:pt x="34156" y="80000"/>
                  <a:pt x="35667" y="79308"/>
                  <a:pt x="37533" y="79308"/>
                </a:cubicBezTo>
                <a:lnTo>
                  <a:pt x="37533" y="79308"/>
                </a:lnTo>
                <a:lnTo>
                  <a:pt x="93733" y="79308"/>
                </a:lnTo>
                <a:cubicBezTo>
                  <a:pt x="95556" y="79308"/>
                  <a:pt x="97067" y="80000"/>
                  <a:pt x="98267" y="81385"/>
                </a:cubicBezTo>
                <a:lnTo>
                  <a:pt x="98267" y="81385"/>
                </a:lnTo>
                <a:cubicBezTo>
                  <a:pt x="99422" y="82718"/>
                  <a:pt x="100000" y="84436"/>
                  <a:pt x="100000" y="86538"/>
                </a:cubicBezTo>
                <a:lnTo>
                  <a:pt x="100000" y="86538"/>
                </a:lnTo>
                <a:cubicBezTo>
                  <a:pt x="100000" y="88641"/>
                  <a:pt x="99422" y="90359"/>
                  <a:pt x="98267" y="91692"/>
                </a:cubicBezTo>
                <a:lnTo>
                  <a:pt x="98267" y="91692"/>
                </a:lnTo>
                <a:cubicBezTo>
                  <a:pt x="97067" y="93077"/>
                  <a:pt x="95556" y="93769"/>
                  <a:pt x="93733" y="93769"/>
                </a:cubicBezTo>
                <a:lnTo>
                  <a:pt x="93733" y="93769"/>
                </a:lnTo>
                <a:lnTo>
                  <a:pt x="37533" y="93769"/>
                </a:lnTo>
                <a:cubicBezTo>
                  <a:pt x="35667" y="93769"/>
                  <a:pt x="34156" y="93077"/>
                  <a:pt x="33000" y="91692"/>
                </a:cubicBezTo>
                <a:lnTo>
                  <a:pt x="33000" y="91692"/>
                </a:lnTo>
                <a:cubicBezTo>
                  <a:pt x="31844" y="90359"/>
                  <a:pt x="31267" y="88641"/>
                  <a:pt x="31267" y="86538"/>
                </a:cubicBezTo>
                <a:lnTo>
                  <a:pt x="31267" y="86538"/>
                </a:lnTo>
                <a:moveTo>
                  <a:pt x="9400" y="75692"/>
                </a:moveTo>
                <a:lnTo>
                  <a:pt x="9400" y="75692"/>
                </a:lnTo>
                <a:cubicBezTo>
                  <a:pt x="12911" y="75846"/>
                  <a:pt x="15644" y="77667"/>
                  <a:pt x="17600" y="81154"/>
                </a:cubicBezTo>
                <a:lnTo>
                  <a:pt x="17600" y="81154"/>
                </a:lnTo>
                <a:cubicBezTo>
                  <a:pt x="19156" y="84744"/>
                  <a:pt x="19156" y="88333"/>
                  <a:pt x="17600" y="91923"/>
                </a:cubicBezTo>
                <a:lnTo>
                  <a:pt x="17600" y="91923"/>
                </a:lnTo>
                <a:cubicBezTo>
                  <a:pt x="15644" y="95410"/>
                  <a:pt x="12911" y="97231"/>
                  <a:pt x="9400" y="97385"/>
                </a:cubicBezTo>
                <a:lnTo>
                  <a:pt x="9400" y="97385"/>
                </a:lnTo>
                <a:cubicBezTo>
                  <a:pt x="5889" y="97231"/>
                  <a:pt x="3156" y="95410"/>
                  <a:pt x="1200" y="91923"/>
                </a:cubicBezTo>
                <a:lnTo>
                  <a:pt x="1200" y="91923"/>
                </a:lnTo>
                <a:cubicBezTo>
                  <a:pt x="-400" y="88333"/>
                  <a:pt x="-400" y="84744"/>
                  <a:pt x="1200" y="81154"/>
                </a:cubicBezTo>
                <a:lnTo>
                  <a:pt x="1200" y="81154"/>
                </a:lnTo>
                <a:cubicBezTo>
                  <a:pt x="3156" y="77667"/>
                  <a:pt x="5889" y="75846"/>
                  <a:pt x="9400" y="75692"/>
                </a:cubicBezTo>
                <a:lnTo>
                  <a:pt x="9400" y="75692"/>
                </a:lnTo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964332307-24"/>
          <p:cNvSpPr/>
          <p:nvPr/>
        </p:nvSpPr>
        <p:spPr>
          <a:xfrm>
            <a:off x="5370537" y="2279303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545" y="0"/>
                </a:moveTo>
                <a:lnTo>
                  <a:pt x="8545" y="0"/>
                </a:lnTo>
                <a:cubicBezTo>
                  <a:pt x="6061" y="0"/>
                  <a:pt x="4000" y="578"/>
                  <a:pt x="2364" y="1733"/>
                </a:cubicBezTo>
                <a:lnTo>
                  <a:pt x="2364" y="1733"/>
                </a:lnTo>
                <a:lnTo>
                  <a:pt x="2364" y="1733"/>
                </a:lnTo>
                <a:cubicBezTo>
                  <a:pt x="788" y="2933"/>
                  <a:pt x="0" y="4444"/>
                  <a:pt x="0" y="6267"/>
                </a:cubicBezTo>
                <a:lnTo>
                  <a:pt x="0" y="6267"/>
                </a:lnTo>
                <a:cubicBezTo>
                  <a:pt x="0" y="8089"/>
                  <a:pt x="788" y="9578"/>
                  <a:pt x="2364" y="10733"/>
                </a:cubicBezTo>
                <a:lnTo>
                  <a:pt x="2364" y="10733"/>
                </a:lnTo>
                <a:cubicBezTo>
                  <a:pt x="4000" y="11933"/>
                  <a:pt x="6061" y="12533"/>
                  <a:pt x="8545" y="12533"/>
                </a:cubicBezTo>
                <a:lnTo>
                  <a:pt x="8545" y="12533"/>
                </a:lnTo>
                <a:lnTo>
                  <a:pt x="8545" y="14667"/>
                </a:lnTo>
                <a:cubicBezTo>
                  <a:pt x="8727" y="23244"/>
                  <a:pt x="12879" y="30600"/>
                  <a:pt x="21000" y="36733"/>
                </a:cubicBezTo>
                <a:lnTo>
                  <a:pt x="21000" y="36733"/>
                </a:lnTo>
                <a:lnTo>
                  <a:pt x="39182" y="50000"/>
                </a:lnTo>
                <a:lnTo>
                  <a:pt x="21000" y="63267"/>
                </a:lnTo>
                <a:cubicBezTo>
                  <a:pt x="12879" y="69400"/>
                  <a:pt x="8727" y="76756"/>
                  <a:pt x="8545" y="85333"/>
                </a:cubicBezTo>
                <a:lnTo>
                  <a:pt x="8545" y="85333"/>
                </a:lnTo>
                <a:lnTo>
                  <a:pt x="8545" y="87533"/>
                </a:lnTo>
                <a:cubicBezTo>
                  <a:pt x="6061" y="87533"/>
                  <a:pt x="4000" y="88111"/>
                  <a:pt x="2364" y="89267"/>
                </a:cubicBezTo>
                <a:lnTo>
                  <a:pt x="2364" y="89267"/>
                </a:lnTo>
                <a:cubicBezTo>
                  <a:pt x="788" y="90422"/>
                  <a:pt x="0" y="91911"/>
                  <a:pt x="0" y="93733"/>
                </a:cubicBezTo>
                <a:lnTo>
                  <a:pt x="0" y="93733"/>
                </a:lnTo>
                <a:cubicBezTo>
                  <a:pt x="0" y="95556"/>
                  <a:pt x="788" y="97067"/>
                  <a:pt x="2364" y="98267"/>
                </a:cubicBezTo>
                <a:lnTo>
                  <a:pt x="2364" y="98267"/>
                </a:lnTo>
                <a:cubicBezTo>
                  <a:pt x="4000" y="99422"/>
                  <a:pt x="6061" y="100000"/>
                  <a:pt x="8545" y="100000"/>
                </a:cubicBezTo>
                <a:lnTo>
                  <a:pt x="8545" y="100000"/>
                </a:lnTo>
                <a:lnTo>
                  <a:pt x="17091" y="100000"/>
                </a:lnTo>
                <a:lnTo>
                  <a:pt x="85273" y="100000"/>
                </a:lnTo>
                <a:lnTo>
                  <a:pt x="93727" y="100000"/>
                </a:lnTo>
                <a:cubicBezTo>
                  <a:pt x="96212" y="100000"/>
                  <a:pt x="98273" y="99422"/>
                  <a:pt x="99909" y="98267"/>
                </a:cubicBezTo>
                <a:lnTo>
                  <a:pt x="99909" y="98267"/>
                </a:lnTo>
                <a:cubicBezTo>
                  <a:pt x="101485" y="97067"/>
                  <a:pt x="102273" y="95556"/>
                  <a:pt x="102273" y="93733"/>
                </a:cubicBezTo>
                <a:lnTo>
                  <a:pt x="102273" y="93733"/>
                </a:lnTo>
                <a:cubicBezTo>
                  <a:pt x="102273" y="91911"/>
                  <a:pt x="101485" y="90422"/>
                  <a:pt x="99909" y="89267"/>
                </a:cubicBezTo>
                <a:lnTo>
                  <a:pt x="99909" y="89267"/>
                </a:lnTo>
                <a:cubicBezTo>
                  <a:pt x="98273" y="88111"/>
                  <a:pt x="96212" y="87533"/>
                  <a:pt x="93727" y="87533"/>
                </a:cubicBezTo>
                <a:lnTo>
                  <a:pt x="93727" y="87533"/>
                </a:lnTo>
                <a:lnTo>
                  <a:pt x="93727" y="85333"/>
                </a:lnTo>
                <a:cubicBezTo>
                  <a:pt x="93545" y="76756"/>
                  <a:pt x="89394" y="69400"/>
                  <a:pt x="81273" y="63267"/>
                </a:cubicBezTo>
                <a:lnTo>
                  <a:pt x="81273" y="63267"/>
                </a:lnTo>
                <a:lnTo>
                  <a:pt x="63091" y="50000"/>
                </a:lnTo>
                <a:lnTo>
                  <a:pt x="81273" y="36733"/>
                </a:lnTo>
                <a:cubicBezTo>
                  <a:pt x="89394" y="30600"/>
                  <a:pt x="93545" y="23244"/>
                  <a:pt x="93727" y="14667"/>
                </a:cubicBezTo>
                <a:lnTo>
                  <a:pt x="93727" y="14667"/>
                </a:lnTo>
                <a:lnTo>
                  <a:pt x="93727" y="12533"/>
                </a:lnTo>
                <a:cubicBezTo>
                  <a:pt x="96212" y="12533"/>
                  <a:pt x="98273" y="11933"/>
                  <a:pt x="99909" y="10733"/>
                </a:cubicBezTo>
                <a:lnTo>
                  <a:pt x="99909" y="10733"/>
                </a:lnTo>
                <a:cubicBezTo>
                  <a:pt x="101485" y="9578"/>
                  <a:pt x="102273" y="8089"/>
                  <a:pt x="102273" y="6267"/>
                </a:cubicBezTo>
                <a:lnTo>
                  <a:pt x="102273" y="6267"/>
                </a:lnTo>
                <a:cubicBezTo>
                  <a:pt x="102273" y="4444"/>
                  <a:pt x="101485" y="2933"/>
                  <a:pt x="99909" y="1733"/>
                </a:cubicBezTo>
                <a:lnTo>
                  <a:pt x="99909" y="1733"/>
                </a:lnTo>
                <a:cubicBezTo>
                  <a:pt x="98273" y="578"/>
                  <a:pt x="96212" y="0"/>
                  <a:pt x="93727" y="0"/>
                </a:cubicBezTo>
                <a:lnTo>
                  <a:pt x="93727" y="0"/>
                </a:lnTo>
                <a:lnTo>
                  <a:pt x="85273" y="0"/>
                </a:lnTo>
                <a:lnTo>
                  <a:pt x="17091" y="0"/>
                </a:lnTo>
                <a:lnTo>
                  <a:pt x="8545" y="0"/>
                </a:lnTo>
                <a:moveTo>
                  <a:pt x="25545" y="14667"/>
                </a:moveTo>
                <a:lnTo>
                  <a:pt x="25545" y="14667"/>
                </a:lnTo>
                <a:lnTo>
                  <a:pt x="25545" y="12533"/>
                </a:lnTo>
                <a:lnTo>
                  <a:pt x="76727" y="12533"/>
                </a:lnTo>
                <a:lnTo>
                  <a:pt x="76727" y="14667"/>
                </a:lnTo>
                <a:cubicBezTo>
                  <a:pt x="76727" y="18444"/>
                  <a:pt x="75303" y="21889"/>
                  <a:pt x="72455" y="25000"/>
                </a:cubicBezTo>
                <a:lnTo>
                  <a:pt x="72455" y="25000"/>
                </a:lnTo>
                <a:lnTo>
                  <a:pt x="29818" y="25000"/>
                </a:lnTo>
                <a:cubicBezTo>
                  <a:pt x="26970" y="21889"/>
                  <a:pt x="25545" y="18444"/>
                  <a:pt x="25545" y="14667"/>
                </a:cubicBezTo>
                <a:lnTo>
                  <a:pt x="25545" y="14667"/>
                </a:lnTo>
                <a:moveTo>
                  <a:pt x="29818" y="75000"/>
                </a:moveTo>
                <a:lnTo>
                  <a:pt x="29818" y="75000"/>
                </a:lnTo>
                <a:cubicBezTo>
                  <a:pt x="30727" y="73978"/>
                  <a:pt x="31788" y="73000"/>
                  <a:pt x="33000" y="72067"/>
                </a:cubicBezTo>
                <a:lnTo>
                  <a:pt x="33000" y="72067"/>
                </a:lnTo>
                <a:lnTo>
                  <a:pt x="51182" y="58800"/>
                </a:lnTo>
                <a:lnTo>
                  <a:pt x="69273" y="72067"/>
                </a:lnTo>
                <a:cubicBezTo>
                  <a:pt x="70485" y="73000"/>
                  <a:pt x="71545" y="73978"/>
                  <a:pt x="72455" y="75000"/>
                </a:cubicBezTo>
                <a:lnTo>
                  <a:pt x="72455" y="75000"/>
                </a:lnTo>
                <a:lnTo>
                  <a:pt x="29818" y="75000"/>
                </a:lnTo>
              </a:path>
            </a:pathLst>
          </a:custGeom>
          <a:solidFill>
            <a:srgbClr val="C62828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964332309-25"/>
          <p:cNvSpPr/>
          <p:nvPr/>
        </p:nvSpPr>
        <p:spPr>
          <a:xfrm>
            <a:off x="6570687" y="2279303"/>
            <a:ext cx="178594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368" y="0"/>
                </a:moveTo>
                <a:lnTo>
                  <a:pt x="49368" y="0"/>
                </a:lnTo>
                <a:cubicBezTo>
                  <a:pt x="50807" y="0"/>
                  <a:pt x="51982" y="578"/>
                  <a:pt x="52895" y="1733"/>
                </a:cubicBezTo>
                <a:lnTo>
                  <a:pt x="52895" y="1733"/>
                </a:lnTo>
                <a:lnTo>
                  <a:pt x="52895" y="1733"/>
                </a:lnTo>
                <a:cubicBezTo>
                  <a:pt x="53807" y="2933"/>
                  <a:pt x="54263" y="4444"/>
                  <a:pt x="54263" y="6267"/>
                </a:cubicBezTo>
                <a:lnTo>
                  <a:pt x="54263" y="6267"/>
                </a:lnTo>
                <a:lnTo>
                  <a:pt x="54263" y="18733"/>
                </a:lnTo>
                <a:lnTo>
                  <a:pt x="72789" y="18733"/>
                </a:lnTo>
                <a:cubicBezTo>
                  <a:pt x="75982" y="18867"/>
                  <a:pt x="78596" y="20244"/>
                  <a:pt x="80632" y="22867"/>
                </a:cubicBezTo>
                <a:lnTo>
                  <a:pt x="80632" y="22867"/>
                </a:lnTo>
                <a:cubicBezTo>
                  <a:pt x="82702" y="25444"/>
                  <a:pt x="83789" y="28756"/>
                  <a:pt x="83895" y="32800"/>
                </a:cubicBezTo>
                <a:lnTo>
                  <a:pt x="83895" y="32800"/>
                </a:lnTo>
                <a:lnTo>
                  <a:pt x="83895" y="85933"/>
                </a:lnTo>
                <a:cubicBezTo>
                  <a:pt x="83789" y="89978"/>
                  <a:pt x="82702" y="93289"/>
                  <a:pt x="80632" y="95867"/>
                </a:cubicBezTo>
                <a:lnTo>
                  <a:pt x="80632" y="95867"/>
                </a:lnTo>
                <a:cubicBezTo>
                  <a:pt x="78596" y="98489"/>
                  <a:pt x="75982" y="99867"/>
                  <a:pt x="72789" y="100000"/>
                </a:cubicBezTo>
                <a:lnTo>
                  <a:pt x="72789" y="100000"/>
                </a:lnTo>
                <a:lnTo>
                  <a:pt x="25895" y="100000"/>
                </a:lnTo>
                <a:cubicBezTo>
                  <a:pt x="22702" y="99867"/>
                  <a:pt x="20088" y="98489"/>
                  <a:pt x="18053" y="95867"/>
                </a:cubicBezTo>
                <a:lnTo>
                  <a:pt x="18053" y="95867"/>
                </a:lnTo>
                <a:cubicBezTo>
                  <a:pt x="15982" y="93289"/>
                  <a:pt x="14895" y="89978"/>
                  <a:pt x="14789" y="85933"/>
                </a:cubicBezTo>
                <a:lnTo>
                  <a:pt x="14789" y="85933"/>
                </a:lnTo>
                <a:lnTo>
                  <a:pt x="14789" y="32800"/>
                </a:lnTo>
                <a:cubicBezTo>
                  <a:pt x="14895" y="28756"/>
                  <a:pt x="15982" y="25444"/>
                  <a:pt x="18053" y="22867"/>
                </a:cubicBezTo>
                <a:lnTo>
                  <a:pt x="18053" y="22867"/>
                </a:lnTo>
                <a:cubicBezTo>
                  <a:pt x="20088" y="20244"/>
                  <a:pt x="22702" y="18867"/>
                  <a:pt x="25895" y="18733"/>
                </a:cubicBezTo>
                <a:lnTo>
                  <a:pt x="25895" y="18733"/>
                </a:lnTo>
                <a:lnTo>
                  <a:pt x="44421" y="18733"/>
                </a:lnTo>
                <a:lnTo>
                  <a:pt x="44421" y="6267"/>
                </a:lnTo>
                <a:cubicBezTo>
                  <a:pt x="44421" y="4444"/>
                  <a:pt x="44877" y="2933"/>
                  <a:pt x="45789" y="1733"/>
                </a:cubicBezTo>
                <a:lnTo>
                  <a:pt x="45789" y="1733"/>
                </a:lnTo>
                <a:cubicBezTo>
                  <a:pt x="46702" y="578"/>
                  <a:pt x="47895" y="0"/>
                  <a:pt x="49368" y="0"/>
                </a:cubicBezTo>
                <a:lnTo>
                  <a:pt x="49368" y="0"/>
                </a:lnTo>
                <a:moveTo>
                  <a:pt x="32053" y="75000"/>
                </a:moveTo>
                <a:lnTo>
                  <a:pt x="32053" y="75000"/>
                </a:lnTo>
                <a:cubicBezTo>
                  <a:pt x="30509" y="75133"/>
                  <a:pt x="29702" y="76178"/>
                  <a:pt x="29632" y="78133"/>
                </a:cubicBezTo>
                <a:lnTo>
                  <a:pt x="29632" y="78133"/>
                </a:lnTo>
                <a:cubicBezTo>
                  <a:pt x="29702" y="80089"/>
                  <a:pt x="30509" y="81133"/>
                  <a:pt x="32053" y="81267"/>
                </a:cubicBezTo>
                <a:lnTo>
                  <a:pt x="32053" y="81267"/>
                </a:lnTo>
                <a:lnTo>
                  <a:pt x="37000" y="81267"/>
                </a:lnTo>
                <a:cubicBezTo>
                  <a:pt x="38544" y="81133"/>
                  <a:pt x="39368" y="80089"/>
                  <a:pt x="39474" y="78133"/>
                </a:cubicBezTo>
                <a:lnTo>
                  <a:pt x="39474" y="78133"/>
                </a:lnTo>
                <a:cubicBezTo>
                  <a:pt x="39368" y="76178"/>
                  <a:pt x="38544" y="75133"/>
                  <a:pt x="37000" y="75000"/>
                </a:cubicBezTo>
                <a:lnTo>
                  <a:pt x="37000" y="75000"/>
                </a:lnTo>
                <a:lnTo>
                  <a:pt x="32053" y="75000"/>
                </a:lnTo>
                <a:moveTo>
                  <a:pt x="46895" y="75000"/>
                </a:moveTo>
                <a:lnTo>
                  <a:pt x="46895" y="75000"/>
                </a:lnTo>
                <a:cubicBezTo>
                  <a:pt x="45351" y="75133"/>
                  <a:pt x="44526" y="76178"/>
                  <a:pt x="44421" y="78133"/>
                </a:cubicBezTo>
                <a:lnTo>
                  <a:pt x="44421" y="78133"/>
                </a:lnTo>
                <a:cubicBezTo>
                  <a:pt x="44526" y="80089"/>
                  <a:pt x="45351" y="81133"/>
                  <a:pt x="46895" y="81267"/>
                </a:cubicBezTo>
                <a:lnTo>
                  <a:pt x="46895" y="81267"/>
                </a:lnTo>
                <a:lnTo>
                  <a:pt x="51789" y="81267"/>
                </a:lnTo>
                <a:cubicBezTo>
                  <a:pt x="53333" y="81133"/>
                  <a:pt x="54158" y="80089"/>
                  <a:pt x="54263" y="78133"/>
                </a:cubicBezTo>
                <a:lnTo>
                  <a:pt x="54263" y="78133"/>
                </a:lnTo>
                <a:cubicBezTo>
                  <a:pt x="54158" y="76178"/>
                  <a:pt x="53333" y="75133"/>
                  <a:pt x="51789" y="75000"/>
                </a:cubicBezTo>
                <a:lnTo>
                  <a:pt x="51789" y="75000"/>
                </a:lnTo>
                <a:lnTo>
                  <a:pt x="46895" y="75000"/>
                </a:lnTo>
                <a:moveTo>
                  <a:pt x="61684" y="75000"/>
                </a:moveTo>
                <a:lnTo>
                  <a:pt x="61684" y="75000"/>
                </a:lnTo>
                <a:cubicBezTo>
                  <a:pt x="60140" y="75133"/>
                  <a:pt x="59316" y="76178"/>
                  <a:pt x="59211" y="78133"/>
                </a:cubicBezTo>
                <a:lnTo>
                  <a:pt x="59211" y="78133"/>
                </a:lnTo>
                <a:cubicBezTo>
                  <a:pt x="59316" y="80089"/>
                  <a:pt x="60140" y="81133"/>
                  <a:pt x="61684" y="81267"/>
                </a:cubicBezTo>
                <a:lnTo>
                  <a:pt x="61684" y="81267"/>
                </a:lnTo>
                <a:lnTo>
                  <a:pt x="66632" y="81267"/>
                </a:lnTo>
                <a:cubicBezTo>
                  <a:pt x="68175" y="81133"/>
                  <a:pt x="69000" y="80089"/>
                  <a:pt x="69105" y="78133"/>
                </a:cubicBezTo>
                <a:lnTo>
                  <a:pt x="69105" y="78133"/>
                </a:lnTo>
                <a:cubicBezTo>
                  <a:pt x="69000" y="76178"/>
                  <a:pt x="68175" y="75133"/>
                  <a:pt x="66632" y="75000"/>
                </a:cubicBezTo>
                <a:lnTo>
                  <a:pt x="66632" y="75000"/>
                </a:lnTo>
                <a:lnTo>
                  <a:pt x="61684" y="75000"/>
                </a:lnTo>
                <a:moveTo>
                  <a:pt x="40684" y="50000"/>
                </a:moveTo>
                <a:lnTo>
                  <a:pt x="40684" y="50000"/>
                </a:lnTo>
                <a:cubicBezTo>
                  <a:pt x="40614" y="47022"/>
                  <a:pt x="39596" y="44733"/>
                  <a:pt x="37632" y="43133"/>
                </a:cubicBezTo>
                <a:lnTo>
                  <a:pt x="37632" y="43133"/>
                </a:lnTo>
                <a:cubicBezTo>
                  <a:pt x="35561" y="41844"/>
                  <a:pt x="33509" y="41844"/>
                  <a:pt x="31474" y="43133"/>
                </a:cubicBezTo>
                <a:lnTo>
                  <a:pt x="31474" y="43133"/>
                </a:lnTo>
                <a:cubicBezTo>
                  <a:pt x="29509" y="44733"/>
                  <a:pt x="28474" y="47022"/>
                  <a:pt x="28368" y="50000"/>
                </a:cubicBezTo>
                <a:lnTo>
                  <a:pt x="28368" y="50000"/>
                </a:lnTo>
                <a:cubicBezTo>
                  <a:pt x="28474" y="52978"/>
                  <a:pt x="29509" y="55267"/>
                  <a:pt x="31474" y="56867"/>
                </a:cubicBezTo>
                <a:lnTo>
                  <a:pt x="31474" y="56867"/>
                </a:lnTo>
                <a:cubicBezTo>
                  <a:pt x="33509" y="58156"/>
                  <a:pt x="35561" y="58156"/>
                  <a:pt x="37632" y="56867"/>
                </a:cubicBezTo>
                <a:lnTo>
                  <a:pt x="37632" y="56867"/>
                </a:lnTo>
                <a:cubicBezTo>
                  <a:pt x="39596" y="55267"/>
                  <a:pt x="40614" y="52978"/>
                  <a:pt x="40684" y="50000"/>
                </a:cubicBezTo>
                <a:lnTo>
                  <a:pt x="40684" y="50000"/>
                </a:lnTo>
                <a:moveTo>
                  <a:pt x="64158" y="57800"/>
                </a:moveTo>
                <a:lnTo>
                  <a:pt x="64158" y="57800"/>
                </a:lnTo>
                <a:cubicBezTo>
                  <a:pt x="66509" y="57667"/>
                  <a:pt x="68298" y="56378"/>
                  <a:pt x="69526" y="53933"/>
                </a:cubicBezTo>
                <a:lnTo>
                  <a:pt x="69526" y="53933"/>
                </a:lnTo>
                <a:cubicBezTo>
                  <a:pt x="70579" y="51311"/>
                  <a:pt x="70579" y="48689"/>
                  <a:pt x="69526" y="46067"/>
                </a:cubicBezTo>
                <a:lnTo>
                  <a:pt x="69526" y="46067"/>
                </a:lnTo>
                <a:cubicBezTo>
                  <a:pt x="68298" y="43622"/>
                  <a:pt x="66509" y="42333"/>
                  <a:pt x="64158" y="42200"/>
                </a:cubicBezTo>
                <a:lnTo>
                  <a:pt x="64158" y="42200"/>
                </a:lnTo>
                <a:cubicBezTo>
                  <a:pt x="61772" y="42333"/>
                  <a:pt x="59965" y="43622"/>
                  <a:pt x="58737" y="46067"/>
                </a:cubicBezTo>
                <a:lnTo>
                  <a:pt x="58737" y="46067"/>
                </a:lnTo>
                <a:cubicBezTo>
                  <a:pt x="57719" y="48689"/>
                  <a:pt x="57719" y="51311"/>
                  <a:pt x="58737" y="53933"/>
                </a:cubicBezTo>
                <a:lnTo>
                  <a:pt x="58737" y="53933"/>
                </a:lnTo>
                <a:cubicBezTo>
                  <a:pt x="59965" y="56378"/>
                  <a:pt x="61772" y="57667"/>
                  <a:pt x="64158" y="57800"/>
                </a:cubicBezTo>
                <a:lnTo>
                  <a:pt x="64158" y="57800"/>
                </a:lnTo>
                <a:moveTo>
                  <a:pt x="7421" y="43733"/>
                </a:moveTo>
                <a:lnTo>
                  <a:pt x="7421" y="43733"/>
                </a:lnTo>
                <a:lnTo>
                  <a:pt x="9895" y="43733"/>
                </a:lnTo>
                <a:lnTo>
                  <a:pt x="9895" y="81267"/>
                </a:lnTo>
                <a:lnTo>
                  <a:pt x="7421" y="81267"/>
                </a:lnTo>
                <a:cubicBezTo>
                  <a:pt x="5351" y="81133"/>
                  <a:pt x="3596" y="80222"/>
                  <a:pt x="2158" y="78533"/>
                </a:cubicBezTo>
                <a:lnTo>
                  <a:pt x="2158" y="78533"/>
                </a:lnTo>
                <a:cubicBezTo>
                  <a:pt x="825" y="76711"/>
                  <a:pt x="105" y="74489"/>
                  <a:pt x="0" y="71867"/>
                </a:cubicBezTo>
                <a:lnTo>
                  <a:pt x="0" y="71867"/>
                </a:lnTo>
                <a:lnTo>
                  <a:pt x="0" y="53133"/>
                </a:lnTo>
                <a:cubicBezTo>
                  <a:pt x="105" y="50511"/>
                  <a:pt x="825" y="48289"/>
                  <a:pt x="2158" y="46467"/>
                </a:cubicBezTo>
                <a:lnTo>
                  <a:pt x="2158" y="46467"/>
                </a:lnTo>
                <a:cubicBezTo>
                  <a:pt x="3596" y="44778"/>
                  <a:pt x="5351" y="43867"/>
                  <a:pt x="7421" y="43733"/>
                </a:cubicBezTo>
                <a:lnTo>
                  <a:pt x="7421" y="43733"/>
                </a:lnTo>
                <a:moveTo>
                  <a:pt x="91263" y="43733"/>
                </a:moveTo>
                <a:lnTo>
                  <a:pt x="91263" y="43733"/>
                </a:lnTo>
                <a:cubicBezTo>
                  <a:pt x="93333" y="43867"/>
                  <a:pt x="95088" y="44778"/>
                  <a:pt x="96526" y="46467"/>
                </a:cubicBezTo>
                <a:lnTo>
                  <a:pt x="96526" y="46467"/>
                </a:lnTo>
                <a:lnTo>
                  <a:pt x="96526" y="46467"/>
                </a:lnTo>
                <a:cubicBezTo>
                  <a:pt x="97860" y="48289"/>
                  <a:pt x="98579" y="50511"/>
                  <a:pt x="98684" y="53133"/>
                </a:cubicBezTo>
                <a:lnTo>
                  <a:pt x="98684" y="53133"/>
                </a:lnTo>
                <a:lnTo>
                  <a:pt x="98684" y="71867"/>
                </a:lnTo>
                <a:cubicBezTo>
                  <a:pt x="98579" y="74489"/>
                  <a:pt x="97860" y="76711"/>
                  <a:pt x="96526" y="78533"/>
                </a:cubicBezTo>
                <a:lnTo>
                  <a:pt x="96526" y="78533"/>
                </a:lnTo>
                <a:cubicBezTo>
                  <a:pt x="95088" y="80222"/>
                  <a:pt x="93333" y="81133"/>
                  <a:pt x="91263" y="81267"/>
                </a:cubicBezTo>
                <a:lnTo>
                  <a:pt x="91263" y="81267"/>
                </a:lnTo>
                <a:lnTo>
                  <a:pt x="88842" y="81267"/>
                </a:lnTo>
                <a:lnTo>
                  <a:pt x="88842" y="43733"/>
                </a:lnTo>
                <a:lnTo>
                  <a:pt x="91263" y="43733"/>
                </a:lnTo>
              </a:path>
            </a:pathLst>
          </a:custGeom>
          <a:solidFill>
            <a:srgbClr val="B08D3E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964332279-9"/>
          <p:cNvSpPr/>
          <p:nvPr/>
        </p:nvSpPr>
        <p:spPr>
          <a:xfrm>
            <a:off x="2889647" y="2772221"/>
            <a:ext cx="3364706" cy="677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8D3E">
              <a:alpha val="4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964332280-12"/>
          <p:cNvCxnSpPr/>
          <p:nvPr/>
        </p:nvCxnSpPr>
        <p:spPr>
          <a:xfrm>
            <a:off x="2889647" y="2775793"/>
            <a:ext cx="3364706" cy="914"/>
          </a:xfrm>
          <a:prstGeom prst="line">
            <a:avLst/>
          </a:prstGeom>
          <a:ln w="7144" cap="flat">
            <a:solidFill>
              <a:srgbClr val="B08D3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91964332280-13"/>
          <p:cNvCxnSpPr/>
          <p:nvPr/>
        </p:nvCxnSpPr>
        <p:spPr>
          <a:xfrm>
            <a:off x="2889647" y="3446413"/>
            <a:ext cx="3364706" cy="914"/>
          </a:xfrm>
          <a:prstGeom prst="line">
            <a:avLst/>
          </a:prstGeom>
          <a:ln w="7144" cap="flat">
            <a:solidFill>
              <a:srgbClr val="B08D3E">
                <a:alpha val="4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964332280-14"/>
          <p:cNvCxnSpPr/>
          <p:nvPr/>
        </p:nvCxnSpPr>
        <p:spPr>
          <a:xfrm>
            <a:off x="2286000" y="3725019"/>
            <a:ext cx="4572000" cy="914"/>
          </a:xfrm>
          <a:prstGeom prst="line">
            <a:avLst/>
          </a:prstGeom>
          <a:ln w="7144" cap="flat">
            <a:solidFill>
              <a:srgbClr val="FFFFFF">
                <a:alpha val="8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964332278-7"/>
          <p:cNvSpPr txBox="1"/>
          <p:nvPr/>
        </p:nvSpPr>
        <p:spPr>
          <a:xfrm>
            <a:off x="1121855" y="1293465"/>
            <a:ext cx="6900291" cy="500063"/>
          </a:xfrm>
          <a:prstGeom prst="rect">
            <a:avLst/>
          </a:prstGeom>
          <a:noFill/>
          <a:ln>
            <a:noFill/>
          </a:ln>
          <a:effectLst>
            <a:outerShdw blurRad="128588" dist="28575" dir="5400000" algn="ctr">
              <a:srgbClr val="000000">
                <a:alpha val="3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3150" b="1" spc="563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提笔能写 · 写则出彩</a:t>
            </a:r>
            <a:endParaRPr sz="3150" b="1" spc="563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964332286-16"/>
          <p:cNvSpPr txBox="1"/>
          <p:nvPr/>
        </p:nvSpPr>
        <p:spPr>
          <a:xfrm>
            <a:off x="1782946" y="2229296"/>
            <a:ext cx="103155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113">
                <a:solidFill>
                  <a:srgbClr val="FFFFFF">
                    <a:alpha val="92000"/>
                  </a:srgbClr>
                </a:solidFill>
                <a:latin typeface="黑体"/>
                <a:ea typeface="黑体"/>
                <a:cs typeface="黑体"/>
              </a:rPr>
              <a:t>带着热爱写</a:t>
            </a:r>
            <a:endParaRPr sz="1180" spc="113">
              <a:solidFill>
                <a:srgbClr val="FFFFFF">
                  <a:alpha val="9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964332286-17"/>
          <p:cNvSpPr txBox="1"/>
          <p:nvPr/>
        </p:nvSpPr>
        <p:spPr>
          <a:xfrm>
            <a:off x="3000955" y="2229296"/>
            <a:ext cx="103155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113">
                <a:solidFill>
                  <a:srgbClr val="FFFFFF">
                    <a:alpha val="92000"/>
                  </a:srgbClr>
                </a:solidFill>
                <a:latin typeface="黑体"/>
                <a:ea typeface="黑体"/>
                <a:cs typeface="黑体"/>
              </a:rPr>
              <a:t>满怀激情写</a:t>
            </a:r>
            <a:endParaRPr sz="1180" spc="113">
              <a:solidFill>
                <a:srgbClr val="FFFFFF">
                  <a:alpha val="9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964332286-18"/>
          <p:cNvSpPr txBox="1"/>
          <p:nvPr/>
        </p:nvSpPr>
        <p:spPr>
          <a:xfrm>
            <a:off x="4236824" y="2229296"/>
            <a:ext cx="103155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113">
                <a:solidFill>
                  <a:srgbClr val="FFFFFF">
                    <a:alpha val="92000"/>
                  </a:srgbClr>
                </a:solidFill>
                <a:latin typeface="黑体"/>
                <a:ea typeface="黑体"/>
                <a:cs typeface="黑体"/>
              </a:rPr>
              <a:t>理清思路写</a:t>
            </a:r>
            <a:endParaRPr sz="1180" spc="113">
              <a:solidFill>
                <a:srgbClr val="FFFFFF">
                  <a:alpha val="9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3" name="el-1791964332287-19"/>
          <p:cNvSpPr txBox="1"/>
          <p:nvPr/>
        </p:nvSpPr>
        <p:spPr>
          <a:xfrm>
            <a:off x="5436974" y="2229296"/>
            <a:ext cx="103155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113">
                <a:solidFill>
                  <a:srgbClr val="FFFFFF">
                    <a:alpha val="92000"/>
                  </a:srgbClr>
                </a:solidFill>
                <a:latin typeface="黑体"/>
                <a:ea typeface="黑体"/>
                <a:cs typeface="黑体"/>
              </a:rPr>
              <a:t>久久为功写</a:t>
            </a:r>
            <a:endParaRPr sz="1180" spc="113">
              <a:solidFill>
                <a:srgbClr val="FFFFFF">
                  <a:alpha val="9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964332287-20"/>
          <p:cNvSpPr txBox="1"/>
          <p:nvPr/>
        </p:nvSpPr>
        <p:spPr>
          <a:xfrm>
            <a:off x="6612550" y="2229296"/>
            <a:ext cx="1058717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180" spc="113">
                <a:solidFill>
                  <a:srgbClr val="FFFFFF">
                    <a:alpha val="92000"/>
                  </a:srgbClr>
                </a:solidFill>
                <a:latin typeface="黑体"/>
                <a:ea typeface="黑体"/>
                <a:cs typeface="黑体"/>
              </a:rPr>
              <a:t>用好AI写</a:t>
            </a:r>
            <a:endParaRPr sz="1180" spc="113">
              <a:solidFill>
                <a:srgbClr val="FFFFFF">
                  <a:alpha val="9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964332278-8"/>
          <p:cNvSpPr txBox="1"/>
          <p:nvPr/>
        </p:nvSpPr>
        <p:spPr>
          <a:xfrm>
            <a:off x="3130391" y="2893665"/>
            <a:ext cx="2883218" cy="4348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710"/>
              </a:lnSpc>
            </a:pPr>
            <a:r>
              <a:rPr sz="1180" spc="113">
                <a:solidFill>
                  <a:srgbClr val="FFFFFF">
                    <a:alpha val="95000"/>
                  </a:srgbClr>
                </a:solidFill>
                <a:latin typeface="黑体"/>
                <a:ea typeface="黑体"/>
                <a:cs typeface="黑体"/>
              </a:rPr>
              <a:t>让每一篇文稿都成为经得起检验的精品</a:t>
            </a:r>
            <a:endParaRPr sz="1180" spc="113">
              <a:solidFill>
                <a:srgbClr val="FFFFFF">
                  <a:alpha val="95000"/>
                </a:srgbClr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1710"/>
              </a:lnSpc>
            </a:pPr>
            <a:r>
              <a:rPr sz="1180" spc="113">
                <a:solidFill>
                  <a:srgbClr val="FFFFFF">
                    <a:alpha val="95000"/>
                  </a:srgbClr>
                </a:solidFill>
                <a:latin typeface="黑体"/>
                <a:ea typeface="黑体"/>
                <a:cs typeface="黑体"/>
              </a:rPr>
              <a:t>为高质量发展贡献文字力量</a:t>
            </a:r>
            <a:endParaRPr sz="1180" spc="113">
              <a:solidFill>
                <a:srgbClr val="FFFFFF">
                  <a:alpha val="95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964332279-10"/>
          <p:cNvSpPr txBox="1"/>
          <p:nvPr/>
        </p:nvSpPr>
        <p:spPr>
          <a:xfrm>
            <a:off x="1949101" y="3885754"/>
            <a:ext cx="5245799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113">
                <a:solidFill>
                  <a:srgbClr val="FFFFFF">
                    <a:alpha val="60000"/>
                  </a:srgbClr>
                </a:solidFill>
                <a:latin typeface="宋体"/>
                <a:ea typeface="宋体"/>
                <a:cs typeface="宋体"/>
              </a:rPr>
              <a:t>以文辅政 · 以文鼎新 · 以文立身</a:t>
            </a:r>
            <a:endParaRPr sz="1010" spc="113">
              <a:solidFill>
                <a:srgbClr val="FFFFFF">
                  <a:alpha val="60000"/>
                </a:srgbClr>
              </a:solidFill>
              <a:latin typeface="宋体"/>
              <a:ea typeface="宋体"/>
              <a:cs typeface="宋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3665</Words>
  <Application>WPS 演示</Application>
  <PresentationFormat/>
  <Paragraphs>652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Arial</vt:lpstr>
      <vt:lpstr>宋体</vt:lpstr>
      <vt:lpstr>Wingdings</vt:lpstr>
      <vt:lpstr>黑体</vt:lpstr>
      <vt:lpstr>方正黑体_GBK</vt:lpstr>
      <vt:lpstr>宋体</vt:lpstr>
      <vt:lpstr>Times New Roman</vt:lpstr>
      <vt:lpstr>方正书宋_GBK</vt:lpstr>
      <vt:lpstr>微软雅黑</vt:lpstr>
      <vt:lpstr>宋体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志存高远</cp:lastModifiedBy>
  <cp:revision>1</cp:revision>
  <dcterms:created xsi:type="dcterms:W3CDTF">2026-10-14T07:55:04Z</dcterms:created>
  <dcterms:modified xsi:type="dcterms:W3CDTF">2026-10-14T07:55:04Z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1FB3FA85605048695835CF6A9AE63746_42</vt:lpwstr>
  </property>
  <property fmtid="{D5CDD505-2E9C-101B-9397-08002B2CF9AE}" pid="3" name="KSOProductBuildVer">
    <vt:lpwstr>2052-12.1.2.26885</vt:lpwstr>
  </property>
</Properties>
</file>