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3" r:id="rId4"/>
  </p:sldMasterIdLst>
  <p:notesMasterIdLst>
    <p:notesMasterId r:id="rId6"/>
  </p:notesMasterIdLst>
  <p:handoutMasterIdLst>
    <p:handoutMasterId r:id="rId34"/>
  </p:handoutMasterIdLst>
  <p:sldIdLst>
    <p:sldId id="256" r:id="rId5"/>
    <p:sldId id="287" r:id="rId7"/>
    <p:sldId id="286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5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用户" initials="微软用户" lastIdx="0" clrIdx="0"/>
  <p:cmAuthor id="2" name="幸全" initials="幸全" lastIdx="0" clrIdx="1"/>
  <p:cmAuthor id="3" name="作者" initials="A" lastIdx="0" clrIdx="2"/>
  <p:cmAuthor id="4" name="Administrator" initials="A" lastIdx="0" clrIdx="3"/>
  <p:cmAuthor id="5" name="王习习" initials="王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们共同学习《中国共产党纪律处分条例》，重点围绕“六大纪律”展开。党的纪律是党的生命线，是管党治党的重要法宝。本次党课旨在帮助大家深刻理解“六大纪律”的核心要义，增强纪律意识，筑牢思想防线，确保我们的事业始终沿着正确方向前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首先学习“六大纪律”中的首要纪律——政治纪律。在所有纪律中，政治纪律是打头的、管总的，它在“六大纪律”中排在首位，对其他纪律具有统领性。遵守党的政治纪律，是遵守党的全部纪律的基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首先学习“六大纪律”中的首要纪律——政治纪律。在所有纪律中，政治纪律是打头的、管总的，它在“六大纪律”中排在首位，对其他纪律具有统领性。遵守党的政治纪律，是遵守党的全部纪律的基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违反政治纪律的后果是极其严重的。《条例》根据情节轻重，设置了从警告到开除党籍的不同处分档次。这充分表明，在政治原则问题上，我们党绝不含糊，绝不姑息。每一位党员都必须时刻保持政治上的清醒和坚定，始终做政治上的明白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想信念是共产党人的精神之“钙”。一些党员干部出问题，归根结底是信仰迷茫、精神迷失。他们不信马列信鬼神，把组织的培养和教育抛在脑后，最终滑向腐败的深渊。这警示我们，必须不断加强理论学习，坚定理想信念，筑牢拒腐防变的思想根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对参加非法组织的行为作出了明确的、严厉的规定。会道门、邪教组织等，往往披着各种外衣，迷惑群众，危害社会稳定。作为党员，必须保持高度警惕，认清其本质，坚决抵制，绝不参与。一旦触碰这条红线，必将受到党纪的严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对领导干部提出了更高的要求。搞“山头主义”，本质上是个人主义、分散主义的表现，严重破坏党的团结统一。而政绩观错位，搞“形象工程”“政绩工程”，则是对人民利益的漠视。这些行为都与党的性质宗旨背道而驰，必须坚决反对和纠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学习完政治纪律，我们接着来看组织纪律。组织纪律是维护党的集中统一的重要保证。它要求党员必须有强烈的组织意识和组织观念，自觉接受组织安排和纪律约束。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党的组织纪律有着深厚的历史渊源。从古田会议到党的七大，“四个服从”原则逐步形成并写入党章，成为我们党保持团结统一的重要法宝。这“四个服从”，核心是全党服从中央，这是保证党中央权威和集中统一领导的根本要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进入新时代，习近平总书记对加强组织纪律建设作出了一系列重要论述。他强调，要把组织纪律摆在重要位置，使纪律真正成为带电的“高压线”。我们党通过不断完善组织制度，强化监督执纪，确保了全党步调一致，为实现中华民族伟大复兴的中国梦提供了坚强的组织保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民主集中制是我们党的“传家宝”。它是民主基础上的集中和集中指导下的民主相结合的制度。坚持民主集中制，才能保证党的决策科学民主，执行坚决有力。在新的征程上，我们必须毫不动摇地坚持和完善这一根本制度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明确列出了违反民主集中制的四种典型行为。这四种行为，无论是个人专断，还是规避集体决策，本质上都是把个人意志凌驾于组织之上，破坏了集体领导原则。每一位党员，特别是领导干部，都必须严格遵守议事规则，自觉维护集体决策的权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下面我们学习廉洁纪律。廉洁纪律是党员干部的基本底线，它要求我们清清白白做人、干干净净做事。这不仅关乎个人的政治生命，更关系到党在人民群众心中的形象。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许多腐败案件的发生，都与领导干部对身边人管教不严有关。《条例》特别强调了对“身边人”的管理，这是从源头上预防腐败的重要举措。我们必须认识到，管好身边人，就是保护自己。要加强对亲属和身边工作人员的教育和约束，防止他们利用自己的职权谋取私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用多个条款对涉及“身边人”的行为进行了规范。无论是利用职权为他人谋利、亲属收受财物，还是为亲属安排“空饷”岗位，这些行为都被明令禁止。党员干部对此必须保持高度警惕，不仅要自己廉洁，更要确保亲属和身边人不触碰红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廉洁纪律的红线非常清晰，可以概括为“三不”：不能收、不能送、不能借。这里的“收”和“送”，不仅包括现金、礼品，还包括各种有价证券和金融产品。而“借”，则是指可能影响公正执行公务的借贷行为。这三条红线，每一位党员都必须牢记在心，严格遵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现在我们来学习群众纪律。群众纪律是党的性质宗旨和初心使命的集中体现。我们党来自人民、植根人民、服务人民，一旦脱离群众，就会失去生命力。严守群众纪律，就是要始终保持同人民群众的血肉联系。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“群众利益无小事”，这是我们党一贯的宗旨。每一位党员干部都必须把群众的利益放在首位，想群众之所想，急群众之所急。在涉及群众利益的问题上，绝不能有丝毫的马虎和懈怠。这是检验我们党性的试金石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详细列举了七种典型的违反群众纪律的行为。这些行为，无论是直接侵害群众利益，还是在服务群众中不作为、乱作为，都严重损害了党群干群关系。我们必须对照这些规定，认真检视自身行为，坚决杜绝此类问题的发生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接下来我们学习工作纪律。工作纪律是党员干部履职尽责的重要保障。它要求我们在工作中必须认真负责、担当作为，坚决反对形式主义、官僚主义。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党从成立之初就强调，工作纪律和政治纪律是紧密相连的。党的二大党章就明确规定，地方组织不能违背中央立场。这告诉我们，任何工作都不是孤立的，都必须从政治高度来认识和把握。如果在工作中搞上有政策、下有对策，实质上就是违反政治纪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规定了五种典型的违反工作纪律的行为。这些行为，无论是失职渎职，还是形式主义、官僚主义，都严重影响了工作效率和党的形象。特别是违规干预插手市场经济和司法活动，以及泄露组织秘密，更是触碰了纪律的高压线，必须坚决杜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最后，我们来学习生活纪律。生活纪律是党员干部“私德”和“家风”的体现。它虽然具有一定的私人性，但却直接关系到党的形象。党员干部的生活作风绝不是个人小事。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《条例》对生活纪律的规定，主要集中在生活情趣、两性关系、家风家教和公序良俗这四个方面。这四个方面，涵盖了党员干部日常生活的主要领域。每一位党员都必须时刻检点自己的言行，做到台上台下一个样，人前人后一个样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要做到严守生活纪律，关键在于增强自身的定力。面对各种诱惑，我们要保持清醒的头脑，时刻自重自省自警自励。要通过不断加强道德修养，培养高尚的情操，从思想深处筑牢拒腐防变的堤坝，做到心有所畏、言有所戒、行有所止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天我们系统学习了“六大纪律”。这六大纪律相互联系、相辅相成，共同构成了一个完整的纪律体系。政治纪律是根本，组织纪律是保障，廉洁纪律是底线，群众纪律是宗旨，工作纪律是要求，生活纪律是基础。我们必须全面理解、整体把握，将其内化于心、外化于行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今天的党课到此结束，谢谢大家！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1050878" y="657584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noFill/>
                <a:latin typeface="+mn-ea"/>
              </a:rPr>
              <a:t>版权声明</a:t>
            </a:r>
            <a:endParaRPr lang="zh-CN" altLang="en-US" sz="3200" b="1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noFill/>
                <a:latin typeface="+mn-ea"/>
              </a:rPr>
              <a:t>感谢您下载工图网平台上提供的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作品，为了您和工图网以及原创作者的利益，请勿复制、传播、销售，否则将承担法律责任！工图网将对作品进行维权，按照传播下载次数进行十倍的索取赔偿！</a:t>
            </a:r>
            <a:endParaRPr lang="en-US" altLang="zh-CN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1.</a:t>
            </a:r>
            <a:r>
              <a:rPr lang="zh-CN" altLang="en-US" dirty="0">
                <a:noFill/>
                <a:latin typeface="+mn-ea"/>
              </a:rPr>
              <a:t>在工图网出售的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模板是免版税类（</a:t>
            </a:r>
            <a:r>
              <a:rPr lang="en-US" altLang="zh-CN" dirty="0">
                <a:noFill/>
                <a:latin typeface="+mn-ea"/>
              </a:rPr>
              <a:t>RF</a:t>
            </a:r>
            <a:r>
              <a:rPr lang="zh-CN" altLang="en-US" dirty="0">
                <a:noFill/>
                <a:latin typeface="+mn-ea"/>
              </a:rPr>
              <a:t>：</a:t>
            </a:r>
            <a:r>
              <a:rPr lang="en-US" altLang="zh-CN" dirty="0">
                <a:noFill/>
                <a:latin typeface="+mn-ea"/>
              </a:rPr>
              <a:t>Royalty-Free</a:t>
            </a:r>
            <a:r>
              <a:rPr lang="zh-CN" altLang="en-US" dirty="0">
                <a:noFill/>
                <a:latin typeface="+mn-ea"/>
              </a:rPr>
              <a:t>）正版受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中华人民共和国著作权法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和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世界版权公约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的保护，作品的所有权、版权和著作权归</a:t>
            </a:r>
            <a:r>
              <a:rPr lang="zh-CN" altLang="en-US" dirty="0">
                <a:noFill/>
                <a:latin typeface="+mn-ea"/>
                <a:sym typeface="+mn-ea"/>
              </a:rPr>
              <a:t>工</a:t>
            </a:r>
            <a:r>
              <a:rPr lang="zh-CN" altLang="en-US" dirty="0">
                <a:noFill/>
                <a:latin typeface="+mn-ea"/>
              </a:rPr>
              <a:t>图网所有，您下载的是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模板素材的使用权。</a:t>
            </a: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2.</a:t>
            </a:r>
            <a:r>
              <a:rPr lang="zh-CN" altLang="en-US" dirty="0">
                <a:noFill/>
                <a:latin typeface="+mn-ea"/>
              </a:rPr>
              <a:t>不得将</a:t>
            </a:r>
            <a:r>
              <a:rPr lang="zh-CN" altLang="en-US" dirty="0">
                <a:noFill/>
                <a:latin typeface="+mn-ea"/>
                <a:sym typeface="+mn-ea"/>
              </a:rPr>
              <a:t>工</a:t>
            </a:r>
            <a:r>
              <a:rPr lang="zh-CN" altLang="en-US" dirty="0">
                <a:noFill/>
                <a:latin typeface="+mn-ea"/>
              </a:rPr>
              <a:t>图网的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模板、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noFill/>
              <a:latin typeface="+mn-ea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/>
            <a:r>
              <a:rPr lang="zh-CN" altLang="en-US" sz="2000" b="1" dirty="0">
                <a:noFill/>
                <a:latin typeface="+mn-ea"/>
              </a:rPr>
              <a:t>更多精品</a:t>
            </a:r>
            <a:r>
              <a:rPr lang="en-US" altLang="zh-CN" sz="2000" b="1" dirty="0">
                <a:noFill/>
                <a:latin typeface="+mn-ea"/>
              </a:rPr>
              <a:t>PPT</a:t>
            </a:r>
            <a:r>
              <a:rPr lang="zh-CN" altLang="en-US" sz="2000" b="1" dirty="0">
                <a:noFill/>
                <a:latin typeface="+mn-ea"/>
              </a:rPr>
              <a:t>模板：</a:t>
            </a:r>
            <a:r>
              <a:rPr lang="en-US" altLang="zh-CN" sz="2000" b="1" dirty="0">
                <a:noFill/>
                <a:latin typeface="+mn-ea"/>
              </a:rPr>
              <a:t>www.900ppt.com</a:t>
            </a:r>
            <a:endParaRPr lang="en-US" altLang="zh-CN" sz="2000" b="1" dirty="0">
              <a:noFill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1050878" y="657584"/>
            <a:ext cx="10445225" cy="44773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noFill/>
                <a:latin typeface="+mn-ea"/>
              </a:rPr>
              <a:t>版权声明</a:t>
            </a:r>
            <a:endParaRPr lang="zh-CN" altLang="en-US" sz="3200" b="1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noFill/>
                <a:latin typeface="+mn-ea"/>
              </a:rPr>
              <a:t>感谢您下载工图网平台上提供的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作品，为了您和工图网以及原创作者的利益，请勿复制、传播、销售，否则将承担法律责任！工图网将对作品进行维权，按照传播下载次数进行十倍的索取赔偿！</a:t>
            </a:r>
            <a:endParaRPr lang="en-US" altLang="zh-CN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1.</a:t>
            </a:r>
            <a:r>
              <a:rPr lang="zh-CN" altLang="en-US" dirty="0">
                <a:noFill/>
                <a:latin typeface="+mn-ea"/>
              </a:rPr>
              <a:t>在工图网出售的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模板是免版税类（</a:t>
            </a:r>
            <a:r>
              <a:rPr lang="en-US" altLang="zh-CN" dirty="0">
                <a:noFill/>
                <a:latin typeface="+mn-ea"/>
              </a:rPr>
              <a:t>RF</a:t>
            </a:r>
            <a:r>
              <a:rPr lang="zh-CN" altLang="en-US" dirty="0">
                <a:noFill/>
                <a:latin typeface="+mn-ea"/>
              </a:rPr>
              <a:t>：</a:t>
            </a:r>
            <a:r>
              <a:rPr lang="en-US" altLang="zh-CN" dirty="0">
                <a:noFill/>
                <a:latin typeface="+mn-ea"/>
              </a:rPr>
              <a:t>Royalty-Free</a:t>
            </a:r>
            <a:r>
              <a:rPr lang="zh-CN" altLang="en-US" dirty="0">
                <a:noFill/>
                <a:latin typeface="+mn-ea"/>
              </a:rPr>
              <a:t>）正版受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中华人民共和国著作权法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和</a:t>
            </a:r>
            <a:r>
              <a:rPr lang="en-US" altLang="zh-CN" dirty="0">
                <a:noFill/>
                <a:latin typeface="+mn-ea"/>
              </a:rPr>
              <a:t>《</a:t>
            </a:r>
            <a:r>
              <a:rPr lang="zh-CN" altLang="en-US" dirty="0">
                <a:noFill/>
                <a:latin typeface="+mn-ea"/>
              </a:rPr>
              <a:t>世界版权公约</a:t>
            </a:r>
            <a:r>
              <a:rPr lang="en-US" altLang="zh-CN" dirty="0">
                <a:noFill/>
                <a:latin typeface="+mn-ea"/>
              </a:rPr>
              <a:t>》</a:t>
            </a:r>
            <a:r>
              <a:rPr lang="zh-CN" altLang="en-US" dirty="0">
                <a:noFill/>
                <a:latin typeface="+mn-ea"/>
              </a:rPr>
              <a:t>的保护，作品的所有权、版权和著作权归</a:t>
            </a:r>
            <a:r>
              <a:rPr lang="zh-CN" altLang="en-US" dirty="0">
                <a:noFill/>
                <a:latin typeface="+mn-ea"/>
                <a:sym typeface="+mn-ea"/>
              </a:rPr>
              <a:t>工</a:t>
            </a:r>
            <a:r>
              <a:rPr lang="zh-CN" altLang="en-US" dirty="0">
                <a:noFill/>
                <a:latin typeface="+mn-ea"/>
              </a:rPr>
              <a:t>图网所有，您下载的是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模板素材的使用权。</a:t>
            </a:r>
            <a:endParaRPr lang="zh-CN" altLang="en-US" dirty="0">
              <a:noFill/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noFill/>
                <a:latin typeface="+mn-ea"/>
              </a:rPr>
              <a:t>2.</a:t>
            </a:r>
            <a:r>
              <a:rPr lang="zh-CN" altLang="en-US" dirty="0">
                <a:noFill/>
                <a:latin typeface="+mn-ea"/>
              </a:rPr>
              <a:t>不得将</a:t>
            </a:r>
            <a:r>
              <a:rPr lang="zh-CN" altLang="en-US" dirty="0">
                <a:noFill/>
                <a:latin typeface="+mn-ea"/>
                <a:sym typeface="+mn-ea"/>
              </a:rPr>
              <a:t>工</a:t>
            </a:r>
            <a:r>
              <a:rPr lang="zh-CN" altLang="en-US" dirty="0">
                <a:noFill/>
                <a:latin typeface="+mn-ea"/>
              </a:rPr>
              <a:t>图网的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模板、</a:t>
            </a:r>
            <a:r>
              <a:rPr lang="en-US" altLang="zh-CN" dirty="0">
                <a:noFill/>
                <a:latin typeface="+mn-ea"/>
              </a:rPr>
              <a:t>PPT</a:t>
            </a:r>
            <a:r>
              <a:rPr lang="zh-CN" altLang="en-US" dirty="0">
                <a:noFill/>
                <a:latin typeface="+mn-ea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noFill/>
              <a:latin typeface="+mn-ea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1050878" y="5336327"/>
            <a:ext cx="7297081" cy="3987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/>
            <a:r>
              <a:rPr lang="zh-CN" altLang="en-US" sz="2000" b="1" dirty="0">
                <a:noFill/>
                <a:latin typeface="+mn-ea"/>
              </a:rPr>
              <a:t>更多精品</a:t>
            </a:r>
            <a:r>
              <a:rPr lang="en-US" altLang="zh-CN" sz="2000" b="1" dirty="0">
                <a:noFill/>
                <a:latin typeface="+mn-ea"/>
              </a:rPr>
              <a:t>PPT</a:t>
            </a:r>
            <a:r>
              <a:rPr lang="zh-CN" altLang="en-US" sz="2000" b="1" dirty="0">
                <a:noFill/>
                <a:latin typeface="+mn-ea"/>
              </a:rPr>
              <a:t>模板：</a:t>
            </a:r>
            <a:r>
              <a:rPr lang="en-US" altLang="zh-CN" sz="2000" b="1" dirty="0">
                <a:noFill/>
                <a:latin typeface="+mn-ea"/>
              </a:rPr>
              <a:t>www.900ppt.com</a:t>
            </a:r>
            <a:endParaRPr lang="en-US" altLang="zh-CN" sz="2000" b="1" dirty="0">
              <a:noFill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7" Type="http://schemas.openxmlformats.org/officeDocument/2006/relationships/notesSlide" Target="../notesSlides/notesSlide3.xml"/><Relationship Id="rId26" Type="http://schemas.openxmlformats.org/officeDocument/2006/relationships/slideLayout" Target="../slideLayouts/slideLayout13.xml"/><Relationship Id="rId25" Type="http://schemas.openxmlformats.org/officeDocument/2006/relationships/image" Target="../media/image2.png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6.svg"/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38.png"/><Relationship Id="rId4" Type="http://schemas.openxmlformats.org/officeDocument/2006/relationships/image" Target="../media/image4.svg"/><Relationship Id="rId3" Type="http://schemas.openxmlformats.org/officeDocument/2006/relationships/image" Target="../media/image37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6.svg"/><Relationship Id="rId7" Type="http://schemas.openxmlformats.org/officeDocument/2006/relationships/image" Target="../media/image45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0" Type="http://schemas.openxmlformats.org/officeDocument/2006/relationships/notesSlide" Target="../notesSlides/notesSlide25.xml"/><Relationship Id="rId1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0.svg"/><Relationship Id="rId7" Type="http://schemas.openxmlformats.org/officeDocument/2006/relationships/image" Target="../media/image49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48.svg"/><Relationship Id="rId3" Type="http://schemas.openxmlformats.org/officeDocument/2006/relationships/image" Target="../media/image47.png"/><Relationship Id="rId2" Type="http://schemas.openxmlformats.org/officeDocument/2006/relationships/image" Target="../media/image42.svg"/><Relationship Id="rId10" Type="http://schemas.openxmlformats.org/officeDocument/2006/relationships/notesSlide" Target="../notesSlides/notesSlide26.xml"/><Relationship Id="rId1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1905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4400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严管严治正风纪，永葆初心强党性</a:t>
            </a:r>
            <a:endParaRPr lang="zh-CN" altLang="en-US" sz="4400" b="1" i="0" u="none" strike="noStrike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-138430" y="32385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altLang="zh-CN" sz="2200" b="0" i="0" u="none" strike="noStrike">
                <a:solidFill>
                  <a:srgbClr val="FF000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                              ——</a:t>
            </a:r>
            <a:r>
              <a:rPr lang="zh-CN" altLang="en-US" sz="2200" b="0" i="0" u="none" strike="noStrike">
                <a:solidFill>
                  <a:srgbClr val="FF000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学习贯彻</a:t>
            </a:r>
            <a:r>
              <a:rPr lang="en-US" sz="2200" b="0" i="0" u="none" strike="noStrike">
                <a:solidFill>
                  <a:srgbClr val="FF000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《中国共产党纪律处分条例》专题党课</a:t>
            </a:r>
            <a:endParaRPr lang="en-US" sz="2200" b="0" i="0" u="none" strike="noStrike">
              <a:solidFill>
                <a:srgbClr val="FF0000">
                  <a:alpha val="85098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4117975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2000" b="0" i="0" u="none" strike="noStrike">
                <a:solidFill>
                  <a:srgbClr val="FF0000">
                    <a:alpha val="7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主讲人：A</a:t>
            </a:r>
            <a:r>
              <a:rPr lang="zh-CN" altLang="en-US" sz="2000" b="0" i="0" u="none" strike="noStrike">
                <a:solidFill>
                  <a:srgbClr val="FF0000">
                    <a:alpha val="7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书记</a:t>
            </a:r>
            <a:endParaRPr lang="zh-CN" altLang="en-US" sz="2000" b="0" i="0" u="none" strike="noStrike">
              <a:solidFill>
                <a:srgbClr val="FF0000">
                  <a:alpha val="7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5715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sz="3600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前言</a:t>
            </a:r>
            <a:endParaRPr lang="zh-CN" sz="3600" b="1" i="0" u="none" strike="noStrike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52705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/>
          </a:p>
        </p:txBody>
      </p:sp>
      <p:sp>
        <p:nvSpPr>
          <p:cNvPr id="2" name="文本框 1"/>
          <p:cNvSpPr txBox="1"/>
          <p:nvPr/>
        </p:nvSpPr>
        <p:spPr>
          <a:xfrm>
            <a:off x="1096010" y="1659890"/>
            <a:ext cx="9869805" cy="267652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296545"/>
            <a:r>
              <a: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作为广大党员普遍遵守的一种行为规则，党的纪律始终与党的事业相伴相随，并随着党的事业发展而发展、变化，完善、规范。党的十八大以来，我们党在推进全面从严治党、加强纪律建设的实践中，将党的纪律整合为政治纪律、组织纪律、廉洁纪律、群众纪律、工作纪律、生活纪律六项，并正式写入党章。我们必须准确把握党的六项纪律的主旨要义和实践要求，搞清楚党的纪律规矩是什么，弄明白能干什么、不能干什么，自觉用党规党纪校正思想和行为，始终做到忠诚干净担当。</a:t>
            </a:r>
            <a:endParaRPr lang="zh-CN" altLang="en-US" sz="24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025525" y="1447165"/>
            <a:ext cx="982281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6"/>
          <p:cNvSpPr txBox="1"/>
          <p:nvPr/>
        </p:nvSpPr>
        <p:spPr>
          <a:xfrm>
            <a:off x="3557270" y="142240"/>
            <a:ext cx="5076825" cy="828675"/>
          </a:xfrm>
          <a:prstGeom prst="rect">
            <a:avLst/>
          </a:prstGeom>
          <a:noFill/>
        </p:spPr>
        <p:txBody>
          <a:bodyPr wrap="square" lIns="91413" tIns="45706" rIns="91413" bIns="45706">
            <a:spAutoFit/>
          </a:bodyPr>
          <a:lstStyle/>
          <a:p>
            <a:pPr algn="ctr" defTabSz="914400">
              <a:defRPr/>
            </a:pPr>
            <a:r>
              <a:rPr lang="zh-CN" altLang="en-US" sz="48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目录</a:t>
            </a:r>
            <a:r>
              <a:rPr lang="zh-CN" altLang="en-US" sz="4800" b="1" dirty="0">
                <a:ln w="6350">
                  <a:noFill/>
                </a:ln>
                <a:solidFill>
                  <a:srgbClr val="C0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</a:t>
            </a:r>
            <a:endParaRPr lang="en-US" altLang="zh-CN" sz="2800" b="1" dirty="0">
              <a:ln w="6350"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94377" y="1104079"/>
            <a:ext cx="10276840" cy="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2" name="矩形: 圆角 25"/>
          <p:cNvSpPr/>
          <p:nvPr>
            <p:custDataLst>
              <p:tags r:id="rId1"/>
            </p:custDataLst>
          </p:nvPr>
        </p:nvSpPr>
        <p:spPr>
          <a:xfrm>
            <a:off x="962213" y="1409959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ea typeface="宋体" panose="02010600030101010101" pitchFamily="2" charset="-122"/>
                <a:cs typeface="+mn-ea"/>
                <a:sym typeface="+mn-lt"/>
              </a:rPr>
              <a:t>1</a:t>
            </a:r>
            <a:endParaRPr lang="en-US" altLang="zh-CN" sz="3200" b="1" kern="0" dirty="0">
              <a:solidFill>
                <a:schemeClr val="bg1"/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>
            <p:custDataLst>
              <p:tags r:id="rId2"/>
            </p:custDataLst>
          </p:nvPr>
        </p:nvGrpSpPr>
        <p:grpSpPr>
          <a:xfrm>
            <a:off x="1592708" y="1410156"/>
            <a:ext cx="9679305" cy="629920"/>
            <a:chOff x="5072465" y="1826209"/>
            <a:chExt cx="5316879" cy="477999"/>
          </a:xfrm>
        </p:grpSpPr>
        <p:sp>
          <p:nvSpPr>
            <p:cNvPr id="4" name="矩形: 圆角 24"/>
            <p:cNvSpPr/>
            <p:nvPr>
              <p:custDataLst>
                <p:tags r:id="rId3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5" name="文本框 17"/>
            <p:cNvSpPr txBox="1"/>
            <p:nvPr>
              <p:custDataLst>
                <p:tags r:id="rId4"/>
              </p:custDataLst>
            </p:nvPr>
          </p:nvSpPr>
          <p:spPr>
            <a:xfrm>
              <a:off x="5072465" y="1917281"/>
              <a:ext cx="5225143" cy="326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/>
              <a:r>
                <a:rPr lang="en-US" altLang="zh-CN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  </a:t>
              </a:r>
              <a:r>
                <a:rPr lang="zh-CN" altLang="en-US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政治纪律是最重要、最根本、最关键的纪律</a:t>
              </a:r>
              <a:endParaRPr lang="zh-CN" alt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11" name="矩形: 圆角 25"/>
          <p:cNvSpPr/>
          <p:nvPr>
            <p:custDataLst>
              <p:tags r:id="rId5"/>
            </p:custDataLst>
          </p:nvPr>
        </p:nvSpPr>
        <p:spPr>
          <a:xfrm>
            <a:off x="962848" y="2272924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ea typeface="宋体" panose="02010600030101010101" pitchFamily="2" charset="-122"/>
                <a:cs typeface="+mn-ea"/>
                <a:sym typeface="+mn-lt"/>
              </a:rPr>
              <a:t>2</a:t>
            </a:r>
            <a:endParaRPr lang="en-US" altLang="zh-CN" sz="3200" b="1" kern="0" dirty="0">
              <a:solidFill>
                <a:schemeClr val="bg1"/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>
            <p:custDataLst>
              <p:tags r:id="rId6"/>
            </p:custDataLst>
          </p:nvPr>
        </p:nvGrpSpPr>
        <p:grpSpPr>
          <a:xfrm>
            <a:off x="1593343" y="2273121"/>
            <a:ext cx="9679305" cy="629920"/>
            <a:chOff x="5072465" y="1826209"/>
            <a:chExt cx="5316879" cy="477999"/>
          </a:xfrm>
        </p:grpSpPr>
        <p:sp>
          <p:nvSpPr>
            <p:cNvPr id="18" name="矩形: 圆角 24"/>
            <p:cNvSpPr/>
            <p:nvPr>
              <p:custDataLst>
                <p:tags r:id="rId7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19" name="文本框 17"/>
            <p:cNvSpPr txBox="1"/>
            <p:nvPr>
              <p:custDataLst>
                <p:tags r:id="rId8"/>
              </p:custDataLst>
            </p:nvPr>
          </p:nvSpPr>
          <p:spPr>
            <a:xfrm>
              <a:off x="5072465" y="1895597"/>
              <a:ext cx="5225143" cy="326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/>
              <a:r>
                <a:rPr lang="en-US" altLang="zh-CN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  </a:t>
              </a:r>
              <a:r>
                <a:rPr lang="zh-CN" altLang="en-US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组织纪律是维护党的集中统一的根本保证</a:t>
              </a:r>
              <a:endParaRPr lang="zh-CN" alt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20" name="矩形: 圆角 25"/>
          <p:cNvSpPr/>
          <p:nvPr>
            <p:custDataLst>
              <p:tags r:id="rId9"/>
            </p:custDataLst>
          </p:nvPr>
        </p:nvSpPr>
        <p:spPr>
          <a:xfrm>
            <a:off x="963483" y="3099694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ea typeface="宋体" panose="02010600030101010101" pitchFamily="2" charset="-122"/>
                <a:cs typeface="+mn-ea"/>
                <a:sym typeface="+mn-lt"/>
              </a:rPr>
              <a:t>3</a:t>
            </a:r>
            <a:endParaRPr lang="en-US" altLang="zh-CN" sz="3200" b="1" kern="0" dirty="0">
              <a:solidFill>
                <a:schemeClr val="bg1"/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>
            <p:custDataLst>
              <p:tags r:id="rId10"/>
            </p:custDataLst>
          </p:nvPr>
        </p:nvGrpSpPr>
        <p:grpSpPr>
          <a:xfrm>
            <a:off x="1593978" y="3090366"/>
            <a:ext cx="9679305" cy="629920"/>
            <a:chOff x="5072465" y="1826209"/>
            <a:chExt cx="5316879" cy="477999"/>
          </a:xfrm>
        </p:grpSpPr>
        <p:sp>
          <p:nvSpPr>
            <p:cNvPr id="22" name="矩形: 圆角 24"/>
            <p:cNvSpPr/>
            <p:nvPr>
              <p:custDataLst>
                <p:tags r:id="rId11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3" name="文本框 17"/>
            <p:cNvSpPr txBox="1"/>
            <p:nvPr>
              <p:custDataLst>
                <p:tags r:id="rId12"/>
              </p:custDataLst>
            </p:nvPr>
          </p:nvSpPr>
          <p:spPr>
            <a:xfrm>
              <a:off x="5072465" y="1902825"/>
              <a:ext cx="5225143" cy="326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/>
              <a:r>
                <a:rPr lang="en-US" altLang="zh-CN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  </a:t>
              </a:r>
              <a:r>
                <a:rPr lang="zh-CN" alt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用</a:t>
              </a:r>
              <a:r>
                <a:rPr 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廉洁纪律</a:t>
              </a:r>
              <a:r>
                <a:rPr lang="zh-CN" alt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管好自己和身边人</a:t>
              </a:r>
              <a:endParaRPr lang="zh-CN" alt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6" name="矩形: 圆角 25"/>
          <p:cNvSpPr/>
          <p:nvPr>
            <p:custDataLst>
              <p:tags r:id="rId13"/>
            </p:custDataLst>
          </p:nvPr>
        </p:nvSpPr>
        <p:spPr>
          <a:xfrm>
            <a:off x="952053" y="3902334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ea typeface="宋体" panose="02010600030101010101" pitchFamily="2" charset="-122"/>
                <a:cs typeface="+mn-ea"/>
                <a:sym typeface="+mn-lt"/>
              </a:rPr>
              <a:t>4</a:t>
            </a:r>
            <a:endParaRPr lang="en-US" altLang="zh-CN" sz="3200" b="1" kern="0" dirty="0">
              <a:solidFill>
                <a:schemeClr val="bg1"/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>
            <p:custDataLst>
              <p:tags r:id="rId14"/>
            </p:custDataLst>
          </p:nvPr>
        </p:nvGrpSpPr>
        <p:grpSpPr>
          <a:xfrm>
            <a:off x="1582548" y="3902531"/>
            <a:ext cx="9679305" cy="629920"/>
            <a:chOff x="5072465" y="1826209"/>
            <a:chExt cx="5316879" cy="477999"/>
          </a:xfrm>
        </p:grpSpPr>
        <p:sp>
          <p:nvSpPr>
            <p:cNvPr id="8" name="矩形: 圆角 24"/>
            <p:cNvSpPr/>
            <p:nvPr>
              <p:custDataLst>
                <p:tags r:id="rId15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9" name="文本框 17"/>
            <p:cNvSpPr txBox="1"/>
            <p:nvPr>
              <p:custDataLst>
                <p:tags r:id="rId16"/>
              </p:custDataLst>
            </p:nvPr>
          </p:nvSpPr>
          <p:spPr>
            <a:xfrm>
              <a:off x="5072465" y="1917281"/>
              <a:ext cx="5225143" cy="326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/>
              <a:r>
                <a:rPr lang="en-US" altLang="zh-CN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  </a:t>
              </a:r>
              <a:r>
                <a:rPr lang="zh-CN" alt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坚守</a:t>
              </a:r>
              <a:r>
                <a:rPr 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群众纪律，践行以人民为中心的发展思想</a:t>
              </a:r>
              <a:endParaRPr lang="zh-CN" alt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13" name="矩形: 圆角 25"/>
          <p:cNvSpPr/>
          <p:nvPr>
            <p:custDataLst>
              <p:tags r:id="rId17"/>
            </p:custDataLst>
          </p:nvPr>
        </p:nvSpPr>
        <p:spPr>
          <a:xfrm>
            <a:off x="952688" y="4765299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ea typeface="宋体" panose="02010600030101010101" pitchFamily="2" charset="-122"/>
                <a:cs typeface="+mn-ea"/>
                <a:sym typeface="+mn-lt"/>
              </a:rPr>
              <a:t>5</a:t>
            </a:r>
            <a:endParaRPr lang="en-US" altLang="zh-CN" sz="3200" b="1" kern="0" dirty="0">
              <a:solidFill>
                <a:schemeClr val="bg1"/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>
            <p:custDataLst>
              <p:tags r:id="rId18"/>
            </p:custDataLst>
          </p:nvPr>
        </p:nvGrpSpPr>
        <p:grpSpPr>
          <a:xfrm>
            <a:off x="1583183" y="4765496"/>
            <a:ext cx="9679305" cy="629920"/>
            <a:chOff x="5072465" y="1826209"/>
            <a:chExt cx="5316879" cy="477999"/>
          </a:xfrm>
        </p:grpSpPr>
        <p:sp>
          <p:nvSpPr>
            <p:cNvPr id="15" name="矩形: 圆角 24"/>
            <p:cNvSpPr/>
            <p:nvPr>
              <p:custDataLst>
                <p:tags r:id="rId19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16" name="文本框 17"/>
            <p:cNvSpPr txBox="1"/>
            <p:nvPr>
              <p:custDataLst>
                <p:tags r:id="rId20"/>
              </p:custDataLst>
            </p:nvPr>
          </p:nvSpPr>
          <p:spPr>
            <a:xfrm>
              <a:off x="5072465" y="1895597"/>
              <a:ext cx="5225143" cy="326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/>
              <a:r>
                <a:rPr lang="en-US" altLang="zh-CN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  </a:t>
              </a:r>
              <a:r>
                <a:rPr lang="zh-CN" alt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严守</a:t>
              </a:r>
              <a:r>
                <a:rPr 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工作纪律</a:t>
              </a:r>
              <a:r>
                <a:rPr lang="zh-CN" alt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，履职尽责守初心</a:t>
              </a:r>
              <a:endParaRPr lang="zh-CN" alt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24" name="矩形: 圆角 25"/>
          <p:cNvSpPr/>
          <p:nvPr>
            <p:custDataLst>
              <p:tags r:id="rId21"/>
            </p:custDataLst>
          </p:nvPr>
        </p:nvSpPr>
        <p:spPr>
          <a:xfrm>
            <a:off x="953323" y="5592069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ea typeface="宋体" panose="02010600030101010101" pitchFamily="2" charset="-122"/>
                <a:cs typeface="+mn-ea"/>
                <a:sym typeface="+mn-lt"/>
              </a:rPr>
              <a:t>6</a:t>
            </a:r>
            <a:endParaRPr lang="en-US" altLang="zh-CN" sz="3200" b="1" kern="0" dirty="0">
              <a:solidFill>
                <a:schemeClr val="bg1"/>
              </a:solidFill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>
            <p:custDataLst>
              <p:tags r:id="rId22"/>
            </p:custDataLst>
          </p:nvPr>
        </p:nvGrpSpPr>
        <p:grpSpPr>
          <a:xfrm>
            <a:off x="1583818" y="5582741"/>
            <a:ext cx="9679305" cy="629920"/>
            <a:chOff x="5072465" y="1826209"/>
            <a:chExt cx="5316879" cy="477999"/>
          </a:xfrm>
        </p:grpSpPr>
        <p:sp>
          <p:nvSpPr>
            <p:cNvPr id="26" name="矩形: 圆角 24"/>
            <p:cNvSpPr/>
            <p:nvPr>
              <p:custDataLst>
                <p:tags r:id="rId23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7" name="文本框 17"/>
            <p:cNvSpPr txBox="1"/>
            <p:nvPr>
              <p:custDataLst>
                <p:tags r:id="rId24"/>
              </p:custDataLst>
            </p:nvPr>
          </p:nvSpPr>
          <p:spPr>
            <a:xfrm>
              <a:off x="5072465" y="1902825"/>
              <a:ext cx="5225143" cy="326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/>
              <a:r>
                <a:rPr lang="en-US" altLang="zh-CN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  </a:t>
              </a:r>
              <a:r>
                <a:rPr lang="zh-CN" alt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严格</a:t>
              </a:r>
              <a:r>
                <a:rPr 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生活纪律</a:t>
              </a:r>
              <a:r>
                <a:rPr lang="zh-CN" altLang="en-US" sz="2200" b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，涵养清风正气</a:t>
              </a:r>
              <a:endParaRPr lang="zh-CN" alt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25"/>
          <a:srcRect l="14719" t="70440"/>
          <a:stretch>
            <a:fillRect/>
          </a:stretch>
        </p:blipFill>
        <p:spPr>
          <a:xfrm>
            <a:off x="-635" y="5755005"/>
            <a:ext cx="12192635" cy="1101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2" grpId="0" bldLvl="0" animBg="1"/>
      <p:bldP spid="11" grpId="0" bldLvl="0" animBg="1"/>
      <p:bldP spid="2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2921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一、</a:t>
            </a:r>
            <a:r>
              <a:rPr 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政治纪律是</a:t>
            </a:r>
            <a:r>
              <a:rPr lang="en-US" sz="3600" b="1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最重要、最根本、最关键的纪律</a:t>
            </a:r>
            <a:endParaRPr lang="zh-CN" alt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52705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违反政治纪律的严重后果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在重大原则问题上不同党中央保持一致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413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413000"/>
            <a:ext cx="762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79500" y="25654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行为本质：</a:t>
            </a:r>
            <a:r>
              <a:rPr lang="en-US" sz="1500" b="0" i="0" u="none" strike="noStrike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无论通过言论、文章还是行动，凡在涉及党的领导、国家发展道路、制度等根本性、原则性问题上，发表或实施与党中央决策部署相悖的观点和行为，均属于违反党的政治纪律的严重行为，必须受到严肃追究。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4064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42926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498600" y="4292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一般情形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4946">
            <a:off x="1016014" y="4819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1016000" y="4953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经批评教育后能及时纠正，未造成不良影响的，给予</a:t>
            </a: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警告或严重警告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处分，以教育警示为主。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81500" y="4064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42926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118100" y="4292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情节较重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946">
            <a:off x="4635514" y="4819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635500" y="4953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造成一定范围的思想混乱或不良政治影响，给予</a:t>
            </a: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撤销党内职务或留党察看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处分，严肃处理。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1000" y="4064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42926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737600" y="4292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情节严重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4946">
            <a:off x="8255014" y="4819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255000" y="4953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造成恶劣影响、严重危害党的团结统一和事业发展的，直接给予</a:t>
            </a: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开除党籍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处分，绝不姑息。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案例警示（一）：政治信仰滑坡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1590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33500" y="21590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问题根源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566">
            <a:off x="952513" y="2660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2857500"/>
            <a:ext cx="29972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个别党员干部背离初心使命，不信马列信鬼神、不信组织信“能人”，将封建迷信奉为圭臬，把组织原则抛诸脑后。这种行为不仅背离了党的宗旨，更严重损害了党的形象与公信力，造成了恶劣的政治影响。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1905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4700" y="21590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965700" y="21590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追根溯源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566">
            <a:off x="4584713" y="2660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584700" y="2857500"/>
            <a:ext cx="29972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问题的根源在于理想信念这个“总开关”出现松动，政治信仰发生严重滑坡。世界观、人生观、价值观出现根本性偏差，导致政治纪律和政治规矩意识淡薄，在大是大非面前丧失立场，最终在错误的道路上越陷越深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26400" y="1905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900" y="21590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597900" y="21590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必然要求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566">
            <a:off x="8216913" y="2660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216900" y="2857500"/>
            <a:ext cx="29972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必须把坚定理想信念作为党的思想建设的首要任务，严明政治纪律和政治规矩。要强化理论武装，教育引导党员干部筑牢信仰之基、补足精神之钙，始终在思想上、政治上、行动上同党中央保持高度一致，永葆政治本色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5207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952500" y="5359400"/>
            <a:ext cx="1028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【警示箴言】</a:t>
            </a:r>
            <a:r>
              <a:rPr lang="en-US" sz="14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理想信念是共产党人精神上的“钙”，没有理想信念，理想信念不坚定，精神上就会“缺钙”，就会得“软骨病”。全体党员必须时刻绷紧理想信念这根弦，坚守共产党人的精神家园。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案例警示（二）：参加非法组织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841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032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《中国共产党纪律处分条例》第66条明确规定：组织、参加会道门或者邪教组织的，属于违反政治纪律的严重行为，此类行为严重危害国家安全和社会稳定，必将受到党纪国法的严厉惩处。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365500"/>
            <a:ext cx="5207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3619500"/>
            <a:ext cx="469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策划者、组织者和骨干分子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291">
            <a:off x="1016009" y="412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4318000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此类人员是非法组织的核心力量，对党组织和社会稳定构成重大威胁。依据条例，将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给予开除党籍处分</a:t>
            </a:r>
            <a:r>
              <a:rPr lang="en-US" sz="15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，这是党纪处分中最为严厉的惩戒，体现了对此类行为的零容忍态度。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3365500"/>
            <a:ext cx="5207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77000" y="3619500"/>
            <a:ext cx="469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其他参加人员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291">
            <a:off x="6477009" y="412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77000" y="4318000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对于明知其性质仍参与的一般成员，将视其在活动中的具体情节、造成的后果及悔改态度，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给予警告、严重警告、撤销党内职务、留党察看直至开除党籍处分</a:t>
            </a:r>
            <a:r>
              <a:rPr lang="en-US" sz="15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，以儆效尤。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5905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★ 党员干部必须认清邪教本质，坚决抵制渗透，严守政治纪律和政治规矩！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针对领导干部的特殊规定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2540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2222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搞山头主义（第56条）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046">
            <a:off x="952508" y="2787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952500" y="2984500"/>
            <a:ext cx="4826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党员领导干部在本人主政的地方或者分管的部门自行其是，拒不执行党中央确定的大政方针，甚至背着党中央另搞一套的，属于严重违反政治纪律的行为，将给予撤销党内职务以上的处分，情节严重的将依法依规从严处理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2032000"/>
            <a:ext cx="5207000" cy="2540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13500" y="2222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政绩观错位（第57条）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046">
            <a:off x="6413508" y="2787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6413500" y="2984500"/>
            <a:ext cx="4826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违背新发展理念、背离高质量发展要求，给党、国家和人民利益造成较大损失的，视情节轻重给予警告直至开除党籍处分。此类行为严重背离了以人民为中心的发展思想，损害了党和政府的公信力与形象。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953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9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5207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87500" y="5143500"/>
            <a:ext cx="965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从重或加重处分情形：</a:t>
            </a:r>
            <a:r>
              <a:rPr lang="en-US" sz="1400" b="0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于不顾地方实际和群众意愿，盲目上马脱离实际的工程项目，大搞劳民伤财的“形象工程”“政绩工程”，造成严重后果或恶劣影响的，将依照规定从重或者加重处分，坚决纠正脱离实际、哗众取宠的错误行为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3190875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二、</a:t>
            </a:r>
            <a:r>
              <a:rPr 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组织纪律</a:t>
            </a: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是组织纪律是维护党的</a:t>
            </a:r>
            <a:endParaRPr lang="zh-CN" alt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集中统一的根本保证</a:t>
            </a:r>
            <a:endParaRPr lang="zh-CN" alt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组织纪律的历史渊源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4290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96850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古田会议决议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52500" y="24130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毛泽东在决议中着重强调党的纪律，确立“少数服从多数”的组织原则，从思想上政治上组织上奠定了建党建军的纪律根基。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81500" y="1778000"/>
            <a:ext cx="34290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4572000" y="196850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党的六届六中全会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72000" y="24130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首次明确提出“四个服从”的基本要求，将其作为规范党内政治生活、处理党内关系的核心准则，强化了党的集中统一。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001000" y="1778000"/>
            <a:ext cx="34290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8191500" y="196850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党的七大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91500" y="24130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将“四个服从”正式写入党章，使其成为党的根本组织原则和最高纪律，为全党的团结统一提供了根本的制度保障。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3937000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核心准则：“四个服从”组织原则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572000"/>
            <a:ext cx="2603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889000" y="4762500"/>
            <a:ext cx="2349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个人服从组织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89000" y="52070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党员个人利益必须无条件服从党的利益，自觉接受组织的教育、管理和监督，这是组织纪律的基石。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492500" y="4572000"/>
            <a:ext cx="2603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3619500" y="4762500"/>
            <a:ext cx="2349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少数服从多数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19500" y="52070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在党内充分发扬民主，少数要服从多数人的决议。若有不同意见，可保留或向上级反映，但行动上必须服从。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23000" y="4572000"/>
            <a:ext cx="2603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350000" y="4762500"/>
            <a:ext cx="2349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下级服从上级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50000" y="52070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下级组织必须坚决执行上级组织的决定，确保党的路线、方针、政策自上而下得到不折不扣的贯彻执行。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953500" y="4572000"/>
            <a:ext cx="2603500" cy="1841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9080500" y="4762500"/>
            <a:ext cx="2349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全党服从中央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080500" y="52070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这是“四个服从”的核心。全党必须在思想上、政治上、行动上同党中央保持高度一致，坚决维护党中央权威。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新时代组织纪律建设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705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2860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总书记要求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167">
            <a:off x="1016008" y="2914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1016000" y="3111500"/>
            <a:ext cx="47625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习近平总书记强调，组织纪律是党性修养的重要内容，是党的纪律建设的核心组成部分。必须严格执行民主集中制、请示报告等各项组织制度，自觉接受组织安排和纪律约束，始终做到心有所畏、言有所戒、行有所止，确保全党步调一致、令行禁止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86500" y="2032000"/>
            <a:ext cx="52705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540500" y="22860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制度保障体系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167">
            <a:off x="6540508" y="2914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6540500" y="3111500"/>
            <a:ext cx="47625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时代以来，我们党坚持思想建党与制度治党紧密结合，不断扎紧织密制度笼子。通过严格执行组织生活制度、强化党内监督、完善考核评价体系等一系列举措，为维护党中央权威和集中统一领导，保障党的理论、路线、方针、政策的贯彻落实提供了坚不可摧的组织保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5461000"/>
            <a:ext cx="10795000" cy="88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762000" y="5461000"/>
            <a:ext cx="1079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 加强纪律性，革命无不胜 —— 以铁的纪律锻造新时代坚强党组织 ”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根本组织原则——民主集中制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3368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60500" y="2311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制度基石与核心价值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285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048000"/>
            <a:ext cx="4699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民主集中制是我们党的根本组织原则和领导制度，是马克思主义政党区别于其他政党的重要标志。它既充分发扬党内民主，保障党员权利，激发全党创造力；又实行正确的集中，维护党的团结统一，确保全党步调一致向前进。这一制度是党在百年奋斗中不断从胜利走向新的胜利的根本保证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2032000"/>
            <a:ext cx="52070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3368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921500" y="2311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新征程上的实践遵循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291">
            <a:off x="6477009" y="285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77000" y="3048000"/>
            <a:ext cx="4699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推进强国建设、民族复兴的新征程上，必须毫不动摇坚持和完善民主集中制。要把这一制度优势转化为治理效能，确保党对一切工作的领导，保证国家统一、民族团结和社会稳定。通过科学决策、民主决策、依法决策，凝聚起亿万人民的磅礴力量，为全面建设社会主义现代化国家提供坚实的制度支撑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56515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cap="flat" cmpd="sng">
            <a:solidFill>
              <a:srgbClr val="A70000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889000" y="58166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“坚持民主集中制，是加强党的建设、巩固党的执政地位的根本政治保证。”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违反民主集中制的四种行为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《中国共产党纪律处分条例》明确规定，违反民主集中制原则是对违反组织纪律行为处分的第一条。这不仅是组织原则的底线，更是维护党的团结统一的根本保障，具体包括以下四种典型情形：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2857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778000" y="2857500"/>
            <a:ext cx="406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拒不执行或擅自改变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拒不执行党组织作出的重大决定，或未经法定程序擅自改变集体决策，将个人意志凌驾于组织之上，严重破坏决策的严肃性与权威性。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2667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13500" y="2857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239000" y="2857500"/>
            <a:ext cx="406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违反议事规则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违反“三重一大”等议事规则，个人或少数人独断专行决定重大问题，背离集体领导原则，导致决策缺乏科学性、民主性和公正性。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45085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52500" y="4699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778000" y="4699000"/>
            <a:ext cx="406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故意规避集体决策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以“化整为零”、临时动议或“碰头会”等方式，故意绕开党委（党组）会议，违规决定重大事项、重要干部任免及大额资金使用。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23000" y="45085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413500" y="4699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39000" y="4699000"/>
            <a:ext cx="406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借集体决策名义集体违规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表面上履行集体决策程序，实则“一言堂”主导，或集体“闯红灯”，以集体研究之名行违规违纪之实，造成严重后果与不良影响。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-16510" y="2667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三、用</a:t>
            </a:r>
            <a:r>
              <a:rPr 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廉洁纪律</a:t>
            </a: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管好自己和身边人</a:t>
            </a:r>
            <a:endParaRPr lang="zh-CN" alt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核心要求：管好身边人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207000" y="1778000"/>
            <a:ext cx="6350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廉洁纪律不仅要求党员干部自身做到心有所畏、言有所戒、行有所止，更要切实担负起“一岗双责”，严格教育、管理和监督亲属子女及身边工作人员。这是筑牢家庭廉洁防线、从源头上防范利益输送和权力寻租的关键环节，更是对党员干部政治品格和纪律定力的重要检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43815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45720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33500" y="45466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核心亲属圈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50165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主要包括配偶、子女及其配偶、父母及其他共同生活的家庭成员。这类群体与党员干部利益关联最紧密，是防止家族式腐败的首要监督对象。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43815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7400" y="45720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978400" y="45466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工作近缘圈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97400" y="50165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涵盖秘书、司机、办公室主任及其他贴身工作人员。他们常被视为领导干部的“延伸”，极易成为别有用心者围猎的突破口，需严防“灯下黑”。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43815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2300" y="45720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623300" y="45466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利益关联圈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42300" y="50165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包括情人、干亲、战友、同学等可能影响公正执行公务的特定关系人。这类隐蔽性关联往往是利益输送的“灰色通道”，必须纳入监管视野。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与“身边人”相关的重点条款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《中国共产党纪律处分条例》第八章前三条，对党员干部涉及亲属及特定关系人的行为作出明确规范，划定了不可触碰的纪律红线。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413000"/>
            <a:ext cx="34290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2667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第94条 · 权钱交易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323">
            <a:off x="952513" y="3168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3365500"/>
            <a:ext cx="3048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利用职权或职务上的影响为他人谋取利益，本人的配偶、子女及其配偶等亲属和其他特定关系人收受对方财物。此类行为本质上是权力与利益的交易，严重违反廉洁纪律。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500" y="2413000"/>
            <a:ext cx="34290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572000" y="2667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第95条 · 违规取酬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4323">
            <a:off x="4572013" y="3168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4572000" y="3365500"/>
            <a:ext cx="3048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亲属和特定关系人不实际工作而获取薪酬，或虽工作但领取明显超出同职级标准的薪酬，且党员干部知情却不予纠正的，将受到严肃处理，杜绝“吃空饷”和利益输送。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01000" y="2413000"/>
            <a:ext cx="34290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191500" y="2667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第96条 · 纵容谋利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323">
            <a:off x="8191513" y="3168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8191500" y="3365500"/>
            <a:ext cx="3048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纵容、默许亲属和其他特定关系人利用本人职权或职务上的影响谋取私利。党员干部对身边人的失范行为负有教育和约束责任，不得放任其利用自己的权力影响进行牟利。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6515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889000" y="58166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执纪必严：</a:t>
            </a:r>
            <a:r>
              <a:rPr lang="en-US" sz="14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党员干部不仅要以身作则、廉洁自律，更要严格管好“身边人”，自觉净化社交圈、生活圈、朋友圈，共同筑牢拒腐防变的家庭防线与纪律底线。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廉洁纪律的“三不”红线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4130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87500" y="2413000"/>
            <a:ext cx="2286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不能收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3105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3655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严禁收受可能影响公正执行公务的礼品、礼金、消费卡、有价证券及其他金融产品等财物。坚决抵制各种利益诱惑，筑牢拒腐防变的思想防线，守住廉洁自律的底线。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4069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4130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32400" y="2413000"/>
            <a:ext cx="2286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不能送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5211">
            <a:off x="4660914" y="3105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60900" y="33655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严禁向从事公务的人员及其亲属、特定关系人，赠送明显超出正常礼尚往来的财物。坚决杜绝以赠送财物为名进行利益输送，维护风清气正的政治生态和社会环境。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518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0518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4130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877300" y="2413000"/>
            <a:ext cx="2286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不能借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5211">
            <a:off x="8305814" y="3105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305800" y="33655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严禁违规向管理和服务对象借款、借用住房、车辆等财物。严防通过借贷形式搞利益交换，坚守公私分明的纪律原则，杜绝权力寻租和利益关联。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842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—— 严守纪律红线，永葆共产党人清廉本色 ——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2921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四、坚守</a:t>
            </a:r>
            <a:r>
              <a:rPr 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群众纪律，践行</a:t>
            </a:r>
            <a:r>
              <a:rPr lang="en-US" sz="3600" b="1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以人民为中心的发展思想</a:t>
            </a:r>
            <a:endParaRPr lang="zh-CN" altLang="en-US" sz="3600" b="1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核心要义：群众利益无小事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159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4130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74800" y="24130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检验标准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5211">
            <a:off x="1016014" y="3041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2385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检验一个党员干部是否脱离群众、忘记初心，关键看其能否严守群众纪律。把群众的“急难愁盼”放在心上，将群众的“小事”当作自己的“大事”来办，是衡量党性修养的重要标尺。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2159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24130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207000" y="24130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价值排序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5211">
            <a:off x="4648214" y="3041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48200" y="32385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无论何时何地，以何种名义，都绝不能侵害群众利益。党员干部的个人利益必须无条件地服从于群众的整体利益，做到心底无私、一心为民，始终把群众利益放在价值排序的首位。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26400" y="2159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413000"/>
            <a:ext cx="457200" cy="4572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839200" y="24130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根本立场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5211">
            <a:off x="8280414" y="3041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280400" y="3238500"/>
            <a:ext cx="2870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始终坚持以人民为中心的根本立场，把人民群众的安危冷暖放在心上。用心倾听群众呼声，用情回应群众期待，用力解决好群众的操心事、烦心事、揪心事，不断增进民生福祉。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5524500"/>
            <a:ext cx="10642600" cy="762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952500" y="5689600"/>
            <a:ext cx="103886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“群众利益无小事，一枝一叶总关情。” 这不仅是我们党一贯的宗旨，更是每一位党员干部必须坚守的行动准则与政治底线。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违反群众纪律的七种行为类型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9685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651000" y="1930400"/>
            <a:ext cx="419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加重负担 · 侵害利益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在办理群众事务时刁难群众、吃拿卡要，或违规摊派财物、收取费用，直接加重群众负担，侵害群众切身利益。</a:t>
            </a:r>
            <a:endParaRPr lang="en-US" sz="13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29845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952500" y="31750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651000" y="3136900"/>
            <a:ext cx="419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干涉经营 · 侵犯自主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违反规定干涉群众生产经营自主权，随意插手、干预群众合法的生产决策与经营活动，造成群众财产损失。</a:t>
            </a:r>
            <a:endParaRPr lang="en-US" sz="13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4191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952500" y="43815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651000" y="4343400"/>
            <a:ext cx="419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优亲厚友 · 分配不公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在社保、救助、扶贫等民生资源分配中，利用职权为亲友谋取私利、搞特殊化，导致资源分配显失公平。</a:t>
            </a:r>
            <a:endParaRPr lang="en-US" sz="13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62000" y="53975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952500" y="55880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651000" y="5549900"/>
            <a:ext cx="419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欺压群众 · 充当黑伞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纵容、包庇黑恶势力，或利用宗族、黑恶势力欺压群众，甚至为黑恶势力充当“保护伞”，危害基层稳定。</a:t>
            </a:r>
            <a:endParaRPr lang="en-US" sz="13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350000" y="1778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540500" y="19685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239000" y="1930400"/>
            <a:ext cx="419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庸政懒政 · 失职失责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对群众反映强烈的合理诉求推诿扯皮、敷衍塞责，存在不作为、乱作为、慢作为、假作为，漠视群众利益。</a:t>
            </a:r>
            <a:endParaRPr lang="en-US" sz="13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6350000" y="35814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540500" y="37719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239000" y="3733800"/>
            <a:ext cx="419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见危不救 · 漠视生命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遇到群众生命财产安全受到严重威胁的紧急情况时，负有法定或职务救助义务却能救而不救，造成恶劣后果。</a:t>
            </a:r>
            <a:endParaRPr lang="en-US" sz="13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6350000" y="53975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6540500" y="55880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239000" y="5549900"/>
            <a:ext cx="419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隐瞒实情 · 暗箱操作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不按规定公开党务、政务、村务等信息，故意隐瞒与群众切身利益密切相关的事项，侵犯群众的知情权。</a:t>
            </a:r>
            <a:endParaRPr lang="en-US" sz="13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301625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五、严守</a:t>
            </a:r>
            <a:r>
              <a:rPr 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工作纪律</a:t>
            </a: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，履职尽责守初心</a:t>
            </a:r>
            <a:endParaRPr lang="zh-CN" alt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历史镜鉴：从工作纪律到政治纪律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286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60500" y="2286000"/>
            <a:ext cx="2603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党章溯源：纪律的起点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566">
            <a:off x="952513" y="285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3048000"/>
            <a:ext cx="2997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党的二大党章明确规定，各地党组织“不得自定政策”，凡涉及全国性的重大政治问题，严禁违背中央立场“单独发表意见”。这是我们党对纪律统一性的最早制度性确立，奠定了全党步调一致的基石。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4700" y="2286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92700" y="2286000"/>
            <a:ext cx="2603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深刻启示：半步之遥的跨越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566">
            <a:off x="4584713" y="285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584700" y="3048000"/>
            <a:ext cx="2997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从违反工作纪律滑向违反政治纪律，往往仅一步之遥。许多看似单纯的工作偏差，其根源常在于政治立场的动摇与政治态度的偏移，是党性原则在具体实践中的失守，必须防微杜渐。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264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900" y="22860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724900" y="2286000"/>
            <a:ext cx="2603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根本遵循：政治纪律为要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566">
            <a:off x="8216913" y="285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216900" y="3048000"/>
            <a:ext cx="2997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政治工作是一切工作的生命线，政治纪律是管党治党的首要纪律。各项业务工作必须始终体现政治要求，把讲政治的要求贯穿于履职尽责的全过程、各方面，确保政治方向不偏。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0" y="5842000"/>
            <a:ext cx="12192000" cy="698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cap="flat" cmpd="sng">
            <a:solidFill>
              <a:srgbClr val="A70000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381000" y="5994400"/>
            <a:ext cx="1143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8C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“严明政治纪律和政治规矩，是我们党不断从胜利走向胜利的根本保证，也是党员干部安身立命的根本。”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违反工作纪律的五种行为类型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556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19685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工作失职行为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2438400"/>
            <a:ext cx="3238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工作不负责任、贯彻执行上级决策部署不力，存在不敢斗争、不愿担当、推诿扯皮及“新官不理旧账”等问题，造成工作延误或不良影响。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45000" y="1778000"/>
            <a:ext cx="3556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445000" y="17780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635500" y="19685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形式主义与官僚主义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35500" y="2438400"/>
            <a:ext cx="3238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热衷于舆论造势、重痕迹轻实效，以会议贯彻会议、以文件落实文件，检查考核层层加码、过度留痕，脱离实际加重基层负担。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1778000"/>
            <a:ext cx="3556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8128000" y="17780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318500" y="1968500"/>
            <a:ext cx="330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违规干预插手行为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18500" y="2438400"/>
            <a:ext cx="3238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违反规定干预和插手建设工程、土地出让等市场经济活动，或违规干预司法、执纪执法活动，利用职权影响公正公平，谋取私利。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1275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41275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52500" y="4318000"/>
            <a:ext cx="495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泄露组织秘密行为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52500" y="4787900"/>
            <a:ext cx="4889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泄露尚未公开的干部选拔任用、纪律审查、巡视巡察等组织秘密；在考试录取工作中泄露试题、考场舞弊或涂改考卷，严重违反组织纪律与保密规定。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86500" y="41275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286500" y="41275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6477000" y="4318000"/>
            <a:ext cx="495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违规出国（境）行为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77000" y="4787900"/>
            <a:ext cx="4889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未经批准擅自延长在国（境）外期限、擅自变更出访路线；在国（境）外触犯当地法律法规，或不尊重当地宗教习俗、造成不良影响，损害国家形象。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307975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六、严格</a:t>
            </a:r>
            <a:r>
              <a:rPr 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生活纪律</a:t>
            </a:r>
            <a:r>
              <a:rPr lang="zh-CN" alt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，涵养清风正气</a:t>
            </a:r>
            <a:endParaRPr lang="zh-CN" alt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  <a:defRPr/>
            </a:pPr>
            <a:endParaRPr lang="zh-CN" alt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生活纪律的四个向度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《中国共产党纪律处分条例》以5条规定明确党员干部的生活行为边界，从四个核心维度划定红线，是党员干部修身齐家、廉洁从政的基本遵循。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921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87500" y="29210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生活情趣 · 尚俭戒奢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429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保持健康的生活方式，自觉抵制拜金主义、享乐主义和奢靡之风，坚决远离低级趣味，培养高尚的道德情操和精神追求，做到心有所畏、行有所止。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2667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921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048500" y="29210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两性关系 · 恪守公德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77000" y="3429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模范遵守社会公德和家庭美德，树立正确的婚恋观和家庭观，坚决杜绝权色交易、钱色交易等不正当关系，维护党员干部的纯洁性与良好形象。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5085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762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87500" y="4762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家风家教 · 严管厚爱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16000" y="52705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重视家庭建设，注重家教家风，严格管教配偶、子女及其配偶，防止亲属和身边工作人员利用自己的职权或影响力谋取私利，筑牢家庭廉洁防线。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23000" y="45085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4762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048500" y="4762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公序良俗 · 引领风尚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52705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带头遵守公共秩序，尊重社会良俗，自觉维护社会和谐稳定，坚决不做违背公序良俗、损害社会公共利益的行为，以实际行动引领社会文明新风尚。</a:t>
            </a:r>
            <a:endParaRPr lang="en-US" sz="1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自我要求：增强定力，涵养正气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13360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核心遵循：</a:t>
            </a:r>
            <a:r>
              <a:rPr lang="en-US" sz="16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面对形形色色的诱惑与考验，必须时刻牢记“心不动于微利之诱，目不眩于五色之惑”。始终保持政治定力、纪律定力、道德定力与抵腐定力，以“时时放心不下”的责任感筑牢思想根基。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683000"/>
            <a:ext cx="5207000" cy="11684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38735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60500" y="38100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锤炼品德修为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持续深化个人品德、社会公德与家庭美德建设，以优良家风涵养清朗党风政风，把道德要求内化为行为准则，夯实立身之本。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23000" y="3683000"/>
            <a:ext cx="5207000" cy="11684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1600" y="38735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921500" y="38100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净化“三圈”环境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自觉净化社交圈、生活圈、朋友圈，慎重结交朋友，坚决抵制各种形式的“围猎”与利益诱惑，守住交往底线与廉洁防线。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62000" y="5105400"/>
            <a:ext cx="5207000" cy="11684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0600" y="52959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460500" y="52324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涵养高尚情趣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主动培养健康向上的生活情趣，保持高尚的精神追求，自觉远离低级趣味，以文化涵养正气，以高雅情趣锤炼政治品格。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23000" y="5105400"/>
            <a:ext cx="5207000" cy="11684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1600" y="5295900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921500" y="52324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严守纪律底线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时刻自重、自省、自警、自励，从思想深处筑牢拒腐防变的堤坝，做到心有所畏、言有所戒、行有所止，永葆清廉本色。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总结回顾：六大纪律相辅相成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2032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政治纪律 · 根本保证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必须在思想上、政治上、行动上同党中央保持高度一致，始终做政治上的明白人、老实人，确保政治立场坚定。</a:t>
            </a:r>
            <a:endParaRPr lang="en-US" sz="14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3365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34925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组织纪律 · 制度基础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严格遵守“四个服从”，坚决执行民主集中制，自觉服从组织安排，维护党的团结统一和集中领导。</a:t>
            </a:r>
            <a:endParaRPr lang="en-US" sz="14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4826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952500" y="4953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廉洁纪律 · 基本底线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坚守公私分明原则，清白做人、干净做事，坚决抵制以权谋私，永葆共产党人清正廉洁的政治本色。</a:t>
            </a:r>
            <a:endParaRPr lang="en-US" sz="14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13500" y="2032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群众纪律 · 宗旨体现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始终把人民利益放在首位，密切联系群众，用心用情服务群众，坚决维护人民群众的合法权益。</a:t>
            </a:r>
            <a:endParaRPr lang="en-US" sz="14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223000" y="3365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413500" y="34925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工作纪律 · 履职保障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立足岗位担当作为，真抓实干、履职尽责，严格遵守工作规程，杜绝不作为、慢作为、乱作为。</a:t>
            </a:r>
            <a:endParaRPr lang="en-US" sz="14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223000" y="4826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413500" y="4953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生活纪律 · 作风基石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严于律己、修身齐家，自觉抵制享乐主义和奢靡之风，涵养良好家风，维护党员干部的良好形象。</a:t>
            </a:r>
            <a:endParaRPr lang="en-US" sz="14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794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谢谢</a:t>
            </a:r>
            <a:r>
              <a:rPr lang="zh-CN" altLang="en-US" sz="4000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聆听，敬请指正！</a:t>
            </a:r>
            <a:endParaRPr lang="zh-CN" altLang="en-US" sz="4000" b="1" i="0" u="none" strike="noStrike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2.xml><?xml version="1.0" encoding="utf-8"?>
<p:tagLst xmlns:p="http://schemas.openxmlformats.org/presentationml/2006/main">
  <p:tag name="KSO_WM_DIAGRAM_VIRTUALLY_FRAME" val="{&quot;height&quot;:378.90976377952757,&quot;left&quot;:74.9648031496063,&quot;top&quot;:111.0203937007874,&quot;width&quot;:812.6952755905511}"/>
</p:tagLst>
</file>

<file path=ppt/tags/tag3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4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5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6.xml><?xml version="1.0" encoding="utf-8"?>
<p:tagLst xmlns:p="http://schemas.openxmlformats.org/presentationml/2006/main">
  <p:tag name="KSO_WM_DIAGRAM_VIRTUALLY_FRAME" val="{&quot;height&quot;:378.90976377952757,&quot;left&quot;:74.9648031496063,&quot;top&quot;:111.0203937007874,&quot;width&quot;:812.6952755905511}"/>
</p:tagLst>
</file>

<file path=ppt/tags/tag7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8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9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10.xml><?xml version="1.0" encoding="utf-8"?>
<p:tagLst xmlns:p="http://schemas.openxmlformats.org/presentationml/2006/main">
  <p:tag name="KSO_WM_DIAGRAM_VIRTUALLY_FRAME" val="{&quot;height&quot;:378.90976377952757,&quot;left&quot;:74.9648031496063,&quot;top&quot;:111.0203937007874,&quot;width&quot;:812.6952755905511}"/>
</p:tagLst>
</file>

<file path=ppt/tags/tag11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12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13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14.xml><?xml version="1.0" encoding="utf-8"?>
<p:tagLst xmlns:p="http://schemas.openxmlformats.org/presentationml/2006/main">
  <p:tag name="KSO_WM_DIAGRAM_VIRTUALLY_FRAME" val="{&quot;height&quot;:378.90976377952757,&quot;left&quot;:74.9648031496063,&quot;top&quot;:111.0203937007874,&quot;width&quot;:812.6952755905511}"/>
</p:tagLst>
</file>

<file path=ppt/tags/tag15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16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17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18.xml><?xml version="1.0" encoding="utf-8"?>
<p:tagLst xmlns:p="http://schemas.openxmlformats.org/presentationml/2006/main">
  <p:tag name="KSO_WM_DIAGRAM_VIRTUALLY_FRAME" val="{&quot;height&quot;:378.90976377952757,&quot;left&quot;:74.9648031496063,&quot;top&quot;:111.0203937007874,&quot;width&quot;:812.6952755905511}"/>
</p:tagLst>
</file>

<file path=ppt/tags/tag19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20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21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22.xml><?xml version="1.0" encoding="utf-8"?>
<p:tagLst xmlns:p="http://schemas.openxmlformats.org/presentationml/2006/main">
  <p:tag name="KSO_WM_DIAGRAM_VIRTUALLY_FRAME" val="{&quot;height&quot;:378.90976377952757,&quot;left&quot;:74.9648031496063,&quot;top&quot;:111.0203937007874,&quot;width&quot;:812.6952755905511}"/>
</p:tagLst>
</file>

<file path=ppt/tags/tag23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ags/tag24.xml><?xml version="1.0" encoding="utf-8"?>
<p:tagLst xmlns:p="http://schemas.openxmlformats.org/presentationml/2006/main">
  <p:tag name="KSO_WM_DIAGRAM_VIRTUALLY_FRAME" val="{&quot;height&quot;:387.3155895308514,&quot;left&quot;:74.9648031496063,&quot;top&quot;:111.0203937007874,&quot;width&quot;:812.6952755905511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6855</Words>
  <Application>WPS 演示</Application>
  <PresentationFormat/>
  <Paragraphs>385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Arial</vt:lpstr>
      <vt:lpstr>宋体</vt:lpstr>
      <vt:lpstr>Wingdings</vt:lpstr>
      <vt:lpstr>Arial</vt:lpstr>
      <vt:lpstr>Noto Sans SC</vt:lpstr>
      <vt:lpstr>黑体</vt:lpstr>
      <vt:lpstr>思源黑体 CN Heavy</vt:lpstr>
      <vt:lpstr>微软雅黑</vt:lpstr>
      <vt:lpstr>Arial Unicode MS</vt:lpstr>
      <vt:lpstr>KSOFBD29610E</vt:lpstr>
      <vt:lpstr>FFont-Family</vt:lpstr>
      <vt:lpstr>Office 主题​​</vt:lpstr>
      <vt:lpstr>默认主题</vt:lpstr>
      <vt:lpstr>1_默认主题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大熊要上树</cp:lastModifiedBy>
  <cp:revision>5</cp:revision>
  <dcterms:created xsi:type="dcterms:W3CDTF">2026-07-25T23:42:00Z</dcterms:created>
  <dcterms:modified xsi:type="dcterms:W3CDTF">2026-09-23T13:36:06Z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{"Label":"1","ContentProducer":"001191110102MACQD9K64010000","ProduceID":"7666612813751192549","ReservedCode1":"","ContentPropagator":"","PropagateID":"","ReservedCode2":""}</vt:lpwstr>
  </property>
  <property fmtid="{D5CDD505-2E9C-101B-9397-08002B2CF9AE}" pid="3" name="KSOProductBuildVer">
    <vt:lpwstr>2052-12.1.0.28505</vt:lpwstr>
  </property>
  <property fmtid="{D5CDD505-2E9C-101B-9397-08002B2CF9AE}" pid="4" name="ICV">
    <vt:lpwstr>84B691F0D2794AA3AB907AB6B94F9245_12</vt:lpwstr>
  </property>
</Properties>
</file>