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462" r:id="rId3"/>
    <p:sldId id="463" r:id="rId5"/>
    <p:sldId id="464" r:id="rId6"/>
    <p:sldId id="465" r:id="rId7"/>
    <p:sldId id="466" r:id="rId8"/>
    <p:sldId id="467" r:id="rId9"/>
    <p:sldId id="468" r:id="rId10"/>
    <p:sldId id="469" r:id="rId11"/>
    <p:sldId id="470" r:id="rId12"/>
    <p:sldId id="471" r:id="rId13"/>
    <p:sldId id="472" r:id="rId14"/>
    <p:sldId id="473" r:id="rId15"/>
    <p:sldId id="474" r:id="rId16"/>
    <p:sldId id="475" r:id="rId17"/>
    <p:sldId id="476" r:id="rId18"/>
    <p:sldId id="477" r:id="rId19"/>
    <p:sldId id="478" r:id="rId20"/>
    <p:sldId id="479" r:id="rId21"/>
    <p:sldId id="480" r:id="rId22"/>
    <p:sldId id="481" r:id="rId23"/>
    <p:sldId id="482" r:id="rId24"/>
    <p:sldId id="483" r:id="rId25"/>
    <p:sldId id="484" r:id="rId26"/>
    <p:sldId id="485" r:id="rId27"/>
    <p:sldId id="486" r:id="rId28"/>
    <p:sldId id="487" r:id="rId29"/>
    <p:sldId id="488" r:id="rId30"/>
  </p:sldIdLst>
  <p:sldSz cx="9144000" cy="5143500" type="screen16x9"/>
  <p:notesSz cx="6858000" cy="9144000"/>
  <p:custDataLst>
    <p:tags r:id="rId3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0A3"/>
    <a:srgbClr val="2EA294"/>
    <a:srgbClr val="BBDFDB"/>
    <a:srgbClr val="4DB6A8"/>
    <a:srgbClr val="0D62CD"/>
    <a:srgbClr val="C0DBEE"/>
    <a:srgbClr val="E7F1FA"/>
    <a:srgbClr val="3189C9"/>
    <a:srgbClr val="EEDBD5"/>
    <a:srgbClr val="9FC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9" autoAdjust="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-132" y="-57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220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思源黑体 CN Light" panose="020B0300000000000000" charset="-122"/>
              </a:rPr>
            </a:fld>
            <a:endParaRPr lang="zh-CN" altLang="en-US">
              <a:cs typeface="思源黑体 CN Light" panose="020B03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思源黑体 CN Light" panose="020B0300000000000000" charset="-122"/>
              </a:rPr>
            </a:fld>
            <a:endParaRPr lang="zh-CN" altLang="en-US">
              <a:cs typeface="思源黑体 CN Light" panose="020B03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思源黑体 CN Light" panose="020B0300000000000000" charset="-122"/>
        <a:ea typeface="思源黑体 CN Light" panose="020B0300000000000000" charset="-122"/>
        <a:cs typeface="思源黑体 CN Light" panose="020B0300000000000000" charset="-122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25A3-77AE-496B-B04C-07CB24D2E3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508235" y="6122268"/>
            <a:ext cx="2242215" cy="263087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418131" y="6122268"/>
            <a:ext cx="3288581" cy="26308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7372401" y="6122268"/>
            <a:ext cx="2242215" cy="263087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225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8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750"/>
        </a:spcAft>
        <a:buFont typeface="Arial" panose="02080604020202020204" pitchFamily="34" charset="0"/>
        <a:buChar char="●"/>
        <a:defRPr sz="135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8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450"/>
        </a:spcAft>
        <a:buFont typeface="Arial" panose="0208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8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450"/>
        </a:spcAft>
        <a:buFont typeface="Arial" panose="02080604020202020204" pitchFamily="34" charset="0"/>
        <a:buChar char="●"/>
        <a:defRPr sz="12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8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225"/>
        </a:spcAft>
        <a:buFont typeface="Wingdings" panose="05000000000000000000" charset="0"/>
        <a:buChar char=""/>
        <a:defRPr sz="105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8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225"/>
        </a:spcAft>
        <a:buFont typeface="Arial" panose="02080604020202020204" pitchFamily="34" charset="0"/>
        <a:buChar char="•"/>
        <a:defRPr sz="105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8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7.xml"/><Relationship Id="rId4" Type="http://schemas.openxmlformats.org/officeDocument/2006/relationships/image" Target="../media/image4.png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3" Type="http://schemas.openxmlformats.org/officeDocument/2006/relationships/notesSlide" Target="../notesSlides/notesSlide8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46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tags" Target="../tags/tag66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79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3.xml"/><Relationship Id="rId4" Type="http://schemas.openxmlformats.org/officeDocument/2006/relationships/image" Target="../media/image5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9" Type="http://schemas.openxmlformats.org/officeDocument/2006/relationships/notesSlide" Target="../notesSlides/notesSlide14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7.xml"/><Relationship Id="rId5" Type="http://schemas.openxmlformats.org/officeDocument/2006/relationships/image" Target="../media/image6.png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0" Type="http://schemas.openxmlformats.org/officeDocument/2006/relationships/notesSlide" Target="../notesSlides/notesSlide16.xml"/><Relationship Id="rId2" Type="http://schemas.openxmlformats.org/officeDocument/2006/relationships/tags" Target="../tags/tag109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21.xml"/><Relationship Id="rId17" Type="http://schemas.openxmlformats.org/officeDocument/2006/relationships/image" Target="../media/image10.svg"/><Relationship Id="rId16" Type="http://schemas.openxmlformats.org/officeDocument/2006/relationships/image" Target="../media/image9.png"/><Relationship Id="rId15" Type="http://schemas.openxmlformats.org/officeDocument/2006/relationships/tags" Target="../tags/tag120.xml"/><Relationship Id="rId14" Type="http://schemas.openxmlformats.org/officeDocument/2006/relationships/image" Target="../media/image8.svg"/><Relationship Id="rId13" Type="http://schemas.openxmlformats.org/officeDocument/2006/relationships/image" Target="../media/image7.png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2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8" Type="http://schemas.openxmlformats.org/officeDocument/2006/relationships/notesSlide" Target="../notesSlides/notesSlide18.xml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148.xml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tags" Target="../tags/tag142.xml"/><Relationship Id="rId2" Type="http://schemas.openxmlformats.org/officeDocument/2006/relationships/tags" Target="../tags/tag124.xml"/><Relationship Id="rId19" Type="http://schemas.openxmlformats.org/officeDocument/2006/relationships/tags" Target="../tags/tag141.xml"/><Relationship Id="rId18" Type="http://schemas.openxmlformats.org/officeDocument/2006/relationships/tags" Target="../tags/tag140.xml"/><Relationship Id="rId17" Type="http://schemas.openxmlformats.org/officeDocument/2006/relationships/tags" Target="../tags/tag139.xml"/><Relationship Id="rId16" Type="http://schemas.openxmlformats.org/officeDocument/2006/relationships/tags" Target="../tags/tag138.xml"/><Relationship Id="rId15" Type="http://schemas.openxmlformats.org/officeDocument/2006/relationships/tags" Target="../tags/tag137.xml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tags" Target="../tags/tag12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5" Type="http://schemas.openxmlformats.org/officeDocument/2006/relationships/notesSlide" Target="../notesSlides/notesSlide19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171.xml"/><Relationship Id="rId22" Type="http://schemas.openxmlformats.org/officeDocument/2006/relationships/tags" Target="../tags/tag170.xml"/><Relationship Id="rId21" Type="http://schemas.openxmlformats.org/officeDocument/2006/relationships/tags" Target="../tags/tag169.xml"/><Relationship Id="rId20" Type="http://schemas.openxmlformats.org/officeDocument/2006/relationships/tags" Target="../tags/tag168.xml"/><Relationship Id="rId2" Type="http://schemas.openxmlformats.org/officeDocument/2006/relationships/tags" Target="../tags/tag150.xml"/><Relationship Id="rId19" Type="http://schemas.openxmlformats.org/officeDocument/2006/relationships/tags" Target="../tags/tag167.xml"/><Relationship Id="rId18" Type="http://schemas.openxmlformats.org/officeDocument/2006/relationships/tags" Target="../tags/tag166.xml"/><Relationship Id="rId17" Type="http://schemas.openxmlformats.org/officeDocument/2006/relationships/tags" Target="../tags/tag165.xml"/><Relationship Id="rId16" Type="http://schemas.openxmlformats.org/officeDocument/2006/relationships/tags" Target="../tags/tag164.xml"/><Relationship Id="rId15" Type="http://schemas.openxmlformats.org/officeDocument/2006/relationships/tags" Target="../tags/tag163.xml"/><Relationship Id="rId14" Type="http://schemas.openxmlformats.org/officeDocument/2006/relationships/tags" Target="../tags/tag162.xml"/><Relationship Id="rId13" Type="http://schemas.openxmlformats.org/officeDocument/2006/relationships/tags" Target="../tags/tag161.xml"/><Relationship Id="rId12" Type="http://schemas.openxmlformats.org/officeDocument/2006/relationships/tags" Target="../tags/tag160.xml"/><Relationship Id="rId11" Type="http://schemas.openxmlformats.org/officeDocument/2006/relationships/tags" Target="../tags/tag159.xml"/><Relationship Id="rId10" Type="http://schemas.openxmlformats.org/officeDocument/2006/relationships/tags" Target="../tags/tag158.xml"/><Relationship Id="rId1" Type="http://schemas.openxmlformats.org/officeDocument/2006/relationships/tags" Target="../tags/tag14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tags" Target="../tags/tag179.xml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8" Type="http://schemas.openxmlformats.org/officeDocument/2006/relationships/notesSlide" Target="../notesSlides/notesSlide20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87.xml"/><Relationship Id="rId15" Type="http://schemas.openxmlformats.org/officeDocument/2006/relationships/tags" Target="../tags/tag186.xml"/><Relationship Id="rId14" Type="http://schemas.openxmlformats.org/officeDocument/2006/relationships/tags" Target="../tags/tag185.xml"/><Relationship Id="rId13" Type="http://schemas.openxmlformats.org/officeDocument/2006/relationships/tags" Target="../tags/tag184.xml"/><Relationship Id="rId12" Type="http://schemas.openxmlformats.org/officeDocument/2006/relationships/tags" Target="../tags/tag183.xml"/><Relationship Id="rId11" Type="http://schemas.openxmlformats.org/officeDocument/2006/relationships/tags" Target="../tags/tag182.xml"/><Relationship Id="rId10" Type="http://schemas.openxmlformats.org/officeDocument/2006/relationships/tags" Target="../tags/tag181.xml"/><Relationship Id="rId1" Type="http://schemas.openxmlformats.org/officeDocument/2006/relationships/tags" Target="../tags/tag17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188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3" Type="http://schemas.openxmlformats.org/officeDocument/2006/relationships/notesSlide" Target="../notesSlides/notesSlide23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tags" Target="../tags/tag194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5" Type="http://schemas.openxmlformats.org/officeDocument/2006/relationships/notesSlide" Target="../notesSlides/notesSlide2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5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9.xml"/><Relationship Id="rId1" Type="http://schemas.openxmlformats.org/officeDocument/2006/relationships/tags" Target="../tags/tag2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: 形状 6"/>
          <p:cNvSpPr/>
          <p:nvPr/>
        </p:nvSpPr>
        <p:spPr>
          <a:xfrm>
            <a:off x="9048289" y="4515364"/>
            <a:ext cx="300551" cy="618715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>
              <a:solidFill>
                <a:schemeClr val="tx1">
                  <a:lumMod val="85000"/>
                  <a:lumOff val="1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思源黑体 CN Medium" panose="020B06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70660" y="1447165"/>
            <a:ext cx="6436995" cy="1846580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indent="0" algn="ctr" defTabSz="266700" fontAlgn="auto">
              <a:lnSpc>
                <a:spcPct val="100000"/>
              </a:lnSpc>
            </a:pPr>
            <a:r>
              <a:rPr lang="zh-CN" altLang="en-US" sz="3600">
                <a:solidFill>
                  <a:srgbClr val="FF0000"/>
                </a:solidFill>
                <a:latin typeface="国标黑体" panose="02000500000000000000" charset="-122"/>
                <a:ea typeface="国标黑体" panose="02000500000000000000" charset="-122"/>
              </a:rPr>
              <a:t>持之以恒推进全面从严治党</a:t>
            </a:r>
            <a:endParaRPr lang="en-US" altLang="zh-CN" sz="3600">
              <a:solidFill>
                <a:srgbClr val="FF0000"/>
              </a:solidFill>
              <a:latin typeface="国标黑体" panose="02000500000000000000" charset="-122"/>
              <a:ea typeface="国标黑体" panose="02000500000000000000" charset="-122"/>
            </a:endParaRPr>
          </a:p>
          <a:p>
            <a:pPr indent="0" algn="ctr" defTabSz="266700" fontAlgn="auto">
              <a:lnSpc>
                <a:spcPct val="100000"/>
              </a:lnSpc>
            </a:pPr>
            <a:r>
              <a:rPr lang="zh-CN" altLang="en-US" sz="3600">
                <a:solidFill>
                  <a:srgbClr val="FF0000"/>
                </a:solidFill>
                <a:latin typeface="国标黑体" panose="02000500000000000000" charset="-122"/>
                <a:ea typeface="国标黑体" panose="02000500000000000000" charset="-122"/>
              </a:rPr>
              <a:t>以四字之功淬炼百年大党</a:t>
            </a:r>
            <a:br>
              <a:rPr lang="zh-CN" altLang="en-US" sz="3600">
                <a:solidFill>
                  <a:srgbClr val="FF0000"/>
                </a:solidFill>
                <a:latin typeface="国标黑体" panose="02000500000000000000" charset="-122"/>
                <a:ea typeface="国标黑体" panose="02000500000000000000" charset="-122"/>
              </a:rPr>
            </a:br>
            <a:r>
              <a:rPr lang="zh-CN" altLang="en-US" sz="1800">
                <a:solidFill>
                  <a:srgbClr val="FF0000"/>
                </a:solidFill>
                <a:latin typeface="国标黑体" panose="02000500000000000000" charset="-122"/>
                <a:ea typeface="国标黑体" panose="02000500000000000000" charset="-122"/>
              </a:rPr>
              <a:t>主讲人：</a:t>
            </a:r>
            <a:r>
              <a:rPr lang="en-US" altLang="zh-CN" sz="1800">
                <a:solidFill>
                  <a:srgbClr val="FF0000"/>
                </a:solidFill>
                <a:latin typeface="国标黑体" panose="02000500000000000000" charset="-122"/>
                <a:ea typeface="国标黑体" panose="02000500000000000000" charset="-122"/>
              </a:rPr>
              <a:t>A</a:t>
            </a:r>
            <a:r>
              <a:rPr lang="zh-CN" altLang="en-US" sz="1800">
                <a:solidFill>
                  <a:srgbClr val="FF0000"/>
                </a:solidFill>
                <a:latin typeface="国标黑体" panose="02000500000000000000" charset="-122"/>
                <a:ea typeface="国标黑体" panose="02000500000000000000" charset="-122"/>
              </a:rPr>
              <a:t>书记</a:t>
            </a:r>
            <a:endParaRPr lang="zh-CN" altLang="en-US" sz="1800">
              <a:solidFill>
                <a:srgbClr val="FF0000"/>
              </a:solidFill>
              <a:latin typeface="国标黑体" panose="02000500000000000000" charset="-122"/>
              <a:ea typeface="国标黑体" panose="02000500000000000000" charset="-122"/>
            </a:endParaRPr>
          </a:p>
        </p:txBody>
      </p:sp>
      <p:pic>
        <p:nvPicPr>
          <p:cNvPr id="14" name="图片 13" descr="85fb03ec0d19e7e8d4e4226e4d07cdda"/>
          <p:cNvPicPr>
            <a:picLocks noChangeAspect="1"/>
          </p:cNvPicPr>
          <p:nvPr/>
        </p:nvPicPr>
        <p:blipFill>
          <a:blip r:embed="rId1"/>
          <a:srcRect t="57390"/>
          <a:stretch>
            <a:fillRect/>
          </a:stretch>
        </p:blipFill>
        <p:spPr>
          <a:xfrm>
            <a:off x="635" y="3771900"/>
            <a:ext cx="9143365" cy="137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997199" cy="969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1054100" y="-1054100"/>
            <a:ext cx="7035800" cy="9144000"/>
          </a:xfrm>
          <a:prstGeom prst="rect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909061" y="265790"/>
            <a:ext cx="1325880" cy="78359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500" dirty="0">
                <a:solidFill>
                  <a:schemeClr val="accent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前言</a:t>
            </a:r>
            <a:endParaRPr lang="zh-CN" altLang="en-US" sz="4500" dirty="0">
              <a:solidFill>
                <a:schemeClr val="accent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31570" y="1106805"/>
            <a:ext cx="661289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2026</a:t>
            </a: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年</a:t>
            </a:r>
            <a:r>
              <a:rPr lang="en-US" altLang="zh-CN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7</a:t>
            </a: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月</a:t>
            </a:r>
            <a:r>
              <a:rPr lang="en-US" altLang="zh-CN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30</a:t>
            </a: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日召开的中央政治局会议决定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6" name="矩形: 圆角 17"/>
          <p:cNvSpPr/>
          <p:nvPr/>
        </p:nvSpPr>
        <p:spPr>
          <a:xfrm>
            <a:off x="1131570" y="1939290"/>
            <a:ext cx="2617470" cy="2833370"/>
          </a:xfrm>
          <a:prstGeom prst="roundRect">
            <a:avLst>
              <a:gd name="adj" fmla="val 7537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90345" y="2888235"/>
            <a:ext cx="189992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A-矩形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49413" y="2312670"/>
            <a:ext cx="158178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2026</a:t>
            </a:r>
            <a:r>
              <a:rPr lang="zh-CN" altLang="en-US" sz="20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年10月</a:t>
            </a:r>
            <a:endParaRPr lang="zh-CN" altLang="en-US" sz="2000" dirty="0">
              <a:solidFill>
                <a:schemeClr val="bg1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71" name="PA-矩形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90980" y="2887980"/>
            <a:ext cx="1898650" cy="126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lvl="0" algn="ctr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0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召开党的二十届五中全会</a:t>
            </a:r>
            <a:endParaRPr lang="en-US" altLang="zh-CN" sz="2000" dirty="0">
              <a:solidFill>
                <a:schemeClr val="bg1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8" name="矩形: 圆角 22"/>
          <p:cNvSpPr/>
          <p:nvPr/>
        </p:nvSpPr>
        <p:spPr>
          <a:xfrm>
            <a:off x="1848803" y="1939290"/>
            <a:ext cx="1183005" cy="23939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49420" y="1918653"/>
            <a:ext cx="508000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主要议程之一</a:t>
            </a:r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：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83" name="矩形: 圆角 55"/>
          <p:cNvSpPr/>
          <p:nvPr/>
        </p:nvSpPr>
        <p:spPr>
          <a:xfrm>
            <a:off x="4382868" y="2310459"/>
            <a:ext cx="28800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7EFE1"/>
              </a:gs>
              <a:gs pos="7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49420" y="2379980"/>
            <a:ext cx="4192270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8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是研究持之以恒推进全面从严治党若干重大问题。</a:t>
            </a:r>
            <a:endParaRPr lang="zh-CN" altLang="en-US" sz="18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49420" y="3340100"/>
            <a:ext cx="3112770" cy="3683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800" dirty="0">
                <a:solidFill>
                  <a:schemeClr val="accent1">
                    <a:lumMod val="50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这一部署释放出鲜明信号：</a:t>
            </a:r>
            <a:endParaRPr lang="en-US" altLang="zh-CN" sz="1800" dirty="0">
              <a:solidFill>
                <a:schemeClr val="accent1">
                  <a:lumMod val="50000"/>
                </a:schemeClr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49420" y="3708400"/>
            <a:ext cx="4367530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8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全面从严治党是党的长期战略、永恒课题，决不能有松劲歇脚、疲劳厌战的情绪。</a:t>
            </a:r>
            <a:endParaRPr lang="zh-CN" altLang="en-US" sz="18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1" name="矩形: 圆角 55"/>
          <p:cNvSpPr/>
          <p:nvPr/>
        </p:nvSpPr>
        <p:spPr>
          <a:xfrm>
            <a:off x="4383503" y="3707459"/>
            <a:ext cx="28800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7EFE1"/>
              </a:gs>
              <a:gs pos="7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6" grpId="0" bldLvl="0" animBg="1"/>
      <p:bldP spid="70" grpId="0"/>
      <p:bldP spid="71" grpId="0"/>
      <p:bldP spid="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1054100" y="-1054100"/>
            <a:ext cx="7035800" cy="9144000"/>
          </a:xfrm>
          <a:prstGeom prst="rect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85215" y="1282700"/>
            <a:ext cx="168465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新征程上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1085215" y="1918970"/>
            <a:ext cx="7068185" cy="2030730"/>
          </a:xfrm>
          <a:prstGeom prst="roundRect">
            <a:avLst>
              <a:gd name="adj" fmla="val 7537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必须坚定信心、保持定力，以更高标准、更实举措坚持好运用好新时代全面从严治党宝贵经验，整治破解党建领域突出问题，巩固发展管党治党良好政治局面，以党的自我革命引领伟大社会革命。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1054100" y="-1054100"/>
            <a:ext cx="7035800" cy="9144000"/>
          </a:xfrm>
          <a:prstGeom prst="rect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902586" y="265790"/>
            <a:ext cx="1338829" cy="7848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500" dirty="0">
                <a:solidFill>
                  <a:schemeClr val="accent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目录</a:t>
            </a:r>
            <a:endParaRPr lang="zh-CN" altLang="en-US" sz="4500" dirty="0">
              <a:solidFill>
                <a:schemeClr val="accent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2"/>
            </p:custDataLst>
          </p:nvPr>
        </p:nvGrpSpPr>
        <p:grpSpPr>
          <a:xfrm>
            <a:off x="1058863" y="3993845"/>
            <a:ext cx="7231380" cy="581025"/>
            <a:chOff x="2122" y="6714"/>
            <a:chExt cx="11388" cy="915"/>
          </a:xfrm>
        </p:grpSpPr>
        <p:sp>
          <p:nvSpPr>
            <p:cNvPr id="10" name="椭圆 9"/>
            <p:cNvSpPr/>
            <p:nvPr>
              <p:custDataLst>
                <p:tags r:id="rId3"/>
              </p:custDataLst>
            </p:nvPr>
          </p:nvSpPr>
          <p:spPr>
            <a:xfrm>
              <a:off x="2122" y="6714"/>
              <a:ext cx="915" cy="915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2700000" scaled="0"/>
            </a:gradFill>
            <a:ln>
              <a:noFill/>
            </a:ln>
            <a:effectLst>
              <a:outerShdw blurRad="190500" dist="50800" dir="5400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r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400" dirty="0">
                  <a:solidFill>
                    <a:schemeClr val="bg1"/>
                  </a:solidFill>
                  <a:latin typeface="思源黑体 CN Heavy" panose="020B0A00000000000000" charset="-122"/>
                  <a:ea typeface="思源黑体 CN Heavy" panose="020B0A00000000000000" charset="-122"/>
                  <a:sym typeface="+mn-ea"/>
                </a:rPr>
                <a:t>04</a:t>
              </a:r>
              <a:endParaRPr lang="en-US" altLang="zh-CN" sz="24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4"/>
              </p:custDataLst>
            </p:nvPr>
          </p:nvSpPr>
          <p:spPr>
            <a:xfrm>
              <a:off x="3231" y="6809"/>
              <a:ext cx="10279" cy="7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400" dirty="0"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  <a:sym typeface="+mn-ea"/>
                </a:rPr>
                <a:t>突出一个“实”字：锤炼求真务实的科学方法</a:t>
              </a:r>
              <a:endPara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5"/>
              </p:custDataLst>
            </p:nvPr>
          </p:nvCxnSpPr>
          <p:spPr>
            <a:xfrm>
              <a:off x="3231" y="6740"/>
              <a:ext cx="0" cy="86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>
            <p:custDataLst>
              <p:tags r:id="rId6"/>
            </p:custDataLst>
          </p:nvPr>
        </p:nvGrpSpPr>
        <p:grpSpPr>
          <a:xfrm>
            <a:off x="1058545" y="3116910"/>
            <a:ext cx="7231380" cy="581025"/>
            <a:chOff x="2122" y="6714"/>
            <a:chExt cx="11388" cy="915"/>
          </a:xfrm>
        </p:grpSpPr>
        <p:sp>
          <p:nvSpPr>
            <p:cNvPr id="23" name="椭圆 22"/>
            <p:cNvSpPr/>
            <p:nvPr>
              <p:custDataLst>
                <p:tags r:id="rId7"/>
              </p:custDataLst>
            </p:nvPr>
          </p:nvSpPr>
          <p:spPr>
            <a:xfrm>
              <a:off x="2122" y="6714"/>
              <a:ext cx="915" cy="915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2700000" scaled="0"/>
            </a:gradFill>
            <a:ln>
              <a:noFill/>
            </a:ln>
            <a:effectLst>
              <a:outerShdw blurRad="190500" dist="50800" dir="5400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思源黑体 CN Heavy" panose="020B0A00000000000000" charset="-122"/>
                  <a:ea typeface="思源黑体 CN Heavy" panose="020B0A00000000000000" charset="-122"/>
                </a:rPr>
                <a:t>03</a:t>
              </a:r>
              <a:endParaRPr lang="en-US" altLang="zh-CN" sz="24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8"/>
              </p:custDataLst>
            </p:nvPr>
          </p:nvSpPr>
          <p:spPr>
            <a:xfrm>
              <a:off x="3231" y="6809"/>
              <a:ext cx="10279" cy="7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400" dirty="0"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  <a:sym typeface="+mn-ea"/>
                </a:rPr>
                <a:t>贯穿一个“严”字：彰显一严到底的实践常态</a:t>
              </a:r>
              <a:endPara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9"/>
              </p:custDataLst>
            </p:nvPr>
          </p:nvCxnSpPr>
          <p:spPr>
            <a:xfrm>
              <a:off x="3231" y="6740"/>
              <a:ext cx="0" cy="86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>
            <p:custDataLst>
              <p:tags r:id="rId10"/>
            </p:custDataLst>
          </p:nvPr>
        </p:nvGrpSpPr>
        <p:grpSpPr>
          <a:xfrm>
            <a:off x="1058545" y="2239975"/>
            <a:ext cx="7231380" cy="581025"/>
            <a:chOff x="2122" y="6714"/>
            <a:chExt cx="11388" cy="915"/>
          </a:xfrm>
        </p:grpSpPr>
        <p:sp>
          <p:nvSpPr>
            <p:cNvPr id="27" name="椭圆 26"/>
            <p:cNvSpPr/>
            <p:nvPr>
              <p:custDataLst>
                <p:tags r:id="rId11"/>
              </p:custDataLst>
            </p:nvPr>
          </p:nvSpPr>
          <p:spPr>
            <a:xfrm>
              <a:off x="2122" y="6714"/>
              <a:ext cx="915" cy="915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2700000" scaled="0"/>
            </a:gradFill>
            <a:ln>
              <a:noFill/>
            </a:ln>
            <a:effectLst>
              <a:outerShdw blurRad="190500" dist="50800" dir="5400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r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400" dirty="0">
                  <a:solidFill>
                    <a:schemeClr val="bg1"/>
                  </a:solidFill>
                  <a:latin typeface="思源黑体 CN Heavy" panose="020B0A00000000000000" charset="-122"/>
                  <a:ea typeface="思源黑体 CN Heavy" panose="020B0A00000000000000" charset="-122"/>
                  <a:sym typeface="+mn-ea"/>
                </a:rPr>
                <a:t>02</a:t>
              </a:r>
              <a:endParaRPr lang="en-US" altLang="zh-CN" sz="24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sym typeface="+mn-ea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12"/>
              </p:custDataLst>
            </p:nvPr>
          </p:nvSpPr>
          <p:spPr>
            <a:xfrm>
              <a:off x="3231" y="6809"/>
              <a:ext cx="10279" cy="7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</a:rPr>
                <a:t>着力一个“进”字：展现守正创新的奋进姿态</a:t>
              </a:r>
              <a:endParaRPr lang="zh-CN" altLang="en-US" sz="2400" dirty="0">
                <a:solidFill>
                  <a:schemeClr val="tx1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3"/>
              </p:custDataLst>
            </p:nvPr>
          </p:nvCxnSpPr>
          <p:spPr>
            <a:xfrm>
              <a:off x="3231" y="6740"/>
              <a:ext cx="0" cy="86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>
            <p:custDataLst>
              <p:tags r:id="rId14"/>
            </p:custDataLst>
          </p:nvPr>
        </p:nvGrpSpPr>
        <p:grpSpPr>
          <a:xfrm>
            <a:off x="1058545" y="1363040"/>
            <a:ext cx="7231380" cy="581025"/>
            <a:chOff x="2122" y="6714"/>
            <a:chExt cx="11388" cy="915"/>
          </a:xfrm>
        </p:grpSpPr>
        <p:sp>
          <p:nvSpPr>
            <p:cNvPr id="37" name="椭圆 36"/>
            <p:cNvSpPr/>
            <p:nvPr>
              <p:custDataLst>
                <p:tags r:id="rId15"/>
              </p:custDataLst>
            </p:nvPr>
          </p:nvSpPr>
          <p:spPr>
            <a:xfrm>
              <a:off x="2122" y="6714"/>
              <a:ext cx="915" cy="915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2700000" scaled="0"/>
            </a:gradFill>
            <a:ln>
              <a:noFill/>
            </a:ln>
            <a:effectLst>
              <a:outerShdw blurRad="190500" dist="50800" dir="5400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r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2400" dirty="0">
                  <a:solidFill>
                    <a:schemeClr val="bg1"/>
                  </a:solidFill>
                  <a:latin typeface="思源黑体 CN Heavy" panose="020B0A00000000000000" charset="-122"/>
                  <a:ea typeface="思源黑体 CN Heavy" panose="020B0A00000000000000" charset="-122"/>
                  <a:sym typeface="+mn-ea"/>
                </a:rPr>
                <a:t>01</a:t>
              </a:r>
              <a:endParaRPr lang="en-US" altLang="zh-CN" sz="2400" dirty="0">
                <a:solidFill>
                  <a:schemeClr val="bg1"/>
                </a:solidFill>
                <a:latin typeface="思源黑体 CN Heavy" panose="020B0A00000000000000" charset="-122"/>
                <a:ea typeface="思源黑体 CN Heavy" panose="020B0A00000000000000" charset="-122"/>
                <a:sym typeface="+mn-ea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16"/>
              </p:custDataLst>
            </p:nvPr>
          </p:nvSpPr>
          <p:spPr>
            <a:xfrm>
              <a:off x="3231" y="6809"/>
              <a:ext cx="10279" cy="7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400" dirty="0">
                  <a:latin typeface="思源黑体 CN Heavy" panose="020B0A00000000000000" charset="-122"/>
                  <a:ea typeface="思源黑体 CN Heavy" panose="020B0A00000000000000" charset="-122"/>
                  <a:cs typeface="思源黑体 CN Heavy" panose="020B0A00000000000000" charset="-122"/>
                  <a:sym typeface="+mn-ea"/>
                </a:rPr>
                <a:t>把握一个“恒”字：永葆久久为功的良好状态</a:t>
              </a:r>
              <a:endPara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endParaRPr>
            </a:p>
          </p:txBody>
        </p:sp>
        <p:cxnSp>
          <p:nvCxnSpPr>
            <p:cNvPr id="39" name="直接连接符 38"/>
            <p:cNvCxnSpPr/>
            <p:nvPr>
              <p:custDataLst>
                <p:tags r:id="rId17"/>
              </p:custDataLst>
            </p:nvPr>
          </p:nvCxnSpPr>
          <p:spPr>
            <a:xfrm>
              <a:off x="3231" y="6740"/>
              <a:ext cx="0" cy="86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075055" y="1879600"/>
            <a:ext cx="7076440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一、把握一个“恒”字：永葆久久为功的良好状态</a:t>
            </a:r>
            <a:endParaRPr lang="zh-CN" altLang="en-US" sz="2400" dirty="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pic>
        <p:nvPicPr>
          <p:cNvPr id="14" name="图片 13" descr="85fb03ec0d19e7e8d4e4226e4d07cdda"/>
          <p:cNvPicPr>
            <a:picLocks noChangeAspect="1"/>
          </p:cNvPicPr>
          <p:nvPr/>
        </p:nvPicPr>
        <p:blipFill>
          <a:blip r:embed="rId2"/>
          <a:srcRect t="57390"/>
          <a:stretch>
            <a:fillRect/>
          </a:stretch>
        </p:blipFill>
        <p:spPr>
          <a:xfrm>
            <a:off x="635" y="3771900"/>
            <a:ext cx="9143365" cy="137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997199" cy="969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把握一个“恒”字：永葆久久为功的良好状态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1080" y="2981960"/>
            <a:ext cx="34048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持之以恒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重在常态长效、久久为功。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圆角矩形 4"/>
          <p:cNvSpPr/>
          <p:nvPr>
            <p:custDataLst>
              <p:tags r:id="rId2"/>
            </p:custDataLst>
          </p:nvPr>
        </p:nvSpPr>
        <p:spPr>
          <a:xfrm>
            <a:off x="959485" y="1406525"/>
            <a:ext cx="3404870" cy="52387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全面从严治党永远在路上</a:t>
            </a:r>
            <a:endParaRPr lang="zh-CN" altLang="en-US" sz="2000" dirty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959485" y="2309495"/>
            <a:ext cx="3404870" cy="52387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党的自我革命永远在路上</a:t>
            </a:r>
            <a:endParaRPr lang="zh-CN" altLang="en-US" sz="20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83" name="矩形: 圆角 55"/>
          <p:cNvSpPr/>
          <p:nvPr/>
        </p:nvSpPr>
        <p:spPr>
          <a:xfrm>
            <a:off x="1076325" y="3681095"/>
            <a:ext cx="1753870" cy="76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7EFE1"/>
              </a:gs>
              <a:gs pos="70000">
                <a:schemeClr val="accent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03520" y="1157605"/>
            <a:ext cx="2528570" cy="3441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把握一个“恒”字：永葆久久为功的良好状态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8640" y="677545"/>
            <a:ext cx="80270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党的十八大以来，我们党以十年磨一剑的恒心韧劲推进全面从严治党，开启了百年大党革命性锻造的全新历程。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910431" y="1955641"/>
            <a:ext cx="7405688" cy="1910715"/>
            <a:chOff x="1845" y="3873"/>
            <a:chExt cx="15550" cy="4012"/>
          </a:xfrm>
        </p:grpSpPr>
        <p:sp>
          <p:nvSpPr>
            <p:cNvPr id="21" name="圆角矩形 20"/>
            <p:cNvSpPr/>
            <p:nvPr>
              <p:custDataLst>
                <p:tags r:id="rId3"/>
              </p:custDataLst>
            </p:nvPr>
          </p:nvSpPr>
          <p:spPr>
            <a:xfrm rot="2700000">
              <a:off x="1916" y="3873"/>
              <a:ext cx="4012" cy="4012"/>
            </a:xfrm>
            <a:prstGeom prst="roundRect">
              <a:avLst>
                <a:gd name="adj" fmla="val 7964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4"/>
              </p:custDataLst>
            </p:nvPr>
          </p:nvSpPr>
          <p:spPr>
            <a:xfrm rot="2700000">
              <a:off x="7594" y="3873"/>
              <a:ext cx="4012" cy="4012"/>
            </a:xfrm>
            <a:prstGeom prst="roundRect">
              <a:avLst>
                <a:gd name="adj" fmla="val 7964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3" name="圆角矩形 22"/>
            <p:cNvSpPr/>
            <p:nvPr>
              <p:custDataLst>
                <p:tags r:id="rId5"/>
              </p:custDataLst>
            </p:nvPr>
          </p:nvSpPr>
          <p:spPr>
            <a:xfrm rot="2700000">
              <a:off x="13272" y="3873"/>
              <a:ext cx="4012" cy="4012"/>
            </a:xfrm>
            <a:prstGeom prst="roundRect">
              <a:avLst>
                <a:gd name="adj" fmla="val 7964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6" name="椭圆 35"/>
            <p:cNvSpPr/>
            <p:nvPr>
              <p:custDataLst>
                <p:tags r:id="rId6"/>
              </p:custDataLst>
            </p:nvPr>
          </p:nvSpPr>
          <p:spPr>
            <a:xfrm>
              <a:off x="6141" y="5279"/>
              <a:ext cx="1200" cy="1200"/>
            </a:xfrm>
            <a:prstGeom prst="ellipse">
              <a:avLst/>
            </a:prstGeom>
            <a:gradFill flip="none" rotWithShape="1">
              <a:gsLst>
                <a:gs pos="100000">
                  <a:schemeClr val="accent2"/>
                </a:gs>
                <a:gs pos="20000">
                  <a:schemeClr val="accent1"/>
                </a:gs>
              </a:gsLst>
              <a:lin ang="2700000" scaled="0"/>
              <a:tileRect/>
            </a:gra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7" name="椭圆 36"/>
            <p:cNvSpPr/>
            <p:nvPr>
              <p:custDataLst>
                <p:tags r:id="rId7"/>
              </p:custDataLst>
            </p:nvPr>
          </p:nvSpPr>
          <p:spPr>
            <a:xfrm>
              <a:off x="11842" y="5279"/>
              <a:ext cx="1200" cy="1200"/>
            </a:xfrm>
            <a:prstGeom prst="ellipse">
              <a:avLst/>
            </a:prstGeom>
            <a:gradFill flip="none" rotWithShape="1">
              <a:gsLst>
                <a:gs pos="100000">
                  <a:schemeClr val="accent2"/>
                </a:gs>
                <a:gs pos="20000">
                  <a:schemeClr val="accent1"/>
                </a:gs>
              </a:gsLst>
              <a:lin ang="2700000" scaled="0"/>
              <a:tileRect/>
            </a:gra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519" y="5664"/>
              <a:ext cx="470" cy="430"/>
              <a:chOff x="6637" y="5081"/>
              <a:chExt cx="388" cy="354"/>
            </a:xfrm>
          </p:grpSpPr>
          <p:sp>
            <p:nvSpPr>
              <p:cNvPr id="47" name="任意多边形 46"/>
              <p:cNvSpPr/>
              <p:nvPr>
                <p:custDataLst>
                  <p:tags r:id="rId8"/>
                </p:custDataLst>
              </p:nvPr>
            </p:nvSpPr>
            <p:spPr>
              <a:xfrm rot="5400000">
                <a:off x="6757" y="5167"/>
                <a:ext cx="355" cy="182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516" h="776">
                    <a:moveTo>
                      <a:pt x="756" y="0"/>
                    </a:moveTo>
                    <a:lnTo>
                      <a:pt x="1516" y="548"/>
                    </a:lnTo>
                    <a:lnTo>
                      <a:pt x="1516" y="776"/>
                    </a:lnTo>
                    <a:lnTo>
                      <a:pt x="756" y="228"/>
                    </a:lnTo>
                    <a:lnTo>
                      <a:pt x="0" y="773"/>
                    </a:lnTo>
                    <a:lnTo>
                      <a:pt x="0" y="545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8" name="任意多边形 47"/>
              <p:cNvSpPr/>
              <p:nvPr>
                <p:custDataLst>
                  <p:tags r:id="rId9"/>
                </p:custDataLst>
              </p:nvPr>
            </p:nvSpPr>
            <p:spPr>
              <a:xfrm rot="5400000">
                <a:off x="6657" y="5167"/>
                <a:ext cx="355" cy="182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516" h="776">
                    <a:moveTo>
                      <a:pt x="756" y="0"/>
                    </a:moveTo>
                    <a:lnTo>
                      <a:pt x="1516" y="548"/>
                    </a:lnTo>
                    <a:lnTo>
                      <a:pt x="1516" y="776"/>
                    </a:lnTo>
                    <a:lnTo>
                      <a:pt x="756" y="228"/>
                    </a:lnTo>
                    <a:lnTo>
                      <a:pt x="0" y="773"/>
                    </a:lnTo>
                    <a:lnTo>
                      <a:pt x="0" y="545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9" name="任意多边形 48"/>
              <p:cNvSpPr/>
              <p:nvPr>
                <p:custDataLst>
                  <p:tags r:id="rId10"/>
                </p:custDataLst>
              </p:nvPr>
            </p:nvSpPr>
            <p:spPr>
              <a:xfrm rot="5400000">
                <a:off x="6551" y="5167"/>
                <a:ext cx="355" cy="182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516" h="776">
                    <a:moveTo>
                      <a:pt x="756" y="0"/>
                    </a:moveTo>
                    <a:lnTo>
                      <a:pt x="1516" y="548"/>
                    </a:lnTo>
                    <a:lnTo>
                      <a:pt x="1516" y="776"/>
                    </a:lnTo>
                    <a:lnTo>
                      <a:pt x="756" y="228"/>
                    </a:lnTo>
                    <a:lnTo>
                      <a:pt x="0" y="773"/>
                    </a:lnTo>
                    <a:lnTo>
                      <a:pt x="0" y="545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2220" y="5664"/>
              <a:ext cx="470" cy="430"/>
              <a:chOff x="6637" y="5081"/>
              <a:chExt cx="388" cy="354"/>
            </a:xfrm>
          </p:grpSpPr>
          <p:sp>
            <p:nvSpPr>
              <p:cNvPr id="51" name="任意多边形 50"/>
              <p:cNvSpPr/>
              <p:nvPr>
                <p:custDataLst>
                  <p:tags r:id="rId11"/>
                </p:custDataLst>
              </p:nvPr>
            </p:nvSpPr>
            <p:spPr>
              <a:xfrm rot="5400000">
                <a:off x="6757" y="5167"/>
                <a:ext cx="355" cy="182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516" h="776">
                    <a:moveTo>
                      <a:pt x="756" y="0"/>
                    </a:moveTo>
                    <a:lnTo>
                      <a:pt x="1516" y="548"/>
                    </a:lnTo>
                    <a:lnTo>
                      <a:pt x="1516" y="776"/>
                    </a:lnTo>
                    <a:lnTo>
                      <a:pt x="756" y="228"/>
                    </a:lnTo>
                    <a:lnTo>
                      <a:pt x="0" y="773"/>
                    </a:lnTo>
                    <a:lnTo>
                      <a:pt x="0" y="545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2" name="任意多边形 51"/>
              <p:cNvSpPr/>
              <p:nvPr>
                <p:custDataLst>
                  <p:tags r:id="rId12"/>
                </p:custDataLst>
              </p:nvPr>
            </p:nvSpPr>
            <p:spPr>
              <a:xfrm rot="5400000">
                <a:off x="6657" y="5167"/>
                <a:ext cx="355" cy="182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516" h="776">
                    <a:moveTo>
                      <a:pt x="756" y="0"/>
                    </a:moveTo>
                    <a:lnTo>
                      <a:pt x="1516" y="548"/>
                    </a:lnTo>
                    <a:lnTo>
                      <a:pt x="1516" y="776"/>
                    </a:lnTo>
                    <a:lnTo>
                      <a:pt x="756" y="228"/>
                    </a:lnTo>
                    <a:lnTo>
                      <a:pt x="0" y="773"/>
                    </a:lnTo>
                    <a:lnTo>
                      <a:pt x="0" y="545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3" name="任意多边形 52"/>
              <p:cNvSpPr/>
              <p:nvPr>
                <p:custDataLst>
                  <p:tags r:id="rId13"/>
                </p:custDataLst>
              </p:nvPr>
            </p:nvSpPr>
            <p:spPr>
              <a:xfrm rot="5400000">
                <a:off x="6551" y="5167"/>
                <a:ext cx="355" cy="182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516" h="776">
                    <a:moveTo>
                      <a:pt x="756" y="0"/>
                    </a:moveTo>
                    <a:lnTo>
                      <a:pt x="1516" y="548"/>
                    </a:lnTo>
                    <a:lnTo>
                      <a:pt x="1516" y="776"/>
                    </a:lnTo>
                    <a:lnTo>
                      <a:pt x="756" y="228"/>
                    </a:lnTo>
                    <a:lnTo>
                      <a:pt x="0" y="773"/>
                    </a:lnTo>
                    <a:lnTo>
                      <a:pt x="0" y="545"/>
                    </a:lnTo>
                    <a:lnTo>
                      <a:pt x="75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14"/>
              </p:custDataLst>
            </p:nvPr>
          </p:nvSpPr>
          <p:spPr>
            <a:xfrm>
              <a:off x="1845" y="4767"/>
              <a:ext cx="4194" cy="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  <a:sym typeface="思源宋体 CN" panose="02020400000000000000" pitchFamily="18" charset="-122"/>
                </a:rPr>
                <a:t>从出台中央八项规定破题开局，纠治“四风”顽疾寸步不让</a:t>
              </a:r>
              <a:endPara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5"/>
              </p:custDataLst>
            </p:nvPr>
          </p:nvSpPr>
          <p:spPr>
            <a:xfrm>
              <a:off x="7537" y="4766"/>
              <a:ext cx="4194" cy="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到打出反腐败斗争组合拳，一体推进不敢腐、不能腐、不想腐</a:t>
              </a:r>
              <a:endPara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6"/>
              </p:custDataLst>
            </p:nvPr>
          </p:nvSpPr>
          <p:spPr>
            <a:xfrm>
              <a:off x="13201" y="4767"/>
              <a:ext cx="4194" cy="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再到完善党内法规制度体系，压实各级党组织管党治党政治责任</a:t>
              </a:r>
              <a:endPara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55040" y="4223385"/>
            <a:ext cx="736092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一项项部署接续落地、一轮轮整治常态推进，没有丝毫停顿、半点松懈。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把握一个“恒”字：永葆久久为功的良好状态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8640" y="677545"/>
            <a:ext cx="16694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历经持续攻坚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pSp>
        <p:nvGrpSpPr>
          <p:cNvPr id="39" name="组合 38"/>
          <p:cNvGrpSpPr/>
          <p:nvPr>
            <p:custDataLst>
              <p:tags r:id="rId2"/>
            </p:custDataLst>
          </p:nvPr>
        </p:nvGrpSpPr>
        <p:grpSpPr>
          <a:xfrm>
            <a:off x="945833" y="976154"/>
            <a:ext cx="7385685" cy="3907631"/>
            <a:chOff x="1986" y="1815"/>
            <a:chExt cx="15508" cy="8205"/>
          </a:xfrm>
        </p:grpSpPr>
        <p:sp>
          <p:nvSpPr>
            <p:cNvPr id="40" name="椭圆 39"/>
            <p:cNvSpPr/>
            <p:nvPr/>
          </p:nvSpPr>
          <p:spPr>
            <a:xfrm>
              <a:off x="2366" y="3820"/>
              <a:ext cx="4214" cy="42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1" name="圆角矩形 40"/>
            <p:cNvSpPr/>
            <p:nvPr>
              <p:custDataLst>
                <p:tags r:id="rId3"/>
              </p:custDataLst>
            </p:nvPr>
          </p:nvSpPr>
          <p:spPr>
            <a:xfrm>
              <a:off x="8334" y="1815"/>
              <a:ext cx="9160" cy="234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2" name="饼形 41"/>
            <p:cNvSpPr/>
            <p:nvPr>
              <p:custDataLst>
                <p:tags r:id="rId4"/>
              </p:custDataLst>
            </p:nvPr>
          </p:nvSpPr>
          <p:spPr>
            <a:xfrm>
              <a:off x="8385" y="1870"/>
              <a:ext cx="2238" cy="2238"/>
            </a:xfrm>
            <a:prstGeom prst="pie">
              <a:avLst>
                <a:gd name="adj1" fmla="val 5381575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3" name="椭圆 42"/>
            <p:cNvSpPr/>
            <p:nvPr>
              <p:custDataLst>
                <p:tags r:id="rId5"/>
              </p:custDataLst>
            </p:nvPr>
          </p:nvSpPr>
          <p:spPr>
            <a:xfrm>
              <a:off x="8564" y="2049"/>
              <a:ext cx="1879" cy="18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4" name="椭圆 43"/>
            <p:cNvSpPr/>
            <p:nvPr>
              <p:custDataLst>
                <p:tags r:id="rId6"/>
              </p:custDataLst>
            </p:nvPr>
          </p:nvSpPr>
          <p:spPr>
            <a:xfrm>
              <a:off x="8785" y="2269"/>
              <a:ext cx="1439" cy="14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786" y="4240"/>
              <a:ext cx="3375" cy="3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1986" y="3440"/>
              <a:ext cx="4974" cy="4974"/>
            </a:xfrm>
            <a:prstGeom prst="ellipse">
              <a:avLst/>
            </a:prstGeom>
            <a:noFill/>
            <a:ln w="38100" cap="rnd">
              <a:solidFill>
                <a:schemeClr val="tx1">
                  <a:lumMod val="65000"/>
                  <a:lumOff val="35000"/>
                </a:schemeClr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5" name="圆角矩形 54"/>
            <p:cNvSpPr/>
            <p:nvPr>
              <p:custDataLst>
                <p:tags r:id="rId7"/>
              </p:custDataLst>
            </p:nvPr>
          </p:nvSpPr>
          <p:spPr>
            <a:xfrm>
              <a:off x="8334" y="4755"/>
              <a:ext cx="9160" cy="234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6" name="饼形 55"/>
            <p:cNvSpPr/>
            <p:nvPr>
              <p:custDataLst>
                <p:tags r:id="rId8"/>
              </p:custDataLst>
            </p:nvPr>
          </p:nvSpPr>
          <p:spPr>
            <a:xfrm>
              <a:off x="8385" y="4810"/>
              <a:ext cx="2238" cy="2238"/>
            </a:xfrm>
            <a:prstGeom prst="pie">
              <a:avLst>
                <a:gd name="adj1" fmla="val 5381575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7" name="椭圆 56"/>
            <p:cNvSpPr/>
            <p:nvPr>
              <p:custDataLst>
                <p:tags r:id="rId9"/>
              </p:custDataLst>
            </p:nvPr>
          </p:nvSpPr>
          <p:spPr>
            <a:xfrm>
              <a:off x="8564" y="4989"/>
              <a:ext cx="1879" cy="18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8" name="椭圆 57"/>
            <p:cNvSpPr/>
            <p:nvPr>
              <p:custDataLst>
                <p:tags r:id="rId10"/>
              </p:custDataLst>
            </p:nvPr>
          </p:nvSpPr>
          <p:spPr>
            <a:xfrm>
              <a:off x="8796" y="5209"/>
              <a:ext cx="1439" cy="14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9" name="圆角矩形 58"/>
            <p:cNvSpPr/>
            <p:nvPr>
              <p:custDataLst>
                <p:tags r:id="rId11"/>
              </p:custDataLst>
            </p:nvPr>
          </p:nvSpPr>
          <p:spPr>
            <a:xfrm>
              <a:off x="8334" y="7675"/>
              <a:ext cx="9160" cy="234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0" name="饼形 59"/>
            <p:cNvSpPr/>
            <p:nvPr>
              <p:custDataLst>
                <p:tags r:id="rId12"/>
              </p:custDataLst>
            </p:nvPr>
          </p:nvSpPr>
          <p:spPr>
            <a:xfrm>
              <a:off x="8385" y="7730"/>
              <a:ext cx="2238" cy="2238"/>
            </a:xfrm>
            <a:prstGeom prst="pie">
              <a:avLst>
                <a:gd name="adj1" fmla="val 5381575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1" name="椭圆 60"/>
            <p:cNvSpPr/>
            <p:nvPr>
              <p:custDataLst>
                <p:tags r:id="rId13"/>
              </p:custDataLst>
            </p:nvPr>
          </p:nvSpPr>
          <p:spPr>
            <a:xfrm>
              <a:off x="8564" y="7909"/>
              <a:ext cx="1879" cy="18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2" name="椭圆 61"/>
            <p:cNvSpPr/>
            <p:nvPr>
              <p:custDataLst>
                <p:tags r:id="rId14"/>
              </p:custDataLst>
            </p:nvPr>
          </p:nvSpPr>
          <p:spPr>
            <a:xfrm>
              <a:off x="8785" y="8129"/>
              <a:ext cx="1439" cy="14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5284" y="2989"/>
              <a:ext cx="3101" cy="674"/>
              <a:chOff x="5284" y="2742"/>
              <a:chExt cx="3101" cy="674"/>
            </a:xfrm>
            <a:noFill/>
          </p:grpSpPr>
          <p:cxnSp>
            <p:nvCxnSpPr>
              <p:cNvPr id="64" name="直接连接符 63"/>
              <p:cNvCxnSpPr>
                <a:stCxn id="42" idx="2"/>
              </p:cNvCxnSpPr>
              <p:nvPr/>
            </p:nvCxnSpPr>
            <p:spPr>
              <a:xfrm flipH="1">
                <a:off x="5838" y="2742"/>
                <a:ext cx="2547" cy="0"/>
              </a:xfrm>
              <a:prstGeom prst="line">
                <a:avLst/>
              </a:prstGeom>
              <a:grpFill/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 flipH="1">
                <a:off x="5390" y="2742"/>
                <a:ext cx="447" cy="543"/>
              </a:xfrm>
              <a:prstGeom prst="line">
                <a:avLst/>
              </a:prstGeom>
              <a:grpFill/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椭圆 65"/>
              <p:cNvSpPr/>
              <p:nvPr/>
            </p:nvSpPr>
            <p:spPr>
              <a:xfrm>
                <a:off x="5284" y="3269"/>
                <a:ext cx="147" cy="147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</p:grpSp>
        <p:cxnSp>
          <p:nvCxnSpPr>
            <p:cNvPr id="67" name="直接连接符 66"/>
            <p:cNvCxnSpPr/>
            <p:nvPr/>
          </p:nvCxnSpPr>
          <p:spPr>
            <a:xfrm flipH="1" flipV="1">
              <a:off x="6984" y="5926"/>
              <a:ext cx="1356" cy="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/>
            <p:cNvSpPr/>
            <p:nvPr/>
          </p:nvSpPr>
          <p:spPr>
            <a:xfrm>
              <a:off x="6888" y="5853"/>
              <a:ext cx="147" cy="1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 flipV="1">
              <a:off x="5284" y="8151"/>
              <a:ext cx="3100" cy="674"/>
              <a:chOff x="5284" y="2741"/>
              <a:chExt cx="3100" cy="674"/>
            </a:xfrm>
            <a:noFill/>
          </p:grpSpPr>
          <p:cxnSp>
            <p:nvCxnSpPr>
              <p:cNvPr id="70" name="直接连接符 69"/>
              <p:cNvCxnSpPr/>
              <p:nvPr/>
            </p:nvCxnSpPr>
            <p:spPr>
              <a:xfrm flipH="1">
                <a:off x="5838" y="2741"/>
                <a:ext cx="2547" cy="0"/>
              </a:xfrm>
              <a:prstGeom prst="line">
                <a:avLst/>
              </a:prstGeom>
              <a:grpFill/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flipH="1">
                <a:off x="5390" y="2742"/>
                <a:ext cx="447" cy="543"/>
              </a:xfrm>
              <a:prstGeom prst="line">
                <a:avLst/>
              </a:prstGeom>
              <a:grpFill/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椭圆 71"/>
              <p:cNvSpPr/>
              <p:nvPr/>
            </p:nvSpPr>
            <p:spPr>
              <a:xfrm>
                <a:off x="5284" y="3269"/>
                <a:ext cx="147" cy="147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73" name="文本框 72"/>
            <p:cNvSpPr txBox="1"/>
            <p:nvPr>
              <p:custDataLst>
                <p:tags r:id="rId15"/>
              </p:custDataLst>
            </p:nvPr>
          </p:nvSpPr>
          <p:spPr>
            <a:xfrm>
              <a:off x="8784" y="2408"/>
              <a:ext cx="1440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spc="113" dirty="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01</a:t>
              </a:r>
              <a:endParaRPr lang="en-US" altLang="zh-CN" sz="3000" spc="113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4" name="文本框 73"/>
            <p:cNvSpPr txBox="1"/>
            <p:nvPr>
              <p:custDataLst>
                <p:tags r:id="rId16"/>
              </p:custDataLst>
            </p:nvPr>
          </p:nvSpPr>
          <p:spPr>
            <a:xfrm>
              <a:off x="8795" y="5348"/>
              <a:ext cx="1440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3000" spc="113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02</a:t>
              </a:r>
              <a:endParaRPr lang="en-US" altLang="zh-CN" sz="3000" spc="113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5" name="文本框 74"/>
            <p:cNvSpPr txBox="1"/>
            <p:nvPr>
              <p:custDataLst>
                <p:tags r:id="rId17"/>
              </p:custDataLst>
            </p:nvPr>
          </p:nvSpPr>
          <p:spPr>
            <a:xfrm>
              <a:off x="8784" y="8268"/>
              <a:ext cx="1440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3000" spc="113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03</a:t>
              </a:r>
              <a:endParaRPr lang="en-US" altLang="zh-CN" sz="3000" spc="113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148" y="4862"/>
              <a:ext cx="2651" cy="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全面</a:t>
              </a:r>
              <a:endParaRPr lang="zh-CN" altLang="en-US" sz="20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从严治党</a:t>
              </a:r>
              <a:endParaRPr lang="zh-CN" altLang="en-US" sz="20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7" name="文本框 76"/>
            <p:cNvSpPr txBox="1"/>
            <p:nvPr>
              <p:custDataLst>
                <p:tags r:id="rId18"/>
              </p:custDataLst>
            </p:nvPr>
          </p:nvSpPr>
          <p:spPr>
            <a:xfrm>
              <a:off x="10624" y="2602"/>
              <a:ext cx="6397" cy="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18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取得历史性、开创性成就</a:t>
              </a:r>
              <a:endParaRPr lang="zh-CN" altLang="en-US" sz="18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8" name="文本框 77"/>
            <p:cNvSpPr txBox="1"/>
            <p:nvPr>
              <p:custDataLst>
                <p:tags r:id="rId19"/>
              </p:custDataLst>
            </p:nvPr>
          </p:nvSpPr>
          <p:spPr>
            <a:xfrm>
              <a:off x="10622" y="5542"/>
              <a:ext cx="6397" cy="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18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开辟了党的自我革命新境界</a:t>
              </a:r>
              <a:endParaRPr lang="zh-CN" altLang="en-US" sz="18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9" name="文本框 78"/>
            <p:cNvSpPr txBox="1"/>
            <p:nvPr>
              <p:custDataLst>
                <p:tags r:id="rId20"/>
              </p:custDataLst>
            </p:nvPr>
          </p:nvSpPr>
          <p:spPr>
            <a:xfrm>
              <a:off x="10622" y="7930"/>
              <a:ext cx="6397" cy="1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zh-CN" altLang="en-US" sz="18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为党和国家事业发展赢得了强党强国的历史主动</a:t>
              </a:r>
              <a:endParaRPr lang="zh-CN" altLang="en-US" sz="18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</p:grp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把握一个“恒”字：永葆久久为功的良好状态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8640" y="677545"/>
            <a:ext cx="2666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行百里者半九十。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548640" y="1283335"/>
            <a:ext cx="3886835" cy="3676650"/>
          </a:xfrm>
          <a:prstGeom prst="roundRect">
            <a:avLst>
              <a:gd name="adj" fmla="val 612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椭圆 9"/>
          <p:cNvSpPr/>
          <p:nvPr>
            <p:custDataLst>
              <p:tags r:id="rId3"/>
            </p:custDataLst>
          </p:nvPr>
        </p:nvSpPr>
        <p:spPr>
          <a:xfrm>
            <a:off x="787563" y="1665430"/>
            <a:ext cx="516835" cy="50358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1</a:t>
            </a:r>
            <a:endParaRPr lang="zh-CN" altLang="en-US" sz="2000" dirty="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7" name="椭圆 16"/>
          <p:cNvSpPr/>
          <p:nvPr>
            <p:custDataLst>
              <p:tags r:id="rId4"/>
            </p:custDataLst>
          </p:nvPr>
        </p:nvSpPr>
        <p:spPr>
          <a:xfrm>
            <a:off x="787563" y="2869869"/>
            <a:ext cx="516835" cy="50358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2</a:t>
            </a:r>
            <a:endParaRPr lang="zh-CN" altLang="en-US" sz="2000" dirty="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8" name="椭圆 17"/>
          <p:cNvSpPr/>
          <p:nvPr>
            <p:custDataLst>
              <p:tags r:id="rId5"/>
            </p:custDataLst>
          </p:nvPr>
        </p:nvSpPr>
        <p:spPr>
          <a:xfrm>
            <a:off x="787563" y="4054698"/>
            <a:ext cx="516835" cy="50358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3</a:t>
            </a:r>
            <a:endParaRPr lang="zh-CN" altLang="en-US" sz="2000" dirty="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6"/>
            </p:custDataLst>
          </p:nvPr>
        </p:nvCxnSpPr>
        <p:spPr>
          <a:xfrm>
            <a:off x="1038723" y="2581635"/>
            <a:ext cx="3369310" cy="0"/>
          </a:xfrm>
          <a:prstGeom prst="line">
            <a:avLst/>
          </a:prstGeom>
          <a:ln>
            <a:solidFill>
              <a:schemeClr val="bg1">
                <a:alpha val="6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7"/>
            </p:custDataLst>
          </p:nvPr>
        </p:nvCxnSpPr>
        <p:spPr>
          <a:xfrm>
            <a:off x="1038723" y="3661687"/>
            <a:ext cx="3369310" cy="0"/>
          </a:xfrm>
          <a:prstGeom prst="line">
            <a:avLst/>
          </a:prstGeom>
          <a:ln>
            <a:solidFill>
              <a:schemeClr val="bg1">
                <a:alpha val="6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-矩形 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43685" y="1763551"/>
            <a:ext cx="2891790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思源宋体 CN" panose="02020400000000000000" pitchFamily="18" charset="-122"/>
              </a:rPr>
              <a:t>世情国情党情深刻变化</a:t>
            </a:r>
            <a:endParaRPr lang="zh-CN" altLang="en-US" sz="2000" b="1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3" name="PA-矩形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43685" y="2967990"/>
            <a:ext cx="2891790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思源宋体 CN" panose="02020400000000000000" pitchFamily="18" charset="-122"/>
              </a:rPr>
              <a:t>大党独有难题长期存在</a:t>
            </a:r>
            <a:endParaRPr lang="zh-CN" altLang="en-US" sz="2000" b="1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4" name="PA-矩形 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43685" y="3817776"/>
            <a:ext cx="2891790" cy="92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思源宋体 CN" panose="02020400000000000000" pitchFamily="18" charset="-122"/>
              </a:rPr>
              <a:t>各类新型廉政风险、</a:t>
            </a:r>
            <a:endParaRPr lang="zh-CN" altLang="en-US" sz="2000" b="1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思源宋体 CN" panose="02020400000000000000" pitchFamily="18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思源宋体 CN" panose="02020400000000000000" pitchFamily="18" charset="-122"/>
              </a:rPr>
              <a:t>作风隐患隐形变异</a:t>
            </a:r>
            <a:endParaRPr lang="zh-CN" altLang="en-US" sz="2000" b="1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4674870" y="2682875"/>
            <a:ext cx="1292860" cy="674370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2000">
              <a:latin typeface="思源宋体 CN" panose="02020400000000000000" pitchFamily="18" charset="-122"/>
              <a:ea typeface="思源宋体 CN" panose="02020400000000000000" pitchFamily="18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78550" y="2364740"/>
            <a:ext cx="2432050" cy="1296035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lvl="0" algn="just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管党治党不可能一劳永逸、毕其功于一役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7" grpId="0" bldLvl="0" animBg="1"/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把握一个“恒”字：永葆久久为功的良好状态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8640" y="677545"/>
            <a:ext cx="71818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必须保持始终如一的政治自觉，把新时代全面从严治党宝贵经验长期坚持运用下去。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202055" y="1913255"/>
            <a:ext cx="2760980" cy="2062480"/>
          </a:xfrm>
          <a:prstGeom prst="roundRect">
            <a:avLst>
              <a:gd name="adj" fmla="val 4768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494731" y="2160321"/>
            <a:ext cx="2175510" cy="15684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常态化抓实党性教育、纪律教育，绵绵用力夯实思想根基</a:t>
            </a:r>
            <a:endParaRPr lang="zh-CN" altLang="en-US" sz="1600" b="1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881880" y="1913255"/>
            <a:ext cx="2760980" cy="2062480"/>
          </a:xfrm>
          <a:prstGeom prst="roundRect">
            <a:avLst>
              <a:gd name="adj" fmla="val 4768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5047957" y="1913941"/>
            <a:ext cx="2428240" cy="20612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200000"/>
              </a:lnSpc>
              <a:buClrTx/>
              <a:buSzTx/>
              <a:buFontTx/>
            </a:pPr>
            <a:r>
              <a:rPr lang="zh-CN" altLang="en-US" sz="1600" b="1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健全长效监督机制，把从严要求嵌入日常、抓在经常，日复一日抓落实，年复一年抓巩固</a:t>
            </a:r>
            <a:endParaRPr lang="zh-CN" altLang="en-US" sz="1600" b="1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8640" y="4289425"/>
            <a:ext cx="6456680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lnSpc>
                <a:spcPct val="10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确保党的自我革命一刻不停、步步深入。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  <p:bldP spid="24" grpId="0" bldLvl="0" animBg="1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308100" y="2158365"/>
            <a:ext cx="6940550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二、着力一个“进”字：展现守正创新的奋进姿态</a:t>
            </a:r>
            <a:endParaRPr lang="zh-CN" altLang="en-US" sz="2400" dirty="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pic>
        <p:nvPicPr>
          <p:cNvPr id="14" name="图片 13" descr="85fb03ec0d19e7e8d4e4226e4d07cdda"/>
          <p:cNvPicPr>
            <a:picLocks noChangeAspect="1"/>
          </p:cNvPicPr>
          <p:nvPr/>
        </p:nvPicPr>
        <p:blipFill>
          <a:blip r:embed="rId2"/>
          <a:srcRect t="57390"/>
          <a:stretch>
            <a:fillRect/>
          </a:stretch>
        </p:blipFill>
        <p:spPr>
          <a:xfrm>
            <a:off x="635" y="3771900"/>
            <a:ext cx="9143365" cy="137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997199" cy="969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着力一个“进”字：展现守正创新的奋进姿态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8640" y="746760"/>
            <a:ext cx="7181850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lnSpc>
                <a:spcPct val="10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一个政党要永远保持先进性和纯洁性，必须与时俱进、守正创新。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9" name="矩形: 圆角 8"/>
          <p:cNvSpPr/>
          <p:nvPr>
            <p:custDataLst>
              <p:tags r:id="rId2"/>
            </p:custDataLst>
          </p:nvPr>
        </p:nvSpPr>
        <p:spPr>
          <a:xfrm>
            <a:off x="652145" y="1711960"/>
            <a:ext cx="1891665" cy="601345"/>
          </a:xfrm>
          <a:prstGeom prst="roundRect">
            <a:avLst>
              <a:gd name="adj" fmla="val 612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与时俱进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756285" y="2140585"/>
            <a:ext cx="4191635" cy="20542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5205" y="2369185"/>
            <a:ext cx="3860165" cy="1716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就是紧扣新时代新形势新任务，瞄准管党治党着力点，让全面从严治党紧跟事业发展步伐。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92090" y="1957070"/>
            <a:ext cx="3094355" cy="22377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着力一个“进”字：展现守正创新的奋进姿态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5005" y="3759517"/>
            <a:ext cx="5080000" cy="3371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新业态、新领域党建工作空白点亟待填补。</a:t>
            </a:r>
            <a:endParaRPr lang="zh-CN" altLang="en-US" sz="18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75005" y="1242060"/>
            <a:ext cx="3305810" cy="2190750"/>
            <a:chOff x="1192" y="1956"/>
            <a:chExt cx="5206" cy="3450"/>
          </a:xfrm>
        </p:grpSpPr>
        <p:sp>
          <p:nvSpPr>
            <p:cNvPr id="14" name="文本框 13"/>
            <p:cNvSpPr txBox="1"/>
            <p:nvPr/>
          </p:nvSpPr>
          <p:spPr>
            <a:xfrm>
              <a:off x="1367" y="2060"/>
              <a:ext cx="4902" cy="58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当前</a:t>
              </a:r>
              <a:endPara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Heavy" panose="020B0A00000000000000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67" y="2640"/>
              <a:ext cx="5031" cy="27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indent="0" algn="l">
                <a:lnSpc>
                  <a:spcPct val="150000"/>
                </a:lnSpc>
                <a:buClrTx/>
                <a:buSzTx/>
                <a:buFont typeface="Wingdings" panose="05000000000000000000" charset="0"/>
                <a:buNone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随着各项工作领域不断拓展</a:t>
              </a:r>
              <a:endParaRPr lang="zh-CN" altLang="en-US" sz="18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endParaRPr>
            </a:p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基层治理</a:t>
              </a:r>
              <a:endParaRPr lang="zh-CN" altLang="en-US" sz="18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endParaRPr>
            </a:p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乡村振兴</a:t>
              </a:r>
              <a:endParaRPr lang="zh-CN" altLang="en-US" sz="18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endParaRPr>
            </a:p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民生保障</a:t>
              </a:r>
              <a:endPara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Heavy" panose="020B0A00000000000000" charset="-122"/>
                <a:sym typeface="+mn-ea"/>
              </a:endParaRPr>
            </a:p>
          </p:txBody>
        </p:sp>
        <p:sp>
          <p:nvSpPr>
            <p:cNvPr id="21" name="矩形: 圆角 55"/>
            <p:cNvSpPr/>
            <p:nvPr/>
          </p:nvSpPr>
          <p:spPr>
            <a:xfrm>
              <a:off x="1578" y="2639"/>
              <a:ext cx="4535" cy="7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7EFE1"/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192" y="1956"/>
              <a:ext cx="5206" cy="3450"/>
            </a:xfrm>
            <a:prstGeom prst="roundRect">
              <a:avLst>
                <a:gd name="adj" fmla="val 4768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6" name="左箭头 5"/>
          <p:cNvSpPr/>
          <p:nvPr/>
        </p:nvSpPr>
        <p:spPr>
          <a:xfrm flipH="1">
            <a:off x="4192270" y="2162175"/>
            <a:ext cx="1016000" cy="351155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302885" y="1242060"/>
            <a:ext cx="3305810" cy="2190750"/>
            <a:chOff x="1192" y="1956"/>
            <a:chExt cx="5206" cy="3450"/>
          </a:xfrm>
        </p:grpSpPr>
        <p:sp>
          <p:nvSpPr>
            <p:cNvPr id="8" name="文本框 7"/>
            <p:cNvSpPr txBox="1"/>
            <p:nvPr/>
          </p:nvSpPr>
          <p:spPr>
            <a:xfrm>
              <a:off x="1367" y="2060"/>
              <a:ext cx="4902" cy="58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部分领域</a:t>
              </a:r>
              <a:endPara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Heavy" panose="020B0A00000000000000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67" y="2640"/>
              <a:ext cx="5031" cy="7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indent="0" algn="l">
                <a:lnSpc>
                  <a:spcPct val="150000"/>
                </a:lnSpc>
                <a:buClrTx/>
                <a:buSzTx/>
                <a:buFont typeface="Wingdings" panose="05000000000000000000" charset="0"/>
                <a:buNone/>
              </a:pPr>
              <a:r>
                <a:rPr lang="zh-CN" altLang="en-US" sz="180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权力运行链条更长</a:t>
              </a:r>
              <a:endParaRPr lang="zh-CN" altLang="en-US" sz="1800" dirty="0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Heavy" panose="020B0A00000000000000" charset="-122"/>
                <a:sym typeface="+mn-ea"/>
              </a:endParaRPr>
            </a:p>
          </p:txBody>
        </p:sp>
        <p:sp>
          <p:nvSpPr>
            <p:cNvPr id="13" name="矩形: 圆角 55"/>
            <p:cNvSpPr/>
            <p:nvPr/>
          </p:nvSpPr>
          <p:spPr>
            <a:xfrm flipV="1">
              <a:off x="1367" y="2606"/>
              <a:ext cx="1872" cy="17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7EFE1"/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1192" y="1956"/>
              <a:ext cx="5206" cy="3450"/>
            </a:xfrm>
            <a:prstGeom prst="roundRect">
              <a:avLst>
                <a:gd name="adj" fmla="val 4768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67" y="3768"/>
              <a:ext cx="4902" cy="58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18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廉政风险点</a:t>
              </a:r>
              <a:endPara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Heavy" panose="020B0A00000000000000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67" y="4348"/>
              <a:ext cx="5031" cy="7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lvl="0" indent="0" algn="l">
                <a:lnSpc>
                  <a:spcPct val="150000"/>
                </a:lnSpc>
                <a:buClrTx/>
                <a:buSzTx/>
                <a:buFont typeface="Wingdings" panose="05000000000000000000" charset="0"/>
                <a:buNone/>
              </a:pPr>
              <a:r>
                <a:rPr lang="zh-CN" altLang="en-US" sz="1800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ea"/>
                </a:rPr>
                <a:t>更加隐蔽</a:t>
              </a:r>
              <a:endParaRPr lang="zh-CN" altLang="en-US" sz="1800" dirty="0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Heavy" panose="020B0A00000000000000" charset="-122"/>
                <a:sym typeface="+mn-ea"/>
              </a:endParaRPr>
            </a:p>
          </p:txBody>
        </p:sp>
        <p:sp>
          <p:nvSpPr>
            <p:cNvPr id="22" name="矩形: 圆角 55"/>
            <p:cNvSpPr/>
            <p:nvPr/>
          </p:nvSpPr>
          <p:spPr>
            <a:xfrm flipV="1">
              <a:off x="1367" y="4314"/>
              <a:ext cx="1872" cy="17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7EFE1"/>
                </a:gs>
                <a:gs pos="70000">
                  <a:schemeClr val="accent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着力一个“进”字：展现守正创新的奋进姿态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9" name="五边形 18"/>
          <p:cNvSpPr/>
          <p:nvPr>
            <p:custDataLst>
              <p:tags r:id="rId2"/>
            </p:custDataLst>
          </p:nvPr>
        </p:nvSpPr>
        <p:spPr>
          <a:xfrm rot="5400000">
            <a:off x="391160" y="2236470"/>
            <a:ext cx="2603500" cy="1792605"/>
          </a:xfrm>
          <a:prstGeom prst="homePlate">
            <a:avLst>
              <a:gd name="adj" fmla="val 31527"/>
            </a:avLst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3" name="椭圆 22"/>
          <p:cNvSpPr/>
          <p:nvPr>
            <p:custDataLst>
              <p:tags r:id="rId3"/>
            </p:custDataLst>
          </p:nvPr>
        </p:nvSpPr>
        <p:spPr>
          <a:xfrm>
            <a:off x="1393190" y="1527810"/>
            <a:ext cx="599440" cy="6000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5" name="椭圆 24"/>
          <p:cNvSpPr/>
          <p:nvPr>
            <p:custDataLst>
              <p:tags r:id="rId4"/>
            </p:custDataLst>
          </p:nvPr>
        </p:nvSpPr>
        <p:spPr>
          <a:xfrm>
            <a:off x="1456055" y="1591945"/>
            <a:ext cx="472440" cy="47244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1473200" y="1649730"/>
            <a:ext cx="438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01</a:t>
            </a:r>
            <a:endParaRPr lang="en-US" altLang="zh-CN" sz="16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58" name="文本框 57"/>
          <p:cNvSpPr txBox="1"/>
          <p:nvPr>
            <p:custDataLst>
              <p:tags r:id="rId6"/>
            </p:custDataLst>
          </p:nvPr>
        </p:nvSpPr>
        <p:spPr>
          <a:xfrm>
            <a:off x="946150" y="2129790"/>
            <a:ext cx="15367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就要把监督执纪、作风整治嵌入重大战略落实全过程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9" name="五边形 8"/>
          <p:cNvSpPr/>
          <p:nvPr>
            <p:custDataLst>
              <p:tags r:id="rId7"/>
            </p:custDataLst>
          </p:nvPr>
        </p:nvSpPr>
        <p:spPr>
          <a:xfrm rot="5400000">
            <a:off x="3294380" y="2236470"/>
            <a:ext cx="2603500" cy="1792605"/>
          </a:xfrm>
          <a:prstGeom prst="homePlate">
            <a:avLst>
              <a:gd name="adj" fmla="val 31527"/>
            </a:avLst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4" name="椭圆 33"/>
          <p:cNvSpPr/>
          <p:nvPr>
            <p:custDataLst>
              <p:tags r:id="rId8"/>
            </p:custDataLst>
          </p:nvPr>
        </p:nvSpPr>
        <p:spPr>
          <a:xfrm>
            <a:off x="4296410" y="1527810"/>
            <a:ext cx="599440" cy="6000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5" name="椭圆 34"/>
          <p:cNvSpPr/>
          <p:nvPr>
            <p:custDataLst>
              <p:tags r:id="rId9"/>
            </p:custDataLst>
          </p:nvPr>
        </p:nvSpPr>
        <p:spPr>
          <a:xfrm>
            <a:off x="4359910" y="1591945"/>
            <a:ext cx="472440" cy="47244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10"/>
            </p:custDataLst>
          </p:nvPr>
        </p:nvSpPr>
        <p:spPr>
          <a:xfrm>
            <a:off x="4377055" y="1649730"/>
            <a:ext cx="438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02</a:t>
            </a:r>
            <a:endParaRPr lang="en-US" altLang="zh-CN" sz="16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1"/>
            </p:custDataLst>
          </p:nvPr>
        </p:nvSpPr>
        <p:spPr>
          <a:xfrm>
            <a:off x="3738245" y="2129155"/>
            <a:ext cx="17043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围绕高质量发展排查作风短板、整治形式主义和官僚主义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5" name="五边形 4"/>
          <p:cNvSpPr/>
          <p:nvPr>
            <p:custDataLst>
              <p:tags r:id="rId12"/>
            </p:custDataLst>
          </p:nvPr>
        </p:nvSpPr>
        <p:spPr>
          <a:xfrm rot="5400000">
            <a:off x="6197600" y="2237105"/>
            <a:ext cx="2603500" cy="1792605"/>
          </a:xfrm>
          <a:prstGeom prst="homePlate">
            <a:avLst>
              <a:gd name="adj" fmla="val 31527"/>
            </a:avLst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40" name="椭圆 39"/>
          <p:cNvSpPr/>
          <p:nvPr>
            <p:custDataLst>
              <p:tags r:id="rId13"/>
            </p:custDataLst>
          </p:nvPr>
        </p:nvSpPr>
        <p:spPr>
          <a:xfrm>
            <a:off x="7199630" y="1528445"/>
            <a:ext cx="599440" cy="6000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41" name="椭圆 40"/>
          <p:cNvSpPr/>
          <p:nvPr>
            <p:custDataLst>
              <p:tags r:id="rId14"/>
            </p:custDataLst>
          </p:nvPr>
        </p:nvSpPr>
        <p:spPr>
          <a:xfrm>
            <a:off x="7263130" y="1592580"/>
            <a:ext cx="472440" cy="47244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15"/>
            </p:custDataLst>
          </p:nvPr>
        </p:nvSpPr>
        <p:spPr>
          <a:xfrm>
            <a:off x="7280275" y="1650365"/>
            <a:ext cx="438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03</a:t>
            </a:r>
            <a:endParaRPr lang="en-US" altLang="zh-CN" sz="160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6"/>
            </p:custDataLst>
          </p:nvPr>
        </p:nvSpPr>
        <p:spPr>
          <a:xfrm>
            <a:off x="6710045" y="2129790"/>
            <a:ext cx="15798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为以中国式现代化全面推进强国建设、民族复兴伟业提供政治保障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8820" y="876300"/>
            <a:ext cx="3048000" cy="4603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推进全面从严治党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</p:spTree>
    <p:custDataLst>
      <p:tags r:id="rId1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着力一个“进”字：展现守正创新的奋进姿态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393190" y="1527810"/>
            <a:ext cx="599440" cy="6000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4" name="椭圆 33"/>
          <p:cNvSpPr/>
          <p:nvPr>
            <p:custDataLst>
              <p:tags r:id="rId3"/>
            </p:custDataLst>
          </p:nvPr>
        </p:nvSpPr>
        <p:spPr>
          <a:xfrm>
            <a:off x="4296410" y="1527810"/>
            <a:ext cx="599440" cy="6000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40" name="椭圆 39"/>
          <p:cNvSpPr/>
          <p:nvPr>
            <p:custDataLst>
              <p:tags r:id="rId4"/>
            </p:custDataLst>
          </p:nvPr>
        </p:nvSpPr>
        <p:spPr>
          <a:xfrm>
            <a:off x="7199630" y="1528445"/>
            <a:ext cx="599440" cy="6000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8820" y="922655"/>
            <a:ext cx="5596890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守正创新，就是坚守根本方向、激活治理效能。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 flipH="1">
            <a:off x="523082" y="1517015"/>
            <a:ext cx="4201002" cy="3058954"/>
            <a:chOff x="893" y="2860"/>
            <a:chExt cx="8821" cy="6423"/>
          </a:xfrm>
        </p:grpSpPr>
        <p:sp>
          <p:nvSpPr>
            <p:cNvPr id="7" name="平行四边形 6"/>
            <p:cNvSpPr/>
            <p:nvPr/>
          </p:nvSpPr>
          <p:spPr>
            <a:xfrm>
              <a:off x="996" y="2860"/>
              <a:ext cx="8545" cy="6423"/>
            </a:xfrm>
            <a:prstGeom prst="parallelogram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/>
            <a:srcRect l="11381" r="11381"/>
            <a:stretch>
              <a:fillRect/>
            </a:stretch>
          </p:blipFill>
          <p:spPr>
            <a:xfrm flipH="1">
              <a:off x="893" y="2860"/>
              <a:ext cx="8821" cy="6423"/>
            </a:xfrm>
            <a:prstGeom prst="parallelogram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4993640" y="1447165"/>
            <a:ext cx="379412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sz="20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始终坚持党的全面领导，以党章为根本遵循，落实新时代党的建设总要求，把“两个维护”贯穿管党治党全过程，确保全面从严治党不偏向、不动摇。</a:t>
            </a:r>
            <a:endParaRPr lang="zh-CN" altLang="en-US" sz="20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着力一个“进”字：展现守正创新的奋进姿态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887595" y="3416300"/>
            <a:ext cx="3708400" cy="11823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优化流动党员、新业态党员教育管理模式，破除传统治理壁垒，持续增强党自我净化、自我完善、自我革新、自我提高能力。</a:t>
            </a:r>
            <a:endParaRPr lang="zh-CN" altLang="en-US" sz="18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98780" y="3423920"/>
            <a:ext cx="3708400" cy="11823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</a:rPr>
              <a:t>顺应数字化发展大势，用好大数据监督手段，搭建预警平台，精准识别苗头性倾向性问题；</a:t>
            </a:r>
            <a:endParaRPr lang="zh-CN" altLang="en-US" sz="18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</a:endParaRPr>
          </a:p>
        </p:txBody>
      </p:sp>
      <p:sp>
        <p:nvSpPr>
          <p:cNvPr id="3" name="椭圆 2"/>
          <p:cNvSpPr/>
          <p:nvPr>
            <p:custDataLst>
              <p:tags r:id="rId4"/>
            </p:custDataLst>
          </p:nvPr>
        </p:nvSpPr>
        <p:spPr>
          <a:xfrm>
            <a:off x="1492597" y="1483110"/>
            <a:ext cx="1520309" cy="1520309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495">
              <a:solidFill>
                <a:schemeClr val="lt1"/>
              </a:solidFill>
              <a:latin typeface="+mn-ea"/>
            </a:endParaRPr>
          </a:p>
        </p:txBody>
      </p:sp>
      <p:sp>
        <p:nvSpPr>
          <p:cNvPr id="5" name="椭圆 4"/>
          <p:cNvSpPr/>
          <p:nvPr>
            <p:custDataLst>
              <p:tags r:id="rId5"/>
            </p:custDataLst>
          </p:nvPr>
        </p:nvSpPr>
        <p:spPr>
          <a:xfrm>
            <a:off x="1570643" y="1561683"/>
            <a:ext cx="1363690" cy="13636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152400">
              <a:schemeClr val="accent1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69328" bIns="0" numCol="1" spcCol="0" rtlCol="0" fromWordArt="0" anchor="t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330" b="1">
                <a:solidFill>
                  <a:srgbClr val="FFFFFF"/>
                </a:solidFill>
                <a:latin typeface="+mn-ea"/>
                <a:cs typeface="+mj-ea"/>
                <a:sym typeface="+mn-ea"/>
              </a:rPr>
              <a:t> </a:t>
            </a:r>
            <a:endParaRPr lang="en-US" altLang="zh-CN" sz="1330" b="1">
              <a:solidFill>
                <a:srgbClr val="FFFFFF"/>
              </a:solidFill>
              <a:latin typeface="+mn-ea"/>
              <a:cs typeface="+mj-ea"/>
              <a:sym typeface="+mn-ea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1641833" y="1632346"/>
            <a:ext cx="1221837" cy="1221837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sz="1330" b="1">
              <a:solidFill>
                <a:schemeClr val="lt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弧形 5"/>
          <p:cNvSpPr/>
          <p:nvPr>
            <p:custDataLst>
              <p:tags r:id="rId7"/>
            </p:custDataLst>
          </p:nvPr>
        </p:nvSpPr>
        <p:spPr>
          <a:xfrm flipV="1">
            <a:off x="1285882" y="1279031"/>
            <a:ext cx="1933212" cy="1933212"/>
          </a:xfrm>
          <a:prstGeom prst="arc">
            <a:avLst>
              <a:gd name="adj1" fmla="val 1352946"/>
              <a:gd name="adj2" fmla="val 10848491"/>
            </a:avLst>
          </a:prstGeom>
          <a:ln w="44450" cap="rnd">
            <a:solidFill>
              <a:schemeClr val="accent1">
                <a:alpha val="50000"/>
              </a:schemeClr>
            </a:solidFill>
            <a:head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495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5770199" y="1480570"/>
            <a:ext cx="1520309" cy="1520309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495">
              <a:solidFill>
                <a:schemeClr val="lt1"/>
              </a:solidFill>
              <a:latin typeface="+mn-ea"/>
            </a:endParaRPr>
          </a:p>
        </p:txBody>
      </p:sp>
      <p:sp>
        <p:nvSpPr>
          <p:cNvPr id="13" name="椭圆 12"/>
          <p:cNvSpPr/>
          <p:nvPr>
            <p:custDataLst>
              <p:tags r:id="rId9"/>
            </p:custDataLst>
          </p:nvPr>
        </p:nvSpPr>
        <p:spPr>
          <a:xfrm>
            <a:off x="5848245" y="1559143"/>
            <a:ext cx="1363690" cy="13636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49B0A3"/>
            </a:solidFill>
          </a:ln>
          <a:effectLst>
            <a:innerShdw blurRad="152400">
              <a:schemeClr val="accent2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69328" bIns="0" numCol="1" spcCol="0" rtlCol="0" fromWordArt="0" anchor="t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330" b="1">
                <a:solidFill>
                  <a:srgbClr val="FFFFFF"/>
                </a:solidFill>
                <a:latin typeface="+mn-ea"/>
                <a:cs typeface="+mj-ea"/>
                <a:sym typeface="+mn-ea"/>
              </a:rPr>
              <a:t> </a:t>
            </a:r>
            <a:endParaRPr lang="en-US" altLang="zh-CN" sz="1330" b="1">
              <a:solidFill>
                <a:srgbClr val="FFFFFF"/>
              </a:solidFill>
              <a:latin typeface="+mn-ea"/>
              <a:cs typeface="+mj-ea"/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0"/>
            </p:custDataLst>
          </p:nvPr>
        </p:nvSpPr>
        <p:spPr>
          <a:xfrm>
            <a:off x="5919435" y="1629806"/>
            <a:ext cx="1221837" cy="1221837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2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zh-CN" altLang="en-US" sz="1330" b="1">
              <a:solidFill>
                <a:schemeClr val="lt1"/>
              </a:solidFill>
              <a:latin typeface="+mn-ea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弧形 14"/>
          <p:cNvSpPr/>
          <p:nvPr>
            <p:custDataLst>
              <p:tags r:id="rId11"/>
            </p:custDataLst>
          </p:nvPr>
        </p:nvSpPr>
        <p:spPr>
          <a:xfrm flipV="1">
            <a:off x="5563483" y="1276491"/>
            <a:ext cx="1933212" cy="1933212"/>
          </a:xfrm>
          <a:prstGeom prst="arc">
            <a:avLst>
              <a:gd name="adj1" fmla="val 10822527"/>
              <a:gd name="adj2" fmla="val 20157622"/>
            </a:avLst>
          </a:prstGeom>
          <a:ln w="44450" cap="rnd">
            <a:solidFill>
              <a:schemeClr val="accent1">
                <a:lumMod val="75000"/>
                <a:alpha val="50000"/>
              </a:schemeClr>
            </a:solidFill>
            <a:headEnd type="non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495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9" name="图片 15" descr="343439383331313b343532303033313bd3a6d3c3c9ccb3c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83740" y="1974215"/>
            <a:ext cx="533400" cy="533400"/>
          </a:xfrm>
          <a:prstGeom prst="rect">
            <a:avLst/>
          </a:prstGeom>
        </p:spPr>
      </p:pic>
      <p:pic>
        <p:nvPicPr>
          <p:cNvPr id="20" name="图片 19" descr="343435383038363b343532323339393bd6b4d0d0d5aad2aa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print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254115" y="1957705"/>
            <a:ext cx="533400" cy="533400"/>
          </a:xfrm>
          <a:prstGeom prst="rect">
            <a:avLst/>
          </a:prstGeom>
        </p:spPr>
      </p:pic>
    </p:spTree>
    <p:custDataLst>
      <p:tags r:id="rId1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112520" y="1879600"/>
            <a:ext cx="7024370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三、贯穿一个“严”字：彰显一严到底的实践常态</a:t>
            </a:r>
            <a:endParaRPr lang="zh-CN" altLang="en-US" sz="2400" dirty="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pic>
        <p:nvPicPr>
          <p:cNvPr id="14" name="图片 13" descr="85fb03ec0d19e7e8d4e4226e4d07cdda"/>
          <p:cNvPicPr>
            <a:picLocks noChangeAspect="1"/>
          </p:cNvPicPr>
          <p:nvPr/>
        </p:nvPicPr>
        <p:blipFill>
          <a:blip r:embed="rId2"/>
          <a:srcRect t="57390"/>
          <a:stretch>
            <a:fillRect/>
          </a:stretch>
        </p:blipFill>
        <p:spPr>
          <a:xfrm>
            <a:off x="635" y="3771900"/>
            <a:ext cx="9143365" cy="137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997199" cy="969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贯穿一个“严”字：彰显一严到底的实践常态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8820" y="696595"/>
            <a:ext cx="5596890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“严”是新时代全面从严治党最鲜明的标识。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pSp>
        <p:nvGrpSpPr>
          <p:cNvPr id="27" name="组合 26"/>
          <p:cNvGrpSpPr/>
          <p:nvPr>
            <p:custDataLst>
              <p:tags r:id="rId2"/>
            </p:custDataLst>
          </p:nvPr>
        </p:nvGrpSpPr>
        <p:grpSpPr>
          <a:xfrm>
            <a:off x="719455" y="1592580"/>
            <a:ext cx="1649095" cy="2232025"/>
            <a:chOff x="609601" y="1893304"/>
            <a:chExt cx="2566736" cy="3474328"/>
          </a:xfrm>
        </p:grpSpPr>
        <p:sp>
          <p:nvSpPr>
            <p:cNvPr id="32" name="Freeform 7"/>
            <p:cNvSpPr/>
            <p:nvPr>
              <p:custDataLst>
                <p:tags r:id="rId3"/>
              </p:custDataLst>
            </p:nvPr>
          </p:nvSpPr>
          <p:spPr bwMode="auto">
            <a:xfrm>
              <a:off x="625643" y="1893304"/>
              <a:ext cx="2523043" cy="3474328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000961"/>
              </a:solidFill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defTabSz="914400">
                <a:defRPr/>
              </a:pPr>
              <a:endParaRPr lang="en-US" sz="1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" name="矩形 1"/>
            <p:cNvSpPr/>
            <p:nvPr>
              <p:custDataLst>
                <p:tags r:id="rId4"/>
              </p:custDataLst>
            </p:nvPr>
          </p:nvSpPr>
          <p:spPr>
            <a:xfrm>
              <a:off x="609601" y="3206335"/>
              <a:ext cx="2566736" cy="788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800" kern="0" dirty="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rPr>
                <a:t>核心</a:t>
              </a:r>
              <a:endParaRPr lang="zh-CN" altLang="en-US" sz="1800" kern="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480400" y="2186846"/>
              <a:ext cx="813529" cy="813529"/>
              <a:chOff x="1508314" y="2186846"/>
              <a:chExt cx="813529" cy="813529"/>
            </a:xfrm>
          </p:grpSpPr>
          <p:sp>
            <p:nvSpPr>
              <p:cNvPr id="37" name="Oval 61"/>
              <p:cNvSpPr/>
              <p:nvPr>
                <p:custDataLst>
                  <p:tags r:id="rId5"/>
                </p:custDataLst>
              </p:nvPr>
            </p:nvSpPr>
            <p:spPr>
              <a:xfrm>
                <a:off x="1508314" y="2186846"/>
                <a:ext cx="813529" cy="813529"/>
              </a:xfrm>
              <a:prstGeom prst="ellipse">
                <a:avLst/>
              </a:prstGeom>
              <a:gradFill flip="none" rotWithShape="1">
                <a:gsLst>
                  <a:gs pos="20000">
                    <a:schemeClr val="accent1"/>
                  </a:gs>
                  <a:gs pos="100000">
                    <a:schemeClr val="accent2"/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id-ID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" name="Freeform 10"/>
              <p:cNvSpPr>
                <a:spLocks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1724637" y="2403784"/>
                <a:ext cx="380882" cy="379653"/>
              </a:xfrm>
              <a:custGeom>
                <a:avLst/>
                <a:gdLst>
                  <a:gd name="T0" fmla="*/ 126 w 128"/>
                  <a:gd name="T1" fmla="*/ 1 h 128"/>
                  <a:gd name="T2" fmla="*/ 124 w 128"/>
                  <a:gd name="T3" fmla="*/ 0 h 128"/>
                  <a:gd name="T4" fmla="*/ 122 w 128"/>
                  <a:gd name="T5" fmla="*/ 1 h 128"/>
                  <a:gd name="T6" fmla="*/ 2 w 128"/>
                  <a:gd name="T7" fmla="*/ 81 h 128"/>
                  <a:gd name="T8" fmla="*/ 0 w 128"/>
                  <a:gd name="T9" fmla="*/ 84 h 128"/>
                  <a:gd name="T10" fmla="*/ 3 w 128"/>
                  <a:gd name="T11" fmla="*/ 88 h 128"/>
                  <a:gd name="T12" fmla="*/ 34 w 128"/>
                  <a:gd name="T13" fmla="*/ 100 h 128"/>
                  <a:gd name="T14" fmla="*/ 49 w 128"/>
                  <a:gd name="T15" fmla="*/ 126 h 128"/>
                  <a:gd name="T16" fmla="*/ 52 w 128"/>
                  <a:gd name="T17" fmla="*/ 128 h 128"/>
                  <a:gd name="T18" fmla="*/ 52 w 128"/>
                  <a:gd name="T19" fmla="*/ 128 h 128"/>
                  <a:gd name="T20" fmla="*/ 55 w 128"/>
                  <a:gd name="T21" fmla="*/ 126 h 128"/>
                  <a:gd name="T22" fmla="*/ 64 w 128"/>
                  <a:gd name="T23" fmla="*/ 112 h 128"/>
                  <a:gd name="T24" fmla="*/ 103 w 128"/>
                  <a:gd name="T25" fmla="*/ 128 h 128"/>
                  <a:gd name="T26" fmla="*/ 104 w 128"/>
                  <a:gd name="T27" fmla="*/ 128 h 128"/>
                  <a:gd name="T28" fmla="*/ 106 w 128"/>
                  <a:gd name="T29" fmla="*/ 127 h 128"/>
                  <a:gd name="T30" fmla="*/ 108 w 128"/>
                  <a:gd name="T31" fmla="*/ 125 h 128"/>
                  <a:gd name="T32" fmla="*/ 128 w 128"/>
                  <a:gd name="T33" fmla="*/ 5 h 128"/>
                  <a:gd name="T34" fmla="*/ 126 w 128"/>
                  <a:gd name="T35" fmla="*/ 1 h 128"/>
                  <a:gd name="T36" fmla="*/ 13 w 128"/>
                  <a:gd name="T37" fmla="*/ 83 h 128"/>
                  <a:gd name="T38" fmla="*/ 105 w 128"/>
                  <a:gd name="T39" fmla="*/ 21 h 128"/>
                  <a:gd name="T40" fmla="*/ 38 w 128"/>
                  <a:gd name="T41" fmla="*/ 93 h 128"/>
                  <a:gd name="T42" fmla="*/ 37 w 128"/>
                  <a:gd name="T43" fmla="*/ 93 h 128"/>
                  <a:gd name="T44" fmla="*/ 13 w 128"/>
                  <a:gd name="T45" fmla="*/ 83 h 128"/>
                  <a:gd name="T46" fmla="*/ 41 w 128"/>
                  <a:gd name="T47" fmla="*/ 96 h 128"/>
                  <a:gd name="T48" fmla="*/ 41 w 128"/>
                  <a:gd name="T49" fmla="*/ 96 h 128"/>
                  <a:gd name="T50" fmla="*/ 117 w 128"/>
                  <a:gd name="T51" fmla="*/ 15 h 128"/>
                  <a:gd name="T52" fmla="*/ 52 w 128"/>
                  <a:gd name="T53" fmla="*/ 116 h 128"/>
                  <a:gd name="T54" fmla="*/ 41 w 128"/>
                  <a:gd name="T55" fmla="*/ 96 h 128"/>
                  <a:gd name="T56" fmla="*/ 101 w 128"/>
                  <a:gd name="T57" fmla="*/ 118 h 128"/>
                  <a:gd name="T58" fmla="*/ 67 w 128"/>
                  <a:gd name="T59" fmla="*/ 105 h 128"/>
                  <a:gd name="T60" fmla="*/ 64 w 128"/>
                  <a:gd name="T61" fmla="*/ 104 h 128"/>
                  <a:gd name="T62" fmla="*/ 117 w 128"/>
                  <a:gd name="T63" fmla="*/ 23 h 128"/>
                  <a:gd name="T64" fmla="*/ 101 w 128"/>
                  <a:gd name="T65" fmla="*/ 11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28">
                    <a:moveTo>
                      <a:pt x="126" y="1"/>
                    </a:moveTo>
                    <a:cubicBezTo>
                      <a:pt x="126" y="0"/>
                      <a:pt x="125" y="0"/>
                      <a:pt x="124" y="0"/>
                    </a:cubicBezTo>
                    <a:cubicBezTo>
                      <a:pt x="123" y="0"/>
                      <a:pt x="122" y="0"/>
                      <a:pt x="122" y="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1" y="81"/>
                      <a:pt x="0" y="83"/>
                      <a:pt x="0" y="84"/>
                    </a:cubicBezTo>
                    <a:cubicBezTo>
                      <a:pt x="0" y="86"/>
                      <a:pt x="1" y="87"/>
                      <a:pt x="3" y="88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49" y="126"/>
                      <a:pt x="49" y="126"/>
                      <a:pt x="49" y="126"/>
                    </a:cubicBezTo>
                    <a:cubicBezTo>
                      <a:pt x="49" y="127"/>
                      <a:pt x="51" y="128"/>
                      <a:pt x="52" y="128"/>
                    </a:cubicBezTo>
                    <a:cubicBezTo>
                      <a:pt x="52" y="128"/>
                      <a:pt x="52" y="128"/>
                      <a:pt x="52" y="128"/>
                    </a:cubicBezTo>
                    <a:cubicBezTo>
                      <a:pt x="53" y="128"/>
                      <a:pt x="55" y="127"/>
                      <a:pt x="55" y="126"/>
                    </a:cubicBezTo>
                    <a:cubicBezTo>
                      <a:pt x="64" y="112"/>
                      <a:pt x="64" y="112"/>
                      <a:pt x="64" y="112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103" y="128"/>
                      <a:pt x="103" y="128"/>
                      <a:pt x="104" y="128"/>
                    </a:cubicBezTo>
                    <a:cubicBezTo>
                      <a:pt x="105" y="128"/>
                      <a:pt x="105" y="128"/>
                      <a:pt x="106" y="127"/>
                    </a:cubicBezTo>
                    <a:cubicBezTo>
                      <a:pt x="107" y="127"/>
                      <a:pt x="108" y="126"/>
                      <a:pt x="108" y="125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28" y="3"/>
                      <a:pt x="128" y="2"/>
                      <a:pt x="126" y="1"/>
                    </a:cubicBezTo>
                    <a:close/>
                    <a:moveTo>
                      <a:pt x="13" y="83"/>
                    </a:moveTo>
                    <a:cubicBezTo>
                      <a:pt x="105" y="21"/>
                      <a:pt x="105" y="21"/>
                      <a:pt x="105" y="21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7" y="93"/>
                      <a:pt x="37" y="93"/>
                      <a:pt x="37" y="93"/>
                    </a:cubicBezTo>
                    <a:lnTo>
                      <a:pt x="13" y="83"/>
                    </a:lnTo>
                    <a:close/>
                    <a:moveTo>
                      <a:pt x="41" y="96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117" y="15"/>
                      <a:pt x="117" y="15"/>
                      <a:pt x="117" y="15"/>
                    </a:cubicBezTo>
                    <a:cubicBezTo>
                      <a:pt x="52" y="116"/>
                      <a:pt x="52" y="116"/>
                      <a:pt x="52" y="116"/>
                    </a:cubicBezTo>
                    <a:lnTo>
                      <a:pt x="41" y="96"/>
                    </a:lnTo>
                    <a:close/>
                    <a:moveTo>
                      <a:pt x="101" y="118"/>
                    </a:moveTo>
                    <a:cubicBezTo>
                      <a:pt x="67" y="105"/>
                      <a:pt x="67" y="105"/>
                      <a:pt x="67" y="105"/>
                    </a:cubicBezTo>
                    <a:cubicBezTo>
                      <a:pt x="66" y="104"/>
                      <a:pt x="65" y="104"/>
                      <a:pt x="64" y="104"/>
                    </a:cubicBezTo>
                    <a:cubicBezTo>
                      <a:pt x="117" y="23"/>
                      <a:pt x="117" y="23"/>
                      <a:pt x="117" y="23"/>
                    </a:cubicBezTo>
                    <a:lnTo>
                      <a:pt x="101" y="118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defRPr/>
                </a:pPr>
                <a:endParaRPr lang="id-ID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4" name="组合 3"/>
          <p:cNvGrpSpPr/>
          <p:nvPr>
            <p:custDataLst>
              <p:tags r:id="rId7"/>
            </p:custDataLst>
          </p:nvPr>
        </p:nvGrpSpPr>
        <p:grpSpPr>
          <a:xfrm>
            <a:off x="2828925" y="1592580"/>
            <a:ext cx="1649095" cy="2232025"/>
            <a:chOff x="3422317" y="1893304"/>
            <a:chExt cx="2566736" cy="3474328"/>
          </a:xfrm>
        </p:grpSpPr>
        <p:sp>
          <p:nvSpPr>
            <p:cNvPr id="41" name="Freeform 7"/>
            <p:cNvSpPr/>
            <p:nvPr>
              <p:custDataLst>
                <p:tags r:id="rId8"/>
              </p:custDataLst>
            </p:nvPr>
          </p:nvSpPr>
          <p:spPr bwMode="auto">
            <a:xfrm>
              <a:off x="3444164" y="1893304"/>
              <a:ext cx="2523043" cy="3474328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000961"/>
              </a:solidFill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defTabSz="914400"/>
              <a:endParaRPr lang="en-US" sz="1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3" name="矩形 42"/>
            <p:cNvSpPr/>
            <p:nvPr>
              <p:custDataLst>
                <p:tags r:id="rId9"/>
              </p:custDataLst>
            </p:nvPr>
          </p:nvSpPr>
          <p:spPr>
            <a:xfrm>
              <a:off x="3422317" y="3120609"/>
              <a:ext cx="2566736" cy="788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lang="zh-CN" altLang="en-US" sz="1800" kern="0" dirty="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rPr>
                <a:t>基础</a:t>
              </a:r>
              <a:endParaRPr lang="zh-CN" altLang="en-US" sz="1800" kern="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298921" y="2186846"/>
              <a:ext cx="813529" cy="813529"/>
              <a:chOff x="4291637" y="2186846"/>
              <a:chExt cx="813529" cy="813529"/>
            </a:xfrm>
          </p:grpSpPr>
          <p:sp>
            <p:nvSpPr>
              <p:cNvPr id="45" name="Oval 61"/>
              <p:cNvSpPr/>
              <p:nvPr>
                <p:custDataLst>
                  <p:tags r:id="rId10"/>
                </p:custDataLst>
              </p:nvPr>
            </p:nvSpPr>
            <p:spPr>
              <a:xfrm>
                <a:off x="4291637" y="2186846"/>
                <a:ext cx="813529" cy="813529"/>
              </a:xfrm>
              <a:prstGeom prst="ellipse">
                <a:avLst/>
              </a:prstGeom>
              <a:gradFill flip="none" rotWithShape="1">
                <a:gsLst>
                  <a:gs pos="20000">
                    <a:schemeClr val="accent1"/>
                  </a:gs>
                  <a:gs pos="100000">
                    <a:schemeClr val="accent2"/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id-ID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6" name="椭圆 1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475550" y="2359935"/>
                <a:ext cx="444342" cy="443725"/>
              </a:xfrm>
              <a:custGeom>
                <a:avLst/>
                <a:gdLst>
                  <a:gd name="T0" fmla="*/ 5498 w 5622"/>
                  <a:gd name="T1" fmla="*/ 2392 h 5622"/>
                  <a:gd name="T2" fmla="*/ 5153 w 5622"/>
                  <a:gd name="T3" fmla="*/ 2392 h 5622"/>
                  <a:gd name="T4" fmla="*/ 4747 w 5622"/>
                  <a:gd name="T5" fmla="*/ 1441 h 5622"/>
                  <a:gd name="T6" fmla="*/ 4986 w 5622"/>
                  <a:gd name="T7" fmla="*/ 1202 h 5622"/>
                  <a:gd name="T8" fmla="*/ 5022 w 5622"/>
                  <a:gd name="T9" fmla="*/ 1114 h 5622"/>
                  <a:gd name="T10" fmla="*/ 4986 w 5622"/>
                  <a:gd name="T11" fmla="*/ 1026 h 5622"/>
                  <a:gd name="T12" fmla="*/ 4569 w 5622"/>
                  <a:gd name="T13" fmla="*/ 609 h 5622"/>
                  <a:gd name="T14" fmla="*/ 4393 w 5622"/>
                  <a:gd name="T15" fmla="*/ 609 h 5622"/>
                  <a:gd name="T16" fmla="*/ 4147 w 5622"/>
                  <a:gd name="T17" fmla="*/ 855 h 5622"/>
                  <a:gd name="T18" fmla="*/ 3215 w 5622"/>
                  <a:gd name="T19" fmla="*/ 474 h 5622"/>
                  <a:gd name="T20" fmla="*/ 3215 w 5622"/>
                  <a:gd name="T21" fmla="*/ 124 h 5622"/>
                  <a:gd name="T22" fmla="*/ 3090 w 5622"/>
                  <a:gd name="T23" fmla="*/ 0 h 5622"/>
                  <a:gd name="T24" fmla="*/ 2500 w 5622"/>
                  <a:gd name="T25" fmla="*/ 0 h 5622"/>
                  <a:gd name="T26" fmla="*/ 2376 w 5622"/>
                  <a:gd name="T27" fmla="*/ 124 h 5622"/>
                  <a:gd name="T28" fmla="*/ 2376 w 5622"/>
                  <a:gd name="T29" fmla="*/ 474 h 5622"/>
                  <a:gd name="T30" fmla="*/ 1437 w 5622"/>
                  <a:gd name="T31" fmla="*/ 860 h 5622"/>
                  <a:gd name="T32" fmla="*/ 1197 w 5622"/>
                  <a:gd name="T33" fmla="*/ 620 h 5622"/>
                  <a:gd name="T34" fmla="*/ 1022 w 5622"/>
                  <a:gd name="T35" fmla="*/ 620 h 5622"/>
                  <a:gd name="T36" fmla="*/ 604 w 5622"/>
                  <a:gd name="T37" fmla="*/ 1037 h 5622"/>
                  <a:gd name="T38" fmla="*/ 568 w 5622"/>
                  <a:gd name="T39" fmla="*/ 1125 h 5622"/>
                  <a:gd name="T40" fmla="*/ 604 w 5622"/>
                  <a:gd name="T41" fmla="*/ 1213 h 5622"/>
                  <a:gd name="T42" fmla="*/ 839 w 5622"/>
                  <a:gd name="T43" fmla="*/ 1448 h 5622"/>
                  <a:gd name="T44" fmla="*/ 437 w 5622"/>
                  <a:gd name="T45" fmla="*/ 2392 h 5622"/>
                  <a:gd name="T46" fmla="*/ 124 w 5622"/>
                  <a:gd name="T47" fmla="*/ 2392 h 5622"/>
                  <a:gd name="T48" fmla="*/ 0 w 5622"/>
                  <a:gd name="T49" fmla="*/ 2516 h 5622"/>
                  <a:gd name="T50" fmla="*/ 0 w 5622"/>
                  <a:gd name="T51" fmla="*/ 3106 h 5622"/>
                  <a:gd name="T52" fmla="*/ 124 w 5622"/>
                  <a:gd name="T53" fmla="*/ 3230 h 5622"/>
                  <a:gd name="T54" fmla="*/ 427 w 5622"/>
                  <a:gd name="T55" fmla="*/ 3230 h 5622"/>
                  <a:gd name="T56" fmla="*/ 814 w 5622"/>
                  <a:gd name="T57" fmla="*/ 4189 h 5622"/>
                  <a:gd name="T58" fmla="*/ 593 w 5622"/>
                  <a:gd name="T59" fmla="*/ 4409 h 5622"/>
                  <a:gd name="T60" fmla="*/ 593 w 5622"/>
                  <a:gd name="T61" fmla="*/ 4584 h 5622"/>
                  <a:gd name="T62" fmla="*/ 1011 w 5622"/>
                  <a:gd name="T63" fmla="*/ 5002 h 5622"/>
                  <a:gd name="T64" fmla="*/ 1099 w 5622"/>
                  <a:gd name="T65" fmla="*/ 5038 h 5622"/>
                  <a:gd name="T66" fmla="*/ 1186 w 5622"/>
                  <a:gd name="T67" fmla="*/ 5002 h 5622"/>
                  <a:gd name="T68" fmla="*/ 1400 w 5622"/>
                  <a:gd name="T69" fmla="*/ 4789 h 5622"/>
                  <a:gd name="T70" fmla="*/ 2376 w 5622"/>
                  <a:gd name="T71" fmla="*/ 5200 h 5622"/>
                  <a:gd name="T72" fmla="*/ 2376 w 5622"/>
                  <a:gd name="T73" fmla="*/ 5498 h 5622"/>
                  <a:gd name="T74" fmla="*/ 2500 w 5622"/>
                  <a:gd name="T75" fmla="*/ 5622 h 5622"/>
                  <a:gd name="T76" fmla="*/ 3090 w 5622"/>
                  <a:gd name="T77" fmla="*/ 5622 h 5622"/>
                  <a:gd name="T78" fmla="*/ 3215 w 5622"/>
                  <a:gd name="T79" fmla="*/ 5498 h 5622"/>
                  <a:gd name="T80" fmla="*/ 3215 w 5622"/>
                  <a:gd name="T81" fmla="*/ 5200 h 5622"/>
                  <a:gd name="T82" fmla="*/ 4184 w 5622"/>
                  <a:gd name="T83" fmla="*/ 4793 h 5622"/>
                  <a:gd name="T84" fmla="*/ 4404 w 5622"/>
                  <a:gd name="T85" fmla="*/ 5013 h 5622"/>
                  <a:gd name="T86" fmla="*/ 4580 w 5622"/>
                  <a:gd name="T87" fmla="*/ 5013 h 5622"/>
                  <a:gd name="T88" fmla="*/ 4997 w 5622"/>
                  <a:gd name="T89" fmla="*/ 4595 h 5622"/>
                  <a:gd name="T90" fmla="*/ 4997 w 5622"/>
                  <a:gd name="T91" fmla="*/ 4420 h 5622"/>
                  <a:gd name="T92" fmla="*/ 4773 w 5622"/>
                  <a:gd name="T93" fmla="*/ 4195 h 5622"/>
                  <a:gd name="T94" fmla="*/ 5164 w 5622"/>
                  <a:gd name="T95" fmla="*/ 3230 h 5622"/>
                  <a:gd name="T96" fmla="*/ 5498 w 5622"/>
                  <a:gd name="T97" fmla="*/ 3230 h 5622"/>
                  <a:gd name="T98" fmla="*/ 5622 w 5622"/>
                  <a:gd name="T99" fmla="*/ 3106 h 5622"/>
                  <a:gd name="T100" fmla="*/ 5622 w 5622"/>
                  <a:gd name="T101" fmla="*/ 2516 h 5622"/>
                  <a:gd name="T102" fmla="*/ 5498 w 5622"/>
                  <a:gd name="T103" fmla="*/ 2392 h 5622"/>
                  <a:gd name="T104" fmla="*/ 2811 w 5622"/>
                  <a:gd name="T105" fmla="*/ 4121 h 5622"/>
                  <a:gd name="T106" fmla="*/ 1501 w 5622"/>
                  <a:gd name="T107" fmla="*/ 2811 h 5622"/>
                  <a:gd name="T108" fmla="*/ 2811 w 5622"/>
                  <a:gd name="T109" fmla="*/ 1501 h 5622"/>
                  <a:gd name="T110" fmla="*/ 4121 w 5622"/>
                  <a:gd name="T111" fmla="*/ 2811 h 5622"/>
                  <a:gd name="T112" fmla="*/ 2811 w 5622"/>
                  <a:gd name="T113" fmla="*/ 4121 h 5622"/>
                  <a:gd name="T114" fmla="*/ 3308 w 5622"/>
                  <a:gd name="T115" fmla="*/ 2811 h 5622"/>
                  <a:gd name="T116" fmla="*/ 2811 w 5622"/>
                  <a:gd name="T117" fmla="*/ 3308 h 5622"/>
                  <a:gd name="T118" fmla="*/ 2314 w 5622"/>
                  <a:gd name="T119" fmla="*/ 2811 h 5622"/>
                  <a:gd name="T120" fmla="*/ 2811 w 5622"/>
                  <a:gd name="T121" fmla="*/ 2314 h 5622"/>
                  <a:gd name="T122" fmla="*/ 3308 w 5622"/>
                  <a:gd name="T123" fmla="*/ 2811 h 5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622" h="5622">
                    <a:moveTo>
                      <a:pt x="5498" y="2392"/>
                    </a:moveTo>
                    <a:lnTo>
                      <a:pt x="5153" y="2392"/>
                    </a:lnTo>
                    <a:cubicBezTo>
                      <a:pt x="5089" y="2049"/>
                      <a:pt x="4950" y="1724"/>
                      <a:pt x="4747" y="1441"/>
                    </a:cubicBezTo>
                    <a:lnTo>
                      <a:pt x="4986" y="1202"/>
                    </a:lnTo>
                    <a:cubicBezTo>
                      <a:pt x="5009" y="1179"/>
                      <a:pt x="5022" y="1147"/>
                      <a:pt x="5022" y="1114"/>
                    </a:cubicBezTo>
                    <a:cubicBezTo>
                      <a:pt x="5022" y="1081"/>
                      <a:pt x="5009" y="1050"/>
                      <a:pt x="4986" y="1026"/>
                    </a:cubicBezTo>
                    <a:lnTo>
                      <a:pt x="4569" y="609"/>
                    </a:lnTo>
                    <a:cubicBezTo>
                      <a:pt x="4520" y="561"/>
                      <a:pt x="4442" y="561"/>
                      <a:pt x="4393" y="609"/>
                    </a:cubicBezTo>
                    <a:lnTo>
                      <a:pt x="4147" y="855"/>
                    </a:lnTo>
                    <a:cubicBezTo>
                      <a:pt x="3866" y="663"/>
                      <a:pt x="3548" y="533"/>
                      <a:pt x="3215" y="474"/>
                    </a:cubicBezTo>
                    <a:lnTo>
                      <a:pt x="3215" y="124"/>
                    </a:lnTo>
                    <a:cubicBezTo>
                      <a:pt x="3215" y="56"/>
                      <a:pt x="3159" y="0"/>
                      <a:pt x="3090" y="0"/>
                    </a:cubicBezTo>
                    <a:lnTo>
                      <a:pt x="2500" y="0"/>
                    </a:lnTo>
                    <a:cubicBezTo>
                      <a:pt x="2432" y="0"/>
                      <a:pt x="2376" y="56"/>
                      <a:pt x="2376" y="124"/>
                    </a:cubicBezTo>
                    <a:lnTo>
                      <a:pt x="2376" y="474"/>
                    </a:lnTo>
                    <a:cubicBezTo>
                      <a:pt x="2040" y="534"/>
                      <a:pt x="1719" y="665"/>
                      <a:pt x="1437" y="860"/>
                    </a:cubicBezTo>
                    <a:lnTo>
                      <a:pt x="1197" y="620"/>
                    </a:lnTo>
                    <a:cubicBezTo>
                      <a:pt x="1149" y="572"/>
                      <a:pt x="1070" y="572"/>
                      <a:pt x="1022" y="620"/>
                    </a:cubicBezTo>
                    <a:lnTo>
                      <a:pt x="604" y="1037"/>
                    </a:lnTo>
                    <a:cubicBezTo>
                      <a:pt x="581" y="1061"/>
                      <a:pt x="568" y="1092"/>
                      <a:pt x="568" y="1125"/>
                    </a:cubicBezTo>
                    <a:cubicBezTo>
                      <a:pt x="568" y="1158"/>
                      <a:pt x="581" y="1190"/>
                      <a:pt x="604" y="1213"/>
                    </a:cubicBezTo>
                    <a:lnTo>
                      <a:pt x="839" y="1448"/>
                    </a:lnTo>
                    <a:cubicBezTo>
                      <a:pt x="639" y="1730"/>
                      <a:pt x="502" y="2052"/>
                      <a:pt x="437" y="2392"/>
                    </a:cubicBezTo>
                    <a:lnTo>
                      <a:pt x="124" y="2392"/>
                    </a:lnTo>
                    <a:cubicBezTo>
                      <a:pt x="56" y="2392"/>
                      <a:pt x="0" y="2447"/>
                      <a:pt x="0" y="2516"/>
                    </a:cubicBezTo>
                    <a:lnTo>
                      <a:pt x="0" y="3106"/>
                    </a:lnTo>
                    <a:cubicBezTo>
                      <a:pt x="0" y="3175"/>
                      <a:pt x="56" y="3230"/>
                      <a:pt x="124" y="3230"/>
                    </a:cubicBezTo>
                    <a:lnTo>
                      <a:pt x="427" y="3230"/>
                    </a:lnTo>
                    <a:cubicBezTo>
                      <a:pt x="484" y="3573"/>
                      <a:pt x="616" y="3900"/>
                      <a:pt x="814" y="4189"/>
                    </a:cubicBezTo>
                    <a:lnTo>
                      <a:pt x="593" y="4409"/>
                    </a:lnTo>
                    <a:cubicBezTo>
                      <a:pt x="545" y="4457"/>
                      <a:pt x="545" y="4536"/>
                      <a:pt x="593" y="4584"/>
                    </a:cubicBezTo>
                    <a:lnTo>
                      <a:pt x="1011" y="5002"/>
                    </a:lnTo>
                    <a:cubicBezTo>
                      <a:pt x="1034" y="5025"/>
                      <a:pt x="1066" y="5038"/>
                      <a:pt x="1099" y="5038"/>
                    </a:cubicBezTo>
                    <a:cubicBezTo>
                      <a:pt x="1132" y="5038"/>
                      <a:pt x="1163" y="5025"/>
                      <a:pt x="1186" y="5002"/>
                    </a:cubicBezTo>
                    <a:lnTo>
                      <a:pt x="1400" y="4789"/>
                    </a:lnTo>
                    <a:cubicBezTo>
                      <a:pt x="1690" y="4997"/>
                      <a:pt x="2024" y="5138"/>
                      <a:pt x="2376" y="5200"/>
                    </a:cubicBezTo>
                    <a:lnTo>
                      <a:pt x="2376" y="5498"/>
                    </a:lnTo>
                    <a:cubicBezTo>
                      <a:pt x="2376" y="5566"/>
                      <a:pt x="2432" y="5622"/>
                      <a:pt x="2500" y="5622"/>
                    </a:cubicBezTo>
                    <a:lnTo>
                      <a:pt x="3090" y="5622"/>
                    </a:lnTo>
                    <a:cubicBezTo>
                      <a:pt x="3159" y="5622"/>
                      <a:pt x="3215" y="5566"/>
                      <a:pt x="3215" y="5498"/>
                    </a:cubicBezTo>
                    <a:lnTo>
                      <a:pt x="3215" y="5200"/>
                    </a:lnTo>
                    <a:cubicBezTo>
                      <a:pt x="3564" y="5138"/>
                      <a:pt x="3895" y="4999"/>
                      <a:pt x="4184" y="4793"/>
                    </a:cubicBezTo>
                    <a:lnTo>
                      <a:pt x="4404" y="5013"/>
                    </a:lnTo>
                    <a:cubicBezTo>
                      <a:pt x="4451" y="5059"/>
                      <a:pt x="4533" y="5059"/>
                      <a:pt x="4580" y="5013"/>
                    </a:cubicBezTo>
                    <a:lnTo>
                      <a:pt x="4997" y="4595"/>
                    </a:lnTo>
                    <a:cubicBezTo>
                      <a:pt x="5046" y="4547"/>
                      <a:pt x="5046" y="4468"/>
                      <a:pt x="4997" y="4420"/>
                    </a:cubicBezTo>
                    <a:lnTo>
                      <a:pt x="4773" y="4195"/>
                    </a:lnTo>
                    <a:cubicBezTo>
                      <a:pt x="4973" y="3905"/>
                      <a:pt x="5106" y="3575"/>
                      <a:pt x="5164" y="3230"/>
                    </a:cubicBezTo>
                    <a:lnTo>
                      <a:pt x="5498" y="3230"/>
                    </a:lnTo>
                    <a:cubicBezTo>
                      <a:pt x="5566" y="3230"/>
                      <a:pt x="5622" y="3175"/>
                      <a:pt x="5622" y="3106"/>
                    </a:cubicBezTo>
                    <a:lnTo>
                      <a:pt x="5622" y="2516"/>
                    </a:lnTo>
                    <a:cubicBezTo>
                      <a:pt x="5622" y="2447"/>
                      <a:pt x="5566" y="2392"/>
                      <a:pt x="5498" y="2392"/>
                    </a:cubicBezTo>
                    <a:close/>
                    <a:moveTo>
                      <a:pt x="2811" y="4121"/>
                    </a:moveTo>
                    <a:cubicBezTo>
                      <a:pt x="2088" y="4121"/>
                      <a:pt x="1501" y="3534"/>
                      <a:pt x="1501" y="2811"/>
                    </a:cubicBezTo>
                    <a:cubicBezTo>
                      <a:pt x="1501" y="2088"/>
                      <a:pt x="2088" y="1501"/>
                      <a:pt x="2811" y="1501"/>
                    </a:cubicBezTo>
                    <a:cubicBezTo>
                      <a:pt x="3534" y="1501"/>
                      <a:pt x="4121" y="2088"/>
                      <a:pt x="4121" y="2811"/>
                    </a:cubicBezTo>
                    <a:cubicBezTo>
                      <a:pt x="4121" y="3534"/>
                      <a:pt x="3534" y="4121"/>
                      <a:pt x="2811" y="4121"/>
                    </a:cubicBezTo>
                    <a:close/>
                    <a:moveTo>
                      <a:pt x="3308" y="2811"/>
                    </a:moveTo>
                    <a:cubicBezTo>
                      <a:pt x="3308" y="3086"/>
                      <a:pt x="3085" y="3308"/>
                      <a:pt x="2811" y="3308"/>
                    </a:cubicBezTo>
                    <a:cubicBezTo>
                      <a:pt x="2537" y="3308"/>
                      <a:pt x="2314" y="3086"/>
                      <a:pt x="2314" y="2811"/>
                    </a:cubicBezTo>
                    <a:cubicBezTo>
                      <a:pt x="2314" y="2537"/>
                      <a:pt x="2537" y="2314"/>
                      <a:pt x="2811" y="2314"/>
                    </a:cubicBezTo>
                    <a:cubicBezTo>
                      <a:pt x="3085" y="2314"/>
                      <a:pt x="3308" y="2537"/>
                      <a:pt x="3308" y="281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342900">
                  <a:defRPr/>
                </a:pP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47" name="组合 46"/>
          <p:cNvGrpSpPr/>
          <p:nvPr>
            <p:custDataLst>
              <p:tags r:id="rId12"/>
            </p:custDataLst>
          </p:nvPr>
        </p:nvGrpSpPr>
        <p:grpSpPr>
          <a:xfrm>
            <a:off x="4938395" y="1592580"/>
            <a:ext cx="1649095" cy="2232025"/>
            <a:chOff x="6235033" y="1893304"/>
            <a:chExt cx="2566736" cy="3474328"/>
          </a:xfrm>
        </p:grpSpPr>
        <p:sp>
          <p:nvSpPr>
            <p:cNvPr id="48" name="Freeform 7"/>
            <p:cNvSpPr/>
            <p:nvPr>
              <p:custDataLst>
                <p:tags r:id="rId13"/>
              </p:custDataLst>
            </p:nvPr>
          </p:nvSpPr>
          <p:spPr bwMode="auto">
            <a:xfrm>
              <a:off x="6256880" y="1893304"/>
              <a:ext cx="2523043" cy="3474328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000961"/>
              </a:solidFill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defTabSz="914400"/>
              <a:endParaRPr lang="en-US" sz="1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9" name="矩形 48"/>
            <p:cNvSpPr/>
            <p:nvPr>
              <p:custDataLst>
                <p:tags r:id="rId14"/>
              </p:custDataLst>
            </p:nvPr>
          </p:nvSpPr>
          <p:spPr>
            <a:xfrm>
              <a:off x="6235033" y="3120609"/>
              <a:ext cx="2566736" cy="788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lang="zh-CN" altLang="en-US" sz="1800" kern="0" dirty="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rPr>
                <a:t>关键</a:t>
              </a:r>
              <a:endParaRPr lang="zh-CN" altLang="en-US" sz="1800" kern="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111637" y="2186846"/>
              <a:ext cx="813529" cy="813529"/>
              <a:chOff x="7102874" y="2186846"/>
              <a:chExt cx="813529" cy="813529"/>
            </a:xfrm>
          </p:grpSpPr>
          <p:sp>
            <p:nvSpPr>
              <p:cNvPr id="51" name="Oval 61"/>
              <p:cNvSpPr/>
              <p:nvPr>
                <p:custDataLst>
                  <p:tags r:id="rId15"/>
                </p:custDataLst>
              </p:nvPr>
            </p:nvSpPr>
            <p:spPr>
              <a:xfrm>
                <a:off x="7102874" y="2186846"/>
                <a:ext cx="813529" cy="813529"/>
              </a:xfrm>
              <a:prstGeom prst="ellipse">
                <a:avLst/>
              </a:prstGeom>
              <a:gradFill flip="none" rotWithShape="1">
                <a:gsLst>
                  <a:gs pos="20000">
                    <a:schemeClr val="accent1"/>
                  </a:gs>
                  <a:gs pos="100000">
                    <a:schemeClr val="accent2"/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id-ID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2" name="Freeform 249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7321490" y="2371748"/>
                <a:ext cx="376296" cy="443725"/>
              </a:xfrm>
              <a:custGeom>
                <a:avLst/>
                <a:gdLst>
                  <a:gd name="T0" fmla="*/ 0 w 78"/>
                  <a:gd name="T1" fmla="*/ 84 h 92"/>
                  <a:gd name="T2" fmla="*/ 30 w 78"/>
                  <a:gd name="T3" fmla="*/ 19 h 92"/>
                  <a:gd name="T4" fmla="*/ 39 w 78"/>
                  <a:gd name="T5" fmla="*/ 26 h 92"/>
                  <a:gd name="T6" fmla="*/ 39 w 78"/>
                  <a:gd name="T7" fmla="*/ 26 h 92"/>
                  <a:gd name="T8" fmla="*/ 39 w 78"/>
                  <a:gd name="T9" fmla="*/ 26 h 92"/>
                  <a:gd name="T10" fmla="*/ 40 w 78"/>
                  <a:gd name="T11" fmla="*/ 26 h 92"/>
                  <a:gd name="T12" fmla="*/ 40 w 78"/>
                  <a:gd name="T13" fmla="*/ 27 h 92"/>
                  <a:gd name="T14" fmla="*/ 41 w 78"/>
                  <a:gd name="T15" fmla="*/ 27 h 92"/>
                  <a:gd name="T16" fmla="*/ 41 w 78"/>
                  <a:gd name="T17" fmla="*/ 27 h 92"/>
                  <a:gd name="T18" fmla="*/ 42 w 78"/>
                  <a:gd name="T19" fmla="*/ 28 h 92"/>
                  <a:gd name="T20" fmla="*/ 42 w 78"/>
                  <a:gd name="T21" fmla="*/ 28 h 92"/>
                  <a:gd name="T22" fmla="*/ 43 w 78"/>
                  <a:gd name="T23" fmla="*/ 28 h 92"/>
                  <a:gd name="T24" fmla="*/ 43 w 78"/>
                  <a:gd name="T25" fmla="*/ 29 h 92"/>
                  <a:gd name="T26" fmla="*/ 43 w 78"/>
                  <a:gd name="T27" fmla="*/ 29 h 92"/>
                  <a:gd name="T28" fmla="*/ 44 w 78"/>
                  <a:gd name="T29" fmla="*/ 29 h 92"/>
                  <a:gd name="T30" fmla="*/ 48 w 78"/>
                  <a:gd name="T31" fmla="*/ 32 h 92"/>
                  <a:gd name="T32" fmla="*/ 49 w 78"/>
                  <a:gd name="T33" fmla="*/ 33 h 92"/>
                  <a:gd name="T34" fmla="*/ 49 w 78"/>
                  <a:gd name="T35" fmla="*/ 33 h 92"/>
                  <a:gd name="T36" fmla="*/ 49 w 78"/>
                  <a:gd name="T37" fmla="*/ 33 h 92"/>
                  <a:gd name="T38" fmla="*/ 50 w 78"/>
                  <a:gd name="T39" fmla="*/ 34 h 92"/>
                  <a:gd name="T40" fmla="*/ 50 w 78"/>
                  <a:gd name="T41" fmla="*/ 34 h 92"/>
                  <a:gd name="T42" fmla="*/ 51 w 78"/>
                  <a:gd name="T43" fmla="*/ 34 h 92"/>
                  <a:gd name="T44" fmla="*/ 51 w 78"/>
                  <a:gd name="T45" fmla="*/ 34 h 92"/>
                  <a:gd name="T46" fmla="*/ 52 w 78"/>
                  <a:gd name="T47" fmla="*/ 35 h 92"/>
                  <a:gd name="T48" fmla="*/ 52 w 78"/>
                  <a:gd name="T49" fmla="*/ 35 h 92"/>
                  <a:gd name="T50" fmla="*/ 53 w 78"/>
                  <a:gd name="T51" fmla="*/ 35 h 92"/>
                  <a:gd name="T52" fmla="*/ 53 w 78"/>
                  <a:gd name="T53" fmla="*/ 36 h 92"/>
                  <a:gd name="T54" fmla="*/ 53 w 78"/>
                  <a:gd name="T55" fmla="*/ 36 h 92"/>
                  <a:gd name="T56" fmla="*/ 49 w 78"/>
                  <a:gd name="T57" fmla="*/ 78 h 92"/>
                  <a:gd name="T58" fmla="*/ 8 w 78"/>
                  <a:gd name="T59" fmla="*/ 90 h 92"/>
                  <a:gd name="T60" fmla="*/ 35 w 78"/>
                  <a:gd name="T61" fmla="*/ 63 h 92"/>
                  <a:gd name="T62" fmla="*/ 19 w 78"/>
                  <a:gd name="T63" fmla="*/ 52 h 92"/>
                  <a:gd name="T64" fmla="*/ 3 w 78"/>
                  <a:gd name="T65" fmla="*/ 87 h 92"/>
                  <a:gd name="T66" fmla="*/ 74 w 78"/>
                  <a:gd name="T67" fmla="*/ 92 h 92"/>
                  <a:gd name="T68" fmla="*/ 54 w 78"/>
                  <a:gd name="T69" fmla="*/ 82 h 92"/>
                  <a:gd name="T70" fmla="*/ 69 w 78"/>
                  <a:gd name="T71" fmla="*/ 42 h 92"/>
                  <a:gd name="T72" fmla="*/ 35 w 78"/>
                  <a:gd name="T73" fmla="*/ 0 h 92"/>
                  <a:gd name="T74" fmla="*/ 69 w 78"/>
                  <a:gd name="T75" fmla="*/ 4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92">
                    <a:moveTo>
                      <a:pt x="3" y="87"/>
                    </a:moveTo>
                    <a:cubicBezTo>
                      <a:pt x="2" y="86"/>
                      <a:pt x="1" y="85"/>
                      <a:pt x="0" y="84"/>
                    </a:cubicBezTo>
                    <a:cubicBezTo>
                      <a:pt x="0" y="71"/>
                      <a:pt x="0" y="58"/>
                      <a:pt x="1" y="44"/>
                    </a:cubicBezTo>
                    <a:cubicBezTo>
                      <a:pt x="12" y="40"/>
                      <a:pt x="22" y="31"/>
                      <a:pt x="30" y="19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54" y="54"/>
                      <a:pt x="49" y="66"/>
                      <a:pt x="49" y="78"/>
                    </a:cubicBezTo>
                    <a:cubicBezTo>
                      <a:pt x="36" y="83"/>
                      <a:pt x="24" y="87"/>
                      <a:pt x="11" y="92"/>
                    </a:cubicBezTo>
                    <a:cubicBezTo>
                      <a:pt x="10" y="91"/>
                      <a:pt x="9" y="91"/>
                      <a:pt x="8" y="90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8" y="68"/>
                      <a:pt x="32" y="67"/>
                      <a:pt x="35" y="63"/>
                    </a:cubicBezTo>
                    <a:cubicBezTo>
                      <a:pt x="38" y="59"/>
                      <a:pt x="37" y="53"/>
                      <a:pt x="33" y="50"/>
                    </a:cubicBezTo>
                    <a:cubicBezTo>
                      <a:pt x="28" y="47"/>
                      <a:pt x="22" y="48"/>
                      <a:pt x="19" y="52"/>
                    </a:cubicBezTo>
                    <a:cubicBezTo>
                      <a:pt x="16" y="56"/>
                      <a:pt x="17" y="61"/>
                      <a:pt x="20" y="64"/>
                    </a:cubicBezTo>
                    <a:cubicBezTo>
                      <a:pt x="3" y="87"/>
                      <a:pt x="3" y="87"/>
                      <a:pt x="3" y="87"/>
                    </a:cubicBezTo>
                    <a:close/>
                    <a:moveTo>
                      <a:pt x="27" y="92"/>
                    </a:moveTo>
                    <a:cubicBezTo>
                      <a:pt x="74" y="92"/>
                      <a:pt x="74" y="92"/>
                      <a:pt x="74" y="92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54" y="82"/>
                      <a:pt x="54" y="82"/>
                      <a:pt x="54" y="82"/>
                    </a:cubicBezTo>
                    <a:cubicBezTo>
                      <a:pt x="27" y="92"/>
                      <a:pt x="27" y="92"/>
                      <a:pt x="27" y="92"/>
                    </a:cubicBezTo>
                    <a:close/>
                    <a:moveTo>
                      <a:pt x="69" y="42"/>
                    </a:moveTo>
                    <a:cubicBezTo>
                      <a:pt x="78" y="30"/>
                      <a:pt x="78" y="30"/>
                      <a:pt x="78" y="3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11"/>
                      <a:pt x="26" y="11"/>
                      <a:pt x="26" y="11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defTabSz="342900">
                  <a:defRPr/>
                </a:pPr>
                <a:endParaRPr lang="zh-CN" altLang="en-US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69" name="组合 68"/>
          <p:cNvGrpSpPr/>
          <p:nvPr>
            <p:custDataLst>
              <p:tags r:id="rId17"/>
            </p:custDataLst>
          </p:nvPr>
        </p:nvGrpSpPr>
        <p:grpSpPr>
          <a:xfrm>
            <a:off x="7047865" y="1592580"/>
            <a:ext cx="1649095" cy="2232025"/>
            <a:chOff x="9047750" y="1893304"/>
            <a:chExt cx="2566736" cy="3474328"/>
          </a:xfrm>
        </p:grpSpPr>
        <p:sp>
          <p:nvSpPr>
            <p:cNvPr id="70" name="Freeform 7"/>
            <p:cNvSpPr/>
            <p:nvPr>
              <p:custDataLst>
                <p:tags r:id="rId18"/>
              </p:custDataLst>
            </p:nvPr>
          </p:nvSpPr>
          <p:spPr bwMode="auto">
            <a:xfrm>
              <a:off x="9069597" y="1893304"/>
              <a:ext cx="2523043" cy="3474328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000961"/>
              </a:solidFill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defTabSz="914400"/>
              <a:endParaRPr lang="en-US" sz="1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1" name="矩形 70"/>
            <p:cNvSpPr/>
            <p:nvPr>
              <p:custDataLst>
                <p:tags r:id="rId19"/>
              </p:custDataLst>
            </p:nvPr>
          </p:nvSpPr>
          <p:spPr>
            <a:xfrm>
              <a:off x="9047750" y="3120609"/>
              <a:ext cx="2566736" cy="788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lang="zh-CN" altLang="en-US" sz="1800" kern="0" dirty="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rPr>
                <a:t>要害</a:t>
              </a:r>
              <a:endParaRPr lang="en-US" altLang="zh-CN" sz="1800" kern="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9924354" y="2186846"/>
              <a:ext cx="813529" cy="813529"/>
              <a:chOff x="9914112" y="2186846"/>
              <a:chExt cx="813529" cy="813529"/>
            </a:xfrm>
          </p:grpSpPr>
          <p:sp>
            <p:nvSpPr>
              <p:cNvPr id="73" name="Oval 61"/>
              <p:cNvSpPr/>
              <p:nvPr>
                <p:custDataLst>
                  <p:tags r:id="rId20"/>
                </p:custDataLst>
              </p:nvPr>
            </p:nvSpPr>
            <p:spPr>
              <a:xfrm>
                <a:off x="9914112" y="2186846"/>
                <a:ext cx="813529" cy="813529"/>
              </a:xfrm>
              <a:prstGeom prst="ellipse">
                <a:avLst/>
              </a:prstGeom>
              <a:gradFill flip="none" rotWithShape="1">
                <a:gsLst>
                  <a:gs pos="20000">
                    <a:schemeClr val="accent1"/>
                  </a:gs>
                  <a:gs pos="100000">
                    <a:schemeClr val="accent2"/>
                  </a:gs>
                </a:gsLst>
                <a:lin ang="162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id-ID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4" name="形状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0130103" y="2386442"/>
                <a:ext cx="381547" cy="414336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vert="horz" wrap="square" lIns="85954" tIns="42977" rIns="85954" bIns="42977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868045" y="1179195"/>
            <a:ext cx="3048000" cy="29908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全面从严治党</a:t>
            </a:r>
            <a:endParaRPr lang="zh-CN" altLang="en-US" sz="1800">
              <a:solidFill>
                <a:schemeClr val="accent1">
                  <a:lumMod val="5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2"/>
            </p:custDataLst>
          </p:nvPr>
        </p:nvSpPr>
        <p:spPr>
          <a:xfrm>
            <a:off x="741045" y="3074670"/>
            <a:ext cx="161417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6670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加强党的领导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3"/>
            </p:custDataLst>
          </p:nvPr>
        </p:nvSpPr>
        <p:spPr>
          <a:xfrm>
            <a:off x="2846705" y="3074670"/>
            <a:ext cx="161417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6670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在全面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4"/>
            </p:custDataLst>
          </p:nvPr>
        </p:nvSpPr>
        <p:spPr>
          <a:xfrm>
            <a:off x="4954270" y="3084195"/>
            <a:ext cx="161417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6670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在严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5"/>
            </p:custDataLst>
          </p:nvPr>
        </p:nvSpPr>
        <p:spPr>
          <a:xfrm>
            <a:off x="7065010" y="3093720"/>
            <a:ext cx="161417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6670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在治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6595" y="3966528"/>
            <a:ext cx="7982585" cy="9220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必须真管真严、敢管敢严、长管长严，把严的基调、严的措施、严的氛围长期坚持下去。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</p:spTree>
    <p:custDataLst>
      <p:tags r:id="rId2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18820" y="696595"/>
            <a:ext cx="8275955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党的十八大以来，我们党靠“严”字破局，扭转了一段时期党内宽松软的局面。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704850" y="1182847"/>
            <a:ext cx="7667625" cy="3198971"/>
            <a:chOff x="1480" y="2729"/>
            <a:chExt cx="16100" cy="6717"/>
          </a:xfrm>
        </p:grpSpPr>
        <p:sp>
          <p:nvSpPr>
            <p:cNvPr id="31" name="矩形 30"/>
            <p:cNvSpPr/>
            <p:nvPr>
              <p:custDataLst>
                <p:tags r:id="rId2"/>
              </p:custDataLst>
            </p:nvPr>
          </p:nvSpPr>
          <p:spPr>
            <a:xfrm>
              <a:off x="1480" y="2729"/>
              <a:ext cx="7697" cy="2956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3" name="直角三角形 52"/>
            <p:cNvSpPr/>
            <p:nvPr>
              <p:custDataLst>
                <p:tags r:id="rId3"/>
              </p:custDataLst>
            </p:nvPr>
          </p:nvSpPr>
          <p:spPr>
            <a:xfrm>
              <a:off x="1876" y="3220"/>
              <a:ext cx="1547" cy="1906"/>
            </a:xfrm>
            <a:prstGeom prst="rtTriangle">
              <a:avLst/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4" name="文本框 53"/>
            <p:cNvSpPr txBox="1"/>
            <p:nvPr>
              <p:custDataLst>
                <p:tags r:id="rId4"/>
              </p:custDataLst>
            </p:nvPr>
          </p:nvSpPr>
          <p:spPr>
            <a:xfrm>
              <a:off x="1876" y="3475"/>
              <a:ext cx="1555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spc="11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01</a:t>
              </a:r>
              <a:endParaRPr lang="en-US" altLang="zh-CN" sz="3000" spc="113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5" name="矩形 54"/>
            <p:cNvSpPr/>
            <p:nvPr>
              <p:custDataLst>
                <p:tags r:id="rId5"/>
              </p:custDataLst>
            </p:nvPr>
          </p:nvSpPr>
          <p:spPr>
            <a:xfrm>
              <a:off x="9883" y="2729"/>
              <a:ext cx="7697" cy="2956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6" name="直角三角形 55"/>
            <p:cNvSpPr/>
            <p:nvPr>
              <p:custDataLst>
                <p:tags r:id="rId6"/>
              </p:custDataLst>
            </p:nvPr>
          </p:nvSpPr>
          <p:spPr>
            <a:xfrm>
              <a:off x="10279" y="3220"/>
              <a:ext cx="1547" cy="1906"/>
            </a:xfrm>
            <a:prstGeom prst="rtTriangle">
              <a:avLst/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7"/>
              </p:custDataLst>
            </p:nvPr>
          </p:nvSpPr>
          <p:spPr>
            <a:xfrm>
              <a:off x="10279" y="3493"/>
              <a:ext cx="1555" cy="1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spc="11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02</a:t>
              </a:r>
              <a:endParaRPr lang="en-US" altLang="zh-CN" sz="3000" spc="113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8" name="矩形 57"/>
            <p:cNvSpPr/>
            <p:nvPr>
              <p:custDataLst>
                <p:tags r:id="rId8"/>
              </p:custDataLst>
            </p:nvPr>
          </p:nvSpPr>
          <p:spPr>
            <a:xfrm>
              <a:off x="1480" y="6454"/>
              <a:ext cx="7697" cy="2956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0" name="直角三角形 59"/>
            <p:cNvSpPr/>
            <p:nvPr>
              <p:custDataLst>
                <p:tags r:id="rId9"/>
              </p:custDataLst>
            </p:nvPr>
          </p:nvSpPr>
          <p:spPr>
            <a:xfrm>
              <a:off x="1876" y="6945"/>
              <a:ext cx="1547" cy="1906"/>
            </a:xfrm>
            <a:prstGeom prst="rtTriangle">
              <a:avLst/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10"/>
              </p:custDataLst>
            </p:nvPr>
          </p:nvSpPr>
          <p:spPr>
            <a:xfrm>
              <a:off x="1876" y="7200"/>
              <a:ext cx="1555" cy="1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spc="11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03</a:t>
              </a:r>
              <a:endParaRPr lang="en-US" altLang="zh-CN" sz="3000" spc="113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6" name="矩形 65"/>
            <p:cNvSpPr/>
            <p:nvPr>
              <p:custDataLst>
                <p:tags r:id="rId11"/>
              </p:custDataLst>
            </p:nvPr>
          </p:nvSpPr>
          <p:spPr>
            <a:xfrm>
              <a:off x="9883" y="6454"/>
              <a:ext cx="7697" cy="2956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7" name="直角三角形 66"/>
            <p:cNvSpPr/>
            <p:nvPr>
              <p:custDataLst>
                <p:tags r:id="rId12"/>
              </p:custDataLst>
            </p:nvPr>
          </p:nvSpPr>
          <p:spPr>
            <a:xfrm>
              <a:off x="10279" y="6945"/>
              <a:ext cx="1547" cy="1906"/>
            </a:xfrm>
            <a:prstGeom prst="rtTriangle">
              <a:avLst/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13"/>
              </p:custDataLst>
            </p:nvPr>
          </p:nvSpPr>
          <p:spPr>
            <a:xfrm>
              <a:off x="10279" y="7236"/>
              <a:ext cx="1555" cy="1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spc="11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04</a:t>
              </a:r>
              <a:endParaRPr lang="en-US" altLang="zh-CN" sz="3000" spc="113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838" y="2956"/>
              <a:ext cx="5155" cy="2362"/>
              <a:chOff x="3889" y="2790"/>
              <a:chExt cx="5155" cy="2362"/>
            </a:xfrm>
          </p:grpSpPr>
          <p:sp>
            <p:nvSpPr>
              <p:cNvPr id="62" name="文本框 6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889" y="2790"/>
                <a:ext cx="3927" cy="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6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政治上从严淬炼</a:t>
                </a:r>
                <a:endParaRPr lang="zh-CN" altLang="en-US" sz="16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3" name="文本框 62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3889" y="3411"/>
                <a:ext cx="5155" cy="1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fontAlgn="auto">
                  <a:lnSpc>
                    <a:spcPct val="110000"/>
                  </a:lnSpc>
                </a:pPr>
                <a:r>
                  <a:rPr lang="zh-CN" altLang="en-US" sz="1400">
                    <a:solidFill>
                      <a:schemeClr val="tx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  <a:sym typeface="思源宋体 CN" panose="02020400000000000000" pitchFamily="18" charset="-122"/>
                  </a:rPr>
                  <a:t>严肃党内政治生活，从严执行民主集中制，严查“七个有之”问题，净化党内政治生态；</a:t>
                </a:r>
                <a:endPara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12173" y="2956"/>
              <a:ext cx="5155" cy="1491"/>
              <a:chOff x="3889" y="2790"/>
              <a:chExt cx="5155" cy="1491"/>
            </a:xfrm>
          </p:grpSpPr>
          <p:sp>
            <p:nvSpPr>
              <p:cNvPr id="65" name="文本框 64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889" y="2790"/>
                <a:ext cx="3927" cy="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6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作风上从严整治</a:t>
                </a:r>
                <a:endParaRPr lang="zh-CN" altLang="en-US" sz="16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5" name="文本框 74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3889" y="3506"/>
                <a:ext cx="5155" cy="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400"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从小事小节抓起，严查公款吃喝、特权思想，推动党风政风持续向好；</a:t>
                </a:r>
                <a:endParaRPr lang="zh-CN" altLang="en-US" sz="1400"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12174" y="6646"/>
              <a:ext cx="5155" cy="2800"/>
              <a:chOff x="3889" y="2790"/>
              <a:chExt cx="5155" cy="2800"/>
            </a:xfrm>
          </p:grpSpPr>
          <p:sp>
            <p:nvSpPr>
              <p:cNvPr id="77" name="文本框 7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3889" y="2790"/>
                <a:ext cx="3927" cy="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6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反腐上从严亮剑</a:t>
                </a:r>
                <a:endParaRPr lang="zh-CN" altLang="en-US" sz="16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8" name="文本框 77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3889" y="3411"/>
                <a:ext cx="5155" cy="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fontAlgn="auto">
                  <a:lnSpc>
                    <a:spcPct val="110000"/>
                  </a:lnSpc>
                </a:pPr>
                <a:r>
                  <a:rPr lang="zh-CN" altLang="en-US" sz="1400">
                    <a:solidFill>
                      <a:schemeClr val="tx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  <a:sym typeface="思源宋体 CN" panose="02020400000000000000" pitchFamily="18" charset="-122"/>
                  </a:rPr>
                  <a:t>“打虎”“拍蝇”“猎狐”多管齐下，充分彰显了我们党刀刃向内、从严治吏的坚定决心。</a:t>
                </a:r>
                <a:endPara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3838" y="6666"/>
              <a:ext cx="5155" cy="2614"/>
              <a:chOff x="3889" y="2790"/>
              <a:chExt cx="5155" cy="2614"/>
            </a:xfrm>
          </p:grpSpPr>
          <p:sp>
            <p:nvSpPr>
              <p:cNvPr id="80" name="文本框 79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3889" y="2790"/>
                <a:ext cx="3927" cy="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6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纪律上从严约束</a:t>
                </a:r>
                <a:endParaRPr lang="zh-CN" altLang="en-US" sz="16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1" name="文本框 80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3889" y="3506"/>
                <a:ext cx="5155" cy="1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完善纪律处分、巡视巡察、问责追责体系，纪律红线成为不可触碰的高压线；</a:t>
                </a:r>
                <a:endPara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</p:grpSp>
      </p:grpSp>
      <p:sp>
        <p:nvSpPr>
          <p:cNvPr id="83" name="文本框 82"/>
          <p:cNvSpPr txBox="1"/>
          <p:nvPr/>
        </p:nvSpPr>
        <p:spPr>
          <a:xfrm>
            <a:off x="718820" y="4587240"/>
            <a:ext cx="7860030" cy="28130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通过推动严的基调常态化，淬炼党员干部作风形象，不断夯实党的执政根基。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22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贯穿一个“严”字：彰显一严到底的实践常态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9" name="组合 18"/>
          <p:cNvGrpSpPr/>
          <p:nvPr>
            <p:custDataLst>
              <p:tags r:id="rId1"/>
            </p:custDataLst>
          </p:nvPr>
        </p:nvGrpSpPr>
        <p:grpSpPr>
          <a:xfrm>
            <a:off x="498157" y="1467803"/>
            <a:ext cx="8496777" cy="3083243"/>
            <a:chOff x="1046" y="3082"/>
            <a:chExt cx="17841" cy="6474"/>
          </a:xfrm>
        </p:grpSpPr>
        <p:sp>
          <p:nvSpPr>
            <p:cNvPr id="10" name="任意多边形 50"/>
            <p:cNvSpPr/>
            <p:nvPr>
              <p:custDataLst>
                <p:tags r:id="rId2"/>
              </p:custDataLst>
            </p:nvPr>
          </p:nvSpPr>
          <p:spPr>
            <a:xfrm>
              <a:off x="1154" y="5536"/>
              <a:ext cx="16910" cy="82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0">
                  <a:schemeClr val="accent1"/>
                </a:gs>
                <a:gs pos="100000">
                  <a:schemeClr val="accent2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cs typeface="+mn-ea"/>
                <a:sym typeface="思源宋体 CN" panose="02020400000000000000" pitchFamily="18" charset="-122"/>
              </a:endParaRPr>
            </a:p>
          </p:txBody>
        </p:sp>
        <p:cxnSp>
          <p:nvCxnSpPr>
            <p:cNvPr id="11" name="直接连接符 10"/>
            <p:cNvCxnSpPr/>
            <p:nvPr>
              <p:custDataLst>
                <p:tags r:id="rId3"/>
              </p:custDataLst>
            </p:nvPr>
          </p:nvCxnSpPr>
          <p:spPr>
            <a:xfrm>
              <a:off x="4676" y="3276"/>
              <a:ext cx="0" cy="2268"/>
            </a:xfrm>
            <a:prstGeom prst="line">
              <a:avLst/>
            </a:prstGeom>
            <a:ln>
              <a:solidFill>
                <a:schemeClr val="accent1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"/>
              </p:custDataLst>
            </p:nvPr>
          </p:nvCxnSpPr>
          <p:spPr>
            <a:xfrm>
              <a:off x="14008" y="3276"/>
              <a:ext cx="0" cy="2268"/>
            </a:xfrm>
            <a:prstGeom prst="line">
              <a:avLst/>
            </a:prstGeom>
            <a:ln>
              <a:solidFill>
                <a:schemeClr val="accent1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5"/>
              </p:custDataLst>
            </p:nvPr>
          </p:nvCxnSpPr>
          <p:spPr>
            <a:xfrm>
              <a:off x="9609" y="6360"/>
              <a:ext cx="0" cy="2041"/>
            </a:xfrm>
            <a:prstGeom prst="line">
              <a:avLst/>
            </a:prstGeom>
            <a:ln>
              <a:solidFill>
                <a:schemeClr val="accent1"/>
              </a:solidFill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6"/>
              </p:custDataLst>
            </p:nvPr>
          </p:nvSpPr>
          <p:spPr>
            <a:xfrm>
              <a:off x="5652" y="3701"/>
              <a:ext cx="7896" cy="1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压实党委（党组）主体责任、纪委监督责任，层层传导从严压力，杜绝责任虚化空转；</a:t>
              </a:r>
              <a:endPara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0434" y="7329"/>
              <a:ext cx="7147" cy="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rPr>
                <a:t>既以刚性约束管住干部乱作为，又以正向激励引导干部敢担当善作为，让从严管理既有力度又有温度。</a:t>
              </a:r>
              <a:endPara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046" y="3082"/>
              <a:ext cx="17841" cy="6455"/>
              <a:chOff x="2609" y="-669"/>
              <a:chExt cx="17841" cy="6455"/>
            </a:xfrm>
          </p:grpSpPr>
          <p:sp>
            <p:nvSpPr>
              <p:cNvPr id="42" name="文本框 4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885" y="2787"/>
                <a:ext cx="6597" cy="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  <a:sym typeface="思源宋体 CN" panose="02020400000000000000" pitchFamily="18" charset="-122"/>
                  </a:rPr>
                  <a:t>在“全面”上持续发力</a:t>
                </a:r>
                <a:endParaRPr lang="zh-CN" altLang="en-US" sz="18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609" y="3559"/>
                <a:ext cx="7147" cy="2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auto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tx1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Light" panose="020B0300000000000000" charset="-122"/>
                    <a:sym typeface="思源宋体 CN" panose="02020400000000000000" pitchFamily="18" charset="-122"/>
                  </a:rPr>
                  <a:t>从严抓好党的政治、思想、组织、作风、纪律建设，把从严要求覆盖全体党员、各级党组织，不存在特殊党员、例外岗位；</a:t>
                </a:r>
                <a:endParaRPr lang="zh-CN" altLang="en-US" sz="1400">
                  <a:solidFill>
                    <a:schemeClr val="tx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Light" panose="020B0300000000000000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" name="文本框 6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7825" y="-669"/>
                <a:ext cx="6597" cy="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  <a:sym typeface="思源宋体 CN" panose="02020400000000000000" pitchFamily="18" charset="-122"/>
                  </a:rPr>
                  <a:t>在“要害之治”上持续发力</a:t>
                </a:r>
                <a:endParaRPr lang="zh-CN" altLang="en-US" sz="18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1370" y="2800"/>
                <a:ext cx="9080" cy="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>
                    <a:solidFill>
                      <a:schemeClr val="accent1">
                        <a:lumMod val="50000"/>
                      </a:schemeClr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cs typeface="思源黑体 CN Medium" panose="020B0600000000000000" pitchFamily="34" charset="-122"/>
                    <a:sym typeface="思源宋体 CN" panose="02020400000000000000" pitchFamily="18" charset="-122"/>
                  </a:rPr>
                  <a:t>坚持严管厚爱结合、落实“三个区分开来”</a:t>
                </a:r>
                <a:endParaRPr lang="zh-CN" altLang="en-US" sz="1800">
                  <a:solidFill>
                    <a:schemeClr val="accent1">
                      <a:lumMod val="50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  <a:sym typeface="思源宋体 CN" panose="02020400000000000000" pitchFamily="18" charset="-122"/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718820" y="696595"/>
            <a:ext cx="8275955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把严的标准贯穿管党治党各领域、全过程，实现从严治理常态化长效化。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46" name="椭圆 18"/>
          <p:cNvSpPr/>
          <p:nvPr>
            <p:custDataLst>
              <p:tags r:id="rId12"/>
            </p:custDataLst>
          </p:nvPr>
        </p:nvSpPr>
        <p:spPr>
          <a:xfrm>
            <a:off x="2060693" y="2657999"/>
            <a:ext cx="333257" cy="332794"/>
          </a:xfrm>
          <a:custGeom>
            <a:avLst/>
            <a:gdLst>
              <a:gd name="T0" fmla="*/ 5498 w 5622"/>
              <a:gd name="T1" fmla="*/ 2392 h 5622"/>
              <a:gd name="T2" fmla="*/ 5153 w 5622"/>
              <a:gd name="T3" fmla="*/ 2392 h 5622"/>
              <a:gd name="T4" fmla="*/ 4747 w 5622"/>
              <a:gd name="T5" fmla="*/ 1441 h 5622"/>
              <a:gd name="T6" fmla="*/ 4986 w 5622"/>
              <a:gd name="T7" fmla="*/ 1202 h 5622"/>
              <a:gd name="T8" fmla="*/ 5022 w 5622"/>
              <a:gd name="T9" fmla="*/ 1114 h 5622"/>
              <a:gd name="T10" fmla="*/ 4986 w 5622"/>
              <a:gd name="T11" fmla="*/ 1026 h 5622"/>
              <a:gd name="T12" fmla="*/ 4569 w 5622"/>
              <a:gd name="T13" fmla="*/ 609 h 5622"/>
              <a:gd name="T14" fmla="*/ 4393 w 5622"/>
              <a:gd name="T15" fmla="*/ 609 h 5622"/>
              <a:gd name="T16" fmla="*/ 4147 w 5622"/>
              <a:gd name="T17" fmla="*/ 855 h 5622"/>
              <a:gd name="T18" fmla="*/ 3215 w 5622"/>
              <a:gd name="T19" fmla="*/ 474 h 5622"/>
              <a:gd name="T20" fmla="*/ 3215 w 5622"/>
              <a:gd name="T21" fmla="*/ 124 h 5622"/>
              <a:gd name="T22" fmla="*/ 3090 w 5622"/>
              <a:gd name="T23" fmla="*/ 0 h 5622"/>
              <a:gd name="T24" fmla="*/ 2500 w 5622"/>
              <a:gd name="T25" fmla="*/ 0 h 5622"/>
              <a:gd name="T26" fmla="*/ 2376 w 5622"/>
              <a:gd name="T27" fmla="*/ 124 h 5622"/>
              <a:gd name="T28" fmla="*/ 2376 w 5622"/>
              <a:gd name="T29" fmla="*/ 474 h 5622"/>
              <a:gd name="T30" fmla="*/ 1437 w 5622"/>
              <a:gd name="T31" fmla="*/ 860 h 5622"/>
              <a:gd name="T32" fmla="*/ 1197 w 5622"/>
              <a:gd name="T33" fmla="*/ 620 h 5622"/>
              <a:gd name="T34" fmla="*/ 1022 w 5622"/>
              <a:gd name="T35" fmla="*/ 620 h 5622"/>
              <a:gd name="T36" fmla="*/ 604 w 5622"/>
              <a:gd name="T37" fmla="*/ 1037 h 5622"/>
              <a:gd name="T38" fmla="*/ 568 w 5622"/>
              <a:gd name="T39" fmla="*/ 1125 h 5622"/>
              <a:gd name="T40" fmla="*/ 604 w 5622"/>
              <a:gd name="T41" fmla="*/ 1213 h 5622"/>
              <a:gd name="T42" fmla="*/ 839 w 5622"/>
              <a:gd name="T43" fmla="*/ 1448 h 5622"/>
              <a:gd name="T44" fmla="*/ 437 w 5622"/>
              <a:gd name="T45" fmla="*/ 2392 h 5622"/>
              <a:gd name="T46" fmla="*/ 124 w 5622"/>
              <a:gd name="T47" fmla="*/ 2392 h 5622"/>
              <a:gd name="T48" fmla="*/ 0 w 5622"/>
              <a:gd name="T49" fmla="*/ 2516 h 5622"/>
              <a:gd name="T50" fmla="*/ 0 w 5622"/>
              <a:gd name="T51" fmla="*/ 3106 h 5622"/>
              <a:gd name="T52" fmla="*/ 124 w 5622"/>
              <a:gd name="T53" fmla="*/ 3230 h 5622"/>
              <a:gd name="T54" fmla="*/ 427 w 5622"/>
              <a:gd name="T55" fmla="*/ 3230 h 5622"/>
              <a:gd name="T56" fmla="*/ 814 w 5622"/>
              <a:gd name="T57" fmla="*/ 4189 h 5622"/>
              <a:gd name="T58" fmla="*/ 593 w 5622"/>
              <a:gd name="T59" fmla="*/ 4409 h 5622"/>
              <a:gd name="T60" fmla="*/ 593 w 5622"/>
              <a:gd name="T61" fmla="*/ 4584 h 5622"/>
              <a:gd name="T62" fmla="*/ 1011 w 5622"/>
              <a:gd name="T63" fmla="*/ 5002 h 5622"/>
              <a:gd name="T64" fmla="*/ 1099 w 5622"/>
              <a:gd name="T65" fmla="*/ 5038 h 5622"/>
              <a:gd name="T66" fmla="*/ 1186 w 5622"/>
              <a:gd name="T67" fmla="*/ 5002 h 5622"/>
              <a:gd name="T68" fmla="*/ 1400 w 5622"/>
              <a:gd name="T69" fmla="*/ 4789 h 5622"/>
              <a:gd name="T70" fmla="*/ 2376 w 5622"/>
              <a:gd name="T71" fmla="*/ 5200 h 5622"/>
              <a:gd name="T72" fmla="*/ 2376 w 5622"/>
              <a:gd name="T73" fmla="*/ 5498 h 5622"/>
              <a:gd name="T74" fmla="*/ 2500 w 5622"/>
              <a:gd name="T75" fmla="*/ 5622 h 5622"/>
              <a:gd name="T76" fmla="*/ 3090 w 5622"/>
              <a:gd name="T77" fmla="*/ 5622 h 5622"/>
              <a:gd name="T78" fmla="*/ 3215 w 5622"/>
              <a:gd name="T79" fmla="*/ 5498 h 5622"/>
              <a:gd name="T80" fmla="*/ 3215 w 5622"/>
              <a:gd name="T81" fmla="*/ 5200 h 5622"/>
              <a:gd name="T82" fmla="*/ 4184 w 5622"/>
              <a:gd name="T83" fmla="*/ 4793 h 5622"/>
              <a:gd name="T84" fmla="*/ 4404 w 5622"/>
              <a:gd name="T85" fmla="*/ 5013 h 5622"/>
              <a:gd name="T86" fmla="*/ 4580 w 5622"/>
              <a:gd name="T87" fmla="*/ 5013 h 5622"/>
              <a:gd name="T88" fmla="*/ 4997 w 5622"/>
              <a:gd name="T89" fmla="*/ 4595 h 5622"/>
              <a:gd name="T90" fmla="*/ 4997 w 5622"/>
              <a:gd name="T91" fmla="*/ 4420 h 5622"/>
              <a:gd name="T92" fmla="*/ 4773 w 5622"/>
              <a:gd name="T93" fmla="*/ 4195 h 5622"/>
              <a:gd name="T94" fmla="*/ 5164 w 5622"/>
              <a:gd name="T95" fmla="*/ 3230 h 5622"/>
              <a:gd name="T96" fmla="*/ 5498 w 5622"/>
              <a:gd name="T97" fmla="*/ 3230 h 5622"/>
              <a:gd name="T98" fmla="*/ 5622 w 5622"/>
              <a:gd name="T99" fmla="*/ 3106 h 5622"/>
              <a:gd name="T100" fmla="*/ 5622 w 5622"/>
              <a:gd name="T101" fmla="*/ 2516 h 5622"/>
              <a:gd name="T102" fmla="*/ 5498 w 5622"/>
              <a:gd name="T103" fmla="*/ 2392 h 5622"/>
              <a:gd name="T104" fmla="*/ 2811 w 5622"/>
              <a:gd name="T105" fmla="*/ 4121 h 5622"/>
              <a:gd name="T106" fmla="*/ 1501 w 5622"/>
              <a:gd name="T107" fmla="*/ 2811 h 5622"/>
              <a:gd name="T108" fmla="*/ 2811 w 5622"/>
              <a:gd name="T109" fmla="*/ 1501 h 5622"/>
              <a:gd name="T110" fmla="*/ 4121 w 5622"/>
              <a:gd name="T111" fmla="*/ 2811 h 5622"/>
              <a:gd name="T112" fmla="*/ 2811 w 5622"/>
              <a:gd name="T113" fmla="*/ 4121 h 5622"/>
              <a:gd name="T114" fmla="*/ 3308 w 5622"/>
              <a:gd name="T115" fmla="*/ 2811 h 5622"/>
              <a:gd name="T116" fmla="*/ 2811 w 5622"/>
              <a:gd name="T117" fmla="*/ 3308 h 5622"/>
              <a:gd name="T118" fmla="*/ 2314 w 5622"/>
              <a:gd name="T119" fmla="*/ 2811 h 5622"/>
              <a:gd name="T120" fmla="*/ 2811 w 5622"/>
              <a:gd name="T121" fmla="*/ 2314 h 5622"/>
              <a:gd name="T122" fmla="*/ 3308 w 5622"/>
              <a:gd name="T123" fmla="*/ 2811 h 5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622" h="5622">
                <a:moveTo>
                  <a:pt x="5498" y="2392"/>
                </a:moveTo>
                <a:lnTo>
                  <a:pt x="5153" y="2392"/>
                </a:lnTo>
                <a:cubicBezTo>
                  <a:pt x="5089" y="2049"/>
                  <a:pt x="4950" y="1724"/>
                  <a:pt x="4747" y="1441"/>
                </a:cubicBezTo>
                <a:lnTo>
                  <a:pt x="4986" y="1202"/>
                </a:lnTo>
                <a:cubicBezTo>
                  <a:pt x="5009" y="1179"/>
                  <a:pt x="5022" y="1147"/>
                  <a:pt x="5022" y="1114"/>
                </a:cubicBezTo>
                <a:cubicBezTo>
                  <a:pt x="5022" y="1081"/>
                  <a:pt x="5009" y="1050"/>
                  <a:pt x="4986" y="1026"/>
                </a:cubicBezTo>
                <a:lnTo>
                  <a:pt x="4569" y="609"/>
                </a:lnTo>
                <a:cubicBezTo>
                  <a:pt x="4520" y="561"/>
                  <a:pt x="4442" y="561"/>
                  <a:pt x="4393" y="609"/>
                </a:cubicBezTo>
                <a:lnTo>
                  <a:pt x="4147" y="855"/>
                </a:lnTo>
                <a:cubicBezTo>
                  <a:pt x="3866" y="663"/>
                  <a:pt x="3548" y="533"/>
                  <a:pt x="3215" y="474"/>
                </a:cubicBezTo>
                <a:lnTo>
                  <a:pt x="3215" y="124"/>
                </a:lnTo>
                <a:cubicBezTo>
                  <a:pt x="3215" y="56"/>
                  <a:pt x="3159" y="0"/>
                  <a:pt x="3090" y="0"/>
                </a:cubicBezTo>
                <a:lnTo>
                  <a:pt x="2500" y="0"/>
                </a:lnTo>
                <a:cubicBezTo>
                  <a:pt x="2432" y="0"/>
                  <a:pt x="2376" y="56"/>
                  <a:pt x="2376" y="124"/>
                </a:cubicBezTo>
                <a:lnTo>
                  <a:pt x="2376" y="474"/>
                </a:lnTo>
                <a:cubicBezTo>
                  <a:pt x="2040" y="534"/>
                  <a:pt x="1719" y="665"/>
                  <a:pt x="1437" y="860"/>
                </a:cubicBezTo>
                <a:lnTo>
                  <a:pt x="1197" y="620"/>
                </a:lnTo>
                <a:cubicBezTo>
                  <a:pt x="1149" y="572"/>
                  <a:pt x="1070" y="572"/>
                  <a:pt x="1022" y="620"/>
                </a:cubicBezTo>
                <a:lnTo>
                  <a:pt x="604" y="1037"/>
                </a:lnTo>
                <a:cubicBezTo>
                  <a:pt x="581" y="1061"/>
                  <a:pt x="568" y="1092"/>
                  <a:pt x="568" y="1125"/>
                </a:cubicBezTo>
                <a:cubicBezTo>
                  <a:pt x="568" y="1158"/>
                  <a:pt x="581" y="1190"/>
                  <a:pt x="604" y="1213"/>
                </a:cubicBezTo>
                <a:lnTo>
                  <a:pt x="839" y="1448"/>
                </a:lnTo>
                <a:cubicBezTo>
                  <a:pt x="639" y="1730"/>
                  <a:pt x="502" y="2052"/>
                  <a:pt x="437" y="2392"/>
                </a:cubicBezTo>
                <a:lnTo>
                  <a:pt x="124" y="2392"/>
                </a:lnTo>
                <a:cubicBezTo>
                  <a:pt x="56" y="2392"/>
                  <a:pt x="0" y="2447"/>
                  <a:pt x="0" y="2516"/>
                </a:cubicBezTo>
                <a:lnTo>
                  <a:pt x="0" y="3106"/>
                </a:lnTo>
                <a:cubicBezTo>
                  <a:pt x="0" y="3175"/>
                  <a:pt x="56" y="3230"/>
                  <a:pt x="124" y="3230"/>
                </a:cubicBezTo>
                <a:lnTo>
                  <a:pt x="427" y="3230"/>
                </a:lnTo>
                <a:cubicBezTo>
                  <a:pt x="484" y="3573"/>
                  <a:pt x="616" y="3900"/>
                  <a:pt x="814" y="4189"/>
                </a:cubicBezTo>
                <a:lnTo>
                  <a:pt x="593" y="4409"/>
                </a:lnTo>
                <a:cubicBezTo>
                  <a:pt x="545" y="4457"/>
                  <a:pt x="545" y="4536"/>
                  <a:pt x="593" y="4584"/>
                </a:cubicBezTo>
                <a:lnTo>
                  <a:pt x="1011" y="5002"/>
                </a:lnTo>
                <a:cubicBezTo>
                  <a:pt x="1034" y="5025"/>
                  <a:pt x="1066" y="5038"/>
                  <a:pt x="1099" y="5038"/>
                </a:cubicBezTo>
                <a:cubicBezTo>
                  <a:pt x="1132" y="5038"/>
                  <a:pt x="1163" y="5025"/>
                  <a:pt x="1186" y="5002"/>
                </a:cubicBezTo>
                <a:lnTo>
                  <a:pt x="1400" y="4789"/>
                </a:lnTo>
                <a:cubicBezTo>
                  <a:pt x="1690" y="4997"/>
                  <a:pt x="2024" y="5138"/>
                  <a:pt x="2376" y="5200"/>
                </a:cubicBezTo>
                <a:lnTo>
                  <a:pt x="2376" y="5498"/>
                </a:lnTo>
                <a:cubicBezTo>
                  <a:pt x="2376" y="5566"/>
                  <a:pt x="2432" y="5622"/>
                  <a:pt x="2500" y="5622"/>
                </a:cubicBezTo>
                <a:lnTo>
                  <a:pt x="3090" y="5622"/>
                </a:lnTo>
                <a:cubicBezTo>
                  <a:pt x="3159" y="5622"/>
                  <a:pt x="3215" y="5566"/>
                  <a:pt x="3215" y="5498"/>
                </a:cubicBezTo>
                <a:lnTo>
                  <a:pt x="3215" y="5200"/>
                </a:lnTo>
                <a:cubicBezTo>
                  <a:pt x="3564" y="5138"/>
                  <a:pt x="3895" y="4999"/>
                  <a:pt x="4184" y="4793"/>
                </a:cubicBezTo>
                <a:lnTo>
                  <a:pt x="4404" y="5013"/>
                </a:lnTo>
                <a:cubicBezTo>
                  <a:pt x="4451" y="5059"/>
                  <a:pt x="4533" y="5059"/>
                  <a:pt x="4580" y="5013"/>
                </a:cubicBezTo>
                <a:lnTo>
                  <a:pt x="4997" y="4595"/>
                </a:lnTo>
                <a:cubicBezTo>
                  <a:pt x="5046" y="4547"/>
                  <a:pt x="5046" y="4468"/>
                  <a:pt x="4997" y="4420"/>
                </a:cubicBezTo>
                <a:lnTo>
                  <a:pt x="4773" y="4195"/>
                </a:lnTo>
                <a:cubicBezTo>
                  <a:pt x="4973" y="3905"/>
                  <a:pt x="5106" y="3575"/>
                  <a:pt x="5164" y="3230"/>
                </a:cubicBezTo>
                <a:lnTo>
                  <a:pt x="5498" y="3230"/>
                </a:lnTo>
                <a:cubicBezTo>
                  <a:pt x="5566" y="3230"/>
                  <a:pt x="5622" y="3175"/>
                  <a:pt x="5622" y="3106"/>
                </a:cubicBezTo>
                <a:lnTo>
                  <a:pt x="5622" y="2516"/>
                </a:lnTo>
                <a:cubicBezTo>
                  <a:pt x="5622" y="2447"/>
                  <a:pt x="5566" y="2392"/>
                  <a:pt x="5498" y="2392"/>
                </a:cubicBezTo>
                <a:close/>
                <a:moveTo>
                  <a:pt x="2811" y="4121"/>
                </a:moveTo>
                <a:cubicBezTo>
                  <a:pt x="2088" y="4121"/>
                  <a:pt x="1501" y="3534"/>
                  <a:pt x="1501" y="2811"/>
                </a:cubicBezTo>
                <a:cubicBezTo>
                  <a:pt x="1501" y="2088"/>
                  <a:pt x="2088" y="1501"/>
                  <a:pt x="2811" y="1501"/>
                </a:cubicBezTo>
                <a:cubicBezTo>
                  <a:pt x="3534" y="1501"/>
                  <a:pt x="4121" y="2088"/>
                  <a:pt x="4121" y="2811"/>
                </a:cubicBezTo>
                <a:cubicBezTo>
                  <a:pt x="4121" y="3534"/>
                  <a:pt x="3534" y="4121"/>
                  <a:pt x="2811" y="4121"/>
                </a:cubicBezTo>
                <a:close/>
                <a:moveTo>
                  <a:pt x="3308" y="2811"/>
                </a:moveTo>
                <a:cubicBezTo>
                  <a:pt x="3308" y="3086"/>
                  <a:pt x="3085" y="3308"/>
                  <a:pt x="2811" y="3308"/>
                </a:cubicBezTo>
                <a:cubicBezTo>
                  <a:pt x="2537" y="3308"/>
                  <a:pt x="2314" y="3086"/>
                  <a:pt x="2314" y="2811"/>
                </a:cubicBezTo>
                <a:cubicBezTo>
                  <a:pt x="2314" y="2537"/>
                  <a:pt x="2537" y="2314"/>
                  <a:pt x="2811" y="2314"/>
                </a:cubicBezTo>
                <a:cubicBezTo>
                  <a:pt x="3085" y="2314"/>
                  <a:pt x="3308" y="2537"/>
                  <a:pt x="3308" y="2811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900">
              <a:defRPr/>
            </a:pPr>
            <a:endParaRPr lang="zh-CN" altLang="en-US" sz="1350" dirty="0">
              <a:solidFill>
                <a:prstClr val="white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Freeform 10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4433255" y="2667391"/>
            <a:ext cx="285662" cy="284740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defRPr/>
            </a:pPr>
            <a:endParaRPr lang="id-ID" kern="0" dirty="0">
              <a:solidFill>
                <a:prstClr val="black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2" name="Freeform 249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6530517" y="2657969"/>
            <a:ext cx="282222" cy="332794"/>
          </a:xfrm>
          <a:custGeom>
            <a:avLst/>
            <a:gdLst>
              <a:gd name="T0" fmla="*/ 0 w 78"/>
              <a:gd name="T1" fmla="*/ 84 h 92"/>
              <a:gd name="T2" fmla="*/ 30 w 78"/>
              <a:gd name="T3" fmla="*/ 19 h 92"/>
              <a:gd name="T4" fmla="*/ 39 w 78"/>
              <a:gd name="T5" fmla="*/ 26 h 92"/>
              <a:gd name="T6" fmla="*/ 39 w 78"/>
              <a:gd name="T7" fmla="*/ 26 h 92"/>
              <a:gd name="T8" fmla="*/ 39 w 78"/>
              <a:gd name="T9" fmla="*/ 26 h 92"/>
              <a:gd name="T10" fmla="*/ 40 w 78"/>
              <a:gd name="T11" fmla="*/ 26 h 92"/>
              <a:gd name="T12" fmla="*/ 40 w 78"/>
              <a:gd name="T13" fmla="*/ 27 h 92"/>
              <a:gd name="T14" fmla="*/ 41 w 78"/>
              <a:gd name="T15" fmla="*/ 27 h 92"/>
              <a:gd name="T16" fmla="*/ 41 w 78"/>
              <a:gd name="T17" fmla="*/ 27 h 92"/>
              <a:gd name="T18" fmla="*/ 42 w 78"/>
              <a:gd name="T19" fmla="*/ 28 h 92"/>
              <a:gd name="T20" fmla="*/ 42 w 78"/>
              <a:gd name="T21" fmla="*/ 28 h 92"/>
              <a:gd name="T22" fmla="*/ 43 w 78"/>
              <a:gd name="T23" fmla="*/ 28 h 92"/>
              <a:gd name="T24" fmla="*/ 43 w 78"/>
              <a:gd name="T25" fmla="*/ 29 h 92"/>
              <a:gd name="T26" fmla="*/ 43 w 78"/>
              <a:gd name="T27" fmla="*/ 29 h 92"/>
              <a:gd name="T28" fmla="*/ 44 w 78"/>
              <a:gd name="T29" fmla="*/ 29 h 92"/>
              <a:gd name="T30" fmla="*/ 48 w 78"/>
              <a:gd name="T31" fmla="*/ 32 h 92"/>
              <a:gd name="T32" fmla="*/ 49 w 78"/>
              <a:gd name="T33" fmla="*/ 33 h 92"/>
              <a:gd name="T34" fmla="*/ 49 w 78"/>
              <a:gd name="T35" fmla="*/ 33 h 92"/>
              <a:gd name="T36" fmla="*/ 49 w 78"/>
              <a:gd name="T37" fmla="*/ 33 h 92"/>
              <a:gd name="T38" fmla="*/ 50 w 78"/>
              <a:gd name="T39" fmla="*/ 34 h 92"/>
              <a:gd name="T40" fmla="*/ 50 w 78"/>
              <a:gd name="T41" fmla="*/ 34 h 92"/>
              <a:gd name="T42" fmla="*/ 51 w 78"/>
              <a:gd name="T43" fmla="*/ 34 h 92"/>
              <a:gd name="T44" fmla="*/ 51 w 78"/>
              <a:gd name="T45" fmla="*/ 34 h 92"/>
              <a:gd name="T46" fmla="*/ 52 w 78"/>
              <a:gd name="T47" fmla="*/ 35 h 92"/>
              <a:gd name="T48" fmla="*/ 52 w 78"/>
              <a:gd name="T49" fmla="*/ 35 h 92"/>
              <a:gd name="T50" fmla="*/ 53 w 78"/>
              <a:gd name="T51" fmla="*/ 35 h 92"/>
              <a:gd name="T52" fmla="*/ 53 w 78"/>
              <a:gd name="T53" fmla="*/ 36 h 92"/>
              <a:gd name="T54" fmla="*/ 53 w 78"/>
              <a:gd name="T55" fmla="*/ 36 h 92"/>
              <a:gd name="T56" fmla="*/ 49 w 78"/>
              <a:gd name="T57" fmla="*/ 78 h 92"/>
              <a:gd name="T58" fmla="*/ 8 w 78"/>
              <a:gd name="T59" fmla="*/ 90 h 92"/>
              <a:gd name="T60" fmla="*/ 35 w 78"/>
              <a:gd name="T61" fmla="*/ 63 h 92"/>
              <a:gd name="T62" fmla="*/ 19 w 78"/>
              <a:gd name="T63" fmla="*/ 52 h 92"/>
              <a:gd name="T64" fmla="*/ 3 w 78"/>
              <a:gd name="T65" fmla="*/ 87 h 92"/>
              <a:gd name="T66" fmla="*/ 74 w 78"/>
              <a:gd name="T67" fmla="*/ 92 h 92"/>
              <a:gd name="T68" fmla="*/ 54 w 78"/>
              <a:gd name="T69" fmla="*/ 82 h 92"/>
              <a:gd name="T70" fmla="*/ 69 w 78"/>
              <a:gd name="T71" fmla="*/ 42 h 92"/>
              <a:gd name="T72" fmla="*/ 35 w 78"/>
              <a:gd name="T73" fmla="*/ 0 h 92"/>
              <a:gd name="T74" fmla="*/ 69 w 78"/>
              <a:gd name="T75" fmla="*/ 4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342900">
              <a:defRPr/>
            </a:pP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5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贯穿一个“严”字：彰显一严到底的实践常态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1113155" y="1879600"/>
            <a:ext cx="6918325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四、突出一个“实”字：锤炼求真务实的科学方法</a:t>
            </a:r>
            <a:endParaRPr lang="zh-CN" altLang="en-US" sz="2400" dirty="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pic>
        <p:nvPicPr>
          <p:cNvPr id="14" name="图片 13" descr="85fb03ec0d19e7e8d4e4226e4d07cdda"/>
          <p:cNvPicPr>
            <a:picLocks noChangeAspect="1"/>
          </p:cNvPicPr>
          <p:nvPr/>
        </p:nvPicPr>
        <p:blipFill>
          <a:blip r:embed="rId2"/>
          <a:srcRect t="57390"/>
          <a:stretch>
            <a:fillRect/>
          </a:stretch>
        </p:blipFill>
        <p:spPr>
          <a:xfrm>
            <a:off x="635" y="3771900"/>
            <a:ext cx="9143365" cy="137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997199" cy="969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突出一个“实”字：锤炼求真务实的科学方法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8820" y="696595"/>
            <a:ext cx="8275955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抓而不紧，等于不抓；抓而不实，等于白抓。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2" name="矩形: 圆角 8"/>
          <p:cNvSpPr/>
          <p:nvPr>
            <p:custDataLst>
              <p:tags r:id="rId2"/>
            </p:custDataLst>
          </p:nvPr>
        </p:nvSpPr>
        <p:spPr>
          <a:xfrm>
            <a:off x="756920" y="1890395"/>
            <a:ext cx="1891665" cy="601345"/>
          </a:xfrm>
          <a:prstGeom prst="roundRect">
            <a:avLst>
              <a:gd name="adj" fmla="val 6120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求真务实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  <p:sp>
        <p:nvSpPr>
          <p:cNvPr id="55" name="矩形 54"/>
          <p:cNvSpPr/>
          <p:nvPr>
            <p:custDataLst>
              <p:tags r:id="rId3"/>
            </p:custDataLst>
          </p:nvPr>
        </p:nvSpPr>
        <p:spPr>
          <a:xfrm>
            <a:off x="3616325" y="1496060"/>
            <a:ext cx="3665855" cy="54927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是中国共产党人的重要思想方法和工作原则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3616325" y="2336800"/>
            <a:ext cx="3665855" cy="54927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也是推进全面从严治党的内在要求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cxnSp>
        <p:nvCxnSpPr>
          <p:cNvPr id="13" name="直接连接符 12"/>
          <p:cNvCxnSpPr>
            <a:stCxn id="2" idx="3"/>
            <a:endCxn id="55" idx="1"/>
          </p:cNvCxnSpPr>
          <p:nvPr/>
        </p:nvCxnSpPr>
        <p:spPr>
          <a:xfrm flipV="1">
            <a:off x="2648585" y="1771015"/>
            <a:ext cx="967740" cy="42037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endCxn id="3" idx="1"/>
          </p:cNvCxnSpPr>
          <p:nvPr/>
        </p:nvCxnSpPr>
        <p:spPr>
          <a:xfrm>
            <a:off x="2648585" y="2191385"/>
            <a:ext cx="967740" cy="42037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18820" y="3177223"/>
            <a:ext cx="7332980" cy="133794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管党治党必须坚持一切从客观实际出发，遵循党的建设内在规律，牢固树立问题导向，聚力提升工作实效，以踏石留印、抓铁有痕的劲头，发扬钉钉子精神，把党的建设各项任务落到实处。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8820" y="696595"/>
            <a:ext cx="8275955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一是重实际，抓实作风建设。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圆角矩形 3"/>
          <p:cNvSpPr/>
          <p:nvPr>
            <p:custDataLst>
              <p:tags r:id="rId1"/>
            </p:custDataLst>
          </p:nvPr>
        </p:nvSpPr>
        <p:spPr>
          <a:xfrm>
            <a:off x="1083714" y="1533413"/>
            <a:ext cx="2322361" cy="2964235"/>
          </a:xfrm>
          <a:custGeom>
            <a:avLst/>
            <a:gdLst>
              <a:gd name="adj" fmla="val 6621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39" h="6687">
                <a:moveTo>
                  <a:pt x="5035" y="0"/>
                </a:moveTo>
                <a:lnTo>
                  <a:pt x="5041" y="3"/>
                </a:lnTo>
                <a:cubicBezTo>
                  <a:pt x="5158" y="59"/>
                  <a:pt x="5239" y="179"/>
                  <a:pt x="5239" y="318"/>
                </a:cubicBezTo>
                <a:lnTo>
                  <a:pt x="5239" y="6337"/>
                </a:lnTo>
                <a:cubicBezTo>
                  <a:pt x="5239" y="6531"/>
                  <a:pt x="5083" y="6687"/>
                  <a:pt x="4889" y="6687"/>
                </a:cubicBezTo>
                <a:lnTo>
                  <a:pt x="307" y="6687"/>
                </a:lnTo>
                <a:cubicBezTo>
                  <a:pt x="180" y="6687"/>
                  <a:pt x="69" y="6620"/>
                  <a:pt x="8" y="6519"/>
                </a:cubicBezTo>
                <a:lnTo>
                  <a:pt x="0" y="6505"/>
                </a:lnTo>
                <a:lnTo>
                  <a:pt x="10" y="6510"/>
                </a:lnTo>
                <a:cubicBezTo>
                  <a:pt x="52" y="6527"/>
                  <a:pt x="98" y="6537"/>
                  <a:pt x="146" y="6537"/>
                </a:cubicBezTo>
                <a:lnTo>
                  <a:pt x="4728" y="6537"/>
                </a:lnTo>
                <a:cubicBezTo>
                  <a:pt x="4922" y="6537"/>
                  <a:pt x="5078" y="6381"/>
                  <a:pt x="5078" y="6187"/>
                </a:cubicBezTo>
                <a:lnTo>
                  <a:pt x="5078" y="168"/>
                </a:lnTo>
                <a:cubicBezTo>
                  <a:pt x="5078" y="107"/>
                  <a:pt x="5063" y="51"/>
                  <a:pt x="5036" y="1"/>
                </a:cubicBezTo>
                <a:lnTo>
                  <a:pt x="50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72891" tIns="181927" rIns="151427" bIns="588589" numCol="1" spcCol="0" rtlCol="0" fromWordArt="0" anchor="t" anchorCtr="0" forceAA="0" compatLnSpc="1">
            <a:noAutofit/>
          </a:bodyPr>
          <a:lstStyle/>
          <a:p>
            <a:pPr lvl="0" algn="l">
              <a:lnSpc>
                <a:spcPct val="140000"/>
              </a:lnSpc>
              <a:buClrTx/>
              <a:buSzTx/>
              <a:buFontTx/>
            </a:pPr>
            <a:endParaRPr lang="zh-CN" altLang="zh-CN" sz="118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993284" y="1452735"/>
            <a:ext cx="2341422" cy="2978421"/>
          </a:xfrm>
          <a:prstGeom prst="roundRect">
            <a:avLst>
              <a:gd name="adj" fmla="val 6621"/>
            </a:avLst>
          </a:prstGeom>
          <a:solidFill>
            <a:schemeClr val="lt1">
              <a:lumMod val="10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42926" tIns="212427" rIns="242926" bIns="588589" numCol="1" spcCol="0" rtlCol="0" fromWordArt="0" anchor="t" anchorCtr="0" forceAA="0" compatLnSpc="1">
            <a:no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精准排查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11" name="圆角矩形 16"/>
          <p:cNvSpPr/>
          <p:nvPr>
            <p:custDataLst>
              <p:tags r:id="rId3"/>
            </p:custDataLst>
          </p:nvPr>
        </p:nvSpPr>
        <p:spPr>
          <a:xfrm>
            <a:off x="1142671" y="3956399"/>
            <a:ext cx="342658" cy="344431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18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118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8" name="圆角矩形 3"/>
          <p:cNvSpPr/>
          <p:nvPr>
            <p:custDataLst>
              <p:tags r:id="rId4"/>
            </p:custDataLst>
          </p:nvPr>
        </p:nvSpPr>
        <p:spPr>
          <a:xfrm>
            <a:off x="3664509" y="1533413"/>
            <a:ext cx="2322361" cy="2964235"/>
          </a:xfrm>
          <a:custGeom>
            <a:avLst/>
            <a:gdLst>
              <a:gd name="adj" fmla="val 6621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39" h="6687">
                <a:moveTo>
                  <a:pt x="5035" y="0"/>
                </a:moveTo>
                <a:lnTo>
                  <a:pt x="5041" y="3"/>
                </a:lnTo>
                <a:cubicBezTo>
                  <a:pt x="5158" y="59"/>
                  <a:pt x="5239" y="179"/>
                  <a:pt x="5239" y="318"/>
                </a:cubicBezTo>
                <a:lnTo>
                  <a:pt x="5239" y="6337"/>
                </a:lnTo>
                <a:cubicBezTo>
                  <a:pt x="5239" y="6531"/>
                  <a:pt x="5083" y="6687"/>
                  <a:pt x="4889" y="6687"/>
                </a:cubicBezTo>
                <a:lnTo>
                  <a:pt x="307" y="6687"/>
                </a:lnTo>
                <a:cubicBezTo>
                  <a:pt x="180" y="6687"/>
                  <a:pt x="69" y="6620"/>
                  <a:pt x="8" y="6519"/>
                </a:cubicBezTo>
                <a:lnTo>
                  <a:pt x="0" y="6505"/>
                </a:lnTo>
                <a:lnTo>
                  <a:pt x="10" y="6510"/>
                </a:lnTo>
                <a:cubicBezTo>
                  <a:pt x="52" y="6527"/>
                  <a:pt x="98" y="6537"/>
                  <a:pt x="146" y="6537"/>
                </a:cubicBezTo>
                <a:lnTo>
                  <a:pt x="4728" y="6537"/>
                </a:lnTo>
                <a:cubicBezTo>
                  <a:pt x="4922" y="6537"/>
                  <a:pt x="5078" y="6381"/>
                  <a:pt x="5078" y="6187"/>
                </a:cubicBezTo>
                <a:lnTo>
                  <a:pt x="5078" y="168"/>
                </a:lnTo>
                <a:cubicBezTo>
                  <a:pt x="5078" y="107"/>
                  <a:pt x="5063" y="51"/>
                  <a:pt x="5036" y="1"/>
                </a:cubicBezTo>
                <a:lnTo>
                  <a:pt x="503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72891" tIns="181927" rIns="151427" bIns="588589" numCol="1" spcCol="0" rtlCol="0" fromWordArt="0" anchor="t" anchorCtr="0" forceAA="0" compatLnSpc="1">
            <a:noAutofit/>
          </a:bodyPr>
          <a:lstStyle/>
          <a:p>
            <a:pPr lvl="0" algn="l">
              <a:lnSpc>
                <a:spcPct val="140000"/>
              </a:lnSpc>
              <a:buClrTx/>
              <a:buSzTx/>
              <a:buFontTx/>
            </a:pPr>
            <a:endParaRPr lang="zh-CN" altLang="zh-CN" sz="118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49" name="圆角矩形 3"/>
          <p:cNvSpPr/>
          <p:nvPr>
            <p:custDataLst>
              <p:tags r:id="rId5"/>
            </p:custDataLst>
          </p:nvPr>
        </p:nvSpPr>
        <p:spPr>
          <a:xfrm>
            <a:off x="3574079" y="1452735"/>
            <a:ext cx="2341422" cy="2978421"/>
          </a:xfrm>
          <a:prstGeom prst="roundRect">
            <a:avLst>
              <a:gd name="adj" fmla="val 6621"/>
            </a:avLst>
          </a:prstGeom>
          <a:solidFill>
            <a:schemeClr val="lt1">
              <a:lumMod val="100000"/>
              <a:alpha val="10000"/>
            </a:schemeClr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42926" tIns="212427" rIns="242926" bIns="588589" numCol="1" spcCol="0" rtlCol="0" fromWordArt="0" anchor="t" anchorCtr="0" forceAA="0" compatLnSpc="1">
            <a:no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根本</a:t>
            </a:r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标尺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50" name="圆角矩形 16"/>
          <p:cNvSpPr/>
          <p:nvPr>
            <p:custDataLst>
              <p:tags r:id="rId6"/>
            </p:custDataLst>
          </p:nvPr>
        </p:nvSpPr>
        <p:spPr>
          <a:xfrm>
            <a:off x="3723466" y="3956399"/>
            <a:ext cx="342658" cy="344431"/>
          </a:xfrm>
          <a:prstGeom prst="roundRect">
            <a:avLst>
              <a:gd name="adj" fmla="val 2376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18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118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2" name="圆角矩形 3"/>
          <p:cNvSpPr/>
          <p:nvPr>
            <p:custDataLst>
              <p:tags r:id="rId7"/>
            </p:custDataLst>
          </p:nvPr>
        </p:nvSpPr>
        <p:spPr>
          <a:xfrm>
            <a:off x="6235996" y="1533413"/>
            <a:ext cx="2322361" cy="2964235"/>
          </a:xfrm>
          <a:custGeom>
            <a:avLst/>
            <a:gdLst>
              <a:gd name="adj" fmla="val 6621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39" h="6687">
                <a:moveTo>
                  <a:pt x="5035" y="0"/>
                </a:moveTo>
                <a:lnTo>
                  <a:pt x="5041" y="3"/>
                </a:lnTo>
                <a:cubicBezTo>
                  <a:pt x="5158" y="59"/>
                  <a:pt x="5239" y="179"/>
                  <a:pt x="5239" y="318"/>
                </a:cubicBezTo>
                <a:lnTo>
                  <a:pt x="5239" y="6337"/>
                </a:lnTo>
                <a:cubicBezTo>
                  <a:pt x="5239" y="6531"/>
                  <a:pt x="5083" y="6687"/>
                  <a:pt x="4889" y="6687"/>
                </a:cubicBezTo>
                <a:lnTo>
                  <a:pt x="307" y="6687"/>
                </a:lnTo>
                <a:cubicBezTo>
                  <a:pt x="180" y="6687"/>
                  <a:pt x="69" y="6620"/>
                  <a:pt x="8" y="6519"/>
                </a:cubicBezTo>
                <a:lnTo>
                  <a:pt x="0" y="6505"/>
                </a:lnTo>
                <a:lnTo>
                  <a:pt x="10" y="6510"/>
                </a:lnTo>
                <a:cubicBezTo>
                  <a:pt x="52" y="6527"/>
                  <a:pt x="98" y="6537"/>
                  <a:pt x="146" y="6537"/>
                </a:cubicBezTo>
                <a:lnTo>
                  <a:pt x="4728" y="6537"/>
                </a:lnTo>
                <a:cubicBezTo>
                  <a:pt x="4922" y="6537"/>
                  <a:pt x="5078" y="6381"/>
                  <a:pt x="5078" y="6187"/>
                </a:cubicBezTo>
                <a:lnTo>
                  <a:pt x="5078" y="168"/>
                </a:lnTo>
                <a:cubicBezTo>
                  <a:pt x="5078" y="107"/>
                  <a:pt x="5063" y="51"/>
                  <a:pt x="5036" y="1"/>
                </a:cubicBezTo>
                <a:lnTo>
                  <a:pt x="503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72891" tIns="181927" rIns="151427" bIns="588589" numCol="1" spcCol="0" rtlCol="0" fromWordArt="0" anchor="t" anchorCtr="0" forceAA="0" compatLnSpc="1">
            <a:noAutofit/>
          </a:bodyPr>
          <a:lstStyle/>
          <a:p>
            <a:pPr lvl="0" algn="l">
              <a:lnSpc>
                <a:spcPct val="140000"/>
              </a:lnSpc>
              <a:buClrTx/>
              <a:buSzTx/>
              <a:buFontTx/>
            </a:pPr>
            <a:endParaRPr lang="zh-CN" altLang="zh-CN" sz="118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53" name="圆角矩形 3"/>
          <p:cNvSpPr/>
          <p:nvPr>
            <p:custDataLst>
              <p:tags r:id="rId8"/>
            </p:custDataLst>
          </p:nvPr>
        </p:nvSpPr>
        <p:spPr>
          <a:xfrm>
            <a:off x="6145566" y="1452735"/>
            <a:ext cx="2341422" cy="2978421"/>
          </a:xfrm>
          <a:prstGeom prst="roundRect">
            <a:avLst>
              <a:gd name="adj" fmla="val 6621"/>
            </a:avLst>
          </a:prstGeom>
          <a:solidFill>
            <a:schemeClr val="lt1">
              <a:lumMod val="100000"/>
              <a:alpha val="1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242926" tIns="212427" rIns="242926" bIns="588589" numCol="1" spcCol="0" rtlCol="0" fromWordArt="0" anchor="t" anchorCtr="0" forceAA="0" compatLnSpc="1">
            <a:no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重要依据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54" name="圆角矩形 16"/>
          <p:cNvSpPr/>
          <p:nvPr>
            <p:custDataLst>
              <p:tags r:id="rId9"/>
            </p:custDataLst>
          </p:nvPr>
        </p:nvSpPr>
        <p:spPr>
          <a:xfrm>
            <a:off x="6294952" y="3956399"/>
            <a:ext cx="342658" cy="344431"/>
          </a:xfrm>
          <a:prstGeom prst="roundRect">
            <a:avLst>
              <a:gd name="adj" fmla="val 2376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18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118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7745" y="2132330"/>
            <a:ext cx="2335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坚持深入基层一线，精准排查纠治作风建设中的形式主义突出问题</a:t>
            </a:r>
            <a:endParaRPr lang="zh-CN" altLang="en-US" sz="18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66160" y="2132330"/>
            <a:ext cx="23488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把群众满意不满意、高兴不高兴、答应不答应作为检验作风整治成效的根本标尺</a:t>
            </a:r>
            <a:endParaRPr lang="zh-CN" altLang="en-US" sz="18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46165" y="2339975"/>
            <a:ext cx="234886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8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将群众评判作为衡量党员干部作风状况的重要依据</a:t>
            </a:r>
            <a:endParaRPr lang="zh-CN" altLang="en-US" sz="18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突出一个“实”字：锤炼求真务实的科学方法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8820" y="696595"/>
            <a:ext cx="8275955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二是用实招，深化党内教育。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228" name="边界"/>
          <p:cNvSpPr/>
          <p:nvPr>
            <p:custDataLst>
              <p:tags r:id="rId1"/>
            </p:custDataLst>
          </p:nvPr>
        </p:nvSpPr>
        <p:spPr>
          <a:xfrm>
            <a:off x="-101177" y="938308"/>
            <a:ext cx="9142942" cy="348257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500">
              <a:solidFill>
                <a:schemeClr val="lt1"/>
              </a:solidFill>
              <a:sym typeface="+mn-ea"/>
            </a:endParaRPr>
          </a:p>
        </p:txBody>
      </p:sp>
      <p:sp>
        <p:nvSpPr>
          <p:cNvPr id="89" name="任意多边形: 形状 21"/>
          <p:cNvSpPr/>
          <p:nvPr>
            <p:custDataLst>
              <p:tags r:id="rId2"/>
            </p:custDataLst>
          </p:nvPr>
        </p:nvSpPr>
        <p:spPr>
          <a:xfrm>
            <a:off x="4183069" y="1147857"/>
            <a:ext cx="1674619" cy="1349748"/>
          </a:xfrm>
          <a:custGeom>
            <a:avLst/>
            <a:gdLst>
              <a:gd name="connsiteX0" fmla="*/ 46929 w 1866264"/>
              <a:gd name="connsiteY0" fmla="*/ 1039931 h 1503956"/>
              <a:gd name="connsiteX1" fmla="*/ 57276 w 1866264"/>
              <a:gd name="connsiteY1" fmla="*/ 1050278 h 1503956"/>
              <a:gd name="connsiteX2" fmla="*/ 46929 w 1866264"/>
              <a:gd name="connsiteY2" fmla="*/ 1039931 h 1503956"/>
              <a:gd name="connsiteX3" fmla="*/ 1837147 w 1866264"/>
              <a:gd name="connsiteY3" fmla="*/ 1022108 h 1503956"/>
              <a:gd name="connsiteX4" fmla="*/ 1819353 w 1866264"/>
              <a:gd name="connsiteY4" fmla="*/ 1039901 h 1503956"/>
              <a:gd name="connsiteX5" fmla="*/ 1819449 w 1866264"/>
              <a:gd name="connsiteY5" fmla="*/ 1039763 h 1503956"/>
              <a:gd name="connsiteX6" fmla="*/ 1819588 w 1866264"/>
              <a:gd name="connsiteY6" fmla="*/ 1039667 h 1503956"/>
              <a:gd name="connsiteX7" fmla="*/ 1837147 w 1866264"/>
              <a:gd name="connsiteY7" fmla="*/ 1022108 h 1503956"/>
              <a:gd name="connsiteX8" fmla="*/ 27605 w 1866264"/>
              <a:gd name="connsiteY8" fmla="*/ 1020607 h 1503956"/>
              <a:gd name="connsiteX9" fmla="*/ 44890 w 1866264"/>
              <a:gd name="connsiteY9" fmla="*/ 1037892 h 1503956"/>
              <a:gd name="connsiteX10" fmla="*/ 46096 w 1866264"/>
              <a:gd name="connsiteY10" fmla="*/ 1038725 h 1503956"/>
              <a:gd name="connsiteX11" fmla="*/ 46929 w 1866264"/>
              <a:gd name="connsiteY11" fmla="*/ 1039931 h 1503956"/>
              <a:gd name="connsiteX12" fmla="*/ 45902 w 1866264"/>
              <a:gd name="connsiteY12" fmla="*/ 1038904 h 1503956"/>
              <a:gd name="connsiteX13" fmla="*/ 27605 w 1866264"/>
              <a:gd name="connsiteY13" fmla="*/ 1020607 h 1503956"/>
              <a:gd name="connsiteX14" fmla="*/ 933122 w 1866264"/>
              <a:gd name="connsiteY14" fmla="*/ 0 h 1503956"/>
              <a:gd name="connsiteX15" fmla="*/ 1039939 w 1866264"/>
              <a:gd name="connsiteY15" fmla="*/ 46921 h 1503956"/>
              <a:gd name="connsiteX16" fmla="*/ 1819340 w 1866264"/>
              <a:gd name="connsiteY16" fmla="*/ 826324 h 1503956"/>
              <a:gd name="connsiteX17" fmla="*/ 1854539 w 1866264"/>
              <a:gd name="connsiteY17" fmla="*/ 988936 h 1503956"/>
              <a:gd name="connsiteX18" fmla="*/ 1819449 w 1866264"/>
              <a:gd name="connsiteY18" fmla="*/ 1039763 h 1503956"/>
              <a:gd name="connsiteX19" fmla="*/ 1768617 w 1866264"/>
              <a:gd name="connsiteY19" fmla="*/ 1074862 h 1503956"/>
              <a:gd name="connsiteX20" fmla="*/ 1605976 w 1866264"/>
              <a:gd name="connsiteY20" fmla="*/ 1039695 h 1503956"/>
              <a:gd name="connsiteX21" fmla="*/ 1415332 w 1866264"/>
              <a:gd name="connsiteY21" fmla="*/ 849050 h 1503956"/>
              <a:gd name="connsiteX22" fmla="*/ 1414918 w 1866264"/>
              <a:gd name="connsiteY22" fmla="*/ 848636 h 1503956"/>
              <a:gd name="connsiteX23" fmla="*/ 1416367 w 1866264"/>
              <a:gd name="connsiteY23" fmla="*/ 1503956 h 1503956"/>
              <a:gd name="connsiteX24" fmla="*/ 449897 w 1866264"/>
              <a:gd name="connsiteY24" fmla="*/ 1503956 h 1503956"/>
              <a:gd name="connsiteX25" fmla="*/ 449897 w 1866264"/>
              <a:gd name="connsiteY25" fmla="*/ 846559 h 1503956"/>
              <a:gd name="connsiteX26" fmla="*/ 448636 w 1866264"/>
              <a:gd name="connsiteY26" fmla="*/ 847820 h 1503956"/>
              <a:gd name="connsiteX27" fmla="*/ 258549 w 1866264"/>
              <a:gd name="connsiteY27" fmla="*/ 1037907 h 1503956"/>
              <a:gd name="connsiteX28" fmla="*/ 95875 w 1866264"/>
              <a:gd name="connsiteY28" fmla="*/ 1073096 h 1503956"/>
              <a:gd name="connsiteX29" fmla="*/ 46096 w 1866264"/>
              <a:gd name="connsiteY29" fmla="*/ 1038725 h 1503956"/>
              <a:gd name="connsiteX30" fmla="*/ 11736 w 1866264"/>
              <a:gd name="connsiteY30" fmla="*/ 988960 h 1503956"/>
              <a:gd name="connsiteX31" fmla="*/ 46911 w 1866264"/>
              <a:gd name="connsiteY31" fmla="*/ 826325 h 1503956"/>
              <a:gd name="connsiteX32" fmla="*/ 826302 w 1866264"/>
              <a:gd name="connsiteY32" fmla="*/ 46935 h 1503956"/>
              <a:gd name="connsiteX33" fmla="*/ 933122 w 1866264"/>
              <a:gd name="connsiteY33" fmla="*/ 0 h 150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866264" h="1503956">
                <a:moveTo>
                  <a:pt x="46929" y="1039931"/>
                </a:moveTo>
                <a:lnTo>
                  <a:pt x="57276" y="1050278"/>
                </a:lnTo>
                <a:cubicBezTo>
                  <a:pt x="67168" y="1060170"/>
                  <a:pt x="70390" y="1063392"/>
                  <a:pt x="46929" y="1039931"/>
                </a:cubicBezTo>
                <a:close/>
                <a:moveTo>
                  <a:pt x="1837147" y="1022108"/>
                </a:moveTo>
                <a:cubicBezTo>
                  <a:pt x="1831217" y="1028038"/>
                  <a:pt x="1772436" y="1086819"/>
                  <a:pt x="1819353" y="1039901"/>
                </a:cubicBezTo>
                <a:lnTo>
                  <a:pt x="1819449" y="1039763"/>
                </a:lnTo>
                <a:lnTo>
                  <a:pt x="1819588" y="1039667"/>
                </a:lnTo>
                <a:cubicBezTo>
                  <a:pt x="1835228" y="1024027"/>
                  <a:pt x="1839124" y="1020131"/>
                  <a:pt x="1837147" y="1022108"/>
                </a:cubicBezTo>
                <a:close/>
                <a:moveTo>
                  <a:pt x="27605" y="1020607"/>
                </a:moveTo>
                <a:cubicBezTo>
                  <a:pt x="25460" y="1018462"/>
                  <a:pt x="29245" y="1022247"/>
                  <a:pt x="44890" y="1037892"/>
                </a:cubicBezTo>
                <a:lnTo>
                  <a:pt x="46096" y="1038725"/>
                </a:lnTo>
                <a:lnTo>
                  <a:pt x="46929" y="1039931"/>
                </a:lnTo>
                <a:lnTo>
                  <a:pt x="45902" y="1038904"/>
                </a:lnTo>
                <a:cubicBezTo>
                  <a:pt x="37826" y="1030828"/>
                  <a:pt x="29750" y="1022752"/>
                  <a:pt x="27605" y="1020607"/>
                </a:cubicBezTo>
                <a:close/>
                <a:moveTo>
                  <a:pt x="933122" y="0"/>
                </a:moveTo>
                <a:cubicBezTo>
                  <a:pt x="970889" y="-3"/>
                  <a:pt x="1008655" y="15636"/>
                  <a:pt x="1039939" y="46921"/>
                </a:cubicBezTo>
                <a:cubicBezTo>
                  <a:pt x="1102509" y="109491"/>
                  <a:pt x="1756786" y="763767"/>
                  <a:pt x="1819340" y="826324"/>
                </a:cubicBezTo>
                <a:cubicBezTo>
                  <a:pt x="1866259" y="873240"/>
                  <a:pt x="1877994" y="934732"/>
                  <a:pt x="1854539" y="988936"/>
                </a:cubicBezTo>
                <a:lnTo>
                  <a:pt x="1819449" y="1039763"/>
                </a:lnTo>
                <a:lnTo>
                  <a:pt x="1768617" y="1074862"/>
                </a:lnTo>
                <a:cubicBezTo>
                  <a:pt x="1714404" y="1098331"/>
                  <a:pt x="1652897" y="1086616"/>
                  <a:pt x="1605976" y="1039695"/>
                </a:cubicBezTo>
                <a:cubicBezTo>
                  <a:pt x="1582516" y="1016235"/>
                  <a:pt x="1505606" y="939324"/>
                  <a:pt x="1415332" y="849050"/>
                </a:cubicBezTo>
                <a:lnTo>
                  <a:pt x="1414918" y="848636"/>
                </a:lnTo>
                <a:lnTo>
                  <a:pt x="1416367" y="1503956"/>
                </a:lnTo>
                <a:lnTo>
                  <a:pt x="449897" y="1503956"/>
                </a:lnTo>
                <a:lnTo>
                  <a:pt x="449897" y="846559"/>
                </a:lnTo>
                <a:lnTo>
                  <a:pt x="448636" y="847820"/>
                </a:lnTo>
                <a:cubicBezTo>
                  <a:pt x="358678" y="937779"/>
                  <a:pt x="282017" y="1014439"/>
                  <a:pt x="258549" y="1037907"/>
                </a:cubicBezTo>
                <a:cubicBezTo>
                  <a:pt x="211614" y="1084843"/>
                  <a:pt x="150100" y="1096569"/>
                  <a:pt x="95875" y="1073096"/>
                </a:cubicBezTo>
                <a:lnTo>
                  <a:pt x="46096" y="1038725"/>
                </a:lnTo>
                <a:lnTo>
                  <a:pt x="11736" y="988960"/>
                </a:lnTo>
                <a:cubicBezTo>
                  <a:pt x="-11730" y="934748"/>
                  <a:pt x="-10" y="873245"/>
                  <a:pt x="46911" y="826325"/>
                </a:cubicBezTo>
                <a:cubicBezTo>
                  <a:pt x="109474" y="763763"/>
                  <a:pt x="763734" y="109504"/>
                  <a:pt x="826302" y="46935"/>
                </a:cubicBezTo>
                <a:cubicBezTo>
                  <a:pt x="857588" y="15650"/>
                  <a:pt x="895355" y="4"/>
                  <a:pt x="933122" y="0"/>
                </a:cubicBezTo>
                <a:close/>
              </a:path>
            </a:pathLst>
          </a:custGeom>
          <a:gradFill>
            <a:gsLst>
              <a:gs pos="15000">
                <a:schemeClr val="accent1">
                  <a:lumMod val="60000"/>
                  <a:lumOff val="40000"/>
                  <a:alpha val="100000"/>
                </a:schemeClr>
              </a:gs>
              <a:gs pos="8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59788" tIns="389950" rIns="59788" bIns="59788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5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05</a:t>
            </a:r>
            <a:endParaRPr lang="en-US" altLang="zh-CN" sz="15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3"/>
            </p:custDataLst>
          </p:nvPr>
        </p:nvSpPr>
        <p:spPr>
          <a:xfrm>
            <a:off x="5758216" y="2704989"/>
            <a:ext cx="2869339" cy="65027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坚持靶向施策抓好问题整改</a:t>
            </a:r>
            <a:endParaRPr lang="zh-CN" altLang="en-US" sz="16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4885690" y="3721100"/>
            <a:ext cx="2278380" cy="6502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同时立足地方实际做优做实“自选动作”</a:t>
            </a:r>
            <a:endParaRPr lang="zh-CN" altLang="en-US" sz="16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sp>
        <p:nvSpPr>
          <p:cNvPr id="41" name="矩形 40"/>
          <p:cNvSpPr/>
          <p:nvPr>
            <p:custDataLst>
              <p:tags r:id="rId5"/>
            </p:custDataLst>
          </p:nvPr>
        </p:nvSpPr>
        <p:spPr>
          <a:xfrm>
            <a:off x="423545" y="3714115"/>
            <a:ext cx="1916430" cy="6502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不折不扣落实好党内教育“规定动作”</a:t>
            </a:r>
            <a:endParaRPr lang="zh-CN" altLang="en-US" sz="16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6"/>
            </p:custDataLst>
          </p:nvPr>
        </p:nvSpPr>
        <p:spPr>
          <a:xfrm>
            <a:off x="1170940" y="2705100"/>
            <a:ext cx="2169160" cy="6502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ea"/>
              </a:rPr>
              <a:t>紧密结合本地实践开展学习教育</a:t>
            </a:r>
            <a:endParaRPr lang="zh-CN" altLang="en-US" sz="16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7"/>
            </p:custDataLst>
          </p:nvPr>
        </p:nvSpPr>
        <p:spPr>
          <a:xfrm>
            <a:off x="5941060" y="1577340"/>
            <a:ext cx="2869565" cy="6502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坚决防止执行落实“上下一般粗”、学习实践“两张皮”现象</a:t>
            </a:r>
            <a:endParaRPr lang="zh-CN" altLang="en-US" sz="1600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sp>
        <p:nvSpPr>
          <p:cNvPr id="46" name="任意多边形 45"/>
          <p:cNvSpPr/>
          <p:nvPr>
            <p:custDataLst>
              <p:tags r:id="rId8"/>
            </p:custDataLst>
          </p:nvPr>
        </p:nvSpPr>
        <p:spPr>
          <a:xfrm>
            <a:off x="3584651" y="3611901"/>
            <a:ext cx="888897" cy="8619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60" h="1513">
                <a:moveTo>
                  <a:pt x="0" y="0"/>
                </a:moveTo>
                <a:lnTo>
                  <a:pt x="1560" y="0"/>
                </a:lnTo>
                <a:lnTo>
                  <a:pt x="1560" y="773"/>
                </a:lnTo>
                <a:cubicBezTo>
                  <a:pt x="1560" y="1182"/>
                  <a:pt x="1229" y="1513"/>
                  <a:pt x="820" y="1513"/>
                </a:cubicBezTo>
                <a:lnTo>
                  <a:pt x="0" y="151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0000">
                <a:schemeClr val="accent1">
                  <a:lumMod val="60000"/>
                  <a:lumOff val="40000"/>
                  <a:alpha val="100000"/>
                </a:schemeClr>
              </a:gs>
              <a:gs pos="37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89947" tIns="59788" rIns="59788" bIns="59788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15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3584651" y="2599723"/>
            <a:ext cx="888897" cy="8619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60" h="1513">
                <a:moveTo>
                  <a:pt x="740" y="0"/>
                </a:moveTo>
                <a:lnTo>
                  <a:pt x="1560" y="0"/>
                </a:lnTo>
                <a:lnTo>
                  <a:pt x="1560" y="1513"/>
                </a:lnTo>
                <a:lnTo>
                  <a:pt x="0" y="1513"/>
                </a:lnTo>
                <a:lnTo>
                  <a:pt x="0" y="740"/>
                </a:lnTo>
                <a:cubicBezTo>
                  <a:pt x="0" y="331"/>
                  <a:pt x="331" y="0"/>
                  <a:pt x="740" y="0"/>
                </a:cubicBezTo>
                <a:close/>
              </a:path>
            </a:pathLst>
          </a:custGeom>
          <a:gradFill>
            <a:gsLst>
              <a:gs pos="90000">
                <a:schemeClr val="accent1">
                  <a:lumMod val="60000"/>
                  <a:lumOff val="40000"/>
                  <a:alpha val="100000"/>
                </a:schemeClr>
              </a:gs>
              <a:gs pos="37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89947" tIns="59788" rIns="59788" bIns="59788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5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15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1" name="任意多边形 50"/>
          <p:cNvSpPr/>
          <p:nvPr>
            <p:custDataLst>
              <p:tags r:id="rId10"/>
            </p:custDataLst>
          </p:nvPr>
        </p:nvSpPr>
        <p:spPr>
          <a:xfrm>
            <a:off x="4575665" y="2599723"/>
            <a:ext cx="888897" cy="8619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60" h="1513">
                <a:moveTo>
                  <a:pt x="0" y="0"/>
                </a:moveTo>
                <a:lnTo>
                  <a:pt x="1560" y="0"/>
                </a:lnTo>
                <a:lnTo>
                  <a:pt x="1560" y="773"/>
                </a:lnTo>
                <a:cubicBezTo>
                  <a:pt x="1560" y="1182"/>
                  <a:pt x="1229" y="1513"/>
                  <a:pt x="820" y="1513"/>
                </a:cubicBezTo>
                <a:lnTo>
                  <a:pt x="0" y="151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90000">
                <a:schemeClr val="accent1">
                  <a:lumMod val="60000"/>
                  <a:lumOff val="40000"/>
                  <a:alpha val="100000"/>
                </a:schemeClr>
              </a:gs>
              <a:gs pos="37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89947" tIns="59788" rIns="59788" bIns="59788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15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04</a:t>
            </a:r>
            <a:endParaRPr lang="en-US" altLang="zh-CN" sz="15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5" name="任意多边形 54"/>
          <p:cNvSpPr/>
          <p:nvPr>
            <p:custDataLst>
              <p:tags r:id="rId11"/>
            </p:custDataLst>
          </p:nvPr>
        </p:nvSpPr>
        <p:spPr>
          <a:xfrm>
            <a:off x="2606864" y="3611901"/>
            <a:ext cx="868262" cy="86826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4" h="1524">
                <a:moveTo>
                  <a:pt x="762" y="0"/>
                </a:moveTo>
                <a:lnTo>
                  <a:pt x="1524" y="0"/>
                </a:lnTo>
                <a:lnTo>
                  <a:pt x="1524" y="1524"/>
                </a:lnTo>
                <a:lnTo>
                  <a:pt x="762" y="1524"/>
                </a:lnTo>
                <a:cubicBezTo>
                  <a:pt x="341" y="1524"/>
                  <a:pt x="0" y="1183"/>
                  <a:pt x="0" y="762"/>
                </a:cubicBezTo>
                <a:cubicBezTo>
                  <a:pt x="0" y="341"/>
                  <a:pt x="341" y="0"/>
                  <a:pt x="76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59788" tIns="59788" rIns="30159" bIns="59788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5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15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突出一个“实”字：锤炼求真务实的科学方法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2"/>
          <p:cNvSpPr/>
          <p:nvPr/>
        </p:nvSpPr>
        <p:spPr>
          <a:xfrm flipH="1">
            <a:off x="0" y="0"/>
            <a:ext cx="756920" cy="696595"/>
          </a:xfrm>
          <a:custGeom>
            <a:avLst/>
            <a:gdLst>
              <a:gd name="connsiteX0" fmla="*/ 32249 w 2554513"/>
              <a:gd name="connsiteY0" fmla="*/ 0 h 2351313"/>
              <a:gd name="connsiteX1" fmla="*/ 2554513 w 2554513"/>
              <a:gd name="connsiteY1" fmla="*/ 0 h 2351313"/>
              <a:gd name="connsiteX2" fmla="*/ 2554513 w 2554513"/>
              <a:gd name="connsiteY2" fmla="*/ 2272598 h 2351313"/>
              <a:gd name="connsiteX3" fmla="*/ 2406640 w 2554513"/>
              <a:gd name="connsiteY3" fmla="*/ 2310620 h 2351313"/>
              <a:gd name="connsiteX4" fmla="*/ 2002971 w 2554513"/>
              <a:gd name="connsiteY4" fmla="*/ 2351313 h 2351313"/>
              <a:gd name="connsiteX5" fmla="*/ 0 w 2554513"/>
              <a:gd name="connsiteY5" fmla="*/ 348342 h 2351313"/>
              <a:gd name="connsiteX6" fmla="*/ 10341 w 2554513"/>
              <a:gd name="connsiteY6" fmla="*/ 143550 h 235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4513" h="2351313">
                <a:moveTo>
                  <a:pt x="32249" y="0"/>
                </a:moveTo>
                <a:lnTo>
                  <a:pt x="2554513" y="0"/>
                </a:lnTo>
                <a:lnTo>
                  <a:pt x="2554513" y="2272598"/>
                </a:lnTo>
                <a:lnTo>
                  <a:pt x="2406640" y="2310620"/>
                </a:lnTo>
                <a:cubicBezTo>
                  <a:pt x="2276251" y="2337301"/>
                  <a:pt x="2141247" y="2351313"/>
                  <a:pt x="2002971" y="2351313"/>
                </a:cubicBezTo>
                <a:cubicBezTo>
                  <a:pt x="896761" y="2351313"/>
                  <a:pt x="0" y="1454552"/>
                  <a:pt x="0" y="348342"/>
                </a:cubicBezTo>
                <a:cubicBezTo>
                  <a:pt x="0" y="279204"/>
                  <a:pt x="3503" y="210884"/>
                  <a:pt x="10341" y="14355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0000">
                <a:schemeClr val="accent2"/>
              </a:gs>
            </a:gsLst>
            <a:lin ang="2700000" scaled="0"/>
          </a:gradFill>
          <a:ln>
            <a:noFill/>
          </a:ln>
          <a:effectLst>
            <a:outerShdw blurRad="190500" dist="50800" dir="5400000" algn="ctr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8820" y="696595"/>
            <a:ext cx="8275955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18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三是求实效，强化制度建设。</a:t>
            </a:r>
            <a:endParaRPr lang="zh-CN" altLang="en-US" sz="180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28" name="Freeform 42"/>
          <p:cNvSpPr/>
          <p:nvPr/>
        </p:nvSpPr>
        <p:spPr bwMode="auto">
          <a:xfrm>
            <a:off x="1587500" y="1271270"/>
            <a:ext cx="2654935" cy="605155"/>
          </a:xfrm>
          <a:custGeom>
            <a:avLst/>
            <a:gdLst>
              <a:gd name="T0" fmla="*/ 0 w 4673"/>
              <a:gd name="T1" fmla="*/ 739775 h 1547"/>
              <a:gd name="T2" fmla="*/ 0 w 4673"/>
              <a:gd name="T3" fmla="*/ 0 h 1547"/>
              <a:gd name="T4" fmla="*/ 3246437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12700" cap="flat" cmpd="sng">
            <a:solidFill>
              <a:schemeClr val="accent1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1407" tIns="25704" rIns="51407" bIns="25704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9" name="Freeform 42"/>
          <p:cNvSpPr/>
          <p:nvPr/>
        </p:nvSpPr>
        <p:spPr bwMode="auto">
          <a:xfrm flipH="1">
            <a:off x="4888865" y="1271270"/>
            <a:ext cx="2654935" cy="605155"/>
          </a:xfrm>
          <a:custGeom>
            <a:avLst/>
            <a:gdLst>
              <a:gd name="T0" fmla="*/ 0 w 4673"/>
              <a:gd name="T1" fmla="*/ 739775 h 1547"/>
              <a:gd name="T2" fmla="*/ 0 w 4673"/>
              <a:gd name="T3" fmla="*/ 0 h 1547"/>
              <a:gd name="T4" fmla="*/ 3246438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12700" cap="flat" cmpd="sng">
            <a:solidFill>
              <a:schemeClr val="accent1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1407" tIns="25704" rIns="51407" bIns="25704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0" name="Freeform 42"/>
          <p:cNvSpPr/>
          <p:nvPr/>
        </p:nvSpPr>
        <p:spPr bwMode="auto">
          <a:xfrm flipV="1">
            <a:off x="1587500" y="3997325"/>
            <a:ext cx="2654935" cy="603885"/>
          </a:xfrm>
          <a:custGeom>
            <a:avLst/>
            <a:gdLst>
              <a:gd name="T0" fmla="*/ 0 w 4673"/>
              <a:gd name="T1" fmla="*/ 738187 h 1547"/>
              <a:gd name="T2" fmla="*/ 0 w 4673"/>
              <a:gd name="T3" fmla="*/ 0 h 1547"/>
              <a:gd name="T4" fmla="*/ 3246437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12700" cap="flat" cmpd="sng">
            <a:solidFill>
              <a:schemeClr val="accent1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1407" tIns="25704" rIns="51407" bIns="25704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1" name="Freeform 42"/>
          <p:cNvSpPr/>
          <p:nvPr/>
        </p:nvSpPr>
        <p:spPr bwMode="auto">
          <a:xfrm flipH="1" flipV="1">
            <a:off x="4888865" y="3997325"/>
            <a:ext cx="2654935" cy="603885"/>
          </a:xfrm>
          <a:custGeom>
            <a:avLst/>
            <a:gdLst>
              <a:gd name="T0" fmla="*/ 0 w 4673"/>
              <a:gd name="T1" fmla="*/ 738187 h 1547"/>
              <a:gd name="T2" fmla="*/ 0 w 4673"/>
              <a:gd name="T3" fmla="*/ 0 h 1547"/>
              <a:gd name="T4" fmla="*/ 3246438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12700" cap="flat" cmpd="sng">
            <a:solidFill>
              <a:schemeClr val="accent1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1407" tIns="25704" rIns="51407" bIns="25704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" name="Oval 30"/>
          <p:cNvSpPr>
            <a:spLocks noChangeArrowheads="1"/>
          </p:cNvSpPr>
          <p:nvPr/>
        </p:nvSpPr>
        <p:spPr bwMode="auto">
          <a:xfrm>
            <a:off x="1315720" y="1625918"/>
            <a:ext cx="538480" cy="53975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0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93595" y="1527175"/>
            <a:ext cx="22371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着力破解制度流于纸面、执行悬在空中等问题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93595" y="2818765"/>
            <a:ext cx="2237740" cy="3067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把制度执行摆在突出位置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93595" y="3679666"/>
            <a:ext cx="22942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聚焦现实矛盾、破解实际难题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24095" y="1742440"/>
            <a:ext cx="2369820" cy="3067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切实把权力关进制度的笼子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24095" y="2818765"/>
            <a:ext cx="2570480" cy="30670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确保制度务实管用、落地见效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24095" y="3679825"/>
            <a:ext cx="24022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持续把制度优势转化为管党治党效能</a:t>
            </a:r>
            <a:endParaRPr lang="zh-CN" altLang="en-US" sz="140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0" name="Oval 30"/>
          <p:cNvSpPr>
            <a:spLocks noChangeArrowheads="1"/>
          </p:cNvSpPr>
          <p:nvPr/>
        </p:nvSpPr>
        <p:spPr bwMode="auto">
          <a:xfrm>
            <a:off x="1316990" y="2702243"/>
            <a:ext cx="538480" cy="53975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975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1" name="Oval 30"/>
          <p:cNvSpPr>
            <a:spLocks noChangeArrowheads="1"/>
          </p:cNvSpPr>
          <p:nvPr/>
        </p:nvSpPr>
        <p:spPr bwMode="auto">
          <a:xfrm>
            <a:off x="1318895" y="3778568"/>
            <a:ext cx="538480" cy="53975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975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7311390" y="1625918"/>
            <a:ext cx="538480" cy="53975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975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3" name="Oval 30"/>
          <p:cNvSpPr>
            <a:spLocks noChangeArrowheads="1"/>
          </p:cNvSpPr>
          <p:nvPr/>
        </p:nvSpPr>
        <p:spPr bwMode="auto">
          <a:xfrm>
            <a:off x="7312660" y="2702243"/>
            <a:ext cx="538480" cy="53975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975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4" name="Oval 30"/>
          <p:cNvSpPr>
            <a:spLocks noChangeArrowheads="1"/>
          </p:cNvSpPr>
          <p:nvPr/>
        </p:nvSpPr>
        <p:spPr bwMode="auto">
          <a:xfrm>
            <a:off x="7314565" y="3778568"/>
            <a:ext cx="538480" cy="539750"/>
          </a:xfrm>
          <a:prstGeom prst="ellipse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16200000" scaled="0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8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80604020202020204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975" dirty="0">
              <a:solidFill>
                <a:schemeClr val="tx1">
                  <a:lumMod val="65000"/>
                  <a:lumOff val="3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17295" y="1673860"/>
            <a:ext cx="735330" cy="42037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01</a:t>
            </a:r>
            <a:endParaRPr lang="en-US" altLang="zh-CN" sz="18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26618" y="1685608"/>
            <a:ext cx="735330" cy="42037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02</a:t>
            </a:r>
            <a:endParaRPr lang="en-US" altLang="zh-CN" sz="18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17295" y="2762250"/>
            <a:ext cx="735330" cy="42037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03</a:t>
            </a:r>
            <a:endParaRPr lang="en-US" altLang="zh-CN" sz="18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217295" y="3850640"/>
            <a:ext cx="735330" cy="42037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05</a:t>
            </a:r>
            <a:endParaRPr lang="en-US" altLang="zh-CN" sz="18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226618" y="2761933"/>
            <a:ext cx="735330" cy="42037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04</a:t>
            </a:r>
            <a:endParaRPr lang="en-US" altLang="zh-CN" sz="18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26618" y="3838258"/>
            <a:ext cx="735330" cy="42037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Light" panose="020B0300000000000000" charset="-122"/>
                <a:sym typeface="思源宋体 CN" panose="02020400000000000000" pitchFamily="18" charset="-122"/>
              </a:rPr>
              <a:t>06</a:t>
            </a:r>
            <a:endParaRPr lang="en-US" altLang="zh-CN" sz="18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Light" panose="020B0300000000000000" charset="-122"/>
              <a:sym typeface="思源宋体 CN" panose="02020400000000000000" pitchFamily="18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868045" y="117805"/>
            <a:ext cx="652716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just">
              <a:buClrTx/>
              <a:buSzTx/>
              <a:buFontTx/>
            </a:pPr>
            <a:r>
              <a:rPr lang="zh-CN" altLang="en-US" sz="2400" dirty="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突出一个“实”字：锤炼求真务实的科学方法</a:t>
            </a:r>
            <a:endParaRPr lang="zh-CN" altLang="en-US" sz="2400" dirty="0"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1054100" y="-1054100"/>
            <a:ext cx="7035800" cy="9144000"/>
          </a:xfrm>
          <a:prstGeom prst="rect">
            <a:avLst/>
          </a:prstGeom>
          <a:gradFill>
            <a:gsLst>
              <a:gs pos="2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956686" y="275315"/>
            <a:ext cx="1325880" cy="78359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4500" dirty="0">
                <a:solidFill>
                  <a:schemeClr val="accent1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结语</a:t>
            </a:r>
            <a:endParaRPr lang="zh-CN" altLang="en-US" sz="4500" dirty="0">
              <a:solidFill>
                <a:schemeClr val="accent1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85215" y="1282700"/>
            <a:ext cx="4149725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治国必先治党，党兴才能国强。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  <a:latin typeface="思源黑体 CN Heavy" panose="020B0A00000000000000" charset="-122"/>
              <a:ea typeface="思源黑体 CN Heavy" panose="020B0A00000000000000" charset="-122"/>
              <a:cs typeface="思源黑体 CN Heavy" panose="020B0A00000000000000" charset="-122"/>
              <a:sym typeface="+mn-ea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1085215" y="1918970"/>
            <a:ext cx="7068185" cy="2030730"/>
          </a:xfrm>
          <a:prstGeom prst="roundRect">
            <a:avLst>
              <a:gd name="adj" fmla="val 7537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200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宋体 CN" panose="02020400000000000000" pitchFamily="18" charset="-122"/>
              </a:rPr>
              <a:t>“十五五”征程已经开启，我们要以更高标准、更实举措推进全面从严治党，持之以恒、久久为功，继续回答好延安“窑洞之问”，书写无愧于人民的时代答卷。</a:t>
            </a:r>
            <a:endParaRPr lang="zh-CN" altLang="en-US" sz="2000">
              <a:latin typeface="思源黑体 CN Medium" panose="020B0600000000000000" pitchFamily="34" charset="-122"/>
              <a:ea typeface="思源黑体 CN Medium" panose="020B0600000000000000" pitchFamily="34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543800" cy="5143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6"/>
          <p:cNvSpPr/>
          <p:nvPr/>
        </p:nvSpPr>
        <p:spPr>
          <a:xfrm>
            <a:off x="9048289" y="4515364"/>
            <a:ext cx="300551" cy="618715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>
              <a:solidFill>
                <a:schemeClr val="tx1">
                  <a:lumMod val="85000"/>
                  <a:lumOff val="1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思源黑体 CN Medium" panose="020B0600000000000000" pitchFamily="3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51710" y="2068195"/>
            <a:ext cx="5292090" cy="678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3820" dirty="0">
                <a:solidFill>
                  <a:srgbClr val="FF0000"/>
                </a:solidFill>
                <a:latin typeface="思源黑体 CN Heavy" panose="020B0A00000000000000" charset="-122"/>
                <a:ea typeface="思源黑体 CN Heavy" panose="020B0A00000000000000" charset="-122"/>
                <a:cs typeface="+mn-ea"/>
                <a:sym typeface="+mn-lt"/>
              </a:rPr>
              <a:t>感谢聆听，敬请指正！</a:t>
            </a:r>
            <a:endParaRPr lang="zh-CN" sz="3820" dirty="0">
              <a:solidFill>
                <a:srgbClr val="FF0000"/>
              </a:solidFill>
              <a:latin typeface="思源黑体 CN Heavy" panose="020B0A00000000000000" charset="-122"/>
              <a:ea typeface="思源黑体 CN Heavy" panose="020B0A00000000000000" charset="-122"/>
              <a:cs typeface="+mn-ea"/>
              <a:sym typeface="+mn-lt"/>
            </a:endParaRPr>
          </a:p>
        </p:txBody>
      </p:sp>
      <p:pic>
        <p:nvPicPr>
          <p:cNvPr id="14" name="图片 13" descr="85fb03ec0d19e7e8d4e4226e4d07cdda"/>
          <p:cNvPicPr>
            <a:picLocks noChangeAspect="1"/>
          </p:cNvPicPr>
          <p:nvPr/>
        </p:nvPicPr>
        <p:blipFill>
          <a:blip r:embed="rId1"/>
          <a:srcRect t="57390"/>
          <a:stretch>
            <a:fillRect/>
          </a:stretch>
        </p:blipFill>
        <p:spPr>
          <a:xfrm>
            <a:off x="635" y="3771900"/>
            <a:ext cx="9143365" cy="1371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997199" cy="969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.xml><?xml version="1.0" encoding="utf-8"?>
<p:tagLst xmlns:p="http://schemas.openxmlformats.org/presentationml/2006/main">
  <p:tag name="PA" val="v5.2.11"/>
</p:tagLst>
</file>

<file path=ppt/tags/tag6.xml><?xml version="1.0" encoding="utf-8"?>
<p:tagLst xmlns:p="http://schemas.openxmlformats.org/presentationml/2006/main">
  <p:tag name="PA" val="v5.2.11"/>
</p:tagLst>
</file>

<file path=ppt/tags/tag7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8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9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0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1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2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3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4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5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6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7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8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19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20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21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22.xml><?xml version="1.0" encoding="utf-8"?>
<p:tagLst xmlns:p="http://schemas.openxmlformats.org/presentationml/2006/main">
  <p:tag name="KSO_WM_DIAGRAM_VIRTUALLY_FRAME" val="{&quot;height&quot;:252.9,&quot;left&quot;:83.35,&quot;top&quot;:107.32598425196849,&quot;width&quot;:592.2}"/>
</p:tagLst>
</file>

<file path=ppt/tags/tag23.xml><?xml version="1.0" encoding="utf-8"?>
<p:tagLst xmlns:p="http://schemas.openxmlformats.org/presentationml/2006/main">
  <p:tag name="KSO_WM_DIAGRAM_VIRTUALLY_FRAME" val="{&quot;height&quot;:203.75,&quot;left&quot;:106.15,&quot;top&quot;:154.9,&quot;width&quot;:569.4}"/>
</p:tagLst>
</file>

<file path=ppt/tags/tag24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25.xml><?xml version="1.0" encoding="utf-8"?>
<p:tagLst xmlns:p="http://schemas.openxmlformats.org/presentationml/2006/main">
  <p:tag name="KSO_WM_DIAGRAM_VIRTUALLY_FRAME" val="{&quot;height&quot;:176.0692913385827,&quot;left&quot;:80.30771653543306,&quot;top&quot;:245.5752755905512,&quot;width&quot;:810.179842519685}"/>
</p:tagLst>
</file>

<file path=ppt/tags/tag26.xml><?xml version="1.0" encoding="utf-8"?>
<p:tagLst xmlns:p="http://schemas.openxmlformats.org/presentationml/2006/main">
  <p:tag name="KSO_WM_DIAGRAM_VIRTUALLY_FRAME" val="{&quot;height&quot;:176.0692913385827,&quot;left&quot;:80.30771653543306,&quot;top&quot;:245.5752755905512,&quot;width&quot;:810.179842519685}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29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0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1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2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3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4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5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6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7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8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39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40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41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42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43.xml><?xml version="1.0" encoding="utf-8"?>
<p:tagLst xmlns:p="http://schemas.openxmlformats.org/presentationml/2006/main">
  <p:tag name="KSO_WM_DIAGRAM_VIRTUALLY_FRAME" val="{&quot;height&quot;:150.45,&quot;left&quot;:68.43748031496062,&quot;top&quot;:145.23748031496064,&quot;width&quot;:583.1250393700788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46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47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48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49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0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1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2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3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4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5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6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7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8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59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60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61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62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63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64.xml><?xml version="1.0" encoding="utf-8"?>
<p:tagLst xmlns:p="http://schemas.openxmlformats.org/presentationml/2006/main">
  <p:tag name="KSO_WM_DIAGRAM_VIRTUALLY_FRAME" val="{&quot;height&quot;:310.4249801398226,&quot;left&quot;:74.47503937007873,&quot;top&quot;:76.86251968503932,&quot;width&quot;:581.55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67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68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69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70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71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72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73.xml><?xml version="1.0" encoding="utf-8"?>
<p:tagLst xmlns:p="http://schemas.openxmlformats.org/presentationml/2006/main">
  <p:tag name="PA" val="v5.2.11"/>
  <p:tag name="KSO_WM_DIAGRAM_VIRTUALLY_FRAME" val="{&quot;height&quot;:289.5,&quot;left&quot;:43.2,&quot;top&quot;:101.05,&quot;width&quot;:306.05}"/>
</p:tagLst>
</file>

<file path=ppt/tags/tag74.xml><?xml version="1.0" encoding="utf-8"?>
<p:tagLst xmlns:p="http://schemas.openxmlformats.org/presentationml/2006/main">
  <p:tag name="PA" val="v5.2.11"/>
  <p:tag name="KSO_WM_DIAGRAM_VIRTUALLY_FRAME" val="{&quot;height&quot;:289.5,&quot;left&quot;:43.2,&quot;top&quot;:101.05,&quot;width&quot;:306.05}"/>
</p:tagLst>
</file>

<file path=ppt/tags/tag75.xml><?xml version="1.0" encoding="utf-8"?>
<p:tagLst xmlns:p="http://schemas.openxmlformats.org/presentationml/2006/main">
  <p:tag name="PA" val="v5.2.11"/>
  <p:tag name="KSO_WM_DIAGRAM_VIRTUALLY_FRAME" val="{&quot;height&quot;:289.5,&quot;left&quot;:43.2,&quot;top&quot;:101.05,&quot;width&quot;:306.05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DIAGRAM_VIRTUALLY_FRAME" val="{&quot;height&quot;:203.75,&quot;left&quot;:106.15,&quot;top&quot;:154.9,&quot;width&quot;:569.4}"/>
</p:tagLst>
</file>

<file path=ppt/tags/tag80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81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82.xml><?xml version="1.0" encoding="utf-8"?>
<p:tagLst xmlns:p="http://schemas.openxmlformats.org/presentationml/2006/main">
  <p:tag name="KSO_WM_DIAGRAM_VIRTUALLY_FRAME" val="{&quot;height&quot;:250.53748031496062,&quot;left&quot;:55.5,&quot;top&quot;:102.3375590551181,&quot;width&quot;:603.75}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87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88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89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0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1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2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3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4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5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6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7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8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99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100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101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104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105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106.xml><?xml version="1.0" encoding="utf-8"?>
<p:tagLst xmlns:p="http://schemas.openxmlformats.org/presentationml/2006/main">
  <p:tag name="KSO_WM_DIAGRAM_VIRTUALLY_FRAME" val="{&quot;height&quot;:243.725,&quot;left&quot;:53.95,&quot;top&quot;:105.5,&quot;width&quot;:607.125}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0939_1*m_h_f*1_2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78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输入你的文本具体内容请尽量言简意赅的阐述观点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0939_1*m_h_f*1_1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78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1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30939_1*m_h_i*1_1_2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12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2"/>
  <p:tag name="KSO_WM_UNIT_ID" val="diagram20230939_1*m_h_a*1_1_2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800000011920929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28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TYPE" val="1"/>
  <p:tag name="KSO_WM_DIAGRAM_USE_COLOR_VALUE" val="{&quot;color_scheme&quot;:1,&quot;color_type&quot;:1,&quot;theme_color_indexes&quot;:[5,6,5,6,5,6]}"/>
</p:tagLst>
</file>

<file path=ppt/tags/tag113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30939_1*m_h_i*1_1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114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20230939_1*m_h_i*1_1_3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15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30939_1*m_h_i*1_2_2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solid&quot;:{&quot;brightness&quot;:0,&quot;colorType&quot;:1,&quot;foreColorIndex&quot;:6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16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2"/>
  <p:tag name="KSO_WM_UNIT_ID" val="diagram20230939_1*m_h_a*1_2_2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.800000011920929,&quot;colorType&quot;:1,&quot;foreColorIndex&quot;:6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28"/>
  <p:tag name="KSO_WM_UNIT_PRESET_TEXT" val="添加标题"/>
  <p:tag name="KSO_WM_UNIT_FILL_TYPE" val="1"/>
  <p:tag name="KSO_WM_UNIT_FILL_FORE_SCHEMECOLOR_INDEX" val="6"/>
  <p:tag name="KSO_WM_UNIT_FILL_FORE_SCHEMECOLOR_INDEX_BRIGHTNESS" val="0"/>
  <p:tag name="KSO_WM_UNIT_TEXT_TYPE" val="1"/>
  <p:tag name="KSO_WM_DIAGRAM_USE_COLOR_VALUE" val="{&quot;color_scheme&quot;:1,&quot;color_type&quot;:1,&quot;theme_color_indexes&quot;:[5,6,5,6,5,6]}"/>
</p:tagLst>
</file>

<file path=ppt/tags/tag117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0939_1*m_h_i*1_2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6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118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20230939_1*m_h_i*1_2_3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6"/>
  <p:tag name="KSO_WM_DIAGRAM_USE_COLOR_VALUE" val="{&quot;color_scheme&quot;:1,&quot;color_type&quot;:1,&quot;theme_color_indexes&quot;:[5,6,5,6,5,6]}"/>
</p:tagLst>
</file>

<file path=ppt/tags/tag119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2*7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0939_1*m_h_x*1_1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120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6*7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0939_1*m_h_x*1_2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266.6574445150303,&quot;left&quot;:-28.35,&quot;top&quot;:100.17127774248486,&quot;width&quot;:720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2363]}"/>
</p:tagLst>
</file>

<file path=ppt/tags/tag122.xml><?xml version="1.0" encoding="utf-8"?>
<p:tagLst xmlns:p="http://schemas.openxmlformats.org/presentationml/2006/main">
  <p:tag name="KSO_WM_DIAGRAM_VIRTUALLY_FRAME" val="{&quot;height&quot;:203.75,&quot;left&quot;:106.15,&quot;top&quot;:154.9,&quot;width&quot;:569.4}"/>
</p:tagLst>
</file>

<file path=ppt/tags/tag123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124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25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26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27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28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29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0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1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2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3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4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5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6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7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8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39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0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1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2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3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4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5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6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7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9249606299212}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0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1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2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3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4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5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6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7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8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59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0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1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2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3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4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5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6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7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8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69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70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1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2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3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4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5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6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7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8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79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80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81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82.xml><?xml version="1.0" encoding="utf-8"?>
<p:tagLst xmlns:p="http://schemas.openxmlformats.org/presentationml/2006/main">
  <p:tag name="KSO_WM_DIAGRAM_VIRTUALLY_FRAME" val="{&quot;height&quot;:229.57503937007874,&quot;left&quot;:43.27496062992126,&quot;top&quot;:109.68755905511811,&quot;width&quot;:634.1250393700788}"/>
</p:tagLst>
</file>

<file path=ppt/tags/tag183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8948031496062}"/>
</p:tagLst>
</file>

<file path=ppt/tags/tag184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8948031496062}"/>
</p:tagLst>
</file>

<file path=ppt/tags/tag185.xml><?xml version="1.0" encoding="utf-8"?>
<p:tagLst xmlns:p="http://schemas.openxmlformats.org/presentationml/2006/main">
  <p:tag name="KSO_WM_DIAGRAM_VIRTUALLY_FRAME" val="{&quot;height&quot;:205.17685039370082,&quot;left&quot;:34.87503937007874,&quot;top&quot;:108.43433070866142,&quot;width&quot;:649.8948031496062}"/>
</p:tagLst>
</file>

<file path=ppt/tags/tag186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8.xml><?xml version="1.0" encoding="utf-8"?>
<p:tagLst xmlns:p="http://schemas.openxmlformats.org/presentationml/2006/main">
  <p:tag name="KSO_WM_DIAGRAM_VIRTUALLY_FRAME" val="{&quot;height&quot;:203.75,&quot;left&quot;:106.15,&quot;top&quot;:154.9,&quot;width&quot;:569.4}"/>
</p:tagLst>
</file>

<file path=ppt/tags/tag189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190.xml><?xml version="1.0" encoding="utf-8"?>
<p:tagLst xmlns:p="http://schemas.openxmlformats.org/presentationml/2006/main">
  <p:tag name="KSO_WM_DIAGRAM_VIRTUALLY_FRAME" val="{&quot;height&quot;:289.5,&quot;left&quot;:43.2,&quot;top&quot;:101.05,&quot;width&quot;:306.05}"/>
</p:tagLst>
</file>

<file path=ppt/tags/tag191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92.xml><?xml version="1.0" encoding="utf-8"?>
<p:tagLst xmlns:p="http://schemas.openxmlformats.org/presentationml/2006/main">
  <p:tag name="KSO_WM_DIAGRAM_VIRTUALLY_FRAME" val="{&quot;height&quot;:264.64997992897963,&quot;left&quot;:55.5,&quot;top&quot;:93.13755905511798,&quot;width&quot;:603.75}"/>
</p:tagLst>
</file>

<file path=ppt/tags/tag1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7_2*l_h_i*1_1_2"/>
  <p:tag name="KSO_WM_TEMPLATE_CATEGORY" val="diagram"/>
  <p:tag name="KSO_WM_TEMPLATE_INDEX" val="2023130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39.75692913385834,&quot;left&quot;:62.2,&quot;top&quot;:114.38858267716532,&quot;width&quot;:611.6863779527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95.xml><?xml version="1.0" encoding="utf-8"?>
<p:tagLst xmlns:p="http://schemas.openxmlformats.org/presentationml/2006/main">
  <p:tag name="KSO_WM_DIAGRAM_VIRTUALLY_FRAME" val="{&quot;height&quot;:239.75692913385834,&quot;left&quot;:62.2,&quot;top&quot;:114.38858267716532,&quot;width&quot;:611.686377952756}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7_2*l_h_f*1_1_1"/>
  <p:tag name="KSO_WM_TEMPLATE_CATEGORY" val="diagram"/>
  <p:tag name="KSO_WM_TEMPLATE_INDEX" val="20231307"/>
  <p:tag name="KSO_WM_UNIT_LAYERLEVEL" val="1_1_1"/>
  <p:tag name="KSO_WM_TAG_VERSION" val="3.0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2,&quot;transparency&quot;:0.8999999761581421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117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的观点。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96.xml><?xml version="1.0" encoding="utf-8"?>
<p:tagLst xmlns:p="http://schemas.openxmlformats.org/presentationml/2006/main">
  <p:tag name="KSO_WM_DIAGRAM_VIRTUALLY_FRAME" val="{&quot;height&quot;:239.75692913385834,&quot;left&quot;:62.2,&quot;top&quot;:114.38858267716532,&quot;width&quot;:611.686377952756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7_2*l_h_i*1_1_1"/>
  <p:tag name="KSO_WM_TEMPLATE_CATEGORY" val="diagram"/>
  <p:tag name="KSO_WM_TEMPLATE_INDEX" val="20231307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7_2*l_h_i*1_2_2"/>
  <p:tag name="KSO_WM_TEMPLATE_CATEGORY" val="diagram"/>
  <p:tag name="KSO_WM_TEMPLATE_INDEX" val="2023130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39.75692913385834,&quot;left&quot;:62.2,&quot;top&quot;:114.38858267716532,&quot;width&quot;:611.686377952756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98.xml><?xml version="1.0" encoding="utf-8"?>
<p:tagLst xmlns:p="http://schemas.openxmlformats.org/presentationml/2006/main">
  <p:tag name="KSO_WM_DIAGRAM_VIRTUALLY_FRAME" val="{&quot;height&quot;:239.75692913385834,&quot;left&quot;:62.2,&quot;top&quot;:114.38858267716532,&quot;width&quot;:611.686377952756}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7_2*l_h_f*1_2_1"/>
  <p:tag name="KSO_WM_TEMPLATE_CATEGORY" val="diagram"/>
  <p:tag name="KSO_WM_TEMPLATE_INDEX" val="20231307"/>
  <p:tag name="KSO_WM_UNIT_LAYERLEVEL" val="1_1_1"/>
  <p:tag name="KSO_WM_TAG_VERSION" val="3.0"/>
  <p:tag name="KSO_WM_UNIT_TEXT_TYPE" val="1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117"/>
  <p:tag name="KSO_WM_UNIT_PRESET_TEXT" val="单击此处添加文本具体内容，简明扼要地阐述您的观点。根据需要可酌情增减文字，以便观者准确地理解您传达的思想单击此处添加文本具体内容，简明扼要地阐述您的观点。以便观者准确地理解您传达的思想单击此处添加文本具体内容。"/>
  <p:tag name="KSO_WM_UNIT_LINE_FORE_SCHEMECOLOR_INDEX" val="8"/>
  <p:tag name="KSO_WM_DIAGRAM_USE_COLOR_VALUE" val="{&quot;color_scheme&quot;:1,&quot;color_type&quot;:1,&quot;theme_color_indexes&quot;:[5,6,5,6,5,6]}"/>
</p:tagLst>
</file>

<file path=ppt/tags/tag199.xml><?xml version="1.0" encoding="utf-8"?>
<p:tagLst xmlns:p="http://schemas.openxmlformats.org/presentationml/2006/main">
  <p:tag name="KSO_WM_DIAGRAM_VIRTUALLY_FRAME" val="{&quot;height&quot;:239.75692913385834,&quot;left&quot;:62.2,&quot;top&quot;:114.38858267716532,&quot;width&quot;:611.686377952756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7_2*l_h_i*1_2_1"/>
  <p:tag name="KSO_WM_TEMPLATE_CATEGORY" val="diagram"/>
  <p:tag name="KSO_WM_TEMPLATE_INDEX" val="20231307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7_2*l_h_i*1_3_2"/>
  <p:tag name="KSO_WM_TEMPLATE_CATEGORY" val="diagram"/>
  <p:tag name="KSO_WM_TEMPLATE_INDEX" val="20231307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239.75692913385834,&quot;left&quot;:62.2,&quot;top&quot;:114.38858267716532,&quot;width&quot;:611.6863779527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01.xml><?xml version="1.0" encoding="utf-8"?>
<p:tagLst xmlns:p="http://schemas.openxmlformats.org/presentationml/2006/main">
  <p:tag name="KSO_WM_DIAGRAM_VIRTUALLY_FRAME" val="{&quot;height&quot;:239.75692913385834,&quot;left&quot;:62.2,&quot;top&quot;:114.38858267716532,&quot;width&quot;:611.686377952756}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7_2*l_h_f*1_3_1"/>
  <p:tag name="KSO_WM_TEMPLATE_CATEGORY" val="diagram"/>
  <p:tag name="KSO_WM_TEMPLATE_INDEX" val="20231307"/>
  <p:tag name="KSO_WM_UNIT_LAYERLEVEL" val="1_1_1"/>
  <p:tag name="KSO_WM_TAG_VERSION" val="3.0"/>
  <p:tag name="KSO_WM_UNIT_TEXT_TYPE" val="1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117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。"/>
  <p:tag name="KSO_WM_UNIT_LINE_FORE_SCHEMECOLOR_INDEX" val="5"/>
  <p:tag name="KSO_WM_DIAGRAM_USE_COLOR_VALUE" val="{&quot;color_scheme&quot;:1,&quot;color_type&quot;:1,&quot;theme_color_indexes&quot;:[5,6,5,6,5,6]}"/>
</p:tagLst>
</file>

<file path=ppt/tags/tag202.xml><?xml version="1.0" encoding="utf-8"?>
<p:tagLst xmlns:p="http://schemas.openxmlformats.org/presentationml/2006/main">
  <p:tag name="KSO_WM_DIAGRAM_VIRTUALLY_FRAME" val="{&quot;height&quot;:239.75692913385834,&quot;left&quot;:62.2,&quot;top&quot;:114.38858267716532,&quot;width&quot;:611.686377952756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7_2*l_h_i*1_3_1"/>
  <p:tag name="KSO_WM_TEMPLATE_CATEGORY" val="diagram"/>
  <p:tag name="KSO_WM_TEMPLATE_INDEX" val="20231307"/>
  <p:tag name="KSO_WM_UNIT_LAYERLEVEL" val="1_1_1"/>
  <p:tag name="KSO_WM_TAG_VERSION" val="3.0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03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857]}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m_i"/>
  <p:tag name="KSO_WM_UNIT_INDEX" val="1_1"/>
  <p:tag name="KSO_WM_UNIT_ID" val="diagram20231067_3*m_i*1_1"/>
  <p:tag name="KSO_WM_TEMPLATE_CATEGORY" val="diagram"/>
  <p:tag name="KSO_WM_TEMPLATE_INDEX" val="20231067"/>
  <p:tag name="KSO_WM_UNIT_LAYERLEVEL" val="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GROUP_CODE" val="m1-1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solid&quot;:{&quot;brightness&quot;:0,&quot;colorType&quot;:2,&quot;rgb&quot;:&quot;#ffffff&quot;,&quot;transparency&quot;: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1067_3*m_h_i*1_5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5_1"/>
  <p:tag name="KSO_WM_UNIT_SUBTYPE" val="d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gradient&quot;:[{&quot;brightness&quot;:0.4000000059604645,&quot;colorType&quot;:1,&quot;foreColorIndex&quot;:9,&quot;pos&quot;:0.15000000596046448,&quot;transparency&quot;:0},{&quot;brightness&quot;:0,&quot;colorType&quot;:1,&quot;foreColorIndex&quot;:9,&quot;pos&quot;:0.800000011920929,&quot;transparency&quot;:0}],&quot;type&quot;:3},&quot;glow&quot;:{&quot;colorType&quot;:0},&quot;line&quot;:{&quot;type&quot;:0},&quot;shadow&quot;:{&quot;brightness&quot;:0,&quot;colorType&quot;:1,&quot;foreColorIndex&quot;:9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0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20231067_3*m_h_f*1_4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54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正文，文字是您思想的提炼为了最终演示的发布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67_3*m_h_f*1_2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内容，请尽量言简意赅地阐述你的观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0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67_3*m_h_f*1_1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54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正文，文字是您思想的提炼为了最终演示的发布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67_3*m_h_f*1_3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54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内容，请尽量言简意赅地阐述你的观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5_1"/>
  <p:tag name="KSO_WM_UNIT_ID" val="diagram20231067_3*m_h_f*1_5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54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内容，请尽量言简意赅地阐述你的观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1067_3*m_h_i*1_2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1"/>
  <p:tag name="KSO_WM_UNIT_SUBTYPE" val="d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gradient&quot;:[{&quot;brightness&quot;:0.4000000059604645,&quot;colorType&quot;:1,&quot;foreColorIndex&quot;:6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1067_3*m_h_i*1_3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1"/>
  <p:tag name="KSO_WM_UNIT_SUBTYPE" val="d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gradient&quot;:[{&quot;brightness&quot;:0.4000000059604645,&quot;colorType&quot;:1,&quot;foreColorIndex&quot;:7,&quot;pos&quot;:0.8999999761581421,&quot;transparency&quot;:0},{&quot;brightness&quot;:0,&quot;colorType&quot;:1,&quot;foreColorIndex&quot;:7,&quot;pos&quot;:0.3700000047683716,&quot;transparency&quot;:0}],&quot;type&quot;:3},&quot;glow&quot;:{&quot;colorType&quot;:0},&quot;line&quot;:{&quot;type&quot;:0},&quot;shadow&quot;:{&quot;brightness&quot;:0,&quot;colorType&quot;:1,&quot;foreColorIndex&quot;:7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1067_3*m_h_i*1_4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4_1"/>
  <p:tag name="KSO_WM_UNIT_SUBTYPE" val="d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gradient&quot;:[{&quot;brightness&quot;:0.4000000059604645,&quot;colorType&quot;:1,&quot;foreColorIndex&quot;:8,&quot;pos&quot;:0.25,&quot;transparency&quot;:0},{&quot;brightness&quot;:0,&quot;colorType&quot;:1,&quot;foreColorIndex&quot;:8,&quot;pos&quot;:1,&quot;transparency&quot;:0}],&quot;type&quot;:3},&quot;glow&quot;:{&quot;colorType&quot;:0},&quot;line&quot;:{&quot;type&quot;:0},&quot;shadow&quot;:{&quot;brightness&quot;:0,&quot;colorType&quot;:1,&quot;foreColorIndex&quot;:8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1067_3*m_h_i*1_1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1"/>
  <p:tag name="KSO_WM_UNIT_SUBTYPE" val="d"/>
  <p:tag name="KSO_WM_DIAGRAM_MAX_ITEMCNT" val="5"/>
  <p:tag name="KSO_WM_DIAGRAM_MIN_ITEMCNT" val="3"/>
  <p:tag name="KSO_WM_DIAGRAM_VIRTUALLY_FRAME" val="{&quot;height&quot;:279.636220472441,&quot;left&quot;:-8,&quot;top&quot;:73.13251968503937,&quot;width&quot;:720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16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2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857,3314062,3314155]}"/>
</p:tagLst>
</file>

<file path=ppt/tags/tag218.xml><?xml version="1.0" encoding="utf-8"?>
<p:tagLst xmlns:p="http://schemas.openxmlformats.org/presentationml/2006/main">
  <p:tag name="KSO_WM_DIAGRAM_VIRTUALLY_FRAME" val="{&quot;height&quot;:252.9,&quot;left&quot;:83.35,&quot;top&quot;:107.32598425196852,&quot;width&quot;:592.2}"/>
</p:tagLst>
</file>

<file path=ppt/tags/tag2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857,3314062,3314155]}"/>
</p:tagLst>
</file>

<file path=ppt/tags/tag220.xml><?xml version="1.0" encoding="utf-8"?>
<p:tagLst xmlns:p="http://schemas.openxmlformats.org/presentationml/2006/main">
  <p:tag name="ISLIDE.GUIDESSETTING" val="{&quot;Id&quot;:&quot;f8568e35-9fc6-457f-8203-3e246f54bd29&quot;,&quot;Name&quot;:null,&quot;Kind&quot;:&quot;Custom&quot;,&quot;OldGuidesSetting&quot;:{&quot;HeaderHeight&quot;:0.0,&quot;FooterHeight&quot;:0.0,&quot;SideMargin&quot;:0.0,&quot;TopMargin&quot;:0.0,&quot;BottomMargin&quot;:0.0,&quot;IntervalMargin&quot;:0.0}}"/>
  <p:tag name="RESOURCE_RECORD_KEY" val="{&quot;65&quot;:[20205081],&quot;70&quot;:[3312363,3315857,3314062,3314155]}"/>
</p:tagLst>
</file>

<file path=ppt/theme/theme1.xml><?xml version="1.0" encoding="utf-8"?>
<a:theme xmlns:a="http://schemas.openxmlformats.org/drawingml/2006/main" name="党课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A294"/>
      </a:accent1>
      <a:accent2>
        <a:srgbClr val="84DCD2"/>
      </a:accent2>
      <a:accent3>
        <a:srgbClr val="A5A5A5"/>
      </a:accent3>
      <a:accent4>
        <a:srgbClr val="92D05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思源黑体 CN Light"/>
        <a:ea typeface="思源黑体 CN Light"/>
        <a:cs typeface=""/>
      </a:majorFont>
      <a:minorFont>
        <a:latin typeface="思源黑体 CN Light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2741</Words>
  <Application>WPS 演示</Application>
  <PresentationFormat>全屏显示(16:9)</PresentationFormat>
  <Paragraphs>341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Arial</vt:lpstr>
      <vt:lpstr>宋体</vt:lpstr>
      <vt:lpstr>Wingdings</vt:lpstr>
      <vt:lpstr>Times New Roman</vt:lpstr>
      <vt:lpstr>微软雅黑</vt:lpstr>
      <vt:lpstr>黑体</vt:lpstr>
      <vt:lpstr>Wingdings</vt:lpstr>
      <vt:lpstr>思源黑体 CN Light</vt:lpstr>
      <vt:lpstr>思源黑体 CN Medium</vt:lpstr>
      <vt:lpstr>国标黑体</vt:lpstr>
      <vt:lpstr>思源黑体 CN Heavy</vt:lpstr>
      <vt:lpstr>思源宋体 CN</vt:lpstr>
      <vt:lpstr>思源宋体 CN Heavy</vt:lpstr>
      <vt:lpstr>宋体</vt:lpstr>
      <vt:lpstr>Arial Unicode MS</vt:lpstr>
      <vt:lpstr>仿宋_GB2312</vt:lpstr>
      <vt:lpstr>方正书宋_GBK</vt:lpstr>
      <vt:lpstr>党课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</cp:lastModifiedBy>
  <cp:revision>226</cp:revision>
  <dcterms:created xsi:type="dcterms:W3CDTF">2026-10-16T02:08:34Z</dcterms:created>
  <dcterms:modified xsi:type="dcterms:W3CDTF">2026-10-16T02:08:34Z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EFB870870C6D4F76B8C34225DCE23054_13</vt:lpwstr>
  </property>
  <property fmtid="{D5CDD505-2E9C-101B-9397-08002B2CF9AE}" pid="3" name="KSOProductBuildVer">
    <vt:lpwstr>2052-12.8.2.19313</vt:lpwstr>
  </property>
  <property fmtid="{D5CDD505-2E9C-101B-9397-08002B2CF9AE}" pid="4" name="NXPowerLiteLastOptimized">
    <vt:lpwstr>597245</vt:lpwstr>
  </property>
  <property fmtid="{D5CDD505-2E9C-101B-9397-08002B2CF9AE}" pid="5" name="NXPowerLiteSettings">
    <vt:lpwstr>47000400038000</vt:lpwstr>
  </property>
  <property fmtid="{D5CDD505-2E9C-101B-9397-08002B2CF9AE}" pid="6" name="NXPowerLiteVersion">
    <vt:lpwstr>D9.0.2</vt:lpwstr>
  </property>
</Properties>
</file>