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media/image10.svg" ContentType="image/svg+xml"/>
  <Override PartName="/ppt/media/image12.svg" ContentType="image/svg+xml"/>
  <Override PartName="/ppt/media/image15.svg" ContentType="image/svg+xml"/>
  <Override PartName="/ppt/media/image17.svg" ContentType="image/svg+xml"/>
  <Override PartName="/ppt/media/image19.svg" ContentType="image/svg+xml"/>
  <Override PartName="/ppt/media/image21.svg" ContentType="image/svg+xml"/>
  <Override PartName="/ppt/media/image25.svg" ContentType="image/svg+xml"/>
  <Override PartName="/ppt/media/image27.svg" ContentType="image/svg+xml"/>
  <Override PartName="/ppt/media/image29.svg" ContentType="image/svg+xml"/>
  <Override PartName="/ppt/media/image31.svg" ContentType="image/svg+xml"/>
  <Override PartName="/ppt/media/image34.svg" ContentType="image/svg+xml"/>
  <Override PartName="/ppt/media/image37.svg" ContentType="image/svg+xml"/>
  <Override PartName="/ppt/media/image39.svg" ContentType="image/svg+xml"/>
  <Override PartName="/ppt/media/image4.svg" ContentType="image/svg+xml"/>
  <Override PartName="/ppt/media/image41.svg" ContentType="image/svg+xml"/>
  <Override PartName="/ppt/media/image43.svg" ContentType="image/svg+xml"/>
  <Override PartName="/ppt/media/image45.svg" ContentType="image/svg+xml"/>
  <Override PartName="/ppt/media/image47.svg" ContentType="image/svg+xml"/>
  <Override PartName="/ppt/media/image49.svg" ContentType="image/svg+xml"/>
  <Override PartName="/ppt/media/image51.svg" ContentType="image/svg+xml"/>
  <Override PartName="/ppt/media/image53.svg" ContentType="image/svg+xml"/>
  <Override PartName="/ppt/media/image55.svg" ContentType="image/svg+xml"/>
  <Override PartName="/ppt/media/image57.svg" ContentType="image/svg+xml"/>
  <Override PartName="/ppt/media/image59.svg" ContentType="image/svg+xml"/>
  <Override PartName="/ppt/media/image6.svg" ContentType="image/svg+xml"/>
  <Override PartName="/ppt/media/image8.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Lst>
  <p:notesMasterIdLst>
    <p:notesMasterId r:id="rId4"/>
  </p:notesMasterIdLst>
  <p:handoutMasterIdLst>
    <p:handoutMasterId r:id="rId43"/>
  </p:handoutMasterIdLst>
  <p:sldIdLst>
    <p:sldId id="256" r:id="rId3"/>
    <p:sldId id="296" r:id="rId5"/>
    <p:sldId id="258" r:id="rId6"/>
    <p:sldId id="293" r:id="rId7"/>
    <p:sldId id="259" r:id="rId8"/>
    <p:sldId id="260" r:id="rId9"/>
    <p:sldId id="261" r:id="rId10"/>
    <p:sldId id="262" r:id="rId11"/>
    <p:sldId id="263" r:id="rId12"/>
    <p:sldId id="264" r:id="rId13"/>
    <p:sldId id="265" r:id="rId14"/>
    <p:sldId id="266" r:id="rId15"/>
    <p:sldId id="267" r:id="rId16"/>
    <p:sldId id="268" r:id="rId17"/>
    <p:sldId id="294"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95" r:id="rId32"/>
    <p:sldId id="282" r:id="rId33"/>
    <p:sldId id="283" r:id="rId34"/>
    <p:sldId id="284" r:id="rId35"/>
    <p:sldId id="285" r:id="rId36"/>
    <p:sldId id="286" r:id="rId37"/>
    <p:sldId id="287" r:id="rId38"/>
    <p:sldId id="288" r:id="rId39"/>
    <p:sldId id="289" r:id="rId40"/>
    <p:sldId id="291" r:id="rId41"/>
    <p:sldId id="292" r:id="rId42"/>
  </p:sldIdLst>
  <p:sldSz cx="12192000" cy="6858000"/>
  <p:notesSz cx="6858000" cy="9144000"/>
  <p:defaultTex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457200"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914400"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1371600"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1828800"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2286000"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2743200"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3200400"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3657600"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600" userDrawn="1">
          <p15:clr>
            <a:srgbClr val="747775"/>
          </p15:clr>
        </p15:guide>
        <p15:guide id="2" pos="2880"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orient="horz" pos="1600"/>
        <p:guide pos="288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6" Type="http://schemas.openxmlformats.org/officeDocument/2006/relationships/tableStyles" Target="tableStyles.xml"/><Relationship Id="rId45" Type="http://schemas.openxmlformats.org/officeDocument/2006/relationships/viewProps" Target="viewProps.xml"/><Relationship Id="rId44" Type="http://schemas.openxmlformats.org/officeDocument/2006/relationships/presProps" Target="presProps.xml"/><Relationship Id="rId43" Type="http://schemas.openxmlformats.org/officeDocument/2006/relationships/handoutMaster" Target="handoutMasters/handoutMaster1.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大家好，今天我们共同学习的主题是“健全上下贯通、执行有力的组织体系”。这是深入学习贯彻习近平新时代中国特色社会主义思想的重要内容，对于我们理解党的建设规律、推进新时代党的建设新的伟大工程具有重要意义。</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现在我们进入第一部分，深刻领悟加强组织建设的重要意义。严密的组织体系是我们党作为马克思主义政党的独特优势和力量源泉。习近平总书记的相关论述，深刻揭示了其背后的理论、历史和实践逻辑，是对我们党百年建设经验的科学总结。</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本次党课将围绕三个核心部分展开。首先，我们将从理论、历史和实践三个维度，深刻领悟加强组织建设的重要意义。其次，我们将准确把握“上下贯通”和“执行有力”的科学内涵及其辩证关系。最后，我们将探讨如何将这一理论贯彻到实际工作中，推动落地见效。</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现在我们进入第一部分，深刻领悟加强组织建设的重要意义。严密的组织体系是我们党作为马克思主义政党的独特优势和力量源泉。习近平总书记的相关论述，深刻揭示了其背后的理论、历史和实践逻辑，是对我们党百年建设经验的科学总结。</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现在我们进入第一部分，深刻领悟加强组织建设的重要意义。严密的组织体系是我们党作为马克思主义政党的独特优势和力量源泉。习近平总书记的相关论述，深刻揭示了其背后的理论、历史和实践逻辑，是对我们党百年建设经验的科学总结。</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首先看理论逻辑。马克思主义建党学说从一开始就强调，无产阶级要完成自己的历史使命，必须建立一个组织严密的政党。这是因为，只有通过组织，分散的个体才能凝聚成强大的力量，从而改造整个社会。</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马克思主义建党学说的早期实践，体现在《共产主义者同盟章程》中。这份诞生于1847年的文献，首次构建了层级完整的组织体系，并确立了集中统一、纪律严明的原则，为后来的无产阶级政党建设提供了宝贵的蓝本。</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民主集中制是马克思主义政党区别于其他政党的根本特质。正是通过这一制度，我们党构建了纵向贯通、横向覆盖的组织体系，实现了民主基础上的集中和集中指导下的民主，既保证了全党意志统一，又激发了全党的活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“上下贯通、执行有力”这一重要论述，是马克思主义政党组织原则在当代中国的最新发展。它精准地抓住了新时代组织体系建设的核心，是对马克思主义建党学说的重大理论创新和丰富发展。</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接下来看历史逻辑。我们党从成立之初就高度重视组织体系建设，并在革命、建设和改革的各个历史时期，不断完善这一体系。这是我们党百年奋斗历程中一以贯之的优良传统。</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历史是最好的教科书。我们党的百年实践反复证明，组织体系是否健全有力，直接关系到党的事业兴衰成败。正是依靠严密的组织体系，我们党才能战胜无数艰难险阻，不断发展壮大，成为今天世界上最大的执政党。</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因此，在新时代健全组织体系，就是对我们党百年宝贵经验的继承和发展。我们的任务，就是要将这些历史形成的组织优势，在新的历史条件下坚持好、发展好，让它继续成为我们事业成功的坚强保障。</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最后看实践逻辑。当前，我们面临着复杂的国际形势和深刻的国内变革。要将党的组织优势转化为治理效能，应对各种风险挑战，就必须有一个上下贯通、执行有力的组织体系作为支撑。</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以习近平同志为核心的党中央高瞻远瞩，提出了健全这一组织体系的重大命题。这不仅是对历史经验的总结，更是对新时代挑战的系统回应，为我们推进党的组织建设提供了根本遵循和行动指南。</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现在我们进入第二部分，准确把握组织体系的科学内涵。“上下贯通”和“执行有力”是一个有机统一的整体。“上下贯通”解决的是结构问题，是“执行有力”的前提；“执行有力”解决的是功能问题，是“上下贯通”的目标。二者相辅相成，缺一不可。</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现在我们进入第二部分，准确把握组织体系的科学内涵。“上下贯通”和“执行有力”是一个有机统一的整体。“上下贯通”解决的是结构问题，是“执行有力”的前提；“执行有力”解决的是功能问题，是“上下贯通”的目标。二者相辅相成，缺一不可。</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首先看“上下贯通”。它的核心是构建一个严密的组织架构。这个架构以中央、地方、基层三级组织为骨架，形成一个权责清晰、指令畅通的纵向指挥链条。</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在这个架构中，中央组织是“大脑中枢”，是“最初一公里”。它发挥着总揽全局、协调各方的领导核心作用，其集中统一领导是全党统一意志、统一行动的根本保证。</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地方党委是“中间枢纽”，是“中间段”。它的职责是承上启下，既要完整准确地贯彻中央决策，又要将其转化为地方实践，并压实到基层。</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基层党组织则是“神经末梢”，是“最后一公里”。乡镇街道党工委是基层内部的枢纽，而村、社区党支部则是直面群众的前沿阵地，负责将党的政策最终落到实处。</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要实现“上下贯通”，必须坚持大抓基层的导向。不仅要巩固农村、社区等传统领域，更要拓展到新经济组织、新就业群体等新兴领域，做到党的组织和工作全覆盖，织密组织网络。</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“上下贯通”还需要健全的制度保障。我们要以民主集中制为根本，完善请示报告、督查督办等一系列具体制度，形成一个从部署到整改的闭环机制，确保中央政令畅通，防止出现“上热中温下冷”的现象。</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接下来看“执行有力”。执行有力的根本方向是讲政治，首要目标是保障党中央政令畅通。各级党组织必须把“两个维护”作为最高政治原则，坚决杜绝任何形式的执行梗阻。</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执行有力的核心，是强化党组织的政治功能和组织功能。政治功能是根本，要发挥政治引领作用；组织功能是支撑，要整合资源、凝聚力量。二者共同作用，才能将党的领导落到实处。</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执行有力最终要体现在实践中。无论是乡村振兴、应急处突还是基层治理，都需要党建引领与中心工作深度融合。通过强化党组织的功能，确保党的领导在各个领域都能得到有效落实。</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执行有力的基础，是建强干部党员队伍。组织体系的效能最终要靠人来实现。我们要坚持正确用人导向，锻造忠诚干净担当的干部队伍，同时发挥好每一名党员的先锋模范作用。</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总结一下，“上下贯通”是结构性建设，是基础；“执行有力”是功能性建设，是目标。二者辩证统一，我们既要建好组织架构，也要建强干部队伍，最终目的是将组织优势转化为发展优势和治理效能。</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现在我们进入第三部分，探讨如何推动组织建设落地见效。这是贯彻新时代党的组织路线的重点任务，需要我们从组织体系、干部队伍、制度体系三个方面协同发力。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现在我们进入第三部分，探讨如何推动组织建设落地见效。这是贯彻新时代党的组织路线的重点任务，需要我们从组织体系、干部队伍、制度体系三个方面协同发力。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首先，在中央和国家机关层面，要把好“最初一公里”，不能出现“拦路虎”。建设目标是成为讲政治、守纪律、负责任、有效率的模范机关。</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具体来说，中央和国家机关要把握好政治定位，严格对标对表中央精神，强化政治把关，并加强跨部门的协同会商，确保政策制定的科学性和统一性。</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在源头环节，必须完整准确地贯彻中央决策意图，同时要兼顾基层实际，从源头上减少政策冲突和衔接不畅的问题，为后续的顺利执行打下坚实基础。</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其次，在地方党委层面，要打通“中间段”，不能出现“中梗阻”。地方党委要发挥好承上启下的枢纽作用，建设成为坚决听从中央指挥的坚强组织。</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地方党委要厘清权责边界，健全工作链条，坚决纠治执行中的层层递减问题，确保中央精神能够不折不扣地传达到基层。</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最后，在基层党组织层面，要打通“最后一公里”，不能出现“断头路”。基层党组织承担着承接部署、联系群众、推动落地的核心职责。</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基层党组织要坚持大抓基层的导向，持续整顿软弱涣散组织，补齐治理短板，同时巩固传统领域、优化新兴领域，实现党的组织和工作全覆盖。</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要激活基层组织活力，就要严把党员质量，抓实教育管理，发挥党员先锋作用，并不断增强党组织服务群众的能力，让党的旗帜在基层高高飘扬。</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展望未来，让我们更加紧密地团结在以习近平同志为核心的党中央周围，以高度的政治自觉，不断健全我们的组织体系，为强国建设、民族复兴伟业提供坚强的组织保证！</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我的党课到此结束，谢谢大家！</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5" name="Shape 5"/>
        <p:cNvGrpSpPr/>
        <p:nvPr/>
      </p:nvGrpSpPr>
      <p:grpSpPr>
        <a:xfrm>
          <a:off x="0" y="0"/>
          <a:ext cx="0" cy="0"/>
          <a:chOff x="0" y="0"/>
          <a:chExt cx="0" cy="0"/>
        </a:xfrm>
      </p:grpSpPr>
      <p:sp>
        <p:nvSpPr>
          <p:cNvPr id="10" name="矩形 9"/>
          <p:cNvSpPr/>
          <p:nvPr userDrawn="1"/>
        </p:nvSpPr>
        <p:spPr>
          <a:xfrm>
            <a:off x="0" y="6628765"/>
            <a:ext cx="12192000" cy="22923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3.xml"/><Relationship Id="rId7"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5.xml"/><Relationship Id="rId7" Type="http://schemas.openxmlformats.org/officeDocument/2006/relationships/slideLayout" Target="../slideLayouts/slideLayout1.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4.svg"/><Relationship Id="rId3" Type="http://schemas.openxmlformats.org/officeDocument/2006/relationships/image" Target="../media/image3.png"/><Relationship Id="rId2" Type="http://schemas.openxmlformats.org/officeDocument/2006/relationships/image" Target="../media/image10.svg"/><Relationship Id="rId1" Type="http://schemas.openxmlformats.org/officeDocument/2006/relationships/image" Target="../media/image9.png"/></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1.xml"/><Relationship Id="rId4" Type="http://schemas.openxmlformats.org/officeDocument/2006/relationships/image" Target="../media/image15.svg"/><Relationship Id="rId3" Type="http://schemas.openxmlformats.org/officeDocument/2006/relationships/image" Target="../media/image14.png"/><Relationship Id="rId2" Type="http://schemas.openxmlformats.org/officeDocument/2006/relationships/image" Target="../media/image8.svg"/><Relationship Id="rId1"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7" Type="http://schemas.openxmlformats.org/officeDocument/2006/relationships/slideLayout" Target="../slideLayouts/slideLayout1.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 Id="rId3" Type="http://schemas.openxmlformats.org/officeDocument/2006/relationships/image" Target="../media/image18.png"/><Relationship Id="rId2" Type="http://schemas.openxmlformats.org/officeDocument/2006/relationships/image" Target="../media/image17.svg"/><Relationship Id="rId1" Type="http://schemas.openxmlformats.org/officeDocument/2006/relationships/image" Target="../media/image1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12.xml"/><Relationship Id="rId7" Type="http://schemas.openxmlformats.org/officeDocument/2006/relationships/slideLayout" Target="../slideLayouts/slideLayout1.xml"/><Relationship Id="rId6" Type="http://schemas.openxmlformats.org/officeDocument/2006/relationships/image" Target="../media/image10.svg"/><Relationship Id="rId5" Type="http://schemas.openxmlformats.org/officeDocument/2006/relationships/image" Target="../media/image23.png"/><Relationship Id="rId4" Type="http://schemas.openxmlformats.org/officeDocument/2006/relationships/image" Target="../media/image8.svg"/><Relationship Id="rId3" Type="http://schemas.openxmlformats.org/officeDocument/2006/relationships/image" Target="../media/image13.png"/><Relationship Id="rId2" Type="http://schemas.openxmlformats.org/officeDocument/2006/relationships/image" Target="../media/image4.svg"/><Relationship Id="rId1" Type="http://schemas.openxmlformats.org/officeDocument/2006/relationships/image" Target="../media/image22.pn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1.xml"/><Relationship Id="rId4" Type="http://schemas.openxmlformats.org/officeDocument/2006/relationships/image" Target="../media/image27.svg"/><Relationship Id="rId3" Type="http://schemas.openxmlformats.org/officeDocument/2006/relationships/image" Target="../media/image26.png"/><Relationship Id="rId2" Type="http://schemas.openxmlformats.org/officeDocument/2006/relationships/image" Target="../media/image25.svg"/><Relationship Id="rId1" Type="http://schemas.openxmlformats.org/officeDocument/2006/relationships/image" Target="../media/image24.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7.xml"/><Relationship Id="rId5" Type="http://schemas.openxmlformats.org/officeDocument/2006/relationships/slideLayout" Target="../slideLayouts/slideLayout1.xml"/><Relationship Id="rId4" Type="http://schemas.openxmlformats.org/officeDocument/2006/relationships/image" Target="../media/image31.svg"/><Relationship Id="rId3" Type="http://schemas.openxmlformats.org/officeDocument/2006/relationships/image" Target="../media/image30.png"/><Relationship Id="rId2" Type="http://schemas.openxmlformats.org/officeDocument/2006/relationships/image" Target="../media/image29.svg"/><Relationship Id="rId1" Type="http://schemas.openxmlformats.org/officeDocument/2006/relationships/image" Target="../media/image28.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1.xml"/><Relationship Id="rId4" Type="http://schemas.openxmlformats.org/officeDocument/2006/relationships/image" Target="../media/image6.svg"/><Relationship Id="rId3" Type="http://schemas.openxmlformats.org/officeDocument/2006/relationships/image" Target="../media/image32.png"/><Relationship Id="rId2" Type="http://schemas.openxmlformats.org/officeDocument/2006/relationships/image" Target="../media/image10.svg"/><Relationship Id="rId1" Type="http://schemas.openxmlformats.org/officeDocument/2006/relationships/image" Target="../media/image23.png"/></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20.xml"/><Relationship Id="rId7" Type="http://schemas.openxmlformats.org/officeDocument/2006/relationships/slideLayout" Target="../slideLayouts/slideLayout1.xml"/><Relationship Id="rId6" Type="http://schemas.openxmlformats.org/officeDocument/2006/relationships/image" Target="../media/image15.svg"/><Relationship Id="rId5" Type="http://schemas.openxmlformats.org/officeDocument/2006/relationships/image" Target="../media/image35.png"/><Relationship Id="rId4" Type="http://schemas.openxmlformats.org/officeDocument/2006/relationships/image" Target="../media/image34.svg"/><Relationship Id="rId3" Type="http://schemas.openxmlformats.org/officeDocument/2006/relationships/image" Target="../media/image33.png"/><Relationship Id="rId2" Type="http://schemas.openxmlformats.org/officeDocument/2006/relationships/image" Target="../media/image8.svg"/><Relationship Id="rId1" Type="http://schemas.openxmlformats.org/officeDocument/2006/relationships/image" Target="../media/image13.png"/></Relationships>
</file>

<file path=ppt/slides/_rels/slide21.xml.rels><?xml version="1.0" encoding="UTF-8" standalone="yes"?>
<Relationships xmlns="http://schemas.openxmlformats.org/package/2006/relationships"><Relationship Id="rId9" Type="http://schemas.openxmlformats.org/officeDocument/2006/relationships/image" Target="../media/image40.png"/><Relationship Id="rId8" Type="http://schemas.openxmlformats.org/officeDocument/2006/relationships/image" Target="../media/image39.svg"/><Relationship Id="rId7" Type="http://schemas.openxmlformats.org/officeDocument/2006/relationships/image" Target="../media/image38.png"/><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27.svg"/><Relationship Id="rId3" Type="http://schemas.openxmlformats.org/officeDocument/2006/relationships/image" Target="../media/image26.png"/><Relationship Id="rId2" Type="http://schemas.openxmlformats.org/officeDocument/2006/relationships/image" Target="../media/image15.svg"/><Relationship Id="rId12" Type="http://schemas.openxmlformats.org/officeDocument/2006/relationships/notesSlide" Target="../notesSlides/notesSlide21.xml"/><Relationship Id="rId11" Type="http://schemas.openxmlformats.org/officeDocument/2006/relationships/slideLayout" Target="../slideLayouts/slideLayout1.xml"/><Relationship Id="rId10" Type="http://schemas.openxmlformats.org/officeDocument/2006/relationships/image" Target="../media/image41.svg"/><Relationship Id="rId1" Type="http://schemas.openxmlformats.org/officeDocument/2006/relationships/image" Target="../media/image35.png"/></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22.xml"/><Relationship Id="rId7" Type="http://schemas.openxmlformats.org/officeDocument/2006/relationships/slideLayout" Target="../slideLayouts/slideLayout1.xml"/><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39.svg"/><Relationship Id="rId3" Type="http://schemas.openxmlformats.org/officeDocument/2006/relationships/image" Target="../media/image38.png"/><Relationship Id="rId2" Type="http://schemas.openxmlformats.org/officeDocument/2006/relationships/image" Target="../media/image27.svg"/><Relationship Id="rId1" Type="http://schemas.openxmlformats.org/officeDocument/2006/relationships/image" Target="../media/image26.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6" Type="http://schemas.openxmlformats.org/officeDocument/2006/relationships/notesSlide" Target="../notesSlides/notesSlide25.xml"/><Relationship Id="rId5" Type="http://schemas.openxmlformats.org/officeDocument/2006/relationships/slideLayout" Target="../slideLayouts/slideLayout1.xml"/><Relationship Id="rId4" Type="http://schemas.openxmlformats.org/officeDocument/2006/relationships/image" Target="../media/image34.svg"/><Relationship Id="rId3" Type="http://schemas.openxmlformats.org/officeDocument/2006/relationships/image" Target="../media/image33.png"/><Relationship Id="rId2" Type="http://schemas.openxmlformats.org/officeDocument/2006/relationships/image" Target="../media/image27.svg"/><Relationship Id="rId1" Type="http://schemas.openxmlformats.org/officeDocument/2006/relationships/image" Target="../media/image26.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27.xml"/><Relationship Id="rId7" Type="http://schemas.openxmlformats.org/officeDocument/2006/relationships/slideLayout" Target="../slideLayouts/slideLayout1.xml"/><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5.svg"/><Relationship Id="rId3" Type="http://schemas.openxmlformats.org/officeDocument/2006/relationships/image" Target="../media/image44.png"/><Relationship Id="rId2" Type="http://schemas.openxmlformats.org/officeDocument/2006/relationships/image" Target="../media/image31.svg"/><Relationship Id="rId1" Type="http://schemas.openxmlformats.org/officeDocument/2006/relationships/image" Target="../media/image30.png"/></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png"/></Relationships>
</file>

<file path=ppt/slides/_rels/slide29.xml.rels><?xml version="1.0" encoding="UTF-8" standalone="yes"?>
<Relationships xmlns="http://schemas.openxmlformats.org/package/2006/relationships"><Relationship Id="rId8" Type="http://schemas.openxmlformats.org/officeDocument/2006/relationships/notesSlide" Target="../notesSlides/notesSlide29.xml"/><Relationship Id="rId7" Type="http://schemas.openxmlformats.org/officeDocument/2006/relationships/slideLayout" Target="../slideLayouts/slideLayout1.xml"/><Relationship Id="rId6" Type="http://schemas.openxmlformats.org/officeDocument/2006/relationships/image" Target="../media/image49.svg"/><Relationship Id="rId5" Type="http://schemas.openxmlformats.org/officeDocument/2006/relationships/image" Target="../media/image48.png"/><Relationship Id="rId4" Type="http://schemas.openxmlformats.org/officeDocument/2006/relationships/image" Target="../media/image15.svg"/><Relationship Id="rId3" Type="http://schemas.openxmlformats.org/officeDocument/2006/relationships/image" Target="../media/image35.png"/><Relationship Id="rId2" Type="http://schemas.openxmlformats.org/officeDocument/2006/relationships/image" Target="../media/image41.svg"/><Relationship Id="rId1" Type="http://schemas.openxmlformats.org/officeDocument/2006/relationships/image" Target="../media/image40.png"/></Relationships>
</file>

<file path=ppt/slides/_rels/slide30.xml.rels><?xml version="1.0" encoding="UTF-8" standalone="yes"?>
<Relationships xmlns="http://schemas.openxmlformats.org/package/2006/relationships"><Relationship Id="rId6" Type="http://schemas.openxmlformats.org/officeDocument/2006/relationships/notesSlide" Target="../notesSlides/notesSlide30.xml"/><Relationship Id="rId5" Type="http://schemas.openxmlformats.org/officeDocument/2006/relationships/slideLayout" Target="../slideLayouts/slideLayout1.xml"/><Relationship Id="rId4" Type="http://schemas.openxmlformats.org/officeDocument/2006/relationships/image" Target="../media/image27.svg"/><Relationship Id="rId3" Type="http://schemas.openxmlformats.org/officeDocument/2006/relationships/image" Target="../media/image26.png"/><Relationship Id="rId2" Type="http://schemas.openxmlformats.org/officeDocument/2006/relationships/image" Target="../media/image8.svg"/><Relationship Id="rId1" Type="http://schemas.openxmlformats.org/officeDocument/2006/relationships/image" Target="../media/image13.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8" Type="http://schemas.openxmlformats.org/officeDocument/2006/relationships/notesSlide" Target="../notesSlides/notesSlide32.xml"/><Relationship Id="rId7" Type="http://schemas.openxmlformats.org/officeDocument/2006/relationships/slideLayout" Target="../slideLayouts/slideLayout1.xml"/><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27.svg"/><Relationship Id="rId3" Type="http://schemas.openxmlformats.org/officeDocument/2006/relationships/image" Target="../media/image26.png"/><Relationship Id="rId2" Type="http://schemas.openxmlformats.org/officeDocument/2006/relationships/image" Target="../media/image51.svg"/><Relationship Id="rId1" Type="http://schemas.openxmlformats.org/officeDocument/2006/relationships/image" Target="../media/image50.png"/></Relationships>
</file>

<file path=ppt/slides/_rels/slide33.xml.rels><?xml version="1.0" encoding="UTF-8" standalone="yes"?>
<Relationships xmlns="http://schemas.openxmlformats.org/package/2006/relationships"><Relationship Id="rId8" Type="http://schemas.openxmlformats.org/officeDocument/2006/relationships/notesSlide" Target="../notesSlides/notesSlide33.xml"/><Relationship Id="rId7" Type="http://schemas.openxmlformats.org/officeDocument/2006/relationships/slideLayout" Target="../slideLayouts/slideLayout1.xml"/><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6.svg"/><Relationship Id="rId3" Type="http://schemas.openxmlformats.org/officeDocument/2006/relationships/image" Target="../media/image32.png"/><Relationship Id="rId2" Type="http://schemas.openxmlformats.org/officeDocument/2006/relationships/image" Target="../media/image34.svg"/><Relationship Id="rId1" Type="http://schemas.openxmlformats.org/officeDocument/2006/relationships/image" Target="../media/image33.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6" Type="http://schemas.openxmlformats.org/officeDocument/2006/relationships/notesSlide" Target="../notesSlides/notesSlide35.xml"/><Relationship Id="rId5" Type="http://schemas.openxmlformats.org/officeDocument/2006/relationships/slideLayout" Target="../slideLayouts/slideLayout1.xml"/><Relationship Id="rId4" Type="http://schemas.openxmlformats.org/officeDocument/2006/relationships/image" Target="../media/image15.svg"/><Relationship Id="rId3" Type="http://schemas.openxmlformats.org/officeDocument/2006/relationships/image" Target="../media/image35.png"/><Relationship Id="rId2" Type="http://schemas.openxmlformats.org/officeDocument/2006/relationships/image" Target="../media/image34.svg"/><Relationship Id="rId1" Type="http://schemas.openxmlformats.org/officeDocument/2006/relationships/image" Target="../media/image33.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59.svg"/><Relationship Id="rId7" Type="http://schemas.openxmlformats.org/officeDocument/2006/relationships/image" Target="../media/image58.png"/><Relationship Id="rId6" Type="http://schemas.openxmlformats.org/officeDocument/2006/relationships/image" Target="../media/image57.svg"/><Relationship Id="rId5" Type="http://schemas.openxmlformats.org/officeDocument/2006/relationships/image" Target="../media/image56.png"/><Relationship Id="rId4" Type="http://schemas.openxmlformats.org/officeDocument/2006/relationships/image" Target="../media/image4.svg"/><Relationship Id="rId3" Type="http://schemas.openxmlformats.org/officeDocument/2006/relationships/image" Target="../media/image22.png"/><Relationship Id="rId2" Type="http://schemas.openxmlformats.org/officeDocument/2006/relationships/image" Target="../media/image55.svg"/><Relationship Id="rId10" Type="http://schemas.openxmlformats.org/officeDocument/2006/relationships/notesSlide" Target="../notesSlides/notesSlide37.xml"/><Relationship Id="rId1" Type="http://schemas.openxmlformats.org/officeDocument/2006/relationships/image" Target="../media/image54.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4" Type="http://schemas.openxmlformats.org/officeDocument/2006/relationships/notesSlide" Target="../notesSlides/notesSlide39.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0" y="2058035"/>
            <a:ext cx="12192000" cy="1524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4000" b="1"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rPr>
              <a:t>推动新时代组织工作高质量发展</a:t>
            </a:r>
            <a:endParaRPr lang="zh-CN" altLang="en-US" sz="4000" b="1"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
        <p:nvSpPr>
          <p:cNvPr id="6" name="AutoShape 6"/>
          <p:cNvSpPr/>
          <p:nvPr/>
        </p:nvSpPr>
        <p:spPr>
          <a:xfrm>
            <a:off x="1524000" y="3582035"/>
            <a:ext cx="9144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08000"/>
              </a:lnSpc>
              <a:defRPr/>
            </a:pPr>
            <a:r>
              <a:rPr lang="en-US" sz="2000" b="0" i="0" u="none" strike="noStrike">
                <a:solidFill>
                  <a:srgbClr val="FF0000">
                    <a:alpha val="90196"/>
                  </a:srgbClr>
                </a:solidFill>
                <a:latin typeface="黑体" panose="02010609060101010101" charset="-122"/>
                <a:ea typeface="黑体" panose="02010609060101010101" charset="-122"/>
                <a:cs typeface="黑体" panose="02010609060101010101" charset="-122"/>
                <a:sym typeface="Noto Sans SC" panose="020B0200000000000000" charset="-122"/>
              </a:rPr>
              <a:t>主讲人：A</a:t>
            </a:r>
            <a:r>
              <a:rPr lang="zh-CN" altLang="en-US" sz="2000" b="0" i="0" u="none" strike="noStrike">
                <a:solidFill>
                  <a:srgbClr val="FF0000">
                    <a:alpha val="90196"/>
                  </a:srgbClr>
                </a:solidFill>
                <a:latin typeface="黑体" panose="02010609060101010101" charset="-122"/>
                <a:ea typeface="黑体" panose="02010609060101010101" charset="-122"/>
                <a:cs typeface="黑体" panose="02010609060101010101" charset="-122"/>
                <a:sym typeface="Noto Sans SC" panose="020B0200000000000000" charset="-122"/>
              </a:rPr>
              <a:t>书记</a:t>
            </a:r>
            <a:endParaRPr lang="en-US" sz="2000" b="0" i="0" u="none" strike="noStrike">
              <a:solidFill>
                <a:srgbClr val="FF0000">
                  <a:alpha val="90196"/>
                </a:srgbClr>
              </a:solidFill>
              <a:latin typeface="黑体" panose="02010609060101010101" charset="-122"/>
              <a:ea typeface="黑体" panose="02010609060101010101" charset="-122"/>
              <a:cs typeface="黑体" panose="02010609060101010101" charset="-122"/>
              <a:sym typeface="Noto Sans SC" panose="020B0200000000000000" charset="-122"/>
            </a:endParaRPr>
          </a:p>
        </p:txBody>
      </p:sp>
      <p:pic>
        <p:nvPicPr>
          <p:cNvPr id="14" name="图片 13" descr="85fb03ec0d19e7e8d4e4226e4d07cdda"/>
          <p:cNvPicPr>
            <a:picLocks noChangeAspect="1"/>
          </p:cNvPicPr>
          <p:nvPr/>
        </p:nvPicPr>
        <p:blipFill>
          <a:blip r:embed="rId1"/>
          <a:srcRect t="57390"/>
          <a:stretch>
            <a:fillRect/>
          </a:stretch>
        </p:blipFill>
        <p:spPr>
          <a:xfrm>
            <a:off x="635" y="5029200"/>
            <a:ext cx="12192000" cy="1828800"/>
          </a:xfrm>
          <a:prstGeom prst="rect">
            <a:avLst/>
          </a:prstGeom>
        </p:spPr>
      </p:pic>
      <p:pic>
        <p:nvPicPr>
          <p:cNvPr id="7" name="图片 6"/>
          <p:cNvPicPr>
            <a:picLocks noChangeAspect="1"/>
          </p:cNvPicPr>
          <p:nvPr/>
        </p:nvPicPr>
        <p:blipFill>
          <a:blip r:embed="rId2"/>
          <a:stretch>
            <a:fillRect/>
          </a:stretch>
        </p:blipFill>
        <p:spPr>
          <a:xfrm>
            <a:off x="0" y="-1"/>
            <a:ext cx="2997199" cy="96936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570230"/>
            <a:ext cx="10668000" cy="889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40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前</a:t>
            </a:r>
            <a:r>
              <a:rPr lang="en-US" altLang="zh-CN" sz="40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  </a:t>
            </a:r>
            <a:r>
              <a:rPr lang="zh-CN" altLang="en-US" sz="40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言</a:t>
            </a:r>
            <a:endParaRPr lang="zh-CN" altLang="en-US" sz="40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pic>
        <p:nvPicPr>
          <p:cNvPr id="14" name="图片 13" descr="85fb03ec0d19e7e8d4e4226e4d07cdda"/>
          <p:cNvPicPr>
            <a:picLocks noChangeAspect="1"/>
          </p:cNvPicPr>
          <p:nvPr/>
        </p:nvPicPr>
        <p:blipFill>
          <a:blip r:embed="rId1"/>
          <a:srcRect t="57390"/>
          <a:stretch>
            <a:fillRect/>
          </a:stretch>
        </p:blipFill>
        <p:spPr>
          <a:xfrm>
            <a:off x="635" y="5029200"/>
            <a:ext cx="12192000" cy="1828800"/>
          </a:xfrm>
          <a:prstGeom prst="rect">
            <a:avLst/>
          </a:prstGeom>
        </p:spPr>
      </p:pic>
      <p:pic>
        <p:nvPicPr>
          <p:cNvPr id="2" name="图片 1"/>
          <p:cNvPicPr>
            <a:picLocks noChangeAspect="1"/>
          </p:cNvPicPr>
          <p:nvPr/>
        </p:nvPicPr>
        <p:blipFill>
          <a:blip r:embed="rId2"/>
          <a:stretch>
            <a:fillRect/>
          </a:stretch>
        </p:blipFill>
        <p:spPr>
          <a:xfrm>
            <a:off x="0" y="-1"/>
            <a:ext cx="2997199" cy="969367"/>
          </a:xfrm>
          <a:prstGeom prst="rect">
            <a:avLst/>
          </a:prstGeom>
        </p:spPr>
      </p:pic>
      <p:sp>
        <p:nvSpPr>
          <p:cNvPr id="4" name="文本框 3"/>
          <p:cNvSpPr txBox="1"/>
          <p:nvPr/>
        </p:nvSpPr>
        <p:spPr>
          <a:xfrm>
            <a:off x="1058545" y="1803400"/>
            <a:ext cx="9862820" cy="2392045"/>
          </a:xfrm>
          <a:prstGeom prst="rect">
            <a:avLst/>
          </a:prstGeom>
        </p:spPr>
        <p:txBody>
          <a:bodyPr wrap="square">
            <a:noAutofit/>
          </a:bodyPr>
          <a:p>
            <a:pPr marL="0" indent="0" algn="just"/>
            <a:r>
              <a:rPr lang="en-US" altLang="zh-CN" sz="2400" b="0" i="0">
                <a:solidFill>
                  <a:srgbClr val="C00000"/>
                </a:solidFill>
                <a:latin typeface="黑体" panose="02010609060101010101" charset="-122"/>
                <a:ea typeface="黑体" panose="02010609060101010101" charset="-122"/>
              </a:rPr>
              <a:t>    </a:t>
            </a:r>
            <a:r>
              <a:rPr lang="zh-CN" altLang="en-US" sz="2400" b="0" i="0">
                <a:solidFill>
                  <a:srgbClr val="C00000"/>
                </a:solidFill>
                <a:latin typeface="黑体" panose="02010609060101010101" charset="-122"/>
                <a:ea typeface="黑体" panose="02010609060101010101" charset="-122"/>
              </a:rPr>
              <a:t>习近平党建思想深刻回答了建设什么样的长期执政的马克思主义政党、怎样建设长期执政的马克思主义政党的重大时代课题，极大丰富和发展了马克思主义建党学说，为深入推进新时代党的建设新的伟大工程、做好新时代组织工作提供了根本遵循。做好新时代新征程组织工作，必须坚持以习近平总书记关于党的建设的重要思想为指引，深刻认识规律、把握规律、遵循规律，不断提升政治性、实践性、时代性、科学性，始终以高质量组织工作服务保障高质量发展。</a:t>
            </a:r>
            <a:endParaRPr lang="zh-CN" altLang="en-US" sz="2400" b="0" i="0">
              <a:solidFill>
                <a:srgbClr val="C00000"/>
              </a:solidFill>
              <a:latin typeface="黑体" panose="02010609060101010101" charset="-122"/>
              <a:ea typeface="黑体" panose="02010609060101010101" charset="-122"/>
            </a:endParaRPr>
          </a:p>
        </p:txBody>
      </p:sp>
      <p:cxnSp>
        <p:nvCxnSpPr>
          <p:cNvPr id="5" name="直接连接符 4"/>
          <p:cNvCxnSpPr/>
          <p:nvPr/>
        </p:nvCxnSpPr>
        <p:spPr>
          <a:xfrm>
            <a:off x="988695" y="1569720"/>
            <a:ext cx="9954260" cy="0"/>
          </a:xfrm>
          <a:prstGeom prst="line">
            <a:avLst/>
          </a:prstGeom>
          <a:ln w="38100">
            <a:solidFill>
              <a:srgbClr val="C00000"/>
            </a:solidFill>
          </a:ln>
        </p:spPr>
        <p:style>
          <a:lnRef idx="2">
            <a:schemeClr val="accent1"/>
          </a:lnRef>
          <a:fillRef idx="0">
            <a:srgbClr val="FFFFFF"/>
          </a:fillRef>
          <a:effectRef idx="0">
            <a:srgbClr val="FFFFFF"/>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4000">
                <a:solidFill>
                  <a:srgbClr val="C00000"/>
                </a:solidFill>
                <a:latin typeface="黑体" panose="02010609060101010101" charset="-122"/>
                <a:ea typeface="黑体" panose="02010609060101010101" charset="-122"/>
                <a:cs typeface="黑体" panose="02010609060101010101" charset="-122"/>
              </a:rPr>
              <a:t>目</a:t>
            </a:r>
            <a:r>
              <a:rPr lang="en-US" altLang="zh-CN" sz="4000">
                <a:solidFill>
                  <a:srgbClr val="C00000"/>
                </a:solidFill>
                <a:latin typeface="黑体" panose="02010609060101010101" charset="-122"/>
                <a:ea typeface="黑体" panose="02010609060101010101" charset="-122"/>
                <a:cs typeface="黑体" panose="02010609060101010101" charset="-122"/>
              </a:rPr>
              <a:t>  </a:t>
            </a:r>
            <a:r>
              <a:rPr lang="zh-CN" altLang="en-US" sz="4000">
                <a:solidFill>
                  <a:srgbClr val="C00000"/>
                </a:solidFill>
                <a:latin typeface="黑体" panose="02010609060101010101" charset="-122"/>
                <a:ea typeface="黑体" panose="02010609060101010101" charset="-122"/>
                <a:cs typeface="黑体" panose="02010609060101010101" charset="-122"/>
              </a:rPr>
              <a:t>录</a:t>
            </a:r>
            <a:endParaRPr lang="zh-CN" altLang="en-US" sz="4000">
              <a:solidFill>
                <a:srgbClr val="C00000"/>
              </a:solidFill>
              <a:latin typeface="黑体" panose="02010609060101010101" charset="-122"/>
              <a:ea typeface="黑体" panose="02010609060101010101" charset="-122"/>
              <a:cs typeface="黑体" panose="02010609060101010101" charset="-122"/>
            </a:endParaRPr>
          </a:p>
        </p:txBody>
      </p:sp>
      <p:sp>
        <p:nvSpPr>
          <p:cNvPr id="4" name="AutoShape 4"/>
          <p:cNvSpPr/>
          <p:nvPr/>
        </p:nvSpPr>
        <p:spPr>
          <a:xfrm>
            <a:off x="762000" y="2032000"/>
            <a:ext cx="3378200" cy="3556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349500"/>
            <a:ext cx="406400" cy="406400"/>
          </a:xfrm>
          <a:prstGeom prst="rect">
            <a:avLst/>
          </a:prstGeom>
        </p:spPr>
      </p:pic>
      <p:sp>
        <p:nvSpPr>
          <p:cNvPr id="6" name="AutoShape 6"/>
          <p:cNvSpPr/>
          <p:nvPr/>
        </p:nvSpPr>
        <p:spPr>
          <a:xfrm>
            <a:off x="1524000" y="2349500"/>
            <a:ext cx="2413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深刻领悟意义</a:t>
            </a:r>
            <a:endParaRPr lang="en-US" sz="1100"/>
          </a:p>
        </p:txBody>
      </p:sp>
      <p:sp>
        <p:nvSpPr>
          <p:cNvPr id="7" name="AutoShape 7"/>
          <p:cNvSpPr/>
          <p:nvPr/>
        </p:nvSpPr>
        <p:spPr>
          <a:xfrm>
            <a:off x="1016000" y="2984500"/>
            <a:ext cx="2870200" cy="12700"/>
          </a:xfrm>
          <a:prstGeom prst="roundRect">
            <a:avLst>
              <a:gd name="adj" fmla="val 0"/>
            </a:avLst>
          </a:prstGeom>
          <a:solidFill>
            <a:srgbClr val="C00000">
              <a:alpha val="2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1016000" y="3238500"/>
            <a:ext cx="28702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立足理论根基、历史脉络与实践要求三个维度，深刻理解健全党的组织体系的战略意义，明晰其对于巩固执政根基、凝聚奋进力量的核心价值与时代使命。</a:t>
            </a:r>
            <a:endParaRPr lang="en-US" sz="1100"/>
          </a:p>
        </p:txBody>
      </p:sp>
      <p:sp>
        <p:nvSpPr>
          <p:cNvPr id="9" name="AutoShape 9"/>
          <p:cNvSpPr/>
          <p:nvPr/>
        </p:nvSpPr>
        <p:spPr>
          <a:xfrm>
            <a:off x="4394200" y="2032000"/>
            <a:ext cx="3378200" cy="3556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48200" y="2349500"/>
            <a:ext cx="406400" cy="406400"/>
          </a:xfrm>
          <a:prstGeom prst="rect">
            <a:avLst/>
          </a:prstGeom>
        </p:spPr>
      </p:pic>
      <p:sp>
        <p:nvSpPr>
          <p:cNvPr id="11" name="AutoShape 11"/>
          <p:cNvSpPr/>
          <p:nvPr/>
        </p:nvSpPr>
        <p:spPr>
          <a:xfrm>
            <a:off x="5156200" y="2349500"/>
            <a:ext cx="2413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把握科学内涵</a:t>
            </a:r>
            <a:endParaRPr lang="en-US" sz="1100"/>
          </a:p>
        </p:txBody>
      </p:sp>
      <p:sp>
        <p:nvSpPr>
          <p:cNvPr id="12" name="AutoShape 12"/>
          <p:cNvSpPr/>
          <p:nvPr/>
        </p:nvSpPr>
        <p:spPr>
          <a:xfrm>
            <a:off x="4648200" y="2984500"/>
            <a:ext cx="2870200" cy="12700"/>
          </a:xfrm>
          <a:prstGeom prst="roundRect">
            <a:avLst>
              <a:gd name="adj" fmla="val 0"/>
            </a:avLst>
          </a:prstGeom>
          <a:solidFill>
            <a:srgbClr val="C00000">
              <a:alpha val="20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4648200" y="3238500"/>
            <a:ext cx="28702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深入剖析“上下贯通”与“执行有力”的内在逻辑，阐释二者相互依存、相互促进的辩证关系，精准把握组织体系建设的关键内核与实践要求，确保体系运行高效顺畅。</a:t>
            </a:r>
            <a:endParaRPr lang="en-US" sz="1100"/>
          </a:p>
        </p:txBody>
      </p:sp>
      <p:sp>
        <p:nvSpPr>
          <p:cNvPr id="14" name="AutoShape 14"/>
          <p:cNvSpPr/>
          <p:nvPr/>
        </p:nvSpPr>
        <p:spPr>
          <a:xfrm>
            <a:off x="8026400" y="2032000"/>
            <a:ext cx="3378200" cy="3556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80400" y="2349500"/>
            <a:ext cx="406400" cy="406400"/>
          </a:xfrm>
          <a:prstGeom prst="rect">
            <a:avLst/>
          </a:prstGeom>
        </p:spPr>
      </p:pic>
      <p:sp>
        <p:nvSpPr>
          <p:cNvPr id="16" name="AutoShape 16"/>
          <p:cNvSpPr/>
          <p:nvPr/>
        </p:nvSpPr>
        <p:spPr>
          <a:xfrm>
            <a:off x="8788400" y="2349500"/>
            <a:ext cx="2413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推动落地见效</a:t>
            </a:r>
            <a:endParaRPr lang="en-US" sz="1100"/>
          </a:p>
        </p:txBody>
      </p:sp>
      <p:sp>
        <p:nvSpPr>
          <p:cNvPr id="17" name="AutoShape 17"/>
          <p:cNvSpPr/>
          <p:nvPr/>
        </p:nvSpPr>
        <p:spPr>
          <a:xfrm>
            <a:off x="8280400" y="2984500"/>
            <a:ext cx="2870200" cy="12700"/>
          </a:xfrm>
          <a:prstGeom prst="roundRect">
            <a:avLst>
              <a:gd name="adj" fmla="val 0"/>
            </a:avLst>
          </a:prstGeom>
          <a:solidFill>
            <a:srgbClr val="C00000">
              <a:alpha val="20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8280400" y="3238500"/>
            <a:ext cx="28702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聚焦基层实践，从制度完善、队伍建设、监督保障等方面精准发力，将组织体系建设的部署要求转化为具体行动，确保各项工作落地生根、取得实效。</a:t>
            </a:r>
            <a:endParaRPr lang="en-US" sz="1100"/>
          </a:p>
        </p:txBody>
      </p:sp>
      <p:sp>
        <p:nvSpPr>
          <p:cNvPr id="19" name="AutoShape 19"/>
          <p:cNvSpPr/>
          <p:nvPr/>
        </p:nvSpPr>
        <p:spPr>
          <a:xfrm>
            <a:off x="762000" y="5905500"/>
            <a:ext cx="1066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坚持党的全面领导，筑牢基层战斗堡垒，凝聚奋进力量 ——</a:t>
            </a:r>
            <a:endParaRPr lang="en-US" sz="1100"/>
          </a:p>
        </p:txBody>
      </p:sp>
      <p:cxnSp>
        <p:nvCxnSpPr>
          <p:cNvPr id="20" name="直接连接符 19"/>
          <p:cNvCxnSpPr/>
          <p:nvPr/>
        </p:nvCxnSpPr>
        <p:spPr>
          <a:xfrm>
            <a:off x="770255" y="1569085"/>
            <a:ext cx="10563860" cy="0"/>
          </a:xfrm>
          <a:prstGeom prst="line">
            <a:avLst/>
          </a:prstGeom>
          <a:ln w="34925" cmpd="sng">
            <a:solidFill>
              <a:srgbClr val="C00000"/>
            </a:solidFill>
            <a:prstDash val="solid"/>
          </a:ln>
        </p:spPr>
        <p:style>
          <a:lnRef idx="2">
            <a:schemeClr val="accent1"/>
          </a:lnRef>
          <a:fillRef idx="0">
            <a:srgbClr val="FFFFFF"/>
          </a:fillRef>
          <a:effectRef idx="0">
            <a:srgbClr val="FFFFFF"/>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2799715"/>
            <a:ext cx="10668000" cy="889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36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一、</a:t>
            </a:r>
            <a:r>
              <a:rPr lang="en-US" sz="36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深刻领悟加强组织建设的重要意义</a:t>
            </a:r>
            <a:endParaRPr lang="en-US" sz="36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pic>
        <p:nvPicPr>
          <p:cNvPr id="14" name="图片 13" descr="85fb03ec0d19e7e8d4e4226e4d07cdda"/>
          <p:cNvPicPr>
            <a:picLocks noChangeAspect="1"/>
          </p:cNvPicPr>
          <p:nvPr/>
        </p:nvPicPr>
        <p:blipFill>
          <a:blip r:embed="rId1"/>
          <a:srcRect t="57390"/>
          <a:stretch>
            <a:fillRect/>
          </a:stretch>
        </p:blipFill>
        <p:spPr>
          <a:xfrm>
            <a:off x="635" y="5029200"/>
            <a:ext cx="12192000" cy="1828800"/>
          </a:xfrm>
          <a:prstGeom prst="rect">
            <a:avLst/>
          </a:prstGeom>
        </p:spPr>
      </p:pic>
      <p:pic>
        <p:nvPicPr>
          <p:cNvPr id="2" name="图片 1"/>
          <p:cNvPicPr>
            <a:picLocks noChangeAspect="1"/>
          </p:cNvPicPr>
          <p:nvPr/>
        </p:nvPicPr>
        <p:blipFill>
          <a:blip r:embed="rId2"/>
          <a:stretch>
            <a:fillRect/>
          </a:stretch>
        </p:blipFill>
        <p:spPr>
          <a:xfrm>
            <a:off x="0" y="-1"/>
            <a:ext cx="2997199" cy="969367"/>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深刻领悟加强组织建设的重要意义</a:t>
            </a:r>
            <a:endParaRPr lang="en-US" sz="1100"/>
          </a:p>
        </p:txBody>
      </p:sp>
      <p:sp>
        <p:nvSpPr>
          <p:cNvPr id="4" name="AutoShape 4"/>
          <p:cNvSpPr/>
          <p:nvPr/>
        </p:nvSpPr>
        <p:spPr>
          <a:xfrm>
            <a:off x="762000" y="190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严密的组织体系：马克思主义政党的优势所在、力量所在</a:t>
            </a:r>
            <a:endParaRPr lang="en-US" sz="1100"/>
          </a:p>
        </p:txBody>
      </p:sp>
      <p:sp>
        <p:nvSpPr>
          <p:cNvPr id="5" name="AutoShape 5"/>
          <p:cNvSpPr/>
          <p:nvPr/>
        </p:nvSpPr>
        <p:spPr>
          <a:xfrm>
            <a:off x="762000" y="2984500"/>
            <a:ext cx="3429000" cy="2921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3238500"/>
            <a:ext cx="355600" cy="355600"/>
          </a:xfrm>
          <a:prstGeom prst="rect">
            <a:avLst/>
          </a:prstGeom>
        </p:spPr>
      </p:pic>
      <p:sp>
        <p:nvSpPr>
          <p:cNvPr id="7" name="AutoShape 7"/>
          <p:cNvSpPr/>
          <p:nvPr/>
        </p:nvSpPr>
        <p:spPr>
          <a:xfrm>
            <a:off x="1397000" y="3238500"/>
            <a:ext cx="2730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独特优势的核心体现</a:t>
            </a:r>
            <a:endParaRPr lang="en-US" sz="1100"/>
          </a:p>
        </p:txBody>
      </p:sp>
      <p:sp>
        <p:nvSpPr>
          <p:cNvPr id="8" name="AutoShape 8"/>
          <p:cNvSpPr/>
          <p:nvPr/>
        </p:nvSpPr>
        <p:spPr>
          <a:xfrm>
            <a:off x="952500" y="3810000"/>
            <a:ext cx="3048000" cy="184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严密的组织体系是我们党独有的强大优势，是党团结统一、坚强有力的根本保证。它确保全党上下步调一致、令行禁止，能够把广大党员群众紧密凝聚在一起，形成攻坚克难、无坚不摧的磅礴力量。</a:t>
            </a:r>
            <a:endParaRPr lang="en-US" sz="1100"/>
          </a:p>
        </p:txBody>
      </p:sp>
      <p:sp>
        <p:nvSpPr>
          <p:cNvPr id="9" name="AutoShape 9"/>
          <p:cNvSpPr/>
          <p:nvPr/>
        </p:nvSpPr>
        <p:spPr>
          <a:xfrm>
            <a:off x="4381500" y="2984500"/>
            <a:ext cx="3429000" cy="2921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72000" y="3238500"/>
            <a:ext cx="355600" cy="355600"/>
          </a:xfrm>
          <a:prstGeom prst="rect">
            <a:avLst/>
          </a:prstGeom>
        </p:spPr>
      </p:pic>
      <p:sp>
        <p:nvSpPr>
          <p:cNvPr id="11" name="AutoShape 11"/>
          <p:cNvSpPr/>
          <p:nvPr/>
        </p:nvSpPr>
        <p:spPr>
          <a:xfrm>
            <a:off x="5016500" y="3238500"/>
            <a:ext cx="2730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三重逻辑的深刻阐释</a:t>
            </a:r>
            <a:endParaRPr lang="en-US" sz="1100"/>
          </a:p>
        </p:txBody>
      </p:sp>
      <p:sp>
        <p:nvSpPr>
          <p:cNvPr id="12" name="AutoShape 12"/>
          <p:cNvSpPr/>
          <p:nvPr/>
        </p:nvSpPr>
        <p:spPr>
          <a:xfrm>
            <a:off x="4572000" y="3810000"/>
            <a:ext cx="3048000" cy="184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习近平总书记关于严密组织体系的重要论述，深刻蕴含着理论逻辑、历史逻辑和实践逻辑的辩证统一。它不仅是对马克思主义建党学说的继承与发展，更是对党的建设规律的深刻把握与科学阐释。</a:t>
            </a:r>
            <a:endParaRPr lang="en-US" sz="1100"/>
          </a:p>
        </p:txBody>
      </p:sp>
      <p:sp>
        <p:nvSpPr>
          <p:cNvPr id="13" name="AutoShape 13"/>
          <p:cNvSpPr/>
          <p:nvPr/>
        </p:nvSpPr>
        <p:spPr>
          <a:xfrm>
            <a:off x="8001000" y="2984500"/>
            <a:ext cx="3429000" cy="2921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191500" y="3238500"/>
            <a:ext cx="355600" cy="355600"/>
          </a:xfrm>
          <a:prstGeom prst="rect">
            <a:avLst/>
          </a:prstGeom>
        </p:spPr>
      </p:pic>
      <p:sp>
        <p:nvSpPr>
          <p:cNvPr id="15" name="AutoShape 15"/>
          <p:cNvSpPr/>
          <p:nvPr/>
        </p:nvSpPr>
        <p:spPr>
          <a:xfrm>
            <a:off x="8636000" y="3238500"/>
            <a:ext cx="2730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百年经验的科学总结</a:t>
            </a:r>
            <a:endParaRPr lang="en-US" sz="1100"/>
          </a:p>
        </p:txBody>
      </p:sp>
      <p:sp>
        <p:nvSpPr>
          <p:cNvPr id="16" name="AutoShape 16"/>
          <p:cNvSpPr/>
          <p:nvPr/>
        </p:nvSpPr>
        <p:spPr>
          <a:xfrm>
            <a:off x="8191500" y="3810000"/>
            <a:ext cx="3048000" cy="184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这一重要论述是对党百余年组织建设实践经验的系统总结与理论升华，深刻回答了新时代建设什么样的马克思主义执政党、怎样建设马克思主义执政党的重大课题，为新时代党的组织建设提供了根本遵循和行动指南。</a:t>
            </a:r>
            <a:endParaRPr lang="en-US" sz="11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理论逻辑（一）：马克思主义建党学说的根本要求</a:t>
            </a:r>
            <a:endParaRPr lang="en-US" sz="1100"/>
          </a:p>
        </p:txBody>
      </p:sp>
      <p:sp>
        <p:nvSpPr>
          <p:cNvPr id="4" name="AutoShape 4"/>
          <p:cNvSpPr/>
          <p:nvPr/>
        </p:nvSpPr>
        <p:spPr>
          <a:xfrm>
            <a:off x="762000" y="2286000"/>
            <a:ext cx="5207000" cy="3048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762000" y="2286000"/>
            <a:ext cx="5207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9500" y="2603500"/>
            <a:ext cx="406400" cy="406400"/>
          </a:xfrm>
          <a:prstGeom prst="rect">
            <a:avLst/>
          </a:prstGeom>
        </p:spPr>
      </p:pic>
      <p:sp>
        <p:nvSpPr>
          <p:cNvPr id="7" name="AutoShape 7"/>
          <p:cNvSpPr/>
          <p:nvPr/>
        </p:nvSpPr>
        <p:spPr>
          <a:xfrm>
            <a:off x="1587500" y="2603500"/>
            <a:ext cx="4064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历史使命的必然要求</a:t>
            </a:r>
            <a:endParaRPr lang="en-US" sz="1100"/>
          </a:p>
        </p:txBody>
      </p:sp>
      <p:cxnSp>
        <p:nvCxnSpPr>
          <p:cNvPr id="8" name="Connector 8"/>
          <p:cNvCxnSpPr/>
          <p:nvPr/>
        </p:nvCxnSpPr>
        <p:spPr>
          <a:xfrm rot="-9549">
            <a:off x="1079509" y="3232150"/>
            <a:ext cx="4572000" cy="12700"/>
          </a:xfrm>
          <a:prstGeom prst="straightConnector1">
            <a:avLst/>
          </a:prstGeom>
          <a:solidFill>
            <a:srgbClr val="DEE0E3">
              <a:alpha val="100000"/>
            </a:srgbClr>
          </a:solidFill>
          <a:ln w="12700" cap="flat" cmpd="sng">
            <a:solidFill>
              <a:srgbClr val="C00000">
                <a:alpha val="10000"/>
              </a:srgbClr>
            </a:solidFill>
            <a:prstDash val="solid"/>
            <a:round/>
            <a:headEnd type="none" w="med" len="med"/>
            <a:tailEnd type="none" w="med" len="med"/>
          </a:ln>
        </p:spPr>
      </p:cxnSp>
      <p:sp>
        <p:nvSpPr>
          <p:cNvPr id="9" name="AutoShape 9"/>
          <p:cNvSpPr/>
          <p:nvPr/>
        </p:nvSpPr>
        <p:spPr>
          <a:xfrm>
            <a:off x="1079500" y="3429000"/>
            <a:ext cx="4572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马克思、恩格斯在创立无产阶级政党理论之初就深刻阐明，无产阶级要完成推翻剥削压迫、实现人类解放的伟大历史使命，其首要前提和根本保证，就是建立一个集中统一、组织严密、纪律严明的独立政党。这是无产阶级革命事业取得胜利的根本政治保证。</a:t>
            </a:r>
            <a:endParaRPr lang="en-US" sz="1100"/>
          </a:p>
        </p:txBody>
      </p:sp>
      <p:sp>
        <p:nvSpPr>
          <p:cNvPr id="10" name="AutoShape 10"/>
          <p:cNvSpPr/>
          <p:nvPr/>
        </p:nvSpPr>
        <p:spPr>
          <a:xfrm>
            <a:off x="6223000" y="2286000"/>
            <a:ext cx="5207000" cy="3048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6223000" y="2286000"/>
            <a:ext cx="5207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40500" y="2603500"/>
            <a:ext cx="406400" cy="406400"/>
          </a:xfrm>
          <a:prstGeom prst="rect">
            <a:avLst/>
          </a:prstGeom>
        </p:spPr>
      </p:pic>
      <p:sp>
        <p:nvSpPr>
          <p:cNvPr id="13" name="AutoShape 13"/>
          <p:cNvSpPr/>
          <p:nvPr/>
        </p:nvSpPr>
        <p:spPr>
          <a:xfrm>
            <a:off x="7048500" y="2603500"/>
            <a:ext cx="4064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凝聚伟力的核心源泉</a:t>
            </a:r>
            <a:endParaRPr lang="en-US" sz="1100"/>
          </a:p>
        </p:txBody>
      </p:sp>
      <p:cxnSp>
        <p:nvCxnSpPr>
          <p:cNvPr id="14" name="Connector 14"/>
          <p:cNvCxnSpPr/>
          <p:nvPr/>
        </p:nvCxnSpPr>
        <p:spPr>
          <a:xfrm rot="-9549">
            <a:off x="6540509" y="3232150"/>
            <a:ext cx="4572000" cy="12700"/>
          </a:xfrm>
          <a:prstGeom prst="straightConnector1">
            <a:avLst/>
          </a:prstGeom>
          <a:solidFill>
            <a:srgbClr val="DEE0E3">
              <a:alpha val="100000"/>
            </a:srgbClr>
          </a:solidFill>
          <a:ln w="12700" cap="flat" cmpd="sng">
            <a:solidFill>
              <a:srgbClr val="C00000">
                <a:alpha val="10000"/>
              </a:srgbClr>
            </a:solidFill>
            <a:prstDash val="solid"/>
            <a:round/>
            <a:headEnd type="none" w="med" len="med"/>
            <a:tailEnd type="none" w="med" len="med"/>
          </a:ln>
        </p:spPr>
      </p:cxnSp>
      <p:sp>
        <p:nvSpPr>
          <p:cNvPr id="15" name="AutoShape 15"/>
          <p:cNvSpPr/>
          <p:nvPr/>
        </p:nvSpPr>
        <p:spPr>
          <a:xfrm>
            <a:off x="6540500" y="3429000"/>
            <a:ext cx="4572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分散的工人个体如同散落的星火，唯有通过严密的组织联合，才能汇聚成改造社会的磅礴力量。这种组织化的过程，不仅是力量的聚集，更是阶级意识觉醒和革命意志统一的过程，是无产阶级从“自在阶级”走向“自为阶级”的关键转折。</a:t>
            </a:r>
            <a:endParaRPr lang="en-US" sz="1100"/>
          </a:p>
        </p:txBody>
      </p:sp>
      <p:sp>
        <p:nvSpPr>
          <p:cNvPr id="16" name="AutoShape 16"/>
          <p:cNvSpPr/>
          <p:nvPr/>
        </p:nvSpPr>
        <p:spPr>
          <a:xfrm>
            <a:off x="762000" y="5715000"/>
            <a:ext cx="1066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坚持党的领导，是实现中华民族伟大复兴的根本保证 ——</a:t>
            </a:r>
            <a:endParaRPr lang="en-US" sz="11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理论逻辑（二）：《共产主义者同盟章程》的早期探索</a:t>
            </a:r>
            <a:endParaRPr lang="en-US" sz="1100"/>
          </a:p>
        </p:txBody>
      </p:sp>
      <p:sp>
        <p:nvSpPr>
          <p:cNvPr id="4" name="AutoShape 4"/>
          <p:cNvSpPr/>
          <p:nvPr/>
        </p:nvSpPr>
        <p:spPr>
          <a:xfrm>
            <a:off x="762000" y="2032000"/>
            <a:ext cx="3302000" cy="3175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286000"/>
            <a:ext cx="457200" cy="457200"/>
          </a:xfrm>
          <a:prstGeom prst="rect">
            <a:avLst/>
          </a:prstGeom>
        </p:spPr>
      </p:pic>
      <p:sp>
        <p:nvSpPr>
          <p:cNvPr id="6" name="AutoShape 6"/>
          <p:cNvSpPr/>
          <p:nvPr/>
        </p:nvSpPr>
        <p:spPr>
          <a:xfrm>
            <a:off x="1587500" y="23241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历史文献</a:t>
            </a:r>
            <a:endParaRPr lang="en-US" sz="1100"/>
          </a:p>
        </p:txBody>
      </p:sp>
      <p:sp>
        <p:nvSpPr>
          <p:cNvPr id="7" name="AutoShape 7"/>
          <p:cNvSpPr/>
          <p:nvPr/>
        </p:nvSpPr>
        <p:spPr>
          <a:xfrm>
            <a:off x="1016000" y="3048000"/>
            <a:ext cx="2794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1847年修订通过的《共产主义者同盟章程》，首次为无产阶级政党搭建起层级完整、分工明确的组织体系，确立了同盟的行动准则与组织架构，成为无产阶级政党建设的重要起点。</a:t>
            </a:r>
            <a:endParaRPr lang="en-US" sz="1100"/>
          </a:p>
        </p:txBody>
      </p:sp>
      <p:sp>
        <p:nvSpPr>
          <p:cNvPr id="8" name="AutoShape 8"/>
          <p:cNvSpPr/>
          <p:nvPr/>
        </p:nvSpPr>
        <p:spPr>
          <a:xfrm>
            <a:off x="4445000" y="2032000"/>
            <a:ext cx="3302000" cy="3175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99000" y="2286000"/>
            <a:ext cx="457200" cy="457200"/>
          </a:xfrm>
          <a:prstGeom prst="rect">
            <a:avLst/>
          </a:prstGeom>
        </p:spPr>
      </p:pic>
      <p:sp>
        <p:nvSpPr>
          <p:cNvPr id="10" name="AutoShape 10"/>
          <p:cNvSpPr/>
          <p:nvPr/>
        </p:nvSpPr>
        <p:spPr>
          <a:xfrm>
            <a:off x="5270500" y="23241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核心原则</a:t>
            </a:r>
            <a:endParaRPr lang="en-US" sz="1100"/>
          </a:p>
        </p:txBody>
      </p:sp>
      <p:sp>
        <p:nvSpPr>
          <p:cNvPr id="11" name="AutoShape 11"/>
          <p:cNvSpPr/>
          <p:nvPr/>
        </p:nvSpPr>
        <p:spPr>
          <a:xfrm>
            <a:off x="4699000" y="3048000"/>
            <a:ext cx="2794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章程严明了铁的组织纪律，确立了“民主集中制”的早期雏形，强调全党服从中央、下级服从上级的组织原则，奠定了无产阶级政党集中统一、纪律严明的建设基石。</a:t>
            </a:r>
            <a:endParaRPr lang="en-US" sz="1100"/>
          </a:p>
        </p:txBody>
      </p:sp>
      <p:sp>
        <p:nvSpPr>
          <p:cNvPr id="12" name="AutoShape 12"/>
          <p:cNvSpPr/>
          <p:nvPr/>
        </p:nvSpPr>
        <p:spPr>
          <a:xfrm>
            <a:off x="8128000" y="2032000"/>
            <a:ext cx="3302000" cy="3175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82000" y="2286000"/>
            <a:ext cx="457200" cy="457200"/>
          </a:xfrm>
          <a:prstGeom prst="rect">
            <a:avLst/>
          </a:prstGeom>
        </p:spPr>
      </p:pic>
      <p:sp>
        <p:nvSpPr>
          <p:cNvPr id="14" name="AutoShape 14"/>
          <p:cNvSpPr/>
          <p:nvPr/>
        </p:nvSpPr>
        <p:spPr>
          <a:xfrm>
            <a:off x="8953500" y="23241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深远影响</a:t>
            </a:r>
            <a:endParaRPr lang="en-US" sz="1100"/>
          </a:p>
        </p:txBody>
      </p:sp>
      <p:sp>
        <p:nvSpPr>
          <p:cNvPr id="15" name="AutoShape 15"/>
          <p:cNvSpPr/>
          <p:nvPr/>
        </p:nvSpPr>
        <p:spPr>
          <a:xfrm>
            <a:off x="8382000" y="3048000"/>
            <a:ext cx="2794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这份章程不仅是共产主义者同盟的组织纲领，更为后来各国无产阶级政党的建立和发展提供了重要的理论遵循与实践蓝本，是马克思主义建党学说从理论走向实践的关键一步。</a:t>
            </a:r>
            <a:endParaRPr lang="en-US" sz="1100"/>
          </a:p>
        </p:txBody>
      </p:sp>
      <p:sp>
        <p:nvSpPr>
          <p:cNvPr id="16" name="AutoShape 16"/>
          <p:cNvSpPr/>
          <p:nvPr/>
        </p:nvSpPr>
        <p:spPr>
          <a:xfrm>
            <a:off x="762000" y="5588000"/>
            <a:ext cx="10668000" cy="12700"/>
          </a:xfrm>
          <a:prstGeom prst="roundRect">
            <a:avLst>
              <a:gd name="adj" fmla="val 0"/>
            </a:avLst>
          </a:prstGeom>
          <a:solidFill>
            <a:srgbClr val="C00000">
              <a:alpha val="30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762000" y="57785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总结：这一探索标志着无产阶级政党建设从理论构想走向制度化实践，为国际共产主义运动的发展奠定了坚实的组织基础。</a:t>
            </a:r>
            <a:endParaRPr lang="en-US" sz="11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理论逻辑（三）：民主集中制是马克思主义政党的根本特质</a:t>
            </a:r>
            <a:endParaRPr lang="en-US" sz="1100"/>
          </a:p>
        </p:txBody>
      </p:sp>
      <p:sp>
        <p:nvSpPr>
          <p:cNvPr id="4" name="AutoShape 4"/>
          <p:cNvSpPr/>
          <p:nvPr/>
        </p:nvSpPr>
        <p:spPr>
          <a:xfrm>
            <a:off x="762000" y="2286000"/>
            <a:ext cx="3378200" cy="3302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1016000" y="2540000"/>
            <a:ext cx="508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1016000" y="2794000"/>
            <a:ext cx="28702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根本区别</a:t>
            </a:r>
            <a:endParaRPr lang="en-US" sz="1100"/>
          </a:p>
        </p:txBody>
      </p:sp>
      <p:cxnSp>
        <p:nvCxnSpPr>
          <p:cNvPr id="7" name="Connector 7"/>
          <p:cNvCxnSpPr/>
          <p:nvPr/>
        </p:nvCxnSpPr>
        <p:spPr>
          <a:xfrm rot="-15211">
            <a:off x="1016014" y="32956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8" name="AutoShape 8"/>
          <p:cNvSpPr/>
          <p:nvPr/>
        </p:nvSpPr>
        <p:spPr>
          <a:xfrm>
            <a:off x="1016000" y="3492500"/>
            <a:ext cx="28702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马克思主义政党区别于其他一切资产阶级政党的根本特质，在于始终坚持民主集中制这一根本组织原则。它是党保持先进性和纯洁性的制度根基，也是党在政治上、组织上团结统一的根本保证。</a:t>
            </a:r>
            <a:endParaRPr lang="en-US" sz="1100"/>
          </a:p>
        </p:txBody>
      </p:sp>
      <p:sp>
        <p:nvSpPr>
          <p:cNvPr id="9" name="AutoShape 9"/>
          <p:cNvSpPr/>
          <p:nvPr/>
        </p:nvSpPr>
        <p:spPr>
          <a:xfrm>
            <a:off x="4394200" y="2286000"/>
            <a:ext cx="3378200" cy="3302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0" name="AutoShape 10"/>
          <p:cNvSpPr/>
          <p:nvPr/>
        </p:nvSpPr>
        <p:spPr>
          <a:xfrm>
            <a:off x="4648200" y="2540000"/>
            <a:ext cx="508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4648200" y="2794000"/>
            <a:ext cx="28702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组织形态</a:t>
            </a:r>
            <a:endParaRPr lang="en-US" sz="1100"/>
          </a:p>
        </p:txBody>
      </p:sp>
      <p:cxnSp>
        <p:nvCxnSpPr>
          <p:cNvPr id="12" name="Connector 12"/>
          <p:cNvCxnSpPr/>
          <p:nvPr/>
        </p:nvCxnSpPr>
        <p:spPr>
          <a:xfrm rot="-15211">
            <a:off x="4648214" y="32956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3" name="AutoShape 13"/>
          <p:cNvSpPr/>
          <p:nvPr/>
        </p:nvSpPr>
        <p:spPr>
          <a:xfrm>
            <a:off x="4648200" y="3492500"/>
            <a:ext cx="28702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通过民主集中制，构建起纵向贯通、横向覆盖的完整组织体系，从中央到地方再到基层，层级分明、运转有序，从而实现全党意志的高度统一和行动的步调一致，凝聚起磅礴的组织合力。</a:t>
            </a:r>
            <a:endParaRPr lang="en-US" sz="1100"/>
          </a:p>
        </p:txBody>
      </p:sp>
      <p:sp>
        <p:nvSpPr>
          <p:cNvPr id="14" name="AutoShape 14"/>
          <p:cNvSpPr/>
          <p:nvPr/>
        </p:nvSpPr>
        <p:spPr>
          <a:xfrm>
            <a:off x="8026400" y="2286000"/>
            <a:ext cx="3378200" cy="3302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5" name="AutoShape 15"/>
          <p:cNvSpPr/>
          <p:nvPr/>
        </p:nvSpPr>
        <p:spPr>
          <a:xfrm>
            <a:off x="8280400" y="2540000"/>
            <a:ext cx="508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8280400" y="2794000"/>
            <a:ext cx="28702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制度优势</a:t>
            </a:r>
            <a:endParaRPr lang="en-US" sz="1100"/>
          </a:p>
        </p:txBody>
      </p:sp>
      <p:cxnSp>
        <p:nvCxnSpPr>
          <p:cNvPr id="17" name="Connector 17"/>
          <p:cNvCxnSpPr/>
          <p:nvPr/>
        </p:nvCxnSpPr>
        <p:spPr>
          <a:xfrm rot="-15211">
            <a:off x="8280414" y="32956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8" name="AutoShape 18"/>
          <p:cNvSpPr/>
          <p:nvPr/>
        </p:nvSpPr>
        <p:spPr>
          <a:xfrm>
            <a:off x="8280400" y="3492500"/>
            <a:ext cx="28702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严密的组织体系是无产阶级政党的立身之本。它自上而下形成统一指挥、层层落实的组织链条，既充分发扬党内民主、保障党员权利，又确保全党服从中央，集中力量办大事，彰显出独特的制度优势。</a:t>
            </a:r>
            <a:endParaRPr lang="en-US" sz="1100"/>
          </a:p>
        </p:txBody>
      </p:sp>
      <p:sp>
        <p:nvSpPr>
          <p:cNvPr id="19" name="AutoShape 19"/>
          <p:cNvSpPr/>
          <p:nvPr/>
        </p:nvSpPr>
        <p:spPr>
          <a:xfrm>
            <a:off x="762000" y="5905500"/>
            <a:ext cx="1066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坚持民主集中制，是我们党不断从胜利走向新的胜利的根本保证 ——</a:t>
            </a:r>
            <a:endParaRPr lang="en-US"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理论逻辑（四）：“上下贯通、执行有力”的理论创新</a:t>
            </a:r>
            <a:endParaRPr lang="en-US" sz="1100"/>
          </a:p>
        </p:txBody>
      </p:sp>
      <p:sp>
        <p:nvSpPr>
          <p:cNvPr id="4" name="AutoShape 4"/>
          <p:cNvSpPr/>
          <p:nvPr/>
        </p:nvSpPr>
        <p:spPr>
          <a:xfrm>
            <a:off x="762000" y="2286000"/>
            <a:ext cx="5207000" cy="3302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762000" y="2286000"/>
            <a:ext cx="76200" cy="3302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1079500" y="2603500"/>
            <a:ext cx="4572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马克思主义政党原则的时代升华</a:t>
            </a:r>
            <a:endParaRPr lang="en-US" sz="1100"/>
          </a:p>
        </p:txBody>
      </p:sp>
      <p:sp>
        <p:nvSpPr>
          <p:cNvPr id="7" name="AutoShape 7"/>
          <p:cNvSpPr/>
          <p:nvPr/>
        </p:nvSpPr>
        <p:spPr>
          <a:xfrm>
            <a:off x="1079500" y="3365500"/>
            <a:ext cx="46355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5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上下贯通、执行有力”是马克思主义政党组织原则在当代中国的理论发展与创新成果。它根植于马克思主义建党学说的理论沃土，立足中国共产党百年建设的实践经验，深刻回应了新时代党的建设面临的新挑战与新要求，实现了经典理论与当代实践的深度融合与创造性转化。</a:t>
            </a:r>
            <a:endParaRPr lang="en-US" sz="1100"/>
          </a:p>
        </p:txBody>
      </p:sp>
      <p:sp>
        <p:nvSpPr>
          <p:cNvPr id="8" name="AutoShape 8"/>
          <p:cNvSpPr/>
          <p:nvPr/>
        </p:nvSpPr>
        <p:spPr>
          <a:xfrm>
            <a:off x="6223000" y="2286000"/>
            <a:ext cx="5207000" cy="3302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6223000" y="2286000"/>
            <a:ext cx="76200" cy="3302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6540500" y="2603500"/>
            <a:ext cx="4572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新时代组织体系建设的根本遵循</a:t>
            </a:r>
            <a:endParaRPr lang="en-US" sz="1100"/>
          </a:p>
        </p:txBody>
      </p:sp>
      <p:sp>
        <p:nvSpPr>
          <p:cNvPr id="11" name="AutoShape 11"/>
          <p:cNvSpPr/>
          <p:nvPr/>
        </p:nvSpPr>
        <p:spPr>
          <a:xfrm>
            <a:off x="6540500" y="3365500"/>
            <a:ext cx="46355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5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这一重要论述精准概括了新时代党的组织体系建设的核心要求，不仅是对马克思主义建党学说的丰富和发展，更为提升党的执政能力、巩固党的执政根基提供了行动指南。它明确了组织建设的方向，确保党中央的决策部署能够直达基层、落地见效，形成上下同心、步调一致的强大组织合力。</a:t>
            </a:r>
            <a:endParaRPr lang="en-US" sz="1100"/>
          </a:p>
        </p:txBody>
      </p:sp>
      <p:sp>
        <p:nvSpPr>
          <p:cNvPr id="12" name="AutoShape 12"/>
          <p:cNvSpPr/>
          <p:nvPr/>
        </p:nvSpPr>
        <p:spPr>
          <a:xfrm>
            <a:off x="762000" y="5905500"/>
            <a:ext cx="1066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坚持党的全面领导，确保政令畅通、令行禁止，筑牢国家治理的坚实组织基础 ——</a:t>
            </a:r>
            <a:endParaRPr lang="en-US" sz="11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历史逻辑（一）：党的组织建设经验的赓续传承</a:t>
            </a:r>
            <a:endParaRPr lang="en-US" sz="1100"/>
          </a:p>
        </p:txBody>
      </p:sp>
      <p:sp>
        <p:nvSpPr>
          <p:cNvPr id="4" name="AutoShape 4"/>
          <p:cNvSpPr/>
          <p:nvPr/>
        </p:nvSpPr>
        <p:spPr>
          <a:xfrm>
            <a:off x="762000" y="2032000"/>
            <a:ext cx="5207000" cy="2794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1016000" y="2286000"/>
            <a:ext cx="4699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一贯重视</a:t>
            </a:r>
            <a:endParaRPr lang="en-US" sz="1100"/>
          </a:p>
        </p:txBody>
      </p:sp>
      <p:cxnSp>
        <p:nvCxnSpPr>
          <p:cNvPr id="6" name="Connector 6"/>
          <p:cNvCxnSpPr/>
          <p:nvPr/>
        </p:nvCxnSpPr>
        <p:spPr>
          <a:xfrm rot="-9291">
            <a:off x="1016009" y="2914650"/>
            <a:ext cx="4699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7" name="AutoShape 7"/>
          <p:cNvSpPr/>
          <p:nvPr/>
        </p:nvSpPr>
        <p:spPr>
          <a:xfrm>
            <a:off x="1016000" y="3111500"/>
            <a:ext cx="46990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0" i="0" u="none" strike="noStrike">
                <a:solidFill>
                  <a:srgbClr val="4B4B4B"/>
                </a:solidFill>
                <a:latin typeface="Noto Sans SC" panose="020B0200000000000000" charset="-122"/>
                <a:ea typeface="Noto Sans SC" panose="020B0200000000000000" charset="-122"/>
                <a:cs typeface="Noto Sans SC" panose="020B0200000000000000" charset="-122"/>
                <a:sym typeface="Noto Sans SC" panose="020B0200000000000000" charset="-122"/>
              </a:rPr>
              <a:t>我们党自诞生之日起，就始终把健全组织体系作为管党治党的核心任务。从早期的组织建设探索，到新时代的全面从严治党，组织建设始终是党的建设的重要基础，是确保党的路线方针政策落地生根的根本保障。</a:t>
            </a:r>
            <a:endParaRPr lang="en-US" sz="1100"/>
          </a:p>
        </p:txBody>
      </p:sp>
      <p:sp>
        <p:nvSpPr>
          <p:cNvPr id="8" name="AutoShape 8"/>
          <p:cNvSpPr/>
          <p:nvPr/>
        </p:nvSpPr>
        <p:spPr>
          <a:xfrm>
            <a:off x="6223000" y="2032000"/>
            <a:ext cx="5207000" cy="2794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6477000" y="2286000"/>
            <a:ext cx="4699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持续完善</a:t>
            </a:r>
            <a:endParaRPr lang="en-US" sz="1100"/>
          </a:p>
        </p:txBody>
      </p:sp>
      <p:cxnSp>
        <p:nvCxnSpPr>
          <p:cNvPr id="10" name="Connector 10"/>
          <p:cNvCxnSpPr/>
          <p:nvPr/>
        </p:nvCxnSpPr>
        <p:spPr>
          <a:xfrm rot="-9291">
            <a:off x="6477009" y="2914650"/>
            <a:ext cx="4699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1" name="AutoShape 11"/>
          <p:cNvSpPr/>
          <p:nvPr/>
        </p:nvSpPr>
        <p:spPr>
          <a:xfrm>
            <a:off x="6477000" y="3111500"/>
            <a:ext cx="46990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0" i="0" u="none" strike="noStrike">
                <a:solidFill>
                  <a:srgbClr val="4B4B4B"/>
                </a:solidFill>
                <a:latin typeface="Noto Sans SC" panose="020B0200000000000000" charset="-122"/>
                <a:ea typeface="Noto Sans SC" panose="020B0200000000000000" charset="-122"/>
                <a:cs typeface="Noto Sans SC" panose="020B0200000000000000" charset="-122"/>
                <a:sym typeface="Noto Sans SC" panose="020B0200000000000000" charset="-122"/>
              </a:rPr>
              <a:t>从新民主主义革命时期的组织奠基，到社会主义革命和建设时期的体系构建，再到改革开放新时期的创新发展，直至中国特色社会主义新时代的全面深化，我们党持续完善上下贯通、执行有力的组织架构，为党和国家事业发展提供了坚强组织保证。</a:t>
            </a:r>
            <a:endParaRPr lang="en-US" sz="1100"/>
          </a:p>
        </p:txBody>
      </p:sp>
      <p:sp>
        <p:nvSpPr>
          <p:cNvPr id="12" name="AutoShape 12"/>
          <p:cNvSpPr/>
          <p:nvPr/>
        </p:nvSpPr>
        <p:spPr>
          <a:xfrm>
            <a:off x="762000" y="5207000"/>
            <a:ext cx="10668000" cy="1016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1016000" y="5397500"/>
            <a:ext cx="10160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08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“严密的组织体系，是马克思主义政党的优势所在、力量所在，是党不断从胜利走向新的胜利的根本保证。”</a:t>
            </a:r>
            <a:endParaRPr lang="en-US" sz="11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历史逻辑（二）：历史实践的深刻启示</a:t>
            </a:r>
            <a:endParaRPr lang="en-US" sz="1100"/>
          </a:p>
        </p:txBody>
      </p:sp>
      <p:sp>
        <p:nvSpPr>
          <p:cNvPr id="4" name="AutoShape 4"/>
          <p:cNvSpPr/>
          <p:nvPr/>
        </p:nvSpPr>
        <p:spPr>
          <a:xfrm>
            <a:off x="762000" y="1905000"/>
            <a:ext cx="5207000" cy="2286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1016000" y="2159000"/>
            <a:ext cx="4699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组织有力 · 事业兴盛</a:t>
            </a:r>
            <a:endParaRPr lang="en-US" sz="1100"/>
          </a:p>
        </p:txBody>
      </p:sp>
      <p:sp>
        <p:nvSpPr>
          <p:cNvPr id="6" name="AutoShape 6"/>
          <p:cNvSpPr/>
          <p:nvPr/>
        </p:nvSpPr>
        <p:spPr>
          <a:xfrm>
            <a:off x="1016000" y="2794000"/>
            <a:ext cx="4699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历史证明，凡是党的组织体系上下贯通、执行有力，党中央的决策部署就能得到坚决贯彻，党的事业就会蓬勃发展，展现出强大的凝聚力与战斗力。</a:t>
            </a:r>
            <a:endParaRPr lang="en-US" sz="1100"/>
          </a:p>
        </p:txBody>
      </p:sp>
      <p:sp>
        <p:nvSpPr>
          <p:cNvPr id="7" name="AutoShape 7"/>
          <p:cNvSpPr/>
          <p:nvPr/>
        </p:nvSpPr>
        <p:spPr>
          <a:xfrm>
            <a:off x="6223000" y="1905000"/>
            <a:ext cx="5207000" cy="2286000"/>
          </a:xfrm>
          <a:prstGeom prst="roundRect">
            <a:avLst>
              <a:gd name="adj" fmla="val 0"/>
            </a:avLst>
          </a:prstGeom>
          <a:solidFill>
            <a:srgbClr val="666666">
              <a:alpha val="6000"/>
            </a:srgbClr>
          </a:solidFill>
          <a:ln w="12700" cap="flat" cmpd="sng">
            <a:solidFill>
              <a:srgbClr val="666666">
                <a:alpha val="20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6477000" y="2159000"/>
            <a:ext cx="4699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02 组织涣散 · 事业受挫</a:t>
            </a:r>
            <a:endParaRPr lang="en-US" sz="1100"/>
          </a:p>
        </p:txBody>
      </p:sp>
      <p:sp>
        <p:nvSpPr>
          <p:cNvPr id="9" name="AutoShape 9"/>
          <p:cNvSpPr/>
          <p:nvPr/>
        </p:nvSpPr>
        <p:spPr>
          <a:xfrm>
            <a:off x="6477000" y="2794000"/>
            <a:ext cx="4699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一旦组织体系出现梗阻脱节、基层软弱涣散，党的路线方针政策就难以落地生根，党的事业发展就会遭遇挫折，甚至面临严峻的考验与挑战。</a:t>
            </a:r>
            <a:endParaRPr lang="en-US" sz="1100"/>
          </a:p>
        </p:txBody>
      </p:sp>
      <p:sp>
        <p:nvSpPr>
          <p:cNvPr id="10" name="AutoShape 10"/>
          <p:cNvSpPr/>
          <p:nvPr/>
        </p:nvSpPr>
        <p:spPr>
          <a:xfrm>
            <a:off x="762000" y="4572000"/>
            <a:ext cx="10668000" cy="1651000"/>
          </a:xfrm>
          <a:prstGeom prst="roundRect">
            <a:avLst>
              <a:gd name="adj" fmla="val 0"/>
            </a:avLst>
          </a:prstGeom>
          <a:solidFill>
            <a:srgbClr val="C00000">
              <a:alpha val="8000"/>
            </a:srgbClr>
          </a:solidFill>
          <a:ln w="12700" cap="flat" cmpd="sng">
            <a:solidFill>
              <a:srgbClr val="C00000">
                <a:alpha val="30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762000" y="4572000"/>
            <a:ext cx="76200" cy="1651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1079500" y="4762500"/>
            <a:ext cx="10160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根本保证：</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严密的组织体系，是我们党历经风雨、从小到大、从弱到强，发展成为世界第一大执政党的根本保证。它是党团结统一的坚实基础，是战胜一切艰难险阻的力量源泉，更是党始终保持先进性和纯洁性、不断开创事业新局面的关键支撑。</a:t>
            </a:r>
            <a:endParaRPr lang="en-US" sz="11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历史逻辑（三）：在新时代传承和发展组织优势</a:t>
            </a:r>
            <a:endParaRPr lang="en-US" sz="1100"/>
          </a:p>
        </p:txBody>
      </p:sp>
      <p:sp>
        <p:nvSpPr>
          <p:cNvPr id="4" name="AutoShape 4"/>
          <p:cNvSpPr/>
          <p:nvPr/>
        </p:nvSpPr>
        <p:spPr>
          <a:xfrm>
            <a:off x="762000" y="2286000"/>
            <a:ext cx="5207000" cy="2032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540000"/>
            <a:ext cx="406400" cy="406400"/>
          </a:xfrm>
          <a:prstGeom prst="rect">
            <a:avLst/>
          </a:prstGeom>
        </p:spPr>
      </p:pic>
      <p:sp>
        <p:nvSpPr>
          <p:cNvPr id="6" name="AutoShape 6"/>
          <p:cNvSpPr/>
          <p:nvPr/>
        </p:nvSpPr>
        <p:spPr>
          <a:xfrm>
            <a:off x="1524000" y="25654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经验总结：赓续传承</a:t>
            </a:r>
            <a:endParaRPr lang="en-US" sz="1100"/>
          </a:p>
        </p:txBody>
      </p:sp>
      <p:sp>
        <p:nvSpPr>
          <p:cNvPr id="7" name="AutoShape 7"/>
          <p:cNvSpPr/>
          <p:nvPr/>
        </p:nvSpPr>
        <p:spPr>
          <a:xfrm>
            <a:off x="1016000" y="31115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健全上下贯通、执行有力的组织体系，是对百年来党的组织建设宝贵经验的深刻总结与接续传承。这一体系是确保党的路线方针政策和决策部署贯彻落实的“定盘星”，是凝聚全党力量的坚实根基。</a:t>
            </a:r>
            <a:endParaRPr lang="en-US" sz="1100"/>
          </a:p>
        </p:txBody>
      </p:sp>
      <p:sp>
        <p:nvSpPr>
          <p:cNvPr id="8" name="AutoShape 8"/>
          <p:cNvSpPr/>
          <p:nvPr/>
        </p:nvSpPr>
        <p:spPr>
          <a:xfrm>
            <a:off x="6223000" y="2286000"/>
            <a:ext cx="5207000" cy="2032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2540000"/>
            <a:ext cx="406400" cy="406400"/>
          </a:xfrm>
          <a:prstGeom prst="rect">
            <a:avLst/>
          </a:prstGeom>
        </p:spPr>
      </p:pic>
      <p:sp>
        <p:nvSpPr>
          <p:cNvPr id="10" name="AutoShape 10"/>
          <p:cNvSpPr/>
          <p:nvPr/>
        </p:nvSpPr>
        <p:spPr>
          <a:xfrm>
            <a:off x="6985000" y="25654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时代要求：守正创新</a:t>
            </a:r>
            <a:endParaRPr lang="en-US" sz="1100"/>
          </a:p>
        </p:txBody>
      </p:sp>
      <p:sp>
        <p:nvSpPr>
          <p:cNvPr id="11" name="AutoShape 11"/>
          <p:cNvSpPr/>
          <p:nvPr/>
        </p:nvSpPr>
        <p:spPr>
          <a:xfrm>
            <a:off x="6477000" y="31115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新时代赋予新使命，我们要把党在历史实践中形成的组织优势坚持好、发展好。通过不断增强党组织的政治功能和组织功能，让组织优势在新时代焕发出更强大的生机与活力，为强国建设、民族复兴提供坚强组织保证。</a:t>
            </a:r>
            <a:endParaRPr lang="en-US" sz="1100"/>
          </a:p>
        </p:txBody>
      </p:sp>
      <p:sp>
        <p:nvSpPr>
          <p:cNvPr id="12" name="AutoShape 12"/>
          <p:cNvSpPr/>
          <p:nvPr/>
        </p:nvSpPr>
        <p:spPr>
          <a:xfrm>
            <a:off x="762000" y="4826000"/>
            <a:ext cx="10668000" cy="1397000"/>
          </a:xfrm>
          <a:prstGeom prst="roundRect">
            <a:avLst>
              <a:gd name="adj" fmla="val 0"/>
            </a:avLst>
          </a:prstGeom>
          <a:solidFill>
            <a:srgbClr val="C00000">
              <a:alpha val="8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6000" y="5054600"/>
            <a:ext cx="304800" cy="304800"/>
          </a:xfrm>
          <a:prstGeom prst="rect">
            <a:avLst/>
          </a:prstGeom>
        </p:spPr>
      </p:pic>
      <p:sp>
        <p:nvSpPr>
          <p:cNvPr id="14" name="AutoShape 14"/>
          <p:cNvSpPr/>
          <p:nvPr/>
        </p:nvSpPr>
        <p:spPr>
          <a:xfrm>
            <a:off x="1460500" y="5054600"/>
            <a:ext cx="9652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核心要义：传承红色基因，筑牢执政根基</a:t>
            </a:r>
            <a:endParaRPr lang="en-US" sz="1100"/>
          </a:p>
        </p:txBody>
      </p:sp>
      <p:sp>
        <p:nvSpPr>
          <p:cNvPr id="15" name="AutoShape 15"/>
          <p:cNvSpPr/>
          <p:nvPr/>
        </p:nvSpPr>
        <p:spPr>
          <a:xfrm>
            <a:off x="1016000" y="5524500"/>
            <a:ext cx="10033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历史和实践证明，组织优势是我们党不断从胜利走向新的胜利的根本保证。站在新的历史起点，唯有持续强化组织建设，让党的组织体系更加严密、更加有力，才能凝聚起磅礴力量，确保我们在新时代新征程上始终行稳致远。</a:t>
            </a:r>
            <a:endParaRPr lang="en-US" sz="11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实践逻辑（一）：组织优势转化为治理效能的现实需要</a:t>
            </a:r>
            <a:endParaRPr lang="en-US" sz="1100"/>
          </a:p>
        </p:txBody>
      </p:sp>
      <p:sp>
        <p:nvSpPr>
          <p:cNvPr id="4" name="AutoShape 4"/>
          <p:cNvSpPr/>
          <p:nvPr/>
        </p:nvSpPr>
        <p:spPr>
          <a:xfrm>
            <a:off x="762000" y="2286000"/>
            <a:ext cx="5207000" cy="2984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9500" y="2603500"/>
            <a:ext cx="355600" cy="355600"/>
          </a:xfrm>
          <a:prstGeom prst="rect">
            <a:avLst/>
          </a:prstGeom>
        </p:spPr>
      </p:pic>
      <p:sp>
        <p:nvSpPr>
          <p:cNvPr id="6" name="AutoShape 6"/>
          <p:cNvSpPr/>
          <p:nvPr/>
        </p:nvSpPr>
        <p:spPr>
          <a:xfrm>
            <a:off x="1587500" y="26035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国际形势：变局加速演进</a:t>
            </a:r>
            <a:endParaRPr lang="en-US" sz="1100"/>
          </a:p>
        </p:txBody>
      </p:sp>
      <p:cxnSp>
        <p:nvCxnSpPr>
          <p:cNvPr id="7" name="Connector 7"/>
          <p:cNvCxnSpPr/>
          <p:nvPr/>
        </p:nvCxnSpPr>
        <p:spPr>
          <a:xfrm rot="-9549">
            <a:off x="1079509" y="3168650"/>
            <a:ext cx="4572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8" name="AutoShape 8"/>
          <p:cNvSpPr/>
          <p:nvPr/>
        </p:nvSpPr>
        <p:spPr>
          <a:xfrm>
            <a:off x="1079500" y="3365500"/>
            <a:ext cx="4572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世界百年未有之大变局加速演进，单边主义、保护主义抬头，全球经济格局深刻调整，外部风险与不确定性显著上升。面对波谲云诡的国际环境，必须依靠坚强有力的组织体系凝聚共识、统筹资源，为应对各类风险挑战提供根本政治保障。</a:t>
            </a:r>
            <a:endParaRPr lang="en-US" sz="1100"/>
          </a:p>
        </p:txBody>
      </p:sp>
      <p:sp>
        <p:nvSpPr>
          <p:cNvPr id="9" name="AutoShape 9"/>
          <p:cNvSpPr/>
          <p:nvPr/>
        </p:nvSpPr>
        <p:spPr>
          <a:xfrm>
            <a:off x="6223000" y="2286000"/>
            <a:ext cx="5207000" cy="2984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40500" y="2603500"/>
            <a:ext cx="355600" cy="355600"/>
          </a:xfrm>
          <a:prstGeom prst="rect">
            <a:avLst/>
          </a:prstGeom>
        </p:spPr>
      </p:pic>
      <p:sp>
        <p:nvSpPr>
          <p:cNvPr id="11" name="AutoShape 11"/>
          <p:cNvSpPr/>
          <p:nvPr/>
        </p:nvSpPr>
        <p:spPr>
          <a:xfrm>
            <a:off x="7048500" y="26035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国内发展：转型提出新考</a:t>
            </a:r>
            <a:endParaRPr lang="en-US" sz="1100"/>
          </a:p>
        </p:txBody>
      </p:sp>
      <p:cxnSp>
        <p:nvCxnSpPr>
          <p:cNvPr id="12" name="Connector 12"/>
          <p:cNvCxnSpPr/>
          <p:nvPr/>
        </p:nvCxnSpPr>
        <p:spPr>
          <a:xfrm rot="-9549">
            <a:off x="6540509" y="3168650"/>
            <a:ext cx="4572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3" name="AutoShape 13"/>
          <p:cNvSpPr/>
          <p:nvPr/>
        </p:nvSpPr>
        <p:spPr>
          <a:xfrm>
            <a:off x="6540500" y="3365500"/>
            <a:ext cx="4572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我国迈入新发展阶段，社会结构深刻变迁，新经济新业态蓬勃发展，基层治理面临诸多新课题。人民群众对美好生活的需求日益多元，对党的组织建设提出了更高标准与要求，亟需以严密的组织体系夯实基层基础，将组织优势切实转化为治理效能。</a:t>
            </a:r>
            <a:endParaRPr lang="en-US" sz="1100"/>
          </a:p>
        </p:txBody>
      </p:sp>
      <p:sp>
        <p:nvSpPr>
          <p:cNvPr id="14" name="AutoShape 14"/>
          <p:cNvSpPr/>
          <p:nvPr/>
        </p:nvSpPr>
        <p:spPr>
          <a:xfrm>
            <a:off x="762000" y="5524500"/>
            <a:ext cx="10668000" cy="762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1016000" y="5689600"/>
            <a:ext cx="10160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核心启示：构建上下贯通、执行有力的组织体系，是应对风险挑战、实现治理现代化的根本保障。</a:t>
            </a:r>
            <a:endParaRPr lang="en-US" sz="11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实践逻辑（二）：党中央的战略擘画与根本遵循</a:t>
            </a:r>
            <a:endParaRPr lang="en-US" sz="1100"/>
          </a:p>
        </p:txBody>
      </p:sp>
      <p:sp>
        <p:nvSpPr>
          <p:cNvPr id="4" name="AutoShape 4"/>
          <p:cNvSpPr/>
          <p:nvPr/>
        </p:nvSpPr>
        <p:spPr>
          <a:xfrm>
            <a:off x="762000" y="2159000"/>
            <a:ext cx="3429000" cy="3302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1016000" y="2476500"/>
            <a:ext cx="2921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顶层设计</a:t>
            </a:r>
            <a:endParaRPr lang="en-US" sz="1100"/>
          </a:p>
        </p:txBody>
      </p:sp>
      <p:sp>
        <p:nvSpPr>
          <p:cNvPr id="6" name="AutoShape 6"/>
          <p:cNvSpPr/>
          <p:nvPr/>
        </p:nvSpPr>
        <p:spPr>
          <a:xfrm>
            <a:off x="1016000" y="3048000"/>
            <a:ext cx="571500" cy="381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016000" y="3365500"/>
            <a:ext cx="2921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B4B4B"/>
                </a:solidFill>
                <a:latin typeface="Noto Sans SC" panose="020B0200000000000000" charset="-122"/>
                <a:ea typeface="Noto Sans SC" panose="020B0200000000000000" charset="-122"/>
                <a:cs typeface="Noto Sans SC" panose="020B0200000000000000" charset="-122"/>
                <a:sym typeface="Noto Sans SC" panose="020B0200000000000000" charset="-122"/>
              </a:rPr>
              <a:t>以习近平同志为核心的党中央，立足长期执政大党建设规律，深刻总结组织建设历史经验，创造性提出健全“上下贯通、执行有力”的组织体系这一重大时代命题。</a:t>
            </a:r>
            <a:endParaRPr lang="en-US" sz="1100"/>
          </a:p>
        </p:txBody>
      </p:sp>
      <p:sp>
        <p:nvSpPr>
          <p:cNvPr id="8" name="AutoShape 8"/>
          <p:cNvSpPr/>
          <p:nvPr/>
        </p:nvSpPr>
        <p:spPr>
          <a:xfrm>
            <a:off x="4381500" y="2159000"/>
            <a:ext cx="3429000" cy="3302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4635500" y="2476500"/>
            <a:ext cx="2921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系统回应</a:t>
            </a:r>
            <a:endParaRPr lang="en-US" sz="1100"/>
          </a:p>
        </p:txBody>
      </p:sp>
      <p:sp>
        <p:nvSpPr>
          <p:cNvPr id="10" name="AutoShape 10"/>
          <p:cNvSpPr/>
          <p:nvPr/>
        </p:nvSpPr>
        <p:spPr>
          <a:xfrm>
            <a:off x="4635500" y="3048000"/>
            <a:ext cx="571500" cy="381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4635500" y="3365500"/>
            <a:ext cx="2921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B4B4B"/>
                </a:solidFill>
                <a:latin typeface="Noto Sans SC" panose="020B0200000000000000" charset="-122"/>
                <a:ea typeface="Noto Sans SC" panose="020B0200000000000000" charset="-122"/>
                <a:cs typeface="Noto Sans SC" panose="020B0200000000000000" charset="-122"/>
                <a:sym typeface="Noto Sans SC" panose="020B0200000000000000" charset="-122"/>
              </a:rPr>
              <a:t>这一重要论述，系统回应了新时代组织体系建设面临的重大理论与实践问题，为破解基层治理难题、强化组织功能、提升治理效能提供了清晰的理论指引与实践路径。</a:t>
            </a:r>
            <a:endParaRPr lang="en-US" sz="1100"/>
          </a:p>
        </p:txBody>
      </p:sp>
      <p:sp>
        <p:nvSpPr>
          <p:cNvPr id="12" name="AutoShape 12"/>
          <p:cNvSpPr/>
          <p:nvPr/>
        </p:nvSpPr>
        <p:spPr>
          <a:xfrm>
            <a:off x="8001000" y="2159000"/>
            <a:ext cx="3429000" cy="3302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8255000" y="2476500"/>
            <a:ext cx="2921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重要依托</a:t>
            </a:r>
            <a:endParaRPr lang="en-US" sz="1100"/>
          </a:p>
        </p:txBody>
      </p:sp>
      <p:sp>
        <p:nvSpPr>
          <p:cNvPr id="14" name="AutoShape 14"/>
          <p:cNvSpPr/>
          <p:nvPr/>
        </p:nvSpPr>
        <p:spPr>
          <a:xfrm>
            <a:off x="8255000" y="3048000"/>
            <a:ext cx="571500" cy="381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8255000" y="3365500"/>
            <a:ext cx="2921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B4B4B"/>
                </a:solidFill>
                <a:latin typeface="Noto Sans SC" panose="020B0200000000000000" charset="-122"/>
                <a:ea typeface="Noto Sans SC" panose="020B0200000000000000" charset="-122"/>
                <a:cs typeface="Noto Sans SC" panose="020B0200000000000000" charset="-122"/>
                <a:sym typeface="Noto Sans SC" panose="020B0200000000000000" charset="-122"/>
              </a:rPr>
              <a:t>在全面从严治党的整体布局中，党的坚强组织体系是实现党的全面领导的重要依托，为新征程推进党的组织建设提供了根本遵循和行动指南，确保党的路线方针政策落地生根。</a:t>
            </a:r>
            <a:endParaRPr lang="en-US" sz="1100"/>
          </a:p>
        </p:txBody>
      </p:sp>
      <p:sp>
        <p:nvSpPr>
          <p:cNvPr id="16" name="AutoShape 16"/>
          <p:cNvSpPr/>
          <p:nvPr/>
        </p:nvSpPr>
        <p:spPr>
          <a:xfrm>
            <a:off x="762000" y="5905500"/>
            <a:ext cx="1066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0" i="0" u="none" strike="noStrike">
                <a:solidFill>
                  <a:srgbClr val="787878"/>
                </a:solidFill>
                <a:latin typeface="Noto Sans SC" panose="020B0200000000000000" charset="-122"/>
                <a:ea typeface="Noto Sans SC" panose="020B0200000000000000" charset="-122"/>
                <a:cs typeface="Noto Sans SC" panose="020B0200000000000000" charset="-122"/>
                <a:sym typeface="Noto Sans SC" panose="020B0200000000000000" charset="-122"/>
              </a:rPr>
              <a:t>—— 坚持党的全面领导，以严密组织体系凝聚磅礴力量，为中国式现代化提供坚强组织保障 ——</a:t>
            </a:r>
            <a:endParaRPr lang="en-US" sz="11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2889250"/>
            <a:ext cx="10668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2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二</a:t>
            </a:r>
            <a:r>
              <a:rPr lang="zh-CN" altLang="en-US" sz="32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a:t>
            </a:r>
            <a:r>
              <a:rPr lang="en-US" sz="32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准确把握组织建设的科学内涵与内在逻辑</a:t>
            </a:r>
            <a:endParaRPr lang="en-US" sz="32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pic>
        <p:nvPicPr>
          <p:cNvPr id="18" name="图片 17" descr="85fb03ec0d19e7e8d4e4226e4d07cdda"/>
          <p:cNvPicPr>
            <a:picLocks noChangeAspect="1"/>
          </p:cNvPicPr>
          <p:nvPr/>
        </p:nvPicPr>
        <p:blipFill>
          <a:blip r:embed="rId1"/>
          <a:srcRect t="57390"/>
          <a:stretch>
            <a:fillRect/>
          </a:stretch>
        </p:blipFill>
        <p:spPr>
          <a:xfrm>
            <a:off x="635" y="5029200"/>
            <a:ext cx="12192000" cy="1828800"/>
          </a:xfrm>
          <a:prstGeom prst="rect">
            <a:avLst/>
          </a:prstGeom>
        </p:spPr>
      </p:pic>
      <p:pic>
        <p:nvPicPr>
          <p:cNvPr id="19" name="图片 18"/>
          <p:cNvPicPr>
            <a:picLocks noChangeAspect="1"/>
          </p:cNvPicPr>
          <p:nvPr/>
        </p:nvPicPr>
        <p:blipFill>
          <a:blip r:embed="rId2"/>
          <a:stretch>
            <a:fillRect/>
          </a:stretch>
        </p:blipFill>
        <p:spPr>
          <a:xfrm>
            <a:off x="0" y="-1"/>
            <a:ext cx="2997199" cy="969367"/>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第二部分：准确把握组织建设的科学内涵与内在逻辑</a:t>
            </a:r>
            <a:endParaRPr lang="en-US" sz="1100"/>
          </a:p>
        </p:txBody>
      </p:sp>
      <p:sp>
        <p:nvSpPr>
          <p:cNvPr id="4" name="AutoShape 4"/>
          <p:cNvSpPr/>
          <p:nvPr/>
        </p:nvSpPr>
        <p:spPr>
          <a:xfrm>
            <a:off x="762000" y="2159000"/>
            <a:ext cx="3429000" cy="3048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952500" y="2349500"/>
            <a:ext cx="3175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上下贯通 · 结构筑基</a:t>
            </a:r>
            <a:endParaRPr lang="en-US" sz="1100"/>
          </a:p>
        </p:txBody>
      </p:sp>
      <p:cxnSp>
        <p:nvCxnSpPr>
          <p:cNvPr id="6" name="Connector 6"/>
          <p:cNvCxnSpPr/>
          <p:nvPr/>
        </p:nvCxnSpPr>
        <p:spPr>
          <a:xfrm rot="-14323">
            <a:off x="952513" y="2978150"/>
            <a:ext cx="3048000" cy="12700"/>
          </a:xfrm>
          <a:prstGeom prst="straightConnector1">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7" name="AutoShape 7"/>
          <p:cNvSpPr/>
          <p:nvPr/>
        </p:nvSpPr>
        <p:spPr>
          <a:xfrm>
            <a:off x="952500" y="3175000"/>
            <a:ext cx="3048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着眼于组织架构、层级链条与制度机制的系统完备，着力破解层级壁垒、覆盖盲区与传导梗阻等结构性难题。它回答了党组织体系“如何贯通、如何联动”的根本问题，是组织高效运转的基石。</a:t>
            </a:r>
            <a:endParaRPr lang="en-US" sz="1100"/>
          </a:p>
        </p:txBody>
      </p:sp>
      <p:sp>
        <p:nvSpPr>
          <p:cNvPr id="8" name="AutoShape 8"/>
          <p:cNvSpPr/>
          <p:nvPr/>
        </p:nvSpPr>
        <p:spPr>
          <a:xfrm>
            <a:off x="4381500" y="2159000"/>
            <a:ext cx="3429000" cy="3048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4572000" y="2349500"/>
            <a:ext cx="3175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执行有力 · 效能落地</a:t>
            </a:r>
            <a:endParaRPr lang="en-US" sz="1100"/>
          </a:p>
        </p:txBody>
      </p:sp>
      <p:cxnSp>
        <p:nvCxnSpPr>
          <p:cNvPr id="10" name="Connector 10"/>
          <p:cNvCxnSpPr/>
          <p:nvPr/>
        </p:nvCxnSpPr>
        <p:spPr>
          <a:xfrm rot="-14323">
            <a:off x="4572013" y="2978150"/>
            <a:ext cx="3048000" cy="12700"/>
          </a:xfrm>
          <a:prstGeom prst="straightConnector1">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11" name="AutoShape 11"/>
          <p:cNvSpPr/>
          <p:nvPr/>
        </p:nvSpPr>
        <p:spPr>
          <a:xfrm>
            <a:off x="4572000" y="3175000"/>
            <a:ext cx="3048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聚焦政治功能、履职能力与治理效能的实践转化，着力破解组织虚化、落实弱化与基层软化等现实难题。它回答了组织体系“如何落地、如何见效”的关键问题，是检验体系建设成效的标尺。</a:t>
            </a:r>
            <a:endParaRPr lang="en-US" sz="1100"/>
          </a:p>
        </p:txBody>
      </p:sp>
      <p:sp>
        <p:nvSpPr>
          <p:cNvPr id="12" name="AutoShape 12"/>
          <p:cNvSpPr/>
          <p:nvPr/>
        </p:nvSpPr>
        <p:spPr>
          <a:xfrm>
            <a:off x="8001000" y="2159000"/>
            <a:ext cx="3429000" cy="3048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8191500" y="2349500"/>
            <a:ext cx="3175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相辅相成 · 辩证统一</a:t>
            </a:r>
            <a:endParaRPr lang="en-US" sz="1100"/>
          </a:p>
        </p:txBody>
      </p:sp>
      <p:cxnSp>
        <p:nvCxnSpPr>
          <p:cNvPr id="14" name="Connector 14"/>
          <p:cNvCxnSpPr/>
          <p:nvPr/>
        </p:nvCxnSpPr>
        <p:spPr>
          <a:xfrm rot="-14323">
            <a:off x="8191513" y="2978150"/>
            <a:ext cx="3048000" cy="12700"/>
          </a:xfrm>
          <a:prstGeom prst="straightConnector1">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15" name="AutoShape 15"/>
          <p:cNvSpPr/>
          <p:nvPr/>
        </p:nvSpPr>
        <p:spPr>
          <a:xfrm>
            <a:off x="8191500" y="3175000"/>
            <a:ext cx="3048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“上下贯通”是“执行有力”的前提条件，唯有架构通畅才能政令畅通；“执行有力”是“上下贯通”的目标归宿，唯有落地见效才是体系建设的根本目的。二者互为支撑，辩证统一，缺一不可。</a:t>
            </a:r>
            <a:endParaRPr lang="en-US" sz="1100"/>
          </a:p>
        </p:txBody>
      </p:sp>
      <p:sp>
        <p:nvSpPr>
          <p:cNvPr id="16" name="AutoShape 16"/>
          <p:cNvSpPr/>
          <p:nvPr/>
        </p:nvSpPr>
        <p:spPr>
          <a:xfrm>
            <a:off x="762000" y="5461000"/>
            <a:ext cx="10668000" cy="889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889000" y="5613400"/>
            <a:ext cx="10414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08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核心总结：</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5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构建上下贯通的组织体系是基础保障，实现执行有力的治理效能是最终目标，二者共同构成了严密高效的组织网络，确保党的领导“如身使臂，如臂使指”。</a:t>
            </a:r>
            <a:endParaRPr lang="en-US" sz="11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“上下贯通”（一）：构建严密的组织架构</a:t>
            </a:r>
            <a:endParaRPr lang="en-US" sz="1100"/>
          </a:p>
        </p:txBody>
      </p:sp>
      <p:sp>
        <p:nvSpPr>
          <p:cNvPr id="4" name="AutoShape 4"/>
          <p:cNvSpPr/>
          <p:nvPr/>
        </p:nvSpPr>
        <p:spPr>
          <a:xfrm>
            <a:off x="762000" y="2159000"/>
            <a:ext cx="5207000" cy="29210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9500" y="2476500"/>
            <a:ext cx="406400" cy="406400"/>
          </a:xfrm>
          <a:prstGeom prst="rect">
            <a:avLst/>
          </a:prstGeom>
        </p:spPr>
      </p:pic>
      <p:sp>
        <p:nvSpPr>
          <p:cNvPr id="6" name="AutoShape 6"/>
          <p:cNvSpPr/>
          <p:nvPr/>
        </p:nvSpPr>
        <p:spPr>
          <a:xfrm>
            <a:off x="1587500" y="2463800"/>
            <a:ext cx="4064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主体骨架：筑牢组织根基</a:t>
            </a:r>
            <a:endParaRPr lang="en-US" sz="1100"/>
          </a:p>
        </p:txBody>
      </p:sp>
      <p:cxnSp>
        <p:nvCxnSpPr>
          <p:cNvPr id="7" name="Connector 7"/>
          <p:cNvCxnSpPr/>
          <p:nvPr/>
        </p:nvCxnSpPr>
        <p:spPr>
          <a:xfrm rot="-9549">
            <a:off x="1079509" y="3105150"/>
            <a:ext cx="4572000" cy="12700"/>
          </a:xfrm>
          <a:prstGeom prst="straightConnector1">
            <a:avLst/>
          </a:prstGeom>
          <a:solidFill>
            <a:srgbClr val="DEE0E3">
              <a:alpha val="100000"/>
            </a:srgbClr>
          </a:solidFill>
          <a:ln w="12700" cap="flat" cmpd="sng">
            <a:solidFill>
              <a:srgbClr val="C00000">
                <a:alpha val="10000"/>
              </a:srgbClr>
            </a:solidFill>
            <a:prstDash val="solid"/>
            <a:round/>
            <a:headEnd type="none" w="med" len="med"/>
            <a:tailEnd type="none" w="med" len="med"/>
          </a:ln>
        </p:spPr>
      </p:cxnSp>
      <p:sp>
        <p:nvSpPr>
          <p:cNvPr id="8" name="AutoShape 8"/>
          <p:cNvSpPr/>
          <p:nvPr/>
        </p:nvSpPr>
        <p:spPr>
          <a:xfrm>
            <a:off x="1079500" y="3302000"/>
            <a:ext cx="4572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5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依据党章，党的组织体系以</a:t>
            </a: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中央组织、地方组织、基层组织</a:t>
            </a:r>
            <a:r>
              <a:rPr lang="en-US" sz="15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为主体骨架。这一架构层层递进、环环相扣，构成了党的组织大厦的坚实基础，确保全党上下思想统一、步调一致，为党的事业发展提供了根本的组织保障。</a:t>
            </a:r>
            <a:endParaRPr lang="en-US" sz="1100"/>
          </a:p>
        </p:txBody>
      </p:sp>
      <p:sp>
        <p:nvSpPr>
          <p:cNvPr id="9" name="AutoShape 9"/>
          <p:cNvSpPr/>
          <p:nvPr/>
        </p:nvSpPr>
        <p:spPr>
          <a:xfrm>
            <a:off x="6223000" y="2159000"/>
            <a:ext cx="5207000" cy="29210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40500" y="2476500"/>
            <a:ext cx="406400" cy="406400"/>
          </a:xfrm>
          <a:prstGeom prst="rect">
            <a:avLst/>
          </a:prstGeom>
        </p:spPr>
      </p:pic>
      <p:sp>
        <p:nvSpPr>
          <p:cNvPr id="11" name="AutoShape 11"/>
          <p:cNvSpPr/>
          <p:nvPr/>
        </p:nvSpPr>
        <p:spPr>
          <a:xfrm>
            <a:off x="7048500" y="2463800"/>
            <a:ext cx="4064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纵向链条：畅通政令执行</a:t>
            </a:r>
            <a:endParaRPr lang="en-US" sz="1100"/>
          </a:p>
        </p:txBody>
      </p:sp>
      <p:cxnSp>
        <p:nvCxnSpPr>
          <p:cNvPr id="12" name="Connector 12"/>
          <p:cNvCxnSpPr/>
          <p:nvPr/>
        </p:nvCxnSpPr>
        <p:spPr>
          <a:xfrm rot="-9549">
            <a:off x="6540509" y="3105150"/>
            <a:ext cx="4572000" cy="12700"/>
          </a:xfrm>
          <a:prstGeom prst="straightConnector1">
            <a:avLst/>
          </a:prstGeom>
          <a:solidFill>
            <a:srgbClr val="DEE0E3">
              <a:alpha val="100000"/>
            </a:srgbClr>
          </a:solidFill>
          <a:ln w="12700" cap="flat" cmpd="sng">
            <a:solidFill>
              <a:srgbClr val="C00000">
                <a:alpha val="10000"/>
              </a:srgbClr>
            </a:solidFill>
            <a:prstDash val="solid"/>
            <a:round/>
            <a:headEnd type="none" w="med" len="med"/>
            <a:tailEnd type="none" w="med" len="med"/>
          </a:ln>
        </p:spPr>
      </p:cxnSp>
      <p:sp>
        <p:nvSpPr>
          <p:cNvPr id="13" name="AutoShape 13"/>
          <p:cNvSpPr/>
          <p:nvPr/>
        </p:nvSpPr>
        <p:spPr>
          <a:xfrm>
            <a:off x="6540500" y="3302000"/>
            <a:ext cx="4572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5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着力构建权责清晰、层级衔接、指令畅通的</a:t>
            </a: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纵向指挥链条</a:t>
            </a:r>
            <a:r>
              <a:rPr lang="en-US" sz="15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，实现从中央到地方、再到基层的高效联动。这一链条确保党的决策部署自上而下、一贯到底，有效避免“中梗阻”，形成上下贯通、执行有力的组织执行力。</a:t>
            </a:r>
            <a:endParaRPr lang="en-US" sz="1100"/>
          </a:p>
        </p:txBody>
      </p:sp>
      <p:sp>
        <p:nvSpPr>
          <p:cNvPr id="14" name="AutoShape 14"/>
          <p:cNvSpPr/>
          <p:nvPr/>
        </p:nvSpPr>
        <p:spPr>
          <a:xfrm>
            <a:off x="762000" y="5461000"/>
            <a:ext cx="10668000" cy="762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1016000" y="5613400"/>
            <a:ext cx="10160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99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严密的组织架构是党的力量之源，是确保党的路线方针政策落地生根的根本保障 ——</a:t>
            </a:r>
            <a:endParaRPr lang="en-US" sz="11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“上下贯通”（二）：中央组织：大脑中枢</a:t>
            </a:r>
            <a:endParaRPr lang="en-US" sz="1100"/>
          </a:p>
        </p:txBody>
      </p:sp>
      <p:sp>
        <p:nvSpPr>
          <p:cNvPr id="4" name="AutoShape 4"/>
          <p:cNvSpPr/>
          <p:nvPr/>
        </p:nvSpPr>
        <p:spPr>
          <a:xfrm>
            <a:off x="762000" y="2032000"/>
            <a:ext cx="3378200" cy="2921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965200" y="2286000"/>
            <a:ext cx="29718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核心定位</a:t>
            </a:r>
            <a:endParaRPr lang="en-US" sz="1100"/>
          </a:p>
        </p:txBody>
      </p:sp>
      <p:cxnSp>
        <p:nvCxnSpPr>
          <p:cNvPr id="6" name="Connector 6"/>
          <p:cNvCxnSpPr/>
          <p:nvPr/>
        </p:nvCxnSpPr>
        <p:spPr>
          <a:xfrm rot="-14946">
            <a:off x="965214" y="2851150"/>
            <a:ext cx="2921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7" name="AutoShape 7"/>
          <p:cNvSpPr/>
          <p:nvPr/>
        </p:nvSpPr>
        <p:spPr>
          <a:xfrm>
            <a:off x="965200" y="3048000"/>
            <a:ext cx="29718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中央组织是党的“大脑中枢”，是贯彻落实党中央决策部署的“最初一公里”。它处于党的组织体系的最高层，是确保全党步调一致、令行禁止的关键枢纽，引领着整个组织体系的运转方向。</a:t>
            </a:r>
            <a:endParaRPr lang="en-US" sz="1100"/>
          </a:p>
        </p:txBody>
      </p:sp>
      <p:sp>
        <p:nvSpPr>
          <p:cNvPr id="8" name="AutoShape 8"/>
          <p:cNvSpPr/>
          <p:nvPr/>
        </p:nvSpPr>
        <p:spPr>
          <a:xfrm>
            <a:off x="4406900" y="2032000"/>
            <a:ext cx="3378200" cy="2921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4610100" y="2286000"/>
            <a:ext cx="29718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关键作用</a:t>
            </a:r>
            <a:endParaRPr lang="en-US" sz="1100"/>
          </a:p>
        </p:txBody>
      </p:sp>
      <p:cxnSp>
        <p:nvCxnSpPr>
          <p:cNvPr id="10" name="Connector 10"/>
          <p:cNvCxnSpPr/>
          <p:nvPr/>
        </p:nvCxnSpPr>
        <p:spPr>
          <a:xfrm rot="-14946">
            <a:off x="4610114" y="2851150"/>
            <a:ext cx="2921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1" name="AutoShape 11"/>
          <p:cNvSpPr/>
          <p:nvPr/>
        </p:nvSpPr>
        <p:spPr>
          <a:xfrm>
            <a:off x="4610100" y="3048000"/>
            <a:ext cx="29718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发挥总揽全局、协调各方的领导核心作用，行使最高领导决策权。它统筹谋划党和国家发展的大政方针，协调推进各领域工作，确保党始终成为中国特色社会主义事业的领导核心。</a:t>
            </a:r>
            <a:endParaRPr lang="en-US" sz="1100"/>
          </a:p>
        </p:txBody>
      </p:sp>
      <p:sp>
        <p:nvSpPr>
          <p:cNvPr id="12" name="AutoShape 12"/>
          <p:cNvSpPr/>
          <p:nvPr/>
        </p:nvSpPr>
        <p:spPr>
          <a:xfrm>
            <a:off x="8051800" y="2032000"/>
            <a:ext cx="3378200" cy="2921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8255000" y="2286000"/>
            <a:ext cx="29718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根本保证</a:t>
            </a:r>
            <a:endParaRPr lang="en-US" sz="1100"/>
          </a:p>
        </p:txBody>
      </p:sp>
      <p:cxnSp>
        <p:nvCxnSpPr>
          <p:cNvPr id="14" name="Connector 14"/>
          <p:cNvCxnSpPr/>
          <p:nvPr/>
        </p:nvCxnSpPr>
        <p:spPr>
          <a:xfrm rot="-14946">
            <a:off x="8255014" y="2851150"/>
            <a:ext cx="2921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5" name="AutoShape 15"/>
          <p:cNvSpPr/>
          <p:nvPr/>
        </p:nvSpPr>
        <p:spPr>
          <a:xfrm>
            <a:off x="8255000" y="3048000"/>
            <a:ext cx="29718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中央组织的集中统一领导，是全党意志统一、行动一致的根本保证。这不仅是战胜一切艰难险阻、应对各种风险挑战的定海神针，更是党和国家事业不断从胜利走向新的胜利的政治前提。</a:t>
            </a:r>
            <a:endParaRPr lang="en-US" sz="1100"/>
          </a:p>
        </p:txBody>
      </p:sp>
      <p:sp>
        <p:nvSpPr>
          <p:cNvPr id="16" name="AutoShape 16"/>
          <p:cNvSpPr/>
          <p:nvPr/>
        </p:nvSpPr>
        <p:spPr>
          <a:xfrm>
            <a:off x="762000" y="5397500"/>
            <a:ext cx="10668000" cy="889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1016000" y="5562600"/>
            <a:ext cx="10160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“坚持党中央权威和集中统一领导，是党的政治建设的首要任务，是党和国家前途命运所系，是全国各族人民根本利益所在。”</a:t>
            </a:r>
            <a:endParaRPr lang="en-US" sz="11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“上下贯通”（三）：地方党委：中间枢纽</a:t>
            </a:r>
            <a:endParaRPr lang="en-US" sz="1100"/>
          </a:p>
        </p:txBody>
      </p:sp>
      <p:sp>
        <p:nvSpPr>
          <p:cNvPr id="4" name="AutoShape 4"/>
          <p:cNvSpPr/>
          <p:nvPr/>
        </p:nvSpPr>
        <p:spPr>
          <a:xfrm>
            <a:off x="762000" y="1778000"/>
            <a:ext cx="10668000" cy="1460500"/>
          </a:xfrm>
          <a:prstGeom prst="roundRect">
            <a:avLst>
              <a:gd name="adj" fmla="val 0"/>
            </a:avLst>
          </a:prstGeom>
          <a:solidFill>
            <a:srgbClr val="C00000">
              <a:alpha val="8000"/>
            </a:srgbClr>
          </a:solidFill>
          <a:ln cap="flat" cmpd="sng">
            <a:solidFill>
              <a:srgbClr val="A70000">
                <a:alpha val="8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762000" y="1778000"/>
            <a:ext cx="76200" cy="1460500"/>
          </a:xfrm>
          <a:prstGeom prst="roundRect">
            <a:avLst>
              <a:gd name="adj" fmla="val 0"/>
            </a:avLst>
          </a:prstGeom>
          <a:solidFill>
            <a:srgbClr val="C00000">
              <a:alpha val="100000"/>
            </a:srgbClr>
          </a:solidFill>
          <a:ln cap="flat" cmpd="sng">
            <a:solidFill>
              <a:srgbClr val="A70000">
                <a:alpha val="100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1016000" y="1968500"/>
            <a:ext cx="1016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核心定位：组织体系的“中间枢纽”与“中间段”</a:t>
            </a:r>
            <a:endParaRPr lang="en-US" sz="1100"/>
          </a:p>
        </p:txBody>
      </p:sp>
      <p:sp>
        <p:nvSpPr>
          <p:cNvPr id="7" name="AutoShape 7"/>
          <p:cNvSpPr/>
          <p:nvPr/>
        </p:nvSpPr>
        <p:spPr>
          <a:xfrm>
            <a:off x="1016000" y="2438400"/>
            <a:ext cx="10160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省市县三级地方党委是连接中央与基层的关键节点，既是贯彻落实党中央决策部署的执行者，也是推动地方发展的决策者，在党的组织体系中发挥着承上启下、贯通左右的核心枢纽作用。</a:t>
            </a:r>
            <a:endParaRPr lang="en-US" sz="1100"/>
          </a:p>
        </p:txBody>
      </p:sp>
      <p:sp>
        <p:nvSpPr>
          <p:cNvPr id="8" name="AutoShape 8"/>
          <p:cNvSpPr/>
          <p:nvPr/>
        </p:nvSpPr>
        <p:spPr>
          <a:xfrm>
            <a:off x="762000" y="3619500"/>
            <a:ext cx="5207000" cy="2222500"/>
          </a:xfrm>
          <a:prstGeom prst="roundRect">
            <a:avLst>
              <a:gd name="adj" fmla="val 0"/>
            </a:avLst>
          </a:prstGeom>
          <a:solidFill>
            <a:srgbClr val="C00000">
              <a:alpha val="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873500"/>
            <a:ext cx="355600" cy="355600"/>
          </a:xfrm>
          <a:prstGeom prst="rect">
            <a:avLst/>
          </a:prstGeom>
        </p:spPr>
      </p:pic>
      <p:sp>
        <p:nvSpPr>
          <p:cNvPr id="10" name="AutoShape 10"/>
          <p:cNvSpPr/>
          <p:nvPr/>
        </p:nvSpPr>
        <p:spPr>
          <a:xfrm>
            <a:off x="1498600" y="38735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对上：坚决贯彻，确保政令畅通</a:t>
            </a:r>
            <a:endParaRPr lang="en-US" sz="1100"/>
          </a:p>
        </p:txBody>
      </p:sp>
      <p:sp>
        <p:nvSpPr>
          <p:cNvPr id="11" name="AutoShape 11"/>
          <p:cNvSpPr/>
          <p:nvPr/>
        </p:nvSpPr>
        <p:spPr>
          <a:xfrm>
            <a:off x="1016000" y="4445000"/>
            <a:ext cx="4699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坚持以习近平新时代中国特色社会主义思想为指导，在思想上政治上行动上同党中央保持高度一致，完整、准确、全面贯彻落实党中央各项决策部署，做到不打折扣、不搞变通，确保中央政令畅通无阻。</a:t>
            </a:r>
            <a:endParaRPr lang="en-US" sz="1100"/>
          </a:p>
        </p:txBody>
      </p:sp>
      <p:sp>
        <p:nvSpPr>
          <p:cNvPr id="12" name="AutoShape 12"/>
          <p:cNvSpPr/>
          <p:nvPr/>
        </p:nvSpPr>
        <p:spPr>
          <a:xfrm>
            <a:off x="6223000" y="3619500"/>
            <a:ext cx="5207000" cy="2222500"/>
          </a:xfrm>
          <a:prstGeom prst="roundRect">
            <a:avLst>
              <a:gd name="adj" fmla="val 0"/>
            </a:avLst>
          </a:prstGeom>
          <a:solidFill>
            <a:srgbClr val="C00000">
              <a:alpha val="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3873500"/>
            <a:ext cx="355600" cy="355600"/>
          </a:xfrm>
          <a:prstGeom prst="rect">
            <a:avLst/>
          </a:prstGeom>
        </p:spPr>
      </p:pic>
      <p:sp>
        <p:nvSpPr>
          <p:cNvPr id="14" name="AutoShape 14"/>
          <p:cNvSpPr/>
          <p:nvPr/>
        </p:nvSpPr>
        <p:spPr>
          <a:xfrm>
            <a:off x="6959600" y="38735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对下：细化落地，层层压实责任</a:t>
            </a:r>
            <a:endParaRPr lang="en-US" sz="1100"/>
          </a:p>
        </p:txBody>
      </p:sp>
      <p:sp>
        <p:nvSpPr>
          <p:cNvPr id="15" name="AutoShape 15"/>
          <p:cNvSpPr/>
          <p:nvPr/>
        </p:nvSpPr>
        <p:spPr>
          <a:xfrm>
            <a:off x="6477000" y="4445000"/>
            <a:ext cx="4699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将党中央的顶层设计与地方实际紧密结合，因地制宜制定具体实施方案，把宏观政策转化为可操作、可落地的具体举措。通过层层传导压力、级级压实责任，确保党的路线方针政策在基层落地生根、开花结果。</a:t>
            </a:r>
            <a:endParaRPr lang="en-US" sz="1100"/>
          </a:p>
        </p:txBody>
      </p:sp>
      <p:sp>
        <p:nvSpPr>
          <p:cNvPr id="16" name="AutoShape 16"/>
          <p:cNvSpPr/>
          <p:nvPr/>
        </p:nvSpPr>
        <p:spPr>
          <a:xfrm>
            <a:off x="762000" y="6032500"/>
            <a:ext cx="10668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发挥承上启下的关键作用，打通政策落地的“最后一公里” ——</a:t>
            </a:r>
            <a:endParaRPr lang="en-US" sz="11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“上下贯通”（四）：基层组织：最后一公里</a:t>
            </a:r>
            <a:endParaRPr lang="en-US" sz="1100"/>
          </a:p>
        </p:txBody>
      </p:sp>
      <p:sp>
        <p:nvSpPr>
          <p:cNvPr id="4" name="AutoShape 4"/>
          <p:cNvSpPr/>
          <p:nvPr/>
        </p:nvSpPr>
        <p:spPr>
          <a:xfrm>
            <a:off x="762000" y="2032000"/>
            <a:ext cx="3378200" cy="3302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762000" y="2032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413000"/>
            <a:ext cx="406400" cy="406400"/>
          </a:xfrm>
          <a:prstGeom prst="rect">
            <a:avLst/>
          </a:prstGeom>
        </p:spPr>
      </p:pic>
      <p:sp>
        <p:nvSpPr>
          <p:cNvPr id="7" name="AutoShape 7"/>
          <p:cNvSpPr/>
          <p:nvPr/>
        </p:nvSpPr>
        <p:spPr>
          <a:xfrm>
            <a:off x="1524000" y="2413000"/>
            <a:ext cx="2413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核心定位</a:t>
            </a:r>
            <a:endParaRPr lang="en-US" sz="1100"/>
          </a:p>
        </p:txBody>
      </p:sp>
      <p:cxnSp>
        <p:nvCxnSpPr>
          <p:cNvPr id="8" name="Connector 8"/>
          <p:cNvCxnSpPr/>
          <p:nvPr/>
        </p:nvCxnSpPr>
        <p:spPr>
          <a:xfrm rot="-15211">
            <a:off x="1016014" y="30416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9" name="AutoShape 9"/>
          <p:cNvSpPr/>
          <p:nvPr/>
        </p:nvSpPr>
        <p:spPr>
          <a:xfrm>
            <a:off x="1016000" y="3238500"/>
            <a:ext cx="28702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基层党组织是贯彻落实党中央决策部署的“最后一公里”，是确保党的路线方针政策落地生根的关键环节，发挥着承上启下、贯通左右的重要作用，是连接党心民心的桥梁纽带。</a:t>
            </a:r>
            <a:endParaRPr lang="en-US" sz="1100"/>
          </a:p>
        </p:txBody>
      </p:sp>
      <p:sp>
        <p:nvSpPr>
          <p:cNvPr id="10" name="AutoShape 10"/>
          <p:cNvSpPr/>
          <p:nvPr/>
        </p:nvSpPr>
        <p:spPr>
          <a:xfrm>
            <a:off x="4394200" y="2032000"/>
            <a:ext cx="3378200" cy="3302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4394200" y="2032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48200" y="2413000"/>
            <a:ext cx="406400" cy="406400"/>
          </a:xfrm>
          <a:prstGeom prst="rect">
            <a:avLst/>
          </a:prstGeom>
        </p:spPr>
      </p:pic>
      <p:sp>
        <p:nvSpPr>
          <p:cNvPr id="13" name="AutoShape 13"/>
          <p:cNvSpPr/>
          <p:nvPr/>
        </p:nvSpPr>
        <p:spPr>
          <a:xfrm>
            <a:off x="5156200" y="2413000"/>
            <a:ext cx="2413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内部枢纽</a:t>
            </a:r>
            <a:endParaRPr lang="en-US" sz="1100"/>
          </a:p>
        </p:txBody>
      </p:sp>
      <p:cxnSp>
        <p:nvCxnSpPr>
          <p:cNvPr id="14" name="Connector 14"/>
          <p:cNvCxnSpPr/>
          <p:nvPr/>
        </p:nvCxnSpPr>
        <p:spPr>
          <a:xfrm rot="-15211">
            <a:off x="4648214" y="30416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5" name="AutoShape 15"/>
          <p:cNvSpPr/>
          <p:nvPr/>
        </p:nvSpPr>
        <p:spPr>
          <a:xfrm>
            <a:off x="4648200" y="3238500"/>
            <a:ext cx="28702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乡镇（街道）党（工）委是基层组织的“中枢神经”，统筹辖区内村、社区各类组织资源，疏通城乡治理链路，实现从宏观部署到微观落实的高效衔接与协调联动。</a:t>
            </a:r>
            <a:endParaRPr lang="en-US" sz="1100"/>
          </a:p>
        </p:txBody>
      </p:sp>
      <p:sp>
        <p:nvSpPr>
          <p:cNvPr id="16" name="AutoShape 16"/>
          <p:cNvSpPr/>
          <p:nvPr/>
        </p:nvSpPr>
        <p:spPr>
          <a:xfrm>
            <a:off x="8026400" y="2032000"/>
            <a:ext cx="3378200" cy="3302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7" name="AutoShape 17"/>
          <p:cNvSpPr/>
          <p:nvPr/>
        </p:nvSpPr>
        <p:spPr>
          <a:xfrm>
            <a:off x="8026400" y="2032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80400" y="2413000"/>
            <a:ext cx="406400" cy="406400"/>
          </a:xfrm>
          <a:prstGeom prst="rect">
            <a:avLst/>
          </a:prstGeom>
        </p:spPr>
      </p:pic>
      <p:sp>
        <p:nvSpPr>
          <p:cNvPr id="19" name="AutoShape 19"/>
          <p:cNvSpPr/>
          <p:nvPr/>
        </p:nvSpPr>
        <p:spPr>
          <a:xfrm>
            <a:off x="8788400" y="2413000"/>
            <a:ext cx="2413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前沿阵地</a:t>
            </a:r>
            <a:endParaRPr lang="en-US" sz="1100"/>
          </a:p>
        </p:txBody>
      </p:sp>
      <p:cxnSp>
        <p:nvCxnSpPr>
          <p:cNvPr id="20" name="Connector 20"/>
          <p:cNvCxnSpPr/>
          <p:nvPr/>
        </p:nvCxnSpPr>
        <p:spPr>
          <a:xfrm rot="-15211">
            <a:off x="8280414" y="30416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21" name="AutoShape 21"/>
          <p:cNvSpPr/>
          <p:nvPr/>
        </p:nvSpPr>
        <p:spPr>
          <a:xfrm>
            <a:off x="8280400" y="3238500"/>
            <a:ext cx="28702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村、社区党支部扎根一线、直面群众，是政策落地的“最后落脚点”，更是凝聚民心、服务群众的前沿阵地，直接将党的温暖与关怀传递到千家万户，夯实执政根基。</a:t>
            </a:r>
            <a:endParaRPr lang="en-US" sz="1100"/>
          </a:p>
        </p:txBody>
      </p:sp>
      <p:sp>
        <p:nvSpPr>
          <p:cNvPr id="22" name="AutoShape 22"/>
          <p:cNvSpPr/>
          <p:nvPr/>
        </p:nvSpPr>
        <p:spPr>
          <a:xfrm>
            <a:off x="762000" y="5715000"/>
            <a:ext cx="10668000" cy="5842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23" name="AutoShape 23"/>
          <p:cNvSpPr/>
          <p:nvPr/>
        </p:nvSpPr>
        <p:spPr>
          <a:xfrm>
            <a:off x="889000" y="5715000"/>
            <a:ext cx="10414000" cy="5842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把基层党组织建设成为有效实现党的领导的坚强战斗堡垒，打通基层治理的‘最后一公里’ ”</a:t>
            </a:r>
            <a:endParaRPr lang="en-US" sz="11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“上下贯通”（五）：坚持大抓基层导向</a:t>
            </a:r>
            <a:endParaRPr lang="en-US" sz="1100"/>
          </a:p>
        </p:txBody>
      </p:sp>
      <p:sp>
        <p:nvSpPr>
          <p:cNvPr id="4" name="AutoShape 4"/>
          <p:cNvSpPr/>
          <p:nvPr/>
        </p:nvSpPr>
        <p:spPr>
          <a:xfrm>
            <a:off x="762000" y="1778000"/>
            <a:ext cx="5207000" cy="1333500"/>
          </a:xfrm>
          <a:prstGeom prst="roundRect">
            <a:avLst>
              <a:gd name="adj" fmla="val 0"/>
            </a:avLst>
          </a:prstGeom>
          <a:solidFill>
            <a:srgbClr val="C00000">
              <a:alpha val="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1968500"/>
            <a:ext cx="355600" cy="355600"/>
          </a:xfrm>
          <a:prstGeom prst="rect">
            <a:avLst/>
          </a:prstGeom>
        </p:spPr>
      </p:pic>
      <p:sp>
        <p:nvSpPr>
          <p:cNvPr id="6" name="AutoShape 6"/>
          <p:cNvSpPr/>
          <p:nvPr/>
        </p:nvSpPr>
        <p:spPr>
          <a:xfrm>
            <a:off x="1498600" y="1968500"/>
            <a:ext cx="4318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坚持群众导向的工作原则</a:t>
            </a:r>
            <a:endParaRPr lang="en-US" sz="1100"/>
          </a:p>
        </p:txBody>
      </p:sp>
      <p:sp>
        <p:nvSpPr>
          <p:cNvPr id="7" name="AutoShape 7"/>
          <p:cNvSpPr/>
          <p:nvPr/>
        </p:nvSpPr>
        <p:spPr>
          <a:xfrm>
            <a:off x="1016000" y="2387600"/>
            <a:ext cx="4699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做到哪里有群众就有党的工作，哪里有党员就有党组织，确保党的组织和工作全覆盖、无盲区。</a:t>
            </a:r>
            <a:endParaRPr lang="en-US" sz="1100"/>
          </a:p>
        </p:txBody>
      </p:sp>
      <p:sp>
        <p:nvSpPr>
          <p:cNvPr id="8" name="AutoShape 8"/>
          <p:cNvSpPr/>
          <p:nvPr/>
        </p:nvSpPr>
        <p:spPr>
          <a:xfrm>
            <a:off x="6223000" y="1778000"/>
            <a:ext cx="5207000" cy="1333500"/>
          </a:xfrm>
          <a:prstGeom prst="roundRect">
            <a:avLst>
              <a:gd name="adj" fmla="val 0"/>
            </a:avLst>
          </a:prstGeom>
          <a:solidFill>
            <a:srgbClr val="C00000">
              <a:alpha val="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1968500"/>
            <a:ext cx="355600" cy="355600"/>
          </a:xfrm>
          <a:prstGeom prst="rect">
            <a:avLst/>
          </a:prstGeom>
        </p:spPr>
      </p:pic>
      <p:sp>
        <p:nvSpPr>
          <p:cNvPr id="10" name="AutoShape 10"/>
          <p:cNvSpPr/>
          <p:nvPr/>
        </p:nvSpPr>
        <p:spPr>
          <a:xfrm>
            <a:off x="6959600" y="1968500"/>
            <a:ext cx="4318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巩固夯实传统领域根基</a:t>
            </a:r>
            <a:endParaRPr lang="en-US" sz="1100"/>
          </a:p>
        </p:txBody>
      </p:sp>
      <p:sp>
        <p:nvSpPr>
          <p:cNvPr id="11" name="AutoShape 11"/>
          <p:cNvSpPr/>
          <p:nvPr/>
        </p:nvSpPr>
        <p:spPr>
          <a:xfrm>
            <a:off x="6477000" y="2387600"/>
            <a:ext cx="4699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持续抓实农村、社区、机关、国企、学校等传统领域党建工作，强化基层党组织的政治功能与组织力。</a:t>
            </a:r>
            <a:endParaRPr lang="en-US" sz="1100"/>
          </a:p>
        </p:txBody>
      </p:sp>
      <p:sp>
        <p:nvSpPr>
          <p:cNvPr id="12" name="AutoShape 12"/>
          <p:cNvSpPr/>
          <p:nvPr/>
        </p:nvSpPr>
        <p:spPr>
          <a:xfrm>
            <a:off x="762000" y="3302000"/>
            <a:ext cx="5207000" cy="1333500"/>
          </a:xfrm>
          <a:prstGeom prst="roundRect">
            <a:avLst>
              <a:gd name="adj" fmla="val 0"/>
            </a:avLst>
          </a:prstGeom>
          <a:solidFill>
            <a:srgbClr val="C00000">
              <a:alpha val="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6000" y="3492500"/>
            <a:ext cx="355600" cy="355600"/>
          </a:xfrm>
          <a:prstGeom prst="rect">
            <a:avLst/>
          </a:prstGeom>
        </p:spPr>
      </p:pic>
      <p:sp>
        <p:nvSpPr>
          <p:cNvPr id="14" name="AutoShape 14"/>
          <p:cNvSpPr/>
          <p:nvPr/>
        </p:nvSpPr>
        <p:spPr>
          <a:xfrm>
            <a:off x="1498600" y="3492500"/>
            <a:ext cx="4318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拓展覆盖新兴领域阵地</a:t>
            </a:r>
            <a:endParaRPr lang="en-US" sz="1100"/>
          </a:p>
        </p:txBody>
      </p:sp>
      <p:sp>
        <p:nvSpPr>
          <p:cNvPr id="15" name="AutoShape 15"/>
          <p:cNvSpPr/>
          <p:nvPr/>
        </p:nvSpPr>
        <p:spPr>
          <a:xfrm>
            <a:off x="1016000" y="3911600"/>
            <a:ext cx="4699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顺应社会结构变化，大力推进新经济组织、新社会组织、新就业群体党建工作，消除覆盖空白点。</a:t>
            </a:r>
            <a:endParaRPr lang="en-US" sz="1100"/>
          </a:p>
        </p:txBody>
      </p:sp>
      <p:sp>
        <p:nvSpPr>
          <p:cNvPr id="16" name="AutoShape 16"/>
          <p:cNvSpPr/>
          <p:nvPr/>
        </p:nvSpPr>
        <p:spPr>
          <a:xfrm>
            <a:off x="6223000" y="3302000"/>
            <a:ext cx="5207000" cy="1333500"/>
          </a:xfrm>
          <a:prstGeom prst="roundRect">
            <a:avLst>
              <a:gd name="adj" fmla="val 0"/>
            </a:avLst>
          </a:prstGeom>
          <a:solidFill>
            <a:srgbClr val="C00000">
              <a:alpha val="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77000" y="3492500"/>
            <a:ext cx="355600" cy="355600"/>
          </a:xfrm>
          <a:prstGeom prst="rect">
            <a:avLst/>
          </a:prstGeom>
        </p:spPr>
      </p:pic>
      <p:sp>
        <p:nvSpPr>
          <p:cNvPr id="18" name="AutoShape 18"/>
          <p:cNvSpPr/>
          <p:nvPr/>
        </p:nvSpPr>
        <p:spPr>
          <a:xfrm>
            <a:off x="6959600" y="3492500"/>
            <a:ext cx="4318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创新灵活设置组织形式</a:t>
            </a:r>
            <a:endParaRPr lang="en-US" sz="1100"/>
          </a:p>
        </p:txBody>
      </p:sp>
      <p:sp>
        <p:nvSpPr>
          <p:cNvPr id="19" name="AutoShape 19"/>
          <p:cNvSpPr/>
          <p:nvPr/>
        </p:nvSpPr>
        <p:spPr>
          <a:xfrm>
            <a:off x="6477000" y="3911600"/>
            <a:ext cx="4699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因地制宜设置行业、流动、临时党支部，创新党组织设置方式，补齐新兴领域党建工作短板。</a:t>
            </a:r>
            <a:endParaRPr lang="en-US" sz="1100"/>
          </a:p>
        </p:txBody>
      </p:sp>
      <p:sp>
        <p:nvSpPr>
          <p:cNvPr id="20" name="AutoShape 20"/>
          <p:cNvSpPr/>
          <p:nvPr/>
        </p:nvSpPr>
        <p:spPr>
          <a:xfrm>
            <a:off x="762000" y="4953000"/>
            <a:ext cx="10668000" cy="1270000"/>
          </a:xfrm>
          <a:prstGeom prst="roundRect">
            <a:avLst>
              <a:gd name="adj" fmla="val 0"/>
            </a:avLst>
          </a:prstGeom>
          <a:solidFill>
            <a:srgbClr val="C00000">
              <a:alpha val="8000"/>
            </a:srgbClr>
          </a:solidFill>
          <a:ln w="12700" cap="flat" cmpd="sng">
            <a:solidFill>
              <a:srgbClr val="C00000">
                <a:alpha val="30000"/>
              </a:srgbClr>
            </a:solidFill>
            <a:prstDash val="solid"/>
            <a:round/>
          </a:ln>
        </p:spPr>
        <p:txBody>
          <a:bodyPr vert="horz" wrap="square" lIns="63500" tIns="63500" rIns="63500" bIns="63500" rtlCol="0" anchor="ctr"/>
          <a:lstStyle/>
          <a:p>
            <a:pPr algn="ctr">
              <a:defRPr/>
            </a:pPr>
          </a:p>
        </p:txBody>
      </p:sp>
      <p:pic>
        <p:nvPicPr>
          <p:cNvPr id="21" name="Picture 21"/>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16000" y="5143500"/>
            <a:ext cx="406400" cy="406400"/>
          </a:xfrm>
          <a:prstGeom prst="rect">
            <a:avLst/>
          </a:prstGeom>
        </p:spPr>
      </p:pic>
      <p:sp>
        <p:nvSpPr>
          <p:cNvPr id="22" name="AutoShape 22"/>
          <p:cNvSpPr/>
          <p:nvPr/>
        </p:nvSpPr>
        <p:spPr>
          <a:xfrm>
            <a:off x="1587500" y="5143500"/>
            <a:ext cx="965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目标：织密组织网络，筑牢执政根基</a:t>
            </a:r>
            <a:endParaRPr lang="en-US" sz="1100"/>
          </a:p>
        </p:txBody>
      </p:sp>
      <p:sp>
        <p:nvSpPr>
          <p:cNvPr id="23" name="AutoShape 23"/>
          <p:cNvSpPr/>
          <p:nvPr/>
        </p:nvSpPr>
        <p:spPr>
          <a:xfrm>
            <a:off x="1016000" y="5588000"/>
            <a:ext cx="10033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持续织密横向到边、纵向到底的组织网络，把基层党组织建设成为坚强战斗堡垒，为党的全面领导落地生根提供坚实的组织保障。</a:t>
            </a:r>
            <a:endParaRPr lang="en-US" sz="11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“上下贯通”（六）：健全制度闭环</a:t>
            </a:r>
            <a:endParaRPr lang="en-US" sz="1100"/>
          </a:p>
        </p:txBody>
      </p:sp>
      <p:sp>
        <p:nvSpPr>
          <p:cNvPr id="4" name="AutoShape 4"/>
          <p:cNvSpPr/>
          <p:nvPr/>
        </p:nvSpPr>
        <p:spPr>
          <a:xfrm>
            <a:off x="762000" y="1905000"/>
            <a:ext cx="3429000" cy="3175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159000"/>
            <a:ext cx="355600" cy="355600"/>
          </a:xfrm>
          <a:prstGeom prst="rect">
            <a:avLst/>
          </a:prstGeom>
        </p:spPr>
      </p:pic>
      <p:sp>
        <p:nvSpPr>
          <p:cNvPr id="6" name="AutoShape 6"/>
          <p:cNvSpPr/>
          <p:nvPr/>
        </p:nvSpPr>
        <p:spPr>
          <a:xfrm>
            <a:off x="1460500" y="2159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制度基石</a:t>
            </a:r>
            <a:endParaRPr lang="en-US" sz="1100"/>
          </a:p>
        </p:txBody>
      </p:sp>
      <p:sp>
        <p:nvSpPr>
          <p:cNvPr id="7" name="AutoShape 7"/>
          <p:cNvSpPr/>
          <p:nvPr/>
        </p:nvSpPr>
        <p:spPr>
          <a:xfrm>
            <a:off x="1016000" y="2794000"/>
            <a:ext cx="29210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民主集中制是党的根本组织原则与领导制度，是组织体系长效运行的基石。它将民主基础上的集中与集中指导下的民主相结合，为全党团结统一提供根本遵循，确保党的领导始终坚强有力。</a:t>
            </a:r>
            <a:endParaRPr lang="en-US" sz="1100"/>
          </a:p>
        </p:txBody>
      </p:sp>
      <p:sp>
        <p:nvSpPr>
          <p:cNvPr id="8" name="AutoShape 8"/>
          <p:cNvSpPr/>
          <p:nvPr/>
        </p:nvSpPr>
        <p:spPr>
          <a:xfrm>
            <a:off x="4381500" y="1905000"/>
            <a:ext cx="3429000" cy="3175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5500" y="2159000"/>
            <a:ext cx="355600" cy="355600"/>
          </a:xfrm>
          <a:prstGeom prst="rect">
            <a:avLst/>
          </a:prstGeom>
        </p:spPr>
      </p:pic>
      <p:sp>
        <p:nvSpPr>
          <p:cNvPr id="10" name="AutoShape 10"/>
          <p:cNvSpPr/>
          <p:nvPr/>
        </p:nvSpPr>
        <p:spPr>
          <a:xfrm>
            <a:off x="5080000" y="2159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制度矩阵</a:t>
            </a:r>
            <a:endParaRPr lang="en-US" sz="1100"/>
          </a:p>
        </p:txBody>
      </p:sp>
      <p:sp>
        <p:nvSpPr>
          <p:cNvPr id="11" name="AutoShape 11"/>
          <p:cNvSpPr/>
          <p:nvPr/>
        </p:nvSpPr>
        <p:spPr>
          <a:xfrm>
            <a:off x="4635500" y="2794000"/>
            <a:ext cx="29210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依托根本制度，不断完善重大事项请示报告、督查督办、述职评议、考核问责等具体制度，构建系统完备、科学规范、运行有效的制度矩阵，形成层层衔接、环环相扣的制度支撑体系。</a:t>
            </a:r>
            <a:endParaRPr lang="en-US" sz="1100"/>
          </a:p>
        </p:txBody>
      </p:sp>
      <p:sp>
        <p:nvSpPr>
          <p:cNvPr id="12" name="AutoShape 12"/>
          <p:cNvSpPr/>
          <p:nvPr/>
        </p:nvSpPr>
        <p:spPr>
          <a:xfrm>
            <a:off x="8001000" y="1905000"/>
            <a:ext cx="3429000" cy="3175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55000" y="2159000"/>
            <a:ext cx="355600" cy="355600"/>
          </a:xfrm>
          <a:prstGeom prst="rect">
            <a:avLst/>
          </a:prstGeom>
        </p:spPr>
      </p:pic>
      <p:sp>
        <p:nvSpPr>
          <p:cNvPr id="14" name="AutoShape 14"/>
          <p:cNvSpPr/>
          <p:nvPr/>
        </p:nvSpPr>
        <p:spPr>
          <a:xfrm>
            <a:off x="8699500" y="2159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闭环机制</a:t>
            </a:r>
            <a:endParaRPr lang="en-US" sz="1100"/>
          </a:p>
        </p:txBody>
      </p:sp>
      <p:sp>
        <p:nvSpPr>
          <p:cNvPr id="15" name="AutoShape 15"/>
          <p:cNvSpPr/>
          <p:nvPr/>
        </p:nvSpPr>
        <p:spPr>
          <a:xfrm>
            <a:off x="8255000" y="2794000"/>
            <a:ext cx="29210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建立“部署—执行—督查—反馈—整改”的闭环落实机制，有效破解信息壁垒、责任空转问题。坚决纠治“上热中温下冷”现象，确保党中央决策部署一贯到底，全党统一指挥、步调一致。</a:t>
            </a:r>
            <a:endParaRPr lang="en-US" sz="1100"/>
          </a:p>
        </p:txBody>
      </p:sp>
      <p:sp>
        <p:nvSpPr>
          <p:cNvPr id="16" name="AutoShape 16"/>
          <p:cNvSpPr/>
          <p:nvPr/>
        </p:nvSpPr>
        <p:spPr>
          <a:xfrm>
            <a:off x="762000" y="5461000"/>
            <a:ext cx="10668000" cy="762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952500" y="5613400"/>
            <a:ext cx="10414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关键成效：</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通过制度闭环建设，切实打通决策落实的“最后一公里”，把制度优势转化为治理效能，确保党的组织体系上下贯通、执行有力，为事业发展提供坚强保障。</a:t>
            </a:r>
            <a:endParaRPr lang="en-US" sz="11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“执行有力”（一）：锻造强大的组织执行效能</a:t>
            </a:r>
            <a:endParaRPr lang="en-US" sz="1100"/>
          </a:p>
        </p:txBody>
      </p:sp>
      <p:sp>
        <p:nvSpPr>
          <p:cNvPr id="4" name="AutoShape 4"/>
          <p:cNvSpPr/>
          <p:nvPr/>
        </p:nvSpPr>
        <p:spPr>
          <a:xfrm>
            <a:off x="762000" y="2032000"/>
            <a:ext cx="5207000" cy="1841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952500" y="2222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根本方向</a:t>
            </a:r>
            <a:endParaRPr lang="en-US" sz="1100"/>
          </a:p>
        </p:txBody>
      </p:sp>
      <p:sp>
        <p:nvSpPr>
          <p:cNvPr id="6" name="AutoShape 6"/>
          <p:cNvSpPr/>
          <p:nvPr/>
        </p:nvSpPr>
        <p:spPr>
          <a:xfrm>
            <a:off x="952500" y="2667000"/>
            <a:ext cx="4826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旗帜鲜明讲政治，把牢执行的根本方向。坚持以党的政治建设为统领，将政治标准贯穿组织执行全过程，确保各项工作始终沿着正确政治方向稳步推进，筑牢组织执行的政治根基。</a:t>
            </a:r>
            <a:endParaRPr lang="en-US" sz="1100"/>
          </a:p>
        </p:txBody>
      </p:sp>
      <p:sp>
        <p:nvSpPr>
          <p:cNvPr id="7" name="AutoShape 7"/>
          <p:cNvSpPr/>
          <p:nvPr/>
        </p:nvSpPr>
        <p:spPr>
          <a:xfrm>
            <a:off x="6223000" y="2032000"/>
            <a:ext cx="5207000" cy="1841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6413500" y="2222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首要目标</a:t>
            </a:r>
            <a:endParaRPr lang="en-US" sz="1100"/>
          </a:p>
        </p:txBody>
      </p:sp>
      <p:sp>
        <p:nvSpPr>
          <p:cNvPr id="9" name="AutoShape 9"/>
          <p:cNvSpPr/>
          <p:nvPr/>
        </p:nvSpPr>
        <p:spPr>
          <a:xfrm>
            <a:off x="6413500" y="2667000"/>
            <a:ext cx="4826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健全组织体系的首要目标，是保障党中央政令畅通、令行禁止。通过构建上下贯通、执行有力的严密组织体系，确保党的决策部署在基层一线落地生根，形成全党上下步调一致的强大合力。</a:t>
            </a:r>
            <a:endParaRPr lang="en-US" sz="1100"/>
          </a:p>
        </p:txBody>
      </p:sp>
      <p:sp>
        <p:nvSpPr>
          <p:cNvPr id="10" name="AutoShape 10"/>
          <p:cNvSpPr/>
          <p:nvPr/>
        </p:nvSpPr>
        <p:spPr>
          <a:xfrm>
            <a:off x="762000" y="4191000"/>
            <a:ext cx="5207000" cy="1841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952500" y="4381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政治原则</a:t>
            </a:r>
            <a:endParaRPr lang="en-US" sz="1100"/>
          </a:p>
        </p:txBody>
      </p:sp>
      <p:sp>
        <p:nvSpPr>
          <p:cNvPr id="12" name="AutoShape 12"/>
          <p:cNvSpPr/>
          <p:nvPr/>
        </p:nvSpPr>
        <p:spPr>
          <a:xfrm>
            <a:off x="952500" y="4826000"/>
            <a:ext cx="4826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各级党组织必须把坚定拥护“两个确立”、坚决做到“两个维护”作为最高政治原则和根本政治规矩。始终在思想上政治上行动上同以习近平同志为核心的党中央保持高度一致，确保组织执行不偏航、不动摇。</a:t>
            </a:r>
            <a:endParaRPr lang="en-US" sz="1100"/>
          </a:p>
        </p:txBody>
      </p:sp>
      <p:sp>
        <p:nvSpPr>
          <p:cNvPr id="13" name="AutoShape 13"/>
          <p:cNvSpPr/>
          <p:nvPr/>
        </p:nvSpPr>
        <p:spPr>
          <a:xfrm>
            <a:off x="6223000" y="4191000"/>
            <a:ext cx="5207000" cy="1841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6413500" y="4381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坚决纠治</a:t>
            </a:r>
            <a:endParaRPr lang="en-US" sz="1100"/>
          </a:p>
        </p:txBody>
      </p:sp>
      <p:sp>
        <p:nvSpPr>
          <p:cNvPr id="15" name="AutoShape 15"/>
          <p:cNvSpPr/>
          <p:nvPr/>
        </p:nvSpPr>
        <p:spPr>
          <a:xfrm>
            <a:off x="6413500" y="4826000"/>
            <a:ext cx="4826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不折不扣落实党中央重大决策部署，坚决纠治选择性执行、变通式落实、打折扣搞变通等执行梗阻问题。强化监督执纪，确保各项工作部署不打折扣、不搞变通，切实保障政令畅通。</a:t>
            </a:r>
            <a:endParaRPr lang="en-US" sz="11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“执行有力”（二）：核心是强化政治功能与组织功能</a:t>
            </a:r>
            <a:endParaRPr lang="en-US" sz="1100"/>
          </a:p>
        </p:txBody>
      </p:sp>
      <p:sp>
        <p:nvSpPr>
          <p:cNvPr id="4" name="AutoShape 4"/>
          <p:cNvSpPr/>
          <p:nvPr/>
        </p:nvSpPr>
        <p:spPr>
          <a:xfrm>
            <a:off x="762000" y="2032000"/>
            <a:ext cx="5207000" cy="3302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1016000" y="2286000"/>
            <a:ext cx="4699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政治功能是根本</a:t>
            </a:r>
            <a:endParaRPr lang="en-US" sz="1100"/>
          </a:p>
        </p:txBody>
      </p:sp>
      <p:cxnSp>
        <p:nvCxnSpPr>
          <p:cNvPr id="6" name="Connector 6"/>
          <p:cNvCxnSpPr/>
          <p:nvPr/>
        </p:nvCxnSpPr>
        <p:spPr>
          <a:xfrm rot="-9291">
            <a:off x="1016009" y="2914650"/>
            <a:ext cx="4699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7" name="AutoShape 7"/>
          <p:cNvSpPr/>
          <p:nvPr/>
        </p:nvSpPr>
        <p:spPr>
          <a:xfrm>
            <a:off x="1016000" y="3111500"/>
            <a:ext cx="4699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核心内涵：</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坚持政治引领、强化思想铸魂，把牢正确方向，确保党组织始终成为引领发展的“主心骨”和“定盘星”。</a:t>
            </a:r>
            <a:endParaRPr lang="en-US" sz="1100"/>
          </a:p>
        </p:txBody>
      </p:sp>
      <p:sp>
        <p:nvSpPr>
          <p:cNvPr id="8" name="AutoShape 8"/>
          <p:cNvSpPr/>
          <p:nvPr/>
        </p:nvSpPr>
        <p:spPr>
          <a:xfrm>
            <a:off x="1016000" y="41275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实践要求：</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持续宣传党的创新理论，坚决贯彻党的路线方针政策；引领各类社会组织和广大群众听党话、跟党走，凝聚起同心同向的政治共识与行动合力。</a:t>
            </a:r>
            <a:endParaRPr lang="en-US" sz="1100"/>
          </a:p>
        </p:txBody>
      </p:sp>
      <p:sp>
        <p:nvSpPr>
          <p:cNvPr id="9" name="AutoShape 9"/>
          <p:cNvSpPr/>
          <p:nvPr/>
        </p:nvSpPr>
        <p:spPr>
          <a:xfrm>
            <a:off x="6223000" y="2032000"/>
            <a:ext cx="5207000" cy="3302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0" name="AutoShape 10"/>
          <p:cNvSpPr/>
          <p:nvPr/>
        </p:nvSpPr>
        <p:spPr>
          <a:xfrm>
            <a:off x="6477000" y="2286000"/>
            <a:ext cx="4699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组织功能是支撑</a:t>
            </a:r>
            <a:endParaRPr lang="en-US" sz="1100"/>
          </a:p>
        </p:txBody>
      </p:sp>
      <p:cxnSp>
        <p:nvCxnSpPr>
          <p:cNvPr id="11" name="Connector 11"/>
          <p:cNvCxnSpPr/>
          <p:nvPr/>
        </p:nvCxnSpPr>
        <p:spPr>
          <a:xfrm rot="-9291">
            <a:off x="6477009" y="2914650"/>
            <a:ext cx="4699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2" name="AutoShape 12"/>
          <p:cNvSpPr/>
          <p:nvPr/>
        </p:nvSpPr>
        <p:spPr>
          <a:xfrm>
            <a:off x="6477000" y="3111500"/>
            <a:ext cx="4699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核心抓手：</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整合组织资源、集聚人才力量、广泛动员群众，将党组织的组织优势转化为推动发展的强大动力。</a:t>
            </a:r>
            <a:endParaRPr lang="en-US" sz="1100"/>
          </a:p>
        </p:txBody>
      </p:sp>
      <p:sp>
        <p:nvSpPr>
          <p:cNvPr id="13" name="AutoShape 13"/>
          <p:cNvSpPr/>
          <p:nvPr/>
        </p:nvSpPr>
        <p:spPr>
          <a:xfrm>
            <a:off x="6477000" y="41275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实践目标：</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将分散的个体力量凝聚为攻坚克难的集体合力，让党组织成为推动各项事业发展的坚强战斗堡垒，确保党的决策部署落地生根、见行见效。</a:t>
            </a:r>
            <a:endParaRPr lang="en-US" sz="1100"/>
          </a:p>
        </p:txBody>
      </p:sp>
      <p:sp>
        <p:nvSpPr>
          <p:cNvPr id="14" name="AutoShape 14"/>
          <p:cNvSpPr/>
          <p:nvPr/>
        </p:nvSpPr>
        <p:spPr>
          <a:xfrm>
            <a:off x="762000" y="5715000"/>
            <a:ext cx="10668000" cy="762000"/>
          </a:xfrm>
          <a:prstGeom prst="roundRect">
            <a:avLst>
              <a:gd name="adj" fmla="val 0"/>
            </a:avLst>
          </a:prstGeom>
          <a:solidFill>
            <a:srgbClr val="C00000">
              <a:alpha val="8000"/>
            </a:srgbClr>
          </a:solidFill>
          <a:ln cap="flat" cmpd="sng">
            <a:solidFill>
              <a:srgbClr val="A70000">
                <a:alpha val="8000"/>
              </a:srgbClr>
            </a:solidFill>
            <a:prstDash val="solid"/>
            <a:round/>
          </a:ln>
        </p:spPr>
        <p:txBody>
          <a:bodyPr vert="horz" wrap="square" lIns="63500" tIns="63500" rIns="63500" bIns="63500" rtlCol="0" anchor="ctr"/>
          <a:lstStyle/>
          <a:p>
            <a:pPr algn="ctr">
              <a:defRPr/>
            </a:pPr>
          </a:p>
        </p:txBody>
      </p:sp>
      <p:sp>
        <p:nvSpPr>
          <p:cNvPr id="15" name="AutoShape 15"/>
          <p:cNvSpPr/>
          <p:nvPr/>
        </p:nvSpPr>
        <p:spPr>
          <a:xfrm>
            <a:off x="1016000" y="5880100"/>
            <a:ext cx="10160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坚持政治功能与组织功能相辅相成，让党的领导“如身使臂，如臂使指”，确保执行有力、落地见效。</a:t>
            </a:r>
            <a:endParaRPr lang="en-US" sz="11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“执行有力”（三）：党建引领中心工作</a:t>
            </a:r>
            <a:endParaRPr lang="en-US" sz="1100"/>
          </a:p>
        </p:txBody>
      </p:sp>
      <p:sp>
        <p:nvSpPr>
          <p:cNvPr id="4" name="AutoShape 4"/>
          <p:cNvSpPr/>
          <p:nvPr/>
        </p:nvSpPr>
        <p:spPr>
          <a:xfrm>
            <a:off x="762000" y="2032000"/>
            <a:ext cx="5207000" cy="2921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762000" y="2032000"/>
            <a:ext cx="5207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349500"/>
            <a:ext cx="355600" cy="355600"/>
          </a:xfrm>
          <a:prstGeom prst="rect">
            <a:avLst/>
          </a:prstGeom>
        </p:spPr>
      </p:pic>
      <p:sp>
        <p:nvSpPr>
          <p:cNvPr id="7" name="AutoShape 7"/>
          <p:cNvSpPr/>
          <p:nvPr/>
        </p:nvSpPr>
        <p:spPr>
          <a:xfrm>
            <a:off x="1498600" y="2336800"/>
            <a:ext cx="381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实践场景：全领域覆盖</a:t>
            </a:r>
            <a:endParaRPr lang="en-US" sz="1100"/>
          </a:p>
        </p:txBody>
      </p:sp>
      <p:sp>
        <p:nvSpPr>
          <p:cNvPr id="8" name="AutoShape 8"/>
          <p:cNvSpPr/>
          <p:nvPr/>
        </p:nvSpPr>
        <p:spPr>
          <a:xfrm>
            <a:off x="1016000" y="2984500"/>
            <a:ext cx="4699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5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无论是重大工程建设、乡村全面振兴、应急处突等攻坚一线，还是基层治理、矛盾调处、民生服务等日常领域，都离不开党组织“政治功能+组织功能”的双重赋能，让党旗在基层一线高高飘扬，成为攻坚克难的坚强战斗堡垒。</a:t>
            </a:r>
            <a:endParaRPr lang="en-US" sz="1100"/>
          </a:p>
        </p:txBody>
      </p:sp>
      <p:sp>
        <p:nvSpPr>
          <p:cNvPr id="9" name="AutoShape 9"/>
          <p:cNvSpPr/>
          <p:nvPr/>
        </p:nvSpPr>
        <p:spPr>
          <a:xfrm>
            <a:off x="6223000" y="2032000"/>
            <a:ext cx="5207000" cy="2921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0" name="AutoShape 10"/>
          <p:cNvSpPr/>
          <p:nvPr/>
        </p:nvSpPr>
        <p:spPr>
          <a:xfrm>
            <a:off x="6223000" y="2032000"/>
            <a:ext cx="5207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2349500"/>
            <a:ext cx="355600" cy="355600"/>
          </a:xfrm>
          <a:prstGeom prst="rect">
            <a:avLst/>
          </a:prstGeom>
        </p:spPr>
      </p:pic>
      <p:sp>
        <p:nvSpPr>
          <p:cNvPr id="12" name="AutoShape 12"/>
          <p:cNvSpPr/>
          <p:nvPr/>
        </p:nvSpPr>
        <p:spPr>
          <a:xfrm>
            <a:off x="6959600" y="2336800"/>
            <a:ext cx="381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实现路径：深度融合</a:t>
            </a:r>
            <a:endParaRPr lang="en-US" sz="1100"/>
          </a:p>
        </p:txBody>
      </p:sp>
      <p:sp>
        <p:nvSpPr>
          <p:cNvPr id="13" name="AutoShape 13"/>
          <p:cNvSpPr/>
          <p:nvPr/>
        </p:nvSpPr>
        <p:spPr>
          <a:xfrm>
            <a:off x="6477000" y="2984500"/>
            <a:ext cx="4699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5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通过持续强化党组织政治引领力和组织凝聚力，推动党建工作与中心工作同谋划、同部署、同落实。以党建为引领，把党的政治优势、组织优势转化为发展优势，确保党的领导在各领域、各方面落地生根、见行见效。</a:t>
            </a:r>
            <a:endParaRPr lang="en-US" sz="1100"/>
          </a:p>
        </p:txBody>
      </p:sp>
      <p:sp>
        <p:nvSpPr>
          <p:cNvPr id="14" name="AutoShape 14"/>
          <p:cNvSpPr/>
          <p:nvPr/>
        </p:nvSpPr>
        <p:spPr>
          <a:xfrm>
            <a:off x="762000" y="5334000"/>
            <a:ext cx="10668000" cy="889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762000" y="5334000"/>
            <a:ext cx="10668000" cy="889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“党建引领聚合力，实干担当促发展，让党的旗帜在基层一线高高飘扬”</a:t>
            </a:r>
            <a:endParaRPr lang="en-US" sz="11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“执行有力”（四）：建强干部党员队伍</a:t>
            </a:r>
            <a:endParaRPr lang="en-US" sz="1100"/>
          </a:p>
        </p:txBody>
      </p:sp>
      <p:sp>
        <p:nvSpPr>
          <p:cNvPr id="4" name="AutoShape 4"/>
          <p:cNvSpPr/>
          <p:nvPr/>
        </p:nvSpPr>
        <p:spPr>
          <a:xfrm>
            <a:off x="762000" y="1905000"/>
            <a:ext cx="5207000" cy="1968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952500" y="2095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落地关键：筑牢组织根基</a:t>
            </a:r>
            <a:endParaRPr lang="en-US" sz="1100"/>
          </a:p>
        </p:txBody>
      </p:sp>
      <p:sp>
        <p:nvSpPr>
          <p:cNvPr id="6" name="AutoShape 6"/>
          <p:cNvSpPr/>
          <p:nvPr/>
        </p:nvSpPr>
        <p:spPr>
          <a:xfrm>
            <a:off x="952500" y="2540000"/>
            <a:ext cx="4826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组织体系的效能最终要靠人来实现。高素质干部队伍是“领头雁”，先进纯洁的党员队伍是“生力军”，二者共同构成了组织体系永葆生机与活力的微观主体，是确保党的路线方针政策落地生根的根本保障。</a:t>
            </a:r>
            <a:endParaRPr lang="en-US" sz="1100"/>
          </a:p>
        </p:txBody>
      </p:sp>
      <p:sp>
        <p:nvSpPr>
          <p:cNvPr id="7" name="AutoShape 7"/>
          <p:cNvSpPr/>
          <p:nvPr/>
        </p:nvSpPr>
        <p:spPr>
          <a:xfrm>
            <a:off x="6223000" y="1905000"/>
            <a:ext cx="5207000" cy="1968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6413500" y="2095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选贤任能：锻造过硬队伍</a:t>
            </a:r>
            <a:endParaRPr lang="en-US" sz="1100"/>
          </a:p>
        </p:txBody>
      </p:sp>
      <p:sp>
        <p:nvSpPr>
          <p:cNvPr id="9" name="AutoShape 9"/>
          <p:cNvSpPr/>
          <p:nvPr/>
        </p:nvSpPr>
        <p:spPr>
          <a:xfrm>
            <a:off x="6413500" y="2540000"/>
            <a:ext cx="4826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坚持德才兼备、以德为先、任人唯贤，完善干部选育管用全链条机制。严把政治首关，突出实绩导向，强化能力培养，从严监督管理，着力打造一支政治过硬、本领高强、作风优良的高素质专业化干部队伍。</a:t>
            </a:r>
            <a:endParaRPr lang="en-US" sz="1100"/>
          </a:p>
        </p:txBody>
      </p:sp>
      <p:sp>
        <p:nvSpPr>
          <p:cNvPr id="10" name="AutoShape 10"/>
          <p:cNvSpPr/>
          <p:nvPr/>
        </p:nvSpPr>
        <p:spPr>
          <a:xfrm>
            <a:off x="762000" y="4191000"/>
            <a:ext cx="5207000" cy="1968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952500" y="4381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强基固本：建强领导班子</a:t>
            </a:r>
            <a:endParaRPr lang="en-US" sz="1100"/>
          </a:p>
        </p:txBody>
      </p:sp>
      <p:sp>
        <p:nvSpPr>
          <p:cNvPr id="12" name="AutoShape 12"/>
          <p:cNvSpPr/>
          <p:nvPr/>
        </p:nvSpPr>
        <p:spPr>
          <a:xfrm>
            <a:off x="952500" y="4826000"/>
            <a:ext cx="4826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聚焦优化结构、增强功能，选优配强各级领导班子。注重专业互补、梯次搭配，提升班子整体功能和协同作战能力，使其成为善于把握方向、谋划发展、破解难题的坚强领导集体。</a:t>
            </a:r>
            <a:endParaRPr lang="en-US" sz="1100"/>
          </a:p>
        </p:txBody>
      </p:sp>
      <p:sp>
        <p:nvSpPr>
          <p:cNvPr id="13" name="AutoShape 13"/>
          <p:cNvSpPr/>
          <p:nvPr/>
        </p:nvSpPr>
        <p:spPr>
          <a:xfrm>
            <a:off x="6223000" y="4191000"/>
            <a:ext cx="5207000" cy="1968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6413500" y="4381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先锋引领：彰显党员本色</a:t>
            </a:r>
            <a:endParaRPr lang="en-US" sz="1100"/>
          </a:p>
        </p:txBody>
      </p:sp>
      <p:sp>
        <p:nvSpPr>
          <p:cNvPr id="15" name="AutoShape 15"/>
          <p:cNvSpPr/>
          <p:nvPr/>
        </p:nvSpPr>
        <p:spPr>
          <a:xfrm>
            <a:off x="6413500" y="4826000"/>
            <a:ext cx="4826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引导党员在各条战线发挥先锋模范作用，把党员身份亮出来、把先锋形象树起来。让每名党员都成为组织体系中闻令即动、善作善为、担当尽责的中坚力量，汇聚起推动事业发展的磅礴伟力。</a:t>
            </a:r>
            <a:endParaRPr lang="en-US" sz="11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辩证统一：结构性建设与功能性建设的有机统一</a:t>
            </a:r>
            <a:endParaRPr lang="en-US" sz="1100"/>
          </a:p>
        </p:txBody>
      </p:sp>
      <p:sp>
        <p:nvSpPr>
          <p:cNvPr id="4" name="AutoShape 4"/>
          <p:cNvSpPr/>
          <p:nvPr/>
        </p:nvSpPr>
        <p:spPr>
          <a:xfrm>
            <a:off x="762000" y="2032000"/>
            <a:ext cx="5207000" cy="1905000"/>
          </a:xfrm>
          <a:prstGeom prst="roundRect">
            <a:avLst>
              <a:gd name="adj" fmla="val 0"/>
            </a:avLst>
          </a:prstGeom>
          <a:solidFill>
            <a:srgbClr val="C00000">
              <a:alpha val="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762000" y="2032000"/>
            <a:ext cx="76200" cy="1905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9500" y="2222500"/>
            <a:ext cx="406400" cy="406400"/>
          </a:xfrm>
          <a:prstGeom prst="rect">
            <a:avLst/>
          </a:prstGeom>
        </p:spPr>
      </p:pic>
      <p:sp>
        <p:nvSpPr>
          <p:cNvPr id="7" name="AutoShape 7"/>
          <p:cNvSpPr/>
          <p:nvPr/>
        </p:nvSpPr>
        <p:spPr>
          <a:xfrm>
            <a:off x="1587500" y="22225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“上下贯通” · 结构性建设</a:t>
            </a:r>
            <a:endParaRPr lang="en-US" sz="1100"/>
          </a:p>
        </p:txBody>
      </p:sp>
      <p:sp>
        <p:nvSpPr>
          <p:cNvPr id="8" name="AutoShape 8"/>
          <p:cNvSpPr/>
          <p:nvPr/>
        </p:nvSpPr>
        <p:spPr>
          <a:xfrm>
            <a:off x="1079500" y="2794000"/>
            <a:ext cx="4572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着眼于组织架构、层级链条的完备，夯实组织体系的“骨架”基础。它是整个组织体系顺畅运转、政令畅通的前提保障，确保指令传达无断层、无梗阻。</a:t>
            </a:r>
            <a:endParaRPr lang="en-US" sz="1100"/>
          </a:p>
        </p:txBody>
      </p:sp>
      <p:sp>
        <p:nvSpPr>
          <p:cNvPr id="9" name="AutoShape 9"/>
          <p:cNvSpPr/>
          <p:nvPr/>
        </p:nvSpPr>
        <p:spPr>
          <a:xfrm>
            <a:off x="6223000" y="2032000"/>
            <a:ext cx="5207000" cy="1905000"/>
          </a:xfrm>
          <a:prstGeom prst="roundRect">
            <a:avLst>
              <a:gd name="adj" fmla="val 0"/>
            </a:avLst>
          </a:prstGeom>
          <a:solidFill>
            <a:srgbClr val="C00000">
              <a:alpha val="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0" name="AutoShape 10"/>
          <p:cNvSpPr/>
          <p:nvPr/>
        </p:nvSpPr>
        <p:spPr>
          <a:xfrm>
            <a:off x="6223000" y="2032000"/>
            <a:ext cx="76200" cy="1905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40500" y="2222500"/>
            <a:ext cx="406400" cy="406400"/>
          </a:xfrm>
          <a:prstGeom prst="rect">
            <a:avLst/>
          </a:prstGeom>
        </p:spPr>
      </p:pic>
      <p:sp>
        <p:nvSpPr>
          <p:cNvPr id="12" name="AutoShape 12"/>
          <p:cNvSpPr/>
          <p:nvPr/>
        </p:nvSpPr>
        <p:spPr>
          <a:xfrm>
            <a:off x="7048500" y="22225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“执行有力” · 功能性建设</a:t>
            </a:r>
            <a:endParaRPr lang="en-US" sz="1100"/>
          </a:p>
        </p:txBody>
      </p:sp>
      <p:sp>
        <p:nvSpPr>
          <p:cNvPr id="13" name="AutoShape 13"/>
          <p:cNvSpPr/>
          <p:nvPr/>
        </p:nvSpPr>
        <p:spPr>
          <a:xfrm>
            <a:off x="6540500" y="2794000"/>
            <a:ext cx="4572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着眼于组织效能的释放与决策的落地见效，激活组织体系的“血肉”活力。它是健全组织体系的核心实践指向，推动政策落地生根、执行到位，确保决策部署见实效。</a:t>
            </a:r>
            <a:endParaRPr lang="en-US" sz="1100"/>
          </a:p>
        </p:txBody>
      </p:sp>
      <p:sp>
        <p:nvSpPr>
          <p:cNvPr id="14" name="AutoShape 14"/>
          <p:cNvSpPr/>
          <p:nvPr/>
        </p:nvSpPr>
        <p:spPr>
          <a:xfrm>
            <a:off x="762000" y="4318000"/>
            <a:ext cx="10668000" cy="1778000"/>
          </a:xfrm>
          <a:prstGeom prst="roundRect">
            <a:avLst>
              <a:gd name="adj" fmla="val 0"/>
            </a:avLst>
          </a:prstGeom>
          <a:solidFill>
            <a:srgbClr val="F3F4F6">
              <a:alpha val="8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79500" y="4635500"/>
            <a:ext cx="508000" cy="508000"/>
          </a:xfrm>
          <a:prstGeom prst="rect">
            <a:avLst/>
          </a:prstGeom>
        </p:spPr>
      </p:pic>
      <p:sp>
        <p:nvSpPr>
          <p:cNvPr id="16" name="AutoShape 16"/>
          <p:cNvSpPr/>
          <p:nvPr/>
        </p:nvSpPr>
        <p:spPr>
          <a:xfrm>
            <a:off x="1778000" y="4635500"/>
            <a:ext cx="952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辩证统一，相辅相成，共促发展</a:t>
            </a:r>
            <a:endParaRPr lang="en-US" sz="1100"/>
          </a:p>
        </p:txBody>
      </p:sp>
      <p:sp>
        <p:nvSpPr>
          <p:cNvPr id="17" name="AutoShape 17"/>
          <p:cNvSpPr/>
          <p:nvPr/>
        </p:nvSpPr>
        <p:spPr>
          <a:xfrm>
            <a:off x="1079500" y="5143500"/>
            <a:ext cx="10033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二者辩证统一、缺一不可：既要以严密的组织架构筑牢“上下贯通”的坚实基础，又要以过硬的干部队伍激活“执行有力”的主体动能。唯有如此，才能将组织优势持续转化为发展优势和治理效能，为事业发展提供坚强组织保障。</a:t>
            </a:r>
            <a:endParaRPr lang="en-US" sz="11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2767965"/>
            <a:ext cx="10668000" cy="889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6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三</a:t>
            </a:r>
            <a:r>
              <a:rPr lang="zh-CN" altLang="en-US" sz="36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a:t>
            </a:r>
            <a:r>
              <a:rPr lang="en-US" sz="36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推动组织建设落地见效</a:t>
            </a:r>
            <a:endParaRPr lang="en-US" sz="36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pic>
        <p:nvPicPr>
          <p:cNvPr id="18" name="图片 17" descr="85fb03ec0d19e7e8d4e4226e4d07cdda"/>
          <p:cNvPicPr>
            <a:picLocks noChangeAspect="1"/>
          </p:cNvPicPr>
          <p:nvPr/>
        </p:nvPicPr>
        <p:blipFill>
          <a:blip r:embed="rId1"/>
          <a:srcRect t="57390"/>
          <a:stretch>
            <a:fillRect/>
          </a:stretch>
        </p:blipFill>
        <p:spPr>
          <a:xfrm>
            <a:off x="635" y="5029200"/>
            <a:ext cx="12192000" cy="1828800"/>
          </a:xfrm>
          <a:prstGeom prst="rect">
            <a:avLst/>
          </a:prstGeom>
        </p:spPr>
      </p:pic>
      <p:pic>
        <p:nvPicPr>
          <p:cNvPr id="19" name="图片 18"/>
          <p:cNvPicPr>
            <a:picLocks noChangeAspect="1"/>
          </p:cNvPicPr>
          <p:nvPr/>
        </p:nvPicPr>
        <p:blipFill>
          <a:blip r:embed="rId2"/>
          <a:stretch>
            <a:fillRect/>
          </a:stretch>
        </p:blipFill>
        <p:spPr>
          <a:xfrm>
            <a:off x="0" y="-1"/>
            <a:ext cx="2997199" cy="969367"/>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第三部分：推动组织建设落地见效</a:t>
            </a:r>
            <a:endParaRPr lang="en-US" sz="1100"/>
          </a:p>
        </p:txBody>
      </p:sp>
      <p:sp>
        <p:nvSpPr>
          <p:cNvPr id="4" name="AutoShape 4"/>
          <p:cNvSpPr/>
          <p:nvPr/>
        </p:nvSpPr>
        <p:spPr>
          <a:xfrm>
            <a:off x="762000" y="1905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健全上下贯通、执行有力的严密组织体系，是贯彻落实新时代党的组织路线的核心任务。必须坚持系统思维，统筹推进组织架构、骨干队伍与制度体系建设，确保党的领导如身使臂、如臂使指，为事业发展提供坚强组织保障。</a:t>
            </a:r>
            <a:endParaRPr lang="en-US" sz="1100"/>
          </a:p>
        </p:txBody>
      </p:sp>
      <p:sp>
        <p:nvSpPr>
          <p:cNvPr id="5" name="AutoShape 5"/>
          <p:cNvSpPr/>
          <p:nvPr/>
        </p:nvSpPr>
        <p:spPr>
          <a:xfrm>
            <a:off x="762000" y="3302000"/>
            <a:ext cx="3378200" cy="22860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556000"/>
            <a:ext cx="406400" cy="406400"/>
          </a:xfrm>
          <a:prstGeom prst="rect">
            <a:avLst/>
          </a:prstGeom>
        </p:spPr>
      </p:pic>
      <p:sp>
        <p:nvSpPr>
          <p:cNvPr id="7" name="AutoShape 7"/>
          <p:cNvSpPr/>
          <p:nvPr/>
        </p:nvSpPr>
        <p:spPr>
          <a:xfrm>
            <a:off x="1524000" y="3581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严密组织体系架构</a:t>
            </a:r>
            <a:endParaRPr lang="en-US" sz="1100"/>
          </a:p>
        </p:txBody>
      </p:sp>
      <p:sp>
        <p:nvSpPr>
          <p:cNvPr id="8" name="AutoShape 8"/>
          <p:cNvSpPr/>
          <p:nvPr/>
        </p:nvSpPr>
        <p:spPr>
          <a:xfrm>
            <a:off x="1016000" y="4191000"/>
            <a:ext cx="28702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优化党组织设置，理顺层级关系，推动形成上下贯通、执行有力的组织网络，确保党中央各项决策部署畅通无阻、直达基层、落地生根。</a:t>
            </a:r>
            <a:endParaRPr lang="en-US" sz="1100"/>
          </a:p>
        </p:txBody>
      </p:sp>
      <p:sp>
        <p:nvSpPr>
          <p:cNvPr id="9" name="AutoShape 9"/>
          <p:cNvSpPr/>
          <p:nvPr/>
        </p:nvSpPr>
        <p:spPr>
          <a:xfrm>
            <a:off x="4394200" y="3302000"/>
            <a:ext cx="3378200" cy="22860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48200" y="3556000"/>
            <a:ext cx="406400" cy="406400"/>
          </a:xfrm>
          <a:prstGeom prst="rect">
            <a:avLst/>
          </a:prstGeom>
        </p:spPr>
      </p:pic>
      <p:sp>
        <p:nvSpPr>
          <p:cNvPr id="11" name="AutoShape 11"/>
          <p:cNvSpPr/>
          <p:nvPr/>
        </p:nvSpPr>
        <p:spPr>
          <a:xfrm>
            <a:off x="5156200" y="3581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锻造过硬执政骨干</a:t>
            </a:r>
            <a:endParaRPr lang="en-US" sz="1100"/>
          </a:p>
        </p:txBody>
      </p:sp>
      <p:sp>
        <p:nvSpPr>
          <p:cNvPr id="12" name="AutoShape 12"/>
          <p:cNvSpPr/>
          <p:nvPr/>
        </p:nvSpPr>
        <p:spPr>
          <a:xfrm>
            <a:off x="4648200" y="4191000"/>
            <a:ext cx="28702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坚持新时代好干部标准，选优配强各级领导班子，加强干部教育培训与实践锻炼，打造忠诚干净担当的高素质专业化干部队伍。</a:t>
            </a:r>
            <a:endParaRPr lang="en-US" sz="1100"/>
          </a:p>
        </p:txBody>
      </p:sp>
      <p:sp>
        <p:nvSpPr>
          <p:cNvPr id="13" name="AutoShape 13"/>
          <p:cNvSpPr/>
          <p:nvPr/>
        </p:nvSpPr>
        <p:spPr>
          <a:xfrm>
            <a:off x="8026400" y="3302000"/>
            <a:ext cx="3378200" cy="22860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80400" y="3556000"/>
            <a:ext cx="406400" cy="406400"/>
          </a:xfrm>
          <a:prstGeom prst="rect">
            <a:avLst/>
          </a:prstGeom>
        </p:spPr>
      </p:pic>
      <p:sp>
        <p:nvSpPr>
          <p:cNvPr id="15" name="AutoShape 15"/>
          <p:cNvSpPr/>
          <p:nvPr/>
        </p:nvSpPr>
        <p:spPr>
          <a:xfrm>
            <a:off x="8788400" y="3581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夯实制度保障基础</a:t>
            </a:r>
            <a:endParaRPr lang="en-US" sz="1100"/>
          </a:p>
        </p:txBody>
      </p:sp>
      <p:sp>
        <p:nvSpPr>
          <p:cNvPr id="16" name="AutoShape 16"/>
          <p:cNvSpPr/>
          <p:nvPr/>
        </p:nvSpPr>
        <p:spPr>
          <a:xfrm>
            <a:off x="8280400" y="4191000"/>
            <a:ext cx="28702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完善组织工作制度规范，强化制度执行刚性，构建系统完备、科学规范、运行有效的组织制度体系，为组织建设提供根本遵循。</a:t>
            </a:r>
            <a:endParaRPr lang="en-US" sz="1100"/>
          </a:p>
        </p:txBody>
      </p:sp>
      <p:sp>
        <p:nvSpPr>
          <p:cNvPr id="17" name="AutoShape 17"/>
          <p:cNvSpPr/>
          <p:nvPr/>
        </p:nvSpPr>
        <p:spPr>
          <a:xfrm>
            <a:off x="762000" y="5905500"/>
            <a:ext cx="1066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以高质量组织建设引领高质量发展，为全面建设社会主义现代化国家提供坚强组织保证！</a:t>
            </a:r>
            <a:endParaRPr lang="en-US" sz="11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层面一（一）：中央和国家机关：把好“最初一公里”</a:t>
            </a:r>
            <a:endParaRPr lang="en-US" sz="1100"/>
          </a:p>
        </p:txBody>
      </p:sp>
      <p:sp>
        <p:nvSpPr>
          <p:cNvPr id="4" name="AutoShape 4"/>
          <p:cNvSpPr/>
          <p:nvPr/>
        </p:nvSpPr>
        <p:spPr>
          <a:xfrm>
            <a:off x="762000" y="2032000"/>
            <a:ext cx="5207000" cy="2921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66800" y="2336800"/>
            <a:ext cx="406400" cy="406400"/>
          </a:xfrm>
          <a:prstGeom prst="rect">
            <a:avLst/>
          </a:prstGeom>
        </p:spPr>
      </p:pic>
      <p:sp>
        <p:nvSpPr>
          <p:cNvPr id="6" name="AutoShape 6"/>
          <p:cNvSpPr/>
          <p:nvPr/>
        </p:nvSpPr>
        <p:spPr>
          <a:xfrm>
            <a:off x="1574800" y="2336800"/>
            <a:ext cx="3810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核心定位：筑牢“第一站”</a:t>
            </a:r>
            <a:endParaRPr lang="en-US" sz="1100"/>
          </a:p>
        </p:txBody>
      </p:sp>
      <p:cxnSp>
        <p:nvCxnSpPr>
          <p:cNvPr id="7" name="Connector 7"/>
          <p:cNvCxnSpPr/>
          <p:nvPr/>
        </p:nvCxnSpPr>
        <p:spPr>
          <a:xfrm rot="-9496">
            <a:off x="1066809" y="2914650"/>
            <a:ext cx="45974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8" name="AutoShape 8"/>
          <p:cNvSpPr/>
          <p:nvPr/>
        </p:nvSpPr>
        <p:spPr>
          <a:xfrm>
            <a:off x="1066800" y="3111500"/>
            <a:ext cx="45974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中央和国家机关是贯彻落实党中央决策部署的“最初一公里”，是政令畅通的关键枢纽。必须坚决杜绝“中梗阻”和“拦路虎”现象，确保党的路线方针政策从起点就精准落地、不打折扣，发挥好“领头雁”的引领作用。</a:t>
            </a:r>
            <a:endParaRPr lang="en-US" sz="1100"/>
          </a:p>
        </p:txBody>
      </p:sp>
      <p:sp>
        <p:nvSpPr>
          <p:cNvPr id="9" name="AutoShape 9"/>
          <p:cNvSpPr/>
          <p:nvPr/>
        </p:nvSpPr>
        <p:spPr>
          <a:xfrm>
            <a:off x="6223000" y="2032000"/>
            <a:ext cx="5207000" cy="2921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27800" y="2336800"/>
            <a:ext cx="406400" cy="406400"/>
          </a:xfrm>
          <a:prstGeom prst="rect">
            <a:avLst/>
          </a:prstGeom>
        </p:spPr>
      </p:pic>
      <p:sp>
        <p:nvSpPr>
          <p:cNvPr id="11" name="AutoShape 11"/>
          <p:cNvSpPr/>
          <p:nvPr/>
        </p:nvSpPr>
        <p:spPr>
          <a:xfrm>
            <a:off x="7035800" y="2336800"/>
            <a:ext cx="3810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建设目标：打造“模范机关”</a:t>
            </a:r>
            <a:endParaRPr lang="en-US" sz="1100"/>
          </a:p>
        </p:txBody>
      </p:sp>
      <p:cxnSp>
        <p:nvCxnSpPr>
          <p:cNvPr id="12" name="Connector 12"/>
          <p:cNvCxnSpPr/>
          <p:nvPr/>
        </p:nvCxnSpPr>
        <p:spPr>
          <a:xfrm rot="-9496">
            <a:off x="6527809" y="2914650"/>
            <a:ext cx="45974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3" name="AutoShape 13"/>
          <p:cNvSpPr/>
          <p:nvPr/>
        </p:nvSpPr>
        <p:spPr>
          <a:xfrm>
            <a:off x="6527800" y="3111500"/>
            <a:ext cx="45974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要着力建设成为讲政治、守纪律、负责任、有效率的模范机关。始终把政治建设摆在首位，严守政治纪律和政治规矩，以高度的责任感履职尽责，以高效的执行力推动工作，成为全国各级机关建设的标杆与表率。</a:t>
            </a:r>
            <a:endParaRPr lang="en-US" sz="1100"/>
          </a:p>
        </p:txBody>
      </p:sp>
      <p:sp>
        <p:nvSpPr>
          <p:cNvPr id="14" name="AutoShape 14"/>
          <p:cNvSpPr/>
          <p:nvPr/>
        </p:nvSpPr>
        <p:spPr>
          <a:xfrm>
            <a:off x="762000" y="5334000"/>
            <a:ext cx="10668000" cy="889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1016000" y="55245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总结：</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中央和国家机关作为“最初一公里”，必须在政治立场、政治方向、政治原则、政治道路上同党中央保持高度一致，以“严”的标准和“实”的作风，锻造让党中央放心、让人民群众满意的过硬机关。</a:t>
            </a:r>
            <a:endParaRPr lang="en-US" sz="11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层面一（二）：中央和国家机关的实践要求</a:t>
            </a:r>
            <a:endParaRPr lang="en-US" sz="1100"/>
          </a:p>
        </p:txBody>
      </p:sp>
      <p:sp>
        <p:nvSpPr>
          <p:cNvPr id="4" name="AutoShape 4"/>
          <p:cNvSpPr/>
          <p:nvPr/>
        </p:nvSpPr>
        <p:spPr>
          <a:xfrm>
            <a:off x="762000" y="1905000"/>
            <a:ext cx="5207000" cy="1968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952500" y="2133600"/>
            <a:ext cx="50800" cy="3302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1117600" y="2095500"/>
            <a:ext cx="457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把握政治定位</a:t>
            </a:r>
            <a:endParaRPr lang="en-US" sz="1100"/>
          </a:p>
        </p:txBody>
      </p:sp>
      <p:sp>
        <p:nvSpPr>
          <p:cNvPr id="7" name="AutoShape 7"/>
          <p:cNvSpPr/>
          <p:nvPr/>
        </p:nvSpPr>
        <p:spPr>
          <a:xfrm>
            <a:off x="952500" y="2603500"/>
            <a:ext cx="4826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牢牢把握政治机关的根本定位，始终站在党和国家事业发展全局的高度谋划和推动工作，把旗帜鲜明讲政治贯穿履职尽责全过程，确保各项工作始终沿着正确政治方向前进。</a:t>
            </a:r>
            <a:endParaRPr lang="en-US" sz="1100"/>
          </a:p>
        </p:txBody>
      </p:sp>
      <p:sp>
        <p:nvSpPr>
          <p:cNvPr id="8" name="AutoShape 8"/>
          <p:cNvSpPr/>
          <p:nvPr/>
        </p:nvSpPr>
        <p:spPr>
          <a:xfrm>
            <a:off x="6223000" y="1905000"/>
            <a:ext cx="5207000" cy="1968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6413500" y="2133600"/>
            <a:ext cx="50800" cy="3302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6578600" y="2095500"/>
            <a:ext cx="457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严格对标对表</a:t>
            </a:r>
            <a:endParaRPr lang="en-US" sz="1100"/>
          </a:p>
        </p:txBody>
      </p:sp>
      <p:sp>
        <p:nvSpPr>
          <p:cNvPr id="11" name="AutoShape 11"/>
          <p:cNvSpPr/>
          <p:nvPr/>
        </p:nvSpPr>
        <p:spPr>
          <a:xfrm>
            <a:off x="6413500" y="2603500"/>
            <a:ext cx="4826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严格对标对表党中央精神开展政策研究与制度供给，坚决克服部门本位主义和分散主义倾向，确保出台的政策举措始终同党中央决策部署保持高度一致、同频共振。</a:t>
            </a:r>
            <a:endParaRPr lang="en-US" sz="1100"/>
          </a:p>
        </p:txBody>
      </p:sp>
      <p:sp>
        <p:nvSpPr>
          <p:cNvPr id="12" name="AutoShape 12"/>
          <p:cNvSpPr/>
          <p:nvPr/>
        </p:nvSpPr>
        <p:spPr>
          <a:xfrm>
            <a:off x="762000" y="4191000"/>
            <a:ext cx="5207000" cy="1968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952500" y="4419600"/>
            <a:ext cx="50800" cy="3302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1117600" y="4381500"/>
            <a:ext cx="457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强化政治把关</a:t>
            </a:r>
            <a:endParaRPr lang="en-US" sz="1100"/>
          </a:p>
        </p:txBody>
      </p:sp>
      <p:sp>
        <p:nvSpPr>
          <p:cNvPr id="15" name="AutoShape 15"/>
          <p:cNvSpPr/>
          <p:nvPr/>
        </p:nvSpPr>
        <p:spPr>
          <a:xfrm>
            <a:off x="952500" y="4889500"/>
            <a:ext cx="4826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严格落实《中国共产党党组工作条例》等制度规定，强化党组对本领域重大政策、重大项目、重大改革的政治把关职能，切实把政治标准和政治要求贯穿工作各方面。</a:t>
            </a:r>
            <a:endParaRPr lang="en-US" sz="1100"/>
          </a:p>
        </p:txBody>
      </p:sp>
      <p:sp>
        <p:nvSpPr>
          <p:cNvPr id="16" name="AutoShape 16"/>
          <p:cNvSpPr/>
          <p:nvPr/>
        </p:nvSpPr>
        <p:spPr>
          <a:xfrm>
            <a:off x="6223000" y="4191000"/>
            <a:ext cx="5207000" cy="1968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6413500" y="4419600"/>
            <a:ext cx="50800" cy="3302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6578600" y="4381500"/>
            <a:ext cx="457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加强协同会商</a:t>
            </a:r>
            <a:endParaRPr lang="en-US" sz="1100"/>
          </a:p>
        </p:txBody>
      </p:sp>
      <p:sp>
        <p:nvSpPr>
          <p:cNvPr id="19" name="AutoShape 19"/>
          <p:cNvSpPr/>
          <p:nvPr/>
        </p:nvSpPr>
        <p:spPr>
          <a:xfrm>
            <a:off x="6413500" y="4889500"/>
            <a:ext cx="4826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健全跨部门政策会商协同机制，对涉及多领域、多部门的改革举措进行统筹研判、协同衔接，打破部门壁垒，形成上下联动、左右协同的工作合力，确保政策落地见效。</a:t>
            </a:r>
            <a:endParaRPr lang="en-US" sz="11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层面一（三）：从源头夯实基础</a:t>
            </a:r>
            <a:endParaRPr lang="en-US" sz="1100"/>
          </a:p>
        </p:txBody>
      </p:sp>
      <p:sp>
        <p:nvSpPr>
          <p:cNvPr id="4" name="AutoShape 4"/>
          <p:cNvSpPr/>
          <p:nvPr/>
        </p:nvSpPr>
        <p:spPr>
          <a:xfrm>
            <a:off x="762000" y="2032000"/>
            <a:ext cx="3378200" cy="3302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762000" y="2032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413000"/>
            <a:ext cx="406400" cy="406400"/>
          </a:xfrm>
          <a:prstGeom prst="rect">
            <a:avLst/>
          </a:prstGeom>
        </p:spPr>
      </p:pic>
      <p:sp>
        <p:nvSpPr>
          <p:cNvPr id="7" name="AutoShape 7"/>
          <p:cNvSpPr/>
          <p:nvPr/>
        </p:nvSpPr>
        <p:spPr>
          <a:xfrm>
            <a:off x="1524000" y="2413000"/>
            <a:ext cx="2413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完整准确贯彻</a:t>
            </a:r>
            <a:endParaRPr lang="en-US" sz="1100"/>
          </a:p>
        </p:txBody>
      </p:sp>
      <p:sp>
        <p:nvSpPr>
          <p:cNvPr id="8" name="AutoShape 8"/>
          <p:cNvSpPr/>
          <p:nvPr/>
        </p:nvSpPr>
        <p:spPr>
          <a:xfrm>
            <a:off x="1016000" y="3111500"/>
            <a:ext cx="28702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在政策出台与任务分解的初始环节，必须坚持完整、准确、全面地贯彻党中央的决策意图，确保政策方向不偏、初衷不改，为后续执行筑牢思想根基。</a:t>
            </a:r>
            <a:endParaRPr lang="en-US" sz="1100"/>
          </a:p>
        </p:txBody>
      </p:sp>
      <p:sp>
        <p:nvSpPr>
          <p:cNvPr id="9" name="AutoShape 9"/>
          <p:cNvSpPr/>
          <p:nvPr/>
        </p:nvSpPr>
        <p:spPr>
          <a:xfrm>
            <a:off x="4406900" y="2032000"/>
            <a:ext cx="3378200" cy="3302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0" name="AutoShape 10"/>
          <p:cNvSpPr/>
          <p:nvPr/>
        </p:nvSpPr>
        <p:spPr>
          <a:xfrm>
            <a:off x="4406900" y="2032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60900" y="2413000"/>
            <a:ext cx="406400" cy="406400"/>
          </a:xfrm>
          <a:prstGeom prst="rect">
            <a:avLst/>
          </a:prstGeom>
        </p:spPr>
      </p:pic>
      <p:sp>
        <p:nvSpPr>
          <p:cNvPr id="12" name="AutoShape 12"/>
          <p:cNvSpPr/>
          <p:nvPr/>
        </p:nvSpPr>
        <p:spPr>
          <a:xfrm>
            <a:off x="5168900" y="2413000"/>
            <a:ext cx="2413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兼顾基层实际</a:t>
            </a:r>
            <a:endParaRPr lang="en-US" sz="1100"/>
          </a:p>
        </p:txBody>
      </p:sp>
      <p:sp>
        <p:nvSpPr>
          <p:cNvPr id="13" name="AutoShape 13"/>
          <p:cNvSpPr/>
          <p:nvPr/>
        </p:nvSpPr>
        <p:spPr>
          <a:xfrm>
            <a:off x="4660900" y="3111500"/>
            <a:ext cx="28702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坚持顶层设计与基层探索相结合，既要保持政策的统一性与权威性，也要充分考量基层的执行条件、资源禀赋与实际情况，避免脱离实际的“一刀切”。</a:t>
            </a:r>
            <a:endParaRPr lang="en-US" sz="1100"/>
          </a:p>
        </p:txBody>
      </p:sp>
      <p:sp>
        <p:nvSpPr>
          <p:cNvPr id="14" name="AutoShape 14"/>
          <p:cNvSpPr/>
          <p:nvPr/>
        </p:nvSpPr>
        <p:spPr>
          <a:xfrm>
            <a:off x="8051800" y="2032000"/>
            <a:ext cx="3378200" cy="3302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5" name="AutoShape 15"/>
          <p:cNvSpPr/>
          <p:nvPr/>
        </p:nvSpPr>
        <p:spPr>
          <a:xfrm>
            <a:off x="8051800" y="2032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2413000"/>
            <a:ext cx="406400" cy="406400"/>
          </a:xfrm>
          <a:prstGeom prst="rect">
            <a:avLst/>
          </a:prstGeom>
        </p:spPr>
      </p:pic>
      <p:sp>
        <p:nvSpPr>
          <p:cNvPr id="17" name="AutoShape 17"/>
          <p:cNvSpPr/>
          <p:nvPr/>
        </p:nvSpPr>
        <p:spPr>
          <a:xfrm>
            <a:off x="8813800" y="2413000"/>
            <a:ext cx="2413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减少源头问题</a:t>
            </a:r>
            <a:endParaRPr lang="en-US" sz="1100"/>
          </a:p>
        </p:txBody>
      </p:sp>
      <p:sp>
        <p:nvSpPr>
          <p:cNvPr id="18" name="AutoShape 18"/>
          <p:cNvSpPr/>
          <p:nvPr/>
        </p:nvSpPr>
        <p:spPr>
          <a:xfrm>
            <a:off x="8305800" y="3111500"/>
            <a:ext cx="28702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从政策制定源头规避冲突、衔接不畅等问题，打通政策落地的“最先一公里”，为后续的层级传导、精准落实和基层执行打下坚实的基础。</a:t>
            </a:r>
            <a:endParaRPr lang="en-US" sz="1100"/>
          </a:p>
        </p:txBody>
      </p:sp>
      <p:sp>
        <p:nvSpPr>
          <p:cNvPr id="19" name="AutoShape 19"/>
          <p:cNvSpPr/>
          <p:nvPr/>
        </p:nvSpPr>
        <p:spPr>
          <a:xfrm>
            <a:off x="762000" y="5778500"/>
            <a:ext cx="1066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源头坚实则根基稳固，唯有在政策起点上做到精准、务实、周全，才能确保各项部署层层传导、落地见效。</a:t>
            </a:r>
            <a:endParaRPr lang="en-US" sz="11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层面二（一）：地方党委：打通“中间段”</a:t>
            </a:r>
            <a:endParaRPr lang="en-US" sz="1100"/>
          </a:p>
        </p:txBody>
      </p:sp>
      <p:sp>
        <p:nvSpPr>
          <p:cNvPr id="4" name="AutoShape 4"/>
          <p:cNvSpPr/>
          <p:nvPr/>
        </p:nvSpPr>
        <p:spPr>
          <a:xfrm>
            <a:off x="762000" y="2032000"/>
            <a:ext cx="3378200" cy="3302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349500"/>
            <a:ext cx="457200" cy="457200"/>
          </a:xfrm>
          <a:prstGeom prst="rect">
            <a:avLst/>
          </a:prstGeom>
        </p:spPr>
      </p:pic>
      <p:sp>
        <p:nvSpPr>
          <p:cNvPr id="6" name="AutoShape 6"/>
          <p:cNvSpPr/>
          <p:nvPr/>
        </p:nvSpPr>
        <p:spPr>
          <a:xfrm>
            <a:off x="1587500" y="23876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核心定位</a:t>
            </a:r>
            <a:endParaRPr lang="en-US" sz="1100"/>
          </a:p>
        </p:txBody>
      </p:sp>
      <p:cxnSp>
        <p:nvCxnSpPr>
          <p:cNvPr id="7" name="Connector 7"/>
          <p:cNvCxnSpPr/>
          <p:nvPr/>
        </p:nvCxnSpPr>
        <p:spPr>
          <a:xfrm rot="-15211">
            <a:off x="1016014" y="2978150"/>
            <a:ext cx="2870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8" name="AutoShape 8"/>
          <p:cNvSpPr/>
          <p:nvPr/>
        </p:nvSpPr>
        <p:spPr>
          <a:xfrm>
            <a:off x="1016000" y="3175000"/>
            <a:ext cx="28702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B4B4B"/>
                </a:solidFill>
                <a:latin typeface="Noto Sans SC" panose="020B0200000000000000" charset="-122"/>
                <a:ea typeface="Noto Sans SC" panose="020B0200000000000000" charset="-122"/>
                <a:cs typeface="Noto Sans SC" panose="020B0200000000000000" charset="-122"/>
                <a:sym typeface="Noto Sans SC" panose="020B0200000000000000" charset="-122"/>
              </a:rPr>
              <a:t>地方党委是贯彻落实党中央决策部署的关键“中间段”，必须坚决杜绝执行过程中的“中梗阻”现象，确保党的路线方针政策从上至下政令畅通、落地见效，筑牢坚实的执行根基。</a:t>
            </a:r>
            <a:endParaRPr lang="en-US" sz="1100"/>
          </a:p>
        </p:txBody>
      </p:sp>
      <p:sp>
        <p:nvSpPr>
          <p:cNvPr id="9" name="AutoShape 9"/>
          <p:cNvSpPr/>
          <p:nvPr/>
        </p:nvSpPr>
        <p:spPr>
          <a:xfrm>
            <a:off x="4406900" y="2032000"/>
            <a:ext cx="3378200" cy="3302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60900" y="2349500"/>
            <a:ext cx="457200" cy="457200"/>
          </a:xfrm>
          <a:prstGeom prst="rect">
            <a:avLst/>
          </a:prstGeom>
        </p:spPr>
      </p:pic>
      <p:sp>
        <p:nvSpPr>
          <p:cNvPr id="11" name="AutoShape 11"/>
          <p:cNvSpPr/>
          <p:nvPr/>
        </p:nvSpPr>
        <p:spPr>
          <a:xfrm>
            <a:off x="5232400" y="23876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枢纽作用</a:t>
            </a:r>
            <a:endParaRPr lang="en-US" sz="1100"/>
          </a:p>
        </p:txBody>
      </p:sp>
      <p:cxnSp>
        <p:nvCxnSpPr>
          <p:cNvPr id="12" name="Connector 12"/>
          <p:cNvCxnSpPr/>
          <p:nvPr/>
        </p:nvCxnSpPr>
        <p:spPr>
          <a:xfrm rot="-15211">
            <a:off x="4660914" y="2978150"/>
            <a:ext cx="2870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3" name="AutoShape 13"/>
          <p:cNvSpPr/>
          <p:nvPr/>
        </p:nvSpPr>
        <p:spPr>
          <a:xfrm>
            <a:off x="4660900" y="3175000"/>
            <a:ext cx="28702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B4B4B"/>
                </a:solidFill>
                <a:latin typeface="Noto Sans SC" panose="020B0200000000000000" charset="-122"/>
                <a:ea typeface="Noto Sans SC" panose="020B0200000000000000" charset="-122"/>
                <a:cs typeface="Noto Sans SC" panose="020B0200000000000000" charset="-122"/>
                <a:sym typeface="Noto Sans SC" panose="020B0200000000000000" charset="-122"/>
              </a:rPr>
              <a:t>在党的决策部署贯彻链条中，地方党委居于承上启下的核心枢纽位置。既要精准传达中央精神、确保方向不偏，又要结合地方实际细化举措、推动落实，架起连接中央与基层的坚实桥梁。</a:t>
            </a:r>
            <a:endParaRPr lang="en-US" sz="1100"/>
          </a:p>
        </p:txBody>
      </p:sp>
      <p:sp>
        <p:nvSpPr>
          <p:cNvPr id="14" name="AutoShape 14"/>
          <p:cNvSpPr/>
          <p:nvPr/>
        </p:nvSpPr>
        <p:spPr>
          <a:xfrm>
            <a:off x="8051800" y="2032000"/>
            <a:ext cx="3378200" cy="3302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2349500"/>
            <a:ext cx="457200" cy="457200"/>
          </a:xfrm>
          <a:prstGeom prst="rect">
            <a:avLst/>
          </a:prstGeom>
        </p:spPr>
      </p:pic>
      <p:sp>
        <p:nvSpPr>
          <p:cNvPr id="16" name="AutoShape 16"/>
          <p:cNvSpPr/>
          <p:nvPr/>
        </p:nvSpPr>
        <p:spPr>
          <a:xfrm>
            <a:off x="8877300" y="23876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建设目标</a:t>
            </a:r>
            <a:endParaRPr lang="en-US" sz="1100"/>
          </a:p>
        </p:txBody>
      </p:sp>
      <p:cxnSp>
        <p:nvCxnSpPr>
          <p:cNvPr id="17" name="Connector 17"/>
          <p:cNvCxnSpPr/>
          <p:nvPr/>
        </p:nvCxnSpPr>
        <p:spPr>
          <a:xfrm rot="-15211">
            <a:off x="8305814" y="2978150"/>
            <a:ext cx="2870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8" name="AutoShape 18"/>
          <p:cNvSpPr/>
          <p:nvPr/>
        </p:nvSpPr>
        <p:spPr>
          <a:xfrm>
            <a:off x="8305800" y="3175000"/>
            <a:ext cx="28702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B4B4B"/>
                </a:solidFill>
                <a:latin typeface="Noto Sans SC" panose="020B0200000000000000" charset="-122"/>
                <a:ea typeface="Noto Sans SC" panose="020B0200000000000000" charset="-122"/>
                <a:cs typeface="Noto Sans SC" panose="020B0200000000000000" charset="-122"/>
                <a:sym typeface="Noto Sans SC" panose="020B0200000000000000" charset="-122"/>
              </a:rPr>
              <a:t>严格遵循《中国共产党地方委员会工作条例》，着力打造坚决听从党中央指挥、管理严格、监督有力、班子团结、风气纯正的坚强战斗堡垒，成为引领地方发展的坚强领导核心。</a:t>
            </a:r>
            <a:endParaRPr lang="en-US" sz="1100"/>
          </a:p>
        </p:txBody>
      </p:sp>
      <p:sp>
        <p:nvSpPr>
          <p:cNvPr id="19" name="AutoShape 19"/>
          <p:cNvSpPr/>
          <p:nvPr/>
        </p:nvSpPr>
        <p:spPr>
          <a:xfrm>
            <a:off x="762000" y="5651500"/>
            <a:ext cx="10668000" cy="762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20" name="AutoShape 20"/>
          <p:cNvSpPr/>
          <p:nvPr/>
        </p:nvSpPr>
        <p:spPr>
          <a:xfrm>
            <a:off x="952500" y="5816600"/>
            <a:ext cx="10414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核心要义：</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5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牢牢把握地方党委的职能定位，充分发挥其中坚力量作用，确保党中央决策部署在地方落地生根、开花结果。</a:t>
            </a:r>
            <a:endParaRPr lang="en-US" sz="11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层面二（二）：地方党委的实践要求</a:t>
            </a:r>
            <a:endParaRPr lang="en-US" sz="1100"/>
          </a:p>
        </p:txBody>
      </p:sp>
      <p:sp>
        <p:nvSpPr>
          <p:cNvPr id="4" name="AutoShape 4"/>
          <p:cNvSpPr/>
          <p:nvPr/>
        </p:nvSpPr>
        <p:spPr>
          <a:xfrm>
            <a:off x="762000" y="1905000"/>
            <a:ext cx="5207000" cy="19685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762000" y="1905000"/>
            <a:ext cx="50800" cy="1968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1016000" y="2095500"/>
            <a:ext cx="4699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厘清权责边界</a:t>
            </a:r>
            <a:endParaRPr lang="en-US" sz="1100"/>
          </a:p>
        </p:txBody>
      </p:sp>
      <p:sp>
        <p:nvSpPr>
          <p:cNvPr id="7" name="AutoShape 7"/>
          <p:cNvSpPr/>
          <p:nvPr/>
        </p:nvSpPr>
        <p:spPr>
          <a:xfrm>
            <a:off x="1016000" y="26035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理顺责任关系，着力防止条块分割、各自为政的现象。明确党委统筹协调与部门分工负责的界限，构建权责清晰、运转高效的协同机制，确保党委领导的整体性与权威性。</a:t>
            </a:r>
            <a:endParaRPr lang="en-US" sz="1100"/>
          </a:p>
        </p:txBody>
      </p:sp>
      <p:sp>
        <p:nvSpPr>
          <p:cNvPr id="8" name="AutoShape 8"/>
          <p:cNvSpPr/>
          <p:nvPr/>
        </p:nvSpPr>
        <p:spPr>
          <a:xfrm>
            <a:off x="6223000" y="1905000"/>
            <a:ext cx="5207000" cy="19685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6223000" y="1905000"/>
            <a:ext cx="50800" cy="1968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6477000" y="2095500"/>
            <a:ext cx="4699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健全工作链条</a:t>
            </a:r>
            <a:endParaRPr lang="en-US" sz="1100"/>
          </a:p>
        </p:txBody>
      </p:sp>
      <p:sp>
        <p:nvSpPr>
          <p:cNvPr id="11" name="AutoShape 11"/>
          <p:cNvSpPr/>
          <p:nvPr/>
        </p:nvSpPr>
        <p:spPr>
          <a:xfrm>
            <a:off x="6477000" y="26035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健全任务分解、督查问效的闭环工作链条。将党中央的宏观决策部署，精准转化为本地区可量化、可落地、可考核的具体任务清单，确保政策执行不走样、不悬空。</a:t>
            </a:r>
            <a:endParaRPr lang="en-US" sz="1100"/>
          </a:p>
        </p:txBody>
      </p:sp>
      <p:sp>
        <p:nvSpPr>
          <p:cNvPr id="12" name="AutoShape 12"/>
          <p:cNvSpPr/>
          <p:nvPr/>
        </p:nvSpPr>
        <p:spPr>
          <a:xfrm>
            <a:off x="762000" y="4191000"/>
            <a:ext cx="5207000" cy="19685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762000" y="4191000"/>
            <a:ext cx="50800" cy="1968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1016000" y="4381500"/>
            <a:ext cx="4699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坚决纠治递减</a:t>
            </a:r>
            <a:endParaRPr lang="en-US" sz="1100"/>
          </a:p>
        </p:txBody>
      </p:sp>
      <p:sp>
        <p:nvSpPr>
          <p:cNvPr id="15" name="AutoShape 15"/>
          <p:cNvSpPr/>
          <p:nvPr/>
        </p:nvSpPr>
        <p:spPr>
          <a:xfrm>
            <a:off x="1016000" y="48895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坚决纠治政策执行过程中层层递减、打折扣搞变通的问题。强化监督检查与问责机制，对执行不力、落实不到位的严肃追责，确保政令畅通、令行禁止。</a:t>
            </a:r>
            <a:endParaRPr lang="en-US" sz="1100"/>
          </a:p>
        </p:txBody>
      </p:sp>
      <p:sp>
        <p:nvSpPr>
          <p:cNvPr id="16" name="AutoShape 16"/>
          <p:cNvSpPr/>
          <p:nvPr/>
        </p:nvSpPr>
        <p:spPr>
          <a:xfrm>
            <a:off x="6223000" y="4191000"/>
            <a:ext cx="5207000" cy="19685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sp>
        <p:nvSpPr>
          <p:cNvPr id="17" name="AutoShape 17"/>
          <p:cNvSpPr/>
          <p:nvPr/>
        </p:nvSpPr>
        <p:spPr>
          <a:xfrm>
            <a:off x="6223000" y="4191000"/>
            <a:ext cx="50800" cy="1968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6477000" y="4381500"/>
            <a:ext cx="4699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发挥枢纽作用</a:t>
            </a:r>
            <a:endParaRPr lang="en-US" sz="1100"/>
          </a:p>
        </p:txBody>
      </p:sp>
      <p:sp>
        <p:nvSpPr>
          <p:cNvPr id="19" name="AutoShape 19"/>
          <p:cNvSpPr/>
          <p:nvPr/>
        </p:nvSpPr>
        <p:spPr>
          <a:xfrm>
            <a:off x="6477000" y="48895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充分发挥地方党委承上启下的枢纽传导作用，当好“二传手”与“转换器”。确保中央精神原汁原味传达到基层末梢，把顶层设计转化为基层实实在在的发展成效。</a:t>
            </a:r>
            <a:endParaRPr lang="en-US" sz="11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层面三（一）：基层党组织：打通“最后一公里”</a:t>
            </a:r>
            <a:endParaRPr lang="en-US" sz="1100"/>
          </a:p>
        </p:txBody>
      </p:sp>
      <p:sp>
        <p:nvSpPr>
          <p:cNvPr id="4" name="AutoShape 4"/>
          <p:cNvSpPr/>
          <p:nvPr/>
        </p:nvSpPr>
        <p:spPr>
          <a:xfrm>
            <a:off x="762000" y="2159000"/>
            <a:ext cx="5207000" cy="3302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762000" y="2159000"/>
            <a:ext cx="5207000" cy="381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66800" y="2540000"/>
            <a:ext cx="457200" cy="457200"/>
          </a:xfrm>
          <a:prstGeom prst="rect">
            <a:avLst/>
          </a:prstGeom>
        </p:spPr>
      </p:pic>
      <p:sp>
        <p:nvSpPr>
          <p:cNvPr id="7" name="AutoShape 7"/>
          <p:cNvSpPr/>
          <p:nvPr/>
        </p:nvSpPr>
        <p:spPr>
          <a:xfrm>
            <a:off x="1651000" y="2540000"/>
            <a:ext cx="4191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功能定位：神经末梢与关键节点</a:t>
            </a:r>
            <a:endParaRPr lang="en-US" sz="1100"/>
          </a:p>
        </p:txBody>
      </p:sp>
      <p:sp>
        <p:nvSpPr>
          <p:cNvPr id="8" name="AutoShape 8"/>
          <p:cNvSpPr/>
          <p:nvPr/>
        </p:nvSpPr>
        <p:spPr>
          <a:xfrm>
            <a:off x="1066800" y="3365500"/>
            <a:ext cx="45974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500" b="0" i="0" u="none" strike="noStrike">
                <a:solidFill>
                  <a:srgbClr val="4B4B4B"/>
                </a:solidFill>
                <a:latin typeface="Noto Sans SC" panose="020B0200000000000000" charset="-122"/>
                <a:ea typeface="Noto Sans SC" panose="020B0200000000000000" charset="-122"/>
                <a:cs typeface="Noto Sans SC" panose="020B0200000000000000" charset="-122"/>
                <a:sym typeface="Noto Sans SC" panose="020B0200000000000000" charset="-122"/>
              </a:rPr>
              <a:t>基层党组织是党的肌体的“神经末梢”，更是贯彻落实党中央决策部署的“最后一公里”。必须确保政令畅通、执行有力，坚决杜绝出现政策落实的“断头路”，让党的路线方针政策在基层真正落地生根、开花结果。</a:t>
            </a:r>
            <a:endParaRPr lang="en-US" sz="1100"/>
          </a:p>
        </p:txBody>
      </p:sp>
      <p:sp>
        <p:nvSpPr>
          <p:cNvPr id="9" name="AutoShape 9"/>
          <p:cNvSpPr/>
          <p:nvPr/>
        </p:nvSpPr>
        <p:spPr>
          <a:xfrm>
            <a:off x="6223000" y="2159000"/>
            <a:ext cx="5207000" cy="3302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0" name="AutoShape 10"/>
          <p:cNvSpPr/>
          <p:nvPr/>
        </p:nvSpPr>
        <p:spPr>
          <a:xfrm>
            <a:off x="6223000" y="2159000"/>
            <a:ext cx="5207000" cy="381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27800" y="2540000"/>
            <a:ext cx="457200" cy="457200"/>
          </a:xfrm>
          <a:prstGeom prst="rect">
            <a:avLst/>
          </a:prstGeom>
        </p:spPr>
      </p:pic>
      <p:sp>
        <p:nvSpPr>
          <p:cNvPr id="12" name="AutoShape 12"/>
          <p:cNvSpPr/>
          <p:nvPr/>
        </p:nvSpPr>
        <p:spPr>
          <a:xfrm>
            <a:off x="7112000" y="2540000"/>
            <a:ext cx="4191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核心职责：承上启下与服务为民</a:t>
            </a:r>
            <a:endParaRPr lang="en-US" sz="1100"/>
          </a:p>
        </p:txBody>
      </p:sp>
      <p:sp>
        <p:nvSpPr>
          <p:cNvPr id="13" name="AutoShape 13"/>
          <p:cNvSpPr/>
          <p:nvPr/>
        </p:nvSpPr>
        <p:spPr>
          <a:xfrm>
            <a:off x="6527800" y="3365500"/>
            <a:ext cx="45974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500" b="0" i="0" u="none" strike="noStrike">
                <a:solidFill>
                  <a:srgbClr val="4B4B4B"/>
                </a:solidFill>
                <a:latin typeface="Noto Sans SC" panose="020B0200000000000000" charset="-122"/>
                <a:ea typeface="Noto Sans SC" panose="020B0200000000000000" charset="-122"/>
                <a:cs typeface="Noto Sans SC" panose="020B0200000000000000" charset="-122"/>
                <a:sym typeface="Noto Sans SC" panose="020B0200000000000000" charset="-122"/>
              </a:rPr>
              <a:t>既要精准承接上级党委的决策部署与工作安排，确保政策指令不走样；又要紧密联系服务群众，倾听民情民意，解决群众急难愁盼问题。以强有力的执行力推动各项政策落地见效，筑牢党在基层的执政根基。</a:t>
            </a:r>
            <a:endParaRPr lang="en-US" sz="1100"/>
          </a:p>
        </p:txBody>
      </p:sp>
      <p:sp>
        <p:nvSpPr>
          <p:cNvPr id="14" name="AutoShape 14"/>
          <p:cNvSpPr/>
          <p:nvPr/>
        </p:nvSpPr>
        <p:spPr>
          <a:xfrm>
            <a:off x="762000" y="5842000"/>
            <a:ext cx="1066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坚持党建引领，夯实基层基础，打通服务群众的“最后一公里” ——</a:t>
            </a:r>
            <a:endParaRPr lang="en-US" sz="11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层面三（二）：基层党组织的实践要求</a:t>
            </a:r>
            <a:endParaRPr lang="en-US" sz="1100"/>
          </a:p>
        </p:txBody>
      </p:sp>
      <p:sp>
        <p:nvSpPr>
          <p:cNvPr id="4" name="AutoShape 4"/>
          <p:cNvSpPr/>
          <p:nvPr/>
        </p:nvSpPr>
        <p:spPr>
          <a:xfrm>
            <a:off x="762000" y="2032000"/>
            <a:ext cx="5207000" cy="1841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762000" y="2032000"/>
            <a:ext cx="50800" cy="1841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1016000" y="2222500"/>
            <a:ext cx="4699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坚持大抓基层</a:t>
            </a:r>
            <a:endParaRPr lang="en-US" sz="1100"/>
          </a:p>
        </p:txBody>
      </p:sp>
      <p:cxnSp>
        <p:nvCxnSpPr>
          <p:cNvPr id="7" name="Connector 7"/>
          <p:cNvCxnSpPr/>
          <p:nvPr/>
        </p:nvCxnSpPr>
        <p:spPr>
          <a:xfrm rot="-9291">
            <a:off x="1016009" y="2724150"/>
            <a:ext cx="4699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8" name="AutoShape 8"/>
          <p:cNvSpPr/>
          <p:nvPr/>
        </p:nvSpPr>
        <p:spPr>
          <a:xfrm>
            <a:off x="1016000" y="2857500"/>
            <a:ext cx="469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坚持大抓基层的鲜明导向，持续整顿软弱涣散的基层党组织，把基层党组织建设成为有效实现党的领导的坚强战斗堡垒，筑牢党的执政根基。</a:t>
            </a:r>
            <a:endParaRPr lang="en-US" sz="1100"/>
          </a:p>
        </p:txBody>
      </p:sp>
      <p:sp>
        <p:nvSpPr>
          <p:cNvPr id="9" name="AutoShape 9"/>
          <p:cNvSpPr/>
          <p:nvPr/>
        </p:nvSpPr>
        <p:spPr>
          <a:xfrm>
            <a:off x="6223000" y="2032000"/>
            <a:ext cx="5207000" cy="1841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6223000" y="2032000"/>
            <a:ext cx="50800" cy="1841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6477000" y="2222500"/>
            <a:ext cx="4699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补齐治理短板</a:t>
            </a:r>
            <a:endParaRPr lang="en-US" sz="1100"/>
          </a:p>
        </p:txBody>
      </p:sp>
      <p:cxnSp>
        <p:nvCxnSpPr>
          <p:cNvPr id="12" name="Connector 12"/>
          <p:cNvCxnSpPr/>
          <p:nvPr/>
        </p:nvCxnSpPr>
        <p:spPr>
          <a:xfrm rot="-9291">
            <a:off x="6477009" y="2724150"/>
            <a:ext cx="4699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3" name="AutoShape 13"/>
          <p:cNvSpPr/>
          <p:nvPr/>
        </p:nvSpPr>
        <p:spPr>
          <a:xfrm>
            <a:off x="6477000" y="2857500"/>
            <a:ext cx="469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抓紧补齐基层党组织领导基层治理的各类短板，健全基层治理体系，提升基层治理能力，让基层党组织成为基层治理的“主心骨”，切实解决群众急难愁盼问题。</a:t>
            </a:r>
            <a:endParaRPr lang="en-US" sz="1100"/>
          </a:p>
        </p:txBody>
      </p:sp>
      <p:sp>
        <p:nvSpPr>
          <p:cNvPr id="14" name="AutoShape 14"/>
          <p:cNvSpPr/>
          <p:nvPr/>
        </p:nvSpPr>
        <p:spPr>
          <a:xfrm>
            <a:off x="762000" y="4191000"/>
            <a:ext cx="5207000" cy="1841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762000" y="4191000"/>
            <a:ext cx="50800" cy="1841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1016000" y="4381500"/>
            <a:ext cx="4699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巩固传统领域</a:t>
            </a:r>
            <a:endParaRPr lang="en-US" sz="1100"/>
          </a:p>
        </p:txBody>
      </p:sp>
      <p:cxnSp>
        <p:nvCxnSpPr>
          <p:cNvPr id="17" name="Connector 17"/>
          <p:cNvCxnSpPr/>
          <p:nvPr/>
        </p:nvCxnSpPr>
        <p:spPr>
          <a:xfrm rot="-9291">
            <a:off x="1016009" y="4883150"/>
            <a:ext cx="4699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8" name="AutoShape 18"/>
          <p:cNvSpPr/>
          <p:nvPr/>
        </p:nvSpPr>
        <p:spPr>
          <a:xfrm>
            <a:off x="1016000" y="5016500"/>
            <a:ext cx="469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巩固农村、社区、机关、国企、学校等传统领域的党建工作，强化标准化规范化建设，推动传统领域党建提质增效，确保党的路线方针政策在基层落地生根。</a:t>
            </a:r>
            <a:endParaRPr lang="en-US" sz="1100"/>
          </a:p>
        </p:txBody>
      </p:sp>
      <p:sp>
        <p:nvSpPr>
          <p:cNvPr id="19" name="AutoShape 19"/>
          <p:cNvSpPr/>
          <p:nvPr/>
        </p:nvSpPr>
        <p:spPr>
          <a:xfrm>
            <a:off x="6223000" y="4191000"/>
            <a:ext cx="5207000" cy="1841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20" name="AutoShape 20"/>
          <p:cNvSpPr/>
          <p:nvPr/>
        </p:nvSpPr>
        <p:spPr>
          <a:xfrm>
            <a:off x="6223000" y="4191000"/>
            <a:ext cx="50800" cy="1841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1" name="AutoShape 21"/>
          <p:cNvSpPr/>
          <p:nvPr/>
        </p:nvSpPr>
        <p:spPr>
          <a:xfrm>
            <a:off x="6477000" y="4381500"/>
            <a:ext cx="4699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优化新兴领域</a:t>
            </a:r>
            <a:endParaRPr lang="en-US" sz="1100"/>
          </a:p>
        </p:txBody>
      </p:sp>
      <p:cxnSp>
        <p:nvCxnSpPr>
          <p:cNvPr id="22" name="Connector 22"/>
          <p:cNvCxnSpPr/>
          <p:nvPr/>
        </p:nvCxnSpPr>
        <p:spPr>
          <a:xfrm rot="-9291">
            <a:off x="6477009" y="4883150"/>
            <a:ext cx="4699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23" name="AutoShape 23"/>
          <p:cNvSpPr/>
          <p:nvPr/>
        </p:nvSpPr>
        <p:spPr>
          <a:xfrm>
            <a:off x="6477000" y="5016500"/>
            <a:ext cx="469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顺应社会结构变化，优化新兴领域党组织设置，紧盯新业态、新就业群体等领域，有效实现党的组织和党的工作全覆盖，不断扩大党在新兴领域的号召力和凝聚力。</a:t>
            </a:r>
            <a:endParaRPr lang="en-US" sz="110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层面三（三）：激活基层组织活力</a:t>
            </a:r>
            <a:endParaRPr lang="en-US" sz="1100"/>
          </a:p>
        </p:txBody>
      </p:sp>
      <p:sp>
        <p:nvSpPr>
          <p:cNvPr id="4" name="AutoShape 4"/>
          <p:cNvSpPr/>
          <p:nvPr/>
        </p:nvSpPr>
        <p:spPr>
          <a:xfrm>
            <a:off x="762000" y="2032000"/>
            <a:ext cx="5207000" cy="1841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286000"/>
            <a:ext cx="406400" cy="406400"/>
          </a:xfrm>
          <a:prstGeom prst="rect">
            <a:avLst/>
          </a:prstGeom>
        </p:spPr>
      </p:pic>
      <p:sp>
        <p:nvSpPr>
          <p:cNvPr id="6" name="AutoShape 6"/>
          <p:cNvSpPr/>
          <p:nvPr/>
        </p:nvSpPr>
        <p:spPr>
          <a:xfrm>
            <a:off x="1587500" y="22860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严把党员质量</a:t>
            </a:r>
            <a:endParaRPr lang="en-US" sz="1100"/>
          </a:p>
        </p:txBody>
      </p:sp>
      <p:sp>
        <p:nvSpPr>
          <p:cNvPr id="7" name="AutoShape 7"/>
          <p:cNvSpPr/>
          <p:nvPr/>
        </p:nvSpPr>
        <p:spPr>
          <a:xfrm>
            <a:off x="1016000" y="2857500"/>
            <a:ext cx="4699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严把党员发展的政治标准和质量关口，严格程序、严肃纪律，确保党员队伍的先进性和纯洁性，从源头夯实基层党组织的根基。</a:t>
            </a:r>
            <a:endParaRPr lang="en-US" sz="1100"/>
          </a:p>
        </p:txBody>
      </p:sp>
      <p:sp>
        <p:nvSpPr>
          <p:cNvPr id="8" name="AutoShape 8"/>
          <p:cNvSpPr/>
          <p:nvPr/>
        </p:nvSpPr>
        <p:spPr>
          <a:xfrm>
            <a:off x="6223000" y="2032000"/>
            <a:ext cx="5207000" cy="1841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2286000"/>
            <a:ext cx="406400" cy="406400"/>
          </a:xfrm>
          <a:prstGeom prst="rect">
            <a:avLst/>
          </a:prstGeom>
        </p:spPr>
      </p:pic>
      <p:sp>
        <p:nvSpPr>
          <p:cNvPr id="10" name="AutoShape 10"/>
          <p:cNvSpPr/>
          <p:nvPr/>
        </p:nvSpPr>
        <p:spPr>
          <a:xfrm>
            <a:off x="7048500" y="22860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抓实教育管理</a:t>
            </a:r>
            <a:endParaRPr lang="en-US" sz="1100"/>
          </a:p>
        </p:txBody>
      </p:sp>
      <p:sp>
        <p:nvSpPr>
          <p:cNvPr id="11" name="AutoShape 11"/>
          <p:cNvSpPr/>
          <p:nvPr/>
        </p:nvSpPr>
        <p:spPr>
          <a:xfrm>
            <a:off x="6477000" y="2857500"/>
            <a:ext cx="4699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严格落实“三会一课”、主题党日、组织生活会等制度，常态化开展党性教育和理想信念教育，提升党员队伍的思想政治素质。</a:t>
            </a:r>
            <a:endParaRPr lang="en-US" sz="1100"/>
          </a:p>
        </p:txBody>
      </p:sp>
      <p:sp>
        <p:nvSpPr>
          <p:cNvPr id="12" name="AutoShape 12"/>
          <p:cNvSpPr/>
          <p:nvPr/>
        </p:nvSpPr>
        <p:spPr>
          <a:xfrm>
            <a:off x="762000" y="4191000"/>
            <a:ext cx="5207000" cy="1841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6000" y="4445000"/>
            <a:ext cx="406400" cy="406400"/>
          </a:xfrm>
          <a:prstGeom prst="rect">
            <a:avLst/>
          </a:prstGeom>
        </p:spPr>
      </p:pic>
      <p:sp>
        <p:nvSpPr>
          <p:cNvPr id="14" name="AutoShape 14"/>
          <p:cNvSpPr/>
          <p:nvPr/>
        </p:nvSpPr>
        <p:spPr>
          <a:xfrm>
            <a:off x="1587500" y="44450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发挥先锋作用</a:t>
            </a:r>
            <a:endParaRPr lang="en-US" sz="1100"/>
          </a:p>
        </p:txBody>
      </p:sp>
      <p:sp>
        <p:nvSpPr>
          <p:cNvPr id="15" name="AutoShape 15"/>
          <p:cNvSpPr/>
          <p:nvPr/>
        </p:nvSpPr>
        <p:spPr>
          <a:xfrm>
            <a:off x="1016000" y="5016500"/>
            <a:ext cx="4699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引导党员在乡村振兴、基层治理、应急保障等工作中亮身份、作表率，冲锋在前、攻坚克难，充分发挥先锋模范作用。</a:t>
            </a:r>
            <a:endParaRPr lang="en-US" sz="1100"/>
          </a:p>
        </p:txBody>
      </p:sp>
      <p:sp>
        <p:nvSpPr>
          <p:cNvPr id="16" name="AutoShape 16"/>
          <p:cNvSpPr/>
          <p:nvPr/>
        </p:nvSpPr>
        <p:spPr>
          <a:xfrm>
            <a:off x="6223000" y="4191000"/>
            <a:ext cx="5207000" cy="1841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77000" y="4445000"/>
            <a:ext cx="406400" cy="406400"/>
          </a:xfrm>
          <a:prstGeom prst="rect">
            <a:avLst/>
          </a:prstGeom>
        </p:spPr>
      </p:pic>
      <p:sp>
        <p:nvSpPr>
          <p:cNvPr id="18" name="AutoShape 18"/>
          <p:cNvSpPr/>
          <p:nvPr/>
        </p:nvSpPr>
        <p:spPr>
          <a:xfrm>
            <a:off x="7048500" y="44450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增强服务能力</a:t>
            </a:r>
            <a:endParaRPr lang="en-US" sz="1100"/>
          </a:p>
        </p:txBody>
      </p:sp>
      <p:sp>
        <p:nvSpPr>
          <p:cNvPr id="19" name="AutoShape 19"/>
          <p:cNvSpPr/>
          <p:nvPr/>
        </p:nvSpPr>
        <p:spPr>
          <a:xfrm>
            <a:off x="6477000" y="5016500"/>
            <a:ext cx="4699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始终坚持以人民为中心，提升党组织组织群众、动员群众、服务群众的能力，解决群众急难愁盼问题，让党的旗帜在基层高高飘扬。</a:t>
            </a:r>
            <a:endParaRPr lang="en-US" sz="110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508000" y="822325"/>
            <a:ext cx="11176000" cy="1524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3600" b="1" i="0" u="none" strike="noStrike">
                <a:solidFill>
                  <a:srgbClr val="C00000"/>
                </a:solidFill>
                <a:latin typeface="Noto Sans SC" panose="020B0200000000000000" charset="-122"/>
                <a:ea typeface="宋体" panose="02010600030101010101" pitchFamily="2" charset="-122"/>
                <a:cs typeface="Noto Sans SC" panose="020B0200000000000000" charset="-122"/>
                <a:sym typeface="Noto Sans SC" panose="020B0200000000000000" charset="-122"/>
              </a:rPr>
              <a:t>结语：</a:t>
            </a:r>
            <a:r>
              <a:rPr lang="en-US" sz="3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为强国建设、民族复兴伟业提供坚强组织保证！</a:t>
            </a:r>
            <a:endParaRPr lang="en-US" sz="3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4" name="AutoShape 4"/>
          <p:cNvSpPr/>
          <p:nvPr/>
        </p:nvSpPr>
        <p:spPr>
          <a:xfrm>
            <a:off x="762000" y="2413000"/>
            <a:ext cx="76200" cy="952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1016000" y="2413000"/>
            <a:ext cx="10541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4A4A4A"/>
                </a:solidFill>
                <a:latin typeface="Noto Sans SC" panose="020B0200000000000000" charset="-122"/>
                <a:ea typeface="Noto Sans SC" panose="020B0200000000000000" charset="-122"/>
                <a:cs typeface="Noto Sans SC" panose="020B0200000000000000" charset="-122"/>
                <a:sym typeface="Noto Sans SC" panose="020B0200000000000000" charset="-122"/>
              </a:rPr>
              <a:t>让我们更加紧密地团结在以习近平同志为核心的党中央周围，深刻领悟“两个确立”的决定性意义，增强“四个意识”、坚定“四个自信”、做到“两个维护”，始终在思想上政治上行动上同党中央保持高度一致，凝聚起磅礴的奋进力量。</a:t>
            </a:r>
            <a:endParaRPr lang="en-US" sz="1100"/>
          </a:p>
        </p:txBody>
      </p:sp>
      <p:sp>
        <p:nvSpPr>
          <p:cNvPr id="6" name="AutoShape 6"/>
          <p:cNvSpPr/>
          <p:nvPr/>
        </p:nvSpPr>
        <p:spPr>
          <a:xfrm>
            <a:off x="762000" y="3556000"/>
            <a:ext cx="76200" cy="952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016000" y="3556000"/>
            <a:ext cx="10541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4A4A4A"/>
                </a:solidFill>
                <a:latin typeface="Noto Sans SC" panose="020B0200000000000000" charset="-122"/>
                <a:ea typeface="Noto Sans SC" panose="020B0200000000000000" charset="-122"/>
                <a:cs typeface="Noto Sans SC" panose="020B0200000000000000" charset="-122"/>
                <a:sym typeface="Noto Sans SC" panose="020B0200000000000000" charset="-122"/>
              </a:rPr>
              <a:t>以高度的政治自觉和强烈的责任担当，持续强化党组织的政治功能和组织功能，不断健全上下贯通、执行有力的组织体系，推动各级党组织全面进步、全面过硬，为各项事业发展筑牢坚实的组织根基。</a:t>
            </a:r>
            <a:endParaRPr lang="en-US" sz="1100"/>
          </a:p>
        </p:txBody>
      </p:sp>
      <p:sp>
        <p:nvSpPr>
          <p:cNvPr id="8" name="AutoShape 8"/>
          <p:cNvSpPr/>
          <p:nvPr/>
        </p:nvSpPr>
        <p:spPr>
          <a:xfrm>
            <a:off x="508000" y="4953000"/>
            <a:ext cx="11176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为全面建设社会主义现代化国家、全面推进中华民族伟大复兴而团结奋斗！ ——</a:t>
            </a:r>
            <a:endParaRPr lang="en-US" sz="110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0" y="2667000"/>
            <a:ext cx="12192000" cy="1524000"/>
          </a:xfrm>
          <a:prstGeom prst="rect">
            <a:avLst/>
          </a:prstGeom>
          <a:noFill/>
          <a:ln w="12700" cap="flat" cmpd="sng">
            <a:noFill/>
            <a:prstDash val="solid"/>
            <a:round/>
          </a:ln>
        </p:spPr>
        <p:txBody>
          <a:bodyPr vert="horz" wrap="square" lIns="0" tIns="0" rIns="0" bIns="0" rtlCol="0" anchor="ctr" anchorCtr="0">
            <a:scene3d>
              <a:camera prst="orthographicFront"/>
              <a:lightRig rig="threePt" dir="t"/>
            </a:scene3d>
          </a:bodyPr>
          <a:lstStyle/>
          <a:p>
            <a:pPr marL="0" indent="0" algn="ctr">
              <a:lnSpc>
                <a:spcPct val="125000"/>
              </a:lnSpc>
              <a:defRPr/>
            </a:pPr>
            <a:r>
              <a:rPr lang="en-US" sz="4800" b="1" i="0" u="none" strike="noStrike">
                <a:solidFill>
                  <a:srgbClr val="C00000"/>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Noto Sans SC" panose="020B0200000000000000" charset="-122"/>
                <a:sym typeface="Noto Sans SC" panose="020B0200000000000000" charset="-122"/>
              </a:rPr>
              <a:t>谢谢聆听</a:t>
            </a:r>
            <a:r>
              <a:rPr lang="zh-CN" altLang="en-US" sz="4800" b="1" i="0" u="none" strike="noStrike">
                <a:solidFill>
                  <a:srgbClr val="C00000"/>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Noto Sans SC" panose="020B0200000000000000" charset="-122"/>
                <a:sym typeface="Noto Sans SC" panose="020B0200000000000000" charset="-122"/>
              </a:rPr>
              <a:t>，敬请指正</a:t>
            </a:r>
            <a:r>
              <a:rPr lang="en-US" sz="4800" b="1" i="0" u="none" strike="noStrike">
                <a:solidFill>
                  <a:srgbClr val="C00000"/>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Noto Sans SC" panose="020B0200000000000000" charset="-122"/>
                <a:sym typeface="Noto Sans SC" panose="020B0200000000000000" charset="-122"/>
              </a:rPr>
              <a:t>！</a:t>
            </a:r>
            <a:endParaRPr lang="en-US" sz="4800" b="1" i="0" u="none" strike="noStrike">
              <a:solidFill>
                <a:srgbClr val="C00000"/>
              </a:solidFill>
              <a:effectLst>
                <a:outerShdw blurRad="38100" dist="19050" dir="2700000" algn="tl" rotWithShape="0">
                  <a:schemeClr val="dk1">
                    <a:alpha val="40000"/>
                  </a:schemeClr>
                </a:outerShdw>
              </a:effectLst>
              <a:latin typeface="黑体" panose="02010609060101010101" charset="-122"/>
              <a:ea typeface="黑体" panose="02010609060101010101" charset="-122"/>
              <a:cs typeface="Noto Sans SC" panose="020B0200000000000000" charset="-122"/>
              <a:sym typeface="Noto Sans SC" panose="020B0200000000000000" charset="-122"/>
            </a:endParaRPr>
          </a:p>
        </p:txBody>
      </p:sp>
      <p:pic>
        <p:nvPicPr>
          <p:cNvPr id="14" name="图片 13" descr="85fb03ec0d19e7e8d4e4226e4d07cdda"/>
          <p:cNvPicPr>
            <a:picLocks noChangeAspect="1"/>
          </p:cNvPicPr>
          <p:nvPr/>
        </p:nvPicPr>
        <p:blipFill>
          <a:blip r:embed="rId1"/>
          <a:srcRect t="57390"/>
          <a:stretch>
            <a:fillRect/>
          </a:stretch>
        </p:blipFill>
        <p:spPr>
          <a:xfrm>
            <a:off x="635" y="5029200"/>
            <a:ext cx="12192000" cy="1828800"/>
          </a:xfrm>
          <a:prstGeom prst="rect">
            <a:avLst/>
          </a:prstGeom>
        </p:spPr>
      </p:pic>
      <p:pic>
        <p:nvPicPr>
          <p:cNvPr id="6" name="图片 5"/>
          <p:cNvPicPr>
            <a:picLocks noChangeAspect="1"/>
          </p:cNvPicPr>
          <p:nvPr/>
        </p:nvPicPr>
        <p:blipFill>
          <a:blip r:embed="rId2"/>
          <a:stretch>
            <a:fillRect/>
          </a:stretch>
        </p:blipFill>
        <p:spPr>
          <a:xfrm>
            <a:off x="0" y="-1"/>
            <a:ext cx="2997199" cy="969367"/>
          </a:xfrm>
          <a:prstGeom prst="rect">
            <a:avLst/>
          </a:prstGeom>
        </p:spPr>
      </p:pic>
    </p:spTree>
  </p:cSld>
  <p:clrMapOvr>
    <a:masterClrMapping/>
  </p:clrMapOvr>
</p:sld>
</file>

<file path=ppt/theme/theme1.xml><?xml version="1.0" encoding="utf-8"?>
<a:theme xmlns:a="http://schemas.openxmlformats.org/drawingml/2006/main" name="3_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10895</Words>
  <Application>WPS 演示</Application>
  <PresentationFormat/>
  <Paragraphs>516</Paragraphs>
  <Slides>39</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39</vt:i4>
      </vt:variant>
    </vt:vector>
  </HeadingPairs>
  <TitlesOfParts>
    <vt:vector size="48" baseType="lpstr">
      <vt:lpstr>Arial</vt:lpstr>
      <vt:lpstr>宋体</vt:lpstr>
      <vt:lpstr>Wingdings</vt:lpstr>
      <vt:lpstr>Arial</vt:lpstr>
      <vt:lpstr>黑体</vt:lpstr>
      <vt:lpstr>Noto Sans SC</vt:lpstr>
      <vt:lpstr>微软雅黑</vt:lpstr>
      <vt:lpstr>Arial Unicode MS</vt:lpstr>
      <vt:lpstr>3_默认主题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大熊要上树</cp:lastModifiedBy>
  <cp:revision>3</cp:revision>
  <dcterms:created xsi:type="dcterms:W3CDTF">2026-09-15T07:46:00Z</dcterms:created>
  <dcterms:modified xsi:type="dcterms:W3CDTF">2026-10-15T13:48:03Z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{"Label":"1","ContentProducer":"001191110102MACQD9K64010000","ProduceID":"7685650723825519828","ReservedCode1":"","ContentPropagator":"","PropagateID":"","ReservedCode2":""}</vt:lpwstr>
  </property>
  <property fmtid="{D5CDD505-2E9C-101B-9397-08002B2CF9AE}" pid="3" name="ICV">
    <vt:lpwstr>04A007D15C7E9E9310EFA86A4C8FE2D5_42</vt:lpwstr>
  </property>
  <property fmtid="{D5CDD505-2E9C-101B-9397-08002B2CF9AE}" pid="4" name="KSOProductBuildVer">
    <vt:lpwstr>2052-12.1.0.28505</vt:lpwstr>
  </property>
</Properties>
</file>